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240_6FD2BFE5.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2EA_751A074B.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modernComment_7FE4E6B8_F9202A1E.xml" ContentType="application/vnd.ms-powerpoint.comments+xml"/>
  <Override PartName="/ppt/comments/modernComment_7FE4E6BD_6AAEC3E9.xml" ContentType="application/vnd.ms-powerpoint.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76" r:id="rId6"/>
    <p:sldMasterId id="2147483680" r:id="rId7"/>
    <p:sldMasterId id="2147483693" r:id="rId8"/>
    <p:sldMasterId id="2147483706" r:id="rId9"/>
    <p:sldMasterId id="2147483744" r:id="rId10"/>
  </p:sldMasterIdLst>
  <p:notesMasterIdLst>
    <p:notesMasterId r:id="rId98"/>
  </p:notesMasterIdLst>
  <p:handoutMasterIdLst>
    <p:handoutMasterId r:id="rId99"/>
  </p:handoutMasterIdLst>
  <p:sldIdLst>
    <p:sldId id="263" r:id="rId11"/>
    <p:sldId id="2229" r:id="rId12"/>
    <p:sldId id="745" r:id="rId13"/>
    <p:sldId id="725" r:id="rId14"/>
    <p:sldId id="2145707685" r:id="rId15"/>
    <p:sldId id="593" r:id="rId16"/>
    <p:sldId id="2145707688" r:id="rId17"/>
    <p:sldId id="2221" r:id="rId18"/>
    <p:sldId id="2233" r:id="rId19"/>
    <p:sldId id="2234" r:id="rId20"/>
    <p:sldId id="2145707717" r:id="rId21"/>
    <p:sldId id="2216" r:id="rId22"/>
    <p:sldId id="698" r:id="rId23"/>
    <p:sldId id="576" r:id="rId24"/>
    <p:sldId id="619" r:id="rId25"/>
    <p:sldId id="724" r:id="rId26"/>
    <p:sldId id="699" r:id="rId27"/>
    <p:sldId id="681" r:id="rId28"/>
    <p:sldId id="660" r:id="rId29"/>
    <p:sldId id="2214" r:id="rId30"/>
    <p:sldId id="2145707686" r:id="rId31"/>
    <p:sldId id="2145707702" r:id="rId32"/>
    <p:sldId id="2145707705" r:id="rId33"/>
    <p:sldId id="2145707712" r:id="rId34"/>
    <p:sldId id="2145707708" r:id="rId35"/>
    <p:sldId id="256" r:id="rId36"/>
    <p:sldId id="610" r:id="rId37"/>
    <p:sldId id="2145707684" r:id="rId38"/>
    <p:sldId id="714" r:id="rId39"/>
    <p:sldId id="2145707713" r:id="rId40"/>
    <p:sldId id="2145707687" r:id="rId41"/>
    <p:sldId id="2235" r:id="rId42"/>
    <p:sldId id="2228" r:id="rId43"/>
    <p:sldId id="2236" r:id="rId44"/>
    <p:sldId id="2237" r:id="rId45"/>
    <p:sldId id="693" r:id="rId46"/>
    <p:sldId id="694" r:id="rId47"/>
    <p:sldId id="689" r:id="rId48"/>
    <p:sldId id="2145707710" r:id="rId49"/>
    <p:sldId id="2145707696" r:id="rId50"/>
    <p:sldId id="3535" r:id="rId51"/>
    <p:sldId id="721" r:id="rId52"/>
    <p:sldId id="2217" r:id="rId53"/>
    <p:sldId id="2145707721" r:id="rId54"/>
    <p:sldId id="2145707720" r:id="rId55"/>
    <p:sldId id="710" r:id="rId56"/>
    <p:sldId id="3492" r:id="rId57"/>
    <p:sldId id="2145707701" r:id="rId58"/>
    <p:sldId id="722" r:id="rId59"/>
    <p:sldId id="2145707699" r:id="rId60"/>
    <p:sldId id="2145707700" r:id="rId61"/>
    <p:sldId id="670" r:id="rId62"/>
    <p:sldId id="731" r:id="rId63"/>
    <p:sldId id="702" r:id="rId64"/>
    <p:sldId id="703" r:id="rId65"/>
    <p:sldId id="633" r:id="rId66"/>
    <p:sldId id="704" r:id="rId67"/>
    <p:sldId id="649" r:id="rId68"/>
    <p:sldId id="669" r:id="rId69"/>
    <p:sldId id="713" r:id="rId70"/>
    <p:sldId id="612" r:id="rId71"/>
    <p:sldId id="706" r:id="rId72"/>
    <p:sldId id="723" r:id="rId73"/>
    <p:sldId id="622" r:id="rId74"/>
    <p:sldId id="705" r:id="rId75"/>
    <p:sldId id="568" r:id="rId76"/>
    <p:sldId id="2145707689" r:id="rId77"/>
    <p:sldId id="746" r:id="rId78"/>
    <p:sldId id="257" r:id="rId79"/>
    <p:sldId id="259" r:id="rId80"/>
    <p:sldId id="2145707716" r:id="rId81"/>
    <p:sldId id="601" r:id="rId82"/>
    <p:sldId id="607" r:id="rId83"/>
    <p:sldId id="631" r:id="rId84"/>
    <p:sldId id="709" r:id="rId85"/>
    <p:sldId id="734" r:id="rId86"/>
    <p:sldId id="2145707690" r:id="rId87"/>
    <p:sldId id="2145707691" r:id="rId88"/>
    <p:sldId id="2145707692" r:id="rId89"/>
    <p:sldId id="2145707704" r:id="rId90"/>
    <p:sldId id="2145707709" r:id="rId91"/>
    <p:sldId id="624" r:id="rId92"/>
    <p:sldId id="604" r:id="rId93"/>
    <p:sldId id="690" r:id="rId94"/>
    <p:sldId id="720" r:id="rId95"/>
    <p:sldId id="2145707698" r:id="rId96"/>
    <p:sldId id="2145707697"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D1CF08-66B0-0949-85AC-0523F04D25A6}" name="Seena Saeed" initials="SS" userId="Seena Saeed" providerId="None"/>
  <p188:author id="{FFC5FE1D-92CC-77D6-1784-518E9D70B0D9}" name="Daniel Heller" initials="DH" userId="S::Daniel.Heller@hlp.nhs.uk::f8c99429-a11b-4699-98f9-6159d8a2f7e4" providerId="AD"/>
  <p188:author id="{A824382F-E067-1ECA-EB95-F8D3F36B05DD}" name="Nicola Sirin" initials="NS" userId="S::n.sirin@england.nhs.uk::9d0864d4-94e0-4cb9-a10b-b8d1f32b77df" providerId="AD"/>
  <p188:author id="{18BFFA98-1406-D4A1-D353-8D86D379A281}" name="Caroline Chill" initials="CC" userId="S::caroline@carolinechill.co.uk::7d2a5788-1c52-4a06-8bbd-583723b89686" providerId="AD"/>
  <p188:author id="{BDE07EB4-1331-BF91-ED8B-B8067FA04A33}" name="SAEED, Seena (HEALTHY LONDON PARTNERSHIP)" initials="SP" userId="S::seena.saeed@nhs.net::d41ed3ab-aee1-4069-9e72-26fc81b435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rrie" initials="C" lastIdx="14" clrIdx="6"/>
  <p:cmAuthor id="1" name="Laura Cook" initials="LC" lastIdx="7" clrIdx="0">
    <p:extLst>
      <p:ext uri="{19B8F6BF-5375-455C-9EA6-DF929625EA0E}">
        <p15:presenceInfo xmlns:p15="http://schemas.microsoft.com/office/powerpoint/2012/main" userId="S::Laura.Cook18@england.nhs.uk::3a599866-de27-46f0-a144-81a69e193928" providerId="AD"/>
      </p:ext>
    </p:extLst>
  </p:cmAuthor>
  <p:cmAuthor id="8" name="Kanyimo, Ezra" initials="KE" lastIdx="3" clrIdx="7">
    <p:extLst>
      <p:ext uri="{19B8F6BF-5375-455C-9EA6-DF929625EA0E}">
        <p15:presenceInfo xmlns:p15="http://schemas.microsoft.com/office/powerpoint/2012/main" userId="S-1-5-21-597545548-1168997572-679101248-1641594" providerId="AD"/>
      </p:ext>
    </p:extLst>
  </p:cmAuthor>
  <p:cmAuthor id="2" name="Sproat, Jane" initials="SJ" lastIdx="5" clrIdx="1">
    <p:extLst>
      <p:ext uri="{19B8F6BF-5375-455C-9EA6-DF929625EA0E}">
        <p15:presenceInfo xmlns:p15="http://schemas.microsoft.com/office/powerpoint/2012/main" userId="S-1-5-21-3044193875-1230985279-3292283753-50638" providerId="AD"/>
      </p:ext>
    </p:extLst>
  </p:cmAuthor>
  <p:cmAuthor id="9" name="Katie Fleet" initials="KF" lastIdx="13" clrIdx="8">
    <p:extLst>
      <p:ext uri="{19B8F6BF-5375-455C-9EA6-DF929625EA0E}">
        <p15:presenceInfo xmlns:p15="http://schemas.microsoft.com/office/powerpoint/2012/main" userId="S::Katie.Fleet@phe.gov.uk::70f70350-d2b3-4f1e-aaa7-51c48b398633" providerId="AD"/>
      </p:ext>
    </p:extLst>
  </p:cmAuthor>
  <p:cmAuthor id="3" name="Josh Brewster" initials="JB" lastIdx="1" clrIdx="2">
    <p:extLst>
      <p:ext uri="{19B8F6BF-5375-455C-9EA6-DF929625EA0E}">
        <p15:presenceInfo xmlns:p15="http://schemas.microsoft.com/office/powerpoint/2012/main" userId="6aa81ca89d6ad6a0" providerId="Windows Live"/>
      </p:ext>
    </p:extLst>
  </p:cmAuthor>
  <p:cmAuthor id="10" name="Alka Maru" initials="AM" lastIdx="3" clrIdx="9">
    <p:extLst>
      <p:ext uri="{19B8F6BF-5375-455C-9EA6-DF929625EA0E}">
        <p15:presenceInfo xmlns:p15="http://schemas.microsoft.com/office/powerpoint/2012/main" userId="S::Alka.Maru@phe.gov.uk::8bc6277b-9027-4356-a06a-51e6858b6f21" providerId="AD"/>
      </p:ext>
    </p:extLst>
  </p:cmAuthor>
  <p:cmAuthor id="4" name="Daniel Heller" initials="DH" lastIdx="60" clrIdx="3">
    <p:extLst>
      <p:ext uri="{19B8F6BF-5375-455C-9EA6-DF929625EA0E}">
        <p15:presenceInfo xmlns:p15="http://schemas.microsoft.com/office/powerpoint/2012/main" userId="S::Daniel.Heller@hlp.nhs.uk::f8c99429-a11b-4699-98f9-6159d8a2f7e4" providerId="AD"/>
      </p:ext>
    </p:extLst>
  </p:cmAuthor>
  <p:cmAuthor id="11" name="Jane Kachika" initials="JK" lastIdx="4" clrIdx="10">
    <p:extLst>
      <p:ext uri="{19B8F6BF-5375-455C-9EA6-DF929625EA0E}">
        <p15:presenceInfo xmlns:p15="http://schemas.microsoft.com/office/powerpoint/2012/main" userId="S::Jane.Kachika@england.nhs.uk::012a7f32-7176-4b1b-9423-1cbdd8cf705a" providerId="AD"/>
      </p:ext>
    </p:extLst>
  </p:cmAuthor>
  <p:cmAuthor id="5" name="Ezra Kanyimo" initials="EK" lastIdx="17" clrIdx="4">
    <p:extLst>
      <p:ext uri="{19B8F6BF-5375-455C-9EA6-DF929625EA0E}">
        <p15:presenceInfo xmlns:p15="http://schemas.microsoft.com/office/powerpoint/2012/main" userId="Ezra Kanyimo" providerId="None"/>
      </p:ext>
    </p:extLst>
  </p:cmAuthor>
  <p:cmAuthor id="12" name="Seena Saeed" initials="SS" lastIdx="1" clrIdx="11">
    <p:extLst>
      <p:ext uri="{19B8F6BF-5375-455C-9EA6-DF929625EA0E}">
        <p15:presenceInfo xmlns:p15="http://schemas.microsoft.com/office/powerpoint/2012/main" userId="Seena Saeed" providerId="None"/>
      </p:ext>
    </p:extLst>
  </p:cmAuthor>
  <p:cmAuthor id="6" name="Lorraine Van Barthold" initials="LVB" lastIdx="40" clrIdx="5">
    <p:extLst>
      <p:ext uri="{19B8F6BF-5375-455C-9EA6-DF929625EA0E}">
        <p15:presenceInfo xmlns:p15="http://schemas.microsoft.com/office/powerpoint/2012/main" userId="S::Lorraine.VanBarthold@england.nhs.uk::a3984255-fcc4-44bf-b97d-c419fd3dd3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05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7AAC7-C15B-43B9-9BC7-DD35D0278B8E}" v="352" dt="2022-02-16T13:12:02.298"/>
    <p1510:client id="{10DDDE79-A38A-405C-BCAB-5CFEAE3B1717}" v="2252" dt="2022-02-16T15:17:18.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07" Type="http://schemas.microsoft.com/office/2018/10/relationships/authors" Target="authors.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commentAuthors" Target="commentAuthors.xml"/><Relationship Id="rId105"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eller" userId="f8c99429-a11b-4699-98f9-6159d8a2f7e4" providerId="ADAL" clId="{04E7AAC7-C15B-43B9-9BC7-DD35D0278B8E}"/>
    <pc:docChg chg="undo custSel addSld delSld modSld">
      <pc:chgData name="Daniel Heller" userId="f8c99429-a11b-4699-98f9-6159d8a2f7e4" providerId="ADAL" clId="{04E7AAC7-C15B-43B9-9BC7-DD35D0278B8E}" dt="2022-02-16T17:20:23.871" v="3745" actId="6549"/>
      <pc:docMkLst>
        <pc:docMk/>
      </pc:docMkLst>
      <pc:sldChg chg="del">
        <pc:chgData name="Daniel Heller" userId="f8c99429-a11b-4699-98f9-6159d8a2f7e4" providerId="ADAL" clId="{04E7AAC7-C15B-43B9-9BC7-DD35D0278B8E}" dt="2022-02-08T16:29:32.301" v="1672" actId="2696"/>
        <pc:sldMkLst>
          <pc:docMk/>
          <pc:sldMk cId="3506453432" sldId="258"/>
        </pc:sldMkLst>
      </pc:sldChg>
      <pc:sldChg chg="addCm delCm">
        <pc:chgData name="Daniel Heller" userId="f8c99429-a11b-4699-98f9-6159d8a2f7e4" providerId="ADAL" clId="{04E7AAC7-C15B-43B9-9BC7-DD35D0278B8E}" dt="2022-02-16T14:48:08.819" v="3510"/>
        <pc:sldMkLst>
          <pc:docMk/>
          <pc:sldMk cId="1876082661" sldId="576"/>
        </pc:sldMkLst>
      </pc:sldChg>
      <pc:sldChg chg="modSp del mod addCm">
        <pc:chgData name="Daniel Heller" userId="f8c99429-a11b-4699-98f9-6159d8a2f7e4" providerId="ADAL" clId="{04E7AAC7-C15B-43B9-9BC7-DD35D0278B8E}" dt="2022-02-16T13:19:11.887" v="3488" actId="47"/>
        <pc:sldMkLst>
          <pc:docMk/>
          <pc:sldMk cId="2682245546" sldId="611"/>
        </pc:sldMkLst>
        <pc:spChg chg="mod">
          <ac:chgData name="Daniel Heller" userId="f8c99429-a11b-4699-98f9-6159d8a2f7e4" providerId="ADAL" clId="{04E7AAC7-C15B-43B9-9BC7-DD35D0278B8E}" dt="2022-02-15T14:57:23.727" v="2008" actId="21"/>
          <ac:spMkLst>
            <pc:docMk/>
            <pc:sldMk cId="2682245546" sldId="611"/>
            <ac:spMk id="4" creationId="{1D2ABF19-D177-4310-A1D6-2805CB78DADE}"/>
          </ac:spMkLst>
        </pc:spChg>
      </pc:sldChg>
      <pc:sldChg chg="addSp delSp modSp mod addCm">
        <pc:chgData name="Daniel Heller" userId="f8c99429-a11b-4699-98f9-6159d8a2f7e4" providerId="ADAL" clId="{04E7AAC7-C15B-43B9-9BC7-DD35D0278B8E}" dt="2022-02-04T11:56:40.020" v="1357"/>
        <pc:sldMkLst>
          <pc:docMk/>
          <pc:sldMk cId="2350550163" sldId="702"/>
        </pc:sldMkLst>
        <pc:spChg chg="add del">
          <ac:chgData name="Daniel Heller" userId="f8c99429-a11b-4699-98f9-6159d8a2f7e4" providerId="ADAL" clId="{04E7AAC7-C15B-43B9-9BC7-DD35D0278B8E}" dt="2022-02-04T11:53:00.105" v="1330"/>
          <ac:spMkLst>
            <pc:docMk/>
            <pc:sldMk cId="2350550163" sldId="702"/>
            <ac:spMk id="2" creationId="{35493E63-5DF2-4F8C-B229-8F6EFD3D7A60}"/>
          </ac:spMkLst>
        </pc:spChg>
        <pc:spChg chg="mod">
          <ac:chgData name="Daniel Heller" userId="f8c99429-a11b-4699-98f9-6159d8a2f7e4" providerId="ADAL" clId="{04E7AAC7-C15B-43B9-9BC7-DD35D0278B8E}" dt="2022-02-04T11:53:36.672" v="1340" actId="20577"/>
          <ac:spMkLst>
            <pc:docMk/>
            <pc:sldMk cId="2350550163" sldId="702"/>
            <ac:spMk id="10" creationId="{6A98AF1A-D402-492C-BA51-B187F296CB64}"/>
          </ac:spMkLst>
        </pc:spChg>
        <pc:spChg chg="mod">
          <ac:chgData name="Daniel Heller" userId="f8c99429-a11b-4699-98f9-6159d8a2f7e4" providerId="ADAL" clId="{04E7AAC7-C15B-43B9-9BC7-DD35D0278B8E}" dt="2022-02-04T11:55:04.649" v="1356" actId="14100"/>
          <ac:spMkLst>
            <pc:docMk/>
            <pc:sldMk cId="2350550163" sldId="702"/>
            <ac:spMk id="12" creationId="{D8DE4761-D594-497D-8DAB-501BD1A5AAC0}"/>
          </ac:spMkLst>
        </pc:spChg>
      </pc:sldChg>
      <pc:sldChg chg="modSp mod addCm delCm modCm">
        <pc:chgData name="Daniel Heller" userId="f8c99429-a11b-4699-98f9-6159d8a2f7e4" providerId="ADAL" clId="{04E7AAC7-C15B-43B9-9BC7-DD35D0278B8E}" dt="2022-02-08T16:06:19.184" v="1658"/>
        <pc:sldMkLst>
          <pc:docMk/>
          <pc:sldMk cId="1850179490" sldId="721"/>
        </pc:sldMkLst>
        <pc:spChg chg="mod">
          <ac:chgData name="Daniel Heller" userId="f8c99429-a11b-4699-98f9-6159d8a2f7e4" providerId="ADAL" clId="{04E7AAC7-C15B-43B9-9BC7-DD35D0278B8E}" dt="2022-02-04T11:30:16.845" v="472" actId="20577"/>
          <ac:spMkLst>
            <pc:docMk/>
            <pc:sldMk cId="1850179490" sldId="721"/>
            <ac:spMk id="5" creationId="{B3695747-8317-42D7-B0B3-F2FB0DA06B48}"/>
          </ac:spMkLst>
        </pc:spChg>
      </pc:sldChg>
      <pc:sldChg chg="modSp mod delCm modCm">
        <pc:chgData name="Daniel Heller" userId="f8c99429-a11b-4699-98f9-6159d8a2f7e4" providerId="ADAL" clId="{04E7AAC7-C15B-43B9-9BC7-DD35D0278B8E}" dt="2022-02-16T17:20:23.871" v="3745" actId="6549"/>
        <pc:sldMkLst>
          <pc:docMk/>
          <pc:sldMk cId="2138116497" sldId="2217"/>
        </pc:sldMkLst>
        <pc:spChg chg="mod">
          <ac:chgData name="Daniel Heller" userId="f8c99429-a11b-4699-98f9-6159d8a2f7e4" providerId="ADAL" clId="{04E7AAC7-C15B-43B9-9BC7-DD35D0278B8E}" dt="2022-02-08T16:11:52.549" v="1662" actId="1076"/>
          <ac:spMkLst>
            <pc:docMk/>
            <pc:sldMk cId="2138116497" sldId="2217"/>
            <ac:spMk id="4" creationId="{8C70CE32-D3B7-491F-8F7C-BF9EB3B55F24}"/>
          </ac:spMkLst>
        </pc:spChg>
        <pc:spChg chg="mod">
          <ac:chgData name="Daniel Heller" userId="f8c99429-a11b-4699-98f9-6159d8a2f7e4" providerId="ADAL" clId="{04E7AAC7-C15B-43B9-9BC7-DD35D0278B8E}" dt="2022-02-16T17:20:23.871" v="3745" actId="6549"/>
          <ac:spMkLst>
            <pc:docMk/>
            <pc:sldMk cId="2138116497" sldId="2217"/>
            <ac:spMk id="5" creationId="{B3695747-8317-42D7-B0B3-F2FB0DA06B48}"/>
          </ac:spMkLst>
        </pc:spChg>
        <pc:picChg chg="mod">
          <ac:chgData name="Daniel Heller" userId="f8c99429-a11b-4699-98f9-6159d8a2f7e4" providerId="ADAL" clId="{04E7AAC7-C15B-43B9-9BC7-DD35D0278B8E}" dt="2022-02-07T18:22:03.753" v="1368" actId="1076"/>
          <ac:picMkLst>
            <pc:docMk/>
            <pc:sldMk cId="2138116497" sldId="2217"/>
            <ac:picMk id="6" creationId="{0ABB34BC-FC9F-4C35-A339-688ED8D5AD97}"/>
          </ac:picMkLst>
        </pc:picChg>
      </pc:sldChg>
      <pc:sldChg chg="modSp mod addCm">
        <pc:chgData name="Daniel Heller" userId="f8c99429-a11b-4699-98f9-6159d8a2f7e4" providerId="ADAL" clId="{04E7AAC7-C15B-43B9-9BC7-DD35D0278B8E}" dt="2022-02-07T18:22:35.911" v="1369"/>
        <pc:sldMkLst>
          <pc:docMk/>
          <pc:sldMk cId="554842406" sldId="2220"/>
        </pc:sldMkLst>
        <pc:spChg chg="mod">
          <ac:chgData name="Daniel Heller" userId="f8c99429-a11b-4699-98f9-6159d8a2f7e4" providerId="ADAL" clId="{04E7AAC7-C15B-43B9-9BC7-DD35D0278B8E}" dt="2022-02-07T18:20:17.803" v="1367" actId="20577"/>
          <ac:spMkLst>
            <pc:docMk/>
            <pc:sldMk cId="554842406" sldId="2220"/>
            <ac:spMk id="5" creationId="{B3695747-8317-42D7-B0B3-F2FB0DA06B48}"/>
          </ac:spMkLst>
        </pc:spChg>
      </pc:sldChg>
      <pc:sldChg chg="modSp mod addCm">
        <pc:chgData name="Daniel Heller" userId="f8c99429-a11b-4699-98f9-6159d8a2f7e4" providerId="ADAL" clId="{04E7AAC7-C15B-43B9-9BC7-DD35D0278B8E}" dt="2022-02-16T14:57:31.982" v="3744" actId="20577"/>
        <pc:sldMkLst>
          <pc:docMk/>
          <pc:sldMk cId="3467575522" sldId="2235"/>
        </pc:sldMkLst>
        <pc:spChg chg="mod">
          <ac:chgData name="Daniel Heller" userId="f8c99429-a11b-4699-98f9-6159d8a2f7e4" providerId="ADAL" clId="{04E7AAC7-C15B-43B9-9BC7-DD35D0278B8E}" dt="2022-02-16T14:57:31.982" v="3744" actId="20577"/>
          <ac:spMkLst>
            <pc:docMk/>
            <pc:sldMk cId="3467575522" sldId="2235"/>
            <ac:spMk id="2" creationId="{48F47991-40C5-4288-98BD-B7004A6EBC02}"/>
          </ac:spMkLst>
        </pc:spChg>
      </pc:sldChg>
      <pc:sldChg chg="modSp mod">
        <pc:chgData name="Daniel Heller" userId="f8c99429-a11b-4699-98f9-6159d8a2f7e4" providerId="ADAL" clId="{04E7AAC7-C15B-43B9-9BC7-DD35D0278B8E}" dt="2022-02-15T14:52:51.604" v="2006" actId="1076"/>
        <pc:sldMkLst>
          <pc:docMk/>
          <pc:sldMk cId="150286171" sldId="2237"/>
        </pc:sldMkLst>
        <pc:spChg chg="mod">
          <ac:chgData name="Daniel Heller" userId="f8c99429-a11b-4699-98f9-6159d8a2f7e4" providerId="ADAL" clId="{04E7AAC7-C15B-43B9-9BC7-DD35D0278B8E}" dt="2022-02-15T14:52:51.604" v="2006" actId="1076"/>
          <ac:spMkLst>
            <pc:docMk/>
            <pc:sldMk cId="150286171" sldId="2237"/>
            <ac:spMk id="2" creationId="{3EF621C7-C4F4-4829-A055-3C5069AF14E9}"/>
          </ac:spMkLst>
        </pc:spChg>
      </pc:sldChg>
      <pc:sldChg chg="modSp mod">
        <pc:chgData name="Daniel Heller" userId="f8c99429-a11b-4699-98f9-6159d8a2f7e4" providerId="ADAL" clId="{04E7AAC7-C15B-43B9-9BC7-DD35D0278B8E}" dt="2022-02-04T11:12:02.596" v="7" actId="20577"/>
        <pc:sldMkLst>
          <pc:docMk/>
          <pc:sldMk cId="2259497304" sldId="2145707712"/>
        </pc:sldMkLst>
        <pc:spChg chg="mod">
          <ac:chgData name="Daniel Heller" userId="f8c99429-a11b-4699-98f9-6159d8a2f7e4" providerId="ADAL" clId="{04E7AAC7-C15B-43B9-9BC7-DD35D0278B8E}" dt="2022-02-04T11:12:02.596" v="7" actId="20577"/>
          <ac:spMkLst>
            <pc:docMk/>
            <pc:sldMk cId="2259497304" sldId="2145707712"/>
            <ac:spMk id="2" creationId="{59093A48-82F2-4D34-8296-879D2C3A90DA}"/>
          </ac:spMkLst>
        </pc:spChg>
      </pc:sldChg>
      <pc:sldChg chg="modSp mod addCm delCm modCm">
        <pc:chgData name="Daniel Heller" userId="f8c99429-a11b-4699-98f9-6159d8a2f7e4" providerId="ADAL" clId="{04E7AAC7-C15B-43B9-9BC7-DD35D0278B8E}" dt="2022-02-08T10:23:36.658" v="1630"/>
        <pc:sldMkLst>
          <pc:docMk/>
          <pc:sldMk cId="205243641" sldId="2145707713"/>
        </pc:sldMkLst>
        <pc:spChg chg="mod">
          <ac:chgData name="Daniel Heller" userId="f8c99429-a11b-4699-98f9-6159d8a2f7e4" providerId="ADAL" clId="{04E7AAC7-C15B-43B9-9BC7-DD35D0278B8E}" dt="2022-02-04T11:09:47.293" v="0" actId="6549"/>
          <ac:spMkLst>
            <pc:docMk/>
            <pc:sldMk cId="205243641" sldId="2145707713"/>
            <ac:spMk id="3" creationId="{FC9D8BAD-8DAD-4F99-A0B7-D8F0F511EEC2}"/>
          </ac:spMkLst>
        </pc:spChg>
        <pc:spChg chg="mod">
          <ac:chgData name="Daniel Heller" userId="f8c99429-a11b-4699-98f9-6159d8a2f7e4" providerId="ADAL" clId="{04E7AAC7-C15B-43B9-9BC7-DD35D0278B8E}" dt="2022-02-08T10:14:04.491" v="1403" actId="13926"/>
          <ac:spMkLst>
            <pc:docMk/>
            <pc:sldMk cId="205243641" sldId="2145707713"/>
            <ac:spMk id="60" creationId="{7F661016-4F57-407D-84A9-25BBA82D24D3}"/>
          </ac:spMkLst>
        </pc:spChg>
        <pc:spChg chg="mod">
          <ac:chgData name="Daniel Heller" userId="f8c99429-a11b-4699-98f9-6159d8a2f7e4" providerId="ADAL" clId="{04E7AAC7-C15B-43B9-9BC7-DD35D0278B8E}" dt="2022-02-08T10:18:34.543" v="1504" actId="13926"/>
          <ac:spMkLst>
            <pc:docMk/>
            <pc:sldMk cId="205243641" sldId="2145707713"/>
            <ac:spMk id="61" creationId="{3EEC8E05-CDB1-4B50-8071-812A9E00F68A}"/>
          </ac:spMkLst>
        </pc:spChg>
        <pc:spChg chg="mod">
          <ac:chgData name="Daniel Heller" userId="f8c99429-a11b-4699-98f9-6159d8a2f7e4" providerId="ADAL" clId="{04E7AAC7-C15B-43B9-9BC7-DD35D0278B8E}" dt="2022-02-08T10:20:54.081" v="1629" actId="5793"/>
          <ac:spMkLst>
            <pc:docMk/>
            <pc:sldMk cId="205243641" sldId="2145707713"/>
            <ac:spMk id="62" creationId="{DE4B0FEF-B15F-45DE-9236-749CCC6377B2}"/>
          </ac:spMkLst>
        </pc:spChg>
        <pc:spChg chg="mod">
          <ac:chgData name="Daniel Heller" userId="f8c99429-a11b-4699-98f9-6159d8a2f7e4" providerId="ADAL" clId="{04E7AAC7-C15B-43B9-9BC7-DD35D0278B8E}" dt="2022-02-08T10:14:29.992" v="1404" actId="6549"/>
          <ac:spMkLst>
            <pc:docMk/>
            <pc:sldMk cId="205243641" sldId="2145707713"/>
            <ac:spMk id="179" creationId="{C0DFBF02-075A-4483-918A-F126CE48D4BB}"/>
          </ac:spMkLst>
        </pc:spChg>
      </pc:sldChg>
      <pc:sldChg chg="del addCm modCm">
        <pc:chgData name="Daniel Heller" userId="f8c99429-a11b-4699-98f9-6159d8a2f7e4" providerId="ADAL" clId="{04E7AAC7-C15B-43B9-9BC7-DD35D0278B8E}" dt="2022-02-08T16:30:03.561" v="1673" actId="47"/>
        <pc:sldMkLst>
          <pc:docMk/>
          <pc:sldMk cId="2755576810" sldId="2145707715"/>
        </pc:sldMkLst>
      </pc:sldChg>
      <pc:sldChg chg="add del">
        <pc:chgData name="Daniel Heller" userId="f8c99429-a11b-4699-98f9-6159d8a2f7e4" providerId="ADAL" clId="{04E7AAC7-C15B-43B9-9BC7-DD35D0278B8E}" dt="2022-02-16T13:19:09.694" v="3487" actId="47"/>
        <pc:sldMkLst>
          <pc:docMk/>
          <pc:sldMk cId="674110730" sldId="2145707718"/>
        </pc:sldMkLst>
      </pc:sldChg>
      <pc:sldChg chg="delSp modSp add del mod">
        <pc:chgData name="Daniel Heller" userId="f8c99429-a11b-4699-98f9-6159d8a2f7e4" providerId="ADAL" clId="{04E7AAC7-C15B-43B9-9BC7-DD35D0278B8E}" dt="2022-02-16T12:54:17.593" v="2735" actId="47"/>
        <pc:sldMkLst>
          <pc:docMk/>
          <pc:sldMk cId="1320300358" sldId="2145707719"/>
        </pc:sldMkLst>
        <pc:spChg chg="mod">
          <ac:chgData name="Daniel Heller" userId="f8c99429-a11b-4699-98f9-6159d8a2f7e4" providerId="ADAL" clId="{04E7AAC7-C15B-43B9-9BC7-DD35D0278B8E}" dt="2022-02-16T12:49:45.078" v="2494" actId="20577"/>
          <ac:spMkLst>
            <pc:docMk/>
            <pc:sldMk cId="1320300358" sldId="2145707719"/>
            <ac:spMk id="4" creationId="{1D2ABF19-D177-4310-A1D6-2805CB78DADE}"/>
          </ac:spMkLst>
        </pc:spChg>
        <pc:spChg chg="del">
          <ac:chgData name="Daniel Heller" userId="f8c99429-a11b-4699-98f9-6159d8a2f7e4" providerId="ADAL" clId="{04E7AAC7-C15B-43B9-9BC7-DD35D0278B8E}" dt="2022-02-15T14:59:06.175" v="2011" actId="478"/>
          <ac:spMkLst>
            <pc:docMk/>
            <pc:sldMk cId="1320300358" sldId="2145707719"/>
            <ac:spMk id="9" creationId="{A1FEEE30-5558-4D67-8527-E3754FF5E9CB}"/>
          </ac:spMkLst>
        </pc:spChg>
      </pc:sldChg>
      <pc:sldChg chg="addSp delSp modSp new mod">
        <pc:chgData name="Daniel Heller" userId="f8c99429-a11b-4699-98f9-6159d8a2f7e4" providerId="ADAL" clId="{04E7AAC7-C15B-43B9-9BC7-DD35D0278B8E}" dt="2022-02-16T13:19:03.076" v="3486" actId="20577"/>
        <pc:sldMkLst>
          <pc:docMk/>
          <pc:sldMk cId="2477764502" sldId="2145707720"/>
        </pc:sldMkLst>
        <pc:spChg chg="mod">
          <ac:chgData name="Daniel Heller" userId="f8c99429-a11b-4699-98f9-6159d8a2f7e4" providerId="ADAL" clId="{04E7AAC7-C15B-43B9-9BC7-DD35D0278B8E}" dt="2022-02-16T13:19:03.076" v="3486" actId="20577"/>
          <ac:spMkLst>
            <pc:docMk/>
            <pc:sldMk cId="2477764502" sldId="2145707720"/>
            <ac:spMk id="2" creationId="{002065F8-E225-4526-A17A-D63F518D9BDD}"/>
          </ac:spMkLst>
        </pc:spChg>
        <pc:spChg chg="del">
          <ac:chgData name="Daniel Heller" userId="f8c99429-a11b-4699-98f9-6159d8a2f7e4" providerId="ADAL" clId="{04E7AAC7-C15B-43B9-9BC7-DD35D0278B8E}" dt="2022-02-16T13:08:30.161" v="3389" actId="478"/>
          <ac:spMkLst>
            <pc:docMk/>
            <pc:sldMk cId="2477764502" sldId="2145707720"/>
            <ac:spMk id="3" creationId="{0E4E8ED2-1CC5-44AB-8E89-79F73D230FDA}"/>
          </ac:spMkLst>
        </pc:spChg>
        <pc:spChg chg="add mod">
          <ac:chgData name="Daniel Heller" userId="f8c99429-a11b-4699-98f9-6159d8a2f7e4" providerId="ADAL" clId="{04E7AAC7-C15B-43B9-9BC7-DD35D0278B8E}" dt="2022-02-16T13:08:27.222" v="3388"/>
          <ac:spMkLst>
            <pc:docMk/>
            <pc:sldMk cId="2477764502" sldId="2145707720"/>
            <ac:spMk id="4" creationId="{F0292A92-F368-4EF4-897D-35698E0498A5}"/>
          </ac:spMkLst>
        </pc:spChg>
        <pc:picChg chg="add mod">
          <ac:chgData name="Daniel Heller" userId="f8c99429-a11b-4699-98f9-6159d8a2f7e4" providerId="ADAL" clId="{04E7AAC7-C15B-43B9-9BC7-DD35D0278B8E}" dt="2022-02-16T13:08:27.222" v="3388"/>
          <ac:picMkLst>
            <pc:docMk/>
            <pc:sldMk cId="2477764502" sldId="2145707720"/>
            <ac:picMk id="5" creationId="{0166C29F-2D90-48EF-B6CE-8AB086DCB932}"/>
          </ac:picMkLst>
        </pc:picChg>
      </pc:sldChg>
      <pc:sldChg chg="addSp modSp add mod">
        <pc:chgData name="Daniel Heller" userId="f8c99429-a11b-4699-98f9-6159d8a2f7e4" providerId="ADAL" clId="{04E7AAC7-C15B-43B9-9BC7-DD35D0278B8E}" dt="2022-02-16T14:52:53.078" v="3559" actId="20577"/>
        <pc:sldMkLst>
          <pc:docMk/>
          <pc:sldMk cId="2861955463" sldId="2145707721"/>
        </pc:sldMkLst>
        <pc:spChg chg="mod">
          <ac:chgData name="Daniel Heller" userId="f8c99429-a11b-4699-98f9-6159d8a2f7e4" providerId="ADAL" clId="{04E7AAC7-C15B-43B9-9BC7-DD35D0278B8E}" dt="2022-02-16T14:52:53.078" v="3559" actId="20577"/>
          <ac:spMkLst>
            <pc:docMk/>
            <pc:sldMk cId="2861955463" sldId="2145707721"/>
            <ac:spMk id="4" creationId="{1D2ABF19-D177-4310-A1D6-2805CB78DADE}"/>
          </ac:spMkLst>
        </pc:spChg>
        <pc:spChg chg="add mod">
          <ac:chgData name="Daniel Heller" userId="f8c99429-a11b-4699-98f9-6159d8a2f7e4" providerId="ADAL" clId="{04E7AAC7-C15B-43B9-9BC7-DD35D0278B8E}" dt="2022-02-16T14:37:40.686" v="3507" actId="14100"/>
          <ac:spMkLst>
            <pc:docMk/>
            <pc:sldMk cId="2861955463" sldId="2145707721"/>
            <ac:spMk id="6" creationId="{E869F64A-5525-426C-97B3-B246CEF1A604}"/>
          </ac:spMkLst>
        </pc:spChg>
        <pc:spChg chg="add mod">
          <ac:chgData name="Daniel Heller" userId="f8c99429-a11b-4699-98f9-6159d8a2f7e4" providerId="ADAL" clId="{04E7AAC7-C15B-43B9-9BC7-DD35D0278B8E}" dt="2022-02-16T13:16:03.497" v="3452" actId="255"/>
          <ac:spMkLst>
            <pc:docMk/>
            <pc:sldMk cId="2861955463" sldId="2145707721"/>
            <ac:spMk id="9" creationId="{F41DCCAE-9995-4DFE-AA26-F45ED5977725}"/>
          </ac:spMkLst>
        </pc:spChg>
        <pc:spChg chg="mod">
          <ac:chgData name="Daniel Heller" userId="f8c99429-a11b-4699-98f9-6159d8a2f7e4" providerId="ADAL" clId="{04E7AAC7-C15B-43B9-9BC7-DD35D0278B8E}" dt="2022-02-16T14:37:46.004" v="3508" actId="1076"/>
          <ac:spMkLst>
            <pc:docMk/>
            <pc:sldMk cId="2861955463" sldId="2145707721"/>
            <ac:spMk id="13" creationId="{302D1D9E-7DBE-401B-A5BF-EF97E6C8C3F3}"/>
          </ac:spMkLst>
        </pc:spChg>
      </pc:sldChg>
    </pc:docChg>
  </pc:docChgLst>
  <pc:docChgLst>
    <pc:chgData name="Seena Saeed" userId="beccf29a-77f0-4f55-9d24-d0ef50d470e0" providerId="ADAL" clId="{10DDDE79-A38A-405C-BCAB-5CFEAE3B1717}"/>
    <pc:docChg chg="undo custSel addSld delSld modSld">
      <pc:chgData name="Seena Saeed" userId="beccf29a-77f0-4f55-9d24-d0ef50d470e0" providerId="ADAL" clId="{10DDDE79-A38A-405C-BCAB-5CFEAE3B1717}" dt="2022-02-16T15:17:18.234" v="3010" actId="20577"/>
      <pc:docMkLst>
        <pc:docMk/>
      </pc:docMkLst>
      <pc:sldChg chg="addSp modSp">
        <pc:chgData name="Seena Saeed" userId="beccf29a-77f0-4f55-9d24-d0ef50d470e0" providerId="ADAL" clId="{10DDDE79-A38A-405C-BCAB-5CFEAE3B1717}" dt="2022-02-10T15:03:17.521" v="1276"/>
        <pc:sldMkLst>
          <pc:docMk/>
          <pc:sldMk cId="3679447222" sldId="256"/>
        </pc:sldMkLst>
        <pc:spChg chg="add mod">
          <ac:chgData name="Seena Saeed" userId="beccf29a-77f0-4f55-9d24-d0ef50d470e0" providerId="ADAL" clId="{10DDDE79-A38A-405C-BCAB-5CFEAE3B1717}" dt="2022-02-10T15:03:17.521" v="1276"/>
          <ac:spMkLst>
            <pc:docMk/>
            <pc:sldMk cId="3679447222" sldId="256"/>
            <ac:spMk id="17" creationId="{F973D5D6-B920-4DAD-B3B3-C1DE18C76F54}"/>
          </ac:spMkLst>
        </pc:spChg>
      </pc:sldChg>
      <pc:sldChg chg="addSp delSp modSp mod">
        <pc:chgData name="Seena Saeed" userId="beccf29a-77f0-4f55-9d24-d0ef50d470e0" providerId="ADAL" clId="{10DDDE79-A38A-405C-BCAB-5CFEAE3B1717}" dt="2022-02-10T15:10:32.933" v="1385"/>
        <pc:sldMkLst>
          <pc:docMk/>
          <pc:sldMk cId="2188151899" sldId="257"/>
        </pc:sldMkLst>
        <pc:spChg chg="del mod">
          <ac:chgData name="Seena Saeed" userId="beccf29a-77f0-4f55-9d24-d0ef50d470e0" providerId="ADAL" clId="{10DDDE79-A38A-405C-BCAB-5CFEAE3B1717}" dt="2022-02-10T15:10:31.975" v="1384" actId="478"/>
          <ac:spMkLst>
            <pc:docMk/>
            <pc:sldMk cId="2188151899" sldId="257"/>
            <ac:spMk id="8" creationId="{6D8B2536-9E52-4B48-998B-B529A2358A53}"/>
          </ac:spMkLst>
        </pc:spChg>
        <pc:spChg chg="add mod">
          <ac:chgData name="Seena Saeed" userId="beccf29a-77f0-4f55-9d24-d0ef50d470e0" providerId="ADAL" clId="{10DDDE79-A38A-405C-BCAB-5CFEAE3B1717}" dt="2022-02-10T15:10:32.933" v="1385"/>
          <ac:spMkLst>
            <pc:docMk/>
            <pc:sldMk cId="2188151899" sldId="257"/>
            <ac:spMk id="9" creationId="{BC5E7EF2-C2B5-44DF-B63C-27A1DAFB75C3}"/>
          </ac:spMkLst>
        </pc:spChg>
      </pc:sldChg>
      <pc:sldChg chg="addSp delSp modSp mod">
        <pc:chgData name="Seena Saeed" userId="beccf29a-77f0-4f55-9d24-d0ef50d470e0" providerId="ADAL" clId="{10DDDE79-A38A-405C-BCAB-5CFEAE3B1717}" dt="2022-02-10T15:10:39.077" v="1388"/>
        <pc:sldMkLst>
          <pc:docMk/>
          <pc:sldMk cId="386854701" sldId="259"/>
        </pc:sldMkLst>
        <pc:spChg chg="add mod">
          <ac:chgData name="Seena Saeed" userId="beccf29a-77f0-4f55-9d24-d0ef50d470e0" providerId="ADAL" clId="{10DDDE79-A38A-405C-BCAB-5CFEAE3B1717}" dt="2022-02-10T15:10:39.077" v="1388"/>
          <ac:spMkLst>
            <pc:docMk/>
            <pc:sldMk cId="386854701" sldId="259"/>
            <ac:spMk id="7" creationId="{17321248-F0B2-49DE-88DD-F407375F12A5}"/>
          </ac:spMkLst>
        </pc:spChg>
        <pc:spChg chg="del mod">
          <ac:chgData name="Seena Saeed" userId="beccf29a-77f0-4f55-9d24-d0ef50d470e0" providerId="ADAL" clId="{10DDDE79-A38A-405C-BCAB-5CFEAE3B1717}" dt="2022-02-10T15:10:38.487" v="1387" actId="478"/>
          <ac:spMkLst>
            <pc:docMk/>
            <pc:sldMk cId="386854701" sldId="259"/>
            <ac:spMk id="8" creationId="{6D8B2536-9E52-4B48-998B-B529A2358A53}"/>
          </ac:spMkLst>
        </pc:spChg>
      </pc:sldChg>
      <pc:sldChg chg="modSp mod">
        <pc:chgData name="Seena Saeed" userId="beccf29a-77f0-4f55-9d24-d0ef50d470e0" providerId="ADAL" clId="{10DDDE79-A38A-405C-BCAB-5CFEAE3B1717}" dt="2022-02-10T14:56:08.112" v="1221" actId="1076"/>
        <pc:sldMkLst>
          <pc:docMk/>
          <pc:sldMk cId="3144119947" sldId="263"/>
        </pc:sldMkLst>
        <pc:spChg chg="mod">
          <ac:chgData name="Seena Saeed" userId="beccf29a-77f0-4f55-9d24-d0ef50d470e0" providerId="ADAL" clId="{10DDDE79-A38A-405C-BCAB-5CFEAE3B1717}" dt="2022-02-08T16:35:34.866" v="1191" actId="5793"/>
          <ac:spMkLst>
            <pc:docMk/>
            <pc:sldMk cId="3144119947" sldId="263"/>
            <ac:spMk id="3" creationId="{00000000-0000-0000-0000-000000000000}"/>
          </ac:spMkLst>
        </pc:spChg>
        <pc:spChg chg="mod">
          <ac:chgData name="Seena Saeed" userId="beccf29a-77f0-4f55-9d24-d0ef50d470e0" providerId="ADAL" clId="{10DDDE79-A38A-405C-BCAB-5CFEAE3B1717}" dt="2022-02-10T14:56:08.112" v="1221" actId="1076"/>
          <ac:spMkLst>
            <pc:docMk/>
            <pc:sldMk cId="3144119947" sldId="263"/>
            <ac:spMk id="19" creationId="{6D8B2536-9E52-4B48-998B-B529A2358A53}"/>
          </ac:spMkLst>
        </pc:spChg>
      </pc:sldChg>
      <pc:sldChg chg="addSp delSp modSp mod delCm">
        <pc:chgData name="Seena Saeed" userId="beccf29a-77f0-4f55-9d24-d0ef50d470e0" providerId="ADAL" clId="{10DDDE79-A38A-405C-BCAB-5CFEAE3B1717}" dt="2022-02-10T16:18:14.992" v="1955" actId="14100"/>
        <pc:sldMkLst>
          <pc:docMk/>
          <pc:sldMk cId="3235965913" sldId="568"/>
        </pc:sldMkLst>
        <pc:spChg chg="mod">
          <ac:chgData name="Seena Saeed" userId="beccf29a-77f0-4f55-9d24-d0ef50d470e0" providerId="ADAL" clId="{10DDDE79-A38A-405C-BCAB-5CFEAE3B1717}" dt="2022-02-10T16:18:14.992" v="1955" actId="14100"/>
          <ac:spMkLst>
            <pc:docMk/>
            <pc:sldMk cId="3235965913" sldId="568"/>
            <ac:spMk id="6" creationId="{01CEF365-BA0F-4918-9FB5-5914098211EA}"/>
          </ac:spMkLst>
        </pc:spChg>
        <pc:spChg chg="del">
          <ac:chgData name="Seena Saeed" userId="beccf29a-77f0-4f55-9d24-d0ef50d470e0" providerId="ADAL" clId="{10DDDE79-A38A-405C-BCAB-5CFEAE3B1717}" dt="2022-02-10T15:08:56.832" v="1375" actId="478"/>
          <ac:spMkLst>
            <pc:docMk/>
            <pc:sldMk cId="3235965913" sldId="568"/>
            <ac:spMk id="10" creationId="{6D8B2536-9E52-4B48-998B-B529A2358A53}"/>
          </ac:spMkLst>
        </pc:spChg>
        <pc:spChg chg="add mod">
          <ac:chgData name="Seena Saeed" userId="beccf29a-77f0-4f55-9d24-d0ef50d470e0" providerId="ADAL" clId="{10DDDE79-A38A-405C-BCAB-5CFEAE3B1717}" dt="2022-02-10T15:08:57.606" v="1376"/>
          <ac:spMkLst>
            <pc:docMk/>
            <pc:sldMk cId="3235965913" sldId="568"/>
            <ac:spMk id="11" creationId="{B7F435B1-A00D-49EC-B789-1A6ABB0596E8}"/>
          </ac:spMkLst>
        </pc:spChg>
        <pc:graphicFrameChg chg="del">
          <ac:chgData name="Seena Saeed" userId="beccf29a-77f0-4f55-9d24-d0ef50d470e0" providerId="ADAL" clId="{10DDDE79-A38A-405C-BCAB-5CFEAE3B1717}" dt="2022-02-10T15:09:07.112" v="1377" actId="478"/>
          <ac:graphicFrameMkLst>
            <pc:docMk/>
            <pc:sldMk cId="3235965913" sldId="568"/>
            <ac:graphicFrameMk id="8" creationId="{483A2AAF-D1E9-4FBB-9DE2-8E13CE389BF2}"/>
          </ac:graphicFrameMkLst>
        </pc:graphicFrameChg>
      </pc:sldChg>
      <pc:sldChg chg="addSp delSp modSp mod">
        <pc:chgData name="Seena Saeed" userId="beccf29a-77f0-4f55-9d24-d0ef50d470e0" providerId="ADAL" clId="{10DDDE79-A38A-405C-BCAB-5CFEAE3B1717}" dt="2022-02-10T15:02:01.011" v="1251"/>
        <pc:sldMkLst>
          <pc:docMk/>
          <pc:sldMk cId="1876082661" sldId="576"/>
        </pc:sldMkLst>
        <pc:spChg chg="add del mod">
          <ac:chgData name="Seena Saeed" userId="beccf29a-77f0-4f55-9d24-d0ef50d470e0" providerId="ADAL" clId="{10DDDE79-A38A-405C-BCAB-5CFEAE3B1717}" dt="2022-02-10T15:02:00.198" v="1250" actId="478"/>
          <ac:spMkLst>
            <pc:docMk/>
            <pc:sldMk cId="1876082661" sldId="576"/>
            <ac:spMk id="7" creationId="{C0EEE712-B5B9-45E2-BF99-23AB6C6AA8B2}"/>
          </ac:spMkLst>
        </pc:spChg>
        <pc:spChg chg="add mod">
          <ac:chgData name="Seena Saeed" userId="beccf29a-77f0-4f55-9d24-d0ef50d470e0" providerId="ADAL" clId="{10DDDE79-A38A-405C-BCAB-5CFEAE3B1717}" dt="2022-02-10T15:02:01.011" v="1251"/>
          <ac:spMkLst>
            <pc:docMk/>
            <pc:sldMk cId="1876082661" sldId="576"/>
            <ac:spMk id="8" creationId="{5C56CE42-5B44-4627-91DA-A8B3C4B5C00C}"/>
          </ac:spMkLst>
        </pc:spChg>
        <pc:spChg chg="del mod">
          <ac:chgData name="Seena Saeed" userId="beccf29a-77f0-4f55-9d24-d0ef50d470e0" providerId="ADAL" clId="{10DDDE79-A38A-405C-BCAB-5CFEAE3B1717}" dt="2022-02-04T15:51:27.100" v="59" actId="478"/>
          <ac:spMkLst>
            <pc:docMk/>
            <pc:sldMk cId="1876082661" sldId="576"/>
            <ac:spMk id="8" creationId="{6D8B2536-9E52-4B48-998B-B529A2358A53}"/>
          </ac:spMkLst>
        </pc:spChg>
      </pc:sldChg>
      <pc:sldChg chg="addSp delSp modSp mod">
        <pc:chgData name="Seena Saeed" userId="beccf29a-77f0-4f55-9d24-d0ef50d470e0" providerId="ADAL" clId="{10DDDE79-A38A-405C-BCAB-5CFEAE3B1717}" dt="2022-02-10T14:56:50.708" v="1231"/>
        <pc:sldMkLst>
          <pc:docMk/>
          <pc:sldMk cId="642417007" sldId="593"/>
        </pc:sldMkLst>
        <pc:spChg chg="add del mod">
          <ac:chgData name="Seena Saeed" userId="beccf29a-77f0-4f55-9d24-d0ef50d470e0" providerId="ADAL" clId="{10DDDE79-A38A-405C-BCAB-5CFEAE3B1717}" dt="2022-02-10T14:56:49.636" v="1230" actId="478"/>
          <ac:spMkLst>
            <pc:docMk/>
            <pc:sldMk cId="642417007" sldId="593"/>
            <ac:spMk id="7" creationId="{5216AAF0-8436-4585-868A-50ABD324667E}"/>
          </ac:spMkLst>
        </pc:spChg>
        <pc:spChg chg="add mod">
          <ac:chgData name="Seena Saeed" userId="beccf29a-77f0-4f55-9d24-d0ef50d470e0" providerId="ADAL" clId="{10DDDE79-A38A-405C-BCAB-5CFEAE3B1717}" dt="2022-02-10T14:56:50.708" v="1231"/>
          <ac:spMkLst>
            <pc:docMk/>
            <pc:sldMk cId="642417007" sldId="593"/>
            <ac:spMk id="9" creationId="{6C006E01-2029-4977-8EAC-D6C75CAE1204}"/>
          </ac:spMkLst>
        </pc:spChg>
        <pc:spChg chg="del">
          <ac:chgData name="Seena Saeed" userId="beccf29a-77f0-4f55-9d24-d0ef50d470e0" providerId="ADAL" clId="{10DDDE79-A38A-405C-BCAB-5CFEAE3B1717}" dt="2022-02-04T15:50:05.841" v="42" actId="478"/>
          <ac:spMkLst>
            <pc:docMk/>
            <pc:sldMk cId="642417007" sldId="593"/>
            <ac:spMk id="10" creationId="{6D8B2536-9E52-4B48-998B-B529A2358A53}"/>
          </ac:spMkLst>
        </pc:spChg>
      </pc:sldChg>
      <pc:sldChg chg="addSp delSp modSp mod">
        <pc:chgData name="Seena Saeed" userId="beccf29a-77f0-4f55-9d24-d0ef50d470e0" providerId="ADAL" clId="{10DDDE79-A38A-405C-BCAB-5CFEAE3B1717}" dt="2022-02-10T15:10:55.917" v="1393"/>
        <pc:sldMkLst>
          <pc:docMk/>
          <pc:sldMk cId="1115581956" sldId="601"/>
        </pc:sldMkLst>
        <pc:spChg chg="add mod">
          <ac:chgData name="Seena Saeed" userId="beccf29a-77f0-4f55-9d24-d0ef50d470e0" providerId="ADAL" clId="{10DDDE79-A38A-405C-BCAB-5CFEAE3B1717}" dt="2022-02-10T15:10:55.917" v="1393"/>
          <ac:spMkLst>
            <pc:docMk/>
            <pc:sldMk cId="1115581956" sldId="601"/>
            <ac:spMk id="9" creationId="{C9F6D11D-6161-4BD3-A8DE-903FCACF603D}"/>
          </ac:spMkLst>
        </pc:spChg>
        <pc:spChg chg="del">
          <ac:chgData name="Seena Saeed" userId="beccf29a-77f0-4f55-9d24-d0ef50d470e0" providerId="ADAL" clId="{10DDDE79-A38A-405C-BCAB-5CFEAE3B1717}" dt="2022-02-10T15:10:55.162" v="1392" actId="478"/>
          <ac:spMkLst>
            <pc:docMk/>
            <pc:sldMk cId="1115581956" sldId="601"/>
            <ac:spMk id="10" creationId="{6D8B2536-9E52-4B48-998B-B529A2358A53}"/>
          </ac:spMkLst>
        </pc:spChg>
      </pc:sldChg>
      <pc:sldChg chg="addSp delSp modSp mod">
        <pc:chgData name="Seena Saeed" userId="beccf29a-77f0-4f55-9d24-d0ef50d470e0" providerId="ADAL" clId="{10DDDE79-A38A-405C-BCAB-5CFEAE3B1717}" dt="2022-02-10T15:12:21.001" v="1417"/>
        <pc:sldMkLst>
          <pc:docMk/>
          <pc:sldMk cId="0" sldId="604"/>
        </pc:sldMkLst>
        <pc:spChg chg="add mod">
          <ac:chgData name="Seena Saeed" userId="beccf29a-77f0-4f55-9d24-d0ef50d470e0" providerId="ADAL" clId="{10DDDE79-A38A-405C-BCAB-5CFEAE3B1717}" dt="2022-02-10T15:12:21.001" v="1417"/>
          <ac:spMkLst>
            <pc:docMk/>
            <pc:sldMk cId="0" sldId="604"/>
            <ac:spMk id="8" creationId="{005ECAFA-26F9-4939-9B8D-640F26DAFC59}"/>
          </ac:spMkLst>
        </pc:spChg>
        <pc:spChg chg="del mod">
          <ac:chgData name="Seena Saeed" userId="beccf29a-77f0-4f55-9d24-d0ef50d470e0" providerId="ADAL" clId="{10DDDE79-A38A-405C-BCAB-5CFEAE3B1717}" dt="2022-02-10T15:12:20.468" v="1416" actId="478"/>
          <ac:spMkLst>
            <pc:docMk/>
            <pc:sldMk cId="0" sldId="604"/>
            <ac:spMk id="9" creationId="{6D8B2536-9E52-4B48-998B-B529A2358A53}"/>
          </ac:spMkLst>
        </pc:spChg>
      </pc:sldChg>
      <pc:sldChg chg="addSp delSp modSp mod">
        <pc:chgData name="Seena Saeed" userId="beccf29a-77f0-4f55-9d24-d0ef50d470e0" providerId="ADAL" clId="{10DDDE79-A38A-405C-BCAB-5CFEAE3B1717}" dt="2022-02-10T15:11:01.141" v="1395"/>
        <pc:sldMkLst>
          <pc:docMk/>
          <pc:sldMk cId="223366487" sldId="607"/>
        </pc:sldMkLst>
        <pc:spChg chg="add mod">
          <ac:chgData name="Seena Saeed" userId="beccf29a-77f0-4f55-9d24-d0ef50d470e0" providerId="ADAL" clId="{10DDDE79-A38A-405C-BCAB-5CFEAE3B1717}" dt="2022-02-10T15:11:01.141" v="1395"/>
          <ac:spMkLst>
            <pc:docMk/>
            <pc:sldMk cId="223366487" sldId="607"/>
            <ac:spMk id="9" creationId="{9C0EA050-AACF-410F-A14C-69C02D6CD5E7}"/>
          </ac:spMkLst>
        </pc:spChg>
        <pc:spChg chg="del">
          <ac:chgData name="Seena Saeed" userId="beccf29a-77f0-4f55-9d24-d0ef50d470e0" providerId="ADAL" clId="{10DDDE79-A38A-405C-BCAB-5CFEAE3B1717}" dt="2022-02-10T15:11:00.580" v="1394" actId="478"/>
          <ac:spMkLst>
            <pc:docMk/>
            <pc:sldMk cId="223366487" sldId="607"/>
            <ac:spMk id="11" creationId="{6D8B2536-9E52-4B48-998B-B529A2358A53}"/>
          </ac:spMkLst>
        </pc:spChg>
      </pc:sldChg>
      <pc:sldChg chg="addSp delSp modSp mod">
        <pc:chgData name="Seena Saeed" userId="beccf29a-77f0-4f55-9d24-d0ef50d470e0" providerId="ADAL" clId="{10DDDE79-A38A-405C-BCAB-5CFEAE3B1717}" dt="2022-02-10T15:03:24.002" v="1279"/>
        <pc:sldMkLst>
          <pc:docMk/>
          <pc:sldMk cId="461376997" sldId="610"/>
        </pc:sldMkLst>
        <pc:spChg chg="add mod">
          <ac:chgData name="Seena Saeed" userId="beccf29a-77f0-4f55-9d24-d0ef50d470e0" providerId="ADAL" clId="{10DDDE79-A38A-405C-BCAB-5CFEAE3B1717}" dt="2022-02-10T15:03:24.002" v="1279"/>
          <ac:spMkLst>
            <pc:docMk/>
            <pc:sldMk cId="461376997" sldId="610"/>
            <ac:spMk id="11" creationId="{BCE92200-3EF4-4F59-AB83-05C7DFF43BD8}"/>
          </ac:spMkLst>
        </pc:spChg>
        <pc:spChg chg="del mod">
          <ac:chgData name="Seena Saeed" userId="beccf29a-77f0-4f55-9d24-d0ef50d470e0" providerId="ADAL" clId="{10DDDE79-A38A-405C-BCAB-5CFEAE3B1717}" dt="2022-02-10T15:03:23.175" v="1278" actId="478"/>
          <ac:spMkLst>
            <pc:docMk/>
            <pc:sldMk cId="461376997" sldId="610"/>
            <ac:spMk id="12" creationId="{6D8B2536-9E52-4B48-998B-B529A2358A53}"/>
          </ac:spMkLst>
        </pc:spChg>
      </pc:sldChg>
      <pc:sldChg chg="addSp delSp modSp mod">
        <pc:chgData name="Seena Saeed" userId="beccf29a-77f0-4f55-9d24-d0ef50d470e0" providerId="ADAL" clId="{10DDDE79-A38A-405C-BCAB-5CFEAE3B1717}" dt="2022-02-15T14:37:22.723" v="2147" actId="20577"/>
        <pc:sldMkLst>
          <pc:docMk/>
          <pc:sldMk cId="2682245546" sldId="611"/>
        </pc:sldMkLst>
        <pc:spChg chg="mod">
          <ac:chgData name="Seena Saeed" userId="beccf29a-77f0-4f55-9d24-d0ef50d470e0" providerId="ADAL" clId="{10DDDE79-A38A-405C-BCAB-5CFEAE3B1717}" dt="2022-02-15T14:37:22.723" v="2147" actId="20577"/>
          <ac:spMkLst>
            <pc:docMk/>
            <pc:sldMk cId="2682245546" sldId="611"/>
            <ac:spMk id="4" creationId="{1D2ABF19-D177-4310-A1D6-2805CB78DADE}"/>
          </ac:spMkLst>
        </pc:spChg>
        <pc:spChg chg="add mod">
          <ac:chgData name="Seena Saeed" userId="beccf29a-77f0-4f55-9d24-d0ef50d470e0" providerId="ADAL" clId="{10DDDE79-A38A-405C-BCAB-5CFEAE3B1717}" dt="2022-02-10T15:06:40.942" v="1330" actId="1036"/>
          <ac:spMkLst>
            <pc:docMk/>
            <pc:sldMk cId="2682245546" sldId="611"/>
            <ac:spMk id="10" creationId="{795D7F37-4A3F-41F3-A831-0E25B06F4CB5}"/>
          </ac:spMkLst>
        </pc:spChg>
        <pc:spChg chg="del mod">
          <ac:chgData name="Seena Saeed" userId="beccf29a-77f0-4f55-9d24-d0ef50d470e0" providerId="ADAL" clId="{10DDDE79-A38A-405C-BCAB-5CFEAE3B1717}" dt="2022-02-10T15:06:37.531" v="1325" actId="478"/>
          <ac:spMkLst>
            <pc:docMk/>
            <pc:sldMk cId="2682245546" sldId="611"/>
            <ac:spMk id="11" creationId="{6D8B2536-9E52-4B48-998B-B529A2358A53}"/>
          </ac:spMkLst>
        </pc:spChg>
      </pc:sldChg>
      <pc:sldChg chg="addSp delSp modSp mod">
        <pc:chgData name="Seena Saeed" userId="beccf29a-77f0-4f55-9d24-d0ef50d470e0" providerId="ADAL" clId="{10DDDE79-A38A-405C-BCAB-5CFEAE3B1717}" dt="2022-02-10T15:08:23.415" v="1366"/>
        <pc:sldMkLst>
          <pc:docMk/>
          <pc:sldMk cId="2059186064" sldId="612"/>
        </pc:sldMkLst>
        <pc:spChg chg="add mod">
          <ac:chgData name="Seena Saeed" userId="beccf29a-77f0-4f55-9d24-d0ef50d470e0" providerId="ADAL" clId="{10DDDE79-A38A-405C-BCAB-5CFEAE3B1717}" dt="2022-02-10T15:08:23.415" v="1366"/>
          <ac:spMkLst>
            <pc:docMk/>
            <pc:sldMk cId="2059186064" sldId="612"/>
            <ac:spMk id="8" creationId="{BEE2C4BA-A545-4DA0-A4A6-938516435AFC}"/>
          </ac:spMkLst>
        </pc:spChg>
        <pc:spChg chg="del">
          <ac:chgData name="Seena Saeed" userId="beccf29a-77f0-4f55-9d24-d0ef50d470e0" providerId="ADAL" clId="{10DDDE79-A38A-405C-BCAB-5CFEAE3B1717}" dt="2022-02-10T15:08:22.802" v="1365" actId="478"/>
          <ac:spMkLst>
            <pc:docMk/>
            <pc:sldMk cId="2059186064" sldId="612"/>
            <ac:spMk id="10" creationId="{6D8B2536-9E52-4B48-998B-B529A2358A53}"/>
          </ac:spMkLst>
        </pc:spChg>
      </pc:sldChg>
      <pc:sldChg chg="addSp delSp modSp mod delCm">
        <pc:chgData name="Seena Saeed" userId="beccf29a-77f0-4f55-9d24-d0ef50d470e0" providerId="ADAL" clId="{10DDDE79-A38A-405C-BCAB-5CFEAE3B1717}" dt="2022-02-10T15:13:57.337" v="1436"/>
        <pc:sldMkLst>
          <pc:docMk/>
          <pc:sldMk cId="3488054478" sldId="619"/>
        </pc:sldMkLst>
        <pc:spChg chg="add del mod">
          <ac:chgData name="Seena Saeed" userId="beccf29a-77f0-4f55-9d24-d0ef50d470e0" providerId="ADAL" clId="{10DDDE79-A38A-405C-BCAB-5CFEAE3B1717}" dt="2022-02-10T15:02:07.504" v="1253" actId="478"/>
          <ac:spMkLst>
            <pc:docMk/>
            <pc:sldMk cId="3488054478" sldId="619"/>
            <ac:spMk id="8" creationId="{6353476D-42B8-4B0B-B65D-33A7ED417219}"/>
          </ac:spMkLst>
        </pc:spChg>
        <pc:spChg chg="del">
          <ac:chgData name="Seena Saeed" userId="beccf29a-77f0-4f55-9d24-d0ef50d470e0" providerId="ADAL" clId="{10DDDE79-A38A-405C-BCAB-5CFEAE3B1717}" dt="2022-02-04T15:51:37.523" v="61" actId="478"/>
          <ac:spMkLst>
            <pc:docMk/>
            <pc:sldMk cId="3488054478" sldId="619"/>
            <ac:spMk id="10" creationId="{6D8B2536-9E52-4B48-998B-B529A2358A53}"/>
          </ac:spMkLst>
        </pc:spChg>
        <pc:spChg chg="add mod">
          <ac:chgData name="Seena Saeed" userId="beccf29a-77f0-4f55-9d24-d0ef50d470e0" providerId="ADAL" clId="{10DDDE79-A38A-405C-BCAB-5CFEAE3B1717}" dt="2022-02-10T15:02:10.709" v="1257" actId="1036"/>
          <ac:spMkLst>
            <pc:docMk/>
            <pc:sldMk cId="3488054478" sldId="619"/>
            <ac:spMk id="10" creationId="{AC01DDCA-160D-47A1-BA22-C68F469F1115}"/>
          </ac:spMkLst>
        </pc:spChg>
      </pc:sldChg>
      <pc:sldChg chg="addSp delSp modSp mod">
        <pc:chgData name="Seena Saeed" userId="beccf29a-77f0-4f55-9d24-d0ef50d470e0" providerId="ADAL" clId="{10DDDE79-A38A-405C-BCAB-5CFEAE3B1717}" dt="2022-02-10T15:08:41.975" v="1372"/>
        <pc:sldMkLst>
          <pc:docMk/>
          <pc:sldMk cId="1461963073" sldId="622"/>
        </pc:sldMkLst>
        <pc:spChg chg="add mod">
          <ac:chgData name="Seena Saeed" userId="beccf29a-77f0-4f55-9d24-d0ef50d470e0" providerId="ADAL" clId="{10DDDE79-A38A-405C-BCAB-5CFEAE3B1717}" dt="2022-02-10T15:08:41.975" v="1372"/>
          <ac:spMkLst>
            <pc:docMk/>
            <pc:sldMk cId="1461963073" sldId="622"/>
            <ac:spMk id="8" creationId="{BBF3FCDB-C412-4C20-88CA-2E35113C2CFE}"/>
          </ac:spMkLst>
        </pc:spChg>
        <pc:spChg chg="del">
          <ac:chgData name="Seena Saeed" userId="beccf29a-77f0-4f55-9d24-d0ef50d470e0" providerId="ADAL" clId="{10DDDE79-A38A-405C-BCAB-5CFEAE3B1717}" dt="2022-02-10T15:08:41.400" v="1371" actId="478"/>
          <ac:spMkLst>
            <pc:docMk/>
            <pc:sldMk cId="1461963073" sldId="622"/>
            <ac:spMk id="9" creationId="{6D8B2536-9E52-4B48-998B-B529A2358A53}"/>
          </ac:spMkLst>
        </pc:spChg>
      </pc:sldChg>
      <pc:sldChg chg="addSp delSp modSp mod">
        <pc:chgData name="Seena Saeed" userId="beccf29a-77f0-4f55-9d24-d0ef50d470e0" providerId="ADAL" clId="{10DDDE79-A38A-405C-BCAB-5CFEAE3B1717}" dt="2022-02-10T15:12:14.860" v="1414"/>
        <pc:sldMkLst>
          <pc:docMk/>
          <pc:sldMk cId="3175896700" sldId="624"/>
        </pc:sldMkLst>
        <pc:spChg chg="del">
          <ac:chgData name="Seena Saeed" userId="beccf29a-77f0-4f55-9d24-d0ef50d470e0" providerId="ADAL" clId="{10DDDE79-A38A-405C-BCAB-5CFEAE3B1717}" dt="2022-02-10T15:12:14.213" v="1413" actId="478"/>
          <ac:spMkLst>
            <pc:docMk/>
            <pc:sldMk cId="3175896700" sldId="624"/>
            <ac:spMk id="7" creationId="{6D8B2536-9E52-4B48-998B-B529A2358A53}"/>
          </ac:spMkLst>
        </pc:spChg>
        <pc:spChg chg="add del mod">
          <ac:chgData name="Seena Saeed" userId="beccf29a-77f0-4f55-9d24-d0ef50d470e0" providerId="ADAL" clId="{10DDDE79-A38A-405C-BCAB-5CFEAE3B1717}" dt="2022-02-10T15:12:10.282" v="1412"/>
          <ac:spMkLst>
            <pc:docMk/>
            <pc:sldMk cId="3175896700" sldId="624"/>
            <ac:spMk id="9" creationId="{20A44394-5475-4BBF-87BC-412866784278}"/>
          </ac:spMkLst>
        </pc:spChg>
        <pc:spChg chg="add mod">
          <ac:chgData name="Seena Saeed" userId="beccf29a-77f0-4f55-9d24-d0ef50d470e0" providerId="ADAL" clId="{10DDDE79-A38A-405C-BCAB-5CFEAE3B1717}" dt="2022-02-10T15:12:14.860" v="1414"/>
          <ac:spMkLst>
            <pc:docMk/>
            <pc:sldMk cId="3175896700" sldId="624"/>
            <ac:spMk id="10" creationId="{92F0136E-B40E-429E-AFD8-E77C5E36C6CC}"/>
          </ac:spMkLst>
        </pc:spChg>
      </pc:sldChg>
      <pc:sldChg chg="addSp delSp modSp mod">
        <pc:chgData name="Seena Saeed" userId="beccf29a-77f0-4f55-9d24-d0ef50d470e0" providerId="ADAL" clId="{10DDDE79-A38A-405C-BCAB-5CFEAE3B1717}" dt="2022-02-10T15:11:08.504" v="1397"/>
        <pc:sldMkLst>
          <pc:docMk/>
          <pc:sldMk cId="76235426" sldId="631"/>
        </pc:sldMkLst>
        <pc:spChg chg="add mod">
          <ac:chgData name="Seena Saeed" userId="beccf29a-77f0-4f55-9d24-d0ef50d470e0" providerId="ADAL" clId="{10DDDE79-A38A-405C-BCAB-5CFEAE3B1717}" dt="2022-02-10T15:11:08.504" v="1397"/>
          <ac:spMkLst>
            <pc:docMk/>
            <pc:sldMk cId="76235426" sldId="631"/>
            <ac:spMk id="6" creationId="{A926FB8A-1CDF-4A05-AA05-39A9CA6C834E}"/>
          </ac:spMkLst>
        </pc:spChg>
        <pc:spChg chg="del">
          <ac:chgData name="Seena Saeed" userId="beccf29a-77f0-4f55-9d24-d0ef50d470e0" providerId="ADAL" clId="{10DDDE79-A38A-405C-BCAB-5CFEAE3B1717}" dt="2022-02-10T15:11:07.825" v="1396" actId="478"/>
          <ac:spMkLst>
            <pc:docMk/>
            <pc:sldMk cId="76235426" sldId="631"/>
            <ac:spMk id="7" creationId="{6D8B2536-9E52-4B48-998B-B529A2358A53}"/>
          </ac:spMkLst>
        </pc:spChg>
      </pc:sldChg>
      <pc:sldChg chg="addSp delSp modSp mod">
        <pc:chgData name="Seena Saeed" userId="beccf29a-77f0-4f55-9d24-d0ef50d470e0" providerId="ADAL" clId="{10DDDE79-A38A-405C-BCAB-5CFEAE3B1717}" dt="2022-02-10T15:07:49.616" v="1355"/>
        <pc:sldMkLst>
          <pc:docMk/>
          <pc:sldMk cId="4255441693" sldId="633"/>
        </pc:sldMkLst>
        <pc:spChg chg="del">
          <ac:chgData name="Seena Saeed" userId="beccf29a-77f0-4f55-9d24-d0ef50d470e0" providerId="ADAL" clId="{10DDDE79-A38A-405C-BCAB-5CFEAE3B1717}" dt="2022-02-10T15:07:48.505" v="1354" actId="478"/>
          <ac:spMkLst>
            <pc:docMk/>
            <pc:sldMk cId="4255441693" sldId="633"/>
            <ac:spMk id="9" creationId="{6D8B2536-9E52-4B48-998B-B529A2358A53}"/>
          </ac:spMkLst>
        </pc:spChg>
        <pc:spChg chg="add mod">
          <ac:chgData name="Seena Saeed" userId="beccf29a-77f0-4f55-9d24-d0ef50d470e0" providerId="ADAL" clId="{10DDDE79-A38A-405C-BCAB-5CFEAE3B1717}" dt="2022-02-10T15:07:49.616" v="1355"/>
          <ac:spMkLst>
            <pc:docMk/>
            <pc:sldMk cId="4255441693" sldId="633"/>
            <ac:spMk id="13" creationId="{399F6F77-5D38-4CD4-AC86-C7C01E93B209}"/>
          </ac:spMkLst>
        </pc:spChg>
      </pc:sldChg>
      <pc:sldChg chg="addSp delSp modSp mod">
        <pc:chgData name="Seena Saeed" userId="beccf29a-77f0-4f55-9d24-d0ef50d470e0" providerId="ADAL" clId="{10DDDE79-A38A-405C-BCAB-5CFEAE3B1717}" dt="2022-02-10T15:08:03.336" v="1359"/>
        <pc:sldMkLst>
          <pc:docMk/>
          <pc:sldMk cId="3244456324" sldId="649"/>
        </pc:sldMkLst>
        <pc:spChg chg="add mod">
          <ac:chgData name="Seena Saeed" userId="beccf29a-77f0-4f55-9d24-d0ef50d470e0" providerId="ADAL" clId="{10DDDE79-A38A-405C-BCAB-5CFEAE3B1717}" dt="2022-02-10T15:08:03.336" v="1359"/>
          <ac:spMkLst>
            <pc:docMk/>
            <pc:sldMk cId="3244456324" sldId="649"/>
            <ac:spMk id="8" creationId="{659E2E0C-8D2A-453F-B267-803136AD292F}"/>
          </ac:spMkLst>
        </pc:spChg>
        <pc:spChg chg="del">
          <ac:chgData name="Seena Saeed" userId="beccf29a-77f0-4f55-9d24-d0ef50d470e0" providerId="ADAL" clId="{10DDDE79-A38A-405C-BCAB-5CFEAE3B1717}" dt="2022-02-10T15:08:02.500" v="1358" actId="478"/>
          <ac:spMkLst>
            <pc:docMk/>
            <pc:sldMk cId="3244456324" sldId="649"/>
            <ac:spMk id="9" creationId="{6D8B2536-9E52-4B48-998B-B529A2358A53}"/>
          </ac:spMkLst>
        </pc:spChg>
      </pc:sldChg>
      <pc:sldChg chg="addSp delSp modSp mod">
        <pc:chgData name="Seena Saeed" userId="beccf29a-77f0-4f55-9d24-d0ef50d470e0" providerId="ADAL" clId="{10DDDE79-A38A-405C-BCAB-5CFEAE3B1717}" dt="2022-02-10T15:02:38.085" v="1266"/>
        <pc:sldMkLst>
          <pc:docMk/>
          <pc:sldMk cId="0" sldId="660"/>
        </pc:sldMkLst>
        <pc:spChg chg="del">
          <ac:chgData name="Seena Saeed" userId="beccf29a-77f0-4f55-9d24-d0ef50d470e0" providerId="ADAL" clId="{10DDDE79-A38A-405C-BCAB-5CFEAE3B1717}" dt="2022-02-04T15:52:14.020" v="71" actId="478"/>
          <ac:spMkLst>
            <pc:docMk/>
            <pc:sldMk cId="0" sldId="660"/>
            <ac:spMk id="12" creationId="{6D8B2536-9E52-4B48-998B-B529A2358A53}"/>
          </ac:spMkLst>
        </pc:spChg>
        <pc:spChg chg="add mod">
          <ac:chgData name="Seena Saeed" userId="beccf29a-77f0-4f55-9d24-d0ef50d470e0" providerId="ADAL" clId="{10DDDE79-A38A-405C-BCAB-5CFEAE3B1717}" dt="2022-02-10T15:02:38.085" v="1266"/>
          <ac:spMkLst>
            <pc:docMk/>
            <pc:sldMk cId="0" sldId="660"/>
            <ac:spMk id="12" creationId="{8F001960-8D70-4EFF-AFAE-C670A8F2302B}"/>
          </ac:spMkLst>
        </pc:spChg>
        <pc:spChg chg="add del mod">
          <ac:chgData name="Seena Saeed" userId="beccf29a-77f0-4f55-9d24-d0ef50d470e0" providerId="ADAL" clId="{10DDDE79-A38A-405C-BCAB-5CFEAE3B1717}" dt="2022-02-10T15:02:37.443" v="1265" actId="478"/>
          <ac:spMkLst>
            <pc:docMk/>
            <pc:sldMk cId="0" sldId="660"/>
            <ac:spMk id="13" creationId="{44688466-D72C-48AA-A168-37E227AE8EB3}"/>
          </ac:spMkLst>
        </pc:spChg>
      </pc:sldChg>
      <pc:sldChg chg="addSp delSp modSp mod">
        <pc:chgData name="Seena Saeed" userId="beccf29a-77f0-4f55-9d24-d0ef50d470e0" providerId="ADAL" clId="{10DDDE79-A38A-405C-BCAB-5CFEAE3B1717}" dt="2022-02-10T15:08:10.931" v="1362"/>
        <pc:sldMkLst>
          <pc:docMk/>
          <pc:sldMk cId="1895122685" sldId="669"/>
        </pc:sldMkLst>
        <pc:spChg chg="add mod">
          <ac:chgData name="Seena Saeed" userId="beccf29a-77f0-4f55-9d24-d0ef50d470e0" providerId="ADAL" clId="{10DDDE79-A38A-405C-BCAB-5CFEAE3B1717}" dt="2022-02-10T15:08:10.931" v="1362"/>
          <ac:spMkLst>
            <pc:docMk/>
            <pc:sldMk cId="1895122685" sldId="669"/>
            <ac:spMk id="8" creationId="{EB007152-AB44-4E97-8102-05B5D98088F4}"/>
          </ac:spMkLst>
        </pc:spChg>
        <pc:spChg chg="del mod">
          <ac:chgData name="Seena Saeed" userId="beccf29a-77f0-4f55-9d24-d0ef50d470e0" providerId="ADAL" clId="{10DDDE79-A38A-405C-BCAB-5CFEAE3B1717}" dt="2022-02-10T15:08:10.210" v="1361" actId="478"/>
          <ac:spMkLst>
            <pc:docMk/>
            <pc:sldMk cId="1895122685" sldId="669"/>
            <ac:spMk id="10" creationId="{6D8B2536-9E52-4B48-998B-B529A2358A53}"/>
          </ac:spMkLst>
        </pc:spChg>
      </pc:sldChg>
      <pc:sldChg chg="addSp delSp modSp mod">
        <pc:chgData name="Seena Saeed" userId="beccf29a-77f0-4f55-9d24-d0ef50d470e0" providerId="ADAL" clId="{10DDDE79-A38A-405C-BCAB-5CFEAE3B1717}" dt="2022-02-10T15:07:22.127" v="1346"/>
        <pc:sldMkLst>
          <pc:docMk/>
          <pc:sldMk cId="1398060446" sldId="670"/>
        </pc:sldMkLst>
        <pc:spChg chg="del">
          <ac:chgData name="Seena Saeed" userId="beccf29a-77f0-4f55-9d24-d0ef50d470e0" providerId="ADAL" clId="{10DDDE79-A38A-405C-BCAB-5CFEAE3B1717}" dt="2022-02-10T15:07:21.354" v="1345" actId="478"/>
          <ac:spMkLst>
            <pc:docMk/>
            <pc:sldMk cId="1398060446" sldId="670"/>
            <ac:spMk id="8" creationId="{6D8B2536-9E52-4B48-998B-B529A2358A53}"/>
          </ac:spMkLst>
        </pc:spChg>
        <pc:spChg chg="add mod">
          <ac:chgData name="Seena Saeed" userId="beccf29a-77f0-4f55-9d24-d0ef50d470e0" providerId="ADAL" clId="{10DDDE79-A38A-405C-BCAB-5CFEAE3B1717}" dt="2022-02-10T15:07:22.127" v="1346"/>
          <ac:spMkLst>
            <pc:docMk/>
            <pc:sldMk cId="1398060446" sldId="670"/>
            <ac:spMk id="10" creationId="{22D3A533-B866-4B4A-B346-DF65361030DD}"/>
          </ac:spMkLst>
        </pc:spChg>
      </pc:sldChg>
      <pc:sldChg chg="addSp delSp modSp mod">
        <pc:chgData name="Seena Saeed" userId="beccf29a-77f0-4f55-9d24-d0ef50d470e0" providerId="ADAL" clId="{10DDDE79-A38A-405C-BCAB-5CFEAE3B1717}" dt="2022-02-10T15:02:32.532" v="1264"/>
        <pc:sldMkLst>
          <pc:docMk/>
          <pc:sldMk cId="0" sldId="681"/>
        </pc:sldMkLst>
        <pc:spChg chg="add del mod">
          <ac:chgData name="Seena Saeed" userId="beccf29a-77f0-4f55-9d24-d0ef50d470e0" providerId="ADAL" clId="{10DDDE79-A38A-405C-BCAB-5CFEAE3B1717}" dt="2022-02-10T15:02:31.840" v="1263" actId="478"/>
          <ac:spMkLst>
            <pc:docMk/>
            <pc:sldMk cId="0" sldId="681"/>
            <ac:spMk id="12" creationId="{5910F994-A19D-43AC-B760-422E23233A8D}"/>
          </ac:spMkLst>
        </pc:spChg>
        <pc:spChg chg="del">
          <ac:chgData name="Seena Saeed" userId="beccf29a-77f0-4f55-9d24-d0ef50d470e0" providerId="ADAL" clId="{10DDDE79-A38A-405C-BCAB-5CFEAE3B1717}" dt="2022-02-04T15:52:06.266" v="69" actId="478"/>
          <ac:spMkLst>
            <pc:docMk/>
            <pc:sldMk cId="0" sldId="681"/>
            <ac:spMk id="13" creationId="{6D8B2536-9E52-4B48-998B-B529A2358A53}"/>
          </ac:spMkLst>
        </pc:spChg>
        <pc:spChg chg="add mod">
          <ac:chgData name="Seena Saeed" userId="beccf29a-77f0-4f55-9d24-d0ef50d470e0" providerId="ADAL" clId="{10DDDE79-A38A-405C-BCAB-5CFEAE3B1717}" dt="2022-02-10T15:02:32.532" v="1264"/>
          <ac:spMkLst>
            <pc:docMk/>
            <pc:sldMk cId="0" sldId="681"/>
            <ac:spMk id="13" creationId="{EC18C07A-CD06-49C2-B0C1-B173367E5BAA}"/>
          </ac:spMkLst>
        </pc:spChg>
      </pc:sldChg>
      <pc:sldChg chg="addSp delSp modSp mod">
        <pc:chgData name="Seena Saeed" userId="beccf29a-77f0-4f55-9d24-d0ef50d470e0" providerId="ADAL" clId="{10DDDE79-A38A-405C-BCAB-5CFEAE3B1717}" dt="2022-02-10T15:05:30.217" v="1312"/>
        <pc:sldMkLst>
          <pc:docMk/>
          <pc:sldMk cId="1691787459" sldId="689"/>
        </pc:sldMkLst>
        <pc:spChg chg="del">
          <ac:chgData name="Seena Saeed" userId="beccf29a-77f0-4f55-9d24-d0ef50d470e0" providerId="ADAL" clId="{10DDDE79-A38A-405C-BCAB-5CFEAE3B1717}" dt="2022-02-10T15:05:29.457" v="1311" actId="478"/>
          <ac:spMkLst>
            <pc:docMk/>
            <pc:sldMk cId="1691787459" sldId="689"/>
            <ac:spMk id="12" creationId="{6D8B2536-9E52-4B48-998B-B529A2358A53}"/>
          </ac:spMkLst>
        </pc:spChg>
        <pc:spChg chg="add mod">
          <ac:chgData name="Seena Saeed" userId="beccf29a-77f0-4f55-9d24-d0ef50d470e0" providerId="ADAL" clId="{10DDDE79-A38A-405C-BCAB-5CFEAE3B1717}" dt="2022-02-10T15:05:30.217" v="1312"/>
          <ac:spMkLst>
            <pc:docMk/>
            <pc:sldMk cId="1691787459" sldId="689"/>
            <ac:spMk id="14" creationId="{3BEF06B2-448B-48BF-B4F6-480F882B06D0}"/>
          </ac:spMkLst>
        </pc:spChg>
      </pc:sldChg>
      <pc:sldChg chg="addSp delSp modSp mod">
        <pc:chgData name="Seena Saeed" userId="beccf29a-77f0-4f55-9d24-d0ef50d470e0" providerId="ADAL" clId="{10DDDE79-A38A-405C-BCAB-5CFEAE3B1717}" dt="2022-02-10T15:12:28.695" v="1419"/>
        <pc:sldMkLst>
          <pc:docMk/>
          <pc:sldMk cId="2309651854" sldId="690"/>
        </pc:sldMkLst>
        <pc:spChg chg="add mod">
          <ac:chgData name="Seena Saeed" userId="beccf29a-77f0-4f55-9d24-d0ef50d470e0" providerId="ADAL" clId="{10DDDE79-A38A-405C-BCAB-5CFEAE3B1717}" dt="2022-02-10T15:12:28.695" v="1419"/>
          <ac:spMkLst>
            <pc:docMk/>
            <pc:sldMk cId="2309651854" sldId="690"/>
            <ac:spMk id="26" creationId="{EF4B1C5A-F990-4AD5-A8AE-DE90B0E818A0}"/>
          </ac:spMkLst>
        </pc:spChg>
        <pc:spChg chg="del">
          <ac:chgData name="Seena Saeed" userId="beccf29a-77f0-4f55-9d24-d0ef50d470e0" providerId="ADAL" clId="{10DDDE79-A38A-405C-BCAB-5CFEAE3B1717}" dt="2022-02-10T15:12:28.069" v="1418" actId="478"/>
          <ac:spMkLst>
            <pc:docMk/>
            <pc:sldMk cId="2309651854" sldId="690"/>
            <ac:spMk id="28" creationId="{6D8B2536-9E52-4B48-998B-B529A2358A53}"/>
          </ac:spMkLst>
        </pc:spChg>
      </pc:sldChg>
      <pc:sldChg chg="addSp delSp modSp mod">
        <pc:chgData name="Seena Saeed" userId="beccf29a-77f0-4f55-9d24-d0ef50d470e0" providerId="ADAL" clId="{10DDDE79-A38A-405C-BCAB-5CFEAE3B1717}" dt="2022-02-10T15:05:18.414" v="1308"/>
        <pc:sldMkLst>
          <pc:docMk/>
          <pc:sldMk cId="1428213041" sldId="693"/>
        </pc:sldMkLst>
        <pc:spChg chg="add del mod">
          <ac:chgData name="Seena Saeed" userId="beccf29a-77f0-4f55-9d24-d0ef50d470e0" providerId="ADAL" clId="{10DDDE79-A38A-405C-BCAB-5CFEAE3B1717}" dt="2022-02-10T15:05:17.169" v="1307" actId="478"/>
          <ac:spMkLst>
            <pc:docMk/>
            <pc:sldMk cId="1428213041" sldId="693"/>
            <ac:spMk id="20" creationId="{C7ADFA7E-0D68-4226-918F-64D46EF7E1DE}"/>
          </ac:spMkLst>
        </pc:spChg>
        <pc:spChg chg="del mod">
          <ac:chgData name="Seena Saeed" userId="beccf29a-77f0-4f55-9d24-d0ef50d470e0" providerId="ADAL" clId="{10DDDE79-A38A-405C-BCAB-5CFEAE3B1717}" dt="2022-02-10T15:04:49.420" v="1305" actId="478"/>
          <ac:spMkLst>
            <pc:docMk/>
            <pc:sldMk cId="1428213041" sldId="693"/>
            <ac:spMk id="21" creationId="{6D8B2536-9E52-4B48-998B-B529A2358A53}"/>
          </ac:spMkLst>
        </pc:spChg>
        <pc:spChg chg="add mod">
          <ac:chgData name="Seena Saeed" userId="beccf29a-77f0-4f55-9d24-d0ef50d470e0" providerId="ADAL" clId="{10DDDE79-A38A-405C-BCAB-5CFEAE3B1717}" dt="2022-02-10T15:05:18.414" v="1308"/>
          <ac:spMkLst>
            <pc:docMk/>
            <pc:sldMk cId="1428213041" sldId="693"/>
            <ac:spMk id="23" creationId="{1C55A0DB-BBE8-4409-9E0A-E3D623A68194}"/>
          </ac:spMkLst>
        </pc:spChg>
      </pc:sldChg>
      <pc:sldChg chg="addSp delSp modSp mod">
        <pc:chgData name="Seena Saeed" userId="beccf29a-77f0-4f55-9d24-d0ef50d470e0" providerId="ADAL" clId="{10DDDE79-A38A-405C-BCAB-5CFEAE3B1717}" dt="2022-02-10T15:05:24.659" v="1310"/>
        <pc:sldMkLst>
          <pc:docMk/>
          <pc:sldMk cId="3629938439" sldId="694"/>
        </pc:sldMkLst>
        <pc:spChg chg="add mod">
          <ac:chgData name="Seena Saeed" userId="beccf29a-77f0-4f55-9d24-d0ef50d470e0" providerId="ADAL" clId="{10DDDE79-A38A-405C-BCAB-5CFEAE3B1717}" dt="2022-02-10T15:05:24.659" v="1310"/>
          <ac:spMkLst>
            <pc:docMk/>
            <pc:sldMk cId="3629938439" sldId="694"/>
            <ac:spMk id="11" creationId="{A9DB7049-5879-4A18-902E-F0E0061B5E23}"/>
          </ac:spMkLst>
        </pc:spChg>
        <pc:spChg chg="del">
          <ac:chgData name="Seena Saeed" userId="beccf29a-77f0-4f55-9d24-d0ef50d470e0" providerId="ADAL" clId="{10DDDE79-A38A-405C-BCAB-5CFEAE3B1717}" dt="2022-02-10T15:05:23.913" v="1309" actId="478"/>
          <ac:spMkLst>
            <pc:docMk/>
            <pc:sldMk cId="3629938439" sldId="694"/>
            <ac:spMk id="12" creationId="{6D8B2536-9E52-4B48-998B-B529A2358A53}"/>
          </ac:spMkLst>
        </pc:spChg>
      </pc:sldChg>
      <pc:sldChg chg="addSp delSp modSp add del mod delCm">
        <pc:chgData name="Seena Saeed" userId="beccf29a-77f0-4f55-9d24-d0ef50d470e0" providerId="ADAL" clId="{10DDDE79-A38A-405C-BCAB-5CFEAE3B1717}" dt="2022-02-10T15:51:42.568" v="1948"/>
        <pc:sldMkLst>
          <pc:docMk/>
          <pc:sldMk cId="4167548158" sldId="698"/>
        </pc:sldMkLst>
        <pc:spChg chg="add mod">
          <ac:chgData name="Seena Saeed" userId="beccf29a-77f0-4f55-9d24-d0ef50d470e0" providerId="ADAL" clId="{10DDDE79-A38A-405C-BCAB-5CFEAE3B1717}" dt="2022-02-10T15:01:54.711" v="1248"/>
          <ac:spMkLst>
            <pc:docMk/>
            <pc:sldMk cId="4167548158" sldId="698"/>
            <ac:spMk id="10" creationId="{01F42A24-D564-4671-ACD0-947E9F983D12}"/>
          </ac:spMkLst>
        </pc:spChg>
        <pc:spChg chg="add mod">
          <ac:chgData name="Seena Saeed" userId="beccf29a-77f0-4f55-9d24-d0ef50d470e0" providerId="ADAL" clId="{10DDDE79-A38A-405C-BCAB-5CFEAE3B1717}" dt="2022-02-04T15:51:20.107" v="57"/>
          <ac:spMkLst>
            <pc:docMk/>
            <pc:sldMk cId="4167548158" sldId="698"/>
            <ac:spMk id="10" creationId="{D1CE784A-F008-44A7-8A34-B5BD09DDCF33}"/>
          </ac:spMkLst>
        </pc:spChg>
        <pc:spChg chg="del">
          <ac:chgData name="Seena Saeed" userId="beccf29a-77f0-4f55-9d24-d0ef50d470e0" providerId="ADAL" clId="{10DDDE79-A38A-405C-BCAB-5CFEAE3B1717}" dt="2022-02-10T15:01:53.790" v="1247" actId="478"/>
          <ac:spMkLst>
            <pc:docMk/>
            <pc:sldMk cId="4167548158" sldId="698"/>
            <ac:spMk id="11" creationId="{6D8B2536-9E52-4B48-998B-B529A2358A53}"/>
          </ac:spMkLst>
        </pc:spChg>
      </pc:sldChg>
      <pc:sldChg chg="addSp delSp modSp mod">
        <pc:chgData name="Seena Saeed" userId="beccf29a-77f0-4f55-9d24-d0ef50d470e0" providerId="ADAL" clId="{10DDDE79-A38A-405C-BCAB-5CFEAE3B1717}" dt="2022-02-10T15:02:26.256" v="1262"/>
        <pc:sldMkLst>
          <pc:docMk/>
          <pc:sldMk cId="851047787" sldId="699"/>
        </pc:sldMkLst>
        <pc:spChg chg="del mod">
          <ac:chgData name="Seena Saeed" userId="beccf29a-77f0-4f55-9d24-d0ef50d470e0" providerId="ADAL" clId="{10DDDE79-A38A-405C-BCAB-5CFEAE3B1717}" dt="2022-02-04T15:51:57.432" v="67" actId="478"/>
          <ac:spMkLst>
            <pc:docMk/>
            <pc:sldMk cId="851047787" sldId="699"/>
            <ac:spMk id="11" creationId="{6D8B2536-9E52-4B48-998B-B529A2358A53}"/>
          </ac:spMkLst>
        </pc:spChg>
        <pc:spChg chg="add mod">
          <ac:chgData name="Seena Saeed" userId="beccf29a-77f0-4f55-9d24-d0ef50d470e0" providerId="ADAL" clId="{10DDDE79-A38A-405C-BCAB-5CFEAE3B1717}" dt="2022-02-10T15:02:26.256" v="1262"/>
          <ac:spMkLst>
            <pc:docMk/>
            <pc:sldMk cId="851047787" sldId="699"/>
            <ac:spMk id="11" creationId="{E744D711-3C79-4817-895E-7FD85E6BDF9F}"/>
          </ac:spMkLst>
        </pc:spChg>
        <pc:spChg chg="add del mod">
          <ac:chgData name="Seena Saeed" userId="beccf29a-77f0-4f55-9d24-d0ef50d470e0" providerId="ADAL" clId="{10DDDE79-A38A-405C-BCAB-5CFEAE3B1717}" dt="2022-02-10T15:02:25.504" v="1261" actId="478"/>
          <ac:spMkLst>
            <pc:docMk/>
            <pc:sldMk cId="851047787" sldId="699"/>
            <ac:spMk id="12" creationId="{7253D819-E4B4-461E-BE0F-04661B6CEF83}"/>
          </ac:spMkLst>
        </pc:spChg>
      </pc:sldChg>
      <pc:sldChg chg="addSp delSp modSp mod delCm">
        <pc:chgData name="Seena Saeed" userId="beccf29a-77f0-4f55-9d24-d0ef50d470e0" providerId="ADAL" clId="{10DDDE79-A38A-405C-BCAB-5CFEAE3B1717}" dt="2022-02-10T15:52:16.814" v="1953"/>
        <pc:sldMkLst>
          <pc:docMk/>
          <pc:sldMk cId="2350550163" sldId="702"/>
        </pc:sldMkLst>
        <pc:spChg chg="add mod">
          <ac:chgData name="Seena Saeed" userId="beccf29a-77f0-4f55-9d24-d0ef50d470e0" providerId="ADAL" clId="{10DDDE79-A38A-405C-BCAB-5CFEAE3B1717}" dt="2022-02-10T15:07:35.024" v="1351"/>
          <ac:spMkLst>
            <pc:docMk/>
            <pc:sldMk cId="2350550163" sldId="702"/>
            <ac:spMk id="8" creationId="{01FED019-F345-4A2F-A38B-B814080639AD}"/>
          </ac:spMkLst>
        </pc:spChg>
        <pc:spChg chg="del mod">
          <ac:chgData name="Seena Saeed" userId="beccf29a-77f0-4f55-9d24-d0ef50d470e0" providerId="ADAL" clId="{10DDDE79-A38A-405C-BCAB-5CFEAE3B1717}" dt="2022-02-10T15:07:34.085" v="1350" actId="478"/>
          <ac:spMkLst>
            <pc:docMk/>
            <pc:sldMk cId="2350550163" sldId="702"/>
            <ac:spMk id="14" creationId="{6D8B2536-9E52-4B48-998B-B529A2358A53}"/>
          </ac:spMkLst>
        </pc:spChg>
      </pc:sldChg>
      <pc:sldChg chg="addSp delSp modSp mod">
        <pc:chgData name="Seena Saeed" userId="beccf29a-77f0-4f55-9d24-d0ef50d470e0" providerId="ADAL" clId="{10DDDE79-A38A-405C-BCAB-5CFEAE3B1717}" dt="2022-02-10T15:07:41.472" v="1353"/>
        <pc:sldMkLst>
          <pc:docMk/>
          <pc:sldMk cId="4025492191" sldId="703"/>
        </pc:sldMkLst>
        <pc:spChg chg="add mod">
          <ac:chgData name="Seena Saeed" userId="beccf29a-77f0-4f55-9d24-d0ef50d470e0" providerId="ADAL" clId="{10DDDE79-A38A-405C-BCAB-5CFEAE3B1717}" dt="2022-02-10T15:07:41.472" v="1353"/>
          <ac:spMkLst>
            <pc:docMk/>
            <pc:sldMk cId="4025492191" sldId="703"/>
            <ac:spMk id="8" creationId="{F3B1EEC5-0787-4186-BCEB-BC9C7102398A}"/>
          </ac:spMkLst>
        </pc:spChg>
        <pc:spChg chg="del">
          <ac:chgData name="Seena Saeed" userId="beccf29a-77f0-4f55-9d24-d0ef50d470e0" providerId="ADAL" clId="{10DDDE79-A38A-405C-BCAB-5CFEAE3B1717}" dt="2022-02-10T15:07:40.778" v="1352" actId="478"/>
          <ac:spMkLst>
            <pc:docMk/>
            <pc:sldMk cId="4025492191" sldId="703"/>
            <ac:spMk id="13" creationId="{6D8B2536-9E52-4B48-998B-B529A2358A53}"/>
          </ac:spMkLst>
        </pc:spChg>
      </pc:sldChg>
      <pc:sldChg chg="addSp delSp modSp mod">
        <pc:chgData name="Seena Saeed" userId="beccf29a-77f0-4f55-9d24-d0ef50d470e0" providerId="ADAL" clId="{10DDDE79-A38A-405C-BCAB-5CFEAE3B1717}" dt="2022-02-10T15:07:56.530" v="1357"/>
        <pc:sldMkLst>
          <pc:docMk/>
          <pc:sldMk cId="3444759771" sldId="704"/>
        </pc:sldMkLst>
        <pc:spChg chg="del">
          <ac:chgData name="Seena Saeed" userId="beccf29a-77f0-4f55-9d24-d0ef50d470e0" providerId="ADAL" clId="{10DDDE79-A38A-405C-BCAB-5CFEAE3B1717}" dt="2022-02-10T15:07:55.788" v="1356" actId="478"/>
          <ac:spMkLst>
            <pc:docMk/>
            <pc:sldMk cId="3444759771" sldId="704"/>
            <ac:spMk id="9" creationId="{6D8B2536-9E52-4B48-998B-B529A2358A53}"/>
          </ac:spMkLst>
        </pc:spChg>
        <pc:spChg chg="add mod">
          <ac:chgData name="Seena Saeed" userId="beccf29a-77f0-4f55-9d24-d0ef50d470e0" providerId="ADAL" clId="{10DDDE79-A38A-405C-BCAB-5CFEAE3B1717}" dt="2022-02-10T15:07:56.530" v="1357"/>
          <ac:spMkLst>
            <pc:docMk/>
            <pc:sldMk cId="3444759771" sldId="704"/>
            <ac:spMk id="10" creationId="{A42A85A6-14EF-4481-AB07-AB580B723BE2}"/>
          </ac:spMkLst>
        </pc:spChg>
      </pc:sldChg>
      <pc:sldChg chg="addSp delSp modSp mod">
        <pc:chgData name="Seena Saeed" userId="beccf29a-77f0-4f55-9d24-d0ef50d470e0" providerId="ADAL" clId="{10DDDE79-A38A-405C-BCAB-5CFEAE3B1717}" dt="2022-02-10T15:08:48.960" v="1374"/>
        <pc:sldMkLst>
          <pc:docMk/>
          <pc:sldMk cId="0" sldId="705"/>
        </pc:sldMkLst>
        <pc:spChg chg="add mod">
          <ac:chgData name="Seena Saeed" userId="beccf29a-77f0-4f55-9d24-d0ef50d470e0" providerId="ADAL" clId="{10DDDE79-A38A-405C-BCAB-5CFEAE3B1717}" dt="2022-02-10T15:08:48.960" v="1374"/>
          <ac:spMkLst>
            <pc:docMk/>
            <pc:sldMk cId="0" sldId="705"/>
            <ac:spMk id="9" creationId="{9250E00F-4FB1-489F-85FB-8DF78EEFBDD5}"/>
          </ac:spMkLst>
        </pc:spChg>
        <pc:spChg chg="del">
          <ac:chgData name="Seena Saeed" userId="beccf29a-77f0-4f55-9d24-d0ef50d470e0" providerId="ADAL" clId="{10DDDE79-A38A-405C-BCAB-5CFEAE3B1717}" dt="2022-02-10T15:08:48.334" v="1373" actId="478"/>
          <ac:spMkLst>
            <pc:docMk/>
            <pc:sldMk cId="0" sldId="705"/>
            <ac:spMk id="12" creationId="{6D8B2536-9E52-4B48-998B-B529A2358A53}"/>
          </ac:spMkLst>
        </pc:spChg>
      </pc:sldChg>
      <pc:sldChg chg="addSp delSp modSp mod">
        <pc:chgData name="Seena Saeed" userId="beccf29a-77f0-4f55-9d24-d0ef50d470e0" providerId="ADAL" clId="{10DDDE79-A38A-405C-BCAB-5CFEAE3B1717}" dt="2022-02-10T15:08:30.566" v="1368"/>
        <pc:sldMkLst>
          <pc:docMk/>
          <pc:sldMk cId="0" sldId="706"/>
        </pc:sldMkLst>
        <pc:spChg chg="add mod">
          <ac:chgData name="Seena Saeed" userId="beccf29a-77f0-4f55-9d24-d0ef50d470e0" providerId="ADAL" clId="{10DDDE79-A38A-405C-BCAB-5CFEAE3B1717}" dt="2022-02-10T15:08:30.566" v="1368"/>
          <ac:spMkLst>
            <pc:docMk/>
            <pc:sldMk cId="0" sldId="706"/>
            <ac:spMk id="9" creationId="{00EC4775-D8DC-4B85-A0A9-B9F19A58135A}"/>
          </ac:spMkLst>
        </pc:spChg>
        <pc:spChg chg="del">
          <ac:chgData name="Seena Saeed" userId="beccf29a-77f0-4f55-9d24-d0ef50d470e0" providerId="ADAL" clId="{10DDDE79-A38A-405C-BCAB-5CFEAE3B1717}" dt="2022-02-10T15:08:29.898" v="1367" actId="478"/>
          <ac:spMkLst>
            <pc:docMk/>
            <pc:sldMk cId="0" sldId="706"/>
            <ac:spMk id="10" creationId="{6D8B2536-9E52-4B48-998B-B529A2358A53}"/>
          </ac:spMkLst>
        </pc:spChg>
      </pc:sldChg>
      <pc:sldChg chg="addSp delSp modSp mod">
        <pc:chgData name="Seena Saeed" userId="beccf29a-77f0-4f55-9d24-d0ef50d470e0" providerId="ADAL" clId="{10DDDE79-A38A-405C-BCAB-5CFEAE3B1717}" dt="2022-02-10T15:11:15.825" v="1399"/>
        <pc:sldMkLst>
          <pc:docMk/>
          <pc:sldMk cId="3574680551" sldId="709"/>
        </pc:sldMkLst>
        <pc:spChg chg="add mod">
          <ac:chgData name="Seena Saeed" userId="beccf29a-77f0-4f55-9d24-d0ef50d470e0" providerId="ADAL" clId="{10DDDE79-A38A-405C-BCAB-5CFEAE3B1717}" dt="2022-02-10T15:11:15.825" v="1399"/>
          <ac:spMkLst>
            <pc:docMk/>
            <pc:sldMk cId="3574680551" sldId="709"/>
            <ac:spMk id="7" creationId="{97647E3F-59F7-46B5-845A-16CA9C7D5F12}"/>
          </ac:spMkLst>
        </pc:spChg>
        <pc:spChg chg="del">
          <ac:chgData name="Seena Saeed" userId="beccf29a-77f0-4f55-9d24-d0ef50d470e0" providerId="ADAL" clId="{10DDDE79-A38A-405C-BCAB-5CFEAE3B1717}" dt="2022-02-10T15:11:15.117" v="1398" actId="478"/>
          <ac:spMkLst>
            <pc:docMk/>
            <pc:sldMk cId="3574680551" sldId="709"/>
            <ac:spMk id="8" creationId="{6D8B2536-9E52-4B48-998B-B529A2358A53}"/>
          </ac:spMkLst>
        </pc:spChg>
      </pc:sldChg>
      <pc:sldChg chg="addSp delSp modSp mod">
        <pc:chgData name="Seena Saeed" userId="beccf29a-77f0-4f55-9d24-d0ef50d470e0" providerId="ADAL" clId="{10DDDE79-A38A-405C-BCAB-5CFEAE3B1717}" dt="2022-02-10T15:06:47.785" v="1332"/>
        <pc:sldMkLst>
          <pc:docMk/>
          <pc:sldMk cId="675738515" sldId="710"/>
        </pc:sldMkLst>
        <pc:spChg chg="add mod">
          <ac:chgData name="Seena Saeed" userId="beccf29a-77f0-4f55-9d24-d0ef50d470e0" providerId="ADAL" clId="{10DDDE79-A38A-405C-BCAB-5CFEAE3B1717}" dt="2022-02-10T15:06:47.785" v="1332"/>
          <ac:spMkLst>
            <pc:docMk/>
            <pc:sldMk cId="675738515" sldId="710"/>
            <ac:spMk id="10" creationId="{06535FE9-0F6A-48A3-9C76-DCC14E6CD616}"/>
          </ac:spMkLst>
        </pc:spChg>
        <pc:spChg chg="del">
          <ac:chgData name="Seena Saeed" userId="beccf29a-77f0-4f55-9d24-d0ef50d470e0" providerId="ADAL" clId="{10DDDE79-A38A-405C-BCAB-5CFEAE3B1717}" dt="2022-02-10T15:06:47.170" v="1331" actId="478"/>
          <ac:spMkLst>
            <pc:docMk/>
            <pc:sldMk cId="675738515" sldId="710"/>
            <ac:spMk id="13" creationId="{6D8B2536-9E52-4B48-998B-B529A2358A53}"/>
          </ac:spMkLst>
        </pc:spChg>
      </pc:sldChg>
      <pc:sldChg chg="addSp delSp modSp mod">
        <pc:chgData name="Seena Saeed" userId="beccf29a-77f0-4f55-9d24-d0ef50d470e0" providerId="ADAL" clId="{10DDDE79-A38A-405C-BCAB-5CFEAE3B1717}" dt="2022-02-10T15:08:17.893" v="1364"/>
        <pc:sldMkLst>
          <pc:docMk/>
          <pc:sldMk cId="0" sldId="713"/>
        </pc:sldMkLst>
        <pc:spChg chg="add mod">
          <ac:chgData name="Seena Saeed" userId="beccf29a-77f0-4f55-9d24-d0ef50d470e0" providerId="ADAL" clId="{10DDDE79-A38A-405C-BCAB-5CFEAE3B1717}" dt="2022-02-10T15:08:17.893" v="1364"/>
          <ac:spMkLst>
            <pc:docMk/>
            <pc:sldMk cId="0" sldId="713"/>
            <ac:spMk id="8" creationId="{9F6226DF-9F71-4A4F-AE6B-5E42B829D82F}"/>
          </ac:spMkLst>
        </pc:spChg>
        <pc:spChg chg="del">
          <ac:chgData name="Seena Saeed" userId="beccf29a-77f0-4f55-9d24-d0ef50d470e0" providerId="ADAL" clId="{10DDDE79-A38A-405C-BCAB-5CFEAE3B1717}" dt="2022-02-10T15:08:17.205" v="1363" actId="478"/>
          <ac:spMkLst>
            <pc:docMk/>
            <pc:sldMk cId="0" sldId="713"/>
            <ac:spMk id="9" creationId="{6D8B2536-9E52-4B48-998B-B529A2358A53}"/>
          </ac:spMkLst>
        </pc:spChg>
      </pc:sldChg>
      <pc:sldChg chg="addSp delSp modSp mod">
        <pc:chgData name="Seena Saeed" userId="beccf29a-77f0-4f55-9d24-d0ef50d470e0" providerId="ADAL" clId="{10DDDE79-A38A-405C-BCAB-5CFEAE3B1717}" dt="2022-02-10T15:03:42.671" v="1285" actId="6549"/>
        <pc:sldMkLst>
          <pc:docMk/>
          <pc:sldMk cId="3525035321" sldId="714"/>
        </pc:sldMkLst>
        <pc:spChg chg="mod">
          <ac:chgData name="Seena Saeed" userId="beccf29a-77f0-4f55-9d24-d0ef50d470e0" providerId="ADAL" clId="{10DDDE79-A38A-405C-BCAB-5CFEAE3B1717}" dt="2022-02-10T15:03:42.671" v="1285" actId="6549"/>
          <ac:spMkLst>
            <pc:docMk/>
            <pc:sldMk cId="3525035321" sldId="714"/>
            <ac:spMk id="10" creationId="{8530AFDA-6EC6-43B8-B0F6-ED9E727F1079}"/>
          </ac:spMkLst>
        </pc:spChg>
        <pc:spChg chg="del mod">
          <ac:chgData name="Seena Saeed" userId="beccf29a-77f0-4f55-9d24-d0ef50d470e0" providerId="ADAL" clId="{10DDDE79-A38A-405C-BCAB-5CFEAE3B1717}" dt="2022-02-10T15:03:39.421" v="1283" actId="478"/>
          <ac:spMkLst>
            <pc:docMk/>
            <pc:sldMk cId="3525035321" sldId="714"/>
            <ac:spMk id="13" creationId="{6D8B2536-9E52-4B48-998B-B529A2358A53}"/>
          </ac:spMkLst>
        </pc:spChg>
        <pc:spChg chg="add mod">
          <ac:chgData name="Seena Saeed" userId="beccf29a-77f0-4f55-9d24-d0ef50d470e0" providerId="ADAL" clId="{10DDDE79-A38A-405C-BCAB-5CFEAE3B1717}" dt="2022-02-10T15:03:40.350" v="1284"/>
          <ac:spMkLst>
            <pc:docMk/>
            <pc:sldMk cId="3525035321" sldId="714"/>
            <ac:spMk id="14" creationId="{0E6892E8-CAFE-4126-9762-6968018F5C39}"/>
          </ac:spMkLst>
        </pc:spChg>
      </pc:sldChg>
      <pc:sldChg chg="addSp delSp modSp mod">
        <pc:chgData name="Seena Saeed" userId="beccf29a-77f0-4f55-9d24-d0ef50d470e0" providerId="ADAL" clId="{10DDDE79-A38A-405C-BCAB-5CFEAE3B1717}" dt="2022-02-10T15:12:36.676" v="1421"/>
        <pc:sldMkLst>
          <pc:docMk/>
          <pc:sldMk cId="2131517938" sldId="720"/>
        </pc:sldMkLst>
        <pc:spChg chg="add mod">
          <ac:chgData name="Seena Saeed" userId="beccf29a-77f0-4f55-9d24-d0ef50d470e0" providerId="ADAL" clId="{10DDDE79-A38A-405C-BCAB-5CFEAE3B1717}" dt="2022-02-10T15:12:36.676" v="1421"/>
          <ac:spMkLst>
            <pc:docMk/>
            <pc:sldMk cId="2131517938" sldId="720"/>
            <ac:spMk id="9" creationId="{F7738BE6-FA39-450B-A2A2-CDB5FEE94075}"/>
          </ac:spMkLst>
        </pc:spChg>
        <pc:spChg chg="del">
          <ac:chgData name="Seena Saeed" userId="beccf29a-77f0-4f55-9d24-d0ef50d470e0" providerId="ADAL" clId="{10DDDE79-A38A-405C-BCAB-5CFEAE3B1717}" dt="2022-02-10T15:12:35.974" v="1420" actId="478"/>
          <ac:spMkLst>
            <pc:docMk/>
            <pc:sldMk cId="2131517938" sldId="720"/>
            <ac:spMk id="10" creationId="{6D8B2536-9E52-4B48-998B-B529A2358A53}"/>
          </ac:spMkLst>
        </pc:spChg>
      </pc:sldChg>
      <pc:sldChg chg="addSp delSp modSp mod addCm delCm modCm">
        <pc:chgData name="Seena Saeed" userId="beccf29a-77f0-4f55-9d24-d0ef50d470e0" providerId="ADAL" clId="{10DDDE79-A38A-405C-BCAB-5CFEAE3B1717}" dt="2022-02-10T15:06:20.421" v="1321"/>
        <pc:sldMkLst>
          <pc:docMk/>
          <pc:sldMk cId="1850179490" sldId="721"/>
        </pc:sldMkLst>
        <pc:spChg chg="mod">
          <ac:chgData name="Seena Saeed" userId="beccf29a-77f0-4f55-9d24-d0ef50d470e0" providerId="ADAL" clId="{10DDDE79-A38A-405C-BCAB-5CFEAE3B1717}" dt="2022-02-08T16:08:42.509" v="923" actId="20577"/>
          <ac:spMkLst>
            <pc:docMk/>
            <pc:sldMk cId="1850179490" sldId="721"/>
            <ac:spMk id="5" creationId="{B3695747-8317-42D7-B0B3-F2FB0DA06B48}"/>
          </ac:spMkLst>
        </pc:spChg>
        <pc:spChg chg="add mod">
          <ac:chgData name="Seena Saeed" userId="beccf29a-77f0-4f55-9d24-d0ef50d470e0" providerId="ADAL" clId="{10DDDE79-A38A-405C-BCAB-5CFEAE3B1717}" dt="2022-02-10T15:06:11.334" v="1319"/>
          <ac:spMkLst>
            <pc:docMk/>
            <pc:sldMk cId="1850179490" sldId="721"/>
            <ac:spMk id="7" creationId="{F5142888-60BE-45BD-9615-E057591E4E22}"/>
          </ac:spMkLst>
        </pc:spChg>
        <pc:spChg chg="del">
          <ac:chgData name="Seena Saeed" userId="beccf29a-77f0-4f55-9d24-d0ef50d470e0" providerId="ADAL" clId="{10DDDE79-A38A-405C-BCAB-5CFEAE3B1717}" dt="2022-02-10T15:06:10.274" v="1318" actId="478"/>
          <ac:spMkLst>
            <pc:docMk/>
            <pc:sldMk cId="1850179490" sldId="721"/>
            <ac:spMk id="8" creationId="{6D8B2536-9E52-4B48-998B-B529A2358A53}"/>
          </ac:spMkLst>
        </pc:spChg>
      </pc:sldChg>
      <pc:sldChg chg="addSp delSp modSp mod">
        <pc:chgData name="Seena Saeed" userId="beccf29a-77f0-4f55-9d24-d0ef50d470e0" providerId="ADAL" clId="{10DDDE79-A38A-405C-BCAB-5CFEAE3B1717}" dt="2022-02-10T15:07:05.017" v="1339"/>
        <pc:sldMkLst>
          <pc:docMk/>
          <pc:sldMk cId="1510992952" sldId="722"/>
        </pc:sldMkLst>
        <pc:spChg chg="add mod">
          <ac:chgData name="Seena Saeed" userId="beccf29a-77f0-4f55-9d24-d0ef50d470e0" providerId="ADAL" clId="{10DDDE79-A38A-405C-BCAB-5CFEAE3B1717}" dt="2022-02-10T15:07:05.017" v="1339"/>
          <ac:spMkLst>
            <pc:docMk/>
            <pc:sldMk cId="1510992952" sldId="722"/>
            <ac:spMk id="7" creationId="{0197B702-E834-4C49-AFF0-FDDEA828585B}"/>
          </ac:spMkLst>
        </pc:spChg>
        <pc:spChg chg="del">
          <ac:chgData name="Seena Saeed" userId="beccf29a-77f0-4f55-9d24-d0ef50d470e0" providerId="ADAL" clId="{10DDDE79-A38A-405C-BCAB-5CFEAE3B1717}" dt="2022-02-10T15:07:04.359" v="1338" actId="478"/>
          <ac:spMkLst>
            <pc:docMk/>
            <pc:sldMk cId="1510992952" sldId="722"/>
            <ac:spMk id="9" creationId="{6D8B2536-9E52-4B48-998B-B529A2358A53}"/>
          </ac:spMkLst>
        </pc:spChg>
      </pc:sldChg>
      <pc:sldChg chg="addSp delSp modSp mod">
        <pc:chgData name="Seena Saeed" userId="beccf29a-77f0-4f55-9d24-d0ef50d470e0" providerId="ADAL" clId="{10DDDE79-A38A-405C-BCAB-5CFEAE3B1717}" dt="2022-02-10T15:08:37.018" v="1370"/>
        <pc:sldMkLst>
          <pc:docMk/>
          <pc:sldMk cId="2885838903" sldId="723"/>
        </pc:sldMkLst>
        <pc:spChg chg="add mod">
          <ac:chgData name="Seena Saeed" userId="beccf29a-77f0-4f55-9d24-d0ef50d470e0" providerId="ADAL" clId="{10DDDE79-A38A-405C-BCAB-5CFEAE3B1717}" dt="2022-02-10T15:08:37.018" v="1370"/>
          <ac:spMkLst>
            <pc:docMk/>
            <pc:sldMk cId="2885838903" sldId="723"/>
            <ac:spMk id="8" creationId="{62B65B5E-8339-430C-B45B-4E9139090FFF}"/>
          </ac:spMkLst>
        </pc:spChg>
        <pc:spChg chg="del">
          <ac:chgData name="Seena Saeed" userId="beccf29a-77f0-4f55-9d24-d0ef50d470e0" providerId="ADAL" clId="{10DDDE79-A38A-405C-BCAB-5CFEAE3B1717}" dt="2022-02-10T15:08:36.372" v="1369" actId="478"/>
          <ac:spMkLst>
            <pc:docMk/>
            <pc:sldMk cId="2885838903" sldId="723"/>
            <ac:spMk id="10" creationId="{6D8B2536-9E52-4B48-998B-B529A2358A53}"/>
          </ac:spMkLst>
        </pc:spChg>
      </pc:sldChg>
      <pc:sldChg chg="addSp delSp modSp mod">
        <pc:chgData name="Seena Saeed" userId="beccf29a-77f0-4f55-9d24-d0ef50d470e0" providerId="ADAL" clId="{10DDDE79-A38A-405C-BCAB-5CFEAE3B1717}" dt="2022-02-10T15:02:19.377" v="1259"/>
        <pc:sldMkLst>
          <pc:docMk/>
          <pc:sldMk cId="3915010366" sldId="724"/>
        </pc:sldMkLst>
        <pc:spChg chg="del mod">
          <ac:chgData name="Seena Saeed" userId="beccf29a-77f0-4f55-9d24-d0ef50d470e0" providerId="ADAL" clId="{10DDDE79-A38A-405C-BCAB-5CFEAE3B1717}" dt="2022-02-04T15:51:50.590" v="64" actId="478"/>
          <ac:spMkLst>
            <pc:docMk/>
            <pc:sldMk cId="3915010366" sldId="724"/>
            <ac:spMk id="11" creationId="{6D8B2536-9E52-4B48-998B-B529A2358A53}"/>
          </ac:spMkLst>
        </pc:spChg>
        <pc:spChg chg="add mod">
          <ac:chgData name="Seena Saeed" userId="beccf29a-77f0-4f55-9d24-d0ef50d470e0" providerId="ADAL" clId="{10DDDE79-A38A-405C-BCAB-5CFEAE3B1717}" dt="2022-02-10T15:02:19.377" v="1259"/>
          <ac:spMkLst>
            <pc:docMk/>
            <pc:sldMk cId="3915010366" sldId="724"/>
            <ac:spMk id="11" creationId="{E3E90925-97D3-4C50-A1EA-A925AD19E6AA}"/>
          </ac:spMkLst>
        </pc:spChg>
        <pc:spChg chg="add del mod">
          <ac:chgData name="Seena Saeed" userId="beccf29a-77f0-4f55-9d24-d0ef50d470e0" providerId="ADAL" clId="{10DDDE79-A38A-405C-BCAB-5CFEAE3B1717}" dt="2022-02-10T15:02:18.579" v="1258" actId="478"/>
          <ac:spMkLst>
            <pc:docMk/>
            <pc:sldMk cId="3915010366" sldId="724"/>
            <ac:spMk id="12" creationId="{EC1E056A-2DF6-4957-9AA4-DD904ACAD6CD}"/>
          </ac:spMkLst>
        </pc:spChg>
      </pc:sldChg>
      <pc:sldChg chg="addSp delSp modSp mod">
        <pc:chgData name="Seena Saeed" userId="beccf29a-77f0-4f55-9d24-d0ef50d470e0" providerId="ADAL" clId="{10DDDE79-A38A-405C-BCAB-5CFEAE3B1717}" dt="2022-02-10T14:56:36.122" v="1227"/>
        <pc:sldMkLst>
          <pc:docMk/>
          <pc:sldMk cId="2746055386" sldId="725"/>
        </pc:sldMkLst>
        <pc:spChg chg="add mod">
          <ac:chgData name="Seena Saeed" userId="beccf29a-77f0-4f55-9d24-d0ef50d470e0" providerId="ADAL" clId="{10DDDE79-A38A-405C-BCAB-5CFEAE3B1717}" dt="2022-02-10T14:56:36.122" v="1227"/>
          <ac:spMkLst>
            <pc:docMk/>
            <pc:sldMk cId="2746055386" sldId="725"/>
            <ac:spMk id="19" creationId="{39A30330-3276-4974-981E-A38367585BAB}"/>
          </ac:spMkLst>
        </pc:spChg>
        <pc:spChg chg="del">
          <ac:chgData name="Seena Saeed" userId="beccf29a-77f0-4f55-9d24-d0ef50d470e0" providerId="ADAL" clId="{10DDDE79-A38A-405C-BCAB-5CFEAE3B1717}" dt="2022-02-10T14:56:34.875" v="1226" actId="478"/>
          <ac:spMkLst>
            <pc:docMk/>
            <pc:sldMk cId="2746055386" sldId="725"/>
            <ac:spMk id="20" creationId="{6D8B2536-9E52-4B48-998B-B529A2358A53}"/>
          </ac:spMkLst>
        </pc:spChg>
        <pc:spChg chg="mod">
          <ac:chgData name="Seena Saeed" userId="beccf29a-77f0-4f55-9d24-d0ef50d470e0" providerId="ADAL" clId="{10DDDE79-A38A-405C-BCAB-5CFEAE3B1717}" dt="2022-02-04T15:48:06.276" v="23" actId="1076"/>
          <ac:spMkLst>
            <pc:docMk/>
            <pc:sldMk cId="2746055386" sldId="725"/>
            <ac:spMk id="22" creationId="{C5DD38FD-C6B7-4B90-93F1-DE51E7F034C1}"/>
          </ac:spMkLst>
        </pc:spChg>
      </pc:sldChg>
      <pc:sldChg chg="addSp delSp modSp mod">
        <pc:chgData name="Seena Saeed" userId="beccf29a-77f0-4f55-9d24-d0ef50d470e0" providerId="ADAL" clId="{10DDDE79-A38A-405C-BCAB-5CFEAE3B1717}" dt="2022-02-10T15:07:27.425" v="1348"/>
        <pc:sldMkLst>
          <pc:docMk/>
          <pc:sldMk cId="0" sldId="731"/>
        </pc:sldMkLst>
        <pc:spChg chg="add mod">
          <ac:chgData name="Seena Saeed" userId="beccf29a-77f0-4f55-9d24-d0ef50d470e0" providerId="ADAL" clId="{10DDDE79-A38A-405C-BCAB-5CFEAE3B1717}" dt="2022-02-10T15:07:27.425" v="1348"/>
          <ac:spMkLst>
            <pc:docMk/>
            <pc:sldMk cId="0" sldId="731"/>
            <ac:spMk id="16" creationId="{BEDA407E-CA60-4A04-ACB6-D65D852C0154}"/>
          </ac:spMkLst>
        </pc:spChg>
        <pc:spChg chg="del">
          <ac:chgData name="Seena Saeed" userId="beccf29a-77f0-4f55-9d24-d0ef50d470e0" providerId="ADAL" clId="{10DDDE79-A38A-405C-BCAB-5CFEAE3B1717}" dt="2022-02-10T15:07:26.818" v="1347" actId="478"/>
          <ac:spMkLst>
            <pc:docMk/>
            <pc:sldMk cId="0" sldId="731"/>
            <ac:spMk id="17" creationId="{6D8B2536-9E52-4B48-998B-B529A2358A53}"/>
          </ac:spMkLst>
        </pc:spChg>
      </pc:sldChg>
      <pc:sldChg chg="addSp delSp modSp mod">
        <pc:chgData name="Seena Saeed" userId="beccf29a-77f0-4f55-9d24-d0ef50d470e0" providerId="ADAL" clId="{10DDDE79-A38A-405C-BCAB-5CFEAE3B1717}" dt="2022-02-10T15:11:26.591" v="1401"/>
        <pc:sldMkLst>
          <pc:docMk/>
          <pc:sldMk cId="576382986" sldId="734"/>
        </pc:sldMkLst>
        <pc:spChg chg="del">
          <ac:chgData name="Seena Saeed" userId="beccf29a-77f0-4f55-9d24-d0ef50d470e0" providerId="ADAL" clId="{10DDDE79-A38A-405C-BCAB-5CFEAE3B1717}" dt="2022-02-10T15:11:25.903" v="1400" actId="478"/>
          <ac:spMkLst>
            <pc:docMk/>
            <pc:sldMk cId="576382986" sldId="734"/>
            <ac:spMk id="11" creationId="{6D8B2536-9E52-4B48-998B-B529A2358A53}"/>
          </ac:spMkLst>
        </pc:spChg>
        <pc:spChg chg="add mod">
          <ac:chgData name="Seena Saeed" userId="beccf29a-77f0-4f55-9d24-d0ef50d470e0" providerId="ADAL" clId="{10DDDE79-A38A-405C-BCAB-5CFEAE3B1717}" dt="2022-02-10T15:11:26.591" v="1401"/>
          <ac:spMkLst>
            <pc:docMk/>
            <pc:sldMk cId="576382986" sldId="734"/>
            <ac:spMk id="12" creationId="{92DA0E9B-A076-46F6-98CB-9AB5F8BE464A}"/>
          </ac:spMkLst>
        </pc:spChg>
      </pc:sldChg>
      <pc:sldChg chg="addSp delSp modSp mod">
        <pc:chgData name="Seena Saeed" userId="beccf29a-77f0-4f55-9d24-d0ef50d470e0" providerId="ADAL" clId="{10DDDE79-A38A-405C-BCAB-5CFEAE3B1717}" dt="2022-02-16T15:17:18.234" v="3010" actId="20577"/>
        <pc:sldMkLst>
          <pc:docMk/>
          <pc:sldMk cId="1755929823" sldId="745"/>
        </pc:sldMkLst>
        <pc:spChg chg="mod">
          <ac:chgData name="Seena Saeed" userId="beccf29a-77f0-4f55-9d24-d0ef50d470e0" providerId="ADAL" clId="{10DDDE79-A38A-405C-BCAB-5CFEAE3B1717}" dt="2022-02-10T15:48:21.526" v="1919" actId="404"/>
          <ac:spMkLst>
            <pc:docMk/>
            <pc:sldMk cId="1755929823" sldId="745"/>
            <ac:spMk id="3" creationId="{00000000-0000-0000-0000-000000000000}"/>
          </ac:spMkLst>
        </pc:spChg>
        <pc:spChg chg="mod">
          <ac:chgData name="Seena Saeed" userId="beccf29a-77f0-4f55-9d24-d0ef50d470e0" providerId="ADAL" clId="{10DDDE79-A38A-405C-BCAB-5CFEAE3B1717}" dt="2022-02-10T15:49:02.276" v="1929" actId="1076"/>
          <ac:spMkLst>
            <pc:docMk/>
            <pc:sldMk cId="1755929823" sldId="745"/>
            <ac:spMk id="4" creationId="{6F48A887-F541-48BD-9462-F1373E9B8B9C}"/>
          </ac:spMkLst>
        </pc:spChg>
        <pc:spChg chg="mod">
          <ac:chgData name="Seena Saeed" userId="beccf29a-77f0-4f55-9d24-d0ef50d470e0" providerId="ADAL" clId="{10DDDE79-A38A-405C-BCAB-5CFEAE3B1717}" dt="2022-02-10T15:50:15.959" v="1941" actId="1076"/>
          <ac:spMkLst>
            <pc:docMk/>
            <pc:sldMk cId="1755929823" sldId="745"/>
            <ac:spMk id="6" creationId="{00000000-0000-0000-0000-000000000000}"/>
          </ac:spMkLst>
        </pc:spChg>
        <pc:spChg chg="add del mod">
          <ac:chgData name="Seena Saeed" userId="beccf29a-77f0-4f55-9d24-d0ef50d470e0" providerId="ADAL" clId="{10DDDE79-A38A-405C-BCAB-5CFEAE3B1717}" dt="2022-02-10T14:56:21.983" v="1224" actId="478"/>
          <ac:spMkLst>
            <pc:docMk/>
            <pc:sldMk cId="1755929823" sldId="745"/>
            <ac:spMk id="12" creationId="{EAEABF4F-E2BB-491A-B837-411A2E64F284}"/>
          </ac:spMkLst>
        </pc:spChg>
        <pc:spChg chg="del">
          <ac:chgData name="Seena Saeed" userId="beccf29a-77f0-4f55-9d24-d0ef50d470e0" providerId="ADAL" clId="{10DDDE79-A38A-405C-BCAB-5CFEAE3B1717}" dt="2022-02-04T15:47:56.488" v="21" actId="478"/>
          <ac:spMkLst>
            <pc:docMk/>
            <pc:sldMk cId="1755929823" sldId="745"/>
            <ac:spMk id="13" creationId="{6D8B2536-9E52-4B48-998B-B529A2358A53}"/>
          </ac:spMkLst>
        </pc:spChg>
        <pc:spChg chg="add mod">
          <ac:chgData name="Seena Saeed" userId="beccf29a-77f0-4f55-9d24-d0ef50d470e0" providerId="ADAL" clId="{10DDDE79-A38A-405C-BCAB-5CFEAE3B1717}" dt="2022-02-10T14:56:22.819" v="1225"/>
          <ac:spMkLst>
            <pc:docMk/>
            <pc:sldMk cId="1755929823" sldId="745"/>
            <ac:spMk id="13" creationId="{B8C17C37-1E3B-4188-BEBC-E2318000FEC0}"/>
          </ac:spMkLst>
        </pc:spChg>
        <pc:graphicFrameChg chg="mod modGraphic">
          <ac:chgData name="Seena Saeed" userId="beccf29a-77f0-4f55-9d24-d0ef50d470e0" providerId="ADAL" clId="{10DDDE79-A38A-405C-BCAB-5CFEAE3B1717}" dt="2022-02-16T15:17:18.234" v="3010" actId="20577"/>
          <ac:graphicFrameMkLst>
            <pc:docMk/>
            <pc:sldMk cId="1755929823" sldId="745"/>
            <ac:graphicFrameMk id="7" creationId="{CA8C3379-695F-40CC-8587-5A3AA646C387}"/>
          </ac:graphicFrameMkLst>
        </pc:graphicFrameChg>
      </pc:sldChg>
      <pc:sldChg chg="addSp delSp modSp mod">
        <pc:chgData name="Seena Saeed" userId="beccf29a-77f0-4f55-9d24-d0ef50d470e0" providerId="ADAL" clId="{10DDDE79-A38A-405C-BCAB-5CFEAE3B1717}" dt="2022-02-10T15:10:24.602" v="1382"/>
        <pc:sldMkLst>
          <pc:docMk/>
          <pc:sldMk cId="1964640075" sldId="746"/>
        </pc:sldMkLst>
        <pc:spChg chg="add mod">
          <ac:chgData name="Seena Saeed" userId="beccf29a-77f0-4f55-9d24-d0ef50d470e0" providerId="ADAL" clId="{10DDDE79-A38A-405C-BCAB-5CFEAE3B1717}" dt="2022-02-10T15:10:24.602" v="1382"/>
          <ac:spMkLst>
            <pc:docMk/>
            <pc:sldMk cId="1964640075" sldId="746"/>
            <ac:spMk id="8" creationId="{DDDC6314-E964-44C5-8107-C9CCB597A02A}"/>
          </ac:spMkLst>
        </pc:spChg>
        <pc:spChg chg="del mod">
          <ac:chgData name="Seena Saeed" userId="beccf29a-77f0-4f55-9d24-d0ef50d470e0" providerId="ADAL" clId="{10DDDE79-A38A-405C-BCAB-5CFEAE3B1717}" dt="2022-02-10T15:10:23.846" v="1381" actId="478"/>
          <ac:spMkLst>
            <pc:docMk/>
            <pc:sldMk cId="1964640075" sldId="746"/>
            <ac:spMk id="9" creationId="{6D8B2536-9E52-4B48-998B-B529A2358A53}"/>
          </ac:spMkLst>
        </pc:spChg>
      </pc:sldChg>
      <pc:sldChg chg="addSp delSp modSp del mod">
        <pc:chgData name="Seena Saeed" userId="beccf29a-77f0-4f55-9d24-d0ef50d470e0" providerId="ADAL" clId="{10DDDE79-A38A-405C-BCAB-5CFEAE3B1717}" dt="2022-02-07T16:04:14.874" v="93" actId="47"/>
        <pc:sldMkLst>
          <pc:docMk/>
          <pc:sldMk cId="3722724000" sldId="2212"/>
        </pc:sldMkLst>
        <pc:spChg chg="add mod">
          <ac:chgData name="Seena Saeed" userId="beccf29a-77f0-4f55-9d24-d0ef50d470e0" providerId="ADAL" clId="{10DDDE79-A38A-405C-BCAB-5CFEAE3B1717}" dt="2022-02-04T15:51:05.649" v="53"/>
          <ac:spMkLst>
            <pc:docMk/>
            <pc:sldMk cId="3722724000" sldId="2212"/>
            <ac:spMk id="7" creationId="{76C28209-DF74-44F5-9777-9DD6BDD0195F}"/>
          </ac:spMkLst>
        </pc:spChg>
        <pc:spChg chg="del">
          <ac:chgData name="Seena Saeed" userId="beccf29a-77f0-4f55-9d24-d0ef50d470e0" providerId="ADAL" clId="{10DDDE79-A38A-405C-BCAB-5CFEAE3B1717}" dt="2022-02-04T15:51:04.666" v="52" actId="478"/>
          <ac:spMkLst>
            <pc:docMk/>
            <pc:sldMk cId="3722724000" sldId="2212"/>
            <ac:spMk id="8" creationId="{6D8B2536-9E52-4B48-998B-B529A2358A53}"/>
          </ac:spMkLst>
        </pc:spChg>
      </pc:sldChg>
      <pc:sldChg chg="addSp delSp modSp mod delCm">
        <pc:chgData name="Seena Saeed" userId="beccf29a-77f0-4f55-9d24-d0ef50d470e0" providerId="ADAL" clId="{10DDDE79-A38A-405C-BCAB-5CFEAE3B1717}" dt="2022-02-10T15:40:27.729" v="1827"/>
        <pc:sldMkLst>
          <pc:docMk/>
          <pc:sldMk cId="1623542964" sldId="2214"/>
        </pc:sldMkLst>
        <pc:spChg chg="add mod">
          <ac:chgData name="Seena Saeed" userId="beccf29a-77f0-4f55-9d24-d0ef50d470e0" providerId="ADAL" clId="{10DDDE79-A38A-405C-BCAB-5CFEAE3B1717}" dt="2022-02-10T15:02:46.259" v="1268"/>
          <ac:spMkLst>
            <pc:docMk/>
            <pc:sldMk cId="1623542964" sldId="2214"/>
            <ac:spMk id="5" creationId="{2C947E8A-532F-4A7C-8558-0F7DB68D6433}"/>
          </ac:spMkLst>
        </pc:spChg>
        <pc:spChg chg="del mod">
          <ac:chgData name="Seena Saeed" userId="beccf29a-77f0-4f55-9d24-d0ef50d470e0" providerId="ADAL" clId="{10DDDE79-A38A-405C-BCAB-5CFEAE3B1717}" dt="2022-02-04T15:52:27.871" v="74" actId="478"/>
          <ac:spMkLst>
            <pc:docMk/>
            <pc:sldMk cId="1623542964" sldId="2214"/>
            <ac:spMk id="5" creationId="{6D8B2536-9E52-4B48-998B-B529A2358A53}"/>
          </ac:spMkLst>
        </pc:spChg>
        <pc:spChg chg="add del mod">
          <ac:chgData name="Seena Saeed" userId="beccf29a-77f0-4f55-9d24-d0ef50d470e0" providerId="ADAL" clId="{10DDDE79-A38A-405C-BCAB-5CFEAE3B1717}" dt="2022-02-10T15:02:45.333" v="1267" actId="478"/>
          <ac:spMkLst>
            <pc:docMk/>
            <pc:sldMk cId="1623542964" sldId="2214"/>
            <ac:spMk id="6" creationId="{0E7848F9-167C-4332-847C-4D2EB82783FB}"/>
          </ac:spMkLst>
        </pc:spChg>
      </pc:sldChg>
      <pc:sldChg chg="addSp delSp modSp add del mod delCm">
        <pc:chgData name="Seena Saeed" userId="beccf29a-77f0-4f55-9d24-d0ef50d470e0" providerId="ADAL" clId="{10DDDE79-A38A-405C-BCAB-5CFEAE3B1717}" dt="2022-02-10T15:51:38.102" v="1947"/>
        <pc:sldMkLst>
          <pc:docMk/>
          <pc:sldMk cId="3293976055" sldId="2216"/>
        </pc:sldMkLst>
        <pc:spChg chg="add mod">
          <ac:chgData name="Seena Saeed" userId="beccf29a-77f0-4f55-9d24-d0ef50d470e0" providerId="ADAL" clId="{10DDDE79-A38A-405C-BCAB-5CFEAE3B1717}" dt="2022-02-04T15:51:13.480" v="55"/>
          <ac:spMkLst>
            <pc:docMk/>
            <pc:sldMk cId="3293976055" sldId="2216"/>
            <ac:spMk id="9" creationId="{034CCA04-53E4-4B44-9397-FC7B41238149}"/>
          </ac:spMkLst>
        </pc:spChg>
        <pc:spChg chg="add mod">
          <ac:chgData name="Seena Saeed" userId="beccf29a-77f0-4f55-9d24-d0ef50d470e0" providerId="ADAL" clId="{10DDDE79-A38A-405C-BCAB-5CFEAE3B1717}" dt="2022-02-10T15:01:47.411" v="1246"/>
          <ac:spMkLst>
            <pc:docMk/>
            <pc:sldMk cId="3293976055" sldId="2216"/>
            <ac:spMk id="9" creationId="{B55606F3-55BF-4EF0-924D-C1C99BED094F}"/>
          </ac:spMkLst>
        </pc:spChg>
        <pc:spChg chg="del">
          <ac:chgData name="Seena Saeed" userId="beccf29a-77f0-4f55-9d24-d0ef50d470e0" providerId="ADAL" clId="{10DDDE79-A38A-405C-BCAB-5CFEAE3B1717}" dt="2022-02-10T15:01:46.149" v="1245" actId="478"/>
          <ac:spMkLst>
            <pc:docMk/>
            <pc:sldMk cId="3293976055" sldId="2216"/>
            <ac:spMk id="10" creationId="{6D8B2536-9E52-4B48-998B-B529A2358A53}"/>
          </ac:spMkLst>
        </pc:spChg>
      </pc:sldChg>
      <pc:sldChg chg="addSp delSp modSp mod">
        <pc:chgData name="Seena Saeed" userId="beccf29a-77f0-4f55-9d24-d0ef50d470e0" providerId="ADAL" clId="{10DDDE79-A38A-405C-BCAB-5CFEAE3B1717}" dt="2022-02-10T15:06:29.284" v="1323"/>
        <pc:sldMkLst>
          <pc:docMk/>
          <pc:sldMk cId="2138116497" sldId="2217"/>
        </pc:sldMkLst>
        <pc:spChg chg="mod">
          <ac:chgData name="Seena Saeed" userId="beccf29a-77f0-4f55-9d24-d0ef50d470e0" providerId="ADAL" clId="{10DDDE79-A38A-405C-BCAB-5CFEAE3B1717}" dt="2022-02-08T16:27:35.115" v="1145" actId="20577"/>
          <ac:spMkLst>
            <pc:docMk/>
            <pc:sldMk cId="2138116497" sldId="2217"/>
            <ac:spMk id="5" creationId="{B3695747-8317-42D7-B0B3-F2FB0DA06B48}"/>
          </ac:spMkLst>
        </pc:spChg>
        <pc:spChg chg="add mod">
          <ac:chgData name="Seena Saeed" userId="beccf29a-77f0-4f55-9d24-d0ef50d470e0" providerId="ADAL" clId="{10DDDE79-A38A-405C-BCAB-5CFEAE3B1717}" dt="2022-02-10T15:06:29.284" v="1323"/>
          <ac:spMkLst>
            <pc:docMk/>
            <pc:sldMk cId="2138116497" sldId="2217"/>
            <ac:spMk id="7" creationId="{309B9CF3-2915-4D08-8EE3-AC99460F93B8}"/>
          </ac:spMkLst>
        </pc:spChg>
        <pc:spChg chg="del">
          <ac:chgData name="Seena Saeed" userId="beccf29a-77f0-4f55-9d24-d0ef50d470e0" providerId="ADAL" clId="{10DDDE79-A38A-405C-BCAB-5CFEAE3B1717}" dt="2022-02-10T15:06:28.168" v="1322" actId="478"/>
          <ac:spMkLst>
            <pc:docMk/>
            <pc:sldMk cId="2138116497" sldId="2217"/>
            <ac:spMk id="8" creationId="{6D8B2536-9E52-4B48-998B-B529A2358A53}"/>
          </ac:spMkLst>
        </pc:spChg>
      </pc:sldChg>
      <pc:sldChg chg="del">
        <pc:chgData name="Seena Saeed" userId="beccf29a-77f0-4f55-9d24-d0ef50d470e0" providerId="ADAL" clId="{10DDDE79-A38A-405C-BCAB-5CFEAE3B1717}" dt="2022-02-08T16:09:20.303" v="924" actId="47"/>
        <pc:sldMkLst>
          <pc:docMk/>
          <pc:sldMk cId="554842406" sldId="2220"/>
        </pc:sldMkLst>
      </pc:sldChg>
      <pc:sldChg chg="addSp delSp modSp mod">
        <pc:chgData name="Seena Saeed" userId="beccf29a-77f0-4f55-9d24-d0ef50d470e0" providerId="ADAL" clId="{10DDDE79-A38A-405C-BCAB-5CFEAE3B1717}" dt="2022-02-10T14:57:04.785" v="1236"/>
        <pc:sldMkLst>
          <pc:docMk/>
          <pc:sldMk cId="1374702005" sldId="2221"/>
        </pc:sldMkLst>
        <pc:spChg chg="del">
          <ac:chgData name="Seena Saeed" userId="beccf29a-77f0-4f55-9d24-d0ef50d470e0" providerId="ADAL" clId="{10DDDE79-A38A-405C-BCAB-5CFEAE3B1717}" dt="2022-02-04T15:50:42.266" v="46" actId="478"/>
          <ac:spMkLst>
            <pc:docMk/>
            <pc:sldMk cId="1374702005" sldId="2221"/>
            <ac:spMk id="6" creationId="{6D8B2536-9E52-4B48-998B-B529A2358A53}"/>
          </ac:spMkLst>
        </pc:spChg>
        <pc:spChg chg="add mod">
          <ac:chgData name="Seena Saeed" userId="beccf29a-77f0-4f55-9d24-d0ef50d470e0" providerId="ADAL" clId="{10DDDE79-A38A-405C-BCAB-5CFEAE3B1717}" dt="2022-02-10T14:57:04.785" v="1236"/>
          <ac:spMkLst>
            <pc:docMk/>
            <pc:sldMk cId="1374702005" sldId="2221"/>
            <ac:spMk id="6" creationId="{B36E47C1-3372-4963-8036-0AEEF5546ED8}"/>
          </ac:spMkLst>
        </pc:spChg>
        <pc:spChg chg="add del mod">
          <ac:chgData name="Seena Saeed" userId="beccf29a-77f0-4f55-9d24-d0ef50d470e0" providerId="ADAL" clId="{10DDDE79-A38A-405C-BCAB-5CFEAE3B1717}" dt="2022-02-10T14:57:03.991" v="1235" actId="478"/>
          <ac:spMkLst>
            <pc:docMk/>
            <pc:sldMk cId="1374702005" sldId="2221"/>
            <ac:spMk id="7" creationId="{D4724DBE-359B-49B6-97AD-9DC347833DD5}"/>
          </ac:spMkLst>
        </pc:spChg>
      </pc:sldChg>
      <pc:sldChg chg="addSp delSp modSp mod">
        <pc:chgData name="Seena Saeed" userId="beccf29a-77f0-4f55-9d24-d0ef50d470e0" providerId="ADAL" clId="{10DDDE79-A38A-405C-BCAB-5CFEAE3B1717}" dt="2022-02-10T15:04:31.983" v="1298"/>
        <pc:sldMkLst>
          <pc:docMk/>
          <pc:sldMk cId="3445069466" sldId="2228"/>
        </pc:sldMkLst>
        <pc:spChg chg="add mod">
          <ac:chgData name="Seena Saeed" userId="beccf29a-77f0-4f55-9d24-d0ef50d470e0" providerId="ADAL" clId="{10DDDE79-A38A-405C-BCAB-5CFEAE3B1717}" dt="2022-02-10T15:04:31.983" v="1298"/>
          <ac:spMkLst>
            <pc:docMk/>
            <pc:sldMk cId="3445069466" sldId="2228"/>
            <ac:spMk id="5" creationId="{E527DB77-7F9E-47A0-9A68-98DF5B625DFE}"/>
          </ac:spMkLst>
        </pc:spChg>
        <pc:spChg chg="del mod">
          <ac:chgData name="Seena Saeed" userId="beccf29a-77f0-4f55-9d24-d0ef50d470e0" providerId="ADAL" clId="{10DDDE79-A38A-405C-BCAB-5CFEAE3B1717}" dt="2022-02-10T15:04:30.981" v="1297" actId="478"/>
          <ac:spMkLst>
            <pc:docMk/>
            <pc:sldMk cId="3445069466" sldId="2228"/>
            <ac:spMk id="6" creationId="{6D8B2536-9E52-4B48-998B-B529A2358A53}"/>
          </ac:spMkLst>
        </pc:spChg>
      </pc:sldChg>
      <pc:sldChg chg="addSp delSp modSp mod">
        <pc:chgData name="Seena Saeed" userId="beccf29a-77f0-4f55-9d24-d0ef50d470e0" providerId="ADAL" clId="{10DDDE79-A38A-405C-BCAB-5CFEAE3B1717}" dt="2022-02-16T15:14:32.171" v="2985" actId="20577"/>
        <pc:sldMkLst>
          <pc:docMk/>
          <pc:sldMk cId="2300133615" sldId="2229"/>
        </pc:sldMkLst>
        <pc:spChg chg="add del mod">
          <ac:chgData name="Seena Saeed" userId="beccf29a-77f0-4f55-9d24-d0ef50d470e0" providerId="ADAL" clId="{10DDDE79-A38A-405C-BCAB-5CFEAE3B1717}" dt="2022-02-10T14:56:15.639" v="1222" actId="478"/>
          <ac:spMkLst>
            <pc:docMk/>
            <pc:sldMk cId="2300133615" sldId="2229"/>
            <ac:spMk id="7" creationId="{4254FF5A-5D35-4769-B881-C1D1DE6395AB}"/>
          </ac:spMkLst>
        </pc:spChg>
        <pc:spChg chg="add mod">
          <ac:chgData name="Seena Saeed" userId="beccf29a-77f0-4f55-9d24-d0ef50d470e0" providerId="ADAL" clId="{10DDDE79-A38A-405C-BCAB-5CFEAE3B1717}" dt="2022-02-10T14:56:16.087" v="1223"/>
          <ac:spMkLst>
            <pc:docMk/>
            <pc:sldMk cId="2300133615" sldId="2229"/>
            <ac:spMk id="8" creationId="{FFC0C046-0150-46CF-819D-DC2330E34557}"/>
          </ac:spMkLst>
        </pc:spChg>
        <pc:spChg chg="del">
          <ac:chgData name="Seena Saeed" userId="beccf29a-77f0-4f55-9d24-d0ef50d470e0" providerId="ADAL" clId="{10DDDE79-A38A-405C-BCAB-5CFEAE3B1717}" dt="2022-02-04T15:47:48.179" v="19" actId="478"/>
          <ac:spMkLst>
            <pc:docMk/>
            <pc:sldMk cId="2300133615" sldId="2229"/>
            <ac:spMk id="9" creationId="{6D8B2536-9E52-4B48-998B-B529A2358A53}"/>
          </ac:spMkLst>
        </pc:spChg>
        <pc:graphicFrameChg chg="mod modGraphic">
          <ac:chgData name="Seena Saeed" userId="beccf29a-77f0-4f55-9d24-d0ef50d470e0" providerId="ADAL" clId="{10DDDE79-A38A-405C-BCAB-5CFEAE3B1717}" dt="2022-02-16T15:14:32.171" v="2985" actId="20577"/>
          <ac:graphicFrameMkLst>
            <pc:docMk/>
            <pc:sldMk cId="2300133615" sldId="2229"/>
            <ac:graphicFrameMk id="4" creationId="{EFF3A17F-5D99-48EB-B6D7-9195D41AA7BB}"/>
          </ac:graphicFrameMkLst>
        </pc:graphicFrameChg>
      </pc:sldChg>
      <pc:sldChg chg="addSp delSp modSp mod">
        <pc:chgData name="Seena Saeed" userId="beccf29a-77f0-4f55-9d24-d0ef50d470e0" providerId="ADAL" clId="{10DDDE79-A38A-405C-BCAB-5CFEAE3B1717}" dt="2022-02-10T14:57:13.468" v="1238"/>
        <pc:sldMkLst>
          <pc:docMk/>
          <pc:sldMk cId="1028923458" sldId="2233"/>
        </pc:sldMkLst>
        <pc:spChg chg="add del mod">
          <ac:chgData name="Seena Saeed" userId="beccf29a-77f0-4f55-9d24-d0ef50d470e0" providerId="ADAL" clId="{10DDDE79-A38A-405C-BCAB-5CFEAE3B1717}" dt="2022-02-10T14:57:12.634" v="1237" actId="478"/>
          <ac:spMkLst>
            <pc:docMk/>
            <pc:sldMk cId="1028923458" sldId="2233"/>
            <ac:spMk id="9" creationId="{53D56739-62CB-4AE4-92A9-23BD1EFA99DD}"/>
          </ac:spMkLst>
        </pc:spChg>
        <pc:spChg chg="add mod">
          <ac:chgData name="Seena Saeed" userId="beccf29a-77f0-4f55-9d24-d0ef50d470e0" providerId="ADAL" clId="{10DDDE79-A38A-405C-BCAB-5CFEAE3B1717}" dt="2022-02-10T14:57:13.468" v="1238"/>
          <ac:spMkLst>
            <pc:docMk/>
            <pc:sldMk cId="1028923458" sldId="2233"/>
            <ac:spMk id="14" creationId="{0E0CD896-0C51-49CD-85C6-6B1E62F08A94}"/>
          </ac:spMkLst>
        </pc:spChg>
        <pc:spChg chg="del">
          <ac:chgData name="Seena Saeed" userId="beccf29a-77f0-4f55-9d24-d0ef50d470e0" providerId="ADAL" clId="{10DDDE79-A38A-405C-BCAB-5CFEAE3B1717}" dt="2022-02-04T15:50:49.051" v="48" actId="478"/>
          <ac:spMkLst>
            <pc:docMk/>
            <pc:sldMk cId="1028923458" sldId="2233"/>
            <ac:spMk id="14" creationId="{6D8B2536-9E52-4B48-998B-B529A2358A53}"/>
          </ac:spMkLst>
        </pc:spChg>
      </pc:sldChg>
      <pc:sldChg chg="addSp delSp modSp mod">
        <pc:chgData name="Seena Saeed" userId="beccf29a-77f0-4f55-9d24-d0ef50d470e0" providerId="ADAL" clId="{10DDDE79-A38A-405C-BCAB-5CFEAE3B1717}" dt="2022-02-10T14:57:29.626" v="1242"/>
        <pc:sldMkLst>
          <pc:docMk/>
          <pc:sldMk cId="946547615" sldId="2234"/>
        </pc:sldMkLst>
        <pc:spChg chg="add mod">
          <ac:chgData name="Seena Saeed" userId="beccf29a-77f0-4f55-9d24-d0ef50d470e0" providerId="ADAL" clId="{10DDDE79-A38A-405C-BCAB-5CFEAE3B1717}" dt="2022-02-10T14:57:29.626" v="1242"/>
          <ac:spMkLst>
            <pc:docMk/>
            <pc:sldMk cId="946547615" sldId="2234"/>
            <ac:spMk id="9" creationId="{0D3B2820-D6DE-4F17-9578-D7A8E97127CF}"/>
          </ac:spMkLst>
        </pc:spChg>
        <pc:spChg chg="del">
          <ac:chgData name="Seena Saeed" userId="beccf29a-77f0-4f55-9d24-d0ef50d470e0" providerId="ADAL" clId="{10DDDE79-A38A-405C-BCAB-5CFEAE3B1717}" dt="2022-02-04T15:50:55.804" v="50" actId="478"/>
          <ac:spMkLst>
            <pc:docMk/>
            <pc:sldMk cId="946547615" sldId="2234"/>
            <ac:spMk id="9" creationId="{6D8B2536-9E52-4B48-998B-B529A2358A53}"/>
          </ac:spMkLst>
        </pc:spChg>
        <pc:spChg chg="add del mod">
          <ac:chgData name="Seena Saeed" userId="beccf29a-77f0-4f55-9d24-d0ef50d470e0" providerId="ADAL" clId="{10DDDE79-A38A-405C-BCAB-5CFEAE3B1717}" dt="2022-02-10T14:57:28.883" v="1241" actId="478"/>
          <ac:spMkLst>
            <pc:docMk/>
            <pc:sldMk cId="946547615" sldId="2234"/>
            <ac:spMk id="10" creationId="{DDE21290-9F46-469E-BD10-DE0C360D3455}"/>
          </ac:spMkLst>
        </pc:spChg>
      </pc:sldChg>
      <pc:sldChg chg="addSp delSp modSp mod delCm">
        <pc:chgData name="Seena Saeed" userId="beccf29a-77f0-4f55-9d24-d0ef50d470e0" providerId="ADAL" clId="{10DDDE79-A38A-405C-BCAB-5CFEAE3B1717}" dt="2022-02-10T15:04:24.736" v="1295"/>
        <pc:sldMkLst>
          <pc:docMk/>
          <pc:sldMk cId="3467575522" sldId="2235"/>
        </pc:sldMkLst>
        <pc:spChg chg="mod">
          <ac:chgData name="Seena Saeed" userId="beccf29a-77f0-4f55-9d24-d0ef50d470e0" providerId="ADAL" clId="{10DDDE79-A38A-405C-BCAB-5CFEAE3B1717}" dt="2022-02-08T15:45:09.669" v="506" actId="20577"/>
          <ac:spMkLst>
            <pc:docMk/>
            <pc:sldMk cId="3467575522" sldId="2235"/>
            <ac:spMk id="2" creationId="{48F47991-40C5-4288-98BD-B7004A6EBC02}"/>
          </ac:spMkLst>
        </pc:spChg>
        <pc:spChg chg="add mod">
          <ac:chgData name="Seena Saeed" userId="beccf29a-77f0-4f55-9d24-d0ef50d470e0" providerId="ADAL" clId="{10DDDE79-A38A-405C-BCAB-5CFEAE3B1717}" dt="2022-02-10T15:04:24.736" v="1295"/>
          <ac:spMkLst>
            <pc:docMk/>
            <pc:sldMk cId="3467575522" sldId="2235"/>
            <ac:spMk id="8" creationId="{796F7B4F-7A4B-4F87-BA98-EDDFACF59980}"/>
          </ac:spMkLst>
        </pc:spChg>
        <pc:spChg chg="del">
          <ac:chgData name="Seena Saeed" userId="beccf29a-77f0-4f55-9d24-d0ef50d470e0" providerId="ADAL" clId="{10DDDE79-A38A-405C-BCAB-5CFEAE3B1717}" dt="2022-02-10T15:04:24.008" v="1294" actId="478"/>
          <ac:spMkLst>
            <pc:docMk/>
            <pc:sldMk cId="3467575522" sldId="2235"/>
            <ac:spMk id="9" creationId="{6D8B2536-9E52-4B48-998B-B529A2358A53}"/>
          </ac:spMkLst>
        </pc:spChg>
      </pc:sldChg>
      <pc:sldChg chg="addSp delSp modSp mod">
        <pc:chgData name="Seena Saeed" userId="beccf29a-77f0-4f55-9d24-d0ef50d470e0" providerId="ADAL" clId="{10DDDE79-A38A-405C-BCAB-5CFEAE3B1717}" dt="2022-02-10T15:04:36.924" v="1300"/>
        <pc:sldMkLst>
          <pc:docMk/>
          <pc:sldMk cId="4275897432" sldId="2236"/>
        </pc:sldMkLst>
        <pc:spChg chg="add mod">
          <ac:chgData name="Seena Saeed" userId="beccf29a-77f0-4f55-9d24-d0ef50d470e0" providerId="ADAL" clId="{10DDDE79-A38A-405C-BCAB-5CFEAE3B1717}" dt="2022-02-10T15:04:36.924" v="1300"/>
          <ac:spMkLst>
            <pc:docMk/>
            <pc:sldMk cId="4275897432" sldId="2236"/>
            <ac:spMk id="5" creationId="{ED23386C-128A-49B4-9059-02E675B3F9BE}"/>
          </ac:spMkLst>
        </pc:spChg>
        <pc:spChg chg="del">
          <ac:chgData name="Seena Saeed" userId="beccf29a-77f0-4f55-9d24-d0ef50d470e0" providerId="ADAL" clId="{10DDDE79-A38A-405C-BCAB-5CFEAE3B1717}" dt="2022-02-10T15:04:36.285" v="1299" actId="478"/>
          <ac:spMkLst>
            <pc:docMk/>
            <pc:sldMk cId="4275897432" sldId="2236"/>
            <ac:spMk id="6" creationId="{6D8B2536-9E52-4B48-998B-B529A2358A53}"/>
          </ac:spMkLst>
        </pc:spChg>
      </pc:sldChg>
      <pc:sldChg chg="addSp delSp modSp mod">
        <pc:chgData name="Seena Saeed" userId="beccf29a-77f0-4f55-9d24-d0ef50d470e0" providerId="ADAL" clId="{10DDDE79-A38A-405C-BCAB-5CFEAE3B1717}" dt="2022-02-10T15:04:43.821" v="1303"/>
        <pc:sldMkLst>
          <pc:docMk/>
          <pc:sldMk cId="150286171" sldId="2237"/>
        </pc:sldMkLst>
        <pc:spChg chg="add mod">
          <ac:chgData name="Seena Saeed" userId="beccf29a-77f0-4f55-9d24-d0ef50d470e0" providerId="ADAL" clId="{10DDDE79-A38A-405C-BCAB-5CFEAE3B1717}" dt="2022-02-10T15:04:43.821" v="1303"/>
          <ac:spMkLst>
            <pc:docMk/>
            <pc:sldMk cId="150286171" sldId="2237"/>
            <ac:spMk id="5" creationId="{35B23052-00AD-4BA4-B342-E0954AA9B953}"/>
          </ac:spMkLst>
        </pc:spChg>
        <pc:spChg chg="del mod">
          <ac:chgData name="Seena Saeed" userId="beccf29a-77f0-4f55-9d24-d0ef50d470e0" providerId="ADAL" clId="{10DDDE79-A38A-405C-BCAB-5CFEAE3B1717}" dt="2022-02-10T15:04:43.084" v="1302" actId="478"/>
          <ac:spMkLst>
            <pc:docMk/>
            <pc:sldMk cId="150286171" sldId="2237"/>
            <ac:spMk id="6" creationId="{6D8B2536-9E52-4B48-998B-B529A2358A53}"/>
          </ac:spMkLst>
        </pc:spChg>
      </pc:sldChg>
      <pc:sldChg chg="addSp delSp modSp mod">
        <pc:chgData name="Seena Saeed" userId="beccf29a-77f0-4f55-9d24-d0ef50d470e0" providerId="ADAL" clId="{10DDDE79-A38A-405C-BCAB-5CFEAE3B1717}" dt="2022-02-10T15:06:53.195" v="1335"/>
        <pc:sldMkLst>
          <pc:docMk/>
          <pc:sldMk cId="1321759612" sldId="3492"/>
        </pc:sldMkLst>
        <pc:spChg chg="del mod">
          <ac:chgData name="Seena Saeed" userId="beccf29a-77f0-4f55-9d24-d0ef50d470e0" providerId="ADAL" clId="{10DDDE79-A38A-405C-BCAB-5CFEAE3B1717}" dt="2022-02-10T15:06:52.457" v="1334" actId="478"/>
          <ac:spMkLst>
            <pc:docMk/>
            <pc:sldMk cId="1321759612" sldId="3492"/>
            <ac:spMk id="5" creationId="{6D8B2536-9E52-4B48-998B-B529A2358A53}"/>
          </ac:spMkLst>
        </pc:spChg>
        <pc:spChg chg="add mod">
          <ac:chgData name="Seena Saeed" userId="beccf29a-77f0-4f55-9d24-d0ef50d470e0" providerId="ADAL" clId="{10DDDE79-A38A-405C-BCAB-5CFEAE3B1717}" dt="2022-02-10T15:06:53.195" v="1335"/>
          <ac:spMkLst>
            <pc:docMk/>
            <pc:sldMk cId="1321759612" sldId="3492"/>
            <ac:spMk id="6" creationId="{7F04719F-EA58-406F-BBA3-B4073DA935C5}"/>
          </ac:spMkLst>
        </pc:spChg>
      </pc:sldChg>
      <pc:sldChg chg="addSp delSp modSp mod">
        <pc:chgData name="Seena Saeed" userId="beccf29a-77f0-4f55-9d24-d0ef50d470e0" providerId="ADAL" clId="{10DDDE79-A38A-405C-BCAB-5CFEAE3B1717}" dt="2022-02-10T15:06:01.540" v="1317"/>
        <pc:sldMkLst>
          <pc:docMk/>
          <pc:sldMk cId="1760367987" sldId="3535"/>
        </pc:sldMkLst>
        <pc:spChg chg="add mod">
          <ac:chgData name="Seena Saeed" userId="beccf29a-77f0-4f55-9d24-d0ef50d470e0" providerId="ADAL" clId="{10DDDE79-A38A-405C-BCAB-5CFEAE3B1717}" dt="2022-02-10T15:06:01.540" v="1317"/>
          <ac:spMkLst>
            <pc:docMk/>
            <pc:sldMk cId="1760367987" sldId="3535"/>
            <ac:spMk id="8" creationId="{FE4B5FA8-0BBB-4C05-AA66-257E4D7E6D3D}"/>
          </ac:spMkLst>
        </pc:spChg>
        <pc:spChg chg="del">
          <ac:chgData name="Seena Saeed" userId="beccf29a-77f0-4f55-9d24-d0ef50d470e0" providerId="ADAL" clId="{10DDDE79-A38A-405C-BCAB-5CFEAE3B1717}" dt="2022-02-10T15:06:00.833" v="1316" actId="478"/>
          <ac:spMkLst>
            <pc:docMk/>
            <pc:sldMk cId="1760367987" sldId="3535"/>
            <ac:spMk id="9" creationId="{6D8B2536-9E52-4B48-998B-B529A2358A53}"/>
          </ac:spMkLst>
        </pc:spChg>
      </pc:sldChg>
      <pc:sldChg chg="addSp delSp modSp mod">
        <pc:chgData name="Seena Saeed" userId="beccf29a-77f0-4f55-9d24-d0ef50d470e0" providerId="ADAL" clId="{10DDDE79-A38A-405C-BCAB-5CFEAE3B1717}" dt="2022-02-10T15:03:31.809" v="1281"/>
        <pc:sldMkLst>
          <pc:docMk/>
          <pc:sldMk cId="461215030" sldId="2145707684"/>
        </pc:sldMkLst>
        <pc:spChg chg="add mod">
          <ac:chgData name="Seena Saeed" userId="beccf29a-77f0-4f55-9d24-d0ef50d470e0" providerId="ADAL" clId="{10DDDE79-A38A-405C-BCAB-5CFEAE3B1717}" dt="2022-02-10T15:03:31.809" v="1281"/>
          <ac:spMkLst>
            <pc:docMk/>
            <pc:sldMk cId="461215030" sldId="2145707684"/>
            <ac:spMk id="15" creationId="{9594EAA5-BA58-4C61-B794-9CE356879D10}"/>
          </ac:spMkLst>
        </pc:spChg>
        <pc:spChg chg="del">
          <ac:chgData name="Seena Saeed" userId="beccf29a-77f0-4f55-9d24-d0ef50d470e0" providerId="ADAL" clId="{10DDDE79-A38A-405C-BCAB-5CFEAE3B1717}" dt="2022-02-10T15:03:31.069" v="1280" actId="478"/>
          <ac:spMkLst>
            <pc:docMk/>
            <pc:sldMk cId="461215030" sldId="2145707684"/>
            <ac:spMk id="24" creationId="{6D8B2536-9E52-4B48-998B-B529A2358A53}"/>
          </ac:spMkLst>
        </pc:spChg>
      </pc:sldChg>
      <pc:sldChg chg="addSp delSp modSp mod">
        <pc:chgData name="Seena Saeed" userId="beccf29a-77f0-4f55-9d24-d0ef50d470e0" providerId="ADAL" clId="{10DDDE79-A38A-405C-BCAB-5CFEAE3B1717}" dt="2022-02-10T14:56:42.160" v="1229"/>
        <pc:sldMkLst>
          <pc:docMk/>
          <pc:sldMk cId="3770096587" sldId="2145707685"/>
        </pc:sldMkLst>
        <pc:spChg chg="add del mod">
          <ac:chgData name="Seena Saeed" userId="beccf29a-77f0-4f55-9d24-d0ef50d470e0" providerId="ADAL" clId="{10DDDE79-A38A-405C-BCAB-5CFEAE3B1717}" dt="2022-02-10T14:56:41.513" v="1228" actId="478"/>
          <ac:spMkLst>
            <pc:docMk/>
            <pc:sldMk cId="3770096587" sldId="2145707685"/>
            <ac:spMk id="8" creationId="{6B14161E-254C-4B5D-BD26-33BA82C42140}"/>
          </ac:spMkLst>
        </pc:spChg>
        <pc:spChg chg="add mod">
          <ac:chgData name="Seena Saeed" userId="beccf29a-77f0-4f55-9d24-d0ef50d470e0" providerId="ADAL" clId="{10DDDE79-A38A-405C-BCAB-5CFEAE3B1717}" dt="2022-02-10T14:56:42.160" v="1229"/>
          <ac:spMkLst>
            <pc:docMk/>
            <pc:sldMk cId="3770096587" sldId="2145707685"/>
            <ac:spMk id="9" creationId="{BAE58A90-71C6-447D-818F-B7E19FD29633}"/>
          </ac:spMkLst>
        </pc:spChg>
        <pc:spChg chg="del">
          <ac:chgData name="Seena Saeed" userId="beccf29a-77f0-4f55-9d24-d0ef50d470e0" providerId="ADAL" clId="{10DDDE79-A38A-405C-BCAB-5CFEAE3B1717}" dt="2022-02-04T15:49:58.480" v="40" actId="478"/>
          <ac:spMkLst>
            <pc:docMk/>
            <pc:sldMk cId="3770096587" sldId="2145707685"/>
            <ac:spMk id="10" creationId="{6D8B2536-9E52-4B48-998B-B529A2358A53}"/>
          </ac:spMkLst>
        </pc:spChg>
      </pc:sldChg>
      <pc:sldChg chg="addSp delSp modSp mod delCm">
        <pc:chgData name="Seena Saeed" userId="beccf29a-77f0-4f55-9d24-d0ef50d470e0" providerId="ADAL" clId="{10DDDE79-A38A-405C-BCAB-5CFEAE3B1717}" dt="2022-02-10T15:51:49.206" v="1949"/>
        <pc:sldMkLst>
          <pc:docMk/>
          <pc:sldMk cId="3348596657" sldId="2145707686"/>
        </pc:sldMkLst>
        <pc:spChg chg="add mod">
          <ac:chgData name="Seena Saeed" userId="beccf29a-77f0-4f55-9d24-d0ef50d470e0" providerId="ADAL" clId="{10DDDE79-A38A-405C-BCAB-5CFEAE3B1717}" dt="2022-02-10T15:02:52.338" v="1270"/>
          <ac:spMkLst>
            <pc:docMk/>
            <pc:sldMk cId="3348596657" sldId="2145707686"/>
            <ac:spMk id="7" creationId="{AA9F1E89-B436-4ECE-ADC8-7CCCF12F6A39}"/>
          </ac:spMkLst>
        </pc:spChg>
        <pc:spChg chg="del">
          <ac:chgData name="Seena Saeed" userId="beccf29a-77f0-4f55-9d24-d0ef50d470e0" providerId="ADAL" clId="{10DDDE79-A38A-405C-BCAB-5CFEAE3B1717}" dt="2022-02-10T15:02:51.473" v="1269" actId="478"/>
          <ac:spMkLst>
            <pc:docMk/>
            <pc:sldMk cId="3348596657" sldId="2145707686"/>
            <ac:spMk id="8" creationId="{6D8B2536-9E52-4B48-998B-B529A2358A53}"/>
          </ac:spMkLst>
        </pc:spChg>
      </pc:sldChg>
      <pc:sldChg chg="addSp delSp modSp mod">
        <pc:chgData name="Seena Saeed" userId="beccf29a-77f0-4f55-9d24-d0ef50d470e0" providerId="ADAL" clId="{10DDDE79-A38A-405C-BCAB-5CFEAE3B1717}" dt="2022-02-10T15:04:17.549" v="1293"/>
        <pc:sldMkLst>
          <pc:docMk/>
          <pc:sldMk cId="1277418863" sldId="2145707687"/>
        </pc:sldMkLst>
        <pc:spChg chg="add mod">
          <ac:chgData name="Seena Saeed" userId="beccf29a-77f0-4f55-9d24-d0ef50d470e0" providerId="ADAL" clId="{10DDDE79-A38A-405C-BCAB-5CFEAE3B1717}" dt="2022-02-10T15:04:17.549" v="1293"/>
          <ac:spMkLst>
            <pc:docMk/>
            <pc:sldMk cId="1277418863" sldId="2145707687"/>
            <ac:spMk id="5" creationId="{636BC17A-A672-499C-8667-061206DDBADD}"/>
          </ac:spMkLst>
        </pc:spChg>
        <pc:spChg chg="del">
          <ac:chgData name="Seena Saeed" userId="beccf29a-77f0-4f55-9d24-d0ef50d470e0" providerId="ADAL" clId="{10DDDE79-A38A-405C-BCAB-5CFEAE3B1717}" dt="2022-02-10T15:04:16.864" v="1292" actId="478"/>
          <ac:spMkLst>
            <pc:docMk/>
            <pc:sldMk cId="1277418863" sldId="2145707687"/>
            <ac:spMk id="6" creationId="{6D8B2536-9E52-4B48-998B-B529A2358A53}"/>
          </ac:spMkLst>
        </pc:spChg>
      </pc:sldChg>
      <pc:sldChg chg="addSp delSp modSp mod">
        <pc:chgData name="Seena Saeed" userId="beccf29a-77f0-4f55-9d24-d0ef50d470e0" providerId="ADAL" clId="{10DDDE79-A38A-405C-BCAB-5CFEAE3B1717}" dt="2022-02-10T14:56:57.117" v="1233"/>
        <pc:sldMkLst>
          <pc:docMk/>
          <pc:sldMk cId="1622606909" sldId="2145707688"/>
        </pc:sldMkLst>
        <pc:spChg chg="add del mod">
          <ac:chgData name="Seena Saeed" userId="beccf29a-77f0-4f55-9d24-d0ef50d470e0" providerId="ADAL" clId="{10DDDE79-A38A-405C-BCAB-5CFEAE3B1717}" dt="2022-02-10T14:56:56.443" v="1232" actId="478"/>
          <ac:spMkLst>
            <pc:docMk/>
            <pc:sldMk cId="1622606909" sldId="2145707688"/>
            <ac:spMk id="5" creationId="{544F4A59-81EB-437D-A6C2-26C0A2F3E119}"/>
          </ac:spMkLst>
        </pc:spChg>
        <pc:spChg chg="add mod">
          <ac:chgData name="Seena Saeed" userId="beccf29a-77f0-4f55-9d24-d0ef50d470e0" providerId="ADAL" clId="{10DDDE79-A38A-405C-BCAB-5CFEAE3B1717}" dt="2022-02-10T14:56:57.117" v="1233"/>
          <ac:spMkLst>
            <pc:docMk/>
            <pc:sldMk cId="1622606909" sldId="2145707688"/>
            <ac:spMk id="6" creationId="{AF9F6F6A-239D-48B7-880F-FD0C7FE9342D}"/>
          </ac:spMkLst>
        </pc:spChg>
        <pc:spChg chg="del">
          <ac:chgData name="Seena Saeed" userId="beccf29a-77f0-4f55-9d24-d0ef50d470e0" providerId="ADAL" clId="{10DDDE79-A38A-405C-BCAB-5CFEAE3B1717}" dt="2022-02-04T15:50:29.691" v="44" actId="478"/>
          <ac:spMkLst>
            <pc:docMk/>
            <pc:sldMk cId="1622606909" sldId="2145707688"/>
            <ac:spMk id="7" creationId="{6D8B2536-9E52-4B48-998B-B529A2358A53}"/>
          </ac:spMkLst>
        </pc:spChg>
      </pc:sldChg>
      <pc:sldChg chg="addSp delSp modSp mod">
        <pc:chgData name="Seena Saeed" userId="beccf29a-77f0-4f55-9d24-d0ef50d470e0" providerId="ADAL" clId="{10DDDE79-A38A-405C-BCAB-5CFEAE3B1717}" dt="2022-02-10T15:10:17.377" v="1379"/>
        <pc:sldMkLst>
          <pc:docMk/>
          <pc:sldMk cId="1653641712" sldId="2145707689"/>
        </pc:sldMkLst>
        <pc:spChg chg="del">
          <ac:chgData name="Seena Saeed" userId="beccf29a-77f0-4f55-9d24-d0ef50d470e0" providerId="ADAL" clId="{10DDDE79-A38A-405C-BCAB-5CFEAE3B1717}" dt="2022-02-10T15:10:17.045" v="1378" actId="478"/>
          <ac:spMkLst>
            <pc:docMk/>
            <pc:sldMk cId="1653641712" sldId="2145707689"/>
            <ac:spMk id="6" creationId="{6D8B2536-9E52-4B48-998B-B529A2358A53}"/>
          </ac:spMkLst>
        </pc:spChg>
        <pc:spChg chg="add mod">
          <ac:chgData name="Seena Saeed" userId="beccf29a-77f0-4f55-9d24-d0ef50d470e0" providerId="ADAL" clId="{10DDDE79-A38A-405C-BCAB-5CFEAE3B1717}" dt="2022-02-10T15:10:17.377" v="1379"/>
          <ac:spMkLst>
            <pc:docMk/>
            <pc:sldMk cId="1653641712" sldId="2145707689"/>
            <ac:spMk id="7" creationId="{199CCC11-3977-4682-9082-8C3EE2379F64}"/>
          </ac:spMkLst>
        </pc:spChg>
      </pc:sldChg>
      <pc:sldChg chg="addSp delSp modSp mod">
        <pc:chgData name="Seena Saeed" userId="beccf29a-77f0-4f55-9d24-d0ef50d470e0" providerId="ADAL" clId="{10DDDE79-A38A-405C-BCAB-5CFEAE3B1717}" dt="2022-02-10T15:11:31.683" v="1404"/>
        <pc:sldMkLst>
          <pc:docMk/>
          <pc:sldMk cId="1492666524" sldId="2145707690"/>
        </pc:sldMkLst>
        <pc:spChg chg="add mod">
          <ac:chgData name="Seena Saeed" userId="beccf29a-77f0-4f55-9d24-d0ef50d470e0" providerId="ADAL" clId="{10DDDE79-A38A-405C-BCAB-5CFEAE3B1717}" dt="2022-02-10T15:11:31.683" v="1404"/>
          <ac:spMkLst>
            <pc:docMk/>
            <pc:sldMk cId="1492666524" sldId="2145707690"/>
            <ac:spMk id="11" creationId="{39BC625D-590A-4372-A76B-BAE651ADF255}"/>
          </ac:spMkLst>
        </pc:spChg>
        <pc:spChg chg="del mod">
          <ac:chgData name="Seena Saeed" userId="beccf29a-77f0-4f55-9d24-d0ef50d470e0" providerId="ADAL" clId="{10DDDE79-A38A-405C-BCAB-5CFEAE3B1717}" dt="2022-02-10T15:11:31.045" v="1403" actId="478"/>
          <ac:spMkLst>
            <pc:docMk/>
            <pc:sldMk cId="1492666524" sldId="2145707690"/>
            <ac:spMk id="12" creationId="{6D8B2536-9E52-4B48-998B-B529A2358A53}"/>
          </ac:spMkLst>
        </pc:spChg>
      </pc:sldChg>
      <pc:sldChg chg="addSp delSp modSp mod">
        <pc:chgData name="Seena Saeed" userId="beccf29a-77f0-4f55-9d24-d0ef50d470e0" providerId="ADAL" clId="{10DDDE79-A38A-405C-BCAB-5CFEAE3B1717}" dt="2022-02-10T15:11:40.163" v="1406"/>
        <pc:sldMkLst>
          <pc:docMk/>
          <pc:sldMk cId="4010120891" sldId="2145707691"/>
        </pc:sldMkLst>
        <pc:spChg chg="add mod">
          <ac:chgData name="Seena Saeed" userId="beccf29a-77f0-4f55-9d24-d0ef50d470e0" providerId="ADAL" clId="{10DDDE79-A38A-405C-BCAB-5CFEAE3B1717}" dt="2022-02-10T15:11:40.163" v="1406"/>
          <ac:spMkLst>
            <pc:docMk/>
            <pc:sldMk cId="4010120891" sldId="2145707691"/>
            <ac:spMk id="8" creationId="{661A1AB9-05BD-4F2D-8B44-A4E2565902DE}"/>
          </ac:spMkLst>
        </pc:spChg>
        <pc:spChg chg="del">
          <ac:chgData name="Seena Saeed" userId="beccf29a-77f0-4f55-9d24-d0ef50d470e0" providerId="ADAL" clId="{10DDDE79-A38A-405C-BCAB-5CFEAE3B1717}" dt="2022-02-10T15:11:39.478" v="1405" actId="478"/>
          <ac:spMkLst>
            <pc:docMk/>
            <pc:sldMk cId="4010120891" sldId="2145707691"/>
            <ac:spMk id="9" creationId="{6D8B2536-9E52-4B48-998B-B529A2358A53}"/>
          </ac:spMkLst>
        </pc:spChg>
      </pc:sldChg>
      <pc:sldChg chg="addSp delSp modSp mod">
        <pc:chgData name="Seena Saeed" userId="beccf29a-77f0-4f55-9d24-d0ef50d470e0" providerId="ADAL" clId="{10DDDE79-A38A-405C-BCAB-5CFEAE3B1717}" dt="2022-02-10T15:11:48.584" v="1408"/>
        <pc:sldMkLst>
          <pc:docMk/>
          <pc:sldMk cId="3896085578" sldId="2145707692"/>
        </pc:sldMkLst>
        <pc:spChg chg="del">
          <ac:chgData name="Seena Saeed" userId="beccf29a-77f0-4f55-9d24-d0ef50d470e0" providerId="ADAL" clId="{10DDDE79-A38A-405C-BCAB-5CFEAE3B1717}" dt="2022-02-10T15:11:47.858" v="1407" actId="478"/>
          <ac:spMkLst>
            <pc:docMk/>
            <pc:sldMk cId="3896085578" sldId="2145707692"/>
            <ac:spMk id="6" creationId="{6D8B2536-9E52-4B48-998B-B529A2358A53}"/>
          </ac:spMkLst>
        </pc:spChg>
        <pc:spChg chg="add mod">
          <ac:chgData name="Seena Saeed" userId="beccf29a-77f0-4f55-9d24-d0ef50d470e0" providerId="ADAL" clId="{10DDDE79-A38A-405C-BCAB-5CFEAE3B1717}" dt="2022-02-10T15:11:48.584" v="1408"/>
          <ac:spMkLst>
            <pc:docMk/>
            <pc:sldMk cId="3896085578" sldId="2145707692"/>
            <ac:spMk id="7" creationId="{B698AD63-1ADB-455B-A46F-16A02A844318}"/>
          </ac:spMkLst>
        </pc:spChg>
      </pc:sldChg>
      <pc:sldChg chg="addSp delSp modSp mod">
        <pc:chgData name="Seena Saeed" userId="beccf29a-77f0-4f55-9d24-d0ef50d470e0" providerId="ADAL" clId="{10DDDE79-A38A-405C-BCAB-5CFEAE3B1717}" dt="2022-02-10T15:05:55.809" v="1315"/>
        <pc:sldMkLst>
          <pc:docMk/>
          <pc:sldMk cId="3480539814" sldId="2145707696"/>
        </pc:sldMkLst>
        <pc:spChg chg="del">
          <ac:chgData name="Seena Saeed" userId="beccf29a-77f0-4f55-9d24-d0ef50d470e0" providerId="ADAL" clId="{10DDDE79-A38A-405C-BCAB-5CFEAE3B1717}" dt="2022-02-10T15:05:55.085" v="1314" actId="478"/>
          <ac:spMkLst>
            <pc:docMk/>
            <pc:sldMk cId="3480539814" sldId="2145707696"/>
            <ac:spMk id="7" creationId="{6D8B2536-9E52-4B48-998B-B529A2358A53}"/>
          </ac:spMkLst>
        </pc:spChg>
        <pc:spChg chg="add mod">
          <ac:chgData name="Seena Saeed" userId="beccf29a-77f0-4f55-9d24-d0ef50d470e0" providerId="ADAL" clId="{10DDDE79-A38A-405C-BCAB-5CFEAE3B1717}" dt="2022-02-10T15:05:55.809" v="1315"/>
          <ac:spMkLst>
            <pc:docMk/>
            <pc:sldMk cId="3480539814" sldId="2145707696"/>
            <ac:spMk id="8" creationId="{23C5312D-8D73-47E5-8867-E32466663C08}"/>
          </ac:spMkLst>
        </pc:spChg>
      </pc:sldChg>
      <pc:sldChg chg="addSp delSp modSp mod">
        <pc:chgData name="Seena Saeed" userId="beccf29a-77f0-4f55-9d24-d0ef50d470e0" providerId="ADAL" clId="{10DDDE79-A38A-405C-BCAB-5CFEAE3B1717}" dt="2022-02-10T15:12:43.775" v="1424"/>
        <pc:sldMkLst>
          <pc:docMk/>
          <pc:sldMk cId="2272805306" sldId="2145707698"/>
        </pc:sldMkLst>
        <pc:spChg chg="add mod">
          <ac:chgData name="Seena Saeed" userId="beccf29a-77f0-4f55-9d24-d0ef50d470e0" providerId="ADAL" clId="{10DDDE79-A38A-405C-BCAB-5CFEAE3B1717}" dt="2022-02-10T15:12:43.775" v="1424"/>
          <ac:spMkLst>
            <pc:docMk/>
            <pc:sldMk cId="2272805306" sldId="2145707698"/>
            <ac:spMk id="13" creationId="{0CA28B7C-4A75-4EB4-AE29-E71D8023BCCD}"/>
          </ac:spMkLst>
        </pc:spChg>
        <pc:spChg chg="del mod">
          <ac:chgData name="Seena Saeed" userId="beccf29a-77f0-4f55-9d24-d0ef50d470e0" providerId="ADAL" clId="{10DDDE79-A38A-405C-BCAB-5CFEAE3B1717}" dt="2022-02-10T15:12:43.109" v="1423" actId="478"/>
          <ac:spMkLst>
            <pc:docMk/>
            <pc:sldMk cId="2272805306" sldId="2145707698"/>
            <ac:spMk id="14" creationId="{6D8B2536-9E52-4B48-998B-B529A2358A53}"/>
          </ac:spMkLst>
        </pc:spChg>
      </pc:sldChg>
      <pc:sldChg chg="addSp delSp modSp mod">
        <pc:chgData name="Seena Saeed" userId="beccf29a-77f0-4f55-9d24-d0ef50d470e0" providerId="ADAL" clId="{10DDDE79-A38A-405C-BCAB-5CFEAE3B1717}" dt="2022-02-10T15:07:10.776" v="1341"/>
        <pc:sldMkLst>
          <pc:docMk/>
          <pc:sldMk cId="4083252913" sldId="2145707699"/>
        </pc:sldMkLst>
        <pc:spChg chg="add mod">
          <ac:chgData name="Seena Saeed" userId="beccf29a-77f0-4f55-9d24-d0ef50d470e0" providerId="ADAL" clId="{10DDDE79-A38A-405C-BCAB-5CFEAE3B1717}" dt="2022-02-10T15:07:10.776" v="1341"/>
          <ac:spMkLst>
            <pc:docMk/>
            <pc:sldMk cId="4083252913" sldId="2145707699"/>
            <ac:spMk id="5" creationId="{516B2524-C47C-4E59-ADB0-A043733EACB8}"/>
          </ac:spMkLst>
        </pc:spChg>
        <pc:spChg chg="del">
          <ac:chgData name="Seena Saeed" userId="beccf29a-77f0-4f55-9d24-d0ef50d470e0" providerId="ADAL" clId="{10DDDE79-A38A-405C-BCAB-5CFEAE3B1717}" dt="2022-02-10T15:07:10.040" v="1340" actId="478"/>
          <ac:spMkLst>
            <pc:docMk/>
            <pc:sldMk cId="4083252913" sldId="2145707699"/>
            <ac:spMk id="6" creationId="{6D8B2536-9E52-4B48-998B-B529A2358A53}"/>
          </ac:spMkLst>
        </pc:spChg>
      </pc:sldChg>
      <pc:sldChg chg="addSp delSp modSp mod">
        <pc:chgData name="Seena Saeed" userId="beccf29a-77f0-4f55-9d24-d0ef50d470e0" providerId="ADAL" clId="{10DDDE79-A38A-405C-BCAB-5CFEAE3B1717}" dt="2022-02-10T15:07:16.664" v="1344"/>
        <pc:sldMkLst>
          <pc:docMk/>
          <pc:sldMk cId="3991760813" sldId="2145707700"/>
        </pc:sldMkLst>
        <pc:spChg chg="del mod">
          <ac:chgData name="Seena Saeed" userId="beccf29a-77f0-4f55-9d24-d0ef50d470e0" providerId="ADAL" clId="{10DDDE79-A38A-405C-BCAB-5CFEAE3B1717}" dt="2022-02-10T15:07:16.006" v="1343" actId="478"/>
          <ac:spMkLst>
            <pc:docMk/>
            <pc:sldMk cId="3991760813" sldId="2145707700"/>
            <ac:spMk id="10" creationId="{6D8B2536-9E52-4B48-998B-B529A2358A53}"/>
          </ac:spMkLst>
        </pc:spChg>
        <pc:spChg chg="add mod">
          <ac:chgData name="Seena Saeed" userId="beccf29a-77f0-4f55-9d24-d0ef50d470e0" providerId="ADAL" clId="{10DDDE79-A38A-405C-BCAB-5CFEAE3B1717}" dt="2022-02-10T15:07:16.664" v="1344"/>
          <ac:spMkLst>
            <pc:docMk/>
            <pc:sldMk cId="3991760813" sldId="2145707700"/>
            <ac:spMk id="12" creationId="{403E9DB7-20AC-46E9-8D18-C353D958A941}"/>
          </ac:spMkLst>
        </pc:spChg>
      </pc:sldChg>
      <pc:sldChg chg="addSp delSp modSp mod">
        <pc:chgData name="Seena Saeed" userId="beccf29a-77f0-4f55-9d24-d0ef50d470e0" providerId="ADAL" clId="{10DDDE79-A38A-405C-BCAB-5CFEAE3B1717}" dt="2022-02-10T15:06:59.806" v="1337"/>
        <pc:sldMkLst>
          <pc:docMk/>
          <pc:sldMk cId="3508351621" sldId="2145707701"/>
        </pc:sldMkLst>
        <pc:spChg chg="add mod">
          <ac:chgData name="Seena Saeed" userId="beccf29a-77f0-4f55-9d24-d0ef50d470e0" providerId="ADAL" clId="{10DDDE79-A38A-405C-BCAB-5CFEAE3B1717}" dt="2022-02-10T15:06:59.806" v="1337"/>
          <ac:spMkLst>
            <pc:docMk/>
            <pc:sldMk cId="3508351621" sldId="2145707701"/>
            <ac:spMk id="6" creationId="{C9BEF604-E3AD-4D45-8DFB-8D387F16D678}"/>
          </ac:spMkLst>
        </pc:spChg>
        <pc:spChg chg="del">
          <ac:chgData name="Seena Saeed" userId="beccf29a-77f0-4f55-9d24-d0ef50d470e0" providerId="ADAL" clId="{10DDDE79-A38A-405C-BCAB-5CFEAE3B1717}" dt="2022-02-10T15:06:59.220" v="1336" actId="478"/>
          <ac:spMkLst>
            <pc:docMk/>
            <pc:sldMk cId="3508351621" sldId="2145707701"/>
            <ac:spMk id="7" creationId="{6D8B2536-9E52-4B48-998B-B529A2358A53}"/>
          </ac:spMkLst>
        </pc:spChg>
      </pc:sldChg>
      <pc:sldChg chg="addSp delSp modSp mod delCm">
        <pc:chgData name="Seena Saeed" userId="beccf29a-77f0-4f55-9d24-d0ef50d470e0" providerId="ADAL" clId="{10DDDE79-A38A-405C-BCAB-5CFEAE3B1717}" dt="2022-02-10T15:51:55.334" v="1950"/>
        <pc:sldMkLst>
          <pc:docMk/>
          <pc:sldMk cId="2443688954" sldId="2145707702"/>
        </pc:sldMkLst>
        <pc:spChg chg="del">
          <ac:chgData name="Seena Saeed" userId="beccf29a-77f0-4f55-9d24-d0ef50d470e0" providerId="ADAL" clId="{10DDDE79-A38A-405C-BCAB-5CFEAE3B1717}" dt="2022-02-10T15:02:57.074" v="1271" actId="478"/>
          <ac:spMkLst>
            <pc:docMk/>
            <pc:sldMk cId="2443688954" sldId="2145707702"/>
            <ac:spMk id="8" creationId="{6D8B2536-9E52-4B48-998B-B529A2358A53}"/>
          </ac:spMkLst>
        </pc:spChg>
        <pc:spChg chg="add mod">
          <ac:chgData name="Seena Saeed" userId="beccf29a-77f0-4f55-9d24-d0ef50d470e0" providerId="ADAL" clId="{10DDDE79-A38A-405C-BCAB-5CFEAE3B1717}" dt="2022-02-10T15:02:57.907" v="1272"/>
          <ac:spMkLst>
            <pc:docMk/>
            <pc:sldMk cId="2443688954" sldId="2145707702"/>
            <ac:spMk id="9" creationId="{994BA9F9-60C3-4E87-BF66-E6033F14C7EC}"/>
          </ac:spMkLst>
        </pc:spChg>
      </pc:sldChg>
      <pc:sldChg chg="addSp modSp">
        <pc:chgData name="Seena Saeed" userId="beccf29a-77f0-4f55-9d24-d0ef50d470e0" providerId="ADAL" clId="{10DDDE79-A38A-405C-BCAB-5CFEAE3B1717}" dt="2022-02-10T15:11:55.037" v="1409"/>
        <pc:sldMkLst>
          <pc:docMk/>
          <pc:sldMk cId="4179634718" sldId="2145707704"/>
        </pc:sldMkLst>
        <pc:spChg chg="add mod">
          <ac:chgData name="Seena Saeed" userId="beccf29a-77f0-4f55-9d24-d0ef50d470e0" providerId="ADAL" clId="{10DDDE79-A38A-405C-BCAB-5CFEAE3B1717}" dt="2022-02-10T15:11:55.037" v="1409"/>
          <ac:spMkLst>
            <pc:docMk/>
            <pc:sldMk cId="4179634718" sldId="2145707704"/>
            <ac:spMk id="6" creationId="{FAAF52FB-D2C9-469B-B799-A4C49B4DFFDC}"/>
          </ac:spMkLst>
        </pc:spChg>
      </pc:sldChg>
      <pc:sldChg chg="addSp modSp delCm">
        <pc:chgData name="Seena Saeed" userId="beccf29a-77f0-4f55-9d24-d0ef50d470e0" providerId="ADAL" clId="{10DDDE79-A38A-405C-BCAB-5CFEAE3B1717}" dt="2022-02-10T15:51:59.459" v="1951"/>
        <pc:sldMkLst>
          <pc:docMk/>
          <pc:sldMk cId="2361486431" sldId="2145707705"/>
        </pc:sldMkLst>
        <pc:spChg chg="add mod">
          <ac:chgData name="Seena Saeed" userId="beccf29a-77f0-4f55-9d24-d0ef50d470e0" providerId="ADAL" clId="{10DDDE79-A38A-405C-BCAB-5CFEAE3B1717}" dt="2022-02-10T15:03:06.744" v="1273"/>
          <ac:spMkLst>
            <pc:docMk/>
            <pc:sldMk cId="2361486431" sldId="2145707705"/>
            <ac:spMk id="8" creationId="{90942E2A-243C-4615-9705-F56AF1D57BB2}"/>
          </ac:spMkLst>
        </pc:spChg>
      </pc:sldChg>
      <pc:sldChg chg="addSp modSp delCm">
        <pc:chgData name="Seena Saeed" userId="beccf29a-77f0-4f55-9d24-d0ef50d470e0" providerId="ADAL" clId="{10DDDE79-A38A-405C-BCAB-5CFEAE3B1717}" dt="2022-02-10T15:52:07.789" v="1952"/>
        <pc:sldMkLst>
          <pc:docMk/>
          <pc:sldMk cId="935178268" sldId="2145707708"/>
        </pc:sldMkLst>
        <pc:spChg chg="add mod">
          <ac:chgData name="Seena Saeed" userId="beccf29a-77f0-4f55-9d24-d0ef50d470e0" providerId="ADAL" clId="{10DDDE79-A38A-405C-BCAB-5CFEAE3B1717}" dt="2022-02-10T15:03:13.915" v="1275"/>
          <ac:spMkLst>
            <pc:docMk/>
            <pc:sldMk cId="935178268" sldId="2145707708"/>
            <ac:spMk id="5" creationId="{5093152B-09B6-4AB6-9A0C-DA41B339B425}"/>
          </ac:spMkLst>
        </pc:spChg>
      </pc:sldChg>
      <pc:sldChg chg="addSp modSp">
        <pc:chgData name="Seena Saeed" userId="beccf29a-77f0-4f55-9d24-d0ef50d470e0" providerId="ADAL" clId="{10DDDE79-A38A-405C-BCAB-5CFEAE3B1717}" dt="2022-02-10T15:12:00.869" v="1410"/>
        <pc:sldMkLst>
          <pc:docMk/>
          <pc:sldMk cId="1789838313" sldId="2145707709"/>
        </pc:sldMkLst>
        <pc:spChg chg="add mod">
          <ac:chgData name="Seena Saeed" userId="beccf29a-77f0-4f55-9d24-d0ef50d470e0" providerId="ADAL" clId="{10DDDE79-A38A-405C-BCAB-5CFEAE3B1717}" dt="2022-02-10T15:12:00.869" v="1410"/>
          <ac:spMkLst>
            <pc:docMk/>
            <pc:sldMk cId="1789838313" sldId="2145707709"/>
            <ac:spMk id="4" creationId="{32915278-EBF0-4DA9-8163-FF2C1E99D765}"/>
          </ac:spMkLst>
        </pc:spChg>
      </pc:sldChg>
      <pc:sldChg chg="addSp modSp delCm">
        <pc:chgData name="Seena Saeed" userId="beccf29a-77f0-4f55-9d24-d0ef50d470e0" providerId="ADAL" clId="{10DDDE79-A38A-405C-BCAB-5CFEAE3B1717}" dt="2022-02-10T15:22:58.314" v="1623"/>
        <pc:sldMkLst>
          <pc:docMk/>
          <pc:sldMk cId="3805525864" sldId="2145707710"/>
        </pc:sldMkLst>
        <pc:spChg chg="add mod">
          <ac:chgData name="Seena Saeed" userId="beccf29a-77f0-4f55-9d24-d0ef50d470e0" providerId="ADAL" clId="{10DDDE79-A38A-405C-BCAB-5CFEAE3B1717}" dt="2022-02-10T15:05:47.123" v="1313"/>
          <ac:spMkLst>
            <pc:docMk/>
            <pc:sldMk cId="3805525864" sldId="2145707710"/>
            <ac:spMk id="11" creationId="{D0B48BEF-E530-46A4-8C23-ACCCD4CAEF17}"/>
          </ac:spMkLst>
        </pc:spChg>
      </pc:sldChg>
      <pc:sldChg chg="addSp modSp">
        <pc:chgData name="Seena Saeed" userId="beccf29a-77f0-4f55-9d24-d0ef50d470e0" providerId="ADAL" clId="{10DDDE79-A38A-405C-BCAB-5CFEAE3B1717}" dt="2022-02-10T15:03:10.627" v="1274"/>
        <pc:sldMkLst>
          <pc:docMk/>
          <pc:sldMk cId="2259497304" sldId="2145707712"/>
        </pc:sldMkLst>
        <pc:spChg chg="add mod">
          <ac:chgData name="Seena Saeed" userId="beccf29a-77f0-4f55-9d24-d0ef50d470e0" providerId="ADAL" clId="{10DDDE79-A38A-405C-BCAB-5CFEAE3B1717}" dt="2022-02-10T15:03:10.627" v="1274"/>
          <ac:spMkLst>
            <pc:docMk/>
            <pc:sldMk cId="2259497304" sldId="2145707712"/>
            <ac:spMk id="4" creationId="{5569037B-2A11-4AED-93B8-3906F2BBFA55}"/>
          </ac:spMkLst>
        </pc:spChg>
      </pc:sldChg>
      <pc:sldChg chg="addSp delSp modSp mod addCm delCm">
        <pc:chgData name="Seena Saeed" userId="beccf29a-77f0-4f55-9d24-d0ef50d470e0" providerId="ADAL" clId="{10DDDE79-A38A-405C-BCAB-5CFEAE3B1717}" dt="2022-02-10T15:04:10.815" v="1291"/>
        <pc:sldMkLst>
          <pc:docMk/>
          <pc:sldMk cId="205243641" sldId="2145707713"/>
        </pc:sldMkLst>
        <pc:spChg chg="add mod">
          <ac:chgData name="Seena Saeed" userId="beccf29a-77f0-4f55-9d24-d0ef50d470e0" providerId="ADAL" clId="{10DDDE79-A38A-405C-BCAB-5CFEAE3B1717}" dt="2022-02-10T15:04:10.815" v="1291"/>
          <ac:spMkLst>
            <pc:docMk/>
            <pc:sldMk cId="205243641" sldId="2145707713"/>
            <ac:spMk id="25" creationId="{83613DA1-DAE2-48CD-B1C9-A5DAF7A03E8D}"/>
          </ac:spMkLst>
        </pc:spChg>
        <pc:spChg chg="del mod">
          <ac:chgData name="Seena Saeed" userId="beccf29a-77f0-4f55-9d24-d0ef50d470e0" providerId="ADAL" clId="{10DDDE79-A38A-405C-BCAB-5CFEAE3B1717}" dt="2022-02-10T15:04:09.818" v="1290" actId="478"/>
          <ac:spMkLst>
            <pc:docMk/>
            <pc:sldMk cId="205243641" sldId="2145707713"/>
            <ac:spMk id="33" creationId="{6D8B2536-9E52-4B48-998B-B529A2358A53}"/>
          </ac:spMkLst>
        </pc:spChg>
        <pc:spChg chg="mod">
          <ac:chgData name="Seena Saeed" userId="beccf29a-77f0-4f55-9d24-d0ef50d470e0" providerId="ADAL" clId="{10DDDE79-A38A-405C-BCAB-5CFEAE3B1717}" dt="2022-02-08T16:30:57.630" v="1147" actId="21"/>
          <ac:spMkLst>
            <pc:docMk/>
            <pc:sldMk cId="205243641" sldId="2145707713"/>
            <ac:spMk id="60" creationId="{7F661016-4F57-407D-84A9-25BBA82D24D3}"/>
          </ac:spMkLst>
        </pc:spChg>
        <pc:spChg chg="mod">
          <ac:chgData name="Seena Saeed" userId="beccf29a-77f0-4f55-9d24-d0ef50d470e0" providerId="ADAL" clId="{10DDDE79-A38A-405C-BCAB-5CFEAE3B1717}" dt="2022-02-08T15:03:19.097" v="203" actId="20577"/>
          <ac:spMkLst>
            <pc:docMk/>
            <pc:sldMk cId="205243641" sldId="2145707713"/>
            <ac:spMk id="62" creationId="{DE4B0FEF-B15F-45DE-9236-749CCC6377B2}"/>
          </ac:spMkLst>
        </pc:spChg>
        <pc:spChg chg="mod">
          <ac:chgData name="Seena Saeed" userId="beccf29a-77f0-4f55-9d24-d0ef50d470e0" providerId="ADAL" clId="{10DDDE79-A38A-405C-BCAB-5CFEAE3B1717}" dt="2022-02-08T16:31:03.811" v="1150" actId="20577"/>
          <ac:spMkLst>
            <pc:docMk/>
            <pc:sldMk cId="205243641" sldId="2145707713"/>
            <ac:spMk id="179" creationId="{C0DFBF02-075A-4483-918A-F126CE48D4BB}"/>
          </ac:spMkLst>
        </pc:spChg>
      </pc:sldChg>
      <pc:sldChg chg="addSp delSp modSp mod">
        <pc:chgData name="Seena Saeed" userId="beccf29a-77f0-4f55-9d24-d0ef50d470e0" providerId="ADAL" clId="{10DDDE79-A38A-405C-BCAB-5CFEAE3B1717}" dt="2022-02-10T15:10:45.326" v="1391"/>
        <pc:sldMkLst>
          <pc:docMk/>
          <pc:sldMk cId="1024850504" sldId="2145707716"/>
        </pc:sldMkLst>
        <pc:spChg chg="add mod">
          <ac:chgData name="Seena Saeed" userId="beccf29a-77f0-4f55-9d24-d0ef50d470e0" providerId="ADAL" clId="{10DDDE79-A38A-405C-BCAB-5CFEAE3B1717}" dt="2022-02-10T15:10:45.326" v="1391"/>
          <ac:spMkLst>
            <pc:docMk/>
            <pc:sldMk cId="1024850504" sldId="2145707716"/>
            <ac:spMk id="44" creationId="{A460F052-6204-4E2D-8EFA-CD6B2A32FBE0}"/>
          </ac:spMkLst>
        </pc:spChg>
        <pc:spChg chg="del mod">
          <ac:chgData name="Seena Saeed" userId="beccf29a-77f0-4f55-9d24-d0ef50d470e0" providerId="ADAL" clId="{10DDDE79-A38A-405C-BCAB-5CFEAE3B1717}" dt="2022-02-10T15:10:44.716" v="1390" actId="478"/>
          <ac:spMkLst>
            <pc:docMk/>
            <pc:sldMk cId="1024850504" sldId="2145707716"/>
            <ac:spMk id="48" creationId="{6D8B2536-9E52-4B48-998B-B529A2358A53}"/>
          </ac:spMkLst>
        </pc:spChg>
      </pc:sldChg>
      <pc:sldChg chg="addSp delSp modSp add mod delCm">
        <pc:chgData name="Seena Saeed" userId="beccf29a-77f0-4f55-9d24-d0ef50d470e0" providerId="ADAL" clId="{10DDDE79-A38A-405C-BCAB-5CFEAE3B1717}" dt="2022-02-10T15:51:34.066" v="1946"/>
        <pc:sldMkLst>
          <pc:docMk/>
          <pc:sldMk cId="801979448" sldId="2145707717"/>
        </pc:sldMkLst>
        <pc:spChg chg="mod">
          <ac:chgData name="Seena Saeed" userId="beccf29a-77f0-4f55-9d24-d0ef50d470e0" providerId="ADAL" clId="{10DDDE79-A38A-405C-BCAB-5CFEAE3B1717}" dt="2022-02-08T16:31:57.745" v="1151" actId="6549"/>
          <ac:spMkLst>
            <pc:docMk/>
            <pc:sldMk cId="801979448" sldId="2145707717"/>
            <ac:spMk id="6" creationId="{D15B5D0A-4BD3-4766-AF63-D8A28E67703A}"/>
          </ac:spMkLst>
        </pc:spChg>
        <pc:spChg chg="add mod">
          <ac:chgData name="Seena Saeed" userId="beccf29a-77f0-4f55-9d24-d0ef50d470e0" providerId="ADAL" clId="{10DDDE79-A38A-405C-BCAB-5CFEAE3B1717}" dt="2022-02-10T15:01:39.501" v="1244"/>
          <ac:spMkLst>
            <pc:docMk/>
            <pc:sldMk cId="801979448" sldId="2145707717"/>
            <ac:spMk id="7" creationId="{DC1B9206-6092-43BD-87E8-F3C3F9A0DA3C}"/>
          </ac:spMkLst>
        </pc:spChg>
        <pc:spChg chg="del">
          <ac:chgData name="Seena Saeed" userId="beccf29a-77f0-4f55-9d24-d0ef50d470e0" providerId="ADAL" clId="{10DDDE79-A38A-405C-BCAB-5CFEAE3B1717}" dt="2022-02-10T15:01:37.762" v="1243" actId="478"/>
          <ac:spMkLst>
            <pc:docMk/>
            <pc:sldMk cId="801979448" sldId="2145707717"/>
            <ac:spMk id="8" creationId="{6D8B2536-9E52-4B48-998B-B529A2358A53}"/>
          </ac:spMkLst>
        </pc:spChg>
      </pc:sldChg>
      <pc:sldChg chg="modSp mod">
        <pc:chgData name="Seena Saeed" userId="beccf29a-77f0-4f55-9d24-d0ef50d470e0" providerId="ADAL" clId="{10DDDE79-A38A-405C-BCAB-5CFEAE3B1717}" dt="2022-02-15T16:16:40.727" v="2940" actId="12"/>
        <pc:sldMkLst>
          <pc:docMk/>
          <pc:sldMk cId="1320300358" sldId="2145707719"/>
        </pc:sldMkLst>
        <pc:spChg chg="mod">
          <ac:chgData name="Seena Saeed" userId="beccf29a-77f0-4f55-9d24-d0ef50d470e0" providerId="ADAL" clId="{10DDDE79-A38A-405C-BCAB-5CFEAE3B1717}" dt="2022-02-15T15:52:02.153" v="2755" actId="1076"/>
          <ac:spMkLst>
            <pc:docMk/>
            <pc:sldMk cId="1320300358" sldId="2145707719"/>
            <ac:spMk id="3" creationId="{E833C55D-AFB8-4C4B-B3A7-C1E57AEDAEBA}"/>
          </ac:spMkLst>
        </pc:spChg>
        <pc:spChg chg="mod">
          <ac:chgData name="Seena Saeed" userId="beccf29a-77f0-4f55-9d24-d0ef50d470e0" providerId="ADAL" clId="{10DDDE79-A38A-405C-BCAB-5CFEAE3B1717}" dt="2022-02-15T16:16:40.727" v="2940" actId="12"/>
          <ac:spMkLst>
            <pc:docMk/>
            <pc:sldMk cId="1320300358" sldId="2145707719"/>
            <ac:spMk id="4" creationId="{1D2ABF19-D177-4310-A1D6-2805CB78DADE}"/>
          </ac:spMkLst>
        </pc:spChg>
        <pc:spChg chg="mod">
          <ac:chgData name="Seena Saeed" userId="beccf29a-77f0-4f55-9d24-d0ef50d470e0" providerId="ADAL" clId="{10DDDE79-A38A-405C-BCAB-5CFEAE3B1717}" dt="2022-02-15T16:06:37.134" v="2881" actId="1076"/>
          <ac:spMkLst>
            <pc:docMk/>
            <pc:sldMk cId="1320300358" sldId="2145707719"/>
            <ac:spMk id="13" creationId="{302D1D9E-7DBE-401B-A5BF-EF97E6C8C3F3}"/>
          </ac:spMkLst>
        </pc:spChg>
        <pc:picChg chg="mod">
          <ac:chgData name="Seena Saeed" userId="beccf29a-77f0-4f55-9d24-d0ef50d470e0" providerId="ADAL" clId="{10DDDE79-A38A-405C-BCAB-5CFEAE3B1717}" dt="2022-02-15T15:52:06.327" v="2756" actId="1076"/>
          <ac:picMkLst>
            <pc:docMk/>
            <pc:sldMk cId="1320300358" sldId="2145707719"/>
            <ac:picMk id="12" creationId="{5C97C20A-7E8D-4D1F-961B-47655FCA78F6}"/>
          </ac:picMkLst>
        </pc:picChg>
      </pc:sldChg>
      <pc:sldChg chg="modSp mod">
        <pc:chgData name="Seena Saeed" userId="beccf29a-77f0-4f55-9d24-d0ef50d470e0" providerId="ADAL" clId="{10DDDE79-A38A-405C-BCAB-5CFEAE3B1717}" dt="2022-02-16T15:11:33.576" v="2960" actId="20577"/>
        <pc:sldMkLst>
          <pc:docMk/>
          <pc:sldMk cId="2477764502" sldId="2145707720"/>
        </pc:sldMkLst>
        <pc:spChg chg="mod">
          <ac:chgData name="Seena Saeed" userId="beccf29a-77f0-4f55-9d24-d0ef50d470e0" providerId="ADAL" clId="{10DDDE79-A38A-405C-BCAB-5CFEAE3B1717}" dt="2022-02-16T15:11:33.576" v="2960" actId="20577"/>
          <ac:spMkLst>
            <pc:docMk/>
            <pc:sldMk cId="2477764502" sldId="2145707720"/>
            <ac:spMk id="4" creationId="{F0292A92-F368-4EF4-897D-35698E0498A5}"/>
          </ac:spMkLst>
        </pc:spChg>
      </pc:sldChg>
      <pc:sldChg chg="modSp mod">
        <pc:chgData name="Seena Saeed" userId="beccf29a-77f0-4f55-9d24-d0ef50d470e0" providerId="ADAL" clId="{10DDDE79-A38A-405C-BCAB-5CFEAE3B1717}" dt="2022-02-16T15:11:23.571" v="2949" actId="20577"/>
        <pc:sldMkLst>
          <pc:docMk/>
          <pc:sldMk cId="2861955463" sldId="2145707721"/>
        </pc:sldMkLst>
        <pc:spChg chg="mod">
          <ac:chgData name="Seena Saeed" userId="beccf29a-77f0-4f55-9d24-d0ef50d470e0" providerId="ADAL" clId="{10DDDE79-A38A-405C-BCAB-5CFEAE3B1717}" dt="2022-02-16T15:11:23.571" v="2949" actId="20577"/>
          <ac:spMkLst>
            <pc:docMk/>
            <pc:sldMk cId="2861955463" sldId="2145707721"/>
            <ac:spMk id="3" creationId="{E833C55D-AFB8-4C4B-B3A7-C1E57AEDAEBA}"/>
          </ac:spMkLst>
        </pc:spChg>
      </pc:sldChg>
      <pc:sldChg chg="new del">
        <pc:chgData name="Seena Saeed" userId="beccf29a-77f0-4f55-9d24-d0ef50d470e0" providerId="ADAL" clId="{10DDDE79-A38A-405C-BCAB-5CFEAE3B1717}" dt="2022-02-16T15:16:31.808" v="2987" actId="680"/>
        <pc:sldMkLst>
          <pc:docMk/>
          <pc:sldMk cId="569533702" sldId="2145707722"/>
        </pc:sldMkLst>
      </pc:sldChg>
      <pc:sldChg chg="new del">
        <pc:chgData name="Seena Saeed" userId="beccf29a-77f0-4f55-9d24-d0ef50d470e0" providerId="ADAL" clId="{10DDDE79-A38A-405C-BCAB-5CFEAE3B1717}" dt="2022-02-16T15:16:52.680" v="2989" actId="680"/>
        <pc:sldMkLst>
          <pc:docMk/>
          <pc:sldMk cId="4178459856" sldId="2145707722"/>
        </pc:sldMkLst>
      </pc:sldChg>
    </pc:docChg>
  </pc:docChgLst>
</pc:chgInfo>
</file>

<file path=ppt/comments/modernComment_240_6FD2BFE5.xml><?xml version="1.0" encoding="utf-8"?>
<p188:cmLst xmlns:a="http://schemas.openxmlformats.org/drawingml/2006/main" xmlns:r="http://schemas.openxmlformats.org/officeDocument/2006/relationships" xmlns:p188="http://schemas.microsoft.com/office/powerpoint/2018/8/main">
  <p188:cm id="{083A024B-988F-40EB-88A5-801D9CC84874}" authorId="{FFC5FE1D-92CC-77D6-1784-518E9D70B0D9}" created="2022-02-16T14:48:08.751">
    <pc:sldMkLst xmlns:pc="http://schemas.microsoft.com/office/powerpoint/2013/main/command">
      <pc:docMk/>
      <pc:sldMk cId="1876082661" sldId="576"/>
    </pc:sldMkLst>
    <p188:txBody>
      <a:bodyPr/>
      <a:lstStyle/>
      <a:p>
        <a:r>
          <a:rPr lang="en-GB"/>
          <a:t>reviewed - no change required</a:t>
        </a:r>
      </a:p>
    </p188:txBody>
  </p188:cm>
</p188:cmLst>
</file>

<file path=ppt/comments/modernComment_2EA_751A074B.xml><?xml version="1.0" encoding="utf-8"?>
<p188:cmLst xmlns:a="http://schemas.openxmlformats.org/drawingml/2006/main" xmlns:r="http://schemas.openxmlformats.org/officeDocument/2006/relationships" xmlns:p188="http://schemas.microsoft.com/office/powerpoint/2018/8/main">
  <p188:cm id="{FAE27886-866B-436D-A3AC-FE442B5DD24F}" authorId="{C6D1CF08-66B0-0949-85AC-0523F04D25A6}" created="2022-02-01T17:54:49.493">
    <pc:sldMkLst xmlns:pc="http://schemas.microsoft.com/office/powerpoint/2013/main/command">
      <pc:docMk/>
      <pc:sldMk cId="1964640075" sldId="746"/>
    </pc:sldMkLst>
    <p188:txBody>
      <a:bodyPr/>
      <a:lstStyle/>
      <a:p>
        <a:r>
          <a:rPr lang="en-GB"/>
          <a:t>Replaced Coordinate My Care with London Urgent Care Plan (formerly known as CMC)</a:t>
        </a:r>
      </a:p>
    </p188:txBody>
  </p188:cm>
</p188:cmLst>
</file>

<file path=ppt/comments/modernComment_7FE4E6B8_F9202A1E.xml><?xml version="1.0" encoding="utf-8"?>
<p188:cmLst xmlns:a="http://schemas.openxmlformats.org/drawingml/2006/main" xmlns:r="http://schemas.openxmlformats.org/officeDocument/2006/relationships" xmlns:p188="http://schemas.microsoft.com/office/powerpoint/2018/8/main">
  <p188:cm id="{E2E5275C-07B6-4C1F-A631-68FA3A0616F2}" authorId="{FFC5FE1D-92CC-77D6-1784-518E9D70B0D9}" created="2022-01-13T14:44:51.323">
    <pc:sldMkLst xmlns:pc="http://schemas.microsoft.com/office/powerpoint/2013/main/command">
      <pc:docMk/>
      <pc:sldMk cId="4179634718" sldId="2145707704"/>
    </pc:sldMkLst>
    <p188:replyLst>
      <p188:reply id="{611AA87F-1611-41BD-A2FF-22BAE977CA24}" authorId="{FFC5FE1D-92CC-77D6-1784-518E9D70B0D9}" created="2022-01-13T14:47:29.167">
        <p188:txBody>
          <a:bodyPr/>
          <a:lstStyle/>
          <a:p>
            <a:r>
              <a:rPr lang="en-GB"/>
              <a:t>Have changed wording from 'you' to 'staff' - keep or change back?</a:t>
            </a:r>
          </a:p>
        </p188:txBody>
      </p188:reply>
    </p188:replyLst>
    <p188:txBody>
      <a:bodyPr/>
      <a:lstStyle/>
      <a:p>
        <a:r>
          <a:rPr lang="en-GB"/>
          <a:t>new slide</a:t>
        </a:r>
      </a:p>
    </p188:txBody>
  </p188:cm>
</p188:cmLst>
</file>

<file path=ppt/comments/modernComment_7FE4E6BD_6AAEC3E9.xml><?xml version="1.0" encoding="utf-8"?>
<p188:cmLst xmlns:a="http://schemas.openxmlformats.org/drawingml/2006/main" xmlns:r="http://schemas.openxmlformats.org/officeDocument/2006/relationships" xmlns:p188="http://schemas.microsoft.com/office/powerpoint/2018/8/main">
  <p188:cm id="{291C47C4-659E-419A-BD79-35E8110FAA20}" authorId="{FFC5FE1D-92CC-77D6-1784-518E9D70B0D9}" created="2022-01-13T16:31:20.229">
    <pc:sldMkLst xmlns:pc="http://schemas.microsoft.com/office/powerpoint/2013/main/command">
      <pc:docMk/>
      <pc:sldMk cId="1789838313" sldId="2145707709"/>
    </pc:sldMkLst>
    <p188:replyLst>
      <p188:reply id="{0FD7DD04-B613-47B4-A830-9491DBD643AA}" authorId="{FFC5FE1D-92CC-77D6-1784-518E9D70B0D9}" created="2022-01-13T16:34:26.580">
        <p188:txBody>
          <a:bodyPr/>
          <a:lstStyle/>
          <a:p>
            <a:r>
              <a:rPr lang="en-GB"/>
              <a:t>hold off until more info available?</a:t>
            </a:r>
          </a:p>
        </p188:txBody>
      </p188:reply>
    </p188:replyLst>
    <p188:txBody>
      <a:bodyPr/>
      <a:lstStyle/>
      <a:p>
        <a:r>
          <a:rPr lang="en-GB"/>
          <a:t>new slide - review?</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44C38C-EE73-48D6-AB3F-179A64BE1E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3EAF42A-772D-436C-A136-E4BFF7E88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52B9A-14CD-4442-BBB1-610277AE7ACF}" type="datetimeFigureOut">
              <a:rPr lang="en-GB" smtClean="0"/>
              <a:t>16/02/2022</a:t>
            </a:fld>
            <a:endParaRPr lang="en-GB"/>
          </a:p>
        </p:txBody>
      </p:sp>
      <p:sp>
        <p:nvSpPr>
          <p:cNvPr id="4" name="Footer Placeholder 3">
            <a:extLst>
              <a:ext uri="{FF2B5EF4-FFF2-40B4-BE49-F238E27FC236}">
                <a16:creationId xmlns:a16="http://schemas.microsoft.com/office/drawing/2014/main" id="{856E1529-2F1E-4445-9758-F27780EBE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31E4A4-ECC2-4BE2-9A6A-FFE956123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B5FA12-8709-4BCD-B2DE-EA2A4CB72994}" type="slidenum">
              <a:rPr lang="en-GB" smtClean="0"/>
              <a:t>‹#›</a:t>
            </a:fld>
            <a:endParaRPr lang="en-GB"/>
          </a:p>
        </p:txBody>
      </p:sp>
    </p:spTree>
    <p:extLst>
      <p:ext uri="{BB962C8B-B14F-4D97-AF65-F5344CB8AC3E}">
        <p14:creationId xmlns:p14="http://schemas.microsoft.com/office/powerpoint/2010/main" val="314905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7BDEC-F3A8-49D6-8FC6-25DCBC765689}" type="datetimeFigureOut">
              <a:rPr lang="en-GB" smtClean="0"/>
              <a:t>16/02/2022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009CC-C758-4E1C-B438-CB2226909E68}" type="slidenum">
              <a:rPr lang="en-GB" smtClean="0"/>
              <a:t>‹#›</a:t>
            </a:fld>
            <a:endParaRPr lang="en-GB"/>
          </a:p>
        </p:txBody>
      </p:sp>
    </p:spTree>
    <p:extLst>
      <p:ext uri="{BB962C8B-B14F-4D97-AF65-F5344CB8AC3E}">
        <p14:creationId xmlns:p14="http://schemas.microsoft.com/office/powerpoint/2010/main" val="419319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763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17</a:t>
            </a:fld>
            <a:endParaRPr lang="en-GB"/>
          </a:p>
        </p:txBody>
      </p:sp>
    </p:spTree>
    <p:extLst>
      <p:ext uri="{BB962C8B-B14F-4D97-AF65-F5344CB8AC3E}">
        <p14:creationId xmlns:p14="http://schemas.microsoft.com/office/powerpoint/2010/main" val="2016399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18</a:t>
            </a:fld>
            <a:endParaRPr lang="en-GB"/>
          </a:p>
        </p:txBody>
      </p:sp>
    </p:spTree>
    <p:extLst>
      <p:ext uri="{BB962C8B-B14F-4D97-AF65-F5344CB8AC3E}">
        <p14:creationId xmlns:p14="http://schemas.microsoft.com/office/powerpoint/2010/main" val="422421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19</a:t>
            </a:fld>
            <a:endParaRPr lang="en-GB"/>
          </a:p>
        </p:txBody>
      </p:sp>
    </p:spTree>
    <p:extLst>
      <p:ext uri="{BB962C8B-B14F-4D97-AF65-F5344CB8AC3E}">
        <p14:creationId xmlns:p14="http://schemas.microsoft.com/office/powerpoint/2010/main" val="4224212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615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831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306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627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36</a:t>
            </a:fld>
            <a:endParaRPr lang="en-GB"/>
          </a:p>
        </p:txBody>
      </p:sp>
    </p:spTree>
    <p:extLst>
      <p:ext uri="{BB962C8B-B14F-4D97-AF65-F5344CB8AC3E}">
        <p14:creationId xmlns:p14="http://schemas.microsoft.com/office/powerpoint/2010/main" val="483915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37</a:t>
            </a:fld>
            <a:endParaRPr lang="en-GB"/>
          </a:p>
        </p:txBody>
      </p:sp>
    </p:spTree>
    <p:extLst>
      <p:ext uri="{BB962C8B-B14F-4D97-AF65-F5344CB8AC3E}">
        <p14:creationId xmlns:p14="http://schemas.microsoft.com/office/powerpoint/2010/main" val="2814021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38</a:t>
            </a:fld>
            <a:endParaRPr lang="en-GB"/>
          </a:p>
        </p:txBody>
      </p:sp>
    </p:spTree>
    <p:extLst>
      <p:ext uri="{BB962C8B-B14F-4D97-AF65-F5344CB8AC3E}">
        <p14:creationId xmlns:p14="http://schemas.microsoft.com/office/powerpoint/2010/main" val="2814021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766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endParaRPr lang="en-GB" sz="9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BA845-C0AE-4571-98F0-0DDF3EBC74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566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endParaRPr lang="en-GB" sz="9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BA845-C0AE-4571-98F0-0DDF3EBC74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604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44</a:t>
            </a:fld>
            <a:endParaRPr lang="en-GB"/>
          </a:p>
        </p:txBody>
      </p:sp>
    </p:spTree>
    <p:extLst>
      <p:ext uri="{BB962C8B-B14F-4D97-AF65-F5344CB8AC3E}">
        <p14:creationId xmlns:p14="http://schemas.microsoft.com/office/powerpoint/2010/main" val="610672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46</a:t>
            </a:fld>
            <a:endParaRPr lang="en-GB"/>
          </a:p>
        </p:txBody>
      </p:sp>
    </p:spTree>
    <p:extLst>
      <p:ext uri="{BB962C8B-B14F-4D97-AF65-F5344CB8AC3E}">
        <p14:creationId xmlns:p14="http://schemas.microsoft.com/office/powerpoint/2010/main" val="2160453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49</a:t>
            </a:fld>
            <a:endParaRPr lang="en-GB"/>
          </a:p>
        </p:txBody>
      </p:sp>
    </p:spTree>
    <p:extLst>
      <p:ext uri="{BB962C8B-B14F-4D97-AF65-F5344CB8AC3E}">
        <p14:creationId xmlns:p14="http://schemas.microsoft.com/office/powerpoint/2010/main" val="4291967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016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 changes </a:t>
            </a:r>
          </a:p>
        </p:txBody>
      </p:sp>
      <p:sp>
        <p:nvSpPr>
          <p:cNvPr id="4" name="Slide Number Placeholder 3"/>
          <p:cNvSpPr>
            <a:spLocks noGrp="1"/>
          </p:cNvSpPr>
          <p:nvPr>
            <p:ph type="sldNum" sz="quarter" idx="5"/>
          </p:nvPr>
        </p:nvSpPr>
        <p:spPr/>
        <p:txBody>
          <a:bodyPr/>
          <a:lstStyle/>
          <a:p>
            <a:fld id="{04F009CC-C758-4E1C-B438-CB2226909E68}" type="slidenum">
              <a:rPr lang="en-GB" smtClean="0"/>
              <a:t>54</a:t>
            </a:fld>
            <a:endParaRPr lang="en-GB"/>
          </a:p>
        </p:txBody>
      </p:sp>
    </p:spTree>
    <p:extLst>
      <p:ext uri="{BB962C8B-B14F-4D97-AF65-F5344CB8AC3E}">
        <p14:creationId xmlns:p14="http://schemas.microsoft.com/office/powerpoint/2010/main" val="1978161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102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56</a:t>
            </a:fld>
            <a:endParaRPr lang="en-GB"/>
          </a:p>
        </p:txBody>
      </p:sp>
    </p:spTree>
    <p:extLst>
      <p:ext uri="{BB962C8B-B14F-4D97-AF65-F5344CB8AC3E}">
        <p14:creationId xmlns:p14="http://schemas.microsoft.com/office/powerpoint/2010/main" val="887089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96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p>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61</a:t>
            </a:fld>
            <a:endParaRPr lang="en-GB"/>
          </a:p>
        </p:txBody>
      </p:sp>
    </p:spTree>
    <p:extLst>
      <p:ext uri="{BB962C8B-B14F-4D97-AF65-F5344CB8AC3E}">
        <p14:creationId xmlns:p14="http://schemas.microsoft.com/office/powerpoint/2010/main" val="1737010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82F10F2-E4CF-4295-926B-D73F662A0C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675440D-6BB3-49DE-9070-084477DF57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Updated resources </a:t>
            </a:r>
          </a:p>
        </p:txBody>
      </p:sp>
      <p:sp>
        <p:nvSpPr>
          <p:cNvPr id="5124" name="Slide Number Placeholder 3">
            <a:extLst>
              <a:ext uri="{FF2B5EF4-FFF2-40B4-BE49-F238E27FC236}">
                <a16:creationId xmlns:a16="http://schemas.microsoft.com/office/drawing/2014/main" id="{E11B47E9-BE2F-4044-8A14-D047F77064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D1C2A1D-F042-4C63-8811-0428AE2BA095}" type="slidenum">
              <a:rPr lang="en-GB" altLang="en-US" smtClean="0">
                <a:solidFill>
                  <a:srgbClr val="000000"/>
                </a:solidFill>
              </a:rPr>
              <a:pPr/>
              <a:t>62</a:t>
            </a:fld>
            <a:endParaRPr lang="en-GB"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010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64</a:t>
            </a:fld>
            <a:endParaRPr lang="en-GB"/>
          </a:p>
        </p:txBody>
      </p:sp>
    </p:spTree>
    <p:extLst>
      <p:ext uri="{BB962C8B-B14F-4D97-AF65-F5344CB8AC3E}">
        <p14:creationId xmlns:p14="http://schemas.microsoft.com/office/powerpoint/2010/main" val="264808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p>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65</a:t>
            </a:fld>
            <a:endParaRPr lang="en-GB"/>
          </a:p>
        </p:txBody>
      </p:sp>
    </p:spTree>
    <p:extLst>
      <p:ext uri="{BB962C8B-B14F-4D97-AF65-F5344CB8AC3E}">
        <p14:creationId xmlns:p14="http://schemas.microsoft.com/office/powerpoint/2010/main" val="2550510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66</a:t>
            </a:fld>
            <a:endParaRPr lang="en-GB"/>
          </a:p>
        </p:txBody>
      </p:sp>
    </p:spTree>
    <p:extLst>
      <p:ext uri="{BB962C8B-B14F-4D97-AF65-F5344CB8AC3E}">
        <p14:creationId xmlns:p14="http://schemas.microsoft.com/office/powerpoint/2010/main" val="709352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097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102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72</a:t>
            </a:fld>
            <a:endParaRPr lang="en-GB"/>
          </a:p>
        </p:txBody>
      </p:sp>
    </p:spTree>
    <p:extLst>
      <p:ext uri="{BB962C8B-B14F-4D97-AF65-F5344CB8AC3E}">
        <p14:creationId xmlns:p14="http://schemas.microsoft.com/office/powerpoint/2010/main" val="3726312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73</a:t>
            </a:fld>
            <a:endParaRPr lang="en-GB"/>
          </a:p>
        </p:txBody>
      </p:sp>
    </p:spTree>
    <p:extLst>
      <p:ext uri="{BB962C8B-B14F-4D97-AF65-F5344CB8AC3E}">
        <p14:creationId xmlns:p14="http://schemas.microsoft.com/office/powerpoint/2010/main" val="60682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875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74</a:t>
            </a:fld>
            <a:endParaRPr lang="en-GB"/>
          </a:p>
        </p:txBody>
      </p:sp>
    </p:spTree>
    <p:extLst>
      <p:ext uri="{BB962C8B-B14F-4D97-AF65-F5344CB8AC3E}">
        <p14:creationId xmlns:p14="http://schemas.microsoft.com/office/powerpoint/2010/main" val="1309828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826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Updated resources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298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657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82</a:t>
            </a:fld>
            <a:endParaRPr lang="en-GB"/>
          </a:p>
        </p:txBody>
      </p:sp>
    </p:spTree>
    <p:extLst>
      <p:ext uri="{BB962C8B-B14F-4D97-AF65-F5344CB8AC3E}">
        <p14:creationId xmlns:p14="http://schemas.microsoft.com/office/powerpoint/2010/main" val="4201595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83</a:t>
            </a:fld>
            <a:endParaRPr lang="en-GB"/>
          </a:p>
        </p:txBody>
      </p:sp>
    </p:spTree>
    <p:extLst>
      <p:ext uri="{BB962C8B-B14F-4D97-AF65-F5344CB8AC3E}">
        <p14:creationId xmlns:p14="http://schemas.microsoft.com/office/powerpoint/2010/main" val="880861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85</a:t>
            </a:fld>
            <a:endParaRPr lang="en-GB"/>
          </a:p>
        </p:txBody>
      </p:sp>
    </p:spTree>
    <p:extLst>
      <p:ext uri="{BB962C8B-B14F-4D97-AF65-F5344CB8AC3E}">
        <p14:creationId xmlns:p14="http://schemas.microsoft.com/office/powerpoint/2010/main" val="420159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12</a:t>
            </a:fld>
            <a:endParaRPr lang="en-GB"/>
          </a:p>
        </p:txBody>
      </p:sp>
    </p:spTree>
    <p:extLst>
      <p:ext uri="{BB962C8B-B14F-4D97-AF65-F5344CB8AC3E}">
        <p14:creationId xmlns:p14="http://schemas.microsoft.com/office/powerpoint/2010/main" val="19125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13</a:t>
            </a:fld>
            <a:endParaRPr lang="en-GB"/>
          </a:p>
        </p:txBody>
      </p:sp>
    </p:spTree>
    <p:extLst>
      <p:ext uri="{BB962C8B-B14F-4D97-AF65-F5344CB8AC3E}">
        <p14:creationId xmlns:p14="http://schemas.microsoft.com/office/powerpoint/2010/main" val="76796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14</a:t>
            </a:fld>
            <a:endParaRPr lang="en-GB"/>
          </a:p>
        </p:txBody>
      </p:sp>
    </p:spTree>
    <p:extLst>
      <p:ext uri="{BB962C8B-B14F-4D97-AF65-F5344CB8AC3E}">
        <p14:creationId xmlns:p14="http://schemas.microsoft.com/office/powerpoint/2010/main" val="429196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15</a:t>
            </a:fld>
            <a:endParaRPr lang="en-GB"/>
          </a:p>
        </p:txBody>
      </p:sp>
    </p:spTree>
    <p:extLst>
      <p:ext uri="{BB962C8B-B14F-4D97-AF65-F5344CB8AC3E}">
        <p14:creationId xmlns:p14="http://schemas.microsoft.com/office/powerpoint/2010/main" val="429196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16</a:t>
            </a:fld>
            <a:endParaRPr lang="en-GB"/>
          </a:p>
        </p:txBody>
      </p:sp>
    </p:spTree>
    <p:extLst>
      <p:ext uri="{BB962C8B-B14F-4D97-AF65-F5344CB8AC3E}">
        <p14:creationId xmlns:p14="http://schemas.microsoft.com/office/powerpoint/2010/main" val="496257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545176"/>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6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BC209E-CE1F-4041-9B2E-9AC0F9DF98D1}"/>
              </a:ext>
            </a:extLst>
          </p:cNvPr>
          <p:cNvSpPr>
            <a:spLocks noGrp="1"/>
          </p:cNvSpPr>
          <p:nvPr>
            <p:ph type="dt" sz="half" idx="10"/>
          </p:nvPr>
        </p:nvSpPr>
        <p:spPr/>
        <p:txBody>
          <a:bodyPr/>
          <a:lstStyle/>
          <a:p>
            <a:fld id="{A9ED334B-17E8-457F-9A86-2370D0687AD0}" type="datetimeFigureOut">
              <a:rPr lang="en-GB" smtClean="0"/>
              <a:t>16/02/2022</a:t>
            </a:fld>
            <a:endParaRPr lang="en-GB"/>
          </a:p>
        </p:txBody>
      </p:sp>
      <p:sp>
        <p:nvSpPr>
          <p:cNvPr id="3" name="Footer Placeholder 2">
            <a:extLst>
              <a:ext uri="{FF2B5EF4-FFF2-40B4-BE49-F238E27FC236}">
                <a16:creationId xmlns:a16="http://schemas.microsoft.com/office/drawing/2014/main" id="{2E9299F1-3B26-438A-B09A-F2D4820BFF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401FF4-4FEE-44D3-8B9C-C5852E9124B6}"/>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22448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2E76-23D5-49D7-8942-FAC9A7A35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0D5C37-8955-4587-9845-9FBE0C745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9F67DE-851F-4AD4-9465-CAC2ECD2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25B24-5222-4E2D-8C87-812035B443AF}"/>
              </a:ext>
            </a:extLst>
          </p:cNvPr>
          <p:cNvSpPr>
            <a:spLocks noGrp="1"/>
          </p:cNvSpPr>
          <p:nvPr>
            <p:ph type="dt" sz="half" idx="10"/>
          </p:nvPr>
        </p:nvSpPr>
        <p:spPr/>
        <p:txBody>
          <a:bodyPr/>
          <a:lstStyle/>
          <a:p>
            <a:fld id="{A9ED334B-17E8-457F-9A86-2370D0687AD0}" type="datetimeFigureOut">
              <a:rPr lang="en-GB" smtClean="0"/>
              <a:t>16/02/2022</a:t>
            </a:fld>
            <a:endParaRPr lang="en-GB"/>
          </a:p>
        </p:txBody>
      </p:sp>
      <p:sp>
        <p:nvSpPr>
          <p:cNvPr id="6" name="Footer Placeholder 5">
            <a:extLst>
              <a:ext uri="{FF2B5EF4-FFF2-40B4-BE49-F238E27FC236}">
                <a16:creationId xmlns:a16="http://schemas.microsoft.com/office/drawing/2014/main" id="{8F7795B6-2C06-4267-A1F5-A97F17C1DD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31A007-D52F-41CB-9ECA-F2750D24FC25}"/>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354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18F8-F77B-4C5E-8F75-27B0826FE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1EA553-2159-4B8E-9F5E-0076BC440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E9867-A4C2-46D5-9286-DF08F7CB5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B13B9-F6F1-428E-884D-FC6431D05B40}"/>
              </a:ext>
            </a:extLst>
          </p:cNvPr>
          <p:cNvSpPr>
            <a:spLocks noGrp="1"/>
          </p:cNvSpPr>
          <p:nvPr>
            <p:ph type="dt" sz="half" idx="10"/>
          </p:nvPr>
        </p:nvSpPr>
        <p:spPr/>
        <p:txBody>
          <a:bodyPr/>
          <a:lstStyle/>
          <a:p>
            <a:fld id="{A9ED334B-17E8-457F-9A86-2370D0687AD0}" type="datetimeFigureOut">
              <a:rPr lang="en-GB" smtClean="0"/>
              <a:t>16/02/2022</a:t>
            </a:fld>
            <a:endParaRPr lang="en-GB"/>
          </a:p>
        </p:txBody>
      </p:sp>
      <p:sp>
        <p:nvSpPr>
          <p:cNvPr id="6" name="Footer Placeholder 5">
            <a:extLst>
              <a:ext uri="{FF2B5EF4-FFF2-40B4-BE49-F238E27FC236}">
                <a16:creationId xmlns:a16="http://schemas.microsoft.com/office/drawing/2014/main" id="{A84A87B1-8ABE-4965-8E4A-74E5EDF5D3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AF1EE8-33BD-4227-A4A3-2AED0300CFDE}"/>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403876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1019-473D-4FBF-A03A-959B19BE07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A333BD-9A3A-4E14-97CF-48E50A443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E2EACB-EF4F-4309-AFDC-77B58F0DF53E}"/>
              </a:ext>
            </a:extLst>
          </p:cNvPr>
          <p:cNvSpPr>
            <a:spLocks noGrp="1"/>
          </p:cNvSpPr>
          <p:nvPr>
            <p:ph type="dt" sz="half" idx="10"/>
          </p:nvPr>
        </p:nvSpPr>
        <p:spPr/>
        <p:txBody>
          <a:bodyPr/>
          <a:lstStyle/>
          <a:p>
            <a:fld id="{A9ED334B-17E8-457F-9A86-2370D0687AD0}" type="datetimeFigureOut">
              <a:rPr lang="en-GB" smtClean="0"/>
              <a:t>16/02/2022</a:t>
            </a:fld>
            <a:endParaRPr lang="en-GB"/>
          </a:p>
        </p:txBody>
      </p:sp>
      <p:sp>
        <p:nvSpPr>
          <p:cNvPr id="5" name="Footer Placeholder 4">
            <a:extLst>
              <a:ext uri="{FF2B5EF4-FFF2-40B4-BE49-F238E27FC236}">
                <a16:creationId xmlns:a16="http://schemas.microsoft.com/office/drawing/2014/main" id="{53A9C469-6712-4FFE-97D5-F07F63770C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089CA-E94B-480A-9C4D-CE66828827A0}"/>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1966954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F84A94-D31F-413A-B37D-3090406056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01324E-8023-4B83-BA8D-B7D2694556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220728-7133-43AC-8623-46C8F541B31D}"/>
              </a:ext>
            </a:extLst>
          </p:cNvPr>
          <p:cNvSpPr>
            <a:spLocks noGrp="1"/>
          </p:cNvSpPr>
          <p:nvPr>
            <p:ph type="dt" sz="half" idx="10"/>
          </p:nvPr>
        </p:nvSpPr>
        <p:spPr/>
        <p:txBody>
          <a:bodyPr/>
          <a:lstStyle/>
          <a:p>
            <a:fld id="{A9ED334B-17E8-457F-9A86-2370D0687AD0}" type="datetimeFigureOut">
              <a:rPr lang="en-GB" smtClean="0"/>
              <a:t>16/02/2022</a:t>
            </a:fld>
            <a:endParaRPr lang="en-GB"/>
          </a:p>
        </p:txBody>
      </p:sp>
      <p:sp>
        <p:nvSpPr>
          <p:cNvPr id="5" name="Footer Placeholder 4">
            <a:extLst>
              <a:ext uri="{FF2B5EF4-FFF2-40B4-BE49-F238E27FC236}">
                <a16:creationId xmlns:a16="http://schemas.microsoft.com/office/drawing/2014/main" id="{488680CF-4538-4AF5-A285-19E38B3D8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EE2C2-C8EE-45F6-B3E5-2798CD4CD1AF}"/>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1793406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pic>
        <p:nvPicPr>
          <p:cNvPr id="2" name="Picture 1" descr="A picture containing clipart&#10;&#10;Description generated with very high confidence">
            <a:extLst>
              <a:ext uri="{FF2B5EF4-FFF2-40B4-BE49-F238E27FC236}">
                <a16:creationId xmlns:a16="http://schemas.microsoft.com/office/drawing/2014/main" id="{F4E48F7B-58EE-4D77-A800-483567AD7FA9}"/>
              </a:ext>
            </a:extLst>
          </p:cNvPr>
          <p:cNvPicPr>
            <a:picLocks noChangeAspect="1"/>
          </p:cNvPicPr>
          <p:nvPr userDrawn="1"/>
        </p:nvPicPr>
        <p:blipFill>
          <a:blip r:embed="rId2"/>
          <a:stretch>
            <a:fillRect/>
          </a:stretch>
        </p:blipFill>
        <p:spPr>
          <a:xfrm>
            <a:off x="10706100" y="159674"/>
            <a:ext cx="1282069" cy="544236"/>
          </a:xfrm>
          <a:prstGeom prst="rect">
            <a:avLst/>
          </a:prstGeom>
        </p:spPr>
      </p:pic>
    </p:spTree>
    <p:extLst>
      <p:ext uri="{BB962C8B-B14F-4D97-AF65-F5344CB8AC3E}">
        <p14:creationId xmlns:p14="http://schemas.microsoft.com/office/powerpoint/2010/main" val="214104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9596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375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726646" y="235873"/>
            <a:ext cx="1261523" cy="468977"/>
          </a:xfrm>
          <a:prstGeom prst="rect">
            <a:avLst/>
          </a:prstGeom>
        </p:spPr>
      </p:pic>
    </p:spTree>
    <p:extLst>
      <p:ext uri="{BB962C8B-B14F-4D97-AF65-F5344CB8AC3E}">
        <p14:creationId xmlns:p14="http://schemas.microsoft.com/office/powerpoint/2010/main" val="2461938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AA7D-DE79-4C0C-8EB5-18AAC96EE0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02FF04-0C5A-43E6-A52D-C42B9972A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C8A94A-E918-4B71-8B5A-535C36EB59F2}"/>
              </a:ext>
            </a:extLst>
          </p:cNvPr>
          <p:cNvSpPr>
            <a:spLocks noGrp="1"/>
          </p:cNvSpPr>
          <p:nvPr>
            <p:ph type="dt" sz="half" idx="10"/>
          </p:nvPr>
        </p:nvSpPr>
        <p:spPr/>
        <p:txBody>
          <a:bodyPr/>
          <a:lstStyle/>
          <a:p>
            <a:fld id="{1607C624-DD16-4669-951B-32F5C42AA00B}" type="datetimeFigureOut">
              <a:rPr lang="en-GB" smtClean="0"/>
              <a:t>16/02/2022</a:t>
            </a:fld>
            <a:endParaRPr lang="en-GB"/>
          </a:p>
        </p:txBody>
      </p:sp>
      <p:sp>
        <p:nvSpPr>
          <p:cNvPr id="5" name="Footer Placeholder 4">
            <a:extLst>
              <a:ext uri="{FF2B5EF4-FFF2-40B4-BE49-F238E27FC236}">
                <a16:creationId xmlns:a16="http://schemas.microsoft.com/office/drawing/2014/main" id="{7DF93DCA-4D49-4740-B966-EA93113C76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F6C96A-503E-4425-99BE-7673D853E918}"/>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177936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601325" y="209848"/>
            <a:ext cx="1282069" cy="544236"/>
          </a:xfrm>
          <a:prstGeom prst="rect">
            <a:avLst/>
          </a:prstGeom>
        </p:spPr>
      </p:pic>
    </p:spTree>
    <p:extLst>
      <p:ext uri="{BB962C8B-B14F-4D97-AF65-F5344CB8AC3E}">
        <p14:creationId xmlns:p14="http://schemas.microsoft.com/office/powerpoint/2010/main" val="418482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46CA-FDC0-40AB-B9D4-D2D71C10BB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5FA5E3-C379-46A2-968D-3CD268C79C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B96854-84D2-473B-A559-067F95073ADD}"/>
              </a:ext>
            </a:extLst>
          </p:cNvPr>
          <p:cNvSpPr>
            <a:spLocks noGrp="1"/>
          </p:cNvSpPr>
          <p:nvPr>
            <p:ph type="dt" sz="half" idx="10"/>
          </p:nvPr>
        </p:nvSpPr>
        <p:spPr/>
        <p:txBody>
          <a:bodyPr/>
          <a:lstStyle/>
          <a:p>
            <a:fld id="{1607C624-DD16-4669-951B-32F5C42AA00B}" type="datetimeFigureOut">
              <a:rPr lang="en-GB" smtClean="0"/>
              <a:t>16/02/2022</a:t>
            </a:fld>
            <a:endParaRPr lang="en-GB"/>
          </a:p>
        </p:txBody>
      </p:sp>
      <p:sp>
        <p:nvSpPr>
          <p:cNvPr id="5" name="Footer Placeholder 4">
            <a:extLst>
              <a:ext uri="{FF2B5EF4-FFF2-40B4-BE49-F238E27FC236}">
                <a16:creationId xmlns:a16="http://schemas.microsoft.com/office/drawing/2014/main" id="{DD71F043-C25C-4C7B-94B4-879003FBF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610C6F-E167-47DF-BBB4-A9B5C45CEBC8}"/>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2681741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99E1-0BF4-4F3B-9362-2DFABD22F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3A2D32-B15C-465D-A087-1F3FBE812F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AC4AE6-9A4A-4911-8D1A-48AD03AF0FF8}"/>
              </a:ext>
            </a:extLst>
          </p:cNvPr>
          <p:cNvSpPr>
            <a:spLocks noGrp="1"/>
          </p:cNvSpPr>
          <p:nvPr>
            <p:ph type="dt" sz="half" idx="10"/>
          </p:nvPr>
        </p:nvSpPr>
        <p:spPr/>
        <p:txBody>
          <a:bodyPr/>
          <a:lstStyle/>
          <a:p>
            <a:fld id="{1607C624-DD16-4669-951B-32F5C42AA00B}" type="datetimeFigureOut">
              <a:rPr lang="en-GB" smtClean="0"/>
              <a:t>16/02/2022</a:t>
            </a:fld>
            <a:endParaRPr lang="en-GB"/>
          </a:p>
        </p:txBody>
      </p:sp>
      <p:sp>
        <p:nvSpPr>
          <p:cNvPr id="5" name="Footer Placeholder 4">
            <a:extLst>
              <a:ext uri="{FF2B5EF4-FFF2-40B4-BE49-F238E27FC236}">
                <a16:creationId xmlns:a16="http://schemas.microsoft.com/office/drawing/2014/main" id="{65F38971-F998-426F-8508-F52E7BE228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57BEB6-D900-4BF3-8D12-3A5405057623}"/>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591814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BEED2-E4CE-4A48-856E-C9E21584F6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4B9C12-D1BC-4553-8354-10BD8E54C3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BFEF8A-C687-49B7-8862-506DE03475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A28746-965C-486F-B4FF-FA1DCECA6496}"/>
              </a:ext>
            </a:extLst>
          </p:cNvPr>
          <p:cNvSpPr>
            <a:spLocks noGrp="1"/>
          </p:cNvSpPr>
          <p:nvPr>
            <p:ph type="dt" sz="half" idx="10"/>
          </p:nvPr>
        </p:nvSpPr>
        <p:spPr/>
        <p:txBody>
          <a:bodyPr/>
          <a:lstStyle/>
          <a:p>
            <a:fld id="{1607C624-DD16-4669-951B-32F5C42AA00B}" type="datetimeFigureOut">
              <a:rPr lang="en-GB" smtClean="0"/>
              <a:t>16/02/2022</a:t>
            </a:fld>
            <a:endParaRPr lang="en-GB"/>
          </a:p>
        </p:txBody>
      </p:sp>
      <p:sp>
        <p:nvSpPr>
          <p:cNvPr id="6" name="Footer Placeholder 5">
            <a:extLst>
              <a:ext uri="{FF2B5EF4-FFF2-40B4-BE49-F238E27FC236}">
                <a16:creationId xmlns:a16="http://schemas.microsoft.com/office/drawing/2014/main" id="{0074B68E-F995-4E8E-B78F-53D9C4E480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FFED29-DCF3-48B2-ACE6-43DCCDAC36D2}"/>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538717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7185-C149-46C7-91BF-95FC363E0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BB0D25-3209-4C63-8E16-57DDFE29B0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E25D92-918E-43D6-9A89-945C134830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BAF202-32FE-4513-9C32-68E6BE3A6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4A7A67-B338-4574-807A-6D644BFC9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CF422F-B1CF-4AB8-84FE-35D4E16A1E84}"/>
              </a:ext>
            </a:extLst>
          </p:cNvPr>
          <p:cNvSpPr>
            <a:spLocks noGrp="1"/>
          </p:cNvSpPr>
          <p:nvPr>
            <p:ph type="dt" sz="half" idx="10"/>
          </p:nvPr>
        </p:nvSpPr>
        <p:spPr/>
        <p:txBody>
          <a:bodyPr/>
          <a:lstStyle/>
          <a:p>
            <a:fld id="{1607C624-DD16-4669-951B-32F5C42AA00B}" type="datetimeFigureOut">
              <a:rPr lang="en-GB" smtClean="0"/>
              <a:t>16/02/2022</a:t>
            </a:fld>
            <a:endParaRPr lang="en-GB"/>
          </a:p>
        </p:txBody>
      </p:sp>
      <p:sp>
        <p:nvSpPr>
          <p:cNvPr id="8" name="Footer Placeholder 7">
            <a:extLst>
              <a:ext uri="{FF2B5EF4-FFF2-40B4-BE49-F238E27FC236}">
                <a16:creationId xmlns:a16="http://schemas.microsoft.com/office/drawing/2014/main" id="{B487F1F8-BE0F-4281-AB83-531651BF24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559036-96D7-41AE-9792-EC9F4A2874D0}"/>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32664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6B16-2D92-4265-857F-4ACC7C32E1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FBF163-BBEA-44F6-A5DE-5C951E5164E4}"/>
              </a:ext>
            </a:extLst>
          </p:cNvPr>
          <p:cNvSpPr>
            <a:spLocks noGrp="1"/>
          </p:cNvSpPr>
          <p:nvPr>
            <p:ph type="dt" sz="half" idx="10"/>
          </p:nvPr>
        </p:nvSpPr>
        <p:spPr/>
        <p:txBody>
          <a:bodyPr/>
          <a:lstStyle/>
          <a:p>
            <a:fld id="{1607C624-DD16-4669-951B-32F5C42AA00B}" type="datetimeFigureOut">
              <a:rPr lang="en-GB" smtClean="0"/>
              <a:t>16/02/2022</a:t>
            </a:fld>
            <a:endParaRPr lang="en-GB"/>
          </a:p>
        </p:txBody>
      </p:sp>
      <p:sp>
        <p:nvSpPr>
          <p:cNvPr id="4" name="Footer Placeholder 3">
            <a:extLst>
              <a:ext uri="{FF2B5EF4-FFF2-40B4-BE49-F238E27FC236}">
                <a16:creationId xmlns:a16="http://schemas.microsoft.com/office/drawing/2014/main" id="{8175ED42-4BF2-4622-906E-6905039916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AAF46F-5726-45F0-8B97-52E50E0C3517}"/>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3255940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887DF-DBA3-4EEC-8B32-32AEB0D97D7A}"/>
              </a:ext>
            </a:extLst>
          </p:cNvPr>
          <p:cNvSpPr>
            <a:spLocks noGrp="1"/>
          </p:cNvSpPr>
          <p:nvPr>
            <p:ph type="dt" sz="half" idx="10"/>
          </p:nvPr>
        </p:nvSpPr>
        <p:spPr/>
        <p:txBody>
          <a:bodyPr/>
          <a:lstStyle/>
          <a:p>
            <a:fld id="{1607C624-DD16-4669-951B-32F5C42AA00B}" type="datetimeFigureOut">
              <a:rPr lang="en-GB" smtClean="0"/>
              <a:t>16/02/2022</a:t>
            </a:fld>
            <a:endParaRPr lang="en-GB"/>
          </a:p>
        </p:txBody>
      </p:sp>
      <p:sp>
        <p:nvSpPr>
          <p:cNvPr id="3" name="Footer Placeholder 2">
            <a:extLst>
              <a:ext uri="{FF2B5EF4-FFF2-40B4-BE49-F238E27FC236}">
                <a16:creationId xmlns:a16="http://schemas.microsoft.com/office/drawing/2014/main" id="{E82F6EC4-C50F-49F4-A3DA-DDB53DAE99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C81F00-F22C-4652-965D-FCB8DB308AFB}"/>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2988011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F357-EC3F-4C0A-8EE0-5DFAECDE9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B41CB1-D2F8-4B34-B7AC-B6AD41DC1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0B754D-A38D-4A19-BE56-59C12C68A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903B84-40A1-4A3C-A0DF-553CC24EFBE0}"/>
              </a:ext>
            </a:extLst>
          </p:cNvPr>
          <p:cNvSpPr>
            <a:spLocks noGrp="1"/>
          </p:cNvSpPr>
          <p:nvPr>
            <p:ph type="dt" sz="half" idx="10"/>
          </p:nvPr>
        </p:nvSpPr>
        <p:spPr/>
        <p:txBody>
          <a:bodyPr/>
          <a:lstStyle/>
          <a:p>
            <a:fld id="{1607C624-DD16-4669-951B-32F5C42AA00B}" type="datetimeFigureOut">
              <a:rPr lang="en-GB" smtClean="0"/>
              <a:t>16/02/2022</a:t>
            </a:fld>
            <a:endParaRPr lang="en-GB"/>
          </a:p>
        </p:txBody>
      </p:sp>
      <p:sp>
        <p:nvSpPr>
          <p:cNvPr id="6" name="Footer Placeholder 5">
            <a:extLst>
              <a:ext uri="{FF2B5EF4-FFF2-40B4-BE49-F238E27FC236}">
                <a16:creationId xmlns:a16="http://schemas.microsoft.com/office/drawing/2014/main" id="{F97E8BEB-ABAF-4E7E-8E1E-E5D0F9EB18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9F137E-16E5-4B91-9223-FDAAB3C72C0F}"/>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562224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925D-F981-43E0-8301-FC29B28666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D3851A-DEA7-4951-B8AB-25A88E1D0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C43B27-F365-4A6C-8DFC-F93A800AC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2A91B-471B-4D57-B4EC-85638D4F653F}"/>
              </a:ext>
            </a:extLst>
          </p:cNvPr>
          <p:cNvSpPr>
            <a:spLocks noGrp="1"/>
          </p:cNvSpPr>
          <p:nvPr>
            <p:ph type="dt" sz="half" idx="10"/>
          </p:nvPr>
        </p:nvSpPr>
        <p:spPr/>
        <p:txBody>
          <a:bodyPr/>
          <a:lstStyle/>
          <a:p>
            <a:fld id="{1607C624-DD16-4669-951B-32F5C42AA00B}" type="datetimeFigureOut">
              <a:rPr lang="en-GB" smtClean="0"/>
              <a:t>16/02/2022</a:t>
            </a:fld>
            <a:endParaRPr lang="en-GB"/>
          </a:p>
        </p:txBody>
      </p:sp>
      <p:sp>
        <p:nvSpPr>
          <p:cNvPr id="6" name="Footer Placeholder 5">
            <a:extLst>
              <a:ext uri="{FF2B5EF4-FFF2-40B4-BE49-F238E27FC236}">
                <a16:creationId xmlns:a16="http://schemas.microsoft.com/office/drawing/2014/main" id="{73D97A0D-0C1B-4769-8384-CFF2B633A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27D6E5-DE20-4995-AA70-926160980D12}"/>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472908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9B2A-7CD6-4699-A0B8-60D8ABD0F5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2FCB30-5DC8-482E-87BF-F4DC40EF8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20560C-7528-4479-86B2-22C3298E09EE}"/>
              </a:ext>
            </a:extLst>
          </p:cNvPr>
          <p:cNvSpPr>
            <a:spLocks noGrp="1"/>
          </p:cNvSpPr>
          <p:nvPr>
            <p:ph type="dt" sz="half" idx="10"/>
          </p:nvPr>
        </p:nvSpPr>
        <p:spPr/>
        <p:txBody>
          <a:bodyPr/>
          <a:lstStyle/>
          <a:p>
            <a:fld id="{1607C624-DD16-4669-951B-32F5C42AA00B}" type="datetimeFigureOut">
              <a:rPr lang="en-GB" smtClean="0"/>
              <a:t>16/02/2022</a:t>
            </a:fld>
            <a:endParaRPr lang="en-GB"/>
          </a:p>
        </p:txBody>
      </p:sp>
      <p:sp>
        <p:nvSpPr>
          <p:cNvPr id="5" name="Footer Placeholder 4">
            <a:extLst>
              <a:ext uri="{FF2B5EF4-FFF2-40B4-BE49-F238E27FC236}">
                <a16:creationId xmlns:a16="http://schemas.microsoft.com/office/drawing/2014/main" id="{6CE9161F-4694-4A91-B5AA-B4CBD9B3FF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A1D9F9-B834-41AD-BAE1-AB4744FFF986}"/>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3901925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AF8F66-874A-4D68-BF70-A22FCE272B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BD5115-6DF1-4F11-82D4-A1319068AC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14E039-497B-4EAD-8D91-34B17BBABF31}"/>
              </a:ext>
            </a:extLst>
          </p:cNvPr>
          <p:cNvSpPr>
            <a:spLocks noGrp="1"/>
          </p:cNvSpPr>
          <p:nvPr>
            <p:ph type="dt" sz="half" idx="10"/>
          </p:nvPr>
        </p:nvSpPr>
        <p:spPr/>
        <p:txBody>
          <a:bodyPr/>
          <a:lstStyle/>
          <a:p>
            <a:fld id="{1607C624-DD16-4669-951B-32F5C42AA00B}" type="datetimeFigureOut">
              <a:rPr lang="en-GB" smtClean="0"/>
              <a:t>16/02/2022</a:t>
            </a:fld>
            <a:endParaRPr lang="en-GB"/>
          </a:p>
        </p:txBody>
      </p:sp>
      <p:sp>
        <p:nvSpPr>
          <p:cNvPr id="5" name="Footer Placeholder 4">
            <a:extLst>
              <a:ext uri="{FF2B5EF4-FFF2-40B4-BE49-F238E27FC236}">
                <a16:creationId xmlns:a16="http://schemas.microsoft.com/office/drawing/2014/main" id="{3AE202FD-C1E0-4B00-9962-BBEC723D52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375B7E-136F-4BDC-A445-D18B90A656E9}"/>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263297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A8CC-1AE1-42F4-B887-34491CF047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C78943-1247-4DEE-A049-849DF67923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11AF0E-F640-44C3-A5B8-7B5A140D03B7}"/>
              </a:ext>
            </a:extLst>
          </p:cNvPr>
          <p:cNvSpPr>
            <a:spLocks noGrp="1"/>
          </p:cNvSpPr>
          <p:nvPr>
            <p:ph type="dt" sz="half" idx="10"/>
          </p:nvPr>
        </p:nvSpPr>
        <p:spPr/>
        <p:txBody>
          <a:bodyPr/>
          <a:lstStyle/>
          <a:p>
            <a:fld id="{E4EEB73F-BC39-4558-A96D-3B928E493F22}" type="datetimeFigureOut">
              <a:rPr lang="en-GB" smtClean="0"/>
              <a:t>16/02/2022</a:t>
            </a:fld>
            <a:endParaRPr lang="en-GB"/>
          </a:p>
        </p:txBody>
      </p:sp>
      <p:sp>
        <p:nvSpPr>
          <p:cNvPr id="5" name="Footer Placeholder 4">
            <a:extLst>
              <a:ext uri="{FF2B5EF4-FFF2-40B4-BE49-F238E27FC236}">
                <a16:creationId xmlns:a16="http://schemas.microsoft.com/office/drawing/2014/main" id="{57B2FDA7-1718-4503-AEB5-0E29EA054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17D85-8C7C-4152-B6F5-040EDF334445}"/>
              </a:ext>
            </a:extLst>
          </p:cNvPr>
          <p:cNvSpPr>
            <a:spLocks noGrp="1"/>
          </p:cNvSpPr>
          <p:nvPr>
            <p:ph type="sldNum" sz="quarter" idx="12"/>
          </p:nvPr>
        </p:nvSpPr>
        <p:spPr/>
        <p:txBody>
          <a:bodyPr/>
          <a:lstStyle/>
          <a:p>
            <a:fld id="{BF96AB09-E081-4989-8BAB-1F16197DA29F}" type="slidenum">
              <a:rPr lang="en-GB" smtClean="0"/>
              <a:t>‹#›</a:t>
            </a:fld>
            <a:endParaRPr lang="en-GB"/>
          </a:p>
        </p:txBody>
      </p:sp>
    </p:spTree>
    <p:extLst>
      <p:ext uri="{BB962C8B-B14F-4D97-AF65-F5344CB8AC3E}">
        <p14:creationId xmlns:p14="http://schemas.microsoft.com/office/powerpoint/2010/main" val="3937436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546255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7E7F-3245-42FF-B7E6-2AE616F719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63463C-042D-4B37-8975-A58DAC5BAB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5C9047-5510-4E06-BCC4-86621B8BD4A0}"/>
              </a:ext>
            </a:extLst>
          </p:cNvPr>
          <p:cNvSpPr>
            <a:spLocks noGrp="1"/>
          </p:cNvSpPr>
          <p:nvPr>
            <p:ph type="dt" sz="half" idx="10"/>
          </p:nvPr>
        </p:nvSpPr>
        <p:spPr/>
        <p:txBody>
          <a:bodyPr/>
          <a:lstStyle/>
          <a:p>
            <a:fld id="{FF52B782-4152-4ABF-91D3-A9F0A42BF6EE}" type="datetimeFigureOut">
              <a:rPr lang="en-GB" smtClean="0"/>
              <a:t>16/02/2022</a:t>
            </a:fld>
            <a:endParaRPr lang="en-GB"/>
          </a:p>
        </p:txBody>
      </p:sp>
      <p:sp>
        <p:nvSpPr>
          <p:cNvPr id="5" name="Footer Placeholder 4">
            <a:extLst>
              <a:ext uri="{FF2B5EF4-FFF2-40B4-BE49-F238E27FC236}">
                <a16:creationId xmlns:a16="http://schemas.microsoft.com/office/drawing/2014/main" id="{5EBABAFB-5222-4B91-845D-CA6ABAE92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EA71E6-63E1-476C-9630-ADE193AFEB65}"/>
              </a:ext>
            </a:extLst>
          </p:cNvPr>
          <p:cNvSpPr>
            <a:spLocks noGrp="1"/>
          </p:cNvSpPr>
          <p:nvPr>
            <p:ph type="sldNum" sz="quarter" idx="12"/>
          </p:nvPr>
        </p:nvSpPr>
        <p:spPr/>
        <p:txBody>
          <a:bodyPr/>
          <a:lstStyle/>
          <a:p>
            <a:fld id="{37A33A80-1258-4947-B3EB-CB81D529B571}" type="slidenum">
              <a:rPr lang="en-GB" smtClean="0"/>
              <a:t>‹#›</a:t>
            </a:fld>
            <a:endParaRPr lang="en-GB"/>
          </a:p>
        </p:txBody>
      </p:sp>
    </p:spTree>
    <p:extLst>
      <p:ext uri="{BB962C8B-B14F-4D97-AF65-F5344CB8AC3E}">
        <p14:creationId xmlns:p14="http://schemas.microsoft.com/office/powerpoint/2010/main" val="460779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95D8-9E75-4870-B70B-D9F5A7E8D7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ABAF7F-DE79-4528-8998-BEB340C862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0DE27C-02BB-4CA7-B766-DA8CF82467F6}"/>
              </a:ext>
            </a:extLst>
          </p:cNvPr>
          <p:cNvSpPr>
            <a:spLocks noGrp="1"/>
          </p:cNvSpPr>
          <p:nvPr>
            <p:ph type="dt" sz="half" idx="10"/>
          </p:nvPr>
        </p:nvSpPr>
        <p:spPr/>
        <p:txBody>
          <a:bodyPr/>
          <a:lstStyle/>
          <a:p>
            <a:fld id="{FF52B782-4152-4ABF-91D3-A9F0A42BF6EE}" type="datetimeFigureOut">
              <a:rPr lang="en-GB" smtClean="0"/>
              <a:t>16/02/2022</a:t>
            </a:fld>
            <a:endParaRPr lang="en-GB"/>
          </a:p>
        </p:txBody>
      </p:sp>
      <p:sp>
        <p:nvSpPr>
          <p:cNvPr id="5" name="Footer Placeholder 4">
            <a:extLst>
              <a:ext uri="{FF2B5EF4-FFF2-40B4-BE49-F238E27FC236}">
                <a16:creationId xmlns:a16="http://schemas.microsoft.com/office/drawing/2014/main" id="{4D5B0865-5813-4259-BFAD-21CDA6F40A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5F8013-4B73-4A60-B0CF-FFFAC90E2832}"/>
              </a:ext>
            </a:extLst>
          </p:cNvPr>
          <p:cNvSpPr>
            <a:spLocks noGrp="1"/>
          </p:cNvSpPr>
          <p:nvPr>
            <p:ph type="sldNum" sz="quarter" idx="12"/>
          </p:nvPr>
        </p:nvSpPr>
        <p:spPr/>
        <p:txBody>
          <a:bodyPr/>
          <a:lstStyle/>
          <a:p>
            <a:fld id="{37A33A80-1258-4947-B3EB-CB81D529B571}" type="slidenum">
              <a:rPr lang="en-GB" smtClean="0"/>
              <a:t>‹#›</a:t>
            </a:fld>
            <a:endParaRPr lang="en-GB"/>
          </a:p>
        </p:txBody>
      </p:sp>
    </p:spTree>
    <p:extLst>
      <p:ext uri="{BB962C8B-B14F-4D97-AF65-F5344CB8AC3E}">
        <p14:creationId xmlns:p14="http://schemas.microsoft.com/office/powerpoint/2010/main" val="2391788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5DDA-E5A3-4DD8-A533-888D4E4F6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DBFE47-7220-4A7B-8856-FC6B2826D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D6CCE1-AB5B-4921-B004-B84CD0B0FCF3}"/>
              </a:ext>
            </a:extLst>
          </p:cNvPr>
          <p:cNvSpPr>
            <a:spLocks noGrp="1"/>
          </p:cNvSpPr>
          <p:nvPr>
            <p:ph type="dt" sz="half" idx="10"/>
          </p:nvPr>
        </p:nvSpPr>
        <p:spPr/>
        <p:txBody>
          <a:bodyPr/>
          <a:lstStyle/>
          <a:p>
            <a:fld id="{FF52B782-4152-4ABF-91D3-A9F0A42BF6EE}" type="datetimeFigureOut">
              <a:rPr lang="en-GB" smtClean="0"/>
              <a:t>16/02/2022</a:t>
            </a:fld>
            <a:endParaRPr lang="en-GB"/>
          </a:p>
        </p:txBody>
      </p:sp>
      <p:sp>
        <p:nvSpPr>
          <p:cNvPr id="5" name="Footer Placeholder 4">
            <a:extLst>
              <a:ext uri="{FF2B5EF4-FFF2-40B4-BE49-F238E27FC236}">
                <a16:creationId xmlns:a16="http://schemas.microsoft.com/office/drawing/2014/main" id="{41F540B9-D485-43A3-8585-D6053D52BB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800AC7-3EFB-4C77-A644-0506C452DCE6}"/>
              </a:ext>
            </a:extLst>
          </p:cNvPr>
          <p:cNvSpPr>
            <a:spLocks noGrp="1"/>
          </p:cNvSpPr>
          <p:nvPr>
            <p:ph type="sldNum" sz="quarter" idx="12"/>
          </p:nvPr>
        </p:nvSpPr>
        <p:spPr/>
        <p:txBody>
          <a:bodyPr/>
          <a:lstStyle/>
          <a:p>
            <a:fld id="{37A33A80-1258-4947-B3EB-CB81D529B571}" type="slidenum">
              <a:rPr lang="en-GB" smtClean="0"/>
              <a:t>‹#›</a:t>
            </a:fld>
            <a:endParaRPr lang="en-GB"/>
          </a:p>
        </p:txBody>
      </p:sp>
    </p:spTree>
    <p:extLst>
      <p:ext uri="{BB962C8B-B14F-4D97-AF65-F5344CB8AC3E}">
        <p14:creationId xmlns:p14="http://schemas.microsoft.com/office/powerpoint/2010/main" val="1413299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8AF4-C460-4886-95FA-D4519C076D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73A43B-9250-46B3-8E74-35BFBC12E1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3232BD-4800-40D3-9419-EFF426D897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D55B6A-612D-4100-98DC-58122446CF80}"/>
              </a:ext>
            </a:extLst>
          </p:cNvPr>
          <p:cNvSpPr>
            <a:spLocks noGrp="1"/>
          </p:cNvSpPr>
          <p:nvPr>
            <p:ph type="dt" sz="half" idx="10"/>
          </p:nvPr>
        </p:nvSpPr>
        <p:spPr/>
        <p:txBody>
          <a:bodyPr/>
          <a:lstStyle/>
          <a:p>
            <a:fld id="{FF52B782-4152-4ABF-91D3-A9F0A42BF6EE}" type="datetimeFigureOut">
              <a:rPr lang="en-GB" smtClean="0"/>
              <a:t>16/02/2022</a:t>
            </a:fld>
            <a:endParaRPr lang="en-GB"/>
          </a:p>
        </p:txBody>
      </p:sp>
      <p:sp>
        <p:nvSpPr>
          <p:cNvPr id="6" name="Footer Placeholder 5">
            <a:extLst>
              <a:ext uri="{FF2B5EF4-FFF2-40B4-BE49-F238E27FC236}">
                <a16:creationId xmlns:a16="http://schemas.microsoft.com/office/drawing/2014/main" id="{772BF603-A2AB-4D03-ACF7-F5652F0AC0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C68E5A-BC1D-4373-9E11-8867ECA73D75}"/>
              </a:ext>
            </a:extLst>
          </p:cNvPr>
          <p:cNvSpPr>
            <a:spLocks noGrp="1"/>
          </p:cNvSpPr>
          <p:nvPr>
            <p:ph type="sldNum" sz="quarter" idx="12"/>
          </p:nvPr>
        </p:nvSpPr>
        <p:spPr/>
        <p:txBody>
          <a:bodyPr/>
          <a:lstStyle/>
          <a:p>
            <a:fld id="{37A33A80-1258-4947-B3EB-CB81D529B571}" type="slidenum">
              <a:rPr lang="en-GB" smtClean="0"/>
              <a:t>‹#›</a:t>
            </a:fld>
            <a:endParaRPr lang="en-GB"/>
          </a:p>
        </p:txBody>
      </p:sp>
    </p:spTree>
    <p:extLst>
      <p:ext uri="{BB962C8B-B14F-4D97-AF65-F5344CB8AC3E}">
        <p14:creationId xmlns:p14="http://schemas.microsoft.com/office/powerpoint/2010/main" val="3516487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BA31-6927-46B8-A374-B9F0A89296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0CD459-FC59-4F76-B98A-46E0E114F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77ED4B-54E0-41D5-92F5-89FA4606F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2BDF37-E6A7-43D5-9BC9-D19F8CD44E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CA0E61-AE87-4208-BC45-3C6B70BE51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749BC8-93B1-42BA-B8FB-614A7EA960A4}"/>
              </a:ext>
            </a:extLst>
          </p:cNvPr>
          <p:cNvSpPr>
            <a:spLocks noGrp="1"/>
          </p:cNvSpPr>
          <p:nvPr>
            <p:ph type="dt" sz="half" idx="10"/>
          </p:nvPr>
        </p:nvSpPr>
        <p:spPr/>
        <p:txBody>
          <a:bodyPr/>
          <a:lstStyle/>
          <a:p>
            <a:fld id="{FF52B782-4152-4ABF-91D3-A9F0A42BF6EE}" type="datetimeFigureOut">
              <a:rPr lang="en-GB" smtClean="0"/>
              <a:t>16/02/2022</a:t>
            </a:fld>
            <a:endParaRPr lang="en-GB"/>
          </a:p>
        </p:txBody>
      </p:sp>
      <p:sp>
        <p:nvSpPr>
          <p:cNvPr id="8" name="Footer Placeholder 7">
            <a:extLst>
              <a:ext uri="{FF2B5EF4-FFF2-40B4-BE49-F238E27FC236}">
                <a16:creationId xmlns:a16="http://schemas.microsoft.com/office/drawing/2014/main" id="{C6725DDD-D94F-4B25-B01C-FEA53D75C3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02C815-7F0D-4172-93FA-7365BE9ED51F}"/>
              </a:ext>
            </a:extLst>
          </p:cNvPr>
          <p:cNvSpPr>
            <a:spLocks noGrp="1"/>
          </p:cNvSpPr>
          <p:nvPr>
            <p:ph type="sldNum" sz="quarter" idx="12"/>
          </p:nvPr>
        </p:nvSpPr>
        <p:spPr/>
        <p:txBody>
          <a:bodyPr/>
          <a:lstStyle/>
          <a:p>
            <a:fld id="{37A33A80-1258-4947-B3EB-CB81D529B571}" type="slidenum">
              <a:rPr lang="en-GB" smtClean="0"/>
              <a:t>‹#›</a:t>
            </a:fld>
            <a:endParaRPr lang="en-GB"/>
          </a:p>
        </p:txBody>
      </p:sp>
    </p:spTree>
    <p:extLst>
      <p:ext uri="{BB962C8B-B14F-4D97-AF65-F5344CB8AC3E}">
        <p14:creationId xmlns:p14="http://schemas.microsoft.com/office/powerpoint/2010/main" val="507835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81EE-C0BC-44CE-BDB2-F1DE09E651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C3D533-4203-41FE-B99C-DC135BE26E60}"/>
              </a:ext>
            </a:extLst>
          </p:cNvPr>
          <p:cNvSpPr>
            <a:spLocks noGrp="1"/>
          </p:cNvSpPr>
          <p:nvPr>
            <p:ph type="dt" sz="half" idx="10"/>
          </p:nvPr>
        </p:nvSpPr>
        <p:spPr/>
        <p:txBody>
          <a:bodyPr/>
          <a:lstStyle/>
          <a:p>
            <a:fld id="{FF52B782-4152-4ABF-91D3-A9F0A42BF6EE}" type="datetimeFigureOut">
              <a:rPr lang="en-GB" smtClean="0"/>
              <a:t>16/02/2022</a:t>
            </a:fld>
            <a:endParaRPr lang="en-GB"/>
          </a:p>
        </p:txBody>
      </p:sp>
      <p:sp>
        <p:nvSpPr>
          <p:cNvPr id="4" name="Footer Placeholder 3">
            <a:extLst>
              <a:ext uri="{FF2B5EF4-FFF2-40B4-BE49-F238E27FC236}">
                <a16:creationId xmlns:a16="http://schemas.microsoft.com/office/drawing/2014/main" id="{8300ADA3-2E4F-4298-AE7A-F7D90EC7E6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CB9638-2191-4ABF-AF66-22500E11299C}"/>
              </a:ext>
            </a:extLst>
          </p:cNvPr>
          <p:cNvSpPr>
            <a:spLocks noGrp="1"/>
          </p:cNvSpPr>
          <p:nvPr>
            <p:ph type="sldNum" sz="quarter" idx="12"/>
          </p:nvPr>
        </p:nvSpPr>
        <p:spPr/>
        <p:txBody>
          <a:bodyPr/>
          <a:lstStyle/>
          <a:p>
            <a:fld id="{37A33A80-1258-4947-B3EB-CB81D529B571}" type="slidenum">
              <a:rPr lang="en-GB" smtClean="0"/>
              <a:t>‹#›</a:t>
            </a:fld>
            <a:endParaRPr lang="en-GB"/>
          </a:p>
        </p:txBody>
      </p:sp>
    </p:spTree>
    <p:extLst>
      <p:ext uri="{BB962C8B-B14F-4D97-AF65-F5344CB8AC3E}">
        <p14:creationId xmlns:p14="http://schemas.microsoft.com/office/powerpoint/2010/main" val="3408566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A155B-7959-4DBF-B5FE-38C4B7988CDD}"/>
              </a:ext>
            </a:extLst>
          </p:cNvPr>
          <p:cNvSpPr>
            <a:spLocks noGrp="1"/>
          </p:cNvSpPr>
          <p:nvPr>
            <p:ph type="dt" sz="half" idx="10"/>
          </p:nvPr>
        </p:nvSpPr>
        <p:spPr/>
        <p:txBody>
          <a:bodyPr/>
          <a:lstStyle/>
          <a:p>
            <a:fld id="{FF52B782-4152-4ABF-91D3-A9F0A42BF6EE}" type="datetimeFigureOut">
              <a:rPr lang="en-GB" smtClean="0"/>
              <a:t>16/02/2022</a:t>
            </a:fld>
            <a:endParaRPr lang="en-GB"/>
          </a:p>
        </p:txBody>
      </p:sp>
      <p:sp>
        <p:nvSpPr>
          <p:cNvPr id="3" name="Footer Placeholder 2">
            <a:extLst>
              <a:ext uri="{FF2B5EF4-FFF2-40B4-BE49-F238E27FC236}">
                <a16:creationId xmlns:a16="http://schemas.microsoft.com/office/drawing/2014/main" id="{94A65E1A-7B71-41D2-90DE-44F4F6CD9F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B9E6DE-3FDD-48C7-A7CA-3C2F96327071}"/>
              </a:ext>
            </a:extLst>
          </p:cNvPr>
          <p:cNvSpPr>
            <a:spLocks noGrp="1"/>
          </p:cNvSpPr>
          <p:nvPr>
            <p:ph type="sldNum" sz="quarter" idx="12"/>
          </p:nvPr>
        </p:nvSpPr>
        <p:spPr/>
        <p:txBody>
          <a:bodyPr/>
          <a:lstStyle/>
          <a:p>
            <a:fld id="{37A33A80-1258-4947-B3EB-CB81D529B571}" type="slidenum">
              <a:rPr lang="en-GB" smtClean="0"/>
              <a:t>‹#›</a:t>
            </a:fld>
            <a:endParaRPr lang="en-GB"/>
          </a:p>
        </p:txBody>
      </p:sp>
    </p:spTree>
    <p:extLst>
      <p:ext uri="{BB962C8B-B14F-4D97-AF65-F5344CB8AC3E}">
        <p14:creationId xmlns:p14="http://schemas.microsoft.com/office/powerpoint/2010/main" val="542392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CD17-7601-414D-851B-EA8C66CF8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EA80EA-850C-4D21-98A1-418ABACDF6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FE171A-B2FC-4E44-9280-83F1684BC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3AC98-E311-4869-8CBE-C2747EEB2435}"/>
              </a:ext>
            </a:extLst>
          </p:cNvPr>
          <p:cNvSpPr>
            <a:spLocks noGrp="1"/>
          </p:cNvSpPr>
          <p:nvPr>
            <p:ph type="dt" sz="half" idx="10"/>
          </p:nvPr>
        </p:nvSpPr>
        <p:spPr/>
        <p:txBody>
          <a:bodyPr/>
          <a:lstStyle/>
          <a:p>
            <a:fld id="{FF52B782-4152-4ABF-91D3-A9F0A42BF6EE}" type="datetimeFigureOut">
              <a:rPr lang="en-GB" smtClean="0"/>
              <a:t>16/02/2022</a:t>
            </a:fld>
            <a:endParaRPr lang="en-GB"/>
          </a:p>
        </p:txBody>
      </p:sp>
      <p:sp>
        <p:nvSpPr>
          <p:cNvPr id="6" name="Footer Placeholder 5">
            <a:extLst>
              <a:ext uri="{FF2B5EF4-FFF2-40B4-BE49-F238E27FC236}">
                <a16:creationId xmlns:a16="http://schemas.microsoft.com/office/drawing/2014/main" id="{3BB77976-2491-4FBE-8687-46D2E5C0E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D7AFD6-EE53-48EE-A951-39E3F1F98DD9}"/>
              </a:ext>
            </a:extLst>
          </p:cNvPr>
          <p:cNvSpPr>
            <a:spLocks noGrp="1"/>
          </p:cNvSpPr>
          <p:nvPr>
            <p:ph type="sldNum" sz="quarter" idx="12"/>
          </p:nvPr>
        </p:nvSpPr>
        <p:spPr/>
        <p:txBody>
          <a:bodyPr/>
          <a:lstStyle/>
          <a:p>
            <a:fld id="{37A33A80-1258-4947-B3EB-CB81D529B571}" type="slidenum">
              <a:rPr lang="en-GB" smtClean="0"/>
              <a:t>‹#›</a:t>
            </a:fld>
            <a:endParaRPr lang="en-GB"/>
          </a:p>
        </p:txBody>
      </p:sp>
    </p:spTree>
    <p:extLst>
      <p:ext uri="{BB962C8B-B14F-4D97-AF65-F5344CB8AC3E}">
        <p14:creationId xmlns:p14="http://schemas.microsoft.com/office/powerpoint/2010/main" val="1430347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8950-5C0A-4F2E-82D5-3E45BBDF8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3D0CA3-AC5D-4A3D-91C5-75BAB2E42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04D66B-3456-44CA-B759-9D359FC70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7B6A9-1504-471C-BD8A-E6E0EAF1E754}"/>
              </a:ext>
            </a:extLst>
          </p:cNvPr>
          <p:cNvSpPr>
            <a:spLocks noGrp="1"/>
          </p:cNvSpPr>
          <p:nvPr>
            <p:ph type="dt" sz="half" idx="10"/>
          </p:nvPr>
        </p:nvSpPr>
        <p:spPr/>
        <p:txBody>
          <a:bodyPr/>
          <a:lstStyle/>
          <a:p>
            <a:fld id="{FF52B782-4152-4ABF-91D3-A9F0A42BF6EE}" type="datetimeFigureOut">
              <a:rPr lang="en-GB" smtClean="0"/>
              <a:t>16/02/2022</a:t>
            </a:fld>
            <a:endParaRPr lang="en-GB"/>
          </a:p>
        </p:txBody>
      </p:sp>
      <p:sp>
        <p:nvSpPr>
          <p:cNvPr id="6" name="Footer Placeholder 5">
            <a:extLst>
              <a:ext uri="{FF2B5EF4-FFF2-40B4-BE49-F238E27FC236}">
                <a16:creationId xmlns:a16="http://schemas.microsoft.com/office/drawing/2014/main" id="{4A95BE2F-90FA-4D65-B704-710A8765F9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E66B01-27D0-4983-BFE4-62CE0EE1C547}"/>
              </a:ext>
            </a:extLst>
          </p:cNvPr>
          <p:cNvSpPr>
            <a:spLocks noGrp="1"/>
          </p:cNvSpPr>
          <p:nvPr>
            <p:ph type="sldNum" sz="quarter" idx="12"/>
          </p:nvPr>
        </p:nvSpPr>
        <p:spPr/>
        <p:txBody>
          <a:bodyPr/>
          <a:lstStyle/>
          <a:p>
            <a:fld id="{37A33A80-1258-4947-B3EB-CB81D529B571}" type="slidenum">
              <a:rPr lang="en-GB" smtClean="0"/>
              <a:t>‹#›</a:t>
            </a:fld>
            <a:endParaRPr lang="en-GB"/>
          </a:p>
        </p:txBody>
      </p:sp>
    </p:spTree>
    <p:extLst>
      <p:ext uri="{BB962C8B-B14F-4D97-AF65-F5344CB8AC3E}">
        <p14:creationId xmlns:p14="http://schemas.microsoft.com/office/powerpoint/2010/main" val="386575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18E5-F4B6-49C0-9853-B1557A53A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F5807B-8D7C-4EC4-BAD5-9E2A308F18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14B31D-24D6-42F0-BE3B-C946E7D2193B}"/>
              </a:ext>
            </a:extLst>
          </p:cNvPr>
          <p:cNvSpPr>
            <a:spLocks noGrp="1"/>
          </p:cNvSpPr>
          <p:nvPr>
            <p:ph type="dt" sz="half" idx="10"/>
          </p:nvPr>
        </p:nvSpPr>
        <p:spPr/>
        <p:txBody>
          <a:bodyPr/>
          <a:lstStyle/>
          <a:p>
            <a:fld id="{A9ED334B-17E8-457F-9A86-2370D0687AD0}" type="datetimeFigureOut">
              <a:rPr lang="en-GB" smtClean="0"/>
              <a:t>16/02/2022</a:t>
            </a:fld>
            <a:endParaRPr lang="en-GB"/>
          </a:p>
        </p:txBody>
      </p:sp>
      <p:sp>
        <p:nvSpPr>
          <p:cNvPr id="5" name="Footer Placeholder 4">
            <a:extLst>
              <a:ext uri="{FF2B5EF4-FFF2-40B4-BE49-F238E27FC236}">
                <a16:creationId xmlns:a16="http://schemas.microsoft.com/office/drawing/2014/main" id="{4F0B93FF-BE63-4672-8924-97F43E185C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A5C09-964D-411F-B1C2-F2A97D81F0CF}"/>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602940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87FC-405F-4A07-B46C-81567E59556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E84CFA-F6C6-416E-ACF1-BF322244BC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50FC05-3115-42E1-A105-86E96FC54657}"/>
              </a:ext>
            </a:extLst>
          </p:cNvPr>
          <p:cNvSpPr>
            <a:spLocks noGrp="1"/>
          </p:cNvSpPr>
          <p:nvPr>
            <p:ph type="dt" sz="half" idx="10"/>
          </p:nvPr>
        </p:nvSpPr>
        <p:spPr/>
        <p:txBody>
          <a:bodyPr/>
          <a:lstStyle/>
          <a:p>
            <a:fld id="{FF52B782-4152-4ABF-91D3-A9F0A42BF6EE}" type="datetimeFigureOut">
              <a:rPr lang="en-GB" smtClean="0"/>
              <a:t>16/02/2022</a:t>
            </a:fld>
            <a:endParaRPr lang="en-GB"/>
          </a:p>
        </p:txBody>
      </p:sp>
      <p:sp>
        <p:nvSpPr>
          <p:cNvPr id="5" name="Footer Placeholder 4">
            <a:extLst>
              <a:ext uri="{FF2B5EF4-FFF2-40B4-BE49-F238E27FC236}">
                <a16:creationId xmlns:a16="http://schemas.microsoft.com/office/drawing/2014/main" id="{18D0B6AC-8849-4082-A79B-447443F0A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670910-3542-4360-BA6F-98F74C6BA449}"/>
              </a:ext>
            </a:extLst>
          </p:cNvPr>
          <p:cNvSpPr>
            <a:spLocks noGrp="1"/>
          </p:cNvSpPr>
          <p:nvPr>
            <p:ph type="sldNum" sz="quarter" idx="12"/>
          </p:nvPr>
        </p:nvSpPr>
        <p:spPr/>
        <p:txBody>
          <a:bodyPr/>
          <a:lstStyle/>
          <a:p>
            <a:fld id="{37A33A80-1258-4947-B3EB-CB81D529B571}" type="slidenum">
              <a:rPr lang="en-GB" smtClean="0"/>
              <a:t>‹#›</a:t>
            </a:fld>
            <a:endParaRPr lang="en-GB"/>
          </a:p>
        </p:txBody>
      </p:sp>
    </p:spTree>
    <p:extLst>
      <p:ext uri="{BB962C8B-B14F-4D97-AF65-F5344CB8AC3E}">
        <p14:creationId xmlns:p14="http://schemas.microsoft.com/office/powerpoint/2010/main" val="2140520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39886-D26A-42CA-A6D5-9CB85E3B4F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480E1-4045-42B3-ACBB-12D2D8F81E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E796B9-E5C7-4E9F-BBDE-6306D2B49653}"/>
              </a:ext>
            </a:extLst>
          </p:cNvPr>
          <p:cNvSpPr>
            <a:spLocks noGrp="1"/>
          </p:cNvSpPr>
          <p:nvPr>
            <p:ph type="dt" sz="half" idx="10"/>
          </p:nvPr>
        </p:nvSpPr>
        <p:spPr/>
        <p:txBody>
          <a:bodyPr/>
          <a:lstStyle/>
          <a:p>
            <a:fld id="{FF52B782-4152-4ABF-91D3-A9F0A42BF6EE}" type="datetimeFigureOut">
              <a:rPr lang="en-GB" smtClean="0"/>
              <a:t>16/02/2022</a:t>
            </a:fld>
            <a:endParaRPr lang="en-GB"/>
          </a:p>
        </p:txBody>
      </p:sp>
      <p:sp>
        <p:nvSpPr>
          <p:cNvPr id="5" name="Footer Placeholder 4">
            <a:extLst>
              <a:ext uri="{FF2B5EF4-FFF2-40B4-BE49-F238E27FC236}">
                <a16:creationId xmlns:a16="http://schemas.microsoft.com/office/drawing/2014/main" id="{E2A83CCF-F049-4854-84BF-6C2DD58874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219ED2-0D68-40EC-BF91-C13D4A66268C}"/>
              </a:ext>
            </a:extLst>
          </p:cNvPr>
          <p:cNvSpPr>
            <a:spLocks noGrp="1"/>
          </p:cNvSpPr>
          <p:nvPr>
            <p:ph type="sldNum" sz="quarter" idx="12"/>
          </p:nvPr>
        </p:nvSpPr>
        <p:spPr/>
        <p:txBody>
          <a:bodyPr/>
          <a:lstStyle/>
          <a:p>
            <a:fld id="{37A33A80-1258-4947-B3EB-CB81D529B571}" type="slidenum">
              <a:rPr lang="en-GB" smtClean="0"/>
              <a:t>‹#›</a:t>
            </a:fld>
            <a:endParaRPr lang="en-GB"/>
          </a:p>
        </p:txBody>
      </p:sp>
    </p:spTree>
    <p:extLst>
      <p:ext uri="{BB962C8B-B14F-4D97-AF65-F5344CB8AC3E}">
        <p14:creationId xmlns:p14="http://schemas.microsoft.com/office/powerpoint/2010/main" val="1023138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80677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6" y="3660489"/>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1" b="0" i="0" baseline="0">
                <a:solidFill>
                  <a:srgbClr val="005EB8"/>
                </a:solidFill>
                <a:latin typeface="Arial" charset="0"/>
                <a:ea typeface="Arial" charset="0"/>
                <a:cs typeface="Arial"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p:nvPicPr>
        <p:blipFill>
          <a:blip r:embed="rId2"/>
          <a:stretch>
            <a:fillRect/>
          </a:stretch>
        </p:blipFill>
        <p:spPr>
          <a:xfrm>
            <a:off x="10261548"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p:nvSpPr>
        <p:spPr>
          <a:xfrm>
            <a:off x="3434080" y="5792943"/>
            <a:ext cx="5323840" cy="406400"/>
          </a:xfrm>
          <a:prstGeom prst="rect">
            <a:avLst/>
          </a:prstGeom>
          <a:solidFill>
            <a:schemeClr val="lt1"/>
          </a:solid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spcAft>
                <a:spcPts val="0"/>
              </a:spcAft>
            </a:pPr>
            <a:r>
              <a:rPr lang="en-GB" sz="1801">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5548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900" cy="2244128"/>
          </a:xfrm>
          <a:prstGeom prst="rect">
            <a:avLst/>
          </a:prstGeom>
        </p:spPr>
        <p:txBody>
          <a:bodyPr/>
          <a:lstStyle>
            <a:lvl1pPr>
              <a:defRPr sz="1401">
                <a:latin typeface="Arial" panose="020B0604020202020204" pitchFamily="34" charset="0"/>
                <a:cs typeface="Arial" panose="020B0604020202020204" pitchFamily="34" charset="0"/>
              </a:defRPr>
            </a:lvl1pPr>
            <a:lvl2pPr>
              <a:defRPr sz="1401">
                <a:latin typeface="Arial" panose="020B0604020202020204" pitchFamily="34" charset="0"/>
                <a:cs typeface="Arial" panose="020B0604020202020204" pitchFamily="34" charset="0"/>
              </a:defRPr>
            </a:lvl2pPr>
            <a:lvl3pPr>
              <a:defRPr sz="1401">
                <a:latin typeface="Arial" panose="020B0604020202020204" pitchFamily="34" charset="0"/>
                <a:cs typeface="Arial" panose="020B0604020202020204" pitchFamily="34" charset="0"/>
              </a:defRPr>
            </a:lvl3pPr>
            <a:lvl4pPr>
              <a:defRPr sz="1401">
                <a:latin typeface="Arial" panose="020B0604020202020204" pitchFamily="34" charset="0"/>
                <a:cs typeface="Arial" panose="020B0604020202020204" pitchFamily="34" charset="0"/>
              </a:defRPr>
            </a:lvl4pPr>
            <a:lvl5pPr>
              <a:defRPr sz="1401">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2" y="854466"/>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p:nvSpPr>
        <p:spPr>
          <a:xfrm>
            <a:off x="388421" y="6372537"/>
            <a:ext cx="863148"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4" y="6333441"/>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Healthcare standards for children and young people in secure settings (2019)  </a:t>
            </a:r>
            <a:endParaRPr lang="en-US"/>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p:nvPicPr>
        <p:blipFill>
          <a:blip r:embed="rId2"/>
          <a:stretch>
            <a:fillRect/>
          </a:stretch>
        </p:blipFill>
        <p:spPr>
          <a:xfrm>
            <a:off x="10261548" y="293024"/>
            <a:ext cx="1440873" cy="436418"/>
          </a:xfrm>
          <a:prstGeom prst="rect">
            <a:avLst/>
          </a:prstGeom>
        </p:spPr>
      </p:pic>
    </p:spTree>
    <p:extLst>
      <p:ext uri="{BB962C8B-B14F-4D97-AF65-F5344CB8AC3E}">
        <p14:creationId xmlns:p14="http://schemas.microsoft.com/office/powerpoint/2010/main" val="1868623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7429-2641-4723-906E-94278C8BFC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C9236-39D7-48A5-B5F7-479C08B48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39503C-19E0-4F87-A1F7-CD6F807CD802}"/>
              </a:ext>
            </a:extLst>
          </p:cNvPr>
          <p:cNvSpPr>
            <a:spLocks noGrp="1"/>
          </p:cNvSpPr>
          <p:nvPr>
            <p:ph type="dt" sz="half" idx="10"/>
          </p:nvPr>
        </p:nvSpPr>
        <p:spPr/>
        <p:txBody>
          <a:bodyPr/>
          <a:lstStyle/>
          <a:p>
            <a:fld id="{EB414BEE-A97D-4C01-93AE-056FDA1C83D2}" type="datetimeFigureOut">
              <a:rPr lang="en-GB" smtClean="0"/>
              <a:t>16/02/2022</a:t>
            </a:fld>
            <a:endParaRPr lang="en-GB"/>
          </a:p>
        </p:txBody>
      </p:sp>
      <p:sp>
        <p:nvSpPr>
          <p:cNvPr id="5" name="Footer Placeholder 4">
            <a:extLst>
              <a:ext uri="{FF2B5EF4-FFF2-40B4-BE49-F238E27FC236}">
                <a16:creationId xmlns:a16="http://schemas.microsoft.com/office/drawing/2014/main" id="{1081C87D-95FE-4048-9BF3-9265F7E6A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3EE036-9BAB-4D70-8CBC-C63827834C58}"/>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39370026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89EE-9D13-46C0-B864-51000A5680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5742A1-57A2-40E8-B424-59D022EACD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2C5680-8B3F-4CF4-9BE3-FCEB6731558C}"/>
              </a:ext>
            </a:extLst>
          </p:cNvPr>
          <p:cNvSpPr>
            <a:spLocks noGrp="1"/>
          </p:cNvSpPr>
          <p:nvPr>
            <p:ph type="dt" sz="half" idx="10"/>
          </p:nvPr>
        </p:nvSpPr>
        <p:spPr/>
        <p:txBody>
          <a:bodyPr/>
          <a:lstStyle/>
          <a:p>
            <a:fld id="{EB414BEE-A97D-4C01-93AE-056FDA1C83D2}" type="datetimeFigureOut">
              <a:rPr lang="en-GB" smtClean="0"/>
              <a:t>16/02/2022</a:t>
            </a:fld>
            <a:endParaRPr lang="en-GB"/>
          </a:p>
        </p:txBody>
      </p:sp>
      <p:sp>
        <p:nvSpPr>
          <p:cNvPr id="5" name="Footer Placeholder 4">
            <a:extLst>
              <a:ext uri="{FF2B5EF4-FFF2-40B4-BE49-F238E27FC236}">
                <a16:creationId xmlns:a16="http://schemas.microsoft.com/office/drawing/2014/main" id="{BA1A7FF2-EC76-494E-96EC-118B94E62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5DE13-AAF4-49CB-AACD-D8778E53226B}"/>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29598813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793E-290A-46B7-B356-2B402BCA4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4B6E15-E370-4C2F-B991-8E229368E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331A2-759E-427A-AABB-2A5A06BE32A9}"/>
              </a:ext>
            </a:extLst>
          </p:cNvPr>
          <p:cNvSpPr>
            <a:spLocks noGrp="1"/>
          </p:cNvSpPr>
          <p:nvPr>
            <p:ph type="dt" sz="half" idx="10"/>
          </p:nvPr>
        </p:nvSpPr>
        <p:spPr/>
        <p:txBody>
          <a:bodyPr/>
          <a:lstStyle/>
          <a:p>
            <a:fld id="{EB414BEE-A97D-4C01-93AE-056FDA1C83D2}" type="datetimeFigureOut">
              <a:rPr lang="en-GB" smtClean="0"/>
              <a:t>16/02/2022</a:t>
            </a:fld>
            <a:endParaRPr lang="en-GB"/>
          </a:p>
        </p:txBody>
      </p:sp>
      <p:sp>
        <p:nvSpPr>
          <p:cNvPr id="5" name="Footer Placeholder 4">
            <a:extLst>
              <a:ext uri="{FF2B5EF4-FFF2-40B4-BE49-F238E27FC236}">
                <a16:creationId xmlns:a16="http://schemas.microsoft.com/office/drawing/2014/main" id="{5E8778BA-F77A-428D-B67A-E9AB1DED6C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1C3ED0-BBFF-4D88-A9B0-2CED1B04DC43}"/>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3780659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1E96-5335-4E00-A39B-C5DFBABFFA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E84034-6EB1-48A5-A55B-BCC7C46857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DDB762-AB55-4EA4-B817-D819C6ADDD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BFB47B-2CF9-429B-8160-DBC69DAB4001}"/>
              </a:ext>
            </a:extLst>
          </p:cNvPr>
          <p:cNvSpPr>
            <a:spLocks noGrp="1"/>
          </p:cNvSpPr>
          <p:nvPr>
            <p:ph type="dt" sz="half" idx="10"/>
          </p:nvPr>
        </p:nvSpPr>
        <p:spPr/>
        <p:txBody>
          <a:bodyPr/>
          <a:lstStyle/>
          <a:p>
            <a:fld id="{EB414BEE-A97D-4C01-93AE-056FDA1C83D2}" type="datetimeFigureOut">
              <a:rPr lang="en-GB" smtClean="0"/>
              <a:t>16/02/2022</a:t>
            </a:fld>
            <a:endParaRPr lang="en-GB"/>
          </a:p>
        </p:txBody>
      </p:sp>
      <p:sp>
        <p:nvSpPr>
          <p:cNvPr id="6" name="Footer Placeholder 5">
            <a:extLst>
              <a:ext uri="{FF2B5EF4-FFF2-40B4-BE49-F238E27FC236}">
                <a16:creationId xmlns:a16="http://schemas.microsoft.com/office/drawing/2014/main" id="{D132B128-EBC9-41E5-B0B1-EB37801DD0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C73D59-943A-423F-A7B5-2A1B8DCB8309}"/>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1347321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DE67-2759-48A8-B9D4-A6A7CC6DB32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790430-E336-4AEC-B7D0-D0266E84F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F4CA33-3FEA-4E2C-AA14-DDFBCDBF59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1C59CC3-2B48-46E6-901C-34A6F8558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9F517C-6999-4D5D-A411-40C58A6719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C0854C-59CB-4180-BD61-490A4807FACA}"/>
              </a:ext>
            </a:extLst>
          </p:cNvPr>
          <p:cNvSpPr>
            <a:spLocks noGrp="1"/>
          </p:cNvSpPr>
          <p:nvPr>
            <p:ph type="dt" sz="half" idx="10"/>
          </p:nvPr>
        </p:nvSpPr>
        <p:spPr/>
        <p:txBody>
          <a:bodyPr/>
          <a:lstStyle/>
          <a:p>
            <a:fld id="{EB414BEE-A97D-4C01-93AE-056FDA1C83D2}" type="datetimeFigureOut">
              <a:rPr lang="en-GB" smtClean="0"/>
              <a:t>16/02/2022</a:t>
            </a:fld>
            <a:endParaRPr lang="en-GB"/>
          </a:p>
        </p:txBody>
      </p:sp>
      <p:sp>
        <p:nvSpPr>
          <p:cNvPr id="8" name="Footer Placeholder 7">
            <a:extLst>
              <a:ext uri="{FF2B5EF4-FFF2-40B4-BE49-F238E27FC236}">
                <a16:creationId xmlns:a16="http://schemas.microsoft.com/office/drawing/2014/main" id="{721DF743-E01B-4573-90B8-4A27307355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0F4F79-6626-4045-93E9-BF2ECE53608F}"/>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105248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276A-0FC1-4916-84CB-9479CE39BB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3E5E7B-5F8C-477F-8C70-8588EEB590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91CE1-3711-4C97-93CE-BBF8EBDF7FE0}"/>
              </a:ext>
            </a:extLst>
          </p:cNvPr>
          <p:cNvSpPr>
            <a:spLocks noGrp="1"/>
          </p:cNvSpPr>
          <p:nvPr>
            <p:ph type="dt" sz="half" idx="10"/>
          </p:nvPr>
        </p:nvSpPr>
        <p:spPr/>
        <p:txBody>
          <a:bodyPr/>
          <a:lstStyle/>
          <a:p>
            <a:fld id="{A9ED334B-17E8-457F-9A86-2370D0687AD0}" type="datetimeFigureOut">
              <a:rPr lang="en-GB" smtClean="0"/>
              <a:t>16/02/2022</a:t>
            </a:fld>
            <a:endParaRPr lang="en-GB"/>
          </a:p>
        </p:txBody>
      </p:sp>
      <p:sp>
        <p:nvSpPr>
          <p:cNvPr id="5" name="Footer Placeholder 4">
            <a:extLst>
              <a:ext uri="{FF2B5EF4-FFF2-40B4-BE49-F238E27FC236}">
                <a16:creationId xmlns:a16="http://schemas.microsoft.com/office/drawing/2014/main" id="{946F205C-3B4B-4D23-B920-9BF5327115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F72A9D-DE99-41E4-9CEE-32588D63B477}"/>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9069728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2DE0-07E8-4CE9-B0D1-2ED42C5068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D5411A-FDCC-404F-A8EE-20EE02F4EED0}"/>
              </a:ext>
            </a:extLst>
          </p:cNvPr>
          <p:cNvSpPr>
            <a:spLocks noGrp="1"/>
          </p:cNvSpPr>
          <p:nvPr>
            <p:ph type="dt" sz="half" idx="10"/>
          </p:nvPr>
        </p:nvSpPr>
        <p:spPr/>
        <p:txBody>
          <a:bodyPr/>
          <a:lstStyle/>
          <a:p>
            <a:fld id="{EB414BEE-A97D-4C01-93AE-056FDA1C83D2}" type="datetimeFigureOut">
              <a:rPr lang="en-GB" smtClean="0"/>
              <a:t>16/02/2022</a:t>
            </a:fld>
            <a:endParaRPr lang="en-GB"/>
          </a:p>
        </p:txBody>
      </p:sp>
      <p:sp>
        <p:nvSpPr>
          <p:cNvPr id="4" name="Footer Placeholder 3">
            <a:extLst>
              <a:ext uri="{FF2B5EF4-FFF2-40B4-BE49-F238E27FC236}">
                <a16:creationId xmlns:a16="http://schemas.microsoft.com/office/drawing/2014/main" id="{28854D87-7470-4ED7-B37B-D36CC29704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6CCA29-98CC-4A90-B840-1C78464A0C3A}"/>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2361511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4B2286-ABEF-44BB-AFA3-ECE66E4C7306}"/>
              </a:ext>
            </a:extLst>
          </p:cNvPr>
          <p:cNvSpPr>
            <a:spLocks noGrp="1"/>
          </p:cNvSpPr>
          <p:nvPr>
            <p:ph type="dt" sz="half" idx="10"/>
          </p:nvPr>
        </p:nvSpPr>
        <p:spPr/>
        <p:txBody>
          <a:bodyPr/>
          <a:lstStyle/>
          <a:p>
            <a:fld id="{EB414BEE-A97D-4C01-93AE-056FDA1C83D2}" type="datetimeFigureOut">
              <a:rPr lang="en-GB" smtClean="0"/>
              <a:t>16/02/2022</a:t>
            </a:fld>
            <a:endParaRPr lang="en-GB"/>
          </a:p>
        </p:txBody>
      </p:sp>
      <p:sp>
        <p:nvSpPr>
          <p:cNvPr id="3" name="Footer Placeholder 2">
            <a:extLst>
              <a:ext uri="{FF2B5EF4-FFF2-40B4-BE49-F238E27FC236}">
                <a16:creationId xmlns:a16="http://schemas.microsoft.com/office/drawing/2014/main" id="{05229B51-9CB4-4FA4-A132-A40381EA91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7C0F68-F2A1-4047-BD8E-277B3013224C}"/>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31543639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739F-A2B1-46CC-865E-4959DA8801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C92A16-869B-4703-86BA-E4A9466D2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3A20D9-85D6-4503-AC18-51D0CE90E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C4775A-C212-4B50-8A83-19E65128E571}"/>
              </a:ext>
            </a:extLst>
          </p:cNvPr>
          <p:cNvSpPr>
            <a:spLocks noGrp="1"/>
          </p:cNvSpPr>
          <p:nvPr>
            <p:ph type="dt" sz="half" idx="10"/>
          </p:nvPr>
        </p:nvSpPr>
        <p:spPr/>
        <p:txBody>
          <a:bodyPr/>
          <a:lstStyle/>
          <a:p>
            <a:fld id="{EB414BEE-A97D-4C01-93AE-056FDA1C83D2}" type="datetimeFigureOut">
              <a:rPr lang="en-GB" smtClean="0"/>
              <a:t>16/02/2022</a:t>
            </a:fld>
            <a:endParaRPr lang="en-GB"/>
          </a:p>
        </p:txBody>
      </p:sp>
      <p:sp>
        <p:nvSpPr>
          <p:cNvPr id="6" name="Footer Placeholder 5">
            <a:extLst>
              <a:ext uri="{FF2B5EF4-FFF2-40B4-BE49-F238E27FC236}">
                <a16:creationId xmlns:a16="http://schemas.microsoft.com/office/drawing/2014/main" id="{0840B225-7198-4A3D-8350-E587BFB223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7A540B-49D1-4223-9D0B-153493A3C551}"/>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2139592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4FD0-13A3-4A2B-AF47-9D312B6A4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8ED725-E141-4671-BE69-0AFA0DA52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DF8B8-94CC-48E1-892F-BDD685BB8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C5B0D-4924-42D6-BBDE-4110F9F463F6}"/>
              </a:ext>
            </a:extLst>
          </p:cNvPr>
          <p:cNvSpPr>
            <a:spLocks noGrp="1"/>
          </p:cNvSpPr>
          <p:nvPr>
            <p:ph type="dt" sz="half" idx="10"/>
          </p:nvPr>
        </p:nvSpPr>
        <p:spPr/>
        <p:txBody>
          <a:bodyPr/>
          <a:lstStyle/>
          <a:p>
            <a:fld id="{EB414BEE-A97D-4C01-93AE-056FDA1C83D2}" type="datetimeFigureOut">
              <a:rPr lang="en-GB" smtClean="0"/>
              <a:t>16/02/2022</a:t>
            </a:fld>
            <a:endParaRPr lang="en-GB"/>
          </a:p>
        </p:txBody>
      </p:sp>
      <p:sp>
        <p:nvSpPr>
          <p:cNvPr id="6" name="Footer Placeholder 5">
            <a:extLst>
              <a:ext uri="{FF2B5EF4-FFF2-40B4-BE49-F238E27FC236}">
                <a16:creationId xmlns:a16="http://schemas.microsoft.com/office/drawing/2014/main" id="{054F92E6-A49A-478F-BAD2-2F0B1C5737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400D3A-825F-464D-92E7-7ACE4FCC02A9}"/>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1427247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5E95-548C-4F61-B850-EE2D320A95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84166E-6E8D-4C40-96D0-3DB2FD00E6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BFD70E-C731-444F-BA5E-0DB15D1C2C46}"/>
              </a:ext>
            </a:extLst>
          </p:cNvPr>
          <p:cNvSpPr>
            <a:spLocks noGrp="1"/>
          </p:cNvSpPr>
          <p:nvPr>
            <p:ph type="dt" sz="half" idx="10"/>
          </p:nvPr>
        </p:nvSpPr>
        <p:spPr/>
        <p:txBody>
          <a:bodyPr/>
          <a:lstStyle/>
          <a:p>
            <a:fld id="{EB414BEE-A97D-4C01-93AE-056FDA1C83D2}" type="datetimeFigureOut">
              <a:rPr lang="en-GB" smtClean="0"/>
              <a:t>16/02/2022</a:t>
            </a:fld>
            <a:endParaRPr lang="en-GB"/>
          </a:p>
        </p:txBody>
      </p:sp>
      <p:sp>
        <p:nvSpPr>
          <p:cNvPr id="5" name="Footer Placeholder 4">
            <a:extLst>
              <a:ext uri="{FF2B5EF4-FFF2-40B4-BE49-F238E27FC236}">
                <a16:creationId xmlns:a16="http://schemas.microsoft.com/office/drawing/2014/main" id="{E7FED8CC-AE5B-4F82-9F2B-F1EEED528C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5C3A7C-586A-4733-AACF-EF11899AF183}"/>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3304463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30ED1F-3BC3-4879-948D-CB54EBD332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09B053-9D25-4F6E-A53D-071C5F53E2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685EB4-D17E-4857-9962-C024714435CF}"/>
              </a:ext>
            </a:extLst>
          </p:cNvPr>
          <p:cNvSpPr>
            <a:spLocks noGrp="1"/>
          </p:cNvSpPr>
          <p:nvPr>
            <p:ph type="dt" sz="half" idx="10"/>
          </p:nvPr>
        </p:nvSpPr>
        <p:spPr/>
        <p:txBody>
          <a:bodyPr/>
          <a:lstStyle/>
          <a:p>
            <a:fld id="{EB414BEE-A97D-4C01-93AE-056FDA1C83D2}" type="datetimeFigureOut">
              <a:rPr lang="en-GB" smtClean="0"/>
              <a:t>16/02/2022</a:t>
            </a:fld>
            <a:endParaRPr lang="en-GB"/>
          </a:p>
        </p:txBody>
      </p:sp>
      <p:sp>
        <p:nvSpPr>
          <p:cNvPr id="5" name="Footer Placeholder 4">
            <a:extLst>
              <a:ext uri="{FF2B5EF4-FFF2-40B4-BE49-F238E27FC236}">
                <a16:creationId xmlns:a16="http://schemas.microsoft.com/office/drawing/2014/main" id="{E74D493C-2AD8-43C7-89B3-274F89D438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114AB-B9EF-43F3-ADB0-977417F8CBBC}"/>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24964956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601325" y="209848"/>
            <a:ext cx="1282069" cy="544236"/>
          </a:xfrm>
          <a:prstGeom prst="rect">
            <a:avLst/>
          </a:prstGeom>
        </p:spPr>
      </p:pic>
    </p:spTree>
    <p:extLst>
      <p:ext uri="{BB962C8B-B14F-4D97-AF65-F5344CB8AC3E}">
        <p14:creationId xmlns:p14="http://schemas.microsoft.com/office/powerpoint/2010/main" val="77335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4B72-1FD6-4C23-8B74-329FBCEB91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7CE640-ACA1-4214-ABC1-0FA4AAC251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D7195-3077-4644-A5F6-A41B9FD56316}"/>
              </a:ext>
            </a:extLst>
          </p:cNvPr>
          <p:cNvSpPr>
            <a:spLocks noGrp="1"/>
          </p:cNvSpPr>
          <p:nvPr>
            <p:ph type="dt" sz="half" idx="10"/>
          </p:nvPr>
        </p:nvSpPr>
        <p:spPr/>
        <p:txBody>
          <a:bodyPr/>
          <a:lstStyle/>
          <a:p>
            <a:fld id="{A9ED334B-17E8-457F-9A86-2370D0687AD0}" type="datetimeFigureOut">
              <a:rPr lang="en-GB" smtClean="0"/>
              <a:t>16/02/2022</a:t>
            </a:fld>
            <a:endParaRPr lang="en-GB"/>
          </a:p>
        </p:txBody>
      </p:sp>
      <p:sp>
        <p:nvSpPr>
          <p:cNvPr id="5" name="Footer Placeholder 4">
            <a:extLst>
              <a:ext uri="{FF2B5EF4-FFF2-40B4-BE49-F238E27FC236}">
                <a16:creationId xmlns:a16="http://schemas.microsoft.com/office/drawing/2014/main" id="{F453AA35-B377-4ABD-8BC6-EF0BDEF53A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20FBF7-DE0C-4FEC-A4CD-B4B19907AC71}"/>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947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C944-7F05-47F1-AB0E-DDF8DBB172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E21F8D-FC57-4AB9-B3B8-F220A096C2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0FE873-7E89-4E61-B021-A082679A9A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EA5E31-607A-46D2-822F-839B23096201}"/>
              </a:ext>
            </a:extLst>
          </p:cNvPr>
          <p:cNvSpPr>
            <a:spLocks noGrp="1"/>
          </p:cNvSpPr>
          <p:nvPr>
            <p:ph type="dt" sz="half" idx="10"/>
          </p:nvPr>
        </p:nvSpPr>
        <p:spPr/>
        <p:txBody>
          <a:bodyPr/>
          <a:lstStyle/>
          <a:p>
            <a:fld id="{A9ED334B-17E8-457F-9A86-2370D0687AD0}" type="datetimeFigureOut">
              <a:rPr lang="en-GB" smtClean="0"/>
              <a:t>16/02/2022</a:t>
            </a:fld>
            <a:endParaRPr lang="en-GB"/>
          </a:p>
        </p:txBody>
      </p:sp>
      <p:sp>
        <p:nvSpPr>
          <p:cNvPr id="6" name="Footer Placeholder 5">
            <a:extLst>
              <a:ext uri="{FF2B5EF4-FFF2-40B4-BE49-F238E27FC236}">
                <a16:creationId xmlns:a16="http://schemas.microsoft.com/office/drawing/2014/main" id="{6CA240A1-38B9-495D-A133-0955EEEFAE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3FAE2D-6EA5-468A-A505-D80B67CD5785}"/>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48835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A135-6E49-48E6-B2C9-DD5ED37E57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A0E218-BF9C-4CEE-879D-2C0EDDC1F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0F907-80A7-4240-8195-C8C001AF79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C4467C-3A61-4C53-925F-EE57657361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AB2189-2251-4615-9D25-84E0EBF994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A371BA-FA1E-4133-AC3A-23433E02FB1B}"/>
              </a:ext>
            </a:extLst>
          </p:cNvPr>
          <p:cNvSpPr>
            <a:spLocks noGrp="1"/>
          </p:cNvSpPr>
          <p:nvPr>
            <p:ph type="dt" sz="half" idx="10"/>
          </p:nvPr>
        </p:nvSpPr>
        <p:spPr/>
        <p:txBody>
          <a:bodyPr/>
          <a:lstStyle/>
          <a:p>
            <a:fld id="{A9ED334B-17E8-457F-9A86-2370D0687AD0}" type="datetimeFigureOut">
              <a:rPr lang="en-GB" smtClean="0"/>
              <a:t>16/02/2022</a:t>
            </a:fld>
            <a:endParaRPr lang="en-GB"/>
          </a:p>
        </p:txBody>
      </p:sp>
      <p:sp>
        <p:nvSpPr>
          <p:cNvPr id="8" name="Footer Placeholder 7">
            <a:extLst>
              <a:ext uri="{FF2B5EF4-FFF2-40B4-BE49-F238E27FC236}">
                <a16:creationId xmlns:a16="http://schemas.microsoft.com/office/drawing/2014/main" id="{1FDE7FE4-3D25-4300-B5AB-75965AB4B9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5D936E-BF03-4D7D-A115-FE99C1DE6B43}"/>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415835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204B-B3C8-482E-92F3-85B254875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7D8AC1-63EA-48B8-94EB-89766700C299}"/>
              </a:ext>
            </a:extLst>
          </p:cNvPr>
          <p:cNvSpPr>
            <a:spLocks noGrp="1"/>
          </p:cNvSpPr>
          <p:nvPr>
            <p:ph type="dt" sz="half" idx="10"/>
          </p:nvPr>
        </p:nvSpPr>
        <p:spPr/>
        <p:txBody>
          <a:bodyPr/>
          <a:lstStyle/>
          <a:p>
            <a:fld id="{A9ED334B-17E8-457F-9A86-2370D0687AD0}" type="datetimeFigureOut">
              <a:rPr lang="en-GB" smtClean="0"/>
              <a:t>16/02/2022</a:t>
            </a:fld>
            <a:endParaRPr lang="en-GB"/>
          </a:p>
        </p:txBody>
      </p:sp>
      <p:sp>
        <p:nvSpPr>
          <p:cNvPr id="4" name="Footer Placeholder 3">
            <a:extLst>
              <a:ext uri="{FF2B5EF4-FFF2-40B4-BE49-F238E27FC236}">
                <a16:creationId xmlns:a16="http://schemas.microsoft.com/office/drawing/2014/main" id="{9969339C-E784-4BCC-9990-AF0060BC0C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40A120-FD99-474D-BB53-F28C31F5694A}"/>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855661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169803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57" r:id="rId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D29280-E36D-4227-B81E-2D608C5FE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490394-1BC4-4EA6-9A8D-4D7AC1E6D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6ED07E-1EAD-4DFD-B55F-C912DD77A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D334B-17E8-457F-9A86-2370D0687AD0}" type="datetimeFigureOut">
              <a:rPr lang="en-GB" smtClean="0"/>
              <a:t>16/02/2022</a:t>
            </a:fld>
            <a:endParaRPr lang="en-GB"/>
          </a:p>
        </p:txBody>
      </p:sp>
      <p:sp>
        <p:nvSpPr>
          <p:cNvPr id="5" name="Footer Placeholder 4">
            <a:extLst>
              <a:ext uri="{FF2B5EF4-FFF2-40B4-BE49-F238E27FC236}">
                <a16:creationId xmlns:a16="http://schemas.microsoft.com/office/drawing/2014/main" id="{7F6BB442-FD5B-42EE-9EC1-B73CDC0968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53C332-D375-47CB-8B41-72D5C921B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52198-4F16-4714-BDAF-EE74460AC830}" type="slidenum">
              <a:rPr lang="en-GB" smtClean="0"/>
              <a:t>‹#›</a:t>
            </a:fld>
            <a:endParaRPr lang="en-GB"/>
          </a:p>
        </p:txBody>
      </p:sp>
    </p:spTree>
    <p:extLst>
      <p:ext uri="{BB962C8B-B14F-4D97-AF65-F5344CB8AC3E}">
        <p14:creationId xmlns:p14="http://schemas.microsoft.com/office/powerpoint/2010/main" val="26824232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75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090007768"/>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D5BDB-755A-465C-A2CE-ABF00E45C8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FBA107-34E6-4286-9DC9-B5F9C9C03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047AD4-50B2-4B13-A02F-B9914300D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7C624-DD16-4669-951B-32F5C42AA00B}" type="datetimeFigureOut">
              <a:rPr lang="en-GB" smtClean="0"/>
              <a:t>16/02/2022</a:t>
            </a:fld>
            <a:endParaRPr lang="en-GB"/>
          </a:p>
        </p:txBody>
      </p:sp>
      <p:sp>
        <p:nvSpPr>
          <p:cNvPr id="5" name="Footer Placeholder 4">
            <a:extLst>
              <a:ext uri="{FF2B5EF4-FFF2-40B4-BE49-F238E27FC236}">
                <a16:creationId xmlns:a16="http://schemas.microsoft.com/office/drawing/2014/main" id="{B6BBD345-CFA4-42EC-A0B1-E8E65C7EA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16E42F-5D85-4E34-BEA2-0B7BF99166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CC62D-0794-4BDE-AE23-3DEBF78AA6AB}" type="slidenum">
              <a:rPr lang="en-GB" smtClean="0"/>
              <a:t>‹#›</a:t>
            </a:fld>
            <a:endParaRPr lang="en-GB"/>
          </a:p>
        </p:txBody>
      </p:sp>
    </p:spTree>
    <p:extLst>
      <p:ext uri="{BB962C8B-B14F-4D97-AF65-F5344CB8AC3E}">
        <p14:creationId xmlns:p14="http://schemas.microsoft.com/office/powerpoint/2010/main" val="17520787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9CDD5-8741-4425-9DC2-83EED1D06F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EEAB96-D2B1-4991-B434-BC0D3C7306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D18DAE-7648-4E75-96D9-8B3E533A8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2B782-4152-4ABF-91D3-A9F0A42BF6EE}" type="datetimeFigureOut">
              <a:rPr lang="en-GB" smtClean="0"/>
              <a:t>16/02/2022</a:t>
            </a:fld>
            <a:endParaRPr lang="en-GB"/>
          </a:p>
        </p:txBody>
      </p:sp>
      <p:sp>
        <p:nvSpPr>
          <p:cNvPr id="5" name="Footer Placeholder 4">
            <a:extLst>
              <a:ext uri="{FF2B5EF4-FFF2-40B4-BE49-F238E27FC236}">
                <a16:creationId xmlns:a16="http://schemas.microsoft.com/office/drawing/2014/main" id="{369B57BC-2C03-42ED-B028-1F98D0644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0AD954-C40C-48C5-B938-4F088672C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33A80-1258-4947-B3EB-CB81D529B571}" type="slidenum">
              <a:rPr lang="en-GB" smtClean="0"/>
              <a:t>‹#›</a:t>
            </a:fld>
            <a:endParaRPr lang="en-GB"/>
          </a:p>
        </p:txBody>
      </p:sp>
    </p:spTree>
    <p:extLst>
      <p:ext uri="{BB962C8B-B14F-4D97-AF65-F5344CB8AC3E}">
        <p14:creationId xmlns:p14="http://schemas.microsoft.com/office/powerpoint/2010/main" val="351293803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p:nvSpPr>
        <p:spPr>
          <a:xfrm>
            <a:off x="388421" y="6372537"/>
            <a:ext cx="863148"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4" y="6333441"/>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Healthcare standards for children and young people in secure settings (2019)  </a:t>
            </a:r>
            <a:endParaRPr lang="en-US"/>
          </a:p>
        </p:txBody>
      </p:sp>
    </p:spTree>
    <p:extLst>
      <p:ext uri="{BB962C8B-B14F-4D97-AF65-F5344CB8AC3E}">
        <p14:creationId xmlns:p14="http://schemas.microsoft.com/office/powerpoint/2010/main" val="2138841988"/>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CFF0F9-06BC-47D9-8599-82EDBB5CB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B2EDDE-A1BA-47C1-87A8-8D94629606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BC6594-ACFD-4796-AFAF-CB2A5578F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14BEE-A97D-4C01-93AE-056FDA1C83D2}" type="datetimeFigureOut">
              <a:rPr lang="en-GB" smtClean="0"/>
              <a:t>16/02/2022</a:t>
            </a:fld>
            <a:endParaRPr lang="en-GB"/>
          </a:p>
        </p:txBody>
      </p:sp>
      <p:sp>
        <p:nvSpPr>
          <p:cNvPr id="5" name="Footer Placeholder 4">
            <a:extLst>
              <a:ext uri="{FF2B5EF4-FFF2-40B4-BE49-F238E27FC236}">
                <a16:creationId xmlns:a16="http://schemas.microsoft.com/office/drawing/2014/main" id="{DED76B34-DC64-440A-BFB7-4074E55F6D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4B385F-4AB3-4070-8CB9-46FD1B50E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42C95-365A-4BB0-A815-E51F4DA2C06C}" type="slidenum">
              <a:rPr lang="en-GB" smtClean="0"/>
              <a:t>‹#›</a:t>
            </a:fld>
            <a:endParaRPr lang="en-GB"/>
          </a:p>
        </p:txBody>
      </p:sp>
    </p:spTree>
    <p:extLst>
      <p:ext uri="{BB962C8B-B14F-4D97-AF65-F5344CB8AC3E}">
        <p14:creationId xmlns:p14="http://schemas.microsoft.com/office/powerpoint/2010/main" val="76615441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mailto:london.hcic@nhs.net"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emf"/><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0.xml"/><Relationship Id="rId1" Type="http://schemas.openxmlformats.org/officeDocument/2006/relationships/slideLayout" Target="../slideLayouts/slideLayout2.xml"/><Relationship Id="rId5" Type="http://schemas.openxmlformats.org/officeDocument/2006/relationships/hyperlink" Target="https://www.healthylondon.org/wp-content/uploads/2021/06/London-Care-home-vaccine-information-pack-V5-FINAL.pptx" TargetMode="Externa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hyperlink" Target="https://www.gov.uk/government/publications/covid-19-personal-protective-equipment-use-for-aerosol-generating-procedures?utm_source=3c9f7d4c-5f86-411c-99e0-b28ab766bd4f&amp;utm_medium=email&amp;utm_campaign=govuk-notifications&amp;utm_content=immediate" TargetMode="External"/><Relationship Id="rId13" Type="http://schemas.openxmlformats.org/officeDocument/2006/relationships/hyperlink" Target="https://www.nhs.uk/video/pages/how-to-wash-hands.aspx" TargetMode="External"/><Relationship Id="rId3" Type="http://schemas.openxmlformats.org/officeDocument/2006/relationships/hyperlink" Target="https://www.skillsforcare.org.uk/Developing-your-workforce/Care-topics/Infection-prevention-and-control/Infection-prevention-and-control.aspx" TargetMode="External"/><Relationship Id="rId7" Type="http://schemas.openxmlformats.org/officeDocument/2006/relationships/hyperlink" Target="https://www.gov.uk/government/publications/covid-19-personal-protective-equipment-use-for-non-aerosol-generating-procedures?utm_source=9047cf6d-e7ff-4ea0-a745-5d19077dc61a&amp;utm_medium=email&amp;utm_campaign=govuk-notifications&amp;utm_content=immediate" TargetMode="External"/><Relationship Id="rId12" Type="http://schemas.openxmlformats.org/officeDocument/2006/relationships/hyperlink" Target="https://www.gov.uk/government/publications/wuhan-novel-coronavirus-infection-prevention-and-control/covid-19-guidance-for-maintaining-services-within-health-and-care-settings-infection-prevention-and-control-recommendations" TargetMode="External"/><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www.nice.org.uk/about/nice-communities/social-care/quick-guides/helping-to-prevent-infection" TargetMode="External"/><Relationship Id="rId11" Type="http://schemas.openxmlformats.org/officeDocument/2006/relationships/hyperlink" Target="https://www.gov.uk/government/publications/covid-19-management-of-exposed-healthcare-workers-and-patients-in-hospital-settings" TargetMode="External"/><Relationship Id="rId5" Type="http://schemas.openxmlformats.org/officeDocument/2006/relationships/hyperlink" Target="https://www.infectionpreventioncontrol.co.uk/coronavirus/covid-19-deep-cleaning-guidance-in-care-homes/" TargetMode="External"/><Relationship Id="rId15" Type="http://schemas.openxmlformats.org/officeDocument/2006/relationships/image" Target="../media/image25.png"/><Relationship Id="rId10" Type="http://schemas.openxmlformats.org/officeDocument/2006/relationships/hyperlink" Target="https://www.skillsforcare.org.uk/Learning-development/ongoing-learning-and-development/infection-prevention-control/Infection-prevention-and-control.aspx" TargetMode="External"/><Relationship Id="rId4" Type="http://schemas.openxmlformats.org/officeDocument/2006/relationships/hyperlink" Target="https://www.gov.uk/government/publications/covid-19-how-to-work-safely-in-care-homes" TargetMode="External"/><Relationship Id="rId9" Type="http://schemas.openxmlformats.org/officeDocument/2006/relationships/hyperlink" Target="https://assets.publishing.service.gov.uk/government/uploads/system/uploads/attachment_data/file/886217/Best_practice_hand_wash.pdf" TargetMode="External"/><Relationship Id="rId14" Type="http://schemas.openxmlformats.org/officeDocument/2006/relationships/hyperlink" Target="https://assets.publishing.service.gov.uk/government/uploads/system/uploads/attachment_data/file/877530/Best_Practice_hand_wash.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covid-19-decontamination-in-non-healthcare-setting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www.infectionpreventioncontrol.co.uk/coronavirus/covid-19-deep-cleaning-guidance-in-care-homes/" TargetMode="External"/></Relationships>
</file>

<file path=ppt/slides/_rels/slide14.xml.rels><?xml version="1.0" encoding="UTF-8" standalone="yes"?>
<Relationships xmlns="http://schemas.openxmlformats.org/package/2006/relationships"><Relationship Id="rId3" Type="http://schemas.microsoft.com/office/2018/10/relationships/comments" Target="../comments/modernComment_240_6FD2BF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hyperlink" Target="http://www.bushproof.com/care-homes-strategy-for-infection-prevention-control-of-covid-19-based-on-clear-delineation-of-risk-zone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gov.uk/guidance/ppe-portal-how-to-order-emergency-personal-protective-equipment" TargetMode="External"/><Relationship Id="rId7" Type="http://schemas.openxmlformats.org/officeDocument/2006/relationships/hyperlink" Target="https://www.gov.uk/government/publications/covid-19-how-to-work-safely-in-care-hom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921787/PPE_strategy_v4.5_FINAL.pdf" TargetMode="External"/><Relationship Id="rId5" Type="http://schemas.openxmlformats.org/officeDocument/2006/relationships/hyperlink" Target="https://www.gov.uk/government/publications/personal-protective-equipment-ppe-strategy-stabilise-and-build-resilience" TargetMode="External"/><Relationship Id="rId4" Type="http://schemas.openxmlformats.org/officeDocument/2006/relationships/hyperlink" Target="https://assets.publishing.service.gov.uk/government/uploads/system/uploads/attachment_data/file/878099/Admission_and_Care_of_Residents_during_COVID-19_Incident_in_a_Care_Home.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youtube.com/watch?v=ozY50PPmsvE&amp;feature=youtu.be" TargetMode="External"/><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gov.uk/government/publications/covid-19-how-to-work-safely-in-care-homes" TargetMode="External"/><Relationship Id="rId5" Type="http://schemas.openxmlformats.org/officeDocument/2006/relationships/hyperlink" Target="https://www.gov.uk/government/publications/wuhan-novel-coronavirus-infection-prevention-and-control/covid-19-personal-protective-equipment-ppe" TargetMode="External"/><Relationship Id="rId4" Type="http://schemas.openxmlformats.org/officeDocument/2006/relationships/hyperlink" Target="https://assets.publishing.service.gov.uk/government/uploads/system/uploads/attachment_data/file/881004/Putting_on_PPE_Care_Homes.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gov.uk/government/publications/covid-19-how-to-work-safely-in-care-homes" TargetMode="External"/><Relationship Id="rId3" Type="http://schemas.openxmlformats.org/officeDocument/2006/relationships/hyperlink" Target="https://www.youtube.com/watch?v=ozY50PPmsvE&amp;feature=youtu.be" TargetMode="External"/><Relationship Id="rId7" Type="http://schemas.openxmlformats.org/officeDocument/2006/relationships/hyperlink" Target="https://www.gov.uk/government/publications/wuhan-novel-coronavirus-infection-prevention-and-control/covid-19-personal-protective-equipment-pp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hyperlink" Target="https://assets.publishing.service.gov.uk/government/uploads/system/uploads/attachment_data/file/881005/Taking_off_PPE_Care_Homes.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gov.uk/government/publications/face-coverings-when-to-wear-one-and-how-to-make-your-own/face-coverings-when-to-wear-one-and-how-to-make-your-own" TargetMode="External"/><Relationship Id="rId7" Type="http://schemas.openxmlformats.org/officeDocument/2006/relationships/hyperlink" Target="https://www.gov.uk/government/publications/face-coverings-when-to-wear-one-and-how-to-make-your-own"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hyperlink" Target="https://www.gov.uk/government/publications/wuhan-novel-coronavirus-infection-prevention-and-control/new-government-recommendations-for-england-nhs-hospital-trusts-and-private-hospital-providers" TargetMode="External"/><Relationship Id="rId5" Type="http://schemas.openxmlformats.org/officeDocument/2006/relationships/hyperlink" Target="https://www.gov.uk/government/publications/how-to-wear-and-make-a-cloth-face-covering/how-to-wear-and-make-a-cloth-face-covering" TargetMode="External"/><Relationship Id="rId4" Type="http://schemas.openxmlformats.org/officeDocument/2006/relationships/hyperlink" Target="https://www.who.int/images/default-source/wpro/countries/malaysia/infographics/three-3cs/final-avoid-the-3-cs-poster.jpg?sfvrsn=638335c1_2" TargetMode="External"/><Relationship Id="rId9" Type="http://schemas.openxmlformats.org/officeDocument/2006/relationships/image" Target="../media/image35.svg"/></Relationships>
</file>

<file path=ppt/slides/_rels/slide19.xml.rels><?xml version="1.0" encoding="UTF-8" standalone="yes"?>
<Relationships xmlns="http://schemas.openxmlformats.org/package/2006/relationships"><Relationship Id="rId8" Type="http://schemas.openxmlformats.org/officeDocument/2006/relationships/hyperlink" Target="https://www.healthylondon.org/resource/accelerated-improvement-resources/enhanced-health-in-care-homes/seasonal-readiness/winter-readiness/influenza-flu/" TargetMode="External"/><Relationship Id="rId3" Type="http://schemas.openxmlformats.org/officeDocument/2006/relationships/image" Target="../media/image36.png"/><Relationship Id="rId7" Type="http://schemas.openxmlformats.org/officeDocument/2006/relationships/hyperlink" Target="https://app.magicapp.org/#/guideline/L4Qb5n/section/EvybV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kcl.ac.uk/cicelysaunders/resources/khp-gp-breathlessness-resource.pdf" TargetMode="External"/><Relationship Id="rId5" Type="http://schemas.openxmlformats.org/officeDocument/2006/relationships/hyperlink" Target="https://supporting-breathlessness.org.uk/wp-content/uploads/2020/05/SSwB-website-download-How-to-Use-for-Coronavirus.pdf" TargetMode="External"/><Relationship Id="rId4" Type="http://schemas.openxmlformats.org/officeDocument/2006/relationships/hyperlink" Target="mailto:england.resp-cnldn@nh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publications/wuhan-novel-coronavirus-initial-investigation-of-possible-cases/investigation-and-initial-clinical-management-of-possible-cases-of-wuhan-novel-coronavirus-wn-cov-infection" TargetMode="External"/><Relationship Id="rId2" Type="http://schemas.openxmlformats.org/officeDocument/2006/relationships/slide" Target="slide2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hyperlink" Target="https://wessexahsn.org.uk/img/projects/HydrationPoster-1584451329.pdf" TargetMode="External"/><Relationship Id="rId13" Type="http://schemas.openxmlformats.org/officeDocument/2006/relationships/image" Target="../media/image37.png"/><Relationship Id="rId3" Type="http://schemas.openxmlformats.org/officeDocument/2006/relationships/slide" Target="slide20.xml"/><Relationship Id="rId7" Type="http://schemas.openxmlformats.org/officeDocument/2006/relationships/hyperlink" Target="https://www.youtube.com/watch?v=atm-gnobU7o" TargetMode="External"/><Relationship Id="rId12" Type="http://schemas.openxmlformats.org/officeDocument/2006/relationships/hyperlink" Target="https://www.healthylondon.org/resource/accelerated-improvement-resources/enhanced-health-in-care-homes/seasonal-readiness/winter-readiness/influenza-flu/"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https://www.nhs.uk/common-health-questions/accidents-first-aid-and-treatments/how-do-i-check-my-pulse/" TargetMode="External"/><Relationship Id="rId11" Type="http://schemas.openxmlformats.org/officeDocument/2006/relationships/hyperlink" Target="https://www.gov.uk/government/publications/coronavirus-covid-19-admission-and-care-of-people-in-care-homes" TargetMode="External"/><Relationship Id="rId5" Type="http://schemas.openxmlformats.org/officeDocument/2006/relationships/hyperlink" Target="https://www.gov.uk/government/publications/wuhan-novel-coronavirus-initial-investigation-of-possible-cases/investigation-and-initial-clinical-management-of-possible-cases-of-wuhan-novel-coronavirus-wn-cov-infection" TargetMode="External"/><Relationship Id="rId10" Type="http://schemas.openxmlformats.org/officeDocument/2006/relationships/hyperlink" Target="mailto:LCRC@phe.gov.uk" TargetMode="External"/><Relationship Id="rId4" Type="http://schemas.openxmlformats.org/officeDocument/2006/relationships/slide" Target="slide22.xml"/><Relationship Id="rId9" Type="http://schemas.openxmlformats.org/officeDocument/2006/relationships/slide" Target="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genqa.org/carehomes" TargetMode="External"/><Relationship Id="rId1" Type="http://schemas.openxmlformats.org/officeDocument/2006/relationships/slideLayout" Target="../slideLayouts/slideLayout3.xml"/><Relationship Id="rId5" Type="http://schemas.openxmlformats.org/officeDocument/2006/relationships/hyperlink" Target="https://www.gov.uk/government/publications/coronavirus-covid-19-testing-in-adult-care-homes" TargetMode="External"/><Relationship Id="rId4" Type="http://schemas.openxmlformats.org/officeDocument/2006/relationships/hyperlink" Target="https://www.gov.uk/government/publications/coronavirus-covid-19-testing-in-adult-care-homes/covid-19-care-home-testing-guidance-for-regular-and-outbreak-testing-of-staff-and-residents#positive-cas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LCRC@phe.gov.uk" TargetMode="External"/><Relationship Id="rId2" Type="http://schemas.openxmlformats.org/officeDocument/2006/relationships/hyperlink" Target="https://www.gov.uk/government/publications/coronavirus-covid-19-testing-in-adult-care-homes/covid-19-testing-schedule-for-a-suspected-or-confirmed-outbreak-in-a-care-home"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hyperlink" Target="mailto:LCRC@phe.gov.uk"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government/publications/coronavirus-covid-19-testing-in-adult-care-homes/covid-19-testing-schedule-for-a-suspected-or-confirmed-outbreak-in-a-care-home" TargetMode="External"/><Relationship Id="rId2" Type="http://schemas.openxmlformats.org/officeDocument/2006/relationships/hyperlink" Target="https://www.gov.uk/government/publications/coronavirus-covid-19-testing-in-adult-care-homes/covid-19-testing-schedule-for-a-suspected-or-confirmed-outbreak-in-a-care-home#rapid-response-testing" TargetMode="External"/><Relationship Id="rId1" Type="http://schemas.openxmlformats.org/officeDocument/2006/relationships/slideLayout" Target="../slideLayouts/slideLayout15.xml"/><Relationship Id="rId4" Type="http://schemas.openxmlformats.org/officeDocument/2006/relationships/hyperlink" Target="mailto:LCRC@phe.gov.u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hyperlink" Target="https://bnssgccg-media.ams3.cdn.digitaloceanspaces.com/attachments/Easy_Read_swab.pdf" TargetMode="External"/><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hyperlink" Target="https://www.scie.org.uk/care-providers/coronavirus-covid-19/mca/best-interests-decisions" TargetMode="External"/><Relationship Id="rId3" Type="http://schemas.openxmlformats.org/officeDocument/2006/relationships/hyperlink" Target="https://www.achievetogether.co.uk/wp-content/uploads/2020/04/Being-tested-for-Covid-19a.pdf" TargetMode="External"/><Relationship Id="rId7" Type="http://schemas.openxmlformats.org/officeDocument/2006/relationships/hyperlink" Target="https://assets.publishing.service.gov.uk/government/uploads/system/uploads/attachment_data/file/895702/annex-a-decision-making-flowchart.pdf" TargetMode="External"/><Relationship Id="rId2" Type="http://schemas.openxmlformats.org/officeDocument/2006/relationships/hyperlink" Target="https://www.scie.org.uk/mca/introduction" TargetMode="External"/><Relationship Id="rId1" Type="http://schemas.openxmlformats.org/officeDocument/2006/relationships/slideLayout" Target="../slideLayouts/slideLayout2.xml"/><Relationship Id="rId6" Type="http://schemas.openxmlformats.org/officeDocument/2006/relationships/hyperlink" Target="https://www.nice.org.uk/guidance/ng108/chapter/Recommendations" TargetMode="External"/><Relationship Id="rId5" Type="http://schemas.openxmlformats.org/officeDocument/2006/relationships/hyperlink" Target="https://www.scie.org.uk/mca/directory/forum/covid-webinars/testing-and-capacity" TargetMode="External"/><Relationship Id="rId10" Type="http://schemas.openxmlformats.org/officeDocument/2006/relationships/image" Target="../media/image56.png"/><Relationship Id="rId4" Type="http://schemas.openxmlformats.org/officeDocument/2006/relationships/hyperlink" Target="https://www.gov.uk/government/publications/coronavirus-covid-19-looking-after-people-who-lack-mental-capacity/the-mental-capacity-act-2005-mca-and-deprivation-of-liberty-safeguards-dols-during-the-coronavirus-covid-19-pandemic-additional-guidancea" TargetMode="External"/><Relationship Id="rId9" Type="http://schemas.openxmlformats.org/officeDocument/2006/relationships/hyperlink" Target="https://www.healthylondon.org/wp-content/uploads/2020/10/20201120-Care-Provider-MCA-and-DoLS-final-slides-FAQs.pptx" TargetMode="External"/></Relationships>
</file>

<file path=ppt/slides/_rels/slide3.xml.rels><?xml version="1.0" encoding="UTF-8" standalone="yes"?>
<Relationships xmlns="http://schemas.openxmlformats.org/package/2006/relationships"><Relationship Id="rId26" Type="http://schemas.openxmlformats.org/officeDocument/2006/relationships/slide" Target="slide25.xml"/><Relationship Id="rId21" Type="http://schemas.openxmlformats.org/officeDocument/2006/relationships/slide" Target="slide19.xml"/><Relationship Id="rId42" Type="http://schemas.openxmlformats.org/officeDocument/2006/relationships/slide" Target="slide44.xml"/><Relationship Id="rId47" Type="http://schemas.openxmlformats.org/officeDocument/2006/relationships/slide" Target="slide50.xml"/><Relationship Id="rId63" Type="http://schemas.openxmlformats.org/officeDocument/2006/relationships/slide" Target="slide67.xml"/><Relationship Id="rId68" Type="http://schemas.openxmlformats.org/officeDocument/2006/relationships/slide" Target="slide73.xml"/><Relationship Id="rId16" Type="http://schemas.openxmlformats.org/officeDocument/2006/relationships/slide" Target="slide17.xml"/><Relationship Id="rId11" Type="http://schemas.openxmlformats.org/officeDocument/2006/relationships/slide" Target="slide11.xml"/><Relationship Id="rId32" Type="http://schemas.openxmlformats.org/officeDocument/2006/relationships/slide" Target="slide31.xml"/><Relationship Id="rId37" Type="http://schemas.openxmlformats.org/officeDocument/2006/relationships/slide" Target="slide36.xml"/><Relationship Id="rId53" Type="http://schemas.openxmlformats.org/officeDocument/2006/relationships/slide" Target="slide57.xml"/><Relationship Id="rId58" Type="http://schemas.openxmlformats.org/officeDocument/2006/relationships/slide" Target="slide62.xml"/><Relationship Id="rId74" Type="http://schemas.openxmlformats.org/officeDocument/2006/relationships/slide" Target="slide79.xml"/><Relationship Id="rId79" Type="http://schemas.openxmlformats.org/officeDocument/2006/relationships/slide" Target="slide84.xml"/><Relationship Id="rId5" Type="http://schemas.openxmlformats.org/officeDocument/2006/relationships/image" Target="../media/image13.png"/><Relationship Id="rId61" Type="http://schemas.openxmlformats.org/officeDocument/2006/relationships/slide" Target="slide65.xml"/><Relationship Id="rId82" Type="http://schemas.openxmlformats.org/officeDocument/2006/relationships/slide" Target="slide87.xml"/><Relationship Id="rId19" Type="http://schemas.openxmlformats.org/officeDocument/2006/relationships/slide" Target="slide21.xml"/><Relationship Id="rId14" Type="http://schemas.openxmlformats.org/officeDocument/2006/relationships/slide" Target="slide14.xml"/><Relationship Id="rId22" Type="http://schemas.openxmlformats.org/officeDocument/2006/relationships/slide" Target="slide40.xml"/><Relationship Id="rId27" Type="http://schemas.openxmlformats.org/officeDocument/2006/relationships/slide" Target="slide26.xml"/><Relationship Id="rId30" Type="http://schemas.openxmlformats.org/officeDocument/2006/relationships/slide" Target="slide29.xml"/><Relationship Id="rId35" Type="http://schemas.openxmlformats.org/officeDocument/2006/relationships/slide" Target="slide34.xml"/><Relationship Id="rId43" Type="http://schemas.openxmlformats.org/officeDocument/2006/relationships/slide" Target="slide46.xml"/><Relationship Id="rId48" Type="http://schemas.openxmlformats.org/officeDocument/2006/relationships/slide" Target="slide52.xml"/><Relationship Id="rId56" Type="http://schemas.openxmlformats.org/officeDocument/2006/relationships/slide" Target="slide60.xml"/><Relationship Id="rId64" Type="http://schemas.openxmlformats.org/officeDocument/2006/relationships/slide" Target="slide68.xml"/><Relationship Id="rId69" Type="http://schemas.openxmlformats.org/officeDocument/2006/relationships/slide" Target="slide74.xml"/><Relationship Id="rId77" Type="http://schemas.openxmlformats.org/officeDocument/2006/relationships/slide" Target="slide82.xml"/><Relationship Id="rId8" Type="http://schemas.openxmlformats.org/officeDocument/2006/relationships/slide" Target="slide6.xml"/><Relationship Id="rId51" Type="http://schemas.openxmlformats.org/officeDocument/2006/relationships/slide" Target="slide55.xml"/><Relationship Id="rId72" Type="http://schemas.openxmlformats.org/officeDocument/2006/relationships/slide" Target="slide77.xml"/><Relationship Id="rId80" Type="http://schemas.openxmlformats.org/officeDocument/2006/relationships/slide" Target="slide85.xml"/><Relationship Id="rId3" Type="http://schemas.openxmlformats.org/officeDocument/2006/relationships/hyperlink" Target="mailto:england.londonehchprogramme@nhs.net" TargetMode="External"/><Relationship Id="rId12" Type="http://schemas.openxmlformats.org/officeDocument/2006/relationships/slide" Target="slide12.xml"/><Relationship Id="rId17" Type="http://schemas.openxmlformats.org/officeDocument/2006/relationships/slide" Target="slide18.xml"/><Relationship Id="rId25" Type="http://schemas.openxmlformats.org/officeDocument/2006/relationships/slide" Target="slide24.xml"/><Relationship Id="rId33" Type="http://schemas.openxmlformats.org/officeDocument/2006/relationships/slide" Target="slide32.xml"/><Relationship Id="rId38" Type="http://schemas.openxmlformats.org/officeDocument/2006/relationships/slide" Target="slide37.xml"/><Relationship Id="rId46" Type="http://schemas.openxmlformats.org/officeDocument/2006/relationships/slide" Target="slide49.xml"/><Relationship Id="rId59" Type="http://schemas.openxmlformats.org/officeDocument/2006/relationships/slide" Target="slide63.xml"/><Relationship Id="rId67" Type="http://schemas.openxmlformats.org/officeDocument/2006/relationships/slide" Target="slide72.xml"/><Relationship Id="rId20" Type="http://schemas.openxmlformats.org/officeDocument/2006/relationships/slide" Target="slide39.xml"/><Relationship Id="rId41" Type="http://schemas.openxmlformats.org/officeDocument/2006/relationships/slide" Target="slide43.xml"/><Relationship Id="rId54" Type="http://schemas.openxmlformats.org/officeDocument/2006/relationships/slide" Target="slide58.xml"/><Relationship Id="rId62" Type="http://schemas.openxmlformats.org/officeDocument/2006/relationships/slide" Target="slide66.xml"/><Relationship Id="rId70" Type="http://schemas.openxmlformats.org/officeDocument/2006/relationships/slide" Target="slide75.xml"/><Relationship Id="rId75" Type="http://schemas.openxmlformats.org/officeDocument/2006/relationships/slide" Target="slide80.xml"/><Relationship Id="rId1" Type="http://schemas.openxmlformats.org/officeDocument/2006/relationships/slideLayout" Target="../slideLayouts/slideLayout56.xml"/><Relationship Id="rId6" Type="http://schemas.openxmlformats.org/officeDocument/2006/relationships/slide" Target="slide4.xml"/><Relationship Id="rId15" Type="http://schemas.openxmlformats.org/officeDocument/2006/relationships/slide" Target="slide16.xml"/><Relationship Id="rId23" Type="http://schemas.openxmlformats.org/officeDocument/2006/relationships/slide" Target="slide22.xml"/><Relationship Id="rId28" Type="http://schemas.openxmlformats.org/officeDocument/2006/relationships/slide" Target="slide27.xml"/><Relationship Id="rId36" Type="http://schemas.openxmlformats.org/officeDocument/2006/relationships/slide" Target="slide35.xml"/><Relationship Id="rId49" Type="http://schemas.openxmlformats.org/officeDocument/2006/relationships/slide" Target="slide53.xml"/><Relationship Id="rId57" Type="http://schemas.openxmlformats.org/officeDocument/2006/relationships/slide" Target="slide61.xml"/><Relationship Id="rId10" Type="http://schemas.openxmlformats.org/officeDocument/2006/relationships/slide" Target="slide9.xml"/><Relationship Id="rId31" Type="http://schemas.openxmlformats.org/officeDocument/2006/relationships/slide" Target="slide30.xml"/><Relationship Id="rId44" Type="http://schemas.openxmlformats.org/officeDocument/2006/relationships/slide" Target="slide47.xml"/><Relationship Id="rId52" Type="http://schemas.openxmlformats.org/officeDocument/2006/relationships/slide" Target="slide56.xml"/><Relationship Id="rId60" Type="http://schemas.openxmlformats.org/officeDocument/2006/relationships/slide" Target="slide64.xml"/><Relationship Id="rId65" Type="http://schemas.openxmlformats.org/officeDocument/2006/relationships/slide" Target="slide69.xml"/><Relationship Id="rId73" Type="http://schemas.openxmlformats.org/officeDocument/2006/relationships/slide" Target="slide78.xml"/><Relationship Id="rId78" Type="http://schemas.openxmlformats.org/officeDocument/2006/relationships/slide" Target="slide83.xml"/><Relationship Id="rId81" Type="http://schemas.openxmlformats.org/officeDocument/2006/relationships/slide" Target="slide86.xml"/><Relationship Id="rId4" Type="http://schemas.openxmlformats.org/officeDocument/2006/relationships/image" Target="../media/image12.png"/><Relationship Id="rId9" Type="http://schemas.openxmlformats.org/officeDocument/2006/relationships/slide" Target="slide8.xml"/><Relationship Id="rId13" Type="http://schemas.openxmlformats.org/officeDocument/2006/relationships/slide" Target="slide15.xml"/><Relationship Id="rId18" Type="http://schemas.openxmlformats.org/officeDocument/2006/relationships/slide" Target="slide20.xml"/><Relationship Id="rId39" Type="http://schemas.openxmlformats.org/officeDocument/2006/relationships/slide" Target="slide38.xml"/><Relationship Id="rId34" Type="http://schemas.openxmlformats.org/officeDocument/2006/relationships/slide" Target="slide33.xml"/><Relationship Id="rId50" Type="http://schemas.openxmlformats.org/officeDocument/2006/relationships/slide" Target="slide54.xml"/><Relationship Id="rId55" Type="http://schemas.openxmlformats.org/officeDocument/2006/relationships/slide" Target="slide59.xml"/><Relationship Id="rId76" Type="http://schemas.openxmlformats.org/officeDocument/2006/relationships/slide" Target="slide81.xml"/><Relationship Id="rId7" Type="http://schemas.openxmlformats.org/officeDocument/2006/relationships/slide" Target="slide5.xml"/><Relationship Id="rId71" Type="http://schemas.openxmlformats.org/officeDocument/2006/relationships/slide" Target="slide76.xml"/><Relationship Id="rId2" Type="http://schemas.openxmlformats.org/officeDocument/2006/relationships/notesSlide" Target="../notesSlides/notesSlide2.xml"/><Relationship Id="rId29" Type="http://schemas.openxmlformats.org/officeDocument/2006/relationships/slide" Target="slide28.xml"/><Relationship Id="rId24" Type="http://schemas.openxmlformats.org/officeDocument/2006/relationships/slide" Target="slide23.xml"/><Relationship Id="rId40" Type="http://schemas.openxmlformats.org/officeDocument/2006/relationships/slide" Target="slide42.xml"/><Relationship Id="rId45" Type="http://schemas.openxmlformats.org/officeDocument/2006/relationships/slide" Target="slide48.xml"/><Relationship Id="rId66" Type="http://schemas.openxmlformats.org/officeDocument/2006/relationships/slide" Target="slide70.xml"/></Relationships>
</file>

<file path=ppt/slides/_rels/slide3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 Target="slide34.xml"/><Relationship Id="rId7" Type="http://schemas.openxmlformats.org/officeDocument/2006/relationships/slide" Target="slide25.xml"/><Relationship Id="rId2" Type="http://schemas.openxmlformats.org/officeDocument/2006/relationships/notesSlide" Target="../notesSlides/notesSlide15.xml"/><Relationship Id="rId1" Type="http://schemas.openxmlformats.org/officeDocument/2006/relationships/slideLayout" Target="../slideLayouts/slideLayout56.xml"/><Relationship Id="rId6" Type="http://schemas.openxmlformats.org/officeDocument/2006/relationships/slide" Target="slide24.xml"/><Relationship Id="rId5" Type="http://schemas.openxmlformats.org/officeDocument/2006/relationships/hyperlink" Target="https://www.gov.uk/government/publications/coronavirus-covid-19-admission-and-care-of-people-in-care-homes" TargetMode="External"/><Relationship Id="rId4" Type="http://schemas.openxmlformats.org/officeDocument/2006/relationships/hyperlink" Target="mailto:lcrc@phe.gov.uk" TargetMode="External"/><Relationship Id="rId9" Type="http://schemas.openxmlformats.org/officeDocument/2006/relationships/slide" Target="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8" Type="http://schemas.openxmlformats.org/officeDocument/2006/relationships/hyperlink" Target="mailto:LCRC@phe.gov.uk" TargetMode="External"/><Relationship Id="rId3" Type="http://schemas.openxmlformats.org/officeDocument/2006/relationships/image" Target="../media/image57.png"/><Relationship Id="rId7" Type="http://schemas.openxmlformats.org/officeDocument/2006/relationships/hyperlink" Target="https://www.gov.uk/government/publications/coronavirus-covid-19-admission-and-care-of-people-in-care-homes" TargetMode="External"/><Relationship Id="rId2" Type="http://schemas.openxmlformats.org/officeDocument/2006/relationships/notesSlide" Target="../notesSlides/notesSlide16.xml"/><Relationship Id="rId1" Type="http://schemas.openxmlformats.org/officeDocument/2006/relationships/slideLayout" Target="../slideLayouts/slideLayout56.xml"/><Relationship Id="rId6" Type="http://schemas.openxmlformats.org/officeDocument/2006/relationships/hyperlink" Target="https://www.gov.uk/government/news/frontline-health-and-care-staff-can-work-rather-than-self-isolate" TargetMode="External"/><Relationship Id="rId5" Type="http://schemas.openxmlformats.org/officeDocument/2006/relationships/hyperlink" Target="https://www.gov.uk/government/publications/covid-19-management-of-exposed-healthcare-workers-and-patients-in-hospital-settings/covid-19-management-of-exposed-healthcare-workers-and-patients-in-hospital-settings" TargetMode="External"/><Relationship Id="rId4" Type="http://schemas.openxmlformats.org/officeDocument/2006/relationships/image" Target="../media/image58.svg"/></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news/frontline-health-and-care-staff-can-work-rather-than-self-isolate" TargetMode="External"/><Relationship Id="rId2" Type="http://schemas.openxmlformats.org/officeDocument/2006/relationships/hyperlink" Target="https://www.gov.uk/government/publications/wuhan-novel-coronavirus-background-information/wuhan-novel-coronavirus-epidemiology-virology-and-clinical-features#clinical-features" TargetMode="External"/><Relationship Id="rId1" Type="http://schemas.openxmlformats.org/officeDocument/2006/relationships/slideLayout" Target="../slideLayouts/slideLayout2.xml"/><Relationship Id="rId4" Type="http://schemas.openxmlformats.org/officeDocument/2006/relationships/hyperlink" Target="https://www.scie.org.uk/care-providers/coronavirus-covid-19/infection-control/quick-guid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LCRC@phe.gov.uk" TargetMode="Externa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hyperlink" Target="https://www.gov.uk/government/publications/covid-19-management-of-exposed-healthcare-workers-and-patients-in-hospital-settings/covid-19-management-of-exposed-healthcare-workers-and-patients-in-hospital-settings" TargetMode="External"/><Relationship Id="rId5" Type="http://schemas.openxmlformats.org/officeDocument/2006/relationships/hyperlink" Target="https://www.gov.uk/government/news/frontline-health-and-care-staff-can-work-rather-than-self-isolate" TargetMode="External"/><Relationship Id="rId4" Type="http://schemas.openxmlformats.org/officeDocument/2006/relationships/hyperlink" Target="https://assets.publishing.service.gov.uk/government/uploads/system/uploads/attachment_data/file/990923/20210602_Infection_Prevention_and_Control_Guidance_for_maintaining_services_with_H_and_C_settings__1_.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LCRC@phe.gov.uk" TargetMode="External"/><Relationship Id="rId2" Type="http://schemas.openxmlformats.org/officeDocument/2006/relationships/slide" Target="slide20.xml"/><Relationship Id="rId1" Type="http://schemas.openxmlformats.org/officeDocument/2006/relationships/slideLayout" Target="../slideLayouts/slideLayout2.xml"/><Relationship Id="rId5" Type="http://schemas.openxmlformats.org/officeDocument/2006/relationships/hyperlink" Target="https://www.gov.uk/government/publications/coronavirus-covid-19-admission-and-care-of-people-in-care-homes" TargetMode="External"/><Relationship Id="rId4" Type="http://schemas.openxmlformats.org/officeDocument/2006/relationships/hyperlink" Target="https://www.gov.uk/government/publications/covid-19-management-of-exposed-healthcare-workers-and-patients-in-hospital-settings/covid-19-management-of-exposed-healthcare-workers-and-patients-in-hospital-setting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covid19.nhs.uk/pdf/businesses-qr-guide.pdf" TargetMode="External"/><Relationship Id="rId13" Type="http://schemas.openxmlformats.org/officeDocument/2006/relationships/hyperlink" Target="https://faq.covid19.nhs.uk/category/?id=CAT-01033" TargetMode="External"/><Relationship Id="rId18" Type="http://schemas.openxmlformats.org/officeDocument/2006/relationships/image" Target="../media/image63.png"/><Relationship Id="rId3" Type="http://schemas.openxmlformats.org/officeDocument/2006/relationships/hyperlink" Target="https://www.covid19.nhs.uk/privacy-and-data.html" TargetMode="External"/><Relationship Id="rId21" Type="http://schemas.openxmlformats.org/officeDocument/2006/relationships/hyperlink" Target="https://faq.covid19.nhs.uk/category/?id=CAT-01037" TargetMode="External"/><Relationship Id="rId7" Type="http://schemas.openxmlformats.org/officeDocument/2006/relationships/hyperlink" Target="https://www.covid19.nhs.uk/information-and-resources.html" TargetMode="External"/><Relationship Id="rId12" Type="http://schemas.openxmlformats.org/officeDocument/2006/relationships/image" Target="../media/image60.png"/><Relationship Id="rId17" Type="http://schemas.openxmlformats.org/officeDocument/2006/relationships/hyperlink" Target="https://faq.covid19.nhs.uk/category/?id=CAT-01035" TargetMode="External"/><Relationship Id="rId25" Type="http://schemas.openxmlformats.org/officeDocument/2006/relationships/image" Target="../media/image67.png"/><Relationship Id="rId2" Type="http://schemas.openxmlformats.org/officeDocument/2006/relationships/notesSlide" Target="../notesSlides/notesSlide17.xml"/><Relationship Id="rId16" Type="http://schemas.openxmlformats.org/officeDocument/2006/relationships/image" Target="../media/image62.png"/><Relationship Id="rId20"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hyperlink" Target="https://www.covid19.nhs.uk/venue-check-in-businesses.html" TargetMode="External"/><Relationship Id="rId11" Type="http://schemas.openxmlformats.org/officeDocument/2006/relationships/hyperlink" Target="https://www.covid19.nhs.uk/assets/apple-store.svg" TargetMode="External"/><Relationship Id="rId24" Type="http://schemas.openxmlformats.org/officeDocument/2006/relationships/image" Target="../media/image66.png"/><Relationship Id="rId5" Type="http://schemas.openxmlformats.org/officeDocument/2006/relationships/hyperlink" Target="https://www.covid19.nhs.uk/" TargetMode="External"/><Relationship Id="rId15" Type="http://schemas.openxmlformats.org/officeDocument/2006/relationships/hyperlink" Target="https://faq.covid19.nhs.uk/category/?id=CAT-01034" TargetMode="External"/><Relationship Id="rId23" Type="http://schemas.openxmlformats.org/officeDocument/2006/relationships/hyperlink" Target="https://faq.covid19.nhs.uk/category/?id=CAT-01038" TargetMode="External"/><Relationship Id="rId10" Type="http://schemas.openxmlformats.org/officeDocument/2006/relationships/image" Target="../media/image59.png"/><Relationship Id="rId19" Type="http://schemas.openxmlformats.org/officeDocument/2006/relationships/hyperlink" Target="https://faq.covid19.nhs.uk/category/?id=CAT-01036" TargetMode="External"/><Relationship Id="rId4" Type="http://schemas.openxmlformats.org/officeDocument/2006/relationships/hyperlink" Target="https://covid19.nhs.uk/help-downloading.html" TargetMode="External"/><Relationship Id="rId9" Type="http://schemas.openxmlformats.org/officeDocument/2006/relationships/hyperlink" Target="https://www.covid19.nhs.uk/assets/android-store.svg" TargetMode="External"/><Relationship Id="rId14" Type="http://schemas.openxmlformats.org/officeDocument/2006/relationships/image" Target="../media/image61.png"/><Relationship Id="rId22" Type="http://schemas.openxmlformats.org/officeDocument/2006/relationships/image" Target="../media/image65.png"/></Relationships>
</file>

<file path=ppt/slides/_rels/slide37.xml.rels><?xml version="1.0" encoding="UTF-8" standalone="yes"?>
<Relationships xmlns="http://schemas.openxmlformats.org/package/2006/relationships"><Relationship Id="rId8" Type="http://schemas.openxmlformats.org/officeDocument/2006/relationships/hyperlink" Target="https://www.covid19.nhs.uk/venue-check-in-businesses.html" TargetMode="External"/><Relationship Id="rId3" Type="http://schemas.openxmlformats.org/officeDocument/2006/relationships/hyperlink" Target="https://www.gov.uk/create-coronavirus-qr-poster" TargetMode="External"/><Relationship Id="rId7" Type="http://schemas.openxmlformats.org/officeDocument/2006/relationships/hyperlink" Target="https://www.covid19.nhs.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covid19.nhs.uk/help-downloading.html" TargetMode="External"/><Relationship Id="rId11" Type="http://schemas.openxmlformats.org/officeDocument/2006/relationships/hyperlink" Target="https://www.mencap.org.uk/sites/default/files/2020-09/Test%20and%20trace%20app.pdf" TargetMode="External"/><Relationship Id="rId5" Type="http://schemas.openxmlformats.org/officeDocument/2006/relationships/image" Target="../media/image67.png"/><Relationship Id="rId10" Type="http://schemas.openxmlformats.org/officeDocument/2006/relationships/hyperlink" Target="https://www.covid19.nhs.uk/information-and-resources.html" TargetMode="External"/><Relationship Id="rId4" Type="http://schemas.openxmlformats.org/officeDocument/2006/relationships/image" Target="../media/image68.png"/><Relationship Id="rId9" Type="http://schemas.openxmlformats.org/officeDocument/2006/relationships/hyperlink" Target="https://www.covid19.nhs.uk/privacy-and-data.html"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s://covid19.nhs.uk/help-downloading.html" TargetMode="External"/><Relationship Id="rId7" Type="http://schemas.openxmlformats.org/officeDocument/2006/relationships/hyperlink" Target="https://www.mencap.org.uk/sites/default/files/2020-09/Test%20and%20trace%20app.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covid19.nhs.uk/information-and-resources.html" TargetMode="External"/><Relationship Id="rId5" Type="http://schemas.openxmlformats.org/officeDocument/2006/relationships/hyperlink" Target="https://www.covid19.nhs.uk/privacy-and-data.html" TargetMode="External"/><Relationship Id="rId4" Type="http://schemas.openxmlformats.org/officeDocument/2006/relationships/hyperlink" Target="https://www.covid19.nhs.uk/" TargetMode="External"/><Relationship Id="rId9" Type="http://schemas.openxmlformats.org/officeDocument/2006/relationships/image" Target="../media/image67.png"/></Relationships>
</file>

<file path=ppt/slides/_rels/slide39.xml.rels><?xml version="1.0" encoding="UTF-8" standalone="yes"?>
<Relationships xmlns="http://schemas.openxmlformats.org/package/2006/relationships"><Relationship Id="rId8" Type="http://schemas.openxmlformats.org/officeDocument/2006/relationships/hyperlink" Target="https://www.gov.uk/government/publications/regulatory-approval-of-xevudy-sotrovimab/patient-information-leaflet-for-xevudy" TargetMode="External"/><Relationship Id="rId3" Type="http://schemas.openxmlformats.org/officeDocument/2006/relationships/hyperlink" Target="https://www.nhs.uk/medicines/sotrovimab/" TargetMode="External"/><Relationship Id="rId7" Type="http://schemas.openxmlformats.org/officeDocument/2006/relationships/hyperlink" Target="https://www.nhs.uk/conditions/coronavirus-covid-19/symptoms/main-symptoms/" TargetMode="External"/><Relationship Id="rId2" Type="http://schemas.openxmlformats.org/officeDocument/2006/relationships/hyperlink" Target="https://www.nhs.uk/conditions/coronavirus-covid-19/treatments-for-coronavirus/" TargetMode="External"/><Relationship Id="rId1" Type="http://schemas.openxmlformats.org/officeDocument/2006/relationships/slideLayout" Target="../slideLayouts/slideLayout5.xml"/><Relationship Id="rId6" Type="http://schemas.openxmlformats.org/officeDocument/2006/relationships/hyperlink" Target="https://www.nhs.uk/medicines/molnupiravir/who-can-and-cannot-take-molnupiravir/" TargetMode="External"/><Relationship Id="rId5" Type="http://schemas.openxmlformats.org/officeDocument/2006/relationships/hyperlink" Target="https://www.nhs.uk/medicines/molnupiravir/" TargetMode="External"/><Relationship Id="rId10" Type="http://schemas.openxmlformats.org/officeDocument/2006/relationships/hyperlink" Target="https://www.england.nhs.uk/coronavirus/wp-content/uploads/sites/52/2021/12/C1480-patient-notification-letter-easy-read.pdf" TargetMode="External"/><Relationship Id="rId4" Type="http://schemas.openxmlformats.org/officeDocument/2006/relationships/hyperlink" Target="https://www.nhs.uk/medicines/sotrovimab/who-can-and-cannot-have-sotrovimab/" TargetMode="External"/><Relationship Id="rId9" Type="http://schemas.openxmlformats.org/officeDocument/2006/relationships/hyperlink" Target="https://www.gov.uk/government/publications/regulatory-approval-of-lagevrio-molnupiravir/patient-information-leaflet-for-lagevrio"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gov.uk/government/publications/covid-19-how-to-work-safely-in-care-homes" TargetMode="External"/><Relationship Id="rId13" Type="http://schemas.openxmlformats.org/officeDocument/2006/relationships/hyperlink" Target="mailto:hlp.londonchnhsmailrequests@nhs.net" TargetMode="External"/><Relationship Id="rId18" Type="http://schemas.openxmlformats.org/officeDocument/2006/relationships/hyperlink" Target="https://www.gov.uk/government/publications/coronavirus-covid-19-looking-after-people-who-lack-mental-capacity" TargetMode="External"/><Relationship Id="rId3" Type="http://schemas.openxmlformats.org/officeDocument/2006/relationships/hyperlink" Target="https://www.nhs.uk/common-health-questions/accidents-first-aid-and-treatments/how-do-i-check-my-pulse/" TargetMode="External"/><Relationship Id="rId21" Type="http://schemas.openxmlformats.org/officeDocument/2006/relationships/hyperlink" Target="https://www.gov.uk/government/publications/coronavirus-covid-19-admission-and-care-of-people-in-care-homes" TargetMode="External"/><Relationship Id="rId7" Type="http://schemas.openxmlformats.org/officeDocument/2006/relationships/hyperlink" Target="https://assets.publishing.service.gov.uk/government/uploads/system/uploads/attachment_data/file/902355/How_to_work_safely_in_care_homes_v5_20_July.pdf" TargetMode="External"/><Relationship Id="rId12" Type="http://schemas.openxmlformats.org/officeDocument/2006/relationships/hyperlink" Target="https://wessexahsn.org.uk/projects/329/restore2" TargetMode="External"/><Relationship Id="rId17" Type="http://schemas.openxmlformats.org/officeDocument/2006/relationships/hyperlink" Target="https://www.youtube.com/watch?v=9O_fGqGF8VI&amp;feature=youtu.be" TargetMode="External"/><Relationship Id="rId25" Type="http://schemas.openxmlformats.org/officeDocument/2006/relationships/hyperlink" Target="https://www.nice.org.uk/guidance/ng191/chapter/Recommendations" TargetMode="External"/><Relationship Id="rId2" Type="http://schemas.openxmlformats.org/officeDocument/2006/relationships/notesSlide" Target="../notesSlides/notesSlide3.xml"/><Relationship Id="rId16" Type="http://schemas.openxmlformats.org/officeDocument/2006/relationships/hyperlink" Target="https://careproduksstore.blob.core.windows.net/carehomeuserdocs/business-continuity.pdf" TargetMode="External"/><Relationship Id="rId20" Type="http://schemas.openxmlformats.org/officeDocument/2006/relationships/hyperlink" Target="phe.lcrc@nhs.net" TargetMode="Externa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910885/COVID-19_Infection_prevention_and_control_guidance_FINAL_PDF_20082020.pdf" TargetMode="External"/><Relationship Id="rId11" Type="http://schemas.openxmlformats.org/officeDocument/2006/relationships/slide" Target="slide52.xml"/><Relationship Id="rId24" Type="http://schemas.openxmlformats.org/officeDocument/2006/relationships/hyperlink" Target="https://www.hse.gov.uk/news/riddor-reporting-coronavirus.htm" TargetMode="External"/><Relationship Id="rId5" Type="http://schemas.openxmlformats.org/officeDocument/2006/relationships/hyperlink" Target="https://wessexahsn.org.uk/img/projects/HydrationPoster-1584451329.pdf" TargetMode="External"/><Relationship Id="rId15" Type="http://schemas.openxmlformats.org/officeDocument/2006/relationships/hyperlink" Target="https://careproduksstore.blob.core.windows.net/carehomeuserdocs/care-home-userguide.pdf" TargetMode="External"/><Relationship Id="rId23" Type="http://schemas.openxmlformats.org/officeDocument/2006/relationships/hyperlink" Target="https://www.facebook.com/pg/TheQNI/posts/" TargetMode="External"/><Relationship Id="rId10" Type="http://schemas.openxmlformats.org/officeDocument/2006/relationships/hyperlink" Target="https://www.nhs.uk/video/pages/how-to-wash-hands.aspx" TargetMode="External"/><Relationship Id="rId19" Type="http://schemas.openxmlformats.org/officeDocument/2006/relationships/hyperlink" Target="mailto:LCRC@phe.gov.uk" TargetMode="External"/><Relationship Id="rId4" Type="http://schemas.openxmlformats.org/officeDocument/2006/relationships/hyperlink" Target="https://www.youtube.com/watch?v=atm-gnobU7o" TargetMode="External"/><Relationship Id="rId9" Type="http://schemas.openxmlformats.org/officeDocument/2006/relationships/hyperlink" Target="https://www.gov.uk/government/publications/wuhan-novel-coronavirus-infection-prevention-and-control/covid-19-infection-prevention-and-control-guidance-aerosol-generating-procedures" TargetMode="External"/><Relationship Id="rId14" Type="http://schemas.openxmlformats.org/officeDocument/2006/relationships/hyperlink" Target="https://carehomes.necsu.nhs.uk/register" TargetMode="External"/><Relationship Id="rId22" Type="http://schemas.openxmlformats.org/officeDocument/2006/relationships/hyperlink" Target="https://webapp.mobileappco.org/m/COVID19CARE/?appcode=COVID19CARE&amp;controller=InfoDetailViewController&amp;id=5223054&amp;tab_id=9872509"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who.int/news-room/feature-stories/detail/the-effects-of-virus-variants-on-covid-19-vaccines" TargetMode="External"/><Relationship Id="rId2" Type="http://schemas.openxmlformats.org/officeDocument/2006/relationships/hyperlink" Target="https://www.gov.uk/government/news/urgent-omicron-appeal-get-boosted-now"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DV2JF2jfpiY&amp;feature=youtu.be&amp;ab_channel=WorldHealthOrganization%28WHO%29" TargetMode="External"/><Relationship Id="rId2" Type="http://schemas.openxmlformats.org/officeDocument/2006/relationships/hyperlink" Target="https://www.who.int/emergencies/diseases/novel-coronavirus-2019/media-resources/science-in-5/episode-20---covid-19---variants-vaccines" TargetMode="External"/><Relationship Id="rId1" Type="http://schemas.openxmlformats.org/officeDocument/2006/relationships/slideLayout" Target="../slideLayouts/slideLayout2.xml"/><Relationship Id="rId5" Type="http://schemas.openxmlformats.org/officeDocument/2006/relationships/hyperlink" Target="https://www.bbc.co.uk/news/world-57308592" TargetMode="External"/><Relationship Id="rId4" Type="http://schemas.openxmlformats.org/officeDocument/2006/relationships/slide" Target="slide11.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gov.uk/government/publications/coronavirus-covid-19-testing-for-adult-social-care-settings" TargetMode="External"/><Relationship Id="rId5" Type="http://schemas.openxmlformats.org/officeDocument/2006/relationships/hyperlink" Target="https://www.gov.uk/government/publications/visiting-care-homes-during-coronavirus/update-on-policies-for-visiting-arrangements-in-care-homes" TargetMode="External"/><Relationship Id="rId4" Type="http://schemas.openxmlformats.org/officeDocument/2006/relationships/image" Target="../media/image71.sv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gov.uk/government/publications/visiting-care-homes-during-coronavirus/update-on-policies-for-visiting-arrangements-in-care-homes" TargetMode="External"/><Relationship Id="rId4" Type="http://schemas.openxmlformats.org/officeDocument/2006/relationships/image" Target="../media/image73.svg"/></Relationships>
</file>

<file path=ppt/slides/_rels/slide4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93717/admission-and-care-of-residents-during-covid-19-incident-in-a-care-home.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hyperlink" Target="https://www.gov.uk/government/publications/coronavirus-covid-19-adult-social-care-action-plan/covid-19-our-action-plan-for-adult-social-care" TargetMode="External"/><Relationship Id="rId4" Type="http://schemas.openxmlformats.org/officeDocument/2006/relationships/hyperlink" Target="https://www.gov.uk/government/publications/covid-19-guidance-for-stepdown-of-infection-control-precautions-within-hospitals-and-discharging-covid-19-patients-from-hospital-to-home-settings/guidance-for-stepdown-of-infection-control-precautions-and-discharging-covid-19-patient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gov.uk/government/collections/hospital-discharge-service-guidance" TargetMode="External"/><Relationship Id="rId2" Type="http://schemas.openxmlformats.org/officeDocument/2006/relationships/hyperlink" Target="https://www.gov.uk/government/publications/covid-19-guidance-for-stepdown-of-infection-control-precautions-within-hospitals-and-discharging-covid-19-patients-from-hospital-to-home-settings" TargetMode="Externa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hyperlink" Target="https://www.gov.uk/government/publications/covid-19-management-of-exposed-healthcare-workers-and-patients-in-hospital-setting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hyperlink" Target="mailto:hlp.londonchnhsmailrequests@nhs.ne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gov.uk/government/publications/coronavirus-covid-19-adult-social-care-action-plan/covid-19-our-action-plan-for-adult-social-care" TargetMode="External"/><Relationship Id="rId5" Type="http://schemas.openxmlformats.org/officeDocument/2006/relationships/hyperlink" Target="https://www.gov.uk/government/publications/covid-19-guidance-for-stepdown-of-infection-control-precautions-within-hospitals-and-discharging-covid-19-patients-from-hospital-to-home-settings/guidance-for-stepdown-of-infection-control-precautions-and-discharging-covid-19-patients" TargetMode="External"/><Relationship Id="rId4" Type="http://schemas.openxmlformats.org/officeDocument/2006/relationships/hyperlink" Target="https://www.cqc.org.uk/guidance-providers/adult-social-care/information-adult-social-care-services-during-coronavirus-outbreak"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nice.org.uk/guidance/ng197" TargetMode="External"/><Relationship Id="rId2" Type="http://schemas.openxmlformats.org/officeDocument/2006/relationships/image" Target="../media/image75.png"/><Relationship Id="rId1" Type="http://schemas.openxmlformats.org/officeDocument/2006/relationships/slideLayout" Target="../slideLayouts/slideLayout3.xml"/><Relationship Id="rId6" Type="http://schemas.openxmlformats.org/officeDocument/2006/relationships/hyperlink" Target="https://www.nice.org.uk/guidance/ng197/resources/shared-decision-making-learning-package-9142488109" TargetMode="External"/><Relationship Id="rId5" Type="http://schemas.openxmlformats.org/officeDocument/2006/relationships/hyperlink" Target="https://www.choosingwisely.co.uk/wp-content/uploads/2020/11/CWUK_patient_leaflet_100120-1.pdf" TargetMode="External"/><Relationship Id="rId4" Type="http://schemas.openxmlformats.org/officeDocument/2006/relationships/hyperlink" Target="https://www.bmj.com/content/359/bmj.j4891"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swlmcg.nhs.uk/Clinical/Pages/Oral-Nutritional-Supplements.aspx" TargetMode="External"/><Relationship Id="rId3" Type="http://schemas.openxmlformats.org/officeDocument/2006/relationships/image" Target="../media/image76.png"/><Relationship Id="rId7" Type="http://schemas.openxmlformats.org/officeDocument/2006/relationships/hyperlink" Target="https://wessexahsn.org.uk/projects/204/hydration-at-hom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patientwebinars.co.uk/condition/malnutrition/webinars/webinar-1-advice-for-those-at-risk-of-malnutrition/" TargetMode="External"/><Relationship Id="rId5" Type="http://schemas.openxmlformats.org/officeDocument/2006/relationships/hyperlink" Target="https://www.bapen.org.uk/screening-and-must/must/introducing-must" TargetMode="External"/><Relationship Id="rId4" Type="http://schemas.openxmlformats.org/officeDocument/2006/relationships/image" Target="../media/image77.svg"/></Relationships>
</file>

<file path=ppt/slides/_rels/slide5.xml.rels><?xml version="1.0" encoding="UTF-8" standalone="yes"?>
<Relationships xmlns="http://schemas.openxmlformats.org/package/2006/relationships"><Relationship Id="rId3" Type="http://schemas.openxmlformats.org/officeDocument/2006/relationships/hyperlink" Target="mailto:LCRC@phe.gov.uk"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healthylondon.org/resource/accelerated-improvement-resources/enhanced-health-in-care-homes/seasonal-readiness/winter-readiness/influenza-fl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www.britishskinfoundation.org.uk/sunlight-and-vitamin-d" TargetMode="External"/><Relationship Id="rId3" Type="http://schemas.openxmlformats.org/officeDocument/2006/relationships/hyperlink" Target="https://www.gov.uk/government/publications/vitamin-d-for-vulnerable-groups/vitamin-d-and-care-homes-guidance" TargetMode="External"/><Relationship Id="rId7" Type="http://schemas.openxmlformats.org/officeDocument/2006/relationships/hyperlink" Target="https://www.nhs.uk/live-well/healthy-body/how-to-get-vitamin-d-from-sunligh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scanmail.trustwave.com/?c=8248&amp;d=jqic4FctEgCjLpoiVIhb36DuNZ_uSz8eSEJHmv-xcw&amp;u=https://www.bda.uk.com/resource/vitamin-d.html" TargetMode="External"/><Relationship Id="rId5" Type="http://schemas.openxmlformats.org/officeDocument/2006/relationships/hyperlink" Target="https://www.gov.uk/government/publications/healthier-and-more-sustainable-catering-a-toolkit-for-serving-food-to-adults" TargetMode="External"/><Relationship Id="rId4" Type="http://schemas.openxmlformats.org/officeDocument/2006/relationships/hyperlink" Target="http://www.nice.org.uk/guidance/ng187" TargetMode="External"/><Relationship Id="rId9" Type="http://schemas.openxmlformats.org/officeDocument/2006/relationships/hyperlink" Target="https://www.healthylondon.org/wp-content/uploads/2016/06/London_care_homes_vitD_access_and_implementation_summary_v1.0-FINAL-01.03.21.pdf"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youtube.com/watch?v=JYafrPgAUL4&amp;list=PLrVQaAxyJE3cbdJCYYsIZgHrhY9PtINlA&amp;index=1" TargetMode="External"/><Relationship Id="rId3" Type="http://schemas.openxmlformats.org/officeDocument/2006/relationships/hyperlink" Target="https://westhampshireccg.nhs.uk/restore2/" TargetMode="External"/><Relationship Id="rId7" Type="http://schemas.openxmlformats.org/officeDocument/2006/relationships/hyperlink" Target="https://www.youtube.com/watch?v=vI80yZI7A3w&amp;list=PL0iI-soGFKUW4IEh5VhTM08TSaeTIUt8s&amp;index=1" TargetMode="External"/><Relationship Id="rId12" Type="http://schemas.openxmlformats.org/officeDocument/2006/relationships/image" Target="../media/image56.png"/><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hyperlink" Target="https://www.livingwellessex.org/media/664685/is-my-resident-well-.pdf" TargetMode="External"/><Relationship Id="rId11" Type="http://schemas.openxmlformats.org/officeDocument/2006/relationships/hyperlink" Target="https://www.ahsnnetwork.com/patient-safety-resources-for-care-homes" TargetMode="External"/><Relationship Id="rId5" Type="http://schemas.openxmlformats.org/officeDocument/2006/relationships/hyperlink" Target="https://www.nelft.nhs.uk/significant-7/" TargetMode="External"/><Relationship Id="rId10" Type="http://schemas.openxmlformats.org/officeDocument/2006/relationships/hyperlink" Target="https://uclpartners.com/work/improving-care-for-deteriorating-patients/" TargetMode="External"/><Relationship Id="rId4" Type="http://schemas.openxmlformats.org/officeDocument/2006/relationships/hyperlink" Target="https://uclpartners.com/news-item/free-tool-to-help-carers-spot-deterioration-launched/" TargetMode="External"/><Relationship Id="rId9" Type="http://schemas.openxmlformats.org/officeDocument/2006/relationships/hyperlink" Target="https://www.youtube.com/watch?v=Ki0BX61xhdw&amp;list=PLrVQaAxyJE3cJ1fB9K2poc9pXn7b9WcQg&amp;index=13&amp;t=0s"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https://elearning.rcgp.org.uk/mod/page/view.php?id=10638" TargetMode="External"/><Relationship Id="rId7" Type="http://schemas.openxmlformats.org/officeDocument/2006/relationships/image" Target="../media/image78.png"/><Relationship Id="rId2" Type="http://schemas.openxmlformats.org/officeDocument/2006/relationships/hyperlink" Target="https://www.england.nhs.uk/coronavirus/wp-content/uploads/sites/52/2020/12/C0719_COVID-Isolating-at-Home-Safety-Netting-Leaflet-Revised-FINAL-171220.pdf" TargetMode="External"/><Relationship Id="rId1" Type="http://schemas.openxmlformats.org/officeDocument/2006/relationships/slideLayout" Target="../slideLayouts/slideLayout42.xml"/><Relationship Id="rId6" Type="http://schemas.openxmlformats.org/officeDocument/2006/relationships/hyperlink" Target="https://www.youtube.com/watch?app=desktop&amp;v=7gMo13z3BYI" TargetMode="External"/><Relationship Id="rId5" Type="http://schemas.openxmlformats.org/officeDocument/2006/relationships/hyperlink" Target="https://www.england.nhs.uk/coronavirus/publication/pulse-oximetry-to-detect-early-deterioration-of-patients-with-covid-19-in-primary-and-community-care-settings/" TargetMode="External"/><Relationship Id="rId4" Type="http://schemas.openxmlformats.org/officeDocument/2006/relationships/hyperlink" Target="https://www.youtube.com/playlist?list=PLrVQaAxyJE3cJ1fB9K2poc9pXn7b9WcQg"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ncic.nhs.uk/application/files/8915/7779/8829/stop-and-watch-leaflet.pdf" TargetMode="External"/><Relationship Id="rId13" Type="http://schemas.openxmlformats.org/officeDocument/2006/relationships/hyperlink" Target="https://www.mentalcapacitylawandpolicy.org.uk/dols-dhsc-guidance-published/" TargetMode="External"/><Relationship Id="rId18" Type="http://schemas.openxmlformats.org/officeDocument/2006/relationships/hyperlink" Target="https://www.scie.org.uk/care-providers/coronavirus-covid-19/learning-disabilities-autism/care-staff" TargetMode="External"/><Relationship Id="rId3" Type="http://schemas.openxmlformats.org/officeDocument/2006/relationships/image" Target="../media/image80.png"/><Relationship Id="rId7" Type="http://schemas.openxmlformats.org/officeDocument/2006/relationships/hyperlink" Target="https://www.england.nhs.uk/london/london-clinical-networks/our-networks/learning-disabilities/publications/" TargetMode="External"/><Relationship Id="rId12" Type="http://schemas.openxmlformats.org/officeDocument/2006/relationships/hyperlink" Target="https://www.gov.uk/government/publications/coronavirus-covid-19-looking-after-people-who-lack-mental-capacity?utm_source=a4a3d322-fbe7-424e-bc47-ed85741782a8&amp;utm_medium=email&amp;utm_campaign=govuk-notifications&amp;utm_content=immediate" TargetMode="External"/><Relationship Id="rId17" Type="http://schemas.openxmlformats.org/officeDocument/2006/relationships/hyperlink" Target="https://www.gov.uk/government/publications/guidance-on-shielding-and-protecting-extremely-vulnerable-persons-from-covid-19/guidance-on-shielding-and-protecting-extremely-vulnerable-persons-from-covid-19" TargetMode="External"/><Relationship Id="rId2" Type="http://schemas.openxmlformats.org/officeDocument/2006/relationships/notesSlide" Target="../notesSlides/notesSlide26.xml"/><Relationship Id="rId16" Type="http://schemas.openxmlformats.org/officeDocument/2006/relationships/hyperlink" Target="https://www.england.nhs.uk/coronavirus/publication/visitor-guidance/" TargetMode="External"/><Relationship Id="rId20" Type="http://schemas.openxmlformats.org/officeDocument/2006/relationships/hyperlink" Target="https://sites.google.com/view/learningdisabilitycoronavirus/home" TargetMode="External"/><Relationship Id="rId1" Type="http://schemas.openxmlformats.org/officeDocument/2006/relationships/slideLayout" Target="../slideLayouts/slideLayout2.xml"/><Relationship Id="rId6" Type="http://schemas.openxmlformats.org/officeDocument/2006/relationships/hyperlink" Target="https://www.mencap.org.uk/sites/default/files/2020-07/Sheilding%20Update%2022nd%20JuneSSUPDATD.pdf" TargetMode="External"/><Relationship Id="rId11" Type="http://schemas.openxmlformats.org/officeDocument/2006/relationships/hyperlink" Target="http://radiant.nhs.uk/uploads/2/7/2/5/27254761/ravi_et_al__2020__end_of_life_and_palliative_care_guidance_on_covid-19_and_intellectual_disability.pdf" TargetMode="External"/><Relationship Id="rId5" Type="http://schemas.openxmlformats.org/officeDocument/2006/relationships/hyperlink" Target="https://www.england.nhs.uk/coronavirus/wp-content/uploads/sites/52/2022/01/C1557-supporting-covid-patients-in-mental-health-learning-disability-autism.pdf" TargetMode="External"/><Relationship Id="rId15" Type="http://schemas.openxmlformats.org/officeDocument/2006/relationships/hyperlink" Target="https://www.bartshealth.nhs.uk/download.cfm?doc=docm93jijm4n425" TargetMode="External"/><Relationship Id="rId10" Type="http://schemas.openxmlformats.org/officeDocument/2006/relationships/hyperlink" Target="https://www.keepsafe.org.uk/" TargetMode="External"/><Relationship Id="rId19" Type="http://schemas.openxmlformats.org/officeDocument/2006/relationships/hyperlink" Target="https://www.mencap.org.uk/advice-and-support/coronavirus-covid-19" TargetMode="External"/><Relationship Id="rId4" Type="http://schemas.microsoft.com/office/2007/relationships/hdphoto" Target="../media/hdphoto1.wdp"/><Relationship Id="rId9" Type="http://schemas.openxmlformats.org/officeDocument/2006/relationships/hyperlink" Target="https://www.england.nhs.uk/coronavirus/publication/letter-responding-to-covid-19-mental-health-learning-disabilities-and-autism/" TargetMode="External"/><Relationship Id="rId14" Type="http://schemas.openxmlformats.org/officeDocument/2006/relationships/hyperlink" Target="https://northcumbriaccg.nhs.uk/your-health/campaigns/stop-and-watch-resources"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nhsaaa.net/media/8922/8-impact-of-ppe-on-individuals-with-dementia.pdf" TargetMode="External"/><Relationship Id="rId13" Type="http://schemas.openxmlformats.org/officeDocument/2006/relationships/hyperlink" Target="https://www.bgs.org.uk/resources/covid-19-dementia-and-cognitive-impairment" TargetMode="External"/><Relationship Id="rId3" Type="http://schemas.openxmlformats.org/officeDocument/2006/relationships/image" Target="../media/image81.png"/><Relationship Id="rId7" Type="http://schemas.openxmlformats.org/officeDocument/2006/relationships/hyperlink" Target="http://www.yhscn.nhs.uk/media/PDFs/mhdn/Dementia/Covid%2019/Leeds-walking-with-purpose-guide-ADAPTABLE.docx" TargetMode="External"/><Relationship Id="rId12" Type="http://schemas.openxmlformats.org/officeDocument/2006/relationships/hyperlink" Target="https://www.mentalcapacitylawandpolicy.org.uk/dols-dhsc-guidance-published/" TargetMode="External"/><Relationship Id="rId2" Type="http://schemas.openxmlformats.org/officeDocument/2006/relationships/notesSlide" Target="../notesSlides/notesSlide27.xml"/><Relationship Id="rId16" Type="http://schemas.openxmlformats.org/officeDocument/2006/relationships/hyperlink" Target="https://www.england.nhs.uk/wp-content/uploads/2020/09/C0747-dementia-wellbeing-in-the-covid-pandemic.pdf" TargetMode="External"/><Relationship Id="rId1" Type="http://schemas.openxmlformats.org/officeDocument/2006/relationships/slideLayout" Target="../slideLayouts/slideLayout2.xml"/><Relationship Id="rId6" Type="http://schemas.openxmlformats.org/officeDocument/2006/relationships/hyperlink" Target="https://www.youtube.com/watch?v=blJjUwBhVpk&amp;feature=youtu.be" TargetMode="External"/><Relationship Id="rId11" Type="http://schemas.openxmlformats.org/officeDocument/2006/relationships/hyperlink" Target="https://www.gov.uk/government/publications/coronavirus-covid-19-looking-after-people-who-lack-mental-capacity?utm_source=a4a3d322-fbe7-424e-bc47-ed85741782a8&amp;utm_medium=email&amp;utm_campaign=govuk-notifications&amp;utm_content=immediate" TargetMode="External"/><Relationship Id="rId5" Type="http://schemas.openxmlformats.org/officeDocument/2006/relationships/slide" Target="slide56.xml"/><Relationship Id="rId15" Type="http://schemas.openxmlformats.org/officeDocument/2006/relationships/hyperlink" Target="https://mandrillapp.com/track/click/31035596/www.bgs.org.uk?p=eyJzIjoiTGZGVkcyNlFVZzBPNElycXc0b1czaTMtUHNjIiwidiI6MSwicCI6IntcInVcIjozMTAzNTU5NixcInZcIjoxLFwidXJsXCI6XCJodHRwczpcXFwvXFxcL3d3dy5iZ3Mub3JnLnVrXFxcL3NpdGVzXFxcL2FsbFxcXC9tb2R1bGVzXFxcL2Npdmljcm1cXFwvZXh0ZXJuXFxcL3VybC5waHA_dT02NDA1MSZxaWQ9MjM1MTgxMlwiLFwiaWRcIjpcImQ0ZjI2YjJjYWFmMDQ2YWFhZGViMzI0NzRmM2I4MTAxXCIsXCJ1cmxfaWRzXCI6W1wiMTg5ZTBkMmM3ZWEyOTY5NjgyZGI2MTEwYTQwYTA4ZWQ1MTIzNTA3Y1wiXX0ifQ" TargetMode="External"/><Relationship Id="rId10" Type="http://schemas.openxmlformats.org/officeDocument/2006/relationships/hyperlink" Target="https://healthinnovationnetwork.com/wp-content/uploads/2020/04/Maintaining-Activities-for-Older-Adults-during-COVID19.pdf" TargetMode="External"/><Relationship Id="rId4" Type="http://schemas.openxmlformats.org/officeDocument/2006/relationships/slide" Target="slide27.xml"/><Relationship Id="rId9" Type="http://schemas.openxmlformats.org/officeDocument/2006/relationships/hyperlink" Target="http://nebula.wsimg.com/62159566dcd305437153f3e0a8cc0166?AccessKeyId=5861B1733117182DC99B&amp;disposition=0&amp;alloworigin=1" TargetMode="External"/><Relationship Id="rId14" Type="http://schemas.openxmlformats.org/officeDocument/2006/relationships/hyperlink" Target="https://www.scie.org.uk/care-providers/coronavirus-covid-19/dementia/care-homes?utm_campaign=11544303_SCIELine%2014%20May&amp;utm_medium=email&amp;utm_source=SOCIAL%20CARE%20INSTITUTE%20FOR%20EXCELLENCE%20&amp;utm_sfid=0030f00002uZUAUAA4&amp;utm_role=Pharmacist&amp;dm_i=4O5,6VFN3,S9B92N,RL3DJ,1"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thenounproject.com/term/mental-health/1061782" TargetMode="External"/><Relationship Id="rId7" Type="http://schemas.openxmlformats.org/officeDocument/2006/relationships/hyperlink" Target="https://www.youtube.com/watch?feature=youtu.be&amp;v=2Hg1VP-Enw4&amp;app=deskto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youtube.com/watch?v=BPfZgBmcQB8&amp;feature=youtu.be&amp;app=desktop" TargetMode="External"/><Relationship Id="rId5" Type="http://schemas.openxmlformats.org/officeDocument/2006/relationships/hyperlink" Target="https://www.rgptoronto.ca/wp-content/uploads/2019/01/Delirium-prevention-PRINT.pdf" TargetMode="External"/><Relationship Id="rId4" Type="http://schemas.openxmlformats.org/officeDocument/2006/relationships/image" Target="../media/image82.png"/></Relationships>
</file>

<file path=ppt/slides/_rels/slide57.xml.rels><?xml version="1.0" encoding="UTF-8" standalone="yes"?>
<Relationships xmlns="http://schemas.openxmlformats.org/package/2006/relationships"><Relationship Id="rId8" Type="http://schemas.openxmlformats.org/officeDocument/2006/relationships/hyperlink" Target="https://www.healthylondon.org/resource/accelerated-improvement-resources/enhanced-health-in-care-homes/workforce-training-and-development/falls-prevention/" TargetMode="External"/><Relationship Id="rId13" Type="http://schemas.openxmlformats.org/officeDocument/2006/relationships/hyperlink" Target="https://www.nhsinform.scot/healthy-living/preventing-falls/dealing-with-a-fall/what-to-do-if-you-fall" TargetMode="External"/><Relationship Id="rId18" Type="http://schemas.openxmlformats.org/officeDocument/2006/relationships/hyperlink" Target="https://www.nhs.uk/using-the-nhs/nhs-services/urgent-and-emergency-care/when-to-call-999/" TargetMode="External"/><Relationship Id="rId3" Type="http://schemas.openxmlformats.org/officeDocument/2006/relationships/slide" Target="slide65.xml"/><Relationship Id="rId7" Type="http://schemas.openxmlformats.org/officeDocument/2006/relationships/hyperlink" Target="https://mandrillapp.com/track/click/31035596/www.bgs.org.uk?p=eyJzIjoiZU1uRjlxenUtank2SGNJWGdwb24zRFRBM0VFIiwidiI6MSwicCI6IntcInVcIjozMTAzNTU5NixcInZcIjoxLFwidXJsXCI6XCJodHRwczpcXFwvXFxcL3d3dy5iZ3Mub3JnLnVrXFxcL3NpdGVzXFxcL2FsbFxcXC9tb2R1bGVzXFxcL2Npdmljcm1cXFwvZXh0ZXJuXFxcL3VybC5waHA_dT02NDA1MyZxaWQ9MjM1MTgxMlwiLFwiaWRcIjpcImQ0ZjI2YjJjYWFmMDQ2YWFhZGViMzI0NzRmM2I4MTAxXCIsXCJ1cmxfaWRzXCI6W1wiMTg5ZTBkMmM3ZWEyOTY5NjgyZGI2MTEwYTQwYTA4ZWQ1MTIzNTA3Y1wiXX0ifQ" TargetMode="External"/><Relationship Id="rId12" Type="http://schemas.openxmlformats.org/officeDocument/2006/relationships/hyperlink" Target="https://mangarhealth.com/uk/news/new-app-launched-to-provide-carers-with-an-interactive-post-falls-assessment-tool/" TargetMode="External"/><Relationship Id="rId17" Type="http://schemas.openxmlformats.org/officeDocument/2006/relationships/hyperlink" Target="https://www.hse.gov.uk/healthservices/moving-handling.htm" TargetMode="External"/><Relationship Id="rId2" Type="http://schemas.openxmlformats.org/officeDocument/2006/relationships/notesSlide" Target="../notesSlides/notesSlide29.xml"/><Relationship Id="rId16" Type="http://schemas.openxmlformats.org/officeDocument/2006/relationships/hyperlink" Target="https://www.youtube.com/watch?v=-Xun0_yoqew" TargetMode="External"/><Relationship Id="rId1" Type="http://schemas.openxmlformats.org/officeDocument/2006/relationships/slideLayout" Target="../slideLayouts/slideLayout2.xml"/><Relationship Id="rId6" Type="http://schemas.openxmlformats.org/officeDocument/2006/relationships/hyperlink" Target="https://mandrillapp.com/track/click/31035596/www.bgs.org.uk?p=eyJzIjoiOUROaGo0a0NxeXRTMWtRRWFaQTg2ZU80UkV3IiwidiI6MSwicCI6IntcInVcIjozMTAzNTU5NixcInZcIjoxLFwidXJsXCI6XCJodHRwczpcXFwvXFxcL3d3dy5iZ3Mub3JnLnVrXFxcL3NpdGVzXFxcL2FsbFxcXC9tb2R1bGVzXFxcL2Npdmljcm1cXFwvZXh0ZXJuXFxcL3VybC5waHA_dT02NDA1NCZxaWQ9MjM1MTgxMlwiLFwiaWRcIjpcImQ0ZjI2YjJjYWFmMDQ2YWFhZGViMzI0NzRmM2I4MTAxXCIsXCJ1cmxfaWRzXCI6W1wiMTg5ZTBkMmM3ZWEyOTY5NjgyZGI2MTEwYTQwYTA4ZWQ1MTIzNTA3Y1wiXX0ifQ" TargetMode="External"/><Relationship Id="rId11" Type="http://schemas.openxmlformats.org/officeDocument/2006/relationships/hyperlink" Target="http://www.westsuffolkccg.nhs.uk/wp-content/uploads/2018/06/I-STUMBLE.pdf" TargetMode="External"/><Relationship Id="rId5" Type="http://schemas.openxmlformats.org/officeDocument/2006/relationships/hyperlink" Target="https://www.reactto.co.uk/resources/react-to-falls/" TargetMode="External"/><Relationship Id="rId15" Type="http://schemas.openxmlformats.org/officeDocument/2006/relationships/hyperlink" Target="https://www.youtube.com/watch?v=m_clTtglbvI" TargetMode="External"/><Relationship Id="rId10" Type="http://schemas.openxmlformats.org/officeDocument/2006/relationships/hyperlink" Target="https://www.bgs.org.uk/sites/default/files/content/attachment/2020-05-04/Falls%20FAQs%20Poster%20for%20Care%20Homes%20May%202020_0.pdf" TargetMode="External"/><Relationship Id="rId19" Type="http://schemas.openxmlformats.org/officeDocument/2006/relationships/image" Target="../media/image83.tiff"/><Relationship Id="rId4" Type="http://schemas.openxmlformats.org/officeDocument/2006/relationships/slide" Target="slide67.xml"/><Relationship Id="rId9" Type="http://schemas.openxmlformats.org/officeDocument/2006/relationships/hyperlink" Target="https://www.e-lfh.org.uk/programmes/frailty/" TargetMode="External"/><Relationship Id="rId14" Type="http://schemas.openxmlformats.org/officeDocument/2006/relationships/hyperlink" Target="https://www.youtube.com/watch?v=hHOnv3_ym2U"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hyperlink" Target="https://ctru.leeds.ac.uk/purpose/purpose-t/" TargetMode="External"/><Relationship Id="rId7" Type="http://schemas.openxmlformats.org/officeDocument/2006/relationships/hyperlink" Target="https://www.nice.org.uk/about/nice-communities/social-care/quick-guides/helping-to-prevent-pressure-ulcers?utm_medium=webpage&amp;utm_source=toolsr&amp;utm_campaign=quickguides&amp;utm_content=qg16" TargetMode="External"/><Relationship Id="rId2" Type="http://schemas.openxmlformats.org/officeDocument/2006/relationships/hyperlink" Target="http://www.judy-waterlow.co.uk/waterlow_score.htm" TargetMode="External"/><Relationship Id="rId1" Type="http://schemas.openxmlformats.org/officeDocument/2006/relationships/slideLayout" Target="../slideLayouts/slideLayout2.xml"/><Relationship Id="rId6" Type="http://schemas.openxmlformats.org/officeDocument/2006/relationships/hyperlink" Target="https://www.derby.ac.uk/short-courses-cpd/online/free-courses/pressure-ulcer-prevention/" TargetMode="External"/><Relationship Id="rId5" Type="http://schemas.openxmlformats.org/officeDocument/2006/relationships/hyperlink" Target="http://www.reacttoredskin.co.uk/" TargetMode="External"/><Relationship Id="rId4" Type="http://schemas.openxmlformats.org/officeDocument/2006/relationships/hyperlink" Target="https://nhs.stopthepressure.co.uk/" TargetMode="External"/><Relationship Id="rId9" Type="http://schemas.openxmlformats.org/officeDocument/2006/relationships/image" Target="../media/image85.svg"/></Relationships>
</file>

<file path=ppt/slides/_rels/slide59.xml.rels><?xml version="1.0" encoding="UTF-8" standalone="yes"?>
<Relationships xmlns="http://schemas.openxmlformats.org/package/2006/relationships"><Relationship Id="rId3" Type="http://schemas.openxmlformats.org/officeDocument/2006/relationships/hyperlink" Target="https://www.ahsnnetwork.com/nwcsp-help-and-advice" TargetMode="External"/><Relationship Id="rId7" Type="http://schemas.openxmlformats.org/officeDocument/2006/relationships/image" Target="../media/image85.svg"/><Relationship Id="rId2" Type="http://schemas.openxmlformats.org/officeDocument/2006/relationships/hyperlink" Target="https://www.england.nhs.uk/wp-content/uploads/2020/03/the-framework-for-enhanced-health-in-care-homes-v2-0.pdf" TargetMode="Externa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hyperlink" Target="https://www.acceleratecic.com/coronavirus-covid-19/" TargetMode="External"/><Relationship Id="rId4" Type="http://schemas.openxmlformats.org/officeDocument/2006/relationships/hyperlink" Target="https://legsmatter.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hyperlink" Target="https://www.youtube.com/watch?v=atm-gnobU7o" TargetMode="External"/><Relationship Id="rId4" Type="http://schemas.openxmlformats.org/officeDocument/2006/relationships/hyperlink" Target="https://www.nhs.uk/common-health-questions/accidents-first-aid-and-treatments/how-do-i-check-my-pulse/"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nhs.uk/service-search/find-a-psychological-therapies-service/" TargetMode="External"/><Relationship Id="rId2" Type="http://schemas.openxmlformats.org/officeDocument/2006/relationships/slide" Target="slide62.xml"/><Relationship Id="rId1" Type="http://schemas.openxmlformats.org/officeDocument/2006/relationships/slideLayout" Target="../slideLayouts/slideLayout30.xml"/><Relationship Id="rId6" Type="http://schemas.openxmlformats.org/officeDocument/2006/relationships/hyperlink" Target="https://fpld.hs.to/sites/default/files/feeling-down-guide.pdf" TargetMode="External"/><Relationship Id="rId5" Type="http://schemas.openxmlformats.org/officeDocument/2006/relationships/hyperlink" Target="https://www.rcpsych.ac.uk/mental-health/problems-disorders/depression-in-older-adults" TargetMode="External"/><Relationship Id="rId4" Type="http://schemas.openxmlformats.org/officeDocument/2006/relationships/hyperlink" Target="https://mindedforfamilies.org.uk/older-people/"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www.ataloss.org/Pages/FAQs/Category/coronavirus-pandemic" TargetMode="External"/><Relationship Id="rId13" Type="http://schemas.openxmlformats.org/officeDocument/2006/relationships/image" Target="../media/image82.png"/><Relationship Id="rId3" Type="http://schemas.openxmlformats.org/officeDocument/2006/relationships/hyperlink" Target="https://assets.publishing.service.gov.uk/government/uploads/system/uploads/attachment_data/file/829884/3-physical-activity-for-adults-and-older-adults.pdf" TargetMode="External"/><Relationship Id="rId7" Type="http://schemas.openxmlformats.org/officeDocument/2006/relationships/hyperlink" Target="http://www.relres.org/helpline/coronavirus/" TargetMode="External"/><Relationship Id="rId12" Type="http://schemas.openxmlformats.org/officeDocument/2006/relationships/hyperlink" Target="https://thenounproject.com/term/mental-health/106178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nhs.uk/live-well/" TargetMode="External"/><Relationship Id="rId11" Type="http://schemas.openxmlformats.org/officeDocument/2006/relationships/hyperlink" Target="https://www.mencap.org.uk/advice-and-support/coronavirus-covid-19/coronavirus-ways-keep-busy" TargetMode="External"/><Relationship Id="rId5" Type="http://schemas.openxmlformats.org/officeDocument/2006/relationships/hyperlink" Target="https://healthinnovationnetwork.com/healthy-ageing/maintaining-activities-for-older-adults-during-covid19/" TargetMode="External"/><Relationship Id="rId10" Type="http://schemas.openxmlformats.org/officeDocument/2006/relationships/hyperlink" Target="https://www.bps.org.uk/sites/www.bps.org.uk/files/Policy/Policy%20-%20Files/Death%20and%20grieving%20in%20a%20care%20home%20during%20Covid-19.pdf" TargetMode="External"/><Relationship Id="rId4" Type="http://schemas.openxmlformats.org/officeDocument/2006/relationships/hyperlink" Target="https://www.faithaction.net/campaigns/coronavirus/" TargetMode="External"/><Relationship Id="rId9" Type="http://schemas.openxmlformats.org/officeDocument/2006/relationships/hyperlink" Target="https://www.cruse.org.uk/get-help/coronavirus/coronavirus-what-say-when-someone-grieving"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www.mencap.org.uk/about-us/what-we-do/mencap-sport" TargetMode="External"/><Relationship Id="rId3" Type="http://schemas.openxmlformats.org/officeDocument/2006/relationships/hyperlink" Target="https://vimeo.com/showcase/6900217" TargetMode="External"/><Relationship Id="rId7" Type="http://schemas.openxmlformats.org/officeDocument/2006/relationships/hyperlink" Target="https://www.rcot.co.uk/about-occupational-therapy/living-well-care-homes-201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generationgames.org.uk/resource/GG%20home%20exercise%20Info.pdf" TargetMode="External"/><Relationship Id="rId5" Type="http://schemas.openxmlformats.org/officeDocument/2006/relationships/hyperlink" Target="https://www.youtube.com/playlist?list=PLeePVUq4FvWu9uSwUK8YMwZlVjx1CKp8q" TargetMode="External"/><Relationship Id="rId4" Type="http://schemas.openxmlformats.org/officeDocument/2006/relationships/hyperlink" Target="https://www.csp.org.uk/system/files/documents/2020-03/001728_Staying%20Active%20at%20Home_England_A4%20Download_Final.pdf" TargetMode="External"/><Relationship Id="rId9" Type="http://schemas.openxmlformats.org/officeDocument/2006/relationships/image" Target="../media/image86.png"/></Relationships>
</file>

<file path=ppt/slides/_rels/slide63.xml.rels><?xml version="1.0" encoding="UTF-8" standalone="yes"?>
<Relationships xmlns="http://schemas.openxmlformats.org/package/2006/relationships"><Relationship Id="rId8" Type="http://schemas.openxmlformats.org/officeDocument/2006/relationships/hyperlink" Target="https://www.learningdisabilities.org.uk/learning-disabilities/publications/religious-expression-fundamental-human-right" TargetMode="External"/><Relationship Id="rId3" Type="http://schemas.openxmlformats.org/officeDocument/2006/relationships/hyperlink" Target="https://www.faithaction.net/campaigns/coronavirus/" TargetMode="External"/><Relationship Id="rId7" Type="http://schemas.openxmlformats.org/officeDocument/2006/relationships/hyperlink" Target="http://faithsforum.com/contact-u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secularism.org.uk/chaplaincy/" TargetMode="External"/><Relationship Id="rId5" Type="http://schemas.openxmlformats.org/officeDocument/2006/relationships/hyperlink" Target="https://www.england.nhs.uk/chaplaincy/" TargetMode="External"/><Relationship Id="rId10" Type="http://schemas.openxmlformats.org/officeDocument/2006/relationships/image" Target="../media/image82.png"/><Relationship Id="rId4" Type="http://schemas.openxmlformats.org/officeDocument/2006/relationships/hyperlink" Target="https://network-health.org.uk/index.php/about/about-us-detl" TargetMode="External"/><Relationship Id="rId9" Type="http://schemas.openxmlformats.org/officeDocument/2006/relationships/hyperlink" Target="https://thenounproject.com/term/mental-health/1061782"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8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ahsnnetwork.com/helping-break-unwelcome-news" TargetMode="External"/><Relationship Id="rId5" Type="http://schemas.openxmlformats.org/officeDocument/2006/relationships/hyperlink" Target="https://www.vitaltalk.org/guides/covid-19-communication-skills/" TargetMode="External"/><Relationship Id="rId4" Type="http://schemas.openxmlformats.org/officeDocument/2006/relationships/hyperlink" Target="https://www.realtalktraining.co.uk/covid19-evidence-based-advice-difficult-conversations"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sps.nhs.uk/articles/pharmacy-and-medicines-support-to-care-homes-urgent-system-wide-delivery-model/" TargetMode="External"/><Relationship Id="rId7" Type="http://schemas.openxmlformats.org/officeDocument/2006/relationships/image" Target="../media/image90.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hyperlink" Target="https://www.nice.org.uk/guidance/sc1" TargetMode="External"/><Relationship Id="rId4" Type="http://schemas.openxmlformats.org/officeDocument/2006/relationships/hyperlink" Target="https://www.voiceability.org/support-and-help/stopping-over-medication"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england.nhs.uk/coronavirus/wp-content/uploads/sites/52/2020/03/COVID-19-response-primary-care-and-community-health-support-care-home-residents.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hyperlink" Target="https://www.youtube.com/watch?v=Ki0BX61xhdw&amp;list=PLrVQaAxyJE3cJ1fB9K2poc9pXn7b9WcQg&amp;index=13&amp;t=0s"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microsoft.com/office/2018/10/relationships/comments" Target="../comments/modernComment_2EA_751A074B.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hyperlink" Target="https://www.skillsforcare.org.uk/Documents/Learning-and-development/Ongoing-learning-and-development/End-of-life-care/End-of-life-care-support-during-the-COVID-19-pandemic.pdf" TargetMode="External"/><Relationship Id="rId4" Type="http://schemas.openxmlformats.org/officeDocument/2006/relationships/hyperlink" Target="https://www.nice.org.uk/about/nice-communities/social-care/quick-guides/advance-care-planning"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myvaccinations.co.uk/" TargetMode="External"/><Relationship Id="rId2" Type="http://schemas.openxmlformats.org/officeDocument/2006/relationships/hyperlink" Target="https://www.healthylondon.org/resource/accelerated-improvement-resources/enhanced-health-in-care-homes/seasonal-readiness/winter-readiness/influenza-flu/" TargetMode="External"/><Relationship Id="rId1" Type="http://schemas.openxmlformats.org/officeDocument/2006/relationships/slideLayout" Target="../slideLayouts/slideLayout18.xml"/><Relationship Id="rId4" Type="http://schemas.openxmlformats.org/officeDocument/2006/relationships/hyperlink" Target="https://www.healthylondon.org/wp-content/uploads/2021/10/London-Care-home-vaccine-information-pack-V6.0.pptx" TargetMode="External"/></Relationships>
</file>

<file path=ppt/slides/_rels/slide70.xml.rels><?xml version="1.0" encoding="UTF-8" standalone="yes"?>
<Relationships xmlns="http://schemas.openxmlformats.org/package/2006/relationships"><Relationship Id="rId8" Type="http://schemas.openxmlformats.org/officeDocument/2006/relationships/hyperlink" Target="https://www.coordinatemycare.co.uk/for-healthcare-professionals/your-responsibility-to-your-professional-group/" TargetMode="External"/><Relationship Id="rId13" Type="http://schemas.openxmlformats.org/officeDocument/2006/relationships/hyperlink" Target="https://www.coordinatemycare.co.uk/for-healthcare-professionals/become-a-user/" TargetMode="External"/><Relationship Id="rId3" Type="http://schemas.openxmlformats.org/officeDocument/2006/relationships/hyperlink" Target="https://www.coordinatemycare.co.uk/wp-content/uploads/2020/02/Data-Access-and-Information-Sharing-Policy-CMC-2020.pdf" TargetMode="External"/><Relationship Id="rId7" Type="http://schemas.openxmlformats.org/officeDocument/2006/relationships/hyperlink" Target="https://www.coordinatemycare.co.uk/for-healthcare-professionals/resposibility-to-patient-consent/" TargetMode="External"/><Relationship Id="rId12" Type="http://schemas.openxmlformats.org/officeDocument/2006/relationships/hyperlink" Target="mailto:coordinatemycare@nhs.net" TargetMode="External"/><Relationship Id="rId2" Type="http://schemas.openxmlformats.org/officeDocument/2006/relationships/hyperlink" Target="https://www.dsptoolkit.nhs.uk/OrganisationSearch" TargetMode="External"/><Relationship Id="rId1" Type="http://schemas.openxmlformats.org/officeDocument/2006/relationships/slideLayout" Target="../slideLayouts/slideLayout3.xml"/><Relationship Id="rId6" Type="http://schemas.openxmlformats.org/officeDocument/2006/relationships/hyperlink" Target="https://www.coordinatemycare.co.uk/for-healthcare-professionals/training-viewing-creating-cmc-care-plans/" TargetMode="External"/><Relationship Id="rId11" Type="http://schemas.openxmlformats.org/officeDocument/2006/relationships/hyperlink" Target="https://www.coordinatemycare.co.uk/mycmc-guides-staff-in-care-homes" TargetMode="External"/><Relationship Id="rId5" Type="http://schemas.openxmlformats.org/officeDocument/2006/relationships/hyperlink" Target="https://www.coordinatemycare.co.uk/for-healthcare-professionals/training-overview/" TargetMode="External"/><Relationship Id="rId15" Type="http://schemas.openxmlformats.org/officeDocument/2006/relationships/hyperlink" Target="mailto:cmctraining@nhs.net" TargetMode="External"/><Relationship Id="rId10" Type="http://schemas.openxmlformats.org/officeDocument/2006/relationships/hyperlink" Target="https://healthinnovationnetwork.com/wp-content/uploads/2020/05/HIN-CMC-Implementation-Guide-for-Care-Homes-2020-Final.pdf" TargetMode="External"/><Relationship Id="rId4" Type="http://schemas.openxmlformats.org/officeDocument/2006/relationships/hyperlink" Target="https://www.coordinatemycare.co.uk/wp-content/uploads/2020/02/Information-Sharing-Agreement-Signature-Sheet-CMC-2020.pdf" TargetMode="External"/><Relationship Id="rId9" Type="http://schemas.openxmlformats.org/officeDocument/2006/relationships/hyperlink" Target="https://www.coordinatemycare.co.uk/for-healthcare-professionals/user-access/" TargetMode="External"/><Relationship Id="rId14" Type="http://schemas.openxmlformats.org/officeDocument/2006/relationships/hyperlink" Target="https://www.coordinatemycare.co.uk/for-healthcare-professionals/clinical-training/" TargetMode="External"/></Relationships>
</file>

<file path=ppt/slides/_rels/slide71.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44.xml"/></Relationships>
</file>

<file path=ppt/slides/_rels/slide72.xml.rels><?xml version="1.0" encoding="UTF-8" standalone="yes"?>
<Relationships xmlns="http://schemas.openxmlformats.org/package/2006/relationships"><Relationship Id="rId8" Type="http://schemas.openxmlformats.org/officeDocument/2006/relationships/hyperlink" Target="https://www.nice.org.uk/guidance/ng163" TargetMode="External"/><Relationship Id="rId3" Type="http://schemas.openxmlformats.org/officeDocument/2006/relationships/image" Target="../media/image56.png"/><Relationship Id="rId7" Type="http://schemas.openxmlformats.org/officeDocument/2006/relationships/hyperlink" Target="https://elearning.rcgp.org.uk/pluginfile.php/149457/mod_page/content/22/COVID%20Community%20symptom%20control%20and%20end%20of%20life%20care%20for%20General%20Practice%20FINAL%20v2.docx.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relres.org/wp-content/uploads/endoflife.pdf" TargetMode="External"/><Relationship Id="rId5" Type="http://schemas.openxmlformats.org/officeDocument/2006/relationships/hyperlink" Target="https://www.skillsforcare.org.uk/Documents/Learning-and-development/Ongoing-learning-and-development/End-of-life-care/End-of-life-care-support-during-the-COVID-19-pandemic.pdf" TargetMode="External"/><Relationship Id="rId4" Type="http://schemas.openxmlformats.org/officeDocument/2006/relationships/hyperlink" Target="https://www.england.nhs.uk/coronavirus/wp-content/uploads/sites/52/2020/03/C0393-clinical-guide-for-supporting-compassionate-visiting-arrangements-11-may-2020.pdf" TargetMode="External"/><Relationship Id="rId9" Type="http://schemas.openxmlformats.org/officeDocument/2006/relationships/hyperlink" Target="http://radiant.nhs.uk/uploads/2/7/2/5/27254761/ravi_et_al__2020__end_of_life_and_palliative_care_guidance_on_covid-19_and_intellectual_disability.pdf"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hospiceuk.org/docs/default-source/What-We-Offer/Care-Support-Programmes/Care-after-death/rnvoead-special-covid-19-edition-final_2.pdf?sfvrsn=2"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england.nhs.uk/learning-disabilities/improving-health/mortality-review/" TargetMode="External"/><Relationship Id="rId5" Type="http://schemas.openxmlformats.org/officeDocument/2006/relationships/image" Target="../media/image94.png"/><Relationship Id="rId4" Type="http://schemas.openxmlformats.org/officeDocument/2006/relationships/hyperlink" Target="https://www.skillsforcare.org.uk/Documents/Learning-and-development/Ongoing-learning-and-development/End-of-life-care/VOED-supporting-guidance.pdf"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95.tiff"/><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hyperlink" Target="https://www.gov.uk/government/publications/coronavirus-covid-19-verification-of-death-in-times-of-emergency/coronavirus-covid-19-verifying-death-in-times-of-emergency"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coordinatemycare.co.uk/for-healthcare-professionals/become-a-user/" TargetMode="External"/><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hyperlink" Target="https://www.gov.uk/government/publications/covid-19-guidance-for-care-of-the-deceased/guidance-for-care-of-the-deceased-with-suspected-or-confirmed-coronavirus-covid-19"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supportline.org.uk/problems/bereavement/" TargetMode="External"/><Relationship Id="rId13" Type="http://schemas.openxmlformats.org/officeDocument/2006/relationships/hyperlink" Target="https://soundcloud.com/user-602838854/pcpld-network-podcast-ep-3-remembering" TargetMode="External"/><Relationship Id="rId3" Type="http://schemas.openxmlformats.org/officeDocument/2006/relationships/image" Target="../media/image94.png"/><Relationship Id="rId7" Type="http://schemas.openxmlformats.org/officeDocument/2006/relationships/hyperlink" Target="https://www.mind.org.uk/information-support/guides-to-support-and-services/bereavement/about-bereavement/" TargetMode="External"/><Relationship Id="rId12" Type="http://schemas.openxmlformats.org/officeDocument/2006/relationships/hyperlink" Target="https://nationalbereavementalliance.org.uk/keeping-in-touch-when-someone-is-seriously-ill/" TargetMode="External"/><Relationship Id="rId2" Type="http://schemas.openxmlformats.org/officeDocument/2006/relationships/notesSlide" Target="../notesSlides/notesSlide41.xml"/><Relationship Id="rId16" Type="http://schemas.openxmlformats.org/officeDocument/2006/relationships/hyperlink" Target="http://www.northerntrust.hscni.net/site/wp-content/uploads/2020/04/Supporting-a-person-with-Dementia-following-a-bereavement.pdf" TargetMode="External"/><Relationship Id="rId1" Type="http://schemas.openxmlformats.org/officeDocument/2006/relationships/slideLayout" Target="../slideLayouts/slideLayout2.xml"/><Relationship Id="rId6" Type="http://schemas.openxmlformats.org/officeDocument/2006/relationships/hyperlink" Target="https://www.cruse.org.uk/?gclid=EAIaIQobChMIzLnukJjL7gIVkuvtCh1_PQNmEAAYASAAEgICIPD_BwE" TargetMode="External"/><Relationship Id="rId11" Type="http://schemas.openxmlformats.org/officeDocument/2006/relationships/hyperlink" Target="https://www.thegoodgrieftrust.org/need-know-info/from-us-to-you/for-newly-bereaved/" TargetMode="External"/><Relationship Id="rId5" Type="http://schemas.openxmlformats.org/officeDocument/2006/relationships/hyperlink" Target="https://www.london.gov.uk/coronavirus/how-cope-bereavement-and-grief-during-coronavirus-outbreak" TargetMode="External"/><Relationship Id="rId15" Type="http://schemas.openxmlformats.org/officeDocument/2006/relationships/hyperlink" Target="https://booksbeyondwords.co.uk/coping-with-coronavirus" TargetMode="External"/><Relationship Id="rId10" Type="http://schemas.openxmlformats.org/officeDocument/2006/relationships/hyperlink" Target="https://thriveldn.co.uk/resources/tools-and-resources-to-help-your-mental-health-and-wellbeing/" TargetMode="External"/><Relationship Id="rId4" Type="http://schemas.openxmlformats.org/officeDocument/2006/relationships/hyperlink" Target="https://www.publichealth.hscni.net/sites/default/files/2020-10/Death%20and%20grieving%20in%20care%20home%20-%20support%20LR%2009_20.pdf" TargetMode="External"/><Relationship Id="rId9" Type="http://schemas.openxmlformats.org/officeDocument/2006/relationships/hyperlink" Target="https://thriveldn.co.uk/resources/support-after-sudden-bereavement/" TargetMode="External"/><Relationship Id="rId14" Type="http://schemas.openxmlformats.org/officeDocument/2006/relationships/hyperlink" Target="https://booksbeyondwords.co.uk/"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digitalsocialcare.co.uk/data-security-protecting-my-information/better-security-better-care/" TargetMode="External"/><Relationship Id="rId3" Type="http://schemas.openxmlformats.org/officeDocument/2006/relationships/hyperlink" Target="https://www.digitalsocialcare.co.uk/latest-guidance/registering-for-the-data-security-and-protection-toolkit/" TargetMode="External"/><Relationship Id="rId7" Type="http://schemas.openxmlformats.org/officeDocument/2006/relationships/hyperlink" Target="https://www.digitalsocialcare.co.uk/data-security-protecting-my-information/data-security-and-protection-toolkit/getting-started-with-the-data-security-protection-toolkit-webinar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www.dsptoolkit.nhs.uk/" TargetMode="External"/><Relationship Id="rId11" Type="http://schemas.openxmlformats.org/officeDocument/2006/relationships/image" Target="../media/image98.svg"/><Relationship Id="rId5" Type="http://schemas.openxmlformats.org/officeDocument/2006/relationships/hyperlink" Target="mailto:hlp.londonchnhsmailrequests@nhs.net" TargetMode="External"/><Relationship Id="rId10" Type="http://schemas.openxmlformats.org/officeDocument/2006/relationships/image" Target="../media/image97.png"/><Relationship Id="rId4" Type="http://schemas.openxmlformats.org/officeDocument/2006/relationships/hyperlink" Target="https://www.digitalsocialcare.co.uk/sharing-care-records-via-email/how-to-get-secure-email/nhsmail/" TargetMode="External"/><Relationship Id="rId9" Type="http://schemas.openxmlformats.org/officeDocument/2006/relationships/image" Target="../media/image96.png"/></Relationships>
</file>

<file path=ppt/slides/_rels/slide7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hyperlink" Target="https://www.digitalsocialcare.co.uk/" TargetMode="External"/><Relationship Id="rId7" Type="http://schemas.openxmlformats.org/officeDocument/2006/relationships/image" Target="../media/image9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ico.org.uk/for-organisations/guide-to-data-protection/" TargetMode="External"/><Relationship Id="rId5" Type="http://schemas.openxmlformats.org/officeDocument/2006/relationships/hyperlink" Target="https://www.digitalsocialcare.co.uk/digital-social-care-launch-phone-helpline/" TargetMode="External"/><Relationship Id="rId4" Type="http://schemas.openxmlformats.org/officeDocument/2006/relationships/hyperlink" Target="https://www.digitalsocialcare.co.uk/social-care-technology/adopting-digital-care-records-masterclass-series/" TargetMode="External"/><Relationship Id="rId9" Type="http://schemas.openxmlformats.org/officeDocument/2006/relationships/image" Target="../media/image98.svg"/></Relationships>
</file>

<file path=ppt/slides/_rels/slide79.xml.rels><?xml version="1.0" encoding="UTF-8" standalone="yes"?>
<Relationships xmlns="http://schemas.openxmlformats.org/package/2006/relationships"><Relationship Id="rId3" Type="http://schemas.openxmlformats.org/officeDocument/2006/relationships/hyperlink" Target="mailto:nclccg.nclcarehomes@nhs.net" TargetMode="External"/><Relationship Id="rId2" Type="http://schemas.openxmlformats.org/officeDocument/2006/relationships/hyperlink" Target="mailto:elhcp.digitalfirstcare@nhs.net" TargetMode="External"/><Relationship Id="rId1" Type="http://schemas.openxmlformats.org/officeDocument/2006/relationships/slideLayout" Target="../slideLayouts/slideLayout2.xml"/><Relationship Id="rId6" Type="http://schemas.openxmlformats.org/officeDocument/2006/relationships/hyperlink" Target="mailto:swlcarehomes.admin@swlondon.nhs.uk" TargetMode="External"/><Relationship Id="rId5" Type="http://schemas.openxmlformats.org/officeDocument/2006/relationships/hyperlink" Target="mailto:tumsilla.sethi1@nhs.net" TargetMode="External"/><Relationship Id="rId4" Type="http://schemas.openxmlformats.org/officeDocument/2006/relationships/hyperlink" Target="mailto:nwlccgs.covid19community@nhs.ne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t.com/content/dam/bt-sft/assets/documents/bt-skills-for-tomorrow-helping-others-nhs-app-guide-leaflet.pdf" TargetMode="External"/><Relationship Id="rId2" Type="http://schemas.openxmlformats.org/officeDocument/2006/relationships/hyperlink" Target="https://digital.nhs.uk/services/nhs-app/faces-of-the-nhs-app"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bt.com/skillsfortomorrow/home-life/helping-others-nhs-app-guide"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www.gov.uk/apply-needs-assessment-social-services" TargetMode="External"/><Relationship Id="rId13" Type="http://schemas.openxmlformats.org/officeDocument/2006/relationships/hyperlink" Target="https://www.acas.org.uk/long-covid" TargetMode="External"/><Relationship Id="rId3" Type="http://schemas.openxmlformats.org/officeDocument/2006/relationships/hyperlink" Target="https://www.nhs.uk/conditions/coronavirus-covid-19/long-term-effects-of-coronavirus-long-covid/" TargetMode="External"/><Relationship Id="rId7" Type="http://schemas.openxmlformats.org/officeDocument/2006/relationships/hyperlink" Target="https://www.gov.uk/employment-support-allowance" TargetMode="External"/><Relationship Id="rId12" Type="http://schemas.openxmlformats.org/officeDocument/2006/relationships/hyperlink" Target="https://www.acas.org.uk/working-safely-coronavirus/returning-to-work-after-being-sick-with-covid19" TargetMode="External"/><Relationship Id="rId2" Type="http://schemas.microsoft.com/office/2018/10/relationships/comments" Target="../comments/modernComment_7FE4E6B8_F9202A1E.xml"/><Relationship Id="rId1" Type="http://schemas.openxmlformats.org/officeDocument/2006/relationships/slideLayout" Target="../slideLayouts/slideLayout2.xml"/><Relationship Id="rId6" Type="http://schemas.openxmlformats.org/officeDocument/2006/relationships/hyperlink" Target="https://www.gov.uk/universal-credit" TargetMode="External"/><Relationship Id="rId11" Type="http://schemas.openxmlformats.org/officeDocument/2006/relationships/hyperlink" Target="https://www.acas.org.uk/absence-from-work/returning-to-work-after-absence" TargetMode="External"/><Relationship Id="rId5" Type="http://schemas.openxmlformats.org/officeDocument/2006/relationships/hyperlink" Target="https://www.gov.uk/statutory-sick-pay/eligibility" TargetMode="External"/><Relationship Id="rId10" Type="http://schemas.openxmlformats.org/officeDocument/2006/relationships/hyperlink" Target="https://www.som.org.uk/covid-19-return-work-roadmap-out-lockdown-guidelines-workers-employers-and-health-practitioners" TargetMode="External"/><Relationship Id="rId4" Type="http://schemas.openxmlformats.org/officeDocument/2006/relationships/hyperlink" Target="https://www.yourcovidrecovery.nhs.uk/" TargetMode="External"/><Relationship Id="rId9" Type="http://schemas.openxmlformats.org/officeDocument/2006/relationships/hyperlink" Target="https://www.gov.uk/reasonable-adjustments-for-disabled-workers" TargetMode="External"/><Relationship Id="rId14" Type="http://schemas.openxmlformats.org/officeDocument/2006/relationships/hyperlink" Target="https://www.gov.uk/guidance/find-help-and-support-if-you-have-long-covid?utm_medium=email&amp;utm_campaign=govuk-notifications&amp;utm_source=23e33777-109f-4d4b-8ca4-1051220ef752&amp;utm_content=daily" TargetMode="External"/></Relationships>
</file>

<file path=ppt/slides/_rels/slide81.xml.rels><?xml version="1.0" encoding="UTF-8" standalone="yes"?>
<Relationships xmlns="http://schemas.openxmlformats.org/package/2006/relationships"><Relationship Id="rId2" Type="http://schemas.microsoft.com/office/2018/10/relationships/comments" Target="../comments/modernComment_7FE4E6BD_6AAEC3E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www.moneyadviceservice.org.uk/" TargetMode="External"/><Relationship Id="rId3" Type="http://schemas.openxmlformats.org/officeDocument/2006/relationships/hyperlink" Target="https://www.good-thinking.uk/resources/your-local-crisis-line/" TargetMode="External"/><Relationship Id="rId7" Type="http://schemas.openxmlformats.org/officeDocument/2006/relationships/hyperlink" Target="https://webchat.moneyadviceservice.org.uk/newchat/chat.aspx?domain=www.moneyadviceservice.org.uk&amp;_ga=2.140429041.394809734.1588085879-98373926.1587556513"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nhs.uk/service-search/other-services/Psychological%20therapy%20(NHS%20IAPT)/LocationSearch/396" TargetMode="External"/><Relationship Id="rId11" Type="http://schemas.openxmlformats.org/officeDocument/2006/relationships/image" Target="../media/image56.png"/><Relationship Id="rId5" Type="http://schemas.openxmlformats.org/officeDocument/2006/relationships/hyperlink" Target="https://people.nhs.uk/guides/bereavement-support-during-covid-19/" TargetMode="External"/><Relationship Id="rId10" Type="http://schemas.openxmlformats.org/officeDocument/2006/relationships/hyperlink" Target="https://www.thecareworkerscharity.org.uk/covid-19-emergency-fund/" TargetMode="External"/><Relationship Id="rId4" Type="http://schemas.openxmlformats.org/officeDocument/2006/relationships/hyperlink" Target="https://www.good-thinking.uk/urgent-support/" TargetMode="External"/><Relationship Id="rId9" Type="http://schemas.openxmlformats.org/officeDocument/2006/relationships/hyperlink" Target="https://www.thecareworkerscharity.org.uk/information-and-tools/apply-for-a-grant/"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www.fom.ac.uk/wp-content/uploads/Risk-Reduction-Framework-for-NHS-staff-at-risk-of-COVID-19-infection-12-05-20.pdf" TargetMode="External"/><Relationship Id="rId13" Type="http://schemas.openxmlformats.org/officeDocument/2006/relationships/hyperlink" Target="https://www.psychologytools.com/articles/free-guide-to-living-with-worry-and-anxiety-amidst-global-uncertainty/" TargetMode="External"/><Relationship Id="rId3" Type="http://schemas.openxmlformats.org/officeDocument/2006/relationships/hyperlink" Target="https://thenounproject.com/term/mental-health/1061782" TargetMode="External"/><Relationship Id="rId7" Type="http://schemas.openxmlformats.org/officeDocument/2006/relationships/hyperlink" Target="https://www.youtube.com/watch?v=Axgs0A76k3Y&amp;feature=youtu.be" TargetMode="External"/><Relationship Id="rId12" Type="http://schemas.openxmlformats.org/officeDocument/2006/relationships/hyperlink" Target="http://www.mind.org.uk/workplace/mental-health-at-work/taking-care-of-your-staff/" TargetMode="External"/><Relationship Id="rId17" Type="http://schemas.openxmlformats.org/officeDocument/2006/relationships/hyperlink" Target="https://www.good-thinking.uk/coronavirus/how-to/" TargetMode="External"/><Relationship Id="rId2" Type="http://schemas.openxmlformats.org/officeDocument/2006/relationships/notesSlide" Target="../notesSlides/notesSlide45.xml"/><Relationship Id="rId16" Type="http://schemas.openxmlformats.org/officeDocument/2006/relationships/hyperlink" Target="https://uclpartners.com/work/whats-best-for-lily-end-of-life-training-for-care-home-staff/" TargetMode="External"/><Relationship Id="rId1" Type="http://schemas.openxmlformats.org/officeDocument/2006/relationships/slideLayout" Target="../slideLayouts/slideLayout2.xml"/><Relationship Id="rId6" Type="http://schemas.openxmlformats.org/officeDocument/2006/relationships/hyperlink" Target="https://onboarding.sleepio.com/sleepio/care-access/77#1/1" TargetMode="External"/><Relationship Id="rId11" Type="http://schemas.openxmlformats.org/officeDocument/2006/relationships/hyperlink" Target="https://pscentre.org/wp-content/uploads/2020/02/MHPSS-in-nCoV-2020_ENG-1.pdf" TargetMode="External"/><Relationship Id="rId5" Type="http://schemas.openxmlformats.org/officeDocument/2006/relationships/hyperlink" Target="https://onboarding.trydaylight.com/daylight/care-access/100#1/1" TargetMode="External"/><Relationship Id="rId15" Type="http://schemas.openxmlformats.org/officeDocument/2006/relationships/hyperlink" Target="https://www.skillsforcare.org.uk/Documents/Leadership-and-management/Resilience/Building-your-own-health-resilience-and-wellbeing-WEB.pdf" TargetMode="External"/><Relationship Id="rId10" Type="http://schemas.openxmlformats.org/officeDocument/2006/relationships/hyperlink" Target="http://www.hse.gov.uk/gohomehealthy/assets/docs/StressTalkingToolkit.pdf" TargetMode="External"/><Relationship Id="rId4" Type="http://schemas.openxmlformats.org/officeDocument/2006/relationships/image" Target="../media/image82.png"/><Relationship Id="rId9" Type="http://schemas.openxmlformats.org/officeDocument/2006/relationships/hyperlink" Target="https://www.rcpsych.ac.uk/docs/default-source/about-us/covid-19/risk_assessment_tool_covid19.pdf" TargetMode="External"/><Relationship Id="rId14" Type="http://schemas.openxmlformats.org/officeDocument/2006/relationships/hyperlink" Target="https://www.youtube.com/watch?v=vinh0lIG1p0" TargetMode="External"/></Relationships>
</file>

<file path=ppt/slides/_rels/slide8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hyperlink" Target="https://bit.ly/2OpMC7Q." TargetMode="External"/><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hyperlink" Target="https://www.ippr.org/research/publications/care-fit-for-carers" TargetMode="External"/><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emf"/><Relationship Id="rId10" Type="http://schemas.openxmlformats.org/officeDocument/2006/relationships/image" Target="../media/image105.png"/><Relationship Id="rId4" Type="http://schemas.openxmlformats.org/officeDocument/2006/relationships/hyperlink" Target="https://bit.ly/2OpMC7Q" TargetMode="External"/><Relationship Id="rId9" Type="http://schemas.openxmlformats.org/officeDocument/2006/relationships/image" Target="../media/image104.png"/></Relationships>
</file>

<file path=ppt/slides/_rels/slide85.xml.rels><?xml version="1.0" encoding="UTF-8" standalone="yes"?>
<Relationships xmlns="http://schemas.openxmlformats.org/package/2006/relationships"><Relationship Id="rId8" Type="http://schemas.openxmlformats.org/officeDocument/2006/relationships/hyperlink" Target="https://www.skillsforcare.org.uk/Leadership-management/support-for-registered-managers/Registered-Manager-webinars.aspx" TargetMode="External"/><Relationship Id="rId13" Type="http://schemas.openxmlformats.org/officeDocument/2006/relationships/hyperlink" Target="https://www.skillsforcare.org.uk/home.aspx" TargetMode="External"/><Relationship Id="rId3" Type="http://schemas.openxmlformats.org/officeDocument/2006/relationships/hyperlink" Target="https://www.skillsforcare.org.uk/Leadership-management/support-for-registered-managers/support-for-registered-managers.aspx" TargetMode="External"/><Relationship Id="rId7" Type="http://schemas.openxmlformats.org/officeDocument/2006/relationships/hyperlink" Target="https://www.skillsforcare.org.uk/Leadership-management/support-for-registered-managers/Skills-for-Care-registered-managers-group.aspx" TargetMode="External"/><Relationship Id="rId12" Type="http://schemas.openxmlformats.org/officeDocument/2006/relationships/hyperlink" Target="https://www.skillsforcare.org.uk/CQC-provider-support/CQC-provider-support.aspx" TargetMode="External"/><Relationship Id="rId2" Type="http://schemas.openxmlformats.org/officeDocument/2006/relationships/notesSlide" Target="../notesSlides/notesSlide46.xml"/><Relationship Id="rId16"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hyperlink" Target="https://www.skillsforcare.org.uk/Leadership-management/support-for-registered-managers/Deputy-manager-networks.aspx" TargetMode="External"/><Relationship Id="rId11" Type="http://schemas.openxmlformats.org/officeDocument/2006/relationships/hyperlink" Target="https://www.skillsforcare.org.uk/Leadership-management/Leadership-and-management.aspx" TargetMode="External"/><Relationship Id="rId5" Type="http://schemas.openxmlformats.org/officeDocument/2006/relationships/hyperlink" Target="https://www.skillsforcare.org.uk/Leadership-management/support-for-registered-managers/local-networks.aspx" TargetMode="External"/><Relationship Id="rId15" Type="http://schemas.openxmlformats.org/officeDocument/2006/relationships/image" Target="../media/image56.png"/><Relationship Id="rId10" Type="http://schemas.openxmlformats.org/officeDocument/2006/relationships/hyperlink" Target="https://www.skillsforcare.org.uk/Leadership-management/support-for-registered-managers/Advice-line.aspx" TargetMode="External"/><Relationship Id="rId4" Type="http://schemas.openxmlformats.org/officeDocument/2006/relationships/hyperlink" Target="https://www.skillsforcare.org.uk/Leadership-management/managing-people/Wellbeing/Wellbeing-tool/Wellbeing-tool.aspx" TargetMode="External"/><Relationship Id="rId9" Type="http://schemas.openxmlformats.org/officeDocument/2006/relationships/hyperlink" Target="https://www.skillsforcare.org.uk/Leadership-management/support-for-registered-managers/membership/membership.aspx" TargetMode="External"/><Relationship Id="rId14" Type="http://schemas.openxmlformats.org/officeDocument/2006/relationships/hyperlink" Target="https://www.skillsforcare.org.uk/Getting-involved/In-your-area/In-your-area.aspx"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5.xml"/><Relationship Id="rId6" Type="http://schemas.openxmlformats.org/officeDocument/2006/relationships/slide" Target="slide82.xml"/><Relationship Id="rId5" Type="http://schemas.openxmlformats.org/officeDocument/2006/relationships/image" Target="../media/image112.png"/><Relationship Id="rId4" Type="http://schemas.openxmlformats.org/officeDocument/2006/relationships/image" Target="../media/image111.png"/></Relationships>
</file>

<file path=ppt/slides/_rels/slide87.xml.rels><?xml version="1.0" encoding="UTF-8" standalone="yes"?>
<Relationships xmlns="http://schemas.openxmlformats.org/package/2006/relationships"><Relationship Id="rId8" Type="http://schemas.openxmlformats.org/officeDocument/2006/relationships/hyperlink" Target="http://keepingwellsel.nhs.uk/" TargetMode="External"/><Relationship Id="rId13" Type="http://schemas.openxmlformats.org/officeDocument/2006/relationships/hyperlink" Target="mailto:ch-tr.staffcounselling@nhs.net" TargetMode="External"/><Relationship Id="rId18" Type="http://schemas.openxmlformats.org/officeDocument/2006/relationships/image" Target="../media/image116.png"/><Relationship Id="rId3" Type="http://schemas.openxmlformats.org/officeDocument/2006/relationships/hyperlink" Target="mailto:Keepingwell.NWL@nhs.net" TargetMode="External"/><Relationship Id="rId7" Type="http://schemas.openxmlformats.org/officeDocument/2006/relationships/hyperlink" Target="mailto:Keepingwell.NEL@nhs.net" TargetMode="External"/><Relationship Id="rId12" Type="http://schemas.openxmlformats.org/officeDocument/2006/relationships/hyperlink" Target="mailto:esth.staffcounselling@nhs.net" TargetMode="External"/><Relationship Id="rId17" Type="http://schemas.openxmlformats.org/officeDocument/2006/relationships/image" Target="../media/image115.png"/><Relationship Id="rId2" Type="http://schemas.openxmlformats.org/officeDocument/2006/relationships/hyperlink" Target="https://www.keepingwellnwl.nhs.uk/" TargetMode="External"/><Relationship Id="rId16" Type="http://schemas.openxmlformats.org/officeDocument/2006/relationships/image" Target="../media/image114.png"/><Relationship Id="rId1" Type="http://schemas.openxmlformats.org/officeDocument/2006/relationships/slideLayout" Target="../slideLayouts/slideLayout16.xml"/><Relationship Id="rId6" Type="http://schemas.openxmlformats.org/officeDocument/2006/relationships/hyperlink" Target="https://keepingwellnel.nhs.uk/" TargetMode="External"/><Relationship Id="rId11" Type="http://schemas.openxmlformats.org/officeDocument/2006/relationships/hyperlink" Target="mailto:staffsupport@stgeorges.nhs.uk" TargetMode="External"/><Relationship Id="rId5" Type="http://schemas.openxmlformats.org/officeDocument/2006/relationships/hyperlink" Target="mailto:keepingwellncl@tavi-port.nhs.uk" TargetMode="External"/><Relationship Id="rId15" Type="http://schemas.openxmlformats.org/officeDocument/2006/relationships/image" Target="../media/image113.png"/><Relationship Id="rId10" Type="http://schemas.openxmlformats.org/officeDocument/2006/relationships/hyperlink" Target="https://www.swlondon.nhs.uk/support-for-staff/" TargetMode="External"/><Relationship Id="rId19" Type="http://schemas.openxmlformats.org/officeDocument/2006/relationships/image" Target="../media/image117.png"/><Relationship Id="rId4" Type="http://schemas.openxmlformats.org/officeDocument/2006/relationships/hyperlink" Target="https://keepingwellncl.nhs.uk/" TargetMode="External"/><Relationship Id="rId9" Type="http://schemas.openxmlformats.org/officeDocument/2006/relationships/hyperlink" Target="mailto:Slm-tr.keepingwell.sel@nhs.net" TargetMode="External"/><Relationship Id="rId14" Type="http://schemas.openxmlformats.org/officeDocument/2006/relationships/hyperlink" Target="mailto:khft.staffwellbeingappointments@nhs.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751" y="2378793"/>
            <a:ext cx="10977577" cy="1102495"/>
          </a:xfrm>
        </p:spPr>
        <p:txBody>
          <a:bodyPr/>
          <a:lstStyle/>
          <a:p>
            <a:r>
              <a:rPr lang="en-GB" b="1"/>
              <a:t>London Care Home Resource Pack </a:t>
            </a:r>
          </a:p>
        </p:txBody>
      </p:sp>
      <p:sp>
        <p:nvSpPr>
          <p:cNvPr id="3" name="Subtitle 2"/>
          <p:cNvSpPr>
            <a:spLocks noGrp="1"/>
          </p:cNvSpPr>
          <p:nvPr>
            <p:ph type="subTitle" idx="1"/>
          </p:nvPr>
        </p:nvSpPr>
        <p:spPr>
          <a:xfrm>
            <a:off x="622751" y="3481288"/>
            <a:ext cx="11284183" cy="2043239"/>
          </a:xfrm>
        </p:spPr>
        <p:txBody>
          <a:bodyPr lIns="91440" tIns="45720" rIns="91440" bIns="45720" anchor="t"/>
          <a:lstStyle/>
          <a:p>
            <a:r>
              <a:rPr lang="en-GB">
                <a:solidFill>
                  <a:srgbClr val="0070C0"/>
                </a:solidFill>
                <a:latin typeface="Arial"/>
                <a:cs typeface="Arial"/>
              </a:rPr>
              <a:t>Publication date: 11/02/2022</a:t>
            </a:r>
          </a:p>
          <a:p>
            <a:r>
              <a:rPr lang="en-GB">
                <a:solidFill>
                  <a:srgbClr val="0070C0"/>
                </a:solidFill>
                <a:latin typeface="Arial"/>
                <a:cs typeface="Arial"/>
              </a:rPr>
              <a:t>Version 12.0</a:t>
            </a:r>
            <a:endParaRPr lang="en-GB">
              <a:solidFill>
                <a:srgbClr val="0070C0"/>
              </a:solidFill>
            </a:endParaRPr>
          </a:p>
          <a:p>
            <a:r>
              <a:rPr lang="en-GB">
                <a:solidFill>
                  <a:srgbClr val="0070C0"/>
                </a:solidFill>
                <a:latin typeface="Arial"/>
                <a:cs typeface="Arial"/>
              </a:rPr>
              <a:t>Review Date: If you are reading this guidance after 4</a:t>
            </a:r>
            <a:r>
              <a:rPr lang="en-GB" baseline="30000">
                <a:solidFill>
                  <a:srgbClr val="0070C0"/>
                </a:solidFill>
                <a:latin typeface="Arial"/>
                <a:cs typeface="Arial"/>
              </a:rPr>
              <a:t>th</a:t>
            </a:r>
            <a:r>
              <a:rPr lang="en-GB">
                <a:solidFill>
                  <a:srgbClr val="0070C0"/>
                </a:solidFill>
                <a:latin typeface="Arial"/>
                <a:cs typeface="Arial"/>
              </a:rPr>
              <a:t> March 2022, please check to see if there is an updated version.</a:t>
            </a:r>
          </a:p>
          <a:p>
            <a:endParaRPr lang="en-GB">
              <a:solidFill>
                <a:srgbClr val="FF0000"/>
              </a:solidFill>
            </a:endParaRPr>
          </a:p>
          <a:p>
            <a:r>
              <a:rPr lang="en-GB" sz="1200" i="1">
                <a:solidFill>
                  <a:schemeClr val="bg2"/>
                </a:solidFill>
              </a:rPr>
              <a:t>This London guide is designed to complement and not replace local guidance and professional judgement. It will be updated to align with other national and regional guidance once published.</a:t>
            </a:r>
            <a:endParaRPr lang="en-GB" sz="1200">
              <a:solidFill>
                <a:schemeClr val="bg2"/>
              </a:solidFill>
            </a:endParaRPr>
          </a:p>
          <a:p>
            <a:endParaRPr lang="en-GB"/>
          </a:p>
        </p:txBody>
      </p:sp>
      <p:pic>
        <p:nvPicPr>
          <p:cNvPr id="1027" name="Picture 15">
            <a:extLst>
              <a:ext uri="{FF2B5EF4-FFF2-40B4-BE49-F238E27FC236}">
                <a16:creationId xmlns:a16="http://schemas.microsoft.com/office/drawing/2014/main" id="{845AAB96-735C-45BB-A66E-4D64DC57E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767" y="264727"/>
            <a:ext cx="15938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8D7A3B5-B46F-448F-B8CB-E0B61CC92E34}"/>
              </a:ext>
            </a:extLst>
          </p:cNvPr>
          <p:cNvPicPr>
            <a:picLocks noChangeAspect="1"/>
          </p:cNvPicPr>
          <p:nvPr/>
        </p:nvPicPr>
        <p:blipFill>
          <a:blip r:embed="rId3"/>
          <a:stretch>
            <a:fillRect/>
          </a:stretch>
        </p:blipFill>
        <p:spPr>
          <a:xfrm>
            <a:off x="8553598" y="1162376"/>
            <a:ext cx="1833564" cy="795338"/>
          </a:xfrm>
          <a:prstGeom prst="rect">
            <a:avLst/>
          </a:prstGeom>
        </p:spPr>
      </p:pic>
      <p:pic>
        <p:nvPicPr>
          <p:cNvPr id="12" name="Picture 11">
            <a:extLst>
              <a:ext uri="{FF2B5EF4-FFF2-40B4-BE49-F238E27FC236}">
                <a16:creationId xmlns:a16="http://schemas.microsoft.com/office/drawing/2014/main" id="{79FA6E8F-69A8-47EF-8268-214B802AFC89}"/>
              </a:ext>
            </a:extLst>
          </p:cNvPr>
          <p:cNvPicPr>
            <a:picLocks noChangeAspect="1"/>
          </p:cNvPicPr>
          <p:nvPr/>
        </p:nvPicPr>
        <p:blipFill>
          <a:blip r:embed="rId4"/>
          <a:stretch>
            <a:fillRect/>
          </a:stretch>
        </p:blipFill>
        <p:spPr>
          <a:xfrm>
            <a:off x="10630563" y="1154251"/>
            <a:ext cx="1145171" cy="689541"/>
          </a:xfrm>
          <a:prstGeom prst="rect">
            <a:avLst/>
          </a:prstGeom>
        </p:spPr>
      </p:pic>
      <p:pic>
        <p:nvPicPr>
          <p:cNvPr id="13" name="Picture 12">
            <a:extLst>
              <a:ext uri="{FF2B5EF4-FFF2-40B4-BE49-F238E27FC236}">
                <a16:creationId xmlns:a16="http://schemas.microsoft.com/office/drawing/2014/main" id="{01AE1BD4-F766-420E-91F3-8A186A999C55}"/>
              </a:ext>
            </a:extLst>
          </p:cNvPr>
          <p:cNvPicPr/>
          <p:nvPr/>
        </p:nvPicPr>
        <p:blipFill>
          <a:blip r:embed="rId5">
            <a:extLst>
              <a:ext uri="{28A0092B-C50C-407E-A947-70E740481C1C}">
                <a14:useLocalDpi xmlns:a14="http://schemas.microsoft.com/office/drawing/2010/main" val="0"/>
              </a:ext>
            </a:extLst>
          </a:blip>
          <a:stretch>
            <a:fillRect/>
          </a:stretch>
        </p:blipFill>
        <p:spPr>
          <a:xfrm>
            <a:off x="3138453" y="293394"/>
            <a:ext cx="1099655" cy="887623"/>
          </a:xfrm>
          <a:prstGeom prst="rect">
            <a:avLst/>
          </a:prstGeom>
        </p:spPr>
      </p:pic>
      <p:pic>
        <p:nvPicPr>
          <p:cNvPr id="10" name="Picture 9">
            <a:extLst>
              <a:ext uri="{FF2B5EF4-FFF2-40B4-BE49-F238E27FC236}">
                <a16:creationId xmlns:a16="http://schemas.microsoft.com/office/drawing/2014/main" id="{9DF73601-14C2-425F-A22D-4ACD044F74F2}"/>
              </a:ext>
            </a:extLst>
          </p:cNvPr>
          <p:cNvPicPr>
            <a:picLocks noChangeAspect="1"/>
          </p:cNvPicPr>
          <p:nvPr/>
        </p:nvPicPr>
        <p:blipFill>
          <a:blip r:embed="rId6"/>
          <a:stretch>
            <a:fillRect/>
          </a:stretch>
        </p:blipFill>
        <p:spPr>
          <a:xfrm>
            <a:off x="4342005" y="293393"/>
            <a:ext cx="900009" cy="887624"/>
          </a:xfrm>
          <a:prstGeom prst="rect">
            <a:avLst/>
          </a:prstGeom>
        </p:spPr>
      </p:pic>
      <p:sp>
        <p:nvSpPr>
          <p:cNvPr id="8" name="TextBox 7">
            <a:extLst>
              <a:ext uri="{FF2B5EF4-FFF2-40B4-BE49-F238E27FC236}">
                <a16:creationId xmlns:a16="http://schemas.microsoft.com/office/drawing/2014/main" id="{A11B4C3E-BFBE-4556-9C30-23AC4492B394}"/>
              </a:ext>
            </a:extLst>
          </p:cNvPr>
          <p:cNvSpPr txBox="1"/>
          <p:nvPr/>
        </p:nvSpPr>
        <p:spPr>
          <a:xfrm>
            <a:off x="622751" y="5622450"/>
            <a:ext cx="8812306" cy="307777"/>
          </a:xfrm>
          <a:prstGeom prst="rect">
            <a:avLst/>
          </a:prstGeom>
          <a:noFill/>
        </p:spPr>
        <p:txBody>
          <a:bodyPr wrap="square" rtlCol="0">
            <a:spAutoFit/>
          </a:bodyPr>
          <a:lstStyle/>
          <a:p>
            <a:r>
              <a:rPr lang="en-GB" sz="1400">
                <a:solidFill>
                  <a:srgbClr val="005EB8"/>
                </a:solidFill>
                <a:latin typeface="Arial" panose="020B0604020202020204" pitchFamily="34" charset="0"/>
                <a:cs typeface="Arial" panose="020B0604020202020204" pitchFamily="34" charset="0"/>
              </a:rPr>
              <a:t>To provide feedback on this pack please contact: </a:t>
            </a:r>
            <a:r>
              <a:rPr lang="en-GB" sz="1400">
                <a:solidFill>
                  <a:srgbClr val="0563C1"/>
                </a:solidFill>
                <a:latin typeface="Arial" panose="020B0604020202020204" pitchFamily="34" charset="0"/>
                <a:ea typeface="Calibri" panose="020F0502020204030204" pitchFamily="34" charset="0"/>
                <a:cs typeface="Arial" panose="020B0604020202020204" pitchFamily="34" charset="0"/>
                <a:hlinkClick r:id="rId7"/>
              </a:rPr>
              <a:t>london.hcic@nhs.net</a:t>
            </a:r>
            <a:r>
              <a:rPr lang="en-GB" sz="1400">
                <a:solidFill>
                  <a:srgbClr val="0563C1"/>
                </a:solidFill>
                <a:latin typeface="Arial" panose="020B0604020202020204" pitchFamily="34" charset="0"/>
                <a:ea typeface="Calibri" panose="020F0502020204030204" pitchFamily="34" charset="0"/>
                <a:cs typeface="Arial" panose="020B0604020202020204" pitchFamily="34" charset="0"/>
              </a:rPr>
              <a:t> </a:t>
            </a:r>
            <a:endParaRPr lang="en-GB" sz="140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55856F3C-FDAB-4CA6-A325-EEDB114E7A3E}"/>
              </a:ext>
            </a:extLst>
          </p:cNvPr>
          <p:cNvSpPr txBox="1">
            <a:spLocks/>
          </p:cNvSpPr>
          <p:nvPr/>
        </p:nvSpPr>
        <p:spPr>
          <a:xfrm>
            <a:off x="168338" y="134694"/>
            <a:ext cx="10977577" cy="110249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1600" b="1"/>
              <a:t>Produced by</a:t>
            </a:r>
          </a:p>
          <a:p>
            <a:r>
              <a:rPr lang="en-GB" sz="1600" b="1"/>
              <a:t>Healthy London Partnership</a:t>
            </a:r>
          </a:p>
          <a:p>
            <a:r>
              <a:rPr lang="en-GB" sz="1600" b="1"/>
              <a:t>and NHS E/I</a:t>
            </a:r>
          </a:p>
          <a:p>
            <a:r>
              <a:rPr lang="en-GB" sz="1600" b="1"/>
              <a:t>in partnership</a:t>
            </a:r>
          </a:p>
          <a:p>
            <a:r>
              <a:rPr lang="en-GB" sz="1600" b="1"/>
              <a:t>with </a:t>
            </a:r>
          </a:p>
        </p:txBody>
      </p:sp>
      <p:pic>
        <p:nvPicPr>
          <p:cNvPr id="15" name="Picture 14">
            <a:extLst>
              <a:ext uri="{FF2B5EF4-FFF2-40B4-BE49-F238E27FC236}">
                <a16:creationId xmlns:a16="http://schemas.microsoft.com/office/drawing/2014/main" id="{1CE781A7-64E6-431D-BBFF-806220676289}"/>
              </a:ext>
            </a:extLst>
          </p:cNvPr>
          <p:cNvPicPr>
            <a:picLocks noChangeAspect="1"/>
          </p:cNvPicPr>
          <p:nvPr/>
        </p:nvPicPr>
        <p:blipFill>
          <a:blip r:embed="rId8"/>
          <a:stretch>
            <a:fillRect/>
          </a:stretch>
        </p:blipFill>
        <p:spPr>
          <a:xfrm>
            <a:off x="8492355" y="335649"/>
            <a:ext cx="1648694" cy="472744"/>
          </a:xfrm>
          <a:prstGeom prst="rect">
            <a:avLst/>
          </a:prstGeom>
        </p:spPr>
      </p:pic>
      <p:pic>
        <p:nvPicPr>
          <p:cNvPr id="16" name="Picture 15">
            <a:extLst>
              <a:ext uri="{FF2B5EF4-FFF2-40B4-BE49-F238E27FC236}">
                <a16:creationId xmlns:a16="http://schemas.microsoft.com/office/drawing/2014/main" id="{13D62E4E-FB51-4860-A2B4-548E07AF2AC4}"/>
              </a:ext>
            </a:extLst>
          </p:cNvPr>
          <p:cNvPicPr>
            <a:picLocks noChangeAspect="1"/>
          </p:cNvPicPr>
          <p:nvPr/>
        </p:nvPicPr>
        <p:blipFill>
          <a:blip r:embed="rId9"/>
          <a:stretch>
            <a:fillRect/>
          </a:stretch>
        </p:blipFill>
        <p:spPr>
          <a:xfrm>
            <a:off x="5907829" y="1212135"/>
            <a:ext cx="2338549" cy="1025310"/>
          </a:xfrm>
          <a:prstGeom prst="rect">
            <a:avLst/>
          </a:prstGeom>
        </p:spPr>
      </p:pic>
      <p:pic>
        <p:nvPicPr>
          <p:cNvPr id="17" name="Picture 16">
            <a:extLst>
              <a:ext uri="{FF2B5EF4-FFF2-40B4-BE49-F238E27FC236}">
                <a16:creationId xmlns:a16="http://schemas.microsoft.com/office/drawing/2014/main" id="{211767DE-4E54-48AE-8BD4-BFBE47004FAE}"/>
              </a:ext>
            </a:extLst>
          </p:cNvPr>
          <p:cNvPicPr>
            <a:picLocks noChangeAspect="1"/>
          </p:cNvPicPr>
          <p:nvPr/>
        </p:nvPicPr>
        <p:blipFill>
          <a:blip r:embed="rId10"/>
          <a:stretch>
            <a:fillRect/>
          </a:stretch>
        </p:blipFill>
        <p:spPr>
          <a:xfrm>
            <a:off x="5481368" y="205367"/>
            <a:ext cx="1229264" cy="1102496"/>
          </a:xfrm>
          <a:prstGeom prst="rect">
            <a:avLst/>
          </a:prstGeom>
        </p:spPr>
      </p:pic>
      <p:sp>
        <p:nvSpPr>
          <p:cNvPr id="19" name="TextBox 18">
            <a:extLst>
              <a:ext uri="{FF2B5EF4-FFF2-40B4-BE49-F238E27FC236}">
                <a16:creationId xmlns:a16="http://schemas.microsoft.com/office/drawing/2014/main" id="{6D8B2536-9E52-4B48-998B-B529A2358A53}"/>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4828E6-0B7B-463C-8925-2CAADB383081}"/>
              </a:ext>
            </a:extLst>
          </p:cNvPr>
          <p:cNvPicPr>
            <a:picLocks noChangeAspect="1"/>
          </p:cNvPicPr>
          <p:nvPr/>
        </p:nvPicPr>
        <p:blipFill>
          <a:blip r:embed="rId2"/>
          <a:stretch>
            <a:fillRect/>
          </a:stretch>
        </p:blipFill>
        <p:spPr>
          <a:xfrm>
            <a:off x="105878" y="76200"/>
            <a:ext cx="3028950" cy="6324600"/>
          </a:xfrm>
          <a:prstGeom prst="rect">
            <a:avLst/>
          </a:prstGeom>
        </p:spPr>
      </p:pic>
      <p:pic>
        <p:nvPicPr>
          <p:cNvPr id="6" name="Picture 5">
            <a:extLst>
              <a:ext uri="{FF2B5EF4-FFF2-40B4-BE49-F238E27FC236}">
                <a16:creationId xmlns:a16="http://schemas.microsoft.com/office/drawing/2014/main" id="{32DA2D63-7E67-4763-AC70-6FC3B31E0E69}"/>
              </a:ext>
            </a:extLst>
          </p:cNvPr>
          <p:cNvPicPr>
            <a:picLocks noChangeAspect="1"/>
          </p:cNvPicPr>
          <p:nvPr/>
        </p:nvPicPr>
        <p:blipFill>
          <a:blip r:embed="rId3"/>
          <a:stretch>
            <a:fillRect/>
          </a:stretch>
        </p:blipFill>
        <p:spPr>
          <a:xfrm>
            <a:off x="3879169" y="3156314"/>
            <a:ext cx="3487352" cy="2371023"/>
          </a:xfrm>
          <a:prstGeom prst="rect">
            <a:avLst/>
          </a:prstGeom>
        </p:spPr>
      </p:pic>
      <p:pic>
        <p:nvPicPr>
          <p:cNvPr id="13" name="Picture 12">
            <a:extLst>
              <a:ext uri="{FF2B5EF4-FFF2-40B4-BE49-F238E27FC236}">
                <a16:creationId xmlns:a16="http://schemas.microsoft.com/office/drawing/2014/main" id="{383DDB0D-99FD-4075-82AF-098D3DB33F0A}"/>
              </a:ext>
            </a:extLst>
          </p:cNvPr>
          <p:cNvPicPr>
            <a:picLocks noChangeAspect="1"/>
          </p:cNvPicPr>
          <p:nvPr/>
        </p:nvPicPr>
        <p:blipFill rotWithShape="1">
          <a:blip r:embed="rId4"/>
          <a:srcRect t="730" b="20031"/>
          <a:stretch/>
        </p:blipFill>
        <p:spPr>
          <a:xfrm>
            <a:off x="8110862" y="154004"/>
            <a:ext cx="3555124" cy="6405608"/>
          </a:xfrm>
          <a:prstGeom prst="rect">
            <a:avLst/>
          </a:prstGeom>
        </p:spPr>
      </p:pic>
      <p:sp>
        <p:nvSpPr>
          <p:cNvPr id="28" name="Title 1">
            <a:extLst>
              <a:ext uri="{FF2B5EF4-FFF2-40B4-BE49-F238E27FC236}">
                <a16:creationId xmlns:a16="http://schemas.microsoft.com/office/drawing/2014/main" id="{6282E477-77AF-4505-96F3-E45753172EE0}"/>
              </a:ext>
            </a:extLst>
          </p:cNvPr>
          <p:cNvSpPr>
            <a:spLocks noGrp="1"/>
          </p:cNvSpPr>
          <p:nvPr>
            <p:ph type="title"/>
          </p:nvPr>
        </p:nvSpPr>
        <p:spPr>
          <a:xfrm>
            <a:off x="3630140" y="76200"/>
            <a:ext cx="3555124" cy="722697"/>
          </a:xfrm>
        </p:spPr>
        <p:txBody>
          <a:bodyPr>
            <a:noAutofit/>
          </a:bodyPr>
          <a:lstStyle/>
          <a:p>
            <a:r>
              <a:rPr lang="en-GB" sz="2000" b="1">
                <a:solidFill>
                  <a:srgbClr val="005EB8"/>
                </a:solidFill>
                <a:latin typeface="Arial" panose="020B0604020202020204" pitchFamily="34" charset="0"/>
                <a:cs typeface="Arial" panose="020B0604020202020204" pitchFamily="34" charset="0"/>
              </a:rPr>
              <a:t>How to demonstrate your vaccination status in the NHS App</a:t>
            </a:r>
          </a:p>
        </p:txBody>
      </p:sp>
      <p:sp>
        <p:nvSpPr>
          <p:cNvPr id="29" name="TextBox 28">
            <a:extLst>
              <a:ext uri="{FF2B5EF4-FFF2-40B4-BE49-F238E27FC236}">
                <a16:creationId xmlns:a16="http://schemas.microsoft.com/office/drawing/2014/main" id="{3655D0D6-BFD4-49D8-A14E-79469E5230A7}"/>
              </a:ext>
            </a:extLst>
          </p:cNvPr>
          <p:cNvSpPr txBox="1"/>
          <p:nvPr/>
        </p:nvSpPr>
        <p:spPr>
          <a:xfrm>
            <a:off x="3630140" y="1124989"/>
            <a:ext cx="3985410" cy="2031325"/>
          </a:xfrm>
          <a:prstGeom prst="rect">
            <a:avLst/>
          </a:prstGeom>
          <a:noFill/>
        </p:spPr>
        <p:txBody>
          <a:bodyPr wrap="square" rtlCol="0">
            <a:spAutoFit/>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Select Download PDF copy or Receive an offline copy by email</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You will be able to print the information that you receive (see right side of this slide), or email it to managers or colleagues to demonstrate vaccination status</a:t>
            </a:r>
          </a:p>
        </p:txBody>
      </p:sp>
      <p:sp>
        <p:nvSpPr>
          <p:cNvPr id="8" name="TextBox 7">
            <a:extLst>
              <a:ext uri="{FF2B5EF4-FFF2-40B4-BE49-F238E27FC236}">
                <a16:creationId xmlns:a16="http://schemas.microsoft.com/office/drawing/2014/main" id="{DE4A4FE3-C370-4AF7-9DAA-233EB6B162FC}"/>
              </a:ext>
            </a:extLst>
          </p:cNvPr>
          <p:cNvSpPr txBox="1"/>
          <p:nvPr/>
        </p:nvSpPr>
        <p:spPr>
          <a:xfrm>
            <a:off x="3436219" y="5390147"/>
            <a:ext cx="4321743" cy="923330"/>
          </a:xfrm>
          <a:prstGeom prst="rect">
            <a:avLst/>
          </a:prstGeom>
          <a:noFill/>
          <a:ln w="19050">
            <a:solidFill>
              <a:srgbClr val="FF0000"/>
            </a:solidFill>
          </a:ln>
        </p:spPr>
        <p:txBody>
          <a:bodyPr wrap="square" rtlCol="0">
            <a:spAutoFit/>
          </a:bodyPr>
          <a:lstStyle/>
          <a:p>
            <a:r>
              <a:rPr lang="en-GB">
                <a:latin typeface="Arial" panose="020B0604020202020204" pitchFamily="34" charset="0"/>
                <a:cs typeface="Arial" panose="020B0604020202020204" pitchFamily="34" charset="0"/>
              </a:rPr>
              <a:t>People who have had a booster vaccine are also able to demonstrate this using the NHS App COVID Pass.</a:t>
            </a:r>
          </a:p>
        </p:txBody>
      </p:sp>
      <p:sp>
        <p:nvSpPr>
          <p:cNvPr id="9" name="TextBox 8">
            <a:extLst>
              <a:ext uri="{FF2B5EF4-FFF2-40B4-BE49-F238E27FC236}">
                <a16:creationId xmlns:a16="http://schemas.microsoft.com/office/drawing/2014/main" id="{0D3B2820-D6DE-4F17-9578-D7A8E97127CF}"/>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946547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F266C2-033C-495B-92C6-C620B9D66B6B}"/>
              </a:ext>
            </a:extLst>
          </p:cNvPr>
          <p:cNvSpPr>
            <a:spLocks noGrp="1"/>
          </p:cNvSpPr>
          <p:nvPr>
            <p:ph sz="quarter" idx="10"/>
          </p:nvPr>
        </p:nvSpPr>
        <p:spPr>
          <a:xfrm>
            <a:off x="609600" y="1710126"/>
            <a:ext cx="8170605" cy="3437746"/>
          </a:xfrm>
        </p:spPr>
        <p:txBody>
          <a:bodyPr>
            <a:normAutofit fontScale="85000" lnSpcReduction="10000"/>
          </a:bodyPr>
          <a:lstStyle/>
          <a:p>
            <a:pPr marL="0" indent="0">
              <a:buNone/>
            </a:pPr>
            <a:r>
              <a:rPr lang="en-GB" sz="2400"/>
              <a:t>The vaccine is just one tool in our tool box to prevent COVID-19</a:t>
            </a:r>
          </a:p>
          <a:p>
            <a:pPr marL="0" indent="0">
              <a:buNone/>
            </a:pPr>
            <a:endParaRPr lang="en-GB" sz="2400"/>
          </a:p>
          <a:p>
            <a:pPr marL="0" indent="0">
              <a:buNone/>
            </a:pPr>
            <a:r>
              <a:rPr lang="en-GB" sz="2400"/>
              <a:t>Even if staff and residents have received both doses of the vaccine (and a booster) you must </a:t>
            </a:r>
            <a:r>
              <a:rPr lang="en-GB" sz="2400" b="1"/>
              <a:t>continue infection prevention control measures</a:t>
            </a:r>
            <a:r>
              <a:rPr lang="en-GB" sz="2400"/>
              <a:t>:</a:t>
            </a:r>
          </a:p>
          <a:p>
            <a:pPr>
              <a:buClr>
                <a:srgbClr val="00B050"/>
              </a:buClr>
              <a:buFont typeface="Wingdings" panose="05000000000000000000" pitchFamily="2" charset="2"/>
              <a:buChar char="ü"/>
            </a:pPr>
            <a:r>
              <a:rPr lang="en-GB" sz="2400"/>
              <a:t>Continue to wear PPE</a:t>
            </a:r>
          </a:p>
          <a:p>
            <a:pPr>
              <a:buClr>
                <a:srgbClr val="00B050"/>
              </a:buClr>
              <a:buFont typeface="Wingdings" panose="05000000000000000000" pitchFamily="2" charset="2"/>
              <a:buChar char="ü"/>
            </a:pPr>
            <a:r>
              <a:rPr lang="en-GB" sz="2400"/>
              <a:t>Continue to follow infection prevention and control guidance</a:t>
            </a:r>
          </a:p>
          <a:p>
            <a:pPr>
              <a:buClr>
                <a:srgbClr val="00B050"/>
              </a:buClr>
              <a:buFont typeface="Wingdings" panose="05000000000000000000" pitchFamily="2" charset="2"/>
              <a:buChar char="ü"/>
            </a:pPr>
            <a:r>
              <a:rPr lang="en-GB" sz="2400"/>
              <a:t>Continue with testing</a:t>
            </a:r>
          </a:p>
          <a:p>
            <a:pPr>
              <a:buClr>
                <a:srgbClr val="00B050"/>
              </a:buClr>
              <a:buFont typeface="Wingdings" panose="05000000000000000000" pitchFamily="2" charset="2"/>
              <a:buChar char="ü"/>
            </a:pPr>
            <a:r>
              <a:rPr lang="en-GB" sz="2400"/>
              <a:t>Continue to follow guidance if anyone has </a:t>
            </a:r>
            <a:r>
              <a:rPr lang="en-GB" sz="2400">
                <a:hlinkClick r:id="rId2" action="ppaction://hlinksldjump"/>
              </a:rPr>
              <a:t>symptoms of COVID-19</a:t>
            </a:r>
            <a:endParaRPr lang="en-GB" sz="2400"/>
          </a:p>
          <a:p>
            <a:pPr>
              <a:buClr>
                <a:srgbClr val="00B050"/>
              </a:buClr>
              <a:buFont typeface="Wingdings" panose="05000000000000000000" pitchFamily="2" charset="2"/>
              <a:buChar char="ü"/>
            </a:pPr>
            <a:r>
              <a:rPr lang="en-GB" sz="2400"/>
              <a:t>Continue to follow </a:t>
            </a:r>
            <a:r>
              <a:rPr lang="en-GB" sz="2400">
                <a:hlinkClick r:id="rId3" action="ppaction://hlinksldjump"/>
              </a:rPr>
              <a:t>rules on staff isolation</a:t>
            </a:r>
            <a:r>
              <a:rPr lang="en-GB" sz="2400"/>
              <a:t>, where required</a:t>
            </a:r>
          </a:p>
          <a:p>
            <a:pPr marL="0" indent="0">
              <a:buNone/>
            </a:pPr>
            <a:endParaRPr lang="en-GB" sz="2400"/>
          </a:p>
        </p:txBody>
      </p:sp>
      <p:sp>
        <p:nvSpPr>
          <p:cNvPr id="3" name="Title 2">
            <a:extLst>
              <a:ext uri="{FF2B5EF4-FFF2-40B4-BE49-F238E27FC236}">
                <a16:creationId xmlns:a16="http://schemas.microsoft.com/office/drawing/2014/main" id="{53411D3B-C483-4C44-BF6D-FBDC6CBEA211}"/>
              </a:ext>
            </a:extLst>
          </p:cNvPr>
          <p:cNvSpPr>
            <a:spLocks noGrp="1"/>
          </p:cNvSpPr>
          <p:nvPr>
            <p:ph type="title"/>
          </p:nvPr>
        </p:nvSpPr>
        <p:spPr/>
        <p:txBody>
          <a:bodyPr>
            <a:normAutofit fontScale="90000"/>
          </a:bodyPr>
          <a:lstStyle/>
          <a:p>
            <a:r>
              <a:rPr lang="en-GB"/>
              <a:t>Infection prevention and control - what happens after the vaccine?</a:t>
            </a:r>
          </a:p>
        </p:txBody>
      </p:sp>
      <p:pic>
        <p:nvPicPr>
          <p:cNvPr id="1026" name="Picture 2" descr="Toolbox in hand. Work tools in a blue box Toolbox in hand. Work tools in a blue box. There is a drill, hammer, screwdriver, wrench, pliers, ruler in the picture. Vector illustration on a white background toolbox stock illustrations">
            <a:extLst>
              <a:ext uri="{FF2B5EF4-FFF2-40B4-BE49-F238E27FC236}">
                <a16:creationId xmlns:a16="http://schemas.microsoft.com/office/drawing/2014/main" id="{78B949A6-371B-4795-A2B2-D9237C33C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710127"/>
            <a:ext cx="3437746" cy="34377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15B5D0A-4BD3-4766-AF63-D8A28E67703A}"/>
              </a:ext>
            </a:extLst>
          </p:cNvPr>
          <p:cNvSpPr/>
          <p:nvPr/>
        </p:nvSpPr>
        <p:spPr>
          <a:xfrm>
            <a:off x="633554" y="5147872"/>
            <a:ext cx="10425664" cy="769441"/>
          </a:xfrm>
          <a:prstGeom prst="rect">
            <a:avLst/>
          </a:prstGeom>
        </p:spPr>
        <p:txBody>
          <a:bodyPr wrap="square">
            <a:spAutoFit/>
          </a:bodyPr>
          <a:lstStyle/>
          <a:p>
            <a:r>
              <a:rPr lang="en-GB" sz="2200">
                <a:latin typeface="Arial" panose="020B0604020202020204" pitchFamily="34" charset="0"/>
                <a:cs typeface="Arial" panose="020B0604020202020204" pitchFamily="34" charset="0"/>
              </a:rPr>
              <a:t>You can find lots of useful information about the vaccine in the </a:t>
            </a:r>
            <a:r>
              <a:rPr lang="en-GB" sz="2200">
                <a:latin typeface="Arial" panose="020B0604020202020204" pitchFamily="34" charset="0"/>
                <a:cs typeface="Arial" panose="020B0604020202020204" pitchFamily="34" charset="0"/>
                <a:hlinkClick r:id="rId5"/>
              </a:rPr>
              <a:t>care home vaccine information pack</a:t>
            </a:r>
            <a:r>
              <a:rPr lang="en-GB" sz="220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DC1B9206-6092-43BD-87E8-F3C3F9A0DA3C}"/>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801979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453190" y="308484"/>
            <a:ext cx="8756073" cy="611649"/>
          </a:xfrm>
        </p:spPr>
        <p:txBody>
          <a:bodyPr/>
          <a:lstStyle/>
          <a:p>
            <a:r>
              <a:rPr lang="en-GB"/>
              <a:t>	</a:t>
            </a:r>
            <a:r>
              <a:rPr lang="en-GB" sz="2800"/>
              <a:t>Infection prevention and control  </a:t>
            </a:r>
            <a:endParaRPr lang="en-GB"/>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152693" y="918113"/>
            <a:ext cx="7271084" cy="23593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300"/>
              <a:t>Due to the high transmissibility of the Omicron variant, </a:t>
            </a:r>
            <a:r>
              <a:rPr lang="en-GB" sz="1300">
                <a:effectLst/>
              </a:rPr>
              <a:t>infection prevention and control, including the use of PPE, should continue in all health and care settings. </a:t>
            </a:r>
          </a:p>
          <a:p>
            <a:pPr>
              <a:spcBef>
                <a:spcPts val="0"/>
              </a:spcBef>
            </a:pPr>
            <a:r>
              <a:rPr lang="en-GB" sz="1300">
                <a:solidFill>
                  <a:schemeClr val="tx1">
                    <a:lumMod val="95000"/>
                    <a:lumOff val="5000"/>
                  </a:schemeClr>
                </a:solidFill>
              </a:rPr>
              <a:t>Follow guidance </a:t>
            </a:r>
            <a:r>
              <a:rPr lang="en-GB" sz="1300"/>
              <a:t>on </a:t>
            </a:r>
            <a:r>
              <a:rPr lang="en-GB" sz="1300">
                <a:hlinkClick r:id="rId3"/>
              </a:rPr>
              <a:t>handwashing and other ways to prevent infection</a:t>
            </a:r>
            <a:r>
              <a:rPr lang="en-GB" sz="1300"/>
              <a:t> which remains the same for all variants of COVID-19, including Delta and Omicron.</a:t>
            </a:r>
          </a:p>
          <a:p>
            <a:pPr>
              <a:spcBef>
                <a:spcPts val="0"/>
              </a:spcBef>
            </a:pPr>
            <a:r>
              <a:rPr lang="en-GB" sz="1300" b="1">
                <a:solidFill>
                  <a:schemeClr val="tx1">
                    <a:lumMod val="95000"/>
                    <a:lumOff val="5000"/>
                  </a:schemeClr>
                </a:solidFill>
              </a:rPr>
              <a:t>All staff</a:t>
            </a:r>
            <a:r>
              <a:rPr lang="en-GB" sz="1300">
                <a:solidFill>
                  <a:schemeClr val="tx1">
                    <a:lumMod val="95000"/>
                    <a:lumOff val="5000"/>
                  </a:schemeClr>
                </a:solidFill>
              </a:rPr>
              <a:t> should wear masks </a:t>
            </a:r>
            <a:r>
              <a:rPr lang="en-GB" altLang="en-US" sz="1300" b="1"/>
              <a:t>at all times </a:t>
            </a:r>
            <a:r>
              <a:rPr lang="en-GB" sz="1300"/>
              <a:t>until you take a break from duties (e.g. to drink, eat, for your break time if stepping outside of the care home or at end of shift when leaving the care home).</a:t>
            </a:r>
            <a:endParaRPr lang="en-GB" altLang="en-US" sz="1300" b="1"/>
          </a:p>
          <a:p>
            <a:pPr>
              <a:spcBef>
                <a:spcPts val="0"/>
              </a:spcBef>
            </a:pPr>
            <a:r>
              <a:rPr lang="en-GB" altLang="en-US" sz="1300"/>
              <a:t>Staff should adhere to social distancing </a:t>
            </a:r>
            <a:r>
              <a:rPr lang="en-GB" sz="1300"/>
              <a:t>in communal areas, including break rooms</a:t>
            </a:r>
            <a:r>
              <a:rPr lang="en-GB" altLang="en-US" sz="1300"/>
              <a:t>. </a:t>
            </a:r>
          </a:p>
          <a:p>
            <a:pPr>
              <a:spcBef>
                <a:spcPts val="0"/>
              </a:spcBef>
            </a:pPr>
            <a:r>
              <a:rPr lang="en-GB" sz="1300"/>
              <a:t>Masks can be used continuously, depending on </a:t>
            </a:r>
            <a:r>
              <a:rPr lang="en-GB" sz="1300">
                <a:hlinkClick r:id="rId4"/>
              </a:rPr>
              <a:t>different scenarios</a:t>
            </a:r>
            <a:endParaRPr lang="en-GB" sz="1300"/>
          </a:p>
          <a:p>
            <a:pPr>
              <a:spcBef>
                <a:spcPts val="0"/>
              </a:spcBef>
            </a:pPr>
            <a:r>
              <a:rPr lang="en-GB" sz="1300"/>
              <a:t>Gloves and aprons are for single patient use only.</a:t>
            </a:r>
          </a:p>
          <a:p>
            <a:pPr>
              <a:spcBef>
                <a:spcPts val="0"/>
              </a:spcBef>
            </a:pPr>
            <a:r>
              <a:rPr lang="en-GB" sz="1300"/>
              <a:t>Ensure that </a:t>
            </a:r>
            <a:r>
              <a:rPr lang="en-GB" sz="1300">
                <a:hlinkClick r:id="rId5"/>
              </a:rPr>
              <a:t>enhanced cleaning guidance </a:t>
            </a:r>
            <a:r>
              <a:rPr lang="en-GB" sz="1300"/>
              <a:t>is followed in all care home settings</a:t>
            </a:r>
          </a:p>
          <a:p>
            <a:pPr>
              <a:spcBef>
                <a:spcPts val="0"/>
              </a:spcBef>
            </a:pPr>
            <a:r>
              <a:rPr lang="en-GB" sz="1300" b="1">
                <a:solidFill>
                  <a:srgbClr val="FF0000"/>
                </a:solidFill>
              </a:rPr>
              <a:t>If you take your mask off, it MUST go in the clinical waste bin</a:t>
            </a:r>
          </a:p>
          <a:p>
            <a:pPr>
              <a:spcBef>
                <a:spcPts val="0"/>
              </a:spcBef>
            </a:pPr>
            <a:endParaRPr lang="en-GB" sz="1300" b="1">
              <a:solidFill>
                <a:srgbClr val="FF0000"/>
              </a:solidFill>
            </a:endParaRPr>
          </a:p>
        </p:txBody>
      </p:sp>
      <p:sp>
        <p:nvSpPr>
          <p:cNvPr id="7" name="Content Placeholder 1">
            <a:extLst>
              <a:ext uri="{FF2B5EF4-FFF2-40B4-BE49-F238E27FC236}">
                <a16:creationId xmlns:a16="http://schemas.microsoft.com/office/drawing/2014/main" id="{2C2EC544-50AD-48DC-8A6B-484608CB46D9}"/>
              </a:ext>
            </a:extLst>
          </p:cNvPr>
          <p:cNvSpPr txBox="1">
            <a:spLocks/>
          </p:cNvSpPr>
          <p:nvPr/>
        </p:nvSpPr>
        <p:spPr>
          <a:xfrm>
            <a:off x="193789" y="5315484"/>
            <a:ext cx="7094707" cy="1290956"/>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a:solidFill>
                  <a:schemeClr val="bg2"/>
                </a:solidFill>
              </a:rPr>
              <a:t>Resources</a:t>
            </a:r>
          </a:p>
          <a:p>
            <a:pPr marL="0" lvl="0" indent="0">
              <a:lnSpc>
                <a:spcPct val="107000"/>
              </a:lnSpc>
              <a:spcBef>
                <a:spcPts val="0"/>
              </a:spcBef>
              <a:buNone/>
              <a:defRPr/>
            </a:pPr>
            <a:r>
              <a:rPr lang="en-GB" sz="1200">
                <a:ea typeface="Calibri" panose="020F0502020204030204" pitchFamily="34" charset="0"/>
              </a:rPr>
              <a:t>Infection Prevention and Control: </a:t>
            </a:r>
            <a:r>
              <a:rPr lang="en-GB" sz="1200">
                <a:solidFill>
                  <a:srgbClr val="0563C1"/>
                </a:solidFill>
                <a:ea typeface="Calibri" panose="020F0502020204030204" pitchFamily="34" charset="0"/>
                <a:hlinkClick r:id="rId6"/>
              </a:rPr>
              <a:t>Guidance</a:t>
            </a:r>
            <a:r>
              <a:rPr lang="en-GB" sz="1200">
                <a:solidFill>
                  <a:srgbClr val="000000"/>
                </a:solidFill>
                <a:ea typeface="Calibri" panose="020F0502020204030204" pitchFamily="34" charset="0"/>
              </a:rPr>
              <a:t> </a:t>
            </a:r>
            <a:endParaRPr lang="en-GB" sz="1200" b="1">
              <a:solidFill>
                <a:schemeClr val="bg2"/>
              </a:solidFill>
            </a:endParaRPr>
          </a:p>
          <a:p>
            <a:pPr marL="0" indent="0">
              <a:spcBef>
                <a:spcPts val="0"/>
              </a:spcBef>
              <a:buNone/>
            </a:pPr>
            <a:r>
              <a:rPr lang="en-GB" sz="1200"/>
              <a:t>COVID-19 Personal protective equipment use for non-aerosol generating procedures: </a:t>
            </a:r>
            <a:r>
              <a:rPr lang="en-GB" sz="1200">
                <a:hlinkClick r:id="rId7"/>
              </a:rPr>
              <a:t>Guidance</a:t>
            </a:r>
            <a:endParaRPr lang="en-GB" sz="1200"/>
          </a:p>
          <a:p>
            <a:pPr marL="0" indent="0">
              <a:spcBef>
                <a:spcPts val="0"/>
              </a:spcBef>
              <a:buNone/>
            </a:pPr>
            <a:r>
              <a:rPr lang="en-GB" sz="1200"/>
              <a:t>COVID-19 Personal protective equipment use for aerosol generating procedures: </a:t>
            </a:r>
            <a:r>
              <a:rPr lang="en-GB" sz="1200">
                <a:hlinkClick r:id="rId8"/>
              </a:rPr>
              <a:t>Guidance</a:t>
            </a:r>
            <a:endParaRPr lang="en-GB" sz="1200" u="sng"/>
          </a:p>
          <a:p>
            <a:pPr marL="0" indent="0">
              <a:spcBef>
                <a:spcPts val="0"/>
              </a:spcBef>
              <a:buNone/>
            </a:pPr>
            <a:r>
              <a:rPr lang="en-GB" sz="1200"/>
              <a:t>COVID-19 How to work safely in care homes: </a:t>
            </a:r>
            <a:r>
              <a:rPr lang="en-GB" sz="1200">
                <a:hlinkClick r:id="rId4"/>
              </a:rPr>
              <a:t>Guidance</a:t>
            </a:r>
            <a:endParaRPr lang="en-GB" sz="1200" u="sng"/>
          </a:p>
          <a:p>
            <a:pPr marL="0" indent="0">
              <a:spcBef>
                <a:spcPts val="0"/>
              </a:spcBef>
              <a:buNone/>
            </a:pPr>
            <a:r>
              <a:rPr lang="en-GB" sz="1200"/>
              <a:t>Best practice - How to hand wash: </a:t>
            </a:r>
            <a:r>
              <a:rPr lang="en-GB" sz="1200">
                <a:hlinkClick r:id="rId9"/>
              </a:rPr>
              <a:t>poster</a:t>
            </a:r>
            <a:endParaRPr lang="en-GB" sz="1200"/>
          </a:p>
          <a:p>
            <a:pPr marL="0" indent="0">
              <a:spcBef>
                <a:spcPts val="0"/>
              </a:spcBef>
              <a:buNone/>
            </a:pPr>
            <a:r>
              <a:rPr lang="en-GB" sz="1200"/>
              <a:t>Infection Prevention and Control </a:t>
            </a:r>
            <a:r>
              <a:rPr lang="en-GB" sz="1200">
                <a:hlinkClick r:id="rId10"/>
              </a:rPr>
              <a:t>guidance</a:t>
            </a:r>
            <a:r>
              <a:rPr lang="en-GB" sz="1200"/>
              <a:t> from Skills for Care</a:t>
            </a:r>
          </a:p>
        </p:txBody>
      </p:sp>
      <p:sp>
        <p:nvSpPr>
          <p:cNvPr id="15" name="TextBox 22">
            <a:extLst>
              <a:ext uri="{FF2B5EF4-FFF2-40B4-BE49-F238E27FC236}">
                <a16:creationId xmlns:a16="http://schemas.microsoft.com/office/drawing/2014/main" id="{123CE6E8-500E-45F4-804C-D0B8660B29F3}"/>
              </a:ext>
            </a:extLst>
          </p:cNvPr>
          <p:cNvSpPr txBox="1"/>
          <p:nvPr/>
        </p:nvSpPr>
        <p:spPr>
          <a:xfrm>
            <a:off x="204064" y="3314957"/>
            <a:ext cx="7271084" cy="1894041"/>
          </a:xfrm>
          <a:prstGeom prst="rect">
            <a:avLst/>
          </a:prstGeom>
          <a:solidFill>
            <a:srgbClr val="ED7D31">
              <a:lumMod val="40000"/>
              <a:lumOff val="60000"/>
            </a:srgbClr>
          </a:solidFill>
          <a:ln>
            <a:noFill/>
          </a:ln>
        </p:spPr>
        <p:txBody>
          <a:bodyPr wrap="square" rtlCol="0">
            <a:noAutofit/>
          </a:bodyPr>
          <a:lstStyle/>
          <a:p>
            <a:pPr>
              <a:lnSpc>
                <a:spcPct val="107000"/>
              </a:lnSpc>
              <a:spcAft>
                <a:spcPts val="0"/>
              </a:spcAft>
            </a:pPr>
            <a:r>
              <a:rPr lang="en-GB" sz="1300">
                <a:solidFill>
                  <a:srgbClr val="000000"/>
                </a:solidFill>
                <a:latin typeface="Arial" panose="020B0604020202020204" pitchFamily="34" charset="0"/>
                <a:ea typeface="Calibri" panose="020F0502020204030204" pitchFamily="34" charset="0"/>
                <a:cs typeface="Times New Roman" panose="02020603050405020304" pitchFamily="18" charset="0"/>
              </a:rPr>
              <a:t>Follow clinical advice on length of isolation for residents which will depend on clinical symptoms and test results. Follow </a:t>
            </a:r>
            <a:r>
              <a:rPr lang="en-GB" sz="1300" u="sng">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1"/>
              </a:rPr>
              <a:t>infection prevention and control guidance</a:t>
            </a:r>
            <a:r>
              <a:rPr lang="en-GB" sz="130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a:t>
            </a:r>
            <a:endParaRPr lang="en-GB" sz="130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GB" sz="50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457200" algn="l"/>
              </a:tabLst>
              <a:defRPr/>
            </a:pPr>
            <a:r>
              <a:rPr lang="en-US" altLang="en-US" sz="1300">
                <a:solidFill>
                  <a:srgbClr val="000000"/>
                </a:solidFill>
                <a:latin typeface="Arial" panose="020B0604020202020204" pitchFamily="34" charset="0"/>
                <a:ea typeface="Calibri" panose="020F0502020204030204" pitchFamily="34" charset="0"/>
                <a:cs typeface="Arial" panose="020B0604020202020204" pitchFamily="34" charset="0"/>
              </a:rPr>
              <a:t>Care for residents using PPE (</a:t>
            </a:r>
            <a:r>
              <a:rPr lang="en-US" altLang="en-US" sz="1300">
                <a:solidFill>
                  <a:srgbClr val="000000"/>
                </a:solidFill>
                <a:latin typeface="Arial" panose="020B0604020202020204" pitchFamily="34" charset="0"/>
                <a:ea typeface="Calibri" panose="020F0502020204030204" pitchFamily="34" charset="0"/>
                <a:cs typeface="Arial" panose="020B0604020202020204" pitchFamily="34" charset="0"/>
                <a:hlinkClick r:id="rId4"/>
              </a:rPr>
              <a:t>what to use</a:t>
            </a:r>
            <a:r>
              <a:rPr lang="en-US" altLang="en-US" sz="1300">
                <a:solidFill>
                  <a:srgbClr val="000000"/>
                </a:solidFill>
                <a:latin typeface="Arial" panose="020B0604020202020204" pitchFamily="34" charset="0"/>
                <a:ea typeface="Calibri" panose="020F0502020204030204" pitchFamily="34" charset="0"/>
                <a:cs typeface="Arial" panose="020B0604020202020204" pitchFamily="34" charset="0"/>
              </a:rPr>
              <a:t> and </a:t>
            </a:r>
            <a:r>
              <a:rPr lang="en-US" altLang="en-US" sz="1300">
                <a:solidFill>
                  <a:srgbClr val="000000"/>
                </a:solidFill>
                <a:latin typeface="Arial" panose="020B0604020202020204" pitchFamily="34" charset="0"/>
                <a:ea typeface="Calibri" panose="020F0502020204030204" pitchFamily="34" charset="0"/>
                <a:cs typeface="Arial" panose="020B0604020202020204" pitchFamily="34" charset="0"/>
                <a:hlinkClick r:id="rId4"/>
              </a:rPr>
              <a:t>how to wear and dispose</a:t>
            </a:r>
            <a:r>
              <a:rPr lang="en-US" altLang="en-US" sz="13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altLang="en-US" sz="1300">
              <a:solidFill>
                <a:srgbClr val="000000"/>
              </a:solidFill>
              <a:latin typeface="Arial" panose="020B0604020202020204" pitchFamily="34" charset="0"/>
            </a:endParaRPr>
          </a:p>
          <a:p>
            <a:pPr>
              <a:lnSpc>
                <a:spcPct val="107000"/>
              </a:lnSpc>
              <a:spcAft>
                <a:spcPts val="0"/>
              </a:spcAft>
            </a:pPr>
            <a:r>
              <a:rPr lang="en-GB" sz="1300">
                <a:solidFill>
                  <a:srgbClr val="000000"/>
                </a:solidFill>
                <a:latin typeface="Arial" panose="020B0604020202020204" pitchFamily="34" charset="0"/>
                <a:ea typeface="Calibri" panose="020F0502020204030204" pitchFamily="34" charset="0"/>
                <a:cs typeface="Times New Roman" panose="02020603050405020304" pitchFamily="18" charset="0"/>
              </a:rPr>
              <a:t>Due to sustained transmission PPE is to be used with all patients. Additional PPE is required for aerosol generating procedures (AGPs) as listed in the </a:t>
            </a:r>
            <a:r>
              <a:rPr lang="en-GB" sz="1300" u="sng">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2"/>
              </a:rPr>
              <a:t>guidance (section 6.6)</a:t>
            </a:r>
            <a:r>
              <a:rPr lang="en-GB" sz="130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GB" sz="130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300">
                <a:solidFill>
                  <a:srgbClr val="000000"/>
                </a:solidFill>
                <a:latin typeface="Arial" panose="020B0604020202020204" pitchFamily="34" charset="0"/>
                <a:ea typeface="Calibri" panose="020F0502020204030204" pitchFamily="34" charset="0"/>
                <a:cs typeface="Times New Roman" panose="02020603050405020304" pitchFamily="18" charset="0"/>
              </a:rPr>
              <a:t>Use correct handwashing technique (</a:t>
            </a:r>
            <a:r>
              <a:rPr lang="en-GB" sz="1300" u="sng">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video</a:t>
            </a:r>
            <a:r>
              <a:rPr lang="en-GB" sz="1300">
                <a:solidFill>
                  <a:srgbClr val="000000"/>
                </a:solidFill>
                <a:latin typeface="Arial" panose="020B0604020202020204" pitchFamily="34" charset="0"/>
                <a:ea typeface="Calibri" panose="020F0502020204030204" pitchFamily="34" charset="0"/>
                <a:cs typeface="Times New Roman" panose="02020603050405020304" pitchFamily="18" charset="0"/>
              </a:rPr>
              <a:t> and </a:t>
            </a:r>
            <a:r>
              <a:rPr lang="en-GB" sz="1300">
                <a:latin typeface="Arial" panose="020B0604020202020204" pitchFamily="34" charset="0"/>
                <a:ea typeface="Calibri" panose="020F0502020204030204" pitchFamily="34" charset="0"/>
                <a:cs typeface="Times New Roman" panose="02020603050405020304" pitchFamily="18" charset="0"/>
                <a:hlinkClick r:id="rId14"/>
              </a:rPr>
              <a:t>guidance</a:t>
            </a:r>
            <a:r>
              <a:rPr lang="en-GB" sz="130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GB" sz="130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300">
                <a:solidFill>
                  <a:srgbClr val="000000"/>
                </a:solidFill>
                <a:latin typeface="Arial" panose="020B0604020202020204" pitchFamily="34" charset="0"/>
                <a:ea typeface="Calibri" panose="020F0502020204030204" pitchFamily="34" charset="0"/>
                <a:cs typeface="Times New Roman" panose="02020603050405020304" pitchFamily="18" charset="0"/>
              </a:rPr>
              <a:t>Consider bathroom facilities. If no </a:t>
            </a:r>
            <a:r>
              <a:rPr lang="en-GB" sz="1300" err="1">
                <a:solidFill>
                  <a:srgbClr val="000000"/>
                </a:solidFill>
                <a:latin typeface="Arial" panose="020B0604020202020204" pitchFamily="34" charset="0"/>
                <a:ea typeface="Calibri" panose="020F0502020204030204" pitchFamily="34" charset="0"/>
                <a:cs typeface="Times New Roman" panose="02020603050405020304" pitchFamily="18" charset="0"/>
              </a:rPr>
              <a:t>en</a:t>
            </a:r>
            <a:r>
              <a:rPr lang="en-GB" sz="1300">
                <a:solidFill>
                  <a:srgbClr val="000000"/>
                </a:solidFill>
                <a:latin typeface="Arial" panose="020B0604020202020204" pitchFamily="34" charset="0"/>
                <a:ea typeface="Calibri" panose="020F0502020204030204" pitchFamily="34" charset="0"/>
                <a:cs typeface="Times New Roman" panose="02020603050405020304" pitchFamily="18" charset="0"/>
              </a:rPr>
              <a:t>-suite available, d</a:t>
            </a:r>
            <a:r>
              <a:rPr lang="en-GB" sz="1300">
                <a:solidFill>
                  <a:srgbClr val="000000"/>
                </a:solidFill>
                <a:latin typeface="Arial" panose="020B0604020202020204" pitchFamily="34" charset="0"/>
                <a:ea typeface="Times New Roman" panose="02020603050405020304" pitchFamily="18" charset="0"/>
                <a:cs typeface="Times New Roman" panose="02020603050405020304" pitchFamily="18" charset="0"/>
              </a:rPr>
              <a:t>esignate a single bathroom for this resident only, or use commode in room</a:t>
            </a:r>
          </a:p>
          <a:p>
            <a:pPr lvl="1">
              <a:tabLst>
                <a:tab pos="457200" algn="l"/>
              </a:tabLst>
            </a:pPr>
            <a:endParaRPr lang="en-GB" sz="13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05DA334-E8A6-4AC6-9998-0DD71E969B34}"/>
              </a:ext>
            </a:extLst>
          </p:cNvPr>
          <p:cNvPicPr>
            <a:picLocks noChangeAspect="1"/>
          </p:cNvPicPr>
          <p:nvPr/>
        </p:nvPicPr>
        <p:blipFill>
          <a:blip r:embed="rId15"/>
          <a:stretch>
            <a:fillRect/>
          </a:stretch>
        </p:blipFill>
        <p:spPr>
          <a:xfrm>
            <a:off x="609601" y="283640"/>
            <a:ext cx="669210" cy="669210"/>
          </a:xfrm>
          <a:prstGeom prst="rect">
            <a:avLst/>
          </a:prstGeom>
        </p:spPr>
      </p:pic>
      <p:pic>
        <p:nvPicPr>
          <p:cNvPr id="2" name="Picture 1">
            <a:extLst>
              <a:ext uri="{FF2B5EF4-FFF2-40B4-BE49-F238E27FC236}">
                <a16:creationId xmlns:a16="http://schemas.microsoft.com/office/drawing/2014/main" id="{F20161EE-2423-4C93-92AE-CCEC59565221}"/>
              </a:ext>
            </a:extLst>
          </p:cNvPr>
          <p:cNvPicPr>
            <a:picLocks noChangeAspect="1"/>
          </p:cNvPicPr>
          <p:nvPr/>
        </p:nvPicPr>
        <p:blipFill rotWithShape="1">
          <a:blip r:embed="rId16"/>
          <a:srcRect l="36612" t="18482" r="35954" b="11751"/>
          <a:stretch/>
        </p:blipFill>
        <p:spPr>
          <a:xfrm>
            <a:off x="7724274" y="724592"/>
            <a:ext cx="4138863" cy="5917964"/>
          </a:xfrm>
          <a:prstGeom prst="rect">
            <a:avLst/>
          </a:prstGeom>
        </p:spPr>
      </p:pic>
      <p:sp>
        <p:nvSpPr>
          <p:cNvPr id="9" name="TextBox 8">
            <a:extLst>
              <a:ext uri="{FF2B5EF4-FFF2-40B4-BE49-F238E27FC236}">
                <a16:creationId xmlns:a16="http://schemas.microsoft.com/office/drawing/2014/main" id="{B55606F3-55BF-4EF0-924D-C1C99BED094F}"/>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29397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37">
            <a:extLst>
              <a:ext uri="{FF2B5EF4-FFF2-40B4-BE49-F238E27FC236}">
                <a16:creationId xmlns:a16="http://schemas.microsoft.com/office/drawing/2014/main" id="{16983D77-3D33-4DB1-A92D-F9893A14607D}"/>
              </a:ext>
            </a:extLst>
          </p:cNvPr>
          <p:cNvSpPr txBox="1">
            <a:spLocks/>
          </p:cNvSpPr>
          <p:nvPr/>
        </p:nvSpPr>
        <p:spPr>
          <a:xfrm>
            <a:off x="712365" y="139552"/>
            <a:ext cx="8756650" cy="825182"/>
          </a:xfrm>
          <a:prstGeom prst="rect">
            <a:avLst/>
          </a:prstGeom>
        </p:spPr>
        <p:txBody>
          <a:bodyP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800">
                <a:solidFill>
                  <a:srgbClr val="0070C0"/>
                </a:solidFill>
              </a:rPr>
              <a:t>Cleaning products and processes for care homes with possible or confirmed cases of COVID-19 </a:t>
            </a:r>
            <a:endParaRPr lang="en-US"/>
          </a:p>
        </p:txBody>
      </p:sp>
      <p:sp>
        <p:nvSpPr>
          <p:cNvPr id="9" name="Content Placeholder 1">
            <a:extLst>
              <a:ext uri="{FF2B5EF4-FFF2-40B4-BE49-F238E27FC236}">
                <a16:creationId xmlns:a16="http://schemas.microsoft.com/office/drawing/2014/main" id="{726A871B-4762-47A9-B62A-E6B4F7E1FFEC}"/>
              </a:ext>
            </a:extLst>
          </p:cNvPr>
          <p:cNvSpPr txBox="1">
            <a:spLocks/>
          </p:cNvSpPr>
          <p:nvPr/>
        </p:nvSpPr>
        <p:spPr>
          <a:xfrm>
            <a:off x="535778" y="5378823"/>
            <a:ext cx="6066661" cy="908961"/>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a:solidFill>
                  <a:schemeClr val="bg2"/>
                </a:solidFill>
              </a:rPr>
              <a:t>Resources</a:t>
            </a:r>
          </a:p>
          <a:p>
            <a:pPr marL="0" lvl="0" indent="0">
              <a:lnSpc>
                <a:spcPct val="100000"/>
              </a:lnSpc>
              <a:spcBef>
                <a:spcPts val="0"/>
              </a:spcBef>
              <a:buNone/>
              <a:defRPr/>
            </a:pPr>
            <a:endParaRPr lang="en-GB" sz="1200">
              <a:solidFill>
                <a:prstClr val="black"/>
              </a:solidFill>
            </a:endParaRPr>
          </a:p>
          <a:p>
            <a:pPr marL="0" lvl="0" indent="0">
              <a:lnSpc>
                <a:spcPct val="100000"/>
              </a:lnSpc>
              <a:spcBef>
                <a:spcPts val="0"/>
              </a:spcBef>
              <a:buNone/>
              <a:defRPr/>
            </a:pPr>
            <a:r>
              <a:rPr lang="en-GB" sz="1200">
                <a:solidFill>
                  <a:prstClr val="black"/>
                </a:solidFill>
              </a:rPr>
              <a:t>Follow the guidance on cleaning: </a:t>
            </a:r>
            <a:r>
              <a:rPr lang="en-GB" sz="1200">
                <a:solidFill>
                  <a:prstClr val="black"/>
                </a:solidFill>
                <a:hlinkClick r:id="rId3"/>
              </a:rPr>
              <a:t>COVID-19: cleaning</a:t>
            </a:r>
            <a:endParaRPr lang="en-GB" sz="1200">
              <a:solidFill>
                <a:prstClr val="black"/>
              </a:solidFill>
            </a:endParaRPr>
          </a:p>
          <a:p>
            <a:pPr marL="0" indent="0">
              <a:spcBef>
                <a:spcPts val="0"/>
              </a:spcBef>
              <a:buNone/>
            </a:pPr>
            <a:r>
              <a:rPr lang="en-GB" sz="1200"/>
              <a:t>Deep cleaning guidance in care homes: </a:t>
            </a:r>
            <a:r>
              <a:rPr lang="en-GB" sz="1200">
                <a:hlinkClick r:id="rId4"/>
              </a:rPr>
              <a:t>guidance</a:t>
            </a:r>
            <a:endParaRPr lang="en-GB" sz="1200"/>
          </a:p>
        </p:txBody>
      </p:sp>
      <p:sp>
        <p:nvSpPr>
          <p:cNvPr id="12" name="Content Placeholder 6">
            <a:extLst>
              <a:ext uri="{FF2B5EF4-FFF2-40B4-BE49-F238E27FC236}">
                <a16:creationId xmlns:a16="http://schemas.microsoft.com/office/drawing/2014/main" id="{25C1794F-ABFB-4F7C-A09E-B9352A6BB8E7}"/>
              </a:ext>
            </a:extLst>
          </p:cNvPr>
          <p:cNvSpPr txBox="1">
            <a:spLocks/>
          </p:cNvSpPr>
          <p:nvPr/>
        </p:nvSpPr>
        <p:spPr>
          <a:xfrm>
            <a:off x="6602439" y="1028700"/>
            <a:ext cx="5181600" cy="494982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panose="020B0604020202020204" pitchFamily="34" charset="0"/>
                <a:cs typeface="Arial" panose="020B0604020202020204" pitchFamily="34" charset="0"/>
              </a:rPr>
              <a:t>Always perform hand hygiene and wear appropriate PPE for cleaning</a:t>
            </a:r>
          </a:p>
          <a:p>
            <a:r>
              <a:rPr lang="en-GB">
                <a:latin typeface="Arial" panose="020B0604020202020204" pitchFamily="34" charset="0"/>
                <a:cs typeface="Arial" panose="020B0604020202020204" pitchFamily="34" charset="0"/>
              </a:rPr>
              <a:t>Clean and disinfect all hard surfaces including floors, chairs, touch points (light switches, door handles), remote controls, sanitary fittings. Include reusable non-invasive care equipment</a:t>
            </a:r>
          </a:p>
          <a:p>
            <a:r>
              <a:rPr lang="en-GB">
                <a:latin typeface="Arial" panose="020B0604020202020204" pitchFamily="34" charset="0"/>
                <a:cs typeface="Arial" panose="020B0604020202020204" pitchFamily="34" charset="0"/>
              </a:rPr>
              <a:t>Single-use cloths and mop heads must be disposed of. Reusable ones must be laundered after use</a:t>
            </a:r>
          </a:p>
          <a:p>
            <a:r>
              <a:rPr lang="en-GB">
                <a:latin typeface="Arial" panose="020B0604020202020204" pitchFamily="34" charset="0"/>
                <a:cs typeface="Arial" panose="020B0604020202020204" pitchFamily="34" charset="0"/>
              </a:rPr>
              <a:t>For carpeted floors and soft furnishings, consult the manufacturer’s instructions for cleaning</a:t>
            </a:r>
          </a:p>
          <a:p>
            <a:r>
              <a:rPr lang="en-GB">
                <a:latin typeface="Arial" panose="020B0604020202020204" pitchFamily="34" charset="0"/>
                <a:cs typeface="Arial" panose="020B0604020202020204" pitchFamily="34" charset="0"/>
              </a:rPr>
              <a:t>Cleaning advice should be disseminated to all staff, capable residents and their relatives</a:t>
            </a:r>
          </a:p>
          <a:p>
            <a:r>
              <a:rPr lang="en-GB">
                <a:latin typeface="Arial" panose="020B0604020202020204" pitchFamily="34" charset="0"/>
                <a:cs typeface="Arial" panose="020B0604020202020204" pitchFamily="34" charset="0"/>
              </a:rPr>
              <a:t>Increase to two hourly cleaning in all communal areas that are not closed</a:t>
            </a:r>
          </a:p>
          <a:p>
            <a:endParaRPr lang="en-GB"/>
          </a:p>
        </p:txBody>
      </p:sp>
      <p:sp>
        <p:nvSpPr>
          <p:cNvPr id="14" name="Content Placeholder 5">
            <a:extLst>
              <a:ext uri="{FF2B5EF4-FFF2-40B4-BE49-F238E27FC236}">
                <a16:creationId xmlns:a16="http://schemas.microsoft.com/office/drawing/2014/main" id="{F407592E-4CA5-4152-9085-13CA6FC42077}"/>
              </a:ext>
            </a:extLst>
          </p:cNvPr>
          <p:cNvSpPr txBox="1">
            <a:spLocks/>
          </p:cNvSpPr>
          <p:nvPr/>
        </p:nvSpPr>
        <p:spPr>
          <a:xfrm>
            <a:off x="712365" y="1028700"/>
            <a:ext cx="5181600" cy="4800599"/>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panose="020B0604020202020204" pitchFamily="34" charset="0"/>
                <a:cs typeface="Arial" panose="020B0604020202020204" pitchFamily="34" charset="0"/>
              </a:rPr>
              <a:t>Use a chlorine based solution at a dilution of 1000 parts per million (ppm) available chlorine (av.cl.)</a:t>
            </a:r>
          </a:p>
          <a:p>
            <a:pPr marL="457200" lvl="1" indent="0">
              <a:buFont typeface="Arial" panose="020B0604020202020204" pitchFamily="34" charset="0"/>
              <a:buNone/>
            </a:pPr>
            <a:r>
              <a:rPr lang="en-GB" i="1">
                <a:latin typeface="Arial" panose="020B0604020202020204" pitchFamily="34" charset="0"/>
                <a:cs typeface="Arial" panose="020B0604020202020204" pitchFamily="34" charset="0"/>
              </a:rPr>
              <a:t>Either</a:t>
            </a:r>
          </a:p>
          <a:p>
            <a:pPr lvl="1">
              <a:buFont typeface="Courier New" panose="02070309020205020404" pitchFamily="49" charset="0"/>
              <a:buChar char="o"/>
            </a:pPr>
            <a:r>
              <a:rPr lang="en-GB">
                <a:latin typeface="Arial" panose="020B0604020202020204" pitchFamily="34" charset="0"/>
                <a:cs typeface="Arial" panose="020B0604020202020204" pitchFamily="34" charset="0"/>
              </a:rPr>
              <a:t>A combined detergent and chlorine disinfectant product e.g. </a:t>
            </a:r>
            <a:r>
              <a:rPr lang="en-GB" err="1">
                <a:latin typeface="Arial" panose="020B0604020202020204" pitchFamily="34" charset="0"/>
                <a:cs typeface="Arial" panose="020B0604020202020204" pitchFamily="34" charset="0"/>
              </a:rPr>
              <a:t>Actichlor</a:t>
            </a:r>
            <a:r>
              <a:rPr lang="en-GB">
                <a:latin typeface="Arial" panose="020B0604020202020204" pitchFamily="34" charset="0"/>
                <a:cs typeface="Arial" panose="020B0604020202020204" pitchFamily="34" charset="0"/>
              </a:rPr>
              <a:t> Plus, Chlor-Clean, </a:t>
            </a:r>
            <a:r>
              <a:rPr lang="en-GB" err="1">
                <a:latin typeface="Arial" panose="020B0604020202020204" pitchFamily="34" charset="0"/>
                <a:cs typeface="Arial" panose="020B0604020202020204" pitchFamily="34" charset="0"/>
              </a:rPr>
              <a:t>SoChlor</a:t>
            </a:r>
            <a:r>
              <a:rPr lang="en-GB">
                <a:latin typeface="Arial" panose="020B0604020202020204" pitchFamily="34" charset="0"/>
                <a:cs typeface="Arial" panose="020B0604020202020204" pitchFamily="34" charset="0"/>
              </a:rPr>
              <a:t> DST</a:t>
            </a:r>
          </a:p>
          <a:p>
            <a:pPr marL="457200" lvl="1" indent="0">
              <a:buNone/>
            </a:pPr>
            <a:r>
              <a:rPr lang="en-GB" i="1">
                <a:latin typeface="Arial" panose="020B0604020202020204" pitchFamily="34" charset="0"/>
                <a:cs typeface="Arial" panose="020B0604020202020204" pitchFamily="34" charset="0"/>
              </a:rPr>
              <a:t>Or</a:t>
            </a:r>
          </a:p>
          <a:p>
            <a:pPr lvl="1">
              <a:buFont typeface="Courier New" panose="02070309020205020404" pitchFamily="49" charset="0"/>
              <a:buChar char="o"/>
            </a:pPr>
            <a:r>
              <a:rPr lang="en-GB">
                <a:latin typeface="Arial" panose="020B0604020202020204" pitchFamily="34" charset="0"/>
                <a:cs typeface="Arial" panose="020B0604020202020204" pitchFamily="34" charset="0"/>
              </a:rPr>
              <a:t>A neutral purpose detergent followed by  chlorine disinfectant</a:t>
            </a:r>
          </a:p>
          <a:p>
            <a:r>
              <a:rPr lang="en-GB">
                <a:latin typeface="Arial" panose="020B0604020202020204" pitchFamily="34" charset="0"/>
                <a:cs typeface="Arial" panose="020B0604020202020204" pitchFamily="34" charset="0"/>
              </a:rPr>
              <a:t>Follow manufacturer’s instructions for dilution, application and contact times Products are available in tablet form to make up a solution with cold water (preventing fumes) for a single session of cleaning, before disposing of the solution</a:t>
            </a:r>
          </a:p>
          <a:p>
            <a:r>
              <a:rPr lang="en-GB">
                <a:latin typeface="Arial" panose="020B0604020202020204" pitchFamily="34" charset="0"/>
                <a:cs typeface="Arial" panose="020B0604020202020204" pitchFamily="34" charset="0"/>
              </a:rPr>
              <a:t>Any disinfectant wipes in use must conform to </a:t>
            </a:r>
            <a:r>
              <a:rPr lang="en-GB" err="1">
                <a:latin typeface="Arial" panose="020B0604020202020204" pitchFamily="34" charset="0"/>
                <a:cs typeface="Arial" panose="020B0604020202020204" pitchFamily="34" charset="0"/>
              </a:rPr>
              <a:t>virucidal</a:t>
            </a:r>
            <a:r>
              <a:rPr lang="en-GB">
                <a:latin typeface="Arial" panose="020B0604020202020204" pitchFamily="34" charset="0"/>
                <a:cs typeface="Arial" panose="020B0604020202020204" pitchFamily="34" charset="0"/>
              </a:rPr>
              <a:t> standard EN14476</a:t>
            </a:r>
          </a:p>
        </p:txBody>
      </p:sp>
      <p:pic>
        <p:nvPicPr>
          <p:cNvPr id="7" name="Graphic 6" descr="Soap">
            <a:extLst>
              <a:ext uri="{FF2B5EF4-FFF2-40B4-BE49-F238E27FC236}">
                <a16:creationId xmlns:a16="http://schemas.microsoft.com/office/drawing/2014/main" id="{F6F4E0CE-A281-4102-8D6A-528F21EBA6B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563" y="139552"/>
            <a:ext cx="751588" cy="751588"/>
          </a:xfrm>
          <a:prstGeom prst="rect">
            <a:avLst/>
          </a:prstGeom>
        </p:spPr>
      </p:pic>
      <p:sp>
        <p:nvSpPr>
          <p:cNvPr id="10" name="TextBox 9">
            <a:extLst>
              <a:ext uri="{FF2B5EF4-FFF2-40B4-BE49-F238E27FC236}">
                <a16:creationId xmlns:a16="http://schemas.microsoft.com/office/drawing/2014/main" id="{01F42A24-D564-4671-ACD0-947E9F983D12}"/>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416754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242816"/>
            <a:ext cx="9804034" cy="611649"/>
          </a:xfrm>
        </p:spPr>
        <p:txBody>
          <a:bodyPr/>
          <a:lstStyle/>
          <a:p>
            <a:r>
              <a:rPr lang="en-GB"/>
              <a:t>	Zoning </a:t>
            </a: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348344" y="854465"/>
            <a:ext cx="11430522" cy="4788351"/>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a:t>Dividing the care home into clearly marked </a:t>
            </a:r>
            <a:r>
              <a:rPr lang="en-GB" b="1"/>
              <a:t>risk zones </a:t>
            </a:r>
            <a:r>
              <a:rPr lang="en-GB"/>
              <a:t>should help reduce infection.</a:t>
            </a:r>
          </a:p>
          <a:p>
            <a:pPr marL="0" indent="0">
              <a:lnSpc>
                <a:spcPct val="100000"/>
              </a:lnSpc>
              <a:spcBef>
                <a:spcPts val="0"/>
              </a:spcBef>
              <a:buNone/>
            </a:pPr>
            <a:endParaRPr lang="en-GB"/>
          </a:p>
          <a:p>
            <a:pPr marL="0" indent="0">
              <a:lnSpc>
                <a:spcPct val="100000"/>
              </a:lnSpc>
              <a:spcBef>
                <a:spcPts val="0"/>
              </a:spcBef>
              <a:buNone/>
            </a:pPr>
            <a:endParaRPr lang="en-GB" sz="200"/>
          </a:p>
          <a:p>
            <a:pPr marL="0" indent="0">
              <a:lnSpc>
                <a:spcPct val="100000"/>
              </a:lnSpc>
              <a:spcBef>
                <a:spcPts val="0"/>
              </a:spcBef>
              <a:buNone/>
            </a:pPr>
            <a:r>
              <a:rPr lang="en-GB"/>
              <a:t>Example of zones:</a:t>
            </a:r>
          </a:p>
          <a:p>
            <a:pPr marL="0" indent="0">
              <a:lnSpc>
                <a:spcPct val="100000"/>
              </a:lnSpc>
              <a:spcBef>
                <a:spcPts val="0"/>
              </a:spcBef>
              <a:buNone/>
            </a:pPr>
            <a:r>
              <a:rPr lang="en-GB" b="1">
                <a:solidFill>
                  <a:srgbClr val="00B050"/>
                </a:solidFill>
              </a:rPr>
              <a:t>Green </a:t>
            </a:r>
          </a:p>
          <a:p>
            <a:pPr>
              <a:lnSpc>
                <a:spcPct val="100000"/>
              </a:lnSpc>
              <a:spcBef>
                <a:spcPts val="0"/>
              </a:spcBef>
            </a:pPr>
            <a:r>
              <a:rPr lang="en-GB">
                <a:solidFill>
                  <a:srgbClr val="00B050"/>
                </a:solidFill>
              </a:rPr>
              <a:t>Residents with negative test or no symptoms and have been in the home for over 14 days</a:t>
            </a:r>
          </a:p>
          <a:p>
            <a:pPr>
              <a:lnSpc>
                <a:spcPct val="100000"/>
              </a:lnSpc>
              <a:spcBef>
                <a:spcPts val="0"/>
              </a:spcBef>
            </a:pPr>
            <a:r>
              <a:rPr lang="en-GB">
                <a:solidFill>
                  <a:srgbClr val="00B050"/>
                </a:solidFill>
              </a:rPr>
              <a:t>Areas used prior to full PPE such as offices, food prep and changing room</a:t>
            </a:r>
          </a:p>
          <a:p>
            <a:pPr marL="0" indent="0">
              <a:lnSpc>
                <a:spcPct val="100000"/>
              </a:lnSpc>
              <a:spcBef>
                <a:spcPts val="0"/>
              </a:spcBef>
              <a:buNone/>
            </a:pPr>
            <a:r>
              <a:rPr lang="en-GB" b="1">
                <a:solidFill>
                  <a:srgbClr val="E6AF00"/>
                </a:solidFill>
              </a:rPr>
              <a:t>Amber</a:t>
            </a:r>
          </a:p>
          <a:p>
            <a:pPr>
              <a:lnSpc>
                <a:spcPct val="100000"/>
              </a:lnSpc>
              <a:spcBef>
                <a:spcPts val="0"/>
              </a:spcBef>
            </a:pPr>
            <a:r>
              <a:rPr lang="en-GB" b="1">
                <a:solidFill>
                  <a:srgbClr val="E6AF00"/>
                </a:solidFill>
              </a:rPr>
              <a:t>R</a:t>
            </a:r>
            <a:r>
              <a:rPr lang="en-GB">
                <a:solidFill>
                  <a:srgbClr val="E6AF00"/>
                </a:solidFill>
              </a:rPr>
              <a:t>esidents with no symptoms but returned from hospital within last 14 days – after 14 days their room can become green</a:t>
            </a:r>
          </a:p>
          <a:p>
            <a:pPr>
              <a:lnSpc>
                <a:spcPct val="100000"/>
              </a:lnSpc>
              <a:spcBef>
                <a:spcPts val="0"/>
              </a:spcBef>
            </a:pPr>
            <a:r>
              <a:rPr lang="en-GB">
                <a:solidFill>
                  <a:srgbClr val="E6AF00"/>
                </a:solidFill>
              </a:rPr>
              <a:t>Areas such as elevators, visitor entrance, nursing station and laundry</a:t>
            </a:r>
          </a:p>
          <a:p>
            <a:pPr marL="0" indent="0">
              <a:lnSpc>
                <a:spcPct val="100000"/>
              </a:lnSpc>
              <a:spcBef>
                <a:spcPts val="0"/>
              </a:spcBef>
              <a:buNone/>
            </a:pPr>
            <a:r>
              <a:rPr lang="en-GB" b="1">
                <a:solidFill>
                  <a:srgbClr val="FF0000"/>
                </a:solidFill>
              </a:rPr>
              <a:t>Red</a:t>
            </a:r>
          </a:p>
          <a:p>
            <a:pPr>
              <a:lnSpc>
                <a:spcPct val="100000"/>
              </a:lnSpc>
              <a:spcBef>
                <a:spcPts val="0"/>
              </a:spcBef>
            </a:pPr>
            <a:r>
              <a:rPr lang="en-GB">
                <a:solidFill>
                  <a:srgbClr val="FF0000"/>
                </a:solidFill>
              </a:rPr>
              <a:t>Residents who are symptomatic, had a positive test or confirmed contact with positive case. </a:t>
            </a:r>
          </a:p>
          <a:p>
            <a:pPr>
              <a:lnSpc>
                <a:spcPct val="100000"/>
              </a:lnSpc>
              <a:spcBef>
                <a:spcPts val="0"/>
              </a:spcBef>
            </a:pPr>
            <a:r>
              <a:rPr lang="en-GB">
                <a:solidFill>
                  <a:srgbClr val="FF0000"/>
                </a:solidFill>
              </a:rPr>
              <a:t>Their laundry, dirty dishes (for soaking), waste etc. </a:t>
            </a:r>
          </a:p>
          <a:p>
            <a:pPr marL="0" indent="0">
              <a:lnSpc>
                <a:spcPct val="100000"/>
              </a:lnSpc>
              <a:spcBef>
                <a:spcPts val="0"/>
              </a:spcBef>
              <a:buNone/>
            </a:pPr>
            <a:endParaRPr lang="en-GB">
              <a:ea typeface="Calibri" panose="020F0502020204030204" pitchFamily="34" charset="0"/>
            </a:endParaRPr>
          </a:p>
          <a:p>
            <a:pPr marL="0" indent="0">
              <a:lnSpc>
                <a:spcPct val="100000"/>
              </a:lnSpc>
              <a:spcBef>
                <a:spcPts val="0"/>
              </a:spcBef>
              <a:buNone/>
            </a:pPr>
            <a:r>
              <a:rPr lang="en-GB">
                <a:ea typeface="Calibri" panose="020F0502020204030204" pitchFamily="34" charset="0"/>
              </a:rPr>
              <a:t>Key considerations:</a:t>
            </a:r>
          </a:p>
          <a:p>
            <a:pPr>
              <a:lnSpc>
                <a:spcPct val="100000"/>
              </a:lnSpc>
              <a:spcBef>
                <a:spcPts val="0"/>
              </a:spcBef>
            </a:pPr>
            <a:r>
              <a:rPr lang="en-GB">
                <a:ea typeface="Calibri" panose="020F0502020204030204" pitchFamily="34" charset="0"/>
              </a:rPr>
              <a:t>Look at the care home </a:t>
            </a:r>
            <a:r>
              <a:rPr lang="en-GB" b="1">
                <a:ea typeface="Calibri" panose="020F0502020204030204" pitchFamily="34" charset="0"/>
              </a:rPr>
              <a:t>floor plan </a:t>
            </a:r>
            <a:r>
              <a:rPr lang="en-GB">
                <a:ea typeface="Calibri" panose="020F0502020204030204" pitchFamily="34" charset="0"/>
              </a:rPr>
              <a:t>to consider how to implement e.g. separating floors or areas on one floor. </a:t>
            </a:r>
          </a:p>
          <a:p>
            <a:pPr marL="0" indent="0">
              <a:lnSpc>
                <a:spcPct val="100000"/>
              </a:lnSpc>
              <a:spcBef>
                <a:spcPts val="0"/>
              </a:spcBef>
              <a:buNone/>
            </a:pPr>
            <a:endParaRPr lang="en-GB" sz="400">
              <a:ea typeface="Calibri" panose="020F0502020204030204" pitchFamily="34" charset="0"/>
            </a:endParaRPr>
          </a:p>
          <a:p>
            <a:pPr>
              <a:lnSpc>
                <a:spcPct val="100000"/>
              </a:lnSpc>
              <a:spcBef>
                <a:spcPts val="0"/>
              </a:spcBef>
            </a:pPr>
            <a:r>
              <a:rPr lang="en-GB">
                <a:ea typeface="Calibri" panose="020F0502020204030204" pitchFamily="34" charset="0"/>
              </a:rPr>
              <a:t>Staff (including cleaners) only </a:t>
            </a:r>
            <a:r>
              <a:rPr lang="en-GB" b="1">
                <a:ea typeface="Calibri" panose="020F0502020204030204" pitchFamily="34" charset="0"/>
              </a:rPr>
              <a:t>working in one zone </a:t>
            </a:r>
            <a:r>
              <a:rPr lang="en-GB">
                <a:ea typeface="Calibri" panose="020F0502020204030204" pitchFamily="34" charset="0"/>
              </a:rPr>
              <a:t>where possible. Keep staff from different groups separate</a:t>
            </a:r>
          </a:p>
          <a:p>
            <a:pPr>
              <a:lnSpc>
                <a:spcPct val="100000"/>
              </a:lnSpc>
              <a:spcBef>
                <a:spcPts val="0"/>
              </a:spcBef>
            </a:pPr>
            <a:r>
              <a:rPr lang="en-GB"/>
              <a:t>W</a:t>
            </a:r>
            <a:r>
              <a:rPr lang="en-GB">
                <a:effectLst/>
              </a:rPr>
              <a:t>here possible to use the same agency/bank staff</a:t>
            </a:r>
          </a:p>
          <a:p>
            <a:pPr>
              <a:lnSpc>
                <a:spcPct val="100000"/>
              </a:lnSpc>
              <a:spcBef>
                <a:spcPts val="0"/>
              </a:spcBef>
            </a:pPr>
            <a:r>
              <a:rPr lang="en-GB">
                <a:ea typeface="Calibri" panose="020F0502020204030204" pitchFamily="34" charset="0"/>
              </a:rPr>
              <a:t>Constant infection prevention control measures when </a:t>
            </a:r>
            <a:r>
              <a:rPr lang="en-GB" b="1">
                <a:ea typeface="Calibri" panose="020F0502020204030204" pitchFamily="34" charset="0"/>
              </a:rPr>
              <a:t>crossing zones</a:t>
            </a:r>
          </a:p>
          <a:p>
            <a:pPr marL="0" indent="0">
              <a:lnSpc>
                <a:spcPct val="100000"/>
              </a:lnSpc>
              <a:spcBef>
                <a:spcPts val="0"/>
              </a:spcBef>
              <a:buNone/>
            </a:pPr>
            <a:endParaRPr lang="en-GB" sz="400" b="1">
              <a:ea typeface="Calibri" panose="020F0502020204030204" pitchFamily="34" charset="0"/>
            </a:endParaRPr>
          </a:p>
          <a:p>
            <a:pPr>
              <a:lnSpc>
                <a:spcPct val="100000"/>
              </a:lnSpc>
              <a:spcBef>
                <a:spcPts val="0"/>
              </a:spcBef>
            </a:pPr>
            <a:r>
              <a:rPr lang="en-GB" b="1">
                <a:ea typeface="Calibri" panose="020F0502020204030204" pitchFamily="34" charset="0"/>
              </a:rPr>
              <a:t>Vivid signage </a:t>
            </a:r>
            <a:r>
              <a:rPr lang="en-GB">
                <a:ea typeface="Calibri" panose="020F0502020204030204" pitchFamily="34" charset="0"/>
              </a:rPr>
              <a:t>on infection prevention at all points </a:t>
            </a:r>
            <a:r>
              <a:rPr lang="en-GB" b="1">
                <a:ea typeface="Calibri" panose="020F0502020204030204" pitchFamily="34" charset="0"/>
              </a:rPr>
              <a:t>between risk zones</a:t>
            </a:r>
          </a:p>
          <a:p>
            <a:pPr marL="0" indent="0">
              <a:lnSpc>
                <a:spcPct val="100000"/>
              </a:lnSpc>
              <a:spcBef>
                <a:spcPts val="0"/>
              </a:spcBef>
              <a:buNone/>
            </a:pPr>
            <a:endParaRPr lang="en-GB" sz="400" b="1">
              <a:ea typeface="Calibri" panose="020F0502020204030204" pitchFamily="34" charset="0"/>
            </a:endParaRPr>
          </a:p>
          <a:p>
            <a:pPr>
              <a:lnSpc>
                <a:spcPct val="100000"/>
              </a:lnSpc>
              <a:spcBef>
                <a:spcPts val="0"/>
              </a:spcBef>
            </a:pPr>
            <a:r>
              <a:rPr lang="en-GB" b="1">
                <a:ea typeface="Calibri" panose="020F0502020204030204" pitchFamily="34" charset="0"/>
              </a:rPr>
              <a:t>Elevato</a:t>
            </a:r>
            <a:r>
              <a:rPr lang="en-GB">
                <a:ea typeface="Calibri" panose="020F0502020204030204" pitchFamily="34" charset="0"/>
              </a:rPr>
              <a:t>r plan e.g. one for each zone or using at different times of the day</a:t>
            </a:r>
          </a:p>
          <a:p>
            <a:pPr marL="0" indent="0">
              <a:lnSpc>
                <a:spcPct val="100000"/>
              </a:lnSpc>
              <a:spcBef>
                <a:spcPts val="0"/>
              </a:spcBef>
              <a:buNone/>
            </a:pPr>
            <a:endParaRPr lang="en-GB" sz="400">
              <a:ea typeface="Calibri" panose="020F0502020204030204" pitchFamily="34" charset="0"/>
            </a:endParaRPr>
          </a:p>
          <a:p>
            <a:pPr>
              <a:lnSpc>
                <a:spcPct val="100000"/>
              </a:lnSpc>
              <a:spcBef>
                <a:spcPts val="0"/>
              </a:spcBef>
            </a:pPr>
            <a:r>
              <a:rPr lang="en-GB" b="1">
                <a:ea typeface="Calibri" panose="020F0502020204030204" pitchFamily="34" charset="0"/>
              </a:rPr>
              <a:t>Equipment</a:t>
            </a:r>
            <a:r>
              <a:rPr lang="en-GB">
                <a:ea typeface="Calibri" panose="020F0502020204030204" pitchFamily="34" charset="0"/>
              </a:rPr>
              <a:t> –Keep for individual use where possible – when not separate storage areas for different zones</a:t>
            </a:r>
          </a:p>
          <a:p>
            <a:pPr>
              <a:lnSpc>
                <a:spcPct val="100000"/>
              </a:lnSpc>
              <a:spcBef>
                <a:spcPts val="0"/>
              </a:spcBef>
            </a:pPr>
            <a:endParaRPr lang="en-GB">
              <a:ea typeface="Calibri" panose="020F0502020204030204" pitchFamily="34" charset="0"/>
            </a:endParaRPr>
          </a:p>
          <a:p>
            <a:pPr marL="0" indent="0">
              <a:lnSpc>
                <a:spcPct val="100000"/>
              </a:lnSpc>
              <a:spcBef>
                <a:spcPts val="0"/>
              </a:spcBef>
              <a:buNone/>
            </a:pPr>
            <a:r>
              <a:rPr lang="en-GB" b="1">
                <a:ea typeface="Calibri" panose="020F0502020204030204" pitchFamily="34" charset="0"/>
              </a:rPr>
              <a:t>Resource</a:t>
            </a:r>
          </a:p>
          <a:p>
            <a:pPr marL="0" indent="0">
              <a:lnSpc>
                <a:spcPct val="100000"/>
              </a:lnSpc>
              <a:spcBef>
                <a:spcPts val="0"/>
              </a:spcBef>
              <a:buNone/>
            </a:pPr>
            <a:r>
              <a:rPr lang="en-GB">
                <a:ea typeface="Calibri" panose="020F0502020204030204" pitchFamily="34" charset="0"/>
              </a:rPr>
              <a:t>Download </a:t>
            </a:r>
            <a:r>
              <a:rPr lang="en-GB" err="1">
                <a:ea typeface="Calibri" panose="020F0502020204030204" pitchFamily="34" charset="0"/>
              </a:rPr>
              <a:t>BushProof</a:t>
            </a:r>
            <a:r>
              <a:rPr lang="en-GB">
                <a:ea typeface="Calibri" panose="020F0502020204030204" pitchFamily="34" charset="0"/>
              </a:rPr>
              <a:t> </a:t>
            </a:r>
            <a:r>
              <a:rPr lang="en-GB" b="1">
                <a:ea typeface="Calibri" panose="020F0502020204030204" pitchFamily="34" charset="0"/>
              </a:rPr>
              <a:t>infection prevention control signage </a:t>
            </a:r>
            <a:r>
              <a:rPr lang="en-GB">
                <a:ea typeface="Calibri" panose="020F0502020204030204" pitchFamily="34" charset="0"/>
              </a:rPr>
              <a:t>and zoning </a:t>
            </a:r>
            <a:r>
              <a:rPr lang="en-GB" b="1">
                <a:ea typeface="Calibri" panose="020F0502020204030204" pitchFamily="34" charset="0"/>
              </a:rPr>
              <a:t>strategy document </a:t>
            </a:r>
            <a:r>
              <a:rPr lang="en-GB">
                <a:ea typeface="Calibri" panose="020F0502020204030204" pitchFamily="34" charset="0"/>
              </a:rPr>
              <a:t>with lots of information including floor plan examples: </a:t>
            </a:r>
            <a:r>
              <a:rPr lang="en-GB">
                <a:ea typeface="Calibri" panose="020F0502020204030204" pitchFamily="34" charset="0"/>
                <a:hlinkClick r:id="rId4"/>
              </a:rPr>
              <a:t>http://www.bushproof.com/care-homes-strategy-for-infection-prevention-control-of-covid-19-based-on-clear-delineation-of-risk-zones/</a:t>
            </a:r>
            <a:r>
              <a:rPr lang="en-GB">
                <a:ea typeface="Calibri" panose="020F0502020204030204" pitchFamily="34" charset="0"/>
              </a:rPr>
              <a:t> </a:t>
            </a:r>
          </a:p>
          <a:p>
            <a:pPr marL="0" indent="0">
              <a:lnSpc>
                <a:spcPct val="100000"/>
              </a:lnSpc>
              <a:spcBef>
                <a:spcPts val="0"/>
              </a:spcBef>
              <a:buFont typeface="Arial" panose="020B0604020202020204" pitchFamily="34" charset="0"/>
              <a:buNone/>
            </a:pPr>
            <a:endParaRPr lang="en-GB"/>
          </a:p>
        </p:txBody>
      </p:sp>
      <p:pic>
        <p:nvPicPr>
          <p:cNvPr id="11" name="Picture 10" descr="Signpost">
            <a:extLst>
              <a:ext uri="{FF2B5EF4-FFF2-40B4-BE49-F238E27FC236}">
                <a16:creationId xmlns:a16="http://schemas.microsoft.com/office/drawing/2014/main" id="{C81410E1-5980-4D88-82A5-B3A10F10E2F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09601" y="242816"/>
            <a:ext cx="563879" cy="563879"/>
          </a:xfrm>
          <a:prstGeom prst="rect">
            <a:avLst/>
          </a:prstGeom>
        </p:spPr>
      </p:pic>
      <p:sp>
        <p:nvSpPr>
          <p:cNvPr id="6" name="Content Placeholder 1">
            <a:extLst>
              <a:ext uri="{FF2B5EF4-FFF2-40B4-BE49-F238E27FC236}">
                <a16:creationId xmlns:a16="http://schemas.microsoft.com/office/drawing/2014/main" id="{36ECC20A-3106-4AFF-8CBD-0D9314C07592}"/>
              </a:ext>
            </a:extLst>
          </p:cNvPr>
          <p:cNvSpPr txBox="1">
            <a:spLocks/>
          </p:cNvSpPr>
          <p:nvPr/>
        </p:nvSpPr>
        <p:spPr>
          <a:xfrm>
            <a:off x="348344" y="5690586"/>
            <a:ext cx="11430522" cy="951970"/>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a:ea typeface="Calibri" panose="020F0502020204030204" pitchFamily="34" charset="0"/>
            </a:endParaRPr>
          </a:p>
          <a:p>
            <a:pPr marL="0" indent="0">
              <a:lnSpc>
                <a:spcPct val="100000"/>
              </a:lnSpc>
              <a:spcBef>
                <a:spcPts val="0"/>
              </a:spcBef>
              <a:buFont typeface="Arial" panose="020B0604020202020204" pitchFamily="34" charset="0"/>
              <a:buNone/>
            </a:pPr>
            <a:endParaRPr lang="en-GB"/>
          </a:p>
        </p:txBody>
      </p:sp>
      <p:sp>
        <p:nvSpPr>
          <p:cNvPr id="8" name="TextBox 7">
            <a:extLst>
              <a:ext uri="{FF2B5EF4-FFF2-40B4-BE49-F238E27FC236}">
                <a16:creationId xmlns:a16="http://schemas.microsoft.com/office/drawing/2014/main" id="{5C56CE42-5B44-4627-91DA-A8B3C4B5C00C}"/>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876082661"/>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0" y="548641"/>
            <a:ext cx="10764416" cy="611649"/>
          </a:xfrm>
        </p:spPr>
        <p:txBody>
          <a:bodyPr/>
          <a:lstStyle/>
          <a:p>
            <a:r>
              <a:rPr lang="en-GB"/>
              <a:t>	PPE and escalating your supply issues</a:t>
            </a: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541466" y="1302891"/>
            <a:ext cx="11377265" cy="43584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atin typeface="Arial"/>
                <a:cs typeface="Arial"/>
              </a:rPr>
              <a:t>Continue to order your usual PPE supplies of gloves, aprons and soap/sanitiser but we also know this has been a challenge and want to support you. COVID-19 has created unprecedented demand on the type and quantity of PPE required by the sector. The Winter Plan identifies that the supply of PPE to the care sector is fundamental to ensuring that care workers can safely provide care to those who need it. The government has already committed to providing free PPE to the care sector. Care settings will be given extra guidance for infection prevention and control measures and PPE.  </a:t>
            </a:r>
            <a:endParaRPr lang="en-GB"/>
          </a:p>
          <a:p>
            <a:pPr marL="35560" indent="0">
              <a:spcBef>
                <a:spcPts val="0"/>
              </a:spcBef>
              <a:buFont typeface="Arial" panose="020B0604020202020204" pitchFamily="34" charset="0"/>
              <a:buNone/>
            </a:pPr>
            <a:endParaRPr lang="en-GB"/>
          </a:p>
          <a:p>
            <a:pPr marL="35560" indent="0">
              <a:spcBef>
                <a:spcPts val="0"/>
              </a:spcBef>
              <a:buFont typeface="Arial" panose="020B0604020202020204" pitchFamily="34" charset="0"/>
              <a:buNone/>
            </a:pPr>
            <a:endParaRPr lang="en-GB"/>
          </a:p>
          <a:p>
            <a:pPr marL="35560" indent="0">
              <a:spcBef>
                <a:spcPts val="0"/>
              </a:spcBef>
              <a:buFont typeface="Arial" panose="020B0604020202020204" pitchFamily="34" charset="0"/>
              <a:buNone/>
            </a:pPr>
            <a:endParaRPr lang="en-GB"/>
          </a:p>
          <a:p>
            <a:pPr marL="35560" indent="0">
              <a:spcBef>
                <a:spcPts val="0"/>
              </a:spcBef>
              <a:buFont typeface="Arial" panose="020B0604020202020204" pitchFamily="34" charset="0"/>
              <a:buNone/>
            </a:pPr>
            <a:endParaRPr lang="en-GB"/>
          </a:p>
          <a:p>
            <a:pPr marL="35560" indent="0">
              <a:spcBef>
                <a:spcPts val="0"/>
              </a:spcBef>
              <a:buFont typeface="Arial" panose="020B0604020202020204" pitchFamily="34" charset="0"/>
              <a:buNone/>
            </a:pPr>
            <a:endParaRPr lang="en-GB"/>
          </a:p>
          <a:p>
            <a:pPr marL="35560" indent="0">
              <a:spcBef>
                <a:spcPts val="0"/>
              </a:spcBef>
              <a:buFont typeface="Arial" panose="020B0604020202020204" pitchFamily="34" charset="0"/>
              <a:buNone/>
            </a:pPr>
            <a:endParaRPr lang="en-GB"/>
          </a:p>
          <a:p>
            <a:pPr marL="35560" indent="0">
              <a:spcBef>
                <a:spcPts val="0"/>
              </a:spcBef>
              <a:buFont typeface="Arial" panose="020B0604020202020204" pitchFamily="34" charset="0"/>
              <a:buNone/>
            </a:pPr>
            <a:endParaRPr lang="en-GB"/>
          </a:p>
          <a:p>
            <a:pPr marL="35560" indent="0">
              <a:spcBef>
                <a:spcPts val="0"/>
              </a:spcBef>
              <a:buFont typeface="Arial" panose="020B0604020202020204" pitchFamily="34" charset="0"/>
              <a:buNone/>
            </a:pPr>
            <a:endParaRPr lang="en-GB"/>
          </a:p>
          <a:p>
            <a:pPr marL="35560" indent="0">
              <a:spcBef>
                <a:spcPts val="0"/>
              </a:spcBef>
              <a:buFont typeface="Arial" panose="020B0604020202020204" pitchFamily="34" charset="0"/>
              <a:buNone/>
            </a:pPr>
            <a:endParaRPr lang="en-GB"/>
          </a:p>
          <a:p>
            <a:pPr marL="35560" indent="0">
              <a:spcBef>
                <a:spcPts val="0"/>
              </a:spcBef>
              <a:buFont typeface="Arial" panose="020B0604020202020204" pitchFamily="34" charset="0"/>
              <a:buNone/>
            </a:pPr>
            <a:endParaRPr lang="en-GB" b="1"/>
          </a:p>
          <a:p>
            <a:pPr marL="35560" indent="0">
              <a:spcBef>
                <a:spcPts val="0"/>
              </a:spcBef>
              <a:buFont typeface="Arial" panose="020B0604020202020204" pitchFamily="34" charset="0"/>
              <a:buNone/>
            </a:pPr>
            <a:endParaRPr lang="en-GB" b="1"/>
          </a:p>
          <a:p>
            <a:pPr marL="35560" indent="0">
              <a:spcBef>
                <a:spcPts val="0"/>
              </a:spcBef>
              <a:buFont typeface="Arial" panose="020B0604020202020204" pitchFamily="34" charset="0"/>
              <a:buNone/>
            </a:pPr>
            <a:endParaRPr lang="en-GB" b="1"/>
          </a:p>
          <a:p>
            <a:pPr marL="35560" indent="0">
              <a:spcBef>
                <a:spcPts val="0"/>
              </a:spcBef>
              <a:buFont typeface="Arial" panose="020B0604020202020204" pitchFamily="34" charset="0"/>
              <a:buNone/>
            </a:pPr>
            <a:endParaRPr lang="en-GB" b="1"/>
          </a:p>
          <a:p>
            <a:pPr marL="35560" indent="0">
              <a:spcBef>
                <a:spcPts val="0"/>
              </a:spcBef>
              <a:buFont typeface="Arial" panose="020B0604020202020204" pitchFamily="34" charset="0"/>
              <a:buNone/>
            </a:pPr>
            <a:r>
              <a:rPr lang="en-GB" b="1">
                <a:latin typeface="Arial"/>
                <a:cs typeface="Arial"/>
              </a:rPr>
              <a:t>When contacting your Local Authority:</a:t>
            </a:r>
          </a:p>
          <a:p>
            <a:pPr marL="92710" indent="-285750">
              <a:spcBef>
                <a:spcPts val="0"/>
              </a:spcBef>
            </a:pPr>
            <a:r>
              <a:rPr lang="en-GB">
                <a:latin typeface="Arial"/>
                <a:cs typeface="Arial"/>
              </a:rPr>
              <a:t>Outline your concern including the requirement</a:t>
            </a:r>
          </a:p>
          <a:p>
            <a:pPr marL="92710" indent="-285750">
              <a:spcBef>
                <a:spcPts val="0"/>
              </a:spcBef>
            </a:pPr>
            <a:r>
              <a:rPr lang="en-GB">
                <a:latin typeface="Arial"/>
                <a:cs typeface="Arial"/>
              </a:rPr>
              <a:t>Outline what your current stock levels are and if you have confirmed or suspected COVID cases within your home. </a:t>
            </a:r>
          </a:p>
          <a:p>
            <a:pPr marL="93150" indent="-285750">
              <a:spcBef>
                <a:spcPts val="0"/>
              </a:spcBef>
            </a:pPr>
            <a:r>
              <a:rPr lang="en-GB">
                <a:latin typeface="Arial"/>
                <a:cs typeface="Arial"/>
              </a:rPr>
              <a:t>If you do not get a response from your local authority, please ask them to escalate to the STP for mutual aid support</a:t>
            </a:r>
          </a:p>
          <a:p>
            <a:pPr marL="92710" indent="-285750">
              <a:spcBef>
                <a:spcPts val="0"/>
              </a:spcBef>
            </a:pPr>
            <a:r>
              <a:rPr lang="en-GB">
                <a:latin typeface="Arial"/>
                <a:cs typeface="Arial"/>
              </a:rPr>
              <a:t>Where issues with local supply exist, this will be escalated to the regional Supply Chain Team for support.  </a:t>
            </a:r>
            <a:endParaRPr lang="en-GB"/>
          </a:p>
          <a:p>
            <a:pPr marL="35560" indent="0">
              <a:spcBef>
                <a:spcPts val="0"/>
              </a:spcBef>
              <a:buNone/>
            </a:pPr>
            <a:endParaRPr lang="en-GB"/>
          </a:p>
        </p:txBody>
      </p:sp>
      <p:sp>
        <p:nvSpPr>
          <p:cNvPr id="13" name="Text Box 2">
            <a:extLst>
              <a:ext uri="{FF2B5EF4-FFF2-40B4-BE49-F238E27FC236}">
                <a16:creationId xmlns:a16="http://schemas.microsoft.com/office/drawing/2014/main" id="{00F0A3BF-864D-4945-B72E-42E4929E7569}"/>
              </a:ext>
            </a:extLst>
          </p:cNvPr>
          <p:cNvSpPr txBox="1">
            <a:spLocks noChangeArrowheads="1"/>
          </p:cNvSpPr>
          <p:nvPr/>
        </p:nvSpPr>
        <p:spPr bwMode="auto">
          <a:xfrm>
            <a:off x="598821" y="2425544"/>
            <a:ext cx="11129170" cy="2358124"/>
          </a:xfrm>
          <a:prstGeom prst="rect">
            <a:avLst/>
          </a:prstGeom>
          <a:solidFill>
            <a:srgbClr val="70AD47">
              <a:lumMod val="20000"/>
              <a:lumOff val="80000"/>
            </a:srgbClr>
          </a:solid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en-GB" sz="1400" b="1">
                <a:latin typeface="Arial"/>
                <a:ea typeface="Calibri" panose="020F0502020204030204" pitchFamily="34" charset="0"/>
                <a:cs typeface="Arial"/>
              </a:rPr>
              <a:t>How to access Personal Protective Equipment (PPE):</a:t>
            </a:r>
            <a:endParaRPr lang="en-GB" sz="1400">
              <a:latin typeface="Arial"/>
              <a:ea typeface="Calibri" panose="020F0502020204030204" pitchFamily="34" charset="0"/>
              <a:cs typeface="Arial"/>
            </a:endParaRPr>
          </a:p>
          <a:p>
            <a:pPr marL="285750" indent="-285750">
              <a:buFont typeface="Arial" panose="020B0604020202020204" pitchFamily="34" charset="0"/>
              <a:buChar char="•"/>
            </a:pPr>
            <a:r>
              <a:rPr lang="en-GB" sz="1400">
                <a:latin typeface="Arial"/>
                <a:cs typeface="Arial"/>
              </a:rPr>
              <a:t>Care homes and domiciliary care providers are eligible to register for the PPE portal and can obtain </a:t>
            </a:r>
            <a:r>
              <a:rPr lang="en-GB" sz="1400" b="1">
                <a:latin typeface="Arial"/>
                <a:cs typeface="Arial"/>
              </a:rPr>
              <a:t>free PPE for COVID-19 requirements until March 2023. </a:t>
            </a:r>
            <a:r>
              <a:rPr lang="en-GB" sz="1400">
                <a:latin typeface="Arial"/>
                <a:cs typeface="Arial"/>
              </a:rPr>
              <a:t>You can only log in and place an order if you’ve received an email invitation to register.</a:t>
            </a:r>
            <a:endParaRPr lang="en-GB" sz="1400" b="1">
              <a:latin typeface="Arial"/>
              <a:cs typeface="Arial"/>
            </a:endParaRPr>
          </a:p>
          <a:p>
            <a:pPr marL="285750" indent="-285750">
              <a:buFont typeface="Arial" panose="020B0604020202020204" pitchFamily="34" charset="0"/>
              <a:buChar char="•"/>
            </a:pPr>
            <a:r>
              <a:rPr lang="en-GB" sz="1400">
                <a:latin typeface="Arial"/>
                <a:cs typeface="Arial"/>
              </a:rPr>
              <a:t>The PPE portal order limits which are under constant review can be found </a:t>
            </a:r>
            <a:r>
              <a:rPr lang="en-GB" sz="1400">
                <a:latin typeface="Arial"/>
                <a:cs typeface="Arial"/>
                <a:hlinkClick r:id="rId3"/>
              </a:rPr>
              <a:t>here</a:t>
            </a:r>
            <a:endParaRPr lang="en-GB" sz="1400">
              <a:latin typeface="Arial"/>
              <a:cs typeface="Arial"/>
            </a:endParaRPr>
          </a:p>
          <a:p>
            <a:endParaRPr lang="en-GB" sz="1400" b="1">
              <a:latin typeface="Arial" panose="020B0604020202020204" pitchFamily="34" charset="0"/>
              <a:cs typeface="Arial" panose="020B0604020202020204" pitchFamily="34" charset="0"/>
            </a:endParaRPr>
          </a:p>
          <a:p>
            <a:r>
              <a:rPr lang="en-GB" sz="1400" b="1">
                <a:latin typeface="Arial"/>
                <a:cs typeface="Arial"/>
              </a:rPr>
              <a:t>You should not use the portal to order PPE for non-COVID-19 requirements, </a:t>
            </a:r>
            <a:r>
              <a:rPr lang="en-GB" sz="1400">
                <a:latin typeface="Arial"/>
                <a:cs typeface="Arial"/>
              </a:rPr>
              <a:t>you should get this through your</a:t>
            </a:r>
            <a:r>
              <a:rPr lang="en-GB" sz="1400">
                <a:latin typeface="Arial"/>
                <a:ea typeface="Times New Roman" panose="02020603050405020304" pitchFamily="18" charset="0"/>
                <a:cs typeface="Arial"/>
              </a:rPr>
              <a:t> normal supplier. If this isn’t possible arrangements have been made with seven wholesalers to provide PPE to the social care sector.</a:t>
            </a:r>
            <a:endParaRPr lang="en-GB" sz="1400">
              <a:latin typeface="Arial"/>
              <a:cs typeface="Arial"/>
            </a:endParaRP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a:ea typeface="Times New Roman" panose="02020603050405020304" pitchFamily="18" charset="0"/>
                <a:cs typeface="Arial"/>
              </a:rPr>
              <a:t>Contact your Local Authority if you are still unable to get PPE provision.</a:t>
            </a:r>
          </a:p>
          <a:p>
            <a:pPr marL="285750" indent="-285750">
              <a:buFont typeface="Arial" panose="020B0604020202020204" pitchFamily="34" charset="0"/>
              <a:buChar char="•"/>
            </a:pPr>
            <a:r>
              <a:rPr lang="en-GB" sz="1400" u="sng">
                <a:solidFill>
                  <a:srgbClr val="0563C1"/>
                </a:solidFill>
                <a:latin typeface="Arial"/>
                <a:ea typeface="Times New Roman" panose="02020603050405020304" pitchFamily="18" charset="0"/>
                <a:cs typeface="Arial"/>
                <a:hlinkClick r:id="rId4">
                  <a:extLst>
                    <a:ext uri="{A12FA001-AC4F-418D-AE19-62706E023703}">
                      <ahyp:hlinkClr xmlns:ahyp="http://schemas.microsoft.com/office/drawing/2018/hyperlinkcolor" val="tx"/>
                    </a:ext>
                  </a:extLst>
                </a:hlinkClick>
              </a:rPr>
              <a:t>PPE guidance for Residential Care Providers</a:t>
            </a:r>
            <a:r>
              <a:rPr lang="en-GB" sz="1400">
                <a:latin typeface="Arial"/>
                <a:ea typeface="Times New Roman" panose="02020603050405020304" pitchFamily="18" charset="0"/>
                <a:cs typeface="Arial"/>
              </a:rPr>
              <a:t> </a:t>
            </a:r>
            <a:endParaRPr lang="en-GB" sz="1400">
              <a:latin typeface="Arial" panose="020B0604020202020204" pitchFamily="34" charset="0"/>
              <a:ea typeface="Times New Roman" panose="02020603050405020304" pitchFamily="18" charset="0"/>
              <a:cs typeface="Arial" panose="020B0604020202020204" pitchFamily="34" charset="0"/>
            </a:endParaRPr>
          </a:p>
        </p:txBody>
      </p:sp>
      <p:sp>
        <p:nvSpPr>
          <p:cNvPr id="14" name="Content Placeholder 1">
            <a:extLst>
              <a:ext uri="{FF2B5EF4-FFF2-40B4-BE49-F238E27FC236}">
                <a16:creationId xmlns:a16="http://schemas.microsoft.com/office/drawing/2014/main" id="{0D92A932-BF3E-4131-8AD4-2564AFF31AC7}"/>
              </a:ext>
            </a:extLst>
          </p:cNvPr>
          <p:cNvSpPr txBox="1">
            <a:spLocks/>
          </p:cNvSpPr>
          <p:nvPr/>
        </p:nvSpPr>
        <p:spPr>
          <a:xfrm>
            <a:off x="7952359" y="5917722"/>
            <a:ext cx="3777688" cy="754250"/>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a:solidFill>
                  <a:schemeClr val="bg2"/>
                </a:solidFill>
              </a:rPr>
              <a:t>Resources  </a:t>
            </a:r>
          </a:p>
          <a:p>
            <a:pPr marL="0" lvl="0" indent="0">
              <a:lnSpc>
                <a:spcPct val="100000"/>
              </a:lnSpc>
              <a:spcBef>
                <a:spcPts val="0"/>
              </a:spcBef>
              <a:buNone/>
              <a:defRPr/>
            </a:pPr>
            <a:r>
              <a:rPr lang="en-GB" sz="1200" kern="0">
                <a:solidFill>
                  <a:sysClr val="windowText" lastClr="000000"/>
                </a:solidFill>
                <a:ea typeface="Times New Roman" panose="02020603050405020304" pitchFamily="18" charset="0"/>
              </a:rPr>
              <a:t>Government </a:t>
            </a:r>
            <a:r>
              <a:rPr lang="en-GB" sz="1200" u="sng" kern="0">
                <a:solidFill>
                  <a:srgbClr val="0563C1"/>
                </a:solidFill>
                <a:ea typeface="Times New Roman" panose="02020603050405020304" pitchFamily="18" charset="0"/>
                <a:hlinkClick r:id="rId5"/>
              </a:rPr>
              <a:t>PPE Plan</a:t>
            </a:r>
            <a:r>
              <a:rPr lang="en-GB" sz="1200" kern="0">
                <a:solidFill>
                  <a:sysClr val="windowText" lastClr="000000"/>
                </a:solidFill>
                <a:ea typeface="Times New Roman" panose="02020603050405020304" pitchFamily="18" charset="0"/>
              </a:rPr>
              <a:t>.</a:t>
            </a:r>
          </a:p>
          <a:p>
            <a:pPr marL="0" lvl="0" indent="0">
              <a:lnSpc>
                <a:spcPct val="100000"/>
              </a:lnSpc>
              <a:spcBef>
                <a:spcPts val="0"/>
              </a:spcBef>
              <a:buNone/>
              <a:defRPr/>
            </a:pPr>
            <a:r>
              <a:rPr lang="en-GB" sz="1200" kern="0">
                <a:solidFill>
                  <a:sysClr val="windowText" lastClr="000000"/>
                </a:solidFill>
                <a:ea typeface="Times New Roman" panose="02020603050405020304" pitchFamily="18" charset="0"/>
                <a:hlinkClick r:id="rId6"/>
              </a:rPr>
              <a:t>PPE Strategy</a:t>
            </a:r>
            <a:endParaRPr lang="en-GB" sz="1200" kern="0">
              <a:solidFill>
                <a:sysClr val="windowText" lastClr="000000"/>
              </a:solidFill>
              <a:ea typeface="Times New Roman" panose="02020603050405020304" pitchFamily="18" charset="0"/>
            </a:endParaRPr>
          </a:p>
          <a:p>
            <a:pPr marL="0" lvl="0" indent="0">
              <a:lnSpc>
                <a:spcPct val="100000"/>
              </a:lnSpc>
              <a:spcBef>
                <a:spcPts val="0"/>
              </a:spcBef>
              <a:buNone/>
              <a:defRPr/>
            </a:pPr>
            <a:r>
              <a:rPr lang="en-GB" sz="1200" kern="0">
                <a:ea typeface="Times New Roman" panose="02020603050405020304" pitchFamily="18" charset="0"/>
              </a:rPr>
              <a:t>PPE for Residential Care Providers: </a:t>
            </a:r>
            <a:r>
              <a:rPr lang="en-GB" sz="1200" kern="0">
                <a:ea typeface="Times New Roman" panose="02020603050405020304" pitchFamily="18" charset="0"/>
                <a:hlinkClick r:id="rId7"/>
              </a:rPr>
              <a:t>Guidance</a:t>
            </a:r>
            <a:endParaRPr lang="en-GB" sz="1200"/>
          </a:p>
        </p:txBody>
      </p:sp>
      <p:sp>
        <p:nvSpPr>
          <p:cNvPr id="9" name="object 36">
            <a:extLst>
              <a:ext uri="{FF2B5EF4-FFF2-40B4-BE49-F238E27FC236}">
                <a16:creationId xmlns:a16="http://schemas.microsoft.com/office/drawing/2014/main" id="{E0EEE5D2-7D7C-48BA-80EF-EB7758A82D4D}"/>
              </a:ext>
            </a:extLst>
          </p:cNvPr>
          <p:cNvSpPr/>
          <p:nvPr/>
        </p:nvSpPr>
        <p:spPr>
          <a:xfrm>
            <a:off x="600877" y="614109"/>
            <a:ext cx="563879" cy="484631"/>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TextBox 9">
            <a:extLst>
              <a:ext uri="{FF2B5EF4-FFF2-40B4-BE49-F238E27FC236}">
                <a16:creationId xmlns:a16="http://schemas.microsoft.com/office/drawing/2014/main" id="{AC01DDCA-160D-47A1-BA22-C68F469F1115}"/>
              </a:ext>
            </a:extLst>
          </p:cNvPr>
          <p:cNvSpPr txBox="1"/>
          <p:nvPr/>
        </p:nvSpPr>
        <p:spPr>
          <a:xfrm>
            <a:off x="11020682" y="6647483"/>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488054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37">
            <a:extLst>
              <a:ext uri="{FF2B5EF4-FFF2-40B4-BE49-F238E27FC236}">
                <a16:creationId xmlns:a16="http://schemas.microsoft.com/office/drawing/2014/main" id="{16983D77-3D33-4DB1-A92D-F9893A14607D}"/>
              </a:ext>
            </a:extLst>
          </p:cNvPr>
          <p:cNvSpPr txBox="1">
            <a:spLocks/>
          </p:cNvSpPr>
          <p:nvPr/>
        </p:nvSpPr>
        <p:spPr>
          <a:xfrm>
            <a:off x="614921" y="235825"/>
            <a:ext cx="8756650" cy="612775"/>
          </a:xfrm>
          <a:prstGeom prst="rect">
            <a:avLst/>
          </a:prstGeom>
        </p:spPr>
        <p:txBody>
          <a:bodyP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US"/>
              <a:t>	</a:t>
            </a:r>
            <a:r>
              <a:rPr lang="en-US" sz="3200"/>
              <a:t>Putting on (donning) PPE for care homes</a:t>
            </a:r>
            <a:endParaRPr lang="en-US"/>
          </a:p>
        </p:txBody>
      </p:sp>
      <p:sp>
        <p:nvSpPr>
          <p:cNvPr id="3" name="Content Placeholder 2">
            <a:extLst>
              <a:ext uri="{FF2B5EF4-FFF2-40B4-BE49-F238E27FC236}">
                <a16:creationId xmlns:a16="http://schemas.microsoft.com/office/drawing/2014/main" id="{41EE968C-E034-4A40-8DE7-E75686C44866}"/>
              </a:ext>
            </a:extLst>
          </p:cNvPr>
          <p:cNvSpPr>
            <a:spLocks noGrp="1"/>
          </p:cNvSpPr>
          <p:nvPr>
            <p:ph sz="quarter" idx="10"/>
          </p:nvPr>
        </p:nvSpPr>
        <p:spPr>
          <a:xfrm>
            <a:off x="614921" y="1165799"/>
            <a:ext cx="5884556" cy="3866302"/>
          </a:xfrm>
        </p:spPr>
        <p:txBody>
          <a:bodyPr/>
          <a:lstStyle/>
          <a:p>
            <a:pPr marL="0" indent="0">
              <a:buNone/>
            </a:pPr>
            <a:r>
              <a:rPr lang="en-GB" b="1"/>
              <a:t>In your care home:</a:t>
            </a:r>
          </a:p>
          <a:p>
            <a:pPr marL="0" indent="0">
              <a:buNone/>
            </a:pPr>
            <a:r>
              <a:rPr lang="en-GB"/>
              <a:t>Different types of PPE are worn depending on the type of work people do and the setting in which they work. Click on this </a:t>
            </a:r>
            <a:r>
              <a:rPr lang="en-GB">
                <a:hlinkClick r:id="rId3"/>
              </a:rPr>
              <a:t>link</a:t>
            </a:r>
            <a:r>
              <a:rPr lang="en-GB"/>
              <a:t> to see the video on how to put on PPE and take it off in your care home. You can also use the poster on the right which can be downloaded </a:t>
            </a:r>
            <a:r>
              <a:rPr lang="en-GB">
                <a:hlinkClick r:id="rId4"/>
              </a:rPr>
              <a:t>here</a:t>
            </a:r>
            <a:endParaRPr lang="en-GB"/>
          </a:p>
          <a:p>
            <a:pPr marL="0" indent="0">
              <a:buNone/>
            </a:pPr>
            <a:endParaRPr lang="en-GB"/>
          </a:p>
          <a:p>
            <a:pPr marL="0" indent="0">
              <a:buNone/>
            </a:pPr>
            <a:r>
              <a:rPr lang="en-GB" b="1"/>
              <a:t>Why are people wearing different PPE?</a:t>
            </a:r>
          </a:p>
          <a:p>
            <a:pPr marL="0" indent="0">
              <a:buNone/>
            </a:pPr>
            <a:r>
              <a:rPr lang="en-GB"/>
              <a:t>You may see other people wearing different types of PPE, for example, paramedics, district nurses and GPs. This is because some roles will have contact with more people in different procedures and settings, who are possibly infected. In addition, there are a number of styles of PPE made by different manufacturers. You will see, for example, not all face masks will look the same.</a:t>
            </a:r>
          </a:p>
        </p:txBody>
      </p:sp>
      <p:sp>
        <p:nvSpPr>
          <p:cNvPr id="9" name="Content Placeholder 1">
            <a:extLst>
              <a:ext uri="{FF2B5EF4-FFF2-40B4-BE49-F238E27FC236}">
                <a16:creationId xmlns:a16="http://schemas.microsoft.com/office/drawing/2014/main" id="{726A871B-4762-47A9-B62A-E6B4F7E1FFEC}"/>
              </a:ext>
            </a:extLst>
          </p:cNvPr>
          <p:cNvSpPr txBox="1">
            <a:spLocks/>
          </p:cNvSpPr>
          <p:nvPr/>
        </p:nvSpPr>
        <p:spPr>
          <a:xfrm>
            <a:off x="614921" y="5111556"/>
            <a:ext cx="5878461" cy="897003"/>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a:solidFill>
                  <a:schemeClr val="bg2"/>
                </a:solidFill>
              </a:rPr>
              <a:t>Resources</a:t>
            </a:r>
          </a:p>
          <a:p>
            <a:pPr marL="0" indent="0">
              <a:spcBef>
                <a:spcPts val="0"/>
              </a:spcBef>
              <a:buFont typeface="Arial" panose="020B0604020202020204" pitchFamily="34" charset="0"/>
              <a:buNone/>
            </a:pPr>
            <a:endParaRPr lang="en-GB" sz="1200" b="1">
              <a:solidFill>
                <a:schemeClr val="bg2"/>
              </a:solidFill>
            </a:endParaRPr>
          </a:p>
          <a:p>
            <a:pPr marL="0" indent="0">
              <a:spcBef>
                <a:spcPts val="0"/>
              </a:spcBef>
              <a:buNone/>
            </a:pPr>
            <a:r>
              <a:rPr lang="en-GB" sz="1200"/>
              <a:t>PPE in all settings: </a:t>
            </a:r>
            <a:r>
              <a:rPr lang="en-GB" sz="1200">
                <a:hlinkClick r:id="rId5"/>
              </a:rPr>
              <a:t>Guide</a:t>
            </a:r>
            <a:r>
              <a:rPr lang="en-GB" sz="1200"/>
              <a:t> </a:t>
            </a:r>
          </a:p>
          <a:p>
            <a:pPr marL="0" indent="0">
              <a:spcBef>
                <a:spcPts val="0"/>
              </a:spcBef>
              <a:buNone/>
            </a:pPr>
            <a:r>
              <a:rPr lang="en-GB" sz="1200"/>
              <a:t>How to work safely in care homes: </a:t>
            </a:r>
            <a:r>
              <a:rPr lang="en-GB" sz="1200">
                <a:hlinkClick r:id="rId6"/>
              </a:rPr>
              <a:t>Guide </a:t>
            </a:r>
            <a:endParaRPr lang="en-GB" sz="1200"/>
          </a:p>
          <a:p>
            <a:pPr marL="0" indent="0">
              <a:spcBef>
                <a:spcPts val="0"/>
              </a:spcBef>
              <a:buNone/>
            </a:pPr>
            <a:endParaRPr lang="en-GB" sz="1200"/>
          </a:p>
        </p:txBody>
      </p:sp>
      <p:pic>
        <p:nvPicPr>
          <p:cNvPr id="10" name="Picture 9">
            <a:extLst>
              <a:ext uri="{FF2B5EF4-FFF2-40B4-BE49-F238E27FC236}">
                <a16:creationId xmlns:a16="http://schemas.microsoft.com/office/drawing/2014/main" id="{C91B1218-3C07-40C5-9D56-C53F1EC80B3D}"/>
              </a:ext>
            </a:extLst>
          </p:cNvPr>
          <p:cNvPicPr>
            <a:picLocks noChangeAspect="1"/>
          </p:cNvPicPr>
          <p:nvPr/>
        </p:nvPicPr>
        <p:blipFill>
          <a:blip r:embed="rId7"/>
          <a:stretch>
            <a:fillRect/>
          </a:stretch>
        </p:blipFill>
        <p:spPr>
          <a:xfrm>
            <a:off x="614921" y="184899"/>
            <a:ext cx="669210" cy="669210"/>
          </a:xfrm>
          <a:prstGeom prst="rect">
            <a:avLst/>
          </a:prstGeom>
        </p:spPr>
      </p:pic>
      <p:pic>
        <p:nvPicPr>
          <p:cNvPr id="13" name="Picture 12">
            <a:extLst>
              <a:ext uri="{FF2B5EF4-FFF2-40B4-BE49-F238E27FC236}">
                <a16:creationId xmlns:a16="http://schemas.microsoft.com/office/drawing/2014/main" id="{27E9891C-A5B2-42B6-9C25-08E2459D101C}"/>
              </a:ext>
            </a:extLst>
          </p:cNvPr>
          <p:cNvPicPr>
            <a:picLocks noChangeAspect="1"/>
          </p:cNvPicPr>
          <p:nvPr/>
        </p:nvPicPr>
        <p:blipFill>
          <a:blip r:embed="rId8"/>
          <a:stretch>
            <a:fillRect/>
          </a:stretch>
        </p:blipFill>
        <p:spPr>
          <a:xfrm>
            <a:off x="6562725" y="937081"/>
            <a:ext cx="5629275" cy="5705475"/>
          </a:xfrm>
          <a:prstGeom prst="rect">
            <a:avLst/>
          </a:prstGeom>
        </p:spPr>
      </p:pic>
      <p:sp>
        <p:nvSpPr>
          <p:cNvPr id="11" name="TextBox 10">
            <a:extLst>
              <a:ext uri="{FF2B5EF4-FFF2-40B4-BE49-F238E27FC236}">
                <a16:creationId xmlns:a16="http://schemas.microsoft.com/office/drawing/2014/main" id="{E3E90925-97D3-4C50-A1EA-A925AD19E6AA}"/>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915010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37">
            <a:extLst>
              <a:ext uri="{FF2B5EF4-FFF2-40B4-BE49-F238E27FC236}">
                <a16:creationId xmlns:a16="http://schemas.microsoft.com/office/drawing/2014/main" id="{16983D77-3D33-4DB1-A92D-F9893A14607D}"/>
              </a:ext>
            </a:extLst>
          </p:cNvPr>
          <p:cNvSpPr txBox="1">
            <a:spLocks/>
          </p:cNvSpPr>
          <p:nvPr/>
        </p:nvSpPr>
        <p:spPr>
          <a:xfrm>
            <a:off x="614921" y="295480"/>
            <a:ext cx="8756650" cy="612775"/>
          </a:xfrm>
          <a:prstGeom prst="rect">
            <a:avLst/>
          </a:prstGeom>
        </p:spPr>
        <p:txBody>
          <a:bodyP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US"/>
              <a:t>	</a:t>
            </a:r>
            <a:r>
              <a:rPr lang="en-US" sz="3200"/>
              <a:t>Taking off (doffing) PPE for care homes</a:t>
            </a:r>
            <a:endParaRPr lang="en-US"/>
          </a:p>
        </p:txBody>
      </p:sp>
      <p:sp>
        <p:nvSpPr>
          <p:cNvPr id="3" name="Content Placeholder 2">
            <a:extLst>
              <a:ext uri="{FF2B5EF4-FFF2-40B4-BE49-F238E27FC236}">
                <a16:creationId xmlns:a16="http://schemas.microsoft.com/office/drawing/2014/main" id="{41EE968C-E034-4A40-8DE7-E75686C44866}"/>
              </a:ext>
            </a:extLst>
          </p:cNvPr>
          <p:cNvSpPr>
            <a:spLocks noGrp="1"/>
          </p:cNvSpPr>
          <p:nvPr>
            <p:ph sz="quarter" idx="10"/>
          </p:nvPr>
        </p:nvSpPr>
        <p:spPr>
          <a:xfrm>
            <a:off x="614921" y="1002058"/>
            <a:ext cx="5884556" cy="3866302"/>
          </a:xfrm>
        </p:spPr>
        <p:txBody>
          <a:bodyPr/>
          <a:lstStyle/>
          <a:p>
            <a:pPr marL="0" indent="0">
              <a:buNone/>
            </a:pPr>
            <a:r>
              <a:rPr lang="en-GB" b="1"/>
              <a:t>In your care home:</a:t>
            </a:r>
          </a:p>
          <a:p>
            <a:pPr marL="0" indent="0">
              <a:buNone/>
            </a:pPr>
            <a:r>
              <a:rPr lang="en-GB"/>
              <a:t>Different types of PPE are worn depending on the type of work people do and the setting in which they work. Click on this </a:t>
            </a:r>
            <a:r>
              <a:rPr lang="en-GB">
                <a:hlinkClick r:id="rId3"/>
              </a:rPr>
              <a:t>link</a:t>
            </a:r>
            <a:r>
              <a:rPr lang="en-GB"/>
              <a:t> to see the video on how to put on PPE and take it off in your care home. You can also use the poster on the right which can be downloaded </a:t>
            </a:r>
            <a:r>
              <a:rPr lang="en-GB">
                <a:hlinkClick r:id="rId4"/>
              </a:rPr>
              <a:t>here</a:t>
            </a:r>
            <a:endParaRPr lang="en-GB"/>
          </a:p>
          <a:p>
            <a:pPr marL="0" indent="0">
              <a:buNone/>
            </a:pPr>
            <a:endParaRPr lang="en-GB"/>
          </a:p>
          <a:p>
            <a:pPr marL="0" indent="0">
              <a:buNone/>
            </a:pPr>
            <a:r>
              <a:rPr lang="en-GB" b="1"/>
              <a:t>Why are people wearing different PPE?</a:t>
            </a:r>
          </a:p>
          <a:p>
            <a:pPr marL="0" indent="0">
              <a:buNone/>
            </a:pPr>
            <a:r>
              <a:rPr lang="en-GB"/>
              <a:t>You may see other people wearing different types of PPE, for example, paramedics, district nurses and GPs. This is because some roles will have contact with more people in different procedures and settings, who are possibly infected. In addition, there are a number of styles of PPE made by different manufacturers. You will see, for example, not all face masks will look the same.</a:t>
            </a:r>
          </a:p>
        </p:txBody>
      </p:sp>
      <p:pic>
        <p:nvPicPr>
          <p:cNvPr id="10" name="Picture 9">
            <a:extLst>
              <a:ext uri="{FF2B5EF4-FFF2-40B4-BE49-F238E27FC236}">
                <a16:creationId xmlns:a16="http://schemas.microsoft.com/office/drawing/2014/main" id="{C91B1218-3C07-40C5-9D56-C53F1EC80B3D}"/>
              </a:ext>
            </a:extLst>
          </p:cNvPr>
          <p:cNvPicPr>
            <a:picLocks noChangeAspect="1"/>
          </p:cNvPicPr>
          <p:nvPr/>
        </p:nvPicPr>
        <p:blipFill>
          <a:blip r:embed="rId5"/>
          <a:stretch>
            <a:fillRect/>
          </a:stretch>
        </p:blipFill>
        <p:spPr>
          <a:xfrm>
            <a:off x="685800" y="201677"/>
            <a:ext cx="669210" cy="669210"/>
          </a:xfrm>
          <a:prstGeom prst="rect">
            <a:avLst/>
          </a:prstGeom>
        </p:spPr>
      </p:pic>
      <p:pic>
        <p:nvPicPr>
          <p:cNvPr id="13" name="Picture 12">
            <a:extLst>
              <a:ext uri="{FF2B5EF4-FFF2-40B4-BE49-F238E27FC236}">
                <a16:creationId xmlns:a16="http://schemas.microsoft.com/office/drawing/2014/main" id="{4F732BF7-1A29-477D-B5EB-9760E4BD8B40}"/>
              </a:ext>
            </a:extLst>
          </p:cNvPr>
          <p:cNvPicPr>
            <a:picLocks noChangeAspect="1"/>
          </p:cNvPicPr>
          <p:nvPr/>
        </p:nvPicPr>
        <p:blipFill>
          <a:blip r:embed="rId6"/>
          <a:stretch>
            <a:fillRect/>
          </a:stretch>
        </p:blipFill>
        <p:spPr>
          <a:xfrm>
            <a:off x="6629410" y="786326"/>
            <a:ext cx="5492497" cy="5878911"/>
          </a:xfrm>
          <a:prstGeom prst="rect">
            <a:avLst/>
          </a:prstGeom>
        </p:spPr>
      </p:pic>
      <p:sp>
        <p:nvSpPr>
          <p:cNvPr id="9" name="Content Placeholder 1">
            <a:extLst>
              <a:ext uri="{FF2B5EF4-FFF2-40B4-BE49-F238E27FC236}">
                <a16:creationId xmlns:a16="http://schemas.microsoft.com/office/drawing/2014/main" id="{7DAC3B7C-5F4D-41A6-AFA8-3C307DEFAD96}"/>
              </a:ext>
            </a:extLst>
          </p:cNvPr>
          <p:cNvSpPr txBox="1">
            <a:spLocks/>
          </p:cNvSpPr>
          <p:nvPr/>
        </p:nvSpPr>
        <p:spPr>
          <a:xfrm>
            <a:off x="685800" y="4965151"/>
            <a:ext cx="5814761" cy="890791"/>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a:solidFill>
                  <a:schemeClr val="bg2"/>
                </a:solidFill>
              </a:rPr>
              <a:t>Resources</a:t>
            </a:r>
          </a:p>
          <a:p>
            <a:pPr marL="0" indent="0">
              <a:spcBef>
                <a:spcPts val="0"/>
              </a:spcBef>
              <a:buFont typeface="Arial" panose="020B0604020202020204" pitchFamily="34" charset="0"/>
              <a:buNone/>
            </a:pPr>
            <a:endParaRPr lang="en-GB" sz="1200" b="1">
              <a:solidFill>
                <a:schemeClr val="bg2"/>
              </a:solidFill>
            </a:endParaRPr>
          </a:p>
          <a:p>
            <a:pPr marL="0" indent="0">
              <a:spcBef>
                <a:spcPts val="0"/>
              </a:spcBef>
              <a:buNone/>
            </a:pPr>
            <a:r>
              <a:rPr lang="en-GB" sz="1200"/>
              <a:t>PPE in all settings: </a:t>
            </a:r>
            <a:r>
              <a:rPr lang="en-GB" sz="1200">
                <a:hlinkClick r:id="rId7"/>
              </a:rPr>
              <a:t>Guide</a:t>
            </a:r>
            <a:r>
              <a:rPr lang="en-GB" sz="1200"/>
              <a:t> </a:t>
            </a:r>
          </a:p>
          <a:p>
            <a:pPr marL="0" indent="0">
              <a:spcBef>
                <a:spcPts val="0"/>
              </a:spcBef>
              <a:buNone/>
            </a:pPr>
            <a:r>
              <a:rPr lang="en-GB" sz="1200"/>
              <a:t>How to work safely in care homes: </a:t>
            </a:r>
            <a:r>
              <a:rPr lang="en-GB" sz="1200">
                <a:hlinkClick r:id="rId8"/>
              </a:rPr>
              <a:t>Guide </a:t>
            </a:r>
            <a:endParaRPr lang="en-GB" sz="1200"/>
          </a:p>
          <a:p>
            <a:pPr marL="0" indent="0">
              <a:spcBef>
                <a:spcPts val="0"/>
              </a:spcBef>
              <a:buNone/>
            </a:pPr>
            <a:endParaRPr lang="en-GB" sz="1200"/>
          </a:p>
        </p:txBody>
      </p:sp>
      <p:sp>
        <p:nvSpPr>
          <p:cNvPr id="11" name="TextBox 10">
            <a:extLst>
              <a:ext uri="{FF2B5EF4-FFF2-40B4-BE49-F238E27FC236}">
                <a16:creationId xmlns:a16="http://schemas.microsoft.com/office/drawing/2014/main" id="{E744D711-3C79-4817-895E-7FD85E6BDF9F}"/>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85104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1346718" y="201537"/>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altLang="en-US" sz="2800"/>
              <a:t>When residents should wear face coverings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0" y="759857"/>
            <a:ext cx="5781239" cy="562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buFont typeface="Arial" panose="020B0604020202020204" pitchFamily="34" charset="0"/>
              <a:buNone/>
            </a:pPr>
            <a:r>
              <a:rPr lang="en-GB" altLang="en-US" sz="1200">
                <a:latin typeface="Arial" panose="020B0604020202020204" pitchFamily="34" charset="0"/>
              </a:rPr>
              <a:t>It is now a legal requirement to wear face coverings on public transport and in shops unless you are exempt. In the context of the coronavirus (COVID-19) pandemic, a face covering is something which safely covers the nose and mouth. You can buy reusable or single-use face coverings. </a:t>
            </a:r>
          </a:p>
          <a:p>
            <a:pPr>
              <a:lnSpc>
                <a:spcPct val="90000"/>
              </a:lnSpc>
              <a:buFont typeface="Arial" panose="020B0604020202020204" pitchFamily="34" charset="0"/>
              <a:buNone/>
            </a:pPr>
            <a:endParaRPr lang="en-GB" altLang="en-US" sz="1200">
              <a:latin typeface="Arial" panose="020B0604020202020204" pitchFamily="34" charset="0"/>
            </a:endParaRPr>
          </a:p>
          <a:p>
            <a:pPr>
              <a:lnSpc>
                <a:spcPct val="90000"/>
              </a:lnSpc>
              <a:buFont typeface="Arial" panose="020B0604020202020204" pitchFamily="34" charset="0"/>
              <a:buNone/>
            </a:pPr>
            <a:r>
              <a:rPr lang="en-GB" altLang="en-US" sz="1200">
                <a:latin typeface="Arial" panose="020B0604020202020204" pitchFamily="34" charset="0"/>
                <a:cs typeface="Arial" panose="020B0604020202020204" pitchFamily="34" charset="0"/>
                <a:hlinkClick r:id="rId3"/>
              </a:rPr>
              <a:t>In England, public and staff in public facing areas are required to wear face coverings in some settings, </a:t>
            </a:r>
            <a:r>
              <a:rPr lang="en-GB" sz="1200">
                <a:latin typeface="Arial" panose="020B0604020202020204" pitchFamily="34" charset="0"/>
                <a:cs typeface="Arial" panose="020B0604020202020204" pitchFamily="34" charset="0"/>
              </a:rPr>
              <a:t>including:</a:t>
            </a:r>
          </a:p>
          <a:p>
            <a:pPr marL="176213" indent="-176213">
              <a:lnSpc>
                <a:spcPct val="90000"/>
              </a:lnSpc>
              <a:buFont typeface="Arial" panose="020B0604020202020204" pitchFamily="34" charset="0"/>
              <a:buChar char="•"/>
            </a:pPr>
            <a:r>
              <a:rPr lang="en-GB" altLang="en-US" sz="1200">
                <a:latin typeface="Arial" panose="020B0604020202020204" pitchFamily="34" charset="0"/>
              </a:rPr>
              <a:t>Public Transport including Taxis and Transport Hubs – TFL still requires passengers to wear a face covering</a:t>
            </a:r>
          </a:p>
          <a:p>
            <a:pPr marL="176213" indent="-176213">
              <a:lnSpc>
                <a:spcPct val="90000"/>
              </a:lnSpc>
              <a:buFont typeface="Arial" panose="020B0604020202020204" pitchFamily="34" charset="0"/>
              <a:buChar char="•"/>
            </a:pPr>
            <a:r>
              <a:rPr lang="en-GB" altLang="en-US" sz="1200">
                <a:latin typeface="Arial" panose="020B0604020202020204" pitchFamily="34" charset="0"/>
              </a:rPr>
              <a:t>Shops, Supermarkets and Shopping centres</a:t>
            </a:r>
          </a:p>
          <a:p>
            <a:pPr marL="176213" indent="-176213">
              <a:lnSpc>
                <a:spcPct val="90000"/>
              </a:lnSpc>
              <a:buFont typeface="Arial" panose="020B0604020202020204" pitchFamily="34" charset="0"/>
              <a:buChar char="•"/>
            </a:pPr>
            <a:r>
              <a:rPr lang="en-GB" altLang="en-US" sz="1200">
                <a:latin typeface="Arial" panose="020B0604020202020204" pitchFamily="34" charset="0"/>
              </a:rPr>
              <a:t>Libraries, visitor attractions and entertainment venues </a:t>
            </a:r>
          </a:p>
          <a:p>
            <a:pPr marL="176213" indent="-176213">
              <a:lnSpc>
                <a:spcPct val="90000"/>
              </a:lnSpc>
              <a:buFont typeface="Arial" panose="020B0604020202020204" pitchFamily="34" charset="0"/>
              <a:buChar char="•"/>
            </a:pPr>
            <a:r>
              <a:rPr lang="en-GB" altLang="en-US" sz="1200">
                <a:latin typeface="Arial" panose="020B0604020202020204" pitchFamily="34" charset="0"/>
              </a:rPr>
              <a:t>Premises providing hospitality (bars, pubs, restaurants, cafes), except when seated at a table to eat or drink</a:t>
            </a:r>
          </a:p>
          <a:p>
            <a:pPr marL="176213" indent="-176213">
              <a:lnSpc>
                <a:spcPct val="90000"/>
              </a:lnSpc>
              <a:buFont typeface="Arial" panose="020B0604020202020204" pitchFamily="34" charset="0"/>
              <a:buChar char="•"/>
            </a:pPr>
            <a:r>
              <a:rPr lang="en-GB" altLang="en-US" sz="1200">
                <a:latin typeface="Arial" panose="020B0604020202020204" pitchFamily="34" charset="0"/>
              </a:rPr>
              <a:t>Places of Worship, community centres and social clubs</a:t>
            </a:r>
          </a:p>
          <a:p>
            <a:pPr marL="176213" indent="-176213">
              <a:lnSpc>
                <a:spcPct val="90000"/>
              </a:lnSpc>
              <a:buFont typeface="Arial" panose="020B0604020202020204" pitchFamily="34" charset="0"/>
              <a:buChar char="•"/>
            </a:pPr>
            <a:r>
              <a:rPr lang="en-GB" altLang="en-US" sz="1200">
                <a:latin typeface="Arial" panose="020B0604020202020204" pitchFamily="34" charset="0"/>
              </a:rPr>
              <a:t>In hospitals or any NHS settings guidance requires visitors or those attending an appointment to wear a face covering</a:t>
            </a:r>
          </a:p>
          <a:p>
            <a:pPr marL="176213" indent="-176213">
              <a:lnSpc>
                <a:spcPct val="90000"/>
              </a:lnSpc>
              <a:buFont typeface="Arial" panose="020B0604020202020204" pitchFamily="34" charset="0"/>
              <a:buChar char="•"/>
            </a:pPr>
            <a:r>
              <a:rPr lang="en-GB" altLang="en-US" sz="1200">
                <a:latin typeface="Arial" panose="020B0604020202020204" pitchFamily="34" charset="0"/>
              </a:rPr>
              <a:t>And any indoor places not listed here where social distancing may be difficult and where you will come into contact with people you do not normally meet</a:t>
            </a:r>
          </a:p>
          <a:p>
            <a:pPr>
              <a:lnSpc>
                <a:spcPct val="90000"/>
              </a:lnSpc>
            </a:pPr>
            <a:endParaRPr lang="en-GB" altLang="en-US" sz="1200">
              <a:latin typeface="Arial" panose="020B0604020202020204" pitchFamily="34" charset="0"/>
            </a:endParaRPr>
          </a:p>
          <a:p>
            <a:pPr>
              <a:lnSpc>
                <a:spcPct val="90000"/>
              </a:lnSpc>
            </a:pPr>
            <a:r>
              <a:rPr lang="en-GB" altLang="en-US" sz="1200">
                <a:latin typeface="Arial" panose="020B0604020202020204" pitchFamily="34" charset="0"/>
              </a:rPr>
              <a:t>Wearing masks is particularly recommended when spending a long time in spaces, or with many people. Closed spaces with poor ventilation, crowded places with many people nearby, and/or close contact settings such as close range conversations are all examples of settings in which wearing a mask is helpful. Read more </a:t>
            </a:r>
            <a:r>
              <a:rPr lang="en-GB" altLang="en-US" sz="1200">
                <a:latin typeface="Arial" panose="020B0604020202020204" pitchFamily="34" charset="0"/>
                <a:hlinkClick r:id="rId4"/>
              </a:rPr>
              <a:t>here</a:t>
            </a:r>
            <a:r>
              <a:rPr lang="en-GB" altLang="en-US" sz="1200">
                <a:latin typeface="Arial" panose="020B0604020202020204" pitchFamily="34" charset="0"/>
              </a:rPr>
              <a:t>.</a:t>
            </a:r>
          </a:p>
          <a:p>
            <a:pPr>
              <a:lnSpc>
                <a:spcPct val="90000"/>
              </a:lnSpc>
            </a:pPr>
            <a:endParaRPr lang="en-GB" altLang="en-US" sz="1200">
              <a:latin typeface="Arial" panose="020B0604020202020204" pitchFamily="34" charset="0"/>
            </a:endParaRPr>
          </a:p>
          <a:p>
            <a:pPr>
              <a:lnSpc>
                <a:spcPct val="90000"/>
              </a:lnSpc>
            </a:pPr>
            <a:r>
              <a:rPr lang="en-GB" altLang="en-US" sz="1200">
                <a:latin typeface="Arial" panose="020B0604020202020204" pitchFamily="34" charset="0"/>
              </a:rPr>
              <a:t>Guidance and policies will vary between organisations, businesses and locations, so please check in advance.</a:t>
            </a:r>
          </a:p>
          <a:p>
            <a:pPr>
              <a:lnSpc>
                <a:spcPct val="90000"/>
              </a:lnSpc>
            </a:pPr>
            <a:endParaRPr lang="en-GB" altLang="en-US" sz="1200">
              <a:latin typeface="Arial" panose="020B0604020202020204" pitchFamily="34" charset="0"/>
            </a:endParaRPr>
          </a:p>
          <a:p>
            <a:pPr>
              <a:lnSpc>
                <a:spcPct val="90000"/>
              </a:lnSpc>
            </a:pPr>
            <a:endParaRPr lang="en-GB" altLang="en-US" sz="12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buFont typeface="Arial" panose="020B0604020202020204" pitchFamily="34" charset="0"/>
              <a:buNone/>
            </a:pPr>
            <a:endParaRPr lang="en-GB" altLang="en-US" sz="1400">
              <a:latin typeface="Arial" panose="020B0604020202020204" pitchFamily="34" charset="0"/>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5720901" y="3703290"/>
            <a:ext cx="6554329" cy="3046988"/>
          </a:xfrm>
          <a:prstGeom prst="rect">
            <a:avLst/>
          </a:prstGeom>
          <a:noFill/>
        </p:spPr>
        <p:txBody>
          <a:bodyPr wrap="square">
            <a:spAutoFit/>
          </a:bodyPr>
          <a:lstStyle/>
          <a:p>
            <a:pPr fontAlgn="auto">
              <a:spcBef>
                <a:spcPts val="0"/>
              </a:spcBef>
              <a:spcAft>
                <a:spcPts val="0"/>
              </a:spcAft>
              <a:defRPr/>
            </a:pPr>
            <a:r>
              <a:rPr lang="en-GB" sz="1200" b="1">
                <a:solidFill>
                  <a:srgbClr val="0070C0"/>
                </a:solidFill>
                <a:latin typeface="Arial" panose="020B0604020202020204" pitchFamily="34" charset="0"/>
                <a:cs typeface="Arial" panose="020B0604020202020204" pitchFamily="34" charset="0"/>
              </a:rPr>
              <a:t>Think</a:t>
            </a:r>
          </a:p>
          <a:p>
            <a:pPr marL="171450" indent="-171450" fontAlgn="auto">
              <a:spcBef>
                <a:spcPts val="0"/>
              </a:spcBef>
              <a:spcAft>
                <a:spcPts val="0"/>
              </a:spcAft>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Are there any circumstances/situations within the care setting where the use of face coverings for residents should be considered?</a:t>
            </a:r>
          </a:p>
          <a:p>
            <a:pPr marL="171450" indent="-171450" fontAlgn="auto">
              <a:spcBef>
                <a:spcPts val="0"/>
              </a:spcBef>
              <a:spcAft>
                <a:spcPts val="0"/>
              </a:spcAft>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Will the resident tolerate wearing a face covering?</a:t>
            </a:r>
          </a:p>
          <a:p>
            <a:pPr marL="171450" indent="-171450" fontAlgn="auto">
              <a:spcBef>
                <a:spcPts val="0"/>
              </a:spcBef>
              <a:spcAft>
                <a:spcPts val="0"/>
              </a:spcAft>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Is the visit to the setting necessary, for health appointments can a virtual appointment take place?</a:t>
            </a:r>
          </a:p>
          <a:p>
            <a:pPr fontAlgn="auto">
              <a:spcBef>
                <a:spcPts val="0"/>
              </a:spcBef>
              <a:spcAft>
                <a:spcPts val="0"/>
              </a:spcAft>
              <a:defRPr/>
            </a:pPr>
            <a:r>
              <a:rPr lang="en-GB" sz="1200" b="1">
                <a:solidFill>
                  <a:srgbClr val="0070C0"/>
                </a:solidFill>
                <a:latin typeface="Arial" panose="020B0604020202020204" pitchFamily="34" charset="0"/>
                <a:cs typeface="Arial" panose="020B0604020202020204" pitchFamily="34" charset="0"/>
              </a:rPr>
              <a:t>Ask</a:t>
            </a:r>
            <a:r>
              <a:rPr lang="en-GB" sz="1200">
                <a:solidFill>
                  <a:srgbClr val="0070C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Does the individual need to travel on public transport or can alternative forms of transport be considered?</a:t>
            </a:r>
          </a:p>
          <a:p>
            <a:pPr marL="171450" indent="-171450">
              <a:buFont typeface="Arial" panose="020B0604020202020204" pitchFamily="34" charset="0"/>
              <a:buChar char="•"/>
              <a:defRPr/>
            </a:pPr>
            <a:r>
              <a:rPr lang="en-GB" sz="1200">
                <a:latin typeface="Arial" panose="020B0604020202020204" pitchFamily="34" charset="0"/>
                <a:cs typeface="Arial" panose="020B0604020202020204" pitchFamily="34" charset="0"/>
              </a:rPr>
              <a:t>Does the face covering meet the </a:t>
            </a:r>
            <a:r>
              <a:rPr lang="en-GB" sz="1200">
                <a:latin typeface="Arial" panose="020B0604020202020204" pitchFamily="34" charset="0"/>
                <a:cs typeface="Arial" panose="020B0604020202020204" pitchFamily="34" charset="0"/>
                <a:hlinkClick r:id="rId5"/>
              </a:rPr>
              <a:t>UK Health Security Agency </a:t>
            </a:r>
            <a:r>
              <a:rPr lang="en-GB" sz="1200">
                <a:latin typeface="Arial" panose="020B0604020202020204" pitchFamily="34" charset="0"/>
                <a:cs typeface="Arial" panose="020B0604020202020204" pitchFamily="34" charset="0"/>
              </a:rPr>
              <a:t>recommended minimum of two or three layers?</a:t>
            </a:r>
          </a:p>
          <a:p>
            <a:pPr marL="171450" indent="-171450">
              <a:buFont typeface="Arial" panose="020B0604020202020204" pitchFamily="34" charset="0"/>
              <a:buChar char="•"/>
              <a:defRPr/>
            </a:pPr>
            <a:r>
              <a:rPr lang="en-GB" sz="1200">
                <a:latin typeface="Arial" panose="020B0604020202020204" pitchFamily="34" charset="0"/>
                <a:cs typeface="Arial" panose="020B0604020202020204" pitchFamily="34" charset="0"/>
              </a:rPr>
              <a:t>Has a risk assessment been carried out, to determine whether face coverings are required? </a:t>
            </a:r>
          </a:p>
          <a:p>
            <a:pPr>
              <a:defRPr/>
            </a:pPr>
            <a:r>
              <a:rPr lang="en-GB" sz="1200" b="1">
                <a:solidFill>
                  <a:srgbClr val="0070C0"/>
                </a:solidFill>
                <a:latin typeface="Arial" panose="020B0604020202020204" pitchFamily="34" charset="0"/>
                <a:cs typeface="Arial" panose="020B0604020202020204" pitchFamily="34" charset="0"/>
              </a:rPr>
              <a:t>Do  </a:t>
            </a:r>
          </a:p>
          <a:p>
            <a:pPr marL="285750" indent="-285750">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Make sure the resident can breathe ok</a:t>
            </a:r>
          </a:p>
          <a:p>
            <a:pPr marL="285750" indent="-285750">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Wash your hands when you put it on and take off</a:t>
            </a:r>
          </a:p>
          <a:p>
            <a:pPr marL="285750" indent="-285750">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Ensure that residents </a:t>
            </a:r>
            <a:r>
              <a:rPr lang="en-GB" sz="1200" b="1">
                <a:solidFill>
                  <a:srgbClr val="000000"/>
                </a:solidFill>
                <a:latin typeface="Arial" panose="020B0604020202020204" pitchFamily="34" charset="0"/>
                <a:cs typeface="Arial" panose="020B0604020202020204" pitchFamily="34" charset="0"/>
              </a:rPr>
              <a:t>do not </a:t>
            </a:r>
            <a:r>
              <a:rPr lang="en-GB" sz="1200">
                <a:solidFill>
                  <a:srgbClr val="000000"/>
                </a:solidFill>
                <a:latin typeface="Arial" panose="020B0604020202020204" pitchFamily="34" charset="0"/>
                <a:cs typeface="Arial" panose="020B0604020202020204" pitchFamily="34" charset="0"/>
              </a:rPr>
              <a:t>keep touching the face covering when wearing it</a:t>
            </a:r>
            <a:endParaRPr lang="en-GB" sz="1200">
              <a:solidFill>
                <a:srgbClr val="0070C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127175" y="5471873"/>
            <a:ext cx="5004895" cy="914400"/>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b="1">
                <a:solidFill>
                  <a:schemeClr val="accent1"/>
                </a:solidFill>
              </a:rPr>
              <a:t>Resources</a:t>
            </a:r>
          </a:p>
          <a:p>
            <a:pPr marL="0" indent="0">
              <a:spcBef>
                <a:spcPts val="0"/>
              </a:spcBef>
              <a:buNone/>
            </a:pPr>
            <a:r>
              <a:rPr lang="en-GB">
                <a:hlinkClick r:id="rId6"/>
              </a:rPr>
              <a:t>Guidance on Face Coverings to attend health appointments</a:t>
            </a:r>
          </a:p>
          <a:p>
            <a:pPr marL="0" indent="0">
              <a:spcBef>
                <a:spcPts val="0"/>
              </a:spcBef>
              <a:buNone/>
            </a:pPr>
            <a:r>
              <a:rPr lang="en-GB">
                <a:hlinkClick r:id="rId3"/>
              </a:rPr>
              <a:t>Guidance on Face Coverings for other settings </a:t>
            </a:r>
            <a:r>
              <a:rPr lang="en-GB">
                <a:solidFill>
                  <a:schemeClr val="accent1"/>
                </a:solidFill>
                <a:hlinkClick r:id="rId3"/>
              </a:rPr>
              <a:t> </a:t>
            </a:r>
            <a:endParaRPr lang="en-GB">
              <a:solidFill>
                <a:schemeClr val="accent1"/>
              </a:solidFill>
            </a:endParaRPr>
          </a:p>
          <a:p>
            <a:pPr marL="0" indent="0">
              <a:spcBef>
                <a:spcPts val="0"/>
              </a:spcBef>
              <a:buNone/>
            </a:pPr>
            <a:r>
              <a:rPr lang="en-GB">
                <a:solidFill>
                  <a:schemeClr val="accent1"/>
                </a:solidFill>
                <a:hlinkClick r:id="rId7"/>
              </a:rPr>
              <a:t>Face Covering Exemption Resources</a:t>
            </a:r>
            <a:endParaRPr lang="en-GB">
              <a:solidFill>
                <a:schemeClr val="accent1"/>
              </a:solidFill>
            </a:endParaRPr>
          </a:p>
        </p:txBody>
      </p:sp>
      <p:sp>
        <p:nvSpPr>
          <p:cNvPr id="2" name="Rectangle 1">
            <a:extLst>
              <a:ext uri="{FF2B5EF4-FFF2-40B4-BE49-F238E27FC236}">
                <a16:creationId xmlns:a16="http://schemas.microsoft.com/office/drawing/2014/main" id="{2E15B9DA-7DD1-44FC-8A4F-0EB6C16DCFCC}"/>
              </a:ext>
            </a:extLst>
          </p:cNvPr>
          <p:cNvSpPr/>
          <p:nvPr/>
        </p:nvSpPr>
        <p:spPr>
          <a:xfrm>
            <a:off x="5781239" y="807568"/>
            <a:ext cx="6118889" cy="2895722"/>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Rectangle 3">
            <a:extLst>
              <a:ext uri="{FF2B5EF4-FFF2-40B4-BE49-F238E27FC236}">
                <a16:creationId xmlns:a16="http://schemas.microsoft.com/office/drawing/2014/main" id="{EE1A9692-8801-45AB-8118-89B61664D40F}"/>
              </a:ext>
            </a:extLst>
          </p:cNvPr>
          <p:cNvSpPr/>
          <p:nvPr/>
        </p:nvSpPr>
        <p:spPr>
          <a:xfrm>
            <a:off x="5773805" y="814304"/>
            <a:ext cx="5489370" cy="3200876"/>
          </a:xfrm>
          <a:prstGeom prst="rect">
            <a:avLst/>
          </a:prstGeom>
        </p:spPr>
        <p:txBody>
          <a:bodyPr wrap="square">
            <a:spAutoFit/>
          </a:bodyPr>
          <a:lstStyle/>
          <a:p>
            <a:r>
              <a:rPr lang="en-GB" sz="1400" b="1">
                <a:latin typeface="Arial" panose="020B0604020202020204" pitchFamily="34" charset="0"/>
                <a:cs typeface="Arial" panose="020B0604020202020204" pitchFamily="34" charset="0"/>
              </a:rPr>
              <a:t>Situations whereby individuals are exempt from wearing a face covering include:</a:t>
            </a:r>
          </a:p>
          <a:p>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children under the age of 11 (UK Health Security Agency does not recommend face coverings for children under the age of 3 for health and safety reasons)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people who cannot put on, wear or remove a face covering because of a physical or mental illness or impairment, or disability</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where the putting on, wearing or removing a face covering will cause severe distress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instances where people are speaking to or providing assistance to someone who relies on lip reading, clear sound or facial expressions to communicate</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to avoid harm or injury, or the risk of harm or injury, to yourself or others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police officers and other emergency workers – this may interfere with their ability to serve the public</a:t>
            </a:r>
          </a:p>
          <a:p>
            <a:endParaRPr lang="en-GB"/>
          </a:p>
        </p:txBody>
      </p:sp>
      <p:pic>
        <p:nvPicPr>
          <p:cNvPr id="7" name="Graphic 6" descr="Users">
            <a:extLst>
              <a:ext uri="{FF2B5EF4-FFF2-40B4-BE49-F238E27FC236}">
                <a16:creationId xmlns:a16="http://schemas.microsoft.com/office/drawing/2014/main" id="{71611840-73F7-42A3-99E5-F5240FA3C7D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5707" y="0"/>
            <a:ext cx="914400" cy="914400"/>
          </a:xfrm>
          <a:prstGeom prst="rect">
            <a:avLst/>
          </a:prstGeom>
        </p:spPr>
      </p:pic>
      <p:sp>
        <p:nvSpPr>
          <p:cNvPr id="13" name="TextBox 12">
            <a:extLst>
              <a:ext uri="{FF2B5EF4-FFF2-40B4-BE49-F238E27FC236}">
                <a16:creationId xmlns:a16="http://schemas.microsoft.com/office/drawing/2014/main" id="{EC18C07A-CD06-49C2-B0C1-B173367E5BAA}"/>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226828" y="266924"/>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	Managing respiratory symptoms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226828" y="1029849"/>
            <a:ext cx="5642344" cy="382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buFont typeface="Arial" panose="020B0604020202020204" pitchFamily="34" charset="0"/>
              <a:buNone/>
            </a:pPr>
            <a:r>
              <a:rPr lang="en-GB" altLang="en-US" sz="1400">
                <a:latin typeface="Arial" panose="020B0604020202020204" pitchFamily="34" charset="0"/>
              </a:rPr>
              <a:t>A </a:t>
            </a:r>
            <a:r>
              <a:rPr lang="en-GB" altLang="en-US" sz="1400" b="1">
                <a:latin typeface="Arial" panose="020B0604020202020204" pitchFamily="34" charset="0"/>
              </a:rPr>
              <a:t>new continuous cough </a:t>
            </a:r>
            <a:r>
              <a:rPr lang="en-GB" altLang="en-US" sz="1400">
                <a:latin typeface="Arial" panose="020B0604020202020204" pitchFamily="34" charset="0"/>
              </a:rPr>
              <a:t>is one of the symptoms of COVID-19.  However, coughing can continue for some time even if the person is getting better. This does not necessarily mean the person is still infectious, especially when other symptoms have settled down.</a:t>
            </a:r>
          </a:p>
          <a:p>
            <a:pPr>
              <a:lnSpc>
                <a:spcPct val="90000"/>
              </a:lnSpc>
              <a:buFont typeface="Arial" panose="020B0604020202020204" pitchFamily="34" charset="0"/>
              <a:buNone/>
            </a:pPr>
            <a:endParaRPr lang="en-GB" altLang="en-US" sz="1400">
              <a:latin typeface="Arial" panose="020B0604020202020204" pitchFamily="34" charset="0"/>
            </a:endParaRPr>
          </a:p>
          <a:p>
            <a:pPr>
              <a:lnSpc>
                <a:spcPct val="90000"/>
              </a:lnSpc>
              <a:buFont typeface="Arial" panose="020B0604020202020204" pitchFamily="34" charset="0"/>
              <a:buNone/>
            </a:pPr>
            <a:r>
              <a:rPr lang="en-GB" altLang="en-US" sz="1400">
                <a:latin typeface="Arial" panose="020B0604020202020204" pitchFamily="34" charset="0"/>
              </a:rPr>
              <a:t>There are simple things you can do to help </a:t>
            </a:r>
            <a:r>
              <a:rPr lang="en-GB" altLang="en-US" sz="1400" b="1">
                <a:latin typeface="Arial" panose="020B0604020202020204" pitchFamily="34" charset="0"/>
              </a:rPr>
              <a:t>relieve coughing, </a:t>
            </a:r>
            <a:r>
              <a:rPr lang="en-GB" altLang="en-US" sz="1400">
                <a:latin typeface="Arial" panose="020B0604020202020204" pitchFamily="34" charset="0"/>
              </a:rPr>
              <a:t>e.g. drinking h</a:t>
            </a:r>
            <a:r>
              <a:rPr lang="en-GB" sz="1400">
                <a:solidFill>
                  <a:srgbClr val="000000"/>
                </a:solidFill>
                <a:latin typeface="Arial" panose="020B0604020202020204" pitchFamily="34" charset="0"/>
                <a:cs typeface="Arial" panose="020B0604020202020204" pitchFamily="34" charset="0"/>
              </a:rPr>
              <a:t>oney &amp; lemon in warm water, sucking cough drops/hard sweets, elevating the head when sleeping and avoiding smoking.</a:t>
            </a:r>
            <a:endParaRPr lang="en-GB" altLang="en-US" sz="1400">
              <a:latin typeface="Arial" panose="020B0604020202020204" pitchFamily="34" charset="0"/>
            </a:endParaRPr>
          </a:p>
          <a:p>
            <a:pPr>
              <a:lnSpc>
                <a:spcPct val="90000"/>
              </a:lnSpc>
              <a:buFont typeface="Arial" panose="020B0604020202020204" pitchFamily="34" charset="0"/>
              <a:buNone/>
            </a:pPr>
            <a:endParaRPr lang="en-GB" altLang="en-US" sz="1400">
              <a:latin typeface="Arial" panose="020B0604020202020204" pitchFamily="34" charset="0"/>
            </a:endParaRPr>
          </a:p>
          <a:p>
            <a:pPr>
              <a:lnSpc>
                <a:spcPct val="90000"/>
              </a:lnSpc>
              <a:buFont typeface="Arial" panose="020B0604020202020204" pitchFamily="34" charset="0"/>
              <a:buNone/>
            </a:pPr>
            <a:r>
              <a:rPr lang="en-GB" altLang="en-US" sz="1400">
                <a:latin typeface="Arial" panose="020B0604020202020204" pitchFamily="34" charset="0"/>
              </a:rPr>
              <a:t>Worsening or </a:t>
            </a:r>
            <a:r>
              <a:rPr lang="en-GB" altLang="en-US" sz="1400" b="1">
                <a:latin typeface="Arial" panose="020B0604020202020204" pitchFamily="34" charset="0"/>
              </a:rPr>
              <a:t>new breathlessness</a:t>
            </a:r>
            <a:r>
              <a:rPr lang="en-GB" altLang="en-US" sz="1400">
                <a:latin typeface="Arial" panose="020B0604020202020204" pitchFamily="34" charset="0"/>
              </a:rPr>
              <a:t> may indicate that the person is deteriorating. However, people can also appear breathless because they are anxious, especially when they are not used to being on their own in a room, or seeing staff wearing PPE. Breathlessness itself can cause anxiety which can lead to increased breathlessness.</a:t>
            </a:r>
            <a:endParaRPr lang="en-GB" altLang="en-US" sz="1400">
              <a:highlight>
                <a:srgbClr val="FFFF00"/>
              </a:highlight>
              <a:latin typeface="Arial" panose="020B0604020202020204" pitchFamily="34" charset="0"/>
            </a:endParaRPr>
          </a:p>
          <a:p>
            <a:pPr>
              <a:lnSpc>
                <a:spcPct val="90000"/>
              </a:lnSpc>
              <a:spcBef>
                <a:spcPts val="1000"/>
              </a:spcBef>
            </a:pPr>
            <a:r>
              <a:rPr lang="en-GB" altLang="en-US" sz="1400">
                <a:latin typeface="Arial" panose="020B0604020202020204" pitchFamily="34" charset="0"/>
              </a:rPr>
              <a:t>50% of people with mild COVID-19 take about 2 weeks to recover. People with severe COVID-19 will take longer to recover.</a:t>
            </a:r>
          </a:p>
        </p:txBody>
      </p:sp>
      <p:sp>
        <p:nvSpPr>
          <p:cNvPr id="10" name="TextBox 9">
            <a:extLst>
              <a:ext uri="{FF2B5EF4-FFF2-40B4-BE49-F238E27FC236}">
                <a16:creationId xmlns:a16="http://schemas.microsoft.com/office/drawing/2014/main" id="{8530AFDA-6EC6-43B8-B0F6-ED9E727F1079}"/>
              </a:ext>
            </a:extLst>
          </p:cNvPr>
          <p:cNvSpPr txBox="1"/>
          <p:nvPr/>
        </p:nvSpPr>
        <p:spPr>
          <a:xfrm>
            <a:off x="5738949" y="1001713"/>
            <a:ext cx="6524969" cy="5693866"/>
          </a:xfrm>
          <a:prstGeom prst="rect">
            <a:avLst/>
          </a:prstGeom>
          <a:noFill/>
        </p:spPr>
        <p:txBody>
          <a:bodyPr wrap="square">
            <a:spAutoFit/>
          </a:bodyPr>
          <a:lstStyle/>
          <a:p>
            <a:pPr fontAlgn="auto">
              <a:spcBef>
                <a:spcPts val="0"/>
              </a:spcBef>
              <a:spcAft>
                <a:spcPts val="0"/>
              </a:spcAft>
              <a:defRPr/>
            </a:pPr>
            <a:r>
              <a:rPr lang="en-GB" sz="1400" b="1">
                <a:solidFill>
                  <a:schemeClr val="bg2"/>
                </a:solidFill>
                <a:latin typeface="Arial" panose="020B0604020202020204" pitchFamily="34" charset="0"/>
                <a:cs typeface="Arial" panose="020B0604020202020204" pitchFamily="34" charset="0"/>
              </a:rPr>
              <a:t>Think</a:t>
            </a:r>
          </a:p>
          <a:p>
            <a:pPr marL="171450" indent="-171450" fontAlgn="auto">
              <a:spcBef>
                <a:spcPts val="0"/>
              </a:spcBef>
              <a:spcAft>
                <a:spcPts val="0"/>
              </a:spcAft>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Does the resident look short of breath or have difficulty in breathing?</a:t>
            </a:r>
          </a:p>
          <a:p>
            <a:pPr marL="171450" indent="-171450" fontAlgn="auto">
              <a:spcBef>
                <a:spcPts val="0"/>
              </a:spcBef>
              <a:spcAft>
                <a:spcPts val="0"/>
              </a:spcAft>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Is this worse than the day before?</a:t>
            </a:r>
          </a:p>
          <a:p>
            <a:pPr marL="171450" indent="-171450" fontAlgn="auto">
              <a:spcBef>
                <a:spcPts val="0"/>
              </a:spcBef>
              <a:spcAft>
                <a:spcPts val="0"/>
              </a:spcAft>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Has the resident already got an advance care plan or Coordinate my Care (CMC) record for managing these symptoms?</a:t>
            </a:r>
          </a:p>
          <a:p>
            <a:pPr fontAlgn="auto">
              <a:spcBef>
                <a:spcPts val="0"/>
              </a:spcBef>
              <a:spcAft>
                <a:spcPts val="0"/>
              </a:spcAft>
              <a:defRPr/>
            </a:pPr>
            <a:endParaRPr lang="en-GB" sz="1400">
              <a:solidFill>
                <a:srgbClr val="000000"/>
              </a:solidFill>
              <a:latin typeface="Arial" panose="020B0604020202020204" pitchFamily="34" charset="0"/>
              <a:cs typeface="Arial" panose="020B0604020202020204" pitchFamily="34" charset="0"/>
            </a:endParaRPr>
          </a:p>
          <a:p>
            <a:pPr fontAlgn="auto">
              <a:spcBef>
                <a:spcPts val="0"/>
              </a:spcBef>
              <a:spcAft>
                <a:spcPts val="0"/>
              </a:spcAft>
              <a:defRPr/>
            </a:pPr>
            <a:r>
              <a:rPr lang="en-GB" sz="1400" b="1">
                <a:solidFill>
                  <a:schemeClr val="bg2"/>
                </a:solidFill>
                <a:latin typeface="Arial" panose="020B0604020202020204" pitchFamily="34" charset="0"/>
                <a:cs typeface="Arial" panose="020B0604020202020204" pitchFamily="34" charset="0"/>
              </a:rPr>
              <a:t>Ask</a:t>
            </a:r>
            <a:r>
              <a:rPr lang="en-GB" sz="1400">
                <a:solidFill>
                  <a:schemeClr val="bg2"/>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Does the resident need another clinical assessment?</a:t>
            </a:r>
          </a:p>
          <a:p>
            <a:pPr marL="171450" indent="-171450">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Should observations or monitoring commence?</a:t>
            </a:r>
            <a:endParaRPr lang="en-GB" sz="1400">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endParaRPr lang="en-GB" sz="1400">
              <a:latin typeface="Arial" panose="020B0604020202020204" pitchFamily="34" charset="0"/>
              <a:cs typeface="Arial" panose="020B0604020202020204" pitchFamily="34" charset="0"/>
            </a:endParaRPr>
          </a:p>
          <a:p>
            <a:pPr>
              <a:defRPr/>
            </a:pPr>
            <a:r>
              <a:rPr lang="en-GB" sz="1400" b="1">
                <a:solidFill>
                  <a:schemeClr val="bg2"/>
                </a:solidFill>
                <a:latin typeface="Arial" panose="020B0604020202020204" pitchFamily="34" charset="0"/>
                <a:cs typeface="Arial" panose="020B0604020202020204" pitchFamily="34" charset="0"/>
              </a:rPr>
              <a:t>Do </a:t>
            </a:r>
            <a:r>
              <a:rPr lang="en-GB" sz="1400" b="1">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Try and reassure the </a:t>
            </a:r>
            <a:r>
              <a:rPr lang="en-GB" sz="1400">
                <a:latin typeface="Arial" panose="020B0604020202020204" pitchFamily="34" charset="0"/>
                <a:cs typeface="Arial" panose="020B0604020202020204" pitchFamily="34" charset="0"/>
              </a:rPr>
              <a:t>resident and if possible, help them to adopt a more comfortable position, for example, sitting upright might help. Keep the room cool e.g. by opening a window (do not use a fan as this can spread infection)</a:t>
            </a:r>
          </a:p>
          <a:p>
            <a:pPr marL="171450" indent="-171450">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Consider increased monitoring</a:t>
            </a:r>
          </a:p>
          <a:p>
            <a:pPr marL="171450" indent="-171450">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If this is an unexpected change:</a:t>
            </a:r>
          </a:p>
          <a:p>
            <a:pPr marL="742950" lvl="1" indent="-285750">
              <a:buFont typeface="Courier New" panose="02070309020205020404" pitchFamily="49" charset="0"/>
              <a:buChar char="o"/>
              <a:defRPr/>
            </a:pPr>
            <a:r>
              <a:rPr lang="en-GB" sz="1400">
                <a:solidFill>
                  <a:srgbClr val="000000"/>
                </a:solidFill>
                <a:latin typeface="Arial" panose="020B0604020202020204" pitchFamily="34" charset="0"/>
                <a:cs typeface="Arial" panose="020B0604020202020204" pitchFamily="34" charset="0"/>
              </a:rPr>
              <a:t>Call the GP in the first instance</a:t>
            </a:r>
          </a:p>
          <a:p>
            <a:pPr marL="742950" lvl="1" indent="-285750">
              <a:buFont typeface="Courier New" panose="02070309020205020404" pitchFamily="49" charset="0"/>
              <a:buChar char="o"/>
              <a:defRPr/>
            </a:pPr>
            <a:r>
              <a:rPr lang="en-GB" sz="1400">
                <a:latin typeface="Arial" panose="020B0604020202020204" pitchFamily="34" charset="0"/>
                <a:cs typeface="Arial" panose="020B0604020202020204" pitchFamily="34" charset="0"/>
              </a:rPr>
              <a:t>Call NHS 111 Star*6 if concerned, or if GP is not available</a:t>
            </a:r>
          </a:p>
          <a:p>
            <a:pPr marL="742950" lvl="1" indent="-285750">
              <a:buFont typeface="Courier New" panose="02070309020205020404" pitchFamily="49" charset="0"/>
              <a:buChar char="o"/>
              <a:defRPr/>
            </a:pPr>
            <a:r>
              <a:rPr lang="en-GB" sz="1400">
                <a:latin typeface="Arial" panose="020B0604020202020204" pitchFamily="34" charset="0"/>
                <a:cs typeface="Arial" panose="020B0604020202020204" pitchFamily="34" charset="0"/>
              </a:rPr>
              <a:t>In emergency call 999</a:t>
            </a:r>
          </a:p>
          <a:p>
            <a:pPr marL="742950" lvl="1" indent="-285750">
              <a:buFont typeface="Courier New" panose="02070309020205020404" pitchFamily="49" charset="0"/>
              <a:buChar char="o"/>
              <a:defRPr/>
            </a:pPr>
            <a:r>
              <a:rPr lang="en-GB" sz="1400">
                <a:solidFill>
                  <a:srgbClr val="000000"/>
                </a:solidFill>
                <a:latin typeface="Arial" panose="020B0604020202020204" pitchFamily="34" charset="0"/>
                <a:cs typeface="Arial" panose="020B0604020202020204" pitchFamily="34" charset="0"/>
              </a:rPr>
              <a:t>Be explicit that COVID-19 is suspected</a:t>
            </a:r>
          </a:p>
          <a:p>
            <a:pPr marL="171450" indent="-171450">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If this is an expected deterioration, and there is an advance care plan:</a:t>
            </a:r>
          </a:p>
          <a:p>
            <a:pPr marL="742950" lvl="1" indent="-285750">
              <a:buFont typeface="Courier New" panose="02070309020205020404" pitchFamily="49" charset="0"/>
              <a:buChar char="o"/>
              <a:defRPr/>
            </a:pPr>
            <a:r>
              <a:rPr lang="en-GB" sz="1400">
                <a:solidFill>
                  <a:srgbClr val="000000"/>
                </a:solidFill>
                <a:latin typeface="Arial" panose="020B0604020202020204" pitchFamily="34" charset="0"/>
                <a:cs typeface="Arial" panose="020B0604020202020204" pitchFamily="34" charset="0"/>
              </a:rPr>
              <a:t>Follow the care plan instructions</a:t>
            </a:r>
          </a:p>
          <a:p>
            <a:pPr marL="742950" lvl="1" indent="-285750">
              <a:buFont typeface="Courier New" panose="02070309020205020404" pitchFamily="49" charset="0"/>
              <a:buChar char="o"/>
              <a:defRPr/>
            </a:pPr>
            <a:r>
              <a:rPr lang="en-GB" sz="1400">
                <a:solidFill>
                  <a:srgbClr val="000000"/>
                </a:solidFill>
                <a:latin typeface="Arial" panose="020B0604020202020204" pitchFamily="34" charset="0"/>
                <a:cs typeface="Arial" panose="020B0604020202020204" pitchFamily="34" charset="0"/>
              </a:rPr>
              <a:t>Call GP for further advice if needed</a:t>
            </a:r>
          </a:p>
          <a:p>
            <a:pPr marL="742950" lvl="1" indent="-285750">
              <a:buFont typeface="Courier New" panose="02070309020205020404" pitchFamily="49" charset="0"/>
              <a:buChar char="o"/>
              <a:defRPr/>
            </a:pPr>
            <a:r>
              <a:rPr lang="en-GB" sz="1400">
                <a:solidFill>
                  <a:srgbClr val="000000"/>
                </a:solidFill>
                <a:latin typeface="Arial" panose="020B0604020202020204" pitchFamily="34" charset="0"/>
                <a:cs typeface="Arial" panose="020B0604020202020204" pitchFamily="34" charset="0"/>
              </a:rPr>
              <a:t>Call community palliative care team if they are already involved and further advice is needed</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a:p>
        </p:txBody>
      </p:sp>
      <p:sp>
        <p:nvSpPr>
          <p:cNvPr id="9" name="object 31">
            <a:extLst>
              <a:ext uri="{FF2B5EF4-FFF2-40B4-BE49-F238E27FC236}">
                <a16:creationId xmlns:a16="http://schemas.microsoft.com/office/drawing/2014/main" id="{679E3D4C-FAD3-4E6F-AEAB-EECB9B33BA9B}"/>
              </a:ext>
            </a:extLst>
          </p:cNvPr>
          <p:cNvSpPr/>
          <p:nvPr/>
        </p:nvSpPr>
        <p:spPr>
          <a:xfrm>
            <a:off x="226828" y="195566"/>
            <a:ext cx="646176" cy="5638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291939" y="4270852"/>
            <a:ext cx="5512121" cy="2230549"/>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200" b="1">
                <a:solidFill>
                  <a:schemeClr val="accent1"/>
                </a:solidFill>
              </a:rPr>
              <a:t>Resources </a:t>
            </a:r>
          </a:p>
          <a:p>
            <a:pPr marL="0" indent="0">
              <a:spcBef>
                <a:spcPts val="0"/>
              </a:spcBef>
              <a:buNone/>
            </a:pPr>
            <a:r>
              <a:rPr lang="en-GB" sz="1200"/>
              <a:t>The content of this section aligns to the London Primary Care and Community Respiratory Resource pack for use during COVID-19. To receive the latest version please email: </a:t>
            </a:r>
            <a:r>
              <a:rPr lang="en-GB" sz="1200" u="sng">
                <a:hlinkClick r:id="rId4"/>
              </a:rPr>
              <a:t>england.resp-cnldn@nhs.net</a:t>
            </a:r>
            <a:endParaRPr lang="en-GB" sz="1200" u="sng"/>
          </a:p>
          <a:p>
            <a:pPr marL="0" indent="0">
              <a:spcBef>
                <a:spcPts val="0"/>
              </a:spcBef>
              <a:buNone/>
            </a:pPr>
            <a:r>
              <a:rPr lang="en-GB" sz="1200"/>
              <a:t>Supporting someone with breathlessness: </a:t>
            </a:r>
            <a:r>
              <a:rPr lang="en-GB" sz="1200">
                <a:hlinkClick r:id="rId5"/>
              </a:rPr>
              <a:t>Guide</a:t>
            </a:r>
            <a:endParaRPr lang="en-GB" sz="1200"/>
          </a:p>
          <a:p>
            <a:pPr marL="0" indent="0">
              <a:spcBef>
                <a:spcPts val="0"/>
              </a:spcBef>
              <a:buNone/>
            </a:pPr>
            <a:r>
              <a:rPr lang="en-GB" sz="1200"/>
              <a:t>Managing breathlessness at home during the COVID-19 outbreak: </a:t>
            </a:r>
            <a:r>
              <a:rPr lang="en-GB" sz="1200">
                <a:hlinkClick r:id="rId6"/>
              </a:rPr>
              <a:t>Guide</a:t>
            </a:r>
            <a:r>
              <a:rPr lang="en-GB" sz="1200"/>
              <a:t> </a:t>
            </a:r>
          </a:p>
          <a:p>
            <a:pPr marL="0" indent="0">
              <a:spcBef>
                <a:spcPts val="0"/>
              </a:spcBef>
              <a:buNone/>
            </a:pPr>
            <a:endParaRPr lang="en-GB" sz="1100">
              <a:effectLst/>
              <a:ea typeface="Calibri" panose="020F0502020204030204" pitchFamily="34" charset="0"/>
            </a:endParaRPr>
          </a:p>
          <a:p>
            <a:pPr marL="0" indent="0">
              <a:spcBef>
                <a:spcPts val="0"/>
              </a:spcBef>
              <a:buNone/>
            </a:pPr>
            <a:r>
              <a:rPr lang="en-GB" sz="1200">
                <a:effectLst/>
                <a:ea typeface="Calibri" panose="020F0502020204030204" pitchFamily="34" charset="0"/>
              </a:rPr>
              <a:t>NICE guideline: Managing Covid-19 – recommendations on managing cough </a:t>
            </a:r>
            <a:r>
              <a:rPr lang="en-GB" sz="1200" u="sng">
                <a:solidFill>
                  <a:srgbClr val="0563C1"/>
                </a:solidFill>
                <a:effectLst/>
                <a:ea typeface="Calibri" panose="020F0502020204030204" pitchFamily="34" charset="0"/>
                <a:hlinkClick r:id="rId7"/>
              </a:rPr>
              <a:t>https://app.magicapp.org/#/guideline/L4Qb5n/section/EvybVn</a:t>
            </a:r>
            <a:endParaRPr lang="en-GB" sz="1200" u="sng">
              <a:solidFill>
                <a:srgbClr val="0563C1"/>
              </a:solidFill>
              <a:effectLst/>
              <a:ea typeface="Calibri" panose="020F0502020204030204" pitchFamily="34" charset="0"/>
            </a:endParaRPr>
          </a:p>
          <a:p>
            <a:pPr marL="0" indent="0">
              <a:spcBef>
                <a:spcPts val="0"/>
              </a:spcBef>
              <a:buNone/>
            </a:pPr>
            <a:endParaRPr lang="en-GB" sz="1200" u="sng">
              <a:solidFill>
                <a:srgbClr val="0563C1"/>
              </a:solidFill>
              <a:effectLst/>
              <a:ea typeface="Calibri" panose="020F0502020204030204" pitchFamily="34" charset="0"/>
            </a:endParaRPr>
          </a:p>
          <a:p>
            <a:pPr marL="0" indent="0">
              <a:spcBef>
                <a:spcPts val="0"/>
              </a:spcBef>
              <a:buNone/>
            </a:pPr>
            <a:r>
              <a:rPr lang="en-GB" sz="1200">
                <a:latin typeface="Arial" panose="020B0604020202020204" pitchFamily="34" charset="0"/>
                <a:cs typeface="Arial" panose="020B0604020202020204" pitchFamily="34" charset="0"/>
              </a:rPr>
              <a:t>For more information on managing residents with symptoms of flu or acute respiratory viral illness, read the </a:t>
            </a:r>
            <a:r>
              <a:rPr lang="en-GB" sz="1200">
                <a:latin typeface="Arial" panose="020B0604020202020204" pitchFamily="34" charset="0"/>
                <a:cs typeface="Arial" panose="020B0604020202020204" pitchFamily="34" charset="0"/>
                <a:hlinkClick r:id="rId8"/>
              </a:rPr>
              <a:t>London Flu SOP on the Healthy London Partnership website.</a:t>
            </a:r>
            <a:endParaRPr lang="en-GB" sz="1200">
              <a:latin typeface="Arial" panose="020B0604020202020204" pitchFamily="34" charset="0"/>
              <a:cs typeface="Arial" panose="020B0604020202020204" pitchFamily="34" charset="0"/>
            </a:endParaRPr>
          </a:p>
          <a:p>
            <a:pPr marL="0" indent="0">
              <a:spcBef>
                <a:spcPts val="0"/>
              </a:spcBef>
              <a:buNone/>
            </a:pPr>
            <a:endParaRPr lang="en-GB" sz="1100">
              <a:effectLst/>
              <a:ea typeface="Calibri" panose="020F0502020204030204" pitchFamily="34" charset="0"/>
            </a:endParaRPr>
          </a:p>
          <a:p>
            <a:pPr marL="0" indent="0">
              <a:spcBef>
                <a:spcPts val="0"/>
              </a:spcBef>
              <a:buNone/>
            </a:pPr>
            <a:endParaRPr lang="en-GB" sz="1200"/>
          </a:p>
        </p:txBody>
      </p:sp>
      <p:sp>
        <p:nvSpPr>
          <p:cNvPr id="12" name="TextBox 11">
            <a:extLst>
              <a:ext uri="{FF2B5EF4-FFF2-40B4-BE49-F238E27FC236}">
                <a16:creationId xmlns:a16="http://schemas.microsoft.com/office/drawing/2014/main" id="{8F001960-8D70-4EFF-AFAE-C670A8F2302B}"/>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05421" y="-509289"/>
            <a:ext cx="742830" cy="5543108"/>
          </a:xfrm>
        </p:spPr>
        <p:txBody>
          <a:bodyPr vert="vert270"/>
          <a:lstStyle/>
          <a:p>
            <a:r>
              <a:rPr lang="en-GB"/>
              <a:t>	</a:t>
            </a:r>
            <a:r>
              <a:rPr lang="en-GB" sz="3200"/>
              <a:t>Change log</a:t>
            </a:r>
            <a:endParaRPr lang="en-GB"/>
          </a:p>
        </p:txBody>
      </p:sp>
      <p:sp>
        <p:nvSpPr>
          <p:cNvPr id="10" name="Oval 9">
            <a:extLst>
              <a:ext uri="{FF2B5EF4-FFF2-40B4-BE49-F238E27FC236}">
                <a16:creationId xmlns:a16="http://schemas.microsoft.com/office/drawing/2014/main" id="{B1C779F6-EE02-46D2-9702-D9D7C26EB938}"/>
              </a:ext>
            </a:extLst>
          </p:cNvPr>
          <p:cNvSpPr/>
          <p:nvPr/>
        </p:nvSpPr>
        <p:spPr>
          <a:xfrm>
            <a:off x="51845" y="4390782"/>
            <a:ext cx="742830" cy="698749"/>
          </a:xfrm>
          <a:prstGeom prst="ellipse">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F2C87CC1-6894-4E8E-9B17-425C56C6454E}"/>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0044" y="4571200"/>
            <a:ext cx="386432" cy="386432"/>
          </a:xfrm>
          <a:prstGeom prst="rect">
            <a:avLst/>
          </a:prstGeom>
        </p:spPr>
      </p:pic>
      <p:graphicFrame>
        <p:nvGraphicFramePr>
          <p:cNvPr id="4" name="Table 3">
            <a:extLst>
              <a:ext uri="{FF2B5EF4-FFF2-40B4-BE49-F238E27FC236}">
                <a16:creationId xmlns:a16="http://schemas.microsoft.com/office/drawing/2014/main" id="{EFF3A17F-5D99-48EB-B6D7-9195D41AA7BB}"/>
              </a:ext>
            </a:extLst>
          </p:cNvPr>
          <p:cNvGraphicFramePr>
            <a:graphicFrameLocks noGrp="1"/>
          </p:cNvGraphicFramePr>
          <p:nvPr>
            <p:extLst>
              <p:ext uri="{D42A27DB-BD31-4B8C-83A1-F6EECF244321}">
                <p14:modId xmlns:p14="http://schemas.microsoft.com/office/powerpoint/2010/main" val="2959838480"/>
              </p:ext>
            </p:extLst>
          </p:nvPr>
        </p:nvGraphicFramePr>
        <p:xfrm>
          <a:off x="972873" y="290111"/>
          <a:ext cx="9606521" cy="6139347"/>
        </p:xfrm>
        <a:graphic>
          <a:graphicData uri="http://schemas.openxmlformats.org/drawingml/2006/table">
            <a:tbl>
              <a:tblPr firstRow="1" firstCol="1" bandRow="1">
                <a:tableStyleId>{5C22544A-7EE6-4342-B048-85BDC9FD1C3A}</a:tableStyleId>
              </a:tblPr>
              <a:tblGrid>
                <a:gridCol w="638169">
                  <a:extLst>
                    <a:ext uri="{9D8B030D-6E8A-4147-A177-3AD203B41FA5}">
                      <a16:colId xmlns:a16="http://schemas.microsoft.com/office/drawing/2014/main" val="2714906695"/>
                    </a:ext>
                  </a:extLst>
                </a:gridCol>
                <a:gridCol w="7732996">
                  <a:extLst>
                    <a:ext uri="{9D8B030D-6E8A-4147-A177-3AD203B41FA5}">
                      <a16:colId xmlns:a16="http://schemas.microsoft.com/office/drawing/2014/main" val="3487449495"/>
                    </a:ext>
                  </a:extLst>
                </a:gridCol>
                <a:gridCol w="1235356">
                  <a:extLst>
                    <a:ext uri="{9D8B030D-6E8A-4147-A177-3AD203B41FA5}">
                      <a16:colId xmlns:a16="http://schemas.microsoft.com/office/drawing/2014/main" val="2203877653"/>
                    </a:ext>
                  </a:extLst>
                </a:gridCol>
              </a:tblGrid>
              <a:tr h="430289">
                <a:tc>
                  <a:txBody>
                    <a:bodyPr/>
                    <a:lstStyle/>
                    <a:p>
                      <a:pPr algn="l">
                        <a:lnSpc>
                          <a:spcPct val="107000"/>
                        </a:lnSpc>
                        <a:spcAft>
                          <a:spcPts val="800"/>
                        </a:spcAft>
                      </a:pPr>
                      <a:r>
                        <a:rPr lang="en-GB" sz="1200">
                          <a:effectLst/>
                          <a:latin typeface="Arial" panose="020B0604020202020204" pitchFamily="34" charset="0"/>
                          <a:cs typeface="Arial" panose="020B0604020202020204" pitchFamily="34" charset="0"/>
                        </a:rPr>
                        <a:t>Slide no.</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GB" sz="1200">
                          <a:effectLst/>
                          <a:latin typeface="Arial" panose="020B0604020202020204" pitchFamily="34" charset="0"/>
                          <a:cs typeface="Arial" panose="020B0604020202020204" pitchFamily="34" charset="0"/>
                        </a:rPr>
                        <a:t>Topic</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GB" sz="1200">
                          <a:effectLst/>
                          <a:latin typeface="Arial" panose="020B0604020202020204" pitchFamily="34" charset="0"/>
                          <a:cs typeface="Arial" panose="020B0604020202020204" pitchFamily="34" charset="0"/>
                        </a:rPr>
                        <a:t>Changes since v11.1</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extLst>
                  <a:ext uri="{0D108BD9-81ED-4DB2-BD59-A6C34878D82A}">
                    <a16:rowId xmlns:a16="http://schemas.microsoft.com/office/drawing/2014/main" val="483998983"/>
                  </a:ext>
                </a:extLst>
              </a:tr>
              <a:tr h="226829">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4</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Summary: Suspected Coronavirus Care Pathway - Residential and Nursing Care Residents</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a:t>
                      </a:r>
                    </a:p>
                  </a:txBody>
                  <a:tcPr marL="17775" marR="17775" marT="3232" marB="0"/>
                </a:tc>
                <a:extLst>
                  <a:ext uri="{0D108BD9-81ED-4DB2-BD59-A6C34878D82A}">
                    <a16:rowId xmlns:a16="http://schemas.microsoft.com/office/drawing/2014/main" val="2462368953"/>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11</a:t>
                      </a:r>
                    </a:p>
                  </a:txBody>
                  <a:tcPr marL="17775" marR="17775" marT="3232" marB="0"/>
                </a:tc>
                <a:tc>
                  <a:txBody>
                    <a:bodyPr/>
                    <a:lstStyle/>
                    <a:p>
                      <a:pPr algn="l">
                        <a:lnSpc>
                          <a:spcPct val="107000"/>
                        </a:lnSpc>
                        <a:spcAft>
                          <a:spcPts val="800"/>
                        </a:spcAft>
                      </a:pPr>
                      <a:r>
                        <a:rPr lang="en-GB" sz="1200">
                          <a:latin typeface="Arial" panose="020B0604020202020204" pitchFamily="34" charset="0"/>
                          <a:cs typeface="Arial" panose="020B0604020202020204" pitchFamily="34" charset="0"/>
                        </a:rPr>
                        <a:t>Infection prevention control - what happens after the vaccine?</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a:t>
                      </a:r>
                    </a:p>
                  </a:txBody>
                  <a:tcPr marL="17775" marR="17775" marT="3232" marB="0"/>
                </a:tc>
                <a:extLst>
                  <a:ext uri="{0D108BD9-81ED-4DB2-BD59-A6C34878D82A}">
                    <a16:rowId xmlns:a16="http://schemas.microsoft.com/office/drawing/2014/main" val="2773880936"/>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12</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Infection prevention and control </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a:t>
                      </a:r>
                    </a:p>
                  </a:txBody>
                  <a:tcPr marL="17775" marR="17775" marT="3232" marB="0"/>
                </a:tc>
                <a:extLst>
                  <a:ext uri="{0D108BD9-81ED-4DB2-BD59-A6C34878D82A}">
                    <a16:rowId xmlns:a16="http://schemas.microsoft.com/office/drawing/2014/main" val="215442069"/>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13</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Cleaning products and processes for care homes with possible or confirmed cases of COVID-19 </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a:t>
                      </a:r>
                    </a:p>
                  </a:txBody>
                  <a:tcPr marL="17775" marR="17775" marT="3232" marB="0"/>
                </a:tc>
                <a:extLst>
                  <a:ext uri="{0D108BD9-81ED-4DB2-BD59-A6C34878D82A}">
                    <a16:rowId xmlns:a16="http://schemas.microsoft.com/office/drawing/2014/main" val="3787954021"/>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15</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PPE and escalating your supply issues</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a:t>
                      </a:r>
                    </a:p>
                  </a:txBody>
                  <a:tcPr marL="17775" marR="17775" marT="3232" marB="0"/>
                </a:tc>
                <a:extLst>
                  <a:ext uri="{0D108BD9-81ED-4DB2-BD59-A6C34878D82A}">
                    <a16:rowId xmlns:a16="http://schemas.microsoft.com/office/drawing/2014/main" val="1458771685"/>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20</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COVID-19 Symptoms</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a:t>
                      </a:r>
                    </a:p>
                  </a:txBody>
                  <a:tcPr marL="17775" marR="17775" marT="3232" marB="0"/>
                </a:tc>
                <a:extLst>
                  <a:ext uri="{0D108BD9-81ED-4DB2-BD59-A6C34878D82A}">
                    <a16:rowId xmlns:a16="http://schemas.microsoft.com/office/drawing/2014/main" val="2138103463"/>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21</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What to do when you suspect a resident has respiratory symptoms, including Covid-19</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2109746217"/>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22</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Covid-19: testing in care homes </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a:t>
                      </a:r>
                    </a:p>
                  </a:txBody>
                  <a:tcPr marL="17775" marR="17775" marT="3232" marB="0"/>
                </a:tc>
                <a:extLst>
                  <a:ext uri="{0D108BD9-81ED-4DB2-BD59-A6C34878D82A}">
                    <a16:rowId xmlns:a16="http://schemas.microsoft.com/office/drawing/2014/main" val="4060376286"/>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23</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Declaring an outbreak/managing an outbreak</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New</a:t>
                      </a:r>
                    </a:p>
                  </a:txBody>
                  <a:tcPr marL="17775" marR="17775" marT="3232" marB="0"/>
                </a:tc>
                <a:extLst>
                  <a:ext uri="{0D108BD9-81ED-4DB2-BD59-A6C34878D82A}">
                    <a16:rowId xmlns:a16="http://schemas.microsoft.com/office/drawing/2014/main" val="1504715662"/>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24</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Testing during an outbreak </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New</a:t>
                      </a:r>
                    </a:p>
                  </a:txBody>
                  <a:tcPr marL="17775" marR="17775" marT="3232" marB="0"/>
                </a:tc>
                <a:extLst>
                  <a:ext uri="{0D108BD9-81ED-4DB2-BD59-A6C34878D82A}">
                    <a16:rowId xmlns:a16="http://schemas.microsoft.com/office/drawing/2014/main" val="1166156179"/>
                  </a:ext>
                </a:extLst>
              </a:tr>
              <a:tr h="179461">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25</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Closing an outbreak</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New</a:t>
                      </a:r>
                    </a:p>
                  </a:txBody>
                  <a:tcPr marL="17775" marR="17775" marT="3232" marB="0"/>
                </a:tc>
                <a:extLst>
                  <a:ext uri="{0D108BD9-81ED-4DB2-BD59-A6C34878D82A}">
                    <a16:rowId xmlns:a16="http://schemas.microsoft.com/office/drawing/2014/main" val="1064848810"/>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26</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Outbreak diagram </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New</a:t>
                      </a:r>
                    </a:p>
                  </a:txBody>
                  <a:tcPr marL="17775" marR="17775" marT="3232" marB="0"/>
                </a:tc>
                <a:extLst>
                  <a:ext uri="{0D108BD9-81ED-4DB2-BD59-A6C34878D82A}">
                    <a16:rowId xmlns:a16="http://schemas.microsoft.com/office/drawing/2014/main" val="365739890"/>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30</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Care home Covid-19 testing results: actions for care home residents and staff</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3786849469"/>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31</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Principles of managing staff and residents who are contacts of Covid-19 cases </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1818213710"/>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32</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Principles of managing staff and residents who are contacts of Covid-19 cases </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2618630566"/>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33</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STAFF contacts of a Covid-19 case - what to do </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2714701716"/>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34</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STAFF contacts of a Covid-19 case - what to do (cont’d)</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576537937"/>
                  </a:ext>
                </a:extLst>
              </a:tr>
              <a:tr h="210627">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35</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RESIDENTS who are contacts of a Covid-19 case - what to do</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644563870"/>
                  </a:ext>
                </a:extLst>
              </a:tr>
              <a:tr h="124963">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39</a:t>
                      </a:r>
                    </a:p>
                  </a:txBody>
                  <a:tcPr marL="17775" marR="17775" marT="3232" marB="0"/>
                </a:tc>
                <a:tc>
                  <a:txBody>
                    <a:bodyPr/>
                    <a:lstStyle/>
                    <a:p>
                      <a:pPr algn="l">
                        <a:lnSpc>
                          <a:spcPct val="107000"/>
                        </a:lnSpc>
                        <a:spcAft>
                          <a:spcPts val="800"/>
                        </a:spcAft>
                      </a:pPr>
                      <a:r>
                        <a:rPr lang="en-GB" sz="1200">
                          <a:latin typeface="Arial" panose="020B0604020202020204" pitchFamily="34" charset="0"/>
                          <a:cs typeface="Arial" panose="020B0604020202020204" pitchFamily="34" charset="0"/>
                        </a:rPr>
                        <a:t>Treatments for coronavirus (COVID-19)</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New</a:t>
                      </a:r>
                    </a:p>
                  </a:txBody>
                  <a:tcPr marL="17775" marR="17775" marT="3232" marB="0"/>
                </a:tc>
                <a:extLst>
                  <a:ext uri="{0D108BD9-81ED-4DB2-BD59-A6C34878D82A}">
                    <a16:rowId xmlns:a16="http://schemas.microsoft.com/office/drawing/2014/main" val="876349954"/>
                  </a:ext>
                </a:extLst>
              </a:tr>
              <a:tr h="174946">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42</a:t>
                      </a:r>
                    </a:p>
                  </a:txBody>
                  <a:tcPr marL="17775" marR="17775" marT="3232" marB="0"/>
                </a:tc>
                <a:tc>
                  <a:txBody>
                    <a:bodyPr/>
                    <a:lstStyle/>
                    <a:p>
                      <a:pPr lvl="0" algn="l">
                        <a:lnSpc>
                          <a:spcPct val="100000"/>
                        </a:lnSpc>
                        <a:spcBef>
                          <a:spcPts val="0"/>
                        </a:spcBef>
                        <a:spcAft>
                          <a:spcPts val="0"/>
                        </a:spcAft>
                        <a:buNone/>
                      </a:pPr>
                      <a:r>
                        <a:rPr lang="en-GB" sz="1200" b="0" i="0" u="none" strike="noStrike" noProof="0">
                          <a:solidFill>
                            <a:schemeClr val="tx1"/>
                          </a:solidFill>
                          <a:effectLst/>
                          <a:latin typeface="Arial" panose="020B0604020202020204" pitchFamily="34" charset="0"/>
                          <a:cs typeface="Arial" panose="020B0604020202020204" pitchFamily="34" charset="0"/>
                        </a:rPr>
                        <a:t>Enabling visits in the care home</a:t>
                      </a:r>
                      <a:endParaRPr lang="en-US" sz="1200" b="0" i="0" u="none" strike="noStrike" noProof="0">
                        <a:solidFill>
                          <a:schemeClr val="tx1"/>
                        </a:solidFill>
                        <a:effectLst/>
                        <a:latin typeface="Arial" panose="020B060402020202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3403780420"/>
                  </a:ext>
                </a:extLst>
              </a:tr>
              <a:tr h="174946">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43</a:t>
                      </a:r>
                    </a:p>
                  </a:txBody>
                  <a:tcPr marL="17775" marR="17775" marT="3232" marB="0"/>
                </a:tc>
                <a:tc>
                  <a:txBody>
                    <a:bodyPr/>
                    <a:lstStyle/>
                    <a:p>
                      <a:pPr lvl="0" algn="l">
                        <a:lnSpc>
                          <a:spcPct val="100000"/>
                        </a:lnSpc>
                        <a:spcBef>
                          <a:spcPts val="0"/>
                        </a:spcBef>
                        <a:spcAft>
                          <a:spcPts val="0"/>
                        </a:spcAft>
                        <a:buNone/>
                      </a:pPr>
                      <a:r>
                        <a:rPr lang="en-US" sz="1200" b="0" i="0" u="none" strike="noStrike" noProof="0">
                          <a:solidFill>
                            <a:schemeClr val="tx1"/>
                          </a:solidFill>
                          <a:effectLst/>
                          <a:latin typeface="Arial" panose="020B0604020202020204" pitchFamily="34" charset="0"/>
                          <a:cs typeface="Arial" panose="020B0604020202020204" pitchFamily="34" charset="0"/>
                        </a:rPr>
                        <a:t>Visits out of the care homes</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2438793760"/>
                  </a:ext>
                </a:extLst>
              </a:tr>
              <a:tr h="174946">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44</a:t>
                      </a:r>
                    </a:p>
                  </a:txBody>
                  <a:tcPr marL="17775" marR="17775" marT="3232" marB="0"/>
                </a:tc>
                <a:tc>
                  <a:txBody>
                    <a:bodyPr/>
                    <a:lstStyle/>
                    <a:p>
                      <a:pPr lvl="0" algn="l">
                        <a:lnSpc>
                          <a:spcPct val="107000"/>
                        </a:lnSpc>
                        <a:spcAft>
                          <a:spcPts val="800"/>
                        </a:spcAft>
                        <a:buNone/>
                      </a:pPr>
                      <a:r>
                        <a:rPr lang="en-GB" sz="1200">
                          <a:solidFill>
                            <a:schemeClr val="tx1"/>
                          </a:solidFill>
                          <a:latin typeface="Arial" panose="020B0604020202020204" pitchFamily="34" charset="0"/>
                          <a:cs typeface="Arial" panose="020B0604020202020204" pitchFamily="34" charset="0"/>
                        </a:rPr>
                        <a:t>Admissions into the care home</a:t>
                      </a:r>
                      <a:endParaRPr lang="en-US" sz="1200">
                        <a:solidFill>
                          <a:schemeClr val="tx1"/>
                        </a:solidFill>
                        <a:latin typeface="Arial" panose="020B060402020202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1661417447"/>
                  </a:ext>
                </a:extLst>
              </a:tr>
              <a:tr h="174946">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45</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solidFill>
                            <a:schemeClr val="tx1"/>
                          </a:solidFill>
                          <a:latin typeface="Arial" panose="020B0604020202020204" pitchFamily="34" charset="0"/>
                          <a:cs typeface="Arial" panose="020B0604020202020204" pitchFamily="34" charset="0"/>
                        </a:rPr>
                        <a:t>Admissions into the care home</a:t>
                      </a:r>
                      <a:endParaRPr lang="en-US" sz="1200">
                        <a:solidFill>
                          <a:schemeClr val="tx1"/>
                        </a:solidFill>
                        <a:latin typeface="Arial" panose="020B060402020202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New</a:t>
                      </a:r>
                    </a:p>
                  </a:txBody>
                  <a:tcPr marL="17775" marR="17775" marT="3232" marB="0"/>
                </a:tc>
                <a:extLst>
                  <a:ext uri="{0D108BD9-81ED-4DB2-BD59-A6C34878D82A}">
                    <a16:rowId xmlns:a16="http://schemas.microsoft.com/office/drawing/2014/main" val="4265325793"/>
                  </a:ext>
                </a:extLst>
              </a:tr>
              <a:tr h="174946">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46</a:t>
                      </a:r>
                    </a:p>
                  </a:txBody>
                  <a:tcPr marL="17775" marR="17775" marT="3232" marB="0"/>
                </a:tc>
                <a:tc>
                  <a:txBody>
                    <a:bodyPr/>
                    <a:lstStyle/>
                    <a:p>
                      <a:pPr lvl="0" algn="l">
                        <a:lnSpc>
                          <a:spcPct val="100000"/>
                        </a:lnSpc>
                        <a:spcBef>
                          <a:spcPts val="0"/>
                        </a:spcBef>
                        <a:spcAft>
                          <a:spcPts val="0"/>
                        </a:spcAft>
                        <a:buNone/>
                      </a:pPr>
                      <a:r>
                        <a:rPr lang="en-GB" sz="1200" b="0" i="0" u="none" strike="noStrike" noProof="0">
                          <a:solidFill>
                            <a:schemeClr val="tx1"/>
                          </a:solidFill>
                          <a:effectLst/>
                          <a:latin typeface="Arial" panose="020B0604020202020204" pitchFamily="34" charset="0"/>
                          <a:cs typeface="Arial" panose="020B0604020202020204" pitchFamily="34" charset="0"/>
                        </a:rPr>
                        <a:t>Concern about accepting a resident </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2563407684"/>
                  </a:ext>
                </a:extLst>
              </a:tr>
              <a:tr h="174946">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54</a:t>
                      </a:r>
                    </a:p>
                  </a:txBody>
                  <a:tcPr marL="17775" marR="17775" marT="3232" marB="0"/>
                </a:tc>
                <a:tc>
                  <a:txBody>
                    <a:bodyPr/>
                    <a:lstStyle/>
                    <a:p>
                      <a:pPr lvl="0" algn="l">
                        <a:lnSpc>
                          <a:spcPct val="100000"/>
                        </a:lnSpc>
                        <a:spcBef>
                          <a:spcPts val="0"/>
                        </a:spcBef>
                        <a:spcAft>
                          <a:spcPts val="0"/>
                        </a:spcAft>
                        <a:buNone/>
                      </a:pPr>
                      <a:r>
                        <a:rPr lang="en-GB" sz="1200" b="0" i="0" u="none" strike="noStrike" noProof="0">
                          <a:solidFill>
                            <a:schemeClr val="tx1"/>
                          </a:solidFill>
                          <a:effectLst/>
                          <a:latin typeface="Arial" panose="020B0604020202020204" pitchFamily="34" charset="0"/>
                          <a:cs typeface="Arial" panose="020B0604020202020204" pitchFamily="34" charset="0"/>
                        </a:rPr>
                        <a:t>Supporting residents with learning disabilities</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4268882388"/>
                  </a:ext>
                </a:extLst>
              </a:tr>
              <a:tr h="174946">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71</a:t>
                      </a:r>
                    </a:p>
                  </a:txBody>
                  <a:tcPr marL="17775" marR="17775" marT="3232"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Supporting the ongoing treatment of care home residents who might be in the last year of life during the pandemic</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1725280010"/>
                  </a:ext>
                </a:extLst>
              </a:tr>
              <a:tr h="174946">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80</a:t>
                      </a:r>
                    </a:p>
                  </a:txBody>
                  <a:tcPr marL="17775" marR="17775" marT="3232" marB="0"/>
                </a:tc>
                <a:tc>
                  <a:txBody>
                    <a:bodyPr/>
                    <a:lstStyle/>
                    <a:p>
                      <a:pPr lvl="0" algn="l">
                        <a:lnSpc>
                          <a:spcPct val="100000"/>
                        </a:lnSpc>
                        <a:spcBef>
                          <a:spcPts val="0"/>
                        </a:spcBef>
                        <a:spcAft>
                          <a:spcPts val="0"/>
                        </a:spcAft>
                        <a:buNone/>
                      </a:pPr>
                      <a:r>
                        <a:rPr lang="en-GB" sz="1200" b="0" i="0" u="none" strike="noStrike" noProof="0">
                          <a:solidFill>
                            <a:schemeClr val="tx1"/>
                          </a:solidFill>
                          <a:effectLst/>
                          <a:latin typeface="Arial" panose="020B0604020202020204" pitchFamily="34" charset="0"/>
                          <a:cs typeface="Arial" panose="020B0604020202020204" pitchFamily="34" charset="0"/>
                        </a:rPr>
                        <a:t>Staff experiencing Long Covid</a:t>
                      </a: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New</a:t>
                      </a:r>
                    </a:p>
                  </a:txBody>
                  <a:tcPr marL="17775" marR="17775" marT="3232" marB="0"/>
                </a:tc>
                <a:extLst>
                  <a:ext uri="{0D108BD9-81ED-4DB2-BD59-A6C34878D82A}">
                    <a16:rowId xmlns:a16="http://schemas.microsoft.com/office/drawing/2014/main" val="80636307"/>
                  </a:ext>
                </a:extLst>
              </a:tr>
              <a:tr h="256409">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81</a:t>
                      </a:r>
                    </a:p>
                  </a:txBody>
                  <a:tcPr marL="17775" marR="17775" marT="3232" marB="0"/>
                </a:tc>
                <a:tc>
                  <a:txBody>
                    <a:bodyPr/>
                    <a:lstStyle/>
                    <a:p>
                      <a:pPr lvl="0" algn="l">
                        <a:lnSpc>
                          <a:spcPct val="107000"/>
                        </a:lnSpc>
                        <a:spcAft>
                          <a:spcPts val="800"/>
                        </a:spcAft>
                        <a:buNone/>
                      </a:pPr>
                      <a:r>
                        <a:rPr lang="en-GB" sz="1200">
                          <a:solidFill>
                            <a:schemeClr val="tx1"/>
                          </a:solidFill>
                          <a:latin typeface="Arial" panose="020B0604020202020204" pitchFamily="34" charset="0"/>
                          <a:cs typeface="Arial" panose="020B0604020202020204" pitchFamily="34" charset="0"/>
                        </a:rPr>
                        <a:t>Interim visa arrangements for Social Care Workers – from 15 February 2022</a:t>
                      </a:r>
                      <a:endParaRPr lang="en-US" sz="1200">
                        <a:solidFill>
                          <a:schemeClr val="tx1"/>
                        </a:solidFill>
                        <a:latin typeface="Arial" panose="020B060402020202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New</a:t>
                      </a:r>
                    </a:p>
                  </a:txBody>
                  <a:tcPr marL="17775" marR="17775" marT="3232" marB="0"/>
                </a:tc>
                <a:extLst>
                  <a:ext uri="{0D108BD9-81ED-4DB2-BD59-A6C34878D82A}">
                    <a16:rowId xmlns:a16="http://schemas.microsoft.com/office/drawing/2014/main" val="4173351461"/>
                  </a:ext>
                </a:extLst>
              </a:tr>
            </a:tbl>
          </a:graphicData>
        </a:graphic>
      </p:graphicFrame>
      <p:sp>
        <p:nvSpPr>
          <p:cNvPr id="8" name="TextBox 7">
            <a:extLst>
              <a:ext uri="{FF2B5EF4-FFF2-40B4-BE49-F238E27FC236}">
                <a16:creationId xmlns:a16="http://schemas.microsoft.com/office/drawing/2014/main" id="{FFC0C046-0150-46CF-819D-DC2330E34557}"/>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300133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69CAE9-71AC-43CF-8761-4AA65494EA6D}"/>
              </a:ext>
            </a:extLst>
          </p:cNvPr>
          <p:cNvSpPr>
            <a:spLocks noGrp="1"/>
          </p:cNvSpPr>
          <p:nvPr>
            <p:ph sz="quarter" idx="10"/>
          </p:nvPr>
        </p:nvSpPr>
        <p:spPr>
          <a:xfrm>
            <a:off x="614920" y="1343804"/>
            <a:ext cx="10316899" cy="5056996"/>
          </a:xfrm>
        </p:spPr>
        <p:txBody>
          <a:bodyPr>
            <a:normAutofit fontScale="55000" lnSpcReduction="20000"/>
          </a:bodyPr>
          <a:lstStyle/>
          <a:p>
            <a:pPr marL="0" lvl="0" indent="0">
              <a:lnSpc>
                <a:spcPct val="107000"/>
              </a:lnSpc>
              <a:spcBef>
                <a:spcPts val="0"/>
              </a:spcBef>
              <a:buNone/>
              <a:defRPr/>
            </a:pPr>
            <a:r>
              <a:rPr lang="en-GB" sz="3700">
                <a:solidFill>
                  <a:srgbClr val="000000">
                    <a:lumMod val="95000"/>
                    <a:lumOff val="5000"/>
                  </a:srgbClr>
                </a:solidFill>
                <a:ea typeface="Calibri" panose="020F0502020204030204" pitchFamily="34" charset="0"/>
              </a:rPr>
              <a:t>The NHS and the UK Health Security Agency definition for COVID-19 infection is the following:</a:t>
            </a:r>
          </a:p>
          <a:p>
            <a:pPr marL="0" lvl="0" indent="0">
              <a:lnSpc>
                <a:spcPct val="107000"/>
              </a:lnSpc>
              <a:spcBef>
                <a:spcPts val="0"/>
              </a:spcBef>
              <a:buNone/>
              <a:defRPr/>
            </a:pPr>
            <a:endParaRPr lang="en-GB" sz="3700">
              <a:solidFill>
                <a:srgbClr val="000000">
                  <a:lumMod val="95000"/>
                  <a:lumOff val="5000"/>
                </a:srgbClr>
              </a:solidFill>
              <a:ea typeface="Calibri" panose="020F0502020204030204" pitchFamily="34" charset="0"/>
            </a:endParaRPr>
          </a:p>
          <a:p>
            <a:pPr marL="0" lvl="0" indent="-342900">
              <a:lnSpc>
                <a:spcPct val="100000"/>
              </a:lnSpc>
              <a:spcBef>
                <a:spcPts val="0"/>
              </a:spcBef>
              <a:buFont typeface="Symbol" panose="05050102010706020507" pitchFamily="18" charset="2"/>
              <a:buChar char=""/>
              <a:defRPr/>
            </a:pPr>
            <a:r>
              <a:rPr lang="en-GB" sz="3700">
                <a:solidFill>
                  <a:srgbClr val="000000"/>
                </a:solidFill>
                <a:ea typeface="Times New Roman" panose="02020603050405020304" pitchFamily="18" charset="0"/>
              </a:rPr>
              <a:t>New continuous cough, different to usual</a:t>
            </a:r>
          </a:p>
          <a:p>
            <a:pPr marL="0" lvl="0" indent="-342900">
              <a:lnSpc>
                <a:spcPct val="100000"/>
              </a:lnSpc>
              <a:spcBef>
                <a:spcPts val="0"/>
              </a:spcBef>
              <a:buFont typeface="Symbol" panose="05050102010706020507" pitchFamily="18" charset="2"/>
              <a:buChar char=""/>
              <a:defRPr/>
            </a:pPr>
            <a:r>
              <a:rPr lang="en-GB" sz="3700">
                <a:solidFill>
                  <a:srgbClr val="000000"/>
                </a:solidFill>
                <a:ea typeface="Times New Roman" panose="02020603050405020304" pitchFamily="18" charset="0"/>
              </a:rPr>
              <a:t>High temperature (≥37.8°C)</a:t>
            </a:r>
          </a:p>
          <a:p>
            <a:pPr marL="0" lvl="0" indent="-342900">
              <a:lnSpc>
                <a:spcPct val="100000"/>
              </a:lnSpc>
              <a:spcBef>
                <a:spcPts val="0"/>
              </a:spcBef>
              <a:buFont typeface="Symbol" panose="05050102010706020507" pitchFamily="18" charset="2"/>
              <a:buChar char=""/>
              <a:defRPr/>
            </a:pPr>
            <a:r>
              <a:rPr lang="en-US" altLang="en-US" sz="3700" bmk="_Hlk36125628">
                <a:solidFill>
                  <a:srgbClr val="000000"/>
                </a:solidFill>
              </a:rPr>
              <a:t>Loss or change to sense of smell or taste</a:t>
            </a:r>
            <a:r>
              <a:rPr lang="en-GB" sz="3700">
                <a:solidFill>
                  <a:srgbClr val="000000"/>
                </a:solidFill>
                <a:ea typeface="Times New Roman" panose="02020603050405020304" pitchFamily="18" charset="0"/>
              </a:rPr>
              <a:t> </a:t>
            </a:r>
          </a:p>
          <a:p>
            <a:pPr lvl="0">
              <a:lnSpc>
                <a:spcPct val="100000"/>
              </a:lnSpc>
              <a:spcBef>
                <a:spcPts val="0"/>
              </a:spcBef>
              <a:defRPr/>
            </a:pPr>
            <a:endParaRPr lang="en-GB" sz="3700">
              <a:solidFill>
                <a:srgbClr val="000000"/>
              </a:solidFill>
              <a:ea typeface="Times New Roman" panose="02020603050405020304" pitchFamily="18" charset="0"/>
            </a:endParaRPr>
          </a:p>
          <a:p>
            <a:r>
              <a:rPr lang="en-GB" sz="3700" b="1">
                <a:ea typeface="Calibri" panose="020F0502020204030204" pitchFamily="34" charset="0"/>
              </a:rPr>
              <a:t>Milder symptoms such as headache, sore throat, runny nose have been reported with the newer COVID 19 variants, e.g. Omicron. These are also common in other respiratory illnesses and non-infective illness, for example hay fever. It is therefore important to have a test to confirm or exclude COVID if these are a new presentation.</a:t>
            </a:r>
          </a:p>
          <a:p>
            <a:r>
              <a:rPr lang="en-GB" sz="3700" b="1">
                <a:solidFill>
                  <a:srgbClr val="000000"/>
                </a:solidFill>
              </a:rPr>
              <a:t>Care home residents may also commonly present with other signs of being unwell such as being more confused or sleepier than usual, having diarrhoea, dizziness, conjunctivitis and falls. Residents may </a:t>
            </a:r>
            <a:r>
              <a:rPr lang="en-GB" sz="3700" b="1"/>
              <a:t>also </a:t>
            </a:r>
            <a:r>
              <a:rPr lang="en-GB" sz="3700" b="1">
                <a:solidFill>
                  <a:srgbClr val="000000"/>
                </a:solidFill>
              </a:rPr>
              <a:t>present with changes in usual behaviours such as being restless or changes in abilities such as walking. </a:t>
            </a:r>
            <a:endParaRPr lang="en-GB" sz="3700" b="1">
              <a:solidFill>
                <a:srgbClr val="000000"/>
              </a:solidFill>
              <a:ea typeface="Calibri" panose="020F0502020204030204" pitchFamily="34" charset="0"/>
            </a:endParaRPr>
          </a:p>
          <a:p>
            <a:pPr marL="0" indent="0">
              <a:buNone/>
            </a:pPr>
            <a:endParaRPr lang="en-GB" sz="3700" b="1">
              <a:effectLst/>
              <a:ea typeface="Calibri" panose="020F0502020204030204" pitchFamily="34" charset="0"/>
            </a:endParaRPr>
          </a:p>
          <a:p>
            <a:pPr lvl="0">
              <a:lnSpc>
                <a:spcPct val="100000"/>
              </a:lnSpc>
              <a:spcBef>
                <a:spcPts val="0"/>
              </a:spcBef>
              <a:defRPr/>
            </a:pPr>
            <a:r>
              <a:rPr lang="en-GB" sz="3700">
                <a:ea typeface="Times New Roman" panose="02020603050405020304" pitchFamily="18" charset="0"/>
              </a:rPr>
              <a:t>About 1 in 3 people with COVID-19 do not have symptoms but can still infect others, which is why </a:t>
            </a:r>
            <a:r>
              <a:rPr lang="en-GB" sz="3700">
                <a:ea typeface="Times New Roman" panose="02020603050405020304" pitchFamily="18" charset="0"/>
                <a:hlinkClick r:id="rId2" action="ppaction://hlinksldjump"/>
              </a:rPr>
              <a:t>regular testing </a:t>
            </a:r>
            <a:r>
              <a:rPr lang="en-GB" sz="3700">
                <a:ea typeface="Times New Roman" panose="02020603050405020304" pitchFamily="18" charset="0"/>
              </a:rPr>
              <a:t>is important.</a:t>
            </a:r>
          </a:p>
          <a:p>
            <a:pPr lvl="0">
              <a:lnSpc>
                <a:spcPct val="100000"/>
              </a:lnSpc>
              <a:spcBef>
                <a:spcPts val="0"/>
              </a:spcBef>
              <a:defRPr/>
            </a:pPr>
            <a:endParaRPr lang="en-GB" sz="3700">
              <a:solidFill>
                <a:srgbClr val="000000"/>
              </a:solidFill>
              <a:ea typeface="Calibri" panose="020F0502020204030204" pitchFamily="34" charset="0"/>
            </a:endParaRPr>
          </a:p>
          <a:p>
            <a:pPr marL="0" lvl="0" indent="0">
              <a:lnSpc>
                <a:spcPct val="107000"/>
              </a:lnSpc>
              <a:spcBef>
                <a:spcPts val="0"/>
              </a:spcBef>
              <a:buNone/>
              <a:defRPr/>
            </a:pPr>
            <a:endParaRPr lang="en-GB" sz="3700">
              <a:solidFill>
                <a:srgbClr val="000000"/>
              </a:solidFill>
              <a:ea typeface="Calibri" panose="020F0502020204030204" pitchFamily="34" charset="0"/>
              <a:hlinkClick r:id="rId3"/>
            </a:endParaRPr>
          </a:p>
          <a:p>
            <a:endParaRPr lang="en-GB" sz="2000"/>
          </a:p>
        </p:txBody>
      </p:sp>
      <p:sp>
        <p:nvSpPr>
          <p:cNvPr id="3" name="Title 2">
            <a:extLst>
              <a:ext uri="{FF2B5EF4-FFF2-40B4-BE49-F238E27FC236}">
                <a16:creationId xmlns:a16="http://schemas.microsoft.com/office/drawing/2014/main" id="{15EE078F-FE3C-4CCC-B205-F15D2E5F5F77}"/>
              </a:ext>
            </a:extLst>
          </p:cNvPr>
          <p:cNvSpPr>
            <a:spLocks noGrp="1"/>
          </p:cNvSpPr>
          <p:nvPr>
            <p:ph type="title"/>
          </p:nvPr>
        </p:nvSpPr>
        <p:spPr/>
        <p:txBody>
          <a:bodyPr/>
          <a:lstStyle/>
          <a:p>
            <a:r>
              <a:rPr lang="en-GB"/>
              <a:t>COVID-19 Symptoms</a:t>
            </a:r>
          </a:p>
        </p:txBody>
      </p:sp>
      <p:sp>
        <p:nvSpPr>
          <p:cNvPr id="5" name="TextBox 4">
            <a:extLst>
              <a:ext uri="{FF2B5EF4-FFF2-40B4-BE49-F238E27FC236}">
                <a16:creationId xmlns:a16="http://schemas.microsoft.com/office/drawing/2014/main" id="{2C947E8A-532F-4A7C-8558-0F7DB68D6433}"/>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623542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8756" y="-156573"/>
            <a:ext cx="9283753" cy="1145536"/>
          </a:xfrm>
        </p:spPr>
        <p:txBody>
          <a:bodyPr>
            <a:normAutofit/>
          </a:bodyPr>
          <a:lstStyle/>
          <a:p>
            <a:r>
              <a:rPr lang="en-GB" sz="2800">
                <a:solidFill>
                  <a:srgbClr val="0070C0"/>
                </a:solidFill>
              </a:rPr>
              <a:t>What to do when you suspect a resident has respiratory symptoms, including Covid-19</a:t>
            </a:r>
          </a:p>
        </p:txBody>
      </p:sp>
      <p:sp>
        <p:nvSpPr>
          <p:cNvPr id="9" name="Rectangle 8">
            <a:extLst>
              <a:ext uri="{FF2B5EF4-FFF2-40B4-BE49-F238E27FC236}">
                <a16:creationId xmlns:a16="http://schemas.microsoft.com/office/drawing/2014/main" id="{A8F22D73-0A5F-4540-8B7C-4C3ABB8C3A74}"/>
              </a:ext>
            </a:extLst>
          </p:cNvPr>
          <p:cNvSpPr/>
          <p:nvPr/>
        </p:nvSpPr>
        <p:spPr>
          <a:xfrm>
            <a:off x="168349" y="804283"/>
            <a:ext cx="11855301" cy="2973060"/>
          </a:xfrm>
          <a:prstGeom prst="rect">
            <a:avLst/>
          </a:prstGeom>
          <a:solidFill>
            <a:srgbClr val="FFFF6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spcBef>
                <a:spcPts val="0"/>
              </a:spcBef>
              <a:spcAft>
                <a:spcPts val="0"/>
              </a:spcAft>
              <a:buClrTx/>
              <a:buSzTx/>
              <a:buFontTx/>
              <a:buNone/>
              <a:tabLst/>
              <a:defRPr/>
            </a:pPr>
            <a:r>
              <a:rPr lang="en-GB" sz="1600">
                <a:solidFill>
                  <a:srgbClr val="0563C1"/>
                </a:solidFill>
                <a:latin typeface="Arial" panose="020B0604020202020204" pitchFamily="34" charset="0"/>
                <a:ea typeface="Calibri" panose="020F050202020403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If more than one case of acute respiratory infection or illness is suspected (amongst residents and staff), contact LCRC (details below). If a resident has symptoms of an acute respiratory infection (ARI), including COVID-19 symptoms </a:t>
            </a:r>
            <a:r>
              <a:rPr lang="en-GB" sz="1600">
                <a:latin typeface="Arial" panose="020B0604020202020204" pitchFamily="34" charset="0"/>
                <a:ea typeface="Calibri" panose="020F0502020204030204" pitchFamily="34" charset="0"/>
                <a:cs typeface="Arial" panose="020B0604020202020204" pitchFamily="34" charset="0"/>
              </a:rPr>
              <a:t>you </a:t>
            </a:r>
            <a:r>
              <a:rPr lang="en-GB" sz="1600">
                <a:solidFill>
                  <a:srgbClr val="FF0000"/>
                </a:solidFill>
                <a:latin typeface="Arial" panose="020B0604020202020204" pitchFamily="34" charset="0"/>
                <a:ea typeface="Calibri" panose="020F0502020204030204" pitchFamily="34" charset="0"/>
                <a:cs typeface="Arial" panose="020B0604020202020204" pitchFamily="34" charset="0"/>
                <a:hlinkClick r:id="rId4" action="ppaction://hlinksldjump"/>
              </a:rPr>
              <a:t>should test them using a Covid-19 PCR test</a:t>
            </a:r>
            <a:r>
              <a:rPr lang="en-GB" sz="160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GB" sz="1600">
                <a:latin typeface="Arial" panose="020B0604020202020204" pitchFamily="34" charset="0"/>
                <a:ea typeface="Calibri" panose="020F0502020204030204" pitchFamily="34" charset="0"/>
                <a:cs typeface="Arial" panose="020B0604020202020204" pitchFamily="34" charset="0"/>
              </a:rPr>
              <a:t>and flu testing should be considered.</a:t>
            </a:r>
            <a:endParaRPr kumimoji="0" lang="en-GB" sz="16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lvl="0">
              <a:defRPr/>
            </a:pPr>
            <a:r>
              <a:rPr lang="en-GB" sz="1600">
                <a:solidFill>
                  <a:srgbClr val="000000"/>
                </a:solidFill>
                <a:latin typeface="Arial" panose="020B0604020202020204" pitchFamily="34" charset="0"/>
                <a:ea typeface="Calibri" panose="020F0502020204030204" pitchFamily="34" charset="0"/>
                <a:cs typeface="Arial" panose="020B0604020202020204" pitchFamily="34" charset="0"/>
                <a:hlinkClick r:id="rId5"/>
              </a:rPr>
              <a:t>UK Health Security Agency guidance </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states that COVID-19 testing should be considered in older residents or residents with dementia or cognitive impairment who have </a:t>
            </a: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acute confusion</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These residents might not be able to report symptoms.</a:t>
            </a:r>
          </a:p>
          <a:p>
            <a:pPr marL="0" marR="0" lvl="0" indent="0" algn="l" defTabSz="914400" rtl="0" eaLnBrk="1" fontAlgn="auto" latinLnBrk="0" hangingPunct="1">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Record observations where possible: Date of first symptoms, blood pressure, </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6"/>
              </a:rPr>
              <a:t>p</a:t>
            </a:r>
            <a:r>
              <a:rPr kumimoji="0" lang="en-GB" sz="16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6"/>
              </a:rPr>
              <a:t>ulse</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respiratory rate</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temperature (refer to thermometer instructions) – remember to </a:t>
            </a:r>
            <a:r>
              <a:rPr kumimoji="0" lang="en-GB" sz="16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m</a:t>
            </a:r>
            <a:r>
              <a:rPr kumimoji="0" lang="en-GB" sz="16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aintain fluid intake</a:t>
            </a:r>
            <a:endParaRPr kumimoji="0" lang="en-GB" sz="16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For more clinical  support</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call the residents </a:t>
            </a: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GP</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in the first instance. </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9" action="ppaction://hlinksldjump"/>
              </a:rPr>
              <a:t>Call NHS  </a:t>
            </a: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9" action="ppaction://hlinksldjump"/>
              </a:rPr>
              <a:t>111* Star 6</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9" action="ppaction://hlinksldjump"/>
              </a:rPr>
              <a:t> for urgent clinical advice</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or if the GP is not available – this will put you in contact with a Clinician in NHS 111</a:t>
            </a:r>
          </a:p>
        </p:txBody>
      </p:sp>
      <p:sp>
        <p:nvSpPr>
          <p:cNvPr id="12" name="TextBox 10">
            <a:extLst>
              <a:ext uri="{FF2B5EF4-FFF2-40B4-BE49-F238E27FC236}">
                <a16:creationId xmlns:a16="http://schemas.microsoft.com/office/drawing/2014/main" id="{6505FA25-9C4C-4912-BD13-7037D163CE1B}"/>
              </a:ext>
            </a:extLst>
          </p:cNvPr>
          <p:cNvSpPr txBox="1"/>
          <p:nvPr/>
        </p:nvSpPr>
        <p:spPr>
          <a:xfrm>
            <a:off x="168350" y="3854177"/>
            <a:ext cx="11855301" cy="2896102"/>
          </a:xfrm>
          <a:prstGeom prst="rect">
            <a:avLst/>
          </a:prstGeom>
          <a:solidFill>
            <a:srgbClr val="FFFF66"/>
          </a:solidFill>
          <a:ln>
            <a:noFill/>
          </a:ln>
        </p:spPr>
        <p:txBody>
          <a:bodyPr wrap="square" rtlCol="0">
            <a:noAutofit/>
          </a:bodyPr>
          <a:lstStyle/>
          <a:p>
            <a:pPr lvl="0">
              <a:defRPr/>
            </a:pPr>
            <a:r>
              <a:rPr kumimoji="0" lang="en-GB" sz="1600" b="1"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If this is the first new case following recovery testing or you suspect a new outbreak and/or further cases </a:t>
            </a:r>
            <a:r>
              <a:rPr kumimoji="0" lang="en-GB" sz="16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call the </a:t>
            </a:r>
            <a:r>
              <a:rPr lang="en-GB" sz="1600">
                <a:latin typeface="Arial" panose="020B0604020202020204" pitchFamily="34" charset="0"/>
                <a:ea typeface="Calibri" panose="020F0502020204030204" pitchFamily="34" charset="0"/>
                <a:cs typeface="Arial" panose="020B0604020202020204" pitchFamily="34" charset="0"/>
              </a:rPr>
              <a:t>UK Health Security Agency London </a:t>
            </a:r>
            <a:r>
              <a:rPr kumimoji="0" lang="en-GB" sz="16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Coronavirus Response Cell (LCRC) for </a:t>
            </a:r>
            <a:r>
              <a:rPr kumimoji="0" lang="en-GB" sz="1600" b="1"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infection control advice</a:t>
            </a:r>
            <a:r>
              <a:rPr kumimoji="0" lang="en-GB" sz="16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 and </a:t>
            </a:r>
            <a:r>
              <a:rPr lang="en-GB" sz="1600">
                <a:latin typeface="Arial" panose="020B0604020202020204" pitchFamily="34" charset="0"/>
                <a:cs typeface="Arial" panose="020B0604020202020204" pitchFamily="34" charset="0"/>
              </a:rPr>
              <a:t>advice about </a:t>
            </a:r>
            <a:r>
              <a:rPr lang="en-GB" sz="1600" b="1">
                <a:latin typeface="Arial" panose="020B0604020202020204" pitchFamily="34" charset="0"/>
                <a:cs typeface="Arial" panose="020B0604020202020204" pitchFamily="34" charset="0"/>
              </a:rPr>
              <a:t>further testing</a:t>
            </a:r>
            <a:r>
              <a:rPr lang="en-GB" sz="1600" b="1">
                <a:latin typeface="Arial" panose="020B0604020202020204" pitchFamily="34" charset="0"/>
                <a:ea typeface="Calibri" panose="020F0502020204030204" pitchFamily="34" charset="0"/>
                <a:cs typeface="Arial" panose="020B0604020202020204" pitchFamily="34" charset="0"/>
              </a:rPr>
              <a:t>. </a:t>
            </a:r>
            <a:r>
              <a:rPr lang="en-GB" sz="1600">
                <a:latin typeface="Arial" panose="020B0604020202020204" pitchFamily="34" charset="0"/>
                <a:ea typeface="Calibri" panose="020F0502020204030204" pitchFamily="34" charset="0"/>
                <a:cs typeface="Arial" panose="020B0604020202020204" pitchFamily="34" charset="0"/>
              </a:rPr>
              <a:t>LCRC will provide advice and support along with local authority partners to help the care home manage an outbreak.</a:t>
            </a:r>
          </a:p>
          <a:p>
            <a:pPr>
              <a:defRPr/>
            </a:pPr>
            <a:r>
              <a:rPr lang="en-GB" sz="1600" b="0" i="0">
                <a:effectLst/>
                <a:latin typeface="Arial" panose="020B0604020202020204" pitchFamily="34" charset="0"/>
                <a:cs typeface="Arial" panose="020B0604020202020204" pitchFamily="34" charset="0"/>
              </a:rPr>
              <a:t>To ensure prompt investigation of possible ARI outbreaks in care homes, any suspected outbreak of ARI should be reported to the LCRC as soon as possible.  </a:t>
            </a:r>
            <a:r>
              <a:rPr lang="en-GB" sz="1600" b="1" i="0">
                <a:effectLst/>
                <a:latin typeface="Arial" panose="020B0604020202020204" pitchFamily="34" charset="0"/>
                <a:cs typeface="Arial" panose="020B0604020202020204" pitchFamily="34" charset="0"/>
              </a:rPr>
              <a:t>Care homes should NOT wait for the results of COVID-19 tests before reporting a possible outbreak.</a:t>
            </a:r>
            <a:endParaRPr kumimoji="0" lang="en-GB" sz="16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Phone Number:</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0300 303 0450      </a:t>
            </a: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Email:</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LCRC@phe.gov.uk</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Update:</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Capacity Tracker, your Local Authority and RIDDOR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Guidance:</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16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Admission and Care of Residents during COVID-19 Incident</a:t>
            </a:r>
            <a:endParaRPr lang="en-GB" sz="1600" u="sng">
              <a:solidFill>
                <a:srgbClr val="0563C1"/>
              </a:solidFill>
              <a:latin typeface="Arial" panose="020B0604020202020204" pitchFamily="34" charset="0"/>
              <a:ea typeface="Calibri" panose="020F0502020204030204" pitchFamily="34" charset="0"/>
              <a:cs typeface="Arial" panose="020B0604020202020204" pitchFamily="34" charset="0"/>
            </a:endParaRPr>
          </a:p>
          <a:p>
            <a:pPr>
              <a:defRPr/>
            </a:pPr>
            <a:r>
              <a:rPr lang="en-GB" sz="1600" b="1">
                <a:latin typeface="Arial" panose="020B0604020202020204" pitchFamily="34" charset="0"/>
                <a:ea typeface="Calibri" panose="020F0502020204030204" pitchFamily="34" charset="0"/>
                <a:cs typeface="Arial" panose="020B0604020202020204" pitchFamily="34" charset="0"/>
              </a:rPr>
              <a:t>Guidance: </a:t>
            </a:r>
            <a:r>
              <a:rPr lang="en-GB" sz="1600">
                <a:effectLst/>
                <a:latin typeface="Arial" panose="020B0604020202020204" pitchFamily="34" charset="0"/>
                <a:cs typeface="Arial" panose="020B0604020202020204" pitchFamily="34" charset="0"/>
                <a:hlinkClick r:id="rId12"/>
              </a:rPr>
              <a:t>London Flu Response in COVID-19 Pandemic: Standard Operating Procedure for Care Providers</a:t>
            </a:r>
            <a:endParaRPr lang="en-GB" sz="160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0" name="Picture 8" descr="https://static.thenounproject.com/png/1946229-200.png">
            <a:extLst>
              <a:ext uri="{FF2B5EF4-FFF2-40B4-BE49-F238E27FC236}">
                <a16:creationId xmlns:a16="http://schemas.microsoft.com/office/drawing/2014/main" id="{2001125C-7C7E-4D5D-B1F6-92D9F74A9235}"/>
              </a:ext>
            </a:extLst>
          </p:cNvPr>
          <p:cNvPicPr>
            <a:picLocks noChangeAspect="1" noChangeArrowheads="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9477"/>
            <a:ext cx="608756" cy="6087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9F1E89-B436-4ECE-ADC8-7CCCF12F6A39}"/>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34859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CB0E-2A2B-4E25-B71F-12AC709DC610}"/>
              </a:ext>
            </a:extLst>
          </p:cNvPr>
          <p:cNvSpPr>
            <a:spLocks noGrp="1"/>
          </p:cNvSpPr>
          <p:nvPr>
            <p:ph type="title"/>
          </p:nvPr>
        </p:nvSpPr>
        <p:spPr>
          <a:xfrm>
            <a:off x="2013323" y="357318"/>
            <a:ext cx="9147495" cy="1325563"/>
          </a:xfrm>
        </p:spPr>
        <p:txBody>
          <a:bodyPr/>
          <a:lstStyle/>
          <a:p>
            <a:r>
              <a:rPr lang="en-GB" sz="4000">
                <a:solidFill>
                  <a:srgbClr val="005EB8"/>
                </a:solidFill>
                <a:latin typeface="Arial" panose="020B0604020202020204" pitchFamily="34" charset="0"/>
                <a:cs typeface="Arial" panose="020B0604020202020204" pitchFamily="34" charset="0"/>
              </a:rPr>
              <a:t>Covid-19: testing in care homes </a:t>
            </a:r>
            <a:endParaRPr lang="en-GB" sz="1100">
              <a:solidFill>
                <a:srgbClr val="FF0000"/>
              </a:solidFill>
            </a:endParaRPr>
          </a:p>
        </p:txBody>
      </p:sp>
      <p:sp>
        <p:nvSpPr>
          <p:cNvPr id="3" name="Content Placeholder 2">
            <a:extLst>
              <a:ext uri="{FF2B5EF4-FFF2-40B4-BE49-F238E27FC236}">
                <a16:creationId xmlns:a16="http://schemas.microsoft.com/office/drawing/2014/main" id="{24F7D377-B6E8-4E79-A1CC-E07A2299AD00}"/>
              </a:ext>
            </a:extLst>
          </p:cNvPr>
          <p:cNvSpPr>
            <a:spLocks noGrp="1"/>
          </p:cNvSpPr>
          <p:nvPr>
            <p:ph idx="1"/>
          </p:nvPr>
        </p:nvSpPr>
        <p:spPr>
          <a:xfrm>
            <a:off x="5650787" y="1194512"/>
            <a:ext cx="5694978" cy="4610850"/>
          </a:xfrm>
        </p:spPr>
        <p:txBody>
          <a:bodyPr vert="horz" lIns="91440" tIns="45720" rIns="91440" bIns="45720" rtlCol="0" anchor="t">
            <a:normAutofit fontScale="25000" lnSpcReduction="20000"/>
          </a:bodyPr>
          <a:lstStyle/>
          <a:p>
            <a:pPr>
              <a:lnSpc>
                <a:spcPct val="100000"/>
              </a:lnSpc>
              <a:spcBef>
                <a:spcPts val="0"/>
              </a:spcBef>
              <a:buFont typeface="Arial" panose="05000000000000000000" pitchFamily="2" charset="2"/>
              <a:buChar char="•"/>
            </a:pPr>
            <a:endParaRPr lang="en-GB" sz="2900" b="1">
              <a:latin typeface="Arial"/>
              <a:cs typeface="Arial"/>
            </a:endParaRPr>
          </a:p>
          <a:p>
            <a:pPr>
              <a:lnSpc>
                <a:spcPct val="100000"/>
              </a:lnSpc>
              <a:spcBef>
                <a:spcPts val="0"/>
              </a:spcBef>
              <a:buFont typeface="Arial" panose="05000000000000000000" pitchFamily="2" charset="2"/>
              <a:buChar char="•"/>
            </a:pPr>
            <a:r>
              <a:rPr lang="en-GB" sz="5600" b="1">
                <a:latin typeface="Arial"/>
                <a:cs typeface="Arial"/>
              </a:rPr>
              <a:t>Residents and staff who have had a positive PCR test result for COVID-19 should not be retested by PCR until 90 days after onset of their symptoms or positive PCR test date (if asymptomatic), except if they develop new symptoms of Covid-19, get a positive lateral flow test result, or need to return to the UK from abroad. They should continue to test using lateral flow devices.</a:t>
            </a:r>
            <a:endParaRPr lang="en-GB" sz="5600">
              <a:cs typeface="Calibri"/>
            </a:endParaRPr>
          </a:p>
          <a:p>
            <a:pPr>
              <a:buFont typeface="Wingdings" panose="05000000000000000000" pitchFamily="2" charset="2"/>
              <a:buChar char="Ø"/>
            </a:pPr>
            <a:r>
              <a:rPr lang="en-GB" sz="5600" b="1">
                <a:latin typeface="Arial"/>
                <a:cs typeface="Arial"/>
              </a:rPr>
              <a:t>Call 119 </a:t>
            </a:r>
            <a:r>
              <a:rPr lang="en-GB" sz="5600">
                <a:latin typeface="Arial"/>
                <a:cs typeface="Arial"/>
              </a:rPr>
              <a:t>if you have any questions about swabbing</a:t>
            </a:r>
          </a:p>
          <a:p>
            <a:pPr>
              <a:buFont typeface="Wingdings" panose="05000000000000000000" pitchFamily="2" charset="2"/>
              <a:buChar char="Ø"/>
            </a:pPr>
            <a:r>
              <a:rPr lang="en-GB" sz="5600">
                <a:latin typeface="Arial"/>
                <a:cs typeface="Arial"/>
              </a:rPr>
              <a:t>Include all  </a:t>
            </a:r>
            <a:r>
              <a:rPr lang="en-GB" sz="5600" b="1">
                <a:latin typeface="Arial"/>
                <a:cs typeface="Arial"/>
              </a:rPr>
              <a:t>bank and agency staff </a:t>
            </a:r>
            <a:r>
              <a:rPr lang="en-GB" sz="5600">
                <a:latin typeface="Arial"/>
                <a:cs typeface="Arial"/>
              </a:rPr>
              <a:t>in your testing.</a:t>
            </a:r>
          </a:p>
          <a:p>
            <a:pPr>
              <a:buFont typeface="Wingdings" panose="05000000000000000000" pitchFamily="2" charset="2"/>
              <a:buChar char="Ø"/>
            </a:pPr>
            <a:r>
              <a:rPr lang="en-GB" sz="5600" b="1">
                <a:latin typeface="Arial"/>
                <a:cs typeface="Arial"/>
              </a:rPr>
              <a:t>Symptomatic staff</a:t>
            </a:r>
            <a:r>
              <a:rPr lang="en-GB" sz="5600">
                <a:latin typeface="Arial"/>
                <a:cs typeface="Arial"/>
              </a:rPr>
              <a:t> should self isolate at home and order a PCR test through the self referral portal </a:t>
            </a:r>
            <a:endParaRPr lang="en-GB" sz="5600">
              <a:latin typeface="Arial" panose="020B0604020202020204" pitchFamily="34" charset="0"/>
              <a:cs typeface="Arial" panose="020B0604020202020204" pitchFamily="34" charset="0"/>
            </a:endParaRPr>
          </a:p>
          <a:p>
            <a:pPr>
              <a:buFont typeface="Wingdings" panose="05000000000000000000" pitchFamily="2" charset="2"/>
              <a:buChar char="Ø"/>
            </a:pPr>
            <a:r>
              <a:rPr lang="en-GB" sz="5600" b="1">
                <a:latin typeface="Arial"/>
                <a:cs typeface="Arial"/>
              </a:rPr>
              <a:t>Call LCRC (0300 303 0450 ) for infection control advice </a:t>
            </a:r>
            <a:r>
              <a:rPr lang="en-GB" sz="5600">
                <a:latin typeface="Arial"/>
                <a:cs typeface="Arial"/>
              </a:rPr>
              <a:t>and advice about further testing </a:t>
            </a:r>
            <a:r>
              <a:rPr lang="en-GB" sz="5600" b="1">
                <a:latin typeface="Arial"/>
                <a:cs typeface="Arial"/>
              </a:rPr>
              <a:t>if you suspect a new outbreak </a:t>
            </a:r>
            <a:r>
              <a:rPr lang="en-GB" sz="5600">
                <a:latin typeface="Arial"/>
                <a:cs typeface="Arial"/>
              </a:rPr>
              <a:t>or</a:t>
            </a:r>
            <a:r>
              <a:rPr lang="en-GB" sz="5600" b="1">
                <a:latin typeface="Arial"/>
                <a:cs typeface="Arial"/>
              </a:rPr>
              <a:t> </a:t>
            </a:r>
            <a:r>
              <a:rPr lang="en-GB" sz="5600">
                <a:latin typeface="Arial"/>
                <a:cs typeface="Arial"/>
              </a:rPr>
              <a:t>first new cases following negative recovery testing</a:t>
            </a:r>
            <a:endParaRPr lang="en-GB" sz="5600">
              <a:highlight>
                <a:srgbClr val="FFFF00"/>
              </a:highlight>
              <a:latin typeface="Arial"/>
              <a:cs typeface="Arial"/>
            </a:endParaRPr>
          </a:p>
          <a:p>
            <a:pPr>
              <a:buFont typeface="Wingdings" panose="05000000000000000000" pitchFamily="2" charset="2"/>
              <a:buChar char="Ø"/>
            </a:pPr>
            <a:r>
              <a:rPr lang="en-GB" sz="5600" b="1">
                <a:latin typeface="Arial"/>
                <a:cs typeface="Arial"/>
              </a:rPr>
              <a:t>Outbreak testing </a:t>
            </a:r>
            <a:r>
              <a:rPr lang="en-GB" sz="5600">
                <a:latin typeface="Arial"/>
                <a:cs typeface="Arial"/>
              </a:rPr>
              <a:t>is now carried out via Pillar 2 (DHSC)</a:t>
            </a:r>
          </a:p>
          <a:p>
            <a:pPr>
              <a:buFont typeface="Wingdings" panose="05000000000000000000" pitchFamily="2" charset="2"/>
              <a:buChar char="Ø"/>
            </a:pPr>
            <a:r>
              <a:rPr lang="en-GB" sz="5600">
                <a:latin typeface="Arial"/>
                <a:cs typeface="Arial"/>
              </a:rPr>
              <a:t>Carers and nurses who will be swabbing residents in care homes should complete the online care home swabbing </a:t>
            </a:r>
            <a:r>
              <a:rPr lang="en-GB" sz="5600" b="1">
                <a:latin typeface="Arial"/>
                <a:cs typeface="Arial"/>
              </a:rPr>
              <a:t>competency assessment </a:t>
            </a:r>
            <a:r>
              <a:rPr lang="en-GB" sz="5600">
                <a:latin typeface="Arial"/>
                <a:cs typeface="Arial"/>
              </a:rPr>
              <a:t>before carrying out swabbing. Register at  </a:t>
            </a:r>
            <a:r>
              <a:rPr lang="en-GB" sz="5600">
                <a:latin typeface="Arial"/>
                <a:cs typeface="Arial"/>
                <a:hlinkClick r:id="rId2"/>
              </a:rPr>
              <a:t>www.genqa.org/carehomes</a:t>
            </a:r>
            <a:r>
              <a:rPr lang="en-GB" sz="5600">
                <a:latin typeface="Arial"/>
                <a:cs typeface="Arial"/>
              </a:rPr>
              <a:t>  </a:t>
            </a:r>
            <a:endParaRPr lang="en-GB" sz="5600">
              <a:latin typeface="Arial" panose="020B0604020202020204" pitchFamily="34" charset="0"/>
              <a:cs typeface="Arial" panose="020B0604020202020204" pitchFamily="34" charset="0"/>
            </a:endParaRPr>
          </a:p>
          <a:p>
            <a:pPr>
              <a:buFont typeface="Wingdings" panose="05000000000000000000" pitchFamily="2" charset="2"/>
              <a:buChar char="Ø"/>
            </a:pPr>
            <a:r>
              <a:rPr lang="en-GB" sz="5600">
                <a:latin typeface="Arial"/>
                <a:cs typeface="Arial"/>
              </a:rPr>
              <a:t>Watch out for updates from the DHSC on care home testing</a:t>
            </a:r>
          </a:p>
        </p:txBody>
      </p:sp>
      <p:pic>
        <p:nvPicPr>
          <p:cNvPr id="6" name="Picture 5">
            <a:extLst>
              <a:ext uri="{FF2B5EF4-FFF2-40B4-BE49-F238E27FC236}">
                <a16:creationId xmlns:a16="http://schemas.microsoft.com/office/drawing/2014/main" id="{AAC06AFE-4A98-446E-85A2-82E1BC48AE57}"/>
              </a:ext>
            </a:extLst>
          </p:cNvPr>
          <p:cNvPicPr>
            <a:picLocks noChangeAspect="1"/>
          </p:cNvPicPr>
          <p:nvPr/>
        </p:nvPicPr>
        <p:blipFill>
          <a:blip r:embed="rId3"/>
          <a:stretch>
            <a:fillRect/>
          </a:stretch>
        </p:blipFill>
        <p:spPr>
          <a:xfrm>
            <a:off x="702518" y="27233"/>
            <a:ext cx="1181489" cy="1181489"/>
          </a:xfrm>
          <a:prstGeom prst="rect">
            <a:avLst/>
          </a:prstGeom>
        </p:spPr>
      </p:pic>
      <p:sp>
        <p:nvSpPr>
          <p:cNvPr id="10" name="TextBox 9">
            <a:extLst>
              <a:ext uri="{FF2B5EF4-FFF2-40B4-BE49-F238E27FC236}">
                <a16:creationId xmlns:a16="http://schemas.microsoft.com/office/drawing/2014/main" id="{D1EE7C61-DB19-4384-B490-E5EA083C46B4}"/>
              </a:ext>
            </a:extLst>
          </p:cNvPr>
          <p:cNvSpPr txBox="1"/>
          <p:nvPr/>
        </p:nvSpPr>
        <p:spPr>
          <a:xfrm>
            <a:off x="540707" y="1280758"/>
            <a:ext cx="4822403" cy="375487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Arial" panose="020B0604020202020204" pitchFamily="34" charset="0"/>
                <a:cs typeface="Arial" panose="020B0604020202020204" pitchFamily="34" charset="0"/>
              </a:rPr>
              <a:t>Staff or residents who test positive with the Lateral Flow no longer need to confirm this result with a PCR test. </a:t>
            </a:r>
            <a:r>
              <a:rPr lang="en-GB" sz="1400" b="1">
                <a:latin typeface="Arial" panose="020B0604020202020204" pitchFamily="34" charset="0"/>
                <a:cs typeface="Arial" panose="020B0604020202020204" pitchFamily="34" charset="0"/>
              </a:rPr>
              <a:t>Staff</a:t>
            </a:r>
            <a:r>
              <a:rPr kumimoji="0" lang="en-GB" sz="1400" b="1" i="0" u="none" strike="noStrike" kern="1200" cap="none" spc="0" normalizeH="0" baseline="0" noProof="0">
                <a:ln>
                  <a:noFill/>
                </a:ln>
                <a:effectLst/>
                <a:uLnTx/>
                <a:uFillTx/>
                <a:latin typeface="Arial" panose="020B0604020202020204" pitchFamily="34" charset="0"/>
                <a:cs typeface="Arial" panose="020B0604020202020204" pitchFamily="34" charset="0"/>
              </a:rPr>
              <a:t> must start their isolation period immediately and inform their manager (</a:t>
            </a:r>
            <a:r>
              <a:rPr kumimoji="0" lang="en-GB" sz="1400" b="1" i="0" u="none" strike="noStrike" kern="1200" cap="none" spc="0" normalizeH="0" baseline="0" noProof="0">
                <a:ln>
                  <a:noFill/>
                </a:ln>
                <a:effectLst/>
                <a:uLnTx/>
                <a:uFillTx/>
                <a:latin typeface="Arial" panose="020B0604020202020204" pitchFamily="34" charset="0"/>
                <a:cs typeface="Arial" panose="020B0604020202020204" pitchFamily="34" charset="0"/>
                <a:hlinkClick r:id="rId4"/>
              </a:rPr>
              <a:t>see guidance</a:t>
            </a:r>
            <a:r>
              <a:rPr kumimoji="0" lang="en-GB" sz="1400" b="1" i="0" u="none" strike="noStrike" kern="1200" cap="none" spc="0" normalizeH="0" baseline="0" noProof="0">
                <a:ln>
                  <a:noFill/>
                </a:ln>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400" b="1">
                <a:latin typeface="Arial" panose="020B0604020202020204" pitchFamily="34" charset="0"/>
                <a:cs typeface="Arial" panose="020B0604020202020204" pitchFamily="34" charset="0"/>
              </a:rPr>
              <a:t>All staff will have to take the Lateral Flow test prior to starting their shift on each day they are working </a:t>
            </a:r>
          </a:p>
          <a:p>
            <a:pPr marL="285750" indent="-285750">
              <a:buFont typeface="Arial" panose="020B0604020202020204" pitchFamily="34" charset="0"/>
              <a:buChar char="•"/>
              <a:defRPr/>
            </a:pPr>
            <a:r>
              <a:rPr lang="en-GB" sz="1400" b="1">
                <a:latin typeface="Arial" panose="020B0604020202020204" pitchFamily="34" charset="0"/>
                <a:cs typeface="Arial" panose="020B0604020202020204" pitchFamily="34" charset="0"/>
              </a:rPr>
              <a:t>Staff are no longer required to take weekly PCR tests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Residents have PCR every 28 days (e.g. when symptomatic or when a contact) as well as in all Vivaldi research care homes.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If any resident or staff member has a positive PCR or Lateral </a:t>
            </a:r>
            <a:r>
              <a:rPr lang="en-GB" sz="1400" b="1">
                <a:solidFill>
                  <a:prstClr val="black"/>
                </a:solidFill>
                <a:latin typeface="Arial" panose="020B0604020202020204" pitchFamily="34" charset="0"/>
                <a:cs typeface="Arial" panose="020B0604020202020204" pitchFamily="34" charset="0"/>
              </a:rPr>
              <a:t>F</a:t>
            </a:r>
            <a:r>
              <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low test, start rapid response testing immediately, by carrying out daily staff lateral flow tests in addition to weekly PCR testing.</a:t>
            </a: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E97E2D0-4E6A-4A15-A1CE-C67B60D92A5F}"/>
              </a:ext>
            </a:extLst>
          </p:cNvPr>
          <p:cNvSpPr txBox="1"/>
          <p:nvPr/>
        </p:nvSpPr>
        <p:spPr>
          <a:xfrm>
            <a:off x="6585318" y="6180836"/>
            <a:ext cx="4538444" cy="461665"/>
          </a:xfrm>
          <a:prstGeom prst="rect">
            <a:avLst/>
          </a:prstGeom>
          <a:noFill/>
          <a:ln w="127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Resources</a:t>
            </a:r>
            <a:endParaRPr kumimoji="0" lang="en-GB" sz="1200" b="1" i="0"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prstClr val="black"/>
                </a:solidFill>
                <a:latin typeface="Arial" panose="020B0604020202020204" pitchFamily="34" charset="0"/>
                <a:cs typeface="Arial" panose="020B0604020202020204" pitchFamily="34" charset="0"/>
                <a:hlinkClick r:id="rId5"/>
              </a:rPr>
              <a:t>Care_Home_Testing_Guidance_England</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994BA9F9-60C3-4E87-BF66-E6033F14C7EC}"/>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44368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CEB02-BC56-4964-8D9D-E8EA33676479}"/>
              </a:ext>
            </a:extLst>
          </p:cNvPr>
          <p:cNvSpPr>
            <a:spLocks noGrp="1"/>
          </p:cNvSpPr>
          <p:nvPr>
            <p:ph sz="quarter" idx="10"/>
          </p:nvPr>
        </p:nvSpPr>
        <p:spPr>
          <a:xfrm>
            <a:off x="614920" y="1343804"/>
            <a:ext cx="10316899" cy="1399396"/>
          </a:xfrm>
        </p:spPr>
        <p:txBody>
          <a:bodyPr>
            <a:normAutofit/>
          </a:bodyPr>
          <a:lstStyle/>
          <a:p>
            <a:r>
              <a:rPr lang="en-GB"/>
              <a:t>An outbreak is defined as 2 or more clinically suspected or confirmed positives (rapid lateral flow or PCR) among residents or staff detected in the same 14-day period.</a:t>
            </a:r>
          </a:p>
          <a:p>
            <a:r>
              <a:rPr lang="en-GB"/>
              <a:t>However, one positive test result may be the first sign of an outbreak, so you should contact LCRC for advice in this instance.</a:t>
            </a:r>
          </a:p>
          <a:p>
            <a:r>
              <a:rPr lang="en-GB"/>
              <a:t>LCRC will advise you on the outbreak testing requirements for staff and residents. </a:t>
            </a:r>
            <a:r>
              <a:rPr lang="en-GB">
                <a:hlinkClick r:id="rId2"/>
              </a:rPr>
              <a:t>See guidance </a:t>
            </a:r>
            <a:r>
              <a:rPr lang="en-GB"/>
              <a:t>for further details.</a:t>
            </a:r>
          </a:p>
          <a:p>
            <a:endParaRPr lang="en-GB"/>
          </a:p>
        </p:txBody>
      </p:sp>
      <p:sp>
        <p:nvSpPr>
          <p:cNvPr id="3" name="Title 2">
            <a:extLst>
              <a:ext uri="{FF2B5EF4-FFF2-40B4-BE49-F238E27FC236}">
                <a16:creationId xmlns:a16="http://schemas.microsoft.com/office/drawing/2014/main" id="{9C4A3D14-65E9-464C-9784-8DA5C7681352}"/>
              </a:ext>
            </a:extLst>
          </p:cNvPr>
          <p:cNvSpPr>
            <a:spLocks noGrp="1"/>
          </p:cNvSpPr>
          <p:nvPr>
            <p:ph type="title"/>
          </p:nvPr>
        </p:nvSpPr>
        <p:spPr/>
        <p:txBody>
          <a:bodyPr>
            <a:normAutofit/>
          </a:bodyPr>
          <a:lstStyle/>
          <a:p>
            <a:r>
              <a:rPr lang="en-GB"/>
              <a:t>Declaring an outbreak</a:t>
            </a:r>
          </a:p>
        </p:txBody>
      </p:sp>
      <p:sp>
        <p:nvSpPr>
          <p:cNvPr id="4" name="Content Placeholder 1">
            <a:extLst>
              <a:ext uri="{FF2B5EF4-FFF2-40B4-BE49-F238E27FC236}">
                <a16:creationId xmlns:a16="http://schemas.microsoft.com/office/drawing/2014/main" id="{48E9C9C7-721C-43F7-B421-3A374CA07A77}"/>
              </a:ext>
            </a:extLst>
          </p:cNvPr>
          <p:cNvSpPr txBox="1">
            <a:spLocks/>
          </p:cNvSpPr>
          <p:nvPr/>
        </p:nvSpPr>
        <p:spPr>
          <a:xfrm>
            <a:off x="614920" y="3429000"/>
            <a:ext cx="10316899" cy="16790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a:cs typeface="Arial"/>
              </a:rPr>
              <a:t>LCRC will carry out a risk assessment to determine whether your home needs to close to admissions, re-admissions, and visiting</a:t>
            </a:r>
          </a:p>
          <a:p>
            <a:r>
              <a:rPr lang="en-GB">
                <a:latin typeface="Arial"/>
                <a:cs typeface="Arial"/>
              </a:rPr>
              <a:t>An essential care giver (</a:t>
            </a:r>
            <a:r>
              <a:rPr lang="en-GB" err="1">
                <a:latin typeface="Arial"/>
                <a:cs typeface="Arial"/>
              </a:rPr>
              <a:t>eg</a:t>
            </a:r>
            <a:r>
              <a:rPr lang="en-GB">
                <a:latin typeface="Arial"/>
                <a:cs typeface="Arial"/>
              </a:rPr>
              <a:t> a nominated relative) and healthcare professionals can still visit the care home</a:t>
            </a:r>
          </a:p>
          <a:p>
            <a:r>
              <a:rPr lang="en-GB">
                <a:latin typeface="Arial"/>
                <a:cs typeface="Arial"/>
              </a:rPr>
              <a:t>If a resident is on an end of life care pathway, they may be able to have more visitors</a:t>
            </a:r>
          </a:p>
          <a:p>
            <a:r>
              <a:rPr lang="en-GB">
                <a:latin typeface="Arial"/>
                <a:cs typeface="Arial"/>
              </a:rPr>
              <a:t>LCRC’s risk assessment will determine any further local advice on managing during an outbreak</a:t>
            </a:r>
          </a:p>
        </p:txBody>
      </p:sp>
      <p:sp>
        <p:nvSpPr>
          <p:cNvPr id="5" name="Title 2">
            <a:extLst>
              <a:ext uri="{FF2B5EF4-FFF2-40B4-BE49-F238E27FC236}">
                <a16:creationId xmlns:a16="http://schemas.microsoft.com/office/drawing/2014/main" id="{86CEB4C1-425A-41F6-ACA4-6C11596E18F6}"/>
              </a:ext>
            </a:extLst>
          </p:cNvPr>
          <p:cNvSpPr txBox="1">
            <a:spLocks/>
          </p:cNvSpPr>
          <p:nvPr/>
        </p:nvSpPr>
        <p:spPr>
          <a:xfrm>
            <a:off x="609601" y="2633837"/>
            <a:ext cx="8756073" cy="611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a:t>Managing an outbreak</a:t>
            </a:r>
          </a:p>
        </p:txBody>
      </p:sp>
      <p:sp>
        <p:nvSpPr>
          <p:cNvPr id="7" name="TextBox 6">
            <a:extLst>
              <a:ext uri="{FF2B5EF4-FFF2-40B4-BE49-F238E27FC236}">
                <a16:creationId xmlns:a16="http://schemas.microsoft.com/office/drawing/2014/main" id="{5B3898F9-26BF-4CEB-BB7D-B4B7160D65A0}"/>
              </a:ext>
            </a:extLst>
          </p:cNvPr>
          <p:cNvSpPr txBox="1"/>
          <p:nvPr/>
        </p:nvSpPr>
        <p:spPr>
          <a:xfrm>
            <a:off x="5192110" y="5986193"/>
            <a:ext cx="6789682" cy="646331"/>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LCRC contact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Phone Number:</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0300 303 0450      </a:t>
            </a: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Email:</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8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LCRC@phe.gov.uk</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90942E2A-243C-4615-9705-F56AF1D57BB2}"/>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36148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93A48-82F2-4D34-8296-879D2C3A90DA}"/>
              </a:ext>
            </a:extLst>
          </p:cNvPr>
          <p:cNvSpPr>
            <a:spLocks noGrp="1"/>
          </p:cNvSpPr>
          <p:nvPr>
            <p:ph sz="quarter" idx="10"/>
          </p:nvPr>
        </p:nvSpPr>
        <p:spPr>
          <a:xfrm>
            <a:off x="614920" y="1343804"/>
            <a:ext cx="10296235" cy="5056996"/>
          </a:xfrm>
        </p:spPr>
        <p:txBody>
          <a:bodyPr>
            <a:normAutofit fontScale="70000" lnSpcReduction="20000"/>
          </a:bodyPr>
          <a:lstStyle/>
          <a:p>
            <a:pPr>
              <a:lnSpc>
                <a:spcPct val="170000"/>
              </a:lnSpc>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For advice on </a:t>
            </a:r>
            <a:r>
              <a:rPr lang="en-GB" sz="1800" b="1">
                <a:solidFill>
                  <a:prstClr val="black"/>
                </a:solidFill>
              </a:rPr>
              <a:t>o</a:t>
            </a:r>
            <a:r>
              <a:rPr kumimoji="0" lang="en-GB" sz="18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utbreak</a:t>
            </a:r>
            <a:r>
              <a:rPr kumimoji="0" lang="en-GB" sz="1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testing: call LCRC on </a:t>
            </a:r>
            <a:r>
              <a:rPr lang="en-GB" sz="1800" b="1">
                <a:effectLst/>
                <a:latin typeface="Arial" panose="020B0604020202020204" pitchFamily="34" charset="0"/>
                <a:cs typeface="Arial" panose="020B0604020202020204" pitchFamily="34" charset="0"/>
              </a:rPr>
              <a:t>0300 303 0450 </a:t>
            </a:r>
            <a:endParaRPr kumimoji="0" lang="en-GB" sz="1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a:lnSpc>
                <a:spcPct val="170000"/>
              </a:lnSpc>
              <a:defRPr/>
            </a:pPr>
            <a:r>
              <a:rPr lang="en-GB" sz="1800">
                <a:latin typeface="Arial"/>
                <a:ea typeface="+mn-lt"/>
                <a:cs typeface="+mn-lt"/>
              </a:rPr>
              <a:t>If two or more COVID-19 cases are detected in staff or residents, the suspected outbreak must be reported to the Health Protection Team, and outbreak control restrictions should be implemented:</a:t>
            </a:r>
            <a:endParaRPr lang="en-GB" sz="1800">
              <a:latin typeface="Arial"/>
              <a:ea typeface="+mn-lt"/>
              <a:cs typeface="Arial"/>
            </a:endParaRPr>
          </a:p>
          <a:p>
            <a:pPr marL="285750" indent="-285750">
              <a:lnSpc>
                <a:spcPct val="170000"/>
              </a:lnSpc>
              <a:buFont typeface="Arial"/>
              <a:buChar char="•"/>
              <a:defRPr/>
            </a:pPr>
            <a:r>
              <a:rPr lang="en-GB" sz="1800">
                <a:latin typeface="Arial"/>
                <a:ea typeface="+mn-lt"/>
                <a:cs typeface="+mn-lt"/>
              </a:rPr>
              <a:t>Whole home PCR testing (staff and residents) should occur on day 0 of the suspected outbreak</a:t>
            </a:r>
            <a:endParaRPr lang="en-GB" sz="1800">
              <a:latin typeface="Arial"/>
              <a:ea typeface="+mn-lt"/>
              <a:cs typeface="Arial"/>
            </a:endParaRPr>
          </a:p>
          <a:p>
            <a:pPr marL="285750" indent="-285750">
              <a:lnSpc>
                <a:spcPct val="170000"/>
              </a:lnSpc>
              <a:buFont typeface="Arial"/>
              <a:buChar char="•"/>
              <a:defRPr/>
            </a:pPr>
            <a:r>
              <a:rPr lang="en-GB" sz="1800">
                <a:latin typeface="Arial"/>
                <a:ea typeface="+mn-lt"/>
                <a:cs typeface="+mn-lt"/>
              </a:rPr>
              <a:t>Whole home PCR testing should be repeated at day 4 and 7 for those who test negative. </a:t>
            </a:r>
            <a:endParaRPr lang="en-GB" sz="1800">
              <a:latin typeface="Arial"/>
              <a:ea typeface="+mn-lt"/>
              <a:cs typeface="Arial"/>
            </a:endParaRPr>
          </a:p>
          <a:p>
            <a:pPr marL="285750" indent="-285750">
              <a:lnSpc>
                <a:spcPct val="170000"/>
              </a:lnSpc>
              <a:buFont typeface="Arial"/>
              <a:buChar char="•"/>
              <a:defRPr/>
            </a:pPr>
            <a:r>
              <a:rPr lang="en-GB" sz="1800" b="1">
                <a:latin typeface="Arial"/>
                <a:ea typeface="+mn-lt"/>
                <a:cs typeface="+mn-lt"/>
              </a:rPr>
              <a:t>If the first and second rounds of PCR testing do not detect any further cases in residents or staff, then outbreak control restrictions may be lifted after consideration of</a:t>
            </a:r>
            <a:r>
              <a:rPr lang="en-GB" sz="1800">
                <a:latin typeface="Arial"/>
                <a:ea typeface="+mn-lt"/>
                <a:cs typeface="+mn-lt"/>
              </a:rPr>
              <a:t>: </a:t>
            </a:r>
            <a:endParaRPr lang="en-GB" sz="1800">
              <a:latin typeface="Arial"/>
              <a:ea typeface="+mn-lt"/>
              <a:cs typeface="Arial"/>
            </a:endParaRPr>
          </a:p>
          <a:p>
            <a:pPr marL="285750" indent="-285750">
              <a:lnSpc>
                <a:spcPct val="170000"/>
              </a:lnSpc>
              <a:buFont typeface="Arial"/>
              <a:buChar char="•"/>
              <a:defRPr/>
            </a:pPr>
            <a:r>
              <a:rPr lang="en-GB" sz="1800" b="1">
                <a:latin typeface="Arial"/>
                <a:ea typeface="+mn-lt"/>
                <a:cs typeface="+mn-lt"/>
              </a:rPr>
              <a:t>Level of vaccine coverage in residents above 90% and staff above 80% and participation in routine staff weekly testing above 75%.</a:t>
            </a:r>
            <a:endParaRPr lang="en-GB" sz="1800">
              <a:latin typeface="Arial"/>
              <a:cs typeface="Calibri"/>
            </a:endParaRPr>
          </a:p>
          <a:p>
            <a:pPr marL="285750" indent="-285750">
              <a:lnSpc>
                <a:spcPct val="170000"/>
              </a:lnSpc>
              <a:buFont typeface="Arial"/>
              <a:buChar char="•"/>
              <a:defRPr/>
            </a:pPr>
            <a:r>
              <a:rPr lang="en-GB" sz="1800" b="1">
                <a:latin typeface="Arial"/>
                <a:ea typeface="+mn-lt"/>
                <a:cs typeface="+mn-lt"/>
              </a:rPr>
              <a:t>Compliance with IPC measures.</a:t>
            </a:r>
            <a:r>
              <a:rPr lang="en-GB" sz="1800">
                <a:latin typeface="Arial"/>
                <a:ea typeface="+mn-lt"/>
                <a:cs typeface="+mn-lt"/>
              </a:rPr>
              <a:t> </a:t>
            </a:r>
          </a:p>
          <a:p>
            <a:pPr marL="285750" indent="-285750">
              <a:lnSpc>
                <a:spcPct val="170000"/>
              </a:lnSpc>
              <a:buFont typeface="Arial"/>
              <a:buChar char="•"/>
              <a:defRPr/>
            </a:pPr>
            <a:endParaRPr lang="en-GB" sz="1800">
              <a:latin typeface="Arial"/>
              <a:ea typeface="+mn-lt"/>
              <a:cs typeface="+mn-lt"/>
            </a:endParaRPr>
          </a:p>
          <a:p>
            <a:pPr marL="285750" indent="-285750">
              <a:lnSpc>
                <a:spcPct val="170000"/>
              </a:lnSpc>
              <a:buFont typeface="Arial"/>
              <a:buChar char="•"/>
              <a:defRPr/>
            </a:pPr>
            <a:r>
              <a:rPr lang="en-GB" sz="1800" b="1" u="sng">
                <a:latin typeface="Arial"/>
                <a:ea typeface="+mn-lt"/>
                <a:cs typeface="+mn-lt"/>
              </a:rPr>
              <a:t>If residents or staff with respiratory symptoms are returning negative tests, contact LCRC on</a:t>
            </a:r>
            <a:r>
              <a:rPr lang="en-GB" sz="1800" b="1" u="sng">
                <a:latin typeface="Arial" panose="020B0604020202020204" pitchFamily="34" charset="0"/>
                <a:ea typeface="+mn-lt"/>
                <a:cs typeface="Arial" panose="020B0604020202020204" pitchFamily="34" charset="0"/>
              </a:rPr>
              <a:t> </a:t>
            </a:r>
            <a:r>
              <a:rPr lang="fr-FR" sz="1800" b="1" u="sng">
                <a:effectLst/>
                <a:latin typeface="Arial" panose="020B0604020202020204" pitchFamily="34" charset="0"/>
                <a:cs typeface="Arial" panose="020B0604020202020204" pitchFamily="34" charset="0"/>
              </a:rPr>
              <a:t>0300 303 0450 or Email: </a:t>
            </a:r>
            <a:r>
              <a:rPr lang="fr-FR" sz="1800" b="1" u="sng">
                <a:effectLst/>
                <a:latin typeface="Arial" panose="020B0604020202020204" pitchFamily="34" charset="0"/>
                <a:cs typeface="Arial" panose="020B0604020202020204" pitchFamily="34" charset="0"/>
                <a:hlinkClick r:id="rId2"/>
              </a:rPr>
              <a:t>LCRC@phe.gov.uk</a:t>
            </a:r>
            <a:r>
              <a:rPr lang="fr-FR" sz="1800" b="1" u="sng">
                <a:effectLst/>
                <a:latin typeface="Arial" panose="020B0604020202020204" pitchFamily="34" charset="0"/>
                <a:cs typeface="Arial" panose="020B0604020202020204" pitchFamily="34" charset="0"/>
              </a:rPr>
              <a:t>.</a:t>
            </a:r>
          </a:p>
          <a:p>
            <a:endParaRPr lang="en-GB"/>
          </a:p>
        </p:txBody>
      </p:sp>
      <p:sp>
        <p:nvSpPr>
          <p:cNvPr id="3" name="Title 2">
            <a:extLst>
              <a:ext uri="{FF2B5EF4-FFF2-40B4-BE49-F238E27FC236}">
                <a16:creationId xmlns:a16="http://schemas.microsoft.com/office/drawing/2014/main" id="{1D543947-DC16-4F67-BC3A-59E72B10D326}"/>
              </a:ext>
            </a:extLst>
          </p:cNvPr>
          <p:cNvSpPr>
            <a:spLocks noGrp="1"/>
          </p:cNvSpPr>
          <p:nvPr>
            <p:ph type="title"/>
          </p:nvPr>
        </p:nvSpPr>
        <p:spPr/>
        <p:txBody>
          <a:bodyPr/>
          <a:lstStyle/>
          <a:p>
            <a:r>
              <a:rPr lang="en-GB"/>
              <a:t>Testing during an outbreak </a:t>
            </a:r>
          </a:p>
        </p:txBody>
      </p:sp>
      <p:sp>
        <p:nvSpPr>
          <p:cNvPr id="4" name="TextBox 3">
            <a:extLst>
              <a:ext uri="{FF2B5EF4-FFF2-40B4-BE49-F238E27FC236}">
                <a16:creationId xmlns:a16="http://schemas.microsoft.com/office/drawing/2014/main" id="{5569037B-2A11-4AED-93B8-3906F2BBFA55}"/>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25949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756D4-8870-423A-AF73-802D9A1DE861}"/>
              </a:ext>
            </a:extLst>
          </p:cNvPr>
          <p:cNvSpPr>
            <a:spLocks noGrp="1"/>
          </p:cNvSpPr>
          <p:nvPr>
            <p:ph sz="quarter" idx="10"/>
          </p:nvPr>
        </p:nvSpPr>
        <p:spPr>
          <a:xfrm>
            <a:off x="614920" y="1343804"/>
            <a:ext cx="10316899" cy="4000356"/>
          </a:xfrm>
        </p:spPr>
        <p:txBody>
          <a:bodyPr vert="horz" lIns="91440" tIns="45720" rIns="91440" bIns="45720" rtlCol="0" anchor="t">
            <a:normAutofit/>
          </a:bodyPr>
          <a:lstStyle/>
          <a:p>
            <a:pPr>
              <a:lnSpc>
                <a:spcPct val="150000"/>
              </a:lnSpc>
            </a:pPr>
            <a:r>
              <a:rPr lang="en-GB">
                <a:latin typeface="Arial"/>
                <a:cs typeface="Arial"/>
              </a:rPr>
              <a:t>All staff and residents should be tested with PCR 14 days after the last resident or staff had a positive test result or showed coronavirus-like symptoms.</a:t>
            </a:r>
          </a:p>
          <a:p>
            <a:pPr>
              <a:lnSpc>
                <a:spcPct val="150000"/>
              </a:lnSpc>
            </a:pPr>
            <a:r>
              <a:rPr lang="en-GB">
                <a:latin typeface="Arial"/>
                <a:cs typeface="Arial"/>
              </a:rPr>
              <a:t>If there are no positive PCR results, and no new variants are identified from this ‘end of outbreak testing’, the HPT will declare the outbreak over.</a:t>
            </a:r>
          </a:p>
          <a:p>
            <a:pPr>
              <a:lnSpc>
                <a:spcPct val="150000"/>
              </a:lnSpc>
            </a:pPr>
            <a:r>
              <a:rPr lang="en-GB">
                <a:latin typeface="Arial"/>
                <a:cs typeface="Arial"/>
              </a:rPr>
              <a:t>Any further positive cases after this point is a new suspected or confirmed outbreak. The care home must contact LCRC and immediately begin </a:t>
            </a:r>
            <a:r>
              <a:rPr lang="en-GB">
                <a:latin typeface="Arial"/>
                <a:cs typeface="Arial"/>
                <a:hlinkClick r:id="rId2"/>
              </a:rPr>
              <a:t>rapid response testing</a:t>
            </a:r>
            <a:r>
              <a:rPr lang="en-GB">
                <a:latin typeface="Arial"/>
                <a:cs typeface="Arial"/>
              </a:rPr>
              <a:t> again.</a:t>
            </a:r>
          </a:p>
          <a:p>
            <a:pPr>
              <a:lnSpc>
                <a:spcPct val="150000"/>
              </a:lnSpc>
            </a:pPr>
            <a:r>
              <a:rPr lang="en-GB">
                <a:latin typeface="Arial"/>
                <a:cs typeface="Arial"/>
              </a:rPr>
              <a:t>If no further cases are identified at this point, the outbreak is considered to have ended. Resume the normal testing regime.</a:t>
            </a:r>
          </a:p>
          <a:p>
            <a:pPr>
              <a:lnSpc>
                <a:spcPct val="150000"/>
              </a:lnSpc>
            </a:pPr>
            <a:r>
              <a:rPr lang="en-GB">
                <a:latin typeface="Arial"/>
                <a:cs typeface="Arial"/>
              </a:rPr>
              <a:t>LCRC will advise when the regular residents testing cycle will resume after the outbreak ended </a:t>
            </a:r>
            <a:endParaRPr lang="en-GB"/>
          </a:p>
          <a:p>
            <a:endParaRPr lang="en-GB">
              <a:hlinkClick r:id="rId3"/>
            </a:endParaRPr>
          </a:p>
          <a:p>
            <a:endParaRPr lang="en-GB"/>
          </a:p>
        </p:txBody>
      </p:sp>
      <p:sp>
        <p:nvSpPr>
          <p:cNvPr id="3" name="Title 2">
            <a:extLst>
              <a:ext uri="{FF2B5EF4-FFF2-40B4-BE49-F238E27FC236}">
                <a16:creationId xmlns:a16="http://schemas.microsoft.com/office/drawing/2014/main" id="{4D63BF27-7D5E-4CF6-B592-3ECA171876E8}"/>
              </a:ext>
            </a:extLst>
          </p:cNvPr>
          <p:cNvSpPr>
            <a:spLocks noGrp="1"/>
          </p:cNvSpPr>
          <p:nvPr>
            <p:ph type="title"/>
          </p:nvPr>
        </p:nvSpPr>
        <p:spPr/>
        <p:txBody>
          <a:bodyPr/>
          <a:lstStyle/>
          <a:p>
            <a:r>
              <a:rPr lang="en-GB"/>
              <a:t>Closing an outbreak</a:t>
            </a:r>
          </a:p>
        </p:txBody>
      </p:sp>
      <p:sp>
        <p:nvSpPr>
          <p:cNvPr id="4" name="TextBox 3">
            <a:extLst>
              <a:ext uri="{FF2B5EF4-FFF2-40B4-BE49-F238E27FC236}">
                <a16:creationId xmlns:a16="http://schemas.microsoft.com/office/drawing/2014/main" id="{45804109-1E7E-47EE-B388-0FFA7AD8365D}"/>
              </a:ext>
            </a:extLst>
          </p:cNvPr>
          <p:cNvSpPr txBox="1"/>
          <p:nvPr/>
        </p:nvSpPr>
        <p:spPr>
          <a:xfrm>
            <a:off x="5192110" y="5986193"/>
            <a:ext cx="6789682" cy="646331"/>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LCRC contact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Phone Number:</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0300 303 0450      </a:t>
            </a: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Email:</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8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LCRC@phe.gov.uk</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5093152B-09B6-4AB6-9A0C-DA41B339B425}"/>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93517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86088" y="357188"/>
            <a:ext cx="657225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Care Home meets threshold for OB (2+ cases within 14 days </a:t>
            </a:r>
          </a:p>
          <a:p>
            <a:pPr algn="ctr"/>
            <a:r>
              <a:rPr lang="en-GB">
                <a:solidFill>
                  <a:schemeClr val="tx1"/>
                </a:solidFill>
              </a:rPr>
              <a:t>with epidemiological link</a:t>
            </a:r>
            <a:r>
              <a:rPr lang="en-GB"/>
              <a:t>)</a:t>
            </a:r>
          </a:p>
        </p:txBody>
      </p:sp>
      <p:cxnSp>
        <p:nvCxnSpPr>
          <p:cNvPr id="6" name="Straight Arrow Connector 5"/>
          <p:cNvCxnSpPr/>
          <p:nvPr/>
        </p:nvCxnSpPr>
        <p:spPr>
          <a:xfrm>
            <a:off x="8301038" y="2057400"/>
            <a:ext cx="0" cy="1214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493669" y="3367607"/>
            <a:ext cx="3614738" cy="6000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14 days later and no further cases</a:t>
            </a:r>
          </a:p>
        </p:txBody>
      </p:sp>
      <p:grpSp>
        <p:nvGrpSpPr>
          <p:cNvPr id="11" name="Group 10"/>
          <p:cNvGrpSpPr/>
          <p:nvPr/>
        </p:nvGrpSpPr>
        <p:grpSpPr>
          <a:xfrm>
            <a:off x="10037886" y="3724094"/>
            <a:ext cx="864941" cy="1340070"/>
            <a:chOff x="10112110" y="4589875"/>
            <a:chExt cx="864941" cy="1340070"/>
          </a:xfrm>
        </p:grpSpPr>
        <p:sp>
          <p:nvSpPr>
            <p:cNvPr id="8" name="Rectangle 7"/>
            <p:cNvSpPr/>
            <p:nvPr/>
          </p:nvSpPr>
          <p:spPr>
            <a:xfrm rot="1828064">
              <a:off x="10112110" y="5437131"/>
              <a:ext cx="634672" cy="3414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7188528">
              <a:off x="10156998" y="5109891"/>
              <a:ext cx="1340070" cy="3000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9560791" y="4008233"/>
            <a:ext cx="2157413" cy="369332"/>
          </a:xfrm>
          <a:prstGeom prst="rect">
            <a:avLst/>
          </a:prstGeom>
          <a:noFill/>
        </p:spPr>
        <p:txBody>
          <a:bodyPr wrap="square" rtlCol="0">
            <a:spAutoFit/>
          </a:bodyPr>
          <a:lstStyle/>
          <a:p>
            <a:r>
              <a:rPr lang="en-GB" b="1"/>
              <a:t>OUTBREAK OVER</a:t>
            </a:r>
          </a:p>
        </p:txBody>
      </p:sp>
      <p:cxnSp>
        <p:nvCxnSpPr>
          <p:cNvPr id="16" name="Straight Arrow Connector 15"/>
          <p:cNvCxnSpPr/>
          <p:nvPr/>
        </p:nvCxnSpPr>
        <p:spPr>
          <a:xfrm>
            <a:off x="4324350" y="1743075"/>
            <a:ext cx="0" cy="62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516981" y="2514599"/>
            <a:ext cx="3614738" cy="6000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 days later 1 * case</a:t>
            </a:r>
          </a:p>
          <a:p>
            <a:pPr algn="ctr"/>
            <a:r>
              <a:rPr lang="en-GB" b="1">
                <a:solidFill>
                  <a:schemeClr val="tx1"/>
                </a:solidFill>
              </a:rPr>
              <a:t>RESTART 14 DAY CLOCK</a:t>
            </a:r>
          </a:p>
        </p:txBody>
      </p:sp>
      <p:sp>
        <p:nvSpPr>
          <p:cNvPr id="20" name="Rounded Rectangle 19"/>
          <p:cNvSpPr/>
          <p:nvPr/>
        </p:nvSpPr>
        <p:spPr>
          <a:xfrm>
            <a:off x="2516981" y="5377901"/>
            <a:ext cx="3614738" cy="6000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14 days later and no further cases</a:t>
            </a:r>
          </a:p>
        </p:txBody>
      </p:sp>
      <p:cxnSp>
        <p:nvCxnSpPr>
          <p:cNvPr id="22" name="Straight Arrow Connector 21"/>
          <p:cNvCxnSpPr/>
          <p:nvPr/>
        </p:nvCxnSpPr>
        <p:spPr>
          <a:xfrm>
            <a:off x="4324350" y="3257548"/>
            <a:ext cx="0" cy="1957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737651" y="5254773"/>
            <a:ext cx="864941" cy="1340070"/>
            <a:chOff x="10112110" y="4589875"/>
            <a:chExt cx="864941" cy="1340070"/>
          </a:xfrm>
        </p:grpSpPr>
        <p:sp>
          <p:nvSpPr>
            <p:cNvPr id="24" name="Rectangle 23"/>
            <p:cNvSpPr/>
            <p:nvPr/>
          </p:nvSpPr>
          <p:spPr>
            <a:xfrm rot="1828064">
              <a:off x="10112110" y="5437131"/>
              <a:ext cx="634672" cy="3414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rot="7188528">
              <a:off x="10156998" y="5109891"/>
              <a:ext cx="1340070" cy="3000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6091416" y="5380385"/>
            <a:ext cx="2157413" cy="369332"/>
          </a:xfrm>
          <a:prstGeom prst="rect">
            <a:avLst/>
          </a:prstGeom>
          <a:noFill/>
        </p:spPr>
        <p:txBody>
          <a:bodyPr wrap="square" rtlCol="0">
            <a:spAutoFit/>
          </a:bodyPr>
          <a:lstStyle/>
          <a:p>
            <a:r>
              <a:rPr lang="en-GB" b="1"/>
              <a:t>OUTBREAK OVER</a:t>
            </a:r>
          </a:p>
        </p:txBody>
      </p:sp>
      <p:sp>
        <p:nvSpPr>
          <p:cNvPr id="17" name="TextBox 16">
            <a:extLst>
              <a:ext uri="{FF2B5EF4-FFF2-40B4-BE49-F238E27FC236}">
                <a16:creationId xmlns:a16="http://schemas.microsoft.com/office/drawing/2014/main" id="{F973D5D6-B920-4DAD-B3B3-C1DE18C76F54}"/>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679447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E247D93-4FB4-4139-B757-ED2369E18A65}"/>
              </a:ext>
            </a:extLst>
          </p:cNvPr>
          <p:cNvGraphicFramePr>
            <a:graphicFrameLocks noGrp="1"/>
          </p:cNvGraphicFramePr>
          <p:nvPr>
            <p:extLst>
              <p:ext uri="{D42A27DB-BD31-4B8C-83A1-F6EECF244321}">
                <p14:modId xmlns:p14="http://schemas.microsoft.com/office/powerpoint/2010/main" val="3123941452"/>
              </p:ext>
            </p:extLst>
          </p:nvPr>
        </p:nvGraphicFramePr>
        <p:xfrm>
          <a:off x="636177" y="801305"/>
          <a:ext cx="11170656" cy="4843472"/>
        </p:xfrm>
        <a:graphic>
          <a:graphicData uri="http://schemas.openxmlformats.org/drawingml/2006/table">
            <a:tbl>
              <a:tblPr firstRow="1" bandRow="1">
                <a:tableStyleId>{5C22544A-7EE6-4342-B048-85BDC9FD1C3A}</a:tableStyleId>
              </a:tblPr>
              <a:tblGrid>
                <a:gridCol w="1326942">
                  <a:extLst>
                    <a:ext uri="{9D8B030D-6E8A-4147-A177-3AD203B41FA5}">
                      <a16:colId xmlns:a16="http://schemas.microsoft.com/office/drawing/2014/main" val="358362019"/>
                    </a:ext>
                  </a:extLst>
                </a:gridCol>
                <a:gridCol w="9843714">
                  <a:extLst>
                    <a:ext uri="{9D8B030D-6E8A-4147-A177-3AD203B41FA5}">
                      <a16:colId xmlns:a16="http://schemas.microsoft.com/office/drawing/2014/main" val="1978856637"/>
                    </a:ext>
                  </a:extLst>
                </a:gridCol>
              </a:tblGrid>
              <a:tr h="63723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1368B0"/>
                          </a:solidFill>
                          <a:effectLst/>
                          <a:uLnTx/>
                          <a:uFillTx/>
                          <a:latin typeface="Arial" panose="020B0604020202020204" pitchFamily="34" charset="0"/>
                          <a:ea typeface="+mn-ea"/>
                          <a:cs typeface="Arial" panose="020B0604020202020204" pitchFamily="34" charset="0"/>
                        </a:rPr>
                        <a:t>Swabbing may feel uncomfortable and be frightening for some residents.</a:t>
                      </a:r>
                    </a:p>
                  </a:txBody>
                  <a:tcPr anchor="ctr">
                    <a:solidFill>
                      <a:srgbClr val="E7ECEF"/>
                    </a:solidFill>
                  </a:tcPr>
                </a:tc>
                <a:tc hMerge="1">
                  <a:txBody>
                    <a:bodyPr/>
                    <a:lstStyle/>
                    <a:p>
                      <a:endParaRPr lang="en-GB"/>
                    </a:p>
                  </a:txBody>
                  <a:tcPr/>
                </a:tc>
                <a:extLst>
                  <a:ext uri="{0D108BD9-81ED-4DB2-BD59-A6C34878D82A}">
                    <a16:rowId xmlns:a16="http://schemas.microsoft.com/office/drawing/2014/main" val="2689841353"/>
                  </a:ext>
                </a:extLst>
              </a:tr>
              <a:tr h="701040">
                <a:tc>
                  <a:txBody>
                    <a:bodyPr/>
                    <a:lstStyle/>
                    <a:p>
                      <a:endParaRPr lang="en-GB"/>
                    </a:p>
                  </a:txBody>
                  <a:tcPr>
                    <a:solidFill>
                      <a:srgbClr val="FFB90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solidFill>
                            <a:schemeClr val="bg1"/>
                          </a:solidFill>
                          <a:latin typeface="Arial" panose="020B0604020202020204" pitchFamily="34" charset="0"/>
                          <a:cs typeface="Arial" panose="020B0604020202020204" pitchFamily="34" charset="0"/>
                        </a:rPr>
                        <a:t>You might want to wait for a good moment where someone is engaged and not in distress for another reason</a:t>
                      </a:r>
                    </a:p>
                  </a:txBody>
                  <a:tcPr>
                    <a:solidFill>
                      <a:srgbClr val="FFD56F"/>
                    </a:solidFill>
                  </a:tcPr>
                </a:tc>
                <a:extLst>
                  <a:ext uri="{0D108BD9-81ED-4DB2-BD59-A6C34878D82A}">
                    <a16:rowId xmlns:a16="http://schemas.microsoft.com/office/drawing/2014/main" val="3856763005"/>
                  </a:ext>
                </a:extLst>
              </a:tr>
              <a:tr h="701040">
                <a:tc>
                  <a:txBody>
                    <a:bodyPr/>
                    <a:lstStyle/>
                    <a:p>
                      <a:endParaRPr lang="en-GB"/>
                    </a:p>
                  </a:txBody>
                  <a:tcPr>
                    <a:solidFill>
                      <a:srgbClr val="F08C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solidFill>
                            <a:schemeClr val="bg1"/>
                          </a:solidFill>
                          <a:latin typeface="Arial" panose="020B0604020202020204" pitchFamily="34" charset="0"/>
                          <a:cs typeface="Arial" panose="020B0604020202020204" pitchFamily="34" charset="0"/>
                        </a:rPr>
                        <a:t>Explain the reasons behind the swab and that there might be some discomfort</a:t>
                      </a:r>
                    </a:p>
                  </a:txBody>
                  <a:tcPr>
                    <a:solidFill>
                      <a:srgbClr val="F5BA60"/>
                    </a:solidFill>
                  </a:tcPr>
                </a:tc>
                <a:extLst>
                  <a:ext uri="{0D108BD9-81ED-4DB2-BD59-A6C34878D82A}">
                    <a16:rowId xmlns:a16="http://schemas.microsoft.com/office/drawing/2014/main" val="2172101098"/>
                  </a:ext>
                </a:extLst>
              </a:tr>
              <a:tr h="701040">
                <a:tc>
                  <a:txBody>
                    <a:bodyPr/>
                    <a:lstStyle/>
                    <a:p>
                      <a:endParaRPr lang="en-GB"/>
                    </a:p>
                  </a:txBody>
                  <a:tcPr>
                    <a:solidFill>
                      <a:srgbClr val="B11E7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a:solidFill>
                            <a:schemeClr val="bg1"/>
                          </a:solidFill>
                          <a:latin typeface="Arial" panose="020B0604020202020204" pitchFamily="34" charset="0"/>
                          <a:cs typeface="Arial" panose="020B0604020202020204" pitchFamily="34" charset="0"/>
                        </a:rPr>
                        <a:t>Use pictures and simple information to help explain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a:solidFill>
                            <a:schemeClr val="bg1"/>
                          </a:solidFill>
                          <a:latin typeface="Arial" panose="020B0604020202020204" pitchFamily="34" charset="0"/>
                          <a:cs typeface="Arial" panose="020B0604020202020204" pitchFamily="34" charset="0"/>
                        </a:rPr>
                        <a:t>Example here: </a:t>
                      </a:r>
                      <a:r>
                        <a:rPr lang="en-GB" sz="1600" i="0">
                          <a:hlinkClick r:id="rId3"/>
                        </a:rPr>
                        <a:t>https://bnssgccg-media.ams3.cdn.digitaloceanspaces.com/attachments/Easy_Read_swab.pdf</a:t>
                      </a:r>
                      <a:r>
                        <a:rPr lang="en-GB" sz="1600" i="0"/>
                        <a:t> </a:t>
                      </a:r>
                      <a:endParaRPr lang="en-GB" sz="1600" i="0">
                        <a:solidFill>
                          <a:schemeClr val="bg1"/>
                        </a:solidFill>
                        <a:latin typeface="Arial" panose="020B0604020202020204" pitchFamily="34" charset="0"/>
                        <a:cs typeface="Arial" panose="020B0604020202020204" pitchFamily="34" charset="0"/>
                      </a:endParaRPr>
                    </a:p>
                  </a:txBody>
                  <a:tcPr>
                    <a:solidFill>
                      <a:srgbClr val="D17AAD"/>
                    </a:solidFill>
                  </a:tcPr>
                </a:tc>
                <a:extLst>
                  <a:ext uri="{0D108BD9-81ED-4DB2-BD59-A6C34878D82A}">
                    <a16:rowId xmlns:a16="http://schemas.microsoft.com/office/drawing/2014/main" val="2387490519"/>
                  </a:ext>
                </a:extLst>
              </a:tr>
              <a:tr h="701040">
                <a:tc>
                  <a:txBody>
                    <a:bodyPr/>
                    <a:lstStyle/>
                    <a:p>
                      <a:endParaRPr lang="en-GB"/>
                    </a:p>
                  </a:txBody>
                  <a:tcPr>
                    <a:solidFill>
                      <a:srgbClr val="32007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solidFill>
                            <a:schemeClr val="bg1"/>
                          </a:solidFill>
                          <a:latin typeface="Arial" panose="020B0604020202020204" pitchFamily="34" charset="0"/>
                          <a:cs typeface="Arial" panose="020B0604020202020204" pitchFamily="34" charset="0"/>
                        </a:rPr>
                        <a:t>Demonstrate what will happen on yourself, a colleague or a doll/teddy</a:t>
                      </a:r>
                    </a:p>
                  </a:txBody>
                  <a:tcPr>
                    <a:solidFill>
                      <a:srgbClr val="8563AD"/>
                    </a:solidFill>
                  </a:tcPr>
                </a:tc>
                <a:extLst>
                  <a:ext uri="{0D108BD9-81ED-4DB2-BD59-A6C34878D82A}">
                    <a16:rowId xmlns:a16="http://schemas.microsoft.com/office/drawing/2014/main" val="1545678645"/>
                  </a:ext>
                </a:extLst>
              </a:tr>
              <a:tr h="701040">
                <a:tc>
                  <a:txBody>
                    <a:bodyPr/>
                    <a:lstStyle/>
                    <a:p>
                      <a:endParaRPr lang="en-GB"/>
                    </a:p>
                  </a:txBody>
                  <a:tcPr>
                    <a:solidFill>
                      <a:srgbClr val="002D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solidFill>
                            <a:schemeClr val="bg1"/>
                          </a:solidFill>
                          <a:latin typeface="Arial" panose="020B0604020202020204" pitchFamily="34" charset="0"/>
                          <a:cs typeface="Arial" panose="020B0604020202020204" pitchFamily="34" charset="0"/>
                        </a:rPr>
                        <a:t>Asking the person to open their mouth, stick out their tongue and say “</a:t>
                      </a:r>
                      <a:r>
                        <a:rPr lang="en-GB" sz="2000" err="1">
                          <a:solidFill>
                            <a:schemeClr val="bg1"/>
                          </a:solidFill>
                          <a:latin typeface="Arial" panose="020B0604020202020204" pitchFamily="34" charset="0"/>
                          <a:cs typeface="Arial" panose="020B0604020202020204" pitchFamily="34" charset="0"/>
                        </a:rPr>
                        <a:t>ahhh</a:t>
                      </a:r>
                      <a:r>
                        <a:rPr lang="en-GB" sz="2000">
                          <a:solidFill>
                            <a:schemeClr val="bg1"/>
                          </a:solidFill>
                          <a:latin typeface="Arial" panose="020B0604020202020204" pitchFamily="34" charset="0"/>
                          <a:cs typeface="Arial" panose="020B0604020202020204" pitchFamily="34" charset="0"/>
                        </a:rPr>
                        <a:t>..” can help with understanding </a:t>
                      </a:r>
                    </a:p>
                  </a:txBody>
                  <a:tcPr>
                    <a:solidFill>
                      <a:srgbClr val="6482B8"/>
                    </a:solidFill>
                  </a:tcPr>
                </a:tc>
                <a:extLst>
                  <a:ext uri="{0D108BD9-81ED-4DB2-BD59-A6C34878D82A}">
                    <a16:rowId xmlns:a16="http://schemas.microsoft.com/office/drawing/2014/main" val="2835605872"/>
                  </a:ext>
                </a:extLst>
              </a:tr>
              <a:tr h="701040">
                <a:tc>
                  <a:txBody>
                    <a:bodyPr/>
                    <a:lstStyle/>
                    <a:p>
                      <a:endParaRPr lang="en-GB"/>
                    </a:p>
                  </a:txBody>
                  <a:tcPr>
                    <a:solidFill>
                      <a:srgbClr val="0096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solidFill>
                            <a:schemeClr val="bg1"/>
                          </a:solidFill>
                          <a:latin typeface="Arial" panose="020B0604020202020204" pitchFamily="34" charset="0"/>
                          <a:cs typeface="Arial" panose="020B0604020202020204" pitchFamily="34" charset="0"/>
                        </a:rPr>
                        <a:t>Keep explaining what you are doing during swabbing and give clear instructions </a:t>
                      </a:r>
                    </a:p>
                  </a:txBody>
                  <a:tcPr>
                    <a:solidFill>
                      <a:srgbClr val="62C187"/>
                    </a:solidFill>
                  </a:tcPr>
                </a:tc>
                <a:extLst>
                  <a:ext uri="{0D108BD9-81ED-4DB2-BD59-A6C34878D82A}">
                    <a16:rowId xmlns:a16="http://schemas.microsoft.com/office/drawing/2014/main" val="1507838304"/>
                  </a:ext>
                </a:extLst>
              </a:tr>
            </a:tbl>
          </a:graphicData>
        </a:graphic>
      </p:graphicFrame>
      <p:pic>
        <p:nvPicPr>
          <p:cNvPr id="8" name="Graphic 7" descr="Pause">
            <a:extLst>
              <a:ext uri="{FF2B5EF4-FFF2-40B4-BE49-F238E27FC236}">
                <a16:creationId xmlns:a16="http://schemas.microsoft.com/office/drawing/2014/main" id="{06161F1D-3F17-45E7-9FD7-A741599A014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8335" y="1512012"/>
            <a:ext cx="645785" cy="641550"/>
          </a:xfrm>
          <a:prstGeom prst="rect">
            <a:avLst/>
          </a:prstGeom>
        </p:spPr>
      </p:pic>
      <p:pic>
        <p:nvPicPr>
          <p:cNvPr id="10" name="Graphic 9" descr="Teacher">
            <a:extLst>
              <a:ext uri="{FF2B5EF4-FFF2-40B4-BE49-F238E27FC236}">
                <a16:creationId xmlns:a16="http://schemas.microsoft.com/office/drawing/2014/main" id="{B686D1F8-CB1D-4FC9-A2E7-AF5A42AF27A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255" y="2170130"/>
            <a:ext cx="729332" cy="724549"/>
          </a:xfrm>
          <a:prstGeom prst="rect">
            <a:avLst/>
          </a:prstGeom>
        </p:spPr>
      </p:pic>
      <p:pic>
        <p:nvPicPr>
          <p:cNvPr id="17" name="Graphic 16" descr="Camera">
            <a:extLst>
              <a:ext uri="{FF2B5EF4-FFF2-40B4-BE49-F238E27FC236}">
                <a16:creationId xmlns:a16="http://schemas.microsoft.com/office/drawing/2014/main" id="{AA9490B4-780D-4295-A89C-BCDB72F560D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8335" y="2860766"/>
            <a:ext cx="729332" cy="724549"/>
          </a:xfrm>
          <a:prstGeom prst="rect">
            <a:avLst/>
          </a:prstGeom>
        </p:spPr>
      </p:pic>
      <p:pic>
        <p:nvPicPr>
          <p:cNvPr id="19" name="Graphic 18" descr="Doctor">
            <a:extLst>
              <a:ext uri="{FF2B5EF4-FFF2-40B4-BE49-F238E27FC236}">
                <a16:creationId xmlns:a16="http://schemas.microsoft.com/office/drawing/2014/main" id="{CC388641-45E1-443E-A831-7B0FA77858E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8335" y="3492672"/>
            <a:ext cx="729332" cy="724549"/>
          </a:xfrm>
          <a:prstGeom prst="rect">
            <a:avLst/>
          </a:prstGeom>
        </p:spPr>
      </p:pic>
      <p:pic>
        <p:nvPicPr>
          <p:cNvPr id="21" name="Graphic 20" descr="Lips">
            <a:extLst>
              <a:ext uri="{FF2B5EF4-FFF2-40B4-BE49-F238E27FC236}">
                <a16:creationId xmlns:a16="http://schemas.microsoft.com/office/drawing/2014/main" id="{EF4F8EF6-4F86-474C-BFF0-ED94FA5C3F9E}"/>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8335" y="4291952"/>
            <a:ext cx="729332" cy="724549"/>
          </a:xfrm>
          <a:prstGeom prst="rect">
            <a:avLst/>
          </a:prstGeom>
        </p:spPr>
      </p:pic>
      <p:pic>
        <p:nvPicPr>
          <p:cNvPr id="23" name="Graphic 22" descr="Chat RTL">
            <a:extLst>
              <a:ext uri="{FF2B5EF4-FFF2-40B4-BE49-F238E27FC236}">
                <a16:creationId xmlns:a16="http://schemas.microsoft.com/office/drawing/2014/main" id="{0B58FE78-CCFF-412B-9DA8-E6C4C5FA1DD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8335" y="4994959"/>
            <a:ext cx="729332" cy="724549"/>
          </a:xfrm>
          <a:prstGeom prst="rect">
            <a:avLst/>
          </a:prstGeom>
        </p:spPr>
      </p:pic>
      <p:sp>
        <p:nvSpPr>
          <p:cNvPr id="13" name="Title 2">
            <a:extLst>
              <a:ext uri="{FF2B5EF4-FFF2-40B4-BE49-F238E27FC236}">
                <a16:creationId xmlns:a16="http://schemas.microsoft.com/office/drawing/2014/main" id="{53206F75-7665-4316-AFC7-125385C6CF43}"/>
              </a:ext>
            </a:extLst>
          </p:cNvPr>
          <p:cNvSpPr>
            <a:spLocks noGrp="1"/>
          </p:cNvSpPr>
          <p:nvPr>
            <p:ph type="title"/>
          </p:nvPr>
        </p:nvSpPr>
        <p:spPr>
          <a:xfrm>
            <a:off x="636177" y="56685"/>
            <a:ext cx="9593524" cy="646331"/>
          </a:xfrm>
        </p:spPr>
        <p:txBody>
          <a:bodyPr/>
          <a:lstStyle/>
          <a:p>
            <a:r>
              <a:rPr lang="en-GB" sz="3200">
                <a:solidFill>
                  <a:schemeClr val="bg2"/>
                </a:solidFill>
              </a:rPr>
              <a:t>Swabbing </a:t>
            </a:r>
            <a:r>
              <a:rPr lang="en-GB">
                <a:solidFill>
                  <a:schemeClr val="bg2"/>
                </a:solidFill>
              </a:rPr>
              <a:t>residents</a:t>
            </a:r>
            <a:r>
              <a:rPr lang="en-GB" sz="3200">
                <a:solidFill>
                  <a:schemeClr val="bg2"/>
                </a:solidFill>
              </a:rPr>
              <a:t>: top tips</a:t>
            </a:r>
            <a:br>
              <a:rPr lang="en-GB" sz="3200">
                <a:solidFill>
                  <a:schemeClr val="bg2"/>
                </a:solidFill>
              </a:rPr>
            </a:br>
            <a:br>
              <a:rPr lang="en-GB" sz="3200">
                <a:solidFill>
                  <a:schemeClr val="bg2"/>
                </a:solidFill>
              </a:rPr>
            </a:br>
            <a:br>
              <a:rPr lang="en-GB" sz="3200">
                <a:solidFill>
                  <a:schemeClr val="bg2"/>
                </a:solidFill>
              </a:rPr>
            </a:br>
            <a:br>
              <a:rPr lang="en-GB" b="1">
                <a:solidFill>
                  <a:schemeClr val="bg1"/>
                </a:solidFill>
              </a:rPr>
            </a:br>
            <a:endParaRPr lang="en-GB"/>
          </a:p>
        </p:txBody>
      </p:sp>
      <p:sp>
        <p:nvSpPr>
          <p:cNvPr id="11" name="TextBox 10">
            <a:extLst>
              <a:ext uri="{FF2B5EF4-FFF2-40B4-BE49-F238E27FC236}">
                <a16:creationId xmlns:a16="http://schemas.microsoft.com/office/drawing/2014/main" id="{BCE92200-3EF4-4F59-AB83-05C7DFF43BD8}"/>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461376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818" y="605201"/>
            <a:ext cx="10316899" cy="969979"/>
          </a:xfrm>
        </p:spPr>
        <p:txBody>
          <a:bodyPr/>
          <a:lstStyle/>
          <a:p>
            <a:r>
              <a:rPr lang="en-GB"/>
              <a:t>The majority of void tests currently being returned are due to testing with an expired kit, It is highly likely that the voids received are because of this reason. If you receive a void or “unable to read”, inconclusive result, please instruct staff to retest.</a:t>
            </a:r>
          </a:p>
          <a:p>
            <a:r>
              <a:rPr lang="en-GB" b="1"/>
              <a:t>Important : Check your test kits have not expired: If the lab receives a vial that has expired, your test result will be returned as void.</a:t>
            </a:r>
          </a:p>
        </p:txBody>
      </p:sp>
      <p:sp>
        <p:nvSpPr>
          <p:cNvPr id="3" name="Title 2"/>
          <p:cNvSpPr>
            <a:spLocks noGrp="1"/>
          </p:cNvSpPr>
          <p:nvPr>
            <p:ph type="title"/>
          </p:nvPr>
        </p:nvSpPr>
        <p:spPr>
          <a:xfrm>
            <a:off x="74470" y="73010"/>
            <a:ext cx="8756073" cy="611649"/>
          </a:xfrm>
        </p:spPr>
        <p:txBody>
          <a:bodyPr/>
          <a:lstStyle/>
          <a:p>
            <a:r>
              <a:rPr lang="en-GB" sz="3200"/>
              <a:t>Void tests - Expired Test Kits</a:t>
            </a:r>
          </a:p>
        </p:txBody>
      </p:sp>
      <p:pic>
        <p:nvPicPr>
          <p:cNvPr id="7" name="Picture 6"/>
          <p:cNvPicPr>
            <a:picLocks noChangeAspect="1"/>
          </p:cNvPicPr>
          <p:nvPr/>
        </p:nvPicPr>
        <p:blipFill>
          <a:blip r:embed="rId2"/>
          <a:stretch>
            <a:fillRect/>
          </a:stretch>
        </p:blipFill>
        <p:spPr>
          <a:xfrm>
            <a:off x="1168401" y="1615234"/>
            <a:ext cx="3168299" cy="2437602"/>
          </a:xfrm>
          <a:prstGeom prst="rect">
            <a:avLst/>
          </a:prstGeom>
        </p:spPr>
      </p:pic>
      <p:sp>
        <p:nvSpPr>
          <p:cNvPr id="12" name="Rectangle 11"/>
          <p:cNvSpPr/>
          <p:nvPr/>
        </p:nvSpPr>
        <p:spPr>
          <a:xfrm>
            <a:off x="1168401" y="1642331"/>
            <a:ext cx="2817192" cy="2320069"/>
          </a:xfrm>
          <a:prstGeom prst="rect">
            <a:avLst/>
          </a:prstGeom>
          <a:noFill/>
          <a:ln cmpd="sng">
            <a:solidFill>
              <a:schemeClr val="accent1">
                <a:shade val="50000"/>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990911" y="4094481"/>
            <a:ext cx="2939729" cy="2454010"/>
          </a:xfrm>
          <a:prstGeom prst="rect">
            <a:avLst/>
          </a:prstGeom>
          <a:noFill/>
          <a:ln cmpd="sng">
            <a:solidFill>
              <a:schemeClr val="accent1">
                <a:shade val="50000"/>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174241" y="4094481"/>
            <a:ext cx="3148156" cy="2454010"/>
          </a:xfrm>
          <a:prstGeom prst="rect">
            <a:avLst/>
          </a:prstGeom>
          <a:noFill/>
          <a:ln cmpd="sng">
            <a:solidFill>
              <a:schemeClr val="accent1">
                <a:shade val="50000"/>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3"/>
          <a:stretch>
            <a:fillRect/>
          </a:stretch>
        </p:blipFill>
        <p:spPr>
          <a:xfrm>
            <a:off x="4336700" y="1642331"/>
            <a:ext cx="3235354" cy="1856243"/>
          </a:xfrm>
          <a:prstGeom prst="rect">
            <a:avLst/>
          </a:prstGeom>
        </p:spPr>
      </p:pic>
      <p:pic>
        <p:nvPicPr>
          <p:cNvPr id="21" name="Picture 20"/>
          <p:cNvPicPr>
            <a:picLocks noChangeAspect="1"/>
          </p:cNvPicPr>
          <p:nvPr/>
        </p:nvPicPr>
        <p:blipFill>
          <a:blip r:embed="rId4"/>
          <a:stretch>
            <a:fillRect/>
          </a:stretch>
        </p:blipFill>
        <p:spPr>
          <a:xfrm>
            <a:off x="7464051" y="1642331"/>
            <a:ext cx="2925121" cy="2167669"/>
          </a:xfrm>
          <a:prstGeom prst="rect">
            <a:avLst/>
          </a:prstGeom>
        </p:spPr>
      </p:pic>
      <p:pic>
        <p:nvPicPr>
          <p:cNvPr id="22" name="Picture 21"/>
          <p:cNvPicPr>
            <a:picLocks noChangeAspect="1"/>
          </p:cNvPicPr>
          <p:nvPr/>
        </p:nvPicPr>
        <p:blipFill>
          <a:blip r:embed="rId5"/>
          <a:stretch>
            <a:fillRect/>
          </a:stretch>
        </p:blipFill>
        <p:spPr>
          <a:xfrm>
            <a:off x="2225997" y="4184917"/>
            <a:ext cx="3044643" cy="2236203"/>
          </a:xfrm>
          <a:prstGeom prst="rect">
            <a:avLst/>
          </a:prstGeom>
        </p:spPr>
      </p:pic>
      <p:pic>
        <p:nvPicPr>
          <p:cNvPr id="23" name="Picture 22"/>
          <p:cNvPicPr>
            <a:picLocks noChangeAspect="1"/>
          </p:cNvPicPr>
          <p:nvPr/>
        </p:nvPicPr>
        <p:blipFill>
          <a:blip r:embed="rId6"/>
          <a:stretch>
            <a:fillRect/>
          </a:stretch>
        </p:blipFill>
        <p:spPr>
          <a:xfrm>
            <a:off x="6067110" y="4246642"/>
            <a:ext cx="2837452" cy="2089397"/>
          </a:xfrm>
          <a:prstGeom prst="rect">
            <a:avLst/>
          </a:prstGeom>
        </p:spPr>
      </p:pic>
      <p:sp>
        <p:nvSpPr>
          <p:cNvPr id="18" name="Rectangle 17"/>
          <p:cNvSpPr/>
          <p:nvPr/>
        </p:nvSpPr>
        <p:spPr>
          <a:xfrm>
            <a:off x="4295752" y="1601885"/>
            <a:ext cx="2939728" cy="2360515"/>
          </a:xfrm>
          <a:prstGeom prst="rect">
            <a:avLst/>
          </a:prstGeom>
          <a:noFill/>
          <a:ln cmpd="sng">
            <a:solidFill>
              <a:schemeClr val="accent1">
                <a:shade val="50000"/>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447274" y="1601885"/>
            <a:ext cx="2733576" cy="2360515"/>
          </a:xfrm>
          <a:prstGeom prst="rect">
            <a:avLst/>
          </a:prstGeom>
          <a:noFill/>
          <a:ln cmpd="sng">
            <a:solidFill>
              <a:schemeClr val="accent1">
                <a:shade val="50000"/>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594EAA5-BA58-4C61-B794-9CE356879D10}"/>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461215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958356" y="269597"/>
            <a:ext cx="10112375" cy="611188"/>
          </a:xfr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altLang="en-US"/>
              <a:t> Assessing capacity for Covid-19 testing </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351692" y="902862"/>
            <a:ext cx="4768948" cy="538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defRPr/>
            </a:pPr>
            <a:r>
              <a:rPr lang="en-GB" sz="1100">
                <a:solidFill>
                  <a:srgbClr val="231F20"/>
                </a:solidFill>
                <a:latin typeface="Arial" panose="020B0604020202020204" pitchFamily="34" charset="0"/>
                <a:cs typeface="Arial" panose="020B0604020202020204" pitchFamily="34" charset="0"/>
              </a:rPr>
              <a:t>For regular testing of all residents for COVID-19 in care home settings, see the below guidance for staff in cases where the relevant person may lack the capacity to consent to this procedure.</a:t>
            </a:r>
          </a:p>
          <a:p>
            <a:pPr lvl="0">
              <a:defRPr/>
            </a:pPr>
            <a:endParaRPr lang="en-GB" sz="1100">
              <a:solidFill>
                <a:srgbClr val="231F20"/>
              </a:solidFill>
              <a:latin typeface="Arial" panose="020B0604020202020204" pitchFamily="34" charset="0"/>
              <a:cs typeface="Arial" panose="020B0604020202020204" pitchFamily="34" charset="0"/>
            </a:endParaRPr>
          </a:p>
          <a:p>
            <a:pPr lvl="0">
              <a:defRPr/>
            </a:pPr>
            <a:r>
              <a:rPr lang="en-GB" sz="1100" b="1">
                <a:solidFill>
                  <a:srgbClr val="231F20"/>
                </a:solidFill>
                <a:latin typeface="Arial" panose="020B0604020202020204" pitchFamily="34" charset="0"/>
                <a:cs typeface="Arial" panose="020B0604020202020204" pitchFamily="34" charset="0"/>
              </a:rPr>
              <a:t>If there are doubts about a resident’s capacity to consent to a test for COVID 19, this decision should be approached by applying the practice and principles of the </a:t>
            </a:r>
            <a:r>
              <a:rPr lang="en-GB" sz="1100" b="1">
                <a:solidFill>
                  <a:srgbClr val="231F20"/>
                </a:solidFill>
                <a:latin typeface="Arial" panose="020B0604020202020204" pitchFamily="34" charset="0"/>
                <a:cs typeface="Arial" panose="020B0604020202020204" pitchFamily="34" charset="0"/>
                <a:hlinkClick r:id="rId2"/>
              </a:rPr>
              <a:t>Mental Capacity Act (MCA) 2005</a:t>
            </a:r>
            <a:r>
              <a:rPr lang="en-GB" sz="1100">
                <a:solidFill>
                  <a:srgbClr val="231F20"/>
                </a:solidFill>
                <a:latin typeface="Arial" panose="020B0604020202020204" pitchFamily="34" charset="0"/>
                <a:cs typeface="Arial" panose="020B0604020202020204" pitchFamily="34" charset="0"/>
                <a:hlinkClick r:id="rId2"/>
              </a:rPr>
              <a:t>. </a:t>
            </a:r>
            <a:endParaRPr lang="en-GB" sz="1100">
              <a:solidFill>
                <a:srgbClr val="231F2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GB" sz="1100">
                <a:solidFill>
                  <a:srgbClr val="231F20"/>
                </a:solidFill>
                <a:latin typeface="Arial" panose="020B0604020202020204" pitchFamily="34" charset="0"/>
                <a:cs typeface="Arial" panose="020B0604020202020204" pitchFamily="34" charset="0"/>
              </a:rPr>
              <a:t>Establish whether the individual does lack capacity to make this particular decision. In doing so you must support them, and take all practicable steps, to help them make their own decision. </a:t>
            </a:r>
          </a:p>
          <a:p>
            <a:pPr marL="171450" lvl="0" indent="-171450">
              <a:buFont typeface="Arial" panose="020B0604020202020204" pitchFamily="34" charset="0"/>
              <a:buChar char="•"/>
              <a:defRPr/>
            </a:pPr>
            <a:r>
              <a:rPr lang="en-GB" sz="1100">
                <a:solidFill>
                  <a:srgbClr val="231F20"/>
                </a:solidFill>
                <a:latin typeface="Arial" panose="020B0604020202020204" pitchFamily="34" charset="0"/>
                <a:cs typeface="Arial" panose="020B0604020202020204" pitchFamily="34" charset="0"/>
              </a:rPr>
              <a:t>Make sure the person has all relevant information, e.g. what the test is for, what the procedure involves and what the risks are of not being tested and what the benefits would be. </a:t>
            </a:r>
            <a:r>
              <a:rPr lang="en-GB" sz="1100">
                <a:solidFill>
                  <a:srgbClr val="231F20"/>
                </a:solidFill>
                <a:latin typeface="Arial" panose="020B0604020202020204" pitchFamily="34" charset="0"/>
                <a:cs typeface="Arial" panose="020B0604020202020204" pitchFamily="34" charset="0"/>
                <a:hlinkClick r:id="rId3"/>
              </a:rPr>
              <a:t>This information should be given in an accessible way that is suited to the individual’s level of understanding. </a:t>
            </a:r>
            <a:endParaRPr lang="en-GB" sz="1100">
              <a:solidFill>
                <a:srgbClr val="231F2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GB" sz="1100">
                <a:solidFill>
                  <a:srgbClr val="231F20"/>
                </a:solidFill>
                <a:latin typeface="Arial" panose="020B0604020202020204" pitchFamily="34" charset="0"/>
                <a:cs typeface="Arial" panose="020B0604020202020204" pitchFamily="34" charset="0"/>
              </a:rPr>
              <a:t>The capacity assessment must be evidenced and recorded in the person’s care notes.</a:t>
            </a:r>
          </a:p>
          <a:p>
            <a:pPr lvl="0">
              <a:defRPr/>
            </a:pPr>
            <a:endParaRPr lang="en-GB" sz="1100">
              <a:solidFill>
                <a:srgbClr val="231F20"/>
              </a:solidFill>
              <a:latin typeface="Arial" panose="020B0604020202020204" pitchFamily="34" charset="0"/>
              <a:cs typeface="Arial" panose="020B0604020202020204" pitchFamily="34" charset="0"/>
            </a:endParaRPr>
          </a:p>
          <a:p>
            <a:pPr lvl="0">
              <a:defRPr/>
            </a:pPr>
            <a:r>
              <a:rPr lang="en-GB" sz="1100" b="1">
                <a:solidFill>
                  <a:schemeClr val="accent1"/>
                </a:solidFill>
                <a:latin typeface="Arial" panose="020B0604020202020204" pitchFamily="34" charset="0"/>
                <a:cs typeface="Arial" panose="020B0604020202020204" pitchFamily="34" charset="0"/>
              </a:rPr>
              <a:t>Is there a Lasting Power Of Attorney (LPA) for health and welfare Or Court Appointed Deputy ?</a:t>
            </a:r>
          </a:p>
          <a:p>
            <a:pPr lvl="0">
              <a:defRPr/>
            </a:pPr>
            <a:endParaRPr lang="en-GB" sz="1100" b="1">
              <a:solidFill>
                <a:schemeClr val="accent1"/>
              </a:solidFill>
              <a:latin typeface="Arial" panose="020B0604020202020204" pitchFamily="34" charset="0"/>
              <a:cs typeface="Arial" panose="020B0604020202020204" pitchFamily="34" charset="0"/>
            </a:endParaRPr>
          </a:p>
          <a:p>
            <a:pPr lvl="0">
              <a:defRPr/>
            </a:pPr>
            <a:r>
              <a:rPr lang="en-GB" sz="1100">
                <a:latin typeface="Arial" panose="020B0604020202020204" pitchFamily="34" charset="0"/>
                <a:cs typeface="Arial" panose="020B0604020202020204" pitchFamily="34" charset="0"/>
              </a:rPr>
              <a:t>If the person concerned lacks capacity to consent to the COVID-19 test then you should check whether that individual has a Lasting Power of Attorney (LPA) or deputy for health and welfare who can consent on their behalf. Where an individual does not have an LPA a </a:t>
            </a:r>
            <a:r>
              <a:rPr lang="en-GB" sz="1100" b="1">
                <a:solidFill>
                  <a:schemeClr val="accent1"/>
                </a:solidFill>
                <a:latin typeface="Arial" panose="020B0604020202020204" pitchFamily="34" charset="0"/>
                <a:cs typeface="Arial" panose="020B0604020202020204" pitchFamily="34" charset="0"/>
              </a:rPr>
              <a:t>Best Interest Decision </a:t>
            </a:r>
            <a:r>
              <a:rPr lang="en-GB" sz="1100">
                <a:latin typeface="Arial" panose="020B0604020202020204" pitchFamily="34" charset="0"/>
                <a:cs typeface="Arial" panose="020B0604020202020204" pitchFamily="34" charset="0"/>
              </a:rPr>
              <a:t>approach is required.</a:t>
            </a:r>
          </a:p>
          <a:p>
            <a:pPr lvl="0">
              <a:defRPr/>
            </a:pPr>
            <a:endParaRPr lang="en-GB" sz="1200">
              <a:solidFill>
                <a:srgbClr val="231F20"/>
              </a:solidFill>
              <a:latin typeface="Arial" panose="020B0604020202020204" pitchFamily="34" charset="0"/>
              <a:cs typeface="Arial" panose="020B0604020202020204" pitchFamily="34" charset="0"/>
            </a:endParaRPr>
          </a:p>
          <a:p>
            <a:pPr lvl="0">
              <a:defRPr/>
            </a:pPr>
            <a:endParaRPr lang="en-GB" sz="1200">
              <a:solidFill>
                <a:srgbClr val="231F20"/>
              </a:solidFill>
              <a:latin typeface="Arial" panose="020B0604020202020204" pitchFamily="34" charset="0"/>
              <a:cs typeface="Arial" panose="020B0604020202020204" pitchFamily="34" charset="0"/>
            </a:endParaRPr>
          </a:p>
          <a:p>
            <a:pPr lvl="0">
              <a:defRPr/>
            </a:pPr>
            <a:endParaRPr lang="en-GB" sz="1200">
              <a:solidFill>
                <a:srgbClr val="231F2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5421753" y="979062"/>
            <a:ext cx="6418555" cy="6017032"/>
          </a:xfrm>
          <a:prstGeom prst="rect">
            <a:avLst/>
          </a:prstGeom>
          <a:noFill/>
          <a:ln>
            <a:noFill/>
          </a:ln>
        </p:spPr>
        <p:txBody>
          <a:bodyPr wrap="square">
            <a:spAutoFit/>
          </a:bodyPr>
          <a:lstStyle/>
          <a:p>
            <a:pPr>
              <a:defRPr/>
            </a:pPr>
            <a:r>
              <a:rPr lang="en-GB" sz="1100" b="1">
                <a:solidFill>
                  <a:srgbClr val="000000"/>
                </a:solidFill>
                <a:latin typeface="Arial" panose="020B0604020202020204" pitchFamily="34" charset="0"/>
                <a:cs typeface="Arial" panose="020B0604020202020204" pitchFamily="34" charset="0"/>
              </a:rPr>
              <a:t>Blanket decision making’ cannot be made on the issue of testing a group of residents This would breach the person centred nature of the Mental Capacity Act - capacity is an individual issue and what may be in the best interests of one resident may not be in the best interests of another. </a:t>
            </a:r>
          </a:p>
          <a:p>
            <a:pPr marR="0" lvl="0" algn="l" defTabSz="914400" rtl="0" eaLnBrk="1" fontAlgn="auto" latinLnBrk="0" hangingPunct="1">
              <a:lnSpc>
                <a:spcPct val="100000"/>
              </a:lnSpc>
              <a:spcBef>
                <a:spcPts val="0"/>
              </a:spcBef>
              <a:spcAft>
                <a:spcPts val="0"/>
              </a:spcAft>
              <a:buClrTx/>
              <a:buSzTx/>
              <a:tabLst/>
              <a:defRPr/>
            </a:pPr>
            <a:endParaRPr lang="en-GB" sz="1100" b="1">
              <a:solidFill>
                <a:schemeClr val="accent1"/>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100" b="1">
                <a:solidFill>
                  <a:schemeClr val="accent1"/>
                </a:solidFill>
                <a:latin typeface="Arial" panose="020B0604020202020204" pitchFamily="34" charset="0"/>
                <a:cs typeface="Arial" panose="020B0604020202020204" pitchFamily="34" charset="0"/>
                <a:hlinkClick r:id="rId4"/>
              </a:rPr>
              <a:t>Best Interest Decision Making </a:t>
            </a:r>
            <a:endParaRPr lang="en-GB" sz="1100" b="1">
              <a:solidFill>
                <a:schemeClr val="accent1"/>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100" b="1">
              <a:solidFill>
                <a:schemeClr val="accent1"/>
              </a:solidFill>
              <a:latin typeface="Arial" panose="020B0604020202020204" pitchFamily="34" charset="0"/>
              <a:cs typeface="Arial" panose="020B0604020202020204" pitchFamily="34" charset="0"/>
            </a:endParaRPr>
          </a:p>
          <a:p>
            <a:pPr lvl="0">
              <a:defRPr/>
            </a:pPr>
            <a:r>
              <a:rPr lang="en-GB" sz="1100">
                <a:solidFill>
                  <a:srgbClr val="000000"/>
                </a:solidFill>
                <a:latin typeface="Arial" panose="020B0604020202020204" pitchFamily="34" charset="0"/>
                <a:cs typeface="Arial" panose="020B0604020202020204" pitchFamily="34" charset="0"/>
              </a:rPr>
              <a:t>In making this best interest decision, you must consider the best interest checklist. This includes:</a:t>
            </a:r>
          </a:p>
          <a:p>
            <a:pPr marL="285750" lvl="0" indent="-285750">
              <a:buFont typeface="Arial" panose="020B0604020202020204" pitchFamily="34" charset="0"/>
              <a:buChar char="•"/>
              <a:defRPr/>
            </a:pPr>
            <a:endParaRPr lang="en-GB" sz="110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GB" sz="1100">
                <a:solidFill>
                  <a:srgbClr val="000000"/>
                </a:solidFill>
                <a:latin typeface="Arial" panose="020B0604020202020204" pitchFamily="34" charset="0"/>
                <a:cs typeface="Arial" panose="020B0604020202020204" pitchFamily="34" charset="0"/>
              </a:rPr>
              <a:t>Trying to ascertain the person’s views as much as is possible, encouraging the person’s participation in the decision</a:t>
            </a:r>
          </a:p>
          <a:p>
            <a:pPr marL="285750" lvl="0" indent="-285750">
              <a:buFont typeface="Arial" panose="020B0604020202020204" pitchFamily="34" charset="0"/>
              <a:buChar char="•"/>
              <a:defRPr/>
            </a:pPr>
            <a:r>
              <a:rPr lang="en-GB" sz="1100">
                <a:solidFill>
                  <a:srgbClr val="000000"/>
                </a:solidFill>
                <a:latin typeface="Arial" panose="020B0604020202020204" pitchFamily="34" charset="0"/>
                <a:cs typeface="Arial" panose="020B0604020202020204" pitchFamily="34" charset="0"/>
              </a:rPr>
              <a:t>Consult others involved, e.g. family members and carers</a:t>
            </a:r>
          </a:p>
          <a:p>
            <a:pPr marL="285750" lvl="0" indent="-285750">
              <a:buFont typeface="Arial" panose="020B0604020202020204" pitchFamily="34" charset="0"/>
              <a:buChar char="•"/>
              <a:defRPr/>
            </a:pPr>
            <a:r>
              <a:rPr lang="en-GB" sz="1100">
                <a:solidFill>
                  <a:srgbClr val="000000"/>
                </a:solidFill>
                <a:latin typeface="Arial" panose="020B0604020202020204" pitchFamily="34" charset="0"/>
                <a:cs typeface="Arial" panose="020B0604020202020204" pitchFamily="34" charset="0"/>
              </a:rPr>
              <a:t>Identifying the relevant factors that the person themselves would taken into account if they were able to make the decision themselves. For instance the risk of harm to them should they not be tested</a:t>
            </a:r>
          </a:p>
          <a:p>
            <a:pPr marL="285750" lvl="0" indent="-285750">
              <a:buFont typeface="Arial" panose="020B0604020202020204" pitchFamily="34" charset="0"/>
              <a:buChar char="•"/>
              <a:defRPr/>
            </a:pPr>
            <a:r>
              <a:rPr lang="en-GB" sz="1100">
                <a:solidFill>
                  <a:srgbClr val="000000"/>
                </a:solidFill>
                <a:latin typeface="Arial" panose="020B0604020202020204" pitchFamily="34" charset="0"/>
                <a:cs typeface="Arial" panose="020B0604020202020204" pitchFamily="34" charset="0"/>
              </a:rPr>
              <a:t>Use your knowledge of the resident to identify whether they would have likely to have wanted the test had they been able to make the decision for themselves</a:t>
            </a:r>
          </a:p>
          <a:p>
            <a:pPr marL="171450" lvl="0" indent="-171450">
              <a:buFont typeface="Arial" panose="020B0604020202020204" pitchFamily="34" charset="0"/>
              <a:buChar char="•"/>
              <a:defRPr/>
            </a:pPr>
            <a:r>
              <a:rPr lang="en-GB" sz="1100">
                <a:solidFill>
                  <a:srgbClr val="000000"/>
                </a:solidFill>
                <a:latin typeface="Arial" panose="020B0604020202020204" pitchFamily="34" charset="0"/>
                <a:cs typeface="Arial" panose="020B0604020202020204" pitchFamily="34" charset="0"/>
              </a:rPr>
              <a:t>  Taking all these views and factors into account you can then make a best interest  </a:t>
            </a:r>
          </a:p>
          <a:p>
            <a:pPr lvl="0">
              <a:defRPr/>
            </a:pPr>
            <a:r>
              <a:rPr lang="en-GB" sz="1100">
                <a:solidFill>
                  <a:srgbClr val="000000"/>
                </a:solidFill>
                <a:latin typeface="Arial" panose="020B0604020202020204" pitchFamily="34" charset="0"/>
                <a:cs typeface="Arial" panose="020B0604020202020204" pitchFamily="34" charset="0"/>
              </a:rPr>
              <a:t>      decision on behalf of the individual. </a:t>
            </a:r>
          </a:p>
          <a:p>
            <a:pPr marL="171450" lvl="0" indent="-171450">
              <a:buFont typeface="Arial" panose="020B0604020202020204" pitchFamily="34" charset="0"/>
              <a:buChar char="•"/>
              <a:defRPr/>
            </a:pPr>
            <a:r>
              <a:rPr lang="en-GB" sz="1100">
                <a:solidFill>
                  <a:srgbClr val="000000"/>
                </a:solidFill>
                <a:latin typeface="Arial" panose="020B0604020202020204" pitchFamily="34" charset="0"/>
                <a:cs typeface="Arial" panose="020B0604020202020204" pitchFamily="34" charset="0"/>
              </a:rPr>
              <a:t>  Again, this should be evidenced and recorded in the individual’s care notes. </a:t>
            </a:r>
          </a:p>
          <a:p>
            <a:pPr lvl="0">
              <a:defRPr/>
            </a:pPr>
            <a:endParaRPr lang="en-GB" sz="1100">
              <a:solidFill>
                <a:srgbClr val="000000"/>
              </a:solidFill>
              <a:latin typeface="Arial" panose="020B0604020202020204" pitchFamily="34" charset="0"/>
              <a:cs typeface="Arial" panose="020B0604020202020204" pitchFamily="34" charset="0"/>
            </a:endParaRPr>
          </a:p>
          <a:p>
            <a:pPr lvl="0">
              <a:defRPr/>
            </a:pPr>
            <a:r>
              <a:rPr lang="en-GB" sz="1100" b="1">
                <a:solidFill>
                  <a:schemeClr val="accent1"/>
                </a:solidFill>
                <a:latin typeface="Arial" panose="020B0604020202020204" pitchFamily="34" charset="0"/>
                <a:cs typeface="Arial" panose="020B0604020202020204" pitchFamily="34" charset="0"/>
              </a:rPr>
              <a:t>Implementing a Best Interest Decision to be tested</a:t>
            </a:r>
          </a:p>
          <a:p>
            <a:pPr lvl="0">
              <a:defRPr/>
            </a:pPr>
            <a:endParaRPr lang="en-GB" sz="1100" b="1">
              <a:solidFill>
                <a:schemeClr val="accent1"/>
              </a:solidFill>
              <a:latin typeface="Arial" panose="020B0604020202020204" pitchFamily="34" charset="0"/>
              <a:cs typeface="Arial" panose="020B0604020202020204" pitchFamily="34" charset="0"/>
            </a:endParaRPr>
          </a:p>
          <a:p>
            <a:pPr>
              <a:defRPr/>
            </a:pPr>
            <a:r>
              <a:rPr lang="en-GB" sz="1100">
                <a:latin typeface="Arial" panose="020B0604020202020204" pitchFamily="34" charset="0"/>
                <a:cs typeface="Arial" panose="020B0604020202020204" pitchFamily="34" charset="0"/>
              </a:rPr>
              <a:t>A Best Interest Decision on Testing Must Be Person Centred</a:t>
            </a:r>
          </a:p>
          <a:p>
            <a:pPr>
              <a:defRPr/>
            </a:pPr>
            <a:endParaRPr lang="en-GB" sz="1100" b="1">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GB" sz="1100">
                <a:latin typeface="Arial" panose="020B0604020202020204" pitchFamily="34" charset="0"/>
                <a:cs typeface="Arial" panose="020B0604020202020204" pitchFamily="34" charset="0"/>
              </a:rPr>
              <a:t>Try to complete the test in course of daily care routines without the use of restraint</a:t>
            </a:r>
            <a:r>
              <a:rPr lang="en-GB" sz="1100" b="1">
                <a:solidFill>
                  <a:schemeClr val="accent1"/>
                </a:solidFill>
                <a:latin typeface="Arial" panose="020B0604020202020204" pitchFamily="34" charset="0"/>
                <a:cs typeface="Arial" panose="020B0604020202020204" pitchFamily="34" charset="0"/>
              </a:rPr>
              <a:t>.</a:t>
            </a:r>
          </a:p>
          <a:p>
            <a:pPr marL="171450" lvl="0" indent="-171450">
              <a:buFont typeface="Arial" panose="020B0604020202020204" pitchFamily="34" charset="0"/>
              <a:buChar char="•"/>
              <a:defRPr/>
            </a:pPr>
            <a:r>
              <a:rPr lang="en-GB" sz="1100">
                <a:solidFill>
                  <a:srgbClr val="000000"/>
                </a:solidFill>
                <a:latin typeface="Arial" panose="020B0604020202020204" pitchFamily="34" charset="0"/>
                <a:cs typeface="Arial" panose="020B0604020202020204" pitchFamily="34" charset="0"/>
              </a:rPr>
              <a:t>If  the person is resisting in any way and restraint is required, then you must be satisfied that it is a necessary and a proportionate response to the likelihood and seriousness of the harm that they would suffer should they not be tested. </a:t>
            </a:r>
          </a:p>
          <a:p>
            <a:pPr marL="171450" lvl="0" indent="-171450">
              <a:buFont typeface="Arial" panose="020B0604020202020204" pitchFamily="34" charset="0"/>
              <a:buChar char="•"/>
              <a:defRPr/>
            </a:pPr>
            <a:r>
              <a:rPr lang="en-GB" sz="1100">
                <a:solidFill>
                  <a:srgbClr val="000000"/>
                </a:solidFill>
                <a:latin typeface="Arial" panose="020B0604020202020204" pitchFamily="34" charset="0"/>
                <a:cs typeface="Arial" panose="020B0604020202020204" pitchFamily="34" charset="0"/>
              </a:rPr>
              <a:t>If restraint and force is required to perform a COVID-19 test then questions will have to be asked if the risk of harm is actually great enough to justify this and whether testing that individual is really in their best interests given the level of distress it is causing. This can only be decided on a case by case basis and clearly documented. </a:t>
            </a:r>
          </a:p>
          <a:p>
            <a:pPr lvl="0">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(Content </a:t>
            </a:r>
            <a:r>
              <a:rPr lang="en-GB" sz="1100">
                <a:solidFill>
                  <a:srgbClr val="000000"/>
                </a:solidFill>
                <a:latin typeface="Arial" panose="020B0604020202020204" pitchFamily="34" charset="0"/>
                <a:cs typeface="Arial" panose="020B0604020202020204" pitchFamily="34" charset="0"/>
              </a:rPr>
              <a:t>credited to Bath &amp; North East Somerset Council)</a:t>
            </a:r>
            <a:endPar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351693" y="5382488"/>
            <a:ext cx="4917538" cy="1454378"/>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Useful Resources</a:t>
            </a:r>
          </a:p>
          <a:p>
            <a:pPr marL="342900" indent="-342900">
              <a:spcBef>
                <a:spcPts val="0"/>
              </a:spcBef>
              <a:buFont typeface="Symbol" panose="05050102010706020507" pitchFamily="18" charset="2"/>
              <a:buChar char=""/>
            </a:pPr>
            <a:r>
              <a:rPr lang="en-GB" sz="1300">
                <a:effectLst/>
                <a:ea typeface="Times New Roman" panose="02020603050405020304" pitchFamily="18" charset="0"/>
              </a:rPr>
              <a:t>Webinar </a:t>
            </a:r>
            <a:r>
              <a:rPr lang="en-GB" sz="1300" u="sng">
                <a:solidFill>
                  <a:srgbClr val="0563C1"/>
                </a:solidFill>
                <a:effectLst/>
                <a:ea typeface="Times New Roman" panose="02020603050405020304" pitchFamily="18" charset="0"/>
                <a:hlinkClick r:id="rId5"/>
              </a:rPr>
              <a:t>on testing, capacity and COVID 19</a:t>
            </a:r>
            <a:endParaRPr lang="en-GB" sz="1300">
              <a:effectLst/>
              <a:ea typeface="Calibri" panose="020F0502020204030204" pitchFamily="34" charset="0"/>
            </a:endParaRPr>
          </a:p>
          <a:p>
            <a:pPr marL="342900" indent="-342900">
              <a:spcBef>
                <a:spcPts val="0"/>
              </a:spcBef>
              <a:buFont typeface="Symbol" panose="05050102010706020507" pitchFamily="18" charset="2"/>
              <a:buChar char=""/>
            </a:pPr>
            <a:r>
              <a:rPr lang="en-GB" sz="1300">
                <a:effectLst/>
                <a:ea typeface="Times New Roman" panose="02020603050405020304" pitchFamily="18" charset="0"/>
              </a:rPr>
              <a:t>NICE guideline: </a:t>
            </a:r>
            <a:r>
              <a:rPr lang="en-GB" sz="1300" u="sng">
                <a:solidFill>
                  <a:srgbClr val="0563C1"/>
                </a:solidFill>
                <a:effectLst/>
                <a:ea typeface="Times New Roman" panose="02020603050405020304" pitchFamily="18" charset="0"/>
                <a:hlinkClick r:id="rId6"/>
              </a:rPr>
              <a:t>Decision making and mental capacity</a:t>
            </a:r>
            <a:r>
              <a:rPr lang="en-GB" sz="1300">
                <a:effectLst/>
                <a:ea typeface="Times New Roman" panose="02020603050405020304" pitchFamily="18" charset="0"/>
              </a:rPr>
              <a:t> </a:t>
            </a:r>
            <a:endParaRPr lang="en-GB" sz="1300">
              <a:effectLst/>
              <a:ea typeface="Calibri" panose="020F0502020204030204" pitchFamily="34" charset="0"/>
            </a:endParaRPr>
          </a:p>
          <a:p>
            <a:pPr marL="342900" indent="-342900">
              <a:spcBef>
                <a:spcPts val="0"/>
              </a:spcBef>
              <a:buFont typeface="Symbol" panose="05050102010706020507" pitchFamily="18" charset="2"/>
              <a:buChar char=""/>
            </a:pPr>
            <a:r>
              <a:rPr lang="en-GB" sz="1300">
                <a:effectLst/>
                <a:ea typeface="Times New Roman" panose="02020603050405020304" pitchFamily="18" charset="0"/>
              </a:rPr>
              <a:t>Capacity decision making </a:t>
            </a:r>
            <a:r>
              <a:rPr lang="en-GB" sz="1300" u="sng">
                <a:solidFill>
                  <a:srgbClr val="0563C1"/>
                </a:solidFill>
                <a:effectLst/>
                <a:ea typeface="Times New Roman" panose="02020603050405020304" pitchFamily="18" charset="0"/>
                <a:hlinkClick r:id="rId7"/>
              </a:rPr>
              <a:t>flow chart</a:t>
            </a:r>
            <a:endParaRPr lang="en-GB" sz="1300">
              <a:effectLst/>
              <a:ea typeface="Calibri" panose="020F0502020204030204" pitchFamily="34" charset="0"/>
            </a:endParaRPr>
          </a:p>
          <a:p>
            <a:pPr marL="342900" indent="-342900">
              <a:spcBef>
                <a:spcPts val="0"/>
              </a:spcBef>
              <a:buFont typeface="Symbol" panose="05050102010706020507" pitchFamily="18" charset="2"/>
              <a:buChar char=""/>
            </a:pPr>
            <a:r>
              <a:rPr lang="en-GB" sz="1300">
                <a:effectLst/>
                <a:ea typeface="Times New Roman" panose="02020603050405020304" pitchFamily="18" charset="0"/>
              </a:rPr>
              <a:t>Social care quick guide on </a:t>
            </a:r>
            <a:r>
              <a:rPr lang="en-GB" sz="1300" u="sng">
                <a:solidFill>
                  <a:srgbClr val="0563C1"/>
                </a:solidFill>
                <a:effectLst/>
                <a:ea typeface="Times New Roman" panose="02020603050405020304" pitchFamily="18" charset="0"/>
                <a:hlinkClick r:id="rId8"/>
              </a:rPr>
              <a:t>best interest decisions during COVID-19</a:t>
            </a:r>
            <a:endParaRPr lang="en-GB" sz="1300" u="sng">
              <a:solidFill>
                <a:srgbClr val="0563C1"/>
              </a:solidFill>
              <a:effectLst/>
              <a:ea typeface="Times New Roman" panose="02020603050405020304" pitchFamily="18" charset="0"/>
            </a:endParaRPr>
          </a:p>
          <a:p>
            <a:pPr marL="342900" indent="-342900">
              <a:spcBef>
                <a:spcPts val="0"/>
              </a:spcBef>
              <a:buFont typeface="Symbol" panose="05050102010706020507" pitchFamily="18" charset="2"/>
              <a:buChar char=""/>
            </a:pPr>
            <a:r>
              <a:rPr lang="en-GB" sz="1300" u="sng">
                <a:solidFill>
                  <a:srgbClr val="0563C1"/>
                </a:solidFill>
                <a:ea typeface="Calibri" panose="020F0502020204030204" pitchFamily="34" charset="0"/>
                <a:hlinkClick r:id="rId9"/>
              </a:rPr>
              <a:t>Mental Capacity Act for Care Homes – webinar slides</a:t>
            </a:r>
            <a:endParaRPr kumimoji="0" lang="en-GB" sz="1300" b="0" i="0" u="none" strike="noStrike" kern="1200" cap="none" spc="0" normalizeH="0" baseline="0" noProof="0">
              <a:ln>
                <a:noFill/>
              </a:ln>
              <a:solidFill>
                <a:prstClr val="black"/>
              </a:solidFill>
              <a:effectLst/>
              <a:uLnTx/>
              <a:uFillTx/>
            </a:endParaRPr>
          </a:p>
        </p:txBody>
      </p:sp>
      <p:sp>
        <p:nvSpPr>
          <p:cNvPr id="12" name="TextBox 11">
            <a:extLst>
              <a:ext uri="{FF2B5EF4-FFF2-40B4-BE49-F238E27FC236}">
                <a16:creationId xmlns:a16="http://schemas.microsoft.com/office/drawing/2014/main" id="{B2751A6C-C980-4A71-AE78-4D97FD5CD525}"/>
              </a:ext>
            </a:extLst>
          </p:cNvPr>
          <p:cNvSpPr txBox="1"/>
          <p:nvPr/>
        </p:nvSpPr>
        <p:spPr>
          <a:xfrm>
            <a:off x="11054600" y="6642556"/>
            <a:ext cx="18473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3F5EBE21-F81A-49E7-86F5-42474B0937FE}"/>
              </a:ext>
            </a:extLst>
          </p:cNvPr>
          <p:cNvPicPr>
            <a:picLocks noChangeAspect="1"/>
          </p:cNvPicPr>
          <p:nvPr/>
        </p:nvPicPr>
        <p:blipFill rotWithShape="1">
          <a:blip r:embed="rId10"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487424" y="247520"/>
            <a:ext cx="470932" cy="515631"/>
          </a:xfrm>
          <a:prstGeom prst="rect">
            <a:avLst/>
          </a:prstGeom>
        </p:spPr>
      </p:pic>
      <p:sp>
        <p:nvSpPr>
          <p:cNvPr id="14" name="TextBox 13">
            <a:extLst>
              <a:ext uri="{FF2B5EF4-FFF2-40B4-BE49-F238E27FC236}">
                <a16:creationId xmlns:a16="http://schemas.microsoft.com/office/drawing/2014/main" id="{0E6892E8-CAFE-4126-9762-6968018F5C39}"/>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52503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7ED87759-FC9D-4EA9-A511-8FDD716E9C64}"/>
              </a:ext>
            </a:extLst>
          </p:cNvPr>
          <p:cNvSpPr/>
          <p:nvPr/>
        </p:nvSpPr>
        <p:spPr>
          <a:xfrm>
            <a:off x="183836" y="42958"/>
            <a:ext cx="970848" cy="906080"/>
          </a:xfrm>
          <a:prstGeom prst="ellipse">
            <a:avLst/>
          </a:prstGeom>
          <a:solidFill>
            <a:sysClr val="window" lastClr="FFFFFF"/>
          </a:solidFill>
          <a:ln w="12700" cap="flat" cmpd="sng" algn="ctr">
            <a:solidFill>
              <a:srgbClr val="0071BC">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 name="Subtitle 2"/>
          <p:cNvSpPr>
            <a:spLocks noGrp="1"/>
          </p:cNvSpPr>
          <p:nvPr>
            <p:ph sz="quarter" idx="10"/>
          </p:nvPr>
        </p:nvSpPr>
        <p:spPr>
          <a:xfrm>
            <a:off x="1275900" y="60153"/>
            <a:ext cx="8997104" cy="1020259"/>
          </a:xfrm>
        </p:spPr>
        <p:txBody>
          <a:bodyPr>
            <a:normAutofit/>
          </a:bodyPr>
          <a:lstStyle/>
          <a:p>
            <a:pPr marL="0" indent="0">
              <a:buNone/>
            </a:pPr>
            <a:r>
              <a:rPr lang="en-GB" sz="1100"/>
              <a:t>This resource pack has been developed to provide clear guidance for London Care Homes aligned with NHS 111 Star lines and London COVID-19 Resource Pack for Primary Care ensuring that national guidance and good practice can be embedded locally by care providers. Ensure escalation routes are clearly identified for care providers. </a:t>
            </a:r>
          </a:p>
          <a:p>
            <a:pPr marL="0" indent="0">
              <a:buNone/>
            </a:pPr>
            <a:r>
              <a:rPr lang="en-GB" sz="1100"/>
              <a:t>If you have any suggestions for future topics please do let us know -  </a:t>
            </a:r>
            <a:r>
              <a:rPr lang="en-GB" sz="1100">
                <a:hlinkClick r:id="rId3"/>
              </a:rPr>
              <a:t>england.londonehchprogramme@nhs.net</a:t>
            </a:r>
            <a:r>
              <a:rPr lang="en-GB" sz="1100" b="1" u="sng"/>
              <a:t> </a:t>
            </a:r>
            <a:endParaRPr lang="en-GB" sz="1100"/>
          </a:p>
        </p:txBody>
      </p:sp>
      <p:sp>
        <p:nvSpPr>
          <p:cNvPr id="4" name="Rectangle 3">
            <a:extLst>
              <a:ext uri="{FF2B5EF4-FFF2-40B4-BE49-F238E27FC236}">
                <a16:creationId xmlns:a16="http://schemas.microsoft.com/office/drawing/2014/main" id="{6F48A887-F541-48BD-9462-F1373E9B8B9C}"/>
              </a:ext>
            </a:extLst>
          </p:cNvPr>
          <p:cNvSpPr/>
          <p:nvPr/>
        </p:nvSpPr>
        <p:spPr>
          <a:xfrm>
            <a:off x="1183708" y="768470"/>
            <a:ext cx="996621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Topics covered in this resource pack: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5" name="Subtitle 2">
            <a:extLst>
              <a:ext uri="{FF2B5EF4-FFF2-40B4-BE49-F238E27FC236}">
                <a16:creationId xmlns:a16="http://schemas.microsoft.com/office/drawing/2014/main" id="{E36692D7-89E2-4F6E-B156-614E5E574E21}"/>
              </a:ext>
            </a:extLst>
          </p:cNvPr>
          <p:cNvSpPr txBox="1">
            <a:spLocks/>
          </p:cNvSpPr>
          <p:nvPr/>
        </p:nvSpPr>
        <p:spPr>
          <a:xfrm>
            <a:off x="1570049" y="3029661"/>
            <a:ext cx="10316899" cy="37289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Oval 15">
            <a:extLst>
              <a:ext uri="{FF2B5EF4-FFF2-40B4-BE49-F238E27FC236}">
                <a16:creationId xmlns:a16="http://schemas.microsoft.com/office/drawing/2014/main" id="{A818A5A7-6694-40FC-B005-45F0C79676E4}"/>
              </a:ext>
            </a:extLst>
          </p:cNvPr>
          <p:cNvSpPr/>
          <p:nvPr/>
        </p:nvSpPr>
        <p:spPr>
          <a:xfrm>
            <a:off x="183835" y="2874308"/>
            <a:ext cx="970848" cy="906080"/>
          </a:xfrm>
          <a:prstGeom prst="ellipse">
            <a:avLst/>
          </a:prstGeom>
          <a:solidFill>
            <a:sysClr val="window" lastClr="FFFFFF"/>
          </a:solidFill>
          <a:ln w="12700" cap="flat" cmpd="sng" algn="ctr">
            <a:solidFill>
              <a:srgbClr val="0071BC">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6" descr="https://static.thenounproject.com/png/810625-200.png">
            <a:extLst>
              <a:ext uri="{FF2B5EF4-FFF2-40B4-BE49-F238E27FC236}">
                <a16:creationId xmlns:a16="http://schemas.microsoft.com/office/drawing/2014/main" id="{80BD5D50-E4D5-427A-8D5C-EDFEA294B854}"/>
              </a:ext>
            </a:extLst>
          </p:cNvPr>
          <p:cNvPicPr>
            <a:picLocks noChangeAspect="1" noChangeArrowheads="1"/>
          </p:cNvPicPr>
          <p:nvPr/>
        </p:nvPicPr>
        <p:blipFill>
          <a:blip r:embed="rId4" cstate="screen">
            <a:duotone>
              <a:srgbClr val="0071B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28690" y="3019590"/>
            <a:ext cx="615517" cy="6155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close up of a logo&#10;&#10;Description automatically generated">
            <a:extLst>
              <a:ext uri="{FF2B5EF4-FFF2-40B4-BE49-F238E27FC236}">
                <a16:creationId xmlns:a16="http://schemas.microsoft.com/office/drawing/2014/main" id="{8C5DEA56-09C3-4571-8C93-C319DECC4555}"/>
              </a:ext>
            </a:extLst>
          </p:cNvPr>
          <p:cNvPicPr>
            <a:picLocks noChangeAspect="1"/>
          </p:cNvPicPr>
          <p:nvPr/>
        </p:nvPicPr>
        <p:blipFill rotWithShape="1">
          <a:blip r:embed="rId5" cstate="screen">
            <a:duotone>
              <a:srgbClr val="0071BC">
                <a:shade val="45000"/>
                <a:satMod val="135000"/>
              </a:srgbClr>
              <a:prstClr val="white"/>
            </a:duotone>
            <a:extLst>
              <a:ext uri="{28A0092B-C50C-407E-A947-70E740481C1C}">
                <a14:useLocalDpi xmlns:a14="http://schemas.microsoft.com/office/drawing/2010/main"/>
              </a:ext>
            </a:extLst>
          </a:blip>
          <a:srcRect/>
          <a:stretch/>
        </p:blipFill>
        <p:spPr>
          <a:xfrm>
            <a:off x="305052" y="202659"/>
            <a:ext cx="728415" cy="624403"/>
          </a:xfrm>
          <a:prstGeom prst="rect">
            <a:avLst/>
          </a:prstGeom>
        </p:spPr>
      </p:pic>
      <p:graphicFrame>
        <p:nvGraphicFramePr>
          <p:cNvPr id="7" name="Table 7">
            <a:extLst>
              <a:ext uri="{FF2B5EF4-FFF2-40B4-BE49-F238E27FC236}">
                <a16:creationId xmlns:a16="http://schemas.microsoft.com/office/drawing/2014/main" id="{CA8C3379-695F-40CC-8587-5A3AA646C387}"/>
              </a:ext>
            </a:extLst>
          </p:cNvPr>
          <p:cNvGraphicFramePr>
            <a:graphicFrameLocks noGrp="1"/>
          </p:cNvGraphicFramePr>
          <p:nvPr>
            <p:extLst>
              <p:ext uri="{D42A27DB-BD31-4B8C-83A1-F6EECF244321}">
                <p14:modId xmlns:p14="http://schemas.microsoft.com/office/powerpoint/2010/main" val="2410946395"/>
              </p:ext>
            </p:extLst>
          </p:nvPr>
        </p:nvGraphicFramePr>
        <p:xfrm>
          <a:off x="1042082" y="1080412"/>
          <a:ext cx="10316899" cy="7056120"/>
        </p:xfrm>
        <a:graphic>
          <a:graphicData uri="http://schemas.openxmlformats.org/drawingml/2006/table">
            <a:tbl>
              <a:tblPr firstRow="1" bandRow="1">
                <a:tableStyleId>{5940675A-B579-460E-94D1-54222C63F5DA}</a:tableStyleId>
              </a:tblPr>
              <a:tblGrid>
                <a:gridCol w="6258082">
                  <a:extLst>
                    <a:ext uri="{9D8B030D-6E8A-4147-A177-3AD203B41FA5}">
                      <a16:colId xmlns:a16="http://schemas.microsoft.com/office/drawing/2014/main" val="3319299876"/>
                    </a:ext>
                  </a:extLst>
                </a:gridCol>
                <a:gridCol w="209299">
                  <a:extLst>
                    <a:ext uri="{9D8B030D-6E8A-4147-A177-3AD203B41FA5}">
                      <a16:colId xmlns:a16="http://schemas.microsoft.com/office/drawing/2014/main" val="2122982436"/>
                    </a:ext>
                  </a:extLst>
                </a:gridCol>
                <a:gridCol w="3849518">
                  <a:extLst>
                    <a:ext uri="{9D8B030D-6E8A-4147-A177-3AD203B41FA5}">
                      <a16:colId xmlns:a16="http://schemas.microsoft.com/office/drawing/2014/main" val="1120109593"/>
                    </a:ext>
                  </a:extLst>
                </a:gridCol>
              </a:tblGrid>
              <a:tr h="5408256">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900" u="none" strike="noStrike" cap="none" normalizeH="0" baseline="0">
                          <a:ln>
                            <a:noFill/>
                          </a:ln>
                          <a:effectLst/>
                          <a:latin typeface="Arial" panose="020B0604020202020204" pitchFamily="34" charset="0"/>
                          <a:cs typeface="Arial" panose="020B0604020202020204" pitchFamily="34" charset="0"/>
                          <a:hlinkClick r:id="rId6" action="ppaction://hlinksldjump"/>
                        </a:rPr>
                        <a:t>Summary: Suspected Coronavirus care pathway - residential and nursing care residents</a:t>
                      </a:r>
                      <a:endParaRPr kumimoji="0" lang="en-US" altLang="en-US" sz="900" u="none" strike="noStrike" cap="none" normalizeH="0" baseline="0">
                        <a:ln>
                          <a:noFill/>
                        </a:ln>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900" u="none" strike="noStrike" cap="none" normalizeH="0" baseline="0">
                          <a:ln>
                            <a:noFill/>
                          </a:ln>
                          <a:effectLst/>
                          <a:latin typeface="Arial" panose="020B0604020202020204" pitchFamily="34" charset="0"/>
                          <a:cs typeface="Arial" panose="020B0604020202020204" pitchFamily="34" charset="0"/>
                          <a:hlinkClick r:id="rId7" action="ppaction://hlinksldjump"/>
                        </a:rPr>
                        <a:t>Acute respiratory infection</a:t>
                      </a:r>
                      <a:endParaRPr kumimoji="0" lang="en-US" altLang="en-US" sz="900" u="none" strike="noStrike" cap="none" normalizeH="0" baseline="0">
                        <a:ln>
                          <a:noFill/>
                        </a:ln>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latin typeface="Arial" panose="020B0604020202020204" pitchFamily="34" charset="0"/>
                          <a:cs typeface="Arial" panose="020B0604020202020204" pitchFamily="34" charset="0"/>
                          <a:hlinkClick r:id="rId8" action="ppaction://hlinksldjump"/>
                        </a:rPr>
                        <a:t>Your direct line to urgent clinical advice</a:t>
                      </a:r>
                      <a:endParaRPr lang="en-US"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latin typeface="Arial" panose="020B0604020202020204" pitchFamily="34" charset="0"/>
                          <a:cs typeface="Arial" panose="020B0604020202020204" pitchFamily="34" charset="0"/>
                          <a:hlinkClick r:id="rId8" action="ppaction://hlinksldjump"/>
                        </a:rPr>
                        <a:t>NHS 111 Starline*</a:t>
                      </a:r>
                      <a:endParaRPr lang="en-US"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latin typeface="Arial" panose="020B0604020202020204" pitchFamily="34" charset="0"/>
                          <a:cs typeface="Arial" panose="020B0604020202020204" pitchFamily="34" charset="0"/>
                          <a:hlinkClick r:id="rId9" action="ppaction://hlinksldjump"/>
                        </a:rPr>
                        <a:t>Vaccinations</a:t>
                      </a:r>
                      <a:r>
                        <a:rPr lang="en-US" sz="900" baseline="0">
                          <a:latin typeface="Arial" panose="020B0604020202020204" pitchFamily="34" charset="0"/>
                          <a:cs typeface="Arial" panose="020B0604020202020204" pitchFamily="34" charset="0"/>
                          <a:hlinkClick r:id="rId9" action="ppaction://hlinksldjump"/>
                        </a:rPr>
                        <a:t> </a:t>
                      </a:r>
                      <a:endParaRPr lang="en-US"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9" action="ppaction://hlinksldjump"/>
                        </a:rPr>
                        <a:t>NHS App</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10" action="ppaction://hlinksldjump"/>
                        </a:rPr>
                        <a:t>How to demonstrate your vaccination status in the NHS App</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11" action="ppaction://hlinksldjump"/>
                        </a:rPr>
                        <a:t>Infection prevention control - what happens after the vaccine?</a:t>
                      </a:r>
                      <a:endParaRPr 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hlinkClick r:id="rId12" action="ppaction://hlinksldjump"/>
                        </a:rPr>
                        <a:t>Infection Prevention and Control </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solidFill>
                            <a:srgbClr val="0070C0"/>
                          </a:solidFill>
                          <a:latin typeface="Arial" panose="020B0604020202020204" pitchFamily="34" charset="0"/>
                          <a:cs typeface="Arial" panose="020B0604020202020204" pitchFamily="34" charset="0"/>
                          <a:hlinkClick r:id="rId13" action="ppaction://hlinksldjump"/>
                        </a:rPr>
                        <a:t>Cleaning products and processes for care homes with possible or confirmed cases of COVID-19 </a:t>
                      </a:r>
                      <a:endParaRPr 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hlinkClick r:id="rId14" action="ppaction://hlinksldjump"/>
                        </a:rPr>
                        <a:t>Zoning</a:t>
                      </a:r>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hlinkClick r:id="rId13" action="ppaction://hlinksldjump"/>
                        </a:rPr>
                        <a:t>PPE and escalating your supply issues </a:t>
                      </a:r>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hlinkClick r:id="rId15" action="ppaction://hlinksldjump"/>
                        </a:rPr>
                        <a:t>Putting on (donning) PPE for care homes</a:t>
                      </a:r>
                      <a:endParaRPr 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hlinkClick r:id="rId16" action="ppaction://hlinksldjump"/>
                        </a:rPr>
                        <a:t>Taking off (doffing) PPE for care homes</a:t>
                      </a:r>
                      <a:endParaRPr lang="en-US"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900">
                          <a:latin typeface="Arial" panose="020B0604020202020204" pitchFamily="34" charset="0"/>
                          <a:cs typeface="Arial" panose="020B0604020202020204" pitchFamily="34" charset="0"/>
                          <a:hlinkClick r:id="rId17" action="ppaction://hlinksldjump"/>
                        </a:rPr>
                        <a:t>When residents should consider wearing face coverings</a:t>
                      </a:r>
                      <a:endParaRPr lang="en-GB" altLang="en-US"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18" action="ppaction://hlinksldjump"/>
                        </a:rPr>
                        <a:t>COVID-19 Symptoms</a:t>
                      </a:r>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hlinkClick r:id="rId19" action="ppaction://hlinksldjump"/>
                        </a:rPr>
                        <a:t>What to do when you suspect someone has COVID-19 symptoms</a:t>
                      </a:r>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hlinkClick r:id="rId20" action="ppaction://hlinksldjump"/>
                        </a:rPr>
                        <a:t>Treatments for coronavirus (COVID-19)</a:t>
                      </a:r>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900">
                          <a:latin typeface="Arial" panose="020B0604020202020204" pitchFamily="34" charset="0"/>
                          <a:cs typeface="Arial" panose="020B0604020202020204" pitchFamily="34" charset="0"/>
                          <a:hlinkClick r:id="rId21" action="ppaction://hlinksldjump"/>
                        </a:rPr>
                        <a:t>Managing respiratory symptoms</a:t>
                      </a:r>
                      <a:endParaRPr lang="en-GB" alt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hlinkClick r:id="rId22" action="ppaction://hlinksldjump"/>
                        </a:rPr>
                        <a:t>Variants of concern</a:t>
                      </a:r>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solidFill>
                            <a:srgbClr val="005EB8"/>
                          </a:solidFill>
                          <a:latin typeface="Arial" panose="020B0604020202020204" pitchFamily="34" charset="0"/>
                          <a:cs typeface="Arial" panose="020B0604020202020204" pitchFamily="34" charset="0"/>
                          <a:hlinkClick r:id="rId23" action="ppaction://hlinksldjump"/>
                        </a:rPr>
                        <a:t>Covid-19: testing in care homes</a:t>
                      </a:r>
                      <a:endParaRPr lang="en-GB" sz="900">
                        <a:solidFill>
                          <a:srgbClr val="005EB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solidFill>
                            <a:srgbClr val="005EB8"/>
                          </a:solidFill>
                          <a:latin typeface="Arial" panose="020B0604020202020204" pitchFamily="34" charset="0"/>
                          <a:cs typeface="Arial" panose="020B0604020202020204" pitchFamily="34" charset="0"/>
                          <a:hlinkClick r:id="rId24" action="ppaction://hlinksldjump"/>
                        </a:rPr>
                        <a:t>Declaring an outbreak/managing an outbreak</a:t>
                      </a:r>
                      <a:endParaRPr lang="en-GB" sz="900">
                        <a:solidFill>
                          <a:srgbClr val="005EB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solidFill>
                            <a:srgbClr val="005EB8"/>
                          </a:solidFill>
                          <a:latin typeface="Arial" panose="020B0604020202020204" pitchFamily="34" charset="0"/>
                          <a:cs typeface="Arial" panose="020B0604020202020204" pitchFamily="34" charset="0"/>
                          <a:hlinkClick r:id="rId25" action="ppaction://hlinksldjump"/>
                        </a:rPr>
                        <a:t>Testing during an outbreak </a:t>
                      </a:r>
                      <a:endParaRPr lang="en-GB" sz="900">
                        <a:solidFill>
                          <a:srgbClr val="005EB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solidFill>
                            <a:srgbClr val="005EB8"/>
                          </a:solidFill>
                          <a:latin typeface="Arial" panose="020B0604020202020204" pitchFamily="34" charset="0"/>
                          <a:cs typeface="Arial" panose="020B0604020202020204" pitchFamily="34" charset="0"/>
                          <a:hlinkClick r:id="rId26" action="ppaction://hlinksldjump"/>
                        </a:rPr>
                        <a:t>Closing an outbreak</a:t>
                      </a:r>
                      <a:endParaRPr lang="en-GB" sz="900">
                        <a:solidFill>
                          <a:srgbClr val="005EB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solidFill>
                            <a:srgbClr val="005EB8"/>
                          </a:solidFill>
                          <a:latin typeface="Arial" panose="020B0604020202020204" pitchFamily="34" charset="0"/>
                          <a:cs typeface="Arial" panose="020B0604020202020204" pitchFamily="34" charset="0"/>
                          <a:hlinkClick r:id="rId27" action="ppaction://hlinksldjump"/>
                        </a:rPr>
                        <a:t>Outbreak diagram </a:t>
                      </a:r>
                      <a:endParaRPr lang="en-GB" sz="900">
                        <a:solidFill>
                          <a:srgbClr val="005EB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hlinkClick r:id="rId28" action="ppaction://hlinksldjump"/>
                        </a:rPr>
                        <a:t>Swabbing residents: top tips</a:t>
                      </a:r>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hlinkClick r:id="rId29" action="ppaction://hlinksldjump"/>
                        </a:rPr>
                        <a:t>Void tests - Expired Test Kits</a:t>
                      </a:r>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900">
                          <a:latin typeface="Arial" panose="020B0604020202020204" pitchFamily="34" charset="0"/>
                          <a:cs typeface="Arial" panose="020B0604020202020204" pitchFamily="34" charset="0"/>
                          <a:hlinkClick r:id="rId30" action="ppaction://hlinksldjump"/>
                        </a:rPr>
                        <a:t>Assessing capacity for Covid-19 testing </a:t>
                      </a:r>
                      <a:endParaRPr lang="en-GB" altLang="en-US"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hlinkClick r:id="rId31" action="ppaction://hlinksldjump"/>
                        </a:rPr>
                        <a:t>Care home testing results: actions for care home residents and staff</a:t>
                      </a:r>
                      <a:endParaRPr kumimoji="0" lang="en-GB"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32" action="ppaction://hlinksldjump"/>
                        </a:rPr>
                        <a:t>Covid-19 testing and flu/ other respiratory illness</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hlinkClick r:id="rId33" action="ppaction://hlinksldjump"/>
                        </a:rPr>
                        <a:t>Principles of managing staff and residents who are contacts of Covid-19 cases </a:t>
                      </a:r>
                      <a:endParaRPr kumimoji="0" lang="en-GB"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hlinkClick r:id="rId34" action="ppaction://hlinksldjump"/>
                        </a:rPr>
                        <a:t>STAFF contacts of a Covid-19 case - what to do </a:t>
                      </a:r>
                      <a:endParaRPr kumimoji="0" lang="en-GB"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hlinkClick r:id="rId35" action="ppaction://hlinksldjump"/>
                        </a:rPr>
                        <a:t>STAFF contacts of a Covid-19 case - what to do (cont’d)</a:t>
                      </a:r>
                      <a:endParaRPr kumimoji="0" lang="en-GB"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hlinkClick r:id="rId36" action="ppaction://hlinksldjump"/>
                        </a:rPr>
                        <a:t>RESIDENTS who are contacts of a Covid-19 case - what to do</a:t>
                      </a:r>
                      <a:endParaRPr kumimoji="0" lang="en-GB"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900">
                          <a:latin typeface="Arial" panose="020B0604020202020204" pitchFamily="34" charset="0"/>
                          <a:cs typeface="Arial" panose="020B0604020202020204" pitchFamily="34" charset="0"/>
                          <a:hlinkClick r:id="rId37" action="ppaction://hlinksldjump"/>
                        </a:rPr>
                        <a:t>NHS COVID-19 app features</a:t>
                      </a:r>
                      <a:endParaRPr lang="en-GB" alt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900">
                          <a:latin typeface="Arial" panose="020B0604020202020204" pitchFamily="34" charset="0"/>
                          <a:cs typeface="Arial" panose="020B0604020202020204" pitchFamily="34" charset="0"/>
                          <a:hlinkClick r:id="rId38" action="ppaction://hlinksldjump"/>
                        </a:rPr>
                        <a:t>How staff should use NHS COVID-19 app </a:t>
                      </a:r>
                      <a:endParaRPr lang="en-GB" alt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900">
                          <a:latin typeface="Arial" panose="020B0604020202020204" pitchFamily="34" charset="0"/>
                          <a:cs typeface="Arial" panose="020B0604020202020204" pitchFamily="34" charset="0"/>
                          <a:hlinkClick r:id="rId39" action="ppaction://hlinksldjump"/>
                        </a:rPr>
                        <a:t>How residents should use NHS COVID-19 app </a:t>
                      </a:r>
                      <a:endParaRPr lang="en-GB" alt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900">
                          <a:latin typeface="Arial" panose="020B0604020202020204" pitchFamily="34" charset="0"/>
                          <a:cs typeface="Arial" panose="020B0604020202020204" pitchFamily="34" charset="0"/>
                          <a:hlinkClick r:id="rId20" action="ppaction://hlinksldjump"/>
                        </a:rPr>
                        <a:t>Treatments for coronavirus (COVID-19)</a:t>
                      </a:r>
                      <a:endParaRPr lang="en-GB" alt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hlinkClick r:id="rId40" action="ppaction://hlinksldjump"/>
                        </a:rPr>
                        <a:t>Enabling care home visits</a:t>
                      </a:r>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hlinkClick r:id="" action="ppaction://noaction"/>
                        </a:rPr>
                        <a:t>Enabling care home visits </a:t>
                      </a:r>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hlinkClick r:id="rId41" action="ppaction://hlinksldjump"/>
                        </a:rPr>
                        <a:t>Visits outside the care home</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42" action="ppaction://hlinksldjump"/>
                        </a:rPr>
                        <a:t>Admissions into the care home (part1 &amp; part 2)</a:t>
                      </a:r>
                    </a:p>
                    <a:p>
                      <a:pPr marL="0" indent="0">
                        <a:buFont typeface="Arial" panose="020B0604020202020204" pitchFamily="34" charset="0"/>
                        <a:buNone/>
                      </a:pPr>
                      <a:endParaRPr lang="en-GB" sz="9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a:latin typeface="Arial" panose="020B0604020202020204" pitchFamily="34" charset="0"/>
                        <a:cs typeface="Arial" panose="020B0604020202020204" pitchFamily="34" charset="0"/>
                      </a:endParaRPr>
                    </a:p>
                    <a:p>
                      <a:pPr marL="0" indent="0">
                        <a:buFont typeface="Arial" panose="020B0604020202020204" pitchFamily="34" charset="0"/>
                        <a:buNone/>
                      </a:pPr>
                      <a:br>
                        <a:rPr lang="en-GB" sz="1000">
                          <a:latin typeface="Arial" panose="020B0604020202020204" pitchFamily="34" charset="0"/>
                          <a:cs typeface="Arial" panose="020B0604020202020204" pitchFamily="34" charset="0"/>
                          <a:hlinkClick r:id="rId42" action="ppaction://hlinksldjump"/>
                        </a:rPr>
                      </a:br>
                      <a:endParaRPr lang="en-GB" sz="10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000" b="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000" b="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endParaRPr lang="en-GB" sz="1000" b="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43" action="ppaction://hlinksldjump"/>
                        </a:rPr>
                        <a:t>Concerns about accepting a resident</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hlinkClick r:id="rId44" action="ppaction://hlinksldjump"/>
                        </a:rPr>
                        <a:t>Supporting residents to make decisions</a:t>
                      </a:r>
                      <a:endParaRPr lang="en-GB" sz="900">
                        <a:latin typeface="Arial" panose="020B0604020202020204" pitchFamily="34" charset="0"/>
                        <a:cs typeface="Arial" panose="020B0604020202020204" pitchFamily="34" charset="0"/>
                        <a:hlinkClick r:id="rId45" action="ppaction://hlinksldjump"/>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45" action="ppaction://hlinksldjump"/>
                        </a:rPr>
                        <a:t>No decision about me without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46" action="ppaction://hlinksldjump"/>
                        </a:rPr>
                        <a:t>Supporting eating and drinking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47" action="ppaction://hlinksldjump"/>
                        </a:rPr>
                        <a:t>Vitamin D supplements</a:t>
                      </a:r>
                      <a:endParaRPr lang="en-GB" sz="900">
                        <a:solidFill>
                          <a:srgbClr val="0070C0"/>
                        </a:solidFill>
                        <a:latin typeface="Arial" panose="020B0604020202020204" pitchFamily="34" charset="0"/>
                        <a:ea typeface="Calibri" panose="020F0502020204030204" pitchFamily="34" charset="0"/>
                        <a:cs typeface="Arial" panose="020B0604020202020204" pitchFamily="34" charset="0"/>
                        <a:hlinkClick r:id="rId48" action="ppaction://hlinksldjump"/>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solidFill>
                            <a:srgbClr val="0070C0"/>
                          </a:solidFill>
                          <a:latin typeface="Arial" panose="020B0604020202020204" pitchFamily="34" charset="0"/>
                          <a:ea typeface="Calibri" panose="020F0502020204030204" pitchFamily="34" charset="0"/>
                          <a:cs typeface="Arial" panose="020B0604020202020204" pitchFamily="34" charset="0"/>
                          <a:hlinkClick r:id="rId48" action="ppaction://hlinksldjump"/>
                        </a:rPr>
                        <a:t>Recognising when residents become unwell</a:t>
                      </a:r>
                      <a:endParaRPr lang="en-GB" sz="900">
                        <a:solidFill>
                          <a:srgbClr val="0070C0"/>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900">
                          <a:latin typeface="Arial" panose="020B0604020202020204" pitchFamily="34" charset="0"/>
                          <a:cs typeface="Arial" panose="020B0604020202020204" pitchFamily="34" charset="0"/>
                          <a:hlinkClick r:id="rId49" action="ppaction://hlinksldjump"/>
                        </a:rPr>
                        <a:t>Checking residents oxygen levels- Pulse Oximetry</a:t>
                      </a:r>
                      <a:endParaRPr lang="en-GB" altLang="en-US"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50" action="ppaction://hlinksldjump"/>
                        </a:rPr>
                        <a:t>Supporting residents with learning disabilities</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51" action="ppaction://hlinksldjump"/>
                        </a:rPr>
                        <a:t>Supporting residents with dementia</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900">
                          <a:latin typeface="Arial" panose="020B0604020202020204" pitchFamily="34" charset="0"/>
                          <a:cs typeface="Arial" panose="020B0604020202020204" pitchFamily="34" charset="0"/>
                          <a:hlinkClick r:id="rId52" action="ppaction://hlinksldjump"/>
                        </a:rPr>
                        <a:t>Supporting residents who are more confused than normal</a:t>
                      </a:r>
                      <a:endParaRPr lang="en-GB" altLang="en-US"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53" action="ppaction://hlinksldjump"/>
                        </a:rPr>
                        <a:t>Managing falls</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solidFill>
                            <a:srgbClr val="0070C0"/>
                          </a:solidFill>
                          <a:latin typeface="Arial" panose="020B0604020202020204" pitchFamily="34" charset="0"/>
                          <a:cs typeface="Arial" panose="020B0604020202020204" pitchFamily="34" charset="0"/>
                          <a:hlinkClick r:id="rId54" action="ppaction://hlinksldjump"/>
                        </a:rPr>
                        <a:t>Preventing pressure ulcers</a:t>
                      </a:r>
                      <a:endParaRPr lang="en-GB" sz="900">
                        <a:solidFill>
                          <a:srgbClr val="0070C0"/>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solidFill>
                            <a:srgbClr val="0070C0"/>
                          </a:solidFill>
                          <a:latin typeface="Arial" panose="020B0604020202020204" pitchFamily="34" charset="0"/>
                          <a:cs typeface="Arial" panose="020B0604020202020204" pitchFamily="34" charset="0"/>
                          <a:hlinkClick r:id="rId55" action="ppaction://hlinksldjump"/>
                        </a:rPr>
                        <a:t>Managing lower limb wounds</a:t>
                      </a:r>
                      <a:endParaRPr lang="en-GB" sz="900">
                        <a:solidFill>
                          <a:srgbClr val="0070C0"/>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900">
                          <a:latin typeface="Arial" panose="020B0604020202020204" pitchFamily="34" charset="0"/>
                          <a:cs typeface="Arial" panose="020B0604020202020204" pitchFamily="34" charset="0"/>
                          <a:hlinkClick r:id="rId56" action="ppaction://hlinksldjump"/>
                        </a:rPr>
                        <a:t>Identifying and Managing Depression in residents</a:t>
                      </a:r>
                      <a:endParaRPr lang="en-GB" altLang="en-US"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900">
                          <a:latin typeface="Arial" panose="020B0604020202020204" pitchFamily="34" charset="0"/>
                          <a:cs typeface="Arial" panose="020B0604020202020204" pitchFamily="34" charset="0"/>
                          <a:hlinkClick r:id="rId57" action="ppaction://hlinksldjump"/>
                        </a:rPr>
                        <a:t>Supporting residents’ health and wellbeing</a:t>
                      </a:r>
                      <a:endParaRPr lang="en-GB" altLang="en-US"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58" action="ppaction://hlinksldjump"/>
                        </a:rPr>
                        <a:t>Supporting residents to exercise and get moving</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hlinkClick r:id="rId59" action="ppaction://hlinksldjump"/>
                        </a:rPr>
                        <a:t>Supporting residents’ Spiritual needs</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60" action="ppaction://hlinksldjump"/>
                        </a:rPr>
                        <a:t>Talking to relatives </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900">
                          <a:latin typeface="Arial" panose="020B0604020202020204" pitchFamily="34" charset="0"/>
                          <a:cs typeface="Arial" panose="020B0604020202020204" pitchFamily="34" charset="0"/>
                          <a:hlinkClick r:id="rId61" action="ppaction://hlinksldjump"/>
                        </a:rPr>
                        <a:t>Pharmacy and medicines</a:t>
                      </a:r>
                      <a:endParaRPr lang="en-GB" altLang="en-US"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62" action="ppaction://hlinksldjump"/>
                        </a:rPr>
                        <a:t>Working with primary care and community services</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63" action="ppaction://hlinksldjump"/>
                        </a:rPr>
                        <a:t>Support from primary care and community services</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64" action="ppaction://hlinksldjump"/>
                        </a:rPr>
                        <a:t>Advance Care Planning (ACP)</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solidFill>
                            <a:srgbClr val="0070C0"/>
                          </a:solidFill>
                          <a:latin typeface="Arial" panose="020B0604020202020204" pitchFamily="34" charset="0"/>
                          <a:cs typeface="Arial" panose="020B0604020202020204" pitchFamily="34" charset="0"/>
                          <a:hlinkClick r:id="rId65" action="ppaction://hlinksldjump"/>
                        </a:rPr>
                        <a:t>More information about CMC</a:t>
                      </a:r>
                      <a:endParaRPr lang="en-GB" sz="900">
                        <a:solidFill>
                          <a:srgbClr val="0070C0"/>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solidFill>
                            <a:srgbClr val="0070C0"/>
                          </a:solidFill>
                          <a:latin typeface="Arial" panose="020B0604020202020204" pitchFamily="34" charset="0"/>
                          <a:cs typeface="Arial" panose="020B0604020202020204" pitchFamily="34" charset="0"/>
                          <a:hlinkClick r:id="rId66" action="ppaction://hlinksldjump"/>
                        </a:rPr>
                        <a:t>How can we get access to CMC?</a:t>
                      </a:r>
                      <a:endParaRPr lang="en-GB" sz="900">
                        <a:solidFill>
                          <a:srgbClr val="0070C0"/>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a:latin typeface="Arial" panose="020B0604020202020204" pitchFamily="34" charset="0"/>
                          <a:cs typeface="Arial" panose="020B0604020202020204" pitchFamily="34" charset="0"/>
                          <a:hlinkClick r:id="" action="ppaction://noaction"/>
                        </a:rPr>
                        <a:t>Supporting ongoing treatment of residents in last year of life</a:t>
                      </a:r>
                      <a:endParaRPr lang="en-GB" sz="9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67" action="ppaction://hlinksldjump"/>
                        </a:rPr>
                        <a:t>Supporting care in the last days of life</a:t>
                      </a:r>
                      <a:endParaRPr lang="en-GB" altLang="en-US"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68" action="ppaction://hlinksldjump"/>
                        </a:rPr>
                        <a:t>Expected and unexpected deaths</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hlinkClick r:id="rId69" action="ppaction://hlinksldjump"/>
                        </a:rPr>
                        <a:t>Verification of death: national guidance</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70" action="ppaction://hlinksldjump"/>
                        </a:rPr>
                        <a:t>Care after death – using PPE and IPC</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71" action="ppaction://hlinksldjump"/>
                        </a:rPr>
                        <a:t>Support for people who are bereaved</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hlinkClick r:id="rId72" action="ppaction://hlinksldjump"/>
                        </a:rPr>
                        <a:t>Data Security and Protection Toolkit (DSPT)</a:t>
                      </a:r>
                      <a:endParaRPr kumimoji="0" lang="en-GB" sz="9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73" action="ppaction://hlinksldjump"/>
                        </a:rPr>
                        <a:t>DSPT – support available from Digital Social Care </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74" action="ppaction://hlinksldjump"/>
                        </a:rPr>
                        <a:t>Accessing support for digital transformation</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solidFill>
                            <a:schemeClr val="accent1"/>
                          </a:solidFill>
                          <a:latin typeface="Arial" panose="020B0604020202020204" pitchFamily="34" charset="0"/>
                          <a:cs typeface="Arial" panose="020B0604020202020204" pitchFamily="34" charset="0"/>
                          <a:hlinkClick r:id="rId75" action="ppaction://hlinksldjump"/>
                        </a:rPr>
                        <a:t>Staff experiencing Long Covid</a:t>
                      </a:r>
                      <a:endParaRPr lang="en-GB" sz="900">
                        <a:solidFill>
                          <a:schemeClr val="accent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solidFill>
                            <a:schemeClr val="accent1"/>
                          </a:solidFill>
                          <a:latin typeface="Arial" panose="020B0604020202020204" pitchFamily="34" charset="0"/>
                          <a:cs typeface="Arial" panose="020B0604020202020204" pitchFamily="34" charset="0"/>
                          <a:hlinkClick r:id="rId76" action="ppaction://hlinksldjump"/>
                        </a:rPr>
                        <a:t>Interim visa arrangements for Social Care Workers – from 15 February 2022</a:t>
                      </a:r>
                      <a:endParaRPr lang="en-GB" sz="900">
                        <a:solidFill>
                          <a:schemeClr val="accent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77" action="ppaction://hlinksldjump"/>
                        </a:rPr>
                        <a:t>Supporting care home staff wellbeing</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900">
                          <a:latin typeface="Arial" panose="020B0604020202020204" pitchFamily="34" charset="0"/>
                          <a:cs typeface="Arial" panose="020B0604020202020204" pitchFamily="34" charset="0"/>
                          <a:hlinkClick r:id="rId78" action="ppaction://hlinksldjump"/>
                        </a:rPr>
                        <a:t>Staff mental health and emotional wellbeing</a:t>
                      </a:r>
                      <a:endParaRPr lang="en-GB" altLang="en-US"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a:solidFill>
                            <a:schemeClr val="accent1"/>
                          </a:solidFill>
                          <a:effectLst/>
                          <a:latin typeface="Arial" panose="020B0604020202020204" pitchFamily="34" charset="0"/>
                          <a:cs typeface="Arial" panose="020B0604020202020204" pitchFamily="34" charset="0"/>
                          <a:hlinkClick r:id="rId79" action="ppaction://hlinksldjump"/>
                        </a:rPr>
                        <a:t>Supporting wellbeing during and post Covid-19</a:t>
                      </a:r>
                      <a:endParaRPr lang="en-GB" sz="900" b="0">
                        <a:solidFill>
                          <a:schemeClr val="accent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80" action="ppaction://hlinksldjump"/>
                        </a:rPr>
                        <a:t>Supporting care provider managers</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81" action="ppaction://hlinksldjump"/>
                        </a:rPr>
                        <a:t>London Health and Wellbeing hubs – an overview</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cs typeface="Arial" panose="020B0604020202020204" pitchFamily="34" charset="0"/>
                          <a:hlinkClick r:id="rId82" action="ppaction://hlinksldjump"/>
                        </a:rPr>
                        <a:t>London Health and Wellbeing Hubs</a:t>
                      </a: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a:latin typeface="Arial" panose="020B0604020202020204" pitchFamily="34" charset="0"/>
                        <a:cs typeface="Arial" panose="020B0604020202020204" pitchFamily="34" charset="0"/>
                        <a:hlinkClick r:id="rId51" action="ppaction://hlinksldjump"/>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6003810"/>
                  </a:ext>
                </a:extLst>
              </a:tr>
            </a:tbl>
          </a:graphicData>
        </a:graphic>
      </p:graphicFrame>
      <p:sp>
        <p:nvSpPr>
          <p:cNvPr id="6" name="Rectangle 5"/>
          <p:cNvSpPr/>
          <p:nvPr/>
        </p:nvSpPr>
        <p:spPr>
          <a:xfrm rot="5400000">
            <a:off x="8439503" y="4600663"/>
            <a:ext cx="6894888" cy="276999"/>
          </a:xfrm>
          <a:prstGeom prst="rect">
            <a:avLst/>
          </a:prstGeom>
          <a:ln>
            <a:noFill/>
          </a:ln>
        </p:spPr>
        <p:txBody>
          <a:bodyPr wrap="square">
            <a:spAutoFit/>
          </a:bodyPr>
          <a:lstStyle/>
          <a:p>
            <a:pPr lvl="0">
              <a:defRPr/>
            </a:pPr>
            <a:r>
              <a:rPr lang="en-GB" sz="1200" b="1">
                <a:solidFill>
                  <a:srgbClr val="005EB8"/>
                </a:solidFill>
                <a:latin typeface="Arial" panose="020B0604020202020204" pitchFamily="34" charset="0"/>
                <a:cs typeface="Arial" panose="020B0604020202020204" pitchFamily="34" charset="0"/>
              </a:rPr>
              <a:t>An updated resource pack will be shared with you every 1-2 months</a:t>
            </a:r>
          </a:p>
        </p:txBody>
      </p:sp>
      <p:sp>
        <p:nvSpPr>
          <p:cNvPr id="13" name="TextBox 12">
            <a:extLst>
              <a:ext uri="{FF2B5EF4-FFF2-40B4-BE49-F238E27FC236}">
                <a16:creationId xmlns:a16="http://schemas.microsoft.com/office/drawing/2014/main" id="{B8C17C37-1E3B-4188-BEBC-E2318000FEC0}"/>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755929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Arrow Connector 94">
            <a:extLst>
              <a:ext uri="{FF2B5EF4-FFF2-40B4-BE49-F238E27FC236}">
                <a16:creationId xmlns:a16="http://schemas.microsoft.com/office/drawing/2014/main" id="{3443E3DF-C3F0-4144-A934-B944C9B46469}"/>
              </a:ext>
            </a:extLst>
          </p:cNvPr>
          <p:cNvCxnSpPr>
            <a:cxnSpLocks/>
          </p:cNvCxnSpPr>
          <p:nvPr/>
        </p:nvCxnSpPr>
        <p:spPr>
          <a:xfrm>
            <a:off x="7715937" y="3070331"/>
            <a:ext cx="0" cy="510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F25FF0FA-A512-424C-89F0-3F1B416968F5}"/>
              </a:ext>
            </a:extLst>
          </p:cNvPr>
          <p:cNvCxnSpPr>
            <a:cxnSpLocks/>
          </p:cNvCxnSpPr>
          <p:nvPr/>
        </p:nvCxnSpPr>
        <p:spPr>
          <a:xfrm>
            <a:off x="9795044" y="3009523"/>
            <a:ext cx="0" cy="593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2C4DB62-95E9-42E4-86A1-D5782521A346}"/>
              </a:ext>
            </a:extLst>
          </p:cNvPr>
          <p:cNvCxnSpPr>
            <a:cxnSpLocks/>
          </p:cNvCxnSpPr>
          <p:nvPr/>
        </p:nvCxnSpPr>
        <p:spPr>
          <a:xfrm>
            <a:off x="4073655" y="3156074"/>
            <a:ext cx="0" cy="438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BD52E79-CC8B-44AF-AF9E-1BD650222E47}"/>
              </a:ext>
            </a:extLst>
          </p:cNvPr>
          <p:cNvCxnSpPr>
            <a:cxnSpLocks/>
          </p:cNvCxnSpPr>
          <p:nvPr/>
        </p:nvCxnSpPr>
        <p:spPr>
          <a:xfrm>
            <a:off x="1462765" y="3157100"/>
            <a:ext cx="0" cy="436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27">
            <a:extLst>
              <a:ext uri="{FF2B5EF4-FFF2-40B4-BE49-F238E27FC236}">
                <a16:creationId xmlns:a16="http://schemas.microsoft.com/office/drawing/2014/main" id="{7F661016-4F57-407D-84A9-25BBA82D24D3}"/>
              </a:ext>
            </a:extLst>
          </p:cNvPr>
          <p:cNvSpPr txBox="1"/>
          <p:nvPr/>
        </p:nvSpPr>
        <p:spPr>
          <a:xfrm>
            <a:off x="9085647" y="3612803"/>
            <a:ext cx="2942248" cy="2436002"/>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noAutofit/>
          </a:bodyPr>
          <a:lstStyle/>
          <a:p>
            <a:pPr marL="342900" lvl="0" indent="-342900">
              <a:buFont typeface="+mj-lt"/>
              <a:buAutoNum type="arabicPeriod"/>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hlinkClick r:id="rId3" action="ppaction://hlinksldjump"/>
              </a:rPr>
              <a:t>If staff member has no symptoms, and employer risk assessment deems no risk, return to work, and resume regular testing routine.</a:t>
            </a:r>
          </a:p>
          <a:p>
            <a:pPr marL="342900" lvl="0" indent="-342900">
              <a:buFont typeface="+mj-lt"/>
              <a:buAutoNum type="arabicPeriod"/>
              <a:defRPr/>
            </a:pPr>
            <a:endParaRPr kumimoji="0" lang="en-GB" sz="9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mn-cs"/>
            </a:endParaRPr>
          </a:p>
          <a:p>
            <a:pPr marL="342900" lvl="0" indent="-342900">
              <a:buFont typeface="+mj-lt"/>
              <a:buAutoNum type="arabicPeriod"/>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If has symptoms at the time of a negative PCR    test, return to work when you feel well</a:t>
            </a:r>
            <a:r>
              <a:rPr lang="en-GB" sz="900">
                <a:solidFill>
                  <a:srgbClr val="000000"/>
                </a:solidFill>
                <a:latin typeface="Arial" panose="020B0604020202020204" pitchFamily="34" charset="0"/>
                <a:ea typeface="Times New Roman" panose="02020603050405020304" pitchFamily="18" charset="0"/>
              </a:rPr>
              <a:t>.</a:t>
            </a: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If develops symptoms after testing, self-isolate for 10 days from onset of symptoms and re-test. (Household members should then self-isolate for 10 days (see Stay at Home guidance). Consider other respiratory infections.</a:t>
            </a:r>
          </a:p>
          <a:p>
            <a:pPr marR="0" lvl="0" algn="l" defTabSz="914400" rtl="0" eaLnBrk="1" fontAlgn="auto" latinLnBrk="0" hangingPunct="1">
              <a:lnSpc>
                <a:spcPct val="100000"/>
              </a:lnSpc>
              <a:spcBef>
                <a:spcPts val="0"/>
              </a:spcBef>
              <a:spcAft>
                <a:spcPts val="0"/>
              </a:spcAft>
              <a:buClrTx/>
              <a:buSzTx/>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sp>
        <p:nvSpPr>
          <p:cNvPr id="61" name="TextBox 28">
            <a:extLst>
              <a:ext uri="{FF2B5EF4-FFF2-40B4-BE49-F238E27FC236}">
                <a16:creationId xmlns:a16="http://schemas.microsoft.com/office/drawing/2014/main" id="{3EEC8E05-CDB1-4B50-8071-812A9E00F68A}"/>
              </a:ext>
            </a:extLst>
          </p:cNvPr>
          <p:cNvSpPr txBox="1"/>
          <p:nvPr/>
        </p:nvSpPr>
        <p:spPr>
          <a:xfrm>
            <a:off x="469788" y="3568808"/>
            <a:ext cx="2923925" cy="2511599"/>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noAutofit/>
          </a:bodyPr>
          <a:lstStyle/>
          <a:p>
            <a:pPr marL="228600" indent="-228600">
              <a:buFontTx/>
              <a:buAutoNum type="arabicPeriod"/>
              <a:defRPr/>
            </a:pPr>
            <a:r>
              <a:rPr kumimoji="0" lang="en-GB" sz="9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If no symptoms,</a:t>
            </a: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 no isolation required</a:t>
            </a:r>
            <a:endParaRPr lang="en-GB" sz="900">
              <a:solidFill>
                <a:srgbClr val="000000"/>
              </a:solidFill>
              <a:latin typeface="Arial" panose="020B0604020202020204" pitchFamily="34" charset="0"/>
              <a:ea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marL="228600" lvl="0" indent="-228600">
              <a:buFontTx/>
              <a:buAutoNum type="arabicPeriod"/>
              <a:defRPr/>
            </a:pPr>
            <a:r>
              <a:rPr kumimoji="0" lang="en-GB" sz="9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If develops symptoms</a:t>
            </a: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 isolate and carry out a PCR as a suspected case – isolate for 10 days from onset of symptoms unless confirmed negative. Consider other respiratory infections.</a:t>
            </a:r>
            <a:r>
              <a:rPr lang="en-GB" sz="900">
                <a:solidFill>
                  <a:prstClr val="black"/>
                </a:solidFill>
                <a:latin typeface="Calibri" panose="020F0502020204030204"/>
              </a:rPr>
              <a:t> Call LCRC on 0300 303 0450, or email on </a:t>
            </a:r>
            <a:r>
              <a:rPr lang="en-GB" sz="900">
                <a:solidFill>
                  <a:prstClr val="black"/>
                </a:solidFill>
                <a:latin typeface="Calibri" panose="020F0502020204030204"/>
                <a:hlinkClick r:id="rId4"/>
              </a:rPr>
              <a:t>lcrc@phe.gov.uk</a:t>
            </a:r>
            <a:r>
              <a:rPr lang="en-GB" sz="900">
                <a:solidFill>
                  <a:prstClr val="black"/>
                </a:solidFill>
                <a:latin typeface="Calibri" panose="020F0502020204030204"/>
              </a:rPr>
              <a:t>.</a:t>
            </a: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 Seek medical help </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as required. (see </a:t>
            </a:r>
            <a:r>
              <a:rPr lang="en-GB" sz="1000" u="sng">
                <a:solidFill>
                  <a:srgbClr val="0563C1"/>
                </a:solidFill>
                <a:latin typeface="Arial" panose="020B0604020202020204" pitchFamily="34" charset="0"/>
                <a:ea typeface="Times New Roman" panose="02020603050405020304" pitchFamily="18" charset="0"/>
                <a:hlinkClick r:id="rId5"/>
              </a:rPr>
              <a:t> UK Health Security Agency care </a:t>
            </a:r>
            <a:r>
              <a:rPr kumimoji="0" lang="en-GB" sz="1000" b="0" i="0" u="sng" strike="noStrike" kern="1200" cap="none" spc="0" normalizeH="0" baseline="0" noProof="0">
                <a:ln>
                  <a:noFill/>
                </a:ln>
                <a:solidFill>
                  <a:srgbClr val="0563C1"/>
                </a:solidFill>
                <a:effectLst/>
                <a:uLnTx/>
                <a:uFillTx/>
                <a:latin typeface="Arial" panose="020B0604020202020204" pitchFamily="34" charset="0"/>
                <a:ea typeface="Times New Roman" panose="02020603050405020304" pitchFamily="18" charset="0"/>
                <a:cs typeface="+mn-cs"/>
                <a:hlinkClick r:id="rId5"/>
              </a:rPr>
              <a:t>home guidance</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a:t>
            </a:r>
          </a:p>
        </p:txBody>
      </p:sp>
      <p:sp>
        <p:nvSpPr>
          <p:cNvPr id="62" name="TextBox 29">
            <a:extLst>
              <a:ext uri="{FF2B5EF4-FFF2-40B4-BE49-F238E27FC236}">
                <a16:creationId xmlns:a16="http://schemas.microsoft.com/office/drawing/2014/main" id="{DE4B0FEF-B15F-45DE-9236-749CCC6377B2}"/>
              </a:ext>
            </a:extLst>
          </p:cNvPr>
          <p:cNvSpPr txBox="1"/>
          <p:nvPr/>
        </p:nvSpPr>
        <p:spPr>
          <a:xfrm>
            <a:off x="3472776" y="3592023"/>
            <a:ext cx="3020776" cy="2488384"/>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With no symptoms or symptomatic: </a:t>
            </a:r>
            <a:r>
              <a:rPr kumimoji="0" lang="en-GB" sz="90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I</a:t>
            </a: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solate in a single room for up to 10 days from the date of swab being taken, unless resident tests negative twice from days 5 and 6 on each day.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lvl="0">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Seek medical help as required. (see </a:t>
            </a:r>
            <a:r>
              <a:rPr lang="en-GB" sz="900" u="sng">
                <a:solidFill>
                  <a:srgbClr val="0563C1"/>
                </a:solidFill>
                <a:latin typeface="Arial" panose="020B0604020202020204" pitchFamily="34" charset="0"/>
                <a:ea typeface="Times New Roman" panose="02020603050405020304" pitchFamily="18" charset="0"/>
                <a:hlinkClick r:id="rId5"/>
              </a:rPr>
              <a:t> UK Health Security Agency care </a:t>
            </a:r>
            <a:r>
              <a:rPr kumimoji="0" lang="en-GB" sz="900" b="0" i="0" u="sng" strike="noStrike" kern="1200" cap="none" spc="0" normalizeH="0" baseline="0" noProof="0">
                <a:ln>
                  <a:noFill/>
                </a:ln>
                <a:solidFill>
                  <a:srgbClr val="0563C1"/>
                </a:solidFill>
                <a:effectLst/>
                <a:uLnTx/>
                <a:uFillTx/>
                <a:latin typeface="Arial" panose="020B0604020202020204" pitchFamily="34" charset="0"/>
                <a:ea typeface="Times New Roman" panose="02020603050405020304" pitchFamily="18" charset="0"/>
                <a:cs typeface="+mn-cs"/>
                <a:hlinkClick r:id="rId5"/>
              </a:rPr>
              <a:t>home guidance</a:t>
            </a: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Do not retest using a PCR for 90 days unless develop new symptoms.</a:t>
            </a:r>
          </a:p>
          <a:p>
            <a:pPr>
              <a:defRPr/>
            </a:pPr>
            <a:endParaRPr lang="en-GB" sz="900">
              <a:solidFill>
                <a:srgbClr val="000000"/>
              </a:solidFill>
              <a:latin typeface="Arial" panose="020B0604020202020204" pitchFamily="34" charset="0"/>
              <a:ea typeface="Times New Roman" panose="02020603050405020304" pitchFamily="18" charset="0"/>
            </a:endParaRPr>
          </a:p>
          <a:p>
            <a:pPr>
              <a:defRPr/>
            </a:pPr>
            <a:r>
              <a:rPr lang="en-GB" sz="900">
                <a:solidFill>
                  <a:srgbClr val="000000"/>
                </a:solidFill>
                <a:latin typeface="Arial" panose="020B0604020202020204" pitchFamily="34" charset="0"/>
                <a:ea typeface="Times New Roman" panose="02020603050405020304" pitchFamily="18" charset="0"/>
              </a:rPr>
              <a:t>More information regarding </a:t>
            </a:r>
            <a:r>
              <a:rPr lang="en-GB" sz="1200">
                <a:solidFill>
                  <a:srgbClr val="000000"/>
                </a:solidFill>
                <a:latin typeface="Times New Roman" panose="02020603050405020304" pitchFamily="18" charset="0"/>
                <a:ea typeface="Times New Roman" panose="02020603050405020304" pitchFamily="18" charset="0"/>
              </a:rPr>
              <a:t>t</a:t>
            </a:r>
            <a:r>
              <a:rPr kumimoji="0" lang="en-GB" sz="9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mn-cs"/>
              </a:rPr>
              <a:t>esting</a:t>
            </a: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 during an outbreak could be found </a:t>
            </a: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hlinkClick r:id="rId6" action="ppaction://hlinksldjump"/>
              </a:rPr>
              <a:t>here  </a:t>
            </a:r>
            <a:endParaRPr kumimoji="0" lang="en-GB"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3" name="TextBox 15">
            <a:extLst>
              <a:ext uri="{FF2B5EF4-FFF2-40B4-BE49-F238E27FC236}">
                <a16:creationId xmlns:a16="http://schemas.microsoft.com/office/drawing/2014/main" id="{62E6806B-5D77-40B2-BAE3-4E752B4E8960}"/>
              </a:ext>
            </a:extLst>
          </p:cNvPr>
          <p:cNvSpPr txBox="1"/>
          <p:nvPr/>
        </p:nvSpPr>
        <p:spPr>
          <a:xfrm>
            <a:off x="669118" y="2894464"/>
            <a:ext cx="1609962" cy="26161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Negative </a:t>
            </a: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test</a:t>
            </a:r>
            <a:endParaRPr kumimoji="0" lang="en-GB"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4" name="TextBox 16">
            <a:extLst>
              <a:ext uri="{FF2B5EF4-FFF2-40B4-BE49-F238E27FC236}">
                <a16:creationId xmlns:a16="http://schemas.microsoft.com/office/drawing/2014/main" id="{6E1ADA65-3590-44E3-8E8F-74D4CE662C05}"/>
              </a:ext>
            </a:extLst>
          </p:cNvPr>
          <p:cNvSpPr txBox="1"/>
          <p:nvPr/>
        </p:nvSpPr>
        <p:spPr>
          <a:xfrm>
            <a:off x="2927047" y="2918260"/>
            <a:ext cx="1796153" cy="26161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Positive </a:t>
            </a: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test</a:t>
            </a:r>
            <a:endParaRPr kumimoji="0" lang="en-GB"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TextBox 19">
            <a:extLst>
              <a:ext uri="{FF2B5EF4-FFF2-40B4-BE49-F238E27FC236}">
                <a16:creationId xmlns:a16="http://schemas.microsoft.com/office/drawing/2014/main" id="{CAF19DB1-C0D0-4CB6-B8D6-215533141533}"/>
              </a:ext>
            </a:extLst>
          </p:cNvPr>
          <p:cNvSpPr txBox="1"/>
          <p:nvPr/>
        </p:nvSpPr>
        <p:spPr>
          <a:xfrm>
            <a:off x="7167322" y="2885450"/>
            <a:ext cx="1572322" cy="261610"/>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Positive </a:t>
            </a: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test</a:t>
            </a:r>
            <a:endParaRPr kumimoji="0" lang="en-GB"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TextBox 20">
            <a:extLst>
              <a:ext uri="{FF2B5EF4-FFF2-40B4-BE49-F238E27FC236}">
                <a16:creationId xmlns:a16="http://schemas.microsoft.com/office/drawing/2014/main" id="{EC429395-8B63-48D7-92ED-00C1373A02A4}"/>
              </a:ext>
            </a:extLst>
          </p:cNvPr>
          <p:cNvSpPr txBox="1"/>
          <p:nvPr/>
        </p:nvSpPr>
        <p:spPr>
          <a:xfrm>
            <a:off x="9085647" y="2883858"/>
            <a:ext cx="1363172" cy="261610"/>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Negative </a:t>
            </a: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test</a:t>
            </a:r>
            <a:endParaRPr kumimoji="0" lang="en-GB"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58" name="TextBox 57">
            <a:extLst>
              <a:ext uri="{FF2B5EF4-FFF2-40B4-BE49-F238E27FC236}">
                <a16:creationId xmlns:a16="http://schemas.microsoft.com/office/drawing/2014/main" id="{C1453C60-0A02-4E11-8EB9-186BA03817B8}"/>
              </a:ext>
            </a:extLst>
          </p:cNvPr>
          <p:cNvSpPr txBox="1"/>
          <p:nvPr/>
        </p:nvSpPr>
        <p:spPr>
          <a:xfrm>
            <a:off x="1596539" y="109568"/>
            <a:ext cx="86801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Care home </a:t>
            </a:r>
            <a:r>
              <a:rPr lang="en-GB" sz="2800">
                <a:solidFill>
                  <a:srgbClr val="005EB8"/>
                </a:solidFill>
                <a:latin typeface="Arial" panose="020B0604020202020204" pitchFamily="34" charset="0"/>
                <a:cs typeface="Arial" panose="020B0604020202020204" pitchFamily="34" charset="0"/>
              </a:rPr>
              <a:t>Covid-19 </a:t>
            </a:r>
            <a:r>
              <a:rPr kumimoji="0" lang="en-GB" sz="28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testing results: actions for care home residents and staff</a:t>
            </a:r>
          </a:p>
        </p:txBody>
      </p:sp>
      <p:sp>
        <p:nvSpPr>
          <p:cNvPr id="30" name="TextBox 15">
            <a:extLst>
              <a:ext uri="{FF2B5EF4-FFF2-40B4-BE49-F238E27FC236}">
                <a16:creationId xmlns:a16="http://schemas.microsoft.com/office/drawing/2014/main" id="{19C9EF1D-37B7-4ACE-9F07-7CB0E39B2595}"/>
              </a:ext>
            </a:extLst>
          </p:cNvPr>
          <p:cNvSpPr txBox="1"/>
          <p:nvPr/>
        </p:nvSpPr>
        <p:spPr>
          <a:xfrm>
            <a:off x="753036" y="6242122"/>
            <a:ext cx="1068592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If you are fully vaccinated, you should still continue to take precautions including getting your booster vaccine, taking regular tests, using protective equipment, and following infection control guidelines</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FDC2D63-9905-4FC7-87D2-4D990E7F69CB}"/>
              </a:ext>
            </a:extLst>
          </p:cNvPr>
          <p:cNvSpPr txBox="1"/>
          <p:nvPr/>
        </p:nvSpPr>
        <p:spPr>
          <a:xfrm>
            <a:off x="3675789" y="1022648"/>
            <a:ext cx="3791157" cy="615553"/>
          </a:xfrm>
          <a:prstGeom prst="rect">
            <a:avLst/>
          </a:prstGeom>
          <a:solidFill>
            <a:schemeClr val="accent2">
              <a:lumMod val="40000"/>
              <a:lumOff val="60000"/>
            </a:schemeClr>
          </a:solid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Lateral Flow Test &amp; PCR tests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panose="020F0502020204030204"/>
                <a:ea typeface="+mn-ea"/>
                <a:cs typeface="+mn-cs"/>
              </a:rPr>
              <a:t>Staff as part of regular, rapid response or outbreak testing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panose="020F0502020204030204"/>
                <a:ea typeface="+mn-ea"/>
                <a:cs typeface="+mn-cs"/>
              </a:rPr>
              <a:t>Resident as part of outbreak testing</a:t>
            </a:r>
          </a:p>
        </p:txBody>
      </p:sp>
      <p:sp>
        <p:nvSpPr>
          <p:cNvPr id="14" name="TextBox 13">
            <a:extLst>
              <a:ext uri="{FF2B5EF4-FFF2-40B4-BE49-F238E27FC236}">
                <a16:creationId xmlns:a16="http://schemas.microsoft.com/office/drawing/2014/main" id="{9305E7C8-1CDB-4B94-873D-276E2BE5DF7C}"/>
              </a:ext>
            </a:extLst>
          </p:cNvPr>
          <p:cNvSpPr txBox="1"/>
          <p:nvPr/>
        </p:nvSpPr>
        <p:spPr>
          <a:xfrm>
            <a:off x="1658392" y="2168501"/>
            <a:ext cx="1572321" cy="307777"/>
          </a:xfrm>
          <a:prstGeom prst="rect">
            <a:avLst/>
          </a:prstGeom>
          <a:solidFill>
            <a:schemeClr val="accent5">
              <a:lumMod val="20000"/>
              <a:lumOff val="80000"/>
            </a:schemeClr>
          </a:solid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 Resident</a:t>
            </a:r>
          </a:p>
        </p:txBody>
      </p:sp>
      <p:sp>
        <p:nvSpPr>
          <p:cNvPr id="179" name="TextBox 178">
            <a:extLst>
              <a:ext uri="{FF2B5EF4-FFF2-40B4-BE49-F238E27FC236}">
                <a16:creationId xmlns:a16="http://schemas.microsoft.com/office/drawing/2014/main" id="{C0DFBF02-075A-4483-918A-F126CE48D4BB}"/>
              </a:ext>
            </a:extLst>
          </p:cNvPr>
          <p:cNvSpPr txBox="1"/>
          <p:nvPr/>
        </p:nvSpPr>
        <p:spPr>
          <a:xfrm>
            <a:off x="6599119" y="3612803"/>
            <a:ext cx="2399755" cy="2492990"/>
          </a:xfrm>
          <a:prstGeom prst="rect">
            <a:avLst/>
          </a:prstGeom>
          <a:solidFill>
            <a:schemeClr val="accent6">
              <a:lumMod val="20000"/>
              <a:lumOff val="80000"/>
            </a:schemeClr>
          </a:solidFill>
          <a:ln w="12700">
            <a:solidFill>
              <a:schemeClr val="accent1"/>
            </a:solidFill>
          </a:ln>
        </p:spPr>
        <p:txBody>
          <a:bodyPr wrap="square" rtlCol="0">
            <a:spAutoFit/>
          </a:bodyPr>
          <a:lstStyle/>
          <a:p>
            <a:pPr marL="228600" indent="-228600">
              <a:buFont typeface="+mj-lt"/>
              <a:buAutoNum type="arabicPeriod"/>
              <a:defRPr/>
            </a:pPr>
            <a:r>
              <a:rPr lang="en-GB" sz="900" b="1">
                <a:solidFill>
                  <a:prstClr val="black"/>
                </a:solidFill>
                <a:latin typeface="Arial" panose="020B0604020202020204" pitchFamily="34" charset="0"/>
                <a:cs typeface="Arial" panose="020B0604020202020204" pitchFamily="34" charset="0"/>
              </a:rPr>
              <a:t>Self-isolate for 10 days </a:t>
            </a:r>
            <a:r>
              <a:rPr lang="en-GB" sz="900">
                <a:solidFill>
                  <a:prstClr val="black"/>
                </a:solidFill>
                <a:latin typeface="Arial" panose="020B0604020202020204" pitchFamily="34" charset="0"/>
                <a:cs typeface="Arial" panose="020B0604020202020204" pitchFamily="34" charset="0"/>
              </a:rPr>
              <a:t>from date of test or onset of symptoms and can be further reduced with two negative Lateral Flow tests 24 hours apart from day 5 and 6 onwards</a:t>
            </a:r>
          </a:p>
          <a:p>
            <a:pPr marL="228600" indent="-228600">
              <a:buFont typeface="+mj-lt"/>
              <a:buAutoNum type="arabicPeriod"/>
              <a:defRPr/>
            </a:pPr>
            <a:r>
              <a:rPr lang="en-GB" sz="900">
                <a:solidFill>
                  <a:prstClr val="black"/>
                </a:solidFill>
                <a:latin typeface="Arial" panose="020B0604020202020204" pitchFamily="34" charset="0"/>
                <a:cs typeface="Arial" panose="020B0604020202020204" pitchFamily="34" charset="0"/>
              </a:rPr>
              <a:t>If both results are negative, self-isolation period can end. If positive, continue to isolate for the full 10 days.</a:t>
            </a:r>
          </a:p>
          <a:p>
            <a:pPr marL="228600" indent="-228600">
              <a:buFont typeface="+mj-lt"/>
              <a:buAutoNum type="arabicPeriod"/>
              <a:defRPr/>
            </a:pPr>
            <a:endParaRPr lang="en-GB" sz="90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 not retest using a PCR for 90 days unless develop new symptoms</a:t>
            </a:r>
          </a:p>
          <a:p>
            <a:pPr>
              <a:defRPr/>
            </a:pPr>
            <a:endParaRPr lang="en-GB" sz="900">
              <a:solidFill>
                <a:prstClr val="black"/>
              </a:solidFill>
              <a:latin typeface="Arial" panose="020B0604020202020204" pitchFamily="34" charset="0"/>
              <a:cs typeface="Arial" panose="020B0604020202020204" pitchFamily="34" charset="0"/>
            </a:endParaRPr>
          </a:p>
          <a:p>
            <a:pPr>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lang="en-GB" sz="900">
                <a:solidFill>
                  <a:srgbClr val="000000"/>
                </a:solidFill>
                <a:latin typeface="Arial" panose="020B0604020202020204" pitchFamily="34" charset="0"/>
                <a:ea typeface="Times New Roman" panose="02020603050405020304" pitchFamily="18" charset="0"/>
              </a:rPr>
              <a:t>More information regarding </a:t>
            </a:r>
            <a:r>
              <a:rPr lang="en-GB" sz="1200">
                <a:solidFill>
                  <a:srgbClr val="000000"/>
                </a:solidFill>
                <a:latin typeface="Times New Roman" panose="02020603050405020304" pitchFamily="18" charset="0"/>
                <a:ea typeface="Times New Roman" panose="02020603050405020304" pitchFamily="18" charset="0"/>
              </a:rPr>
              <a:t>t</a:t>
            </a:r>
            <a:r>
              <a:rPr kumimoji="0" lang="en-GB" sz="9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mn-cs"/>
              </a:rPr>
              <a:t>esting</a:t>
            </a: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 during an outbreak could be found </a:t>
            </a: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hlinkClick r:id="rId7" action="ppaction://hlinksldjump"/>
              </a:rPr>
              <a:t>here  </a:t>
            </a:r>
            <a:endParaRPr lang="en-GB" sz="900">
              <a:solidFill>
                <a:prstClr val="black"/>
              </a:solidFill>
              <a:latin typeface="Arial" panose="020B0604020202020204" pitchFamily="34" charset="0"/>
              <a:cs typeface="Arial" panose="020B0604020202020204" pitchFamily="34" charset="0"/>
            </a:endParaRPr>
          </a:p>
          <a:p>
            <a:pPr>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2" name="Picture 31">
            <a:extLst>
              <a:ext uri="{FF2B5EF4-FFF2-40B4-BE49-F238E27FC236}">
                <a16:creationId xmlns:a16="http://schemas.microsoft.com/office/drawing/2014/main" id="{211767DE-4E54-48AE-8BD4-BFBE47004FAE}"/>
              </a:ext>
            </a:extLst>
          </p:cNvPr>
          <p:cNvPicPr>
            <a:picLocks noChangeAspect="1"/>
          </p:cNvPicPr>
          <p:nvPr/>
        </p:nvPicPr>
        <p:blipFill>
          <a:blip r:embed="rId8"/>
          <a:stretch>
            <a:fillRect/>
          </a:stretch>
        </p:blipFill>
        <p:spPr>
          <a:xfrm>
            <a:off x="0" y="107200"/>
            <a:ext cx="1229264" cy="1102496"/>
          </a:xfrm>
          <a:prstGeom prst="rect">
            <a:avLst/>
          </a:prstGeom>
        </p:spPr>
      </p:pic>
      <p:sp>
        <p:nvSpPr>
          <p:cNvPr id="38" name="TextBox 37">
            <a:extLst>
              <a:ext uri="{FF2B5EF4-FFF2-40B4-BE49-F238E27FC236}">
                <a16:creationId xmlns:a16="http://schemas.microsoft.com/office/drawing/2014/main" id="{9806D78E-6ADE-4E3B-A723-CEC5EB24D1DA}"/>
              </a:ext>
            </a:extLst>
          </p:cNvPr>
          <p:cNvSpPr txBox="1"/>
          <p:nvPr/>
        </p:nvSpPr>
        <p:spPr>
          <a:xfrm>
            <a:off x="7741935" y="2164345"/>
            <a:ext cx="1572321" cy="307777"/>
          </a:xfrm>
          <a:prstGeom prst="rect">
            <a:avLst/>
          </a:prstGeom>
          <a:solidFill>
            <a:schemeClr val="accent6">
              <a:lumMod val="20000"/>
              <a:lumOff val="80000"/>
            </a:schemeClr>
          </a:solidFill>
          <a:ln w="127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Staff</a:t>
            </a:r>
          </a:p>
        </p:txBody>
      </p:sp>
      <p:sp>
        <p:nvSpPr>
          <p:cNvPr id="2" name="Left Brace 1">
            <a:extLst>
              <a:ext uri="{FF2B5EF4-FFF2-40B4-BE49-F238E27FC236}">
                <a16:creationId xmlns:a16="http://schemas.microsoft.com/office/drawing/2014/main" id="{987C0FC9-D349-4326-9530-20BBC3738F33}"/>
              </a:ext>
            </a:extLst>
          </p:cNvPr>
          <p:cNvSpPr/>
          <p:nvPr/>
        </p:nvSpPr>
        <p:spPr>
          <a:xfrm rot="5400000">
            <a:off x="5258605" y="-1123034"/>
            <a:ext cx="461665" cy="60773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Left Brace 34">
            <a:extLst>
              <a:ext uri="{FF2B5EF4-FFF2-40B4-BE49-F238E27FC236}">
                <a16:creationId xmlns:a16="http://schemas.microsoft.com/office/drawing/2014/main" id="{E59F17FE-EC02-4327-A495-12221A330A1D}"/>
              </a:ext>
            </a:extLst>
          </p:cNvPr>
          <p:cNvSpPr/>
          <p:nvPr/>
        </p:nvSpPr>
        <p:spPr>
          <a:xfrm rot="5400000">
            <a:off x="8386666" y="1826011"/>
            <a:ext cx="373786" cy="16632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Left Brace 36">
            <a:extLst>
              <a:ext uri="{FF2B5EF4-FFF2-40B4-BE49-F238E27FC236}">
                <a16:creationId xmlns:a16="http://schemas.microsoft.com/office/drawing/2014/main" id="{17AAF5E6-F85F-48F2-B154-A5549B3699DA}"/>
              </a:ext>
            </a:extLst>
          </p:cNvPr>
          <p:cNvSpPr/>
          <p:nvPr/>
        </p:nvSpPr>
        <p:spPr>
          <a:xfrm rot="5400000">
            <a:off x="2258153" y="1669235"/>
            <a:ext cx="430569" cy="19986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ardrop 2">
            <a:extLst>
              <a:ext uri="{FF2B5EF4-FFF2-40B4-BE49-F238E27FC236}">
                <a16:creationId xmlns:a16="http://schemas.microsoft.com/office/drawing/2014/main" id="{FC9D8BAD-8DAD-4F99-A0B7-D8F0F511EEC2}"/>
              </a:ext>
            </a:extLst>
          </p:cNvPr>
          <p:cNvSpPr/>
          <p:nvPr/>
        </p:nvSpPr>
        <p:spPr>
          <a:xfrm>
            <a:off x="10595461" y="863080"/>
            <a:ext cx="1352144" cy="1301265"/>
          </a:xfrm>
          <a:prstGeom prst="teardrop">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hlinkClick r:id="rId9" action="ppaction://hlinksldjump"/>
              </a:rPr>
              <a:t>Testing</a:t>
            </a:r>
          </a:p>
          <a:p>
            <a:pPr algn="ctr"/>
            <a:r>
              <a:rPr lang="en-GB" sz="1400">
                <a:hlinkClick r:id="rId9" action="ppaction://hlinksldjump"/>
              </a:rPr>
              <a:t>In Care Homes </a:t>
            </a:r>
            <a:endParaRPr lang="en-GB" sz="1400"/>
          </a:p>
        </p:txBody>
      </p:sp>
      <p:sp>
        <p:nvSpPr>
          <p:cNvPr id="25" name="TextBox 24">
            <a:extLst>
              <a:ext uri="{FF2B5EF4-FFF2-40B4-BE49-F238E27FC236}">
                <a16:creationId xmlns:a16="http://schemas.microsoft.com/office/drawing/2014/main" id="{83613DA1-DAE2-48CD-B1C9-A5DAF7A03E8D}"/>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05243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805364-979C-4C6E-BE54-EE599B7A3D7A}"/>
              </a:ext>
            </a:extLst>
          </p:cNvPr>
          <p:cNvSpPr>
            <a:spLocks noGrp="1"/>
          </p:cNvSpPr>
          <p:nvPr>
            <p:ph sz="quarter" idx="10"/>
          </p:nvPr>
        </p:nvSpPr>
        <p:spPr>
          <a:xfrm>
            <a:off x="614920" y="1343803"/>
            <a:ext cx="10316899" cy="5078261"/>
          </a:xfrm>
        </p:spPr>
        <p:txBody>
          <a:bodyPr>
            <a:noAutofit/>
          </a:bodyPr>
          <a:lstStyle/>
          <a:p>
            <a:r>
              <a:rPr lang="en-GB" sz="1600"/>
              <a:t>If a resident or staff member takes a Covid-19 test and gets a negative result, they could still have another acute respiratory infection, including Flu.</a:t>
            </a:r>
          </a:p>
          <a:p>
            <a:r>
              <a:rPr lang="en-GB" sz="1600"/>
              <a:t>If symptoms are confirmed as having Flu, or there is high clinical suspicion of Flu, residents must self-isolate.</a:t>
            </a:r>
          </a:p>
          <a:p>
            <a:pPr rtl="0">
              <a:buFont typeface="Arial" panose="020B0604020202020204" pitchFamily="34" charset="0"/>
              <a:buChar char="•"/>
            </a:pPr>
            <a:r>
              <a:rPr lang="en-GB" sz="1600">
                <a:solidFill>
                  <a:srgbClr val="000000"/>
                </a:solidFill>
                <a:effectLst/>
              </a:rPr>
              <a:t>Residents with symptoms of respiratory illness and have received a COVID-19 negative PCR test result should be isolated for a minimum of 5 days after the onset of symptoms and until feeling well. (</a:t>
            </a:r>
            <a:r>
              <a:rPr lang="en-GB" sz="1600" b="1">
                <a:solidFill>
                  <a:srgbClr val="000000"/>
                </a:solidFill>
                <a:effectLst/>
              </a:rPr>
              <a:t>staff should stay at home</a:t>
            </a:r>
            <a:r>
              <a:rPr lang="en-GB" sz="1600">
                <a:solidFill>
                  <a:srgbClr val="000000"/>
                </a:solidFill>
                <a:effectLst/>
              </a:rPr>
              <a:t>).</a:t>
            </a:r>
          </a:p>
          <a:p>
            <a:r>
              <a:rPr lang="en-GB" sz="1600">
                <a:effectLst/>
              </a:rPr>
              <a:t>Close contacts of a resident with a respiratory virus, other than COVID-19, do not need to self-isolate.</a:t>
            </a:r>
          </a:p>
          <a:p>
            <a:r>
              <a:rPr lang="en-GB" sz="1600"/>
              <a:t>Ideally symptomatic residents should be cared for in single rooms and/or </a:t>
            </a:r>
            <a:r>
              <a:rPr lang="en-GB" sz="1600" err="1"/>
              <a:t>cohorted</a:t>
            </a:r>
            <a:r>
              <a:rPr lang="en-GB" sz="1600"/>
              <a:t> in different areas; keeping residents with Covid-19 or suspected Covid-19 separate to those with other suspected acute respiratory illness, in a separate floor or wing if possible. </a:t>
            </a:r>
          </a:p>
          <a:p>
            <a:r>
              <a:rPr lang="en-GB" sz="1600">
                <a:solidFill>
                  <a:srgbClr val="000000"/>
                </a:solidFill>
              </a:rPr>
              <a:t>Staff</a:t>
            </a:r>
            <a:r>
              <a:rPr lang="en-GB" sz="1600">
                <a:solidFill>
                  <a:srgbClr val="000000"/>
                </a:solidFill>
                <a:effectLst/>
              </a:rPr>
              <a:t> with symptoms of respiratory illness and have received a COVID-19 negative test result should stay at home for a minimum of 5 days after the onset of symptoms and until feeling well.</a:t>
            </a:r>
            <a:endParaRPr lang="en-GB" sz="1600">
              <a:effectLst/>
            </a:endParaRPr>
          </a:p>
        </p:txBody>
      </p:sp>
      <p:sp>
        <p:nvSpPr>
          <p:cNvPr id="3" name="Title 2">
            <a:extLst>
              <a:ext uri="{FF2B5EF4-FFF2-40B4-BE49-F238E27FC236}">
                <a16:creationId xmlns:a16="http://schemas.microsoft.com/office/drawing/2014/main" id="{960FEC1C-8A33-4290-9483-74F4E9E0B735}"/>
              </a:ext>
            </a:extLst>
          </p:cNvPr>
          <p:cNvSpPr>
            <a:spLocks noGrp="1"/>
          </p:cNvSpPr>
          <p:nvPr>
            <p:ph type="title"/>
          </p:nvPr>
        </p:nvSpPr>
        <p:spPr/>
        <p:txBody>
          <a:bodyPr>
            <a:normAutofit fontScale="90000"/>
          </a:bodyPr>
          <a:lstStyle/>
          <a:p>
            <a:r>
              <a:rPr lang="en-GB"/>
              <a:t>Covid-19 testing and flu/ other respiratory illness</a:t>
            </a:r>
          </a:p>
        </p:txBody>
      </p:sp>
      <p:sp>
        <p:nvSpPr>
          <p:cNvPr id="5" name="TextBox 4">
            <a:extLst>
              <a:ext uri="{FF2B5EF4-FFF2-40B4-BE49-F238E27FC236}">
                <a16:creationId xmlns:a16="http://schemas.microsoft.com/office/drawing/2014/main" id="{636BC17A-A672-499C-8667-061206DDBADD}"/>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277418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F47991-40C5-4288-98BD-B7004A6EBC02}"/>
              </a:ext>
            </a:extLst>
          </p:cNvPr>
          <p:cNvSpPr>
            <a:spLocks noGrp="1"/>
          </p:cNvSpPr>
          <p:nvPr>
            <p:ph sz="quarter" idx="10"/>
          </p:nvPr>
        </p:nvSpPr>
        <p:spPr>
          <a:xfrm>
            <a:off x="342045" y="1444594"/>
            <a:ext cx="5536241" cy="5170990"/>
          </a:xfrm>
        </p:spPr>
        <p:txBody>
          <a:bodyPr>
            <a:normAutofit fontScale="92500" lnSpcReduction="20000"/>
          </a:bodyPr>
          <a:lstStyle/>
          <a:p>
            <a:pPr marL="0" indent="0">
              <a:lnSpc>
                <a:spcPct val="110000"/>
              </a:lnSpc>
              <a:buNone/>
            </a:pPr>
            <a:r>
              <a:rPr lang="en-GB" sz="1600"/>
              <a:t>If staff are identified as a close contact of a person with COVID-19 they should arrange for a PCR test and </a:t>
            </a:r>
            <a:r>
              <a:rPr lang="en-GB" sz="1600" b="1"/>
              <a:t>self-isolate until the PCR test result is received</a:t>
            </a:r>
            <a:r>
              <a:rPr lang="en-GB" sz="1600"/>
              <a:t>. Staff will not need to self-isolate if they meet the following criteria: </a:t>
            </a:r>
          </a:p>
          <a:p>
            <a:pPr>
              <a:lnSpc>
                <a:spcPct val="107000"/>
              </a:lnSpc>
              <a:spcAft>
                <a:spcPts val="800"/>
              </a:spcAft>
            </a:pPr>
            <a:r>
              <a:rPr lang="en-GB" sz="1600">
                <a:latin typeface="Arial"/>
                <a:cs typeface="Arial"/>
              </a:rPr>
              <a:t>Have received their primary doses and booster dose of any eligible (</a:t>
            </a:r>
            <a:r>
              <a:rPr lang="en-GB" sz="1600">
                <a:ea typeface="Calibri" panose="020F0502020204030204" pitchFamily="34" charset="0"/>
                <a:cs typeface="Times New Roman" panose="02020603050405020304" pitchFamily="18" charset="0"/>
              </a:rPr>
              <a:t>MHRA approved)</a:t>
            </a:r>
            <a:r>
              <a:rPr lang="en-GB" sz="1600">
                <a:latin typeface="Arial"/>
                <a:cs typeface="Arial"/>
              </a:rPr>
              <a:t> Covid-19 vaccine.</a:t>
            </a:r>
            <a:endParaRPr lang="en-GB" sz="1600">
              <a:solidFill>
                <a:srgbClr val="FF0000"/>
              </a:solidFill>
              <a:ea typeface="Calibri" panose="020F0502020204030204" pitchFamily="34" charset="0"/>
              <a:cs typeface="Times New Roman" panose="02020603050405020304" pitchFamily="18" charset="0"/>
            </a:endParaRPr>
          </a:p>
          <a:p>
            <a:r>
              <a:rPr lang="en-GB" sz="1600">
                <a:solidFill>
                  <a:prstClr val="black"/>
                </a:solidFill>
              </a:rPr>
              <a:t>have a negative PCR test result</a:t>
            </a:r>
          </a:p>
          <a:p>
            <a:pPr lvl="0"/>
            <a:r>
              <a:rPr lang="en-GB" sz="1600">
                <a:solidFill>
                  <a:prstClr val="black"/>
                </a:solidFill>
              </a:rPr>
              <a:t>remaining free of COVID-19 symptoms (should immediately self-isolate if symptoms develop).</a:t>
            </a:r>
          </a:p>
          <a:p>
            <a:pPr lvl="0"/>
            <a:r>
              <a:rPr lang="en-GB" sz="1600">
                <a:solidFill>
                  <a:prstClr val="black"/>
                </a:solidFill>
              </a:rPr>
              <a:t>complying with all relevant infection control precautions</a:t>
            </a:r>
          </a:p>
          <a:p>
            <a:pPr marL="0" indent="0">
              <a:lnSpc>
                <a:spcPct val="110000"/>
              </a:lnSpc>
              <a:buNone/>
            </a:pPr>
            <a:r>
              <a:rPr lang="en-GB" sz="1600"/>
              <a:t>Residents who have been in close contact of a person with Covid-19 are required to self isolate for 10 days, but may end the 10 days early:</a:t>
            </a:r>
          </a:p>
          <a:p>
            <a:pPr>
              <a:buFont typeface="Arial" panose="020B0604020202020204" pitchFamily="34" charset="0"/>
              <a:buChar char="•"/>
            </a:pPr>
            <a:r>
              <a:rPr lang="en-GB" sz="1600"/>
              <a:t>vaccinated residents can end their self-isolation if they receive 3 consecutive negative lateral flow tests taken on days 4, 5 and 6</a:t>
            </a:r>
          </a:p>
          <a:p>
            <a:pPr>
              <a:buFont typeface="Arial" panose="020B0604020202020204" pitchFamily="34" charset="0"/>
              <a:buChar char="•"/>
            </a:pPr>
            <a:r>
              <a:rPr lang="en-GB" sz="1600"/>
              <a:t>unvaccinated residents can end their self-isolation if they receive 3 consecutive negative lateral flow tests taken on days 6, 7 and 8</a:t>
            </a:r>
          </a:p>
          <a:p>
            <a:pPr>
              <a:buFont typeface="Arial" panose="020B0604020202020204" pitchFamily="34" charset="0"/>
              <a:buChar char="•"/>
            </a:pPr>
            <a:r>
              <a:rPr lang="en-GB" sz="1600"/>
              <a:t>any resident who is unable to test – regardless of their vaccination status – should self-isolate for 10 days</a:t>
            </a:r>
          </a:p>
          <a:p>
            <a:pPr marL="0" indent="0">
              <a:lnSpc>
                <a:spcPct val="110000"/>
              </a:lnSpc>
              <a:buNone/>
            </a:pPr>
            <a:endParaRPr lang="en-GB" sz="1600"/>
          </a:p>
          <a:p>
            <a:pPr>
              <a:buFont typeface="Wingdings" panose="05000000000000000000" pitchFamily="2" charset="2"/>
              <a:buChar char="Ø"/>
            </a:pPr>
            <a:endParaRPr lang="en-GB" sz="1600"/>
          </a:p>
          <a:p>
            <a:pPr marL="0" lvl="0" indent="0" fontAlgn="base">
              <a:lnSpc>
                <a:spcPct val="120000"/>
              </a:lnSpc>
              <a:buNone/>
            </a:pPr>
            <a:endParaRPr lang="en-GB" sz="1100">
              <a:solidFill>
                <a:prstClr val="black"/>
              </a:solidFill>
            </a:endParaRPr>
          </a:p>
          <a:p>
            <a:pPr marL="0" indent="0">
              <a:buNone/>
            </a:pPr>
            <a:endParaRPr lang="en-GB" sz="1600" b="1"/>
          </a:p>
          <a:p>
            <a:pPr>
              <a:buFont typeface="Wingdings" panose="05000000000000000000" pitchFamily="2" charset="2"/>
              <a:buChar char="Ø"/>
            </a:pPr>
            <a:endParaRPr lang="en-GB" sz="1600"/>
          </a:p>
        </p:txBody>
      </p:sp>
      <p:sp>
        <p:nvSpPr>
          <p:cNvPr id="3" name="Title 2">
            <a:extLst>
              <a:ext uri="{FF2B5EF4-FFF2-40B4-BE49-F238E27FC236}">
                <a16:creationId xmlns:a16="http://schemas.microsoft.com/office/drawing/2014/main" id="{59E8F859-9FCC-477E-8AD7-05C625E7CEA2}"/>
              </a:ext>
            </a:extLst>
          </p:cNvPr>
          <p:cNvSpPr>
            <a:spLocks noGrp="1"/>
          </p:cNvSpPr>
          <p:nvPr>
            <p:ph type="title"/>
          </p:nvPr>
        </p:nvSpPr>
        <p:spPr>
          <a:xfrm>
            <a:off x="1267147" y="424439"/>
            <a:ext cx="8756073" cy="611649"/>
          </a:xfrm>
        </p:spPr>
        <p:txBody>
          <a:bodyPr>
            <a:normAutofit fontScale="90000"/>
          </a:bodyPr>
          <a:lstStyle/>
          <a:p>
            <a:br>
              <a:rPr lang="en-GB"/>
            </a:br>
            <a:r>
              <a:rPr lang="en-GB"/>
              <a:t>Principles of managing staff and residents who are contacts of Covid-19 cases </a:t>
            </a:r>
            <a:br>
              <a:rPr lang="en-GB"/>
            </a:br>
            <a:endParaRPr lang="en-GB"/>
          </a:p>
        </p:txBody>
      </p:sp>
      <p:pic>
        <p:nvPicPr>
          <p:cNvPr id="6" name="Graphic 5" descr="Clipboard Mixed">
            <a:extLst>
              <a:ext uri="{FF2B5EF4-FFF2-40B4-BE49-F238E27FC236}">
                <a16:creationId xmlns:a16="http://schemas.microsoft.com/office/drawing/2014/main" id="{2E209C1F-DCB2-4737-AF0D-ED89310FB77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045" y="424439"/>
            <a:ext cx="777290" cy="777290"/>
          </a:xfrm>
          <a:prstGeom prst="rect">
            <a:avLst/>
          </a:prstGeom>
        </p:spPr>
      </p:pic>
      <p:sp>
        <p:nvSpPr>
          <p:cNvPr id="7" name="Rectangle 6">
            <a:extLst>
              <a:ext uri="{FF2B5EF4-FFF2-40B4-BE49-F238E27FC236}">
                <a16:creationId xmlns:a16="http://schemas.microsoft.com/office/drawing/2014/main" id="{5E6DE0ED-6724-45D2-B13F-BC5909FDFD1C}"/>
              </a:ext>
            </a:extLst>
          </p:cNvPr>
          <p:cNvSpPr/>
          <p:nvPr/>
        </p:nvSpPr>
        <p:spPr>
          <a:xfrm>
            <a:off x="6096000" y="1444594"/>
            <a:ext cx="6096000" cy="5306068"/>
          </a:xfrm>
          <a:prstGeom prst="rect">
            <a:avLst/>
          </a:prstGeom>
        </p:spPr>
        <p:txBody>
          <a:bodyPr>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Definition of Close Contacts </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(residents without</a:t>
            </a:r>
            <a:r>
              <a:rPr kumimoji="0" lang="en-GB" sz="16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face coverings and staff without</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PPE or where there has been a breach in PPE) : </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having face-to-face contact with someone (less than 1 metre away)</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spending more than 15 minutes within 2 metres of someone</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travelling in a car or other small vehicle with someone (even on a short journey) or close to them on a plane</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has cleaned a personal or communal area of the home where a confirmed case has been located (note this only applies to the first time cleaning of the personal or communal area)</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Guidance</a:t>
            </a:r>
          </a:p>
          <a:p>
            <a:pPr marL="0" marR="0" lvl="0" indent="0" algn="l" defTabSz="914400" rtl="0" eaLnBrk="1" fontAlgn="base" latinLnBrk="0" hangingPunct="1">
              <a:lnSpc>
                <a:spcPct val="120000"/>
              </a:lnSpc>
              <a:spcBef>
                <a:spcPts val="100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COVID-19: management of staff and exposed patients or residents in health and social care settings </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here</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20000"/>
              </a:lnSpc>
              <a:spcBef>
                <a:spcPts val="100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https://www.gov.uk/government/news/frontline-health-and-care-staff-can-work-rather-than-self-isolate</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20000"/>
              </a:lnSpc>
              <a:spcBef>
                <a:spcPts val="1000"/>
              </a:spcBef>
              <a:spcAft>
                <a:spcPts val="0"/>
              </a:spcAft>
              <a:buClrTx/>
              <a:buSzTx/>
              <a:buFontTx/>
              <a:buNone/>
              <a:tabLst/>
              <a:defRPr/>
            </a:pPr>
            <a:r>
              <a:rPr kumimoji="0" lang="en-GB" sz="11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Admission and care of residents in a care home during COVID-19</a:t>
            </a:r>
            <a:endPar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fontAlgn="base">
              <a:lnSpc>
                <a:spcPct val="120000"/>
              </a:lnSpc>
              <a:spcBef>
                <a:spcPts val="1000"/>
              </a:spcBef>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LCRC contact details </a:t>
            </a:r>
            <a:r>
              <a:rPr kumimoji="0" lang="en-GB" sz="11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Phone Number:</a:t>
            </a: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0300 303 0450      </a:t>
            </a:r>
            <a:r>
              <a:rPr kumimoji="0" lang="en-GB" sz="11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Email:</a:t>
            </a: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1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LCRC@phe.gov.uk</a:t>
            </a:r>
            <a:endPar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796F7B4F-7A4B-4F87-BA98-EDDFACF59980}"/>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467575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621C7-C4F4-4829-A055-3C5069AF14E9}"/>
              </a:ext>
            </a:extLst>
          </p:cNvPr>
          <p:cNvSpPr>
            <a:spLocks noGrp="1"/>
          </p:cNvSpPr>
          <p:nvPr>
            <p:ph sz="quarter" idx="10"/>
          </p:nvPr>
        </p:nvSpPr>
        <p:spPr>
          <a:xfrm>
            <a:off x="447106" y="795714"/>
            <a:ext cx="11605591" cy="2424559"/>
          </a:xfrm>
        </p:spPr>
        <p:txBody>
          <a:bodyPr/>
          <a:lstStyle/>
          <a:p>
            <a:pPr marL="0" indent="0">
              <a:lnSpc>
                <a:spcPct val="100000"/>
              </a:lnSpc>
              <a:spcBef>
                <a:spcPts val="600"/>
              </a:spcBef>
              <a:spcAft>
                <a:spcPts val="600"/>
              </a:spcAft>
              <a:buNone/>
            </a:pPr>
            <a:r>
              <a:rPr lang="en-GB" sz="1600" b="1" i="1">
                <a:ea typeface="Calibri" panose="020F0502020204030204" pitchFamily="34" charset="0"/>
              </a:rPr>
              <a:t>A</a:t>
            </a:r>
            <a:r>
              <a:rPr lang="en-GB" sz="1600" b="1" i="1">
                <a:effectLst/>
                <a:ea typeface="Calibri" panose="020F0502020204030204" pitchFamily="34" charset="0"/>
              </a:rPr>
              <a:t>ll staff and residents identified as </a:t>
            </a:r>
            <a:r>
              <a:rPr lang="en-GB" sz="1600" b="1" i="1">
                <a:ea typeface="Calibri" panose="020F0502020204030204" pitchFamily="34" charset="0"/>
              </a:rPr>
              <a:t>close contacts of a case should b</a:t>
            </a:r>
            <a:r>
              <a:rPr lang="en-GB" sz="1600" b="1" i="1">
                <a:effectLst/>
                <a:ea typeface="Calibri" panose="020F0502020204030204" pitchFamily="34" charset="0"/>
              </a:rPr>
              <a:t>e tested via PCR</a:t>
            </a:r>
            <a:r>
              <a:rPr lang="en-GB" sz="1600" i="1">
                <a:effectLst/>
                <a:ea typeface="Calibri" panose="020F0502020204030204" pitchFamily="34" charset="0"/>
              </a:rPr>
              <a:t> </a:t>
            </a:r>
            <a:r>
              <a:rPr lang="en-GB" sz="1600">
                <a:solidFill>
                  <a:srgbClr val="0B0C0C"/>
                </a:solidFill>
                <a:effectLst/>
                <a:ea typeface="Times New Roman" panose="02020603050405020304" pitchFamily="18" charset="0"/>
              </a:rPr>
              <a:t> </a:t>
            </a:r>
            <a:endParaRPr lang="en-GB" sz="1600">
              <a:solidFill>
                <a:srgbClr val="000000"/>
              </a:solidFill>
              <a:ea typeface="Times New Roman" panose="02020603050405020304" pitchFamily="18" charset="0"/>
            </a:endParaRPr>
          </a:p>
          <a:p>
            <a:pPr marL="342900" indent="-342900" fontAlgn="base">
              <a:lnSpc>
                <a:spcPct val="100000"/>
              </a:lnSpc>
              <a:spcBef>
                <a:spcPts val="600"/>
              </a:spcBef>
              <a:spcAft>
                <a:spcPts val="600"/>
              </a:spcAft>
              <a:buAutoNum type="arabicParenR"/>
            </a:pPr>
            <a:r>
              <a:rPr lang="en-GB" b="1">
                <a:solidFill>
                  <a:srgbClr val="000000"/>
                </a:solidFill>
                <a:effectLst/>
                <a:ea typeface="Times New Roman" panose="02020603050405020304" pitchFamily="18" charset="0"/>
              </a:rPr>
              <a:t>Staff</a:t>
            </a:r>
            <a:r>
              <a:rPr lang="en-GB" sz="1600" b="1">
                <a:solidFill>
                  <a:srgbClr val="000000"/>
                </a:solidFill>
                <a:effectLst/>
                <a:ea typeface="Times New Roman" panose="02020603050405020304" pitchFamily="18" charset="0"/>
              </a:rPr>
              <a:t> </a:t>
            </a:r>
            <a:r>
              <a:rPr lang="en-GB" b="1"/>
              <a:t>who have received both their vaccines at least two weeks ago and those aged under 18 years and six months are no longer required to self-isolate if they are a close contact of someone who tests positive. They should instead:</a:t>
            </a:r>
            <a:endParaRPr lang="en-GB"/>
          </a:p>
          <a:p>
            <a:r>
              <a:rPr lang="en-GB"/>
              <a:t>Take a PCR test as soon as possible and do not return to work until a negative result is received </a:t>
            </a:r>
          </a:p>
          <a:p>
            <a:r>
              <a:rPr lang="en-GB"/>
              <a:t>Take a pre-shift Lateral Flow Tests on each of the days they are working</a:t>
            </a:r>
          </a:p>
          <a:p>
            <a:r>
              <a:rPr lang="en-GB"/>
              <a:t>Immediately self-isolate if any of these tests are positive or they have any </a:t>
            </a:r>
            <a:r>
              <a:rPr lang="en-GB" sz="1600">
                <a:solidFill>
                  <a:srgbClr val="0B0C0C"/>
                </a:solidFill>
                <a:effectLst/>
                <a:ea typeface="Times New Roman" panose="02020603050405020304" pitchFamily="18" charset="0"/>
              </a:rPr>
              <a:t> </a:t>
            </a:r>
            <a:r>
              <a:rPr lang="en-GB" sz="1600" u="sng">
                <a:solidFill>
                  <a:srgbClr val="1D70B8"/>
                </a:solidFill>
                <a:effectLst/>
                <a:ea typeface="Times New Roman" panose="02020603050405020304" pitchFamily="18" charset="0"/>
                <a:hlinkClick r:id="rId2"/>
              </a:rPr>
              <a:t>COVID-19 symptoms</a:t>
            </a:r>
            <a:r>
              <a:rPr lang="en-GB" sz="1600" u="sng">
                <a:solidFill>
                  <a:srgbClr val="1D70B8"/>
                </a:solidFill>
                <a:effectLst/>
                <a:ea typeface="Times New Roman" panose="02020603050405020304" pitchFamily="18" charset="0"/>
              </a:rPr>
              <a:t>.</a:t>
            </a:r>
          </a:p>
          <a:p>
            <a:endParaRPr lang="en-GB" sz="1600" u="sng">
              <a:solidFill>
                <a:srgbClr val="1D70B8"/>
              </a:solidFill>
              <a:effectLst/>
              <a:ea typeface="Times New Roman" panose="02020603050405020304" pitchFamily="18" charset="0"/>
            </a:endParaRPr>
          </a:p>
          <a:p>
            <a:pPr marL="0" indent="0" fontAlgn="base">
              <a:lnSpc>
                <a:spcPct val="100000"/>
              </a:lnSpc>
              <a:spcBef>
                <a:spcPts val="600"/>
              </a:spcBef>
              <a:spcAft>
                <a:spcPts val="600"/>
              </a:spcAft>
              <a:buNone/>
            </a:pPr>
            <a:r>
              <a:rPr lang="en-GB" sz="1600" b="1">
                <a:solidFill>
                  <a:srgbClr val="0B0C0C"/>
                </a:solidFill>
                <a:effectLst/>
                <a:ea typeface="Times New Roman" panose="02020603050405020304" pitchFamily="18" charset="0"/>
              </a:rPr>
              <a:t>2) Staff who are not </a:t>
            </a:r>
            <a:r>
              <a:rPr lang="en-GB" sz="1600" b="1">
                <a:solidFill>
                  <a:srgbClr val="0B0C0C"/>
                </a:solidFill>
                <a:ea typeface="Times New Roman" panose="02020603050405020304" pitchFamily="18" charset="0"/>
              </a:rPr>
              <a:t>fully vaccinated</a:t>
            </a:r>
            <a:r>
              <a:rPr lang="en-GB" sz="1600">
                <a:solidFill>
                  <a:srgbClr val="0B0C0C"/>
                </a:solidFill>
                <a:ea typeface="Times New Roman" panose="02020603050405020304" pitchFamily="18" charset="0"/>
              </a:rPr>
              <a:t> </a:t>
            </a:r>
            <a:r>
              <a:rPr lang="en-GB" sz="1600">
                <a:solidFill>
                  <a:srgbClr val="0B0C0C"/>
                </a:solidFill>
                <a:effectLst/>
                <a:ea typeface="Times New Roman" panose="02020603050405020304" pitchFamily="18" charset="0"/>
              </a:rPr>
              <a:t>[</a:t>
            </a:r>
            <a:r>
              <a:rPr lang="en-GB" sz="1600">
                <a:ea typeface="Calibri" panose="020F0502020204030204" pitchFamily="34" charset="0"/>
                <a:cs typeface="Times New Roman" panose="02020603050405020304" pitchFamily="18" charset="0"/>
              </a:rPr>
              <a:t>14 days after a full primary course of an MHRA approved NHS administered vaccine (2 doses)] </a:t>
            </a:r>
            <a:r>
              <a:rPr lang="en-GB" sz="1600" b="1">
                <a:solidFill>
                  <a:srgbClr val="0B0C0C"/>
                </a:solidFill>
                <a:ea typeface="Times New Roman" panose="02020603050405020304" pitchFamily="18" charset="0"/>
              </a:rPr>
              <a:t>who are identified as contacts of someone with COVID-19 should:</a:t>
            </a:r>
            <a:endParaRPr lang="en-GB" sz="1600" b="1">
              <a:effectLst/>
              <a:ea typeface="Times New Roman" panose="02020603050405020304" pitchFamily="18" charset="0"/>
            </a:endParaRPr>
          </a:p>
          <a:p>
            <a:pPr marL="342900" lvl="0" indent="-342900" fontAlgn="base">
              <a:lnSpc>
                <a:spcPct val="100000"/>
              </a:lnSpc>
              <a:spcBef>
                <a:spcPts val="600"/>
              </a:spcBef>
              <a:spcAft>
                <a:spcPts val="600"/>
              </a:spcAft>
              <a:buFont typeface="Symbol" panose="05050102010706020507" pitchFamily="18" charset="2"/>
              <a:buChar char=""/>
            </a:pPr>
            <a:r>
              <a:rPr lang="en-GB" sz="1600" u="sng">
                <a:solidFill>
                  <a:srgbClr val="0B0C0C"/>
                </a:solidFill>
                <a:effectLst/>
                <a:ea typeface="Times New Roman" panose="02020603050405020304" pitchFamily="18" charset="0"/>
              </a:rPr>
              <a:t>Not attend work </a:t>
            </a:r>
          </a:p>
          <a:p>
            <a:pPr marL="342900" lvl="0" indent="-342900" fontAlgn="base">
              <a:lnSpc>
                <a:spcPct val="100000"/>
              </a:lnSpc>
              <a:spcBef>
                <a:spcPts val="600"/>
              </a:spcBef>
              <a:spcAft>
                <a:spcPts val="600"/>
              </a:spcAft>
              <a:buFont typeface="Symbol" panose="05050102010706020507" pitchFamily="18" charset="2"/>
              <a:buChar char=""/>
            </a:pPr>
            <a:r>
              <a:rPr lang="en-GB" sz="1600" u="sng">
                <a:solidFill>
                  <a:srgbClr val="0B0C0C"/>
                </a:solidFill>
                <a:ea typeface="Times New Roman" panose="02020603050405020304" pitchFamily="18" charset="0"/>
              </a:rPr>
              <a:t>Self-isolate for 10 days </a:t>
            </a:r>
            <a:endParaRPr lang="en-GB" sz="1600" u="sng">
              <a:solidFill>
                <a:srgbClr val="0B0C0C"/>
              </a:solidFill>
              <a:effectLst/>
              <a:ea typeface="Times New Roman" panose="02020603050405020304" pitchFamily="18" charset="0"/>
            </a:endParaRPr>
          </a:p>
          <a:p>
            <a:pPr marL="342900" lvl="0" indent="-342900" fontAlgn="base">
              <a:lnSpc>
                <a:spcPct val="100000"/>
              </a:lnSpc>
              <a:spcBef>
                <a:spcPts val="600"/>
              </a:spcBef>
              <a:spcAft>
                <a:spcPts val="600"/>
              </a:spcAft>
              <a:buFont typeface="Symbol" panose="05050102010706020507" pitchFamily="18" charset="2"/>
              <a:buChar char=""/>
            </a:pPr>
            <a:r>
              <a:rPr lang="en-GB" sz="1600" u="sng">
                <a:solidFill>
                  <a:srgbClr val="0B0C0C"/>
                </a:solidFill>
                <a:ea typeface="Times New Roman" panose="02020603050405020304" pitchFamily="18" charset="0"/>
              </a:rPr>
              <a:t>A</a:t>
            </a:r>
            <a:r>
              <a:rPr lang="en-GB" sz="1600" u="sng">
                <a:solidFill>
                  <a:srgbClr val="0B0C0C"/>
                </a:solidFill>
                <a:effectLst/>
                <a:ea typeface="Times New Roman" panose="02020603050405020304" pitchFamily="18" charset="0"/>
              </a:rPr>
              <a:t>rrange for a PCR test </a:t>
            </a:r>
          </a:p>
          <a:p>
            <a:pPr marL="0" lvl="0" indent="0" fontAlgn="base">
              <a:lnSpc>
                <a:spcPct val="120000"/>
              </a:lnSpc>
              <a:buNone/>
            </a:pPr>
            <a:r>
              <a:rPr lang="en-GB">
                <a:effectLst/>
                <a:ea typeface="Times New Roman" panose="02020603050405020304" pitchFamily="18" charset="0"/>
              </a:rPr>
              <a:t>Full guidance </a:t>
            </a:r>
            <a:r>
              <a:rPr lang="en-GB" i="1">
                <a:solidFill>
                  <a:srgbClr val="000000"/>
                </a:solidFill>
                <a:ea typeface="Calibri" panose="020F0502020204030204" pitchFamily="34" charset="0"/>
              </a:rPr>
              <a:t> </a:t>
            </a:r>
            <a:r>
              <a:rPr lang="en-GB">
                <a:solidFill>
                  <a:prstClr val="black"/>
                </a:solidFill>
                <a:hlinkClick r:id="rId3">
                  <a:extLst>
                    <a:ext uri="{A12FA001-AC4F-418D-AE19-62706E023703}">
                      <ahyp:hlinkClr xmlns:ahyp="http://schemas.microsoft.com/office/drawing/2018/hyperlinkcolor" val="tx"/>
                    </a:ext>
                  </a:extLst>
                </a:hlinkClick>
              </a:rPr>
              <a:t>https://www.gov.uk/government/news/frontline-health-and-care-staff-can-work-rather-than-self-isolate</a:t>
            </a:r>
            <a:r>
              <a:rPr lang="en-GB">
                <a:solidFill>
                  <a:prstClr val="black"/>
                </a:solidFill>
              </a:rPr>
              <a:t> </a:t>
            </a:r>
          </a:p>
          <a:p>
            <a:pPr marL="0" lvl="0" indent="0" fontAlgn="base">
              <a:lnSpc>
                <a:spcPct val="120000"/>
              </a:lnSpc>
              <a:buNone/>
            </a:pPr>
            <a:r>
              <a:rPr lang="en-GB">
                <a:solidFill>
                  <a:prstClr val="black"/>
                </a:solidFill>
              </a:rPr>
              <a:t>Quick Guide: </a:t>
            </a:r>
            <a:r>
              <a:rPr lang="en-GB">
                <a:solidFill>
                  <a:prstClr val="black"/>
                </a:solidFill>
                <a:hlinkClick r:id="rId4"/>
              </a:rPr>
              <a:t>https://www.scie.org.uk/care-providers/coronavirus-covid-19/infection-control/quick-guide</a:t>
            </a:r>
            <a:r>
              <a:rPr lang="en-GB">
                <a:solidFill>
                  <a:prstClr val="black"/>
                </a:solidFill>
              </a:rPr>
              <a:t> </a:t>
            </a:r>
          </a:p>
          <a:p>
            <a:pPr marL="0" lvl="0" indent="0" fontAlgn="base">
              <a:lnSpc>
                <a:spcPct val="120000"/>
              </a:lnSpc>
              <a:buNone/>
            </a:pPr>
            <a:r>
              <a:rPr lang="en-GB" i="1">
                <a:solidFill>
                  <a:schemeClr val="accent1">
                    <a:lumMod val="60000"/>
                    <a:lumOff val="40000"/>
                  </a:schemeClr>
                </a:solidFill>
                <a:ea typeface="Calibri" panose="020F0502020204030204" pitchFamily="34" charset="0"/>
              </a:rPr>
              <a:t>Continued…</a:t>
            </a:r>
          </a:p>
          <a:p>
            <a:pPr marL="0" lvl="0" indent="0" fontAlgn="base">
              <a:lnSpc>
                <a:spcPct val="100000"/>
              </a:lnSpc>
              <a:spcBef>
                <a:spcPts val="600"/>
              </a:spcBef>
              <a:spcAft>
                <a:spcPts val="600"/>
              </a:spcAft>
              <a:buNone/>
            </a:pPr>
            <a:endParaRPr lang="en-GB" sz="1600">
              <a:effectLst/>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886305CC-F6CD-4DE8-9457-8E2333959F82}"/>
              </a:ext>
            </a:extLst>
          </p:cNvPr>
          <p:cNvSpPr>
            <a:spLocks noGrp="1"/>
          </p:cNvSpPr>
          <p:nvPr>
            <p:ph type="title"/>
          </p:nvPr>
        </p:nvSpPr>
        <p:spPr>
          <a:xfrm>
            <a:off x="142460" y="200771"/>
            <a:ext cx="10087390" cy="702743"/>
          </a:xfrm>
        </p:spPr>
        <p:txBody>
          <a:bodyPr/>
          <a:lstStyle/>
          <a:p>
            <a:r>
              <a:rPr lang="en-GB"/>
              <a:t>STAFF </a:t>
            </a:r>
            <a:r>
              <a:rPr lang="en-GB" sz="3200"/>
              <a:t>contacts</a:t>
            </a:r>
            <a:r>
              <a:rPr lang="en-GB"/>
              <a:t> of a Covid-19 case - what to do </a:t>
            </a:r>
          </a:p>
        </p:txBody>
      </p:sp>
      <p:sp>
        <p:nvSpPr>
          <p:cNvPr id="5" name="TextBox 4">
            <a:extLst>
              <a:ext uri="{FF2B5EF4-FFF2-40B4-BE49-F238E27FC236}">
                <a16:creationId xmlns:a16="http://schemas.microsoft.com/office/drawing/2014/main" id="{E527DB77-7F9E-47A0-9A68-98DF5B625DFE}"/>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445069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621C7-C4F4-4829-A055-3C5069AF14E9}"/>
              </a:ext>
            </a:extLst>
          </p:cNvPr>
          <p:cNvSpPr>
            <a:spLocks noGrp="1"/>
          </p:cNvSpPr>
          <p:nvPr>
            <p:ph sz="quarter" idx="10"/>
          </p:nvPr>
        </p:nvSpPr>
        <p:spPr>
          <a:xfrm>
            <a:off x="142460" y="734433"/>
            <a:ext cx="11880101" cy="2244128"/>
          </a:xfrm>
        </p:spPr>
        <p:txBody>
          <a:bodyPr/>
          <a:lstStyle/>
          <a:p>
            <a:pPr fontAlgn="base"/>
            <a:r>
              <a:rPr lang="en-GB" sz="1500">
                <a:solidFill>
                  <a:srgbClr val="0B0C0C"/>
                </a:solidFill>
                <a:effectLst/>
                <a:ea typeface="Times New Roman" panose="02020603050405020304" pitchFamily="18" charset="0"/>
              </a:rPr>
              <a:t>If the staff member works with residents who are clinically extremely vulnerable to COVID-19 (as determined by the organisation), a risk assessment should be undertaken, and consideration given to redeployment during the 10 day post- exposure period.</a:t>
            </a:r>
            <a:endParaRPr lang="en-GB" sz="1500">
              <a:effectLst/>
              <a:latin typeface="Times New Roman" panose="02020603050405020304" pitchFamily="18" charset="0"/>
              <a:ea typeface="Times New Roman" panose="02020603050405020304" pitchFamily="18" charset="0"/>
            </a:endParaRPr>
          </a:p>
          <a:p>
            <a:pPr fontAlgn="base"/>
            <a:r>
              <a:rPr lang="en-GB" sz="1500">
                <a:solidFill>
                  <a:srgbClr val="0B0C0C"/>
                </a:solidFill>
                <a:effectLst/>
                <a:ea typeface="Times New Roman" panose="02020603050405020304" pitchFamily="18" charset="0"/>
              </a:rPr>
              <a:t> All staff should comply with all relevant infection control precautions and PPE should be worn properly throughout the day.</a:t>
            </a:r>
          </a:p>
          <a:p>
            <a:pPr fontAlgn="base"/>
            <a:r>
              <a:rPr lang="en-GB" sz="1500">
                <a:solidFill>
                  <a:srgbClr val="0563C1"/>
                </a:solidFill>
                <a:ea typeface="Calibri" panose="020F0502020204030204" pitchFamily="34" charset="0"/>
                <a:hlinkClick r:id="rId2" action="ppaction://hlinksldjump">
                  <a:extLst>
                    <a:ext uri="{A12FA001-AC4F-418D-AE19-62706E023703}">
                      <ahyp:hlinkClr xmlns:ahyp="http://schemas.microsoft.com/office/drawing/2018/hyperlinkcolor" val="tx"/>
                    </a:ext>
                  </a:extLst>
                </a:hlinkClick>
              </a:rPr>
              <a:t>If more than one case of acute respiratory infection is suspected (amongst residents and staff), contact LCRC on </a:t>
            </a:r>
            <a:r>
              <a:rPr kumimoji="0" lang="en-GB" sz="1500" b="0" i="0" u="none" strike="noStrike" kern="1200" cap="none" spc="0" normalizeH="0" baseline="0" noProof="0">
                <a:ln>
                  <a:noFill/>
                </a:ln>
                <a:solidFill>
                  <a:srgbClr val="000000"/>
                </a:solidFill>
                <a:effectLst/>
                <a:uLnTx/>
                <a:uFillTx/>
                <a:ea typeface="Calibri" panose="020F0502020204030204" pitchFamily="34" charset="0"/>
              </a:rPr>
              <a:t>0300 303 0450 or </a:t>
            </a:r>
            <a:r>
              <a:rPr kumimoji="0" lang="en-GB" sz="1500" b="0" i="0" u="sng" strike="noStrike" kern="1200" cap="none" spc="0" normalizeH="0" baseline="0" noProof="0">
                <a:ln>
                  <a:noFill/>
                </a:ln>
                <a:solidFill>
                  <a:srgbClr val="0563C1"/>
                </a:solidFill>
                <a:effectLst/>
                <a:uLnTx/>
                <a:uFillTx/>
                <a:ea typeface="Calibri" panose="020F0502020204030204" pitchFamily="34" charset="0"/>
                <a:hlinkClick r:id="rId3">
                  <a:extLst>
                    <a:ext uri="{A12FA001-AC4F-418D-AE19-62706E023703}">
                      <ahyp:hlinkClr xmlns:ahyp="http://schemas.microsoft.com/office/drawing/2018/hyperlinkcolor" val="tx"/>
                    </a:ext>
                  </a:extLst>
                </a:hlinkClick>
              </a:rPr>
              <a:t>LCRC@phe.gov.uk</a:t>
            </a:r>
            <a:r>
              <a:rPr kumimoji="0" lang="en-GB" sz="1500" b="0" i="0" u="none" strike="noStrike" kern="1200" cap="none" spc="0" normalizeH="0" baseline="0" noProof="0">
                <a:ln>
                  <a:noFill/>
                </a:ln>
                <a:solidFill>
                  <a:srgbClr val="000000"/>
                </a:solidFill>
                <a:effectLst/>
                <a:uLnTx/>
                <a:uFillTx/>
                <a:ea typeface="Calibri" panose="020F0502020204030204" pitchFamily="34" charset="0"/>
              </a:rPr>
              <a:t> </a:t>
            </a:r>
          </a:p>
          <a:p>
            <a:pPr marL="0" indent="0" fontAlgn="base">
              <a:buNone/>
            </a:pPr>
            <a:r>
              <a:rPr lang="en-GB" sz="1500" b="1">
                <a:solidFill>
                  <a:srgbClr val="0B0C0C"/>
                </a:solidFill>
                <a:ea typeface="Calibri" panose="020F0502020204030204" pitchFamily="34" charset="0"/>
                <a:cs typeface="Times New Roman" panose="02020603050405020304" pitchFamily="18" charset="0"/>
              </a:rPr>
              <a:t>Notes:</a:t>
            </a:r>
            <a:endParaRPr lang="en-GB" sz="15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a:solidFill>
                  <a:srgbClr val="0B0C0C"/>
                </a:solidFill>
                <a:effectLst/>
                <a:ea typeface="Times New Roman" panose="02020603050405020304" pitchFamily="18" charset="0"/>
                <a:cs typeface="Times New Roman" panose="02020603050405020304" pitchFamily="18" charset="0"/>
              </a:rPr>
              <a:t> * 1) If health care staff are providing care to or are in close contact with an individual with COVID-19 infection and are wearing the correct PPE appropriately in accordance with the </a:t>
            </a:r>
            <a:r>
              <a:rPr lang="en-GB" sz="1500" u="sng">
                <a:solidFill>
                  <a:srgbClr val="1D70B8"/>
                </a:solidFill>
                <a:effectLst/>
                <a:ea typeface="Times New Roman" panose="02020603050405020304" pitchFamily="18" charset="0"/>
                <a:cs typeface="Times New Roman" panose="02020603050405020304" pitchFamily="18" charset="0"/>
                <a:hlinkClick r:id="rId4"/>
              </a:rPr>
              <a:t>current infection prevention and control (IPC) guidance</a:t>
            </a:r>
            <a:r>
              <a:rPr lang="en-GB" sz="1500">
                <a:solidFill>
                  <a:srgbClr val="0B0C0C"/>
                </a:solidFill>
                <a:effectLst/>
                <a:ea typeface="Times New Roman" panose="02020603050405020304" pitchFamily="18" charset="0"/>
                <a:cs typeface="Times New Roman" panose="02020603050405020304" pitchFamily="18" charset="0"/>
              </a:rPr>
              <a:t>, they will not be considered as a contact </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a:solidFill>
                  <a:srgbClr val="0B0C0C"/>
                </a:solidFill>
                <a:effectLst/>
                <a:ea typeface="Times New Roman" panose="02020603050405020304" pitchFamily="18" charset="0"/>
                <a:cs typeface="Times New Roman" panose="02020603050405020304" pitchFamily="18" charset="0"/>
              </a:rPr>
              <a:t>2) In non-patient facing areas, IPC precautions may unintentionally be less stringently adhered to. If IPC precautions have been compromised, or PPE has been worn incorrectly or breached, the staff member should be considered a </a:t>
            </a:r>
            <a:r>
              <a:rPr lang="en-GB" sz="1500">
                <a:solidFill>
                  <a:srgbClr val="000000"/>
                </a:solidFill>
                <a:effectLst/>
                <a:ea typeface="Times New Roman" panose="02020603050405020304" pitchFamily="18" charset="0"/>
                <a:cs typeface="Times New Roman" panose="02020603050405020304" pitchFamily="18" charset="0"/>
              </a:rPr>
              <a:t>contact </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a:solidFill>
                  <a:srgbClr val="0B0C0C"/>
                </a:solidFill>
                <a:effectLst/>
                <a:ea typeface="Times New Roman" panose="02020603050405020304" pitchFamily="18" charset="0"/>
                <a:cs typeface="Times New Roman" panose="02020603050405020304" pitchFamily="18" charset="0"/>
              </a:rPr>
              <a:t>3) If there has been a breach of recommended PPE during the care episode then the staff member would be considered a </a:t>
            </a:r>
            <a:r>
              <a:rPr lang="en-GB" sz="1500">
                <a:solidFill>
                  <a:srgbClr val="000000"/>
                </a:solidFill>
                <a:effectLst/>
                <a:ea typeface="Times New Roman" panose="02020603050405020304" pitchFamily="18" charset="0"/>
                <a:cs typeface="Times New Roman" panose="02020603050405020304" pitchFamily="18" charset="0"/>
              </a:rPr>
              <a:t>contact</a:t>
            </a:r>
          </a:p>
          <a:p>
            <a:pPr>
              <a:lnSpc>
                <a:spcPct val="107000"/>
              </a:lnSpc>
              <a:spcAft>
                <a:spcPts val="800"/>
              </a:spcAft>
            </a:pPr>
            <a:r>
              <a:rPr lang="en-GB" sz="1500">
                <a:solidFill>
                  <a:srgbClr val="000000"/>
                </a:solidFill>
                <a:ea typeface="Calibri" panose="020F0502020204030204" pitchFamily="34" charset="0"/>
                <a:cs typeface="Times New Roman" panose="02020603050405020304" pitchFamily="18" charset="0"/>
              </a:rPr>
              <a:t>4) </a:t>
            </a:r>
            <a:r>
              <a:rPr lang="en-GB" sz="1500" b="1">
                <a:solidFill>
                  <a:srgbClr val="FF0000"/>
                </a:solidFill>
                <a:ea typeface="Calibri" panose="020F0502020204030204" pitchFamily="34" charset="0"/>
                <a:cs typeface="Times New Roman" panose="02020603050405020304" pitchFamily="18" charset="0"/>
              </a:rPr>
              <a:t>Remember to turn your contact tracing off on the NHS app while at work wearing proper PPE</a:t>
            </a:r>
            <a:endParaRPr lang="en-GB" sz="15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a:effectLst/>
                <a:ea typeface="Calibri" panose="020F0502020204030204" pitchFamily="34" charset="0"/>
                <a:cs typeface="Times New Roman" panose="02020603050405020304" pitchFamily="18" charset="0"/>
              </a:rPr>
              <a:t> </a:t>
            </a:r>
            <a:r>
              <a:rPr lang="en-GB" sz="1500" b="1">
                <a:effectLst/>
                <a:ea typeface="Calibri" panose="020F0502020204030204" pitchFamily="34" charset="0"/>
                <a:cs typeface="Times New Roman" panose="02020603050405020304" pitchFamily="18" charset="0"/>
              </a:rPr>
              <a:t>** </a:t>
            </a:r>
            <a:r>
              <a:rPr lang="en-GB" sz="1500">
                <a:effectLst/>
                <a:ea typeface="Calibri" panose="020F0502020204030204" pitchFamily="34" charset="0"/>
                <a:cs typeface="Times New Roman" panose="02020603050405020304" pitchFamily="18" charset="0"/>
              </a:rPr>
              <a:t>Fully Vaccinated = 14 days after a full primary course of an MHRA approved NHS administered vaccine (2 doses)</a:t>
            </a:r>
            <a:endParaRPr lang="en-GB" sz="1500">
              <a:solidFill>
                <a:srgbClr val="FF0000"/>
              </a:solidFill>
              <a:ea typeface="Calibri" panose="020F0502020204030204" pitchFamily="34" charset="0"/>
              <a:cs typeface="Times New Roman" panose="02020603050405020304" pitchFamily="18" charset="0"/>
            </a:endParaRPr>
          </a:p>
          <a:p>
            <a:pPr>
              <a:lnSpc>
                <a:spcPct val="107000"/>
              </a:lnSpc>
              <a:spcAft>
                <a:spcPts val="800"/>
              </a:spcAft>
            </a:pPr>
            <a:r>
              <a:rPr lang="en-GB" sz="1500" b="1">
                <a:solidFill>
                  <a:srgbClr val="000000"/>
                </a:solidFill>
                <a:ea typeface="Times New Roman" panose="02020603050405020304" pitchFamily="18" charset="0"/>
              </a:rPr>
              <a:t>Full guidance</a:t>
            </a:r>
            <a:r>
              <a:rPr lang="en-GB" sz="1500">
                <a:solidFill>
                  <a:srgbClr val="000000"/>
                </a:solidFill>
                <a:ea typeface="Times New Roman" panose="02020603050405020304" pitchFamily="18" charset="0"/>
              </a:rPr>
              <a:t>: </a:t>
            </a:r>
            <a:r>
              <a:rPr lang="en-GB" sz="1500" i="1">
                <a:solidFill>
                  <a:srgbClr val="000000"/>
                </a:solidFill>
                <a:ea typeface="Calibri" panose="020F0502020204030204" pitchFamily="34" charset="0"/>
              </a:rPr>
              <a:t> </a:t>
            </a:r>
            <a:r>
              <a:rPr lang="en-GB" sz="1500">
                <a:solidFill>
                  <a:prstClr val="black"/>
                </a:solidFill>
                <a:hlinkClick r:id="rId5">
                  <a:extLst>
                    <a:ext uri="{A12FA001-AC4F-418D-AE19-62706E023703}">
                      <ahyp:hlinkClr xmlns:ahyp="http://schemas.microsoft.com/office/drawing/2018/hyperlinkcolor" val="tx"/>
                    </a:ext>
                  </a:extLst>
                </a:hlinkClick>
              </a:rPr>
              <a:t>https://www.gov.uk/government/news/frontline-health-and-care-staff-can-work-rather-than-self-isolate</a:t>
            </a:r>
            <a:r>
              <a:rPr lang="en-GB" sz="1500">
                <a:solidFill>
                  <a:prstClr val="black"/>
                </a:solidFill>
              </a:rPr>
              <a:t> </a:t>
            </a:r>
          </a:p>
          <a:p>
            <a:pPr marL="0" lvl="0" indent="0" fontAlgn="base">
              <a:lnSpc>
                <a:spcPct val="120000"/>
              </a:lnSpc>
              <a:buNone/>
            </a:pPr>
            <a:r>
              <a:rPr lang="en-GB" sz="1500" i="1">
                <a:solidFill>
                  <a:prstClr val="black"/>
                </a:solidFill>
                <a:ea typeface="Calibri" panose="020F0502020204030204" pitchFamily="34" charset="0"/>
              </a:rPr>
              <a:t>                        </a:t>
            </a:r>
            <a:r>
              <a:rPr lang="en-GB" sz="1500">
                <a:solidFill>
                  <a:prstClr val="black"/>
                </a:solidFill>
              </a:rPr>
              <a:t>COVID-19: management of staff and exposed patients or residents in health and social care settings </a:t>
            </a:r>
            <a:r>
              <a:rPr lang="en-GB" sz="1500">
                <a:solidFill>
                  <a:srgbClr val="005EB8">
                    <a:lumMod val="60000"/>
                    <a:lumOff val="40000"/>
                  </a:srgbClr>
                </a:solidFill>
                <a:hlinkClick r:id="rId6">
                  <a:extLst>
                    <a:ext uri="{A12FA001-AC4F-418D-AE19-62706E023703}">
                      <ahyp:hlinkClr xmlns:ahyp="http://schemas.microsoft.com/office/drawing/2018/hyperlinkcolor" val="tx"/>
                    </a:ext>
                  </a:extLst>
                </a:hlinkClick>
              </a:rPr>
              <a:t>here</a:t>
            </a:r>
            <a:endParaRPr lang="en-GB" sz="1500">
              <a:solidFill>
                <a:srgbClr val="005EB8">
                  <a:lumMod val="60000"/>
                  <a:lumOff val="40000"/>
                </a:srgbClr>
              </a:solidFill>
            </a:endParaRPr>
          </a:p>
          <a:p>
            <a:pPr marL="0" lvl="0" indent="0" fontAlgn="base">
              <a:lnSpc>
                <a:spcPct val="120000"/>
              </a:lnSpc>
              <a:buNone/>
            </a:pPr>
            <a:endParaRPr lang="en-GB" i="1">
              <a:solidFill>
                <a:srgbClr val="000000"/>
              </a:solidFill>
              <a:ea typeface="Calibri" panose="020F0502020204030204" pitchFamily="34" charset="0"/>
            </a:endParaRPr>
          </a:p>
          <a:p>
            <a:pPr marL="0" indent="0">
              <a:lnSpc>
                <a:spcPct val="107000"/>
              </a:lnSpc>
              <a:spcAft>
                <a:spcPts val="800"/>
              </a:spcAft>
              <a:buNone/>
            </a:pPr>
            <a:endParaRPr lang="en-GB" sz="1600">
              <a:solidFill>
                <a:srgbClr val="0B0C0C"/>
              </a:solidFill>
              <a:ea typeface="Calibri" panose="020F0502020204030204" pitchFamily="34" charset="0"/>
              <a:cs typeface="Times New Roman" panose="02020603050405020304" pitchFamily="18" charset="0"/>
            </a:endParaRPr>
          </a:p>
          <a:p>
            <a:pPr>
              <a:lnSpc>
                <a:spcPct val="107000"/>
              </a:lnSpc>
              <a:spcAft>
                <a:spcPts val="800"/>
              </a:spcAft>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600">
              <a:effectLst/>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886305CC-F6CD-4DE8-9457-8E2333959F82}"/>
              </a:ext>
            </a:extLst>
          </p:cNvPr>
          <p:cNvSpPr>
            <a:spLocks noGrp="1"/>
          </p:cNvSpPr>
          <p:nvPr>
            <p:ph type="title"/>
          </p:nvPr>
        </p:nvSpPr>
        <p:spPr>
          <a:xfrm>
            <a:off x="142460" y="89011"/>
            <a:ext cx="10087390" cy="742204"/>
          </a:xfrm>
        </p:spPr>
        <p:txBody>
          <a:bodyPr/>
          <a:lstStyle/>
          <a:p>
            <a:r>
              <a:rPr lang="en-GB" sz="2800"/>
              <a:t>STAFF contacts of a Covid-19 case - what to do (cont’d)</a:t>
            </a:r>
          </a:p>
        </p:txBody>
      </p:sp>
      <p:sp>
        <p:nvSpPr>
          <p:cNvPr id="5" name="TextBox 4">
            <a:extLst>
              <a:ext uri="{FF2B5EF4-FFF2-40B4-BE49-F238E27FC236}">
                <a16:creationId xmlns:a16="http://schemas.microsoft.com/office/drawing/2014/main" id="{ED23386C-128A-49B4-9059-02E675B3F9BE}"/>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4275897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621C7-C4F4-4829-A055-3C5069AF14E9}"/>
              </a:ext>
            </a:extLst>
          </p:cNvPr>
          <p:cNvSpPr>
            <a:spLocks noGrp="1"/>
          </p:cNvSpPr>
          <p:nvPr>
            <p:ph sz="quarter" idx="10"/>
          </p:nvPr>
        </p:nvSpPr>
        <p:spPr>
          <a:xfrm>
            <a:off x="293204" y="1184872"/>
            <a:ext cx="11605591" cy="2244128"/>
          </a:xfrm>
        </p:spPr>
        <p:txBody>
          <a:bodyPr lIns="91440" tIns="45720" rIns="91440" bIns="45720" anchor="t"/>
          <a:lstStyle/>
          <a:p>
            <a:pPr marL="0" indent="0">
              <a:lnSpc>
                <a:spcPct val="100000"/>
              </a:lnSpc>
              <a:spcBef>
                <a:spcPts val="600"/>
              </a:spcBef>
              <a:spcAft>
                <a:spcPts val="600"/>
              </a:spcAft>
              <a:buNone/>
            </a:pPr>
            <a:r>
              <a:rPr lang="en-GB" sz="1600" b="1" i="1">
                <a:solidFill>
                  <a:srgbClr val="000000"/>
                </a:solidFill>
                <a:latin typeface="Arial"/>
                <a:ea typeface="Calibri" panose="020F0502020204030204" pitchFamily="34" charset="0"/>
                <a:cs typeface="Times New Roman"/>
              </a:rPr>
              <a:t>All staff and residents identified as close contacts of a case should be tested via PCR</a:t>
            </a:r>
            <a:r>
              <a:rPr lang="en-GB" sz="1600" i="1">
                <a:solidFill>
                  <a:srgbClr val="000000"/>
                </a:solidFill>
                <a:latin typeface="Arial"/>
                <a:ea typeface="Calibri" panose="020F0502020204030204" pitchFamily="34" charset="0"/>
                <a:cs typeface="Times New Roman"/>
              </a:rPr>
              <a:t> </a:t>
            </a:r>
            <a:r>
              <a:rPr lang="en-GB" sz="1600">
                <a:solidFill>
                  <a:srgbClr val="0B0C0C"/>
                </a:solidFill>
                <a:latin typeface="Arial"/>
                <a:ea typeface="Calibri" panose="020F0502020204030204" pitchFamily="34" charset="0"/>
                <a:cs typeface="Arial"/>
              </a:rPr>
              <a:t> </a:t>
            </a:r>
            <a:endParaRPr lang="en-GB" sz="1600">
              <a:solidFill>
                <a:srgbClr val="0B0C0C"/>
              </a:solidFill>
              <a:effectLst/>
              <a:latin typeface="Arial" panose="020B0604020202020204" pitchFamily="34" charset="0"/>
              <a:ea typeface="Times New Roman" panose="02020603050405020304" pitchFamily="18" charset="0"/>
            </a:endParaRPr>
          </a:p>
          <a:p>
            <a:pPr marL="342900" indent="-342900" fontAlgn="base">
              <a:lnSpc>
                <a:spcPct val="100000"/>
              </a:lnSpc>
              <a:spcBef>
                <a:spcPts val="600"/>
              </a:spcBef>
              <a:spcAft>
                <a:spcPts val="600"/>
              </a:spcAft>
              <a:buFont typeface="Arial" panose="020B0604020202020204" pitchFamily="34" charset="0"/>
              <a:buAutoNum type="arabicParenR"/>
            </a:pPr>
            <a:r>
              <a:rPr lang="en-GB" sz="1600" b="1">
                <a:solidFill>
                  <a:srgbClr val="000000"/>
                </a:solidFill>
                <a:ea typeface="Times New Roman" panose="02020603050405020304" pitchFamily="18" charset="0"/>
              </a:rPr>
              <a:t>Residents</a:t>
            </a:r>
            <a:r>
              <a:rPr lang="en-GB" sz="1800" b="1">
                <a:solidFill>
                  <a:srgbClr val="000000"/>
                </a:solidFill>
                <a:ea typeface="Times New Roman" panose="02020603050405020304" pitchFamily="18" charset="0"/>
              </a:rPr>
              <a:t> </a:t>
            </a:r>
            <a:r>
              <a:rPr lang="en-GB" sz="1600" b="1"/>
              <a:t>who have had 2 primary doses and any eligible booster vaccine, are no longer required to self-isolate if they are a close contact of someone who tests positive. They should instead:</a:t>
            </a:r>
            <a:endParaRPr lang="en-GB" sz="1600"/>
          </a:p>
          <a:p>
            <a:r>
              <a:rPr lang="en-GB" sz="1600">
                <a:effectLst/>
              </a:rPr>
              <a:t>Take a PCR test as soon as possible and isolate until a negative result is received.</a:t>
            </a:r>
            <a:endParaRPr lang="en-GB" sz="1600"/>
          </a:p>
          <a:p>
            <a:r>
              <a:rPr lang="en-GB" sz="1600">
                <a:solidFill>
                  <a:srgbClr val="0B0C0C"/>
                </a:solidFill>
                <a:ea typeface="Times New Roman" panose="02020603050405020304" pitchFamily="18" charset="0"/>
              </a:rPr>
              <a:t>Take a lateral flow test on days 4, 5 and 6, to help slow the spread of COVID-19</a:t>
            </a:r>
            <a:r>
              <a:rPr lang="en-GB" sz="1600">
                <a:ea typeface="Times New Roman" panose="02020603050405020304" pitchFamily="18" charset="0"/>
              </a:rPr>
              <a:t>. If all three tests are negative self-isolation can stop.</a:t>
            </a:r>
          </a:p>
          <a:p>
            <a:r>
              <a:rPr lang="en-GB" sz="1600">
                <a:effectLst/>
              </a:rPr>
              <a:t>Immediately self-isolate if any of these tests are positive or they have any  COVID-19 symptoms.</a:t>
            </a:r>
          </a:p>
          <a:p>
            <a:pPr marL="0" indent="0">
              <a:buNone/>
            </a:pPr>
            <a:r>
              <a:rPr lang="en-GB" sz="1600" b="1">
                <a:solidFill>
                  <a:srgbClr val="0B0C0C"/>
                </a:solidFill>
                <a:effectLst/>
                <a:latin typeface="Arial"/>
                <a:ea typeface="Times New Roman" panose="02020603050405020304" pitchFamily="18" charset="0"/>
                <a:cs typeface="Arial"/>
              </a:rPr>
              <a:t>2) Residents </a:t>
            </a:r>
            <a:r>
              <a:rPr lang="en-GB" sz="1600" b="1">
                <a:solidFill>
                  <a:srgbClr val="0B0C0C"/>
                </a:solidFill>
                <a:ea typeface="Times New Roman" panose="02020603050405020304" pitchFamily="18" charset="0"/>
              </a:rPr>
              <a:t>who are not fully vaccinated </a:t>
            </a:r>
            <a:r>
              <a:rPr lang="en-GB" sz="1600">
                <a:solidFill>
                  <a:srgbClr val="0B0C0C"/>
                </a:solidFill>
                <a:ea typeface="Times New Roman" panose="02020603050405020304" pitchFamily="18" charset="0"/>
              </a:rPr>
              <a:t>(</a:t>
            </a:r>
            <a:r>
              <a:rPr lang="en-GB" sz="1600" err="1">
                <a:solidFill>
                  <a:srgbClr val="0B0C0C"/>
                </a:solidFill>
                <a:ea typeface="Times New Roman" panose="02020603050405020304" pitchFamily="18" charset="0"/>
              </a:rPr>
              <a:t>eg</a:t>
            </a:r>
            <a:r>
              <a:rPr lang="en-GB" sz="1600">
                <a:solidFill>
                  <a:srgbClr val="0B0C0C"/>
                </a:solidFill>
                <a:ea typeface="Times New Roman" panose="02020603050405020304" pitchFamily="18" charset="0"/>
              </a:rPr>
              <a:t> have only had primary dose(s) or none at all)</a:t>
            </a:r>
            <a:r>
              <a:rPr lang="en-GB" sz="1600">
                <a:ea typeface="Calibri" panose="020F0502020204030204" pitchFamily="34" charset="0"/>
                <a:cs typeface="Times New Roman" panose="02020603050405020304" pitchFamily="18" charset="0"/>
              </a:rPr>
              <a:t> </a:t>
            </a:r>
            <a:r>
              <a:rPr lang="en-GB" sz="1600" b="1">
                <a:solidFill>
                  <a:srgbClr val="0B0C0C"/>
                </a:solidFill>
                <a:ea typeface="Times New Roman" panose="02020603050405020304" pitchFamily="18" charset="0"/>
              </a:rPr>
              <a:t>who are identified as contacts of someone with COVID-19 should:</a:t>
            </a:r>
            <a:endParaRPr lang="en-GB" sz="1600" b="1">
              <a:effectLst/>
              <a:latin typeface="Arial"/>
              <a:ea typeface="Times New Roman" panose="02020603050405020304" pitchFamily="18" charset="0"/>
              <a:cs typeface="Arial"/>
            </a:endParaRPr>
          </a:p>
          <a:p>
            <a:pPr marL="176213" lvl="0" indent="-176213" fontAlgn="base">
              <a:lnSpc>
                <a:spcPct val="100000"/>
              </a:lnSpc>
              <a:spcBef>
                <a:spcPts val="600"/>
              </a:spcBef>
              <a:spcAft>
                <a:spcPts val="600"/>
              </a:spcAft>
              <a:buFont typeface="Symbol" panose="05050102010706020507" pitchFamily="18" charset="2"/>
              <a:buChar char=""/>
            </a:pPr>
            <a:r>
              <a:rPr lang="en-GB" sz="1600">
                <a:solidFill>
                  <a:srgbClr val="0B0C0C"/>
                </a:solidFill>
                <a:latin typeface="Arial"/>
                <a:ea typeface="Times New Roman" panose="02020603050405020304" pitchFamily="18" charset="0"/>
                <a:cs typeface="Arial"/>
              </a:rPr>
              <a:t>Be isolated in a single room and not receive visitors for 10 days. </a:t>
            </a:r>
          </a:p>
          <a:p>
            <a:pPr marL="176213" lvl="0" indent="-176213" fontAlgn="base">
              <a:lnSpc>
                <a:spcPct val="100000"/>
              </a:lnSpc>
              <a:spcBef>
                <a:spcPts val="600"/>
              </a:spcBef>
              <a:spcAft>
                <a:spcPts val="600"/>
              </a:spcAft>
              <a:buFont typeface="Symbol" panose="05050102010706020507" pitchFamily="18" charset="2"/>
              <a:buChar char=""/>
            </a:pPr>
            <a:r>
              <a:rPr lang="en-GB" sz="1600">
                <a:solidFill>
                  <a:srgbClr val="0B0C0C"/>
                </a:solidFill>
                <a:latin typeface="Arial"/>
                <a:ea typeface="Times New Roman" panose="02020603050405020304" pitchFamily="18" charset="0"/>
                <a:cs typeface="Arial"/>
              </a:rPr>
              <a:t>Continue to monitor their symptoms throughout their isolation period.</a:t>
            </a:r>
          </a:p>
          <a:p>
            <a:pPr marL="176213" lvl="0" indent="-176213" fontAlgn="base">
              <a:lnSpc>
                <a:spcPct val="100000"/>
              </a:lnSpc>
              <a:spcBef>
                <a:spcPts val="600"/>
              </a:spcBef>
              <a:spcAft>
                <a:spcPts val="600"/>
              </a:spcAft>
              <a:buFont typeface="Symbol" panose="05050102010706020507" pitchFamily="18" charset="2"/>
              <a:buChar char=""/>
            </a:pPr>
            <a:r>
              <a:rPr lang="en-GB" sz="1600">
                <a:solidFill>
                  <a:srgbClr val="0B0C0C"/>
                </a:solidFill>
                <a:effectLst/>
                <a:latin typeface="Arial"/>
                <a:ea typeface="Times New Roman" panose="02020603050405020304" pitchFamily="18" charset="0"/>
                <a:cs typeface="Arial"/>
              </a:rPr>
              <a:t>Request a PCR test if s</a:t>
            </a:r>
            <a:r>
              <a:rPr lang="en-GB" sz="1600">
                <a:solidFill>
                  <a:srgbClr val="0B0C0C"/>
                </a:solidFill>
                <a:latin typeface="Arial"/>
                <a:ea typeface="Times New Roman" panose="02020603050405020304" pitchFamily="18" charset="0"/>
                <a:cs typeface="Arial"/>
              </a:rPr>
              <a:t>ymptoms develop.</a:t>
            </a:r>
          </a:p>
          <a:p>
            <a:pPr marL="176213" lvl="0" indent="-176213" fontAlgn="base">
              <a:lnSpc>
                <a:spcPct val="100000"/>
              </a:lnSpc>
              <a:spcBef>
                <a:spcPts val="600"/>
              </a:spcBef>
              <a:spcAft>
                <a:spcPts val="600"/>
              </a:spcAft>
              <a:buFont typeface="Symbol" panose="05050102010706020507" pitchFamily="18" charset="2"/>
              <a:buChar char=""/>
            </a:pPr>
            <a:r>
              <a:rPr lang="en-GB" sz="1600">
                <a:solidFill>
                  <a:srgbClr val="0B0C0C"/>
                </a:solidFill>
                <a:effectLst/>
                <a:latin typeface="Arial"/>
                <a:ea typeface="Times New Roman" panose="02020603050405020304" pitchFamily="18" charset="0"/>
                <a:cs typeface="Arial"/>
              </a:rPr>
              <a:t>Take a lateral flow test on days 6, 7, and 8, </a:t>
            </a:r>
            <a:r>
              <a:rPr lang="en-GB" sz="1600">
                <a:solidFill>
                  <a:srgbClr val="0B0C0C"/>
                </a:solidFill>
                <a:ea typeface="Times New Roman" panose="02020603050405020304" pitchFamily="18" charset="0"/>
              </a:rPr>
              <a:t>to help slow the spread of COVID-19</a:t>
            </a:r>
            <a:r>
              <a:rPr lang="en-GB" sz="1600">
                <a:ea typeface="Times New Roman" panose="02020603050405020304" pitchFamily="18" charset="0"/>
              </a:rPr>
              <a:t>. If all three tests are negative self-isolation can stop.</a:t>
            </a:r>
            <a:endParaRPr lang="en-GB" sz="1600">
              <a:solidFill>
                <a:srgbClr val="0B0C0C"/>
              </a:solidFill>
              <a:effectLst/>
              <a:latin typeface="Arial"/>
              <a:ea typeface="Times New Roman" panose="02020603050405020304" pitchFamily="18" charset="0"/>
              <a:cs typeface="Arial"/>
            </a:endParaRPr>
          </a:p>
          <a:p>
            <a:pPr marL="0" indent="0" fontAlgn="base">
              <a:lnSpc>
                <a:spcPct val="100000"/>
              </a:lnSpc>
              <a:spcBef>
                <a:spcPts val="600"/>
              </a:spcBef>
              <a:spcAft>
                <a:spcPts val="600"/>
              </a:spcAft>
              <a:buNone/>
            </a:pPr>
            <a:r>
              <a:rPr lang="en-GB" sz="1600">
                <a:solidFill>
                  <a:srgbClr val="0563C1"/>
                </a:solidFill>
                <a:latin typeface="Arial"/>
                <a:ea typeface="Calibri" panose="020F0502020204030204" pitchFamily="34" charset="0"/>
                <a:cs typeface="Arial"/>
                <a:hlinkClick r:id="rId2" action="ppaction://hlinksldjump">
                  <a:extLst>
                    <a:ext uri="{A12FA001-AC4F-418D-AE19-62706E023703}">
                      <ahyp:hlinkClr xmlns:ahyp="http://schemas.microsoft.com/office/drawing/2018/hyperlinkcolor" val="tx"/>
                    </a:ext>
                  </a:extLst>
                </a:hlinkClick>
              </a:rPr>
              <a:t>If more than one case of respiratory conditions is suspected (amongst residents and staff), contact LCRC on </a:t>
            </a:r>
            <a:r>
              <a:rPr kumimoji="0" lang="en-GB" sz="16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0300 303 0450</a:t>
            </a:r>
            <a:r>
              <a:rPr lang="en-GB" sz="1600">
                <a:solidFill>
                  <a:srgbClr val="000000"/>
                </a:solidFill>
                <a:latin typeface="Arial"/>
                <a:ea typeface="Calibri" panose="020F0502020204030204" pitchFamily="34" charset="0"/>
                <a:cs typeface="Arial"/>
              </a:rPr>
              <a:t>     </a:t>
            </a:r>
            <a:r>
              <a:rPr kumimoji="0" lang="en-GB" sz="16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 or </a:t>
            </a:r>
            <a:r>
              <a:rPr kumimoji="0" lang="en-GB" sz="1600" b="0" i="0" u="sng" strike="noStrike" kern="1200" cap="none" spc="0" normalizeH="0" baseline="0" noProof="0">
                <a:ln>
                  <a:noFill/>
                </a:ln>
                <a:solidFill>
                  <a:srgbClr val="0563C1"/>
                </a:solidFill>
                <a:effectLst/>
                <a:uLnTx/>
                <a:uFillTx/>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LCRC@phe.gov.uk</a:t>
            </a:r>
            <a:r>
              <a:rPr lang="en-GB" sz="1600">
                <a:solidFill>
                  <a:srgbClr val="000000"/>
                </a:solidFill>
                <a:latin typeface="Arial"/>
                <a:ea typeface="Calibri" panose="020F0502020204030204" pitchFamily="34" charset="0"/>
                <a:cs typeface="Arial"/>
              </a:rPr>
              <a:t> </a:t>
            </a:r>
            <a:endParaRPr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lvl="0" indent="0" fontAlgn="base">
              <a:lnSpc>
                <a:spcPct val="120000"/>
              </a:lnSpc>
              <a:buNone/>
            </a:pPr>
            <a:r>
              <a:rPr lang="en-GB" sz="1100" b="1">
                <a:latin typeface="Arial"/>
                <a:cs typeface="Arial"/>
              </a:rPr>
              <a:t>Guidance: COVID-19: management of staff and exposed patients or residents in health and social care settings </a:t>
            </a:r>
            <a:r>
              <a:rPr lang="en-GB" sz="1100" b="1">
                <a:solidFill>
                  <a:schemeClr val="accent1">
                    <a:lumMod val="60000"/>
                    <a:lumOff val="40000"/>
                  </a:schemeClr>
                </a:solidFill>
                <a:latin typeface="Arial"/>
                <a:cs typeface="Arial"/>
                <a:hlinkClick r:id="rId4">
                  <a:extLst>
                    <a:ext uri="{A12FA001-AC4F-418D-AE19-62706E023703}">
                      <ahyp:hlinkClr xmlns:ahyp="http://schemas.microsoft.com/office/drawing/2018/hyperlinkcolor" val="tx"/>
                    </a:ext>
                  </a:extLst>
                </a:hlinkClick>
              </a:rPr>
              <a:t>here</a:t>
            </a:r>
            <a:endParaRPr lang="en-GB" sz="1100" b="1">
              <a:solidFill>
                <a:schemeClr val="accent1">
                  <a:lumMod val="60000"/>
                  <a:lumOff val="40000"/>
                </a:schemeClr>
              </a:solidFill>
              <a:latin typeface="Arial"/>
              <a:cs typeface="Arial"/>
            </a:endParaRPr>
          </a:p>
          <a:p>
            <a:pPr marL="0" indent="0" fontAlgn="base">
              <a:lnSpc>
                <a:spcPct val="120000"/>
              </a:lnSpc>
              <a:buNone/>
            </a:pPr>
            <a:r>
              <a:rPr lang="en-GB" sz="1100" b="1">
                <a:latin typeface="Arial"/>
                <a:cs typeface="Arial"/>
              </a:rPr>
              <a:t>                   and  </a:t>
            </a:r>
            <a:r>
              <a:rPr lang="en-GB" sz="1100" u="sng">
                <a:solidFill>
                  <a:srgbClr val="0563C1"/>
                </a:solidFill>
                <a:latin typeface="Arial"/>
                <a:ea typeface="Calibri" panose="020F0502020204030204" pitchFamily="34" charset="0"/>
                <a:cs typeface="Times New Roman"/>
                <a:hlinkClick r:id="rId5">
                  <a:extLst>
                    <a:ext uri="{A12FA001-AC4F-418D-AE19-62706E023703}">
                      <ahyp:hlinkClr xmlns:ahyp="http://schemas.microsoft.com/office/drawing/2018/hyperlinkcolor" val="tx"/>
                    </a:ext>
                  </a:extLst>
                </a:hlinkClick>
              </a:rPr>
              <a:t>Admission and care of residents in a care home during COVID-19</a:t>
            </a:r>
            <a:endParaRPr lang="en-GB" sz="1600">
              <a:effectLst/>
              <a:latin typeface="Arial"/>
              <a:ea typeface="Times New Roman" panose="02020603050405020304" pitchFamily="18" charset="0"/>
              <a:cs typeface="Times New Roman"/>
            </a:endParaRPr>
          </a:p>
          <a:p>
            <a:endParaRPr lang="en-GB"/>
          </a:p>
        </p:txBody>
      </p:sp>
      <p:sp>
        <p:nvSpPr>
          <p:cNvPr id="3" name="Title 2">
            <a:extLst>
              <a:ext uri="{FF2B5EF4-FFF2-40B4-BE49-F238E27FC236}">
                <a16:creationId xmlns:a16="http://schemas.microsoft.com/office/drawing/2014/main" id="{886305CC-F6CD-4DE8-9457-8E2333959F82}"/>
              </a:ext>
            </a:extLst>
          </p:cNvPr>
          <p:cNvSpPr>
            <a:spLocks noGrp="1"/>
          </p:cNvSpPr>
          <p:nvPr>
            <p:ph type="title"/>
          </p:nvPr>
        </p:nvSpPr>
        <p:spPr>
          <a:xfrm>
            <a:off x="142460" y="200771"/>
            <a:ext cx="8971723" cy="611649"/>
          </a:xfrm>
        </p:spPr>
        <p:txBody>
          <a:bodyPr/>
          <a:lstStyle/>
          <a:p>
            <a:r>
              <a:rPr lang="en-GB"/>
              <a:t>RESIDENTS who are contacts of a Covid-19 case - what to do</a:t>
            </a:r>
          </a:p>
        </p:txBody>
      </p:sp>
      <p:sp>
        <p:nvSpPr>
          <p:cNvPr id="5" name="TextBox 4">
            <a:extLst>
              <a:ext uri="{FF2B5EF4-FFF2-40B4-BE49-F238E27FC236}">
                <a16:creationId xmlns:a16="http://schemas.microsoft.com/office/drawing/2014/main" id="{35B23052-00AD-4BA4-B342-E0954AA9B953}"/>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50286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012EF79-BC01-472B-9D90-B12248988470}"/>
              </a:ext>
            </a:extLst>
          </p:cNvPr>
          <p:cNvSpPr txBox="1"/>
          <p:nvPr/>
        </p:nvSpPr>
        <p:spPr>
          <a:xfrm>
            <a:off x="8120396" y="2374246"/>
            <a:ext cx="2428837" cy="3323987"/>
          </a:xfrm>
          <a:prstGeom prst="rect">
            <a:avLst/>
          </a:prstGeom>
          <a:noFill/>
          <a:ln w="19050">
            <a:solidFill>
              <a:srgbClr val="005EB8"/>
            </a:solidFill>
          </a:ln>
        </p:spPr>
        <p:txBody>
          <a:bodyPr wrap="square">
            <a:spAutoFit/>
          </a:bodyPr>
          <a:lstStyle/>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b="1">
              <a:latin typeface="Arial" panose="020B0604020202020204" pitchFamily="34" charset="0"/>
              <a:cs typeface="Arial" panose="020B0604020202020204" pitchFamily="34" charset="0"/>
            </a:endParaRPr>
          </a:p>
        </p:txBody>
      </p:sp>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1235839" y="181132"/>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NHS COVID-19 app features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650046" y="759856"/>
            <a:ext cx="11098460" cy="152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sz="1050">
                <a:latin typeface="Arial" panose="020B0604020202020204" pitchFamily="34" charset="0"/>
                <a:cs typeface="Arial" panose="020B0604020202020204" pitchFamily="34" charset="0"/>
              </a:rPr>
              <a:t>The </a:t>
            </a:r>
            <a:r>
              <a:rPr lang="en-GB" sz="1050" b="1">
                <a:latin typeface="Arial" panose="020B0604020202020204" pitchFamily="34" charset="0"/>
                <a:cs typeface="Arial" panose="020B0604020202020204" pitchFamily="34" charset="0"/>
              </a:rPr>
              <a:t>free NHS COVID-19 app </a:t>
            </a:r>
            <a:r>
              <a:rPr lang="en-GB" sz="1050">
                <a:latin typeface="Arial" panose="020B0604020202020204" pitchFamily="34" charset="0"/>
                <a:cs typeface="Arial" panose="020B0604020202020204" pitchFamily="34" charset="0"/>
              </a:rPr>
              <a:t>is a vital part of the NHS Test and Trace service in England Test, Trace, Protect service. It is the fastest way to see if you're at risk from coronavirus.</a:t>
            </a:r>
          </a:p>
          <a:p>
            <a:r>
              <a:rPr lang="en-GB" sz="1050">
                <a:latin typeface="Arial" panose="020B0604020202020204" pitchFamily="34" charset="0"/>
                <a:cs typeface="Arial" panose="020B0604020202020204" pitchFamily="34" charset="0"/>
              </a:rPr>
              <a:t>The app has a </a:t>
            </a:r>
            <a:r>
              <a:rPr lang="en-GB" sz="1050" b="1">
                <a:latin typeface="Arial" panose="020B0604020202020204" pitchFamily="34" charset="0"/>
                <a:cs typeface="Arial" panose="020B0604020202020204" pitchFamily="34" charset="0"/>
              </a:rPr>
              <a:t>number of tools to protect you</a:t>
            </a:r>
            <a:r>
              <a:rPr lang="en-GB" sz="1050">
                <a:latin typeface="Arial" panose="020B0604020202020204" pitchFamily="34" charset="0"/>
                <a:cs typeface="Arial" panose="020B0604020202020204" pitchFamily="34" charset="0"/>
              </a:rPr>
              <a:t>, including contact tracing, local area alerts and venue check-in. </a:t>
            </a:r>
          </a:p>
          <a:p>
            <a:pPr>
              <a:lnSpc>
                <a:spcPct val="90000"/>
              </a:lnSpc>
              <a:buFont typeface="Arial" panose="020B0604020202020204" pitchFamily="34" charset="0"/>
              <a:buNone/>
            </a:pPr>
            <a:r>
              <a:rPr lang="en-GB" sz="1050">
                <a:latin typeface="Arial" panose="020B0604020202020204" pitchFamily="34" charset="0"/>
                <a:cs typeface="Arial" panose="020B0604020202020204" pitchFamily="34" charset="0"/>
              </a:rPr>
              <a:t>The NHS COVID-19 app is entirely voluntary and you can choose whether or not to download it. You can also uninstall and delete the app whenever you like.</a:t>
            </a:r>
          </a:p>
          <a:p>
            <a:pPr>
              <a:lnSpc>
                <a:spcPct val="90000"/>
              </a:lnSpc>
              <a:buFont typeface="Arial" panose="020B0604020202020204" pitchFamily="34" charset="0"/>
              <a:buNone/>
            </a:pPr>
            <a:endParaRPr lang="en-GB" sz="1050">
              <a:latin typeface="Arial" panose="020B0604020202020204" pitchFamily="34" charset="0"/>
              <a:cs typeface="Arial" panose="020B0604020202020204" pitchFamily="34" charset="0"/>
            </a:endParaRPr>
          </a:p>
          <a:p>
            <a:r>
              <a:rPr lang="en-GB" sz="1050">
                <a:latin typeface="Arial" panose="020B0604020202020204" pitchFamily="34" charset="0"/>
                <a:cs typeface="Arial" panose="020B0604020202020204" pitchFamily="34" charset="0"/>
              </a:rPr>
              <a:t>Every person who downloads the NHS COVID-19 app will be helping in the fight against coronavirus (COVID-19). </a:t>
            </a:r>
            <a:endParaRPr lang="en-GB" altLang="en-US" sz="1050">
              <a:latin typeface="Arial" panose="020B0604020202020204" pitchFamily="34" charset="0"/>
              <a:cs typeface="Arial" panose="020B0604020202020204" pitchFamily="34" charset="0"/>
            </a:endParaRPr>
          </a:p>
          <a:p>
            <a:pPr>
              <a:lnSpc>
                <a:spcPct val="90000"/>
              </a:lnSpc>
              <a:buFont typeface="Arial" panose="020B0604020202020204" pitchFamily="34" charset="0"/>
              <a:buNone/>
            </a:pPr>
            <a:endParaRPr lang="en-GB" sz="1050">
              <a:latin typeface="Arial" panose="020B0604020202020204" pitchFamily="34" charset="0"/>
              <a:cs typeface="Arial" panose="020B0604020202020204" pitchFamily="34" charset="0"/>
            </a:endParaRPr>
          </a:p>
          <a:p>
            <a:r>
              <a:rPr lang="en-GB" sz="1050">
                <a:latin typeface="Arial" panose="020B0604020202020204" pitchFamily="34" charset="0"/>
                <a:cs typeface="Arial" panose="020B0604020202020204" pitchFamily="34" charset="0"/>
              </a:rPr>
              <a:t>The app does all this while protecting </a:t>
            </a:r>
            <a:r>
              <a:rPr lang="en-GB" sz="1050">
                <a:latin typeface="Arial" panose="020B0604020202020204" pitchFamily="34" charset="0"/>
                <a:cs typeface="Arial" panose="020B0604020202020204" pitchFamily="34" charset="0"/>
                <a:hlinkClick r:id="rId3"/>
              </a:rPr>
              <a:t>users' anonymity</a:t>
            </a:r>
            <a:r>
              <a:rPr lang="en-GB" sz="1050">
                <a:latin typeface="Arial" panose="020B0604020202020204" pitchFamily="34" charset="0"/>
                <a:cs typeface="Arial" panose="020B0604020202020204" pitchFamily="34" charset="0"/>
              </a:rPr>
              <a:t>. Nobody, including the government, will know who or where a particular user is.</a:t>
            </a:r>
          </a:p>
          <a:p>
            <a:pPr>
              <a:lnSpc>
                <a:spcPct val="90000"/>
              </a:lnSpc>
              <a:buFont typeface="Arial" panose="020B0604020202020204" pitchFamily="34" charset="0"/>
              <a:buNone/>
            </a:pPr>
            <a:endParaRPr lang="en-GB" altLang="en-US" sz="1050">
              <a:latin typeface="Arial" panose="020B0604020202020204" pitchFamily="34" charset="0"/>
            </a:endParaRPr>
          </a:p>
          <a:p>
            <a:r>
              <a:rPr lang="en-GB" sz="1050" b="1">
                <a:latin typeface="Arial" panose="020B0604020202020204" pitchFamily="34" charset="0"/>
                <a:cs typeface="Arial" panose="020B0604020202020204" pitchFamily="34" charset="0"/>
              </a:rPr>
              <a:t>The NHS COVID-19 app only works on smartphones that are compatible with the Exposure Notification framework developed by Apple and Google.</a:t>
            </a:r>
          </a:p>
          <a:p>
            <a:endParaRPr lang="en-GB" sz="1050" b="1">
              <a:latin typeface="Arial" panose="020B0604020202020204" pitchFamily="34" charset="0"/>
              <a:cs typeface="Arial" panose="020B0604020202020204" pitchFamily="34" charset="0"/>
            </a:endParaRPr>
          </a:p>
          <a:p>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buFont typeface="Arial" panose="020B0604020202020204" pitchFamily="34" charset="0"/>
              <a:buNone/>
            </a:pPr>
            <a:endParaRPr lang="en-GB" altLang="en-US" sz="1400">
              <a:latin typeface="Arial" panose="020B0604020202020204" pitchFamily="34" charset="0"/>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731785" y="2400914"/>
            <a:ext cx="6617189" cy="3485570"/>
          </a:xfrm>
          <a:prstGeom prst="rect">
            <a:avLst/>
          </a:prstGeom>
          <a:noFill/>
          <a:ln w="19050">
            <a:solidFill>
              <a:srgbClr val="005EB8"/>
            </a:solidFill>
          </a:ln>
        </p:spPr>
        <p:txBody>
          <a:bodyPr wrap="square">
            <a:spAutoFit/>
          </a:bodyPr>
          <a:lstStyle/>
          <a:p>
            <a:r>
              <a:rPr lang="en-GB" sz="1200">
                <a:latin typeface="Arial" panose="020B0604020202020204" pitchFamily="34" charset="0"/>
                <a:cs typeface="Arial" panose="020B0604020202020204" pitchFamily="34" charset="0"/>
              </a:rPr>
              <a:t>Below are the </a:t>
            </a:r>
            <a:r>
              <a:rPr lang="en-GB" sz="1200" b="1">
                <a:latin typeface="Arial" panose="020B0604020202020204" pitchFamily="34" charset="0"/>
                <a:cs typeface="Arial" panose="020B0604020202020204" pitchFamily="34" charset="0"/>
              </a:rPr>
              <a:t>key app features</a:t>
            </a: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927454" y="6275801"/>
            <a:ext cx="9640451" cy="522013"/>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000" b="1">
                <a:solidFill>
                  <a:schemeClr val="accent1"/>
                </a:solidFill>
              </a:rPr>
              <a:t>Resources</a:t>
            </a:r>
          </a:p>
          <a:p>
            <a:pPr marL="0" indent="0">
              <a:spcBef>
                <a:spcPts val="0"/>
              </a:spcBef>
              <a:buNone/>
            </a:pPr>
            <a:r>
              <a:rPr lang="en-GB" sz="1000">
                <a:hlinkClick r:id="rId4"/>
              </a:rPr>
              <a:t>How to download the app</a:t>
            </a:r>
            <a:r>
              <a:rPr lang="en-GB" sz="1000"/>
              <a:t>			</a:t>
            </a:r>
            <a:r>
              <a:rPr lang="en-GB" sz="1000">
                <a:hlinkClick r:id="rId5"/>
              </a:rPr>
              <a:t>NHS COVID-19 app video</a:t>
            </a:r>
            <a:r>
              <a:rPr lang="en-GB" sz="1000"/>
              <a:t>		</a:t>
            </a:r>
            <a:r>
              <a:rPr lang="en-GB" sz="1000">
                <a:hlinkClick r:id="rId3"/>
              </a:rPr>
              <a:t>Your data and privacy</a:t>
            </a:r>
            <a:endParaRPr lang="en-GB" sz="1000"/>
          </a:p>
          <a:p>
            <a:pPr marL="0" indent="0">
              <a:spcBef>
                <a:spcPts val="0"/>
              </a:spcBef>
              <a:buNone/>
            </a:pPr>
            <a:r>
              <a:rPr lang="en-GB" sz="1000">
                <a:hlinkClick r:id="rId6"/>
              </a:rPr>
              <a:t>Using COVID-19 app to protect visitors and staff </a:t>
            </a:r>
            <a:r>
              <a:rPr lang="en-GB" sz="1000"/>
              <a:t>		</a:t>
            </a:r>
            <a:r>
              <a:rPr lang="en-GB" sz="1000">
                <a:hlinkClick r:id="rId7"/>
              </a:rPr>
              <a:t>NHS COVID-19 information</a:t>
            </a:r>
            <a:r>
              <a:rPr lang="en-GB" sz="1000"/>
              <a:t>		</a:t>
            </a:r>
            <a:r>
              <a:rPr lang="en-GB" sz="1000">
                <a:hlinkClick r:id="rId8"/>
              </a:rPr>
              <a:t>Create QR poster pdf</a:t>
            </a:r>
            <a:endParaRPr lang="en-GB" sz="1000"/>
          </a:p>
          <a:p>
            <a:pPr marL="0" indent="0">
              <a:spcBef>
                <a:spcPts val="0"/>
              </a:spcBef>
              <a:buNone/>
            </a:pPr>
            <a:endParaRPr lang="en-GB" sz="1200"/>
          </a:p>
          <a:p>
            <a:pPr marL="0" indent="0">
              <a:spcBef>
                <a:spcPts val="0"/>
              </a:spcBef>
              <a:buNone/>
            </a:pPr>
            <a:endParaRPr lang="en-GB" sz="1200"/>
          </a:p>
        </p:txBody>
      </p:sp>
      <p:pic>
        <p:nvPicPr>
          <p:cNvPr id="6" name="Picture 5">
            <a:hlinkClick r:id="rId9"/>
            <a:extLst>
              <a:ext uri="{FF2B5EF4-FFF2-40B4-BE49-F238E27FC236}">
                <a16:creationId xmlns:a16="http://schemas.microsoft.com/office/drawing/2014/main" id="{5B375F89-AB49-4746-A9D9-CE3D599F2A4F}"/>
              </a:ext>
            </a:extLst>
          </p:cNvPr>
          <p:cNvPicPr>
            <a:picLocks noChangeAspect="1"/>
          </p:cNvPicPr>
          <p:nvPr/>
        </p:nvPicPr>
        <p:blipFill>
          <a:blip r:embed="rId10"/>
          <a:stretch>
            <a:fillRect/>
          </a:stretch>
        </p:blipFill>
        <p:spPr>
          <a:xfrm>
            <a:off x="8457035" y="4121835"/>
            <a:ext cx="1734480" cy="568835"/>
          </a:xfrm>
          <a:prstGeom prst="rect">
            <a:avLst/>
          </a:prstGeom>
        </p:spPr>
      </p:pic>
      <p:pic>
        <p:nvPicPr>
          <p:cNvPr id="7" name="Picture 6">
            <a:hlinkClick r:id="rId11"/>
            <a:extLst>
              <a:ext uri="{FF2B5EF4-FFF2-40B4-BE49-F238E27FC236}">
                <a16:creationId xmlns:a16="http://schemas.microsoft.com/office/drawing/2014/main" id="{E27FFD59-C227-4E24-A870-AF767D003F71}"/>
              </a:ext>
            </a:extLst>
          </p:cNvPr>
          <p:cNvPicPr>
            <a:picLocks noChangeAspect="1"/>
          </p:cNvPicPr>
          <p:nvPr/>
        </p:nvPicPr>
        <p:blipFill>
          <a:blip r:embed="rId12"/>
          <a:stretch>
            <a:fillRect/>
          </a:stretch>
        </p:blipFill>
        <p:spPr>
          <a:xfrm>
            <a:off x="8553765" y="3163283"/>
            <a:ext cx="1562100" cy="571500"/>
          </a:xfrm>
          <a:prstGeom prst="rect">
            <a:avLst/>
          </a:prstGeom>
        </p:spPr>
      </p:pic>
      <p:pic>
        <p:nvPicPr>
          <p:cNvPr id="14" name="Picture 13">
            <a:hlinkClick r:id="rId13"/>
            <a:extLst>
              <a:ext uri="{FF2B5EF4-FFF2-40B4-BE49-F238E27FC236}">
                <a16:creationId xmlns:a16="http://schemas.microsoft.com/office/drawing/2014/main" id="{E327EBCD-B3BD-4AC2-BCFC-9CBDBDE7C8F2}"/>
              </a:ext>
            </a:extLst>
          </p:cNvPr>
          <p:cNvPicPr>
            <a:picLocks noChangeAspect="1"/>
          </p:cNvPicPr>
          <p:nvPr/>
        </p:nvPicPr>
        <p:blipFill>
          <a:blip r:embed="rId14"/>
          <a:stretch>
            <a:fillRect/>
          </a:stretch>
        </p:blipFill>
        <p:spPr>
          <a:xfrm>
            <a:off x="1338097" y="3072395"/>
            <a:ext cx="1324775" cy="1324775"/>
          </a:xfrm>
          <a:prstGeom prst="rect">
            <a:avLst/>
          </a:prstGeom>
        </p:spPr>
      </p:pic>
      <p:pic>
        <p:nvPicPr>
          <p:cNvPr id="15" name="Picture 14">
            <a:hlinkClick r:id="rId15"/>
            <a:extLst>
              <a:ext uri="{FF2B5EF4-FFF2-40B4-BE49-F238E27FC236}">
                <a16:creationId xmlns:a16="http://schemas.microsoft.com/office/drawing/2014/main" id="{16B11648-85A5-4357-8832-B458202B7984}"/>
              </a:ext>
            </a:extLst>
          </p:cNvPr>
          <p:cNvPicPr>
            <a:picLocks noChangeAspect="1"/>
          </p:cNvPicPr>
          <p:nvPr/>
        </p:nvPicPr>
        <p:blipFill>
          <a:blip r:embed="rId16"/>
          <a:stretch>
            <a:fillRect/>
          </a:stretch>
        </p:blipFill>
        <p:spPr>
          <a:xfrm>
            <a:off x="3476667" y="2881471"/>
            <a:ext cx="1431029" cy="1522020"/>
          </a:xfrm>
          <a:prstGeom prst="rect">
            <a:avLst/>
          </a:prstGeom>
        </p:spPr>
      </p:pic>
      <p:pic>
        <p:nvPicPr>
          <p:cNvPr id="16" name="Picture 15">
            <a:hlinkClick r:id="rId17"/>
            <a:extLst>
              <a:ext uri="{FF2B5EF4-FFF2-40B4-BE49-F238E27FC236}">
                <a16:creationId xmlns:a16="http://schemas.microsoft.com/office/drawing/2014/main" id="{A5500EDE-6E1E-4023-AEAD-C03A2F15FC60}"/>
              </a:ext>
            </a:extLst>
          </p:cNvPr>
          <p:cNvPicPr>
            <a:picLocks noChangeAspect="1"/>
          </p:cNvPicPr>
          <p:nvPr/>
        </p:nvPicPr>
        <p:blipFill>
          <a:blip r:embed="rId18"/>
          <a:stretch>
            <a:fillRect/>
          </a:stretch>
        </p:blipFill>
        <p:spPr>
          <a:xfrm>
            <a:off x="5503782" y="2884187"/>
            <a:ext cx="1373853" cy="1388626"/>
          </a:xfrm>
          <a:prstGeom prst="rect">
            <a:avLst/>
          </a:prstGeom>
        </p:spPr>
      </p:pic>
      <p:pic>
        <p:nvPicPr>
          <p:cNvPr id="17" name="Picture 16">
            <a:hlinkClick r:id="rId19"/>
            <a:extLst>
              <a:ext uri="{FF2B5EF4-FFF2-40B4-BE49-F238E27FC236}">
                <a16:creationId xmlns:a16="http://schemas.microsoft.com/office/drawing/2014/main" id="{22BD2EEF-5D20-4603-9AB9-12067C27BEF0}"/>
              </a:ext>
            </a:extLst>
          </p:cNvPr>
          <p:cNvPicPr>
            <a:picLocks noChangeAspect="1"/>
          </p:cNvPicPr>
          <p:nvPr/>
        </p:nvPicPr>
        <p:blipFill>
          <a:blip r:embed="rId20"/>
          <a:stretch>
            <a:fillRect/>
          </a:stretch>
        </p:blipFill>
        <p:spPr>
          <a:xfrm>
            <a:off x="1144679" y="4359794"/>
            <a:ext cx="1604432" cy="1470729"/>
          </a:xfrm>
          <a:prstGeom prst="rect">
            <a:avLst/>
          </a:prstGeom>
        </p:spPr>
      </p:pic>
      <p:pic>
        <p:nvPicPr>
          <p:cNvPr id="18" name="Picture 17">
            <a:hlinkClick r:id="rId21"/>
            <a:extLst>
              <a:ext uri="{FF2B5EF4-FFF2-40B4-BE49-F238E27FC236}">
                <a16:creationId xmlns:a16="http://schemas.microsoft.com/office/drawing/2014/main" id="{E524409D-E79E-42CD-9803-7919ECEB1910}"/>
              </a:ext>
            </a:extLst>
          </p:cNvPr>
          <p:cNvPicPr>
            <a:picLocks noChangeAspect="1"/>
          </p:cNvPicPr>
          <p:nvPr/>
        </p:nvPicPr>
        <p:blipFill>
          <a:blip r:embed="rId22"/>
          <a:stretch>
            <a:fillRect/>
          </a:stretch>
        </p:blipFill>
        <p:spPr>
          <a:xfrm>
            <a:off x="3501902" y="4423827"/>
            <a:ext cx="1431029" cy="1447108"/>
          </a:xfrm>
          <a:prstGeom prst="rect">
            <a:avLst/>
          </a:prstGeom>
        </p:spPr>
      </p:pic>
      <p:pic>
        <p:nvPicPr>
          <p:cNvPr id="19" name="Picture 18">
            <a:hlinkClick r:id="rId23"/>
            <a:extLst>
              <a:ext uri="{FF2B5EF4-FFF2-40B4-BE49-F238E27FC236}">
                <a16:creationId xmlns:a16="http://schemas.microsoft.com/office/drawing/2014/main" id="{C41025EE-F4D8-4D1E-AC80-1016B68A63FE}"/>
              </a:ext>
            </a:extLst>
          </p:cNvPr>
          <p:cNvPicPr>
            <a:picLocks noChangeAspect="1"/>
          </p:cNvPicPr>
          <p:nvPr/>
        </p:nvPicPr>
        <p:blipFill>
          <a:blip r:embed="rId24"/>
          <a:stretch>
            <a:fillRect/>
          </a:stretch>
        </p:blipFill>
        <p:spPr>
          <a:xfrm>
            <a:off x="5480997" y="4501516"/>
            <a:ext cx="1306577" cy="1291729"/>
          </a:xfrm>
          <a:prstGeom prst="rect">
            <a:avLst/>
          </a:prstGeom>
        </p:spPr>
      </p:pic>
      <p:sp>
        <p:nvSpPr>
          <p:cNvPr id="2" name="TextBox 1">
            <a:extLst>
              <a:ext uri="{FF2B5EF4-FFF2-40B4-BE49-F238E27FC236}">
                <a16:creationId xmlns:a16="http://schemas.microsoft.com/office/drawing/2014/main" id="{5C8C2EC6-5BE1-42F1-BCDA-0FF831281300}"/>
              </a:ext>
            </a:extLst>
          </p:cNvPr>
          <p:cNvSpPr txBox="1"/>
          <p:nvPr/>
        </p:nvSpPr>
        <p:spPr>
          <a:xfrm>
            <a:off x="8213209" y="2551798"/>
            <a:ext cx="2280553" cy="307777"/>
          </a:xfrm>
          <a:prstGeom prst="rect">
            <a:avLst/>
          </a:prstGeom>
          <a:noFill/>
        </p:spPr>
        <p:txBody>
          <a:bodyPr wrap="square" rtlCol="0">
            <a:spAutoFit/>
          </a:bodyPr>
          <a:lstStyle/>
          <a:p>
            <a:pPr algn="ctr"/>
            <a:r>
              <a:rPr lang="en-GB" sz="1400" b="1"/>
              <a:t>Download the app here</a:t>
            </a:r>
          </a:p>
        </p:txBody>
      </p:sp>
      <p:pic>
        <p:nvPicPr>
          <p:cNvPr id="4" name="Picture 3">
            <a:extLst>
              <a:ext uri="{FF2B5EF4-FFF2-40B4-BE49-F238E27FC236}">
                <a16:creationId xmlns:a16="http://schemas.microsoft.com/office/drawing/2014/main" id="{7764A212-7D3C-4E20-AFEE-9C77D0C004F8}"/>
              </a:ext>
            </a:extLst>
          </p:cNvPr>
          <p:cNvPicPr>
            <a:picLocks noChangeAspect="1"/>
          </p:cNvPicPr>
          <p:nvPr/>
        </p:nvPicPr>
        <p:blipFill>
          <a:blip r:embed="rId25"/>
          <a:stretch>
            <a:fillRect/>
          </a:stretch>
        </p:blipFill>
        <p:spPr>
          <a:xfrm>
            <a:off x="201543" y="0"/>
            <a:ext cx="796833" cy="812189"/>
          </a:xfrm>
          <a:prstGeom prst="rect">
            <a:avLst/>
          </a:prstGeom>
        </p:spPr>
      </p:pic>
      <p:sp>
        <p:nvSpPr>
          <p:cNvPr id="23" name="TextBox 22">
            <a:extLst>
              <a:ext uri="{FF2B5EF4-FFF2-40B4-BE49-F238E27FC236}">
                <a16:creationId xmlns:a16="http://schemas.microsoft.com/office/drawing/2014/main" id="{1C55A0DB-BBE8-4409-9E0A-E3D623A68194}"/>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428213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1143088" y="135605"/>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How staff should use NHS COVID-19 app </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599959" y="782125"/>
            <a:ext cx="11098460" cy="118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pPr>
            <a:r>
              <a:rPr lang="en-GB" sz="1400" b="1">
                <a:latin typeface="Arial" panose="020B0604020202020204" pitchFamily="34" charset="0"/>
                <a:cs typeface="Arial" panose="020B0604020202020204" pitchFamily="34" charset="0"/>
              </a:rPr>
              <a:t>All care home staff </a:t>
            </a:r>
            <a:r>
              <a:rPr lang="en-GB" sz="1400">
                <a:latin typeface="Arial" panose="020B0604020202020204" pitchFamily="34" charset="0"/>
                <a:cs typeface="Arial" panose="020B0604020202020204" pitchFamily="34" charset="0"/>
              </a:rPr>
              <a:t>should use the NHS COVID-19 app </a:t>
            </a:r>
            <a:r>
              <a:rPr lang="en-GB" sz="1400" b="1">
                <a:latin typeface="Arial" panose="020B0604020202020204" pitchFamily="34" charset="0"/>
                <a:cs typeface="Arial" panose="020B0604020202020204" pitchFamily="34" charset="0"/>
              </a:rPr>
              <a:t>outside their places of work</a:t>
            </a:r>
            <a:r>
              <a:rPr lang="en-GB" sz="1400">
                <a:latin typeface="Arial" panose="020B0604020202020204" pitchFamily="34" charset="0"/>
                <a:cs typeface="Arial" panose="020B0604020202020204" pitchFamily="34" charset="0"/>
              </a:rPr>
              <a:t>, please see </a:t>
            </a:r>
            <a:r>
              <a:rPr lang="en-GB" sz="1400">
                <a:latin typeface="Arial" panose="020B0604020202020204" pitchFamily="34" charset="0"/>
                <a:cs typeface="Arial" panose="020B0604020202020204" pitchFamily="34" charset="0"/>
                <a:hlinkClick r:id="" action="ppaction://noaction"/>
              </a:rPr>
              <a:t>NHS COVID-19 app features</a:t>
            </a:r>
            <a:r>
              <a:rPr lang="en-GB" sz="1400">
                <a:latin typeface="Arial" panose="020B0604020202020204" pitchFamily="34" charset="0"/>
                <a:cs typeface="Arial" panose="020B0604020202020204" pitchFamily="34" charset="0"/>
              </a:rPr>
              <a:t> slide regarding instructions on how to download the app.</a:t>
            </a:r>
          </a:p>
          <a:p>
            <a:pPr>
              <a:lnSpc>
                <a:spcPct val="90000"/>
              </a:lnSpc>
            </a:pPr>
            <a:endParaRPr lang="en-GB" altLang="en-US"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The NHS COVID-19 app only works on smartphones that are compatible with the Exposure Notification framework developed by Apple and Google</a:t>
            </a: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buFont typeface="Arial" panose="020B0604020202020204" pitchFamily="34" charset="0"/>
              <a:buNone/>
            </a:pPr>
            <a:endParaRPr lang="en-GB" altLang="en-US" sz="1400">
              <a:latin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a:p>
        </p:txBody>
      </p:sp>
      <p:sp>
        <p:nvSpPr>
          <p:cNvPr id="13" name="TextBox 12">
            <a:extLst>
              <a:ext uri="{FF2B5EF4-FFF2-40B4-BE49-F238E27FC236}">
                <a16:creationId xmlns:a16="http://schemas.microsoft.com/office/drawing/2014/main" id="{B91DE03E-CF70-432F-B3EF-FF6566F427FF}"/>
              </a:ext>
            </a:extLst>
          </p:cNvPr>
          <p:cNvSpPr txBox="1"/>
          <p:nvPr/>
        </p:nvSpPr>
        <p:spPr>
          <a:xfrm>
            <a:off x="6510835" y="1850124"/>
            <a:ext cx="5369207" cy="3600986"/>
          </a:xfrm>
          <a:prstGeom prst="rect">
            <a:avLst/>
          </a:prstGeom>
          <a:noFill/>
          <a:ln w="19050">
            <a:solidFill>
              <a:srgbClr val="005EB8"/>
            </a:solidFill>
          </a:ln>
        </p:spPr>
        <p:txBody>
          <a:bodyPr wrap="square">
            <a:spAutoFit/>
          </a:bodyPr>
          <a:lstStyle/>
          <a:p>
            <a:r>
              <a:rPr lang="en-GB" sz="1200" b="1">
                <a:latin typeface="Arial" panose="020B0604020202020204" pitchFamily="34" charset="0"/>
                <a:cs typeface="Arial" panose="020B0604020202020204" pitchFamily="34" charset="0"/>
              </a:rPr>
              <a:t>Use of app to protect visitors and staff</a:t>
            </a:r>
          </a:p>
          <a:p>
            <a:endParaRPr lang="en-GB" sz="1200" b="1">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Care providers are encouraged to display official </a:t>
            </a:r>
            <a:r>
              <a:rPr lang="en-GB" sz="1200" b="1">
                <a:latin typeface="Arial" panose="020B0604020202020204" pitchFamily="34" charset="0"/>
                <a:cs typeface="Arial" panose="020B0604020202020204" pitchFamily="34" charset="0"/>
                <a:hlinkClick r:id="rId3"/>
              </a:rPr>
              <a:t>NHS QR code posters</a:t>
            </a:r>
            <a:r>
              <a:rPr lang="en-GB" sz="1200" b="1">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at their venue entrances to help support contact tracing. </a:t>
            </a:r>
          </a:p>
          <a:p>
            <a:endParaRPr lang="en-GB" sz="1200" b="1">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This should be referenced in visitor’s policy and part risk assessment. </a:t>
            </a:r>
          </a:p>
          <a:p>
            <a:endParaRPr lang="en-GB" sz="1200" b="1">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This means that if people visit the venue and later test positive for coronavirus, other app users who were there at the same time may be sent an alert, if local public health teams think this is necessary. </a:t>
            </a: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The app notification will not mention the name of your venue, it will just let app users know that they may have come into contact with coronavirus and provide them with public health advice.</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If staff believe that they’ve been in contact with coronavirus, or gets an alert telling them that they’ve been in contact with someone who has tested positive, they should refer to their </a:t>
            </a:r>
            <a:r>
              <a:rPr lang="en-GB" sz="1200" b="1">
                <a:latin typeface="Arial" panose="020B0604020202020204" pitchFamily="34" charset="0"/>
                <a:cs typeface="Arial" panose="020B0604020202020204" pitchFamily="34" charset="0"/>
              </a:rPr>
              <a:t>local public health risk assessment process</a:t>
            </a:r>
            <a:r>
              <a:rPr lang="en-GB" sz="1200">
                <a:latin typeface="Arial" panose="020B0604020202020204" pitchFamily="34" charset="0"/>
                <a:cs typeface="Arial" panose="020B0604020202020204" pitchFamily="34" charset="0"/>
              </a:rPr>
              <a:t>. </a:t>
            </a:r>
          </a:p>
        </p:txBody>
      </p:sp>
      <p:sp>
        <p:nvSpPr>
          <p:cNvPr id="21" name="TextBox 20">
            <a:extLst>
              <a:ext uri="{FF2B5EF4-FFF2-40B4-BE49-F238E27FC236}">
                <a16:creationId xmlns:a16="http://schemas.microsoft.com/office/drawing/2014/main" id="{38F8A3B7-E567-45F0-A9A2-8814A5F9C122}"/>
              </a:ext>
            </a:extLst>
          </p:cNvPr>
          <p:cNvSpPr txBox="1"/>
          <p:nvPr/>
        </p:nvSpPr>
        <p:spPr>
          <a:xfrm>
            <a:off x="541772" y="1862571"/>
            <a:ext cx="5868139" cy="4524315"/>
          </a:xfrm>
          <a:prstGeom prst="rect">
            <a:avLst/>
          </a:prstGeom>
          <a:noFill/>
          <a:ln w="19050">
            <a:solidFill>
              <a:srgbClr val="005EB8"/>
            </a:solidFill>
          </a:ln>
        </p:spPr>
        <p:txBody>
          <a:bodyPr wrap="square">
            <a:spAutoFit/>
          </a:bodyPr>
          <a:lstStyle/>
          <a:p>
            <a:r>
              <a:rPr lang="en-GB" sz="1200" b="1">
                <a:latin typeface="Arial" panose="020B0604020202020204" pitchFamily="34" charset="0"/>
                <a:cs typeface="Arial" panose="020B0604020202020204" pitchFamily="34" charset="0"/>
              </a:rPr>
              <a:t>Use of app in care environment</a:t>
            </a:r>
          </a:p>
          <a:p>
            <a:endParaRPr lang="en-GB" sz="1200" b="1">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Health and care workers </a:t>
            </a:r>
            <a:r>
              <a:rPr lang="en-GB" sz="1200" b="1">
                <a:latin typeface="Arial" panose="020B0604020202020204" pitchFamily="34" charset="0"/>
                <a:cs typeface="Arial" panose="020B0604020202020204" pitchFamily="34" charset="0"/>
              </a:rPr>
              <a:t>should not use </a:t>
            </a:r>
            <a:r>
              <a:rPr lang="en-GB" sz="1200">
                <a:latin typeface="Arial" panose="020B0604020202020204" pitchFamily="34" charset="0"/>
                <a:cs typeface="Arial" panose="020B0604020202020204" pitchFamily="34" charset="0"/>
              </a:rPr>
              <a:t>the NHS COVID-19 app </a:t>
            </a:r>
          </a:p>
          <a:p>
            <a:r>
              <a:rPr lang="en-GB" sz="1200">
                <a:latin typeface="Arial" panose="020B0604020202020204" pitchFamily="34" charset="0"/>
                <a:cs typeface="Arial" panose="020B0604020202020204" pitchFamily="34" charset="0"/>
              </a:rPr>
              <a:t>when they are working in a care environment, healthcare buildings, </a:t>
            </a:r>
          </a:p>
          <a:p>
            <a:r>
              <a:rPr lang="en-GB" sz="1200">
                <a:latin typeface="Arial" panose="020B0604020202020204" pitchFamily="34" charset="0"/>
                <a:cs typeface="Arial" panose="020B0604020202020204" pitchFamily="34" charset="0"/>
              </a:rPr>
              <a:t>including hospitals and GP surgeries.</a:t>
            </a:r>
          </a:p>
          <a:p>
            <a:r>
              <a:rPr lang="en-GB" sz="1200">
                <a:latin typeface="Arial" panose="020B0604020202020204" pitchFamily="34" charset="0"/>
                <a:cs typeface="Arial" panose="020B0604020202020204" pitchFamily="34" charset="0"/>
              </a:rPr>
              <a:t>If you’re a health or care worker practising infection prevention </a:t>
            </a:r>
          </a:p>
          <a:p>
            <a:r>
              <a:rPr lang="en-GB" sz="1200">
                <a:latin typeface="Arial" panose="020B0604020202020204" pitchFamily="34" charset="0"/>
                <a:cs typeface="Arial" panose="020B0604020202020204" pitchFamily="34" charset="0"/>
              </a:rPr>
              <a:t>and control (IPC), including wearing correct PPE, you should </a:t>
            </a:r>
          </a:p>
          <a:p>
            <a:r>
              <a:rPr lang="en-GB" sz="1200">
                <a:latin typeface="Arial" panose="020B0604020202020204" pitchFamily="34" charset="0"/>
                <a:cs typeface="Arial" panose="020B0604020202020204" pitchFamily="34" charset="0"/>
              </a:rPr>
              <a:t>pause contact tracing on your app.</a:t>
            </a: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How should health and social care workers pause contact </a:t>
            </a:r>
          </a:p>
          <a:p>
            <a:r>
              <a:rPr lang="en-GB" sz="1200" b="1">
                <a:latin typeface="Arial" panose="020B0604020202020204" pitchFamily="34" charset="0"/>
                <a:cs typeface="Arial" panose="020B0604020202020204" pitchFamily="34" charset="0"/>
              </a:rPr>
              <a:t>tracing?</a:t>
            </a:r>
          </a:p>
          <a:p>
            <a:endParaRPr lang="en-GB" sz="1200" b="1">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Pause contact tracing within the app by scrolling down the </a:t>
            </a:r>
          </a:p>
          <a:p>
            <a:r>
              <a:rPr lang="en-GB" sz="1200">
                <a:latin typeface="Arial" panose="020B0604020202020204" pitchFamily="34" charset="0"/>
                <a:cs typeface="Arial" panose="020B0604020202020204" pitchFamily="34" charset="0"/>
              </a:rPr>
              <a:t>home screen to the Bluetooth image and turning the contract </a:t>
            </a:r>
          </a:p>
          <a:p>
            <a:r>
              <a:rPr lang="en-GB" sz="1200">
                <a:latin typeface="Arial" panose="020B0604020202020204" pitchFamily="34" charset="0"/>
                <a:cs typeface="Arial" panose="020B0604020202020204" pitchFamily="34" charset="0"/>
              </a:rPr>
              <a:t>tracing button to off as shown in the picture.</a:t>
            </a: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You should also pause the app when:</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you’re working behind a fixed Perspex (or equivalent) screen </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and are fully protected from other people - you should be </a:t>
            </a:r>
          </a:p>
          <a:p>
            <a:r>
              <a:rPr lang="en-GB" sz="1200">
                <a:latin typeface="Arial" panose="020B0604020202020204" pitchFamily="34" charset="0"/>
                <a:cs typeface="Arial" panose="020B0604020202020204" pitchFamily="34" charset="0"/>
              </a:rPr>
              <a:t>adequately protected</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you store your phone in a locker or communal area</a:t>
            </a: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Remember to turn contact tracing back on once you leave this situation</a:t>
            </a:r>
            <a:r>
              <a:rPr lang="en-GB" sz="1050" b="1">
                <a:latin typeface="Arial" panose="020B0604020202020204" pitchFamily="34" charset="0"/>
                <a:cs typeface="Arial" panose="020B0604020202020204" pitchFamily="34" charset="0"/>
              </a:rPr>
              <a:t>.</a:t>
            </a:r>
          </a:p>
          <a:p>
            <a:endParaRPr lang="en-GB"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3CA0372-B85C-4509-92FE-28007753DBC7}"/>
              </a:ext>
            </a:extLst>
          </p:cNvPr>
          <p:cNvPicPr>
            <a:picLocks noChangeAspect="1"/>
          </p:cNvPicPr>
          <p:nvPr/>
        </p:nvPicPr>
        <p:blipFill>
          <a:blip r:embed="rId4"/>
          <a:stretch>
            <a:fillRect/>
          </a:stretch>
        </p:blipFill>
        <p:spPr>
          <a:xfrm>
            <a:off x="4874261" y="3117159"/>
            <a:ext cx="1434727" cy="2860257"/>
          </a:xfrm>
          <a:prstGeom prst="rect">
            <a:avLst/>
          </a:prstGeom>
        </p:spPr>
      </p:pic>
      <p:pic>
        <p:nvPicPr>
          <p:cNvPr id="14" name="Picture 13">
            <a:extLst>
              <a:ext uri="{FF2B5EF4-FFF2-40B4-BE49-F238E27FC236}">
                <a16:creationId xmlns:a16="http://schemas.microsoft.com/office/drawing/2014/main" id="{9CDF99FA-22E4-4EAC-9648-CBF1D50B8548}"/>
              </a:ext>
            </a:extLst>
          </p:cNvPr>
          <p:cNvPicPr>
            <a:picLocks noChangeAspect="1"/>
          </p:cNvPicPr>
          <p:nvPr/>
        </p:nvPicPr>
        <p:blipFill>
          <a:blip r:embed="rId5"/>
          <a:stretch>
            <a:fillRect/>
          </a:stretch>
        </p:blipFill>
        <p:spPr>
          <a:xfrm>
            <a:off x="201543" y="0"/>
            <a:ext cx="796833" cy="812189"/>
          </a:xfrm>
          <a:prstGeom prst="rect">
            <a:avLst/>
          </a:prstGeom>
        </p:spPr>
      </p:pic>
      <p:sp>
        <p:nvSpPr>
          <p:cNvPr id="15" name="Content Placeholder 1">
            <a:extLst>
              <a:ext uri="{FF2B5EF4-FFF2-40B4-BE49-F238E27FC236}">
                <a16:creationId xmlns:a16="http://schemas.microsoft.com/office/drawing/2014/main" id="{78F6E8FE-8974-4067-B528-942ADE1492A2}"/>
              </a:ext>
            </a:extLst>
          </p:cNvPr>
          <p:cNvSpPr txBox="1">
            <a:spLocks/>
          </p:cNvSpPr>
          <p:nvPr/>
        </p:nvSpPr>
        <p:spPr>
          <a:xfrm>
            <a:off x="6510835" y="5542021"/>
            <a:ext cx="5369207" cy="1107626"/>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000" b="1">
                <a:solidFill>
                  <a:schemeClr val="accent1"/>
                </a:solidFill>
              </a:rPr>
              <a:t>Resources</a:t>
            </a:r>
          </a:p>
          <a:p>
            <a:pPr marL="0" indent="0">
              <a:spcBef>
                <a:spcPts val="0"/>
              </a:spcBef>
              <a:buNone/>
            </a:pPr>
            <a:r>
              <a:rPr lang="en-GB" sz="1000">
                <a:hlinkClick r:id="rId6"/>
              </a:rPr>
              <a:t>How to download the app</a:t>
            </a:r>
            <a:r>
              <a:rPr lang="en-GB" sz="1000"/>
              <a:t>			</a:t>
            </a:r>
          </a:p>
          <a:p>
            <a:pPr marL="0" indent="0">
              <a:spcBef>
                <a:spcPts val="0"/>
              </a:spcBef>
              <a:buNone/>
            </a:pPr>
            <a:r>
              <a:rPr lang="en-GB" sz="1000">
                <a:hlinkClick r:id="rId7"/>
              </a:rPr>
              <a:t>NHS COVID-19 app video</a:t>
            </a:r>
            <a:endParaRPr lang="en-GB" sz="1000"/>
          </a:p>
          <a:p>
            <a:pPr marL="0" indent="0">
              <a:spcBef>
                <a:spcPts val="0"/>
              </a:spcBef>
              <a:buNone/>
            </a:pPr>
            <a:r>
              <a:rPr lang="en-GB" sz="1000">
                <a:hlinkClick r:id="rId8"/>
              </a:rPr>
              <a:t>Using COVID-19 app to protect visitors and staff </a:t>
            </a:r>
            <a:r>
              <a:rPr lang="en-GB" sz="1000"/>
              <a:t>			</a:t>
            </a:r>
          </a:p>
          <a:p>
            <a:pPr marL="0" indent="0">
              <a:spcBef>
                <a:spcPts val="0"/>
              </a:spcBef>
              <a:buNone/>
            </a:pPr>
            <a:r>
              <a:rPr lang="en-GB" sz="1000">
                <a:hlinkClick r:id="rId9"/>
              </a:rPr>
              <a:t>Your data and privacy</a:t>
            </a:r>
            <a:endParaRPr lang="en-GB" sz="1000"/>
          </a:p>
          <a:p>
            <a:pPr marL="0" indent="0">
              <a:spcBef>
                <a:spcPts val="0"/>
              </a:spcBef>
              <a:buNone/>
            </a:pPr>
            <a:r>
              <a:rPr lang="en-GB" sz="1000">
                <a:hlinkClick r:id="rId10"/>
              </a:rPr>
              <a:t>NHS COVID-19 information</a:t>
            </a:r>
            <a:r>
              <a:rPr lang="en-GB" sz="1000"/>
              <a:t>	</a:t>
            </a:r>
          </a:p>
          <a:p>
            <a:pPr marL="0" indent="0">
              <a:spcBef>
                <a:spcPts val="0"/>
              </a:spcBef>
              <a:buNone/>
            </a:pPr>
            <a:r>
              <a:rPr lang="en-GB" sz="1000">
                <a:hlinkClick r:id="rId11"/>
              </a:rPr>
              <a:t>Easy Read Test and Trace</a:t>
            </a:r>
            <a:endParaRPr lang="en-GB" sz="1000"/>
          </a:p>
          <a:p>
            <a:pPr marL="0" indent="0">
              <a:spcBef>
                <a:spcPts val="0"/>
              </a:spcBef>
              <a:buNone/>
            </a:pPr>
            <a:endParaRPr lang="en-GB" sz="1200"/>
          </a:p>
        </p:txBody>
      </p:sp>
      <p:sp>
        <p:nvSpPr>
          <p:cNvPr id="11" name="TextBox 10">
            <a:extLst>
              <a:ext uri="{FF2B5EF4-FFF2-40B4-BE49-F238E27FC236}">
                <a16:creationId xmlns:a16="http://schemas.microsoft.com/office/drawing/2014/main" id="{A9DB7049-5879-4A18-902E-F0E0061B5E23}"/>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629938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942225" y="146465"/>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How residents should use NHS COVID-19 app </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650046" y="759857"/>
            <a:ext cx="11098460" cy="134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sz="1400">
              <a:latin typeface="Arial" panose="020B0604020202020204" pitchFamily="34" charset="0"/>
            </a:endParaRPr>
          </a:p>
          <a:p>
            <a:pPr>
              <a:lnSpc>
                <a:spcPct val="90000"/>
              </a:lnSpc>
            </a:pPr>
            <a:r>
              <a:rPr lang="en-GB" sz="1400" b="1">
                <a:latin typeface="Arial" panose="020B0604020202020204" pitchFamily="34" charset="0"/>
                <a:cs typeface="Arial" panose="020B0604020202020204" pitchFamily="34" charset="0"/>
              </a:rPr>
              <a:t>All residents </a:t>
            </a:r>
            <a:r>
              <a:rPr lang="en-GB" sz="1400">
                <a:latin typeface="Arial" panose="020B0604020202020204" pitchFamily="34" charset="0"/>
                <a:cs typeface="Arial" panose="020B0604020202020204" pitchFamily="34" charset="0"/>
              </a:rPr>
              <a:t>should use the NHS COVID-19 app when they are visiting venues outside their places of residence, please see </a:t>
            </a:r>
            <a:r>
              <a:rPr lang="en-GB" sz="1400">
                <a:latin typeface="Arial" panose="020B0604020202020204" pitchFamily="34" charset="0"/>
                <a:cs typeface="Arial" panose="020B0604020202020204" pitchFamily="34" charset="0"/>
                <a:hlinkClick r:id="" action="ppaction://noaction"/>
              </a:rPr>
              <a:t>NHS COVID-19 app features</a:t>
            </a:r>
            <a:r>
              <a:rPr lang="en-GB" sz="1400">
                <a:latin typeface="Arial" panose="020B0604020202020204" pitchFamily="34" charset="0"/>
                <a:cs typeface="Arial" panose="020B0604020202020204" pitchFamily="34" charset="0"/>
              </a:rPr>
              <a:t> slide regarding instructions on how to download the app. </a:t>
            </a:r>
            <a:r>
              <a:rPr lang="en-GB" sz="1400" b="1">
                <a:latin typeface="Arial" panose="020B0604020202020204" pitchFamily="34" charset="0"/>
                <a:cs typeface="Arial" panose="020B0604020202020204" pitchFamily="34" charset="0"/>
              </a:rPr>
              <a:t>The app should be turned off in the care environment</a:t>
            </a:r>
          </a:p>
          <a:p>
            <a:pPr>
              <a:lnSpc>
                <a:spcPct val="90000"/>
              </a:lnSpc>
            </a:pPr>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The NHS COVID-19 app only works on smartphones that are compatible with the Exposure Notification framework developed by Apple and Google.</a:t>
            </a:r>
          </a:p>
          <a:p>
            <a:endParaRPr lang="en-GB" altLang="en-US" sz="2000">
              <a:latin typeface="Arial" panose="020B0604020202020204" pitchFamily="34" charset="0"/>
            </a:endParaRPr>
          </a:p>
          <a:p>
            <a:endParaRPr lang="en-GB" altLang="en-US" sz="2000">
              <a:latin typeface="Arial" panose="020B0604020202020204" pitchFamily="34" charset="0"/>
            </a:endParaRPr>
          </a:p>
          <a:p>
            <a:endParaRPr lang="en-GB" altLang="en-US" sz="2000">
              <a:latin typeface="Arial" panose="020B0604020202020204" pitchFamily="34" charset="0"/>
            </a:endParaRPr>
          </a:p>
          <a:p>
            <a:endParaRPr lang="en-GB" altLang="en-US" sz="20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buFont typeface="Arial" panose="020B0604020202020204" pitchFamily="34" charset="0"/>
              <a:buNone/>
            </a:pPr>
            <a:endParaRPr lang="en-GB" altLang="en-US" sz="1400">
              <a:latin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6375320" y="5362673"/>
            <a:ext cx="5369207" cy="1277679"/>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b="1">
                <a:solidFill>
                  <a:schemeClr val="accent1"/>
                </a:solidFill>
              </a:rPr>
              <a:t>Resources</a:t>
            </a:r>
          </a:p>
          <a:p>
            <a:pPr marL="0" indent="0">
              <a:spcBef>
                <a:spcPts val="0"/>
              </a:spcBef>
              <a:buNone/>
            </a:pPr>
            <a:r>
              <a:rPr lang="en-GB">
                <a:hlinkClick r:id="rId3"/>
              </a:rPr>
              <a:t>How to download the app</a:t>
            </a:r>
            <a:r>
              <a:rPr lang="en-GB"/>
              <a:t>			</a:t>
            </a:r>
          </a:p>
          <a:p>
            <a:pPr marL="0" indent="0">
              <a:spcBef>
                <a:spcPts val="0"/>
              </a:spcBef>
              <a:buNone/>
            </a:pPr>
            <a:r>
              <a:rPr lang="en-GB">
                <a:hlinkClick r:id="rId4"/>
              </a:rPr>
              <a:t>NHS COVID-19 app video</a:t>
            </a:r>
            <a:r>
              <a:rPr lang="en-GB"/>
              <a:t>		</a:t>
            </a:r>
          </a:p>
          <a:p>
            <a:pPr marL="0" indent="0">
              <a:spcBef>
                <a:spcPts val="0"/>
              </a:spcBef>
              <a:buNone/>
            </a:pPr>
            <a:r>
              <a:rPr lang="en-GB">
                <a:hlinkClick r:id="rId5"/>
              </a:rPr>
              <a:t>Your data and privacy</a:t>
            </a:r>
            <a:endParaRPr lang="en-GB"/>
          </a:p>
          <a:p>
            <a:pPr marL="0" indent="0">
              <a:spcBef>
                <a:spcPts val="0"/>
              </a:spcBef>
              <a:buNone/>
            </a:pPr>
            <a:r>
              <a:rPr lang="en-GB">
                <a:hlinkClick r:id="rId6"/>
              </a:rPr>
              <a:t>NHS COVID-19 information</a:t>
            </a:r>
            <a:r>
              <a:rPr lang="en-GB"/>
              <a:t>	</a:t>
            </a:r>
          </a:p>
          <a:p>
            <a:pPr marL="0" indent="0">
              <a:spcBef>
                <a:spcPts val="0"/>
              </a:spcBef>
              <a:buNone/>
            </a:pPr>
            <a:r>
              <a:rPr lang="en-GB">
                <a:hlinkClick r:id="rId7"/>
              </a:rPr>
              <a:t>Easy Read Test and Trace</a:t>
            </a:r>
            <a:endParaRPr lang="en-GB"/>
          </a:p>
          <a:p>
            <a:pPr marL="0" indent="0">
              <a:spcBef>
                <a:spcPts val="0"/>
              </a:spcBef>
              <a:buNone/>
            </a:pPr>
            <a:endParaRPr lang="en-GB" sz="1200"/>
          </a:p>
        </p:txBody>
      </p:sp>
      <p:sp>
        <p:nvSpPr>
          <p:cNvPr id="13" name="TextBox 12">
            <a:extLst>
              <a:ext uri="{FF2B5EF4-FFF2-40B4-BE49-F238E27FC236}">
                <a16:creationId xmlns:a16="http://schemas.microsoft.com/office/drawing/2014/main" id="{B91DE03E-CF70-432F-B3EF-FF6566F427FF}"/>
              </a:ext>
            </a:extLst>
          </p:cNvPr>
          <p:cNvSpPr txBox="1"/>
          <p:nvPr/>
        </p:nvSpPr>
        <p:spPr>
          <a:xfrm>
            <a:off x="6379299" y="2136396"/>
            <a:ext cx="5369207" cy="3108543"/>
          </a:xfrm>
          <a:prstGeom prst="rect">
            <a:avLst/>
          </a:prstGeom>
          <a:noFill/>
          <a:ln w="19050">
            <a:solidFill>
              <a:srgbClr val="005EB8"/>
            </a:solidFill>
          </a:ln>
        </p:spPr>
        <p:txBody>
          <a:bodyPr wrap="square">
            <a:spAutoFit/>
          </a:bodyPr>
          <a:lstStyle/>
          <a:p>
            <a:r>
              <a:rPr lang="en-GB" sz="1400" b="1">
                <a:latin typeface="Arial" panose="020B0604020202020204" pitchFamily="34" charset="0"/>
                <a:cs typeface="Arial" panose="020B0604020202020204" pitchFamily="34" charset="0"/>
              </a:rPr>
              <a:t>Using the App to check symptoms</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Residents can use the app to check and report their symptoms.</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By clicking on the select symptoms section the resident can choose the symptoms they may feel they are experiencing at the time.</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By clicking the submit symptoms button it will let the resident know if they may need to have a Coronavirus test.</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If the app advises to have a Coronavirus test, resident should </a:t>
            </a:r>
            <a:r>
              <a:rPr lang="en-GB" sz="1400" b="1">
                <a:latin typeface="Arial" panose="020B0604020202020204" pitchFamily="34" charset="0"/>
                <a:cs typeface="Arial" panose="020B0604020202020204" pitchFamily="34" charset="0"/>
              </a:rPr>
              <a:t>follow local care home guidance for testing and not book test through the app.</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 app will provide guidance on the number of days the resident will need to self isolate.</a:t>
            </a:r>
          </a:p>
          <a:p>
            <a:endParaRPr lang="en-GB" sz="140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8F8A3B7-E567-45F0-A9A2-8814A5F9C122}"/>
              </a:ext>
            </a:extLst>
          </p:cNvPr>
          <p:cNvSpPr txBox="1"/>
          <p:nvPr/>
        </p:nvSpPr>
        <p:spPr>
          <a:xfrm>
            <a:off x="715730" y="2108719"/>
            <a:ext cx="5298815" cy="4616648"/>
          </a:xfrm>
          <a:prstGeom prst="rect">
            <a:avLst/>
          </a:prstGeom>
          <a:noFill/>
          <a:ln w="19050">
            <a:solidFill>
              <a:srgbClr val="005EB8"/>
            </a:solidFill>
          </a:ln>
        </p:spPr>
        <p:txBody>
          <a:bodyPr wrap="square">
            <a:spAutoFit/>
          </a:bodyPr>
          <a:lstStyle/>
          <a:p>
            <a:r>
              <a:rPr lang="en-GB" sz="1400" b="1">
                <a:latin typeface="Arial" panose="020B0604020202020204" pitchFamily="34" charset="0"/>
                <a:cs typeface="Arial" panose="020B0604020202020204" pitchFamily="34" charset="0"/>
                <a:hlinkClick r:id="rId7"/>
              </a:rPr>
              <a:t>Using the COVID-19 Test and Trace App</a:t>
            </a:r>
            <a:endParaRPr lang="en-GB" sz="1400" b="1">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The app can keeps a record of where they have been when visiting places outside the home. If other people were at the same venue at the same time as a resident, and later test positive for coronavirus (COVID-19), the resident may receive a notification.</a:t>
            </a:r>
          </a:p>
          <a:p>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Checking in to venues</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Residents can use the app to check in to          </a:t>
            </a:r>
            <a:r>
              <a:rPr lang="en-GB" sz="1400" b="1">
                <a:latin typeface="Arial" panose="020B0604020202020204" pitchFamily="34" charset="0"/>
                <a:cs typeface="Arial" panose="020B0604020202020204" pitchFamily="34" charset="0"/>
              </a:rPr>
              <a:t>QR Code</a:t>
            </a:r>
          </a:p>
          <a:p>
            <a:r>
              <a:rPr lang="en-GB" sz="1400" b="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venues when they visit.</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Residents can check in to a venue by</a:t>
            </a:r>
          </a:p>
          <a:p>
            <a:r>
              <a:rPr lang="en-GB" sz="1400">
                <a:latin typeface="Arial" panose="020B0604020202020204" pitchFamily="34" charset="0"/>
                <a:cs typeface="Arial" panose="020B0604020202020204" pitchFamily="34" charset="0"/>
              </a:rPr>
              <a:t>      pressing on the check in section and</a:t>
            </a:r>
          </a:p>
          <a:p>
            <a:r>
              <a:rPr lang="en-GB" sz="1400">
                <a:latin typeface="Arial" panose="020B0604020202020204" pitchFamily="34" charset="0"/>
                <a:cs typeface="Arial" panose="020B0604020202020204" pitchFamily="34" charset="0"/>
              </a:rPr>
              <a:t>      scanning a QR code (see picture) </a:t>
            </a:r>
          </a:p>
          <a:p>
            <a:r>
              <a:rPr lang="en-GB" sz="1400">
                <a:latin typeface="Arial" panose="020B0604020202020204" pitchFamily="34" charset="0"/>
                <a:cs typeface="Arial" panose="020B0604020202020204" pitchFamily="34" charset="0"/>
              </a:rPr>
              <a:t>      The QR for a venue is usually located </a:t>
            </a:r>
          </a:p>
          <a:p>
            <a:r>
              <a:rPr lang="en-GB" sz="1400">
                <a:latin typeface="Arial" panose="020B0604020202020204" pitchFamily="34" charset="0"/>
                <a:cs typeface="Arial" panose="020B0604020202020204" pitchFamily="34" charset="0"/>
              </a:rPr>
              <a:t>      on a poster near the </a:t>
            </a:r>
          </a:p>
          <a:p>
            <a:r>
              <a:rPr lang="en-GB" sz="1400">
                <a:latin typeface="Arial" panose="020B0604020202020204" pitchFamily="34" charset="0"/>
                <a:cs typeface="Arial" panose="020B0604020202020204" pitchFamily="34" charset="0"/>
              </a:rPr>
              <a:t>      entrance or service till in a shop.</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You will find QR posters in cafes, restaurants, bars, leisure centres, hairdressers, beauticians, community centres and places of worship.</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Where a QR code poster is not available, Residents may still need to fill out their details.</a:t>
            </a:r>
          </a:p>
        </p:txBody>
      </p:sp>
      <p:pic>
        <p:nvPicPr>
          <p:cNvPr id="2" name="Picture 1">
            <a:extLst>
              <a:ext uri="{FF2B5EF4-FFF2-40B4-BE49-F238E27FC236}">
                <a16:creationId xmlns:a16="http://schemas.microsoft.com/office/drawing/2014/main" id="{69ECDC29-D0EF-45F6-9F21-2EC79C8E4A1B}"/>
              </a:ext>
            </a:extLst>
          </p:cNvPr>
          <p:cNvPicPr>
            <a:picLocks noChangeAspect="1"/>
          </p:cNvPicPr>
          <p:nvPr/>
        </p:nvPicPr>
        <p:blipFill>
          <a:blip r:embed="rId8"/>
          <a:stretch>
            <a:fillRect/>
          </a:stretch>
        </p:blipFill>
        <p:spPr>
          <a:xfrm>
            <a:off x="4636204" y="4057297"/>
            <a:ext cx="1158340" cy="1152244"/>
          </a:xfrm>
          <a:prstGeom prst="rect">
            <a:avLst/>
          </a:prstGeom>
        </p:spPr>
      </p:pic>
      <p:pic>
        <p:nvPicPr>
          <p:cNvPr id="10" name="Picture 9">
            <a:extLst>
              <a:ext uri="{FF2B5EF4-FFF2-40B4-BE49-F238E27FC236}">
                <a16:creationId xmlns:a16="http://schemas.microsoft.com/office/drawing/2014/main" id="{78949624-EF47-4E6C-86E1-4940A30CE3DD}"/>
              </a:ext>
            </a:extLst>
          </p:cNvPr>
          <p:cNvPicPr>
            <a:picLocks noChangeAspect="1"/>
          </p:cNvPicPr>
          <p:nvPr/>
        </p:nvPicPr>
        <p:blipFill>
          <a:blip r:embed="rId9"/>
          <a:stretch>
            <a:fillRect/>
          </a:stretch>
        </p:blipFill>
        <p:spPr>
          <a:xfrm>
            <a:off x="201543" y="0"/>
            <a:ext cx="796833" cy="812189"/>
          </a:xfrm>
          <a:prstGeom prst="rect">
            <a:avLst/>
          </a:prstGeom>
        </p:spPr>
      </p:pic>
      <p:sp>
        <p:nvSpPr>
          <p:cNvPr id="14" name="TextBox 13">
            <a:extLst>
              <a:ext uri="{FF2B5EF4-FFF2-40B4-BE49-F238E27FC236}">
                <a16:creationId xmlns:a16="http://schemas.microsoft.com/office/drawing/2014/main" id="{3BEF06B2-448B-48BF-B4F6-480F882B06D0}"/>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691787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86"/>
            <a:ext cx="9294091" cy="669348"/>
          </a:xfrm>
        </p:spPr>
        <p:txBody>
          <a:bodyPr>
            <a:normAutofit/>
          </a:bodyPr>
          <a:lstStyle/>
          <a:p>
            <a:r>
              <a:rPr lang="en-GB" sz="3200">
                <a:latin typeface="Arial" panose="020B0604020202020204" pitchFamily="34" charset="0"/>
                <a:cs typeface="Arial" panose="020B0604020202020204" pitchFamily="34" charset="0"/>
              </a:rPr>
              <a:t>Treatments for coronavirus (COVID-19)</a:t>
            </a:r>
          </a:p>
        </p:txBody>
      </p:sp>
      <p:sp>
        <p:nvSpPr>
          <p:cNvPr id="3" name="Content Placeholder 2"/>
          <p:cNvSpPr>
            <a:spLocks noGrp="1"/>
          </p:cNvSpPr>
          <p:nvPr>
            <p:ph idx="1"/>
          </p:nvPr>
        </p:nvSpPr>
        <p:spPr>
          <a:xfrm>
            <a:off x="220517" y="462742"/>
            <a:ext cx="12083473" cy="4351338"/>
          </a:xfrm>
        </p:spPr>
        <p:txBody>
          <a:bodyPr/>
          <a:lstStyle/>
          <a:p>
            <a:r>
              <a:rPr lang="en-GB" sz="1400">
                <a:solidFill>
                  <a:srgbClr val="212B32"/>
                </a:solidFill>
                <a:latin typeface="Arial" panose="020B0604020202020204" pitchFamily="34" charset="0"/>
                <a:cs typeface="Arial" panose="020B0604020202020204" pitchFamily="34" charset="0"/>
              </a:rPr>
              <a:t>Two types of COVID-19 treatment are available for those classed </a:t>
            </a:r>
            <a:r>
              <a:rPr lang="en-GB" sz="1400">
                <a:latin typeface="Arial" panose="020B0604020202020204" pitchFamily="34" charset="0"/>
                <a:cs typeface="Arial" panose="020B0604020202020204" pitchFamily="34" charset="0"/>
              </a:rPr>
              <a:t>in the </a:t>
            </a:r>
            <a:r>
              <a:rPr lang="en-GB" sz="1400">
                <a:solidFill>
                  <a:srgbClr val="212B32"/>
                </a:solidFill>
                <a:latin typeface="Arial" panose="020B0604020202020204" pitchFamily="34" charset="0"/>
                <a:cs typeface="Arial" panose="020B0604020202020204" pitchFamily="34" charset="0"/>
                <a:hlinkClick r:id="rId2"/>
              </a:rPr>
              <a:t>high risk group</a:t>
            </a:r>
            <a:r>
              <a:rPr lang="en-GB" sz="1400">
                <a:latin typeface="Arial" panose="020B0604020202020204" pitchFamily="34" charset="0"/>
                <a:cs typeface="Arial" panose="020B0604020202020204" pitchFamily="34" charset="0"/>
              </a:rPr>
              <a:t>, have a positive PCR test within the last 72 hours, and have COVID-19 symptoms within the last 5 days</a:t>
            </a:r>
            <a:r>
              <a:rPr lang="en-GB" sz="1400">
                <a:solidFill>
                  <a:srgbClr val="212B32"/>
                </a:solidFill>
                <a:latin typeface="Arial" panose="020B0604020202020204" pitchFamily="34" charset="0"/>
                <a:cs typeface="Arial" panose="020B0604020202020204" pitchFamily="34" charset="0"/>
              </a:rPr>
              <a:t>:</a:t>
            </a:r>
          </a:p>
          <a:p>
            <a:pPr lvl="1"/>
            <a:r>
              <a:rPr lang="en-GB" sz="1400" err="1">
                <a:solidFill>
                  <a:srgbClr val="005EB8"/>
                </a:solidFill>
                <a:latin typeface="Arial" panose="020B0604020202020204" pitchFamily="34" charset="0"/>
                <a:cs typeface="Arial" panose="020B0604020202020204" pitchFamily="34" charset="0"/>
                <a:hlinkClick r:id="rId3"/>
              </a:rPr>
              <a:t>Sotrovimab</a:t>
            </a:r>
            <a:r>
              <a:rPr lang="en-GB" sz="1400">
                <a:solidFill>
                  <a:srgbClr val="005EB8"/>
                </a:solidFill>
                <a:latin typeface="Arial" panose="020B0604020202020204" pitchFamily="34" charset="0"/>
                <a:cs typeface="Arial" panose="020B0604020202020204" pitchFamily="34" charset="0"/>
                <a:hlinkClick r:id="rId3"/>
              </a:rPr>
              <a:t> (</a:t>
            </a:r>
            <a:r>
              <a:rPr lang="en-GB" sz="1400" err="1">
                <a:solidFill>
                  <a:srgbClr val="005EB8"/>
                </a:solidFill>
                <a:latin typeface="Arial" panose="020B0604020202020204" pitchFamily="34" charset="0"/>
                <a:cs typeface="Arial" panose="020B0604020202020204" pitchFamily="34" charset="0"/>
                <a:hlinkClick r:id="rId3"/>
              </a:rPr>
              <a:t>Xevudy</a:t>
            </a:r>
            <a:r>
              <a:rPr lang="en-GB" sz="1400">
                <a:solidFill>
                  <a:srgbClr val="005EB8"/>
                </a:solidFill>
                <a:latin typeface="Arial" panose="020B0604020202020204" pitchFamily="34" charset="0"/>
                <a:cs typeface="Arial" panose="020B0604020202020204" pitchFamily="34" charset="0"/>
                <a:hlinkClick r:id="rId3"/>
              </a:rPr>
              <a:t>)</a:t>
            </a:r>
            <a:r>
              <a:rPr lang="en-GB" sz="1400">
                <a:solidFill>
                  <a:srgbClr val="005EB8"/>
                </a:solidFill>
                <a:latin typeface="Arial" panose="020B0604020202020204" pitchFamily="34" charset="0"/>
                <a:cs typeface="Arial" panose="020B0604020202020204" pitchFamily="34" charset="0"/>
              </a:rPr>
              <a:t> </a:t>
            </a:r>
            <a:r>
              <a:rPr lang="en-GB" sz="1400">
                <a:solidFill>
                  <a:srgbClr val="212B32"/>
                </a:solidFill>
                <a:latin typeface="Arial" panose="020B0604020202020204" pitchFamily="34" charset="0"/>
                <a:cs typeface="Arial" panose="020B0604020202020204" pitchFamily="34" charset="0"/>
              </a:rPr>
              <a:t>is a neutralising monoclonal antibody (</a:t>
            </a:r>
            <a:r>
              <a:rPr lang="en-GB" sz="1400" err="1">
                <a:solidFill>
                  <a:srgbClr val="212B32"/>
                </a:solidFill>
                <a:latin typeface="Arial" panose="020B0604020202020204" pitchFamily="34" charset="0"/>
                <a:cs typeface="Arial" panose="020B0604020202020204" pitchFamily="34" charset="0"/>
              </a:rPr>
              <a:t>nMAb</a:t>
            </a:r>
            <a:r>
              <a:rPr lang="en-GB" sz="1400">
                <a:solidFill>
                  <a:srgbClr val="212B32"/>
                </a:solidFill>
                <a:latin typeface="Arial" panose="020B0604020202020204" pitchFamily="34" charset="0"/>
                <a:cs typeface="Arial" panose="020B0604020202020204" pitchFamily="34" charset="0"/>
              </a:rPr>
              <a:t>) administered as a single IV infusion, for adults and children aged 12 years or older who weigh at least 40kg (</a:t>
            </a:r>
            <a:r>
              <a:rPr lang="en-GB" sz="1400">
                <a:solidFill>
                  <a:srgbClr val="212B32"/>
                </a:solidFill>
                <a:latin typeface="Arial" panose="020B0604020202020204" pitchFamily="34" charset="0"/>
                <a:cs typeface="Arial" panose="020B0604020202020204" pitchFamily="34" charset="0"/>
                <a:hlinkClick r:id="rId4"/>
              </a:rPr>
              <a:t>see eligibility criteria</a:t>
            </a:r>
            <a:r>
              <a:rPr lang="en-GB" sz="1400">
                <a:solidFill>
                  <a:srgbClr val="212B32"/>
                </a:solidFill>
                <a:latin typeface="Arial" panose="020B0604020202020204" pitchFamily="34" charset="0"/>
                <a:cs typeface="Arial" panose="020B0604020202020204" pitchFamily="34" charset="0"/>
              </a:rPr>
              <a:t>)</a:t>
            </a:r>
          </a:p>
          <a:p>
            <a:pPr lvl="1"/>
            <a:r>
              <a:rPr lang="en-GB" sz="1400" err="1">
                <a:solidFill>
                  <a:srgbClr val="005EB8"/>
                </a:solidFill>
                <a:latin typeface="Arial" panose="020B0604020202020204" pitchFamily="34" charset="0"/>
                <a:cs typeface="Arial" panose="020B0604020202020204" pitchFamily="34" charset="0"/>
                <a:hlinkClick r:id="rId5"/>
              </a:rPr>
              <a:t>Molnupiravir</a:t>
            </a:r>
            <a:r>
              <a:rPr lang="en-GB" sz="1400">
                <a:solidFill>
                  <a:srgbClr val="005EB8"/>
                </a:solidFill>
                <a:latin typeface="Arial" panose="020B0604020202020204" pitchFamily="34" charset="0"/>
                <a:cs typeface="Arial" panose="020B0604020202020204" pitchFamily="34" charset="0"/>
                <a:hlinkClick r:id="rId5"/>
              </a:rPr>
              <a:t> (</a:t>
            </a:r>
            <a:r>
              <a:rPr lang="en-GB" sz="1400" err="1">
                <a:solidFill>
                  <a:srgbClr val="005EB8"/>
                </a:solidFill>
                <a:latin typeface="Arial" panose="020B0604020202020204" pitchFamily="34" charset="0"/>
                <a:cs typeface="Arial" panose="020B0604020202020204" pitchFamily="34" charset="0"/>
                <a:hlinkClick r:id="rId5"/>
              </a:rPr>
              <a:t>Lagevrio</a:t>
            </a:r>
            <a:r>
              <a:rPr lang="en-GB" sz="1400">
                <a:solidFill>
                  <a:srgbClr val="005EB8"/>
                </a:solidFill>
                <a:latin typeface="Arial" panose="020B0604020202020204" pitchFamily="34" charset="0"/>
                <a:cs typeface="Arial" panose="020B0604020202020204" pitchFamily="34" charset="0"/>
                <a:hlinkClick r:id="rId5"/>
              </a:rPr>
              <a:t>)</a:t>
            </a:r>
            <a:r>
              <a:rPr lang="en-GB" sz="1400">
                <a:solidFill>
                  <a:srgbClr val="212B32"/>
                </a:solidFill>
                <a:latin typeface="Arial" panose="020B0604020202020204" pitchFamily="34" charset="0"/>
                <a:cs typeface="Arial" panose="020B0604020202020204" pitchFamily="34" charset="0"/>
              </a:rPr>
              <a:t> is an antiviral oral medicine given as a 5 day course, for adults aged 18 years and older (</a:t>
            </a:r>
            <a:r>
              <a:rPr lang="en-GB" sz="1400">
                <a:solidFill>
                  <a:srgbClr val="212B32"/>
                </a:solidFill>
                <a:latin typeface="Arial" panose="020B0604020202020204" pitchFamily="34" charset="0"/>
                <a:cs typeface="Arial" panose="020B0604020202020204" pitchFamily="34" charset="0"/>
                <a:hlinkClick r:id="rId6"/>
              </a:rPr>
              <a:t>see eligibility criteria</a:t>
            </a:r>
            <a:r>
              <a:rPr lang="en-GB" sz="1400">
                <a:solidFill>
                  <a:srgbClr val="212B32"/>
                </a:solidFill>
                <a:latin typeface="Arial" panose="020B0604020202020204" pitchFamily="34" charset="0"/>
                <a:cs typeface="Arial" panose="020B0604020202020204" pitchFamily="34" charset="0"/>
              </a:rPr>
              <a:t>)</a:t>
            </a:r>
          </a:p>
          <a:p>
            <a:r>
              <a:rPr lang="en-GB" sz="1400">
                <a:solidFill>
                  <a:srgbClr val="212B32"/>
                </a:solidFill>
                <a:latin typeface="Arial" panose="020B0604020202020204" pitchFamily="34" charset="0"/>
                <a:cs typeface="Arial" panose="020B0604020202020204" pitchFamily="34" charset="0"/>
              </a:rPr>
              <a:t>A doctor or specialist will confirm who is in the high risk group and advise what the recommended treatment for COVID-19 treatment will be. For those eligible for COVID-19 treatment, a PCR test kit will be sent to keep at home. Eligible residents will be sent a kit to the care home, and staff who are eligible will be sent one to their own home.</a:t>
            </a:r>
          </a:p>
          <a:p>
            <a:endParaRPr lang="en-GB"/>
          </a:p>
        </p:txBody>
      </p:sp>
      <p:sp>
        <p:nvSpPr>
          <p:cNvPr id="6" name="Rectangle 5"/>
          <p:cNvSpPr/>
          <p:nvPr/>
        </p:nvSpPr>
        <p:spPr>
          <a:xfrm>
            <a:off x="323273" y="2768789"/>
            <a:ext cx="5125805" cy="324945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Sotrovimab</a:t>
            </a:r>
          </a:p>
        </p:txBody>
      </p:sp>
      <p:sp>
        <p:nvSpPr>
          <p:cNvPr id="7" name="Rectangle 6"/>
          <p:cNvSpPr/>
          <p:nvPr/>
        </p:nvSpPr>
        <p:spPr>
          <a:xfrm>
            <a:off x="6522098" y="2768788"/>
            <a:ext cx="5346629" cy="324945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Sotrovimab</a:t>
            </a:r>
          </a:p>
        </p:txBody>
      </p:sp>
      <p:sp>
        <p:nvSpPr>
          <p:cNvPr id="9" name="Rectangle 8"/>
          <p:cNvSpPr/>
          <p:nvPr/>
        </p:nvSpPr>
        <p:spPr>
          <a:xfrm>
            <a:off x="323273" y="2469385"/>
            <a:ext cx="5125805" cy="229985"/>
          </a:xfrm>
          <a:prstGeom prst="rect">
            <a:avLst/>
          </a:prstGeom>
          <a:solidFill>
            <a:srgbClr val="D489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Arial" panose="020B0604020202020204" pitchFamily="34" charset="0"/>
                <a:cs typeface="Arial" panose="020B0604020202020204" pitchFamily="34" charset="0"/>
              </a:rPr>
              <a:t>How to get a COVID-19 treatment</a:t>
            </a:r>
          </a:p>
        </p:txBody>
      </p:sp>
      <p:sp>
        <p:nvSpPr>
          <p:cNvPr id="10" name="Rectangle 9"/>
          <p:cNvSpPr/>
          <p:nvPr/>
        </p:nvSpPr>
        <p:spPr>
          <a:xfrm>
            <a:off x="6522098" y="2488851"/>
            <a:ext cx="5346629" cy="210519"/>
          </a:xfrm>
          <a:prstGeom prst="rect">
            <a:avLst/>
          </a:prstGeom>
          <a:solidFill>
            <a:srgbClr val="D489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a:p>
            <a:pPr algn="ctr"/>
            <a:r>
              <a:rPr lang="en-GB" b="1">
                <a:solidFill>
                  <a:schemeClr val="tx1"/>
                </a:solidFill>
                <a:latin typeface="Arial" panose="020B0604020202020204" pitchFamily="34" charset="0"/>
                <a:cs typeface="Arial" panose="020B0604020202020204" pitchFamily="34" charset="0"/>
              </a:rPr>
              <a:t>What happens if you test positive</a:t>
            </a:r>
          </a:p>
          <a:p>
            <a:pPr algn="ctr"/>
            <a:endParaRPr lang="en-GB"/>
          </a:p>
        </p:txBody>
      </p:sp>
      <p:sp>
        <p:nvSpPr>
          <p:cNvPr id="12" name="Rectangle 11"/>
          <p:cNvSpPr/>
          <p:nvPr/>
        </p:nvSpPr>
        <p:spPr>
          <a:xfrm>
            <a:off x="323271" y="2823855"/>
            <a:ext cx="5125805" cy="2862322"/>
          </a:xfrm>
          <a:prstGeom prst="rect">
            <a:avLst/>
          </a:prstGeom>
        </p:spPr>
        <p:txBody>
          <a:bodyPr wrap="square">
            <a:spAutoFit/>
          </a:bodyPr>
          <a:lstStyle/>
          <a:p>
            <a:r>
              <a:rPr lang="en-GB" sz="1200" b="1" i="0">
                <a:solidFill>
                  <a:srgbClr val="212B32"/>
                </a:solidFill>
                <a:effectLst/>
                <a:latin typeface="Arial" panose="020B0604020202020204" pitchFamily="34" charset="0"/>
                <a:cs typeface="Arial" panose="020B0604020202020204" pitchFamily="34" charset="0"/>
              </a:rPr>
              <a:t>Take a PCR test if you get symptoms</a:t>
            </a:r>
          </a:p>
          <a:p>
            <a:endParaRPr lang="en-GB" sz="1200" b="0" i="0">
              <a:solidFill>
                <a:srgbClr val="212B32"/>
              </a:solidFill>
              <a:effectLst/>
              <a:latin typeface="Arial" panose="020B0604020202020204" pitchFamily="34" charset="0"/>
              <a:cs typeface="Arial" panose="020B0604020202020204" pitchFamily="34" charset="0"/>
            </a:endParaRPr>
          </a:p>
          <a:p>
            <a:r>
              <a:rPr lang="en-GB" sz="1200" b="0" i="0">
                <a:solidFill>
                  <a:srgbClr val="212B32"/>
                </a:solidFill>
                <a:effectLst/>
                <a:latin typeface="Arial" panose="020B0604020202020204" pitchFamily="34" charset="0"/>
                <a:cs typeface="Arial" panose="020B0604020202020204" pitchFamily="34" charset="0"/>
              </a:rPr>
              <a:t>Eligible people will be given a test so they can get tested quickly at home if they have any of the </a:t>
            </a:r>
            <a:r>
              <a:rPr lang="en-GB" sz="1200" b="0" i="0">
                <a:solidFill>
                  <a:srgbClr val="005EB8"/>
                </a:solidFill>
                <a:effectLst/>
                <a:latin typeface="Arial" panose="020B0604020202020204" pitchFamily="34" charset="0"/>
                <a:cs typeface="Arial" panose="020B0604020202020204" pitchFamily="34" charset="0"/>
                <a:hlinkClick r:id="rId7"/>
              </a:rPr>
              <a:t>main symptoms of COVID-19</a:t>
            </a:r>
            <a:r>
              <a:rPr lang="en-GB" sz="1200">
                <a:solidFill>
                  <a:srgbClr val="212B32"/>
                </a:solidFill>
                <a:latin typeface="Arial" panose="020B0604020202020204" pitchFamily="34" charset="0"/>
                <a:cs typeface="Arial" panose="020B0604020202020204" pitchFamily="34" charset="0"/>
              </a:rPr>
              <a:t>. </a:t>
            </a:r>
            <a:r>
              <a:rPr lang="en-GB" sz="1200" b="0" i="0">
                <a:solidFill>
                  <a:srgbClr val="212B32"/>
                </a:solidFill>
                <a:effectLst/>
                <a:latin typeface="Arial" panose="020B0604020202020204" pitchFamily="34" charset="0"/>
                <a:cs typeface="Arial" panose="020B0604020202020204" pitchFamily="34" charset="0"/>
              </a:rPr>
              <a:t>The test should be taken as soon as possible, even if symptoms are mild. Tests will be sent to a lab to get the result.</a:t>
            </a:r>
          </a:p>
          <a:p>
            <a:endParaRPr lang="en-GB" sz="1200" b="0" i="0">
              <a:solidFill>
                <a:srgbClr val="212B32"/>
              </a:solidFill>
              <a:effectLst/>
              <a:latin typeface="Arial" panose="020B0604020202020204" pitchFamily="34" charset="0"/>
              <a:cs typeface="Arial" panose="020B0604020202020204" pitchFamily="34" charset="0"/>
            </a:endParaRPr>
          </a:p>
          <a:p>
            <a:r>
              <a:rPr lang="en-GB" sz="1200" b="0" i="0">
                <a:solidFill>
                  <a:srgbClr val="212B32"/>
                </a:solidFill>
                <a:effectLst/>
                <a:latin typeface="Arial" panose="020B0604020202020204" pitchFamily="34" charset="0"/>
                <a:cs typeface="Arial" panose="020B0604020202020204" pitchFamily="34" charset="0"/>
              </a:rPr>
              <a:t>When registering a test, it is important to enter your NHS number and postcode correctly. This is so the NHS can contact people about treatment if they test positive.</a:t>
            </a:r>
          </a:p>
          <a:p>
            <a:endParaRPr lang="en-GB" sz="1200" b="0" i="0">
              <a:solidFill>
                <a:srgbClr val="212B32"/>
              </a:solidFill>
              <a:effectLst/>
              <a:latin typeface="Arial" panose="020B0604020202020204" pitchFamily="34" charset="0"/>
              <a:cs typeface="Arial" panose="020B0604020202020204" pitchFamily="34" charset="0"/>
            </a:endParaRPr>
          </a:p>
          <a:p>
            <a:r>
              <a:rPr lang="en-GB" sz="1200" b="0" i="0">
                <a:solidFill>
                  <a:srgbClr val="212B32"/>
                </a:solidFill>
                <a:effectLst/>
                <a:latin typeface="Arial" panose="020B0604020202020204" pitchFamily="34" charset="0"/>
                <a:cs typeface="Arial" panose="020B0604020202020204" pitchFamily="34" charset="0"/>
              </a:rPr>
              <a:t>NHS Test &amp; Trace will send a replacement test to anybody who uses one.</a:t>
            </a:r>
          </a:p>
          <a:p>
            <a:endParaRPr lang="en-GB" sz="1200" b="0" i="0">
              <a:solidFill>
                <a:srgbClr val="212B32"/>
              </a:solidFill>
              <a:effectLst/>
              <a:latin typeface="Arial" panose="020B0604020202020204" pitchFamily="34" charset="0"/>
              <a:cs typeface="Arial" panose="020B0604020202020204" pitchFamily="34" charset="0"/>
            </a:endParaRPr>
          </a:p>
          <a:p>
            <a:r>
              <a:rPr lang="en-GB" sz="1200" b="1" i="0">
                <a:solidFill>
                  <a:srgbClr val="212B32"/>
                </a:solidFill>
                <a:effectLst/>
                <a:latin typeface="Arial" panose="020B0604020202020204" pitchFamily="34" charset="0"/>
                <a:cs typeface="Arial" panose="020B0604020202020204" pitchFamily="34" charset="0"/>
              </a:rPr>
              <a:t>Call 119 if you think a resident or staff member may be eligible for treatment but have not received a test kit by 10 January 2022</a:t>
            </a:r>
            <a:r>
              <a:rPr lang="en-GB" sz="1200" b="0" i="0">
                <a:solidFill>
                  <a:srgbClr val="212B32"/>
                </a:solidFill>
                <a:effectLst/>
                <a:latin typeface="Arial" panose="020B0604020202020204" pitchFamily="34" charset="0"/>
                <a:cs typeface="Arial" panose="020B0604020202020204" pitchFamily="34" charset="0"/>
              </a:rPr>
              <a:t>.</a:t>
            </a:r>
          </a:p>
        </p:txBody>
      </p:sp>
      <p:sp>
        <p:nvSpPr>
          <p:cNvPr id="13" name="Rectangle 12"/>
          <p:cNvSpPr/>
          <p:nvPr/>
        </p:nvSpPr>
        <p:spPr>
          <a:xfrm>
            <a:off x="6522099" y="2832757"/>
            <a:ext cx="5214252" cy="2308324"/>
          </a:xfrm>
          <a:prstGeom prst="rect">
            <a:avLst/>
          </a:prstGeom>
        </p:spPr>
        <p:txBody>
          <a:bodyPr wrap="square">
            <a:spAutoFit/>
          </a:bodyPr>
          <a:lstStyle/>
          <a:p>
            <a:r>
              <a:rPr lang="en-GB" sz="1200" b="0" i="0">
                <a:solidFill>
                  <a:srgbClr val="212B32"/>
                </a:solidFill>
                <a:effectLst/>
                <a:latin typeface="Arial" panose="020B0604020202020204" pitchFamily="34" charset="0"/>
                <a:cs typeface="Arial" panose="020B0604020202020204" pitchFamily="34" charset="0"/>
              </a:rPr>
              <a:t>People who are eligible for treatment and test positive for COVID-19 should start the treatment as soon as possible.</a:t>
            </a:r>
          </a:p>
          <a:p>
            <a:endParaRPr lang="en-GB" sz="1200" b="0" i="0">
              <a:solidFill>
                <a:srgbClr val="212B32"/>
              </a:solidFill>
              <a:effectLst/>
              <a:latin typeface="Arial" panose="020B0604020202020204" pitchFamily="34" charset="0"/>
              <a:cs typeface="Arial" panose="020B0604020202020204" pitchFamily="34" charset="0"/>
            </a:endParaRPr>
          </a:p>
          <a:p>
            <a:r>
              <a:rPr lang="en-GB" sz="1200" b="0" i="0">
                <a:solidFill>
                  <a:srgbClr val="212B32"/>
                </a:solidFill>
                <a:effectLst/>
                <a:latin typeface="Arial" panose="020B0604020202020204" pitchFamily="34" charset="0"/>
                <a:cs typeface="Arial" panose="020B0604020202020204" pitchFamily="34" charset="0"/>
              </a:rPr>
              <a:t>The NHS will contact them within 24 hours of their positive PCR test result. This will usually be by text, email or phone call. For residents, this may mean contacting the care home. The call will provide more information and check if treatment is right for th</a:t>
            </a:r>
            <a:r>
              <a:rPr lang="en-GB" sz="1200">
                <a:solidFill>
                  <a:srgbClr val="212B32"/>
                </a:solidFill>
                <a:latin typeface="Arial" panose="020B0604020202020204" pitchFamily="34" charset="0"/>
                <a:cs typeface="Arial" panose="020B0604020202020204" pitchFamily="34" charset="0"/>
              </a:rPr>
              <a:t>e person who has tested positive for COVID-19</a:t>
            </a:r>
            <a:r>
              <a:rPr lang="en-GB" sz="1200" b="0" i="0">
                <a:solidFill>
                  <a:srgbClr val="212B32"/>
                </a:solidFill>
                <a:effectLst/>
                <a:latin typeface="Arial" panose="020B0604020202020204" pitchFamily="34" charset="0"/>
                <a:cs typeface="Arial" panose="020B0604020202020204" pitchFamily="34" charset="0"/>
              </a:rPr>
              <a:t>.</a:t>
            </a:r>
          </a:p>
          <a:p>
            <a:endParaRPr lang="en-GB" sz="1200" b="0" i="0">
              <a:solidFill>
                <a:srgbClr val="212B32"/>
              </a:solidFill>
              <a:effectLst/>
              <a:latin typeface="Arial" panose="020B0604020202020204" pitchFamily="34" charset="0"/>
              <a:cs typeface="Arial" panose="020B0604020202020204" pitchFamily="34" charset="0"/>
            </a:endParaRPr>
          </a:p>
          <a:p>
            <a:r>
              <a:rPr lang="en-GB" sz="1200" b="0" i="0">
                <a:solidFill>
                  <a:srgbClr val="212B32"/>
                </a:solidFill>
                <a:effectLst/>
                <a:latin typeface="Arial" panose="020B0604020202020204" pitchFamily="34" charset="0"/>
                <a:cs typeface="Arial" panose="020B0604020202020204" pitchFamily="34" charset="0"/>
              </a:rPr>
              <a:t>Treatments for COVID-19 are free of charge on the NHS. The NHS will never ask for bank account or card details, or ask for payment for treatment.</a:t>
            </a:r>
          </a:p>
        </p:txBody>
      </p:sp>
      <p:sp>
        <p:nvSpPr>
          <p:cNvPr id="14" name="TextBox 13"/>
          <p:cNvSpPr txBox="1"/>
          <p:nvPr/>
        </p:nvSpPr>
        <p:spPr>
          <a:xfrm>
            <a:off x="81280" y="6142730"/>
            <a:ext cx="12083473" cy="400110"/>
          </a:xfrm>
          <a:prstGeom prst="rect">
            <a:avLst/>
          </a:prstGeom>
          <a:solidFill>
            <a:schemeClr val="bg1"/>
          </a:solidFill>
          <a:ln cmpd="dbl">
            <a:solidFill>
              <a:srgbClr val="7030A0"/>
            </a:solidFill>
          </a:ln>
        </p:spPr>
        <p:txBody>
          <a:bodyPr wrap="square" rtlCol="0">
            <a:spAutoFit/>
          </a:bodyPr>
          <a:lstStyle/>
          <a:p>
            <a:r>
              <a:rPr lang="en-GB" sz="1000" b="1">
                <a:latin typeface="Arial" panose="020B0604020202020204" pitchFamily="34" charset="0"/>
                <a:cs typeface="Arial" panose="020B0604020202020204" pitchFamily="34" charset="0"/>
              </a:rPr>
              <a:t>Resources:</a:t>
            </a:r>
            <a:r>
              <a:rPr lang="en-GB" sz="1000">
                <a:latin typeface="Arial" panose="020B0604020202020204" pitchFamily="34" charset="0"/>
                <a:cs typeface="Arial" panose="020B0604020202020204" pitchFamily="34" charset="0"/>
              </a:rPr>
              <a:t> </a:t>
            </a:r>
          </a:p>
          <a:p>
            <a:r>
              <a:rPr lang="en-GB" sz="1000">
                <a:latin typeface="Arial" panose="020B0604020202020204" pitchFamily="34" charset="0"/>
                <a:cs typeface="Arial" panose="020B0604020202020204" pitchFamily="34" charset="0"/>
                <a:hlinkClick r:id="rId8"/>
              </a:rPr>
              <a:t>GOV.UK: </a:t>
            </a:r>
            <a:r>
              <a:rPr lang="en-GB" sz="1000" err="1">
                <a:latin typeface="Arial" panose="020B0604020202020204" pitchFamily="34" charset="0"/>
                <a:cs typeface="Arial" panose="020B0604020202020204" pitchFamily="34" charset="0"/>
                <a:hlinkClick r:id="rId8"/>
              </a:rPr>
              <a:t>sotrovimab</a:t>
            </a:r>
            <a:r>
              <a:rPr lang="en-GB" sz="1000">
                <a:latin typeface="Arial" panose="020B0604020202020204" pitchFamily="34" charset="0"/>
                <a:cs typeface="Arial" panose="020B0604020202020204" pitchFamily="34" charset="0"/>
                <a:hlinkClick r:id="rId8"/>
              </a:rPr>
              <a:t> (</a:t>
            </a:r>
            <a:r>
              <a:rPr lang="en-GB" sz="1000" err="1">
                <a:latin typeface="Arial" panose="020B0604020202020204" pitchFamily="34" charset="0"/>
                <a:cs typeface="Arial" panose="020B0604020202020204" pitchFamily="34" charset="0"/>
                <a:hlinkClick r:id="rId8"/>
              </a:rPr>
              <a:t>Xevudy</a:t>
            </a:r>
            <a:r>
              <a:rPr lang="en-GB" sz="1000">
                <a:latin typeface="Arial" panose="020B0604020202020204" pitchFamily="34" charset="0"/>
                <a:cs typeface="Arial" panose="020B0604020202020204" pitchFamily="34" charset="0"/>
                <a:hlinkClick r:id="rId8"/>
              </a:rPr>
              <a:t>) patient information leaflet</a:t>
            </a:r>
            <a:r>
              <a:rPr lang="en-GB" sz="1000">
                <a:latin typeface="Arial" panose="020B0604020202020204" pitchFamily="34" charset="0"/>
                <a:cs typeface="Arial" panose="020B0604020202020204" pitchFamily="34" charset="0"/>
              </a:rPr>
              <a:t>                 </a:t>
            </a:r>
            <a:r>
              <a:rPr lang="en-GB" sz="1000">
                <a:latin typeface="Arial" panose="020B0604020202020204" pitchFamily="34" charset="0"/>
                <a:cs typeface="Arial" panose="020B0604020202020204" pitchFamily="34" charset="0"/>
                <a:hlinkClick r:id="rId9"/>
              </a:rPr>
              <a:t>GOV.UK: </a:t>
            </a:r>
            <a:r>
              <a:rPr lang="en-GB" sz="1000" err="1">
                <a:latin typeface="Arial" panose="020B0604020202020204" pitchFamily="34" charset="0"/>
                <a:cs typeface="Arial" panose="020B0604020202020204" pitchFamily="34" charset="0"/>
                <a:hlinkClick r:id="rId9"/>
              </a:rPr>
              <a:t>molnupiravir</a:t>
            </a:r>
            <a:r>
              <a:rPr lang="en-GB" sz="1000">
                <a:latin typeface="Arial" panose="020B0604020202020204" pitchFamily="34" charset="0"/>
                <a:cs typeface="Arial" panose="020B0604020202020204" pitchFamily="34" charset="0"/>
                <a:hlinkClick r:id="rId9"/>
              </a:rPr>
              <a:t> (</a:t>
            </a:r>
            <a:r>
              <a:rPr lang="en-GB" sz="1000" err="1">
                <a:latin typeface="Arial" panose="020B0604020202020204" pitchFamily="34" charset="0"/>
                <a:cs typeface="Arial" panose="020B0604020202020204" pitchFamily="34" charset="0"/>
                <a:hlinkClick r:id="rId9"/>
              </a:rPr>
              <a:t>Lagevrio</a:t>
            </a:r>
            <a:r>
              <a:rPr lang="en-GB" sz="1000">
                <a:latin typeface="Arial" panose="020B0604020202020204" pitchFamily="34" charset="0"/>
                <a:cs typeface="Arial" panose="020B0604020202020204" pitchFamily="34" charset="0"/>
                <a:hlinkClick r:id="rId9"/>
              </a:rPr>
              <a:t>) patient information leaflet</a:t>
            </a:r>
            <a:r>
              <a:rPr lang="en-GB" sz="1000">
                <a:latin typeface="Arial" panose="020B0604020202020204" pitchFamily="34" charset="0"/>
                <a:cs typeface="Arial" panose="020B0604020202020204" pitchFamily="34" charset="0"/>
              </a:rPr>
              <a:t>             </a:t>
            </a:r>
            <a:r>
              <a:rPr lang="en-GB" sz="1000">
                <a:latin typeface="Arial" panose="020B0604020202020204" pitchFamily="34" charset="0"/>
                <a:cs typeface="Arial" panose="020B0604020202020204" pitchFamily="34" charset="0"/>
                <a:hlinkClick r:id="rId10"/>
              </a:rPr>
              <a:t>NHS England: easy read information about COVID-19 treatments (PDF, 1MB)</a:t>
            </a:r>
            <a:endParaRPr lang="en-GB" sz="10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0B48BEF-E530-46A4-8C23-ACCCD4CAEF17}"/>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80552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
            <a:extLst>
              <a:ext uri="{FF2B5EF4-FFF2-40B4-BE49-F238E27FC236}">
                <a16:creationId xmlns:a16="http://schemas.microsoft.com/office/drawing/2014/main" id="{C5DD38FD-C6B7-4B90-93F1-DE51E7F034C1}"/>
              </a:ext>
            </a:extLst>
          </p:cNvPr>
          <p:cNvSpPr txBox="1">
            <a:spLocks noChangeArrowheads="1"/>
          </p:cNvSpPr>
          <p:nvPr/>
        </p:nvSpPr>
        <p:spPr bwMode="auto">
          <a:xfrm>
            <a:off x="-608231" y="-35229"/>
            <a:ext cx="1204295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5EB8"/>
                </a:solidFill>
                <a:effectLst/>
                <a:uLnTx/>
                <a:uFillTx/>
                <a:latin typeface="Arial" panose="020B0604020202020204" pitchFamily="34" charset="0"/>
                <a:ea typeface="Calibri" panose="020F0502020204030204" pitchFamily="34" charset="0"/>
                <a:cs typeface="Arial" panose="020B0604020202020204" pitchFamily="34" charset="0"/>
              </a:rPr>
              <a:t>Summary: Suspected Coronavirus Care Pathway - Residential and Nursing Care Residents</a:t>
            </a:r>
            <a:endParaRPr kumimoji="0" lang="en-US" altLang="en-US" sz="1800" b="0" i="0" u="none" strike="noStrike" kern="1200" cap="none" spc="0" normalizeH="0" baseline="0" noProof="0">
              <a:ln>
                <a:noFill/>
              </a:ln>
              <a:solidFill>
                <a:srgbClr val="005EB8"/>
              </a:solidFill>
              <a:effectLst/>
              <a:uLnTx/>
              <a:uFillTx/>
              <a:latin typeface="Arial" panose="020B0604020202020204" pitchFamily="34" charset="0"/>
              <a:ea typeface="+mn-ea"/>
              <a:cs typeface="+mn-cs"/>
            </a:endParaRPr>
          </a:p>
        </p:txBody>
      </p:sp>
      <p:sp>
        <p:nvSpPr>
          <p:cNvPr id="35" name="Rectangle 34">
            <a:extLst>
              <a:ext uri="{FF2B5EF4-FFF2-40B4-BE49-F238E27FC236}">
                <a16:creationId xmlns:a16="http://schemas.microsoft.com/office/drawing/2014/main" id="{F4FD14BA-519A-4776-86E1-101677C4A07F}"/>
              </a:ext>
            </a:extLst>
          </p:cNvPr>
          <p:cNvSpPr/>
          <p:nvPr/>
        </p:nvSpPr>
        <p:spPr>
          <a:xfrm>
            <a:off x="725938" y="680229"/>
            <a:ext cx="9083675" cy="3178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TextBox 7">
            <a:extLst>
              <a:ext uri="{FF2B5EF4-FFF2-40B4-BE49-F238E27FC236}">
                <a16:creationId xmlns:a16="http://schemas.microsoft.com/office/drawing/2014/main" id="{96EDF7CF-E117-4456-80D1-9EBBABB99E7F}"/>
              </a:ext>
            </a:extLst>
          </p:cNvPr>
          <p:cNvSpPr txBox="1">
            <a:spLocks noChangeArrowheads="1"/>
          </p:cNvSpPr>
          <p:nvPr/>
        </p:nvSpPr>
        <p:spPr bwMode="auto">
          <a:xfrm>
            <a:off x="353090" y="321023"/>
            <a:ext cx="5497580" cy="26639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Suspected Cases</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 name="TextBox 11">
            <a:extLst>
              <a:ext uri="{FF2B5EF4-FFF2-40B4-BE49-F238E27FC236}">
                <a16:creationId xmlns:a16="http://schemas.microsoft.com/office/drawing/2014/main" id="{BB24C63A-DDF2-4365-BB7E-D0C4D24B348E}"/>
              </a:ext>
            </a:extLst>
          </p:cNvPr>
          <p:cNvSpPr txBox="1">
            <a:spLocks noChangeArrowheads="1"/>
          </p:cNvSpPr>
          <p:nvPr/>
        </p:nvSpPr>
        <p:spPr bwMode="auto">
          <a:xfrm>
            <a:off x="6232323" y="321023"/>
            <a:ext cx="3995756" cy="26639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R="0" lvl="0" indent="0" algn="ctr" eaLnBrk="0" fontAlgn="base" hangingPunct="0">
              <a:lnSpc>
                <a:spcPct val="100000"/>
              </a:lnSpc>
              <a:spcBef>
                <a:spcPct val="0"/>
              </a:spcBef>
              <a:spcAft>
                <a:spcPct val="0"/>
              </a:spcAft>
              <a:buClrTx/>
              <a:buSzTx/>
              <a:buFontTx/>
              <a:buNone/>
              <a:tabLst/>
              <a:defRPr kumimoji="0"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Isolate and Monitor</a:t>
            </a:r>
          </a:p>
        </p:txBody>
      </p:sp>
      <p:sp>
        <p:nvSpPr>
          <p:cNvPr id="25" name="TextBox 10">
            <a:extLst>
              <a:ext uri="{FF2B5EF4-FFF2-40B4-BE49-F238E27FC236}">
                <a16:creationId xmlns:a16="http://schemas.microsoft.com/office/drawing/2014/main" id="{4A41FA95-E574-4AD1-8C25-5CDCCF9BC0B9}"/>
              </a:ext>
            </a:extLst>
          </p:cNvPr>
          <p:cNvSpPr txBox="1">
            <a:spLocks noChangeArrowheads="1"/>
          </p:cNvSpPr>
          <p:nvPr/>
        </p:nvSpPr>
        <p:spPr bwMode="auto">
          <a:xfrm>
            <a:off x="353090" y="630357"/>
            <a:ext cx="5522979" cy="2512909"/>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altLang="en-US" sz="1000" b="0" i="0" u="none" strike="noStrike" kern="1200" cap="none" spc="0" normalizeH="0" baseline="0" noProof="0" bmk="">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onsider COVID-19 infection in a resident with any of the following:</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bmk="_Hlk36125628">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New continuous cough, different to usual</a:t>
            </a:r>
            <a:endParaRPr kumimoji="0" lang="en-US" altLang="en-US" sz="600" b="0" i="0" u="none" strike="noStrike" kern="1200" cap="none" spc="0" normalizeH="0" baseline="0" noProof="0" bmk="_Hlk36125628">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bmk="_Hlk36125628">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High temperature (≥37.8°C), shivery, achy, hot to touch</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bmk="_Hlk36125628">
                <a:ln>
                  <a:noFill/>
                </a:ln>
                <a:solidFill>
                  <a:srgbClr val="000000"/>
                </a:solidFill>
                <a:effectLst/>
                <a:uLnTx/>
                <a:uFillTx/>
                <a:latin typeface="Arial" panose="020B0604020202020204" pitchFamily="34" charset="0"/>
                <a:ea typeface="+mn-ea"/>
                <a:cs typeface="Arial" panose="020B0604020202020204" pitchFamily="34" charset="0"/>
              </a:rPr>
              <a:t>Loss or change to sense of smell or taste</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a:spcBef>
                <a:spcPct val="0"/>
              </a:spcBef>
              <a:spcAft>
                <a:spcPct val="0"/>
              </a:spcAft>
              <a:buFont typeface="Arial" panose="020B0604020202020204" pitchFamily="34" charset="0"/>
              <a:buChar char="•"/>
              <a:defRPr/>
            </a:pPr>
            <a:r>
              <a:rPr lang="en-GB" sz="1000">
                <a:latin typeface="Arial"/>
                <a:ea typeface="Calibri" panose="020F0502020204030204" pitchFamily="34" charset="0"/>
                <a:cs typeface="Arial"/>
              </a:rPr>
              <a:t>Headache, sore throat, or runny nose</a:t>
            </a:r>
            <a:endParaRPr lang="en-GB" sz="1000" b="1">
              <a:effectLst/>
              <a:latin typeface="Arial" panose="020B0604020202020204" pitchFamily="34" charset="0"/>
              <a:cs typeface="Arial" panose="020B0604020202020204" pitchFamily="34" charset="0"/>
            </a:endParaRPr>
          </a:p>
          <a:p>
            <a:r>
              <a:rPr lang="en-GB" sz="1000" b="1">
                <a:effectLst/>
                <a:latin typeface="Arial" panose="020B0604020202020204" pitchFamily="34" charset="0"/>
                <a:cs typeface="Arial" panose="020B0604020202020204" pitchFamily="34" charset="0"/>
              </a:rPr>
              <a:t>Milder symptoms such as headache, sore throat, runny nose (bad head cold) have been reported with the newer COVID 19 variant Omicron.</a:t>
            </a:r>
          </a:p>
          <a:p>
            <a:pPr>
              <a:spcBef>
                <a:spcPct val="0"/>
              </a:spcBef>
              <a:spcAft>
                <a:spcPct val="0"/>
              </a:spcAft>
              <a:buFont typeface="Arial"/>
              <a:buChar char="•"/>
              <a:defRPr/>
            </a:pPr>
            <a:endParaRPr kumimoji="0" lang="en-GB" altLang="en-US" sz="1000" b="1" i="0" u="none" strike="noStrike" kern="1200" cap="none" spc="0" normalizeH="0" baseline="0" noProof="0">
              <a:ln>
                <a:noFill/>
              </a:ln>
              <a:solidFill>
                <a:srgbClr val="000000"/>
              </a:solidFill>
              <a:effectLst/>
              <a:uLnTx/>
              <a:uFillTx/>
              <a:latin typeface="Arial"/>
              <a:ea typeface="Calibri" panose="020F0502020204030204" pitchFamily="34" charset="0"/>
              <a:cs typeface="Arial"/>
            </a:endParaRPr>
          </a:p>
          <a:p>
            <a:pPr>
              <a:spcBef>
                <a:spcPct val="0"/>
              </a:spcBef>
              <a:spcAft>
                <a:spcPct val="0"/>
              </a:spcAf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Care home residents may also commonly present with non-respiratory tract symptoms, such as </a:t>
            </a:r>
            <a:r>
              <a:rPr lang="en-GB" sz="1000" b="1">
                <a:effectLst/>
                <a:latin typeface="Arial" panose="020B0604020202020204" pitchFamily="34" charset="0"/>
                <a:cs typeface="Arial" panose="020B0604020202020204" pitchFamily="34" charset="0"/>
              </a:rPr>
              <a:t>being more confused or sleepier than usual, having diarrhoea, dizziness, </a:t>
            </a: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and other subtle signs of deterioration.</a:t>
            </a:r>
            <a:endParaRPr kumimoji="0" lang="en-US" altLang="en-US" sz="600" b="1"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Record observations where possible: date of first symptoms, blood pressure, </a:t>
            </a:r>
            <a:r>
              <a:rPr kumimoji="0" lang="en-US" alt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Arial"/>
                <a:hlinkClick r:id="rId3"/>
              </a:rPr>
              <a:t>Pulse</a:t>
            </a:r>
            <a:r>
              <a:rPr kumimoji="0" lang="en-US" alt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 </a:t>
            </a:r>
            <a:r>
              <a:rPr kumimoji="0" lang="en-US" alt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Arial"/>
                <a:hlinkClick r:id="rId4"/>
              </a:rPr>
              <a:t>respiratory rate</a:t>
            </a:r>
            <a:r>
              <a:rPr kumimoji="0" lang="en-US" alt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 and temperature (refer to thermometer instructions) </a:t>
            </a:r>
            <a:r>
              <a:rPr kumimoji="0" lang="en-US" altLang="en-US" sz="1000" b="0" i="0" u="none" strike="noStrike" kern="1200" cap="none" spc="0" normalizeH="0" baseline="0" noProof="0">
                <a:ln>
                  <a:noFill/>
                </a:ln>
                <a:solidFill>
                  <a:srgbClr val="000000"/>
                </a:solidFill>
                <a:effectLst/>
                <a:uLnTx/>
                <a:uFillTx/>
                <a:latin typeface="Calibri"/>
                <a:ea typeface="Calibri" panose="020F0502020204030204" pitchFamily="34" charset="0"/>
                <a:cs typeface="Arial"/>
              </a:rPr>
              <a:t>–</a:t>
            </a:r>
            <a:r>
              <a:rPr kumimoji="0" lang="en-US" alt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 Remember to </a:t>
            </a:r>
            <a:r>
              <a:rPr kumimoji="0" lang="en-US" alt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Arial"/>
                <a:hlinkClick r:id="rId5"/>
              </a:rPr>
              <a:t>Maintain fluid intake</a:t>
            </a:r>
            <a:endParaRPr kumimoji="0" lang="en-US" altLang="en-US" sz="600" b="0" i="0" u="none" strike="noStrike" kern="1200" cap="none" spc="0" normalizeH="0" baseline="0" noProof="0">
              <a:ln>
                <a:noFill/>
              </a:ln>
              <a:solidFill>
                <a:srgbClr val="000000"/>
              </a:solidFill>
              <a:effectLst/>
              <a:uLnTx/>
              <a:uFillTx/>
              <a:latin typeface="Arial"/>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For more support</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call the residents </a:t>
            </a: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GP</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in the first instance</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Call </a:t>
            </a: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111* Star 6</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for urgent clinical advice, or if the GP is not available – this will put you in contact with a Clinician in NHS 111</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TextBox 22">
            <a:extLst>
              <a:ext uri="{FF2B5EF4-FFF2-40B4-BE49-F238E27FC236}">
                <a16:creationId xmlns:a16="http://schemas.microsoft.com/office/drawing/2014/main" id="{7C11AE4B-1C75-421F-AD1B-67BD0B736A13}"/>
              </a:ext>
            </a:extLst>
          </p:cNvPr>
          <p:cNvSpPr txBox="1">
            <a:spLocks noChangeArrowheads="1"/>
          </p:cNvSpPr>
          <p:nvPr/>
        </p:nvSpPr>
        <p:spPr bwMode="auto">
          <a:xfrm>
            <a:off x="6244473" y="627260"/>
            <a:ext cx="5416343" cy="1479929"/>
          </a:xfrm>
          <a:prstGeom prst="rect">
            <a:avLst/>
          </a:prstGeom>
          <a:solidFill>
            <a:srgbClr val="F7CA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defRPr/>
            </a:pPr>
            <a:r>
              <a:rPr kumimoji="0" lang="en-US" alt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Resident to be isolated for </a:t>
            </a:r>
            <a:r>
              <a:rPr kumimoji="0" lang="en-US" altLang="en-US" sz="1000" b="1" i="0" u="none" strike="noStrike" kern="1200" cap="none" spc="0" normalizeH="0" baseline="0" noProof="0">
                <a:ln>
                  <a:noFill/>
                </a:ln>
                <a:solidFill>
                  <a:srgbClr val="000000"/>
                </a:solidFill>
                <a:effectLst/>
                <a:uLnTx/>
                <a:uFillTx/>
                <a:latin typeface="Arial"/>
                <a:ea typeface="Calibri" panose="020F0502020204030204" pitchFamily="34" charset="0"/>
                <a:cs typeface="Arial"/>
              </a:rPr>
              <a:t>10 days</a:t>
            </a:r>
            <a:r>
              <a:rPr kumimoji="0" lang="en-US" alt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 in a single bedroom. Use </a:t>
            </a:r>
            <a:r>
              <a:rPr kumimoji="0" lang="en-US" alt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Arial"/>
                <a:hlinkClick r:id="rId6"/>
              </a:rPr>
              <a:t>Infection Control guidance</a:t>
            </a:r>
            <a:r>
              <a:rPr lang="en-US" altLang="en-US" sz="1000">
                <a:solidFill>
                  <a:srgbClr val="000000"/>
                </a:solidFill>
                <a:latin typeface="Arial"/>
                <a:ea typeface="Calibri" panose="020F0502020204030204" pitchFamily="34" charset="0"/>
                <a:cs typeface="Arial"/>
              </a:rPr>
              <a:t> </a:t>
            </a:r>
            <a:endPar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Care for resident using PPE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7"/>
              </a:rPr>
              <a:t>what to use</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8"/>
              </a:rPr>
              <a:t>how to wear and dispose</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Due to sustained transmission PPE is to be used with all patients. Additional PPE is required for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9"/>
              </a:rPr>
              <a:t>Aerosol Generating Procedures</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Use correct handwashing technique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0"/>
              </a:rPr>
              <a:t>video</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Consider bathroom facilities. If no </a:t>
            </a:r>
            <a:r>
              <a:rPr kumimoji="0" lang="en-US" altLang="en-US" sz="1000" b="0" i="0" u="none" strike="noStrike" kern="1200" cap="none" spc="0" normalizeH="0" baseline="0" noProof="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en</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-suite available:</a:t>
            </a:r>
            <a:endPar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Designate a single bathroom for this resident only </a:t>
            </a:r>
            <a:endPar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Use commode in room</a:t>
            </a:r>
            <a:endPar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100" b="1" i="0" u="sng"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If trained to do so, record observations</a:t>
            </a:r>
            <a:r>
              <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if concerned to inform health services</a:t>
            </a:r>
            <a:endPar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TextBox 25">
            <a:extLst>
              <a:ext uri="{FF2B5EF4-FFF2-40B4-BE49-F238E27FC236}">
                <a16:creationId xmlns:a16="http://schemas.microsoft.com/office/drawing/2014/main" id="{78936604-2E4E-4131-B19C-B6C66DECC932}"/>
              </a:ext>
            </a:extLst>
          </p:cNvPr>
          <p:cNvSpPr txBox="1">
            <a:spLocks noChangeArrowheads="1"/>
          </p:cNvSpPr>
          <p:nvPr/>
        </p:nvSpPr>
        <p:spPr bwMode="auto">
          <a:xfrm>
            <a:off x="6244472" y="2095457"/>
            <a:ext cx="5428494" cy="542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If a resident deteriorates at any stage </a:t>
            </a:r>
            <a:r>
              <a:rPr kumimoji="0" lang="en-US" altLang="en-US" sz="10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Escalate to 111* Star 6 or 999</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Be explicit that COVID-19 is suspected and ensure you have easy access to the residents CMC plan </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TextBox 47">
            <a:extLst>
              <a:ext uri="{FF2B5EF4-FFF2-40B4-BE49-F238E27FC236}">
                <a16:creationId xmlns:a16="http://schemas.microsoft.com/office/drawing/2014/main" id="{D608B00D-7B29-4C5F-97D0-D7451878BDC6}"/>
              </a:ext>
            </a:extLst>
          </p:cNvPr>
          <p:cNvSpPr txBox="1">
            <a:spLocks noChangeArrowheads="1"/>
          </p:cNvSpPr>
          <p:nvPr/>
        </p:nvSpPr>
        <p:spPr bwMode="auto">
          <a:xfrm>
            <a:off x="370023" y="4675356"/>
            <a:ext cx="5497580" cy="2101364"/>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Communication with the NHS </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eaLnBrk="0" fontAlgn="base" hangingPunct="0">
              <a:spcBef>
                <a:spcPct val="0"/>
              </a:spcBef>
              <a:spcAft>
                <a:spcPct val="0"/>
              </a:spcAft>
              <a:buFontTx/>
              <a:buChar char="•"/>
              <a:defRPr/>
            </a:pPr>
            <a:r>
              <a:rPr lang="en-US" altLang="en-US" sz="1000">
                <a:solidFill>
                  <a:srgbClr val="000000"/>
                </a:solidFill>
                <a:latin typeface="Arial" panose="020B0604020202020204" pitchFamily="34" charset="0"/>
                <a:ea typeface="Times New Roman" panose="02020603050405020304" pitchFamily="18" charset="0"/>
                <a:cs typeface="Arial" panose="020B0604020202020204" pitchFamily="34" charset="0"/>
              </a:rPr>
              <a:t>If you have been trained to do so u</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 a </a:t>
            </a:r>
            <a:r>
              <a:rPr lang="en-US" altLang="en-US" sz="1000">
                <a:solidFill>
                  <a:srgbClr val="000000"/>
                </a:solidFill>
                <a:latin typeface="Arial" panose="020B0604020202020204" pitchFamily="34" charset="0"/>
                <a:ea typeface="Times New Roman" panose="02020603050405020304" pitchFamily="18" charset="0"/>
                <a:cs typeface="Arial" panose="020B0604020202020204" pitchFamily="34" charset="0"/>
                <a:hlinkClick r:id="rId11" action="ppaction://hlinksldjump"/>
              </a:rPr>
              <a:t>validated deterioration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1" action="ppaction://hlinksldjump"/>
              </a:rPr>
              <a:t>and escalation tool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e.g.</a:t>
            </a:r>
            <a:r>
              <a:rPr kumimoji="0" lang="en-US" altLang="en-US" sz="1000" b="0" i="0" u="none" strike="noStrike" kern="1200" cap="none" spc="0" normalizeH="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2"/>
              </a:rPr>
              <a:t>Restore2</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eaLnBrk="0" fontAlgn="base" hangingPunct="0">
              <a:spcBef>
                <a:spcPct val="0"/>
              </a:spcBef>
              <a:spcAft>
                <a:spcPct val="0"/>
              </a:spcAft>
              <a:buFontTx/>
              <a:buChar char="•"/>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a:t>
            </a:r>
            <a:r>
              <a:rPr kumimoji="0" lang="en-US" altLang="en-US" sz="1000" b="0" i="0" u="none" strike="noStrike" kern="1200" cap="none" spc="0" normalizeH="0" baseline="0" noProof="0" bmk="">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here appropriate please ensure that residents are offered advance care planning discussions and that their wishes are recorded on London Urgent Care Plan (formerly known as CMC). </a:t>
            </a:r>
            <a:r>
              <a:rPr kumimoji="0" lang="en-US" altLang="en-US" sz="1000" b="0" i="0" u="none" strike="noStrike" kern="1200" cap="none" spc="0" normalizeH="0" baseline="0" noProof="0" bmk="_Hlk36642339">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Make sure you have easy access to the residents London Urgent Care Plan or Ceiling of Treatment plan when you call NHS 111 *Star Line (or 999) </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Do you have NHS Mail? </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Send emails directly to your GP, Community Team and Hospital. Contact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3"/>
              </a:rPr>
              <a:t>hlp.londonchnhsmailrequests@nhs.net</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to get an </a:t>
            </a: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NHS.net email</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set up </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Please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4"/>
              </a:rPr>
              <a:t>register</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and use </a:t>
            </a: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Capacity Tracker</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to support hospital discharge planning and other vital monitoring. User guide is available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5"/>
              </a:rPr>
              <a:t>here</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and the business continuity guide is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6"/>
              </a:rPr>
              <a:t>here</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You can also access the Capacity Tracker masterclass webinar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7"/>
              </a:rPr>
              <a:t>here</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Right Arrow 44">
            <a:extLst>
              <a:ext uri="{FF2B5EF4-FFF2-40B4-BE49-F238E27FC236}">
                <a16:creationId xmlns:a16="http://schemas.microsoft.com/office/drawing/2014/main" id="{F720E853-750A-4A66-9C84-8D9E5F5207BA}"/>
              </a:ext>
            </a:extLst>
          </p:cNvPr>
          <p:cNvSpPr/>
          <p:nvPr/>
        </p:nvSpPr>
        <p:spPr>
          <a:xfrm>
            <a:off x="5714167" y="1369522"/>
            <a:ext cx="466725" cy="39433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Text Box 2">
            <a:extLst>
              <a:ext uri="{FF2B5EF4-FFF2-40B4-BE49-F238E27FC236}">
                <a16:creationId xmlns:a16="http://schemas.microsoft.com/office/drawing/2014/main" id="{775EF1F0-5C8C-44D0-90C0-075F8335EBC7}"/>
              </a:ext>
            </a:extLst>
          </p:cNvPr>
          <p:cNvSpPr txBox="1">
            <a:spLocks noChangeArrowheads="1"/>
          </p:cNvSpPr>
          <p:nvPr/>
        </p:nvSpPr>
        <p:spPr bwMode="auto">
          <a:xfrm>
            <a:off x="6219396" y="4669177"/>
            <a:ext cx="5430047" cy="923953"/>
          </a:xfrm>
          <a:prstGeom prst="rect">
            <a:avLst/>
          </a:prstGeom>
          <a:solidFill>
            <a:srgbClr val="E2E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a:ea typeface="Calibri" panose="020F0502020204030204" pitchFamily="34" charset="0"/>
                <a:cs typeface="Arial"/>
              </a:rPr>
              <a:t>How to access Personal Protective Equipment (PPE):</a:t>
            </a:r>
            <a:endParaRPr lang="en-US" altLang="en-US" sz="1000" b="0" i="0" u="none" strike="noStrike" kern="1200" cap="none" spc="0" normalizeH="0" baseline="0" noProof="0">
              <a:ln>
                <a:noFill/>
              </a:ln>
              <a:solidFill>
                <a:srgbClr val="000000"/>
              </a:solidFill>
              <a:effectLst/>
              <a:uLnTx/>
              <a:uFillTx/>
              <a:latin typeface="Arial"/>
              <a:cs typeface="Arial"/>
            </a:endParaRPr>
          </a:p>
          <a:p>
            <a:pPr lvl="0" eaLnBrk="0" fontAlgn="base" hangingPunct="0">
              <a:spcBef>
                <a:spcPct val="0"/>
              </a:spcBef>
              <a:spcAft>
                <a:spcPct val="0"/>
              </a:spcAft>
              <a:buFontTx/>
              <a:buChar char="•"/>
              <a:defRPr/>
            </a:pPr>
            <a:r>
              <a:rPr kumimoji="0" lang="en-US" altLang="en-US" sz="10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Order PPE through your normal supplier. If this isn’t possible arrangements have been made with seven wholesalers to provide </a:t>
            </a:r>
            <a:r>
              <a:rPr lang="en-US" altLang="en-US" sz="1000">
                <a:solidFill>
                  <a:srgbClr val="000000"/>
                </a:solidFill>
                <a:latin typeface="Arial"/>
                <a:ea typeface="Calibri" panose="020F0502020204030204" pitchFamily="34" charset="0"/>
                <a:cs typeface="Arial"/>
              </a:rPr>
              <a:t>the UK Health Security Agency</a:t>
            </a:r>
            <a:r>
              <a:rPr kumimoji="0" lang="en-US" altLang="en-US" sz="10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to the social care sector.</a:t>
            </a:r>
            <a:endParaRPr lang="en-US" altLang="en-US" sz="1000" b="0" i="0" u="none" strike="noStrike" kern="1200" cap="none" spc="0" normalizeH="0" baseline="0" noProof="0">
              <a:ln>
                <a:noFill/>
              </a:ln>
              <a:solidFill>
                <a:srgbClr val="000000"/>
              </a:solidFill>
              <a:effectLst/>
              <a:uLnTx/>
              <a:uFillTx/>
              <a:latin typeface="Arial"/>
              <a:cs typeface="Arial"/>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Contact your Local Authority if you are still unable to get PPE provision.</a:t>
            </a:r>
            <a:endParaRPr lang="en-US" altLang="en-US" sz="1000" b="0" i="0" u="none" strike="noStrike" kern="1200" cap="none" spc="0" normalizeH="0" baseline="0" noProof="0">
              <a:ln>
                <a:noFill/>
              </a:ln>
              <a:solidFill>
                <a:srgbClr val="000000"/>
              </a:solidFill>
              <a:effectLst/>
              <a:uLnTx/>
              <a:uFillTx/>
              <a:latin typeface="Arial"/>
              <a:cs typeface="Arial"/>
            </a:endParaRPr>
          </a:p>
          <a:p>
            <a:pPr eaLnBrk="0" fontAlgn="base" hangingPunct="0">
              <a:spcBef>
                <a:spcPct val="0"/>
              </a:spcBef>
              <a:spcAft>
                <a:spcPct val="0"/>
              </a:spcAft>
              <a:buFontTx/>
              <a:buChar char="•"/>
              <a:defRPr/>
            </a:pPr>
            <a:r>
              <a:rPr kumimoji="0" lang="en-US" altLang="en-US" sz="10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hlinkClick r:id="rId8"/>
              </a:rPr>
              <a:t>PPE guidance for Residential Care Providers</a:t>
            </a:r>
            <a:r>
              <a:rPr lang="en-US" altLang="en-US" sz="1000">
                <a:solidFill>
                  <a:srgbClr val="000000"/>
                </a:solidFill>
                <a:latin typeface="Arial"/>
                <a:ea typeface="Times New Roman" panose="02020603050405020304" pitchFamily="18" charset="0"/>
                <a:cs typeface="Arial"/>
                <a:hlinkClick r:id="rId8"/>
              </a:rPr>
              <a:t> </a:t>
            </a:r>
            <a:endParaRPr lang="en-US" altLang="en-US" sz="1000" b="0" i="0" u="none" strike="noStrike" kern="1200" cap="none" spc="0" normalizeH="0" baseline="0" noProof="0">
              <a:ln>
                <a:noFill/>
              </a:ln>
              <a:solidFill>
                <a:srgbClr val="000000"/>
              </a:solidFill>
              <a:effectLst/>
              <a:uLnTx/>
              <a:uFillTx/>
              <a:latin typeface="Arial" panose="020B0604020202020204" pitchFamily="34" charset="0"/>
              <a:cs typeface="Arial"/>
            </a:endParaRPr>
          </a:p>
        </p:txBody>
      </p:sp>
      <p:sp>
        <p:nvSpPr>
          <p:cNvPr id="31" name="Rectangle 7">
            <a:extLst>
              <a:ext uri="{FF2B5EF4-FFF2-40B4-BE49-F238E27FC236}">
                <a16:creationId xmlns:a16="http://schemas.microsoft.com/office/drawing/2014/main" id="{349F9646-F0CA-4799-8072-B8B1CCE90221}"/>
              </a:ext>
            </a:extLst>
          </p:cNvPr>
          <p:cNvSpPr>
            <a:spLocks noChangeArrowheads="1"/>
          </p:cNvSpPr>
          <p:nvPr/>
        </p:nvSpPr>
        <p:spPr bwMode="auto">
          <a:xfrm>
            <a:off x="370023" y="3186205"/>
            <a:ext cx="5497580" cy="1446212"/>
          </a:xfrm>
          <a:prstGeom prst="rect">
            <a:avLst/>
          </a:prstGeom>
          <a:solidFill>
            <a:srgbClr val="E2EFD9"/>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Isolation for people who walk around for wellbeing (dementia, learning disabilities, autism)</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Use standard operating procedures for isolating residents who walk around for wellbeing (</a:t>
            </a: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wandering</a:t>
            </a: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1000" b="0" i="0" u="none" strike="noStrike" kern="1200" cap="none" spc="0" normalizeH="0" baseline="0" noProof="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Behavioural</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interventions may be employed but physical restraint should not be used.</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When caring for, or treating, a person who lacks the relevant mental capacity during the COVID-19 pandemic, please follow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8"/>
              </a:rPr>
              <a:t>government guidance</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 name="Rectangle 44">
            <a:extLst>
              <a:ext uri="{FF2B5EF4-FFF2-40B4-BE49-F238E27FC236}">
                <a16:creationId xmlns:a16="http://schemas.microsoft.com/office/drawing/2014/main" id="{0F1F0C7B-A8F4-49F1-976D-5A8A3089ACED}"/>
              </a:ext>
            </a:extLst>
          </p:cNvPr>
          <p:cNvSpPr>
            <a:spLocks noChangeArrowheads="1"/>
          </p:cNvSpPr>
          <p:nvPr/>
        </p:nvSpPr>
        <p:spPr bwMode="auto">
          <a:xfrm>
            <a:off x="6220173" y="2635882"/>
            <a:ext cx="5452793" cy="1271293"/>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If there are new cases in either staff or residents and these are the first new cases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following negative recovery testing: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the UK Health Security Agency London Coronavirus Response Cell</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Phone Number:</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0300 303 0450</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Email:</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9"/>
              </a:rPr>
              <a:t>LCRC@phe.gov.uk</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or </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20"/>
              </a:rPr>
              <a:t>phe.lcrc@nhs.net</a:t>
            </a:r>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LCRC will provide advice and </a:t>
            </a: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and advise on further testing</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Regularly update:</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Capacity Tracker, your Local Authority and RIDDOR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Guidance:</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21"/>
              </a:rPr>
              <a:t>Admission and Care of Residents during COVID-19 Incident</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Text Box 46">
            <a:extLst>
              <a:ext uri="{FF2B5EF4-FFF2-40B4-BE49-F238E27FC236}">
                <a16:creationId xmlns:a16="http://schemas.microsoft.com/office/drawing/2014/main" id="{23F2FFC7-5273-4CFC-8BC7-05143A226AA5}"/>
              </a:ext>
            </a:extLst>
          </p:cNvPr>
          <p:cNvSpPr txBox="1">
            <a:spLocks noChangeArrowheads="1"/>
          </p:cNvSpPr>
          <p:nvPr/>
        </p:nvSpPr>
        <p:spPr bwMode="auto">
          <a:xfrm>
            <a:off x="6208024" y="5527478"/>
            <a:ext cx="5452792" cy="1129507"/>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Resources and Support for Care Home Staff</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8"/>
              </a:rPr>
              <a:t>Guidance on how to work safely in care homes</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22"/>
              </a:rPr>
              <a:t>COVID-19 Care Platform</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Queens Nursing Institute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23"/>
              </a:rPr>
              <a:t>Facebook Page</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24"/>
              </a:rPr>
              <a:t>RIDDOR reporting of COVID-19</a:t>
            </a:r>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GB" sz="1000" b="1">
                <a:solidFill>
                  <a:srgbClr val="000000"/>
                </a:solidFill>
                <a:effectLst/>
                <a:latin typeface="Arial" panose="020B0604020202020204" pitchFamily="34" charset="0"/>
                <a:ea typeface="Times New Roman" panose="02020603050405020304" pitchFamily="18" charset="0"/>
              </a:rPr>
              <a:t>NICE guideline: M</a:t>
            </a:r>
            <a:r>
              <a:rPr lang="en-GB" sz="1000" b="1">
                <a:solidFill>
                  <a:srgbClr val="0E0E0E"/>
                </a:solidFill>
                <a:effectLst/>
                <a:latin typeface="Arial" panose="020B0604020202020204" pitchFamily="34" charset="0"/>
                <a:ea typeface="Times New Roman" panose="02020603050405020304" pitchFamily="18" charset="0"/>
              </a:rPr>
              <a:t>anaging COVID-19 </a:t>
            </a:r>
            <a:r>
              <a:rPr lang="en-GB" sz="1000" b="1" u="sng">
                <a:solidFill>
                  <a:srgbClr val="000000"/>
                </a:solidFill>
                <a:effectLst/>
                <a:latin typeface="Arial" panose="020B0604020202020204" pitchFamily="34" charset="0"/>
                <a:ea typeface="Times New Roman" panose="02020603050405020304" pitchFamily="18" charset="0"/>
                <a:hlinkClick r:id="rId25"/>
              </a:rPr>
              <a:t>https://www.nice.org.uk/guidance/ng191/chapter/Recommendations</a:t>
            </a:r>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Rectangle 55">
            <a:extLst>
              <a:ext uri="{FF2B5EF4-FFF2-40B4-BE49-F238E27FC236}">
                <a16:creationId xmlns:a16="http://schemas.microsoft.com/office/drawing/2014/main" id="{585D5EA9-2681-4CCD-9F63-0A1AC6D9CD15}"/>
              </a:ext>
            </a:extLst>
          </p:cNvPr>
          <p:cNvSpPr>
            <a:spLocks noChangeArrowheads="1"/>
          </p:cNvSpPr>
          <p:nvPr/>
        </p:nvSpPr>
        <p:spPr bwMode="auto">
          <a:xfrm>
            <a:off x="-77972" y="-5174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5776125-6B71-48CB-8849-B6A24BA317FC}"/>
              </a:ext>
            </a:extLst>
          </p:cNvPr>
          <p:cNvSpPr txBox="1"/>
          <p:nvPr/>
        </p:nvSpPr>
        <p:spPr>
          <a:xfrm>
            <a:off x="5413248" y="27157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TextBox 22">
            <a:extLst>
              <a:ext uri="{FF2B5EF4-FFF2-40B4-BE49-F238E27FC236}">
                <a16:creationId xmlns:a16="http://schemas.microsoft.com/office/drawing/2014/main" id="{05F443F0-804A-4084-9202-EB881837D273}"/>
              </a:ext>
            </a:extLst>
          </p:cNvPr>
          <p:cNvSpPr txBox="1">
            <a:spLocks noChangeArrowheads="1"/>
          </p:cNvSpPr>
          <p:nvPr/>
        </p:nvSpPr>
        <p:spPr bwMode="auto">
          <a:xfrm>
            <a:off x="6226247" y="3861206"/>
            <a:ext cx="5416343" cy="808169"/>
          </a:xfrm>
          <a:prstGeom prst="rect">
            <a:avLst/>
          </a:prstGeom>
          <a:solidFill>
            <a:srgbClr val="F7CA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defRPr/>
            </a:pPr>
            <a:r>
              <a:rPr lang="en-GB" sz="1000" b="1">
                <a:cs typeface="Arial" panose="020B0604020202020204" pitchFamily="34" charset="0"/>
              </a:rPr>
              <a:t>N</a:t>
            </a:r>
            <a:r>
              <a:rPr lang="en-GB" sz="1000" b="1">
                <a:effectLst/>
                <a:cs typeface="Arial" panose="020B0604020202020204" pitchFamily="34" charset="0"/>
              </a:rPr>
              <a:t>ew community treatments for COVID-19 (Monoclonal antibodies &amp; the oral antiviral </a:t>
            </a:r>
            <a:r>
              <a:rPr lang="en-GB" sz="1000" b="1" err="1">
                <a:effectLst/>
                <a:cs typeface="Arial" panose="020B0604020202020204" pitchFamily="34" charset="0"/>
              </a:rPr>
              <a:t>Molnupiravir</a:t>
            </a:r>
            <a:r>
              <a:rPr lang="en-GB" sz="1000" b="1">
                <a:cs typeface="Arial" panose="020B0604020202020204" pitchFamily="34" charset="0"/>
              </a:rPr>
              <a:t>): </a:t>
            </a:r>
            <a:r>
              <a:rPr lang="en-GB" sz="1000">
                <a:cs typeface="Arial" panose="020B0604020202020204" pitchFamily="34" charset="0"/>
              </a:rPr>
              <a:t>People in clinical risk groups (</a:t>
            </a:r>
            <a:r>
              <a:rPr lang="en-GB" sz="1000" err="1">
                <a:cs typeface="Arial" panose="020B0604020202020204" pitchFamily="34" charset="0"/>
              </a:rPr>
              <a:t>eg</a:t>
            </a:r>
            <a:r>
              <a:rPr lang="en-GB" sz="1000">
                <a:cs typeface="Arial" panose="020B0604020202020204" pitchFamily="34" charset="0"/>
              </a:rPr>
              <a:t> some residents) who test positive by PCR should be contacted </a:t>
            </a:r>
            <a:r>
              <a:rPr lang="en-GB" sz="1000">
                <a:effectLst/>
                <a:cs typeface="Arial" panose="020B0604020202020204" pitchFamily="34" charset="0"/>
              </a:rPr>
              <a:t>by the COVID-19 Medicines Delivery Unit (CMDU) with a view to having these treatments at home and being monitored remotely. </a:t>
            </a:r>
            <a:r>
              <a:rPr lang="en-GB" sz="1000">
                <a:cs typeface="Arial" panose="020B0604020202020204" pitchFamily="34" charset="0"/>
              </a:rPr>
              <a:t>Contact your GP or 111 for more information if you feel a resident may benefit from this treatment.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39A30330-3276-4974-981E-A38367585BAB}"/>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746055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F0937E-C8C2-4CC1-8728-C32AB2E62231}"/>
              </a:ext>
            </a:extLst>
          </p:cNvPr>
          <p:cNvSpPr>
            <a:spLocks noGrp="1"/>
          </p:cNvSpPr>
          <p:nvPr>
            <p:ph sz="quarter" idx="10"/>
          </p:nvPr>
        </p:nvSpPr>
        <p:spPr>
          <a:xfrm>
            <a:off x="432818" y="1017141"/>
            <a:ext cx="5795262" cy="4391447"/>
          </a:xfrm>
        </p:spPr>
        <p:txBody>
          <a:bodyPr>
            <a:noAutofit/>
          </a:bodyPr>
          <a:lstStyle/>
          <a:p>
            <a:r>
              <a:rPr lang="en-GB"/>
              <a:t>All viruses – including SARS-CoV-2, the virus that causes COVID-19 – evolve over time. When a virus replicates or makes copies of itself, it sometimes changes a little bit, which is normal for a virus. These changes are called “mutations”, or variants.</a:t>
            </a:r>
          </a:p>
          <a:p>
            <a:r>
              <a:rPr lang="en-GB"/>
              <a:t>Data continues to be collected and analysed on new variants of the COVID-19 virus to understand how these variants affect the behaviour of the virus, including their impact on the effectiveness of vaccines, if any.</a:t>
            </a:r>
          </a:p>
          <a:p>
            <a:r>
              <a:rPr lang="en-GB"/>
              <a:t>Depending on where the changes are located in the virus’s genetic material, they may affect a virus’s properties, such as transmission (for example, it may spread more or less easily) or severity (for example, it may cause more or less severe disease). </a:t>
            </a:r>
          </a:p>
          <a:p>
            <a:r>
              <a:rPr lang="en-GB"/>
              <a:t>In the event that any of these vaccines prove to be less effective against one or more variants, it will be possible to change the composition of the vaccines to protect against these variants.</a:t>
            </a:r>
          </a:p>
          <a:p>
            <a:r>
              <a:rPr lang="en-GB"/>
              <a:t>Manufacturers vaccine programmes may have to adjust to the evolution of the COVID-19 virus: for example, vaccines may need to incorporate more than one strain when in development, booster shots may be required to slow the spread of new variants, and other vaccine changes may be needed.</a:t>
            </a:r>
          </a:p>
          <a:p>
            <a:pPr marL="0" indent="0">
              <a:buNone/>
            </a:pPr>
            <a:endParaRPr lang="en-GB"/>
          </a:p>
          <a:p>
            <a:endParaRPr lang="en-GB"/>
          </a:p>
          <a:p>
            <a:endParaRPr lang="en-GB"/>
          </a:p>
        </p:txBody>
      </p:sp>
      <p:sp>
        <p:nvSpPr>
          <p:cNvPr id="3" name="Title 2">
            <a:extLst>
              <a:ext uri="{FF2B5EF4-FFF2-40B4-BE49-F238E27FC236}">
                <a16:creationId xmlns:a16="http://schemas.microsoft.com/office/drawing/2014/main" id="{324B0554-9B34-4E96-BAE3-0F03FDDA637F}"/>
              </a:ext>
            </a:extLst>
          </p:cNvPr>
          <p:cNvSpPr>
            <a:spLocks noGrp="1"/>
          </p:cNvSpPr>
          <p:nvPr>
            <p:ph type="title"/>
          </p:nvPr>
        </p:nvSpPr>
        <p:spPr>
          <a:xfrm>
            <a:off x="432818" y="315761"/>
            <a:ext cx="9933431" cy="611649"/>
          </a:xfrm>
        </p:spPr>
        <p:txBody>
          <a:bodyPr/>
          <a:lstStyle/>
          <a:p>
            <a:r>
              <a:rPr lang="en-GB" sz="3200"/>
              <a:t>Variants of concern</a:t>
            </a:r>
          </a:p>
        </p:txBody>
      </p:sp>
      <p:sp>
        <p:nvSpPr>
          <p:cNvPr id="4" name="Content Placeholder 1">
            <a:extLst>
              <a:ext uri="{FF2B5EF4-FFF2-40B4-BE49-F238E27FC236}">
                <a16:creationId xmlns:a16="http://schemas.microsoft.com/office/drawing/2014/main" id="{237D4DFF-C0FE-41C7-A711-E579AF4B3332}"/>
              </a:ext>
            </a:extLst>
          </p:cNvPr>
          <p:cNvSpPr txBox="1">
            <a:spLocks/>
          </p:cNvSpPr>
          <p:nvPr/>
        </p:nvSpPr>
        <p:spPr>
          <a:xfrm>
            <a:off x="6035042" y="1017141"/>
            <a:ext cx="5533660" cy="4717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Currently, the B.1.1.529 a variant of concern, named Omicron, is the dominant variant of the virus in the UK. This means that most people in the UK catching Covid-19, are catching this variant (prior to this it was B.1.617.2 variant of Covid-19, also known as the Delta variant). </a:t>
            </a:r>
          </a:p>
          <a:p>
            <a:r>
              <a:rPr lang="en-GB">
                <a:ea typeface="Times New Roman" panose="02020603050405020304" pitchFamily="18" charset="0"/>
              </a:rPr>
              <a:t>The </a:t>
            </a:r>
            <a:r>
              <a:rPr lang="en-GB" sz="1400">
                <a:effectLst/>
                <a:ea typeface="Times New Roman" panose="02020603050405020304" pitchFamily="18" charset="0"/>
              </a:rPr>
              <a:t>Omicron variant is more transmissible </a:t>
            </a:r>
            <a:r>
              <a:rPr lang="en-GB">
                <a:ea typeface="Times New Roman" panose="02020603050405020304" pitchFamily="18" charset="0"/>
              </a:rPr>
              <a:t>than previous variants.</a:t>
            </a:r>
            <a:r>
              <a:rPr lang="en-GB" sz="1400">
                <a:effectLst/>
                <a:ea typeface="Times New Roman" panose="02020603050405020304" pitchFamily="18" charset="0"/>
              </a:rPr>
              <a:t> </a:t>
            </a:r>
            <a:r>
              <a:rPr lang="en-GB">
                <a:ea typeface="Times New Roman" panose="02020603050405020304" pitchFamily="18" charset="0"/>
              </a:rPr>
              <a:t>T</a:t>
            </a:r>
            <a:r>
              <a:rPr lang="en-GB" sz="1400">
                <a:effectLst/>
                <a:ea typeface="Times New Roman" panose="02020603050405020304" pitchFamily="18" charset="0"/>
              </a:rPr>
              <a:t>he booster vaccine </a:t>
            </a:r>
            <a:r>
              <a:rPr lang="en-GB">
                <a:ea typeface="Times New Roman" panose="02020603050405020304" pitchFamily="18" charset="0"/>
              </a:rPr>
              <a:t>is </a:t>
            </a:r>
            <a:r>
              <a:rPr lang="en-GB" sz="1400">
                <a:effectLst/>
                <a:ea typeface="Times New Roman" panose="02020603050405020304" pitchFamily="18" charset="0"/>
              </a:rPr>
              <a:t>effective against </a:t>
            </a:r>
            <a:r>
              <a:rPr lang="en-GB">
                <a:ea typeface="Times New Roman" panose="02020603050405020304" pitchFamily="18" charset="0"/>
              </a:rPr>
              <a:t>Omicron </a:t>
            </a:r>
            <a:r>
              <a:rPr lang="en-GB" sz="1400">
                <a:effectLst/>
                <a:ea typeface="Times New Roman" panose="02020603050405020304" pitchFamily="18" charset="0"/>
              </a:rPr>
              <a:t>and </a:t>
            </a:r>
            <a:r>
              <a:rPr lang="en-GB">
                <a:ea typeface="Times New Roman" panose="02020603050405020304" pitchFamily="18" charset="0"/>
              </a:rPr>
              <a:t>reduces </a:t>
            </a:r>
            <a:r>
              <a:rPr lang="en-GB" sz="1400">
                <a:effectLst/>
                <a:ea typeface="Times New Roman" panose="02020603050405020304" pitchFamily="18" charset="0"/>
              </a:rPr>
              <a:t>the </a:t>
            </a:r>
            <a:r>
              <a:rPr lang="en-GB">
                <a:ea typeface="Times New Roman" panose="02020603050405020304" pitchFamily="18" charset="0"/>
              </a:rPr>
              <a:t>risk of serious illness or hospitalisation. The </a:t>
            </a:r>
            <a:r>
              <a:rPr lang="en-GB" sz="1400">
                <a:effectLst/>
                <a:ea typeface="Times New Roman" panose="02020603050405020304" pitchFamily="18" charset="0"/>
              </a:rPr>
              <a:t>booster programme has been upgraded as a </a:t>
            </a:r>
            <a:r>
              <a:rPr lang="en-GB">
                <a:ea typeface="Times New Roman" panose="02020603050405020304" pitchFamily="18" charset="0"/>
              </a:rPr>
              <a:t>response</a:t>
            </a:r>
            <a:r>
              <a:rPr lang="en-GB" sz="1400">
                <a:effectLst/>
                <a:ea typeface="Times New Roman" panose="02020603050405020304" pitchFamily="18" charset="0"/>
              </a:rPr>
              <a:t>.</a:t>
            </a:r>
            <a:endParaRPr lang="en-GB"/>
          </a:p>
          <a:p>
            <a:r>
              <a:rPr lang="en-GB"/>
              <a:t>Some of the variants have emerged after the Covid-19 vaccinations were developed and tested. </a:t>
            </a:r>
            <a:r>
              <a:rPr lang="en-GB">
                <a:hlinkClick r:id="rId2"/>
              </a:rPr>
              <a:t>The COVID-19 vaccines that are currently in use or have been approved for primary doses and booster vaccines provide significant protection against the Omicron variant</a:t>
            </a:r>
            <a:r>
              <a:rPr lang="en-GB"/>
              <a:t>. Taking a booster will help top up waning protection from the primary doses, against new variants.</a:t>
            </a:r>
          </a:p>
        </p:txBody>
      </p:sp>
      <p:sp>
        <p:nvSpPr>
          <p:cNvPr id="10" name="TextBox 9">
            <a:extLst>
              <a:ext uri="{FF2B5EF4-FFF2-40B4-BE49-F238E27FC236}">
                <a16:creationId xmlns:a16="http://schemas.microsoft.com/office/drawing/2014/main" id="{8B34BA77-35E6-46B9-BC0E-D8F5CD72C889}"/>
              </a:ext>
            </a:extLst>
          </p:cNvPr>
          <p:cNvSpPr txBox="1"/>
          <p:nvPr/>
        </p:nvSpPr>
        <p:spPr>
          <a:xfrm>
            <a:off x="1951735" y="5840906"/>
            <a:ext cx="9807447" cy="369332"/>
          </a:xfrm>
          <a:prstGeom prst="rect">
            <a:avLst/>
          </a:prstGeom>
          <a:noFill/>
        </p:spPr>
        <p:txBody>
          <a:bodyPr wrap="square">
            <a:spAutoFit/>
          </a:bodyPr>
          <a:lstStyle/>
          <a:p>
            <a:r>
              <a:rPr lang="en-GB">
                <a:latin typeface="Arial" panose="020B0604020202020204" pitchFamily="34" charset="0"/>
                <a:cs typeface="Arial" panose="020B0604020202020204" pitchFamily="34" charset="0"/>
              </a:rPr>
              <a:t>Learn more about the effects of the virus variants on Covid-19 vaccines </a:t>
            </a:r>
            <a:r>
              <a:rPr lang="en-GB">
                <a:latin typeface="Arial" panose="020B0604020202020204" pitchFamily="34" charset="0"/>
                <a:cs typeface="Arial" panose="020B0604020202020204" pitchFamily="34" charset="0"/>
                <a:hlinkClick r:id="rId3"/>
              </a:rPr>
              <a:t>here</a:t>
            </a:r>
            <a:endParaRPr lang="en-GB">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3C5312D-8D73-47E5-8867-E32466663C08}"/>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480539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B0554-9B34-4E96-BAE3-0F03FDDA637F}"/>
              </a:ext>
            </a:extLst>
          </p:cNvPr>
          <p:cNvSpPr>
            <a:spLocks noGrp="1"/>
          </p:cNvSpPr>
          <p:nvPr>
            <p:ph type="title"/>
          </p:nvPr>
        </p:nvSpPr>
        <p:spPr>
          <a:xfrm>
            <a:off x="533920" y="348985"/>
            <a:ext cx="9933431" cy="611649"/>
          </a:xfrm>
        </p:spPr>
        <p:txBody>
          <a:bodyPr/>
          <a:lstStyle/>
          <a:p>
            <a:r>
              <a:rPr lang="en-GB" sz="3200"/>
              <a:t>Variants</a:t>
            </a:r>
            <a:r>
              <a:rPr lang="en-GB" sz="2800"/>
              <a:t> </a:t>
            </a:r>
            <a:r>
              <a:rPr lang="en-GB" sz="3200"/>
              <a:t>of concern</a:t>
            </a:r>
          </a:p>
        </p:txBody>
      </p:sp>
      <p:sp>
        <p:nvSpPr>
          <p:cNvPr id="4" name="Content Placeholder 1">
            <a:extLst>
              <a:ext uri="{FF2B5EF4-FFF2-40B4-BE49-F238E27FC236}">
                <a16:creationId xmlns:a16="http://schemas.microsoft.com/office/drawing/2014/main" id="{237D4DFF-C0FE-41C7-A711-E579AF4B3332}"/>
              </a:ext>
            </a:extLst>
          </p:cNvPr>
          <p:cNvSpPr txBox="1">
            <a:spLocks/>
          </p:cNvSpPr>
          <p:nvPr/>
        </p:nvSpPr>
        <p:spPr>
          <a:xfrm>
            <a:off x="533920" y="1109608"/>
            <a:ext cx="10973136" cy="52496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2000"/>
              <a:t>While we are learning more,</a:t>
            </a:r>
            <a:r>
              <a:rPr lang="en-GB" sz="2000">
                <a:hlinkClick r:id="rId2"/>
              </a:rPr>
              <a:t> we need to do everything possible to stop the spread of the virus in order to prevent mutations that may reduce the efficacy of existing vaccines</a:t>
            </a:r>
            <a:r>
              <a:rPr lang="en-GB" sz="2000"/>
              <a:t>.</a:t>
            </a:r>
          </a:p>
          <a:p>
            <a:pPr>
              <a:spcAft>
                <a:spcPts val="1200"/>
              </a:spcAft>
            </a:pPr>
            <a:r>
              <a:rPr lang="en-GB" sz="2000"/>
              <a:t>Vaccines are a critical tool in the battle against COVID-19, and there are clear public health and lifesaving benefits to using the tools we already have. </a:t>
            </a:r>
            <a:r>
              <a:rPr lang="en-GB" sz="2000">
                <a:hlinkClick r:id="rId3"/>
              </a:rPr>
              <a:t>We must not put off getting vaccinated because of our concerns about new variants.</a:t>
            </a:r>
            <a:r>
              <a:rPr lang="en-GB" sz="2000"/>
              <a:t> </a:t>
            </a:r>
          </a:p>
          <a:p>
            <a:pPr>
              <a:spcAft>
                <a:spcPts val="1200"/>
              </a:spcAft>
            </a:pPr>
            <a:r>
              <a:rPr lang="en-GB" sz="2000"/>
              <a:t>There is good evidence that being vaccinated offers the most effective protection against being seriously ill with the Omicron variant, Therefore, we must proceed with the vaccination programme, at pace. </a:t>
            </a:r>
            <a:r>
              <a:rPr lang="en-GB" sz="2000">
                <a:solidFill>
                  <a:srgbClr val="0072CE"/>
                </a:solidFill>
                <a:hlinkClick r:id="rId4" action="ppaction://hlinksldjump"/>
              </a:rPr>
              <a:t>We need to use the</a:t>
            </a:r>
            <a:r>
              <a:rPr lang="en-GB" sz="2000">
                <a:solidFill>
                  <a:schemeClr val="bg2"/>
                </a:solidFill>
                <a:hlinkClick r:id="rId4" action="ppaction://hlinksldjump"/>
              </a:rPr>
              <a:t> vaccines and other measures we have available </a:t>
            </a:r>
            <a:r>
              <a:rPr lang="en-GB" sz="2000"/>
              <a:t>even while we continue to improve those tools.</a:t>
            </a:r>
          </a:p>
          <a:p>
            <a:pPr marL="0" indent="0">
              <a:buNone/>
            </a:pPr>
            <a:endParaRPr lang="en-GB" sz="2000"/>
          </a:p>
          <a:p>
            <a:endParaRPr lang="en-GB" sz="2000">
              <a:effectLst/>
              <a:ea typeface="Times New Roman" panose="02020603050405020304" pitchFamily="18" charset="0"/>
            </a:endParaRPr>
          </a:p>
          <a:p>
            <a:r>
              <a:rPr lang="en-GB" sz="2000">
                <a:effectLst/>
                <a:ea typeface="Times New Roman" panose="02020603050405020304" pitchFamily="18" charset="0"/>
              </a:rPr>
              <a:t>As restrictions in the community change, enhanced infection prevention and control standards and testing in care homes must be maintained, even for people who have been fully vaccinated. </a:t>
            </a:r>
          </a:p>
        </p:txBody>
      </p:sp>
      <p:sp>
        <p:nvSpPr>
          <p:cNvPr id="7" name="TextBox 6">
            <a:extLst>
              <a:ext uri="{FF2B5EF4-FFF2-40B4-BE49-F238E27FC236}">
                <a16:creationId xmlns:a16="http://schemas.microsoft.com/office/drawing/2014/main" id="{7498BEFC-4789-48A0-A680-81F10DB11F13}"/>
              </a:ext>
            </a:extLst>
          </p:cNvPr>
          <p:cNvSpPr txBox="1"/>
          <p:nvPr/>
        </p:nvSpPr>
        <p:spPr>
          <a:xfrm>
            <a:off x="2456673" y="6138853"/>
            <a:ext cx="6599856" cy="369332"/>
          </a:xfrm>
          <a:prstGeom prst="rect">
            <a:avLst/>
          </a:prstGeom>
          <a:noFill/>
        </p:spPr>
        <p:txBody>
          <a:bodyPr wrap="square">
            <a:spAutoFit/>
          </a:bodyPr>
          <a:lstStyle/>
          <a:p>
            <a:r>
              <a:rPr lang="en-GB">
                <a:latin typeface="Arial" panose="020B0604020202020204" pitchFamily="34" charset="0"/>
                <a:cs typeface="Arial" panose="020B0604020202020204" pitchFamily="34" charset="0"/>
              </a:rPr>
              <a:t>Learn more about the naming conventions of the vaccines </a:t>
            </a:r>
            <a:r>
              <a:rPr lang="en-GB">
                <a:latin typeface="Arial" panose="020B0604020202020204" pitchFamily="34" charset="0"/>
                <a:cs typeface="Arial" panose="020B0604020202020204" pitchFamily="34" charset="0"/>
                <a:hlinkClick r:id="rId5"/>
              </a:rPr>
              <a:t>here</a:t>
            </a:r>
            <a:endParaRPr lang="en-GB">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F73E3CB-CBB2-4D22-AE55-9EDF8BB76119}"/>
              </a:ext>
            </a:extLst>
          </p:cNvPr>
          <p:cNvSpPr txBox="1"/>
          <p:nvPr/>
        </p:nvSpPr>
        <p:spPr>
          <a:xfrm>
            <a:off x="2674388" y="4369427"/>
            <a:ext cx="7127629" cy="461665"/>
          </a:xfrm>
          <a:prstGeom prst="rect">
            <a:avLst/>
          </a:prstGeom>
          <a:solidFill>
            <a:srgbClr val="FF6600"/>
          </a:solidFill>
          <a:ln>
            <a:solidFill>
              <a:schemeClr val="tx1"/>
            </a:solidFill>
          </a:ln>
        </p:spPr>
        <p:txBody>
          <a:bodyPr wrap="square" rtlCol="0">
            <a:spAutoFit/>
          </a:bodyPr>
          <a:lstStyle/>
          <a:p>
            <a:pPr marL="0" indent="0" algn="ctr">
              <a:buNone/>
            </a:pPr>
            <a:r>
              <a:rPr lang="en-GB" sz="2400" b="1" i="1">
                <a:latin typeface="Arial" panose="020B0604020202020204" pitchFamily="34" charset="0"/>
                <a:cs typeface="Arial" panose="020B0604020202020204" pitchFamily="34" charset="0"/>
              </a:rPr>
              <a:t>“We are all safe only if everyone is safe”</a:t>
            </a:r>
          </a:p>
        </p:txBody>
      </p:sp>
      <p:sp>
        <p:nvSpPr>
          <p:cNvPr id="8" name="TextBox 7">
            <a:extLst>
              <a:ext uri="{FF2B5EF4-FFF2-40B4-BE49-F238E27FC236}">
                <a16:creationId xmlns:a16="http://schemas.microsoft.com/office/drawing/2014/main" id="{FE4B5FA8-0BBB-4C05-AA66-257E4D7E6D3D}"/>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760367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C70CE32-D3B7-491F-8F7C-BF9EB3B55F24}"/>
              </a:ext>
            </a:extLst>
          </p:cNvPr>
          <p:cNvSpPr>
            <a:spLocks noGrp="1"/>
          </p:cNvSpPr>
          <p:nvPr>
            <p:ph type="title"/>
          </p:nvPr>
        </p:nvSpPr>
        <p:spPr>
          <a:xfrm>
            <a:off x="697306" y="0"/>
            <a:ext cx="8756073" cy="611649"/>
          </a:xfrm>
        </p:spPr>
        <p:txBody>
          <a:bodyPr>
            <a:normAutofit/>
          </a:bodyPr>
          <a:lstStyle/>
          <a:p>
            <a:r>
              <a:rPr lang="en-GB"/>
              <a:t>Enabling visits in the care home</a:t>
            </a:r>
            <a:endParaRPr lang="en-GB">
              <a:solidFill>
                <a:srgbClr val="FF0000"/>
              </a:solidFill>
              <a:highlight>
                <a:srgbClr val="FFFF00"/>
              </a:highlight>
            </a:endParaRPr>
          </a:p>
        </p:txBody>
      </p:sp>
      <p:pic>
        <p:nvPicPr>
          <p:cNvPr id="6" name="Graphic 5" descr="Wave Gesture">
            <a:extLst>
              <a:ext uri="{FF2B5EF4-FFF2-40B4-BE49-F238E27FC236}">
                <a16:creationId xmlns:a16="http://schemas.microsoft.com/office/drawing/2014/main" id="{0ABB34BC-FC9F-4C35-A339-688ED8D5AD9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97306" cy="697306"/>
          </a:xfrm>
          <a:prstGeom prst="rect">
            <a:avLst/>
          </a:prstGeom>
        </p:spPr>
      </p:pic>
      <p:sp>
        <p:nvSpPr>
          <p:cNvPr id="5" name="Rectangle 4">
            <a:extLst>
              <a:ext uri="{FF2B5EF4-FFF2-40B4-BE49-F238E27FC236}">
                <a16:creationId xmlns:a16="http://schemas.microsoft.com/office/drawing/2014/main" id="{B3695747-8317-42D7-B0B3-F2FB0DA06B48}"/>
              </a:ext>
            </a:extLst>
          </p:cNvPr>
          <p:cNvSpPr/>
          <p:nvPr/>
        </p:nvSpPr>
        <p:spPr>
          <a:xfrm>
            <a:off x="265814" y="697305"/>
            <a:ext cx="11926186" cy="6432530"/>
          </a:xfrm>
          <a:prstGeom prst="rect">
            <a:avLst/>
          </a:prstGeom>
        </p:spPr>
        <p:txBody>
          <a:bodyPr wrap="square" lIns="91440" tIns="45720" rIns="91440" bIns="45720" anchor="t">
            <a:spAutoFit/>
          </a:bodyPr>
          <a:lstStyle/>
          <a:p>
            <a:r>
              <a:rPr lang="en-GB" sz="1500"/>
              <a:t>The national </a:t>
            </a:r>
            <a:r>
              <a:rPr lang="en-GB" sz="1500">
                <a:hlinkClick r:id="rId5"/>
              </a:rPr>
              <a:t>care home visiting guidance </a:t>
            </a:r>
            <a:r>
              <a:rPr lang="en-GB" sz="1500"/>
              <a:t>continues to be updated and should be </a:t>
            </a:r>
            <a:r>
              <a:rPr lang="en-GB" sz="1500" b="1"/>
              <a:t>checked at regular intervals</a:t>
            </a:r>
            <a:r>
              <a:rPr lang="en-GB" sz="1500"/>
              <a:t>:. Visiting is crucially important for maintaining health and wellbeing of residents, and it is vital for friends and families to spend time with their loved ones. </a:t>
            </a:r>
            <a:r>
              <a:rPr lang="en-GB" sz="1500" b="1"/>
              <a:t>Care homes should develop their own local policies in order to enable and encourage visiting in a risk-managed way, unless there is an outbreak. Local policies should cover factors such as infection prevention and control, social distancing and managing visitor numbers.</a:t>
            </a:r>
            <a:endParaRPr lang="en-GB" sz="1500"/>
          </a:p>
          <a:p>
            <a:endParaRPr lang="en-GB" sz="1500"/>
          </a:p>
          <a:p>
            <a:r>
              <a:rPr lang="en-GB" sz="1500" b="1"/>
              <a:t>Care home managers should keep a temporary record of visitors, and each home should develop their own local policies, dynamic risk assessment (in consultation with residents and relatives) and can seek help from their local Director of Public Health or Director of Adult Social Services. They should make decisions on the number of visitors accordingly. End of life visits should always be enabled. All care homes, </a:t>
            </a:r>
            <a:r>
              <a:rPr lang="en-GB" sz="1500" b="1" i="1" u="sng"/>
              <a:t>except in the event of an active outbreak </a:t>
            </a:r>
            <a:r>
              <a:rPr lang="en-GB" sz="1500" b="1"/>
              <a:t>should seek to enable:</a:t>
            </a:r>
          </a:p>
          <a:p>
            <a:endParaRPr lang="en-GB" sz="1500" b="1">
              <a:solidFill>
                <a:srgbClr val="7030A0"/>
              </a:solidFill>
            </a:endParaRPr>
          </a:p>
          <a:p>
            <a:r>
              <a:rPr lang="en-GB" sz="1500" b="1">
                <a:solidFill>
                  <a:srgbClr val="7030A0"/>
                </a:solidFill>
              </a:rPr>
              <a:t>Visitors </a:t>
            </a:r>
            <a:r>
              <a:rPr lang="en-GB" sz="1500" b="1">
                <a:ea typeface="+mn-lt"/>
                <a:cs typeface="+mn-lt"/>
              </a:rPr>
              <a:t>There is no legal limit on the number of visitors per resident, however homes should consider implementing one in local policies, to reduce the risk of infection.</a:t>
            </a:r>
          </a:p>
          <a:p>
            <a:r>
              <a:rPr lang="en-GB" sz="1500" b="1">
                <a:solidFill>
                  <a:srgbClr val="7030A0"/>
                </a:solidFill>
              </a:rPr>
              <a:t>In the event of an outbreak - </a:t>
            </a:r>
            <a:r>
              <a:rPr lang="en-GB" sz="1500">
                <a:ea typeface="+mn-lt"/>
                <a:cs typeface="+mn-lt"/>
              </a:rPr>
              <a:t>Only essential care givers will be allowed to visit residents indoors during an outbreak. Other visits may be facilitated, for example </a:t>
            </a:r>
            <a:r>
              <a:rPr lang="en-GB" sz="1500"/>
              <a:t>in well-ventilated spaces with substantial screens, visiting pods or from behind windows.</a:t>
            </a:r>
            <a:endParaRPr lang="en-GB" sz="1500">
              <a:ea typeface="+mn-lt"/>
              <a:cs typeface="+mn-lt"/>
            </a:endParaRPr>
          </a:p>
          <a:p>
            <a:endParaRPr lang="en-GB" sz="1500" b="1">
              <a:solidFill>
                <a:srgbClr val="7030A0"/>
              </a:solidFill>
            </a:endParaRPr>
          </a:p>
          <a:p>
            <a:r>
              <a:rPr lang="en-GB" sz="1500" b="1">
                <a:solidFill>
                  <a:srgbClr val="7030A0"/>
                </a:solidFill>
              </a:rPr>
              <a:t>Every care home resident to nominate an essential care giver who provides a greater degree of personal care or support</a:t>
            </a:r>
          </a:p>
          <a:p>
            <a:r>
              <a:rPr lang="en-GB" sz="1500"/>
              <a:t>Check local guidance to learn more about who can qualify as an essential care giver</a:t>
            </a:r>
          </a:p>
          <a:p>
            <a:endParaRPr lang="en-GB" sz="1500" b="1">
              <a:solidFill>
                <a:srgbClr val="7030A0"/>
              </a:solidFill>
              <a:cs typeface="Calibri" panose="020F0502020204030204"/>
            </a:endParaRPr>
          </a:p>
          <a:p>
            <a:pPr marL="285750" indent="-106045">
              <a:buFont typeface="Arial" panose="020B0604020202020204" pitchFamily="34" charset="0"/>
              <a:buChar char="•"/>
            </a:pPr>
            <a:r>
              <a:rPr lang="en-GB" sz="1500"/>
              <a:t>All visitors should be tested using </a:t>
            </a:r>
            <a:r>
              <a:rPr lang="en-GB" sz="1500">
                <a:hlinkClick r:id="rId6"/>
              </a:rPr>
              <a:t>lateral flow tests </a:t>
            </a:r>
            <a:r>
              <a:rPr lang="en-GB" sz="1500"/>
              <a:t>on the day of every visit and produce a negative test prior to a visit.</a:t>
            </a:r>
            <a:endParaRPr lang="en-GB" sz="1500">
              <a:cs typeface="Calibri" panose="020F0502020204030204"/>
            </a:endParaRPr>
          </a:p>
          <a:p>
            <a:pPr marL="285750" indent="-106045">
              <a:buFont typeface="Arial" panose="020B0604020202020204" pitchFamily="34" charset="0"/>
              <a:buChar char="•"/>
            </a:pPr>
            <a:r>
              <a:rPr lang="en-GB" sz="1500"/>
              <a:t>All visitors are advised to wear appropriate PPE and follow other infection prevention control measures and maintain a 2 meter distance wherever possible.</a:t>
            </a:r>
            <a:endParaRPr lang="en-GB" sz="1500">
              <a:cs typeface="Calibri" panose="020F0502020204030204"/>
            </a:endParaRPr>
          </a:p>
          <a:p>
            <a:pPr marL="285750" indent="-106045">
              <a:buFont typeface="Arial" panose="020B0604020202020204" pitchFamily="34" charset="0"/>
              <a:buChar char="•"/>
            </a:pPr>
            <a:r>
              <a:rPr lang="en-GB" sz="1500"/>
              <a:t>Visitors are advised to keep physical contact to a minimum,  maintain a 2 metres distance where possible  </a:t>
            </a:r>
          </a:p>
          <a:p>
            <a:pPr marL="285750" indent="-106045">
              <a:buFont typeface="Arial" panose="020B0604020202020204" pitchFamily="34" charset="0"/>
              <a:buChar char="•"/>
            </a:pPr>
            <a:r>
              <a:rPr lang="en-GB" sz="1500"/>
              <a:t>Outdoor visiting and screened visiting should be made available for families who prefer it</a:t>
            </a:r>
          </a:p>
          <a:p>
            <a:pPr marL="285750" indent="-106045">
              <a:buFont typeface="Arial" panose="020B0604020202020204" pitchFamily="34" charset="0"/>
              <a:buChar char="•"/>
            </a:pPr>
            <a:r>
              <a:rPr lang="en-GB" sz="1500"/>
              <a:t>Visits involving children should be planned and agreed, where reasonable and appropriate visiting children should wear PPE (face coverings should not be worn by children under the age of 3).</a:t>
            </a:r>
          </a:p>
          <a:p>
            <a:endParaRPr lang="en-GB" sz="1500" b="1">
              <a:solidFill>
                <a:srgbClr val="7030A0"/>
              </a:solidFill>
              <a:cs typeface="Calibri" panose="020F0502020204030204"/>
            </a:endParaRPr>
          </a:p>
          <a:p>
            <a:pPr marL="285750" indent="-106045">
              <a:buFont typeface="Arial" panose="020B0604020202020204" pitchFamily="34" charset="0"/>
              <a:buChar char="•"/>
            </a:pPr>
            <a:endParaRPr lang="en-GB" sz="1400"/>
          </a:p>
          <a:p>
            <a:endParaRPr lang="en-GB" sz="400"/>
          </a:p>
          <a:p>
            <a:endParaRPr lang="en-GB" sz="400"/>
          </a:p>
        </p:txBody>
      </p:sp>
      <p:sp>
        <p:nvSpPr>
          <p:cNvPr id="7" name="TextBox 6">
            <a:extLst>
              <a:ext uri="{FF2B5EF4-FFF2-40B4-BE49-F238E27FC236}">
                <a16:creationId xmlns:a16="http://schemas.microsoft.com/office/drawing/2014/main" id="{F5142888-60BE-45BD-9615-E057591E4E22}"/>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850179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C70CE32-D3B7-491F-8F7C-BF9EB3B55F24}"/>
              </a:ext>
            </a:extLst>
          </p:cNvPr>
          <p:cNvSpPr>
            <a:spLocks noGrp="1"/>
          </p:cNvSpPr>
          <p:nvPr>
            <p:ph type="title"/>
          </p:nvPr>
        </p:nvSpPr>
        <p:spPr>
          <a:xfrm>
            <a:off x="1301944" y="103788"/>
            <a:ext cx="8756073" cy="611649"/>
          </a:xfrm>
        </p:spPr>
        <p:txBody>
          <a:bodyPr>
            <a:normAutofit/>
          </a:bodyPr>
          <a:lstStyle/>
          <a:p>
            <a:r>
              <a:rPr lang="en-GB"/>
              <a:t>Visits out of the care home</a:t>
            </a:r>
            <a:endParaRPr lang="en-GB">
              <a:solidFill>
                <a:srgbClr val="FF0000"/>
              </a:solidFill>
              <a:highlight>
                <a:srgbClr val="FFFF00"/>
              </a:highlight>
            </a:endParaRPr>
          </a:p>
        </p:txBody>
      </p:sp>
      <p:pic>
        <p:nvPicPr>
          <p:cNvPr id="6" name="Graphic 5" descr="City">
            <a:extLst>
              <a:ext uri="{FF2B5EF4-FFF2-40B4-BE49-F238E27FC236}">
                <a16:creationId xmlns:a16="http://schemas.microsoft.com/office/drawing/2014/main" id="{0ABB34BC-FC9F-4C35-A339-688ED8D5AD9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0422" y="0"/>
            <a:ext cx="819226" cy="819226"/>
          </a:xfrm>
          <a:prstGeom prst="rect">
            <a:avLst/>
          </a:prstGeom>
        </p:spPr>
      </p:pic>
      <p:sp>
        <p:nvSpPr>
          <p:cNvPr id="5" name="Rectangle 4">
            <a:extLst>
              <a:ext uri="{FF2B5EF4-FFF2-40B4-BE49-F238E27FC236}">
                <a16:creationId xmlns:a16="http://schemas.microsoft.com/office/drawing/2014/main" id="{B3695747-8317-42D7-B0B3-F2FB0DA06B48}"/>
              </a:ext>
            </a:extLst>
          </p:cNvPr>
          <p:cNvSpPr/>
          <p:nvPr/>
        </p:nvSpPr>
        <p:spPr>
          <a:xfrm>
            <a:off x="169073" y="767679"/>
            <a:ext cx="11862505" cy="4801314"/>
          </a:xfrm>
          <a:prstGeom prst="rect">
            <a:avLst/>
          </a:prstGeom>
        </p:spPr>
        <p:txBody>
          <a:bodyPr wrap="square">
            <a:spAutoFit/>
          </a:bodyPr>
          <a:lstStyle/>
          <a:p>
            <a:r>
              <a:rPr lang="en-GB" dirty="0"/>
              <a:t>The </a:t>
            </a:r>
            <a:r>
              <a:rPr lang="en-GB" dirty="0">
                <a:hlinkClick r:id="rId5"/>
              </a:rPr>
              <a:t>national care home guidance on visits</a:t>
            </a:r>
            <a:r>
              <a:rPr lang="en-GB" dirty="0"/>
              <a:t>, including out of the home, continues to be updated and should be </a:t>
            </a:r>
            <a:r>
              <a:rPr lang="en-GB" b="1" dirty="0"/>
              <a:t>checked at regular intervals.</a:t>
            </a:r>
            <a:endParaRPr lang="en-GB" dirty="0"/>
          </a:p>
          <a:p>
            <a:r>
              <a:rPr lang="en-GB" dirty="0"/>
              <a:t>Opportunities for residents to make visits out of the home are an important part of care home life. It is important that steps are taken to reduce risks.</a:t>
            </a:r>
          </a:p>
          <a:p>
            <a:endParaRPr lang="en-GB" dirty="0"/>
          </a:p>
          <a:p>
            <a:r>
              <a:rPr lang="en-GB" dirty="0"/>
              <a:t>All visits out of the care home should be supported without the need to isolate on return to the care home. This is subject to an </a:t>
            </a:r>
            <a:r>
              <a:rPr lang="en-GB" b="1" dirty="0"/>
              <a:t>individual risk assessment, </a:t>
            </a:r>
            <a:r>
              <a:rPr lang="en-GB" dirty="0"/>
              <a:t>however</a:t>
            </a:r>
            <a:r>
              <a:rPr lang="en-GB" b="1" dirty="0"/>
              <a:t> </a:t>
            </a:r>
            <a:r>
              <a:rPr lang="en-GB" dirty="0"/>
              <a:t>certain activities have a </a:t>
            </a:r>
            <a:r>
              <a:rPr lang="en-GB" b="1" dirty="0"/>
              <a:t>higher risk</a:t>
            </a:r>
            <a:r>
              <a:rPr lang="en-GB" dirty="0"/>
              <a:t>. Factors that may make a visit high risk include:</a:t>
            </a:r>
          </a:p>
          <a:p>
            <a:pPr marL="171450" indent="-171450">
              <a:buFont typeface="Arial" panose="020B0604020202020204" pitchFamily="34" charset="0"/>
              <a:buChar char="•"/>
            </a:pPr>
            <a:r>
              <a:rPr lang="en-GB" dirty="0"/>
              <a:t>If there are a lot of people involved in the visit, who are not ‘usual contacts’, of the resident or people they do not usually mix with</a:t>
            </a:r>
          </a:p>
          <a:p>
            <a:pPr marL="171450" indent="-171450">
              <a:buFont typeface="Arial" panose="020B0604020202020204" pitchFamily="34" charset="0"/>
              <a:buChar char="•"/>
            </a:pPr>
            <a:r>
              <a:rPr lang="en-GB" dirty="0"/>
              <a:t>If there are people on the visit who are unvaccinated, not fully vaccinated, or whose vaccination status is unknown</a:t>
            </a:r>
          </a:p>
          <a:p>
            <a:pPr marL="171450" indent="-171450">
              <a:buFont typeface="Arial" panose="020B0604020202020204" pitchFamily="34" charset="0"/>
              <a:buChar char="•"/>
            </a:pPr>
            <a:r>
              <a:rPr lang="en-GB" dirty="0"/>
              <a:t>If those involved in the visit have not tested prior to the visit or have recently tested positive and have not completed their isolation (they should not be involved in the visit in this case) </a:t>
            </a:r>
          </a:p>
          <a:p>
            <a:pPr marL="171450" indent="-171450">
              <a:buFont typeface="Arial" panose="020B0604020202020204" pitchFamily="34" charset="0"/>
              <a:buChar char="•"/>
            </a:pPr>
            <a:r>
              <a:rPr lang="en-GB" dirty="0"/>
              <a:t>If the visit setting, or transportation to the visit setting is an enclosed, unventilated and/or crowded setting</a:t>
            </a:r>
          </a:p>
          <a:p>
            <a:pPr marL="171450" indent="-171450">
              <a:buFont typeface="Arial" panose="020B0604020202020204" pitchFamily="34" charset="0"/>
              <a:buChar char="•"/>
            </a:pPr>
            <a:r>
              <a:rPr lang="en-GB" dirty="0"/>
              <a:t>If the resident has recently return from an emergency stay in hospital and is completing a period of isolation </a:t>
            </a:r>
          </a:p>
          <a:p>
            <a:endParaRPr lang="en-GB" dirty="0">
              <a:highlight>
                <a:srgbClr val="FFFF00"/>
              </a:highlight>
            </a:endParaRPr>
          </a:p>
          <a:p>
            <a:r>
              <a:rPr lang="en-GB" b="1" dirty="0"/>
              <a:t>What if there is an outbreak?</a:t>
            </a:r>
          </a:p>
          <a:p>
            <a:r>
              <a:rPr lang="en-GB" dirty="0"/>
              <a:t>In the event of an outbreak, all movements out of a setting should be minimised as far as possible.</a:t>
            </a:r>
          </a:p>
        </p:txBody>
      </p:sp>
      <p:sp>
        <p:nvSpPr>
          <p:cNvPr id="7" name="TextBox 6">
            <a:extLst>
              <a:ext uri="{FF2B5EF4-FFF2-40B4-BE49-F238E27FC236}">
                <a16:creationId xmlns:a16="http://schemas.microsoft.com/office/drawing/2014/main" id="{309B9CF3-2915-4D08-8EE3-AC99460F93B8}"/>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138116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467113" y="-26729"/>
            <a:ext cx="9876396" cy="611649"/>
          </a:xfrm>
        </p:spPr>
        <p:txBody>
          <a:bodyPr/>
          <a:lstStyle/>
          <a:p>
            <a:r>
              <a:rPr lang="en-GB"/>
              <a:t>	Admissions into the care home (part 1)</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Content Placeholder 1">
            <a:extLst>
              <a:ext uri="{FF2B5EF4-FFF2-40B4-BE49-F238E27FC236}">
                <a16:creationId xmlns:a16="http://schemas.microsoft.com/office/drawing/2014/main" id="{302D1D9E-7DBE-401B-A5BF-EF97E6C8C3F3}"/>
              </a:ext>
            </a:extLst>
          </p:cNvPr>
          <p:cNvSpPr txBox="1">
            <a:spLocks/>
          </p:cNvSpPr>
          <p:nvPr/>
        </p:nvSpPr>
        <p:spPr>
          <a:xfrm>
            <a:off x="5696703" y="5248370"/>
            <a:ext cx="2352102" cy="1367375"/>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050" b="1">
                <a:solidFill>
                  <a:schemeClr val="accent1"/>
                </a:solidFill>
              </a:rPr>
              <a:t>Resources</a:t>
            </a:r>
          </a:p>
          <a:p>
            <a:pPr marL="88900" indent="-88900">
              <a:lnSpc>
                <a:spcPct val="100000"/>
              </a:lnSpc>
              <a:spcBef>
                <a:spcPts val="0"/>
              </a:spcBef>
            </a:pPr>
            <a:r>
              <a:rPr lang="en-GB" sz="1050">
                <a:hlinkClick r:id="rId3"/>
              </a:rPr>
              <a:t>Admission and Care of Residents in a Care Home during COVID-19  </a:t>
            </a:r>
            <a:r>
              <a:rPr lang="en-GB" sz="1050"/>
              <a:t> </a:t>
            </a:r>
            <a:endParaRPr lang="en-GB" sz="1050" b="1">
              <a:solidFill>
                <a:schemeClr val="accent1"/>
              </a:solidFill>
            </a:endParaRPr>
          </a:p>
          <a:p>
            <a:pPr marL="88900" indent="-88900">
              <a:lnSpc>
                <a:spcPct val="100000"/>
              </a:lnSpc>
              <a:spcBef>
                <a:spcPts val="0"/>
              </a:spcBef>
            </a:pPr>
            <a:r>
              <a:rPr lang="en-GB" sz="1050"/>
              <a:t>Stepdown of infection control precautions and discharging COVID-19 patients:</a:t>
            </a:r>
            <a:r>
              <a:rPr lang="en-GB" sz="1050">
                <a:solidFill>
                  <a:schemeClr val="bg2"/>
                </a:solidFill>
              </a:rPr>
              <a:t> </a:t>
            </a:r>
            <a:r>
              <a:rPr lang="en-GB" sz="1050">
                <a:solidFill>
                  <a:schemeClr val="bg2"/>
                </a:solidFill>
                <a:hlinkClick r:id="rId4"/>
              </a:rPr>
              <a:t>Guidance</a:t>
            </a:r>
            <a:endParaRPr lang="en-GB" sz="1050">
              <a:solidFill>
                <a:srgbClr val="FF0000"/>
              </a:solidFill>
            </a:endParaRPr>
          </a:p>
          <a:p>
            <a:pPr marL="88900" indent="-88900">
              <a:lnSpc>
                <a:spcPct val="100000"/>
              </a:lnSpc>
              <a:spcBef>
                <a:spcPts val="0"/>
              </a:spcBef>
            </a:pPr>
            <a:r>
              <a:rPr lang="en-GB" sz="1050">
                <a:hlinkClick r:id="rId5"/>
              </a:rPr>
              <a:t>COVID-19: Adult Social Care Action Plan</a:t>
            </a:r>
            <a:endParaRPr lang="en-GB" sz="1050"/>
          </a:p>
        </p:txBody>
      </p:sp>
      <p:sp>
        <p:nvSpPr>
          <p:cNvPr id="4" name="TextBox 3">
            <a:extLst>
              <a:ext uri="{FF2B5EF4-FFF2-40B4-BE49-F238E27FC236}">
                <a16:creationId xmlns:a16="http://schemas.microsoft.com/office/drawing/2014/main" id="{1D2ABF19-D177-4310-A1D6-2805CB78DADE}"/>
              </a:ext>
            </a:extLst>
          </p:cNvPr>
          <p:cNvSpPr txBox="1"/>
          <p:nvPr/>
        </p:nvSpPr>
        <p:spPr>
          <a:xfrm>
            <a:off x="111114" y="492619"/>
            <a:ext cx="8067488" cy="4616648"/>
          </a:xfrm>
          <a:prstGeom prst="rect">
            <a:avLst/>
          </a:prstGeom>
          <a:noFill/>
        </p:spPr>
        <p:txBody>
          <a:bodyPr wrap="square" lIns="91440" tIns="45720" rIns="91440" bIns="45720" rtlCol="0" anchor="t">
            <a:spAutoFit/>
          </a:bodyPr>
          <a:lstStyle/>
          <a:p>
            <a:r>
              <a:rPr lang="en-GB" sz="1050" b="1" u="sng">
                <a:latin typeface="Arial"/>
                <a:cs typeface="Arial"/>
              </a:rPr>
              <a:t>Transferring from an interim care facility, from another care home, or planned admissions from the community:</a:t>
            </a:r>
          </a:p>
          <a:p>
            <a:pPr marL="171450" indent="-171450">
              <a:buFont typeface="Arial" panose="020B0604020202020204" pitchFamily="34" charset="0"/>
              <a:buChar char="•"/>
            </a:pPr>
            <a:r>
              <a:rPr lang="en-GB" sz="1050">
                <a:latin typeface="Arial"/>
                <a:cs typeface="Arial"/>
              </a:rPr>
              <a:t>Newly admitted residents do not need to self-isolate upon arrival. Instead, they should:</a:t>
            </a:r>
          </a:p>
          <a:p>
            <a:pPr marL="628650" lvl="1" indent="-171450">
              <a:buFont typeface="Arial" panose="020B0604020202020204" pitchFamily="34" charset="0"/>
              <a:buChar char="•"/>
            </a:pPr>
            <a:r>
              <a:rPr lang="en-GB" sz="1050">
                <a:latin typeface="Arial"/>
                <a:cs typeface="Arial"/>
              </a:rPr>
              <a:t>take a PCR test before they are admitted (within 72 hours before admission)</a:t>
            </a:r>
          </a:p>
          <a:p>
            <a:pPr marL="628650" lvl="1" indent="-171450">
              <a:buFont typeface="Arial" panose="020B0604020202020204" pitchFamily="34" charset="0"/>
              <a:buChar char="•"/>
            </a:pPr>
            <a:r>
              <a:rPr lang="en-GB" sz="1050">
                <a:latin typeface="Arial"/>
                <a:cs typeface="Arial"/>
              </a:rPr>
              <a:t>take a PCR test on the day of admission (day 0)</a:t>
            </a:r>
          </a:p>
          <a:p>
            <a:pPr marL="171450" indent="-171450">
              <a:buFont typeface="Arial" panose="020B0604020202020204" pitchFamily="34" charset="0"/>
              <a:buChar char="•"/>
            </a:pPr>
            <a:r>
              <a:rPr lang="en-GB" sz="1050">
                <a:latin typeface="Arial"/>
                <a:cs typeface="Arial"/>
              </a:rPr>
              <a:t>When admitting residents from an interim care facility or another care home, </a:t>
            </a:r>
            <a:r>
              <a:rPr lang="en-GB" sz="1050" b="1">
                <a:latin typeface="Arial"/>
                <a:cs typeface="Arial"/>
              </a:rPr>
              <a:t>individual risk assessments </a:t>
            </a:r>
            <a:r>
              <a:rPr lang="en-GB" sz="1050">
                <a:latin typeface="Arial"/>
                <a:cs typeface="Arial"/>
              </a:rPr>
              <a:t>should take into account :</a:t>
            </a:r>
          </a:p>
          <a:p>
            <a:pPr marL="628650" lvl="1" indent="-171450">
              <a:buFont typeface="Arial" panose="020B0604020202020204" pitchFamily="34" charset="0"/>
              <a:buChar char="•"/>
            </a:pPr>
            <a:r>
              <a:rPr lang="en-GB" sz="1050">
                <a:latin typeface="Arial"/>
                <a:cs typeface="Arial"/>
              </a:rPr>
              <a:t>have received their primary doses and booster dose of any eligible (</a:t>
            </a:r>
            <a:r>
              <a:rPr lang="en-GB" sz="1050">
                <a:ea typeface="Calibri" panose="020F0502020204030204" pitchFamily="34" charset="0"/>
                <a:cs typeface="Times New Roman" panose="02020603050405020304" pitchFamily="18" charset="0"/>
              </a:rPr>
              <a:t>MHRA approved)</a:t>
            </a:r>
            <a:r>
              <a:rPr lang="en-GB" sz="1050">
                <a:latin typeface="Arial"/>
                <a:cs typeface="Arial"/>
              </a:rPr>
              <a:t> Covid-19 vaccine.</a:t>
            </a:r>
            <a:endParaRPr lang="en-GB" sz="1050">
              <a:solidFill>
                <a:srgbClr val="FF0000"/>
              </a:solidFill>
              <a:cs typeface="Times New Roman" panose="02020603050405020304" pitchFamily="18" charset="0"/>
            </a:endParaRPr>
          </a:p>
          <a:p>
            <a:pPr marL="628650" lvl="1" indent="-171450">
              <a:buFont typeface="Arial" panose="020B0604020202020204" pitchFamily="34" charset="0"/>
              <a:buChar char="•"/>
            </a:pPr>
            <a:r>
              <a:rPr lang="en-GB" sz="1050">
                <a:latin typeface="Arial"/>
                <a:cs typeface="Arial"/>
              </a:rPr>
              <a:t>risk assessments are carried out in line with current guidance and recommendations. </a:t>
            </a:r>
          </a:p>
          <a:p>
            <a:pPr marL="628650" lvl="1" indent="-171450">
              <a:buFont typeface="Arial" panose="020B0604020202020204" pitchFamily="34" charset="0"/>
              <a:buChar char="•"/>
            </a:pPr>
            <a:r>
              <a:rPr lang="en-GB" sz="1050">
                <a:latin typeface="Arial"/>
                <a:cs typeface="Arial"/>
              </a:rPr>
              <a:t>the person admitted has no known contact with a COVID-positive person.</a:t>
            </a:r>
          </a:p>
          <a:p>
            <a:pPr marL="628650" lvl="1" indent="-171450">
              <a:buFont typeface="Arial" panose="020B0604020202020204" pitchFamily="34" charset="0"/>
              <a:buChar char="•"/>
            </a:pPr>
            <a:r>
              <a:rPr lang="en-GB" sz="1050">
                <a:latin typeface="Arial"/>
                <a:cs typeface="Arial"/>
              </a:rPr>
              <a:t>the levels of transmission in the community within which the previous care home or care facility is situated.</a:t>
            </a:r>
          </a:p>
          <a:p>
            <a:pPr marL="628650" lvl="1" indent="-171450">
              <a:buFont typeface="Arial" panose="020B0604020202020204" pitchFamily="34" charset="0"/>
              <a:buChar char="•"/>
            </a:pPr>
            <a:r>
              <a:rPr lang="en-GB" sz="1050">
                <a:latin typeface="Arial"/>
                <a:cs typeface="Arial"/>
              </a:rPr>
              <a:t>the COVID-19 outbreak management of the previous care home or care facility.</a:t>
            </a:r>
          </a:p>
          <a:p>
            <a:pPr marL="171450" indent="-171450">
              <a:buFont typeface="Arial" panose="020B0604020202020204" pitchFamily="34" charset="0"/>
              <a:buChar char="•"/>
            </a:pPr>
            <a:r>
              <a:rPr lang="en-GB" sz="1050">
                <a:latin typeface="Arial"/>
                <a:cs typeface="Arial"/>
              </a:rPr>
              <a:t>When admitting residents from the community, </a:t>
            </a:r>
            <a:r>
              <a:rPr lang="en-GB" sz="1050" b="1">
                <a:latin typeface="Arial"/>
                <a:cs typeface="Arial"/>
              </a:rPr>
              <a:t>individual risk assessments </a:t>
            </a:r>
            <a:r>
              <a:rPr lang="en-GB" sz="1050">
                <a:latin typeface="Arial"/>
                <a:cs typeface="Arial"/>
              </a:rPr>
              <a:t>should take into account:</a:t>
            </a:r>
          </a:p>
          <a:p>
            <a:pPr marL="628650" lvl="1" indent="-171450">
              <a:buFont typeface="Arial" panose="020B0604020202020204" pitchFamily="34" charset="0"/>
              <a:buChar char="•"/>
            </a:pPr>
            <a:r>
              <a:rPr lang="en-GB" sz="1050">
                <a:latin typeface="Arial"/>
                <a:cs typeface="Arial"/>
              </a:rPr>
              <a:t>the person admitted has received their primary doses and any eligible booster dose of the Covid-19 vaccine.</a:t>
            </a:r>
          </a:p>
          <a:p>
            <a:pPr marL="628650" lvl="1" indent="-171450">
              <a:buFont typeface="Arial" panose="020B0604020202020204" pitchFamily="34" charset="0"/>
              <a:buChar char="•"/>
            </a:pPr>
            <a:r>
              <a:rPr lang="en-GB" sz="1050">
                <a:latin typeface="Arial"/>
                <a:cs typeface="Arial"/>
              </a:rPr>
              <a:t>local public health guidance about community transmission of variants is followed.</a:t>
            </a:r>
          </a:p>
          <a:p>
            <a:pPr marL="628650" lvl="1" indent="-171450">
              <a:buFont typeface="Arial" panose="020B0604020202020204" pitchFamily="34" charset="0"/>
              <a:buChar char="•"/>
            </a:pPr>
            <a:r>
              <a:rPr lang="en-GB" sz="1050">
                <a:latin typeface="Arial" panose="020B0604020202020204" pitchFamily="34" charset="0"/>
                <a:cs typeface="Arial" panose="020B0604020202020204" pitchFamily="34" charset="0"/>
              </a:rPr>
              <a:t>the circumstances at the person’s home, prior to admission - whether the individual has been in contact with someone with COVID-19 symptoms during the previous 10 days, or if they have been required to self-isolate by NHS Test and Trace (if a close contact has occurred, admission may be delayed until after the relevant period of isolation, though admission should not be delayed if there are safeguarding and welfare concerns)</a:t>
            </a:r>
          </a:p>
          <a:p>
            <a:r>
              <a:rPr lang="en-GB" sz="1050" b="1">
                <a:latin typeface="Arial" panose="020B0604020202020204" pitchFamily="34" charset="0"/>
                <a:cs typeface="Arial" panose="020B0604020202020204" pitchFamily="34" charset="0"/>
              </a:rPr>
              <a:t>If the risk assessment shows that an incoming resident should self-isolate, this should be for 10 days.</a:t>
            </a:r>
          </a:p>
          <a:p>
            <a:endParaRPr lang="en-GB" sz="1050" b="1">
              <a:latin typeface="Arial" panose="020B0604020202020204" pitchFamily="34" charset="0"/>
              <a:cs typeface="Arial" panose="020B0604020202020204" pitchFamily="34" charset="0"/>
            </a:endParaRPr>
          </a:p>
          <a:p>
            <a:r>
              <a:rPr lang="en-GB" sz="1050" b="1" u="sng">
                <a:effectLst/>
                <a:latin typeface="Arial" panose="020B0604020202020204" pitchFamily="34" charset="0"/>
                <a:cs typeface="Arial" panose="020B0604020202020204" pitchFamily="34" charset="0"/>
              </a:rPr>
              <a:t>Urg</a:t>
            </a:r>
            <a:r>
              <a:rPr lang="en-GB" sz="1050" b="1" u="sng">
                <a:latin typeface="Arial" panose="020B0604020202020204" pitchFamily="34" charset="0"/>
                <a:cs typeface="Arial" panose="020B0604020202020204" pitchFamily="34" charset="0"/>
              </a:rPr>
              <a:t>ent admissions from the community:</a:t>
            </a:r>
          </a:p>
          <a:p>
            <a:pPr marL="171450" indent="-171450">
              <a:buFont typeface="Arial" panose="020B0604020202020204" pitchFamily="34" charset="0"/>
              <a:buChar char="•"/>
            </a:pPr>
            <a:r>
              <a:rPr lang="en-GB" sz="1050">
                <a:latin typeface="Arial" panose="020B0604020202020204" pitchFamily="34" charset="0"/>
                <a:cs typeface="Arial" panose="020B0604020202020204" pitchFamily="34" charset="0"/>
              </a:rPr>
              <a:t>For urgent admissions, the individual should self-isolate for 10 days. </a:t>
            </a:r>
          </a:p>
          <a:p>
            <a:pPr marL="171450" indent="-171450">
              <a:buFont typeface="Arial" panose="020B0604020202020204" pitchFamily="34" charset="0"/>
              <a:buChar char="•"/>
            </a:pPr>
            <a:r>
              <a:rPr lang="en-GB" sz="1050">
                <a:latin typeface="Arial" panose="020B0604020202020204" pitchFamily="34" charset="0"/>
                <a:cs typeface="Arial" panose="020B0604020202020204" pitchFamily="34" charset="0"/>
              </a:rPr>
              <a:t>If the individual has taken a PCR test within 72 hours of admission, the manager must share the result with the home’s named clinical lead. If a PCR test has not been taken or was taken more than 72 hours before admission, the individual should be tested (rapid lateral flow or PCR). </a:t>
            </a:r>
          </a:p>
          <a:p>
            <a:pPr marL="171450" indent="-171450">
              <a:buFont typeface="Arial" panose="020B0604020202020204" pitchFamily="34" charset="0"/>
              <a:buChar char="•"/>
            </a:pPr>
            <a:r>
              <a:rPr lang="en-GB" sz="1050">
                <a:latin typeface="Arial" panose="020B0604020202020204" pitchFamily="34" charset="0"/>
                <a:cs typeface="Arial" panose="020B0604020202020204" pitchFamily="34" charset="0"/>
              </a:rPr>
              <a:t>If the test result is positive, </a:t>
            </a:r>
            <a:r>
              <a:rPr lang="en-GB" sz="1050">
                <a:effectLst/>
                <a:latin typeface="Arial" panose="020B0604020202020204" pitchFamily="34" charset="0"/>
                <a:cs typeface="Arial" panose="020B0604020202020204" pitchFamily="34" charset="0"/>
              </a:rPr>
              <a:t>the resident should self-isolate for 10 days within their own room. </a:t>
            </a:r>
          </a:p>
          <a:p>
            <a:pPr marL="171450" indent="-171450">
              <a:buFont typeface="Arial" panose="020B0604020202020204" pitchFamily="34" charset="0"/>
              <a:buChar char="•"/>
            </a:pPr>
            <a:r>
              <a:rPr lang="en-GB" sz="1050">
                <a:effectLst/>
                <a:latin typeface="Arial" panose="020B0604020202020204" pitchFamily="34" charset="0"/>
                <a:cs typeface="Arial" panose="020B0604020202020204" pitchFamily="34" charset="0"/>
              </a:rPr>
              <a:t>If the test is negative, the care home manager should conduct a risk assessment to assess the need to continue self-isolation. The risk assessment should include information about risk and exposure prior to admission, and vaccination status.</a:t>
            </a:r>
          </a:p>
        </p:txBody>
      </p:sp>
      <p:pic>
        <p:nvPicPr>
          <p:cNvPr id="12" name="Picture 11">
            <a:extLst>
              <a:ext uri="{FF2B5EF4-FFF2-40B4-BE49-F238E27FC236}">
                <a16:creationId xmlns:a16="http://schemas.microsoft.com/office/drawing/2014/main" id="{5C97C20A-7E8D-4D1F-961B-47655FCA78F6}"/>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467113" y="-8905"/>
            <a:ext cx="576000" cy="576000"/>
          </a:xfrm>
          <a:prstGeom prst="rect">
            <a:avLst/>
          </a:prstGeom>
        </p:spPr>
      </p:pic>
      <p:sp>
        <p:nvSpPr>
          <p:cNvPr id="10" name="TextBox 9">
            <a:extLst>
              <a:ext uri="{FF2B5EF4-FFF2-40B4-BE49-F238E27FC236}">
                <a16:creationId xmlns:a16="http://schemas.microsoft.com/office/drawing/2014/main" id="{795D7F37-4A3F-41F3-A831-0E25B06F4CB5}"/>
              </a:ext>
            </a:extLst>
          </p:cNvPr>
          <p:cNvSpPr txBox="1"/>
          <p:nvPr/>
        </p:nvSpPr>
        <p:spPr>
          <a:xfrm>
            <a:off x="11020682" y="6658116"/>
            <a:ext cx="1159292" cy="215444"/>
          </a:xfrm>
          <a:prstGeom prst="rect">
            <a:avLst/>
          </a:prstGeom>
          <a:noFill/>
        </p:spPr>
        <p:txBody>
          <a:bodyPr wrap="none" rtlCol="0">
            <a:spAutoFit/>
          </a:bodyPr>
          <a:lstStyle/>
          <a:p>
            <a:r>
              <a:rPr lang="en-GB" sz="800"/>
              <a:t>Version 12.0  11022022</a:t>
            </a:r>
          </a:p>
        </p:txBody>
      </p:sp>
      <p:sp>
        <p:nvSpPr>
          <p:cNvPr id="9" name="TextBox 8">
            <a:extLst>
              <a:ext uri="{FF2B5EF4-FFF2-40B4-BE49-F238E27FC236}">
                <a16:creationId xmlns:a16="http://schemas.microsoft.com/office/drawing/2014/main" id="{F41DCCAE-9995-4DFE-AA26-F45ED5977725}"/>
              </a:ext>
            </a:extLst>
          </p:cNvPr>
          <p:cNvSpPr txBox="1"/>
          <p:nvPr/>
        </p:nvSpPr>
        <p:spPr>
          <a:xfrm>
            <a:off x="8137189" y="716360"/>
            <a:ext cx="4054811" cy="5755422"/>
          </a:xfrm>
          <a:prstGeom prst="rect">
            <a:avLst/>
          </a:prstGeom>
          <a:noFill/>
        </p:spPr>
        <p:txBody>
          <a:bodyPr wrap="square">
            <a:spAutoFit/>
          </a:bodyPr>
          <a:lstStyle/>
          <a:p>
            <a:r>
              <a:rPr lang="en-GB" sz="1050" b="1" u="sng">
                <a:effectLst/>
                <a:latin typeface="Arial"/>
                <a:cs typeface="Arial"/>
              </a:rPr>
              <a:t>Admission of residents discharged from hospital:</a:t>
            </a:r>
          </a:p>
          <a:p>
            <a:pPr marL="171450" indent="-171450">
              <a:buFont typeface="Arial" panose="020B0604020202020204" pitchFamily="34" charset="0"/>
              <a:buChar char="•"/>
            </a:pPr>
            <a:r>
              <a:rPr lang="en-GB" sz="1050">
                <a:latin typeface="Arial" panose="020B0604020202020204" pitchFamily="34" charset="0"/>
                <a:cs typeface="Arial" panose="020B0604020202020204" pitchFamily="34" charset="0"/>
              </a:rPr>
              <a:t>Residents being </a:t>
            </a:r>
            <a:r>
              <a:rPr lang="en-GB" sz="1050" b="1">
                <a:latin typeface="Arial" panose="020B0604020202020204" pitchFamily="34" charset="0"/>
                <a:cs typeface="Arial" panose="020B0604020202020204" pitchFamily="34" charset="0"/>
              </a:rPr>
              <a:t>discharged from hospital</a:t>
            </a:r>
            <a:r>
              <a:rPr lang="en-GB" sz="1050">
                <a:latin typeface="Arial" panose="020B0604020202020204" pitchFamily="34" charset="0"/>
                <a:cs typeface="Arial" panose="020B0604020202020204" pitchFamily="34" charset="0"/>
              </a:rPr>
              <a:t>, must receive a COVID-19 PCR test result within </a:t>
            </a:r>
            <a:r>
              <a:rPr lang="en-GB" sz="1050" b="1">
                <a:latin typeface="Arial" panose="020B0604020202020204" pitchFamily="34" charset="0"/>
                <a:cs typeface="Arial" panose="020B0604020202020204" pitchFamily="34" charset="0"/>
              </a:rPr>
              <a:t>48 hours before discharge.</a:t>
            </a:r>
            <a:endParaRPr lang="en-GB" sz="105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50">
                <a:effectLst/>
                <a:latin typeface="Arial"/>
                <a:cs typeface="Arial"/>
              </a:rPr>
              <a:t>Individuals who test positive should be discharged to a designated setting to complete their self-isolation period.</a:t>
            </a:r>
          </a:p>
          <a:p>
            <a:pPr marL="171450" indent="-171450">
              <a:buFont typeface="Arial" panose="020B0604020202020204" pitchFamily="34" charset="0"/>
              <a:buChar char="•"/>
            </a:pPr>
            <a:r>
              <a:rPr lang="en-GB" sz="1050">
                <a:effectLst/>
                <a:latin typeface="Arial"/>
                <a:cs typeface="Arial"/>
              </a:rPr>
              <a:t>Individuals who receive a negative test result within 48 hours prior to hospital discharge should be discharged to a care home where they will not be asked to self-isolate, unless they were discharged following an emergency admission, there is possible contact with a known outbreak in the part of the hospital where they were treated, or if they are a contact of a suspected or confirmed positive case.</a:t>
            </a:r>
          </a:p>
          <a:p>
            <a:pPr marL="171450" indent="-171450">
              <a:buFont typeface="Arial" panose="020B0604020202020204" pitchFamily="34" charset="0"/>
              <a:buChar char="•"/>
            </a:pPr>
            <a:r>
              <a:rPr lang="en-GB" sz="1050">
                <a:latin typeface="Arial" panose="020B0604020202020204" pitchFamily="34" charset="0"/>
                <a:cs typeface="Arial" panose="020B0604020202020204" pitchFamily="34" charset="0"/>
              </a:rPr>
              <a:t>Residents who test positive for COVID-19 – regardless of their vaccination status should do the following :</a:t>
            </a:r>
          </a:p>
          <a:p>
            <a:pPr marL="742950" lvl="1" indent="-285750">
              <a:buFont typeface="Arial" panose="020B0604020202020204" pitchFamily="34" charset="0"/>
              <a:buChar char="•"/>
            </a:pPr>
            <a:r>
              <a:rPr lang="en-GB" sz="1050">
                <a:latin typeface="Arial" panose="020B0604020202020204" pitchFamily="34" charset="0"/>
                <a:cs typeface="Arial" panose="020B0604020202020204" pitchFamily="34" charset="0"/>
              </a:rPr>
              <a:t>self-isolate and then take part in daily rapid lateral flow testing from day 5 (counting the day of the original positive test as day 0)</a:t>
            </a:r>
          </a:p>
          <a:p>
            <a:pPr marL="742950" lvl="1" indent="-285750">
              <a:buFont typeface="Arial" panose="020B0604020202020204" pitchFamily="34" charset="0"/>
              <a:buChar char="•"/>
            </a:pPr>
            <a:r>
              <a:rPr lang="en-GB" sz="1050">
                <a:latin typeface="Arial" panose="020B0604020202020204" pitchFamily="34" charset="0"/>
                <a:cs typeface="Arial" panose="020B0604020202020204" pitchFamily="34" charset="0"/>
              </a:rPr>
              <a:t>end self-isolation after receiving 2 consecutive negative tests 24 hours apart, or after 10 days isolation.</a:t>
            </a:r>
          </a:p>
          <a:p>
            <a:pPr marL="742950" lvl="1" indent="-285750">
              <a:buFont typeface="Arial" panose="020B0604020202020204" pitchFamily="34" charset="0"/>
              <a:buChar char="•"/>
            </a:pPr>
            <a:r>
              <a:rPr lang="en-GB" sz="1050">
                <a:latin typeface="Arial" panose="020B0604020202020204" pitchFamily="34" charset="0"/>
                <a:cs typeface="Arial" panose="020B0604020202020204" pitchFamily="34" charset="0"/>
              </a:rPr>
              <a:t>residents who are unable to test should self-isolate for the full 10 days following a positive test.</a:t>
            </a:r>
            <a:endParaRPr lang="en-GB" sz="1050">
              <a:effectLst/>
              <a:latin typeface="Arial"/>
              <a:cs typeface="Arial"/>
            </a:endParaRPr>
          </a:p>
          <a:p>
            <a:r>
              <a:rPr lang="en-GB" sz="1050" b="1" u="sng">
                <a:effectLst/>
                <a:latin typeface="Arial" panose="020B0604020202020204" pitchFamily="34" charset="0"/>
                <a:cs typeface="Arial" panose="020B0604020202020204" pitchFamily="34" charset="0"/>
              </a:rPr>
              <a:t>Care home residents retuning from hospital following an overnight stay for elective (planned) care:</a:t>
            </a:r>
          </a:p>
          <a:p>
            <a:r>
              <a:rPr lang="en-GB" sz="1050">
                <a:effectLst/>
                <a:latin typeface="Arial" panose="020B0604020202020204" pitchFamily="34" charset="0"/>
                <a:cs typeface="Arial" panose="020B0604020202020204" pitchFamily="34" charset="0"/>
              </a:rPr>
              <a:t>Should take a PCR test prior to discharge. If the result is negative, they do not need to self-isolate. If they test positive, they should go to a designated setting and/or follow the 10 days self-isolation period. </a:t>
            </a:r>
          </a:p>
          <a:p>
            <a:r>
              <a:rPr lang="en-GB" sz="1050" b="1" u="sng">
                <a:effectLst/>
                <a:latin typeface="Arial" panose="020B0604020202020204" pitchFamily="34" charset="0"/>
                <a:cs typeface="Arial" panose="020B0604020202020204" pitchFamily="34" charset="0"/>
              </a:rPr>
              <a:t>Residents discharged from hospital following an unplanned hospital stay:</a:t>
            </a:r>
          </a:p>
          <a:p>
            <a:r>
              <a:rPr lang="en-GB" sz="1050">
                <a:effectLst/>
                <a:latin typeface="Arial" panose="020B0604020202020204" pitchFamily="34" charset="0"/>
                <a:cs typeface="Arial" panose="020B0604020202020204" pitchFamily="34" charset="0"/>
              </a:rPr>
              <a:t>Should self-isolate, upon arrival, for 10 days, within their own room. </a:t>
            </a:r>
            <a:r>
              <a:rPr lang="en-GB" sz="1050">
                <a:latin typeface="Arial" panose="020B0604020202020204" pitchFamily="34" charset="0"/>
                <a:cs typeface="Arial" panose="020B0604020202020204" pitchFamily="34" charset="0"/>
              </a:rPr>
              <a:t>Emergency admissions are deemed higher risk due to the increased likelihood that contact with people of unknown COVID status may be encountered during the hospital stay, during periods of high community transmission</a:t>
            </a:r>
            <a:r>
              <a:rPr lang="en-GB" sz="110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E869F64A-5525-426C-97B3-B246CEF1A604}"/>
              </a:ext>
            </a:extLst>
          </p:cNvPr>
          <p:cNvSpPr txBox="1"/>
          <p:nvPr/>
        </p:nvSpPr>
        <p:spPr>
          <a:xfrm>
            <a:off x="111114" y="5248370"/>
            <a:ext cx="5497206" cy="1223412"/>
          </a:xfrm>
          <a:prstGeom prst="rect">
            <a:avLst/>
          </a:prstGeom>
          <a:noFill/>
          <a:ln>
            <a:solidFill>
              <a:schemeClr val="tx1"/>
            </a:solidFill>
          </a:ln>
        </p:spPr>
        <p:txBody>
          <a:bodyPr wrap="square" rtlCol="0">
            <a:spAutoFit/>
          </a:bodyPr>
          <a:lstStyle/>
          <a:p>
            <a:r>
              <a:rPr lang="en-GB" sz="1050" b="1">
                <a:solidFill>
                  <a:srgbClr val="FF0000"/>
                </a:solidFill>
                <a:latin typeface="Arial" panose="020B0604020202020204" pitchFamily="34" charset="0"/>
                <a:cs typeface="Arial" panose="020B0604020202020204" pitchFamily="34" charset="0"/>
              </a:rPr>
              <a:t>In all cases, it may be possible to reduce the 10 day self isolation period:</a:t>
            </a:r>
            <a:endParaRPr lang="en-GB" sz="1050" b="1">
              <a:solidFill>
                <a:srgbClr val="FF0000"/>
              </a:solidFill>
              <a:highlight>
                <a:srgbClr val="FFFF00"/>
              </a:highligh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50">
                <a:solidFill>
                  <a:srgbClr val="FF0000"/>
                </a:solidFill>
                <a:latin typeface="Arial" panose="020B0604020202020204" pitchFamily="34" charset="0"/>
                <a:cs typeface="Arial" panose="020B0604020202020204" pitchFamily="34" charset="0"/>
              </a:rPr>
              <a:t>vaccinated residents can end their self-isolation if they receive 3 consecutive negative lateral flow tests taken on days 4, 5 and 6</a:t>
            </a:r>
          </a:p>
          <a:p>
            <a:pPr marL="171450" indent="-171450">
              <a:buFont typeface="Arial" panose="020B0604020202020204" pitchFamily="34" charset="0"/>
              <a:buChar char="•"/>
            </a:pPr>
            <a:r>
              <a:rPr lang="en-GB" sz="1050">
                <a:solidFill>
                  <a:srgbClr val="FF0000"/>
                </a:solidFill>
                <a:latin typeface="Arial" panose="020B0604020202020204" pitchFamily="34" charset="0"/>
                <a:cs typeface="Arial" panose="020B0604020202020204" pitchFamily="34" charset="0"/>
              </a:rPr>
              <a:t>unvaccinated residents can end their self-isolation if they receive 3 consecutive negative lateral flow tests taken on days 6, 7 and 8</a:t>
            </a:r>
          </a:p>
          <a:p>
            <a:pPr marL="171450" indent="-171450">
              <a:buFont typeface="Arial" panose="020B0604020202020204" pitchFamily="34" charset="0"/>
              <a:buChar char="•"/>
            </a:pPr>
            <a:r>
              <a:rPr lang="en-GB" sz="1050">
                <a:solidFill>
                  <a:srgbClr val="FF0000"/>
                </a:solidFill>
                <a:latin typeface="Arial" panose="020B0604020202020204" pitchFamily="34" charset="0"/>
                <a:cs typeface="Arial" panose="020B0604020202020204" pitchFamily="34" charset="0"/>
              </a:rPr>
              <a:t>any resident who is unable to test – regardless of their vaccination status – should self-isolate for 10 days</a:t>
            </a:r>
          </a:p>
        </p:txBody>
      </p:sp>
    </p:spTree>
    <p:extLst>
      <p:ext uri="{BB962C8B-B14F-4D97-AF65-F5344CB8AC3E}">
        <p14:creationId xmlns:p14="http://schemas.microsoft.com/office/powerpoint/2010/main" val="2861955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2065F8-E225-4526-A17A-D63F518D9BDD}"/>
              </a:ext>
            </a:extLst>
          </p:cNvPr>
          <p:cNvSpPr>
            <a:spLocks noGrp="1"/>
          </p:cNvSpPr>
          <p:nvPr>
            <p:ph sz="quarter" idx="10"/>
          </p:nvPr>
        </p:nvSpPr>
        <p:spPr>
          <a:xfrm>
            <a:off x="337782" y="742420"/>
            <a:ext cx="10316899" cy="2244128"/>
          </a:xfrm>
        </p:spPr>
        <p:txBody>
          <a:bodyPr/>
          <a:lstStyle/>
          <a:p>
            <a:r>
              <a:rPr lang="en-GB" sz="1100" b="1"/>
              <a:t>Admission of residents who have tested positive for COVID-19 in the past 90 days, or cannot undergo testing</a:t>
            </a:r>
          </a:p>
          <a:p>
            <a:pPr>
              <a:lnSpc>
                <a:spcPct val="100000"/>
              </a:lnSpc>
              <a:spcBef>
                <a:spcPts val="600"/>
              </a:spcBef>
            </a:pPr>
            <a:r>
              <a:rPr lang="en-GB" sz="1100"/>
              <a:t>If residents cannot undergo testing, and are a known contact of a positive case or have had high risk exposure (such as a high-risk visit out)</a:t>
            </a:r>
            <a:br>
              <a:rPr lang="en-GB" sz="1100"/>
            </a:br>
            <a:r>
              <a:rPr lang="en-GB" sz="1100"/>
              <a:t>they should be assumed to be potentially infectious as their COVID-19 status is unknown. Therefore, they should self-isolate for 10 days as a precaution. As designated settings are only for those who test positive for COVID-19, residents who cannot undergo testing should self-isolate within the care home, to minimise the risk of the spread of infection which could cause serious harm to people at higher risk of COVID-19.</a:t>
            </a:r>
            <a:endParaRPr lang="en-GB" sz="1100" b="1"/>
          </a:p>
          <a:p>
            <a:pPr>
              <a:lnSpc>
                <a:spcPct val="100000"/>
              </a:lnSpc>
              <a:spcBef>
                <a:spcPts val="600"/>
              </a:spcBef>
            </a:pPr>
            <a:r>
              <a:rPr lang="en-GB" sz="1100"/>
              <a:t>Anyone who has had a COVID-19 positive test (PCR or rapid lateral flow test) within the past 90 days</a:t>
            </a:r>
            <a:r>
              <a:rPr lang="en-GB" sz="1100" baseline="30000"/>
              <a:t> </a:t>
            </a:r>
            <a:r>
              <a:rPr lang="en-GB" sz="1100"/>
              <a:t>should not be tested again before being discharged from hospital or a care facility if they:</a:t>
            </a:r>
          </a:p>
          <a:p>
            <a:pPr>
              <a:lnSpc>
                <a:spcPct val="100000"/>
              </a:lnSpc>
              <a:spcBef>
                <a:spcPts val="600"/>
              </a:spcBef>
              <a:buFont typeface="Arial" panose="020B0604020202020204" pitchFamily="34" charset="0"/>
              <a:buChar char="•"/>
            </a:pPr>
            <a:r>
              <a:rPr lang="en-GB" sz="1100"/>
              <a:t>do not have severe immunosuppression</a:t>
            </a:r>
          </a:p>
          <a:p>
            <a:pPr>
              <a:lnSpc>
                <a:spcPct val="100000"/>
              </a:lnSpc>
              <a:spcBef>
                <a:spcPts val="600"/>
              </a:spcBef>
              <a:buFont typeface="Arial" panose="020B0604020202020204" pitchFamily="34" charset="0"/>
              <a:buChar char="•"/>
            </a:pPr>
            <a:r>
              <a:rPr lang="en-GB" sz="1100"/>
              <a:t>have completed their self-isolation period following the positive test result</a:t>
            </a:r>
          </a:p>
          <a:p>
            <a:pPr>
              <a:lnSpc>
                <a:spcPct val="100000"/>
              </a:lnSpc>
              <a:spcBef>
                <a:spcPts val="600"/>
              </a:spcBef>
            </a:pPr>
            <a:r>
              <a:rPr lang="en-GB" sz="1100"/>
              <a:t>They can be discharged into a care home if they:</a:t>
            </a:r>
          </a:p>
          <a:p>
            <a:pPr>
              <a:lnSpc>
                <a:spcPct val="100000"/>
              </a:lnSpc>
              <a:spcBef>
                <a:spcPts val="600"/>
              </a:spcBef>
              <a:buFont typeface="Arial" panose="020B0604020202020204" pitchFamily="34" charset="0"/>
              <a:buChar char="•"/>
            </a:pPr>
            <a:r>
              <a:rPr lang="en-GB" sz="1100"/>
              <a:t>meet the clinical improvement criteria included in the </a:t>
            </a:r>
            <a:r>
              <a:rPr lang="en-GB" sz="1100">
                <a:hlinkClick r:id="rId2"/>
              </a:rPr>
              <a:t>stepdown guidance</a:t>
            </a:r>
            <a:endParaRPr lang="en-GB" sz="1100"/>
          </a:p>
          <a:p>
            <a:pPr>
              <a:lnSpc>
                <a:spcPct val="100000"/>
              </a:lnSpc>
              <a:spcBef>
                <a:spcPts val="600"/>
              </a:spcBef>
              <a:buFont typeface="Arial" panose="020B0604020202020204" pitchFamily="34" charset="0"/>
              <a:buChar char="•"/>
            </a:pPr>
            <a:r>
              <a:rPr lang="en-GB" sz="1100"/>
              <a:t>have no new symptoms</a:t>
            </a:r>
          </a:p>
          <a:p>
            <a:pPr>
              <a:lnSpc>
                <a:spcPct val="100000"/>
              </a:lnSpc>
              <a:spcBef>
                <a:spcPts val="600"/>
              </a:spcBef>
              <a:buFont typeface="Arial" panose="020B0604020202020204" pitchFamily="34" charset="0"/>
              <a:buChar char="•"/>
            </a:pPr>
            <a:r>
              <a:rPr lang="en-GB" sz="1100"/>
              <a:t>have no new COVID-19 exposure</a:t>
            </a:r>
          </a:p>
          <a:p>
            <a:pPr>
              <a:lnSpc>
                <a:spcPct val="100000"/>
              </a:lnSpc>
              <a:spcBef>
                <a:spcPts val="600"/>
              </a:spcBef>
            </a:pPr>
            <a:r>
              <a:rPr lang="en-GB" sz="1100"/>
              <a:t>If a patient develops new COVID-19 symptoms prior to discharge, a clinical assessment should be made to determine subsequent onward movement. Please refer to the </a:t>
            </a:r>
            <a:r>
              <a:rPr lang="en-GB" sz="1100">
                <a:hlinkClick r:id="rId2"/>
              </a:rPr>
              <a:t>stepdown guidance</a:t>
            </a:r>
            <a:r>
              <a:rPr lang="en-GB" sz="1100"/>
              <a:t> for more information.</a:t>
            </a:r>
          </a:p>
          <a:p>
            <a:pPr>
              <a:lnSpc>
                <a:spcPct val="100000"/>
              </a:lnSpc>
              <a:spcBef>
                <a:spcPts val="600"/>
              </a:spcBef>
            </a:pPr>
            <a:r>
              <a:rPr lang="en-GB" sz="1100"/>
              <a:t>If a person tested positive for COVID-19 more than 90 days ago, they should be tested again 48 hours prior to discharge. The result of this repeat test should be sent to the care home, For further guidance on discharge, please refer to the </a:t>
            </a:r>
            <a:r>
              <a:rPr lang="en-GB" sz="1100">
                <a:hlinkClick r:id="rId3"/>
              </a:rPr>
              <a:t>hospital discharge service guidance</a:t>
            </a:r>
            <a:r>
              <a:rPr lang="en-GB" sz="1100"/>
              <a:t>.</a:t>
            </a:r>
          </a:p>
          <a:p>
            <a:pPr>
              <a:lnSpc>
                <a:spcPct val="100000"/>
              </a:lnSpc>
              <a:spcBef>
                <a:spcPts val="600"/>
              </a:spcBef>
            </a:pPr>
            <a:r>
              <a:rPr lang="en-GB" sz="1100" b="1"/>
              <a:t>Exemption from routine testing for individuals who have previously tested positive within 90 days</a:t>
            </a:r>
          </a:p>
          <a:p>
            <a:pPr>
              <a:lnSpc>
                <a:spcPct val="100000"/>
              </a:lnSpc>
              <a:spcBef>
                <a:spcPts val="600"/>
              </a:spcBef>
            </a:pPr>
            <a:r>
              <a:rPr lang="en-GB" sz="1100"/>
              <a:t>If an individual has tested positive with a PCR or rapid lateral flow test, the testing they should undertake in the following 90 days may be different. Full guidance on what testing to undertake within 90 days of a positive PCR or lateral flow test result can be found in the </a:t>
            </a:r>
            <a:r>
              <a:rPr lang="en-GB" sz="1100">
                <a:hlinkClick r:id="rId4"/>
              </a:rPr>
              <a:t>COVID-19 management of staff and exposed patients or residents in health and social care settings</a:t>
            </a:r>
            <a:r>
              <a:rPr lang="en-GB" sz="1100"/>
              <a:t> guidance.</a:t>
            </a:r>
          </a:p>
        </p:txBody>
      </p:sp>
      <p:sp>
        <p:nvSpPr>
          <p:cNvPr id="4" name="Title 2">
            <a:extLst>
              <a:ext uri="{FF2B5EF4-FFF2-40B4-BE49-F238E27FC236}">
                <a16:creationId xmlns:a16="http://schemas.microsoft.com/office/drawing/2014/main" id="{F0292A92-F368-4EF4-897D-35698E0498A5}"/>
              </a:ext>
            </a:extLst>
          </p:cNvPr>
          <p:cNvSpPr txBox="1">
            <a:spLocks/>
          </p:cNvSpPr>
          <p:nvPr/>
        </p:nvSpPr>
        <p:spPr>
          <a:xfrm>
            <a:off x="467113" y="-26729"/>
            <a:ext cx="9876396"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a:t>	Admissions into the care home (part 2)</a:t>
            </a:r>
          </a:p>
        </p:txBody>
      </p:sp>
      <p:pic>
        <p:nvPicPr>
          <p:cNvPr id="5" name="Picture 4">
            <a:extLst>
              <a:ext uri="{FF2B5EF4-FFF2-40B4-BE49-F238E27FC236}">
                <a16:creationId xmlns:a16="http://schemas.microsoft.com/office/drawing/2014/main" id="{0166C29F-2D90-48EF-B6CE-8AB086DCB932}"/>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467113" y="-8905"/>
            <a:ext cx="576000" cy="576000"/>
          </a:xfrm>
          <a:prstGeom prst="rect">
            <a:avLst/>
          </a:prstGeom>
        </p:spPr>
      </p:pic>
    </p:spTree>
    <p:extLst>
      <p:ext uri="{BB962C8B-B14F-4D97-AF65-F5344CB8AC3E}">
        <p14:creationId xmlns:p14="http://schemas.microsoft.com/office/powerpoint/2010/main" val="2477764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316090" y="234983"/>
            <a:ext cx="9876396" cy="611649"/>
          </a:xfrm>
        </p:spPr>
        <p:txBody>
          <a:bodyPr/>
          <a:lstStyle/>
          <a:p>
            <a:r>
              <a:rPr lang="en-GB"/>
              <a:t>	Concerns about accepting a resident</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1D2ABF19-D177-4310-A1D6-2805CB78DADE}"/>
              </a:ext>
            </a:extLst>
          </p:cNvPr>
          <p:cNvSpPr txBox="1"/>
          <p:nvPr/>
        </p:nvSpPr>
        <p:spPr>
          <a:xfrm>
            <a:off x="316090" y="1100458"/>
            <a:ext cx="5635866" cy="452431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The guidance makes it clear that no care home will be forced to admit an existing or new resident to their care home if they are unable to provide the isolation for the 10 day period and safely manage any subsequent COVID-19 illness for the duration of the isolation period. This means that there may be grounds for a care home to decline admission if the home feels they are unable to manage the resident’s isolation needs. </a:t>
            </a: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Below is a summary of the current national guidance:</a:t>
            </a:r>
          </a:p>
          <a:p>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If there is a side room with an </a:t>
            </a:r>
            <a:r>
              <a:rPr lang="en-GB" sz="1200" err="1">
                <a:latin typeface="Arial" panose="020B0604020202020204" pitchFamily="34" charset="0"/>
                <a:cs typeface="Arial" panose="020B0604020202020204" pitchFamily="34" charset="0"/>
              </a:rPr>
              <a:t>en</a:t>
            </a:r>
            <a:r>
              <a:rPr lang="en-GB" sz="1200">
                <a:latin typeface="Arial" panose="020B0604020202020204" pitchFamily="34" charset="0"/>
                <a:cs typeface="Arial" panose="020B0604020202020204" pitchFamily="34" charset="0"/>
              </a:rPr>
              <a:t>-suite, then this is adequate facility for isolation but there may also be staffing challenges which may influence your decision to accept</a:t>
            </a: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If you are unable to accommodate a resident in isolation, the national guidance indicates that the Local Authority has some responsibility to help. However, your local CCGs will also support making the necessary arrangements with a joint approach between health and social care in supporting care homes with temporary alternative placements</a:t>
            </a: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If alternative provision is required </a:t>
            </a:r>
            <a:r>
              <a:rPr lang="en-GB" sz="1200" b="1">
                <a:latin typeface="Arial" panose="020B0604020202020204" pitchFamily="34" charset="0"/>
                <a:cs typeface="Arial" panose="020B0604020202020204" pitchFamily="34" charset="0"/>
              </a:rPr>
              <a:t>this would be for a period of 10 days. </a:t>
            </a:r>
          </a:p>
          <a:p>
            <a:pPr marL="285750" indent="-285750">
              <a:buFont typeface="Arial" panose="020B0604020202020204" pitchFamily="34" charset="0"/>
              <a:buChar char="•"/>
            </a:pPr>
            <a:endParaRPr lang="en-GB" sz="1200" b="1">
              <a:latin typeface="Arial" panose="020B0604020202020204" pitchFamily="34" charset="0"/>
              <a:cs typeface="Arial" panose="020B0604020202020204" pitchFamily="34" charset="0"/>
            </a:endParaRPr>
          </a:p>
          <a:p>
            <a:endParaRPr lang="en-GB" sz="1200" b="1">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The key is that there is support when you have concerns about accepting a resident and you do still need to complete your assessment to ensure you can safely admit a resident under CQC requirements. </a:t>
            </a:r>
          </a:p>
        </p:txBody>
      </p:sp>
      <p:pic>
        <p:nvPicPr>
          <p:cNvPr id="12" name="Picture 11">
            <a:extLst>
              <a:ext uri="{FF2B5EF4-FFF2-40B4-BE49-F238E27FC236}">
                <a16:creationId xmlns:a16="http://schemas.microsoft.com/office/drawing/2014/main" id="{5C97C20A-7E8D-4D1F-961B-47655FCA78F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80824" y="252807"/>
            <a:ext cx="576000" cy="576000"/>
          </a:xfrm>
          <a:prstGeom prst="rect">
            <a:avLst/>
          </a:prstGeom>
        </p:spPr>
      </p:pic>
      <p:sp>
        <p:nvSpPr>
          <p:cNvPr id="9" name="Content Placeholder 1">
            <a:extLst>
              <a:ext uri="{FF2B5EF4-FFF2-40B4-BE49-F238E27FC236}">
                <a16:creationId xmlns:a16="http://schemas.microsoft.com/office/drawing/2014/main" id="{A4EBE666-B74D-41AF-A1C3-B2EAA53C662D}"/>
              </a:ext>
            </a:extLst>
          </p:cNvPr>
          <p:cNvSpPr txBox="1">
            <a:spLocks/>
          </p:cNvSpPr>
          <p:nvPr/>
        </p:nvSpPr>
        <p:spPr>
          <a:xfrm>
            <a:off x="5951956" y="5584194"/>
            <a:ext cx="6167979" cy="835841"/>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a:solidFill>
                  <a:schemeClr val="accent1"/>
                </a:solidFill>
              </a:rPr>
              <a:t>Resources</a:t>
            </a:r>
          </a:p>
          <a:p>
            <a:pPr marL="0" indent="0">
              <a:lnSpc>
                <a:spcPct val="100000"/>
              </a:lnSpc>
              <a:spcBef>
                <a:spcPts val="0"/>
              </a:spcBef>
              <a:buNone/>
            </a:pPr>
            <a:r>
              <a:rPr lang="en-GB" sz="1100">
                <a:hlinkClick r:id="rId4"/>
              </a:rPr>
              <a:t>Outbreak Information for adult social care services during the coronavirus (COVID-19) outbreak</a:t>
            </a:r>
            <a:endParaRPr lang="en-GB" sz="1100" b="1">
              <a:solidFill>
                <a:schemeClr val="accent1"/>
              </a:solidFill>
            </a:endParaRPr>
          </a:p>
          <a:p>
            <a:pPr marL="0" indent="0">
              <a:lnSpc>
                <a:spcPct val="100000"/>
              </a:lnSpc>
              <a:spcBef>
                <a:spcPts val="0"/>
              </a:spcBef>
              <a:buNone/>
            </a:pPr>
            <a:r>
              <a:rPr lang="en-GB" sz="1100"/>
              <a:t>Stepdown of infection control precautions and discharging COVID-19 patients:</a:t>
            </a:r>
            <a:r>
              <a:rPr lang="en-GB" sz="1100">
                <a:solidFill>
                  <a:schemeClr val="bg2"/>
                </a:solidFill>
              </a:rPr>
              <a:t> </a:t>
            </a:r>
            <a:r>
              <a:rPr lang="en-GB" sz="1100">
                <a:solidFill>
                  <a:schemeClr val="bg2"/>
                </a:solidFill>
                <a:hlinkClick r:id="rId5"/>
              </a:rPr>
              <a:t>Guidance</a:t>
            </a:r>
            <a:endParaRPr lang="en-GB" sz="1100">
              <a:solidFill>
                <a:srgbClr val="FF0000"/>
              </a:solidFill>
            </a:endParaRPr>
          </a:p>
          <a:p>
            <a:pPr marL="0" indent="0">
              <a:lnSpc>
                <a:spcPct val="100000"/>
              </a:lnSpc>
              <a:spcBef>
                <a:spcPts val="0"/>
              </a:spcBef>
              <a:buNone/>
            </a:pPr>
            <a:r>
              <a:rPr lang="en-GB" sz="1100">
                <a:hlinkClick r:id="rId6"/>
              </a:rPr>
              <a:t>COVID-19: Adult Social Care Action Plan</a:t>
            </a:r>
            <a:endParaRPr lang="en-GB" sz="1100"/>
          </a:p>
        </p:txBody>
      </p:sp>
      <p:sp>
        <p:nvSpPr>
          <p:cNvPr id="11" name="Content Placeholder 1">
            <a:extLst>
              <a:ext uri="{FF2B5EF4-FFF2-40B4-BE49-F238E27FC236}">
                <a16:creationId xmlns:a16="http://schemas.microsoft.com/office/drawing/2014/main" id="{51A88391-EB02-4B7B-9EA8-4D74D6161DD9}"/>
              </a:ext>
            </a:extLst>
          </p:cNvPr>
          <p:cNvSpPr txBox="1">
            <a:spLocks/>
          </p:cNvSpPr>
          <p:nvPr/>
        </p:nvSpPr>
        <p:spPr>
          <a:xfrm>
            <a:off x="5954525" y="1160290"/>
            <a:ext cx="6167979" cy="4343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a:solidFill>
                  <a:schemeClr val="accent1"/>
                </a:solidFill>
              </a:rPr>
              <a:t>Think</a:t>
            </a:r>
            <a:r>
              <a:rPr lang="en-GB" sz="1200">
                <a:solidFill>
                  <a:schemeClr val="accent1"/>
                </a:solidFill>
              </a:rPr>
              <a:t> </a:t>
            </a:r>
          </a:p>
          <a:p>
            <a:pPr>
              <a:lnSpc>
                <a:spcPct val="100000"/>
              </a:lnSpc>
              <a:spcBef>
                <a:spcPts val="0"/>
              </a:spcBef>
            </a:pPr>
            <a:r>
              <a:rPr lang="en-GB" sz="1200"/>
              <a:t>Do you have a way of understanding your current dependency that will help you to articulate any concerns about not being able to meet a new or returning resident’s need? This can really help to have a positive conversation that is supportive rather than purely a challenging discussion.  </a:t>
            </a:r>
          </a:p>
          <a:p>
            <a:pPr marL="0">
              <a:lnSpc>
                <a:spcPct val="100000"/>
              </a:lnSpc>
              <a:spcBef>
                <a:spcPts val="0"/>
              </a:spcBef>
            </a:pPr>
            <a:endParaRPr lang="en-GB" sz="1200"/>
          </a:p>
          <a:p>
            <a:pPr marL="0" indent="0">
              <a:lnSpc>
                <a:spcPct val="100000"/>
              </a:lnSpc>
              <a:spcBef>
                <a:spcPts val="0"/>
              </a:spcBef>
              <a:buNone/>
            </a:pPr>
            <a:r>
              <a:rPr lang="en-GB" sz="1200" b="1">
                <a:solidFill>
                  <a:schemeClr val="accent1"/>
                </a:solidFill>
              </a:rPr>
              <a:t>Ask</a:t>
            </a:r>
            <a:r>
              <a:rPr lang="en-GB" sz="1200"/>
              <a:t> </a:t>
            </a:r>
          </a:p>
          <a:p>
            <a:pPr>
              <a:lnSpc>
                <a:spcPct val="100000"/>
              </a:lnSpc>
              <a:spcBef>
                <a:spcPts val="0"/>
              </a:spcBef>
            </a:pPr>
            <a:r>
              <a:rPr lang="en-GB" sz="1200"/>
              <a:t>Is there anything that you need to consider in terms of your admission process? Remember that your local CCG and Local Authority teams can help if you need it. </a:t>
            </a:r>
          </a:p>
          <a:p>
            <a:pPr>
              <a:lnSpc>
                <a:spcPct val="100000"/>
              </a:lnSpc>
              <a:spcBef>
                <a:spcPts val="0"/>
              </a:spcBef>
            </a:pPr>
            <a:r>
              <a:rPr lang="en-GB" sz="1200"/>
              <a:t>Ask for additional support from Primary Care team if needed</a:t>
            </a:r>
          </a:p>
          <a:p>
            <a:pPr marL="0" indent="0">
              <a:lnSpc>
                <a:spcPct val="100000"/>
              </a:lnSpc>
              <a:spcBef>
                <a:spcPts val="0"/>
              </a:spcBef>
              <a:buNone/>
            </a:pPr>
            <a:endParaRPr lang="en-GB" sz="1200" b="1">
              <a:solidFill>
                <a:schemeClr val="bg2"/>
              </a:solidFill>
            </a:endParaRPr>
          </a:p>
          <a:p>
            <a:pPr marL="0" indent="0">
              <a:lnSpc>
                <a:spcPct val="100000"/>
              </a:lnSpc>
              <a:spcBef>
                <a:spcPts val="0"/>
              </a:spcBef>
              <a:buNone/>
            </a:pPr>
            <a:r>
              <a:rPr lang="en-GB" sz="1200" b="1">
                <a:solidFill>
                  <a:schemeClr val="accent1"/>
                </a:solidFill>
              </a:rPr>
              <a:t>Do</a:t>
            </a:r>
          </a:p>
          <a:p>
            <a:pPr>
              <a:lnSpc>
                <a:spcPct val="100000"/>
              </a:lnSpc>
              <a:spcBef>
                <a:spcPts val="0"/>
              </a:spcBef>
            </a:pPr>
            <a:r>
              <a:rPr lang="en-GB" sz="1200"/>
              <a:t>Have early conversations with your local Hospital Discharge Services so that you understand how they will be working through this period and that they understand your need for an assessment under CQC requirements.  This will help you both to understand the expectations that will support a safe and effective discharge for residents.</a:t>
            </a:r>
          </a:p>
          <a:p>
            <a:pPr>
              <a:lnSpc>
                <a:spcPct val="100000"/>
              </a:lnSpc>
              <a:spcBef>
                <a:spcPts val="0"/>
              </a:spcBef>
            </a:pPr>
            <a:r>
              <a:rPr lang="en-GB" sz="1200"/>
              <a:t>Start using NHS mail and MS Teams to support communication around discharge. This can help you to safely assess residents remotely. If you need help with this please email </a:t>
            </a:r>
            <a:r>
              <a:rPr lang="en-GB" sz="1200">
                <a:hlinkClick r:id="rId7"/>
              </a:rPr>
              <a:t>hlp.londonchnhsmailrequests@nhs.net</a:t>
            </a:r>
            <a:r>
              <a:rPr lang="en-GB" sz="1200"/>
              <a:t> and the </a:t>
            </a:r>
            <a:r>
              <a:rPr lang="en-GB" sz="1200" err="1"/>
              <a:t>NHSmail</a:t>
            </a:r>
            <a:r>
              <a:rPr lang="en-GB" sz="1200"/>
              <a:t> team will support you will this. </a:t>
            </a:r>
          </a:p>
          <a:p>
            <a:pPr>
              <a:lnSpc>
                <a:spcPct val="100000"/>
              </a:lnSpc>
              <a:spcBef>
                <a:spcPts val="0"/>
              </a:spcBef>
            </a:pPr>
            <a:r>
              <a:rPr lang="en-GB" sz="1200"/>
              <a:t>Feel confident to raise your concerns – throughout this the safety of care still remains the core priority</a:t>
            </a:r>
            <a:r>
              <a:rPr lang="en-GB"/>
              <a:t>. </a:t>
            </a:r>
          </a:p>
          <a:p>
            <a:pPr marL="0" indent="0">
              <a:lnSpc>
                <a:spcPct val="100000"/>
              </a:lnSpc>
              <a:spcBef>
                <a:spcPts val="0"/>
              </a:spcBef>
              <a:buFont typeface="Arial" panose="020B0604020202020204" pitchFamily="34" charset="0"/>
              <a:buNone/>
            </a:pPr>
            <a:endParaRPr lang="en-GB"/>
          </a:p>
          <a:p>
            <a:pPr marL="0" indent="0">
              <a:lnSpc>
                <a:spcPct val="100000"/>
              </a:lnSpc>
              <a:spcBef>
                <a:spcPts val="0"/>
              </a:spcBef>
              <a:buFont typeface="Arial" panose="020B0604020202020204" pitchFamily="34" charset="0"/>
              <a:buNone/>
            </a:pPr>
            <a:r>
              <a:rPr lang="en-GB"/>
              <a:t> </a:t>
            </a:r>
          </a:p>
        </p:txBody>
      </p:sp>
      <p:sp>
        <p:nvSpPr>
          <p:cNvPr id="10" name="TextBox 9">
            <a:extLst>
              <a:ext uri="{FF2B5EF4-FFF2-40B4-BE49-F238E27FC236}">
                <a16:creationId xmlns:a16="http://schemas.microsoft.com/office/drawing/2014/main" id="{06535FE9-0F6A-48A3-9C76-DCC14E6CD616}"/>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675738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E7C5B5-E617-411A-8BD4-1E886CA7145B}"/>
              </a:ext>
            </a:extLst>
          </p:cNvPr>
          <p:cNvSpPr>
            <a:spLocks noGrp="1"/>
          </p:cNvSpPr>
          <p:nvPr>
            <p:ph sz="quarter" idx="10"/>
          </p:nvPr>
        </p:nvSpPr>
        <p:spPr>
          <a:xfrm>
            <a:off x="625423" y="1125486"/>
            <a:ext cx="10840537" cy="3300984"/>
          </a:xfrm>
        </p:spPr>
        <p:txBody>
          <a:bodyPr/>
          <a:lstStyle/>
          <a:p>
            <a:pPr marL="0" indent="0">
              <a:buNone/>
            </a:pPr>
            <a:r>
              <a:rPr lang="en-GB" sz="1900"/>
              <a:t>Before deciding a person lacks capacity, it's important to take steps to enable them to try to make the decision themselves.</a:t>
            </a:r>
          </a:p>
          <a:p>
            <a:pPr lvl="0"/>
            <a:r>
              <a:rPr lang="en-GB" sz="1900"/>
              <a:t>Does the person have all the relevant information they need e.g., the benefits and possible side effects?</a:t>
            </a:r>
          </a:p>
          <a:p>
            <a:pPr lvl="0"/>
            <a:r>
              <a:rPr lang="en-GB" sz="1900"/>
              <a:t>Could information be explained or presented in a way that's easier for them to understand (for example, by using simple language or visual aids)?</a:t>
            </a:r>
          </a:p>
          <a:p>
            <a:pPr lvl="0"/>
            <a:r>
              <a:rPr lang="en-GB" sz="1900"/>
              <a:t>Are there particular times of day when the resident's understanding is better – some people with dementia are more confused in the evening?</a:t>
            </a:r>
          </a:p>
          <a:p>
            <a:pPr lvl="0"/>
            <a:r>
              <a:rPr lang="en-GB" sz="1900"/>
              <a:t>Are there particular locations where the resident may feel more at ease e.g., in their room?</a:t>
            </a:r>
          </a:p>
          <a:p>
            <a:pPr marL="0" indent="0">
              <a:buNone/>
            </a:pPr>
            <a:endParaRPr lang="en-GB" sz="2000" b="1"/>
          </a:p>
          <a:p>
            <a:pPr marL="0" indent="0">
              <a:buNone/>
            </a:pPr>
            <a:endParaRPr lang="en-GB" sz="2000"/>
          </a:p>
          <a:p>
            <a:pPr lvl="0"/>
            <a:endParaRPr lang="en-GB" sz="2000"/>
          </a:p>
          <a:p>
            <a:pPr marL="0" indent="0">
              <a:buNone/>
            </a:pPr>
            <a:endParaRPr lang="en-GB" sz="2000"/>
          </a:p>
        </p:txBody>
      </p:sp>
      <p:sp>
        <p:nvSpPr>
          <p:cNvPr id="3" name="Title 2">
            <a:extLst>
              <a:ext uri="{FF2B5EF4-FFF2-40B4-BE49-F238E27FC236}">
                <a16:creationId xmlns:a16="http://schemas.microsoft.com/office/drawing/2014/main" id="{2E16EDDA-C144-4AE6-8D3A-813D9312C8E7}"/>
              </a:ext>
            </a:extLst>
          </p:cNvPr>
          <p:cNvSpPr>
            <a:spLocks noGrp="1"/>
          </p:cNvSpPr>
          <p:nvPr>
            <p:ph type="title"/>
          </p:nvPr>
        </p:nvSpPr>
        <p:spPr>
          <a:xfrm>
            <a:off x="625422" y="350644"/>
            <a:ext cx="8756073" cy="611649"/>
          </a:xfrm>
        </p:spPr>
        <p:txBody>
          <a:bodyPr/>
          <a:lstStyle/>
          <a:p>
            <a:r>
              <a:rPr lang="en-GB"/>
              <a:t>Supporting residents to make decisions</a:t>
            </a:r>
          </a:p>
        </p:txBody>
      </p:sp>
      <p:sp>
        <p:nvSpPr>
          <p:cNvPr id="6" name="TextBox 5">
            <a:extLst>
              <a:ext uri="{FF2B5EF4-FFF2-40B4-BE49-F238E27FC236}">
                <a16:creationId xmlns:a16="http://schemas.microsoft.com/office/drawing/2014/main" id="{7F04719F-EA58-406F-BBA3-B4073DA935C5}"/>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321759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733" y="191730"/>
            <a:ext cx="10459065" cy="678426"/>
          </a:xfrm>
        </p:spPr>
        <p:txBody>
          <a:bodyPr>
            <a:normAutofit fontScale="90000"/>
          </a:bodyPr>
          <a:lstStyle/>
          <a:p>
            <a:pPr algn="ctr"/>
            <a:r>
              <a:rPr lang="en-GB">
                <a:solidFill>
                  <a:srgbClr val="0070C0"/>
                </a:solidFill>
                <a:latin typeface="+mn-lt"/>
              </a:rPr>
              <a:t>No </a:t>
            </a:r>
            <a:r>
              <a:rPr lang="en-GB" sz="4000">
                <a:solidFill>
                  <a:srgbClr val="0070C0"/>
                </a:solidFill>
                <a:latin typeface="Arial" panose="020B0604020202020204" pitchFamily="34" charset="0"/>
                <a:cs typeface="Arial" panose="020B0604020202020204" pitchFamily="34" charset="0"/>
              </a:rPr>
              <a:t>decision</a:t>
            </a:r>
            <a:r>
              <a:rPr lang="en-GB">
                <a:solidFill>
                  <a:srgbClr val="0070C0"/>
                </a:solidFill>
                <a:latin typeface="+mn-lt"/>
              </a:rPr>
              <a:t> about me without me</a:t>
            </a:r>
          </a:p>
        </p:txBody>
      </p:sp>
      <p:pic>
        <p:nvPicPr>
          <p:cNvPr id="5" name="Picture 4"/>
          <p:cNvPicPr>
            <a:picLocks noChangeAspect="1"/>
          </p:cNvPicPr>
          <p:nvPr/>
        </p:nvPicPr>
        <p:blipFill>
          <a:blip r:embed="rId2"/>
          <a:stretch>
            <a:fillRect/>
          </a:stretch>
        </p:blipFill>
        <p:spPr>
          <a:xfrm>
            <a:off x="7711440" y="1548582"/>
            <a:ext cx="4480560" cy="4353237"/>
          </a:xfrm>
          <a:prstGeom prst="rect">
            <a:avLst/>
          </a:prstGeom>
        </p:spPr>
      </p:pic>
      <p:sp>
        <p:nvSpPr>
          <p:cNvPr id="3" name="Content Placeholder 2"/>
          <p:cNvSpPr>
            <a:spLocks noGrp="1"/>
          </p:cNvSpPr>
          <p:nvPr>
            <p:ph idx="1"/>
          </p:nvPr>
        </p:nvSpPr>
        <p:spPr>
          <a:xfrm>
            <a:off x="237744" y="870156"/>
            <a:ext cx="7754112" cy="5861599"/>
          </a:xfrm>
        </p:spPr>
        <p:txBody>
          <a:bodyPr>
            <a:noAutofit/>
          </a:bodyPr>
          <a:lstStyle/>
          <a:p>
            <a:pPr marL="0" indent="0">
              <a:lnSpc>
                <a:spcPct val="110000"/>
              </a:lnSpc>
              <a:spcBef>
                <a:spcPts val="0"/>
              </a:spcBef>
              <a:buNone/>
            </a:pPr>
            <a:r>
              <a:rPr lang="en-GB" sz="1400">
                <a:latin typeface="Arial" panose="020B0604020202020204" pitchFamily="34" charset="0"/>
                <a:cs typeface="Arial" panose="020B0604020202020204" pitchFamily="34" charset="0"/>
              </a:rPr>
              <a:t>Shared decision making (SDM) is a </a:t>
            </a:r>
            <a:r>
              <a:rPr lang="en-GB" sz="1400" b="1">
                <a:latin typeface="Arial" panose="020B0604020202020204" pitchFamily="34" charset="0"/>
                <a:cs typeface="Arial" panose="020B0604020202020204" pitchFamily="34" charset="0"/>
              </a:rPr>
              <a:t>joint process </a:t>
            </a:r>
            <a:r>
              <a:rPr lang="en-GB" sz="1400">
                <a:latin typeface="Arial" panose="020B0604020202020204" pitchFamily="34" charset="0"/>
                <a:cs typeface="Arial" panose="020B0604020202020204" pitchFamily="34" charset="0"/>
              </a:rPr>
              <a:t>in which a healthcare professional works together with a person to reach a decision about care, based both on </a:t>
            </a:r>
            <a:r>
              <a:rPr lang="en-GB" sz="1400" b="1">
                <a:latin typeface="Arial" panose="020B0604020202020204" pitchFamily="34" charset="0"/>
                <a:cs typeface="Arial" panose="020B0604020202020204" pitchFamily="34" charset="0"/>
              </a:rPr>
              <a:t>evidence and on the person’s individual preferences, beliefs and values. </a:t>
            </a:r>
          </a:p>
          <a:p>
            <a:pPr marL="0" indent="0">
              <a:lnSpc>
                <a:spcPct val="110000"/>
              </a:lnSpc>
              <a:spcBef>
                <a:spcPts val="0"/>
              </a:spcBef>
              <a:buNone/>
            </a:pPr>
            <a:r>
              <a:rPr lang="en-GB" sz="1400">
                <a:latin typeface="Arial" panose="020B0604020202020204" pitchFamily="34" charset="0"/>
                <a:cs typeface="Arial" panose="020B0604020202020204" pitchFamily="34" charset="0"/>
              </a:rPr>
              <a:t>The SDM approach to care recognises that both the healthcare professional and patient bring two different but complementary perspectives to the process.</a:t>
            </a:r>
            <a:endParaRPr lang="en-GB" sz="1400" b="1">
              <a:latin typeface="Arial" panose="020B0604020202020204" pitchFamily="34" charset="0"/>
              <a:cs typeface="Arial" panose="020B0604020202020204" pitchFamily="34" charset="0"/>
            </a:endParaRPr>
          </a:p>
          <a:p>
            <a:pPr marL="0" indent="0">
              <a:lnSpc>
                <a:spcPct val="110000"/>
              </a:lnSpc>
              <a:spcBef>
                <a:spcPts val="0"/>
              </a:spcBef>
              <a:buNone/>
            </a:pPr>
            <a:r>
              <a:rPr lang="en-GB" sz="1400">
                <a:latin typeface="Arial" panose="020B0604020202020204" pitchFamily="34" charset="0"/>
                <a:cs typeface="Arial" panose="020B0604020202020204" pitchFamily="34" charset="0"/>
              </a:rPr>
              <a:t>It is important because when well informed people make choices about treatment/care it</a:t>
            </a:r>
          </a:p>
          <a:p>
            <a:pPr lvl="1">
              <a:lnSpc>
                <a:spcPct val="110000"/>
              </a:lnSpc>
              <a:spcBef>
                <a:spcPts val="0"/>
              </a:spcBef>
            </a:pPr>
            <a:r>
              <a:rPr lang="en-GB" sz="1400">
                <a:latin typeface="Arial" panose="020B0604020202020204" pitchFamily="34" charset="0"/>
                <a:cs typeface="Arial" panose="020B0604020202020204" pitchFamily="34" charset="0"/>
              </a:rPr>
              <a:t>improves health outcomes and care experiences </a:t>
            </a:r>
          </a:p>
          <a:p>
            <a:pPr lvl="1">
              <a:lnSpc>
                <a:spcPct val="110000"/>
              </a:lnSpc>
              <a:spcBef>
                <a:spcPts val="0"/>
              </a:spcBef>
            </a:pPr>
            <a:r>
              <a:rPr lang="en-GB" sz="1400">
                <a:latin typeface="Arial" panose="020B0604020202020204" pitchFamily="34" charset="0"/>
                <a:cs typeface="Arial" panose="020B0604020202020204" pitchFamily="34" charset="0"/>
              </a:rPr>
              <a:t>results in less unwanted interventions</a:t>
            </a:r>
          </a:p>
          <a:p>
            <a:pPr lvl="1">
              <a:lnSpc>
                <a:spcPct val="110000"/>
              </a:lnSpc>
              <a:spcBef>
                <a:spcPts val="0"/>
              </a:spcBef>
            </a:pPr>
            <a:r>
              <a:rPr lang="en-GB" sz="1400">
                <a:latin typeface="Arial" panose="020B0604020202020204" pitchFamily="34" charset="0"/>
                <a:cs typeface="Arial" panose="020B0604020202020204" pitchFamily="34" charset="0"/>
              </a:rPr>
              <a:t>enhances the way resources are allocated</a:t>
            </a:r>
          </a:p>
          <a:p>
            <a:pPr marL="0" indent="0">
              <a:lnSpc>
                <a:spcPct val="110000"/>
              </a:lnSpc>
              <a:spcBef>
                <a:spcPts val="0"/>
              </a:spcBef>
              <a:buNone/>
            </a:pPr>
            <a:endParaRPr lang="en-GB" sz="1400" b="1">
              <a:latin typeface="Arial" panose="020B0604020202020204" pitchFamily="34" charset="0"/>
              <a:cs typeface="Arial" panose="020B0604020202020204" pitchFamily="34" charset="0"/>
            </a:endParaRPr>
          </a:p>
          <a:p>
            <a:pPr marL="0" indent="0">
              <a:lnSpc>
                <a:spcPct val="110000"/>
              </a:lnSpc>
              <a:spcBef>
                <a:spcPts val="0"/>
              </a:spcBef>
              <a:buNone/>
            </a:pPr>
            <a:r>
              <a:rPr lang="en-GB" sz="1400" b="1">
                <a:latin typeface="Arial" panose="020B0604020202020204" pitchFamily="34" charset="0"/>
                <a:cs typeface="Arial" panose="020B0604020202020204" pitchFamily="34" charset="0"/>
              </a:rPr>
              <a:t>What do you need to do?</a:t>
            </a:r>
          </a:p>
          <a:p>
            <a:pPr>
              <a:lnSpc>
                <a:spcPct val="110000"/>
              </a:lnSpc>
              <a:spcBef>
                <a:spcPts val="0"/>
              </a:spcBef>
            </a:pPr>
            <a:r>
              <a:rPr lang="en-GB" sz="1400">
                <a:latin typeface="Arial" panose="020B0604020202020204" pitchFamily="34" charset="0"/>
                <a:cs typeface="Arial" panose="020B0604020202020204" pitchFamily="34" charset="0"/>
              </a:rPr>
              <a:t>Involve residents</a:t>
            </a:r>
            <a:r>
              <a:rPr lang="en-GB" sz="1400">
                <a:solidFill>
                  <a:srgbClr val="FF0000"/>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in all decisions about the care they are receiving through discussion and information sharing. </a:t>
            </a:r>
          </a:p>
          <a:p>
            <a:pPr>
              <a:lnSpc>
                <a:spcPct val="110000"/>
              </a:lnSpc>
              <a:spcBef>
                <a:spcPts val="0"/>
              </a:spcBef>
            </a:pPr>
            <a:r>
              <a:rPr lang="en-GB" sz="1400">
                <a:latin typeface="Arial" panose="020B0604020202020204" pitchFamily="34" charset="0"/>
                <a:cs typeface="Arial" panose="020B0604020202020204" pitchFamily="34" charset="0"/>
              </a:rPr>
              <a:t>This will ensure that the resident understands the risks, benefits and possible consequences of different options at different stages, including before, during and after discussions, so that they are fully involved throughout their care.</a:t>
            </a:r>
          </a:p>
          <a:p>
            <a:pPr marL="0" indent="0" algn="ctr">
              <a:lnSpc>
                <a:spcPct val="110000"/>
              </a:lnSpc>
              <a:spcBef>
                <a:spcPts val="0"/>
              </a:spcBef>
              <a:buNone/>
            </a:pPr>
            <a:r>
              <a:rPr lang="en-GB" sz="1400">
                <a:latin typeface="Arial" panose="020B0604020202020204" pitchFamily="34" charset="0"/>
                <a:cs typeface="Arial" panose="020B0604020202020204" pitchFamily="34" charset="0"/>
              </a:rPr>
              <a:t>For more information please refer to the NICE </a:t>
            </a:r>
            <a:r>
              <a:rPr lang="en-GB" sz="1400" u="sng">
                <a:latin typeface="Arial" panose="020B0604020202020204" pitchFamily="34" charset="0"/>
                <a:cs typeface="Arial" panose="020B0604020202020204" pitchFamily="34" charset="0"/>
                <a:hlinkClick r:id="rId3"/>
              </a:rPr>
              <a:t>shared decision making guideline</a:t>
            </a:r>
            <a:r>
              <a:rPr lang="en-GB" sz="1400" u="sng">
                <a:latin typeface="Arial" panose="020B0604020202020204" pitchFamily="34" charset="0"/>
                <a:cs typeface="Arial" panose="020B0604020202020204" pitchFamily="34" charset="0"/>
              </a:rPr>
              <a:t>.</a:t>
            </a:r>
          </a:p>
          <a:p>
            <a:pPr marL="0" indent="0">
              <a:lnSpc>
                <a:spcPct val="110000"/>
              </a:lnSpc>
              <a:spcBef>
                <a:spcPts val="0"/>
              </a:spcBef>
              <a:buNone/>
            </a:pPr>
            <a:endParaRPr lang="en-GB" sz="1400" u="sng">
              <a:latin typeface="Arial" panose="020B0604020202020204" pitchFamily="34" charset="0"/>
              <a:cs typeface="Arial" panose="020B0604020202020204" pitchFamily="34" charset="0"/>
            </a:endParaRPr>
          </a:p>
          <a:p>
            <a:pPr marL="0" indent="0">
              <a:lnSpc>
                <a:spcPct val="110000"/>
              </a:lnSpc>
              <a:spcBef>
                <a:spcPts val="0"/>
              </a:spcBef>
              <a:buNone/>
            </a:pPr>
            <a:r>
              <a:rPr lang="en-GB" sz="1400" b="1">
                <a:latin typeface="Arial" panose="020B0604020202020204" pitchFamily="34" charset="0"/>
                <a:cs typeface="Arial" panose="020B0604020202020204" pitchFamily="34" charset="0"/>
              </a:rPr>
              <a:t>There are tools/resources available to facilitate shared decision making discussions:</a:t>
            </a:r>
          </a:p>
          <a:p>
            <a:pPr>
              <a:lnSpc>
                <a:spcPct val="110000"/>
              </a:lnSpc>
              <a:spcBef>
                <a:spcPts val="0"/>
              </a:spcBef>
            </a:pPr>
            <a:r>
              <a:rPr lang="en-GB" sz="1400">
                <a:latin typeface="Arial" panose="020B0604020202020204" pitchFamily="34" charset="0"/>
                <a:cs typeface="Arial" panose="020B0604020202020204" pitchFamily="34" charset="0"/>
              </a:rPr>
              <a:t>Three- talk model </a:t>
            </a:r>
            <a:r>
              <a:rPr lang="en-GB" altLang="en-US" sz="1400">
                <a:latin typeface="Arial" panose="020B0604020202020204" pitchFamily="34" charset="0"/>
                <a:cs typeface="Arial" panose="020B0604020202020204" pitchFamily="34" charset="0"/>
              </a:rPr>
              <a:t>Elwyn G et al </a:t>
            </a:r>
            <a:r>
              <a:rPr lang="en-GB" altLang="en-US" sz="1400">
                <a:latin typeface="Arial" panose="020B0604020202020204" pitchFamily="34" charset="0"/>
                <a:cs typeface="Arial" panose="020B0604020202020204" pitchFamily="34" charset="0"/>
                <a:hlinkClick r:id="rId4"/>
              </a:rPr>
              <a:t>https://www.bmj.com/content/359/bmj.j4891</a:t>
            </a:r>
            <a:endParaRPr lang="en-GB" sz="1400">
              <a:solidFill>
                <a:srgbClr val="FF0000"/>
              </a:solidFill>
              <a:latin typeface="Arial" panose="020B0604020202020204" pitchFamily="34" charset="0"/>
              <a:cs typeface="Arial" panose="020B0604020202020204" pitchFamily="34" charset="0"/>
            </a:endParaRPr>
          </a:p>
          <a:p>
            <a:pPr>
              <a:lnSpc>
                <a:spcPct val="110000"/>
              </a:lnSpc>
              <a:spcBef>
                <a:spcPts val="0"/>
              </a:spcBef>
            </a:pPr>
            <a:r>
              <a:rPr lang="en-GB" sz="1400">
                <a:latin typeface="Arial" panose="020B0604020202020204" pitchFamily="34" charset="0"/>
                <a:cs typeface="Arial" panose="020B0604020202020204" pitchFamily="34" charset="0"/>
              </a:rPr>
              <a:t> BRAN model </a:t>
            </a:r>
            <a:r>
              <a:rPr lang="en-GB" sz="1400">
                <a:solidFill>
                  <a:srgbClr val="FF0000"/>
                </a:solidFill>
                <a:latin typeface="Arial" panose="020B0604020202020204" pitchFamily="34" charset="0"/>
                <a:cs typeface="Arial" panose="020B0604020202020204" pitchFamily="34" charset="0"/>
                <a:hlinkClick r:id="rId5"/>
              </a:rPr>
              <a:t>https://www.choosingwisely.co.uk/wp-content/uploads/2020/11/CWUK_patient_leaflet_100120-1.pdf</a:t>
            </a:r>
            <a:r>
              <a:rPr lang="en-GB" sz="1400">
                <a:solidFill>
                  <a:srgbClr val="FF0000"/>
                </a:solidFill>
                <a:latin typeface="Arial" panose="020B0604020202020204" pitchFamily="34" charset="0"/>
                <a:cs typeface="Arial" panose="020B0604020202020204" pitchFamily="34" charset="0"/>
              </a:rPr>
              <a:t>  </a:t>
            </a:r>
          </a:p>
          <a:p>
            <a:pPr>
              <a:lnSpc>
                <a:spcPct val="110000"/>
              </a:lnSpc>
              <a:spcBef>
                <a:spcPts val="0"/>
              </a:spcBef>
            </a:pPr>
            <a:r>
              <a:rPr lang="en-GB" sz="1400">
                <a:latin typeface="Arial" panose="020B0604020202020204" pitchFamily="34" charset="0"/>
                <a:cs typeface="Arial" panose="020B0604020202020204" pitchFamily="34" charset="0"/>
              </a:rPr>
              <a:t>NICE/</a:t>
            </a:r>
            <a:r>
              <a:rPr lang="en-GB" sz="1400" err="1">
                <a:latin typeface="Arial" panose="020B0604020202020204" pitchFamily="34" charset="0"/>
                <a:cs typeface="Arial" panose="020B0604020202020204" pitchFamily="34" charset="0"/>
              </a:rPr>
              <a:t>Keele</a:t>
            </a:r>
            <a:r>
              <a:rPr lang="en-GB" sz="1400">
                <a:latin typeface="Arial" panose="020B0604020202020204" pitchFamily="34" charset="0"/>
                <a:cs typeface="Arial" panose="020B0604020202020204" pitchFamily="34" charset="0"/>
              </a:rPr>
              <a:t> university </a:t>
            </a:r>
            <a:r>
              <a:rPr lang="en-GB" sz="1400" u="sng">
                <a:latin typeface="Arial" panose="020B0604020202020204" pitchFamily="34" charset="0"/>
                <a:cs typeface="Arial" panose="020B0604020202020204" pitchFamily="34" charset="0"/>
                <a:hlinkClick r:id="rId6"/>
              </a:rPr>
              <a:t>online learning package</a:t>
            </a:r>
            <a:r>
              <a:rPr lang="en-GB" sz="1400">
                <a:latin typeface="Arial" panose="020B0604020202020204" pitchFamily="34" charset="0"/>
                <a:cs typeface="Arial" panose="020B0604020202020204" pitchFamily="34" charset="0"/>
              </a:rPr>
              <a:t> to help develop the skills and knowledge to have conversations with people.</a:t>
            </a:r>
          </a:p>
        </p:txBody>
      </p:sp>
      <p:sp>
        <p:nvSpPr>
          <p:cNvPr id="6" name="TextBox 5">
            <a:extLst>
              <a:ext uri="{FF2B5EF4-FFF2-40B4-BE49-F238E27FC236}">
                <a16:creationId xmlns:a16="http://schemas.microsoft.com/office/drawing/2014/main" id="{C9BEF604-E3AD-4D45-8DFB-8D387F16D678}"/>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508351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242816"/>
            <a:ext cx="9804034" cy="611649"/>
          </a:xfrm>
        </p:spPr>
        <p:txBody>
          <a:bodyPr/>
          <a:lstStyle/>
          <a:p>
            <a:r>
              <a:rPr lang="en-GB"/>
              <a:t>	Supporting eating and drinking</a:t>
            </a: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101197" y="799790"/>
            <a:ext cx="11917978" cy="5101300"/>
          </a:xfrm>
          <a:prstGeom prst="rect">
            <a:avLst/>
          </a:prstGeom>
          <a:ln w="19050">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a:t>If you are concerned about a residents oral intake speak with their GP/healthcare professional. See the slide on </a:t>
            </a:r>
            <a:r>
              <a:rPr lang="en-GB" sz="1200">
                <a:hlinkClick r:id="" action="ppaction://noaction">
                  <a:extLst>
                    <a:ext uri="{A12FA001-AC4F-418D-AE19-62706E023703}">
                      <ahyp:hlinkClr xmlns:ahyp="http://schemas.microsoft.com/office/drawing/2018/hyperlinkcolor" val="tx"/>
                    </a:ext>
                  </a:extLst>
                </a:hlinkClick>
              </a:rPr>
              <a:t>recognising when residents become unwell</a:t>
            </a:r>
            <a:endParaRPr lang="en-GB" sz="1200"/>
          </a:p>
          <a:p>
            <a:pPr marL="0" indent="0">
              <a:lnSpc>
                <a:spcPct val="100000"/>
              </a:lnSpc>
              <a:spcBef>
                <a:spcPts val="0"/>
              </a:spcBef>
              <a:buFont typeface="Arial" panose="020B0604020202020204" pitchFamily="34" charset="0"/>
              <a:buNone/>
            </a:pPr>
            <a:endParaRPr lang="en-GB" sz="1200"/>
          </a:p>
          <a:p>
            <a:pPr marL="0" indent="0">
              <a:lnSpc>
                <a:spcPct val="100000"/>
              </a:lnSpc>
              <a:spcBef>
                <a:spcPts val="0"/>
              </a:spcBef>
              <a:buFont typeface="Arial" panose="020B0604020202020204" pitchFamily="34" charset="0"/>
              <a:buNone/>
            </a:pPr>
            <a:r>
              <a:rPr lang="en-GB" sz="1200"/>
              <a:t>The impact of COVID-19 has affected eating and drinking for some residents – making it even more important to monitor food and fluid intake</a:t>
            </a:r>
          </a:p>
          <a:p>
            <a:pPr>
              <a:lnSpc>
                <a:spcPct val="100000"/>
              </a:lnSpc>
              <a:spcBef>
                <a:spcPts val="0"/>
              </a:spcBef>
            </a:pPr>
            <a:r>
              <a:rPr lang="en-GB" sz="1200"/>
              <a:t>If a resident has/ has had COVID-19 they may lose their sense of taste and smell and have reduced appetite</a:t>
            </a:r>
          </a:p>
          <a:p>
            <a:pPr>
              <a:lnSpc>
                <a:spcPct val="100000"/>
              </a:lnSpc>
              <a:spcBef>
                <a:spcPts val="0"/>
              </a:spcBef>
            </a:pPr>
            <a:r>
              <a:rPr lang="en-GB" sz="1200"/>
              <a:t>Isolation and a lack of sociable meal times can also affect how well people eat and drink</a:t>
            </a:r>
          </a:p>
          <a:p>
            <a:pPr marL="0" indent="0">
              <a:lnSpc>
                <a:spcPct val="100000"/>
              </a:lnSpc>
              <a:spcBef>
                <a:spcPts val="0"/>
              </a:spcBef>
              <a:buNone/>
            </a:pPr>
            <a:endParaRPr lang="en-GB" sz="1200"/>
          </a:p>
          <a:p>
            <a:pPr marL="0" indent="0">
              <a:lnSpc>
                <a:spcPct val="100000"/>
              </a:lnSpc>
              <a:spcBef>
                <a:spcPts val="0"/>
              </a:spcBef>
              <a:buNone/>
            </a:pPr>
            <a:r>
              <a:rPr lang="en-GB" sz="1200"/>
              <a:t>If residents are not eating and drinking enough this can lead to illness and infections, falls, reduced mobility and pressure sores. </a:t>
            </a:r>
          </a:p>
          <a:p>
            <a:pPr marL="0" indent="0">
              <a:lnSpc>
                <a:spcPct val="100000"/>
              </a:lnSpc>
              <a:spcBef>
                <a:spcPts val="0"/>
              </a:spcBef>
              <a:buNone/>
            </a:pPr>
            <a:r>
              <a:rPr lang="en-GB" sz="1200"/>
              <a:t>Some people reduce their fluid intake due to incontinence </a:t>
            </a:r>
            <a:r>
              <a:rPr lang="en-GB" sz="1200" b="1"/>
              <a:t>but</a:t>
            </a:r>
            <a:r>
              <a:rPr lang="en-GB" sz="1200"/>
              <a:t> reduced fluid intake concentrates urine which irritates the bladder and makes incontinence and frequency worse.</a:t>
            </a:r>
          </a:p>
          <a:p>
            <a:pPr marL="0" indent="0">
              <a:lnSpc>
                <a:spcPct val="100000"/>
              </a:lnSpc>
              <a:spcBef>
                <a:spcPts val="0"/>
              </a:spcBef>
              <a:buNone/>
            </a:pPr>
            <a:endParaRPr lang="en-GB" sz="1200"/>
          </a:p>
          <a:p>
            <a:pPr marL="0" indent="0">
              <a:lnSpc>
                <a:spcPct val="100000"/>
              </a:lnSpc>
              <a:spcBef>
                <a:spcPts val="0"/>
              </a:spcBef>
              <a:buNone/>
            </a:pPr>
            <a:r>
              <a:rPr lang="en-GB" sz="1200"/>
              <a:t>Don’t forget about the importance of </a:t>
            </a:r>
            <a:r>
              <a:rPr lang="en-GB" sz="1200" b="1"/>
              <a:t>good oral health </a:t>
            </a:r>
            <a:r>
              <a:rPr lang="en-GB" sz="1200"/>
              <a:t>e.g. people with learning disabilities and people with conditions such as dementia and Parkinson’s disease are at greater risk of developing swallowing problems (dysphagia). The signs and symptoms of dysphagia are frequently missed. If you have notice that a resident displays any of the following: coughs/chokes when eating or drinking, brings food back, persistently drools, is unable to chew food or makes a ‘</a:t>
            </a:r>
            <a:r>
              <a:rPr lang="en-GB" sz="1200" err="1"/>
              <a:t>gurgly</a:t>
            </a:r>
            <a:r>
              <a:rPr lang="en-GB" sz="1200"/>
              <a:t>’ wet sounding voice when eating or drinking please notify their G.P. or lead health professional</a:t>
            </a:r>
          </a:p>
          <a:p>
            <a:pPr marL="0" indent="0">
              <a:lnSpc>
                <a:spcPct val="100000"/>
              </a:lnSpc>
              <a:spcBef>
                <a:spcPts val="0"/>
              </a:spcBef>
              <a:buNone/>
            </a:pPr>
            <a:endParaRPr lang="en-GB" sz="1200" i="1"/>
          </a:p>
          <a:p>
            <a:pPr marL="0" indent="0">
              <a:lnSpc>
                <a:spcPct val="100000"/>
              </a:lnSpc>
              <a:spcBef>
                <a:spcPts val="0"/>
              </a:spcBef>
              <a:buNone/>
            </a:pPr>
            <a:r>
              <a:rPr lang="en-GB" sz="1200" b="1"/>
              <a:t>Adding extra calories</a:t>
            </a:r>
          </a:p>
          <a:p>
            <a:pPr marL="0" indent="0">
              <a:lnSpc>
                <a:spcPct val="100000"/>
              </a:lnSpc>
              <a:spcBef>
                <a:spcPts val="0"/>
              </a:spcBef>
              <a:buNone/>
            </a:pPr>
            <a:r>
              <a:rPr lang="en-GB" sz="1200"/>
              <a:t>Use a food first approach to add extra calories: (sugary food and drink should still be limited for residents with diabetes)</a:t>
            </a:r>
          </a:p>
          <a:p>
            <a:pPr>
              <a:lnSpc>
                <a:spcPct val="100000"/>
              </a:lnSpc>
              <a:spcBef>
                <a:spcPts val="0"/>
              </a:spcBef>
            </a:pPr>
            <a:r>
              <a:rPr lang="en-GB" sz="1200"/>
              <a:t>1 pint of </a:t>
            </a:r>
            <a:r>
              <a:rPr lang="en-GB" sz="1200" b="1"/>
              <a:t>fortified milk </a:t>
            </a:r>
            <a:r>
              <a:rPr lang="en-GB" sz="1200"/>
              <a:t>per day: 4 table spoons of dried skimmed milk power in 1 pint of full fat milk – use in porridge, mashed potato, milkshakes etc</a:t>
            </a:r>
          </a:p>
          <a:p>
            <a:pPr>
              <a:lnSpc>
                <a:spcPct val="100000"/>
              </a:lnSpc>
              <a:spcBef>
                <a:spcPts val="0"/>
              </a:spcBef>
            </a:pPr>
            <a:r>
              <a:rPr lang="en-GB" sz="1200"/>
              <a:t>High calorie </a:t>
            </a:r>
            <a:r>
              <a:rPr lang="en-GB" sz="1200" b="1"/>
              <a:t>snacks</a:t>
            </a:r>
            <a:r>
              <a:rPr lang="en-GB" sz="1200"/>
              <a:t>: Cheese and crackers, peanut butter toast, full fat yoghurt with fruit, crumpet with jam, homemade milkshakes etc</a:t>
            </a:r>
          </a:p>
          <a:p>
            <a:pPr>
              <a:lnSpc>
                <a:spcPct val="100000"/>
              </a:lnSpc>
              <a:spcBef>
                <a:spcPts val="0"/>
              </a:spcBef>
            </a:pPr>
            <a:r>
              <a:rPr lang="en-GB" sz="1200"/>
              <a:t>Add </a:t>
            </a:r>
            <a:r>
              <a:rPr lang="en-GB" sz="1200" b="1"/>
              <a:t>calories to meals</a:t>
            </a:r>
            <a:r>
              <a:rPr lang="en-GB" sz="1200"/>
              <a:t>: use full fat milk and butter, add cream to potatoes and puddings, add mayonnaise to sandwiches, grated cheese on meals, add olive oil to salads etc. </a:t>
            </a:r>
          </a:p>
          <a:p>
            <a:pPr marL="0" indent="0">
              <a:lnSpc>
                <a:spcPct val="100000"/>
              </a:lnSpc>
              <a:spcBef>
                <a:spcPts val="0"/>
              </a:spcBef>
              <a:buNone/>
            </a:pPr>
            <a:r>
              <a:rPr lang="en-GB" sz="1200" b="1"/>
              <a:t>Reducing impact of isolation</a:t>
            </a:r>
          </a:p>
          <a:p>
            <a:pPr>
              <a:lnSpc>
                <a:spcPct val="100000"/>
              </a:lnSpc>
              <a:spcBef>
                <a:spcPts val="0"/>
              </a:spcBef>
            </a:pPr>
            <a:r>
              <a:rPr lang="en-GB" sz="1200"/>
              <a:t>Where able to (following infection control guidelines) continue </a:t>
            </a:r>
            <a:r>
              <a:rPr lang="en-GB" sz="1200" b="1"/>
              <a:t>residents eating together </a:t>
            </a:r>
            <a:r>
              <a:rPr lang="en-GB" sz="1200"/>
              <a:t>e.g. in smaller groups than usual maintaining distancing </a:t>
            </a:r>
          </a:p>
          <a:p>
            <a:pPr>
              <a:lnSpc>
                <a:spcPct val="100000"/>
              </a:lnSpc>
              <a:spcBef>
                <a:spcPts val="0"/>
              </a:spcBef>
            </a:pPr>
            <a:r>
              <a:rPr lang="en-GB" sz="1200"/>
              <a:t>Talk to residents about food to stimulate appetite, sit with them whilst they eat</a:t>
            </a:r>
          </a:p>
          <a:p>
            <a:pPr>
              <a:lnSpc>
                <a:spcPct val="100000"/>
              </a:lnSpc>
              <a:spcBef>
                <a:spcPts val="0"/>
              </a:spcBef>
            </a:pPr>
            <a:r>
              <a:rPr lang="en-GB" sz="1200"/>
              <a:t>Ask family members to bring in </a:t>
            </a:r>
            <a:r>
              <a:rPr lang="en-GB" sz="1200" b="1"/>
              <a:t>food they like </a:t>
            </a:r>
            <a:r>
              <a:rPr lang="en-GB" sz="1200"/>
              <a:t>– where non-perishable and external packaging can be wiped down - to maintain infection control</a:t>
            </a:r>
          </a:p>
          <a:p>
            <a:pPr>
              <a:lnSpc>
                <a:spcPct val="100000"/>
              </a:lnSpc>
              <a:spcBef>
                <a:spcPts val="0"/>
              </a:spcBef>
            </a:pPr>
            <a:r>
              <a:rPr lang="en-GB" sz="1200"/>
              <a:t>Relaxing music at mealtimes can sometimes help</a:t>
            </a:r>
          </a:p>
          <a:p>
            <a:pPr marL="0" indent="0">
              <a:lnSpc>
                <a:spcPct val="100000"/>
              </a:lnSpc>
              <a:spcBef>
                <a:spcPts val="0"/>
              </a:spcBef>
              <a:buNone/>
            </a:pPr>
            <a:endParaRPr lang="en-GB" sz="1200"/>
          </a:p>
          <a:p>
            <a:pPr marL="0" indent="0">
              <a:lnSpc>
                <a:spcPct val="100000"/>
              </a:lnSpc>
              <a:spcBef>
                <a:spcPts val="0"/>
              </a:spcBef>
              <a:buNone/>
            </a:pPr>
            <a:r>
              <a:rPr lang="en-GB" sz="1200" b="1"/>
              <a:t>Other tips</a:t>
            </a:r>
          </a:p>
          <a:p>
            <a:pPr>
              <a:lnSpc>
                <a:spcPct val="100000"/>
              </a:lnSpc>
              <a:spcBef>
                <a:spcPts val="0"/>
              </a:spcBef>
            </a:pPr>
            <a:r>
              <a:rPr lang="en-GB" sz="1200"/>
              <a:t>Some people loose taste sensations as they get older – you could try stronger flavours (herbs and spices), sweeter foods might be preferred</a:t>
            </a:r>
          </a:p>
          <a:p>
            <a:pPr>
              <a:lnSpc>
                <a:spcPct val="100000"/>
              </a:lnSpc>
              <a:spcBef>
                <a:spcPts val="0"/>
              </a:spcBef>
            </a:pPr>
            <a:r>
              <a:rPr lang="en-GB" sz="1200"/>
              <a:t>Little and often – offer snacks and drinks throughout the day. Some people improve intake with finger foods</a:t>
            </a:r>
          </a:p>
          <a:p>
            <a:pPr>
              <a:lnSpc>
                <a:spcPct val="100000"/>
              </a:lnSpc>
              <a:spcBef>
                <a:spcPts val="0"/>
              </a:spcBef>
            </a:pPr>
            <a:r>
              <a:rPr lang="en-GB" sz="1200"/>
              <a:t>Find out about food likes and dislikes</a:t>
            </a:r>
          </a:p>
          <a:p>
            <a:pPr>
              <a:lnSpc>
                <a:spcPct val="100000"/>
              </a:lnSpc>
              <a:spcBef>
                <a:spcPts val="0"/>
              </a:spcBef>
            </a:pPr>
            <a:r>
              <a:rPr lang="en-GB" sz="1200"/>
              <a:t>Ensure drinks are always in reach, moist soft food it easier to eat</a:t>
            </a:r>
          </a:p>
          <a:p>
            <a:pPr>
              <a:lnSpc>
                <a:spcPct val="100000"/>
              </a:lnSpc>
              <a:spcBef>
                <a:spcPts val="0"/>
              </a:spcBef>
            </a:pPr>
            <a:endParaRPr lang="en-GB" sz="1300"/>
          </a:p>
        </p:txBody>
      </p:sp>
      <p:pic>
        <p:nvPicPr>
          <p:cNvPr id="11" name="Picture 10" descr="Cupcake">
            <a:extLst>
              <a:ext uri="{FF2B5EF4-FFF2-40B4-BE49-F238E27FC236}">
                <a16:creationId xmlns:a16="http://schemas.microsoft.com/office/drawing/2014/main" id="{C81410E1-5980-4D88-82A5-B3A10F10E2F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09601" y="242816"/>
            <a:ext cx="563879" cy="563879"/>
          </a:xfrm>
          <a:prstGeom prst="rect">
            <a:avLst/>
          </a:prstGeom>
        </p:spPr>
      </p:pic>
      <p:graphicFrame>
        <p:nvGraphicFramePr>
          <p:cNvPr id="8" name="Table 8">
            <a:extLst>
              <a:ext uri="{FF2B5EF4-FFF2-40B4-BE49-F238E27FC236}">
                <a16:creationId xmlns:a16="http://schemas.microsoft.com/office/drawing/2014/main" id="{A0EBFA16-2EEF-451B-B113-8D6073BA17D9}"/>
              </a:ext>
            </a:extLst>
          </p:cNvPr>
          <p:cNvGraphicFramePr>
            <a:graphicFrameLocks noGrp="1"/>
          </p:cNvGraphicFramePr>
          <p:nvPr>
            <p:extLst>
              <p:ext uri="{D42A27DB-BD31-4B8C-83A1-F6EECF244321}">
                <p14:modId xmlns:p14="http://schemas.microsoft.com/office/powerpoint/2010/main" val="1505673553"/>
              </p:ext>
            </p:extLst>
          </p:nvPr>
        </p:nvGraphicFramePr>
        <p:xfrm>
          <a:off x="4883546" y="6360572"/>
          <a:ext cx="6353667" cy="497428"/>
        </p:xfrm>
        <a:graphic>
          <a:graphicData uri="http://schemas.openxmlformats.org/drawingml/2006/table">
            <a:tbl>
              <a:tblPr firstRow="1" bandRow="1">
                <a:tableStyleId>{2D5ABB26-0587-4C30-8999-92F81FD0307C}</a:tableStyleId>
              </a:tblPr>
              <a:tblGrid>
                <a:gridCol w="1048133">
                  <a:extLst>
                    <a:ext uri="{9D8B030D-6E8A-4147-A177-3AD203B41FA5}">
                      <a16:colId xmlns:a16="http://schemas.microsoft.com/office/drawing/2014/main" val="2818643116"/>
                    </a:ext>
                  </a:extLst>
                </a:gridCol>
                <a:gridCol w="2415763">
                  <a:extLst>
                    <a:ext uri="{9D8B030D-6E8A-4147-A177-3AD203B41FA5}">
                      <a16:colId xmlns:a16="http://schemas.microsoft.com/office/drawing/2014/main" val="791406903"/>
                    </a:ext>
                  </a:extLst>
                </a:gridCol>
                <a:gridCol w="2889771">
                  <a:extLst>
                    <a:ext uri="{9D8B030D-6E8A-4147-A177-3AD203B41FA5}">
                      <a16:colId xmlns:a16="http://schemas.microsoft.com/office/drawing/2014/main" val="4085324942"/>
                    </a:ext>
                  </a:extLst>
                </a:gridCol>
              </a:tblGrid>
              <a:tr h="248714">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a:latin typeface="Arial" panose="020B0604020202020204" pitchFamily="34" charset="0"/>
                          <a:cs typeface="Arial" panose="020B0604020202020204" pitchFamily="34" charset="0"/>
                        </a:rPr>
                        <a:t>Resources</a:t>
                      </a: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a:latin typeface="Arial" panose="020B0604020202020204" pitchFamily="34" charset="0"/>
                          <a:cs typeface="Arial" panose="020B0604020202020204" pitchFamily="34" charset="0"/>
                        </a:rPr>
                        <a:t>MUST </a:t>
                      </a:r>
                      <a:r>
                        <a:rPr lang="en-GB" sz="1000">
                          <a:latin typeface="Arial" panose="020B0604020202020204" pitchFamily="34" charset="0"/>
                          <a:cs typeface="Arial" panose="020B0604020202020204" pitchFamily="34" charset="0"/>
                          <a:hlinkClick r:id="rId5"/>
                        </a:rPr>
                        <a:t>tool and resources</a:t>
                      </a:r>
                      <a:endParaRPr lang="en-GB" sz="1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a:latin typeface="Arial" panose="020B0604020202020204" pitchFamily="34" charset="0"/>
                          <a:cs typeface="Arial" panose="020B0604020202020204" pitchFamily="34" charset="0"/>
                        </a:rPr>
                        <a:t>Managing malnutrition </a:t>
                      </a:r>
                      <a:r>
                        <a:rPr lang="en-GB" sz="1000">
                          <a:latin typeface="Arial" panose="020B0604020202020204" pitchFamily="34" charset="0"/>
                          <a:cs typeface="Arial" panose="020B0604020202020204" pitchFamily="34" charset="0"/>
                          <a:hlinkClick r:id="rId6"/>
                        </a:rPr>
                        <a:t>webinar</a:t>
                      </a:r>
                      <a:endParaRPr lang="en-GB" sz="1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6913052"/>
                  </a:ext>
                </a:extLst>
              </a:tr>
              <a:tr h="248714">
                <a:tc v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a:latin typeface="Arial" panose="020B0604020202020204" pitchFamily="34" charset="0"/>
                          <a:cs typeface="Arial" panose="020B0604020202020204" pitchFamily="34" charset="0"/>
                        </a:rPr>
                        <a:t>Hydration at home </a:t>
                      </a:r>
                      <a:r>
                        <a:rPr lang="en-GB" sz="1000">
                          <a:latin typeface="Arial" panose="020B0604020202020204" pitchFamily="34" charset="0"/>
                          <a:cs typeface="Arial" panose="020B0604020202020204" pitchFamily="34" charset="0"/>
                          <a:hlinkClick r:id="rId7"/>
                        </a:rPr>
                        <a:t>toolkit</a:t>
                      </a:r>
                      <a:r>
                        <a:rPr lang="en-GB" sz="1000">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a:latin typeface="Arial" panose="020B0604020202020204" pitchFamily="34" charset="0"/>
                          <a:cs typeface="Arial" panose="020B0604020202020204" pitchFamily="34" charset="0"/>
                        </a:rPr>
                        <a:t>Adding calories to meals </a:t>
                      </a:r>
                      <a:r>
                        <a:rPr lang="en-GB" sz="1000">
                          <a:latin typeface="Arial" panose="020B0604020202020204" pitchFamily="34" charset="0"/>
                          <a:cs typeface="Arial" panose="020B0604020202020204" pitchFamily="34" charset="0"/>
                          <a:hlinkClick r:id="rId8"/>
                        </a:rPr>
                        <a:t>ideas</a:t>
                      </a:r>
                      <a:endParaRPr lang="en-GB" sz="1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5906879"/>
                  </a:ext>
                </a:extLst>
              </a:tr>
            </a:tbl>
          </a:graphicData>
        </a:graphic>
      </p:graphicFrame>
      <p:sp>
        <p:nvSpPr>
          <p:cNvPr id="7" name="TextBox 6">
            <a:extLst>
              <a:ext uri="{FF2B5EF4-FFF2-40B4-BE49-F238E27FC236}">
                <a16:creationId xmlns:a16="http://schemas.microsoft.com/office/drawing/2014/main" id="{0197B702-E834-4C49-AFF0-FDDEA828585B}"/>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51099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1626C-A91F-4120-8D18-B1EA601AA0F4}"/>
              </a:ext>
            </a:extLst>
          </p:cNvPr>
          <p:cNvSpPr>
            <a:spLocks noGrp="1"/>
          </p:cNvSpPr>
          <p:nvPr>
            <p:ph sz="quarter" idx="10"/>
          </p:nvPr>
        </p:nvSpPr>
        <p:spPr>
          <a:xfrm>
            <a:off x="138223" y="734459"/>
            <a:ext cx="5852636" cy="2244128"/>
          </a:xfrm>
        </p:spPr>
        <p:txBody>
          <a:bodyPr/>
          <a:lstStyle/>
          <a:p>
            <a:pPr algn="l"/>
            <a:r>
              <a:rPr lang="en-GB" sz="1900">
                <a:effectLst/>
              </a:rPr>
              <a:t>Co-circulation of COVID-19 and other respiratory viruses is likely this winter. It may be difficult to distinguish between symptoms of COVID-19, influenza, and other respiratory viruses. </a:t>
            </a:r>
          </a:p>
          <a:p>
            <a:pPr algn="l"/>
            <a:r>
              <a:rPr lang="en-GB" sz="1900">
                <a:effectLst/>
              </a:rPr>
              <a:t>In addition, care home residents may not present with classical symptoms of COVID-19 or influenza. Therefore, acute respiratory infection (ARI) should also be considered if there is a sudden deterioration in physical or medical health, with or without fever.  Investigations into outbreaks of acute respiratory illness in care homes will need to consider the possibility that the outbreak is caused by COVID-19, influenza, or other respiratory viruses.</a:t>
            </a:r>
          </a:p>
          <a:p>
            <a:pPr algn="l"/>
            <a:r>
              <a:rPr lang="en-GB" sz="1900">
                <a:effectLst/>
              </a:rPr>
              <a:t>Care homes should continue to follow the current guidance on measures to prevent </a:t>
            </a:r>
            <a:r>
              <a:rPr lang="en-GB" sz="1900" u="none" strike="noStrike">
                <a:effectLst/>
              </a:rPr>
              <a:t>COVID-19</a:t>
            </a:r>
            <a:r>
              <a:rPr lang="en-GB" sz="1900">
                <a:effectLst/>
              </a:rPr>
              <a:t>. This includes maintaining routine asymptomatic testing regimes. </a:t>
            </a:r>
          </a:p>
          <a:p>
            <a:endParaRPr lang="en-GB"/>
          </a:p>
        </p:txBody>
      </p:sp>
      <p:sp>
        <p:nvSpPr>
          <p:cNvPr id="3" name="Title 2">
            <a:extLst>
              <a:ext uri="{FF2B5EF4-FFF2-40B4-BE49-F238E27FC236}">
                <a16:creationId xmlns:a16="http://schemas.microsoft.com/office/drawing/2014/main" id="{9F06615C-6D26-4124-9930-506CDB7D748B}"/>
              </a:ext>
            </a:extLst>
          </p:cNvPr>
          <p:cNvSpPr>
            <a:spLocks noGrp="1"/>
          </p:cNvSpPr>
          <p:nvPr>
            <p:ph type="title"/>
          </p:nvPr>
        </p:nvSpPr>
        <p:spPr>
          <a:xfrm>
            <a:off x="109870" y="243968"/>
            <a:ext cx="8756073" cy="611649"/>
          </a:xfrm>
        </p:spPr>
        <p:txBody>
          <a:bodyPr/>
          <a:lstStyle/>
          <a:p>
            <a:r>
              <a:rPr lang="en-GB"/>
              <a:t>Acute respiratory infection</a:t>
            </a:r>
          </a:p>
        </p:txBody>
      </p:sp>
      <p:pic>
        <p:nvPicPr>
          <p:cNvPr id="2050" name="Picture 2">
            <a:extLst>
              <a:ext uri="{FF2B5EF4-FFF2-40B4-BE49-F238E27FC236}">
                <a16:creationId xmlns:a16="http://schemas.microsoft.com/office/drawing/2014/main" id="{061FE133-906C-4420-A97E-4E6C8E444C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0" t="15663" r="8929" b="4446"/>
          <a:stretch/>
        </p:blipFill>
        <p:spPr bwMode="auto">
          <a:xfrm>
            <a:off x="5824145" y="734459"/>
            <a:ext cx="6140302" cy="28623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676351-DA01-4570-84EE-137AC8B0B5A2}"/>
              </a:ext>
            </a:extLst>
          </p:cNvPr>
          <p:cNvSpPr txBox="1"/>
          <p:nvPr/>
        </p:nvSpPr>
        <p:spPr>
          <a:xfrm>
            <a:off x="5938284" y="3595038"/>
            <a:ext cx="6140302" cy="2862322"/>
          </a:xfrm>
          <a:prstGeom prst="rect">
            <a:avLst/>
          </a:prstGeom>
          <a:noFill/>
          <a:ln>
            <a:solidFill>
              <a:schemeClr val="tx1"/>
            </a:solidFill>
          </a:ln>
        </p:spPr>
        <p:txBody>
          <a:bodyPr wrap="square">
            <a:spAutoFit/>
          </a:bodyPr>
          <a:lstStyle/>
          <a:p>
            <a:r>
              <a:rPr lang="en-GB" sz="1800" b="1">
                <a:effectLst/>
                <a:latin typeface="Arial" panose="020B0604020202020204" pitchFamily="34" charset="0"/>
                <a:cs typeface="Arial" panose="020B0604020202020204" pitchFamily="34" charset="0"/>
              </a:rPr>
              <a:t>Where an outbreak of respiratory illness is suspected, the care home should contact the residents’ general practitioners for clinical assessment and the </a:t>
            </a:r>
            <a:r>
              <a:rPr lang="en-GB" sz="1800" b="1" u="none" strike="noStrike">
                <a:effectLst/>
                <a:latin typeface="Arial" panose="020B0604020202020204" pitchFamily="34" charset="0"/>
                <a:cs typeface="Arial" panose="020B0604020202020204" pitchFamily="34" charset="0"/>
              </a:rPr>
              <a:t>London Coronavirus Response Cell</a:t>
            </a:r>
            <a:r>
              <a:rPr lang="en-GB" sz="1800" b="1">
                <a:effectLst/>
                <a:latin typeface="Arial" panose="020B0604020202020204" pitchFamily="34" charset="0"/>
                <a:cs typeface="Arial" panose="020B0604020202020204" pitchFamily="34" charset="0"/>
              </a:rPr>
              <a:t> (LCRC) (</a:t>
            </a:r>
            <a:r>
              <a:rPr kumimoji="0" lang="en-GB"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Phone Number:</a:t>
            </a:r>
            <a:r>
              <a:rPr kumimoji="0" lang="en-GB"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0300 303 0450; Email: </a:t>
            </a:r>
            <a:r>
              <a:rPr kumimoji="0" lang="en-GB" b="1"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LCRC@phe.gov.uk</a:t>
            </a:r>
            <a:r>
              <a:rPr lang="en-GB" sz="1800" b="1">
                <a:effectLst/>
                <a:latin typeface="Arial" panose="020B0604020202020204" pitchFamily="34" charset="0"/>
                <a:cs typeface="Arial" panose="020B0604020202020204" pitchFamily="34" charset="0"/>
              </a:rPr>
              <a:t>).  </a:t>
            </a:r>
          </a:p>
          <a:p>
            <a:r>
              <a:rPr lang="en-GB" sz="1800" b="1">
                <a:effectLst/>
                <a:latin typeface="Arial" panose="020B0604020202020204" pitchFamily="34" charset="0"/>
                <a:cs typeface="Arial" panose="020B0604020202020204" pitchFamily="34" charset="0"/>
              </a:rPr>
              <a:t>LCRC may organise additional swabbing for influenza and other respiratory viruses after conducting a risk assessment. This is so that appropriate antivirals can be provided if influenza virus is detected to treat and prevent further cases.</a:t>
            </a:r>
            <a:endParaRPr lang="en-GB" b="1">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3C47629-C470-48D6-A66C-64404D120C52}"/>
              </a:ext>
            </a:extLst>
          </p:cNvPr>
          <p:cNvSpPr txBox="1"/>
          <p:nvPr/>
        </p:nvSpPr>
        <p:spPr>
          <a:xfrm>
            <a:off x="882501" y="5826642"/>
            <a:ext cx="4827181" cy="954107"/>
          </a:xfrm>
          <a:prstGeom prst="rect">
            <a:avLst/>
          </a:prstGeom>
          <a:noFill/>
          <a:ln w="38100">
            <a:solidFill>
              <a:srgbClr val="FF0000"/>
            </a:solidFill>
          </a:ln>
        </p:spPr>
        <p:txBody>
          <a:bodyPr wrap="square" rtlCol="0">
            <a:spAutoFit/>
          </a:bodyPr>
          <a:lstStyle/>
          <a:p>
            <a:r>
              <a:rPr lang="en-GB" sz="1400">
                <a:latin typeface="Arial" panose="020B0604020202020204" pitchFamily="34" charset="0"/>
                <a:cs typeface="Arial" panose="020B0604020202020204" pitchFamily="34" charset="0"/>
              </a:rPr>
              <a:t>For more information on managing residents with symptoms of flu or acute respiratory viral illness, read the </a:t>
            </a:r>
            <a:r>
              <a:rPr lang="en-GB" sz="1400">
                <a:latin typeface="Arial" panose="020B0604020202020204" pitchFamily="34" charset="0"/>
                <a:cs typeface="Arial" panose="020B0604020202020204" pitchFamily="34" charset="0"/>
                <a:hlinkClick r:id="rId4"/>
              </a:rPr>
              <a:t>London Flu SOP on the Healthy London Partnership website.</a:t>
            </a:r>
            <a:endParaRPr lang="en-GB" sz="14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AE58A90-71C6-447D-818F-B7E19FD29633}"/>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770096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48478" y="865701"/>
            <a:ext cx="11678479" cy="5638074"/>
          </a:xfrm>
        </p:spPr>
        <p:txBody>
          <a:bodyPr numCol="2">
            <a:noAutofit/>
          </a:bodyPr>
          <a:lstStyle/>
          <a:p>
            <a:pPr lvl="0">
              <a:defRPr/>
            </a:pPr>
            <a:r>
              <a:rPr lang="en-GB">
                <a:solidFill>
                  <a:prstClr val="black"/>
                </a:solidFill>
              </a:rPr>
              <a:t>Care homes residents are at a higher risk of having low vitamin D. </a:t>
            </a:r>
          </a:p>
          <a:p>
            <a:pPr lvl="0">
              <a:defRPr/>
            </a:pPr>
            <a:r>
              <a:rPr lang="en-GB"/>
              <a:t>This can lead to bone pain and muscle weakness, which may also increase the risk of falls in older people.</a:t>
            </a:r>
          </a:p>
          <a:p>
            <a:pPr lvl="0">
              <a:defRPr/>
            </a:pPr>
            <a:r>
              <a:rPr lang="en-GB"/>
              <a:t>The best way to increase vitamin D intake is to spend time outdoors, as sunshine increases vitamin D levels in the body. Don’t forget to take residents outdoors, and that it can be good for their health! </a:t>
            </a:r>
          </a:p>
          <a:p>
            <a:pPr lvl="0">
              <a:defRPr/>
            </a:pPr>
            <a:r>
              <a:rPr lang="en-GB" b="1">
                <a:solidFill>
                  <a:prstClr val="black"/>
                </a:solidFill>
              </a:rPr>
              <a:t>The UK Health Security Agency recommends that care home residents should continue taking Vitamin D supplementation all year round.</a:t>
            </a:r>
          </a:p>
          <a:p>
            <a:pPr lvl="0">
              <a:defRPr/>
            </a:pPr>
            <a:r>
              <a:rPr lang="en-GB">
                <a:solidFill>
                  <a:prstClr val="black"/>
                </a:solidFill>
              </a:rPr>
              <a:t>A one-off 4-month free supply of Vitamin D to care/residential homes was prioritised by the DHSC in early 2021. This scheme has now finished. Therefore care homes are expected to arrange for further supplies to continue supporting appropriate residents to take Vitamin D supplements all year round.</a:t>
            </a:r>
            <a:endParaRPr lang="en-GB"/>
          </a:p>
          <a:p>
            <a:pPr lvl="0">
              <a:defRPr/>
            </a:pPr>
            <a:r>
              <a:rPr lang="en-GB"/>
              <a:t>The Vitamin D </a:t>
            </a:r>
            <a:r>
              <a:rPr lang="en-GB" b="1"/>
              <a:t>supplement should contain 10 micrograms or 400 International Units of vitamin D </a:t>
            </a:r>
            <a:r>
              <a:rPr lang="en-GB"/>
              <a:t>(also known as Vitamin D3 or cholecalciferol). Note that it is </a:t>
            </a:r>
            <a:r>
              <a:rPr lang="en-GB" b="1"/>
              <a:t>intended as a food supplement</a:t>
            </a:r>
            <a:r>
              <a:rPr lang="en-GB"/>
              <a:t> and not a prescribed medicine</a:t>
            </a:r>
            <a:r>
              <a:rPr lang="en-GB">
                <a:solidFill>
                  <a:prstClr val="black"/>
                </a:solidFill>
              </a:rPr>
              <a:t>.</a:t>
            </a:r>
            <a:endParaRPr lang="en-GB"/>
          </a:p>
          <a:p>
            <a:pPr lvl="0">
              <a:defRPr/>
            </a:pPr>
            <a:r>
              <a:rPr lang="en-GB"/>
              <a:t>Please consider liquid forms to facilitate ease of administration for residents including those with swallowing difficulties e.g. </a:t>
            </a:r>
            <a:r>
              <a:rPr lang="en-GB" i="1" err="1"/>
              <a:t>Provitavit</a:t>
            </a:r>
            <a:r>
              <a:rPr lang="en-GB" i="1"/>
              <a:t>© drops</a:t>
            </a:r>
            <a:r>
              <a:rPr lang="en-GB"/>
              <a:t>. </a:t>
            </a:r>
          </a:p>
          <a:p>
            <a:pPr marL="0" indent="0">
              <a:buNone/>
              <a:defRPr/>
            </a:pPr>
            <a:r>
              <a:rPr lang="en-GB"/>
              <a:t>These can be administered on a spoon or added to the resident’s food. Consult pharmacy / speech and language therapist </a:t>
            </a:r>
            <a:r>
              <a:rPr lang="en-GB">
                <a:solidFill>
                  <a:prstClr val="black"/>
                </a:solidFill>
              </a:rPr>
              <a:t>if resident needs </a:t>
            </a:r>
          </a:p>
          <a:p>
            <a:pPr marL="0" indent="0">
              <a:buNone/>
              <a:defRPr/>
            </a:pPr>
            <a:endParaRPr lang="en-GB">
              <a:solidFill>
                <a:prstClr val="black"/>
              </a:solidFill>
            </a:endParaRPr>
          </a:p>
          <a:p>
            <a:pPr marL="0" indent="0">
              <a:buNone/>
              <a:defRPr/>
            </a:pPr>
            <a:endParaRPr lang="en-GB">
              <a:solidFill>
                <a:prstClr val="black"/>
              </a:solidFill>
            </a:endParaRPr>
          </a:p>
          <a:p>
            <a:pPr marL="0" indent="0">
              <a:buNone/>
              <a:defRPr/>
            </a:pPr>
            <a:r>
              <a:rPr lang="en-GB">
                <a:solidFill>
                  <a:prstClr val="black"/>
                </a:solidFill>
              </a:rPr>
              <a:t>thickened fluids, unable to take liquids, or has feeding tubes.</a:t>
            </a:r>
          </a:p>
          <a:p>
            <a:pPr marL="0" lvl="0" indent="0">
              <a:lnSpc>
                <a:spcPct val="100000"/>
              </a:lnSpc>
              <a:spcBef>
                <a:spcPts val="0"/>
              </a:spcBef>
              <a:buNone/>
              <a:defRPr/>
            </a:pPr>
            <a:endParaRPr lang="en-GB" b="1">
              <a:solidFill>
                <a:srgbClr val="FF0000"/>
              </a:solidFill>
            </a:endParaRPr>
          </a:p>
          <a:p>
            <a:pPr marL="0" lvl="0" indent="0">
              <a:lnSpc>
                <a:spcPct val="100000"/>
              </a:lnSpc>
              <a:spcBef>
                <a:spcPts val="0"/>
              </a:spcBef>
              <a:buNone/>
              <a:defRPr/>
            </a:pPr>
            <a:r>
              <a:rPr lang="en-GB" b="1">
                <a:solidFill>
                  <a:srgbClr val="FF0000"/>
                </a:solidFill>
              </a:rPr>
              <a:t>NOT ALL</a:t>
            </a:r>
            <a:r>
              <a:rPr lang="en-GB">
                <a:solidFill>
                  <a:srgbClr val="FF0000"/>
                </a:solidFill>
              </a:rPr>
              <a:t> </a:t>
            </a:r>
            <a:r>
              <a:rPr lang="en-GB">
                <a:solidFill>
                  <a:prstClr val="black"/>
                </a:solidFill>
              </a:rPr>
              <a:t>residents are suitable to receive the supplement - there are medical exclusions including medical diagnoses, allergies etc.</a:t>
            </a:r>
            <a:endParaRPr lang="en-GB">
              <a:solidFill>
                <a:srgbClr val="5B9BD5">
                  <a:lumMod val="75000"/>
                </a:srgbClr>
              </a:solidFill>
            </a:endParaRPr>
          </a:p>
          <a:p>
            <a:pPr marL="0" lvl="0" indent="0">
              <a:lnSpc>
                <a:spcPct val="100000"/>
              </a:lnSpc>
              <a:spcBef>
                <a:spcPts val="0"/>
              </a:spcBef>
              <a:buNone/>
              <a:defRPr/>
            </a:pPr>
            <a:endParaRPr lang="en-GB">
              <a:solidFill>
                <a:srgbClr val="5B9BD5">
                  <a:lumMod val="75000"/>
                </a:srgbClr>
              </a:solidFill>
            </a:endParaRPr>
          </a:p>
          <a:p>
            <a:pPr marL="0" lvl="0" indent="0">
              <a:buNone/>
              <a:defRPr/>
            </a:pPr>
            <a:r>
              <a:rPr lang="en-GB" b="1">
                <a:solidFill>
                  <a:srgbClr val="4472C4"/>
                </a:solidFill>
              </a:rPr>
              <a:t>Think</a:t>
            </a:r>
            <a:r>
              <a:rPr lang="en-GB">
                <a:solidFill>
                  <a:srgbClr val="4472C4"/>
                </a:solidFill>
              </a:rPr>
              <a:t> </a:t>
            </a:r>
          </a:p>
          <a:p>
            <a:pPr lvl="0">
              <a:defRPr/>
            </a:pPr>
            <a:r>
              <a:rPr lang="en-GB">
                <a:solidFill>
                  <a:prstClr val="black"/>
                </a:solidFill>
              </a:rPr>
              <a:t>Which of my residents should be receiving this?</a:t>
            </a:r>
          </a:p>
          <a:p>
            <a:pPr marL="0" lvl="0" indent="0">
              <a:buNone/>
              <a:defRPr/>
            </a:pPr>
            <a:r>
              <a:rPr lang="en-GB" b="1">
                <a:solidFill>
                  <a:srgbClr val="0070C0"/>
                </a:solidFill>
              </a:rPr>
              <a:t>Ask</a:t>
            </a:r>
            <a:r>
              <a:rPr lang="en-GB">
                <a:solidFill>
                  <a:srgbClr val="0070C0"/>
                </a:solidFill>
              </a:rPr>
              <a:t> </a:t>
            </a:r>
          </a:p>
          <a:p>
            <a:pPr lvl="0" hangingPunct="0">
              <a:defRPr/>
            </a:pPr>
            <a:r>
              <a:rPr lang="en-GB"/>
              <a:t>Is the resident already taking Vitamin D supplementation? Make a record of this in resident’s care plan.</a:t>
            </a:r>
          </a:p>
          <a:p>
            <a:pPr marL="0" indent="0" hangingPunct="0">
              <a:buNone/>
              <a:defRPr/>
            </a:pPr>
            <a:r>
              <a:rPr lang="en-GB"/>
              <a:t>These will be documented on the residents’ MAR charts or medical care plans. Examples include:</a:t>
            </a:r>
          </a:p>
          <a:p>
            <a:pPr marL="742950" lvl="1" indent="-285750" hangingPunct="0">
              <a:defRPr/>
            </a:pPr>
            <a:r>
              <a:rPr lang="en-GB">
                <a:solidFill>
                  <a:prstClr val="black"/>
                </a:solidFill>
              </a:rPr>
              <a:t>Cholecalciferol (D3)</a:t>
            </a:r>
          </a:p>
          <a:p>
            <a:pPr marL="742950" lvl="1" indent="-285750" hangingPunct="0">
              <a:defRPr/>
            </a:pPr>
            <a:r>
              <a:rPr lang="en-GB" err="1">
                <a:solidFill>
                  <a:prstClr val="black"/>
                </a:solidFill>
              </a:rPr>
              <a:t>Ergocalciferol</a:t>
            </a:r>
            <a:r>
              <a:rPr lang="en-GB">
                <a:solidFill>
                  <a:prstClr val="black"/>
                </a:solidFill>
              </a:rPr>
              <a:t> (D2)</a:t>
            </a:r>
          </a:p>
          <a:p>
            <a:pPr marL="742950" lvl="1" indent="-285750" hangingPunct="0">
              <a:defRPr/>
            </a:pPr>
            <a:r>
              <a:rPr lang="en-GB" err="1">
                <a:solidFill>
                  <a:prstClr val="black"/>
                </a:solidFill>
              </a:rPr>
              <a:t>Alfacalcidol</a:t>
            </a:r>
            <a:r>
              <a:rPr lang="en-GB">
                <a:solidFill>
                  <a:prstClr val="black"/>
                </a:solidFill>
              </a:rPr>
              <a:t> (D3)</a:t>
            </a:r>
          </a:p>
          <a:p>
            <a:pPr marL="742950" lvl="1" indent="-285750" hangingPunct="0">
              <a:defRPr/>
            </a:pPr>
            <a:r>
              <a:rPr lang="en-GB">
                <a:solidFill>
                  <a:prstClr val="black"/>
                </a:solidFill>
              </a:rPr>
              <a:t>Alone or a combination of the above with calcium e.g. </a:t>
            </a:r>
            <a:r>
              <a:rPr lang="en-GB" i="1">
                <a:solidFill>
                  <a:prstClr val="black"/>
                </a:solidFill>
              </a:rPr>
              <a:t>Accrete D3©, Adcal-D3©, </a:t>
            </a:r>
            <a:r>
              <a:rPr lang="en-GB" i="1" err="1">
                <a:solidFill>
                  <a:prstClr val="black"/>
                </a:solidFill>
              </a:rPr>
              <a:t>Calceos</a:t>
            </a:r>
            <a:r>
              <a:rPr lang="en-GB" i="1">
                <a:solidFill>
                  <a:prstClr val="black"/>
                </a:solidFill>
              </a:rPr>
              <a:t>©, </a:t>
            </a:r>
            <a:r>
              <a:rPr lang="en-GB" i="1" err="1">
                <a:solidFill>
                  <a:prstClr val="black"/>
                </a:solidFill>
              </a:rPr>
              <a:t>Calcichew</a:t>
            </a:r>
            <a:r>
              <a:rPr lang="en-GB" i="1">
                <a:solidFill>
                  <a:prstClr val="black"/>
                </a:solidFill>
              </a:rPr>
              <a:t> D3©</a:t>
            </a:r>
          </a:p>
          <a:p>
            <a:pPr marL="0" indent="0">
              <a:buNone/>
            </a:pPr>
            <a:r>
              <a:rPr lang="en-GB">
                <a:solidFill>
                  <a:prstClr val="black"/>
                </a:solidFill>
              </a:rPr>
              <a:t>Is my resident taking any self-administered </a:t>
            </a:r>
            <a:r>
              <a:rPr lang="en-GB"/>
              <a:t>non-prescribed supplements which contain Vitamin D? Examples include: </a:t>
            </a:r>
          </a:p>
          <a:p>
            <a:pPr marL="742950" lvl="1" indent="-285750"/>
            <a:r>
              <a:rPr lang="en-GB"/>
              <a:t>Multivitamin preparations </a:t>
            </a:r>
          </a:p>
          <a:p>
            <a:pPr marL="742950" lvl="1" indent="-285750"/>
            <a:r>
              <a:rPr lang="en-GB"/>
              <a:t>Cod-liver or other fish oils </a:t>
            </a:r>
          </a:p>
          <a:p>
            <a:pPr marL="742950" lvl="1" indent="-285750" hangingPunct="0">
              <a:defRPr/>
            </a:pPr>
            <a:endParaRPr lang="en-GB" i="1">
              <a:solidFill>
                <a:prstClr val="black"/>
              </a:solidFill>
            </a:endParaRPr>
          </a:p>
          <a:p>
            <a:pPr marL="0" lvl="0" indent="0">
              <a:lnSpc>
                <a:spcPct val="100000"/>
              </a:lnSpc>
              <a:spcBef>
                <a:spcPts val="0"/>
              </a:spcBef>
              <a:buNone/>
              <a:defRPr/>
            </a:pPr>
            <a:endParaRPr lang="en-GB">
              <a:solidFill>
                <a:srgbClr val="5B9BD5">
                  <a:lumMod val="75000"/>
                </a:srgbClr>
              </a:solidFill>
            </a:endParaRPr>
          </a:p>
        </p:txBody>
      </p:sp>
      <p:sp>
        <p:nvSpPr>
          <p:cNvPr id="3" name="Title 2"/>
          <p:cNvSpPr>
            <a:spLocks noGrp="1"/>
          </p:cNvSpPr>
          <p:nvPr>
            <p:ph type="title"/>
          </p:nvPr>
        </p:nvSpPr>
        <p:spPr>
          <a:xfrm>
            <a:off x="579783" y="220650"/>
            <a:ext cx="8756073" cy="611649"/>
          </a:xfrm>
        </p:spPr>
        <p:txBody>
          <a:bodyPr/>
          <a:lstStyle/>
          <a:p>
            <a:pPr algn="ctr"/>
            <a:r>
              <a:rPr lang="en-GB"/>
              <a:t>	 Vitamin</a:t>
            </a:r>
            <a:r>
              <a:rPr lang="en-GB" b="1"/>
              <a:t> </a:t>
            </a:r>
            <a:r>
              <a:rPr lang="en-GB"/>
              <a:t>D supplements</a:t>
            </a:r>
          </a:p>
        </p:txBody>
      </p:sp>
      <p:sp>
        <p:nvSpPr>
          <p:cNvPr id="5" name="TextBox 4">
            <a:extLst>
              <a:ext uri="{FF2B5EF4-FFF2-40B4-BE49-F238E27FC236}">
                <a16:creationId xmlns:a16="http://schemas.microsoft.com/office/drawing/2014/main" id="{516B2524-C47C-4E59-ADB0-A043733EACB8}"/>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4083252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436094" y="56896"/>
            <a:ext cx="9876396" cy="1079366"/>
          </a:xfrm>
        </p:spPr>
        <p:txBody>
          <a:bodyPr>
            <a:normAutofit/>
          </a:bodyPr>
          <a:lstStyle/>
          <a:p>
            <a:pPr algn="ctr"/>
            <a:r>
              <a:rPr lang="en-GB"/>
              <a:t>	</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1D2ABF19-D177-4310-A1D6-2805CB78DADE}"/>
              </a:ext>
            </a:extLst>
          </p:cNvPr>
          <p:cNvSpPr txBox="1"/>
          <p:nvPr/>
        </p:nvSpPr>
        <p:spPr>
          <a:xfrm>
            <a:off x="240632" y="847506"/>
            <a:ext cx="11665041" cy="5297985"/>
          </a:xfrm>
          <a:prstGeom prst="rect">
            <a:avLst/>
          </a:prstGeom>
          <a:noFill/>
        </p:spPr>
        <p:txBody>
          <a:bodyPr wrap="square" numCol="2" rtlCol="0">
            <a:spAutoFit/>
          </a:bodyPr>
          <a:lstStyle/>
          <a:p>
            <a:pPr marL="285750" lvl="0" indent="-285750" hangingPunct="0">
              <a:buFont typeface="Arial" panose="020B0604020202020204" pitchFamily="34" charset="0"/>
              <a:buChar char="•"/>
              <a:defRPr/>
            </a:pPr>
            <a:r>
              <a:rPr lang="en-GB" sz="1400">
                <a:latin typeface="Arial" panose="020B0604020202020204" pitchFamily="34" charset="0"/>
                <a:cs typeface="Arial" panose="020B0604020202020204" pitchFamily="34" charset="0"/>
              </a:rPr>
              <a:t>Are there medical exclusions to taking the supplement?</a:t>
            </a:r>
          </a:p>
          <a:p>
            <a:pPr lvl="0" hangingPunct="0">
              <a:defRPr/>
            </a:pPr>
            <a:r>
              <a:rPr lang="en-GB" sz="1400">
                <a:latin typeface="Arial" panose="020B0604020202020204" pitchFamily="34" charset="0"/>
                <a:cs typeface="Arial" panose="020B0604020202020204" pitchFamily="34" charset="0"/>
              </a:rPr>
              <a:t>Unless already communicated, check if any of the below listed medical conditions appear on the resident’s care plan or MAR: </a:t>
            </a:r>
          </a:p>
          <a:p>
            <a:pPr marL="742950" lvl="1" indent="-285750">
              <a:buFont typeface="Arial" panose="020B0604020202020204" pitchFamily="34" charset="0"/>
              <a:buChar char="•"/>
            </a:pPr>
            <a:r>
              <a:rPr lang="en-GB" sz="1400">
                <a:latin typeface="Arial" panose="020B0604020202020204" pitchFamily="34" charset="0"/>
                <a:cs typeface="Arial" panose="020B0604020202020204" pitchFamily="34" charset="0"/>
              </a:rPr>
              <a:t>those under the care of a renal, endocrinology or cancer specialist </a:t>
            </a:r>
          </a:p>
          <a:p>
            <a:pPr marL="742950" lvl="1" indent="-285750">
              <a:buFont typeface="Arial" panose="020B0604020202020204" pitchFamily="34" charset="0"/>
              <a:buChar char="•"/>
            </a:pPr>
            <a:r>
              <a:rPr lang="en-GB" sz="1400">
                <a:latin typeface="Arial" panose="020B0604020202020204" pitchFamily="34" charset="0"/>
                <a:cs typeface="Arial" panose="020B0604020202020204" pitchFamily="34" charset="0"/>
              </a:rPr>
              <a:t>people with high vitamin D levels </a:t>
            </a:r>
          </a:p>
          <a:p>
            <a:pPr marL="742950" lvl="1" indent="-285750">
              <a:buFont typeface="Arial" panose="020B0604020202020204" pitchFamily="34" charset="0"/>
              <a:buChar char="•"/>
            </a:pPr>
            <a:r>
              <a:rPr lang="en-GB" sz="1400">
                <a:latin typeface="Arial" panose="020B0604020202020204" pitchFamily="34" charset="0"/>
                <a:cs typeface="Arial" panose="020B0604020202020204" pitchFamily="34" charset="0"/>
              </a:rPr>
              <a:t>people with kidney stones (now or in the past) </a:t>
            </a:r>
          </a:p>
          <a:p>
            <a:pPr marL="742950" lvl="1" indent="-285750">
              <a:buFont typeface="Arial" panose="020B0604020202020204" pitchFamily="34" charset="0"/>
              <a:buChar char="•"/>
            </a:pPr>
            <a:r>
              <a:rPr lang="en-GB" sz="1400">
                <a:latin typeface="Arial" panose="020B0604020202020204" pitchFamily="34" charset="0"/>
                <a:cs typeface="Arial" panose="020B0604020202020204" pitchFamily="34" charset="0"/>
              </a:rPr>
              <a:t>people with too much parathyroid hormone (hyperparathyroidism) </a:t>
            </a:r>
          </a:p>
          <a:p>
            <a:pPr marL="742950" lvl="1" indent="-285750">
              <a:buFont typeface="Arial" panose="020B0604020202020204" pitchFamily="34" charset="0"/>
              <a:buChar char="•"/>
            </a:pPr>
            <a:r>
              <a:rPr lang="en-GB" sz="1400">
                <a:latin typeface="Arial" panose="020B0604020202020204" pitchFamily="34" charset="0"/>
                <a:cs typeface="Arial" panose="020B0604020202020204" pitchFamily="34" charset="0"/>
              </a:rPr>
              <a:t>people with cancer (some cancers can lead to high calcium levels) </a:t>
            </a:r>
          </a:p>
          <a:p>
            <a:pPr marL="742950" lvl="1" indent="-285750">
              <a:buFont typeface="Arial" panose="020B0604020202020204" pitchFamily="34" charset="0"/>
              <a:buChar char="•"/>
            </a:pPr>
            <a:r>
              <a:rPr lang="en-GB" sz="1400">
                <a:latin typeface="Arial" panose="020B0604020202020204" pitchFamily="34" charset="0"/>
                <a:cs typeface="Arial" panose="020B0604020202020204" pitchFamily="34" charset="0"/>
              </a:rPr>
              <a:t>people with severe kidney disease </a:t>
            </a:r>
          </a:p>
          <a:p>
            <a:pPr marL="742950" lvl="1" indent="-285750">
              <a:buFont typeface="Arial" panose="020B0604020202020204" pitchFamily="34" charset="0"/>
              <a:buChar char="•"/>
            </a:pPr>
            <a:r>
              <a:rPr lang="en-GB" sz="1400">
                <a:latin typeface="Arial" panose="020B0604020202020204" pitchFamily="34" charset="0"/>
                <a:cs typeface="Arial" panose="020B0604020202020204" pitchFamily="34" charset="0"/>
              </a:rPr>
              <a:t>people with a rare illness called sarcoidosis </a:t>
            </a:r>
          </a:p>
          <a:p>
            <a:pPr lvl="1"/>
            <a:endParaRPr lang="en-GB" sz="1400">
              <a:latin typeface="Arial" panose="020B0604020202020204" pitchFamily="34" charset="0"/>
              <a:cs typeface="Arial" panose="020B0604020202020204" pitchFamily="34" charset="0"/>
            </a:endParaRPr>
          </a:p>
          <a:p>
            <a:pPr marL="285750" lvl="0" indent="-285750" hangingPunct="0">
              <a:buFont typeface="Arial" panose="020B0604020202020204" pitchFamily="34" charset="0"/>
              <a:buChar char="•"/>
              <a:defRPr/>
            </a:pPr>
            <a:r>
              <a:rPr lang="en-GB" sz="1400">
                <a:solidFill>
                  <a:prstClr val="black"/>
                </a:solidFill>
                <a:latin typeface="Arial" panose="020B0604020202020204" pitchFamily="34" charset="0"/>
                <a:cs typeface="Arial" panose="020B0604020202020204" pitchFamily="34" charset="0"/>
              </a:rPr>
              <a:t>Does the patient have any documented </a:t>
            </a:r>
            <a:r>
              <a:rPr lang="en-GB" sz="1400" b="1">
                <a:solidFill>
                  <a:prstClr val="black"/>
                </a:solidFill>
                <a:latin typeface="Arial" panose="020B0604020202020204" pitchFamily="34" charset="0"/>
                <a:cs typeface="Arial" panose="020B0604020202020204" pitchFamily="34" charset="0"/>
              </a:rPr>
              <a:t>allergies </a:t>
            </a:r>
            <a:r>
              <a:rPr lang="en-GB" sz="1400">
                <a:solidFill>
                  <a:prstClr val="black"/>
                </a:solidFill>
                <a:latin typeface="Arial" panose="020B0604020202020204" pitchFamily="34" charset="0"/>
                <a:cs typeface="Arial" panose="020B0604020202020204" pitchFamily="34" charset="0"/>
              </a:rPr>
              <a:t>to the ingredients in the product?</a:t>
            </a:r>
          </a:p>
          <a:p>
            <a:pPr lvl="1"/>
            <a:endParaRPr lang="en-GB" sz="1200">
              <a:latin typeface="Arial" panose="020B0604020202020204" pitchFamily="34" charset="0"/>
              <a:cs typeface="Arial" panose="020B0604020202020204" pitchFamily="34" charset="0"/>
            </a:endParaRPr>
          </a:p>
          <a:p>
            <a:pPr lvl="0">
              <a:defRPr/>
            </a:pPr>
            <a:r>
              <a:rPr lang="en-GB" sz="1400" b="1">
                <a:solidFill>
                  <a:srgbClr val="4472C4"/>
                </a:solidFill>
                <a:latin typeface="Arial" panose="020B0604020202020204" pitchFamily="34" charset="0"/>
                <a:cs typeface="Arial" panose="020B0604020202020204" pitchFamily="34" charset="0"/>
              </a:rPr>
              <a:t>Do</a:t>
            </a:r>
          </a:p>
          <a:p>
            <a:pPr marL="285750" lvl="0" indent="-285750" hangingPunct="0">
              <a:buFont typeface="Arial" panose="020B0604020202020204" pitchFamily="34" charset="0"/>
              <a:buChar char="•"/>
              <a:defRPr/>
            </a:pPr>
            <a:r>
              <a:rPr lang="en-GB" sz="1400">
                <a:solidFill>
                  <a:prstClr val="black"/>
                </a:solidFill>
                <a:latin typeface="Arial" panose="020B0604020202020204" pitchFamily="34" charset="0"/>
                <a:cs typeface="Arial" panose="020B0604020202020204" pitchFamily="34" charset="0"/>
              </a:rPr>
              <a:t>Check the resident’s suitability with </a:t>
            </a:r>
            <a:r>
              <a:rPr lang="en-GB" sz="1400">
                <a:latin typeface="Arial" panose="020B0604020202020204" pitchFamily="34" charset="0"/>
                <a:cs typeface="Arial" panose="020B0604020202020204" pitchFamily="34" charset="0"/>
              </a:rPr>
              <a:t>the care homes </a:t>
            </a:r>
            <a:r>
              <a:rPr lang="en-GB" sz="1400">
                <a:solidFill>
                  <a:prstClr val="black"/>
                </a:solidFill>
                <a:latin typeface="Arial" panose="020B0604020202020204" pitchFamily="34" charset="0"/>
                <a:cs typeface="Arial" panose="020B0604020202020204" pitchFamily="34" charset="0"/>
              </a:rPr>
              <a:t>pharmacist or GP routinely at the next scheduled check in.</a:t>
            </a:r>
          </a:p>
          <a:p>
            <a:pPr marL="285750" lvl="0" indent="-285750" hangingPunct="0">
              <a:buFont typeface="Arial" panose="020B0604020202020204" pitchFamily="34" charset="0"/>
              <a:buChar char="•"/>
              <a:defRPr/>
            </a:pPr>
            <a:r>
              <a:rPr lang="en-GB" sz="1400">
                <a:solidFill>
                  <a:prstClr val="black"/>
                </a:solidFill>
                <a:latin typeface="Arial" panose="020B0604020202020204" pitchFamily="34" charset="0"/>
                <a:cs typeface="Arial" panose="020B0604020202020204" pitchFamily="34" charset="0"/>
              </a:rPr>
              <a:t>Get consent from the resident or family.</a:t>
            </a:r>
          </a:p>
          <a:p>
            <a:pPr marL="285750" lvl="0" indent="-285750" hangingPunct="0">
              <a:buFont typeface="Arial" panose="020B0604020202020204" pitchFamily="34" charset="0"/>
              <a:buChar char="•"/>
              <a:defRPr/>
            </a:pPr>
            <a:r>
              <a:rPr lang="en-GB" sz="1400">
                <a:solidFill>
                  <a:prstClr val="black"/>
                </a:solidFill>
                <a:latin typeface="Arial" panose="020B0604020202020204" pitchFamily="34" charset="0"/>
                <a:cs typeface="Arial" panose="020B0604020202020204" pitchFamily="34" charset="0"/>
              </a:rPr>
              <a:t>Make a best interest decision with resident, family or Lasting Power of Attorney or make a best interest decision where resident consent is not possible. </a:t>
            </a:r>
          </a:p>
          <a:p>
            <a:pPr marL="285750" lvl="0" indent="-285750" hangingPunct="0">
              <a:buFont typeface="Arial" panose="020B0604020202020204" pitchFamily="34" charset="0"/>
              <a:buChar char="•"/>
              <a:defRPr/>
            </a:pPr>
            <a:r>
              <a:rPr lang="en-GB" sz="1400">
                <a:solidFill>
                  <a:prstClr val="black"/>
                </a:solidFill>
                <a:latin typeface="Arial" panose="020B0604020202020204" pitchFamily="34" charset="0"/>
                <a:cs typeface="Arial" panose="020B0604020202020204" pitchFamily="34" charset="0"/>
              </a:rPr>
              <a:t>Update the residents care plan to reflect if they will be taking the supplement.</a:t>
            </a:r>
          </a:p>
          <a:p>
            <a:pPr marL="285750" lvl="0" indent="-285750" hangingPunct="0">
              <a:buFont typeface="Arial" panose="020B0604020202020204" pitchFamily="34" charset="0"/>
              <a:buChar char="•"/>
              <a:defRPr/>
            </a:pPr>
            <a:r>
              <a:rPr lang="en-GB" sz="1400">
                <a:solidFill>
                  <a:prstClr val="black"/>
                </a:solidFill>
                <a:latin typeface="Arial" panose="020B0604020202020204" pitchFamily="34" charset="0"/>
                <a:cs typeface="Arial" panose="020B0604020202020204" pitchFamily="34" charset="0"/>
              </a:rPr>
              <a:t>This should be recorded on a relevant chart (</a:t>
            </a:r>
            <a:r>
              <a:rPr lang="en-US" altLang="en-US" sz="1400">
                <a:solidFill>
                  <a:prstClr val="black"/>
                </a:solidFill>
                <a:latin typeface="Arial" panose="020B0604020202020204" pitchFamily="34" charset="0"/>
                <a:cs typeface="Arial" panose="020B0604020202020204" pitchFamily="34" charset="0"/>
              </a:rPr>
              <a:t>this could include a MAR, daily notes, nutrition or dietary records) </a:t>
            </a:r>
            <a:r>
              <a:rPr lang="en-GB" sz="1400">
                <a:solidFill>
                  <a:prstClr val="black"/>
                </a:solidFill>
                <a:latin typeface="Arial" panose="020B0604020202020204" pitchFamily="34" charset="0"/>
                <a:cs typeface="Arial" panose="020B0604020202020204" pitchFamily="34" charset="0"/>
              </a:rPr>
              <a:t>for residents who are to be given Vitamin D.</a:t>
            </a:r>
          </a:p>
          <a:p>
            <a:pPr hangingPunct="0">
              <a:defRPr/>
            </a:pPr>
            <a:endParaRPr lang="en-GB" sz="1600">
              <a:solidFill>
                <a:prstClr val="black"/>
              </a:solidFill>
              <a:latin typeface="Arial" panose="020B0604020202020204" pitchFamily="34" charset="0"/>
              <a:cs typeface="Arial" panose="020B0604020202020204" pitchFamily="34" charset="0"/>
            </a:endParaRPr>
          </a:p>
          <a:p>
            <a:pPr>
              <a:defRPr/>
            </a:pPr>
            <a:r>
              <a:rPr lang="en-GB" sz="1400" b="1">
                <a:latin typeface="Arial" panose="020B0604020202020204" pitchFamily="34" charset="0"/>
                <a:cs typeface="Arial" panose="020B0604020202020204" pitchFamily="34" charset="0"/>
              </a:rPr>
              <a:t>Please check with the care homes pharmacist or GP if you are         unsure or unable to identify the information in the steps given from the residents’ care plan or MAR.</a:t>
            </a:r>
          </a:p>
          <a:p>
            <a:pPr>
              <a:defRPr/>
            </a:pPr>
            <a:endParaRPr lang="en-GB" sz="1400" b="1">
              <a:latin typeface="Arial" panose="020B0604020202020204" pitchFamily="34" charset="0"/>
              <a:cs typeface="Arial" panose="020B0604020202020204" pitchFamily="34" charset="0"/>
            </a:endParaRPr>
          </a:p>
          <a:p>
            <a:pPr>
              <a:defRPr/>
            </a:pPr>
            <a:endParaRPr lang="en-GB" sz="1400" b="1">
              <a:latin typeface="Arial" panose="020B0604020202020204" pitchFamily="34" charset="0"/>
              <a:cs typeface="Arial" panose="020B0604020202020204" pitchFamily="34" charset="0"/>
            </a:endParaRPr>
          </a:p>
        </p:txBody>
      </p:sp>
      <p:sp>
        <p:nvSpPr>
          <p:cNvPr id="9" name="Content Placeholder 1">
            <a:extLst>
              <a:ext uri="{FF2B5EF4-FFF2-40B4-BE49-F238E27FC236}">
                <a16:creationId xmlns:a16="http://schemas.microsoft.com/office/drawing/2014/main" id="{A1FEEE30-5558-4D67-8527-E3754FF5E9CB}"/>
              </a:ext>
            </a:extLst>
          </p:cNvPr>
          <p:cNvSpPr txBox="1">
            <a:spLocks/>
          </p:cNvSpPr>
          <p:nvPr/>
        </p:nvSpPr>
        <p:spPr>
          <a:xfrm>
            <a:off x="6236918" y="1316208"/>
            <a:ext cx="5668755" cy="51400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hangingPunct="0">
              <a:buNone/>
              <a:defRPr/>
            </a:pPr>
            <a:endParaRPr lang="en-GB" sz="1600">
              <a:solidFill>
                <a:prstClr val="black"/>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solidFill>
                <a:prstClr val="black"/>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7" name="Title 2"/>
          <p:cNvSpPr txBox="1">
            <a:spLocks/>
          </p:cNvSpPr>
          <p:nvPr/>
        </p:nvSpPr>
        <p:spPr>
          <a:xfrm>
            <a:off x="628851" y="230803"/>
            <a:ext cx="8756073" cy="611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algn="ctr"/>
            <a:r>
              <a:rPr lang="en-GB"/>
              <a:t>	 Vitamin</a:t>
            </a:r>
            <a:r>
              <a:rPr lang="en-GB" b="1"/>
              <a:t> </a:t>
            </a:r>
            <a:r>
              <a:rPr lang="en-GB"/>
              <a:t>D supplements</a:t>
            </a:r>
          </a:p>
        </p:txBody>
      </p:sp>
      <p:sp>
        <p:nvSpPr>
          <p:cNvPr id="11" name="Content Placeholder 1">
            <a:extLst>
              <a:ext uri="{FF2B5EF4-FFF2-40B4-BE49-F238E27FC236}">
                <a16:creationId xmlns:a16="http://schemas.microsoft.com/office/drawing/2014/main" id="{302D1D9E-7DBE-401B-A5BF-EF97E6C8C3F3}"/>
              </a:ext>
            </a:extLst>
          </p:cNvPr>
          <p:cNvSpPr txBox="1">
            <a:spLocks/>
          </p:cNvSpPr>
          <p:nvPr/>
        </p:nvSpPr>
        <p:spPr>
          <a:xfrm>
            <a:off x="6243454" y="3376193"/>
            <a:ext cx="5662219" cy="2294866"/>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1" i="0" u="none" strike="noStrike" kern="1200" cap="none" spc="0" normalizeH="0" baseline="0" noProof="0">
                <a:ln>
                  <a:noFill/>
                </a:ln>
                <a:solidFill>
                  <a:srgbClr val="4472C4"/>
                </a:solidFill>
                <a:effectLst/>
                <a:uLnTx/>
                <a:uFillTx/>
              </a:rPr>
              <a:t>Resources</a:t>
            </a:r>
          </a:p>
          <a:p>
            <a:pPr marL="228600" marR="0" lvl="0" indent="-2286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prstClr val="black"/>
                </a:solidFill>
                <a:effectLst/>
                <a:uLnTx/>
                <a:uFillTx/>
              </a:rPr>
              <a:t>DHSC: Vitamin D and care homes guidance </a:t>
            </a:r>
            <a:r>
              <a:rPr kumimoji="0" lang="en-GB" b="0" i="0" u="sng" strike="noStrike" kern="1200" cap="none" spc="0" normalizeH="0" baseline="0" noProof="0">
                <a:ln>
                  <a:noFill/>
                </a:ln>
                <a:solidFill>
                  <a:prstClr val="black"/>
                </a:solidFill>
                <a:effectLst/>
                <a:uLnTx/>
                <a:uFillTx/>
                <a:hlinkClick r:id="rId3"/>
              </a:rPr>
              <a:t>here</a:t>
            </a:r>
            <a:r>
              <a:rPr kumimoji="0" lang="en-GB" b="0" i="0" u="none" strike="noStrike" kern="1200" cap="none" spc="0" normalizeH="0" baseline="0" noProof="0">
                <a:ln>
                  <a:noFill/>
                </a:ln>
                <a:solidFill>
                  <a:prstClr val="black"/>
                </a:solidFill>
                <a:effectLst/>
                <a:uLnTx/>
                <a:uFillTx/>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prstClr val="black"/>
                </a:solidFill>
                <a:effectLst/>
                <a:uLnTx/>
                <a:uFillTx/>
              </a:rPr>
              <a:t>Covid-19 Rapid Guideline: Vitamin D. NICE guideline. </a:t>
            </a:r>
            <a:r>
              <a:rPr kumimoji="0" lang="en-GB" b="0" i="0" u="sng" strike="noStrike" kern="1200" cap="none" spc="0" normalizeH="0" baseline="0" noProof="0">
                <a:ln>
                  <a:noFill/>
                </a:ln>
                <a:solidFill>
                  <a:prstClr val="black"/>
                </a:solidFill>
                <a:effectLst/>
                <a:uLnTx/>
                <a:uFillTx/>
                <a:hlinkClick r:id="rId4"/>
              </a:rPr>
              <a:t>here</a:t>
            </a:r>
            <a:r>
              <a:rPr kumimoji="0" lang="en-GB" b="0" i="0" u="none" strike="noStrike" kern="1200" cap="none" spc="0" normalizeH="0" baseline="0" noProof="0">
                <a:ln>
                  <a:noFill/>
                </a:ln>
                <a:solidFill>
                  <a:prstClr val="black"/>
                </a:solidFill>
                <a:effectLst/>
                <a:uLnTx/>
                <a:uFillTx/>
              </a:rPr>
              <a:t> </a:t>
            </a:r>
          </a:p>
          <a:p>
            <a:pPr lvl="0" hangingPunct="0">
              <a:lnSpc>
                <a:spcPct val="100000"/>
              </a:lnSpc>
              <a:spcBef>
                <a:spcPts val="0"/>
              </a:spcBef>
              <a:defRPr/>
            </a:pPr>
            <a:r>
              <a:rPr kumimoji="0" lang="en-GB" b="0" i="0" u="none" strike="noStrike" kern="1200" cap="none" spc="0" normalizeH="0" baseline="0" noProof="0">
                <a:ln>
                  <a:noFill/>
                </a:ln>
                <a:solidFill>
                  <a:prstClr val="black"/>
                </a:solidFill>
                <a:effectLst/>
                <a:uLnTx/>
                <a:uFillTx/>
              </a:rPr>
              <a:t>Healthier and more sustainable catering: nutritional principles. </a:t>
            </a:r>
            <a:r>
              <a:rPr lang="en-GB">
                <a:solidFill>
                  <a:prstClr val="black"/>
                </a:solidFill>
              </a:rPr>
              <a:t>UK Health Security Agency </a:t>
            </a:r>
            <a:r>
              <a:rPr kumimoji="0" lang="en-GB" b="0" i="0" u="none" strike="noStrike" kern="1200" cap="none" spc="0" normalizeH="0" baseline="0" noProof="0">
                <a:ln>
                  <a:noFill/>
                </a:ln>
                <a:solidFill>
                  <a:prstClr val="black"/>
                </a:solidFill>
                <a:effectLst/>
                <a:uLnTx/>
                <a:uFillTx/>
              </a:rPr>
              <a:t>guideline. </a:t>
            </a:r>
            <a:r>
              <a:rPr kumimoji="0" lang="en-GB" b="0" i="0" u="sng" strike="noStrike" kern="1200" cap="none" spc="0" normalizeH="0" baseline="0" noProof="0">
                <a:ln>
                  <a:noFill/>
                </a:ln>
                <a:solidFill>
                  <a:prstClr val="black"/>
                </a:solidFill>
                <a:effectLst/>
                <a:uLnTx/>
                <a:uFillTx/>
                <a:hlinkClick r:id="rId5"/>
              </a:rPr>
              <a:t>here</a:t>
            </a:r>
            <a:endParaRPr kumimoji="0" lang="en-GB" b="0" i="0" u="none" strike="noStrike" kern="1200" cap="none" spc="0" normalizeH="0" baseline="0" noProof="0">
              <a:ln>
                <a:noFill/>
              </a:ln>
              <a:solidFill>
                <a:prstClr val="black"/>
              </a:solidFill>
              <a:effectLst/>
              <a:uLnTx/>
              <a:uFillTx/>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prstClr val="black"/>
                </a:solidFill>
                <a:effectLst/>
                <a:uLnTx/>
                <a:uFillTx/>
              </a:rPr>
              <a:t>British Dietetic Association; Vitamin D: Food Fact Sheet </a:t>
            </a:r>
            <a:r>
              <a:rPr kumimoji="0" lang="en-GB" b="0" i="0" u="sng" strike="noStrike" kern="1200" cap="none" spc="0" normalizeH="0" baseline="0" noProof="0">
                <a:ln>
                  <a:noFill/>
                </a:ln>
                <a:solidFill>
                  <a:prstClr val="black"/>
                </a:solidFill>
                <a:effectLst/>
                <a:uLnTx/>
                <a:uFillTx/>
                <a:hlinkClick r:id="rId6"/>
              </a:rPr>
              <a:t>here</a:t>
            </a:r>
            <a:endParaRPr kumimoji="0" lang="en-GB" b="0" i="0" u="none" strike="noStrike" kern="1200" cap="none" spc="0" normalizeH="0" baseline="0" noProof="0">
              <a:ln>
                <a:noFill/>
              </a:ln>
              <a:solidFill>
                <a:prstClr val="black"/>
              </a:solidFill>
              <a:effectLst/>
              <a:uLnTx/>
              <a:uFillTx/>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prstClr val="black"/>
                </a:solidFill>
                <a:effectLst/>
                <a:uLnTx/>
                <a:uFillTx/>
              </a:rPr>
              <a:t>NHS UK: How to get Vitamin D from sunlight. </a:t>
            </a:r>
            <a:r>
              <a:rPr kumimoji="0" lang="en-GB" b="0" i="0" u="sng" strike="noStrike" kern="1200" cap="none" spc="0" normalizeH="0" baseline="0" noProof="0">
                <a:ln>
                  <a:noFill/>
                </a:ln>
                <a:solidFill>
                  <a:prstClr val="black"/>
                </a:solidFill>
                <a:effectLst/>
                <a:uLnTx/>
                <a:uFillTx/>
                <a:hlinkClick r:id="rId7"/>
              </a:rPr>
              <a:t>here</a:t>
            </a:r>
            <a:endParaRPr kumimoji="0" lang="en-GB" b="0" i="0" u="none" strike="noStrike" kern="1200" cap="none" spc="0" normalizeH="0" baseline="0" noProof="0">
              <a:ln>
                <a:noFill/>
              </a:ln>
              <a:solidFill>
                <a:prstClr val="black"/>
              </a:solidFill>
              <a:effectLst/>
              <a:uLnTx/>
              <a:uFillTx/>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prstClr val="black"/>
                </a:solidFill>
                <a:effectLst/>
                <a:uLnTx/>
                <a:uFillTx/>
              </a:rPr>
              <a:t>British Skin Foundation – sunlight and Vitamin D. </a:t>
            </a:r>
            <a:r>
              <a:rPr kumimoji="0" lang="en-GB" b="0" i="0" u="sng" strike="noStrike" kern="1200" cap="none" spc="0" normalizeH="0" baseline="0" noProof="0">
                <a:ln>
                  <a:noFill/>
                </a:ln>
                <a:solidFill>
                  <a:prstClr val="black"/>
                </a:solidFill>
                <a:effectLst/>
                <a:uLnTx/>
                <a:uFillTx/>
                <a:hlinkClick r:id="rId8"/>
              </a:rPr>
              <a:t>here</a:t>
            </a:r>
            <a:r>
              <a:rPr kumimoji="0" lang="en-GB" b="0" i="0" u="sng" strike="noStrike" kern="1200" cap="none" spc="0" normalizeH="0" baseline="0" noProof="0">
                <a:ln>
                  <a:noFill/>
                </a:ln>
                <a:solidFill>
                  <a:prstClr val="black"/>
                </a:solidFill>
                <a:effectLst/>
                <a:uLnTx/>
                <a:uFillTx/>
              </a:rPr>
              <a:t> </a:t>
            </a:r>
          </a:p>
          <a:p>
            <a:pPr>
              <a:lnSpc>
                <a:spcPct val="100000"/>
              </a:lnSpc>
              <a:spcBef>
                <a:spcPts val="0"/>
              </a:spcBef>
              <a:defRPr/>
            </a:pPr>
            <a:r>
              <a:rPr kumimoji="0" lang="en-GB" b="0" i="0" u="none" strike="noStrike" kern="1200" cap="none" spc="0" normalizeH="0" baseline="0" noProof="0">
                <a:ln>
                  <a:noFill/>
                </a:ln>
                <a:effectLst/>
                <a:uLnTx/>
                <a:uFillTx/>
              </a:rPr>
              <a:t>London Care </a:t>
            </a:r>
            <a:r>
              <a:rPr lang="en-GB"/>
              <a:t>H</a:t>
            </a:r>
            <a:r>
              <a:rPr kumimoji="0" lang="en-GB" b="0" i="0" u="none" strike="noStrike" kern="1200" cap="none" spc="0" normalizeH="0" baseline="0" noProof="0" err="1">
                <a:ln>
                  <a:noFill/>
                </a:ln>
                <a:effectLst/>
                <a:uLnTx/>
                <a:uFillTx/>
              </a:rPr>
              <a:t>omes</a:t>
            </a:r>
            <a:r>
              <a:rPr kumimoji="0" lang="en-GB" b="0" i="0" u="none" strike="noStrike" kern="1200" cap="none" spc="0" normalizeH="0" baseline="0" noProof="0">
                <a:ln>
                  <a:noFill/>
                </a:ln>
                <a:effectLst/>
                <a:uLnTx/>
                <a:uFillTx/>
              </a:rPr>
              <a:t> Vitamin D Access and Implementation summary. </a:t>
            </a:r>
            <a:r>
              <a:rPr lang="en-GB">
                <a:solidFill>
                  <a:prstClr val="black"/>
                </a:solidFill>
                <a:hlinkClick r:id="rId9"/>
              </a:rPr>
              <a:t>here</a:t>
            </a:r>
            <a:endParaRPr lang="en-GB">
              <a:solidFill>
                <a:prstClr val="black"/>
              </a:solidFill>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srgbClr val="FF0000"/>
              </a:solidFill>
              <a:effectLst/>
              <a:uLnTx/>
              <a:uFillTx/>
            </a:endParaRPr>
          </a:p>
        </p:txBody>
      </p:sp>
      <p:sp>
        <p:nvSpPr>
          <p:cNvPr id="12" name="TextBox 11">
            <a:extLst>
              <a:ext uri="{FF2B5EF4-FFF2-40B4-BE49-F238E27FC236}">
                <a16:creationId xmlns:a16="http://schemas.microsoft.com/office/drawing/2014/main" id="{403E9DB7-20AC-46E9-8D18-C353D958A941}"/>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991760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776883-000C-4F36-A093-3460447BE1DD}"/>
              </a:ext>
            </a:extLst>
          </p:cNvPr>
          <p:cNvSpPr>
            <a:spLocks noGrp="1"/>
          </p:cNvSpPr>
          <p:nvPr>
            <p:ph sz="quarter" idx="10"/>
          </p:nvPr>
        </p:nvSpPr>
        <p:spPr>
          <a:xfrm>
            <a:off x="668186" y="908814"/>
            <a:ext cx="5097903" cy="5420965"/>
          </a:xfrm>
        </p:spPr>
        <p:txBody>
          <a:bodyPr>
            <a:noAutofit/>
          </a:bodyPr>
          <a:lstStyle/>
          <a:p>
            <a:pPr marL="0" indent="0">
              <a:buNone/>
            </a:pPr>
            <a:r>
              <a:rPr lang="en-GB" sz="1200"/>
              <a:t>Whilst we all need to be vigilant for signs and symptoms of Covid-19 (</a:t>
            </a:r>
            <a:r>
              <a:rPr lang="en-GB" sz="1200">
                <a:hlinkClick r:id="rId2" action="ppaction://hlinksldjump"/>
              </a:rPr>
              <a:t>slide</a:t>
            </a:r>
            <a:r>
              <a:rPr lang="en-GB" sz="1200"/>
              <a:t>), we know residents may also become unwell for other reasons, e.g. developing a urinary tract infection, becoming constipated or experiencing a fall. Early identification is important to get residents the right care (taking into account any agreed end of life care plans). </a:t>
            </a:r>
          </a:p>
          <a:p>
            <a:pPr marL="0" indent="0">
              <a:buNone/>
            </a:pPr>
            <a:r>
              <a:rPr lang="en-GB" sz="1200"/>
              <a:t>Consider using a </a:t>
            </a:r>
            <a:r>
              <a:rPr lang="en-GB" sz="1200" b="1"/>
              <a:t>soft signs tool to spot</a:t>
            </a:r>
            <a:r>
              <a:rPr lang="en-GB" sz="1200"/>
              <a:t> if a resident is at risk of or becoming unwell (e.g. Restore2, Is my resident well or Significant 7, training is required). This enables staff to compare what is </a:t>
            </a:r>
            <a:r>
              <a:rPr lang="en-GB" sz="1200" b="1"/>
              <a:t>usual</a:t>
            </a:r>
            <a:r>
              <a:rPr lang="en-GB" sz="1200"/>
              <a:t> for their residents with things like mobility, bladder and bowel habits, breathing patterns with what they are seeing in </a:t>
            </a:r>
            <a:r>
              <a:rPr lang="en-GB" sz="1200" b="1"/>
              <a:t>front of them</a:t>
            </a:r>
            <a:r>
              <a:rPr lang="en-GB" sz="1200"/>
              <a:t>. Noticing a change in residents might mean they are unwell or becoming unwell. </a:t>
            </a:r>
          </a:p>
          <a:p>
            <a:pPr marL="0" indent="0">
              <a:buNone/>
            </a:pPr>
            <a:r>
              <a:rPr lang="en-GB" sz="1200"/>
              <a:t>If you aren’t working with a specific tool it maybe useful for staff to look for changes in:</a:t>
            </a:r>
          </a:p>
          <a:p>
            <a:r>
              <a:rPr lang="en-GB" sz="1200" b="1"/>
              <a:t>Changes in appetite, sleep patterns, levels of confusion, bladder and bowel habits, energy levels, mobility, as well as reduction in fluid intake, dry lips, evidence of shivering, feeling very hot or cold.</a:t>
            </a:r>
            <a:endParaRPr lang="en-GB" sz="1200"/>
          </a:p>
          <a:p>
            <a:pPr marL="0" indent="0">
              <a:buNone/>
            </a:pPr>
            <a:endParaRPr lang="en-GB" sz="1200"/>
          </a:p>
          <a:p>
            <a:pPr marL="0" indent="0">
              <a:buNone/>
            </a:pPr>
            <a:r>
              <a:rPr lang="en-GB" sz="1200"/>
              <a:t>Once a change is </a:t>
            </a:r>
            <a:r>
              <a:rPr lang="en-GB" sz="1200" b="1"/>
              <a:t>recognised</a:t>
            </a:r>
            <a:r>
              <a:rPr lang="en-GB" sz="1200"/>
              <a:t> staff need to </a:t>
            </a:r>
            <a:r>
              <a:rPr lang="en-GB" sz="1200" b="1"/>
              <a:t>escalate</a:t>
            </a:r>
            <a:r>
              <a:rPr lang="en-GB" sz="1200"/>
              <a:t> their concerns. Some areas may have pathways associated with specific teams or services to support them, whilst others may discuss with a senior member of staff before taking further action. If staff are able to take physiological observations from the resident (e.g. blood pressure, temperature) this may be useful. Using a </a:t>
            </a:r>
            <a:r>
              <a:rPr lang="en-GB" sz="1200" b="1"/>
              <a:t>structured communication </a:t>
            </a:r>
            <a:r>
              <a:rPr lang="en-GB" sz="1200"/>
              <a:t>tool such as SBARD (Situation, Background, Assessment, Recommendation, Decision) can help staff and the person receiving the information understand the nature and urgency of response required.</a:t>
            </a:r>
          </a:p>
          <a:p>
            <a:pPr marL="0" indent="0">
              <a:buNone/>
            </a:pPr>
            <a:endParaRPr lang="en-GB">
              <a:solidFill>
                <a:srgbClr val="FF0000"/>
              </a:solidFill>
            </a:endParaRPr>
          </a:p>
        </p:txBody>
      </p:sp>
      <p:sp>
        <p:nvSpPr>
          <p:cNvPr id="3" name="Title 2">
            <a:extLst>
              <a:ext uri="{FF2B5EF4-FFF2-40B4-BE49-F238E27FC236}">
                <a16:creationId xmlns:a16="http://schemas.microsoft.com/office/drawing/2014/main" id="{7712DDE8-B83B-494E-9E88-61A3E81E9539}"/>
              </a:ext>
            </a:extLst>
          </p:cNvPr>
          <p:cNvSpPr>
            <a:spLocks noGrp="1"/>
          </p:cNvSpPr>
          <p:nvPr>
            <p:ph type="title"/>
          </p:nvPr>
        </p:nvSpPr>
        <p:spPr>
          <a:xfrm>
            <a:off x="569809" y="174171"/>
            <a:ext cx="10161142" cy="853440"/>
          </a:xfrm>
        </p:spPr>
        <p:txBody>
          <a:bodyPr>
            <a:noAutofit/>
          </a:bodyPr>
          <a:lstStyle/>
          <a:p>
            <a:r>
              <a:rPr lang="en-GB">
                <a:solidFill>
                  <a:srgbClr val="0070C0"/>
                </a:solidFill>
                <a:ea typeface="Calibri" panose="020F0502020204030204" pitchFamily="34" charset="0"/>
              </a:rPr>
              <a:t>Recognising when residents become unwell</a:t>
            </a:r>
            <a:endParaRPr lang="en-GB">
              <a:solidFill>
                <a:srgbClr val="0070C0"/>
              </a:solidFill>
            </a:endParaRPr>
          </a:p>
        </p:txBody>
      </p:sp>
      <p:sp>
        <p:nvSpPr>
          <p:cNvPr id="6" name="Rectangle 5">
            <a:extLst>
              <a:ext uri="{FF2B5EF4-FFF2-40B4-BE49-F238E27FC236}">
                <a16:creationId xmlns:a16="http://schemas.microsoft.com/office/drawing/2014/main" id="{67058D49-146D-46E7-A223-13718ACC8F29}"/>
              </a:ext>
            </a:extLst>
          </p:cNvPr>
          <p:cNvSpPr/>
          <p:nvPr/>
        </p:nvSpPr>
        <p:spPr>
          <a:xfrm>
            <a:off x="6096000" y="1096198"/>
            <a:ext cx="5904411" cy="3293209"/>
          </a:xfrm>
          <a:prstGeom prst="rect">
            <a:avLst/>
          </a:prstGeom>
        </p:spPr>
        <p:txBody>
          <a:bodyPr wrap="square">
            <a:spAutoFit/>
          </a:bodyPr>
          <a:lstStyle/>
          <a:p>
            <a:r>
              <a:rPr lang="en-GB" sz="1400" b="1">
                <a:solidFill>
                  <a:srgbClr val="0070C0"/>
                </a:solidFill>
              </a:rPr>
              <a:t>Think</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How is my resident today? </a:t>
            </a:r>
          </a:p>
          <a:p>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Any changes in their soft signs?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Are they unwell or at risk of becoming unwell?</a:t>
            </a:r>
          </a:p>
          <a:p>
            <a:endParaRPr lang="en-GB" sz="1100"/>
          </a:p>
          <a:p>
            <a:r>
              <a:rPr lang="en-GB" sz="1400" b="1">
                <a:solidFill>
                  <a:srgbClr val="0070C0"/>
                </a:solidFill>
              </a:rPr>
              <a:t>Ask</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How does what I have found today compare to what is usual or normal for the resident?</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What do I need to do next with this information? </a:t>
            </a:r>
          </a:p>
          <a:p>
            <a:endParaRPr lang="en-GB" sz="1100"/>
          </a:p>
          <a:p>
            <a:r>
              <a:rPr lang="en-GB" sz="1400" b="1">
                <a:solidFill>
                  <a:srgbClr val="0070C0"/>
                </a:solidFill>
              </a:rPr>
              <a:t>Do</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Follow the relevant pathway if one is available, otherwise discuss with a more senior member of staff, call the GP or 111 *6 (see slide 4 in this pack for further information)</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In an emergency call 999.</a:t>
            </a:r>
          </a:p>
        </p:txBody>
      </p:sp>
      <p:sp>
        <p:nvSpPr>
          <p:cNvPr id="7" name="Content Placeholder 5">
            <a:extLst>
              <a:ext uri="{FF2B5EF4-FFF2-40B4-BE49-F238E27FC236}">
                <a16:creationId xmlns:a16="http://schemas.microsoft.com/office/drawing/2014/main" id="{933E098A-9A2A-4A12-B0B5-A1C9FF5BF95F}"/>
              </a:ext>
            </a:extLst>
          </p:cNvPr>
          <p:cNvSpPr txBox="1">
            <a:spLocks/>
          </p:cNvSpPr>
          <p:nvPr/>
        </p:nvSpPr>
        <p:spPr>
          <a:xfrm>
            <a:off x="6312710" y="4569811"/>
            <a:ext cx="5181600" cy="1892341"/>
          </a:xfrm>
          <a:prstGeom prst="rect">
            <a:avLst/>
          </a:prstGeom>
          <a:ln w="1270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a:solidFill>
                  <a:srgbClr val="0070C0"/>
                </a:solidFill>
                <a:latin typeface="Arial" panose="020B0604020202020204" pitchFamily="34" charset="0"/>
                <a:cs typeface="Arial" panose="020B0604020202020204" pitchFamily="34" charset="0"/>
              </a:rPr>
              <a:t>Resources</a:t>
            </a:r>
          </a:p>
          <a:p>
            <a:pPr>
              <a:lnSpc>
                <a:spcPct val="100000"/>
              </a:lnSpc>
              <a:spcBef>
                <a:spcPts val="0"/>
              </a:spcBef>
            </a:pPr>
            <a:r>
              <a:rPr lang="en-GB" sz="1200" u="sng">
                <a:solidFill>
                  <a:srgbClr val="0563C1"/>
                </a:solidFill>
                <a:latin typeface="Arial" panose="020B0604020202020204" pitchFamily="34" charset="0"/>
                <a:ea typeface="Calibri" panose="020F0502020204030204" pitchFamily="34" charset="0"/>
                <a:cs typeface="Arial" panose="020B0604020202020204" pitchFamily="34" charset="0"/>
                <a:hlinkClick r:id="rId3"/>
              </a:rPr>
              <a:t>Restore 2 and Restore 2 Mini</a:t>
            </a:r>
            <a:endParaRPr lang="en-GB" sz="12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200" u="sng">
                <a:solidFill>
                  <a:srgbClr val="0563C1"/>
                </a:solidFill>
                <a:latin typeface="Arial" panose="020B0604020202020204" pitchFamily="34" charset="0"/>
                <a:ea typeface="Calibri" panose="020F0502020204030204" pitchFamily="34" charset="0"/>
                <a:cs typeface="Arial" panose="020B0604020202020204" pitchFamily="34" charset="0"/>
                <a:hlinkClick r:id="rId4"/>
              </a:rPr>
              <a:t>Significant Care</a:t>
            </a:r>
            <a:r>
              <a:rPr lang="en-GB" sz="1200">
                <a:solidFill>
                  <a:srgbClr val="0563C1"/>
                </a:solidFill>
                <a:latin typeface="Arial" panose="020B0604020202020204" pitchFamily="34" charset="0"/>
                <a:ea typeface="Calibri" panose="020F0502020204030204" pitchFamily="34" charset="0"/>
                <a:cs typeface="Arial" panose="020B0604020202020204" pitchFamily="34" charset="0"/>
              </a:rPr>
              <a:t> </a:t>
            </a:r>
            <a:r>
              <a:rPr lang="en-GB" sz="1200">
                <a:latin typeface="Arial" panose="020B0604020202020204" pitchFamily="34" charset="0"/>
                <a:ea typeface="Calibri" panose="020F0502020204030204" pitchFamily="34" charset="0"/>
                <a:cs typeface="Arial" panose="020B0604020202020204" pitchFamily="34" charset="0"/>
              </a:rPr>
              <a:t>and</a:t>
            </a:r>
            <a:r>
              <a:rPr lang="en-GB" sz="1200">
                <a:solidFill>
                  <a:srgbClr val="0563C1"/>
                </a:solidFill>
                <a:latin typeface="Arial" panose="020B0604020202020204" pitchFamily="34" charset="0"/>
                <a:ea typeface="Calibri" panose="020F0502020204030204" pitchFamily="34" charset="0"/>
                <a:cs typeface="Arial" panose="020B0604020202020204" pitchFamily="34" charset="0"/>
              </a:rPr>
              <a:t> </a:t>
            </a:r>
            <a:r>
              <a:rPr lang="en-GB" sz="1200" u="sng">
                <a:solidFill>
                  <a:srgbClr val="0563C1"/>
                </a:solidFill>
                <a:latin typeface="Arial" panose="020B0604020202020204" pitchFamily="34" charset="0"/>
                <a:ea typeface="Calibri" panose="020F0502020204030204" pitchFamily="34" charset="0"/>
                <a:cs typeface="Arial" panose="020B0604020202020204" pitchFamily="34" charset="0"/>
                <a:hlinkClick r:id="rId5"/>
              </a:rPr>
              <a:t>Significant</a:t>
            </a:r>
            <a:r>
              <a:rPr lang="en-GB" sz="1200" u="sng">
                <a:solidFill>
                  <a:srgbClr val="0563C1"/>
                </a:solidFill>
                <a:latin typeface="Arial" panose="020B0604020202020204" pitchFamily="34" charset="0"/>
                <a:ea typeface="Calibri" panose="020F0502020204030204" pitchFamily="34" charset="0"/>
                <a:cs typeface="Arial" panose="020B0604020202020204" pitchFamily="34" charset="0"/>
              </a:rPr>
              <a:t> 7+</a:t>
            </a:r>
            <a:r>
              <a:rPr lang="en-GB" sz="1200">
                <a:solidFill>
                  <a:srgbClr val="0563C1"/>
                </a:solidFill>
                <a:latin typeface="Arial" panose="020B0604020202020204" pitchFamily="34" charset="0"/>
                <a:ea typeface="Calibri" panose="020F0502020204030204" pitchFamily="34" charset="0"/>
                <a:cs typeface="Arial" panose="020B0604020202020204" pitchFamily="34" charset="0"/>
              </a:rPr>
              <a:t>  </a:t>
            </a:r>
          </a:p>
          <a:p>
            <a:pPr>
              <a:lnSpc>
                <a:spcPct val="100000"/>
              </a:lnSpc>
              <a:spcBef>
                <a:spcPts val="0"/>
              </a:spcBef>
            </a:pPr>
            <a:r>
              <a:rPr lang="en-GB" sz="1200" u="sng">
                <a:solidFill>
                  <a:srgbClr val="0563C1"/>
                </a:solidFill>
                <a:latin typeface="Arial" panose="020B0604020202020204" pitchFamily="34" charset="0"/>
                <a:ea typeface="Calibri" panose="020F0502020204030204" pitchFamily="34" charset="0"/>
                <a:cs typeface="Arial" panose="020B0604020202020204" pitchFamily="34" charset="0"/>
              </a:rPr>
              <a:t>Is My </a:t>
            </a:r>
            <a:r>
              <a:rPr lang="en-GB" sz="1200" u="sng">
                <a:solidFill>
                  <a:srgbClr val="0563C1"/>
                </a:solidFill>
                <a:latin typeface="Arial" panose="020B0604020202020204" pitchFamily="34" charset="0"/>
                <a:ea typeface="Calibri" panose="020F0502020204030204" pitchFamily="34" charset="0"/>
                <a:cs typeface="Arial" panose="020B0604020202020204" pitchFamily="34" charset="0"/>
                <a:hlinkClick r:id="rId6"/>
              </a:rPr>
              <a:t>Resident</a:t>
            </a:r>
            <a:r>
              <a:rPr lang="en-GB" sz="1200" u="sng">
                <a:solidFill>
                  <a:srgbClr val="0563C1"/>
                </a:solidFill>
                <a:latin typeface="Arial" panose="020B0604020202020204" pitchFamily="34" charset="0"/>
                <a:ea typeface="Calibri" panose="020F0502020204030204" pitchFamily="34" charset="0"/>
                <a:cs typeface="Arial" panose="020B0604020202020204" pitchFamily="34" charset="0"/>
              </a:rPr>
              <a:t> well?</a:t>
            </a:r>
            <a:r>
              <a:rPr lang="en-GB" sz="1200">
                <a:latin typeface="Arial" panose="020B0604020202020204" pitchFamily="34" charset="0"/>
                <a:ea typeface="Calibri" panose="020F0502020204030204" pitchFamily="34" charset="0"/>
                <a:cs typeface="Arial" panose="020B0604020202020204" pitchFamily="34" charset="0"/>
              </a:rPr>
              <a:t> tool and </a:t>
            </a:r>
            <a:r>
              <a:rPr lang="en-GB" sz="1200">
                <a:latin typeface="Arial" panose="020B0604020202020204" pitchFamily="34" charset="0"/>
                <a:ea typeface="Calibri" panose="020F0502020204030204" pitchFamily="34" charset="0"/>
                <a:cs typeface="Arial" panose="020B0604020202020204" pitchFamily="34" charset="0"/>
                <a:hlinkClick r:id="rId7"/>
              </a:rPr>
              <a:t>training videos</a:t>
            </a:r>
            <a:endParaRPr lang="en-GB" sz="12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200" u="sng">
                <a:solidFill>
                  <a:srgbClr val="0563C1"/>
                </a:solidFill>
                <a:latin typeface="Arial" panose="020B0604020202020204" pitchFamily="34" charset="0"/>
                <a:ea typeface="Calibri" panose="020F0502020204030204" pitchFamily="34" charset="0"/>
                <a:cs typeface="Arial" panose="020B0604020202020204" pitchFamily="34" charset="0"/>
                <a:hlinkClick r:id="rId8"/>
              </a:rPr>
              <a:t>Health Education England videos</a:t>
            </a:r>
            <a:r>
              <a:rPr lang="en-GB" sz="1200">
                <a:latin typeface="Arial" panose="020B0604020202020204" pitchFamily="34" charset="0"/>
                <a:ea typeface="Calibri" panose="020F0502020204030204" pitchFamily="34" charset="0"/>
                <a:cs typeface="Arial" panose="020B0604020202020204" pitchFamily="34" charset="0"/>
              </a:rPr>
              <a:t> - a wide range of short training videos including how to recognise when a resident is becoming unwell, how to measure someone’s temperature, blood pressure and more.</a:t>
            </a:r>
          </a:p>
          <a:p>
            <a:pPr>
              <a:lnSpc>
                <a:spcPct val="100000"/>
              </a:lnSpc>
              <a:spcBef>
                <a:spcPts val="0"/>
              </a:spcBef>
            </a:pPr>
            <a:r>
              <a:rPr lang="en-GB" sz="1200">
                <a:latin typeface="Arial" panose="020B0604020202020204" pitchFamily="34" charset="0"/>
                <a:ea typeface="Calibri" panose="020F0502020204030204" pitchFamily="34" charset="0"/>
                <a:cs typeface="Arial" panose="020B0604020202020204" pitchFamily="34" charset="0"/>
              </a:rPr>
              <a:t>Short video on </a:t>
            </a:r>
            <a:r>
              <a:rPr lang="en-GB" sz="1200">
                <a:latin typeface="Arial" panose="020B0604020202020204" pitchFamily="34" charset="0"/>
                <a:ea typeface="Calibri" panose="020F0502020204030204" pitchFamily="34" charset="0"/>
                <a:cs typeface="Arial" panose="020B0604020202020204" pitchFamily="34" charset="0"/>
                <a:hlinkClick r:id="rId9"/>
              </a:rPr>
              <a:t>SBARD</a:t>
            </a:r>
            <a:endParaRPr lang="en-GB" sz="12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200">
                <a:latin typeface="Arial" panose="020B0604020202020204" pitchFamily="34" charset="0"/>
                <a:ea typeface="Calibri" panose="020F0502020204030204" pitchFamily="34" charset="0"/>
                <a:cs typeface="Arial" panose="020B0604020202020204" pitchFamily="34" charset="0"/>
                <a:hlinkClick r:id="rId10"/>
              </a:rPr>
              <a:t>Improving care for deteriorating patients</a:t>
            </a:r>
            <a:endParaRPr lang="en-GB" sz="12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200">
                <a:latin typeface="Arial" panose="020B0604020202020204" pitchFamily="34" charset="0"/>
                <a:ea typeface="Calibri" panose="020F0502020204030204" pitchFamily="34" charset="0"/>
                <a:cs typeface="Arial" panose="020B0604020202020204" pitchFamily="34" charset="0"/>
                <a:hlinkClick r:id="rId11"/>
              </a:rPr>
              <a:t>Patient safety resources for care homes</a:t>
            </a:r>
            <a:endParaRPr lang="en-GB" sz="1200">
              <a:latin typeface="Arial" panose="020B0604020202020204" pitchFamily="34" charset="0"/>
              <a:ea typeface="Calibri" panose="020F0502020204030204" pitchFamily="34" charset="0"/>
              <a:cs typeface="Arial" panose="020B0604020202020204" pitchFamily="34" charset="0"/>
            </a:endParaRPr>
          </a:p>
        </p:txBody>
      </p:sp>
      <p:pic>
        <p:nvPicPr>
          <p:cNvPr id="9" name="Picture 8" descr="A close up of a logo&#10;&#10;Description automatically generated">
            <a:extLst>
              <a:ext uri="{FF2B5EF4-FFF2-40B4-BE49-F238E27FC236}">
                <a16:creationId xmlns:a16="http://schemas.microsoft.com/office/drawing/2014/main" id="{B9507A5B-D5E4-4623-998F-ED5D3BF28582}"/>
              </a:ext>
            </a:extLst>
          </p:cNvPr>
          <p:cNvPicPr>
            <a:picLocks noChangeAspect="1"/>
          </p:cNvPicPr>
          <p:nvPr/>
        </p:nvPicPr>
        <p:blipFill rotWithShape="1">
          <a:blip r:embed="rId1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13624" y="288458"/>
            <a:ext cx="470932" cy="515631"/>
          </a:xfrm>
          <a:prstGeom prst="rect">
            <a:avLst/>
          </a:prstGeom>
        </p:spPr>
      </p:pic>
      <p:sp>
        <p:nvSpPr>
          <p:cNvPr id="10" name="TextBox 9">
            <a:extLst>
              <a:ext uri="{FF2B5EF4-FFF2-40B4-BE49-F238E27FC236}">
                <a16:creationId xmlns:a16="http://schemas.microsoft.com/office/drawing/2014/main" id="{22D3A533-B866-4B4A-B346-DF65361030DD}"/>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398060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511945" y="148669"/>
            <a:ext cx="10572059"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3200"/>
              <a:t>   Checking residents oxygen levels- Pulse Oximetry</a:t>
            </a:r>
            <a:endParaRPr lang="en-GB" altLang="en-US" sz="2000"/>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295414" y="958788"/>
            <a:ext cx="5646198" cy="646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kumimoji="0" lang="en-GB" sz="1200" b="1" i="0" u="none" strike="noStrike" kern="1200" cap="none" spc="0" normalizeH="0" baseline="0" noProof="0">
                <a:ln>
                  <a:noFill/>
                </a:ln>
                <a:effectLst/>
                <a:uLnTx/>
                <a:uFillTx/>
                <a:latin typeface="Arial"/>
                <a:cs typeface="Arial"/>
              </a:rPr>
              <a:t>Pulse oximeters are being used in care homes/supported living services during the current COVID-19 pandemic.</a:t>
            </a:r>
            <a:r>
              <a:rPr lang="en-GB" sz="1200" b="1">
                <a:latin typeface="Arial"/>
                <a:cs typeface="Arial"/>
              </a:rPr>
              <a:t> </a:t>
            </a:r>
            <a:r>
              <a:rPr kumimoji="0" lang="en-GB" sz="1200" b="1" i="0" u="none" strike="noStrike" kern="1200" cap="none" spc="0" normalizeH="0" baseline="0" noProof="0">
                <a:ln>
                  <a:noFill/>
                </a:ln>
                <a:effectLst/>
                <a:uLnTx/>
                <a:uFillTx/>
                <a:latin typeface="Arial"/>
                <a:cs typeface="Arial"/>
              </a:rPr>
              <a:t> You may be asked to check residents oxygen levels. Your GP or practice nurse will tell you who and when to check and how to monitor and record or report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Preparation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Explain to your resident that you are going to use a pulse oximeter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prepare them appropriately</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Remove any nail varnish or false nail on one finger</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Wash resident’s hands with water or use antiseptic wipe and use a warm hand as cold can affect the reading</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Get a pen and paper to write down to write down the numbers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to use a Pulse Oximeter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Rest the resident’s hand flat on their leg, a table or arm of a chair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with nails facing upwards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Place the finger into the Pulse Oximeter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Press the button so the screen lights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4. Keep the Pulse Oximeter on the finger for at least 30 seconds and continue for</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up to 60 seconds until reading is stable.      </a:t>
            </a:r>
          </a:p>
          <a:p>
            <a:pPr>
              <a:defRPr/>
            </a:pPr>
            <a:r>
              <a:rPr kumimoji="0" lang="en-GB" sz="1200" b="0" i="0" u="none" strike="noStrike" kern="1200" cap="none" spc="0" normalizeH="0" baseline="0" noProof="0">
                <a:ln>
                  <a:noFill/>
                </a:ln>
                <a:effectLst/>
                <a:uLnTx/>
                <a:uFillTx/>
                <a:latin typeface="Arial"/>
                <a:cs typeface="Arial"/>
              </a:rPr>
              <a:t>5. Write both numbers down</a:t>
            </a:r>
            <a:r>
              <a:rPr lang="en-GB" sz="1200">
                <a:latin typeface="Arial"/>
                <a:cs typeface="Arial"/>
              </a:rPr>
              <a:t>          </a:t>
            </a:r>
            <a:endParaRPr lang="en-GB" sz="1000" i="0" u="none" strike="noStrike" kern="1200" cap="none" spc="0" normalizeH="0" baseline="0" noProof="0">
              <a:ln>
                <a:noFill/>
              </a:ln>
              <a:solidFill>
                <a:srgbClr val="4472C4"/>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Recording</a:t>
            </a:r>
          </a:p>
          <a:p>
            <a:pPr>
              <a:defRPr/>
            </a:pPr>
            <a:r>
              <a:rPr kumimoji="0" lang="en-GB" sz="1200" b="0" i="0" u="none" strike="noStrike" kern="1200" cap="none" spc="0" normalizeH="0" baseline="0" noProof="0">
                <a:ln>
                  <a:noFill/>
                </a:ln>
                <a:effectLst/>
                <a:uLnTx/>
                <a:uFillTx/>
                <a:latin typeface="Arial"/>
                <a:cs typeface="Arial"/>
              </a:rPr>
              <a:t>Please record;</a:t>
            </a:r>
            <a:r>
              <a:rPr lang="en-GB" sz="1200">
                <a:latin typeface="Arial"/>
                <a:cs typeface="Arial"/>
              </a:rPr>
              <a:t>                                                               </a:t>
            </a:r>
            <a:endParaRPr lang="en-GB" sz="1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Time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Oxygen level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Heart 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****Consider whether the resident already has a pre-existing condition that may impact their oxygen levels. Do you know what oxygen saturation level is normal for your resident?****</a:t>
            </a:r>
            <a:endParaRPr kumimoji="0" lang="en-GB" sz="1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6096000" y="958788"/>
            <a:ext cx="5800586" cy="56169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Monitoring and escalation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Normal blood oxygen level for most people is between 95-100% – continue to check blood oxygen level as directed by GP or Practice Nurse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If 2 successive readings show blood oxygen levels between 93-94% </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continues to be lower than the resident’s usual reading where their normal oxygen saturation is below 95%; contact NHS 111 or the GP as soon as possible.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If 2 successive readings show blood oxygen levels of 92% or less; you must immediately seek advice from GP or NHS 111 as the resident may need to immediately attend the nearest A&amp;E department.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Provide the recorded details to the appropriate healthcare professional as requested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Further information can be found 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2"/>
              </a:rPr>
              <a:t>Important information to keep you safe while isolating at home</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How to measure oxygen saturations using a pulse oximeter</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4"/>
              </a:rPr>
              <a:t>Managing deterioration videos</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5"/>
              </a:rPr>
              <a:t>Easy read resource on oximeters</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Use of Pulse Oximeters as good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Care home staff can use Pulse Oximeters to measure blood oxygen saturation levels in residents who have become breathless, more </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unwell,</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confused or </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6"/>
              </a:rPr>
              <a:t>showing changes in behaviour</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measurements can be helpful to clinicians as part of a more holistic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Check their oxygen levels and heart rate. Raise any concerns as per the above guidance.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Cleaning of Pulse Oximeters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 maintain good infection control practices, the Pulse Oximeter must cleaned with an antiseptic wipe after each use on a different resident.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a:ln>
                <a:noFill/>
              </a:ln>
              <a:solidFill>
                <a:srgbClr val="E7E6E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E7E6E6"/>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44E6CC9-2CA5-44D0-B3D9-2E0FDDC0EC16}"/>
              </a:ext>
            </a:extLst>
          </p:cNvPr>
          <p:cNvPicPr>
            <a:picLocks noChangeAspect="1"/>
          </p:cNvPicPr>
          <p:nvPr/>
        </p:nvPicPr>
        <p:blipFill>
          <a:blip r:embed="rId7">
            <a:duotone>
              <a:schemeClr val="accent1">
                <a:shade val="45000"/>
                <a:satMod val="135000"/>
              </a:schemeClr>
              <a:prstClr val="white"/>
            </a:duotone>
          </a:blip>
          <a:stretch>
            <a:fillRect/>
          </a:stretch>
        </p:blipFill>
        <p:spPr>
          <a:xfrm>
            <a:off x="0" y="148669"/>
            <a:ext cx="870420" cy="691551"/>
          </a:xfrm>
          <a:prstGeom prst="rect">
            <a:avLst/>
          </a:prstGeom>
        </p:spPr>
      </p:pic>
      <p:grpSp>
        <p:nvGrpSpPr>
          <p:cNvPr id="4" name="Group 3">
            <a:extLst>
              <a:ext uri="{FF2B5EF4-FFF2-40B4-BE49-F238E27FC236}">
                <a16:creationId xmlns:a16="http://schemas.microsoft.com/office/drawing/2014/main" id="{B860C2AB-9B2B-49B7-847C-F332838EDC48}"/>
              </a:ext>
            </a:extLst>
          </p:cNvPr>
          <p:cNvGrpSpPr/>
          <p:nvPr/>
        </p:nvGrpSpPr>
        <p:grpSpPr>
          <a:xfrm>
            <a:off x="2594351" y="4488099"/>
            <a:ext cx="3222249" cy="1533261"/>
            <a:chOff x="2594351" y="4377267"/>
            <a:chExt cx="3222249" cy="1533261"/>
          </a:xfrm>
        </p:grpSpPr>
        <p:grpSp>
          <p:nvGrpSpPr>
            <p:cNvPr id="6" name="Group 4">
              <a:extLst>
                <a:ext uri="{FF2B5EF4-FFF2-40B4-BE49-F238E27FC236}">
                  <a16:creationId xmlns:a16="http://schemas.microsoft.com/office/drawing/2014/main" id="{0C58D0B6-0C13-4426-81F8-C7366465A7DA}"/>
                </a:ext>
              </a:extLst>
            </p:cNvPr>
            <p:cNvGrpSpPr>
              <a:grpSpLocks noChangeAspect="1"/>
            </p:cNvGrpSpPr>
            <p:nvPr/>
          </p:nvGrpSpPr>
          <p:grpSpPr bwMode="auto">
            <a:xfrm>
              <a:off x="2594351" y="4640528"/>
              <a:ext cx="1802167" cy="1270000"/>
              <a:chOff x="1762" y="3101"/>
              <a:chExt cx="873" cy="800"/>
            </a:xfrm>
            <a:noFill/>
          </p:grpSpPr>
          <p:sp>
            <p:nvSpPr>
              <p:cNvPr id="7" name="AutoShape 3">
                <a:extLst>
                  <a:ext uri="{FF2B5EF4-FFF2-40B4-BE49-F238E27FC236}">
                    <a16:creationId xmlns:a16="http://schemas.microsoft.com/office/drawing/2014/main" id="{30EE3D18-B189-4DBB-BB2F-00CFCBDE16CD}"/>
                  </a:ext>
                </a:extLst>
              </p:cNvPr>
              <p:cNvSpPr>
                <a:spLocks noChangeAspect="1" noChangeArrowheads="1" noTextEdit="1"/>
              </p:cNvSpPr>
              <p:nvPr/>
            </p:nvSpPr>
            <p:spPr bwMode="auto">
              <a:xfrm>
                <a:off x="1762" y="3101"/>
                <a:ext cx="873" cy="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9" name="Picture 5">
                <a:extLst>
                  <a:ext uri="{FF2B5EF4-FFF2-40B4-BE49-F238E27FC236}">
                    <a16:creationId xmlns:a16="http://schemas.microsoft.com/office/drawing/2014/main" id="{62FD9017-4094-4E2B-8DA8-B3ABCCD652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 y="3101"/>
                <a:ext cx="876" cy="803"/>
              </a:xfrm>
              <a:prstGeom prst="rect">
                <a:avLst/>
              </a:prstGeom>
              <a:ln>
                <a:headEnd/>
                <a:tailEnd/>
              </a:ln>
            </p:spPr>
            <p:style>
              <a:lnRef idx="1">
                <a:schemeClr val="accent1"/>
              </a:lnRef>
              <a:fillRef idx="2">
                <a:schemeClr val="accent1"/>
              </a:fillRef>
              <a:effectRef idx="1">
                <a:schemeClr val="accent1"/>
              </a:effectRef>
              <a:fontRef idx="minor">
                <a:schemeClr val="dk1"/>
              </a:fontRef>
            </p:style>
          </p:pic>
        </p:grpSp>
        <p:cxnSp>
          <p:nvCxnSpPr>
            <p:cNvPr id="18" name="Straight Arrow Connector 17">
              <a:extLst>
                <a:ext uri="{FF2B5EF4-FFF2-40B4-BE49-F238E27FC236}">
                  <a16:creationId xmlns:a16="http://schemas.microsoft.com/office/drawing/2014/main" id="{726E82CC-9421-4305-B829-97B8B6FB8A24}"/>
                </a:ext>
              </a:extLst>
            </p:cNvPr>
            <p:cNvCxnSpPr>
              <a:cxnSpLocks/>
            </p:cNvCxnSpPr>
            <p:nvPr/>
          </p:nvCxnSpPr>
          <p:spPr>
            <a:xfrm flipH="1" flipV="1">
              <a:off x="3759889" y="5229726"/>
              <a:ext cx="959200" cy="4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EAE2629-A6CA-4CA3-A99B-E4A5208B4CF8}"/>
                </a:ext>
              </a:extLst>
            </p:cNvPr>
            <p:cNvCxnSpPr>
              <a:cxnSpLocks/>
            </p:cNvCxnSpPr>
            <p:nvPr/>
          </p:nvCxnSpPr>
          <p:spPr>
            <a:xfrm flipH="1">
              <a:off x="3388990" y="4580161"/>
              <a:ext cx="122315" cy="564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8B2DD4D-A3E3-47C2-9D87-048DB1F88367}"/>
                </a:ext>
              </a:extLst>
            </p:cNvPr>
            <p:cNvSpPr txBox="1"/>
            <p:nvPr/>
          </p:nvSpPr>
          <p:spPr>
            <a:xfrm>
              <a:off x="3496733" y="4377267"/>
              <a:ext cx="115993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solidFill>
                    <a:srgbClr val="4472C4"/>
                  </a:solidFill>
                  <a:latin typeface="Arial"/>
                  <a:cs typeface="Arial"/>
                </a:rPr>
                <a:t>Oxygen level</a:t>
              </a:r>
              <a:endParaRPr lang="en-US" sz="1100">
                <a:ea typeface="+mn-lt"/>
                <a:cs typeface="+mn-lt"/>
              </a:endParaRPr>
            </a:p>
          </p:txBody>
        </p:sp>
        <p:sp>
          <p:nvSpPr>
            <p:cNvPr id="14" name="TextBox 13">
              <a:extLst>
                <a:ext uri="{FF2B5EF4-FFF2-40B4-BE49-F238E27FC236}">
                  <a16:creationId xmlns:a16="http://schemas.microsoft.com/office/drawing/2014/main" id="{92DE7140-1886-416E-A8C1-86780432914A}"/>
                </a:ext>
              </a:extLst>
            </p:cNvPr>
            <p:cNvSpPr txBox="1"/>
            <p:nvPr/>
          </p:nvSpPr>
          <p:spPr>
            <a:xfrm>
              <a:off x="4656666" y="5096933"/>
              <a:ext cx="115993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solidFill>
                    <a:srgbClr val="4472C4"/>
                  </a:solidFill>
                  <a:latin typeface="Arial"/>
                  <a:cs typeface="Arial"/>
                </a:rPr>
                <a:t>Heart rate</a:t>
              </a:r>
              <a:endParaRPr lang="en-US"/>
            </a:p>
          </p:txBody>
        </p:sp>
      </p:grpSp>
      <p:sp>
        <p:nvSpPr>
          <p:cNvPr id="16" name="TextBox 15">
            <a:extLst>
              <a:ext uri="{FF2B5EF4-FFF2-40B4-BE49-F238E27FC236}">
                <a16:creationId xmlns:a16="http://schemas.microsoft.com/office/drawing/2014/main" id="{BEDA407E-CA60-4A04-ACB6-D65D852C0154}"/>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44D41CCC-47C6-4DB7-AE68-0C07F6083D43}"/>
              </a:ext>
            </a:extLst>
          </p:cNvPr>
          <p:cNvSpPr>
            <a:spLocks noGrp="1"/>
          </p:cNvSpPr>
          <p:nvPr>
            <p:ph type="title"/>
          </p:nvPr>
        </p:nvSpPr>
        <p:spPr>
          <a:xfrm>
            <a:off x="0" y="247520"/>
            <a:ext cx="11419978" cy="611649"/>
          </a:xfrm>
        </p:spPr>
        <p:txBody>
          <a:bodyPr/>
          <a:lstStyle/>
          <a:p>
            <a:r>
              <a:rPr lang="en-GB"/>
              <a:t>	Supporting residents with learning disabilities</a:t>
            </a:r>
          </a:p>
        </p:txBody>
      </p:sp>
      <p:pic>
        <p:nvPicPr>
          <p:cNvPr id="13" name="Picture 3" descr="I:\Consultancy\4 Admin\Icons\NHS E Icon Pack\Diversity-Dark Pink.png">
            <a:extLst>
              <a:ext uri="{FF2B5EF4-FFF2-40B4-BE49-F238E27FC236}">
                <a16:creationId xmlns:a16="http://schemas.microsoft.com/office/drawing/2014/main" id="{EE90BB2E-9307-45E7-A217-6C4EBAC1823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81081" y="280503"/>
            <a:ext cx="583407" cy="51176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6A98AF1A-D402-492C-BA51-B187F296CB64}"/>
              </a:ext>
            </a:extLst>
          </p:cNvPr>
          <p:cNvSpPr txBox="1">
            <a:spLocks/>
          </p:cNvSpPr>
          <p:nvPr/>
        </p:nvSpPr>
        <p:spPr>
          <a:xfrm>
            <a:off x="609601" y="1326031"/>
            <a:ext cx="6051175" cy="5127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a:solidFill>
                  <a:srgbClr val="000000"/>
                </a:solidFill>
              </a:rPr>
              <a:t>People with learning disabilities may be </a:t>
            </a:r>
            <a:r>
              <a:rPr lang="en-GB" b="1">
                <a:solidFill>
                  <a:srgbClr val="000000"/>
                </a:solidFill>
              </a:rPr>
              <a:t>at greater risk</a:t>
            </a:r>
            <a:r>
              <a:rPr lang="en-GB">
                <a:solidFill>
                  <a:srgbClr val="000000"/>
                </a:solidFill>
              </a:rPr>
              <a:t> of infection because of other health conditions or routines and/or behaviours. It is important that staff are aware of the risks to each person and reduce them as much as possible.</a:t>
            </a:r>
          </a:p>
          <a:p>
            <a:pPr marL="0" lvl="0" indent="0">
              <a:buNone/>
            </a:pPr>
            <a:r>
              <a:rPr lang="en-GB">
                <a:effectLst/>
                <a:latin typeface="Arial" panose="020B0604020202020204" pitchFamily="34" charset="0"/>
                <a:hlinkClick r:id="rId5"/>
              </a:rPr>
              <a:t>Supporting patients of all ages who are unwell with coronavirus (COVID-19) in mental health, learning disability, autism, dementia, and specialist inpatient facilities.</a:t>
            </a:r>
            <a:endParaRPr lang="en-GB">
              <a:solidFill>
                <a:srgbClr val="000000"/>
              </a:solidFill>
            </a:endParaRPr>
          </a:p>
          <a:p>
            <a:pPr marL="0" lvl="0" indent="0">
              <a:buNone/>
            </a:pPr>
            <a:r>
              <a:rPr lang="en-GB" b="1">
                <a:solidFill>
                  <a:srgbClr val="000000"/>
                </a:solidFill>
              </a:rPr>
              <a:t>This will mean significant changes to the persons care and support which will require an update in their care plan</a:t>
            </a:r>
            <a:r>
              <a:rPr lang="en-GB">
                <a:solidFill>
                  <a:srgbClr val="000000"/>
                </a:solidFill>
              </a:rPr>
              <a:t>. If the resident needs to exercise or access the community as part of their care plan, it is important to manage the risk and support them to remain as safe as possible.</a:t>
            </a:r>
          </a:p>
          <a:p>
            <a:pPr marL="0" lvl="0" indent="0">
              <a:buNone/>
            </a:pPr>
            <a:r>
              <a:rPr lang="en-GB">
                <a:solidFill>
                  <a:srgbClr val="000000"/>
                </a:solidFill>
              </a:rPr>
              <a:t>You may need help or remind the resident to wash their hands: </a:t>
            </a:r>
          </a:p>
          <a:p>
            <a:pPr lvl="1"/>
            <a:r>
              <a:rPr lang="en-GB">
                <a:solidFill>
                  <a:srgbClr val="000000"/>
                </a:solidFill>
              </a:rPr>
              <a:t>Use signs in bathrooms as a reminder</a:t>
            </a:r>
          </a:p>
          <a:p>
            <a:pPr lvl="1"/>
            <a:r>
              <a:rPr lang="en-GB">
                <a:solidFill>
                  <a:srgbClr val="000000"/>
                </a:solidFill>
              </a:rPr>
              <a:t>Demonstrate hand washing</a:t>
            </a:r>
          </a:p>
          <a:p>
            <a:pPr lvl="1"/>
            <a:r>
              <a:rPr lang="en-GB">
                <a:solidFill>
                  <a:srgbClr val="000000"/>
                </a:solidFill>
              </a:rPr>
              <a:t>Alcohol-based hand sanitizer can be a quick alternative if they are unable to get to a sink or wash their hands easily.</a:t>
            </a:r>
          </a:p>
          <a:p>
            <a:pPr marL="0" indent="0">
              <a:buNone/>
            </a:pPr>
            <a:r>
              <a:rPr lang="en-GB">
                <a:solidFill>
                  <a:srgbClr val="000000"/>
                </a:solidFill>
              </a:rPr>
              <a:t>Residents that are high risk and were subject </a:t>
            </a:r>
            <a:r>
              <a:rPr lang="en-GB">
                <a:solidFill>
                  <a:srgbClr val="000000"/>
                </a:solidFill>
                <a:hlinkClick r:id="rId6"/>
              </a:rPr>
              <a:t>shielding</a:t>
            </a:r>
            <a:r>
              <a:rPr lang="en-GB">
                <a:solidFill>
                  <a:srgbClr val="000000"/>
                </a:solidFill>
              </a:rPr>
              <a:t>, will still need to take appropriate precautions to prevent contracting the coronavirus.</a:t>
            </a:r>
          </a:p>
          <a:p>
            <a:pPr marL="0" lvl="0" indent="0">
              <a:buNone/>
            </a:pPr>
            <a:r>
              <a:rPr lang="en-GB" b="1">
                <a:solidFill>
                  <a:srgbClr val="000000"/>
                </a:solidFill>
              </a:rPr>
              <a:t>To minimise the risk to people if they need access health care services you should use supportive tools as much as possible such as a hospital passport and/or coordinate my care.</a:t>
            </a:r>
          </a:p>
          <a:p>
            <a:pPr marL="0" lvl="0" indent="0">
              <a:buNone/>
            </a:pPr>
            <a:r>
              <a:rPr lang="en-GB">
                <a:solidFill>
                  <a:srgbClr val="000000"/>
                </a:solidFill>
              </a:rPr>
              <a:t>If you are aware that someone is being admitted to hospital, contact your local community learning disability service </a:t>
            </a:r>
            <a:r>
              <a:rPr lang="en-GB" u="sng">
                <a:hlinkClick r:id="rId7"/>
              </a:rPr>
              <a:t>(click here)</a:t>
            </a:r>
            <a:r>
              <a:rPr lang="en-GB">
                <a:solidFill>
                  <a:srgbClr val="000000"/>
                </a:solidFill>
              </a:rPr>
              <a:t> or learning disability nurse within the hospital. </a:t>
            </a:r>
            <a:endParaRPr lang="en-GB">
              <a:solidFill>
                <a:srgbClr val="000000"/>
              </a:solidFill>
              <a:highlight>
                <a:srgbClr val="FFFF00"/>
              </a:high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1" name="Content Placeholder 1">
            <a:extLst>
              <a:ext uri="{FF2B5EF4-FFF2-40B4-BE49-F238E27FC236}">
                <a16:creationId xmlns:a16="http://schemas.microsoft.com/office/drawing/2014/main" id="{A7F1B2F2-9B2D-4228-B4FE-DF891411ED52}"/>
              </a:ext>
            </a:extLst>
          </p:cNvPr>
          <p:cNvSpPr txBox="1">
            <a:spLocks/>
          </p:cNvSpPr>
          <p:nvPr/>
        </p:nvSpPr>
        <p:spPr>
          <a:xfrm>
            <a:off x="6882012" y="1328097"/>
            <a:ext cx="5181599" cy="3460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GB" b="1">
                <a:solidFill>
                  <a:srgbClr val="005EB8"/>
                </a:solidFill>
              </a:rPr>
              <a:t>Think   </a:t>
            </a:r>
            <a:r>
              <a:rPr lang="en-GB"/>
              <a:t>(</a:t>
            </a:r>
            <a:r>
              <a:rPr lang="en-GB">
                <a:hlinkClick r:id="rId8"/>
              </a:rPr>
              <a:t>Consider using the STOP and Watch Tool</a:t>
            </a:r>
            <a:r>
              <a:rPr lang="en-GB"/>
              <a:t>)</a:t>
            </a:r>
            <a:endParaRPr lang="en-GB" b="1">
              <a:solidFill>
                <a:srgbClr val="005EB8"/>
              </a:solidFill>
            </a:endParaRPr>
          </a:p>
          <a:p>
            <a:pPr>
              <a:lnSpc>
                <a:spcPct val="100000"/>
              </a:lnSpc>
              <a:spcBef>
                <a:spcPts val="0"/>
              </a:spcBef>
            </a:pPr>
            <a:r>
              <a:rPr lang="en-GB">
                <a:solidFill>
                  <a:srgbClr val="000000"/>
                </a:solidFill>
              </a:rPr>
              <a:t>Is something different? Is the person communicating less, needing more help than usual, expressing agitation or pain (moving more or less), how is their appetite</a:t>
            </a:r>
          </a:p>
          <a:p>
            <a:pPr>
              <a:lnSpc>
                <a:spcPct val="100000"/>
              </a:lnSpc>
              <a:spcBef>
                <a:spcPts val="0"/>
              </a:spcBef>
            </a:pPr>
            <a:r>
              <a:rPr lang="en-GB">
                <a:solidFill>
                  <a:srgbClr val="000000"/>
                </a:solidFill>
              </a:rPr>
              <a:t>Does the person need extra help to remain safe and protected?</a:t>
            </a:r>
          </a:p>
          <a:p>
            <a:pPr marL="0" lvl="0" indent="0">
              <a:lnSpc>
                <a:spcPct val="100000"/>
              </a:lnSpc>
              <a:spcBef>
                <a:spcPts val="0"/>
              </a:spcBef>
              <a:buNone/>
            </a:pPr>
            <a:endParaRPr lang="en-GB">
              <a:solidFill>
                <a:srgbClr val="000000"/>
              </a:solidFill>
            </a:endParaRPr>
          </a:p>
          <a:p>
            <a:pPr marL="0" lvl="0" indent="0">
              <a:lnSpc>
                <a:spcPct val="100000"/>
              </a:lnSpc>
              <a:spcBef>
                <a:spcPts val="0"/>
              </a:spcBef>
              <a:buNone/>
            </a:pPr>
            <a:r>
              <a:rPr lang="en-GB" b="1">
                <a:solidFill>
                  <a:srgbClr val="005EB8"/>
                </a:solidFill>
              </a:rPr>
              <a:t>Ask </a:t>
            </a:r>
          </a:p>
          <a:p>
            <a:pPr>
              <a:lnSpc>
                <a:spcPct val="100000"/>
              </a:lnSpc>
              <a:spcBef>
                <a:spcPts val="0"/>
              </a:spcBef>
            </a:pPr>
            <a:r>
              <a:rPr lang="en-GB">
                <a:solidFill>
                  <a:srgbClr val="000000"/>
                </a:solidFill>
              </a:rPr>
              <a:t>How can we engage the person to ensure that they understand the change in activities.</a:t>
            </a:r>
          </a:p>
          <a:p>
            <a:pPr marL="0" lvl="0" indent="0">
              <a:lnSpc>
                <a:spcPct val="100000"/>
              </a:lnSpc>
              <a:spcBef>
                <a:spcPts val="0"/>
              </a:spcBef>
              <a:buNone/>
            </a:pPr>
            <a:endParaRPr lang="en-GB">
              <a:solidFill>
                <a:srgbClr val="000000"/>
              </a:solidFill>
            </a:endParaRPr>
          </a:p>
          <a:p>
            <a:pPr marL="0" lvl="0" indent="0">
              <a:lnSpc>
                <a:spcPct val="100000"/>
              </a:lnSpc>
              <a:spcBef>
                <a:spcPts val="0"/>
              </a:spcBef>
              <a:buNone/>
            </a:pPr>
            <a:r>
              <a:rPr lang="en-GB" b="1">
                <a:solidFill>
                  <a:srgbClr val="005EB8"/>
                </a:solidFill>
              </a:rPr>
              <a:t>Do </a:t>
            </a:r>
          </a:p>
          <a:p>
            <a:pPr>
              <a:lnSpc>
                <a:spcPct val="100000"/>
              </a:lnSpc>
              <a:spcBef>
                <a:spcPts val="0"/>
              </a:spcBef>
            </a:pPr>
            <a:r>
              <a:rPr lang="en-GB">
                <a:solidFill>
                  <a:srgbClr val="000000"/>
                </a:solidFill>
              </a:rPr>
              <a:t>Allow time to remind the person why routines may have changed.</a:t>
            </a:r>
          </a:p>
          <a:p>
            <a:pPr>
              <a:lnSpc>
                <a:spcPct val="100000"/>
              </a:lnSpc>
              <a:spcBef>
                <a:spcPts val="0"/>
              </a:spcBef>
            </a:pPr>
            <a:r>
              <a:rPr lang="en-GB">
                <a:solidFill>
                  <a:srgbClr val="000000"/>
                </a:solidFill>
              </a:rPr>
              <a:t>Develop new care plans with the person and their family</a:t>
            </a: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Content Placeholder 1">
            <a:extLst>
              <a:ext uri="{FF2B5EF4-FFF2-40B4-BE49-F238E27FC236}">
                <a16:creationId xmlns:a16="http://schemas.microsoft.com/office/drawing/2014/main" id="{D8DE4761-D594-497D-8DAB-501BD1A5AAC0}"/>
              </a:ext>
            </a:extLst>
          </p:cNvPr>
          <p:cNvSpPr txBox="1">
            <a:spLocks/>
          </p:cNvSpPr>
          <p:nvPr/>
        </p:nvSpPr>
        <p:spPr>
          <a:xfrm>
            <a:off x="6950075" y="4565033"/>
            <a:ext cx="5113536" cy="2292967"/>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Resources</a:t>
            </a:r>
          </a:p>
          <a:p>
            <a:pPr marL="0" indent="0">
              <a:spcBef>
                <a:spcPts val="0"/>
              </a:spcBef>
              <a:buNone/>
              <a:defRPr/>
            </a:pPr>
            <a:r>
              <a:rPr lang="en-GB" sz="1200">
                <a:hlinkClick r:id="rId9"/>
              </a:rPr>
              <a:t>Mental health, learning disabilities and autism: Covid-19 Guidance</a:t>
            </a:r>
            <a:endParaRPr lang="en-GB" sz="120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i="0" u="none" strike="noStrike" kern="1200" cap="none" spc="0" normalizeH="0" baseline="0" noProof="0">
                <a:ln>
                  <a:noFill/>
                </a:ln>
                <a:solidFill>
                  <a:srgbClr val="000000"/>
                </a:solidFill>
                <a:effectLst/>
                <a:uLnTx/>
                <a:uFillTx/>
                <a:hlinkClick r:id="rId10"/>
              </a:rPr>
              <a:t>Easy Read Post</a:t>
            </a:r>
            <a:r>
              <a:rPr lang="en-GB" sz="1200" err="1">
                <a:solidFill>
                  <a:srgbClr val="000000"/>
                </a:solidFill>
                <a:hlinkClick r:id="rId10"/>
              </a:rPr>
              <a:t>ers</a:t>
            </a:r>
            <a:r>
              <a:rPr lang="en-GB" sz="1200">
                <a:solidFill>
                  <a:srgbClr val="000000"/>
                </a:solidFill>
                <a:hlinkClick r:id="rId10"/>
              </a:rPr>
              <a:t> regarding Covid 19</a:t>
            </a:r>
            <a:endPar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200">
                <a:solidFill>
                  <a:srgbClr val="000000"/>
                </a:solidFill>
              </a:rPr>
              <a:t>End of Life Care: </a:t>
            </a:r>
            <a:r>
              <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1"/>
              </a:rPr>
              <a:t>guidance</a:t>
            </a:r>
            <a:endPar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MCA and </a:t>
            </a:r>
            <a:r>
              <a:rPr kumimoji="0" lang="en-GB" sz="120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DoLS</a:t>
            </a:r>
            <a:r>
              <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COVID 19 </a:t>
            </a:r>
            <a:r>
              <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2"/>
              </a:rPr>
              <a:t>guidance</a:t>
            </a:r>
            <a:r>
              <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3"/>
              </a:rPr>
              <a:t>summary</a:t>
            </a:r>
            <a:endParaRPr lang="en-GB" sz="120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Tool to support monitoring </a:t>
            </a:r>
            <a:r>
              <a:rPr lang="en-GB" sz="1200">
                <a:solidFill>
                  <a:srgbClr val="000000"/>
                </a:solidFill>
              </a:rPr>
              <a:t>for signs of deterioration </a:t>
            </a:r>
            <a:r>
              <a:rPr lang="en-GB" sz="1200">
                <a:solidFill>
                  <a:srgbClr val="000000"/>
                </a:solidFill>
                <a:hlinkClick r:id="rId14"/>
              </a:rPr>
              <a:t>STOP and WATCH</a:t>
            </a:r>
            <a:endParaRPr lang="en-GB" sz="120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5"/>
              </a:rPr>
              <a:t>Hospital Passport</a:t>
            </a:r>
            <a:endPar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200">
                <a:solidFill>
                  <a:srgbClr val="000000"/>
                </a:solidFill>
                <a:hlinkClick r:id="rId16"/>
              </a:rPr>
              <a:t>Hospital Visiting Guidance</a:t>
            </a:r>
            <a:endParaRPr lang="en-GB" sz="120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Protecting extremely vulnerable people: </a:t>
            </a:r>
            <a:r>
              <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7"/>
              </a:rPr>
              <a:t>Government guidance</a:t>
            </a:r>
            <a:endParaRPr kumimoji="0" lang="en-GB" sz="12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lvl="0" indent="0">
              <a:spcBef>
                <a:spcPts val="0"/>
              </a:spcBef>
              <a:buNone/>
              <a:defRPr/>
            </a:pPr>
            <a:r>
              <a:rPr lang="en-GB" sz="1200">
                <a:solidFill>
                  <a:srgbClr val="000000"/>
                </a:solidFill>
              </a:rPr>
              <a:t>SCIE COVID-19 Care staff supporting adults with learning disabilities or autistic adults: </a:t>
            </a:r>
            <a:r>
              <a:rPr lang="en-GB" sz="1200">
                <a:solidFill>
                  <a:schemeClr val="bg2">
                    <a:lumMod val="60000"/>
                    <a:lumOff val="40000"/>
                  </a:schemeClr>
                </a:solidFill>
                <a:hlinkClick r:id="rId18">
                  <a:extLst>
                    <a:ext uri="{A12FA001-AC4F-418D-AE19-62706E023703}">
                      <ahyp:hlinkClr xmlns:ahyp="http://schemas.microsoft.com/office/drawing/2018/hyperlinkcolor" val="tx"/>
                    </a:ext>
                  </a:extLst>
                </a:hlinkClick>
              </a:rPr>
              <a:t>Guide</a:t>
            </a:r>
            <a:endParaRPr lang="en-GB" sz="1200">
              <a:solidFill>
                <a:schemeClr val="bg2">
                  <a:lumMod val="60000"/>
                  <a:lumOff val="40000"/>
                </a:schemeClr>
              </a:solidFill>
            </a:endParaRPr>
          </a:p>
          <a:p>
            <a:pPr marL="0" lvl="0" indent="0">
              <a:spcBef>
                <a:spcPts val="0"/>
              </a:spcBef>
              <a:buNone/>
              <a:defRPr/>
            </a:pPr>
            <a:r>
              <a:rPr lang="en-GB" sz="1200" b="1">
                <a:solidFill>
                  <a:schemeClr val="bg2">
                    <a:lumMod val="75000"/>
                  </a:schemeClr>
                </a:solidFill>
              </a:rPr>
              <a:t>Leaflets and Pamphlets </a:t>
            </a:r>
          </a:p>
          <a:p>
            <a:pPr marL="0" indent="0">
              <a:spcBef>
                <a:spcPts val="0"/>
              </a:spcBef>
              <a:buNone/>
              <a:defRPr/>
            </a:pPr>
            <a:r>
              <a:rPr lang="en-GB" sz="1200">
                <a:solidFill>
                  <a:schemeClr val="bg2">
                    <a:lumMod val="60000"/>
                    <a:lumOff val="40000"/>
                  </a:schemeClr>
                </a:solidFill>
                <a:hlinkClick r:id="rId19">
                  <a:extLst>
                    <a:ext uri="{A12FA001-AC4F-418D-AE19-62706E023703}">
                      <ahyp:hlinkClr xmlns:ahyp="http://schemas.microsoft.com/office/drawing/2018/hyperlinkcolor" val="tx"/>
                    </a:ext>
                  </a:extLst>
                </a:hlinkClick>
              </a:rPr>
              <a:t>Easy Read COVID resources</a:t>
            </a:r>
            <a:r>
              <a:rPr lang="en-GB" sz="1200">
                <a:solidFill>
                  <a:schemeClr val="bg2">
                    <a:lumMod val="60000"/>
                    <a:lumOff val="40000"/>
                  </a:schemeClr>
                </a:solidFill>
              </a:rPr>
              <a:t> </a:t>
            </a:r>
            <a:r>
              <a:rPr lang="en-GB" sz="1200"/>
              <a:t>and</a:t>
            </a:r>
            <a:r>
              <a:rPr lang="en-GB" sz="1200">
                <a:solidFill>
                  <a:schemeClr val="bg2">
                    <a:lumMod val="60000"/>
                    <a:lumOff val="40000"/>
                  </a:schemeClr>
                </a:solidFill>
              </a:rPr>
              <a:t> </a:t>
            </a:r>
            <a:r>
              <a:rPr lang="en-GB" sz="1200">
                <a:solidFill>
                  <a:schemeClr val="bg2">
                    <a:lumMod val="60000"/>
                    <a:lumOff val="40000"/>
                  </a:schemeClr>
                </a:solidFill>
                <a:hlinkClick r:id="rId20">
                  <a:extLst>
                    <a:ext uri="{A12FA001-AC4F-418D-AE19-62706E023703}">
                      <ahyp:hlinkClr xmlns:ahyp="http://schemas.microsoft.com/office/drawing/2018/hyperlinkcolor" val="tx"/>
                    </a:ext>
                  </a:extLst>
                </a:hlinkClick>
              </a:rPr>
              <a:t>LD Coronavirus Resources</a:t>
            </a:r>
            <a:r>
              <a:rPr lang="en-GB" sz="1200">
                <a:solidFill>
                  <a:schemeClr val="bg2">
                    <a:lumMod val="60000"/>
                    <a:lumOff val="40000"/>
                  </a:schemeClr>
                </a:solidFill>
              </a:rPr>
              <a:t>  </a:t>
            </a:r>
          </a:p>
          <a:p>
            <a:pPr marL="0" indent="0">
              <a:spcBef>
                <a:spcPts val="0"/>
              </a:spcBef>
              <a:buNone/>
              <a:defRPr/>
            </a:pPr>
            <a:endParaRPr lang="en-GB" sz="1200" b="1">
              <a:solidFill>
                <a:srgbClr val="015BBB"/>
              </a:solidFill>
            </a:endParaRPr>
          </a:p>
          <a:p>
            <a:pPr marL="0" indent="0">
              <a:spcBef>
                <a:spcPts val="0"/>
              </a:spcBef>
              <a:buNone/>
              <a:defRPr/>
            </a:pPr>
            <a:endParaRPr lang="en-GB" sz="1200"/>
          </a:p>
          <a:p>
            <a:pPr marL="0" lvl="0" indent="0">
              <a:spcBef>
                <a:spcPts val="0"/>
              </a:spcBef>
              <a:buNone/>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01FED019-F345-4A2F-A38B-B814080639AD}"/>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350550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525625" y="276493"/>
            <a:ext cx="9554054" cy="611649"/>
          </a:xfrm>
        </p:spPr>
        <p:txBody>
          <a:bodyPr/>
          <a:lstStyle/>
          <a:p>
            <a:r>
              <a:rPr lang="en-GB"/>
              <a:t>	Supporting residents with dementia</a:t>
            </a:r>
          </a:p>
        </p:txBody>
      </p:sp>
      <p:sp>
        <p:nvSpPr>
          <p:cNvPr id="9" name="object 26">
            <a:extLst>
              <a:ext uri="{FF2B5EF4-FFF2-40B4-BE49-F238E27FC236}">
                <a16:creationId xmlns:a16="http://schemas.microsoft.com/office/drawing/2014/main" id="{AFB39CFA-6B08-49DD-9D4E-DE808FFC52E8}"/>
              </a:ext>
            </a:extLst>
          </p:cNvPr>
          <p:cNvSpPr/>
          <p:nvPr/>
        </p:nvSpPr>
        <p:spPr>
          <a:xfrm>
            <a:off x="702907" y="308832"/>
            <a:ext cx="591312" cy="50901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Content Placeholder 1">
            <a:extLst>
              <a:ext uri="{FF2B5EF4-FFF2-40B4-BE49-F238E27FC236}">
                <a16:creationId xmlns:a16="http://schemas.microsoft.com/office/drawing/2014/main" id="{749D9DA7-EC5C-4662-8D3B-BCD0B3354A3E}"/>
              </a:ext>
            </a:extLst>
          </p:cNvPr>
          <p:cNvSpPr txBox="1">
            <a:spLocks/>
          </p:cNvSpPr>
          <p:nvPr/>
        </p:nvSpPr>
        <p:spPr>
          <a:xfrm>
            <a:off x="228052" y="1026368"/>
            <a:ext cx="7058795" cy="52381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There will be a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significant change in routine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people living with dementia.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People may behave in ways that are difficult to manage such as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walking with purpose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(wandering). Behaviour is a form of communication, often driven by need. Someone could be hungry, in pain or constipated, they might be scared or bored. Ask someone walking if there is something that they need, try activities they like with them and if possible go for a walk with them.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Some people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ask to go home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this is often because people want to feel safe and secure. Talking about family that they are missing and looking at photographs can help.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People might find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personal care frightening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(it might seem like they are aggressive). Giving them time to understand, showing them the towel and cloth, encouraging them to do what they can and keeping them covered as much as possible can help.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People with dementia may need help or reminders to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wash their hands</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Use signs in bathrooms as a reminder and demonstrate hand washing. Alcohol-based hand sanitizer can be a quick alternative if they cannot get to a sink or wash their hands easily but remember to store this safely as per your local policy to avoid ingestion.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People may find being approached by someone wearing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PPE frightening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It may be helpful to laminate your name and a picture of your role and a smiley face.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People may find having a COVID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swab frightening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see the </a:t>
            </a:r>
            <a:r>
              <a:rPr lang="en-GB">
                <a:solidFill>
                  <a:srgbClr val="000000"/>
                </a:solidFill>
                <a:hlinkClick r:id="rId4" action="ppaction://hlinksldjump"/>
              </a:rPr>
              <a:t>Swabbing residents-</a:t>
            </a:r>
            <a:r>
              <a:rPr kumimoji="0" lang="en-GB" sz="1400" b="0" i="0" u="none" strike="noStrike" kern="1200" cap="none" spc="0" normalizeH="0" baseline="0" noProof="0">
                <a:ln>
                  <a:noFill/>
                </a:ln>
                <a:solidFill>
                  <a:srgbClr val="000000"/>
                </a:solidFill>
                <a:effectLst/>
                <a:uLnTx/>
                <a:uFillTx/>
                <a:hlinkClick r:id="rId4" action="ppaction://hlinksldjump"/>
              </a:rPr>
              <a:t> top tips slide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a:t>
            </a:r>
            <a:r>
              <a:rPr lang="en-GB">
                <a:solidFill>
                  <a:srgbClr val="000000"/>
                </a:solidFill>
              </a:rPr>
              <a:t>practical information and information on capacity</a:t>
            </a: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If people with dementia become unwell they might get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more confused, agitated or more sleepy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(delirium). See the </a:t>
            </a:r>
            <a:r>
              <a:rPr kumimoji="0" lang="en-GB" sz="1400" b="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5" action="ppaction://hlinksldjump"/>
              </a:rPr>
              <a:t>Supporting residents who are more confused than normal</a:t>
            </a:r>
            <a:r>
              <a:rPr kumimoji="0" lang="en-GB" sz="1400" b="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page for further information.</a:t>
            </a:r>
            <a:endParaRPr kumimoji="0" lang="en-GB"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Content Placeholder 1">
            <a:extLst>
              <a:ext uri="{FF2B5EF4-FFF2-40B4-BE49-F238E27FC236}">
                <a16:creationId xmlns:a16="http://schemas.microsoft.com/office/drawing/2014/main" id="{9DE69189-B0B8-49EE-9628-B6082AB36045}"/>
              </a:ext>
            </a:extLst>
          </p:cNvPr>
          <p:cNvSpPr txBox="1">
            <a:spLocks/>
          </p:cNvSpPr>
          <p:nvPr/>
        </p:nvSpPr>
        <p:spPr>
          <a:xfrm>
            <a:off x="7239127" y="1063213"/>
            <a:ext cx="4901027" cy="26191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Think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 my resident unwell or frightened?</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Does my resident need extra help to remain safe and protected?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Ask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Have I done all I can to understand my resident’s needs?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activities does my resident like to do?</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Do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Introduce yourself and explain why you are wearing PPE</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Allow time to remind residents why routines may have changed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Content Placeholder 1">
            <a:extLst>
              <a:ext uri="{FF2B5EF4-FFF2-40B4-BE49-F238E27FC236}">
                <a16:creationId xmlns:a16="http://schemas.microsoft.com/office/drawing/2014/main" id="{49915C6F-BCCE-4F44-B9CE-81EE153A9BDF}"/>
              </a:ext>
            </a:extLst>
          </p:cNvPr>
          <p:cNvSpPr txBox="1">
            <a:spLocks/>
          </p:cNvSpPr>
          <p:nvPr/>
        </p:nvSpPr>
        <p:spPr>
          <a:xfrm>
            <a:off x="7286847" y="3859256"/>
            <a:ext cx="4723570" cy="2619102"/>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Resources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Meeting the needs of people with dementia in care homes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6"/>
              </a:rPr>
              <a:t>video</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7"/>
              </a:rPr>
              <a:t>Walking with purpose guide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local adaptation</a:t>
            </a:r>
          </a:p>
          <a:p>
            <a:pPr lvl="0">
              <a:lnSpc>
                <a:spcPct val="100000"/>
              </a:lnSpc>
              <a:spcBef>
                <a:spcPts val="0"/>
              </a:spcBef>
              <a:defRPr/>
            </a:pPr>
            <a:r>
              <a:rPr lang="en-GB" sz="1200" u="sng">
                <a:hlinkClick r:id="rId8"/>
              </a:rPr>
              <a:t>PPE- Reducing anxiety for residents with dementia</a:t>
            </a:r>
            <a:endParaRPr lang="en-GB" sz="1200" u="sng"/>
          </a:p>
          <a:p>
            <a:pPr lvl="0">
              <a:lnSpc>
                <a:spcPct val="100000"/>
              </a:lnSpc>
              <a:spcBef>
                <a:spcPts val="0"/>
              </a:spcBef>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9"/>
              </a:rPr>
              <a:t>Communication cards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can help to talk about COVID-19</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HIN activities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0"/>
              </a:rPr>
              <a:t>resource</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people with dementia during COVID-1</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Mental Capacity Act and Deprivation of Liberty Safeguards (</a:t>
            </a:r>
            <a:r>
              <a:rPr kumimoji="0" lang="en-GB"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DoLs</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COVID 19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1"/>
              </a:rPr>
              <a:t>guidance</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2"/>
              </a:rPr>
              <a:t>summary</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British Geriatric Society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3"/>
              </a:rPr>
              <a:t>short guide dementia and COVID-19</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Social care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4"/>
              </a:rPr>
              <a:t>dementia in care homes COVID-19 advice</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pPr>
            <a:r>
              <a:rPr lang="en-GB" sz="1200"/>
              <a:t> Nutrition and dementia care </a:t>
            </a:r>
            <a:r>
              <a:rPr lang="en-GB" sz="1200">
                <a:hlinkClick r:id="rId15"/>
              </a:rPr>
              <a:t>toolkit</a:t>
            </a:r>
            <a:endParaRPr lang="en-GB" sz="1200"/>
          </a:p>
          <a:p>
            <a:pPr>
              <a:lnSpc>
                <a:spcPct val="100000"/>
              </a:lnSpc>
              <a:spcBef>
                <a:spcPts val="0"/>
              </a:spcBef>
            </a:pPr>
            <a:r>
              <a:rPr lang="en-GB" sz="1200">
                <a:solidFill>
                  <a:srgbClr val="000000"/>
                </a:solidFill>
                <a:hlinkClick r:id="rId16"/>
              </a:rPr>
              <a:t>Dementia well pathway </a:t>
            </a:r>
            <a:r>
              <a:rPr lang="en-GB" sz="1200">
                <a:solidFill>
                  <a:srgbClr val="000000"/>
                </a:solidFill>
              </a:rPr>
              <a:t>adapted for COVID-19</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F3B1EEC5-0787-4186-BCEB-BC9C7102398A}"/>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4025492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713672" y="417181"/>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a:t>Supporting residents who are more confused than normal</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 name="Picture 9" descr="https://static.thenounproject.com/png/1061782-200.png">
            <a:hlinkClick r:id="rId3" tooltip="Mental Health"/>
            <a:extLst>
              <a:ext uri="{FF2B5EF4-FFF2-40B4-BE49-F238E27FC236}">
                <a16:creationId xmlns:a16="http://schemas.microsoft.com/office/drawing/2014/main" id="{8FD09A62-0D03-4127-BB61-599A40D6065C}"/>
              </a:ext>
            </a:extLst>
          </p:cNvPr>
          <p:cNvPicPr>
            <a:picLocks noChangeAspect="1" noChangeArrowheads="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3057" y="433435"/>
            <a:ext cx="442259" cy="44225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E07B58B7-13BF-4D4D-8AEC-4892F148CEE2}"/>
              </a:ext>
            </a:extLst>
          </p:cNvPr>
          <p:cNvSpPr txBox="1">
            <a:spLocks/>
          </p:cNvSpPr>
          <p:nvPr/>
        </p:nvSpPr>
        <p:spPr>
          <a:xfrm>
            <a:off x="8867299" y="5527649"/>
            <a:ext cx="2855439" cy="863336"/>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Resources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Delirium prevention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5"/>
              </a:rPr>
              <a:t>poster</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Delirium awareness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6"/>
              </a:rPr>
              <a:t>video</a:t>
            </a:r>
            <a:endParaRPr kumimoji="0" lang="en-GB" sz="12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Delirium and dementia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7"/>
              </a:rPr>
              <a:t>video</a:t>
            </a:r>
            <a:endParaRPr kumimoji="0" lang="en-GB" sz="12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12" name="Content Placeholder 1">
            <a:extLst>
              <a:ext uri="{FF2B5EF4-FFF2-40B4-BE49-F238E27FC236}">
                <a16:creationId xmlns:a16="http://schemas.microsoft.com/office/drawing/2014/main" id="{B254D760-5A37-49A5-BFDC-7E5CCDC76056}"/>
              </a:ext>
            </a:extLst>
          </p:cNvPr>
          <p:cNvSpPr txBox="1">
            <a:spLocks/>
          </p:cNvSpPr>
          <p:nvPr/>
        </p:nvSpPr>
        <p:spPr>
          <a:xfrm>
            <a:off x="222283" y="1123245"/>
            <a:ext cx="7067152" cy="42229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Delirium is a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sudden change or worsening of mental state and behaviour</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It can cause confusion, poor concentration, sleepiness, memory loss, paranoia, agitation and reduced appetite and mobility.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509838" marR="0" lvl="0" indent="-250983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There are two types of delirium: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Hypoactive</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where someone is more sleepy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Hyperactive</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where someone is more agitated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COVID-19 can cause both types of delirium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it might be the only symptom. Delirium can also be caused by infections, hospital admissions, constipation dehydration and medications.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You can help to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prevent delirium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Stimulating the mind e.g. listening to music and doing puzzles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Physical activity, exercise and sleeping well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Ensure hearing aids and glasses are worn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Ensuring plenty of fluids and eating well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Addressing issues such as pain and constipation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If you are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concerned that a resident has delirium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speak with their GP or call 111*6 who can try and identify the cause. Delirium in people with learning disabilities may indicate a deterioration in their physical or mental health - contact the individuals lead contact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Reducing noise and distractions, explaining who you are and your role and providing reassurance can help.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E5345C-5E55-427A-97E5-9DDE43330627}"/>
              </a:ext>
            </a:extLst>
          </p:cNvPr>
          <p:cNvSpPr txBox="1"/>
          <p:nvPr/>
        </p:nvSpPr>
        <p:spPr>
          <a:xfrm>
            <a:off x="7193901" y="1160463"/>
            <a:ext cx="4528837"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Think</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can I do to help prevent my resident becoming more confused than normal?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Has my resident changed – are they more confused? Has their behaviour changed?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can I do to support my resident who is more confused then normal?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Ask</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residents GP or call 111*6 for advice and guidance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Why is my resident more confused then usual?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Do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Explain who you are and why you are wearing PPE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Provide reassurance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Add information on preventing new confusion to resident care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399F6F77-5D38-4CD4-AC86-C7C01E93B209}"/>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4255441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51846" y="226976"/>
            <a:ext cx="9804034" cy="611649"/>
          </a:xfrm>
        </p:spPr>
        <p:txBody>
          <a:bodyPr/>
          <a:lstStyle/>
          <a:p>
            <a:r>
              <a:rPr lang="en-GB"/>
              <a:t>	Managing falls</a:t>
            </a: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349624" y="783414"/>
            <a:ext cx="6013854" cy="5654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Prevention is better than cure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and continuing to implement falls prevention interventions such as strength and balance exercises is important</a:t>
            </a:r>
            <a:r>
              <a:rPr lang="en-GB">
                <a:solidFill>
                  <a:srgbClr val="000000"/>
                </a:solidFill>
              </a:rPr>
              <a:t> – </a:t>
            </a:r>
            <a:r>
              <a:rPr lang="en-GB">
                <a:solidFill>
                  <a:srgbClr val="000000"/>
                </a:solidFill>
                <a:hlinkClick r:id="rId3" action="ppaction://hlinksldjump"/>
              </a:rPr>
              <a:t>see the exercise and moving slide</a:t>
            </a: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 help prevent falls: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Complete your local falls assessment and care plan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Keep call bell and walking aid in reach of residents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Ensure residents’ shoes fit well and are fastened and clothing is not dragging on the floor</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Optimise environment – reduce clutter, clear signage and good lighting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Ensure the resident is wearing their glasses and hearing aids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Ask for a medication review (see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ction="ppaction://hlinksldjump"/>
              </a:rPr>
              <a:t>pharmacy slide</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Residents do not need to go to hospital if they appear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uninjured</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are well and are no different from their usual self.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People with learning disabilities or dementia may not be able to communicate if they are in pain or injured following a fall - take this into account when deciding on whether or not to go to hospital.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Going to hospital can be distressing for some residents. Refer to their </a:t>
            </a: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advance care plan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 make sure their wishes are considered and take advice e.g. from GP or 111*6. Ring 999 when someone is seriously ill or injured and their life is at risk.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Whilst waiting for an ambulance, keep resident as comfortable as possible. Offer a drink to avoid dehydration and painkillers such as paracetamol to ease discomfort - tell the ambulance staff what you have given the resident.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id="{0D92A932-BF3E-4131-8AD4-2564AFF31AC7}"/>
              </a:ext>
            </a:extLst>
          </p:cNvPr>
          <p:cNvSpPr txBox="1">
            <a:spLocks/>
          </p:cNvSpPr>
          <p:nvPr/>
        </p:nvSpPr>
        <p:spPr>
          <a:xfrm>
            <a:off x="6661255" y="3731138"/>
            <a:ext cx="5400925" cy="2793949"/>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Resources – prevention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REACT to falls resource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5"/>
              </a:rPr>
              <a:t>videos</a:t>
            </a:r>
            <a:r>
              <a:rPr lang="en-GB" sz="1200">
                <a:solidFill>
                  <a:srgbClr val="000000"/>
                </a:solidFill>
              </a:rPr>
              <a:t>. A</a:t>
            </a:r>
            <a:r>
              <a:rPr kumimoji="0" lang="en-GB"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vailable</a:t>
            </a:r>
            <a:r>
              <a:rPr lang="en-GB" sz="1200" noProof="0">
                <a:solidFill>
                  <a:srgbClr val="000000"/>
                </a:solidFill>
              </a:rPr>
              <a:t>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 an app -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6"/>
              </a:rPr>
              <a:t>Apple</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&amp;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7"/>
              </a:rPr>
              <a:t>Android</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Greenfinches –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8"/>
              </a:rPr>
              <a:t>Falls Prevention Resources</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spcBef>
                <a:spcPts val="0"/>
              </a:spcBef>
              <a:buNone/>
              <a:defRPr/>
            </a:pPr>
            <a:r>
              <a:rPr lang="en-GB" sz="1200">
                <a:solidFill>
                  <a:srgbClr val="000000"/>
                </a:solidFill>
              </a:rPr>
              <a:t>Free staff Frailty </a:t>
            </a:r>
            <a:r>
              <a:rPr lang="en-GB" sz="1200">
                <a:solidFill>
                  <a:srgbClr val="000000"/>
                </a:solidFill>
                <a:hlinkClick r:id="rId9"/>
              </a:rPr>
              <a:t>e-learning programme</a:t>
            </a:r>
            <a:endParaRPr lang="en-GB" sz="120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Resources – falls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Falls in care homes management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0"/>
              </a:rPr>
              <a:t>poster</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 STUMBLE </a:t>
            </a:r>
            <a:r>
              <a:rPr kumimoji="0" lang="en-GB" sz="12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hlinkClick r:id="rId11"/>
              </a:rPr>
              <a:t>falls assessment tool</a:t>
            </a:r>
            <a:r>
              <a:rPr kumimoji="0" lang="en-GB" sz="12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which is available as an </a:t>
            </a:r>
            <a:r>
              <a:rPr kumimoji="0" lang="en-GB" sz="12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hlinkClick r:id="rId12"/>
              </a:rPr>
              <a:t>app</a:t>
            </a:r>
            <a:endParaRPr kumimoji="0" lang="en-GB" sz="12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to do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3"/>
              </a:rPr>
              <a:t>if you have a fall</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Resources – falls videos</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Assisting someone who is uninjured up from the floor: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4"/>
              </a:rPr>
              <a:t>Link</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Using slide sheets in a confined space: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5"/>
              </a:rPr>
              <a:t>Link</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Using a hoist to move from floor to bed: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6"/>
              </a:rPr>
              <a:t>Link</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7"/>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7"/>
              </a:rPr>
              <a:t>HSE - Moving and handling in health and social care</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Content Placeholder 1">
            <a:extLst>
              <a:ext uri="{FF2B5EF4-FFF2-40B4-BE49-F238E27FC236}">
                <a16:creationId xmlns:a16="http://schemas.microsoft.com/office/drawing/2014/main" id="{9E4A5A67-F3DD-4D15-9DCE-E7DD8F66F8C9}"/>
              </a:ext>
            </a:extLst>
          </p:cNvPr>
          <p:cNvSpPr txBox="1">
            <a:spLocks/>
          </p:cNvSpPr>
          <p:nvPr/>
        </p:nvSpPr>
        <p:spPr>
          <a:xfrm>
            <a:off x="6475444" y="528401"/>
            <a:ext cx="5664710" cy="3137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Think</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 an emergency ambulance required?</a:t>
            </a:r>
          </a:p>
          <a:p>
            <a:pPr marL="0" marR="0" lvl="0" indent="0" algn="l" defTabSz="914400" rtl="0" eaLnBrk="1" fontAlgn="auto" latinLnBrk="0" hangingPunct="1">
              <a:lnSpc>
                <a:spcPct val="100000"/>
              </a:lnSpc>
              <a:spcBef>
                <a:spcPts val="0"/>
              </a:spcBef>
              <a:spcAft>
                <a:spcPts val="0"/>
              </a:spcAft>
              <a:buClrTx/>
              <a:buSzTx/>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Ask</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Contact your GP, community team or 111*6 for advice and support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Follow advice on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8"/>
              </a:rPr>
              <a:t>NHS website</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on when to ring 999</a:t>
            </a:r>
            <a:endPar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Do</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Use assessment and observation to monitor for deterioration or injury in the hours following a fall</a:t>
            </a:r>
          </a:p>
          <a:p>
            <a:pPr lvl="0">
              <a:lnSpc>
                <a:spcPct val="100000"/>
              </a:lnSpc>
              <a:spcBef>
                <a:spcPts val="0"/>
              </a:spcBef>
            </a:pPr>
            <a:r>
              <a:rPr lang="en-GB"/>
              <a:t>Review medications as part of falls risk assessments</a:t>
            </a: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If available and safe use appropriate lifting equipment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If it is unsafe to move someone who has had a fall keep them warm and reassure them until the ambulance arrives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Ensure you have up to date moving and handling training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Continue to implement existing falls prevention measures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C81410E1-5980-4D88-82A5-B3A10F10E2F5}"/>
              </a:ext>
            </a:extLst>
          </p:cNvPr>
          <p:cNvPicPr>
            <a:picLocks noChangeAspect="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27661" y="246462"/>
            <a:ext cx="563879" cy="563879"/>
          </a:xfrm>
          <a:prstGeom prst="rect">
            <a:avLst/>
          </a:prstGeom>
        </p:spPr>
      </p:pic>
      <p:sp>
        <p:nvSpPr>
          <p:cNvPr id="10" name="TextBox 9">
            <a:extLst>
              <a:ext uri="{FF2B5EF4-FFF2-40B4-BE49-F238E27FC236}">
                <a16:creationId xmlns:a16="http://schemas.microsoft.com/office/drawing/2014/main" id="{A42A85A6-14EF-4481-AB07-AB580B723BE2}"/>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444759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776883-000C-4F36-A093-3460447BE1DD}"/>
              </a:ext>
            </a:extLst>
          </p:cNvPr>
          <p:cNvSpPr>
            <a:spLocks noGrp="1"/>
          </p:cNvSpPr>
          <p:nvPr>
            <p:ph sz="quarter" idx="10"/>
          </p:nvPr>
        </p:nvSpPr>
        <p:spPr>
          <a:xfrm>
            <a:off x="82194" y="745958"/>
            <a:ext cx="7188618" cy="6061275"/>
          </a:xfrm>
        </p:spPr>
        <p:txBody>
          <a:bodyPr>
            <a:normAutofit fontScale="55000" lnSpcReduction="20000"/>
          </a:bodyPr>
          <a:lstStyle/>
          <a:p>
            <a:pPr>
              <a:lnSpc>
                <a:spcPct val="120000"/>
              </a:lnSpc>
              <a:spcBef>
                <a:spcPts val="0"/>
              </a:spcBef>
            </a:pPr>
            <a:r>
              <a:rPr lang="en-GB" sz="2000"/>
              <a:t>Pressure ulcers also known as “bed sores” are a key indicator of the quality and experience of patient care.     </a:t>
            </a:r>
          </a:p>
          <a:p>
            <a:pPr>
              <a:lnSpc>
                <a:spcPct val="120000"/>
              </a:lnSpc>
              <a:spcBef>
                <a:spcPts val="0"/>
              </a:spcBef>
            </a:pPr>
            <a:r>
              <a:rPr lang="en-GB" sz="2000"/>
              <a:t>They can be extremely painful and can range from slight discolouration on the skin which disappears when pressure is relieved to deep painful wounds which can become infected and cause people to become extremely unwell.   </a:t>
            </a:r>
          </a:p>
          <a:p>
            <a:pPr>
              <a:lnSpc>
                <a:spcPct val="120000"/>
              </a:lnSpc>
              <a:spcBef>
                <a:spcPts val="0"/>
              </a:spcBef>
            </a:pPr>
            <a:r>
              <a:rPr lang="en-GB" sz="2000"/>
              <a:t>They  most commonly occur over bony prominences e.g. sacrum, heels and hips where there is pressure for a period of time or friction/ shear or where devices such as a catheter are trapped/ pressed against the skin on a number of parts of the body.</a:t>
            </a:r>
          </a:p>
          <a:p>
            <a:pPr>
              <a:lnSpc>
                <a:spcPct val="120000"/>
              </a:lnSpc>
              <a:spcBef>
                <a:spcPts val="0"/>
              </a:spcBef>
            </a:pPr>
            <a:r>
              <a:rPr lang="en-GB" sz="2000"/>
              <a:t>They are largely preventable with a few simple strategies which should be in place for all residents/ patients. </a:t>
            </a:r>
          </a:p>
          <a:p>
            <a:pPr>
              <a:lnSpc>
                <a:spcPct val="120000"/>
              </a:lnSpc>
              <a:spcBef>
                <a:spcPts val="0"/>
              </a:spcBef>
            </a:pPr>
            <a:r>
              <a:rPr lang="en-GB" sz="2000"/>
              <a:t>Involve patients/ residents and their carers in the prevention of pressure ulcers by providing information about what to do such as changing position regularly.   But healthcare professionals remain responsible for the provision of care.   </a:t>
            </a:r>
          </a:p>
          <a:p>
            <a:pPr>
              <a:lnSpc>
                <a:spcPct val="120000"/>
              </a:lnSpc>
              <a:spcBef>
                <a:spcPts val="0"/>
              </a:spcBef>
            </a:pPr>
            <a:r>
              <a:rPr lang="en-GB" sz="2000"/>
              <a:t>There are simple steps which should be followed to help prevent pressure ulcers for all residents/ patients. </a:t>
            </a:r>
          </a:p>
          <a:p>
            <a:pPr marL="0" indent="0">
              <a:lnSpc>
                <a:spcPct val="120000"/>
              </a:lnSpc>
              <a:spcBef>
                <a:spcPts val="0"/>
              </a:spcBef>
              <a:buNone/>
            </a:pPr>
            <a:endParaRPr lang="en-GB" sz="2000"/>
          </a:p>
          <a:p>
            <a:pPr marL="0" indent="0">
              <a:lnSpc>
                <a:spcPct val="120000"/>
              </a:lnSpc>
              <a:spcBef>
                <a:spcPts val="0"/>
              </a:spcBef>
              <a:buNone/>
            </a:pPr>
            <a:r>
              <a:rPr lang="en-GB" sz="2000" b="1">
                <a:solidFill>
                  <a:srgbClr val="0070C0"/>
                </a:solidFill>
              </a:rPr>
              <a:t>Think:  about </a:t>
            </a:r>
            <a:r>
              <a:rPr lang="en-GB" sz="2000" b="1" err="1">
                <a:solidFill>
                  <a:srgbClr val="0070C0"/>
                </a:solidFill>
              </a:rPr>
              <a:t>aSSKINg</a:t>
            </a:r>
            <a:r>
              <a:rPr lang="en-GB" sz="2000" b="1">
                <a:solidFill>
                  <a:srgbClr val="0070C0"/>
                </a:solidFill>
              </a:rPr>
              <a:t> the right questions about preventing pressure ulcers    </a:t>
            </a:r>
          </a:p>
          <a:p>
            <a:pPr>
              <a:lnSpc>
                <a:spcPct val="120000"/>
              </a:lnSpc>
              <a:spcBef>
                <a:spcPts val="0"/>
              </a:spcBef>
            </a:pPr>
            <a:r>
              <a:rPr lang="en-GB" sz="2000" b="1">
                <a:solidFill>
                  <a:srgbClr val="0070C0"/>
                </a:solidFill>
              </a:rPr>
              <a:t>A</a:t>
            </a:r>
            <a:r>
              <a:rPr lang="en-GB" sz="2000">
                <a:solidFill>
                  <a:srgbClr val="0070C0"/>
                </a:solidFill>
              </a:rPr>
              <a:t>ssess risk</a:t>
            </a:r>
            <a:r>
              <a:rPr lang="en-GB" sz="2000" b="1"/>
              <a:t>: </a:t>
            </a:r>
            <a:r>
              <a:rPr lang="en-GB" sz="2000"/>
              <a:t>Use a validated risk assessment tool within 6 hours of admission to the home and ensure that it is reviewed regularly to understand the level of risk that the patients/ resident may have e.g. </a:t>
            </a:r>
            <a:r>
              <a:rPr lang="en-GB" sz="2000" err="1">
                <a:hlinkClick r:id="rId2"/>
              </a:rPr>
              <a:t>Waterlow</a:t>
            </a:r>
            <a:r>
              <a:rPr lang="en-GB" sz="2000"/>
              <a:t>, and </a:t>
            </a:r>
            <a:r>
              <a:rPr lang="en-GB" sz="2000">
                <a:hlinkClick r:id="rId3"/>
              </a:rPr>
              <a:t>Purpose T</a:t>
            </a:r>
            <a:r>
              <a:rPr lang="en-GB" sz="2000"/>
              <a:t>. This will help to determine what actions need to be taken. </a:t>
            </a:r>
          </a:p>
          <a:p>
            <a:pPr>
              <a:lnSpc>
                <a:spcPct val="120000"/>
              </a:lnSpc>
              <a:spcBef>
                <a:spcPts val="0"/>
              </a:spcBef>
            </a:pPr>
            <a:r>
              <a:rPr lang="en-GB" sz="2000" b="1">
                <a:solidFill>
                  <a:srgbClr val="0070C0"/>
                </a:solidFill>
              </a:rPr>
              <a:t>S</a:t>
            </a:r>
            <a:r>
              <a:rPr lang="en-GB" sz="2000">
                <a:solidFill>
                  <a:srgbClr val="0070C0"/>
                </a:solidFill>
              </a:rPr>
              <a:t>kin inspection and care</a:t>
            </a:r>
            <a:r>
              <a:rPr lang="en-GB" sz="2000" u="sng"/>
              <a:t>: </a:t>
            </a:r>
            <a:r>
              <a:rPr lang="en-GB" sz="2000"/>
              <a:t>Regularly look at areas where pressure ulcers can occur, the frequency dependent on the level of risk. Early Inspection means early detection, tell residents/patients and carers what to look for. Ask them to tell you if they have any areas that are painful. Ensure that the skin is clean and dry.      </a:t>
            </a:r>
          </a:p>
          <a:p>
            <a:pPr>
              <a:lnSpc>
                <a:spcPct val="120000"/>
              </a:lnSpc>
              <a:spcBef>
                <a:spcPts val="0"/>
              </a:spcBef>
            </a:pPr>
            <a:r>
              <a:rPr lang="en-GB" sz="2000" b="1">
                <a:solidFill>
                  <a:srgbClr val="0070C0"/>
                </a:solidFill>
              </a:rPr>
              <a:t>S</a:t>
            </a:r>
            <a:r>
              <a:rPr lang="en-GB" sz="2000">
                <a:solidFill>
                  <a:srgbClr val="0070C0"/>
                </a:solidFill>
              </a:rPr>
              <a:t>urface selection and use</a:t>
            </a:r>
            <a:r>
              <a:rPr lang="en-GB" sz="2000"/>
              <a:t>: Make sure patients/ residents have the right support in terms of equipment they are using.   Select the right equipment based on the risk assessment , what will the patients/ resident need ? Remember to consider pressure relief in a chair as well as the bed. This will help relieve pressure. </a:t>
            </a:r>
          </a:p>
          <a:p>
            <a:pPr>
              <a:lnSpc>
                <a:spcPct val="120000"/>
              </a:lnSpc>
              <a:spcBef>
                <a:spcPts val="0"/>
              </a:spcBef>
            </a:pPr>
            <a:r>
              <a:rPr lang="en-GB" sz="2000" b="1">
                <a:solidFill>
                  <a:srgbClr val="0070C0"/>
                </a:solidFill>
              </a:rPr>
              <a:t>K</a:t>
            </a:r>
            <a:r>
              <a:rPr lang="en-GB" sz="2000">
                <a:solidFill>
                  <a:srgbClr val="0070C0"/>
                </a:solidFill>
              </a:rPr>
              <a:t>eep moving</a:t>
            </a:r>
            <a:r>
              <a:rPr lang="en-GB" sz="2000"/>
              <a:t>: Keep patients/ residents moving through changing position e.g. getting up and out of bed, going for a short walk, exercise.  </a:t>
            </a:r>
            <a:endParaRPr lang="en-GB" sz="2000" b="1"/>
          </a:p>
          <a:p>
            <a:pPr>
              <a:lnSpc>
                <a:spcPct val="120000"/>
              </a:lnSpc>
              <a:spcBef>
                <a:spcPts val="0"/>
              </a:spcBef>
            </a:pPr>
            <a:r>
              <a:rPr lang="en-GB" sz="2000" b="1">
                <a:solidFill>
                  <a:srgbClr val="0070C0"/>
                </a:solidFill>
              </a:rPr>
              <a:t>I</a:t>
            </a:r>
            <a:r>
              <a:rPr lang="en-GB" sz="2000">
                <a:solidFill>
                  <a:srgbClr val="0070C0"/>
                </a:solidFill>
              </a:rPr>
              <a:t>ncontinence and increased moisture</a:t>
            </a:r>
            <a:r>
              <a:rPr lang="en-GB" sz="2000"/>
              <a:t>: Patients/ residents need to be clean and dry, make sure they are supported to access the toilet at a time which meet their needs. Use creams if skin gets dry. If they are regularly incontinent use barrier creams or wipes which clean to protect the skin.  </a:t>
            </a:r>
          </a:p>
          <a:p>
            <a:pPr>
              <a:lnSpc>
                <a:spcPct val="120000"/>
              </a:lnSpc>
              <a:spcBef>
                <a:spcPts val="0"/>
              </a:spcBef>
            </a:pPr>
            <a:r>
              <a:rPr lang="en-GB" sz="2000" b="1">
                <a:solidFill>
                  <a:srgbClr val="0070C0"/>
                </a:solidFill>
              </a:rPr>
              <a:t>N</a:t>
            </a:r>
            <a:r>
              <a:rPr lang="en-GB" sz="2000">
                <a:solidFill>
                  <a:srgbClr val="0070C0"/>
                </a:solidFill>
              </a:rPr>
              <a:t>utrition and hydration</a:t>
            </a:r>
            <a:r>
              <a:rPr lang="en-GB" sz="2000"/>
              <a:t>: Help patients/ residents have the right diet and plenty of fluids. Encourage them to drink each hour and give them food/ snacks which they can reach and give themselves. If they need assistance provide this as required.  </a:t>
            </a:r>
          </a:p>
          <a:p>
            <a:pPr>
              <a:lnSpc>
                <a:spcPct val="120000"/>
              </a:lnSpc>
              <a:spcBef>
                <a:spcPts val="0"/>
              </a:spcBef>
            </a:pPr>
            <a:r>
              <a:rPr lang="en-GB" sz="2000" b="1">
                <a:solidFill>
                  <a:srgbClr val="0070C0"/>
                </a:solidFill>
              </a:rPr>
              <a:t>g</a:t>
            </a:r>
            <a:r>
              <a:rPr lang="en-GB" sz="2000">
                <a:solidFill>
                  <a:srgbClr val="0070C0"/>
                </a:solidFill>
              </a:rPr>
              <a:t>ive information</a:t>
            </a:r>
            <a:r>
              <a:rPr lang="en-GB" sz="2000"/>
              <a:t>: Provide residents/ patients with information about how to prevent pressure ulcer damage  </a:t>
            </a:r>
          </a:p>
          <a:p>
            <a:pPr marL="0" indent="0">
              <a:buNone/>
            </a:pPr>
            <a:endParaRPr lang="en-GB">
              <a:solidFill>
                <a:srgbClr val="FF0000"/>
              </a:solidFill>
            </a:endParaRPr>
          </a:p>
        </p:txBody>
      </p:sp>
      <p:sp>
        <p:nvSpPr>
          <p:cNvPr id="3" name="Title 2">
            <a:extLst>
              <a:ext uri="{FF2B5EF4-FFF2-40B4-BE49-F238E27FC236}">
                <a16:creationId xmlns:a16="http://schemas.microsoft.com/office/drawing/2014/main" id="{7712DDE8-B83B-494E-9E88-61A3E81E9539}"/>
              </a:ext>
            </a:extLst>
          </p:cNvPr>
          <p:cNvSpPr>
            <a:spLocks noGrp="1"/>
          </p:cNvSpPr>
          <p:nvPr>
            <p:ph type="title"/>
          </p:nvPr>
        </p:nvSpPr>
        <p:spPr>
          <a:xfrm>
            <a:off x="697228" y="174172"/>
            <a:ext cx="8938383" cy="571786"/>
          </a:xfrm>
        </p:spPr>
        <p:txBody>
          <a:bodyPr>
            <a:noAutofit/>
          </a:bodyPr>
          <a:lstStyle/>
          <a:p>
            <a:r>
              <a:rPr lang="en-GB">
                <a:solidFill>
                  <a:srgbClr val="0070C0"/>
                </a:solidFill>
              </a:rPr>
              <a:t>Preventing pressure ulcers</a:t>
            </a:r>
            <a:endParaRPr lang="en-GB"/>
          </a:p>
        </p:txBody>
      </p:sp>
      <p:sp>
        <p:nvSpPr>
          <p:cNvPr id="6" name="Rectangle 5">
            <a:extLst>
              <a:ext uri="{FF2B5EF4-FFF2-40B4-BE49-F238E27FC236}">
                <a16:creationId xmlns:a16="http://schemas.microsoft.com/office/drawing/2014/main" id="{67058D49-146D-46E7-A223-13718ACC8F29}"/>
              </a:ext>
            </a:extLst>
          </p:cNvPr>
          <p:cNvSpPr/>
          <p:nvPr/>
        </p:nvSpPr>
        <p:spPr>
          <a:xfrm>
            <a:off x="7270812" y="912772"/>
            <a:ext cx="4729598" cy="4170372"/>
          </a:xfrm>
          <a:prstGeom prst="rect">
            <a:avLst/>
          </a:prstGeom>
        </p:spPr>
        <p:txBody>
          <a:bodyPr wrap="square">
            <a:spAutoFit/>
          </a:bodyPr>
          <a:lstStyle/>
          <a:p>
            <a:r>
              <a:rPr lang="en-GB" sz="1100" b="1">
                <a:solidFill>
                  <a:srgbClr val="0070C0"/>
                </a:solidFill>
                <a:latin typeface="Arial" panose="020B0604020202020204" pitchFamily="34" charset="0"/>
                <a:cs typeface="Arial" panose="020B0604020202020204" pitchFamily="34" charset="0"/>
              </a:rPr>
              <a:t>Ask </a:t>
            </a:r>
            <a:r>
              <a:rPr lang="en-GB" sz="1100" b="1">
                <a:solidFill>
                  <a:srgbClr val="E2000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Patients/ residents if they feel sore anywhere , if they have moved what would they like to do in terms of how they are positioned.  </a:t>
            </a: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Is there any other equipment which I should be providing or checking?</a:t>
            </a: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When did they last eat and drink do they need help to eat and drink? What would they like to eat?</a:t>
            </a: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If devices are properly secured and not trapped underneath the body  </a:t>
            </a: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r>
              <a:rPr lang="en-GB" sz="1100" b="1">
                <a:solidFill>
                  <a:srgbClr val="0070C0"/>
                </a:solidFill>
                <a:latin typeface="Arial" panose="020B0604020202020204" pitchFamily="34" charset="0"/>
                <a:cs typeface="Arial" panose="020B0604020202020204" pitchFamily="34" charset="0"/>
              </a:rPr>
              <a:t>Do</a:t>
            </a:r>
            <a:r>
              <a:rPr lang="en-GB" sz="1100" b="1">
                <a:solidFill>
                  <a:srgbClr val="E2000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Ensure a risk assessment has been carried out and is up to date</a:t>
            </a: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Explain why changing position is important , check that information given is clear. </a:t>
            </a: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Access training to help your understanding if you are not sure </a:t>
            </a: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Have a Pressure Ulcer Policy that all staff can access  </a:t>
            </a: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Know how to obtain and use equipment to help prevent pressure ulcers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0B5C2DE-65E9-42A3-866C-5C534B566476}"/>
              </a:ext>
            </a:extLst>
          </p:cNvPr>
          <p:cNvSpPr/>
          <p:nvPr/>
        </p:nvSpPr>
        <p:spPr>
          <a:xfrm>
            <a:off x="7527636" y="5067659"/>
            <a:ext cx="4389536" cy="1567801"/>
          </a:xfrm>
          <a:prstGeom prst="rect">
            <a:avLst/>
          </a:prstGeom>
          <a:ln w="19050">
            <a:solidFill>
              <a:schemeClr val="accent1"/>
            </a:solidFill>
          </a:ln>
        </p:spPr>
        <p:txBody>
          <a:bodyPr wrap="square">
            <a:spAutoFit/>
          </a:bodyPr>
          <a:lstStyle/>
          <a:p>
            <a:pPr>
              <a:lnSpc>
                <a:spcPct val="120000"/>
              </a:lnSpc>
            </a:pPr>
            <a:r>
              <a:rPr lang="en-GB" sz="1200" b="1">
                <a:solidFill>
                  <a:srgbClr val="005EB8"/>
                </a:solidFill>
                <a:latin typeface="Arial" panose="020B0604020202020204" pitchFamily="34" charset="0"/>
                <a:cs typeface="Arial" panose="020B0604020202020204" pitchFamily="34" charset="0"/>
              </a:rPr>
              <a:t>Resources</a:t>
            </a:r>
          </a:p>
          <a:p>
            <a:pPr>
              <a:lnSpc>
                <a:spcPct val="120000"/>
              </a:lnSpc>
            </a:pPr>
            <a:r>
              <a:rPr lang="en-GB" sz="1100">
                <a:latin typeface="Arial" panose="020B0604020202020204" pitchFamily="34" charset="0"/>
                <a:cs typeface="Arial" panose="020B0604020202020204" pitchFamily="34" charset="0"/>
                <a:hlinkClick r:id="rId4"/>
              </a:rPr>
              <a:t>https://nhs.stopthepressure.co.uk/</a:t>
            </a:r>
            <a:endParaRPr lang="en-GB" sz="1100">
              <a:latin typeface="Arial" panose="020B0604020202020204" pitchFamily="34" charset="0"/>
              <a:cs typeface="Arial" panose="020B0604020202020204" pitchFamily="34" charset="0"/>
            </a:endParaRPr>
          </a:p>
          <a:p>
            <a:pPr>
              <a:lnSpc>
                <a:spcPct val="120000"/>
              </a:lnSpc>
            </a:pPr>
            <a:r>
              <a:rPr lang="en-GB" sz="1100">
                <a:latin typeface="Arial" panose="020B0604020202020204" pitchFamily="34" charset="0"/>
                <a:cs typeface="Arial" panose="020B0604020202020204" pitchFamily="34" charset="0"/>
                <a:hlinkClick r:id="rId5"/>
              </a:rPr>
              <a:t>http://www.reacttoredskin.co.uk/</a:t>
            </a:r>
            <a:r>
              <a:rPr lang="en-GB" sz="1100">
                <a:latin typeface="Arial" panose="020B0604020202020204" pitchFamily="34" charset="0"/>
                <a:cs typeface="Arial" panose="020B0604020202020204" pitchFamily="34" charset="0"/>
              </a:rPr>
              <a:t> </a:t>
            </a:r>
          </a:p>
          <a:p>
            <a:pPr>
              <a:lnSpc>
                <a:spcPct val="120000"/>
              </a:lnSpc>
            </a:pPr>
            <a:r>
              <a:rPr lang="en-GB" sz="1100">
                <a:latin typeface="Arial" panose="020B0604020202020204" pitchFamily="34" charset="0"/>
                <a:cs typeface="Arial" panose="020B0604020202020204" pitchFamily="34" charset="0"/>
                <a:hlinkClick r:id="rId6"/>
              </a:rPr>
              <a:t>Pressure ulcer prevention </a:t>
            </a:r>
            <a:r>
              <a:rPr lang="en-GB" sz="1100">
                <a:latin typeface="Arial" panose="020B0604020202020204" pitchFamily="34" charset="0"/>
                <a:cs typeface="Arial" panose="020B0604020202020204" pitchFamily="34" charset="0"/>
              </a:rPr>
              <a:t>	</a:t>
            </a:r>
          </a:p>
          <a:p>
            <a:pPr>
              <a:lnSpc>
                <a:spcPct val="120000"/>
              </a:lnSpc>
            </a:pPr>
            <a:r>
              <a:rPr lang="en-US" sz="1100" u="sng">
                <a:latin typeface="Arial" panose="020B0604020202020204" pitchFamily="34" charset="0"/>
                <a:cs typeface="Arial" panose="020B0604020202020204" pitchFamily="34" charset="0"/>
                <a:hlinkClick r:id="rId7"/>
              </a:rPr>
              <a:t>NICE-helping to prevent pressure ulcers</a:t>
            </a:r>
            <a:r>
              <a:rPr lang="en-GB" sz="1100" b="1">
                <a:solidFill>
                  <a:srgbClr val="0070C0"/>
                </a:solidFill>
                <a:latin typeface="Arial" panose="020B0604020202020204" pitchFamily="34" charset="0"/>
                <a:cs typeface="Arial" panose="020B0604020202020204" pitchFamily="34" charset="0"/>
              </a:rPr>
              <a:t>  </a:t>
            </a:r>
            <a:r>
              <a:rPr lang="en-GB" sz="1200" b="1">
                <a:solidFill>
                  <a:srgbClr val="0070C0"/>
                </a:solidFill>
                <a:latin typeface="Arial" panose="020B0604020202020204" pitchFamily="34" charset="0"/>
                <a:cs typeface="Arial" panose="020B0604020202020204" pitchFamily="34" charset="0"/>
              </a:rPr>
              <a:t>			                  	                  </a:t>
            </a:r>
          </a:p>
          <a:p>
            <a:pPr>
              <a:lnSpc>
                <a:spcPct val="120000"/>
              </a:lnSpc>
            </a:pPr>
            <a:r>
              <a:rPr lang="en-GB" sz="1200" b="1">
                <a:solidFill>
                  <a:srgbClr val="0070C0"/>
                </a:solidFill>
                <a:latin typeface="Arial" panose="020B0604020202020204" pitchFamily="34" charset="0"/>
                <a:cs typeface="Arial" panose="020B0604020202020204" pitchFamily="34" charset="0"/>
              </a:rPr>
              <a:t>Think #Stopthepressure</a:t>
            </a:r>
            <a:r>
              <a:rPr lang="en-GB" sz="1200">
                <a:latin typeface="Arial" panose="020B0604020202020204" pitchFamily="34" charset="0"/>
                <a:cs typeface="Arial" panose="020B0604020202020204" pitchFamily="34" charset="0"/>
              </a:rPr>
              <a:t>	    </a:t>
            </a:r>
            <a:r>
              <a:rPr lang="en-GB" sz="1200" b="1">
                <a:solidFill>
                  <a:srgbClr val="0070C0"/>
                </a:solidFill>
                <a:latin typeface="Arial" panose="020B0604020202020204" pitchFamily="34" charset="0"/>
                <a:cs typeface="Arial" panose="020B0604020202020204" pitchFamily="34" charset="0"/>
              </a:rPr>
              <a:t>#aSSKINg</a:t>
            </a:r>
          </a:p>
        </p:txBody>
      </p:sp>
      <p:pic>
        <p:nvPicPr>
          <p:cNvPr id="7" name="Graphic 6" descr="First aid kit">
            <a:extLst>
              <a:ext uri="{FF2B5EF4-FFF2-40B4-BE49-F238E27FC236}">
                <a16:creationId xmlns:a16="http://schemas.microsoft.com/office/drawing/2014/main" id="{A535BFE2-7ABF-42FE-8DCA-46054EF50EE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53" y="77706"/>
            <a:ext cx="764717" cy="764717"/>
          </a:xfrm>
          <a:prstGeom prst="rect">
            <a:avLst/>
          </a:prstGeom>
        </p:spPr>
      </p:pic>
      <p:sp>
        <p:nvSpPr>
          <p:cNvPr id="8" name="TextBox 7">
            <a:extLst>
              <a:ext uri="{FF2B5EF4-FFF2-40B4-BE49-F238E27FC236}">
                <a16:creationId xmlns:a16="http://schemas.microsoft.com/office/drawing/2014/main" id="{659E2E0C-8D2A-453F-B267-803136AD292F}"/>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244456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776883-000C-4F36-A093-3460447BE1DD}"/>
              </a:ext>
            </a:extLst>
          </p:cNvPr>
          <p:cNvSpPr>
            <a:spLocks noGrp="1"/>
          </p:cNvSpPr>
          <p:nvPr>
            <p:ph sz="quarter" idx="10"/>
          </p:nvPr>
        </p:nvSpPr>
        <p:spPr>
          <a:xfrm>
            <a:off x="191590" y="667820"/>
            <a:ext cx="5904410" cy="5955966"/>
          </a:xfrm>
        </p:spPr>
        <p:txBody>
          <a:bodyPr>
            <a:normAutofit fontScale="85000" lnSpcReduction="10000"/>
          </a:bodyPr>
          <a:lstStyle/>
          <a:p>
            <a:pPr marL="0" indent="0">
              <a:lnSpc>
                <a:spcPct val="110000"/>
              </a:lnSpc>
              <a:spcBef>
                <a:spcPts val="0"/>
              </a:spcBef>
              <a:buNone/>
            </a:pPr>
            <a:r>
              <a:rPr lang="en-GB" sz="1300"/>
              <a:t>Leg and foot ulcers (wounds that fail to heal within a few weeks) and cellulitis is  common in older, less mobile people with poor blood circulation, diabetes, chronic oedema or other chronic long term conditions that may cause skin healing problems. </a:t>
            </a:r>
          </a:p>
          <a:p>
            <a:pPr marL="0" indent="0">
              <a:lnSpc>
                <a:spcPct val="110000"/>
              </a:lnSpc>
              <a:spcBef>
                <a:spcPts val="0"/>
              </a:spcBef>
              <a:buNone/>
            </a:pPr>
            <a:r>
              <a:rPr lang="en-GB" sz="1300"/>
              <a:t>Most leg and foot ulcers are due to poor circulation and can be healed if people receive an accurate diagnosis and appropriate treatment. Treating the underlying cause of non-healing will help prevent a wound on the lower leg or foot becoming an ulcer.</a:t>
            </a:r>
          </a:p>
          <a:p>
            <a:pPr marL="0" indent="0">
              <a:lnSpc>
                <a:spcPct val="110000"/>
              </a:lnSpc>
              <a:spcBef>
                <a:spcPts val="0"/>
              </a:spcBef>
              <a:buNone/>
            </a:pPr>
            <a:endParaRPr lang="en-GB" sz="1300"/>
          </a:p>
          <a:p>
            <a:pPr marL="0" indent="0">
              <a:lnSpc>
                <a:spcPct val="110000"/>
              </a:lnSpc>
              <a:spcBef>
                <a:spcPts val="0"/>
              </a:spcBef>
              <a:buNone/>
            </a:pPr>
            <a:r>
              <a:rPr lang="en-GB" sz="1300"/>
              <a:t>To help </a:t>
            </a:r>
            <a:r>
              <a:rPr lang="en-GB" sz="1300" b="1"/>
              <a:t>prevent lower limb wounds and cellulitis</a:t>
            </a:r>
            <a:r>
              <a:rPr lang="en-GB" sz="1300"/>
              <a:t>:</a:t>
            </a:r>
          </a:p>
          <a:p>
            <a:pPr>
              <a:lnSpc>
                <a:spcPct val="110000"/>
              </a:lnSpc>
              <a:spcBef>
                <a:spcPts val="0"/>
              </a:spcBef>
            </a:pPr>
            <a:r>
              <a:rPr lang="en-GB" sz="1300"/>
              <a:t>Avoid injuries</a:t>
            </a:r>
          </a:p>
          <a:p>
            <a:pPr>
              <a:lnSpc>
                <a:spcPct val="110000"/>
              </a:lnSpc>
              <a:spcBef>
                <a:spcPts val="0"/>
              </a:spcBef>
            </a:pPr>
            <a:r>
              <a:rPr lang="en-GB" sz="1300"/>
              <a:t>Regularly apply moisturiser to maintain the skin’s elasticity</a:t>
            </a:r>
          </a:p>
          <a:p>
            <a:pPr>
              <a:lnSpc>
                <a:spcPct val="110000"/>
              </a:lnSpc>
              <a:spcBef>
                <a:spcPts val="0"/>
              </a:spcBef>
            </a:pPr>
            <a:r>
              <a:rPr lang="en-GB" sz="1300"/>
              <a:t>Regularly check the skin on legs and feet to spot early signs of damage.</a:t>
            </a:r>
          </a:p>
          <a:p>
            <a:pPr>
              <a:lnSpc>
                <a:spcPct val="110000"/>
              </a:lnSpc>
              <a:spcBef>
                <a:spcPts val="0"/>
              </a:spcBef>
            </a:pPr>
            <a:r>
              <a:rPr lang="en-GB" sz="1300"/>
              <a:t>Prevent/ manage lower limb oedema with elevation/ compression therapy. </a:t>
            </a:r>
          </a:p>
          <a:p>
            <a:pPr>
              <a:lnSpc>
                <a:spcPct val="110000"/>
              </a:lnSpc>
              <a:spcBef>
                <a:spcPts val="0"/>
              </a:spcBef>
            </a:pPr>
            <a:r>
              <a:rPr lang="en-GB" sz="1300"/>
              <a:t>If elevating, raise the legs to at least level with the heart and avoid pressure on the heels.</a:t>
            </a:r>
          </a:p>
          <a:p>
            <a:pPr marL="0" indent="0">
              <a:lnSpc>
                <a:spcPct val="110000"/>
              </a:lnSpc>
              <a:spcBef>
                <a:spcPts val="0"/>
              </a:spcBef>
              <a:buNone/>
            </a:pPr>
            <a:endParaRPr lang="en-GB" sz="1300"/>
          </a:p>
          <a:p>
            <a:pPr marL="0" indent="0">
              <a:lnSpc>
                <a:spcPct val="110000"/>
              </a:lnSpc>
              <a:spcBef>
                <a:spcPts val="0"/>
              </a:spcBef>
              <a:buNone/>
            </a:pPr>
            <a:r>
              <a:rPr lang="en-GB" sz="1300"/>
              <a:t>To help </a:t>
            </a:r>
            <a:r>
              <a:rPr lang="en-GB" sz="1300" b="1"/>
              <a:t>prevent lower limb wounds becoming an ulcer</a:t>
            </a:r>
            <a:r>
              <a:rPr lang="en-GB" sz="1300"/>
              <a:t>:</a:t>
            </a:r>
          </a:p>
          <a:p>
            <a:pPr>
              <a:lnSpc>
                <a:spcPct val="110000"/>
              </a:lnSpc>
              <a:spcBef>
                <a:spcPts val="0"/>
              </a:spcBef>
            </a:pPr>
            <a:r>
              <a:rPr lang="en-GB" sz="1300"/>
              <a:t>For leg wounds, request an assessment from a clinician with expertise in leg and foot ulcer management.  The assessment should be completed within 14 days.</a:t>
            </a:r>
          </a:p>
          <a:p>
            <a:pPr>
              <a:lnSpc>
                <a:spcPct val="110000"/>
              </a:lnSpc>
              <a:spcBef>
                <a:spcPts val="0"/>
              </a:spcBef>
            </a:pPr>
            <a:r>
              <a:rPr lang="en-GB" sz="1300"/>
              <a:t>For foot wounds, refer the person within 1 working day to the multidisciplinary foot care service or foot protection service.</a:t>
            </a:r>
          </a:p>
          <a:p>
            <a:pPr marL="0" indent="0">
              <a:lnSpc>
                <a:spcPct val="110000"/>
              </a:lnSpc>
              <a:spcBef>
                <a:spcPts val="0"/>
              </a:spcBef>
              <a:buNone/>
            </a:pPr>
            <a:endParaRPr lang="en-GB" sz="1300"/>
          </a:p>
          <a:p>
            <a:pPr marL="0" indent="0">
              <a:lnSpc>
                <a:spcPct val="110000"/>
              </a:lnSpc>
              <a:spcBef>
                <a:spcPts val="0"/>
              </a:spcBef>
              <a:buNone/>
            </a:pPr>
            <a:r>
              <a:rPr lang="en-GB" sz="1300" b="1"/>
              <a:t>Treatment</a:t>
            </a:r>
            <a:r>
              <a:rPr lang="en-GB" sz="1300"/>
              <a:t> for </a:t>
            </a:r>
            <a:r>
              <a:rPr lang="en-GB" sz="1300" b="1"/>
              <a:t>wounds on the leg </a:t>
            </a:r>
            <a:r>
              <a:rPr lang="en-GB" sz="1300"/>
              <a:t>will normally include:</a:t>
            </a:r>
          </a:p>
          <a:p>
            <a:pPr>
              <a:lnSpc>
                <a:spcPct val="110000"/>
              </a:lnSpc>
              <a:spcBef>
                <a:spcPts val="0"/>
              </a:spcBef>
            </a:pPr>
            <a:r>
              <a:rPr lang="en-GB" sz="1300"/>
              <a:t>A dressing which will need changing a least weekly, but sometimes more often if the wound is leaking a lot of fluid (exudate).</a:t>
            </a:r>
          </a:p>
          <a:p>
            <a:pPr>
              <a:lnSpc>
                <a:spcPct val="110000"/>
              </a:lnSpc>
              <a:spcBef>
                <a:spcPts val="0"/>
              </a:spcBef>
            </a:pPr>
            <a:r>
              <a:rPr lang="en-GB" sz="1300"/>
              <a:t>When there is an adequate blood supply, support or compression bandaging or hosiery to improve blood return.  This bandaging/ hosiery is a very important part of care.</a:t>
            </a:r>
          </a:p>
          <a:p>
            <a:pPr>
              <a:lnSpc>
                <a:spcPct val="110000"/>
              </a:lnSpc>
              <a:spcBef>
                <a:spcPts val="0"/>
              </a:spcBef>
            </a:pPr>
            <a:endParaRPr lang="en-GB" sz="1300"/>
          </a:p>
          <a:p>
            <a:pPr marL="0" indent="0">
              <a:lnSpc>
                <a:spcPct val="110000"/>
              </a:lnSpc>
              <a:spcBef>
                <a:spcPts val="0"/>
              </a:spcBef>
              <a:buNone/>
            </a:pPr>
            <a:r>
              <a:rPr lang="en-GB" sz="1300" b="1"/>
              <a:t>Treatment for cellulitis </a:t>
            </a:r>
            <a:r>
              <a:rPr lang="en-GB" sz="1300"/>
              <a:t>will normally include:</a:t>
            </a:r>
          </a:p>
          <a:p>
            <a:pPr>
              <a:lnSpc>
                <a:spcPct val="110000"/>
              </a:lnSpc>
              <a:spcBef>
                <a:spcPts val="0"/>
              </a:spcBef>
            </a:pPr>
            <a:r>
              <a:rPr lang="en-GB" sz="1300"/>
              <a:t>Antibiotic therapy</a:t>
            </a:r>
          </a:p>
          <a:p>
            <a:pPr marL="0" indent="0">
              <a:lnSpc>
                <a:spcPct val="110000"/>
              </a:lnSpc>
              <a:spcBef>
                <a:spcPts val="0"/>
              </a:spcBef>
              <a:buNone/>
            </a:pPr>
            <a:endParaRPr lang="en-GB" sz="1300"/>
          </a:p>
          <a:p>
            <a:pPr marL="0" indent="0">
              <a:lnSpc>
                <a:spcPct val="110000"/>
              </a:lnSpc>
              <a:spcBef>
                <a:spcPts val="0"/>
              </a:spcBef>
              <a:buNone/>
            </a:pPr>
            <a:r>
              <a:rPr lang="en-GB" sz="1300" b="1"/>
              <a:t>Treatment </a:t>
            </a:r>
            <a:r>
              <a:rPr lang="en-GB" sz="1300"/>
              <a:t>for </a:t>
            </a:r>
            <a:r>
              <a:rPr lang="en-GB" sz="1300" b="1"/>
              <a:t>wounds on the foot </a:t>
            </a:r>
            <a:r>
              <a:rPr lang="en-GB" sz="1300"/>
              <a:t>will normally include:</a:t>
            </a:r>
          </a:p>
          <a:p>
            <a:pPr>
              <a:lnSpc>
                <a:spcPct val="110000"/>
              </a:lnSpc>
              <a:spcBef>
                <a:spcPts val="0"/>
              </a:spcBef>
            </a:pPr>
            <a:r>
              <a:rPr lang="en-GB" sz="1300"/>
              <a:t>Regular dressing changes depending on the levels of exudate, offloading (removing pressure from the foot), and maybe debridement  which should only be undertaken by a clinician with appropriate skills (e.g. podiatrist) </a:t>
            </a:r>
          </a:p>
          <a:p>
            <a:pPr>
              <a:lnSpc>
                <a:spcPct val="110000"/>
              </a:lnSpc>
              <a:spcBef>
                <a:spcPts val="0"/>
              </a:spcBef>
            </a:pPr>
            <a:r>
              <a:rPr lang="en-GB" sz="1300"/>
              <a:t>Management of any underlying conditions e.g. diabetes.     </a:t>
            </a:r>
          </a:p>
          <a:p>
            <a:pPr marL="0" indent="0">
              <a:buNone/>
            </a:pPr>
            <a:endParaRPr lang="en-GB">
              <a:solidFill>
                <a:srgbClr val="FF0000"/>
              </a:solidFill>
            </a:endParaRPr>
          </a:p>
        </p:txBody>
      </p:sp>
      <p:sp>
        <p:nvSpPr>
          <p:cNvPr id="3" name="Title 2">
            <a:extLst>
              <a:ext uri="{FF2B5EF4-FFF2-40B4-BE49-F238E27FC236}">
                <a16:creationId xmlns:a16="http://schemas.microsoft.com/office/drawing/2014/main" id="{7712DDE8-B83B-494E-9E88-61A3E81E9539}"/>
              </a:ext>
            </a:extLst>
          </p:cNvPr>
          <p:cNvSpPr>
            <a:spLocks noGrp="1"/>
          </p:cNvSpPr>
          <p:nvPr>
            <p:ph type="title"/>
          </p:nvPr>
        </p:nvSpPr>
        <p:spPr>
          <a:xfrm>
            <a:off x="886669" y="93268"/>
            <a:ext cx="11681911" cy="853440"/>
          </a:xfrm>
        </p:spPr>
        <p:txBody>
          <a:bodyPr>
            <a:normAutofit/>
          </a:bodyPr>
          <a:lstStyle/>
          <a:p>
            <a:r>
              <a:rPr lang="en-GB">
                <a:solidFill>
                  <a:srgbClr val="0070C0"/>
                </a:solidFill>
              </a:rPr>
              <a:t>Managing lower limb wounds</a:t>
            </a:r>
            <a:endParaRPr lang="en-GB"/>
          </a:p>
        </p:txBody>
      </p:sp>
      <p:sp>
        <p:nvSpPr>
          <p:cNvPr id="6" name="Rectangle 5">
            <a:extLst>
              <a:ext uri="{FF2B5EF4-FFF2-40B4-BE49-F238E27FC236}">
                <a16:creationId xmlns:a16="http://schemas.microsoft.com/office/drawing/2014/main" id="{67058D49-146D-46E7-A223-13718ACC8F29}"/>
              </a:ext>
            </a:extLst>
          </p:cNvPr>
          <p:cNvSpPr/>
          <p:nvPr/>
        </p:nvSpPr>
        <p:spPr>
          <a:xfrm>
            <a:off x="6287589" y="912772"/>
            <a:ext cx="5904411" cy="3893374"/>
          </a:xfrm>
          <a:prstGeom prst="rect">
            <a:avLst/>
          </a:prstGeom>
        </p:spPr>
        <p:txBody>
          <a:bodyPr wrap="square">
            <a:spAutoFit/>
          </a:bodyPr>
          <a:lstStyle/>
          <a:p>
            <a:r>
              <a:rPr lang="en-GB" sz="1400" b="1">
                <a:solidFill>
                  <a:srgbClr val="0070C0"/>
                </a:solidFill>
              </a:rPr>
              <a:t>Think</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Does this person need more care to protect their skin from injury or breakdown?</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Do we have an up to date leg and foot ulcer policy?</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What are our local services to refer to for leg and foot assessments?</a:t>
            </a:r>
          </a:p>
          <a:p>
            <a:pPr marL="171450" indent="-171450">
              <a:buFont typeface="Arial" panose="020B0604020202020204" pitchFamily="34" charset="0"/>
              <a:buChar char="•"/>
            </a:pPr>
            <a:endParaRPr lang="en-GB" sz="1100"/>
          </a:p>
          <a:p>
            <a:r>
              <a:rPr lang="en-GB" sz="1400" b="1">
                <a:solidFill>
                  <a:srgbClr val="0070C0"/>
                </a:solidFill>
              </a:rPr>
              <a:t>Ask</a:t>
            </a:r>
          </a:p>
          <a:p>
            <a:pPr marL="171450" indent="-171450">
              <a:spcBef>
                <a:spcPts val="0"/>
              </a:spcBef>
              <a:buFont typeface="Arial" panose="020B0604020202020204" pitchFamily="34" charset="0"/>
              <a:buChar char="•"/>
            </a:pPr>
            <a:r>
              <a:rPr lang="en-GB" sz="1100">
                <a:latin typeface="Arial" panose="020B0604020202020204" pitchFamily="34" charset="0"/>
                <a:cs typeface="Arial" panose="020B0604020202020204" pitchFamily="34" charset="0"/>
              </a:rPr>
              <a:t>Has this person with a lower limb wound been referred for a leg or foot assessment?</a:t>
            </a:r>
          </a:p>
          <a:p>
            <a:pPr marL="171450" indent="-171450">
              <a:spcBef>
                <a:spcPts val="0"/>
              </a:spcBef>
              <a:buFont typeface="Arial" panose="020B0604020202020204" pitchFamily="34" charset="0"/>
              <a:buChar char="•"/>
            </a:pPr>
            <a:r>
              <a:rPr lang="en-GB" sz="1100">
                <a:latin typeface="Arial" panose="020B0604020202020204" pitchFamily="34" charset="0"/>
                <a:cs typeface="Arial" panose="020B0604020202020204" pitchFamily="34" charset="0"/>
              </a:rPr>
              <a:t>Has this person got lower limb oedema,  and if so, would they benefit from compression therapy? </a:t>
            </a:r>
          </a:p>
          <a:p>
            <a:pPr marL="171450" indent="-171450">
              <a:spcBef>
                <a:spcPts val="0"/>
              </a:spcBef>
              <a:buFont typeface="Arial" panose="020B0604020202020204" pitchFamily="34" charset="0"/>
              <a:buChar char="•"/>
            </a:pPr>
            <a:r>
              <a:rPr lang="en-GB" sz="1100">
                <a:latin typeface="Arial" panose="020B0604020202020204" pitchFamily="34" charset="0"/>
                <a:cs typeface="Arial" panose="020B0604020202020204" pitchFamily="34" charset="0"/>
              </a:rPr>
              <a:t>Has this person received a leg or foot assessment within 2 weeks of their wound occurring?</a:t>
            </a:r>
          </a:p>
          <a:p>
            <a:pPr marL="171450" indent="-171450">
              <a:spcBef>
                <a:spcPts val="0"/>
              </a:spcBef>
              <a:buFont typeface="Arial" panose="020B0604020202020204" pitchFamily="34" charset="0"/>
              <a:buChar char="•"/>
            </a:pPr>
            <a:r>
              <a:rPr lang="en-GB" sz="1100">
                <a:latin typeface="Arial" panose="020B0604020202020204" pitchFamily="34" charset="0"/>
                <a:cs typeface="Arial" panose="020B0604020202020204" pitchFamily="34" charset="0"/>
              </a:rPr>
              <a:t>Is this person receiving the care that has been recommended?</a:t>
            </a:r>
          </a:p>
          <a:p>
            <a:endParaRPr lang="en-GB" sz="1100"/>
          </a:p>
          <a:p>
            <a:r>
              <a:rPr lang="en-GB" sz="1400" b="1">
                <a:solidFill>
                  <a:srgbClr val="0070C0"/>
                </a:solidFill>
              </a:rPr>
              <a:t>Do</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Contact your local service responsible for undertaking leg or foot ulcer assessments. </a:t>
            </a:r>
          </a:p>
          <a:p>
            <a:pPr marL="628650" lvl="1" indent="-171450">
              <a:buFont typeface="Arial" panose="020B0604020202020204" pitchFamily="34" charset="0"/>
              <a:buChar char="•"/>
            </a:pPr>
            <a:r>
              <a:rPr lang="en-GB" sz="1200">
                <a:latin typeface="Arial" panose="020B0604020202020204" pitchFamily="34" charset="0"/>
                <a:cs typeface="Arial" panose="020B0604020202020204" pitchFamily="34" charset="0"/>
              </a:rPr>
              <a:t>Assessment should include a vascular assessment (usually using a Doppler)</a:t>
            </a:r>
          </a:p>
          <a:p>
            <a:pPr marL="628650" lvl="1" indent="-171450">
              <a:buFont typeface="Arial" panose="020B0604020202020204" pitchFamily="34" charset="0"/>
              <a:buChar char="•"/>
            </a:pPr>
            <a:r>
              <a:rPr lang="en-GB" sz="1200">
                <a:latin typeface="Arial" panose="020B0604020202020204" pitchFamily="34" charset="0"/>
                <a:cs typeface="Arial" panose="020B0604020202020204" pitchFamily="34" charset="0"/>
              </a:rPr>
              <a:t>Foot wounds should also be assessed for neuropathy/ sensation.</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Make sure that the recommended care is carried out.  If this is difficult, ask for help and advice.</a:t>
            </a:r>
          </a:p>
        </p:txBody>
      </p:sp>
      <p:sp>
        <p:nvSpPr>
          <p:cNvPr id="7" name="Content Placeholder 5">
            <a:extLst>
              <a:ext uri="{FF2B5EF4-FFF2-40B4-BE49-F238E27FC236}">
                <a16:creationId xmlns:a16="http://schemas.microsoft.com/office/drawing/2014/main" id="{933E098A-9A2A-4A12-B0B5-A1C9FF5BF95F}"/>
              </a:ext>
            </a:extLst>
          </p:cNvPr>
          <p:cNvSpPr txBox="1">
            <a:spLocks/>
          </p:cNvSpPr>
          <p:nvPr/>
        </p:nvSpPr>
        <p:spPr>
          <a:xfrm>
            <a:off x="6520392" y="5320411"/>
            <a:ext cx="5181600" cy="1229484"/>
          </a:xfrm>
          <a:prstGeom prst="rect">
            <a:avLst/>
          </a:prstGeom>
          <a:ln w="1270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a:solidFill>
                  <a:schemeClr val="accent1"/>
                </a:solidFill>
                <a:latin typeface="Arial" panose="020B0604020202020204" pitchFamily="34" charset="0"/>
                <a:cs typeface="Arial" panose="020B0604020202020204" pitchFamily="34" charset="0"/>
              </a:rPr>
              <a:t>Resources</a:t>
            </a:r>
          </a:p>
          <a:p>
            <a:pPr>
              <a:spcBef>
                <a:spcPts val="0"/>
              </a:spcBef>
            </a:pPr>
            <a:r>
              <a:rPr lang="en-GB" sz="1200">
                <a:latin typeface="Arial" panose="020B0604020202020204" pitchFamily="34" charset="0"/>
                <a:cs typeface="Arial" panose="020B0604020202020204" pitchFamily="34" charset="0"/>
              </a:rPr>
              <a:t>NHS England and Improvement: </a:t>
            </a:r>
            <a:r>
              <a:rPr lang="en-GB" sz="1200">
                <a:latin typeface="Arial" panose="020B0604020202020204" pitchFamily="34" charset="0"/>
                <a:cs typeface="Arial" panose="020B0604020202020204" pitchFamily="34" charset="0"/>
                <a:hlinkClick r:id="rId2"/>
              </a:rPr>
              <a:t>The Framework for Enhanced</a:t>
            </a:r>
          </a:p>
          <a:p>
            <a:pPr>
              <a:spcBef>
                <a:spcPts val="0"/>
              </a:spcBef>
            </a:pPr>
            <a:r>
              <a:rPr lang="en-GB" sz="1200">
                <a:latin typeface="Arial" panose="020B0604020202020204" pitchFamily="34" charset="0"/>
                <a:cs typeface="Arial" panose="020B0604020202020204" pitchFamily="34" charset="0"/>
                <a:hlinkClick r:id="rId2"/>
              </a:rPr>
              <a:t>Health in Care Homes </a:t>
            </a:r>
            <a:endParaRPr lang="en-GB" sz="1200">
              <a:latin typeface="Arial" panose="020B0604020202020204" pitchFamily="34" charset="0"/>
              <a:cs typeface="Arial" panose="020B0604020202020204" pitchFamily="34" charset="0"/>
            </a:endParaRPr>
          </a:p>
          <a:p>
            <a:pPr>
              <a:spcBef>
                <a:spcPts val="0"/>
              </a:spcBef>
            </a:pPr>
            <a:r>
              <a:rPr lang="en-GB" sz="1200">
                <a:latin typeface="Arial" panose="020B0604020202020204" pitchFamily="34" charset="0"/>
                <a:cs typeface="Arial" panose="020B0604020202020204" pitchFamily="34" charset="0"/>
              </a:rPr>
              <a:t>National Wound Care Strategy Programme: </a:t>
            </a:r>
            <a:r>
              <a:rPr lang="en-GB" sz="1200">
                <a:latin typeface="Arial" panose="020B0604020202020204" pitchFamily="34" charset="0"/>
                <a:cs typeface="Arial" panose="020B0604020202020204" pitchFamily="34" charset="0"/>
                <a:hlinkClick r:id="rId3"/>
              </a:rPr>
              <a:t>COVID-19 resources</a:t>
            </a:r>
            <a:endParaRPr lang="en-GB" sz="1200">
              <a:latin typeface="Arial" panose="020B0604020202020204" pitchFamily="34" charset="0"/>
              <a:cs typeface="Arial" panose="020B0604020202020204" pitchFamily="34" charset="0"/>
            </a:endParaRPr>
          </a:p>
          <a:p>
            <a:pPr>
              <a:spcBef>
                <a:spcPts val="0"/>
              </a:spcBef>
            </a:pPr>
            <a:r>
              <a:rPr lang="en-GB" sz="1200">
                <a:latin typeface="Arial" panose="020B0604020202020204" pitchFamily="34" charset="0"/>
                <a:cs typeface="Arial" panose="020B0604020202020204" pitchFamily="34" charset="0"/>
              </a:rPr>
              <a:t>Legs Matter: </a:t>
            </a:r>
            <a:r>
              <a:rPr lang="en-GB" sz="1200">
                <a:latin typeface="Arial" panose="020B0604020202020204" pitchFamily="34" charset="0"/>
                <a:cs typeface="Arial" panose="020B0604020202020204" pitchFamily="34" charset="0"/>
                <a:hlinkClick r:id="rId4"/>
              </a:rPr>
              <a:t>Resources for health care professionals, carers and patients</a:t>
            </a:r>
            <a:endParaRPr lang="en-GB" sz="1200">
              <a:latin typeface="Arial" panose="020B0604020202020204" pitchFamily="34" charset="0"/>
              <a:cs typeface="Arial" panose="020B0604020202020204" pitchFamily="34" charset="0"/>
            </a:endParaRPr>
          </a:p>
          <a:p>
            <a:pPr>
              <a:spcBef>
                <a:spcPts val="0"/>
              </a:spcBef>
            </a:pPr>
            <a:r>
              <a:rPr lang="en-GB" sz="1200">
                <a:latin typeface="Arial" panose="020B0604020202020204" pitchFamily="34" charset="0"/>
                <a:cs typeface="Arial" panose="020B0604020202020204" pitchFamily="34" charset="0"/>
              </a:rPr>
              <a:t>Accelerate CIC: </a:t>
            </a:r>
            <a:r>
              <a:rPr lang="en-GB" sz="1200">
                <a:latin typeface="Arial" panose="020B0604020202020204" pitchFamily="34" charset="0"/>
                <a:cs typeface="Arial" panose="020B0604020202020204" pitchFamily="34" charset="0"/>
                <a:hlinkClick r:id="rId5"/>
              </a:rPr>
              <a:t>Coronavirus (COVID-19) resources</a:t>
            </a:r>
            <a:endParaRPr lang="en-GB" sz="1200">
              <a:latin typeface="Arial" panose="020B0604020202020204" pitchFamily="34" charset="0"/>
              <a:cs typeface="Arial" panose="020B0604020202020204" pitchFamily="34" charset="0"/>
            </a:endParaRPr>
          </a:p>
        </p:txBody>
      </p:sp>
      <p:pic>
        <p:nvPicPr>
          <p:cNvPr id="9" name="Graphic 8" descr="First aid kit">
            <a:extLst>
              <a:ext uri="{FF2B5EF4-FFF2-40B4-BE49-F238E27FC236}">
                <a16:creationId xmlns:a16="http://schemas.microsoft.com/office/drawing/2014/main" id="{DC53F90B-9A73-4AA0-8564-FFE62B05E16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780" y="-31174"/>
            <a:ext cx="764717" cy="764717"/>
          </a:xfrm>
          <a:prstGeom prst="rect">
            <a:avLst/>
          </a:prstGeom>
        </p:spPr>
      </p:pic>
      <p:sp>
        <p:nvSpPr>
          <p:cNvPr id="8" name="TextBox 7">
            <a:extLst>
              <a:ext uri="{FF2B5EF4-FFF2-40B4-BE49-F238E27FC236}">
                <a16:creationId xmlns:a16="http://schemas.microsoft.com/office/drawing/2014/main" id="{EB007152-AB44-4E97-8102-05B5D98088F4}"/>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895122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3E2F09E4-CC59-491D-BEF6-E86F9E107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79" y="200882"/>
            <a:ext cx="4955415" cy="1178044"/>
          </a:xfrm>
          <a:prstGeom prst="rect">
            <a:avLst/>
          </a:prstGeom>
        </p:spPr>
      </p:pic>
      <p:sp>
        <p:nvSpPr>
          <p:cNvPr id="17" name="Title 1">
            <a:extLst>
              <a:ext uri="{FF2B5EF4-FFF2-40B4-BE49-F238E27FC236}">
                <a16:creationId xmlns:a16="http://schemas.microsoft.com/office/drawing/2014/main" id="{8D6A82CC-B828-4BF3-B70E-A675D8DE3614}"/>
              </a:ext>
            </a:extLst>
          </p:cNvPr>
          <p:cNvSpPr txBox="1">
            <a:spLocks/>
          </p:cNvSpPr>
          <p:nvPr/>
        </p:nvSpPr>
        <p:spPr>
          <a:xfrm>
            <a:off x="6096000" y="616040"/>
            <a:ext cx="7019925" cy="152577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chemeClr val="tx1">
                    <a:lumMod val="50000"/>
                    <a:lumOff val="50000"/>
                  </a:schemeClr>
                </a:solidFill>
                <a:latin typeface="Frutiger LT Std 45 Light" panose="020B0402020204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ysClr val="windowText" lastClr="000000">
                    <a:lumMod val="50000"/>
                    <a:lumOff val="50000"/>
                  </a:sysClr>
                </a:solidFill>
                <a:effectLst/>
                <a:uLnTx/>
                <a:uFillTx/>
                <a:latin typeface="Frutiger LT Std 45 Light" panose="020B0402020204020204" pitchFamily="34" charset="77"/>
                <a:ea typeface="+mj-ea"/>
                <a:cs typeface="+mj-cs"/>
              </a:rPr>
              <a:t>Your direct line to </a:t>
            </a:r>
            <a:br>
              <a:rPr kumimoji="0" lang="en-US" sz="4000" b="0" i="0" u="none" strike="noStrike" kern="1200" cap="none" spc="0" normalizeH="0" baseline="0" noProof="0">
                <a:ln>
                  <a:noFill/>
                </a:ln>
                <a:solidFill>
                  <a:sysClr val="windowText" lastClr="000000">
                    <a:lumMod val="50000"/>
                    <a:lumOff val="50000"/>
                  </a:sysClr>
                </a:solidFill>
                <a:effectLst/>
                <a:uLnTx/>
                <a:uFillTx/>
                <a:latin typeface="Frutiger LT Std 45 Light" panose="020B0402020204020204" pitchFamily="34" charset="77"/>
                <a:ea typeface="+mj-ea"/>
                <a:cs typeface="+mj-cs"/>
              </a:rPr>
            </a:br>
            <a:r>
              <a:rPr kumimoji="0" lang="en-US" sz="4000" b="0" i="0" u="none" strike="noStrike" kern="1200" cap="none" spc="0" normalizeH="0" baseline="0" noProof="0">
                <a:ln>
                  <a:noFill/>
                </a:ln>
                <a:solidFill>
                  <a:sysClr val="windowText" lastClr="000000">
                    <a:lumMod val="50000"/>
                    <a:lumOff val="50000"/>
                  </a:sysClr>
                </a:solidFill>
                <a:effectLst/>
                <a:uLnTx/>
                <a:uFillTx/>
                <a:latin typeface="Frutiger LT Std 45 Light" panose="020B0402020204020204" pitchFamily="34" charset="77"/>
                <a:ea typeface="+mj-ea"/>
                <a:cs typeface="+mj-cs"/>
              </a:rPr>
              <a:t>urgent clinical advice</a:t>
            </a:r>
          </a:p>
        </p:txBody>
      </p:sp>
      <p:sp>
        <p:nvSpPr>
          <p:cNvPr id="19" name="Content Placeholder 1">
            <a:extLst>
              <a:ext uri="{FF2B5EF4-FFF2-40B4-BE49-F238E27FC236}">
                <a16:creationId xmlns:a16="http://schemas.microsoft.com/office/drawing/2014/main" id="{B5D822DA-E764-46BA-88D0-2BE744377DB1}"/>
              </a:ext>
            </a:extLst>
          </p:cNvPr>
          <p:cNvSpPr txBox="1">
            <a:spLocks/>
          </p:cNvSpPr>
          <p:nvPr/>
        </p:nvSpPr>
        <p:spPr>
          <a:xfrm>
            <a:off x="270295" y="1789342"/>
            <a:ext cx="5181599" cy="45440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NHS 111 Starline service will provide you with fast access to a clinical team who can give you the advice and medical input you need to care for residents instead of having to call 999 and transfer them to hospital.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b="1">
                <a:solidFill>
                  <a:prstClr val="black"/>
                </a:solidFill>
              </a:rPr>
              <a:t>This service has been relaunched to ensure that you are receiving an enhanced level of support as care providers. </a:t>
            </a: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noProof="0">
                <a:solidFill>
                  <a:prstClr val="black"/>
                </a:solidFill>
              </a:rPr>
              <a:t>It is not intended to replace your support locally but when you cannot speak to your GP or Community Support team NHS 111 can help.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a:t>There is a national COVID-19 111 service but in London, care home staff concerned about a resident who may have COVID-19 symptoms are being asked to call </a:t>
            </a:r>
            <a:r>
              <a:rPr lang="en-GB" sz="1200" b="1"/>
              <a:t>NHS 111 Star*6 </a:t>
            </a:r>
            <a:r>
              <a:rPr lang="en-GB" sz="1200"/>
              <a:t>for faster access to urgent advice from a senior clinician if they cannot get through to the resident’s own GP.</a:t>
            </a:r>
          </a:p>
          <a:p>
            <a:pPr marL="0" indent="0">
              <a:buNone/>
            </a:pPr>
            <a:r>
              <a:rPr lang="en-GB" sz="1200"/>
              <a:t>Be</a:t>
            </a:r>
            <a:r>
              <a:rPr lang="en-GB"/>
              <a:t>f</a:t>
            </a:r>
            <a:r>
              <a:rPr lang="en-GB" sz="1200"/>
              <a:t>ore calling, record observations where possible: Date of first symptoms, blood pressure, </a:t>
            </a:r>
            <a:r>
              <a:rPr lang="en-GB" sz="1200" u="sng">
                <a:hlinkClick r:id="rId4">
                  <a:extLst>
                    <a:ext uri="{A12FA001-AC4F-418D-AE19-62706E023703}">
                      <ahyp:hlinkClr xmlns:ahyp="http://schemas.microsoft.com/office/drawing/2018/hyperlinkcolor" val="tx"/>
                    </a:ext>
                  </a:extLst>
                </a:hlinkClick>
              </a:rPr>
              <a:t>pulse</a:t>
            </a:r>
            <a:r>
              <a:rPr lang="en-GB" sz="1200"/>
              <a:t> </a:t>
            </a:r>
            <a:r>
              <a:rPr lang="en-GB" sz="1200" u="sng">
                <a:hlinkClick r:id="rId5">
                  <a:extLst>
                    <a:ext uri="{A12FA001-AC4F-418D-AE19-62706E023703}">
                      <ahyp:hlinkClr xmlns:ahyp="http://schemas.microsoft.com/office/drawing/2018/hyperlinkcolor" val="tx"/>
                    </a:ext>
                  </a:extLst>
                </a:hlinkClick>
              </a:rPr>
              <a:t>respiratory rate</a:t>
            </a:r>
            <a:r>
              <a:rPr lang="en-GB" sz="1200"/>
              <a:t> and temperature (refer to thermometer instructions). If there is a care plan for residents, for example a CMC or DNAR plan, please have access to it. </a:t>
            </a:r>
          </a:p>
          <a:p>
            <a:pPr marL="0" indent="0">
              <a:buNone/>
            </a:pPr>
            <a:r>
              <a:rPr lang="en-GB" altLang="en-US" sz="1200" b="1">
                <a:ea typeface="Calibri" panose="020F0502020204030204" pitchFamily="34" charset="0"/>
              </a:rPr>
              <a:t>NHS Diabetes Advice Line </a:t>
            </a:r>
            <a:r>
              <a:rPr lang="en-GB" altLang="en-US" sz="1200">
                <a:ea typeface="Calibri" panose="020F0502020204030204" pitchFamily="34" charset="0"/>
              </a:rPr>
              <a:t>provides urgent clinical advice for people who are unwell and manage their diabetes with insulin. It is available by dialling</a:t>
            </a:r>
            <a:r>
              <a:rPr lang="en-GB" altLang="en-US" sz="1200" b="1">
                <a:ea typeface="Calibri" panose="020F0502020204030204" pitchFamily="34" charset="0"/>
              </a:rPr>
              <a:t> 0345 123 2399 or 111*6, Monday to Friday from 9am – 6pm.</a:t>
            </a:r>
            <a:endParaRPr lang="en-GB" altLang="en-US" sz="1200"/>
          </a:p>
          <a:p>
            <a:pPr marL="0" indent="0">
              <a:buNone/>
            </a:pPr>
            <a:endParaRPr lang="en-GB"/>
          </a:p>
          <a:p>
            <a:pPr marL="0" indent="0">
              <a:buNone/>
            </a:pPr>
            <a:endParaRPr kumimoji="0" lang="en-GB"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Content Placeholder 4">
            <a:extLst>
              <a:ext uri="{FF2B5EF4-FFF2-40B4-BE49-F238E27FC236}">
                <a16:creationId xmlns:a16="http://schemas.microsoft.com/office/drawing/2014/main" id="{90A2C893-354E-4360-BF48-0DB7B6FB1EFF}"/>
              </a:ext>
            </a:extLst>
          </p:cNvPr>
          <p:cNvPicPr>
            <a:picLocks noGrp="1" noChangeAspect="1"/>
          </p:cNvPicPr>
          <p:nvPr>
            <p:ph sz="quarter" idx="10"/>
          </p:nvPr>
        </p:nvPicPr>
        <p:blipFill rotWithShape="1">
          <a:blip r:embed="rId6"/>
          <a:srcRect t="40985" b="14931"/>
          <a:stretch/>
        </p:blipFill>
        <p:spPr>
          <a:xfrm>
            <a:off x="5451894" y="1847252"/>
            <a:ext cx="6508963" cy="4144732"/>
          </a:xfrm>
          <a:prstGeom prst="rect">
            <a:avLst/>
          </a:prstGeom>
        </p:spPr>
      </p:pic>
      <p:sp>
        <p:nvSpPr>
          <p:cNvPr id="9" name="TextBox 8">
            <a:extLst>
              <a:ext uri="{FF2B5EF4-FFF2-40B4-BE49-F238E27FC236}">
                <a16:creationId xmlns:a16="http://schemas.microsoft.com/office/drawing/2014/main" id="{6C006E01-2029-4977-8EAC-D6C75CAE1204}"/>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642417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367004" y="148669"/>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a:t>Identifying and Managing Depression in residents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609600" y="877078"/>
            <a:ext cx="5181600" cy="433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Depression and anxiety are common and are not a normal part of growing old. Anxiety symptoms are frequently due to underlying depression in older people.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Problems with mental health can be hard to separate from normal everyday stresses and existing health conditions but it is important to identify warning signs such as poor sleep, reduced appetite or altered mood.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People living with long term conditions and chronic pain may be more likely to develop depression.</a:t>
            </a:r>
            <a:r>
              <a:rPr kumimoji="0" lang="en-GB" altLang="en-US" sz="1200" b="0" i="0" u="none" strike="noStrike" kern="1200" cap="none" spc="0" normalizeH="0" baseline="0" noProof="0">
                <a:ln>
                  <a:noFill/>
                </a:ln>
                <a:effectLst/>
                <a:uLnTx/>
                <a:uFillTx/>
                <a:latin typeface="Arial" panose="020B0604020202020204" pitchFamily="34" charset="0"/>
                <a:ea typeface="+mn-ea"/>
                <a:cs typeface="+mn-cs"/>
              </a:rPr>
              <a:t> Changes in day to day life and reduced contact with family and friends due to </a:t>
            </a:r>
            <a:r>
              <a:rPr kumimoji="0" lang="en-GB" altLang="en-US" sz="1200" b="0" i="0" u="none" strike="noStrike" kern="1200" cap="none" spc="0" normalizeH="0" baseline="0" noProof="0" err="1">
                <a:ln>
                  <a:noFill/>
                </a:ln>
                <a:effectLst/>
                <a:uLnTx/>
                <a:uFillTx/>
                <a:latin typeface="Arial" panose="020B0604020202020204" pitchFamily="34" charset="0"/>
                <a:ea typeface="+mn-ea"/>
                <a:cs typeface="+mn-cs"/>
              </a:rPr>
              <a:t>Covid</a:t>
            </a:r>
            <a:r>
              <a:rPr kumimoji="0" lang="en-GB" altLang="en-US" sz="1200" b="0" i="0" u="none" strike="noStrike" kern="1200" cap="none" spc="0" normalizeH="0" baseline="0" noProof="0">
                <a:ln>
                  <a:noFill/>
                </a:ln>
                <a:effectLst/>
                <a:uLnTx/>
                <a:uFillTx/>
                <a:latin typeface="Arial" panose="020B0604020202020204" pitchFamily="34" charset="0"/>
                <a:ea typeface="+mn-ea"/>
                <a:cs typeface="+mn-cs"/>
              </a:rPr>
              <a:t> restrictions may trigger or worsen anxiety, low mood and depression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200" b="0" i="0" u="none" strike="noStrike" kern="1200" cap="none" spc="0" normalizeH="0" baseline="0" noProof="0">
              <a:ln>
                <a:noFill/>
              </a:ln>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altLang="en-US" sz="1200" b="0" i="0" u="none" strike="noStrike" kern="1200" cap="none" spc="0" normalizeH="0" baseline="0" noProof="0">
                <a:ln>
                  <a:noFill/>
                </a:ln>
                <a:effectLst/>
                <a:uLnTx/>
                <a:uFillTx/>
                <a:latin typeface="Arial" panose="020B0604020202020204" pitchFamily="34" charset="0"/>
                <a:ea typeface="+mn-ea"/>
                <a:cs typeface="+mn-cs"/>
              </a:rPr>
              <a:t>Those with learning disabilities or dementia are more likely than the general population to experience a mental health issue such as depression and may find it difficult to communicate how they are feeling.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Depression is a treatable condition which can respond to lifestyle measures such as healthy diet, </a:t>
            </a: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hlinkClick r:id="rId2" action="ppaction://hlinksldjump"/>
              </a:rPr>
              <a:t>physical activity</a:t>
            </a: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reduced alcohol intake and increased social activity</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People may also benefit from talking therapy or medication.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NHS talking therapy services (often referred to as IAPT) accept self referrals and you can find your local service </a:t>
            </a: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hlinkClick r:id="rId3"/>
              </a:rPr>
              <a:t>here</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510" name="Content Placeholder 1">
            <a:extLst>
              <a:ext uri="{FF2B5EF4-FFF2-40B4-BE49-F238E27FC236}">
                <a16:creationId xmlns:a16="http://schemas.microsoft.com/office/drawing/2014/main" id="{3F81D9CF-DDF4-493F-BDE7-29DF6236404D}"/>
              </a:ext>
            </a:extLst>
          </p:cNvPr>
          <p:cNvSpPr txBox="1">
            <a:spLocks/>
          </p:cNvSpPr>
          <p:nvPr/>
        </p:nvSpPr>
        <p:spPr bwMode="auto">
          <a:xfrm>
            <a:off x="693564" y="5331059"/>
            <a:ext cx="5181600" cy="1023559"/>
          </a:xfrm>
          <a:prstGeom prst="rect">
            <a:avLst/>
          </a:prstGeom>
          <a:noFill/>
          <a:ln w="19050">
            <a:solidFill>
              <a:srgbClr val="0070C0"/>
            </a:solidFill>
          </a:ln>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1400" b="1" i="0" u="none" strike="noStrike" kern="1200" cap="none" spc="0" normalizeH="0" baseline="0" noProof="0">
                <a:ln>
                  <a:noFill/>
                </a:ln>
                <a:solidFill>
                  <a:srgbClr val="0070C0"/>
                </a:solidFill>
                <a:effectLst/>
                <a:uLnTx/>
                <a:uFillTx/>
                <a:latin typeface="Arial" panose="020B0604020202020204" pitchFamily="34" charset="0"/>
                <a:ea typeface="+mn-ea"/>
                <a:cs typeface="+mn-cs"/>
              </a:rPr>
              <a:t>Resources</a:t>
            </a: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en-GB" altLang="en-US" sz="1200" i="0" u="none" strike="noStrike" kern="1200" cap="none" spc="0" normalizeH="0" baseline="0" noProof="0">
                <a:ln>
                  <a:noFill/>
                </a:ln>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Mental health advice for older people</a:t>
            </a:r>
            <a:endParaRPr kumimoji="0" lang="en-GB" altLang="en-US" sz="1200" i="0" u="none" strike="noStrike" kern="1200" cap="none" spc="0" normalizeH="0" baseline="0" noProof="0">
              <a:ln>
                <a:noFill/>
              </a:ln>
              <a:effectLst/>
              <a:uLnTx/>
              <a:uFillTx/>
              <a:latin typeface="Arial" panose="020B0604020202020204" pitchFamily="34" charset="0"/>
              <a:ea typeface="+mn-ea"/>
              <a:cs typeface="+mn-cs"/>
            </a:endParaRP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en-GB" altLang="en-US" sz="1200" i="0" u="none" strike="noStrike" kern="1200" cap="none" spc="0" normalizeH="0" baseline="0" noProof="0">
                <a:ln>
                  <a:noFill/>
                </a:ln>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Depression in older adults</a:t>
            </a:r>
            <a:endParaRPr kumimoji="0" lang="en-GB" altLang="en-US" sz="1200" i="0" u="none" strike="noStrike" kern="1200" cap="none" spc="0" normalizeH="0" baseline="0" noProof="0">
              <a:ln>
                <a:noFill/>
              </a:ln>
              <a:effectLst/>
              <a:uLnTx/>
              <a:uFillTx/>
              <a:latin typeface="Arial" panose="020B0604020202020204" pitchFamily="34" charset="0"/>
              <a:ea typeface="+mn-ea"/>
              <a:cs typeface="+mn-cs"/>
            </a:endParaRP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en-GB" altLang="en-US" sz="1200" i="0" u="none" strike="noStrike" kern="1200" cap="none" spc="0" normalizeH="0" baseline="0" noProof="0">
                <a:ln>
                  <a:noFill/>
                </a:ln>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Feeling Down: Looking After My Mental Health easy read</a:t>
            </a:r>
            <a:endParaRPr kumimoji="0" lang="en-GB" altLang="en-US" sz="1200" i="0" u="none" strike="noStrike" kern="1200" cap="none" spc="0" normalizeH="0" baseline="0" noProof="0">
              <a:ln>
                <a:noFill/>
              </a:ln>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6106910" y="931686"/>
            <a:ext cx="577149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Has my resident's mood been noticeably different for more than 2 weeks?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Has their sleep pattern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(waking early in the morning ) or appetite altered?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Have they shown less interest in their appearance and reduced enjoyment in activities that they previously enjoyed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Are they more anxious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Have they expressed any suicidal thoughts or wishes to be dead?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Have other people also noticed a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Ask</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resident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E7E6E6"/>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During the last month have you been bothered by feeling down, depressed or hopeless?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During the last month have you often been bothered by having little interest or pleasure in doing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If the answer is yes to either question ask more about their mood as they could be  depressed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solidFill>
              <a:effectLst/>
              <a:uLnTx/>
              <a:uFillTx/>
              <a:latin typeface="Arial" panose="020B0604020202020204" pitchFamily="34" charset="0"/>
              <a:ea typeface="+mn-ea"/>
              <a:cs typeface="Arial" panose="020B0604020202020204" pitchFamily="34" charset="0"/>
            </a:endParaRPr>
          </a:p>
          <a:p>
            <a:pPr lvl="0">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Talk to residents about how they are feeling </a:t>
            </a:r>
            <a:r>
              <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and use “easy read” information to support discussions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Support the person to engage in distraction techniques such as gentle exercise, singing, art, games, music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In  particular help residents keep in touch with family and those close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Look at options for talking therapies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Mention your concerns to the GP or health care team as part of the regular care home “check 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Monitor any changes in mood or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6226DF-9F71-4A4F-AE6B-5E42B829D82F}"/>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9BE1F8A4-4FF5-4559-B44D-FAC888F8B536}"/>
              </a:ext>
            </a:extLst>
          </p:cNvPr>
          <p:cNvSpPr txBox="1">
            <a:spLocks/>
          </p:cNvSpPr>
          <p:nvPr/>
        </p:nvSpPr>
        <p:spPr bwMode="auto">
          <a:xfrm>
            <a:off x="154373" y="188661"/>
            <a:ext cx="10112375" cy="611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altLang="en-US"/>
              <a:t>	Supporting residents’ health and wellbeing</a:t>
            </a:r>
          </a:p>
        </p:txBody>
      </p:sp>
      <p:sp>
        <p:nvSpPr>
          <p:cNvPr id="16" name="Content Placeholder 1">
            <a:extLst>
              <a:ext uri="{FF2B5EF4-FFF2-40B4-BE49-F238E27FC236}">
                <a16:creationId xmlns:a16="http://schemas.microsoft.com/office/drawing/2014/main" id="{2A5C9CE3-67F9-437B-BBD2-C26767114042}"/>
              </a:ext>
            </a:extLst>
          </p:cNvPr>
          <p:cNvSpPr txBox="1">
            <a:spLocks/>
          </p:cNvSpPr>
          <p:nvPr/>
        </p:nvSpPr>
        <p:spPr>
          <a:xfrm>
            <a:off x="6623762" y="4738237"/>
            <a:ext cx="5265231" cy="1941455"/>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1200" b="1">
                <a:solidFill>
                  <a:srgbClr val="4472C4"/>
                </a:solidFill>
              </a:rPr>
              <a:t>Resources</a:t>
            </a:r>
          </a:p>
          <a:p>
            <a:pPr marL="0" lvl="0" indent="0">
              <a:lnSpc>
                <a:spcPct val="100000"/>
              </a:lnSpc>
              <a:spcBef>
                <a:spcPts val="0"/>
              </a:spcBef>
              <a:buNone/>
              <a:defRPr/>
            </a:pPr>
            <a:r>
              <a:rPr lang="en-GB" sz="1200"/>
              <a:t>Physical activity for adults and older adults </a:t>
            </a:r>
            <a:r>
              <a:rPr lang="en-GB" sz="1200">
                <a:hlinkClick r:id="rId3"/>
              </a:rPr>
              <a:t>poster</a:t>
            </a:r>
            <a:endParaRPr lang="en-GB" sz="1200"/>
          </a:p>
          <a:p>
            <a:pPr marL="0" indent="0">
              <a:lnSpc>
                <a:spcPct val="100000"/>
              </a:lnSpc>
              <a:spcBef>
                <a:spcPts val="0"/>
              </a:spcBef>
              <a:buNone/>
              <a:defRPr/>
            </a:pPr>
            <a:r>
              <a:rPr lang="en-GB" sz="1200">
                <a:hlinkClick r:id="rId4"/>
              </a:rPr>
              <a:t>Faith Action </a:t>
            </a:r>
            <a:r>
              <a:rPr lang="en-GB" sz="1200"/>
              <a:t>– advice and resources</a:t>
            </a:r>
          </a:p>
          <a:p>
            <a:pPr marL="0" indent="0">
              <a:lnSpc>
                <a:spcPct val="100000"/>
              </a:lnSpc>
              <a:spcBef>
                <a:spcPts val="0"/>
              </a:spcBef>
              <a:buNone/>
            </a:pPr>
            <a:r>
              <a:rPr lang="en-GB" sz="1200"/>
              <a:t>Managing activities for older adults during COVID-19 (HIN) </a:t>
            </a:r>
            <a:r>
              <a:rPr lang="en-GB" sz="1200">
                <a:hlinkClick r:id="rId5"/>
              </a:rPr>
              <a:t>link</a:t>
            </a:r>
            <a:endParaRPr lang="en-GB" sz="1200"/>
          </a:p>
          <a:p>
            <a:pPr marL="0" indent="0">
              <a:lnSpc>
                <a:spcPct val="100000"/>
              </a:lnSpc>
              <a:spcBef>
                <a:spcPts val="0"/>
              </a:spcBef>
              <a:buNone/>
            </a:pPr>
            <a:r>
              <a:rPr lang="en-GB" sz="1200"/>
              <a:t>NHS Live Well </a:t>
            </a:r>
            <a:r>
              <a:rPr lang="en-GB" sz="1200">
                <a:hlinkClick r:id="rId6"/>
              </a:rPr>
              <a:t>link</a:t>
            </a:r>
            <a:endParaRPr lang="en-GB" sz="1200"/>
          </a:p>
          <a:p>
            <a:pPr marL="0" indent="0">
              <a:lnSpc>
                <a:spcPct val="100000"/>
              </a:lnSpc>
              <a:spcBef>
                <a:spcPts val="0"/>
              </a:spcBef>
              <a:buNone/>
            </a:pPr>
            <a:r>
              <a:rPr lang="en-GB" sz="1200"/>
              <a:t>Relatives &amp; Residents Association </a:t>
            </a:r>
            <a:r>
              <a:rPr lang="en-GB" sz="1200">
                <a:hlinkClick r:id="rId7"/>
              </a:rPr>
              <a:t>helpline</a:t>
            </a:r>
            <a:endParaRPr lang="en-GB" sz="1200"/>
          </a:p>
          <a:p>
            <a:pPr marL="0" indent="0">
              <a:lnSpc>
                <a:spcPct val="100000"/>
              </a:lnSpc>
              <a:spcBef>
                <a:spcPts val="0"/>
              </a:spcBef>
              <a:buNone/>
            </a:pPr>
            <a:r>
              <a:rPr lang="en-GB" sz="1200"/>
              <a:t>At a Loss tips to help someone bereaved at this time </a:t>
            </a:r>
            <a:r>
              <a:rPr lang="en-GB" sz="1200" u="sng">
                <a:solidFill>
                  <a:srgbClr val="0070C0"/>
                </a:solidFill>
                <a:hlinkClick r:id="rId8">
                  <a:extLst>
                    <a:ext uri="{A12FA001-AC4F-418D-AE19-62706E023703}">
                      <ahyp:hlinkClr xmlns:ahyp="http://schemas.microsoft.com/office/drawing/2018/hyperlinkcolor" val="tx"/>
                    </a:ext>
                  </a:extLst>
                </a:hlinkClick>
              </a:rPr>
              <a:t>here</a:t>
            </a:r>
            <a:endParaRPr lang="en-GB" sz="1200">
              <a:solidFill>
                <a:srgbClr val="0070C0"/>
              </a:solidFill>
            </a:endParaRPr>
          </a:p>
          <a:p>
            <a:pPr marL="0" indent="0">
              <a:lnSpc>
                <a:spcPct val="100000"/>
              </a:lnSpc>
              <a:spcBef>
                <a:spcPts val="0"/>
              </a:spcBef>
              <a:buNone/>
            </a:pPr>
            <a:r>
              <a:rPr lang="en-GB" sz="1200"/>
              <a:t>Cruse – what to say when someone is grieving </a:t>
            </a:r>
            <a:r>
              <a:rPr lang="en-GB" sz="1200" u="sng">
                <a:hlinkClick r:id="rId9"/>
              </a:rPr>
              <a:t>here</a:t>
            </a:r>
            <a:r>
              <a:rPr lang="en-GB" sz="1200"/>
              <a:t>.</a:t>
            </a:r>
          </a:p>
          <a:p>
            <a:pPr marL="0" indent="0">
              <a:lnSpc>
                <a:spcPct val="100000"/>
              </a:lnSpc>
              <a:spcBef>
                <a:spcPts val="0"/>
              </a:spcBef>
              <a:buNone/>
            </a:pPr>
            <a:r>
              <a:rPr lang="en-GB" sz="1200"/>
              <a:t>Death &amp; Grieving in Care Homes during COVID-19: </a:t>
            </a:r>
            <a:r>
              <a:rPr lang="en-GB" sz="1200">
                <a:hlinkClick r:id="rId10"/>
              </a:rPr>
              <a:t>Guidance</a:t>
            </a:r>
            <a:endParaRPr lang="en-GB" sz="1200"/>
          </a:p>
          <a:p>
            <a:pPr marL="0" indent="0">
              <a:lnSpc>
                <a:spcPct val="100000"/>
              </a:lnSpc>
              <a:spcBef>
                <a:spcPts val="0"/>
              </a:spcBef>
              <a:buNone/>
            </a:pPr>
            <a:r>
              <a:rPr lang="en-GB" sz="1200" err="1">
                <a:hlinkClick r:id="rId11"/>
              </a:rPr>
              <a:t>Mencap</a:t>
            </a:r>
            <a:r>
              <a:rPr lang="en-GB" sz="1200">
                <a:hlinkClick r:id="rId11"/>
              </a:rPr>
              <a:t> Keeping Busy During COVID -19</a:t>
            </a:r>
            <a:endParaRPr lang="en-GB" sz="1200"/>
          </a:p>
          <a:p>
            <a:pPr marL="0" indent="0">
              <a:lnSpc>
                <a:spcPct val="100000"/>
              </a:lnSpc>
              <a:spcBef>
                <a:spcPts val="0"/>
              </a:spcBef>
              <a:buNone/>
            </a:pPr>
            <a:endParaRPr lang="en-GB" sz="1200"/>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endParaRPr lang="en-GB" sz="1200"/>
          </a:p>
        </p:txBody>
      </p:sp>
      <p:sp>
        <p:nvSpPr>
          <p:cNvPr id="17" name="Content Placeholder 1">
            <a:extLst>
              <a:ext uri="{FF2B5EF4-FFF2-40B4-BE49-F238E27FC236}">
                <a16:creationId xmlns:a16="http://schemas.microsoft.com/office/drawing/2014/main" id="{FA962828-13FF-4602-B126-E5C77480CAA1}"/>
              </a:ext>
            </a:extLst>
          </p:cNvPr>
          <p:cNvSpPr txBox="1">
            <a:spLocks/>
          </p:cNvSpPr>
          <p:nvPr/>
        </p:nvSpPr>
        <p:spPr>
          <a:xfrm>
            <a:off x="541466" y="1117935"/>
            <a:ext cx="5100878" cy="5305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a:ea typeface="Calibri" panose="020F0502020204030204" pitchFamily="34" charset="0"/>
              </a:rPr>
              <a:t>Your role is important in helping people in your care to enjoy their daily life and take a full part in it as much as they can and is possible. When choosing activities it is important to take in to account the likes and preferences of residents. </a:t>
            </a:r>
          </a:p>
          <a:p>
            <a:pPr marL="0" indent="0">
              <a:lnSpc>
                <a:spcPct val="100000"/>
              </a:lnSpc>
              <a:spcBef>
                <a:spcPts val="0"/>
              </a:spcBef>
              <a:buNone/>
            </a:pPr>
            <a:endParaRPr lang="en-GB">
              <a:ea typeface="Calibri" panose="020F0502020204030204" pitchFamily="34" charset="0"/>
            </a:endParaRPr>
          </a:p>
          <a:p>
            <a:pPr marL="0" indent="0">
              <a:lnSpc>
                <a:spcPct val="100000"/>
              </a:lnSpc>
              <a:spcBef>
                <a:spcPts val="0"/>
              </a:spcBef>
              <a:buNone/>
            </a:pPr>
            <a:r>
              <a:rPr lang="en-GB">
                <a:ea typeface="Calibri" panose="020F0502020204030204" pitchFamily="34" charset="0"/>
              </a:rPr>
              <a:t>The </a:t>
            </a:r>
            <a:r>
              <a:rPr lang="en-GB" b="1">
                <a:ea typeface="Calibri" panose="020F0502020204030204" pitchFamily="34" charset="0"/>
              </a:rPr>
              <a:t>Health Innovation Network (HIN) </a:t>
            </a:r>
            <a:r>
              <a:rPr lang="en-GB">
                <a:ea typeface="Calibri" panose="020F0502020204030204" pitchFamily="34" charset="0"/>
              </a:rPr>
              <a:t>has produced an activities guide which collates a number of activities which are free to use and dementia friendly: activities on tablets, access to online newspapers and magazines, physical activity, film, music and TV and livestreams. The guide can be found </a:t>
            </a:r>
            <a:r>
              <a:rPr lang="en-GB">
                <a:ea typeface="Calibri" panose="020F0502020204030204" pitchFamily="34" charset="0"/>
                <a:hlinkClick r:id="rId5"/>
              </a:rPr>
              <a:t>here</a:t>
            </a:r>
            <a:endParaRPr lang="en-GB">
              <a:ea typeface="Calibri" panose="020F0502020204030204" pitchFamily="34" charset="0"/>
            </a:endParaRPr>
          </a:p>
          <a:p>
            <a:pPr marL="0" indent="0">
              <a:lnSpc>
                <a:spcPct val="100000"/>
              </a:lnSpc>
              <a:spcBef>
                <a:spcPts val="0"/>
              </a:spcBef>
              <a:buNone/>
            </a:pPr>
            <a:endParaRPr lang="en-GB">
              <a:ea typeface="Calibri" panose="020F0502020204030204" pitchFamily="34" charset="0"/>
            </a:endParaRPr>
          </a:p>
          <a:p>
            <a:pPr marL="0" indent="0">
              <a:lnSpc>
                <a:spcPct val="100000"/>
              </a:lnSpc>
              <a:spcBef>
                <a:spcPts val="0"/>
              </a:spcBef>
              <a:buNone/>
            </a:pPr>
            <a:r>
              <a:rPr lang="en-GB"/>
              <a:t>Some residents may have lost friends that they lived with, care staff or family. At a Loss recommends speaking to the bereaved or offering help, listening (ask, don’t give solutions), showering them with good things, ensuring others do too, and keeping it up. </a:t>
            </a:r>
          </a:p>
          <a:p>
            <a:pPr marL="0" indent="0">
              <a:lnSpc>
                <a:spcPct val="100000"/>
              </a:lnSpc>
              <a:spcBef>
                <a:spcPts val="0"/>
              </a:spcBef>
              <a:buNone/>
            </a:pPr>
            <a:endParaRPr lang="en-GB"/>
          </a:p>
          <a:p>
            <a:pPr marL="0" indent="0">
              <a:lnSpc>
                <a:spcPct val="100000"/>
              </a:lnSpc>
              <a:spcBef>
                <a:spcPts val="0"/>
              </a:spcBef>
              <a:buNone/>
            </a:pPr>
            <a:r>
              <a:rPr lang="en-GB"/>
              <a:t>Cruse also recommends ways to support someone who is grieving. Be honest. Acknowledge the news by sharing your condolences, saying how sorry you are that their friend or relative has died. Share your thoughts about the person who died (if appropriate), tell your friend or relative how much the person will be missed and that you are thinking of them. Remind them that you are there for them, as much as you can be. </a:t>
            </a:r>
          </a:p>
          <a:p>
            <a:pPr marL="0" indent="0">
              <a:lnSpc>
                <a:spcPct val="100000"/>
              </a:lnSpc>
              <a:spcBef>
                <a:spcPts val="0"/>
              </a:spcBef>
              <a:buNone/>
            </a:pPr>
            <a:endParaRPr lang="en-GB"/>
          </a:p>
          <a:p>
            <a:pPr marL="0" indent="0">
              <a:lnSpc>
                <a:spcPct val="100000"/>
              </a:lnSpc>
              <a:spcBef>
                <a:spcPts val="0"/>
              </a:spcBef>
              <a:buFont typeface="Arial" panose="020B0604020202020204" pitchFamily="34" charset="0"/>
              <a:buNone/>
            </a:pPr>
            <a:endParaRPr lang="en-GB"/>
          </a:p>
        </p:txBody>
      </p:sp>
      <p:sp>
        <p:nvSpPr>
          <p:cNvPr id="18" name="TextBox 17">
            <a:extLst>
              <a:ext uri="{FF2B5EF4-FFF2-40B4-BE49-F238E27FC236}">
                <a16:creationId xmlns:a16="http://schemas.microsoft.com/office/drawing/2014/main" id="{C7E3CE94-6196-48D6-A88F-6BB60C8DFD6A}"/>
              </a:ext>
            </a:extLst>
          </p:cNvPr>
          <p:cNvSpPr txBox="1"/>
          <p:nvPr/>
        </p:nvSpPr>
        <p:spPr>
          <a:xfrm>
            <a:off x="6457507" y="1020499"/>
            <a:ext cx="5265231" cy="3754874"/>
          </a:xfrm>
          <a:prstGeom prst="rect">
            <a:avLst/>
          </a:prstGeom>
          <a:noFill/>
        </p:spPr>
        <p:txBody>
          <a:bodyPr wrap="square" rtlCol="0">
            <a:spAutoFit/>
          </a:bodyPr>
          <a:lstStyle/>
          <a:p>
            <a:r>
              <a:rPr lang="en-GB" sz="1400" b="1">
                <a:solidFill>
                  <a:schemeClr val="bg2"/>
                </a:solidFill>
                <a:latin typeface="Arial" panose="020B0604020202020204" pitchFamily="34" charset="0"/>
                <a:cs typeface="Arial" panose="020B0604020202020204" pitchFamily="34" charset="0"/>
              </a:rPr>
              <a:t>Think</a:t>
            </a:r>
            <a:r>
              <a:rPr lang="en-GB" sz="1400">
                <a:latin typeface="Arial" panose="020B0604020202020204" pitchFamily="34" charset="0"/>
                <a:cs typeface="Arial" panose="020B0604020202020204" pitchFamily="34" charset="0"/>
              </a:rPr>
              <a:t> </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How it can feel when you have nothing to do all day or no one to talk to?</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How can I engage my resident in activities they like and enjoy?</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How can I enable and support residents to make video calls?</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Have you considered the spiritual needs of residents?</a:t>
            </a:r>
          </a:p>
          <a:p>
            <a:r>
              <a:rPr lang="en-GB" sz="1400" b="1">
                <a:solidFill>
                  <a:schemeClr val="bg2"/>
                </a:solidFill>
                <a:latin typeface="Arial" panose="020B0604020202020204" pitchFamily="34" charset="0"/>
                <a:cs typeface="Arial" panose="020B0604020202020204" pitchFamily="34" charset="0"/>
              </a:rPr>
              <a:t>Ask</a:t>
            </a:r>
            <a:r>
              <a:rPr lang="en-GB" sz="1400">
                <a:latin typeface="Arial" panose="020B0604020202020204" pitchFamily="34" charset="0"/>
                <a:cs typeface="Arial" panose="020B0604020202020204" pitchFamily="34" charset="0"/>
              </a:rPr>
              <a:t> </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“What do you enjoy?” “what do you like to do?”</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Family members about their loved ones preferences</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Check the care plan to learn more about residents’ family and social history</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Can the Local Authority and CCG support us?</a:t>
            </a:r>
            <a:endParaRPr lang="en-GB" sz="1400" b="1">
              <a:solidFill>
                <a:schemeClr val="bg2"/>
              </a:solidFill>
              <a:latin typeface="Arial" panose="020B0604020202020204" pitchFamily="34" charset="0"/>
              <a:cs typeface="Arial" panose="020B0604020202020204" pitchFamily="34" charset="0"/>
            </a:endParaRPr>
          </a:p>
          <a:p>
            <a:r>
              <a:rPr lang="en-GB" sz="1400" b="1">
                <a:solidFill>
                  <a:schemeClr val="bg2"/>
                </a:solidFill>
                <a:latin typeface="Arial" panose="020B0604020202020204" pitchFamily="34" charset="0"/>
                <a:cs typeface="Arial" panose="020B0604020202020204" pitchFamily="34" charset="0"/>
              </a:rPr>
              <a:t>Do</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Refer to existing material such as the HIN’s activity guide</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Use the </a:t>
            </a:r>
            <a:r>
              <a:rPr lang="en-GB" sz="1400">
                <a:latin typeface="Arial" panose="020B0604020202020204" pitchFamily="34" charset="0"/>
                <a:cs typeface="Arial" panose="020B0604020202020204" pitchFamily="34" charset="0"/>
                <a:hlinkClick r:id="rId6"/>
              </a:rPr>
              <a:t>NHS live well </a:t>
            </a:r>
            <a:r>
              <a:rPr lang="en-GB" sz="1400">
                <a:latin typeface="Arial" panose="020B0604020202020204" pitchFamily="34" charset="0"/>
                <a:cs typeface="Arial" panose="020B0604020202020204" pitchFamily="34" charset="0"/>
              </a:rPr>
              <a:t>resources </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Make activities fun and engaging </a:t>
            </a:r>
          </a:p>
        </p:txBody>
      </p:sp>
      <p:pic>
        <p:nvPicPr>
          <p:cNvPr id="19" name="Picture 18" descr="https://static.thenounproject.com/png/1061782-200.png">
            <a:hlinkClick r:id="rId12" tooltip="Mental Health"/>
            <a:extLst>
              <a:ext uri="{FF2B5EF4-FFF2-40B4-BE49-F238E27FC236}">
                <a16:creationId xmlns:a16="http://schemas.microsoft.com/office/drawing/2014/main" id="{74A569A8-2A88-49AA-99BC-F64E05AF2FA9}"/>
              </a:ext>
            </a:extLst>
          </p:cNvPr>
          <p:cNvPicPr>
            <a:picLocks noChangeAspect="1" noChangeArrowheads="1"/>
          </p:cNvPicPr>
          <p:nvPr/>
        </p:nvPicPr>
        <p:blipFill>
          <a:blip r:embed="rId13" cstate="screen">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41466" y="246786"/>
            <a:ext cx="442259" cy="4422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E2C4BA-A545-4DA0-A4A6-938516435AFC}"/>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059186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FB81E8-7DBC-42BE-B637-EF7FEF29B62C}"/>
              </a:ext>
            </a:extLst>
          </p:cNvPr>
          <p:cNvSpPr>
            <a:spLocks noGrp="1"/>
          </p:cNvSpPr>
          <p:nvPr>
            <p:ph type="title"/>
          </p:nvPr>
        </p:nvSpPr>
        <p:spPr>
          <a:xfrm>
            <a:off x="52388" y="227013"/>
            <a:ext cx="10509446" cy="611187"/>
          </a:xfrm>
        </p:spPr>
        <p:txBody>
          <a:bodyPr rtlCol="0">
            <a:normAutofit fontScale="90000"/>
          </a:bodyPr>
          <a:lstStyle/>
          <a:p>
            <a:pPr eaLnBrk="1" fontAlgn="auto" hangingPunct="1">
              <a:spcAft>
                <a:spcPts val="0"/>
              </a:spcAft>
              <a:defRPr/>
            </a:pPr>
            <a:r>
              <a:rPr lang="en-GB"/>
              <a:t>	Supporting residents to exercise and get moving</a:t>
            </a:r>
          </a:p>
        </p:txBody>
      </p:sp>
      <p:sp>
        <p:nvSpPr>
          <p:cNvPr id="14" name="Content Placeholder 1">
            <a:extLst>
              <a:ext uri="{FF2B5EF4-FFF2-40B4-BE49-F238E27FC236}">
                <a16:creationId xmlns:a16="http://schemas.microsoft.com/office/drawing/2014/main" id="{9C34B86C-F091-4C2D-AFC2-DB887134204C}"/>
              </a:ext>
            </a:extLst>
          </p:cNvPr>
          <p:cNvSpPr txBox="1">
            <a:spLocks/>
          </p:cNvSpPr>
          <p:nvPr/>
        </p:nvSpPr>
        <p:spPr>
          <a:xfrm>
            <a:off x="7186079" y="5061570"/>
            <a:ext cx="4954587" cy="1766564"/>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GB" b="1">
                <a:solidFill>
                  <a:srgbClr val="005EB8"/>
                </a:solidFill>
              </a:rPr>
              <a:t>Resources</a:t>
            </a:r>
          </a:p>
          <a:p>
            <a:pPr fontAlgn="auto">
              <a:spcBef>
                <a:spcPts val="0"/>
              </a:spcBef>
              <a:spcAft>
                <a:spcPts val="0"/>
              </a:spcAft>
              <a:defRPr/>
            </a:pPr>
            <a:r>
              <a:rPr lang="en-GB" sz="1300">
                <a:solidFill>
                  <a:srgbClr val="000000"/>
                </a:solidFill>
              </a:rPr>
              <a:t>Simple set of exercises to stay active from the Chartered Society of Physiotherapists  - </a:t>
            </a:r>
            <a:r>
              <a:rPr lang="en-GB" sz="1300">
                <a:solidFill>
                  <a:srgbClr val="000000"/>
                </a:solidFill>
                <a:hlinkClick r:id="rId3"/>
              </a:rPr>
              <a:t>video</a:t>
            </a:r>
            <a:r>
              <a:rPr lang="en-GB" sz="1300">
                <a:solidFill>
                  <a:srgbClr val="000000"/>
                </a:solidFill>
              </a:rPr>
              <a:t> and a </a:t>
            </a:r>
            <a:r>
              <a:rPr lang="en-GB" sz="1300">
                <a:solidFill>
                  <a:srgbClr val="000000"/>
                </a:solidFill>
                <a:hlinkClick r:id="rId4"/>
              </a:rPr>
              <a:t>poster</a:t>
            </a:r>
            <a:endParaRPr lang="en-GB" sz="1300">
              <a:solidFill>
                <a:srgbClr val="000000"/>
              </a:solidFill>
            </a:endParaRPr>
          </a:p>
          <a:p>
            <a:pPr fontAlgn="auto">
              <a:spcBef>
                <a:spcPts val="0"/>
              </a:spcBef>
              <a:spcAft>
                <a:spcPts val="0"/>
              </a:spcAft>
              <a:defRPr/>
            </a:pPr>
            <a:r>
              <a:rPr lang="en-GB" sz="1300">
                <a:solidFill>
                  <a:srgbClr val="000000"/>
                </a:solidFill>
              </a:rPr>
              <a:t>Later life training </a:t>
            </a:r>
            <a:r>
              <a:rPr lang="en-GB" sz="1300">
                <a:solidFill>
                  <a:srgbClr val="000000"/>
                </a:solidFill>
                <a:hlinkClick r:id="rId5"/>
              </a:rPr>
              <a:t>you tube exercises </a:t>
            </a:r>
            <a:r>
              <a:rPr lang="en-GB" sz="1300">
                <a:solidFill>
                  <a:srgbClr val="000000"/>
                </a:solidFill>
              </a:rPr>
              <a:t>including chair based exercises</a:t>
            </a:r>
          </a:p>
          <a:p>
            <a:pPr fontAlgn="auto">
              <a:spcBef>
                <a:spcPts val="0"/>
              </a:spcBef>
              <a:spcAft>
                <a:spcPts val="0"/>
              </a:spcAft>
              <a:defRPr/>
            </a:pPr>
            <a:r>
              <a:rPr lang="en-GB" sz="1300">
                <a:solidFill>
                  <a:srgbClr val="000000"/>
                </a:solidFill>
              </a:rPr>
              <a:t>Age UK </a:t>
            </a:r>
            <a:r>
              <a:rPr lang="en-GB" sz="1300">
                <a:solidFill>
                  <a:srgbClr val="000000"/>
                </a:solidFill>
                <a:hlinkClick r:id="rId6"/>
              </a:rPr>
              <a:t>exercise at home </a:t>
            </a:r>
            <a:r>
              <a:rPr lang="en-GB" sz="1300">
                <a:solidFill>
                  <a:srgbClr val="000000"/>
                </a:solidFill>
              </a:rPr>
              <a:t>information</a:t>
            </a:r>
          </a:p>
          <a:p>
            <a:pPr fontAlgn="auto">
              <a:spcBef>
                <a:spcPts val="0"/>
              </a:spcBef>
              <a:spcAft>
                <a:spcPts val="0"/>
              </a:spcAft>
              <a:defRPr/>
            </a:pPr>
            <a:r>
              <a:rPr lang="en-GB" sz="1300">
                <a:solidFill>
                  <a:srgbClr val="000000"/>
                </a:solidFill>
              </a:rPr>
              <a:t>Royal College of Occupational Therapists </a:t>
            </a:r>
            <a:r>
              <a:rPr lang="en-GB" sz="1300">
                <a:solidFill>
                  <a:srgbClr val="000000"/>
                </a:solidFill>
                <a:hlinkClick r:id="rId7"/>
              </a:rPr>
              <a:t>living well in care homes</a:t>
            </a:r>
            <a:endParaRPr lang="en-GB" sz="1300">
              <a:solidFill>
                <a:srgbClr val="000000"/>
              </a:solidFill>
            </a:endParaRPr>
          </a:p>
          <a:p>
            <a:pPr fontAlgn="auto">
              <a:spcBef>
                <a:spcPts val="0"/>
              </a:spcBef>
              <a:spcAft>
                <a:spcPts val="0"/>
              </a:spcAft>
              <a:defRPr/>
            </a:pPr>
            <a:r>
              <a:rPr lang="en-GB" sz="1300" err="1">
                <a:solidFill>
                  <a:srgbClr val="000000"/>
                </a:solidFill>
                <a:hlinkClick r:id="rId8"/>
              </a:rPr>
              <a:t>Mencap</a:t>
            </a:r>
            <a:r>
              <a:rPr lang="en-GB" sz="1300">
                <a:solidFill>
                  <a:srgbClr val="000000"/>
                </a:solidFill>
                <a:hlinkClick r:id="rId8"/>
              </a:rPr>
              <a:t> Sport</a:t>
            </a:r>
            <a:endParaRPr lang="en-GB" sz="1300">
              <a:solidFill>
                <a:srgbClr val="000000"/>
              </a:solidFill>
            </a:endParaRPr>
          </a:p>
          <a:p>
            <a:pPr marL="0" indent="0" fontAlgn="auto">
              <a:spcBef>
                <a:spcPts val="0"/>
              </a:spcBef>
              <a:spcAft>
                <a:spcPts val="0"/>
              </a:spcAft>
              <a:buFont typeface="Arial" panose="020B0604020202020204" pitchFamily="34" charset="0"/>
              <a:buNone/>
              <a:defRPr/>
            </a:pPr>
            <a:endParaRPr lang="en-GB">
              <a:solidFill>
                <a:srgbClr val="000000"/>
              </a:solidFill>
            </a:endParaRPr>
          </a:p>
        </p:txBody>
      </p:sp>
      <p:sp>
        <p:nvSpPr>
          <p:cNvPr id="8" name="Content Placeholder 1">
            <a:extLst>
              <a:ext uri="{FF2B5EF4-FFF2-40B4-BE49-F238E27FC236}">
                <a16:creationId xmlns:a16="http://schemas.microsoft.com/office/drawing/2014/main" id="{1D32FE25-3C22-40C2-9C22-02D400CCA2A9}"/>
              </a:ext>
            </a:extLst>
          </p:cNvPr>
          <p:cNvSpPr txBox="1">
            <a:spLocks/>
          </p:cNvSpPr>
          <p:nvPr/>
        </p:nvSpPr>
        <p:spPr>
          <a:xfrm>
            <a:off x="7184491" y="884238"/>
            <a:ext cx="4956175" cy="2249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defRPr/>
            </a:pPr>
            <a:r>
              <a:rPr lang="en-GB" b="1">
                <a:solidFill>
                  <a:srgbClr val="005EB8"/>
                </a:solidFill>
              </a:rPr>
              <a:t>Think</a:t>
            </a:r>
            <a:r>
              <a:rPr lang="en-GB">
                <a:solidFill>
                  <a:srgbClr val="000000"/>
                </a:solidFill>
              </a:rPr>
              <a:t> </a:t>
            </a:r>
          </a:p>
          <a:p>
            <a:pPr fontAlgn="auto">
              <a:lnSpc>
                <a:spcPct val="100000"/>
              </a:lnSpc>
              <a:spcBef>
                <a:spcPts val="0"/>
              </a:spcBef>
              <a:spcAft>
                <a:spcPts val="0"/>
              </a:spcAft>
              <a:defRPr/>
            </a:pPr>
            <a:r>
              <a:rPr lang="en-GB">
                <a:solidFill>
                  <a:srgbClr val="000000"/>
                </a:solidFill>
              </a:rPr>
              <a:t>Some physical activity is always better then none</a:t>
            </a:r>
          </a:p>
          <a:p>
            <a:pPr fontAlgn="auto">
              <a:lnSpc>
                <a:spcPct val="100000"/>
              </a:lnSpc>
              <a:spcBef>
                <a:spcPts val="0"/>
              </a:spcBef>
              <a:spcAft>
                <a:spcPts val="0"/>
              </a:spcAft>
              <a:defRPr/>
            </a:pPr>
            <a:r>
              <a:rPr lang="en-GB">
                <a:solidFill>
                  <a:srgbClr val="000000"/>
                </a:solidFill>
              </a:rPr>
              <a:t>How can we help our residents to sit less and move more</a:t>
            </a:r>
          </a:p>
          <a:p>
            <a:pPr fontAlgn="auto">
              <a:lnSpc>
                <a:spcPct val="100000"/>
              </a:lnSpc>
              <a:spcBef>
                <a:spcPts val="0"/>
              </a:spcBef>
              <a:spcAft>
                <a:spcPts val="0"/>
              </a:spcAft>
              <a:defRPr/>
            </a:pPr>
            <a:r>
              <a:rPr lang="en-GB">
                <a:solidFill>
                  <a:srgbClr val="000000"/>
                </a:solidFill>
              </a:rPr>
              <a:t>What group activities can we do whilst maintaining social distancing, for example group chair exercises</a:t>
            </a:r>
          </a:p>
          <a:p>
            <a:pPr marL="0" indent="0" fontAlgn="auto">
              <a:lnSpc>
                <a:spcPct val="100000"/>
              </a:lnSpc>
              <a:spcBef>
                <a:spcPts val="0"/>
              </a:spcBef>
              <a:spcAft>
                <a:spcPts val="0"/>
              </a:spcAft>
              <a:buFont typeface="Arial" panose="020B0604020202020204" pitchFamily="34" charset="0"/>
              <a:buNone/>
              <a:defRPr/>
            </a:pPr>
            <a:endParaRPr lang="en-GB" b="1">
              <a:solidFill>
                <a:srgbClr val="005EB8"/>
              </a:solidFill>
            </a:endParaRPr>
          </a:p>
          <a:p>
            <a:pPr marL="0" indent="0" fontAlgn="auto">
              <a:lnSpc>
                <a:spcPct val="100000"/>
              </a:lnSpc>
              <a:spcBef>
                <a:spcPts val="0"/>
              </a:spcBef>
              <a:spcAft>
                <a:spcPts val="0"/>
              </a:spcAft>
              <a:buFont typeface="Arial" panose="020B0604020202020204" pitchFamily="34" charset="0"/>
              <a:buNone/>
              <a:defRPr/>
            </a:pPr>
            <a:r>
              <a:rPr lang="en-GB" b="1">
                <a:solidFill>
                  <a:srgbClr val="005EB8"/>
                </a:solidFill>
              </a:rPr>
              <a:t>Ask</a:t>
            </a:r>
            <a:r>
              <a:rPr lang="en-GB">
                <a:solidFill>
                  <a:srgbClr val="000000"/>
                </a:solidFill>
              </a:rPr>
              <a:t> </a:t>
            </a:r>
          </a:p>
          <a:p>
            <a:pPr fontAlgn="auto">
              <a:lnSpc>
                <a:spcPct val="100000"/>
              </a:lnSpc>
              <a:spcBef>
                <a:spcPts val="0"/>
              </a:spcBef>
              <a:spcAft>
                <a:spcPts val="0"/>
              </a:spcAft>
              <a:defRPr/>
            </a:pPr>
            <a:r>
              <a:rPr lang="en-GB">
                <a:solidFill>
                  <a:srgbClr val="000000"/>
                </a:solidFill>
              </a:rPr>
              <a:t>Residents what physical activities they enjoy or used to enjoy</a:t>
            </a:r>
          </a:p>
          <a:p>
            <a:pPr fontAlgn="auto">
              <a:lnSpc>
                <a:spcPct val="100000"/>
              </a:lnSpc>
              <a:spcBef>
                <a:spcPts val="0"/>
              </a:spcBef>
              <a:spcAft>
                <a:spcPts val="0"/>
              </a:spcAft>
              <a:defRPr/>
            </a:pPr>
            <a:r>
              <a:rPr lang="en-GB"/>
              <a:t>If you have an activities coordinator ask </a:t>
            </a:r>
            <a:r>
              <a:rPr lang="en-GB" err="1"/>
              <a:t>fo</a:t>
            </a:r>
            <a:r>
              <a:rPr lang="en-GB"/>
              <a:t>r their advice</a:t>
            </a:r>
          </a:p>
          <a:p>
            <a:pPr marL="0" indent="0" fontAlgn="auto">
              <a:lnSpc>
                <a:spcPct val="100000"/>
              </a:lnSpc>
              <a:spcBef>
                <a:spcPts val="0"/>
              </a:spcBef>
              <a:spcAft>
                <a:spcPts val="0"/>
              </a:spcAft>
              <a:buFont typeface="Arial" panose="020B0604020202020204" pitchFamily="34" charset="0"/>
              <a:buNone/>
              <a:defRPr/>
            </a:pPr>
            <a:endParaRPr lang="en-GB" b="1">
              <a:solidFill>
                <a:srgbClr val="005EB8"/>
              </a:solidFill>
            </a:endParaRPr>
          </a:p>
          <a:p>
            <a:pPr marL="0" indent="0" fontAlgn="auto">
              <a:lnSpc>
                <a:spcPct val="100000"/>
              </a:lnSpc>
              <a:spcBef>
                <a:spcPts val="0"/>
              </a:spcBef>
              <a:spcAft>
                <a:spcPts val="0"/>
              </a:spcAft>
              <a:buFont typeface="Arial" panose="020B0604020202020204" pitchFamily="34" charset="0"/>
              <a:buNone/>
              <a:defRPr/>
            </a:pPr>
            <a:r>
              <a:rPr lang="en-GB" b="1">
                <a:solidFill>
                  <a:srgbClr val="005EB8"/>
                </a:solidFill>
              </a:rPr>
              <a:t>Do</a:t>
            </a:r>
          </a:p>
          <a:p>
            <a:pPr fontAlgn="auto">
              <a:lnSpc>
                <a:spcPct val="100000"/>
              </a:lnSpc>
              <a:spcBef>
                <a:spcPts val="0"/>
              </a:spcBef>
              <a:spcAft>
                <a:spcPts val="0"/>
              </a:spcAft>
              <a:defRPr/>
            </a:pPr>
            <a:r>
              <a:rPr lang="en-GB"/>
              <a:t>Include exercise/ physical activity in resident care plans</a:t>
            </a:r>
          </a:p>
          <a:p>
            <a:pPr fontAlgn="auto">
              <a:lnSpc>
                <a:spcPct val="100000"/>
              </a:lnSpc>
              <a:spcBef>
                <a:spcPts val="0"/>
              </a:spcBef>
              <a:spcAft>
                <a:spcPts val="0"/>
              </a:spcAft>
              <a:defRPr/>
            </a:pPr>
            <a:r>
              <a:rPr lang="en-GB"/>
              <a:t>Check you resident is wearing supportive, well fitting shoes for exercise</a:t>
            </a:r>
          </a:p>
          <a:p>
            <a:pPr fontAlgn="auto">
              <a:lnSpc>
                <a:spcPct val="100000"/>
              </a:lnSpc>
              <a:spcBef>
                <a:spcPts val="0"/>
              </a:spcBef>
              <a:spcAft>
                <a:spcPts val="0"/>
              </a:spcAft>
              <a:defRPr/>
            </a:pPr>
            <a:r>
              <a:rPr lang="en-GB"/>
              <a:t>If using a support for standing exercises use a sturdy chair or wall rail</a:t>
            </a:r>
          </a:p>
          <a:p>
            <a:pPr fontAlgn="auto">
              <a:lnSpc>
                <a:spcPct val="100000"/>
              </a:lnSpc>
              <a:spcBef>
                <a:spcPts val="0"/>
              </a:spcBef>
              <a:spcAft>
                <a:spcPts val="0"/>
              </a:spcAft>
              <a:defRPr/>
            </a:pPr>
            <a:r>
              <a:rPr lang="en-GB"/>
              <a:t>Discuss with residents’ GP if you have any concerns</a:t>
            </a:r>
          </a:p>
          <a:p>
            <a:pPr marL="0" indent="0" fontAlgn="auto">
              <a:lnSpc>
                <a:spcPct val="100000"/>
              </a:lnSpc>
              <a:spcBef>
                <a:spcPts val="0"/>
              </a:spcBef>
              <a:spcAft>
                <a:spcPts val="0"/>
              </a:spcAft>
              <a:buFont typeface="Arial" panose="020B0604020202020204" pitchFamily="34" charset="0"/>
              <a:buNone/>
              <a:defRPr/>
            </a:pPr>
            <a:endParaRPr lang="en-GB">
              <a:solidFill>
                <a:srgbClr val="000000"/>
              </a:solidFill>
            </a:endParaRPr>
          </a:p>
        </p:txBody>
      </p:sp>
      <p:pic>
        <p:nvPicPr>
          <p:cNvPr id="4102" name="Graphic 9" descr="Wave Gesture">
            <a:extLst>
              <a:ext uri="{FF2B5EF4-FFF2-40B4-BE49-F238E27FC236}">
                <a16:creationId xmlns:a16="http://schemas.microsoft.com/office/drawing/2014/main" id="{18EED21D-2878-4054-ACD8-161A15C0FFB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250" y="180975"/>
            <a:ext cx="6461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AA665FF-6CD9-4C98-95A9-827725A98632}"/>
              </a:ext>
            </a:extLst>
          </p:cNvPr>
          <p:cNvSpPr txBox="1"/>
          <p:nvPr/>
        </p:nvSpPr>
        <p:spPr>
          <a:xfrm>
            <a:off x="158216" y="811102"/>
            <a:ext cx="6920447" cy="5909310"/>
          </a:xfrm>
          <a:prstGeom prst="rect">
            <a:avLst/>
          </a:prstGeom>
          <a:noFill/>
        </p:spPr>
        <p:txBody>
          <a:bodyPr wrap="square">
            <a:spAutoFit/>
          </a:bodyPr>
          <a:lstStyle/>
          <a:p>
            <a:pPr eaLnBrk="1" fontAlgn="auto" hangingPunct="1">
              <a:spcBef>
                <a:spcPts val="0"/>
              </a:spcBef>
              <a:spcAft>
                <a:spcPts val="0"/>
              </a:spcAft>
              <a:defRPr/>
            </a:pPr>
            <a:r>
              <a:rPr lang="en-GB" sz="1400">
                <a:latin typeface="Arial" panose="020B0604020202020204" pitchFamily="34" charset="0"/>
                <a:cs typeface="Arial" panose="020B0604020202020204" pitchFamily="34" charset="0"/>
              </a:rPr>
              <a:t>Exercise and physical activity help residents to keep moving and prevent falls. It can also </a:t>
            </a:r>
            <a:r>
              <a:rPr lang="en-GB" sz="1400" b="1">
                <a:latin typeface="Arial" panose="020B0604020202020204" pitchFamily="34" charset="0"/>
                <a:cs typeface="Arial" panose="020B0604020202020204" pitchFamily="34" charset="0"/>
              </a:rPr>
              <a:t>improve mood and wellbeing</a:t>
            </a:r>
            <a:r>
              <a:rPr lang="en-GB" sz="1400">
                <a:latin typeface="Arial" panose="020B0604020202020204" pitchFamily="34" charset="0"/>
                <a:cs typeface="Arial" panose="020B0604020202020204" pitchFamily="34" charset="0"/>
              </a:rPr>
              <a:t>, prevent constipation, pressure sores, reduce weight gain and improve sleep. </a:t>
            </a:r>
          </a:p>
          <a:p>
            <a:pPr eaLnBrk="1" fontAlgn="auto" hangingPunct="1">
              <a:spcBef>
                <a:spcPts val="0"/>
              </a:spcBef>
              <a:spcAft>
                <a:spcPts val="0"/>
              </a:spcAft>
              <a:defRPr/>
            </a:pPr>
            <a:endParaRPr lang="en-GB" sz="140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a:latin typeface="Arial" panose="020B0604020202020204" pitchFamily="34" charset="0"/>
                <a:cs typeface="Arial" panose="020B0604020202020204" pitchFamily="34" charset="0"/>
              </a:rPr>
              <a:t>Some people don’t like exercise. </a:t>
            </a:r>
            <a:r>
              <a:rPr lang="en-GB" sz="1400" b="1">
                <a:latin typeface="Arial" panose="020B0604020202020204" pitchFamily="34" charset="0"/>
                <a:cs typeface="Arial" panose="020B0604020202020204" pitchFamily="34" charset="0"/>
              </a:rPr>
              <a:t>Activities such as gardening and walking are also great activities </a:t>
            </a:r>
            <a:r>
              <a:rPr lang="en-GB" sz="1400">
                <a:latin typeface="Arial" panose="020B0604020202020204" pitchFamily="34" charset="0"/>
                <a:cs typeface="Arial" panose="020B0604020202020204" pitchFamily="34" charset="0"/>
              </a:rPr>
              <a:t>for those who don’t enjoy exercise. Maintaining a </a:t>
            </a:r>
            <a:r>
              <a:rPr lang="en-GB" sz="1400" b="1">
                <a:latin typeface="Arial" panose="020B0604020202020204" pitchFamily="34" charset="0"/>
                <a:cs typeface="Arial" panose="020B0604020202020204" pitchFamily="34" charset="0"/>
              </a:rPr>
              <a:t>routine</a:t>
            </a:r>
            <a:r>
              <a:rPr lang="en-GB" sz="1400">
                <a:latin typeface="Arial" panose="020B0604020202020204" pitchFamily="34" charset="0"/>
                <a:cs typeface="Arial" panose="020B0604020202020204" pitchFamily="34" charset="0"/>
              </a:rPr>
              <a:t> is key</a:t>
            </a:r>
          </a:p>
          <a:p>
            <a:pPr eaLnBrk="1" fontAlgn="auto" hangingPunct="1">
              <a:spcBef>
                <a:spcPts val="0"/>
              </a:spcBef>
              <a:spcAft>
                <a:spcPts val="0"/>
              </a:spcAft>
              <a:defRPr/>
            </a:pPr>
            <a:endParaRPr lang="en-GB" sz="1400" b="1">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a:latin typeface="Arial" panose="020B0604020202020204" pitchFamily="34" charset="0"/>
                <a:cs typeface="Arial" panose="020B0604020202020204" pitchFamily="34" charset="0"/>
              </a:rPr>
              <a:t>Simple things can help residents </a:t>
            </a:r>
            <a:r>
              <a:rPr lang="en-GB" sz="1400" b="1">
                <a:latin typeface="Arial" panose="020B0604020202020204" pitchFamily="34" charset="0"/>
                <a:cs typeface="Arial" panose="020B0604020202020204" pitchFamily="34" charset="0"/>
              </a:rPr>
              <a:t>move more </a:t>
            </a:r>
            <a:r>
              <a:rPr lang="en-GB" sz="1400">
                <a:latin typeface="Arial" panose="020B0604020202020204" pitchFamily="34" charset="0"/>
                <a:cs typeface="Arial" panose="020B0604020202020204" pitchFamily="34" charset="0"/>
              </a:rPr>
              <a:t>such as</a:t>
            </a:r>
          </a:p>
          <a:p>
            <a:pPr marL="285750" indent="-285750" eaLnBrk="1" fontAlgn="auto" hangingPunct="1">
              <a:spcBef>
                <a:spcPts val="0"/>
              </a:spcBef>
              <a:spcAft>
                <a:spcPts val="0"/>
              </a:spcAft>
              <a:buFont typeface="Arial" panose="020B0604020202020204" pitchFamily="34" charset="0"/>
              <a:buChar char="•"/>
              <a:defRPr/>
            </a:pPr>
            <a:r>
              <a:rPr lang="en-GB" sz="1400">
                <a:latin typeface="Arial" panose="020B0604020202020204" pitchFamily="34" charset="0"/>
                <a:cs typeface="Arial" panose="020B0604020202020204" pitchFamily="34" charset="0"/>
              </a:rPr>
              <a:t>Walking to the dining room for meals and laying the table</a:t>
            </a:r>
          </a:p>
          <a:p>
            <a:pPr marL="285750" indent="-285750" eaLnBrk="1" fontAlgn="auto" hangingPunct="1">
              <a:spcBef>
                <a:spcPts val="0"/>
              </a:spcBef>
              <a:spcAft>
                <a:spcPts val="0"/>
              </a:spcAft>
              <a:buFont typeface="Arial" panose="020B0604020202020204" pitchFamily="34" charset="0"/>
              <a:buChar char="•"/>
              <a:defRPr/>
            </a:pPr>
            <a:r>
              <a:rPr lang="en-GB" sz="1400">
                <a:latin typeface="Arial" panose="020B0604020202020204" pitchFamily="34" charset="0"/>
                <a:cs typeface="Arial" panose="020B0604020202020204" pitchFamily="34" charset="0"/>
              </a:rPr>
              <a:t>Sorting laundry</a:t>
            </a:r>
          </a:p>
          <a:p>
            <a:pPr marL="285750" indent="-285750" eaLnBrk="1" fontAlgn="auto" hangingPunct="1">
              <a:spcBef>
                <a:spcPts val="0"/>
              </a:spcBef>
              <a:spcAft>
                <a:spcPts val="0"/>
              </a:spcAft>
              <a:buFont typeface="Arial" panose="020B0604020202020204" pitchFamily="34" charset="0"/>
              <a:buChar char="•"/>
              <a:defRPr/>
            </a:pPr>
            <a:r>
              <a:rPr lang="en-GB" sz="1400">
                <a:latin typeface="Arial" panose="020B0604020202020204" pitchFamily="34" charset="0"/>
                <a:cs typeface="Arial" panose="020B0604020202020204" pitchFamily="34" charset="0"/>
              </a:rPr>
              <a:t>Going outside to feed the birds</a:t>
            </a:r>
          </a:p>
          <a:p>
            <a:pPr marL="285750" indent="-285750" eaLnBrk="1" fontAlgn="auto" hangingPunct="1">
              <a:spcBef>
                <a:spcPts val="0"/>
              </a:spcBef>
              <a:spcAft>
                <a:spcPts val="0"/>
              </a:spcAft>
              <a:buFont typeface="Arial" panose="020B0604020202020204" pitchFamily="34" charset="0"/>
              <a:buChar char="•"/>
              <a:defRPr/>
            </a:pPr>
            <a:endParaRPr lang="en-GB" sz="140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a:latin typeface="Arial" panose="020B0604020202020204" pitchFamily="34" charset="0"/>
                <a:cs typeface="Arial" panose="020B0604020202020204" pitchFamily="34" charset="0"/>
              </a:rPr>
              <a:t>If someone is </a:t>
            </a:r>
            <a:r>
              <a:rPr lang="en-GB" sz="1400" b="1">
                <a:latin typeface="Arial" panose="020B0604020202020204" pitchFamily="34" charset="0"/>
                <a:cs typeface="Arial" panose="020B0604020202020204" pitchFamily="34" charset="0"/>
              </a:rPr>
              <a:t>isolating in their room </a:t>
            </a:r>
            <a:r>
              <a:rPr lang="en-GB" sz="1400">
                <a:latin typeface="Arial" panose="020B0604020202020204" pitchFamily="34" charset="0"/>
                <a:cs typeface="Arial" panose="020B0604020202020204" pitchFamily="34" charset="0"/>
              </a:rPr>
              <a:t>it is really important to encourage physical activity. This can be as simple as practicing standing up and sitting down again or chair based exercises.</a:t>
            </a:r>
          </a:p>
          <a:p>
            <a:pPr eaLnBrk="1" fontAlgn="auto" hangingPunct="1">
              <a:spcBef>
                <a:spcPts val="0"/>
              </a:spcBef>
              <a:spcAft>
                <a:spcPts val="0"/>
              </a:spcAft>
              <a:defRPr/>
            </a:pPr>
            <a:endParaRPr lang="en-GB" sz="140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a:latin typeface="Arial" panose="020B0604020202020204" pitchFamily="34" charset="0"/>
                <a:cs typeface="Arial" panose="020B0604020202020204" pitchFamily="34" charset="0"/>
              </a:rPr>
              <a:t>Residents who have had coronavirus or other illness may take some time to build up the amount of activity they can do. Healthcare professionals such as physiotherapists and occupational therapists can help – ask at your ‘weekly check in’</a:t>
            </a:r>
          </a:p>
          <a:p>
            <a:pPr eaLnBrk="1" fontAlgn="auto" hangingPunct="1">
              <a:spcBef>
                <a:spcPts val="0"/>
              </a:spcBef>
              <a:spcAft>
                <a:spcPts val="0"/>
              </a:spcAft>
              <a:defRPr/>
            </a:pPr>
            <a:endParaRPr lang="en-GB" sz="140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a:latin typeface="Arial" panose="020B0604020202020204" pitchFamily="34" charset="0"/>
                <a:cs typeface="Arial" panose="020B0604020202020204" pitchFamily="34" charset="0"/>
              </a:rPr>
              <a:t>People with learning disabilities are at increased risk of being overweight or obese compared to the general population. A balanced diet and </a:t>
            </a:r>
            <a:r>
              <a:rPr lang="en-GB" sz="1400">
                <a:latin typeface="Arial" panose="020B0604020202020204" pitchFamily="34" charset="0"/>
                <a:cs typeface="Arial" panose="020B0604020202020204" pitchFamily="34" charset="0"/>
                <a:hlinkClick r:id="rId8"/>
              </a:rPr>
              <a:t>keeping active </a:t>
            </a:r>
            <a:r>
              <a:rPr lang="en-GB" sz="1400">
                <a:latin typeface="Arial" panose="020B0604020202020204" pitchFamily="34" charset="0"/>
                <a:cs typeface="Arial" panose="020B0604020202020204" pitchFamily="34" charset="0"/>
              </a:rPr>
              <a:t>can help reduce obesity levels.</a:t>
            </a:r>
            <a:endParaRPr lang="en-GB" sz="1400">
              <a:highlight>
                <a:srgbClr val="FFFF00"/>
              </a:highlight>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GB" sz="140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a:latin typeface="Arial" panose="020B0604020202020204" pitchFamily="34" charset="0"/>
                <a:cs typeface="Arial" panose="020B0604020202020204" pitchFamily="34" charset="0"/>
              </a:rPr>
              <a:t>Slight soreness in muscles the day after exercise is common. If you are concerned a resident doesn’t look well or is in pain during physical activities – stop and get advice from your resident’s physiotherapist or GP.</a:t>
            </a:r>
          </a:p>
        </p:txBody>
      </p:sp>
      <p:sp>
        <p:nvSpPr>
          <p:cNvPr id="9" name="TextBox 8">
            <a:extLst>
              <a:ext uri="{FF2B5EF4-FFF2-40B4-BE49-F238E27FC236}">
                <a16:creationId xmlns:a16="http://schemas.microsoft.com/office/drawing/2014/main" id="{00EC4775-D8DC-4B85-A0A9-B9F19A58135A}"/>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9BE1F8A4-4FF5-4559-B44D-FAC888F8B536}"/>
              </a:ext>
            </a:extLst>
          </p:cNvPr>
          <p:cNvSpPr txBox="1">
            <a:spLocks/>
          </p:cNvSpPr>
          <p:nvPr/>
        </p:nvSpPr>
        <p:spPr bwMode="auto">
          <a:xfrm>
            <a:off x="154373" y="188661"/>
            <a:ext cx="10112375" cy="611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rPr>
              <a:t>	Supporting residents’ Spiritual needs</a:t>
            </a:r>
          </a:p>
        </p:txBody>
      </p:sp>
      <p:sp>
        <p:nvSpPr>
          <p:cNvPr id="16" name="Content Placeholder 1">
            <a:extLst>
              <a:ext uri="{FF2B5EF4-FFF2-40B4-BE49-F238E27FC236}">
                <a16:creationId xmlns:a16="http://schemas.microsoft.com/office/drawing/2014/main" id="{2A5C9CE3-67F9-437B-BBD2-C26767114042}"/>
              </a:ext>
            </a:extLst>
          </p:cNvPr>
          <p:cNvSpPr txBox="1">
            <a:spLocks/>
          </p:cNvSpPr>
          <p:nvPr/>
        </p:nvSpPr>
        <p:spPr>
          <a:xfrm>
            <a:off x="6998972" y="5191987"/>
            <a:ext cx="5193028" cy="1666013"/>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3"/>
              </a:rPr>
              <a:t>Faith Action </a:t>
            </a: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advice and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https://network-health.org.uk/index.php/about/about-us-detl</a:t>
            </a: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5"/>
              </a:rPr>
              <a:t>https://www.england.nhs.uk/chaplaincy/</a:t>
            </a: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Secular chaplaincy - </a:t>
            </a: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6"/>
              </a:rPr>
              <a:t>https://www.secularism.org.uk/chaplaincy/</a:t>
            </a:r>
            <a:endPar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7"/>
              </a:rPr>
              <a:t>http://faithsforum.com/contact-us/</a:t>
            </a:r>
            <a:endPar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lnSpc>
                <a:spcPct val="100000"/>
              </a:lnSpc>
              <a:spcBef>
                <a:spcPts val="0"/>
              </a:spcBef>
              <a:buNone/>
              <a:defRPr/>
            </a:pPr>
            <a:r>
              <a:rPr lang="en-GB" sz="1100">
                <a:solidFill>
                  <a:srgbClr val="000000"/>
                </a:solidFill>
              </a:rPr>
              <a:t>For people with a learning disability </a:t>
            </a:r>
            <a:r>
              <a:rPr lang="en-GB" sz="1100">
                <a:solidFill>
                  <a:srgbClr val="000000"/>
                </a:solidFill>
                <a:hlinkClick r:id="rId8"/>
              </a:rPr>
              <a:t>https://www.learningdisabilities.org.uk/learning-disabilities/publications/religious-expression-fundamental-human-right</a:t>
            </a:r>
            <a:endParaRPr lang="en-GB" sz="110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Content Placeholder 1">
            <a:extLst>
              <a:ext uri="{FF2B5EF4-FFF2-40B4-BE49-F238E27FC236}">
                <a16:creationId xmlns:a16="http://schemas.microsoft.com/office/drawing/2014/main" id="{FA962828-13FF-4602-B126-E5C77480CAA1}"/>
              </a:ext>
            </a:extLst>
          </p:cNvPr>
          <p:cNvSpPr txBox="1">
            <a:spLocks/>
          </p:cNvSpPr>
          <p:nvPr/>
        </p:nvSpPr>
        <p:spPr>
          <a:xfrm>
            <a:off x="541466" y="1117935"/>
            <a:ext cx="5100878" cy="5305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majority of people, whether religious or not, need support systems in their life, especially in times of crisis. Many patients, carers and staff, especially those confronting serious or life threatening illness or injury, will have spiritual needs and will welcome spiritual care.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Those who have no such religious associations may still benefit from spiritual care, a skilled and sensitive listener who has time to be with them, and someone to connect them to any cultural reference points that bring them comfort and meaning.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consider whether spiritual care is provided to residents, carers and staff in ways that are responsive to their needs;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discuss how arrangements are made for the spiritual care of those who belong to smaller faith communities;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promote a close working partnership between your services and local faith communities on the provision of spiritual care services. If you are not sure how to access support from smaller communities, try asking local authority contacts or local community and voluntary sector networks if they are aware of a local community;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proactively use the networks forged by the spiritual care teams (if you have them) to advise and comment on other aspects of your local policy; 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ensure that the cultural and spiritual needs of individuals and family groups from ethnic minority faith communities are met, and that any necessary language support is provided.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C7E3CE94-6196-48D6-A88F-6BB60C8DFD6A}"/>
              </a:ext>
            </a:extLst>
          </p:cNvPr>
          <p:cNvSpPr txBox="1"/>
          <p:nvPr/>
        </p:nvSpPr>
        <p:spPr>
          <a:xfrm>
            <a:off x="6385303" y="932259"/>
            <a:ext cx="5265231" cy="4062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Think</a:t>
            </a:r>
            <a:r>
              <a:rPr kumimoji="0" lang="en-GB" sz="14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How well do we assess the spiritual needs of individual residents?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How well do we provide spiritual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How aware are staff of different religious, spiritual and cultural identities, customs and priorities?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 they require support/ training to be more aware?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Ask residents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 you consider yourself spiritual or religious?”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matters to you?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Would you like to receive spiritual support in any 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 there any religious or spiritual ritual that you need support with?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Would you like to discuss you spiritual needs with a professional?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Would you like to stay in touch with your faith community in any possible 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Would you like to share any religious traditions or rituals with other residents?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 you want to see a spiritual / religious leader?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Do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Utilise to existing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Use the resources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Use a care plan to record spiritual needs for end of life care</a:t>
            </a:r>
          </a:p>
        </p:txBody>
      </p:sp>
      <p:pic>
        <p:nvPicPr>
          <p:cNvPr id="19" name="Picture 18" descr="https://static.thenounproject.com/png/1061782-200.png">
            <a:hlinkClick r:id="rId9" tooltip="Mental Health"/>
            <a:extLst>
              <a:ext uri="{FF2B5EF4-FFF2-40B4-BE49-F238E27FC236}">
                <a16:creationId xmlns:a16="http://schemas.microsoft.com/office/drawing/2014/main" id="{74A569A8-2A88-49AA-99BC-F64E05AF2FA9}"/>
              </a:ext>
            </a:extLst>
          </p:cNvPr>
          <p:cNvPicPr>
            <a:picLocks noChangeAspect="1" noChangeArrowheads="1"/>
          </p:cNvPicPr>
          <p:nvPr/>
        </p:nvPicPr>
        <p:blipFill>
          <a:blip r:embed="rId10" cstate="screen">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41466" y="246786"/>
            <a:ext cx="442259" cy="4422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2B65B5E-8339-430C-B45B-4E9139090FFF}"/>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885838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609601" y="548641"/>
            <a:ext cx="8756073"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a:t>	Talking to relatives </a:t>
            </a:r>
          </a:p>
        </p:txBody>
      </p:sp>
      <p:pic>
        <p:nvPicPr>
          <p:cNvPr id="10" name="Picture 9" descr="A picture containing screenshot&#10;&#10;Description automatically generated">
            <a:extLst>
              <a:ext uri="{FF2B5EF4-FFF2-40B4-BE49-F238E27FC236}">
                <a16:creationId xmlns:a16="http://schemas.microsoft.com/office/drawing/2014/main" id="{50547346-7C2D-4B6B-B9CB-84B1C296B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694" y="858815"/>
            <a:ext cx="4104006" cy="5799138"/>
          </a:xfrm>
          <a:prstGeom prst="rect">
            <a:avLst/>
          </a:prstGeom>
        </p:spPr>
      </p:pic>
      <p:sp>
        <p:nvSpPr>
          <p:cNvPr id="11" name="Content Placeholder 1">
            <a:extLst>
              <a:ext uri="{FF2B5EF4-FFF2-40B4-BE49-F238E27FC236}">
                <a16:creationId xmlns:a16="http://schemas.microsoft.com/office/drawing/2014/main" id="{8FA0C2BA-E59F-44B0-8E20-490A3D42FE82}"/>
              </a:ext>
            </a:extLst>
          </p:cNvPr>
          <p:cNvSpPr txBox="1">
            <a:spLocks/>
          </p:cNvSpPr>
          <p:nvPr/>
        </p:nvSpPr>
        <p:spPr>
          <a:xfrm>
            <a:off x="609601" y="1341195"/>
            <a:ext cx="5486399" cy="3789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a:t>Conversations with relatives about COVID-19 can be challenging.</a:t>
            </a:r>
          </a:p>
          <a:p>
            <a:pPr marL="0" indent="0">
              <a:lnSpc>
                <a:spcPct val="100000"/>
              </a:lnSpc>
              <a:spcBef>
                <a:spcPts val="0"/>
              </a:spcBef>
              <a:buNone/>
            </a:pPr>
            <a:endParaRPr lang="en-GB"/>
          </a:p>
          <a:p>
            <a:pPr marL="0" indent="0">
              <a:lnSpc>
                <a:spcPct val="100000"/>
              </a:lnSpc>
              <a:spcBef>
                <a:spcPts val="0"/>
              </a:spcBef>
              <a:buNone/>
            </a:pPr>
            <a:r>
              <a:rPr lang="en-GB" b="1">
                <a:solidFill>
                  <a:schemeClr val="bg2"/>
                </a:solidFill>
              </a:rPr>
              <a:t>Think</a:t>
            </a:r>
            <a:r>
              <a:rPr lang="en-GB"/>
              <a:t> </a:t>
            </a:r>
          </a:p>
          <a:p>
            <a:pPr marL="0">
              <a:lnSpc>
                <a:spcPct val="100000"/>
              </a:lnSpc>
              <a:spcBef>
                <a:spcPts val="0"/>
              </a:spcBef>
            </a:pPr>
            <a:r>
              <a:rPr lang="en-GB"/>
              <a:t>What information do I need to tell the relative</a:t>
            </a:r>
          </a:p>
          <a:p>
            <a:pPr marL="0">
              <a:lnSpc>
                <a:spcPct val="100000"/>
              </a:lnSpc>
              <a:spcBef>
                <a:spcPts val="0"/>
              </a:spcBef>
            </a:pPr>
            <a:r>
              <a:rPr lang="en-GB"/>
              <a:t>How can I keep the language simple</a:t>
            </a:r>
          </a:p>
          <a:p>
            <a:pPr marL="0">
              <a:lnSpc>
                <a:spcPct val="100000"/>
              </a:lnSpc>
              <a:spcBef>
                <a:spcPts val="0"/>
              </a:spcBef>
            </a:pPr>
            <a:endParaRPr lang="en-GB"/>
          </a:p>
          <a:p>
            <a:pPr marL="0" indent="0">
              <a:lnSpc>
                <a:spcPct val="100000"/>
              </a:lnSpc>
              <a:spcBef>
                <a:spcPts val="0"/>
              </a:spcBef>
              <a:buNone/>
            </a:pPr>
            <a:r>
              <a:rPr lang="en-GB" b="1">
                <a:solidFill>
                  <a:schemeClr val="bg2"/>
                </a:solidFill>
              </a:rPr>
              <a:t>Ask</a:t>
            </a:r>
            <a:r>
              <a:rPr lang="en-GB"/>
              <a:t> </a:t>
            </a:r>
          </a:p>
          <a:p>
            <a:pPr marL="0">
              <a:lnSpc>
                <a:spcPct val="100000"/>
              </a:lnSpc>
              <a:spcBef>
                <a:spcPts val="0"/>
              </a:spcBef>
            </a:pPr>
            <a:r>
              <a:rPr lang="en-GB"/>
              <a:t>If the relative is ok to talk</a:t>
            </a:r>
          </a:p>
          <a:p>
            <a:pPr marL="0">
              <a:lnSpc>
                <a:spcPct val="100000"/>
              </a:lnSpc>
              <a:spcBef>
                <a:spcPts val="0"/>
              </a:spcBef>
            </a:pPr>
            <a:r>
              <a:rPr lang="en-GB"/>
              <a:t>What the relative already understands about their loved one</a:t>
            </a:r>
          </a:p>
          <a:p>
            <a:pPr marL="0">
              <a:lnSpc>
                <a:spcPct val="100000"/>
              </a:lnSpc>
              <a:spcBef>
                <a:spcPts val="0"/>
              </a:spcBef>
            </a:pPr>
            <a:r>
              <a:rPr lang="en-GB"/>
              <a:t>If they have any questions or need any other advice or support</a:t>
            </a:r>
          </a:p>
          <a:p>
            <a:pPr marL="0" indent="0">
              <a:lnSpc>
                <a:spcPct val="100000"/>
              </a:lnSpc>
              <a:spcBef>
                <a:spcPts val="0"/>
              </a:spcBef>
              <a:buNone/>
            </a:pPr>
            <a:endParaRPr lang="en-GB" b="1">
              <a:solidFill>
                <a:schemeClr val="bg2"/>
              </a:solidFill>
            </a:endParaRPr>
          </a:p>
          <a:p>
            <a:pPr marL="0" indent="0">
              <a:lnSpc>
                <a:spcPct val="100000"/>
              </a:lnSpc>
              <a:spcBef>
                <a:spcPts val="0"/>
              </a:spcBef>
              <a:buNone/>
            </a:pPr>
            <a:r>
              <a:rPr lang="en-GB" b="1">
                <a:solidFill>
                  <a:schemeClr val="bg2"/>
                </a:solidFill>
              </a:rPr>
              <a:t>Do</a:t>
            </a:r>
          </a:p>
          <a:p>
            <a:pPr marL="0">
              <a:lnSpc>
                <a:spcPct val="100000"/>
              </a:lnSpc>
              <a:spcBef>
                <a:spcPts val="0"/>
              </a:spcBef>
            </a:pPr>
            <a:r>
              <a:rPr lang="en-GB"/>
              <a:t>Introduce yourself</a:t>
            </a:r>
          </a:p>
          <a:p>
            <a:pPr marL="0">
              <a:lnSpc>
                <a:spcPct val="100000"/>
              </a:lnSpc>
              <a:spcBef>
                <a:spcPts val="0"/>
              </a:spcBef>
            </a:pPr>
            <a:r>
              <a:rPr lang="en-GB"/>
              <a:t>Comfort and reassure</a:t>
            </a:r>
          </a:p>
          <a:p>
            <a:pPr marL="0">
              <a:lnSpc>
                <a:spcPct val="100000"/>
              </a:lnSpc>
              <a:spcBef>
                <a:spcPts val="0"/>
              </a:spcBef>
            </a:pPr>
            <a:r>
              <a:rPr lang="en-GB"/>
              <a:t>Allow for silence</a:t>
            </a:r>
          </a:p>
          <a:p>
            <a:pPr marL="0">
              <a:lnSpc>
                <a:spcPct val="100000"/>
              </a:lnSpc>
              <a:spcBef>
                <a:spcPts val="0"/>
              </a:spcBef>
            </a:pPr>
            <a:r>
              <a:rPr lang="en-GB"/>
              <a:t>Talk to colleagues afterwards  </a:t>
            </a:r>
          </a:p>
          <a:p>
            <a:pPr marL="0" indent="0">
              <a:lnSpc>
                <a:spcPct val="100000"/>
              </a:lnSpc>
              <a:spcBef>
                <a:spcPts val="0"/>
              </a:spcBef>
              <a:buFont typeface="Arial" panose="020B0604020202020204" pitchFamily="34" charset="0"/>
              <a:buNone/>
            </a:pPr>
            <a:endParaRPr lang="en-GB"/>
          </a:p>
          <a:p>
            <a:pPr marL="0" indent="0">
              <a:lnSpc>
                <a:spcPct val="100000"/>
              </a:lnSpc>
              <a:spcBef>
                <a:spcPts val="0"/>
              </a:spcBef>
              <a:buFont typeface="Arial" panose="020B0604020202020204" pitchFamily="34" charset="0"/>
              <a:buNone/>
            </a:pPr>
            <a:r>
              <a:rPr lang="en-GB"/>
              <a:t> </a:t>
            </a:r>
          </a:p>
        </p:txBody>
      </p:sp>
      <p:sp>
        <p:nvSpPr>
          <p:cNvPr id="12" name="Content Placeholder 1">
            <a:extLst>
              <a:ext uri="{FF2B5EF4-FFF2-40B4-BE49-F238E27FC236}">
                <a16:creationId xmlns:a16="http://schemas.microsoft.com/office/drawing/2014/main" id="{67AEFD5E-D88A-4081-90D4-DAF7D5734F0B}"/>
              </a:ext>
            </a:extLst>
          </p:cNvPr>
          <p:cNvSpPr txBox="1">
            <a:spLocks/>
          </p:cNvSpPr>
          <p:nvPr/>
        </p:nvSpPr>
        <p:spPr>
          <a:xfrm>
            <a:off x="609601" y="5314523"/>
            <a:ext cx="5486399" cy="1057923"/>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a:solidFill>
                  <a:schemeClr val="bg2"/>
                </a:solidFill>
              </a:rPr>
              <a:t>Resources</a:t>
            </a:r>
          </a:p>
          <a:p>
            <a:pPr marL="0" indent="0">
              <a:lnSpc>
                <a:spcPct val="100000"/>
              </a:lnSpc>
              <a:spcBef>
                <a:spcPts val="0"/>
              </a:spcBef>
              <a:buNone/>
            </a:pPr>
            <a:r>
              <a:rPr lang="en-GB" sz="1200"/>
              <a:t>Real Talk </a:t>
            </a:r>
            <a:r>
              <a:rPr lang="en-GB" sz="1200">
                <a:hlinkClick r:id="rId4"/>
              </a:rPr>
              <a:t>evidence based advice about difficult conversations</a:t>
            </a:r>
            <a:endParaRPr lang="en-GB" sz="1200"/>
          </a:p>
          <a:p>
            <a:pPr marL="0" indent="0">
              <a:lnSpc>
                <a:spcPct val="100000"/>
              </a:lnSpc>
              <a:spcBef>
                <a:spcPts val="0"/>
              </a:spcBef>
              <a:buNone/>
            </a:pPr>
            <a:r>
              <a:rPr lang="en-GB" sz="1200" err="1"/>
              <a:t>VitalTalk</a:t>
            </a:r>
            <a:r>
              <a:rPr lang="en-GB" sz="1200"/>
              <a:t> </a:t>
            </a:r>
            <a:r>
              <a:rPr lang="en-GB" sz="1200">
                <a:hlinkClick r:id="rId5"/>
              </a:rPr>
              <a:t>COVID communication guide</a:t>
            </a:r>
            <a:endParaRPr lang="en-GB" sz="1200"/>
          </a:p>
          <a:p>
            <a:pPr marL="0" indent="0">
              <a:lnSpc>
                <a:spcPct val="100000"/>
              </a:lnSpc>
              <a:spcBef>
                <a:spcPts val="0"/>
              </a:spcBef>
              <a:buNone/>
            </a:pPr>
            <a:r>
              <a:rPr lang="en-GB" sz="1200"/>
              <a:t>Health Education England </a:t>
            </a:r>
            <a:r>
              <a:rPr lang="en-GB" sz="1200" u="sng">
                <a:hlinkClick r:id="rId6"/>
              </a:rPr>
              <a:t>materials and films</a:t>
            </a:r>
            <a:r>
              <a:rPr lang="en-GB" sz="1200"/>
              <a:t> to support staff through difficult conversations arising from COVID-19.</a:t>
            </a:r>
          </a:p>
          <a:p>
            <a:pPr marL="0" indent="0">
              <a:lnSpc>
                <a:spcPct val="100000"/>
              </a:lnSpc>
              <a:spcBef>
                <a:spcPts val="0"/>
              </a:spcBef>
              <a:buNone/>
            </a:pPr>
            <a:endParaRPr lang="en-GB" sz="1200"/>
          </a:p>
          <a:p>
            <a:pPr marL="0" indent="0">
              <a:lnSpc>
                <a:spcPct val="100000"/>
              </a:lnSpc>
              <a:spcBef>
                <a:spcPts val="0"/>
              </a:spcBef>
              <a:buNone/>
            </a:pPr>
            <a:endParaRPr lang="en-GB" sz="1200"/>
          </a:p>
        </p:txBody>
      </p:sp>
      <p:pic>
        <p:nvPicPr>
          <p:cNvPr id="15" name="Picture 2" descr="\\ims.gov.uk\data\Users\GBBULVD\BULHOME22\CWalton1\My Documents\My Pictures\Partnership-engagement-Dark-Pink.png">
            <a:extLst>
              <a:ext uri="{FF2B5EF4-FFF2-40B4-BE49-F238E27FC236}">
                <a16:creationId xmlns:a16="http://schemas.microsoft.com/office/drawing/2014/main" id="{49010412-EEC6-497F-8CE7-A693972DF5EA}"/>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1" y="548641"/>
            <a:ext cx="776418" cy="5788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F3FCDB-C412-4C20-88CA-2E35113C2CFE}"/>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4619630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958356" y="228501"/>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Pharmacy and medicines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290047" y="995824"/>
            <a:ext cx="4768948" cy="479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rPr>
              <a:t>General practice, care homes and CCG pharmacists and pharmacy technicians, supported by specialist </a:t>
            </a: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community health services pharmacists, </a:t>
            </a:r>
            <a:r>
              <a:rPr kumimoji="0" lang="en-GB" sz="12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rPr>
              <a:t>hospital pharmacists, and community pharmacy, are all working together in multidisciplinary primary and community care teams to support care homes across London.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rPr>
              <a:t>In general, pharmacy professionals across the system within the borough will be working together to support care homes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Medicines reviews for new residents or those recently discharged from hospital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Structured medication reviews, via video or telephone  consultation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Support</a:t>
            </a:r>
            <a:r>
              <a:rPr kumimoji="0" lang="en-GB" sz="1200" b="0" i="0" u="none" strike="noStrike" kern="1200" cap="none" spc="0" normalizeH="0" baseline="0" noProof="0">
                <a:ln>
                  <a:noFill/>
                </a:ln>
                <a:solidFill>
                  <a:srgbClr val="70AD47">
                    <a:lumMod val="75000"/>
                  </a:srgbClr>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for</a:t>
            </a:r>
            <a:r>
              <a:rPr kumimoji="0" lang="en-GB" sz="1200" b="0" i="0" u="none" strike="noStrike" kern="1200" cap="none" spc="0" normalizeH="0" baseline="0" noProof="0">
                <a:ln>
                  <a:noFill/>
                </a:ln>
                <a:solidFill>
                  <a:srgbClr val="70AD47">
                    <a:lumMod val="75000"/>
                  </a:srgbClr>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care homes with medication-related queries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Facilitating medication supply to care homes, including end of life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Participation in MDTs, as appropriate, to support medicines optimisation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5209516" y="761129"/>
            <a:ext cx="6842370"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Think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Which patients require an urgent medicines review as a priority? They could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Residents recently discharged from hospital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New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Residents with COVID-19 symptoms </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Residents with acute illness that may need changes to medicines (e.g. due to renal impairment)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Residents at end of life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Residents in high-risk clinical groups (e.g. renal dysfunction, high risk medicines including insulin, anticoagulants and lithium, and falls risk).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Other residents that may need a medicines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Residents with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long-term respiratory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Residents with a learning disability, autism or dementia presenting with early indicators of deterioration such as mood or behaviour changes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Residents deemed to be at an increased risk of adverse medicine-related effects e.g. those on multiple medicines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Ask</a:t>
            </a:r>
            <a:r>
              <a:rPr kumimoji="0" lang="en-GB" sz="1600" b="0"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Does the resident need a review from a pharmacy professional?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 this a medicines supply issue?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is the advice from my local pharmacy team and how do I contact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Could your medication ordering be set up electronically (if it isn’t already)? For example, could proxy ordering be set up? Your local GP practice will be able to help with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Do</a:t>
            </a:r>
            <a:r>
              <a:rPr kumimoji="0" lang="en-GB" sz="1600" b="1" i="0" u="none" strike="noStrike" kern="1200" cap="none" spc="0" normalizeH="0" baseline="0" noProof="0">
                <a:ln>
                  <a:noFill/>
                </a:ln>
                <a:solidFill>
                  <a:srgbClr val="E7E6E6"/>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Check and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familiarise yourself with your local pharmacy team. Different members of the team will be providing different aspects of the service, working collectively as part of local MDTs.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Check that you have contact details at hand for the local care homes lead pharmacist.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Contact your usual community pharmacy for supply issues and urgent medicines requests</a:t>
            </a: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617789" y="5791053"/>
            <a:ext cx="10290129" cy="989742"/>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Useful Resources</a:t>
            </a:r>
            <a:endParaRPr kumimoji="0" lang="en-GB" sz="1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 action="ppaction://noaction"/>
              </a:rPr>
              <a:t>https://bnf.nice.org.uk/ (British National Formulary)</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 action="ppaction://noaction"/>
              </a:rPr>
              <a:t>https://www.cqc.org.uk/guidance-providers/adult-social-care/controlled-drugs-stock-care-homes</a:t>
            </a:r>
            <a:r>
              <a:rPr kumimoji="0" lang="en-GB"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(Controlled Drugs in care homes)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https://www.sps.nhs.uk/articles/pharmacy-and-medicines-support-to-care-homes-urgent-system-wide-delivery-model/</a:t>
            </a:r>
            <a:r>
              <a:rPr kumimoji="0" lang="en-GB"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(overview of  pharmacy model)</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altLang="en-US" sz="10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How to stop over-medication: Tips for working with people with learning disabilities, autism or both</a:t>
            </a:r>
            <a:endParaRPr kumimoji="0" lang="en-GB" altLang="en-US" sz="11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sz="1100">
                <a:effectLst/>
                <a:latin typeface="Arial" panose="020B0604020202020204" pitchFamily="34" charset="0"/>
                <a:ea typeface="Calibri" panose="020F0502020204030204" pitchFamily="34" charset="0"/>
              </a:rPr>
              <a:t>NICE guideline: Managing medicines in care homes </a:t>
            </a:r>
            <a:r>
              <a:rPr lang="en-GB" sz="1100" u="sng">
                <a:solidFill>
                  <a:srgbClr val="0563C1"/>
                </a:solidFill>
                <a:effectLst/>
                <a:latin typeface="Arial" panose="020B0604020202020204" pitchFamily="34" charset="0"/>
                <a:ea typeface="Calibri" panose="020F0502020204030204" pitchFamily="34" charset="0"/>
                <a:hlinkClick r:id="rId5"/>
              </a:rPr>
              <a:t>Overview | Managing medicines in care homes | Guidance | NICE</a:t>
            </a:r>
            <a:endPar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Graphic 3" descr="Medicine">
            <a:extLst>
              <a:ext uri="{FF2B5EF4-FFF2-40B4-BE49-F238E27FC236}">
                <a16:creationId xmlns:a16="http://schemas.microsoft.com/office/drawing/2014/main" id="{42372E0D-8092-4F0E-9273-93E8E732CA1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743" y="216029"/>
            <a:ext cx="656680" cy="656680"/>
          </a:xfrm>
          <a:prstGeom prst="rect">
            <a:avLst/>
          </a:prstGeom>
        </p:spPr>
      </p:pic>
      <p:sp>
        <p:nvSpPr>
          <p:cNvPr id="9" name="TextBox 8">
            <a:extLst>
              <a:ext uri="{FF2B5EF4-FFF2-40B4-BE49-F238E27FC236}">
                <a16:creationId xmlns:a16="http://schemas.microsoft.com/office/drawing/2014/main" id="{9250E00F-4FB1-489F-85FB-8DF78EEFBDD5}"/>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055856" y="180840"/>
            <a:ext cx="9454608" cy="611649"/>
          </a:xfrm>
        </p:spPr>
        <p:txBody>
          <a:bodyPr/>
          <a:lstStyle/>
          <a:p>
            <a:r>
              <a:rPr lang="en-GB"/>
              <a:t>Working with primary care and community services</a:t>
            </a:r>
            <a:endParaRPr lang="en-GB">
              <a:solidFill>
                <a:srgbClr val="FF0000"/>
              </a:solidFill>
            </a:endParaRPr>
          </a:p>
        </p:txBody>
      </p:sp>
      <p:sp>
        <p:nvSpPr>
          <p:cNvPr id="6" name="Content Placeholder 1">
            <a:extLst>
              <a:ext uri="{FF2B5EF4-FFF2-40B4-BE49-F238E27FC236}">
                <a16:creationId xmlns:a16="http://schemas.microsoft.com/office/drawing/2014/main" id="{01CEF365-BA0F-4918-9FB5-5914098211EA}"/>
              </a:ext>
            </a:extLst>
          </p:cNvPr>
          <p:cNvSpPr txBox="1">
            <a:spLocks/>
          </p:cNvSpPr>
          <p:nvPr/>
        </p:nvSpPr>
        <p:spPr>
          <a:xfrm>
            <a:off x="708276" y="5589142"/>
            <a:ext cx="4952786" cy="678094"/>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a:solidFill>
                  <a:schemeClr val="accent1"/>
                </a:solidFill>
              </a:rPr>
              <a:t>Resources </a:t>
            </a:r>
          </a:p>
          <a:p>
            <a:pPr marL="0" indent="0">
              <a:spcBef>
                <a:spcPts val="0"/>
              </a:spcBef>
              <a:buNone/>
            </a:pPr>
            <a:r>
              <a:rPr lang="en-GB" sz="1200"/>
              <a:t>Primary Care and community health support to care homes: </a:t>
            </a:r>
            <a:r>
              <a:rPr lang="en-GB" sz="1200">
                <a:hlinkClick r:id="rId3"/>
              </a:rPr>
              <a:t>letter</a:t>
            </a:r>
            <a:endParaRPr lang="en-GB" sz="1200"/>
          </a:p>
        </p:txBody>
      </p:sp>
      <p:sp>
        <p:nvSpPr>
          <p:cNvPr id="9" name="Rectangle 8">
            <a:extLst>
              <a:ext uri="{FF2B5EF4-FFF2-40B4-BE49-F238E27FC236}">
                <a16:creationId xmlns:a16="http://schemas.microsoft.com/office/drawing/2014/main" id="{A8F22D73-0A5F-4540-8B7C-4C3ABB8C3A74}"/>
              </a:ext>
            </a:extLst>
          </p:cNvPr>
          <p:cNvSpPr/>
          <p:nvPr/>
        </p:nvSpPr>
        <p:spPr>
          <a:xfrm>
            <a:off x="569226" y="1444880"/>
            <a:ext cx="5317592" cy="400047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GB" sz="1400">
                <a:latin typeface="Arial" panose="020B0604020202020204" pitchFamily="34" charset="0"/>
                <a:ea typeface="Calibri" panose="020F0502020204030204" pitchFamily="34" charset="0"/>
                <a:cs typeface="Arial" panose="020B0604020202020204" pitchFamily="34" charset="0"/>
              </a:rPr>
              <a:t>It is important we work more closely than ever with our colleagues who provide care in the community, as well as GPs. Here are some checkpoints you should consider when working with primary care and the wider multi-disciplinary team:</a:t>
            </a:r>
          </a:p>
          <a:p>
            <a:endParaRPr lang="en-GB" sz="1400">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400">
                <a:latin typeface="Arial" panose="020B0604020202020204" pitchFamily="34" charset="0"/>
                <a:cs typeface="Arial" panose="020B0604020202020204" pitchFamily="34" charset="0"/>
              </a:rPr>
              <a:t>Are all residents registered with a GP?</a:t>
            </a:r>
          </a:p>
          <a:p>
            <a:pPr marL="285750" lvl="0" indent="-285750">
              <a:buFont typeface="Arial" panose="020B0604020202020204" pitchFamily="34" charset="0"/>
              <a:buChar char="•"/>
            </a:pPr>
            <a:r>
              <a:rPr lang="en-GB" sz="1400">
                <a:latin typeface="Arial" panose="020B0604020202020204" pitchFamily="34" charset="0"/>
                <a:cs typeface="Arial" panose="020B0604020202020204" pitchFamily="34" charset="0"/>
              </a:rPr>
              <a:t>Are contact details (including bypass numbers) correct for GP, District nurse, pharmacist, hospice and other local services?</a:t>
            </a:r>
          </a:p>
          <a:p>
            <a:pPr marL="285750" lvl="0" indent="-285750">
              <a:buFont typeface="Arial" panose="020B0604020202020204" pitchFamily="34" charset="0"/>
              <a:buChar char="•"/>
            </a:pPr>
            <a:r>
              <a:rPr lang="en-GB" sz="1400">
                <a:latin typeface="Arial" panose="020B0604020202020204" pitchFamily="34" charset="0"/>
                <a:cs typeface="Arial" panose="020B0604020202020204" pitchFamily="34" charset="0"/>
              </a:rPr>
              <a:t>Are all care plans complete and updated regularly with primary care team input?</a:t>
            </a:r>
          </a:p>
          <a:p>
            <a:pPr marL="285750" lvl="0" indent="-285750">
              <a:buFont typeface="Arial" panose="020B0604020202020204" pitchFamily="34" charset="0"/>
              <a:buChar char="•"/>
            </a:pPr>
            <a:r>
              <a:rPr lang="en-GB" sz="1400">
                <a:latin typeface="Arial" panose="020B0604020202020204" pitchFamily="34" charset="0"/>
                <a:cs typeface="Arial" panose="020B0604020202020204" pitchFamily="34" charset="0"/>
              </a:rPr>
              <a:t>Are Advance Care Plans in place for all residents and shared on CMC? If not, can we help our primary care teams  achieve this?</a:t>
            </a:r>
          </a:p>
          <a:p>
            <a:pPr marL="285750" lvl="0" indent="-285750">
              <a:buFont typeface="Arial" panose="020B0604020202020204" pitchFamily="34" charset="0"/>
              <a:buChar char="•"/>
            </a:pPr>
            <a:r>
              <a:rPr lang="en-GB" sz="1400">
                <a:latin typeface="Arial" panose="020B0604020202020204" pitchFamily="34" charset="0"/>
                <a:cs typeface="Arial" panose="020B0604020202020204" pitchFamily="34" charset="0"/>
              </a:rPr>
              <a:t>Have we identified any residents who are especially ‘at risk’ from COVID-19 and implemented plans to ‘shield’ them?</a:t>
            </a:r>
          </a:p>
          <a:p>
            <a:pPr marL="285750" lvl="0" indent="-285750">
              <a:buFont typeface="Arial" panose="020B0604020202020204" pitchFamily="34" charset="0"/>
              <a:buChar char="•"/>
            </a:pPr>
            <a:r>
              <a:rPr lang="en-GB" sz="1400">
                <a:latin typeface="Arial" panose="020B0604020202020204" pitchFamily="34" charset="0"/>
                <a:cs typeface="Arial" panose="020B0604020202020204" pitchFamily="34" charset="0"/>
              </a:rPr>
              <a:t>Are we ready and able to communicate with our primary care team by video link?</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Keep a record of non urgent concerns and queries to discuss with your primary care team when convenient</a:t>
            </a:r>
          </a:p>
          <a:p>
            <a:endParaRPr lang="en-GB" sz="1400">
              <a:latin typeface="Arial" panose="020B0604020202020204" pitchFamily="34" charset="0"/>
              <a:ea typeface="Calibri" panose="020F050202020403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7A860539-432C-49D1-BB07-EBB1635AAE1A}"/>
              </a:ext>
            </a:extLst>
          </p:cNvPr>
          <p:cNvSpPr txBox="1">
            <a:spLocks/>
          </p:cNvSpPr>
          <p:nvPr/>
        </p:nvSpPr>
        <p:spPr>
          <a:xfrm>
            <a:off x="6096000" y="672209"/>
            <a:ext cx="6167979" cy="5713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b="1">
                <a:solidFill>
                  <a:schemeClr val="bg2"/>
                </a:solidFill>
              </a:rPr>
              <a:t>Think</a:t>
            </a:r>
            <a:r>
              <a:rPr lang="en-GB"/>
              <a:t> </a:t>
            </a:r>
          </a:p>
          <a:p>
            <a:pPr>
              <a:lnSpc>
                <a:spcPct val="100000"/>
              </a:lnSpc>
              <a:spcBef>
                <a:spcPts val="0"/>
              </a:spcBef>
            </a:pPr>
            <a:r>
              <a:rPr lang="en-GB" sz="1300"/>
              <a:t>Do we need to discuss new ways of working with our GPs and community services staff?</a:t>
            </a:r>
          </a:p>
          <a:p>
            <a:pPr>
              <a:lnSpc>
                <a:spcPct val="100000"/>
              </a:lnSpc>
              <a:spcBef>
                <a:spcPts val="0"/>
              </a:spcBef>
            </a:pPr>
            <a:r>
              <a:rPr lang="en-GB" sz="1300"/>
              <a:t>How do we support remote consultations and video links? E.g. access to laptops, tablets, internet access, means for video meetings etc.</a:t>
            </a:r>
          </a:p>
          <a:p>
            <a:pPr>
              <a:lnSpc>
                <a:spcPct val="100000"/>
              </a:lnSpc>
              <a:spcBef>
                <a:spcPts val="0"/>
              </a:spcBef>
            </a:pPr>
            <a:r>
              <a:rPr lang="en-GB" sz="1300"/>
              <a:t>How can we communicate in the most effective way to support our residents?</a:t>
            </a:r>
          </a:p>
          <a:p>
            <a:pPr>
              <a:lnSpc>
                <a:spcPct val="100000"/>
              </a:lnSpc>
              <a:spcBef>
                <a:spcPts val="0"/>
              </a:spcBef>
            </a:pPr>
            <a:r>
              <a:rPr lang="en-GB" sz="1300"/>
              <a:t>What help do we need to keep our residents safe?</a:t>
            </a:r>
          </a:p>
          <a:p>
            <a:pPr>
              <a:lnSpc>
                <a:spcPct val="100000"/>
              </a:lnSpc>
              <a:spcBef>
                <a:spcPts val="0"/>
              </a:spcBef>
            </a:pPr>
            <a:r>
              <a:rPr lang="en-GB" sz="1300"/>
              <a:t>Can you refer to an Urgent Community Response service for a 2 hour response, where this is more appropriate than calling an ambulance?</a:t>
            </a:r>
          </a:p>
          <a:p>
            <a:pPr marL="0">
              <a:lnSpc>
                <a:spcPct val="100000"/>
              </a:lnSpc>
              <a:spcBef>
                <a:spcPts val="0"/>
              </a:spcBef>
            </a:pPr>
            <a:endParaRPr lang="en-GB"/>
          </a:p>
          <a:p>
            <a:pPr marL="0" indent="0">
              <a:lnSpc>
                <a:spcPct val="100000"/>
              </a:lnSpc>
              <a:spcBef>
                <a:spcPts val="0"/>
              </a:spcBef>
              <a:buNone/>
            </a:pPr>
            <a:r>
              <a:rPr lang="en-GB" b="1">
                <a:solidFill>
                  <a:schemeClr val="bg2"/>
                </a:solidFill>
              </a:rPr>
              <a:t>Ask</a:t>
            </a:r>
            <a:r>
              <a:rPr lang="en-GB"/>
              <a:t> </a:t>
            </a:r>
          </a:p>
          <a:p>
            <a:pPr>
              <a:lnSpc>
                <a:spcPct val="100000"/>
              </a:lnSpc>
              <a:spcBef>
                <a:spcPts val="0"/>
              </a:spcBef>
            </a:pPr>
            <a:r>
              <a:rPr lang="en-GB" sz="1300"/>
              <a:t>Which new ways of working with GPs and community services staff will be the most effective?</a:t>
            </a:r>
          </a:p>
          <a:p>
            <a:pPr>
              <a:lnSpc>
                <a:spcPct val="100000"/>
              </a:lnSpc>
              <a:spcBef>
                <a:spcPts val="0"/>
              </a:spcBef>
            </a:pPr>
            <a:r>
              <a:rPr lang="en-GB" sz="1300"/>
              <a:t>Are we prepared for weekly “Check ins” with our Primary care team (see next slide)?</a:t>
            </a:r>
          </a:p>
          <a:p>
            <a:pPr>
              <a:lnSpc>
                <a:spcPct val="100000"/>
              </a:lnSpc>
              <a:spcBef>
                <a:spcPts val="0"/>
              </a:spcBef>
            </a:pPr>
            <a:r>
              <a:rPr lang="en-GB" sz="1300"/>
              <a:t>Which service should I contact to support my residents and care home staff?</a:t>
            </a:r>
          </a:p>
          <a:p>
            <a:pPr>
              <a:lnSpc>
                <a:spcPct val="100000"/>
              </a:lnSpc>
              <a:spcBef>
                <a:spcPts val="0"/>
              </a:spcBef>
            </a:pPr>
            <a:r>
              <a:rPr lang="en-GB" sz="1300"/>
              <a:t>Can we work together to support proactive planning and Advance Care Plans for residents?</a:t>
            </a:r>
          </a:p>
          <a:p>
            <a:pPr>
              <a:lnSpc>
                <a:spcPct val="100000"/>
              </a:lnSpc>
              <a:spcBef>
                <a:spcPts val="0"/>
              </a:spcBef>
            </a:pPr>
            <a:r>
              <a:rPr lang="en-GB" sz="1300"/>
              <a:t>Your local community provider for referral details for your local Urgent Community Response service, or check them on </a:t>
            </a:r>
            <a:r>
              <a:rPr lang="en-GB" sz="1300" err="1"/>
              <a:t>MiDoS</a:t>
            </a:r>
            <a:r>
              <a:rPr lang="en-GB" sz="1300"/>
              <a:t>. Or if you’re not sure if referral to UCR is right, call 111 * 6 to check with a clinician</a:t>
            </a:r>
          </a:p>
          <a:p>
            <a:pPr marL="0" indent="0">
              <a:lnSpc>
                <a:spcPct val="100000"/>
              </a:lnSpc>
              <a:spcBef>
                <a:spcPts val="0"/>
              </a:spcBef>
              <a:buNone/>
            </a:pPr>
            <a:endParaRPr lang="en-GB" b="1">
              <a:solidFill>
                <a:schemeClr val="bg2"/>
              </a:solidFill>
            </a:endParaRPr>
          </a:p>
          <a:p>
            <a:pPr marL="0" indent="0">
              <a:lnSpc>
                <a:spcPct val="100000"/>
              </a:lnSpc>
              <a:spcBef>
                <a:spcPts val="0"/>
              </a:spcBef>
              <a:buNone/>
            </a:pPr>
            <a:r>
              <a:rPr lang="en-GB" b="1">
                <a:solidFill>
                  <a:schemeClr val="bg2"/>
                </a:solidFill>
              </a:rPr>
              <a:t>Do</a:t>
            </a:r>
          </a:p>
          <a:p>
            <a:pPr>
              <a:lnSpc>
                <a:spcPct val="100000"/>
              </a:lnSpc>
              <a:spcBef>
                <a:spcPts val="0"/>
              </a:spcBef>
            </a:pPr>
            <a:r>
              <a:rPr lang="en-GB" sz="1300"/>
              <a:t>Start using NHS mail - if you need help with this please email </a:t>
            </a:r>
          </a:p>
          <a:p>
            <a:pPr>
              <a:lnSpc>
                <a:spcPct val="100000"/>
              </a:lnSpc>
              <a:spcBef>
                <a:spcPts val="0"/>
              </a:spcBef>
            </a:pPr>
            <a:r>
              <a:rPr lang="en-GB" sz="1300"/>
              <a:t>Ask for help when you need it</a:t>
            </a:r>
          </a:p>
          <a:p>
            <a:pPr>
              <a:lnSpc>
                <a:spcPct val="100000"/>
              </a:lnSpc>
              <a:spcBef>
                <a:spcPts val="0"/>
              </a:spcBef>
            </a:pPr>
            <a:r>
              <a:rPr lang="en-GB" sz="1300"/>
              <a:t>Learn to communicate effectively using tools such as </a:t>
            </a:r>
            <a:r>
              <a:rPr lang="en-GB" sz="1300">
                <a:ea typeface="Calibri" panose="020F0502020204030204" pitchFamily="34" charset="0"/>
                <a:hlinkClick r:id="rId4"/>
              </a:rPr>
              <a:t>SBARD</a:t>
            </a:r>
            <a:r>
              <a:rPr lang="en-GB" sz="1300"/>
              <a:t> or other locally approved tools</a:t>
            </a:r>
          </a:p>
          <a:p>
            <a:pPr>
              <a:lnSpc>
                <a:spcPct val="100000"/>
              </a:lnSpc>
              <a:spcBef>
                <a:spcPts val="0"/>
              </a:spcBef>
            </a:pPr>
            <a:r>
              <a:rPr lang="en-GB" sz="1300"/>
              <a:t>Be clear about what support you can expect from your primary care and community services</a:t>
            </a:r>
          </a:p>
          <a:p>
            <a:pPr marL="0" indent="0">
              <a:lnSpc>
                <a:spcPct val="100000"/>
              </a:lnSpc>
              <a:spcBef>
                <a:spcPts val="0"/>
              </a:spcBef>
              <a:buFont typeface="Arial" panose="020B0604020202020204" pitchFamily="34" charset="0"/>
              <a:buNone/>
            </a:pPr>
            <a:endParaRPr lang="en-GB"/>
          </a:p>
          <a:p>
            <a:pPr marL="0" indent="0">
              <a:lnSpc>
                <a:spcPct val="100000"/>
              </a:lnSpc>
              <a:spcBef>
                <a:spcPts val="0"/>
              </a:spcBef>
              <a:buFont typeface="Arial" panose="020B0604020202020204" pitchFamily="34" charset="0"/>
              <a:buNone/>
            </a:pPr>
            <a:r>
              <a:rPr lang="en-GB"/>
              <a:t> </a:t>
            </a:r>
          </a:p>
        </p:txBody>
      </p:sp>
      <p:pic>
        <p:nvPicPr>
          <p:cNvPr id="4" name="Picture 3">
            <a:extLst>
              <a:ext uri="{FF2B5EF4-FFF2-40B4-BE49-F238E27FC236}">
                <a16:creationId xmlns:a16="http://schemas.microsoft.com/office/drawing/2014/main" id="{FAC65666-449A-442E-8ACA-B7CE4F4CB87E}"/>
              </a:ext>
            </a:extLst>
          </p:cNvPr>
          <p:cNvPicPr>
            <a:picLocks noChangeAspect="1"/>
          </p:cNvPicPr>
          <p:nvPr/>
        </p:nvPicPr>
        <p:blipFill>
          <a:blip r:embed="rId5"/>
          <a:stretch>
            <a:fillRect/>
          </a:stretch>
        </p:blipFill>
        <p:spPr>
          <a:xfrm>
            <a:off x="304699" y="189579"/>
            <a:ext cx="695157" cy="707353"/>
          </a:xfrm>
          <a:prstGeom prst="rect">
            <a:avLst/>
          </a:prstGeom>
          <a:solidFill>
            <a:schemeClr val="bg2"/>
          </a:solidFill>
        </p:spPr>
      </p:pic>
      <p:sp>
        <p:nvSpPr>
          <p:cNvPr id="11" name="TextBox 10">
            <a:extLst>
              <a:ext uri="{FF2B5EF4-FFF2-40B4-BE49-F238E27FC236}">
                <a16:creationId xmlns:a16="http://schemas.microsoft.com/office/drawing/2014/main" id="{B7F435B1-A00D-49EC-B789-1A6ABB0596E8}"/>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2359659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BB5742-6557-4B5B-9EF4-92EC416616DC}"/>
              </a:ext>
            </a:extLst>
          </p:cNvPr>
          <p:cNvSpPr>
            <a:spLocks noGrp="1"/>
          </p:cNvSpPr>
          <p:nvPr>
            <p:ph sz="quarter" idx="10"/>
          </p:nvPr>
        </p:nvSpPr>
        <p:spPr>
          <a:xfrm>
            <a:off x="504056" y="1569317"/>
            <a:ext cx="11146029" cy="4995487"/>
          </a:xfrm>
        </p:spPr>
        <p:txBody>
          <a:bodyPr/>
          <a:lstStyle/>
          <a:p>
            <a:pPr marL="0" lvl="0" indent="0">
              <a:buNone/>
            </a:pPr>
            <a:r>
              <a:rPr lang="en-GB" b="1">
                <a:solidFill>
                  <a:schemeClr val="bg2"/>
                </a:solidFill>
              </a:rPr>
              <a:t>Shielding in care home settings:</a:t>
            </a:r>
          </a:p>
          <a:p>
            <a:pPr lvl="0"/>
            <a:r>
              <a:rPr lang="en-GB"/>
              <a:t>Thanks predominantly to the success of the Covid-19 vaccine, and improved treatments against Covid-19, the shielding programme for people considered clinically extremely vulnerable has ended, meaning that clinical check-ins and appointments no longer need to be virtual, although in some cases this may continue. </a:t>
            </a:r>
          </a:p>
          <a:p>
            <a:pPr marL="0" indent="0">
              <a:buNone/>
            </a:pPr>
            <a:r>
              <a:rPr lang="en-GB" b="1">
                <a:solidFill>
                  <a:schemeClr val="bg2"/>
                </a:solidFill>
              </a:rPr>
              <a:t>Check-ins:</a:t>
            </a:r>
          </a:p>
          <a:p>
            <a:pPr lvl="0"/>
            <a:r>
              <a:rPr lang="en-GB"/>
              <a:t>Weekly “check-ins” will be carried out by GPs or other members of the primary care team for residents identified as a clinical priority, in CQC registered homes. These may either be virtual or face to face.</a:t>
            </a:r>
          </a:p>
          <a:p>
            <a:pPr lvl="0"/>
            <a:r>
              <a:rPr lang="en-GB"/>
              <a:t>As at October 2021, care homes should have a nominated care home clinical lead and this can be a lead GP/GPs or any clinician who is a senior member of the primary care team.</a:t>
            </a:r>
          </a:p>
          <a:p>
            <a:pPr lvl="0"/>
            <a:r>
              <a:rPr lang="en-GB"/>
              <a:t>The healthcare team (multi-disciplinary team/MDT) supporting your care home will work on a process to support development of personalised and individually agreed care plans including treatment escalation plans for residents reflecting their needs and wishes.</a:t>
            </a:r>
          </a:p>
          <a:p>
            <a:pPr lvl="0"/>
            <a:r>
              <a:rPr lang="en-GB"/>
              <a:t>Your home should have direct support from primary care. For example, support could be from GPs, wider MDT, pharmacists, community nurses, geriatricians, community palliative care teams and a variety of other health care professionals, which may vary according to local provision.</a:t>
            </a:r>
          </a:p>
          <a:p>
            <a:pPr lvl="0"/>
            <a:r>
              <a:rPr lang="en-GB"/>
              <a:t>Primary care pharmacists may be able to provide advice and support regarding medication for residents. This may include  administration, provision and storage of medication, as well as medicine use reviews for residents.</a:t>
            </a:r>
          </a:p>
          <a:p>
            <a:pPr lvl="0"/>
            <a:r>
              <a:rPr lang="en-GB"/>
              <a:t>Technical support will be needed to enable homes and the wider MDT to help deliver care, including Microsoft Teams, video conferencing </a:t>
            </a:r>
            <a:r>
              <a:rPr lang="en-GB" i="1"/>
              <a:t>etc </a:t>
            </a:r>
            <a:r>
              <a:rPr lang="en-GB"/>
              <a:t>(See next slide) where appropriate, or deemed best.</a:t>
            </a:r>
            <a:endParaRPr lang="en-GB" sz="1200">
              <a:solidFill>
                <a:srgbClr val="FF0000"/>
              </a:solidFill>
            </a:endParaRPr>
          </a:p>
          <a:p>
            <a:pPr lvl="0"/>
            <a:r>
              <a:rPr lang="en-GB"/>
              <a:t>Access to equipment will be helpful in some care home settings, for example, via remote monitoring using pulse oximetry to test oxygen levels, as well as other equipment.  </a:t>
            </a:r>
          </a:p>
        </p:txBody>
      </p:sp>
      <p:sp>
        <p:nvSpPr>
          <p:cNvPr id="4" name="Title 2">
            <a:extLst>
              <a:ext uri="{FF2B5EF4-FFF2-40B4-BE49-F238E27FC236}">
                <a16:creationId xmlns:a16="http://schemas.microsoft.com/office/drawing/2014/main" id="{1E905A85-B91B-4D76-88A8-872C0616EC14}"/>
              </a:ext>
            </a:extLst>
          </p:cNvPr>
          <p:cNvSpPr txBox="1">
            <a:spLocks/>
          </p:cNvSpPr>
          <p:nvPr/>
        </p:nvSpPr>
        <p:spPr>
          <a:xfrm>
            <a:off x="1397285" y="456542"/>
            <a:ext cx="9897859"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rPr>
              <a:t>Support from primary care and community services</a:t>
            </a:r>
          </a:p>
        </p:txBody>
      </p:sp>
      <p:pic>
        <p:nvPicPr>
          <p:cNvPr id="5" name="Picture 4">
            <a:extLst>
              <a:ext uri="{FF2B5EF4-FFF2-40B4-BE49-F238E27FC236}">
                <a16:creationId xmlns:a16="http://schemas.microsoft.com/office/drawing/2014/main" id="{B567DED6-79CD-4C03-AA5C-4BF5B5458D1B}"/>
              </a:ext>
            </a:extLst>
          </p:cNvPr>
          <p:cNvPicPr>
            <a:picLocks noChangeAspect="1"/>
          </p:cNvPicPr>
          <p:nvPr/>
        </p:nvPicPr>
        <p:blipFill>
          <a:blip r:embed="rId3"/>
          <a:stretch>
            <a:fillRect/>
          </a:stretch>
        </p:blipFill>
        <p:spPr>
          <a:xfrm>
            <a:off x="589867" y="293196"/>
            <a:ext cx="695157" cy="707353"/>
          </a:xfrm>
          <a:prstGeom prst="rect">
            <a:avLst/>
          </a:prstGeom>
          <a:solidFill>
            <a:schemeClr val="bg2"/>
          </a:solidFill>
        </p:spPr>
      </p:pic>
      <p:sp>
        <p:nvSpPr>
          <p:cNvPr id="7" name="TextBox 6">
            <a:extLst>
              <a:ext uri="{FF2B5EF4-FFF2-40B4-BE49-F238E27FC236}">
                <a16:creationId xmlns:a16="http://schemas.microsoft.com/office/drawing/2014/main" id="{199CCC11-3977-4682-9082-8C3EE2379F64}"/>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6536417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315092" y="351596"/>
            <a:ext cx="9174823" cy="611649"/>
          </a:xfrm>
        </p:spPr>
        <p:txBody>
          <a:bodyPr lIns="91440" tIns="45720" rIns="91440" bIns="45720" anchor="t"/>
          <a:lstStyle/>
          <a:p>
            <a:r>
              <a:rPr lang="en-GB">
                <a:latin typeface="Arial"/>
                <a:cs typeface="Arial"/>
              </a:rPr>
              <a:t>Advance Care Planning (ACP)</a:t>
            </a:r>
            <a:endParaRPr lang="en-GB">
              <a:highlight>
                <a:srgbClr val="FFFF00"/>
              </a:highlight>
              <a:latin typeface="Arial"/>
              <a:cs typeface="Arial"/>
            </a:endParaRP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394609" y="963245"/>
            <a:ext cx="6412993" cy="411998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800"/>
              <a:t>Advance care planning offers people the opportunity to plan their future care and support, including medical treatment.</a:t>
            </a:r>
            <a:endParaRPr lang="en-GB" sz="1800">
              <a:solidFill>
                <a:srgbClr val="000000"/>
              </a:solidFill>
            </a:endParaRPr>
          </a:p>
          <a:p>
            <a:pPr marL="0" indent="0">
              <a:buNone/>
              <a:defRPr/>
            </a:pPr>
            <a:r>
              <a:rPr lang="en-GB" sz="1800">
                <a:solidFill>
                  <a:srgbClr val="000000"/>
                </a:solidFill>
              </a:rPr>
              <a:t>Conversations around end of life are challenging, particularly in these difficult times. </a:t>
            </a:r>
          </a:p>
          <a:p>
            <a:pPr marL="0" indent="0">
              <a:buNone/>
              <a:defRPr/>
            </a:pPr>
            <a:r>
              <a:rPr lang="en-GB" sz="1800">
                <a:solidFill>
                  <a:srgbClr val="000000"/>
                </a:solidFill>
                <a:latin typeface="Arial"/>
                <a:cs typeface="Arial"/>
              </a:rPr>
              <a:t>Open and sympathetic communication with residents and those important to them enables care wishes to be expressed. It is important that people do not feel pressurised in to such conversations and decisions before they are ready. </a:t>
            </a:r>
          </a:p>
          <a:p>
            <a:pPr marL="0" indent="0">
              <a:buNone/>
              <a:defRPr/>
            </a:pPr>
            <a:r>
              <a:rPr kumimoji="0" lang="en-GB" sz="1800" b="0" i="0" u="none" strike="noStrike" kern="1200" cap="none" spc="0" normalizeH="0" baseline="0" noProof="0">
                <a:ln>
                  <a:noFill/>
                </a:ln>
                <a:solidFill>
                  <a:srgbClr val="000000"/>
                </a:solidFill>
                <a:effectLst/>
                <a:uLnTx/>
                <a:uFillTx/>
                <a:latin typeface="Arial"/>
                <a:cs typeface="Arial"/>
              </a:rPr>
              <a:t>Conversations around end of life care should always be individualised. </a:t>
            </a:r>
            <a:r>
              <a:rPr lang="en-GB" sz="1800">
                <a:solidFill>
                  <a:srgbClr val="000000"/>
                </a:solidFill>
                <a:latin typeface="Arial"/>
                <a:cs typeface="Arial"/>
              </a:rPr>
              <a:t>A blanket policy of advance care planning or do not attempt resuscitation </a:t>
            </a:r>
            <a:r>
              <a:rPr lang="en-GB" sz="1800" b="1">
                <a:solidFill>
                  <a:srgbClr val="000000"/>
                </a:solidFill>
                <a:latin typeface="Arial"/>
                <a:cs typeface="Arial"/>
              </a:rPr>
              <a:t>is never appropriate. </a:t>
            </a:r>
            <a:endParaRPr lang="en-GB" sz="1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0000"/>
                </a:solidFill>
                <a:effectLst/>
                <a:uLnTx/>
                <a:uFillTx/>
                <a:latin typeface="Arial"/>
                <a:cs typeface="Arial"/>
              </a:rPr>
              <a:t>Advance care planning discussions should be documented </a:t>
            </a:r>
            <a:r>
              <a:rPr kumimoji="0" lang="en-GB" sz="1800" b="0" i="0" u="none" strike="noStrike" kern="1200" cap="none" spc="0" normalizeH="0" baseline="0" noProof="0">
                <a:ln>
                  <a:noFill/>
                </a:ln>
                <a:solidFill>
                  <a:srgbClr val="000000"/>
                </a:solidFill>
                <a:effectLst/>
                <a:uLnTx/>
                <a:uFillTx/>
                <a:latin typeface="Arial"/>
                <a:cs typeface="Arial"/>
              </a:rPr>
              <a:t>on London Urgent Care Plan (formerly known as CMC) so that urgent care services can view the persons wishes. </a:t>
            </a:r>
            <a:r>
              <a:rPr kumimoji="0" lang="en-GB" sz="1800" b="0" i="0" u="none" strike="noStrike" kern="1200" cap="none" spc="0" normalizeH="0" baseline="0" noProof="0">
                <a:ln>
                  <a:noFill/>
                </a:ln>
                <a:solidFill>
                  <a:srgbClr val="000000"/>
                </a:solidFill>
                <a:effectLst/>
                <a:highlight>
                  <a:srgbClr val="FFFF00"/>
                </a:highlight>
                <a:uLnTx/>
                <a:uFillTx/>
                <a:latin typeface="Arial"/>
                <a:cs typeface="Arial"/>
              </a:rPr>
              <a:t>See the Coordinate My Care slide for more information</a:t>
            </a:r>
            <a:endParaRPr lang="en-GB" sz="1800" b="0" i="0" u="none" strike="noStrike" kern="1200" cap="none" spc="0" normalizeH="0" baseline="0" noProof="0">
              <a:ln>
                <a:noFill/>
              </a:ln>
              <a:solidFill>
                <a:srgbClr val="000000"/>
              </a:solidFill>
              <a:effectLst/>
              <a:highlight>
                <a:srgbClr val="FFFF00"/>
              </a:highlight>
              <a:uLnTx/>
              <a:uFillTx/>
              <a:latin typeface="Arial"/>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GB" sz="1800" b="0" i="0" u="none" strike="noStrike" kern="1200" cap="none" spc="0" normalizeH="0" baseline="0" noProof="0">
              <a:ln>
                <a:noFill/>
              </a:ln>
              <a:solidFill>
                <a:srgbClr val="000000"/>
              </a:solidFill>
              <a:uLnTx/>
              <a:uFillTx/>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Content Placeholder 1">
            <a:extLst>
              <a:ext uri="{FF2B5EF4-FFF2-40B4-BE49-F238E27FC236}">
                <a16:creationId xmlns:a16="http://schemas.microsoft.com/office/drawing/2014/main" id="{AB852191-91D0-4308-9A13-0A874997B1D7}"/>
              </a:ext>
            </a:extLst>
          </p:cNvPr>
          <p:cNvSpPr txBox="1">
            <a:spLocks/>
          </p:cNvSpPr>
          <p:nvPr/>
        </p:nvSpPr>
        <p:spPr>
          <a:xfrm>
            <a:off x="7214382" y="1556420"/>
            <a:ext cx="4745969" cy="51815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Think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Does the </a:t>
            </a:r>
            <a:r>
              <a:rPr lang="en-GB" sz="1600">
                <a:solidFill>
                  <a:srgbClr val="000000"/>
                </a:solidFill>
              </a:rPr>
              <a:t>resident</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have </a:t>
            </a: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 ACP </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care plan which could be put onto </a:t>
            </a:r>
            <a:r>
              <a:rPr lang="en-GB" sz="1600">
                <a:solidFill>
                  <a:srgbClr val="000000"/>
                </a:solidFill>
              </a:rPr>
              <a:t>London Urgent Care Plan</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If not, could the resident </a:t>
            </a:r>
            <a:r>
              <a:rPr kumimoji="0" lang="en-GB" sz="16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support</a:t>
            </a:r>
            <a:r>
              <a:rPr lang="en-GB" sz="1600"/>
              <a:t>ed</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with advance care planning and completing a Urgent Care Plan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Ask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resident if they would like to talk about their wishes and preferences - involve those who matter to them in conversations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resident if their advance care planning discussions can be shared through a Urgent Care Plan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Do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Assist clinicians in creating </a:t>
            </a:r>
            <a:r>
              <a:rPr lang="en-GB" sz="1600">
                <a:solidFill>
                  <a:srgbClr val="000000"/>
                </a:solidFill>
              </a:rPr>
              <a:t>Urgent Care Plans</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from existing advance care plans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Have ACP discussions with new residents and their loved ones when they are admitted.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Content Placeholder 1">
            <a:extLst>
              <a:ext uri="{FF2B5EF4-FFF2-40B4-BE49-F238E27FC236}">
                <a16:creationId xmlns:a16="http://schemas.microsoft.com/office/drawing/2014/main" id="{8FBED2A9-567A-4E3C-8CA8-85D15633928C}"/>
              </a:ext>
            </a:extLst>
          </p:cNvPr>
          <p:cNvSpPr txBox="1">
            <a:spLocks/>
          </p:cNvSpPr>
          <p:nvPr/>
        </p:nvSpPr>
        <p:spPr>
          <a:xfrm>
            <a:off x="728316" y="5824296"/>
            <a:ext cx="6412993" cy="925982"/>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Resources </a:t>
            </a:r>
          </a:p>
          <a:p>
            <a:pPr>
              <a:spcBef>
                <a:spcPts val="0"/>
              </a:spcBef>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NICE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quick guide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care homes on advance care planning</a:t>
            </a:r>
          </a:p>
          <a:p>
            <a:pPr>
              <a:spcBef>
                <a:spcPts val="0"/>
              </a:spcBef>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of Life Care: Support during COVID-19: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5"/>
              </a:rPr>
              <a:t>Guide</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a:spcBef>
                <a:spcPts val="0"/>
              </a:spcBef>
              <a:defRPr/>
            </a:pPr>
            <a:r>
              <a:rPr lang="en-GB" sz="1100">
                <a:effectLst/>
                <a:latin typeface="Arial" panose="020B0604020202020204" pitchFamily="34" charset="0"/>
                <a:ea typeface="Calibri" panose="020F0502020204030204" pitchFamily="34" charset="0"/>
              </a:rPr>
              <a:t>NICE quick guide: Advanced care planning </a:t>
            </a:r>
            <a:r>
              <a:rPr lang="en-GB" sz="1100" u="sng">
                <a:solidFill>
                  <a:srgbClr val="0563C1"/>
                </a:solidFill>
                <a:effectLst/>
                <a:latin typeface="Arial" panose="020B0604020202020204" pitchFamily="34" charset="0"/>
                <a:ea typeface="Calibri" panose="020F0502020204030204" pitchFamily="34" charset="0"/>
                <a:hlinkClick r:id="rId4"/>
              </a:rPr>
              <a:t>https://www.nice.org.uk/about/nice-communities/social-care/quick-guides/advance-care-planning</a:t>
            </a:r>
            <a:endPar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E40BBC80-3BAD-4FCE-829E-3BC4CE7D71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601" y="279896"/>
            <a:ext cx="516136" cy="516136"/>
          </a:xfrm>
          <a:prstGeom prst="rect">
            <a:avLst/>
          </a:prstGeom>
        </p:spPr>
      </p:pic>
      <p:sp>
        <p:nvSpPr>
          <p:cNvPr id="8" name="TextBox 7">
            <a:extLst>
              <a:ext uri="{FF2B5EF4-FFF2-40B4-BE49-F238E27FC236}">
                <a16:creationId xmlns:a16="http://schemas.microsoft.com/office/drawing/2014/main" id="{DDDC6314-E964-44C5-8107-C9CCB597A02A}"/>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964640075"/>
      </p:ext>
    </p:extLst>
  </p:cSld>
  <p:clrMapOvr>
    <a:masterClrMapping/>
  </p:clrMapOvr>
  <p:extLst>
    <p:ext uri="{6950BFC3-D8DA-4A85-94F7-54DA5524770B}">
      <p188:commentRel xmlns:p188="http://schemas.microsoft.com/office/powerpoint/2018/8/main" r:id="rId3"/>
    </p:ext>
  </p:extLs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CCB1-C0D5-4BA7-A04C-428F8D78F853}"/>
              </a:ext>
            </a:extLst>
          </p:cNvPr>
          <p:cNvSpPr>
            <a:spLocks noGrp="1"/>
          </p:cNvSpPr>
          <p:nvPr>
            <p:ph type="title"/>
          </p:nvPr>
        </p:nvSpPr>
        <p:spPr>
          <a:xfrm>
            <a:off x="838200" y="162904"/>
            <a:ext cx="10515600" cy="1325563"/>
          </a:xfrm>
        </p:spPr>
        <p:txBody>
          <a:bodyPr lIns="91440" tIns="45720" rIns="91440" bIns="45720" anchor="t">
            <a:normAutofit/>
          </a:bodyPr>
          <a:lstStyle/>
          <a:p>
            <a:r>
              <a:rPr lang="en-GB" sz="4000">
                <a:solidFill>
                  <a:srgbClr val="0070C0"/>
                </a:solidFill>
                <a:latin typeface="Arial"/>
                <a:cs typeface="Arial"/>
              </a:rPr>
              <a:t>More information about CMC</a:t>
            </a:r>
            <a:endParaRPr lang="en-GB" sz="4000">
              <a:solidFill>
                <a:srgbClr val="0070C0"/>
              </a:solidFill>
              <a:highlight>
                <a:srgbClr val="FFFF00"/>
              </a:highlight>
              <a:latin typeface="Arial"/>
              <a:cs typeface="Arial"/>
            </a:endParaRPr>
          </a:p>
        </p:txBody>
      </p:sp>
      <p:sp>
        <p:nvSpPr>
          <p:cNvPr id="3" name="Content Placeholder 2">
            <a:extLst>
              <a:ext uri="{FF2B5EF4-FFF2-40B4-BE49-F238E27FC236}">
                <a16:creationId xmlns:a16="http://schemas.microsoft.com/office/drawing/2014/main" id="{6F4C6097-49CF-440E-8133-A0E71E5C822C}"/>
              </a:ext>
            </a:extLst>
          </p:cNvPr>
          <p:cNvSpPr>
            <a:spLocks noGrp="1"/>
          </p:cNvSpPr>
          <p:nvPr>
            <p:ph idx="1"/>
          </p:nvPr>
        </p:nvSpPr>
        <p:spPr>
          <a:xfrm>
            <a:off x="391632" y="793586"/>
            <a:ext cx="5257800" cy="4664686"/>
          </a:xfrm>
        </p:spPr>
        <p:txBody>
          <a:bodyPr/>
          <a:lstStyle/>
          <a:p>
            <a:pPr marL="0" indent="0">
              <a:spcBef>
                <a:spcPts val="600"/>
              </a:spcBef>
              <a:buNone/>
            </a:pPr>
            <a:r>
              <a:rPr lang="en-GB" sz="1300" b="1">
                <a:latin typeface="Arial" panose="020B0604020202020204" pitchFamily="34" charset="0"/>
                <a:cs typeface="Arial" panose="020B0604020202020204" pitchFamily="34" charset="0"/>
              </a:rPr>
              <a:t>What is CMC?</a:t>
            </a:r>
          </a:p>
          <a:p>
            <a:pPr marL="0" indent="0">
              <a:spcBef>
                <a:spcPts val="600"/>
              </a:spcBef>
              <a:buNone/>
            </a:pPr>
            <a:r>
              <a:rPr lang="en-GB" sz="1300">
                <a:latin typeface="Arial" panose="020B0604020202020204" pitchFamily="34" charset="0"/>
                <a:cs typeface="Arial" panose="020B0604020202020204" pitchFamily="34" charset="0"/>
              </a:rPr>
              <a:t>Coordinate My Care (CMC) is a digital </a:t>
            </a:r>
            <a:r>
              <a:rPr lang="en-GB" sz="1300" i="1">
                <a:latin typeface="Arial" panose="020B0604020202020204" pitchFamily="34" charset="0"/>
                <a:cs typeface="Arial" panose="020B0604020202020204" pitchFamily="34" charset="0"/>
              </a:rPr>
              <a:t>urgent and advance care planning tool</a:t>
            </a:r>
            <a:r>
              <a:rPr lang="en-GB" sz="1300">
                <a:latin typeface="Arial" panose="020B0604020202020204" pitchFamily="34" charset="0"/>
                <a:cs typeface="Arial" panose="020B0604020202020204" pitchFamily="34" charset="0"/>
              </a:rPr>
              <a:t>. CMC care plans include patient diagnoses, medical details, resuscitation status, medications and recommendations for the urgent care services to follow in an emergency. CMC care plans also include information about patient’s preferences and wishes in an urgent care situation, include their preferred place of death.</a:t>
            </a:r>
          </a:p>
          <a:p>
            <a:pPr marL="0" indent="0">
              <a:spcBef>
                <a:spcPts val="600"/>
              </a:spcBef>
              <a:buNone/>
            </a:pPr>
            <a:r>
              <a:rPr lang="en-GB" sz="1300">
                <a:latin typeface="Arial" panose="020B0604020202020204" pitchFamily="34" charset="0"/>
                <a:cs typeface="Arial" panose="020B0604020202020204" pitchFamily="34" charset="0"/>
              </a:rPr>
              <a:t>Once the CMC plan is approved by a clinician, it is immediately visible to all the urgent care services including 111, out of hours GPs, the ambulance (in their vehicles) and the emergency departments. This way everyone is in the loop with the patient in the middle.</a:t>
            </a:r>
          </a:p>
          <a:p>
            <a:pPr marL="0" indent="0">
              <a:buNone/>
            </a:pPr>
            <a:endParaRPr lang="en-GB"/>
          </a:p>
          <a:p>
            <a:endParaRPr lang="en-GB"/>
          </a:p>
        </p:txBody>
      </p:sp>
      <p:sp>
        <p:nvSpPr>
          <p:cNvPr id="4" name="Content Placeholder 2">
            <a:extLst>
              <a:ext uri="{FF2B5EF4-FFF2-40B4-BE49-F238E27FC236}">
                <a16:creationId xmlns:a16="http://schemas.microsoft.com/office/drawing/2014/main" id="{A7116B74-70B4-48EB-8BC4-E9C8BADD58D4}"/>
              </a:ext>
            </a:extLst>
          </p:cNvPr>
          <p:cNvSpPr txBox="1">
            <a:spLocks/>
          </p:cNvSpPr>
          <p:nvPr/>
        </p:nvSpPr>
        <p:spPr>
          <a:xfrm>
            <a:off x="5649432" y="914810"/>
            <a:ext cx="5395546" cy="511711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GB" sz="1400" b="1">
                <a:latin typeface="Arial" panose="020B0604020202020204" pitchFamily="34" charset="0"/>
                <a:cs typeface="Arial" panose="020B0604020202020204" pitchFamily="34" charset="0"/>
              </a:rPr>
              <a:t>What are the benefits of using a digital advance/urgent care plan?</a:t>
            </a:r>
          </a:p>
          <a:p>
            <a:pPr marL="0" indent="0">
              <a:spcBef>
                <a:spcPts val="600"/>
              </a:spcBef>
              <a:buFont typeface="Arial" panose="020B0604020202020204" pitchFamily="34" charset="0"/>
              <a:buNone/>
            </a:pPr>
            <a:r>
              <a:rPr lang="en-GB" sz="1400" b="1">
                <a:latin typeface="Arial" panose="020B0604020202020204" pitchFamily="34" charset="0"/>
                <a:cs typeface="Arial" panose="020B0604020202020204" pitchFamily="34" charset="0"/>
              </a:rPr>
              <a:t>Benefits for your residents</a:t>
            </a:r>
          </a:p>
          <a:p>
            <a:pPr>
              <a:spcBef>
                <a:spcPts val="600"/>
              </a:spcBef>
            </a:pPr>
            <a:r>
              <a:rPr lang="en-GB" sz="1400">
                <a:latin typeface="Arial" panose="020B0604020202020204" pitchFamily="34" charset="0"/>
                <a:cs typeface="Arial" panose="020B0604020202020204" pitchFamily="34" charset="0"/>
              </a:rPr>
              <a:t>Your residents’ </a:t>
            </a:r>
            <a:r>
              <a:rPr lang="en-GB" sz="1400" i="1">
                <a:solidFill>
                  <a:schemeClr val="accent1"/>
                </a:solidFill>
                <a:latin typeface="Arial" panose="020B0604020202020204" pitchFamily="34" charset="0"/>
                <a:cs typeface="Arial" panose="020B0604020202020204" pitchFamily="34" charset="0"/>
              </a:rPr>
              <a:t>wishes are known and prioritised </a:t>
            </a:r>
            <a:r>
              <a:rPr lang="en-GB" sz="1400">
                <a:latin typeface="Arial" panose="020B0604020202020204" pitchFamily="34" charset="0"/>
                <a:cs typeface="Arial" panose="020B0604020202020204" pitchFamily="34" charset="0"/>
              </a:rPr>
              <a:t>by all healthcare staff. As care home staff, you know your residents better than anyone else and are best placed to capture this information.</a:t>
            </a:r>
          </a:p>
          <a:p>
            <a:pPr>
              <a:spcBef>
                <a:spcPts val="600"/>
              </a:spcBef>
            </a:pPr>
            <a:r>
              <a:rPr lang="en-GB" sz="1400">
                <a:latin typeface="Arial" panose="020B0604020202020204" pitchFamily="34" charset="0"/>
                <a:cs typeface="Arial" panose="020B0604020202020204" pitchFamily="34" charset="0"/>
              </a:rPr>
              <a:t>Reassurance for your residents that their </a:t>
            </a:r>
            <a:r>
              <a:rPr lang="en-GB" sz="1400" i="1">
                <a:solidFill>
                  <a:schemeClr val="accent1"/>
                </a:solidFill>
                <a:latin typeface="Arial" panose="020B0604020202020204" pitchFamily="34" charset="0"/>
                <a:cs typeface="Arial" panose="020B0604020202020204" pitchFamily="34" charset="0"/>
              </a:rPr>
              <a:t>preferences are documented and visible to all health and care services</a:t>
            </a:r>
            <a:r>
              <a:rPr lang="en-GB" sz="1400">
                <a:latin typeface="Arial" panose="020B0604020202020204" pitchFamily="34" charset="0"/>
                <a:cs typeface="Arial" panose="020B0604020202020204" pitchFamily="34" charset="0"/>
              </a:rPr>
              <a:t>.</a:t>
            </a:r>
          </a:p>
          <a:p>
            <a:pPr>
              <a:spcBef>
                <a:spcPts val="600"/>
              </a:spcBef>
            </a:pPr>
            <a:r>
              <a:rPr lang="en-GB" sz="1400" i="1">
                <a:solidFill>
                  <a:schemeClr val="accent1"/>
                </a:solidFill>
                <a:latin typeface="Arial" panose="020B0604020202020204" pitchFamily="34" charset="0"/>
                <a:cs typeface="Arial" panose="020B0604020202020204" pitchFamily="34" charset="0"/>
              </a:rPr>
              <a:t>Reduces delays in treatment </a:t>
            </a:r>
            <a:r>
              <a:rPr lang="en-GB" sz="1400">
                <a:latin typeface="Arial" panose="020B0604020202020204" pitchFamily="34" charset="0"/>
                <a:cs typeface="Arial" panose="020B0604020202020204" pitchFamily="34" charset="0"/>
              </a:rPr>
              <a:t>when paramedics have already read information about your resident.</a:t>
            </a:r>
          </a:p>
          <a:p>
            <a:pPr>
              <a:spcBef>
                <a:spcPts val="600"/>
              </a:spcBef>
            </a:pPr>
            <a:r>
              <a:rPr lang="en-GB" sz="1400">
                <a:latin typeface="Arial" panose="020B0604020202020204" pitchFamily="34" charset="0"/>
                <a:cs typeface="Arial" panose="020B0604020202020204" pitchFamily="34" charset="0"/>
              </a:rPr>
              <a:t>Your </a:t>
            </a:r>
            <a:r>
              <a:rPr lang="en-GB" sz="1400" i="1">
                <a:solidFill>
                  <a:schemeClr val="accent1"/>
                </a:solidFill>
                <a:latin typeface="Arial" panose="020B0604020202020204" pitchFamily="34" charset="0"/>
                <a:cs typeface="Arial" panose="020B0604020202020204" pitchFamily="34" charset="0"/>
              </a:rPr>
              <a:t>residents can be treated at home </a:t>
            </a:r>
            <a:r>
              <a:rPr lang="en-GB" sz="1400">
                <a:latin typeface="Arial" panose="020B0604020202020204" pitchFamily="34" charset="0"/>
                <a:cs typeface="Arial" panose="020B0604020202020204" pitchFamily="34" charset="0"/>
              </a:rPr>
              <a:t>if this is what they have expressed.</a:t>
            </a:r>
          </a:p>
          <a:p>
            <a:pPr marL="0" indent="0">
              <a:spcBef>
                <a:spcPts val="600"/>
              </a:spcBef>
              <a:buNone/>
            </a:pPr>
            <a:endParaRPr lang="en-GB" sz="1400" i="1">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400" b="1">
                <a:latin typeface="Arial" panose="020B0604020202020204" pitchFamily="34" charset="0"/>
                <a:cs typeface="Arial" panose="020B0604020202020204" pitchFamily="34" charset="0"/>
              </a:rPr>
              <a:t>Benefits for your staff and care home</a:t>
            </a:r>
          </a:p>
          <a:p>
            <a:pPr>
              <a:spcBef>
                <a:spcPts val="600"/>
              </a:spcBef>
            </a:pPr>
            <a:r>
              <a:rPr lang="en-GB" sz="1400">
                <a:latin typeface="Arial" panose="020B0604020202020204" pitchFamily="34" charset="0"/>
                <a:cs typeface="Arial" panose="020B0604020202020204" pitchFamily="34" charset="0"/>
              </a:rPr>
              <a:t>A digital care plan ensures that everyone has access to the </a:t>
            </a:r>
            <a:r>
              <a:rPr lang="en-GB" sz="1400" i="1">
                <a:solidFill>
                  <a:schemeClr val="accent1"/>
                </a:solidFill>
                <a:latin typeface="Arial" panose="020B0604020202020204" pitchFamily="34" charset="0"/>
                <a:cs typeface="Arial" panose="020B0604020202020204" pitchFamily="34" charset="0"/>
              </a:rPr>
              <a:t>same, up to date information</a:t>
            </a:r>
            <a:r>
              <a:rPr lang="en-GB" sz="1400">
                <a:latin typeface="Arial" panose="020B0604020202020204" pitchFamily="34" charset="0"/>
                <a:cs typeface="Arial" panose="020B0604020202020204" pitchFamily="34" charset="0"/>
              </a:rPr>
              <a:t>. </a:t>
            </a:r>
          </a:p>
          <a:p>
            <a:pPr>
              <a:spcBef>
                <a:spcPts val="600"/>
              </a:spcBef>
            </a:pPr>
            <a:r>
              <a:rPr lang="en-GB" sz="1400">
                <a:latin typeface="Arial" panose="020B0604020202020204" pitchFamily="34" charset="0"/>
                <a:cs typeface="Arial" panose="020B0604020202020204" pitchFamily="34" charset="0"/>
              </a:rPr>
              <a:t>There is </a:t>
            </a:r>
            <a:r>
              <a:rPr lang="en-GB" sz="1400" i="1">
                <a:solidFill>
                  <a:schemeClr val="accent1"/>
                </a:solidFill>
                <a:latin typeface="Arial" panose="020B0604020202020204" pitchFamily="34" charset="0"/>
                <a:cs typeface="Arial" panose="020B0604020202020204" pitchFamily="34" charset="0"/>
              </a:rPr>
              <a:t>no need to print documents</a:t>
            </a:r>
            <a:r>
              <a:rPr lang="en-GB" sz="1400">
                <a:latin typeface="Arial" panose="020B0604020202020204" pitchFamily="34" charset="0"/>
                <a:cs typeface="Arial" panose="020B0604020202020204" pitchFamily="34" charset="0"/>
              </a:rPr>
              <a:t> about your residents in an urgent care situation; </a:t>
            </a:r>
          </a:p>
          <a:p>
            <a:pPr>
              <a:spcBef>
                <a:spcPts val="600"/>
              </a:spcBef>
            </a:pPr>
            <a:r>
              <a:rPr lang="en-GB" sz="1400" i="1">
                <a:solidFill>
                  <a:schemeClr val="accent1"/>
                </a:solidFill>
                <a:latin typeface="Arial" panose="020B0604020202020204" pitchFamily="34" charset="0"/>
                <a:cs typeface="Arial" panose="020B0604020202020204" pitchFamily="34" charset="0"/>
              </a:rPr>
              <a:t>Urgent care services will already have access </a:t>
            </a:r>
            <a:r>
              <a:rPr lang="en-GB" sz="1400">
                <a:latin typeface="Arial" panose="020B0604020202020204" pitchFamily="34" charset="0"/>
                <a:cs typeface="Arial" panose="020B0604020202020204" pitchFamily="34" charset="0"/>
              </a:rPr>
              <a:t>to information that you have entered.</a:t>
            </a:r>
          </a:p>
          <a:p>
            <a:pPr>
              <a:spcBef>
                <a:spcPts val="600"/>
              </a:spcBef>
            </a:pPr>
            <a:r>
              <a:rPr lang="en-GB" sz="1400">
                <a:latin typeface="Arial" panose="020B0604020202020204" pitchFamily="34" charset="0"/>
                <a:cs typeface="Arial" panose="020B0604020202020204" pitchFamily="34" charset="0"/>
              </a:rPr>
              <a:t>Paramedics and ED staff can update information about your resident. This </a:t>
            </a:r>
            <a:r>
              <a:rPr lang="en-GB" sz="1400" i="1">
                <a:solidFill>
                  <a:schemeClr val="accent1"/>
                </a:solidFill>
                <a:latin typeface="Arial" panose="020B0604020202020204" pitchFamily="34" charset="0"/>
                <a:cs typeface="Arial" panose="020B0604020202020204" pitchFamily="34" charset="0"/>
              </a:rPr>
              <a:t>information will be immediately visible to you</a:t>
            </a:r>
            <a:r>
              <a:rPr lang="en-GB" sz="1400">
                <a:latin typeface="Arial" panose="020B0604020202020204" pitchFamily="34" charset="0"/>
                <a:cs typeface="Arial" panose="020B0604020202020204" pitchFamily="34" charset="0"/>
              </a:rPr>
              <a:t>.</a:t>
            </a:r>
          </a:p>
          <a:p>
            <a:pPr>
              <a:spcBef>
                <a:spcPts val="600"/>
              </a:spcBef>
            </a:pPr>
            <a:r>
              <a:rPr lang="en-GB" sz="1400" i="1">
                <a:solidFill>
                  <a:schemeClr val="accent1"/>
                </a:solidFill>
                <a:latin typeface="Arial" panose="020B0604020202020204" pitchFamily="34" charset="0"/>
                <a:cs typeface="Arial" panose="020B0604020202020204" pitchFamily="34" charset="0"/>
              </a:rPr>
              <a:t>Reduces LAS call-outs and conveyances </a:t>
            </a:r>
            <a:r>
              <a:rPr lang="en-GB" sz="1400">
                <a:latin typeface="Arial" panose="020B0604020202020204" pitchFamily="34" charset="0"/>
                <a:cs typeface="Arial" panose="020B0604020202020204" pitchFamily="34" charset="0"/>
              </a:rPr>
              <a:t>which can be stressful for your resident and your staff.</a:t>
            </a:r>
          </a:p>
          <a:p>
            <a:pPr marL="0" indent="0">
              <a:spcBef>
                <a:spcPts val="600"/>
              </a:spcBef>
              <a:buFont typeface="Arial" panose="020B0604020202020204" pitchFamily="34" charset="0"/>
              <a:buNone/>
            </a:pPr>
            <a:endParaRPr lang="en-GB" sz="1400" b="1">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400" b="1">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400" b="1">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400" b="1">
              <a:latin typeface="Arial" panose="020B0604020202020204" pitchFamily="34" charset="0"/>
              <a:cs typeface="Arial" panose="020B0604020202020204" pitchFamily="34" charset="0"/>
            </a:endParaRPr>
          </a:p>
          <a:p>
            <a:endParaRPr lang="en-GB"/>
          </a:p>
        </p:txBody>
      </p:sp>
      <p:pic>
        <p:nvPicPr>
          <p:cNvPr id="5" name="Picture 4" descr="A picture containing ball&#10;&#10;Description automatically generated">
            <a:extLst>
              <a:ext uri="{FF2B5EF4-FFF2-40B4-BE49-F238E27FC236}">
                <a16:creationId xmlns:a16="http://schemas.microsoft.com/office/drawing/2014/main" id="{5C885F92-65BC-3F48-B4FB-8BB9C8928FA2}"/>
              </a:ext>
            </a:extLst>
          </p:cNvPr>
          <p:cNvPicPr>
            <a:picLocks noGrp="1" noChangeAspect="1"/>
          </p:cNvPicPr>
          <p:nvPr/>
        </p:nvPicPr>
        <p:blipFill rotWithShape="1">
          <a:blip r:embed="rId2"/>
          <a:srcRect l="9178" t="10038" r="9178" b="11118"/>
          <a:stretch/>
        </p:blipFill>
        <p:spPr>
          <a:xfrm>
            <a:off x="172165" y="3125929"/>
            <a:ext cx="3241432" cy="3130074"/>
          </a:xfrm>
          <a:prstGeom prst="rect">
            <a:avLst/>
          </a:prstGeom>
          <a:solidFill>
            <a:srgbClr val="FF0000"/>
          </a:solidFill>
        </p:spPr>
      </p:pic>
      <p:sp>
        <p:nvSpPr>
          <p:cNvPr id="7" name="TextBox 6">
            <a:extLst>
              <a:ext uri="{FF2B5EF4-FFF2-40B4-BE49-F238E27FC236}">
                <a16:creationId xmlns:a16="http://schemas.microsoft.com/office/drawing/2014/main" id="{7FE0CE89-2116-4E09-B317-025C215A18AD}"/>
              </a:ext>
            </a:extLst>
          </p:cNvPr>
          <p:cNvSpPr txBox="1"/>
          <p:nvPr/>
        </p:nvSpPr>
        <p:spPr>
          <a:xfrm>
            <a:off x="3302761" y="6011614"/>
            <a:ext cx="8749000" cy="738664"/>
          </a:xfrm>
          <a:prstGeom prst="rect">
            <a:avLst/>
          </a:prstGeom>
          <a:noFill/>
        </p:spPr>
        <p:txBody>
          <a:bodyPr wrap="square" rtlCol="0">
            <a:spAutoFit/>
          </a:bodyPr>
          <a:lstStyle/>
          <a:p>
            <a:r>
              <a:rPr lang="en-GB" sz="1400">
                <a:solidFill>
                  <a:srgbClr val="FF0000"/>
                </a:solidFill>
                <a:latin typeface="Arial" panose="020B0604020202020204" pitchFamily="34" charset="0"/>
                <a:cs typeface="Arial" panose="020B0604020202020204" pitchFamily="34" charset="0"/>
              </a:rPr>
              <a:t>There is going to be a change of provider for Advanced Medical Care Plans from April 2022. Existing plans will be transferred automatically, so we encourage care homes to continue to use CMC for now, and will provide more information when we have it about the new provider and the transfer.</a:t>
            </a:r>
          </a:p>
        </p:txBody>
      </p:sp>
      <p:sp>
        <p:nvSpPr>
          <p:cNvPr id="9" name="TextBox 8">
            <a:extLst>
              <a:ext uri="{FF2B5EF4-FFF2-40B4-BE49-F238E27FC236}">
                <a16:creationId xmlns:a16="http://schemas.microsoft.com/office/drawing/2014/main" id="{BC5E7EF2-C2B5-44DF-B63C-27A1DAFB75C3}"/>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188151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101F5F-C20F-49C4-AFA2-9696D4F28BC1}"/>
              </a:ext>
            </a:extLst>
          </p:cNvPr>
          <p:cNvSpPr>
            <a:spLocks noGrp="1"/>
          </p:cNvSpPr>
          <p:nvPr>
            <p:ph sz="quarter" idx="10"/>
          </p:nvPr>
        </p:nvSpPr>
        <p:spPr/>
        <p:txBody>
          <a:bodyPr lIns="91440" tIns="45720" rIns="91440" bIns="45720" anchor="t"/>
          <a:lstStyle/>
          <a:p>
            <a:r>
              <a:rPr lang="en-GB" sz="1800" b="1">
                <a:latin typeface="Arial"/>
                <a:cs typeface="Arial"/>
              </a:rPr>
              <a:t>For information on Flu vaccines for care home residents and staff, please refer to the </a:t>
            </a:r>
            <a:r>
              <a:rPr lang="en-GB" sz="1800" b="1">
                <a:latin typeface="Arial"/>
                <a:cs typeface="Arial"/>
                <a:hlinkClick r:id="rId2"/>
              </a:rPr>
              <a:t>London Flu Standard Operation Procedure (SOP):</a:t>
            </a:r>
            <a:endParaRPr lang="en-GB" sz="1800" b="1">
              <a:latin typeface="Arial"/>
              <a:cs typeface="Arial"/>
            </a:endParaRPr>
          </a:p>
          <a:p>
            <a:r>
              <a:rPr lang="en-GB" sz="1800">
                <a:effectLst/>
                <a:latin typeface="Arial"/>
                <a:ea typeface="Arial" panose="020B0604020202020204" pitchFamily="34" charset="0"/>
                <a:cs typeface="Arial"/>
              </a:rPr>
              <a:t>Care Providers should identify a vaccination lead who will be responsible for</a:t>
            </a:r>
            <a:r>
              <a:rPr lang="en-GB" sz="1800" spc="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identifying the numbers of staff and residents who require flu vaccination and COVID vaccination boosters and</a:t>
            </a:r>
            <a:r>
              <a:rPr lang="en-GB" sz="1800" spc="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promoting vaccination uptake in the care home. This lead should track the numbers</a:t>
            </a:r>
            <a:r>
              <a:rPr lang="en-GB" sz="1800" spc="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who have received ‘flu vaccination through their general practice or community</a:t>
            </a:r>
            <a:r>
              <a:rPr lang="en-GB" sz="1800" spc="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pharmacy. This vaccine is free of charge. For non-clinical staff (e.g. cleaners), they</a:t>
            </a:r>
            <a:r>
              <a:rPr lang="en-GB" sz="1800" spc="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are eligible for a free vaccine in London’s participating community pharmacies – see</a:t>
            </a:r>
            <a:r>
              <a:rPr lang="en-GB" sz="1800">
                <a:latin typeface="Arial"/>
                <a:ea typeface="Arial" panose="020B0604020202020204" pitchFamily="34" charset="0"/>
                <a:cs typeface="Arial"/>
              </a:rPr>
              <a:t> </a:t>
            </a:r>
            <a:r>
              <a:rPr lang="en-GB" sz="1800" spc="-295">
                <a:solidFill>
                  <a:srgbClr val="006EC0"/>
                </a:solidFill>
                <a:effectLst/>
                <a:latin typeface="Arial"/>
                <a:ea typeface="Arial" panose="020B0604020202020204" pitchFamily="34" charset="0"/>
                <a:cs typeface="Arial"/>
              </a:rPr>
              <a:t> </a:t>
            </a:r>
            <a:r>
              <a:rPr lang="en-GB" sz="1800" u="sng">
                <a:solidFill>
                  <a:srgbClr val="006EC0"/>
                </a:solidFill>
                <a:effectLst/>
                <a:latin typeface="Arial"/>
                <a:ea typeface="Arial" panose="020B0604020202020204" pitchFamily="34" charset="0"/>
                <a:cs typeface="Arial"/>
                <a:hlinkClick r:id="rId3"/>
              </a:rPr>
              <a:t>www.myvaccinations.co.uk</a:t>
            </a:r>
            <a:r>
              <a:rPr lang="en-GB" sz="1800">
                <a:effectLst/>
                <a:latin typeface="Arial"/>
                <a:ea typeface="Arial" panose="020B0604020202020204" pitchFamily="34" charset="0"/>
                <a:cs typeface="Arial"/>
              </a:rPr>
              <a:t>. Community pharmacies</a:t>
            </a:r>
            <a:r>
              <a:rPr lang="en-GB" sz="1800" spc="-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are</a:t>
            </a:r>
            <a:r>
              <a:rPr lang="en-GB" sz="1800" spc="-1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also</a:t>
            </a:r>
            <a:r>
              <a:rPr lang="en-GB" sz="1800" spc="-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able</a:t>
            </a:r>
            <a:r>
              <a:rPr lang="en-GB" sz="1800" spc="-1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to</a:t>
            </a:r>
            <a:r>
              <a:rPr lang="en-GB" sz="1800" spc="-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do</a:t>
            </a:r>
            <a:r>
              <a:rPr lang="en-GB" sz="1800" spc="-1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onsite vaccination</a:t>
            </a:r>
            <a:r>
              <a:rPr lang="en-GB" sz="1800" spc="-10">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clinics for</a:t>
            </a:r>
            <a:r>
              <a:rPr lang="en-GB" sz="1800" spc="-10">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the</a:t>
            </a:r>
            <a:r>
              <a:rPr lang="en-GB" sz="1800" spc="-1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care</a:t>
            </a:r>
            <a:r>
              <a:rPr lang="en-GB" sz="1800" spc="-20">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home</a:t>
            </a:r>
            <a:r>
              <a:rPr lang="en-GB" sz="1800" spc="-1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(if</a:t>
            </a:r>
            <a:r>
              <a:rPr lang="en-GB" sz="1800" spc="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numbers</a:t>
            </a:r>
            <a:r>
              <a:rPr lang="en-GB" sz="1800" spc="-1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to</a:t>
            </a:r>
            <a:r>
              <a:rPr lang="en-GB" sz="1800" spc="-10">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be</a:t>
            </a:r>
            <a:r>
              <a:rPr lang="en-GB" sz="1800" spc="-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immunised</a:t>
            </a:r>
            <a:r>
              <a:rPr lang="en-GB" sz="1800" spc="-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are</a:t>
            </a:r>
            <a:r>
              <a:rPr lang="en-GB" sz="1800" spc="-45">
                <a:effectLst/>
                <a:latin typeface="Arial"/>
                <a:ea typeface="Arial" panose="020B0604020202020204" pitchFamily="34" charset="0"/>
                <a:cs typeface="Arial"/>
              </a:rPr>
              <a:t> </a:t>
            </a:r>
            <a:r>
              <a:rPr lang="en-GB" sz="1800">
                <a:effectLst/>
                <a:latin typeface="Arial"/>
                <a:ea typeface="Arial" panose="020B0604020202020204" pitchFamily="34" charset="0"/>
                <a:cs typeface="Arial"/>
              </a:rPr>
              <a:t>&gt;10).</a:t>
            </a:r>
          </a:p>
          <a:p>
            <a:r>
              <a:rPr lang="en-GB" sz="1800">
                <a:solidFill>
                  <a:srgbClr val="211F1F"/>
                </a:solidFill>
                <a:effectLst/>
                <a:latin typeface="Arial"/>
                <a:ea typeface="Symbol" panose="05050102010706020507" pitchFamily="18" charset="2"/>
                <a:cs typeface="Symbol" panose="05050102010706020507" pitchFamily="18" charset="2"/>
              </a:rPr>
              <a:t>It is also important to ensure that all residents aged over 65 have received a one off</a:t>
            </a:r>
            <a:r>
              <a:rPr lang="en-GB" sz="1800" spc="-300">
                <a:solidFill>
                  <a:srgbClr val="211F1F"/>
                </a:solidFill>
                <a:effectLst/>
                <a:latin typeface="Arial"/>
                <a:ea typeface="Symbol" panose="05050102010706020507" pitchFamily="18" charset="2"/>
                <a:cs typeface="Symbol" panose="05050102010706020507" pitchFamily="18" charset="2"/>
              </a:rPr>
              <a:t> </a:t>
            </a:r>
            <a:r>
              <a:rPr lang="en-GB" sz="1800">
                <a:solidFill>
                  <a:srgbClr val="211F1F"/>
                </a:solidFill>
                <a:effectLst/>
                <a:latin typeface="Arial"/>
                <a:ea typeface="Symbol" panose="05050102010706020507" pitchFamily="18" charset="2"/>
                <a:cs typeface="Symbol" panose="05050102010706020507" pitchFamily="18" charset="2"/>
              </a:rPr>
              <a:t>pneumococcal vaccine (PPV23) to prevent against invasive pneumococcal disease</a:t>
            </a:r>
            <a:r>
              <a:rPr lang="en-GB" sz="1800" spc="-295">
                <a:solidFill>
                  <a:srgbClr val="211F1F"/>
                </a:solidFill>
                <a:effectLst/>
                <a:latin typeface="Arial"/>
                <a:ea typeface="Symbol" panose="05050102010706020507" pitchFamily="18" charset="2"/>
                <a:cs typeface="Symbol" panose="05050102010706020507" pitchFamily="18" charset="2"/>
              </a:rPr>
              <a:t> </a:t>
            </a:r>
            <a:r>
              <a:rPr lang="en-GB" sz="1800">
                <a:solidFill>
                  <a:srgbClr val="211F1F"/>
                </a:solidFill>
                <a:effectLst/>
                <a:latin typeface="Arial"/>
                <a:ea typeface="Symbol" panose="05050102010706020507" pitchFamily="18" charset="2"/>
                <a:cs typeface="Symbol" panose="05050102010706020507" pitchFamily="18" charset="2"/>
              </a:rPr>
              <a:t>and pneumonia. All residents aged between 70 and 79 should also receive a one-</a:t>
            </a:r>
            <a:r>
              <a:rPr lang="en-GB" sz="1800" spc="5">
                <a:solidFill>
                  <a:srgbClr val="211F1F"/>
                </a:solidFill>
                <a:effectLst/>
                <a:latin typeface="Arial"/>
                <a:ea typeface="Symbol" panose="05050102010706020507" pitchFamily="18" charset="2"/>
                <a:cs typeface="Symbol" panose="05050102010706020507" pitchFamily="18" charset="2"/>
              </a:rPr>
              <a:t> </a:t>
            </a:r>
            <a:r>
              <a:rPr lang="en-GB" sz="1800">
                <a:solidFill>
                  <a:srgbClr val="211F1F"/>
                </a:solidFill>
                <a:effectLst/>
                <a:latin typeface="Arial"/>
                <a:ea typeface="Symbol" panose="05050102010706020507" pitchFamily="18" charset="2"/>
                <a:cs typeface="Symbol" panose="05050102010706020507" pitchFamily="18" charset="2"/>
              </a:rPr>
              <a:t>off</a:t>
            </a:r>
            <a:r>
              <a:rPr lang="en-GB" sz="1800" spc="-5">
                <a:solidFill>
                  <a:srgbClr val="211F1F"/>
                </a:solidFill>
                <a:effectLst/>
                <a:latin typeface="Arial"/>
                <a:ea typeface="Symbol" panose="05050102010706020507" pitchFamily="18" charset="2"/>
                <a:cs typeface="Symbol" panose="05050102010706020507" pitchFamily="18" charset="2"/>
              </a:rPr>
              <a:t> </a:t>
            </a:r>
            <a:r>
              <a:rPr lang="en-GB" sz="1800">
                <a:solidFill>
                  <a:srgbClr val="211F1F"/>
                </a:solidFill>
                <a:effectLst/>
                <a:latin typeface="Arial"/>
                <a:ea typeface="Symbol" panose="05050102010706020507" pitchFamily="18" charset="2"/>
                <a:cs typeface="Symbol" panose="05050102010706020507" pitchFamily="18" charset="2"/>
              </a:rPr>
              <a:t>shingles vaccine</a:t>
            </a:r>
            <a:r>
              <a:rPr lang="en-GB" sz="1800" spc="-10">
                <a:solidFill>
                  <a:srgbClr val="211F1F"/>
                </a:solidFill>
                <a:effectLst/>
                <a:latin typeface="Arial"/>
                <a:ea typeface="Symbol" panose="05050102010706020507" pitchFamily="18" charset="2"/>
                <a:cs typeface="Symbol" panose="05050102010706020507" pitchFamily="18" charset="2"/>
              </a:rPr>
              <a:t> </a:t>
            </a:r>
            <a:r>
              <a:rPr lang="en-GB" sz="1800">
                <a:solidFill>
                  <a:srgbClr val="211F1F"/>
                </a:solidFill>
                <a:effectLst/>
                <a:latin typeface="Arial"/>
                <a:ea typeface="Symbol" panose="05050102010706020507" pitchFamily="18" charset="2"/>
                <a:cs typeface="Symbol" panose="05050102010706020507" pitchFamily="18" charset="2"/>
              </a:rPr>
              <a:t>unless clinically</a:t>
            </a:r>
            <a:r>
              <a:rPr lang="en-GB" sz="1800" spc="5">
                <a:solidFill>
                  <a:srgbClr val="211F1F"/>
                </a:solidFill>
                <a:effectLst/>
                <a:latin typeface="Arial"/>
                <a:ea typeface="Symbol" panose="05050102010706020507" pitchFamily="18" charset="2"/>
                <a:cs typeface="Symbol" panose="05050102010706020507" pitchFamily="18" charset="2"/>
              </a:rPr>
              <a:t> </a:t>
            </a:r>
            <a:r>
              <a:rPr lang="en-GB" sz="1800">
                <a:solidFill>
                  <a:srgbClr val="211F1F"/>
                </a:solidFill>
                <a:effectLst/>
                <a:latin typeface="Arial"/>
                <a:ea typeface="Symbol" panose="05050102010706020507" pitchFamily="18" charset="2"/>
                <a:cs typeface="Symbol" panose="05050102010706020507" pitchFamily="18" charset="2"/>
              </a:rPr>
              <a:t>contraindicated</a:t>
            </a:r>
            <a:r>
              <a:rPr lang="en-GB" sz="1800">
                <a:solidFill>
                  <a:srgbClr val="211F1F"/>
                </a:solidFill>
                <a:latin typeface="Arial"/>
                <a:ea typeface="Symbol" panose="05050102010706020507" pitchFamily="18" charset="2"/>
                <a:cs typeface="Symbol" panose="05050102010706020507" pitchFamily="18" charset="2"/>
              </a:rPr>
              <a:t>. These can be arranged with the patient's GP (there should be a 7 day gap between </a:t>
            </a:r>
            <a:r>
              <a:rPr lang="en-GB" sz="1800">
                <a:latin typeface="Arial"/>
                <a:ea typeface="Symbol" panose="05050102010706020507" pitchFamily="18" charset="2"/>
                <a:cs typeface="Arial"/>
              </a:rPr>
              <a:t>administering</a:t>
            </a:r>
            <a:r>
              <a:rPr lang="en-GB" sz="1800">
                <a:solidFill>
                  <a:srgbClr val="211F1F"/>
                </a:solidFill>
                <a:latin typeface="Arial"/>
                <a:ea typeface="Symbol" panose="05050102010706020507" pitchFamily="18" charset="2"/>
                <a:cs typeface="Symbol" panose="05050102010706020507" pitchFamily="18" charset="2"/>
              </a:rPr>
              <a:t> shingles and COVID-19 vaccine) </a:t>
            </a:r>
            <a:endParaRPr lang="en-GB" sz="1800">
              <a:latin typeface="Arial"/>
              <a:cs typeface="Arial"/>
            </a:endParaRPr>
          </a:p>
          <a:p>
            <a:r>
              <a:rPr lang="en-GB" sz="1800" b="1">
                <a:latin typeface="Arial"/>
                <a:cs typeface="Arial"/>
              </a:rPr>
              <a:t>For information relating to Covid-19 vaccines for care home residents and staff, please refer to the Care Homes Covid-19 Vaccination Information pack, with FAQ, which can be found </a:t>
            </a:r>
            <a:r>
              <a:rPr lang="en-GB" sz="1800" b="1">
                <a:latin typeface="Arial"/>
                <a:cs typeface="Arial"/>
                <a:hlinkClick r:id="rId4">
                  <a:extLst>
                    <a:ext uri="{A12FA001-AC4F-418D-AE19-62706E023703}">
                      <ahyp:hlinkClr xmlns:ahyp="http://schemas.microsoft.com/office/drawing/2018/hyperlinkcolor" val="tx"/>
                    </a:ext>
                  </a:extLst>
                </a:hlinkClick>
              </a:rPr>
              <a:t>here</a:t>
            </a:r>
            <a:r>
              <a:rPr lang="en-GB" sz="1800" b="1">
                <a:latin typeface="Arial"/>
                <a:cs typeface="Arial"/>
              </a:rPr>
              <a:t>.</a:t>
            </a:r>
            <a:endParaRPr lang="en-GB" sz="1800">
              <a:latin typeface="Arial"/>
              <a:cs typeface="Arial"/>
            </a:endParaRPr>
          </a:p>
        </p:txBody>
      </p:sp>
      <p:sp>
        <p:nvSpPr>
          <p:cNvPr id="3" name="Title 2">
            <a:extLst>
              <a:ext uri="{FF2B5EF4-FFF2-40B4-BE49-F238E27FC236}">
                <a16:creationId xmlns:a16="http://schemas.microsoft.com/office/drawing/2014/main" id="{06543A98-99F0-4366-A7DB-81E7EDA0D2E8}"/>
              </a:ext>
            </a:extLst>
          </p:cNvPr>
          <p:cNvSpPr>
            <a:spLocks noGrp="1"/>
          </p:cNvSpPr>
          <p:nvPr>
            <p:ph type="title"/>
          </p:nvPr>
        </p:nvSpPr>
        <p:spPr/>
        <p:txBody>
          <a:bodyPr/>
          <a:lstStyle/>
          <a:p>
            <a:r>
              <a:rPr lang="en-GB"/>
              <a:t>Vaccinations</a:t>
            </a:r>
          </a:p>
        </p:txBody>
      </p:sp>
      <p:sp>
        <p:nvSpPr>
          <p:cNvPr id="6" name="TextBox 5">
            <a:extLst>
              <a:ext uri="{FF2B5EF4-FFF2-40B4-BE49-F238E27FC236}">
                <a16:creationId xmlns:a16="http://schemas.microsoft.com/office/drawing/2014/main" id="{AF9F6F6A-239D-48B7-880F-FD0C7FE9342D}"/>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6226069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CCB1-C0D5-4BA7-A04C-428F8D78F853}"/>
              </a:ext>
            </a:extLst>
          </p:cNvPr>
          <p:cNvSpPr>
            <a:spLocks noGrp="1"/>
          </p:cNvSpPr>
          <p:nvPr>
            <p:ph type="title"/>
          </p:nvPr>
        </p:nvSpPr>
        <p:spPr>
          <a:xfrm>
            <a:off x="838200" y="233240"/>
            <a:ext cx="10515600" cy="1325563"/>
          </a:xfrm>
        </p:spPr>
        <p:txBody>
          <a:bodyPr lIns="91440" tIns="45720" rIns="91440" bIns="45720" anchor="t">
            <a:normAutofit/>
          </a:bodyPr>
          <a:lstStyle/>
          <a:p>
            <a:r>
              <a:rPr lang="en-GB" sz="4000">
                <a:solidFill>
                  <a:srgbClr val="0070C0"/>
                </a:solidFill>
                <a:latin typeface="Arial"/>
                <a:cs typeface="Arial"/>
              </a:rPr>
              <a:t>How can we get access to CMC?</a:t>
            </a:r>
            <a:endParaRPr lang="en-GB" sz="4000">
              <a:solidFill>
                <a:srgbClr val="0070C0"/>
              </a:solidFill>
              <a:highlight>
                <a:srgbClr val="FFFF00"/>
              </a:highlight>
              <a:latin typeface="Arial"/>
              <a:cs typeface="Arial"/>
            </a:endParaRPr>
          </a:p>
        </p:txBody>
      </p:sp>
      <p:sp>
        <p:nvSpPr>
          <p:cNvPr id="3" name="Content Placeholder 2">
            <a:extLst>
              <a:ext uri="{FF2B5EF4-FFF2-40B4-BE49-F238E27FC236}">
                <a16:creationId xmlns:a16="http://schemas.microsoft.com/office/drawing/2014/main" id="{6F4C6097-49CF-440E-8133-A0E71E5C822C}"/>
              </a:ext>
            </a:extLst>
          </p:cNvPr>
          <p:cNvSpPr>
            <a:spLocks noGrp="1"/>
          </p:cNvSpPr>
          <p:nvPr>
            <p:ph idx="1"/>
          </p:nvPr>
        </p:nvSpPr>
        <p:spPr>
          <a:xfrm>
            <a:off x="838200" y="1345224"/>
            <a:ext cx="5114192" cy="5161084"/>
          </a:xfrm>
        </p:spPr>
        <p:txBody>
          <a:bodyPr>
            <a:normAutofit/>
          </a:bodyPr>
          <a:lstStyle/>
          <a:p>
            <a:pPr marL="0" indent="0" fontAlgn="base">
              <a:buNone/>
            </a:pPr>
            <a:r>
              <a:rPr lang="en-GB" sz="1300" b="1" i="0">
                <a:solidFill>
                  <a:srgbClr val="000000"/>
                </a:solidFill>
                <a:effectLst/>
                <a:latin typeface="Arial" panose="020B0604020202020204" pitchFamily="34" charset="0"/>
                <a:cs typeface="Arial" panose="020B0604020202020204" pitchFamily="34" charset="0"/>
              </a:rPr>
              <a:t>How-to Steps</a:t>
            </a:r>
          </a:p>
          <a:p>
            <a:pPr marL="342900" indent="-342900" fontAlgn="base">
              <a:buAutoNum type="arabicPeriod"/>
            </a:pPr>
            <a:r>
              <a:rPr lang="en-GB" sz="1300" i="0">
                <a:solidFill>
                  <a:srgbClr val="000000"/>
                </a:solidFill>
                <a:effectLst/>
                <a:latin typeface="Arial" panose="020B0604020202020204" pitchFamily="34" charset="0"/>
                <a:cs typeface="Arial" panose="020B0604020202020204" pitchFamily="34" charset="0"/>
              </a:rPr>
              <a:t>Ensure that your Care Home has met Data Security Protection Toolkit (DSPT) standards to ‘Standards Met 2019/20 or 2020/21’. You can check your organisation’s DSPT status </a:t>
            </a:r>
            <a:r>
              <a:rPr lang="en-GB" sz="1300" i="0">
                <a:solidFill>
                  <a:srgbClr val="000000"/>
                </a:solidFill>
                <a:effectLst/>
                <a:latin typeface="Arial" panose="020B0604020202020204" pitchFamily="34" charset="0"/>
                <a:cs typeface="Arial" panose="020B0604020202020204" pitchFamily="34" charset="0"/>
                <a:hlinkClick r:id="rId2"/>
              </a:rPr>
              <a:t>here</a:t>
            </a:r>
            <a:r>
              <a:rPr lang="en-GB" sz="1300">
                <a:solidFill>
                  <a:srgbClr val="000000"/>
                </a:solidFill>
                <a:latin typeface="Arial" panose="020B0604020202020204" pitchFamily="34" charset="0"/>
                <a:cs typeface="Arial" panose="020B0604020202020204" pitchFamily="34" charset="0"/>
              </a:rPr>
              <a:t>.</a:t>
            </a:r>
          </a:p>
          <a:p>
            <a:pPr marL="342900" indent="-342900" fontAlgn="base">
              <a:buAutoNum type="arabicPeriod"/>
            </a:pPr>
            <a:r>
              <a:rPr lang="en-GB" sz="1300" i="0">
                <a:solidFill>
                  <a:srgbClr val="000000"/>
                </a:solidFill>
                <a:effectLst/>
                <a:latin typeface="Arial" panose="020B0604020202020204" pitchFamily="34" charset="0"/>
                <a:cs typeface="Arial" panose="020B0604020202020204" pitchFamily="34" charset="0"/>
              </a:rPr>
              <a:t>Obtain approval from your head office or management to begin using Coordinate My Care in your Care Home.  </a:t>
            </a:r>
          </a:p>
          <a:p>
            <a:pPr marL="342900" indent="-342900" fontAlgn="base">
              <a:buFont typeface="Arial" panose="020B0604020202020204" pitchFamily="34" charset="0"/>
              <a:buAutoNum type="arabicPeriod"/>
            </a:pPr>
            <a:r>
              <a:rPr lang="en-GB" sz="1300" i="0">
                <a:solidFill>
                  <a:srgbClr val="000000"/>
                </a:solidFill>
                <a:effectLst/>
                <a:latin typeface="Arial" panose="020B0604020202020204" pitchFamily="34" charset="0"/>
                <a:cs typeface="Arial" panose="020B0604020202020204" pitchFamily="34" charset="0"/>
              </a:rPr>
              <a:t>Agree with your Care Home clinicians the level of access that each member of staff requires to access the CMC system. Care home clinicians (e.g. nurses, GPs) can be assigned Clinician access. All other care home staff can be assigned Administrator access. All care organisations are responsible for ensuring that staff are assigned the appropriate access to CMC. </a:t>
            </a:r>
          </a:p>
          <a:p>
            <a:pPr marL="342900" indent="-342900" fontAlgn="base">
              <a:buAutoNum type="arabicPeriod"/>
            </a:pPr>
            <a:r>
              <a:rPr lang="en-GB" sz="1300" i="0">
                <a:solidFill>
                  <a:srgbClr val="000000"/>
                </a:solidFill>
                <a:effectLst/>
                <a:latin typeface="Arial" panose="020B0604020202020204" pitchFamily="34" charset="0"/>
                <a:cs typeface="Arial" panose="020B0604020202020204" pitchFamily="34" charset="0"/>
              </a:rPr>
              <a:t>Ensure your Care Home has sufficient </a:t>
            </a:r>
            <a:r>
              <a:rPr lang="en-GB" sz="1300" i="0" err="1">
                <a:solidFill>
                  <a:srgbClr val="000000"/>
                </a:solidFill>
                <a:effectLst/>
                <a:latin typeface="Arial" panose="020B0604020202020204" pitchFamily="34" charset="0"/>
                <a:cs typeface="Arial" panose="020B0604020202020204" pitchFamily="34" charset="0"/>
              </a:rPr>
              <a:t>WiFi</a:t>
            </a:r>
            <a:r>
              <a:rPr lang="en-GB" sz="1300" i="0">
                <a:solidFill>
                  <a:srgbClr val="000000"/>
                </a:solidFill>
                <a:effectLst/>
                <a:latin typeface="Arial" panose="020B0604020202020204" pitchFamily="34" charset="0"/>
                <a:cs typeface="Arial" panose="020B0604020202020204" pitchFamily="34" charset="0"/>
              </a:rPr>
              <a:t>.  </a:t>
            </a:r>
          </a:p>
          <a:p>
            <a:pPr marL="342900" indent="-342900" fontAlgn="base">
              <a:buAutoNum type="arabicPeriod"/>
            </a:pPr>
            <a:r>
              <a:rPr lang="en-GB" sz="1300" i="0">
                <a:solidFill>
                  <a:srgbClr val="000000"/>
                </a:solidFill>
                <a:effectLst/>
                <a:latin typeface="Arial" panose="020B0604020202020204" pitchFamily="34" charset="0"/>
                <a:cs typeface="Arial" panose="020B0604020202020204" pitchFamily="34" charset="0"/>
              </a:rPr>
              <a:t>Ensure your Care Home has suitable IT equipment with up to date security software. </a:t>
            </a:r>
          </a:p>
          <a:p>
            <a:pPr marL="342900" indent="-342900" fontAlgn="base">
              <a:buAutoNum type="arabicPeriod"/>
            </a:pPr>
            <a:r>
              <a:rPr lang="en-GB" sz="1300" i="0">
                <a:solidFill>
                  <a:srgbClr val="000000"/>
                </a:solidFill>
                <a:effectLst/>
                <a:latin typeface="Arial" panose="020B0604020202020204" pitchFamily="34" charset="0"/>
                <a:cs typeface="Arial" panose="020B0604020202020204" pitchFamily="34" charset="0"/>
              </a:rPr>
              <a:t>Ensure that users from your Care Home are up to date with NHS Information Governance training. </a:t>
            </a:r>
          </a:p>
          <a:p>
            <a:pPr marL="342900" indent="-342900" fontAlgn="base">
              <a:buAutoNum type="arabicPeriod"/>
            </a:pPr>
            <a:r>
              <a:rPr lang="en-GB" sz="1300" i="0">
                <a:solidFill>
                  <a:srgbClr val="000000"/>
                </a:solidFill>
                <a:effectLst/>
                <a:latin typeface="Arial" panose="020B0604020202020204" pitchFamily="34" charset="0"/>
                <a:cs typeface="Arial" panose="020B0604020202020204" pitchFamily="34" charset="0"/>
              </a:rPr>
              <a:t>Read the </a:t>
            </a:r>
            <a:r>
              <a:rPr lang="en-GB" sz="1300" i="0">
                <a:solidFill>
                  <a:srgbClr val="000000"/>
                </a:solidFill>
                <a:effectLst/>
                <a:latin typeface="Arial" panose="020B0604020202020204" pitchFamily="34" charset="0"/>
                <a:cs typeface="Arial" panose="020B0604020202020204" pitchFamily="34" charset="0"/>
                <a:hlinkClick r:id="rId3"/>
              </a:rPr>
              <a:t>CMC Information Sharing Agreement </a:t>
            </a:r>
            <a:r>
              <a:rPr lang="en-GB" sz="1300" i="0">
                <a:solidFill>
                  <a:srgbClr val="000000"/>
                </a:solidFill>
                <a:effectLst/>
                <a:latin typeface="Arial" panose="020B0604020202020204" pitchFamily="34" charset="0"/>
                <a:cs typeface="Arial" panose="020B0604020202020204" pitchFamily="34" charset="0"/>
              </a:rPr>
              <a:t>and sign </a:t>
            </a:r>
            <a:r>
              <a:rPr lang="en-GB" sz="1300" i="0">
                <a:solidFill>
                  <a:srgbClr val="000000"/>
                </a:solidFill>
                <a:effectLst/>
                <a:latin typeface="Arial" panose="020B0604020202020204" pitchFamily="34" charset="0"/>
                <a:cs typeface="Arial" panose="020B0604020202020204" pitchFamily="34" charset="0"/>
                <a:hlinkClick r:id="rId4"/>
              </a:rPr>
              <a:t>here</a:t>
            </a:r>
            <a:r>
              <a:rPr lang="en-GB" sz="1300" i="0">
                <a:solidFill>
                  <a:srgbClr val="000000"/>
                </a:solidFill>
                <a:effectLst/>
                <a:latin typeface="Arial" panose="020B0604020202020204" pitchFamily="34" charset="0"/>
                <a:cs typeface="Arial" panose="020B0604020202020204" pitchFamily="34" charset="0"/>
              </a:rPr>
              <a:t>. The ISA signatory must be the organisation that holds the DSPT compliance status; this may be the care home site, the provider, or both. </a:t>
            </a:r>
          </a:p>
        </p:txBody>
      </p:sp>
      <p:sp>
        <p:nvSpPr>
          <p:cNvPr id="4" name="Content Placeholder 2">
            <a:extLst>
              <a:ext uri="{FF2B5EF4-FFF2-40B4-BE49-F238E27FC236}">
                <a16:creationId xmlns:a16="http://schemas.microsoft.com/office/drawing/2014/main" id="{A7116B74-70B4-48EB-8BC4-E9C8BADD58D4}"/>
              </a:ext>
            </a:extLst>
          </p:cNvPr>
          <p:cNvSpPr txBox="1">
            <a:spLocks/>
          </p:cNvSpPr>
          <p:nvPr/>
        </p:nvSpPr>
        <p:spPr>
          <a:xfrm>
            <a:off x="6362700" y="1345224"/>
            <a:ext cx="5257800" cy="4664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400" b="1">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400" b="1">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400" b="1">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400" b="1">
              <a:latin typeface="Arial" panose="020B0604020202020204" pitchFamily="34" charset="0"/>
              <a:cs typeface="Arial" panose="020B0604020202020204" pitchFamily="34" charset="0"/>
            </a:endParaRPr>
          </a:p>
          <a:p>
            <a:endParaRPr lang="en-GB"/>
          </a:p>
        </p:txBody>
      </p:sp>
      <p:sp>
        <p:nvSpPr>
          <p:cNvPr id="6" name="Content Placeholder 2">
            <a:extLst>
              <a:ext uri="{FF2B5EF4-FFF2-40B4-BE49-F238E27FC236}">
                <a16:creationId xmlns:a16="http://schemas.microsoft.com/office/drawing/2014/main" id="{69245AF6-A787-4AFA-BE93-6967F0D07E86}"/>
              </a:ext>
            </a:extLst>
          </p:cNvPr>
          <p:cNvSpPr txBox="1">
            <a:spLocks/>
          </p:cNvSpPr>
          <p:nvPr/>
        </p:nvSpPr>
        <p:spPr>
          <a:xfrm>
            <a:off x="6096000" y="1345223"/>
            <a:ext cx="5257800" cy="5037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300" i="0">
                <a:solidFill>
                  <a:srgbClr val="000000"/>
                </a:solidFill>
                <a:effectLst/>
                <a:latin typeface="Arial" panose="020B0604020202020204" pitchFamily="34" charset="0"/>
                <a:cs typeface="Arial" panose="020B0604020202020204" pitchFamily="34" charset="0"/>
              </a:rPr>
              <a:t>8. Ensure that all staff who will be using the CMC system have completed training.  CMC offer </a:t>
            </a:r>
            <a:r>
              <a:rPr lang="en-GB" sz="1300" i="0">
                <a:solidFill>
                  <a:srgbClr val="000000"/>
                </a:solidFill>
                <a:effectLst/>
                <a:latin typeface="Arial" panose="020B0604020202020204" pitchFamily="34" charset="0"/>
                <a:cs typeface="Arial" panose="020B0604020202020204" pitchFamily="34" charset="0"/>
                <a:hlinkClick r:id="rId5"/>
              </a:rPr>
              <a:t>Webinar training </a:t>
            </a:r>
            <a:r>
              <a:rPr lang="en-GB" sz="1300" i="0">
                <a:solidFill>
                  <a:srgbClr val="000000"/>
                </a:solidFill>
                <a:effectLst/>
                <a:latin typeface="Arial" panose="020B0604020202020204" pitchFamily="34" charset="0"/>
                <a:cs typeface="Arial" panose="020B0604020202020204" pitchFamily="34" charset="0"/>
              </a:rPr>
              <a:t>and have </a:t>
            </a:r>
            <a:r>
              <a:rPr lang="en-GB" sz="1300" i="0">
                <a:solidFill>
                  <a:srgbClr val="000000"/>
                </a:solidFill>
                <a:effectLst/>
                <a:latin typeface="Arial" panose="020B0604020202020204" pitchFamily="34" charset="0"/>
                <a:cs typeface="Arial" panose="020B0604020202020204" pitchFamily="34" charset="0"/>
                <a:hlinkClick r:id="rId6"/>
              </a:rPr>
              <a:t>training videos</a:t>
            </a:r>
            <a:r>
              <a:rPr lang="en-GB" sz="1300">
                <a:solidFill>
                  <a:srgbClr val="000000"/>
                </a:solidFill>
                <a:latin typeface="Arial" panose="020B0604020202020204" pitchFamily="34" charset="0"/>
                <a:cs typeface="Arial" panose="020B0604020202020204" pitchFamily="34" charset="0"/>
              </a:rPr>
              <a:t> on the website. The care provider organisation is accountable for ensuring staff have undertaken adequate training. </a:t>
            </a:r>
            <a:endParaRPr lang="en-GB" sz="1300" i="0">
              <a:solidFill>
                <a:srgbClr val="000000"/>
              </a:solidFill>
              <a:effectLst/>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300" i="0">
              <a:solidFill>
                <a:srgbClr val="000000"/>
              </a:solidFill>
              <a:effectLst/>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GB" sz="1300" i="0">
                <a:solidFill>
                  <a:srgbClr val="000000"/>
                </a:solidFill>
                <a:effectLst/>
                <a:latin typeface="Arial" panose="020B0604020202020204" pitchFamily="34" charset="0"/>
                <a:cs typeface="Arial" panose="020B0604020202020204" pitchFamily="34" charset="0"/>
              </a:rPr>
              <a:t>9. Ensure that your staff members have read and understand the </a:t>
            </a:r>
            <a:r>
              <a:rPr lang="en-GB" sz="1300" i="0" u="sng" strike="noStrike">
                <a:solidFill>
                  <a:srgbClr val="0563C1"/>
                </a:solidFill>
                <a:effectLst/>
                <a:latin typeface="Arial" panose="020B0604020202020204" pitchFamily="34" charset="0"/>
                <a:cs typeface="Arial" panose="020B0604020202020204" pitchFamily="34" charset="0"/>
                <a:hlinkClick r:id="rId7"/>
              </a:rPr>
              <a:t>Responsibility to patient – consent information</a:t>
            </a:r>
            <a:r>
              <a:rPr lang="en-GB" sz="1300" i="0">
                <a:solidFill>
                  <a:srgbClr val="000000"/>
                </a:solidFill>
                <a:effectLst/>
                <a:latin typeface="Arial" panose="020B0604020202020204" pitchFamily="34" charset="0"/>
                <a:cs typeface="Arial" panose="020B0604020202020204" pitchFamily="34" charset="0"/>
              </a:rPr>
              <a:t> and the </a:t>
            </a:r>
            <a:r>
              <a:rPr lang="en-GB" sz="1300" i="0" u="sng" strike="noStrike">
                <a:solidFill>
                  <a:srgbClr val="0563C1"/>
                </a:solidFill>
                <a:effectLst/>
                <a:latin typeface="Arial" panose="020B0604020202020204" pitchFamily="34" charset="0"/>
                <a:cs typeface="Arial" panose="020B0604020202020204" pitchFamily="34" charset="0"/>
                <a:hlinkClick r:id="rId8"/>
              </a:rPr>
              <a:t>Your responsibility to your professional group information</a:t>
            </a:r>
            <a:r>
              <a:rPr lang="en-GB" sz="1300" i="0">
                <a:solidFill>
                  <a:srgbClr val="000000"/>
                </a:solidFill>
                <a:effectLst/>
                <a:latin typeface="Arial" panose="020B0604020202020204" pitchFamily="34" charset="0"/>
                <a:cs typeface="Arial" panose="020B0604020202020204" pitchFamily="34" charset="0"/>
              </a:rPr>
              <a:t>.</a:t>
            </a:r>
          </a:p>
          <a:p>
            <a:pPr marL="0" indent="0">
              <a:spcBef>
                <a:spcPts val="0"/>
              </a:spcBef>
              <a:buFont typeface="Arial" panose="020B0604020202020204" pitchFamily="34" charset="0"/>
              <a:buNone/>
            </a:pPr>
            <a:endParaRPr lang="en-GB" sz="1300" i="0">
              <a:solidFill>
                <a:srgbClr val="000000"/>
              </a:solidFill>
              <a:effectLst/>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GB" sz="1300">
                <a:solidFill>
                  <a:srgbClr val="000000"/>
                </a:solidFill>
                <a:latin typeface="Arial" panose="020B0604020202020204" pitchFamily="34" charset="0"/>
                <a:cs typeface="Arial" panose="020B0604020202020204" pitchFamily="34" charset="0"/>
              </a:rPr>
              <a:t>10. </a:t>
            </a:r>
            <a:r>
              <a:rPr lang="en-GB" sz="1300">
                <a:solidFill>
                  <a:srgbClr val="000000"/>
                </a:solidFill>
                <a:latin typeface="Arial" panose="020B0604020202020204" pitchFamily="34" charset="0"/>
                <a:cs typeface="Arial" panose="020B0604020202020204" pitchFamily="34" charset="0"/>
                <a:hlinkClick r:id="rId9"/>
              </a:rPr>
              <a:t>Request user log-in credentials </a:t>
            </a:r>
            <a:r>
              <a:rPr lang="en-GB" sz="1300">
                <a:solidFill>
                  <a:srgbClr val="000000"/>
                </a:solidFill>
                <a:latin typeface="Arial" panose="020B0604020202020204" pitchFamily="34" charset="0"/>
                <a:cs typeface="Arial" panose="020B0604020202020204" pitchFamily="34" charset="0"/>
              </a:rPr>
              <a:t>for your staff members in order to access CMC.  </a:t>
            </a:r>
          </a:p>
          <a:p>
            <a:pPr marL="0" indent="0">
              <a:spcBef>
                <a:spcPts val="0"/>
              </a:spcBef>
              <a:buFont typeface="Arial" panose="020B0604020202020204" pitchFamily="34" charset="0"/>
              <a:buNone/>
            </a:pPr>
            <a:endParaRPr lang="en-GB" sz="1300">
              <a:solidFill>
                <a:srgbClr val="000000"/>
              </a:solidFill>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GB" sz="1300">
                <a:solidFill>
                  <a:srgbClr val="000000"/>
                </a:solidFill>
                <a:latin typeface="Arial" panose="020B0604020202020204" pitchFamily="34" charset="0"/>
                <a:cs typeface="Arial" panose="020B0604020202020204" pitchFamily="34" charset="0"/>
              </a:rPr>
              <a:t>11. Ensure that your care home staff have agreed to the acceptable use policy. This is prompted when logging in to CMC for the first time.</a:t>
            </a:r>
            <a:endParaRPr lang="en-GB" sz="130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300" b="1">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300" b="1">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GB" sz="1300" b="1">
                <a:latin typeface="Arial" panose="020B0604020202020204" pitchFamily="34" charset="0"/>
                <a:cs typeface="Arial" panose="020B0604020202020204" pitchFamily="34" charset="0"/>
              </a:rPr>
              <a:t>Further Resources </a:t>
            </a:r>
          </a:p>
          <a:p>
            <a:pPr>
              <a:spcBef>
                <a:spcPts val="0"/>
              </a:spcBef>
            </a:pPr>
            <a:r>
              <a:rPr lang="en-GB" sz="1300">
                <a:latin typeface="Arial" panose="020B0604020202020204" pitchFamily="34" charset="0"/>
                <a:cs typeface="Arial" panose="020B0604020202020204" pitchFamily="34" charset="0"/>
                <a:hlinkClick r:id="rId10"/>
              </a:rPr>
              <a:t>HIN guide </a:t>
            </a:r>
            <a:r>
              <a:rPr lang="en-GB" sz="1300">
                <a:latin typeface="Arial" panose="020B0604020202020204" pitchFamily="34" charset="0"/>
                <a:cs typeface="Arial" panose="020B0604020202020204" pitchFamily="34" charset="0"/>
              </a:rPr>
              <a:t>to support care homes implement CMC</a:t>
            </a:r>
          </a:p>
          <a:p>
            <a:pPr>
              <a:spcBef>
                <a:spcPts val="0"/>
              </a:spcBef>
            </a:pPr>
            <a:r>
              <a:rPr lang="en-GB" sz="1300" err="1">
                <a:latin typeface="Arial" panose="020B0604020202020204" pitchFamily="34" charset="0"/>
                <a:cs typeface="Arial" panose="020B0604020202020204" pitchFamily="34" charset="0"/>
                <a:hlinkClick r:id="rId11"/>
              </a:rPr>
              <a:t>MyCMC</a:t>
            </a:r>
            <a:r>
              <a:rPr lang="en-GB" sz="1300">
                <a:latin typeface="Arial" panose="020B0604020202020204" pitchFamily="34" charset="0"/>
                <a:cs typeface="Arial" panose="020B0604020202020204" pitchFamily="34" charset="0"/>
                <a:hlinkClick r:id="rId11"/>
              </a:rPr>
              <a:t> Guide </a:t>
            </a:r>
            <a:r>
              <a:rPr lang="en-GB" sz="1300">
                <a:latin typeface="Arial" panose="020B0604020202020204" pitchFamily="34" charset="0"/>
                <a:cs typeface="Arial" panose="020B0604020202020204" pitchFamily="34" charset="0"/>
              </a:rPr>
              <a:t>for care home staff </a:t>
            </a:r>
          </a:p>
          <a:p>
            <a:pPr>
              <a:spcBef>
                <a:spcPts val="0"/>
              </a:spcBef>
            </a:pPr>
            <a:r>
              <a:rPr lang="en-GB" sz="1300">
                <a:latin typeface="Arial" panose="020B0604020202020204" pitchFamily="34" charset="0"/>
                <a:cs typeface="Arial" panose="020B0604020202020204" pitchFamily="34" charset="0"/>
              </a:rPr>
              <a:t>CMC contact: </a:t>
            </a:r>
            <a:r>
              <a:rPr lang="en-GB" sz="1300">
                <a:latin typeface="Arial" panose="020B0604020202020204" pitchFamily="34" charset="0"/>
                <a:cs typeface="Arial" panose="020B0604020202020204" pitchFamily="34" charset="0"/>
                <a:hlinkClick r:id="rId12"/>
              </a:rPr>
              <a:t>coordinatemycare@nhs.net</a:t>
            </a:r>
            <a:r>
              <a:rPr lang="en-GB" sz="1300">
                <a:latin typeface="Arial" panose="020B0604020202020204" pitchFamily="34" charset="0"/>
                <a:cs typeface="Arial" panose="020B0604020202020204" pitchFamily="34" charset="0"/>
              </a:rPr>
              <a:t>  020 7811 8513 </a:t>
            </a:r>
          </a:p>
          <a:p>
            <a:pPr>
              <a:spcBef>
                <a:spcPts val="0"/>
              </a:spcBef>
            </a:pPr>
            <a:r>
              <a:rPr lang="en-GB" sz="1300">
                <a:latin typeface="Arial" panose="020B0604020202020204" pitchFamily="34" charset="0"/>
                <a:cs typeface="Arial" panose="020B0604020202020204" pitchFamily="34" charset="0"/>
                <a:hlinkClick r:id="rId13"/>
              </a:rPr>
              <a:t>Getting CMC log-in credentials</a:t>
            </a:r>
            <a:r>
              <a:rPr lang="en-GB" sz="1300">
                <a:latin typeface="Arial" panose="020B0604020202020204" pitchFamily="34" charset="0"/>
                <a:cs typeface="Arial" panose="020B0604020202020204" pitchFamily="34" charset="0"/>
              </a:rPr>
              <a:t> </a:t>
            </a:r>
          </a:p>
          <a:p>
            <a:pPr>
              <a:spcBef>
                <a:spcPts val="0"/>
              </a:spcBef>
            </a:pPr>
            <a:r>
              <a:rPr lang="en-GB" sz="1300">
                <a:latin typeface="Arial" panose="020B0604020202020204" pitchFamily="34" charset="0"/>
                <a:cs typeface="Arial" panose="020B0604020202020204" pitchFamily="34" charset="0"/>
                <a:hlinkClick r:id="rId14"/>
              </a:rPr>
              <a:t>CMC training </a:t>
            </a:r>
            <a:endParaRPr lang="en-GB" sz="1300">
              <a:latin typeface="Arial" panose="020B0604020202020204" pitchFamily="34" charset="0"/>
              <a:cs typeface="Arial" panose="020B0604020202020204" pitchFamily="34" charset="0"/>
            </a:endParaRPr>
          </a:p>
          <a:p>
            <a:pPr>
              <a:spcBef>
                <a:spcPts val="0"/>
              </a:spcBef>
            </a:pPr>
            <a:r>
              <a:rPr lang="en-GB" sz="1300">
                <a:latin typeface="Arial" panose="020B0604020202020204" pitchFamily="34" charset="0"/>
                <a:cs typeface="Arial" panose="020B0604020202020204" pitchFamily="34" charset="0"/>
              </a:rPr>
              <a:t>End of Life Care: Support during COVID-19: Guide</a:t>
            </a:r>
          </a:p>
          <a:p>
            <a:pPr>
              <a:spcBef>
                <a:spcPts val="0"/>
              </a:spcBef>
            </a:pPr>
            <a:r>
              <a:rPr lang="en-GB" sz="1300">
                <a:latin typeface="Arial" panose="020B0604020202020204" pitchFamily="34" charset="0"/>
                <a:cs typeface="Arial" panose="020B0604020202020204" pitchFamily="34" charset="0"/>
              </a:rPr>
              <a:t>CMC training: </a:t>
            </a:r>
            <a:r>
              <a:rPr lang="en-GB" sz="1300">
                <a:latin typeface="Arial" panose="020B0604020202020204" pitchFamily="34" charset="0"/>
                <a:cs typeface="Arial" panose="020B0604020202020204" pitchFamily="34" charset="0"/>
                <a:hlinkClick r:id="rId15"/>
              </a:rPr>
              <a:t>cmctraining@nhs.net</a:t>
            </a:r>
            <a:r>
              <a:rPr lang="en-GB" sz="1300">
                <a:latin typeface="Arial" panose="020B0604020202020204" pitchFamily="34" charset="0"/>
                <a:cs typeface="Arial" panose="020B0604020202020204" pitchFamily="34" charset="0"/>
              </a:rPr>
              <a:t>   </a:t>
            </a:r>
          </a:p>
          <a:p>
            <a:pPr marL="0" indent="0">
              <a:spcBef>
                <a:spcPts val="0"/>
              </a:spcBef>
              <a:buFont typeface="Arial" panose="020B0604020202020204" pitchFamily="34" charset="0"/>
              <a:buNone/>
            </a:pPr>
            <a:endParaRPr lang="en-GB" sz="130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3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7321248-F0B2-49DE-88DD-F407375F12A5}"/>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868547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Arrow Connector 82">
            <a:extLst>
              <a:ext uri="{FF2B5EF4-FFF2-40B4-BE49-F238E27FC236}">
                <a16:creationId xmlns:a16="http://schemas.microsoft.com/office/drawing/2014/main" id="{C980DC52-AFB1-42E5-B16D-F9491104756A}"/>
              </a:ext>
            </a:extLst>
          </p:cNvPr>
          <p:cNvCxnSpPr>
            <a:cxnSpLocks/>
          </p:cNvCxnSpPr>
          <p:nvPr/>
        </p:nvCxnSpPr>
        <p:spPr>
          <a:xfrm flipH="1" flipV="1">
            <a:off x="5034569" y="2624294"/>
            <a:ext cx="2875052" cy="428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Title 1">
            <a:extLst>
              <a:ext uri="{FF2B5EF4-FFF2-40B4-BE49-F238E27FC236}">
                <a16:creationId xmlns:a16="http://schemas.microsoft.com/office/drawing/2014/main" id="{3062A44E-11BD-42FA-B171-4D1A7D7E1153}"/>
              </a:ext>
            </a:extLst>
          </p:cNvPr>
          <p:cNvSpPr>
            <a:spLocks noGrp="1"/>
          </p:cNvSpPr>
          <p:nvPr>
            <p:ph type="title"/>
          </p:nvPr>
        </p:nvSpPr>
        <p:spPr>
          <a:xfrm>
            <a:off x="61528" y="44863"/>
            <a:ext cx="12130473" cy="558507"/>
          </a:xfrm>
        </p:spPr>
        <p:txBody>
          <a:bodyPr>
            <a:noAutofit/>
          </a:bodyPr>
          <a:lstStyle/>
          <a:p>
            <a:r>
              <a:rPr lang="en-GB" sz="1600" b="1"/>
              <a:t>Supporting the ongoing treatment of care home residents who might be in the last year of life during the pandemic</a:t>
            </a:r>
          </a:p>
        </p:txBody>
      </p:sp>
      <p:sp>
        <p:nvSpPr>
          <p:cNvPr id="5" name="Rectangle: Rounded Corners 4">
            <a:extLst>
              <a:ext uri="{FF2B5EF4-FFF2-40B4-BE49-F238E27FC236}">
                <a16:creationId xmlns:a16="http://schemas.microsoft.com/office/drawing/2014/main" id="{A48D827E-7833-45EB-BB79-F97B97DD96F3}"/>
              </a:ext>
            </a:extLst>
          </p:cNvPr>
          <p:cNvSpPr/>
          <p:nvPr/>
        </p:nvSpPr>
        <p:spPr>
          <a:xfrm>
            <a:off x="2149303" y="378597"/>
            <a:ext cx="8043396" cy="253738"/>
          </a:xfrm>
          <a:prstGeom prst="roundRect">
            <a:avLst/>
          </a:prstGeom>
          <a:solidFill>
            <a:schemeClr val="bg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resident is deteriorating</a:t>
            </a:r>
          </a:p>
        </p:txBody>
      </p:sp>
      <p:sp>
        <p:nvSpPr>
          <p:cNvPr id="6" name="Rectangle: Rounded Corners 5">
            <a:extLst>
              <a:ext uri="{FF2B5EF4-FFF2-40B4-BE49-F238E27FC236}">
                <a16:creationId xmlns:a16="http://schemas.microsoft.com/office/drawing/2014/main" id="{EF5CB444-8563-4201-9FB9-1114036A6E64}"/>
              </a:ext>
            </a:extLst>
          </p:cNvPr>
          <p:cNvSpPr/>
          <p:nvPr/>
        </p:nvSpPr>
        <p:spPr>
          <a:xfrm>
            <a:off x="432977" y="394265"/>
            <a:ext cx="1263601" cy="253738"/>
          </a:xfrm>
          <a:prstGeom prst="roundRect">
            <a:avLst/>
          </a:prstGeom>
          <a:solidFill>
            <a:srgbClr val="C2E4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Start Here</a:t>
            </a:r>
          </a:p>
        </p:txBody>
      </p:sp>
      <p:cxnSp>
        <p:nvCxnSpPr>
          <p:cNvPr id="7" name="Straight Arrow Connector 6">
            <a:extLst>
              <a:ext uri="{FF2B5EF4-FFF2-40B4-BE49-F238E27FC236}">
                <a16:creationId xmlns:a16="http://schemas.microsoft.com/office/drawing/2014/main" id="{09D4A088-7743-43AA-B176-25F5E2A98CE2}"/>
              </a:ext>
            </a:extLst>
          </p:cNvPr>
          <p:cNvCxnSpPr>
            <a:cxnSpLocks/>
            <a:stCxn id="6" idx="3"/>
          </p:cNvCxnSpPr>
          <p:nvPr/>
        </p:nvCxnSpPr>
        <p:spPr>
          <a:xfrm>
            <a:off x="1696578" y="521134"/>
            <a:ext cx="452725" cy="74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Rectangle: Rounded Corners 47">
            <a:extLst>
              <a:ext uri="{FF2B5EF4-FFF2-40B4-BE49-F238E27FC236}">
                <a16:creationId xmlns:a16="http://schemas.microsoft.com/office/drawing/2014/main" id="{A58E8ED5-C29B-495C-A8C8-24E48C403A54}"/>
              </a:ext>
            </a:extLst>
          </p:cNvPr>
          <p:cNvSpPr/>
          <p:nvPr/>
        </p:nvSpPr>
        <p:spPr>
          <a:xfrm>
            <a:off x="1916558" y="808561"/>
            <a:ext cx="2610000" cy="270000"/>
          </a:xfrm>
          <a:prstGeom prst="roundRect">
            <a:avLst/>
          </a:prstGeom>
          <a:solidFill>
            <a:schemeClr val="bg2">
              <a:lumMod val="20000"/>
              <a:lumOff val="80000"/>
            </a:schemeClr>
          </a:solidFill>
          <a:ln w="63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 hours: </a:t>
            </a: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Call GP for clinical assessment</a:t>
            </a:r>
          </a:p>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ectangle: Rounded Corners 47">
            <a:extLst>
              <a:ext uri="{FF2B5EF4-FFF2-40B4-BE49-F238E27FC236}">
                <a16:creationId xmlns:a16="http://schemas.microsoft.com/office/drawing/2014/main" id="{B0E72298-8D29-43BC-AEE5-040B026508F7}"/>
              </a:ext>
            </a:extLst>
          </p:cNvPr>
          <p:cNvSpPr/>
          <p:nvPr/>
        </p:nvSpPr>
        <p:spPr>
          <a:xfrm>
            <a:off x="4963526" y="808561"/>
            <a:ext cx="2610000" cy="270000"/>
          </a:xfrm>
          <a:prstGeom prst="roundRect">
            <a:avLst/>
          </a:prstGeom>
          <a:solidFill>
            <a:schemeClr val="bg2">
              <a:lumMod val="20000"/>
              <a:lumOff val="80000"/>
            </a:schemeClr>
          </a:solidFill>
          <a:ln w="63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Out of Hours: </a:t>
            </a: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Call NHS 111 *6</a:t>
            </a:r>
          </a:p>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Rounded Corners 14">
            <a:extLst>
              <a:ext uri="{FF2B5EF4-FFF2-40B4-BE49-F238E27FC236}">
                <a16:creationId xmlns:a16="http://schemas.microsoft.com/office/drawing/2014/main" id="{9441FCE5-C1C9-456A-8A6E-9DB9567279D0}"/>
              </a:ext>
            </a:extLst>
          </p:cNvPr>
          <p:cNvSpPr/>
          <p:nvPr/>
        </p:nvSpPr>
        <p:spPr>
          <a:xfrm>
            <a:off x="1783307" y="1284480"/>
            <a:ext cx="9000000" cy="548350"/>
          </a:xfrm>
          <a:prstGeom prst="roundRect">
            <a:avLst/>
          </a:prstGeom>
          <a:solidFill>
            <a:schemeClr val="bg2">
              <a:lumMod val="20000"/>
              <a:lumOff val="80000"/>
            </a:schemeClr>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Does the resident have an advance care plan in place including a Treatment Escalation Plan (TEP) that outlines whether the person should: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 </a:t>
            </a: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have active treatment initiated in the care home and / or be transferred to hospital should s/he deteriorate? </a:t>
            </a: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a:t>
            </a: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 cared for in the care home without active treatment?  (This information could be on CMC or a care home specific record)</a:t>
            </a:r>
          </a:p>
        </p:txBody>
      </p:sp>
      <p:cxnSp>
        <p:nvCxnSpPr>
          <p:cNvPr id="16" name="Straight Arrow Connector 15">
            <a:extLst>
              <a:ext uri="{FF2B5EF4-FFF2-40B4-BE49-F238E27FC236}">
                <a16:creationId xmlns:a16="http://schemas.microsoft.com/office/drawing/2014/main" id="{BB02F04C-E00C-4E32-913D-A08E7C7410E0}"/>
              </a:ext>
            </a:extLst>
          </p:cNvPr>
          <p:cNvCxnSpPr>
            <a:cxnSpLocks/>
          </p:cNvCxnSpPr>
          <p:nvPr/>
        </p:nvCxnSpPr>
        <p:spPr>
          <a:xfrm>
            <a:off x="3251959" y="1832183"/>
            <a:ext cx="0" cy="1459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BC0E7879-D0A1-41F6-B591-BD54390810F9}"/>
              </a:ext>
            </a:extLst>
          </p:cNvPr>
          <p:cNvCxnSpPr>
            <a:cxnSpLocks/>
            <a:stCxn id="13" idx="2"/>
          </p:cNvCxnSpPr>
          <p:nvPr/>
        </p:nvCxnSpPr>
        <p:spPr>
          <a:xfrm>
            <a:off x="6268526" y="1078561"/>
            <a:ext cx="0" cy="2048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Rectangle: Rounded Corners 20">
            <a:extLst>
              <a:ext uri="{FF2B5EF4-FFF2-40B4-BE49-F238E27FC236}">
                <a16:creationId xmlns:a16="http://schemas.microsoft.com/office/drawing/2014/main" id="{72401DF5-3AF0-45D1-97E1-B0012D8D24DC}"/>
              </a:ext>
            </a:extLst>
          </p:cNvPr>
          <p:cNvSpPr/>
          <p:nvPr/>
        </p:nvSpPr>
        <p:spPr>
          <a:xfrm>
            <a:off x="1472343" y="2367333"/>
            <a:ext cx="3562226" cy="270000"/>
          </a:xfrm>
          <a:prstGeom prst="roundRect">
            <a:avLst/>
          </a:prstGeom>
          <a:solidFill>
            <a:schemeClr val="bg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Has the clinician initiated active treatment?</a:t>
            </a:r>
          </a:p>
        </p:txBody>
      </p:sp>
      <p:sp>
        <p:nvSpPr>
          <p:cNvPr id="24" name="Rectangle: Rounded Corners 14">
            <a:extLst>
              <a:ext uri="{FF2B5EF4-FFF2-40B4-BE49-F238E27FC236}">
                <a16:creationId xmlns:a16="http://schemas.microsoft.com/office/drawing/2014/main" id="{DB0D772E-50F9-4A18-8667-A732AC8DF61B}"/>
              </a:ext>
            </a:extLst>
          </p:cNvPr>
          <p:cNvSpPr/>
          <p:nvPr/>
        </p:nvSpPr>
        <p:spPr>
          <a:xfrm>
            <a:off x="821352" y="2900203"/>
            <a:ext cx="2977867" cy="572025"/>
          </a:xfrm>
          <a:prstGeom prst="roundRect">
            <a:avLst/>
          </a:prstGeom>
          <a:solidFill>
            <a:srgbClr val="C2E49C"/>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Explain and discuss plans for care and treatment with resident and /or those important to them</a:t>
            </a:r>
          </a:p>
        </p:txBody>
      </p:sp>
      <p:sp>
        <p:nvSpPr>
          <p:cNvPr id="27" name="Rectangle: Rounded Corners 14">
            <a:extLst>
              <a:ext uri="{FF2B5EF4-FFF2-40B4-BE49-F238E27FC236}">
                <a16:creationId xmlns:a16="http://schemas.microsoft.com/office/drawing/2014/main" id="{C6693931-CE56-48C8-B8CF-E47D5E0940B1}"/>
              </a:ext>
            </a:extLst>
          </p:cNvPr>
          <p:cNvSpPr/>
          <p:nvPr/>
        </p:nvSpPr>
        <p:spPr>
          <a:xfrm>
            <a:off x="733021" y="3650213"/>
            <a:ext cx="1263600" cy="576000"/>
          </a:xfrm>
          <a:prstGeom prst="roundRect">
            <a:avLst/>
          </a:prstGeom>
          <a:solidFill>
            <a:schemeClr val="bg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Treatment and care at Care Home</a:t>
            </a:r>
          </a:p>
        </p:txBody>
      </p:sp>
      <p:cxnSp>
        <p:nvCxnSpPr>
          <p:cNvPr id="23" name="Straight Arrow Connector 22">
            <a:extLst>
              <a:ext uri="{FF2B5EF4-FFF2-40B4-BE49-F238E27FC236}">
                <a16:creationId xmlns:a16="http://schemas.microsoft.com/office/drawing/2014/main" id="{A8BE97C5-B252-44D1-AAED-EB47CE20B9BD}"/>
              </a:ext>
            </a:extLst>
          </p:cNvPr>
          <p:cNvCxnSpPr>
            <a:cxnSpLocks/>
            <a:endCxn id="61" idx="0"/>
          </p:cNvCxnSpPr>
          <p:nvPr/>
        </p:nvCxnSpPr>
        <p:spPr>
          <a:xfrm>
            <a:off x="9227391" y="1832183"/>
            <a:ext cx="0" cy="1459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Rectangle: Rounded Corners 14">
            <a:extLst>
              <a:ext uri="{FF2B5EF4-FFF2-40B4-BE49-F238E27FC236}">
                <a16:creationId xmlns:a16="http://schemas.microsoft.com/office/drawing/2014/main" id="{C41814C2-C001-49CE-AE6B-EABCE0B001E7}"/>
              </a:ext>
            </a:extLst>
          </p:cNvPr>
          <p:cNvSpPr/>
          <p:nvPr/>
        </p:nvSpPr>
        <p:spPr>
          <a:xfrm>
            <a:off x="4103564" y="2900203"/>
            <a:ext cx="2023200" cy="532800"/>
          </a:xfrm>
          <a:prstGeom prst="roundRect">
            <a:avLst/>
          </a:prstGeom>
          <a:solidFill>
            <a:srgbClr val="FFCC99"/>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a:t>
            </a:r>
            <a:endPar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Rectangle: Rounded Corners 14">
            <a:extLst>
              <a:ext uri="{FF2B5EF4-FFF2-40B4-BE49-F238E27FC236}">
                <a16:creationId xmlns:a16="http://schemas.microsoft.com/office/drawing/2014/main" id="{105942E8-E627-4B55-A7D9-5604A13B29CA}"/>
              </a:ext>
            </a:extLst>
          </p:cNvPr>
          <p:cNvSpPr/>
          <p:nvPr/>
        </p:nvSpPr>
        <p:spPr>
          <a:xfrm>
            <a:off x="4103564" y="3650214"/>
            <a:ext cx="2022212" cy="793198"/>
          </a:xfrm>
          <a:prstGeom prst="roundRect">
            <a:avLst/>
          </a:prstGeom>
          <a:solidFill>
            <a:schemeClr val="bg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Discuss with resident and/or those important to him/her to explore understanding,  explain clinical deterioration and plan of care </a:t>
            </a:r>
          </a:p>
        </p:txBody>
      </p:sp>
      <p:sp>
        <p:nvSpPr>
          <p:cNvPr id="32" name="Rectangle: Rounded Corners 14">
            <a:extLst>
              <a:ext uri="{FF2B5EF4-FFF2-40B4-BE49-F238E27FC236}">
                <a16:creationId xmlns:a16="http://schemas.microsoft.com/office/drawing/2014/main" id="{0421D2B4-FEF3-49AC-8B66-9E2BE5C84DCA}"/>
              </a:ext>
            </a:extLst>
          </p:cNvPr>
          <p:cNvSpPr/>
          <p:nvPr/>
        </p:nvSpPr>
        <p:spPr>
          <a:xfrm>
            <a:off x="733021" y="4649858"/>
            <a:ext cx="1263600" cy="576000"/>
          </a:xfrm>
          <a:prstGeom prst="roundRect">
            <a:avLst/>
          </a:prstGeom>
          <a:solidFill>
            <a:schemeClr val="bg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Deliver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Ask for support from clinical team as needed</a:t>
            </a:r>
          </a:p>
        </p:txBody>
      </p:sp>
      <p:sp>
        <p:nvSpPr>
          <p:cNvPr id="33" name="Rectangle: Rounded Corners 14">
            <a:extLst>
              <a:ext uri="{FF2B5EF4-FFF2-40B4-BE49-F238E27FC236}">
                <a16:creationId xmlns:a16="http://schemas.microsoft.com/office/drawing/2014/main" id="{2F4A3EA6-F4F7-416E-99FD-1746C461DFCB}"/>
              </a:ext>
            </a:extLst>
          </p:cNvPr>
          <p:cNvSpPr/>
          <p:nvPr/>
        </p:nvSpPr>
        <p:spPr>
          <a:xfrm>
            <a:off x="733021" y="5522874"/>
            <a:ext cx="1635051" cy="1080000"/>
          </a:xfrm>
          <a:prstGeom prst="roundRect">
            <a:avLst/>
          </a:prstGeom>
          <a:solidFill>
            <a:srgbClr val="C2E49C"/>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 condition stabilises and/or improves</a:t>
            </a:r>
          </a:p>
          <a:p>
            <a:pPr marL="171453" marR="0" lvl="0" indent="-17145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Treatment plan reviewed</a:t>
            </a:r>
          </a:p>
        </p:txBody>
      </p:sp>
      <p:sp>
        <p:nvSpPr>
          <p:cNvPr id="35" name="Rectangle: Rounded Corners 14">
            <a:extLst>
              <a:ext uri="{FF2B5EF4-FFF2-40B4-BE49-F238E27FC236}">
                <a16:creationId xmlns:a16="http://schemas.microsoft.com/office/drawing/2014/main" id="{BA801944-049E-4239-BE4D-917E2DB7E5B0}"/>
              </a:ext>
            </a:extLst>
          </p:cNvPr>
          <p:cNvSpPr/>
          <p:nvPr/>
        </p:nvSpPr>
        <p:spPr>
          <a:xfrm>
            <a:off x="4103564" y="5337199"/>
            <a:ext cx="2023200" cy="1080000"/>
          </a:xfrm>
          <a:prstGeom prst="roundRect">
            <a:avLst/>
          </a:prstGeom>
          <a:solidFill>
            <a:srgbClr val="FFCC99"/>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 condition deteriorates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Discuss with resident and/or those important to him/ her and seek further clinical assessment if needed </a:t>
            </a:r>
          </a:p>
        </p:txBody>
      </p:sp>
      <p:sp>
        <p:nvSpPr>
          <p:cNvPr id="58" name="Rectangle: Rounded Corners 14">
            <a:extLst>
              <a:ext uri="{FF2B5EF4-FFF2-40B4-BE49-F238E27FC236}">
                <a16:creationId xmlns:a16="http://schemas.microsoft.com/office/drawing/2014/main" id="{6249B021-B566-4A42-B800-631A181BE39D}"/>
              </a:ext>
            </a:extLst>
          </p:cNvPr>
          <p:cNvSpPr/>
          <p:nvPr/>
        </p:nvSpPr>
        <p:spPr>
          <a:xfrm>
            <a:off x="2609643" y="1978089"/>
            <a:ext cx="1285381" cy="268672"/>
          </a:xfrm>
          <a:prstGeom prst="roundRect">
            <a:avLst/>
          </a:prstGeom>
          <a:solidFill>
            <a:srgbClr val="C2E49C"/>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Yes</a:t>
            </a:r>
          </a:p>
        </p:txBody>
      </p:sp>
      <p:sp>
        <p:nvSpPr>
          <p:cNvPr id="59" name="Rectangle: Rounded Corners 14">
            <a:extLst>
              <a:ext uri="{FF2B5EF4-FFF2-40B4-BE49-F238E27FC236}">
                <a16:creationId xmlns:a16="http://schemas.microsoft.com/office/drawing/2014/main" id="{48B65CA4-89A7-4558-895E-F43DDB5DDF96}"/>
              </a:ext>
            </a:extLst>
          </p:cNvPr>
          <p:cNvSpPr/>
          <p:nvPr/>
        </p:nvSpPr>
        <p:spPr>
          <a:xfrm>
            <a:off x="2590283" y="3650214"/>
            <a:ext cx="1262549" cy="575076"/>
          </a:xfrm>
          <a:prstGeom prst="roundRect">
            <a:avLst/>
          </a:prstGeom>
          <a:solidFill>
            <a:schemeClr val="bg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Transfer to Hospital if this is appropriate </a:t>
            </a:r>
          </a:p>
        </p:txBody>
      </p:sp>
      <p:cxnSp>
        <p:nvCxnSpPr>
          <p:cNvPr id="64" name="Straight Arrow Connector 63">
            <a:extLst>
              <a:ext uri="{FF2B5EF4-FFF2-40B4-BE49-F238E27FC236}">
                <a16:creationId xmlns:a16="http://schemas.microsoft.com/office/drawing/2014/main" id="{2C87A49E-345D-4C78-BFA0-6E1B2D6D1A45}"/>
              </a:ext>
            </a:extLst>
          </p:cNvPr>
          <p:cNvCxnSpPr>
            <a:cxnSpLocks/>
            <a:stCxn id="12" idx="2"/>
          </p:cNvCxnSpPr>
          <p:nvPr/>
        </p:nvCxnSpPr>
        <p:spPr>
          <a:xfrm>
            <a:off x="3221558" y="1078561"/>
            <a:ext cx="0" cy="2048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C5725A9E-E256-4C13-A30D-F1FED2325F12}"/>
              </a:ext>
            </a:extLst>
          </p:cNvPr>
          <p:cNvCxnSpPr>
            <a:cxnSpLocks/>
            <a:stCxn id="58" idx="2"/>
            <a:endCxn id="21" idx="0"/>
          </p:cNvCxnSpPr>
          <p:nvPr/>
        </p:nvCxnSpPr>
        <p:spPr>
          <a:xfrm>
            <a:off x="3252334" y="2246761"/>
            <a:ext cx="1122" cy="1205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0" name="Straight Arrow Connector 89">
            <a:extLst>
              <a:ext uri="{FF2B5EF4-FFF2-40B4-BE49-F238E27FC236}">
                <a16:creationId xmlns:a16="http://schemas.microsoft.com/office/drawing/2014/main" id="{C7326857-0DDB-4592-9898-43B9C92297EA}"/>
              </a:ext>
            </a:extLst>
          </p:cNvPr>
          <p:cNvCxnSpPr>
            <a:cxnSpLocks/>
          </p:cNvCxnSpPr>
          <p:nvPr/>
        </p:nvCxnSpPr>
        <p:spPr>
          <a:xfrm>
            <a:off x="1364821" y="5404850"/>
            <a:ext cx="281676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1" name="Straight Arrow Connector 90">
            <a:extLst>
              <a:ext uri="{FF2B5EF4-FFF2-40B4-BE49-F238E27FC236}">
                <a16:creationId xmlns:a16="http://schemas.microsoft.com/office/drawing/2014/main" id="{62F897A2-4AB7-4A4A-8316-DA69580C177A}"/>
              </a:ext>
            </a:extLst>
          </p:cNvPr>
          <p:cNvCxnSpPr>
            <a:cxnSpLocks/>
            <a:stCxn id="32" idx="2"/>
          </p:cNvCxnSpPr>
          <p:nvPr/>
        </p:nvCxnSpPr>
        <p:spPr>
          <a:xfrm>
            <a:off x="1364821" y="5225858"/>
            <a:ext cx="0" cy="2970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2" name="Straight Arrow Connector 91">
            <a:extLst>
              <a:ext uri="{FF2B5EF4-FFF2-40B4-BE49-F238E27FC236}">
                <a16:creationId xmlns:a16="http://schemas.microsoft.com/office/drawing/2014/main" id="{F733EA83-394F-4686-AC54-40CD79E665B0}"/>
              </a:ext>
            </a:extLst>
          </p:cNvPr>
          <p:cNvCxnSpPr>
            <a:cxnSpLocks/>
            <a:stCxn id="30" idx="2"/>
            <a:endCxn id="31" idx="0"/>
          </p:cNvCxnSpPr>
          <p:nvPr/>
        </p:nvCxnSpPr>
        <p:spPr>
          <a:xfrm flipH="1">
            <a:off x="5114670" y="3433003"/>
            <a:ext cx="494" cy="2172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0" name="Straight Arrow Connector 99">
            <a:extLst>
              <a:ext uri="{FF2B5EF4-FFF2-40B4-BE49-F238E27FC236}">
                <a16:creationId xmlns:a16="http://schemas.microsoft.com/office/drawing/2014/main" id="{2DCE91E0-B4A0-43FF-B2F2-E3332E517D05}"/>
              </a:ext>
            </a:extLst>
          </p:cNvPr>
          <p:cNvCxnSpPr>
            <a:cxnSpLocks/>
            <a:stCxn id="27" idx="2"/>
            <a:endCxn id="32" idx="0"/>
          </p:cNvCxnSpPr>
          <p:nvPr/>
        </p:nvCxnSpPr>
        <p:spPr>
          <a:xfrm>
            <a:off x="1364821" y="4226213"/>
            <a:ext cx="0" cy="4236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0" name="Straight Arrow Connector 109">
            <a:extLst>
              <a:ext uri="{FF2B5EF4-FFF2-40B4-BE49-F238E27FC236}">
                <a16:creationId xmlns:a16="http://schemas.microsoft.com/office/drawing/2014/main" id="{18A17059-24B4-4DE0-A405-DE5673AB7D16}"/>
              </a:ext>
            </a:extLst>
          </p:cNvPr>
          <p:cNvCxnSpPr>
            <a:cxnSpLocks/>
            <a:stCxn id="31" idx="2"/>
            <a:endCxn id="73" idx="0"/>
          </p:cNvCxnSpPr>
          <p:nvPr/>
        </p:nvCxnSpPr>
        <p:spPr>
          <a:xfrm>
            <a:off x="5114670" y="4443412"/>
            <a:ext cx="0" cy="2064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Rectangle: Rounded Corners 14">
            <a:extLst>
              <a:ext uri="{FF2B5EF4-FFF2-40B4-BE49-F238E27FC236}">
                <a16:creationId xmlns:a16="http://schemas.microsoft.com/office/drawing/2014/main" id="{73B5BC67-B27D-4A61-A298-06E4461AB781}"/>
              </a:ext>
            </a:extLst>
          </p:cNvPr>
          <p:cNvSpPr/>
          <p:nvPr/>
        </p:nvSpPr>
        <p:spPr>
          <a:xfrm>
            <a:off x="8584700" y="1978089"/>
            <a:ext cx="1285381" cy="268672"/>
          </a:xfrm>
          <a:prstGeom prst="roundRect">
            <a:avLst/>
          </a:prstGeom>
          <a:solidFill>
            <a:srgbClr val="FFCC99"/>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a:t>
            </a:r>
          </a:p>
        </p:txBody>
      </p:sp>
      <p:sp>
        <p:nvSpPr>
          <p:cNvPr id="52" name="Rectangle: Rounded Corners 47">
            <a:extLst>
              <a:ext uri="{FF2B5EF4-FFF2-40B4-BE49-F238E27FC236}">
                <a16:creationId xmlns:a16="http://schemas.microsoft.com/office/drawing/2014/main" id="{22008226-7903-4265-90FE-BA6095855224}"/>
              </a:ext>
            </a:extLst>
          </p:cNvPr>
          <p:cNvSpPr/>
          <p:nvPr/>
        </p:nvSpPr>
        <p:spPr>
          <a:xfrm>
            <a:off x="7909621" y="808561"/>
            <a:ext cx="2610000" cy="270000"/>
          </a:xfrm>
          <a:prstGeom prst="roundRect">
            <a:avLst/>
          </a:prstGeom>
          <a:solidFill>
            <a:srgbClr val="FF0000">
              <a:alpha val="74902"/>
            </a:srgbClr>
          </a:solidFill>
          <a:ln w="63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If urgent: CALL 999 IMMEDIATELY</a:t>
            </a:r>
            <a:endPar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72" name="Straight Arrow Connector 71">
            <a:extLst>
              <a:ext uri="{FF2B5EF4-FFF2-40B4-BE49-F238E27FC236}">
                <a16:creationId xmlns:a16="http://schemas.microsoft.com/office/drawing/2014/main" id="{9AB567F9-AFFD-4C39-90EA-817D0E3BD624}"/>
              </a:ext>
            </a:extLst>
          </p:cNvPr>
          <p:cNvCxnSpPr>
            <a:cxnSpLocks/>
            <a:stCxn id="52" idx="2"/>
          </p:cNvCxnSpPr>
          <p:nvPr/>
        </p:nvCxnSpPr>
        <p:spPr>
          <a:xfrm>
            <a:off x="9214621" y="1078561"/>
            <a:ext cx="0" cy="204869"/>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73" name="Rectangle: Rounded Corners 14">
            <a:extLst>
              <a:ext uri="{FF2B5EF4-FFF2-40B4-BE49-F238E27FC236}">
                <a16:creationId xmlns:a16="http://schemas.microsoft.com/office/drawing/2014/main" id="{0656A3FA-4D37-9149-9216-BE5460B2880C}"/>
              </a:ext>
            </a:extLst>
          </p:cNvPr>
          <p:cNvSpPr/>
          <p:nvPr/>
        </p:nvSpPr>
        <p:spPr>
          <a:xfrm>
            <a:off x="4103564" y="4649858"/>
            <a:ext cx="2022212" cy="579593"/>
          </a:xfrm>
          <a:prstGeom prst="roundRect">
            <a:avLst/>
          </a:prstGeom>
          <a:solidFill>
            <a:schemeClr val="bg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See Care Home Resource Pack’s guidance for care home residents in the last days / weeks of life </a:t>
            </a: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2" action="ppaction://hlinksldjump"/>
              </a:rPr>
              <a:t>slide</a:t>
            </a:r>
            <a:endPar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57" name="Straight Arrow Connector 56">
            <a:extLst>
              <a:ext uri="{FF2B5EF4-FFF2-40B4-BE49-F238E27FC236}">
                <a16:creationId xmlns:a16="http://schemas.microsoft.com/office/drawing/2014/main" id="{EE31F681-D824-4FF5-988A-33BCE0C97796}"/>
              </a:ext>
            </a:extLst>
          </p:cNvPr>
          <p:cNvCxnSpPr>
            <a:cxnSpLocks/>
            <a:stCxn id="35" idx="0"/>
            <a:endCxn id="73" idx="2"/>
          </p:cNvCxnSpPr>
          <p:nvPr/>
        </p:nvCxnSpPr>
        <p:spPr>
          <a:xfrm flipH="1" flipV="1">
            <a:off x="5114670" y="5229451"/>
            <a:ext cx="494" cy="1077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 name="Rectangle 45">
            <a:extLst>
              <a:ext uri="{FF2B5EF4-FFF2-40B4-BE49-F238E27FC236}">
                <a16:creationId xmlns:a16="http://schemas.microsoft.com/office/drawing/2014/main" id="{F3263402-13B1-4CDB-9F96-0710005468C0}"/>
              </a:ext>
            </a:extLst>
          </p:cNvPr>
          <p:cNvSpPr/>
          <p:nvPr/>
        </p:nvSpPr>
        <p:spPr>
          <a:xfrm>
            <a:off x="7854961" y="2900204"/>
            <a:ext cx="2747463" cy="3397366"/>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8CBF0B1F-27E5-4C21-B3B7-EF326131241F}"/>
              </a:ext>
            </a:extLst>
          </p:cNvPr>
          <p:cNvSpPr/>
          <p:nvPr/>
        </p:nvSpPr>
        <p:spPr>
          <a:xfrm>
            <a:off x="7869653" y="5543915"/>
            <a:ext cx="2732400" cy="753655"/>
          </a:xfrm>
          <a:prstGeom prst="roundRect">
            <a:avLst/>
          </a:prstGeom>
          <a:solidFill>
            <a:srgbClr val="FF0000">
              <a:alpha val="74902"/>
            </a:srgb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Rapid or unexpected deterioration</a:t>
            </a:r>
          </a:p>
          <a:p>
            <a:pPr marL="171450" marR="0" lvl="0" indent="-171450" algn="l" defTabSz="91441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CALL 999 IMMEDIATELY</a:t>
            </a:r>
          </a:p>
        </p:txBody>
      </p:sp>
      <p:cxnSp>
        <p:nvCxnSpPr>
          <p:cNvPr id="77" name="Straight Arrow Connector 76">
            <a:extLst>
              <a:ext uri="{FF2B5EF4-FFF2-40B4-BE49-F238E27FC236}">
                <a16:creationId xmlns:a16="http://schemas.microsoft.com/office/drawing/2014/main" id="{36464AD9-D8BB-4DF5-BA6A-569FBF7D7975}"/>
              </a:ext>
            </a:extLst>
          </p:cNvPr>
          <p:cNvCxnSpPr>
            <a:cxnSpLocks/>
          </p:cNvCxnSpPr>
          <p:nvPr/>
        </p:nvCxnSpPr>
        <p:spPr>
          <a:xfrm flipV="1">
            <a:off x="6142134" y="5155597"/>
            <a:ext cx="1709179" cy="3413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0" name="Straight Arrow Connector 79">
            <a:extLst>
              <a:ext uri="{FF2B5EF4-FFF2-40B4-BE49-F238E27FC236}">
                <a16:creationId xmlns:a16="http://schemas.microsoft.com/office/drawing/2014/main" id="{A9E9B076-38F3-4AE3-AB87-B8D76815E6A7}"/>
              </a:ext>
            </a:extLst>
          </p:cNvPr>
          <p:cNvCxnSpPr>
            <a:cxnSpLocks/>
            <a:stCxn id="61" idx="2"/>
            <a:endCxn id="114" idx="0"/>
          </p:cNvCxnSpPr>
          <p:nvPr/>
        </p:nvCxnSpPr>
        <p:spPr>
          <a:xfrm flipH="1">
            <a:off x="9220628" y="2246761"/>
            <a:ext cx="6763" cy="2868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4" name="Rectangle: Rounded Corners 113">
            <a:extLst>
              <a:ext uri="{FF2B5EF4-FFF2-40B4-BE49-F238E27FC236}">
                <a16:creationId xmlns:a16="http://schemas.microsoft.com/office/drawing/2014/main" id="{DB80A55E-2D06-48EE-B511-2E640CA8C9C5}"/>
              </a:ext>
            </a:extLst>
          </p:cNvPr>
          <p:cNvSpPr/>
          <p:nvPr/>
        </p:nvSpPr>
        <p:spPr>
          <a:xfrm>
            <a:off x="7854961" y="2533646"/>
            <a:ext cx="2731334" cy="1271698"/>
          </a:xfrm>
          <a:prstGeom prst="roundRect">
            <a:avLst/>
          </a:prstGeom>
          <a:solidFill>
            <a:srgbClr val="92D050">
              <a:alpha val="74902"/>
            </a:srgb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Gradual deterioration</a:t>
            </a:r>
            <a:endPar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71453" lvl="0" indent="-171453">
              <a:buFont typeface="Wingdings" panose="05000000000000000000" pitchFamily="2" charset="2"/>
              <a:buChar char="Ø"/>
              <a:defRPr/>
            </a:pPr>
            <a:r>
              <a:rPr lang="en-GB" sz="1001">
                <a:solidFill>
                  <a:srgbClr val="000000"/>
                </a:solidFill>
                <a:latin typeface="Arial" panose="020B0604020202020204" pitchFamily="34" charset="0"/>
                <a:cs typeface="Arial" panose="020B0604020202020204" pitchFamily="34" charset="0"/>
              </a:rPr>
              <a:t>Request review by care home MDT</a:t>
            </a:r>
          </a:p>
          <a:p>
            <a:pPr marL="171453" lvl="0" indent="-171453">
              <a:buFont typeface="Wingdings" panose="05000000000000000000" pitchFamily="2" charset="2"/>
              <a:buChar char="Ø"/>
              <a:defRPr/>
            </a:pPr>
            <a:r>
              <a:rPr lang="en-GB" sz="1001">
                <a:solidFill>
                  <a:srgbClr val="000000"/>
                </a:solidFill>
                <a:latin typeface="Arial" panose="020B0604020202020204" pitchFamily="34" charset="0"/>
                <a:cs typeface="Arial" panose="020B0604020202020204" pitchFamily="34" charset="0"/>
              </a:rPr>
              <a:t>Create and/or update Urgent Care Plan</a:t>
            </a:r>
          </a:p>
          <a:p>
            <a:pPr marL="171453" lvl="0" indent="-171453">
              <a:buFont typeface="Wingdings" panose="05000000000000000000" pitchFamily="2" charset="2"/>
              <a:buChar char="Ø"/>
              <a:defRPr/>
            </a:pPr>
            <a:r>
              <a:rPr lang="en-GB" sz="1001">
                <a:solidFill>
                  <a:srgbClr val="000000"/>
                </a:solidFill>
                <a:latin typeface="Arial" panose="020B0604020202020204" pitchFamily="34" charset="0"/>
                <a:cs typeface="Arial" panose="020B0604020202020204" pitchFamily="34" charset="0"/>
              </a:rPr>
              <a:t>Consider requesting palliative care referral-care homes in general cannot refer to palliative care themselves, referral would need to be from a clinical member of care home MDT</a:t>
            </a:r>
            <a:endPar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 name="Rectangle: Rounded Corners 114">
            <a:extLst>
              <a:ext uri="{FF2B5EF4-FFF2-40B4-BE49-F238E27FC236}">
                <a16:creationId xmlns:a16="http://schemas.microsoft.com/office/drawing/2014/main" id="{9062A94B-6BB3-41A6-BFA4-C67A9DF16677}"/>
              </a:ext>
            </a:extLst>
          </p:cNvPr>
          <p:cNvSpPr/>
          <p:nvPr/>
        </p:nvSpPr>
        <p:spPr>
          <a:xfrm>
            <a:off x="7862256" y="3843565"/>
            <a:ext cx="2731334" cy="1679307"/>
          </a:xfrm>
          <a:prstGeom prst="roundRect">
            <a:avLst/>
          </a:prstGeom>
          <a:solidFill>
            <a:srgbClr val="FFC000">
              <a:alpha val="74902"/>
            </a:srgb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Quick Deterioration </a:t>
            </a:r>
          </a:p>
          <a:p>
            <a:pPr marL="171453" indent="-171453">
              <a:buFont typeface="Wingdings" panose="05000000000000000000" pitchFamily="2" charset="2"/>
              <a:buChar char="Ø"/>
              <a:defRPr/>
            </a:pPr>
            <a:r>
              <a:rPr lang="en-GB" sz="1000">
                <a:latin typeface="Arial" panose="020B0604020202020204" pitchFamily="34" charset="0"/>
                <a:cs typeface="Arial" panose="020B0604020202020204" pitchFamily="34" charset="0"/>
              </a:rPr>
              <a:t>Contact home’s clinical lead/direct referral to care home community in-reach service/rapid response</a:t>
            </a:r>
          </a:p>
          <a:p>
            <a:pPr marL="171453" marR="0" lvl="0" indent="-17145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Contact NHS111*6 / GP </a:t>
            </a: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advice or reassessment. </a:t>
            </a:r>
          </a:p>
          <a:p>
            <a:pPr marL="171453" marR="0" lvl="0" indent="-17145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Speak to resident and /or those important to him/ her about his / her wishes.</a:t>
            </a:r>
          </a:p>
          <a:p>
            <a:pPr marL="171453" marR="0" lvl="0" indent="-17145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Contact Palliative care for advice if resident is known to them</a:t>
            </a:r>
          </a:p>
        </p:txBody>
      </p:sp>
      <p:sp>
        <p:nvSpPr>
          <p:cNvPr id="8" name="Right Brace 7">
            <a:extLst>
              <a:ext uri="{FF2B5EF4-FFF2-40B4-BE49-F238E27FC236}">
                <a16:creationId xmlns:a16="http://schemas.microsoft.com/office/drawing/2014/main" id="{3766C9F2-20DC-4A66-95DF-B7D5AC3C9D37}"/>
              </a:ext>
            </a:extLst>
          </p:cNvPr>
          <p:cNvSpPr/>
          <p:nvPr/>
        </p:nvSpPr>
        <p:spPr>
          <a:xfrm rot="16200000">
            <a:off x="3083684" y="1541097"/>
            <a:ext cx="275745" cy="2499761"/>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ln w="0"/>
              <a:effectLst>
                <a:outerShdw blurRad="38100" dist="19050" dir="2700000" algn="tl" rotWithShape="0">
                  <a:schemeClr val="dk1">
                    <a:alpha val="40000"/>
                  </a:schemeClr>
                </a:outerShdw>
              </a:effectLst>
            </a:endParaRPr>
          </a:p>
        </p:txBody>
      </p:sp>
      <p:sp>
        <p:nvSpPr>
          <p:cNvPr id="49" name="Right Brace 48">
            <a:extLst>
              <a:ext uri="{FF2B5EF4-FFF2-40B4-BE49-F238E27FC236}">
                <a16:creationId xmlns:a16="http://schemas.microsoft.com/office/drawing/2014/main" id="{432A6EAB-BFCF-4A24-A51D-7349306EEFCC}"/>
              </a:ext>
            </a:extLst>
          </p:cNvPr>
          <p:cNvSpPr/>
          <p:nvPr/>
        </p:nvSpPr>
        <p:spPr>
          <a:xfrm rot="16200000">
            <a:off x="1959479" y="2592800"/>
            <a:ext cx="217210" cy="1910115"/>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ln w="0"/>
              <a:effectLst>
                <a:outerShdw blurRad="38100" dist="19050" dir="2700000" algn="tl" rotWithShape="0">
                  <a:schemeClr val="dk1">
                    <a:alpha val="40000"/>
                  </a:schemeClr>
                </a:outerShdw>
              </a:effectLst>
            </a:endParaRPr>
          </a:p>
        </p:txBody>
      </p:sp>
      <p:sp>
        <p:nvSpPr>
          <p:cNvPr id="44" name="TextBox 43">
            <a:extLst>
              <a:ext uri="{FF2B5EF4-FFF2-40B4-BE49-F238E27FC236}">
                <a16:creationId xmlns:a16="http://schemas.microsoft.com/office/drawing/2014/main" id="{A460F052-6204-4E2D-8EFA-CD6B2A32FBE0}"/>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0248505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p:txBody>
          <a:bodyPr/>
          <a:lstStyle/>
          <a:p>
            <a:r>
              <a:rPr lang="en-GB"/>
              <a:t>	Supporting care in the last days of life</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01407" y="548641"/>
            <a:ext cx="470932" cy="515631"/>
          </a:xfrm>
          <a:prstGeom prst="rect">
            <a:avLst/>
          </a:prstGeom>
        </p:spPr>
      </p:pic>
      <p:sp>
        <p:nvSpPr>
          <p:cNvPr id="12" name="Content Placeholder 1">
            <a:extLst>
              <a:ext uri="{FF2B5EF4-FFF2-40B4-BE49-F238E27FC236}">
                <a16:creationId xmlns:a16="http://schemas.microsoft.com/office/drawing/2014/main" id="{3A87F08A-3AAC-49F2-96C2-EFABD27B2B2F}"/>
              </a:ext>
            </a:extLst>
          </p:cNvPr>
          <p:cNvSpPr txBox="1">
            <a:spLocks/>
          </p:cNvSpPr>
          <p:nvPr/>
        </p:nvSpPr>
        <p:spPr>
          <a:xfrm>
            <a:off x="6257677" y="1253527"/>
            <a:ext cx="5726799" cy="51349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en-GB" b="1">
                <a:solidFill>
                  <a:schemeClr val="accent1"/>
                </a:solidFill>
              </a:rPr>
              <a:t>Think </a:t>
            </a:r>
          </a:p>
          <a:p>
            <a:pPr>
              <a:spcBef>
                <a:spcPts val="0"/>
              </a:spcBef>
              <a:defRPr/>
            </a:pPr>
            <a:r>
              <a:rPr lang="en-GB">
                <a:solidFill>
                  <a:srgbClr val="000000"/>
                </a:solidFill>
              </a:rPr>
              <a:t>Have we contacted the family?</a:t>
            </a:r>
          </a:p>
          <a:p>
            <a:pPr>
              <a:spcBef>
                <a:spcPts val="0"/>
              </a:spcBef>
              <a:defRPr/>
            </a:pPr>
            <a:r>
              <a:rPr lang="en-GB">
                <a:solidFill>
                  <a:srgbClr val="000000"/>
                </a:solidFill>
              </a:rPr>
              <a:t>Does the resident have a CMC plan? – what are the resident’s wishes and preferences?</a:t>
            </a:r>
          </a:p>
          <a:p>
            <a:pPr>
              <a:spcBef>
                <a:spcPts val="0"/>
              </a:spcBef>
              <a:defRPr/>
            </a:pPr>
            <a:r>
              <a:rPr lang="en-GB"/>
              <a:t>Have you considered the spiritual needs of residents and their families?</a:t>
            </a:r>
            <a:endParaRPr lang="en-GB">
              <a:solidFill>
                <a:srgbClr val="000000"/>
              </a:solidFill>
            </a:endParaRPr>
          </a:p>
          <a:p>
            <a:pPr marL="0" lvl="0" indent="0">
              <a:spcBef>
                <a:spcPts val="0"/>
              </a:spcBef>
              <a:buNone/>
              <a:defRPr/>
            </a:pPr>
            <a:endParaRPr lang="en-GB">
              <a:solidFill>
                <a:srgbClr val="000000"/>
              </a:solidFill>
            </a:endParaRPr>
          </a:p>
          <a:p>
            <a:pPr marL="0" lvl="0" indent="0">
              <a:spcBef>
                <a:spcPts val="0"/>
              </a:spcBef>
              <a:buNone/>
              <a:defRPr/>
            </a:pPr>
            <a:r>
              <a:rPr lang="en-GB" b="1">
                <a:solidFill>
                  <a:schemeClr val="accent1"/>
                </a:solidFill>
              </a:rPr>
              <a:t>Do </a:t>
            </a:r>
          </a:p>
          <a:p>
            <a:pPr>
              <a:spcBef>
                <a:spcPts val="0"/>
              </a:spcBef>
              <a:defRPr/>
            </a:pPr>
            <a:r>
              <a:rPr lang="en-GB"/>
              <a:t>Do we have the medication needed to help relieve symptoms (e.g. pain, nausea, breathlessness)?</a:t>
            </a:r>
          </a:p>
          <a:p>
            <a:pPr>
              <a:spcBef>
                <a:spcPts val="0"/>
              </a:spcBef>
              <a:defRPr/>
            </a:pPr>
            <a:r>
              <a:rPr lang="en-GB"/>
              <a:t>Can I make the resident more comfortable - are they in pain (look or grimacing), are they anxious (can make breathlessness worse)</a:t>
            </a:r>
          </a:p>
          <a:p>
            <a:pPr>
              <a:spcBef>
                <a:spcPts val="0"/>
              </a:spcBef>
              <a:defRPr/>
            </a:pPr>
            <a:r>
              <a:rPr lang="en-GB"/>
              <a:t>Can I use a cool flannel around face to help with fever and breathlessness. Sitting up in bed and opening a window can also help. Portable fans are </a:t>
            </a:r>
            <a:r>
              <a:rPr lang="en-GB" b="1"/>
              <a:t>not recommended</a:t>
            </a:r>
          </a:p>
          <a:p>
            <a:pPr>
              <a:spcBef>
                <a:spcPts val="0"/>
              </a:spcBef>
              <a:defRPr/>
            </a:pPr>
            <a:r>
              <a:rPr lang="en-GB"/>
              <a:t>If the person can still swallow honey and lemon in warm water or sucking hard sweets can help with coughing</a:t>
            </a:r>
          </a:p>
          <a:p>
            <a:pPr>
              <a:spcBef>
                <a:spcPts val="0"/>
              </a:spcBef>
              <a:defRPr/>
            </a:pPr>
            <a:r>
              <a:rPr lang="en-GB"/>
              <a:t>If having a full wash is too disruptive washing hands face and bottom can feel refreshing</a:t>
            </a:r>
          </a:p>
          <a:p>
            <a:pPr marL="0" indent="0">
              <a:spcBef>
                <a:spcPts val="0"/>
              </a:spcBef>
              <a:buNone/>
              <a:defRPr/>
            </a:pPr>
            <a:endParaRPr lang="en-GB" b="1">
              <a:solidFill>
                <a:schemeClr val="accent1"/>
              </a:solidFill>
            </a:endParaRPr>
          </a:p>
          <a:p>
            <a:pPr marL="0" lvl="0" indent="0">
              <a:spcBef>
                <a:spcPts val="0"/>
              </a:spcBef>
              <a:buNone/>
              <a:defRPr/>
            </a:pPr>
            <a:r>
              <a:rPr lang="en-GB" b="1">
                <a:solidFill>
                  <a:schemeClr val="accent1"/>
                </a:solidFill>
              </a:rPr>
              <a:t>Ask </a:t>
            </a:r>
          </a:p>
          <a:p>
            <a:pPr>
              <a:spcBef>
                <a:spcPts val="0"/>
              </a:spcBef>
              <a:defRPr/>
            </a:pPr>
            <a:r>
              <a:rPr lang="en-GB">
                <a:solidFill>
                  <a:srgbClr val="000000"/>
                </a:solidFill>
              </a:rPr>
              <a:t>The family and resident if they want to connect using technology</a:t>
            </a:r>
          </a:p>
          <a:p>
            <a:pPr>
              <a:spcBef>
                <a:spcPts val="0"/>
              </a:spcBef>
              <a:defRPr/>
            </a:pPr>
            <a:r>
              <a:rPr lang="en-GB">
                <a:solidFill>
                  <a:srgbClr val="000000"/>
                </a:solidFill>
              </a:rPr>
              <a:t>The GP or palliative care team or 111 if urgent for advice about symptom control and medication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Content Placeholder 1">
            <a:extLst>
              <a:ext uri="{FF2B5EF4-FFF2-40B4-BE49-F238E27FC236}">
                <a16:creationId xmlns:a16="http://schemas.microsoft.com/office/drawing/2014/main" id="{4077DE3B-159F-4254-8E23-21DCCDCADF44}"/>
              </a:ext>
            </a:extLst>
          </p:cNvPr>
          <p:cNvSpPr txBox="1">
            <a:spLocks/>
          </p:cNvSpPr>
          <p:nvPr/>
        </p:nvSpPr>
        <p:spPr>
          <a:xfrm>
            <a:off x="685758" y="5270817"/>
            <a:ext cx="5248566" cy="1260612"/>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Resources</a:t>
            </a:r>
          </a:p>
          <a:p>
            <a:pPr marL="0" lvl="0" indent="0">
              <a:spcBef>
                <a:spcPts val="0"/>
              </a:spcBef>
              <a:buNone/>
              <a:defRPr/>
            </a:pPr>
            <a:r>
              <a:rPr lang="en-GB" sz="1200">
                <a:solidFill>
                  <a:srgbClr val="000000"/>
                </a:solidFill>
              </a:rPr>
              <a:t>Guidance on visitors for people in their last days of life: </a:t>
            </a:r>
            <a:r>
              <a:rPr lang="en-GB" sz="1200">
                <a:solidFill>
                  <a:srgbClr val="000000"/>
                </a:solidFill>
                <a:hlinkClick r:id="rId4"/>
              </a:rPr>
              <a:t>Guide</a:t>
            </a:r>
            <a:endParaRPr lang="en-GB" sz="1200">
              <a:solidFill>
                <a:srgbClr val="000000"/>
              </a:solidFill>
            </a:endParaRPr>
          </a:p>
          <a:p>
            <a:pPr marL="0" indent="0">
              <a:spcBef>
                <a:spcPts val="0"/>
              </a:spcBef>
              <a:buNone/>
              <a:defRPr/>
            </a:pPr>
            <a:r>
              <a:rPr lang="en-GB" sz="1200"/>
              <a:t>End of Life Care: Support during COVID-19: </a:t>
            </a:r>
            <a:r>
              <a:rPr lang="en-GB" sz="1200">
                <a:hlinkClick r:id="rId5"/>
              </a:rPr>
              <a:t>Guide</a:t>
            </a:r>
            <a:endParaRPr lang="en-GB" sz="1200"/>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Key to care: </a:t>
            </a:r>
            <a:r>
              <a:rPr lang="en-GB" sz="1200">
                <a:solidFill>
                  <a:srgbClr val="000000"/>
                </a:solidFill>
                <a:hlinkClick r:id="rId6"/>
              </a:rPr>
              <a:t>E</a:t>
            </a:r>
            <a:r>
              <a:rPr kumimoji="0" lang="en-GB" sz="1200" b="0" i="0" u="none" strike="noStrike" kern="1200" cap="none" spc="0" normalizeH="0" baseline="0" noProof="0" err="1">
                <a:ln>
                  <a:noFill/>
                </a:ln>
                <a:solidFill>
                  <a:srgbClr val="000000"/>
                </a:solidFill>
                <a:effectLst/>
                <a:uLnTx/>
                <a:uFillTx/>
                <a:hlinkClick r:id="rId6"/>
              </a:rPr>
              <a:t>nd</a:t>
            </a:r>
            <a:r>
              <a:rPr kumimoji="0" lang="en-GB" sz="1200" b="0" i="0" u="none" strike="noStrike" kern="1200" cap="none" spc="0" normalizeH="0" baseline="0" noProof="0">
                <a:ln>
                  <a:noFill/>
                </a:ln>
                <a:solidFill>
                  <a:srgbClr val="000000"/>
                </a:solidFill>
                <a:effectLst/>
                <a:uLnTx/>
                <a:uFillTx/>
                <a:hlinkClick r:id="rId6"/>
              </a:rPr>
              <a:t> of life care</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Royal College of GPs COVID: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7"/>
              </a:rPr>
              <a:t>End of Life Care in community</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NICE COVID-19 rapid guidelines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8"/>
              </a:rPr>
              <a:t>managing symptoms in community</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spcBef>
                <a:spcPts val="0"/>
              </a:spcBef>
              <a:buNone/>
              <a:defRPr/>
            </a:pPr>
            <a:r>
              <a:rPr lang="en-GB" sz="1200">
                <a:hlinkClick r:id="rId9"/>
              </a:rPr>
              <a:t>End of Lifecare for People with Learning Disabilities</a:t>
            </a:r>
            <a:endParaRPr lang="en-GB" sz="1200"/>
          </a:p>
          <a:p>
            <a:pPr marL="0" marR="0" lvl="0" indent="0" algn="l" defTabSz="914400" rtl="0" eaLnBrk="1" fontAlgn="auto" latinLnBrk="0" hangingPunct="1">
              <a:lnSpc>
                <a:spcPct val="90000"/>
              </a:lnSpc>
              <a:spcBef>
                <a:spcPts val="0"/>
              </a:spcBef>
              <a:spcAft>
                <a:spcPts val="0"/>
              </a:spcAft>
              <a:buClrTx/>
              <a:buSzTx/>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8525084-2AE7-447F-A012-AFD54E9F7051}"/>
              </a:ext>
            </a:extLst>
          </p:cNvPr>
          <p:cNvSpPr txBox="1"/>
          <p:nvPr/>
        </p:nvSpPr>
        <p:spPr>
          <a:xfrm>
            <a:off x="609601" y="1259877"/>
            <a:ext cx="5322072" cy="3970318"/>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Some residents will have expressed their wishes to not go to hospital and to stay in the care home and made as comfortable as possible when they are dying. </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lang="en-GB" sz="1400">
                <a:solidFill>
                  <a:srgbClr val="000000"/>
                </a:solidFill>
                <a:latin typeface="Arial" panose="020B0604020202020204" pitchFamily="34" charset="0"/>
                <a:cs typeface="Arial" panose="020B0604020202020204" pitchFamily="34" charset="0"/>
              </a:rPr>
              <a:t>A family member is able to </a:t>
            </a:r>
            <a:r>
              <a:rPr lang="en-GB" sz="1400" b="1">
                <a:solidFill>
                  <a:srgbClr val="000000"/>
                </a:solidFill>
                <a:latin typeface="Arial" panose="020B0604020202020204" pitchFamily="34" charset="0"/>
                <a:cs typeface="Arial" panose="020B0604020202020204" pitchFamily="34" charset="0"/>
              </a:rPr>
              <a:t>visit their relative </a:t>
            </a:r>
            <a:r>
              <a:rPr lang="en-GB" sz="1400">
                <a:solidFill>
                  <a:srgbClr val="000000"/>
                </a:solidFill>
                <a:latin typeface="Arial" panose="020B0604020202020204" pitchFamily="34" charset="0"/>
                <a:cs typeface="Arial" panose="020B0604020202020204" pitchFamily="34" charset="0"/>
              </a:rPr>
              <a:t>who is dying. If they are unable to visit, they be can supported to connect using technology.</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Common symptoms at the end of life are fever, cough, breathlessness, </a:t>
            </a:r>
            <a:r>
              <a:rPr lang="en-GB" sz="1400">
                <a:solidFill>
                  <a:srgbClr val="000000"/>
                </a:solidFill>
                <a:latin typeface="Arial" panose="020B0604020202020204" pitchFamily="34" charset="0"/>
                <a:cs typeface="Arial" panose="020B0604020202020204" pitchFamily="34" charset="0"/>
              </a:rPr>
              <a:t>confusion, agitation</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and pain. People are often more sleepy, agitated and can lose their desire to eat and drink. </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Breathing can sound noisy when someone is dying – due to secretions, medicine can be given to help.</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Some people can become agitated or distressed when dying – provide reassurance and things the person would find comforting e.g. music.</a:t>
            </a:r>
          </a:p>
        </p:txBody>
      </p:sp>
      <p:sp>
        <p:nvSpPr>
          <p:cNvPr id="9" name="TextBox 8">
            <a:extLst>
              <a:ext uri="{FF2B5EF4-FFF2-40B4-BE49-F238E27FC236}">
                <a16:creationId xmlns:a16="http://schemas.microsoft.com/office/drawing/2014/main" id="{C9F6D11D-6161-4BD3-A8DE-903FCACF603D}"/>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1155819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609601" y="357871"/>
            <a:ext cx="8756073"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a:t>	Expected and unexpected deaths</a:t>
            </a:r>
          </a:p>
        </p:txBody>
      </p:sp>
      <p:sp>
        <p:nvSpPr>
          <p:cNvPr id="12" name="Content Placeholder 1">
            <a:extLst>
              <a:ext uri="{FF2B5EF4-FFF2-40B4-BE49-F238E27FC236}">
                <a16:creationId xmlns:a16="http://schemas.microsoft.com/office/drawing/2014/main" id="{67AEFD5E-D88A-4081-90D4-DAF7D5734F0B}"/>
              </a:ext>
            </a:extLst>
          </p:cNvPr>
          <p:cNvSpPr txBox="1">
            <a:spLocks/>
          </p:cNvSpPr>
          <p:nvPr/>
        </p:nvSpPr>
        <p:spPr>
          <a:xfrm>
            <a:off x="920901" y="5645934"/>
            <a:ext cx="10186707" cy="1212066"/>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a:solidFill>
                  <a:schemeClr val="bg2"/>
                </a:solidFill>
              </a:rPr>
              <a:t>Resources</a:t>
            </a:r>
          </a:p>
          <a:p>
            <a:pPr>
              <a:lnSpc>
                <a:spcPct val="115000"/>
              </a:lnSpc>
              <a:spcBef>
                <a:spcPts val="0"/>
              </a:spcBef>
              <a:spcAft>
                <a:spcPts val="600"/>
              </a:spcAft>
            </a:pPr>
            <a:r>
              <a:rPr lang="en-GB">
                <a:solidFill>
                  <a:srgbClr val="000000"/>
                </a:solidFill>
                <a:ea typeface="Arial" panose="020B0604020202020204" pitchFamily="34" charset="0"/>
                <a:cs typeface="Times New Roman" panose="02020603050405020304" pitchFamily="18" charset="0"/>
              </a:rPr>
              <a:t>Special Edition of Care After Death: </a:t>
            </a:r>
            <a:r>
              <a:rPr lang="en-GB">
                <a:solidFill>
                  <a:srgbClr val="000000"/>
                </a:solidFill>
                <a:ea typeface="Arial" panose="020B0604020202020204" pitchFamily="34" charset="0"/>
                <a:cs typeface="Times New Roman" panose="02020603050405020304" pitchFamily="18" charset="0"/>
                <a:hlinkClick r:id="rId3"/>
              </a:rPr>
              <a:t>Registered Nurse Verification of Expected Adult Death (</a:t>
            </a:r>
            <a:r>
              <a:rPr lang="en-GB" err="1">
                <a:solidFill>
                  <a:srgbClr val="000000"/>
                </a:solidFill>
                <a:ea typeface="Arial" panose="020B0604020202020204" pitchFamily="34" charset="0"/>
                <a:cs typeface="Times New Roman" panose="02020603050405020304" pitchFamily="18" charset="0"/>
                <a:hlinkClick r:id="rId3"/>
              </a:rPr>
              <a:t>RNVoEAD</a:t>
            </a:r>
            <a:r>
              <a:rPr lang="en-GB">
                <a:solidFill>
                  <a:srgbClr val="000000"/>
                </a:solidFill>
                <a:ea typeface="Arial" panose="020B0604020202020204" pitchFamily="34" charset="0"/>
                <a:cs typeface="Times New Roman" panose="02020603050405020304" pitchFamily="18" charset="0"/>
                <a:hlinkClick r:id="rId3"/>
              </a:rPr>
              <a:t>) guidance</a:t>
            </a:r>
            <a:endParaRPr lang="en-GB">
              <a:solidFill>
                <a:srgbClr val="000000"/>
              </a:solidFill>
              <a:ea typeface="Arial" panose="020B0604020202020204" pitchFamily="34" charset="0"/>
              <a:cs typeface="Times New Roman" panose="02020603050405020304" pitchFamily="18" charset="0"/>
            </a:endParaRPr>
          </a:p>
          <a:p>
            <a:pPr>
              <a:lnSpc>
                <a:spcPct val="115000"/>
              </a:lnSpc>
              <a:spcBef>
                <a:spcPts val="0"/>
              </a:spcBef>
              <a:spcAft>
                <a:spcPts val="600"/>
              </a:spcAft>
            </a:pPr>
            <a:r>
              <a:rPr lang="en-GB">
                <a:effectLst/>
                <a:latin typeface="Arial" panose="020B0604020202020204" pitchFamily="34" charset="0"/>
                <a:ea typeface="Calibri" panose="020F0502020204030204" pitchFamily="34" charset="0"/>
              </a:rPr>
              <a:t>Skills for Care has developed guidance for adult social care workers on the </a:t>
            </a:r>
            <a:r>
              <a:rPr lang="en-GB" u="sng">
                <a:solidFill>
                  <a:srgbClr val="44546A"/>
                </a:solidFill>
                <a:effectLst/>
                <a:latin typeface="Arial" panose="020B0604020202020204" pitchFamily="34" charset="0"/>
                <a:ea typeface="Calibri" panose="020F0502020204030204" pitchFamily="34" charset="0"/>
                <a:hlinkClick r:id="rId4"/>
              </a:rPr>
              <a:t>verification of expected death with remote clinical support</a:t>
            </a:r>
            <a:endParaRPr lang="en-GB">
              <a:solidFill>
                <a:srgbClr val="000000"/>
              </a:solidFill>
              <a:ea typeface="Arial" panose="020B0604020202020204" pitchFamily="34" charset="0"/>
              <a:cs typeface="Times New Roman" panose="02020603050405020304" pitchFamily="18" charset="0"/>
            </a:endParaRPr>
          </a:p>
          <a:p>
            <a:pPr marL="0" lvl="0" indent="0">
              <a:lnSpc>
                <a:spcPct val="115000"/>
              </a:lnSpc>
              <a:spcBef>
                <a:spcPts val="0"/>
              </a:spcBef>
              <a:spcAft>
                <a:spcPts val="600"/>
              </a:spcAft>
              <a:buNone/>
            </a:pPr>
            <a:endParaRPr lang="en-GB" sz="1200"/>
          </a:p>
          <a:p>
            <a:pPr marL="0" indent="0">
              <a:lnSpc>
                <a:spcPct val="100000"/>
              </a:lnSpc>
              <a:spcBef>
                <a:spcPts val="0"/>
              </a:spcBef>
              <a:buNone/>
            </a:pPr>
            <a:endParaRPr lang="en-GB" sz="1200" b="1">
              <a:solidFill>
                <a:schemeClr val="bg2"/>
              </a:solidFill>
            </a:endParaRPr>
          </a:p>
          <a:p>
            <a:pPr marL="0" indent="0">
              <a:lnSpc>
                <a:spcPct val="100000"/>
              </a:lnSpc>
              <a:spcBef>
                <a:spcPts val="0"/>
              </a:spcBef>
              <a:buNone/>
            </a:pPr>
            <a:endParaRPr lang="en-GB" sz="1200"/>
          </a:p>
        </p:txBody>
      </p:sp>
      <p:sp>
        <p:nvSpPr>
          <p:cNvPr id="10" name="object 40">
            <a:extLst>
              <a:ext uri="{FF2B5EF4-FFF2-40B4-BE49-F238E27FC236}">
                <a16:creationId xmlns:a16="http://schemas.microsoft.com/office/drawing/2014/main" id="{34F62302-DD70-4C29-97C4-5B72A7E403E0}"/>
              </a:ext>
            </a:extLst>
          </p:cNvPr>
          <p:cNvSpPr/>
          <p:nvPr/>
        </p:nvSpPr>
        <p:spPr>
          <a:xfrm>
            <a:off x="625246" y="302611"/>
            <a:ext cx="591311" cy="515111"/>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Content Placeholder 1">
            <a:extLst>
              <a:ext uri="{FF2B5EF4-FFF2-40B4-BE49-F238E27FC236}">
                <a16:creationId xmlns:a16="http://schemas.microsoft.com/office/drawing/2014/main" id="{8EEFEA26-4E6C-45C0-B958-9485CFC4FEA5}"/>
              </a:ext>
            </a:extLst>
          </p:cNvPr>
          <p:cNvSpPr txBox="1">
            <a:spLocks/>
          </p:cNvSpPr>
          <p:nvPr/>
        </p:nvSpPr>
        <p:spPr>
          <a:xfrm>
            <a:off x="421014" y="969693"/>
            <a:ext cx="5674986" cy="3904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600" b="1"/>
              <a:t>What is an expected death?</a:t>
            </a:r>
          </a:p>
          <a:p>
            <a:pPr marL="0" indent="0">
              <a:lnSpc>
                <a:spcPct val="100000"/>
              </a:lnSpc>
              <a:spcBef>
                <a:spcPts val="0"/>
              </a:spcBef>
              <a:buFont typeface="Arial" panose="020B0604020202020204" pitchFamily="34" charset="0"/>
              <a:buNone/>
            </a:pPr>
            <a:endParaRPr lang="en-GB" b="1"/>
          </a:p>
          <a:p>
            <a:pPr>
              <a:lnSpc>
                <a:spcPct val="100000"/>
              </a:lnSpc>
              <a:spcBef>
                <a:spcPts val="0"/>
              </a:spcBef>
            </a:pPr>
            <a:r>
              <a:rPr lang="en-GB"/>
              <a:t>An expected death is the result of </a:t>
            </a:r>
            <a:r>
              <a:rPr lang="en-GB" b="1"/>
              <a:t>acute or gradual deterioration in the patient’s health and often due to advanced disease and terminal illness</a:t>
            </a:r>
            <a:r>
              <a:rPr lang="en-GB"/>
              <a:t>. For example, a person having an expected death due to metastatic cancer and unrelated to COVID-19 </a:t>
            </a:r>
          </a:p>
          <a:p>
            <a:pPr>
              <a:lnSpc>
                <a:spcPct val="100000"/>
              </a:lnSpc>
              <a:spcBef>
                <a:spcPts val="0"/>
              </a:spcBef>
            </a:pPr>
            <a:r>
              <a:rPr lang="en-GB"/>
              <a:t>A patient diagnosed with COVID-19 who is being treated in the community with end of life care plans in place, would be an expected COVID-19 death and should be managed according to their end of life care plan. This will include patients with confirmed COVID-19 who have been discharged from Hospital to a care home with an end of life plan.</a:t>
            </a:r>
          </a:p>
          <a:p>
            <a:pPr marL="0" indent="0">
              <a:lnSpc>
                <a:spcPct val="100000"/>
              </a:lnSpc>
              <a:spcBef>
                <a:spcPts val="0"/>
              </a:spcBef>
              <a:buNone/>
            </a:pPr>
            <a:endParaRPr lang="en-GB" b="1"/>
          </a:p>
          <a:p>
            <a:pPr>
              <a:lnSpc>
                <a:spcPct val="100000"/>
              </a:lnSpc>
              <a:spcBef>
                <a:spcPts val="0"/>
              </a:spcBef>
              <a:buFont typeface="Wingdings" panose="05000000000000000000" pitchFamily="2" charset="2"/>
              <a:buChar char="ü"/>
            </a:pPr>
            <a:r>
              <a:rPr lang="en-GB" b="1">
                <a:solidFill>
                  <a:schemeClr val="bg2"/>
                </a:solidFill>
              </a:rPr>
              <a:t>During core practice hours: call the person’s registered general practice </a:t>
            </a:r>
          </a:p>
          <a:p>
            <a:pPr>
              <a:lnSpc>
                <a:spcPct val="100000"/>
              </a:lnSpc>
              <a:spcBef>
                <a:spcPts val="0"/>
              </a:spcBef>
              <a:buFont typeface="Wingdings" panose="05000000000000000000" pitchFamily="2" charset="2"/>
              <a:buChar char="ü"/>
            </a:pPr>
            <a:endParaRPr lang="en-GB" b="1">
              <a:solidFill>
                <a:schemeClr val="bg2"/>
              </a:solidFill>
            </a:endParaRPr>
          </a:p>
          <a:p>
            <a:pPr>
              <a:lnSpc>
                <a:spcPct val="100000"/>
              </a:lnSpc>
              <a:spcBef>
                <a:spcPts val="0"/>
              </a:spcBef>
              <a:buFont typeface="Wingdings" panose="05000000000000000000" pitchFamily="2" charset="2"/>
              <a:buChar char="ü"/>
            </a:pPr>
            <a:r>
              <a:rPr lang="en-GB" b="1">
                <a:solidFill>
                  <a:schemeClr val="bg2"/>
                </a:solidFill>
              </a:rPr>
              <a:t>Outside of core practice hours: call NHS 111*6</a:t>
            </a:r>
          </a:p>
          <a:p>
            <a:pPr marL="0" indent="0">
              <a:lnSpc>
                <a:spcPct val="100000"/>
              </a:lnSpc>
              <a:spcBef>
                <a:spcPts val="0"/>
              </a:spcBef>
              <a:buNone/>
            </a:pPr>
            <a:endParaRPr lang="en-GB" u="sng">
              <a:solidFill>
                <a:schemeClr val="bg2"/>
              </a:solidFill>
            </a:endParaRPr>
          </a:p>
          <a:p>
            <a:pPr marL="0" indent="0">
              <a:lnSpc>
                <a:spcPct val="100000"/>
              </a:lnSpc>
              <a:spcBef>
                <a:spcPts val="0"/>
              </a:spcBef>
              <a:buFont typeface="Arial" panose="020B0604020202020204" pitchFamily="34" charset="0"/>
              <a:buNone/>
            </a:pPr>
            <a:endParaRPr lang="en-GB"/>
          </a:p>
          <a:p>
            <a:pPr marL="0" indent="0">
              <a:lnSpc>
                <a:spcPct val="100000"/>
              </a:lnSpc>
              <a:spcBef>
                <a:spcPts val="0"/>
              </a:spcBef>
              <a:buFont typeface="Arial" panose="020B0604020202020204" pitchFamily="34" charset="0"/>
              <a:buNone/>
            </a:pPr>
            <a:r>
              <a:rPr lang="en-GB"/>
              <a:t> </a:t>
            </a:r>
          </a:p>
        </p:txBody>
      </p:sp>
      <p:sp>
        <p:nvSpPr>
          <p:cNvPr id="14" name="Content Placeholder 1">
            <a:extLst>
              <a:ext uri="{FF2B5EF4-FFF2-40B4-BE49-F238E27FC236}">
                <a16:creationId xmlns:a16="http://schemas.microsoft.com/office/drawing/2014/main" id="{07580885-65AE-4C51-B809-72413CD70339}"/>
              </a:ext>
            </a:extLst>
          </p:cNvPr>
          <p:cNvSpPr txBox="1">
            <a:spLocks/>
          </p:cNvSpPr>
          <p:nvPr/>
        </p:nvSpPr>
        <p:spPr>
          <a:xfrm>
            <a:off x="6188467" y="969693"/>
            <a:ext cx="5674986" cy="4126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b="1"/>
              <a:t>What is an unexpected death?</a:t>
            </a:r>
          </a:p>
          <a:p>
            <a:pPr marL="0" indent="0">
              <a:lnSpc>
                <a:spcPct val="100000"/>
              </a:lnSpc>
              <a:spcBef>
                <a:spcPts val="0"/>
              </a:spcBef>
              <a:buNone/>
            </a:pPr>
            <a:endParaRPr lang="en-GB" b="1"/>
          </a:p>
          <a:p>
            <a:pPr>
              <a:lnSpc>
                <a:spcPct val="100000"/>
              </a:lnSpc>
              <a:spcBef>
                <a:spcPts val="0"/>
              </a:spcBef>
            </a:pPr>
            <a:r>
              <a:rPr lang="en-GB"/>
              <a:t>These are deaths where the resident has </a:t>
            </a:r>
            <a:r>
              <a:rPr lang="en-GB" b="1"/>
              <a:t>died suddenly or without the cause being expected</a:t>
            </a:r>
            <a:r>
              <a:rPr lang="en-GB"/>
              <a:t> due to illness, or where the cause is unknown. This will include all cases where the death may be due to accident, apparent suicide, violent act and any other death that is not medically expected</a:t>
            </a:r>
          </a:p>
          <a:p>
            <a:pPr>
              <a:lnSpc>
                <a:spcPct val="100000"/>
              </a:lnSpc>
              <a:spcBef>
                <a:spcPts val="0"/>
              </a:spcBef>
            </a:pPr>
            <a:endParaRPr lang="en-GB" b="1">
              <a:solidFill>
                <a:srgbClr val="00B050"/>
              </a:solidFill>
            </a:endParaRPr>
          </a:p>
          <a:p>
            <a:pPr>
              <a:lnSpc>
                <a:spcPct val="100000"/>
              </a:lnSpc>
              <a:spcBef>
                <a:spcPts val="0"/>
              </a:spcBef>
              <a:buFont typeface="Wingdings" panose="05000000000000000000" pitchFamily="2" charset="2"/>
              <a:buChar char="ü"/>
            </a:pPr>
            <a:r>
              <a:rPr lang="en-GB" b="1">
                <a:solidFill>
                  <a:schemeClr val="bg2"/>
                </a:solidFill>
              </a:rPr>
              <a:t>Call NHS111*6</a:t>
            </a:r>
            <a:endParaRPr lang="en-GB">
              <a:solidFill>
                <a:schemeClr val="bg2"/>
              </a:solidFill>
            </a:endParaRPr>
          </a:p>
        </p:txBody>
      </p:sp>
      <p:sp>
        <p:nvSpPr>
          <p:cNvPr id="4" name="TextBox 3">
            <a:extLst>
              <a:ext uri="{FF2B5EF4-FFF2-40B4-BE49-F238E27FC236}">
                <a16:creationId xmlns:a16="http://schemas.microsoft.com/office/drawing/2014/main" id="{3CD2F9A8-E90B-4409-A300-DAF6D1175055}"/>
              </a:ext>
            </a:extLst>
          </p:cNvPr>
          <p:cNvSpPr txBox="1"/>
          <p:nvPr/>
        </p:nvSpPr>
        <p:spPr>
          <a:xfrm>
            <a:off x="6188467" y="3293722"/>
            <a:ext cx="5674987" cy="2246769"/>
          </a:xfrm>
          <a:prstGeom prst="rect">
            <a:avLst/>
          </a:prstGeom>
          <a:noFill/>
          <a:ln w="19050">
            <a:solidFill>
              <a:schemeClr val="tx1"/>
            </a:solidFill>
          </a:ln>
        </p:spPr>
        <p:txBody>
          <a:bodyPr wrap="square" rtlCol="0">
            <a:spAutoFit/>
          </a:bodyPr>
          <a:lstStyle/>
          <a:p>
            <a:r>
              <a:rPr lang="en-GB" sz="1400" b="1">
                <a:latin typeface="Arial" panose="020B0604020202020204" pitchFamily="34" charset="0"/>
                <a:cs typeface="Arial" panose="020B0604020202020204" pitchFamily="34" charset="0"/>
              </a:rPr>
              <a:t>Verification of Death </a:t>
            </a:r>
            <a:r>
              <a:rPr lang="en-GB" sz="1400">
                <a:latin typeface="Arial" panose="020B0604020202020204" pitchFamily="34" charset="0"/>
                <a:cs typeface="Arial" panose="020B0604020202020204" pitchFamily="34" charset="0"/>
              </a:rPr>
              <a:t>will need to be completed in the home soon after death. This can be done either by suitably trained Health Care Professional, such a registered nurse in the care home who has completed the correct training*, or another suitably trained Health Care Professional available to visit (</a:t>
            </a:r>
            <a:r>
              <a:rPr lang="en-GB" sz="1400" i="1" err="1">
                <a:latin typeface="Arial" panose="020B0604020202020204" pitchFamily="34" charset="0"/>
                <a:cs typeface="Arial" panose="020B0604020202020204" pitchFamily="34" charset="0"/>
              </a:rPr>
              <a:t>eg.</a:t>
            </a:r>
            <a:r>
              <a:rPr lang="en-GB" sz="1400" i="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district/community nurse). </a:t>
            </a:r>
          </a:p>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The Learning Disabilities Mortality Review (</a:t>
            </a:r>
            <a:r>
              <a:rPr lang="en-GB" sz="1400" err="1">
                <a:latin typeface="Arial" panose="020B0604020202020204" pitchFamily="34" charset="0"/>
                <a:cs typeface="Arial" panose="020B0604020202020204" pitchFamily="34" charset="0"/>
              </a:rPr>
              <a:t>LeDeR</a:t>
            </a:r>
            <a:r>
              <a:rPr lang="en-GB" sz="1400">
                <a:latin typeface="Arial" panose="020B0604020202020204" pitchFamily="34" charset="0"/>
                <a:cs typeface="Arial" panose="020B0604020202020204" pitchFamily="34" charset="0"/>
              </a:rPr>
              <a:t>) Programme was set up to review every death of a person with a learning disability over the age of 4. You can find out more about </a:t>
            </a:r>
            <a:r>
              <a:rPr lang="en-GB" sz="1400" err="1">
                <a:latin typeface="Arial" panose="020B0604020202020204" pitchFamily="34" charset="0"/>
                <a:cs typeface="Arial" panose="020B0604020202020204" pitchFamily="34" charset="0"/>
              </a:rPr>
              <a:t>LeDeR</a:t>
            </a:r>
            <a:r>
              <a:rPr lang="en-GB" sz="1400">
                <a:latin typeface="Arial" panose="020B0604020202020204" pitchFamily="34" charset="0"/>
                <a:cs typeface="Arial" panose="020B0604020202020204" pitchFamily="34" charset="0"/>
              </a:rPr>
              <a:t> and notify the </a:t>
            </a:r>
            <a:r>
              <a:rPr lang="en-GB" sz="1400" err="1">
                <a:latin typeface="Arial" panose="020B0604020202020204" pitchFamily="34" charset="0"/>
                <a:cs typeface="Arial" panose="020B0604020202020204" pitchFamily="34" charset="0"/>
              </a:rPr>
              <a:t>LeDeR</a:t>
            </a:r>
            <a:r>
              <a:rPr lang="en-GB" sz="1400">
                <a:latin typeface="Arial" panose="020B0604020202020204" pitchFamily="34" charset="0"/>
                <a:cs typeface="Arial" panose="020B0604020202020204" pitchFamily="34" charset="0"/>
              </a:rPr>
              <a:t> that someone has died </a:t>
            </a:r>
            <a:r>
              <a:rPr lang="en-GB" sz="1400" u="sng">
                <a:latin typeface="Arial" panose="020B0604020202020204" pitchFamily="34" charset="0"/>
                <a:cs typeface="Arial" panose="020B0604020202020204" pitchFamily="34" charset="0"/>
                <a:hlinkClick r:id="rId6"/>
              </a:rPr>
              <a:t>here</a:t>
            </a:r>
            <a:r>
              <a:rPr lang="en-GB" sz="140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C0EA050-AACF-410F-A14C-69C02D6CD5E7}"/>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233664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609601" y="436585"/>
            <a:ext cx="11442439" cy="1180306"/>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rPr>
              <a:t>	Verification of death: national guidance</a:t>
            </a:r>
          </a:p>
        </p:txBody>
      </p:sp>
      <p:pic>
        <p:nvPicPr>
          <p:cNvPr id="15" name="Picture 14">
            <a:extLst>
              <a:ext uri="{FF2B5EF4-FFF2-40B4-BE49-F238E27FC236}">
                <a16:creationId xmlns:a16="http://schemas.microsoft.com/office/drawing/2014/main" id="{3C4A7663-279A-426A-8BCF-8EA985C52A1D}"/>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81297" y="386691"/>
            <a:ext cx="435154" cy="435154"/>
          </a:xfrm>
          <a:prstGeom prst="rect">
            <a:avLst/>
          </a:prstGeom>
        </p:spPr>
      </p:pic>
      <p:sp>
        <p:nvSpPr>
          <p:cNvPr id="3" name="TextBox 2">
            <a:extLst>
              <a:ext uri="{FF2B5EF4-FFF2-40B4-BE49-F238E27FC236}">
                <a16:creationId xmlns:a16="http://schemas.microsoft.com/office/drawing/2014/main" id="{496EF116-1CBC-4EC4-81EF-8663A15FFD10}"/>
              </a:ext>
            </a:extLst>
          </p:cNvPr>
          <p:cNvSpPr txBox="1"/>
          <p:nvPr/>
        </p:nvSpPr>
        <p:spPr>
          <a:xfrm>
            <a:off x="483870" y="1120676"/>
            <a:ext cx="11224260"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national guidance on verification of death can be found here: </a:t>
            </a: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4"/>
              </a:rPr>
              <a:t>https://www.gov.uk/government/publications/coronavirus-covid-19-verification-of-death-in-times-of-emergency/coronavirus-covid-19-verifying-death-in-times-of-emergency</a:t>
            </a: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guidance covers deaths in care homes (under community settings) which are </a:t>
            </a:r>
            <a:r>
              <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expected</a:t>
            </a: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including confirmed and unconfirmed COVID-19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guidance states that “verification of death is performed by professionals trained to do so in line with their employers’ policies (for example medical practitioners, registered nurses or paramedics) or by others with remote clinical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Equipment</a:t>
            </a: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to assist verification of death includes: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Pen torch or mobile phone torch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Stethoscope (optional)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Watch or digital watch times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Appropriate personal protective equipment (PPE)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Process of verification </a:t>
            </a: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 this period of emergency: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1. Check the identity of the person – for example photo 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2. Record the full name, date of birth, address, NHS number and, ideally, next of kin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3. The time of death is recorded as the time at which verification criteria are fulfilled.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For </a:t>
            </a:r>
            <a:r>
              <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remote clinical support</a:t>
            </a: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During core practice hours call the residents GP. Out of hours call NHS111*6  where a clinician will provide remote support to work through the process</a:t>
            </a:r>
          </a:p>
        </p:txBody>
      </p:sp>
      <p:sp>
        <p:nvSpPr>
          <p:cNvPr id="6" name="TextBox 5">
            <a:extLst>
              <a:ext uri="{FF2B5EF4-FFF2-40B4-BE49-F238E27FC236}">
                <a16:creationId xmlns:a16="http://schemas.microsoft.com/office/drawing/2014/main" id="{A926FB8A-1CDF-4A05-AA05-39A9CA6C834E}"/>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762354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609601" y="548641"/>
            <a:ext cx="9573789"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3200"/>
              <a:t>	Care after death – using PPE and IPC</a:t>
            </a:r>
            <a:endParaRPr lang="en-GB" sz="3200">
              <a:solidFill>
                <a:srgbClr val="FF0000"/>
              </a:solidFill>
            </a:endParaRPr>
          </a:p>
        </p:txBody>
      </p:sp>
      <p:sp>
        <p:nvSpPr>
          <p:cNvPr id="10" name="object 40">
            <a:extLst>
              <a:ext uri="{FF2B5EF4-FFF2-40B4-BE49-F238E27FC236}">
                <a16:creationId xmlns:a16="http://schemas.microsoft.com/office/drawing/2014/main" id="{34F62302-DD70-4C29-97C4-5B72A7E403E0}"/>
              </a:ext>
            </a:extLst>
          </p:cNvPr>
          <p:cNvSpPr/>
          <p:nvPr/>
        </p:nvSpPr>
        <p:spPr>
          <a:xfrm>
            <a:off x="625246" y="493381"/>
            <a:ext cx="591311" cy="51511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Content Placeholder 1">
            <a:extLst>
              <a:ext uri="{FF2B5EF4-FFF2-40B4-BE49-F238E27FC236}">
                <a16:creationId xmlns:a16="http://schemas.microsoft.com/office/drawing/2014/main" id="{B1B9E8D6-8829-4D13-9B79-7B6DD25162D9}"/>
              </a:ext>
            </a:extLst>
          </p:cNvPr>
          <p:cNvSpPr txBox="1">
            <a:spLocks/>
          </p:cNvSpPr>
          <p:nvPr/>
        </p:nvSpPr>
        <p:spPr>
          <a:xfrm>
            <a:off x="391886" y="1080051"/>
            <a:ext cx="11464910" cy="42505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b="1">
                <a:solidFill>
                  <a:srgbClr val="000000"/>
                </a:solidFill>
                <a:ea typeface="Arial" panose="020B0604020202020204" pitchFamily="34" charset="0"/>
              </a:rPr>
              <a:t>If the deceased person has suspected or confirmed COVID-19:</a:t>
            </a:r>
            <a:endParaRPr lang="en-GB">
              <a:solidFill>
                <a:srgbClr val="000000"/>
              </a:solidFill>
              <a:ea typeface="Arial" panose="020B0604020202020204" pitchFamily="34" charset="0"/>
            </a:endParaRPr>
          </a:p>
          <a:p>
            <a:pPr marL="0" indent="0">
              <a:lnSpc>
                <a:spcPct val="100000"/>
              </a:lnSpc>
              <a:spcBef>
                <a:spcPts val="0"/>
              </a:spcBef>
              <a:buNone/>
            </a:pPr>
            <a:endParaRPr lang="en-GB">
              <a:solidFill>
                <a:srgbClr val="000000"/>
              </a:solidFill>
              <a:ea typeface="Arial" panose="020B0604020202020204" pitchFamily="34" charset="0"/>
            </a:endParaRPr>
          </a:p>
          <a:p>
            <a:pPr>
              <a:lnSpc>
                <a:spcPct val="100000"/>
              </a:lnSpc>
              <a:spcBef>
                <a:spcPts val="0"/>
              </a:spcBef>
            </a:pPr>
            <a:r>
              <a:rPr lang="en-GB">
                <a:ea typeface="Arial" panose="020B0604020202020204" pitchFamily="34" charset="0"/>
                <a:cs typeface="Times New Roman" panose="02020603050405020304" pitchFamily="18" charset="0"/>
              </a:rPr>
              <a:t>Care after death must be performed according to the wishes of the deceased as far as reasonably possible</a:t>
            </a:r>
          </a:p>
          <a:p>
            <a:pPr marL="0" indent="0">
              <a:lnSpc>
                <a:spcPct val="100000"/>
              </a:lnSpc>
              <a:spcBef>
                <a:spcPts val="0"/>
              </a:spcBef>
              <a:buNone/>
            </a:pPr>
            <a:endParaRPr lang="en-GB" sz="600">
              <a:solidFill>
                <a:srgbClr val="000000"/>
              </a:solidFill>
              <a:ea typeface="Arial" panose="020B0604020202020204" pitchFamily="34" charset="0"/>
              <a:cs typeface="Times New Roman" panose="02020603050405020304" pitchFamily="18" charset="0"/>
            </a:endParaRPr>
          </a:p>
          <a:p>
            <a:pPr>
              <a:lnSpc>
                <a:spcPct val="100000"/>
              </a:lnSpc>
              <a:spcBef>
                <a:spcPts val="0"/>
              </a:spcBef>
            </a:pPr>
            <a:r>
              <a:rPr lang="en-GB">
                <a:solidFill>
                  <a:srgbClr val="000000"/>
                </a:solidFill>
                <a:ea typeface="Arial" panose="020B0604020202020204" pitchFamily="34" charset="0"/>
              </a:rPr>
              <a:t>Follow the usual processes for dealing with a death in your care home, ensuring infection prevention and control measures</a:t>
            </a:r>
          </a:p>
          <a:p>
            <a:pPr marL="0" indent="0">
              <a:lnSpc>
                <a:spcPct val="100000"/>
              </a:lnSpc>
              <a:spcBef>
                <a:spcPts val="0"/>
              </a:spcBef>
              <a:buNone/>
            </a:pPr>
            <a:endParaRPr lang="en-GB" sz="600">
              <a:solidFill>
                <a:srgbClr val="000000"/>
              </a:solidFill>
              <a:ea typeface="Arial" panose="020B0604020202020204" pitchFamily="34" charset="0"/>
            </a:endParaRPr>
          </a:p>
          <a:p>
            <a:pPr>
              <a:lnSpc>
                <a:spcPct val="100000"/>
              </a:lnSpc>
              <a:spcBef>
                <a:spcPts val="0"/>
              </a:spcBef>
            </a:pPr>
            <a:r>
              <a:rPr lang="en-GB">
                <a:solidFill>
                  <a:srgbClr val="000000"/>
                </a:solidFill>
                <a:ea typeface="Arial" panose="020B0604020202020204" pitchFamily="34" charset="0"/>
                <a:hlinkClick r:id="rId3"/>
              </a:rPr>
              <a:t>PPE should be used</a:t>
            </a:r>
            <a:r>
              <a:rPr lang="en-GB">
                <a:solidFill>
                  <a:srgbClr val="000000"/>
                </a:solidFill>
                <a:ea typeface="Arial" panose="020B0604020202020204" pitchFamily="34" charset="0"/>
              </a:rPr>
              <a:t>, consisting of disposable plastic apron, disposable plastic gloves and a fluid-resistant surgical mask. </a:t>
            </a:r>
          </a:p>
          <a:p>
            <a:pPr marL="0" indent="0">
              <a:lnSpc>
                <a:spcPct val="100000"/>
              </a:lnSpc>
              <a:spcBef>
                <a:spcPts val="0"/>
              </a:spcBef>
              <a:buNone/>
            </a:pPr>
            <a:endParaRPr lang="en-GB" sz="600">
              <a:solidFill>
                <a:srgbClr val="000000"/>
              </a:solidFill>
              <a:ea typeface="Arial" panose="020B0604020202020204" pitchFamily="34" charset="0"/>
            </a:endParaRPr>
          </a:p>
          <a:p>
            <a:pPr>
              <a:lnSpc>
                <a:spcPct val="100000"/>
              </a:lnSpc>
              <a:spcBef>
                <a:spcPts val="0"/>
              </a:spcBef>
            </a:pPr>
            <a:r>
              <a:rPr lang="en-GB">
                <a:solidFill>
                  <a:srgbClr val="000000"/>
                </a:solidFill>
                <a:ea typeface="Arial" panose="020B0604020202020204" pitchFamily="34" charset="0"/>
              </a:rPr>
              <a:t>Ensure that all residents maintain a distance of at least two metres, or are in another room from the deceased person and avoid all non-essential staff contact with the deceased to minimise risk of exposure</a:t>
            </a:r>
          </a:p>
          <a:p>
            <a:pPr marL="0" indent="0">
              <a:lnSpc>
                <a:spcPct val="100000"/>
              </a:lnSpc>
              <a:spcBef>
                <a:spcPts val="0"/>
              </a:spcBef>
              <a:buNone/>
            </a:pPr>
            <a:endParaRPr lang="en-GB" sz="600">
              <a:solidFill>
                <a:srgbClr val="000000"/>
              </a:solidFill>
              <a:ea typeface="Arial" panose="020B0604020202020204" pitchFamily="34" charset="0"/>
            </a:endParaRPr>
          </a:p>
          <a:p>
            <a:pPr>
              <a:lnSpc>
                <a:spcPct val="100000"/>
              </a:lnSpc>
              <a:spcBef>
                <a:spcPts val="0"/>
              </a:spcBef>
            </a:pPr>
            <a:r>
              <a:rPr lang="en-GB">
                <a:solidFill>
                  <a:srgbClr val="000000"/>
                </a:solidFill>
                <a:ea typeface="Arial" panose="020B0604020202020204" pitchFamily="34" charset="0"/>
              </a:rPr>
              <a:t>Inform those who are handling the deceased when a death is suspected or confirmed to be COVID-19 related.</a:t>
            </a:r>
            <a:r>
              <a:rPr lang="en-GB">
                <a:ea typeface="Arial" panose="020B0604020202020204" pitchFamily="34" charset="0"/>
                <a:cs typeface="Times New Roman" panose="02020603050405020304" pitchFamily="18" charset="0"/>
              </a:rPr>
              <a:t> The deceased should be transferred to the mortuary/funeral directors as soon as practicable. </a:t>
            </a:r>
            <a:endParaRPr lang="en-GB">
              <a:solidFill>
                <a:srgbClr val="000000"/>
              </a:solidFill>
              <a:ea typeface="Arial" panose="020B0604020202020204" pitchFamily="34" charset="0"/>
            </a:endParaRPr>
          </a:p>
          <a:p>
            <a:pPr marL="0" indent="0">
              <a:lnSpc>
                <a:spcPct val="100000"/>
              </a:lnSpc>
              <a:spcBef>
                <a:spcPts val="0"/>
              </a:spcBef>
              <a:buNone/>
            </a:pPr>
            <a:endParaRPr lang="en-GB">
              <a:ea typeface="Arial" panose="020B0604020202020204" pitchFamily="34" charset="0"/>
              <a:cs typeface="Times New Roman" panose="02020603050405020304" pitchFamily="18" charset="0"/>
            </a:endParaRPr>
          </a:p>
          <a:p>
            <a:pPr marL="0" indent="0">
              <a:lnSpc>
                <a:spcPct val="100000"/>
              </a:lnSpc>
              <a:spcBef>
                <a:spcPts val="0"/>
              </a:spcBef>
              <a:buNone/>
            </a:pPr>
            <a:endParaRPr lang="en-GB">
              <a:ea typeface="Arial" panose="020B0604020202020204" pitchFamily="34" charset="0"/>
              <a:cs typeface="Times New Roman" panose="02020603050405020304" pitchFamily="18" charset="0"/>
            </a:endParaRPr>
          </a:p>
          <a:p>
            <a:pPr marL="0" indent="0">
              <a:lnSpc>
                <a:spcPct val="100000"/>
              </a:lnSpc>
              <a:spcBef>
                <a:spcPts val="0"/>
              </a:spcBef>
              <a:buNone/>
            </a:pPr>
            <a:endParaRPr lang="en-GB">
              <a:ea typeface="Arial" panose="020B0604020202020204" pitchFamily="34" charset="0"/>
              <a:cs typeface="Times New Roman" panose="02020603050405020304" pitchFamily="18" charset="0"/>
            </a:endParaRPr>
          </a:p>
          <a:p>
            <a:pPr marL="0" indent="0">
              <a:lnSpc>
                <a:spcPct val="100000"/>
              </a:lnSpc>
              <a:spcBef>
                <a:spcPts val="0"/>
              </a:spcBef>
              <a:buNone/>
            </a:pPr>
            <a:endParaRPr lang="en-GB">
              <a:solidFill>
                <a:srgbClr val="000000"/>
              </a:solidFill>
              <a:ea typeface="Arial" panose="020B0604020202020204" pitchFamily="34" charset="0"/>
            </a:endParaRPr>
          </a:p>
          <a:p>
            <a:pPr marL="0" indent="0">
              <a:lnSpc>
                <a:spcPct val="100000"/>
              </a:lnSpc>
              <a:spcBef>
                <a:spcPts val="0"/>
              </a:spcBef>
              <a:buNone/>
            </a:pPr>
            <a:r>
              <a:rPr lang="en-GB">
                <a:solidFill>
                  <a:srgbClr val="000000"/>
                </a:solidFill>
                <a:ea typeface="Arial" panose="020B0604020202020204" pitchFamily="34" charset="0"/>
              </a:rPr>
              <a:t>Personal care – additional considerations </a:t>
            </a:r>
          </a:p>
          <a:p>
            <a:pPr>
              <a:lnSpc>
                <a:spcPct val="100000"/>
              </a:lnSpc>
              <a:spcBef>
                <a:spcPts val="0"/>
              </a:spcBef>
            </a:pPr>
            <a:r>
              <a:rPr lang="en-GB">
                <a:solidFill>
                  <a:srgbClr val="000000"/>
                </a:solidFill>
                <a:ea typeface="Arial" panose="020B0604020202020204" pitchFamily="34" charset="0"/>
              </a:rPr>
              <a:t>Collect all equipment needed prior to undertaking e.g. clean bed sheets, soap, towels, mouthcare equipment etc </a:t>
            </a:r>
          </a:p>
          <a:p>
            <a:pPr>
              <a:lnSpc>
                <a:spcPct val="100000"/>
              </a:lnSpc>
              <a:spcBef>
                <a:spcPts val="0"/>
              </a:spcBef>
            </a:pPr>
            <a:r>
              <a:rPr lang="en-GB">
                <a:solidFill>
                  <a:srgbClr val="000000"/>
                </a:solidFill>
                <a:ea typeface="Arial" panose="020B0604020202020204" pitchFamily="34" charset="0"/>
              </a:rPr>
              <a:t>Be cautious when cleaning their mouth</a:t>
            </a:r>
          </a:p>
          <a:p>
            <a:pPr>
              <a:lnSpc>
                <a:spcPct val="100000"/>
              </a:lnSpc>
              <a:spcBef>
                <a:spcPts val="0"/>
              </a:spcBef>
            </a:pPr>
            <a:r>
              <a:rPr lang="en-GB">
                <a:solidFill>
                  <a:srgbClr val="000000"/>
                </a:solidFill>
                <a:ea typeface="Arial" panose="020B0604020202020204" pitchFamily="34" charset="0"/>
              </a:rPr>
              <a:t>Any jewellery removed needs to be wiped down with a disinfectant wipe</a:t>
            </a:r>
          </a:p>
          <a:p>
            <a:pPr>
              <a:lnSpc>
                <a:spcPct val="100000"/>
              </a:lnSpc>
              <a:spcBef>
                <a:spcPts val="0"/>
              </a:spcBef>
            </a:pPr>
            <a:endParaRPr lang="en-GB">
              <a:solidFill>
                <a:srgbClr val="000000"/>
              </a:solidFill>
              <a:ea typeface="Arial" panose="020B0604020202020204" pitchFamily="34" charset="0"/>
            </a:endParaRPr>
          </a:p>
          <a:p>
            <a:pPr marL="0" indent="0">
              <a:lnSpc>
                <a:spcPct val="100000"/>
              </a:lnSpc>
              <a:spcBef>
                <a:spcPts val="0"/>
              </a:spcBef>
              <a:buNone/>
            </a:pPr>
            <a:r>
              <a:rPr lang="en-GB">
                <a:ea typeface="Arial" panose="020B0604020202020204" pitchFamily="34" charset="0"/>
                <a:cs typeface="Times New Roman" panose="02020603050405020304" pitchFamily="18" charset="0"/>
              </a:rPr>
              <a:t>Personal property – additional considerations</a:t>
            </a:r>
          </a:p>
          <a:p>
            <a:pPr>
              <a:lnSpc>
                <a:spcPct val="100000"/>
              </a:lnSpc>
              <a:spcBef>
                <a:spcPts val="0"/>
              </a:spcBef>
            </a:pPr>
            <a:r>
              <a:rPr lang="en-GB">
                <a:ea typeface="Arial" panose="020B0604020202020204" pitchFamily="34" charset="0"/>
                <a:cs typeface="Times New Roman" panose="02020603050405020304" pitchFamily="18" charset="0"/>
              </a:rPr>
              <a:t>Contaminated clothes should ideally be disposed (with key contact consent)</a:t>
            </a:r>
          </a:p>
          <a:p>
            <a:pPr>
              <a:lnSpc>
                <a:spcPct val="100000"/>
              </a:lnSpc>
              <a:spcBef>
                <a:spcPts val="0"/>
              </a:spcBef>
            </a:pPr>
            <a:r>
              <a:rPr lang="en-GB">
                <a:ea typeface="Arial" panose="020B0604020202020204" pitchFamily="34" charset="0"/>
                <a:cs typeface="Times New Roman" panose="02020603050405020304" pitchFamily="18" charset="0"/>
              </a:rPr>
              <a:t>Wipe down hard items with disinfectant wipes. Non wipeable items should be packed, sealed and not opened for 72 hours. </a:t>
            </a:r>
          </a:p>
          <a:p>
            <a:pPr>
              <a:lnSpc>
                <a:spcPct val="100000"/>
              </a:lnSpc>
              <a:spcBef>
                <a:spcPts val="0"/>
              </a:spcBef>
            </a:pPr>
            <a:endParaRPr lang="en-GB">
              <a:ea typeface="Arial" panose="020B0604020202020204" pitchFamily="34" charset="0"/>
              <a:cs typeface="Times New Roman" panose="02020603050405020304" pitchFamily="18" charset="0"/>
            </a:endParaRPr>
          </a:p>
          <a:p>
            <a:pPr marL="0" indent="0">
              <a:lnSpc>
                <a:spcPct val="100000"/>
              </a:lnSpc>
              <a:spcBef>
                <a:spcPts val="0"/>
              </a:spcBef>
              <a:buNone/>
            </a:pPr>
            <a:r>
              <a:rPr lang="en-GB">
                <a:ea typeface="Arial" panose="020B0604020202020204" pitchFamily="34" charset="0"/>
                <a:cs typeface="Times New Roman" panose="02020603050405020304" pitchFamily="18" charset="0"/>
              </a:rPr>
              <a:t>PHE guidance on the care of the deceased with suspected or confirmed coronavirus must be followed. Click on this </a:t>
            </a:r>
            <a:r>
              <a:rPr lang="en-GB">
                <a:ea typeface="Arial" panose="020B0604020202020204" pitchFamily="34" charset="0"/>
                <a:cs typeface="Times New Roman" panose="02020603050405020304" pitchFamily="18" charset="0"/>
                <a:hlinkClick r:id="rId4"/>
              </a:rPr>
              <a:t>link</a:t>
            </a:r>
            <a:r>
              <a:rPr lang="en-GB">
                <a:ea typeface="Arial" panose="020B0604020202020204" pitchFamily="34" charset="0"/>
                <a:cs typeface="Times New Roman" panose="02020603050405020304" pitchFamily="18" charset="0"/>
              </a:rPr>
              <a:t> for more information.</a:t>
            </a:r>
          </a:p>
          <a:p>
            <a:pPr marL="0" indent="0">
              <a:lnSpc>
                <a:spcPct val="100000"/>
              </a:lnSpc>
              <a:spcBef>
                <a:spcPts val="0"/>
              </a:spcBef>
              <a:buNone/>
            </a:pPr>
            <a:endParaRPr lang="en-GB">
              <a:ea typeface="Arial" panose="020B0604020202020204" pitchFamily="34" charset="0"/>
              <a:cs typeface="Times New Roman" panose="02020603050405020304" pitchFamily="18" charset="0"/>
            </a:endParaRPr>
          </a:p>
          <a:p>
            <a:pPr marL="0" indent="0">
              <a:lnSpc>
                <a:spcPct val="100000"/>
              </a:lnSpc>
              <a:spcBef>
                <a:spcPts val="0"/>
              </a:spcBef>
              <a:buNone/>
            </a:pPr>
            <a:r>
              <a:rPr lang="en-GB">
                <a:ea typeface="Arial" panose="020B0604020202020204" pitchFamily="34" charset="0"/>
                <a:cs typeface="Times New Roman" panose="02020603050405020304" pitchFamily="18" charset="0"/>
              </a:rPr>
              <a:t> </a:t>
            </a:r>
          </a:p>
          <a:p>
            <a:pPr marL="0" indent="0">
              <a:lnSpc>
                <a:spcPct val="100000"/>
              </a:lnSpc>
              <a:spcBef>
                <a:spcPts val="0"/>
              </a:spcBef>
              <a:buNone/>
            </a:pPr>
            <a:endParaRPr lang="en-GB">
              <a:ea typeface="Arial" panose="020B0604020202020204" pitchFamily="34" charset="0"/>
              <a:cs typeface="Times New Roman" panose="02020603050405020304" pitchFamily="18" charset="0"/>
            </a:endParaRPr>
          </a:p>
          <a:p>
            <a:pPr marL="0" indent="0">
              <a:lnSpc>
                <a:spcPct val="100000"/>
              </a:lnSpc>
              <a:spcBef>
                <a:spcPts val="0"/>
              </a:spcBef>
              <a:buNone/>
            </a:pPr>
            <a:endParaRPr lang="en-GB">
              <a:ea typeface="Arial" panose="020B0604020202020204" pitchFamily="34" charset="0"/>
              <a:cs typeface="Times New Roman" panose="02020603050405020304" pitchFamily="18" charset="0"/>
            </a:endParaRPr>
          </a:p>
          <a:p>
            <a:pPr marL="0" indent="0">
              <a:lnSpc>
                <a:spcPct val="100000"/>
              </a:lnSpc>
              <a:spcBef>
                <a:spcPts val="0"/>
              </a:spcBef>
              <a:buNone/>
            </a:pPr>
            <a:endParaRPr lang="en-GB">
              <a:solidFill>
                <a:srgbClr val="FF0000"/>
              </a:solidFill>
            </a:endParaRPr>
          </a:p>
        </p:txBody>
      </p:sp>
      <p:sp>
        <p:nvSpPr>
          <p:cNvPr id="12" name="TextBox 11">
            <a:extLst>
              <a:ext uri="{FF2B5EF4-FFF2-40B4-BE49-F238E27FC236}">
                <a16:creationId xmlns:a16="http://schemas.microsoft.com/office/drawing/2014/main" id="{4507E65B-5518-4779-9620-22A3C3A881C2}"/>
              </a:ext>
            </a:extLst>
          </p:cNvPr>
          <p:cNvSpPr txBox="1"/>
          <p:nvPr/>
        </p:nvSpPr>
        <p:spPr>
          <a:xfrm>
            <a:off x="391886" y="3534755"/>
            <a:ext cx="11231550" cy="523220"/>
          </a:xfrm>
          <a:prstGeom prst="rect">
            <a:avLst/>
          </a:prstGeom>
          <a:noFill/>
          <a:ln w="19050">
            <a:solidFill>
              <a:schemeClr val="tx1"/>
            </a:solidFill>
          </a:ln>
        </p:spPr>
        <p:txBody>
          <a:bodyPr wrap="square" rtlCol="0">
            <a:spAutoFit/>
          </a:bodyPr>
          <a:lstStyle/>
          <a:p>
            <a:r>
              <a:rPr lang="en-GB" sz="1400">
                <a:solidFill>
                  <a:schemeClr val="bg2"/>
                </a:solidFill>
                <a:latin typeface="Arial" panose="020B0604020202020204" pitchFamily="34" charset="0"/>
                <a:cs typeface="Arial" panose="020B0604020202020204" pitchFamily="34" charset="0"/>
              </a:rPr>
              <a:t>Mementoes/keepsakes (</a:t>
            </a:r>
            <a:r>
              <a:rPr lang="en-GB" sz="1400" i="1">
                <a:solidFill>
                  <a:schemeClr val="bg2"/>
                </a:solidFill>
                <a:latin typeface="Arial" panose="020B0604020202020204" pitchFamily="34" charset="0"/>
                <a:cs typeface="Arial" panose="020B0604020202020204" pitchFamily="34" charset="0"/>
              </a:rPr>
              <a:t>e.g.</a:t>
            </a:r>
            <a:r>
              <a:rPr lang="en-GB" sz="1400">
                <a:solidFill>
                  <a:schemeClr val="bg2"/>
                </a:solidFill>
                <a:latin typeface="Arial" panose="020B0604020202020204" pitchFamily="34" charset="0"/>
                <a:cs typeface="Arial" panose="020B0604020202020204" pitchFamily="34" charset="0"/>
              </a:rPr>
              <a:t> locks of hair, handprints, </a:t>
            </a:r>
            <a:r>
              <a:rPr lang="en-GB" sz="1400" i="1">
                <a:solidFill>
                  <a:schemeClr val="bg2"/>
                </a:solidFill>
                <a:latin typeface="Arial" panose="020B0604020202020204" pitchFamily="34" charset="0"/>
                <a:cs typeface="Arial" panose="020B0604020202020204" pitchFamily="34" charset="0"/>
              </a:rPr>
              <a:t>etc</a:t>
            </a:r>
            <a:r>
              <a:rPr lang="en-GB" sz="1400">
                <a:solidFill>
                  <a:schemeClr val="bg2"/>
                </a:solidFill>
                <a:latin typeface="Arial" panose="020B0604020202020204" pitchFamily="34" charset="0"/>
                <a:cs typeface="Arial" panose="020B0604020202020204" pitchFamily="34" charset="0"/>
              </a:rPr>
              <a:t>) should be offered and taken at the time of care after death, as they will not be able to be offered at a later date. Mementoes should be placed in a sealed bag and the relatives must not open these for 72 hours.</a:t>
            </a:r>
          </a:p>
        </p:txBody>
      </p:sp>
      <p:sp>
        <p:nvSpPr>
          <p:cNvPr id="7" name="TextBox 6">
            <a:extLst>
              <a:ext uri="{FF2B5EF4-FFF2-40B4-BE49-F238E27FC236}">
                <a16:creationId xmlns:a16="http://schemas.microsoft.com/office/drawing/2014/main" id="{97647E3F-59F7-46B5-845A-16CA9C7D5F12}"/>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5746805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748146" y="170523"/>
            <a:ext cx="8756073"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lvl="0"/>
            <a:r>
              <a:rPr kumimoji="0" lang="en-GB" sz="3600" b="0"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rPr>
              <a:t>	</a:t>
            </a:r>
            <a:r>
              <a:rPr lang="en-GB"/>
              <a:t>Support for people who are bereaved</a:t>
            </a:r>
            <a:endParaRPr kumimoji="0" lang="en-GB" sz="3600" b="0"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endParaRPr>
          </a:p>
        </p:txBody>
      </p:sp>
      <p:sp>
        <p:nvSpPr>
          <p:cNvPr id="10" name="object 40">
            <a:extLst>
              <a:ext uri="{FF2B5EF4-FFF2-40B4-BE49-F238E27FC236}">
                <a16:creationId xmlns:a16="http://schemas.microsoft.com/office/drawing/2014/main" id="{34F62302-DD70-4C29-97C4-5B72A7E403E0}"/>
              </a:ext>
            </a:extLst>
          </p:cNvPr>
          <p:cNvSpPr/>
          <p:nvPr/>
        </p:nvSpPr>
        <p:spPr>
          <a:xfrm>
            <a:off x="569827" y="218791"/>
            <a:ext cx="591311" cy="515111"/>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Content Placeholder 1">
            <a:extLst>
              <a:ext uri="{FF2B5EF4-FFF2-40B4-BE49-F238E27FC236}">
                <a16:creationId xmlns:a16="http://schemas.microsoft.com/office/drawing/2014/main" id="{8EEFEA26-4E6C-45C0-B958-9485CFC4FEA5}"/>
              </a:ext>
            </a:extLst>
          </p:cNvPr>
          <p:cNvSpPr txBox="1">
            <a:spLocks/>
          </p:cNvSpPr>
          <p:nvPr/>
        </p:nvSpPr>
        <p:spPr>
          <a:xfrm>
            <a:off x="380361" y="846225"/>
            <a:ext cx="5674986" cy="4552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200"/>
          </a:p>
          <a:p>
            <a:pPr marL="0" indent="0">
              <a:buNone/>
            </a:pPr>
            <a:r>
              <a:rPr lang="en-GB" sz="1200"/>
              <a:t>Bereavement is the experience of losing someone important to us. It is characterised by grief, which is the process and the range of emotions we go through as we gradually adjust to the loss.</a:t>
            </a:r>
          </a:p>
          <a:p>
            <a:pPr marL="0" indent="0">
              <a:lnSpc>
                <a:spcPct val="100000"/>
              </a:lnSpc>
              <a:spcBef>
                <a:spcPts val="0"/>
              </a:spcBef>
              <a:buNone/>
            </a:pPr>
            <a:endParaRPr lang="en-GB" sz="1200" b="1"/>
          </a:p>
          <a:p>
            <a:pPr marL="0" indent="0">
              <a:lnSpc>
                <a:spcPct val="100000"/>
              </a:lnSpc>
              <a:spcBef>
                <a:spcPts val="0"/>
              </a:spcBef>
              <a:buNone/>
            </a:pPr>
            <a:r>
              <a:rPr lang="en-GB" sz="1200" b="1"/>
              <a:t>This guidance includes not only staff and relatives of someone who have died but also other residents. </a:t>
            </a:r>
          </a:p>
          <a:p>
            <a:r>
              <a:rPr lang="en-GB" sz="1200"/>
              <a:t>Every bereaved person should be able to access appropriate support for the nature of their bereavement, where and when they need it. See </a:t>
            </a:r>
            <a:r>
              <a:rPr lang="en-GB" sz="1200" b="1"/>
              <a:t>resources</a:t>
            </a:r>
            <a:r>
              <a:rPr lang="en-GB" sz="1200"/>
              <a:t> section for more information </a:t>
            </a:r>
          </a:p>
          <a:p>
            <a:r>
              <a:rPr lang="en-GB" sz="1200"/>
              <a:t>Bereavement affects everyone in different ways, and it's possible to experience any range of emotions. There is no right or wrong way to feel. Be kind to yourself and talk to family and friends about how you are feeling.</a:t>
            </a:r>
          </a:p>
          <a:p>
            <a:r>
              <a:rPr lang="en-GB" sz="1200"/>
              <a:t>Some people may not have had the opportunity to say goodbye to their loved ones before they died, which can be particularly upsetting. The observance of other practices and traditions which normally occur after someone has died may also be affected. Those who are already struggling with bereavement, or whose relatives or friends die through other causes may also be affected.</a:t>
            </a:r>
          </a:p>
          <a:p>
            <a:r>
              <a:rPr lang="en-GB" sz="1200" b="1"/>
              <a:t>When you are bereaved it may help to stay in touch with other people, however because of COVID-19, you may need to  do this by telephone, video, and online.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sng"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0" lvl="0" indent="0">
              <a:spcBef>
                <a:spcPts val="0"/>
              </a:spcBef>
              <a:buNone/>
              <a:defRPr/>
            </a:pPr>
            <a:r>
              <a:rPr lang="en-GB" sz="1200" b="1">
                <a:solidFill>
                  <a:schemeClr val="accent1"/>
                </a:solidFill>
              </a:rPr>
              <a:t>Think </a:t>
            </a:r>
          </a:p>
          <a:p>
            <a:pPr>
              <a:spcBef>
                <a:spcPts val="0"/>
              </a:spcBef>
              <a:defRPr/>
            </a:pPr>
            <a:r>
              <a:rPr lang="en-GB" sz="1200"/>
              <a:t>About developing rotas to accommodate regular and more frequent breaks for staff</a:t>
            </a:r>
          </a:p>
          <a:p>
            <a:pPr>
              <a:spcBef>
                <a:spcPts val="0"/>
              </a:spcBef>
              <a:defRPr/>
            </a:pPr>
            <a:r>
              <a:rPr lang="en-GB" sz="1200"/>
              <a:t>About ways that people can remember, individually/collectively those who have died and celebrate the person’s life</a:t>
            </a:r>
            <a:endParaRPr lang="en-GB" sz="1200">
              <a:solidFill>
                <a:srgbClr val="000000"/>
              </a:solidFill>
            </a:endParaRPr>
          </a:p>
          <a:p>
            <a:pPr marL="0" lvl="0" indent="0">
              <a:spcBef>
                <a:spcPts val="0"/>
              </a:spcBef>
              <a:buNone/>
              <a:defRPr/>
            </a:pPr>
            <a:endParaRPr lang="en-GB" sz="120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4" name="Content Placeholder 1">
            <a:extLst>
              <a:ext uri="{FF2B5EF4-FFF2-40B4-BE49-F238E27FC236}">
                <a16:creationId xmlns:a16="http://schemas.microsoft.com/office/drawing/2014/main" id="{07580885-65AE-4C51-B809-72413CD70339}"/>
              </a:ext>
            </a:extLst>
          </p:cNvPr>
          <p:cNvSpPr txBox="1">
            <a:spLocks/>
          </p:cNvSpPr>
          <p:nvPr/>
        </p:nvSpPr>
        <p:spPr>
          <a:xfrm>
            <a:off x="6188467" y="969693"/>
            <a:ext cx="5674986" cy="4126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9" name="Content Placeholder 1">
            <a:extLst>
              <a:ext uri="{FF2B5EF4-FFF2-40B4-BE49-F238E27FC236}">
                <a16:creationId xmlns:a16="http://schemas.microsoft.com/office/drawing/2014/main" id="{228119F7-B294-4E34-8BA5-E6C508224E2C}"/>
              </a:ext>
            </a:extLst>
          </p:cNvPr>
          <p:cNvSpPr txBox="1">
            <a:spLocks/>
          </p:cNvSpPr>
          <p:nvPr/>
        </p:nvSpPr>
        <p:spPr>
          <a:xfrm>
            <a:off x="6269774" y="2939236"/>
            <a:ext cx="5674986" cy="3703320"/>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Resources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200"/>
              <a:t>Death and grieving in a care home during the COVID-19 pandemic</a:t>
            </a:r>
            <a:r>
              <a:rPr lang="en-GB" sz="1200">
                <a:solidFill>
                  <a:srgbClr val="000000"/>
                </a:solidFill>
              </a:rPr>
              <a:t>: </a:t>
            </a:r>
            <a:r>
              <a:rPr lang="en-GB" sz="1200">
                <a:solidFill>
                  <a:srgbClr val="0070C0"/>
                </a:solidFill>
                <a:hlinkClick r:id="rId4">
                  <a:extLst>
                    <a:ext uri="{A12FA001-AC4F-418D-AE19-62706E023703}">
                      <ahyp:hlinkClr xmlns:ahyp="http://schemas.microsoft.com/office/drawing/2018/hyperlinkcolor" val="tx"/>
                    </a:ext>
                  </a:extLst>
                </a:hlinkClick>
              </a:rPr>
              <a:t>Guide</a:t>
            </a:r>
            <a:r>
              <a:rPr lang="en-GB" sz="1200">
                <a:solidFill>
                  <a:srgbClr val="0070C0"/>
                </a:solidFill>
              </a:rPr>
              <a:t>                           </a:t>
            </a:r>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How to cope with bereavement and grief during the coronavirus outbreak: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5"/>
              </a:rPr>
              <a:t>Here</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lnSpc>
                <a:spcPct val="100000"/>
              </a:lnSpc>
              <a:spcBef>
                <a:spcPts val="0"/>
              </a:spcBef>
              <a:buNone/>
            </a:pPr>
            <a:r>
              <a:rPr lang="en-GB" sz="1200">
                <a:hlinkClick r:id="rId6"/>
              </a:rPr>
              <a:t>Cruse Bereavement Care</a:t>
            </a:r>
            <a:endParaRPr lang="en-GB" sz="1200"/>
          </a:p>
          <a:p>
            <a:pPr marL="0" indent="0">
              <a:lnSpc>
                <a:spcPct val="100000"/>
              </a:lnSpc>
              <a:spcBef>
                <a:spcPts val="0"/>
              </a:spcBef>
              <a:buNone/>
            </a:pPr>
            <a:r>
              <a:rPr lang="en-GB" sz="1200">
                <a:hlinkClick r:id="rId7"/>
              </a:rPr>
              <a:t>Mind information support on bereavement</a:t>
            </a:r>
            <a:endParaRPr lang="en-GB" sz="1200"/>
          </a:p>
          <a:p>
            <a:pPr marL="0" indent="0">
              <a:lnSpc>
                <a:spcPct val="100000"/>
              </a:lnSpc>
              <a:spcBef>
                <a:spcPts val="0"/>
              </a:spcBef>
              <a:buNone/>
            </a:pPr>
            <a:r>
              <a:rPr lang="en-GB" sz="1200" u="sng">
                <a:hlinkClick r:id="rId8"/>
              </a:rPr>
              <a:t>https://www.supportline.org.uk/problems/bereavement/</a:t>
            </a:r>
            <a:endParaRPr lang="en-GB" sz="1200"/>
          </a:p>
          <a:p>
            <a:pPr marL="0" indent="0">
              <a:lnSpc>
                <a:spcPct val="100000"/>
              </a:lnSpc>
              <a:spcBef>
                <a:spcPts val="0"/>
              </a:spcBef>
              <a:buNone/>
            </a:pPr>
            <a:r>
              <a:rPr lang="en-GB" sz="1200" err="1"/>
              <a:t>ThriveLDN</a:t>
            </a:r>
            <a:r>
              <a:rPr lang="en-GB" sz="1200"/>
              <a:t> has created a </a:t>
            </a:r>
            <a:r>
              <a:rPr lang="en-GB" sz="1200">
                <a:hlinkClick r:id="rId9"/>
              </a:rPr>
              <a:t>Bereavement Support Toolkit</a:t>
            </a:r>
            <a:r>
              <a:rPr lang="en-GB" sz="1200"/>
              <a:t> and has additional </a:t>
            </a:r>
            <a:r>
              <a:rPr lang="en-GB" sz="1200">
                <a:hlinkClick r:id="rId10"/>
              </a:rPr>
              <a:t>tools and resources to help your mental health and wellbeing.</a:t>
            </a:r>
            <a:endParaRPr lang="en-GB" sz="1200"/>
          </a:p>
          <a:p>
            <a:pPr marL="0" lvl="0" indent="0">
              <a:lnSpc>
                <a:spcPct val="100000"/>
              </a:lnSpc>
              <a:spcBef>
                <a:spcPts val="0"/>
              </a:spcBef>
              <a:buNone/>
              <a:defRPr/>
            </a:pPr>
            <a:r>
              <a:rPr lang="en-GB" sz="1200">
                <a:hlinkClick r:id="rId11"/>
              </a:rPr>
              <a:t>The Good Grief Trust Newly Bereaved Resources</a:t>
            </a:r>
            <a:endParaRPr lang="en-GB" sz="1200"/>
          </a:p>
          <a:p>
            <a:pPr marL="0" indent="0">
              <a:lnSpc>
                <a:spcPct val="100000"/>
              </a:lnSpc>
              <a:spcBef>
                <a:spcPts val="0"/>
              </a:spcBef>
              <a:buNone/>
              <a:defRPr/>
            </a:pPr>
            <a:r>
              <a:rPr lang="en-GB" sz="1200">
                <a:hlinkClick r:id="rId12"/>
              </a:rPr>
              <a:t>Keeping in touch when you can’t be with someone who is so ill that they might die</a:t>
            </a:r>
            <a:r>
              <a:rPr lang="en-GB" sz="1200"/>
              <a:t> from National Bereavement Alliance</a:t>
            </a:r>
          </a:p>
          <a:p>
            <a:pPr marL="0" indent="0">
              <a:lnSpc>
                <a:spcPct val="100000"/>
              </a:lnSpc>
              <a:spcBef>
                <a:spcPts val="0"/>
              </a:spcBef>
              <a:buNone/>
              <a:defRPr/>
            </a:pPr>
            <a:r>
              <a:rPr lang="en-GB" sz="1200"/>
              <a:t>PCPLD Network :</a:t>
            </a:r>
            <a:r>
              <a:rPr lang="en-GB" sz="1200">
                <a:hlinkClick r:id="rId13"/>
              </a:rPr>
              <a:t>Supporting people with learning disabilities to remember their loved ones that have died: A Podcast </a:t>
            </a:r>
            <a:endParaRPr lang="en-GB" sz="1200"/>
          </a:p>
          <a:p>
            <a:pPr marL="0" lvl="0" indent="0">
              <a:lnSpc>
                <a:spcPct val="100000"/>
              </a:lnSpc>
              <a:spcBef>
                <a:spcPts val="0"/>
              </a:spcBef>
              <a:buNone/>
              <a:defRPr/>
            </a:pPr>
            <a:endParaRPr lang="en-GB" sz="1200"/>
          </a:p>
          <a:p>
            <a:pPr marL="0" lvl="0" indent="0">
              <a:lnSpc>
                <a:spcPct val="100000"/>
              </a:lnSpc>
              <a:spcBef>
                <a:spcPts val="0"/>
              </a:spcBef>
              <a:buNone/>
              <a:defRPr/>
            </a:pPr>
            <a:r>
              <a:rPr lang="en-GB" sz="1200" b="1"/>
              <a:t>Accessible Resources</a:t>
            </a:r>
            <a:br>
              <a:rPr lang="en-GB" sz="1200"/>
            </a:br>
            <a:r>
              <a:rPr lang="en-GB" sz="1200">
                <a:hlinkClick r:id="rId14"/>
              </a:rPr>
              <a:t>When someone dies from coronavirus: a guide for family and carers</a:t>
            </a:r>
            <a:r>
              <a:rPr lang="en-GB" sz="1200"/>
              <a:t> free download from Books Beyond Words</a:t>
            </a:r>
            <a:br>
              <a:rPr lang="en-GB" sz="1200"/>
            </a:br>
            <a:r>
              <a:rPr lang="en-GB" sz="1200">
                <a:hlinkClick r:id="rId15"/>
              </a:rPr>
              <a:t>Let’s talk about when someone is ill or dies from coronavirus R</a:t>
            </a:r>
            <a:r>
              <a:rPr lang="en-GB" sz="1200"/>
              <a:t>esource to support conversations with people with learning disabilities online, from Books Beyond Words</a:t>
            </a:r>
          </a:p>
          <a:p>
            <a:pPr marL="0" marR="0" lvl="0" indent="0" algn="l" defTabSz="914400" rtl="0" eaLnBrk="1" fontAlgn="auto" latinLnBrk="0" hangingPunct="1">
              <a:lnSpc>
                <a:spcPct val="90000"/>
              </a:lnSpc>
              <a:spcBef>
                <a:spcPts val="0"/>
              </a:spcBef>
              <a:spcAft>
                <a:spcPts val="0"/>
              </a:spcAft>
              <a:buClrTx/>
              <a:buSzTx/>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Content Placeholder 1">
            <a:extLst>
              <a:ext uri="{FF2B5EF4-FFF2-40B4-BE49-F238E27FC236}">
                <a16:creationId xmlns:a16="http://schemas.microsoft.com/office/drawing/2014/main" id="{0C9042D6-53E8-47AA-9F0F-666DF3BD87F6}"/>
              </a:ext>
            </a:extLst>
          </p:cNvPr>
          <p:cNvSpPr txBox="1">
            <a:spLocks/>
          </p:cNvSpPr>
          <p:nvPr/>
        </p:nvSpPr>
        <p:spPr>
          <a:xfrm>
            <a:off x="6136654" y="948658"/>
            <a:ext cx="5726799" cy="32500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en-GB" sz="1200" b="1">
                <a:solidFill>
                  <a:schemeClr val="accent1"/>
                </a:solidFill>
              </a:rPr>
              <a:t>Do </a:t>
            </a:r>
          </a:p>
          <a:p>
            <a:pPr>
              <a:spcBef>
                <a:spcPts val="0"/>
              </a:spcBef>
              <a:defRPr/>
            </a:pPr>
            <a:r>
              <a:rPr lang="en-GB" sz="1200"/>
              <a:t>Try to maintain communication with family and friends</a:t>
            </a:r>
          </a:p>
          <a:p>
            <a:pPr>
              <a:spcBef>
                <a:spcPts val="0"/>
              </a:spcBef>
              <a:defRPr/>
            </a:pPr>
            <a:r>
              <a:rPr lang="en-GB" sz="1200"/>
              <a:t>Ensure that usual focus on activity and wellbeing</a:t>
            </a:r>
          </a:p>
          <a:p>
            <a:pPr>
              <a:spcBef>
                <a:spcPts val="0"/>
              </a:spcBef>
              <a:defRPr/>
            </a:pPr>
            <a:r>
              <a:rPr lang="en-GB" sz="1200"/>
              <a:t>Staff should be made aware that they are welcome speak to their manager and seek support whenever its required</a:t>
            </a:r>
          </a:p>
          <a:p>
            <a:pPr>
              <a:spcBef>
                <a:spcPts val="0"/>
              </a:spcBef>
              <a:defRPr/>
            </a:pPr>
            <a:r>
              <a:rPr lang="en-GB" sz="1200"/>
              <a:t>Offer a routine check-in with staff to explore if any support is required</a:t>
            </a:r>
          </a:p>
          <a:p>
            <a:pPr marL="0" indent="0">
              <a:spcBef>
                <a:spcPts val="0"/>
              </a:spcBef>
              <a:buNone/>
              <a:defRPr/>
            </a:pPr>
            <a:endParaRPr lang="en-GB" sz="1200" b="1">
              <a:solidFill>
                <a:schemeClr val="accent1"/>
              </a:solidFill>
            </a:endParaRPr>
          </a:p>
          <a:p>
            <a:pPr marL="0" lvl="0" indent="0">
              <a:spcBef>
                <a:spcPts val="0"/>
              </a:spcBef>
              <a:buNone/>
              <a:defRPr/>
            </a:pPr>
            <a:r>
              <a:rPr lang="en-GB" sz="1200" b="1">
                <a:solidFill>
                  <a:schemeClr val="accent1"/>
                </a:solidFill>
              </a:rPr>
              <a:t>Ask </a:t>
            </a:r>
          </a:p>
          <a:p>
            <a:pPr>
              <a:spcBef>
                <a:spcPts val="0"/>
              </a:spcBef>
              <a:defRPr/>
            </a:pPr>
            <a:r>
              <a:rPr lang="en-GB" sz="1200"/>
              <a:t>How residents/staff are feeling. See “Only human” campaign slide</a:t>
            </a:r>
          </a:p>
          <a:p>
            <a:pPr>
              <a:spcBef>
                <a:spcPts val="0"/>
              </a:spcBef>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residents who have additional needs with memory and understanding see guidance: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6"/>
              </a:rPr>
              <a:t>Here</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92DA0E9B-A076-46F6-98CB-9AB5F8BE464A}"/>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5763829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864529" y="171765"/>
            <a:ext cx="9804034" cy="611649"/>
          </a:xfrm>
        </p:spPr>
        <p:txBody>
          <a:bodyPr/>
          <a:lstStyle/>
          <a:p>
            <a:r>
              <a:rPr lang="en-GB" sz="3200"/>
              <a:t>Data Security and Protection Toolkit (DSPT)</a:t>
            </a:r>
            <a:endParaRPr lang="en-GB" sz="3200">
              <a:solidFill>
                <a:srgbClr val="FF0000"/>
              </a:solidFill>
            </a:endParaRP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349624" y="783414"/>
            <a:ext cx="6013854" cy="5654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Content Placeholder 1">
            <a:extLst>
              <a:ext uri="{FF2B5EF4-FFF2-40B4-BE49-F238E27FC236}">
                <a16:creationId xmlns:a16="http://schemas.microsoft.com/office/drawing/2014/main" id="{9E4A5A67-F3DD-4D15-9DCE-E7DD8F66F8C9}"/>
              </a:ext>
            </a:extLst>
          </p:cNvPr>
          <p:cNvSpPr txBox="1">
            <a:spLocks/>
          </p:cNvSpPr>
          <p:nvPr/>
        </p:nvSpPr>
        <p:spPr>
          <a:xfrm>
            <a:off x="7916779" y="889135"/>
            <a:ext cx="4202977" cy="4720769"/>
          </a:xfrm>
          <a:prstGeom prst="rect">
            <a:avLst/>
          </a:prstGeom>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GB" sz="1600" b="0" i="0">
                <a:effectLst/>
              </a:rPr>
              <a:t>All CQC-registered care providers in England (including domiciliary care providers) are expected to register for DSPT</a:t>
            </a:r>
            <a:r>
              <a:rPr kumimoji="0" lang="en-GB" sz="1600" b="0" i="0" u="none" strike="noStrike" kern="1200" cap="none" spc="0" normalizeH="0" baseline="0" noProof="0">
                <a:ln>
                  <a:noFill/>
                </a:ln>
                <a:effectLst/>
                <a:uLnTx/>
                <a:uFillTx/>
              </a:rPr>
              <a:t>.</a:t>
            </a:r>
          </a:p>
          <a:p>
            <a:pPr marL="0" indent="0">
              <a:lnSpc>
                <a:spcPct val="100000"/>
              </a:lnSpc>
              <a:spcBef>
                <a:spcPts val="0"/>
              </a:spcBef>
              <a:buNone/>
              <a:defRPr/>
            </a:pPr>
            <a:endParaRPr lang="en-GB" sz="160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0000"/>
                </a:solidFill>
                <a:effectLst/>
                <a:uLnTx/>
                <a:uFillTx/>
              </a:rPr>
              <a:t>Guidance on </a:t>
            </a:r>
            <a:r>
              <a:rPr lang="en-GB" sz="1600">
                <a:solidFill>
                  <a:srgbClr val="000000"/>
                </a:solidFill>
                <a:hlinkClick r:id="rId3"/>
              </a:rPr>
              <a:t>how to register</a:t>
            </a:r>
            <a:r>
              <a:rPr kumimoji="0" lang="en-GB" sz="1600" b="0" i="0" u="none" strike="noStrike" kern="1200" cap="none" spc="0" normalizeH="0" baseline="0" noProof="0">
                <a:ln>
                  <a:noFill/>
                </a:ln>
                <a:solidFill>
                  <a:srgbClr val="000000"/>
                </a:solidFill>
                <a:effectLst/>
                <a:uLnTx/>
                <a:uFillTx/>
              </a:rPr>
              <a:t> is available on the Digital Social Care website.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0000"/>
                </a:solidFill>
                <a:effectLst/>
                <a:uLnTx/>
                <a:uFillTx/>
              </a:rPr>
              <a:t>Following registration, providers must complete and publish DSPT annually.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0000"/>
                </a:solidFill>
                <a:effectLst/>
                <a:uLnTx/>
                <a:uFillTx/>
              </a:rPr>
              <a:t>Providers who achieve Approaching Standards compliance are eligible to register for </a:t>
            </a:r>
            <a:r>
              <a:rPr lang="en-GB" sz="1600">
                <a:solidFill>
                  <a:srgbClr val="000000"/>
                </a:solidFill>
                <a:hlinkClick r:id="rId4"/>
              </a:rPr>
              <a:t>register for secure </a:t>
            </a:r>
            <a:r>
              <a:rPr lang="en-GB" sz="1600" err="1">
                <a:solidFill>
                  <a:srgbClr val="000000"/>
                </a:solidFill>
                <a:hlinkClick r:id="rId4"/>
              </a:rPr>
              <a:t>NHSmail</a:t>
            </a:r>
            <a:r>
              <a:rPr kumimoji="0" lang="en-GB" sz="1600" b="0" i="0" u="none" strike="noStrike" kern="1200" cap="none" spc="0" normalizeH="0" baseline="0" noProof="0">
                <a:ln>
                  <a:noFill/>
                </a:ln>
                <a:solidFill>
                  <a:srgbClr val="000000"/>
                </a:solidFill>
                <a:effectLst/>
                <a:uLnTx/>
                <a:uFillTx/>
              </a:rPr>
              <a:t> at no cost</a:t>
            </a:r>
            <a:r>
              <a:rPr lang="en-GB" sz="1600">
                <a:solidFill>
                  <a:srgbClr val="000000"/>
                </a:solidFill>
              </a:rPr>
              <a:t>.</a:t>
            </a:r>
            <a:endParaRPr kumimoji="0" lang="en-GB" sz="1600" b="0" i="0" u="none" strike="noStrike" kern="1200" cap="none" spc="0" normalizeH="0" baseline="0" noProof="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0000"/>
                </a:solidFill>
                <a:effectLst/>
                <a:uLnTx/>
                <a:uFillTx/>
              </a:rPr>
              <a:t>If you have any questions or would like support with </a:t>
            </a:r>
            <a:r>
              <a:rPr kumimoji="0" lang="en-GB" sz="1600" b="0" i="0" u="none" strike="noStrike" kern="1200" cap="none" spc="0" normalizeH="0" baseline="0" noProof="0" err="1">
                <a:ln>
                  <a:noFill/>
                </a:ln>
                <a:solidFill>
                  <a:srgbClr val="000000"/>
                </a:solidFill>
                <a:effectLst/>
                <a:uLnTx/>
                <a:uFillTx/>
              </a:rPr>
              <a:t>NHSmail</a:t>
            </a:r>
            <a:r>
              <a:rPr kumimoji="0" lang="en-GB" sz="1600" b="0" i="0" u="none" strike="noStrike" kern="1200" cap="none" spc="0" normalizeH="0" baseline="0" noProof="0">
                <a:ln>
                  <a:noFill/>
                </a:ln>
                <a:solidFill>
                  <a:srgbClr val="000000"/>
                </a:solidFill>
                <a:effectLst/>
                <a:uLnTx/>
                <a:uFillTx/>
              </a:rPr>
              <a:t> or DSPT, email the NHS London team: </a:t>
            </a:r>
            <a:r>
              <a:rPr lang="en-GB" sz="1600" b="1">
                <a:solidFill>
                  <a:srgbClr val="000000"/>
                </a:solidFill>
                <a:hlinkClick r:id="rId5"/>
              </a:rPr>
              <a:t>hlp.londonchnhsmailrequests@nhs.net</a:t>
            </a:r>
            <a:endParaRPr kumimoji="0" lang="en-GB" sz="1600" b="0" i="0" u="none" strike="noStrike" kern="1200" cap="none" spc="0" normalizeH="0" baseline="0" noProof="0">
              <a:ln>
                <a:noFill/>
              </a:ln>
              <a:solidFill>
                <a:srgbClr val="000000"/>
              </a:solidFill>
              <a:effectLst/>
              <a:uLnTx/>
              <a:uFillTx/>
            </a:endParaRPr>
          </a:p>
        </p:txBody>
      </p:sp>
      <p:sp>
        <p:nvSpPr>
          <p:cNvPr id="10" name="TextBox 9">
            <a:extLst>
              <a:ext uri="{FF2B5EF4-FFF2-40B4-BE49-F238E27FC236}">
                <a16:creationId xmlns:a16="http://schemas.microsoft.com/office/drawing/2014/main" id="{0E78B109-F940-4835-95EC-61669AF587EB}"/>
              </a:ext>
            </a:extLst>
          </p:cNvPr>
          <p:cNvSpPr txBox="1"/>
          <p:nvPr/>
        </p:nvSpPr>
        <p:spPr>
          <a:xfrm>
            <a:off x="349624" y="889135"/>
            <a:ext cx="7298951"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a:t>
            </a:r>
            <a:r>
              <a:rPr lang="en-GB" sz="1600">
                <a:solidFill>
                  <a:srgbClr val="000000"/>
                </a:solidFill>
                <a:latin typeface="Arial" panose="020B0604020202020204" pitchFamily="34" charset="0"/>
                <a:cs typeface="Arial" panose="020B0604020202020204" pitchFamily="34" charset="0"/>
                <a:hlinkClick r:id="rId6"/>
              </a:rPr>
              <a:t>Data Security and Protection Toolkit (DSPT)</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is a really helpful annual self-assessment for health and care organisations. It shows you what you need to do to keep people’s information safe, and to protect your business from the risk of a data breach or a cyber attack. Once you’ve completed the DSPT, it will help you demonstrate, to the people you support, your commissioners, GPs and other NHS services, that you are handling information securely.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You can </a:t>
            </a:r>
            <a:r>
              <a:rPr lang="en-GB" sz="1600">
                <a:solidFill>
                  <a:srgbClr val="000000"/>
                </a:solidFill>
                <a:latin typeface="Arial" panose="020B0604020202020204" pitchFamily="34" charset="0"/>
                <a:cs typeface="Arial" panose="020B0604020202020204" pitchFamily="34" charset="0"/>
                <a:hlinkClick r:id="rId7"/>
              </a:rPr>
              <a:t>learn more about the DSPT on the Digital Social Care website</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This website also provides practical tips and directs you to relevant guidance, templates and legislation to make completing the self-assessment even easier.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a:t>
            </a:r>
            <a:r>
              <a:rPr lang="en-GB" sz="1600">
                <a:solidFill>
                  <a:srgbClr val="000000"/>
                </a:solidFill>
                <a:latin typeface="Arial" panose="020B0604020202020204" pitchFamily="34" charset="0"/>
                <a:cs typeface="Arial" panose="020B0604020202020204" pitchFamily="34" charset="0"/>
                <a:hlinkClick r:id="rId8"/>
              </a:rPr>
              <a:t>‘Better Security Better Care’ programme</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is supporting London social care providers to complete the DSPT via webinars, interactive online workshops and 1:1 support</a:t>
            </a:r>
            <a:r>
              <a:rPr lang="en-GB" sz="1600">
                <a:solidFill>
                  <a:srgbClr val="000000"/>
                </a:solidFill>
                <a:latin typeface="Arial" panose="020B0604020202020204" pitchFamily="34" charset="0"/>
                <a:cs typeface="Arial" panose="020B0604020202020204" pitchFamily="34" charset="0"/>
              </a:rPr>
              <a:t> in 2021/22.</a:t>
            </a: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 get local support with completing DSPT, please contact your area lead </a:t>
            </a:r>
            <a:b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(see contact details on ‘Accessing support for digital transformation’ slide).</a:t>
            </a:r>
          </a:p>
        </p:txBody>
      </p:sp>
      <p:pic>
        <p:nvPicPr>
          <p:cNvPr id="4" name="Picture 3">
            <a:extLst>
              <a:ext uri="{FF2B5EF4-FFF2-40B4-BE49-F238E27FC236}">
                <a16:creationId xmlns:a16="http://schemas.microsoft.com/office/drawing/2014/main" id="{4CA392E2-62BA-4909-BAE6-2A3BB6BD8599}"/>
              </a:ext>
            </a:extLst>
          </p:cNvPr>
          <p:cNvPicPr>
            <a:picLocks noChangeAspect="1"/>
          </p:cNvPicPr>
          <p:nvPr/>
        </p:nvPicPr>
        <p:blipFill>
          <a:blip r:embed="rId9"/>
          <a:stretch>
            <a:fillRect/>
          </a:stretch>
        </p:blipFill>
        <p:spPr>
          <a:xfrm>
            <a:off x="72244" y="5444446"/>
            <a:ext cx="3250826" cy="754655"/>
          </a:xfrm>
          <a:prstGeom prst="rect">
            <a:avLst/>
          </a:prstGeom>
        </p:spPr>
      </p:pic>
      <p:pic>
        <p:nvPicPr>
          <p:cNvPr id="6" name="Graphic 5" descr="Lock">
            <a:extLst>
              <a:ext uri="{FF2B5EF4-FFF2-40B4-BE49-F238E27FC236}">
                <a16:creationId xmlns:a16="http://schemas.microsoft.com/office/drawing/2014/main" id="{FCA13244-B99C-4A47-B6A3-DCD2594D81B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3117" y="98683"/>
            <a:ext cx="641412" cy="641412"/>
          </a:xfrm>
          <a:prstGeom prst="rect">
            <a:avLst/>
          </a:prstGeom>
        </p:spPr>
      </p:pic>
      <p:sp>
        <p:nvSpPr>
          <p:cNvPr id="13" name="TextBox 12">
            <a:extLst>
              <a:ext uri="{FF2B5EF4-FFF2-40B4-BE49-F238E27FC236}">
                <a16:creationId xmlns:a16="http://schemas.microsoft.com/office/drawing/2014/main" id="{516D6E37-3B6C-4C46-BC3C-5AEC8FC47C42}"/>
              </a:ext>
            </a:extLst>
          </p:cNvPr>
          <p:cNvSpPr txBox="1"/>
          <p:nvPr/>
        </p:nvSpPr>
        <p:spPr>
          <a:xfrm>
            <a:off x="3404201" y="5272950"/>
            <a:ext cx="4393599" cy="1477328"/>
          </a:xfrm>
          <a:prstGeom prst="rect">
            <a:avLst/>
          </a:prstGeom>
          <a:noFill/>
          <a:ln w="38100">
            <a:solidFill>
              <a:srgbClr val="FF0000"/>
            </a:solidFill>
          </a:ln>
        </p:spPr>
        <p:txBody>
          <a:bodyPr wrap="square">
            <a:spAutoFit/>
          </a:bodyPr>
          <a:lstStyle/>
          <a:p>
            <a:pPr marL="0" indent="0">
              <a:lnSpc>
                <a:spcPct val="100000"/>
              </a:lnSpc>
              <a:spcBef>
                <a:spcPts val="0"/>
              </a:spcBef>
              <a:buNone/>
              <a:defRPr/>
            </a:pPr>
            <a:r>
              <a:rPr lang="en-GB" sz="1500" b="1">
                <a:effectLst/>
                <a:latin typeface="Arial" panose="020B0604020202020204" pitchFamily="34" charset="0"/>
                <a:ea typeface="Calibri" panose="020F0502020204030204" pitchFamily="34" charset="0"/>
                <a:cs typeface="Arial" panose="020B0604020202020204" pitchFamily="34" charset="0"/>
              </a:rPr>
              <a:t>Over 86% of care homes in London are now registered for DSPT. 48% of London care homes have achieved Standards Met and a further 8% Approaching Standards. That’s over 55% of care homes on their way to better digital security!</a:t>
            </a:r>
            <a:endParaRPr kumimoji="0" lang="en-GB" sz="15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9BC625D-590A-4372-A76B-BAE651ADF255}"/>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492666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832961" y="220061"/>
            <a:ext cx="10764416" cy="611649"/>
          </a:xfrm>
        </p:spPr>
        <p:txBody>
          <a:bodyPr>
            <a:normAutofit/>
          </a:bodyPr>
          <a:lstStyle/>
          <a:p>
            <a:r>
              <a:rPr lang="en-GB" sz="3200"/>
              <a:t>DSPT – support available from Digital Social Care  </a:t>
            </a:r>
          </a:p>
        </p:txBody>
      </p:sp>
      <p:sp>
        <p:nvSpPr>
          <p:cNvPr id="6" name="TextBox 5">
            <a:extLst>
              <a:ext uri="{FF2B5EF4-FFF2-40B4-BE49-F238E27FC236}">
                <a16:creationId xmlns:a16="http://schemas.microsoft.com/office/drawing/2014/main" id="{71F3028F-46EA-4689-8D29-3E148A7A5454}"/>
              </a:ext>
            </a:extLst>
          </p:cNvPr>
          <p:cNvSpPr txBox="1"/>
          <p:nvPr/>
        </p:nvSpPr>
        <p:spPr>
          <a:xfrm>
            <a:off x="352425" y="910165"/>
            <a:ext cx="647700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Digital Social </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Care, run by social care providers for social care providers, is a dedicated space to provide </a:t>
            </a: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advice</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support</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 the sector on technology and data protection.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Digital Social Care website includes resources and guidance on all things digital which are relevant to adult social care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can access it at: </a:t>
            </a: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https://www.digitalsocialcare.co.uk</a:t>
            </a: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lang="en-GB" sz="1600">
                <a:effectLst/>
                <a:latin typeface="Arial" panose="020B0604020202020204" pitchFamily="34" charset="0"/>
                <a:ea typeface="Calibri" panose="020F0502020204030204" pitchFamily="34" charset="0"/>
                <a:cs typeface="Arial" panose="020B0604020202020204" pitchFamily="34" charset="0"/>
              </a:rPr>
              <a:t>From September 2021 to March 2022, Digital Social Care and NHSX are delivering a monthly masterclass webinar series aimed at adult social care providers on </a:t>
            </a:r>
            <a:r>
              <a:rPr lang="en-GB" sz="1600" b="1">
                <a:effectLst/>
                <a:latin typeface="Arial" panose="020B0604020202020204" pitchFamily="34" charset="0"/>
                <a:ea typeface="Calibri" panose="020F0502020204030204" pitchFamily="34" charset="0"/>
                <a:cs typeface="Arial" panose="020B0604020202020204" pitchFamily="34" charset="0"/>
              </a:rPr>
              <a:t>Adopting Digital Care Records</a:t>
            </a:r>
            <a:r>
              <a:rPr lang="en-GB" sz="1600">
                <a:effectLst/>
                <a:latin typeface="Arial" panose="020B0604020202020204" pitchFamily="34" charset="0"/>
                <a:ea typeface="Calibri" panose="020F0502020204030204" pitchFamily="34" charset="0"/>
                <a:cs typeface="Arial" panose="020B0604020202020204" pitchFamily="34" charset="0"/>
              </a:rPr>
              <a:t>. These webinars are designed to help you with adopting Digital Social </a:t>
            </a:r>
            <a:r>
              <a:rPr lang="en-GB" sz="1600" err="1">
                <a:effectLst/>
                <a:latin typeface="Arial" panose="020B0604020202020204" pitchFamily="34" charset="0"/>
                <a:ea typeface="Calibri" panose="020F0502020204030204" pitchFamily="34" charset="0"/>
                <a:cs typeface="Arial" panose="020B0604020202020204" pitchFamily="34" charset="0"/>
              </a:rPr>
              <a:t>CAre</a:t>
            </a:r>
            <a:r>
              <a:rPr lang="en-GB" sz="1600">
                <a:effectLst/>
                <a:latin typeface="Arial" panose="020B0604020202020204" pitchFamily="34" charset="0"/>
                <a:ea typeface="Calibri" panose="020F0502020204030204" pitchFamily="34" charset="0"/>
                <a:cs typeface="Arial" panose="020B0604020202020204" pitchFamily="34" charset="0"/>
              </a:rPr>
              <a:t> Records by sharing the knowledge and expertise of people who have already started to use these systems. To find out more or register, go to the Digital Social Care website’s </a:t>
            </a:r>
            <a:r>
              <a:rPr lang="en-GB" sz="16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Masterclass Series</a:t>
            </a:r>
            <a:r>
              <a:rPr lang="en-GB" sz="1600">
                <a:effectLst/>
                <a:latin typeface="Arial" panose="020B0604020202020204" pitchFamily="34" charset="0"/>
                <a:ea typeface="Calibri" panose="020F0502020204030204" pitchFamily="34" charset="0"/>
                <a:cs typeface="Arial" panose="020B0604020202020204" pitchFamily="34" charset="0"/>
              </a:rPr>
              <a:t>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BCD4D70A-A3A3-4A3A-B612-437B75CCB999}"/>
              </a:ext>
            </a:extLst>
          </p:cNvPr>
          <p:cNvSpPr txBox="1"/>
          <p:nvPr/>
        </p:nvSpPr>
        <p:spPr>
          <a:xfrm>
            <a:off x="7058660" y="1178443"/>
            <a:ext cx="4867858" cy="526297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Digital Social Care has set up a </a:t>
            </a: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hlinkClick r:id="rId5"/>
              </a:rPr>
              <a:t>helpline</a:t>
            </a: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 to support the adult social care sector with harnessing technology during the COVID-19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The helpline is open Monday to Friday, 9am to 5pm, and you can access it by phone (0208 133 3430) or email (help@digitalsocialcare.co.uk).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A team of digital experts are available to help social care providers access practical advice to troubleshoot a technical problem or give in-depth one-to-one support, with expertise 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MS Teams and video conferencing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Remote monitoring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err="1">
                <a:ln>
                  <a:noFill/>
                </a:ln>
                <a:solidFill>
                  <a:srgbClr val="404041"/>
                </a:solidFill>
                <a:effectLst/>
                <a:uLnTx/>
                <a:uFillTx/>
                <a:latin typeface="Arial" panose="020B0604020202020204" pitchFamily="34" charset="0"/>
                <a:ea typeface="+mn-ea"/>
                <a:cs typeface="Arial" panose="020B0604020202020204" pitchFamily="34" charset="0"/>
              </a:rPr>
              <a:t>NHSmail</a:t>
            </a: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 and secure email</a:t>
            </a:r>
          </a:p>
          <a:p>
            <a:pPr marL="285750" lvl="0" indent="-285750">
              <a:buFont typeface="Arial" panose="020B0604020202020204" pitchFamily="34" charset="0"/>
              <a:buChar char="•"/>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Data protection (</a:t>
            </a:r>
            <a:r>
              <a:rPr lang="en-GB" sz="1600">
                <a:latin typeface="Arial" panose="020B0604020202020204" pitchFamily="34" charset="0"/>
                <a:cs typeface="Arial" panose="020B0604020202020204" pitchFamily="34" charset="0"/>
                <a:hlinkClick r:id="rId6"/>
              </a:rPr>
              <a:t>Guide to Data Protection | ICO</a:t>
            </a:r>
            <a:r>
              <a:rPr lang="en-GB" sz="1600"/>
              <a:t>) </a:t>
            </a:r>
            <a:endPar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E-learning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Care planning software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Assistive 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Technology for recruitment</a:t>
            </a:r>
          </a:p>
        </p:txBody>
      </p:sp>
      <p:pic>
        <p:nvPicPr>
          <p:cNvPr id="7" name="Picture 6">
            <a:extLst>
              <a:ext uri="{FF2B5EF4-FFF2-40B4-BE49-F238E27FC236}">
                <a16:creationId xmlns:a16="http://schemas.microsoft.com/office/drawing/2014/main" id="{6DAE213B-AD88-4812-BC58-671AA0FC1E1F}"/>
              </a:ext>
            </a:extLst>
          </p:cNvPr>
          <p:cNvPicPr>
            <a:picLocks noChangeAspect="1"/>
          </p:cNvPicPr>
          <p:nvPr/>
        </p:nvPicPr>
        <p:blipFill>
          <a:blip r:embed="rId7"/>
          <a:stretch>
            <a:fillRect/>
          </a:stretch>
        </p:blipFill>
        <p:spPr>
          <a:xfrm>
            <a:off x="1966200" y="5306165"/>
            <a:ext cx="3249450" cy="755970"/>
          </a:xfrm>
          <a:prstGeom prst="rect">
            <a:avLst/>
          </a:prstGeom>
        </p:spPr>
      </p:pic>
      <p:pic>
        <p:nvPicPr>
          <p:cNvPr id="10" name="Graphic 9" descr="Lock">
            <a:extLst>
              <a:ext uri="{FF2B5EF4-FFF2-40B4-BE49-F238E27FC236}">
                <a16:creationId xmlns:a16="http://schemas.microsoft.com/office/drawing/2014/main" id="{809FC00F-4398-4BB5-8EC1-892204DBDBD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3117" y="98683"/>
            <a:ext cx="641412" cy="641412"/>
          </a:xfrm>
          <a:prstGeom prst="rect">
            <a:avLst/>
          </a:prstGeom>
        </p:spPr>
      </p:pic>
      <p:sp>
        <p:nvSpPr>
          <p:cNvPr id="8" name="TextBox 7">
            <a:extLst>
              <a:ext uri="{FF2B5EF4-FFF2-40B4-BE49-F238E27FC236}">
                <a16:creationId xmlns:a16="http://schemas.microsoft.com/office/drawing/2014/main" id="{661A1AB9-05BD-4F2D-8B44-A4E2565902DE}"/>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40101208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5F0AD0-30BE-448C-8700-46DF6B052AEB}"/>
              </a:ext>
            </a:extLst>
          </p:cNvPr>
          <p:cNvSpPr>
            <a:spLocks noGrp="1"/>
          </p:cNvSpPr>
          <p:nvPr>
            <p:ph type="title"/>
          </p:nvPr>
        </p:nvSpPr>
        <p:spPr>
          <a:xfrm>
            <a:off x="118111" y="162560"/>
            <a:ext cx="8756073" cy="611649"/>
          </a:xfrm>
        </p:spPr>
        <p:txBody>
          <a:bodyPr>
            <a:normAutofit fontScale="90000"/>
          </a:bodyPr>
          <a:lstStyle/>
          <a:p>
            <a:r>
              <a:rPr lang="en-GB"/>
              <a:t>Accessing support for digital transformation</a:t>
            </a:r>
          </a:p>
        </p:txBody>
      </p:sp>
      <p:sp>
        <p:nvSpPr>
          <p:cNvPr id="5" name="TextBox 4">
            <a:extLst>
              <a:ext uri="{FF2B5EF4-FFF2-40B4-BE49-F238E27FC236}">
                <a16:creationId xmlns:a16="http://schemas.microsoft.com/office/drawing/2014/main" id="{F4EB4564-3FC8-488B-8C7B-9640431F519B}"/>
              </a:ext>
            </a:extLst>
          </p:cNvPr>
          <p:cNvSpPr txBox="1"/>
          <p:nvPr/>
        </p:nvSpPr>
        <p:spPr>
          <a:xfrm>
            <a:off x="7176186" y="774209"/>
            <a:ext cx="5015814" cy="6124754"/>
          </a:xfrm>
          <a:prstGeom prst="rect">
            <a:avLst/>
          </a:prstGeom>
          <a:noFill/>
        </p:spPr>
        <p:txBody>
          <a:bodyPr wrap="square">
            <a:spAutoFit/>
          </a:bodyPr>
          <a:lstStyle/>
          <a:p>
            <a:r>
              <a:rPr lang="en-GB" sz="1400" b="1"/>
              <a:t>To access support for digital transformation in your area, contact:</a:t>
            </a:r>
          </a:p>
          <a:p>
            <a:endParaRPr lang="en-GB" sz="1400" b="1"/>
          </a:p>
          <a:p>
            <a:r>
              <a:rPr lang="en-GB" sz="1400" b="1"/>
              <a:t>North East London </a:t>
            </a:r>
            <a:r>
              <a:rPr lang="en-GB" sz="1400"/>
              <a:t>(Barking &amp; Dagenham, City of London, Hackney, Havering, Newham, Redbridge, Tower Hamlets, Waltham Forest)</a:t>
            </a:r>
          </a:p>
          <a:p>
            <a:r>
              <a:rPr lang="en-GB" sz="1400" b="1"/>
              <a:t>North East London Health and Care Partnership </a:t>
            </a:r>
            <a:endParaRPr lang="en-GB" sz="1400"/>
          </a:p>
          <a:p>
            <a:r>
              <a:rPr lang="en-GB" sz="1400"/>
              <a:t>Email </a:t>
            </a:r>
            <a:r>
              <a:rPr lang="en-GB" sz="1400">
                <a:hlinkClick r:id="rId2"/>
              </a:rPr>
              <a:t>elhcp.digitalfirstcare@nhs.net</a:t>
            </a:r>
            <a:endParaRPr lang="en-GB" sz="1400"/>
          </a:p>
          <a:p>
            <a:r>
              <a:rPr lang="en-GB" sz="1400"/>
              <a:t> </a:t>
            </a:r>
          </a:p>
          <a:p>
            <a:r>
              <a:rPr lang="en-GB" sz="1400" b="1"/>
              <a:t>North Central London </a:t>
            </a:r>
            <a:r>
              <a:rPr lang="en-GB" sz="1400"/>
              <a:t>(Barnet, Camden, Enfield, Haringey, Islington)</a:t>
            </a:r>
          </a:p>
          <a:p>
            <a:r>
              <a:rPr lang="en-GB" sz="1400" b="1"/>
              <a:t>North London Partners in Health and Care</a:t>
            </a:r>
            <a:endParaRPr lang="en-GB" sz="1400"/>
          </a:p>
          <a:p>
            <a:r>
              <a:rPr lang="en-GB" sz="1400"/>
              <a:t>Email </a:t>
            </a:r>
            <a:r>
              <a:rPr lang="en-GB" sz="1400">
                <a:hlinkClick r:id="rId3"/>
              </a:rPr>
              <a:t>nclccg.nclcarehomes@nhs.net</a:t>
            </a:r>
            <a:endParaRPr lang="en-GB" sz="1400"/>
          </a:p>
          <a:p>
            <a:r>
              <a:rPr lang="en-GB" sz="1400"/>
              <a:t> </a:t>
            </a:r>
          </a:p>
          <a:p>
            <a:r>
              <a:rPr lang="en-GB" sz="1400" b="1"/>
              <a:t>North West London </a:t>
            </a:r>
            <a:r>
              <a:rPr lang="en-GB" sz="1400"/>
              <a:t>(Brent, Ealing, Hammersmith and Fulham, Harrow, Hillingdon, Hounslow, Kensington and Chelsea, Westminster)</a:t>
            </a:r>
          </a:p>
          <a:p>
            <a:r>
              <a:rPr lang="en-GB" sz="1400" b="1"/>
              <a:t>North West London Integrated Care System</a:t>
            </a:r>
            <a:endParaRPr lang="en-GB" sz="1400"/>
          </a:p>
          <a:p>
            <a:r>
              <a:rPr lang="en-GB" sz="1400"/>
              <a:t>Email </a:t>
            </a:r>
            <a:r>
              <a:rPr lang="en-GB" sz="1400">
                <a:hlinkClick r:id="rId4"/>
              </a:rPr>
              <a:t>nwlccgs.covid19community@nhs.net</a:t>
            </a:r>
            <a:endParaRPr lang="en-GB" sz="1400"/>
          </a:p>
          <a:p>
            <a:r>
              <a:rPr lang="en-GB" sz="1400"/>
              <a:t> </a:t>
            </a:r>
          </a:p>
          <a:p>
            <a:r>
              <a:rPr lang="en-GB" sz="1400" b="1"/>
              <a:t>South East London </a:t>
            </a:r>
            <a:r>
              <a:rPr lang="en-GB" sz="1400"/>
              <a:t>(Bexley, Bromley, Greenwich, Lambeth, Lewisham, Southwark)</a:t>
            </a:r>
          </a:p>
          <a:p>
            <a:r>
              <a:rPr lang="en-GB" sz="1400" b="1"/>
              <a:t>Our Healthier South East London</a:t>
            </a:r>
            <a:endParaRPr lang="en-GB" sz="1400"/>
          </a:p>
          <a:p>
            <a:r>
              <a:rPr lang="en-GB" sz="1400"/>
              <a:t>Email </a:t>
            </a:r>
            <a:r>
              <a:rPr lang="en-GB" sz="1400">
                <a:hlinkClick r:id="rId5"/>
              </a:rPr>
              <a:t>tumsilla.sethi1@nhs.net</a:t>
            </a:r>
            <a:endParaRPr lang="en-GB" sz="1400"/>
          </a:p>
          <a:p>
            <a:r>
              <a:rPr lang="en-GB" sz="1400"/>
              <a:t> </a:t>
            </a:r>
          </a:p>
          <a:p>
            <a:r>
              <a:rPr lang="en-GB" sz="1400" b="1"/>
              <a:t>South West London </a:t>
            </a:r>
            <a:r>
              <a:rPr lang="en-GB" sz="1400"/>
              <a:t>(Croydon, Kingston, Merton, Richmond, Sutton, Wandsworth)</a:t>
            </a:r>
          </a:p>
          <a:p>
            <a:r>
              <a:rPr lang="en-GB" sz="1400" b="1"/>
              <a:t>South West London Health and Care Partnership</a:t>
            </a:r>
            <a:endParaRPr lang="en-GB" sz="1400"/>
          </a:p>
          <a:p>
            <a:r>
              <a:rPr lang="en-GB" sz="1400"/>
              <a:t>Email </a:t>
            </a:r>
            <a:r>
              <a:rPr lang="en-GB" sz="1400">
                <a:hlinkClick r:id="rId6"/>
              </a:rPr>
              <a:t>swlcarehomes.admin@swlondon.nhs.uk</a:t>
            </a:r>
            <a:endParaRPr lang="en-GB" sz="1400"/>
          </a:p>
        </p:txBody>
      </p:sp>
      <p:graphicFrame>
        <p:nvGraphicFramePr>
          <p:cNvPr id="8" name="Table 7">
            <a:extLst>
              <a:ext uri="{FF2B5EF4-FFF2-40B4-BE49-F238E27FC236}">
                <a16:creationId xmlns:a16="http://schemas.microsoft.com/office/drawing/2014/main" id="{7F1AC1D6-4871-422E-B43C-D6DE7E467D77}"/>
              </a:ext>
            </a:extLst>
          </p:cNvPr>
          <p:cNvGraphicFramePr>
            <a:graphicFrameLocks noGrp="1"/>
          </p:cNvGraphicFramePr>
          <p:nvPr/>
        </p:nvGraphicFramePr>
        <p:xfrm>
          <a:off x="176749" y="774209"/>
          <a:ext cx="6940800" cy="5577840"/>
        </p:xfrm>
        <a:graphic>
          <a:graphicData uri="http://schemas.openxmlformats.org/drawingml/2006/table">
            <a:tbl>
              <a:tblPr firstRow="1" bandRow="1">
                <a:tableStyleId>{5C22544A-7EE6-4342-B048-85BDC9FD1C3A}</a:tableStyleId>
              </a:tblPr>
              <a:tblGrid>
                <a:gridCol w="6940800">
                  <a:extLst>
                    <a:ext uri="{9D8B030D-6E8A-4147-A177-3AD203B41FA5}">
                      <a16:colId xmlns:a16="http://schemas.microsoft.com/office/drawing/2014/main" val="29167053"/>
                    </a:ext>
                  </a:extLst>
                </a:gridCol>
              </a:tblGrid>
              <a:tr h="349254">
                <a:tc>
                  <a:txBody>
                    <a:bodyPr/>
                    <a:lstStyle/>
                    <a:p>
                      <a:pPr algn="ctr"/>
                      <a:r>
                        <a:rPr lang="en-US" sz="1800" b="1"/>
                        <a:t>Benefits of the Data Security and Protection Toolkit (DSPT)</a:t>
                      </a:r>
                    </a:p>
                  </a:txBody>
                  <a:tcPr/>
                </a:tc>
                <a:extLst>
                  <a:ext uri="{0D108BD9-81ED-4DB2-BD59-A6C34878D82A}">
                    <a16:rowId xmlns:a16="http://schemas.microsoft.com/office/drawing/2014/main" val="2674689933"/>
                  </a:ext>
                </a:extLst>
              </a:tr>
              <a:tr h="5155561">
                <a:tc>
                  <a:txBody>
                    <a:bodyPr/>
                    <a:lstStyle/>
                    <a:p>
                      <a:r>
                        <a:rPr lang="en-US" sz="1400"/>
                        <a:t>DSPT enables access to digital tools supporting improved care for residents:</a:t>
                      </a:r>
                    </a:p>
                    <a:p>
                      <a:endParaRPr lang="en-US" sz="1400"/>
                    </a:p>
                    <a:p>
                      <a:pPr marL="285750" indent="-285750">
                        <a:buFont typeface="Arial" panose="020B0604020202020204" pitchFamily="34" charset="0"/>
                        <a:buChar char="•"/>
                      </a:pPr>
                      <a:r>
                        <a:rPr lang="en-US" sz="1400" b="1" err="1"/>
                        <a:t>NHSmail</a:t>
                      </a:r>
                      <a:r>
                        <a:rPr lang="en-US" sz="1400" b="1"/>
                        <a:t> and MS Teams</a:t>
                      </a:r>
                      <a:r>
                        <a:rPr lang="en-US" sz="1400"/>
                        <a:t>, to enable secure communication and video calls with other health and care professionals including GPs</a:t>
                      </a:r>
                    </a:p>
                    <a:p>
                      <a:pPr marL="285750" indent="-285750">
                        <a:buFont typeface="Arial" panose="020B0604020202020204" pitchFamily="34" charset="0"/>
                        <a:buChar char="•"/>
                      </a:pPr>
                      <a:endParaRPr lang="en-GB" sz="1400" b="1"/>
                    </a:p>
                    <a:p>
                      <a:pPr marL="285750" indent="-285750">
                        <a:buFont typeface="Arial" panose="020B0604020202020204" pitchFamily="34" charset="0"/>
                        <a:buChar char="•"/>
                      </a:pPr>
                      <a:r>
                        <a:rPr lang="en-GB" sz="1400" b="1"/>
                        <a:t>Access to health and care records</a:t>
                      </a:r>
                      <a:r>
                        <a:rPr lang="en-GB" sz="1400"/>
                        <a:t> of residents, supporting faster shared decision making and increased productivity for carers unlocking more time to provide direct care</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b="1"/>
                        <a:t>Remote Monitoring </a:t>
                      </a:r>
                      <a:r>
                        <a:rPr lang="en-GB" sz="1400" b="0"/>
                        <a:t>of residents, supporting i</a:t>
                      </a:r>
                      <a:r>
                        <a:rPr lang="en-GB" sz="1400"/>
                        <a:t>mproved clinical decision making, faster assessment, improved GP confidence on their view of resident health, and reduced A&amp;E admissions</a:t>
                      </a:r>
                    </a:p>
                    <a:p>
                      <a:pPr marL="285750" indent="-285750">
                        <a:buFont typeface="Arial" panose="020B0604020202020204" pitchFamily="34" charset="0"/>
                        <a:buChar char="•"/>
                      </a:pPr>
                      <a:endParaRPr lang="en-GB" sz="14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t>Proxy </a:t>
                      </a:r>
                      <a:r>
                        <a:rPr lang="en-GB" sz="1400" b="1"/>
                        <a:t>Ordering of Repeat Medication</a:t>
                      </a:r>
                      <a:r>
                        <a:rPr lang="en-GB" sz="1400" b="0"/>
                        <a:t> for residents, allowing care staff to </a:t>
                      </a:r>
                      <a:r>
                        <a:rPr lang="en-GB" sz="1400"/>
                        <a:t>securely order repeat prescriptions electronically on behalf of patients and thereby removing time-consuming paper-based processes</a:t>
                      </a:r>
                    </a:p>
                    <a:p>
                      <a:pPr marL="0" indent="0">
                        <a:buFont typeface="Arial" panose="020B0604020202020204" pitchFamily="34" charset="0"/>
                        <a:buNone/>
                      </a:pPr>
                      <a:endParaRPr lang="en-GB" sz="1400"/>
                    </a:p>
                    <a:p>
                      <a:pPr marL="0" indent="0">
                        <a:buFont typeface="Arial" panose="020B0604020202020204" pitchFamily="34" charset="0"/>
                        <a:buNone/>
                      </a:pPr>
                      <a:r>
                        <a:rPr lang="en-US" sz="1400"/>
                        <a:t>DSPT compliance also offers direct benefits for care homes:</a:t>
                      </a:r>
                    </a:p>
                    <a:p>
                      <a:pPr marL="0" indent="0">
                        <a:buFont typeface="Arial" panose="020B0604020202020204" pitchFamily="34" charset="0"/>
                        <a:buNone/>
                      </a:pPr>
                      <a:endParaRPr lang="en-US" sz="1400"/>
                    </a:p>
                    <a:p>
                      <a:pPr marL="285750" indent="-285750">
                        <a:buFont typeface="Arial" panose="020B0604020202020204" pitchFamily="34" charset="0"/>
                        <a:buChar char="•"/>
                      </a:pPr>
                      <a:r>
                        <a:rPr lang="en-US" sz="1400" b="1"/>
                        <a:t>Demonstrate to CQC that you meet their expectations </a:t>
                      </a:r>
                      <a:r>
                        <a:rPr lang="en-US" sz="1400"/>
                        <a:t>around data security and information sharing</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Improved </a:t>
                      </a:r>
                      <a:r>
                        <a:rPr lang="en-US" sz="1400" b="1"/>
                        <a:t>protection from cyber attacks</a:t>
                      </a:r>
                      <a:endParaRPr lang="en-GB" sz="1400" b="1"/>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Evidence that you are </a:t>
                      </a:r>
                      <a:r>
                        <a:rPr lang="en-GB" sz="1400" b="1"/>
                        <a:t>complying with law and best practice</a:t>
                      </a:r>
                      <a:endParaRPr lang="en-US" sz="1400" b="1"/>
                    </a:p>
                  </a:txBody>
                  <a:tcPr/>
                </a:tc>
                <a:extLst>
                  <a:ext uri="{0D108BD9-81ED-4DB2-BD59-A6C34878D82A}">
                    <a16:rowId xmlns:a16="http://schemas.microsoft.com/office/drawing/2014/main" val="1699882377"/>
                  </a:ext>
                </a:extLst>
              </a:tr>
            </a:tbl>
          </a:graphicData>
        </a:graphic>
      </p:graphicFrame>
      <p:sp>
        <p:nvSpPr>
          <p:cNvPr id="7" name="TextBox 6">
            <a:extLst>
              <a:ext uri="{FF2B5EF4-FFF2-40B4-BE49-F238E27FC236}">
                <a16:creationId xmlns:a16="http://schemas.microsoft.com/office/drawing/2014/main" id="{B698AD63-1ADB-455B-A46F-16A02A844318}"/>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89608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9E9FEA-FF5C-41DC-AA69-E3CDD964FAEE}"/>
              </a:ext>
            </a:extLst>
          </p:cNvPr>
          <p:cNvSpPr>
            <a:spLocks noGrp="1"/>
          </p:cNvSpPr>
          <p:nvPr>
            <p:ph sz="quarter" idx="10"/>
          </p:nvPr>
        </p:nvSpPr>
        <p:spPr>
          <a:xfrm>
            <a:off x="614921" y="1343804"/>
            <a:ext cx="6560580" cy="5178916"/>
          </a:xfrm>
        </p:spPr>
        <p:txBody>
          <a:bodyPr>
            <a:normAutofit fontScale="55000" lnSpcReduction="20000"/>
          </a:bodyPr>
          <a:lstStyle/>
          <a:p>
            <a:pPr>
              <a:lnSpc>
                <a:spcPct val="120000"/>
              </a:lnSpc>
            </a:pPr>
            <a:r>
              <a:rPr lang="en-GB" sz="3300">
                <a:effectLst/>
              </a:rPr>
              <a:t>The NHS App is a simple and secure way to access a range of services on your smartphone or tablet. It is free from app stores. You need to be 16 or over to use the NHS COVID Pass service and registered with an NHS GP practice in England. The NHS App should not be confused with the NHS COVID-19 App which offers the fastest way to see if you’re at risk from coronavirus. </a:t>
            </a:r>
          </a:p>
          <a:p>
            <a:pPr>
              <a:lnSpc>
                <a:spcPct val="120000"/>
              </a:lnSpc>
            </a:pPr>
            <a:r>
              <a:rPr lang="en-GB" sz="3300">
                <a:effectLst/>
              </a:rPr>
              <a:t>Find out more about the app and its benefits </a:t>
            </a:r>
            <a:r>
              <a:rPr lang="en-GB" sz="3300">
                <a:effectLst/>
                <a:hlinkClick r:id="rId2"/>
              </a:rPr>
              <a:t>here</a:t>
            </a:r>
            <a:r>
              <a:rPr lang="en-GB" sz="3300">
                <a:effectLst/>
              </a:rPr>
              <a:t>.</a:t>
            </a:r>
          </a:p>
          <a:p>
            <a:pPr>
              <a:lnSpc>
                <a:spcPct val="120000"/>
              </a:lnSpc>
            </a:pPr>
            <a:r>
              <a:rPr lang="en-GB" sz="3300">
                <a:effectLst/>
              </a:rPr>
              <a:t>View and share the Covid Pass on the app to demonstrate your </a:t>
            </a:r>
            <a:r>
              <a:rPr lang="en-GB" sz="3300"/>
              <a:t>vaccine status, </a:t>
            </a:r>
            <a:r>
              <a:rPr lang="en-GB" sz="3300">
                <a:effectLst/>
              </a:rPr>
              <a:t>for domestic use or travel abroad</a:t>
            </a:r>
            <a:endParaRPr lang="en-GB" sz="3300"/>
          </a:p>
          <a:p>
            <a:pPr>
              <a:lnSpc>
                <a:spcPct val="120000"/>
              </a:lnSpc>
            </a:pPr>
            <a:r>
              <a:rPr lang="en-GB" sz="3300"/>
              <a:t>Find out more here:</a:t>
            </a:r>
          </a:p>
          <a:p>
            <a:pPr>
              <a:lnSpc>
                <a:spcPct val="120000"/>
              </a:lnSpc>
            </a:pPr>
            <a:r>
              <a:rPr lang="en-GB" sz="3300">
                <a:hlinkClick r:id="rId3"/>
              </a:rPr>
              <a:t>https://www.bt.com/content/dam/bt-sft/assets/documents/bt-skills-for-tomorrow-helping-others-nhs-app-guide-leaflet.pdf</a:t>
            </a:r>
            <a:endParaRPr lang="en-GB" sz="3300"/>
          </a:p>
          <a:p>
            <a:pPr>
              <a:lnSpc>
                <a:spcPct val="120000"/>
              </a:lnSpc>
            </a:pPr>
            <a:r>
              <a:rPr lang="en-GB" sz="3300" u="sng">
                <a:solidFill>
                  <a:srgbClr val="0563C1"/>
                </a:solidFill>
                <a:ea typeface="Calibri" panose="020F0502020204030204" pitchFamily="34" charset="0"/>
                <a:hlinkClick r:id="rId4"/>
              </a:rPr>
              <a:t>https://www.bt.com/skillsfortomorrow/home-life/helping-others-nhs-app-guide</a:t>
            </a:r>
            <a:endParaRPr lang="en-GB" sz="3300" u="sng">
              <a:solidFill>
                <a:srgbClr val="0563C1"/>
              </a:solidFill>
              <a:ea typeface="Calibri" panose="020F0502020204030204" pitchFamily="34" charset="0"/>
            </a:endParaRPr>
          </a:p>
        </p:txBody>
      </p:sp>
      <p:sp>
        <p:nvSpPr>
          <p:cNvPr id="3" name="Title 2">
            <a:extLst>
              <a:ext uri="{FF2B5EF4-FFF2-40B4-BE49-F238E27FC236}">
                <a16:creationId xmlns:a16="http://schemas.microsoft.com/office/drawing/2014/main" id="{06B1E044-2F27-4277-8968-435635B24195}"/>
              </a:ext>
            </a:extLst>
          </p:cNvPr>
          <p:cNvSpPr>
            <a:spLocks noGrp="1"/>
          </p:cNvSpPr>
          <p:nvPr>
            <p:ph type="title"/>
          </p:nvPr>
        </p:nvSpPr>
        <p:spPr>
          <a:xfrm>
            <a:off x="128338" y="494275"/>
            <a:ext cx="10474403" cy="611649"/>
          </a:xfrm>
        </p:spPr>
        <p:txBody>
          <a:bodyPr/>
          <a:lstStyle/>
          <a:p>
            <a:r>
              <a:rPr lang="en-GB"/>
              <a:t>Demonstrating Vaccine Status using the NHS App</a:t>
            </a:r>
          </a:p>
        </p:txBody>
      </p:sp>
      <p:pic>
        <p:nvPicPr>
          <p:cNvPr id="5" name="Picture 4" descr="A picture containing graphical user interface&#10;&#10;Description automatically generated">
            <a:extLst>
              <a:ext uri="{FF2B5EF4-FFF2-40B4-BE49-F238E27FC236}">
                <a16:creationId xmlns:a16="http://schemas.microsoft.com/office/drawing/2014/main" id="{9C407EE1-9EC6-48DE-AB9F-6C277550C0A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981" t="5000" r="50938" b="5370"/>
          <a:stretch/>
        </p:blipFill>
        <p:spPr>
          <a:xfrm>
            <a:off x="7622071" y="1160290"/>
            <a:ext cx="4280349" cy="4897610"/>
          </a:xfrm>
          <a:prstGeom prst="rect">
            <a:avLst/>
          </a:prstGeom>
        </p:spPr>
      </p:pic>
      <p:sp>
        <p:nvSpPr>
          <p:cNvPr id="6" name="TextBox 5">
            <a:extLst>
              <a:ext uri="{FF2B5EF4-FFF2-40B4-BE49-F238E27FC236}">
                <a16:creationId xmlns:a16="http://schemas.microsoft.com/office/drawing/2014/main" id="{B36E47C1-3372-4963-8036-0AEEF5546ED8}"/>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3747020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668985-D82D-4748-8FAE-08D71D01CBEF}"/>
              </a:ext>
            </a:extLst>
          </p:cNvPr>
          <p:cNvSpPr>
            <a:spLocks noGrp="1"/>
          </p:cNvSpPr>
          <p:nvPr>
            <p:ph sz="quarter" idx="10"/>
          </p:nvPr>
        </p:nvSpPr>
        <p:spPr>
          <a:xfrm>
            <a:off x="614920" y="1343804"/>
            <a:ext cx="10316899" cy="1283782"/>
          </a:xfrm>
        </p:spPr>
        <p:txBody>
          <a:bodyPr/>
          <a:lstStyle/>
          <a:p>
            <a:r>
              <a:rPr lang="en-GB"/>
              <a:t>Long COVID describes a </a:t>
            </a:r>
            <a:r>
              <a:rPr lang="en-GB">
                <a:hlinkClick r:id="rId3"/>
              </a:rPr>
              <a:t>range of symptoms</a:t>
            </a:r>
            <a:r>
              <a:rPr lang="en-GB"/>
              <a:t>, which may change over time. </a:t>
            </a:r>
            <a:r>
              <a:rPr lang="en-GB">
                <a:hlinkClick r:id="rId4"/>
              </a:rPr>
              <a:t>‘Your COVID Recovery</a:t>
            </a:r>
            <a:r>
              <a:rPr lang="en-GB"/>
              <a:t>’ is an NHS website that can help people understand what has happened, what they might expect as part of their recovery and what support is available from the NHS.</a:t>
            </a:r>
          </a:p>
          <a:p>
            <a:r>
              <a:rPr lang="en-GB"/>
              <a:t>If staff are concerned about any of their symptoms, they should always seek medical advice from their GP. They will discuss the support they think is required to help staff get better.</a:t>
            </a:r>
          </a:p>
        </p:txBody>
      </p:sp>
      <p:sp>
        <p:nvSpPr>
          <p:cNvPr id="3" name="Title 2">
            <a:extLst>
              <a:ext uri="{FF2B5EF4-FFF2-40B4-BE49-F238E27FC236}">
                <a16:creationId xmlns:a16="http://schemas.microsoft.com/office/drawing/2014/main" id="{79122C43-6DE9-4A04-929A-ECBE6D22BF3F}"/>
              </a:ext>
            </a:extLst>
          </p:cNvPr>
          <p:cNvSpPr>
            <a:spLocks noGrp="1"/>
          </p:cNvSpPr>
          <p:nvPr>
            <p:ph type="title"/>
          </p:nvPr>
        </p:nvSpPr>
        <p:spPr/>
        <p:txBody>
          <a:bodyPr/>
          <a:lstStyle/>
          <a:p>
            <a:r>
              <a:rPr lang="en-GB">
                <a:highlight>
                  <a:srgbClr val="FFFF00"/>
                </a:highlight>
              </a:rPr>
              <a:t>Staff experiencing Long Covid</a:t>
            </a:r>
          </a:p>
        </p:txBody>
      </p:sp>
      <p:sp>
        <p:nvSpPr>
          <p:cNvPr id="9" name="TextBox 8">
            <a:extLst>
              <a:ext uri="{FF2B5EF4-FFF2-40B4-BE49-F238E27FC236}">
                <a16:creationId xmlns:a16="http://schemas.microsoft.com/office/drawing/2014/main" id="{027F6086-9ABB-433A-BBB2-7657C1281A69}"/>
              </a:ext>
            </a:extLst>
          </p:cNvPr>
          <p:cNvSpPr txBox="1"/>
          <p:nvPr/>
        </p:nvSpPr>
        <p:spPr>
          <a:xfrm>
            <a:off x="609601" y="2543503"/>
            <a:ext cx="10316899" cy="2462213"/>
          </a:xfrm>
          <a:prstGeom prst="rect">
            <a:avLst/>
          </a:prstGeom>
          <a:noFill/>
          <a:ln w="28575">
            <a:solidFill>
              <a:srgbClr val="FF0000"/>
            </a:solidFill>
          </a:ln>
        </p:spPr>
        <p:txBody>
          <a:bodyPr wrap="square">
            <a:spAutoFit/>
          </a:bodyPr>
          <a:lstStyle/>
          <a:p>
            <a:pPr marL="285750" indent="-285750">
              <a:buFont typeface="Arial" panose="020B0604020202020204" pitchFamily="34" charset="0"/>
              <a:buChar char="•"/>
            </a:pPr>
            <a:r>
              <a:rPr lang="en-GB" sz="1400" b="1">
                <a:latin typeface="Arial" panose="020B0604020202020204" pitchFamily="34" charset="0"/>
                <a:cs typeface="Arial" panose="020B0604020202020204" pitchFamily="34" charset="0"/>
              </a:rPr>
              <a:t>Financial support and support from employers:</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Staff should keep their manager informed of problems they may be experiencing.</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Staff, including agency staff, who are unable to work due to the effects of Long Covid, </a:t>
            </a:r>
            <a:r>
              <a:rPr lang="en-GB" sz="1400">
                <a:latin typeface="Arial" panose="020B0604020202020204" pitchFamily="34" charset="0"/>
                <a:cs typeface="Arial" panose="020B0604020202020204" pitchFamily="34" charset="0"/>
                <a:hlinkClick r:id="rId5"/>
              </a:rPr>
              <a:t>may be eligible for Statutory Sick Pay (SSP)</a:t>
            </a:r>
            <a:r>
              <a:rPr lang="en-GB" sz="140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Staff who are not eligible, or whose SSP has ended, may be able to apply for </a:t>
            </a:r>
            <a:r>
              <a:rPr lang="en-GB" sz="1400">
                <a:latin typeface="Arial" panose="020B0604020202020204" pitchFamily="34" charset="0"/>
                <a:cs typeface="Arial" panose="020B0604020202020204" pitchFamily="34" charset="0"/>
                <a:hlinkClick r:id="rId6"/>
              </a:rPr>
              <a:t>Universal Credit </a:t>
            </a:r>
            <a:r>
              <a:rPr lang="en-GB" sz="1400">
                <a:latin typeface="Arial" panose="020B0604020202020204" pitchFamily="34" charset="0"/>
                <a:cs typeface="Arial" panose="020B0604020202020204" pitchFamily="34" charset="0"/>
              </a:rPr>
              <a:t>or </a:t>
            </a:r>
            <a:r>
              <a:rPr lang="en-GB" sz="1400">
                <a:latin typeface="Arial" panose="020B0604020202020204" pitchFamily="34" charset="0"/>
                <a:cs typeface="Arial" panose="020B0604020202020204" pitchFamily="34" charset="0"/>
                <a:hlinkClick r:id="rId7"/>
              </a:rPr>
              <a:t>Employment and Support Allowance (ESA) </a:t>
            </a:r>
            <a:r>
              <a:rPr lang="en-GB" sz="1400">
                <a:latin typeface="Arial" panose="020B0604020202020204" pitchFamily="34" charset="0"/>
                <a:cs typeface="Arial" panose="020B0604020202020204" pitchFamily="34" charset="0"/>
              </a:rPr>
              <a:t>if long COVID affects how much they can work. ESA gives money to help with living costs and support to get back into work if staff are able to. Staff can also apply for Personal Independence Payment if they have difficulty with everyday tasks and getting around.</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Staff can get a </a:t>
            </a:r>
            <a:r>
              <a:rPr lang="en-GB" sz="1400">
                <a:latin typeface="Arial" panose="020B0604020202020204" pitchFamily="34" charset="0"/>
                <a:cs typeface="Arial" panose="020B0604020202020204" pitchFamily="34" charset="0"/>
                <a:hlinkClick r:id="rId8"/>
              </a:rPr>
              <a:t>health and social care assessment</a:t>
            </a:r>
            <a:r>
              <a:rPr lang="en-GB" sz="1400">
                <a:latin typeface="Arial" panose="020B0604020202020204" pitchFamily="34" charset="0"/>
                <a:cs typeface="Arial" panose="020B0604020202020204" pitchFamily="34" charset="0"/>
              </a:rPr>
              <a:t> to find out what help they can get (for example equipment, home care, day centres) from their local council.</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Employers should try to make </a:t>
            </a:r>
            <a:r>
              <a:rPr lang="en-GB" sz="1400">
                <a:latin typeface="Arial" panose="020B0604020202020204" pitchFamily="34" charset="0"/>
                <a:cs typeface="Arial" panose="020B0604020202020204" pitchFamily="34" charset="0"/>
                <a:hlinkClick r:id="rId9"/>
              </a:rPr>
              <a:t>reasonable adjustments</a:t>
            </a:r>
            <a:r>
              <a:rPr lang="en-GB" sz="1400">
                <a:latin typeface="Arial" panose="020B0604020202020204" pitchFamily="34" charset="0"/>
                <a:cs typeface="Arial" panose="020B0604020202020204" pitchFamily="34" charset="0"/>
              </a:rPr>
              <a:t> to help staff to continue to work while they recover.</a:t>
            </a:r>
          </a:p>
        </p:txBody>
      </p:sp>
      <p:sp>
        <p:nvSpPr>
          <p:cNvPr id="11" name="TextBox 10">
            <a:extLst>
              <a:ext uri="{FF2B5EF4-FFF2-40B4-BE49-F238E27FC236}">
                <a16:creationId xmlns:a16="http://schemas.microsoft.com/office/drawing/2014/main" id="{F3EDB771-E79A-426B-A2E7-260E40DE9E86}"/>
              </a:ext>
            </a:extLst>
          </p:cNvPr>
          <p:cNvSpPr txBox="1"/>
          <p:nvPr/>
        </p:nvSpPr>
        <p:spPr>
          <a:xfrm>
            <a:off x="609601" y="5089799"/>
            <a:ext cx="10794123" cy="954107"/>
          </a:xfrm>
          <a:prstGeom prst="rect">
            <a:avLst/>
          </a:prstGeom>
          <a:noFill/>
        </p:spPr>
        <p:txBody>
          <a:bodyPr wrap="square">
            <a:spAutoFit/>
          </a:bodyPr>
          <a:lstStyle/>
          <a:p>
            <a:r>
              <a:rPr lang="en-GB" sz="1400" b="1">
                <a:latin typeface="Arial" panose="020B0604020202020204" pitchFamily="34" charset="0"/>
                <a:cs typeface="Arial" panose="020B0604020202020204" pitchFamily="34" charset="0"/>
              </a:rPr>
              <a:t>For more information:</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Employers and employees can get advice from the </a:t>
            </a:r>
            <a:r>
              <a:rPr lang="en-GB" sz="1400">
                <a:latin typeface="Arial" panose="020B0604020202020204" pitchFamily="34" charset="0"/>
                <a:cs typeface="Arial" panose="020B0604020202020204" pitchFamily="34" charset="0"/>
                <a:hlinkClick r:id="rId10"/>
              </a:rPr>
              <a:t>Society of Occupational Medicine</a:t>
            </a:r>
            <a:r>
              <a:rPr lang="en-GB" sz="1400">
                <a:latin typeface="Arial" panose="020B0604020202020204" pitchFamily="34" charset="0"/>
                <a:cs typeface="Arial" panose="020B0604020202020204" pitchFamily="34" charset="0"/>
              </a:rPr>
              <a:t> or ACAS on </a:t>
            </a:r>
            <a:r>
              <a:rPr lang="en-GB" sz="1400">
                <a:latin typeface="Arial" panose="020B0604020202020204" pitchFamily="34" charset="0"/>
                <a:cs typeface="Arial" panose="020B0604020202020204" pitchFamily="34" charset="0"/>
                <a:hlinkClick r:id="rId11"/>
              </a:rPr>
              <a:t>managing health conditions at work</a:t>
            </a:r>
            <a:r>
              <a:rPr lang="en-GB" sz="140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hlinkClick r:id="rId12"/>
              </a:rPr>
              <a:t>returning to work after COVID-19</a:t>
            </a:r>
            <a:r>
              <a:rPr lang="en-GB" sz="1400">
                <a:latin typeface="Arial" panose="020B0604020202020204" pitchFamily="34" charset="0"/>
                <a:cs typeface="Arial" panose="020B0604020202020204" pitchFamily="34" charset="0"/>
              </a:rPr>
              <a:t> and </a:t>
            </a:r>
            <a:r>
              <a:rPr lang="en-GB" sz="1400">
                <a:latin typeface="Arial" panose="020B0604020202020204" pitchFamily="34" charset="0"/>
                <a:cs typeface="Arial" panose="020B0604020202020204" pitchFamily="34" charset="0"/>
                <a:hlinkClick r:id="rId13"/>
              </a:rPr>
              <a:t>sickness and absence because of long COVID</a:t>
            </a:r>
            <a:r>
              <a:rPr lang="en-GB" sz="140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Read full guidance </a:t>
            </a:r>
            <a:r>
              <a:rPr lang="en-GB" sz="1400">
                <a:latin typeface="Arial" panose="020B0604020202020204" pitchFamily="34" charset="0"/>
                <a:cs typeface="Arial" panose="020B0604020202020204" pitchFamily="34" charset="0"/>
                <a:hlinkClick r:id="rId14"/>
              </a:rPr>
              <a:t>here</a:t>
            </a:r>
            <a:r>
              <a:rPr lang="en-GB" sz="140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FAAF52FB-D2C9-469B-B799-A4C49B4DFFDC}"/>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4179634718"/>
      </p:ext>
    </p:extLst>
  </p:cSld>
  <p:clrMapOvr>
    <a:masterClrMapping/>
  </p:clrMapOvr>
  <p:extLst>
    <p:ext uri="{6950BFC3-D8DA-4A85-94F7-54DA5524770B}">
      <p188:commentRel xmlns:p188="http://schemas.microsoft.com/office/powerpoint/2018/8/main" r:id="rId2"/>
    </p:ext>
  </p:extLs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01F125-3DF9-4BB9-9939-A64360AFACE6}"/>
              </a:ext>
            </a:extLst>
          </p:cNvPr>
          <p:cNvSpPr>
            <a:spLocks noGrp="1"/>
          </p:cNvSpPr>
          <p:nvPr>
            <p:ph sz="quarter" idx="10"/>
          </p:nvPr>
        </p:nvSpPr>
        <p:spPr>
          <a:xfrm>
            <a:off x="660402" y="1740044"/>
            <a:ext cx="10316899" cy="2244128"/>
          </a:xfrm>
        </p:spPr>
        <p:txBody>
          <a:bodyPr/>
          <a:lstStyle/>
          <a:p>
            <a:r>
              <a:rPr lang="en-GB"/>
              <a:t>A Health and Care Worker visa allows medical professionals to come to or stay in the UK to do an eligible job with the NHS, an NHS supplier or in adult social care.</a:t>
            </a:r>
          </a:p>
          <a:p>
            <a:r>
              <a:rPr lang="en-GB"/>
              <a:t>In recognition of retention and recruitment problems in social care settings, the government has accepted a recommendation to expand the Health and Care visa and add care workers to the Shortage Occupation List (SOL), so they can use the points-based system to apply for a new or renewed visa. The recommended minimum salary level required to accept a Health and Care worker for a care worker is £20,480.</a:t>
            </a:r>
          </a:p>
          <a:p>
            <a:r>
              <a:rPr lang="en-GB"/>
              <a:t>This change is intended to make it easier to recruit foreign care workers to relieve staff shortages</a:t>
            </a:r>
          </a:p>
          <a:p>
            <a:r>
              <a:rPr lang="en-GB"/>
              <a:t>The Home Office will need to keep this measure under close review, and may also need to consider the position further following the publication of a report on the impact of ending free movement on the social care sector in April 2022</a:t>
            </a:r>
            <a:r>
              <a:rPr lang="en-GB" b="1"/>
              <a:t>. There is an initial 12-month time window, which it is hoped will come into force in February 2022, whereby workers can apply for visas in this occupation. </a:t>
            </a:r>
            <a:r>
              <a:rPr lang="en-GB"/>
              <a:t>This would be reviewed internally at a later stage in 2022 to determine the success of this change, in relation to wider changes to the sector to attract and retain staff and the position with regard the impact of COVID-19.</a:t>
            </a:r>
          </a:p>
          <a:p>
            <a:r>
              <a:rPr lang="en-GB"/>
              <a:t>The Home Office will work with the Department for Health and Social Care to determine the best way to assess the impact of this change and whether it remains appropriate for care workers to be on the Shortage Occupation List.</a:t>
            </a:r>
          </a:p>
          <a:p>
            <a:r>
              <a:rPr lang="en-GB"/>
              <a:t>More information should become available in February 2022.</a:t>
            </a:r>
          </a:p>
        </p:txBody>
      </p:sp>
      <p:sp>
        <p:nvSpPr>
          <p:cNvPr id="3" name="Title 2">
            <a:extLst>
              <a:ext uri="{FF2B5EF4-FFF2-40B4-BE49-F238E27FC236}">
                <a16:creationId xmlns:a16="http://schemas.microsoft.com/office/drawing/2014/main" id="{AE90B325-5046-4615-AC25-1D5C263D6C29}"/>
              </a:ext>
            </a:extLst>
          </p:cNvPr>
          <p:cNvSpPr>
            <a:spLocks noGrp="1"/>
          </p:cNvSpPr>
          <p:nvPr>
            <p:ph type="title"/>
          </p:nvPr>
        </p:nvSpPr>
        <p:spPr/>
        <p:txBody>
          <a:bodyPr/>
          <a:lstStyle/>
          <a:p>
            <a:r>
              <a:rPr lang="en-GB"/>
              <a:t>Interim visa arrangements for Social Care Workers – from 15 February 2022</a:t>
            </a:r>
          </a:p>
        </p:txBody>
      </p:sp>
      <p:sp>
        <p:nvSpPr>
          <p:cNvPr id="4" name="TextBox 3">
            <a:extLst>
              <a:ext uri="{FF2B5EF4-FFF2-40B4-BE49-F238E27FC236}">
                <a16:creationId xmlns:a16="http://schemas.microsoft.com/office/drawing/2014/main" id="{32915278-EBF0-4DA9-8163-FF2C1E99D765}"/>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789838313"/>
      </p:ext>
    </p:extLst>
  </p:cSld>
  <p:clrMapOvr>
    <a:masterClrMapping/>
  </p:clrMapOvr>
  <p:extLst>
    <p:ext uri="{6950BFC3-D8DA-4A85-94F7-54DA5524770B}">
      <p188:commentRel xmlns:p188="http://schemas.microsoft.com/office/powerpoint/2018/8/main" r:id="rId2"/>
    </p:ext>
  </p:extLs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428141"/>
            <a:ext cx="9593524" cy="611649"/>
          </a:xfrm>
        </p:spPr>
        <p:txBody>
          <a:bodyPr/>
          <a:lstStyle/>
          <a:p>
            <a:r>
              <a:rPr lang="en-GB"/>
              <a:t>	Supporting care home staff wellbeing</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C68EA85-054E-45BE-B9BF-856B99AE285A}"/>
              </a:ext>
            </a:extLst>
          </p:cNvPr>
          <p:cNvSpPr txBox="1"/>
          <p:nvPr/>
        </p:nvSpPr>
        <p:spPr>
          <a:xfrm>
            <a:off x="264458" y="1089191"/>
            <a:ext cx="11663083" cy="5909310"/>
          </a:xfrm>
          <a:prstGeom prst="rect">
            <a:avLst/>
          </a:prstGeom>
          <a:noFill/>
        </p:spPr>
        <p:txBody>
          <a:bodyPr wrap="square" rtlCol="0">
            <a:spAutoFit/>
          </a:bodyPr>
          <a:lstStyle/>
          <a:p>
            <a:pPr>
              <a:buClr>
                <a:srgbClr val="000000"/>
              </a:buClr>
            </a:pPr>
            <a:r>
              <a:rPr lang="en-GB" sz="1400">
                <a:latin typeface="Arial" panose="020B0604020202020204" pitchFamily="34" charset="0"/>
                <a:cs typeface="Arial" panose="020B0604020202020204" pitchFamily="34" charset="0"/>
              </a:rPr>
              <a:t>The COVID-19 pandemic is affecting us all in many ways: </a:t>
            </a:r>
            <a:r>
              <a:rPr lang="en-GB" sz="1400" b="1">
                <a:latin typeface="Arial" panose="020B0604020202020204" pitchFamily="34" charset="0"/>
                <a:cs typeface="Arial" panose="020B0604020202020204" pitchFamily="34" charset="0"/>
              </a:rPr>
              <a:t>physically</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emotionally</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socially</a:t>
            </a:r>
            <a:r>
              <a:rPr lang="en-GB" sz="1400">
                <a:latin typeface="Arial" panose="020B0604020202020204" pitchFamily="34" charset="0"/>
                <a:cs typeface="Arial" panose="020B0604020202020204" pitchFamily="34" charset="0"/>
              </a:rPr>
              <a:t> and </a:t>
            </a:r>
            <a:r>
              <a:rPr lang="en-GB" sz="1400" b="1">
                <a:latin typeface="Arial" panose="020B0604020202020204" pitchFamily="34" charset="0"/>
                <a:cs typeface="Arial" panose="020B0604020202020204" pitchFamily="34" charset="0"/>
              </a:rPr>
              <a:t>psychologically</a:t>
            </a:r>
            <a:r>
              <a:rPr lang="en-GB" sz="1400">
                <a:latin typeface="Arial" panose="020B0604020202020204" pitchFamily="34" charset="0"/>
                <a:cs typeface="Arial" panose="020B0604020202020204" pitchFamily="34" charset="0"/>
              </a:rPr>
              <a:t>. It is a normal reaction to a very abnormal set of circumstances. </a:t>
            </a:r>
            <a:r>
              <a:rPr lang="en-GB" sz="1400" b="1">
                <a:latin typeface="Arial" panose="020B0604020202020204" pitchFamily="34" charset="0"/>
                <a:cs typeface="Arial" panose="020B0604020202020204" pitchFamily="34" charset="0"/>
              </a:rPr>
              <a:t>It is okay not to be okay </a:t>
            </a:r>
            <a:r>
              <a:rPr lang="en-GB" sz="1400">
                <a:latin typeface="Arial" panose="020B0604020202020204" pitchFamily="34" charset="0"/>
                <a:cs typeface="Arial" panose="020B0604020202020204" pitchFamily="34" charset="0"/>
              </a:rPr>
              <a:t>and it is by no means a reflection that you cannot do your job or that you are weak. Some people may have some positive experiences, such as taking pride in the work, or your work may provide you with a sense of purpose. Managing your emotional well-being right now is as important as managing your physical health</a:t>
            </a:r>
            <a:r>
              <a:rPr lang="en-GB" sz="1400">
                <a:solidFill>
                  <a:srgbClr val="000000"/>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If you are concerned about your mental health, your GP is always a good place to start. If it is outside of working hours, contact the crisis line of your borough which is </a:t>
            </a:r>
            <a:r>
              <a:rPr lang="en-GB" sz="1400">
                <a:latin typeface="Arial" panose="020B0604020202020204" pitchFamily="34" charset="0"/>
                <a:cs typeface="Arial" panose="020B0604020202020204" pitchFamily="34" charset="0"/>
                <a:hlinkClick r:id="rId3"/>
              </a:rPr>
              <a:t>here</a:t>
            </a:r>
            <a:r>
              <a:rPr lang="en-GB" sz="1400">
                <a:latin typeface="Arial" panose="020B0604020202020204" pitchFamily="34" charset="0"/>
                <a:cs typeface="Arial" panose="020B0604020202020204" pitchFamily="34" charset="0"/>
              </a:rPr>
              <a:t> or if you are known to services, please call your Care Coordinator or the service responsible for your care. </a:t>
            </a:r>
          </a:p>
          <a:p>
            <a:pPr>
              <a:buClr>
                <a:srgbClr val="000000"/>
              </a:buClr>
            </a:pPr>
            <a:endParaRPr lang="en-GB" sz="1600">
              <a:solidFill>
                <a:srgbClr val="000000"/>
              </a:solidFill>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Below are some things to consider to support your own wellbeing:</a:t>
            </a:r>
          </a:p>
          <a:p>
            <a:pPr indent="-285750">
              <a:buFont typeface="Arial" panose="020B0604020202020204" pitchFamily="34" charset="0"/>
              <a:buChar char="•"/>
            </a:pPr>
            <a:r>
              <a:rPr lang="en-GB" sz="1400">
                <a:latin typeface="Arial" panose="020B0604020202020204" pitchFamily="34" charset="0"/>
                <a:cs typeface="Arial" panose="020B0604020202020204" pitchFamily="34" charset="0"/>
              </a:rPr>
              <a:t>These times are temporary and things will get better</a:t>
            </a:r>
          </a:p>
          <a:p>
            <a:pPr indent="-285750">
              <a:buFont typeface="Arial" panose="020B0604020202020204" pitchFamily="34" charset="0"/>
              <a:buChar char="•"/>
            </a:pPr>
            <a:r>
              <a:rPr lang="en-GB" sz="1400">
                <a:latin typeface="Arial" panose="020B0604020202020204" pitchFamily="34" charset="0"/>
                <a:cs typeface="Arial" panose="020B0604020202020204" pitchFamily="34" charset="0"/>
              </a:rPr>
              <a:t>Consider and acknowledge how you are feeling and coping, reflecting on your own needs and limits</a:t>
            </a:r>
          </a:p>
          <a:p>
            <a:pPr lvl="0" indent="-285750">
              <a:buFont typeface="Arial" panose="020B0604020202020204" pitchFamily="34" charset="0"/>
              <a:buChar char="•"/>
            </a:pPr>
            <a:r>
              <a:rPr lang="en-GB" sz="1400">
                <a:latin typeface="Arial" panose="020B0604020202020204" pitchFamily="34" charset="0"/>
                <a:cs typeface="Arial" panose="020B0604020202020204" pitchFamily="34" charset="0"/>
              </a:rPr>
              <a:t>Ask for help if you are struggling. Asking for help when times are difficult is a sign of strength</a:t>
            </a:r>
          </a:p>
          <a:p>
            <a:pPr lvl="0" indent="-285750">
              <a:buFont typeface="Arial" panose="020B0604020202020204" pitchFamily="34" charset="0"/>
              <a:buChar char="•"/>
            </a:pPr>
            <a:r>
              <a:rPr lang="en-GB" sz="1400">
                <a:latin typeface="Arial" panose="020B0604020202020204" pitchFamily="34" charset="0"/>
                <a:cs typeface="Arial" panose="020B0604020202020204" pitchFamily="34" charset="0"/>
              </a:rPr>
              <a:t>Stay connected with colleagues, managers, friends and family. Where possible do check on</a:t>
            </a:r>
            <a:r>
              <a:rPr lang="en-GB" sz="1400" b="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the needs of colleagues and loved ones</a:t>
            </a:r>
          </a:p>
          <a:p>
            <a:pPr lvl="0" indent="-285750">
              <a:buFont typeface="Arial" panose="020B0604020202020204" pitchFamily="34" charset="0"/>
              <a:buChar char="•"/>
            </a:pPr>
            <a:r>
              <a:rPr lang="en-GB" sz="1400">
                <a:latin typeface="Arial" panose="020B0604020202020204" pitchFamily="34" charset="0"/>
                <a:cs typeface="Arial" panose="020B0604020202020204" pitchFamily="34" charset="0"/>
              </a:rPr>
              <a:t>A lot of things might feel out of your control at the moment. It can help to focus on what we can control rather than what we cannot</a:t>
            </a:r>
          </a:p>
          <a:p>
            <a:pPr indent="-285750">
              <a:buFont typeface="Arial" panose="020B0604020202020204" pitchFamily="34" charset="0"/>
              <a:buChar char="•"/>
            </a:pPr>
            <a:r>
              <a:rPr lang="en-GB" sz="1400">
                <a:latin typeface="Arial" panose="020B0604020202020204" pitchFamily="34" charset="0"/>
                <a:cs typeface="Arial" panose="020B0604020202020204" pitchFamily="34" charset="0"/>
              </a:rPr>
              <a:t>Acknowledge</a:t>
            </a:r>
            <a:r>
              <a:rPr lang="en-GB" sz="1400" b="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that</a:t>
            </a:r>
            <a:r>
              <a:rPr lang="en-GB" sz="1400" b="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what you and your team are doing matters. You are doing a great job!</a:t>
            </a:r>
          </a:p>
          <a:p>
            <a:pPr indent="-285750">
              <a:buFont typeface="Arial" panose="020B0604020202020204" pitchFamily="34" charset="0"/>
              <a:buChar char="•"/>
            </a:pPr>
            <a:r>
              <a:rPr lang="en-GB" sz="1400">
                <a:latin typeface="Arial" panose="020B0604020202020204" pitchFamily="34" charset="0"/>
                <a:cs typeface="Arial" panose="020B0604020202020204" pitchFamily="34" charset="0"/>
              </a:rPr>
              <a:t>Choose an action that signals the end of your shift and try to rest and recharge when you are home </a:t>
            </a:r>
          </a:p>
          <a:p>
            <a:pPr>
              <a:buClr>
                <a:srgbClr val="000000"/>
              </a:buClr>
            </a:pPr>
            <a:endParaRPr lang="en-GB" sz="1600">
              <a:solidFill>
                <a:srgbClr val="000000"/>
              </a:solidFill>
              <a:latin typeface="Arial" panose="020B0604020202020204" pitchFamily="34" charset="0"/>
              <a:cs typeface="Arial" panose="020B0604020202020204" pitchFamily="34" charset="0"/>
            </a:endParaRPr>
          </a:p>
          <a:p>
            <a:pPr lvl="0">
              <a:buClr>
                <a:srgbClr val="000000"/>
              </a:buClr>
            </a:pPr>
            <a:r>
              <a:rPr lang="en-GB" sz="1600" b="1">
                <a:solidFill>
                  <a:srgbClr val="005EB8"/>
                </a:solidFill>
                <a:latin typeface="Arial" panose="020B0604020202020204" pitchFamily="34" charset="0"/>
                <a:cs typeface="Arial" panose="020B0604020202020204" pitchFamily="34" charset="0"/>
              </a:rPr>
              <a:t>To speak to someone:</a:t>
            </a:r>
            <a:r>
              <a:rPr lang="en-GB" sz="1600" b="1" u="sng">
                <a:solidFill>
                  <a:srgbClr val="FFFFFF"/>
                </a:solidFill>
                <a:latin typeface="Arial" panose="020B0604020202020204" pitchFamily="34" charset="0"/>
                <a:cs typeface="Arial" panose="020B0604020202020204" pitchFamily="34" charset="0"/>
              </a:rPr>
              <a:t>:</a:t>
            </a:r>
          </a:p>
          <a:p>
            <a:pPr indent="-182563">
              <a:buClr>
                <a:srgbClr val="000000"/>
              </a:buClr>
              <a:buFont typeface="Arial" panose="020B0604020202020204" pitchFamily="34" charset="0"/>
              <a:buChar char="•"/>
            </a:pPr>
            <a:r>
              <a:rPr lang="en-GB" sz="1400" b="1">
                <a:latin typeface="Arial" panose="020B0604020202020204" pitchFamily="34" charset="0"/>
                <a:cs typeface="Arial" panose="020B0604020202020204" pitchFamily="34" charset="0"/>
              </a:rPr>
              <a:t>Urgent Support: </a:t>
            </a:r>
            <a:r>
              <a:rPr lang="en-GB" sz="1400">
                <a:latin typeface="Arial" panose="020B0604020202020204" pitchFamily="34" charset="0"/>
                <a:cs typeface="Arial" panose="020B0604020202020204" pitchFamily="34" charset="0"/>
              </a:rPr>
              <a:t>Good-Thinking’s </a:t>
            </a:r>
            <a:r>
              <a:rPr lang="en-GB" sz="1400">
                <a:latin typeface="Arial" panose="020B0604020202020204" pitchFamily="34" charset="0"/>
                <a:cs typeface="Arial" panose="020B0604020202020204" pitchFamily="34" charset="0"/>
                <a:hlinkClick r:id="rId4"/>
              </a:rPr>
              <a:t>Urgent Support page </a:t>
            </a:r>
            <a:r>
              <a:rPr lang="en-GB" sz="1400">
                <a:latin typeface="Arial" panose="020B0604020202020204" pitchFamily="34" charset="0"/>
                <a:cs typeface="Arial" panose="020B0604020202020204" pitchFamily="34" charset="0"/>
              </a:rPr>
              <a:t>has </a:t>
            </a:r>
            <a:r>
              <a:rPr lang="en-GB" sz="1400">
                <a:solidFill>
                  <a:srgbClr val="000000"/>
                </a:solidFill>
                <a:latin typeface="Arial" panose="020B0604020202020204" pitchFamily="34" charset="0"/>
                <a:cs typeface="Arial" panose="020B0604020202020204" pitchFamily="34" charset="0"/>
              </a:rPr>
              <a:t>n</a:t>
            </a:r>
            <a:r>
              <a:rPr lang="en-GB" sz="1400">
                <a:latin typeface="Arial" panose="020B0604020202020204" pitchFamily="34" charset="0"/>
                <a:cs typeface="Arial" panose="020B0604020202020204" pitchFamily="34" charset="0"/>
              </a:rPr>
              <a:t>umbers and links to help you access urgent support, </a:t>
            </a:r>
          </a:p>
          <a:p>
            <a:pPr lvl="0" indent="-182563">
              <a:buClr>
                <a:srgbClr val="000000"/>
              </a:buClr>
              <a:buFont typeface="Arial" panose="020B0604020202020204" pitchFamily="34" charset="0"/>
              <a:buChar char="•"/>
            </a:pPr>
            <a:r>
              <a:rPr lang="en-GB" sz="1400" b="1">
                <a:solidFill>
                  <a:srgbClr val="000000"/>
                </a:solidFill>
                <a:latin typeface="Arial" panose="020B0604020202020204" pitchFamily="34" charset="0"/>
                <a:cs typeface="Arial" panose="020B0604020202020204" pitchFamily="34" charset="0"/>
              </a:rPr>
              <a:t>1:1 Mental health support </a:t>
            </a:r>
            <a:r>
              <a:rPr lang="en-GB" sz="1400">
                <a:solidFill>
                  <a:srgbClr val="000000"/>
                </a:solidFill>
                <a:latin typeface="Arial" panose="020B0604020202020204" pitchFamily="34" charset="0"/>
                <a:cs typeface="Arial" panose="020B0604020202020204" pitchFamily="34" charset="0"/>
              </a:rPr>
              <a:t>24 hours a day: Text FRONTLINE to </a:t>
            </a:r>
            <a:r>
              <a:rPr lang="en-GB" sz="1400" b="1">
                <a:solidFill>
                  <a:srgbClr val="000000"/>
                </a:solidFill>
                <a:latin typeface="Arial" panose="020B0604020202020204" pitchFamily="34" charset="0"/>
                <a:cs typeface="Arial" panose="020B0604020202020204" pitchFamily="34" charset="0"/>
              </a:rPr>
              <a:t>85258 </a:t>
            </a:r>
            <a:r>
              <a:rPr lang="en-GB" sz="1400">
                <a:solidFill>
                  <a:srgbClr val="000000"/>
                </a:solidFill>
                <a:latin typeface="Arial" panose="020B0604020202020204" pitchFamily="34" charset="0"/>
                <a:cs typeface="Arial" panose="020B0604020202020204" pitchFamily="34" charset="0"/>
              </a:rPr>
              <a:t>for a text chat or call </a:t>
            </a:r>
            <a:r>
              <a:rPr lang="en-GB" sz="1400" b="1">
                <a:solidFill>
                  <a:srgbClr val="000000"/>
                </a:solidFill>
                <a:latin typeface="Arial" panose="020B0604020202020204" pitchFamily="34" charset="0"/>
                <a:cs typeface="Arial" panose="020B0604020202020204" pitchFamily="34" charset="0"/>
              </a:rPr>
              <a:t>116 123 </a:t>
            </a:r>
            <a:r>
              <a:rPr lang="en-GB" sz="1400">
                <a:solidFill>
                  <a:srgbClr val="000000"/>
                </a:solidFill>
                <a:latin typeface="Arial" panose="020B0604020202020204" pitchFamily="34" charset="0"/>
                <a:cs typeface="Arial" panose="020B0604020202020204" pitchFamily="34" charset="0"/>
              </a:rPr>
              <a:t>for a phone conversation</a:t>
            </a:r>
          </a:p>
          <a:p>
            <a:pPr lvl="0" indent="-182563">
              <a:buClr>
                <a:srgbClr val="000000"/>
              </a:buClr>
              <a:buFont typeface="Arial" panose="020B0604020202020204" pitchFamily="34" charset="0"/>
              <a:buChar char="•"/>
            </a:pPr>
            <a:r>
              <a:rPr lang="en-GB" sz="1400">
                <a:solidFill>
                  <a:srgbClr val="000000"/>
                </a:solidFill>
                <a:latin typeface="Arial" panose="020B0604020202020204" pitchFamily="34" charset="0"/>
                <a:cs typeface="Arial" panose="020B0604020202020204" pitchFamily="34" charset="0"/>
              </a:rPr>
              <a:t>Visit</a:t>
            </a:r>
            <a:r>
              <a:rPr lang="en-GB" sz="1400" b="1">
                <a:solidFill>
                  <a:srgbClr val="000000"/>
                </a:solidFill>
                <a:latin typeface="Arial" panose="020B0604020202020204" pitchFamily="34" charset="0"/>
                <a:cs typeface="Arial" panose="020B0604020202020204" pitchFamily="34" charset="0"/>
              </a:rPr>
              <a:t> </a:t>
            </a:r>
            <a:r>
              <a:rPr lang="en-GB" sz="1400" b="1">
                <a:solidFill>
                  <a:srgbClr val="000000"/>
                </a:solidFill>
                <a:latin typeface="Arial" panose="020B0604020202020204" pitchFamily="34" charset="0"/>
                <a:cs typeface="Arial" panose="020B0604020202020204" pitchFamily="34" charset="0"/>
                <a:hlinkClick r:id="rId5"/>
              </a:rPr>
              <a:t>Bereavement Support Online</a:t>
            </a:r>
            <a:r>
              <a:rPr lang="en-GB" sz="1400">
                <a:solidFill>
                  <a:srgbClr val="000000"/>
                </a:solidFill>
                <a:latin typeface="Arial" panose="020B0604020202020204" pitchFamily="34" charset="0"/>
                <a:cs typeface="Arial" panose="020B0604020202020204" pitchFamily="34" charset="0"/>
                <a:hlinkClick r:id="rId5"/>
              </a:rPr>
              <a:t> </a:t>
            </a:r>
            <a:r>
              <a:rPr lang="en-GB" sz="1400">
                <a:solidFill>
                  <a:srgbClr val="000000"/>
                </a:solidFill>
                <a:latin typeface="Arial" panose="020B0604020202020204" pitchFamily="34" charset="0"/>
                <a:cs typeface="Arial" panose="020B0604020202020204" pitchFamily="34" charset="0"/>
              </a:rPr>
              <a:t>or call the free confidential bereavement support line (Hospice UK), on </a:t>
            </a:r>
            <a:r>
              <a:rPr lang="en-GB" sz="1400" b="1">
                <a:solidFill>
                  <a:srgbClr val="000000"/>
                </a:solidFill>
                <a:latin typeface="Arial" panose="020B0604020202020204" pitchFamily="34" charset="0"/>
                <a:cs typeface="Arial" panose="020B0604020202020204" pitchFamily="34" charset="0"/>
              </a:rPr>
              <a:t>0300 303 4434, </a:t>
            </a:r>
            <a:r>
              <a:rPr lang="en-GB" sz="1400">
                <a:solidFill>
                  <a:srgbClr val="000000"/>
                </a:solidFill>
                <a:latin typeface="Arial" panose="020B0604020202020204" pitchFamily="34" charset="0"/>
                <a:cs typeface="Arial" panose="020B0604020202020204" pitchFamily="34" charset="0"/>
              </a:rPr>
              <a:t>8am – 8pm</a:t>
            </a:r>
          </a:p>
          <a:p>
            <a:pPr lvl="0" indent="-182563">
              <a:buClr>
                <a:srgbClr val="000000"/>
              </a:buClr>
              <a:buFont typeface="Arial" panose="020B0604020202020204" pitchFamily="34" charset="0"/>
              <a:buChar char="•"/>
              <a:defRPr/>
            </a:pPr>
            <a:r>
              <a:rPr lang="en-GB" sz="1400" b="1">
                <a:latin typeface="Arial" panose="020B0604020202020204" pitchFamily="34" charset="0"/>
                <a:cs typeface="Arial" panose="020B0604020202020204" pitchFamily="34" charset="0"/>
              </a:rPr>
              <a:t>NHS Psychological therapy (IAPT): </a:t>
            </a:r>
            <a:r>
              <a:rPr lang="en-GB" sz="1400">
                <a:latin typeface="Arial" panose="020B0604020202020204" pitchFamily="34" charset="0"/>
                <a:cs typeface="Arial" panose="020B0604020202020204" pitchFamily="34" charset="0"/>
              </a:rPr>
              <a:t>Search </a:t>
            </a:r>
            <a:r>
              <a:rPr lang="en-GB" sz="1400">
                <a:latin typeface="Arial" panose="020B0604020202020204" pitchFamily="34" charset="0"/>
                <a:cs typeface="Arial" panose="020B0604020202020204" pitchFamily="34" charset="0"/>
                <a:hlinkClick r:id="rId6"/>
              </a:rPr>
              <a:t>here</a:t>
            </a:r>
            <a:r>
              <a:rPr lang="en-GB" sz="1400">
                <a:latin typeface="Arial" panose="020B0604020202020204" pitchFamily="34" charset="0"/>
                <a:cs typeface="Arial" panose="020B0604020202020204" pitchFamily="34" charset="0"/>
              </a:rPr>
              <a:t> to find out how to get access to NHS psychological therapy (IAPT)</a:t>
            </a:r>
          </a:p>
          <a:p>
            <a:pPr indent="-182563">
              <a:buClr>
                <a:srgbClr val="000000"/>
              </a:buClr>
              <a:buFont typeface="Arial" panose="020B0604020202020204" pitchFamily="34" charset="0"/>
              <a:buChar char="•"/>
              <a:defRPr/>
            </a:pPr>
            <a:r>
              <a:rPr lang="en-GB" sz="1400" b="1">
                <a:solidFill>
                  <a:srgbClr val="000000"/>
                </a:solidFill>
                <a:latin typeface="Arial" panose="020B0604020202020204" pitchFamily="34" charset="0"/>
                <a:cs typeface="Arial" panose="020B0604020202020204" pitchFamily="34" charset="0"/>
              </a:rPr>
              <a:t>Finances: </a:t>
            </a:r>
            <a:r>
              <a:rPr lang="en-GB" sz="1400">
                <a:solidFill>
                  <a:srgbClr val="000000"/>
                </a:solidFill>
                <a:latin typeface="Arial" panose="020B0604020202020204" pitchFamily="34" charset="0"/>
                <a:cs typeface="Arial" panose="020B0604020202020204" pitchFamily="34" charset="0"/>
              </a:rPr>
              <a:t>If relatives of staff are financially effected by COVID-19, they can access the </a:t>
            </a:r>
            <a:r>
              <a:rPr lang="en-GB" sz="1400">
                <a:solidFill>
                  <a:schemeClr val="bg2">
                    <a:lumMod val="60000"/>
                    <a:lumOff val="40000"/>
                  </a:schemeClr>
                </a:solidFill>
                <a:latin typeface="Arial" panose="020B0604020202020204" pitchFamily="34" charset="0"/>
                <a:cs typeface="Arial" panose="020B0604020202020204" pitchFamily="34" charset="0"/>
                <a:hlinkClick r:id="rId7"/>
              </a:rPr>
              <a:t>Money Advice Service web-chat </a:t>
            </a:r>
            <a:r>
              <a:rPr lang="en-GB" sz="1400">
                <a:solidFill>
                  <a:srgbClr val="000000"/>
                </a:solidFill>
                <a:latin typeface="Arial" panose="020B0604020202020204" pitchFamily="34" charset="0"/>
                <a:cs typeface="Arial" panose="020B0604020202020204" pitchFamily="34" charset="0"/>
              </a:rPr>
              <a:t>or </a:t>
            </a:r>
            <a:r>
              <a:rPr lang="en-GB" sz="1400" b="1">
                <a:solidFill>
                  <a:srgbClr val="000000"/>
                </a:solidFill>
                <a:latin typeface="Arial" panose="020B0604020202020204" pitchFamily="34" charset="0"/>
                <a:cs typeface="Arial" panose="020B0604020202020204" pitchFamily="34" charset="0"/>
              </a:rPr>
              <a:t>call 0800 138 1677</a:t>
            </a:r>
            <a:r>
              <a:rPr lang="en-GB" sz="1400">
                <a:solidFill>
                  <a:srgbClr val="000000"/>
                </a:solidFill>
                <a:latin typeface="Arial" panose="020B0604020202020204" pitchFamily="34" charset="0"/>
                <a:cs typeface="Arial" panose="020B0604020202020204" pitchFamily="34" charset="0"/>
              </a:rPr>
              <a:t>, from </a:t>
            </a:r>
            <a:r>
              <a:rPr lang="en-GB" sz="1400">
                <a:solidFill>
                  <a:schemeClr val="bg2">
                    <a:lumMod val="60000"/>
                    <a:lumOff val="40000"/>
                  </a:schemeClr>
                </a:solidFill>
                <a:latin typeface="Arial" panose="020B0604020202020204" pitchFamily="34" charset="0"/>
                <a:cs typeface="Arial" panose="020B0604020202020204" pitchFamily="34" charset="0"/>
                <a:hlinkClick r:id="rId8"/>
              </a:rPr>
              <a:t>www.moneyadviceservice.org.uk </a:t>
            </a:r>
            <a:endParaRPr lang="en-GB" sz="1400">
              <a:solidFill>
                <a:schemeClr val="bg2">
                  <a:lumMod val="60000"/>
                  <a:lumOff val="40000"/>
                </a:schemeClr>
              </a:solidFill>
              <a:latin typeface="Arial" panose="020B0604020202020204" pitchFamily="34" charset="0"/>
              <a:cs typeface="Arial" panose="020B0604020202020204" pitchFamily="34" charset="0"/>
            </a:endParaRPr>
          </a:p>
          <a:p>
            <a:pPr indent="-182563">
              <a:buClr>
                <a:srgbClr val="000000"/>
              </a:buClr>
              <a:buFont typeface="Arial" panose="020B0604020202020204" pitchFamily="34" charset="0"/>
              <a:buChar char="•"/>
              <a:defRPr/>
            </a:pPr>
            <a:r>
              <a:rPr lang="en-GB" sz="1400">
                <a:effectLst/>
                <a:latin typeface="Arial" panose="020B0604020202020204" pitchFamily="34" charset="0"/>
                <a:ea typeface="Calibri" panose="020F0502020204030204" pitchFamily="34" charset="0"/>
                <a:cs typeface="Arial" panose="020B0604020202020204" pitchFamily="34" charset="0"/>
              </a:rPr>
              <a:t>Care Workers’ Charity’s</a:t>
            </a:r>
            <a:r>
              <a:rPr lang="en-GB" sz="1400">
                <a:solidFill>
                  <a:srgbClr val="44546A"/>
                </a:solidFill>
                <a:effectLst/>
                <a:latin typeface="Arial" panose="020B0604020202020204" pitchFamily="34" charset="0"/>
                <a:ea typeface="Calibri" panose="020F0502020204030204" pitchFamily="34" charset="0"/>
                <a:cs typeface="Arial" panose="020B0604020202020204" pitchFamily="34" charset="0"/>
              </a:rPr>
              <a:t> </a:t>
            </a:r>
            <a:r>
              <a:rPr lang="en-GB" sz="1400" u="sng">
                <a:solidFill>
                  <a:srgbClr val="44546A"/>
                </a:solidFill>
                <a:effectLst/>
                <a:latin typeface="Arial" panose="020B0604020202020204" pitchFamily="34" charset="0"/>
                <a:ea typeface="Calibri" panose="020F0502020204030204" pitchFamily="34" charset="0"/>
                <a:cs typeface="Arial" panose="020B0604020202020204" pitchFamily="34" charset="0"/>
                <a:hlinkClick r:id="rId9"/>
              </a:rPr>
              <a:t>grants</a:t>
            </a:r>
            <a:r>
              <a:rPr lang="en-GB" sz="1400">
                <a:latin typeface="Arial" panose="020B0604020202020204" pitchFamily="34" charset="0"/>
                <a:ea typeface="Calibri" panose="020F0502020204030204" pitchFamily="34" charset="0"/>
                <a:cs typeface="Arial" panose="020B0604020202020204" pitchFamily="34" charset="0"/>
              </a:rPr>
              <a:t> are also available to staff who need them, and there is also </a:t>
            </a:r>
            <a:r>
              <a:rPr lang="en-GB" sz="1400">
                <a:effectLst/>
                <a:latin typeface="Arial" panose="020B0604020202020204" pitchFamily="34" charset="0"/>
                <a:ea typeface="Calibri" panose="020F0502020204030204" pitchFamily="34" charset="0"/>
                <a:cs typeface="Arial" panose="020B0604020202020204" pitchFamily="34" charset="0"/>
              </a:rPr>
              <a:t>a </a:t>
            </a:r>
            <a:r>
              <a:rPr lang="en-GB" sz="1400" u="sng">
                <a:solidFill>
                  <a:srgbClr val="44546A"/>
                </a:solidFill>
                <a:effectLst/>
                <a:latin typeface="Arial" panose="020B0604020202020204" pitchFamily="34" charset="0"/>
                <a:ea typeface="Calibri" panose="020F0502020204030204" pitchFamily="34" charset="0"/>
                <a:cs typeface="Arial" panose="020B0604020202020204" pitchFamily="34" charset="0"/>
                <a:hlinkClick r:id="rId10"/>
              </a:rPr>
              <a:t>Covid-19 Emergency Fund</a:t>
            </a:r>
            <a:endParaRPr lang="en-GB" sz="14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44546A"/>
                </a:solidFill>
                <a:effectLst/>
                <a:latin typeface="Arial" panose="020B060402020202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pPr lvl="0" algn="ctr">
              <a:buClr>
                <a:srgbClr val="000000"/>
              </a:buClr>
              <a:defRPr/>
            </a:pPr>
            <a:r>
              <a:rPr lang="en-GB" sz="1600" b="1">
                <a:solidFill>
                  <a:schemeClr val="bg2"/>
                </a:solidFill>
                <a:latin typeface="Arial" panose="020B0604020202020204" pitchFamily="34" charset="0"/>
                <a:cs typeface="Arial" panose="020B0604020202020204" pitchFamily="34" charset="0"/>
              </a:rPr>
              <a:t>See next slide for more resources</a:t>
            </a: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11"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01407" y="428141"/>
            <a:ext cx="470932" cy="515631"/>
          </a:xfrm>
          <a:prstGeom prst="rect">
            <a:avLst/>
          </a:prstGeom>
        </p:spPr>
      </p:pic>
      <p:sp>
        <p:nvSpPr>
          <p:cNvPr id="10" name="TextBox 9">
            <a:extLst>
              <a:ext uri="{FF2B5EF4-FFF2-40B4-BE49-F238E27FC236}">
                <a16:creationId xmlns:a16="http://schemas.microsoft.com/office/drawing/2014/main" id="{92F0136E-B40E-429E-AFD8-E77C5E36C6CC}"/>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31758967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219744" y="320250"/>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	Staff mental health and emotional wellbeing</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a:p>
        </p:txBody>
      </p:sp>
      <p:pic>
        <p:nvPicPr>
          <p:cNvPr id="10" name="Picture 9" descr="https://static.thenounproject.com/png/1061782-200.png">
            <a:hlinkClick r:id="rId3" tooltip="Mental Health"/>
            <a:extLst>
              <a:ext uri="{FF2B5EF4-FFF2-40B4-BE49-F238E27FC236}">
                <a16:creationId xmlns:a16="http://schemas.microsoft.com/office/drawing/2014/main" id="{8FD09A62-0D03-4127-BB61-599A40D6065C}"/>
              </a:ext>
            </a:extLst>
          </p:cNvPr>
          <p:cNvPicPr>
            <a:picLocks noChangeAspect="1" noChangeArrowheads="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8933" y="367293"/>
            <a:ext cx="442259" cy="44225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6C774D-5F18-4668-BB1B-1D33BE97C474}"/>
              </a:ext>
            </a:extLst>
          </p:cNvPr>
          <p:cNvSpPr/>
          <p:nvPr/>
        </p:nvSpPr>
        <p:spPr>
          <a:xfrm>
            <a:off x="317500" y="853493"/>
            <a:ext cx="11658600" cy="284693"/>
          </a:xfrm>
          <a:prstGeom prst="rect">
            <a:avLst/>
          </a:prstGeom>
        </p:spPr>
        <p:txBody>
          <a:bodyPr wrap="square">
            <a:spAutoFit/>
          </a:bodyPr>
          <a:lstStyle/>
          <a:p>
            <a:pPr>
              <a:spcAft>
                <a:spcPts val="600"/>
              </a:spcAft>
              <a:buClr>
                <a:schemeClr val="tx1"/>
              </a:buClr>
            </a:pPr>
            <a:endParaRPr lang="en-GB" sz="1250">
              <a:solidFill>
                <a:prstClr val="black"/>
              </a:solidFill>
              <a:highlight>
                <a:srgbClr val="FFFF00"/>
              </a:highligh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7F48D03-626F-4ECB-BC5F-F71792FE730D}"/>
              </a:ext>
            </a:extLst>
          </p:cNvPr>
          <p:cNvSpPr/>
          <p:nvPr/>
        </p:nvSpPr>
        <p:spPr>
          <a:xfrm>
            <a:off x="317500" y="1090652"/>
            <a:ext cx="11756356" cy="4616648"/>
          </a:xfrm>
          <a:prstGeom prst="rect">
            <a:avLst/>
          </a:prstGeom>
        </p:spPr>
        <p:txBody>
          <a:bodyPr wrap="square">
            <a:spAutoFit/>
          </a:bodyPr>
          <a:lstStyle/>
          <a:p>
            <a:pPr marL="182563" lvl="0" indent="-182563">
              <a:buClr>
                <a:srgbClr val="000000"/>
              </a:buClr>
              <a:defRPr/>
            </a:pPr>
            <a:r>
              <a:rPr lang="en-GB" sz="1400" b="1">
                <a:solidFill>
                  <a:srgbClr val="005EB8"/>
                </a:solidFill>
                <a:latin typeface="Arial" panose="020B0604020202020204" pitchFamily="34" charset="0"/>
                <a:cs typeface="Arial" panose="020B0604020202020204" pitchFamily="34" charset="0"/>
              </a:rPr>
              <a:t>Evidence-based apps and personalised online tools:</a:t>
            </a:r>
          </a:p>
          <a:p>
            <a:pPr marL="182563" lvl="0" indent="-182563">
              <a:buClr>
                <a:srgbClr val="000000"/>
              </a:buClr>
              <a:buFont typeface="Arial" panose="020B0604020202020204" pitchFamily="34" charset="0"/>
              <a:buChar char="•"/>
              <a:defRPr/>
            </a:pPr>
            <a:r>
              <a:rPr lang="en-GB" sz="1400" b="1">
                <a:solidFill>
                  <a:srgbClr val="000000"/>
                </a:solidFill>
                <a:latin typeface="Arial" panose="020B0604020202020204" pitchFamily="34" charset="0"/>
                <a:cs typeface="Arial" panose="020B0604020202020204" pitchFamily="34" charset="0"/>
              </a:rPr>
              <a:t>Worry and anxiety: </a:t>
            </a:r>
            <a:r>
              <a:rPr lang="en-GB" sz="1400">
                <a:solidFill>
                  <a:srgbClr val="000000"/>
                </a:solidFill>
                <a:latin typeface="Arial" panose="020B0604020202020204" pitchFamily="34" charset="0"/>
                <a:cs typeface="Arial" panose="020B0604020202020204" pitchFamily="34" charset="0"/>
              </a:rPr>
              <a:t>The free </a:t>
            </a:r>
            <a:r>
              <a:rPr lang="en-GB" sz="1400">
                <a:solidFill>
                  <a:srgbClr val="000000"/>
                </a:solidFill>
                <a:latin typeface="Arial" panose="020B0604020202020204" pitchFamily="34" charset="0"/>
                <a:cs typeface="Arial" panose="020B0604020202020204" pitchFamily="34" charset="0"/>
                <a:hlinkClick r:id="rId5"/>
              </a:rPr>
              <a:t>Daylight phone app </a:t>
            </a:r>
            <a:r>
              <a:rPr lang="en-GB" sz="1400">
                <a:solidFill>
                  <a:srgbClr val="000000"/>
                </a:solidFill>
                <a:latin typeface="Arial" panose="020B0604020202020204" pitchFamily="34" charset="0"/>
                <a:cs typeface="Arial" panose="020B0604020202020204" pitchFamily="34" charset="0"/>
              </a:rPr>
              <a:t>teaches you to manage worry and anxiety by offering audio-led guidance tailored to you</a:t>
            </a:r>
          </a:p>
          <a:p>
            <a:pPr marL="182563" lvl="0" indent="-182563">
              <a:buClr>
                <a:srgbClr val="000000"/>
              </a:buClr>
              <a:buFont typeface="Arial" panose="020B0604020202020204" pitchFamily="34" charset="0"/>
              <a:buChar char="•"/>
              <a:defRPr/>
            </a:pPr>
            <a:r>
              <a:rPr lang="en-GB" sz="1400" b="1">
                <a:solidFill>
                  <a:srgbClr val="000000"/>
                </a:solidFill>
                <a:latin typeface="Arial" panose="020B0604020202020204" pitchFamily="34" charset="0"/>
                <a:cs typeface="Arial" panose="020B0604020202020204" pitchFamily="34" charset="0"/>
              </a:rPr>
              <a:t>Sleep:</a:t>
            </a:r>
            <a:r>
              <a:rPr lang="en-GB" sz="1400">
                <a:solidFill>
                  <a:srgbClr val="000000"/>
                </a:solidFill>
                <a:latin typeface="Arial" panose="020B0604020202020204" pitchFamily="34" charset="0"/>
                <a:cs typeface="Arial" panose="020B0604020202020204" pitchFamily="34" charset="0"/>
              </a:rPr>
              <a:t> </a:t>
            </a:r>
            <a:r>
              <a:rPr lang="en-GB" sz="1400" err="1">
                <a:solidFill>
                  <a:srgbClr val="000000"/>
                </a:solidFill>
                <a:latin typeface="Arial" panose="020B0604020202020204" pitchFamily="34" charset="0"/>
                <a:cs typeface="Arial" panose="020B0604020202020204" pitchFamily="34" charset="0"/>
                <a:hlinkClick r:id="rId6"/>
              </a:rPr>
              <a:t>Sleepio</a:t>
            </a:r>
            <a:r>
              <a:rPr lang="en-GB" sz="1400">
                <a:solidFill>
                  <a:srgbClr val="000000"/>
                </a:solidFill>
                <a:latin typeface="Arial" panose="020B0604020202020204" pitchFamily="34" charset="0"/>
                <a:cs typeface="Arial" panose="020B0604020202020204" pitchFamily="34" charset="0"/>
              </a:rPr>
              <a:t> is a highly personalised free digital sleep-improvement program which helps you get to the root of poor sleep.</a:t>
            </a:r>
          </a:p>
          <a:p>
            <a:pPr marL="182563" lvl="0" indent="-182563">
              <a:buClr>
                <a:srgbClr val="000000"/>
              </a:buClr>
              <a:buFont typeface="Arial" panose="020B0604020202020204" pitchFamily="34" charset="0"/>
              <a:buChar char="•"/>
              <a:defRPr/>
            </a:pPr>
            <a:endParaRPr lang="en-GB" sz="1400">
              <a:solidFill>
                <a:srgbClr val="000000"/>
              </a:solidFill>
              <a:latin typeface="Arial" panose="020B0604020202020204" pitchFamily="34" charset="0"/>
              <a:cs typeface="Arial" panose="020B0604020202020204" pitchFamily="34" charset="0"/>
            </a:endParaRPr>
          </a:p>
          <a:p>
            <a:pPr lvl="0">
              <a:buClr>
                <a:srgbClr val="000000"/>
              </a:buClr>
            </a:pPr>
            <a:r>
              <a:rPr lang="en-GB" sz="1400" b="1">
                <a:solidFill>
                  <a:srgbClr val="005EB8"/>
                </a:solidFill>
                <a:latin typeface="Arial" panose="020B0604020202020204" pitchFamily="34" charset="0"/>
                <a:cs typeface="Arial" panose="020B0604020202020204" pitchFamily="34" charset="0"/>
              </a:rPr>
              <a:t>Work and well-being:</a:t>
            </a:r>
          </a:p>
          <a:p>
            <a:pPr marL="182563" indent="-182563">
              <a:buClr>
                <a:srgbClr val="000000"/>
              </a:buClr>
              <a:buFont typeface="Arial" panose="020B0604020202020204" pitchFamily="34" charset="0"/>
              <a:buChar char="•"/>
            </a:pPr>
            <a:r>
              <a:rPr lang="en-GB" sz="1400" b="1">
                <a:solidFill>
                  <a:schemeClr val="dk1"/>
                </a:solidFill>
                <a:latin typeface="Arial" panose="020B0604020202020204" pitchFamily="34" charset="0"/>
                <a:cs typeface="Arial" panose="020B0604020202020204" pitchFamily="34" charset="0"/>
              </a:rPr>
              <a:t>Going Home checklist: </a:t>
            </a:r>
            <a:r>
              <a:rPr lang="en-GB" sz="1400">
                <a:solidFill>
                  <a:schemeClr val="dk1"/>
                </a:solidFill>
                <a:latin typeface="Arial" panose="020B0604020202020204" pitchFamily="34" charset="0"/>
                <a:cs typeface="Arial" panose="020B0604020202020204" pitchFamily="34" charset="0"/>
              </a:rPr>
              <a:t>Find</a:t>
            </a:r>
            <a:r>
              <a:rPr lang="en-GB" sz="1400" b="1">
                <a:solidFill>
                  <a:schemeClr val="dk1"/>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simple steps to help you manage your own wellbeing at the end of each working shift</a:t>
            </a:r>
            <a:r>
              <a:rPr lang="en-GB" sz="1400">
                <a:solidFill>
                  <a:srgbClr val="FF0000"/>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in this </a:t>
            </a:r>
            <a:r>
              <a:rPr lang="en-GB" sz="1400">
                <a:latin typeface="Arial" panose="020B0604020202020204" pitchFamily="34" charset="0"/>
                <a:cs typeface="Arial" panose="020B0604020202020204" pitchFamily="34" charset="0"/>
                <a:hlinkClick r:id="rId7"/>
              </a:rPr>
              <a:t>video</a:t>
            </a:r>
            <a:r>
              <a:rPr lang="en-GB" sz="1400">
                <a:latin typeface="Arial" panose="020B0604020202020204" pitchFamily="34" charset="0"/>
                <a:cs typeface="Arial" panose="020B0604020202020204" pitchFamily="34" charset="0"/>
              </a:rPr>
              <a:t> </a:t>
            </a:r>
          </a:p>
          <a:p>
            <a:pPr marL="182563" indent="-182563">
              <a:buClr>
                <a:srgbClr val="000000"/>
              </a:buClr>
              <a:buFont typeface="Arial" panose="020B0604020202020204" pitchFamily="34" charset="0"/>
              <a:buChar char="•"/>
            </a:pPr>
            <a:r>
              <a:rPr lang="en-GB" sz="1400" b="1">
                <a:solidFill>
                  <a:schemeClr val="dk1"/>
                </a:solidFill>
                <a:latin typeface="Arial" panose="020B0604020202020204" pitchFamily="34" charset="0"/>
                <a:cs typeface="Arial" panose="020B0604020202020204" pitchFamily="34" charset="0"/>
              </a:rPr>
              <a:t>Risk Assessment BAME staff: </a:t>
            </a:r>
            <a:r>
              <a:rPr lang="en-GB" sz="1400">
                <a:solidFill>
                  <a:schemeClr val="dk1"/>
                </a:solidFill>
                <a:latin typeface="Arial" panose="020B0604020202020204" pitchFamily="34" charset="0"/>
                <a:cs typeface="Arial" panose="020B0604020202020204" pitchFamily="34" charset="0"/>
              </a:rPr>
              <a:t>Use </a:t>
            </a:r>
            <a:r>
              <a:rPr lang="en-GB" sz="1400">
                <a:latin typeface="Arial" panose="020B0604020202020204" pitchFamily="34" charset="0"/>
                <a:cs typeface="Arial" panose="020B0604020202020204" pitchFamily="34" charset="0"/>
              </a:rPr>
              <a:t>Risk Reduction Framework for staff at risk of COVID-19 infection (pages 9 and 10) </a:t>
            </a:r>
            <a:r>
              <a:rPr lang="en-GB" sz="1400">
                <a:latin typeface="Arial" panose="020B0604020202020204" pitchFamily="34" charset="0"/>
                <a:cs typeface="Arial" panose="020B0604020202020204" pitchFamily="34" charset="0"/>
                <a:hlinkClick r:id="rId8"/>
              </a:rPr>
              <a:t>here</a:t>
            </a:r>
            <a:r>
              <a:rPr lang="en-GB" sz="1400">
                <a:latin typeface="Arial" panose="020B0604020202020204" pitchFamily="34" charset="0"/>
                <a:cs typeface="Arial" panose="020B0604020202020204" pitchFamily="34" charset="0"/>
              </a:rPr>
              <a:t> and assessment </a:t>
            </a:r>
            <a:r>
              <a:rPr lang="en-GB" sz="1400">
                <a:latin typeface="Arial" panose="020B0604020202020204" pitchFamily="34" charset="0"/>
                <a:cs typeface="Arial" panose="020B0604020202020204" pitchFamily="34" charset="0"/>
                <a:hlinkClick r:id="rId9"/>
              </a:rPr>
              <a:t>here</a:t>
            </a:r>
            <a:endParaRPr lang="en-GB" sz="1400">
              <a:solidFill>
                <a:schemeClr val="dk1"/>
              </a:solidFill>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a:solidFill>
                  <a:schemeClr val="dk1"/>
                </a:solidFill>
                <a:latin typeface="Arial" panose="020B0604020202020204" pitchFamily="34" charset="0"/>
                <a:cs typeface="Arial" panose="020B0604020202020204" pitchFamily="34" charset="0"/>
              </a:rPr>
              <a:t>Preventing work related stress: </a:t>
            </a:r>
            <a:r>
              <a:rPr lang="en-GB" sz="1400">
                <a:solidFill>
                  <a:schemeClr val="dk1"/>
                </a:solidFill>
                <a:latin typeface="Arial" panose="020B0604020202020204" pitchFamily="34" charset="0"/>
                <a:cs typeface="Arial" panose="020B0604020202020204" pitchFamily="34" charset="0"/>
              </a:rPr>
              <a:t>Use </a:t>
            </a:r>
            <a:r>
              <a:rPr lang="en-GB" sz="1400">
                <a:latin typeface="Arial" panose="020B0604020202020204" pitchFamily="34" charset="0"/>
                <a:cs typeface="Arial" panose="020B0604020202020204" pitchFamily="34" charset="0"/>
              </a:rPr>
              <a:t>Health and Safety Executive’s talking toolkit for preventing work related stress </a:t>
            </a:r>
            <a:r>
              <a:rPr lang="en-GB" sz="1400">
                <a:latin typeface="Arial" panose="020B0604020202020204" pitchFamily="34" charset="0"/>
                <a:cs typeface="Arial" panose="020B0604020202020204" pitchFamily="34" charset="0"/>
                <a:hlinkClick r:id="rId10"/>
              </a:rPr>
              <a:t>here</a:t>
            </a:r>
            <a:endParaRPr lang="en-GB" sz="1400">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a:solidFill>
                  <a:schemeClr val="dk1"/>
                </a:solidFill>
                <a:latin typeface="Arial" panose="020B0604020202020204" pitchFamily="34" charset="0"/>
                <a:cs typeface="Arial" panose="020B0604020202020204" pitchFamily="34" charset="0"/>
              </a:rPr>
              <a:t>‘Mental Health and Psychosocial Support</a:t>
            </a:r>
            <a:r>
              <a:rPr lang="en-GB" sz="1400">
                <a:solidFill>
                  <a:schemeClr val="dk1"/>
                </a:solidFill>
                <a:latin typeface="Arial" panose="020B0604020202020204" pitchFamily="34" charset="0"/>
                <a:cs typeface="Arial" panose="020B0604020202020204" pitchFamily="34" charset="0"/>
              </a:rPr>
              <a:t> for Staff, Volunteers and Communities in an Outbreak of Novel Coronavirus’: </a:t>
            </a:r>
            <a:r>
              <a:rPr lang="en-GB" sz="1400">
                <a:solidFill>
                  <a:srgbClr val="000000"/>
                </a:solidFill>
                <a:latin typeface="Arial" panose="020B0604020202020204" pitchFamily="34" charset="0"/>
                <a:cs typeface="Arial" panose="020B0604020202020204" pitchFamily="34" charset="0"/>
              </a:rPr>
              <a:t>Guidance from the British Red Cross for staff, volunteers and communities. Can be found </a:t>
            </a:r>
            <a:r>
              <a:rPr lang="en-GB" sz="1400">
                <a:solidFill>
                  <a:srgbClr val="000000"/>
                </a:solidFill>
                <a:latin typeface="Arial" panose="020B0604020202020204" pitchFamily="34" charset="0"/>
                <a:cs typeface="Arial" panose="020B0604020202020204" pitchFamily="34" charset="0"/>
                <a:hlinkClick r:id="rId11"/>
              </a:rPr>
              <a:t>here</a:t>
            </a:r>
            <a:endParaRPr lang="en-GB" sz="1400">
              <a:solidFill>
                <a:srgbClr val="000000"/>
              </a:solidFill>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a:latin typeface="Arial" panose="020B0604020202020204" pitchFamily="34" charset="0"/>
                <a:cs typeface="Arial" panose="020B0604020202020204" pitchFamily="34" charset="0"/>
              </a:rPr>
              <a:t>Mental Health at work:</a:t>
            </a:r>
            <a:r>
              <a:rPr lang="en-GB" sz="1400">
                <a:latin typeface="Arial" panose="020B0604020202020204" pitchFamily="34" charset="0"/>
                <a:cs typeface="Arial" panose="020B0604020202020204" pitchFamily="34" charset="0"/>
              </a:rPr>
              <a:t> Information and resources for managers on taking care of your staff. Learn how to support your staff </a:t>
            </a:r>
            <a:r>
              <a:rPr lang="en-GB" sz="1400">
                <a:latin typeface="Arial" panose="020B0604020202020204" pitchFamily="34" charset="0"/>
                <a:cs typeface="Arial" panose="020B0604020202020204" pitchFamily="34" charset="0"/>
                <a:hlinkClick r:id="rId12"/>
              </a:rPr>
              <a:t>here</a:t>
            </a:r>
            <a:endParaRPr lang="en-GB" sz="1400">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a:latin typeface="Arial" panose="020B0604020202020204" pitchFamily="34" charset="0"/>
                <a:cs typeface="Arial" panose="020B0604020202020204" pitchFamily="34" charset="0"/>
              </a:rPr>
              <a:t>Anxiety and worry: </a:t>
            </a:r>
            <a:r>
              <a:rPr lang="en-GB" sz="1400">
                <a:latin typeface="Arial" panose="020B0604020202020204" pitchFamily="34" charset="0"/>
                <a:cs typeface="Arial" panose="020B0604020202020204" pitchFamily="34" charset="0"/>
              </a:rPr>
              <a:t>Access the Guide to managing worry and anxiety amidst uncertainty from Practitioner Health (Psychology Tools) </a:t>
            </a:r>
            <a:r>
              <a:rPr lang="en-GB" sz="1400">
                <a:latin typeface="Arial" panose="020B0604020202020204" pitchFamily="34" charset="0"/>
                <a:cs typeface="Arial" panose="020B0604020202020204" pitchFamily="34" charset="0"/>
                <a:hlinkClick r:id="rId13"/>
              </a:rPr>
              <a:t>here</a:t>
            </a:r>
            <a:endParaRPr lang="en-GB" sz="1400">
              <a:latin typeface="Arial" panose="020B0604020202020204" pitchFamily="34" charset="0"/>
              <a:cs typeface="Arial" panose="020B0604020202020204" pitchFamily="34" charset="0"/>
            </a:endParaRPr>
          </a:p>
          <a:p>
            <a:pPr marL="285750" lvl="0" indent="-285750">
              <a:buClr>
                <a:srgbClr val="000000"/>
              </a:buClr>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lvl="0">
              <a:buClr>
                <a:srgbClr val="000000"/>
              </a:buClr>
            </a:pPr>
            <a:r>
              <a:rPr lang="en-GB" sz="1400" b="1">
                <a:solidFill>
                  <a:srgbClr val="005EB8"/>
                </a:solidFill>
                <a:latin typeface="Arial" panose="020B0604020202020204" pitchFamily="34" charset="0"/>
                <a:cs typeface="Arial" panose="020B0604020202020204" pitchFamily="34" charset="0"/>
              </a:rPr>
              <a:t>Further resources:</a:t>
            </a:r>
          </a:p>
          <a:p>
            <a:pPr marL="182563" indent="-182563">
              <a:buClr>
                <a:schemeClr val="tx1"/>
              </a:buClr>
              <a:buFont typeface="Arial" panose="020B0604020202020204" pitchFamily="34" charset="0"/>
              <a:buChar char="•"/>
            </a:pPr>
            <a:r>
              <a:rPr lang="en-GB" sz="1400" b="1">
                <a:solidFill>
                  <a:srgbClr val="000000"/>
                </a:solidFill>
                <a:latin typeface="Arial" panose="020B0604020202020204" pitchFamily="34" charset="0"/>
                <a:cs typeface="Arial" panose="020B0604020202020204" pitchFamily="34" charset="0"/>
              </a:rPr>
              <a:t>The stigma of COVID-19 </a:t>
            </a:r>
            <a:r>
              <a:rPr lang="en-GB" sz="1400">
                <a:solidFill>
                  <a:srgbClr val="000000"/>
                </a:solidFill>
                <a:latin typeface="Arial" panose="020B0604020202020204" pitchFamily="34" charset="0"/>
                <a:cs typeface="Arial" panose="020B0604020202020204" pitchFamily="34" charset="0"/>
              </a:rPr>
              <a:t>can cause distress and isolation. Learn how to fight it </a:t>
            </a:r>
            <a:r>
              <a:rPr lang="en-GB" sz="1400">
                <a:solidFill>
                  <a:srgbClr val="000000"/>
                </a:solidFill>
                <a:latin typeface="Arial" panose="020B0604020202020204" pitchFamily="34" charset="0"/>
                <a:cs typeface="Arial" panose="020B0604020202020204" pitchFamily="34" charset="0"/>
                <a:hlinkClick r:id="rId14"/>
              </a:rPr>
              <a:t>here</a:t>
            </a:r>
            <a:endParaRPr lang="en-GB" sz="1400">
              <a:solidFill>
                <a:srgbClr val="000000"/>
              </a:solidFill>
              <a:latin typeface="Arial" panose="020B0604020202020204" pitchFamily="34" charset="0"/>
              <a:cs typeface="Arial" panose="020B0604020202020204" pitchFamily="34" charset="0"/>
            </a:endParaRPr>
          </a:p>
          <a:p>
            <a:pPr marL="182563" indent="-182563">
              <a:buClr>
                <a:schemeClr val="tx1"/>
              </a:buClr>
              <a:buFont typeface="Arial" panose="020B0604020202020204" pitchFamily="34" charset="0"/>
              <a:buChar char="•"/>
            </a:pPr>
            <a:r>
              <a:rPr lang="en-GB" sz="1400">
                <a:solidFill>
                  <a:schemeClr val="bg2">
                    <a:lumMod val="60000"/>
                    <a:lumOff val="40000"/>
                  </a:schemeClr>
                </a:solidFill>
                <a:latin typeface="Arial" panose="020B0604020202020204" pitchFamily="34" charset="0"/>
                <a:cs typeface="Arial" panose="020B0604020202020204" pitchFamily="34" charset="0"/>
                <a:hlinkClick r:id="rId15"/>
              </a:rPr>
              <a:t>Building your own resilience, health and wellbeing </a:t>
            </a:r>
            <a:r>
              <a:rPr lang="en-GB" sz="1400">
                <a:latin typeface="Arial" panose="020B0604020202020204" pitchFamily="34" charset="0"/>
                <a:cs typeface="Arial" panose="020B0604020202020204" pitchFamily="34" charset="0"/>
              </a:rPr>
              <a:t>website is a r</a:t>
            </a:r>
            <a:r>
              <a:rPr lang="en-GB" sz="1400">
                <a:solidFill>
                  <a:srgbClr val="000000"/>
                </a:solidFill>
                <a:latin typeface="Arial" panose="020B0604020202020204" pitchFamily="34" charset="0"/>
                <a:cs typeface="Arial" panose="020B0604020202020204" pitchFamily="34" charset="0"/>
              </a:rPr>
              <a:t>esource from Skills for Care</a:t>
            </a:r>
          </a:p>
          <a:p>
            <a:pPr marL="182563" lvl="0" indent="-182563">
              <a:buClr>
                <a:srgbClr val="000000"/>
              </a:buClr>
              <a:buFont typeface="Arial" panose="020B0604020202020204" pitchFamily="34" charset="0"/>
              <a:buChar char="•"/>
            </a:pPr>
            <a:r>
              <a:rPr lang="en-GB" sz="1400" b="1">
                <a:solidFill>
                  <a:srgbClr val="000000"/>
                </a:solidFill>
                <a:latin typeface="Arial" panose="020B0604020202020204" pitchFamily="34" charset="0"/>
                <a:cs typeface="Arial" panose="020B0604020202020204" pitchFamily="34" charset="0"/>
              </a:rPr>
              <a:t>Reflective debrief after a death:</a:t>
            </a:r>
            <a:r>
              <a:rPr lang="en-GB" sz="1400">
                <a:solidFill>
                  <a:srgbClr val="000000"/>
                </a:solidFill>
                <a:latin typeface="Arial" panose="020B0604020202020204" pitchFamily="34" charset="0"/>
                <a:cs typeface="Arial" panose="020B0604020202020204" pitchFamily="34" charset="0"/>
              </a:rPr>
              <a:t> Support carers to take time grieving and reflecting together about the person that has passed away, what happened leading up to the death, what went well, and what didn’t go so well, what could have been done differently, and what needs to change as a result of the reflection – Resource from ‘What’s Best for Lily’ by UCL Partners. Find out how to do this by downloading resources </a:t>
            </a:r>
            <a:r>
              <a:rPr lang="en-GB" sz="1400">
                <a:solidFill>
                  <a:schemeClr val="bg2">
                    <a:lumMod val="60000"/>
                    <a:lumOff val="40000"/>
                  </a:schemeClr>
                </a:solidFill>
                <a:latin typeface="Arial" panose="020B0604020202020204" pitchFamily="34" charset="0"/>
                <a:cs typeface="Arial" panose="020B0604020202020204" pitchFamily="34" charset="0"/>
                <a:hlinkClick r:id="rId16"/>
              </a:rPr>
              <a:t>here</a:t>
            </a:r>
            <a:r>
              <a:rPr lang="en-GB" sz="1400">
                <a:solidFill>
                  <a:srgbClr val="000000"/>
                </a:solidFill>
                <a:latin typeface="Arial" panose="020B0604020202020204" pitchFamily="34" charset="0"/>
                <a:cs typeface="Arial" panose="020B0604020202020204" pitchFamily="34" charset="0"/>
              </a:rPr>
              <a:t>.</a:t>
            </a:r>
          </a:p>
          <a:p>
            <a:pPr marL="182563" lvl="0" indent="-182563">
              <a:buClr>
                <a:srgbClr val="000000"/>
              </a:buClr>
              <a:buFont typeface="Arial" panose="020B0604020202020204" pitchFamily="34" charset="0"/>
              <a:buChar char="•"/>
            </a:pPr>
            <a:r>
              <a:rPr lang="en-GB" sz="1400">
                <a:solidFill>
                  <a:srgbClr val="000000"/>
                </a:solidFill>
                <a:latin typeface="Arial" panose="020B0604020202020204" pitchFamily="34" charset="0"/>
                <a:cs typeface="Arial" panose="020B0604020202020204" pitchFamily="34" charset="0"/>
              </a:rPr>
              <a:t>For access to more tips, free guides, assessments and signposted resources, visit </a:t>
            </a:r>
            <a:r>
              <a:rPr lang="en-GB" sz="1400">
                <a:solidFill>
                  <a:schemeClr val="bg2">
                    <a:lumMod val="60000"/>
                    <a:lumOff val="40000"/>
                  </a:schemeClr>
                </a:solidFill>
                <a:latin typeface="Arial" panose="020B0604020202020204" pitchFamily="34" charset="0"/>
                <a:cs typeface="Arial" panose="020B0604020202020204" pitchFamily="34" charset="0"/>
                <a:hlinkClick r:id="rId17"/>
              </a:rPr>
              <a:t>Good Thinking</a:t>
            </a:r>
            <a:endParaRPr lang="en-GB" sz="1400">
              <a:solidFill>
                <a:schemeClr val="bg2">
                  <a:lumMod val="60000"/>
                  <a:lumOff val="4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05ECAFA-26F9-4939-9B8D-640F26DAFC59}"/>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4F786B8-BCD9-7E46-A361-B0BB6CB38EA3}"/>
              </a:ext>
            </a:extLst>
          </p:cNvPr>
          <p:cNvSpPr/>
          <p:nvPr/>
        </p:nvSpPr>
        <p:spPr>
          <a:xfrm>
            <a:off x="594106" y="280713"/>
            <a:ext cx="5370466" cy="2765722"/>
          </a:xfrm>
          <a:prstGeom prst="roundRect">
            <a:avLst/>
          </a:prstGeom>
          <a:solidFill>
            <a:srgbClr val="00A0DB"/>
          </a:solidFill>
          <a:ln>
            <a:solidFill>
              <a:srgbClr val="949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636F6DC-F0A5-2A47-867E-45E6289CF66E}"/>
              </a:ext>
            </a:extLst>
          </p:cNvPr>
          <p:cNvGrpSpPr/>
          <p:nvPr/>
        </p:nvGrpSpPr>
        <p:grpSpPr>
          <a:xfrm>
            <a:off x="877329" y="381121"/>
            <a:ext cx="5564732" cy="3047875"/>
            <a:chOff x="850118" y="3228098"/>
            <a:chExt cx="5796026" cy="3714376"/>
          </a:xfrm>
        </p:grpSpPr>
        <p:sp>
          <p:nvSpPr>
            <p:cNvPr id="21" name="TextBox 20">
              <a:extLst>
                <a:ext uri="{FF2B5EF4-FFF2-40B4-BE49-F238E27FC236}">
                  <a16:creationId xmlns:a16="http://schemas.microsoft.com/office/drawing/2014/main" id="{FD077865-B1B8-48C9-8E60-596570490893}"/>
                </a:ext>
              </a:extLst>
            </p:cNvPr>
            <p:cNvSpPr txBox="1"/>
            <p:nvPr/>
          </p:nvSpPr>
          <p:spPr>
            <a:xfrm>
              <a:off x="850118" y="3228098"/>
              <a:ext cx="5796026" cy="412588"/>
            </a:xfrm>
            <a:prstGeom prst="rect">
              <a:avLst/>
            </a:prstGeom>
            <a:noFill/>
          </p:spPr>
          <p:txBody>
            <a:bodyPr wrap="square">
              <a:spAutoFit/>
            </a:bodyPr>
            <a:lstStyle/>
            <a:p>
              <a:pPr algn="l"/>
              <a:r>
                <a:rPr lang="en-GB" sz="1600" b="1">
                  <a:solidFill>
                    <a:schemeClr val="bg1"/>
                  </a:solidFill>
                  <a:effectLst/>
                  <a:latin typeface="Corbel" panose="020B0503020204020204" pitchFamily="34" charset="0"/>
                  <a:cs typeface="Arial" panose="020B0604020202020204" pitchFamily="34" charset="0"/>
                </a:rPr>
                <a:t>Supporting wellbeing during and post Covid-19</a:t>
              </a:r>
            </a:p>
          </p:txBody>
        </p:sp>
        <p:sp>
          <p:nvSpPr>
            <p:cNvPr id="25" name="TextBox 24">
              <a:extLst>
                <a:ext uri="{FF2B5EF4-FFF2-40B4-BE49-F238E27FC236}">
                  <a16:creationId xmlns:a16="http://schemas.microsoft.com/office/drawing/2014/main" id="{622C6969-7962-460B-9372-E8735337B6B1}"/>
                </a:ext>
              </a:extLst>
            </p:cNvPr>
            <p:cNvSpPr txBox="1"/>
            <p:nvPr/>
          </p:nvSpPr>
          <p:spPr>
            <a:xfrm>
              <a:off x="850118" y="3679278"/>
              <a:ext cx="5057605" cy="3263196"/>
            </a:xfrm>
            <a:prstGeom prst="rect">
              <a:avLst/>
            </a:prstGeom>
            <a:noFill/>
          </p:spPr>
          <p:txBody>
            <a:bodyPr wrap="square" lIns="91440" tIns="45720" rIns="91440" bIns="45720" anchor="t">
              <a:spAutoFit/>
            </a:bodyPr>
            <a:lstStyle/>
            <a:p>
              <a:pPr algn="just"/>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The #OnlyHuman campaign has been developed to positively support </a:t>
              </a:r>
              <a:r>
                <a:rPr lang="en-GB" sz="1200">
                  <a:solidFill>
                    <a:schemeClr val="bg1"/>
                  </a:solidFill>
                  <a:latin typeface="Corbel" panose="020B0503020204020204" pitchFamily="34" charset="0"/>
                  <a:ea typeface="Calibri" panose="020F0502020204030204" pitchFamily="34" charset="0"/>
                  <a:cs typeface="Arial" panose="020B0604020202020204" pitchFamily="34" charset="0"/>
                </a:rPr>
                <a:t>health and care </a:t>
              </a:r>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staff to prioritise their physical health and emotional wellbeing needs in light of  Covid-19 and beyond.</a:t>
              </a:r>
              <a:r>
                <a:rPr lang="en-GB" sz="1200">
                  <a:solidFill>
                    <a:schemeClr val="bg1"/>
                  </a:solidFill>
                  <a:latin typeface="Corbel" panose="020B0503020204020204" pitchFamily="34" charset="0"/>
                  <a:ea typeface="Calibri" panose="020F0502020204030204" pitchFamily="34" charset="0"/>
                  <a:cs typeface="Arial" panose="020B0604020202020204" pitchFamily="34" charset="0"/>
                </a:rPr>
                <a:t>  </a:t>
              </a:r>
              <a:endParaRPr lang="en-GB" sz="1200" b="0" i="0">
                <a:solidFill>
                  <a:schemeClr val="bg1"/>
                </a:solidFill>
                <a:effectLst/>
                <a:latin typeface="Corbel" panose="020B0503020204020204" pitchFamily="34" charset="0"/>
                <a:cs typeface="Arial" panose="020B0604020202020204" pitchFamily="34" charset="0"/>
              </a:endParaRPr>
            </a:p>
            <a:p>
              <a:pPr algn="just"/>
              <a:endParaRPr lang="en-GB" sz="1200" b="0" i="0">
                <a:solidFill>
                  <a:schemeClr val="bg1"/>
                </a:solidFill>
                <a:effectLst/>
                <a:latin typeface="Corbel" panose="020B0503020204020204" pitchFamily="34" charset="0"/>
                <a:cs typeface="Arial" panose="020B0604020202020204" pitchFamily="34" charset="0"/>
              </a:endParaRPr>
            </a:p>
            <a:p>
              <a:pPr algn="just"/>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In April, the </a:t>
              </a:r>
              <a:r>
                <a:rPr lang="en-GB" sz="1200" b="1">
                  <a:solidFill>
                    <a:schemeClr val="bg1"/>
                  </a:solidFill>
                  <a:effectLst/>
                  <a:latin typeface="Corbel" panose="020B0503020204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Institute for Public Policy Research</a:t>
              </a:r>
              <a:r>
                <a:rPr lang="en-GB" sz="1200" b="1">
                  <a:solidFill>
                    <a:schemeClr val="bg1"/>
                  </a:solidFill>
                  <a:effectLst/>
                  <a:latin typeface="Corbel" panose="020B0503020204020204" pitchFamily="34" charset="0"/>
                  <a:ea typeface="Calibri" panose="020F0502020204030204" pitchFamily="34" charset="0"/>
                  <a:cs typeface="Arial" panose="020B0604020202020204" pitchFamily="34" charset="0"/>
                </a:rPr>
                <a:t> </a:t>
              </a:r>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reported that 1 in 2 workers felt their mental health had declined since the pandemic began and more than 1 in 5 </a:t>
              </a:r>
              <a:r>
                <a:rPr lang="en-GB" sz="1200">
                  <a:solidFill>
                    <a:schemeClr val="bg1"/>
                  </a:solidFill>
                  <a:latin typeface="Corbel" panose="020B0503020204020204" pitchFamily="34" charset="0"/>
                  <a:ea typeface="Calibri" panose="020F0502020204030204" pitchFamily="34" charset="0"/>
                  <a:cs typeface="Arial" panose="020B0604020202020204" pitchFamily="34" charset="0"/>
                </a:rPr>
                <a:t>were</a:t>
              </a:r>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 more likely to leave the profession as a result.</a:t>
              </a:r>
            </a:p>
            <a:p>
              <a:pPr algn="just"/>
              <a:endPar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endParaRPr>
            </a:p>
            <a:p>
              <a:pPr algn="just"/>
              <a:r>
                <a:rPr lang="en-GB" sz="1200">
                  <a:solidFill>
                    <a:schemeClr val="bg1"/>
                  </a:solidFill>
                  <a:latin typeface="Corbel" panose="020B0503020204020204" pitchFamily="34" charset="0"/>
                  <a:ea typeface="Calibri" panose="020F0502020204030204" pitchFamily="34" charset="0"/>
                  <a:cs typeface="Arial" panose="020B0604020202020204" pitchFamily="34" charset="0"/>
                </a:rPr>
                <a:t>The </a:t>
              </a:r>
              <a:r>
                <a:rPr lang="en-GB" sz="1200" b="1" u="sng">
                  <a:solidFill>
                    <a:schemeClr val="bg1"/>
                  </a:solidFill>
                  <a:latin typeface="Corbel" panose="020B0503020204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campaign material</a:t>
              </a:r>
              <a:r>
                <a:rPr lang="en-GB" sz="1200" b="1" u="sng">
                  <a:solidFill>
                    <a:schemeClr val="bg1"/>
                  </a:solidFill>
                  <a:latin typeface="Corbel" panose="020B0503020204020204" pitchFamily="34" charset="0"/>
                  <a:ea typeface="+mn-lt"/>
                  <a:cs typeface="Arial" panose="020B0604020202020204" pitchFamily="34" charset="0"/>
                </a:rPr>
                <a:t>s</a:t>
              </a:r>
              <a:r>
                <a:rPr lang="en-GB" sz="1200" b="1">
                  <a:solidFill>
                    <a:schemeClr val="bg1"/>
                  </a:solidFill>
                  <a:latin typeface="Corbel" panose="020B0503020204020204" pitchFamily="34" charset="0"/>
                  <a:ea typeface="+mn-lt"/>
                  <a:cs typeface="Arial" panose="020B0604020202020204" pitchFamily="34" charset="0"/>
                </a:rPr>
                <a:t> </a:t>
              </a:r>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take on a peer-to-peer approach having </a:t>
              </a:r>
              <a:r>
                <a:rPr lang="en-GB" sz="1200">
                  <a:solidFill>
                    <a:schemeClr val="bg1"/>
                  </a:solidFill>
                  <a:latin typeface="Corbel" panose="020B0503020204020204" pitchFamily="34" charset="0"/>
                  <a:cs typeface="Arial" panose="020B0604020202020204" pitchFamily="34" charset="0"/>
                </a:rPr>
                <a:t>found that staff can struggle to identify signs of stress within themselves, but are far better at spotting signs within colleagues. </a:t>
              </a:r>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 </a:t>
              </a:r>
              <a:endParaRPr lang="en-GB" sz="1200" b="0" i="0">
                <a:solidFill>
                  <a:schemeClr val="bg1"/>
                </a:solidFill>
                <a:effectLst/>
                <a:latin typeface="Corbel" panose="020B0503020204020204" pitchFamily="34" charset="0"/>
                <a:cs typeface="Arial" panose="020B0604020202020204" pitchFamily="34" charset="0"/>
              </a:endParaRPr>
            </a:p>
            <a:p>
              <a:endParaRPr lang="en-GB" sz="1200" b="0" i="0">
                <a:solidFill>
                  <a:srgbClr val="000000"/>
                </a:solidFill>
                <a:effectLst/>
                <a:latin typeface="Arial" panose="020B0604020202020204" pitchFamily="34" charset="0"/>
                <a:cs typeface="Arial" panose="020B0604020202020204" pitchFamily="34" charset="0"/>
              </a:endParaRPr>
            </a:p>
            <a:p>
              <a:endParaRPr lang="en-GB" sz="1200">
                <a:effectLst/>
                <a:latin typeface="Arial" panose="020B0604020202020204" pitchFamily="34" charset="0"/>
                <a:ea typeface="Calibri" panose="020F0502020204030204" pitchFamily="34" charset="0"/>
                <a:cs typeface="Arial" panose="020B0604020202020204" pitchFamily="34" charset="0"/>
              </a:endParaRPr>
            </a:p>
            <a:p>
              <a:pPr algn="l"/>
              <a:r>
                <a:rPr lang="en-GB" sz="1200" b="0" i="0">
                  <a:solidFill>
                    <a:srgbClr val="000000"/>
                  </a:solidFill>
                  <a:effectLst/>
                  <a:latin typeface="Arial" panose="020B0604020202020204" pitchFamily="34" charset="0"/>
                  <a:cs typeface="Arial" panose="020B0604020202020204" pitchFamily="34" charset="0"/>
                </a:rPr>
                <a:t> </a:t>
              </a:r>
            </a:p>
          </p:txBody>
        </p:sp>
      </p:grpSp>
      <p:sp>
        <p:nvSpPr>
          <p:cNvPr id="27" name="TextBox 26">
            <a:extLst>
              <a:ext uri="{FF2B5EF4-FFF2-40B4-BE49-F238E27FC236}">
                <a16:creationId xmlns:a16="http://schemas.microsoft.com/office/drawing/2014/main" id="{FFA48A43-D085-4767-9C90-F14934CEF451}"/>
              </a:ext>
            </a:extLst>
          </p:cNvPr>
          <p:cNvSpPr txBox="1"/>
          <p:nvPr/>
        </p:nvSpPr>
        <p:spPr>
          <a:xfrm>
            <a:off x="594106" y="5273759"/>
            <a:ext cx="3347688" cy="1785104"/>
          </a:xfrm>
          <a:prstGeom prst="rect">
            <a:avLst/>
          </a:prstGeom>
          <a:noFill/>
        </p:spPr>
        <p:txBody>
          <a:bodyPr wrap="square" lIns="91440" tIns="45720" rIns="91440" bIns="45720" anchor="t">
            <a:spAutoFit/>
          </a:bodyPr>
          <a:lstStyle/>
          <a:p>
            <a:pPr algn="just"/>
            <a:r>
              <a:rPr lang="en-GB" sz="1600" b="1" i="0">
                <a:solidFill>
                  <a:srgbClr val="00A0DB"/>
                </a:solidFill>
                <a:effectLst/>
                <a:latin typeface="Corbel" panose="020B0503020204020204" pitchFamily="34" charset="0"/>
                <a:cs typeface="Arial" panose="020B0604020202020204" pitchFamily="34" charset="0"/>
              </a:rPr>
              <a:t>Resources</a:t>
            </a:r>
          </a:p>
          <a:p>
            <a:pPr algn="just"/>
            <a:r>
              <a:rPr lang="en-GB" sz="1200" b="0" i="0">
                <a:solidFill>
                  <a:srgbClr val="000000"/>
                </a:solidFill>
                <a:effectLst/>
                <a:latin typeface="Corbel" panose="020B0503020204020204" pitchFamily="34" charset="0"/>
                <a:cs typeface="Arial" panose="020B0604020202020204" pitchFamily="34" charset="0"/>
              </a:rPr>
              <a:t>The use of the suite of materials </a:t>
            </a:r>
            <a:r>
              <a:rPr lang="en-GB" sz="1200">
                <a:solidFill>
                  <a:srgbClr val="000000"/>
                </a:solidFill>
                <a:latin typeface="Corbel" panose="020B0503020204020204" pitchFamily="34" charset="0"/>
                <a:cs typeface="Arial" panose="020B0604020202020204" pitchFamily="34" charset="0"/>
              </a:rPr>
              <a:t>is </a:t>
            </a:r>
            <a:r>
              <a:rPr lang="en-GB" sz="1200" b="0" i="0">
                <a:solidFill>
                  <a:srgbClr val="000000"/>
                </a:solidFill>
                <a:effectLst/>
                <a:latin typeface="Corbel" panose="020B0503020204020204" pitchFamily="34" charset="0"/>
                <a:cs typeface="Arial" panose="020B0604020202020204" pitchFamily="34" charset="0"/>
              </a:rPr>
              <a:t>complete</a:t>
            </a:r>
            <a:r>
              <a:rPr lang="en-GB" sz="1200">
                <a:solidFill>
                  <a:srgbClr val="000000"/>
                </a:solidFill>
                <a:latin typeface="Corbel" panose="020B0503020204020204" pitchFamily="34" charset="0"/>
                <a:cs typeface="Arial" panose="020B0604020202020204" pitchFamily="34" charset="0"/>
              </a:rPr>
              <a:t>ly flexible. They are editable so you</a:t>
            </a:r>
            <a:r>
              <a:rPr lang="en-GB" sz="1200" b="0" i="0">
                <a:solidFill>
                  <a:srgbClr val="000000"/>
                </a:solidFill>
                <a:effectLst/>
                <a:latin typeface="Corbel" panose="020B0503020204020204" pitchFamily="34" charset="0"/>
                <a:cs typeface="Arial" panose="020B0604020202020204" pitchFamily="34" charset="0"/>
              </a:rPr>
              <a:t> can add your own logo and choose from the five theme(s) listed </a:t>
            </a:r>
            <a:r>
              <a:rPr lang="en-GB" sz="1200">
                <a:solidFill>
                  <a:srgbClr val="000000"/>
                </a:solidFill>
                <a:latin typeface="Corbel" panose="020B0503020204020204" pitchFamily="34" charset="0"/>
                <a:cs typeface="Arial" panose="020B0604020202020204" pitchFamily="34" charset="0"/>
              </a:rPr>
              <a:t>above</a:t>
            </a:r>
            <a:r>
              <a:rPr lang="en-GB" sz="1200" b="0" i="0">
                <a:solidFill>
                  <a:srgbClr val="000000"/>
                </a:solidFill>
                <a:effectLst/>
                <a:latin typeface="Corbel" panose="020B0503020204020204" pitchFamily="34" charset="0"/>
                <a:cs typeface="Arial" panose="020B0604020202020204" pitchFamily="34" charset="0"/>
              </a:rPr>
              <a:t> which ar</a:t>
            </a:r>
            <a:r>
              <a:rPr lang="en-GB" sz="1200">
                <a:solidFill>
                  <a:srgbClr val="000000"/>
                </a:solidFill>
                <a:latin typeface="Corbel" panose="020B0503020204020204" pitchFamily="34" charset="0"/>
                <a:cs typeface="Arial" panose="020B0604020202020204" pitchFamily="34" charset="0"/>
              </a:rPr>
              <a:t>e </a:t>
            </a:r>
            <a:r>
              <a:rPr lang="en-GB" sz="1200" b="0" i="0">
                <a:solidFill>
                  <a:srgbClr val="000000"/>
                </a:solidFill>
                <a:effectLst/>
                <a:latin typeface="Corbel" panose="020B0503020204020204" pitchFamily="34" charset="0"/>
                <a:cs typeface="Arial" panose="020B0604020202020204" pitchFamily="34" charset="0"/>
              </a:rPr>
              <a:t>most relevant to your team. Please visit </a:t>
            </a:r>
            <a:r>
              <a:rPr lang="en-GB" sz="1200" b="1" u="sng">
                <a:solidFill>
                  <a:srgbClr val="00A0DB"/>
                </a:solidFill>
                <a:latin typeface="Corbel" panose="020B0503020204020204" pitchFamily="34" charset="0"/>
                <a:hlinkClick r:id="rId4" tooltip="https://bit.ly/2OpMC7Q">
                  <a:extLst>
                    <a:ext uri="{A12FA001-AC4F-418D-AE19-62706E023703}">
                      <ahyp:hlinkClr xmlns:ahyp="http://schemas.microsoft.com/office/drawing/2018/hyperlinkcolor" val="tx"/>
                    </a:ext>
                  </a:extLst>
                </a:hlinkClick>
              </a:rPr>
              <a:t>https://bit.ly/2OpMC7Q</a:t>
            </a:r>
            <a:r>
              <a:rPr lang="en-GB" sz="1200" b="1">
                <a:solidFill>
                  <a:srgbClr val="00A0DB"/>
                </a:solidFill>
                <a:latin typeface="Corbel" panose="020B0503020204020204" pitchFamily="34" charset="0"/>
              </a:rPr>
              <a:t> </a:t>
            </a:r>
            <a:r>
              <a:rPr lang="en-GB" sz="1200" b="0" i="0">
                <a:solidFill>
                  <a:srgbClr val="000000"/>
                </a:solidFill>
                <a:effectLst/>
                <a:latin typeface="Corbel" panose="020B0503020204020204" pitchFamily="34" charset="0"/>
                <a:cs typeface="Arial" panose="020B0604020202020204" pitchFamily="34" charset="0"/>
              </a:rPr>
              <a:t>or scan the QR code using the camera on your phone.</a:t>
            </a:r>
          </a:p>
          <a:p>
            <a:pPr algn="l"/>
            <a:endParaRPr lang="en-GB" sz="1100" b="1">
              <a:solidFill>
                <a:srgbClr val="000000"/>
              </a:solidFill>
              <a:latin typeface="Corbel" panose="020B0503020204020204" pitchFamily="34" charset="0"/>
              <a:cs typeface="Arial" panose="020B0604020202020204" pitchFamily="34" charset="0"/>
            </a:endParaRPr>
          </a:p>
          <a:p>
            <a:pPr algn="l"/>
            <a:endParaRPr lang="en-GB" sz="1100" b="1" i="0">
              <a:solidFill>
                <a:srgbClr val="000000"/>
              </a:solidFill>
              <a:effectLst/>
              <a:latin typeface="Corbel"/>
              <a:cs typeface="Arial"/>
            </a:endParaRPr>
          </a:p>
        </p:txBody>
      </p:sp>
      <p:pic>
        <p:nvPicPr>
          <p:cNvPr id="5" name="Picture 4">
            <a:extLst>
              <a:ext uri="{FF2B5EF4-FFF2-40B4-BE49-F238E27FC236}">
                <a16:creationId xmlns:a16="http://schemas.microsoft.com/office/drawing/2014/main" id="{41E79397-E23A-6042-83EE-6BE19570C96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445930" y="6213117"/>
            <a:ext cx="1151964" cy="342531"/>
          </a:xfrm>
          <a:prstGeom prst="rect">
            <a:avLst/>
          </a:prstGeom>
        </p:spPr>
      </p:pic>
      <p:pic>
        <p:nvPicPr>
          <p:cNvPr id="24" name="Picture 23">
            <a:extLst>
              <a:ext uri="{FF2B5EF4-FFF2-40B4-BE49-F238E27FC236}">
                <a16:creationId xmlns:a16="http://schemas.microsoft.com/office/drawing/2014/main" id="{AB56A10D-2513-41DA-AD3C-1D8B3144747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775063" y="302352"/>
            <a:ext cx="1822831" cy="438403"/>
          </a:xfrm>
          <a:prstGeom prst="rect">
            <a:avLst/>
          </a:prstGeom>
          <a:noFill/>
          <a:ln>
            <a:noFill/>
          </a:ln>
        </p:spPr>
      </p:pic>
      <p:pic>
        <p:nvPicPr>
          <p:cNvPr id="10" name="Picture 9">
            <a:extLst>
              <a:ext uri="{FF2B5EF4-FFF2-40B4-BE49-F238E27FC236}">
                <a16:creationId xmlns:a16="http://schemas.microsoft.com/office/drawing/2014/main" id="{76274BF1-F94A-4D58-BD02-E6BB9954D169}"/>
              </a:ext>
            </a:extLst>
          </p:cNvPr>
          <p:cNvPicPr>
            <a:picLocks noChangeAspect="1"/>
          </p:cNvPicPr>
          <p:nvPr/>
        </p:nvPicPr>
        <p:blipFill>
          <a:blip r:embed="rId7"/>
          <a:stretch>
            <a:fillRect/>
          </a:stretch>
        </p:blipFill>
        <p:spPr>
          <a:xfrm>
            <a:off x="1538207" y="3251813"/>
            <a:ext cx="3347688" cy="1890072"/>
          </a:xfrm>
          <a:prstGeom prst="rect">
            <a:avLst/>
          </a:prstGeom>
        </p:spPr>
      </p:pic>
      <p:pic>
        <p:nvPicPr>
          <p:cNvPr id="42" name="Picture 41">
            <a:extLst>
              <a:ext uri="{FF2B5EF4-FFF2-40B4-BE49-F238E27FC236}">
                <a16:creationId xmlns:a16="http://schemas.microsoft.com/office/drawing/2014/main" id="{A3717F66-E044-460E-B093-5C8A351EF63D}"/>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537545" y="792094"/>
            <a:ext cx="1231900" cy="247650"/>
          </a:xfrm>
          <a:prstGeom prst="rect">
            <a:avLst/>
          </a:prstGeom>
          <a:noFill/>
          <a:ln>
            <a:noFill/>
          </a:ln>
        </p:spPr>
      </p:pic>
      <p:pic>
        <p:nvPicPr>
          <p:cNvPr id="46" name="Picture 45">
            <a:extLst>
              <a:ext uri="{FF2B5EF4-FFF2-40B4-BE49-F238E27FC236}">
                <a16:creationId xmlns:a16="http://schemas.microsoft.com/office/drawing/2014/main" id="{20F799D1-6098-493F-B920-A37846B74E1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537545" y="2056662"/>
            <a:ext cx="2641600" cy="279400"/>
          </a:xfrm>
          <a:prstGeom prst="rect">
            <a:avLst/>
          </a:prstGeom>
          <a:noFill/>
          <a:ln>
            <a:noFill/>
          </a:ln>
        </p:spPr>
      </p:pic>
      <p:sp>
        <p:nvSpPr>
          <p:cNvPr id="17" name="TextBox 16">
            <a:extLst>
              <a:ext uri="{FF2B5EF4-FFF2-40B4-BE49-F238E27FC236}">
                <a16:creationId xmlns:a16="http://schemas.microsoft.com/office/drawing/2014/main" id="{07A857C9-65BF-4BB6-8173-6236C53B0B07}"/>
              </a:ext>
            </a:extLst>
          </p:cNvPr>
          <p:cNvSpPr txBox="1"/>
          <p:nvPr/>
        </p:nvSpPr>
        <p:spPr>
          <a:xfrm>
            <a:off x="6271788" y="1026319"/>
            <a:ext cx="5500414" cy="101566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a:latin typeface="Corbel" panose="020B0503020204020204" pitchFamily="34" charset="0"/>
              </a:rPr>
              <a:t>It's easier to spot a change – and potentially a problem - in someone else than in yourself. Keep an eye out for changes among your team.</a:t>
            </a:r>
          </a:p>
          <a:p>
            <a:pPr marL="171450" indent="-171450">
              <a:buFont typeface="Arial" panose="020B0604020202020204" pitchFamily="34" charset="0"/>
              <a:buChar char="•"/>
            </a:pPr>
            <a:r>
              <a:rPr lang="en-GB" sz="1000">
                <a:latin typeface="Corbel" panose="020B0503020204020204" pitchFamily="34" charset="0"/>
              </a:rPr>
              <a:t>When asking a colleague how they are, try phrasing it as an open question ("how are you feeling?") rather than closed  one ("you okay?").</a:t>
            </a:r>
          </a:p>
          <a:p>
            <a:pPr marL="171450" indent="-171450">
              <a:buFont typeface="Arial" panose="020B0604020202020204" pitchFamily="34" charset="0"/>
              <a:buChar char="•"/>
            </a:pPr>
            <a:r>
              <a:rPr lang="en-GB" sz="1000">
                <a:latin typeface="Corbel" panose="020B0503020204020204" pitchFamily="34" charset="0"/>
              </a:rPr>
              <a:t>Think about how you can set an example for colleagues by sharing your own challenges and vulnerabilities, whether that's in a huddle or one-to-one.</a:t>
            </a:r>
            <a:endParaRPr lang="en-GB" sz="1000" b="1" i="0">
              <a:solidFill>
                <a:srgbClr val="000000"/>
              </a:solidFill>
              <a:effectLst/>
              <a:latin typeface="Corbel" panose="020B0503020204020204" pitchFamily="34" charset="0"/>
              <a:cs typeface="Arial"/>
            </a:endParaRPr>
          </a:p>
        </p:txBody>
      </p:sp>
      <p:sp>
        <p:nvSpPr>
          <p:cNvPr id="18" name="TextBox 17">
            <a:extLst>
              <a:ext uri="{FF2B5EF4-FFF2-40B4-BE49-F238E27FC236}">
                <a16:creationId xmlns:a16="http://schemas.microsoft.com/office/drawing/2014/main" id="{665C3CCA-1955-47B4-A0A6-EBB81D741ADF}"/>
              </a:ext>
            </a:extLst>
          </p:cNvPr>
          <p:cNvSpPr txBox="1"/>
          <p:nvPr/>
        </p:nvSpPr>
        <p:spPr>
          <a:xfrm>
            <a:off x="6271788" y="2310277"/>
            <a:ext cx="5500414" cy="101566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a:latin typeface="Corbel" panose="020B0503020204020204" pitchFamily="34" charset="0"/>
              </a:rPr>
              <a:t>Set aside some time each day to reflect on what you and your team did well today, maybe as you leave the building.</a:t>
            </a:r>
          </a:p>
          <a:p>
            <a:pPr marL="171450" indent="-171450">
              <a:buFont typeface="Arial" panose="020B0604020202020204" pitchFamily="34" charset="0"/>
              <a:buChar char="•"/>
            </a:pPr>
            <a:r>
              <a:rPr lang="en-GB" sz="1000">
                <a:latin typeface="Corbel" panose="020B0503020204020204" pitchFamily="34" charset="0"/>
              </a:rPr>
              <a:t>Encourage discussions about familiar comforts and day-to-day experiences which haven't changed.</a:t>
            </a:r>
          </a:p>
          <a:p>
            <a:pPr marL="171450" indent="-171450">
              <a:buFont typeface="Arial" panose="020B0604020202020204" pitchFamily="34" charset="0"/>
              <a:buChar char="•"/>
            </a:pPr>
            <a:r>
              <a:rPr lang="en-GB" sz="1000">
                <a:latin typeface="Corbel" panose="020B0503020204020204" pitchFamily="34" charset="0"/>
              </a:rPr>
              <a:t>Remember to actively acknowledge the challenges and feelings that change and uncertainty can bring.</a:t>
            </a:r>
            <a:endParaRPr lang="en-GB" sz="1000" b="1" i="0">
              <a:solidFill>
                <a:srgbClr val="000000"/>
              </a:solidFill>
              <a:effectLst/>
              <a:latin typeface="Corbel" panose="020B0503020204020204" pitchFamily="34" charset="0"/>
              <a:cs typeface="Arial"/>
            </a:endParaRPr>
          </a:p>
        </p:txBody>
      </p:sp>
      <p:grpSp>
        <p:nvGrpSpPr>
          <p:cNvPr id="12" name="Group 11">
            <a:extLst>
              <a:ext uri="{FF2B5EF4-FFF2-40B4-BE49-F238E27FC236}">
                <a16:creationId xmlns:a16="http://schemas.microsoft.com/office/drawing/2014/main" id="{CA7CB910-CD38-7442-9B37-3DC30E28DABC}"/>
              </a:ext>
            </a:extLst>
          </p:cNvPr>
          <p:cNvGrpSpPr/>
          <p:nvPr/>
        </p:nvGrpSpPr>
        <p:grpSpPr>
          <a:xfrm>
            <a:off x="6271788" y="3325940"/>
            <a:ext cx="5500414" cy="2868475"/>
            <a:chOff x="6271788" y="3193410"/>
            <a:chExt cx="5500414" cy="2868475"/>
          </a:xfrm>
        </p:grpSpPr>
        <p:pic>
          <p:nvPicPr>
            <p:cNvPr id="44" name="Picture 43">
              <a:extLst>
                <a:ext uri="{FF2B5EF4-FFF2-40B4-BE49-F238E27FC236}">
                  <a16:creationId xmlns:a16="http://schemas.microsoft.com/office/drawing/2014/main" id="{82727B6B-2121-4DB2-84A6-D231A74EBF6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537545" y="5232196"/>
              <a:ext cx="1384300" cy="304800"/>
            </a:xfrm>
            <a:prstGeom prst="rect">
              <a:avLst/>
            </a:prstGeom>
            <a:noFill/>
            <a:ln>
              <a:noFill/>
            </a:ln>
          </p:spPr>
        </p:pic>
        <p:pic>
          <p:nvPicPr>
            <p:cNvPr id="49" name="Picture 48">
              <a:extLst>
                <a:ext uri="{FF2B5EF4-FFF2-40B4-BE49-F238E27FC236}">
                  <a16:creationId xmlns:a16="http://schemas.microsoft.com/office/drawing/2014/main" id="{75FDC155-2FE5-4B31-A10D-44D38E584544}"/>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6537545" y="4141728"/>
              <a:ext cx="2705100" cy="266700"/>
            </a:xfrm>
            <a:prstGeom prst="rect">
              <a:avLst/>
            </a:prstGeom>
            <a:noFill/>
            <a:ln>
              <a:noFill/>
            </a:ln>
          </p:spPr>
        </p:pic>
        <p:pic>
          <p:nvPicPr>
            <p:cNvPr id="52" name="Picture 51">
              <a:extLst>
                <a:ext uri="{FF2B5EF4-FFF2-40B4-BE49-F238E27FC236}">
                  <a16:creationId xmlns:a16="http://schemas.microsoft.com/office/drawing/2014/main" id="{D0AEE029-7540-4913-B35A-19DAC1E6B119}"/>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537545" y="3193410"/>
              <a:ext cx="1714500" cy="260350"/>
            </a:xfrm>
            <a:prstGeom prst="rect">
              <a:avLst/>
            </a:prstGeom>
            <a:noFill/>
            <a:ln>
              <a:noFill/>
            </a:ln>
          </p:spPr>
        </p:pic>
        <p:sp>
          <p:nvSpPr>
            <p:cNvPr id="19" name="TextBox 18">
              <a:extLst>
                <a:ext uri="{FF2B5EF4-FFF2-40B4-BE49-F238E27FC236}">
                  <a16:creationId xmlns:a16="http://schemas.microsoft.com/office/drawing/2014/main" id="{ED0C8C70-F0AD-4A5D-986B-2DAD4C34D3AD}"/>
                </a:ext>
              </a:extLst>
            </p:cNvPr>
            <p:cNvSpPr txBox="1"/>
            <p:nvPr/>
          </p:nvSpPr>
          <p:spPr>
            <a:xfrm>
              <a:off x="6271788" y="3417437"/>
              <a:ext cx="5500414" cy="553998"/>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a:latin typeface="Corbel" panose="020B0503020204020204" pitchFamily="34" charset="0"/>
                </a:rPr>
                <a:t>Small acts of kindness really matter - make a teammate a cuppa or bring in some biscuits to share.</a:t>
              </a:r>
            </a:p>
            <a:p>
              <a:pPr marL="171450" indent="-171450">
                <a:buFont typeface="Arial" panose="020B0604020202020204" pitchFamily="34" charset="0"/>
                <a:buChar char="•"/>
              </a:pPr>
              <a:r>
                <a:rPr lang="en-GB" sz="1000">
                  <a:latin typeface="Corbel" panose="020B0503020204020204" pitchFamily="34" charset="0"/>
                </a:rPr>
                <a:t>You can always send teammates a message after work to let them know you are thinking of them.</a:t>
              </a:r>
            </a:p>
            <a:p>
              <a:pPr marL="171450" indent="-171450">
                <a:buFont typeface="Arial" panose="020B0604020202020204" pitchFamily="34" charset="0"/>
                <a:buChar char="•"/>
              </a:pPr>
              <a:r>
                <a:rPr lang="en-GB" sz="1000">
                  <a:latin typeface="Corbel" panose="020B0503020204020204" pitchFamily="34" charset="0"/>
                </a:rPr>
                <a:t>Thank teammates for even the smallest thing. Day to day gratitude can make a difference.</a:t>
              </a:r>
              <a:endParaRPr lang="en-GB" sz="1000" b="1" i="0">
                <a:solidFill>
                  <a:srgbClr val="000000"/>
                </a:solidFill>
                <a:effectLst/>
                <a:latin typeface="Corbel" panose="020B0503020204020204" pitchFamily="34" charset="0"/>
                <a:cs typeface="Arial"/>
              </a:endParaRPr>
            </a:p>
          </p:txBody>
        </p:sp>
        <p:sp>
          <p:nvSpPr>
            <p:cNvPr id="20" name="TextBox 19">
              <a:extLst>
                <a:ext uri="{FF2B5EF4-FFF2-40B4-BE49-F238E27FC236}">
                  <a16:creationId xmlns:a16="http://schemas.microsoft.com/office/drawing/2014/main" id="{975447D3-8292-4E01-A509-57A1E1FE6201}"/>
                </a:ext>
              </a:extLst>
            </p:cNvPr>
            <p:cNvSpPr txBox="1"/>
            <p:nvPr/>
          </p:nvSpPr>
          <p:spPr>
            <a:xfrm>
              <a:off x="6271788" y="4385718"/>
              <a:ext cx="5500414" cy="861774"/>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a:latin typeface="Corbel" panose="020B0503020204020204" pitchFamily="34" charset="0"/>
                </a:rPr>
                <a:t>Encourage a safe safe space for colleagues to get involved in and speak up </a:t>
              </a:r>
              <a:r>
                <a:rPr lang="en-GB" sz="1000" err="1">
                  <a:latin typeface="Corbel" panose="020B0503020204020204" pitchFamily="34" charset="0"/>
                </a:rPr>
                <a:t>ie</a:t>
              </a:r>
              <a:r>
                <a:rPr lang="en-GB" sz="1000">
                  <a:latin typeface="Corbel" panose="020B0503020204020204" pitchFamily="34" charset="0"/>
                </a:rPr>
                <a:t> team huddles.</a:t>
              </a:r>
            </a:p>
            <a:p>
              <a:pPr marL="171450" indent="-171450">
                <a:buFont typeface="Arial" panose="020B0604020202020204" pitchFamily="34" charset="0"/>
                <a:buChar char="•"/>
              </a:pPr>
              <a:r>
                <a:rPr lang="en-GB" sz="1000">
                  <a:latin typeface="Corbel" panose="020B0503020204020204" pitchFamily="34" charset="0"/>
                </a:rPr>
                <a:t>Think of someone who rarely gets praised and make an effort to let them know you appreciate them. Specific examples make people feel appreciated and noticed.</a:t>
              </a:r>
            </a:p>
            <a:p>
              <a:pPr marL="171450" indent="-171450">
                <a:buFont typeface="Arial" panose="020B0604020202020204" pitchFamily="34" charset="0"/>
                <a:buChar char="•"/>
              </a:pPr>
              <a:r>
                <a:rPr lang="en-GB" sz="1000">
                  <a:latin typeface="Corbel" panose="020B0503020204020204" pitchFamily="34" charset="0"/>
                </a:rPr>
                <a:t>Be mindful that new colleagues or people trying something for the first time will appreciate your  support the most.</a:t>
              </a:r>
              <a:endParaRPr lang="en-GB" sz="1000" b="1" i="0">
                <a:solidFill>
                  <a:srgbClr val="000000"/>
                </a:solidFill>
                <a:effectLst/>
                <a:latin typeface="Corbel" panose="020B0503020204020204" pitchFamily="34" charset="0"/>
                <a:cs typeface="Arial"/>
              </a:endParaRPr>
            </a:p>
          </p:txBody>
        </p:sp>
        <p:sp>
          <p:nvSpPr>
            <p:cNvPr id="23" name="TextBox 22">
              <a:extLst>
                <a:ext uri="{FF2B5EF4-FFF2-40B4-BE49-F238E27FC236}">
                  <a16:creationId xmlns:a16="http://schemas.microsoft.com/office/drawing/2014/main" id="{4D746EEC-A6F8-483C-8F24-9E45F58E9642}"/>
                </a:ext>
              </a:extLst>
            </p:cNvPr>
            <p:cNvSpPr txBox="1"/>
            <p:nvPr/>
          </p:nvSpPr>
          <p:spPr>
            <a:xfrm>
              <a:off x="6271788" y="5507887"/>
              <a:ext cx="5500414" cy="553998"/>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a:latin typeface="Corbel" panose="020B0503020204020204" pitchFamily="34" charset="0"/>
                </a:rPr>
                <a:t>Even when it feels difficult, try to reinforce the importance of breaks.</a:t>
              </a:r>
            </a:p>
            <a:p>
              <a:pPr marL="171450" indent="-171450">
                <a:buFont typeface="Arial" panose="020B0604020202020204" pitchFamily="34" charset="0"/>
                <a:buChar char="•"/>
              </a:pPr>
              <a:r>
                <a:rPr lang="en-GB" sz="1000">
                  <a:latin typeface="Corbel" panose="020B0503020204020204" pitchFamily="34" charset="0"/>
                </a:rPr>
                <a:t>Find a moment every week to share tips about how you switch off and relax at the end of the day.</a:t>
              </a:r>
            </a:p>
            <a:p>
              <a:pPr marL="171450" indent="-171450">
                <a:buFont typeface="Arial" panose="020B0604020202020204" pitchFamily="34" charset="0"/>
                <a:buChar char="•"/>
              </a:pPr>
              <a:r>
                <a:rPr lang="en-GB" sz="1000">
                  <a:latin typeface="Corbel" panose="020B0503020204020204" pitchFamily="34" charset="0"/>
                </a:rPr>
                <a:t>Set an example by making use of the wellbeing facilities your department has on offer.</a:t>
              </a:r>
            </a:p>
          </p:txBody>
        </p:sp>
      </p:grpSp>
      <p:pic>
        <p:nvPicPr>
          <p:cNvPr id="8" name="Picture 7">
            <a:extLst>
              <a:ext uri="{FF2B5EF4-FFF2-40B4-BE49-F238E27FC236}">
                <a16:creationId xmlns:a16="http://schemas.microsoft.com/office/drawing/2014/main" id="{EB8E75D7-C18E-9C49-861D-401769F5B230}"/>
              </a:ext>
            </a:extLst>
          </p:cNvPr>
          <p:cNvPicPr>
            <a:picLocks noChangeAspect="1"/>
          </p:cNvPicPr>
          <p:nvPr/>
        </p:nvPicPr>
        <p:blipFill rotWithShape="1">
          <a:blip r:embed="rId13">
            <a:extLst>
              <a:ext uri="{28A0092B-C50C-407E-A947-70E740481C1C}">
                <a14:useLocalDpi xmlns:a14="http://schemas.microsoft.com/office/drawing/2010/main" val="0"/>
              </a:ext>
            </a:extLst>
          </a:blip>
          <a:srcRect l="4842" t="8263" r="9254" b="5694"/>
          <a:stretch/>
        </p:blipFill>
        <p:spPr>
          <a:xfrm>
            <a:off x="4249010" y="5273759"/>
            <a:ext cx="1484097" cy="1465329"/>
          </a:xfrm>
          <a:prstGeom prst="rect">
            <a:avLst/>
          </a:prstGeom>
        </p:spPr>
      </p:pic>
      <p:sp>
        <p:nvSpPr>
          <p:cNvPr id="26" name="TextBox 25">
            <a:extLst>
              <a:ext uri="{FF2B5EF4-FFF2-40B4-BE49-F238E27FC236}">
                <a16:creationId xmlns:a16="http://schemas.microsoft.com/office/drawing/2014/main" id="{EF4B1C5A-F990-4AD5-A8AE-DE90B0E818A0}"/>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3096518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428141"/>
            <a:ext cx="9593524" cy="611649"/>
          </a:xfrm>
        </p:spPr>
        <p:txBody>
          <a:bodyPr>
            <a:normAutofit/>
          </a:bodyPr>
          <a:lstStyle/>
          <a:p>
            <a:r>
              <a:rPr lang="en-GB"/>
              <a:t>	Supporting care provider managers</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C68EA85-054E-45BE-B9BF-856B99AE285A}"/>
              </a:ext>
            </a:extLst>
          </p:cNvPr>
          <p:cNvSpPr txBox="1"/>
          <p:nvPr/>
        </p:nvSpPr>
        <p:spPr>
          <a:xfrm>
            <a:off x="544090" y="1193400"/>
            <a:ext cx="10093150" cy="4970591"/>
          </a:xfrm>
          <a:prstGeom prst="rect">
            <a:avLst/>
          </a:prstGeom>
          <a:noFill/>
        </p:spPr>
        <p:txBody>
          <a:bodyPr wrap="square" rtlCol="0">
            <a:spAutoFit/>
          </a:bodyPr>
          <a:lstStyle/>
          <a:p>
            <a:pPr lvl="0">
              <a:buClr>
                <a:srgbClr val="000000"/>
              </a:buClr>
              <a:defRPr/>
            </a:pPr>
            <a:endParaRPr lang="en-GB" sz="1100" b="1"/>
          </a:p>
          <a:p>
            <a:pPr lvl="0">
              <a:buClr>
                <a:srgbClr val="000000"/>
              </a:buClr>
              <a:defRPr/>
            </a:pPr>
            <a:r>
              <a:rPr lang="en-GB" sz="1400">
                <a:latin typeface="Arial" panose="020B0604020202020204" pitchFamily="34" charset="0"/>
                <a:cs typeface="Arial" panose="020B0604020202020204" pitchFamily="34" charset="0"/>
              </a:rPr>
              <a:t>Skills for Care supports the adult care sector in England with workforce development resources and support to recruit, develop and lead quality care services.  A key focus is the range of </a:t>
            </a:r>
            <a:r>
              <a:rPr lang="en-GB" sz="1400">
                <a:latin typeface="Arial" panose="020B0604020202020204" pitchFamily="34" charset="0"/>
                <a:cs typeface="Arial" panose="020B0604020202020204" pitchFamily="34" charset="0"/>
                <a:hlinkClick r:id="rId3"/>
              </a:rPr>
              <a:t>Support for registered managers </a:t>
            </a:r>
            <a:endParaRPr lang="en-GB" sz="1400">
              <a:latin typeface="Arial" panose="020B0604020202020204" pitchFamily="34" charset="0"/>
              <a:cs typeface="Arial" panose="020B0604020202020204" pitchFamily="34" charset="0"/>
            </a:endParaRPr>
          </a:p>
          <a:p>
            <a:pPr lvl="0">
              <a:buClr>
                <a:srgbClr val="000000"/>
              </a:buClr>
              <a:defRPr/>
            </a:pPr>
            <a:endParaRPr lang="en-GB" sz="1400">
              <a:latin typeface="Arial" panose="020B0604020202020204" pitchFamily="34" charset="0"/>
              <a:cs typeface="Arial" panose="020B0604020202020204" pitchFamily="34" charset="0"/>
            </a:endParaRPr>
          </a:p>
          <a:p>
            <a:pPr>
              <a:buClr>
                <a:srgbClr val="000000"/>
              </a:buClr>
              <a:defRPr/>
            </a:pPr>
            <a:r>
              <a:rPr lang="en-GB" sz="1400">
                <a:latin typeface="Arial" panose="020B0604020202020204" pitchFamily="34" charset="0"/>
                <a:cs typeface="Arial" panose="020B0604020202020204" pitchFamily="34" charset="0"/>
              </a:rPr>
              <a:t>The </a:t>
            </a:r>
            <a:r>
              <a:rPr lang="en-GB" sz="1400">
                <a:latin typeface="Arial" panose="020B0604020202020204" pitchFamily="34" charset="0"/>
                <a:cs typeface="Arial" panose="020B0604020202020204" pitchFamily="34" charset="0"/>
                <a:hlinkClick r:id="rId4"/>
              </a:rPr>
              <a:t>Skills for Care Resource Finder </a:t>
            </a:r>
            <a:r>
              <a:rPr lang="en-GB" sz="1400">
                <a:latin typeface="Arial" panose="020B0604020202020204" pitchFamily="34" charset="0"/>
                <a:cs typeface="Arial" panose="020B0604020202020204" pitchFamily="34" charset="0"/>
              </a:rPr>
              <a:t>will help managers and staff to find the right wellbeing resources for their needs.</a:t>
            </a:r>
          </a:p>
          <a:p>
            <a:pPr lvl="0">
              <a:buClr>
                <a:srgbClr val="000000"/>
              </a:buClr>
              <a:defRPr/>
            </a:pPr>
            <a:endParaRPr lang="en-GB" sz="1400">
              <a:latin typeface="Arial" panose="020B0604020202020204" pitchFamily="34" charset="0"/>
              <a:cs typeface="Arial" panose="020B0604020202020204" pitchFamily="34" charset="0"/>
            </a:endParaRPr>
          </a:p>
          <a:p>
            <a:pPr lvl="0">
              <a:buClr>
                <a:srgbClr val="000000"/>
              </a:buClr>
              <a:defRPr/>
            </a:pPr>
            <a:r>
              <a:rPr lang="en-GB" sz="1400">
                <a:latin typeface="Arial" panose="020B0604020202020204" pitchFamily="34" charset="0"/>
                <a:cs typeface="Arial" panose="020B0604020202020204" pitchFamily="34" charset="0"/>
              </a:rPr>
              <a:t>This includes:</a:t>
            </a: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hlinkClick r:id="rId5"/>
              </a:rPr>
              <a:t>Supporting local Registered Managers networks &amp; </a:t>
            </a:r>
            <a:r>
              <a:rPr lang="en-GB" sz="1400" err="1">
                <a:latin typeface="Arial" panose="020B0604020202020204" pitchFamily="34" charset="0"/>
                <a:cs typeface="Arial" panose="020B0604020202020204" pitchFamily="34" charset="0"/>
                <a:hlinkClick r:id="rId5"/>
              </a:rPr>
              <a:t>Whats</a:t>
            </a:r>
            <a:r>
              <a:rPr lang="en-GB" sz="1400">
                <a:latin typeface="Arial" panose="020B0604020202020204" pitchFamily="34" charset="0"/>
                <a:cs typeface="Arial" panose="020B0604020202020204" pitchFamily="34" charset="0"/>
                <a:hlinkClick r:id="rId5"/>
              </a:rPr>
              <a:t> App groups </a:t>
            </a:r>
            <a:endParaRPr lang="en-GB" sz="1400">
              <a:latin typeface="Arial" panose="020B0604020202020204" pitchFamily="34" charset="0"/>
              <a:cs typeface="Arial" panose="020B0604020202020204" pitchFamily="34" charset="0"/>
            </a:endParaRP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rPr>
              <a:t>A new London wide network for </a:t>
            </a:r>
            <a:r>
              <a:rPr lang="en-GB" sz="1400">
                <a:latin typeface="Arial" panose="020B0604020202020204" pitchFamily="34" charset="0"/>
                <a:cs typeface="Arial" panose="020B0604020202020204" pitchFamily="34" charset="0"/>
                <a:hlinkClick r:id="rId6"/>
              </a:rPr>
              <a:t>deputy managers </a:t>
            </a:r>
            <a:endParaRPr lang="en-GB" sz="1400">
              <a:latin typeface="Arial" panose="020B0604020202020204" pitchFamily="34" charset="0"/>
              <a:cs typeface="Arial" panose="020B0604020202020204" pitchFamily="34" charset="0"/>
            </a:endParaRP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rPr>
              <a:t>A national </a:t>
            </a:r>
            <a:r>
              <a:rPr lang="en-GB" sz="1400">
                <a:latin typeface="Arial" panose="020B0604020202020204" pitchFamily="34" charset="0"/>
                <a:cs typeface="Arial" panose="020B0604020202020204" pitchFamily="34" charset="0"/>
                <a:hlinkClick r:id="rId7"/>
              </a:rPr>
              <a:t>Facebook </a:t>
            </a:r>
            <a:r>
              <a:rPr lang="en-GB" sz="1400">
                <a:latin typeface="Arial" panose="020B0604020202020204" pitchFamily="34" charset="0"/>
                <a:cs typeface="Arial" panose="020B0604020202020204" pitchFamily="34" charset="0"/>
              </a:rPr>
              <a:t>page for managers </a:t>
            </a: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rPr>
              <a:t>A series of </a:t>
            </a:r>
            <a:r>
              <a:rPr lang="en-GB" sz="1400">
                <a:latin typeface="Arial" panose="020B0604020202020204" pitchFamily="34" charset="0"/>
                <a:cs typeface="Arial" panose="020B0604020202020204" pitchFamily="34" charset="0"/>
                <a:hlinkClick r:id="rId8"/>
              </a:rPr>
              <a:t>webinars, podcasts and bite sized resources </a:t>
            </a:r>
            <a:r>
              <a:rPr lang="en-GB" sz="1400">
                <a:latin typeface="Arial" panose="020B0604020202020204" pitchFamily="34" charset="0"/>
                <a:cs typeface="Arial" panose="020B0604020202020204" pitchFamily="34" charset="0"/>
              </a:rPr>
              <a:t>for managers –all recorded and available to download from the website </a:t>
            </a: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rPr>
              <a:t>A </a:t>
            </a:r>
            <a:r>
              <a:rPr lang="en-GB" sz="1400">
                <a:latin typeface="Arial" panose="020B0604020202020204" pitchFamily="34" charset="0"/>
                <a:cs typeface="Arial" panose="020B0604020202020204" pitchFamily="34" charset="0"/>
                <a:hlinkClick r:id="rId9"/>
              </a:rPr>
              <a:t>Registered Manager membership programme </a:t>
            </a:r>
            <a:r>
              <a:rPr lang="en-GB" sz="1400">
                <a:latin typeface="Arial" panose="020B0604020202020204" pitchFamily="34" charset="0"/>
                <a:cs typeface="Arial" panose="020B0604020202020204" pitchFamily="34" charset="0"/>
              </a:rPr>
              <a:t>which includes a handbook, monthly newsletters, mentoring and peer support learning opportunities </a:t>
            </a: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rPr>
              <a:t>An </a:t>
            </a:r>
            <a:r>
              <a:rPr lang="en-GB" sz="1400">
                <a:latin typeface="Arial" panose="020B0604020202020204" pitchFamily="34" charset="0"/>
                <a:cs typeface="Arial" panose="020B0604020202020204" pitchFamily="34" charset="0"/>
                <a:hlinkClick r:id="rId10"/>
              </a:rPr>
              <a:t>advice line </a:t>
            </a:r>
            <a:endParaRPr lang="en-GB" sz="1400">
              <a:latin typeface="Arial" panose="020B0604020202020204" pitchFamily="34" charset="0"/>
              <a:cs typeface="Arial" panose="020B0604020202020204" pitchFamily="34" charset="0"/>
            </a:endParaRP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hlinkClick r:id="rId11"/>
              </a:rPr>
              <a:t>Leadership programmes and online learning </a:t>
            </a:r>
            <a:r>
              <a:rPr lang="en-GB" sz="1400">
                <a:latin typeface="Arial" panose="020B0604020202020204" pitchFamily="34" charset="0"/>
                <a:cs typeface="Arial" panose="020B0604020202020204" pitchFamily="34" charset="0"/>
              </a:rPr>
              <a:t>including managers induction standards </a:t>
            </a: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hlinkClick r:id="rId12"/>
              </a:rPr>
              <a:t>Support with achieving good and outstanding </a:t>
            </a:r>
            <a:r>
              <a:rPr lang="en-GB" sz="1400">
                <a:latin typeface="Arial" panose="020B0604020202020204" pitchFamily="34" charset="0"/>
                <a:cs typeface="Arial" panose="020B0604020202020204" pitchFamily="34" charset="0"/>
              </a:rPr>
              <a:t>and preparing for CQC</a:t>
            </a:r>
          </a:p>
          <a:p>
            <a:pPr marL="171450" lvl="0" indent="-171450">
              <a:buClr>
                <a:srgbClr val="000000"/>
              </a:buClr>
              <a:buFont typeface="Arial" panose="020B0604020202020204" pitchFamily="34" charset="0"/>
              <a:buChar char="•"/>
              <a:defRPr/>
            </a:pPr>
            <a:endParaRPr lang="en-GB" sz="1400">
              <a:latin typeface="Arial" panose="020B0604020202020204" pitchFamily="34" charset="0"/>
              <a:cs typeface="Arial" panose="020B0604020202020204" pitchFamily="34" charset="0"/>
            </a:endParaRPr>
          </a:p>
          <a:p>
            <a:pPr marL="171450" lvl="0" indent="-171450">
              <a:buClr>
                <a:srgbClr val="000000"/>
              </a:buClr>
              <a:buFont typeface="Arial" panose="020B0604020202020204" pitchFamily="34" charset="0"/>
              <a:buChar char="•"/>
              <a:defRPr/>
            </a:pPr>
            <a:endParaRPr lang="en-GB" sz="1400">
              <a:latin typeface="Arial" panose="020B0604020202020204" pitchFamily="34" charset="0"/>
              <a:cs typeface="Arial" panose="020B0604020202020204" pitchFamily="34" charset="0"/>
            </a:endParaRPr>
          </a:p>
          <a:p>
            <a:pPr lvl="0">
              <a:buClr>
                <a:srgbClr val="000000"/>
              </a:buClr>
              <a:defRPr/>
            </a:pPr>
            <a:r>
              <a:rPr lang="en-GB" sz="1400">
                <a:latin typeface="Arial" panose="020B0604020202020204" pitchFamily="34" charset="0"/>
                <a:cs typeface="Arial" panose="020B0604020202020204" pitchFamily="34" charset="0"/>
              </a:rPr>
              <a:t>In addition Skills for Care provides advice on recruitment of staff, workforce development funding, a range of learning and development resources and support and much more see </a:t>
            </a:r>
            <a:r>
              <a:rPr lang="en-GB" sz="1400">
                <a:latin typeface="Arial" panose="020B0604020202020204" pitchFamily="34" charset="0"/>
                <a:cs typeface="Arial" panose="020B0604020202020204" pitchFamily="34" charset="0"/>
                <a:hlinkClick r:id="rId13"/>
              </a:rPr>
              <a:t>https://www.skillsforcare.org.uk/home.aspx</a:t>
            </a:r>
            <a:endParaRPr lang="en-GB" sz="1400">
              <a:latin typeface="Arial" panose="020B0604020202020204" pitchFamily="34" charset="0"/>
              <a:cs typeface="Arial" panose="020B0604020202020204" pitchFamily="34" charset="0"/>
            </a:endParaRPr>
          </a:p>
          <a:p>
            <a:pPr lvl="0">
              <a:buClr>
                <a:srgbClr val="000000"/>
              </a:buClr>
              <a:defRPr/>
            </a:pPr>
            <a:endParaRPr lang="en-GB" sz="1200" b="1"/>
          </a:p>
          <a:p>
            <a:pPr lvl="0">
              <a:buClr>
                <a:srgbClr val="000000"/>
              </a:buClr>
              <a:defRPr/>
            </a:pPr>
            <a:r>
              <a:rPr lang="en-GB" sz="1400" b="1">
                <a:solidFill>
                  <a:srgbClr val="005EB8"/>
                </a:solidFill>
                <a:latin typeface="Arial" panose="020B0604020202020204" pitchFamily="34" charset="0"/>
                <a:cs typeface="Arial" panose="020B0604020202020204" pitchFamily="34" charset="0"/>
              </a:rPr>
              <a:t>Please contact your Locality Manager for more information </a:t>
            </a:r>
            <a:r>
              <a:rPr lang="en-GB" sz="1400" b="1">
                <a:solidFill>
                  <a:srgbClr val="005EB8"/>
                </a:solidFill>
                <a:latin typeface="Arial" panose="020B0604020202020204" pitchFamily="34" charset="0"/>
                <a:cs typeface="Arial" panose="020B0604020202020204" pitchFamily="34" charset="0"/>
                <a:hlinkClick r:id="rId14"/>
              </a:rPr>
              <a:t>here</a:t>
            </a:r>
            <a:r>
              <a:rPr lang="en-GB" sz="1400" b="1">
                <a:solidFill>
                  <a:srgbClr val="005EB8"/>
                </a:solidFill>
                <a:latin typeface="Arial" panose="020B0604020202020204" pitchFamily="34" charset="0"/>
                <a:cs typeface="Arial" panose="020B0604020202020204" pitchFamily="34" charset="0"/>
              </a:rPr>
              <a:t>.</a:t>
            </a:r>
            <a:endParaRPr lang="en-GB" sz="1400" b="1">
              <a:solidFill>
                <a:schemeClr val="bg2"/>
              </a:solidFill>
              <a:latin typeface="Arial" panose="020B0604020202020204" pitchFamily="34" charset="0"/>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15"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01407" y="428141"/>
            <a:ext cx="470932" cy="515631"/>
          </a:xfrm>
          <a:prstGeom prst="rect">
            <a:avLst/>
          </a:prstGeom>
        </p:spPr>
      </p:pic>
      <p:pic>
        <p:nvPicPr>
          <p:cNvPr id="4" name="Picture 3">
            <a:extLst>
              <a:ext uri="{FF2B5EF4-FFF2-40B4-BE49-F238E27FC236}">
                <a16:creationId xmlns:a16="http://schemas.microsoft.com/office/drawing/2014/main" id="{6EF7A3FA-22E7-45BD-A139-28EB9B36FBCE}"/>
              </a:ext>
            </a:extLst>
          </p:cNvPr>
          <p:cNvPicPr>
            <a:picLocks noChangeAspect="1"/>
          </p:cNvPicPr>
          <p:nvPr/>
        </p:nvPicPr>
        <p:blipFill>
          <a:blip r:embed="rId16"/>
          <a:stretch>
            <a:fillRect/>
          </a:stretch>
        </p:blipFill>
        <p:spPr>
          <a:xfrm>
            <a:off x="8700897" y="5191389"/>
            <a:ext cx="3171825" cy="1390650"/>
          </a:xfrm>
          <a:prstGeom prst="rect">
            <a:avLst/>
          </a:prstGeom>
        </p:spPr>
      </p:pic>
      <p:sp>
        <p:nvSpPr>
          <p:cNvPr id="9" name="TextBox 8">
            <a:extLst>
              <a:ext uri="{FF2B5EF4-FFF2-40B4-BE49-F238E27FC236}">
                <a16:creationId xmlns:a16="http://schemas.microsoft.com/office/drawing/2014/main" id="{F7738BE6-FA39-450B-A2A2-CDB5FEE94075}"/>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1315179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616" y="27312"/>
            <a:ext cx="751840" cy="902208"/>
          </a:xfrm>
          <a:prstGeom prst="rect">
            <a:avLst/>
          </a:prstGeom>
        </p:spPr>
      </p:pic>
      <p:pic>
        <p:nvPicPr>
          <p:cNvPr id="15" name="Picture 14"/>
          <p:cNvPicPr>
            <a:picLocks noChangeAspect="1"/>
          </p:cNvPicPr>
          <p:nvPr/>
        </p:nvPicPr>
        <p:blipFill>
          <a:blip r:embed="rId3"/>
          <a:stretch>
            <a:fillRect/>
          </a:stretch>
        </p:blipFill>
        <p:spPr>
          <a:xfrm>
            <a:off x="9035041" y="4692792"/>
            <a:ext cx="2857500" cy="1600200"/>
          </a:xfrm>
          <a:prstGeom prst="rect">
            <a:avLst/>
          </a:prstGeom>
        </p:spPr>
      </p:pic>
      <p:sp>
        <p:nvSpPr>
          <p:cNvPr id="3" name="Title 2">
            <a:extLst>
              <a:ext uri="{FF2B5EF4-FFF2-40B4-BE49-F238E27FC236}">
                <a16:creationId xmlns:a16="http://schemas.microsoft.com/office/drawing/2014/main" id="{B3D15E6B-2286-4C70-B37C-5B0C68E031B3}"/>
              </a:ext>
            </a:extLst>
          </p:cNvPr>
          <p:cNvSpPr>
            <a:spLocks noGrp="1"/>
          </p:cNvSpPr>
          <p:nvPr>
            <p:ph type="title"/>
          </p:nvPr>
        </p:nvSpPr>
        <p:spPr>
          <a:xfrm>
            <a:off x="270970" y="238249"/>
            <a:ext cx="10282379" cy="611649"/>
          </a:xfrm>
        </p:spPr>
        <p:txBody>
          <a:bodyPr/>
          <a:lstStyle/>
          <a:p>
            <a:r>
              <a:rPr lang="en-GB"/>
              <a:t>London Health and Wellbeing hubs – an overview</a:t>
            </a:r>
          </a:p>
        </p:txBody>
      </p:sp>
      <p:sp>
        <p:nvSpPr>
          <p:cNvPr id="10" name="Content Placeholder 4">
            <a:extLst>
              <a:ext uri="{FF2B5EF4-FFF2-40B4-BE49-F238E27FC236}">
                <a16:creationId xmlns:a16="http://schemas.microsoft.com/office/drawing/2014/main" id="{5489FE8C-9FF2-4CE6-895B-4034EB6AF7DF}"/>
              </a:ext>
            </a:extLst>
          </p:cNvPr>
          <p:cNvSpPr txBox="1">
            <a:spLocks/>
          </p:cNvSpPr>
          <p:nvPr/>
        </p:nvSpPr>
        <p:spPr>
          <a:xfrm>
            <a:off x="401536" y="5849736"/>
            <a:ext cx="8699383" cy="49217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100" b="1">
                <a:latin typeface="Arial" panose="020B0604020202020204" pitchFamily="34" charset="0"/>
                <a:ea typeface="Calibri" panose="020F0502020204030204" pitchFamily="34" charset="0"/>
                <a:cs typeface="Arial" panose="020B0604020202020204" pitchFamily="34" charset="0"/>
              </a:rPr>
              <a:t>* ICSs are partnerships that bring together providers and commissioners of NHS services across a geographical area with local authorities and other local partners, to collectively plan and integrate care to meet the needs of their population.</a:t>
            </a:r>
          </a:p>
          <a:p>
            <a:endParaRPr lang="en-GB" sz="1100"/>
          </a:p>
        </p:txBody>
      </p:sp>
      <p:pic>
        <p:nvPicPr>
          <p:cNvPr id="7" name="Picture 6"/>
          <p:cNvPicPr>
            <a:picLocks noChangeAspect="1"/>
          </p:cNvPicPr>
          <p:nvPr/>
        </p:nvPicPr>
        <p:blipFill>
          <a:blip r:embed="rId4"/>
          <a:stretch>
            <a:fillRect/>
          </a:stretch>
        </p:blipFill>
        <p:spPr>
          <a:xfrm>
            <a:off x="8996341" y="922904"/>
            <a:ext cx="2955049" cy="1811310"/>
          </a:xfrm>
          <a:prstGeom prst="rect">
            <a:avLst/>
          </a:prstGeom>
        </p:spPr>
      </p:pic>
      <p:pic>
        <p:nvPicPr>
          <p:cNvPr id="12" name="Picture 11"/>
          <p:cNvPicPr>
            <a:picLocks noChangeAspect="1"/>
          </p:cNvPicPr>
          <p:nvPr/>
        </p:nvPicPr>
        <p:blipFill>
          <a:blip r:embed="rId5"/>
          <a:stretch>
            <a:fillRect/>
          </a:stretch>
        </p:blipFill>
        <p:spPr>
          <a:xfrm>
            <a:off x="9035041" y="2826161"/>
            <a:ext cx="2916350" cy="1774684"/>
          </a:xfrm>
          <a:prstGeom prst="rect">
            <a:avLst/>
          </a:prstGeom>
        </p:spPr>
      </p:pic>
      <p:sp>
        <p:nvSpPr>
          <p:cNvPr id="16" name="Rectangle 15"/>
          <p:cNvSpPr/>
          <p:nvPr/>
        </p:nvSpPr>
        <p:spPr>
          <a:xfrm>
            <a:off x="392834" y="922903"/>
            <a:ext cx="8561409" cy="18113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tabLst>
                <a:tab pos="457200" algn="l"/>
              </a:tabLst>
            </a:pPr>
            <a:r>
              <a:rPr lang="en-GB" sz="1100">
                <a:solidFill>
                  <a:schemeClr val="bg1"/>
                </a:solidFill>
                <a:latin typeface="Arial" panose="020B0604020202020204" pitchFamily="34" charset="0"/>
                <a:ea typeface="Calibri" panose="020F0502020204030204" pitchFamily="34" charset="0"/>
                <a:cs typeface="Arial" panose="020B0604020202020204" pitchFamily="34" charset="0"/>
              </a:rPr>
              <a:t>In response to Covid-19, the Integrated Care Systems (ICSs)* in London have set-up – or are in the process of setting up - new digital health and wellbeing hubs to support all health &amp; social care staff (including ancillary workers) with their wellbeing and resilience needs</a:t>
            </a:r>
          </a:p>
          <a:p>
            <a:pPr>
              <a:lnSpc>
                <a:spcPct val="107000"/>
              </a:lnSpc>
              <a:spcAft>
                <a:spcPts val="800"/>
              </a:spcAft>
              <a:tabLst>
                <a:tab pos="457200" algn="l"/>
              </a:tabLst>
            </a:pPr>
            <a:r>
              <a:rPr lang="en-GB" sz="1100">
                <a:solidFill>
                  <a:schemeClr val="bg1"/>
                </a:solidFill>
                <a:latin typeface="Arial" panose="020B0604020202020204" pitchFamily="34" charset="0"/>
                <a:ea typeface="Calibri" panose="020F0502020204030204" pitchFamily="34" charset="0"/>
                <a:cs typeface="Arial" panose="020B0604020202020204" pitchFamily="34" charset="0"/>
              </a:rPr>
              <a:t>These offer free, confidential, psychological support services run by care professionals for care professionals in a positive health and wellbeing environment. They aim to support staff through this particularly challenging time and can assist with addressing issues such as anxiety and depression, as well as helping people better manage their work – life balance </a:t>
            </a:r>
          </a:p>
          <a:p>
            <a:pPr>
              <a:lnSpc>
                <a:spcPct val="107000"/>
              </a:lnSpc>
              <a:spcAft>
                <a:spcPts val="800"/>
              </a:spcAft>
              <a:tabLst>
                <a:tab pos="457200" algn="l"/>
              </a:tabLst>
            </a:pPr>
            <a:r>
              <a:rPr lang="en-GB" sz="1100">
                <a:solidFill>
                  <a:schemeClr val="bg1"/>
                </a:solidFill>
                <a:latin typeface="Arial" panose="020B0604020202020204" pitchFamily="34" charset="0"/>
                <a:ea typeface="Calibri" panose="020F0502020204030204" pitchFamily="34" charset="0"/>
                <a:cs typeface="Arial" panose="020B0604020202020204" pitchFamily="34" charset="0"/>
              </a:rPr>
              <a:t>There is no cost to access the services that the hubs provide - and all are delivered by health and care professionals with extensive experience of mental health issues</a:t>
            </a:r>
          </a:p>
        </p:txBody>
      </p:sp>
      <p:sp>
        <p:nvSpPr>
          <p:cNvPr id="19" name="Rectangle 18"/>
          <p:cNvSpPr/>
          <p:nvPr/>
        </p:nvSpPr>
        <p:spPr>
          <a:xfrm>
            <a:off x="392834" y="2807219"/>
            <a:ext cx="8561409" cy="179362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tabLst>
                <a:tab pos="457200" algn="l"/>
              </a:tabLst>
            </a:pPr>
            <a:r>
              <a:rPr lang="en-GB" sz="1100" b="1">
                <a:solidFill>
                  <a:schemeClr val="tx1"/>
                </a:solidFill>
                <a:latin typeface="Arial" panose="020B0604020202020204" pitchFamily="34" charset="0"/>
                <a:ea typeface="Calibri" panose="020F0502020204030204" pitchFamily="34" charset="0"/>
                <a:cs typeface="Arial" panose="020B0604020202020204" pitchFamily="34" charset="0"/>
              </a:rPr>
              <a:t>The services you can access will depend on your local hub, but some of the support available</a:t>
            </a:r>
            <a:r>
              <a:rPr lang="en-GB" sz="1100" b="1" i="1">
                <a:solidFill>
                  <a:schemeClr val="tx1"/>
                </a:solidFill>
                <a:latin typeface="Arial" panose="020B0604020202020204" pitchFamily="34" charset="0"/>
                <a:ea typeface="Calibri" panose="020F0502020204030204" pitchFamily="34" charset="0"/>
                <a:cs typeface="Arial" panose="020B0604020202020204" pitchFamily="34" charset="0"/>
              </a:rPr>
              <a:t> </a:t>
            </a:r>
            <a:r>
              <a:rPr lang="en-GB" sz="1100" b="1">
                <a:solidFill>
                  <a:schemeClr val="tx1"/>
                </a:solidFill>
                <a:latin typeface="Arial" panose="020B0604020202020204" pitchFamily="34" charset="0"/>
                <a:ea typeface="Calibri" panose="020F0502020204030204" pitchFamily="34" charset="0"/>
                <a:cs typeface="Arial" panose="020B0604020202020204" pitchFamily="34" charset="0"/>
              </a:rPr>
              <a:t>includes:</a:t>
            </a:r>
          </a:p>
          <a:p>
            <a:pPr marL="628650" lvl="1" indent="-342900">
              <a:lnSpc>
                <a:spcPct val="107000"/>
              </a:lnSpc>
              <a:buFont typeface="Arial" panose="020B0604020202020204" pitchFamily="34" charset="0"/>
              <a:buChar char="-"/>
            </a:pPr>
            <a:r>
              <a:rPr lang="en-GB" sz="1100" b="1">
                <a:solidFill>
                  <a:schemeClr val="tx1"/>
                </a:solidFill>
                <a:latin typeface="Arial" panose="020B0604020202020204" pitchFamily="34" charset="0"/>
                <a:ea typeface="Calibri" panose="020F0502020204030204" pitchFamily="34" charset="0"/>
                <a:cs typeface="Arial" panose="020B0604020202020204" pitchFamily="34" charset="0"/>
              </a:rPr>
              <a:t>A safe and confidential listening service via online chat, video call or phone call</a:t>
            </a:r>
          </a:p>
          <a:p>
            <a:pPr marL="628650" lvl="1" indent="-342900">
              <a:lnSpc>
                <a:spcPct val="107000"/>
              </a:lnSpc>
              <a:buFont typeface="Arial" panose="020B0604020202020204" pitchFamily="34" charset="0"/>
              <a:buChar char="-"/>
            </a:pPr>
            <a:r>
              <a:rPr lang="en-GB" sz="1100" b="1">
                <a:solidFill>
                  <a:schemeClr val="tx1"/>
                </a:solidFill>
                <a:latin typeface="Arial" panose="020B0604020202020204" pitchFamily="34" charset="0"/>
                <a:ea typeface="Calibri" panose="020F0502020204030204" pitchFamily="34" charset="0"/>
                <a:cs typeface="Arial" panose="020B0604020202020204" pitchFamily="34" charset="0"/>
              </a:rPr>
              <a:t>Wellbeing needs reviews and emotional wellbeing screening </a:t>
            </a:r>
          </a:p>
          <a:p>
            <a:pPr marL="628650" lvl="1" indent="-342900">
              <a:lnSpc>
                <a:spcPct val="107000"/>
              </a:lnSpc>
              <a:buFont typeface="Arial" panose="020B0604020202020204" pitchFamily="34" charset="0"/>
              <a:buChar char="-"/>
            </a:pPr>
            <a:r>
              <a:rPr lang="en-GB" sz="1100" b="1">
                <a:solidFill>
                  <a:schemeClr val="tx1"/>
                </a:solidFill>
                <a:latin typeface="Arial" panose="020B0604020202020204" pitchFamily="34" charset="0"/>
                <a:ea typeface="Calibri" panose="020F0502020204030204" pitchFamily="34" charset="0"/>
                <a:cs typeface="Arial" panose="020B0604020202020204" pitchFamily="34" charset="0"/>
              </a:rPr>
              <a:t>Signposting to relevant resources in your local community</a:t>
            </a:r>
          </a:p>
          <a:p>
            <a:pPr marL="628650" lvl="1" indent="-342900">
              <a:lnSpc>
                <a:spcPct val="107000"/>
              </a:lnSpc>
              <a:buFont typeface="Arial" panose="020B0604020202020204" pitchFamily="34" charset="0"/>
              <a:buChar char="-"/>
            </a:pPr>
            <a:r>
              <a:rPr lang="en-GB" sz="1100" b="1">
                <a:solidFill>
                  <a:schemeClr val="tx1"/>
                </a:solidFill>
                <a:latin typeface="Arial" panose="020B0604020202020204" pitchFamily="34" charset="0"/>
                <a:ea typeface="Calibri" panose="020F0502020204030204" pitchFamily="34" charset="0"/>
                <a:cs typeface="Arial" panose="020B0604020202020204" pitchFamily="34" charset="0"/>
              </a:rPr>
              <a:t>Psychological support using NICE recommended treatment, including Cognitive Behavioural Therapy and counselling </a:t>
            </a:r>
          </a:p>
          <a:p>
            <a:pPr marL="628650" lvl="1" indent="-342900">
              <a:lnSpc>
                <a:spcPct val="107000"/>
              </a:lnSpc>
              <a:buFont typeface="Arial" panose="020B0604020202020204" pitchFamily="34" charset="0"/>
              <a:buChar char="-"/>
            </a:pPr>
            <a:r>
              <a:rPr lang="en-GB" sz="1100" b="1">
                <a:solidFill>
                  <a:schemeClr val="tx1"/>
                </a:solidFill>
                <a:latin typeface="Arial" panose="020B0604020202020204" pitchFamily="34" charset="0"/>
                <a:ea typeface="Calibri" panose="020F0502020204030204" pitchFamily="34" charset="0"/>
                <a:cs typeface="Arial" panose="020B0604020202020204" pitchFamily="34" charset="0"/>
              </a:rPr>
              <a:t>Self-help digital tools</a:t>
            </a:r>
          </a:p>
          <a:p>
            <a:pPr marL="628650" lvl="1" indent="-342900">
              <a:lnSpc>
                <a:spcPct val="107000"/>
              </a:lnSpc>
              <a:spcAft>
                <a:spcPts val="800"/>
              </a:spcAft>
              <a:buFont typeface="Arial" panose="020B0604020202020204" pitchFamily="34" charset="0"/>
              <a:buChar char="-"/>
            </a:pPr>
            <a:r>
              <a:rPr lang="en-GB" sz="1100" b="1">
                <a:solidFill>
                  <a:schemeClr val="tx1"/>
                </a:solidFill>
                <a:latin typeface="Arial" panose="020B0604020202020204" pitchFamily="34" charset="0"/>
                <a:ea typeface="Calibri" panose="020F0502020204030204" pitchFamily="34" charset="0"/>
                <a:cs typeface="Arial" panose="020B0604020202020204" pitchFamily="34" charset="0"/>
              </a:rPr>
              <a:t>Confidential fast-tracking of those with urgent needs to existing NHS mental health services</a:t>
            </a:r>
          </a:p>
        </p:txBody>
      </p:sp>
      <p:sp>
        <p:nvSpPr>
          <p:cNvPr id="20" name="Rectangle 19"/>
          <p:cNvSpPr/>
          <p:nvPr/>
        </p:nvSpPr>
        <p:spPr>
          <a:xfrm>
            <a:off x="392835" y="4670310"/>
            <a:ext cx="8561408" cy="742996"/>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latin typeface="Arial" panose="020B0604020202020204" pitchFamily="34" charset="0"/>
                <a:ea typeface="Calibri" panose="020F0502020204030204" pitchFamily="34" charset="0"/>
                <a:cs typeface="Arial" panose="020B0604020202020204" pitchFamily="34" charset="0"/>
              </a:rPr>
              <a:t>Opening hours will differ depending on the hub, but you will be able to access flexible appointments that work around shift patterns </a:t>
            </a:r>
          </a:p>
          <a:p>
            <a:r>
              <a:rPr lang="en-GB" sz="1100" b="1">
                <a:solidFill>
                  <a:schemeClr val="tx1"/>
                </a:solidFill>
                <a:latin typeface="Arial" panose="020B0604020202020204" pitchFamily="34" charset="0"/>
                <a:ea typeface="Calibri" panose="020F0502020204030204" pitchFamily="34" charset="0"/>
                <a:cs typeface="Arial" panose="020B0604020202020204" pitchFamily="34" charset="0"/>
              </a:rPr>
              <a:t>To find out more and start accessing these services just visit the website of your local hub (see </a:t>
            </a:r>
            <a:r>
              <a:rPr lang="en-GB" sz="1100" b="1">
                <a:solidFill>
                  <a:schemeClr val="tx1"/>
                </a:solidFill>
                <a:latin typeface="Arial" panose="020B0604020202020204" pitchFamily="34" charset="0"/>
                <a:ea typeface="Calibri" panose="020F0502020204030204" pitchFamily="34" charset="0"/>
                <a:cs typeface="Arial" panose="020B0604020202020204" pitchFamily="34" charset="0"/>
                <a:hlinkClick r:id="rId6" action="ppaction://hlinksldjump"/>
              </a:rPr>
              <a:t>next slide</a:t>
            </a:r>
            <a:r>
              <a:rPr lang="en-GB" sz="1100" b="1">
                <a:solidFill>
                  <a:schemeClr val="tx1"/>
                </a:solidFill>
                <a:latin typeface="Arial" panose="020B0604020202020204" pitchFamily="34" charset="0"/>
                <a:ea typeface="Calibri" panose="020F0502020204030204" pitchFamily="34" charset="0"/>
                <a:cs typeface="Arial" panose="020B0604020202020204" pitchFamily="34" charset="0"/>
              </a:rPr>
              <a:t>). Please note that some hubs are still in the development phase and will be available shortly</a:t>
            </a:r>
          </a:p>
        </p:txBody>
      </p:sp>
      <p:sp>
        <p:nvSpPr>
          <p:cNvPr id="13" name="TextBox 12">
            <a:extLst>
              <a:ext uri="{FF2B5EF4-FFF2-40B4-BE49-F238E27FC236}">
                <a16:creationId xmlns:a16="http://schemas.microsoft.com/office/drawing/2014/main" id="{0CA28B7C-4A75-4EB4-AE29-E71D8023BCCD}"/>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22728053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01C24-4D52-4C02-B6C3-585F19872A2F}"/>
              </a:ext>
            </a:extLst>
          </p:cNvPr>
          <p:cNvSpPr>
            <a:spLocks noGrp="1"/>
          </p:cNvSpPr>
          <p:nvPr>
            <p:ph type="title"/>
          </p:nvPr>
        </p:nvSpPr>
        <p:spPr>
          <a:xfrm>
            <a:off x="334434" y="188914"/>
            <a:ext cx="11649870" cy="503783"/>
          </a:xfrm>
        </p:spPr>
        <p:txBody>
          <a:bodyPr/>
          <a:lstStyle/>
          <a:p>
            <a:r>
              <a:rPr lang="en-GB" sz="3000"/>
              <a:t>London Health and Wellbeing Hubs</a:t>
            </a:r>
          </a:p>
        </p:txBody>
      </p:sp>
      <p:sp>
        <p:nvSpPr>
          <p:cNvPr id="4" name="Slide Number Placeholder 3">
            <a:extLst>
              <a:ext uri="{FF2B5EF4-FFF2-40B4-BE49-F238E27FC236}">
                <a16:creationId xmlns:a16="http://schemas.microsoft.com/office/drawing/2014/main" id="{E08A56A7-59DF-45A8-BA7C-F108B72C92BF}"/>
              </a:ext>
            </a:extLst>
          </p:cNvPr>
          <p:cNvSpPr>
            <a:spLocks noGrp="1"/>
          </p:cNvSpPr>
          <p:nvPr>
            <p:ph type="sldNum" sz="quarter" idx="14"/>
          </p:nvPr>
        </p:nvSpPr>
        <p:spPr>
          <a:xfrm>
            <a:off x="9011840" y="628507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a:ln>
                <a:noFill/>
              </a:ln>
              <a:solidFill>
                <a:srgbClr val="3F3F3F">
                  <a:lumMod val="50000"/>
                </a:srgbClr>
              </a:solidFill>
              <a:effectLst/>
              <a:uLnTx/>
              <a:uFillTx/>
              <a:latin typeface="Arial"/>
              <a:ea typeface="+mn-ea"/>
              <a:cs typeface="+mn-cs"/>
            </a:endParaRPr>
          </a:p>
        </p:txBody>
      </p:sp>
      <p:graphicFrame>
        <p:nvGraphicFramePr>
          <p:cNvPr id="8" name="Table 8">
            <a:extLst>
              <a:ext uri="{FF2B5EF4-FFF2-40B4-BE49-F238E27FC236}">
                <a16:creationId xmlns:a16="http://schemas.microsoft.com/office/drawing/2014/main" id="{8E346CC6-3FBE-4C13-8C69-235C66047B8F}"/>
              </a:ext>
            </a:extLst>
          </p:cNvPr>
          <p:cNvGraphicFramePr>
            <a:graphicFrameLocks noGrp="1"/>
          </p:cNvGraphicFramePr>
          <p:nvPr>
            <p:extLst>
              <p:ext uri="{D42A27DB-BD31-4B8C-83A1-F6EECF244321}">
                <p14:modId xmlns:p14="http://schemas.microsoft.com/office/powerpoint/2010/main" val="615539726"/>
              </p:ext>
            </p:extLst>
          </p:nvPr>
        </p:nvGraphicFramePr>
        <p:xfrm>
          <a:off x="334434" y="728607"/>
          <a:ext cx="11649870" cy="6182207"/>
        </p:xfrm>
        <a:graphic>
          <a:graphicData uri="http://schemas.openxmlformats.org/drawingml/2006/table">
            <a:tbl>
              <a:tblPr firstRow="1" bandRow="1">
                <a:tableStyleId>{E8B1032C-EA38-4F05-BA0D-38AFFFC7BED3}</a:tableStyleId>
              </a:tblPr>
              <a:tblGrid>
                <a:gridCol w="1099730">
                  <a:extLst>
                    <a:ext uri="{9D8B030D-6E8A-4147-A177-3AD203B41FA5}">
                      <a16:colId xmlns:a16="http://schemas.microsoft.com/office/drawing/2014/main" val="2357468145"/>
                    </a:ext>
                  </a:extLst>
                </a:gridCol>
                <a:gridCol w="2877954">
                  <a:extLst>
                    <a:ext uri="{9D8B030D-6E8A-4147-A177-3AD203B41FA5}">
                      <a16:colId xmlns:a16="http://schemas.microsoft.com/office/drawing/2014/main" val="3398178111"/>
                    </a:ext>
                  </a:extLst>
                </a:gridCol>
                <a:gridCol w="4244741">
                  <a:extLst>
                    <a:ext uri="{9D8B030D-6E8A-4147-A177-3AD203B41FA5}">
                      <a16:colId xmlns:a16="http://schemas.microsoft.com/office/drawing/2014/main" val="2568136284"/>
                    </a:ext>
                  </a:extLst>
                </a:gridCol>
                <a:gridCol w="866274">
                  <a:extLst>
                    <a:ext uri="{9D8B030D-6E8A-4147-A177-3AD203B41FA5}">
                      <a16:colId xmlns:a16="http://schemas.microsoft.com/office/drawing/2014/main" val="2565425016"/>
                    </a:ext>
                  </a:extLst>
                </a:gridCol>
                <a:gridCol w="856648">
                  <a:extLst>
                    <a:ext uri="{9D8B030D-6E8A-4147-A177-3AD203B41FA5}">
                      <a16:colId xmlns:a16="http://schemas.microsoft.com/office/drawing/2014/main" val="3864715520"/>
                    </a:ext>
                  </a:extLst>
                </a:gridCol>
                <a:gridCol w="885524">
                  <a:extLst>
                    <a:ext uri="{9D8B030D-6E8A-4147-A177-3AD203B41FA5}">
                      <a16:colId xmlns:a16="http://schemas.microsoft.com/office/drawing/2014/main" val="1823309658"/>
                    </a:ext>
                  </a:extLst>
                </a:gridCol>
                <a:gridCol w="818999">
                  <a:extLst>
                    <a:ext uri="{9D8B030D-6E8A-4147-A177-3AD203B41FA5}">
                      <a16:colId xmlns:a16="http://schemas.microsoft.com/office/drawing/2014/main" val="3492681682"/>
                    </a:ext>
                  </a:extLst>
                </a:gridCol>
              </a:tblGrid>
              <a:tr h="441205">
                <a:tc>
                  <a:txBody>
                    <a:bodyPr/>
                    <a:lstStyle/>
                    <a:p>
                      <a:r>
                        <a:rPr lang="en-GB" sz="1200"/>
                        <a:t>ICS</a:t>
                      </a:r>
                    </a:p>
                  </a:txBody>
                  <a:tcPr marL="68580" marR="68580" marT="34290" marB="34290"/>
                </a:tc>
                <a:tc>
                  <a:txBody>
                    <a:bodyPr/>
                    <a:lstStyle/>
                    <a:p>
                      <a:r>
                        <a:rPr lang="en-GB" sz="1200"/>
                        <a:t>Health and Wellbeing hub / website</a:t>
                      </a:r>
                    </a:p>
                  </a:txBody>
                  <a:tcPr marL="68580" marR="68580" marT="34290" marB="34290"/>
                </a:tc>
                <a:tc>
                  <a:txBody>
                    <a:bodyPr/>
                    <a:lstStyle/>
                    <a:p>
                      <a:r>
                        <a:rPr lang="en-GB" sz="1200"/>
                        <a:t>Contact details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Web chat function</a:t>
                      </a:r>
                    </a:p>
                  </a:txBody>
                  <a:tcPr marL="68580" marR="68580" marT="34290" marB="34290"/>
                </a:tc>
                <a:tc>
                  <a:txBody>
                    <a:bodyPr/>
                    <a:lstStyle/>
                    <a:p>
                      <a:r>
                        <a:rPr lang="en-GB" sz="1200"/>
                        <a:t>Wellbeing resources</a:t>
                      </a:r>
                    </a:p>
                  </a:txBody>
                  <a:tcPr marL="68580" marR="68580" marT="34290" marB="34290"/>
                </a:tc>
                <a:tc>
                  <a:txBody>
                    <a:bodyPr/>
                    <a:lstStyle/>
                    <a:p>
                      <a:r>
                        <a:rPr lang="en-GB" sz="1200"/>
                        <a:t>Self-care tools</a:t>
                      </a:r>
                    </a:p>
                  </a:txBody>
                  <a:tcPr marL="68580" marR="68580" marT="34290" marB="34290"/>
                </a:tc>
                <a:tc>
                  <a:txBody>
                    <a:bodyPr/>
                    <a:lstStyle/>
                    <a:p>
                      <a:r>
                        <a:rPr lang="en-GB" sz="1200"/>
                        <a:t>Support for teams</a:t>
                      </a:r>
                    </a:p>
                  </a:txBody>
                  <a:tcPr marL="68580" marR="68580" marT="34290" marB="34290"/>
                </a:tc>
                <a:extLst>
                  <a:ext uri="{0D108BD9-81ED-4DB2-BD59-A6C34878D82A}">
                    <a16:rowId xmlns:a16="http://schemas.microsoft.com/office/drawing/2014/main" val="3565746486"/>
                  </a:ext>
                </a:extLst>
              </a:tr>
              <a:tr h="966403">
                <a:tc>
                  <a:txBody>
                    <a:bodyPr/>
                    <a:lstStyle/>
                    <a:p>
                      <a:r>
                        <a:rPr lang="en-GB" sz="1200"/>
                        <a:t>North West London</a:t>
                      </a:r>
                    </a:p>
                  </a:txBody>
                  <a:tcPr marL="68580" marR="68580" marT="34290" marB="34290">
                    <a:solidFill>
                      <a:schemeClr val="accent5">
                        <a:lumMod val="75000"/>
                        <a:alpha val="20000"/>
                      </a:schemeClr>
                    </a:solidFill>
                  </a:tcPr>
                </a:tc>
                <a:tc>
                  <a:txBody>
                    <a:bodyPr/>
                    <a:lstStyle/>
                    <a:p>
                      <a:r>
                        <a:rPr lang="en-GB" sz="1200">
                          <a:hlinkClick r:id="rId2"/>
                        </a:rPr>
                        <a:t>keepingwellnwl.nhs.uk</a:t>
                      </a:r>
                      <a:endParaRPr lang="en-GB" sz="1200"/>
                    </a:p>
                    <a:p>
                      <a:endParaRPr lang="en-GB" sz="1200"/>
                    </a:p>
                    <a:p>
                      <a:endParaRPr lang="en-GB" sz="1200"/>
                    </a:p>
                    <a:p>
                      <a:endParaRPr lang="en-GB" sz="1200"/>
                    </a:p>
                  </a:txBody>
                  <a:tcPr marL="68580" marR="68580" marT="34290" marB="34290">
                    <a:solidFill>
                      <a:schemeClr val="accent5">
                        <a:lumMod val="75000"/>
                        <a:alpha val="20000"/>
                      </a:schemeClr>
                    </a:solidFill>
                  </a:tcPr>
                </a:tc>
                <a:tc>
                  <a:txBody>
                    <a:bodyPr/>
                    <a:lstStyle/>
                    <a:p>
                      <a:r>
                        <a:rPr lang="en-GB" sz="1200">
                          <a:hlinkClick r:id="rId3"/>
                        </a:rPr>
                        <a:t>Keepingwell.NWL@nhs.net</a:t>
                      </a:r>
                      <a:endParaRPr lang="en-GB" sz="1200"/>
                    </a:p>
                    <a:p>
                      <a:r>
                        <a:rPr lang="en-GB" sz="1200"/>
                        <a:t>Support online live chat function</a:t>
                      </a:r>
                    </a:p>
                    <a:p>
                      <a:r>
                        <a:rPr lang="en-GB" sz="1200"/>
                        <a:t>0300 123 1705</a:t>
                      </a:r>
                    </a:p>
                    <a:p>
                      <a:r>
                        <a:rPr lang="en-GB" sz="1200"/>
                        <a:t>Monday to Friday 9.00am -5.00pm</a:t>
                      </a:r>
                    </a:p>
                    <a:p>
                      <a:r>
                        <a:rPr lang="en-GB" sz="1200"/>
                        <a:t>Including call back request</a:t>
                      </a:r>
                    </a:p>
                  </a:txBody>
                  <a:tcPr marL="68580" marR="68580" marT="34290" marB="34290">
                    <a:solidFill>
                      <a:schemeClr val="accent5">
                        <a:lumMod val="75000"/>
                        <a:alpha val="20000"/>
                      </a:schemeClr>
                    </a:solidFill>
                  </a:tcPr>
                </a:tc>
                <a:tc>
                  <a:txBody>
                    <a:bodyPr/>
                    <a:lstStyle/>
                    <a:p>
                      <a:pPr algn="ctr"/>
                      <a:r>
                        <a:rPr lang="en-GB" sz="1200">
                          <a:sym typeface="Wingdings 2" panose="05020102010507070707" pitchFamily="18" charset="2"/>
                        </a:rPr>
                        <a:t></a:t>
                      </a:r>
                      <a:endParaRPr lang="en-GB" sz="1200"/>
                    </a:p>
                  </a:txBody>
                  <a:tcPr marL="68580" marR="68580" marT="34290" marB="34290">
                    <a:solidFill>
                      <a:schemeClr val="accent5">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p>
                      <a:pPr algn="ctr"/>
                      <a:endParaRPr lang="en-GB" sz="1200"/>
                    </a:p>
                  </a:txBody>
                  <a:tcPr marL="68580" marR="68580" marT="34290" marB="34290">
                    <a:solidFill>
                      <a:schemeClr val="accent5">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p>
                      <a:pPr algn="ctr"/>
                      <a:endParaRPr lang="en-GB" sz="1200"/>
                    </a:p>
                    <a:p>
                      <a:pPr algn="ctr"/>
                      <a:endParaRPr lang="en-GB" sz="1200"/>
                    </a:p>
                  </a:txBody>
                  <a:tcPr marL="68580" marR="68580" marT="34290" marB="34290">
                    <a:solidFill>
                      <a:schemeClr val="accent5">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p>
                      <a:pPr algn="ctr"/>
                      <a:endParaRPr lang="en-GB" sz="1200"/>
                    </a:p>
                    <a:p>
                      <a:pPr algn="ctr"/>
                      <a:endParaRPr lang="en-GB" sz="1200"/>
                    </a:p>
                  </a:txBody>
                  <a:tcPr marL="68580" marR="68580" marT="34290" marB="34290">
                    <a:solidFill>
                      <a:schemeClr val="accent5">
                        <a:lumMod val="75000"/>
                        <a:alpha val="20000"/>
                      </a:schemeClr>
                    </a:solidFill>
                  </a:tcPr>
                </a:tc>
                <a:extLst>
                  <a:ext uri="{0D108BD9-81ED-4DB2-BD59-A6C34878D82A}">
                    <a16:rowId xmlns:a16="http://schemas.microsoft.com/office/drawing/2014/main" val="3835291471"/>
                  </a:ext>
                </a:extLst>
              </a:tr>
              <a:tr h="1043459">
                <a:tc>
                  <a:txBody>
                    <a:bodyPr/>
                    <a:lstStyle/>
                    <a:p>
                      <a:r>
                        <a:rPr lang="en-GB" sz="1200"/>
                        <a:t>North Central London</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a:hlinkClick r:id="rId4"/>
                        </a:rPr>
                        <a:t>keepingwellncl.nhs.uk</a:t>
                      </a:r>
                      <a:endParaRPr lang="en-GB" sz="1200"/>
                    </a:p>
                    <a:p>
                      <a:endParaRPr lang="en-GB" sz="12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kern="1200">
                          <a:solidFill>
                            <a:schemeClr val="tx1"/>
                          </a:solidFill>
                          <a:effectLst/>
                          <a:latin typeface="+mn-lt"/>
                          <a:ea typeface="+mn-ea"/>
                          <a:cs typeface="+mn-cs"/>
                          <a:hlinkClick r:id="rId5"/>
                        </a:rPr>
                        <a:t>keepingwellncl@tavi-port.nhs.uk</a:t>
                      </a:r>
                      <a:r>
                        <a:rPr lang="en-GB" sz="1400" kern="1200">
                          <a:solidFill>
                            <a:schemeClr val="tx1"/>
                          </a:solidFill>
                          <a:effectLst/>
                          <a:latin typeface="+mn-lt"/>
                          <a:ea typeface="+mn-ea"/>
                          <a:cs typeface="+mn-cs"/>
                        </a:rPr>
                        <a:t> </a:t>
                      </a:r>
                      <a:br>
                        <a:rPr lang="en-GB" sz="1200"/>
                      </a:b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Support online chat function available via </a:t>
                      </a:r>
                      <a:r>
                        <a:rPr lang="en-GB" sz="1200">
                          <a:hlinkClick r:id="rId4"/>
                        </a:rPr>
                        <a:t>keepingwellncl.nhs.uk</a:t>
                      </a: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Monday to Friday 9.00am -5.00pm</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p>
                      <a:pPr algn="ctr"/>
                      <a:endParaRPr lang="en-GB" sz="1200"/>
                    </a:p>
                    <a:p>
                      <a:pPr algn="ctr"/>
                      <a:endParaRPr lang="en-GB" sz="12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p>
                      <a:pPr algn="ctr"/>
                      <a:endParaRPr lang="en-GB" sz="1200"/>
                    </a:p>
                    <a:p>
                      <a:pPr algn="ctr"/>
                      <a:endParaRPr lang="en-GB" sz="12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p>
                      <a:pPr algn="ctr"/>
                      <a:endParaRPr lang="en-GB" sz="1200"/>
                    </a:p>
                    <a:p>
                      <a:pPr algn="ctr"/>
                      <a:endParaRPr lang="en-GB" sz="1200"/>
                    </a:p>
                  </a:txBody>
                  <a:tcPr marL="68580" marR="68580" marT="34290" marB="34290"/>
                </a:tc>
                <a:extLst>
                  <a:ext uri="{0D108BD9-81ED-4DB2-BD59-A6C34878D82A}">
                    <a16:rowId xmlns:a16="http://schemas.microsoft.com/office/drawing/2014/main" val="192504551"/>
                  </a:ext>
                </a:extLst>
              </a:tr>
              <a:tr h="966403">
                <a:tc>
                  <a:txBody>
                    <a:bodyPr/>
                    <a:lstStyle/>
                    <a:p>
                      <a:r>
                        <a:rPr lang="en-GB" sz="1200"/>
                        <a:t>North East London</a:t>
                      </a:r>
                    </a:p>
                  </a:txBody>
                  <a:tcPr marL="68580" marR="68580" marT="34290" marB="34290">
                    <a:solidFill>
                      <a:schemeClr val="accent5">
                        <a:lumMod val="75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a:hlinkClick r:id="rId6"/>
                        </a:rPr>
                        <a:t>keepingwellnel.nhs.uk</a:t>
                      </a:r>
                      <a:endParaRPr lang="en-GB" sz="1200"/>
                    </a:p>
                    <a:p>
                      <a:endParaRPr lang="en-GB" sz="1200"/>
                    </a:p>
                  </a:txBody>
                  <a:tcPr marL="68580" marR="68580" marT="34290" marB="34290">
                    <a:solidFill>
                      <a:schemeClr val="accent5">
                        <a:lumMod val="75000"/>
                        <a:alpha val="20000"/>
                      </a:schemeClr>
                    </a:solidFill>
                  </a:tcPr>
                </a:tc>
                <a:tc>
                  <a:txBody>
                    <a:bodyPr/>
                    <a:lstStyle/>
                    <a:p>
                      <a:r>
                        <a:rPr lang="en-GB" sz="1200">
                          <a:hlinkClick r:id="rId7"/>
                        </a:rPr>
                        <a:t>Keepingwell.NEL@nhs.net</a:t>
                      </a:r>
                      <a:r>
                        <a:rPr lang="en-GB" sz="1200"/>
                        <a:t> </a:t>
                      </a:r>
                    </a:p>
                    <a:p>
                      <a:endParaRPr lang="en-GB" sz="1200"/>
                    </a:p>
                    <a:p>
                      <a:r>
                        <a:rPr lang="en-GB" sz="1200"/>
                        <a:t>8AM to 8PM, Monday to Saturday</a:t>
                      </a:r>
                    </a:p>
                    <a:p>
                      <a:r>
                        <a:rPr lang="en-GB" sz="1200"/>
                        <a:t>Free phone: 03005551201</a:t>
                      </a:r>
                    </a:p>
                    <a:p>
                      <a:r>
                        <a:rPr lang="en-GB" sz="1200"/>
                        <a:t>Mobile SMS and voice:  07723484839</a:t>
                      </a:r>
                    </a:p>
                  </a:txBody>
                  <a:tcPr marL="68580" marR="68580" marT="34290" marB="34290">
                    <a:solidFill>
                      <a:schemeClr val="accent5">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p>
                      <a:pPr algn="ctr"/>
                      <a:endParaRPr lang="en-GB" sz="1200"/>
                    </a:p>
                  </a:txBody>
                  <a:tcPr marL="68580" marR="68580" marT="34290" marB="34290">
                    <a:solidFill>
                      <a:schemeClr val="accent5">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p>
                      <a:pPr algn="ctr"/>
                      <a:endParaRPr lang="en-GB" sz="1200"/>
                    </a:p>
                  </a:txBody>
                  <a:tcPr marL="68580" marR="68580" marT="34290" marB="34290">
                    <a:solidFill>
                      <a:schemeClr val="accent5">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p>
                      <a:pPr algn="ctr"/>
                      <a:endParaRPr lang="en-GB" sz="1200"/>
                    </a:p>
                    <a:p>
                      <a:pPr algn="ctr"/>
                      <a:endParaRPr lang="en-GB" sz="1200"/>
                    </a:p>
                  </a:txBody>
                  <a:tcPr marL="68580" marR="68580" marT="34290" marB="34290">
                    <a:solidFill>
                      <a:schemeClr val="accent5">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p>
                      <a:pPr algn="ctr"/>
                      <a:endParaRPr lang="en-GB" sz="1200"/>
                    </a:p>
                    <a:p>
                      <a:pPr algn="ctr"/>
                      <a:endParaRPr lang="en-GB" sz="1200"/>
                    </a:p>
                  </a:txBody>
                  <a:tcPr marL="68580" marR="68580" marT="34290" marB="34290">
                    <a:solidFill>
                      <a:schemeClr val="accent5">
                        <a:lumMod val="75000"/>
                        <a:alpha val="20000"/>
                      </a:schemeClr>
                    </a:solidFill>
                  </a:tcPr>
                </a:tc>
                <a:extLst>
                  <a:ext uri="{0D108BD9-81ED-4DB2-BD59-A6C34878D82A}">
                    <a16:rowId xmlns:a16="http://schemas.microsoft.com/office/drawing/2014/main" val="1827376046"/>
                  </a:ext>
                </a:extLst>
              </a:tr>
              <a:tr h="1146199">
                <a:tc>
                  <a:txBody>
                    <a:bodyPr/>
                    <a:lstStyle/>
                    <a:p>
                      <a:r>
                        <a:rPr lang="en-GB" sz="1200"/>
                        <a:t>South East London</a:t>
                      </a:r>
                    </a:p>
                  </a:txBody>
                  <a:tcPr marL="68580" marR="68580" marT="34290" marB="34290"/>
                </a:tc>
                <a:tc>
                  <a:txBody>
                    <a:bodyPr/>
                    <a:lstStyle/>
                    <a:p>
                      <a:r>
                        <a:rPr lang="en-GB" sz="1200">
                          <a:hlinkClick r:id="rId8"/>
                        </a:rPr>
                        <a:t>Keepingwellsel.nhs.uk</a:t>
                      </a:r>
                      <a:endParaRPr lang="en-GB" sz="1200"/>
                    </a:p>
                    <a:p>
                      <a:endParaRPr lang="en-GB" sz="1200"/>
                    </a:p>
                  </a:txBody>
                  <a:tcPr marL="68580" marR="68580" marT="34290" marB="34290"/>
                </a:tc>
                <a:tc>
                  <a:txBody>
                    <a:bodyPr/>
                    <a:lstStyle/>
                    <a:p>
                      <a:r>
                        <a:rPr lang="en-GB" sz="1200">
                          <a:hlinkClick r:id="rId9"/>
                        </a:rPr>
                        <a:t>Slm-tr.keepingwell.sel@nhs.net</a:t>
                      </a:r>
                      <a:r>
                        <a:rPr lang="en-GB" sz="120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Monday to Friday 9.00am -5.00pm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Support online live chat function</a:t>
                      </a:r>
                    </a:p>
                    <a:p>
                      <a:r>
                        <a:rPr lang="en-GB" sz="1200"/>
                        <a:t>02032282563</a:t>
                      </a:r>
                    </a:p>
                    <a:p>
                      <a:endParaRPr lang="en-GB" sz="1200"/>
                    </a:p>
                    <a:p>
                      <a:endParaRPr lang="en-GB" sz="1200"/>
                    </a:p>
                  </a:txBody>
                  <a:tcPr marL="68580" marR="68580" marT="34290" marB="34290"/>
                </a:tc>
                <a:tc>
                  <a:txBody>
                    <a:bodyPr/>
                    <a:lstStyle/>
                    <a:p>
                      <a:pPr algn="ctr"/>
                      <a:r>
                        <a:rPr lang="en-GB" sz="1200">
                          <a:sym typeface="Wingdings 2" panose="05020102010507070707" pitchFamily="18" charset="2"/>
                        </a:rPr>
                        <a:t></a:t>
                      </a:r>
                      <a:endParaRPr lang="en-GB" sz="120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txBody>
                  <a:tcPr marL="68580" marR="68580" marT="34290" marB="34290"/>
                </a:tc>
                <a:extLst>
                  <a:ext uri="{0D108BD9-81ED-4DB2-BD59-A6C34878D82A}">
                    <a16:rowId xmlns:a16="http://schemas.microsoft.com/office/drawing/2014/main" val="2634018264"/>
                  </a:ext>
                </a:extLst>
              </a:tr>
              <a:tr h="1565723">
                <a:tc>
                  <a:txBody>
                    <a:bodyPr/>
                    <a:lstStyle/>
                    <a:p>
                      <a:r>
                        <a:rPr lang="en-GB" sz="1200"/>
                        <a:t>South West London</a:t>
                      </a:r>
                    </a:p>
                  </a:txBody>
                  <a:tcPr marL="68580" marR="68580" marT="34290" marB="34290">
                    <a:solidFill>
                      <a:schemeClr val="accent5">
                        <a:lumMod val="75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a:hlinkClick r:id="rId10"/>
                        </a:rPr>
                        <a:t>https://www.swlondon.nhs.uk/support-for-staff/</a:t>
                      </a:r>
                      <a:r>
                        <a:rPr lang="en-GB" sz="120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a:p>
                  </a:txBody>
                  <a:tcPr marL="68580" marR="68580" marT="34290" marB="34290">
                    <a:solidFill>
                      <a:schemeClr val="accent5">
                        <a:lumMod val="75000"/>
                        <a:alpha val="20000"/>
                      </a:schemeClr>
                    </a:solidFill>
                  </a:tcPr>
                </a:tc>
                <a:tc>
                  <a:txBody>
                    <a:bodyPr/>
                    <a:lstStyle/>
                    <a:p>
                      <a:pPr marL="171450" indent="-171450" algn="l">
                        <a:lnSpc>
                          <a:spcPct val="100000"/>
                        </a:lnSpc>
                        <a:spcBef>
                          <a:spcPts val="0"/>
                        </a:spcBef>
                        <a:buFont typeface="Arial" panose="020B0604020202020204" pitchFamily="34" charset="0"/>
                        <a:buChar char="•"/>
                      </a:pPr>
                      <a:r>
                        <a:rPr lang="en-GB" sz="1100" b="0" i="0">
                          <a:solidFill>
                            <a:srgbClr val="000000"/>
                          </a:solidFill>
                          <a:effectLst/>
                          <a:latin typeface="bariolregular"/>
                        </a:rPr>
                        <a:t>St. Georges University Hospital NHS Trust - 020 8725 3368 Email: </a:t>
                      </a:r>
                      <a:r>
                        <a:rPr lang="en-GB" sz="1100" b="0" i="0" u="none" strike="noStrike">
                          <a:solidFill>
                            <a:srgbClr val="0072C6"/>
                          </a:solidFill>
                          <a:effectLst/>
                          <a:latin typeface="bariolregular"/>
                          <a:hlinkClick r:id="rId11"/>
                        </a:rPr>
                        <a:t>staffsupport@stgeorges.nhs.uk</a:t>
                      </a:r>
                      <a:endParaRPr lang="en-GB" sz="1100" b="0" i="0">
                        <a:solidFill>
                          <a:srgbClr val="000000"/>
                        </a:solidFill>
                        <a:effectLst/>
                        <a:latin typeface="bariolregular"/>
                      </a:endParaRPr>
                    </a:p>
                    <a:p>
                      <a:pPr marL="171450" indent="-171450" algn="l">
                        <a:lnSpc>
                          <a:spcPct val="100000"/>
                        </a:lnSpc>
                        <a:spcBef>
                          <a:spcPts val="0"/>
                        </a:spcBef>
                        <a:buFont typeface="Arial" panose="020B0604020202020204" pitchFamily="34" charset="0"/>
                        <a:buChar char="•"/>
                      </a:pPr>
                      <a:r>
                        <a:rPr lang="en-GB" sz="1100" b="0" i="0">
                          <a:solidFill>
                            <a:srgbClr val="000000"/>
                          </a:solidFill>
                          <a:effectLst/>
                          <a:latin typeface="bariolregular"/>
                        </a:rPr>
                        <a:t>Epsom &amp; St. Helier University Hospitals NHS Trust - 020 8296 2679. Email: </a:t>
                      </a:r>
                      <a:r>
                        <a:rPr lang="en-GB" sz="1100" b="0" i="0" u="none" strike="noStrike">
                          <a:solidFill>
                            <a:srgbClr val="0072C6"/>
                          </a:solidFill>
                          <a:effectLst/>
                          <a:latin typeface="bariolregular"/>
                          <a:hlinkClick r:id="rId12"/>
                        </a:rPr>
                        <a:t>esth.staffcounselling@nhs.net</a:t>
                      </a:r>
                      <a:endParaRPr lang="en-GB" sz="1100" b="0" i="0">
                        <a:solidFill>
                          <a:srgbClr val="000000"/>
                        </a:solidFill>
                        <a:effectLst/>
                        <a:latin typeface="bariolregular"/>
                      </a:endParaRPr>
                    </a:p>
                    <a:p>
                      <a:pPr marL="171450" indent="-171450" algn="l">
                        <a:lnSpc>
                          <a:spcPct val="100000"/>
                        </a:lnSpc>
                        <a:spcBef>
                          <a:spcPts val="0"/>
                        </a:spcBef>
                        <a:buFont typeface="Arial" panose="020B0604020202020204" pitchFamily="34" charset="0"/>
                        <a:buChar char="•"/>
                      </a:pPr>
                      <a:r>
                        <a:rPr lang="en-GB" sz="1100" b="0" i="0">
                          <a:solidFill>
                            <a:srgbClr val="000000"/>
                          </a:solidFill>
                          <a:effectLst/>
                          <a:latin typeface="bariolregular"/>
                        </a:rPr>
                        <a:t>Croydon Health Services NHS Trust - 020 8401 3463                    Email: </a:t>
                      </a:r>
                      <a:r>
                        <a:rPr lang="en-GB" sz="1100" b="0" i="0" u="none" strike="noStrike">
                          <a:solidFill>
                            <a:srgbClr val="0072C6"/>
                          </a:solidFill>
                          <a:effectLst/>
                          <a:latin typeface="bariolregular"/>
                          <a:hlinkClick r:id="rId13"/>
                        </a:rPr>
                        <a:t>ch-tr.staffcounselling@nhs.net</a:t>
                      </a:r>
                      <a:endParaRPr lang="en-GB" sz="1100" b="0" i="0">
                        <a:solidFill>
                          <a:srgbClr val="000000"/>
                        </a:solidFill>
                        <a:effectLst/>
                        <a:latin typeface="bariolregular"/>
                      </a:endParaRPr>
                    </a:p>
                    <a:p>
                      <a:pPr marL="171450" indent="-171450" algn="l">
                        <a:lnSpc>
                          <a:spcPct val="100000"/>
                        </a:lnSpc>
                        <a:spcBef>
                          <a:spcPts val="0"/>
                        </a:spcBef>
                        <a:buFont typeface="Arial" panose="020B0604020202020204" pitchFamily="34" charset="0"/>
                        <a:buChar char="•"/>
                      </a:pPr>
                      <a:r>
                        <a:rPr lang="en-GB" sz="1100" b="0" i="0">
                          <a:solidFill>
                            <a:srgbClr val="000000"/>
                          </a:solidFill>
                          <a:effectLst/>
                          <a:latin typeface="bariolregular"/>
                        </a:rPr>
                        <a:t>Kingston Hospital NHS Foundation Trust - 07597590042 or ext. 6618. Email: </a:t>
                      </a:r>
                      <a:r>
                        <a:rPr lang="en-GB" sz="1100" b="0" i="0" u="none" strike="noStrike">
                          <a:solidFill>
                            <a:srgbClr val="0072C6"/>
                          </a:solidFill>
                          <a:effectLst/>
                          <a:latin typeface="bariolregular"/>
                          <a:hlinkClick r:id="rId14"/>
                        </a:rPr>
                        <a:t>khft.staffwellbeingappointments@nhs.net</a:t>
                      </a:r>
                      <a:endParaRPr lang="en-GB" sz="1100" b="0" i="0">
                        <a:solidFill>
                          <a:srgbClr val="000000"/>
                        </a:solidFill>
                        <a:effectLst/>
                        <a:latin typeface="bariolregular"/>
                      </a:endParaRPr>
                    </a:p>
                  </a:txBody>
                  <a:tcPr marL="68580" marR="68580" marT="34290" marB="34290">
                    <a:solidFill>
                      <a:schemeClr val="accent5">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txBody>
                  <a:tcPr marL="68580" marR="68580" marT="34290" marB="34290">
                    <a:solidFill>
                      <a:schemeClr val="accent5">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txBody>
                  <a:tcPr marL="68580" marR="68580" marT="34290" marB="34290">
                    <a:solidFill>
                      <a:schemeClr val="accent5">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p>
                      <a:pPr algn="ctr"/>
                      <a:endParaRPr lang="en-GB" sz="1200"/>
                    </a:p>
                  </a:txBody>
                  <a:tcPr marL="68580" marR="68580" marT="34290" marB="34290">
                    <a:solidFill>
                      <a:schemeClr val="accent5">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ym typeface="Wingdings 2" panose="05020102010507070707" pitchFamily="18" charset="2"/>
                        </a:rPr>
                        <a:t></a:t>
                      </a:r>
                      <a:endParaRPr lang="en-GB" sz="1200"/>
                    </a:p>
                    <a:p>
                      <a:pPr algn="ctr"/>
                      <a:endParaRPr lang="en-GB" sz="1200"/>
                    </a:p>
                  </a:txBody>
                  <a:tcPr marL="68580" marR="68580" marT="34290" marB="34290">
                    <a:solidFill>
                      <a:schemeClr val="accent5">
                        <a:lumMod val="75000"/>
                        <a:alpha val="20000"/>
                      </a:schemeClr>
                    </a:solidFill>
                  </a:tcPr>
                </a:tc>
                <a:extLst>
                  <a:ext uri="{0D108BD9-81ED-4DB2-BD59-A6C34878D82A}">
                    <a16:rowId xmlns:a16="http://schemas.microsoft.com/office/drawing/2014/main" val="4293317050"/>
                  </a:ext>
                </a:extLst>
              </a:tr>
            </a:tbl>
          </a:graphicData>
        </a:graphic>
      </p:graphicFrame>
      <p:pic>
        <p:nvPicPr>
          <p:cNvPr id="7" name="Picture 6">
            <a:extLst>
              <a:ext uri="{FF2B5EF4-FFF2-40B4-BE49-F238E27FC236}">
                <a16:creationId xmlns:a16="http://schemas.microsoft.com/office/drawing/2014/main" id="{9CA7436A-0795-477B-B03E-394907A561B0}"/>
              </a:ext>
            </a:extLst>
          </p:cNvPr>
          <p:cNvPicPr>
            <a:picLocks noChangeAspect="1"/>
          </p:cNvPicPr>
          <p:nvPr/>
        </p:nvPicPr>
        <p:blipFill rotWithShape="1">
          <a:blip r:embed="rId15"/>
          <a:srcRect l="1247" t="10101" r="67286" b="66303"/>
          <a:stretch/>
        </p:blipFill>
        <p:spPr>
          <a:xfrm>
            <a:off x="3087927" y="1230966"/>
            <a:ext cx="1195231" cy="679898"/>
          </a:xfrm>
          <a:prstGeom prst="rect">
            <a:avLst/>
          </a:prstGeom>
          <a:ln>
            <a:solidFill>
              <a:schemeClr val="tx1"/>
            </a:solidFill>
          </a:ln>
          <a:effectLst>
            <a:outerShdw blurRad="50800" dist="38100" dir="2700000" algn="tl" rotWithShape="0">
              <a:prstClr val="black">
                <a:alpha val="40000"/>
              </a:prstClr>
            </a:outerShdw>
          </a:effectLst>
        </p:spPr>
      </p:pic>
      <p:pic>
        <p:nvPicPr>
          <p:cNvPr id="1026" name="Picture 2" descr="Enhancing Wellbeing, Promoting Resilience">
            <a:extLst>
              <a:ext uri="{FF2B5EF4-FFF2-40B4-BE49-F238E27FC236}">
                <a16:creationId xmlns:a16="http://schemas.microsoft.com/office/drawing/2014/main" id="{9F03BF44-3666-4CA6-8500-DE6D4A7B427C}"/>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3040240" y="3231749"/>
            <a:ext cx="1199487" cy="821300"/>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1B5466-E520-4D02-926D-7218139D28E2}"/>
              </a:ext>
            </a:extLst>
          </p:cNvPr>
          <p:cNvPicPr>
            <a:picLocks noChangeAspect="1"/>
          </p:cNvPicPr>
          <p:nvPr/>
        </p:nvPicPr>
        <p:blipFill>
          <a:blip r:embed="rId17"/>
          <a:stretch>
            <a:fillRect/>
          </a:stretch>
        </p:blipFill>
        <p:spPr>
          <a:xfrm>
            <a:off x="3083671" y="4291418"/>
            <a:ext cx="1199487" cy="1026338"/>
          </a:xfrm>
          <a:prstGeom prst="rect">
            <a:avLst/>
          </a:prstGeom>
          <a:ln>
            <a:solidFill>
              <a:schemeClr val="tx1"/>
            </a:solidFill>
          </a:ln>
        </p:spPr>
      </p:pic>
      <p:pic>
        <p:nvPicPr>
          <p:cNvPr id="9" name="Picture 8">
            <a:extLst>
              <a:ext uri="{FF2B5EF4-FFF2-40B4-BE49-F238E27FC236}">
                <a16:creationId xmlns:a16="http://schemas.microsoft.com/office/drawing/2014/main" id="{E2CB01C1-479E-42B9-8DEA-A8C3D82C74A0}"/>
              </a:ext>
            </a:extLst>
          </p:cNvPr>
          <p:cNvPicPr>
            <a:picLocks noChangeAspect="1"/>
          </p:cNvPicPr>
          <p:nvPr/>
        </p:nvPicPr>
        <p:blipFill>
          <a:blip r:embed="rId18"/>
          <a:stretch>
            <a:fillRect/>
          </a:stretch>
        </p:blipFill>
        <p:spPr>
          <a:xfrm>
            <a:off x="3021922" y="5726545"/>
            <a:ext cx="1195231" cy="741096"/>
          </a:xfrm>
          <a:prstGeom prst="rect">
            <a:avLst/>
          </a:prstGeom>
        </p:spPr>
      </p:pic>
      <p:pic>
        <p:nvPicPr>
          <p:cNvPr id="11" name="Picture 10">
            <a:extLst>
              <a:ext uri="{FF2B5EF4-FFF2-40B4-BE49-F238E27FC236}">
                <a16:creationId xmlns:a16="http://schemas.microsoft.com/office/drawing/2014/main" id="{5A794349-153F-4C18-B47A-63CA9B2F567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21923" y="2216965"/>
            <a:ext cx="1195231" cy="664773"/>
          </a:xfrm>
          <a:prstGeom prst="rect">
            <a:avLst/>
          </a:prstGeom>
        </p:spPr>
      </p:pic>
    </p:spTree>
    <p:extLst>
      <p:ext uri="{BB962C8B-B14F-4D97-AF65-F5344CB8AC3E}">
        <p14:creationId xmlns:p14="http://schemas.microsoft.com/office/powerpoint/2010/main" val="1532478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6BE3-6DD1-47FE-8B12-2D63C7695732}"/>
              </a:ext>
            </a:extLst>
          </p:cNvPr>
          <p:cNvSpPr>
            <a:spLocks noGrp="1"/>
          </p:cNvSpPr>
          <p:nvPr>
            <p:ph type="title"/>
          </p:nvPr>
        </p:nvSpPr>
        <p:spPr>
          <a:xfrm>
            <a:off x="105878" y="365125"/>
            <a:ext cx="2413945" cy="1325563"/>
          </a:xfrm>
        </p:spPr>
        <p:txBody>
          <a:bodyPr>
            <a:noAutofit/>
          </a:bodyPr>
          <a:lstStyle/>
          <a:p>
            <a:r>
              <a:rPr lang="en-GB" sz="2000" b="1">
                <a:solidFill>
                  <a:srgbClr val="005EB8"/>
                </a:solidFill>
                <a:latin typeface="Arial" panose="020B0604020202020204" pitchFamily="34" charset="0"/>
                <a:cs typeface="Arial" panose="020B0604020202020204" pitchFamily="34" charset="0"/>
              </a:rPr>
              <a:t>How to demonstrate your vaccination status in the NHS App</a:t>
            </a:r>
          </a:p>
        </p:txBody>
      </p:sp>
      <p:pic>
        <p:nvPicPr>
          <p:cNvPr id="8" name="Picture 7">
            <a:extLst>
              <a:ext uri="{FF2B5EF4-FFF2-40B4-BE49-F238E27FC236}">
                <a16:creationId xmlns:a16="http://schemas.microsoft.com/office/drawing/2014/main" id="{6162C2CC-8B4D-4154-A159-2442F6928AD1}"/>
              </a:ext>
            </a:extLst>
          </p:cNvPr>
          <p:cNvPicPr>
            <a:picLocks noChangeAspect="1"/>
          </p:cNvPicPr>
          <p:nvPr/>
        </p:nvPicPr>
        <p:blipFill>
          <a:blip r:embed="rId2"/>
          <a:stretch>
            <a:fillRect/>
          </a:stretch>
        </p:blipFill>
        <p:spPr>
          <a:xfrm>
            <a:off x="2723175" y="176212"/>
            <a:ext cx="2876550" cy="6505575"/>
          </a:xfrm>
          <a:prstGeom prst="rect">
            <a:avLst/>
          </a:prstGeom>
        </p:spPr>
      </p:pic>
      <p:pic>
        <p:nvPicPr>
          <p:cNvPr id="10" name="Picture 9">
            <a:extLst>
              <a:ext uri="{FF2B5EF4-FFF2-40B4-BE49-F238E27FC236}">
                <a16:creationId xmlns:a16="http://schemas.microsoft.com/office/drawing/2014/main" id="{4A011F49-B54F-4ED2-9DB5-ED849B7F2549}"/>
              </a:ext>
            </a:extLst>
          </p:cNvPr>
          <p:cNvPicPr>
            <a:picLocks noChangeAspect="1"/>
          </p:cNvPicPr>
          <p:nvPr/>
        </p:nvPicPr>
        <p:blipFill>
          <a:blip r:embed="rId3"/>
          <a:stretch>
            <a:fillRect/>
          </a:stretch>
        </p:blipFill>
        <p:spPr>
          <a:xfrm>
            <a:off x="5803077" y="70335"/>
            <a:ext cx="2876550" cy="6526856"/>
          </a:xfrm>
          <a:prstGeom prst="rect">
            <a:avLst/>
          </a:prstGeom>
        </p:spPr>
      </p:pic>
      <p:pic>
        <p:nvPicPr>
          <p:cNvPr id="11" name="Content Placeholder 4" descr="Graphical user interface, application, Teams&#10;&#10;Description automatically generated">
            <a:extLst>
              <a:ext uri="{FF2B5EF4-FFF2-40B4-BE49-F238E27FC236}">
                <a16:creationId xmlns:a16="http://schemas.microsoft.com/office/drawing/2014/main" id="{40810D8B-4001-4C35-8847-CB0DC86438A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86331" y="91686"/>
            <a:ext cx="2927477" cy="6505505"/>
          </a:xfrm>
          <a:prstGeom prst="rect">
            <a:avLst/>
          </a:prstGeom>
        </p:spPr>
      </p:pic>
      <p:sp>
        <p:nvSpPr>
          <p:cNvPr id="12" name="Rectangle 11">
            <a:extLst>
              <a:ext uri="{FF2B5EF4-FFF2-40B4-BE49-F238E27FC236}">
                <a16:creationId xmlns:a16="http://schemas.microsoft.com/office/drawing/2014/main" id="{868B7B0F-604F-441F-9699-39A2BED77104}"/>
              </a:ext>
            </a:extLst>
          </p:cNvPr>
          <p:cNvSpPr/>
          <p:nvPr/>
        </p:nvSpPr>
        <p:spPr>
          <a:xfrm>
            <a:off x="9213300" y="3931342"/>
            <a:ext cx="2673538" cy="93029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C4451A6-33F5-4956-888D-24E0C71E30A2}"/>
              </a:ext>
            </a:extLst>
          </p:cNvPr>
          <p:cNvSpPr txBox="1"/>
          <p:nvPr/>
        </p:nvSpPr>
        <p:spPr>
          <a:xfrm>
            <a:off x="202131" y="1790299"/>
            <a:ext cx="2317692" cy="4524315"/>
          </a:xfrm>
          <a:prstGeom prst="rect">
            <a:avLst/>
          </a:prstGeom>
          <a:noFill/>
        </p:spPr>
        <p:txBody>
          <a:bodyPr wrap="square" rtlCol="0">
            <a:spAutoFit/>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Once you have signed in to the NHS App, click ‘Get your NHS COVID Pass’</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On the next screen, press ‘Continue’</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Select ‘Travel’. This is because the travel pass offers more detail and better evidence of vaccination status</a:t>
            </a:r>
          </a:p>
          <a:p>
            <a:endParaRPr lang="en-GB">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E0CD896-0C51-49CD-85C6-6B1E62F08A94}"/>
              </a:ext>
            </a:extLst>
          </p:cNvPr>
          <p:cNvSpPr txBox="1"/>
          <p:nvPr/>
        </p:nvSpPr>
        <p:spPr>
          <a:xfrm>
            <a:off x="11020682" y="6615584"/>
            <a:ext cx="1159292" cy="215444"/>
          </a:xfrm>
          <a:prstGeom prst="rect">
            <a:avLst/>
          </a:prstGeom>
          <a:noFill/>
        </p:spPr>
        <p:txBody>
          <a:bodyPr wrap="none" rtlCol="0">
            <a:spAutoFit/>
          </a:bodyPr>
          <a:lstStyle/>
          <a:p>
            <a:r>
              <a:rPr lang="en-GB" sz="800"/>
              <a:t>Version 12.0  11022022</a:t>
            </a:r>
          </a:p>
        </p:txBody>
      </p:sp>
    </p:spTree>
    <p:extLst>
      <p:ext uri="{BB962C8B-B14F-4D97-AF65-F5344CB8AC3E}">
        <p14:creationId xmlns:p14="http://schemas.microsoft.com/office/powerpoint/2010/main" val="1028923458"/>
      </p:ext>
    </p:extLst>
  </p:cSld>
  <p:clrMapOvr>
    <a:masterClrMapping/>
  </p:clrMapOvr>
</p:sld>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HS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 id="{11F7946A-96E9-4130-94F6-B15E508A9C71}" vid="{8EC1BAF4-0961-41A2-8318-B696E08D43B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64A577532184A936CD2A57C5C9545" ma:contentTypeVersion="12" ma:contentTypeDescription="Create a new document." ma:contentTypeScope="" ma:versionID="9abf167b30580c70f5d544a06e6a1869">
  <xsd:schema xmlns:xsd="http://www.w3.org/2001/XMLSchema" xmlns:xs="http://www.w3.org/2001/XMLSchema" xmlns:p="http://schemas.microsoft.com/office/2006/metadata/properties" xmlns:ns2="7bb7dd0e-6028-46d4-9f2e-1b931a0eb9d1" xmlns:ns3="ab632789-789f-4e96-8a2c-5e5ade2dc2ff" targetNamespace="http://schemas.microsoft.com/office/2006/metadata/properties" ma:root="true" ma:fieldsID="068ca9bf2c5489641c91061eaeb704e7" ns2:_="" ns3:_="">
    <xsd:import namespace="7bb7dd0e-6028-46d4-9f2e-1b931a0eb9d1"/>
    <xsd:import namespace="ab632789-789f-4e96-8a2c-5e5ade2dc2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b7dd0e-6028-46d4-9f2e-1b931a0eb9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632789-789f-4e96-8a2c-5e5ade2dc2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b632789-789f-4e96-8a2c-5e5ade2dc2ff">
      <UserInfo>
        <DisplayName>Sarah Sandiford</DisplayName>
        <AccountId>21</AccountId>
        <AccountType/>
      </UserInfo>
      <UserInfo>
        <DisplayName>Daniel Heller</DisplayName>
        <AccountId>10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7E9789-D00D-410B-967E-5B94B92A391B}">
  <ds:schemaRefs>
    <ds:schemaRef ds:uri="7bb7dd0e-6028-46d4-9f2e-1b931a0eb9d1"/>
    <ds:schemaRef ds:uri="ab632789-789f-4e96-8a2c-5e5ade2dc2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BF8D68-A30B-497D-9347-8E534804BF99}">
  <ds:schemaRefs>
    <ds:schemaRef ds:uri="7bb7dd0e-6028-46d4-9f2e-1b931a0eb9d1"/>
    <ds:schemaRef ds:uri="ab632789-789f-4e96-8a2c-5e5ade2dc2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1DB2D6-889B-47CB-ABDB-4961B2AFEC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29878</Words>
  <Application>Microsoft Office PowerPoint</Application>
  <PresentationFormat>Widescreen</PresentationFormat>
  <Paragraphs>2407</Paragraphs>
  <Slides>87</Slides>
  <Notes>46</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87</vt:i4>
      </vt:variant>
    </vt:vector>
  </HeadingPairs>
  <TitlesOfParts>
    <vt:vector size="105" baseType="lpstr">
      <vt:lpstr>Arial</vt:lpstr>
      <vt:lpstr>bariolregular</vt:lpstr>
      <vt:lpstr>Calibri</vt:lpstr>
      <vt:lpstr>Calibri Light</vt:lpstr>
      <vt:lpstr>Corbel</vt:lpstr>
      <vt:lpstr>Courier New</vt:lpstr>
      <vt:lpstr>Frutiger LT Std 45 Light</vt:lpstr>
      <vt:lpstr>Symbol</vt:lpstr>
      <vt:lpstr>Times New Roman</vt:lpstr>
      <vt:lpstr>Wingdings</vt:lpstr>
      <vt:lpstr>Wingdings 2</vt:lpstr>
      <vt:lpstr>1_Office Theme</vt:lpstr>
      <vt:lpstr>Office Theme</vt:lpstr>
      <vt:lpstr>2_Office Theme</vt:lpstr>
      <vt:lpstr>3_Office Theme</vt:lpstr>
      <vt:lpstr>4_Office Theme</vt:lpstr>
      <vt:lpstr>NHSE</vt:lpstr>
      <vt:lpstr>5_Office Theme</vt:lpstr>
      <vt:lpstr>London Care Home Resource Pack </vt:lpstr>
      <vt:lpstr> Change log</vt:lpstr>
      <vt:lpstr>PowerPoint Presentation</vt:lpstr>
      <vt:lpstr>PowerPoint Presentation</vt:lpstr>
      <vt:lpstr>Acute respiratory infection</vt:lpstr>
      <vt:lpstr>PowerPoint Presentation</vt:lpstr>
      <vt:lpstr>Vaccinations</vt:lpstr>
      <vt:lpstr>Demonstrating Vaccine Status using the NHS App</vt:lpstr>
      <vt:lpstr>How to demonstrate your vaccination status in the NHS App</vt:lpstr>
      <vt:lpstr>How to demonstrate your vaccination status in the NHS App</vt:lpstr>
      <vt:lpstr>Infection prevention and control - what happens after the vaccine?</vt:lpstr>
      <vt:lpstr> Infection prevention and control  </vt:lpstr>
      <vt:lpstr>PowerPoint Presentation</vt:lpstr>
      <vt:lpstr> Zoning </vt:lpstr>
      <vt:lpstr> PPE and escalating your supply issues</vt:lpstr>
      <vt:lpstr>PowerPoint Presentation</vt:lpstr>
      <vt:lpstr>PowerPoint Presentation</vt:lpstr>
      <vt:lpstr>When residents should wear face coverings</vt:lpstr>
      <vt:lpstr> Managing respiratory symptoms</vt:lpstr>
      <vt:lpstr>COVID-19 Symptoms</vt:lpstr>
      <vt:lpstr>What to do when you suspect a resident has respiratory symptoms, including Covid-19</vt:lpstr>
      <vt:lpstr>Covid-19: testing in care homes </vt:lpstr>
      <vt:lpstr>Declaring an outbreak</vt:lpstr>
      <vt:lpstr>Testing during an outbreak </vt:lpstr>
      <vt:lpstr>Closing an outbreak</vt:lpstr>
      <vt:lpstr>PowerPoint Presentation</vt:lpstr>
      <vt:lpstr>Swabbing residents: top tips    </vt:lpstr>
      <vt:lpstr>Void tests - Expired Test Kits</vt:lpstr>
      <vt:lpstr> Assessing capacity for Covid-19 testing </vt:lpstr>
      <vt:lpstr>PowerPoint Presentation</vt:lpstr>
      <vt:lpstr>Covid-19 testing and flu/ other respiratory illness</vt:lpstr>
      <vt:lpstr> Principles of managing staff and residents who are contacts of Covid-19 cases  </vt:lpstr>
      <vt:lpstr>STAFF contacts of a Covid-19 case - what to do </vt:lpstr>
      <vt:lpstr>STAFF contacts of a Covid-19 case - what to do (cont’d)</vt:lpstr>
      <vt:lpstr>RESIDENTS who are contacts of a Covid-19 case - what to do</vt:lpstr>
      <vt:lpstr>NHS COVID-19 app features</vt:lpstr>
      <vt:lpstr>How staff should use NHS COVID-19 app </vt:lpstr>
      <vt:lpstr>How residents should use NHS COVID-19 app </vt:lpstr>
      <vt:lpstr>Treatments for coronavirus (COVID-19)</vt:lpstr>
      <vt:lpstr>Variants of concern</vt:lpstr>
      <vt:lpstr>Variants of concern</vt:lpstr>
      <vt:lpstr>Enabling visits in the care home</vt:lpstr>
      <vt:lpstr>Visits out of the care home</vt:lpstr>
      <vt:lpstr> Admissions into the care home (part 1)</vt:lpstr>
      <vt:lpstr>PowerPoint Presentation</vt:lpstr>
      <vt:lpstr> Concerns about accepting a resident</vt:lpstr>
      <vt:lpstr>Supporting residents to make decisions</vt:lpstr>
      <vt:lpstr>No decision about me without me</vt:lpstr>
      <vt:lpstr> Supporting eating and drinking</vt:lpstr>
      <vt:lpstr>  Vitamin D supplements</vt:lpstr>
      <vt:lpstr> </vt:lpstr>
      <vt:lpstr>Recognising when residents become unwell</vt:lpstr>
      <vt:lpstr>   Checking residents oxygen levels- Pulse Oximetry</vt:lpstr>
      <vt:lpstr> Supporting residents with learning disabilities</vt:lpstr>
      <vt:lpstr> Supporting residents with dementia</vt:lpstr>
      <vt:lpstr>Supporting residents who are more confused than normal</vt:lpstr>
      <vt:lpstr> Managing falls</vt:lpstr>
      <vt:lpstr>Preventing pressure ulcers</vt:lpstr>
      <vt:lpstr>Managing lower limb wounds</vt:lpstr>
      <vt:lpstr>Identifying and Managing Depression in residents</vt:lpstr>
      <vt:lpstr>PowerPoint Presentation</vt:lpstr>
      <vt:lpstr> Supporting residents to exercise and get moving</vt:lpstr>
      <vt:lpstr>PowerPoint Presentation</vt:lpstr>
      <vt:lpstr>PowerPoint Presentation</vt:lpstr>
      <vt:lpstr>Pharmacy and medicines</vt:lpstr>
      <vt:lpstr>Working with primary care and community services</vt:lpstr>
      <vt:lpstr>PowerPoint Presentation</vt:lpstr>
      <vt:lpstr>Advance Care Planning (ACP)</vt:lpstr>
      <vt:lpstr>More information about CMC</vt:lpstr>
      <vt:lpstr>How can we get access to CMC?</vt:lpstr>
      <vt:lpstr>Supporting the ongoing treatment of care home residents who might be in the last year of life during the pandemic</vt:lpstr>
      <vt:lpstr> Supporting care in the last days of life</vt:lpstr>
      <vt:lpstr>PowerPoint Presentation</vt:lpstr>
      <vt:lpstr>PowerPoint Presentation</vt:lpstr>
      <vt:lpstr>PowerPoint Presentation</vt:lpstr>
      <vt:lpstr>PowerPoint Presentation</vt:lpstr>
      <vt:lpstr>Data Security and Protection Toolkit (DSPT)</vt:lpstr>
      <vt:lpstr>DSPT – support available from Digital Social Care  </vt:lpstr>
      <vt:lpstr>Accessing support for digital transformation</vt:lpstr>
      <vt:lpstr>Staff experiencing Long Covid</vt:lpstr>
      <vt:lpstr>Interim visa arrangements for Social Care Workers – from 15 February 2022</vt:lpstr>
      <vt:lpstr> Supporting care home staff wellbeing</vt:lpstr>
      <vt:lpstr> Staff mental health and emotional wellbeing</vt:lpstr>
      <vt:lpstr>PowerPoint Presentation</vt:lpstr>
      <vt:lpstr> Supporting care provider managers</vt:lpstr>
      <vt:lpstr>London Health and Wellbeing hubs – an overview</vt:lpstr>
      <vt:lpstr>London Health and Wellbeing Hubs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Home Guidance -</dc:title>
  <dc:creator>Sproat, Jane</dc:creator>
  <cp:lastModifiedBy>Daniel Heller</cp:lastModifiedBy>
  <cp:revision>1</cp:revision>
  <dcterms:created xsi:type="dcterms:W3CDTF">2020-04-08T21:56:45Z</dcterms:created>
  <dcterms:modified xsi:type="dcterms:W3CDTF">2022-02-16T17:20:35Z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0x01010048164A577532184A936CD2A57C5C9545</vt:lpwstr>
  </property>
</Properties>
</file>