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handoutMasterIdLst>
    <p:handoutMasterId r:id="rId48"/>
  </p:handoutMasterIdLst>
  <p:sldIdLst>
    <p:sldId id="263" r:id="rId5"/>
    <p:sldId id="747" r:id="rId6"/>
    <p:sldId id="297" r:id="rId7"/>
    <p:sldId id="298" r:id="rId8"/>
    <p:sldId id="300" r:id="rId9"/>
    <p:sldId id="301" r:id="rId10"/>
    <p:sldId id="3505" r:id="rId11"/>
    <p:sldId id="3520" r:id="rId12"/>
    <p:sldId id="3504" r:id="rId13"/>
    <p:sldId id="3506" r:id="rId14"/>
    <p:sldId id="3507" r:id="rId15"/>
    <p:sldId id="3528" r:id="rId16"/>
    <p:sldId id="3522" r:id="rId17"/>
    <p:sldId id="3527" r:id="rId18"/>
    <p:sldId id="3529" r:id="rId19"/>
    <p:sldId id="3530" r:id="rId20"/>
    <p:sldId id="2145707681" r:id="rId21"/>
    <p:sldId id="3524" r:id="rId22"/>
    <p:sldId id="3523" r:id="rId23"/>
    <p:sldId id="3508" r:id="rId24"/>
    <p:sldId id="3509" r:id="rId25"/>
    <p:sldId id="3519" r:id="rId26"/>
    <p:sldId id="3525" r:id="rId27"/>
    <p:sldId id="3526" r:id="rId28"/>
    <p:sldId id="2145707679" r:id="rId29"/>
    <p:sldId id="302" r:id="rId30"/>
    <p:sldId id="303" r:id="rId31"/>
    <p:sldId id="3518" r:id="rId32"/>
    <p:sldId id="304" r:id="rId33"/>
    <p:sldId id="305" r:id="rId34"/>
    <p:sldId id="307" r:id="rId35"/>
    <p:sldId id="309" r:id="rId36"/>
    <p:sldId id="3513" r:id="rId37"/>
    <p:sldId id="3514" r:id="rId38"/>
    <p:sldId id="3515" r:id="rId39"/>
    <p:sldId id="3516" r:id="rId40"/>
    <p:sldId id="3517" r:id="rId41"/>
    <p:sldId id="728" r:id="rId42"/>
    <p:sldId id="730" r:id="rId43"/>
    <p:sldId id="737" r:id="rId44"/>
    <p:sldId id="734" r:id="rId45"/>
    <p:sldId id="348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rie" initials="C" lastIdx="3" clrIdx="6"/>
  <p:cmAuthor id="1" name="Laura Cook" initials="LC" lastIdx="20" clrIdx="0">
    <p:extLst>
      <p:ext uri="{19B8F6BF-5375-455C-9EA6-DF929625EA0E}">
        <p15:presenceInfo xmlns:p15="http://schemas.microsoft.com/office/powerpoint/2012/main" userId="S::Laura.Cook18@england.nhs.uk::3a599866-de27-46f0-a144-81a69e193928" providerId="AD"/>
      </p:ext>
    </p:extLst>
  </p:cmAuthor>
  <p:cmAuthor id="8" name="Kanyimo, Ezra" initials="KE" lastIdx="21" clrIdx="7">
    <p:extLst>
      <p:ext uri="{19B8F6BF-5375-455C-9EA6-DF929625EA0E}">
        <p15:presenceInfo xmlns:p15="http://schemas.microsoft.com/office/powerpoint/2012/main" userId="S-1-5-21-597545548-1168997572-679101248-1641594" providerId="AD"/>
      </p:ext>
    </p:extLst>
  </p:cmAuthor>
  <p:cmAuthor id="2" name="Sproat, Jane" initials="SJ" lastIdx="5" clrIdx="1">
    <p:extLst>
      <p:ext uri="{19B8F6BF-5375-455C-9EA6-DF929625EA0E}">
        <p15:presenceInfo xmlns:p15="http://schemas.microsoft.com/office/powerpoint/2012/main" userId="S-1-5-21-3044193875-1230985279-3292283753-50638" providerId="AD"/>
      </p:ext>
    </p:extLst>
  </p:cmAuthor>
  <p:cmAuthor id="9" name="Stephanie Kendrick (Croydon CCG)" initials="SK(C" lastIdx="3" clrIdx="8">
    <p:extLst>
      <p:ext uri="{19B8F6BF-5375-455C-9EA6-DF929625EA0E}">
        <p15:presenceInfo xmlns:p15="http://schemas.microsoft.com/office/powerpoint/2012/main" userId="S-1-5-21-3775634325-3508737111-3343073381-4885" providerId="AD"/>
      </p:ext>
    </p:extLst>
  </p:cmAuthor>
  <p:cmAuthor id="3" name="Josh Brewster" initials="JB" lastIdx="1" clrIdx="2">
    <p:extLst>
      <p:ext uri="{19B8F6BF-5375-455C-9EA6-DF929625EA0E}">
        <p15:presenceInfo xmlns:p15="http://schemas.microsoft.com/office/powerpoint/2012/main" userId="6aa81ca89d6ad6a0" providerId="Windows Live"/>
      </p:ext>
    </p:extLst>
  </p:cmAuthor>
  <p:cmAuthor id="10" name="May Cahill" initials="MC" lastIdx="3" clrIdx="9">
    <p:extLst>
      <p:ext uri="{19B8F6BF-5375-455C-9EA6-DF929625EA0E}">
        <p15:presenceInfo xmlns:p15="http://schemas.microsoft.com/office/powerpoint/2012/main" userId="2828aa69228f9ba3" providerId="Windows Live"/>
      </p:ext>
    </p:extLst>
  </p:cmAuthor>
  <p:cmAuthor id="4" name="Daniel Heller" initials="DH" lastIdx="7" clrIdx="3">
    <p:extLst>
      <p:ext uri="{19B8F6BF-5375-455C-9EA6-DF929625EA0E}">
        <p15:presenceInfo xmlns:p15="http://schemas.microsoft.com/office/powerpoint/2012/main" userId="S::Daniel.Heller@hlp.nhs.uk::f8c99429-a11b-4699-98f9-6159d8a2f7e4" providerId="AD"/>
      </p:ext>
    </p:extLst>
  </p:cmAuthor>
  <p:cmAuthor id="11" name="Liz Henderson" initials="LH" lastIdx="6" clrIdx="10">
    <p:extLst>
      <p:ext uri="{19B8F6BF-5375-455C-9EA6-DF929625EA0E}">
        <p15:presenceInfo xmlns:p15="http://schemas.microsoft.com/office/powerpoint/2012/main" userId="S-1-5-21-597545548-1168997572-679101248-445771" providerId="AD"/>
      </p:ext>
    </p:extLst>
  </p:cmAuthor>
  <p:cmAuthor id="5" name="Ezra Kanyimo" initials="EK" lastIdx="17" clrIdx="4">
    <p:extLst>
      <p:ext uri="{19B8F6BF-5375-455C-9EA6-DF929625EA0E}">
        <p15:presenceInfo xmlns:p15="http://schemas.microsoft.com/office/powerpoint/2012/main" userId="Ezra Kanyimo" providerId="None"/>
      </p:ext>
    </p:extLst>
  </p:cmAuthor>
  <p:cmAuthor id="6" name="Lorraine Van Barthold" initials="LVB" lastIdx="40" clrIdx="5">
    <p:extLst>
      <p:ext uri="{19B8F6BF-5375-455C-9EA6-DF929625EA0E}">
        <p15:presenceInfo xmlns:p15="http://schemas.microsoft.com/office/powerpoint/2012/main" userId="S::Lorraine.VanBarthold@england.nhs.uk::a3984255-fcc4-44bf-b97d-c419fd3dd3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4EA3"/>
    <a:srgbClr val="ECC020"/>
    <a:srgbClr val="005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19" autoAdjust="0"/>
    <p:restoredTop sz="95226" autoAdjust="0"/>
  </p:normalViewPr>
  <p:slideViewPr>
    <p:cSldViewPr snapToGrid="0">
      <p:cViewPr varScale="1">
        <p:scale>
          <a:sx n="82" d="100"/>
          <a:sy n="82" d="100"/>
        </p:scale>
        <p:origin x="1066" y="58"/>
      </p:cViewPr>
      <p:guideLst/>
    </p:cSldViewPr>
  </p:slideViewPr>
  <p:outlineViewPr>
    <p:cViewPr>
      <p:scale>
        <a:sx n="33" d="100"/>
        <a:sy n="33" d="100"/>
      </p:scale>
      <p:origin x="0" y="-7384"/>
    </p:cViewPr>
  </p:outlineViewPr>
  <p:notesTextViewPr>
    <p:cViewPr>
      <p:scale>
        <a:sx n="1" d="1"/>
        <a:sy n="1" d="1"/>
      </p:scale>
      <p:origin x="0" y="0"/>
    </p:cViewPr>
  </p:notesTextViewPr>
  <p:sorterViewPr>
    <p:cViewPr>
      <p:scale>
        <a:sx n="100" d="100"/>
        <a:sy n="100" d="100"/>
      </p:scale>
      <p:origin x="0" y="-1974"/>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D27D5-4252-47CD-BC74-19E43C071AC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82BC425D-CA1E-4E7E-A97C-8B630A3F4D31}" type="pres">
      <dgm:prSet presAssocID="{277D27D5-4252-47CD-BC74-19E43C071ACF}" presName="Name0" presStyleCnt="0">
        <dgm:presLayoutVars>
          <dgm:dir/>
          <dgm:animLvl val="lvl"/>
          <dgm:resizeHandles val="exact"/>
        </dgm:presLayoutVars>
      </dgm:prSet>
      <dgm:spPr/>
    </dgm:pt>
  </dgm:ptLst>
  <dgm:cxnLst>
    <dgm:cxn modelId="{E7C1B403-FFEB-4E41-B16B-C0099636FF37}" type="presOf" srcId="{277D27D5-4252-47CD-BC74-19E43C071ACF}" destId="{82BC425D-CA1E-4E7E-A97C-8B630A3F4D31}" srcOrd="0"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D27D5-4252-47CD-BC74-19E43C071AC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82BC425D-CA1E-4E7E-A97C-8B630A3F4D31}" type="pres">
      <dgm:prSet presAssocID="{277D27D5-4252-47CD-BC74-19E43C071ACF}" presName="Name0" presStyleCnt="0">
        <dgm:presLayoutVars>
          <dgm:dir/>
          <dgm:animLvl val="lvl"/>
          <dgm:resizeHandles val="exact"/>
        </dgm:presLayoutVars>
      </dgm:prSet>
      <dgm:spPr/>
    </dgm:pt>
  </dgm:ptLst>
  <dgm:cxnLst>
    <dgm:cxn modelId="{E7C1B403-FFEB-4E41-B16B-C0099636FF37}" type="presOf" srcId="{277D27D5-4252-47CD-BC74-19E43C071ACF}" destId="{82BC425D-CA1E-4E7E-A97C-8B630A3F4D31}"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7D27D5-4252-47CD-BC74-19E43C071AC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82BC425D-CA1E-4E7E-A97C-8B630A3F4D31}" type="pres">
      <dgm:prSet presAssocID="{277D27D5-4252-47CD-BC74-19E43C071ACF}" presName="Name0" presStyleCnt="0">
        <dgm:presLayoutVars>
          <dgm:dir/>
          <dgm:animLvl val="lvl"/>
          <dgm:resizeHandles val="exact"/>
        </dgm:presLayoutVars>
      </dgm:prSet>
      <dgm:spPr/>
    </dgm:pt>
  </dgm:ptLst>
  <dgm:cxnLst>
    <dgm:cxn modelId="{E7C1B403-FFEB-4E41-B16B-C0099636FF37}" type="presOf" srcId="{277D27D5-4252-47CD-BC74-19E43C071ACF}" destId="{82BC425D-CA1E-4E7E-A97C-8B630A3F4D31}"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7D27D5-4252-47CD-BC74-19E43C071AC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82BC425D-CA1E-4E7E-A97C-8B630A3F4D31}" type="pres">
      <dgm:prSet presAssocID="{277D27D5-4252-47CD-BC74-19E43C071ACF}" presName="Name0" presStyleCnt="0">
        <dgm:presLayoutVars>
          <dgm:dir/>
          <dgm:animLvl val="lvl"/>
          <dgm:resizeHandles val="exact"/>
        </dgm:presLayoutVars>
      </dgm:prSet>
      <dgm:spPr/>
    </dgm:pt>
  </dgm:ptLst>
  <dgm:cxnLst>
    <dgm:cxn modelId="{E7C1B403-FFEB-4E41-B16B-C0099636FF37}" type="presOf" srcId="{277D27D5-4252-47CD-BC74-19E43C071ACF}" destId="{82BC425D-CA1E-4E7E-A97C-8B630A3F4D31}"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44C38C-EE73-48D6-AB3F-179A64BE1E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3EAF42A-772D-436C-A136-E4BFF7E88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F52B9A-14CD-4442-BBB1-610277AE7ACF}" type="datetimeFigureOut">
              <a:rPr lang="en-GB" smtClean="0"/>
              <a:t>23/12/2021</a:t>
            </a:fld>
            <a:endParaRPr lang="en-GB" dirty="0"/>
          </a:p>
        </p:txBody>
      </p:sp>
      <p:sp>
        <p:nvSpPr>
          <p:cNvPr id="4" name="Footer Placeholder 3">
            <a:extLst>
              <a:ext uri="{FF2B5EF4-FFF2-40B4-BE49-F238E27FC236}">
                <a16:creationId xmlns:a16="http://schemas.microsoft.com/office/drawing/2014/main" id="{856E1529-2F1E-4445-9758-F27780EBE2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831E4A4-ECC2-4BE2-9A6A-FFE956123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B5FA12-8709-4BCD-B2DE-EA2A4CB72994}" type="slidenum">
              <a:rPr lang="en-GB" smtClean="0"/>
              <a:t>‹#›</a:t>
            </a:fld>
            <a:endParaRPr lang="en-GB" dirty="0"/>
          </a:p>
        </p:txBody>
      </p:sp>
    </p:spTree>
    <p:extLst>
      <p:ext uri="{BB962C8B-B14F-4D97-AF65-F5344CB8AC3E}">
        <p14:creationId xmlns:p14="http://schemas.microsoft.com/office/powerpoint/2010/main" val="314905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7BDEC-F3A8-49D6-8FC6-25DCBC765689}" type="datetimeFigureOut">
              <a:rPr lang="en-GB" smtClean="0"/>
              <a:t>23/12/2021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009CC-C758-4E1C-B438-CB2226909E68}" type="slidenum">
              <a:rPr lang="en-GB" smtClean="0"/>
              <a:t>‹#›</a:t>
            </a:fld>
            <a:endParaRPr lang="en-GB" dirty="0"/>
          </a:p>
        </p:txBody>
      </p:sp>
    </p:spTree>
    <p:extLst>
      <p:ext uri="{BB962C8B-B14F-4D97-AF65-F5344CB8AC3E}">
        <p14:creationId xmlns:p14="http://schemas.microsoft.com/office/powerpoint/2010/main" val="419319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BA818F-66B6-CC4E-8ECF-710AD28DE058}" type="slidenum">
              <a:rPr lang="en-US" smtClean="0"/>
              <a:t>25</a:t>
            </a:fld>
            <a:endParaRPr lang="en-US"/>
          </a:p>
        </p:txBody>
      </p:sp>
    </p:spTree>
    <p:extLst>
      <p:ext uri="{BB962C8B-B14F-4D97-AF65-F5344CB8AC3E}">
        <p14:creationId xmlns:p14="http://schemas.microsoft.com/office/powerpoint/2010/main" val="2860035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9" y="3660491"/>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618300" y="4364955"/>
            <a:ext cx="9144000" cy="473244"/>
          </a:xfrm>
          <a:prstGeom prst="rect">
            <a:avLst/>
          </a:prstGeom>
        </p:spPr>
        <p:txBody>
          <a:bodyPr/>
          <a:lstStyle>
            <a:lvl1pPr marL="0" indent="0" algn="l">
              <a:buNone/>
              <a:defRPr sz="1801" b="0" i="0" baseline="0">
                <a:solidFill>
                  <a:srgbClr val="005EB8"/>
                </a:solidFill>
                <a:latin typeface="Arial" charset="0"/>
                <a:ea typeface="Arial" charset="0"/>
                <a:cs typeface="Arial" charset="0"/>
              </a:defRPr>
            </a:lvl1pPr>
            <a:lvl2pPr marL="457216" indent="0" algn="ctr">
              <a:buNone/>
              <a:defRPr sz="2000"/>
            </a:lvl2pPr>
            <a:lvl3pPr marL="914433" indent="0" algn="ctr">
              <a:buNone/>
              <a:defRPr sz="1801"/>
            </a:lvl3pPr>
            <a:lvl4pPr marL="1371653" indent="0" algn="ctr">
              <a:buNone/>
              <a:defRPr sz="1600"/>
            </a:lvl4pPr>
            <a:lvl5pPr marL="1828869" indent="0" algn="ctr">
              <a:buNone/>
              <a:defRPr sz="1600"/>
            </a:lvl5pPr>
            <a:lvl6pPr marL="2286085" indent="0" algn="ctr">
              <a:buNone/>
              <a:defRPr sz="1600"/>
            </a:lvl6pPr>
            <a:lvl7pPr marL="2743302" indent="0" algn="ctr">
              <a:buNone/>
              <a:defRPr sz="1600"/>
            </a:lvl7pPr>
            <a:lvl8pPr marL="3200522" indent="0" algn="ctr">
              <a:buNone/>
              <a:defRPr sz="1600"/>
            </a:lvl8pPr>
            <a:lvl9pPr marL="3657738"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51" y="293024"/>
            <a:ext cx="1440873" cy="545176"/>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3"/>
            <a:ext cx="5323840" cy="406400"/>
          </a:xfrm>
          <a:prstGeom prst="rect">
            <a:avLst/>
          </a:prstGeom>
          <a:solidFill>
            <a:schemeClr val="lt1"/>
          </a:solidFill>
          <a:ln w="6350">
            <a:noFill/>
          </a:ln>
        </p:spPr>
        <p:txBody>
          <a:bodyPr rot="0" spcFirstLastPara="0" vert="horz" wrap="square" lIns="91440" tIns="45721" rIns="91440" bIns="45721" numCol="1" spcCol="0" rtlCol="0" fromWordArt="0" anchor="t" anchorCtr="0" forceAA="0" compatLnSpc="1">
            <a:prstTxWarp prst="textNoShape">
              <a:avLst/>
            </a:prstTxWarp>
            <a:noAutofit/>
          </a:bodyPr>
          <a:lstStyle/>
          <a:p>
            <a:pPr>
              <a:spcAft>
                <a:spcPts val="0"/>
              </a:spcAft>
            </a:pPr>
            <a:r>
              <a:rPr lang="en-GB" sz="1801"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6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1" y="1343804"/>
            <a:ext cx="10316900" cy="2244128"/>
          </a:xfrm>
          <a:prstGeom prst="rect">
            <a:avLst/>
          </a:prstGeom>
        </p:spPr>
        <p:txBody>
          <a:bodyPr/>
          <a:lstStyle>
            <a:lvl1pPr>
              <a:defRPr sz="1401">
                <a:latin typeface="Arial" panose="020B0604020202020204" pitchFamily="34" charset="0"/>
                <a:cs typeface="Arial" panose="020B0604020202020204" pitchFamily="34" charset="0"/>
              </a:defRPr>
            </a:lvl1pPr>
            <a:lvl2pPr>
              <a:defRPr sz="1401">
                <a:latin typeface="Arial" panose="020B0604020202020204" pitchFamily="34" charset="0"/>
                <a:cs typeface="Arial" panose="020B0604020202020204" pitchFamily="34" charset="0"/>
              </a:defRPr>
            </a:lvl2pPr>
            <a:lvl3pPr>
              <a:defRPr sz="1401">
                <a:latin typeface="Arial" panose="020B0604020202020204" pitchFamily="34" charset="0"/>
                <a:cs typeface="Arial" panose="020B0604020202020204" pitchFamily="34" charset="0"/>
              </a:defRPr>
            </a:lvl3pPr>
            <a:lvl4pPr>
              <a:defRPr sz="1401">
                <a:latin typeface="Arial" panose="020B0604020202020204" pitchFamily="34" charset="0"/>
                <a:cs typeface="Arial" panose="020B0604020202020204" pitchFamily="34" charset="0"/>
              </a:defRPr>
            </a:lvl4pPr>
            <a:lvl5pPr>
              <a:defRPr sz="1401">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6" y="548642"/>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22" y="6372537"/>
            <a:ext cx="863148"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8" y="6333443"/>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601326" y="209848"/>
            <a:ext cx="1282069" cy="544236"/>
          </a:xfrm>
          <a:prstGeom prst="rect">
            <a:avLst/>
          </a:prstGeom>
        </p:spPr>
      </p:pic>
    </p:spTree>
    <p:extLst>
      <p:ext uri="{BB962C8B-B14F-4D97-AF65-F5344CB8AC3E}">
        <p14:creationId xmlns:p14="http://schemas.microsoft.com/office/powerpoint/2010/main" val="41848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35663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22" y="6372537"/>
            <a:ext cx="863148"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8" y="6333443"/>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69803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44" r:id="rId3"/>
  </p:sldLayoutIdLst>
  <p:hf sldNum="0" hdr="0" ftr="0"/>
  <p:txStyles>
    <p:titleStyle>
      <a:lvl1pPr algn="l" defTabSz="91443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9" indent="-228609" algn="l" defTabSz="91443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27" indent="-228609" algn="l" defTabSz="91443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44" indent="-228609" algn="l" defTabSz="91443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60"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78"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96"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13"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29"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45" indent="-228609"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33" rtl="0" eaLnBrk="1" latinLnBrk="0" hangingPunct="1">
        <a:defRPr sz="1801" kern="1200">
          <a:solidFill>
            <a:schemeClr val="tx1"/>
          </a:solidFill>
          <a:latin typeface="+mn-lt"/>
          <a:ea typeface="+mn-ea"/>
          <a:cs typeface="+mn-cs"/>
        </a:defRPr>
      </a:lvl1pPr>
      <a:lvl2pPr marL="457216" algn="l" defTabSz="914433" rtl="0" eaLnBrk="1" latinLnBrk="0" hangingPunct="1">
        <a:defRPr sz="1801" kern="1200">
          <a:solidFill>
            <a:schemeClr val="tx1"/>
          </a:solidFill>
          <a:latin typeface="+mn-lt"/>
          <a:ea typeface="+mn-ea"/>
          <a:cs typeface="+mn-cs"/>
        </a:defRPr>
      </a:lvl2pPr>
      <a:lvl3pPr marL="914433" algn="l" defTabSz="914433" rtl="0" eaLnBrk="1" latinLnBrk="0" hangingPunct="1">
        <a:defRPr sz="1801" kern="1200">
          <a:solidFill>
            <a:schemeClr val="tx1"/>
          </a:solidFill>
          <a:latin typeface="+mn-lt"/>
          <a:ea typeface="+mn-ea"/>
          <a:cs typeface="+mn-cs"/>
        </a:defRPr>
      </a:lvl3pPr>
      <a:lvl4pPr marL="1371653" algn="l" defTabSz="914433" rtl="0" eaLnBrk="1" latinLnBrk="0" hangingPunct="1">
        <a:defRPr sz="1801" kern="1200">
          <a:solidFill>
            <a:schemeClr val="tx1"/>
          </a:solidFill>
          <a:latin typeface="+mn-lt"/>
          <a:ea typeface="+mn-ea"/>
          <a:cs typeface="+mn-cs"/>
        </a:defRPr>
      </a:lvl4pPr>
      <a:lvl5pPr marL="1828869" algn="l" defTabSz="914433" rtl="0" eaLnBrk="1" latinLnBrk="0" hangingPunct="1">
        <a:defRPr sz="1801" kern="1200">
          <a:solidFill>
            <a:schemeClr val="tx1"/>
          </a:solidFill>
          <a:latin typeface="+mn-lt"/>
          <a:ea typeface="+mn-ea"/>
          <a:cs typeface="+mn-cs"/>
        </a:defRPr>
      </a:lvl5pPr>
      <a:lvl6pPr marL="2286085" algn="l" defTabSz="914433" rtl="0" eaLnBrk="1" latinLnBrk="0" hangingPunct="1">
        <a:defRPr sz="1801" kern="1200">
          <a:solidFill>
            <a:schemeClr val="tx1"/>
          </a:solidFill>
          <a:latin typeface="+mn-lt"/>
          <a:ea typeface="+mn-ea"/>
          <a:cs typeface="+mn-cs"/>
        </a:defRPr>
      </a:lvl6pPr>
      <a:lvl7pPr marL="2743302" algn="l" defTabSz="914433" rtl="0" eaLnBrk="1" latinLnBrk="0" hangingPunct="1">
        <a:defRPr sz="1801" kern="1200">
          <a:solidFill>
            <a:schemeClr val="tx1"/>
          </a:solidFill>
          <a:latin typeface="+mn-lt"/>
          <a:ea typeface="+mn-ea"/>
          <a:cs typeface="+mn-cs"/>
        </a:defRPr>
      </a:lvl7pPr>
      <a:lvl8pPr marL="3200522" algn="l" defTabSz="914433" rtl="0" eaLnBrk="1" latinLnBrk="0" hangingPunct="1">
        <a:defRPr sz="1801" kern="1200">
          <a:solidFill>
            <a:schemeClr val="tx1"/>
          </a:solidFill>
          <a:latin typeface="+mn-lt"/>
          <a:ea typeface="+mn-ea"/>
          <a:cs typeface="+mn-cs"/>
        </a:defRPr>
      </a:lvl8pPr>
      <a:lvl9pPr marL="3657738" algn="l" defTabSz="91443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england.ldateamlondon@nhs.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ssets.publishing.service.gov.uk/government/uploads/system/uploads/attachment_data/file/963184/Easy_Read_guide_to_COVID-19_vaccination_for_women.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1.xml"/><Relationship Id="rId3" Type="http://schemas.openxmlformats.org/officeDocument/2006/relationships/slide" Target="slide4.xml"/><Relationship Id="rId7" Type="http://schemas.openxmlformats.org/officeDocument/2006/relationships/slide" Target="slide21.xml"/><Relationship Id="rId12" Type="http://schemas.openxmlformats.org/officeDocument/2006/relationships/slide" Target="slide3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28.xml"/><Relationship Id="rId5" Type="http://schemas.openxmlformats.org/officeDocument/2006/relationships/slide" Target="slide6.xml"/><Relationship Id="rId15" Type="http://schemas.openxmlformats.org/officeDocument/2006/relationships/image" Target="../media/image4.png"/><Relationship Id="rId10" Type="http://schemas.openxmlformats.org/officeDocument/2006/relationships/slide" Target="slide26.xml"/><Relationship Id="rId4" Type="http://schemas.openxmlformats.org/officeDocument/2006/relationships/slide" Target="slide5.xml"/><Relationship Id="rId9" Type="http://schemas.openxmlformats.org/officeDocument/2006/relationships/slide" Target="slide23.xml"/><Relationship Id="rId14"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app=desktop&amp;v=rophfy0bPhI&amp;feature=youtu.b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oronavirus-yellowcard.mhra.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ssets.publishing.service.gov.uk/government/uploads/system/uploads/attachment_data/file/963183/Easy_Read_what_to_expect_after_your_vaccination_leaflet.pdf"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slide" Target="slide36.xml"/></Relationships>
</file>

<file path=ppt/slides/_rels/slide34.xml.rels><?xml version="1.0" encoding="UTF-8" standalone="yes"?>
<Relationships xmlns="http://schemas.openxmlformats.org/package/2006/relationships"><Relationship Id="rId8" Type="http://schemas.openxmlformats.org/officeDocument/2006/relationships/hyperlink" Target="https://www.keepsafe.org.uk/coronavirus-info-1"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learningdisabilityengland.org.uk/wp-content/uploads/2021/02/coronavirus-vaccine-and-people-with-learning-disabilities-provider-checklist-Jan-2021-2.pdf"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healthylondon.org/resource/accelerated-improvement-resources/enhanced-health-in-care-homes/covid-19-support/care-home-resources/supporting-residents-relatives-and-staff/" TargetMode="External"/><Relationship Id="rId4" Type="http://schemas.openxmlformats.org/officeDocument/2006/relationships/diagramLayout" Target="../diagrams/layout1.xml"/><Relationship Id="rId9" Type="http://schemas.openxmlformats.org/officeDocument/2006/relationships/hyperlink" Target="https://www.keepsafe.org.uk/vaccine-questions" TargetMode="Externa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38.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8" Type="http://schemas.openxmlformats.org/officeDocument/2006/relationships/hyperlink" Target="https://www.england.nhs.uk/london/london-clinical-networks/our-networks/learning-disabilities/publications/" TargetMode="External"/><Relationship Id="rId3" Type="http://schemas.openxmlformats.org/officeDocument/2006/relationships/diagramLayout" Target="../diagrams/layout3.xml"/><Relationship Id="rId7" Type="http://schemas.openxmlformats.org/officeDocument/2006/relationships/hyperlink" Target="https://www.guysandstthomas.nhs.uk/resources/patient-information/all-patients/overcoming-your-fear-of-needles.pdf"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hyperlink" Target="https://www.healthylondon.org/wp-content/uploads/2020/10/20201120-Care-Provider-MCA-and-DoLS-final-slides-FAQs.pptx" TargetMode="External"/><Relationship Id="rId2" Type="http://schemas.openxmlformats.org/officeDocument/2006/relationships/hyperlink" Target="http://autonomy.essex.ac.uk/covid-19/" TargetMode="External"/><Relationship Id="rId1" Type="http://schemas.openxmlformats.org/officeDocument/2006/relationships/slideLayout" Target="../slideLayouts/slideLayout2.xml"/><Relationship Id="rId4" Type="http://schemas.openxmlformats.org/officeDocument/2006/relationships/hyperlink" Target="https://autonomy.essex.ac.uk/wp-content/uploads/2020/12/Vaccination-FAQs-FINAL.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ssets.publishing.service.gov.uk/government/uploads/system/uploads/attachment_data/file/933613/COVID-19_learning_disabilities_mortality_report_easy_read.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941794/PHE_11843_Covid-19_vaccination_relatives_view_form.pdf" TargetMode="External"/><Relationship Id="rId3" Type="http://schemas.openxmlformats.org/officeDocument/2006/relationships/hyperlink" Target="https://assets.publishing.service.gov.uk/government/uploads/system/uploads/attachment_data/file/963182/Easy_read_Covid-19_vaccination_consent_form_for_adults.pdf" TargetMode="External"/><Relationship Id="rId7" Type="http://schemas.openxmlformats.org/officeDocument/2006/relationships/hyperlink" Target="https://assets.publishing.service.gov.uk/government/uploads/system/uploads/attachment_data/file/941474/PHE_Covid-19_Letter_care_home_resident_attorney.docx" TargetMode="External"/><Relationship Id="rId2" Type="http://schemas.openxmlformats.org/officeDocument/2006/relationships/hyperlink" Target="https://www.gov.uk/government/publications/covid-19-vaccination-consent-forms-and-letters-for-care-home-residents" TargetMode="Externa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941478/PHE_11843_Covid-19_Consent_form_care_home_resident_attorney.pdf" TargetMode="External"/><Relationship Id="rId11" Type="http://schemas.openxmlformats.org/officeDocument/2006/relationships/image" Target="../media/image33.emf"/><Relationship Id="rId5" Type="http://schemas.openxmlformats.org/officeDocument/2006/relationships/hyperlink" Target="https://assets.publishing.service.gov.uk/government/uploads/system/uploads/attachment_data/file/941472/PHE_Covid-19_Letter_care_home_resident_able-self.docx" TargetMode="External"/><Relationship Id="rId10" Type="http://schemas.openxmlformats.org/officeDocument/2006/relationships/hyperlink" Target="https://www.gov.uk/government/publications/covid-19-vaccination-consent-form-and-letter-for-social-care-staff" TargetMode="External"/><Relationship Id="rId4" Type="http://schemas.openxmlformats.org/officeDocument/2006/relationships/hyperlink" Target="https://assets.publishing.service.gov.uk/government/uploads/system/uploads/attachment_data/file/941477/PHE_11843_Covid-19_Consent_form_care_home_resident_able-self.pdf" TargetMode="External"/><Relationship Id="rId9" Type="http://schemas.openxmlformats.org/officeDocument/2006/relationships/hyperlink" Target="https://assets.publishing.service.gov.uk/government/uploads/system/uploads/attachment_data/file/941476/PHE_Covid-19_Letter_care_home_resident_relative.docx"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gov.uk/government/publications/covid-19-vaccination-guide-for-older-adults" TargetMode="External"/><Relationship Id="rId13" Type="http://schemas.openxmlformats.org/officeDocument/2006/relationships/image" Target="../media/image34.png"/><Relationship Id="rId3" Type="http://schemas.openxmlformats.org/officeDocument/2006/relationships/hyperlink" Target="https://assets.publishing.service.gov.uk/government/uploads/system/uploads/attachment_data/file/1023816/UKHSA_12073_COVID-19_easy_read_guide.pdf" TargetMode="External"/><Relationship Id="rId7" Type="http://schemas.openxmlformats.org/officeDocument/2006/relationships/hyperlink" Target="https://www.gov.uk/government/publications/covid-19-vaccination-why-you-are-being-asked-to-wait" TargetMode="External"/><Relationship Id="rId12" Type="http://schemas.openxmlformats.org/officeDocument/2006/relationships/hyperlink" Target="https://assets.publishing.service.gov.uk/government/uploads/system/uploads/attachment_data/file/963183/Easy_Read_what_to_expect_after_your_vaccination_leaflet.pdf" TargetMode="External"/><Relationship Id="rId2" Type="http://schemas.openxmlformats.org/officeDocument/2006/relationships/hyperlink" Target="https://www.gov.uk/government/collections/covid-19-vaccination-programme"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covid-19-vaccination-guide-for-healthcare-workers" TargetMode="External"/><Relationship Id="rId11" Type="http://schemas.openxmlformats.org/officeDocument/2006/relationships/hyperlink" Target="https://assets.publishing.service.gov.uk/government/uploads/system/uploads/attachment_data/file/961301/PHE_11843_Covid-19_vaccination_Easy_Read_guide.pdf" TargetMode="External"/><Relationship Id="rId5" Type="http://schemas.openxmlformats.org/officeDocument/2006/relationships/hyperlink" Target="https://assets.publishing.service.gov.uk/government/uploads/system/uploads/attachment_data/file/944454/PHE_11843_Covid-19_social_care_staff_leaflet.pdf" TargetMode="External"/><Relationship Id="rId10" Type="http://schemas.openxmlformats.org/officeDocument/2006/relationships/hyperlink" Target="https://assets.publishing.service.gov.uk/government/uploads/system/uploads/attachment_data/file/943125/PHE_11843_Covid-19_what_to_expect_leaflet.pdf" TargetMode="External"/><Relationship Id="rId4" Type="http://schemas.openxmlformats.org/officeDocument/2006/relationships/hyperlink" Target="https://www.youtube.com/watch?reload=9&amp;app=desktop&amp;v=e3_uVzexkBU&amp;feature=emb_logo" TargetMode="External"/><Relationship Id="rId9" Type="http://schemas.openxmlformats.org/officeDocument/2006/relationships/hyperlink" Target="https://www.gov.uk/government/publications/covid-19-vaccination-women-of-childbearing-age-currently-pregnant-planning-a-pregnancy-or-breastfeeding"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england.nhs.uk/london/london-clinical-networks/our-networks/learning-disabilities/publications/" TargetMode="External"/><Relationship Id="rId3" Type="http://schemas.openxmlformats.org/officeDocument/2006/relationships/hyperlink" Target="https://www.learningdisabilityengland.org.uk/wp-content/uploads/2020/11/Advisory-paper-covid-vaccine-for-adults-with-learning-disability-241120-FINAL.pdf" TargetMode="External"/><Relationship Id="rId7" Type="http://schemas.openxmlformats.org/officeDocument/2006/relationships/hyperlink" Target="https://mylife.enfield.gov.uk/media/34056/makaton-signs-to-support-coronavirus-conversations-with-video.pdf" TargetMode="External"/><Relationship Id="rId2" Type="http://schemas.openxmlformats.org/officeDocument/2006/relationships/hyperlink" Target="https://www.mencap.org.uk/advice-and-support/mental-capacity-act" TargetMode="External"/><Relationship Id="rId1" Type="http://schemas.openxmlformats.org/officeDocument/2006/relationships/slideLayout" Target="../slideLayouts/slideLayout2.xml"/><Relationship Id="rId6" Type="http://schemas.openxmlformats.org/officeDocument/2006/relationships/hyperlink" Target="https://www.england.nhs.uk/publication/covid-19-vaccination-training/" TargetMode="External"/><Relationship Id="rId5" Type="http://schemas.openxmlformats.org/officeDocument/2006/relationships/hyperlink" Target="https://youtu.be/M3Wh23PDnfE" TargetMode="External"/><Relationship Id="rId4" Type="http://schemas.openxmlformats.org/officeDocument/2006/relationships/hyperlink" Target="https://www.challengingbehaviour.org.uk/information-and-guidance/covid-19/covid-our-resourc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61301/PHE_11843_Covid-19_vaccination_Easy_Read_guide.pdf" TargetMode="External"/><Relationship Id="rId2" Type="http://schemas.openxmlformats.org/officeDocument/2006/relationships/hyperlink" Target="https://www.youtube.com/watch?v=e3_uVzexkBU&amp;feature=emb_logo"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48" y="917476"/>
            <a:ext cx="10977577" cy="1102494"/>
          </a:xfrm>
        </p:spPr>
        <p:txBody>
          <a:bodyPr/>
          <a:lstStyle/>
          <a:p>
            <a:pPr algn="ctr"/>
            <a:r>
              <a:rPr lang="en-GB" b="1" dirty="0"/>
              <a:t>London Learning Disability COVID-19 vaccine information pack  </a:t>
            </a:r>
            <a:r>
              <a:rPr lang="en-GB" sz="2800" dirty="0"/>
              <a:t>(</a:t>
            </a:r>
            <a:r>
              <a:rPr lang="en-GB" sz="2800"/>
              <a:t>Version 4)</a:t>
            </a:r>
            <a:br>
              <a:rPr lang="en-GB" b="1" dirty="0"/>
            </a:br>
            <a:br>
              <a:rPr lang="en-GB" b="1" dirty="0"/>
            </a:br>
            <a:r>
              <a:rPr lang="en-GB" sz="1800" b="1" dirty="0">
                <a:solidFill>
                  <a:schemeClr val="tx1"/>
                </a:solidFill>
                <a:latin typeface="+mn-lt"/>
              </a:rPr>
              <a:t>Developed with the support of the London Learning Disability Leadership Network and adapted from the Guys and St Thomas’ Supporting people with a learning disability around the COVID-19 vaccination programme toolkit</a:t>
            </a:r>
            <a:br>
              <a:rPr lang="en-GB" sz="1400" b="1" dirty="0">
                <a:solidFill>
                  <a:schemeClr val="tx1"/>
                </a:solidFill>
              </a:rPr>
            </a:br>
            <a:br>
              <a:rPr lang="en-GB" sz="1400" b="1" dirty="0">
                <a:solidFill>
                  <a:schemeClr val="tx1"/>
                </a:solidFill>
              </a:rPr>
            </a:br>
            <a:r>
              <a:rPr lang="en-GB" sz="1401" b="1" dirty="0">
                <a:solidFill>
                  <a:schemeClr val="tx1"/>
                </a:solidFill>
              </a:rPr>
              <a:t> </a:t>
            </a:r>
            <a:br>
              <a:rPr lang="en-GB" sz="1401" b="1" dirty="0">
                <a:solidFill>
                  <a:schemeClr val="tx1"/>
                </a:solidFill>
              </a:rPr>
            </a:br>
            <a:br>
              <a:rPr lang="en-GB" sz="1401" b="1" dirty="0">
                <a:solidFill>
                  <a:schemeClr val="tx1"/>
                </a:solidFill>
              </a:rPr>
            </a:br>
            <a:endParaRPr lang="en-GB" b="1" dirty="0">
              <a:solidFill>
                <a:schemeClr val="tx1"/>
              </a:solidFill>
              <a:highlight>
                <a:srgbClr val="FF0000"/>
              </a:highlight>
            </a:endParaRPr>
          </a:p>
        </p:txBody>
      </p:sp>
      <p:sp>
        <p:nvSpPr>
          <p:cNvPr id="3" name="Subtitle 2"/>
          <p:cNvSpPr>
            <a:spLocks noGrp="1"/>
          </p:cNvSpPr>
          <p:nvPr>
            <p:ph type="subTitle" idx="1"/>
          </p:nvPr>
        </p:nvSpPr>
        <p:spPr>
          <a:xfrm>
            <a:off x="669892" y="3213080"/>
            <a:ext cx="5344410" cy="2043239"/>
          </a:xfrm>
        </p:spPr>
        <p:txBody>
          <a:bodyPr/>
          <a:lstStyle/>
          <a:p>
            <a:endParaRPr lang="en-GB" dirty="0">
              <a:solidFill>
                <a:srgbClr val="0070C0"/>
              </a:solidFill>
              <a:latin typeface="+mn-lt"/>
            </a:endParaRPr>
          </a:p>
          <a:p>
            <a:r>
              <a:rPr lang="en-GB" dirty="0">
                <a:solidFill>
                  <a:srgbClr val="0070C0"/>
                </a:solidFill>
                <a:latin typeface="+mn-lt"/>
              </a:rPr>
              <a:t>Publication date: </a:t>
            </a:r>
            <a:r>
              <a:rPr lang="en-GB" dirty="0">
                <a:solidFill>
                  <a:schemeClr val="tx1"/>
                </a:solidFill>
                <a:latin typeface="+mn-lt"/>
              </a:rPr>
              <a:t>23/12/2021 </a:t>
            </a:r>
            <a:endParaRPr lang="en-GB" dirty="0">
              <a:solidFill>
                <a:schemeClr val="tx1"/>
              </a:solidFill>
              <a:highlight>
                <a:srgbClr val="00FF00"/>
              </a:highlight>
              <a:latin typeface="+mn-lt"/>
            </a:endParaRPr>
          </a:p>
          <a:p>
            <a:r>
              <a:rPr lang="en-GB" sz="1800" dirty="0">
                <a:solidFill>
                  <a:schemeClr val="bg2"/>
                </a:solidFill>
                <a:latin typeface="+mn-lt"/>
              </a:rPr>
              <a:t>This London guide does not replace local guidance and professional judgement. It will be updated in line with other national and regional guidance once published.</a:t>
            </a:r>
          </a:p>
          <a:p>
            <a:endParaRPr lang="en-GB" dirty="0"/>
          </a:p>
        </p:txBody>
      </p:sp>
      <p:sp>
        <p:nvSpPr>
          <p:cNvPr id="8" name="TextBox 7">
            <a:extLst>
              <a:ext uri="{FF2B5EF4-FFF2-40B4-BE49-F238E27FC236}">
                <a16:creationId xmlns:a16="http://schemas.microsoft.com/office/drawing/2014/main" id="{A11B4C3E-BFBE-4556-9C30-23AC4492B394}"/>
              </a:ext>
            </a:extLst>
          </p:cNvPr>
          <p:cNvSpPr txBox="1"/>
          <p:nvPr/>
        </p:nvSpPr>
        <p:spPr>
          <a:xfrm>
            <a:off x="252848" y="5186343"/>
            <a:ext cx="8812306" cy="1508362"/>
          </a:xfrm>
          <a:prstGeom prst="rect">
            <a:avLst/>
          </a:prstGeom>
          <a:noFill/>
        </p:spPr>
        <p:txBody>
          <a:bodyPr wrap="square" rtlCol="0">
            <a:spAutoFit/>
          </a:bodyPr>
          <a:lstStyle/>
          <a:p>
            <a:endParaRPr lang="en-GB" sz="1401" dirty="0">
              <a:solidFill>
                <a:srgbClr val="005EB8"/>
              </a:solidFill>
              <a:latin typeface="Arial" panose="020B0604020202020204" pitchFamily="34" charset="0"/>
              <a:cs typeface="Arial" panose="020B0604020202020204" pitchFamily="34" charset="0"/>
            </a:endParaRPr>
          </a:p>
          <a:p>
            <a:r>
              <a:rPr lang="en-GB" sz="1600" dirty="0">
                <a:solidFill>
                  <a:srgbClr val="005EB8"/>
                </a:solidFill>
                <a:cs typeface="Arial" panose="020B0604020202020204" pitchFamily="34" charset="0"/>
              </a:rPr>
              <a:t>To provide feedback on this pack please contact: </a:t>
            </a:r>
            <a:r>
              <a:rPr lang="en-GB" sz="1600" dirty="0">
                <a:solidFill>
                  <a:srgbClr val="005EB8"/>
                </a:solidFill>
                <a:cs typeface="Arial" panose="020B0604020202020204" pitchFamily="34" charset="0"/>
                <a:hlinkClick r:id="rId2"/>
              </a:rPr>
              <a:t>england.ldateamlondon@nhs.net</a:t>
            </a:r>
            <a:endParaRPr lang="en-GB" sz="1600" dirty="0">
              <a:solidFill>
                <a:srgbClr val="005EB8"/>
              </a:solidFill>
              <a:cs typeface="Arial" panose="020B0604020202020204" pitchFamily="34" charset="0"/>
            </a:endParaRPr>
          </a:p>
          <a:p>
            <a:endParaRPr lang="en-GB" sz="1600" dirty="0">
              <a:solidFill>
                <a:srgbClr val="005EB8"/>
              </a:solidFill>
              <a:cs typeface="Arial" panose="020B0604020202020204" pitchFamily="34" charset="0"/>
            </a:endParaRPr>
          </a:p>
          <a:p>
            <a:r>
              <a:rPr lang="en-GB" sz="1600" dirty="0">
                <a:solidFill>
                  <a:srgbClr val="005EB8"/>
                </a:solidFill>
                <a:latin typeface="Arial" panose="020B0604020202020204" pitchFamily="34" charset="0"/>
                <a:cs typeface="Arial" panose="020B0604020202020204" pitchFamily="34" charset="0"/>
              </a:rPr>
              <a:t> </a:t>
            </a:r>
          </a:p>
          <a:p>
            <a:r>
              <a:rPr lang="en-GB" sz="1600" dirty="0">
                <a:solidFill>
                  <a:srgbClr val="005EB8"/>
                </a:solidFill>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r>
              <a:rPr lang="en-GB" sz="1401" b="1" dirty="0"/>
              <a:t> </a:t>
            </a:r>
            <a:endParaRPr lang="en-GB" sz="1401"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55856F3C-FDAB-4CA6-A325-EEDB114E7A3E}"/>
              </a:ext>
            </a:extLst>
          </p:cNvPr>
          <p:cNvSpPr txBox="1">
            <a:spLocks/>
          </p:cNvSpPr>
          <p:nvPr/>
        </p:nvSpPr>
        <p:spPr>
          <a:xfrm>
            <a:off x="168342" y="134695"/>
            <a:ext cx="10977577" cy="1102494"/>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endParaRPr lang="en-GB" sz="1600" b="1" dirty="0"/>
          </a:p>
        </p:txBody>
      </p:sp>
      <p:pic>
        <p:nvPicPr>
          <p:cNvPr id="7" name="Picture 6" descr="C:\Users\JDowning\Downloads\Coronavirus 2.png">
            <a:extLst>
              <a:ext uri="{FF2B5EF4-FFF2-40B4-BE49-F238E27FC236}">
                <a16:creationId xmlns:a16="http://schemas.microsoft.com/office/drawing/2014/main" id="{FAD25FC5-BBB4-4757-B782-49EEFFDAA4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0404" y="3342593"/>
            <a:ext cx="2448272" cy="2412876"/>
          </a:xfrm>
          <a:prstGeom prst="rect">
            <a:avLst/>
          </a:prstGeom>
          <a:noFill/>
          <a:ln>
            <a:noFill/>
          </a:ln>
        </p:spPr>
      </p:pic>
    </p:spTree>
    <p:extLst>
      <p:ext uri="{BB962C8B-B14F-4D97-AF65-F5344CB8AC3E}">
        <p14:creationId xmlns:p14="http://schemas.microsoft.com/office/powerpoint/2010/main" val="314411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a:xfrm>
            <a:off x="614921" y="1343803"/>
            <a:ext cx="10316900" cy="4404171"/>
          </a:xfrm>
        </p:spPr>
        <p:txBody>
          <a:bodyPr/>
          <a:lstStyle/>
          <a:p>
            <a:pPr marL="0" indent="0">
              <a:buNone/>
            </a:pPr>
            <a:endParaRPr lang="en-GB" sz="2000" dirty="0">
              <a:latin typeface="+mn-lt"/>
            </a:endParaRPr>
          </a:p>
          <a:p>
            <a:pPr marL="0" indent="0">
              <a:buNone/>
            </a:pPr>
            <a:endParaRPr lang="en-GB" sz="2400" b="1" dirty="0">
              <a:latin typeface="+mn-lt"/>
            </a:endParaRPr>
          </a:p>
          <a:p>
            <a:pPr marL="0" indent="0">
              <a:buNone/>
            </a:pPr>
            <a:r>
              <a:rPr lang="en-GB" sz="2400" b="1" dirty="0">
                <a:latin typeface="+mn-lt"/>
              </a:rPr>
              <a:t>Does the vaccine give you Coronavirus?</a:t>
            </a:r>
          </a:p>
          <a:p>
            <a:pPr marL="0" indent="0">
              <a:buNone/>
            </a:pPr>
            <a:r>
              <a:rPr lang="en-GB" sz="2400" dirty="0">
                <a:latin typeface="+mn-lt"/>
              </a:rPr>
              <a:t>No the vaccine does not give you Coronavirus.</a:t>
            </a:r>
          </a:p>
          <a:p>
            <a:pPr marL="0" indent="0">
              <a:buNone/>
            </a:pPr>
            <a:endParaRPr lang="en-GB" sz="2400" b="1" dirty="0">
              <a:latin typeface="+mn-lt"/>
            </a:endParaRPr>
          </a:p>
          <a:p>
            <a:pPr marL="0" indent="0">
              <a:buNone/>
            </a:pPr>
            <a:endParaRPr lang="en-GB" sz="2400" b="1" dirty="0">
              <a:latin typeface="+mn-lt"/>
            </a:endParaRPr>
          </a:p>
          <a:p>
            <a:pPr marL="0" indent="0">
              <a:buNone/>
            </a:pPr>
            <a:endParaRPr lang="en-GB" sz="2400" b="1" dirty="0">
              <a:latin typeface="+mn-lt"/>
            </a:endParaRPr>
          </a:p>
          <a:p>
            <a:pPr marL="0" indent="0">
              <a:buNone/>
            </a:pPr>
            <a:r>
              <a:rPr lang="en-GB" sz="2400" b="1" dirty="0">
                <a:latin typeface="+mn-lt"/>
              </a:rPr>
              <a:t>Who will give me the vaccine?</a:t>
            </a:r>
          </a:p>
          <a:p>
            <a:pPr marL="0" indent="0">
              <a:buNone/>
            </a:pPr>
            <a:r>
              <a:rPr lang="en-GB" sz="2400" dirty="0">
                <a:latin typeface="+mn-lt"/>
              </a:rPr>
              <a:t>A person that has been trained to give injections. </a:t>
            </a:r>
          </a:p>
          <a:p>
            <a:pPr marL="0" indent="0">
              <a:buNone/>
            </a:pPr>
            <a:endParaRPr lang="en-GB" sz="2400" dirty="0">
              <a:latin typeface="+mn-lt"/>
            </a:endParaRPr>
          </a:p>
          <a:p>
            <a:pPr marL="0" indent="0">
              <a:buNone/>
            </a:pPr>
            <a:endParaRPr lang="en-GB" sz="2000" dirty="0"/>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a:xfrm>
            <a:off x="609606" y="216817"/>
            <a:ext cx="9467653" cy="943474"/>
          </a:xfrm>
        </p:spPr>
        <p:txBody>
          <a:bodyPr/>
          <a:lstStyle/>
          <a:p>
            <a:pPr algn="ctr"/>
            <a:r>
              <a:rPr lang="en-GB" b="1" dirty="0"/>
              <a:t>Frequently asked questions about the vaccine   </a:t>
            </a:r>
            <a:endParaRPr lang="en-GB" dirty="0"/>
          </a:p>
        </p:txBody>
      </p:sp>
      <p:pic>
        <p:nvPicPr>
          <p:cNvPr id="5" name="Picture 4" descr="C:\Users\JDowning\Downloads\Coronavirus 2.png">
            <a:extLst>
              <a:ext uri="{FF2B5EF4-FFF2-40B4-BE49-F238E27FC236}">
                <a16:creationId xmlns:a16="http://schemas.microsoft.com/office/drawing/2014/main" id="{17A893B2-1DA5-4316-9C77-19C4FE132E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8987" y="1236707"/>
            <a:ext cx="2448272" cy="2412876"/>
          </a:xfrm>
          <a:prstGeom prst="rect">
            <a:avLst/>
          </a:prstGeom>
          <a:noFill/>
          <a:ln>
            <a:noFill/>
          </a:ln>
        </p:spPr>
      </p:pic>
      <p:pic>
        <p:nvPicPr>
          <p:cNvPr id="3074" name="Picture 2">
            <a:extLst>
              <a:ext uri="{FF2B5EF4-FFF2-40B4-BE49-F238E27FC236}">
                <a16:creationId xmlns:a16="http://schemas.microsoft.com/office/drawing/2014/main" id="{6D4AE128-B560-41BC-917B-AD829ABE3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679" y="3833095"/>
            <a:ext cx="2930888" cy="293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106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a:xfrm>
            <a:off x="614921" y="1343803"/>
            <a:ext cx="10316900" cy="4404171"/>
          </a:xfrm>
        </p:spPr>
        <p:txBody>
          <a:bodyPr/>
          <a:lstStyle/>
          <a:p>
            <a:pPr marL="0" indent="0">
              <a:buNone/>
            </a:pPr>
            <a:endParaRPr lang="en-GB" sz="2000" b="1" dirty="0"/>
          </a:p>
          <a:p>
            <a:pPr marL="0" indent="0">
              <a:buNone/>
            </a:pPr>
            <a:endParaRPr lang="en-GB" sz="2400" b="1" dirty="0">
              <a:latin typeface="+mn-lt"/>
            </a:endParaRPr>
          </a:p>
          <a:p>
            <a:pPr marL="0" indent="0">
              <a:buNone/>
            </a:pPr>
            <a:r>
              <a:rPr lang="en-GB" sz="2400" b="1" dirty="0">
                <a:latin typeface="+mn-lt"/>
              </a:rPr>
              <a:t>Do I need the vaccine if I have had Coronavirus?</a:t>
            </a:r>
          </a:p>
          <a:p>
            <a:pPr marL="0" indent="0">
              <a:buNone/>
            </a:pPr>
            <a:r>
              <a:rPr lang="en-GB" sz="2400" dirty="0">
                <a:latin typeface="+mn-lt"/>
              </a:rPr>
              <a:t>Yes you still need the vaccine if you have had coronavirus     </a:t>
            </a:r>
          </a:p>
          <a:p>
            <a:pPr marL="0" indent="0">
              <a:buNone/>
            </a:pPr>
            <a:endParaRPr lang="en-GB" sz="2400" dirty="0">
              <a:latin typeface="+mn-lt"/>
            </a:endParaRPr>
          </a:p>
          <a:p>
            <a:pPr marL="0" indent="0">
              <a:buNone/>
            </a:pPr>
            <a:endParaRPr lang="en-GB" sz="2400" b="1" dirty="0">
              <a:latin typeface="+mn-lt"/>
            </a:endParaRPr>
          </a:p>
          <a:p>
            <a:pPr marL="0" indent="0">
              <a:buNone/>
            </a:pPr>
            <a:endParaRPr lang="en-GB" sz="2400" b="1" dirty="0">
              <a:latin typeface="+mn-lt"/>
            </a:endParaRPr>
          </a:p>
          <a:p>
            <a:pPr marL="0" indent="0">
              <a:buNone/>
            </a:pPr>
            <a:r>
              <a:rPr lang="en-GB" sz="2400" b="1" dirty="0">
                <a:latin typeface="+mn-lt"/>
              </a:rPr>
              <a:t>If I have allergies can I still have the vaccine?</a:t>
            </a:r>
          </a:p>
          <a:p>
            <a:pPr marL="0" indent="0">
              <a:buNone/>
            </a:pPr>
            <a:r>
              <a:rPr lang="en-GB" sz="2400" dirty="0">
                <a:latin typeface="+mn-lt"/>
              </a:rPr>
              <a:t>If you have any allergies you must tell the person that </a:t>
            </a:r>
          </a:p>
          <a:p>
            <a:pPr marL="0" indent="0">
              <a:buNone/>
            </a:pPr>
            <a:r>
              <a:rPr lang="en-GB" sz="2400" dirty="0">
                <a:latin typeface="+mn-lt"/>
              </a:rPr>
              <a:t>is doing the vaccine.</a:t>
            </a:r>
          </a:p>
          <a:p>
            <a:pPr marL="0" indent="0">
              <a:buNone/>
            </a:pPr>
            <a:endParaRPr lang="en-GB" sz="2400" b="1" dirty="0">
              <a:latin typeface="+mn-lt"/>
            </a:endParaRPr>
          </a:p>
          <a:p>
            <a:pPr marL="0" indent="0">
              <a:buNone/>
            </a:pPr>
            <a:endParaRPr lang="en-GB" sz="2000" b="1" dirty="0"/>
          </a:p>
          <a:p>
            <a:pPr marL="0" indent="0">
              <a:buNone/>
            </a:pPr>
            <a:endParaRPr lang="en-GB" sz="2000" dirty="0"/>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a:xfrm>
            <a:off x="1018095" y="331586"/>
            <a:ext cx="8642814" cy="369526"/>
          </a:xfrm>
        </p:spPr>
        <p:txBody>
          <a:bodyPr/>
          <a:lstStyle/>
          <a:p>
            <a:pPr algn="ctr"/>
            <a:r>
              <a:rPr lang="en-GB" b="1" dirty="0"/>
              <a:t>Frequently asked questions about the vaccine   </a:t>
            </a:r>
            <a:endParaRPr lang="en-GB" dirty="0"/>
          </a:p>
        </p:txBody>
      </p:sp>
      <p:pic>
        <p:nvPicPr>
          <p:cNvPr id="5130" name="Picture 10">
            <a:extLst>
              <a:ext uri="{FF2B5EF4-FFF2-40B4-BE49-F238E27FC236}">
                <a16:creationId xmlns:a16="http://schemas.microsoft.com/office/drawing/2014/main" id="{C3C3A9FF-F7D6-438B-B500-19B5CB538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932" y="1230681"/>
            <a:ext cx="1890055" cy="189005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7CE32ED4-4A58-4176-83AF-C07273549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269" y="3809137"/>
            <a:ext cx="2466551" cy="246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72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a:xfrm>
            <a:off x="7703132" y="5027225"/>
            <a:ext cx="3662321" cy="973944"/>
          </a:xfrm>
        </p:spPr>
        <p:txBody>
          <a:bodyPr/>
          <a:lstStyle/>
          <a:p>
            <a:pPr marL="0" indent="0">
              <a:buNone/>
            </a:pPr>
            <a:endParaRPr lang="en-GB" sz="2000" b="1"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a:xfrm>
            <a:off x="609606" y="216817"/>
            <a:ext cx="9467653" cy="943474"/>
          </a:xfrm>
        </p:spPr>
        <p:txBody>
          <a:bodyPr/>
          <a:lstStyle/>
          <a:p>
            <a:pPr algn="ctr"/>
            <a:r>
              <a:rPr lang="en-GB" b="1" dirty="0"/>
              <a:t>Frequently asked questions about the vaccine</a:t>
            </a:r>
            <a:endParaRPr lang="en-GB" dirty="0"/>
          </a:p>
        </p:txBody>
      </p:sp>
      <p:sp>
        <p:nvSpPr>
          <p:cNvPr id="5" name="Rectangle 4">
            <a:extLst>
              <a:ext uri="{FF2B5EF4-FFF2-40B4-BE49-F238E27FC236}">
                <a16:creationId xmlns:a16="http://schemas.microsoft.com/office/drawing/2014/main" id="{5D9E7043-49A5-40DB-B8C0-62A591140D22}"/>
              </a:ext>
            </a:extLst>
          </p:cNvPr>
          <p:cNvSpPr/>
          <p:nvPr/>
        </p:nvSpPr>
        <p:spPr>
          <a:xfrm>
            <a:off x="609606" y="1343803"/>
            <a:ext cx="10611439" cy="5262979"/>
          </a:xfrm>
          <a:prstGeom prst="rect">
            <a:avLst/>
          </a:prstGeom>
        </p:spPr>
        <p:txBody>
          <a:bodyPr wrap="square">
            <a:spAutoFit/>
          </a:bodyPr>
          <a:lstStyle/>
          <a:p>
            <a:endParaRPr lang="en-GB" sz="2400" b="1" dirty="0">
              <a:cs typeface="Arial" panose="020B0604020202020204" pitchFamily="34" charset="0"/>
            </a:endParaRPr>
          </a:p>
          <a:p>
            <a:r>
              <a:rPr lang="en-GB" sz="2400" b="1" dirty="0">
                <a:cs typeface="Arial" panose="020B0604020202020204" pitchFamily="34" charset="0"/>
              </a:rPr>
              <a:t>Is the vaccine made from animal or egg products?</a:t>
            </a:r>
          </a:p>
          <a:p>
            <a:r>
              <a:rPr lang="en-GB" sz="2400" dirty="0">
                <a:cs typeface="Arial" panose="020B0604020202020204" pitchFamily="34" charset="0"/>
              </a:rPr>
              <a:t>The three types of vaccines being offered do </a:t>
            </a:r>
          </a:p>
          <a:p>
            <a:r>
              <a:rPr lang="en-GB" sz="2400" dirty="0">
                <a:cs typeface="Arial" panose="020B0604020202020204" pitchFamily="34" charset="0"/>
              </a:rPr>
              <a:t>not contain animal or egg products.</a:t>
            </a:r>
          </a:p>
          <a:p>
            <a:endParaRPr lang="en-GB" sz="2400" dirty="0">
              <a:cs typeface="Arial" panose="020B0604020202020204" pitchFamily="34" charset="0"/>
            </a:endParaRPr>
          </a:p>
          <a:p>
            <a:endParaRPr lang="en-GB" sz="2400" b="1" dirty="0">
              <a:cs typeface="Arial" panose="020B0604020202020204" pitchFamily="34" charset="0"/>
            </a:endParaRPr>
          </a:p>
          <a:p>
            <a:r>
              <a:rPr lang="en-GB" sz="2400" b="1" dirty="0">
                <a:cs typeface="Arial" panose="020B0604020202020204" pitchFamily="34" charset="0"/>
              </a:rPr>
              <a:t>Does the vaccine contain any blood products?</a:t>
            </a:r>
          </a:p>
          <a:p>
            <a:r>
              <a:rPr lang="en-GB" sz="2400" dirty="0">
                <a:cs typeface="Arial" panose="020B0604020202020204" pitchFamily="34" charset="0"/>
              </a:rPr>
              <a:t>No</a:t>
            </a:r>
          </a:p>
          <a:p>
            <a:endParaRPr lang="en-GB" sz="2400" b="1" dirty="0">
              <a:cs typeface="Arial" panose="020B0604020202020204" pitchFamily="34" charset="0"/>
            </a:endParaRPr>
          </a:p>
          <a:p>
            <a:endParaRPr lang="en-GB" sz="2400" b="1" dirty="0">
              <a:cs typeface="Arial" panose="020B0604020202020204" pitchFamily="34" charset="0"/>
            </a:endParaRPr>
          </a:p>
          <a:p>
            <a:r>
              <a:rPr lang="en-GB" sz="2400" b="1" dirty="0">
                <a:cs typeface="Arial" panose="020B0604020202020204" pitchFamily="34" charset="0"/>
              </a:rPr>
              <a:t>Can I have the vaccine during Ramadan if I am fasting?</a:t>
            </a:r>
          </a:p>
          <a:p>
            <a:r>
              <a:rPr lang="en-GB" sz="2400" dirty="0">
                <a:cs typeface="Arial" panose="020B0604020202020204" pitchFamily="34" charset="0"/>
              </a:rPr>
              <a:t>Yes you can still have your vaccine if you are fasting, </a:t>
            </a:r>
          </a:p>
          <a:p>
            <a:r>
              <a:rPr lang="en-GB" sz="2400" dirty="0">
                <a:cs typeface="Arial" panose="020B0604020202020204" pitchFamily="34" charset="0"/>
              </a:rPr>
              <a:t>having the vaccine will not break your fast.</a:t>
            </a:r>
            <a:r>
              <a:rPr lang="en-GB" sz="2400" b="1" dirty="0">
                <a:cs typeface="Arial" panose="020B0604020202020204" pitchFamily="34" charset="0"/>
              </a:rPr>
              <a:t> </a:t>
            </a:r>
          </a:p>
          <a:p>
            <a:endParaRPr lang="en-GB" sz="2400" b="1" dirty="0">
              <a:cs typeface="Arial" panose="020B0604020202020204" pitchFamily="34" charset="0"/>
            </a:endParaRPr>
          </a:p>
        </p:txBody>
      </p:sp>
      <p:pic>
        <p:nvPicPr>
          <p:cNvPr id="6152" name="Picture 8">
            <a:extLst>
              <a:ext uri="{FF2B5EF4-FFF2-40B4-BE49-F238E27FC236}">
                <a16:creationId xmlns:a16="http://schemas.microsoft.com/office/drawing/2014/main" id="{4243F471-D5A8-417B-AE5F-01C7E73A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3905" y="1048116"/>
            <a:ext cx="1801710" cy="180171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FF321099-9403-4346-9BD3-09572D4D1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6746" y="3004009"/>
            <a:ext cx="1529981" cy="15299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CBF8E01-ED69-4399-A838-06E014E6D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2245" y="4688173"/>
            <a:ext cx="1652047" cy="165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774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a:xfrm>
            <a:off x="614921" y="1343803"/>
            <a:ext cx="10316900" cy="4404171"/>
          </a:xfrm>
        </p:spPr>
        <p:txBody>
          <a:bodyPr/>
          <a:lstStyle/>
          <a:p>
            <a:pPr marL="0" indent="0">
              <a:buNone/>
            </a:pPr>
            <a:endParaRPr lang="en-GB" sz="2000" b="1"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a:xfrm>
            <a:off x="609606" y="216817"/>
            <a:ext cx="9467653" cy="943474"/>
          </a:xfrm>
        </p:spPr>
        <p:txBody>
          <a:bodyPr/>
          <a:lstStyle/>
          <a:p>
            <a:pPr algn="ctr"/>
            <a:r>
              <a:rPr lang="en-GB" b="1" dirty="0"/>
              <a:t>Frequently asked questions about the vaccine</a:t>
            </a:r>
            <a:endParaRPr lang="en-GB" dirty="0"/>
          </a:p>
        </p:txBody>
      </p:sp>
      <p:sp>
        <p:nvSpPr>
          <p:cNvPr id="5" name="Rectangle 4">
            <a:extLst>
              <a:ext uri="{FF2B5EF4-FFF2-40B4-BE49-F238E27FC236}">
                <a16:creationId xmlns:a16="http://schemas.microsoft.com/office/drawing/2014/main" id="{5D9E7043-49A5-40DB-B8C0-62A591140D22}"/>
              </a:ext>
            </a:extLst>
          </p:cNvPr>
          <p:cNvSpPr/>
          <p:nvPr/>
        </p:nvSpPr>
        <p:spPr>
          <a:xfrm>
            <a:off x="609606" y="1343803"/>
            <a:ext cx="10611439" cy="5262979"/>
          </a:xfrm>
          <a:prstGeom prst="rect">
            <a:avLst/>
          </a:prstGeom>
        </p:spPr>
        <p:txBody>
          <a:bodyPr wrap="square">
            <a:spAutoFit/>
          </a:bodyPr>
          <a:lstStyle/>
          <a:p>
            <a:endParaRPr lang="en-GB" sz="2400" b="1" dirty="0">
              <a:cs typeface="Arial" panose="020B0604020202020204" pitchFamily="34" charset="0"/>
            </a:endParaRPr>
          </a:p>
          <a:p>
            <a:r>
              <a:rPr lang="en-GB" sz="2400" b="1" dirty="0">
                <a:cs typeface="Arial" panose="020B0604020202020204" pitchFamily="34" charset="0"/>
              </a:rPr>
              <a:t>Can I choose which vaccine I have?                         </a:t>
            </a:r>
          </a:p>
          <a:p>
            <a:r>
              <a:rPr lang="en-GB" sz="2400" dirty="0">
                <a:cs typeface="Arial" panose="020B0604020202020204" pitchFamily="34" charset="0"/>
              </a:rPr>
              <a:t>No you usually cannot choose which vaccine you have unless:</a:t>
            </a:r>
          </a:p>
          <a:p>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For people under 18 years of age you can only have </a:t>
            </a:r>
          </a:p>
          <a:p>
            <a:r>
              <a:rPr lang="en-GB" sz="2400" dirty="0">
                <a:cs typeface="Arial" panose="020B0604020202020204" pitchFamily="34" charset="0"/>
              </a:rPr>
              <a:t>     the Pfizer vaccine.</a:t>
            </a:r>
          </a:p>
          <a:p>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For people under 40 years of age if you have not already a vaccine you will be offered the Moderna or Pfizer Vaccine. </a:t>
            </a:r>
          </a:p>
          <a:p>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When you go to have your booster vaccine you may be given a different vaccine to the one you had for your 1</a:t>
            </a:r>
            <a:r>
              <a:rPr lang="en-GB" sz="2400" baseline="30000" dirty="0">
                <a:cs typeface="Arial" panose="020B0604020202020204" pitchFamily="34" charset="0"/>
              </a:rPr>
              <a:t>st</a:t>
            </a:r>
            <a:r>
              <a:rPr lang="en-GB" sz="2400" dirty="0">
                <a:cs typeface="Arial" panose="020B0604020202020204" pitchFamily="34" charset="0"/>
              </a:rPr>
              <a:t> and 2</a:t>
            </a:r>
            <a:r>
              <a:rPr lang="en-GB" sz="2400" baseline="30000" dirty="0">
                <a:cs typeface="Arial" panose="020B0604020202020204" pitchFamily="34" charset="0"/>
              </a:rPr>
              <a:t>nd</a:t>
            </a:r>
            <a:r>
              <a:rPr lang="en-GB" sz="2400" dirty="0">
                <a:cs typeface="Arial" panose="020B0604020202020204" pitchFamily="34" charset="0"/>
              </a:rPr>
              <a:t> vaccine injections</a:t>
            </a:r>
          </a:p>
          <a:p>
            <a:endParaRPr lang="en-GB" sz="2400" dirty="0">
              <a:cs typeface="Arial" panose="020B0604020202020204" pitchFamily="34" charset="0"/>
            </a:endParaRPr>
          </a:p>
          <a:p>
            <a:endParaRPr lang="en-GB" sz="2400" dirty="0">
              <a:cs typeface="Arial" panose="020B0604020202020204" pitchFamily="34" charset="0"/>
            </a:endParaRPr>
          </a:p>
        </p:txBody>
      </p:sp>
      <p:pic>
        <p:nvPicPr>
          <p:cNvPr id="6148" name="Picture 4">
            <a:extLst>
              <a:ext uri="{FF2B5EF4-FFF2-40B4-BE49-F238E27FC236}">
                <a16:creationId xmlns:a16="http://schemas.microsoft.com/office/drawing/2014/main" id="{C71EF377-3128-43C2-AFA3-F2B24A5EC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3342" y="1510852"/>
            <a:ext cx="1604894" cy="16048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cdn.shopify.com/s/files/1/0606/1553/products/Covid-Vaccine_large.png?v=1605044690">
            <a:extLst>
              <a:ext uri="{FF2B5EF4-FFF2-40B4-BE49-F238E27FC236}">
                <a16:creationId xmlns:a16="http://schemas.microsoft.com/office/drawing/2014/main" id="{C0FAECB8-10D2-48DF-A8BB-0216B8FEE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1710" y="4992660"/>
            <a:ext cx="1590738" cy="187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69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p:txBody>
          <a:bodyPr/>
          <a:lstStyle/>
          <a:p>
            <a:pPr marL="0" indent="0">
              <a:buNone/>
            </a:pPr>
            <a:endParaRPr lang="en-GB" sz="2000" b="1" dirty="0"/>
          </a:p>
          <a:p>
            <a:pPr marL="0" indent="0">
              <a:buNone/>
            </a:pPr>
            <a:endParaRPr lang="en-GB" sz="2400" b="1" dirty="0">
              <a:latin typeface="+mn-lt"/>
            </a:endParaRPr>
          </a:p>
          <a:p>
            <a:pPr marL="0" indent="0">
              <a:buNone/>
            </a:pPr>
            <a:r>
              <a:rPr lang="en-GB" sz="2400" b="1" dirty="0">
                <a:latin typeface="+mn-lt"/>
              </a:rPr>
              <a:t>I am worried about the reports on the News about the risk</a:t>
            </a:r>
          </a:p>
          <a:p>
            <a:pPr marL="0" indent="0">
              <a:buNone/>
            </a:pPr>
            <a:r>
              <a:rPr lang="en-GB" sz="2400" b="1" dirty="0">
                <a:latin typeface="+mn-lt"/>
              </a:rPr>
              <a:t>of blood clots if I have the Astra Zeneca vaccine?</a:t>
            </a:r>
          </a:p>
          <a:p>
            <a:pPr marL="0" indent="0">
              <a:buNone/>
            </a:pPr>
            <a:endParaRPr lang="en-GB" sz="2400" b="1" dirty="0">
              <a:latin typeface="+mn-lt"/>
            </a:endParaRPr>
          </a:p>
          <a:p>
            <a:r>
              <a:rPr lang="en-GB" sz="2400" dirty="0">
                <a:latin typeface="+mn-lt"/>
              </a:rPr>
              <a:t>The number of people that have experienced blood clots </a:t>
            </a:r>
          </a:p>
          <a:p>
            <a:pPr marL="0" indent="0">
              <a:buNone/>
            </a:pPr>
            <a:r>
              <a:rPr lang="en-GB" sz="2400" dirty="0">
                <a:latin typeface="+mn-lt"/>
              </a:rPr>
              <a:t> after having the Astra Zeneca vaccine is very low. </a:t>
            </a:r>
          </a:p>
          <a:p>
            <a:pPr marL="0" indent="0">
              <a:buNone/>
            </a:pPr>
            <a:endParaRPr lang="en-GB" sz="2400" dirty="0">
              <a:latin typeface="+mn-lt"/>
            </a:endParaRPr>
          </a:p>
          <a:p>
            <a:pPr>
              <a:lnSpc>
                <a:spcPct val="150000"/>
              </a:lnSpc>
            </a:pPr>
            <a:r>
              <a:rPr lang="en-GB" sz="2400" dirty="0">
                <a:latin typeface="+mn-lt"/>
              </a:rPr>
              <a:t>In the U.K, by the 20</a:t>
            </a:r>
            <a:r>
              <a:rPr lang="en-GB" sz="2400" baseline="30000" dirty="0">
                <a:latin typeface="+mn-lt"/>
              </a:rPr>
              <a:t>th</a:t>
            </a:r>
            <a:r>
              <a:rPr lang="en-GB" sz="2400" dirty="0">
                <a:latin typeface="+mn-lt"/>
              </a:rPr>
              <a:t> of October 2021,</a:t>
            </a:r>
            <a:r>
              <a:rPr lang="en-GB" sz="2400" dirty="0">
                <a:solidFill>
                  <a:srgbClr val="FF0000"/>
                </a:solidFill>
                <a:latin typeface="+mn-lt"/>
              </a:rPr>
              <a:t> </a:t>
            </a:r>
            <a:r>
              <a:rPr lang="en-GB" sz="2400" dirty="0">
                <a:latin typeface="+mn-lt"/>
              </a:rPr>
              <a:t>423 people that had the Astra Zeneca vaccine reported experiencing blood clots. </a:t>
            </a:r>
          </a:p>
          <a:p>
            <a:pPr marL="0" indent="0">
              <a:buNone/>
            </a:pPr>
            <a:r>
              <a:rPr lang="en-GB" sz="2400" dirty="0">
                <a:latin typeface="+mn-lt"/>
              </a:rPr>
              <a:t>   </a:t>
            </a:r>
          </a:p>
          <a:p>
            <a:pPr marL="0" indent="0">
              <a:buNone/>
            </a:pPr>
            <a:endParaRPr lang="en-GB" sz="2400" dirty="0">
              <a:latin typeface="+mn-lt"/>
            </a:endParaRPr>
          </a:p>
          <a:p>
            <a:endParaRPr lang="en-GB" sz="2400" dirty="0">
              <a:latin typeface="+mn-lt"/>
            </a:endParaRPr>
          </a:p>
          <a:p>
            <a:pPr marL="0" indent="0">
              <a:buNone/>
            </a:pPr>
            <a:endParaRPr lang="en-GB" sz="2000" b="1" dirty="0"/>
          </a:p>
          <a:p>
            <a:pPr marL="0" indent="0">
              <a:buNone/>
            </a:pPr>
            <a:endParaRPr lang="en-GB" sz="2000" dirty="0"/>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p:txBody>
          <a:bodyPr/>
          <a:lstStyle/>
          <a:p>
            <a:pPr algn="ctr"/>
            <a:r>
              <a:rPr lang="en-GB" b="1" dirty="0"/>
              <a:t>Frequently asked questions about the vaccine   </a:t>
            </a:r>
            <a:endParaRPr lang="en-GB" dirty="0"/>
          </a:p>
        </p:txBody>
      </p:sp>
      <p:pic>
        <p:nvPicPr>
          <p:cNvPr id="4" name="Picture 3">
            <a:extLst>
              <a:ext uri="{FF2B5EF4-FFF2-40B4-BE49-F238E27FC236}">
                <a16:creationId xmlns:a16="http://schemas.microsoft.com/office/drawing/2014/main" id="{2F3E59B1-5006-4202-B332-242832316587}"/>
              </a:ext>
            </a:extLst>
          </p:cNvPr>
          <p:cNvPicPr>
            <a:picLocks noChangeAspect="1"/>
          </p:cNvPicPr>
          <p:nvPr/>
        </p:nvPicPr>
        <p:blipFill>
          <a:blip r:embed="rId2"/>
          <a:stretch>
            <a:fillRect/>
          </a:stretch>
        </p:blipFill>
        <p:spPr>
          <a:xfrm>
            <a:off x="8305134" y="1478970"/>
            <a:ext cx="2463300" cy="2330167"/>
          </a:xfrm>
          <a:prstGeom prst="rect">
            <a:avLst/>
          </a:prstGeom>
        </p:spPr>
      </p:pic>
    </p:spTree>
    <p:extLst>
      <p:ext uri="{BB962C8B-B14F-4D97-AF65-F5344CB8AC3E}">
        <p14:creationId xmlns:p14="http://schemas.microsoft.com/office/powerpoint/2010/main" val="33580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p:txBody>
          <a:bodyPr/>
          <a:lstStyle/>
          <a:p>
            <a:pPr marL="0" indent="0">
              <a:buNone/>
            </a:pPr>
            <a:endParaRPr lang="en-GB" sz="2000" b="1" dirty="0"/>
          </a:p>
          <a:p>
            <a:pPr marL="0" indent="0">
              <a:buNone/>
            </a:pPr>
            <a:r>
              <a:rPr lang="en-GB" sz="2400" b="1" dirty="0">
                <a:latin typeface="+mn-lt"/>
              </a:rPr>
              <a:t>I am worried about the reports on the News about the risk</a:t>
            </a:r>
          </a:p>
          <a:p>
            <a:pPr marL="0" indent="0">
              <a:buNone/>
            </a:pPr>
            <a:r>
              <a:rPr lang="en-GB" sz="2400" b="1" dirty="0">
                <a:latin typeface="+mn-lt"/>
              </a:rPr>
              <a:t>of blood clots if I have the Astra Zeneca vaccine?</a:t>
            </a:r>
          </a:p>
          <a:p>
            <a:pPr marL="0" indent="0">
              <a:buNone/>
            </a:pPr>
            <a:endParaRPr lang="en-GB" sz="2400" b="1" dirty="0">
              <a:latin typeface="+mn-lt"/>
            </a:endParaRPr>
          </a:p>
          <a:p>
            <a:pPr>
              <a:lnSpc>
                <a:spcPct val="150000"/>
              </a:lnSpc>
            </a:pPr>
            <a:r>
              <a:rPr lang="en-GB" sz="2400" dirty="0">
                <a:latin typeface="+mn-lt"/>
              </a:rPr>
              <a:t>The Joint Committee on Vaccination and Immunisation advises that people should still have the vaccine as it does a good job of teaching your body how to fight COVID-19.</a:t>
            </a:r>
          </a:p>
          <a:p>
            <a:r>
              <a:rPr lang="en-GB" sz="2400" dirty="0">
                <a:latin typeface="+mn-lt"/>
              </a:rPr>
              <a:t>People who have had their first dose of the AstraZeneca vaccine should still get their second dose (unless they had one of the rare blood clots)</a:t>
            </a:r>
          </a:p>
          <a:p>
            <a:pPr marL="0" indent="0">
              <a:buNone/>
            </a:pPr>
            <a:r>
              <a:rPr lang="en-GB" sz="2400" dirty="0">
                <a:latin typeface="+mn-lt"/>
              </a:rPr>
              <a:t>   </a:t>
            </a:r>
          </a:p>
          <a:p>
            <a:pPr marL="0" indent="0">
              <a:buNone/>
            </a:pPr>
            <a:endParaRPr lang="en-GB" sz="2400" dirty="0">
              <a:latin typeface="+mn-lt"/>
            </a:endParaRPr>
          </a:p>
          <a:p>
            <a:endParaRPr lang="en-GB" sz="2400" dirty="0">
              <a:latin typeface="+mn-lt"/>
            </a:endParaRPr>
          </a:p>
          <a:p>
            <a:pPr marL="0" indent="0">
              <a:buNone/>
            </a:pPr>
            <a:endParaRPr lang="en-GB" sz="2000" b="1" dirty="0"/>
          </a:p>
          <a:p>
            <a:pPr marL="0" indent="0">
              <a:buNone/>
            </a:pPr>
            <a:endParaRPr lang="en-GB" sz="2000" dirty="0"/>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p:txBody>
          <a:bodyPr/>
          <a:lstStyle/>
          <a:p>
            <a:pPr algn="ctr"/>
            <a:r>
              <a:rPr lang="en-GB" b="1" dirty="0"/>
              <a:t>Frequently asked questions about the vaccine   </a:t>
            </a:r>
            <a:endParaRPr lang="en-GB" dirty="0"/>
          </a:p>
        </p:txBody>
      </p:sp>
      <p:pic>
        <p:nvPicPr>
          <p:cNvPr id="4" name="Picture 3">
            <a:extLst>
              <a:ext uri="{FF2B5EF4-FFF2-40B4-BE49-F238E27FC236}">
                <a16:creationId xmlns:a16="http://schemas.microsoft.com/office/drawing/2014/main" id="{2F3E59B1-5006-4202-B332-242832316587}"/>
              </a:ext>
            </a:extLst>
          </p:cNvPr>
          <p:cNvPicPr>
            <a:picLocks noChangeAspect="1"/>
          </p:cNvPicPr>
          <p:nvPr/>
        </p:nvPicPr>
        <p:blipFill>
          <a:blip r:embed="rId2"/>
          <a:stretch>
            <a:fillRect/>
          </a:stretch>
        </p:blipFill>
        <p:spPr>
          <a:xfrm>
            <a:off x="8920955" y="854466"/>
            <a:ext cx="2463300" cy="2330167"/>
          </a:xfrm>
          <a:prstGeom prst="rect">
            <a:avLst/>
          </a:prstGeom>
        </p:spPr>
      </p:pic>
    </p:spTree>
    <p:extLst>
      <p:ext uri="{BB962C8B-B14F-4D97-AF65-F5344CB8AC3E}">
        <p14:creationId xmlns:p14="http://schemas.microsoft.com/office/powerpoint/2010/main" val="269117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p:txBody>
          <a:bodyPr/>
          <a:lstStyle/>
          <a:p>
            <a:pPr marL="0" indent="0">
              <a:buNone/>
            </a:pPr>
            <a:endParaRPr lang="en-GB" sz="2000" b="1" dirty="0"/>
          </a:p>
          <a:p>
            <a:pPr marL="0" indent="0">
              <a:buNone/>
            </a:pPr>
            <a:endParaRPr lang="en-GB" sz="2400" b="1" dirty="0">
              <a:latin typeface="+mn-lt"/>
            </a:endParaRPr>
          </a:p>
          <a:p>
            <a:pPr marL="0" indent="0">
              <a:buNone/>
            </a:pPr>
            <a:r>
              <a:rPr lang="en-GB" sz="2400" b="1" dirty="0">
                <a:latin typeface="+mn-lt"/>
              </a:rPr>
              <a:t>I have had my 1</a:t>
            </a:r>
            <a:r>
              <a:rPr lang="en-GB" sz="2400" b="1" baseline="30000" dirty="0">
                <a:latin typeface="+mn-lt"/>
              </a:rPr>
              <a:t>st</a:t>
            </a:r>
            <a:r>
              <a:rPr lang="en-GB" sz="2400" b="1" dirty="0">
                <a:latin typeface="+mn-lt"/>
              </a:rPr>
              <a:t> dose of the Astra Zeneca Vaccine, should </a:t>
            </a:r>
          </a:p>
          <a:p>
            <a:pPr marL="0" indent="0">
              <a:buNone/>
            </a:pPr>
            <a:r>
              <a:rPr lang="en-GB" sz="2400" b="1" dirty="0">
                <a:latin typeface="+mn-lt"/>
              </a:rPr>
              <a:t>I have my 2</a:t>
            </a:r>
            <a:r>
              <a:rPr lang="en-GB" sz="2400" b="1" baseline="30000" dirty="0">
                <a:latin typeface="+mn-lt"/>
              </a:rPr>
              <a:t>nd</a:t>
            </a:r>
            <a:r>
              <a:rPr lang="en-GB" sz="2400" b="1" dirty="0">
                <a:latin typeface="+mn-lt"/>
              </a:rPr>
              <a:t> dose?</a:t>
            </a:r>
          </a:p>
          <a:p>
            <a:pPr marL="0" indent="0">
              <a:buNone/>
            </a:pPr>
            <a:endParaRPr lang="en-GB" sz="2400" dirty="0">
              <a:latin typeface="+mn-lt"/>
            </a:endParaRPr>
          </a:p>
          <a:p>
            <a:pPr marL="0" indent="0">
              <a:buNone/>
            </a:pPr>
            <a:r>
              <a:rPr lang="en-GB" sz="2400" dirty="0">
                <a:latin typeface="+mn-lt"/>
              </a:rPr>
              <a:t>Yes if you have had your 1</a:t>
            </a:r>
            <a:r>
              <a:rPr lang="en-GB" sz="2400" baseline="30000" dirty="0">
                <a:latin typeface="+mn-lt"/>
              </a:rPr>
              <a:t>st</a:t>
            </a:r>
            <a:r>
              <a:rPr lang="en-GB" sz="2400" dirty="0">
                <a:latin typeface="+mn-lt"/>
              </a:rPr>
              <a:t> dose of the Astra Zeneca vaccine, you should </a:t>
            </a:r>
          </a:p>
          <a:p>
            <a:pPr marL="0" indent="0">
              <a:buNone/>
            </a:pPr>
            <a:r>
              <a:rPr lang="en-GB" sz="2400" dirty="0">
                <a:latin typeface="+mn-lt"/>
              </a:rPr>
              <a:t>have your 2</a:t>
            </a:r>
            <a:r>
              <a:rPr lang="en-GB" sz="2400" baseline="30000" dirty="0">
                <a:latin typeface="+mn-lt"/>
              </a:rPr>
              <a:t>nd  </a:t>
            </a:r>
            <a:r>
              <a:rPr lang="en-GB" sz="2400" dirty="0">
                <a:latin typeface="+mn-lt"/>
              </a:rPr>
              <a:t>dose unless you experienced a rare blood clot after your 1</a:t>
            </a:r>
            <a:r>
              <a:rPr lang="en-GB" sz="2400" baseline="30000" dirty="0">
                <a:latin typeface="+mn-lt"/>
              </a:rPr>
              <a:t>st</a:t>
            </a:r>
            <a:r>
              <a:rPr lang="en-GB" sz="2400" dirty="0">
                <a:latin typeface="+mn-lt"/>
              </a:rPr>
              <a:t> vaccine.</a:t>
            </a:r>
          </a:p>
          <a:p>
            <a:pPr marL="0" indent="0">
              <a:buNone/>
            </a:pPr>
            <a:endParaRPr lang="en-GB" sz="2400" dirty="0">
              <a:latin typeface="+mn-lt"/>
            </a:endParaRPr>
          </a:p>
          <a:p>
            <a:pPr marL="0" indent="0">
              <a:buNone/>
            </a:pPr>
            <a:r>
              <a:rPr lang="en-GB" sz="2400" dirty="0">
                <a:latin typeface="+mn-lt"/>
              </a:rPr>
              <a:t>If you are worried of have any questions about having the Astra Zeneca vaccine please speak to your G.P or someone from your local learning disability team.</a:t>
            </a:r>
          </a:p>
          <a:p>
            <a:pPr marL="0" indent="0">
              <a:buNone/>
            </a:pPr>
            <a:endParaRPr lang="en-GB" sz="2400" dirty="0">
              <a:latin typeface="+mn-lt"/>
            </a:endParaRPr>
          </a:p>
          <a:p>
            <a:pPr marL="0" indent="0">
              <a:buNone/>
            </a:pPr>
            <a:endParaRPr lang="en-GB" sz="2400" dirty="0">
              <a:latin typeface="+mn-lt"/>
            </a:endParaRPr>
          </a:p>
          <a:p>
            <a:pPr marL="0" indent="0">
              <a:buNone/>
            </a:pPr>
            <a:r>
              <a:rPr lang="en-GB" sz="2400" dirty="0">
                <a:latin typeface="+mn-lt"/>
              </a:rPr>
              <a:t>   </a:t>
            </a:r>
          </a:p>
          <a:p>
            <a:pPr marL="0" indent="0">
              <a:buNone/>
            </a:pPr>
            <a:endParaRPr lang="en-GB" sz="2400" dirty="0">
              <a:latin typeface="+mn-lt"/>
            </a:endParaRPr>
          </a:p>
          <a:p>
            <a:endParaRPr lang="en-GB" sz="2400" dirty="0">
              <a:latin typeface="+mn-lt"/>
            </a:endParaRPr>
          </a:p>
          <a:p>
            <a:pPr marL="0" indent="0">
              <a:buNone/>
            </a:pPr>
            <a:endParaRPr lang="en-GB" sz="2000" b="1" dirty="0"/>
          </a:p>
          <a:p>
            <a:pPr marL="0" indent="0">
              <a:buNone/>
            </a:pPr>
            <a:endParaRPr lang="en-GB" sz="2000" dirty="0"/>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p:txBody>
          <a:bodyPr/>
          <a:lstStyle/>
          <a:p>
            <a:pPr algn="ctr"/>
            <a:r>
              <a:rPr lang="en-GB" b="1" dirty="0"/>
              <a:t>Frequently asked questions about the vaccine   </a:t>
            </a:r>
            <a:endParaRPr lang="en-GB" dirty="0"/>
          </a:p>
        </p:txBody>
      </p:sp>
      <p:pic>
        <p:nvPicPr>
          <p:cNvPr id="4" name="Picture 3">
            <a:extLst>
              <a:ext uri="{FF2B5EF4-FFF2-40B4-BE49-F238E27FC236}">
                <a16:creationId xmlns:a16="http://schemas.microsoft.com/office/drawing/2014/main" id="{2F3E59B1-5006-4202-B332-242832316587}"/>
              </a:ext>
            </a:extLst>
          </p:cNvPr>
          <p:cNvPicPr>
            <a:picLocks noChangeAspect="1"/>
          </p:cNvPicPr>
          <p:nvPr/>
        </p:nvPicPr>
        <p:blipFill>
          <a:blip r:embed="rId2"/>
          <a:stretch>
            <a:fillRect/>
          </a:stretch>
        </p:blipFill>
        <p:spPr>
          <a:xfrm>
            <a:off x="9030998" y="1160291"/>
            <a:ext cx="2463300" cy="2330167"/>
          </a:xfrm>
          <a:prstGeom prst="rect">
            <a:avLst/>
          </a:prstGeom>
        </p:spPr>
      </p:pic>
    </p:spTree>
    <p:extLst>
      <p:ext uri="{BB962C8B-B14F-4D97-AF65-F5344CB8AC3E}">
        <p14:creationId xmlns:p14="http://schemas.microsoft.com/office/powerpoint/2010/main" val="249622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a:xfrm>
            <a:off x="614921" y="1343804"/>
            <a:ext cx="10316900" cy="2244128"/>
          </a:xfrm>
        </p:spPr>
        <p:txBody>
          <a:bodyPr/>
          <a:lstStyle/>
          <a:p>
            <a:pPr marL="0" indent="0">
              <a:buNone/>
            </a:pPr>
            <a:endParaRPr lang="en-GB" sz="2000" b="1" dirty="0"/>
          </a:p>
          <a:p>
            <a:pPr marL="0" indent="0">
              <a:buNone/>
            </a:pPr>
            <a:endParaRPr lang="en-GB" sz="2400" b="1" dirty="0">
              <a:latin typeface="+mn-lt"/>
            </a:endParaRPr>
          </a:p>
          <a:p>
            <a:pPr marL="0" indent="0">
              <a:buNone/>
            </a:pPr>
            <a:r>
              <a:rPr lang="en-GB" sz="2400" b="1" dirty="0">
                <a:latin typeface="+mn-lt"/>
              </a:rPr>
              <a:t>I have not had any vaccinations yet – is it too late?</a:t>
            </a:r>
          </a:p>
          <a:p>
            <a:pPr marL="0" indent="0">
              <a:buNone/>
            </a:pPr>
            <a:endParaRPr lang="en-GB" sz="2400" dirty="0">
              <a:latin typeface="+mn-lt"/>
            </a:endParaRPr>
          </a:p>
          <a:p>
            <a:pPr marL="0" indent="0">
              <a:buNone/>
            </a:pPr>
            <a:r>
              <a:rPr lang="en-GB" sz="2400" dirty="0">
                <a:latin typeface="+mn-lt"/>
              </a:rPr>
              <a:t>No - If you have not had any vaccination yet it is not too late to have it done. </a:t>
            </a:r>
          </a:p>
          <a:p>
            <a:pPr marL="0" indent="0">
              <a:buNone/>
            </a:pPr>
            <a:endParaRPr lang="en-GB" sz="2400" dirty="0">
              <a:latin typeface="+mn-lt"/>
            </a:endParaRPr>
          </a:p>
          <a:p>
            <a:pPr marL="0" indent="0">
              <a:buNone/>
            </a:pPr>
            <a:r>
              <a:rPr lang="en-GB" sz="2400" dirty="0">
                <a:latin typeface="+mn-lt"/>
              </a:rPr>
              <a:t>Please speak to your G.P or someone from your local learning disability team.</a:t>
            </a:r>
          </a:p>
          <a:p>
            <a:pPr marL="0" indent="0">
              <a:buNone/>
            </a:pPr>
            <a:endParaRPr lang="en-GB" sz="2400" dirty="0">
              <a:latin typeface="+mn-lt"/>
            </a:endParaRPr>
          </a:p>
          <a:p>
            <a:pPr marL="0" indent="0">
              <a:buNone/>
            </a:pPr>
            <a:endParaRPr lang="en-GB" sz="2400" dirty="0">
              <a:latin typeface="+mn-lt"/>
            </a:endParaRPr>
          </a:p>
          <a:p>
            <a:pPr marL="0" indent="0">
              <a:buNone/>
            </a:pPr>
            <a:r>
              <a:rPr lang="en-GB" sz="2400" dirty="0">
                <a:latin typeface="+mn-lt"/>
              </a:rPr>
              <a:t>   </a:t>
            </a:r>
          </a:p>
          <a:p>
            <a:pPr marL="0" indent="0">
              <a:buNone/>
            </a:pPr>
            <a:endParaRPr lang="en-GB" sz="2400" dirty="0">
              <a:latin typeface="+mn-lt"/>
            </a:endParaRPr>
          </a:p>
          <a:p>
            <a:endParaRPr lang="en-GB" sz="2400" dirty="0">
              <a:latin typeface="+mn-lt"/>
            </a:endParaRPr>
          </a:p>
          <a:p>
            <a:pPr marL="0" indent="0">
              <a:buNone/>
            </a:pPr>
            <a:endParaRPr lang="en-GB" sz="2000" b="1" dirty="0"/>
          </a:p>
          <a:p>
            <a:pPr marL="0" indent="0">
              <a:buNone/>
            </a:pPr>
            <a:endParaRPr lang="en-GB" sz="2000" dirty="0"/>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p:txBody>
          <a:bodyPr/>
          <a:lstStyle/>
          <a:p>
            <a:pPr algn="ctr"/>
            <a:r>
              <a:rPr lang="en-GB" b="1" dirty="0"/>
              <a:t>Frequently asked questions about the vaccine   </a:t>
            </a:r>
            <a:endParaRPr lang="en-GB" dirty="0"/>
          </a:p>
        </p:txBody>
      </p:sp>
      <p:pic>
        <p:nvPicPr>
          <p:cNvPr id="5" name="Picture 4" descr="https://cdn.shopify.com/s/files/1/0606/1553/products/Covid-Vaccine-2_large.png?v=1606952008">
            <a:extLst>
              <a:ext uri="{FF2B5EF4-FFF2-40B4-BE49-F238E27FC236}">
                <a16:creationId xmlns:a16="http://schemas.microsoft.com/office/drawing/2014/main" id="{0FEE699A-3B65-4C7C-836C-FD97F2249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381" y="548642"/>
            <a:ext cx="2746104" cy="321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39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a:xfrm>
            <a:off x="562467" y="1396305"/>
            <a:ext cx="10316900" cy="2244128"/>
          </a:xfrm>
        </p:spPr>
        <p:txBody>
          <a:bodyPr/>
          <a:lstStyle/>
          <a:p>
            <a:pPr marL="0" indent="0">
              <a:buNone/>
            </a:pPr>
            <a:r>
              <a:rPr lang="en-GB" sz="2400" b="1" dirty="0">
                <a:latin typeface="+mn-lt"/>
              </a:rPr>
              <a:t>Will the vaccine prevent me from getting pregnant? </a:t>
            </a:r>
          </a:p>
          <a:p>
            <a:pPr marL="0" indent="0">
              <a:buNone/>
            </a:pPr>
            <a:r>
              <a:rPr lang="en-GB" sz="2400" dirty="0">
                <a:latin typeface="+mn-lt"/>
              </a:rPr>
              <a:t>There is no evidence to say the vaccine will </a:t>
            </a:r>
          </a:p>
          <a:p>
            <a:pPr marL="0" indent="0">
              <a:buNone/>
            </a:pPr>
            <a:r>
              <a:rPr lang="en-GB" sz="2400" dirty="0">
                <a:latin typeface="+mn-lt"/>
              </a:rPr>
              <a:t>stop you from getting pregnant.</a:t>
            </a:r>
          </a:p>
          <a:p>
            <a:pPr marL="0" indent="0">
              <a:buNone/>
            </a:pPr>
            <a:endParaRPr lang="en-GB" sz="2400" b="1" dirty="0">
              <a:latin typeface="+mn-lt"/>
            </a:endParaRPr>
          </a:p>
          <a:p>
            <a:pPr marL="0" indent="0">
              <a:buNone/>
            </a:pPr>
            <a:endParaRPr lang="en-GB" sz="2400" b="1" dirty="0">
              <a:latin typeface="+mn-lt"/>
            </a:endParaRPr>
          </a:p>
          <a:p>
            <a:pPr marL="0" indent="0">
              <a:buNone/>
            </a:pPr>
            <a:r>
              <a:rPr lang="en-GB" sz="2400" b="1" dirty="0">
                <a:latin typeface="+mn-lt"/>
              </a:rPr>
              <a:t>Can I have the vaccine if I am pregnant or breastfeeding?</a:t>
            </a:r>
            <a:r>
              <a:rPr lang="en-GB" sz="2400" dirty="0">
                <a:latin typeface="+mn-lt"/>
              </a:rPr>
              <a:t> </a:t>
            </a:r>
          </a:p>
          <a:p>
            <a:pPr marL="0" indent="0">
              <a:buNone/>
            </a:pPr>
            <a:r>
              <a:rPr lang="en-GB" sz="2400" dirty="0">
                <a:latin typeface="+mn-lt"/>
              </a:rPr>
              <a:t>Yes you can have the vaccine if you are pregnant or breastfeeding</a:t>
            </a:r>
          </a:p>
          <a:p>
            <a:pPr marL="0" indent="0">
              <a:buNone/>
            </a:pPr>
            <a:endParaRPr lang="en-GB" sz="2400" dirty="0">
              <a:latin typeface="+mn-lt"/>
            </a:endParaRPr>
          </a:p>
          <a:p>
            <a:pPr marL="0" indent="0">
              <a:buNone/>
            </a:pPr>
            <a:endParaRPr lang="en-GB" sz="2400" dirty="0">
              <a:latin typeface="+mn-lt"/>
            </a:endParaRPr>
          </a:p>
          <a:p>
            <a:pPr marL="0" indent="0">
              <a:buNone/>
            </a:pPr>
            <a:r>
              <a:rPr lang="en-GB" sz="1800" dirty="0">
                <a:latin typeface="+mn-lt"/>
                <a:hlinkClick r:id="rId2"/>
              </a:rPr>
              <a:t>PHE Easy Read information for people who are pregnant, might get pregnant or who are breastfeeding </a:t>
            </a:r>
            <a:endParaRPr lang="en-GB" sz="1800" dirty="0">
              <a:latin typeface="+mn-lt"/>
            </a:endParaRPr>
          </a:p>
          <a:p>
            <a:endParaRPr lang="en-GB" sz="2000" dirty="0"/>
          </a:p>
          <a:p>
            <a:pPr marL="0" indent="0">
              <a:buNone/>
            </a:pPr>
            <a:endParaRPr lang="en-GB" sz="2000" b="1" dirty="0"/>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a:xfrm>
            <a:off x="449350" y="236702"/>
            <a:ext cx="8756073" cy="611650"/>
          </a:xfrm>
        </p:spPr>
        <p:txBody>
          <a:bodyPr/>
          <a:lstStyle/>
          <a:p>
            <a:pPr algn="ctr"/>
            <a:r>
              <a:rPr lang="en-GB" b="1" dirty="0"/>
              <a:t>Frequently asked questions about the vaccine   </a:t>
            </a:r>
            <a:endParaRPr lang="en-GB" dirty="0"/>
          </a:p>
        </p:txBody>
      </p:sp>
      <p:pic>
        <p:nvPicPr>
          <p:cNvPr id="7170" name="Picture 2">
            <a:extLst>
              <a:ext uri="{FF2B5EF4-FFF2-40B4-BE49-F238E27FC236}">
                <a16:creationId xmlns:a16="http://schemas.microsoft.com/office/drawing/2014/main" id="{FB59B566-F9EA-435D-9759-B436469B8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8647" y="2231576"/>
            <a:ext cx="2817713" cy="281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71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a:xfrm>
            <a:off x="937550" y="1462592"/>
            <a:ext cx="10316900" cy="2244128"/>
          </a:xfrm>
        </p:spPr>
        <p:txBody>
          <a:bodyPr/>
          <a:lstStyle/>
          <a:p>
            <a:pPr marL="0" indent="0">
              <a:buNone/>
            </a:pPr>
            <a:endParaRPr lang="en-GB" sz="2400" b="1" dirty="0"/>
          </a:p>
          <a:p>
            <a:pPr marL="0" indent="0">
              <a:buNone/>
            </a:pPr>
            <a:r>
              <a:rPr lang="en-GB" sz="2400" b="1" dirty="0"/>
              <a:t>Are there any other ways to have the vaccine if you do</a:t>
            </a:r>
          </a:p>
          <a:p>
            <a:pPr marL="0" indent="0">
              <a:buNone/>
            </a:pPr>
            <a:r>
              <a:rPr lang="en-GB" sz="2400" b="1" dirty="0"/>
              <a:t>not like injections?</a:t>
            </a:r>
          </a:p>
          <a:p>
            <a:pPr marL="0" indent="0">
              <a:buNone/>
            </a:pPr>
            <a:r>
              <a:rPr lang="en-GB" sz="2400" dirty="0"/>
              <a:t>No the vaccine can only be given by injection.</a:t>
            </a:r>
          </a:p>
          <a:p>
            <a:pPr marL="0" indent="0">
              <a:buNone/>
            </a:pPr>
            <a:endParaRPr lang="en-GB" sz="2400" b="1" dirty="0"/>
          </a:p>
          <a:p>
            <a:pPr marL="0" indent="0">
              <a:buNone/>
            </a:pPr>
            <a:endParaRPr lang="en-GB" sz="2400" b="1" dirty="0"/>
          </a:p>
          <a:p>
            <a:pPr marL="0" indent="0">
              <a:buNone/>
            </a:pPr>
            <a:endParaRPr lang="en-GB" sz="2400" b="1" dirty="0"/>
          </a:p>
          <a:p>
            <a:pPr marL="0" indent="0">
              <a:buNone/>
            </a:pPr>
            <a:r>
              <a:rPr lang="en-GB" sz="2400" b="1" dirty="0"/>
              <a:t>Can I have the vaccine if I have Coronavirus or unwell?</a:t>
            </a:r>
          </a:p>
          <a:p>
            <a:pPr marL="0" indent="0">
              <a:buNone/>
            </a:pPr>
            <a:r>
              <a:rPr lang="en-GB" sz="2400" dirty="0"/>
              <a:t>No, if you are unwell you should wait until you are better </a:t>
            </a:r>
          </a:p>
          <a:p>
            <a:pPr marL="0" indent="0">
              <a:buNone/>
            </a:pPr>
            <a:r>
              <a:rPr lang="en-GB" sz="2400" dirty="0"/>
              <a:t>before having the vaccine. </a:t>
            </a:r>
          </a:p>
          <a:p>
            <a:pPr marL="0" indent="0">
              <a:buNone/>
            </a:pPr>
            <a:endParaRPr lang="en-GB" sz="2000" b="1" dirty="0"/>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a:xfrm>
            <a:off x="449350" y="236702"/>
            <a:ext cx="8756073" cy="611650"/>
          </a:xfrm>
        </p:spPr>
        <p:txBody>
          <a:bodyPr/>
          <a:lstStyle/>
          <a:p>
            <a:pPr algn="ctr"/>
            <a:r>
              <a:rPr lang="en-GB" b="1" dirty="0"/>
              <a:t>Frequently asked questions about the vaccine   </a:t>
            </a:r>
            <a:endParaRPr lang="en-GB" dirty="0"/>
          </a:p>
        </p:txBody>
      </p:sp>
      <p:pic>
        <p:nvPicPr>
          <p:cNvPr id="4" name="Picture 3" descr="https://cdn.shopify.com/s/files/1/0606/1553/products/Covid-Vaccine_large.png?v=1605044690">
            <a:extLst>
              <a:ext uri="{FF2B5EF4-FFF2-40B4-BE49-F238E27FC236}">
                <a16:creationId xmlns:a16="http://schemas.microsoft.com/office/drawing/2014/main" id="{233B2ED1-2701-46FF-8CDF-92C41A683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179" y="1272700"/>
            <a:ext cx="2160043" cy="21600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C409C47-4FD3-4811-A231-C7C14A67F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0894" y="3971365"/>
            <a:ext cx="2448384" cy="244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667AD9B-0C74-43FC-AD87-55C2485B65AC}"/>
              </a:ext>
            </a:extLst>
          </p:cNvPr>
          <p:cNvSpPr>
            <a:spLocks noGrp="1"/>
          </p:cNvSpPr>
          <p:nvPr>
            <p:ph sz="quarter" idx="10"/>
          </p:nvPr>
        </p:nvSpPr>
        <p:spPr>
          <a:xfrm>
            <a:off x="614921" y="835995"/>
            <a:ext cx="10316900" cy="5725060"/>
          </a:xfrm>
        </p:spPr>
        <p:txBody>
          <a:bodyPr/>
          <a:lstStyle/>
          <a:p>
            <a:pPr marL="0" indent="0">
              <a:lnSpc>
                <a:spcPct val="80000"/>
              </a:lnSpc>
              <a:buNone/>
            </a:pPr>
            <a:r>
              <a:rPr lang="en-GB" sz="2000" dirty="0">
                <a:latin typeface="+mn-lt"/>
              </a:rPr>
              <a:t>This pack can be used by people with learning disabilities and their carers to find out more about the COVID-19 Vaccination.</a:t>
            </a:r>
          </a:p>
          <a:p>
            <a:pPr marL="0" indent="0">
              <a:lnSpc>
                <a:spcPct val="80000"/>
              </a:lnSpc>
              <a:buNone/>
            </a:pPr>
            <a:endParaRPr lang="en-GB" sz="2000" dirty="0">
              <a:latin typeface="+mn-lt"/>
            </a:endParaRPr>
          </a:p>
          <a:p>
            <a:pPr>
              <a:lnSpc>
                <a:spcPct val="80000"/>
              </a:lnSpc>
            </a:pPr>
            <a:r>
              <a:rPr lang="en-GB" sz="2000" dirty="0">
                <a:latin typeface="+mn-lt"/>
                <a:hlinkClick r:id="rId2" action="ppaction://hlinksldjump"/>
              </a:rPr>
              <a:t>What is COVID-19?</a:t>
            </a:r>
            <a:endParaRPr lang="en-GB" sz="2000" dirty="0">
              <a:latin typeface="+mn-lt"/>
            </a:endParaRPr>
          </a:p>
          <a:p>
            <a:pPr>
              <a:lnSpc>
                <a:spcPct val="80000"/>
              </a:lnSpc>
            </a:pPr>
            <a:r>
              <a:rPr lang="en-GB" sz="2000" dirty="0">
                <a:latin typeface="+mn-lt"/>
                <a:hlinkClick r:id="rId3" action="ppaction://hlinksldjump"/>
              </a:rPr>
              <a:t>Who can catch COVID-19?</a:t>
            </a:r>
            <a:endParaRPr lang="en-GB" sz="2000" dirty="0">
              <a:latin typeface="+mn-lt"/>
            </a:endParaRPr>
          </a:p>
          <a:p>
            <a:pPr>
              <a:lnSpc>
                <a:spcPct val="80000"/>
              </a:lnSpc>
            </a:pPr>
            <a:r>
              <a:rPr lang="en-GB" sz="2000" dirty="0">
                <a:latin typeface="+mn-lt"/>
                <a:hlinkClick r:id="rId4" action="ppaction://hlinksldjump"/>
              </a:rPr>
              <a:t>The COVID –19 Vaccination Programme</a:t>
            </a:r>
            <a:endParaRPr lang="en-GB" sz="2000" dirty="0">
              <a:latin typeface="+mn-lt"/>
            </a:endParaRPr>
          </a:p>
          <a:p>
            <a:pPr>
              <a:lnSpc>
                <a:spcPct val="80000"/>
              </a:lnSpc>
            </a:pPr>
            <a:r>
              <a:rPr lang="en-GB" sz="2000" dirty="0">
                <a:latin typeface="+mn-lt"/>
                <a:hlinkClick r:id="rId5" action="ppaction://hlinksldjump"/>
              </a:rPr>
              <a:t>The COVID-19 vaccine</a:t>
            </a:r>
            <a:endParaRPr lang="en-GB" sz="2000" dirty="0">
              <a:latin typeface="+mn-lt"/>
            </a:endParaRPr>
          </a:p>
          <a:p>
            <a:pPr>
              <a:lnSpc>
                <a:spcPct val="80000"/>
              </a:lnSpc>
            </a:pPr>
            <a:r>
              <a:rPr lang="en-GB" sz="2000" dirty="0">
                <a:latin typeface="+mn-lt"/>
                <a:hlinkClick r:id="rId6" action="ppaction://hlinksldjump"/>
              </a:rPr>
              <a:t>Frequently asked Questions about the vaccine </a:t>
            </a:r>
            <a:endParaRPr lang="en-GB" sz="2000" dirty="0">
              <a:latin typeface="+mn-lt"/>
            </a:endParaRPr>
          </a:p>
          <a:p>
            <a:pPr>
              <a:lnSpc>
                <a:spcPct val="80000"/>
              </a:lnSpc>
            </a:pPr>
            <a:r>
              <a:rPr lang="en-GB" sz="2000" dirty="0">
                <a:latin typeface="+mn-lt"/>
                <a:hlinkClick r:id="rId7" action="ppaction://hlinksldjump"/>
              </a:rPr>
              <a:t>Who can have the vaccine ?</a:t>
            </a:r>
            <a:endParaRPr lang="en-GB" sz="2000" dirty="0">
              <a:latin typeface="+mn-lt"/>
            </a:endParaRPr>
          </a:p>
          <a:p>
            <a:pPr>
              <a:lnSpc>
                <a:spcPct val="80000"/>
              </a:lnSpc>
            </a:pPr>
            <a:r>
              <a:rPr lang="en-GB" sz="2000" dirty="0">
                <a:latin typeface="+mn-lt"/>
                <a:hlinkClick r:id="rId8" action="ppaction://hlinksldjump"/>
              </a:rPr>
              <a:t>If you are worried about having an Injection </a:t>
            </a:r>
            <a:endParaRPr lang="en-GB" sz="2000" dirty="0">
              <a:latin typeface="+mn-lt"/>
            </a:endParaRPr>
          </a:p>
          <a:p>
            <a:pPr>
              <a:lnSpc>
                <a:spcPct val="80000"/>
              </a:lnSpc>
            </a:pPr>
            <a:r>
              <a:rPr lang="en-GB" sz="2000" dirty="0">
                <a:latin typeface="+mn-lt"/>
                <a:hlinkClick r:id="rId9" action="ppaction://hlinksldjump"/>
              </a:rPr>
              <a:t>Making an appointment to have the vaccine </a:t>
            </a:r>
            <a:endParaRPr lang="en-GB" sz="2000" dirty="0">
              <a:latin typeface="+mn-lt"/>
            </a:endParaRPr>
          </a:p>
          <a:p>
            <a:pPr>
              <a:lnSpc>
                <a:spcPct val="80000"/>
              </a:lnSpc>
            </a:pPr>
            <a:r>
              <a:rPr lang="en-GB" sz="2000" dirty="0">
                <a:latin typeface="+mn-lt"/>
                <a:hlinkClick r:id="rId10" action="ppaction://hlinksldjump"/>
              </a:rPr>
              <a:t>Having the vaccine</a:t>
            </a:r>
            <a:endParaRPr lang="en-GB" sz="2000" dirty="0">
              <a:latin typeface="+mn-lt"/>
            </a:endParaRPr>
          </a:p>
          <a:p>
            <a:pPr>
              <a:lnSpc>
                <a:spcPct val="80000"/>
              </a:lnSpc>
            </a:pPr>
            <a:r>
              <a:rPr lang="en-GB" sz="2000" dirty="0">
                <a:latin typeface="+mn-lt"/>
                <a:hlinkClick r:id="rId11" action="ppaction://hlinksldjump"/>
              </a:rPr>
              <a:t>After having the vaccine </a:t>
            </a:r>
            <a:endParaRPr lang="en-GB" sz="2000" dirty="0">
              <a:latin typeface="+mn-lt"/>
            </a:endParaRPr>
          </a:p>
          <a:p>
            <a:pPr>
              <a:lnSpc>
                <a:spcPct val="80000"/>
              </a:lnSpc>
            </a:pPr>
            <a:r>
              <a:rPr lang="en-GB" sz="2000" dirty="0">
                <a:latin typeface="+mn-lt"/>
                <a:hlinkClick r:id="rId12" action="ppaction://hlinksldjump"/>
              </a:rPr>
              <a:t>What to do if you feel unwell</a:t>
            </a:r>
            <a:endParaRPr lang="en-GB" sz="2000" dirty="0">
              <a:latin typeface="+mn-lt"/>
            </a:endParaRPr>
          </a:p>
          <a:p>
            <a:pPr>
              <a:lnSpc>
                <a:spcPct val="80000"/>
              </a:lnSpc>
            </a:pPr>
            <a:r>
              <a:rPr lang="en-GB" sz="2000" dirty="0">
                <a:latin typeface="+mn-lt"/>
                <a:hlinkClick r:id="rId13" action="ppaction://hlinksldjump"/>
              </a:rPr>
              <a:t>Deciding whether to have the vaccine</a:t>
            </a:r>
            <a:endParaRPr lang="en-GB" sz="2000" dirty="0">
              <a:latin typeface="+mn-lt"/>
            </a:endParaRPr>
          </a:p>
          <a:p>
            <a:pPr>
              <a:lnSpc>
                <a:spcPct val="80000"/>
              </a:lnSpc>
            </a:pPr>
            <a:r>
              <a:rPr lang="en-GB" sz="2000" dirty="0">
                <a:latin typeface="+mn-lt"/>
                <a:hlinkClick r:id="rId14" action="ppaction://hlinksldjump"/>
              </a:rPr>
              <a:t>Supporting a person with a learning disability with the COVID-19 Vaccination Process</a:t>
            </a:r>
            <a:endParaRPr lang="en-GB" sz="2000" dirty="0">
              <a:latin typeface="+mn-lt"/>
            </a:endParaRPr>
          </a:p>
          <a:p>
            <a:pPr marL="0" indent="0">
              <a:buNone/>
            </a:pPr>
            <a:endParaRPr lang="en-GB" sz="2000" b="1" dirty="0">
              <a:solidFill>
                <a:schemeClr val="bg2"/>
              </a:solidFill>
              <a:latin typeface="+mn-lt"/>
            </a:endParaRPr>
          </a:p>
          <a:p>
            <a:pPr>
              <a:lnSpc>
                <a:spcPct val="80000"/>
              </a:lnSpc>
            </a:pPr>
            <a:endParaRPr lang="en-GB" sz="2000" dirty="0"/>
          </a:p>
          <a:p>
            <a:pPr>
              <a:lnSpc>
                <a:spcPct val="80000"/>
              </a:lnSpc>
            </a:pPr>
            <a:endParaRPr lang="en-GB" sz="2000" dirty="0"/>
          </a:p>
          <a:p>
            <a:endParaRPr lang="en-GB" dirty="0"/>
          </a:p>
        </p:txBody>
      </p:sp>
      <p:sp>
        <p:nvSpPr>
          <p:cNvPr id="7" name="Title 6">
            <a:extLst>
              <a:ext uri="{FF2B5EF4-FFF2-40B4-BE49-F238E27FC236}">
                <a16:creationId xmlns:a16="http://schemas.microsoft.com/office/drawing/2014/main" id="{6E56CF6A-C432-4DB9-827D-F0AF1BDB11B4}"/>
              </a:ext>
            </a:extLst>
          </p:cNvPr>
          <p:cNvSpPr>
            <a:spLocks noGrp="1"/>
          </p:cNvSpPr>
          <p:nvPr>
            <p:ph type="title"/>
          </p:nvPr>
        </p:nvSpPr>
        <p:spPr>
          <a:xfrm>
            <a:off x="769860" y="224348"/>
            <a:ext cx="8756073" cy="611650"/>
          </a:xfrm>
        </p:spPr>
        <p:txBody>
          <a:bodyPr/>
          <a:lstStyle/>
          <a:p>
            <a:pPr algn="ctr"/>
            <a:r>
              <a:rPr lang="en-GB" b="1" dirty="0"/>
              <a:t>About this pack </a:t>
            </a:r>
          </a:p>
        </p:txBody>
      </p:sp>
      <p:pic>
        <p:nvPicPr>
          <p:cNvPr id="9" name="Picture 2" descr="Group 7">
            <a:extLst>
              <a:ext uri="{FF2B5EF4-FFF2-40B4-BE49-F238E27FC236}">
                <a16:creationId xmlns:a16="http://schemas.microsoft.com/office/drawing/2014/main" id="{FD540A08-C03C-4835-84CC-ED83ED4F900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60293" y="2631706"/>
            <a:ext cx="288032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348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a:xfrm>
            <a:off x="562467" y="1396305"/>
            <a:ext cx="10316900" cy="2244128"/>
          </a:xfrm>
        </p:spPr>
        <p:txBody>
          <a:bodyPr/>
          <a:lstStyle/>
          <a:p>
            <a:pPr marL="0" indent="0">
              <a:buNone/>
            </a:pPr>
            <a:endParaRPr lang="en-GB" sz="2400" b="1" dirty="0">
              <a:latin typeface="+mn-lt"/>
            </a:endParaRPr>
          </a:p>
          <a:p>
            <a:pPr marL="0" indent="0">
              <a:buNone/>
            </a:pPr>
            <a:r>
              <a:rPr lang="en-GB" sz="2400" b="1" dirty="0">
                <a:latin typeface="+mn-lt"/>
              </a:rPr>
              <a:t>I have recovered from coronavirus. Can I still have a vaccine? </a:t>
            </a:r>
            <a:endParaRPr lang="en-GB" sz="2400" dirty="0">
              <a:latin typeface="+mn-lt"/>
            </a:endParaRPr>
          </a:p>
          <a:p>
            <a:pPr marL="0" indent="0">
              <a:buNone/>
            </a:pPr>
            <a:r>
              <a:rPr lang="en-GB" sz="2400" dirty="0">
                <a:latin typeface="+mn-lt"/>
              </a:rPr>
              <a:t>Yes. You can go to your appointment if you feel well and</a:t>
            </a:r>
          </a:p>
          <a:p>
            <a:pPr marL="0" indent="0">
              <a:buNone/>
            </a:pPr>
            <a:r>
              <a:rPr lang="en-GB" sz="2400" dirty="0">
                <a:latin typeface="+mn-lt"/>
              </a:rPr>
              <a:t> it is  4 weeks since you started having </a:t>
            </a:r>
            <a:r>
              <a:rPr lang="en-GB" sz="2400" dirty="0">
                <a:solidFill>
                  <a:srgbClr val="000000"/>
                </a:solidFill>
                <a:latin typeface="Calibri" panose="020F0502020204030204"/>
              </a:rPr>
              <a:t>symptoms </a:t>
            </a:r>
            <a:r>
              <a:rPr lang="en-GB" sz="2400" dirty="0">
                <a:latin typeface="+mn-lt"/>
              </a:rPr>
              <a:t>of coronavirus, </a:t>
            </a:r>
          </a:p>
          <a:p>
            <a:pPr marL="0" indent="0">
              <a:buNone/>
            </a:pPr>
            <a:r>
              <a:rPr lang="en-GB" sz="2400" dirty="0">
                <a:latin typeface="+mn-lt"/>
              </a:rPr>
              <a:t>or 4 weeks from when you got a test that came back positive</a:t>
            </a:r>
          </a:p>
          <a:p>
            <a:pPr marL="0" indent="0">
              <a:buNone/>
            </a:pPr>
            <a:r>
              <a:rPr lang="en-GB" sz="2400" dirty="0">
                <a:latin typeface="+mn-lt"/>
              </a:rPr>
              <a:t> (if you didn’t have any symptoms).</a:t>
            </a:r>
            <a:endParaRPr lang="en-GB" sz="2400" b="1" dirty="0">
              <a:latin typeface="+mn-lt"/>
            </a:endParaRPr>
          </a:p>
          <a:p>
            <a:pPr marL="0" indent="0">
              <a:buNone/>
            </a:pPr>
            <a:endParaRPr lang="en-GB" sz="2400" b="1" dirty="0">
              <a:latin typeface="+mn-lt"/>
            </a:endParaRPr>
          </a:p>
          <a:p>
            <a:pPr marL="0" indent="0">
              <a:buNone/>
            </a:pPr>
            <a:r>
              <a:rPr lang="en-GB" sz="2400" b="1" dirty="0">
                <a:latin typeface="+mn-lt"/>
              </a:rPr>
              <a:t>I’ve had my flu vaccine. Do I need a coronavirus vaccine as well? </a:t>
            </a:r>
            <a:endParaRPr lang="en-GB" sz="2400" dirty="0">
              <a:latin typeface="+mn-lt"/>
            </a:endParaRPr>
          </a:p>
          <a:p>
            <a:pPr marL="0" indent="0">
              <a:buNone/>
            </a:pPr>
            <a:r>
              <a:rPr lang="en-GB" sz="2400" dirty="0">
                <a:latin typeface="+mn-lt"/>
              </a:rPr>
              <a:t>Yes. The flu vaccine does not protect you from coronavirus.</a:t>
            </a:r>
          </a:p>
          <a:p>
            <a:pPr marL="0" indent="0">
              <a:buNone/>
            </a:pPr>
            <a:r>
              <a:rPr lang="en-GB" sz="2400" dirty="0">
                <a:latin typeface="+mn-lt"/>
              </a:rPr>
              <a:t>You should have both vaccines and you can have both your coronavirus vaccine and the flu vaccine at the same time.</a:t>
            </a:r>
            <a:endParaRPr lang="en-GB" sz="1800" dirty="0">
              <a:latin typeface="+mn-lt"/>
            </a:endParaRPr>
          </a:p>
          <a:p>
            <a:pPr marL="0" indent="0">
              <a:buNone/>
            </a:pPr>
            <a:endParaRPr lang="en-GB" sz="2000" b="1" dirty="0"/>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a:xfrm>
            <a:off x="449350" y="236702"/>
            <a:ext cx="8756073" cy="611650"/>
          </a:xfrm>
        </p:spPr>
        <p:txBody>
          <a:bodyPr/>
          <a:lstStyle/>
          <a:p>
            <a:pPr algn="ctr"/>
            <a:r>
              <a:rPr lang="en-GB" b="1" dirty="0"/>
              <a:t>Frequently asked questions about the vaccine   </a:t>
            </a:r>
            <a:endParaRPr lang="en-GB" dirty="0"/>
          </a:p>
        </p:txBody>
      </p:sp>
      <p:pic>
        <p:nvPicPr>
          <p:cNvPr id="1026" name="Picture 2">
            <a:extLst>
              <a:ext uri="{FF2B5EF4-FFF2-40B4-BE49-F238E27FC236}">
                <a16:creationId xmlns:a16="http://schemas.microsoft.com/office/drawing/2014/main" id="{2164A8D7-D3FA-4484-A5DC-FFFCCBB55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9224" y="3182696"/>
            <a:ext cx="2160309" cy="21603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JDowning\Downloads\Coronavirus 2.png">
            <a:extLst>
              <a:ext uri="{FF2B5EF4-FFF2-40B4-BE49-F238E27FC236}">
                <a16:creationId xmlns:a16="http://schemas.microsoft.com/office/drawing/2014/main" id="{A3BFAD05-3F0F-4435-AAF4-9402D8E54DF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5330" y="848352"/>
            <a:ext cx="2448272" cy="2412876"/>
          </a:xfrm>
          <a:prstGeom prst="rect">
            <a:avLst/>
          </a:prstGeom>
          <a:noFill/>
          <a:ln>
            <a:noFill/>
          </a:ln>
        </p:spPr>
      </p:pic>
    </p:spTree>
    <p:extLst>
      <p:ext uri="{BB962C8B-B14F-4D97-AF65-F5344CB8AC3E}">
        <p14:creationId xmlns:p14="http://schemas.microsoft.com/office/powerpoint/2010/main" val="336556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a:xfrm>
            <a:off x="600175" y="1339743"/>
            <a:ext cx="10316900" cy="2244128"/>
          </a:xfrm>
        </p:spPr>
        <p:txBody>
          <a:bodyPr/>
          <a:lstStyle/>
          <a:p>
            <a:r>
              <a:rPr lang="en-GB" sz="2400" dirty="0">
                <a:latin typeface="+mn-lt"/>
              </a:rPr>
              <a:t>Individuals that are on the G.P Learning Disability register are being invited to have the COVID-19 vaccination.</a:t>
            </a:r>
          </a:p>
          <a:p>
            <a:pPr marL="0" indent="0">
              <a:buNone/>
            </a:pPr>
            <a:endParaRPr lang="en-GB" sz="2400" dirty="0">
              <a:latin typeface="+mn-lt"/>
            </a:endParaRPr>
          </a:p>
          <a:p>
            <a:r>
              <a:rPr lang="en-GB" sz="2400" dirty="0">
                <a:latin typeface="+mn-lt"/>
              </a:rPr>
              <a:t>You can ask your G.P if you are on their Learning Disability</a:t>
            </a:r>
          </a:p>
          <a:p>
            <a:pPr marL="0" indent="0">
              <a:buNone/>
            </a:pPr>
            <a:r>
              <a:rPr lang="en-GB" sz="2400" dirty="0">
                <a:latin typeface="+mn-lt"/>
              </a:rPr>
              <a:t>    register.</a:t>
            </a:r>
          </a:p>
          <a:p>
            <a:pPr marL="0" indent="0">
              <a:buNone/>
            </a:pPr>
            <a:endParaRPr lang="en-GB" sz="2400" dirty="0">
              <a:latin typeface="+mn-lt"/>
            </a:endParaRPr>
          </a:p>
          <a:p>
            <a:r>
              <a:rPr lang="en-GB" sz="2400" dirty="0">
                <a:latin typeface="+mn-lt"/>
              </a:rPr>
              <a:t>If you are not registered with a G.P please ask someone</a:t>
            </a:r>
          </a:p>
          <a:p>
            <a:pPr marL="0" indent="0">
              <a:buNone/>
            </a:pPr>
            <a:r>
              <a:rPr lang="en-GB" sz="2400" dirty="0">
                <a:latin typeface="+mn-lt"/>
              </a:rPr>
              <a:t>   you trust to help you register with a G.P</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a:xfrm>
            <a:off x="449350" y="236702"/>
            <a:ext cx="8756073" cy="611650"/>
          </a:xfrm>
        </p:spPr>
        <p:txBody>
          <a:bodyPr/>
          <a:lstStyle/>
          <a:p>
            <a:r>
              <a:rPr lang="en-GB" b="1" dirty="0"/>
              <a:t>Who can have the vaccine?   </a:t>
            </a:r>
            <a:endParaRPr lang="en-GB" dirty="0"/>
          </a:p>
        </p:txBody>
      </p:sp>
      <p:pic>
        <p:nvPicPr>
          <p:cNvPr id="6" name="Picture 2" descr="Group 7">
            <a:extLst>
              <a:ext uri="{FF2B5EF4-FFF2-40B4-BE49-F238E27FC236}">
                <a16:creationId xmlns:a16="http://schemas.microsoft.com/office/drawing/2014/main" id="{0B89E386-2314-4AFF-A3A7-C3889CBDB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6986" y="3200710"/>
            <a:ext cx="288032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564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a:xfrm>
            <a:off x="609603" y="1622547"/>
            <a:ext cx="6903563" cy="3354805"/>
          </a:xfrm>
        </p:spPr>
        <p:txBody>
          <a:bodyPr/>
          <a:lstStyle/>
          <a:p>
            <a:endParaRPr lang="en-GB" sz="2000" dirty="0"/>
          </a:p>
          <a:p>
            <a:pPr>
              <a:lnSpc>
                <a:spcPct val="150000"/>
              </a:lnSpc>
            </a:pPr>
            <a:r>
              <a:rPr lang="en-GB" sz="2400" dirty="0">
                <a:latin typeface="+mn-lt"/>
              </a:rPr>
              <a:t>Talk to someone you trust about this. This could be family member, your support worker, G.P or someone from your local learning disability team.</a:t>
            </a:r>
          </a:p>
          <a:p>
            <a:pPr marL="0" indent="0">
              <a:lnSpc>
                <a:spcPct val="150000"/>
              </a:lnSpc>
              <a:buNone/>
            </a:pPr>
            <a:endParaRPr lang="en-GB" sz="2400" dirty="0">
              <a:latin typeface="+mn-lt"/>
            </a:endParaRPr>
          </a:p>
          <a:p>
            <a:pPr>
              <a:lnSpc>
                <a:spcPct val="150000"/>
              </a:lnSpc>
            </a:pPr>
            <a:r>
              <a:rPr lang="en-GB" sz="2400" dirty="0">
                <a:latin typeface="+mn-lt"/>
              </a:rPr>
              <a:t>Your G.P or local learning disability team can help provide you with information and support if you are worried about having the vaccine.</a:t>
            </a:r>
          </a:p>
          <a:p>
            <a:pPr>
              <a:lnSpc>
                <a:spcPct val="150000"/>
              </a:lnSpc>
            </a:pPr>
            <a:endParaRPr lang="en-GB" sz="2400" dirty="0">
              <a:latin typeface="+mn-lt"/>
            </a:endParaRPr>
          </a:p>
          <a:p>
            <a:pPr marL="0" indent="0">
              <a:buNone/>
            </a:pPr>
            <a:endParaRPr lang="en-GB" sz="2400" dirty="0">
              <a:latin typeface="+mn-lt"/>
            </a:endParaRPr>
          </a:p>
          <a:p>
            <a:endParaRPr lang="en-GB" sz="2400" dirty="0">
              <a:latin typeface="+mn-lt"/>
            </a:endParaRPr>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000" dirty="0"/>
          </a:p>
          <a:p>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a:xfrm>
            <a:off x="449346" y="236702"/>
            <a:ext cx="9524213" cy="611650"/>
          </a:xfrm>
        </p:spPr>
        <p:txBody>
          <a:bodyPr/>
          <a:lstStyle/>
          <a:p>
            <a:pPr algn="ctr"/>
            <a:r>
              <a:rPr lang="en-GB" b="1" dirty="0"/>
              <a:t>If you are worried about having an injection </a:t>
            </a:r>
            <a:endParaRPr lang="en-GB" dirty="0"/>
          </a:p>
        </p:txBody>
      </p:sp>
      <p:pic>
        <p:nvPicPr>
          <p:cNvPr id="7" name="Picture 6" descr="C:\Users\modonnell1\Downloads\Vaccine 2.png">
            <a:extLst>
              <a:ext uri="{FF2B5EF4-FFF2-40B4-BE49-F238E27FC236}">
                <a16:creationId xmlns:a16="http://schemas.microsoft.com/office/drawing/2014/main" id="{9DB937F1-0726-4F23-9B29-E17E481BEB8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878" y="2679528"/>
            <a:ext cx="2301056" cy="2165849"/>
          </a:xfrm>
          <a:prstGeom prst="rect">
            <a:avLst/>
          </a:prstGeom>
          <a:noFill/>
          <a:ln>
            <a:noFill/>
          </a:ln>
        </p:spPr>
      </p:pic>
    </p:spTree>
    <p:extLst>
      <p:ext uri="{BB962C8B-B14F-4D97-AF65-F5344CB8AC3E}">
        <p14:creationId xmlns:p14="http://schemas.microsoft.com/office/powerpoint/2010/main" val="2836564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10707" y="1296677"/>
            <a:ext cx="10454325" cy="1742550"/>
          </a:xfrm>
        </p:spPr>
        <p:txBody>
          <a:bodyPr/>
          <a:lstStyle/>
          <a:p>
            <a:pPr marL="0" indent="0">
              <a:buNone/>
            </a:pPr>
            <a:endParaRPr lang="en-GB" sz="2400" dirty="0">
              <a:latin typeface="+mn-lt"/>
            </a:endParaRPr>
          </a:p>
          <a:p>
            <a:r>
              <a:rPr lang="en-GB" sz="2400" dirty="0">
                <a:latin typeface="+mn-lt"/>
              </a:rPr>
              <a:t>When it's your turn, the NHS will contact you by </a:t>
            </a:r>
          </a:p>
          <a:p>
            <a:pPr marL="0" indent="0">
              <a:buNone/>
            </a:pPr>
            <a:r>
              <a:rPr lang="en-GB" sz="2400" dirty="0">
                <a:latin typeface="+mn-lt"/>
              </a:rPr>
              <a:t>   letter, text or email with information on how</a:t>
            </a:r>
          </a:p>
          <a:p>
            <a:pPr marL="0" indent="0">
              <a:buNone/>
            </a:pPr>
            <a:r>
              <a:rPr lang="en-GB" sz="2400" dirty="0">
                <a:latin typeface="+mn-lt"/>
              </a:rPr>
              <a:t>   to book your appointment. </a:t>
            </a:r>
          </a:p>
          <a:p>
            <a:pPr marL="0" indent="0">
              <a:buNone/>
            </a:pPr>
            <a:endParaRPr lang="en-GB" sz="2400" dirty="0">
              <a:latin typeface="+mn-lt"/>
            </a:endParaRPr>
          </a:p>
          <a:p>
            <a:pPr marL="0" indent="0">
              <a:buNone/>
            </a:pPr>
            <a:endParaRPr lang="en-GB" sz="2400" dirty="0">
              <a:latin typeface="+mn-lt"/>
            </a:endParaRPr>
          </a:p>
          <a:p>
            <a:pPr marL="0" indent="0">
              <a:buNone/>
            </a:pPr>
            <a:endParaRPr lang="en-GB" sz="2400" dirty="0">
              <a:latin typeface="+mn-lt"/>
            </a:endParaRPr>
          </a:p>
          <a:p>
            <a:r>
              <a:rPr lang="en-GB" sz="2400" dirty="0">
                <a:latin typeface="+mn-lt"/>
              </a:rPr>
              <a:t>If you are clinically extremely vulnerable and cannot</a:t>
            </a:r>
          </a:p>
          <a:p>
            <a:pPr marL="0" indent="0">
              <a:buNone/>
            </a:pPr>
            <a:r>
              <a:rPr lang="en-GB" sz="2400" dirty="0">
                <a:latin typeface="+mn-lt"/>
              </a:rPr>
              <a:t>   leave your home then the NHS will arrange to vaccinate </a:t>
            </a:r>
          </a:p>
          <a:p>
            <a:pPr marL="0" indent="0">
              <a:buNone/>
            </a:pPr>
            <a:r>
              <a:rPr lang="en-GB" sz="2400" dirty="0">
                <a:latin typeface="+mn-lt"/>
              </a:rPr>
              <a:t>   you at home.</a:t>
            </a:r>
          </a:p>
          <a:p>
            <a:pPr marL="0" indent="0">
              <a:buNone/>
            </a:pPr>
            <a:endParaRPr lang="en-GB" sz="2000" dirty="0"/>
          </a:p>
        </p:txBody>
      </p:sp>
      <p:sp>
        <p:nvSpPr>
          <p:cNvPr id="2" name="Title 1"/>
          <p:cNvSpPr>
            <a:spLocks noGrp="1"/>
          </p:cNvSpPr>
          <p:nvPr>
            <p:ph type="title"/>
          </p:nvPr>
        </p:nvSpPr>
        <p:spPr>
          <a:xfrm>
            <a:off x="619033" y="115009"/>
            <a:ext cx="8756073" cy="611649"/>
          </a:xfrm>
        </p:spPr>
        <p:txBody>
          <a:bodyPr/>
          <a:lstStyle/>
          <a:p>
            <a:pPr algn="ctr"/>
            <a:r>
              <a:rPr lang="en-GB" b="1" dirty="0"/>
              <a:t>Making an appointment to have the vaccine </a:t>
            </a:r>
          </a:p>
        </p:txBody>
      </p:sp>
      <p:pic>
        <p:nvPicPr>
          <p:cNvPr id="2054" name="Picture 6">
            <a:extLst>
              <a:ext uri="{FF2B5EF4-FFF2-40B4-BE49-F238E27FC236}">
                <a16:creationId xmlns:a16="http://schemas.microsoft.com/office/drawing/2014/main" id="{974D79E9-6826-4E71-BB73-EF3223ADB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6427" y="1152432"/>
            <a:ext cx="1737358" cy="17373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86C934F-82A0-4B27-AE4F-5D5F2F050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2312" y="4010605"/>
            <a:ext cx="1550718" cy="155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37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68837" y="1296677"/>
            <a:ext cx="10454325" cy="1742550"/>
          </a:xfrm>
        </p:spPr>
        <p:txBody>
          <a:bodyPr/>
          <a:lstStyle/>
          <a:p>
            <a:pPr marL="0" indent="0">
              <a:buNone/>
            </a:pPr>
            <a:endParaRPr lang="en-GB" sz="2000" dirty="0"/>
          </a:p>
          <a:p>
            <a:pPr marL="0" indent="0">
              <a:buNone/>
            </a:pPr>
            <a:endParaRPr lang="en-GB" sz="2000" dirty="0"/>
          </a:p>
        </p:txBody>
      </p:sp>
      <p:sp>
        <p:nvSpPr>
          <p:cNvPr id="2" name="Title 1"/>
          <p:cNvSpPr>
            <a:spLocks noGrp="1"/>
          </p:cNvSpPr>
          <p:nvPr>
            <p:ph type="title"/>
          </p:nvPr>
        </p:nvSpPr>
        <p:spPr>
          <a:xfrm>
            <a:off x="619033" y="115009"/>
            <a:ext cx="8756073" cy="611649"/>
          </a:xfrm>
        </p:spPr>
        <p:txBody>
          <a:bodyPr/>
          <a:lstStyle/>
          <a:p>
            <a:pPr algn="ctr"/>
            <a:r>
              <a:rPr lang="en-GB" b="1" dirty="0"/>
              <a:t>Making an appointment to have the vaccine </a:t>
            </a:r>
          </a:p>
        </p:txBody>
      </p:sp>
      <p:sp>
        <p:nvSpPr>
          <p:cNvPr id="4" name="Rectangle 3">
            <a:extLst>
              <a:ext uri="{FF2B5EF4-FFF2-40B4-BE49-F238E27FC236}">
                <a16:creationId xmlns:a16="http://schemas.microsoft.com/office/drawing/2014/main" id="{38DD23BB-96E4-497B-9D97-FBAAF69D8165}"/>
              </a:ext>
            </a:extLst>
          </p:cNvPr>
          <p:cNvSpPr/>
          <p:nvPr/>
        </p:nvSpPr>
        <p:spPr>
          <a:xfrm>
            <a:off x="868837" y="1128324"/>
            <a:ext cx="7563433" cy="7186583"/>
          </a:xfrm>
          <a:prstGeom prst="rect">
            <a:avLst/>
          </a:prstGeom>
        </p:spPr>
        <p:txBody>
          <a:bodyPr wrap="square">
            <a:spAutoFit/>
          </a:bodyPr>
          <a:lstStyle/>
          <a:p>
            <a:endParaRPr lang="en-GB" sz="1100" dirty="0">
              <a:solidFill>
                <a:srgbClr val="000000"/>
              </a:solidFill>
              <a:latin typeface="Tw Cen MT" panose="020B0602020104020603" pitchFamily="34" charset="0"/>
            </a:endParaRPr>
          </a:p>
          <a:p>
            <a:r>
              <a:rPr lang="en-GB" sz="2400" b="1" dirty="0">
                <a:cs typeface="Arial" panose="020B0604020202020204" pitchFamily="34" charset="0"/>
              </a:rPr>
              <a:t>When you book your appointment you can tell the person you book the appointment with what help you need</a:t>
            </a:r>
          </a:p>
          <a:p>
            <a:endParaRPr lang="en-GB" sz="2400" dirty="0">
              <a:cs typeface="Arial" panose="020B0604020202020204" pitchFamily="34" charset="0"/>
            </a:endParaRPr>
          </a:p>
          <a:p>
            <a:r>
              <a:rPr lang="en-GB" sz="2400" dirty="0">
                <a:cs typeface="Arial" panose="020B0604020202020204" pitchFamily="34" charset="0"/>
              </a:rPr>
              <a:t>Reasonable adjustments could include:</a:t>
            </a:r>
          </a:p>
          <a:p>
            <a:endParaRPr lang="en-GB" sz="2400" dirty="0">
              <a:cs typeface="Arial" panose="020B0604020202020204" pitchFamily="34" charset="0"/>
            </a:endParaRPr>
          </a:p>
          <a:p>
            <a:pPr marL="285750" indent="-285750">
              <a:buFont typeface="Arial" panose="020B0604020202020204" pitchFamily="34" charset="0"/>
              <a:buChar char="•"/>
            </a:pPr>
            <a:r>
              <a:rPr lang="en-GB" sz="2400" dirty="0">
                <a:cs typeface="Arial" panose="020B0604020202020204" pitchFamily="34" charset="0"/>
              </a:rPr>
              <a:t>having a longer appointment </a:t>
            </a:r>
          </a:p>
          <a:p>
            <a:pPr marL="285750" indent="-285750">
              <a:buFont typeface="Arial" panose="020B0604020202020204" pitchFamily="34" charset="0"/>
              <a:buChar char="•"/>
            </a:pPr>
            <a:endParaRPr lang="en-GB" sz="2400" dirty="0">
              <a:cs typeface="Arial" panose="020B0604020202020204" pitchFamily="34" charset="0"/>
            </a:endParaRPr>
          </a:p>
          <a:p>
            <a:pPr marL="285750" indent="-285750">
              <a:buFont typeface="Arial" panose="020B0604020202020204" pitchFamily="34" charset="0"/>
              <a:buChar char="•"/>
            </a:pPr>
            <a:r>
              <a:rPr lang="en-GB" sz="2400" dirty="0">
                <a:cs typeface="Arial" panose="020B0604020202020204" pitchFamily="34" charset="0"/>
              </a:rPr>
              <a:t>being given the vaccine by someone you have met before.</a:t>
            </a:r>
          </a:p>
          <a:p>
            <a:endParaRPr lang="en-GB" sz="2400" dirty="0">
              <a:cs typeface="Arial" panose="020B0604020202020204" pitchFamily="34" charset="0"/>
            </a:endParaRPr>
          </a:p>
          <a:p>
            <a:pPr marL="285750" indent="-285750">
              <a:buFont typeface="Arial" panose="020B0604020202020204" pitchFamily="34" charset="0"/>
              <a:buChar char="•"/>
            </a:pPr>
            <a:r>
              <a:rPr lang="en-GB" sz="2400" dirty="0">
                <a:cs typeface="Arial" panose="020B0604020202020204" pitchFamily="34" charset="0"/>
              </a:rPr>
              <a:t>having the appointment at a certain time of day.</a:t>
            </a:r>
          </a:p>
          <a:p>
            <a:endParaRPr lang="en-GB" sz="2400" dirty="0">
              <a:cs typeface="Arial" panose="020B0604020202020204" pitchFamily="34" charset="0"/>
            </a:endParaRPr>
          </a:p>
          <a:p>
            <a:pPr marL="285750" indent="-285750">
              <a:buFont typeface="Arial" panose="020B0604020202020204" pitchFamily="34" charset="0"/>
              <a:buChar char="•"/>
            </a:pPr>
            <a:r>
              <a:rPr lang="en-GB" sz="2400" dirty="0">
                <a:cs typeface="Arial" panose="020B0604020202020204" pitchFamily="34" charset="0"/>
              </a:rPr>
              <a:t>having someone come with you to attend the appointment</a:t>
            </a:r>
          </a:p>
          <a:p>
            <a:endParaRPr lang="en-GB" sz="2400" dirty="0">
              <a:cs typeface="Arial" panose="020B0604020202020204" pitchFamily="34" charset="0"/>
            </a:endParaRPr>
          </a:p>
          <a:p>
            <a:endParaRPr lang="en-GB" sz="2400" b="1" dirty="0">
              <a:cs typeface="Arial" panose="020B0604020202020204" pitchFamily="34" charset="0"/>
            </a:endParaRPr>
          </a:p>
          <a:p>
            <a:r>
              <a:rPr lang="en-GB" sz="2400" b="1" dirty="0">
                <a:cs typeface="Arial" panose="020B0604020202020204" pitchFamily="34" charset="0"/>
              </a:rPr>
              <a:t>You can find out more about Reasonable Adjustments by watching this </a:t>
            </a:r>
            <a:r>
              <a:rPr lang="en-GB" sz="2400" b="1" dirty="0">
                <a:cs typeface="Arial" panose="020B0604020202020204" pitchFamily="34" charset="0"/>
                <a:hlinkClick r:id="rId2"/>
              </a:rPr>
              <a:t>video</a:t>
            </a:r>
            <a:endParaRPr lang="en-GB" sz="2400" b="1" dirty="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9E27ADB5-5B15-4370-BC46-FC76270F9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143" y="2446648"/>
            <a:ext cx="3475342" cy="347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04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397B41B4-1063-4533-A983-68FBA0746179}"/>
              </a:ext>
            </a:extLst>
          </p:cNvPr>
          <p:cNvSpPr>
            <a:spLocks noGrp="1"/>
          </p:cNvSpPr>
          <p:nvPr>
            <p:ph type="title"/>
          </p:nvPr>
        </p:nvSpPr>
        <p:spPr>
          <a:xfrm>
            <a:off x="605383" y="416758"/>
            <a:ext cx="8997831" cy="611649"/>
          </a:xfrm>
        </p:spPr>
        <p:txBody>
          <a:bodyPr/>
          <a:lstStyle/>
          <a:p>
            <a:r>
              <a:rPr lang="en-GB" sz="2800" b="1" dirty="0"/>
              <a:t>What is a booster vaccination and should I have it?</a:t>
            </a:r>
          </a:p>
        </p:txBody>
      </p:sp>
      <p:sp>
        <p:nvSpPr>
          <p:cNvPr id="12" name="Content Placeholder 1">
            <a:extLst>
              <a:ext uri="{FF2B5EF4-FFF2-40B4-BE49-F238E27FC236}">
                <a16:creationId xmlns:a16="http://schemas.microsoft.com/office/drawing/2014/main" id="{29F8A977-B4F6-46CA-A536-36DC5E262DE3}"/>
              </a:ext>
            </a:extLst>
          </p:cNvPr>
          <p:cNvSpPr>
            <a:spLocks noGrp="1"/>
          </p:cNvSpPr>
          <p:nvPr>
            <p:ph sz="quarter" idx="10"/>
          </p:nvPr>
        </p:nvSpPr>
        <p:spPr>
          <a:xfrm>
            <a:off x="764002" y="1118036"/>
            <a:ext cx="7782839" cy="5323206"/>
          </a:xfrm>
        </p:spPr>
        <p:txBody>
          <a:bodyPr/>
          <a:lstStyle/>
          <a:p>
            <a:pPr>
              <a:lnSpc>
                <a:spcPct val="100000"/>
              </a:lnSpc>
              <a:spcBef>
                <a:spcPts val="600"/>
              </a:spcBef>
              <a:spcAft>
                <a:spcPts val="600"/>
              </a:spcAft>
              <a:buClr>
                <a:srgbClr val="005EB8"/>
              </a:buClr>
            </a:pPr>
            <a:r>
              <a:rPr lang="en-GB" sz="2000" dirty="0"/>
              <a:t>If you’ve had 2 doses of your coronavirus vaccine 3 months ago or more, you can now get a booster jab. Either book an appointment with your GP, call 119 or just walk in to your nearest vaccination centre.</a:t>
            </a:r>
          </a:p>
          <a:p>
            <a:pPr>
              <a:lnSpc>
                <a:spcPct val="100000"/>
              </a:lnSpc>
              <a:spcBef>
                <a:spcPts val="600"/>
              </a:spcBef>
              <a:spcAft>
                <a:spcPts val="600"/>
              </a:spcAft>
              <a:buClr>
                <a:srgbClr val="005EB8"/>
              </a:buClr>
            </a:pPr>
            <a:endParaRPr lang="en-GB" sz="2000" dirty="0"/>
          </a:p>
          <a:p>
            <a:pPr>
              <a:lnSpc>
                <a:spcPct val="100000"/>
              </a:lnSpc>
              <a:spcBef>
                <a:spcPts val="600"/>
              </a:spcBef>
              <a:spcAft>
                <a:spcPts val="600"/>
              </a:spcAft>
              <a:buClr>
                <a:srgbClr val="005EB8"/>
              </a:buClr>
            </a:pPr>
            <a:r>
              <a:rPr lang="en-GB" sz="2000" dirty="0"/>
              <a:t>Booster vaccine is an extra vaccination injection given to people who can get very unwell if they get Coronavirus and it includes people with a learning disability. </a:t>
            </a:r>
          </a:p>
          <a:p>
            <a:pPr>
              <a:lnSpc>
                <a:spcPct val="100000"/>
              </a:lnSpc>
              <a:spcBef>
                <a:spcPts val="600"/>
              </a:spcBef>
              <a:spcAft>
                <a:spcPts val="600"/>
              </a:spcAft>
              <a:buClr>
                <a:srgbClr val="005EB8"/>
              </a:buClr>
            </a:pPr>
            <a:endParaRPr lang="en-GB" sz="2000" dirty="0"/>
          </a:p>
          <a:p>
            <a:pPr>
              <a:lnSpc>
                <a:spcPct val="100000"/>
              </a:lnSpc>
              <a:spcBef>
                <a:spcPts val="600"/>
              </a:spcBef>
              <a:spcAft>
                <a:spcPts val="600"/>
              </a:spcAft>
              <a:buClr>
                <a:srgbClr val="005EB8"/>
              </a:buClr>
            </a:pPr>
            <a:r>
              <a:rPr lang="en-GB" sz="2000" dirty="0"/>
              <a:t>Getting your coronavirus booster jab is the best way to stop yourself from getting very ill from the virus. Speak to your GP or call 119 to book your booster jab.</a:t>
            </a:r>
          </a:p>
          <a:p>
            <a:pPr>
              <a:lnSpc>
                <a:spcPct val="100000"/>
              </a:lnSpc>
              <a:spcBef>
                <a:spcPts val="600"/>
              </a:spcBef>
              <a:spcAft>
                <a:spcPts val="600"/>
              </a:spcAft>
              <a:buClr>
                <a:srgbClr val="005EB8"/>
              </a:buClr>
            </a:pPr>
            <a:endParaRPr lang="en-GB" sz="2400" dirty="0"/>
          </a:p>
          <a:p>
            <a:pPr>
              <a:lnSpc>
                <a:spcPct val="100000"/>
              </a:lnSpc>
              <a:spcBef>
                <a:spcPts val="600"/>
              </a:spcBef>
              <a:spcAft>
                <a:spcPts val="600"/>
              </a:spcAft>
              <a:buClr>
                <a:srgbClr val="005EB8"/>
              </a:buClr>
            </a:pPr>
            <a:endParaRPr lang="en-GB" sz="2400" dirty="0">
              <a:highlight>
                <a:srgbClr val="FFFF00"/>
              </a:highlight>
            </a:endParaRPr>
          </a:p>
          <a:p>
            <a:pPr marL="0" indent="0">
              <a:lnSpc>
                <a:spcPct val="100000"/>
              </a:lnSpc>
              <a:spcBef>
                <a:spcPts val="600"/>
              </a:spcBef>
              <a:spcAft>
                <a:spcPts val="600"/>
              </a:spcAft>
              <a:buClr>
                <a:srgbClr val="005EB8"/>
              </a:buClr>
              <a:buNone/>
            </a:pPr>
            <a:endParaRPr lang="en-GB" sz="2400" dirty="0">
              <a:highlight>
                <a:srgbClr val="FFFF00"/>
              </a:highlight>
            </a:endParaRPr>
          </a:p>
        </p:txBody>
      </p:sp>
      <p:sp>
        <p:nvSpPr>
          <p:cNvPr id="7" name="TextBox 6">
            <a:extLst>
              <a:ext uri="{FF2B5EF4-FFF2-40B4-BE49-F238E27FC236}">
                <a16:creationId xmlns:a16="http://schemas.microsoft.com/office/drawing/2014/main" id="{D8E5B861-FA2C-4A77-BDA2-29BE7A468D20}"/>
              </a:ext>
            </a:extLst>
          </p:cNvPr>
          <p:cNvSpPr txBox="1"/>
          <p:nvPr/>
        </p:nvSpPr>
        <p:spPr>
          <a:xfrm>
            <a:off x="11054600" y="6642556"/>
            <a:ext cx="1107996" cy="215444"/>
          </a:xfrm>
          <a:prstGeom prst="rect">
            <a:avLst/>
          </a:prstGeom>
          <a:noFill/>
        </p:spPr>
        <p:txBody>
          <a:bodyPr wrap="none" rtlCol="0">
            <a:spAutoFit/>
          </a:bodyPr>
          <a:lstStyle/>
          <a:p>
            <a:r>
              <a:rPr lang="en-GB" sz="800" dirty="0"/>
              <a:t>Version 7.0  12112021</a:t>
            </a:r>
          </a:p>
        </p:txBody>
      </p:sp>
      <p:pic>
        <p:nvPicPr>
          <p:cNvPr id="8" name="Picture 7">
            <a:extLst>
              <a:ext uri="{FF2B5EF4-FFF2-40B4-BE49-F238E27FC236}">
                <a16:creationId xmlns:a16="http://schemas.microsoft.com/office/drawing/2014/main" id="{FFAEAABD-4E7F-4AD0-BCC4-2A54DE7F420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72196" y="2172454"/>
            <a:ext cx="3719804" cy="2371554"/>
          </a:xfrm>
          <a:prstGeom prst="rect">
            <a:avLst/>
          </a:prstGeom>
          <a:noFill/>
          <a:ln>
            <a:noFill/>
          </a:ln>
        </p:spPr>
      </p:pic>
    </p:spTree>
    <p:extLst>
      <p:ext uri="{BB962C8B-B14F-4D97-AF65-F5344CB8AC3E}">
        <p14:creationId xmlns:p14="http://schemas.microsoft.com/office/powerpoint/2010/main" val="2231475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74645" y="1343805"/>
            <a:ext cx="12117355" cy="4965553"/>
          </a:xfrm>
        </p:spPr>
        <p:txBody>
          <a:bodyPr/>
          <a:lstStyle/>
          <a:p>
            <a:pPr marL="0" indent="0">
              <a:buNone/>
            </a:pPr>
            <a:r>
              <a:rPr lang="en-GB" sz="2400" dirty="0">
                <a:latin typeface="+mn-lt"/>
              </a:rPr>
              <a:t>You will need to have 3 injections</a:t>
            </a:r>
          </a:p>
          <a:p>
            <a:pPr marL="0" indent="0">
              <a:buNone/>
            </a:pPr>
            <a:r>
              <a:rPr lang="en-GB" sz="2000" dirty="0">
                <a:latin typeface="+mn-lt"/>
              </a:rPr>
              <a:t>   1</a:t>
            </a:r>
            <a:r>
              <a:rPr lang="en-GB" sz="2000" baseline="30000" dirty="0">
                <a:latin typeface="+mn-lt"/>
              </a:rPr>
              <a:t>st</a:t>
            </a:r>
            <a:r>
              <a:rPr lang="en-GB" sz="2000" dirty="0">
                <a:latin typeface="+mn-lt"/>
              </a:rPr>
              <a:t>                                                      2</a:t>
            </a:r>
            <a:r>
              <a:rPr lang="en-GB" sz="2000" baseline="30000" dirty="0">
                <a:latin typeface="+mn-lt"/>
              </a:rPr>
              <a:t>nd</a:t>
            </a:r>
            <a:r>
              <a:rPr lang="en-GB" sz="2000" dirty="0">
                <a:latin typeface="+mn-lt"/>
              </a:rPr>
              <a:t>                                                               3</a:t>
            </a:r>
            <a:r>
              <a:rPr lang="en-GB" sz="2000" baseline="30000" dirty="0">
                <a:latin typeface="+mn-lt"/>
              </a:rPr>
              <a:t>rd</a:t>
            </a:r>
            <a:r>
              <a:rPr lang="en-GB" sz="2000" dirty="0">
                <a:latin typeface="+mn-lt"/>
              </a:rPr>
              <a:t> (also called the booster)</a:t>
            </a:r>
            <a:r>
              <a:rPr lang="en-GB" sz="2000" baseline="30000" dirty="0">
                <a:latin typeface="+mn-lt"/>
              </a:rPr>
              <a:t>         </a:t>
            </a:r>
            <a:endParaRPr lang="en-GB" sz="2000" dirty="0">
              <a:latin typeface="+mn-lt"/>
            </a:endParaRPr>
          </a:p>
          <a:p>
            <a:endParaRPr lang="en-GB" dirty="0"/>
          </a:p>
          <a:p>
            <a:endParaRPr lang="en-GB" dirty="0"/>
          </a:p>
          <a:p>
            <a:endParaRPr lang="en-GB" dirty="0"/>
          </a:p>
          <a:p>
            <a:pPr marL="0" indent="0">
              <a:buNone/>
            </a:pPr>
            <a:r>
              <a:rPr lang="en-GB" dirty="0"/>
              <a:t>               	</a:t>
            </a:r>
          </a:p>
          <a:p>
            <a:pPr marL="3657738" lvl="8" indent="0">
              <a:buNone/>
            </a:pPr>
            <a:r>
              <a:rPr lang="en-GB" dirty="0"/>
              <a:t>       </a:t>
            </a:r>
          </a:p>
          <a:p>
            <a:pPr marL="0" indent="0">
              <a:buNone/>
            </a:pPr>
            <a:r>
              <a:rPr lang="en-GB" sz="2000" dirty="0"/>
              <a:t>     a</a:t>
            </a:r>
            <a:r>
              <a:rPr lang="en-GB" sz="2000" dirty="0">
                <a:latin typeface="+mn-lt"/>
              </a:rPr>
              <a:t>t first appointment                 about 12 weeks later                and                 about six months later</a:t>
            </a:r>
          </a:p>
          <a:p>
            <a:pPr marL="0" indent="0">
              <a:buNone/>
            </a:pPr>
            <a:r>
              <a:rPr lang="en-GB" sz="2000" dirty="0">
                <a:highlight>
                  <a:srgbClr val="FFFF00"/>
                </a:highlight>
                <a:latin typeface="+mn-lt"/>
              </a:rPr>
              <a:t>  </a:t>
            </a:r>
          </a:p>
          <a:p>
            <a:pPr marL="0" indent="0">
              <a:buNone/>
            </a:pPr>
            <a:r>
              <a:rPr lang="en-GB" sz="2400" dirty="0">
                <a:latin typeface="+mn-lt"/>
              </a:rPr>
              <a:t>The person giving the vaccine will let you know when you need to come back. You need to have all injections and must be given at the right times to protect you better from the virus. </a:t>
            </a:r>
          </a:p>
          <a:p>
            <a:pPr marL="0" indent="0">
              <a:buNone/>
            </a:pPr>
            <a:endParaRPr lang="en-GB" sz="2400" dirty="0">
              <a:latin typeface="+mn-lt"/>
            </a:endParaRPr>
          </a:p>
          <a:p>
            <a:pPr marL="0" indent="0" algn="ctr">
              <a:buNone/>
            </a:pPr>
            <a:r>
              <a:rPr lang="en-GB" sz="2400" b="1" dirty="0">
                <a:latin typeface="+mn-lt"/>
              </a:rPr>
              <a:t>After every injection you will be safer from the virus</a:t>
            </a:r>
          </a:p>
          <a:p>
            <a:endParaRPr lang="en-GB" dirty="0"/>
          </a:p>
        </p:txBody>
      </p:sp>
      <p:sp>
        <p:nvSpPr>
          <p:cNvPr id="2" name="Title 1"/>
          <p:cNvSpPr>
            <a:spLocks noGrp="1"/>
          </p:cNvSpPr>
          <p:nvPr>
            <p:ph type="title"/>
          </p:nvPr>
        </p:nvSpPr>
        <p:spPr/>
        <p:txBody>
          <a:bodyPr/>
          <a:lstStyle/>
          <a:p>
            <a:pPr algn="ctr"/>
            <a:r>
              <a:rPr lang="en-GB" b="1" dirty="0"/>
              <a:t>Having the vaccine</a:t>
            </a:r>
          </a:p>
        </p:txBody>
      </p:sp>
      <p:pic>
        <p:nvPicPr>
          <p:cNvPr id="4" name="Picture 3" descr="C:\Users\modonnell1\Downloads\Vaccine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234" y="2280046"/>
            <a:ext cx="1470585" cy="1498942"/>
          </a:xfrm>
          <a:prstGeom prst="rect">
            <a:avLst/>
          </a:prstGeom>
          <a:noFill/>
          <a:ln>
            <a:noFill/>
          </a:ln>
        </p:spPr>
      </p:pic>
      <p:pic>
        <p:nvPicPr>
          <p:cNvPr id="5" name="Picture 4" descr="C:\Users\modonnell1\Downloads\Vaccine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6" y="2280046"/>
            <a:ext cx="1512169" cy="1354926"/>
          </a:xfrm>
          <a:prstGeom prst="rect">
            <a:avLst/>
          </a:prstGeom>
          <a:noFill/>
          <a:ln>
            <a:noFill/>
          </a:ln>
        </p:spPr>
      </p:pic>
      <p:pic>
        <p:nvPicPr>
          <p:cNvPr id="6" name="Picture 5" descr="C:\Users\modonnell1\Downloads\Vaccine 2.png">
            <a:extLst>
              <a:ext uri="{FF2B5EF4-FFF2-40B4-BE49-F238E27FC236}">
                <a16:creationId xmlns:a16="http://schemas.microsoft.com/office/drawing/2014/main" id="{C24F47EB-5680-4CEC-9335-D2CC054E408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3814" y="2136030"/>
            <a:ext cx="1470585" cy="1498942"/>
          </a:xfrm>
          <a:prstGeom prst="rect">
            <a:avLst/>
          </a:prstGeom>
          <a:noFill/>
          <a:ln>
            <a:noFill/>
          </a:ln>
        </p:spPr>
      </p:pic>
    </p:spTree>
    <p:extLst>
      <p:ext uri="{BB962C8B-B14F-4D97-AF65-F5344CB8AC3E}">
        <p14:creationId xmlns:p14="http://schemas.microsoft.com/office/powerpoint/2010/main" val="4238119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11226" y="1663384"/>
            <a:ext cx="10316900" cy="2244128"/>
          </a:xfrm>
        </p:spPr>
        <p:txBody>
          <a:bodyPr/>
          <a:lstStyle/>
          <a:p>
            <a:r>
              <a:rPr lang="en-GB" sz="2400" dirty="0">
                <a:latin typeface="+mn-lt"/>
              </a:rPr>
              <a:t>The trained person to give vaccines</a:t>
            </a:r>
          </a:p>
          <a:p>
            <a:pPr marL="0" indent="0">
              <a:buNone/>
            </a:pPr>
            <a:r>
              <a:rPr lang="en-GB" sz="2400" dirty="0">
                <a:latin typeface="+mn-lt"/>
              </a:rPr>
              <a:t>   will give you an injection in your arm</a:t>
            </a:r>
          </a:p>
          <a:p>
            <a:endParaRPr lang="en-GB" sz="2400" dirty="0">
              <a:latin typeface="+mn-lt"/>
            </a:endParaRPr>
          </a:p>
          <a:p>
            <a:r>
              <a:rPr lang="en-GB" sz="2400" dirty="0">
                <a:latin typeface="+mn-lt"/>
              </a:rPr>
              <a:t>You may feel a little scratch.</a:t>
            </a:r>
          </a:p>
          <a:p>
            <a:endParaRPr lang="en-GB" sz="2400" dirty="0">
              <a:latin typeface="+mn-lt"/>
            </a:endParaRPr>
          </a:p>
          <a:p>
            <a:r>
              <a:rPr lang="en-GB" sz="2400" dirty="0">
                <a:latin typeface="+mn-lt"/>
              </a:rPr>
              <a:t>A plaster will be put on your arm after the vaccine if </a:t>
            </a:r>
          </a:p>
          <a:p>
            <a:pPr marL="0" indent="0">
              <a:buNone/>
            </a:pPr>
            <a:r>
              <a:rPr lang="en-GB" sz="2400" dirty="0">
                <a:latin typeface="+mn-lt"/>
              </a:rPr>
              <a:t>   where you had the injection is bleeding.</a:t>
            </a:r>
          </a:p>
          <a:p>
            <a:endParaRPr lang="en-GB" sz="2400" dirty="0">
              <a:latin typeface="+mn-lt"/>
            </a:endParaRPr>
          </a:p>
          <a:p>
            <a:r>
              <a:rPr lang="en-GB" sz="2400" dirty="0">
                <a:latin typeface="+mn-lt"/>
              </a:rPr>
              <a:t>You will be given a leaflet about the vaccine</a:t>
            </a:r>
          </a:p>
          <a:p>
            <a:endParaRPr lang="en-GB" dirty="0"/>
          </a:p>
        </p:txBody>
      </p:sp>
      <p:sp>
        <p:nvSpPr>
          <p:cNvPr id="2" name="Title 1"/>
          <p:cNvSpPr>
            <a:spLocks noGrp="1"/>
          </p:cNvSpPr>
          <p:nvPr>
            <p:ph type="title"/>
          </p:nvPr>
        </p:nvSpPr>
        <p:spPr/>
        <p:txBody>
          <a:bodyPr/>
          <a:lstStyle/>
          <a:p>
            <a:r>
              <a:rPr lang="en-GB" b="1" dirty="0"/>
              <a:t>Having the vaccine</a:t>
            </a:r>
          </a:p>
        </p:txBody>
      </p:sp>
      <p:pic>
        <p:nvPicPr>
          <p:cNvPr id="4" name="Picture 3" descr="Vaccine Carer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9201" y="3652994"/>
            <a:ext cx="2496457" cy="2852283"/>
          </a:xfrm>
          <a:prstGeom prst="rect">
            <a:avLst/>
          </a:prstGeom>
          <a:noFill/>
          <a:ln>
            <a:noFill/>
          </a:ln>
        </p:spPr>
      </p:pic>
      <p:pic>
        <p:nvPicPr>
          <p:cNvPr id="5" name="Picture 4" descr="Vaccine Tra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3783" y="1774460"/>
            <a:ext cx="2235200" cy="2133058"/>
          </a:xfrm>
          <a:prstGeom prst="rect">
            <a:avLst/>
          </a:prstGeom>
          <a:noFill/>
          <a:ln>
            <a:noFill/>
          </a:ln>
        </p:spPr>
      </p:pic>
    </p:spTree>
    <p:extLst>
      <p:ext uri="{BB962C8B-B14F-4D97-AF65-F5344CB8AC3E}">
        <p14:creationId xmlns:p14="http://schemas.microsoft.com/office/powerpoint/2010/main" val="4153229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14921" y="1343804"/>
            <a:ext cx="10316900" cy="4454754"/>
          </a:xfrm>
        </p:spPr>
        <p:txBody>
          <a:bodyPr/>
          <a:lstStyle/>
          <a:p>
            <a:pPr marL="0" indent="0">
              <a:buNone/>
            </a:pPr>
            <a:endParaRPr lang="en-GB" sz="2400" dirty="0">
              <a:latin typeface="+mn-lt"/>
            </a:endParaRPr>
          </a:p>
          <a:p>
            <a:r>
              <a:rPr lang="en-GB" sz="2400" dirty="0">
                <a:latin typeface="+mn-lt"/>
              </a:rPr>
              <a:t>You will still need to wear a face covering </a:t>
            </a:r>
          </a:p>
          <a:p>
            <a:pPr marL="0" indent="0">
              <a:buNone/>
            </a:pPr>
            <a:r>
              <a:rPr lang="en-GB" sz="2400" dirty="0">
                <a:latin typeface="+mn-lt"/>
              </a:rPr>
              <a:t>   when it is required</a:t>
            </a:r>
          </a:p>
          <a:p>
            <a:r>
              <a:rPr lang="en-GB" sz="2400" dirty="0">
                <a:latin typeface="+mn-lt"/>
              </a:rPr>
              <a:t>You will still need to socially distance </a:t>
            </a:r>
          </a:p>
          <a:p>
            <a:pPr marL="0" indent="0">
              <a:buNone/>
            </a:pPr>
            <a:r>
              <a:rPr lang="en-GB" sz="2400" dirty="0">
                <a:latin typeface="+mn-lt"/>
              </a:rPr>
              <a:t>   when it is required</a:t>
            </a:r>
          </a:p>
          <a:p>
            <a:r>
              <a:rPr lang="en-GB" sz="2400" dirty="0">
                <a:latin typeface="+mn-lt"/>
              </a:rPr>
              <a:t>You will still need to wash your hands regularly.</a:t>
            </a:r>
          </a:p>
        </p:txBody>
      </p:sp>
      <p:sp>
        <p:nvSpPr>
          <p:cNvPr id="2" name="Title 1"/>
          <p:cNvSpPr>
            <a:spLocks noGrp="1"/>
          </p:cNvSpPr>
          <p:nvPr>
            <p:ph type="title"/>
          </p:nvPr>
        </p:nvSpPr>
        <p:spPr>
          <a:xfrm>
            <a:off x="614925" y="539214"/>
            <a:ext cx="8756073" cy="611650"/>
          </a:xfrm>
        </p:spPr>
        <p:txBody>
          <a:bodyPr/>
          <a:lstStyle/>
          <a:p>
            <a:pPr algn="ctr"/>
            <a:r>
              <a:rPr lang="en-GB" b="1" dirty="0"/>
              <a:t>After having the vaccine</a:t>
            </a:r>
            <a:br>
              <a:rPr lang="en-GB" b="1" dirty="0"/>
            </a:br>
            <a:br>
              <a:rPr lang="en-GB" b="1" dirty="0"/>
            </a:br>
            <a:br>
              <a:rPr lang="en-GB" b="1" dirty="0"/>
            </a:br>
            <a:br>
              <a:rPr lang="en-GB" b="1" dirty="0"/>
            </a:br>
            <a:br>
              <a:rPr lang="en-GB" b="1" dirty="0"/>
            </a:br>
            <a:br>
              <a:rPr lang="en-GB" b="1" dirty="0"/>
            </a:br>
            <a:br>
              <a:rPr lang="en-GB" b="1" dirty="0"/>
            </a:br>
            <a:br>
              <a:rPr lang="en-GB" b="1" dirty="0"/>
            </a:br>
            <a:endParaRPr lang="en-GB" b="1" dirty="0"/>
          </a:p>
        </p:txBody>
      </p:sp>
      <p:pic>
        <p:nvPicPr>
          <p:cNvPr id="4" name="Picture 3">
            <a:extLst>
              <a:ext uri="{FF2B5EF4-FFF2-40B4-BE49-F238E27FC236}">
                <a16:creationId xmlns:a16="http://schemas.microsoft.com/office/drawing/2014/main" id="{1EF48052-F04F-42F7-8A1B-7A3879214A0D}"/>
              </a:ext>
            </a:extLst>
          </p:cNvPr>
          <p:cNvPicPr>
            <a:picLocks noChangeAspect="1"/>
          </p:cNvPicPr>
          <p:nvPr/>
        </p:nvPicPr>
        <p:blipFill>
          <a:blip r:embed="rId2"/>
          <a:stretch>
            <a:fillRect/>
          </a:stretch>
        </p:blipFill>
        <p:spPr>
          <a:xfrm>
            <a:off x="7852529" y="1894793"/>
            <a:ext cx="3327660" cy="3355941"/>
          </a:xfrm>
          <a:prstGeom prst="rect">
            <a:avLst/>
          </a:prstGeom>
        </p:spPr>
      </p:pic>
    </p:spTree>
    <p:extLst>
      <p:ext uri="{BB962C8B-B14F-4D97-AF65-F5344CB8AC3E}">
        <p14:creationId xmlns:p14="http://schemas.microsoft.com/office/powerpoint/2010/main" val="3422849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14921" y="1343808"/>
            <a:ext cx="10316900" cy="4811899"/>
          </a:xfrm>
        </p:spPr>
        <p:txBody>
          <a:bodyPr/>
          <a:lstStyle/>
          <a:p>
            <a:pPr marL="0" indent="0">
              <a:buNone/>
            </a:pPr>
            <a:r>
              <a:rPr lang="en-GB" sz="2400" b="1" dirty="0">
                <a:latin typeface="+mn-lt"/>
              </a:rPr>
              <a:t>For a few days after the vaccination </a:t>
            </a:r>
          </a:p>
          <a:p>
            <a:r>
              <a:rPr lang="en-GB" sz="2400" dirty="0">
                <a:latin typeface="+mn-lt"/>
              </a:rPr>
              <a:t>You might be feel absolutely fine. </a:t>
            </a:r>
          </a:p>
          <a:p>
            <a:pPr marL="0" indent="0">
              <a:buNone/>
            </a:pPr>
            <a:endParaRPr lang="en-GB" sz="2400" dirty="0">
              <a:latin typeface="+mn-lt"/>
            </a:endParaRPr>
          </a:p>
          <a:p>
            <a:r>
              <a:rPr lang="en-GB" sz="2400" dirty="0">
                <a:latin typeface="+mn-lt"/>
              </a:rPr>
              <a:t>Your arm might be a little red and sore afterwards.</a:t>
            </a:r>
          </a:p>
          <a:p>
            <a:endParaRPr lang="en-GB" sz="2400" dirty="0">
              <a:latin typeface="+mn-lt"/>
            </a:endParaRPr>
          </a:p>
          <a:p>
            <a:r>
              <a:rPr lang="en-GB" sz="2400" dirty="0">
                <a:latin typeface="+mn-lt"/>
              </a:rPr>
              <a:t>You might have a headache.</a:t>
            </a:r>
          </a:p>
          <a:p>
            <a:endParaRPr lang="en-GB" sz="2400" dirty="0">
              <a:latin typeface="+mn-lt"/>
            </a:endParaRPr>
          </a:p>
          <a:p>
            <a:r>
              <a:rPr lang="en-GB" sz="2400" dirty="0">
                <a:latin typeface="+mn-lt"/>
              </a:rPr>
              <a:t>You might feel a little unwell a few days later.</a:t>
            </a:r>
          </a:p>
          <a:p>
            <a:pPr marL="0" indent="0">
              <a:buNone/>
            </a:pPr>
            <a:endParaRPr lang="en-GB" sz="2400" dirty="0">
              <a:latin typeface="+mn-lt"/>
            </a:endParaRPr>
          </a:p>
          <a:p>
            <a:r>
              <a:rPr lang="en-GB" sz="2400" dirty="0">
                <a:latin typeface="+mn-lt"/>
              </a:rPr>
              <a:t>You can report any unusual side effects via the yellow card or via</a:t>
            </a:r>
          </a:p>
          <a:p>
            <a:pPr marL="0" indent="0">
              <a:buNone/>
            </a:pPr>
            <a:r>
              <a:rPr lang="en-GB" sz="2400" dirty="0">
                <a:latin typeface="+mn-lt"/>
              </a:rPr>
              <a:t>    </a:t>
            </a:r>
            <a:r>
              <a:rPr lang="en-GB" sz="2400" dirty="0">
                <a:latin typeface="+mn-lt"/>
                <a:hlinkClick r:id="rId2"/>
              </a:rPr>
              <a:t>https://coronavirus-yellowcard.mhra.gov.uk/</a:t>
            </a:r>
            <a:endParaRPr lang="en-GB" sz="2400" dirty="0">
              <a:latin typeface="+mn-lt"/>
            </a:endParaRPr>
          </a:p>
          <a:p>
            <a:pPr marL="0" indent="0">
              <a:buNone/>
            </a:pPr>
            <a:endParaRPr lang="en-GB" sz="2000" dirty="0"/>
          </a:p>
          <a:p>
            <a:pPr marL="0" indent="0">
              <a:buNone/>
            </a:pPr>
            <a:endParaRPr lang="en-GB" sz="2000" dirty="0"/>
          </a:p>
          <a:p>
            <a:pPr marL="0" indent="0">
              <a:buNone/>
            </a:pPr>
            <a:r>
              <a:rPr lang="en-GB" sz="2000" dirty="0"/>
              <a:t>    </a:t>
            </a:r>
          </a:p>
          <a:p>
            <a:pPr marL="0" indent="0">
              <a:buNone/>
            </a:pPr>
            <a:endParaRPr lang="en-GB" sz="2000" dirty="0"/>
          </a:p>
          <a:p>
            <a:pPr marL="0" indent="0">
              <a:buNone/>
            </a:pPr>
            <a:endParaRPr lang="en-GB" dirty="0"/>
          </a:p>
          <a:p>
            <a:pPr marL="0" indent="0">
              <a:buNone/>
            </a:pPr>
            <a:endParaRPr lang="en-GB" dirty="0"/>
          </a:p>
        </p:txBody>
      </p:sp>
      <p:sp>
        <p:nvSpPr>
          <p:cNvPr id="2" name="Title 1"/>
          <p:cNvSpPr>
            <a:spLocks noGrp="1"/>
          </p:cNvSpPr>
          <p:nvPr>
            <p:ph type="title"/>
          </p:nvPr>
        </p:nvSpPr>
        <p:spPr>
          <a:xfrm>
            <a:off x="614921" y="529787"/>
            <a:ext cx="8756073" cy="611650"/>
          </a:xfrm>
        </p:spPr>
        <p:txBody>
          <a:bodyPr/>
          <a:lstStyle/>
          <a:p>
            <a:pPr algn="ctr"/>
            <a:r>
              <a:rPr lang="en-GB" b="1" dirty="0"/>
              <a:t>After having the vaccine</a:t>
            </a:r>
            <a:br>
              <a:rPr lang="en-GB" b="1" dirty="0"/>
            </a:br>
            <a:br>
              <a:rPr lang="en-GB" b="1" dirty="0"/>
            </a:br>
            <a:br>
              <a:rPr lang="en-GB" b="1" dirty="0"/>
            </a:br>
            <a:br>
              <a:rPr lang="en-GB" b="1" dirty="0"/>
            </a:br>
            <a:br>
              <a:rPr lang="en-GB" b="1" dirty="0"/>
            </a:br>
            <a:endParaRPr lang="en-GB" b="1" dirty="0"/>
          </a:p>
        </p:txBody>
      </p:sp>
      <p:pic>
        <p:nvPicPr>
          <p:cNvPr id="4" name="Picture 3" descr="Feel sic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0853" y="1955082"/>
            <a:ext cx="2486251" cy="2702832"/>
          </a:xfrm>
          <a:prstGeom prst="rect">
            <a:avLst/>
          </a:prstGeom>
          <a:noFill/>
          <a:ln>
            <a:noFill/>
          </a:ln>
        </p:spPr>
      </p:pic>
    </p:spTree>
    <p:extLst>
      <p:ext uri="{BB962C8B-B14F-4D97-AF65-F5344CB8AC3E}">
        <p14:creationId xmlns:p14="http://schemas.microsoft.com/office/powerpoint/2010/main" val="60159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GB" sz="2400" dirty="0">
              <a:latin typeface="+mn-lt"/>
            </a:endParaRPr>
          </a:p>
          <a:p>
            <a:r>
              <a:rPr lang="en-GB" sz="2400" dirty="0">
                <a:latin typeface="+mn-lt"/>
              </a:rPr>
              <a:t>COVID-19 (also called Coronavirus) is a new illness.</a:t>
            </a:r>
          </a:p>
          <a:p>
            <a:r>
              <a:rPr lang="en-GB" sz="2400" dirty="0">
                <a:latin typeface="+mn-lt"/>
              </a:rPr>
              <a:t>It affects people in different ways.</a:t>
            </a:r>
          </a:p>
          <a:p>
            <a:r>
              <a:rPr lang="en-GB" sz="2400" dirty="0">
                <a:latin typeface="+mn-lt"/>
              </a:rPr>
              <a:t>It can make you feel very unwell.</a:t>
            </a:r>
          </a:p>
          <a:p>
            <a:r>
              <a:rPr lang="en-GB" sz="2400" dirty="0">
                <a:latin typeface="+mn-lt"/>
              </a:rPr>
              <a:t>It can cause pain in your chest and breathing may be more difficult.</a:t>
            </a:r>
          </a:p>
          <a:p>
            <a:r>
              <a:rPr lang="en-GB" sz="2400" dirty="0">
                <a:latin typeface="+mn-lt"/>
              </a:rPr>
              <a:t>Some people may have a cough.</a:t>
            </a:r>
          </a:p>
          <a:p>
            <a:r>
              <a:rPr lang="en-GB" sz="2400" dirty="0">
                <a:latin typeface="+mn-lt"/>
              </a:rPr>
              <a:t>Some people may lose sense of taste or smell. </a:t>
            </a:r>
          </a:p>
          <a:p>
            <a:r>
              <a:rPr lang="en-GB" sz="2400" dirty="0">
                <a:latin typeface="+mn-lt"/>
              </a:rPr>
              <a:t>It has killed some people.</a:t>
            </a:r>
          </a:p>
          <a:p>
            <a:endParaRPr lang="en-GB" dirty="0"/>
          </a:p>
        </p:txBody>
      </p:sp>
      <p:sp>
        <p:nvSpPr>
          <p:cNvPr id="2" name="Title 1"/>
          <p:cNvSpPr>
            <a:spLocks noGrp="1"/>
          </p:cNvSpPr>
          <p:nvPr>
            <p:ph type="title"/>
          </p:nvPr>
        </p:nvSpPr>
        <p:spPr/>
        <p:txBody>
          <a:bodyPr/>
          <a:lstStyle/>
          <a:p>
            <a:pPr algn="ctr"/>
            <a:r>
              <a:rPr lang="en-GB" b="1" dirty="0"/>
              <a:t>What is COVID-19 ?</a:t>
            </a:r>
          </a:p>
        </p:txBody>
      </p:sp>
      <p:pic>
        <p:nvPicPr>
          <p:cNvPr id="5" name="Picture 4" descr="C:\Users\JDowning\Downloads\Coronavirus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269" y="3896482"/>
            <a:ext cx="2448272" cy="2412876"/>
          </a:xfrm>
          <a:prstGeom prst="rect">
            <a:avLst/>
          </a:prstGeom>
          <a:noFill/>
          <a:ln>
            <a:noFill/>
          </a:ln>
        </p:spPr>
      </p:pic>
    </p:spTree>
    <p:extLst>
      <p:ext uri="{BB962C8B-B14F-4D97-AF65-F5344CB8AC3E}">
        <p14:creationId xmlns:p14="http://schemas.microsoft.com/office/powerpoint/2010/main" val="2820197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14921" y="1343808"/>
            <a:ext cx="10316900" cy="4802473"/>
          </a:xfrm>
        </p:spPr>
        <p:txBody>
          <a:bodyPr/>
          <a:lstStyle/>
          <a:p>
            <a:endParaRPr lang="en-GB" sz="2400" dirty="0"/>
          </a:p>
          <a:p>
            <a:r>
              <a:rPr lang="en-GB" sz="2400" dirty="0">
                <a:latin typeface="+mn-lt"/>
              </a:rPr>
              <a:t>Tell someone if you have pain in your arm.</a:t>
            </a:r>
          </a:p>
          <a:p>
            <a:endParaRPr lang="en-GB" sz="2400" dirty="0">
              <a:latin typeface="+mn-lt"/>
            </a:endParaRPr>
          </a:p>
          <a:p>
            <a:r>
              <a:rPr lang="en-GB" sz="2400" dirty="0">
                <a:latin typeface="+mn-lt"/>
              </a:rPr>
              <a:t>Tell someone if you feel unwell.</a:t>
            </a:r>
          </a:p>
          <a:p>
            <a:endParaRPr lang="en-GB" sz="2400" dirty="0">
              <a:latin typeface="+mn-lt"/>
            </a:endParaRPr>
          </a:p>
          <a:p>
            <a:r>
              <a:rPr lang="en-GB" sz="2400" dirty="0">
                <a:latin typeface="+mn-lt"/>
              </a:rPr>
              <a:t>You can take some pain relieve medication to help with this.</a:t>
            </a:r>
          </a:p>
          <a:p>
            <a:endParaRPr lang="en-GB" sz="2400" dirty="0">
              <a:latin typeface="+mn-lt"/>
            </a:endParaRPr>
          </a:p>
          <a:p>
            <a:r>
              <a:rPr lang="en-GB" sz="2400" dirty="0">
                <a:latin typeface="+mn-lt"/>
              </a:rPr>
              <a:t>Call 111 for help if needed.</a:t>
            </a:r>
          </a:p>
          <a:p>
            <a:pPr marL="0" indent="0">
              <a:buNone/>
            </a:pPr>
            <a:endParaRPr lang="en-GB" sz="2400" dirty="0">
              <a:latin typeface="+mn-lt"/>
            </a:endParaRPr>
          </a:p>
          <a:p>
            <a:pPr marL="0" indent="0">
              <a:buNone/>
            </a:pPr>
            <a:r>
              <a:rPr lang="en-GB" sz="2400" dirty="0">
                <a:latin typeface="+mn-lt"/>
                <a:ea typeface="Calibri" panose="020F0502020204030204" pitchFamily="34" charset="0"/>
              </a:rPr>
              <a:t> You can find out more by reading the leaflet below:</a:t>
            </a:r>
          </a:p>
          <a:p>
            <a:pPr marL="0" indent="0">
              <a:buNone/>
            </a:pPr>
            <a:r>
              <a:rPr lang="en-GB" sz="2400" dirty="0">
                <a:latin typeface="+mn-lt"/>
                <a:ea typeface="Calibri" panose="020F0502020204030204" pitchFamily="34" charset="0"/>
              </a:rPr>
              <a:t>PHE </a:t>
            </a:r>
            <a:r>
              <a:rPr lang="en-GB" sz="2400" u="sng" dirty="0">
                <a:solidFill>
                  <a:srgbClr val="0563C1"/>
                </a:solidFill>
                <a:latin typeface="+mn-lt"/>
                <a:ea typeface="Calibri" panose="020F0502020204030204" pitchFamily="34" charset="0"/>
                <a:hlinkClick r:id="rId2"/>
              </a:rPr>
              <a:t>Easy Read What to expect after the vaccine leaflet</a:t>
            </a:r>
            <a:endParaRPr lang="en-GB" sz="2400" dirty="0">
              <a:latin typeface="+mn-lt"/>
              <a:ea typeface="Calibri" panose="020F0502020204030204" pitchFamily="34" charset="0"/>
            </a:endParaRPr>
          </a:p>
          <a:p>
            <a:pPr marL="0" indent="0">
              <a:buNone/>
            </a:pPr>
            <a:endParaRPr lang="en-GB" sz="2400" dirty="0">
              <a:latin typeface="+mn-lt"/>
            </a:endParaRPr>
          </a:p>
          <a:p>
            <a:pPr marL="0" indent="0">
              <a:buNone/>
            </a:pPr>
            <a:endParaRPr lang="en-GB" sz="2400" dirty="0"/>
          </a:p>
          <a:p>
            <a:endParaRPr lang="en-GB" dirty="0"/>
          </a:p>
        </p:txBody>
      </p:sp>
      <p:sp>
        <p:nvSpPr>
          <p:cNvPr id="2" name="Title 1"/>
          <p:cNvSpPr>
            <a:spLocks noGrp="1"/>
          </p:cNvSpPr>
          <p:nvPr>
            <p:ph type="title"/>
          </p:nvPr>
        </p:nvSpPr>
        <p:spPr/>
        <p:txBody>
          <a:bodyPr/>
          <a:lstStyle/>
          <a:p>
            <a:pPr algn="ctr"/>
            <a:r>
              <a:rPr lang="en-GB" b="1" dirty="0"/>
              <a:t>What to do if you feel unwell</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2954" y="4106613"/>
            <a:ext cx="2058126" cy="1745342"/>
          </a:xfrm>
          <a:prstGeom prst="rect">
            <a:avLst/>
          </a:prstGeom>
          <a:noFill/>
        </p:spPr>
      </p:pic>
      <p:pic>
        <p:nvPicPr>
          <p:cNvPr id="5" name="Picture 4" descr="Feel sick"/>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601" y="1079502"/>
            <a:ext cx="2249714" cy="2165804"/>
          </a:xfrm>
          <a:prstGeom prst="rect">
            <a:avLst/>
          </a:prstGeom>
          <a:noFill/>
          <a:ln>
            <a:noFill/>
          </a:ln>
        </p:spPr>
      </p:pic>
    </p:spTree>
    <p:extLst>
      <p:ext uri="{BB962C8B-B14F-4D97-AF65-F5344CB8AC3E}">
        <p14:creationId xmlns:p14="http://schemas.microsoft.com/office/powerpoint/2010/main" val="1014069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09602" y="2012964"/>
            <a:ext cx="10316900" cy="2244128"/>
          </a:xfrm>
        </p:spPr>
        <p:txBody>
          <a:bodyPr/>
          <a:lstStyle/>
          <a:p>
            <a:pPr marL="0" indent="0">
              <a:buNone/>
            </a:pPr>
            <a:r>
              <a:rPr lang="en-GB" sz="2400" dirty="0">
                <a:latin typeface="+mn-lt"/>
              </a:rPr>
              <a:t>To help decide if you want to have the vaccine you should:</a:t>
            </a:r>
          </a:p>
          <a:p>
            <a:endParaRPr lang="en-GB" sz="2400" dirty="0">
              <a:latin typeface="+mn-lt"/>
            </a:endParaRPr>
          </a:p>
          <a:p>
            <a:r>
              <a:rPr lang="en-GB" sz="2400" dirty="0">
                <a:latin typeface="+mn-lt"/>
              </a:rPr>
              <a:t>Look at the information in this pack.</a:t>
            </a:r>
          </a:p>
          <a:p>
            <a:pPr marL="0" indent="0">
              <a:buNone/>
            </a:pPr>
            <a:endParaRPr lang="en-GB" sz="2400" dirty="0">
              <a:latin typeface="+mn-lt"/>
            </a:endParaRPr>
          </a:p>
          <a:p>
            <a:r>
              <a:rPr lang="en-GB" sz="2400" dirty="0">
                <a:latin typeface="+mn-lt"/>
              </a:rPr>
              <a:t>Speak to your G.P</a:t>
            </a:r>
          </a:p>
          <a:p>
            <a:pPr marL="0" indent="0">
              <a:buNone/>
            </a:pPr>
            <a:endParaRPr lang="en-GB" sz="2400" dirty="0">
              <a:latin typeface="+mn-lt"/>
            </a:endParaRPr>
          </a:p>
          <a:p>
            <a:r>
              <a:rPr lang="en-GB" sz="2400" dirty="0">
                <a:latin typeface="+mn-lt"/>
              </a:rPr>
              <a:t>Speak to someone you trust.</a:t>
            </a:r>
          </a:p>
          <a:p>
            <a:pPr marL="0" indent="0">
              <a:buNone/>
            </a:pPr>
            <a:endParaRPr lang="en-GB" sz="2400" dirty="0">
              <a:latin typeface="+mn-lt"/>
            </a:endParaRPr>
          </a:p>
          <a:p>
            <a:r>
              <a:rPr lang="en-GB" sz="2400" dirty="0">
                <a:latin typeface="+mn-lt"/>
              </a:rPr>
              <a:t>Ask for help if you are finding it hard to make a decision.</a:t>
            </a:r>
          </a:p>
          <a:p>
            <a:endParaRPr lang="en-GB" sz="2400" dirty="0">
              <a:latin typeface="+mn-lt"/>
            </a:endParaRPr>
          </a:p>
          <a:p>
            <a:endParaRPr lang="en-GB" sz="2400" dirty="0">
              <a:latin typeface="+mn-lt"/>
            </a:endParaRPr>
          </a:p>
          <a:p>
            <a:endParaRPr lang="en-GB" dirty="0"/>
          </a:p>
        </p:txBody>
      </p:sp>
      <p:sp>
        <p:nvSpPr>
          <p:cNvPr id="2" name="Title 1"/>
          <p:cNvSpPr>
            <a:spLocks noGrp="1"/>
          </p:cNvSpPr>
          <p:nvPr>
            <p:ph type="title"/>
          </p:nvPr>
        </p:nvSpPr>
        <p:spPr>
          <a:xfrm>
            <a:off x="609604" y="548643"/>
            <a:ext cx="9184848" cy="611650"/>
          </a:xfrm>
        </p:spPr>
        <p:txBody>
          <a:bodyPr/>
          <a:lstStyle/>
          <a:p>
            <a:pPr algn="ctr"/>
            <a:r>
              <a:rPr lang="en-GB" b="1" dirty="0"/>
              <a:t>Deciding if you want to have the vaccine</a:t>
            </a:r>
            <a:br>
              <a:rPr lang="en-GB" b="1" dirty="0"/>
            </a:br>
            <a:br>
              <a:rPr lang="en-GB" b="1" dirty="0"/>
            </a:br>
            <a:endParaRPr lang="en-GB" b="1" dirty="0"/>
          </a:p>
        </p:txBody>
      </p:sp>
      <p:pic>
        <p:nvPicPr>
          <p:cNvPr id="4" name="Picture 2" descr="https://cdn.shopify.com/s/files/1/0606/1553/products/Weigh-Up-Risk_large.png?v=16050561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840" y="2301450"/>
            <a:ext cx="2808313" cy="280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991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indent="0">
              <a:buNone/>
            </a:pPr>
            <a:endParaRPr lang="en-GB" dirty="0"/>
          </a:p>
          <a:p>
            <a:pPr marL="0" indent="0">
              <a:buNone/>
            </a:pPr>
            <a:r>
              <a:rPr lang="en-GB" sz="3200" b="1" dirty="0">
                <a:solidFill>
                  <a:schemeClr val="bg2"/>
                </a:solidFill>
              </a:rPr>
              <a:t>Supporting a person with a learning disability with the COVID-19 Vaccination Process</a:t>
            </a:r>
          </a:p>
          <a:p>
            <a:pPr marL="0" indent="0">
              <a:buNone/>
            </a:pPr>
            <a:endParaRPr lang="en-GB" sz="3200" b="1" dirty="0">
              <a:solidFill>
                <a:schemeClr val="bg2"/>
              </a:solidFill>
            </a:endParaRPr>
          </a:p>
          <a:p>
            <a:pPr marL="0" indent="0">
              <a:buNone/>
            </a:pPr>
            <a:r>
              <a:rPr lang="en-GB" sz="3200" b="1" dirty="0">
                <a:solidFill>
                  <a:schemeClr val="bg2"/>
                </a:solidFill>
              </a:rPr>
              <a:t>Tips for carers and family members </a:t>
            </a:r>
          </a:p>
          <a:p>
            <a:endParaRPr lang="en-GB" b="1" dirty="0">
              <a:solidFill>
                <a:schemeClr val="bg2"/>
              </a:solidFill>
            </a:endParaRPr>
          </a:p>
          <a:p>
            <a:endParaRPr lang="en-GB" b="1" dirty="0">
              <a:solidFill>
                <a:schemeClr val="bg2"/>
              </a:solidFill>
            </a:endParaRPr>
          </a:p>
          <a:p>
            <a:pPr marL="0" indent="0">
              <a:buNone/>
            </a:pPr>
            <a:endParaRPr lang="en-GB" sz="2300" dirty="0"/>
          </a:p>
        </p:txBody>
      </p:sp>
      <p:pic>
        <p:nvPicPr>
          <p:cNvPr id="4" name="Picture 3" descr="Asymptomat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0923" y="2543916"/>
            <a:ext cx="3256162" cy="3617826"/>
          </a:xfrm>
          <a:prstGeom prst="rect">
            <a:avLst/>
          </a:prstGeom>
          <a:noFill/>
          <a:ln>
            <a:noFill/>
          </a:ln>
        </p:spPr>
      </p:pic>
    </p:spTree>
    <p:extLst>
      <p:ext uri="{BB962C8B-B14F-4D97-AF65-F5344CB8AC3E}">
        <p14:creationId xmlns:p14="http://schemas.microsoft.com/office/powerpoint/2010/main" val="3147978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0C3AEE2-1981-47A6-B921-6A717B5E17BB}"/>
              </a:ext>
            </a:extLst>
          </p:cNvPr>
          <p:cNvSpPr>
            <a:spLocks noGrp="1"/>
          </p:cNvSpPr>
          <p:nvPr>
            <p:ph sz="quarter" idx="10"/>
          </p:nvPr>
        </p:nvSpPr>
        <p:spPr>
          <a:xfrm>
            <a:off x="511225" y="1793466"/>
            <a:ext cx="10316900" cy="2244128"/>
          </a:xfrm>
        </p:spPr>
        <p:txBody>
          <a:bodyPr/>
          <a:lstStyle/>
          <a:p>
            <a:pPr marL="0" indent="0">
              <a:buNone/>
            </a:pPr>
            <a:r>
              <a:rPr lang="en-GB" sz="2400" dirty="0">
                <a:latin typeface="+mn-lt"/>
              </a:rPr>
              <a:t>The following step by step guide can be used to support people with a learning disability with the COVID-19 Vaccination Process</a:t>
            </a:r>
          </a:p>
          <a:p>
            <a:pPr marL="0" indent="0">
              <a:buNone/>
            </a:pPr>
            <a:endParaRPr lang="en-GB" sz="2400" dirty="0">
              <a:latin typeface="+mn-lt"/>
            </a:endParaRPr>
          </a:p>
          <a:p>
            <a:pPr marL="457216" indent="-457216">
              <a:buAutoNum type="arabicPeriod"/>
            </a:pPr>
            <a:r>
              <a:rPr lang="en-GB" sz="2400" dirty="0">
                <a:latin typeface="+mn-lt"/>
                <a:hlinkClick r:id="rId2" action="ppaction://hlinksldjump"/>
              </a:rPr>
              <a:t>Knowing the facts about Coronavirus and the vaccines </a:t>
            </a:r>
            <a:endParaRPr lang="en-GB" sz="2400" dirty="0">
              <a:latin typeface="+mn-lt"/>
            </a:endParaRPr>
          </a:p>
          <a:p>
            <a:pPr marL="457216" indent="-457216">
              <a:buAutoNum type="arabicPeriod"/>
            </a:pPr>
            <a:r>
              <a:rPr lang="en-GB" sz="2400" dirty="0">
                <a:latin typeface="+mn-lt"/>
                <a:hlinkClick r:id="rId3" action="ppaction://hlinksldjump"/>
              </a:rPr>
              <a:t>Deciding to have the vaccine</a:t>
            </a:r>
            <a:endParaRPr lang="en-GB" sz="2400" dirty="0">
              <a:latin typeface="+mn-lt"/>
            </a:endParaRPr>
          </a:p>
          <a:p>
            <a:pPr marL="457216" indent="-457216">
              <a:buAutoNum type="arabicPeriod"/>
            </a:pPr>
            <a:r>
              <a:rPr lang="en-GB" sz="2400" dirty="0">
                <a:latin typeface="+mn-lt"/>
                <a:hlinkClick r:id="rId4" action="ppaction://hlinksldjump"/>
              </a:rPr>
              <a:t>Preparing to get the vaccine </a:t>
            </a:r>
            <a:endParaRPr lang="en-GB" sz="2400" dirty="0">
              <a:latin typeface="+mn-lt"/>
            </a:endParaRPr>
          </a:p>
          <a:p>
            <a:pPr marL="457216" indent="-457216">
              <a:buAutoNum type="arabicPeriod"/>
            </a:pPr>
            <a:r>
              <a:rPr lang="en-GB" sz="2400" dirty="0">
                <a:latin typeface="+mn-lt"/>
                <a:hlinkClick r:id="rId5" action="ppaction://hlinksldjump"/>
              </a:rPr>
              <a:t>Getting the vaccine</a:t>
            </a:r>
            <a:endParaRPr lang="en-GB" sz="2400" dirty="0">
              <a:latin typeface="+mn-lt"/>
            </a:endParaRPr>
          </a:p>
          <a:p>
            <a:pPr marL="457216" indent="-457216">
              <a:buAutoNum type="arabicPeriod"/>
            </a:pPr>
            <a:endParaRPr lang="en-GB" sz="2000" dirty="0"/>
          </a:p>
          <a:p>
            <a:pPr marL="457216" indent="-457216">
              <a:buAutoNum type="arabicPeriod"/>
            </a:pPr>
            <a:endParaRPr lang="en-GB" sz="2000" dirty="0"/>
          </a:p>
          <a:p>
            <a:endParaRPr lang="en-GB" sz="2000" dirty="0"/>
          </a:p>
        </p:txBody>
      </p:sp>
      <p:sp>
        <p:nvSpPr>
          <p:cNvPr id="3" name="Title 2">
            <a:extLst>
              <a:ext uri="{FF2B5EF4-FFF2-40B4-BE49-F238E27FC236}">
                <a16:creationId xmlns:a16="http://schemas.microsoft.com/office/drawing/2014/main" id="{E17668D8-95BD-44C5-A27E-6E28A282186D}"/>
              </a:ext>
            </a:extLst>
          </p:cNvPr>
          <p:cNvSpPr>
            <a:spLocks noGrp="1"/>
          </p:cNvSpPr>
          <p:nvPr>
            <p:ph type="title"/>
          </p:nvPr>
        </p:nvSpPr>
        <p:spPr>
          <a:xfrm>
            <a:off x="511229" y="529788"/>
            <a:ext cx="8756073" cy="611650"/>
          </a:xfrm>
        </p:spPr>
        <p:txBody>
          <a:bodyPr/>
          <a:lstStyle/>
          <a:p>
            <a:pPr algn="ctr"/>
            <a:r>
              <a:rPr lang="en-GB" sz="2800" b="1" dirty="0"/>
              <a:t>Step by Step tips for carers and family members to  support the process</a:t>
            </a:r>
          </a:p>
        </p:txBody>
      </p:sp>
    </p:spTree>
    <p:extLst>
      <p:ext uri="{BB962C8B-B14F-4D97-AF65-F5344CB8AC3E}">
        <p14:creationId xmlns:p14="http://schemas.microsoft.com/office/powerpoint/2010/main" val="1837541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0C3AEE2-1981-47A6-B921-6A717B5E17BB}"/>
              </a:ext>
            </a:extLst>
          </p:cNvPr>
          <p:cNvSpPr>
            <a:spLocks noGrp="1"/>
          </p:cNvSpPr>
          <p:nvPr>
            <p:ph sz="quarter" idx="10"/>
          </p:nvPr>
        </p:nvSpPr>
        <p:spPr/>
        <p:txBody>
          <a:bodyPr/>
          <a:lstStyle/>
          <a:p>
            <a:endParaRPr lang="en-GB" sz="2000" dirty="0"/>
          </a:p>
          <a:p>
            <a:endParaRPr lang="en-GB" sz="2000" dirty="0"/>
          </a:p>
          <a:p>
            <a:endParaRPr lang="en-GB" sz="2000" dirty="0"/>
          </a:p>
          <a:p>
            <a:endParaRPr lang="en-GB" sz="2000" dirty="0"/>
          </a:p>
        </p:txBody>
      </p:sp>
      <p:sp>
        <p:nvSpPr>
          <p:cNvPr id="3" name="Title 2">
            <a:extLst>
              <a:ext uri="{FF2B5EF4-FFF2-40B4-BE49-F238E27FC236}">
                <a16:creationId xmlns:a16="http://schemas.microsoft.com/office/drawing/2014/main" id="{E17668D8-95BD-44C5-A27E-6E28A282186D}"/>
              </a:ext>
            </a:extLst>
          </p:cNvPr>
          <p:cNvSpPr>
            <a:spLocks noGrp="1"/>
          </p:cNvSpPr>
          <p:nvPr>
            <p:ph type="title"/>
          </p:nvPr>
        </p:nvSpPr>
        <p:spPr>
          <a:xfrm>
            <a:off x="718461" y="176430"/>
            <a:ext cx="8756073" cy="611650"/>
          </a:xfrm>
        </p:spPr>
        <p:txBody>
          <a:bodyPr/>
          <a:lstStyle/>
          <a:p>
            <a:pPr algn="ctr"/>
            <a:r>
              <a:rPr lang="en-GB" sz="2800" b="1" dirty="0"/>
              <a:t>Step by Step tips for carers and family members to support the process </a:t>
            </a:r>
            <a:r>
              <a:rPr lang="en-GB" sz="1200" dirty="0"/>
              <a:t>(</a:t>
            </a:r>
            <a:r>
              <a:rPr lang="en-GB" sz="1200" dirty="0">
                <a:hlinkClick r:id="rId2"/>
              </a:rPr>
              <a:t>Adapted from LDE Covid-19 Vaccination Factsheet</a:t>
            </a:r>
            <a:r>
              <a:rPr lang="en-GB" sz="1200" dirty="0"/>
              <a:t>)</a:t>
            </a:r>
          </a:p>
        </p:txBody>
      </p:sp>
      <p:graphicFrame>
        <p:nvGraphicFramePr>
          <p:cNvPr id="4" name="Diagram 3">
            <a:extLst>
              <a:ext uri="{FF2B5EF4-FFF2-40B4-BE49-F238E27FC236}">
                <a16:creationId xmlns:a16="http://schemas.microsoft.com/office/drawing/2014/main" id="{1714748B-DC1A-4D40-9502-B8AF4D5BC927}"/>
              </a:ext>
            </a:extLst>
          </p:cNvPr>
          <p:cNvGraphicFramePr/>
          <p:nvPr>
            <p:extLst>
              <p:ext uri="{D42A27DB-BD31-4B8C-83A1-F6EECF244321}">
                <p14:modId xmlns:p14="http://schemas.microsoft.com/office/powerpoint/2010/main" val="3590855426"/>
              </p:ext>
            </p:extLst>
          </p:nvPr>
        </p:nvGraphicFramePr>
        <p:xfrm>
          <a:off x="718459" y="1082351"/>
          <a:ext cx="10356980" cy="5489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e 4">
            <a:extLst>
              <a:ext uri="{FF2B5EF4-FFF2-40B4-BE49-F238E27FC236}">
                <a16:creationId xmlns:a16="http://schemas.microsoft.com/office/drawing/2014/main" id="{1E8B496A-4DB6-42ED-AF8D-9B8776E80DA9}"/>
              </a:ext>
            </a:extLst>
          </p:cNvPr>
          <p:cNvGraphicFramePr>
            <a:graphicFrameLocks noGrp="1"/>
          </p:cNvGraphicFramePr>
          <p:nvPr>
            <p:extLst>
              <p:ext uri="{D42A27DB-BD31-4B8C-83A1-F6EECF244321}">
                <p14:modId xmlns:p14="http://schemas.microsoft.com/office/powerpoint/2010/main" val="1219261569"/>
              </p:ext>
            </p:extLst>
          </p:nvPr>
        </p:nvGraphicFramePr>
        <p:xfrm>
          <a:off x="575035" y="1038988"/>
          <a:ext cx="10500402" cy="5212084"/>
        </p:xfrm>
        <a:graphic>
          <a:graphicData uri="http://schemas.openxmlformats.org/drawingml/2006/table">
            <a:tbl>
              <a:tblPr firstRow="1" bandRow="1">
                <a:tableStyleId>{5C22544A-7EE6-4342-B048-85BDC9FD1C3A}</a:tableStyleId>
              </a:tblPr>
              <a:tblGrid>
                <a:gridCol w="10500402">
                  <a:extLst>
                    <a:ext uri="{9D8B030D-6E8A-4147-A177-3AD203B41FA5}">
                      <a16:colId xmlns:a16="http://schemas.microsoft.com/office/drawing/2014/main" val="1259129669"/>
                    </a:ext>
                  </a:extLst>
                </a:gridCol>
              </a:tblGrid>
              <a:tr h="533403">
                <a:tc>
                  <a:txBody>
                    <a:bodyPr/>
                    <a:lstStyle/>
                    <a:p>
                      <a:endParaRPr lang="en-GB" sz="1100" dirty="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dirty="0"/>
                        <a:t>Knowing the facts about Coronavirus and the Vaccines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marT="45721" marB="45721">
                    <a:solidFill>
                      <a:schemeClr val="accent2"/>
                    </a:solidFill>
                  </a:tcPr>
                </a:tc>
                <a:extLst>
                  <a:ext uri="{0D108BD9-81ED-4DB2-BD59-A6C34878D82A}">
                    <a16:rowId xmlns:a16="http://schemas.microsoft.com/office/drawing/2014/main" val="3674618882"/>
                  </a:ext>
                </a:extLst>
              </a:tr>
              <a:tr h="4182535">
                <a:tc>
                  <a:txBody>
                    <a:bodyPr/>
                    <a:lstStyle/>
                    <a:p>
                      <a:pPr marL="285750" lvl="0" indent="-285750">
                        <a:buFont typeface="Arial" panose="020B0604020202020204" pitchFamily="34" charset="0"/>
                        <a:buChar char="•"/>
                      </a:pPr>
                      <a:r>
                        <a:rPr lang="en-GB" sz="1600" dirty="0"/>
                        <a:t>People need to understand what coronavirus is and that it can be serious.</a:t>
                      </a:r>
                    </a:p>
                    <a:p>
                      <a:pPr marL="285750" lvl="0" indent="-285750">
                        <a:buFont typeface="Arial" panose="020B0604020202020204" pitchFamily="34" charset="0"/>
                        <a:buChar char="•"/>
                      </a:pPr>
                      <a:r>
                        <a:rPr lang="en-GB" sz="1600" dirty="0"/>
                        <a:t>People with learning disabilities are up to six times more likely to die of coronavirus than the general population.</a:t>
                      </a:r>
                    </a:p>
                    <a:p>
                      <a:pPr marL="285750" lvl="0" indent="-285750">
                        <a:buFont typeface="Arial" panose="020B0604020202020204" pitchFamily="34" charset="0"/>
                        <a:buChar char="•"/>
                      </a:pPr>
                      <a:r>
                        <a:rPr lang="en-GB" sz="1600" dirty="0"/>
                        <a:t>People need to know that coronavirus and COVID19 are the same.</a:t>
                      </a:r>
                    </a:p>
                    <a:p>
                      <a:pPr lvl="0"/>
                      <a:endParaRPr lang="en-GB" sz="1600" b="1" dirty="0"/>
                    </a:p>
                    <a:p>
                      <a:pPr lvl="0">
                        <a:buFontTx/>
                        <a:buNone/>
                      </a:pPr>
                      <a:r>
                        <a:rPr lang="en-GB" sz="1600" b="1" dirty="0">
                          <a:solidFill>
                            <a:schemeClr val="tx1"/>
                          </a:solidFill>
                        </a:rPr>
                        <a:t>There are lots of easy read</a:t>
                      </a:r>
                      <a:r>
                        <a:rPr lang="en-GB" sz="1600" b="1" dirty="0">
                          <a:solidFill>
                            <a:schemeClr val="dk1"/>
                          </a:solidFill>
                        </a:rPr>
                        <a:t> </a:t>
                      </a:r>
                      <a:r>
                        <a:rPr lang="en-GB" sz="1600" b="1" dirty="0">
                          <a:solidFill>
                            <a:schemeClr val="tx1"/>
                          </a:solidFill>
                        </a:rPr>
                        <a:t>resources that explain coronavirus</a:t>
                      </a:r>
                      <a:r>
                        <a:rPr lang="en-GB" sz="1600" b="1" dirty="0">
                          <a:solidFill>
                            <a:schemeClr val="dk1"/>
                          </a:solidFill>
                        </a:rPr>
                        <a:t> </a:t>
                      </a:r>
                      <a:r>
                        <a:rPr lang="en-GB" sz="1600" b="1" dirty="0">
                          <a:solidFill>
                            <a:schemeClr val="tx1"/>
                          </a:solidFill>
                        </a:rPr>
                        <a:t>and people need to</a:t>
                      </a:r>
                      <a:endParaRPr lang="en-GB" sz="1600" b="1" dirty="0"/>
                    </a:p>
                    <a:p>
                      <a:pPr lvl="0">
                        <a:buFontTx/>
                        <a:buNone/>
                      </a:pPr>
                      <a:endParaRPr lang="en-GB" sz="1600" b="1" dirty="0"/>
                    </a:p>
                    <a:p>
                      <a:pPr marL="285750" lvl="0" indent="-285750">
                        <a:buFont typeface="Arial" panose="020B0604020202020204" pitchFamily="34" charset="0"/>
                        <a:buChar char="•"/>
                      </a:pPr>
                      <a:r>
                        <a:rPr lang="en-GB" sz="1600" dirty="0">
                          <a:solidFill>
                            <a:schemeClr val="tx1"/>
                          </a:solidFill>
                        </a:rPr>
                        <a:t>Have the chance to look at the information and have any questions answered.</a:t>
                      </a:r>
                    </a:p>
                    <a:p>
                      <a:pPr marL="285750" lvl="0" indent="-285750">
                        <a:buFont typeface="Arial" panose="020B0604020202020204" pitchFamily="34" charset="0"/>
                        <a:buChar char="•"/>
                      </a:pPr>
                      <a:r>
                        <a:rPr lang="en-GB" sz="1600" dirty="0">
                          <a:solidFill>
                            <a:schemeClr val="tx1"/>
                          </a:solidFill>
                        </a:rPr>
                        <a:t>Understand what coronavirus is and how serious it can be. This is important for people to understand before they can make a decision about getting the vaccine.</a:t>
                      </a:r>
                    </a:p>
                    <a:p>
                      <a:pPr marL="285750" lvl="0" indent="-285750">
                        <a:buFont typeface="Arial" panose="020B0604020202020204" pitchFamily="34" charset="0"/>
                        <a:buChar char="•"/>
                      </a:pPr>
                      <a:r>
                        <a:rPr lang="en-GB" sz="1600" dirty="0">
                          <a:solidFill>
                            <a:schemeClr val="tx1"/>
                          </a:solidFill>
                        </a:rPr>
                        <a:t>People need to know what a vaccine is, how they work and how they can keep them safe from illness.</a:t>
                      </a:r>
                    </a:p>
                    <a:p>
                      <a:pPr marL="0" lvl="0" indent="0">
                        <a:buFont typeface="Arial" panose="020B0604020202020204" pitchFamily="34" charset="0"/>
                        <a:buNone/>
                      </a:pPr>
                      <a:endParaRPr lang="en-GB" sz="1600" dirty="0">
                        <a:solidFill>
                          <a:schemeClr val="tx1"/>
                        </a:solidFill>
                      </a:endParaRPr>
                    </a:p>
                    <a:p>
                      <a:pPr lvl="0"/>
                      <a:endParaRPr lang="en-GB" sz="1600" dirty="0">
                        <a:solidFill>
                          <a:schemeClr val="tx1"/>
                        </a:solidFill>
                      </a:endParaRPr>
                    </a:p>
                    <a:p>
                      <a:pPr lvl="0">
                        <a:buFontTx/>
                        <a:buNone/>
                      </a:pPr>
                      <a:r>
                        <a:rPr lang="en-GB" sz="1600" b="1" dirty="0">
                          <a:solidFill>
                            <a:schemeClr val="tx1"/>
                          </a:solidFill>
                        </a:rPr>
                        <a:t>The below resources along with this pack can be used to provide information about the vaccine and the process. </a:t>
                      </a:r>
                    </a:p>
                    <a:p>
                      <a:pPr lvl="0">
                        <a:buFontTx/>
                        <a:buNone/>
                      </a:pPr>
                      <a:r>
                        <a:rPr lang="en-GB" sz="1600" dirty="0">
                          <a:solidFill>
                            <a:schemeClr val="tx1"/>
                          </a:solidFill>
                          <a:hlinkClick r:id="rId8"/>
                        </a:rPr>
                        <a:t>What is COVID 19/Coronavirus</a:t>
                      </a:r>
                      <a:endParaRPr lang="en-GB" sz="1600" dirty="0">
                        <a:solidFill>
                          <a:schemeClr val="tx1"/>
                        </a:solidFill>
                      </a:endParaRPr>
                    </a:p>
                    <a:p>
                      <a:pPr lvl="0">
                        <a:buFontTx/>
                        <a:buNone/>
                      </a:pPr>
                      <a:r>
                        <a:rPr lang="en-GB" sz="1600" dirty="0">
                          <a:solidFill>
                            <a:schemeClr val="tx1"/>
                          </a:solidFill>
                          <a:hlinkClick r:id="rId9"/>
                        </a:rPr>
                        <a:t>What is the COVID -19 Vaccine</a:t>
                      </a:r>
                      <a:endParaRPr lang="en-GB" sz="1600" dirty="0">
                        <a:solidFill>
                          <a:schemeClr val="tx1"/>
                        </a:solidFill>
                      </a:endParaRPr>
                    </a:p>
                    <a:p>
                      <a:pPr lvl="0">
                        <a:buFontTx/>
                        <a:buNone/>
                      </a:pPr>
                      <a:r>
                        <a:rPr lang="en-GB" sz="1600" dirty="0">
                          <a:solidFill>
                            <a:schemeClr val="bg2"/>
                          </a:solidFill>
                          <a:hlinkClick r:id="rId2">
                            <a:extLst>
                              <a:ext uri="{A12FA001-AC4F-418D-AE19-62706E023703}">
                                <ahyp:hlinkClr xmlns:ahyp="http://schemas.microsoft.com/office/drawing/2018/hyperlinkcolor" val="tx"/>
                              </a:ext>
                            </a:extLst>
                          </a:hlinkClick>
                        </a:rPr>
                        <a:t>Having the COVID – 19 Vaccine Conversation</a:t>
                      </a:r>
                      <a:endParaRPr lang="en-GB" sz="1600" dirty="0">
                        <a:solidFill>
                          <a:schemeClr val="bg2"/>
                        </a:solidFill>
                      </a:endParaRPr>
                    </a:p>
                    <a:p>
                      <a:pPr lvl="0">
                        <a:buFontTx/>
                        <a:buNone/>
                      </a:pPr>
                      <a:r>
                        <a:rPr lang="en-GB" sz="1600" dirty="0">
                          <a:solidFill>
                            <a:schemeClr val="tx1"/>
                          </a:solidFill>
                          <a:hlinkClick r:id="rId10"/>
                        </a:rPr>
                        <a:t>The COVID Vaccination Toolkit </a:t>
                      </a:r>
                      <a:endParaRPr lang="en-GB" sz="1600" dirty="0">
                        <a:solidFill>
                          <a:schemeClr val="tx1"/>
                        </a:solidFill>
                      </a:endParaRPr>
                    </a:p>
                    <a:p>
                      <a:endParaRPr lang="en-GB" sz="1100" dirty="0"/>
                    </a:p>
                  </a:txBody>
                  <a:tcPr marT="45721" marB="45721"/>
                </a:tc>
                <a:extLst>
                  <a:ext uri="{0D108BD9-81ED-4DB2-BD59-A6C34878D82A}">
                    <a16:rowId xmlns:a16="http://schemas.microsoft.com/office/drawing/2014/main" val="1772735134"/>
                  </a:ext>
                </a:extLst>
              </a:tr>
            </a:tbl>
          </a:graphicData>
        </a:graphic>
      </p:graphicFrame>
    </p:spTree>
    <p:extLst>
      <p:ext uri="{BB962C8B-B14F-4D97-AF65-F5344CB8AC3E}">
        <p14:creationId xmlns:p14="http://schemas.microsoft.com/office/powerpoint/2010/main" val="372211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0C3AEE2-1981-47A6-B921-6A717B5E17BB}"/>
              </a:ext>
            </a:extLst>
          </p:cNvPr>
          <p:cNvSpPr>
            <a:spLocks noGrp="1"/>
          </p:cNvSpPr>
          <p:nvPr>
            <p:ph sz="quarter" idx="10"/>
          </p:nvPr>
        </p:nvSpPr>
        <p:spPr/>
        <p:txBody>
          <a:bodyPr/>
          <a:lstStyle/>
          <a:p>
            <a:endParaRPr lang="en-GB" sz="2000" dirty="0"/>
          </a:p>
          <a:p>
            <a:endParaRPr lang="en-GB" sz="2000" dirty="0"/>
          </a:p>
          <a:p>
            <a:endParaRPr lang="en-GB" sz="2000" dirty="0"/>
          </a:p>
          <a:p>
            <a:endParaRPr lang="en-GB" sz="2000" dirty="0"/>
          </a:p>
        </p:txBody>
      </p:sp>
      <p:sp>
        <p:nvSpPr>
          <p:cNvPr id="3" name="Title 2">
            <a:extLst>
              <a:ext uri="{FF2B5EF4-FFF2-40B4-BE49-F238E27FC236}">
                <a16:creationId xmlns:a16="http://schemas.microsoft.com/office/drawing/2014/main" id="{E17668D8-95BD-44C5-A27E-6E28A282186D}"/>
              </a:ext>
            </a:extLst>
          </p:cNvPr>
          <p:cNvSpPr>
            <a:spLocks noGrp="1"/>
          </p:cNvSpPr>
          <p:nvPr>
            <p:ph type="title"/>
          </p:nvPr>
        </p:nvSpPr>
        <p:spPr>
          <a:xfrm>
            <a:off x="718461" y="176430"/>
            <a:ext cx="8756073" cy="611650"/>
          </a:xfrm>
        </p:spPr>
        <p:txBody>
          <a:bodyPr/>
          <a:lstStyle/>
          <a:p>
            <a:pPr algn="ctr"/>
            <a:r>
              <a:rPr lang="en-GB" sz="2800" b="1" dirty="0"/>
              <a:t>Step by Step tips for carers and family members to support the process</a:t>
            </a:r>
          </a:p>
        </p:txBody>
      </p:sp>
      <p:graphicFrame>
        <p:nvGraphicFramePr>
          <p:cNvPr id="4" name="Diagram 3">
            <a:extLst>
              <a:ext uri="{FF2B5EF4-FFF2-40B4-BE49-F238E27FC236}">
                <a16:creationId xmlns:a16="http://schemas.microsoft.com/office/drawing/2014/main" id="{1714748B-DC1A-4D40-9502-B8AF4D5BC927}"/>
              </a:ext>
            </a:extLst>
          </p:cNvPr>
          <p:cNvGraphicFramePr/>
          <p:nvPr/>
        </p:nvGraphicFramePr>
        <p:xfrm>
          <a:off x="718459" y="1082351"/>
          <a:ext cx="10356980" cy="5489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e 4">
            <a:extLst>
              <a:ext uri="{FF2B5EF4-FFF2-40B4-BE49-F238E27FC236}">
                <a16:creationId xmlns:a16="http://schemas.microsoft.com/office/drawing/2014/main" id="{1E8B496A-4DB6-42ED-AF8D-9B8776E80DA9}"/>
              </a:ext>
            </a:extLst>
          </p:cNvPr>
          <p:cNvGraphicFramePr>
            <a:graphicFrameLocks noGrp="1"/>
          </p:cNvGraphicFramePr>
          <p:nvPr>
            <p:extLst>
              <p:ext uri="{D42A27DB-BD31-4B8C-83A1-F6EECF244321}">
                <p14:modId xmlns:p14="http://schemas.microsoft.com/office/powerpoint/2010/main" val="2273929114"/>
              </p:ext>
            </p:extLst>
          </p:nvPr>
        </p:nvGraphicFramePr>
        <p:xfrm>
          <a:off x="575035" y="1038988"/>
          <a:ext cx="10500402" cy="5669285"/>
        </p:xfrm>
        <a:graphic>
          <a:graphicData uri="http://schemas.openxmlformats.org/drawingml/2006/table">
            <a:tbl>
              <a:tblPr firstRow="1" bandRow="1">
                <a:tableStyleId>{5C22544A-7EE6-4342-B048-85BDC9FD1C3A}</a:tableStyleId>
              </a:tblPr>
              <a:tblGrid>
                <a:gridCol w="10500402">
                  <a:extLst>
                    <a:ext uri="{9D8B030D-6E8A-4147-A177-3AD203B41FA5}">
                      <a16:colId xmlns:a16="http://schemas.microsoft.com/office/drawing/2014/main" val="1259129669"/>
                    </a:ext>
                  </a:extLst>
                </a:gridCol>
              </a:tblGrid>
              <a:tr h="426722">
                <a:tc>
                  <a:txBody>
                    <a:bodyPr/>
                    <a:lstStyle/>
                    <a:p>
                      <a:r>
                        <a:rPr lang="en-GB" sz="1100" dirty="0"/>
                        <a:t> </a:t>
                      </a:r>
                    </a:p>
                    <a:p>
                      <a:r>
                        <a:rPr lang="en-GB" sz="1800" dirty="0"/>
                        <a:t>2. Deciding to have the Vaccine</a:t>
                      </a:r>
                    </a:p>
                  </a:txBody>
                  <a:tcPr marT="45721" marB="45721">
                    <a:solidFill>
                      <a:srgbClr val="BA4EA3"/>
                    </a:solidFill>
                  </a:tcPr>
                </a:tc>
                <a:extLst>
                  <a:ext uri="{0D108BD9-81ED-4DB2-BD59-A6C34878D82A}">
                    <a16:rowId xmlns:a16="http://schemas.microsoft.com/office/drawing/2014/main" val="3674618882"/>
                  </a:ext>
                </a:extLst>
              </a:tr>
              <a:tr h="5135883">
                <a:tc>
                  <a:txBody>
                    <a:bodyPr/>
                    <a:lstStyle/>
                    <a:p>
                      <a:pPr marL="285750" lvl="0" indent="-285750">
                        <a:buFont typeface="Arial" panose="020B0604020202020204" pitchFamily="34" charset="0"/>
                        <a:buChar char="•"/>
                      </a:pPr>
                      <a:r>
                        <a:rPr lang="en-GB" sz="1600" dirty="0">
                          <a:solidFill>
                            <a:schemeClr val="tx1"/>
                          </a:solidFill>
                        </a:rPr>
                        <a:t>The decision to or not to have the coronavirus vaccine must be made by the person. They need to be able to make an informed decision. This means that they need:</a:t>
                      </a:r>
                    </a:p>
                    <a:p>
                      <a:pPr lvl="0">
                        <a:buFontTx/>
                        <a:buNone/>
                      </a:pPr>
                      <a:r>
                        <a:rPr lang="en-GB" sz="1600" dirty="0">
                          <a:solidFill>
                            <a:schemeClr val="tx1"/>
                          </a:solidFill>
                        </a:rPr>
                        <a:t>            1. good information about the vaccine and the benefits it can give.</a:t>
                      </a:r>
                    </a:p>
                    <a:p>
                      <a:pPr lvl="0">
                        <a:buFontTx/>
                        <a:buNone/>
                      </a:pPr>
                      <a:r>
                        <a:rPr lang="en-GB" sz="1600" dirty="0">
                          <a:solidFill>
                            <a:schemeClr val="tx1"/>
                          </a:solidFill>
                        </a:rPr>
                        <a:t>            2. to know what the side effects of having the vaccine might be.</a:t>
                      </a:r>
                    </a:p>
                    <a:p>
                      <a:pPr lvl="0">
                        <a:buFontTx/>
                        <a:buNone/>
                      </a:pPr>
                      <a:r>
                        <a:rPr lang="en-GB" sz="1600" dirty="0">
                          <a:solidFill>
                            <a:schemeClr val="tx1"/>
                          </a:solidFill>
                        </a:rPr>
                        <a:t>            3. to know what could happen if they choose not to have the vaccine.</a:t>
                      </a:r>
                    </a:p>
                    <a:p>
                      <a:pPr lvl="0">
                        <a:buFontTx/>
                        <a:buNone/>
                      </a:pPr>
                      <a:endParaRPr lang="en-GB" sz="1600" dirty="0">
                        <a:solidFill>
                          <a:schemeClr val="tx1"/>
                        </a:solidFill>
                      </a:endParaRPr>
                    </a:p>
                    <a:p>
                      <a:pPr marL="285750" lvl="0" indent="-285750">
                        <a:buFont typeface="Arial" panose="020B0604020202020204" pitchFamily="34" charset="0"/>
                        <a:buChar char="•"/>
                      </a:pPr>
                      <a:r>
                        <a:rPr lang="en-GB" sz="1600" dirty="0">
                          <a:solidFill>
                            <a:schemeClr val="tx1"/>
                          </a:solidFill>
                        </a:rPr>
                        <a:t>When helping a person make a decision, it is important to think about what helps them make good decisions and the type of information that works for them. They may want friends or family to help them make the decision.</a:t>
                      </a:r>
                    </a:p>
                    <a:p>
                      <a:pPr marL="285750" lvl="0" indent="-285750">
                        <a:buFont typeface="Arial" panose="020B0604020202020204" pitchFamily="34" charset="0"/>
                        <a:buChar char="•"/>
                      </a:pPr>
                      <a:r>
                        <a:rPr lang="en-GB" sz="1600" dirty="0">
                          <a:solidFill>
                            <a:schemeClr val="tx1"/>
                          </a:solidFill>
                        </a:rPr>
                        <a:t>It could be useful for carers, family members or friends that have had the vaccine to share their experience of what happened.</a:t>
                      </a:r>
                    </a:p>
                    <a:p>
                      <a:pPr marL="285750" lvl="0" indent="-285750">
                        <a:buFont typeface="Arial" panose="020B0604020202020204" pitchFamily="34" charset="0"/>
                        <a:buChar char="•"/>
                      </a:pPr>
                      <a:r>
                        <a:rPr lang="en-GB" sz="1600" dirty="0">
                          <a:solidFill>
                            <a:schemeClr val="tx1"/>
                          </a:solidFill>
                        </a:rPr>
                        <a:t>It is important that carers who are worried about the vaccine do not try and put the person off.</a:t>
                      </a:r>
                    </a:p>
                    <a:p>
                      <a:pPr marL="285750" lvl="0" indent="-285750">
                        <a:buFont typeface="Arial" panose="020B0604020202020204" pitchFamily="34" charset="0"/>
                        <a:buChar char="•"/>
                      </a:pPr>
                      <a:r>
                        <a:rPr lang="en-GB" sz="1600" dirty="0">
                          <a:solidFill>
                            <a:schemeClr val="tx1"/>
                          </a:solidFill>
                        </a:rPr>
                        <a:t>It is also important that people are not persuaded – they need clear and factual information.</a:t>
                      </a:r>
                    </a:p>
                    <a:p>
                      <a:pPr marL="285750" lvl="0" indent="-285750">
                        <a:buFont typeface="Arial" panose="020B0604020202020204" pitchFamily="34" charset="0"/>
                        <a:buChar char="•"/>
                      </a:pPr>
                      <a:r>
                        <a:rPr lang="en-GB" sz="1600" dirty="0">
                          <a:solidFill>
                            <a:schemeClr val="tx1"/>
                          </a:solidFill>
                        </a:rPr>
                        <a:t>If the person, after looking at all the information decides not to have the vaccine, that is their choice, and they must not be treated unfairly or made to feel bad for their decision.</a:t>
                      </a:r>
                    </a:p>
                    <a:p>
                      <a:pPr lvl="0">
                        <a:buFontTx/>
                        <a:buNone/>
                      </a:pPr>
                      <a:r>
                        <a:rPr lang="en-GB" sz="1600" b="1" dirty="0">
                          <a:solidFill>
                            <a:schemeClr val="tx1"/>
                          </a:solidFill>
                        </a:rPr>
                        <a:t>If….</a:t>
                      </a:r>
                    </a:p>
                    <a:p>
                      <a:pPr lvl="0"/>
                      <a:r>
                        <a:rPr lang="en-GB" sz="1600" dirty="0">
                          <a:solidFill>
                            <a:schemeClr val="tx1"/>
                          </a:solidFill>
                        </a:rPr>
                        <a:t>you have tried lots of different ways of helping the person you support understand about the vaccine and</a:t>
                      </a:r>
                    </a:p>
                    <a:p>
                      <a:pPr lvl="0"/>
                      <a:r>
                        <a:rPr lang="en-GB" sz="1600" dirty="0">
                          <a:solidFill>
                            <a:schemeClr val="tx1"/>
                          </a:solidFill>
                        </a:rPr>
                        <a:t>you still feel that the person is not able to understand and make a decision…Then a ‘best-interests’ decision must be made by relevant professionals in accordance with the Mental Capacity Act 2005. Please see slide </a:t>
                      </a:r>
                      <a:r>
                        <a:rPr lang="en-GB" sz="1600" dirty="0">
                          <a:solidFill>
                            <a:schemeClr val="tx1"/>
                          </a:solidFill>
                          <a:hlinkClick r:id="rId7" action="ppaction://hlinksldjump"/>
                        </a:rPr>
                        <a:t>If a person is unable to make a decision </a:t>
                      </a:r>
                      <a:endParaRPr lang="en-GB" sz="1600" dirty="0">
                        <a:solidFill>
                          <a:schemeClr val="tx1"/>
                        </a:solidFill>
                      </a:endParaRPr>
                    </a:p>
                    <a:p>
                      <a:endParaRPr lang="en-GB" sz="1100" dirty="0"/>
                    </a:p>
                  </a:txBody>
                  <a:tcPr marT="45721" marB="45721"/>
                </a:tc>
                <a:extLst>
                  <a:ext uri="{0D108BD9-81ED-4DB2-BD59-A6C34878D82A}">
                    <a16:rowId xmlns:a16="http://schemas.microsoft.com/office/drawing/2014/main" val="1772735134"/>
                  </a:ext>
                </a:extLst>
              </a:tr>
            </a:tbl>
          </a:graphicData>
        </a:graphic>
      </p:graphicFrame>
    </p:spTree>
    <p:extLst>
      <p:ext uri="{BB962C8B-B14F-4D97-AF65-F5344CB8AC3E}">
        <p14:creationId xmlns:p14="http://schemas.microsoft.com/office/powerpoint/2010/main" val="1864371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0C3AEE2-1981-47A6-B921-6A717B5E17BB}"/>
              </a:ext>
            </a:extLst>
          </p:cNvPr>
          <p:cNvSpPr>
            <a:spLocks noGrp="1"/>
          </p:cNvSpPr>
          <p:nvPr>
            <p:ph sz="quarter" idx="10"/>
          </p:nvPr>
        </p:nvSpPr>
        <p:spPr/>
        <p:txBody>
          <a:bodyPr/>
          <a:lstStyle/>
          <a:p>
            <a:endParaRPr lang="en-GB" sz="2000" dirty="0"/>
          </a:p>
          <a:p>
            <a:endParaRPr lang="en-GB" sz="2000" dirty="0"/>
          </a:p>
          <a:p>
            <a:endParaRPr lang="en-GB" sz="2000" dirty="0"/>
          </a:p>
          <a:p>
            <a:endParaRPr lang="en-GB" sz="2000" dirty="0"/>
          </a:p>
        </p:txBody>
      </p:sp>
      <p:sp>
        <p:nvSpPr>
          <p:cNvPr id="3" name="Title 2">
            <a:extLst>
              <a:ext uri="{FF2B5EF4-FFF2-40B4-BE49-F238E27FC236}">
                <a16:creationId xmlns:a16="http://schemas.microsoft.com/office/drawing/2014/main" id="{E17668D8-95BD-44C5-A27E-6E28A282186D}"/>
              </a:ext>
            </a:extLst>
          </p:cNvPr>
          <p:cNvSpPr>
            <a:spLocks noGrp="1"/>
          </p:cNvSpPr>
          <p:nvPr>
            <p:ph type="title"/>
          </p:nvPr>
        </p:nvSpPr>
        <p:spPr>
          <a:xfrm>
            <a:off x="718461" y="176430"/>
            <a:ext cx="8756073" cy="611650"/>
          </a:xfrm>
        </p:spPr>
        <p:txBody>
          <a:bodyPr/>
          <a:lstStyle/>
          <a:p>
            <a:pPr algn="ctr"/>
            <a:r>
              <a:rPr lang="en-GB" sz="2800" b="1" dirty="0"/>
              <a:t>Step by Step tips for carers and family members to support the process</a:t>
            </a:r>
          </a:p>
        </p:txBody>
      </p:sp>
      <p:graphicFrame>
        <p:nvGraphicFramePr>
          <p:cNvPr id="4" name="Diagram 3">
            <a:extLst>
              <a:ext uri="{FF2B5EF4-FFF2-40B4-BE49-F238E27FC236}">
                <a16:creationId xmlns:a16="http://schemas.microsoft.com/office/drawing/2014/main" id="{1714748B-DC1A-4D40-9502-B8AF4D5BC927}"/>
              </a:ext>
            </a:extLst>
          </p:cNvPr>
          <p:cNvGraphicFramePr/>
          <p:nvPr/>
        </p:nvGraphicFramePr>
        <p:xfrm>
          <a:off x="718459" y="1082351"/>
          <a:ext cx="10356980" cy="5489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e 4">
            <a:extLst>
              <a:ext uri="{FF2B5EF4-FFF2-40B4-BE49-F238E27FC236}">
                <a16:creationId xmlns:a16="http://schemas.microsoft.com/office/drawing/2014/main" id="{1E8B496A-4DB6-42ED-AF8D-9B8776E80DA9}"/>
              </a:ext>
            </a:extLst>
          </p:cNvPr>
          <p:cNvGraphicFramePr>
            <a:graphicFrameLocks noGrp="1"/>
          </p:cNvGraphicFramePr>
          <p:nvPr>
            <p:extLst>
              <p:ext uri="{D42A27DB-BD31-4B8C-83A1-F6EECF244321}">
                <p14:modId xmlns:p14="http://schemas.microsoft.com/office/powerpoint/2010/main" val="2755172724"/>
              </p:ext>
            </p:extLst>
          </p:nvPr>
        </p:nvGraphicFramePr>
        <p:xfrm>
          <a:off x="431419" y="1082351"/>
          <a:ext cx="10500402" cy="5654044"/>
        </p:xfrm>
        <a:graphic>
          <a:graphicData uri="http://schemas.openxmlformats.org/drawingml/2006/table">
            <a:tbl>
              <a:tblPr firstRow="1" bandRow="1">
                <a:tableStyleId>{5C22544A-7EE6-4342-B048-85BDC9FD1C3A}</a:tableStyleId>
              </a:tblPr>
              <a:tblGrid>
                <a:gridCol w="10500402">
                  <a:extLst>
                    <a:ext uri="{9D8B030D-6E8A-4147-A177-3AD203B41FA5}">
                      <a16:colId xmlns:a16="http://schemas.microsoft.com/office/drawing/2014/main" val="1259129669"/>
                    </a:ext>
                  </a:extLst>
                </a:gridCol>
              </a:tblGrid>
              <a:tr h="367642">
                <a:tc>
                  <a:txBody>
                    <a:bodyPr/>
                    <a:lstStyle/>
                    <a:p>
                      <a:endParaRPr lang="en-GB" sz="1100" dirty="0"/>
                    </a:p>
                    <a:p>
                      <a:r>
                        <a:rPr lang="en-GB" sz="1800" dirty="0"/>
                        <a:t>3.Preparing to get the Vaccine </a:t>
                      </a:r>
                    </a:p>
                    <a:p>
                      <a:endParaRPr lang="en-GB" sz="1800" dirty="0"/>
                    </a:p>
                  </a:txBody>
                  <a:tcPr marT="45721" marB="45721">
                    <a:solidFill>
                      <a:srgbClr val="FFC000"/>
                    </a:solidFill>
                  </a:tcPr>
                </a:tc>
                <a:extLst>
                  <a:ext uri="{0D108BD9-81ED-4DB2-BD59-A6C34878D82A}">
                    <a16:rowId xmlns:a16="http://schemas.microsoft.com/office/drawing/2014/main" val="3674618882"/>
                  </a:ext>
                </a:extLst>
              </a:tr>
              <a:tr h="4263815">
                <a:tc>
                  <a:txBody>
                    <a:bodyPr/>
                    <a:lstStyle/>
                    <a:p>
                      <a:pPr marL="285750" lvl="0" indent="-285750">
                        <a:buFont typeface="Arial" panose="020B0604020202020204" pitchFamily="34" charset="0"/>
                        <a:buChar char="•"/>
                      </a:pPr>
                      <a:endParaRPr lang="en-GB" sz="1800" dirty="0">
                        <a:solidFill>
                          <a:schemeClr val="tx1"/>
                        </a:solidFill>
                      </a:endParaRPr>
                    </a:p>
                    <a:p>
                      <a:pPr marL="285750" lvl="0" indent="-285750">
                        <a:buFont typeface="Arial" panose="020B0604020202020204" pitchFamily="34" charset="0"/>
                        <a:buChar char="•"/>
                      </a:pPr>
                      <a:r>
                        <a:rPr lang="en-GB" sz="1600" dirty="0">
                          <a:solidFill>
                            <a:schemeClr val="tx1"/>
                          </a:solidFill>
                        </a:rPr>
                        <a:t>The more preparation you can do to support the person to know what will happen when they go for their vaccine the better.</a:t>
                      </a:r>
                    </a:p>
                    <a:p>
                      <a:pPr marL="285750" lvl="0" indent="-285750">
                        <a:buFont typeface="Arial" panose="020B0604020202020204" pitchFamily="34" charset="0"/>
                        <a:buChar char="•"/>
                      </a:pPr>
                      <a:r>
                        <a:rPr lang="en-GB" sz="1600" dirty="0">
                          <a:solidFill>
                            <a:schemeClr val="tx1"/>
                          </a:solidFill>
                        </a:rPr>
                        <a:t>Its normal that a person might be apprehensive or anxious about having the vaccine and the more preparation that can be provided for the individual may help relieve these concerns.</a:t>
                      </a:r>
                    </a:p>
                    <a:p>
                      <a:pPr marL="285750" lvl="0" indent="-285750">
                        <a:buFont typeface="Arial" panose="020B0604020202020204" pitchFamily="34" charset="0"/>
                        <a:buChar char="•"/>
                      </a:pPr>
                      <a:r>
                        <a:rPr lang="en-GB" sz="1600" dirty="0">
                          <a:solidFill>
                            <a:schemeClr val="tx1"/>
                          </a:solidFill>
                        </a:rPr>
                        <a:t>All people with a learning disability will be offered the vaccine. Individuals that are on the G.P Learning Disability register are now being invited to have the vaccination. You can check if the person is on the learning disability register by contacting their GP.</a:t>
                      </a:r>
                    </a:p>
                    <a:p>
                      <a:pPr marL="285750" lvl="0" indent="-285750">
                        <a:buFont typeface="Arial" panose="020B0604020202020204" pitchFamily="34" charset="0"/>
                        <a:buChar char="•"/>
                      </a:pPr>
                      <a:r>
                        <a:rPr lang="en-GB" sz="1600" dirty="0">
                          <a:solidFill>
                            <a:schemeClr val="tx1"/>
                          </a:solidFill>
                        </a:rPr>
                        <a:t>Consider what reasonable adjustments the person will need to attend the appointment and discuss them with the GP practice or venue where they having the appointment.</a:t>
                      </a:r>
                    </a:p>
                    <a:p>
                      <a:pPr marL="285750" lvl="0" indent="-285750">
                        <a:buFont typeface="Arial" panose="020B0604020202020204" pitchFamily="34" charset="0"/>
                        <a:buChar char="•"/>
                      </a:pPr>
                      <a:r>
                        <a:rPr lang="en-GB" sz="1600" dirty="0">
                          <a:solidFill>
                            <a:schemeClr val="tx1"/>
                          </a:solidFill>
                        </a:rPr>
                        <a:t>If you are supporting people in a care home or supported living, the vaccinator may come to the home . Contact the GP and let them know how many people you support.</a:t>
                      </a:r>
                    </a:p>
                    <a:p>
                      <a:pPr marL="285750" lvl="0" indent="-285750">
                        <a:buFont typeface="Arial" panose="020B0604020202020204" pitchFamily="34" charset="0"/>
                        <a:buChar char="•"/>
                      </a:pPr>
                      <a:r>
                        <a:rPr lang="en-GB" sz="1600" dirty="0">
                          <a:solidFill>
                            <a:schemeClr val="tx1"/>
                          </a:solidFill>
                        </a:rPr>
                        <a:t>Use this pack to have conversations about the vaccine to help people talk through their anxieties and know what to expect.</a:t>
                      </a:r>
                    </a:p>
                    <a:p>
                      <a:pPr marL="285750" lvl="0" indent="-285750">
                        <a:buFont typeface="Arial" panose="020B0604020202020204" pitchFamily="34" charset="0"/>
                        <a:buChar char="•"/>
                      </a:pPr>
                      <a:r>
                        <a:rPr lang="en-GB" sz="1600" dirty="0">
                          <a:solidFill>
                            <a:schemeClr val="tx1"/>
                          </a:solidFill>
                        </a:rPr>
                        <a:t>People are often worried about needles and a desensitisation programme may help. If the person you are caring for is worried about needles the following leaflet on </a:t>
                      </a:r>
                      <a:r>
                        <a:rPr lang="en-GB" sz="1600" dirty="0">
                          <a:solidFill>
                            <a:schemeClr val="tx1"/>
                          </a:solidFill>
                          <a:hlinkClick r:id="rId7"/>
                        </a:rPr>
                        <a:t>Overcoming your Fear of Needles </a:t>
                      </a:r>
                      <a:r>
                        <a:rPr lang="en-GB" sz="1600" dirty="0">
                          <a:solidFill>
                            <a:schemeClr val="tx1"/>
                          </a:solidFill>
                        </a:rPr>
                        <a:t>maybe helpful. For additional support with this matter please contact your GP or local learning disability team for support.  A list of all the Learning Disability Teams in London can be found </a:t>
                      </a:r>
                      <a:r>
                        <a:rPr lang="en-GB" sz="1600" dirty="0">
                          <a:solidFill>
                            <a:schemeClr val="tx1"/>
                          </a:solidFill>
                          <a:hlinkClick r:id="rId8"/>
                        </a:rPr>
                        <a:t>here</a:t>
                      </a:r>
                      <a:r>
                        <a:rPr lang="en-GB" sz="1600" dirty="0">
                          <a:solidFill>
                            <a:schemeClr val="tx1"/>
                          </a:solidFill>
                        </a:rPr>
                        <a:t> .</a:t>
                      </a:r>
                    </a:p>
                    <a:p>
                      <a:endParaRPr lang="en-GB" sz="1100" dirty="0"/>
                    </a:p>
                    <a:p>
                      <a:endParaRPr lang="en-GB" sz="1100" dirty="0"/>
                    </a:p>
                  </a:txBody>
                  <a:tcPr marT="45721" marB="45721"/>
                </a:tc>
                <a:extLst>
                  <a:ext uri="{0D108BD9-81ED-4DB2-BD59-A6C34878D82A}">
                    <a16:rowId xmlns:a16="http://schemas.microsoft.com/office/drawing/2014/main" val="1772735134"/>
                  </a:ext>
                </a:extLst>
              </a:tr>
            </a:tbl>
          </a:graphicData>
        </a:graphic>
      </p:graphicFrame>
    </p:spTree>
    <p:extLst>
      <p:ext uri="{BB962C8B-B14F-4D97-AF65-F5344CB8AC3E}">
        <p14:creationId xmlns:p14="http://schemas.microsoft.com/office/powerpoint/2010/main" val="1119646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0C3AEE2-1981-47A6-B921-6A717B5E17BB}"/>
              </a:ext>
            </a:extLst>
          </p:cNvPr>
          <p:cNvSpPr>
            <a:spLocks noGrp="1"/>
          </p:cNvSpPr>
          <p:nvPr>
            <p:ph sz="quarter" idx="10"/>
          </p:nvPr>
        </p:nvSpPr>
        <p:spPr/>
        <p:txBody>
          <a:bodyPr/>
          <a:lstStyle/>
          <a:p>
            <a:endParaRPr lang="en-GB" sz="2000" dirty="0"/>
          </a:p>
          <a:p>
            <a:endParaRPr lang="en-GB" sz="2000" dirty="0"/>
          </a:p>
          <a:p>
            <a:endParaRPr lang="en-GB" sz="2000" dirty="0"/>
          </a:p>
          <a:p>
            <a:endParaRPr lang="en-GB" sz="2000" dirty="0"/>
          </a:p>
        </p:txBody>
      </p:sp>
      <p:sp>
        <p:nvSpPr>
          <p:cNvPr id="3" name="Title 2">
            <a:extLst>
              <a:ext uri="{FF2B5EF4-FFF2-40B4-BE49-F238E27FC236}">
                <a16:creationId xmlns:a16="http://schemas.microsoft.com/office/drawing/2014/main" id="{E17668D8-95BD-44C5-A27E-6E28A282186D}"/>
              </a:ext>
            </a:extLst>
          </p:cNvPr>
          <p:cNvSpPr>
            <a:spLocks noGrp="1"/>
          </p:cNvSpPr>
          <p:nvPr>
            <p:ph type="title"/>
          </p:nvPr>
        </p:nvSpPr>
        <p:spPr>
          <a:xfrm>
            <a:off x="718461" y="176430"/>
            <a:ext cx="8756073" cy="611650"/>
          </a:xfrm>
        </p:spPr>
        <p:txBody>
          <a:bodyPr/>
          <a:lstStyle/>
          <a:p>
            <a:pPr algn="ctr"/>
            <a:r>
              <a:rPr lang="en-GB" sz="2800" b="1" dirty="0"/>
              <a:t>Step by Step tips for carers and family members to support the process</a:t>
            </a:r>
          </a:p>
        </p:txBody>
      </p:sp>
      <p:graphicFrame>
        <p:nvGraphicFramePr>
          <p:cNvPr id="4" name="Diagram 3">
            <a:extLst>
              <a:ext uri="{FF2B5EF4-FFF2-40B4-BE49-F238E27FC236}">
                <a16:creationId xmlns:a16="http://schemas.microsoft.com/office/drawing/2014/main" id="{1714748B-DC1A-4D40-9502-B8AF4D5BC927}"/>
              </a:ext>
            </a:extLst>
          </p:cNvPr>
          <p:cNvGraphicFramePr/>
          <p:nvPr/>
        </p:nvGraphicFramePr>
        <p:xfrm>
          <a:off x="718459" y="1082351"/>
          <a:ext cx="10356980" cy="5489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e 4">
            <a:extLst>
              <a:ext uri="{FF2B5EF4-FFF2-40B4-BE49-F238E27FC236}">
                <a16:creationId xmlns:a16="http://schemas.microsoft.com/office/drawing/2014/main" id="{1E8B496A-4DB6-42ED-AF8D-9B8776E80DA9}"/>
              </a:ext>
            </a:extLst>
          </p:cNvPr>
          <p:cNvGraphicFramePr>
            <a:graphicFrameLocks noGrp="1"/>
          </p:cNvGraphicFramePr>
          <p:nvPr>
            <p:extLst>
              <p:ext uri="{D42A27DB-BD31-4B8C-83A1-F6EECF244321}">
                <p14:modId xmlns:p14="http://schemas.microsoft.com/office/powerpoint/2010/main" val="3652702162"/>
              </p:ext>
            </p:extLst>
          </p:nvPr>
        </p:nvGraphicFramePr>
        <p:xfrm>
          <a:off x="575035" y="1038988"/>
          <a:ext cx="10500402" cy="4572005"/>
        </p:xfrm>
        <a:graphic>
          <a:graphicData uri="http://schemas.openxmlformats.org/drawingml/2006/table">
            <a:tbl>
              <a:tblPr firstRow="1" bandRow="1">
                <a:tableStyleId>{5C22544A-7EE6-4342-B048-85BDC9FD1C3A}</a:tableStyleId>
              </a:tblPr>
              <a:tblGrid>
                <a:gridCol w="10500402">
                  <a:extLst>
                    <a:ext uri="{9D8B030D-6E8A-4147-A177-3AD203B41FA5}">
                      <a16:colId xmlns:a16="http://schemas.microsoft.com/office/drawing/2014/main" val="1259129669"/>
                    </a:ext>
                  </a:extLst>
                </a:gridCol>
              </a:tblGrid>
              <a:tr h="426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4. Getting the Vaccine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marT="45721" marB="45721">
                    <a:solidFill>
                      <a:schemeClr val="accent4"/>
                    </a:solidFill>
                  </a:tcPr>
                </a:tc>
                <a:extLst>
                  <a:ext uri="{0D108BD9-81ED-4DB2-BD59-A6C34878D82A}">
                    <a16:rowId xmlns:a16="http://schemas.microsoft.com/office/drawing/2014/main" val="3674618882"/>
                  </a:ext>
                </a:extLst>
              </a:tr>
              <a:tr h="3825243">
                <a:tc>
                  <a:txBody>
                    <a:bodyPr/>
                    <a:lstStyle/>
                    <a:p>
                      <a:pPr marL="285750" lvl="0" indent="-285750">
                        <a:buFont typeface="Arial" panose="020B0604020202020204" pitchFamily="34" charset="0"/>
                        <a:buChar char="•"/>
                      </a:pPr>
                      <a:r>
                        <a:rPr lang="en-GB" sz="1600" dirty="0"/>
                        <a:t>Make sure the person has as much information as possible about the process of getting the vaccine before they attend their appointment.</a:t>
                      </a:r>
                    </a:p>
                    <a:p>
                      <a:pPr marL="285750" lvl="0" indent="-285750">
                        <a:buFont typeface="Arial" panose="020B0604020202020204" pitchFamily="34" charset="0"/>
                        <a:buChar char="•"/>
                      </a:pPr>
                      <a:r>
                        <a:rPr lang="en-GB" sz="1600" dirty="0"/>
                        <a:t>By the time the person goes to get their vaccine it should be really clear that they are in agreement to have the vaccine.  </a:t>
                      </a:r>
                    </a:p>
                    <a:p>
                      <a:pPr marL="285750" lvl="0" indent="-285750">
                        <a:buFont typeface="Arial" panose="020B0604020202020204" pitchFamily="34" charset="0"/>
                        <a:buChar char="•"/>
                      </a:pPr>
                      <a:r>
                        <a:rPr lang="en-GB" sz="1600" dirty="0"/>
                        <a:t>The vaccinator needs to be clear that the person that is having the vaccine is giving their consent.</a:t>
                      </a:r>
                    </a:p>
                    <a:p>
                      <a:pPr marL="285750" lvl="0" indent="-285750">
                        <a:buFont typeface="Arial" panose="020B0604020202020204" pitchFamily="34" charset="0"/>
                        <a:buChar char="•"/>
                      </a:pPr>
                      <a:r>
                        <a:rPr lang="en-GB" sz="1600" dirty="0"/>
                        <a:t>Supporters can help the vaccinator get consent from the person by sharing information about how they communicate.</a:t>
                      </a:r>
                    </a:p>
                    <a:p>
                      <a:pPr marL="285750" lvl="0" indent="-285750">
                        <a:buFont typeface="Arial" panose="020B0604020202020204" pitchFamily="34" charset="0"/>
                        <a:buChar char="•"/>
                      </a:pPr>
                      <a:r>
                        <a:rPr lang="en-GB" sz="1600" dirty="0"/>
                        <a:t>There will be different places locally where you can get your vaccine. People might need some reasonable adjustments to assist the process of getting the vaccine. Help them think about what would make it easier:</a:t>
                      </a:r>
                    </a:p>
                    <a:p>
                      <a:pPr marL="0" lvl="0" indent="0">
                        <a:buFont typeface="Arial" panose="020B0604020202020204" pitchFamily="34" charset="0"/>
                        <a:buNone/>
                      </a:pPr>
                      <a:r>
                        <a:rPr lang="en-GB" sz="1600" dirty="0"/>
                        <a:t>      These could be: - having the appointment at the beginning or end of a day</a:t>
                      </a:r>
                    </a:p>
                    <a:p>
                      <a:pPr marL="0" lvl="0" indent="0">
                        <a:buFont typeface="Arial" panose="020B0604020202020204" pitchFamily="34" charset="0"/>
                        <a:buNone/>
                      </a:pPr>
                      <a:r>
                        <a:rPr lang="en-GB" sz="1600" dirty="0"/>
                        <a:t>                                   - having somewhere to wait that is quiet</a:t>
                      </a:r>
                    </a:p>
                    <a:p>
                      <a:pPr marL="0" lvl="0" indent="0">
                        <a:buFont typeface="Arial" panose="020B0604020202020204" pitchFamily="34" charset="0"/>
                        <a:buNone/>
                      </a:pPr>
                      <a:r>
                        <a:rPr lang="en-GB" sz="1600" dirty="0"/>
                        <a:t>                                   - having someone they know well accompany them to the appointment</a:t>
                      </a:r>
                    </a:p>
                    <a:p>
                      <a:pPr marL="0" lvl="0" indent="0">
                        <a:buFont typeface="Arial" panose="020B0604020202020204" pitchFamily="34" charset="0"/>
                        <a:buNone/>
                      </a:pPr>
                      <a:r>
                        <a:rPr lang="en-GB" sz="1600" dirty="0"/>
                        <a:t>                                   - having the vaccine given to them by someone who they have met before</a:t>
                      </a:r>
                    </a:p>
                    <a:p>
                      <a:pPr marL="0" lvl="0" indent="0" algn="l">
                        <a:buFont typeface="Wingdings" panose="05000000000000000000" pitchFamily="2" charset="2"/>
                        <a:buNone/>
                      </a:pPr>
                      <a:r>
                        <a:rPr lang="en-GB" sz="1600" dirty="0"/>
                        <a:t>                                  -  having local anaesthetic on their arm before the vaccination</a:t>
                      </a:r>
                    </a:p>
                    <a:p>
                      <a:endParaRPr lang="en-GB" sz="1100" dirty="0"/>
                    </a:p>
                  </a:txBody>
                  <a:tcPr marT="45721" marB="45721"/>
                </a:tc>
                <a:extLst>
                  <a:ext uri="{0D108BD9-81ED-4DB2-BD59-A6C34878D82A}">
                    <a16:rowId xmlns:a16="http://schemas.microsoft.com/office/drawing/2014/main" val="1772735134"/>
                  </a:ext>
                </a:extLst>
              </a:tr>
            </a:tbl>
          </a:graphicData>
        </a:graphic>
      </p:graphicFrame>
    </p:spTree>
    <p:extLst>
      <p:ext uri="{BB962C8B-B14F-4D97-AF65-F5344CB8AC3E}">
        <p14:creationId xmlns:p14="http://schemas.microsoft.com/office/powerpoint/2010/main" val="677043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DBE410-A256-459D-9498-028650AF0380}"/>
              </a:ext>
            </a:extLst>
          </p:cNvPr>
          <p:cNvSpPr>
            <a:spLocks noGrp="1"/>
          </p:cNvSpPr>
          <p:nvPr>
            <p:ph sz="quarter" idx="10"/>
          </p:nvPr>
        </p:nvSpPr>
        <p:spPr>
          <a:xfrm>
            <a:off x="413756" y="725864"/>
            <a:ext cx="11400297" cy="2404868"/>
          </a:xfrm>
        </p:spPr>
        <p:txBody>
          <a:bodyPr/>
          <a:lstStyle/>
          <a:p>
            <a:pPr lvl="0"/>
            <a:r>
              <a:rPr lang="en-GB" sz="1800" dirty="0">
                <a:latin typeface="+mn-lt"/>
              </a:rPr>
              <a:t>Remember that a capacity assessment is for a specific decision</a:t>
            </a:r>
          </a:p>
          <a:p>
            <a:pPr lvl="0"/>
            <a:r>
              <a:rPr lang="en-GB" sz="1800" dirty="0">
                <a:latin typeface="+mn-lt"/>
              </a:rPr>
              <a:t>People can lack capacity to make some decisions but have capacity to make other decisions</a:t>
            </a:r>
          </a:p>
          <a:p>
            <a:pPr lvl="0"/>
            <a:r>
              <a:rPr lang="en-GB" sz="1800" dirty="0">
                <a:latin typeface="+mn-lt"/>
              </a:rPr>
              <a:t>Mental capacity can fluctuate with time</a:t>
            </a:r>
          </a:p>
          <a:p>
            <a:pPr marL="0" indent="0">
              <a:buNone/>
            </a:pPr>
            <a:r>
              <a:rPr lang="en-GB" sz="1800" b="1" dirty="0">
                <a:latin typeface="+mn-lt"/>
              </a:rPr>
              <a:t>Capacity assessment process:</a:t>
            </a:r>
            <a:endParaRPr lang="en-GB" sz="1800" dirty="0">
              <a:latin typeface="+mn-lt"/>
            </a:endParaRPr>
          </a:p>
          <a:p>
            <a:pPr lvl="0"/>
            <a:r>
              <a:rPr lang="en-GB" sz="1800" b="1" dirty="0">
                <a:latin typeface="+mn-lt"/>
              </a:rPr>
              <a:t>Does the person have an impairment of their mind or brain?</a:t>
            </a:r>
            <a:endParaRPr lang="en-GB" sz="1800" dirty="0">
              <a:latin typeface="+mn-lt"/>
            </a:endParaRPr>
          </a:p>
          <a:p>
            <a:pPr lvl="0"/>
            <a:r>
              <a:rPr lang="en-GB" sz="1800" b="1" dirty="0">
                <a:latin typeface="+mn-lt"/>
              </a:rPr>
              <a:t>Does the impairment mean the person is unable to make a specific decision when they need to?</a:t>
            </a:r>
            <a:endParaRPr lang="en-GB" sz="1800" dirty="0">
              <a:latin typeface="+mn-lt"/>
            </a:endParaRPr>
          </a:p>
          <a:p>
            <a:pPr marL="0" indent="0">
              <a:buNone/>
            </a:pPr>
            <a:endParaRPr lang="en-GB" sz="1801" dirty="0"/>
          </a:p>
        </p:txBody>
      </p:sp>
      <p:sp>
        <p:nvSpPr>
          <p:cNvPr id="3" name="Title 2">
            <a:extLst>
              <a:ext uri="{FF2B5EF4-FFF2-40B4-BE49-F238E27FC236}">
                <a16:creationId xmlns:a16="http://schemas.microsoft.com/office/drawing/2014/main" id="{3826B964-8C11-4BB4-B12C-C82B22FE25BD}"/>
              </a:ext>
            </a:extLst>
          </p:cNvPr>
          <p:cNvSpPr>
            <a:spLocks noGrp="1"/>
          </p:cNvSpPr>
          <p:nvPr>
            <p:ph type="title"/>
          </p:nvPr>
        </p:nvSpPr>
        <p:spPr>
          <a:xfrm>
            <a:off x="614925" y="182883"/>
            <a:ext cx="8756073" cy="611650"/>
          </a:xfrm>
        </p:spPr>
        <p:txBody>
          <a:bodyPr/>
          <a:lstStyle/>
          <a:p>
            <a:pPr algn="ctr"/>
            <a:r>
              <a:rPr lang="en-GB" sz="2800" b="1" dirty="0"/>
              <a:t>If a person is unable to make a decision </a:t>
            </a:r>
          </a:p>
        </p:txBody>
      </p:sp>
      <p:sp>
        <p:nvSpPr>
          <p:cNvPr id="7" name="Rectangle 6">
            <a:extLst>
              <a:ext uri="{FF2B5EF4-FFF2-40B4-BE49-F238E27FC236}">
                <a16:creationId xmlns:a16="http://schemas.microsoft.com/office/drawing/2014/main" id="{25CF3A62-A075-4532-B3CA-E84C54355C24}"/>
              </a:ext>
            </a:extLst>
          </p:cNvPr>
          <p:cNvSpPr/>
          <p:nvPr/>
        </p:nvSpPr>
        <p:spPr>
          <a:xfrm>
            <a:off x="680913" y="3047467"/>
            <a:ext cx="8979408" cy="1359603"/>
          </a:xfrm>
          <a:prstGeom prst="rect">
            <a:avLst/>
          </a:prstGeom>
          <a:ln>
            <a:solidFill>
              <a:schemeClr val="accent1"/>
            </a:solidFill>
          </a:ln>
        </p:spPr>
        <p:txBody>
          <a:bodyPr wrap="square">
            <a:spAutoFit/>
          </a:bodyPr>
          <a:lstStyle/>
          <a:p>
            <a:pPr>
              <a:lnSpc>
                <a:spcPct val="107000"/>
              </a:lnSpc>
              <a:spcAft>
                <a:spcPts val="800"/>
              </a:spcAft>
            </a:pPr>
            <a:r>
              <a:rPr lang="en-GB" sz="1801" dirty="0">
                <a:ea typeface="Calibri" panose="020F0502020204030204" pitchFamily="34" charset="0"/>
                <a:cs typeface="Times New Roman" panose="02020603050405020304" pitchFamily="18" charset="0"/>
              </a:rPr>
              <a:t>The Mental Capacity Act says that a person is unable to make a decision if they can’t:</a:t>
            </a:r>
          </a:p>
          <a:p>
            <a:pPr marL="342913" indent="-342913">
              <a:lnSpc>
                <a:spcPct val="107000"/>
              </a:lnSpc>
              <a:buFont typeface="Symbol" panose="05050102010706020507" pitchFamily="18" charset="2"/>
              <a:buChar char=""/>
            </a:pPr>
            <a:r>
              <a:rPr lang="en-GB" sz="1801" dirty="0">
                <a:ea typeface="Calibri" panose="020F0502020204030204" pitchFamily="34" charset="0"/>
                <a:cs typeface="Times New Roman" panose="02020603050405020304" pitchFamily="18" charset="0"/>
              </a:rPr>
              <a:t>understand the information relevant to the decision</a:t>
            </a:r>
          </a:p>
          <a:p>
            <a:pPr marL="342913" indent="-342913">
              <a:lnSpc>
                <a:spcPct val="107000"/>
              </a:lnSpc>
              <a:buFont typeface="Symbol" panose="05050102010706020507" pitchFamily="18" charset="2"/>
              <a:buChar char=""/>
            </a:pPr>
            <a:r>
              <a:rPr lang="en-GB" sz="1801" dirty="0">
                <a:ea typeface="Calibri" panose="020F0502020204030204" pitchFamily="34" charset="0"/>
                <a:cs typeface="Times New Roman" panose="02020603050405020304" pitchFamily="18" charset="0"/>
              </a:rPr>
              <a:t>retain that information</a:t>
            </a:r>
          </a:p>
          <a:p>
            <a:pPr marL="342913" indent="-342913">
              <a:lnSpc>
                <a:spcPct val="107000"/>
              </a:lnSpc>
              <a:spcAft>
                <a:spcPts val="800"/>
              </a:spcAft>
              <a:buFont typeface="Symbol" panose="05050102010706020507" pitchFamily="18" charset="2"/>
              <a:buChar char=""/>
            </a:pPr>
            <a:r>
              <a:rPr lang="en-GB" sz="1801" dirty="0">
                <a:ea typeface="Calibri" panose="020F0502020204030204" pitchFamily="34" charset="0"/>
                <a:cs typeface="Times New Roman" panose="02020603050405020304" pitchFamily="18" charset="0"/>
              </a:rPr>
              <a:t>use or weigh up that information as part of the process of making the decision</a:t>
            </a:r>
          </a:p>
        </p:txBody>
      </p:sp>
      <p:sp>
        <p:nvSpPr>
          <p:cNvPr id="8" name="TextBox 7">
            <a:extLst>
              <a:ext uri="{FF2B5EF4-FFF2-40B4-BE49-F238E27FC236}">
                <a16:creationId xmlns:a16="http://schemas.microsoft.com/office/drawing/2014/main" id="{502A36A5-5237-4AC0-A602-C24DE6B4C4F2}"/>
              </a:ext>
            </a:extLst>
          </p:cNvPr>
          <p:cNvSpPr txBox="1"/>
          <p:nvPr/>
        </p:nvSpPr>
        <p:spPr>
          <a:xfrm>
            <a:off x="413756" y="4553206"/>
            <a:ext cx="9939529" cy="646587"/>
          </a:xfrm>
          <a:prstGeom prst="rect">
            <a:avLst/>
          </a:prstGeom>
          <a:solidFill>
            <a:srgbClr val="7030A0"/>
          </a:solidFill>
        </p:spPr>
        <p:txBody>
          <a:bodyPr wrap="square" rtlCol="0">
            <a:spAutoFit/>
          </a:bodyPr>
          <a:lstStyle/>
          <a:p>
            <a:r>
              <a:rPr lang="en-GB" sz="1801" dirty="0">
                <a:solidFill>
                  <a:schemeClr val="bg1"/>
                </a:solidFill>
                <a:cs typeface="Arial" panose="020B0604020202020204" pitchFamily="34" charset="0"/>
              </a:rPr>
              <a:t>Before deciding a person lacks capacity it’s important to take steps to enable them to try to make the decision themselves (see the next slide)</a:t>
            </a:r>
          </a:p>
        </p:txBody>
      </p:sp>
      <p:sp>
        <p:nvSpPr>
          <p:cNvPr id="9" name="TextBox 8">
            <a:extLst>
              <a:ext uri="{FF2B5EF4-FFF2-40B4-BE49-F238E27FC236}">
                <a16:creationId xmlns:a16="http://schemas.microsoft.com/office/drawing/2014/main" id="{3AA4D3D1-FC18-4152-96CE-0FADBBC924AA}"/>
              </a:ext>
            </a:extLst>
          </p:cNvPr>
          <p:cNvSpPr txBox="1"/>
          <p:nvPr/>
        </p:nvSpPr>
        <p:spPr>
          <a:xfrm>
            <a:off x="263264" y="5345929"/>
            <a:ext cx="11665472" cy="1754968"/>
          </a:xfrm>
          <a:prstGeom prst="rect">
            <a:avLst/>
          </a:prstGeom>
          <a:noFill/>
        </p:spPr>
        <p:txBody>
          <a:bodyPr wrap="square" rtlCol="0">
            <a:spAutoFit/>
          </a:bodyPr>
          <a:lstStyle/>
          <a:p>
            <a:r>
              <a:rPr lang="en-GB" sz="1801" dirty="0">
                <a:cs typeface="Arial" panose="020B0604020202020204" pitchFamily="34" charset="0"/>
              </a:rPr>
              <a:t>A webinar was held by the National Capacity Forum – you can find more information </a:t>
            </a:r>
            <a:r>
              <a:rPr lang="en-GB" sz="1801" dirty="0">
                <a:cs typeface="Arial" panose="020B0604020202020204" pitchFamily="34" charset="0"/>
                <a:hlinkClick r:id="rId2"/>
              </a:rPr>
              <a:t>here</a:t>
            </a:r>
            <a:endParaRPr lang="en-GB" sz="1801" dirty="0">
              <a:cs typeface="Arial" panose="020B0604020202020204" pitchFamily="34" charset="0"/>
            </a:endParaRPr>
          </a:p>
          <a:p>
            <a:r>
              <a:rPr lang="en-GB" sz="1801" dirty="0">
                <a:cs typeface="Arial" panose="020B0604020202020204" pitchFamily="34" charset="0"/>
              </a:rPr>
              <a:t>A London webinar was held on the Mental Capacity Act – you can find the slides </a:t>
            </a:r>
            <a:r>
              <a:rPr lang="en-GB" sz="1801" dirty="0">
                <a:cs typeface="Arial" panose="020B0604020202020204" pitchFamily="34" charset="0"/>
                <a:hlinkClick r:id="rId3"/>
              </a:rPr>
              <a:t>here</a:t>
            </a:r>
            <a:endParaRPr lang="en-GB" sz="1801" dirty="0">
              <a:cs typeface="Arial" panose="020B0604020202020204" pitchFamily="34" charset="0"/>
            </a:endParaRPr>
          </a:p>
          <a:p>
            <a:r>
              <a:rPr lang="en-GB" sz="1801" dirty="0">
                <a:cs typeface="Arial" panose="020B0604020202020204" pitchFamily="34" charset="0"/>
              </a:rPr>
              <a:t>Questions regarding capacity The Essex Autonomy Project  </a:t>
            </a:r>
            <a:r>
              <a:rPr lang="en-GB" sz="1801" dirty="0">
                <a:cs typeface="Arial" panose="020B0604020202020204" pitchFamily="34" charset="0"/>
                <a:hlinkClick r:id="rId4"/>
              </a:rPr>
              <a:t>COVID Vaccination and the MCA FAQs1</a:t>
            </a:r>
            <a:endParaRPr lang="en-GB" sz="1801" dirty="0">
              <a:cs typeface="Arial" panose="020B0604020202020204" pitchFamily="34" charset="0"/>
            </a:endParaRPr>
          </a:p>
          <a:p>
            <a:endParaRPr lang="en-GB" dirty="0"/>
          </a:p>
          <a:p>
            <a:endParaRPr lang="en-GB" sz="1801" dirty="0">
              <a:cs typeface="Arial" panose="020B0604020202020204" pitchFamily="34" charset="0"/>
            </a:endParaRPr>
          </a:p>
          <a:p>
            <a:endParaRPr lang="en-GB" sz="180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339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49A0F7-B901-46CE-AE6D-320E0B219A0B}"/>
              </a:ext>
            </a:extLst>
          </p:cNvPr>
          <p:cNvSpPr>
            <a:spLocks noGrp="1"/>
          </p:cNvSpPr>
          <p:nvPr>
            <p:ph type="title"/>
          </p:nvPr>
        </p:nvSpPr>
        <p:spPr>
          <a:xfrm>
            <a:off x="340282" y="113692"/>
            <a:ext cx="9613332" cy="611650"/>
          </a:xfrm>
        </p:spPr>
        <p:txBody>
          <a:bodyPr/>
          <a:lstStyle/>
          <a:p>
            <a:pPr algn="ctr"/>
            <a:r>
              <a:rPr lang="en-GB" sz="3200" b="1" dirty="0"/>
              <a:t>Summary flow chart – capacity and best interests</a:t>
            </a:r>
          </a:p>
        </p:txBody>
      </p:sp>
      <p:sp>
        <p:nvSpPr>
          <p:cNvPr id="4" name="Rectangle 3">
            <a:extLst>
              <a:ext uri="{FF2B5EF4-FFF2-40B4-BE49-F238E27FC236}">
                <a16:creationId xmlns:a16="http://schemas.microsoft.com/office/drawing/2014/main" id="{4DF75886-C6CE-475C-BD4A-1F6B861ED2A3}"/>
              </a:ext>
            </a:extLst>
          </p:cNvPr>
          <p:cNvSpPr/>
          <p:nvPr/>
        </p:nvSpPr>
        <p:spPr>
          <a:xfrm>
            <a:off x="2673546" y="1018242"/>
            <a:ext cx="6096000" cy="663900"/>
          </a:xfrm>
          <a:prstGeom prst="rect">
            <a:avLst/>
          </a:prstGeom>
          <a:ln>
            <a:solidFill>
              <a:schemeClr val="tx1"/>
            </a:solidFill>
          </a:ln>
        </p:spPr>
        <p:txBody>
          <a:bodyPr>
            <a:spAutoFit/>
          </a:bodyPr>
          <a:lstStyle/>
          <a:p>
            <a:pPr>
              <a:lnSpc>
                <a:spcPct val="107000"/>
              </a:lnSpc>
              <a:spcAft>
                <a:spcPts val="800"/>
              </a:spcAft>
            </a:pPr>
            <a:r>
              <a:rPr lang="en-GB" sz="1801" dirty="0">
                <a:latin typeface="Arial" panose="020B0604020202020204" pitchFamily="34" charset="0"/>
                <a:ea typeface="Calibri" panose="020F0502020204030204" pitchFamily="34" charset="0"/>
                <a:cs typeface="Times New Roman" panose="02020603050405020304" pitchFamily="18" charset="0"/>
              </a:rPr>
              <a:t>Does the person have capacity to make a decision about having the vaccine?</a:t>
            </a:r>
          </a:p>
        </p:txBody>
      </p:sp>
      <p:sp>
        <p:nvSpPr>
          <p:cNvPr id="8" name="Text Box 11">
            <a:extLst>
              <a:ext uri="{FF2B5EF4-FFF2-40B4-BE49-F238E27FC236}">
                <a16:creationId xmlns:a16="http://schemas.microsoft.com/office/drawing/2014/main" id="{0DEBDF04-FA7F-4839-BFCF-FC46087F70DC}"/>
              </a:ext>
            </a:extLst>
          </p:cNvPr>
          <p:cNvSpPr txBox="1">
            <a:spLocks noChangeArrowheads="1"/>
          </p:cNvSpPr>
          <p:nvPr/>
        </p:nvSpPr>
        <p:spPr bwMode="auto">
          <a:xfrm>
            <a:off x="9618065" y="1055025"/>
            <a:ext cx="748012" cy="399413"/>
          </a:xfrm>
          <a:prstGeom prst="rect">
            <a:avLst/>
          </a:prstGeom>
          <a:solidFill>
            <a:srgbClr val="FFFFFF"/>
          </a:solidFill>
          <a:ln w="9525">
            <a:solidFill>
              <a:srgbClr val="000000"/>
            </a:solidFill>
            <a:miter lim="800000"/>
            <a:headEnd/>
            <a:tailEnd/>
          </a:ln>
        </p:spPr>
        <p:txBody>
          <a:bodyPr vert="horz" wrap="square" lIns="91440" tIns="45721" rIns="91440" bIns="45721" numCol="1" anchor="t" anchorCtr="0" compatLnSpc="1">
            <a:prstTxWarp prst="textNoShape">
              <a:avLst/>
            </a:prstTxWarp>
          </a:bodyPr>
          <a:lstStyle/>
          <a:p>
            <a:pPr defTabSz="914433" eaLnBrk="0" fontAlgn="base" hangingPunct="0">
              <a:spcBef>
                <a:spcPct val="0"/>
              </a:spcBef>
              <a:spcAft>
                <a:spcPct val="0"/>
              </a:spcAft>
            </a:pPr>
            <a:r>
              <a:rPr lang="en-US" altLang="en-US" sz="1801" dirty="0">
                <a:latin typeface="Arial" panose="020B0604020202020204" pitchFamily="34" charset="0"/>
                <a:ea typeface="Calibri" panose="020F0502020204030204" pitchFamily="34" charset="0"/>
                <a:cs typeface="Arial" panose="020B0604020202020204" pitchFamily="34" charset="0"/>
              </a:rPr>
              <a:t>Yes</a:t>
            </a:r>
            <a:endParaRPr lang="en-US" altLang="en-US" sz="1801" dirty="0">
              <a:latin typeface="Arial" panose="020B0604020202020204" pitchFamily="34" charset="0"/>
            </a:endParaRPr>
          </a:p>
        </p:txBody>
      </p:sp>
      <p:sp>
        <p:nvSpPr>
          <p:cNvPr id="10" name="Text Box 3">
            <a:extLst>
              <a:ext uri="{FF2B5EF4-FFF2-40B4-BE49-F238E27FC236}">
                <a16:creationId xmlns:a16="http://schemas.microsoft.com/office/drawing/2014/main" id="{8B270B71-9F08-48F4-B97A-33E3C54285A5}"/>
              </a:ext>
            </a:extLst>
          </p:cNvPr>
          <p:cNvSpPr txBox="1">
            <a:spLocks noChangeArrowheads="1"/>
          </p:cNvSpPr>
          <p:nvPr/>
        </p:nvSpPr>
        <p:spPr bwMode="auto">
          <a:xfrm>
            <a:off x="9181708" y="1956131"/>
            <a:ext cx="2780907" cy="1529058"/>
          </a:xfrm>
          <a:prstGeom prst="rect">
            <a:avLst/>
          </a:prstGeom>
          <a:solidFill>
            <a:srgbClr val="FFFFFF"/>
          </a:solidFill>
          <a:ln w="9525">
            <a:solidFill>
              <a:srgbClr val="000000"/>
            </a:solidFill>
            <a:miter lim="800000"/>
            <a:headEnd/>
            <a:tailEnd/>
          </a:ln>
        </p:spPr>
        <p:txBody>
          <a:bodyPr vert="horz" wrap="square" lIns="91440" tIns="45721" rIns="91440" bIns="45721" numCol="1" anchor="t" anchorCtr="0" compatLnSpc="1">
            <a:prstTxWarp prst="textNoShape">
              <a:avLst/>
            </a:prstTxWarp>
          </a:bodyPr>
          <a:lstStyle/>
          <a:p>
            <a:pPr defTabSz="914433" eaLnBrk="0" fontAlgn="base" hangingPunct="0">
              <a:spcBef>
                <a:spcPct val="0"/>
              </a:spcBef>
              <a:spcAft>
                <a:spcPct val="0"/>
              </a:spcAft>
            </a:pPr>
            <a:r>
              <a:rPr lang="en-US" altLang="en-US" sz="1801" dirty="0">
                <a:latin typeface="Arial" panose="020B0604020202020204" pitchFamily="34" charset="0"/>
                <a:ea typeface="Calibri" panose="020F0502020204030204" pitchFamily="34" charset="0"/>
                <a:cs typeface="Arial" panose="020B0604020202020204" pitchFamily="34" charset="0"/>
              </a:rPr>
              <a:t>The person should decide if they want the vaccine. The person completes the consent process.</a:t>
            </a:r>
            <a:endParaRPr lang="en-US" altLang="en-US" sz="1801" dirty="0">
              <a:latin typeface="Arial" panose="020B0604020202020204" pitchFamily="34" charset="0"/>
            </a:endParaRPr>
          </a:p>
        </p:txBody>
      </p:sp>
      <p:sp>
        <p:nvSpPr>
          <p:cNvPr id="11" name="Text Box 12">
            <a:extLst>
              <a:ext uri="{FF2B5EF4-FFF2-40B4-BE49-F238E27FC236}">
                <a16:creationId xmlns:a16="http://schemas.microsoft.com/office/drawing/2014/main" id="{8986946B-7AB6-4AA1-84E0-EF51F15F3EA9}"/>
              </a:ext>
            </a:extLst>
          </p:cNvPr>
          <p:cNvSpPr txBox="1">
            <a:spLocks noChangeArrowheads="1"/>
          </p:cNvSpPr>
          <p:nvPr/>
        </p:nvSpPr>
        <p:spPr bwMode="auto">
          <a:xfrm>
            <a:off x="1591790" y="1055024"/>
            <a:ext cx="480089" cy="348094"/>
          </a:xfrm>
          <a:prstGeom prst="rect">
            <a:avLst/>
          </a:prstGeom>
          <a:solidFill>
            <a:srgbClr val="FFFFFF"/>
          </a:solidFill>
          <a:ln w="9525">
            <a:solidFill>
              <a:srgbClr val="000000"/>
            </a:solidFill>
            <a:miter lim="800000"/>
            <a:headEnd/>
            <a:tailEnd/>
          </a:ln>
        </p:spPr>
        <p:txBody>
          <a:bodyPr vert="horz" wrap="square" lIns="91440" tIns="45721" rIns="91440" bIns="45721" numCol="1" anchor="t" anchorCtr="0" compatLnSpc="1">
            <a:prstTxWarp prst="textNoShape">
              <a:avLst/>
            </a:prstTxWarp>
          </a:bodyPr>
          <a:lstStyle/>
          <a:p>
            <a:pPr defTabSz="914433" eaLnBrk="0" fontAlgn="base" hangingPunct="0">
              <a:spcBef>
                <a:spcPct val="0"/>
              </a:spcBef>
              <a:spcAft>
                <a:spcPct val="0"/>
              </a:spcAft>
            </a:pPr>
            <a:r>
              <a:rPr lang="en-US" altLang="en-US" sz="1801" dirty="0">
                <a:latin typeface="Arial" panose="020B0604020202020204" pitchFamily="34" charset="0"/>
                <a:ea typeface="Calibri" panose="020F0502020204030204" pitchFamily="34" charset="0"/>
                <a:cs typeface="Arial" panose="020B0604020202020204" pitchFamily="34" charset="0"/>
              </a:rPr>
              <a:t>No</a:t>
            </a:r>
            <a:endParaRPr lang="en-US" altLang="en-US" sz="1801" dirty="0">
              <a:latin typeface="Arial" panose="020B0604020202020204" pitchFamily="34" charset="0"/>
            </a:endParaRPr>
          </a:p>
        </p:txBody>
      </p:sp>
      <p:sp>
        <p:nvSpPr>
          <p:cNvPr id="14" name="Text Box 4">
            <a:extLst>
              <a:ext uri="{FF2B5EF4-FFF2-40B4-BE49-F238E27FC236}">
                <a16:creationId xmlns:a16="http://schemas.microsoft.com/office/drawing/2014/main" id="{02A40F8D-4787-412C-B368-E4D2CD191FE0}"/>
              </a:ext>
            </a:extLst>
          </p:cNvPr>
          <p:cNvSpPr txBox="1">
            <a:spLocks noChangeArrowheads="1"/>
          </p:cNvSpPr>
          <p:nvPr/>
        </p:nvSpPr>
        <p:spPr bwMode="auto">
          <a:xfrm>
            <a:off x="311554" y="1975042"/>
            <a:ext cx="3128117" cy="1453958"/>
          </a:xfrm>
          <a:prstGeom prst="rect">
            <a:avLst/>
          </a:prstGeom>
          <a:solidFill>
            <a:srgbClr val="FFFFFF"/>
          </a:solidFill>
          <a:ln w="9525">
            <a:solidFill>
              <a:srgbClr val="000000"/>
            </a:solidFill>
            <a:miter lim="800000"/>
            <a:headEnd/>
            <a:tailEnd/>
          </a:ln>
        </p:spPr>
        <p:txBody>
          <a:bodyPr vert="horz" wrap="square" lIns="91440" tIns="45721" rIns="91440" bIns="45721" numCol="1" anchor="t" anchorCtr="0" compatLnSpc="1">
            <a:prstTxWarp prst="textNoShape">
              <a:avLst/>
            </a:prstTxWarp>
          </a:bodyPr>
          <a:lstStyle/>
          <a:p>
            <a:pPr defTabSz="914433" eaLnBrk="0" fontAlgn="base" hangingPunct="0">
              <a:spcBef>
                <a:spcPct val="0"/>
              </a:spcBef>
              <a:spcAft>
                <a:spcPct val="0"/>
              </a:spcAft>
            </a:pPr>
            <a:r>
              <a:rPr lang="en-US" altLang="en-US" sz="1801" dirty="0">
                <a:latin typeface="Arial" panose="020B0604020202020204" pitchFamily="34" charset="0"/>
                <a:ea typeface="Calibri" panose="020F0502020204030204" pitchFamily="34" charset="0"/>
                <a:cs typeface="Arial" panose="020B0604020202020204" pitchFamily="34" charset="0"/>
              </a:rPr>
              <a:t>Does the person have a Lasting Power of Attorney (LPA) for health and welfare, or a court appointed deputy acting on their behalf. </a:t>
            </a:r>
          </a:p>
          <a:p>
            <a:pPr defTabSz="914433" eaLnBrk="0" fontAlgn="base" hangingPunct="0">
              <a:spcBef>
                <a:spcPct val="0"/>
              </a:spcBef>
              <a:spcAft>
                <a:spcPct val="0"/>
              </a:spcAft>
            </a:pPr>
            <a:endParaRPr lang="en-US" altLang="en-US" sz="1801" dirty="0">
              <a:latin typeface="Arial" panose="020B0604020202020204" pitchFamily="34" charset="0"/>
            </a:endParaRPr>
          </a:p>
        </p:txBody>
      </p:sp>
      <p:sp>
        <p:nvSpPr>
          <p:cNvPr id="15" name="Text Box 1">
            <a:extLst>
              <a:ext uri="{FF2B5EF4-FFF2-40B4-BE49-F238E27FC236}">
                <a16:creationId xmlns:a16="http://schemas.microsoft.com/office/drawing/2014/main" id="{11AD0E15-5C54-4A5C-99FB-55DADAC7F7D5}"/>
              </a:ext>
            </a:extLst>
          </p:cNvPr>
          <p:cNvSpPr txBox="1">
            <a:spLocks noChangeArrowheads="1"/>
          </p:cNvSpPr>
          <p:nvPr/>
        </p:nvSpPr>
        <p:spPr bwMode="auto">
          <a:xfrm>
            <a:off x="243281" y="4178926"/>
            <a:ext cx="4065003" cy="2251521"/>
          </a:xfrm>
          <a:prstGeom prst="rect">
            <a:avLst/>
          </a:prstGeom>
          <a:solidFill>
            <a:srgbClr val="FFFFFF"/>
          </a:solidFill>
          <a:ln w="9525">
            <a:solidFill>
              <a:srgbClr val="000000"/>
            </a:solidFill>
            <a:miter lim="800000"/>
            <a:headEnd/>
            <a:tailEnd/>
          </a:ln>
        </p:spPr>
        <p:txBody>
          <a:bodyPr vert="horz" wrap="square" lIns="91440" tIns="45721" rIns="91440" bIns="45721" numCol="1" anchor="t" anchorCtr="0" compatLnSpc="1">
            <a:prstTxWarp prst="textNoShape">
              <a:avLst/>
            </a:prstTxWarp>
          </a:bodyPr>
          <a:lstStyle/>
          <a:p>
            <a:pPr defTabSz="914433" eaLnBrk="0" fontAlgn="base" hangingPunct="0">
              <a:spcBef>
                <a:spcPct val="0"/>
              </a:spcBef>
              <a:spcAft>
                <a:spcPct val="0"/>
              </a:spcAft>
            </a:pPr>
            <a:r>
              <a:rPr lang="en-US" altLang="en-US" sz="1801" dirty="0">
                <a:latin typeface="Arial" panose="020B0604020202020204" pitchFamily="34" charset="0"/>
                <a:ea typeface="Calibri" panose="020F0502020204030204" pitchFamily="34" charset="0"/>
                <a:cs typeface="Arial" panose="020B0604020202020204" pitchFamily="34" charset="0"/>
              </a:rPr>
              <a:t>The LPA or court appointed deputy can consent for the person.</a:t>
            </a:r>
            <a:endParaRPr lang="en-US" altLang="en-US" sz="1801" dirty="0"/>
          </a:p>
          <a:p>
            <a:pPr defTabSz="914433" eaLnBrk="0" fontAlgn="base" hangingPunct="0">
              <a:spcBef>
                <a:spcPct val="0"/>
              </a:spcBef>
              <a:spcAft>
                <a:spcPct val="0"/>
              </a:spcAft>
            </a:pPr>
            <a:endParaRPr lang="en-US" altLang="en-US" sz="1400" i="1" dirty="0">
              <a:latin typeface="Arial" panose="020B0604020202020204" pitchFamily="34" charset="0"/>
              <a:ea typeface="Calibri" panose="020F0502020204030204" pitchFamily="34" charset="0"/>
              <a:cs typeface="Arial" panose="020B0604020202020204" pitchFamily="34" charset="0"/>
            </a:endParaRPr>
          </a:p>
          <a:p>
            <a:pPr defTabSz="914433" eaLnBrk="0" fontAlgn="base" hangingPunct="0">
              <a:spcBef>
                <a:spcPct val="0"/>
              </a:spcBef>
              <a:spcAft>
                <a:spcPct val="0"/>
              </a:spcAft>
            </a:pPr>
            <a:r>
              <a:rPr lang="en-US" altLang="en-US" sz="1200" b="1" i="1" u="sng" dirty="0">
                <a:latin typeface="Arial" panose="020B0604020202020204" pitchFamily="34" charset="0"/>
                <a:ea typeface="Calibri" panose="020F0502020204030204" pitchFamily="34" charset="0"/>
                <a:cs typeface="Arial" panose="020B0604020202020204" pitchFamily="34" charset="0"/>
              </a:rPr>
              <a:t>If you are worried that the LPA is not acting in the person's best interest – you can contact your local authority and ask to speak to the safeguarding team, who will ask for background information so they can investigate.</a:t>
            </a:r>
            <a:endParaRPr lang="en-US" altLang="en-US" sz="1200" b="1" i="1" u="sng" dirty="0"/>
          </a:p>
          <a:p>
            <a:pPr defTabSz="914433" eaLnBrk="0" fontAlgn="base" hangingPunct="0">
              <a:spcBef>
                <a:spcPct val="0"/>
              </a:spcBef>
              <a:spcAft>
                <a:spcPct val="0"/>
              </a:spcAft>
            </a:pPr>
            <a:endParaRPr lang="en-US" altLang="en-US" sz="1801" dirty="0">
              <a:latin typeface="Arial" panose="020B0604020202020204" pitchFamily="34" charset="0"/>
            </a:endParaRPr>
          </a:p>
        </p:txBody>
      </p:sp>
      <p:sp>
        <p:nvSpPr>
          <p:cNvPr id="16" name="Text Box 2">
            <a:extLst>
              <a:ext uri="{FF2B5EF4-FFF2-40B4-BE49-F238E27FC236}">
                <a16:creationId xmlns:a16="http://schemas.microsoft.com/office/drawing/2014/main" id="{4B917EAB-C233-4228-8C27-0FBCEA038CE5}"/>
              </a:ext>
            </a:extLst>
          </p:cNvPr>
          <p:cNvSpPr txBox="1">
            <a:spLocks noChangeArrowheads="1"/>
          </p:cNvSpPr>
          <p:nvPr/>
        </p:nvSpPr>
        <p:spPr bwMode="auto">
          <a:xfrm>
            <a:off x="4477962" y="2970557"/>
            <a:ext cx="4534068" cy="3392537"/>
          </a:xfrm>
          <a:prstGeom prst="rect">
            <a:avLst/>
          </a:prstGeom>
          <a:solidFill>
            <a:srgbClr val="FFFFFF"/>
          </a:solidFill>
          <a:ln w="9525">
            <a:solidFill>
              <a:srgbClr val="000000"/>
            </a:solidFill>
            <a:miter lim="800000"/>
            <a:headEnd/>
            <a:tailEnd/>
          </a:ln>
        </p:spPr>
        <p:txBody>
          <a:bodyPr vert="horz" wrap="square" lIns="91440" tIns="45721" rIns="91440" bIns="45721" numCol="1" anchor="t" anchorCtr="0" compatLnSpc="1">
            <a:prstTxWarp prst="textNoShape">
              <a:avLst/>
            </a:prstTxWarp>
          </a:bodyPr>
          <a:lstStyle/>
          <a:p>
            <a:pPr defTabSz="914433" eaLnBrk="0" fontAlgn="base" hangingPunct="0">
              <a:spcBef>
                <a:spcPct val="0"/>
              </a:spcBef>
              <a:spcAft>
                <a:spcPct val="0"/>
              </a:spcAft>
            </a:pPr>
            <a:r>
              <a:rPr lang="en-US" altLang="en-US" sz="1801" dirty="0">
                <a:latin typeface="Arial" panose="020B0604020202020204" pitchFamily="34" charset="0"/>
                <a:ea typeface="Calibri" panose="020F0502020204030204" pitchFamily="34" charset="0"/>
                <a:cs typeface="Arial" panose="020B0604020202020204" pitchFamily="34" charset="0"/>
              </a:rPr>
              <a:t>A decision should be made in the person's best interest:</a:t>
            </a:r>
            <a:endParaRPr lang="en-US" altLang="en-US" sz="1801" dirty="0"/>
          </a:p>
          <a:p>
            <a:pPr marL="285760" indent="-285760" defTabSz="914433" eaLnBrk="0" fontAlgn="base" hangingPunct="0">
              <a:spcBef>
                <a:spcPct val="0"/>
              </a:spcBef>
              <a:spcAft>
                <a:spcPct val="0"/>
              </a:spcAft>
              <a:buFont typeface="Arial" panose="020B0604020202020204" pitchFamily="34" charset="0"/>
              <a:buChar char="•"/>
            </a:pPr>
            <a:r>
              <a:rPr lang="en-US" altLang="en-US" sz="1801" dirty="0">
                <a:latin typeface="Arial" panose="020B0604020202020204" pitchFamily="34" charset="0"/>
                <a:ea typeface="Calibri" panose="020F0502020204030204" pitchFamily="34" charset="0"/>
                <a:cs typeface="Arial" panose="020B0604020202020204" pitchFamily="34" charset="0"/>
              </a:rPr>
              <a:t>Involve the person as much as possible</a:t>
            </a:r>
            <a:endParaRPr lang="en-US" altLang="en-US" sz="1801" dirty="0"/>
          </a:p>
          <a:p>
            <a:pPr marL="285760" indent="-285760" defTabSz="914433" eaLnBrk="0" fontAlgn="base" hangingPunct="0">
              <a:spcBef>
                <a:spcPct val="0"/>
              </a:spcBef>
              <a:spcAft>
                <a:spcPct val="0"/>
              </a:spcAft>
              <a:buFont typeface="Arial" panose="020B0604020202020204" pitchFamily="34" charset="0"/>
              <a:buChar char="•"/>
            </a:pPr>
            <a:r>
              <a:rPr lang="en-US" altLang="en-US" sz="1801" dirty="0">
                <a:latin typeface="Arial" panose="020B0604020202020204" pitchFamily="34" charset="0"/>
                <a:ea typeface="Calibri" panose="020F0502020204030204" pitchFamily="34" charset="0"/>
                <a:cs typeface="Arial" panose="020B0604020202020204" pitchFamily="34" charset="0"/>
              </a:rPr>
              <a:t>Consider previous wishes such as whether they have previously had vaccinations including the flu vaccine.</a:t>
            </a:r>
            <a:endParaRPr lang="en-US" altLang="en-US" sz="1801" dirty="0"/>
          </a:p>
          <a:p>
            <a:pPr marL="285760" indent="-285760" defTabSz="914433" eaLnBrk="0" fontAlgn="base" hangingPunct="0">
              <a:spcBef>
                <a:spcPct val="0"/>
              </a:spcBef>
              <a:spcAft>
                <a:spcPct val="0"/>
              </a:spcAft>
              <a:buFont typeface="Arial" panose="020B0604020202020204" pitchFamily="34" charset="0"/>
              <a:buChar char="•"/>
            </a:pPr>
            <a:r>
              <a:rPr lang="en-US" altLang="en-US" sz="1801" dirty="0">
                <a:latin typeface="Arial" panose="020B0604020202020204" pitchFamily="34" charset="0"/>
                <a:ea typeface="Calibri" panose="020F0502020204030204" pitchFamily="34" charset="0"/>
                <a:cs typeface="Arial" panose="020B0604020202020204" pitchFamily="34" charset="0"/>
              </a:rPr>
              <a:t>Talk to those who know the person well e.g., family</a:t>
            </a:r>
            <a:endParaRPr lang="en-US" altLang="en-US" sz="1801" dirty="0"/>
          </a:p>
          <a:p>
            <a:pPr marL="285760" indent="-285760" defTabSz="914433" eaLnBrk="0" fontAlgn="base" hangingPunct="0">
              <a:spcBef>
                <a:spcPct val="0"/>
              </a:spcBef>
              <a:spcAft>
                <a:spcPct val="0"/>
              </a:spcAft>
              <a:buFont typeface="Arial" panose="020B0604020202020204" pitchFamily="34" charset="0"/>
              <a:buChar char="•"/>
            </a:pPr>
            <a:r>
              <a:rPr lang="en-US" altLang="en-US" sz="1801" dirty="0">
                <a:latin typeface="Arial" panose="020B0604020202020204" pitchFamily="34" charset="0"/>
                <a:ea typeface="Calibri" panose="020F0502020204030204" pitchFamily="34" charset="0"/>
                <a:cs typeface="Arial" panose="020B0604020202020204" pitchFamily="34" charset="0"/>
              </a:rPr>
              <a:t>Take in to account the benefit to the person and potential side effects e.g., distress</a:t>
            </a:r>
            <a:endParaRPr lang="en-US" altLang="en-US" sz="1801" dirty="0"/>
          </a:p>
          <a:p>
            <a:pPr defTabSz="914433" eaLnBrk="0" fontAlgn="base" hangingPunct="0">
              <a:spcBef>
                <a:spcPct val="0"/>
              </a:spcBef>
              <a:spcAft>
                <a:spcPct val="0"/>
              </a:spcAft>
            </a:pPr>
            <a:endParaRPr lang="en-US" altLang="en-US" sz="1801" dirty="0">
              <a:latin typeface="Arial" panose="020B0604020202020204" pitchFamily="34" charset="0"/>
            </a:endParaRPr>
          </a:p>
        </p:txBody>
      </p:sp>
      <p:sp>
        <p:nvSpPr>
          <p:cNvPr id="17" name="Rectangle 13">
            <a:extLst>
              <a:ext uri="{FF2B5EF4-FFF2-40B4-BE49-F238E27FC236}">
                <a16:creationId xmlns:a16="http://schemas.microsoft.com/office/drawing/2014/main" id="{2C0E814A-BDCE-4678-9BE5-D1CE3A3773AB}"/>
              </a:ext>
            </a:extLst>
          </p:cNvPr>
          <p:cNvSpPr>
            <a:spLocks noChangeArrowheads="1"/>
          </p:cNvSpPr>
          <p:nvPr/>
        </p:nvSpPr>
        <p:spPr bwMode="auto">
          <a:xfrm>
            <a:off x="3726058" y="2157467"/>
            <a:ext cx="184731" cy="36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en-GB" sz="1801" dirty="0"/>
          </a:p>
        </p:txBody>
      </p:sp>
      <p:sp>
        <p:nvSpPr>
          <p:cNvPr id="18" name="Rectangle 18">
            <a:extLst>
              <a:ext uri="{FF2B5EF4-FFF2-40B4-BE49-F238E27FC236}">
                <a16:creationId xmlns:a16="http://schemas.microsoft.com/office/drawing/2014/main" id="{8B612371-9FCF-49D3-99B0-0147C710EAA3}"/>
              </a:ext>
            </a:extLst>
          </p:cNvPr>
          <p:cNvSpPr>
            <a:spLocks noChangeArrowheads="1"/>
          </p:cNvSpPr>
          <p:nvPr/>
        </p:nvSpPr>
        <p:spPr bwMode="auto">
          <a:xfrm>
            <a:off x="3726058" y="2614667"/>
            <a:ext cx="184731" cy="36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en-GB" sz="1801" dirty="0"/>
          </a:p>
        </p:txBody>
      </p:sp>
      <p:sp>
        <p:nvSpPr>
          <p:cNvPr id="19" name="Rectangle 19">
            <a:extLst>
              <a:ext uri="{FF2B5EF4-FFF2-40B4-BE49-F238E27FC236}">
                <a16:creationId xmlns:a16="http://schemas.microsoft.com/office/drawing/2014/main" id="{57C80E10-D1CA-4FD0-A134-81EDEC2D63A9}"/>
              </a:ext>
            </a:extLst>
          </p:cNvPr>
          <p:cNvSpPr>
            <a:spLocks noChangeArrowheads="1"/>
          </p:cNvSpPr>
          <p:nvPr/>
        </p:nvSpPr>
        <p:spPr bwMode="auto">
          <a:xfrm>
            <a:off x="3726058" y="2821135"/>
            <a:ext cx="184731" cy="104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defTabSz="914433" eaLnBrk="0" fontAlgn="base" hangingPunct="0">
              <a:spcBef>
                <a:spcPct val="0"/>
              </a:spcBef>
              <a:spcAft>
                <a:spcPct val="0"/>
              </a:spcAft>
            </a:pPr>
            <a:endParaRPr lang="en-GB" altLang="en-US" sz="800" dirty="0"/>
          </a:p>
          <a:p>
            <a:pPr defTabSz="914433" eaLnBrk="0" fontAlgn="base" hangingPunct="0">
              <a:spcBef>
                <a:spcPct val="0"/>
              </a:spcBef>
              <a:spcAft>
                <a:spcPct val="0"/>
              </a:spcAft>
            </a:pPr>
            <a:br>
              <a:rPr lang="en-GB" altLang="en-US" sz="1801" dirty="0">
                <a:latin typeface="Arial" panose="020B0604020202020204" pitchFamily="34" charset="0"/>
              </a:rPr>
            </a:br>
            <a:endParaRPr lang="en-GB" altLang="en-US" sz="1801" dirty="0">
              <a:latin typeface="Arial" panose="020B0604020202020204" pitchFamily="34" charset="0"/>
            </a:endParaRPr>
          </a:p>
          <a:p>
            <a:pPr defTabSz="914433" eaLnBrk="0" fontAlgn="base" hangingPunct="0">
              <a:spcBef>
                <a:spcPct val="0"/>
              </a:spcBef>
              <a:spcAft>
                <a:spcPct val="0"/>
              </a:spcAft>
            </a:pPr>
            <a:endParaRPr lang="en-GB" altLang="en-US" sz="1801" dirty="0">
              <a:latin typeface="Arial" panose="020B0604020202020204" pitchFamily="34" charset="0"/>
            </a:endParaRPr>
          </a:p>
        </p:txBody>
      </p:sp>
      <p:sp>
        <p:nvSpPr>
          <p:cNvPr id="20" name="Rectangle 22">
            <a:extLst>
              <a:ext uri="{FF2B5EF4-FFF2-40B4-BE49-F238E27FC236}">
                <a16:creationId xmlns:a16="http://schemas.microsoft.com/office/drawing/2014/main" id="{C5D590A0-1B0A-4DFE-94BB-B695730977DE}"/>
              </a:ext>
            </a:extLst>
          </p:cNvPr>
          <p:cNvSpPr>
            <a:spLocks noChangeArrowheads="1"/>
          </p:cNvSpPr>
          <p:nvPr/>
        </p:nvSpPr>
        <p:spPr bwMode="auto">
          <a:xfrm>
            <a:off x="3755299" y="3431102"/>
            <a:ext cx="184731" cy="49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defTabSz="914433" eaLnBrk="0" fontAlgn="base" hangingPunct="0">
              <a:spcBef>
                <a:spcPct val="0"/>
              </a:spcBef>
              <a:spcAft>
                <a:spcPct val="0"/>
              </a:spcAft>
            </a:pPr>
            <a:endParaRPr lang="en-GB" altLang="en-US" sz="800" dirty="0"/>
          </a:p>
          <a:p>
            <a:pPr defTabSz="914433" eaLnBrk="0" fontAlgn="base" hangingPunct="0">
              <a:spcBef>
                <a:spcPct val="0"/>
              </a:spcBef>
              <a:spcAft>
                <a:spcPct val="0"/>
              </a:spcAft>
            </a:pPr>
            <a:endParaRPr lang="en-GB" altLang="en-US" sz="1801" dirty="0">
              <a:latin typeface="Arial" panose="020B0604020202020204" pitchFamily="34" charset="0"/>
            </a:endParaRPr>
          </a:p>
        </p:txBody>
      </p:sp>
      <p:sp>
        <p:nvSpPr>
          <p:cNvPr id="21" name="Text Box 11">
            <a:extLst>
              <a:ext uri="{FF2B5EF4-FFF2-40B4-BE49-F238E27FC236}">
                <a16:creationId xmlns:a16="http://schemas.microsoft.com/office/drawing/2014/main" id="{F5E67ADC-22EB-4EE8-81CD-3589ACE47527}"/>
              </a:ext>
            </a:extLst>
          </p:cNvPr>
          <p:cNvSpPr txBox="1">
            <a:spLocks noChangeArrowheads="1"/>
          </p:cNvSpPr>
          <p:nvPr/>
        </p:nvSpPr>
        <p:spPr bwMode="auto">
          <a:xfrm>
            <a:off x="1430367" y="3496974"/>
            <a:ext cx="598121" cy="360828"/>
          </a:xfrm>
          <a:prstGeom prst="rect">
            <a:avLst/>
          </a:prstGeom>
          <a:solidFill>
            <a:srgbClr val="FFFFFF"/>
          </a:solidFill>
          <a:ln w="9525">
            <a:solidFill>
              <a:srgbClr val="000000"/>
            </a:solidFill>
            <a:miter lim="800000"/>
            <a:headEnd/>
            <a:tailEnd/>
          </a:ln>
        </p:spPr>
        <p:txBody>
          <a:bodyPr vert="horz" wrap="square" lIns="91440" tIns="45721" rIns="91440" bIns="45721" numCol="1" anchor="t" anchorCtr="0" compatLnSpc="1">
            <a:prstTxWarp prst="textNoShape">
              <a:avLst/>
            </a:prstTxWarp>
          </a:bodyPr>
          <a:lstStyle/>
          <a:p>
            <a:pPr defTabSz="914433" eaLnBrk="0" fontAlgn="base" hangingPunct="0">
              <a:spcBef>
                <a:spcPct val="0"/>
              </a:spcBef>
              <a:spcAft>
                <a:spcPct val="0"/>
              </a:spcAft>
            </a:pPr>
            <a:r>
              <a:rPr lang="en-US" altLang="en-US" sz="1801" dirty="0">
                <a:latin typeface="Arial" panose="020B0604020202020204" pitchFamily="34" charset="0"/>
                <a:ea typeface="Calibri" panose="020F0502020204030204" pitchFamily="34" charset="0"/>
                <a:cs typeface="Arial" panose="020B0604020202020204" pitchFamily="34" charset="0"/>
              </a:rPr>
              <a:t>Yes</a:t>
            </a:r>
            <a:endParaRPr lang="en-US" altLang="en-US" sz="1801" dirty="0">
              <a:latin typeface="Arial" panose="020B0604020202020204" pitchFamily="34" charset="0"/>
            </a:endParaRPr>
          </a:p>
        </p:txBody>
      </p:sp>
      <p:sp>
        <p:nvSpPr>
          <p:cNvPr id="28" name="Arrow: Right 27">
            <a:extLst>
              <a:ext uri="{FF2B5EF4-FFF2-40B4-BE49-F238E27FC236}">
                <a16:creationId xmlns:a16="http://schemas.microsoft.com/office/drawing/2014/main" id="{71BAE3F0-F83E-442E-A374-DD9D979F6261}"/>
              </a:ext>
            </a:extLst>
          </p:cNvPr>
          <p:cNvSpPr/>
          <p:nvPr/>
        </p:nvSpPr>
        <p:spPr>
          <a:xfrm rot="5400000">
            <a:off x="9722175" y="1600575"/>
            <a:ext cx="462875" cy="204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cxnSp>
        <p:nvCxnSpPr>
          <p:cNvPr id="30" name="Straight Connector 29">
            <a:extLst>
              <a:ext uri="{FF2B5EF4-FFF2-40B4-BE49-F238E27FC236}">
                <a16:creationId xmlns:a16="http://schemas.microsoft.com/office/drawing/2014/main" id="{AD9EAAC9-3E5E-4FD3-B7A9-8583BEC87CA6}"/>
              </a:ext>
            </a:extLst>
          </p:cNvPr>
          <p:cNvCxnSpPr/>
          <p:nvPr/>
        </p:nvCxnSpPr>
        <p:spPr>
          <a:xfrm>
            <a:off x="9012025" y="1263192"/>
            <a:ext cx="3959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Arrow: Right 30">
            <a:extLst>
              <a:ext uri="{FF2B5EF4-FFF2-40B4-BE49-F238E27FC236}">
                <a16:creationId xmlns:a16="http://schemas.microsoft.com/office/drawing/2014/main" id="{71DA24DE-C4A4-4847-9A94-6461C6663F58}"/>
              </a:ext>
            </a:extLst>
          </p:cNvPr>
          <p:cNvSpPr/>
          <p:nvPr/>
        </p:nvSpPr>
        <p:spPr>
          <a:xfrm rot="5400000">
            <a:off x="1593585" y="1592572"/>
            <a:ext cx="462875" cy="204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cxnSp>
        <p:nvCxnSpPr>
          <p:cNvPr id="32" name="Straight Connector 31">
            <a:extLst>
              <a:ext uri="{FF2B5EF4-FFF2-40B4-BE49-F238E27FC236}">
                <a16:creationId xmlns:a16="http://schemas.microsoft.com/office/drawing/2014/main" id="{7BC2814E-B2DD-4C12-BDDB-A286A3730FF7}"/>
              </a:ext>
            </a:extLst>
          </p:cNvPr>
          <p:cNvCxnSpPr/>
          <p:nvPr/>
        </p:nvCxnSpPr>
        <p:spPr>
          <a:xfrm>
            <a:off x="2165888" y="1193380"/>
            <a:ext cx="3959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3" name="Arrow: Right 32">
            <a:extLst>
              <a:ext uri="{FF2B5EF4-FFF2-40B4-BE49-F238E27FC236}">
                <a16:creationId xmlns:a16="http://schemas.microsoft.com/office/drawing/2014/main" id="{6D16018E-45AB-45E2-83BE-1C4EF6A11ECE}"/>
              </a:ext>
            </a:extLst>
          </p:cNvPr>
          <p:cNvSpPr/>
          <p:nvPr/>
        </p:nvSpPr>
        <p:spPr>
          <a:xfrm rot="5400000">
            <a:off x="1559900" y="3965438"/>
            <a:ext cx="305716" cy="1847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34" name="Text Box 12">
            <a:extLst>
              <a:ext uri="{FF2B5EF4-FFF2-40B4-BE49-F238E27FC236}">
                <a16:creationId xmlns:a16="http://schemas.microsoft.com/office/drawing/2014/main" id="{B2DB09B3-95D0-4DCF-833B-F62DB9736E3D}"/>
              </a:ext>
            </a:extLst>
          </p:cNvPr>
          <p:cNvSpPr txBox="1">
            <a:spLocks noChangeArrowheads="1"/>
          </p:cNvSpPr>
          <p:nvPr/>
        </p:nvSpPr>
        <p:spPr bwMode="auto">
          <a:xfrm>
            <a:off x="5767708" y="2068544"/>
            <a:ext cx="480089" cy="348094"/>
          </a:xfrm>
          <a:prstGeom prst="rect">
            <a:avLst/>
          </a:prstGeom>
          <a:solidFill>
            <a:srgbClr val="FFFFFF"/>
          </a:solidFill>
          <a:ln w="9525">
            <a:solidFill>
              <a:srgbClr val="000000"/>
            </a:solidFill>
            <a:miter lim="800000"/>
            <a:headEnd/>
            <a:tailEnd/>
          </a:ln>
        </p:spPr>
        <p:txBody>
          <a:bodyPr vert="horz" wrap="square" lIns="91440" tIns="45721" rIns="91440" bIns="45721" numCol="1" anchor="t" anchorCtr="0" compatLnSpc="1">
            <a:prstTxWarp prst="textNoShape">
              <a:avLst/>
            </a:prstTxWarp>
          </a:bodyPr>
          <a:lstStyle/>
          <a:p>
            <a:pPr defTabSz="914433" eaLnBrk="0" fontAlgn="base" hangingPunct="0">
              <a:spcBef>
                <a:spcPct val="0"/>
              </a:spcBef>
              <a:spcAft>
                <a:spcPct val="0"/>
              </a:spcAft>
            </a:pPr>
            <a:r>
              <a:rPr lang="en-US" altLang="en-US" sz="1801" dirty="0">
                <a:latin typeface="Arial" panose="020B0604020202020204" pitchFamily="34" charset="0"/>
                <a:ea typeface="Calibri" panose="020F0502020204030204" pitchFamily="34" charset="0"/>
                <a:cs typeface="Arial" panose="020B0604020202020204" pitchFamily="34" charset="0"/>
              </a:rPr>
              <a:t>No</a:t>
            </a:r>
            <a:endParaRPr lang="en-US" altLang="en-US" sz="1801" dirty="0">
              <a:latin typeface="Arial" panose="020B0604020202020204" pitchFamily="34" charset="0"/>
            </a:endParaRPr>
          </a:p>
        </p:txBody>
      </p:sp>
      <p:cxnSp>
        <p:nvCxnSpPr>
          <p:cNvPr id="35" name="Straight Connector 34">
            <a:extLst>
              <a:ext uri="{FF2B5EF4-FFF2-40B4-BE49-F238E27FC236}">
                <a16:creationId xmlns:a16="http://schemas.microsoft.com/office/drawing/2014/main" id="{E234FC0F-5034-4CAD-ACB9-F9EF859F7636}"/>
              </a:ext>
            </a:extLst>
          </p:cNvPr>
          <p:cNvCxnSpPr>
            <a:cxnSpLocks/>
          </p:cNvCxnSpPr>
          <p:nvPr/>
        </p:nvCxnSpPr>
        <p:spPr>
          <a:xfrm>
            <a:off x="3439678" y="2255937"/>
            <a:ext cx="2281868" cy="469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6" name="Arrow: Right 35">
            <a:extLst>
              <a:ext uri="{FF2B5EF4-FFF2-40B4-BE49-F238E27FC236}">
                <a16:creationId xmlns:a16="http://schemas.microsoft.com/office/drawing/2014/main" id="{5E2CEB98-9324-49E0-B8B4-3F3E51344FF7}"/>
              </a:ext>
            </a:extLst>
          </p:cNvPr>
          <p:cNvSpPr/>
          <p:nvPr/>
        </p:nvSpPr>
        <p:spPr>
          <a:xfrm rot="5400000">
            <a:off x="5778296" y="2591283"/>
            <a:ext cx="462875" cy="204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42" name="TextBox 41">
            <a:extLst>
              <a:ext uri="{FF2B5EF4-FFF2-40B4-BE49-F238E27FC236}">
                <a16:creationId xmlns:a16="http://schemas.microsoft.com/office/drawing/2014/main" id="{E170E442-BE4B-4894-98EC-F4466B711618}"/>
              </a:ext>
            </a:extLst>
          </p:cNvPr>
          <p:cNvSpPr txBox="1"/>
          <p:nvPr/>
        </p:nvSpPr>
        <p:spPr>
          <a:xfrm>
            <a:off x="340282" y="6440607"/>
            <a:ext cx="11464745" cy="369460"/>
          </a:xfrm>
          <a:prstGeom prst="rect">
            <a:avLst/>
          </a:prstGeom>
          <a:solidFill>
            <a:srgbClr val="7030A0"/>
          </a:solidFill>
        </p:spPr>
        <p:txBody>
          <a:bodyPr wrap="square" rtlCol="0">
            <a:spAutoFit/>
          </a:bodyPr>
          <a:lstStyle/>
          <a:p>
            <a:r>
              <a:rPr lang="en-GB" sz="1801" dirty="0">
                <a:solidFill>
                  <a:schemeClr val="bg1"/>
                </a:solidFill>
                <a:latin typeface="Arial" panose="020B0604020202020204" pitchFamily="34" charset="0"/>
                <a:cs typeface="Arial" panose="020B0604020202020204" pitchFamily="34" charset="0"/>
              </a:rPr>
              <a:t>Consent by the person /LPA and best interest decision should be recorded –</a:t>
            </a:r>
            <a:endParaRPr lang="en-GB" sz="180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120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indent="0">
              <a:buNone/>
            </a:pPr>
            <a:r>
              <a:rPr lang="en-GB" sz="2000" dirty="0">
                <a:latin typeface="+mn-lt"/>
              </a:rPr>
              <a:t>Anybody can catch COVID -19</a:t>
            </a:r>
          </a:p>
          <a:p>
            <a:pPr marL="0" indent="0">
              <a:buNone/>
            </a:pPr>
            <a:r>
              <a:rPr lang="en-GB" sz="2000" dirty="0">
                <a:latin typeface="+mn-lt"/>
              </a:rPr>
              <a:t>People are more at risk of being very unwell and dying </a:t>
            </a:r>
          </a:p>
          <a:p>
            <a:pPr marL="0" indent="0">
              <a:buNone/>
            </a:pPr>
            <a:r>
              <a:rPr lang="en-GB" sz="2000" dirty="0">
                <a:latin typeface="+mn-lt"/>
              </a:rPr>
              <a:t>if they already have a medical condition such as:</a:t>
            </a:r>
          </a:p>
          <a:p>
            <a:pPr marL="0" indent="0">
              <a:buNone/>
            </a:pPr>
            <a:endParaRPr lang="en-GB" sz="2000" dirty="0">
              <a:latin typeface="+mn-lt"/>
            </a:endParaRPr>
          </a:p>
          <a:p>
            <a:r>
              <a:rPr lang="en-GB" sz="2000" dirty="0">
                <a:latin typeface="+mn-lt"/>
              </a:rPr>
              <a:t>Diabetes</a:t>
            </a:r>
          </a:p>
          <a:p>
            <a:r>
              <a:rPr lang="en-GB" sz="2000" dirty="0">
                <a:latin typeface="+mn-lt"/>
              </a:rPr>
              <a:t>Liver and kidney problems</a:t>
            </a:r>
          </a:p>
          <a:p>
            <a:r>
              <a:rPr lang="en-GB" sz="2000" dirty="0">
                <a:latin typeface="+mn-lt"/>
              </a:rPr>
              <a:t>Heart problems</a:t>
            </a:r>
          </a:p>
          <a:p>
            <a:r>
              <a:rPr lang="en-GB" sz="2000" dirty="0">
                <a:latin typeface="+mn-lt"/>
              </a:rPr>
              <a:t>Breathing problems such as asthma</a:t>
            </a:r>
          </a:p>
          <a:p>
            <a:r>
              <a:rPr lang="en-GB" sz="2000" dirty="0">
                <a:latin typeface="+mn-lt"/>
              </a:rPr>
              <a:t>Are overweight</a:t>
            </a:r>
          </a:p>
          <a:p>
            <a:pPr marL="0" indent="0">
              <a:buNone/>
            </a:pPr>
            <a:endParaRPr lang="en-GB" sz="2000" dirty="0">
              <a:latin typeface="+mn-lt"/>
            </a:endParaRPr>
          </a:p>
          <a:p>
            <a:pPr marL="0" indent="0">
              <a:buNone/>
            </a:pPr>
            <a:r>
              <a:rPr lang="en-GB" sz="2000" dirty="0">
                <a:latin typeface="+mn-lt"/>
              </a:rPr>
              <a:t>In the first wave of coronavirus which started in February and</a:t>
            </a:r>
          </a:p>
          <a:p>
            <a:pPr marL="0" indent="0">
              <a:buNone/>
            </a:pPr>
            <a:r>
              <a:rPr lang="en-GB" sz="2000" dirty="0">
                <a:latin typeface="+mn-lt"/>
              </a:rPr>
              <a:t>ended in June 2020, People with a learning disability </a:t>
            </a:r>
          </a:p>
          <a:p>
            <a:pPr marL="0" indent="0">
              <a:buNone/>
            </a:pPr>
            <a:r>
              <a:rPr lang="en-GB" sz="2000" dirty="0">
                <a:latin typeface="+mn-lt"/>
              </a:rPr>
              <a:t>were six times more likely to die than other people . </a:t>
            </a:r>
          </a:p>
          <a:p>
            <a:pPr marL="0" indent="0">
              <a:buNone/>
            </a:pPr>
            <a:r>
              <a:rPr lang="en-GB" sz="1200" dirty="0">
                <a:latin typeface="+mn-lt"/>
                <a:hlinkClick r:id="rId2"/>
              </a:rPr>
              <a:t>PHE Report </a:t>
            </a:r>
            <a:endParaRPr lang="en-GB" sz="1200" dirty="0">
              <a:solidFill>
                <a:srgbClr val="FF0000"/>
              </a:solidFill>
              <a:latin typeface="+mn-lt"/>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p:txBody>
      </p:sp>
      <p:sp>
        <p:nvSpPr>
          <p:cNvPr id="2" name="Title 1"/>
          <p:cNvSpPr>
            <a:spLocks noGrp="1"/>
          </p:cNvSpPr>
          <p:nvPr>
            <p:ph type="title"/>
          </p:nvPr>
        </p:nvSpPr>
        <p:spPr/>
        <p:txBody>
          <a:bodyPr/>
          <a:lstStyle/>
          <a:p>
            <a:pPr algn="ctr"/>
            <a:r>
              <a:rPr lang="en-GB" b="1" dirty="0"/>
              <a:t>Who can catch COVID-19?</a:t>
            </a:r>
          </a:p>
        </p:txBody>
      </p:sp>
      <p:pic>
        <p:nvPicPr>
          <p:cNvPr id="4" name="Picture 2" descr="Lungs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219" y="1241829"/>
            <a:ext cx="2222868" cy="2222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JDowning\Downloads\Heart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6149" y="3837216"/>
            <a:ext cx="2292350" cy="2220684"/>
          </a:xfrm>
          <a:prstGeom prst="rect">
            <a:avLst/>
          </a:prstGeom>
          <a:noFill/>
          <a:ln>
            <a:noFill/>
          </a:ln>
        </p:spPr>
      </p:pic>
    </p:spTree>
    <p:extLst>
      <p:ext uri="{BB962C8B-B14F-4D97-AF65-F5344CB8AC3E}">
        <p14:creationId xmlns:p14="http://schemas.microsoft.com/office/powerpoint/2010/main" val="155171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91D00F-4029-4C97-96AD-E3E20137DB9A}"/>
              </a:ext>
            </a:extLst>
          </p:cNvPr>
          <p:cNvSpPr>
            <a:spLocks noGrp="1"/>
          </p:cNvSpPr>
          <p:nvPr>
            <p:ph sz="quarter" idx="10"/>
          </p:nvPr>
        </p:nvSpPr>
        <p:spPr>
          <a:xfrm>
            <a:off x="609600" y="1160291"/>
            <a:ext cx="8159495" cy="4805504"/>
          </a:xfrm>
        </p:spPr>
        <p:txBody>
          <a:bodyPr/>
          <a:lstStyle/>
          <a:p>
            <a:pPr marL="0" indent="0">
              <a:buNone/>
            </a:pPr>
            <a:r>
              <a:rPr lang="en-GB" sz="2000" dirty="0">
                <a:latin typeface="+mn-lt"/>
              </a:rPr>
              <a:t>Consent forms can be found here: </a:t>
            </a:r>
            <a:r>
              <a:rPr lang="en-GB" sz="2000" dirty="0">
                <a:solidFill>
                  <a:srgbClr val="0070C0"/>
                </a:solidFill>
                <a:latin typeface="+mn-lt"/>
                <a:hlinkClick r:id="rId2">
                  <a:extLst>
                    <a:ext uri="{A12FA001-AC4F-418D-AE19-62706E023703}">
                      <ahyp:hlinkClr xmlns:ahyp="http://schemas.microsoft.com/office/drawing/2018/hyperlinkcolor" val="tx"/>
                    </a:ext>
                  </a:extLst>
                </a:hlinkClick>
              </a:rPr>
              <a:t>covid-19-vaccination consent forms</a:t>
            </a:r>
            <a:endParaRPr lang="en-GB" sz="2000" dirty="0">
              <a:solidFill>
                <a:srgbClr val="0070C0"/>
              </a:solidFill>
              <a:latin typeface="+mn-lt"/>
            </a:endParaRPr>
          </a:p>
          <a:p>
            <a:pPr marL="0" indent="0">
              <a:buNone/>
            </a:pPr>
            <a:r>
              <a:rPr lang="en-GB" sz="2000" dirty="0">
                <a:latin typeface="+mn-lt"/>
              </a:rPr>
              <a:t>This includes</a:t>
            </a:r>
          </a:p>
          <a:p>
            <a:r>
              <a:rPr lang="en-GB" sz="2000" dirty="0">
                <a:latin typeface="+mn-lt"/>
              </a:rPr>
              <a:t>Easy Read </a:t>
            </a:r>
            <a:r>
              <a:rPr lang="en-GB" sz="2000" dirty="0">
                <a:latin typeface="+mn-lt"/>
                <a:hlinkClick r:id="rId3"/>
              </a:rPr>
              <a:t>Consent Form </a:t>
            </a:r>
            <a:r>
              <a:rPr lang="en-GB" sz="2000" dirty="0">
                <a:latin typeface="+mn-lt"/>
              </a:rPr>
              <a:t>for adults </a:t>
            </a:r>
          </a:p>
          <a:p>
            <a:r>
              <a:rPr lang="en-GB" sz="2000" dirty="0">
                <a:latin typeface="+mn-lt"/>
                <a:hlinkClick r:id="rId4"/>
              </a:rPr>
              <a:t>Consent form </a:t>
            </a:r>
            <a:r>
              <a:rPr lang="en-GB" sz="2000" dirty="0">
                <a:latin typeface="+mn-lt"/>
              </a:rPr>
              <a:t>for care home residents who are able to consent</a:t>
            </a:r>
          </a:p>
          <a:p>
            <a:r>
              <a:rPr lang="en-GB" sz="2000" dirty="0">
                <a:latin typeface="+mn-lt"/>
              </a:rPr>
              <a:t>Template </a:t>
            </a:r>
            <a:r>
              <a:rPr lang="en-GB" sz="2000" dirty="0">
                <a:latin typeface="+mn-lt"/>
                <a:hlinkClick r:id="rId5"/>
              </a:rPr>
              <a:t>letter</a:t>
            </a:r>
            <a:r>
              <a:rPr lang="en-GB" sz="2000" dirty="0">
                <a:latin typeface="+mn-lt"/>
              </a:rPr>
              <a:t> for care home residents who are able to consent – contains information about the vaccine</a:t>
            </a:r>
          </a:p>
          <a:p>
            <a:r>
              <a:rPr lang="en-GB" sz="2000" dirty="0">
                <a:latin typeface="+mn-lt"/>
              </a:rPr>
              <a:t>Consent form for completion by </a:t>
            </a:r>
            <a:r>
              <a:rPr lang="en-GB" sz="2000" dirty="0">
                <a:solidFill>
                  <a:srgbClr val="0070C0"/>
                </a:solidFill>
                <a:latin typeface="+mn-lt"/>
                <a:hlinkClick r:id="rId6">
                  <a:extLst>
                    <a:ext uri="{A12FA001-AC4F-418D-AE19-62706E023703}">
                      <ahyp:hlinkClr xmlns:ahyp="http://schemas.microsoft.com/office/drawing/2018/hyperlinkcolor" val="tx"/>
                    </a:ext>
                  </a:extLst>
                </a:hlinkClick>
              </a:rPr>
              <a:t>Lasting Power of Attorney (health and welfare)</a:t>
            </a:r>
            <a:endParaRPr lang="en-GB" sz="2000" dirty="0">
              <a:solidFill>
                <a:srgbClr val="0070C0"/>
              </a:solidFill>
              <a:latin typeface="+mn-lt"/>
            </a:endParaRPr>
          </a:p>
          <a:p>
            <a:r>
              <a:rPr lang="en-GB" sz="2000" dirty="0">
                <a:latin typeface="+mn-lt"/>
              </a:rPr>
              <a:t>Template </a:t>
            </a:r>
            <a:r>
              <a:rPr lang="en-GB" sz="2000" dirty="0">
                <a:latin typeface="+mn-lt"/>
                <a:hlinkClick r:id="rId7"/>
              </a:rPr>
              <a:t>letter</a:t>
            </a:r>
            <a:r>
              <a:rPr lang="en-GB" sz="2000" dirty="0">
                <a:latin typeface="+mn-lt"/>
              </a:rPr>
              <a:t> for Lasting Power of Attorney (LPA)</a:t>
            </a:r>
          </a:p>
          <a:p>
            <a:r>
              <a:rPr lang="en-GB" sz="2000" dirty="0">
                <a:latin typeface="+mn-lt"/>
              </a:rPr>
              <a:t>Form for a </a:t>
            </a:r>
            <a:r>
              <a:rPr lang="en-GB" sz="2000" dirty="0">
                <a:latin typeface="+mn-lt"/>
                <a:hlinkClick r:id="rId8"/>
              </a:rPr>
              <a:t>relative </a:t>
            </a:r>
            <a:r>
              <a:rPr lang="en-GB" sz="2000" dirty="0">
                <a:latin typeface="+mn-lt"/>
              </a:rPr>
              <a:t>(person) with LPA to express their views which may be part of a best interest decision </a:t>
            </a:r>
          </a:p>
          <a:p>
            <a:r>
              <a:rPr lang="en-GB" sz="2000" dirty="0">
                <a:latin typeface="+mn-lt"/>
              </a:rPr>
              <a:t>Template </a:t>
            </a:r>
            <a:r>
              <a:rPr lang="en-GB" sz="2000" dirty="0">
                <a:latin typeface="+mn-lt"/>
                <a:hlinkClick r:id="rId9"/>
              </a:rPr>
              <a:t>letter for relatives</a:t>
            </a:r>
            <a:endParaRPr lang="en-GB" sz="2000" dirty="0">
              <a:latin typeface="+mn-lt"/>
            </a:endParaRPr>
          </a:p>
          <a:p>
            <a:pPr marL="0" indent="0">
              <a:buNone/>
            </a:pPr>
            <a:endParaRPr lang="en-GB" sz="800" dirty="0">
              <a:latin typeface="+mn-lt"/>
            </a:endParaRPr>
          </a:p>
          <a:p>
            <a:pPr marL="0" indent="0">
              <a:buNone/>
            </a:pPr>
            <a:r>
              <a:rPr lang="en-GB" sz="2000" dirty="0">
                <a:latin typeface="+mn-lt"/>
              </a:rPr>
              <a:t>Staff consent form and letter can be found </a:t>
            </a:r>
            <a:r>
              <a:rPr lang="en-GB" sz="2000" dirty="0">
                <a:latin typeface="+mn-lt"/>
                <a:hlinkClick r:id="rId10"/>
              </a:rPr>
              <a:t>here</a:t>
            </a:r>
            <a:endParaRPr lang="en-GB" sz="2000" dirty="0">
              <a:latin typeface="+mn-lt"/>
            </a:endParaRPr>
          </a:p>
        </p:txBody>
      </p:sp>
      <p:sp>
        <p:nvSpPr>
          <p:cNvPr id="3" name="Title 2">
            <a:extLst>
              <a:ext uri="{FF2B5EF4-FFF2-40B4-BE49-F238E27FC236}">
                <a16:creationId xmlns:a16="http://schemas.microsoft.com/office/drawing/2014/main" id="{09068DDA-672F-4873-9220-9AC5686B204B}"/>
              </a:ext>
            </a:extLst>
          </p:cNvPr>
          <p:cNvSpPr>
            <a:spLocks noGrp="1"/>
          </p:cNvSpPr>
          <p:nvPr>
            <p:ph type="title"/>
          </p:nvPr>
        </p:nvSpPr>
        <p:spPr/>
        <p:txBody>
          <a:bodyPr/>
          <a:lstStyle/>
          <a:p>
            <a:pPr algn="ctr"/>
            <a:r>
              <a:rPr lang="en-GB" b="1" dirty="0"/>
              <a:t>Consent forms</a:t>
            </a:r>
          </a:p>
        </p:txBody>
      </p:sp>
      <p:pic>
        <p:nvPicPr>
          <p:cNvPr id="5" name="Picture 4">
            <a:extLst>
              <a:ext uri="{FF2B5EF4-FFF2-40B4-BE49-F238E27FC236}">
                <a16:creationId xmlns:a16="http://schemas.microsoft.com/office/drawing/2014/main" id="{7587652B-8C18-4A4D-B19B-7B82F1A6F96C}"/>
              </a:ext>
            </a:extLst>
          </p:cNvPr>
          <p:cNvPicPr>
            <a:picLocks noChangeAspect="1"/>
          </p:cNvPicPr>
          <p:nvPr/>
        </p:nvPicPr>
        <p:blipFill>
          <a:blip r:embed="rId11"/>
          <a:stretch>
            <a:fillRect/>
          </a:stretch>
        </p:blipFill>
        <p:spPr>
          <a:xfrm>
            <a:off x="9042660" y="1431792"/>
            <a:ext cx="2835900" cy="42625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1530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06A8C6-C70E-41F6-A1E6-95C3A8EED197}"/>
              </a:ext>
            </a:extLst>
          </p:cNvPr>
          <p:cNvSpPr>
            <a:spLocks noGrp="1"/>
          </p:cNvSpPr>
          <p:nvPr>
            <p:ph sz="quarter" idx="10"/>
          </p:nvPr>
        </p:nvSpPr>
        <p:spPr>
          <a:xfrm>
            <a:off x="614921" y="1343806"/>
            <a:ext cx="8052828" cy="4538520"/>
          </a:xfrm>
        </p:spPr>
        <p:txBody>
          <a:bodyPr/>
          <a:lstStyle/>
          <a:p>
            <a:r>
              <a:rPr lang="en-US" sz="2000" dirty="0">
                <a:latin typeface="+mn-lt"/>
              </a:rPr>
              <a:t>You can find documents relating to the COVID vaccination </a:t>
            </a:r>
            <a:r>
              <a:rPr lang="en-US" sz="2000" dirty="0">
                <a:latin typeface="+mn-lt"/>
                <a:hlinkClick r:id="rId2"/>
              </a:rPr>
              <a:t>here</a:t>
            </a:r>
            <a:endParaRPr lang="en-US" sz="2000" dirty="0">
              <a:latin typeface="+mn-lt"/>
            </a:endParaRPr>
          </a:p>
          <a:p>
            <a:r>
              <a:rPr lang="en-US" sz="2000" dirty="0">
                <a:latin typeface="+mn-lt"/>
                <a:hlinkClick r:id="rId3"/>
              </a:rPr>
              <a:t>Easy read Covid-19 leaflet</a:t>
            </a:r>
            <a:endParaRPr lang="en-US" sz="2000" dirty="0">
              <a:latin typeface="+mn-lt"/>
            </a:endParaRPr>
          </a:p>
          <a:p>
            <a:r>
              <a:rPr lang="en-US" sz="2000" dirty="0">
                <a:latin typeface="+mn-lt"/>
                <a:hlinkClick r:id="rId4"/>
              </a:rPr>
              <a:t>Video on Covid-19 vaccination</a:t>
            </a:r>
            <a:endParaRPr lang="en-US" sz="2000" dirty="0">
              <a:latin typeface="+mn-lt"/>
            </a:endParaRPr>
          </a:p>
          <a:p>
            <a:r>
              <a:rPr lang="en-GB" sz="2000" dirty="0">
                <a:latin typeface="+mn-lt"/>
              </a:rPr>
              <a:t>COVID-19 vaccine information for </a:t>
            </a:r>
            <a:r>
              <a:rPr lang="en-GB" sz="2000" dirty="0">
                <a:latin typeface="+mn-lt"/>
                <a:hlinkClick r:id="rId5"/>
              </a:rPr>
              <a:t>social care staff</a:t>
            </a:r>
            <a:endParaRPr lang="en-GB" sz="2000" dirty="0">
              <a:latin typeface="+mn-lt"/>
            </a:endParaRPr>
          </a:p>
          <a:p>
            <a:r>
              <a:rPr lang="en-GB" sz="2000" dirty="0">
                <a:latin typeface="+mn-lt"/>
              </a:rPr>
              <a:t>COVID-19 vaccination guide for </a:t>
            </a:r>
            <a:r>
              <a:rPr lang="en-GB" sz="2000" dirty="0">
                <a:latin typeface="+mn-lt"/>
                <a:hlinkClick r:id="rId6"/>
              </a:rPr>
              <a:t>healthcare workers</a:t>
            </a:r>
            <a:endParaRPr lang="en-GB" sz="2000" dirty="0">
              <a:latin typeface="+mn-lt"/>
            </a:endParaRPr>
          </a:p>
          <a:p>
            <a:r>
              <a:rPr lang="en-GB" sz="2000" dirty="0">
                <a:latin typeface="+mn-lt"/>
              </a:rPr>
              <a:t>Leaflet on why you are being </a:t>
            </a:r>
            <a:r>
              <a:rPr lang="en-GB" sz="2000" dirty="0">
                <a:latin typeface="+mn-lt"/>
                <a:hlinkClick r:id="rId7"/>
              </a:rPr>
              <a:t>asked to wait</a:t>
            </a:r>
            <a:endParaRPr lang="en-GB" sz="2000" dirty="0">
              <a:latin typeface="+mn-lt"/>
            </a:endParaRPr>
          </a:p>
          <a:p>
            <a:r>
              <a:rPr lang="en-GB" sz="2000" dirty="0">
                <a:latin typeface="+mn-lt"/>
              </a:rPr>
              <a:t>COVID-19 vaccination guide for </a:t>
            </a:r>
            <a:r>
              <a:rPr lang="en-GB" sz="2000" dirty="0">
                <a:latin typeface="+mn-lt"/>
                <a:hlinkClick r:id="rId8"/>
              </a:rPr>
              <a:t>older adults</a:t>
            </a:r>
            <a:endParaRPr lang="en-GB" sz="2000" dirty="0">
              <a:latin typeface="+mn-lt"/>
            </a:endParaRPr>
          </a:p>
          <a:p>
            <a:r>
              <a:rPr lang="en-GB" sz="2000" dirty="0">
                <a:latin typeface="+mn-lt"/>
              </a:rPr>
              <a:t>COVID-19 vaccine </a:t>
            </a:r>
            <a:r>
              <a:rPr lang="en-GB" sz="2000" dirty="0">
                <a:latin typeface="+mn-lt"/>
                <a:hlinkClick r:id="rId9"/>
              </a:rPr>
              <a:t>pregnancy information leaflet</a:t>
            </a:r>
            <a:endParaRPr lang="en-US" sz="2000" dirty="0">
              <a:latin typeface="+mn-lt"/>
            </a:endParaRPr>
          </a:p>
          <a:p>
            <a:pPr lvl="0"/>
            <a:r>
              <a:rPr lang="en-US" sz="2000" dirty="0">
                <a:latin typeface="+mn-lt"/>
              </a:rPr>
              <a:t>Public Health England  Leaflet - what to expect </a:t>
            </a:r>
            <a:r>
              <a:rPr lang="en-US" sz="2000" dirty="0">
                <a:latin typeface="+mn-lt"/>
                <a:hlinkClick r:id="rId10"/>
              </a:rPr>
              <a:t>after your COVID-19 vaccinations</a:t>
            </a:r>
            <a:endParaRPr lang="en-US" sz="2000" dirty="0">
              <a:latin typeface="+mn-lt"/>
            </a:endParaRPr>
          </a:p>
          <a:p>
            <a:r>
              <a:rPr lang="en-GB" sz="2000" dirty="0">
                <a:latin typeface="+mn-lt"/>
              </a:rPr>
              <a:t>Public Health England  </a:t>
            </a:r>
            <a:r>
              <a:rPr lang="en-GB" sz="2000" u="sng" dirty="0">
                <a:latin typeface="+mn-lt"/>
                <a:hlinkClick r:id="rId11"/>
              </a:rPr>
              <a:t>easy read COVID 19 vaccination leaflet</a:t>
            </a:r>
            <a:endParaRPr lang="en-GB" sz="2000" u="sng" dirty="0">
              <a:latin typeface="+mn-lt"/>
            </a:endParaRPr>
          </a:p>
          <a:p>
            <a:r>
              <a:rPr lang="en-GB" sz="2000" dirty="0">
                <a:latin typeface="+mn-lt"/>
                <a:ea typeface="Calibri" panose="020F0502020204030204" pitchFamily="34" charset="0"/>
              </a:rPr>
              <a:t>Public Health England </a:t>
            </a:r>
            <a:r>
              <a:rPr lang="en-GB" sz="2000" u="sng" dirty="0">
                <a:solidFill>
                  <a:srgbClr val="0563C1"/>
                </a:solidFill>
                <a:latin typeface="+mn-lt"/>
                <a:ea typeface="Calibri" panose="020F0502020204030204" pitchFamily="34" charset="0"/>
                <a:hlinkClick r:id="rId12"/>
              </a:rPr>
              <a:t>easy read What to expect after the vaccine leaflet</a:t>
            </a:r>
            <a:endParaRPr lang="en-GB" sz="2000" dirty="0">
              <a:latin typeface="+mn-lt"/>
              <a:ea typeface="Calibri" panose="020F0502020204030204" pitchFamily="34" charset="0"/>
            </a:endParaRPr>
          </a:p>
          <a:p>
            <a:endParaRPr lang="en-GB" sz="2000" u="sng" dirty="0">
              <a:latin typeface="+mn-lt"/>
            </a:endParaRPr>
          </a:p>
          <a:p>
            <a:endParaRPr lang="en-GB" sz="2000" u="sng" dirty="0"/>
          </a:p>
          <a:p>
            <a:endParaRPr lang="en-US" sz="2000" dirty="0"/>
          </a:p>
          <a:p>
            <a:endParaRPr lang="en-US" sz="2000" dirty="0"/>
          </a:p>
        </p:txBody>
      </p:sp>
      <p:sp>
        <p:nvSpPr>
          <p:cNvPr id="3" name="Title 2">
            <a:extLst>
              <a:ext uri="{FF2B5EF4-FFF2-40B4-BE49-F238E27FC236}">
                <a16:creationId xmlns:a16="http://schemas.microsoft.com/office/drawing/2014/main" id="{C3C498E9-46F6-4A51-9227-8EA8DCB39CB4}"/>
              </a:ext>
            </a:extLst>
          </p:cNvPr>
          <p:cNvSpPr>
            <a:spLocks noGrp="1"/>
          </p:cNvSpPr>
          <p:nvPr>
            <p:ph type="title"/>
          </p:nvPr>
        </p:nvSpPr>
        <p:spPr/>
        <p:txBody>
          <a:bodyPr/>
          <a:lstStyle/>
          <a:p>
            <a:pPr algn="ctr"/>
            <a:r>
              <a:rPr lang="en-GB" b="1" dirty="0"/>
              <a:t>Vaccine information leaflets</a:t>
            </a:r>
          </a:p>
        </p:txBody>
      </p:sp>
      <p:pic>
        <p:nvPicPr>
          <p:cNvPr id="4" name="Picture 3">
            <a:extLst>
              <a:ext uri="{FF2B5EF4-FFF2-40B4-BE49-F238E27FC236}">
                <a16:creationId xmlns:a16="http://schemas.microsoft.com/office/drawing/2014/main" id="{ED94E124-649F-4AC9-B7D5-5583C8EC3376}"/>
              </a:ext>
            </a:extLst>
          </p:cNvPr>
          <p:cNvPicPr>
            <a:picLocks noChangeAspect="1"/>
          </p:cNvPicPr>
          <p:nvPr/>
        </p:nvPicPr>
        <p:blipFill rotWithShape="1">
          <a:blip r:embed="rId13"/>
          <a:srcRect l="29700" t="21628" r="51925"/>
          <a:stretch/>
        </p:blipFill>
        <p:spPr>
          <a:xfrm>
            <a:off x="8958834" y="1160291"/>
            <a:ext cx="2240281" cy="5026405"/>
          </a:xfrm>
          <a:prstGeom prst="rect">
            <a:avLst/>
          </a:prstGeom>
        </p:spPr>
      </p:pic>
    </p:spTree>
    <p:extLst>
      <p:ext uri="{BB962C8B-B14F-4D97-AF65-F5344CB8AC3E}">
        <p14:creationId xmlns:p14="http://schemas.microsoft.com/office/powerpoint/2010/main" val="2134029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FA2013-E40E-4984-8A28-1698E3806FEA}"/>
              </a:ext>
            </a:extLst>
          </p:cNvPr>
          <p:cNvSpPr>
            <a:spLocks noGrp="1"/>
          </p:cNvSpPr>
          <p:nvPr>
            <p:ph sz="quarter" idx="10"/>
          </p:nvPr>
        </p:nvSpPr>
        <p:spPr>
          <a:xfrm>
            <a:off x="543614" y="905769"/>
            <a:ext cx="10316900" cy="5231632"/>
          </a:xfrm>
        </p:spPr>
        <p:txBody>
          <a:bodyPr/>
          <a:lstStyle/>
          <a:p>
            <a:pPr marL="0" indent="0">
              <a:buNone/>
            </a:pPr>
            <a:endParaRPr lang="en-GB" sz="1800" dirty="0">
              <a:latin typeface="+mn-lt"/>
            </a:endParaRPr>
          </a:p>
          <a:p>
            <a:r>
              <a:rPr lang="en-GB" sz="1800" dirty="0">
                <a:latin typeface="+mn-lt"/>
                <a:hlinkClick r:id="rId2"/>
              </a:rPr>
              <a:t>Mencap Assessing Capacity in people with learning disabilities </a:t>
            </a:r>
            <a:endParaRPr lang="en-GB" sz="1800" dirty="0">
              <a:latin typeface="+mn-lt"/>
            </a:endParaRPr>
          </a:p>
          <a:p>
            <a:r>
              <a:rPr lang="en-GB" sz="1800" dirty="0">
                <a:latin typeface="+mn-lt"/>
              </a:rPr>
              <a:t>North East and Cumbria paper on </a:t>
            </a:r>
            <a:r>
              <a:rPr lang="en-GB" sz="1800" dirty="0">
                <a:latin typeface="+mn-lt"/>
                <a:hlinkClick r:id="rId3"/>
              </a:rPr>
              <a:t>Delivering COVID-19 vaccine to adults with learning disability/autism</a:t>
            </a:r>
            <a:endParaRPr lang="en-GB" sz="1800" dirty="0">
              <a:latin typeface="+mn-lt"/>
            </a:endParaRPr>
          </a:p>
          <a:p>
            <a:r>
              <a:rPr lang="en-GB" sz="1800" dirty="0">
                <a:latin typeface="+mn-lt"/>
              </a:rPr>
              <a:t>Challenging Behaviour COVID 19 </a:t>
            </a:r>
            <a:r>
              <a:rPr lang="en-GB" sz="1800" dirty="0">
                <a:latin typeface="+mn-lt"/>
                <a:hlinkClick r:id="rId4"/>
              </a:rPr>
              <a:t>Resources </a:t>
            </a:r>
            <a:endParaRPr lang="en-US" sz="1800" dirty="0">
              <a:latin typeface="+mn-lt"/>
            </a:endParaRPr>
          </a:p>
          <a:p>
            <a:r>
              <a:rPr lang="en-GB" sz="1800" u="sng" dirty="0">
                <a:solidFill>
                  <a:srgbClr val="0070C0"/>
                </a:solidFill>
                <a:latin typeface="+mn-lt"/>
                <a:hlinkClick r:id="rId5">
                  <a:extLst>
                    <a:ext uri="{A12FA001-AC4F-418D-AE19-62706E023703}">
                      <ahyp:hlinkClr xmlns:ahyp="http://schemas.microsoft.com/office/drawing/2018/hyperlinkcolor" val="tx"/>
                    </a:ext>
                  </a:extLst>
                </a:hlinkClick>
              </a:rPr>
              <a:t>NHS England/Improvement Video on the COVID 19 Vaccine</a:t>
            </a:r>
            <a:endParaRPr lang="en-GB" sz="1800" dirty="0">
              <a:solidFill>
                <a:srgbClr val="0070C0"/>
              </a:solidFill>
              <a:latin typeface="+mn-lt"/>
            </a:endParaRPr>
          </a:p>
          <a:p>
            <a:r>
              <a:rPr lang="en-GB" sz="1800" dirty="0">
                <a:latin typeface="+mn-lt"/>
                <a:hlinkClick r:id="rId6"/>
              </a:rPr>
              <a:t>Top tips on communicating with people with a learning disability and autistic people and highlight the range of reasonable adjustments that should be considered to ensure that a vaccination appointment goes well.</a:t>
            </a:r>
            <a:endParaRPr lang="en-GB" sz="1800" dirty="0">
              <a:latin typeface="+mn-lt"/>
            </a:endParaRPr>
          </a:p>
          <a:p>
            <a:r>
              <a:rPr lang="en-GB" sz="1800" dirty="0">
                <a:latin typeface="+mn-lt"/>
              </a:rPr>
              <a:t>Enfield Integrated Learning Disabilities Service </a:t>
            </a:r>
            <a:r>
              <a:rPr lang="en-GB" sz="1800" dirty="0">
                <a:latin typeface="+mn-lt"/>
                <a:hlinkClick r:id="rId7"/>
              </a:rPr>
              <a:t>Makaton Signs to Support Communication about Coronavirus (COVID-19) </a:t>
            </a:r>
            <a:endParaRPr lang="en-GB" sz="1800" u="sng" dirty="0">
              <a:solidFill>
                <a:srgbClr val="0070C0"/>
              </a:solidFill>
              <a:latin typeface="+mn-lt"/>
            </a:endParaRPr>
          </a:p>
          <a:p>
            <a:pPr marL="0" indent="0">
              <a:buNone/>
            </a:pPr>
            <a:endParaRPr lang="en-GB" sz="1800" dirty="0">
              <a:latin typeface="+mn-lt"/>
            </a:endParaRPr>
          </a:p>
          <a:p>
            <a:pPr marL="0" indent="0">
              <a:buNone/>
            </a:pPr>
            <a:r>
              <a:rPr lang="en-GB" sz="1800" dirty="0">
                <a:latin typeface="+mn-lt"/>
              </a:rPr>
              <a:t>If you require support in having these conversations do link in with your local Learning Disability Team. Contacts of all the London Learning Disability Teams can be found </a:t>
            </a:r>
            <a:r>
              <a:rPr lang="en-GB" sz="1800" dirty="0">
                <a:latin typeface="+mn-lt"/>
                <a:hlinkClick r:id="rId8"/>
              </a:rPr>
              <a:t>here</a:t>
            </a:r>
            <a:endParaRPr lang="en-GB" sz="1800" dirty="0">
              <a:latin typeface="+mn-lt"/>
            </a:endParaRPr>
          </a:p>
          <a:p>
            <a:endParaRPr lang="en-US" sz="1800" dirty="0">
              <a:latin typeface="+mn-lt"/>
            </a:endParaRPr>
          </a:p>
          <a:p>
            <a:pPr marL="0" indent="0">
              <a:buNone/>
            </a:pPr>
            <a:endParaRPr lang="en-GB" sz="1801" dirty="0"/>
          </a:p>
        </p:txBody>
      </p:sp>
      <p:sp>
        <p:nvSpPr>
          <p:cNvPr id="3" name="Title 2">
            <a:extLst>
              <a:ext uri="{FF2B5EF4-FFF2-40B4-BE49-F238E27FC236}">
                <a16:creationId xmlns:a16="http://schemas.microsoft.com/office/drawing/2014/main" id="{5011F1FF-5438-41DE-91D3-CD399E23B142}"/>
              </a:ext>
            </a:extLst>
          </p:cNvPr>
          <p:cNvSpPr>
            <a:spLocks noGrp="1"/>
          </p:cNvSpPr>
          <p:nvPr>
            <p:ph type="title"/>
          </p:nvPr>
        </p:nvSpPr>
        <p:spPr>
          <a:xfrm>
            <a:off x="609602" y="228130"/>
            <a:ext cx="8756073" cy="611649"/>
          </a:xfrm>
        </p:spPr>
        <p:txBody>
          <a:bodyPr/>
          <a:lstStyle/>
          <a:p>
            <a:pPr algn="ctr"/>
            <a:r>
              <a:rPr lang="en-GB" b="1" dirty="0"/>
              <a:t>Supporting Resources </a:t>
            </a:r>
          </a:p>
        </p:txBody>
      </p:sp>
    </p:spTree>
    <p:extLst>
      <p:ext uri="{BB962C8B-B14F-4D97-AF65-F5344CB8AC3E}">
        <p14:creationId xmlns:p14="http://schemas.microsoft.com/office/powerpoint/2010/main" val="137803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a:lnSpc>
                <a:spcPct val="160000"/>
              </a:lnSpc>
            </a:pPr>
            <a:r>
              <a:rPr lang="en-GB" sz="2400" dirty="0">
                <a:latin typeface="+mn-lt"/>
              </a:rPr>
              <a:t>The NHS has been offering the vaccine to everyone over the last year</a:t>
            </a:r>
          </a:p>
          <a:p>
            <a:pPr>
              <a:lnSpc>
                <a:spcPct val="160000"/>
              </a:lnSpc>
            </a:pPr>
            <a:r>
              <a:rPr lang="en-GB" sz="2400" dirty="0">
                <a:latin typeface="+mn-lt"/>
              </a:rPr>
              <a:t>A vaccine is an injection and having the vaccine makes you less likely to get very ill from Coronavirus.</a:t>
            </a:r>
          </a:p>
          <a:p>
            <a:pPr>
              <a:lnSpc>
                <a:spcPct val="160000"/>
              </a:lnSpc>
            </a:pPr>
            <a:r>
              <a:rPr lang="en-GB" sz="2400" dirty="0">
                <a:latin typeface="+mn-lt"/>
              </a:rPr>
              <a:t>You can have the vaccine at hospital, GP surgeries, clinics and at home.</a:t>
            </a:r>
          </a:p>
          <a:p>
            <a:pPr>
              <a:lnSpc>
                <a:spcPct val="160000"/>
              </a:lnSpc>
            </a:pPr>
            <a:r>
              <a:rPr lang="en-GB" sz="2400" dirty="0">
                <a:latin typeface="+mn-lt"/>
              </a:rPr>
              <a:t>A nurse, doctor or someone who has been specially </a:t>
            </a:r>
          </a:p>
          <a:p>
            <a:pPr marL="0" indent="0">
              <a:lnSpc>
                <a:spcPct val="160000"/>
              </a:lnSpc>
              <a:buNone/>
            </a:pPr>
            <a:r>
              <a:rPr lang="en-GB" sz="2400" dirty="0">
                <a:latin typeface="+mn-lt"/>
              </a:rPr>
              <a:t>  trained called a vaccinator can give you the vaccine.</a:t>
            </a:r>
          </a:p>
          <a:p>
            <a:endParaRPr lang="en-GB" dirty="0"/>
          </a:p>
        </p:txBody>
      </p:sp>
      <p:sp>
        <p:nvSpPr>
          <p:cNvPr id="2" name="Title 1"/>
          <p:cNvSpPr>
            <a:spLocks noGrp="1"/>
          </p:cNvSpPr>
          <p:nvPr>
            <p:ph type="title"/>
          </p:nvPr>
        </p:nvSpPr>
        <p:spPr/>
        <p:txBody>
          <a:bodyPr/>
          <a:lstStyle/>
          <a:p>
            <a:pPr algn="ctr"/>
            <a:r>
              <a:rPr lang="en-GB" b="1" dirty="0"/>
              <a:t>The COVID-19 Vaccination Programme</a:t>
            </a:r>
          </a:p>
        </p:txBody>
      </p:sp>
      <p:pic>
        <p:nvPicPr>
          <p:cNvPr id="4" name="Picture 3" descr="https://cdn.shopify.com/s/files/1/0606/1553/products/Covid-Vaccine_large.png?v=16050446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444" y="3921807"/>
            <a:ext cx="2160043" cy="216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246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14921" y="1343804"/>
            <a:ext cx="10316900" cy="2577748"/>
          </a:xfrm>
        </p:spPr>
        <p:txBody>
          <a:bodyPr/>
          <a:lstStyle/>
          <a:p>
            <a:pPr marL="0" indent="0">
              <a:buNone/>
            </a:pPr>
            <a:endParaRPr lang="en-GB" sz="2000" dirty="0">
              <a:latin typeface="+mn-lt"/>
            </a:endParaRPr>
          </a:p>
          <a:p>
            <a:pPr marL="0" indent="0">
              <a:buNone/>
            </a:pPr>
            <a:endParaRPr lang="en-GB" sz="2000" dirty="0">
              <a:latin typeface="+mn-lt"/>
            </a:endParaRPr>
          </a:p>
          <a:p>
            <a:r>
              <a:rPr lang="en-GB" sz="2400" dirty="0">
                <a:latin typeface="+mn-lt"/>
              </a:rPr>
              <a:t>The vaccine doesn’t completely stop everyone getting Coronavirus, </a:t>
            </a:r>
          </a:p>
          <a:p>
            <a:pPr marL="0" indent="0">
              <a:buNone/>
            </a:pPr>
            <a:r>
              <a:rPr lang="en-GB" sz="2400" dirty="0">
                <a:latin typeface="+mn-lt"/>
              </a:rPr>
              <a:t>    but if you do still catch Coronavirus it shouldn’t make </a:t>
            </a:r>
          </a:p>
          <a:p>
            <a:pPr marL="0" indent="0">
              <a:buNone/>
            </a:pPr>
            <a:r>
              <a:rPr lang="en-GB" sz="2400" dirty="0">
                <a:latin typeface="+mn-lt"/>
              </a:rPr>
              <a:t>    you as unwell if you’ve had the vaccine.</a:t>
            </a:r>
          </a:p>
          <a:p>
            <a:pPr marL="0" indent="0">
              <a:buNone/>
            </a:pPr>
            <a:endParaRPr lang="en-GB" sz="2400" dirty="0">
              <a:latin typeface="+mn-lt"/>
            </a:endParaRPr>
          </a:p>
          <a:p>
            <a:pPr marL="0" indent="0">
              <a:buNone/>
            </a:pPr>
            <a:endParaRPr lang="en-GB" sz="2000" dirty="0">
              <a:latin typeface="+mn-lt"/>
            </a:endParaRPr>
          </a:p>
          <a:p>
            <a:pPr marL="0" indent="0">
              <a:buNone/>
            </a:pPr>
            <a:endParaRPr lang="en-GB" sz="1801" dirty="0">
              <a:latin typeface="+mn-lt"/>
            </a:endParaRPr>
          </a:p>
          <a:p>
            <a:pPr marL="0" indent="0">
              <a:buNone/>
            </a:pPr>
            <a:r>
              <a:rPr lang="en-GB" sz="1801" b="1" dirty="0">
                <a:latin typeface="+mn-lt"/>
              </a:rPr>
              <a:t>You can find out more about the vaccine by watching this</a:t>
            </a:r>
          </a:p>
          <a:p>
            <a:pPr marL="0" indent="0">
              <a:buNone/>
            </a:pPr>
            <a:r>
              <a:rPr lang="en-GB" sz="1800" dirty="0">
                <a:latin typeface="+mn-lt"/>
              </a:rPr>
              <a:t>Video: </a:t>
            </a:r>
            <a:r>
              <a:rPr lang="en-GB" sz="1800" u="sng" dirty="0">
                <a:latin typeface="+mn-lt"/>
                <a:hlinkClick r:id="rId2"/>
              </a:rPr>
              <a:t>COVID-19 Vaccine film</a:t>
            </a:r>
            <a:r>
              <a:rPr lang="en-GB" sz="1800" dirty="0">
                <a:latin typeface="+mn-lt"/>
              </a:rPr>
              <a:t>  </a:t>
            </a:r>
            <a:r>
              <a:rPr lang="en-GB" sz="2000" dirty="0">
                <a:latin typeface="+mn-lt"/>
              </a:rPr>
              <a:t>  </a:t>
            </a:r>
            <a:endParaRPr lang="en-GB" sz="1801" dirty="0">
              <a:latin typeface="+mn-lt"/>
            </a:endParaRPr>
          </a:p>
          <a:p>
            <a:pPr marL="0" indent="0">
              <a:buNone/>
            </a:pPr>
            <a:r>
              <a:rPr lang="en-GB" sz="1801" dirty="0">
                <a:latin typeface="+mn-lt"/>
              </a:rPr>
              <a:t>Reading this leaflet: PHE  </a:t>
            </a:r>
            <a:r>
              <a:rPr lang="en-GB" sz="1801" u="sng" dirty="0">
                <a:solidFill>
                  <a:schemeClr val="bg2"/>
                </a:solidFill>
                <a:latin typeface="+mn-lt"/>
              </a:rPr>
              <a:t>E</a:t>
            </a:r>
            <a:r>
              <a:rPr lang="en-GB" sz="1801" u="sng" dirty="0">
                <a:solidFill>
                  <a:schemeClr val="bg2"/>
                </a:solidFill>
                <a:latin typeface="+mn-lt"/>
                <a:hlinkClick r:id="rId3">
                  <a:extLst>
                    <a:ext uri="{A12FA001-AC4F-418D-AE19-62706E023703}">
                      <ahyp:hlinkClr xmlns:ahyp="http://schemas.microsoft.com/office/drawing/2018/hyperlinkcolor" val="tx"/>
                    </a:ext>
                  </a:extLst>
                </a:hlinkClick>
              </a:rPr>
              <a:t>asy Read COVID-19 Vaccination leaflet</a:t>
            </a:r>
            <a:r>
              <a:rPr lang="en-GB" sz="1801" dirty="0">
                <a:solidFill>
                  <a:schemeClr val="bg2"/>
                </a:solidFill>
                <a:latin typeface="+mn-lt"/>
                <a:hlinkClick r:id="rId3">
                  <a:extLst>
                    <a:ext uri="{A12FA001-AC4F-418D-AE19-62706E023703}">
                      <ahyp:hlinkClr xmlns:ahyp="http://schemas.microsoft.com/office/drawing/2018/hyperlinkcolor" val="tx"/>
                    </a:ext>
                  </a:extLst>
                </a:hlinkClick>
              </a:rPr>
              <a:t> </a:t>
            </a:r>
            <a:endParaRPr lang="en-GB" sz="1801" dirty="0">
              <a:solidFill>
                <a:schemeClr val="bg2"/>
              </a:solidFill>
              <a:latin typeface="+mn-lt"/>
            </a:endParaRPr>
          </a:p>
          <a:p>
            <a:pPr marL="0" indent="0">
              <a:buNone/>
            </a:pPr>
            <a:endParaRPr lang="en-GB" sz="1801" dirty="0">
              <a:latin typeface="+mn-lt"/>
            </a:endParaRPr>
          </a:p>
          <a:p>
            <a:endParaRPr lang="en-GB" dirty="0"/>
          </a:p>
        </p:txBody>
      </p:sp>
      <p:sp>
        <p:nvSpPr>
          <p:cNvPr id="2" name="Title 1"/>
          <p:cNvSpPr>
            <a:spLocks noGrp="1"/>
          </p:cNvSpPr>
          <p:nvPr>
            <p:ph type="title"/>
          </p:nvPr>
        </p:nvSpPr>
        <p:spPr/>
        <p:txBody>
          <a:bodyPr/>
          <a:lstStyle/>
          <a:p>
            <a:pPr algn="ctr"/>
            <a:r>
              <a:rPr lang="en-GB" b="1" dirty="0"/>
              <a:t>The COVID-19 vaccine</a:t>
            </a:r>
          </a:p>
        </p:txBody>
      </p:sp>
      <p:pic>
        <p:nvPicPr>
          <p:cNvPr id="4" name="Picture 4" descr="https://cdn.shopify.com/s/files/1/0606/1553/products/Covid-Vaccine-2_large.png?v=1606952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478" y="1964949"/>
            <a:ext cx="3589321" cy="467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08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a:xfrm>
            <a:off x="614921" y="1343803"/>
            <a:ext cx="10316900" cy="4404171"/>
          </a:xfrm>
        </p:spPr>
        <p:txBody>
          <a:bodyPr/>
          <a:lstStyle/>
          <a:p>
            <a:pPr marL="0" indent="0">
              <a:buNone/>
            </a:pPr>
            <a:endParaRPr lang="en-GB" sz="2000" b="1" dirty="0">
              <a:latin typeface="+mn-lt"/>
            </a:endParaRPr>
          </a:p>
          <a:p>
            <a:pPr marL="0" indent="0">
              <a:buNone/>
            </a:pPr>
            <a:r>
              <a:rPr lang="en-GB" sz="2000" b="1" dirty="0">
                <a:latin typeface="+mn-lt"/>
              </a:rPr>
              <a:t>How has the vaccine been produced so quickly?</a:t>
            </a:r>
          </a:p>
          <a:p>
            <a:pPr marL="0" indent="0">
              <a:buNone/>
            </a:pPr>
            <a:r>
              <a:rPr lang="en-GB" sz="2000" dirty="0">
                <a:latin typeface="+mn-lt"/>
              </a:rPr>
              <a:t>A vaccine is tested in 3 stages of trials. A trial is when you try something out to see how well it works.</a:t>
            </a:r>
          </a:p>
          <a:p>
            <a:pPr marL="0" indent="0">
              <a:buNone/>
            </a:pPr>
            <a:endParaRPr lang="en-GB" sz="2000" b="1" dirty="0">
              <a:latin typeface="+mn-lt"/>
            </a:endParaRPr>
          </a:p>
          <a:p>
            <a:pPr marL="0" indent="0">
              <a:buNone/>
            </a:pPr>
            <a:r>
              <a:rPr lang="en-GB" sz="2000" b="1" dirty="0">
                <a:latin typeface="+mn-lt"/>
              </a:rPr>
              <a:t>Stage 1</a:t>
            </a:r>
            <a:r>
              <a:rPr lang="en-GB" sz="2000" dirty="0">
                <a:latin typeface="+mn-lt"/>
              </a:rPr>
              <a:t>: trials on a small group of people to make sure </a:t>
            </a:r>
          </a:p>
          <a:p>
            <a:pPr marL="0" indent="0">
              <a:buNone/>
            </a:pPr>
            <a:r>
              <a:rPr lang="en-GB" sz="2000" dirty="0">
                <a:latin typeface="+mn-lt"/>
              </a:rPr>
              <a:t>that the vaccine is safe to use and how </a:t>
            </a:r>
          </a:p>
          <a:p>
            <a:pPr marL="0" indent="0">
              <a:buNone/>
            </a:pPr>
            <a:r>
              <a:rPr lang="en-GB" sz="2000" dirty="0">
                <a:latin typeface="+mn-lt"/>
              </a:rPr>
              <a:t>much is needed to get the best results. </a:t>
            </a:r>
          </a:p>
          <a:p>
            <a:pPr marL="0" indent="0">
              <a:buNone/>
            </a:pPr>
            <a:endParaRPr lang="en-GB" sz="2000" dirty="0">
              <a:latin typeface="+mn-lt"/>
            </a:endParaRPr>
          </a:p>
          <a:p>
            <a:pPr marL="0" indent="0">
              <a:buNone/>
            </a:pPr>
            <a:r>
              <a:rPr lang="en-GB" sz="2000" b="1" dirty="0">
                <a:latin typeface="+mn-lt"/>
              </a:rPr>
              <a:t>Stage 2</a:t>
            </a:r>
            <a:r>
              <a:rPr lang="en-GB" sz="2000" dirty="0">
                <a:latin typeface="+mn-lt"/>
              </a:rPr>
              <a:t>: trials on a larger group of people</a:t>
            </a:r>
          </a:p>
          <a:p>
            <a:pPr marL="0" indent="0">
              <a:buNone/>
            </a:pPr>
            <a:r>
              <a:rPr lang="en-GB" sz="2000" dirty="0">
                <a:latin typeface="+mn-lt"/>
              </a:rPr>
              <a:t> to check the vaccine works on more people</a:t>
            </a:r>
          </a:p>
          <a:p>
            <a:pPr marL="0" indent="0">
              <a:buNone/>
            </a:pPr>
            <a:r>
              <a:rPr lang="en-GB" sz="2000" dirty="0">
                <a:latin typeface="+mn-lt"/>
              </a:rPr>
              <a:t> and gives them enough protection against the virus.</a:t>
            </a:r>
          </a:p>
          <a:p>
            <a:pPr marL="0" indent="0">
              <a:buNone/>
            </a:pPr>
            <a:endParaRPr lang="en-GB" sz="2000" dirty="0"/>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a:xfrm>
            <a:off x="609606" y="216817"/>
            <a:ext cx="9467653" cy="943474"/>
          </a:xfrm>
        </p:spPr>
        <p:txBody>
          <a:bodyPr/>
          <a:lstStyle/>
          <a:p>
            <a:pPr algn="ctr"/>
            <a:r>
              <a:rPr lang="en-GB" b="1" dirty="0"/>
              <a:t>Frequently asked questions about the vaccine   </a:t>
            </a:r>
            <a:endParaRPr lang="en-GB" dirty="0"/>
          </a:p>
        </p:txBody>
      </p:sp>
      <p:pic>
        <p:nvPicPr>
          <p:cNvPr id="4" name="Picture 3" descr="https://cdn.shopify.com/s/files/1/0606/1553/products/Covid-Vaccine_large.png?v=1605044690">
            <a:extLst>
              <a:ext uri="{FF2B5EF4-FFF2-40B4-BE49-F238E27FC236}">
                <a16:creationId xmlns:a16="http://schemas.microsoft.com/office/drawing/2014/main" id="{3B33B17C-C142-461E-BA0E-330DE453A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7189" y="2730092"/>
            <a:ext cx="2160043" cy="216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69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a:xfrm>
            <a:off x="614921" y="1343803"/>
            <a:ext cx="10316900" cy="4404171"/>
          </a:xfrm>
        </p:spPr>
        <p:txBody>
          <a:bodyPr/>
          <a:lstStyle/>
          <a:p>
            <a:pPr marL="0" indent="0">
              <a:buNone/>
            </a:pPr>
            <a:endParaRPr lang="en-GB" sz="2400" dirty="0">
              <a:latin typeface="+mn-lt"/>
            </a:endParaRPr>
          </a:p>
          <a:p>
            <a:pPr marL="0" indent="0">
              <a:buNone/>
            </a:pPr>
            <a:r>
              <a:rPr lang="en-GB" sz="2400" b="1" dirty="0">
                <a:latin typeface="+mn-lt"/>
              </a:rPr>
              <a:t>Stage 3</a:t>
            </a:r>
            <a:r>
              <a:rPr lang="en-GB" sz="2400" dirty="0">
                <a:latin typeface="+mn-lt"/>
              </a:rPr>
              <a:t>: trials on thousands of people </a:t>
            </a:r>
          </a:p>
          <a:p>
            <a:pPr marL="0" indent="0">
              <a:buNone/>
            </a:pPr>
            <a:r>
              <a:rPr lang="en-GB" sz="2400" dirty="0">
                <a:latin typeface="+mn-lt"/>
              </a:rPr>
              <a:t>for scientists to see if the vaccine </a:t>
            </a:r>
          </a:p>
          <a:p>
            <a:pPr marL="0" indent="0">
              <a:buNone/>
            </a:pPr>
            <a:r>
              <a:rPr lang="en-GB" sz="2400" dirty="0">
                <a:latin typeface="+mn-lt"/>
              </a:rPr>
              <a:t>protects people enough </a:t>
            </a:r>
          </a:p>
          <a:p>
            <a:pPr marL="0" indent="0">
              <a:buNone/>
            </a:pPr>
            <a:r>
              <a:rPr lang="en-GB" sz="2400" dirty="0">
                <a:latin typeface="+mn-lt"/>
              </a:rPr>
              <a:t>against the virus.</a:t>
            </a:r>
          </a:p>
          <a:p>
            <a:pPr marL="0" indent="0">
              <a:buNone/>
            </a:pPr>
            <a:endParaRPr lang="en-GB" sz="2400" dirty="0">
              <a:latin typeface="+mn-lt"/>
            </a:endParaRPr>
          </a:p>
          <a:p>
            <a:pPr marL="0" indent="0">
              <a:buNone/>
            </a:pPr>
            <a:endParaRPr lang="en-GB" sz="2400" dirty="0">
              <a:latin typeface="+mn-lt"/>
            </a:endParaRPr>
          </a:p>
          <a:p>
            <a:pPr marL="0" indent="0">
              <a:buNone/>
            </a:pPr>
            <a:r>
              <a:rPr lang="en-GB" sz="2400" dirty="0">
                <a:latin typeface="+mn-lt"/>
              </a:rPr>
              <a:t>Usually each stage follow each other but for </a:t>
            </a:r>
          </a:p>
          <a:p>
            <a:pPr marL="0" indent="0">
              <a:buNone/>
            </a:pPr>
            <a:r>
              <a:rPr lang="en-GB" sz="2400" dirty="0">
                <a:latin typeface="+mn-lt"/>
              </a:rPr>
              <a:t>the COVID -19 Vaccine Stage 2 and 3 </a:t>
            </a:r>
          </a:p>
          <a:p>
            <a:pPr marL="0" indent="0">
              <a:buNone/>
            </a:pPr>
            <a:r>
              <a:rPr lang="en-GB" sz="2400" dirty="0">
                <a:latin typeface="+mn-lt"/>
              </a:rPr>
              <a:t>happened at the same time.</a:t>
            </a:r>
          </a:p>
          <a:p>
            <a:pPr marL="0" indent="0">
              <a:buNone/>
            </a:pPr>
            <a:r>
              <a:rPr lang="en-GB" sz="2400" dirty="0">
                <a:latin typeface="+mn-lt"/>
              </a:rPr>
              <a:t> </a:t>
            </a:r>
          </a:p>
          <a:p>
            <a:pPr marL="0" indent="0">
              <a:buNone/>
            </a:pPr>
            <a:endParaRPr lang="en-GB" sz="2400" dirty="0">
              <a:latin typeface="+mn-lt"/>
            </a:endParaRPr>
          </a:p>
          <a:p>
            <a:pPr marL="0" indent="0">
              <a:buNone/>
            </a:pPr>
            <a:r>
              <a:rPr lang="en-GB" sz="2400" dirty="0">
                <a:latin typeface="+mn-lt"/>
              </a:rPr>
              <a:t> </a:t>
            </a:r>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a:xfrm>
            <a:off x="609606" y="216817"/>
            <a:ext cx="9467653" cy="943474"/>
          </a:xfrm>
        </p:spPr>
        <p:txBody>
          <a:bodyPr/>
          <a:lstStyle/>
          <a:p>
            <a:pPr algn="ctr"/>
            <a:r>
              <a:rPr lang="en-GB" b="1" dirty="0"/>
              <a:t>Frequently asked questions about the vaccine   </a:t>
            </a:r>
            <a:endParaRPr lang="en-GB" dirty="0"/>
          </a:p>
        </p:txBody>
      </p:sp>
      <p:pic>
        <p:nvPicPr>
          <p:cNvPr id="9" name="Picture 8" descr="https://cdn.shopify.com/s/files/1/0606/1553/products/Covid-Vaccine_large.png?v=1605044690">
            <a:extLst>
              <a:ext uri="{FF2B5EF4-FFF2-40B4-BE49-F238E27FC236}">
                <a16:creationId xmlns:a16="http://schemas.microsoft.com/office/drawing/2014/main" id="{720B34C8-A9FD-4F57-A329-77D7F18E9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216" y="2078922"/>
            <a:ext cx="2160043" cy="254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02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EB5F-B1DA-4B1E-81AB-7B200794B1FC}"/>
              </a:ext>
            </a:extLst>
          </p:cNvPr>
          <p:cNvSpPr>
            <a:spLocks noGrp="1"/>
          </p:cNvSpPr>
          <p:nvPr>
            <p:ph sz="quarter" idx="10"/>
          </p:nvPr>
        </p:nvSpPr>
        <p:spPr>
          <a:xfrm>
            <a:off x="614921" y="1343803"/>
            <a:ext cx="10316900" cy="4404171"/>
          </a:xfrm>
        </p:spPr>
        <p:txBody>
          <a:bodyPr/>
          <a:lstStyle/>
          <a:p>
            <a:pPr marL="0" indent="0">
              <a:buNone/>
            </a:pPr>
            <a:r>
              <a:rPr lang="en-GB" sz="2400" b="1" dirty="0">
                <a:latin typeface="+mn-lt"/>
              </a:rPr>
              <a:t>Is the Vaccine Safe?</a:t>
            </a:r>
          </a:p>
          <a:p>
            <a:pPr marL="0" indent="0">
              <a:buNone/>
            </a:pPr>
            <a:r>
              <a:rPr lang="en-GB" sz="2400" dirty="0">
                <a:latin typeface="+mn-lt"/>
              </a:rPr>
              <a:t>The Medicines and Healthcare Regulatory </a:t>
            </a:r>
          </a:p>
          <a:p>
            <a:pPr marL="0" indent="0">
              <a:buNone/>
            </a:pPr>
            <a:r>
              <a:rPr lang="en-GB" sz="2400" dirty="0">
                <a:latin typeface="+mn-lt"/>
              </a:rPr>
              <a:t>Agency (MHRA) make sure vaccines are safe.</a:t>
            </a:r>
          </a:p>
          <a:p>
            <a:pPr marL="0" indent="0">
              <a:buNone/>
            </a:pPr>
            <a:r>
              <a:rPr lang="en-GB" sz="2400" dirty="0">
                <a:latin typeface="+mn-lt"/>
              </a:rPr>
              <a:t>All vaccines in the UK are checked by the </a:t>
            </a:r>
          </a:p>
          <a:p>
            <a:pPr marL="0" indent="0">
              <a:buNone/>
            </a:pPr>
            <a:r>
              <a:rPr lang="en-GB" sz="2400" dirty="0">
                <a:latin typeface="+mn-lt"/>
              </a:rPr>
              <a:t>Medicines and Healthcare Regulatory Agency.</a:t>
            </a:r>
          </a:p>
          <a:p>
            <a:pPr marL="0" indent="0">
              <a:buNone/>
            </a:pPr>
            <a:endParaRPr lang="en-GB" sz="2400" dirty="0">
              <a:latin typeface="+mn-lt"/>
            </a:endParaRPr>
          </a:p>
          <a:p>
            <a:pPr marL="0" indent="0">
              <a:buNone/>
            </a:pPr>
            <a:endParaRPr lang="en-GB" sz="2400" dirty="0">
              <a:latin typeface="+mn-lt"/>
            </a:endParaRPr>
          </a:p>
          <a:p>
            <a:pPr marL="0" indent="0">
              <a:buNone/>
            </a:pPr>
            <a:r>
              <a:rPr lang="en-GB" sz="2400" b="1" dirty="0">
                <a:latin typeface="+mn-lt"/>
              </a:rPr>
              <a:t>How does the vaccine Work?</a:t>
            </a:r>
          </a:p>
          <a:p>
            <a:pPr marL="0" indent="0">
              <a:buNone/>
            </a:pPr>
            <a:r>
              <a:rPr lang="en-GB" sz="2400" dirty="0">
                <a:latin typeface="+mn-lt"/>
              </a:rPr>
              <a:t>The vaccine helps your body to produce</a:t>
            </a:r>
          </a:p>
          <a:p>
            <a:pPr marL="0" indent="0">
              <a:buNone/>
            </a:pPr>
            <a:r>
              <a:rPr lang="en-GB" sz="2400" dirty="0">
                <a:latin typeface="+mn-lt"/>
              </a:rPr>
              <a:t> antibodies / virus fighters to help fight the virus </a:t>
            </a:r>
          </a:p>
          <a:p>
            <a:pPr marL="0" indent="0">
              <a:buNone/>
            </a:pPr>
            <a:r>
              <a:rPr lang="en-GB" sz="2400" dirty="0">
                <a:latin typeface="+mn-lt"/>
              </a:rPr>
              <a:t>if you come into contact with Coronavirus.</a:t>
            </a:r>
          </a:p>
          <a:p>
            <a:pPr marL="0" indent="0">
              <a:buNone/>
            </a:pPr>
            <a:endParaRPr lang="en-GB" sz="2000" dirty="0"/>
          </a:p>
        </p:txBody>
      </p:sp>
      <p:sp>
        <p:nvSpPr>
          <p:cNvPr id="3" name="Title 2">
            <a:extLst>
              <a:ext uri="{FF2B5EF4-FFF2-40B4-BE49-F238E27FC236}">
                <a16:creationId xmlns:a16="http://schemas.microsoft.com/office/drawing/2014/main" id="{5EF3CFD6-D7C2-4A78-9F04-460952817563}"/>
              </a:ext>
            </a:extLst>
          </p:cNvPr>
          <p:cNvSpPr>
            <a:spLocks noGrp="1"/>
          </p:cNvSpPr>
          <p:nvPr>
            <p:ph type="title"/>
          </p:nvPr>
        </p:nvSpPr>
        <p:spPr>
          <a:xfrm>
            <a:off x="609606" y="216817"/>
            <a:ext cx="9467653" cy="943474"/>
          </a:xfrm>
        </p:spPr>
        <p:txBody>
          <a:bodyPr/>
          <a:lstStyle/>
          <a:p>
            <a:pPr algn="ctr"/>
            <a:r>
              <a:rPr lang="en-GB" b="1" dirty="0"/>
              <a:t>Frequently asked questions about the vaccine</a:t>
            </a:r>
            <a:endParaRPr lang="en-GB" dirty="0"/>
          </a:p>
        </p:txBody>
      </p:sp>
      <p:pic>
        <p:nvPicPr>
          <p:cNvPr id="4" name="Picture 3" descr="https://cdn.shopify.com/s/files/1/0606/1553/products/Covid-Vaccine_large.png?v=1605044690">
            <a:extLst>
              <a:ext uri="{FF2B5EF4-FFF2-40B4-BE49-F238E27FC236}">
                <a16:creationId xmlns:a16="http://schemas.microsoft.com/office/drawing/2014/main" id="{3B33B17C-C142-461E-BA0E-330DE453A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216" y="1160291"/>
            <a:ext cx="2160043" cy="21600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C0F28BD-DECA-429C-A636-E73EBF794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632" y="3773078"/>
            <a:ext cx="2868105" cy="286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693265"/>
      </p:ext>
    </p:extLst>
  </p:cSld>
  <p:clrMapOvr>
    <a:masterClrMapping/>
  </p:clrMapOvr>
</p:sld>
</file>

<file path=ppt/theme/theme1.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53F4BE006F474287BE7D74E4449AB6" ma:contentTypeVersion="14" ma:contentTypeDescription="Create a new document." ma:contentTypeScope="" ma:versionID="659b11c8153773ce0ec2d63c0814e799">
  <xsd:schema xmlns:xsd="http://www.w3.org/2001/XMLSchema" xmlns:xs="http://www.w3.org/2001/XMLSchema" xmlns:p="http://schemas.microsoft.com/office/2006/metadata/properties" xmlns:ns2="6c3fcc39-a2da-4de3-a66a-40813f724dd9" xmlns:ns3="c8974332-0770-434c-b9ee-d63703c10b2c" targetNamespace="http://schemas.microsoft.com/office/2006/metadata/properties" ma:root="true" ma:fieldsID="33fba8fa7f53db4797fb15f3dcf85935" ns2:_="" ns3:_="">
    <xsd:import namespace="6c3fcc39-a2da-4de3-a66a-40813f724dd9"/>
    <xsd:import namespace="c8974332-0770-434c-b9ee-d63703c10b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3fcc39-a2da-4de3-a66a-40813f724d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974332-0770-434c-b9ee-d63703c10b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5D948-EFC6-4908-B0BA-85E8DB623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3fcc39-a2da-4de3-a66a-40813f724dd9"/>
    <ds:schemaRef ds:uri="c8974332-0770-434c-b9ee-d63703c10b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BF8D68-A30B-497D-9347-8E534804BF99}">
  <ds:schemaRefs>
    <ds:schemaRef ds:uri="http://purl.org/dc/terms/"/>
    <ds:schemaRef ds:uri="http://schemas.openxmlformats.org/package/2006/metadata/core-properties"/>
    <ds:schemaRef ds:uri="6c3fcc39-a2da-4de3-a66a-40813f724dd9"/>
    <ds:schemaRef ds:uri="http://schemas.microsoft.com/office/2006/documentManagement/types"/>
    <ds:schemaRef ds:uri="http://schemas.microsoft.com/office/infopath/2007/PartnerControls"/>
    <ds:schemaRef ds:uri="http://purl.org/dc/elements/1.1/"/>
    <ds:schemaRef ds:uri="http://schemas.microsoft.com/office/2006/metadata/properties"/>
    <ds:schemaRef ds:uri="c8974332-0770-434c-b9ee-d63703c10b2c"/>
    <ds:schemaRef ds:uri="http://www.w3.org/XML/1998/namespace"/>
    <ds:schemaRef ds:uri="http://purl.org/dc/dcmitype/"/>
  </ds:schemaRefs>
</ds:datastoreItem>
</file>

<file path=customXml/itemProps3.xml><?xml version="1.0" encoding="utf-8"?>
<ds:datastoreItem xmlns:ds="http://schemas.openxmlformats.org/officeDocument/2006/customXml" ds:itemID="{761DB2D6-889B-47CB-ABDB-4961B2AFEC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82956</TotalTime>
  <Words>4068</Words>
  <Application>Microsoft Office PowerPoint</Application>
  <PresentationFormat>Widescreen</PresentationFormat>
  <Paragraphs>535</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Symbol</vt:lpstr>
      <vt:lpstr>Tw Cen MT</vt:lpstr>
      <vt:lpstr>Wingdings</vt:lpstr>
      <vt:lpstr>1_Office Theme</vt:lpstr>
      <vt:lpstr>London Learning Disability COVID-19 vaccine information pack  (Version 4)  Developed with the support of the London Learning Disability Leadership Network and adapted from the Guys and St Thomas’ Supporting people with a learning disability around the COVID-19 vaccination programme toolkit     </vt:lpstr>
      <vt:lpstr>About this pack </vt:lpstr>
      <vt:lpstr>What is COVID-19 ?</vt:lpstr>
      <vt:lpstr>Who can catch COVID-19?</vt:lpstr>
      <vt:lpstr>The COVID-19 Vaccination Programme</vt:lpstr>
      <vt:lpstr>The COVID-19 vaccine</vt:lpstr>
      <vt:lpstr>Frequently asked questions about the vaccine   </vt:lpstr>
      <vt:lpstr>Frequently asked questions about the vaccine   </vt:lpstr>
      <vt:lpstr>Frequently asked questions about the vaccine</vt:lpstr>
      <vt:lpstr>Frequently asked questions about the vaccine   </vt:lpstr>
      <vt:lpstr>Frequently asked questions about the vaccine   </vt:lpstr>
      <vt:lpstr>Frequently asked questions about the vaccine</vt:lpstr>
      <vt:lpstr>Frequently asked questions about the vaccine</vt:lpstr>
      <vt:lpstr>Frequently asked questions about the vaccine   </vt:lpstr>
      <vt:lpstr>Frequently asked questions about the vaccine   </vt:lpstr>
      <vt:lpstr>Frequently asked questions about the vaccine   </vt:lpstr>
      <vt:lpstr>Frequently asked questions about the vaccine   </vt:lpstr>
      <vt:lpstr>Frequently asked questions about the vaccine   </vt:lpstr>
      <vt:lpstr>Frequently asked questions about the vaccine   </vt:lpstr>
      <vt:lpstr>Frequently asked questions about the vaccine   </vt:lpstr>
      <vt:lpstr>Who can have the vaccine?   </vt:lpstr>
      <vt:lpstr>If you are worried about having an injection </vt:lpstr>
      <vt:lpstr>Making an appointment to have the vaccine </vt:lpstr>
      <vt:lpstr>Making an appointment to have the vaccine </vt:lpstr>
      <vt:lpstr>What is a booster vaccination and should I have it?</vt:lpstr>
      <vt:lpstr>Having the vaccine</vt:lpstr>
      <vt:lpstr>Having the vaccine</vt:lpstr>
      <vt:lpstr>After having the vaccine        </vt:lpstr>
      <vt:lpstr>After having the vaccine     </vt:lpstr>
      <vt:lpstr>What to do if you feel unwell</vt:lpstr>
      <vt:lpstr>Deciding if you want to have the vaccine  </vt:lpstr>
      <vt:lpstr>PowerPoint Presentation</vt:lpstr>
      <vt:lpstr>Step by Step tips for carers and family members to  support the process</vt:lpstr>
      <vt:lpstr>Step by Step tips for carers and family members to support the process (Adapted from LDE Covid-19 Vaccination Factsheet)</vt:lpstr>
      <vt:lpstr>Step by Step tips for carers and family members to support the process</vt:lpstr>
      <vt:lpstr>Step by Step tips for carers and family members to support the process</vt:lpstr>
      <vt:lpstr>Step by Step tips for carers and family members to support the process</vt:lpstr>
      <vt:lpstr>If a person is unable to make a decision </vt:lpstr>
      <vt:lpstr>Summary flow chart – capacity and best interests</vt:lpstr>
      <vt:lpstr>Consent forms</vt:lpstr>
      <vt:lpstr>Vaccine information leaflets</vt:lpstr>
      <vt:lpstr>Supporting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Home Guidance -</dc:title>
  <dc:creator>Sproat, Jane</dc:creator>
  <cp:lastModifiedBy>Jane Kachika</cp:lastModifiedBy>
  <cp:revision>1079</cp:revision>
  <dcterms:created xsi:type="dcterms:W3CDTF">2020-04-08T21:56:45Z</dcterms:created>
  <dcterms:modified xsi:type="dcterms:W3CDTF">2021-12-23T16:59:24Z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0x0101004053F4BE006F474287BE7D74E4449AB6</vt:lpwstr>
  </property>
</Properties>
</file>