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6" r:id="rId6"/>
    <p:sldMasterId id="2147483744" r:id="rId7"/>
    <p:sldMasterId id="2147483759" r:id="rId8"/>
  </p:sldMasterIdLst>
  <p:notesMasterIdLst>
    <p:notesMasterId r:id="rId60"/>
  </p:notesMasterIdLst>
  <p:handoutMasterIdLst>
    <p:handoutMasterId r:id="rId61"/>
  </p:handoutMasterIdLst>
  <p:sldIdLst>
    <p:sldId id="263" r:id="rId9"/>
    <p:sldId id="2229" r:id="rId10"/>
    <p:sldId id="745" r:id="rId11"/>
    <p:sldId id="2145706312" r:id="rId12"/>
    <p:sldId id="2145706313" r:id="rId13"/>
    <p:sldId id="2219" r:id="rId14"/>
    <p:sldId id="2145706314" r:id="rId15"/>
    <p:sldId id="2233" r:id="rId16"/>
    <p:sldId id="2234" r:id="rId17"/>
    <p:sldId id="2145706306" r:id="rId18"/>
    <p:sldId id="574" r:id="rId19"/>
    <p:sldId id="2212" r:id="rId20"/>
    <p:sldId id="2145706315" r:id="rId21"/>
    <p:sldId id="619" r:id="rId22"/>
    <p:sldId id="733" r:id="rId23"/>
    <p:sldId id="2145706316" r:id="rId24"/>
    <p:sldId id="681" r:id="rId25"/>
    <p:sldId id="2214" r:id="rId26"/>
    <p:sldId id="736" r:id="rId27"/>
    <p:sldId id="2145706324" r:id="rId28"/>
    <p:sldId id="3477" r:id="rId29"/>
    <p:sldId id="3479" r:id="rId30"/>
    <p:sldId id="2225" r:id="rId31"/>
    <p:sldId id="2227" r:id="rId32"/>
    <p:sldId id="2226" r:id="rId33"/>
    <p:sldId id="693" r:id="rId34"/>
    <p:sldId id="2145706326" r:id="rId35"/>
    <p:sldId id="689" r:id="rId36"/>
    <p:sldId id="724" r:id="rId37"/>
    <p:sldId id="716" r:id="rId38"/>
    <p:sldId id="2145706321" r:id="rId39"/>
    <p:sldId id="719" r:id="rId40"/>
    <p:sldId id="2445" r:id="rId41"/>
    <p:sldId id="2145706323" r:id="rId42"/>
    <p:sldId id="2145706322" r:id="rId43"/>
    <p:sldId id="731" r:id="rId44"/>
    <p:sldId id="2145706325" r:id="rId45"/>
    <p:sldId id="2145706327" r:id="rId46"/>
    <p:sldId id="622" r:id="rId47"/>
    <p:sldId id="257" r:id="rId48"/>
    <p:sldId id="601" r:id="rId49"/>
    <p:sldId id="734" r:id="rId50"/>
    <p:sldId id="2224" r:id="rId51"/>
    <p:sldId id="737" r:id="rId52"/>
    <p:sldId id="738" r:id="rId53"/>
    <p:sldId id="624" r:id="rId54"/>
    <p:sldId id="604" r:id="rId55"/>
    <p:sldId id="690" r:id="rId56"/>
    <p:sldId id="720" r:id="rId57"/>
    <p:sldId id="735" r:id="rId58"/>
    <p:sldId id="221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C5FE1D-92CC-77D6-1784-518E9D70B0D9}" name="Daniel Heller" initials="DH" userId="S::Daniel.Heller@hlp.nhs.uk::f8c99429-a11b-4699-98f9-6159d8a2f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rie" initials="C" lastIdx="14" clrIdx="6"/>
  <p:cmAuthor id="1" name="Laura Cook" initials="LC" lastIdx="7" clrIdx="0">
    <p:extLst>
      <p:ext uri="{19B8F6BF-5375-455C-9EA6-DF929625EA0E}">
        <p15:presenceInfo xmlns:p15="http://schemas.microsoft.com/office/powerpoint/2012/main" userId="S::Laura.Cook18@england.nhs.uk::3a599866-de27-46f0-a144-81a69e193928" providerId="AD"/>
      </p:ext>
    </p:extLst>
  </p:cmAuthor>
  <p:cmAuthor id="8" name="Kanyimo, Ezra" initials="KE" lastIdx="3" clrIdx="7">
    <p:extLst>
      <p:ext uri="{19B8F6BF-5375-455C-9EA6-DF929625EA0E}">
        <p15:presenceInfo xmlns:p15="http://schemas.microsoft.com/office/powerpoint/2012/main" userId="S-1-5-21-597545548-1168997572-679101248-1641594" providerId="AD"/>
      </p:ext>
    </p:extLst>
  </p:cmAuthor>
  <p:cmAuthor id="2" name="Sproat, Jane" initials="SJ" lastIdx="5" clrIdx="1">
    <p:extLst>
      <p:ext uri="{19B8F6BF-5375-455C-9EA6-DF929625EA0E}">
        <p15:presenceInfo xmlns:p15="http://schemas.microsoft.com/office/powerpoint/2012/main" userId="S-1-5-21-3044193875-1230985279-3292283753-50638" providerId="AD"/>
      </p:ext>
    </p:extLst>
  </p:cmAuthor>
  <p:cmAuthor id="9" name="Katie Fleet" initials="KF" lastIdx="13" clrIdx="8">
    <p:extLst>
      <p:ext uri="{19B8F6BF-5375-455C-9EA6-DF929625EA0E}">
        <p15:presenceInfo xmlns:p15="http://schemas.microsoft.com/office/powerpoint/2012/main" userId="S::Katie.Fleet@phe.gov.uk::70f70350-d2b3-4f1e-aaa7-51c48b398633" providerId="AD"/>
      </p:ext>
    </p:extLst>
  </p:cmAuthor>
  <p:cmAuthor id="3" name="Josh Brewster" initials="JB" lastIdx="1" clrIdx="2">
    <p:extLst>
      <p:ext uri="{19B8F6BF-5375-455C-9EA6-DF929625EA0E}">
        <p15:presenceInfo xmlns:p15="http://schemas.microsoft.com/office/powerpoint/2012/main" userId="6aa81ca89d6ad6a0" providerId="Windows Live"/>
      </p:ext>
    </p:extLst>
  </p:cmAuthor>
  <p:cmAuthor id="10" name="Alka Maru" initials="AM" lastIdx="3" clrIdx="9">
    <p:extLst>
      <p:ext uri="{19B8F6BF-5375-455C-9EA6-DF929625EA0E}">
        <p15:presenceInfo xmlns:p15="http://schemas.microsoft.com/office/powerpoint/2012/main" userId="S::Alka.Maru@phe.gov.uk::8bc6277b-9027-4356-a06a-51e6858b6f21" providerId="AD"/>
      </p:ext>
    </p:extLst>
  </p:cmAuthor>
  <p:cmAuthor id="4" name="Daniel Heller" initials="DH" lastIdx="87" clrIdx="3">
    <p:extLst>
      <p:ext uri="{19B8F6BF-5375-455C-9EA6-DF929625EA0E}">
        <p15:presenceInfo xmlns:p15="http://schemas.microsoft.com/office/powerpoint/2012/main" userId="S::Daniel.Heller@hlp.nhs.uk::f8c99429-a11b-4699-98f9-6159d8a2f7e4" providerId="AD"/>
      </p:ext>
    </p:extLst>
  </p:cmAuthor>
  <p:cmAuthor id="11" name="Jane Kachika" initials="JK" lastIdx="4" clrIdx="10">
    <p:extLst>
      <p:ext uri="{19B8F6BF-5375-455C-9EA6-DF929625EA0E}">
        <p15:presenceInfo xmlns:p15="http://schemas.microsoft.com/office/powerpoint/2012/main" userId="S::Jane.Kachika@england.nhs.uk::012a7f32-7176-4b1b-9423-1cbdd8cf705a" providerId="AD"/>
      </p:ext>
    </p:extLst>
  </p:cmAuthor>
  <p:cmAuthor id="5" name="Ezra Kanyimo" initials="EK" lastIdx="17" clrIdx="4">
    <p:extLst>
      <p:ext uri="{19B8F6BF-5375-455C-9EA6-DF929625EA0E}">
        <p15:presenceInfo xmlns:p15="http://schemas.microsoft.com/office/powerpoint/2012/main" userId="Ezra Kanyimo" providerId="None"/>
      </p:ext>
    </p:extLst>
  </p:cmAuthor>
  <p:cmAuthor id="12" name="Seena Saeed" initials="SS" lastIdx="4" clrIdx="11">
    <p:extLst>
      <p:ext uri="{19B8F6BF-5375-455C-9EA6-DF929625EA0E}">
        <p15:presenceInfo xmlns:p15="http://schemas.microsoft.com/office/powerpoint/2012/main" userId="Seena Saeed" providerId="None"/>
      </p:ext>
    </p:extLst>
  </p:cmAuthor>
  <p:cmAuthor id="6" name="Lorraine Van Barthold" initials="LVB" lastIdx="40" clrIdx="5">
    <p:extLst>
      <p:ext uri="{19B8F6BF-5375-455C-9EA6-DF929625EA0E}">
        <p15:presenceInfo xmlns:p15="http://schemas.microsoft.com/office/powerpoint/2012/main" userId="S::Lorraine.VanBarthold@england.nhs.uk::a3984255-fcc4-44bf-b97d-c419fd3dd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B3C95-85F8-4A74-9174-5CC811F7ED90}" v="762" dt="2021-10-26T16:03:12.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ller" userId="f8c99429-a11b-4699-98f9-6159d8a2f7e4" providerId="ADAL" clId="{475A0EEC-8E76-4D34-9455-62278C361D59}"/>
    <pc:docChg chg="undo redo custSel addSld delSld modSld sldOrd delMainMaster">
      <pc:chgData name="Daniel Heller" userId="f8c99429-a11b-4699-98f9-6159d8a2f7e4" providerId="ADAL" clId="{475A0EEC-8E76-4D34-9455-62278C361D59}" dt="2021-10-12T17:14:18.656" v="4921" actId="47"/>
      <pc:docMkLst>
        <pc:docMk/>
      </pc:docMkLst>
      <pc:sldChg chg="addSp modSp mod addCm modCm">
        <pc:chgData name="Daniel Heller" userId="f8c99429-a11b-4699-98f9-6159d8a2f7e4" providerId="ADAL" clId="{475A0EEC-8E76-4D34-9455-62278C361D59}" dt="2021-10-12T16:06:04.432" v="4372"/>
        <pc:sldMkLst>
          <pc:docMk/>
          <pc:sldMk cId="2188151899" sldId="257"/>
        </pc:sldMkLst>
        <pc:spChg chg="mod">
          <ac:chgData name="Daniel Heller" userId="f8c99429-a11b-4699-98f9-6159d8a2f7e4" providerId="ADAL" clId="{475A0EEC-8E76-4D34-9455-62278C361D59}" dt="2021-10-12T16:05:20.284" v="4370" actId="1076"/>
          <ac:spMkLst>
            <pc:docMk/>
            <pc:sldMk cId="2188151899" sldId="257"/>
            <ac:spMk id="2" creationId="{1809CCB1-C0D5-4BA7-A04C-428F8D78F853}"/>
          </ac:spMkLst>
        </pc:spChg>
        <pc:spChg chg="mod">
          <ac:chgData name="Daniel Heller" userId="f8c99429-a11b-4699-98f9-6159d8a2f7e4" providerId="ADAL" clId="{475A0EEC-8E76-4D34-9455-62278C361D59}" dt="2021-10-12T16:01:30.609" v="4280" actId="1076"/>
          <ac:spMkLst>
            <pc:docMk/>
            <pc:sldMk cId="2188151899" sldId="257"/>
            <ac:spMk id="3" creationId="{6F4C6097-49CF-440E-8133-A0E71E5C822C}"/>
          </ac:spMkLst>
        </pc:spChg>
        <pc:spChg chg="mod">
          <ac:chgData name="Daniel Heller" userId="f8c99429-a11b-4699-98f9-6159d8a2f7e4" providerId="ADAL" clId="{475A0EEC-8E76-4D34-9455-62278C361D59}" dt="2021-10-12T16:02:02.087" v="4291" actId="14100"/>
          <ac:spMkLst>
            <pc:docMk/>
            <pc:sldMk cId="2188151899" sldId="257"/>
            <ac:spMk id="4" creationId="{A7116B74-70B4-48EB-8BC4-E9C8BADD58D4}"/>
          </ac:spMkLst>
        </pc:spChg>
        <pc:spChg chg="add mod">
          <ac:chgData name="Daniel Heller" userId="f8c99429-a11b-4699-98f9-6159d8a2f7e4" providerId="ADAL" clId="{475A0EEC-8E76-4D34-9455-62278C361D59}" dt="2021-10-12T16:04:00.428" v="4325" actId="20577"/>
          <ac:spMkLst>
            <pc:docMk/>
            <pc:sldMk cId="2188151899" sldId="257"/>
            <ac:spMk id="8" creationId="{116F9FD3-7C1B-414B-830F-850F61E6293C}"/>
          </ac:spMkLst>
        </pc:spChg>
        <pc:spChg chg="add mod">
          <ac:chgData name="Daniel Heller" userId="f8c99429-a11b-4699-98f9-6159d8a2f7e4" providerId="ADAL" clId="{475A0EEC-8E76-4D34-9455-62278C361D59}" dt="2021-10-12T16:02:43.230" v="4302" actId="1076"/>
          <ac:spMkLst>
            <pc:docMk/>
            <pc:sldMk cId="2188151899" sldId="257"/>
            <ac:spMk id="10" creationId="{F497F022-7FF8-4C95-AEA5-9E5AE0319458}"/>
          </ac:spMkLst>
        </pc:spChg>
        <pc:spChg chg="add mod">
          <ac:chgData name="Daniel Heller" userId="f8c99429-a11b-4699-98f9-6159d8a2f7e4" providerId="ADAL" clId="{475A0EEC-8E76-4D34-9455-62278C361D59}" dt="2021-10-12T16:03:11.565" v="4309" actId="1076"/>
          <ac:spMkLst>
            <pc:docMk/>
            <pc:sldMk cId="2188151899" sldId="257"/>
            <ac:spMk id="11" creationId="{CA03762C-6528-45B9-9C43-B4FD9EAC2F85}"/>
          </ac:spMkLst>
        </pc:spChg>
        <pc:picChg chg="mod">
          <ac:chgData name="Daniel Heller" userId="f8c99429-a11b-4699-98f9-6159d8a2f7e4" providerId="ADAL" clId="{475A0EEC-8E76-4D34-9455-62278C361D59}" dt="2021-10-12T16:02:22.790" v="4296" actId="1076"/>
          <ac:picMkLst>
            <pc:docMk/>
            <pc:sldMk cId="2188151899" sldId="257"/>
            <ac:picMk id="5" creationId="{5C885F92-65BC-3F48-B4FB-8BB9C8928FA2}"/>
          </ac:picMkLst>
        </pc:picChg>
      </pc:sldChg>
      <pc:sldChg chg="del">
        <pc:chgData name="Daniel Heller" userId="f8c99429-a11b-4699-98f9-6159d8a2f7e4" providerId="ADAL" clId="{475A0EEC-8E76-4D34-9455-62278C361D59}" dt="2021-09-28T09:34:38.172" v="170" actId="47"/>
        <pc:sldMkLst>
          <pc:docMk/>
          <pc:sldMk cId="3506453432" sldId="258"/>
        </pc:sldMkLst>
      </pc:sldChg>
      <pc:sldChg chg="del">
        <pc:chgData name="Daniel Heller" userId="f8c99429-a11b-4699-98f9-6159d8a2f7e4" providerId="ADAL" clId="{475A0EEC-8E76-4D34-9455-62278C361D59}" dt="2021-10-12T16:04:51.096" v="4328" actId="47"/>
        <pc:sldMkLst>
          <pc:docMk/>
          <pc:sldMk cId="386854701" sldId="259"/>
        </pc:sldMkLst>
      </pc:sldChg>
      <pc:sldChg chg="del">
        <pc:chgData name="Daniel Heller" userId="f8c99429-a11b-4699-98f9-6159d8a2f7e4" providerId="ADAL" clId="{475A0EEC-8E76-4D34-9455-62278C361D59}" dt="2021-09-28T09:32:19.245" v="131" actId="47"/>
        <pc:sldMkLst>
          <pc:docMk/>
          <pc:sldMk cId="3235965913" sldId="568"/>
        </pc:sldMkLst>
      </pc:sldChg>
      <pc:sldChg chg="addSp modSp mod">
        <pc:chgData name="Daniel Heller" userId="f8c99429-a11b-4699-98f9-6159d8a2f7e4" providerId="ADAL" clId="{475A0EEC-8E76-4D34-9455-62278C361D59}" dt="2021-10-12T09:52:26.367" v="283" actId="1076"/>
        <pc:sldMkLst>
          <pc:docMk/>
          <pc:sldMk cId="1212856047" sldId="574"/>
        </pc:sldMkLst>
        <pc:spChg chg="add mod">
          <ac:chgData name="Daniel Heller" userId="f8c99429-a11b-4699-98f9-6159d8a2f7e4" providerId="ADAL" clId="{475A0EEC-8E76-4D34-9455-62278C361D59}" dt="2021-10-12T09:52:22.102" v="282" actId="403"/>
          <ac:spMkLst>
            <pc:docMk/>
            <pc:sldMk cId="1212856047" sldId="574"/>
            <ac:spMk id="7" creationId="{86B5AACE-558D-4F65-B5B0-85C0F77FE92E}"/>
          </ac:spMkLst>
        </pc:spChg>
        <pc:picChg chg="mod">
          <ac:chgData name="Daniel Heller" userId="f8c99429-a11b-4699-98f9-6159d8a2f7e4" providerId="ADAL" clId="{475A0EEC-8E76-4D34-9455-62278C361D59}" dt="2021-10-12T09:52:26.367" v="283" actId="1076"/>
          <ac:picMkLst>
            <pc:docMk/>
            <pc:sldMk cId="1212856047" sldId="574"/>
            <ac:picMk id="6" creationId="{C81F4FF4-28B5-4332-AD4C-D34B96655879}"/>
          </ac:picMkLst>
        </pc:picChg>
      </pc:sldChg>
      <pc:sldChg chg="modSp mod ord addCm modCm">
        <pc:chgData name="Daniel Heller" userId="f8c99429-a11b-4699-98f9-6159d8a2f7e4" providerId="ADAL" clId="{475A0EEC-8E76-4D34-9455-62278C361D59}" dt="2021-10-12T16:21:55.366" v="4760"/>
        <pc:sldMkLst>
          <pc:docMk/>
          <pc:sldMk cId="1115581956" sldId="601"/>
        </pc:sldMkLst>
        <pc:spChg chg="mod">
          <ac:chgData name="Daniel Heller" userId="f8c99429-a11b-4699-98f9-6159d8a2f7e4" providerId="ADAL" clId="{475A0EEC-8E76-4D34-9455-62278C361D59}" dt="2021-10-12T16:18:51.105" v="4699" actId="20577"/>
          <ac:spMkLst>
            <pc:docMk/>
            <pc:sldMk cId="1115581956" sldId="601"/>
            <ac:spMk id="12" creationId="{3A87F08A-3AAC-49F2-96C2-EFABD27B2B2F}"/>
          </ac:spMkLst>
        </pc:spChg>
        <pc:spChg chg="mod">
          <ac:chgData name="Daniel Heller" userId="f8c99429-a11b-4699-98f9-6159d8a2f7e4" providerId="ADAL" clId="{475A0EEC-8E76-4D34-9455-62278C361D59}" dt="2021-10-12T16:16:59.022" v="4603" actId="6549"/>
          <ac:spMkLst>
            <pc:docMk/>
            <pc:sldMk cId="1115581956" sldId="601"/>
            <ac:spMk id="14" creationId="{68525084-2AE7-447F-A012-AFD54E9F7051}"/>
          </ac:spMkLst>
        </pc:spChg>
      </pc:sldChg>
      <pc:sldChg chg="del">
        <pc:chgData name="Daniel Heller" userId="f8c99429-a11b-4699-98f9-6159d8a2f7e4" providerId="ADAL" clId="{475A0EEC-8E76-4D34-9455-62278C361D59}" dt="2021-09-28T09:36:51.089" v="174" actId="47"/>
        <pc:sldMkLst>
          <pc:docMk/>
          <pc:sldMk cId="223366487" sldId="607"/>
        </pc:sldMkLst>
      </pc:sldChg>
      <pc:sldChg chg="del">
        <pc:chgData name="Daniel Heller" userId="f8c99429-a11b-4699-98f9-6159d8a2f7e4" providerId="ADAL" clId="{475A0EEC-8E76-4D34-9455-62278C361D59}" dt="2021-09-28T09:21:13.127" v="57" actId="47"/>
        <pc:sldMkLst>
          <pc:docMk/>
          <pc:sldMk cId="461376997" sldId="610"/>
        </pc:sldMkLst>
      </pc:sldChg>
      <pc:sldChg chg="modSp add del mod addCm modCm">
        <pc:chgData name="Daniel Heller" userId="f8c99429-a11b-4699-98f9-6159d8a2f7e4" providerId="ADAL" clId="{475A0EEC-8E76-4D34-9455-62278C361D59}" dt="2021-09-28T09:30:27.719" v="122" actId="47"/>
        <pc:sldMkLst>
          <pc:docMk/>
          <pc:sldMk cId="2059186064" sldId="612"/>
        </pc:sldMkLst>
        <pc:spChg chg="mod">
          <ac:chgData name="Daniel Heller" userId="f8c99429-a11b-4699-98f9-6159d8a2f7e4" providerId="ADAL" clId="{475A0EEC-8E76-4D34-9455-62278C361D59}" dt="2021-09-27T18:26:23.815" v="7" actId="20577"/>
          <ac:spMkLst>
            <pc:docMk/>
            <pc:sldMk cId="2059186064" sldId="612"/>
            <ac:spMk id="9" creationId="{9BE1F8A4-4FF5-4559-B44D-FAC888F8B536}"/>
          </ac:spMkLst>
        </pc:spChg>
        <pc:spChg chg="mod">
          <ac:chgData name="Daniel Heller" userId="f8c99429-a11b-4699-98f9-6159d8a2f7e4" providerId="ADAL" clId="{475A0EEC-8E76-4D34-9455-62278C361D59}" dt="2021-09-28T09:28:19.713" v="85" actId="20577"/>
          <ac:spMkLst>
            <pc:docMk/>
            <pc:sldMk cId="2059186064" sldId="612"/>
            <ac:spMk id="17" creationId="{FA962828-13FF-4602-B126-E5C77480CAA1}"/>
          </ac:spMkLst>
        </pc:spChg>
        <pc:spChg chg="mod">
          <ac:chgData name="Daniel Heller" userId="f8c99429-a11b-4699-98f9-6159d8a2f7e4" providerId="ADAL" clId="{475A0EEC-8E76-4D34-9455-62278C361D59}" dt="2021-09-28T09:28:34.607" v="108" actId="20577"/>
          <ac:spMkLst>
            <pc:docMk/>
            <pc:sldMk cId="2059186064" sldId="612"/>
            <ac:spMk id="18" creationId="{C7E3CE94-6196-48D6-A88F-6BB60C8DFD6A}"/>
          </ac:spMkLst>
        </pc:spChg>
      </pc:sldChg>
      <pc:sldChg chg="modSp mod ord">
        <pc:chgData name="Daniel Heller" userId="f8c99429-a11b-4699-98f9-6159d8a2f7e4" providerId="ADAL" clId="{475A0EEC-8E76-4D34-9455-62278C361D59}" dt="2021-10-12T16:16:15.596" v="4583"/>
        <pc:sldMkLst>
          <pc:docMk/>
          <pc:sldMk cId="1461963073" sldId="622"/>
        </pc:sldMkLst>
        <pc:spChg chg="mod">
          <ac:chgData name="Daniel Heller" userId="f8c99429-a11b-4699-98f9-6159d8a2f7e4" providerId="ADAL" clId="{475A0EEC-8E76-4D34-9455-62278C361D59}" dt="2021-09-28T09:31:55.323" v="129" actId="5793"/>
          <ac:spMkLst>
            <pc:docMk/>
            <pc:sldMk cId="1461963073" sldId="622"/>
            <ac:spMk id="11" creationId="{8FA0C2BA-E59F-44B0-8E20-490A3D42FE82}"/>
          </ac:spMkLst>
        </pc:spChg>
      </pc:sldChg>
      <pc:sldChg chg="modSp mod">
        <pc:chgData name="Daniel Heller" userId="f8c99429-a11b-4699-98f9-6159d8a2f7e4" providerId="ADAL" clId="{475A0EEC-8E76-4D34-9455-62278C361D59}" dt="2021-09-28T09:41:26.847" v="187" actId="20577"/>
        <pc:sldMkLst>
          <pc:docMk/>
          <pc:sldMk cId="3175896700" sldId="624"/>
        </pc:sldMkLst>
        <pc:spChg chg="mod">
          <ac:chgData name="Daniel Heller" userId="f8c99429-a11b-4699-98f9-6159d8a2f7e4" providerId="ADAL" clId="{475A0EEC-8E76-4D34-9455-62278C361D59}" dt="2021-09-28T09:41:26.847" v="187" actId="20577"/>
          <ac:spMkLst>
            <pc:docMk/>
            <pc:sldMk cId="3175896700" sldId="624"/>
            <ac:spMk id="3" creationId="{E833C55D-AFB8-4C4B-B3A7-C1E57AEDAEBA}"/>
          </ac:spMkLst>
        </pc:spChg>
      </pc:sldChg>
      <pc:sldChg chg="del">
        <pc:chgData name="Daniel Heller" userId="f8c99429-a11b-4699-98f9-6159d8a2f7e4" providerId="ADAL" clId="{475A0EEC-8E76-4D34-9455-62278C361D59}" dt="2021-09-28T09:36:55.544" v="175" actId="47"/>
        <pc:sldMkLst>
          <pc:docMk/>
          <pc:sldMk cId="76235426" sldId="631"/>
        </pc:sldMkLst>
      </pc:sldChg>
      <pc:sldChg chg="del">
        <pc:chgData name="Daniel Heller" userId="f8c99429-a11b-4699-98f9-6159d8a2f7e4" providerId="ADAL" clId="{475A0EEC-8E76-4D34-9455-62278C361D59}" dt="2021-09-27T18:26:19.231" v="0" actId="47"/>
        <pc:sldMkLst>
          <pc:docMk/>
          <pc:sldMk cId="4255441693" sldId="633"/>
        </pc:sldMkLst>
      </pc:sldChg>
      <pc:sldChg chg="del">
        <pc:chgData name="Daniel Heller" userId="f8c99429-a11b-4699-98f9-6159d8a2f7e4" providerId="ADAL" clId="{475A0EEC-8E76-4D34-9455-62278C361D59}" dt="2021-09-27T18:26:19.231" v="0" actId="47"/>
        <pc:sldMkLst>
          <pc:docMk/>
          <pc:sldMk cId="3244456324" sldId="649"/>
        </pc:sldMkLst>
      </pc:sldChg>
      <pc:sldChg chg="del">
        <pc:chgData name="Daniel Heller" userId="f8c99429-a11b-4699-98f9-6159d8a2f7e4" providerId="ADAL" clId="{475A0EEC-8E76-4D34-9455-62278C361D59}" dt="2021-09-27T18:26:19.231" v="0" actId="47"/>
        <pc:sldMkLst>
          <pc:docMk/>
          <pc:sldMk cId="0" sldId="660"/>
        </pc:sldMkLst>
      </pc:sldChg>
      <pc:sldChg chg="del">
        <pc:chgData name="Daniel Heller" userId="f8c99429-a11b-4699-98f9-6159d8a2f7e4" providerId="ADAL" clId="{475A0EEC-8E76-4D34-9455-62278C361D59}" dt="2021-09-27T18:26:19.231" v="0" actId="47"/>
        <pc:sldMkLst>
          <pc:docMk/>
          <pc:sldMk cId="1895122685" sldId="669"/>
        </pc:sldMkLst>
      </pc:sldChg>
      <pc:sldChg chg="del">
        <pc:chgData name="Daniel Heller" userId="f8c99429-a11b-4699-98f9-6159d8a2f7e4" providerId="ADAL" clId="{475A0EEC-8E76-4D34-9455-62278C361D59}" dt="2021-09-27T18:26:19.231" v="0" actId="47"/>
        <pc:sldMkLst>
          <pc:docMk/>
          <pc:sldMk cId="1398060446" sldId="670"/>
        </pc:sldMkLst>
      </pc:sldChg>
      <pc:sldChg chg="modSp add del mod">
        <pc:chgData name="Daniel Heller" userId="f8c99429-a11b-4699-98f9-6159d8a2f7e4" providerId="ADAL" clId="{475A0EEC-8E76-4D34-9455-62278C361D59}" dt="2021-10-12T15:31:57.112" v="3518"/>
        <pc:sldMkLst>
          <pc:docMk/>
          <pc:sldMk cId="1691787459" sldId="689"/>
        </pc:sldMkLst>
        <pc:spChg chg="mod">
          <ac:chgData name="Daniel Heller" userId="f8c99429-a11b-4699-98f9-6159d8a2f7e4" providerId="ADAL" clId="{475A0EEC-8E76-4D34-9455-62278C361D59}" dt="2021-09-28T09:24:59.627" v="76" actId="20577"/>
          <ac:spMkLst>
            <pc:docMk/>
            <pc:sldMk cId="1691787459" sldId="689"/>
            <ac:spMk id="21508" creationId="{A5B5FABB-0CB4-45DA-A2B0-B269364EA726}"/>
          </ac:spMkLst>
        </pc:spChg>
      </pc:sldChg>
      <pc:sldChg chg="ord">
        <pc:chgData name="Daniel Heller" userId="f8c99429-a11b-4699-98f9-6159d8a2f7e4" providerId="ADAL" clId="{475A0EEC-8E76-4D34-9455-62278C361D59}" dt="2021-10-12T15:32:01.020" v="3520"/>
        <pc:sldMkLst>
          <pc:docMk/>
          <pc:sldMk cId="1428213041" sldId="693"/>
        </pc:sldMkLst>
      </pc:sldChg>
      <pc:sldChg chg="modSp del mod">
        <pc:chgData name="Daniel Heller" userId="f8c99429-a11b-4699-98f9-6159d8a2f7e4" providerId="ADAL" clId="{475A0EEC-8E76-4D34-9455-62278C361D59}" dt="2021-10-12T15:32:39.445" v="3521" actId="47"/>
        <pc:sldMkLst>
          <pc:docMk/>
          <pc:sldMk cId="3629938439" sldId="694"/>
        </pc:sldMkLst>
        <pc:spChg chg="mod">
          <ac:chgData name="Daniel Heller" userId="f8c99429-a11b-4699-98f9-6159d8a2f7e4" providerId="ADAL" clId="{475A0EEC-8E76-4D34-9455-62278C361D59}" dt="2021-09-28T09:24:46.208" v="68" actId="207"/>
          <ac:spMkLst>
            <pc:docMk/>
            <pc:sldMk cId="3629938439" sldId="694"/>
            <ac:spMk id="21" creationId="{38F8A3B7-E567-45F0-A9A2-8814A5F9C122}"/>
          </ac:spMkLst>
        </pc:spChg>
        <pc:picChg chg="mod">
          <ac:chgData name="Daniel Heller" userId="f8c99429-a11b-4699-98f9-6159d8a2f7e4" providerId="ADAL" clId="{475A0EEC-8E76-4D34-9455-62278C361D59}" dt="2021-09-28T09:24:48.715" v="69" actId="14100"/>
          <ac:picMkLst>
            <pc:docMk/>
            <pc:sldMk cId="3629938439" sldId="694"/>
            <ac:picMk id="4" creationId="{13CA0372-B85C-4509-92FE-28007753DBC7}"/>
          </ac:picMkLst>
        </pc:picChg>
      </pc:sldChg>
      <pc:sldChg chg="del">
        <pc:chgData name="Daniel Heller" userId="f8c99429-a11b-4699-98f9-6159d8a2f7e4" providerId="ADAL" clId="{475A0EEC-8E76-4D34-9455-62278C361D59}" dt="2021-09-28T09:32:31.032" v="132" actId="47"/>
        <pc:sldMkLst>
          <pc:docMk/>
          <pc:sldMk cId="1744401366" sldId="696"/>
        </pc:sldMkLst>
      </pc:sldChg>
      <pc:sldChg chg="del">
        <pc:chgData name="Daniel Heller" userId="f8c99429-a11b-4699-98f9-6159d8a2f7e4" providerId="ADAL" clId="{475A0EEC-8E76-4D34-9455-62278C361D59}" dt="2021-09-27T18:26:19.231" v="0" actId="47"/>
        <pc:sldMkLst>
          <pc:docMk/>
          <pc:sldMk cId="2350550163" sldId="702"/>
        </pc:sldMkLst>
      </pc:sldChg>
      <pc:sldChg chg="del">
        <pc:chgData name="Daniel Heller" userId="f8c99429-a11b-4699-98f9-6159d8a2f7e4" providerId="ADAL" clId="{475A0EEC-8E76-4D34-9455-62278C361D59}" dt="2021-09-27T18:26:19.231" v="0" actId="47"/>
        <pc:sldMkLst>
          <pc:docMk/>
          <pc:sldMk cId="4025492191" sldId="703"/>
        </pc:sldMkLst>
      </pc:sldChg>
      <pc:sldChg chg="del">
        <pc:chgData name="Daniel Heller" userId="f8c99429-a11b-4699-98f9-6159d8a2f7e4" providerId="ADAL" clId="{475A0EEC-8E76-4D34-9455-62278C361D59}" dt="2021-09-27T18:26:19.231" v="0" actId="47"/>
        <pc:sldMkLst>
          <pc:docMk/>
          <pc:sldMk cId="3444759771" sldId="704"/>
        </pc:sldMkLst>
      </pc:sldChg>
      <pc:sldChg chg="del">
        <pc:chgData name="Daniel Heller" userId="f8c99429-a11b-4699-98f9-6159d8a2f7e4" providerId="ADAL" clId="{475A0EEC-8E76-4D34-9455-62278C361D59}" dt="2021-09-28T09:32:13.557" v="130" actId="47"/>
        <pc:sldMkLst>
          <pc:docMk/>
          <pc:sldMk cId="0" sldId="705"/>
        </pc:sldMkLst>
      </pc:sldChg>
      <pc:sldChg chg="del">
        <pc:chgData name="Daniel Heller" userId="f8c99429-a11b-4699-98f9-6159d8a2f7e4" providerId="ADAL" clId="{475A0EEC-8E76-4D34-9455-62278C361D59}" dt="2021-09-28T09:30:59.705" v="125" actId="47"/>
        <pc:sldMkLst>
          <pc:docMk/>
          <pc:sldMk cId="0" sldId="706"/>
        </pc:sldMkLst>
      </pc:sldChg>
      <pc:sldChg chg="del">
        <pc:chgData name="Daniel Heller" userId="f8c99429-a11b-4699-98f9-6159d8a2f7e4" providerId="ADAL" clId="{475A0EEC-8E76-4D34-9455-62278C361D59}" dt="2021-09-28T09:36:56.871" v="176" actId="47"/>
        <pc:sldMkLst>
          <pc:docMk/>
          <pc:sldMk cId="3574680551" sldId="709"/>
        </pc:sldMkLst>
      </pc:sldChg>
      <pc:sldChg chg="del">
        <pc:chgData name="Daniel Heller" userId="f8c99429-a11b-4699-98f9-6159d8a2f7e4" providerId="ADAL" clId="{475A0EEC-8E76-4D34-9455-62278C361D59}" dt="2021-09-27T18:26:19.231" v="0" actId="47"/>
        <pc:sldMkLst>
          <pc:docMk/>
          <pc:sldMk cId="0" sldId="713"/>
        </pc:sldMkLst>
      </pc:sldChg>
      <pc:sldChg chg="del">
        <pc:chgData name="Daniel Heller" userId="f8c99429-a11b-4699-98f9-6159d8a2f7e4" providerId="ADAL" clId="{475A0EEC-8E76-4D34-9455-62278C361D59}" dt="2021-09-28T09:21:27.636" v="58" actId="47"/>
        <pc:sldMkLst>
          <pc:docMk/>
          <pc:sldMk cId="3525035321" sldId="714"/>
        </pc:sldMkLst>
      </pc:sldChg>
      <pc:sldChg chg="add">
        <pc:chgData name="Daniel Heller" userId="f8c99429-a11b-4699-98f9-6159d8a2f7e4" providerId="ADAL" clId="{475A0EEC-8E76-4D34-9455-62278C361D59}" dt="2021-10-12T15:31:57.112" v="3518"/>
        <pc:sldMkLst>
          <pc:docMk/>
          <pc:sldMk cId="2720388832" sldId="716"/>
        </pc:sldMkLst>
      </pc:sldChg>
      <pc:sldChg chg="del">
        <pc:chgData name="Daniel Heller" userId="f8c99429-a11b-4699-98f9-6159d8a2f7e4" providerId="ADAL" clId="{475A0EEC-8E76-4D34-9455-62278C361D59}" dt="2021-09-27T18:26:19.231" v="0" actId="47"/>
        <pc:sldMkLst>
          <pc:docMk/>
          <pc:sldMk cId="1510992952" sldId="722"/>
        </pc:sldMkLst>
      </pc:sldChg>
      <pc:sldChg chg="del">
        <pc:chgData name="Daniel Heller" userId="f8c99429-a11b-4699-98f9-6159d8a2f7e4" providerId="ADAL" clId="{475A0EEC-8E76-4D34-9455-62278C361D59}" dt="2021-09-28T09:31:30.241" v="127" actId="47"/>
        <pc:sldMkLst>
          <pc:docMk/>
          <pc:sldMk cId="2885838903" sldId="723"/>
        </pc:sldMkLst>
      </pc:sldChg>
      <pc:sldChg chg="add">
        <pc:chgData name="Daniel Heller" userId="f8c99429-a11b-4699-98f9-6159d8a2f7e4" providerId="ADAL" clId="{475A0EEC-8E76-4D34-9455-62278C361D59}" dt="2021-10-12T15:31:57.112" v="3518"/>
        <pc:sldMkLst>
          <pc:docMk/>
          <pc:sldMk cId="2821926494" sldId="724"/>
        </pc:sldMkLst>
      </pc:sldChg>
      <pc:sldChg chg="addSp modSp add del mod ord addCm delCm modCm">
        <pc:chgData name="Daniel Heller" userId="f8c99429-a11b-4699-98f9-6159d8a2f7e4" providerId="ADAL" clId="{475A0EEC-8E76-4D34-9455-62278C361D59}" dt="2021-10-12T16:16:08.898" v="4581"/>
        <pc:sldMkLst>
          <pc:docMk/>
          <pc:sldMk cId="0" sldId="731"/>
        </pc:sldMkLst>
        <pc:spChg chg="mod">
          <ac:chgData name="Daniel Heller" userId="f8c99429-a11b-4699-98f9-6159d8a2f7e4" providerId="ADAL" clId="{475A0EEC-8E76-4D34-9455-62278C361D59}" dt="2021-10-12T16:15:01.377" v="4569" actId="20577"/>
          <ac:spMkLst>
            <pc:docMk/>
            <pc:sldMk cId="0" sldId="731"/>
            <ac:spMk id="10" creationId="{8530AFDA-6EC6-43B8-B0F6-ED9E727F1079}"/>
          </ac:spMkLst>
        </pc:spChg>
        <pc:spChg chg="add mod">
          <ac:chgData name="Daniel Heller" userId="f8c99429-a11b-4699-98f9-6159d8a2f7e4" providerId="ADAL" clId="{475A0EEC-8E76-4D34-9455-62278C361D59}" dt="2021-10-12T16:15:43.685" v="4575" actId="1076"/>
          <ac:spMkLst>
            <pc:docMk/>
            <pc:sldMk cId="0" sldId="731"/>
            <ac:spMk id="17" creationId="{D94AE71D-3888-45C6-85B5-137D8BCA1159}"/>
          </ac:spMkLst>
        </pc:spChg>
        <pc:spChg chg="mod">
          <ac:chgData name="Daniel Heller" userId="f8c99429-a11b-4699-98f9-6159d8a2f7e4" providerId="ADAL" clId="{475A0EEC-8E76-4D34-9455-62278C361D59}" dt="2021-10-12T16:06:11.565" v="4383" actId="313"/>
          <ac:spMkLst>
            <pc:docMk/>
            <pc:sldMk cId="0" sldId="731"/>
            <ac:spMk id="21506" creationId="{BF442A0D-9E52-47F7-ACE3-FB0F251B72F0}"/>
          </ac:spMkLst>
        </pc:spChg>
        <pc:spChg chg="mod">
          <ac:chgData name="Daniel Heller" userId="f8c99429-a11b-4699-98f9-6159d8a2f7e4" providerId="ADAL" clId="{475A0EEC-8E76-4D34-9455-62278C361D59}" dt="2021-10-12T16:15:31.813" v="4572" actId="14100"/>
          <ac:spMkLst>
            <pc:docMk/>
            <pc:sldMk cId="0" sldId="731"/>
            <ac:spMk id="21508" creationId="{A5B5FABB-0CB4-45DA-A2B0-B269364EA726}"/>
          </ac:spMkLst>
        </pc:spChg>
        <pc:grpChg chg="mod">
          <ac:chgData name="Daniel Heller" userId="f8c99429-a11b-4699-98f9-6159d8a2f7e4" providerId="ADAL" clId="{475A0EEC-8E76-4D34-9455-62278C361D59}" dt="2021-10-12T16:15:21.265" v="4570" actId="1076"/>
          <ac:grpSpMkLst>
            <pc:docMk/>
            <pc:sldMk cId="0" sldId="731"/>
            <ac:grpSpMk id="4" creationId="{B860C2AB-9B2B-49B7-847C-F332838EDC48}"/>
          </ac:grpSpMkLst>
        </pc:grpChg>
      </pc:sldChg>
      <pc:sldChg chg="modSp mod">
        <pc:chgData name="Daniel Heller" userId="f8c99429-a11b-4699-98f9-6159d8a2f7e4" providerId="ADAL" clId="{475A0EEC-8E76-4D34-9455-62278C361D59}" dt="2021-10-12T16:20:11.238" v="4755" actId="20577"/>
        <pc:sldMkLst>
          <pc:docMk/>
          <pc:sldMk cId="576382986" sldId="734"/>
        </pc:sldMkLst>
        <pc:spChg chg="mod">
          <ac:chgData name="Daniel Heller" userId="f8c99429-a11b-4699-98f9-6159d8a2f7e4" providerId="ADAL" clId="{475A0EEC-8E76-4D34-9455-62278C361D59}" dt="2021-10-12T16:20:11.238" v="4755" actId="20577"/>
          <ac:spMkLst>
            <pc:docMk/>
            <pc:sldMk cId="576382986" sldId="734"/>
            <ac:spMk id="13" creationId="{8EEFEA26-4E6C-45C0-B958-9485CFC4FEA5}"/>
          </ac:spMkLst>
        </pc:spChg>
        <pc:spChg chg="mod">
          <ac:chgData name="Daniel Heller" userId="f8c99429-a11b-4699-98f9-6159d8a2f7e4" providerId="ADAL" clId="{475A0EEC-8E76-4D34-9455-62278C361D59}" dt="2021-10-12T16:19:46.291" v="4728" actId="20577"/>
          <ac:spMkLst>
            <pc:docMk/>
            <pc:sldMk cId="576382986" sldId="734"/>
            <ac:spMk id="15" creationId="{0C9042D6-53E8-47AA-9F0F-666DF3BD87F6}"/>
          </ac:spMkLst>
        </pc:spChg>
      </pc:sldChg>
      <pc:sldChg chg="delSp modSp mod addCm delCm modCm">
        <pc:chgData name="Daniel Heller" userId="f8c99429-a11b-4699-98f9-6159d8a2f7e4" providerId="ADAL" clId="{475A0EEC-8E76-4D34-9455-62278C361D59}" dt="2021-10-12T16:21:12.839" v="4756" actId="1592"/>
        <pc:sldMkLst>
          <pc:docMk/>
          <pc:sldMk cId="1945185375" sldId="736"/>
        </pc:sldMkLst>
        <pc:spChg chg="mod ord">
          <ac:chgData name="Daniel Heller" userId="f8c99429-a11b-4699-98f9-6159d8a2f7e4" providerId="ADAL" clId="{475A0EEC-8E76-4D34-9455-62278C361D59}" dt="2021-10-12T14:34:48.976" v="2349" actId="208"/>
          <ac:spMkLst>
            <pc:docMk/>
            <pc:sldMk cId="1945185375" sldId="736"/>
            <ac:spMk id="6" creationId="{01CEF365-BA0F-4918-9FB5-5914098211EA}"/>
          </ac:spMkLst>
        </pc:spChg>
        <pc:spChg chg="mod">
          <ac:chgData name="Daniel Heller" userId="f8c99429-a11b-4699-98f9-6159d8a2f7e4" providerId="ADAL" clId="{475A0EEC-8E76-4D34-9455-62278C361D59}" dt="2021-10-12T14:35:49.549" v="2355" actId="255"/>
          <ac:spMkLst>
            <pc:docMk/>
            <pc:sldMk cId="1945185375" sldId="736"/>
            <ac:spMk id="9" creationId="{A8F22D73-0A5F-4540-8B7C-4C3ABB8C3A74}"/>
          </ac:spMkLst>
        </pc:spChg>
        <pc:spChg chg="mod">
          <ac:chgData name="Daniel Heller" userId="f8c99429-a11b-4699-98f9-6159d8a2f7e4" providerId="ADAL" clId="{475A0EEC-8E76-4D34-9455-62278C361D59}" dt="2021-10-12T14:32:24.944" v="2321" actId="1076"/>
          <ac:spMkLst>
            <pc:docMk/>
            <pc:sldMk cId="1945185375" sldId="736"/>
            <ac:spMk id="12" creationId="{6505FA25-9C4C-4912-BD13-7037D163CE1B}"/>
          </ac:spMkLst>
        </pc:spChg>
        <pc:spChg chg="del topLvl">
          <ac:chgData name="Daniel Heller" userId="f8c99429-a11b-4699-98f9-6159d8a2f7e4" providerId="ADAL" clId="{475A0EEC-8E76-4D34-9455-62278C361D59}" dt="2021-10-12T14:32:19.228" v="2319" actId="478"/>
          <ac:spMkLst>
            <pc:docMk/>
            <pc:sldMk cId="1945185375" sldId="736"/>
            <ac:spMk id="16" creationId="{5F05D31A-6D40-4710-AA5D-972318368F3A}"/>
          </ac:spMkLst>
        </pc:spChg>
        <pc:grpChg chg="del">
          <ac:chgData name="Daniel Heller" userId="f8c99429-a11b-4699-98f9-6159d8a2f7e4" providerId="ADAL" clId="{475A0EEC-8E76-4D34-9455-62278C361D59}" dt="2021-10-12T14:32:20.435" v="2320" actId="478"/>
          <ac:grpSpMkLst>
            <pc:docMk/>
            <pc:sldMk cId="1945185375" sldId="736"/>
            <ac:grpSpMk id="7" creationId="{B7E1F6CC-7468-4716-AC06-6FAFD0203A6D}"/>
          </ac:grpSpMkLst>
        </pc:grpChg>
        <pc:grpChg chg="del">
          <ac:chgData name="Daniel Heller" userId="f8c99429-a11b-4699-98f9-6159d8a2f7e4" providerId="ADAL" clId="{475A0EEC-8E76-4D34-9455-62278C361D59}" dt="2021-10-12T14:32:17.145" v="2318" actId="478"/>
          <ac:grpSpMkLst>
            <pc:docMk/>
            <pc:sldMk cId="1945185375" sldId="736"/>
            <ac:grpSpMk id="14" creationId="{D96136A7-B631-4E73-9123-3460396BD23D}"/>
          </ac:grpSpMkLst>
        </pc:grpChg>
        <pc:picChg chg="del topLvl">
          <ac:chgData name="Daniel Heller" userId="f8c99429-a11b-4699-98f9-6159d8a2f7e4" providerId="ADAL" clId="{475A0EEC-8E76-4D34-9455-62278C361D59}" dt="2021-10-12T14:32:17.145" v="2318" actId="478"/>
          <ac:picMkLst>
            <pc:docMk/>
            <pc:sldMk cId="1945185375" sldId="736"/>
            <ac:picMk id="15" creationId="{CC9BF372-735E-4DFB-9D39-54A17430A080}"/>
          </ac:picMkLst>
        </pc:picChg>
      </pc:sldChg>
      <pc:sldChg chg="add del">
        <pc:chgData name="Daniel Heller" userId="f8c99429-a11b-4699-98f9-6159d8a2f7e4" providerId="ADAL" clId="{475A0EEC-8E76-4D34-9455-62278C361D59}" dt="2021-10-12T15:46:04.023" v="3586"/>
        <pc:sldMkLst>
          <pc:docMk/>
          <pc:sldMk cId="3994280389" sldId="737"/>
        </pc:sldMkLst>
      </pc:sldChg>
      <pc:sldChg chg="add del">
        <pc:chgData name="Daniel Heller" userId="f8c99429-a11b-4699-98f9-6159d8a2f7e4" providerId="ADAL" clId="{475A0EEC-8E76-4D34-9455-62278C361D59}" dt="2021-10-12T15:46:04.023" v="3586"/>
        <pc:sldMkLst>
          <pc:docMk/>
          <pc:sldMk cId="4278018930" sldId="738"/>
        </pc:sldMkLst>
      </pc:sldChg>
      <pc:sldChg chg="del">
        <pc:chgData name="Daniel Heller" userId="f8c99429-a11b-4699-98f9-6159d8a2f7e4" providerId="ADAL" clId="{475A0EEC-8E76-4D34-9455-62278C361D59}" dt="2021-09-28T09:21:01.702" v="56" actId="47"/>
        <pc:sldMkLst>
          <pc:docMk/>
          <pc:sldMk cId="585425771" sldId="740"/>
        </pc:sldMkLst>
      </pc:sldChg>
      <pc:sldChg chg="del">
        <pc:chgData name="Daniel Heller" userId="f8c99429-a11b-4699-98f9-6159d8a2f7e4" providerId="ADAL" clId="{475A0EEC-8E76-4D34-9455-62278C361D59}" dt="2021-10-12T14:51:06.310" v="2658" actId="47"/>
        <pc:sldMkLst>
          <pc:docMk/>
          <pc:sldMk cId="3663684434" sldId="743"/>
        </pc:sldMkLst>
      </pc:sldChg>
      <pc:sldChg chg="addSp modSp add del mod">
        <pc:chgData name="Daniel Heller" userId="f8c99429-a11b-4699-98f9-6159d8a2f7e4" providerId="ADAL" clId="{475A0EEC-8E76-4D34-9455-62278C361D59}" dt="2021-10-12T16:04:04.479" v="4326" actId="47"/>
        <pc:sldMkLst>
          <pc:docMk/>
          <pc:sldMk cId="1964640075" sldId="746"/>
        </pc:sldMkLst>
        <pc:spChg chg="mod">
          <ac:chgData name="Daniel Heller" userId="f8c99429-a11b-4699-98f9-6159d8a2f7e4" providerId="ADAL" clId="{475A0EEC-8E76-4D34-9455-62278C361D59}" dt="2021-10-12T15:58:46.858" v="4249" actId="6549"/>
          <ac:spMkLst>
            <pc:docMk/>
            <pc:sldMk cId="1964640075" sldId="746"/>
            <ac:spMk id="5" creationId="{151F6153-B0FD-417B-A446-E7EAED30102D}"/>
          </ac:spMkLst>
        </pc:spChg>
        <pc:spChg chg="mod">
          <ac:chgData name="Daniel Heller" userId="f8c99429-a11b-4699-98f9-6159d8a2f7e4" providerId="ADAL" clId="{475A0EEC-8E76-4D34-9455-62278C361D59}" dt="2021-10-12T15:58:50.578" v="4250" actId="14100"/>
          <ac:spMkLst>
            <pc:docMk/>
            <pc:sldMk cId="1964640075" sldId="746"/>
            <ac:spMk id="6" creationId="{AB852191-91D0-4308-9A13-0A874997B1D7}"/>
          </ac:spMkLst>
        </pc:spChg>
        <pc:spChg chg="mod">
          <ac:chgData name="Daniel Heller" userId="f8c99429-a11b-4699-98f9-6159d8a2f7e4" providerId="ADAL" clId="{475A0EEC-8E76-4D34-9455-62278C361D59}" dt="2021-10-12T15:59:09.867" v="4256" actId="1076"/>
          <ac:spMkLst>
            <pc:docMk/>
            <pc:sldMk cId="1964640075" sldId="746"/>
            <ac:spMk id="7" creationId="{8FBED2A9-567A-4E3C-8CA8-85D15633928C}"/>
          </ac:spMkLst>
        </pc:spChg>
        <pc:spChg chg="add mod">
          <ac:chgData name="Daniel Heller" userId="f8c99429-a11b-4699-98f9-6159d8a2f7e4" providerId="ADAL" clId="{475A0EEC-8E76-4D34-9455-62278C361D59}" dt="2021-10-12T15:58:59.823" v="4254" actId="14100"/>
          <ac:spMkLst>
            <pc:docMk/>
            <pc:sldMk cId="1964640075" sldId="746"/>
            <ac:spMk id="9" creationId="{F5C5C62D-866B-44A8-87CE-6D07E3FB4C8B}"/>
          </ac:spMkLst>
        </pc:spChg>
      </pc:sldChg>
      <pc:sldChg chg="modSp mod">
        <pc:chgData name="Daniel Heller" userId="f8c99429-a11b-4699-98f9-6159d8a2f7e4" providerId="ADAL" clId="{475A0EEC-8E76-4D34-9455-62278C361D59}" dt="2021-10-12T13:03:28.282" v="510" actId="3626"/>
        <pc:sldMkLst>
          <pc:docMk/>
          <pc:sldMk cId="1623542964" sldId="2214"/>
        </pc:sldMkLst>
        <pc:spChg chg="mod">
          <ac:chgData name="Daniel Heller" userId="f8c99429-a11b-4699-98f9-6159d8a2f7e4" providerId="ADAL" clId="{475A0EEC-8E76-4D34-9455-62278C361D59}" dt="2021-10-12T13:03:28.282" v="510" actId="3626"/>
          <ac:spMkLst>
            <pc:docMk/>
            <pc:sldMk cId="1623542964" sldId="2214"/>
            <ac:spMk id="2" creationId="{7969CAE9-71AC-43CF-8761-4AA65494EA6D}"/>
          </ac:spMkLst>
        </pc:spChg>
      </pc:sldChg>
      <pc:sldChg chg="modSp add del mod">
        <pc:chgData name="Daniel Heller" userId="f8c99429-a11b-4699-98f9-6159d8a2f7e4" providerId="ADAL" clId="{475A0EEC-8E76-4D34-9455-62278C361D59}" dt="2021-10-12T13:17:03.265" v="1341" actId="47"/>
        <pc:sldMkLst>
          <pc:docMk/>
          <pc:sldMk cId="1248904191" sldId="2215"/>
        </pc:sldMkLst>
        <pc:spChg chg="mod">
          <ac:chgData name="Daniel Heller" userId="f8c99429-a11b-4699-98f9-6159d8a2f7e4" providerId="ADAL" clId="{475A0EEC-8E76-4D34-9455-62278C361D59}" dt="2021-09-28T09:16:53.669" v="35" actId="20577"/>
          <ac:spMkLst>
            <pc:docMk/>
            <pc:sldMk cId="1248904191" sldId="2215"/>
            <ac:spMk id="3" creationId="{E833C55D-AFB8-4C4B-B3A7-C1E57AEDAEBA}"/>
          </ac:spMkLst>
        </pc:spChg>
        <pc:spChg chg="mod">
          <ac:chgData name="Daniel Heller" userId="f8c99429-a11b-4699-98f9-6159d8a2f7e4" providerId="ADAL" clId="{475A0EEC-8E76-4D34-9455-62278C361D59}" dt="2021-09-28T09:17:08.334" v="36" actId="20577"/>
          <ac:spMkLst>
            <pc:docMk/>
            <pc:sldMk cId="1248904191" sldId="2215"/>
            <ac:spMk id="9" creationId="{A8F22D73-0A5F-4540-8B7C-4C3ABB8C3A74}"/>
          </ac:spMkLst>
        </pc:spChg>
        <pc:spChg chg="mod">
          <ac:chgData name="Daniel Heller" userId="f8c99429-a11b-4699-98f9-6159d8a2f7e4" providerId="ADAL" clId="{475A0EEC-8E76-4D34-9455-62278C361D59}" dt="2021-09-28T09:17:17.833" v="37" actId="207"/>
          <ac:spMkLst>
            <pc:docMk/>
            <pc:sldMk cId="1248904191" sldId="2215"/>
            <ac:spMk id="12" creationId="{6505FA25-9C4C-4912-BD13-7037D163CE1B}"/>
          </ac:spMkLst>
        </pc:spChg>
      </pc:sldChg>
      <pc:sldChg chg="del">
        <pc:chgData name="Daniel Heller" userId="f8c99429-a11b-4699-98f9-6159d8a2f7e4" providerId="ADAL" clId="{475A0EEC-8E76-4D34-9455-62278C361D59}" dt="2021-10-12T15:01:43.044" v="2668" actId="47"/>
        <pc:sldMkLst>
          <pc:docMk/>
          <pc:sldMk cId="92008672" sldId="2218"/>
        </pc:sldMkLst>
      </pc:sldChg>
      <pc:sldChg chg="modSp add del mod addCm modCm">
        <pc:chgData name="Daniel Heller" userId="f8c99429-a11b-4699-98f9-6159d8a2f7e4" providerId="ADAL" clId="{475A0EEC-8E76-4D34-9455-62278C361D59}" dt="2021-10-12T15:46:04.023" v="3586"/>
        <pc:sldMkLst>
          <pc:docMk/>
          <pc:sldMk cId="3523053312" sldId="2224"/>
        </pc:sldMkLst>
        <pc:graphicFrameChg chg="modGraphic">
          <ac:chgData name="Daniel Heller" userId="f8c99429-a11b-4699-98f9-6159d8a2f7e4" providerId="ADAL" clId="{475A0EEC-8E76-4D34-9455-62278C361D59}" dt="2021-09-28T09:40:18.883" v="184" actId="6549"/>
          <ac:graphicFrameMkLst>
            <pc:docMk/>
            <pc:sldMk cId="3523053312" sldId="2224"/>
            <ac:graphicFrameMk id="6" creationId="{AA28F7CC-1258-4AD4-AE90-699651CC5743}"/>
          </ac:graphicFrameMkLst>
        </pc:graphicFrameChg>
      </pc:sldChg>
      <pc:sldChg chg="modSp mod addCm delCm modCm">
        <pc:chgData name="Daniel Heller" userId="f8c99429-a11b-4699-98f9-6159d8a2f7e4" providerId="ADAL" clId="{475A0EEC-8E76-4D34-9455-62278C361D59}" dt="2021-10-12T15:18:55.785" v="3287" actId="6549"/>
        <pc:sldMkLst>
          <pc:docMk/>
          <pc:sldMk cId="1368322361" sldId="2225"/>
        </pc:sldMkLst>
        <pc:spChg chg="mod">
          <ac:chgData name="Daniel Heller" userId="f8c99429-a11b-4699-98f9-6159d8a2f7e4" providerId="ADAL" clId="{475A0EEC-8E76-4D34-9455-62278C361D59}" dt="2021-10-12T15:18:55.785" v="3287" actId="6549"/>
          <ac:spMkLst>
            <pc:docMk/>
            <pc:sldMk cId="1368322361" sldId="2225"/>
            <ac:spMk id="2" creationId="{3EF621C7-C4F4-4829-A055-3C5069AF14E9}"/>
          </ac:spMkLst>
        </pc:spChg>
        <pc:spChg chg="mod">
          <ac:chgData name="Daniel Heller" userId="f8c99429-a11b-4699-98f9-6159d8a2f7e4" providerId="ADAL" clId="{475A0EEC-8E76-4D34-9455-62278C361D59}" dt="2021-10-12T15:01:55.364" v="2676" actId="20577"/>
          <ac:spMkLst>
            <pc:docMk/>
            <pc:sldMk cId="1368322361" sldId="2225"/>
            <ac:spMk id="3" creationId="{886305CC-F6CD-4DE8-9457-8E2333959F82}"/>
          </ac:spMkLst>
        </pc:spChg>
      </pc:sldChg>
      <pc:sldChg chg="modSp mod">
        <pc:chgData name="Daniel Heller" userId="f8c99429-a11b-4699-98f9-6159d8a2f7e4" providerId="ADAL" clId="{475A0EEC-8E76-4D34-9455-62278C361D59}" dt="2021-10-12T15:28:35.241" v="3517" actId="20577"/>
        <pc:sldMkLst>
          <pc:docMk/>
          <pc:sldMk cId="378948820" sldId="2226"/>
        </pc:sldMkLst>
        <pc:spChg chg="mod">
          <ac:chgData name="Daniel Heller" userId="f8c99429-a11b-4699-98f9-6159d8a2f7e4" providerId="ADAL" clId="{475A0EEC-8E76-4D34-9455-62278C361D59}" dt="2021-10-12T15:28:35.241" v="3517" actId="20577"/>
          <ac:spMkLst>
            <pc:docMk/>
            <pc:sldMk cId="378948820" sldId="2226"/>
            <ac:spMk id="2" creationId="{3EF621C7-C4F4-4829-A055-3C5069AF14E9}"/>
          </ac:spMkLst>
        </pc:spChg>
        <pc:spChg chg="mod">
          <ac:chgData name="Daniel Heller" userId="f8c99429-a11b-4699-98f9-6159d8a2f7e4" providerId="ADAL" clId="{475A0EEC-8E76-4D34-9455-62278C361D59}" dt="2021-10-12T15:02:16.384" v="2681" actId="20577"/>
          <ac:spMkLst>
            <pc:docMk/>
            <pc:sldMk cId="378948820" sldId="2226"/>
            <ac:spMk id="3" creationId="{886305CC-F6CD-4DE8-9457-8E2333959F82}"/>
          </ac:spMkLst>
        </pc:spChg>
      </pc:sldChg>
      <pc:sldChg chg="modSp mod addCm modCm">
        <pc:chgData name="Daniel Heller" userId="f8c99429-a11b-4699-98f9-6159d8a2f7e4" providerId="ADAL" clId="{475A0EEC-8E76-4D34-9455-62278C361D59}" dt="2021-10-12T15:27:02.177" v="3352"/>
        <pc:sldMkLst>
          <pc:docMk/>
          <pc:sldMk cId="1354611393" sldId="2227"/>
        </pc:sldMkLst>
        <pc:spChg chg="mod">
          <ac:chgData name="Daniel Heller" userId="f8c99429-a11b-4699-98f9-6159d8a2f7e4" providerId="ADAL" clId="{475A0EEC-8E76-4D34-9455-62278C361D59}" dt="2021-10-12T15:20:37.870" v="3347" actId="20577"/>
          <ac:spMkLst>
            <pc:docMk/>
            <pc:sldMk cId="1354611393" sldId="2227"/>
            <ac:spMk id="2" creationId="{3EF621C7-C4F4-4829-A055-3C5069AF14E9}"/>
          </ac:spMkLst>
        </pc:spChg>
        <pc:spChg chg="mod">
          <ac:chgData name="Daniel Heller" userId="f8c99429-a11b-4699-98f9-6159d8a2f7e4" providerId="ADAL" clId="{475A0EEC-8E76-4D34-9455-62278C361D59}" dt="2021-10-12T15:02:08.640" v="2679" actId="20577"/>
          <ac:spMkLst>
            <pc:docMk/>
            <pc:sldMk cId="1354611393" sldId="2227"/>
            <ac:spMk id="3" creationId="{886305CC-F6CD-4DE8-9457-8E2333959F82}"/>
          </ac:spMkLst>
        </pc:spChg>
      </pc:sldChg>
      <pc:sldChg chg="modSp mod">
        <pc:chgData name="Daniel Heller" userId="f8c99429-a11b-4699-98f9-6159d8a2f7e4" providerId="ADAL" clId="{475A0EEC-8E76-4D34-9455-62278C361D59}" dt="2021-10-01T09:28:55.363" v="259" actId="13926"/>
        <pc:sldMkLst>
          <pc:docMk/>
          <pc:sldMk cId="3257948934" sldId="2445"/>
        </pc:sldMkLst>
        <pc:spChg chg="mod">
          <ac:chgData name="Daniel Heller" userId="f8c99429-a11b-4699-98f9-6159d8a2f7e4" providerId="ADAL" clId="{475A0EEC-8E76-4D34-9455-62278C361D59}" dt="2021-10-01T09:28:55.363" v="259" actId="13926"/>
          <ac:spMkLst>
            <pc:docMk/>
            <pc:sldMk cId="3257948934" sldId="2445"/>
            <ac:spMk id="2" creationId="{94B30C78-44C0-4A6E-93E4-4FFA980320B2}"/>
          </ac:spMkLst>
        </pc:spChg>
      </pc:sldChg>
      <pc:sldChg chg="delSp modSp add mod">
        <pc:chgData name="Daniel Heller" userId="f8c99429-a11b-4699-98f9-6159d8a2f7e4" providerId="ADAL" clId="{475A0EEC-8E76-4D34-9455-62278C361D59}" dt="2021-10-12T16:36:19.201" v="4919" actId="20577"/>
        <pc:sldMkLst>
          <pc:docMk/>
          <pc:sldMk cId="2291708114" sldId="3477"/>
        </pc:sldMkLst>
        <pc:spChg chg="mod">
          <ac:chgData name="Daniel Heller" userId="f8c99429-a11b-4699-98f9-6159d8a2f7e4" providerId="ADAL" clId="{475A0EEC-8E76-4D34-9455-62278C361D59}" dt="2021-10-12T15:00:35.672" v="2667" actId="27636"/>
          <ac:spMkLst>
            <pc:docMk/>
            <pc:sldMk cId="2291708114" sldId="3477"/>
            <ac:spMk id="2" creationId="{666F656C-5BE3-4D81-826D-CBAA72F542A7}"/>
          </ac:spMkLst>
        </pc:spChg>
        <pc:spChg chg="mod">
          <ac:chgData name="Daniel Heller" userId="f8c99429-a11b-4699-98f9-6159d8a2f7e4" providerId="ADAL" clId="{475A0EEC-8E76-4D34-9455-62278C361D59}" dt="2021-10-12T14:58:54.480" v="2661" actId="27636"/>
          <ac:spMkLst>
            <pc:docMk/>
            <pc:sldMk cId="2291708114" sldId="3477"/>
            <ac:spMk id="3" creationId="{1C2F9F21-5F9D-4286-9AE1-3B211828C5E8}"/>
          </ac:spMkLst>
        </pc:spChg>
        <pc:spChg chg="mod">
          <ac:chgData name="Daniel Heller" userId="f8c99429-a11b-4699-98f9-6159d8a2f7e4" providerId="ADAL" clId="{475A0EEC-8E76-4D34-9455-62278C361D59}" dt="2021-10-12T16:36:19.201" v="4919" actId="20577"/>
          <ac:spMkLst>
            <pc:docMk/>
            <pc:sldMk cId="2291708114" sldId="3477"/>
            <ac:spMk id="5" creationId="{37DF7627-C9E3-4037-9B57-931142A610DE}"/>
          </ac:spMkLst>
        </pc:spChg>
        <pc:spChg chg="mod">
          <ac:chgData name="Daniel Heller" userId="f8c99429-a11b-4699-98f9-6159d8a2f7e4" providerId="ADAL" clId="{475A0EEC-8E76-4D34-9455-62278C361D59}" dt="2021-10-12T16:34:29.594" v="4763" actId="6549"/>
          <ac:spMkLst>
            <pc:docMk/>
            <pc:sldMk cId="2291708114" sldId="3477"/>
            <ac:spMk id="9" creationId="{BF1A67A2-6F7E-427F-9336-50449532E20E}"/>
          </ac:spMkLst>
        </pc:spChg>
        <pc:grpChg chg="del">
          <ac:chgData name="Daniel Heller" userId="f8c99429-a11b-4699-98f9-6159d8a2f7e4" providerId="ADAL" clId="{475A0EEC-8E76-4D34-9455-62278C361D59}" dt="2021-10-12T16:34:30.511" v="4764" actId="478"/>
          <ac:grpSpMkLst>
            <pc:docMk/>
            <pc:sldMk cId="2291708114" sldId="3477"/>
            <ac:grpSpMk id="7" creationId="{001968D0-0604-49B9-8387-7080B7848E82}"/>
          </ac:grpSpMkLst>
        </pc:grpChg>
      </pc:sldChg>
      <pc:sldChg chg="add addCm delCm modCm">
        <pc:chgData name="Daniel Heller" userId="f8c99429-a11b-4699-98f9-6159d8a2f7e4" providerId="ADAL" clId="{475A0EEC-8E76-4D34-9455-62278C361D59}" dt="2021-10-12T16:51:32.489" v="4920" actId="1592"/>
        <pc:sldMkLst>
          <pc:docMk/>
          <pc:sldMk cId="3688530847" sldId="3479"/>
        </pc:sldMkLst>
      </pc:sldChg>
      <pc:sldChg chg="addSp modSp del mod">
        <pc:chgData name="Daniel Heller" userId="f8c99429-a11b-4699-98f9-6159d8a2f7e4" providerId="ADAL" clId="{475A0EEC-8E76-4D34-9455-62278C361D59}" dt="2021-10-12T17:14:18.656" v="4921" actId="47"/>
        <pc:sldMkLst>
          <pc:docMk/>
          <pc:sldMk cId="1027686637" sldId="2145706284"/>
        </pc:sldMkLst>
        <pc:spChg chg="add mod">
          <ac:chgData name="Daniel Heller" userId="f8c99429-a11b-4699-98f9-6159d8a2f7e4" providerId="ADAL" clId="{475A0EEC-8E76-4D34-9455-62278C361D59}" dt="2021-10-12T09:51:49.450" v="274" actId="403"/>
          <ac:spMkLst>
            <pc:docMk/>
            <pc:sldMk cId="1027686637" sldId="2145706284"/>
            <ac:spMk id="3" creationId="{7C97E8A3-CC77-4BDB-B5A1-D7F99F42D213}"/>
          </ac:spMkLst>
        </pc:spChg>
        <pc:spChg chg="mod">
          <ac:chgData name="Daniel Heller" userId="f8c99429-a11b-4699-98f9-6159d8a2f7e4" providerId="ADAL" clId="{475A0EEC-8E76-4D34-9455-62278C361D59}" dt="2021-10-01T09:24:52.718" v="211" actId="1076"/>
          <ac:spMkLst>
            <pc:docMk/>
            <pc:sldMk cId="1027686637" sldId="2145706284"/>
            <ac:spMk id="16" creationId="{5DDE8DD0-BB05-41DD-AF5E-B67380CBCE6A}"/>
          </ac:spMkLst>
        </pc:spChg>
        <pc:cxnChg chg="mod">
          <ac:chgData name="Daniel Heller" userId="f8c99429-a11b-4699-98f9-6159d8a2f7e4" providerId="ADAL" clId="{475A0EEC-8E76-4D34-9455-62278C361D59}" dt="2021-10-01T09:24:49.078" v="210" actId="1076"/>
          <ac:cxnSpMkLst>
            <pc:docMk/>
            <pc:sldMk cId="1027686637" sldId="2145706284"/>
            <ac:cxnSpMk id="15" creationId="{CF59FEDE-8A69-4E9F-B523-7B6B6367F7DC}"/>
          </ac:cxnSpMkLst>
        </pc:cxnChg>
      </pc:sldChg>
      <pc:sldChg chg="modSp mod">
        <pc:chgData name="Daniel Heller" userId="f8c99429-a11b-4699-98f9-6159d8a2f7e4" providerId="ADAL" clId="{475A0EEC-8E76-4D34-9455-62278C361D59}" dt="2021-09-28T09:13:06.706" v="28" actId="20577"/>
        <pc:sldMkLst>
          <pc:docMk/>
          <pc:sldMk cId="3637460540" sldId="2145706306"/>
        </pc:sldMkLst>
        <pc:spChg chg="mod">
          <ac:chgData name="Daniel Heller" userId="f8c99429-a11b-4699-98f9-6159d8a2f7e4" providerId="ADAL" clId="{475A0EEC-8E76-4D34-9455-62278C361D59}" dt="2021-09-28T09:13:06.706" v="28" actId="20577"/>
          <ac:spMkLst>
            <pc:docMk/>
            <pc:sldMk cId="3637460540" sldId="2145706306"/>
            <ac:spMk id="2" creationId="{C86EFF40-EA4F-41B6-866D-96640D0CB72F}"/>
          </ac:spMkLst>
        </pc:spChg>
      </pc:sldChg>
      <pc:sldChg chg="del">
        <pc:chgData name="Daniel Heller" userId="f8c99429-a11b-4699-98f9-6159d8a2f7e4" providerId="ADAL" clId="{475A0EEC-8E76-4D34-9455-62278C361D59}" dt="2021-09-28T09:12:54.880" v="13" actId="47"/>
        <pc:sldMkLst>
          <pc:docMk/>
          <pc:sldMk cId="1397465875" sldId="2145706307"/>
        </pc:sldMkLst>
      </pc:sldChg>
      <pc:sldChg chg="del">
        <pc:chgData name="Daniel Heller" userId="f8c99429-a11b-4699-98f9-6159d8a2f7e4" providerId="ADAL" clId="{475A0EEC-8E76-4D34-9455-62278C361D59}" dt="2021-09-28T09:12:49.135" v="12" actId="47"/>
        <pc:sldMkLst>
          <pc:docMk/>
          <pc:sldMk cId="4032814067" sldId="2145706308"/>
        </pc:sldMkLst>
      </pc:sldChg>
      <pc:sldChg chg="del">
        <pc:chgData name="Daniel Heller" userId="f8c99429-a11b-4699-98f9-6159d8a2f7e4" providerId="ADAL" clId="{475A0EEC-8E76-4D34-9455-62278C361D59}" dt="2021-09-28T09:12:45.276" v="11" actId="47"/>
        <pc:sldMkLst>
          <pc:docMk/>
          <pc:sldMk cId="3522536452" sldId="2145706311"/>
        </pc:sldMkLst>
      </pc:sldChg>
      <pc:sldChg chg="modSp mod">
        <pc:chgData name="Daniel Heller" userId="f8c99429-a11b-4699-98f9-6159d8a2f7e4" providerId="ADAL" clId="{475A0EEC-8E76-4D34-9455-62278C361D59}" dt="2021-09-28T09:09:42.153" v="10" actId="207"/>
        <pc:sldMkLst>
          <pc:docMk/>
          <pc:sldMk cId="3140514464" sldId="2145706313"/>
        </pc:sldMkLst>
        <pc:spChg chg="mod">
          <ac:chgData name="Daniel Heller" userId="f8c99429-a11b-4699-98f9-6159d8a2f7e4" providerId="ADAL" clId="{475A0EEC-8E76-4D34-9455-62278C361D59}" dt="2021-09-28T09:09:42.153" v="10" actId="207"/>
          <ac:spMkLst>
            <pc:docMk/>
            <pc:sldMk cId="3140514464" sldId="2145706313"/>
            <ac:spMk id="19" creationId="{B5D822DA-E764-46BA-88D0-2BE744377DB1}"/>
          </ac:spMkLst>
        </pc:spChg>
      </pc:sldChg>
      <pc:sldChg chg="delSp modSp mod">
        <pc:chgData name="Daniel Heller" userId="f8c99429-a11b-4699-98f9-6159d8a2f7e4" providerId="ADAL" clId="{475A0EEC-8E76-4D34-9455-62278C361D59}" dt="2021-10-12T10:16:16.216" v="507" actId="1076"/>
        <pc:sldMkLst>
          <pc:docMk/>
          <pc:sldMk cId="4021654089" sldId="2145706315"/>
        </pc:sldMkLst>
        <pc:spChg chg="del mod">
          <ac:chgData name="Daniel Heller" userId="f8c99429-a11b-4699-98f9-6159d8a2f7e4" providerId="ADAL" clId="{475A0EEC-8E76-4D34-9455-62278C361D59}" dt="2021-10-12T09:55:38.876" v="286" actId="478"/>
          <ac:spMkLst>
            <pc:docMk/>
            <pc:sldMk cId="4021654089" sldId="2145706315"/>
            <ac:spMk id="2" creationId="{4E534B37-D879-4686-9802-0B12A89A3B9A}"/>
          </ac:spMkLst>
        </pc:spChg>
        <pc:spChg chg="mod">
          <ac:chgData name="Daniel Heller" userId="f8c99429-a11b-4699-98f9-6159d8a2f7e4" providerId="ADAL" clId="{475A0EEC-8E76-4D34-9455-62278C361D59}" dt="2021-10-12T10:16:12.489" v="506" actId="1076"/>
          <ac:spMkLst>
            <pc:docMk/>
            <pc:sldMk cId="4021654089" sldId="2145706315"/>
            <ac:spMk id="7" creationId="{2C2EC544-50AD-48DC-8A6B-484608CB46D9}"/>
          </ac:spMkLst>
        </pc:spChg>
        <pc:spChg chg="del mod">
          <ac:chgData name="Daniel Heller" userId="f8c99429-a11b-4699-98f9-6159d8a2f7e4" providerId="ADAL" clId="{475A0EEC-8E76-4D34-9455-62278C361D59}" dt="2021-10-12T10:14:36.376" v="493" actId="478"/>
          <ac:spMkLst>
            <pc:docMk/>
            <pc:sldMk cId="4021654089" sldId="2145706315"/>
            <ac:spMk id="9" creationId="{26A9A4B7-DDFF-4F21-9842-B21DD006C4EC}"/>
          </ac:spMkLst>
        </pc:spChg>
        <pc:spChg chg="del mod">
          <ac:chgData name="Daniel Heller" userId="f8c99429-a11b-4699-98f9-6159d8a2f7e4" providerId="ADAL" clId="{475A0EEC-8E76-4D34-9455-62278C361D59}" dt="2021-10-12T10:14:40.231" v="494" actId="478"/>
          <ac:spMkLst>
            <pc:docMk/>
            <pc:sldMk cId="4021654089" sldId="2145706315"/>
            <ac:spMk id="13" creationId="{4E534B37-D879-4686-9802-0B12A89A3B9A}"/>
          </ac:spMkLst>
        </pc:spChg>
        <pc:spChg chg="mod">
          <ac:chgData name="Daniel Heller" userId="f8c99429-a11b-4699-98f9-6159d8a2f7e4" providerId="ADAL" clId="{475A0EEC-8E76-4D34-9455-62278C361D59}" dt="2021-10-12T10:16:16.216" v="507" actId="1076"/>
          <ac:spMkLst>
            <pc:docMk/>
            <pc:sldMk cId="4021654089" sldId="2145706315"/>
            <ac:spMk id="17" creationId="{B9C099EF-A55D-4B1B-8E28-24346BF59160}"/>
          </ac:spMkLst>
        </pc:spChg>
      </pc:sldChg>
      <pc:sldChg chg="delSp modSp del mod">
        <pc:chgData name="Daniel Heller" userId="f8c99429-a11b-4699-98f9-6159d8a2f7e4" providerId="ADAL" clId="{475A0EEC-8E76-4D34-9455-62278C361D59}" dt="2021-10-12T14:24:20.956" v="1873" actId="47"/>
        <pc:sldMkLst>
          <pc:docMk/>
          <pc:sldMk cId="54163428" sldId="2145706317"/>
        </pc:sldMkLst>
        <pc:spChg chg="del">
          <ac:chgData name="Daniel Heller" userId="f8c99429-a11b-4699-98f9-6159d8a2f7e4" providerId="ADAL" clId="{475A0EEC-8E76-4D34-9455-62278C361D59}" dt="2021-10-12T14:23:49.852" v="1864" actId="478"/>
          <ac:spMkLst>
            <pc:docMk/>
            <pc:sldMk cId="54163428" sldId="2145706317"/>
            <ac:spMk id="14" creationId="{9305E7C8-1CDB-4B94-873D-276E2BE5DF7C}"/>
          </ac:spMkLst>
        </pc:spChg>
        <pc:spChg chg="del">
          <ac:chgData name="Daniel Heller" userId="f8c99429-a11b-4699-98f9-6159d8a2f7e4" providerId="ADAL" clId="{475A0EEC-8E76-4D34-9455-62278C361D59}" dt="2021-10-12T14:23:55.339" v="1869" actId="478"/>
          <ac:spMkLst>
            <pc:docMk/>
            <pc:sldMk cId="54163428" sldId="2145706317"/>
            <ac:spMk id="61" creationId="{3EEC8E05-CDB1-4B50-8071-812A9E00F68A}"/>
          </ac:spMkLst>
        </pc:spChg>
        <pc:spChg chg="del">
          <ac:chgData name="Daniel Heller" userId="f8c99429-a11b-4699-98f9-6159d8a2f7e4" providerId="ADAL" clId="{475A0EEC-8E76-4D34-9455-62278C361D59}" dt="2021-10-12T14:24:00.300" v="1871" actId="478"/>
          <ac:spMkLst>
            <pc:docMk/>
            <pc:sldMk cId="54163428" sldId="2145706317"/>
            <ac:spMk id="62" creationId="{DE4B0FEF-B15F-45DE-9236-749CCC6377B2}"/>
          </ac:spMkLst>
        </pc:spChg>
        <pc:spChg chg="del">
          <ac:chgData name="Daniel Heller" userId="f8c99429-a11b-4699-98f9-6159d8a2f7e4" providerId="ADAL" clId="{475A0EEC-8E76-4D34-9455-62278C361D59}" dt="2021-10-12T14:23:54.514" v="1868" actId="478"/>
          <ac:spMkLst>
            <pc:docMk/>
            <pc:sldMk cId="54163428" sldId="2145706317"/>
            <ac:spMk id="63" creationId="{62E6806B-5D77-40B2-BAE3-4E752B4E8960}"/>
          </ac:spMkLst>
        </pc:spChg>
        <pc:spChg chg="del">
          <ac:chgData name="Daniel Heller" userId="f8c99429-a11b-4699-98f9-6159d8a2f7e4" providerId="ADAL" clId="{475A0EEC-8E76-4D34-9455-62278C361D59}" dt="2021-10-12T14:23:53.538" v="1867" actId="478"/>
          <ac:spMkLst>
            <pc:docMk/>
            <pc:sldMk cId="54163428" sldId="2145706317"/>
            <ac:spMk id="64" creationId="{6E1ADA65-3590-44E3-8E8F-74D4CE662C05}"/>
          </ac:spMkLst>
        </pc:spChg>
        <pc:cxnChg chg="del mod">
          <ac:chgData name="Daniel Heller" userId="f8c99429-a11b-4699-98f9-6159d8a2f7e4" providerId="ADAL" clId="{475A0EEC-8E76-4D34-9455-62278C361D59}" dt="2021-10-12T14:23:51.472" v="1865" actId="478"/>
          <ac:cxnSpMkLst>
            <pc:docMk/>
            <pc:sldMk cId="54163428" sldId="2145706317"/>
            <ac:cxnSpMk id="40" creationId="{C3768F85-3725-4DEF-801B-21C0D3F23C39}"/>
          </ac:cxnSpMkLst>
        </pc:cxnChg>
        <pc:cxnChg chg="del">
          <ac:chgData name="Daniel Heller" userId="f8c99429-a11b-4699-98f9-6159d8a2f7e4" providerId="ADAL" clId="{475A0EEC-8E76-4D34-9455-62278C361D59}" dt="2021-10-12T14:23:52.792" v="1866" actId="478"/>
          <ac:cxnSpMkLst>
            <pc:docMk/>
            <pc:sldMk cId="54163428" sldId="2145706317"/>
            <ac:cxnSpMk id="42" creationId="{CDF7ABE0-3F97-4CF4-B6EF-235833A53DC7}"/>
          </ac:cxnSpMkLst>
        </pc:cxnChg>
        <pc:cxnChg chg="mod">
          <ac:chgData name="Daniel Heller" userId="f8c99429-a11b-4699-98f9-6159d8a2f7e4" providerId="ADAL" clId="{475A0EEC-8E76-4D34-9455-62278C361D59}" dt="2021-10-12T14:23:49.852" v="1864" actId="478"/>
          <ac:cxnSpMkLst>
            <pc:docMk/>
            <pc:sldMk cId="54163428" sldId="2145706317"/>
            <ac:cxnSpMk id="74" creationId="{9D2D8CA2-02E3-4639-BF5C-7B130594248A}"/>
          </ac:cxnSpMkLst>
        </pc:cxnChg>
        <pc:cxnChg chg="del">
          <ac:chgData name="Daniel Heller" userId="f8c99429-a11b-4699-98f9-6159d8a2f7e4" providerId="ADAL" clId="{475A0EEC-8E76-4D34-9455-62278C361D59}" dt="2021-10-12T14:23:57.915" v="1870" actId="478"/>
          <ac:cxnSpMkLst>
            <pc:docMk/>
            <pc:sldMk cId="54163428" sldId="2145706317"/>
            <ac:cxnSpMk id="91" creationId="{5BD52E79-CC8B-44AF-AF9E-1BD650222E47}"/>
          </ac:cxnSpMkLst>
        </pc:cxnChg>
        <pc:cxnChg chg="del">
          <ac:chgData name="Daniel Heller" userId="f8c99429-a11b-4699-98f9-6159d8a2f7e4" providerId="ADAL" clId="{475A0EEC-8E76-4D34-9455-62278C361D59}" dt="2021-10-12T14:24:02.261" v="1872" actId="478"/>
          <ac:cxnSpMkLst>
            <pc:docMk/>
            <pc:sldMk cId="54163428" sldId="2145706317"/>
            <ac:cxnSpMk id="93" creationId="{32C4DB62-95E9-42E4-86A1-D5782521A346}"/>
          </ac:cxnSpMkLst>
        </pc:cxnChg>
      </pc:sldChg>
      <pc:sldChg chg="del">
        <pc:chgData name="Daniel Heller" userId="f8c99429-a11b-4699-98f9-6159d8a2f7e4" providerId="ADAL" clId="{475A0EEC-8E76-4D34-9455-62278C361D59}" dt="2021-09-27T18:26:19.231" v="0" actId="47"/>
        <pc:sldMkLst>
          <pc:docMk/>
          <pc:sldMk cId="1593547587" sldId="2145706318"/>
        </pc:sldMkLst>
      </pc:sldChg>
      <pc:sldChg chg="del">
        <pc:chgData name="Daniel Heller" userId="f8c99429-a11b-4699-98f9-6159d8a2f7e4" providerId="ADAL" clId="{475A0EEC-8E76-4D34-9455-62278C361D59}" dt="2021-09-27T18:26:19.231" v="0" actId="47"/>
        <pc:sldMkLst>
          <pc:docMk/>
          <pc:sldMk cId="319403092" sldId="2145706319"/>
        </pc:sldMkLst>
      </pc:sldChg>
      <pc:sldChg chg="del">
        <pc:chgData name="Daniel Heller" userId="f8c99429-a11b-4699-98f9-6159d8a2f7e4" providerId="ADAL" clId="{475A0EEC-8E76-4D34-9455-62278C361D59}" dt="2021-09-27T18:26:19.231" v="0" actId="47"/>
        <pc:sldMkLst>
          <pc:docMk/>
          <pc:sldMk cId="2009770432" sldId="2145706320"/>
        </pc:sldMkLst>
      </pc:sldChg>
      <pc:sldChg chg="delCm modCm">
        <pc:chgData name="Daniel Heller" userId="f8c99429-a11b-4699-98f9-6159d8a2f7e4" providerId="ADAL" clId="{475A0EEC-8E76-4D34-9455-62278C361D59}" dt="2021-10-12T16:21:34.026" v="4758" actId="1592"/>
        <pc:sldMkLst>
          <pc:docMk/>
          <pc:sldMk cId="2170876106" sldId="2145706321"/>
        </pc:sldMkLst>
      </pc:sldChg>
      <pc:sldChg chg="addSp modSp add mod addCm delCm">
        <pc:chgData name="Daniel Heller" userId="f8c99429-a11b-4699-98f9-6159d8a2f7e4" providerId="ADAL" clId="{475A0EEC-8E76-4D34-9455-62278C361D59}" dt="2021-09-28T09:31:17.148" v="126" actId="1076"/>
        <pc:sldMkLst>
          <pc:docMk/>
          <pc:sldMk cId="1808808456" sldId="2145706322"/>
        </pc:sldMkLst>
        <pc:spChg chg="add mod">
          <ac:chgData name="Daniel Heller" userId="f8c99429-a11b-4699-98f9-6159d8a2f7e4" providerId="ADAL" clId="{475A0EEC-8E76-4D34-9455-62278C361D59}" dt="2021-09-28T09:31:17.148" v="126" actId="1076"/>
          <ac:spMkLst>
            <pc:docMk/>
            <pc:sldMk cId="1808808456" sldId="2145706322"/>
            <ac:spMk id="2" creationId="{B39F9E6D-556F-415C-B14F-117FAB6BD515}"/>
          </ac:spMkLst>
        </pc:spChg>
      </pc:sldChg>
      <pc:sldChg chg="add">
        <pc:chgData name="Daniel Heller" userId="f8c99429-a11b-4699-98f9-6159d8a2f7e4" providerId="ADAL" clId="{475A0EEC-8E76-4D34-9455-62278C361D59}" dt="2021-09-27T18:26:56.686" v="9"/>
        <pc:sldMkLst>
          <pc:docMk/>
          <pc:sldMk cId="517314210" sldId="2145706323"/>
        </pc:sldMkLst>
      </pc:sldChg>
      <pc:sldChg chg="addSp delSp modSp new mod">
        <pc:chgData name="Daniel Heller" userId="f8c99429-a11b-4699-98f9-6159d8a2f7e4" providerId="ADAL" clId="{475A0EEC-8E76-4D34-9455-62278C361D59}" dt="2021-10-12T14:41:45.122" v="2657" actId="20577"/>
        <pc:sldMkLst>
          <pc:docMk/>
          <pc:sldMk cId="1698554277" sldId="2145706324"/>
        </pc:sldMkLst>
        <pc:spChg chg="mod">
          <ac:chgData name="Daniel Heller" userId="f8c99429-a11b-4699-98f9-6159d8a2f7e4" providerId="ADAL" clId="{475A0EEC-8E76-4D34-9455-62278C361D59}" dt="2021-10-12T14:41:45.122" v="2657" actId="20577"/>
          <ac:spMkLst>
            <pc:docMk/>
            <pc:sldMk cId="1698554277" sldId="2145706324"/>
            <ac:spMk id="2" creationId="{23CC41D8-3980-4A3A-88A2-807E1CB55BB2}"/>
          </ac:spMkLst>
        </pc:spChg>
        <pc:spChg chg="mod">
          <ac:chgData name="Daniel Heller" userId="f8c99429-a11b-4699-98f9-6159d8a2f7e4" providerId="ADAL" clId="{475A0EEC-8E76-4D34-9455-62278C361D59}" dt="2021-10-12T14:27:12.384" v="1967" actId="20577"/>
          <ac:spMkLst>
            <pc:docMk/>
            <pc:sldMk cId="1698554277" sldId="2145706324"/>
            <ac:spMk id="3" creationId="{6D9A1726-C439-456F-9A24-B35F1F91F16A}"/>
          </ac:spMkLst>
        </pc:spChg>
        <pc:spChg chg="add mod">
          <ac:chgData name="Daniel Heller" userId="f8c99429-a11b-4699-98f9-6159d8a2f7e4" providerId="ADAL" clId="{475A0EEC-8E76-4D34-9455-62278C361D59}" dt="2021-10-12T14:41:35.226" v="2655" actId="20577"/>
          <ac:spMkLst>
            <pc:docMk/>
            <pc:sldMk cId="1698554277" sldId="2145706324"/>
            <ac:spMk id="4" creationId="{E8D5A679-0642-457E-956D-E422C5708175}"/>
          </ac:spMkLst>
        </pc:spChg>
        <pc:spChg chg="add del mod">
          <ac:chgData name="Daniel Heller" userId="f8c99429-a11b-4699-98f9-6159d8a2f7e4" providerId="ADAL" clId="{475A0EEC-8E76-4D34-9455-62278C361D59}" dt="2021-10-12T14:20:59.368" v="1862"/>
          <ac:spMkLst>
            <pc:docMk/>
            <pc:sldMk cId="1698554277" sldId="2145706324"/>
            <ac:spMk id="5" creationId="{91F3B217-E07B-4C87-9753-CFB2E3518A7F}"/>
          </ac:spMkLst>
        </pc:spChg>
        <pc:spChg chg="add del mod">
          <ac:chgData name="Daniel Heller" userId="f8c99429-a11b-4699-98f9-6159d8a2f7e4" providerId="ADAL" clId="{475A0EEC-8E76-4D34-9455-62278C361D59}" dt="2021-10-12T14:38:57.562" v="2551" actId="478"/>
          <ac:spMkLst>
            <pc:docMk/>
            <pc:sldMk cId="1698554277" sldId="2145706324"/>
            <ac:spMk id="6" creationId="{78A60CA7-C703-45E5-8160-675F5BAB6777}"/>
          </ac:spMkLst>
        </pc:spChg>
      </pc:sldChg>
      <pc:sldChg chg="addSp delSp modSp new mod ord modClrScheme chgLayout">
        <pc:chgData name="Daniel Heller" userId="f8c99429-a11b-4699-98f9-6159d8a2f7e4" providerId="ADAL" clId="{475A0EEC-8E76-4D34-9455-62278C361D59}" dt="2021-10-12T15:49:21.031" v="3829"/>
        <pc:sldMkLst>
          <pc:docMk/>
          <pc:sldMk cId="1694761539" sldId="2145706325"/>
        </pc:sldMkLst>
        <pc:spChg chg="del mod ord">
          <ac:chgData name="Daniel Heller" userId="f8c99429-a11b-4699-98f9-6159d8a2f7e4" providerId="ADAL" clId="{475A0EEC-8E76-4D34-9455-62278C361D59}" dt="2021-09-28T09:34:25.070" v="134" actId="700"/>
          <ac:spMkLst>
            <pc:docMk/>
            <pc:sldMk cId="1694761539" sldId="2145706325"/>
            <ac:spMk id="2" creationId="{65B61904-5269-4C48-AD1C-1D663D4663EF}"/>
          </ac:spMkLst>
        </pc:spChg>
        <pc:spChg chg="del mod ord">
          <ac:chgData name="Daniel Heller" userId="f8c99429-a11b-4699-98f9-6159d8a2f7e4" providerId="ADAL" clId="{475A0EEC-8E76-4D34-9455-62278C361D59}" dt="2021-09-28T09:34:25.070" v="134" actId="700"/>
          <ac:spMkLst>
            <pc:docMk/>
            <pc:sldMk cId="1694761539" sldId="2145706325"/>
            <ac:spMk id="3" creationId="{B4D26721-A230-4797-A378-125AF8322168}"/>
          </ac:spMkLst>
        </pc:spChg>
        <pc:spChg chg="mod ord">
          <ac:chgData name="Daniel Heller" userId="f8c99429-a11b-4699-98f9-6159d8a2f7e4" providerId="ADAL" clId="{475A0EEC-8E76-4D34-9455-62278C361D59}" dt="2021-09-28T09:34:27.553" v="135" actId="20577"/>
          <ac:spMkLst>
            <pc:docMk/>
            <pc:sldMk cId="1694761539" sldId="2145706325"/>
            <ac:spMk id="4" creationId="{682C64DE-A6BA-491B-A95C-95A8EC8B0D20}"/>
          </ac:spMkLst>
        </pc:spChg>
        <pc:spChg chg="add mod ord">
          <ac:chgData name="Daniel Heller" userId="f8c99429-a11b-4699-98f9-6159d8a2f7e4" providerId="ADAL" clId="{475A0EEC-8E76-4D34-9455-62278C361D59}" dt="2021-09-28T09:34:34.968" v="169" actId="20577"/>
          <ac:spMkLst>
            <pc:docMk/>
            <pc:sldMk cId="1694761539" sldId="2145706325"/>
            <ac:spMk id="5" creationId="{19FE6964-C670-4429-ACC5-068A9EDF6CCE}"/>
          </ac:spMkLst>
        </pc:spChg>
        <pc:spChg chg="add mod ord">
          <ac:chgData name="Daniel Heller" userId="f8c99429-a11b-4699-98f9-6159d8a2f7e4" providerId="ADAL" clId="{475A0EEC-8E76-4D34-9455-62278C361D59}" dt="2021-10-12T15:45:24.128" v="3584" actId="13926"/>
          <ac:spMkLst>
            <pc:docMk/>
            <pc:sldMk cId="1694761539" sldId="2145706325"/>
            <ac:spMk id="6" creationId="{324433C9-437F-4546-8599-C413981C0108}"/>
          </ac:spMkLst>
        </pc:spChg>
      </pc:sldChg>
      <pc:sldChg chg="add delCm">
        <pc:chgData name="Daniel Heller" userId="f8c99429-a11b-4699-98f9-6159d8a2f7e4" providerId="ADAL" clId="{475A0EEC-8E76-4D34-9455-62278C361D59}" dt="2021-10-12T16:21:28.538" v="4757" actId="1592"/>
        <pc:sldMkLst>
          <pc:docMk/>
          <pc:sldMk cId="1776237541" sldId="2145706326"/>
        </pc:sldMkLst>
      </pc:sldChg>
      <pc:sldChg chg="new del">
        <pc:chgData name="Daniel Heller" userId="f8c99429-a11b-4699-98f9-6159d8a2f7e4" providerId="ADAL" clId="{475A0EEC-8E76-4D34-9455-62278C361D59}" dt="2021-10-12T16:04:05.238" v="4327" actId="47"/>
        <pc:sldMkLst>
          <pc:docMk/>
          <pc:sldMk cId="3676773909" sldId="2145706327"/>
        </pc:sldMkLst>
      </pc:sldChg>
      <pc:sldMasterChg chg="del delSldLayout">
        <pc:chgData name="Daniel Heller" userId="f8c99429-a11b-4699-98f9-6159d8a2f7e4" providerId="ADAL" clId="{475A0EEC-8E76-4D34-9455-62278C361D59}" dt="2021-09-27T18:26:19.231" v="0" actId="47"/>
        <pc:sldMasterMkLst>
          <pc:docMk/>
          <pc:sldMasterMk cId="1752078747" sldId="2147483680"/>
        </pc:sldMasterMkLst>
        <pc:sldLayoutChg chg="del">
          <pc:chgData name="Daniel Heller" userId="f8c99429-a11b-4699-98f9-6159d8a2f7e4" providerId="ADAL" clId="{475A0EEC-8E76-4D34-9455-62278C361D59}" dt="2021-09-27T18:26:19.231" v="0" actId="47"/>
          <pc:sldLayoutMkLst>
            <pc:docMk/>
            <pc:sldMasterMk cId="1752078747" sldId="2147483680"/>
            <pc:sldLayoutMk cId="1779361587" sldId="2147483681"/>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2681741519" sldId="2147483682"/>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591814086" sldId="2147483683"/>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538717891" sldId="2147483684"/>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32664601" sldId="2147483685"/>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3255940255" sldId="2147483686"/>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2988011269" sldId="2147483687"/>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562224887" sldId="2147483688"/>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472908480" sldId="2147483689"/>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3901925179" sldId="2147483690"/>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2632976089" sldId="2147483691"/>
          </pc:sldLayoutMkLst>
        </pc:sldLayoutChg>
        <pc:sldLayoutChg chg="del">
          <pc:chgData name="Daniel Heller" userId="f8c99429-a11b-4699-98f9-6159d8a2f7e4" providerId="ADAL" clId="{475A0EEC-8E76-4D34-9455-62278C361D59}" dt="2021-09-27T18:26:19.231" v="0" actId="47"/>
          <pc:sldLayoutMkLst>
            <pc:docMk/>
            <pc:sldMasterMk cId="1752078747" sldId="2147483680"/>
            <pc:sldLayoutMk cId="1546255480" sldId="2147483692"/>
          </pc:sldLayoutMkLst>
        </pc:sldLayoutChg>
      </pc:sldMasterChg>
      <pc:sldMasterChg chg="del delSldLayout">
        <pc:chgData name="Daniel Heller" userId="f8c99429-a11b-4699-98f9-6159d8a2f7e4" providerId="ADAL" clId="{475A0EEC-8E76-4D34-9455-62278C361D59}" dt="2021-09-27T18:26:19.231" v="0" actId="47"/>
        <pc:sldMasterMkLst>
          <pc:docMk/>
          <pc:sldMasterMk cId="3512938033" sldId="2147483693"/>
        </pc:sldMasterMkLst>
        <pc:sldLayoutChg chg="del">
          <pc:chgData name="Daniel Heller" userId="f8c99429-a11b-4699-98f9-6159d8a2f7e4" providerId="ADAL" clId="{475A0EEC-8E76-4D34-9455-62278C361D59}" dt="2021-09-27T18:26:19.231" v="0" actId="47"/>
          <pc:sldLayoutMkLst>
            <pc:docMk/>
            <pc:sldMasterMk cId="3512938033" sldId="2147483693"/>
            <pc:sldLayoutMk cId="460779729" sldId="2147483694"/>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2391788084" sldId="2147483695"/>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1413299957" sldId="2147483696"/>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3516487715" sldId="2147483697"/>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507835115" sldId="2147483698"/>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3408566312" sldId="2147483699"/>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542392726" sldId="2147483700"/>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1430347800" sldId="2147483701"/>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3865757835" sldId="2147483702"/>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2140520961" sldId="2147483703"/>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1023138036" sldId="2147483704"/>
          </pc:sldLayoutMkLst>
        </pc:sldLayoutChg>
        <pc:sldLayoutChg chg="del">
          <pc:chgData name="Daniel Heller" userId="f8c99429-a11b-4699-98f9-6159d8a2f7e4" providerId="ADAL" clId="{475A0EEC-8E76-4D34-9455-62278C361D59}" dt="2021-09-27T18:26:19.231" v="0" actId="47"/>
          <pc:sldLayoutMkLst>
            <pc:docMk/>
            <pc:sldMasterMk cId="3512938033" sldId="2147483693"/>
            <pc:sldLayoutMk cId="80677050" sldId="2147483705"/>
          </pc:sldLayoutMkLst>
        </pc:sldLayoutChg>
      </pc:sldMasterChg>
      <pc:sldMasterChg chg="del delSldLayout">
        <pc:chgData name="Daniel Heller" userId="f8c99429-a11b-4699-98f9-6159d8a2f7e4" providerId="ADAL" clId="{475A0EEC-8E76-4D34-9455-62278C361D59}" dt="2021-09-28T09:34:38.172" v="170" actId="47"/>
        <pc:sldMasterMkLst>
          <pc:docMk/>
          <pc:sldMasterMk cId="2138841988" sldId="2147483706"/>
        </pc:sldMasterMkLst>
        <pc:sldLayoutChg chg="del">
          <pc:chgData name="Daniel Heller" userId="f8c99429-a11b-4699-98f9-6159d8a2f7e4" providerId="ADAL" clId="{475A0EEC-8E76-4D34-9455-62278C361D59}" dt="2021-09-28T09:34:38.172" v="170" actId="47"/>
          <pc:sldLayoutMkLst>
            <pc:docMk/>
            <pc:sldMasterMk cId="2138841988" sldId="2147483706"/>
            <pc:sldLayoutMk cId="2795548571" sldId="2147483707"/>
          </pc:sldLayoutMkLst>
        </pc:sldLayoutChg>
        <pc:sldLayoutChg chg="del">
          <pc:chgData name="Daniel Heller" userId="f8c99429-a11b-4699-98f9-6159d8a2f7e4" providerId="ADAL" clId="{475A0EEC-8E76-4D34-9455-62278C361D59}" dt="2021-09-28T09:34:38.172" v="170" actId="47"/>
          <pc:sldLayoutMkLst>
            <pc:docMk/>
            <pc:sldMasterMk cId="2138841988" sldId="2147483706"/>
            <pc:sldLayoutMk cId="1868623901" sldId="2147483708"/>
          </pc:sldLayoutMkLst>
        </pc:sldLayoutChg>
      </pc:sldMasterChg>
    </pc:docChg>
  </pc:docChgLst>
  <pc:docChgLst>
    <pc:chgData name="Daniel Heller" userId="f8c99429-a11b-4699-98f9-6159d8a2f7e4" providerId="ADAL" clId="{54BA32BD-CCF0-49DE-95D6-1E227E29D195}"/>
    <pc:docChg chg="undo custSel addSld delSld modSld">
      <pc:chgData name="Daniel Heller" userId="f8c99429-a11b-4699-98f9-6159d8a2f7e4" providerId="ADAL" clId="{54BA32BD-CCF0-49DE-95D6-1E227E29D195}" dt="2021-09-27T18:24:14.406" v="174"/>
      <pc:docMkLst>
        <pc:docMk/>
      </pc:docMkLst>
      <pc:sldChg chg="del">
        <pc:chgData name="Daniel Heller" userId="f8c99429-a11b-4699-98f9-6159d8a2f7e4" providerId="ADAL" clId="{54BA32BD-CCF0-49DE-95D6-1E227E29D195}" dt="2021-09-27T18:23:23.033" v="171" actId="47"/>
        <pc:sldMkLst>
          <pc:docMk/>
          <pc:sldMk cId="2682245546" sldId="611"/>
        </pc:sldMkLst>
      </pc:sldChg>
      <pc:sldChg chg="delSp modSp mod">
        <pc:chgData name="Daniel Heller" userId="f8c99429-a11b-4699-98f9-6159d8a2f7e4" providerId="ADAL" clId="{54BA32BD-CCF0-49DE-95D6-1E227E29D195}" dt="2021-09-27T18:13:26.619" v="6" actId="478"/>
        <pc:sldMkLst>
          <pc:docMk/>
          <pc:sldMk cId="3488054478" sldId="619"/>
        </pc:sldMkLst>
        <pc:spChg chg="del mod">
          <ac:chgData name="Daniel Heller" userId="f8c99429-a11b-4699-98f9-6159d8a2f7e4" providerId="ADAL" clId="{54BA32BD-CCF0-49DE-95D6-1E227E29D195}" dt="2021-09-27T18:13:26.619" v="6" actId="478"/>
          <ac:spMkLst>
            <pc:docMk/>
            <pc:sldMk cId="3488054478" sldId="619"/>
            <ac:spMk id="8" creationId="{4651BD78-6F90-4CDD-BA5A-AE2AAA29EBEF}"/>
          </ac:spMkLst>
        </pc:spChg>
      </pc:sldChg>
      <pc:sldChg chg="delSp modSp mod">
        <pc:chgData name="Daniel Heller" userId="f8c99429-a11b-4699-98f9-6159d8a2f7e4" providerId="ADAL" clId="{54BA32BD-CCF0-49DE-95D6-1E227E29D195}" dt="2021-09-27T18:14:32.694" v="43" actId="20577"/>
        <pc:sldMkLst>
          <pc:docMk/>
          <pc:sldMk cId="0" sldId="681"/>
        </pc:sldMkLst>
        <pc:spChg chg="del">
          <ac:chgData name="Daniel Heller" userId="f8c99429-a11b-4699-98f9-6159d8a2f7e4" providerId="ADAL" clId="{54BA32BD-CCF0-49DE-95D6-1E227E29D195}" dt="2021-09-27T18:13:57.737" v="14" actId="478"/>
          <ac:spMkLst>
            <pc:docMk/>
            <pc:sldMk cId="0" sldId="681"/>
            <ac:spMk id="5" creationId="{FE24DB90-E364-44C6-B7B4-E8ACFCE7CD76}"/>
          </ac:spMkLst>
        </pc:spChg>
        <pc:spChg chg="mod">
          <ac:chgData name="Daniel Heller" userId="f8c99429-a11b-4699-98f9-6159d8a2f7e4" providerId="ADAL" clId="{54BA32BD-CCF0-49DE-95D6-1E227E29D195}" dt="2021-09-27T18:14:32.694" v="43" actId="20577"/>
          <ac:spMkLst>
            <pc:docMk/>
            <pc:sldMk cId="0" sldId="681"/>
            <ac:spMk id="10" creationId="{8530AFDA-6EC6-43B8-B0F6-ED9E727F1079}"/>
          </ac:spMkLst>
        </pc:spChg>
        <pc:spChg chg="del">
          <ac:chgData name="Daniel Heller" userId="f8c99429-a11b-4699-98f9-6159d8a2f7e4" providerId="ADAL" clId="{54BA32BD-CCF0-49DE-95D6-1E227E29D195}" dt="2021-09-27T18:14:23.108" v="30" actId="478"/>
          <ac:spMkLst>
            <pc:docMk/>
            <pc:sldMk cId="0" sldId="681"/>
            <ac:spMk id="12" creationId="{6D8B2536-9E52-4B48-998B-B529A2358A53}"/>
          </ac:spMkLst>
        </pc:spChg>
        <pc:spChg chg="mod">
          <ac:chgData name="Daniel Heller" userId="f8c99429-a11b-4699-98f9-6159d8a2f7e4" providerId="ADAL" clId="{54BA32BD-CCF0-49DE-95D6-1E227E29D195}" dt="2021-09-27T18:13:39.084" v="13" actId="20577"/>
          <ac:spMkLst>
            <pc:docMk/>
            <pc:sldMk cId="0" sldId="681"/>
            <ac:spMk id="21506" creationId="{BF442A0D-9E52-47F7-ACE3-FB0F251B72F0}"/>
          </ac:spMkLst>
        </pc:spChg>
      </pc:sldChg>
      <pc:sldChg chg="modSp mod">
        <pc:chgData name="Daniel Heller" userId="f8c99429-a11b-4699-98f9-6159d8a2f7e4" providerId="ADAL" clId="{54BA32BD-CCF0-49DE-95D6-1E227E29D195}" dt="2021-09-27T18:21:30.122" v="127" actId="20577"/>
        <pc:sldMkLst>
          <pc:docMk/>
          <pc:sldMk cId="1691787459" sldId="689"/>
        </pc:sldMkLst>
        <pc:spChg chg="mod">
          <ac:chgData name="Daniel Heller" userId="f8c99429-a11b-4699-98f9-6159d8a2f7e4" providerId="ADAL" clId="{54BA32BD-CCF0-49DE-95D6-1E227E29D195}" dt="2021-09-27T18:21:30.122" v="127" actId="20577"/>
          <ac:spMkLst>
            <pc:docMk/>
            <pc:sldMk cId="1691787459" sldId="689"/>
            <ac:spMk id="21506" creationId="{BF442A0D-9E52-47F7-ACE3-FB0F251B72F0}"/>
          </ac:spMkLst>
        </pc:spChg>
      </pc:sldChg>
      <pc:sldChg chg="del">
        <pc:chgData name="Daniel Heller" userId="f8c99429-a11b-4699-98f9-6159d8a2f7e4" providerId="ADAL" clId="{54BA32BD-CCF0-49DE-95D6-1E227E29D195}" dt="2021-09-27T18:23:25.506" v="172" actId="47"/>
        <pc:sldMkLst>
          <pc:docMk/>
          <pc:sldMk cId="675738515" sldId="710"/>
        </pc:sldMkLst>
      </pc:sldChg>
      <pc:sldChg chg="add">
        <pc:chgData name="Daniel Heller" userId="f8c99429-a11b-4699-98f9-6159d8a2f7e4" providerId="ADAL" clId="{54BA32BD-CCF0-49DE-95D6-1E227E29D195}" dt="2021-09-27T18:23:42.796" v="173"/>
        <pc:sldMkLst>
          <pc:docMk/>
          <pc:sldMk cId="4148427941" sldId="719"/>
        </pc:sldMkLst>
      </pc:sldChg>
      <pc:sldChg chg="del">
        <pc:chgData name="Daniel Heller" userId="f8c99429-a11b-4699-98f9-6159d8a2f7e4" providerId="ADAL" clId="{54BA32BD-CCF0-49DE-95D6-1E227E29D195}" dt="2021-09-27T18:22:54.073" v="167" actId="47"/>
        <pc:sldMkLst>
          <pc:docMk/>
          <pc:sldMk cId="1850179490" sldId="721"/>
        </pc:sldMkLst>
      </pc:sldChg>
      <pc:sldChg chg="modSp del mod">
        <pc:chgData name="Daniel Heller" userId="f8c99429-a11b-4699-98f9-6159d8a2f7e4" providerId="ADAL" clId="{54BA32BD-CCF0-49DE-95D6-1E227E29D195}" dt="2021-09-27T18:13:23.222" v="5" actId="47"/>
        <pc:sldMkLst>
          <pc:docMk/>
          <pc:sldMk cId="3475239432" sldId="732"/>
        </pc:sldMkLst>
        <pc:spChg chg="mod">
          <ac:chgData name="Daniel Heller" userId="f8c99429-a11b-4699-98f9-6159d8a2f7e4" providerId="ADAL" clId="{54BA32BD-CCF0-49DE-95D6-1E227E29D195}" dt="2021-09-27T18:12:45.148" v="4" actId="14100"/>
          <ac:spMkLst>
            <pc:docMk/>
            <pc:sldMk cId="3475239432" sldId="732"/>
            <ac:spMk id="11" creationId="{9CC6C6B0-A968-430C-A6B5-3D6A070D6AF2}"/>
          </ac:spMkLst>
        </pc:spChg>
      </pc:sldChg>
      <pc:sldChg chg="add">
        <pc:chgData name="Daniel Heller" userId="f8c99429-a11b-4699-98f9-6159d8a2f7e4" providerId="ADAL" clId="{54BA32BD-CCF0-49DE-95D6-1E227E29D195}" dt="2021-09-27T18:19:05.822" v="120"/>
        <pc:sldMkLst>
          <pc:docMk/>
          <pc:sldMk cId="1945185375" sldId="736"/>
        </pc:sldMkLst>
      </pc:sldChg>
      <pc:sldChg chg="modSp mod delCm modCm">
        <pc:chgData name="Daniel Heller" userId="f8c99429-a11b-4699-98f9-6159d8a2f7e4" providerId="ADAL" clId="{54BA32BD-CCF0-49DE-95D6-1E227E29D195}" dt="2021-09-27T18:14:59.005" v="77" actId="1592"/>
        <pc:sldMkLst>
          <pc:docMk/>
          <pc:sldMk cId="1623542964" sldId="2214"/>
        </pc:sldMkLst>
        <pc:spChg chg="mod">
          <ac:chgData name="Daniel Heller" userId="f8c99429-a11b-4699-98f9-6159d8a2f7e4" providerId="ADAL" clId="{54BA32BD-CCF0-49DE-95D6-1E227E29D195}" dt="2021-09-27T18:14:57.245" v="76" actId="20577"/>
          <ac:spMkLst>
            <pc:docMk/>
            <pc:sldMk cId="1623542964" sldId="2214"/>
            <ac:spMk id="2" creationId="{7969CAE9-71AC-43CF-8761-4AA65494EA6D}"/>
          </ac:spMkLst>
        </pc:spChg>
      </pc:sldChg>
      <pc:sldChg chg="modSp mod delCm modCm">
        <pc:chgData name="Daniel Heller" userId="f8c99429-a11b-4699-98f9-6159d8a2f7e4" providerId="ADAL" clId="{54BA32BD-CCF0-49DE-95D6-1E227E29D195}" dt="2021-09-27T18:16:02.444" v="119" actId="1592"/>
        <pc:sldMkLst>
          <pc:docMk/>
          <pc:sldMk cId="1248904191" sldId="2215"/>
        </pc:sldMkLst>
        <pc:spChg chg="mod">
          <ac:chgData name="Daniel Heller" userId="f8c99429-a11b-4699-98f9-6159d8a2f7e4" providerId="ADAL" clId="{54BA32BD-CCF0-49DE-95D6-1E227E29D195}" dt="2021-09-27T18:15:53.622" v="118" actId="207"/>
          <ac:spMkLst>
            <pc:docMk/>
            <pc:sldMk cId="1248904191" sldId="2215"/>
            <ac:spMk id="9" creationId="{A8F22D73-0A5F-4540-8B7C-4C3ABB8C3A74}"/>
          </ac:spMkLst>
        </pc:spChg>
      </pc:sldChg>
      <pc:sldChg chg="del">
        <pc:chgData name="Daniel Heller" userId="f8c99429-a11b-4699-98f9-6159d8a2f7e4" providerId="ADAL" clId="{54BA32BD-CCF0-49DE-95D6-1E227E29D195}" dt="2021-09-27T18:22:57.517" v="169" actId="47"/>
        <pc:sldMkLst>
          <pc:docMk/>
          <pc:sldMk cId="2138116497" sldId="2217"/>
        </pc:sldMkLst>
      </pc:sldChg>
      <pc:sldChg chg="del">
        <pc:chgData name="Daniel Heller" userId="f8c99429-a11b-4699-98f9-6159d8a2f7e4" providerId="ADAL" clId="{54BA32BD-CCF0-49DE-95D6-1E227E29D195}" dt="2021-09-27T18:22:55.437" v="168" actId="47"/>
        <pc:sldMkLst>
          <pc:docMk/>
          <pc:sldMk cId="554842406" sldId="2220"/>
        </pc:sldMkLst>
      </pc:sldChg>
      <pc:sldChg chg="modSp mod">
        <pc:chgData name="Daniel Heller" userId="f8c99429-a11b-4699-98f9-6159d8a2f7e4" providerId="ADAL" clId="{54BA32BD-CCF0-49DE-95D6-1E227E29D195}" dt="2021-09-27T18:22:46.266" v="166" actId="20577"/>
        <pc:sldMkLst>
          <pc:docMk/>
          <pc:sldMk cId="1368322361" sldId="2225"/>
        </pc:sldMkLst>
        <pc:spChg chg="mod">
          <ac:chgData name="Daniel Heller" userId="f8c99429-a11b-4699-98f9-6159d8a2f7e4" providerId="ADAL" clId="{54BA32BD-CCF0-49DE-95D6-1E227E29D195}" dt="2021-09-27T18:22:46.266" v="166" actId="20577"/>
          <ac:spMkLst>
            <pc:docMk/>
            <pc:sldMk cId="1368322361" sldId="2225"/>
            <ac:spMk id="3" creationId="{886305CC-F6CD-4DE8-9457-8E2333959F82}"/>
          </ac:spMkLst>
        </pc:spChg>
      </pc:sldChg>
      <pc:sldChg chg="modSp mod">
        <pc:chgData name="Daniel Heller" userId="f8c99429-a11b-4699-98f9-6159d8a2f7e4" providerId="ADAL" clId="{54BA32BD-CCF0-49DE-95D6-1E227E29D195}" dt="2021-09-27T18:22:05.001" v="155" actId="20577"/>
        <pc:sldMkLst>
          <pc:docMk/>
          <pc:sldMk cId="378948820" sldId="2226"/>
        </pc:sldMkLst>
        <pc:spChg chg="mod">
          <ac:chgData name="Daniel Heller" userId="f8c99429-a11b-4699-98f9-6159d8a2f7e4" providerId="ADAL" clId="{54BA32BD-CCF0-49DE-95D6-1E227E29D195}" dt="2021-09-27T18:22:05.001" v="155" actId="20577"/>
          <ac:spMkLst>
            <pc:docMk/>
            <pc:sldMk cId="378948820" sldId="2226"/>
            <ac:spMk id="2" creationId="{3EF621C7-C4F4-4829-A055-3C5069AF14E9}"/>
          </ac:spMkLst>
        </pc:spChg>
        <pc:spChg chg="mod">
          <ac:chgData name="Daniel Heller" userId="f8c99429-a11b-4699-98f9-6159d8a2f7e4" providerId="ADAL" clId="{54BA32BD-CCF0-49DE-95D6-1E227E29D195}" dt="2021-09-27T18:21:48.469" v="141" actId="20577"/>
          <ac:spMkLst>
            <pc:docMk/>
            <pc:sldMk cId="378948820" sldId="2226"/>
            <ac:spMk id="3" creationId="{886305CC-F6CD-4DE8-9457-8E2333959F82}"/>
          </ac:spMkLst>
        </pc:spChg>
      </pc:sldChg>
      <pc:sldChg chg="modSp mod">
        <pc:chgData name="Daniel Heller" userId="f8c99429-a11b-4699-98f9-6159d8a2f7e4" providerId="ADAL" clId="{54BA32BD-CCF0-49DE-95D6-1E227E29D195}" dt="2021-09-27T18:22:19.229" v="165" actId="20577"/>
        <pc:sldMkLst>
          <pc:docMk/>
          <pc:sldMk cId="1354611393" sldId="2227"/>
        </pc:sldMkLst>
        <pc:spChg chg="mod">
          <ac:chgData name="Daniel Heller" userId="f8c99429-a11b-4699-98f9-6159d8a2f7e4" providerId="ADAL" clId="{54BA32BD-CCF0-49DE-95D6-1E227E29D195}" dt="2021-09-27T18:22:19.229" v="165" actId="20577"/>
          <ac:spMkLst>
            <pc:docMk/>
            <pc:sldMk cId="1354611393" sldId="2227"/>
            <ac:spMk id="2" creationId="{3EF621C7-C4F4-4829-A055-3C5069AF14E9}"/>
          </ac:spMkLst>
        </pc:spChg>
        <pc:spChg chg="mod">
          <ac:chgData name="Daniel Heller" userId="f8c99429-a11b-4699-98f9-6159d8a2f7e4" providerId="ADAL" clId="{54BA32BD-CCF0-49DE-95D6-1E227E29D195}" dt="2021-09-27T18:22:13.473" v="158" actId="6549"/>
          <ac:spMkLst>
            <pc:docMk/>
            <pc:sldMk cId="1354611393" sldId="2227"/>
            <ac:spMk id="3" creationId="{886305CC-F6CD-4DE8-9457-8E2333959F82}"/>
          </ac:spMkLst>
        </pc:spChg>
      </pc:sldChg>
      <pc:sldChg chg="add">
        <pc:chgData name="Daniel Heller" userId="f8c99429-a11b-4699-98f9-6159d8a2f7e4" providerId="ADAL" clId="{54BA32BD-CCF0-49DE-95D6-1E227E29D195}" dt="2021-09-27T18:24:14.406" v="174"/>
        <pc:sldMkLst>
          <pc:docMk/>
          <pc:sldMk cId="3257948934" sldId="2445"/>
        </pc:sldMkLst>
      </pc:sldChg>
      <pc:sldChg chg="add">
        <pc:chgData name="Daniel Heller" userId="f8c99429-a11b-4699-98f9-6159d8a2f7e4" providerId="ADAL" clId="{54BA32BD-CCF0-49DE-95D6-1E227E29D195}" dt="2021-09-27T18:23:20.882" v="170"/>
        <pc:sldMkLst>
          <pc:docMk/>
          <pc:sldMk cId="2170876106" sldId="2145706321"/>
        </pc:sldMkLst>
      </pc:sldChg>
    </pc:docChg>
  </pc:docChgLst>
  <pc:docChgLst>
    <pc:chgData name="Daniel Heller" userId="f8c99429-a11b-4699-98f9-6159d8a2f7e4" providerId="ADAL" clId="{4FCB3C95-85F8-4A74-9174-5CC811F7ED90}"/>
    <pc:docChg chg="custSel addSld modSld sldOrd">
      <pc:chgData name="Daniel Heller" userId="f8c99429-a11b-4699-98f9-6159d8a2f7e4" providerId="ADAL" clId="{4FCB3C95-85F8-4A74-9174-5CC811F7ED90}" dt="2021-10-26T16:03:12.352" v="1464" actId="20577"/>
      <pc:docMkLst>
        <pc:docMk/>
      </pc:docMkLst>
      <pc:sldChg chg="addCm delCm">
        <pc:chgData name="Daniel Heller" userId="f8c99429-a11b-4699-98f9-6159d8a2f7e4" providerId="ADAL" clId="{4FCB3C95-85F8-4A74-9174-5CC811F7ED90}" dt="2021-10-22T08:12:00.486" v="1029" actId="1592"/>
        <pc:sldMkLst>
          <pc:docMk/>
          <pc:sldMk cId="2188151899" sldId="257"/>
        </pc:sldMkLst>
      </pc:sldChg>
      <pc:sldChg chg="addSp delSp modSp mod">
        <pc:chgData name="Daniel Heller" userId="f8c99429-a11b-4699-98f9-6159d8a2f7e4" providerId="ADAL" clId="{4FCB3C95-85F8-4A74-9174-5CC811F7ED90}" dt="2021-10-26T16:03:12.352" v="1464" actId="20577"/>
        <pc:sldMkLst>
          <pc:docMk/>
          <pc:sldMk cId="3144119947" sldId="263"/>
        </pc:sldMkLst>
        <pc:spChg chg="mod">
          <ac:chgData name="Daniel Heller" userId="f8c99429-a11b-4699-98f9-6159d8a2f7e4" providerId="ADAL" clId="{4FCB3C95-85F8-4A74-9174-5CC811F7ED90}" dt="2021-10-26T16:01:50.709" v="1444" actId="20577"/>
          <ac:spMkLst>
            <pc:docMk/>
            <pc:sldMk cId="3144119947" sldId="263"/>
            <ac:spMk id="3" creationId="{00000000-0000-0000-0000-000000000000}"/>
          </ac:spMkLst>
        </pc:spChg>
        <pc:spChg chg="mod">
          <ac:chgData name="Daniel Heller" userId="f8c99429-a11b-4699-98f9-6159d8a2f7e4" providerId="ADAL" clId="{4FCB3C95-85F8-4A74-9174-5CC811F7ED90}" dt="2021-10-26T16:03:12.352" v="1464" actId="20577"/>
          <ac:spMkLst>
            <pc:docMk/>
            <pc:sldMk cId="3144119947" sldId="263"/>
            <ac:spMk id="8" creationId="{A11B4C3E-BFBE-4556-9C30-23AC4492B394}"/>
          </ac:spMkLst>
        </pc:spChg>
        <pc:spChg chg="del">
          <ac:chgData name="Daniel Heller" userId="f8c99429-a11b-4699-98f9-6159d8a2f7e4" providerId="ADAL" clId="{4FCB3C95-85F8-4A74-9174-5CC811F7ED90}" dt="2021-10-23T11:36:52.889" v="1419" actId="478"/>
          <ac:spMkLst>
            <pc:docMk/>
            <pc:sldMk cId="3144119947" sldId="263"/>
            <ac:spMk id="14" creationId="{55856F3C-FDAB-4CA6-A325-EEDB114E7A3E}"/>
          </ac:spMkLst>
        </pc:spChg>
        <pc:spChg chg="add mod">
          <ac:chgData name="Daniel Heller" userId="f8c99429-a11b-4699-98f9-6159d8a2f7e4" providerId="ADAL" clId="{4FCB3C95-85F8-4A74-9174-5CC811F7ED90}" dt="2021-10-23T11:36:53.622" v="1420"/>
          <ac:spMkLst>
            <pc:docMk/>
            <pc:sldMk cId="3144119947" sldId="263"/>
            <ac:spMk id="23" creationId="{5D9B1FD5-E9E3-4E07-B9A6-DC1AE43ABA24}"/>
          </ac:spMkLst>
        </pc:spChg>
        <pc:picChg chg="del">
          <ac:chgData name="Daniel Heller" userId="f8c99429-a11b-4699-98f9-6159d8a2f7e4" providerId="ADAL" clId="{4FCB3C95-85F8-4A74-9174-5CC811F7ED90}" dt="2021-10-23T11:36:52.889" v="1419" actId="478"/>
          <ac:picMkLst>
            <pc:docMk/>
            <pc:sldMk cId="3144119947" sldId="263"/>
            <ac:picMk id="7" creationId="{C8D7A3B5-B46F-448F-B8CB-E0B61CC92E34}"/>
          </ac:picMkLst>
        </pc:picChg>
        <pc:picChg chg="del">
          <ac:chgData name="Daniel Heller" userId="f8c99429-a11b-4699-98f9-6159d8a2f7e4" providerId="ADAL" clId="{4FCB3C95-85F8-4A74-9174-5CC811F7ED90}" dt="2021-10-23T11:36:52.889" v="1419" actId="478"/>
          <ac:picMkLst>
            <pc:docMk/>
            <pc:sldMk cId="3144119947" sldId="263"/>
            <ac:picMk id="9" creationId="{313FDD16-93EC-42B7-8081-6C23DEEC0A9A}"/>
          </ac:picMkLst>
        </pc:picChg>
        <pc:picChg chg="del">
          <ac:chgData name="Daniel Heller" userId="f8c99429-a11b-4699-98f9-6159d8a2f7e4" providerId="ADAL" clId="{4FCB3C95-85F8-4A74-9174-5CC811F7ED90}" dt="2021-10-23T11:36:52.889" v="1419" actId="478"/>
          <ac:picMkLst>
            <pc:docMk/>
            <pc:sldMk cId="3144119947" sldId="263"/>
            <ac:picMk id="10" creationId="{9DF73601-14C2-425F-A22D-4ACD044F74F2}"/>
          </ac:picMkLst>
        </pc:picChg>
        <pc:picChg chg="del">
          <ac:chgData name="Daniel Heller" userId="f8c99429-a11b-4699-98f9-6159d8a2f7e4" providerId="ADAL" clId="{4FCB3C95-85F8-4A74-9174-5CC811F7ED90}" dt="2021-10-23T11:36:52.889" v="1419" actId="478"/>
          <ac:picMkLst>
            <pc:docMk/>
            <pc:sldMk cId="3144119947" sldId="263"/>
            <ac:picMk id="12" creationId="{79FA6E8F-69A8-47EF-8268-214B802AFC89}"/>
          </ac:picMkLst>
        </pc:picChg>
        <pc:picChg chg="del">
          <ac:chgData name="Daniel Heller" userId="f8c99429-a11b-4699-98f9-6159d8a2f7e4" providerId="ADAL" clId="{4FCB3C95-85F8-4A74-9174-5CC811F7ED90}" dt="2021-10-23T11:36:52.889" v="1419" actId="478"/>
          <ac:picMkLst>
            <pc:docMk/>
            <pc:sldMk cId="3144119947" sldId="263"/>
            <ac:picMk id="13" creationId="{01AE1BD4-F766-420E-91F3-8A186A999C55}"/>
          </ac:picMkLst>
        </pc:picChg>
        <pc:picChg chg="del">
          <ac:chgData name="Daniel Heller" userId="f8c99429-a11b-4699-98f9-6159d8a2f7e4" providerId="ADAL" clId="{4FCB3C95-85F8-4A74-9174-5CC811F7ED90}" dt="2021-10-23T11:36:52.889" v="1419" actId="478"/>
          <ac:picMkLst>
            <pc:docMk/>
            <pc:sldMk cId="3144119947" sldId="263"/>
            <ac:picMk id="15" creationId="{1CE781A7-64E6-431D-BBFF-806220676289}"/>
          </ac:picMkLst>
        </pc:picChg>
        <pc:picChg chg="del">
          <ac:chgData name="Daniel Heller" userId="f8c99429-a11b-4699-98f9-6159d8a2f7e4" providerId="ADAL" clId="{4FCB3C95-85F8-4A74-9174-5CC811F7ED90}" dt="2021-10-23T11:36:52.889" v="1419" actId="478"/>
          <ac:picMkLst>
            <pc:docMk/>
            <pc:sldMk cId="3144119947" sldId="263"/>
            <ac:picMk id="16" creationId="{13D62E4E-FB51-4860-A2B4-548E07AF2AC4}"/>
          </ac:picMkLst>
        </pc:picChg>
        <pc:picChg chg="add mod">
          <ac:chgData name="Daniel Heller" userId="f8c99429-a11b-4699-98f9-6159d8a2f7e4" providerId="ADAL" clId="{4FCB3C95-85F8-4A74-9174-5CC811F7ED90}" dt="2021-10-23T11:36:53.622" v="1420"/>
          <ac:picMkLst>
            <pc:docMk/>
            <pc:sldMk cId="3144119947" sldId="263"/>
            <ac:picMk id="17" creationId="{0DC728C8-62D8-487E-82A5-358DCE24B347}"/>
          </ac:picMkLst>
        </pc:picChg>
        <pc:picChg chg="add mod">
          <ac:chgData name="Daniel Heller" userId="f8c99429-a11b-4699-98f9-6159d8a2f7e4" providerId="ADAL" clId="{4FCB3C95-85F8-4A74-9174-5CC811F7ED90}" dt="2021-10-23T11:36:53.622" v="1420"/>
          <ac:picMkLst>
            <pc:docMk/>
            <pc:sldMk cId="3144119947" sldId="263"/>
            <ac:picMk id="19" creationId="{1768D97B-619E-46A3-B2D9-08E1952CC406}"/>
          </ac:picMkLst>
        </pc:picChg>
        <pc:picChg chg="add mod">
          <ac:chgData name="Daniel Heller" userId="f8c99429-a11b-4699-98f9-6159d8a2f7e4" providerId="ADAL" clId="{4FCB3C95-85F8-4A74-9174-5CC811F7ED90}" dt="2021-10-23T11:36:53.622" v="1420"/>
          <ac:picMkLst>
            <pc:docMk/>
            <pc:sldMk cId="3144119947" sldId="263"/>
            <ac:picMk id="20" creationId="{1DC25A1E-F0FC-4C7B-B541-DFA76B340434}"/>
          </ac:picMkLst>
        </pc:picChg>
        <pc:picChg chg="add mod">
          <ac:chgData name="Daniel Heller" userId="f8c99429-a11b-4699-98f9-6159d8a2f7e4" providerId="ADAL" clId="{4FCB3C95-85F8-4A74-9174-5CC811F7ED90}" dt="2021-10-23T11:36:53.622" v="1420"/>
          <ac:picMkLst>
            <pc:docMk/>
            <pc:sldMk cId="3144119947" sldId="263"/>
            <ac:picMk id="21" creationId="{9DC1FB36-9875-4AEA-97C8-1265610E37BF}"/>
          </ac:picMkLst>
        </pc:picChg>
        <pc:picChg chg="add mod">
          <ac:chgData name="Daniel Heller" userId="f8c99429-a11b-4699-98f9-6159d8a2f7e4" providerId="ADAL" clId="{4FCB3C95-85F8-4A74-9174-5CC811F7ED90}" dt="2021-10-23T11:36:53.622" v="1420"/>
          <ac:picMkLst>
            <pc:docMk/>
            <pc:sldMk cId="3144119947" sldId="263"/>
            <ac:picMk id="22" creationId="{F782D1E0-0184-45AB-AF92-BDCBCBE4E37F}"/>
          </ac:picMkLst>
        </pc:picChg>
        <pc:picChg chg="add mod">
          <ac:chgData name="Daniel Heller" userId="f8c99429-a11b-4699-98f9-6159d8a2f7e4" providerId="ADAL" clId="{4FCB3C95-85F8-4A74-9174-5CC811F7ED90}" dt="2021-10-23T11:36:53.622" v="1420"/>
          <ac:picMkLst>
            <pc:docMk/>
            <pc:sldMk cId="3144119947" sldId="263"/>
            <ac:picMk id="24" creationId="{007CFA21-7081-463F-85D1-C2FA0468D25D}"/>
          </ac:picMkLst>
        </pc:picChg>
        <pc:picChg chg="add mod">
          <ac:chgData name="Daniel Heller" userId="f8c99429-a11b-4699-98f9-6159d8a2f7e4" providerId="ADAL" clId="{4FCB3C95-85F8-4A74-9174-5CC811F7ED90}" dt="2021-10-23T11:36:53.622" v="1420"/>
          <ac:picMkLst>
            <pc:docMk/>
            <pc:sldMk cId="3144119947" sldId="263"/>
            <ac:picMk id="25" creationId="{D3F3AB0E-08D2-42F8-AB6A-01AD95A23563}"/>
          </ac:picMkLst>
        </pc:picChg>
        <pc:picChg chg="add mod">
          <ac:chgData name="Daniel Heller" userId="f8c99429-a11b-4699-98f9-6159d8a2f7e4" providerId="ADAL" clId="{4FCB3C95-85F8-4A74-9174-5CC811F7ED90}" dt="2021-10-23T11:36:53.622" v="1420"/>
          <ac:picMkLst>
            <pc:docMk/>
            <pc:sldMk cId="3144119947" sldId="263"/>
            <ac:picMk id="26" creationId="{A1F305CF-45E7-4847-964E-CC8694CF6899}"/>
          </ac:picMkLst>
        </pc:picChg>
        <pc:picChg chg="add mod">
          <ac:chgData name="Daniel Heller" userId="f8c99429-a11b-4699-98f9-6159d8a2f7e4" providerId="ADAL" clId="{4FCB3C95-85F8-4A74-9174-5CC811F7ED90}" dt="2021-10-23T11:36:53.622" v="1420"/>
          <ac:picMkLst>
            <pc:docMk/>
            <pc:sldMk cId="3144119947" sldId="263"/>
            <ac:picMk id="27" creationId="{EF2CFA1E-ACC4-4929-9637-D15C859F0478}"/>
          </ac:picMkLst>
        </pc:picChg>
        <pc:picChg chg="del">
          <ac:chgData name="Daniel Heller" userId="f8c99429-a11b-4699-98f9-6159d8a2f7e4" providerId="ADAL" clId="{4FCB3C95-85F8-4A74-9174-5CC811F7ED90}" dt="2021-10-23T11:36:52.889" v="1419" actId="478"/>
          <ac:picMkLst>
            <pc:docMk/>
            <pc:sldMk cId="3144119947" sldId="263"/>
            <ac:picMk id="1027" creationId="{845AAB96-735C-45BB-A66E-4D64DC57E246}"/>
          </ac:picMkLst>
        </pc:picChg>
      </pc:sldChg>
      <pc:sldChg chg="modSp mod addCm delCm modCm">
        <pc:chgData name="Daniel Heller" userId="f8c99429-a11b-4699-98f9-6159d8a2f7e4" providerId="ADAL" clId="{4FCB3C95-85F8-4A74-9174-5CC811F7ED90}" dt="2021-10-22T08:12:54.976" v="1039" actId="1592"/>
        <pc:sldMkLst>
          <pc:docMk/>
          <pc:sldMk cId="1115581956" sldId="601"/>
        </pc:sldMkLst>
        <pc:spChg chg="mod">
          <ac:chgData name="Daniel Heller" userId="f8c99429-a11b-4699-98f9-6159d8a2f7e4" providerId="ADAL" clId="{4FCB3C95-85F8-4A74-9174-5CC811F7ED90}" dt="2021-10-22T08:12:22.315" v="1037" actId="20577"/>
          <ac:spMkLst>
            <pc:docMk/>
            <pc:sldMk cId="1115581956" sldId="601"/>
            <ac:spMk id="12" creationId="{3A87F08A-3AAC-49F2-96C2-EFABD27B2B2F}"/>
          </ac:spMkLst>
        </pc:spChg>
      </pc:sldChg>
      <pc:sldChg chg="ord">
        <pc:chgData name="Daniel Heller" userId="f8c99429-a11b-4699-98f9-6159d8a2f7e4" providerId="ADAL" clId="{4FCB3C95-85F8-4A74-9174-5CC811F7ED90}" dt="2021-10-14T11:37:33.703" v="7"/>
        <pc:sldMkLst>
          <pc:docMk/>
          <pc:sldMk cId="1691787459" sldId="689"/>
        </pc:sldMkLst>
      </pc:sldChg>
      <pc:sldChg chg="addSp modSp mod addCm delCm modCm">
        <pc:chgData name="Daniel Heller" userId="f8c99429-a11b-4699-98f9-6159d8a2f7e4" providerId="ADAL" clId="{4FCB3C95-85F8-4A74-9174-5CC811F7ED90}" dt="2021-10-22T08:11:26.243" v="1028" actId="1592"/>
        <pc:sldMkLst>
          <pc:docMk/>
          <pc:sldMk cId="0" sldId="731"/>
        </pc:sldMkLst>
        <pc:spChg chg="add mod">
          <ac:chgData name="Daniel Heller" userId="f8c99429-a11b-4699-98f9-6159d8a2f7e4" providerId="ADAL" clId="{4FCB3C95-85F8-4A74-9174-5CC811F7ED90}" dt="2021-10-20T09:10:43.789" v="828" actId="113"/>
          <ac:spMkLst>
            <pc:docMk/>
            <pc:sldMk cId="0" sldId="731"/>
            <ac:spMk id="8" creationId="{B091A9E3-244B-4EE6-8247-1F3FBEA86DF9}"/>
          </ac:spMkLst>
        </pc:spChg>
        <pc:spChg chg="mod">
          <ac:chgData name="Daniel Heller" userId="f8c99429-a11b-4699-98f9-6159d8a2f7e4" providerId="ADAL" clId="{4FCB3C95-85F8-4A74-9174-5CC811F7ED90}" dt="2021-10-22T08:11:22.867" v="1027" actId="20577"/>
          <ac:spMkLst>
            <pc:docMk/>
            <pc:sldMk cId="0" sldId="731"/>
            <ac:spMk id="10" creationId="{8530AFDA-6EC6-43B8-B0F6-ED9E727F1079}"/>
          </ac:spMkLst>
        </pc:spChg>
        <pc:spChg chg="mod">
          <ac:chgData name="Daniel Heller" userId="f8c99429-a11b-4699-98f9-6159d8a2f7e4" providerId="ADAL" clId="{4FCB3C95-85F8-4A74-9174-5CC811F7ED90}" dt="2021-10-20T09:09:15.086" v="736" actId="1076"/>
          <ac:spMkLst>
            <pc:docMk/>
            <pc:sldMk cId="0" sldId="731"/>
            <ac:spMk id="17" creationId="{D94AE71D-3888-45C6-85B5-137D8BCA1159}"/>
          </ac:spMkLst>
        </pc:spChg>
        <pc:spChg chg="mod">
          <ac:chgData name="Daniel Heller" userId="f8c99429-a11b-4699-98f9-6159d8a2f7e4" providerId="ADAL" clId="{4FCB3C95-85F8-4A74-9174-5CC811F7ED90}" dt="2021-10-20T09:09:45.975" v="745" actId="14100"/>
          <ac:spMkLst>
            <pc:docMk/>
            <pc:sldMk cId="0" sldId="731"/>
            <ac:spMk id="21508" creationId="{A5B5FABB-0CB4-45DA-A2B0-B269364EA726}"/>
          </ac:spMkLst>
        </pc:spChg>
        <pc:grpChg chg="mod">
          <ac:chgData name="Daniel Heller" userId="f8c99429-a11b-4699-98f9-6159d8a2f7e4" providerId="ADAL" clId="{4FCB3C95-85F8-4A74-9174-5CC811F7ED90}" dt="2021-10-20T09:09:22.838" v="738" actId="1076"/>
          <ac:grpSpMkLst>
            <pc:docMk/>
            <pc:sldMk cId="0" sldId="731"/>
            <ac:grpSpMk id="4" creationId="{B860C2AB-9B2B-49B7-847C-F332838EDC48}"/>
          </ac:grpSpMkLst>
        </pc:grpChg>
      </pc:sldChg>
      <pc:sldChg chg="modSp mod">
        <pc:chgData name="Daniel Heller" userId="f8c99429-a11b-4699-98f9-6159d8a2f7e4" providerId="ADAL" clId="{4FCB3C95-85F8-4A74-9174-5CC811F7ED90}" dt="2021-10-20T09:07:44.363" v="726" actId="20577"/>
        <pc:sldMkLst>
          <pc:docMk/>
          <pc:sldMk cId="1755929823" sldId="745"/>
        </pc:sldMkLst>
        <pc:spChg chg="mod">
          <ac:chgData name="Daniel Heller" userId="f8c99429-a11b-4699-98f9-6159d8a2f7e4" providerId="ADAL" clId="{4FCB3C95-85F8-4A74-9174-5CC811F7ED90}" dt="2021-10-20T09:07:44.363" v="726" actId="20577"/>
          <ac:spMkLst>
            <pc:docMk/>
            <pc:sldMk cId="1755929823" sldId="745"/>
            <ac:spMk id="3" creationId="{00000000-0000-0000-0000-000000000000}"/>
          </ac:spMkLst>
        </pc:spChg>
      </pc:sldChg>
      <pc:sldChg chg="modSp mod">
        <pc:chgData name="Daniel Heller" userId="f8c99429-a11b-4699-98f9-6159d8a2f7e4" providerId="ADAL" clId="{4FCB3C95-85F8-4A74-9174-5CC811F7ED90}" dt="2021-10-20T09:08:07.514" v="733" actId="6549"/>
        <pc:sldMkLst>
          <pc:docMk/>
          <pc:sldMk cId="1012048889" sldId="2219"/>
        </pc:sldMkLst>
        <pc:spChg chg="mod">
          <ac:chgData name="Daniel Heller" userId="f8c99429-a11b-4699-98f9-6159d8a2f7e4" providerId="ADAL" clId="{4FCB3C95-85F8-4A74-9174-5CC811F7ED90}" dt="2021-10-20T09:08:07.514" v="733" actId="6549"/>
          <ac:spMkLst>
            <pc:docMk/>
            <pc:sldMk cId="1012048889" sldId="2219"/>
            <ac:spMk id="2" creationId="{11FC5F74-FDEA-4140-B948-D0DF62CF5F65}"/>
          </ac:spMkLst>
        </pc:spChg>
      </pc:sldChg>
      <pc:sldChg chg="delCm">
        <pc:chgData name="Daniel Heller" userId="f8c99429-a11b-4699-98f9-6159d8a2f7e4" providerId="ADAL" clId="{4FCB3C95-85F8-4A74-9174-5CC811F7ED90}" dt="2021-10-20T09:08:38.061" v="735" actId="1592"/>
        <pc:sldMkLst>
          <pc:docMk/>
          <pc:sldMk cId="1354611393" sldId="2227"/>
        </pc:sldMkLst>
      </pc:sldChg>
      <pc:sldChg chg="delSp modSp mod delCm modCm">
        <pc:chgData name="Daniel Heller" userId="f8c99429-a11b-4699-98f9-6159d8a2f7e4" providerId="ADAL" clId="{4FCB3C95-85F8-4A74-9174-5CC811F7ED90}" dt="2021-10-22T08:08:56.692" v="955" actId="1592"/>
        <pc:sldMkLst>
          <pc:docMk/>
          <pc:sldMk cId="2917540682" sldId="2145706312"/>
        </pc:sldMkLst>
        <pc:spChg chg="mod">
          <ac:chgData name="Daniel Heller" userId="f8c99429-a11b-4699-98f9-6159d8a2f7e4" providerId="ADAL" clId="{4FCB3C95-85F8-4A74-9174-5CC811F7ED90}" dt="2021-10-14T12:01:52.353" v="658" actId="1076"/>
          <ac:spMkLst>
            <pc:docMk/>
            <pc:sldMk cId="2917540682" sldId="2145706312"/>
            <ac:spMk id="24" creationId="{BB24C63A-DDF2-4365-BB7E-D0C4D24B348E}"/>
          </ac:spMkLst>
        </pc:spChg>
        <pc:spChg chg="mod">
          <ac:chgData name="Daniel Heller" userId="f8c99429-a11b-4699-98f9-6159d8a2f7e4" providerId="ADAL" clId="{4FCB3C95-85F8-4A74-9174-5CC811F7ED90}" dt="2021-10-14T11:55:30.796" v="407" actId="20577"/>
          <ac:spMkLst>
            <pc:docMk/>
            <pc:sldMk cId="2917540682" sldId="2145706312"/>
            <ac:spMk id="25" creationId="{4A41FA95-E574-4AD1-8C25-5CDCCF9BC0B9}"/>
          </ac:spMkLst>
        </pc:spChg>
        <pc:spChg chg="mod">
          <ac:chgData name="Daniel Heller" userId="f8c99429-a11b-4699-98f9-6159d8a2f7e4" providerId="ADAL" clId="{4FCB3C95-85F8-4A74-9174-5CC811F7ED90}" dt="2021-10-14T11:58:55.250" v="541" actId="207"/>
          <ac:spMkLst>
            <pc:docMk/>
            <pc:sldMk cId="2917540682" sldId="2145706312"/>
            <ac:spMk id="26" creationId="{7C11AE4B-1C75-421F-AD1B-67BD0B736A13}"/>
          </ac:spMkLst>
        </pc:spChg>
        <pc:spChg chg="mod">
          <ac:chgData name="Daniel Heller" userId="f8c99429-a11b-4699-98f9-6159d8a2f7e4" providerId="ADAL" clId="{4FCB3C95-85F8-4A74-9174-5CC811F7ED90}" dt="2021-10-14T11:50:30.153" v="208" actId="1076"/>
          <ac:spMkLst>
            <pc:docMk/>
            <pc:sldMk cId="2917540682" sldId="2145706312"/>
            <ac:spMk id="27" creationId="{6D8B2536-9E52-4B48-998B-B529A2358A53}"/>
          </ac:spMkLst>
        </pc:spChg>
        <pc:spChg chg="mod">
          <ac:chgData name="Daniel Heller" userId="f8c99429-a11b-4699-98f9-6159d8a2f7e4" providerId="ADAL" clId="{4FCB3C95-85F8-4A74-9174-5CC811F7ED90}" dt="2021-10-14T11:59:02.937" v="542" actId="13926"/>
          <ac:spMkLst>
            <pc:docMk/>
            <pc:sldMk cId="2917540682" sldId="2145706312"/>
            <ac:spMk id="29" creationId="{D608B00D-7B29-4C5F-97D0-D7451878BDC6}"/>
          </ac:spMkLst>
        </pc:spChg>
        <pc:spChg chg="mod">
          <ac:chgData name="Daniel Heller" userId="f8c99429-a11b-4699-98f9-6159d8a2f7e4" providerId="ADAL" clId="{4FCB3C95-85F8-4A74-9174-5CC811F7ED90}" dt="2021-10-22T08:08:49.813" v="954" actId="20577"/>
          <ac:spMkLst>
            <pc:docMk/>
            <pc:sldMk cId="2917540682" sldId="2145706312"/>
            <ac:spMk id="31" creationId="{349F9646-F0CA-4799-8072-B8B1CCE90221}"/>
          </ac:spMkLst>
        </pc:spChg>
        <pc:spChg chg="mod">
          <ac:chgData name="Daniel Heller" userId="f8c99429-a11b-4699-98f9-6159d8a2f7e4" providerId="ADAL" clId="{4FCB3C95-85F8-4A74-9174-5CC811F7ED90}" dt="2021-10-14T11:59:10.863" v="543" actId="207"/>
          <ac:spMkLst>
            <pc:docMk/>
            <pc:sldMk cId="2917540682" sldId="2145706312"/>
            <ac:spMk id="32" creationId="{0F1F0C7B-A8F4-49F1-976D-5A8A3089ACED}"/>
          </ac:spMkLst>
        </pc:spChg>
        <pc:spChg chg="mod">
          <ac:chgData name="Daniel Heller" userId="f8c99429-a11b-4699-98f9-6159d8a2f7e4" providerId="ADAL" clId="{4FCB3C95-85F8-4A74-9174-5CC811F7ED90}" dt="2021-10-14T12:01:18.098" v="657" actId="20577"/>
          <ac:spMkLst>
            <pc:docMk/>
            <pc:sldMk cId="2917540682" sldId="2145706312"/>
            <ac:spMk id="33" creationId="{23F2FFC7-5273-4CFC-8BC7-05143A226AA5}"/>
          </ac:spMkLst>
        </pc:spChg>
        <pc:grpChg chg="del">
          <ac:chgData name="Daniel Heller" userId="f8c99429-a11b-4699-98f9-6159d8a2f7e4" providerId="ADAL" clId="{4FCB3C95-85F8-4A74-9174-5CC811F7ED90}" dt="2021-10-14T11:50:26.410" v="207" actId="478"/>
          <ac:grpSpMkLst>
            <pc:docMk/>
            <pc:sldMk cId="2917540682" sldId="2145706312"/>
            <ac:grpSpMk id="16" creationId="{744D6F1A-CBB3-4CD0-BCA3-76E2D8307AA1}"/>
          </ac:grpSpMkLst>
        </pc:grpChg>
        <pc:grpChg chg="del">
          <ac:chgData name="Daniel Heller" userId="f8c99429-a11b-4699-98f9-6159d8a2f7e4" providerId="ADAL" clId="{4FCB3C95-85F8-4A74-9174-5CC811F7ED90}" dt="2021-10-14T11:50:25.493" v="206" actId="478"/>
          <ac:grpSpMkLst>
            <pc:docMk/>
            <pc:sldMk cId="2917540682" sldId="2145706312"/>
            <ac:grpSpMk id="19" creationId="{3A33A25B-8E0A-4D90-A171-A0C782E038C0}"/>
          </ac:grpSpMkLst>
        </pc:grpChg>
      </pc:sldChg>
      <pc:sldChg chg="delSp modSp mod">
        <pc:chgData name="Daniel Heller" userId="f8c99429-a11b-4699-98f9-6159d8a2f7e4" providerId="ADAL" clId="{4FCB3C95-85F8-4A74-9174-5CC811F7ED90}" dt="2021-10-14T11:50:37.973" v="210" actId="478"/>
        <pc:sldMkLst>
          <pc:docMk/>
          <pc:sldMk cId="3140514464" sldId="2145706313"/>
        </pc:sldMkLst>
        <pc:grpChg chg="del mod">
          <ac:chgData name="Daniel Heller" userId="f8c99429-a11b-4699-98f9-6159d8a2f7e4" providerId="ADAL" clId="{4FCB3C95-85F8-4A74-9174-5CC811F7ED90}" dt="2021-10-14T11:50:37.973" v="210" actId="478"/>
          <ac:grpSpMkLst>
            <pc:docMk/>
            <pc:sldMk cId="3140514464" sldId="2145706313"/>
            <ac:grpSpMk id="8" creationId="{4FFD3760-1ECE-46FC-BF80-668ECB311E96}"/>
          </ac:grpSpMkLst>
        </pc:grpChg>
      </pc:sldChg>
      <pc:sldChg chg="modSp mod delCm modCm">
        <pc:chgData name="Daniel Heller" userId="f8c99429-a11b-4699-98f9-6159d8a2f7e4" providerId="ADAL" clId="{4FCB3C95-85F8-4A74-9174-5CC811F7ED90}" dt="2021-10-22T08:10:07.770" v="998" actId="1592"/>
        <pc:sldMkLst>
          <pc:docMk/>
          <pc:sldMk cId="1374702005" sldId="2145706314"/>
        </pc:sldMkLst>
        <pc:spChg chg="mod">
          <ac:chgData name="Daniel Heller" userId="f8c99429-a11b-4699-98f9-6159d8a2f7e4" providerId="ADAL" clId="{4FCB3C95-85F8-4A74-9174-5CC811F7ED90}" dt="2021-10-22T08:09:36.967" v="997" actId="1076"/>
          <ac:spMkLst>
            <pc:docMk/>
            <pc:sldMk cId="1374702005" sldId="2145706314"/>
            <ac:spMk id="3" creationId="{06B1E044-2F27-4277-8968-435635B24195}"/>
          </ac:spMkLst>
        </pc:spChg>
      </pc:sldChg>
      <pc:sldChg chg="delSp mod">
        <pc:chgData name="Daniel Heller" userId="f8c99429-a11b-4699-98f9-6159d8a2f7e4" providerId="ADAL" clId="{4FCB3C95-85F8-4A74-9174-5CC811F7ED90}" dt="2021-10-14T11:50:44.564" v="211" actId="478"/>
        <pc:sldMkLst>
          <pc:docMk/>
          <pc:sldMk cId="4021654089" sldId="2145706315"/>
        </pc:sldMkLst>
        <pc:grpChg chg="del">
          <ac:chgData name="Daniel Heller" userId="f8c99429-a11b-4699-98f9-6159d8a2f7e4" providerId="ADAL" clId="{4FCB3C95-85F8-4A74-9174-5CC811F7ED90}" dt="2021-10-14T11:50:44.564" v="211" actId="478"/>
          <ac:grpSpMkLst>
            <pc:docMk/>
            <pc:sldMk cId="4021654089" sldId="2145706315"/>
            <ac:grpSpMk id="10" creationId="{4B6984CF-EFB3-49DE-AAB0-A1BC6B085447}"/>
          </ac:grpSpMkLst>
        </pc:grpChg>
      </pc:sldChg>
      <pc:sldChg chg="modSp">
        <pc:chgData name="Daniel Heller" userId="f8c99429-a11b-4699-98f9-6159d8a2f7e4" providerId="ADAL" clId="{4FCB3C95-85F8-4A74-9174-5CC811F7ED90}" dt="2021-10-20T08:19:22.473" v="659" actId="1076"/>
        <pc:sldMkLst>
          <pc:docMk/>
          <pc:sldMk cId="1808808456" sldId="2145706322"/>
        </pc:sldMkLst>
        <pc:spChg chg="mod">
          <ac:chgData name="Daniel Heller" userId="f8c99429-a11b-4699-98f9-6159d8a2f7e4" providerId="ADAL" clId="{4FCB3C95-85F8-4A74-9174-5CC811F7ED90}" dt="2021-10-20T08:19:22.473" v="659" actId="1076"/>
          <ac:spMkLst>
            <pc:docMk/>
            <pc:sldMk cId="1808808456" sldId="2145706322"/>
            <ac:spMk id="9" creationId="{9BE1F8A4-4FF5-4559-B44D-FAC888F8B536}"/>
          </ac:spMkLst>
        </pc:spChg>
      </pc:sldChg>
      <pc:sldChg chg="addSp delSp modSp mod addCm delCm chgLayout">
        <pc:chgData name="Daniel Heller" userId="f8c99429-a11b-4699-98f9-6159d8a2f7e4" providerId="ADAL" clId="{4FCB3C95-85F8-4A74-9174-5CC811F7ED90}" dt="2021-10-26T16:01:17.099" v="1422"/>
        <pc:sldMkLst>
          <pc:docMk/>
          <pc:sldMk cId="1694761539" sldId="2145706325"/>
        </pc:sldMkLst>
        <pc:spChg chg="add del mod">
          <ac:chgData name="Daniel Heller" userId="f8c99429-a11b-4699-98f9-6159d8a2f7e4" providerId="ADAL" clId="{4FCB3C95-85F8-4A74-9174-5CC811F7ED90}" dt="2021-10-22T08:13:27.382" v="1040" actId="478"/>
          <ac:spMkLst>
            <pc:docMk/>
            <pc:sldMk cId="1694761539" sldId="2145706325"/>
            <ac:spMk id="2" creationId="{FF5158AE-DA41-4644-A859-90B416B53510}"/>
          </ac:spMkLst>
        </pc:spChg>
        <pc:spChg chg="del">
          <ac:chgData name="Daniel Heller" userId="f8c99429-a11b-4699-98f9-6159d8a2f7e4" providerId="ADAL" clId="{4FCB3C95-85F8-4A74-9174-5CC811F7ED90}" dt="2021-10-20T08:20:19.954" v="661" actId="700"/>
          <ac:spMkLst>
            <pc:docMk/>
            <pc:sldMk cId="1694761539" sldId="2145706325"/>
            <ac:spMk id="4" creationId="{682C64DE-A6BA-491B-A95C-95A8EC8B0D20}"/>
          </ac:spMkLst>
        </pc:spChg>
        <pc:spChg chg="mod ord">
          <ac:chgData name="Daniel Heller" userId="f8c99429-a11b-4699-98f9-6159d8a2f7e4" providerId="ADAL" clId="{4FCB3C95-85F8-4A74-9174-5CC811F7ED90}" dt="2021-10-20T08:20:19.954" v="661" actId="700"/>
          <ac:spMkLst>
            <pc:docMk/>
            <pc:sldMk cId="1694761539" sldId="2145706325"/>
            <ac:spMk id="5" creationId="{19FE6964-C670-4429-ACC5-068A9EDF6CCE}"/>
          </ac:spMkLst>
        </pc:spChg>
        <pc:spChg chg="mod ord">
          <ac:chgData name="Daniel Heller" userId="f8c99429-a11b-4699-98f9-6159d8a2f7e4" providerId="ADAL" clId="{4FCB3C95-85F8-4A74-9174-5CC811F7ED90}" dt="2021-10-22T08:05:22.577" v="838" actId="1076"/>
          <ac:spMkLst>
            <pc:docMk/>
            <pc:sldMk cId="1694761539" sldId="2145706325"/>
            <ac:spMk id="6" creationId="{324433C9-437F-4546-8599-C413981C0108}"/>
          </ac:spMkLst>
        </pc:spChg>
        <pc:spChg chg="mod">
          <ac:chgData name="Daniel Heller" userId="f8c99429-a11b-4699-98f9-6159d8a2f7e4" providerId="ADAL" clId="{4FCB3C95-85F8-4A74-9174-5CC811F7ED90}" dt="2021-10-22T08:05:18.986" v="837" actId="1076"/>
          <ac:spMkLst>
            <pc:docMk/>
            <pc:sldMk cId="1694761539" sldId="2145706325"/>
            <ac:spMk id="9" creationId="{00000000-0000-0000-0000-000000000000}"/>
          </ac:spMkLst>
        </pc:spChg>
        <pc:spChg chg="mod">
          <ac:chgData name="Daniel Heller" userId="f8c99429-a11b-4699-98f9-6159d8a2f7e4" providerId="ADAL" clId="{4FCB3C95-85F8-4A74-9174-5CC811F7ED90}" dt="2021-10-22T08:05:15.903" v="836" actId="14100"/>
          <ac:spMkLst>
            <pc:docMk/>
            <pc:sldMk cId="1694761539" sldId="2145706325"/>
            <ac:spMk id="10" creationId="{00000000-0000-0000-0000-000000000000}"/>
          </ac:spMkLst>
        </pc:spChg>
        <pc:spChg chg="mod">
          <ac:chgData name="Daniel Heller" userId="f8c99429-a11b-4699-98f9-6159d8a2f7e4" providerId="ADAL" clId="{4FCB3C95-85F8-4A74-9174-5CC811F7ED90}" dt="2021-10-22T08:05:13.692" v="835" actId="14100"/>
          <ac:spMkLst>
            <pc:docMk/>
            <pc:sldMk cId="1694761539" sldId="2145706325"/>
            <ac:spMk id="13" creationId="{00000000-0000-0000-0000-000000000000}"/>
          </ac:spMkLst>
        </pc:spChg>
      </pc:sldChg>
      <pc:sldChg chg="modSp new mod addCm delCm">
        <pc:chgData name="Daniel Heller" userId="f8c99429-a11b-4699-98f9-6159d8a2f7e4" providerId="ADAL" clId="{4FCB3C95-85F8-4A74-9174-5CC811F7ED90}" dt="2021-10-26T16:01:03.769" v="1421"/>
        <pc:sldMkLst>
          <pc:docMk/>
          <pc:sldMk cId="2971225883" sldId="2145706327"/>
        </pc:sldMkLst>
        <pc:spChg chg="mod">
          <ac:chgData name="Daniel Heller" userId="f8c99429-a11b-4699-98f9-6159d8a2f7e4" providerId="ADAL" clId="{4FCB3C95-85F8-4A74-9174-5CC811F7ED90}" dt="2021-10-22T08:25:56.436" v="1416" actId="2710"/>
          <ac:spMkLst>
            <pc:docMk/>
            <pc:sldMk cId="2971225883" sldId="2145706327"/>
            <ac:spMk id="2" creationId="{CC11B568-34D1-45E2-94D4-EC5EC82EB731}"/>
          </ac:spMkLst>
        </pc:spChg>
        <pc:spChg chg="mod">
          <ac:chgData name="Daniel Heller" userId="f8c99429-a11b-4699-98f9-6159d8a2f7e4" providerId="ADAL" clId="{4FCB3C95-85F8-4A74-9174-5CC811F7ED90}" dt="2021-10-22T08:15:16.432" v="1062" actId="20577"/>
          <ac:spMkLst>
            <pc:docMk/>
            <pc:sldMk cId="2971225883" sldId="2145706327"/>
            <ac:spMk id="3" creationId="{617F1893-CF08-4914-8071-7E0CA8D11957}"/>
          </ac:spMkLst>
        </pc:spChg>
      </pc:sldChg>
    </pc:docChg>
  </pc:docChgLst>
  <pc:docChgLst>
    <pc:chgData name="Daniel Heller" userId="f8c99429-a11b-4699-98f9-6159d8a2f7e4" providerId="ADAL" clId="{DDC18494-A194-4CD5-A8C8-090138751148}"/>
    <pc:docChg chg="custSel addSld delSld modSld">
      <pc:chgData name="Daniel Heller" userId="f8c99429-a11b-4699-98f9-6159d8a2f7e4" providerId="ADAL" clId="{DDC18494-A194-4CD5-A8C8-090138751148}" dt="2021-09-23T16:57:49.165" v="422" actId="1592"/>
      <pc:docMkLst>
        <pc:docMk/>
      </pc:docMkLst>
      <pc:sldChg chg="modSp mod">
        <pc:chgData name="Daniel Heller" userId="f8c99429-a11b-4699-98f9-6159d8a2f7e4" providerId="ADAL" clId="{DDC18494-A194-4CD5-A8C8-090138751148}" dt="2021-09-15T08:41:00.081" v="195" actId="20577"/>
        <pc:sldMkLst>
          <pc:docMk/>
          <pc:sldMk cId="3144119947" sldId="263"/>
        </pc:sldMkLst>
        <pc:spChg chg="mod">
          <ac:chgData name="Daniel Heller" userId="f8c99429-a11b-4699-98f9-6159d8a2f7e4" providerId="ADAL" clId="{DDC18494-A194-4CD5-A8C8-090138751148}" dt="2021-09-15T08:41:00.081" v="195" actId="20577"/>
          <ac:spMkLst>
            <pc:docMk/>
            <pc:sldMk cId="3144119947" sldId="263"/>
            <ac:spMk id="3" creationId="{00000000-0000-0000-0000-000000000000}"/>
          </ac:spMkLst>
        </pc:spChg>
      </pc:sldChg>
      <pc:sldChg chg="del">
        <pc:chgData name="Daniel Heller" userId="f8c99429-a11b-4699-98f9-6159d8a2f7e4" providerId="ADAL" clId="{DDC18494-A194-4CD5-A8C8-090138751148}" dt="2021-09-20T11:52:43.963" v="253" actId="47"/>
        <pc:sldMkLst>
          <pc:docMk/>
          <pc:sldMk cId="1876082661" sldId="576"/>
        </pc:sldMkLst>
      </pc:sldChg>
      <pc:sldChg chg="del">
        <pc:chgData name="Daniel Heller" userId="f8c99429-a11b-4699-98f9-6159d8a2f7e4" providerId="ADAL" clId="{DDC18494-A194-4CD5-A8C8-090138751148}" dt="2021-09-14T15:40:14.875" v="4" actId="47"/>
        <pc:sldMkLst>
          <pc:docMk/>
          <pc:sldMk cId="642417007" sldId="593"/>
        </pc:sldMkLst>
      </pc:sldChg>
      <pc:sldChg chg="addSp modSp mod">
        <pc:chgData name="Daniel Heller" userId="f8c99429-a11b-4699-98f9-6159d8a2f7e4" providerId="ADAL" clId="{DDC18494-A194-4CD5-A8C8-090138751148}" dt="2021-09-20T11:54:02.807" v="382" actId="20577"/>
        <pc:sldMkLst>
          <pc:docMk/>
          <pc:sldMk cId="3488054478" sldId="619"/>
        </pc:sldMkLst>
        <pc:spChg chg="add mod">
          <ac:chgData name="Daniel Heller" userId="f8c99429-a11b-4699-98f9-6159d8a2f7e4" providerId="ADAL" clId="{DDC18494-A194-4CD5-A8C8-090138751148}" dt="2021-09-20T11:54:02.807" v="382" actId="20577"/>
          <ac:spMkLst>
            <pc:docMk/>
            <pc:sldMk cId="3488054478" sldId="619"/>
            <ac:spMk id="8" creationId="{4651BD78-6F90-4CDD-BA5A-AE2AAA29EBEF}"/>
          </ac:spMkLst>
        </pc:spChg>
      </pc:sldChg>
      <pc:sldChg chg="addSp modSp mod">
        <pc:chgData name="Daniel Heller" userId="f8c99429-a11b-4699-98f9-6159d8a2f7e4" providerId="ADAL" clId="{DDC18494-A194-4CD5-A8C8-090138751148}" dt="2021-09-23T14:34:49.137" v="413" actId="207"/>
        <pc:sldMkLst>
          <pc:docMk/>
          <pc:sldMk cId="0" sldId="681"/>
        </pc:sldMkLst>
        <pc:spChg chg="add mod">
          <ac:chgData name="Daniel Heller" userId="f8c99429-a11b-4699-98f9-6159d8a2f7e4" providerId="ADAL" clId="{DDC18494-A194-4CD5-A8C8-090138751148}" dt="2021-09-23T14:34:49.137" v="413" actId="207"/>
          <ac:spMkLst>
            <pc:docMk/>
            <pc:sldMk cId="0" sldId="681"/>
            <ac:spMk id="5" creationId="{FE24DB90-E364-44C6-B7B4-E8ACFCE7CD76}"/>
          </ac:spMkLst>
        </pc:spChg>
      </pc:sldChg>
      <pc:sldChg chg="del">
        <pc:chgData name="Daniel Heller" userId="f8c99429-a11b-4699-98f9-6159d8a2f7e4" providerId="ADAL" clId="{DDC18494-A194-4CD5-A8C8-090138751148}" dt="2021-09-20T11:52:42.619" v="252" actId="47"/>
        <pc:sldMkLst>
          <pc:docMk/>
          <pc:sldMk cId="4167548158" sldId="698"/>
        </pc:sldMkLst>
      </pc:sldChg>
      <pc:sldChg chg="del">
        <pc:chgData name="Daniel Heller" userId="f8c99429-a11b-4699-98f9-6159d8a2f7e4" providerId="ADAL" clId="{DDC18494-A194-4CD5-A8C8-090138751148}" dt="2021-09-20T11:54:44.312" v="383" actId="47"/>
        <pc:sldMkLst>
          <pc:docMk/>
          <pc:sldMk cId="851047787" sldId="699"/>
        </pc:sldMkLst>
      </pc:sldChg>
      <pc:sldChg chg="del">
        <pc:chgData name="Daniel Heller" userId="f8c99429-a11b-4699-98f9-6159d8a2f7e4" providerId="ADAL" clId="{DDC18494-A194-4CD5-A8C8-090138751148}" dt="2021-09-20T11:54:44.312" v="383" actId="47"/>
        <pc:sldMkLst>
          <pc:docMk/>
          <pc:sldMk cId="3915010366" sldId="724"/>
        </pc:sldMkLst>
      </pc:sldChg>
      <pc:sldChg chg="del">
        <pc:chgData name="Daniel Heller" userId="f8c99429-a11b-4699-98f9-6159d8a2f7e4" providerId="ADAL" clId="{DDC18494-A194-4CD5-A8C8-090138751148}" dt="2021-09-14T15:40:14.875" v="4" actId="47"/>
        <pc:sldMkLst>
          <pc:docMk/>
          <pc:sldMk cId="2746055386" sldId="725"/>
        </pc:sldMkLst>
      </pc:sldChg>
      <pc:sldChg chg="addSp modSp add mod">
        <pc:chgData name="Daniel Heller" userId="f8c99429-a11b-4699-98f9-6159d8a2f7e4" providerId="ADAL" clId="{DDC18494-A194-4CD5-A8C8-090138751148}" dt="2021-09-20T11:53:34.437" v="321" actId="20577"/>
        <pc:sldMkLst>
          <pc:docMk/>
          <pc:sldMk cId="3475239432" sldId="732"/>
        </pc:sldMkLst>
        <pc:spChg chg="add mod">
          <ac:chgData name="Daniel Heller" userId="f8c99429-a11b-4699-98f9-6159d8a2f7e4" providerId="ADAL" clId="{DDC18494-A194-4CD5-A8C8-090138751148}" dt="2021-09-20T11:53:34.437" v="321" actId="20577"/>
          <ac:spMkLst>
            <pc:docMk/>
            <pc:sldMk cId="3475239432" sldId="732"/>
            <ac:spMk id="11" creationId="{9CC6C6B0-A968-430C-A6B5-3D6A070D6AF2}"/>
          </ac:spMkLst>
        </pc:spChg>
      </pc:sldChg>
      <pc:sldChg chg="add">
        <pc:chgData name="Daniel Heller" userId="f8c99429-a11b-4699-98f9-6159d8a2f7e4" providerId="ADAL" clId="{DDC18494-A194-4CD5-A8C8-090138751148}" dt="2021-09-20T11:54:49.298" v="384"/>
        <pc:sldMkLst>
          <pc:docMk/>
          <pc:sldMk cId="1588470633" sldId="733"/>
        </pc:sldMkLst>
      </pc:sldChg>
      <pc:sldChg chg="modSp mod addCm delCm modCm">
        <pc:chgData name="Daniel Heller" userId="f8c99429-a11b-4699-98f9-6159d8a2f7e4" providerId="ADAL" clId="{DDC18494-A194-4CD5-A8C8-090138751148}" dt="2021-09-20T11:47:48.540" v="228" actId="13926"/>
        <pc:sldMkLst>
          <pc:docMk/>
          <pc:sldMk cId="3722724000" sldId="2212"/>
        </pc:sldMkLst>
        <pc:spChg chg="mod">
          <ac:chgData name="Daniel Heller" userId="f8c99429-a11b-4699-98f9-6159d8a2f7e4" providerId="ADAL" clId="{DDC18494-A194-4CD5-A8C8-090138751148}" dt="2021-09-20T11:47:48.540" v="228" actId="13926"/>
          <ac:spMkLst>
            <pc:docMk/>
            <pc:sldMk cId="3722724000" sldId="2212"/>
            <ac:spMk id="2" creationId="{F3F266C2-033C-495B-92C6-C620B9D66B6B}"/>
          </ac:spMkLst>
        </pc:spChg>
        <pc:spChg chg="mod">
          <ac:chgData name="Daniel Heller" userId="f8c99429-a11b-4699-98f9-6159d8a2f7e4" providerId="ADAL" clId="{DDC18494-A194-4CD5-A8C8-090138751148}" dt="2021-09-20T11:47:45.301" v="227" actId="13926"/>
          <ac:spMkLst>
            <pc:docMk/>
            <pc:sldMk cId="3722724000" sldId="2212"/>
            <ac:spMk id="6" creationId="{D15B5D0A-4BD3-4766-AF63-D8A28E67703A}"/>
          </ac:spMkLst>
        </pc:spChg>
      </pc:sldChg>
      <pc:sldChg chg="del addCm">
        <pc:chgData name="Daniel Heller" userId="f8c99429-a11b-4699-98f9-6159d8a2f7e4" providerId="ADAL" clId="{DDC18494-A194-4CD5-A8C8-090138751148}" dt="2021-09-20T11:50:25.780" v="231" actId="47"/>
        <pc:sldMkLst>
          <pc:docMk/>
          <pc:sldMk cId="3293976055" sldId="2216"/>
        </pc:sldMkLst>
      </pc:sldChg>
      <pc:sldChg chg="delSp modSp mod">
        <pc:chgData name="Daniel Heller" userId="f8c99429-a11b-4699-98f9-6159d8a2f7e4" providerId="ADAL" clId="{DDC18494-A194-4CD5-A8C8-090138751148}" dt="2021-09-14T15:43:49.684" v="129" actId="113"/>
        <pc:sldMkLst>
          <pc:docMk/>
          <pc:sldMk cId="1012048889" sldId="2219"/>
        </pc:sldMkLst>
        <pc:spChg chg="mod">
          <ac:chgData name="Daniel Heller" userId="f8c99429-a11b-4699-98f9-6159d8a2f7e4" providerId="ADAL" clId="{DDC18494-A194-4CD5-A8C8-090138751148}" dt="2021-09-14T15:43:49.684" v="129" actId="113"/>
          <ac:spMkLst>
            <pc:docMk/>
            <pc:sldMk cId="1012048889" sldId="2219"/>
            <ac:spMk id="2" creationId="{11FC5F74-FDEA-4140-B948-D0DF62CF5F65}"/>
          </ac:spMkLst>
        </pc:spChg>
        <pc:spChg chg="del">
          <ac:chgData name="Daniel Heller" userId="f8c99429-a11b-4699-98f9-6159d8a2f7e4" providerId="ADAL" clId="{DDC18494-A194-4CD5-A8C8-090138751148}" dt="2021-09-14T15:41:50.852" v="6" actId="478"/>
          <ac:spMkLst>
            <pc:docMk/>
            <pc:sldMk cId="1012048889" sldId="2219"/>
            <ac:spMk id="6" creationId="{237887A0-6385-40FA-8FF9-7CB50491E7ED}"/>
          </ac:spMkLst>
        </pc:spChg>
        <pc:picChg chg="del">
          <ac:chgData name="Daniel Heller" userId="f8c99429-a11b-4699-98f9-6159d8a2f7e4" providerId="ADAL" clId="{DDC18494-A194-4CD5-A8C8-090138751148}" dt="2021-09-14T15:40:37.832" v="5" actId="478"/>
          <ac:picMkLst>
            <pc:docMk/>
            <pc:sldMk cId="1012048889" sldId="2219"/>
            <ac:picMk id="1026" creationId="{F608CC63-9BB7-44FF-89E7-C77C67C949FE}"/>
          </ac:picMkLst>
        </pc:picChg>
      </pc:sldChg>
      <pc:sldChg chg="addCm delCm modCm">
        <pc:chgData name="Daniel Heller" userId="f8c99429-a11b-4699-98f9-6159d8a2f7e4" providerId="ADAL" clId="{DDC18494-A194-4CD5-A8C8-090138751148}" dt="2021-09-23T14:20:57.411" v="385" actId="1592"/>
        <pc:sldMkLst>
          <pc:docMk/>
          <pc:sldMk cId="1509951699" sldId="2221"/>
        </pc:sldMkLst>
      </pc:sldChg>
      <pc:sldChg chg="del">
        <pc:chgData name="Daniel Heller" userId="f8c99429-a11b-4699-98f9-6159d8a2f7e4" providerId="ADAL" clId="{DDC18494-A194-4CD5-A8C8-090138751148}" dt="2021-09-14T15:44:10.303" v="130" actId="47"/>
        <pc:sldMkLst>
          <pc:docMk/>
          <pc:sldMk cId="612997550" sldId="2222"/>
        </pc:sldMkLst>
      </pc:sldChg>
      <pc:sldChg chg="add">
        <pc:chgData name="Daniel Heller" userId="f8c99429-a11b-4699-98f9-6159d8a2f7e4" providerId="ADAL" clId="{DDC18494-A194-4CD5-A8C8-090138751148}" dt="2021-09-20T11:42:59.543" v="196"/>
        <pc:sldMkLst>
          <pc:docMk/>
          <pc:sldMk cId="1028923458" sldId="2233"/>
        </pc:sldMkLst>
      </pc:sldChg>
      <pc:sldChg chg="add">
        <pc:chgData name="Daniel Heller" userId="f8c99429-a11b-4699-98f9-6159d8a2f7e4" providerId="ADAL" clId="{DDC18494-A194-4CD5-A8C8-090138751148}" dt="2021-09-20T11:42:59.543" v="196"/>
        <pc:sldMkLst>
          <pc:docMk/>
          <pc:sldMk cId="946547615" sldId="2234"/>
        </pc:sldMkLst>
      </pc:sldChg>
      <pc:sldChg chg="addSp delSp modSp mod addCm delCm modCm">
        <pc:chgData name="Daniel Heller" userId="f8c99429-a11b-4699-98f9-6159d8a2f7e4" providerId="ADAL" clId="{DDC18494-A194-4CD5-A8C8-090138751148}" dt="2021-09-23T16:57:49.165" v="422" actId="1592"/>
        <pc:sldMkLst>
          <pc:docMk/>
          <pc:sldMk cId="1027686637" sldId="2145706284"/>
        </pc:sldMkLst>
        <pc:spChg chg="mod">
          <ac:chgData name="Daniel Heller" userId="f8c99429-a11b-4699-98f9-6159d8a2f7e4" providerId="ADAL" clId="{DDC18494-A194-4CD5-A8C8-090138751148}" dt="2021-09-23T16:57:44.870" v="421" actId="20577"/>
          <ac:spMkLst>
            <pc:docMk/>
            <pc:sldMk cId="1027686637" sldId="2145706284"/>
            <ac:spMk id="2" creationId="{49B686F6-6EDA-43DF-889F-2532A10BE04C}"/>
          </ac:spMkLst>
        </pc:spChg>
        <pc:spChg chg="add del mod">
          <ac:chgData name="Daniel Heller" userId="f8c99429-a11b-4699-98f9-6159d8a2f7e4" providerId="ADAL" clId="{DDC18494-A194-4CD5-A8C8-090138751148}" dt="2021-09-23T14:32:09.897" v="403"/>
          <ac:spMkLst>
            <pc:docMk/>
            <pc:sldMk cId="1027686637" sldId="2145706284"/>
            <ac:spMk id="5" creationId="{0C0FE6B1-88CA-4C8A-9507-480C9F033E21}"/>
          </ac:spMkLst>
        </pc:spChg>
        <pc:spChg chg="mod">
          <ac:chgData name="Daniel Heller" userId="f8c99429-a11b-4699-98f9-6159d8a2f7e4" providerId="ADAL" clId="{DDC18494-A194-4CD5-A8C8-090138751148}" dt="2021-09-23T16:57:12.271" v="415" actId="20577"/>
          <ac:spMkLst>
            <pc:docMk/>
            <pc:sldMk cId="1027686637" sldId="2145706284"/>
            <ac:spMk id="13" creationId="{9B63F87F-C3BC-4A45-ABB6-0BF248321C3D}"/>
          </ac:spMkLst>
        </pc:spChg>
        <pc:spChg chg="mod">
          <ac:chgData name="Daniel Heller" userId="f8c99429-a11b-4699-98f9-6159d8a2f7e4" providerId="ADAL" clId="{DDC18494-A194-4CD5-A8C8-090138751148}" dt="2021-09-23T16:57:31.958" v="417" actId="20577"/>
          <ac:spMkLst>
            <pc:docMk/>
            <pc:sldMk cId="1027686637" sldId="2145706284"/>
            <ac:spMk id="16" creationId="{5DDE8DD0-BB05-41DD-AF5E-B67380CBCE6A}"/>
          </ac:spMkLst>
        </pc:spChg>
        <pc:graphicFrameChg chg="add mod">
          <ac:chgData name="Daniel Heller" userId="f8c99429-a11b-4699-98f9-6159d8a2f7e4" providerId="ADAL" clId="{DDC18494-A194-4CD5-A8C8-090138751148}" dt="2021-09-23T14:26:22.141" v="389"/>
          <ac:graphicFrameMkLst>
            <pc:docMk/>
            <pc:sldMk cId="1027686637" sldId="2145706284"/>
            <ac:graphicFrameMk id="8" creationId="{3B3D8B71-5C52-408D-9F91-4AF348E4607A}"/>
          </ac:graphicFrameMkLst>
        </pc:graphicFrameChg>
        <pc:graphicFrameChg chg="add mod">
          <ac:chgData name="Daniel Heller" userId="f8c99429-a11b-4699-98f9-6159d8a2f7e4" providerId="ADAL" clId="{DDC18494-A194-4CD5-A8C8-090138751148}" dt="2021-09-23T14:26:46.500" v="394"/>
          <ac:graphicFrameMkLst>
            <pc:docMk/>
            <pc:sldMk cId="1027686637" sldId="2145706284"/>
            <ac:graphicFrameMk id="11" creationId="{3B3D8B71-5C52-408D-9F91-4AF348E4607A}"/>
          </ac:graphicFrameMkLst>
        </pc:graphicFrameChg>
        <pc:picChg chg="add del">
          <ac:chgData name="Daniel Heller" userId="f8c99429-a11b-4699-98f9-6159d8a2f7e4" providerId="ADAL" clId="{DDC18494-A194-4CD5-A8C8-090138751148}" dt="2021-09-23T14:26:43.153" v="391" actId="478"/>
          <ac:picMkLst>
            <pc:docMk/>
            <pc:sldMk cId="1027686637" sldId="2145706284"/>
            <ac:picMk id="3" creationId="{66FC2987-479F-4708-93AC-945D7B419309}"/>
          </ac:picMkLst>
        </pc:picChg>
        <pc:picChg chg="add mod modCrop">
          <ac:chgData name="Daniel Heller" userId="f8c99429-a11b-4699-98f9-6159d8a2f7e4" providerId="ADAL" clId="{DDC18494-A194-4CD5-A8C8-090138751148}" dt="2021-09-23T14:27:13.758" v="400" actId="732"/>
          <ac:picMkLst>
            <pc:docMk/>
            <pc:sldMk cId="1027686637" sldId="2145706284"/>
            <ac:picMk id="4" creationId="{166BCF77-5D4A-47B8-AFAE-B36B5D21C0F1}"/>
          </ac:picMkLst>
        </pc:picChg>
        <pc:picChg chg="del">
          <ac:chgData name="Daniel Heller" userId="f8c99429-a11b-4699-98f9-6159d8a2f7e4" providerId="ADAL" clId="{DDC18494-A194-4CD5-A8C8-090138751148}" dt="2021-09-23T14:26:17.790" v="386" actId="478"/>
          <ac:picMkLst>
            <pc:docMk/>
            <pc:sldMk cId="1027686637" sldId="2145706284"/>
            <ac:picMk id="10" creationId="{F2B24937-BAD4-40E1-836D-C854B86DAD2D}"/>
          </ac:picMkLst>
        </pc:picChg>
      </pc:sldChg>
      <pc:sldChg chg="modSp mod">
        <pc:chgData name="Daniel Heller" userId="f8c99429-a11b-4699-98f9-6159d8a2f7e4" providerId="ADAL" clId="{DDC18494-A194-4CD5-A8C8-090138751148}" dt="2021-09-14T15:39:02.894" v="2" actId="113"/>
        <pc:sldMkLst>
          <pc:docMk/>
          <pc:sldMk cId="3522536452" sldId="2145706311"/>
        </pc:sldMkLst>
        <pc:spChg chg="mod">
          <ac:chgData name="Daniel Heller" userId="f8c99429-a11b-4699-98f9-6159d8a2f7e4" providerId="ADAL" clId="{DDC18494-A194-4CD5-A8C8-090138751148}" dt="2021-09-14T15:39:02.894" v="2" actId="113"/>
          <ac:spMkLst>
            <pc:docMk/>
            <pc:sldMk cId="3522536452" sldId="2145706311"/>
            <ac:spMk id="3" creationId="{EBA9A095-DC1F-41CD-AA42-02782D65E5E9}"/>
          </ac:spMkLst>
        </pc:spChg>
      </pc:sldChg>
      <pc:sldChg chg="add">
        <pc:chgData name="Daniel Heller" userId="f8c99429-a11b-4699-98f9-6159d8a2f7e4" providerId="ADAL" clId="{DDC18494-A194-4CD5-A8C8-090138751148}" dt="2021-09-14T15:40:11.803" v="3"/>
        <pc:sldMkLst>
          <pc:docMk/>
          <pc:sldMk cId="2917540682" sldId="2145706312"/>
        </pc:sldMkLst>
      </pc:sldChg>
      <pc:sldChg chg="add">
        <pc:chgData name="Daniel Heller" userId="f8c99429-a11b-4699-98f9-6159d8a2f7e4" providerId="ADAL" clId="{DDC18494-A194-4CD5-A8C8-090138751148}" dt="2021-09-14T15:40:11.803" v="3"/>
        <pc:sldMkLst>
          <pc:docMk/>
          <pc:sldMk cId="3140514464" sldId="2145706313"/>
        </pc:sldMkLst>
      </pc:sldChg>
      <pc:sldChg chg="add">
        <pc:chgData name="Daniel Heller" userId="f8c99429-a11b-4699-98f9-6159d8a2f7e4" providerId="ADAL" clId="{DDC18494-A194-4CD5-A8C8-090138751148}" dt="2021-09-20T11:42:59.543" v="196"/>
        <pc:sldMkLst>
          <pc:docMk/>
          <pc:sldMk cId="1374702005" sldId="2145706314"/>
        </pc:sldMkLst>
      </pc:sldChg>
      <pc:sldChg chg="addSp modSp add mod">
        <pc:chgData name="Daniel Heller" userId="f8c99429-a11b-4699-98f9-6159d8a2f7e4" providerId="ADAL" clId="{DDC18494-A194-4CD5-A8C8-090138751148}" dt="2021-09-23T14:33:58.380" v="405" actId="13926"/>
        <pc:sldMkLst>
          <pc:docMk/>
          <pc:sldMk cId="4021654089" sldId="2145706315"/>
        </pc:sldMkLst>
        <pc:spChg chg="add mod">
          <ac:chgData name="Daniel Heller" userId="f8c99429-a11b-4699-98f9-6159d8a2f7e4" providerId="ADAL" clId="{DDC18494-A194-4CD5-A8C8-090138751148}" dt="2021-09-23T14:33:21.278" v="404" actId="1076"/>
          <ac:spMkLst>
            <pc:docMk/>
            <pc:sldMk cId="4021654089" sldId="2145706315"/>
            <ac:spMk id="2" creationId="{4E534B37-D879-4686-9802-0B12A89A3B9A}"/>
          </ac:spMkLst>
        </pc:spChg>
        <pc:spChg chg="mod">
          <ac:chgData name="Daniel Heller" userId="f8c99429-a11b-4699-98f9-6159d8a2f7e4" providerId="ADAL" clId="{DDC18494-A194-4CD5-A8C8-090138751148}" dt="2021-09-23T14:33:58.380" v="405" actId="13926"/>
          <ac:spMkLst>
            <pc:docMk/>
            <pc:sldMk cId="4021654089" sldId="2145706315"/>
            <ac:spMk id="17" creationId="{B9C099EF-A55D-4B1B-8E28-24346BF59160}"/>
          </ac:spMkLst>
        </pc:spChg>
      </pc:sldChg>
      <pc:sldChg chg="add">
        <pc:chgData name="Daniel Heller" userId="f8c99429-a11b-4699-98f9-6159d8a2f7e4" providerId="ADAL" clId="{DDC18494-A194-4CD5-A8C8-090138751148}" dt="2021-09-20T11:54:49.298" v="384"/>
        <pc:sldMkLst>
          <pc:docMk/>
          <pc:sldMk cId="2601940494" sldId="21457063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144C1-638D-427E-B9F3-43A0E4ED172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607683B9-EE3E-4D95-8767-44EC1AB0120A}">
      <dgm:prSet phldrT="[Text]"/>
      <dgm:spPr/>
      <dgm:t>
        <a:bodyPr/>
        <a:lstStyle/>
        <a:p>
          <a:r>
            <a:rPr lang="en-GB"/>
            <a:t>Engagement</a:t>
          </a:r>
        </a:p>
      </dgm:t>
    </dgm:pt>
    <dgm:pt modelId="{AF163B63-2EC6-464D-BFEE-90C4EC2C345D}" type="parTrans" cxnId="{7068F6FA-0C1F-4B83-8862-B97D4DFEFB99}">
      <dgm:prSet/>
      <dgm:spPr/>
      <dgm:t>
        <a:bodyPr/>
        <a:lstStyle/>
        <a:p>
          <a:endParaRPr lang="en-GB"/>
        </a:p>
      </dgm:t>
    </dgm:pt>
    <dgm:pt modelId="{894ADEC7-9067-4D89-A22E-4952ACABDD39}" type="sibTrans" cxnId="{7068F6FA-0C1F-4B83-8862-B97D4DFEFB99}">
      <dgm:prSet/>
      <dgm:spPr/>
      <dgm:t>
        <a:bodyPr/>
        <a:lstStyle/>
        <a:p>
          <a:endParaRPr lang="en-GB"/>
        </a:p>
      </dgm:t>
    </dgm:pt>
    <dgm:pt modelId="{5AE4F68E-8CC0-4160-975E-DAAA58F11A48}">
      <dgm:prSet phldrT="[Text]"/>
      <dgm:spPr/>
      <dgm:t>
        <a:bodyPr/>
        <a:lstStyle/>
        <a:p>
          <a:r>
            <a:rPr lang="en-GB"/>
            <a:t>Use a combination of different methods:</a:t>
          </a:r>
          <a:br>
            <a:rPr lang="en-GB"/>
          </a:br>
          <a:r>
            <a:rPr lang="en-GB"/>
            <a:t>- </a:t>
          </a:r>
          <a:r>
            <a:rPr lang="en-GB" b="1"/>
            <a:t>Videos</a:t>
          </a:r>
          <a:r>
            <a:rPr lang="en-GB"/>
            <a:t> of personal stories to help allay fears</a:t>
          </a:r>
          <a:br>
            <a:rPr lang="en-GB"/>
          </a:br>
          <a:r>
            <a:rPr lang="en-GB"/>
            <a:t>- </a:t>
          </a:r>
          <a:r>
            <a:rPr lang="en-GB" b="1"/>
            <a:t>1:1 conversations </a:t>
          </a:r>
          <a:r>
            <a:rPr lang="en-GB"/>
            <a:t>with people from similar backgrounds that are relatable, as well as with health professionals for conversations about specific concerns</a:t>
          </a:r>
          <a:br>
            <a:rPr lang="en-GB"/>
          </a:br>
          <a:r>
            <a:rPr lang="en-GB"/>
            <a:t>- </a:t>
          </a:r>
          <a:r>
            <a:rPr lang="en-GB" b="1"/>
            <a:t>Q&amp;A sessions and webinars</a:t>
          </a:r>
        </a:p>
      </dgm:t>
    </dgm:pt>
    <dgm:pt modelId="{FBAD69E7-A287-4BAA-9A24-A6F8212B64A0}" type="parTrans" cxnId="{4BB13F20-2AA4-4A1B-8BE2-F0D5949F469C}">
      <dgm:prSet/>
      <dgm:spPr/>
      <dgm:t>
        <a:bodyPr/>
        <a:lstStyle/>
        <a:p>
          <a:endParaRPr lang="en-GB"/>
        </a:p>
      </dgm:t>
    </dgm:pt>
    <dgm:pt modelId="{C5622744-35B8-4742-96C9-40C2837E5848}" type="sibTrans" cxnId="{4BB13F20-2AA4-4A1B-8BE2-F0D5949F469C}">
      <dgm:prSet/>
      <dgm:spPr/>
      <dgm:t>
        <a:bodyPr/>
        <a:lstStyle/>
        <a:p>
          <a:endParaRPr lang="en-GB"/>
        </a:p>
      </dgm:t>
    </dgm:pt>
    <dgm:pt modelId="{6402C662-43E2-4A62-88E1-89AF55C89A3F}">
      <dgm:prSet phldrT="[Text]"/>
      <dgm:spPr/>
      <dgm:t>
        <a:bodyPr/>
        <a:lstStyle/>
        <a:p>
          <a:r>
            <a:rPr lang="en-GB"/>
            <a:t>Access</a:t>
          </a:r>
        </a:p>
      </dgm:t>
    </dgm:pt>
    <dgm:pt modelId="{80AD7B04-AE68-4642-8D67-C197197F4BA2}" type="parTrans" cxnId="{40464987-7D0D-4235-8ECC-7350AA1EC9FF}">
      <dgm:prSet/>
      <dgm:spPr/>
      <dgm:t>
        <a:bodyPr/>
        <a:lstStyle/>
        <a:p>
          <a:endParaRPr lang="en-GB"/>
        </a:p>
      </dgm:t>
    </dgm:pt>
    <dgm:pt modelId="{4D0FDFE0-7C01-4CD5-9851-B0B778992123}" type="sibTrans" cxnId="{40464987-7D0D-4235-8ECC-7350AA1EC9FF}">
      <dgm:prSet/>
      <dgm:spPr/>
      <dgm:t>
        <a:bodyPr/>
        <a:lstStyle/>
        <a:p>
          <a:endParaRPr lang="en-GB"/>
        </a:p>
      </dgm:t>
    </dgm:pt>
    <dgm:pt modelId="{C29ECF78-C48E-43FB-B244-A53C7A374F73}">
      <dgm:prSet phldrT="[Text]"/>
      <dgm:spPr/>
      <dgm:t>
        <a:bodyPr/>
        <a:lstStyle/>
        <a:p>
          <a:r>
            <a:rPr lang="en-GB"/>
            <a:t>Connect with local </a:t>
          </a:r>
          <a:r>
            <a:rPr lang="en-GB" b="1"/>
            <a:t>community champions </a:t>
          </a:r>
          <a:r>
            <a:rPr lang="en-GB"/>
            <a:t>to widen voices staff have access to</a:t>
          </a:r>
        </a:p>
      </dgm:t>
    </dgm:pt>
    <dgm:pt modelId="{C24CBF6A-EA1F-46D9-A30D-A36062CDE934}" type="parTrans" cxnId="{1A189151-037A-459A-935F-11DA0C7982FE}">
      <dgm:prSet/>
      <dgm:spPr/>
      <dgm:t>
        <a:bodyPr/>
        <a:lstStyle/>
        <a:p>
          <a:endParaRPr lang="en-GB"/>
        </a:p>
      </dgm:t>
    </dgm:pt>
    <dgm:pt modelId="{E9E4CAD5-CF14-47DA-9651-245376F2FCAB}" type="sibTrans" cxnId="{1A189151-037A-459A-935F-11DA0C7982FE}">
      <dgm:prSet/>
      <dgm:spPr/>
      <dgm:t>
        <a:bodyPr/>
        <a:lstStyle/>
        <a:p>
          <a:endParaRPr lang="en-GB"/>
        </a:p>
      </dgm:t>
    </dgm:pt>
    <dgm:pt modelId="{873A7497-D459-430D-BF1D-83BB9C8DAFF2}">
      <dgm:prSet phldrT="[Text]"/>
      <dgm:spPr/>
      <dgm:t>
        <a:bodyPr/>
        <a:lstStyle/>
        <a:p>
          <a:r>
            <a:rPr lang="en-GB"/>
            <a:t>Partner with NHS colleagues and community groups to share </a:t>
          </a:r>
          <a:r>
            <a:rPr lang="en-GB" b="1"/>
            <a:t>up to date information </a:t>
          </a:r>
          <a:r>
            <a:rPr lang="en-GB"/>
            <a:t>with staff</a:t>
          </a:r>
        </a:p>
      </dgm:t>
    </dgm:pt>
    <dgm:pt modelId="{B2DF930C-362A-4946-98D2-30D5D8B0241F}" type="parTrans" cxnId="{70AB7E44-A77B-4498-9007-D44315BEB3EA}">
      <dgm:prSet/>
      <dgm:spPr/>
      <dgm:t>
        <a:bodyPr/>
        <a:lstStyle/>
        <a:p>
          <a:endParaRPr lang="en-GB"/>
        </a:p>
      </dgm:t>
    </dgm:pt>
    <dgm:pt modelId="{5AA501AB-7F7E-45DD-8E1B-291A5AC1148D}" type="sibTrans" cxnId="{70AB7E44-A77B-4498-9007-D44315BEB3EA}">
      <dgm:prSet/>
      <dgm:spPr/>
      <dgm:t>
        <a:bodyPr/>
        <a:lstStyle/>
        <a:p>
          <a:endParaRPr lang="en-GB"/>
        </a:p>
      </dgm:t>
    </dgm:pt>
    <dgm:pt modelId="{5CE34364-4EB6-463A-A080-49C16F9671C2}">
      <dgm:prSet phldrT="[Text]"/>
      <dgm:spPr/>
      <dgm:t>
        <a:bodyPr/>
        <a:lstStyle/>
        <a:p>
          <a:r>
            <a:rPr lang="en-GB"/>
            <a:t>Staff have been </a:t>
          </a:r>
          <a:r>
            <a:rPr lang="en-GB" b="1"/>
            <a:t>paid for the time taken to get the vaccine</a:t>
          </a:r>
          <a:r>
            <a:rPr lang="en-GB"/>
            <a:t> in their own time to remove financial barriers associated with lost earnings both to get the vaccine and for sick pay if they experience side-effects</a:t>
          </a:r>
        </a:p>
      </dgm:t>
    </dgm:pt>
    <dgm:pt modelId="{669E9E3F-BF42-402D-9856-BDB125E2CC1C}" type="parTrans" cxnId="{4727DBB1-2507-4E74-A790-8AB2E9BAE941}">
      <dgm:prSet/>
      <dgm:spPr/>
      <dgm:t>
        <a:bodyPr/>
        <a:lstStyle/>
        <a:p>
          <a:endParaRPr lang="en-GB"/>
        </a:p>
      </dgm:t>
    </dgm:pt>
    <dgm:pt modelId="{A62E80A1-355D-4DEA-B302-726F5896243A}" type="sibTrans" cxnId="{4727DBB1-2507-4E74-A790-8AB2E9BAE941}">
      <dgm:prSet/>
      <dgm:spPr/>
      <dgm:t>
        <a:bodyPr/>
        <a:lstStyle/>
        <a:p>
          <a:endParaRPr lang="en-GB"/>
        </a:p>
      </dgm:t>
    </dgm:pt>
    <dgm:pt modelId="{EAFDF767-6DE1-4EA5-80E2-22F0365BC371}">
      <dgm:prSet/>
      <dgm:spPr/>
      <dgm:t>
        <a:bodyPr/>
        <a:lstStyle/>
        <a:p>
          <a:r>
            <a:rPr lang="en-GB"/>
            <a:t>Arrange for </a:t>
          </a:r>
          <a:r>
            <a:rPr lang="en-GB" b="1"/>
            <a:t>buddy schemes </a:t>
          </a:r>
          <a:r>
            <a:rPr lang="en-GB"/>
            <a:t>for peers to get the vaccines together</a:t>
          </a:r>
        </a:p>
      </dgm:t>
    </dgm:pt>
    <dgm:pt modelId="{C9EEE8DA-5895-4B04-A838-9677F713AB14}" type="parTrans" cxnId="{8408096B-24B7-4FE9-8354-184B3D7AD632}">
      <dgm:prSet/>
      <dgm:spPr/>
      <dgm:t>
        <a:bodyPr/>
        <a:lstStyle/>
        <a:p>
          <a:endParaRPr lang="en-GB"/>
        </a:p>
      </dgm:t>
    </dgm:pt>
    <dgm:pt modelId="{DE0F675D-1FA5-46F9-A74C-C7DF6909182D}" type="sibTrans" cxnId="{8408096B-24B7-4FE9-8354-184B3D7AD632}">
      <dgm:prSet/>
      <dgm:spPr/>
      <dgm:t>
        <a:bodyPr/>
        <a:lstStyle/>
        <a:p>
          <a:endParaRPr lang="en-GB"/>
        </a:p>
      </dgm:t>
    </dgm:pt>
    <dgm:pt modelId="{A585AFC4-F96C-4EBC-811A-A251E7DAE6FF}">
      <dgm:prSet phldrT="[Text]"/>
      <dgm:spPr/>
      <dgm:t>
        <a:bodyPr/>
        <a:lstStyle/>
        <a:p>
          <a:r>
            <a:rPr lang="en-GB"/>
            <a:t>Ensure </a:t>
          </a:r>
          <a:r>
            <a:rPr lang="en-GB" b="1"/>
            <a:t>methods of booking </a:t>
          </a:r>
          <a:r>
            <a:rPr lang="en-GB"/>
            <a:t>are accessible and in multiple formats (text, phone line, online)</a:t>
          </a:r>
        </a:p>
      </dgm:t>
    </dgm:pt>
    <dgm:pt modelId="{16A8E7DF-C170-41F6-80A2-BF168992442A}" type="parTrans" cxnId="{82B2C8C4-DCD9-4173-85C9-D6C8D6571712}">
      <dgm:prSet/>
      <dgm:spPr/>
      <dgm:t>
        <a:bodyPr/>
        <a:lstStyle/>
        <a:p>
          <a:endParaRPr lang="en-GB"/>
        </a:p>
      </dgm:t>
    </dgm:pt>
    <dgm:pt modelId="{D14F79A6-8356-4F9D-A9C3-039D359800C9}" type="sibTrans" cxnId="{82B2C8C4-DCD9-4173-85C9-D6C8D6571712}">
      <dgm:prSet/>
      <dgm:spPr/>
      <dgm:t>
        <a:bodyPr/>
        <a:lstStyle/>
        <a:p>
          <a:endParaRPr lang="en-GB"/>
        </a:p>
      </dgm:t>
    </dgm:pt>
    <dgm:pt modelId="{03F4411B-51FC-4930-8439-0D23EDE3A9F2}">
      <dgm:prSet phldrT="[Text]"/>
      <dgm:spPr/>
      <dgm:t>
        <a:bodyPr/>
        <a:lstStyle/>
        <a:p>
          <a:r>
            <a:rPr lang="en-GB"/>
            <a:t>Ensure staff aware that they can </a:t>
          </a:r>
          <a:r>
            <a:rPr lang="en-GB" b="1"/>
            <a:t>drop-in for vaccine</a:t>
          </a:r>
          <a:r>
            <a:rPr lang="en-GB"/>
            <a:t> without a pre-booked appointment</a:t>
          </a:r>
        </a:p>
      </dgm:t>
    </dgm:pt>
    <dgm:pt modelId="{BF84FED3-6E85-4A6E-A3A7-A6B2647DB187}" type="parTrans" cxnId="{D980265A-C75E-4139-AD71-E217BA0AD9EA}">
      <dgm:prSet/>
      <dgm:spPr/>
      <dgm:t>
        <a:bodyPr/>
        <a:lstStyle/>
        <a:p>
          <a:endParaRPr lang="en-GB"/>
        </a:p>
      </dgm:t>
    </dgm:pt>
    <dgm:pt modelId="{6CEFC850-3335-43F6-9E0C-FEB5B9F319EC}" type="sibTrans" cxnId="{D980265A-C75E-4139-AD71-E217BA0AD9EA}">
      <dgm:prSet/>
      <dgm:spPr/>
      <dgm:t>
        <a:bodyPr/>
        <a:lstStyle/>
        <a:p>
          <a:endParaRPr lang="en-GB"/>
        </a:p>
      </dgm:t>
    </dgm:pt>
    <dgm:pt modelId="{4BBF1165-DF01-4CF5-B25B-3788889DA306}" type="pres">
      <dgm:prSet presAssocID="{A54144C1-638D-427E-B9F3-43A0E4ED1725}" presName="Name0" presStyleCnt="0">
        <dgm:presLayoutVars>
          <dgm:dir/>
          <dgm:animLvl val="lvl"/>
          <dgm:resizeHandles val="exact"/>
        </dgm:presLayoutVars>
      </dgm:prSet>
      <dgm:spPr/>
    </dgm:pt>
    <dgm:pt modelId="{1C26AD78-C3DA-4C36-8A47-F78C7C1C8B20}" type="pres">
      <dgm:prSet presAssocID="{607683B9-EE3E-4D95-8767-44EC1AB0120A}" presName="composite" presStyleCnt="0"/>
      <dgm:spPr/>
    </dgm:pt>
    <dgm:pt modelId="{F8578B83-DCA7-40EA-99C4-2E7522E1C5CD}" type="pres">
      <dgm:prSet presAssocID="{607683B9-EE3E-4D95-8767-44EC1AB0120A}" presName="parTx" presStyleLbl="alignNode1" presStyleIdx="0" presStyleCnt="2">
        <dgm:presLayoutVars>
          <dgm:chMax val="0"/>
          <dgm:chPref val="0"/>
          <dgm:bulletEnabled val="1"/>
        </dgm:presLayoutVars>
      </dgm:prSet>
      <dgm:spPr/>
    </dgm:pt>
    <dgm:pt modelId="{D9FC5C75-171E-4865-B32A-3E95EA29FE9D}" type="pres">
      <dgm:prSet presAssocID="{607683B9-EE3E-4D95-8767-44EC1AB0120A}" presName="desTx" presStyleLbl="alignAccFollowNode1" presStyleIdx="0" presStyleCnt="2">
        <dgm:presLayoutVars>
          <dgm:bulletEnabled val="1"/>
        </dgm:presLayoutVars>
      </dgm:prSet>
      <dgm:spPr/>
    </dgm:pt>
    <dgm:pt modelId="{9FB78B12-C413-4C65-B156-4C2EEFAC0CF7}" type="pres">
      <dgm:prSet presAssocID="{894ADEC7-9067-4D89-A22E-4952ACABDD39}" presName="space" presStyleCnt="0"/>
      <dgm:spPr/>
    </dgm:pt>
    <dgm:pt modelId="{91CD1774-453D-466D-8672-6CED9F2788F3}" type="pres">
      <dgm:prSet presAssocID="{6402C662-43E2-4A62-88E1-89AF55C89A3F}" presName="composite" presStyleCnt="0"/>
      <dgm:spPr/>
    </dgm:pt>
    <dgm:pt modelId="{52901619-78C8-4EB9-B85C-3261F0F91B86}" type="pres">
      <dgm:prSet presAssocID="{6402C662-43E2-4A62-88E1-89AF55C89A3F}" presName="parTx" presStyleLbl="alignNode1" presStyleIdx="1" presStyleCnt="2">
        <dgm:presLayoutVars>
          <dgm:chMax val="0"/>
          <dgm:chPref val="0"/>
          <dgm:bulletEnabled val="1"/>
        </dgm:presLayoutVars>
      </dgm:prSet>
      <dgm:spPr/>
    </dgm:pt>
    <dgm:pt modelId="{27B9BF3A-3065-4522-B241-7D1A7DDD65F2}" type="pres">
      <dgm:prSet presAssocID="{6402C662-43E2-4A62-88E1-89AF55C89A3F}" presName="desTx" presStyleLbl="alignAccFollowNode1" presStyleIdx="1" presStyleCnt="2">
        <dgm:presLayoutVars>
          <dgm:bulletEnabled val="1"/>
        </dgm:presLayoutVars>
      </dgm:prSet>
      <dgm:spPr/>
    </dgm:pt>
  </dgm:ptLst>
  <dgm:cxnLst>
    <dgm:cxn modelId="{61207A09-7FAC-4064-B0EA-6408A78DBBAC}" type="presOf" srcId="{A585AFC4-F96C-4EBC-811A-A251E7DAE6FF}" destId="{27B9BF3A-3065-4522-B241-7D1A7DDD65F2}" srcOrd="0" destOrd="1" presId="urn:microsoft.com/office/officeart/2005/8/layout/hList1"/>
    <dgm:cxn modelId="{4BB13F20-2AA4-4A1B-8BE2-F0D5949F469C}" srcId="{607683B9-EE3E-4D95-8767-44EC1AB0120A}" destId="{5AE4F68E-8CC0-4160-975E-DAAA58F11A48}" srcOrd="0" destOrd="0" parTransId="{FBAD69E7-A287-4BAA-9A24-A6F8212B64A0}" sibTransId="{C5622744-35B8-4742-96C9-40C2837E5848}"/>
    <dgm:cxn modelId="{087FEA5D-A00D-4375-9FEF-3B587E30E5CB}" type="presOf" srcId="{EAFDF767-6DE1-4EA5-80E2-22F0365BC371}" destId="{27B9BF3A-3065-4522-B241-7D1A7DDD65F2}" srcOrd="0" destOrd="3" presId="urn:microsoft.com/office/officeart/2005/8/layout/hList1"/>
    <dgm:cxn modelId="{70AB7E44-A77B-4498-9007-D44315BEB3EA}" srcId="{607683B9-EE3E-4D95-8767-44EC1AB0120A}" destId="{873A7497-D459-430D-BF1D-83BB9C8DAFF2}" srcOrd="2" destOrd="0" parTransId="{B2DF930C-362A-4946-98D2-30D5D8B0241F}" sibTransId="{5AA501AB-7F7E-45DD-8E1B-291A5AC1148D}"/>
    <dgm:cxn modelId="{8408096B-24B7-4FE9-8354-184B3D7AD632}" srcId="{6402C662-43E2-4A62-88E1-89AF55C89A3F}" destId="{EAFDF767-6DE1-4EA5-80E2-22F0365BC371}" srcOrd="3" destOrd="0" parTransId="{C9EEE8DA-5895-4B04-A838-9677F713AB14}" sibTransId="{DE0F675D-1FA5-46F9-A74C-C7DF6909182D}"/>
    <dgm:cxn modelId="{1A189151-037A-459A-935F-11DA0C7982FE}" srcId="{607683B9-EE3E-4D95-8767-44EC1AB0120A}" destId="{C29ECF78-C48E-43FB-B244-A53C7A374F73}" srcOrd="1" destOrd="0" parTransId="{C24CBF6A-EA1F-46D9-A30D-A36062CDE934}" sibTransId="{E9E4CAD5-CF14-47DA-9651-245376F2FCAB}"/>
    <dgm:cxn modelId="{79DB145A-9B04-4855-AF2C-5BDF44633D38}" type="presOf" srcId="{873A7497-D459-430D-BF1D-83BB9C8DAFF2}" destId="{D9FC5C75-171E-4865-B32A-3E95EA29FE9D}" srcOrd="0" destOrd="2" presId="urn:microsoft.com/office/officeart/2005/8/layout/hList1"/>
    <dgm:cxn modelId="{D980265A-C75E-4139-AD71-E217BA0AD9EA}" srcId="{6402C662-43E2-4A62-88E1-89AF55C89A3F}" destId="{03F4411B-51FC-4930-8439-0D23EDE3A9F2}" srcOrd="2" destOrd="0" parTransId="{BF84FED3-6E85-4A6E-A3A7-A6B2647DB187}" sibTransId="{6CEFC850-3335-43F6-9E0C-FEB5B9F319EC}"/>
    <dgm:cxn modelId="{C1967582-E3D2-4D8B-BCCC-546BB83B2F58}" type="presOf" srcId="{A54144C1-638D-427E-B9F3-43A0E4ED1725}" destId="{4BBF1165-DF01-4CF5-B25B-3788889DA306}" srcOrd="0" destOrd="0" presId="urn:microsoft.com/office/officeart/2005/8/layout/hList1"/>
    <dgm:cxn modelId="{06EB7185-12EE-40B4-8685-5360C7BB5051}" type="presOf" srcId="{6402C662-43E2-4A62-88E1-89AF55C89A3F}" destId="{52901619-78C8-4EB9-B85C-3261F0F91B86}" srcOrd="0" destOrd="0" presId="urn:microsoft.com/office/officeart/2005/8/layout/hList1"/>
    <dgm:cxn modelId="{40464987-7D0D-4235-8ECC-7350AA1EC9FF}" srcId="{A54144C1-638D-427E-B9F3-43A0E4ED1725}" destId="{6402C662-43E2-4A62-88E1-89AF55C89A3F}" srcOrd="1" destOrd="0" parTransId="{80AD7B04-AE68-4642-8D67-C197197F4BA2}" sibTransId="{4D0FDFE0-7C01-4CD5-9851-B0B778992123}"/>
    <dgm:cxn modelId="{0C9C9B96-8A84-4FDB-A8C5-583FE0FA964B}" type="presOf" srcId="{03F4411B-51FC-4930-8439-0D23EDE3A9F2}" destId="{27B9BF3A-3065-4522-B241-7D1A7DDD65F2}" srcOrd="0" destOrd="2" presId="urn:microsoft.com/office/officeart/2005/8/layout/hList1"/>
    <dgm:cxn modelId="{5C31FD9F-FCCB-44EE-8EDF-D68563B187C1}" type="presOf" srcId="{607683B9-EE3E-4D95-8767-44EC1AB0120A}" destId="{F8578B83-DCA7-40EA-99C4-2E7522E1C5CD}" srcOrd="0" destOrd="0" presId="urn:microsoft.com/office/officeart/2005/8/layout/hList1"/>
    <dgm:cxn modelId="{4727DBB1-2507-4E74-A790-8AB2E9BAE941}" srcId="{6402C662-43E2-4A62-88E1-89AF55C89A3F}" destId="{5CE34364-4EB6-463A-A080-49C16F9671C2}" srcOrd="0" destOrd="0" parTransId="{669E9E3F-BF42-402D-9856-BDB125E2CC1C}" sibTransId="{A62E80A1-355D-4DEA-B302-726F5896243A}"/>
    <dgm:cxn modelId="{82B2C8C4-DCD9-4173-85C9-D6C8D6571712}" srcId="{6402C662-43E2-4A62-88E1-89AF55C89A3F}" destId="{A585AFC4-F96C-4EBC-811A-A251E7DAE6FF}" srcOrd="1" destOrd="0" parTransId="{16A8E7DF-C170-41F6-80A2-BF168992442A}" sibTransId="{D14F79A6-8356-4F9D-A9C3-039D359800C9}"/>
    <dgm:cxn modelId="{A3239FD0-F166-4197-801C-14E1898A7C85}" type="presOf" srcId="{5CE34364-4EB6-463A-A080-49C16F9671C2}" destId="{27B9BF3A-3065-4522-B241-7D1A7DDD65F2}" srcOrd="0" destOrd="0" presId="urn:microsoft.com/office/officeart/2005/8/layout/hList1"/>
    <dgm:cxn modelId="{9E4D1CE6-7C80-43AC-8BAB-8957F39E2476}" type="presOf" srcId="{5AE4F68E-8CC0-4160-975E-DAAA58F11A48}" destId="{D9FC5C75-171E-4865-B32A-3E95EA29FE9D}" srcOrd="0" destOrd="0" presId="urn:microsoft.com/office/officeart/2005/8/layout/hList1"/>
    <dgm:cxn modelId="{DA54A5F0-E355-472D-AF32-3750112D88C6}" type="presOf" srcId="{C29ECF78-C48E-43FB-B244-A53C7A374F73}" destId="{D9FC5C75-171E-4865-B32A-3E95EA29FE9D}" srcOrd="0" destOrd="1" presId="urn:microsoft.com/office/officeart/2005/8/layout/hList1"/>
    <dgm:cxn modelId="{7068F6FA-0C1F-4B83-8862-B97D4DFEFB99}" srcId="{A54144C1-638D-427E-B9F3-43A0E4ED1725}" destId="{607683B9-EE3E-4D95-8767-44EC1AB0120A}" srcOrd="0" destOrd="0" parTransId="{AF163B63-2EC6-464D-BFEE-90C4EC2C345D}" sibTransId="{894ADEC7-9067-4D89-A22E-4952ACABDD39}"/>
    <dgm:cxn modelId="{42A12234-7FFD-4845-8E72-C8AD995F21E2}" type="presParOf" srcId="{4BBF1165-DF01-4CF5-B25B-3788889DA306}" destId="{1C26AD78-C3DA-4C36-8A47-F78C7C1C8B20}" srcOrd="0" destOrd="0" presId="urn:microsoft.com/office/officeart/2005/8/layout/hList1"/>
    <dgm:cxn modelId="{3E78D3EC-9DB0-4BD9-9361-7A44B15FAAB1}" type="presParOf" srcId="{1C26AD78-C3DA-4C36-8A47-F78C7C1C8B20}" destId="{F8578B83-DCA7-40EA-99C4-2E7522E1C5CD}" srcOrd="0" destOrd="0" presId="urn:microsoft.com/office/officeart/2005/8/layout/hList1"/>
    <dgm:cxn modelId="{530F4803-8976-4540-A637-91FFD8803918}" type="presParOf" srcId="{1C26AD78-C3DA-4C36-8A47-F78C7C1C8B20}" destId="{D9FC5C75-171E-4865-B32A-3E95EA29FE9D}" srcOrd="1" destOrd="0" presId="urn:microsoft.com/office/officeart/2005/8/layout/hList1"/>
    <dgm:cxn modelId="{0DF7AE9C-3D93-40D8-B4F8-415F2168DD29}" type="presParOf" srcId="{4BBF1165-DF01-4CF5-B25B-3788889DA306}" destId="{9FB78B12-C413-4C65-B156-4C2EEFAC0CF7}" srcOrd="1" destOrd="0" presId="urn:microsoft.com/office/officeart/2005/8/layout/hList1"/>
    <dgm:cxn modelId="{202DC8B1-05F6-48C6-864E-77A147E8D361}" type="presParOf" srcId="{4BBF1165-DF01-4CF5-B25B-3788889DA306}" destId="{91CD1774-453D-466D-8672-6CED9F2788F3}" srcOrd="2" destOrd="0" presId="urn:microsoft.com/office/officeart/2005/8/layout/hList1"/>
    <dgm:cxn modelId="{B44A51D5-A6F3-453B-9764-EAD4FF97ACF8}" type="presParOf" srcId="{91CD1774-453D-466D-8672-6CED9F2788F3}" destId="{52901619-78C8-4EB9-B85C-3261F0F91B86}" srcOrd="0" destOrd="0" presId="urn:microsoft.com/office/officeart/2005/8/layout/hList1"/>
    <dgm:cxn modelId="{F3694F05-FE19-46E7-BF05-7450BCF9F25B}" type="presParOf" srcId="{91CD1774-453D-466D-8672-6CED9F2788F3}" destId="{27B9BF3A-3065-4522-B241-7D1A7DDD65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78B83-DCA7-40EA-99C4-2E7522E1C5CD}">
      <dsp:nvSpPr>
        <dsp:cNvPr id="0" name=""/>
        <dsp:cNvSpPr/>
      </dsp:nvSpPr>
      <dsp:spPr>
        <a:xfrm>
          <a:off x="56" y="71397"/>
          <a:ext cx="5400414"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Engagement</a:t>
          </a:r>
        </a:p>
      </dsp:txBody>
      <dsp:txXfrm>
        <a:off x="56" y="71397"/>
        <a:ext cx="5400414" cy="604800"/>
      </dsp:txXfrm>
    </dsp:sp>
    <dsp:sp modelId="{D9FC5C75-171E-4865-B32A-3E95EA29FE9D}">
      <dsp:nvSpPr>
        <dsp:cNvPr id="0" name=""/>
        <dsp:cNvSpPr/>
      </dsp:nvSpPr>
      <dsp:spPr>
        <a:xfrm>
          <a:off x="56" y="676197"/>
          <a:ext cx="5400414" cy="42657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Use a combination of different methods:</a:t>
          </a:r>
          <a:br>
            <a:rPr lang="en-GB" sz="2100" kern="1200"/>
          </a:br>
          <a:r>
            <a:rPr lang="en-GB" sz="2100" kern="1200"/>
            <a:t>- </a:t>
          </a:r>
          <a:r>
            <a:rPr lang="en-GB" sz="2100" b="1" kern="1200"/>
            <a:t>Videos</a:t>
          </a:r>
          <a:r>
            <a:rPr lang="en-GB" sz="2100" kern="1200"/>
            <a:t> of personal stories to help allay fears</a:t>
          </a:r>
          <a:br>
            <a:rPr lang="en-GB" sz="2100" kern="1200"/>
          </a:br>
          <a:r>
            <a:rPr lang="en-GB" sz="2100" kern="1200"/>
            <a:t>- </a:t>
          </a:r>
          <a:r>
            <a:rPr lang="en-GB" sz="2100" b="1" kern="1200"/>
            <a:t>1:1 conversations </a:t>
          </a:r>
          <a:r>
            <a:rPr lang="en-GB" sz="2100" kern="1200"/>
            <a:t>with people from similar backgrounds that are relatable, as well as with health professionals for conversations about specific concerns</a:t>
          </a:r>
          <a:br>
            <a:rPr lang="en-GB" sz="2100" kern="1200"/>
          </a:br>
          <a:r>
            <a:rPr lang="en-GB" sz="2100" kern="1200"/>
            <a:t>- </a:t>
          </a:r>
          <a:r>
            <a:rPr lang="en-GB" sz="2100" b="1" kern="1200"/>
            <a:t>Q&amp;A sessions and webinars</a:t>
          </a:r>
        </a:p>
        <a:p>
          <a:pPr marL="228600" lvl="1" indent="-228600" algn="l" defTabSz="933450">
            <a:lnSpc>
              <a:spcPct val="90000"/>
            </a:lnSpc>
            <a:spcBef>
              <a:spcPct val="0"/>
            </a:spcBef>
            <a:spcAft>
              <a:spcPct val="15000"/>
            </a:spcAft>
            <a:buChar char="•"/>
          </a:pPr>
          <a:r>
            <a:rPr lang="en-GB" sz="2100" kern="1200"/>
            <a:t>Connect with local </a:t>
          </a:r>
          <a:r>
            <a:rPr lang="en-GB" sz="2100" b="1" kern="1200"/>
            <a:t>community champions </a:t>
          </a:r>
          <a:r>
            <a:rPr lang="en-GB" sz="2100" kern="1200"/>
            <a:t>to widen voices staff have access to</a:t>
          </a:r>
        </a:p>
        <a:p>
          <a:pPr marL="228600" lvl="1" indent="-228600" algn="l" defTabSz="933450">
            <a:lnSpc>
              <a:spcPct val="90000"/>
            </a:lnSpc>
            <a:spcBef>
              <a:spcPct val="0"/>
            </a:spcBef>
            <a:spcAft>
              <a:spcPct val="15000"/>
            </a:spcAft>
            <a:buChar char="•"/>
          </a:pPr>
          <a:r>
            <a:rPr lang="en-GB" sz="2100" kern="1200"/>
            <a:t>Partner with NHS colleagues and community groups to share </a:t>
          </a:r>
          <a:r>
            <a:rPr lang="en-GB" sz="2100" b="1" kern="1200"/>
            <a:t>up to date information </a:t>
          </a:r>
          <a:r>
            <a:rPr lang="en-GB" sz="2100" kern="1200"/>
            <a:t>with staff</a:t>
          </a:r>
        </a:p>
      </dsp:txBody>
      <dsp:txXfrm>
        <a:off x="56" y="676197"/>
        <a:ext cx="5400414" cy="4265730"/>
      </dsp:txXfrm>
    </dsp:sp>
    <dsp:sp modelId="{52901619-78C8-4EB9-B85C-3261F0F91B86}">
      <dsp:nvSpPr>
        <dsp:cNvPr id="0" name=""/>
        <dsp:cNvSpPr/>
      </dsp:nvSpPr>
      <dsp:spPr>
        <a:xfrm>
          <a:off x="6156529" y="71397"/>
          <a:ext cx="5400414" cy="604800"/>
        </a:xfrm>
        <a:prstGeom prst="rect">
          <a:avLst/>
        </a:prstGeom>
        <a:solidFill>
          <a:schemeClr val="accent5">
            <a:hueOff val="-7480605"/>
            <a:satOff val="0"/>
            <a:lumOff val="7255"/>
            <a:alphaOff val="0"/>
          </a:schemeClr>
        </a:solidFill>
        <a:ln w="12700" cap="flat" cmpd="sng" algn="ctr">
          <a:solidFill>
            <a:schemeClr val="accent5">
              <a:hueOff val="-7480605"/>
              <a:satOff val="0"/>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Access</a:t>
          </a:r>
        </a:p>
      </dsp:txBody>
      <dsp:txXfrm>
        <a:off x="6156529" y="71397"/>
        <a:ext cx="5400414" cy="604800"/>
      </dsp:txXfrm>
    </dsp:sp>
    <dsp:sp modelId="{27B9BF3A-3065-4522-B241-7D1A7DDD65F2}">
      <dsp:nvSpPr>
        <dsp:cNvPr id="0" name=""/>
        <dsp:cNvSpPr/>
      </dsp:nvSpPr>
      <dsp:spPr>
        <a:xfrm>
          <a:off x="6156529" y="676197"/>
          <a:ext cx="5400414" cy="4265730"/>
        </a:xfrm>
        <a:prstGeom prst="rect">
          <a:avLst/>
        </a:prstGeom>
        <a:solidFill>
          <a:schemeClr val="accent5">
            <a:tint val="40000"/>
            <a:alpha val="90000"/>
            <a:hueOff val="-7449940"/>
            <a:satOff val="9993"/>
            <a:lumOff val="1522"/>
            <a:alphaOff val="0"/>
          </a:schemeClr>
        </a:solidFill>
        <a:ln w="12700" cap="flat" cmpd="sng" algn="ctr">
          <a:solidFill>
            <a:schemeClr val="accent5">
              <a:tint val="40000"/>
              <a:alpha val="90000"/>
              <a:hueOff val="-7449940"/>
              <a:satOff val="9993"/>
              <a:lumOff val="15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Staff have been </a:t>
          </a:r>
          <a:r>
            <a:rPr lang="en-GB" sz="2100" b="1" kern="1200"/>
            <a:t>paid for the time taken to get the vaccine</a:t>
          </a:r>
          <a:r>
            <a:rPr lang="en-GB" sz="2100" kern="1200"/>
            <a:t> in their own time to remove financial barriers associated with lost earnings both to get the vaccine and for sick pay if they experience side-effects</a:t>
          </a:r>
        </a:p>
        <a:p>
          <a:pPr marL="228600" lvl="1" indent="-228600" algn="l" defTabSz="933450">
            <a:lnSpc>
              <a:spcPct val="90000"/>
            </a:lnSpc>
            <a:spcBef>
              <a:spcPct val="0"/>
            </a:spcBef>
            <a:spcAft>
              <a:spcPct val="15000"/>
            </a:spcAft>
            <a:buChar char="•"/>
          </a:pPr>
          <a:r>
            <a:rPr lang="en-GB" sz="2100" kern="1200"/>
            <a:t>Ensure </a:t>
          </a:r>
          <a:r>
            <a:rPr lang="en-GB" sz="2100" b="1" kern="1200"/>
            <a:t>methods of booking </a:t>
          </a:r>
          <a:r>
            <a:rPr lang="en-GB" sz="2100" kern="1200"/>
            <a:t>are accessible and in multiple formats (text, phone line, online)</a:t>
          </a:r>
        </a:p>
        <a:p>
          <a:pPr marL="228600" lvl="1" indent="-228600" algn="l" defTabSz="933450">
            <a:lnSpc>
              <a:spcPct val="90000"/>
            </a:lnSpc>
            <a:spcBef>
              <a:spcPct val="0"/>
            </a:spcBef>
            <a:spcAft>
              <a:spcPct val="15000"/>
            </a:spcAft>
            <a:buChar char="•"/>
          </a:pPr>
          <a:r>
            <a:rPr lang="en-GB" sz="2100" kern="1200"/>
            <a:t>Ensure staff aware that they can </a:t>
          </a:r>
          <a:r>
            <a:rPr lang="en-GB" sz="2100" b="1" kern="1200"/>
            <a:t>drop-in for vaccine</a:t>
          </a:r>
          <a:r>
            <a:rPr lang="en-GB" sz="2100" kern="1200"/>
            <a:t> without a pre-booked appointment</a:t>
          </a:r>
        </a:p>
        <a:p>
          <a:pPr marL="228600" lvl="1" indent="-228600" algn="l" defTabSz="933450">
            <a:lnSpc>
              <a:spcPct val="90000"/>
            </a:lnSpc>
            <a:spcBef>
              <a:spcPct val="0"/>
            </a:spcBef>
            <a:spcAft>
              <a:spcPct val="15000"/>
            </a:spcAft>
            <a:buChar char="•"/>
          </a:pPr>
          <a:r>
            <a:rPr lang="en-GB" sz="2100" kern="1200"/>
            <a:t>Arrange for </a:t>
          </a:r>
          <a:r>
            <a:rPr lang="en-GB" sz="2100" b="1" kern="1200"/>
            <a:t>buddy schemes </a:t>
          </a:r>
          <a:r>
            <a:rPr lang="en-GB" sz="2100" kern="1200"/>
            <a:t>for peers to get the vaccines together</a:t>
          </a:r>
        </a:p>
      </dsp:txBody>
      <dsp:txXfrm>
        <a:off x="6156529" y="676197"/>
        <a:ext cx="5400414" cy="42657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4C38C-EE73-48D6-AB3F-179A64BE1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EAF42A-772D-436C-A136-E4BFF7E88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52B9A-14CD-4442-BBB1-610277AE7ACF}" type="datetimeFigureOut">
              <a:rPr lang="en-GB" smtClean="0"/>
              <a:t>26/10/2021</a:t>
            </a:fld>
            <a:endParaRPr lang="en-GB"/>
          </a:p>
        </p:txBody>
      </p:sp>
      <p:sp>
        <p:nvSpPr>
          <p:cNvPr id="4" name="Footer Placeholder 3">
            <a:extLst>
              <a:ext uri="{FF2B5EF4-FFF2-40B4-BE49-F238E27FC236}">
                <a16:creationId xmlns:a16="http://schemas.microsoft.com/office/drawing/2014/main" id="{856E1529-2F1E-4445-9758-F27780EBE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31E4A4-ECC2-4BE2-9A6A-FFE956123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5FA12-8709-4BCD-B2DE-EA2A4CB72994}" type="slidenum">
              <a:rPr lang="en-GB" smtClean="0"/>
              <a:t>‹#›</a:t>
            </a:fld>
            <a:endParaRPr lang="en-GB"/>
          </a:p>
        </p:txBody>
      </p:sp>
    </p:spTree>
    <p:extLst>
      <p:ext uri="{BB962C8B-B14F-4D97-AF65-F5344CB8AC3E}">
        <p14:creationId xmlns:p14="http://schemas.microsoft.com/office/powerpoint/2010/main" val="314905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7BDEC-F3A8-49D6-8FC6-25DCBC765689}" type="datetimeFigureOut">
              <a:rPr lang="en-GB" smtClean="0"/>
              <a:t>26/10/2021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009CC-C758-4E1C-B438-CB2226909E68}" type="slidenum">
              <a:rPr lang="en-GB" smtClean="0"/>
              <a:t>‹#›</a:t>
            </a:fld>
            <a:endParaRPr lang="en-GB"/>
          </a:p>
        </p:txBody>
      </p:sp>
    </p:spTree>
    <p:extLst>
      <p:ext uri="{BB962C8B-B14F-4D97-AF65-F5344CB8AC3E}">
        <p14:creationId xmlns:p14="http://schemas.microsoft.com/office/powerpoint/2010/main" val="41931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6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26</a:t>
            </a:fld>
            <a:endParaRPr lang="en-GB"/>
          </a:p>
        </p:txBody>
      </p:sp>
    </p:spTree>
    <p:extLst>
      <p:ext uri="{BB962C8B-B14F-4D97-AF65-F5344CB8AC3E}">
        <p14:creationId xmlns:p14="http://schemas.microsoft.com/office/powerpoint/2010/main" val="48391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27</a:t>
            </a:fld>
            <a:endParaRPr lang="en-GB"/>
          </a:p>
        </p:txBody>
      </p:sp>
    </p:spTree>
    <p:extLst>
      <p:ext uri="{BB962C8B-B14F-4D97-AF65-F5344CB8AC3E}">
        <p14:creationId xmlns:p14="http://schemas.microsoft.com/office/powerpoint/2010/main" val="281402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28</a:t>
            </a:fld>
            <a:endParaRPr lang="en-GB"/>
          </a:p>
        </p:txBody>
      </p:sp>
    </p:spTree>
    <p:extLst>
      <p:ext uri="{BB962C8B-B14F-4D97-AF65-F5344CB8AC3E}">
        <p14:creationId xmlns:p14="http://schemas.microsoft.com/office/powerpoint/2010/main" val="281402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31</a:t>
            </a:fld>
            <a:endParaRPr lang="en-GB"/>
          </a:p>
        </p:txBody>
      </p:sp>
    </p:spTree>
    <p:extLst>
      <p:ext uri="{BB962C8B-B14F-4D97-AF65-F5344CB8AC3E}">
        <p14:creationId xmlns:p14="http://schemas.microsoft.com/office/powerpoint/2010/main" val="116614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34</a:t>
            </a:fld>
            <a:endParaRPr lang="en-GB"/>
          </a:p>
        </p:txBody>
      </p:sp>
    </p:spTree>
    <p:extLst>
      <p:ext uri="{BB962C8B-B14F-4D97-AF65-F5344CB8AC3E}">
        <p14:creationId xmlns:p14="http://schemas.microsoft.com/office/powerpoint/2010/main" val="70935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35</a:t>
            </a:fld>
            <a:endParaRPr lang="en-GB"/>
          </a:p>
        </p:txBody>
      </p:sp>
    </p:spTree>
    <p:extLst>
      <p:ext uri="{BB962C8B-B14F-4D97-AF65-F5344CB8AC3E}">
        <p14:creationId xmlns:p14="http://schemas.microsoft.com/office/powerpoint/2010/main" val="1737010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39</a:t>
            </a:fld>
            <a:endParaRPr lang="en-GB"/>
          </a:p>
        </p:txBody>
      </p:sp>
    </p:spTree>
    <p:extLst>
      <p:ext uri="{BB962C8B-B14F-4D97-AF65-F5344CB8AC3E}">
        <p14:creationId xmlns:p14="http://schemas.microsoft.com/office/powerpoint/2010/main" val="26480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41</a:t>
            </a:fld>
            <a:endParaRPr lang="en-GB"/>
          </a:p>
        </p:txBody>
      </p:sp>
    </p:spTree>
    <p:extLst>
      <p:ext uri="{BB962C8B-B14F-4D97-AF65-F5344CB8AC3E}">
        <p14:creationId xmlns:p14="http://schemas.microsoft.com/office/powerpoint/2010/main" val="372631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82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76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9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46</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47</a:t>
            </a:fld>
            <a:endParaRPr lang="en-GB"/>
          </a:p>
        </p:txBody>
      </p:sp>
    </p:spTree>
    <p:extLst>
      <p:ext uri="{BB962C8B-B14F-4D97-AF65-F5344CB8AC3E}">
        <p14:creationId xmlns:p14="http://schemas.microsoft.com/office/powerpoint/2010/main" val="88086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49</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a:t>
            </a:fld>
            <a:endParaRPr lang="en-GB"/>
          </a:p>
        </p:txBody>
      </p:sp>
    </p:spTree>
    <p:extLst>
      <p:ext uri="{BB962C8B-B14F-4D97-AF65-F5344CB8AC3E}">
        <p14:creationId xmlns:p14="http://schemas.microsoft.com/office/powerpoint/2010/main" val="194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7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13</a:t>
            </a:fld>
            <a:endParaRPr lang="en-GB"/>
          </a:p>
        </p:txBody>
      </p:sp>
    </p:spTree>
    <p:extLst>
      <p:ext uri="{BB962C8B-B14F-4D97-AF65-F5344CB8AC3E}">
        <p14:creationId xmlns:p14="http://schemas.microsoft.com/office/powerpoint/2010/main" val="19125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14</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15</a:t>
            </a:fld>
            <a:endParaRPr lang="en-GB"/>
          </a:p>
        </p:txBody>
      </p:sp>
    </p:spTree>
    <p:extLst>
      <p:ext uri="{BB962C8B-B14F-4D97-AF65-F5344CB8AC3E}">
        <p14:creationId xmlns:p14="http://schemas.microsoft.com/office/powerpoint/2010/main" val="76796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16</a:t>
            </a:fld>
            <a:endParaRPr lang="en-GB"/>
          </a:p>
        </p:txBody>
      </p:sp>
    </p:spTree>
    <p:extLst>
      <p:ext uri="{BB962C8B-B14F-4D97-AF65-F5344CB8AC3E}">
        <p14:creationId xmlns:p14="http://schemas.microsoft.com/office/powerpoint/2010/main" val="201639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17</a:t>
            </a:fld>
            <a:endParaRPr lang="en-GB"/>
          </a:p>
        </p:txBody>
      </p:sp>
    </p:spTree>
    <p:extLst>
      <p:ext uri="{BB962C8B-B14F-4D97-AF65-F5344CB8AC3E}">
        <p14:creationId xmlns:p14="http://schemas.microsoft.com/office/powerpoint/2010/main" val="4224212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545176"/>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6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04B-B3C8-482E-92F3-85B254875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7D8AC1-63EA-48B8-94EB-89766700C299}"/>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4" name="Footer Placeholder 3">
            <a:extLst>
              <a:ext uri="{FF2B5EF4-FFF2-40B4-BE49-F238E27FC236}">
                <a16:creationId xmlns:a16="http://schemas.microsoft.com/office/drawing/2014/main" id="{9969339C-E784-4BCC-9990-AF0060BC0C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0A120-FD99-474D-BB53-F28C31F5694A}"/>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85566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C209E-CE1F-4041-9B2E-9AC0F9DF98D1}"/>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3" name="Footer Placeholder 2">
            <a:extLst>
              <a:ext uri="{FF2B5EF4-FFF2-40B4-BE49-F238E27FC236}">
                <a16:creationId xmlns:a16="http://schemas.microsoft.com/office/drawing/2014/main" id="{2E9299F1-3B26-438A-B09A-F2D4820BFF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01FF4-4FEE-44D3-8B9C-C5852E9124B6}"/>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2448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E76-23D5-49D7-8942-FAC9A7A35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0D5C37-8955-4587-9845-9FBE0C74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9F67DE-851F-4AD4-9465-CAC2ECD2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25B24-5222-4E2D-8C87-812035B443AF}"/>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6" name="Footer Placeholder 5">
            <a:extLst>
              <a:ext uri="{FF2B5EF4-FFF2-40B4-BE49-F238E27FC236}">
                <a16:creationId xmlns:a16="http://schemas.microsoft.com/office/drawing/2014/main" id="{8F7795B6-2C06-4267-A1F5-A97F17C1D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1A007-D52F-41CB-9ECA-F2750D24FC2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54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8F8-F77B-4C5E-8F75-27B0826FE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EA553-2159-4B8E-9F5E-0076BC440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E9867-A4C2-46D5-9286-DF08F7CB5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B13B9-F6F1-428E-884D-FC6431D05B40}"/>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6" name="Footer Placeholder 5">
            <a:extLst>
              <a:ext uri="{FF2B5EF4-FFF2-40B4-BE49-F238E27FC236}">
                <a16:creationId xmlns:a16="http://schemas.microsoft.com/office/drawing/2014/main" id="{A84A87B1-8ABE-4965-8E4A-74E5EDF5D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F1EE8-33BD-4227-A4A3-2AED0300CFDE}"/>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038767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1019-473D-4FBF-A03A-959B19BE07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333BD-9A3A-4E14-97CF-48E50A443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2EACB-EF4F-4309-AFDC-77B58F0DF53E}"/>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5" name="Footer Placeholder 4">
            <a:extLst>
              <a:ext uri="{FF2B5EF4-FFF2-40B4-BE49-F238E27FC236}">
                <a16:creationId xmlns:a16="http://schemas.microsoft.com/office/drawing/2014/main" id="{53A9C469-6712-4FFE-97D5-F07F63770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089CA-E94B-480A-9C4D-CE66828827A0}"/>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96695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84A94-D31F-413A-B37D-3090406056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01324E-8023-4B83-BA8D-B7D269455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20728-7133-43AC-8623-46C8F541B31D}"/>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5" name="Footer Placeholder 4">
            <a:extLst>
              <a:ext uri="{FF2B5EF4-FFF2-40B4-BE49-F238E27FC236}">
                <a16:creationId xmlns:a16="http://schemas.microsoft.com/office/drawing/2014/main" id="{488680CF-4538-4AF5-A285-19E38B3D8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EE2C2-C8EE-45F6-B3E5-2798CD4CD1A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79340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2" name="Picture 1" descr="A picture containing clipart&#10;&#10;Description generated with very high confidence">
            <a:extLst>
              <a:ext uri="{FF2B5EF4-FFF2-40B4-BE49-F238E27FC236}">
                <a16:creationId xmlns:a16="http://schemas.microsoft.com/office/drawing/2014/main" id="{F4E48F7B-58EE-4D77-A800-483567AD7FA9}"/>
              </a:ext>
            </a:extLst>
          </p:cNvPr>
          <p:cNvPicPr>
            <a:picLocks noChangeAspect="1"/>
          </p:cNvPicPr>
          <p:nvPr userDrawn="1"/>
        </p:nvPicPr>
        <p:blipFill>
          <a:blip r:embed="rId2"/>
          <a:stretch>
            <a:fillRect/>
          </a:stretch>
        </p:blipFill>
        <p:spPr>
          <a:xfrm>
            <a:off x="10706100" y="159674"/>
            <a:ext cx="1282069" cy="544236"/>
          </a:xfrm>
          <a:prstGeom prst="rect">
            <a:avLst/>
          </a:prstGeom>
        </p:spPr>
      </p:pic>
    </p:spTree>
    <p:extLst>
      <p:ext uri="{BB962C8B-B14F-4D97-AF65-F5344CB8AC3E}">
        <p14:creationId xmlns:p14="http://schemas.microsoft.com/office/powerpoint/2010/main" val="214104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37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726646" y="235873"/>
            <a:ext cx="1261523" cy="468977"/>
          </a:xfrm>
          <a:prstGeom prst="rect">
            <a:avLst/>
          </a:prstGeom>
        </p:spPr>
      </p:pic>
    </p:spTree>
    <p:extLst>
      <p:ext uri="{BB962C8B-B14F-4D97-AF65-F5344CB8AC3E}">
        <p14:creationId xmlns:p14="http://schemas.microsoft.com/office/powerpoint/2010/main" val="2461938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7429-2641-4723-906E-94278C8BF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C9236-39D7-48A5-B5F7-479C08B48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39503C-19E0-4F87-A1F7-CD6F807CD802}"/>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5" name="Footer Placeholder 4">
            <a:extLst>
              <a:ext uri="{FF2B5EF4-FFF2-40B4-BE49-F238E27FC236}">
                <a16:creationId xmlns:a16="http://schemas.microsoft.com/office/drawing/2014/main" id="{1081C87D-95FE-4048-9BF3-9265F7E6A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3EE036-9BAB-4D70-8CBC-C63827834C58}"/>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93700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418482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89EE-9D13-46C0-B864-51000A5680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5742A1-57A2-40E8-B424-59D022EAC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C5680-8B3F-4CF4-9BE3-FCEB6731558C}"/>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5" name="Footer Placeholder 4">
            <a:extLst>
              <a:ext uri="{FF2B5EF4-FFF2-40B4-BE49-F238E27FC236}">
                <a16:creationId xmlns:a16="http://schemas.microsoft.com/office/drawing/2014/main" id="{BA1A7FF2-EC76-494E-96EC-118B94E62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5DE13-AAF4-49CB-AACD-D8778E53226B}"/>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959881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793E-290A-46B7-B356-2B402BCA4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4B6E15-E370-4C2F-B991-8E229368E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331A2-759E-427A-AABB-2A5A06BE32A9}"/>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5" name="Footer Placeholder 4">
            <a:extLst>
              <a:ext uri="{FF2B5EF4-FFF2-40B4-BE49-F238E27FC236}">
                <a16:creationId xmlns:a16="http://schemas.microsoft.com/office/drawing/2014/main" id="{5E8778BA-F77A-428D-B67A-E9AB1DED6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C3ED0-BBFF-4D88-A9B0-2CED1B04DC43}"/>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780659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1E96-5335-4E00-A39B-C5DFBABFF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E84034-6EB1-48A5-A55B-BCC7C46857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DDB762-AB55-4EA4-B817-D819C6ADDD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BFB47B-2CF9-429B-8160-DBC69DAB4001}"/>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6" name="Footer Placeholder 5">
            <a:extLst>
              <a:ext uri="{FF2B5EF4-FFF2-40B4-BE49-F238E27FC236}">
                <a16:creationId xmlns:a16="http://schemas.microsoft.com/office/drawing/2014/main" id="{D132B128-EBC9-41E5-B0B1-EB37801DD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C73D59-943A-423F-A7B5-2A1B8DCB8309}"/>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134732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DE67-2759-48A8-B9D4-A6A7CC6DB3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790430-E336-4AEC-B7D0-D0266E84F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F4CA33-3FEA-4E2C-AA14-DDFBCDBF59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C59CC3-2B48-46E6-901C-34A6F8558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F517C-6999-4D5D-A411-40C58A671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C0854C-59CB-4180-BD61-490A4807FACA}"/>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8" name="Footer Placeholder 7">
            <a:extLst>
              <a:ext uri="{FF2B5EF4-FFF2-40B4-BE49-F238E27FC236}">
                <a16:creationId xmlns:a16="http://schemas.microsoft.com/office/drawing/2014/main" id="{721DF743-E01B-4573-90B8-4A27307355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0F4F79-6626-4045-93E9-BF2ECE53608F}"/>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1052487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2DE0-07E8-4CE9-B0D1-2ED42C5068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D5411A-FDCC-404F-A8EE-20EE02F4EED0}"/>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4" name="Footer Placeholder 3">
            <a:extLst>
              <a:ext uri="{FF2B5EF4-FFF2-40B4-BE49-F238E27FC236}">
                <a16:creationId xmlns:a16="http://schemas.microsoft.com/office/drawing/2014/main" id="{28854D87-7470-4ED7-B37B-D36CC29704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6CCA29-98CC-4A90-B840-1C78464A0C3A}"/>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3615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B2286-ABEF-44BB-AFA3-ECE66E4C7306}"/>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3" name="Footer Placeholder 2">
            <a:extLst>
              <a:ext uri="{FF2B5EF4-FFF2-40B4-BE49-F238E27FC236}">
                <a16:creationId xmlns:a16="http://schemas.microsoft.com/office/drawing/2014/main" id="{05229B51-9CB4-4FA4-A132-A40381EA91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7C0F68-F2A1-4047-BD8E-277B3013224C}"/>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15436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739F-A2B1-46CC-865E-4959DA880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C92A16-869B-4703-86BA-E4A9466D2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3A20D9-85D6-4503-AC18-51D0CE90E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4775A-C212-4B50-8A83-19E65128E571}"/>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6" name="Footer Placeholder 5">
            <a:extLst>
              <a:ext uri="{FF2B5EF4-FFF2-40B4-BE49-F238E27FC236}">
                <a16:creationId xmlns:a16="http://schemas.microsoft.com/office/drawing/2014/main" id="{0840B225-7198-4A3D-8350-E587BFB223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7A540B-49D1-4223-9D0B-153493A3C551}"/>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13959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4FD0-13A3-4A2B-AF47-9D312B6A4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8ED725-E141-4671-BE69-0AFA0DA52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DF8B8-94CC-48E1-892F-BDD685BB8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C5B0D-4924-42D6-BBDE-4110F9F463F6}"/>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6" name="Footer Placeholder 5">
            <a:extLst>
              <a:ext uri="{FF2B5EF4-FFF2-40B4-BE49-F238E27FC236}">
                <a16:creationId xmlns:a16="http://schemas.microsoft.com/office/drawing/2014/main" id="{054F92E6-A49A-478F-BAD2-2F0B1C5737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00D3A-825F-464D-92E7-7ACE4FCC02A9}"/>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1427247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E95-548C-4F61-B850-EE2D320A95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84166E-6E8D-4C40-96D0-3DB2FD00E6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BFD70E-C731-444F-BA5E-0DB15D1C2C46}"/>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5" name="Footer Placeholder 4">
            <a:extLst>
              <a:ext uri="{FF2B5EF4-FFF2-40B4-BE49-F238E27FC236}">
                <a16:creationId xmlns:a16="http://schemas.microsoft.com/office/drawing/2014/main" id="{E7FED8CC-AE5B-4F82-9F2B-F1EEED528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C3A7C-586A-4733-AACF-EF11899AF183}"/>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3304463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0ED1F-3BC3-4879-948D-CB54EBD332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9B053-9D25-4F6E-A53D-071C5F53E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685EB4-D17E-4857-9962-C024714435CF}"/>
              </a:ext>
            </a:extLst>
          </p:cNvPr>
          <p:cNvSpPr>
            <a:spLocks noGrp="1"/>
          </p:cNvSpPr>
          <p:nvPr>
            <p:ph type="dt" sz="half" idx="10"/>
          </p:nvPr>
        </p:nvSpPr>
        <p:spPr/>
        <p:txBody>
          <a:bodyPr/>
          <a:lstStyle/>
          <a:p>
            <a:fld id="{EB414BEE-A97D-4C01-93AE-056FDA1C83D2}" type="datetimeFigureOut">
              <a:rPr lang="en-GB" smtClean="0"/>
              <a:t>26/10/2021</a:t>
            </a:fld>
            <a:endParaRPr lang="en-GB"/>
          </a:p>
        </p:txBody>
      </p:sp>
      <p:sp>
        <p:nvSpPr>
          <p:cNvPr id="5" name="Footer Placeholder 4">
            <a:extLst>
              <a:ext uri="{FF2B5EF4-FFF2-40B4-BE49-F238E27FC236}">
                <a16:creationId xmlns:a16="http://schemas.microsoft.com/office/drawing/2014/main" id="{E74D493C-2AD8-43C7-89B3-274F89D43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114AB-B9EF-43F3-ADB0-977417F8CBBC}"/>
              </a:ext>
            </a:extLst>
          </p:cNvPr>
          <p:cNvSpPr>
            <a:spLocks noGrp="1"/>
          </p:cNvSpPr>
          <p:nvPr>
            <p:ph type="sldNum" sz="quarter" idx="12"/>
          </p:nvPr>
        </p:nvSpPr>
        <p:spPr/>
        <p:txBody>
          <a:bodyPr/>
          <a:lstStyle/>
          <a:p>
            <a:fld id="{B9842C95-365A-4BB0-A815-E51F4DA2C06C}" type="slidenum">
              <a:rPr lang="en-GB" smtClean="0"/>
              <a:t>‹#›</a:t>
            </a:fld>
            <a:endParaRPr lang="en-GB"/>
          </a:p>
        </p:txBody>
      </p:sp>
    </p:spTree>
    <p:extLst>
      <p:ext uri="{BB962C8B-B14F-4D97-AF65-F5344CB8AC3E}">
        <p14:creationId xmlns:p14="http://schemas.microsoft.com/office/powerpoint/2010/main" val="249649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A8CC-1AE1-42F4-B887-34491CF047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78943-1247-4DEE-A049-849DF6792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11AF0E-F640-44C3-A5B8-7B5A140D03B7}"/>
              </a:ext>
            </a:extLst>
          </p:cNvPr>
          <p:cNvSpPr>
            <a:spLocks noGrp="1"/>
          </p:cNvSpPr>
          <p:nvPr>
            <p:ph type="dt" sz="half" idx="10"/>
          </p:nvPr>
        </p:nvSpPr>
        <p:spPr/>
        <p:txBody>
          <a:bodyPr/>
          <a:lstStyle/>
          <a:p>
            <a:fld id="{E4EEB73F-BC39-4558-A96D-3B928E493F22}" type="datetimeFigureOut">
              <a:rPr lang="en-GB" smtClean="0"/>
              <a:t>26/10/2021</a:t>
            </a:fld>
            <a:endParaRPr lang="en-GB"/>
          </a:p>
        </p:txBody>
      </p:sp>
      <p:sp>
        <p:nvSpPr>
          <p:cNvPr id="5" name="Footer Placeholder 4">
            <a:extLst>
              <a:ext uri="{FF2B5EF4-FFF2-40B4-BE49-F238E27FC236}">
                <a16:creationId xmlns:a16="http://schemas.microsoft.com/office/drawing/2014/main" id="{57B2FDA7-1718-4503-AEB5-0E29EA054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17D85-8C7C-4152-B6F5-040EDF334445}"/>
              </a:ext>
            </a:extLst>
          </p:cNvPr>
          <p:cNvSpPr>
            <a:spLocks noGrp="1"/>
          </p:cNvSpPr>
          <p:nvPr>
            <p:ph type="sldNum" sz="quarter" idx="12"/>
          </p:nvPr>
        </p:nvSpPr>
        <p:spPr/>
        <p:txBody>
          <a:bodyPr/>
          <a:lstStyle/>
          <a:p>
            <a:fld id="{BF96AB09-E081-4989-8BAB-1F16197DA29F}" type="slidenum">
              <a:rPr lang="en-GB" smtClean="0"/>
              <a:t>‹#›</a:t>
            </a:fld>
            <a:endParaRPr lang="en-GB"/>
          </a:p>
        </p:txBody>
      </p:sp>
    </p:spTree>
    <p:extLst>
      <p:ext uri="{BB962C8B-B14F-4D97-AF65-F5344CB8AC3E}">
        <p14:creationId xmlns:p14="http://schemas.microsoft.com/office/powerpoint/2010/main" val="3937436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773353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p:nvPicPr>
        <p:blipFill>
          <a:blip r:embed="rId2"/>
          <a:stretch>
            <a:fillRect/>
          </a:stretch>
        </p:blipFill>
        <p:spPr>
          <a:xfrm>
            <a:off x="10456236" y="445423"/>
            <a:ext cx="1308943" cy="528611"/>
          </a:xfrm>
          <a:prstGeom prst="rect">
            <a:avLst/>
          </a:prstGeom>
        </p:spPr>
      </p:pic>
      <p:pic>
        <p:nvPicPr>
          <p:cNvPr id="9" name="Content Placeholder 16">
            <a:extLst>
              <a:ext uri="{FF2B5EF4-FFF2-40B4-BE49-F238E27FC236}">
                <a16:creationId xmlns:a16="http://schemas.microsoft.com/office/drawing/2014/main" id="{2E504B7B-6AD1-45D7-8AE3-FA3C863D3A2A}"/>
              </a:ext>
            </a:extLst>
          </p:cNvPr>
          <p:cNvPicPr>
            <a:picLocks noChangeAspect="1"/>
          </p:cNvPicPr>
          <p:nvPr/>
        </p:nvPicPr>
        <p:blipFill>
          <a:blip r:embed="rId3"/>
          <a:stretch>
            <a:fillRect/>
          </a:stretch>
        </p:blipFill>
        <p:spPr>
          <a:xfrm>
            <a:off x="0" y="6213677"/>
            <a:ext cx="12211879" cy="413293"/>
          </a:xfrm>
          <a:prstGeom prst="rect">
            <a:avLst/>
          </a:prstGeom>
        </p:spPr>
      </p:pic>
      <p:sp>
        <p:nvSpPr>
          <p:cNvPr id="10" name="Footer Placeholder 4">
            <a:extLst>
              <a:ext uri="{FF2B5EF4-FFF2-40B4-BE49-F238E27FC236}">
                <a16:creationId xmlns:a16="http://schemas.microsoft.com/office/drawing/2014/main" id="{C28F0CA0-1124-CC4E-A606-3E887C1EAEBF}"/>
              </a:ext>
            </a:extLst>
          </p:cNvPr>
          <p:cNvSpPr txBox="1">
            <a:spLocks/>
          </p:cNvSpPr>
          <p:nvPr userDrawn="1"/>
        </p:nvSpPr>
        <p:spPr>
          <a:xfrm>
            <a:off x="4296039" y="365909"/>
            <a:ext cx="3619800" cy="52861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solidFill>
                  <a:srgbClr val="FF0000"/>
                </a:solidFill>
              </a:rPr>
              <a:t>OFFICIAL SENSITIVE: COMMERCIAL</a:t>
            </a:r>
          </a:p>
        </p:txBody>
      </p:sp>
      <p:pic>
        <p:nvPicPr>
          <p:cNvPr id="11" name="Picture 2" descr="Safeguarding Resources – LondonADASS">
            <a:extLst>
              <a:ext uri="{FF2B5EF4-FFF2-40B4-BE49-F238E27FC236}">
                <a16:creationId xmlns:a16="http://schemas.microsoft.com/office/drawing/2014/main" id="{151255A7-5B97-46FA-B1A8-DC68FF2304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87938" y="215651"/>
            <a:ext cx="1468298" cy="118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93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288000" y="288000"/>
            <a:ext cx="10080000" cy="611649"/>
          </a:xfrm>
          <a:prstGeom prst="rect">
            <a:avLst/>
          </a:prstGeom>
        </p:spPr>
        <p:txBody>
          <a:bodyPr>
            <a:normAutofit/>
          </a:bodyPr>
          <a:lstStyle>
            <a:lvl1pPr>
              <a:defRPr sz="24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288000" y="1080000"/>
            <a:ext cx="11556692" cy="5012687"/>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7" name="Footer Placeholder 4">
            <a:extLst>
              <a:ext uri="{FF2B5EF4-FFF2-40B4-BE49-F238E27FC236}">
                <a16:creationId xmlns:a16="http://schemas.microsoft.com/office/drawing/2014/main" id="{E689017C-3C1C-CA46-937D-CE38A2AFB25F}"/>
              </a:ext>
            </a:extLst>
          </p:cNvPr>
          <p:cNvSpPr txBox="1">
            <a:spLocks/>
          </p:cNvSpPr>
          <p:nvPr userDrawn="1"/>
        </p:nvSpPr>
        <p:spPr>
          <a:xfrm>
            <a:off x="9344416" y="6356350"/>
            <a:ext cx="250027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solidFill>
                  <a:srgbClr val="FF0000"/>
                </a:solidFill>
              </a:rPr>
              <a:t>OFFICIAL SENSITIVE: COMMERCIAL</a:t>
            </a:r>
          </a:p>
        </p:txBody>
      </p:sp>
      <p:pic>
        <p:nvPicPr>
          <p:cNvPr id="9" name="Picture 2" descr="Safeguarding Resources – LondonADASS">
            <a:extLst>
              <a:ext uri="{FF2B5EF4-FFF2-40B4-BE49-F238E27FC236}">
                <a16:creationId xmlns:a16="http://schemas.microsoft.com/office/drawing/2014/main" id="{25A32E07-946E-476D-8F3A-ED635C7C64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37890" y="231522"/>
            <a:ext cx="1295665" cy="104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13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DB17-E49E-442D-B9A8-344A90BAEF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448085-42F6-4B37-B85A-C1154F274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490FA1-7AF0-479F-B913-C1AAA5141036}"/>
              </a:ext>
            </a:extLst>
          </p:cNvPr>
          <p:cNvSpPr>
            <a:spLocks noGrp="1"/>
          </p:cNvSpPr>
          <p:nvPr>
            <p:ph type="dt" sz="half" idx="10"/>
          </p:nvPr>
        </p:nvSpPr>
        <p:spPr/>
        <p:txBody>
          <a:bodyPr/>
          <a:lstStyle/>
          <a:p>
            <a:fld id="{A72A3917-3E39-4987-9889-710A7726D7A5}" type="datetimeFigureOut">
              <a:rPr lang="en-GB" smtClean="0"/>
              <a:t>26/10/2021</a:t>
            </a:fld>
            <a:endParaRPr lang="en-GB"/>
          </a:p>
        </p:txBody>
      </p:sp>
      <p:sp>
        <p:nvSpPr>
          <p:cNvPr id="5" name="Footer Placeholder 4">
            <a:extLst>
              <a:ext uri="{FF2B5EF4-FFF2-40B4-BE49-F238E27FC236}">
                <a16:creationId xmlns:a16="http://schemas.microsoft.com/office/drawing/2014/main" id="{86741BD4-BCB7-48F7-A505-594A322A7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C096AD-3C0B-4670-9E41-16EE089A9302}"/>
              </a:ext>
            </a:extLst>
          </p:cNvPr>
          <p:cNvSpPr>
            <a:spLocks noGrp="1"/>
          </p:cNvSpPr>
          <p:nvPr>
            <p:ph type="sldNum" sz="quarter" idx="12"/>
          </p:nvPr>
        </p:nvSpPr>
        <p:spPr/>
        <p:txBody>
          <a:bodyPr/>
          <a:lstStyle/>
          <a:p>
            <a:fld id="{E2F1EFD5-8C0E-47C8-8FE4-C0C56E07045A}" type="slidenum">
              <a:rPr lang="en-GB" smtClean="0"/>
              <a:t>‹#›</a:t>
            </a:fld>
            <a:endParaRPr lang="en-GB"/>
          </a:p>
        </p:txBody>
      </p:sp>
    </p:spTree>
    <p:extLst>
      <p:ext uri="{BB962C8B-B14F-4D97-AF65-F5344CB8AC3E}">
        <p14:creationId xmlns:p14="http://schemas.microsoft.com/office/powerpoint/2010/main" val="2486606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653143" y="511630"/>
            <a:ext cx="9635412"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653143" y="1487256"/>
            <a:ext cx="11051485"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p:nvPicPr>
        <p:blipFill>
          <a:blip r:embed="rId3"/>
          <a:stretch>
            <a:fillRect/>
          </a:stretch>
        </p:blipFill>
        <p:spPr>
          <a:xfrm>
            <a:off x="9809746" y="6207710"/>
            <a:ext cx="1766541" cy="330400"/>
          </a:xfrm>
          <a:prstGeom prst="rect">
            <a:avLst/>
          </a:prstGeom>
        </p:spPr>
      </p:pic>
      <p:pic>
        <p:nvPicPr>
          <p:cNvPr id="5" name="Picture 4">
            <a:extLst>
              <a:ext uri="{FF2B5EF4-FFF2-40B4-BE49-F238E27FC236}">
                <a16:creationId xmlns:a16="http://schemas.microsoft.com/office/drawing/2014/main" id="{28BAC1FC-556F-427D-8278-F4EF7EDA0F2D}"/>
              </a:ext>
            </a:extLst>
          </p:cNvPr>
          <p:cNvPicPr>
            <a:picLocks noChangeAspect="1"/>
          </p:cNvPicPr>
          <p:nvPr userDrawn="1"/>
        </p:nvPicPr>
        <p:blipFill>
          <a:blip r:embed="rId3"/>
          <a:stretch>
            <a:fillRect/>
          </a:stretch>
        </p:blipFill>
        <p:spPr>
          <a:xfrm>
            <a:off x="9809746" y="6207710"/>
            <a:ext cx="1766541" cy="330400"/>
          </a:xfrm>
          <a:prstGeom prst="rect">
            <a:avLst/>
          </a:prstGeom>
        </p:spPr>
      </p:pic>
    </p:spTree>
    <p:extLst>
      <p:ext uri="{BB962C8B-B14F-4D97-AF65-F5344CB8AC3E}">
        <p14:creationId xmlns:p14="http://schemas.microsoft.com/office/powerpoint/2010/main" val="422370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63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18E5-F4B6-49C0-9853-B1557A53A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F5807B-8D7C-4EC4-BAD5-9E2A308F1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14B31D-24D6-42F0-BE3B-C946E7D2193B}"/>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5" name="Footer Placeholder 4">
            <a:extLst>
              <a:ext uri="{FF2B5EF4-FFF2-40B4-BE49-F238E27FC236}">
                <a16:creationId xmlns:a16="http://schemas.microsoft.com/office/drawing/2014/main" id="{4F0B93FF-BE63-4672-8924-97F43E185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A5C09-964D-411F-B1C2-F2A97D81F0C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60294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76A-0FC1-4916-84CB-9479CE39B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3E5E7B-5F8C-477F-8C70-8588EEB59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1CE1-3711-4C97-93CE-BBF8EBDF7FE0}"/>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5" name="Footer Placeholder 4">
            <a:extLst>
              <a:ext uri="{FF2B5EF4-FFF2-40B4-BE49-F238E27FC236}">
                <a16:creationId xmlns:a16="http://schemas.microsoft.com/office/drawing/2014/main" id="{946F205C-3B4B-4D23-B920-9BF532711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72A9D-DE99-41E4-9CEE-32588D63B477}"/>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069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4B72-1FD6-4C23-8B74-329FBCEB9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7CE640-ACA1-4214-ABC1-0FA4AAC25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D7195-3077-4644-A5F6-A41B9FD56316}"/>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5" name="Footer Placeholder 4">
            <a:extLst>
              <a:ext uri="{FF2B5EF4-FFF2-40B4-BE49-F238E27FC236}">
                <a16:creationId xmlns:a16="http://schemas.microsoft.com/office/drawing/2014/main" id="{F453AA35-B377-4ABD-8BC6-EF0BDEF53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0FBF7-DE0C-4FEC-A4CD-B4B19907AC71}"/>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47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C944-7F05-47F1-AB0E-DDF8DBB17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E21F8D-FC57-4AB9-B3B8-F220A096C2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0FE873-7E89-4E61-B021-A082679A9A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EA5E31-607A-46D2-822F-839B23096201}"/>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6" name="Footer Placeholder 5">
            <a:extLst>
              <a:ext uri="{FF2B5EF4-FFF2-40B4-BE49-F238E27FC236}">
                <a16:creationId xmlns:a16="http://schemas.microsoft.com/office/drawing/2014/main" id="{6CA240A1-38B9-495D-A133-0955EEEFAE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FAE2D-6EA5-468A-A505-D80B67CD578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8835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135-6E49-48E6-B2C9-DD5ED37E57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A0E218-BF9C-4CEE-879D-2C0EDDC1F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0F907-80A7-4240-8195-C8C001AF7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C4467C-3A61-4C53-925F-EE5765736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B2189-2251-4615-9D25-84E0EBF99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A371BA-FA1E-4133-AC3A-23433E02FB1B}"/>
              </a:ext>
            </a:extLst>
          </p:cNvPr>
          <p:cNvSpPr>
            <a:spLocks noGrp="1"/>
          </p:cNvSpPr>
          <p:nvPr>
            <p:ph type="dt" sz="half" idx="10"/>
          </p:nvPr>
        </p:nvSpPr>
        <p:spPr/>
        <p:txBody>
          <a:bodyPr/>
          <a:lstStyle/>
          <a:p>
            <a:fld id="{A9ED334B-17E8-457F-9A86-2370D0687AD0}" type="datetimeFigureOut">
              <a:rPr lang="en-GB" smtClean="0"/>
              <a:t>26/10/2021</a:t>
            </a:fld>
            <a:endParaRPr lang="en-GB"/>
          </a:p>
        </p:txBody>
      </p:sp>
      <p:sp>
        <p:nvSpPr>
          <p:cNvPr id="8" name="Footer Placeholder 7">
            <a:extLst>
              <a:ext uri="{FF2B5EF4-FFF2-40B4-BE49-F238E27FC236}">
                <a16:creationId xmlns:a16="http://schemas.microsoft.com/office/drawing/2014/main" id="{1FDE7FE4-3D25-4300-B5AB-75965AB4B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D936E-BF03-4D7D-A115-FE99C1DE6B43}"/>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158355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6980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57" r:id="rId3"/>
    <p:sldLayoutId id="2147483758" r:id="rId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29280-E36D-4227-B81E-2D608C5FE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90394-1BC4-4EA6-9A8D-4D7AC1E6D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ED07E-1EAD-4DFD-B55F-C912DD77A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334B-17E8-457F-9A86-2370D0687AD0}" type="datetimeFigureOut">
              <a:rPr lang="en-GB" smtClean="0"/>
              <a:t>26/10/2021</a:t>
            </a:fld>
            <a:endParaRPr lang="en-GB"/>
          </a:p>
        </p:txBody>
      </p:sp>
      <p:sp>
        <p:nvSpPr>
          <p:cNvPr id="5" name="Footer Placeholder 4">
            <a:extLst>
              <a:ext uri="{FF2B5EF4-FFF2-40B4-BE49-F238E27FC236}">
                <a16:creationId xmlns:a16="http://schemas.microsoft.com/office/drawing/2014/main" id="{7F6BB442-FD5B-42EE-9EC1-B73CDC096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53C332-D375-47CB-8B41-72D5C921B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52198-4F16-4714-BDAF-EE74460AC830}" type="slidenum">
              <a:rPr lang="en-GB" smtClean="0"/>
              <a:t>‹#›</a:t>
            </a:fld>
            <a:endParaRPr lang="en-GB"/>
          </a:p>
        </p:txBody>
      </p:sp>
    </p:spTree>
    <p:extLst>
      <p:ext uri="{BB962C8B-B14F-4D97-AF65-F5344CB8AC3E}">
        <p14:creationId xmlns:p14="http://schemas.microsoft.com/office/powerpoint/2010/main" val="26824232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09000776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CFF0F9-06BC-47D9-8599-82EDBB5CB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2EDDE-A1BA-47C1-87A8-8D94629606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BC6594-ACFD-4796-AFAF-CB2A5578F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14BEE-A97D-4C01-93AE-056FDA1C83D2}" type="datetimeFigureOut">
              <a:rPr lang="en-GB" smtClean="0"/>
              <a:t>26/10/2021</a:t>
            </a:fld>
            <a:endParaRPr lang="en-GB"/>
          </a:p>
        </p:txBody>
      </p:sp>
      <p:sp>
        <p:nvSpPr>
          <p:cNvPr id="5" name="Footer Placeholder 4">
            <a:extLst>
              <a:ext uri="{FF2B5EF4-FFF2-40B4-BE49-F238E27FC236}">
                <a16:creationId xmlns:a16="http://schemas.microsoft.com/office/drawing/2014/main" id="{DED76B34-DC64-440A-BFB7-4074E55F6D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4B385F-4AB3-4070-8CB9-46FD1B50E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42C95-365A-4BB0-A815-E51F4DA2C06C}" type="slidenum">
              <a:rPr lang="en-GB" smtClean="0"/>
              <a:t>‹#›</a:t>
            </a:fld>
            <a:endParaRPr lang="en-GB"/>
          </a:p>
        </p:txBody>
      </p:sp>
    </p:spTree>
    <p:extLst>
      <p:ext uri="{BB962C8B-B14F-4D97-AF65-F5344CB8AC3E}">
        <p14:creationId xmlns:p14="http://schemas.microsoft.com/office/powerpoint/2010/main" val="7661544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288000" y="288000"/>
            <a:ext cx="10080000" cy="612000"/>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288000" y="1080000"/>
            <a:ext cx="11556000" cy="5038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288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60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62265557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ct val="90000"/>
        </a:lnSpc>
        <a:spcBef>
          <a:spcPct val="0"/>
        </a:spcBef>
        <a:buNone/>
        <a:defRPr lang="en-GB" sz="2400" b="0" kern="1200" dirty="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hyperlink" Target="mailto:london.hcic@nhs.net" TargetMode="Externa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3.xml"/><Relationship Id="rId1" Type="http://schemas.openxmlformats.org/officeDocument/2006/relationships/video" Target="https://www.youtube.com/embed/CN4OxM2fVFk?feature=oembed" TargetMode="External"/><Relationship Id="rId4" Type="http://schemas.openxmlformats.org/officeDocument/2006/relationships/hyperlink" Target="https://www.youtube.com/watch?v=CN4OxM2fVFk"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hyperlink" Target="https://www.healthylondon.org/resource/accelerated-improvement-resources/enhanced-health-in-care-homes/covid-19-support/" TargetMode="Externa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hyperlink" Target="https://www.gov.uk/government/publications/coronavirus-covid-19-providing-home-care/coronavirus-covid-19-provision-of-home-care" TargetMode="External"/><Relationship Id="rId13" Type="http://schemas.openxmlformats.org/officeDocument/2006/relationships/image" Target="../media/image33.svg"/><Relationship Id="rId18" Type="http://schemas.openxmlformats.org/officeDocument/2006/relationships/hyperlink" Target="https://www.gov.uk/government/publications/covid-19-how-to-work-safely-in-domiciliary-care/personal-protective-equipment-ppe-resource-for-care-workers-delivering-domiciliary-care-during-sustained-covid-19-transmission-in-england#within2metres" TargetMode="External"/><Relationship Id="rId3" Type="http://schemas.openxmlformats.org/officeDocument/2006/relationships/hyperlink" Target="https://www.gov.uk/government/publications/covid-19-how-to-work-safely-in-domiciliary-care#ppe-recommendations-explaining-continuous-use-versus-reuse" TargetMode="External"/><Relationship Id="rId7" Type="http://schemas.openxmlformats.org/officeDocument/2006/relationships/hyperlink" Target="https://www.gov.uk/government/publications/covid-19-personal-protective-equipment-use-for-aerosol-generating-procedures?utm_source=3c9f7d4c-5f86-411c-99e0-b28ab766bd4f&amp;utm_medium=email&amp;utm_campaign=govuk-notifications&amp;utm_content=immediate" TargetMode="External"/><Relationship Id="rId12" Type="http://schemas.openxmlformats.org/officeDocument/2006/relationships/image" Target="../media/image32.png"/><Relationship Id="rId17" Type="http://schemas.openxmlformats.org/officeDocument/2006/relationships/hyperlink" Target="https://www.gov.uk/government/publications/covid-19-how-to-work-safely-in-domiciliary-care/personal-protective-equipment-ppe-resource-for-care-workers-delivering-domiciliary-care-during-sustained-covid-19-transmission-in-england" TargetMode="External"/><Relationship Id="rId2" Type="http://schemas.openxmlformats.org/officeDocument/2006/relationships/notesSlide" Target="../notesSlides/notesSlide5.xml"/><Relationship Id="rId16" Type="http://schemas.openxmlformats.org/officeDocument/2006/relationships/hyperlink" Target="https://assets.publishing.service.gov.uk/government/uploads/system/uploads/attachment_data/file/877530/Best_Practice_hand_wash.pdf" TargetMode="External"/><Relationship Id="rId1" Type="http://schemas.openxmlformats.org/officeDocument/2006/relationships/slideLayout" Target="../slideLayouts/slideLayout18.xml"/><Relationship Id="rId6" Type="http://schemas.openxmlformats.org/officeDocument/2006/relationships/hyperlink" Target="https://www.gov.uk/government/publications/covid-19-personal-protective-equipment-use-for-non-aerosol-generating-procedures?utm_source=9047cf6d-e7ff-4ea0-a745-5d19077dc61a&amp;utm_medium=email&amp;utm_campaign=govuk-notifications&amp;utm_content=immediate" TargetMode="External"/><Relationship Id="rId11" Type="http://schemas.openxmlformats.org/officeDocument/2006/relationships/image" Target="../media/image31.png"/><Relationship Id="rId5" Type="http://schemas.openxmlformats.org/officeDocument/2006/relationships/hyperlink" Target="https://www.nice.org.uk/about/nice-communities/social-care/quick-guides/helping-to-prevent-infection" TargetMode="External"/><Relationship Id="rId15" Type="http://schemas.openxmlformats.org/officeDocument/2006/relationships/hyperlink" Target="https://www.nhs.uk/video/pages/how-to-wash-hands.aspx" TargetMode="External"/><Relationship Id="rId10" Type="http://schemas.openxmlformats.org/officeDocument/2006/relationships/hyperlink" Target="https://assets.publishing.service.gov.uk/government/uploads/system/uploads/attachment_data/file/925605/PHE_PPE_illustrated_guide_for_community_and_social_care_settings_OCT_2020.pdf" TargetMode="External"/><Relationship Id="rId19" Type="http://schemas.openxmlformats.org/officeDocument/2006/relationships/hyperlink" Target="https://www.gov.uk/government/publications/covid-19-how-to-work-safely-in-domiciliary-care/personal-protective-equipment-ppe-resource-for-care-workers-delivering-domiciliary-care-during-sustained-covid-19-transmission-in-england#morethan2m" TargetMode="External"/><Relationship Id="rId4" Type="http://schemas.openxmlformats.org/officeDocument/2006/relationships/hyperlink" Target="https://www.gov.uk/government/publications/coronavirus-covid-19-providing-home-care/coronavirus-covid-19-provision-of-home-care#clinically-extremely-vulnerable-people-and-care-groups" TargetMode="External"/><Relationship Id="rId9" Type="http://schemas.openxmlformats.org/officeDocument/2006/relationships/hyperlink" Target="https://assets.publishing.service.gov.uk/government/uploads/system/uploads/attachment_data/file/886217/Best_practice_hand_wash.pdf" TargetMode="External"/><Relationship Id="rId14" Type="http://schemas.openxmlformats.org/officeDocument/2006/relationships/hyperlink" Target="https://www.gov.uk/government/publications/wuhan-novel-coronavirus-infection-prevention-and-contro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gov.uk/guidance/ppe-portal-how-to-order-emergency-personal-protective-equipment" TargetMode="External"/><Relationship Id="rId7" Type="http://schemas.openxmlformats.org/officeDocument/2006/relationships/hyperlink" Target="https://www.gov.uk/government/publications/covid-19-how-to-work-safely-in-care-hom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21787/PPE_strategy_v4.5_FINAL.pdf" TargetMode="External"/><Relationship Id="rId5" Type="http://schemas.openxmlformats.org/officeDocument/2006/relationships/hyperlink" Target="https://www.gov.uk/government/publications/personal-protective-equipment-ppe-strategy-stabilise-and-build-resilience" TargetMode="External"/><Relationship Id="rId4" Type="http://schemas.openxmlformats.org/officeDocument/2006/relationships/hyperlink" Target="https://assets.publishing.service.gov.uk/government/uploads/system/uploads/attachment_data/file/878099/Admission_and_Care_of_Residents_during_COVID-19_Incident_in_a_Care_Home.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publications/covid-19-how-to-work-safely-in-domiciliary-care/covid-19-ppe-recommendations-for-domiciliary-care-workers-within-2-metres-of-a-client-and-providing-close-personal-care-for-example-touching-or-wi" TargetMode="External"/><Relationship Id="rId13" Type="http://schemas.openxmlformats.org/officeDocument/2006/relationships/image" Target="../media/image37.svg"/><Relationship Id="rId3" Type="http://schemas.openxmlformats.org/officeDocument/2006/relationships/hyperlink" Target="https://www.youtube.com/watch?v=-GncQ_ed-9w&amp;list=PLLDAq3SAWJh3SfGaLwhfNg4RtdBbuxzdI&amp;index=6" TargetMode="External"/><Relationship Id="rId7" Type="http://schemas.openxmlformats.org/officeDocument/2006/relationships/hyperlink" Target="https://www.gov.uk/government/publications/coronavirus-covid-19-providing-home-care/coronavirus-covid-19-provision-of-home-care" TargetMode="External"/><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v.uk/government/publications/wuhan-novel-coronavirus-infection-prevention-and-control/covid-19-personal-protective-equipment-ppe" TargetMode="External"/><Relationship Id="rId11" Type="http://schemas.openxmlformats.org/officeDocument/2006/relationships/hyperlink" Target="https://www.gov.uk/government/publications/covid-19-how-to-work-safely-in-domiciliary-care/ppe-recommendations-for-domiciliary-home-care-workers-explained" TargetMode="External"/><Relationship Id="rId5" Type="http://schemas.openxmlformats.org/officeDocument/2006/relationships/image" Target="../media/image35.png"/><Relationship Id="rId10" Type="http://schemas.openxmlformats.org/officeDocument/2006/relationships/hyperlink" Target="https://www.gov.uk/government/publications/covid-19-how-to-work-safely-in-domiciliary-care/covid-19-ppe-recommendations-for-any-other-work-situation-when-in-a-clients-home-or-in-your-work-premises-or-with-other-staff-members" TargetMode="External"/><Relationship Id="rId4" Type="http://schemas.openxmlformats.org/officeDocument/2006/relationships/hyperlink" Target="https://assets.publishing.service.gov.uk/government/uploads/system/uploads/attachment_data/file/882069/Putting_on_PPE_home_carer.pdf" TargetMode="External"/><Relationship Id="rId9" Type="http://schemas.openxmlformats.org/officeDocument/2006/relationships/hyperlink" Target="https://www.gov.uk/government/publications/covid-19-how-to-work-safely-in-domiciliary-care/covid-19-ppe-recommendations-for-domiciliary-care-workers-within-2-metres-of-a-client-or-household-members-but-not-delivering-personal-care-or-needi"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ov.uk/government/publications/coronavirus-covid-19-providing-home-care/coronavirus-covid-19-provision-of-home-care" TargetMode="External"/><Relationship Id="rId13" Type="http://schemas.openxmlformats.org/officeDocument/2006/relationships/image" Target="../media/image36.png"/><Relationship Id="rId3" Type="http://schemas.openxmlformats.org/officeDocument/2006/relationships/hyperlink" Target="https://www.youtube.com/watch?v=-GncQ_ed-9w&amp;list=PLLDAq3SAWJh3SfGaLwhfNg4RtdBbuxzdI&amp;index=6" TargetMode="External"/><Relationship Id="rId7" Type="http://schemas.openxmlformats.org/officeDocument/2006/relationships/hyperlink" Target="https://www.gov.uk/government/publications/wuhan-novel-coronavirus-infection-prevention-and-control/covid-19-personal-protective-equipment-ppe" TargetMode="External"/><Relationship Id="rId12" Type="http://schemas.openxmlformats.org/officeDocument/2006/relationships/hyperlink" Target="https://www.gov.uk/government/publications/covid-19-how-to-work-safely-in-domiciliary-care/ppe-recommendations-for-domiciliary-home-care-workers-explain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s://www.gov.uk/government/publications/covid-19-how-to-work-safely-in-domiciliary-care/covid-19-ppe-recommendations-for-any-other-work-situation-when-in-a-clients-home-or-in-your-work-premises-or-with-other-staff-members" TargetMode="External"/><Relationship Id="rId5" Type="http://schemas.openxmlformats.org/officeDocument/2006/relationships/hyperlink" Target="https://assets.publishing.service.gov.uk/government/uploads/system/uploads/attachment_data/file/882070/Taking_off_PPE_home_carer.pdf" TargetMode="External"/><Relationship Id="rId10" Type="http://schemas.openxmlformats.org/officeDocument/2006/relationships/hyperlink" Target="https://www.gov.uk/government/publications/covid-19-how-to-work-safely-in-domiciliary-care/covid-19-ppe-recommendations-for-domiciliary-care-workers-within-2-metres-of-a-client-or-household-members-but-not-delivering-personal-care-or-needi" TargetMode="External"/><Relationship Id="rId4" Type="http://schemas.openxmlformats.org/officeDocument/2006/relationships/hyperlink" Target="https://assets.publishing.service.gov.uk/government/uploads/system/uploads/attachment_data/file/882069/Putting_on_PPE_home_carer.pdf" TargetMode="External"/><Relationship Id="rId9" Type="http://schemas.openxmlformats.org/officeDocument/2006/relationships/hyperlink" Target="https://www.gov.uk/government/publications/covid-19-how-to-work-safely-in-domiciliary-care/covid-19-ppe-recommendations-for-domiciliary-care-workers-within-2-metres-of-a-client-and-providing-close-personal-care-for-example-touching-or-wi" TargetMode="External"/><Relationship Id="rId1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gov.uk/government/publications/face-coverings-when-to-wear-one-and-how-to-make-your-own/face-coverings-when-to-wear-one-and-how-to-make-your-own" TargetMode="External"/><Relationship Id="rId7" Type="http://schemas.openxmlformats.org/officeDocument/2006/relationships/hyperlink" Target="https://www.gov.uk/government/publications/face-coverings-when-to-wear-one-and-how-to-make-your-own"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www.gov.uk/government/publications/wuhan-novel-coronavirus-infection-prevention-and-control/new-government-recommendations-for-england-nhs-hospital-trusts-and-private-hospital-providers" TargetMode="External"/><Relationship Id="rId5" Type="http://schemas.openxmlformats.org/officeDocument/2006/relationships/hyperlink" Target="https://www.gov.uk/government/publications/how-to-wear-and-make-a-cloth-face-covering/how-to-wear-and-make-a-cloth-face-covering" TargetMode="External"/><Relationship Id="rId4" Type="http://schemas.openxmlformats.org/officeDocument/2006/relationships/hyperlink" Target="https://www.who.int/images/default-source/wpro/countries/malaysia/infographics/three-3cs/final-avoid-the-3-cs-poster.jpg?sfvrsn=638335c1_2" TargetMode="External"/><Relationship Id="rId9" Type="http://schemas.openxmlformats.org/officeDocument/2006/relationships/image" Target="../media/image40.svg"/></Relationships>
</file>

<file path=ppt/slides/_rels/slide18.xml.rels><?xml version="1.0" encoding="UTF-8" standalone="yes"?>
<Relationships xmlns="http://schemas.openxmlformats.org/package/2006/relationships"><Relationship Id="rId2" Type="http://schemas.openxmlformats.org/officeDocument/2006/relationships/hyperlink" Target="https://www.gov.uk/government/publications/wuhan-novel-coronavirus-initial-investigation-of-possible-cases/investigation-and-initial-clinical-management-of-possible-cases-of-wuhan-novel-coronavirus-wn-cov-infection"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hyperlink" Target="https://www.hse.gov.uk/coronavirus/riddor/index.htm" TargetMode="External"/><Relationship Id="rId3" Type="http://schemas.openxmlformats.org/officeDocument/2006/relationships/slide" Target="slide18.xml"/><Relationship Id="rId7" Type="http://schemas.openxmlformats.org/officeDocument/2006/relationships/hyperlink" Target="https://capacitytracker.com/home"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mailto:phe.lcrc@nhs.net" TargetMode="External"/><Relationship Id="rId11" Type="http://schemas.openxmlformats.org/officeDocument/2006/relationships/hyperlink" Target="https://www.gov.uk/government/publications/wuhan-novel-coronavirus-infection-prevention-and-control#history" TargetMode="External"/><Relationship Id="rId5" Type="http://schemas.openxmlformats.org/officeDocument/2006/relationships/hyperlink" Target="mailto:LCRC@phe.gov.uk" TargetMode="External"/><Relationship Id="rId10" Type="http://schemas.openxmlformats.org/officeDocument/2006/relationships/image" Target="../media/image42.svg"/><Relationship Id="rId4" Type="http://schemas.openxmlformats.org/officeDocument/2006/relationships/hyperlink" Target="https://www.nhs.uk/conditions/coronavirus-covid-19/self-isolation-and-treatment/how-long-to-self-isolate/" TargetMode="Externa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v.uk/government/news/more-than-500-million-for-social-care-to-reduce-coronavirus-transmission-over-winter" TargetMode="External"/><Relationship Id="rId3" Type="http://schemas.openxmlformats.org/officeDocument/2006/relationships/hyperlink" Target="https://www.nhs.uk/conditions/coronavirus-covid-19/self-isolation-and-treatment/when-to-self-isolate-and-what-to-do/" TargetMode="External"/><Relationship Id="rId7" Type="http://schemas.openxmlformats.org/officeDocument/2006/relationships/hyperlink" Target="https://assets.publishing.service.gov.uk/government/uploads/system/uploads/attachment_data/file/939591/Testing_for_homecare_workers__summary_poster_for_print_.pdf" TargetMode="External"/><Relationship Id="rId2" Type="http://schemas.openxmlformats.org/officeDocument/2006/relationships/hyperlink" Target="https://www.gov.uk/government/publications/coronavirus-covid-19-testing-for-homecare-workers" TargetMode="External"/><Relationship Id="rId1" Type="http://schemas.openxmlformats.org/officeDocument/2006/relationships/slideLayout" Target="../slideLayouts/slideLayout16.xml"/><Relationship Id="rId6" Type="http://schemas.openxmlformats.org/officeDocument/2006/relationships/hyperlink" Target="https://www.gov.uk/government/publications/coronavirus-covid-19-testing-for-homecare-workers-information-for-agencies/a-testing-service-for-homecare-workers-in-england#end-to-end-process-agency-managers" TargetMode="External"/><Relationship Id="rId5" Type="http://schemas.openxmlformats.org/officeDocument/2006/relationships/hyperlink" Target="https://event.webcasts.com/starthere.jsp?ei=1405251&amp;tp_key=79f1786e36" TargetMode="External"/><Relationship Id="rId4" Type="http://schemas.openxmlformats.org/officeDocument/2006/relationships/hyperlink" Target="https://www.nhs.uk/conditions/coronavirus-covid-19/testing/test-results/help-the-nhs-alert-your-close-contacts-if-you-test-positive/" TargetMode="External"/><Relationship Id="rId9" Type="http://schemas.openxmlformats.org/officeDocument/2006/relationships/hyperlink" Target="https://www.gov.uk/government/news/additional-funding-to-help-adult-social-care-this-winte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event.webcasts.com/starthere.jsp?ei=1405251&amp;tp_key=79f1786e36" TargetMode="External"/><Relationship Id="rId7" Type="http://schemas.openxmlformats.org/officeDocument/2006/relationships/hyperlink" Target="https://www.gov.uk/government/news/additional-funding-to-help-adult-social-care-this-winter" TargetMode="External"/><Relationship Id="rId2" Type="http://schemas.openxmlformats.org/officeDocument/2006/relationships/hyperlink" Target="https://www.gov.uk/government/publications/coronavirus-covid-19-testing-for-homecare-workers" TargetMode="External"/><Relationship Id="rId1" Type="http://schemas.openxmlformats.org/officeDocument/2006/relationships/slideLayout" Target="../slideLayouts/slideLayout16.xml"/><Relationship Id="rId6" Type="http://schemas.openxmlformats.org/officeDocument/2006/relationships/hyperlink" Target="mailto:phe.lcrc@nhs.net" TargetMode="External"/><Relationship Id="rId5" Type="http://schemas.openxmlformats.org/officeDocument/2006/relationships/hyperlink" Target="mailto:lcrc@phe.gov.uk" TargetMode="External"/><Relationship Id="rId4" Type="http://schemas.openxmlformats.org/officeDocument/2006/relationships/hyperlink" Target="https://www.gov.uk/government/publications/coronavirus-covid-19-testing-for-homecare-workers/a-testing-service-for-homecare-workers-in-england" TargetMode="External"/><Relationship Id="rId9"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6.xml"/><Relationship Id="rId5" Type="http://schemas.openxmlformats.org/officeDocument/2006/relationships/hyperlink" Target="https://www.nhs.uk/conditions/coronavirus-covid-19/testing-for-coronavirus/ask-for-a-test-to-check-if-you-have-coronavirus/" TargetMode="External"/><Relationship Id="rId4" Type="http://schemas.openxmlformats.org/officeDocument/2006/relationships/hyperlink" Target="https://www.gov.uk/government/publications/coronavirus-covid-19-testing-for-homecare-workers/a-testing-service-for-homecare-workers-in-englan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wuhan-novel-coronavirus-background-information/wuhan-novel-coronavirus-epidemiology-virology-and-clinical-features#clinical-features" TargetMode="External"/><Relationship Id="rId2" Type="http://schemas.openxmlformats.org/officeDocument/2006/relationships/hyperlink" Target="https://www.gov.uk/government/publications/guidance-for-contacts-of-people-with-possible-or-confirmed-coronavirus-covid-19-infection-who-do-not-live-with-the-person/guidance-for-contacts-of-people-with-possible-or-confirmed-coronavirus-covid-19-infection-who-do-not-live-with-the-person"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covid-19-management-of-exposed-healthcare-workers-and-patients-in-hospital-settings/covid-19-management-of-exposed-healthcare-workers-and-patients-in-hospital-setting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wuhan-novel-coronavirus-infection-prevention-and-control/covid-19-guidance-for-maintaining-services-within-health-and-care-settings-infection-prevention-and-control-recommendations#standard-infection-prevention-control-precautions-sicps---all-pathways-or-settings" TargetMode="External"/><Relationship Id="rId2" Type="http://schemas.openxmlformats.org/officeDocument/2006/relationships/hyperlink" Target="https://www.gov.uk/government/publications/covid-19-management-of-exposed-healthcare-workers-and-patients-in-hospital-settings/covid-19-management-of-exposed-healthcare-workers-and-patients-in-hospital-setting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guidance-for-contacts-of-people-with-possible-or-confirmed-coronavirus-covid-19-infection-who-do-not-live-with-the-person/guidance-for-contacts-of-people-with-possible-or-confirmed-coronavirus-covid-19-infection-who-do-not-live-with-the-pers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covid19.nhs.uk/pdf/businesses-qr-guide.pdf" TargetMode="External"/><Relationship Id="rId13" Type="http://schemas.openxmlformats.org/officeDocument/2006/relationships/hyperlink" Target="https://faq.covid19.nhs.uk/category/?id=CAT-01033" TargetMode="External"/><Relationship Id="rId18" Type="http://schemas.openxmlformats.org/officeDocument/2006/relationships/image" Target="../media/image49.png"/><Relationship Id="rId3" Type="http://schemas.openxmlformats.org/officeDocument/2006/relationships/hyperlink" Target="https://www.covid19.nhs.uk/privacy-and-data.html" TargetMode="External"/><Relationship Id="rId21" Type="http://schemas.openxmlformats.org/officeDocument/2006/relationships/hyperlink" Target="https://faq.covid19.nhs.uk/category/?id=CAT-01037" TargetMode="External"/><Relationship Id="rId7" Type="http://schemas.openxmlformats.org/officeDocument/2006/relationships/hyperlink" Target="https://www.covid19.nhs.uk/information-and-resources.html" TargetMode="External"/><Relationship Id="rId12" Type="http://schemas.openxmlformats.org/officeDocument/2006/relationships/image" Target="../media/image46.png"/><Relationship Id="rId17" Type="http://schemas.openxmlformats.org/officeDocument/2006/relationships/hyperlink" Target="https://faq.covid19.nhs.uk/category/?id=CAT-01035" TargetMode="External"/><Relationship Id="rId25" Type="http://schemas.openxmlformats.org/officeDocument/2006/relationships/image" Target="../media/image53.png"/><Relationship Id="rId2" Type="http://schemas.openxmlformats.org/officeDocument/2006/relationships/notesSlide" Target="../notesSlides/notesSlide11.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s://www.covid19.nhs.uk/venue-check-in-businesses.html" TargetMode="External"/><Relationship Id="rId11" Type="http://schemas.openxmlformats.org/officeDocument/2006/relationships/hyperlink" Target="https://www.covid19.nhs.uk/assets/apple-store.svg" TargetMode="External"/><Relationship Id="rId24" Type="http://schemas.openxmlformats.org/officeDocument/2006/relationships/image" Target="../media/image52.png"/><Relationship Id="rId5" Type="http://schemas.openxmlformats.org/officeDocument/2006/relationships/hyperlink" Target="https://www.covid19.nhs.uk/" TargetMode="External"/><Relationship Id="rId15" Type="http://schemas.openxmlformats.org/officeDocument/2006/relationships/hyperlink" Target="https://faq.covid19.nhs.uk/category/?id=CAT-01034" TargetMode="External"/><Relationship Id="rId23" Type="http://schemas.openxmlformats.org/officeDocument/2006/relationships/hyperlink" Target="https://faq.covid19.nhs.uk/category/?id=CAT-01038" TargetMode="External"/><Relationship Id="rId10" Type="http://schemas.openxmlformats.org/officeDocument/2006/relationships/image" Target="../media/image45.png"/><Relationship Id="rId19" Type="http://schemas.openxmlformats.org/officeDocument/2006/relationships/hyperlink" Target="https://faq.covid19.nhs.uk/category/?id=CAT-01036" TargetMode="External"/><Relationship Id="rId4" Type="http://schemas.openxmlformats.org/officeDocument/2006/relationships/hyperlink" Target="https://covid19.nhs.uk/help-downloading.html" TargetMode="External"/><Relationship Id="rId9" Type="http://schemas.openxmlformats.org/officeDocument/2006/relationships/hyperlink" Target="https://www.covid19.nhs.uk/assets/android-store.svg" TargetMode="External"/><Relationship Id="rId14" Type="http://schemas.openxmlformats.org/officeDocument/2006/relationships/image" Target="../media/image47.png"/><Relationship Id="rId22"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hyperlink" Target="https://www.covid19.nhs.uk/venue-check-in-businesses.html" TargetMode="External"/><Relationship Id="rId13" Type="http://schemas.openxmlformats.org/officeDocument/2006/relationships/image" Target="../media/image45.png"/><Relationship Id="rId3" Type="http://schemas.openxmlformats.org/officeDocument/2006/relationships/image" Target="../media/image54.png"/><Relationship Id="rId7" Type="http://schemas.openxmlformats.org/officeDocument/2006/relationships/hyperlink" Target="https://www.covid19.nhs.uk/" TargetMode="External"/><Relationship Id="rId12" Type="http://schemas.openxmlformats.org/officeDocument/2006/relationships/hyperlink" Target="https://www.covid19.nhs.uk/assets/android-store.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ovid19.nhs.uk/help-downloading.html" TargetMode="External"/><Relationship Id="rId11" Type="http://schemas.openxmlformats.org/officeDocument/2006/relationships/hyperlink" Target="https://www.mencap.org.uk/sites/default/files/2020-09/Test%20and%20trace%20app.pdf" TargetMode="External"/><Relationship Id="rId5" Type="http://schemas.openxmlformats.org/officeDocument/2006/relationships/hyperlink" Target="https://www.covid19.nhs.uk/privacy-and-data.html" TargetMode="External"/><Relationship Id="rId15" Type="http://schemas.openxmlformats.org/officeDocument/2006/relationships/image" Target="../media/image46.png"/><Relationship Id="rId10" Type="http://schemas.openxmlformats.org/officeDocument/2006/relationships/hyperlink" Target="https://www.covid19.nhs.uk/pdf/businesses-qr-guide.pdf" TargetMode="External"/><Relationship Id="rId4" Type="http://schemas.openxmlformats.org/officeDocument/2006/relationships/image" Target="../media/image53.png"/><Relationship Id="rId9" Type="http://schemas.openxmlformats.org/officeDocument/2006/relationships/hyperlink" Target="https://www.covid19.nhs.uk/information-and-resources.html" TargetMode="External"/><Relationship Id="rId14" Type="http://schemas.openxmlformats.org/officeDocument/2006/relationships/hyperlink" Target="https://www.covid19.nhs.uk/assets/apple-store.sv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nhs.uk/conditions/coronavirus-covid-19/testing-for-coronavirus/ask-for-a-test-to-check-if-you-have-coronavirus/" TargetMode="External"/><Relationship Id="rId3" Type="http://schemas.openxmlformats.org/officeDocument/2006/relationships/hyperlink" Target="https://covid19.nhs.uk/help-downloading.html" TargetMode="External"/><Relationship Id="rId7" Type="http://schemas.openxmlformats.org/officeDocument/2006/relationships/hyperlink" Target="https://www.mencap.org.uk/sites/default/files/2020-09/Test%20and%20trace%20app.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ovid19.nhs.uk/information-and-resources.html" TargetMode="External"/><Relationship Id="rId5" Type="http://schemas.openxmlformats.org/officeDocument/2006/relationships/hyperlink" Target="https://www.covid19.nhs.uk/privacy-and-data.html" TargetMode="External"/><Relationship Id="rId10" Type="http://schemas.openxmlformats.org/officeDocument/2006/relationships/image" Target="../media/image53.png"/><Relationship Id="rId4" Type="http://schemas.openxmlformats.org/officeDocument/2006/relationships/hyperlink" Target="https://www.covid19.nhs.uk/" TargetMode="External"/><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hyperlink" Target="mailto:phe.lcrc@nhs.net" TargetMode="External"/><Relationship Id="rId3" Type="http://schemas.openxmlformats.org/officeDocument/2006/relationships/image" Target="../media/image57.svg"/><Relationship Id="rId7" Type="http://schemas.openxmlformats.org/officeDocument/2006/relationships/hyperlink" Target="mailto:LCRC@phe.gov.uk" TargetMode="Externa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providing-home-care/coronavirus-covid-19-provision-of-home-care" TargetMode="External"/><Relationship Id="rId5" Type="http://schemas.openxmlformats.org/officeDocument/2006/relationships/hyperlink" Target="https://www.gov.uk/guidance/maintaining-records-of-staff-customers-and-visitors-to-support-nhs-test-and-trace" TargetMode="External"/><Relationship Id="rId4" Type="http://schemas.openxmlformats.org/officeDocument/2006/relationships/hyperlink" Target="https://www.gov.uk/guidance/nhs-test-and-trace-how-it-work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5.xml"/><Relationship Id="rId18" Type="http://schemas.openxmlformats.org/officeDocument/2006/relationships/slide" Target="slide38.xml"/><Relationship Id="rId26" Type="http://schemas.openxmlformats.org/officeDocument/2006/relationships/slide" Target="slide46.xml"/><Relationship Id="rId3" Type="http://schemas.openxmlformats.org/officeDocument/2006/relationships/hyperlink" Target="mailto:england.londonehchprogramme@nhs.net" TargetMode="External"/><Relationship Id="rId21" Type="http://schemas.openxmlformats.org/officeDocument/2006/relationships/slide" Target="slide41.xml"/><Relationship Id="rId7" Type="http://schemas.openxmlformats.org/officeDocument/2006/relationships/slide" Target="slide29.xml"/><Relationship Id="rId12" Type="http://schemas.openxmlformats.org/officeDocument/2006/relationships/slide" Target="slide32.xml"/><Relationship Id="rId17" Type="http://schemas.openxmlformats.org/officeDocument/2006/relationships/slide" Target="slide36.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34.xml"/><Relationship Id="rId20" Type="http://schemas.openxmlformats.org/officeDocument/2006/relationships/slide" Target="slide40.xml"/><Relationship Id="rId29" Type="http://schemas.openxmlformats.org/officeDocument/2006/relationships/slide" Target="slide50.xml"/><Relationship Id="rId1" Type="http://schemas.openxmlformats.org/officeDocument/2006/relationships/slideLayout" Target="../slideLayouts/slideLayout30.xml"/><Relationship Id="rId6" Type="http://schemas.openxmlformats.org/officeDocument/2006/relationships/slide" Target="slide27.xml"/><Relationship Id="rId11" Type="http://schemas.openxmlformats.org/officeDocument/2006/relationships/slide" Target="slide33.xml"/><Relationship Id="rId24" Type="http://schemas.openxmlformats.org/officeDocument/2006/relationships/slide" Target="slide44.xml"/><Relationship Id="rId5" Type="http://schemas.openxmlformats.org/officeDocument/2006/relationships/image" Target="../media/image17.png"/><Relationship Id="rId15" Type="http://schemas.openxmlformats.org/officeDocument/2006/relationships/slide" Target="slide25.xml"/><Relationship Id="rId23" Type="http://schemas.openxmlformats.org/officeDocument/2006/relationships/slide" Target="slide43.xml"/><Relationship Id="rId28" Type="http://schemas.openxmlformats.org/officeDocument/2006/relationships/slide" Target="slide49.xml"/><Relationship Id="rId10" Type="http://schemas.openxmlformats.org/officeDocument/2006/relationships/slide" Target="slide31.xml"/><Relationship Id="rId19" Type="http://schemas.openxmlformats.org/officeDocument/2006/relationships/slide" Target="slide39.xml"/><Relationship Id="rId4" Type="http://schemas.openxmlformats.org/officeDocument/2006/relationships/image" Target="../media/image16.png"/><Relationship Id="rId9" Type="http://schemas.openxmlformats.org/officeDocument/2006/relationships/slide" Target="slide28.xml"/><Relationship Id="rId14" Type="http://schemas.openxmlformats.org/officeDocument/2006/relationships/slide" Target="slide26.xml"/><Relationship Id="rId22" Type="http://schemas.openxmlformats.org/officeDocument/2006/relationships/slide" Target="slide42.xml"/><Relationship Id="rId27" Type="http://schemas.openxmlformats.org/officeDocument/2006/relationships/slide" Target="slide48.xml"/></Relationships>
</file>

<file path=ppt/slides/_rels/slide3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hyperlink" Target="https://www.gov.uk/government/publications/coronavirus-covid-19-providing-home-care/coronavirus-covid-19-provision-of-home-care"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 Id="rId7" Type="http://schemas.openxmlformats.org/officeDocument/2006/relationships/hyperlink" Target="https://www.gov.uk/government/publications/coronavirus-covid-19-providing-home-care/coronavirus-covid-19-provision-of-home-ca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ortal.nhs.net/Registration#/careprovider" TargetMode="External"/><Relationship Id="rId5" Type="http://schemas.openxmlformats.org/officeDocument/2006/relationships/image" Target="../media/image58.png"/><Relationship Id="rId4" Type="http://schemas.openxmlformats.org/officeDocument/2006/relationships/hyperlink" Target="https://www.gov.uk/government/publications/coronavirus-covid-19-adult-social-care-action-plan/covid-19-our-action-plan-for-adult-social-car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coronavirus-covid-19-providing-home-care/coronavirus-covid-19-provision-of-home-care" TargetMode="External"/><Relationship Id="rId2" Type="http://schemas.openxmlformats.org/officeDocument/2006/relationships/hyperlink" Target="https://www.gov.uk/government/publications/hospital-discharge-service-policy-and-operating-model" TargetMode="Externa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hyperlink" Target="https://www.healthylondon.org/resource/accelerated-improvement-resources/enhanced-health-in-care-homes/further-information/" TargetMode="External"/><Relationship Id="rId7" Type="http://schemas.openxmlformats.org/officeDocument/2006/relationships/image" Target="../media/image61.png"/><Relationship Id="rId2" Type="http://schemas.openxmlformats.org/officeDocument/2006/relationships/hyperlink" Target="https://www.youtube.com/watch?v=4Q79VIfFKHc&amp;feature=youtu.be&amp;app=desktop" TargetMode="Externa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youtube.com/watch?v=4Q79VIfFKHc&amp;feature=youtu.b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oordinatemycare.co.uk/mycm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s://improvement.nhs.uk/documents/2162/sbar-communication-tool.pdf" TargetMode="External"/><Relationship Id="rId4" Type="http://schemas.openxmlformats.org/officeDocument/2006/relationships/hyperlink" Target="https://portal.nhs.net/Registration#/careprovider"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nhs.uk/live-well/" TargetMode="External"/><Relationship Id="rId13" Type="http://schemas.openxmlformats.org/officeDocument/2006/relationships/hyperlink" Target="https://www.csp.org.uk/system/files/documents/2020-03/001728_Staying%20Active%20at%20Home_England_A4%20Download_Final.pdf" TargetMode="External"/><Relationship Id="rId3" Type="http://schemas.openxmlformats.org/officeDocument/2006/relationships/hyperlink" Target="https://assets.publishing.service.gov.uk/government/uploads/system/uploads/attachment_data/file/829884/3-physical-activity-for-adults-and-older-adults.pdf" TargetMode="External"/><Relationship Id="rId7" Type="http://schemas.openxmlformats.org/officeDocument/2006/relationships/hyperlink" Target="https://www.cruse.org.uk/get-help/coronavirus/coronavirus-what-say-when-someone-grieving" TargetMode="External"/><Relationship Id="rId12" Type="http://schemas.openxmlformats.org/officeDocument/2006/relationships/hyperlink" Target="https://vimeo.com/showcase/690021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ataloss.org/Pages/FAQs/Category/coronavirus-pandemic" TargetMode="External"/><Relationship Id="rId11" Type="http://schemas.openxmlformats.org/officeDocument/2006/relationships/image" Target="../media/image64.png"/><Relationship Id="rId5" Type="http://schemas.openxmlformats.org/officeDocument/2006/relationships/hyperlink" Target="https://healthinnovationnetwork.com/healthy-ageing/maintaining-activities-for-older-adults-during-covid19/" TargetMode="External"/><Relationship Id="rId15" Type="http://schemas.openxmlformats.org/officeDocument/2006/relationships/hyperlink" Target="https://www.ageuk.org.uk/information-advice/health-wellbeing/exercise/" TargetMode="External"/><Relationship Id="rId10" Type="http://schemas.openxmlformats.org/officeDocument/2006/relationships/hyperlink" Target="https://thenounproject.com/term/mental-health/1061782" TargetMode="External"/><Relationship Id="rId4" Type="http://schemas.openxmlformats.org/officeDocument/2006/relationships/hyperlink" Target="https://www.faithaction.net/campaigns/coronavirus/" TargetMode="External"/><Relationship Id="rId9" Type="http://schemas.openxmlformats.org/officeDocument/2006/relationships/hyperlink" Target="https://www.bps.org.uk/sites/www.bps.org.uk/files/Policy/Policy%20-%20Files/Death%20and%20grieving%20in%20a%20care%20home%20during%20Covid-19.pdf" TargetMode="External"/><Relationship Id="rId14" Type="http://schemas.openxmlformats.org/officeDocument/2006/relationships/hyperlink" Target="https://www.youtube.com/playlist?list=PLeePVUq4FvWu9uSwUK8YMwZlVjx1CKp8q"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elearning.rcgp.org.uk/mod/page/view.php?id=10638" TargetMode="External"/><Relationship Id="rId7" Type="http://schemas.openxmlformats.org/officeDocument/2006/relationships/image" Target="../media/image65.png"/><Relationship Id="rId2" Type="http://schemas.openxmlformats.org/officeDocument/2006/relationships/hyperlink" Target="https://www.england.nhs.uk/coronavirus/wp-content/uploads/sites/52/2020/12/C0719_COVID-Isolating-at-Home-Safety-Netting-Leaflet-Revised-FINAL-171220.pdf" TargetMode="External"/><Relationship Id="rId1" Type="http://schemas.openxmlformats.org/officeDocument/2006/relationships/slideLayout" Target="../slideLayouts/slideLayout2.xml"/><Relationship Id="rId6" Type="http://schemas.openxmlformats.org/officeDocument/2006/relationships/hyperlink" Target="https://www.youtube.com/watch?app=desktop&amp;v=7gMo13z3BYI" TargetMode="External"/><Relationship Id="rId5" Type="http://schemas.openxmlformats.org/officeDocument/2006/relationships/hyperlink" Target="https://www.england.nhs.uk/coronavirus/publication/pulse-oximetry-to-detect-early-deterioration-of-patients-with-covid-19-in-primary-and-community-care-settings/" TargetMode="External"/><Relationship Id="rId4" Type="http://schemas.openxmlformats.org/officeDocument/2006/relationships/hyperlink" Target="https://www.youtube.com/playlist?list=PLrVQaAxyJE3cJ1fB9K2poc9pXn7b9WcQ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tkVJw8QZ7EE" TargetMode="External"/><Relationship Id="rId2" Type="http://schemas.openxmlformats.org/officeDocument/2006/relationships/hyperlink" Target="https://www.youtube.com/watch?v=JYafrPgAUL4" TargetMode="External"/><Relationship Id="rId1" Type="http://schemas.openxmlformats.org/officeDocument/2006/relationships/slideLayout" Target="../slideLayouts/slideLayout2.xml"/><Relationship Id="rId6" Type="http://schemas.openxmlformats.org/officeDocument/2006/relationships/hyperlink" Target="https://www.ahsnnetwork.com/spotting-the-early-soft-signs-of-sepsis" TargetMode="External"/><Relationship Id="rId5" Type="http://schemas.openxmlformats.org/officeDocument/2006/relationships/hyperlink" Target="https://www.hampshiresouthamptonandisleofwightccg.nhs.uk/aboutus/all-document/news/327-cs51690-whccg-restore2-mini-a5-domiciliary-care-prf1/file" TargetMode="External"/><Relationship Id="rId4" Type="http://schemas.openxmlformats.org/officeDocument/2006/relationships/hyperlink" Target="https://wessexahsn.org.uk/img/projects/NH006Restore2%20Workbook%20-%20Final-1603712594-1633537547.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ngland.nhs.uk/wp-content/uploads/2021/03/qsir-sbar-communication-tool.pdf" TargetMode="External"/><Relationship Id="rId2" Type="http://schemas.openxmlformats.org/officeDocument/2006/relationships/hyperlink" Target="mailto:hlp.londonchnhsmailrequests@nhs.net" TargetMode="External"/><Relationship Id="rId1" Type="http://schemas.openxmlformats.org/officeDocument/2006/relationships/slideLayout" Target="../slideLayouts/slideLayout16.xml"/><Relationship Id="rId4" Type="http://schemas.openxmlformats.org/officeDocument/2006/relationships/hyperlink" Target="https://www.youtube.com/watch?v=Ki0BX61xhdw&amp;list=PLrVQaAxyJE3cJ1fB9K2poc9pXn7b9WcQg&amp;index=13&amp;t=0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ahsnnetwork.com/helping-break-unwelcome-news" TargetMode="External"/><Relationship Id="rId5" Type="http://schemas.openxmlformats.org/officeDocument/2006/relationships/hyperlink" Target="https://www.vitaltalk.org/guides/covid-19-communication-skills/" TargetMode="External"/><Relationship Id="rId4" Type="http://schemas.openxmlformats.org/officeDocument/2006/relationships/hyperlink" Target="https://www.realtalktraining.co.uk/covid19-evidence-based-advice-difficult-conversation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overnment/publications/coronavirus-covid-19-providing-home-care/coronavirus-covid-19-provision-of-home-care#personal-protective-equipment-ppe" TargetMode="External"/><Relationship Id="rId13" Type="http://schemas.openxmlformats.org/officeDocument/2006/relationships/hyperlink" Target="https://www.hse.gov.uk/news/riddor-reporting-coronavirus.htm" TargetMode="External"/><Relationship Id="rId3" Type="http://schemas.openxmlformats.org/officeDocument/2006/relationships/hyperlink" Target="https://www.gov.uk/government/publications/covid-19-how-to-work-safely-in-domiciliary-care/ppe-recommendations-for-domiciliary-home-care-workers-explained#ppe-recommendations-and-sustained-transmission-of-covid-19" TargetMode="External"/><Relationship Id="rId7" Type="http://schemas.openxmlformats.org/officeDocument/2006/relationships/hyperlink" Target="mailto:london.capacitytracker@nhs.net" TargetMode="External"/><Relationship Id="rId12" Type="http://schemas.openxmlformats.org/officeDocument/2006/relationships/hyperlink" Target="https://www.facebook.com/pg/TheQNI/posts/"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hyperlink" Target="https://portal.nhs.net/Registration#/careprovider" TargetMode="External"/><Relationship Id="rId11" Type="http://schemas.openxmlformats.org/officeDocument/2006/relationships/hyperlink" Target="https://www.gov.uk/government/publications/coronavirus-covid-19-providing-home-care/coronavirus-covid-19-provision-of-home-care" TargetMode="External"/><Relationship Id="rId5" Type="http://schemas.openxmlformats.org/officeDocument/2006/relationships/hyperlink" Target="https://www.nhs.uk/video/pages/how-to-wash-hands.aspx" TargetMode="External"/><Relationship Id="rId10" Type="http://schemas.openxmlformats.org/officeDocument/2006/relationships/hyperlink" Target="https://www.gov.uk/government/publications/coronavirus-covid-19-providing-home-care/coronavirus-covid-19-provision-of-home-care#clinically-extremely-vulnerable-people-and-care-groups" TargetMode="External"/><Relationship Id="rId4" Type="http://schemas.openxmlformats.org/officeDocument/2006/relationships/hyperlink" Target="https://www.gov.uk/government/publications/covid-19-how-to-work-safely-in-domiciliary-care/ppe-recommendations-for-domiciliary-home-care-workers-explained#using-ppe-practicalities" TargetMode="External"/><Relationship Id="rId9" Type="http://schemas.openxmlformats.org/officeDocument/2006/relationships/hyperlink" Target="https://assets.publishing.service.gov.uk/government/uploads/system/uploads/attachment_data/file/931636/How_to_work_safely_in_domiciliary_care_v7_2_11_2020.pdf" TargetMode="External"/><Relationship Id="rId14" Type="http://schemas.openxmlformats.org/officeDocument/2006/relationships/hyperlink" Target="https://www.gov.uk/government/publications/coronavirus-covid-19-testing-for-homecare-workers-information-for-agencies/a-testing-service-for-homecare-workers-in-englan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nice.org.uk/about/nice-communities/social-care/quick-guides/advance-care-planning" TargetMode="External"/><Relationship Id="rId2" Type="http://schemas.openxmlformats.org/officeDocument/2006/relationships/image" Target="../media/image69.jpeg"/><Relationship Id="rId1" Type="http://schemas.openxmlformats.org/officeDocument/2006/relationships/slideLayout" Target="../slideLayouts/slideLayout3.xml"/><Relationship Id="rId4" Type="http://schemas.openxmlformats.org/officeDocument/2006/relationships/hyperlink" Target="https://www.skillsforcare.org.uk/Documents/Learning-and-development/Ongoing-learning-and-development/End-of-life-care/End-of-life-care-support-during-the-COVID-19-pandemic.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nice.org.uk/guidance/ng163" TargetMode="External"/><Relationship Id="rId3" Type="http://schemas.openxmlformats.org/officeDocument/2006/relationships/image" Target="../media/image70.png"/><Relationship Id="rId7" Type="http://schemas.openxmlformats.org/officeDocument/2006/relationships/hyperlink" Target="https://elearning.rcgp.org.uk/pluginfile.php/149457/mod_page/content/22/COVID%20Community%20symptom%20control%20and%20end%20of%20life%20care%20for%20General%20Practice%20FINAL%20v2.docx.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relres.org/wp-content/uploads/endoflife.pdf" TargetMode="External"/><Relationship Id="rId5" Type="http://schemas.openxmlformats.org/officeDocument/2006/relationships/hyperlink" Target="https://www.skillsforcare.org.uk/Documents/Learning-and-development/Ongoing-learning-and-development/End-of-life-care/End-of-life-care-support-during-the-COVID-19-pandemic.pdf" TargetMode="External"/><Relationship Id="rId4" Type="http://schemas.openxmlformats.org/officeDocument/2006/relationships/hyperlink" Target="https://www.england.nhs.uk/coronavirus/wp-content/uploads/sites/52/2020/03/C0393-clinical-guide-for-supporting-compassionate-visiting-arrangements-11-may-2020.pdf" TargetMode="External"/><Relationship Id="rId9" Type="http://schemas.openxmlformats.org/officeDocument/2006/relationships/hyperlink" Target="http://radiant.nhs.uk/uploads/2/7/2/5/27254761/ravi_et_al__2020__end_of_life_and_palliative_care_guidance_on_covid-19_and_intellectual_disability.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supportline.org.uk/problems/bereavement/" TargetMode="External"/><Relationship Id="rId13" Type="http://schemas.openxmlformats.org/officeDocument/2006/relationships/hyperlink" Target="https://soundcloud.com/user-602838854/pcpld-network-podcast-ep-3-remembering" TargetMode="External"/><Relationship Id="rId3" Type="http://schemas.openxmlformats.org/officeDocument/2006/relationships/image" Target="../media/image71.png"/><Relationship Id="rId7" Type="http://schemas.openxmlformats.org/officeDocument/2006/relationships/hyperlink" Target="https://www.mind.org.uk/information-support/guides-to-support-and-services/bereavement/about-bereavement/" TargetMode="External"/><Relationship Id="rId12" Type="http://schemas.openxmlformats.org/officeDocument/2006/relationships/hyperlink" Target="https://nationalbereavementalliance.org.uk/keeping-in-touch-when-someone-is-seriously-ill/" TargetMode="External"/><Relationship Id="rId2" Type="http://schemas.openxmlformats.org/officeDocument/2006/relationships/notesSlide" Target="../notesSlides/notesSlide19.xml"/><Relationship Id="rId16" Type="http://schemas.openxmlformats.org/officeDocument/2006/relationships/hyperlink" Target="http://www.northerntrust.hscni.net/site/wp-content/uploads/2020/04/Supporting-a-person-with-Dementia-following-a-bereavement.pdf" TargetMode="External"/><Relationship Id="rId1" Type="http://schemas.openxmlformats.org/officeDocument/2006/relationships/slideLayout" Target="../slideLayouts/slideLayout2.xml"/><Relationship Id="rId6" Type="http://schemas.openxmlformats.org/officeDocument/2006/relationships/hyperlink" Target="https://www.cruse.org.uk/?gclid=EAIaIQobChMIzLnukJjL7gIVkuvtCh1_PQNmEAAYASAAEgICIPD_BwE" TargetMode="External"/><Relationship Id="rId11" Type="http://schemas.openxmlformats.org/officeDocument/2006/relationships/hyperlink" Target="https://www.thegoodgrieftrust.org/need-know-info/from-us-to-you/for-newly-bereaved/" TargetMode="External"/><Relationship Id="rId5" Type="http://schemas.openxmlformats.org/officeDocument/2006/relationships/hyperlink" Target="https://www.london.gov.uk/coronavirus/how-cope-bereavement-and-grief-during-coronavirus-outbreak" TargetMode="External"/><Relationship Id="rId15" Type="http://schemas.openxmlformats.org/officeDocument/2006/relationships/hyperlink" Target="https://booksbeyondwords.co.uk/coping-with-coronavirus" TargetMode="External"/><Relationship Id="rId10" Type="http://schemas.openxmlformats.org/officeDocument/2006/relationships/hyperlink" Target="https://thriveldn.co.uk/resources/tools-and-resources-to-help-your-mental-health-and-wellbeing/" TargetMode="External"/><Relationship Id="rId4" Type="http://schemas.openxmlformats.org/officeDocument/2006/relationships/hyperlink" Target="https://www.publichealth.hscni.net/sites/default/files/2020-10/Death%20and%20grieving%20in%20care%20home%20-%20support%20LR%2009_20.pdf" TargetMode="External"/><Relationship Id="rId9" Type="http://schemas.openxmlformats.org/officeDocument/2006/relationships/hyperlink" Target="https://thriveldn.co.uk/resources/support-after-sudden-bereavement/" TargetMode="External"/><Relationship Id="rId14" Type="http://schemas.openxmlformats.org/officeDocument/2006/relationships/hyperlink" Target="https://booksbeyondwords.co.uk/"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nclccg.nclcarehomes@nhs.net" TargetMode="External"/><Relationship Id="rId2" Type="http://schemas.openxmlformats.org/officeDocument/2006/relationships/hyperlink" Target="mailto:elhcp.digitalfirstcare@nhs.net" TargetMode="External"/><Relationship Id="rId1" Type="http://schemas.openxmlformats.org/officeDocument/2006/relationships/slideLayout" Target="../slideLayouts/slideLayout2.xml"/><Relationship Id="rId6" Type="http://schemas.openxmlformats.org/officeDocument/2006/relationships/hyperlink" Target="mailto:swlcarehomes.admin@swlondon.nhs.uk" TargetMode="External"/><Relationship Id="rId5" Type="http://schemas.openxmlformats.org/officeDocument/2006/relationships/hyperlink" Target="mailto:tumsilla.sethi1@nhs.net" TargetMode="External"/><Relationship Id="rId4" Type="http://schemas.openxmlformats.org/officeDocument/2006/relationships/hyperlink" Target="mailto:nwlccgs.covid19community@nhs.net"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digitalsocialcare.co.uk/data-security-protecting-my-information/better-security-better-care/" TargetMode="External"/><Relationship Id="rId3" Type="http://schemas.openxmlformats.org/officeDocument/2006/relationships/hyperlink" Target="https://www.digitalsocialcare.co.uk/latest-guidance/registering-for-the-data-security-and-protection-toolkit/" TargetMode="External"/><Relationship Id="rId7" Type="http://schemas.openxmlformats.org/officeDocument/2006/relationships/hyperlink" Target="https://www.digitalsocialcare.co.uk/data-security-protecting-my-information/data-security-and-protection-toolkit/getting-started-with-the-data-security-protection-toolkit-webina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dsptoolkit.nhs.uk/" TargetMode="External"/><Relationship Id="rId11" Type="http://schemas.openxmlformats.org/officeDocument/2006/relationships/image" Target="../media/image74.svg"/><Relationship Id="rId5" Type="http://schemas.openxmlformats.org/officeDocument/2006/relationships/hyperlink" Target="mailto:hlp.londonchnhsmailrequests@nhs.net" TargetMode="External"/><Relationship Id="rId10" Type="http://schemas.openxmlformats.org/officeDocument/2006/relationships/image" Target="../media/image73.png"/><Relationship Id="rId4" Type="http://schemas.openxmlformats.org/officeDocument/2006/relationships/hyperlink" Target="https://www.digitalsocialcare.co.uk/sharing-care-records-via-email/how-to-get-secure-email/nhsmail/" TargetMode="External"/><Relationship Id="rId9" Type="http://schemas.openxmlformats.org/officeDocument/2006/relationships/image" Target="../media/image72.png"/></Relationships>
</file>

<file path=ppt/slides/_rels/slide4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www.digitalsocialcare.co.uk/" TargetMode="External"/><Relationship Id="rId7"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ico.org.uk/for-organisations/guide-to-data-protection/" TargetMode="External"/><Relationship Id="rId5" Type="http://schemas.openxmlformats.org/officeDocument/2006/relationships/hyperlink" Target="https://www.digitalsocialcare.co.uk/digital-social-care-launch-phone-helpline/" TargetMode="External"/><Relationship Id="rId4" Type="http://schemas.openxmlformats.org/officeDocument/2006/relationships/hyperlink" Target="https://www.digitalsocialcare.co.uk/social-care-technology/adopting-digital-care-records-masterclass-series/" TargetMode="External"/><Relationship Id="rId9" Type="http://schemas.openxmlformats.org/officeDocument/2006/relationships/image" Target="../media/image74.svg"/></Relationships>
</file>

<file path=ppt/slides/_rels/slide46.xml.rels><?xml version="1.0" encoding="UTF-8" standalone="yes"?>
<Relationships xmlns="http://schemas.openxmlformats.org/package/2006/relationships"><Relationship Id="rId8" Type="http://schemas.openxmlformats.org/officeDocument/2006/relationships/hyperlink" Target="http://www.moneyadviceservice.org.uk/" TargetMode="External"/><Relationship Id="rId3" Type="http://schemas.openxmlformats.org/officeDocument/2006/relationships/hyperlink" Target="https://www.good-thinking.uk/resources/your-local-crisis-line/" TargetMode="External"/><Relationship Id="rId7" Type="http://schemas.openxmlformats.org/officeDocument/2006/relationships/hyperlink" Target="https://webchat.moneyadviceservice.org.uk/newchat/chat.aspx?domain=www.moneyadviceservice.org.uk&amp;_ga=2.140429041.394809734.1588085879-98373926.158755651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nhs.uk/service-search/other-services/Psychological%20therapy%20(NHS%20IAPT)/LocationSearch/396" TargetMode="External"/><Relationship Id="rId11" Type="http://schemas.openxmlformats.org/officeDocument/2006/relationships/image" Target="../media/image70.png"/><Relationship Id="rId5" Type="http://schemas.openxmlformats.org/officeDocument/2006/relationships/hyperlink" Target="https://people.nhs.uk/guides/bereavement-support-during-covid-19/" TargetMode="External"/><Relationship Id="rId10" Type="http://schemas.openxmlformats.org/officeDocument/2006/relationships/hyperlink" Target="https://www.thecareworkerscharity.org.uk/covid-19-emergency-fund/" TargetMode="External"/><Relationship Id="rId4" Type="http://schemas.openxmlformats.org/officeDocument/2006/relationships/hyperlink" Target="https://www.good-thinking.uk/urgent-support/" TargetMode="External"/><Relationship Id="rId9" Type="http://schemas.openxmlformats.org/officeDocument/2006/relationships/hyperlink" Target="https://www.thecareworkerscharity.org.uk/information-and-tools/apply-for-a-grant/"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fom.ac.uk/wp-content/uploads/Risk-Reduction-Framework-for-NHS-staff-at-risk-of-COVID-19-infection-12-05-20.pdf" TargetMode="External"/><Relationship Id="rId13" Type="http://schemas.openxmlformats.org/officeDocument/2006/relationships/hyperlink" Target="https://www.psychologytools.com/articles/free-guide-to-living-with-worry-and-anxiety-amidst-global-uncertainty/" TargetMode="External"/><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v=Axgs0A76k3Y&amp;feature=youtu.be" TargetMode="External"/><Relationship Id="rId12" Type="http://schemas.openxmlformats.org/officeDocument/2006/relationships/hyperlink" Target="http://www.mind.org.uk/workplace/mental-health-at-work/taking-care-of-your-staff/" TargetMode="External"/><Relationship Id="rId17" Type="http://schemas.openxmlformats.org/officeDocument/2006/relationships/hyperlink" Target="https://www.good-thinking.uk/coronavirus/how-to/" TargetMode="External"/><Relationship Id="rId2" Type="http://schemas.openxmlformats.org/officeDocument/2006/relationships/notesSlide" Target="../notesSlides/notesSlide23.xml"/><Relationship Id="rId16" Type="http://schemas.openxmlformats.org/officeDocument/2006/relationships/hyperlink" Target="https://uclpartners.com/work/whats-best-for-lily-end-of-life-training-for-care-home-staff/" TargetMode="External"/><Relationship Id="rId1" Type="http://schemas.openxmlformats.org/officeDocument/2006/relationships/slideLayout" Target="../slideLayouts/slideLayout2.xml"/><Relationship Id="rId6" Type="http://schemas.openxmlformats.org/officeDocument/2006/relationships/hyperlink" Target="https://onboarding.sleepio.com/sleepio/care-access/77#1/1" TargetMode="External"/><Relationship Id="rId11" Type="http://schemas.openxmlformats.org/officeDocument/2006/relationships/hyperlink" Target="https://pscentre.org/wp-content/uploads/2020/02/MHPSS-in-nCoV-2020_ENG-1.pdf" TargetMode="External"/><Relationship Id="rId5" Type="http://schemas.openxmlformats.org/officeDocument/2006/relationships/hyperlink" Target="https://onboarding.trydaylight.com/daylight/care-access/100#1/1" TargetMode="External"/><Relationship Id="rId15" Type="http://schemas.openxmlformats.org/officeDocument/2006/relationships/hyperlink" Target="https://www.skillsforcare.org.uk/Documents/Leadership-and-management/Resilience/Building-your-own-health-resilience-and-wellbeing-WEB.pdf" TargetMode="External"/><Relationship Id="rId10" Type="http://schemas.openxmlformats.org/officeDocument/2006/relationships/hyperlink" Target="http://www.hse.gov.uk/gohomehealthy/assets/docs/StressTalkingToolkit.pdf" TargetMode="External"/><Relationship Id="rId4" Type="http://schemas.openxmlformats.org/officeDocument/2006/relationships/image" Target="../media/image76.png"/><Relationship Id="rId9" Type="http://schemas.openxmlformats.org/officeDocument/2006/relationships/hyperlink" Target="https://www.rcpsych.ac.uk/docs/default-source/about-us/covid-19/risk_assessment_tool_covid19.pdf" TargetMode="External"/><Relationship Id="rId14" Type="http://schemas.openxmlformats.org/officeDocument/2006/relationships/hyperlink" Target="https://www.youtube.com/watch?v=vinh0lIG1p0"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hyperlink" Target="https://bit.ly/2OpMC7Q." TargetMode="External"/><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hyperlink" Target="https://www.ippr.org/research/publications/care-fit-for-carers" TargetMode="External"/><Relationship Id="rId1" Type="http://schemas.openxmlformats.org/officeDocument/2006/relationships/slideLayout" Target="../slideLayouts/slideLayout5.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emf"/><Relationship Id="rId10" Type="http://schemas.openxmlformats.org/officeDocument/2006/relationships/image" Target="../media/image82.png"/><Relationship Id="rId4" Type="http://schemas.openxmlformats.org/officeDocument/2006/relationships/hyperlink" Target="https://bit.ly/2OpMC7Q" TargetMode="External"/><Relationship Id="rId9" Type="http://schemas.openxmlformats.org/officeDocument/2006/relationships/image" Target="../media/image81.png"/></Relationships>
</file>

<file path=ppt/slides/_rels/slide49.xml.rels><?xml version="1.0" encoding="UTF-8" standalone="yes"?>
<Relationships xmlns="http://schemas.openxmlformats.org/package/2006/relationships"><Relationship Id="rId8" Type="http://schemas.openxmlformats.org/officeDocument/2006/relationships/hyperlink" Target="https://www.skillsforcare.org.uk/Leadership-management/support-for-registered-managers/membership/membership.aspx" TargetMode="External"/><Relationship Id="rId13" Type="http://schemas.openxmlformats.org/officeDocument/2006/relationships/hyperlink" Target="https://www.skillsforcare.org.uk/Getting-involved/In-your-area/In-your-area.aspx" TargetMode="External"/><Relationship Id="rId3" Type="http://schemas.openxmlformats.org/officeDocument/2006/relationships/hyperlink" Target="https://www.skillsforcare.org.uk/Leadership-management/support-for-registered-managers/support-for-registered-managers.aspx" TargetMode="External"/><Relationship Id="rId7" Type="http://schemas.openxmlformats.org/officeDocument/2006/relationships/hyperlink" Target="https://www.skillsforcare.org.uk/Leadership-management/support-for-registered-managers/Registered-Manager-webinars.aspx" TargetMode="External"/><Relationship Id="rId12" Type="http://schemas.openxmlformats.org/officeDocument/2006/relationships/hyperlink" Target="https://www.skillsforcare.org.uk/home.aspx"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www.skillsforcare.org.uk/Leadership-management/support-for-registered-managers/Skills-for-Care-registered-managers-group.aspx" TargetMode="External"/><Relationship Id="rId11" Type="http://schemas.openxmlformats.org/officeDocument/2006/relationships/hyperlink" Target="https://www.skillsforcare.org.uk/CQC-provider-support/CQC-provider-support.aspx" TargetMode="External"/><Relationship Id="rId5" Type="http://schemas.openxmlformats.org/officeDocument/2006/relationships/hyperlink" Target="https://www.skillsforcare.org.uk/Leadership-management/support-for-registered-managers/Deputy-manager-networks.aspx" TargetMode="External"/><Relationship Id="rId15" Type="http://schemas.openxmlformats.org/officeDocument/2006/relationships/image" Target="../media/image12.png"/><Relationship Id="rId10" Type="http://schemas.openxmlformats.org/officeDocument/2006/relationships/hyperlink" Target="https://www.skillsforcare.org.uk/Leadership-management/Leadership-and-management.aspx" TargetMode="External"/><Relationship Id="rId4" Type="http://schemas.openxmlformats.org/officeDocument/2006/relationships/hyperlink" Target="https://www.skillsforcare.org.uk/Leadership-management/support-for-registered-managers/local-networks.aspx" TargetMode="External"/><Relationship Id="rId9" Type="http://schemas.openxmlformats.org/officeDocument/2006/relationships/hyperlink" Target="https://www.skillsforcare.org.uk/Leadership-management/support-for-registered-managers/Advice-line.aspx" TargetMode="External"/><Relationship Id="rId1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keepingwellsel.nhs.uk/" TargetMode="External"/><Relationship Id="rId13" Type="http://schemas.openxmlformats.org/officeDocument/2006/relationships/image" Target="../media/image86.png"/><Relationship Id="rId3" Type="http://schemas.openxmlformats.org/officeDocument/2006/relationships/hyperlink" Target="mailto:Keepingwell.NWL@nhs.net" TargetMode="External"/><Relationship Id="rId7" Type="http://schemas.openxmlformats.org/officeDocument/2006/relationships/hyperlink" Target="mailto:Keepingwell.NEL@nhs.net" TargetMode="External"/><Relationship Id="rId12" Type="http://schemas.openxmlformats.org/officeDocument/2006/relationships/hyperlink" Target="mailto:staff@swlondon.nhs.uk" TargetMode="External"/><Relationship Id="rId2" Type="http://schemas.openxmlformats.org/officeDocument/2006/relationships/hyperlink" Target="https://www.keepingwellnwl.nhs.uk/" TargetMode="External"/><Relationship Id="rId16"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hyperlink" Target="https://keepingwellnel.nhs.uk/" TargetMode="External"/><Relationship Id="rId11" Type="http://schemas.openxmlformats.org/officeDocument/2006/relationships/hyperlink" Target="https://www.kingshealthpartners.org/our-work/mind-and-body/staff-health-and-wellbeing" TargetMode="External"/><Relationship Id="rId5" Type="http://schemas.openxmlformats.org/officeDocument/2006/relationships/hyperlink" Target="mailto:nclinmind@tavi-port.nhs.uk" TargetMode="External"/><Relationship Id="rId15" Type="http://schemas.openxmlformats.org/officeDocument/2006/relationships/image" Target="../media/image88.png"/><Relationship Id="rId10" Type="http://schemas.openxmlformats.org/officeDocument/2006/relationships/hyperlink" Target="mailto:COVID-19StaffWellbeing@gstt.nhs.uk" TargetMode="External"/><Relationship Id="rId4" Type="http://schemas.openxmlformats.org/officeDocument/2006/relationships/hyperlink" Target="https://keepingwellncl.nhs.uk/" TargetMode="External"/><Relationship Id="rId9" Type="http://schemas.openxmlformats.org/officeDocument/2006/relationships/hyperlink" Target="mailto:keepingwellsel@slam.nhs.uk" TargetMode="External"/><Relationship Id="rId14" Type="http://schemas.openxmlformats.org/officeDocument/2006/relationships/image" Target="../media/image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t.com/content/dam/bt-sft/assets/documents/bt-skills-for-tomorrow-helping-others-nhs-app-guide-leaflet.pdf" TargetMode="External"/><Relationship Id="rId2" Type="http://schemas.openxmlformats.org/officeDocument/2006/relationships/hyperlink" Target="https://digital.nhs.uk/services/nhs-app/faces-of-the-nhs-app"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bt.com/skillsfortomorrow/home-life/helping-others-nhs-app-gui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51" y="2378793"/>
            <a:ext cx="10977577" cy="1102495"/>
          </a:xfrm>
        </p:spPr>
        <p:txBody>
          <a:bodyPr/>
          <a:lstStyle/>
          <a:p>
            <a:r>
              <a:rPr lang="en-GB" b="1"/>
              <a:t>London Domiciliary Care Resource Pack </a:t>
            </a:r>
          </a:p>
        </p:txBody>
      </p:sp>
      <p:sp>
        <p:nvSpPr>
          <p:cNvPr id="3" name="Subtitle 2"/>
          <p:cNvSpPr>
            <a:spLocks noGrp="1"/>
          </p:cNvSpPr>
          <p:nvPr>
            <p:ph type="subTitle" idx="1"/>
          </p:nvPr>
        </p:nvSpPr>
        <p:spPr>
          <a:xfrm>
            <a:off x="622751" y="3481288"/>
            <a:ext cx="11284183" cy="2043239"/>
          </a:xfrm>
        </p:spPr>
        <p:txBody>
          <a:bodyPr lIns="91440" tIns="45720" rIns="91440" bIns="45720" anchor="t"/>
          <a:lstStyle/>
          <a:p>
            <a:r>
              <a:rPr lang="en-GB" dirty="0">
                <a:solidFill>
                  <a:srgbClr val="0070C0"/>
                </a:solidFill>
                <a:latin typeface="Arial"/>
                <a:cs typeface="Arial"/>
              </a:rPr>
              <a:t>Publication date: </a:t>
            </a:r>
            <a:r>
              <a:rPr lang="en-GB" dirty="0">
                <a:solidFill>
                  <a:schemeClr val="bg2"/>
                </a:solidFill>
                <a:highlight>
                  <a:srgbClr val="FFFF00"/>
                </a:highlight>
                <a:latin typeface="Arial"/>
                <a:cs typeface="Arial"/>
              </a:rPr>
              <a:t>28/10/2021</a:t>
            </a:r>
          </a:p>
          <a:p>
            <a:r>
              <a:rPr lang="en-GB" dirty="0">
                <a:solidFill>
                  <a:srgbClr val="0070C0"/>
                </a:solidFill>
                <a:latin typeface="Arial"/>
                <a:cs typeface="Arial"/>
              </a:rPr>
              <a:t>Version 2</a:t>
            </a:r>
            <a:endParaRPr lang="en-GB" dirty="0">
              <a:solidFill>
                <a:srgbClr val="0070C0"/>
              </a:solidFill>
            </a:endParaRPr>
          </a:p>
          <a:p>
            <a:r>
              <a:rPr lang="en-GB" dirty="0">
                <a:solidFill>
                  <a:srgbClr val="0070C0"/>
                </a:solidFill>
                <a:latin typeface="Arial"/>
                <a:cs typeface="Arial"/>
              </a:rPr>
              <a:t>Review Date</a:t>
            </a:r>
            <a:r>
              <a:rPr lang="en-GB">
                <a:solidFill>
                  <a:srgbClr val="0070C0"/>
                </a:solidFill>
                <a:latin typeface="Arial"/>
                <a:cs typeface="Arial"/>
              </a:rPr>
              <a:t>: 11/11/2021</a:t>
            </a:r>
            <a:endParaRPr lang="en-GB" dirty="0">
              <a:solidFill>
                <a:srgbClr val="0070C0"/>
              </a:solidFill>
              <a:latin typeface="Arial"/>
              <a:cs typeface="Arial"/>
            </a:endParaRPr>
          </a:p>
          <a:p>
            <a:endParaRPr lang="en-GB" dirty="0">
              <a:solidFill>
                <a:srgbClr val="FF0000"/>
              </a:solidFill>
            </a:endParaRPr>
          </a:p>
          <a:p>
            <a:r>
              <a:rPr lang="en-GB" sz="1200" i="1" dirty="0">
                <a:solidFill>
                  <a:schemeClr val="bg2"/>
                </a:solidFill>
              </a:rPr>
              <a:t>This London guide is designed to complement and not replace local guidance and professional judgement. It will be updated to align with other national and regional guidance once published.</a:t>
            </a:r>
            <a:endParaRPr lang="en-GB" sz="1200" dirty="0">
              <a:solidFill>
                <a:schemeClr val="bg2"/>
              </a:solidFill>
            </a:endParaRPr>
          </a:p>
          <a:p>
            <a:endParaRPr lang="en-GB" dirty="0"/>
          </a:p>
        </p:txBody>
      </p:sp>
      <p:sp>
        <p:nvSpPr>
          <p:cNvPr id="8" name="TextBox 7">
            <a:extLst>
              <a:ext uri="{FF2B5EF4-FFF2-40B4-BE49-F238E27FC236}">
                <a16:creationId xmlns:a16="http://schemas.microsoft.com/office/drawing/2014/main" id="{A11B4C3E-BFBE-4556-9C30-23AC4492B394}"/>
              </a:ext>
            </a:extLst>
          </p:cNvPr>
          <p:cNvSpPr txBox="1"/>
          <p:nvPr/>
        </p:nvSpPr>
        <p:spPr>
          <a:xfrm>
            <a:off x="622751" y="5622450"/>
            <a:ext cx="8812306" cy="523220"/>
          </a:xfrm>
          <a:prstGeom prst="rect">
            <a:avLst/>
          </a:prstGeom>
          <a:noFill/>
        </p:spPr>
        <p:txBody>
          <a:bodyPr wrap="square" rtlCol="0">
            <a:spAutoFit/>
          </a:bodyPr>
          <a:lstStyle/>
          <a:p>
            <a:r>
              <a:rPr lang="en-GB" sz="1400" dirty="0">
                <a:solidFill>
                  <a:srgbClr val="005EB8"/>
                </a:solidFill>
                <a:latin typeface="Arial" panose="020B0604020202020204" pitchFamily="34" charset="0"/>
                <a:cs typeface="Arial" panose="020B0604020202020204" pitchFamily="34" charset="0"/>
              </a:rPr>
              <a:t>To provide feedback on this pack please contact: </a:t>
            </a:r>
            <a:r>
              <a:rPr lang="en-GB" sz="1400" err="1">
                <a:solidFill>
                  <a:srgbClr val="0563C1"/>
                </a:solidFill>
                <a:latin typeface="Arial" panose="020B0604020202020204" pitchFamily="34" charset="0"/>
                <a:ea typeface="Calibri" panose="020F0502020204030204" pitchFamily="34" charset="0"/>
                <a:cs typeface="Arial" panose="020B0604020202020204" pitchFamily="34" charset="0"/>
                <a:hlinkClick r:id="rId2"/>
              </a:rPr>
              <a:t>london</a:t>
            </a:r>
            <a:r>
              <a:rPr lang="en-GB" sz="140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.hcic@nhs.net</a:t>
            </a:r>
            <a:r>
              <a:rPr lang="en-GB" sz="1400">
                <a:solidFill>
                  <a:srgbClr val="0563C1"/>
                </a:solidFill>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r>
              <a:rPr lang="en-GB" sz="1400" b="1" dirty="0"/>
              <a:t> </a:t>
            </a:r>
            <a:endParaRPr lang="en-GB"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a:t>Version </a:t>
            </a:r>
            <a:r>
              <a:rPr lang="en-GB" sz="800" dirty="0"/>
              <a:t>2.0</a:t>
            </a:r>
            <a:r>
              <a:rPr lang="en-GB" sz="800"/>
              <a:t>  13102021</a:t>
            </a:r>
          </a:p>
        </p:txBody>
      </p:sp>
      <p:pic>
        <p:nvPicPr>
          <p:cNvPr id="17" name="Picture 15">
            <a:extLst>
              <a:ext uri="{FF2B5EF4-FFF2-40B4-BE49-F238E27FC236}">
                <a16:creationId xmlns:a16="http://schemas.microsoft.com/office/drawing/2014/main" id="{0DC728C8-62D8-487E-82A5-358DCE24B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767" y="264727"/>
            <a:ext cx="15938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768D97B-619E-46A3-B2D9-08E1952CC406}"/>
              </a:ext>
            </a:extLst>
          </p:cNvPr>
          <p:cNvPicPr>
            <a:picLocks noChangeAspect="1"/>
          </p:cNvPicPr>
          <p:nvPr/>
        </p:nvPicPr>
        <p:blipFill>
          <a:blip r:embed="rId4"/>
          <a:stretch>
            <a:fillRect/>
          </a:stretch>
        </p:blipFill>
        <p:spPr>
          <a:xfrm>
            <a:off x="8553598" y="1162376"/>
            <a:ext cx="1833564" cy="795338"/>
          </a:xfrm>
          <a:prstGeom prst="rect">
            <a:avLst/>
          </a:prstGeom>
        </p:spPr>
      </p:pic>
      <p:pic>
        <p:nvPicPr>
          <p:cNvPr id="20" name="Picture 19">
            <a:extLst>
              <a:ext uri="{FF2B5EF4-FFF2-40B4-BE49-F238E27FC236}">
                <a16:creationId xmlns:a16="http://schemas.microsoft.com/office/drawing/2014/main" id="{1DC25A1E-F0FC-4C7B-B541-DFA76B340434}"/>
              </a:ext>
            </a:extLst>
          </p:cNvPr>
          <p:cNvPicPr>
            <a:picLocks noChangeAspect="1"/>
          </p:cNvPicPr>
          <p:nvPr/>
        </p:nvPicPr>
        <p:blipFill>
          <a:blip r:embed="rId5"/>
          <a:stretch>
            <a:fillRect/>
          </a:stretch>
        </p:blipFill>
        <p:spPr>
          <a:xfrm>
            <a:off x="10630563" y="1154251"/>
            <a:ext cx="1145171" cy="689541"/>
          </a:xfrm>
          <a:prstGeom prst="rect">
            <a:avLst/>
          </a:prstGeom>
        </p:spPr>
      </p:pic>
      <p:pic>
        <p:nvPicPr>
          <p:cNvPr id="21" name="Picture 20">
            <a:extLst>
              <a:ext uri="{FF2B5EF4-FFF2-40B4-BE49-F238E27FC236}">
                <a16:creationId xmlns:a16="http://schemas.microsoft.com/office/drawing/2014/main" id="{9DC1FB36-9875-4AEA-97C8-1265610E37BF}"/>
              </a:ext>
            </a:extLst>
          </p:cNvPr>
          <p:cNvPicPr/>
          <p:nvPr/>
        </p:nvPicPr>
        <p:blipFill>
          <a:blip r:embed="rId6">
            <a:extLst>
              <a:ext uri="{28A0092B-C50C-407E-A947-70E740481C1C}">
                <a14:useLocalDpi xmlns:a14="http://schemas.microsoft.com/office/drawing/2010/main" val="0"/>
              </a:ext>
            </a:extLst>
          </a:blip>
          <a:stretch>
            <a:fillRect/>
          </a:stretch>
        </p:blipFill>
        <p:spPr>
          <a:xfrm>
            <a:off x="3138453" y="293394"/>
            <a:ext cx="1099655" cy="887623"/>
          </a:xfrm>
          <a:prstGeom prst="rect">
            <a:avLst/>
          </a:prstGeom>
        </p:spPr>
      </p:pic>
      <p:pic>
        <p:nvPicPr>
          <p:cNvPr id="22" name="Picture 21">
            <a:extLst>
              <a:ext uri="{FF2B5EF4-FFF2-40B4-BE49-F238E27FC236}">
                <a16:creationId xmlns:a16="http://schemas.microsoft.com/office/drawing/2014/main" id="{F782D1E0-0184-45AB-AF92-BDCBCBE4E37F}"/>
              </a:ext>
            </a:extLst>
          </p:cNvPr>
          <p:cNvPicPr>
            <a:picLocks noChangeAspect="1"/>
          </p:cNvPicPr>
          <p:nvPr/>
        </p:nvPicPr>
        <p:blipFill>
          <a:blip r:embed="rId7"/>
          <a:stretch>
            <a:fillRect/>
          </a:stretch>
        </p:blipFill>
        <p:spPr>
          <a:xfrm>
            <a:off x="4342005" y="293393"/>
            <a:ext cx="900009" cy="887624"/>
          </a:xfrm>
          <a:prstGeom prst="rect">
            <a:avLst/>
          </a:prstGeom>
        </p:spPr>
      </p:pic>
      <p:sp>
        <p:nvSpPr>
          <p:cNvPr id="23" name="Title 1">
            <a:extLst>
              <a:ext uri="{FF2B5EF4-FFF2-40B4-BE49-F238E27FC236}">
                <a16:creationId xmlns:a16="http://schemas.microsoft.com/office/drawing/2014/main" id="{5D9B1FD5-E9E3-4E07-B9A6-DC1AE43ABA24}"/>
              </a:ext>
            </a:extLst>
          </p:cNvPr>
          <p:cNvSpPr txBox="1">
            <a:spLocks/>
          </p:cNvSpPr>
          <p:nvPr/>
        </p:nvSpPr>
        <p:spPr>
          <a:xfrm>
            <a:off x="168338" y="134694"/>
            <a:ext cx="10977577" cy="110249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600" b="1" dirty="0"/>
              <a:t>Produced by</a:t>
            </a:r>
          </a:p>
          <a:p>
            <a:r>
              <a:rPr lang="en-GB" sz="1600" b="1" dirty="0"/>
              <a:t>Healthy London Partnership</a:t>
            </a:r>
          </a:p>
          <a:p>
            <a:r>
              <a:rPr lang="en-GB" sz="1600" b="1" dirty="0"/>
              <a:t>and NHS E/I</a:t>
            </a:r>
          </a:p>
          <a:p>
            <a:r>
              <a:rPr lang="en-GB" sz="1600" b="1" dirty="0"/>
              <a:t>in partnership</a:t>
            </a:r>
          </a:p>
          <a:p>
            <a:r>
              <a:rPr lang="en-GB" sz="1600" b="1" dirty="0"/>
              <a:t>with </a:t>
            </a:r>
          </a:p>
        </p:txBody>
      </p:sp>
      <p:pic>
        <p:nvPicPr>
          <p:cNvPr id="24" name="Picture 23">
            <a:extLst>
              <a:ext uri="{FF2B5EF4-FFF2-40B4-BE49-F238E27FC236}">
                <a16:creationId xmlns:a16="http://schemas.microsoft.com/office/drawing/2014/main" id="{007CFA21-7081-463F-85D1-C2FA0468D25D}"/>
              </a:ext>
            </a:extLst>
          </p:cNvPr>
          <p:cNvPicPr>
            <a:picLocks noChangeAspect="1"/>
          </p:cNvPicPr>
          <p:nvPr/>
        </p:nvPicPr>
        <p:blipFill>
          <a:blip r:embed="rId8"/>
          <a:stretch>
            <a:fillRect/>
          </a:stretch>
        </p:blipFill>
        <p:spPr>
          <a:xfrm>
            <a:off x="8492355" y="335649"/>
            <a:ext cx="1648694" cy="472744"/>
          </a:xfrm>
          <a:prstGeom prst="rect">
            <a:avLst/>
          </a:prstGeom>
        </p:spPr>
      </p:pic>
      <p:pic>
        <p:nvPicPr>
          <p:cNvPr id="25" name="Picture 24">
            <a:extLst>
              <a:ext uri="{FF2B5EF4-FFF2-40B4-BE49-F238E27FC236}">
                <a16:creationId xmlns:a16="http://schemas.microsoft.com/office/drawing/2014/main" id="{D3F3AB0E-08D2-42F8-AB6A-01AD95A23563}"/>
              </a:ext>
            </a:extLst>
          </p:cNvPr>
          <p:cNvPicPr>
            <a:picLocks noChangeAspect="1"/>
          </p:cNvPicPr>
          <p:nvPr/>
        </p:nvPicPr>
        <p:blipFill>
          <a:blip r:embed="rId9"/>
          <a:stretch>
            <a:fillRect/>
          </a:stretch>
        </p:blipFill>
        <p:spPr>
          <a:xfrm>
            <a:off x="5907829" y="1212135"/>
            <a:ext cx="2338549" cy="1025310"/>
          </a:xfrm>
          <a:prstGeom prst="rect">
            <a:avLst/>
          </a:prstGeom>
        </p:spPr>
      </p:pic>
      <p:pic>
        <p:nvPicPr>
          <p:cNvPr id="26" name="Picture 25">
            <a:extLst>
              <a:ext uri="{FF2B5EF4-FFF2-40B4-BE49-F238E27FC236}">
                <a16:creationId xmlns:a16="http://schemas.microsoft.com/office/drawing/2014/main" id="{A1F305CF-45E7-4847-964E-CC8694CF6899}"/>
              </a:ext>
            </a:extLst>
          </p:cNvPr>
          <p:cNvPicPr>
            <a:picLocks noChangeAspect="1"/>
          </p:cNvPicPr>
          <p:nvPr/>
        </p:nvPicPr>
        <p:blipFill>
          <a:blip r:embed="rId10"/>
          <a:stretch>
            <a:fillRect/>
          </a:stretch>
        </p:blipFill>
        <p:spPr>
          <a:xfrm>
            <a:off x="5481368" y="205367"/>
            <a:ext cx="1229264" cy="1102496"/>
          </a:xfrm>
          <a:prstGeom prst="rect">
            <a:avLst/>
          </a:prstGeom>
        </p:spPr>
      </p:pic>
      <p:pic>
        <p:nvPicPr>
          <p:cNvPr id="27" name="Picture 26" descr="Text&#10;&#10;Description automatically generated with low confidence">
            <a:extLst>
              <a:ext uri="{FF2B5EF4-FFF2-40B4-BE49-F238E27FC236}">
                <a16:creationId xmlns:a16="http://schemas.microsoft.com/office/drawing/2014/main" id="{EF2CFA1E-ACC4-4929-9637-D15C859F0478}"/>
              </a:ext>
            </a:extLst>
          </p:cNvPr>
          <p:cNvPicPr>
            <a:picLocks noChangeAspect="1"/>
          </p:cNvPicPr>
          <p:nvPr/>
        </p:nvPicPr>
        <p:blipFill rotWithShape="1">
          <a:blip r:embed="rId11">
            <a:extLst>
              <a:ext uri="{28A0092B-C50C-407E-A947-70E740481C1C}">
                <a14:useLocalDpi xmlns:a14="http://schemas.microsoft.com/office/drawing/2010/main" val="0"/>
              </a:ext>
            </a:extLst>
          </a:blip>
          <a:srcRect l="44344" t="-19587" b="26976"/>
          <a:stretch/>
        </p:blipFill>
        <p:spPr>
          <a:xfrm>
            <a:off x="4038600" y="1237189"/>
            <a:ext cx="1962993" cy="606603"/>
          </a:xfrm>
          <a:prstGeom prst="rect">
            <a:avLst/>
          </a:prstGeom>
        </p:spPr>
      </p:pic>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FF40-EA4F-41B6-866D-96640D0CB72F}"/>
              </a:ext>
            </a:extLst>
          </p:cNvPr>
          <p:cNvSpPr>
            <a:spLocks noGrp="1"/>
          </p:cNvSpPr>
          <p:nvPr>
            <p:ph type="title"/>
          </p:nvPr>
        </p:nvSpPr>
        <p:spPr/>
        <p:txBody>
          <a:bodyPr/>
          <a:lstStyle/>
          <a:p>
            <a:r>
              <a:rPr lang="en-GB"/>
              <a:t>Domiciliary staff vaccine uptake: Top tips</a:t>
            </a:r>
          </a:p>
        </p:txBody>
      </p:sp>
      <p:graphicFrame>
        <p:nvGraphicFramePr>
          <p:cNvPr id="4" name="Content Placeholder 3">
            <a:extLst>
              <a:ext uri="{FF2B5EF4-FFF2-40B4-BE49-F238E27FC236}">
                <a16:creationId xmlns:a16="http://schemas.microsoft.com/office/drawing/2014/main" id="{35FA89A6-D55E-4896-9428-87F3977E592E}"/>
              </a:ext>
            </a:extLst>
          </p:cNvPr>
          <p:cNvGraphicFramePr>
            <a:graphicFrameLocks noGrp="1"/>
          </p:cNvGraphicFramePr>
          <p:nvPr>
            <p:ph sz="quarter" idx="10"/>
          </p:nvPr>
        </p:nvGraphicFramePr>
        <p:xfrm>
          <a:off x="287338" y="1079500"/>
          <a:ext cx="11557000" cy="501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63746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8CBC9-92E3-4025-8D10-426D1BC48237}"/>
              </a:ext>
            </a:extLst>
          </p:cNvPr>
          <p:cNvSpPr>
            <a:spLocks noGrp="1"/>
          </p:cNvSpPr>
          <p:nvPr>
            <p:ph type="title"/>
          </p:nvPr>
        </p:nvSpPr>
        <p:spPr/>
        <p:txBody>
          <a:bodyPr>
            <a:normAutofit fontScale="90000"/>
          </a:bodyPr>
          <a:lstStyle/>
          <a:p>
            <a:pPr algn="l"/>
            <a:br>
              <a:rPr lang="en-US" sz="3600"/>
            </a:br>
            <a:r>
              <a:rPr lang="en-US" sz="3600"/>
              <a:t>LDN London &amp; ADASS London - Go Get the Vaccine!</a:t>
            </a:r>
            <a:br>
              <a:rPr lang="en-US" b="0" i="0">
                <a:effectLst/>
                <a:latin typeface="Roboto" pitchFamily="2" charset="0"/>
              </a:rPr>
            </a:br>
            <a:endParaRPr lang="en-GB"/>
          </a:p>
        </p:txBody>
      </p:sp>
      <p:pic>
        <p:nvPicPr>
          <p:cNvPr id="6" name="Online Media 5" title="LDN London &amp; ADASS London - Go Get the Vaccine!">
            <a:hlinkClick r:id="" action="ppaction://media"/>
            <a:extLst>
              <a:ext uri="{FF2B5EF4-FFF2-40B4-BE49-F238E27FC236}">
                <a16:creationId xmlns:a16="http://schemas.microsoft.com/office/drawing/2014/main" id="{C81F4FF4-28B5-4332-AD4C-D34B96655879}"/>
              </a:ext>
            </a:extLst>
          </p:cNvPr>
          <p:cNvPicPr>
            <a:picLocks noGrp="1" noRot="1" noChangeAspect="1"/>
          </p:cNvPicPr>
          <p:nvPr>
            <p:ph idx="1"/>
            <a:videoFile r:link="rId1"/>
          </p:nvPr>
        </p:nvPicPr>
        <p:blipFill>
          <a:blip r:embed="rId3"/>
          <a:stretch>
            <a:fillRect/>
          </a:stretch>
        </p:blipFill>
        <p:spPr>
          <a:xfrm>
            <a:off x="2125200" y="1124532"/>
            <a:ext cx="7941600" cy="4487004"/>
          </a:xfrm>
          <a:prstGeom prst="rect">
            <a:avLst/>
          </a:prstGeom>
        </p:spPr>
      </p:pic>
      <p:sp>
        <p:nvSpPr>
          <p:cNvPr id="3" name="Slide Number Placeholder 2">
            <a:extLst>
              <a:ext uri="{FF2B5EF4-FFF2-40B4-BE49-F238E27FC236}">
                <a16:creationId xmlns:a16="http://schemas.microsoft.com/office/drawing/2014/main" id="{6F2E498A-669F-4FDD-918F-2D502C3E06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6FA807-B4A1-446E-98A9-F082F92D5C00}" type="slidenum">
              <a:rPr kumimoji="0" lang="en-US" alt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6B5AACE-558D-4F65-B5B0-85C0F77FE92E}"/>
              </a:ext>
            </a:extLst>
          </p:cNvPr>
          <p:cNvSpPr txBox="1"/>
          <p:nvPr/>
        </p:nvSpPr>
        <p:spPr>
          <a:xfrm>
            <a:off x="113211" y="5836069"/>
            <a:ext cx="6096000" cy="707886"/>
          </a:xfrm>
          <a:prstGeom prst="rect">
            <a:avLst/>
          </a:prstGeom>
          <a:noFill/>
        </p:spPr>
        <p:txBody>
          <a:bodyPr wrap="square">
            <a:spAutoFit/>
          </a:bodyPr>
          <a:lstStyle/>
          <a:p>
            <a:r>
              <a:rPr lang="en-GB" sz="4000"/>
              <a:t>Link to video </a:t>
            </a:r>
            <a:r>
              <a:rPr lang="en-GB" sz="4000">
                <a:hlinkClick r:id="rId4"/>
              </a:rPr>
              <a:t>here</a:t>
            </a:r>
            <a:endParaRPr lang="en-GB" sz="4000"/>
          </a:p>
        </p:txBody>
      </p:sp>
    </p:spTree>
    <p:extLst>
      <p:ext uri="{BB962C8B-B14F-4D97-AF65-F5344CB8AC3E}">
        <p14:creationId xmlns:p14="http://schemas.microsoft.com/office/powerpoint/2010/main" val="12128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266C2-033C-495B-92C6-C620B9D66B6B}"/>
              </a:ext>
            </a:extLst>
          </p:cNvPr>
          <p:cNvSpPr>
            <a:spLocks noGrp="1"/>
          </p:cNvSpPr>
          <p:nvPr>
            <p:ph sz="quarter" idx="10"/>
          </p:nvPr>
        </p:nvSpPr>
        <p:spPr>
          <a:xfrm>
            <a:off x="609600" y="1710126"/>
            <a:ext cx="8170605" cy="3437746"/>
          </a:xfrm>
        </p:spPr>
        <p:txBody>
          <a:bodyPr>
            <a:normAutofit fontScale="92500" lnSpcReduction="20000"/>
          </a:bodyPr>
          <a:lstStyle/>
          <a:p>
            <a:pPr marL="0" indent="0">
              <a:buNone/>
            </a:pPr>
            <a:r>
              <a:rPr lang="en-GB" sz="2400"/>
              <a:t>The vaccine is just one tool in our tool box to prevent COVID-19</a:t>
            </a:r>
          </a:p>
          <a:p>
            <a:pPr marL="0" indent="0">
              <a:buNone/>
            </a:pPr>
            <a:endParaRPr lang="en-GB" sz="2400"/>
          </a:p>
          <a:p>
            <a:pPr marL="0" indent="0">
              <a:buNone/>
            </a:pPr>
            <a:r>
              <a:rPr lang="en-GB" sz="2400"/>
              <a:t>Even if staff and clients have received both doses of the vaccine you must </a:t>
            </a:r>
            <a:r>
              <a:rPr lang="en-GB" sz="2400" b="1"/>
              <a:t>continue infection prevention control measures</a:t>
            </a:r>
            <a:r>
              <a:rPr lang="en-GB" sz="2400"/>
              <a:t>:</a:t>
            </a:r>
          </a:p>
          <a:p>
            <a:pPr>
              <a:buClr>
                <a:srgbClr val="00B050"/>
              </a:buClr>
              <a:buFont typeface="Wingdings" panose="05000000000000000000" pitchFamily="2" charset="2"/>
              <a:buChar char="ü"/>
            </a:pPr>
            <a:r>
              <a:rPr lang="en-GB" sz="2400"/>
              <a:t>Continue to wear PPE</a:t>
            </a:r>
          </a:p>
          <a:p>
            <a:pPr>
              <a:buClr>
                <a:srgbClr val="00B050"/>
              </a:buClr>
              <a:buFont typeface="Wingdings" panose="05000000000000000000" pitchFamily="2" charset="2"/>
              <a:buChar char="ü"/>
            </a:pPr>
            <a:r>
              <a:rPr lang="en-GB" sz="2400"/>
              <a:t>Continue to follow infection prevention control guidance</a:t>
            </a:r>
          </a:p>
          <a:p>
            <a:pPr>
              <a:buClr>
                <a:srgbClr val="00B050"/>
              </a:buClr>
              <a:buFont typeface="Wingdings" panose="05000000000000000000" pitchFamily="2" charset="2"/>
              <a:buChar char="ü"/>
            </a:pPr>
            <a:r>
              <a:rPr lang="en-GB" sz="2400"/>
              <a:t>Continue with testing</a:t>
            </a:r>
          </a:p>
          <a:p>
            <a:pPr>
              <a:buClr>
                <a:srgbClr val="00B050"/>
              </a:buClr>
              <a:buFont typeface="Wingdings" panose="05000000000000000000" pitchFamily="2" charset="2"/>
              <a:buChar char="ü"/>
            </a:pPr>
            <a:r>
              <a:rPr lang="en-GB" sz="2400"/>
              <a:t>Continue to follow guidance if anyone has </a:t>
            </a:r>
            <a:r>
              <a:rPr lang="en-GB" sz="2400">
                <a:hlinkClick r:id="rId2" action="ppaction://hlinksldjump"/>
              </a:rPr>
              <a:t>symptoms of COVID-19</a:t>
            </a:r>
            <a:endParaRPr lang="en-GB" sz="2400"/>
          </a:p>
          <a:p>
            <a:pPr>
              <a:buClr>
                <a:srgbClr val="00B050"/>
              </a:buClr>
              <a:buFont typeface="Wingdings" panose="05000000000000000000" pitchFamily="2" charset="2"/>
              <a:buChar char="ü"/>
            </a:pPr>
            <a:r>
              <a:rPr lang="en-GB" sz="2400"/>
              <a:t>Continue to follow </a:t>
            </a:r>
            <a:r>
              <a:rPr lang="en-GB" sz="2400">
                <a:hlinkClick r:id="rId3" action="ppaction://hlinksldjump"/>
              </a:rPr>
              <a:t>rules on staff isolation</a:t>
            </a:r>
            <a:r>
              <a:rPr lang="en-GB" sz="2400"/>
              <a:t>, where required</a:t>
            </a:r>
          </a:p>
          <a:p>
            <a:pPr marL="0" indent="0">
              <a:buNone/>
            </a:pPr>
            <a:endParaRPr lang="en-GB" sz="2400"/>
          </a:p>
        </p:txBody>
      </p:sp>
      <p:sp>
        <p:nvSpPr>
          <p:cNvPr id="3" name="Title 2">
            <a:extLst>
              <a:ext uri="{FF2B5EF4-FFF2-40B4-BE49-F238E27FC236}">
                <a16:creationId xmlns:a16="http://schemas.microsoft.com/office/drawing/2014/main" id="{53411D3B-C483-4C44-BF6D-FBDC6CBEA211}"/>
              </a:ext>
            </a:extLst>
          </p:cNvPr>
          <p:cNvSpPr>
            <a:spLocks noGrp="1"/>
          </p:cNvSpPr>
          <p:nvPr>
            <p:ph type="title"/>
          </p:nvPr>
        </p:nvSpPr>
        <p:spPr/>
        <p:txBody>
          <a:bodyPr>
            <a:normAutofit fontScale="90000"/>
          </a:bodyPr>
          <a:lstStyle/>
          <a:p>
            <a:r>
              <a:rPr lang="en-GB"/>
              <a:t>Infection prevention control - what happens after the vaccine?</a:t>
            </a:r>
          </a:p>
        </p:txBody>
      </p:sp>
      <p:pic>
        <p:nvPicPr>
          <p:cNvPr id="1026" name="Picture 2" descr="Toolbox in hand. Work tools in a blue box Toolbox in hand. Work tools in a blue box. There is a drill, hammer, screwdriver, wrench, pliers, ruler in the picture. Vector illustration on a white background toolbox stock illustrations">
            <a:extLst>
              <a:ext uri="{FF2B5EF4-FFF2-40B4-BE49-F238E27FC236}">
                <a16:creationId xmlns:a16="http://schemas.microsoft.com/office/drawing/2014/main" id="{78B949A6-371B-4795-A2B2-D9237C33C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710127"/>
            <a:ext cx="3437746" cy="34377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15B5D0A-4BD3-4766-AF63-D8A28E67703A}"/>
              </a:ext>
            </a:extLst>
          </p:cNvPr>
          <p:cNvSpPr/>
          <p:nvPr/>
        </p:nvSpPr>
        <p:spPr>
          <a:xfrm>
            <a:off x="754400" y="5514196"/>
            <a:ext cx="10425664" cy="769441"/>
          </a:xfrm>
          <a:prstGeom prst="rect">
            <a:avLst/>
          </a:prstGeom>
        </p:spPr>
        <p:txBody>
          <a:bodyPr wrap="square">
            <a:spAutoFit/>
          </a:bodyPr>
          <a:lstStyle/>
          <a:p>
            <a:r>
              <a:rPr lang="en-GB" sz="2200">
                <a:latin typeface="Arial" panose="020B0604020202020204" pitchFamily="34" charset="0"/>
                <a:cs typeface="Arial" panose="020B0604020202020204" pitchFamily="34" charset="0"/>
              </a:rPr>
              <a:t>You can find lots of useful information about the vaccine in the Domiciliary Care Vaccine Information pack, which can be found </a:t>
            </a:r>
            <a:r>
              <a:rPr lang="en-GB" sz="2200">
                <a:latin typeface="Arial" panose="020B0604020202020204" pitchFamily="34" charset="0"/>
                <a:cs typeface="Arial" panose="020B0604020202020204" pitchFamily="34" charset="0"/>
                <a:hlinkClick r:id="rId5"/>
              </a:rPr>
              <a:t>here</a:t>
            </a:r>
            <a:r>
              <a:rPr lang="en-GB" sz="220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72272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215495" y="327373"/>
            <a:ext cx="8756073" cy="611649"/>
          </a:xfrm>
        </p:spPr>
        <p:txBody>
          <a:bodyPr/>
          <a:lstStyle/>
          <a:p>
            <a:r>
              <a:rPr lang="en-GB" sz="2800"/>
              <a:t>Infection prevention and control  </a:t>
            </a:r>
          </a:p>
        </p:txBody>
      </p:sp>
      <p:sp>
        <p:nvSpPr>
          <p:cNvPr id="7" name="Content Placeholder 1">
            <a:extLst>
              <a:ext uri="{FF2B5EF4-FFF2-40B4-BE49-F238E27FC236}">
                <a16:creationId xmlns:a16="http://schemas.microsoft.com/office/drawing/2014/main" id="{2C2EC544-50AD-48DC-8A6B-484608CB46D9}"/>
              </a:ext>
            </a:extLst>
          </p:cNvPr>
          <p:cNvSpPr txBox="1">
            <a:spLocks/>
          </p:cNvSpPr>
          <p:nvPr/>
        </p:nvSpPr>
        <p:spPr>
          <a:xfrm>
            <a:off x="420087" y="4486595"/>
            <a:ext cx="6637801" cy="1923087"/>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300" b="1">
                <a:solidFill>
                  <a:schemeClr val="bg2"/>
                </a:solidFill>
              </a:rPr>
              <a:t>Resources</a:t>
            </a:r>
          </a:p>
          <a:p>
            <a:pPr marL="0" indent="0">
              <a:spcBef>
                <a:spcPts val="0"/>
              </a:spcBef>
              <a:buNone/>
            </a:pPr>
            <a:r>
              <a:rPr lang="en-GB" sz="1300">
                <a:hlinkClick r:id="rId3"/>
              </a:rPr>
              <a:t>How to work safely in domiciliary care</a:t>
            </a:r>
            <a:endParaRPr lang="en-GB" sz="1300"/>
          </a:p>
          <a:p>
            <a:pPr marL="0" indent="0">
              <a:spcBef>
                <a:spcPts val="0"/>
              </a:spcBef>
              <a:buNone/>
            </a:pPr>
            <a:r>
              <a:rPr lang="en-GB" sz="1300">
                <a:hlinkClick r:id="rId4"/>
              </a:rPr>
              <a:t>Reducing contacts for clinically extremely vulnerable and clinically vulnerable people</a:t>
            </a:r>
            <a:endParaRPr lang="en-GB" sz="1300"/>
          </a:p>
          <a:p>
            <a:pPr marL="0" lvl="0" indent="0">
              <a:lnSpc>
                <a:spcPct val="107000"/>
              </a:lnSpc>
              <a:spcBef>
                <a:spcPts val="0"/>
              </a:spcBef>
              <a:buNone/>
              <a:defRPr/>
            </a:pPr>
            <a:r>
              <a:rPr lang="en-GB" sz="1300">
                <a:ea typeface="Calibri" panose="020F0502020204030204" pitchFamily="34" charset="0"/>
              </a:rPr>
              <a:t>Infection Control: </a:t>
            </a:r>
            <a:r>
              <a:rPr lang="en-GB" sz="1300">
                <a:solidFill>
                  <a:srgbClr val="0563C1"/>
                </a:solidFill>
                <a:ea typeface="Calibri" panose="020F0502020204030204" pitchFamily="34" charset="0"/>
                <a:hlinkClick r:id="rId5"/>
              </a:rPr>
              <a:t>Guidance</a:t>
            </a:r>
            <a:r>
              <a:rPr lang="en-GB" sz="1300">
                <a:solidFill>
                  <a:srgbClr val="000000"/>
                </a:solidFill>
                <a:ea typeface="Calibri" panose="020F0502020204030204" pitchFamily="34" charset="0"/>
              </a:rPr>
              <a:t> </a:t>
            </a:r>
            <a:endParaRPr lang="en-GB" sz="1300" b="1">
              <a:solidFill>
                <a:schemeClr val="bg2"/>
              </a:solidFill>
            </a:endParaRPr>
          </a:p>
          <a:p>
            <a:pPr marL="0" indent="0">
              <a:spcBef>
                <a:spcPts val="0"/>
              </a:spcBef>
              <a:buNone/>
            </a:pPr>
            <a:r>
              <a:rPr lang="en-GB" sz="1300"/>
              <a:t>COVID-19 Personal protective equipment use for non-aerosol generating procedures: </a:t>
            </a:r>
            <a:r>
              <a:rPr lang="en-GB" sz="1300">
                <a:hlinkClick r:id="rId6"/>
              </a:rPr>
              <a:t>Guidance</a:t>
            </a:r>
            <a:endParaRPr lang="en-GB" sz="1300"/>
          </a:p>
          <a:p>
            <a:pPr marL="0" indent="0">
              <a:spcBef>
                <a:spcPts val="0"/>
              </a:spcBef>
              <a:buNone/>
            </a:pPr>
            <a:r>
              <a:rPr lang="en-GB" sz="1300"/>
              <a:t>COVID-19 Personal protective equipment use for aerosol generating procedures: </a:t>
            </a:r>
            <a:r>
              <a:rPr lang="en-GB" sz="1300">
                <a:hlinkClick r:id="rId7"/>
              </a:rPr>
              <a:t>Guidance</a:t>
            </a:r>
            <a:endParaRPr lang="en-GB" sz="1300" u="sng"/>
          </a:p>
          <a:p>
            <a:pPr marL="0" indent="0">
              <a:spcBef>
                <a:spcPts val="0"/>
              </a:spcBef>
              <a:buNone/>
            </a:pPr>
            <a:r>
              <a:rPr lang="en-GB" sz="1300"/>
              <a:t>COVID-19 Provision of home care: </a:t>
            </a:r>
            <a:r>
              <a:rPr lang="en-GB" sz="1300">
                <a:hlinkClick r:id="rId8"/>
              </a:rPr>
              <a:t>Guidance</a:t>
            </a:r>
            <a:endParaRPr lang="en-GB" sz="1300" u="sng"/>
          </a:p>
          <a:p>
            <a:pPr marL="0" indent="0">
              <a:spcBef>
                <a:spcPts val="0"/>
              </a:spcBef>
              <a:buNone/>
            </a:pPr>
            <a:r>
              <a:rPr lang="en-GB" sz="1300"/>
              <a:t>Best practice - How to hand wash: </a:t>
            </a:r>
            <a:r>
              <a:rPr lang="en-GB" sz="1300">
                <a:hlinkClick r:id="rId9"/>
              </a:rPr>
              <a:t>Poster</a:t>
            </a:r>
            <a:endParaRPr lang="en-GB" sz="1300"/>
          </a:p>
        </p:txBody>
      </p:sp>
      <p:pic>
        <p:nvPicPr>
          <p:cNvPr id="8" name="Picture 7">
            <a:hlinkClick r:id="rId10"/>
            <a:extLst>
              <a:ext uri="{FF2B5EF4-FFF2-40B4-BE49-F238E27FC236}">
                <a16:creationId xmlns:a16="http://schemas.microsoft.com/office/drawing/2014/main" id="{516ECE5A-8543-4240-86C2-72F4731754F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057888" y="859733"/>
            <a:ext cx="4130812" cy="5866064"/>
          </a:xfrm>
          <a:prstGeom prst="rect">
            <a:avLst/>
          </a:prstGeom>
        </p:spPr>
      </p:pic>
      <p:pic>
        <p:nvPicPr>
          <p:cNvPr id="15" name="Graphic 14" descr="Shield Tick outline">
            <a:extLst>
              <a:ext uri="{FF2B5EF4-FFF2-40B4-BE49-F238E27FC236}">
                <a16:creationId xmlns:a16="http://schemas.microsoft.com/office/drawing/2014/main" id="{5DB53DC4-5639-4387-B7AA-0D4C221C0A25}"/>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603" y="63294"/>
            <a:ext cx="914400" cy="914400"/>
          </a:xfrm>
          <a:prstGeom prst="rect">
            <a:avLst/>
          </a:prstGeom>
        </p:spPr>
      </p:pic>
      <p:sp>
        <p:nvSpPr>
          <p:cNvPr id="17" name="Content Placeholder 1">
            <a:extLst>
              <a:ext uri="{FF2B5EF4-FFF2-40B4-BE49-F238E27FC236}">
                <a16:creationId xmlns:a16="http://schemas.microsoft.com/office/drawing/2014/main" id="{B9C099EF-A55D-4B1B-8E28-24346BF59160}"/>
              </a:ext>
            </a:extLst>
          </p:cNvPr>
          <p:cNvSpPr txBox="1">
            <a:spLocks/>
          </p:cNvSpPr>
          <p:nvPr/>
        </p:nvSpPr>
        <p:spPr>
          <a:xfrm>
            <a:off x="217715" y="1083495"/>
            <a:ext cx="6840173" cy="1629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a:t>Infection prevention and control:</a:t>
            </a:r>
          </a:p>
          <a:p>
            <a:pPr marL="0" indent="0">
              <a:spcBef>
                <a:spcPts val="0"/>
              </a:spcBef>
              <a:buFont typeface="Arial" panose="020B0604020202020204" pitchFamily="34" charset="0"/>
              <a:buNone/>
            </a:pPr>
            <a:endParaRPr lang="en-GB" b="1"/>
          </a:p>
          <a:p>
            <a:pPr>
              <a:spcBef>
                <a:spcPts val="0"/>
              </a:spcBef>
            </a:pPr>
            <a:r>
              <a:rPr lang="en-GB">
                <a:solidFill>
                  <a:schemeClr val="tx1">
                    <a:lumMod val="95000"/>
                    <a:lumOff val="5000"/>
                  </a:schemeClr>
                </a:solidFill>
              </a:rPr>
              <a:t>Follow the guidance </a:t>
            </a:r>
            <a:r>
              <a:rPr lang="en-GB"/>
              <a:t>on </a:t>
            </a:r>
            <a:r>
              <a:rPr lang="en-GB">
                <a:hlinkClick r:id="rId14"/>
              </a:rPr>
              <a:t>Infection Prevention and Control</a:t>
            </a:r>
            <a:endParaRPr lang="en-GB"/>
          </a:p>
          <a:p>
            <a:pPr>
              <a:spcBef>
                <a:spcPts val="0"/>
              </a:spcBef>
            </a:pPr>
            <a:r>
              <a:rPr lang="en-GB" sz="1400">
                <a:solidFill>
                  <a:srgbClr val="000000"/>
                </a:solidFill>
                <a:latin typeface="Arial" panose="020B0604020202020204" pitchFamily="34" charset="0"/>
                <a:ea typeface="Calibri" panose="020F0502020204030204" pitchFamily="34" charset="0"/>
                <a:cs typeface="Times New Roman" panose="02020603050405020304" pitchFamily="18" charset="0"/>
              </a:rPr>
              <a:t>Use correct handwashing technique (</a:t>
            </a:r>
            <a:r>
              <a:rPr lang="en-GB" sz="1400" u="sng">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video</a:t>
            </a:r>
            <a:r>
              <a:rPr lang="en-GB" sz="140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GB" sz="1400">
                <a:latin typeface="Arial" panose="020B0604020202020204" pitchFamily="34" charset="0"/>
                <a:ea typeface="Calibri" panose="020F0502020204030204" pitchFamily="34" charset="0"/>
                <a:cs typeface="Times New Roman" panose="02020603050405020304" pitchFamily="18" charset="0"/>
                <a:hlinkClick r:id="rId16"/>
              </a:rPr>
              <a:t>guidance</a:t>
            </a:r>
            <a:r>
              <a:rPr lang="en-GB" sz="140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GB"/>
          </a:p>
          <a:p>
            <a:pPr>
              <a:spcBef>
                <a:spcPts val="0"/>
              </a:spcBef>
            </a:pPr>
            <a:r>
              <a:rPr lang="en-GB">
                <a:solidFill>
                  <a:schemeClr val="tx1">
                    <a:lumMod val="95000"/>
                    <a:lumOff val="5000"/>
                  </a:schemeClr>
                </a:solidFill>
              </a:rPr>
              <a:t>Follow the </a:t>
            </a:r>
            <a:r>
              <a:rPr lang="en-GB">
                <a:solidFill>
                  <a:schemeClr val="tx1">
                    <a:lumMod val="95000"/>
                    <a:lumOff val="5000"/>
                  </a:schemeClr>
                </a:solidFill>
                <a:hlinkClick r:id="rId17"/>
              </a:rPr>
              <a:t>guidance </a:t>
            </a:r>
            <a:r>
              <a:rPr lang="en-GB">
                <a:solidFill>
                  <a:schemeClr val="tx1">
                    <a:lumMod val="95000"/>
                    <a:lumOff val="5000"/>
                  </a:schemeClr>
                </a:solidFill>
              </a:rPr>
              <a:t>to see if you should be using PPE </a:t>
            </a:r>
          </a:p>
          <a:p>
            <a:pPr>
              <a:spcBef>
                <a:spcPts val="0"/>
              </a:spcBef>
            </a:pPr>
            <a:r>
              <a:rPr lang="en-GB"/>
              <a:t>What PPE to use </a:t>
            </a:r>
            <a:r>
              <a:rPr lang="en-US" altLang="en-US">
                <a:ea typeface="Calibri" panose="020F0502020204030204" pitchFamily="34" charset="0"/>
                <a:hlinkClick r:id="rId18"/>
              </a:rPr>
              <a:t>within 2 </a:t>
            </a:r>
            <a:r>
              <a:rPr lang="en-US" altLang="en-US" err="1">
                <a:ea typeface="Calibri" panose="020F0502020204030204" pitchFamily="34" charset="0"/>
                <a:hlinkClick r:id="rId18"/>
              </a:rPr>
              <a:t>metres</a:t>
            </a:r>
            <a:r>
              <a:rPr lang="en-US" altLang="en-US">
                <a:ea typeface="Calibri" panose="020F0502020204030204" pitchFamily="34" charset="0"/>
              </a:rPr>
              <a:t>, and </a:t>
            </a:r>
            <a:r>
              <a:rPr lang="en-US" altLang="en-US">
                <a:ea typeface="Calibri" panose="020F0502020204030204" pitchFamily="34" charset="0"/>
                <a:hlinkClick r:id="rId19"/>
              </a:rPr>
              <a:t>more than 2 </a:t>
            </a:r>
            <a:r>
              <a:rPr lang="en-US" altLang="en-US" err="1">
                <a:ea typeface="Calibri" panose="020F0502020204030204" pitchFamily="34" charset="0"/>
                <a:hlinkClick r:id="rId19"/>
              </a:rPr>
              <a:t>metres</a:t>
            </a:r>
            <a:r>
              <a:rPr lang="en-US" altLang="en-US">
                <a:ea typeface="Calibri" panose="020F0502020204030204" pitchFamily="34" charset="0"/>
                <a:hlinkClick r:id="rId19"/>
              </a:rPr>
              <a:t> </a:t>
            </a:r>
            <a:r>
              <a:rPr lang="en-US" altLang="en-US">
                <a:ea typeface="Calibri" panose="020F0502020204030204" pitchFamily="34" charset="0"/>
              </a:rPr>
              <a:t>from client</a:t>
            </a:r>
            <a:endParaRPr lang="en-GB">
              <a:solidFill>
                <a:srgbClr val="FF0000"/>
              </a:solidFill>
            </a:endParaRPr>
          </a:p>
          <a:p>
            <a:pPr>
              <a:spcBef>
                <a:spcPts val="0"/>
              </a:spcBef>
            </a:pPr>
            <a:r>
              <a:rPr lang="en-GB" b="1">
                <a:solidFill>
                  <a:schemeClr val="tx1">
                    <a:lumMod val="95000"/>
                    <a:lumOff val="5000"/>
                  </a:schemeClr>
                </a:solidFill>
              </a:rPr>
              <a:t>All staff</a:t>
            </a:r>
            <a:r>
              <a:rPr lang="en-GB">
                <a:solidFill>
                  <a:schemeClr val="tx1">
                    <a:lumMod val="95000"/>
                    <a:lumOff val="5000"/>
                  </a:schemeClr>
                </a:solidFill>
              </a:rPr>
              <a:t> </a:t>
            </a:r>
            <a:r>
              <a:rPr lang="en-GB" b="1">
                <a:solidFill>
                  <a:schemeClr val="tx1">
                    <a:lumMod val="95000"/>
                    <a:lumOff val="5000"/>
                  </a:schemeClr>
                </a:solidFill>
              </a:rPr>
              <a:t>should wear masks </a:t>
            </a:r>
            <a:r>
              <a:rPr lang="en-GB" altLang="en-US" b="1"/>
              <a:t>at all times when in the home of all clients. It is not recommended to eat at a client’s home, unless you provide live-in care</a:t>
            </a:r>
          </a:p>
          <a:p>
            <a:pPr>
              <a:spcBef>
                <a:spcPts val="0"/>
              </a:spcBef>
            </a:pPr>
            <a:r>
              <a:rPr lang="en-GB" altLang="en-US" b="1"/>
              <a:t>The guidance describes which items are single use or should be re-used, but more detail is here:</a:t>
            </a:r>
          </a:p>
          <a:p>
            <a:pPr>
              <a:spcBef>
                <a:spcPts val="0"/>
              </a:spcBef>
            </a:pPr>
            <a:r>
              <a:rPr lang="en-GB"/>
              <a:t>Fluid-repellent surgical masks (FRSMs) can be used continuously while providing care</a:t>
            </a:r>
          </a:p>
          <a:p>
            <a:pPr>
              <a:spcBef>
                <a:spcPts val="0"/>
              </a:spcBef>
            </a:pPr>
            <a:r>
              <a:rPr lang="en-GB"/>
              <a:t>Eye protection can be used continuously while providing care</a:t>
            </a:r>
          </a:p>
          <a:p>
            <a:pPr>
              <a:spcBef>
                <a:spcPts val="0"/>
              </a:spcBef>
            </a:pPr>
            <a:r>
              <a:rPr lang="en-GB"/>
              <a:t>Gloves and aprons are for single client use only</a:t>
            </a:r>
          </a:p>
          <a:p>
            <a:pPr marL="0" indent="0">
              <a:spcBef>
                <a:spcPts val="0"/>
              </a:spcBef>
              <a:buNone/>
            </a:pPr>
            <a:endParaRPr lang="en-GB" b="1"/>
          </a:p>
          <a:p>
            <a:pPr>
              <a:spcBef>
                <a:spcPts val="0"/>
              </a:spcBef>
            </a:pPr>
            <a:endParaRPr lang="en-GB">
              <a:solidFill>
                <a:srgbClr val="FF0000"/>
              </a:solidFill>
            </a:endParaRPr>
          </a:p>
        </p:txBody>
      </p:sp>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402165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0" y="548641"/>
            <a:ext cx="10764416" cy="611649"/>
          </a:xfrm>
        </p:spPr>
        <p:txBody>
          <a:bodyPr/>
          <a:lstStyle/>
          <a:p>
            <a:r>
              <a:rPr lang="en-GB"/>
              <a:t>	PPE and escalating your supply issues</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541466" y="1302891"/>
            <a:ext cx="11377265" cy="4358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Continue to order your usual PPE supplies of gloves, aprons and soap/sanitiser but we also know this has been a challenge and want to support you. COVID-19 has created unprecedented demand on the type and quantity of PPE required by the sector. The Winter Plan identifies that the supply of PPE to the care sector is fundamental to ensuring that care workers can safely provide care to those who need it.</a:t>
            </a:r>
          </a:p>
          <a:p>
            <a:pPr marL="36000" indent="0">
              <a:spcBef>
                <a:spcPts val="0"/>
              </a:spcBef>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a:p>
          <a:p>
            <a:pPr marL="36000" indent="0">
              <a:spcBef>
                <a:spcPts val="0"/>
              </a:spcBef>
              <a:buFont typeface="Arial" panose="020B0604020202020204" pitchFamily="34" charset="0"/>
              <a:buNone/>
            </a:pPr>
            <a:endParaRPr lang="en-GB" b="1"/>
          </a:p>
          <a:p>
            <a:pPr marL="36000" indent="0">
              <a:spcBef>
                <a:spcPts val="0"/>
              </a:spcBef>
              <a:buFont typeface="Arial" panose="020B0604020202020204" pitchFamily="34" charset="0"/>
              <a:buNone/>
            </a:pPr>
            <a:endParaRPr lang="en-GB" b="1"/>
          </a:p>
          <a:p>
            <a:pPr marL="36000" indent="0">
              <a:spcBef>
                <a:spcPts val="0"/>
              </a:spcBef>
              <a:buFont typeface="Arial" panose="020B0604020202020204" pitchFamily="34" charset="0"/>
              <a:buNone/>
            </a:pPr>
            <a:endParaRPr lang="en-GB" b="1"/>
          </a:p>
          <a:p>
            <a:pPr marL="36000" indent="0">
              <a:spcBef>
                <a:spcPts val="0"/>
              </a:spcBef>
              <a:buFont typeface="Arial" panose="020B0604020202020204" pitchFamily="34" charset="0"/>
              <a:buNone/>
            </a:pPr>
            <a:endParaRPr lang="en-GB" b="1"/>
          </a:p>
          <a:p>
            <a:pPr marL="36000" indent="0">
              <a:spcBef>
                <a:spcPts val="0"/>
              </a:spcBef>
              <a:buFont typeface="Arial" panose="020B0604020202020204" pitchFamily="34" charset="0"/>
              <a:buNone/>
            </a:pPr>
            <a:r>
              <a:rPr lang="en-GB" b="1"/>
              <a:t>When contacting your Local Authority:</a:t>
            </a:r>
          </a:p>
          <a:p>
            <a:pPr marL="93150" indent="-285750">
              <a:spcBef>
                <a:spcPts val="0"/>
              </a:spcBef>
            </a:pPr>
            <a:r>
              <a:rPr lang="en-GB"/>
              <a:t>Outline your concern including the requirement</a:t>
            </a:r>
          </a:p>
          <a:p>
            <a:pPr marL="93150" indent="-285750">
              <a:spcBef>
                <a:spcPts val="0"/>
              </a:spcBef>
            </a:pPr>
            <a:r>
              <a:rPr lang="en-GB"/>
              <a:t>Outline what your current stock levels are and if you have confirmed or suspected COVID cases within your home. </a:t>
            </a:r>
          </a:p>
          <a:p>
            <a:pPr marL="93150" indent="-285750">
              <a:spcBef>
                <a:spcPts val="0"/>
              </a:spcBef>
            </a:pPr>
            <a:r>
              <a:rPr lang="en-GB"/>
              <a:t>If you do not get a response from your local authority, please ask them to escalate to the STP for mutual aid support</a:t>
            </a:r>
          </a:p>
          <a:p>
            <a:pPr marL="93150" indent="-285750">
              <a:spcBef>
                <a:spcPts val="0"/>
              </a:spcBef>
            </a:pPr>
            <a:r>
              <a:rPr lang="en-GB"/>
              <a:t>Where issues with local supply exist, this will be escalated to the regional Supply Chain Team for support.  </a:t>
            </a:r>
          </a:p>
          <a:p>
            <a:pPr marL="36000" indent="0">
              <a:spcBef>
                <a:spcPts val="0"/>
              </a:spcBef>
              <a:buFont typeface="Arial" panose="020B0604020202020204" pitchFamily="34" charset="0"/>
              <a:buNone/>
            </a:pPr>
            <a:r>
              <a:rPr lang="en-GB"/>
              <a:t> </a:t>
            </a:r>
          </a:p>
        </p:txBody>
      </p:sp>
      <p:sp>
        <p:nvSpPr>
          <p:cNvPr id="13" name="Text Box 2">
            <a:extLst>
              <a:ext uri="{FF2B5EF4-FFF2-40B4-BE49-F238E27FC236}">
                <a16:creationId xmlns:a16="http://schemas.microsoft.com/office/drawing/2014/main" id="{00F0A3BF-864D-4945-B72E-42E4929E7569}"/>
              </a:ext>
            </a:extLst>
          </p:cNvPr>
          <p:cNvSpPr txBox="1">
            <a:spLocks noChangeArrowheads="1"/>
          </p:cNvSpPr>
          <p:nvPr/>
        </p:nvSpPr>
        <p:spPr bwMode="auto">
          <a:xfrm>
            <a:off x="598821" y="1961200"/>
            <a:ext cx="11129170" cy="2358124"/>
          </a:xfrm>
          <a:prstGeom prst="rect">
            <a:avLst/>
          </a:prstGeom>
          <a:solidFill>
            <a:srgbClr val="70AD47">
              <a:lumMod val="20000"/>
              <a:lumOff val="80000"/>
            </a:srgbClr>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1400" b="1">
                <a:latin typeface="Arial" panose="020B0604020202020204" pitchFamily="34" charset="0"/>
                <a:ea typeface="Calibri" panose="020F0502020204030204" pitchFamily="34" charset="0"/>
                <a:cs typeface="Arial" panose="020B0604020202020204" pitchFamily="34" charset="0"/>
              </a:rPr>
              <a:t>How to access Personal Protective Equipment (PPE):</a:t>
            </a:r>
            <a:endParaRPr lang="en-GB" sz="14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Care homes and domiciliary care providers are eligible to register for the PPE portal and can obtain </a:t>
            </a:r>
            <a:r>
              <a:rPr lang="en-GB" sz="1400" b="1">
                <a:latin typeface="Arial" panose="020B0604020202020204" pitchFamily="34" charset="0"/>
                <a:cs typeface="Arial" panose="020B0604020202020204" pitchFamily="34" charset="0"/>
              </a:rPr>
              <a:t>free PPE for COVID-19 requirements until March 2022. </a:t>
            </a:r>
            <a:r>
              <a:rPr lang="en-GB" sz="1400">
                <a:latin typeface="Arial" panose="020B0604020202020204" pitchFamily="34" charset="0"/>
                <a:cs typeface="Arial" panose="020B0604020202020204" pitchFamily="34" charset="0"/>
              </a:rPr>
              <a:t>You can only log in and place an order if you’ve received an email invitation to register.</a:t>
            </a:r>
            <a:endParaRPr lang="en-GB" sz="14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PPE portal order limits which are under constant review can be found </a:t>
            </a:r>
            <a:r>
              <a:rPr lang="en-GB" sz="1400">
                <a:latin typeface="Arial" panose="020B0604020202020204" pitchFamily="34" charset="0"/>
                <a:cs typeface="Arial" panose="020B0604020202020204" pitchFamily="34" charset="0"/>
                <a:hlinkClick r:id="rId3"/>
              </a:rPr>
              <a:t>here</a:t>
            </a:r>
            <a:endParaRPr lang="en-GB" sz="1400">
              <a:latin typeface="Arial" panose="020B0604020202020204" pitchFamily="34" charset="0"/>
              <a:cs typeface="Arial" panose="020B0604020202020204" pitchFamily="34" charset="0"/>
            </a:endParaRPr>
          </a:p>
          <a:p>
            <a:endParaRPr lang="en-GB" sz="1400" b="1">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You should not use the portal to order PPE for non-COVID-19 requirements, </a:t>
            </a:r>
            <a:r>
              <a:rPr lang="en-GB" sz="1400">
                <a:latin typeface="Arial" panose="020B0604020202020204" pitchFamily="34" charset="0"/>
                <a:cs typeface="Arial" panose="020B0604020202020204" pitchFamily="34" charset="0"/>
              </a:rPr>
              <a:t>you should get this through your</a:t>
            </a:r>
            <a:r>
              <a:rPr lang="en-GB" sz="1400">
                <a:latin typeface="Arial" panose="020B0604020202020204" pitchFamily="34" charset="0"/>
                <a:ea typeface="Times New Roman" panose="02020603050405020304" pitchFamily="18" charset="0"/>
                <a:cs typeface="Arial" panose="020B0604020202020204" pitchFamily="34" charset="0"/>
              </a:rPr>
              <a:t> normal supplier. If this isn’t possible arrangements have been made with seven wholesalers to provide PPE to the social care sector.</a:t>
            </a: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ea typeface="Times New Roman" panose="02020603050405020304" pitchFamily="18" charset="0"/>
                <a:cs typeface="Arial" panose="020B0604020202020204" pitchFamily="34" charset="0"/>
              </a:rPr>
              <a:t>Contact your Local Authority if you are still unable to get PPE provision.</a:t>
            </a:r>
          </a:p>
          <a:p>
            <a:pPr marL="285750" indent="-285750">
              <a:buFont typeface="Arial" panose="020B0604020202020204" pitchFamily="34" charset="0"/>
              <a:buChar char="•"/>
            </a:pPr>
            <a:r>
              <a:rPr lang="en-GB" sz="1400" u="sng">
                <a:solidFill>
                  <a:srgbClr val="0563C1"/>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PPE guidance for Residential Care Providers</a:t>
            </a:r>
            <a:r>
              <a:rPr lang="en-GB" sz="1400">
                <a:latin typeface="Arial" panose="020B0604020202020204" pitchFamily="34" charset="0"/>
                <a:ea typeface="Times New Roman" panose="02020603050405020304" pitchFamily="18" charset="0"/>
                <a:cs typeface="Arial" panose="020B0604020202020204" pitchFamily="34" charset="0"/>
              </a:rPr>
              <a:t> </a:t>
            </a: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7952359" y="5774847"/>
            <a:ext cx="3777688" cy="75425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  </a:t>
            </a:r>
          </a:p>
          <a:p>
            <a:pPr marL="0" lvl="0" indent="0">
              <a:lnSpc>
                <a:spcPct val="100000"/>
              </a:lnSpc>
              <a:spcBef>
                <a:spcPts val="0"/>
              </a:spcBef>
              <a:buNone/>
              <a:defRPr/>
            </a:pPr>
            <a:r>
              <a:rPr lang="en-GB" sz="1200" kern="0">
                <a:solidFill>
                  <a:sysClr val="windowText" lastClr="000000"/>
                </a:solidFill>
                <a:ea typeface="Times New Roman" panose="02020603050405020304" pitchFamily="18" charset="0"/>
              </a:rPr>
              <a:t>Government </a:t>
            </a:r>
            <a:r>
              <a:rPr lang="en-GB" sz="1200" u="sng" kern="0">
                <a:solidFill>
                  <a:srgbClr val="0563C1"/>
                </a:solidFill>
                <a:ea typeface="Times New Roman" panose="02020603050405020304" pitchFamily="18" charset="0"/>
                <a:hlinkClick r:id="rId5"/>
              </a:rPr>
              <a:t>PPE Plan</a:t>
            </a:r>
            <a:r>
              <a:rPr lang="en-GB" sz="1200" kern="0">
                <a:solidFill>
                  <a:sysClr val="windowText" lastClr="000000"/>
                </a:solidFill>
                <a:ea typeface="Times New Roman" panose="02020603050405020304" pitchFamily="18" charset="0"/>
              </a:rPr>
              <a:t>.</a:t>
            </a:r>
          </a:p>
          <a:p>
            <a:pPr marL="0" lvl="0" indent="0">
              <a:lnSpc>
                <a:spcPct val="100000"/>
              </a:lnSpc>
              <a:spcBef>
                <a:spcPts val="0"/>
              </a:spcBef>
              <a:buNone/>
              <a:defRPr/>
            </a:pPr>
            <a:r>
              <a:rPr lang="en-GB" sz="1200" kern="0">
                <a:solidFill>
                  <a:sysClr val="windowText" lastClr="000000"/>
                </a:solidFill>
                <a:ea typeface="Times New Roman" panose="02020603050405020304" pitchFamily="18" charset="0"/>
                <a:hlinkClick r:id="rId6"/>
              </a:rPr>
              <a:t>PPE Strategy</a:t>
            </a:r>
            <a:endParaRPr lang="en-GB" sz="1200" kern="0">
              <a:solidFill>
                <a:sysClr val="windowText" lastClr="000000"/>
              </a:solidFill>
              <a:ea typeface="Times New Roman" panose="02020603050405020304" pitchFamily="18" charset="0"/>
            </a:endParaRPr>
          </a:p>
          <a:p>
            <a:pPr marL="0" lvl="0" indent="0">
              <a:lnSpc>
                <a:spcPct val="100000"/>
              </a:lnSpc>
              <a:spcBef>
                <a:spcPts val="0"/>
              </a:spcBef>
              <a:buNone/>
              <a:defRPr/>
            </a:pPr>
            <a:r>
              <a:rPr lang="en-GB" sz="1200" kern="0">
                <a:ea typeface="Times New Roman" panose="02020603050405020304" pitchFamily="18" charset="0"/>
              </a:rPr>
              <a:t>PPE for Residential Care Providers: </a:t>
            </a:r>
            <a:r>
              <a:rPr lang="en-GB" sz="1200" kern="0">
                <a:ea typeface="Times New Roman" panose="02020603050405020304" pitchFamily="18" charset="0"/>
                <a:hlinkClick r:id="rId7"/>
              </a:rPr>
              <a:t>Guidance</a:t>
            </a:r>
            <a:endParaRPr lang="en-GB" sz="1200"/>
          </a:p>
        </p:txBody>
      </p:sp>
      <p:sp>
        <p:nvSpPr>
          <p:cNvPr id="9" name="object 36">
            <a:extLst>
              <a:ext uri="{FF2B5EF4-FFF2-40B4-BE49-F238E27FC236}">
                <a16:creationId xmlns:a16="http://schemas.microsoft.com/office/drawing/2014/main" id="{E0EEE5D2-7D7C-48BA-80EF-EB7758A82D4D}"/>
              </a:ext>
            </a:extLst>
          </p:cNvPr>
          <p:cNvSpPr/>
          <p:nvPr/>
        </p:nvSpPr>
        <p:spPr>
          <a:xfrm>
            <a:off x="600877" y="614109"/>
            <a:ext cx="563879" cy="48463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48805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963263" y="185429"/>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sz="2800"/>
              <a:t>Putting on (donning) PPE for domiciliary care</a:t>
            </a:r>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349998" y="848600"/>
            <a:ext cx="6212727" cy="3866302"/>
          </a:xfrm>
        </p:spPr>
        <p:txBody>
          <a:bodyPr/>
          <a:lstStyle/>
          <a:p>
            <a:pPr marL="0" indent="0">
              <a:buNone/>
            </a:pPr>
            <a:r>
              <a:rPr lang="en-GB" b="1"/>
              <a:t>In social care:</a:t>
            </a:r>
          </a:p>
          <a:p>
            <a:pPr marL="0" indent="0">
              <a:buNone/>
            </a:pPr>
            <a:r>
              <a:rPr lang="en-GB"/>
              <a:t>Different PPE is worn depending on the type of work you do and the setting in which you work. Click on this </a:t>
            </a:r>
            <a:r>
              <a:rPr lang="en-GB">
                <a:hlinkClick r:id="rId3"/>
              </a:rPr>
              <a:t>link</a:t>
            </a:r>
            <a:r>
              <a:rPr lang="en-GB"/>
              <a:t> to see the video on how to put on PPE and take it off in social care settings, and use the poster on the right which can be downloaded </a:t>
            </a:r>
            <a:r>
              <a:rPr lang="en-GB">
                <a:hlinkClick r:id="rId4"/>
              </a:rPr>
              <a:t>here</a:t>
            </a:r>
            <a:r>
              <a:rPr lang="en-GB"/>
              <a:t>.</a:t>
            </a:r>
          </a:p>
          <a:p>
            <a:pPr marL="0" indent="0">
              <a:buNone/>
            </a:pPr>
            <a:r>
              <a:rPr lang="en-GB"/>
              <a:t>You need to put a face mask on before you enter or immediately as you enter a client’s home or your work base. </a:t>
            </a:r>
          </a:p>
          <a:p>
            <a:pPr marL="0" indent="0">
              <a:buNone/>
            </a:pPr>
            <a:r>
              <a:rPr lang="en-GB" b="1"/>
              <a:t>Why are people wearing different PPE?</a:t>
            </a:r>
          </a:p>
          <a:p>
            <a:pPr marL="0" indent="0">
              <a:buNone/>
            </a:pPr>
            <a:r>
              <a:rPr lang="en-GB"/>
              <a:t>You may see other people wearing different types of PPE, for example, paramedics, district nurses and GPs. This is because some roles will have contact with more people in different procedures and settings, who are possibly infected. Also, there are different styles of PPE made by different manufacturers. For example, not all face masks will look the same.</a:t>
            </a:r>
          </a:p>
        </p:txBody>
      </p:sp>
      <p:pic>
        <p:nvPicPr>
          <p:cNvPr id="13" name="Picture 12">
            <a:hlinkClick r:id="rId4"/>
            <a:extLst>
              <a:ext uri="{FF2B5EF4-FFF2-40B4-BE49-F238E27FC236}">
                <a16:creationId xmlns:a16="http://schemas.microsoft.com/office/drawing/2014/main" id="{27E9891C-A5B2-42B6-9C25-08E2459D101C}"/>
              </a:ext>
            </a:extLst>
          </p:cNvPr>
          <p:cNvPicPr>
            <a:picLocks noChangeAspect="1"/>
          </p:cNvPicPr>
          <p:nvPr/>
        </p:nvPicPr>
        <p:blipFill>
          <a:blip r:embed="rId5"/>
          <a:stretch>
            <a:fillRect/>
          </a:stretch>
        </p:blipFill>
        <p:spPr>
          <a:xfrm>
            <a:off x="6493382" y="836411"/>
            <a:ext cx="5629275" cy="5705475"/>
          </a:xfrm>
          <a:prstGeom prst="rect">
            <a:avLst/>
          </a:prstGeom>
        </p:spPr>
      </p:pic>
      <p:sp>
        <p:nvSpPr>
          <p:cNvPr id="12" name="Content Placeholder 1">
            <a:extLst>
              <a:ext uri="{FF2B5EF4-FFF2-40B4-BE49-F238E27FC236}">
                <a16:creationId xmlns:a16="http://schemas.microsoft.com/office/drawing/2014/main" id="{7DAAE3C8-FEE3-4888-AC72-C6EECED61169}"/>
              </a:ext>
            </a:extLst>
          </p:cNvPr>
          <p:cNvSpPr txBox="1">
            <a:spLocks/>
          </p:cNvSpPr>
          <p:nvPr/>
        </p:nvSpPr>
        <p:spPr>
          <a:xfrm>
            <a:off x="242700" y="4004017"/>
            <a:ext cx="6066661" cy="241440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a:t>
            </a:r>
          </a:p>
          <a:p>
            <a:pPr marL="0" indent="0">
              <a:spcBef>
                <a:spcPts val="0"/>
              </a:spcBef>
              <a:buFont typeface="Arial" panose="020B0604020202020204" pitchFamily="34" charset="0"/>
              <a:buNone/>
            </a:pPr>
            <a:endParaRPr lang="en-GB" sz="1200" b="1">
              <a:solidFill>
                <a:schemeClr val="bg2"/>
              </a:solidFill>
            </a:endParaRPr>
          </a:p>
          <a:p>
            <a:pPr>
              <a:lnSpc>
                <a:spcPct val="110000"/>
              </a:lnSpc>
              <a:spcBef>
                <a:spcPts val="0"/>
              </a:spcBef>
            </a:pPr>
            <a:r>
              <a:rPr lang="en-GB" sz="1200"/>
              <a:t>PPE in all settings: </a:t>
            </a:r>
            <a:r>
              <a:rPr lang="en-GB" sz="1200">
                <a:hlinkClick r:id="rId6"/>
              </a:rPr>
              <a:t>Guide</a:t>
            </a:r>
            <a:r>
              <a:rPr lang="en-GB" sz="1200"/>
              <a:t> </a:t>
            </a:r>
          </a:p>
          <a:p>
            <a:pPr>
              <a:lnSpc>
                <a:spcPct val="110000"/>
              </a:lnSpc>
              <a:spcBef>
                <a:spcPts val="0"/>
              </a:spcBef>
            </a:pPr>
            <a:r>
              <a:rPr lang="en-GB" sz="1200"/>
              <a:t>Covid-19: Provision of domiciliary-care: </a:t>
            </a:r>
            <a:r>
              <a:rPr lang="en-GB" sz="1200">
                <a:hlinkClick r:id="rId7"/>
              </a:rPr>
              <a:t>Guide</a:t>
            </a:r>
          </a:p>
          <a:p>
            <a:pPr>
              <a:lnSpc>
                <a:spcPct val="110000"/>
              </a:lnSpc>
              <a:spcBef>
                <a:spcPts val="0"/>
              </a:spcBef>
              <a:defRPr/>
            </a:pPr>
            <a:r>
              <a:rPr lang="en-GB" sz="1200"/>
              <a:t>COVID-19 PPE: recommendations for domiciliary care workers:</a:t>
            </a:r>
            <a:endParaRPr lang="en-GB" sz="1200">
              <a:hlinkClick r:id="rId8"/>
            </a:endParaRPr>
          </a:p>
          <a:p>
            <a:pPr>
              <a:lnSpc>
                <a:spcPct val="110000"/>
              </a:lnSpc>
              <a:spcBef>
                <a:spcPts val="0"/>
              </a:spcBef>
              <a:defRPr/>
            </a:pPr>
            <a:r>
              <a:rPr lang="en-GB" sz="1200">
                <a:hlinkClick r:id="rId8"/>
              </a:rPr>
              <a:t>…within 2 metres of a client and providing close personal care (for example, touching) OR within 2 metres of anyone in the household who is coughing</a:t>
            </a:r>
            <a:endParaRPr lang="en-GB" sz="1200"/>
          </a:p>
          <a:p>
            <a:pPr>
              <a:lnSpc>
                <a:spcPct val="110000"/>
              </a:lnSpc>
              <a:spcBef>
                <a:spcPts val="0"/>
              </a:spcBef>
              <a:defRPr/>
            </a:pPr>
            <a:r>
              <a:rPr lang="en-GB" sz="1200">
                <a:hlinkClick r:id="rId9"/>
              </a:rPr>
              <a:t>…within 2 metres of a client or household members but not delivering personal care or needing to touch them, and there is no one within 2 metres who has a cough</a:t>
            </a:r>
            <a:endParaRPr lang="en-GB" sz="1200"/>
          </a:p>
          <a:p>
            <a:pPr>
              <a:lnSpc>
                <a:spcPct val="110000"/>
              </a:lnSpc>
              <a:spcBef>
                <a:spcPts val="0"/>
              </a:spcBef>
              <a:defRPr/>
            </a:pPr>
            <a:r>
              <a:rPr lang="en-GB" sz="1200">
                <a:hlinkClick r:id="rId10"/>
              </a:rPr>
              <a:t>…or any other work situation when in a client’s home; or in your work premises; or with other staff members</a:t>
            </a:r>
            <a:endParaRPr lang="en-GB" sz="1200"/>
          </a:p>
          <a:p>
            <a:pPr>
              <a:lnSpc>
                <a:spcPct val="110000"/>
              </a:lnSpc>
              <a:spcBef>
                <a:spcPts val="0"/>
              </a:spcBef>
              <a:defRPr/>
            </a:pPr>
            <a:r>
              <a:rPr lang="en-GB" sz="1200">
                <a:hlinkClick r:id="rId11"/>
              </a:rPr>
              <a:t>…explained</a:t>
            </a:r>
            <a:endParaRPr lang="en-GB" sz="1200"/>
          </a:p>
          <a:p>
            <a:pPr marL="0" indent="0">
              <a:spcBef>
                <a:spcPts val="0"/>
              </a:spcBef>
              <a:buNone/>
            </a:pPr>
            <a:r>
              <a:rPr lang="en-GB" sz="1200">
                <a:hlinkClick r:id="rId7"/>
              </a:rPr>
              <a:t> </a:t>
            </a:r>
            <a:endParaRPr lang="en-GB" sz="1200"/>
          </a:p>
          <a:p>
            <a:pPr marL="0" indent="0">
              <a:spcBef>
                <a:spcPts val="0"/>
              </a:spcBef>
              <a:buNone/>
            </a:pPr>
            <a:endParaRPr lang="en-GB" sz="1200"/>
          </a:p>
        </p:txBody>
      </p:sp>
      <p:pic>
        <p:nvPicPr>
          <p:cNvPr id="16" name="Graphic 15" descr="Face with mask with solid fill">
            <a:extLst>
              <a:ext uri="{FF2B5EF4-FFF2-40B4-BE49-F238E27FC236}">
                <a16:creationId xmlns:a16="http://schemas.microsoft.com/office/drawing/2014/main" id="{CB75934F-CD10-4F04-AE6B-00EDCF15E37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9998" y="38535"/>
            <a:ext cx="750449" cy="750449"/>
          </a:xfrm>
          <a:prstGeom prst="rect">
            <a:avLst/>
          </a:prstGeom>
        </p:spPr>
      </p:pic>
      <p:sp>
        <p:nvSpPr>
          <p:cNvPr id="17" name="TextBox 16">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58847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1017692" y="168942"/>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sz="2800"/>
              <a:t>Taking off (doffing) PPE for domiciliary care</a:t>
            </a:r>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341372" y="870887"/>
            <a:ext cx="5884556" cy="3866302"/>
          </a:xfrm>
        </p:spPr>
        <p:txBody>
          <a:bodyPr/>
          <a:lstStyle/>
          <a:p>
            <a:pPr marL="0" indent="0">
              <a:buNone/>
            </a:pPr>
            <a:r>
              <a:rPr lang="en-GB" b="1"/>
              <a:t>In social care:</a:t>
            </a:r>
          </a:p>
          <a:p>
            <a:pPr marL="0" indent="0">
              <a:buNone/>
            </a:pPr>
            <a:r>
              <a:rPr lang="en-GB"/>
              <a:t>Different PPE is worn depending on the type of work you do and the setting in which you work. Click on this </a:t>
            </a:r>
            <a:r>
              <a:rPr lang="en-GB">
                <a:hlinkClick r:id="rId3"/>
              </a:rPr>
              <a:t>link</a:t>
            </a:r>
            <a:r>
              <a:rPr lang="en-GB"/>
              <a:t> to see the video on how to put on PPE and take it off in social care settings, and use the poster on the right which can be downloaded </a:t>
            </a:r>
            <a:r>
              <a:rPr lang="en-GB">
                <a:hlinkClick r:id="rId4"/>
              </a:rPr>
              <a:t>here</a:t>
            </a:r>
            <a:r>
              <a:rPr lang="en-GB"/>
              <a:t>.</a:t>
            </a:r>
          </a:p>
          <a:p>
            <a:pPr marL="0" indent="0">
              <a:buNone/>
            </a:pPr>
            <a:r>
              <a:rPr lang="en-GB"/>
              <a:t>You need to put a face mask on before you enter or immediately as you enter a client’s home or your work base. </a:t>
            </a:r>
          </a:p>
          <a:p>
            <a:pPr marL="0" indent="0">
              <a:buNone/>
            </a:pPr>
            <a:r>
              <a:rPr lang="en-GB" b="1"/>
              <a:t>Why are people wearing different PPE?</a:t>
            </a:r>
          </a:p>
          <a:p>
            <a:pPr marL="0" indent="0">
              <a:buNone/>
            </a:pPr>
            <a:r>
              <a:rPr lang="en-GB"/>
              <a:t>You may see other people wearing different types of PPE, for example, paramedics, district nurses and GPs. This is because some roles will have contact with more people in different procedures and settings, who are possibly infected. Also, there are different styles of PPE made by different manufacturers. For example, not all face masks will look the same.</a:t>
            </a:r>
          </a:p>
        </p:txBody>
      </p:sp>
      <p:pic>
        <p:nvPicPr>
          <p:cNvPr id="13" name="Picture 12">
            <a:hlinkClick r:id="rId5"/>
            <a:extLst>
              <a:ext uri="{FF2B5EF4-FFF2-40B4-BE49-F238E27FC236}">
                <a16:creationId xmlns:a16="http://schemas.microsoft.com/office/drawing/2014/main" id="{4F732BF7-1A29-477D-B5EB-9760E4BD8B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9094" y="846146"/>
            <a:ext cx="5340642" cy="5716373"/>
          </a:xfrm>
          <a:prstGeom prst="rect">
            <a:avLst/>
          </a:prstGeom>
        </p:spPr>
      </p:pic>
      <p:sp>
        <p:nvSpPr>
          <p:cNvPr id="11" name="Content Placeholder 1">
            <a:extLst>
              <a:ext uri="{FF2B5EF4-FFF2-40B4-BE49-F238E27FC236}">
                <a16:creationId xmlns:a16="http://schemas.microsoft.com/office/drawing/2014/main" id="{9EF9E52B-FB6D-4046-81F5-A3BFA6B8D09A}"/>
              </a:ext>
            </a:extLst>
          </p:cNvPr>
          <p:cNvSpPr txBox="1">
            <a:spLocks/>
          </p:cNvSpPr>
          <p:nvPr/>
        </p:nvSpPr>
        <p:spPr>
          <a:xfrm>
            <a:off x="371068" y="4148115"/>
            <a:ext cx="6066661" cy="241440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a:solidFill>
                  <a:schemeClr val="bg2"/>
                </a:solidFill>
              </a:rPr>
              <a:t>Resources</a:t>
            </a:r>
          </a:p>
          <a:p>
            <a:pPr marL="0" indent="0">
              <a:spcBef>
                <a:spcPts val="0"/>
              </a:spcBef>
              <a:buFont typeface="Arial" panose="020B0604020202020204" pitchFamily="34" charset="0"/>
              <a:buNone/>
            </a:pPr>
            <a:endParaRPr lang="en-GB" sz="1200" b="1">
              <a:solidFill>
                <a:schemeClr val="bg2"/>
              </a:solidFill>
            </a:endParaRPr>
          </a:p>
          <a:p>
            <a:pPr>
              <a:lnSpc>
                <a:spcPct val="110000"/>
              </a:lnSpc>
              <a:spcBef>
                <a:spcPts val="0"/>
              </a:spcBef>
            </a:pPr>
            <a:r>
              <a:rPr lang="en-GB" sz="1200"/>
              <a:t>PPE in all settings: </a:t>
            </a:r>
            <a:r>
              <a:rPr lang="en-GB" sz="1200">
                <a:hlinkClick r:id="rId7"/>
              </a:rPr>
              <a:t>Guide</a:t>
            </a:r>
            <a:r>
              <a:rPr lang="en-GB" sz="1200"/>
              <a:t> </a:t>
            </a:r>
          </a:p>
          <a:p>
            <a:pPr>
              <a:lnSpc>
                <a:spcPct val="110000"/>
              </a:lnSpc>
              <a:spcBef>
                <a:spcPts val="0"/>
              </a:spcBef>
            </a:pPr>
            <a:r>
              <a:rPr lang="en-GB" sz="1200"/>
              <a:t>Covid-19: Provision of domiciliary-care: </a:t>
            </a:r>
            <a:r>
              <a:rPr lang="en-GB" sz="1200">
                <a:hlinkClick r:id="rId8"/>
              </a:rPr>
              <a:t>Guide</a:t>
            </a:r>
          </a:p>
          <a:p>
            <a:pPr>
              <a:lnSpc>
                <a:spcPct val="110000"/>
              </a:lnSpc>
              <a:spcBef>
                <a:spcPts val="0"/>
              </a:spcBef>
              <a:defRPr/>
            </a:pPr>
            <a:r>
              <a:rPr lang="en-GB" sz="1200"/>
              <a:t>COVID-19 PPE: recommendations for domiciliary care workers:</a:t>
            </a:r>
            <a:endParaRPr lang="en-GB" sz="1200">
              <a:hlinkClick r:id="rId9"/>
            </a:endParaRPr>
          </a:p>
          <a:p>
            <a:pPr>
              <a:lnSpc>
                <a:spcPct val="110000"/>
              </a:lnSpc>
              <a:spcBef>
                <a:spcPts val="0"/>
              </a:spcBef>
              <a:defRPr/>
            </a:pPr>
            <a:r>
              <a:rPr lang="en-GB" sz="1200">
                <a:hlinkClick r:id="rId9"/>
              </a:rPr>
              <a:t>…within 2 metres of a client and providing close personal care (for example, touching) OR within 2 metres of anyone in the household who is coughing</a:t>
            </a:r>
            <a:endParaRPr lang="en-GB" sz="1200"/>
          </a:p>
          <a:p>
            <a:pPr>
              <a:lnSpc>
                <a:spcPct val="110000"/>
              </a:lnSpc>
              <a:spcBef>
                <a:spcPts val="0"/>
              </a:spcBef>
              <a:defRPr/>
            </a:pPr>
            <a:r>
              <a:rPr lang="en-GB" sz="1200">
                <a:hlinkClick r:id="rId10"/>
              </a:rPr>
              <a:t>…within 2 metres of a client or household members but not delivering personal care or needing to touch them, and there is no one within 2 metres who has a cough</a:t>
            </a:r>
            <a:endParaRPr lang="en-GB" sz="1200"/>
          </a:p>
          <a:p>
            <a:pPr>
              <a:lnSpc>
                <a:spcPct val="110000"/>
              </a:lnSpc>
              <a:spcBef>
                <a:spcPts val="0"/>
              </a:spcBef>
              <a:defRPr/>
            </a:pPr>
            <a:r>
              <a:rPr lang="en-GB" sz="1200">
                <a:hlinkClick r:id="rId11"/>
              </a:rPr>
              <a:t>…or any other work situation when in a client’s home; or in your work premises; or with other staff members</a:t>
            </a:r>
            <a:endParaRPr lang="en-GB" sz="1200"/>
          </a:p>
          <a:p>
            <a:pPr>
              <a:lnSpc>
                <a:spcPct val="110000"/>
              </a:lnSpc>
              <a:spcBef>
                <a:spcPts val="0"/>
              </a:spcBef>
              <a:defRPr/>
            </a:pPr>
            <a:r>
              <a:rPr lang="en-GB" sz="1200">
                <a:hlinkClick r:id="rId12"/>
              </a:rPr>
              <a:t>…explained</a:t>
            </a:r>
            <a:endParaRPr lang="en-GB" sz="1200"/>
          </a:p>
          <a:p>
            <a:pPr marL="0" indent="0">
              <a:spcBef>
                <a:spcPts val="0"/>
              </a:spcBef>
              <a:buNone/>
            </a:pPr>
            <a:r>
              <a:rPr lang="en-GB" sz="1200">
                <a:hlinkClick r:id="rId8"/>
              </a:rPr>
              <a:t> </a:t>
            </a:r>
            <a:endParaRPr lang="en-GB" sz="1200"/>
          </a:p>
          <a:p>
            <a:pPr marL="0" indent="0">
              <a:spcBef>
                <a:spcPts val="0"/>
              </a:spcBef>
              <a:buNone/>
            </a:pPr>
            <a:endParaRPr lang="en-GB" sz="1200"/>
          </a:p>
        </p:txBody>
      </p:sp>
      <p:pic>
        <p:nvPicPr>
          <p:cNvPr id="17" name="Graphic 16" descr="Face with mask with solid fill">
            <a:extLst>
              <a:ext uri="{FF2B5EF4-FFF2-40B4-BE49-F238E27FC236}">
                <a16:creationId xmlns:a16="http://schemas.microsoft.com/office/drawing/2014/main" id="{8C3AFACB-545F-44C8-AAF6-BBBA1F09A84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9998" y="38535"/>
            <a:ext cx="750449" cy="750449"/>
          </a:xfrm>
          <a:prstGeom prst="rect">
            <a:avLst/>
          </a:prstGeom>
        </p:spPr>
      </p:pic>
      <p:sp>
        <p:nvSpPr>
          <p:cNvPr id="18" name="TextBox 1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60194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346718" y="201537"/>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a:t>When clients should consider wearing face coverings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0" y="759857"/>
            <a:ext cx="5781239" cy="562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200">
                <a:latin typeface="Arial" panose="020B0604020202020204" pitchFamily="34" charset="0"/>
              </a:rPr>
              <a:t>In the context of the coronavirus (COVID-19) outbreak, a face covering is something which safely covers the nose and mouth. You can buy reusable or single-use face coverings. </a:t>
            </a:r>
          </a:p>
          <a:p>
            <a:pPr>
              <a:lnSpc>
                <a:spcPct val="90000"/>
              </a:lnSpc>
              <a:buFont typeface="Arial" panose="020B0604020202020204" pitchFamily="34" charset="0"/>
              <a:buNone/>
            </a:pPr>
            <a:endParaRPr lang="en-GB" altLang="en-US" sz="1200">
              <a:latin typeface="Arial" panose="020B0604020202020204" pitchFamily="34" charset="0"/>
            </a:endParaRPr>
          </a:p>
          <a:p>
            <a:pPr>
              <a:lnSpc>
                <a:spcPct val="90000"/>
              </a:lnSpc>
              <a:buFont typeface="Arial" panose="020B0604020202020204" pitchFamily="34" charset="0"/>
              <a:buNone/>
            </a:pPr>
            <a:r>
              <a:rPr lang="en-GB" altLang="en-US" sz="1200">
                <a:latin typeface="Arial" panose="020B0604020202020204" pitchFamily="34" charset="0"/>
                <a:cs typeface="Arial" panose="020B0604020202020204" pitchFamily="34" charset="0"/>
                <a:hlinkClick r:id="rId3"/>
              </a:rPr>
              <a:t>In England, although it is no longer a legal requirement, guidance states that “b</a:t>
            </a:r>
            <a:r>
              <a:rPr lang="en-GB" sz="1200">
                <a:latin typeface="Arial" panose="020B0604020202020204" pitchFamily="34" charset="0"/>
                <a:cs typeface="Arial" panose="020B0604020202020204" pitchFamily="34" charset="0"/>
                <a:hlinkClick r:id="rId3"/>
              </a:rPr>
              <a:t>usinesses can require or encourage customers, clients or their workers to wear a face covering.”</a:t>
            </a:r>
            <a:r>
              <a:rPr lang="en-GB" sz="1200">
                <a:latin typeface="Arial" panose="020B0604020202020204" pitchFamily="34" charset="0"/>
                <a:cs typeface="Arial" panose="020B0604020202020204" pitchFamily="34" charset="0"/>
              </a:rPr>
              <a:t> Therefore, Directors of Public Health would recommend that staff and residents use face coverings in settings such as:</a:t>
            </a:r>
          </a:p>
          <a:p>
            <a:pPr marL="171450" indent="-171450">
              <a:lnSpc>
                <a:spcPct val="90000"/>
              </a:lnSpc>
              <a:buFont typeface="Arial" panose="020B0604020202020204" pitchFamily="34" charset="0"/>
              <a:buChar char="•"/>
            </a:pPr>
            <a:r>
              <a:rPr lang="en-GB" altLang="en-US" sz="1200">
                <a:latin typeface="Arial" panose="020B0604020202020204" pitchFamily="34" charset="0"/>
              </a:rPr>
              <a:t>Public Transport including Taxis and Transport Hubs – TFL still requires passengers to wear a face covering</a:t>
            </a:r>
          </a:p>
          <a:p>
            <a:pPr marL="285750" indent="-285750">
              <a:lnSpc>
                <a:spcPct val="90000"/>
              </a:lnSpc>
              <a:buFont typeface="Arial" panose="020B0604020202020204" pitchFamily="34" charset="0"/>
              <a:buChar char="•"/>
            </a:pPr>
            <a:r>
              <a:rPr lang="en-GB" altLang="en-US" sz="1200">
                <a:latin typeface="Arial" panose="020B0604020202020204" pitchFamily="34" charset="0"/>
              </a:rPr>
              <a:t>Shops, Supermarkets and Shopping centres</a:t>
            </a:r>
          </a:p>
          <a:p>
            <a:pPr marL="285750" indent="-285750">
              <a:lnSpc>
                <a:spcPct val="90000"/>
              </a:lnSpc>
              <a:buFont typeface="Arial" panose="020B0604020202020204" pitchFamily="34" charset="0"/>
              <a:buChar char="•"/>
            </a:pPr>
            <a:r>
              <a:rPr lang="en-GB" altLang="en-US" sz="1200">
                <a:latin typeface="Arial" panose="020B0604020202020204" pitchFamily="34" charset="0"/>
              </a:rPr>
              <a:t>Libraries, visitor attractions and entertainment venues </a:t>
            </a:r>
          </a:p>
          <a:p>
            <a:pPr marL="285750" indent="-285750">
              <a:lnSpc>
                <a:spcPct val="90000"/>
              </a:lnSpc>
              <a:buFont typeface="Arial" panose="020B0604020202020204" pitchFamily="34" charset="0"/>
              <a:buChar char="•"/>
            </a:pPr>
            <a:r>
              <a:rPr lang="en-GB" altLang="en-US" sz="1200">
                <a:latin typeface="Arial" panose="020B0604020202020204" pitchFamily="34" charset="0"/>
              </a:rPr>
              <a:t>Premises providing hospitality (bars, pubs, restaurants, cafes), except when seated at a table to eat or drink</a:t>
            </a:r>
          </a:p>
          <a:p>
            <a:pPr marL="285750" indent="-285750">
              <a:lnSpc>
                <a:spcPct val="90000"/>
              </a:lnSpc>
              <a:buFont typeface="Arial" panose="020B0604020202020204" pitchFamily="34" charset="0"/>
              <a:buChar char="•"/>
            </a:pPr>
            <a:r>
              <a:rPr lang="en-GB" altLang="en-US" sz="1200">
                <a:latin typeface="Arial" panose="020B0604020202020204" pitchFamily="34" charset="0"/>
              </a:rPr>
              <a:t>Places of Worship, community centres and social clubs</a:t>
            </a:r>
          </a:p>
          <a:p>
            <a:pPr marL="285750" indent="-285750">
              <a:lnSpc>
                <a:spcPct val="90000"/>
              </a:lnSpc>
              <a:buFont typeface="Arial" panose="020B0604020202020204" pitchFamily="34" charset="0"/>
              <a:buChar char="•"/>
            </a:pPr>
            <a:r>
              <a:rPr lang="en-GB" altLang="en-US" sz="1200">
                <a:latin typeface="Arial" panose="020B0604020202020204" pitchFamily="34" charset="0"/>
              </a:rPr>
              <a:t>In hospitals or any NHS settings guidance requires visitors or those attending an appointment to wear a face covering</a:t>
            </a:r>
          </a:p>
          <a:p>
            <a:pPr marL="285750" indent="-285750">
              <a:lnSpc>
                <a:spcPct val="90000"/>
              </a:lnSpc>
              <a:buFont typeface="Arial" panose="020B0604020202020204" pitchFamily="34" charset="0"/>
              <a:buChar char="•"/>
            </a:pPr>
            <a:r>
              <a:rPr lang="en-GB" altLang="en-US" sz="1200">
                <a:latin typeface="Arial" panose="020B0604020202020204" pitchFamily="34" charset="0"/>
              </a:rPr>
              <a:t>And any indoor places not listed here where social distancing may be difficult and where you will come into contact with people you do not normally meet</a:t>
            </a:r>
          </a:p>
          <a:p>
            <a:pPr>
              <a:lnSpc>
                <a:spcPct val="90000"/>
              </a:lnSpc>
            </a:pPr>
            <a:endParaRPr lang="en-GB" altLang="en-US" sz="1200">
              <a:latin typeface="Arial" panose="020B0604020202020204" pitchFamily="34" charset="0"/>
            </a:endParaRPr>
          </a:p>
          <a:p>
            <a:pPr>
              <a:lnSpc>
                <a:spcPct val="90000"/>
              </a:lnSpc>
            </a:pPr>
            <a:r>
              <a:rPr lang="en-GB" altLang="en-US" sz="1200">
                <a:latin typeface="Arial" panose="020B0604020202020204" pitchFamily="34" charset="0"/>
              </a:rPr>
              <a:t>Wearing masks is particularly recommended when spending a long time in spaces, or with many people. Closed spaces with poor ventilation, crowded places with many people nearby, and/or close contact settings such as close range conversations are all examples of settings in which wearing a mask is helpful. Read more </a:t>
            </a:r>
            <a:r>
              <a:rPr lang="en-GB" altLang="en-US" sz="1200">
                <a:latin typeface="Arial" panose="020B0604020202020204" pitchFamily="34" charset="0"/>
                <a:hlinkClick r:id="rId4"/>
              </a:rPr>
              <a:t>here</a:t>
            </a:r>
            <a:r>
              <a:rPr lang="en-GB" altLang="en-US" sz="1200">
                <a:latin typeface="Arial" panose="020B0604020202020204" pitchFamily="34" charset="0"/>
              </a:rPr>
              <a:t>.</a:t>
            </a:r>
          </a:p>
          <a:p>
            <a:pPr>
              <a:lnSpc>
                <a:spcPct val="90000"/>
              </a:lnSpc>
            </a:pPr>
            <a:endParaRPr lang="en-GB" altLang="en-US" sz="1200">
              <a:latin typeface="Arial" panose="020B0604020202020204" pitchFamily="34" charset="0"/>
            </a:endParaRPr>
          </a:p>
          <a:p>
            <a:pPr>
              <a:lnSpc>
                <a:spcPct val="90000"/>
              </a:lnSpc>
            </a:pPr>
            <a:r>
              <a:rPr lang="en-GB" altLang="en-US" sz="1200">
                <a:latin typeface="Arial" panose="020B0604020202020204" pitchFamily="34" charset="0"/>
              </a:rPr>
              <a:t>Guidance and policies will vary between organisations, businesses and locations, so please check in advance.</a:t>
            </a:r>
          </a:p>
          <a:p>
            <a:pPr>
              <a:lnSpc>
                <a:spcPct val="90000"/>
              </a:lnSpc>
            </a:pPr>
            <a:endParaRPr lang="en-GB" altLang="en-US" sz="1200">
              <a:latin typeface="Arial" panose="020B0604020202020204" pitchFamily="34" charset="0"/>
            </a:endParaRPr>
          </a:p>
          <a:p>
            <a:pPr>
              <a:lnSpc>
                <a:spcPct val="90000"/>
              </a:lnSpc>
            </a:pPr>
            <a:endParaRPr lang="en-GB" altLang="en-US" sz="12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720901" y="3703290"/>
            <a:ext cx="6554329" cy="3231654"/>
          </a:xfrm>
          <a:prstGeom prst="rect">
            <a:avLst/>
          </a:prstGeom>
          <a:noFill/>
        </p:spPr>
        <p:txBody>
          <a:bodyPr wrap="square">
            <a:spAutoFit/>
          </a:bodyPr>
          <a:lstStyle/>
          <a:p>
            <a:pPr fontAlgn="auto">
              <a:spcBef>
                <a:spcPts val="0"/>
              </a:spcBef>
              <a:spcAft>
                <a:spcPts val="0"/>
              </a:spcAft>
              <a:defRPr/>
            </a:pPr>
            <a:r>
              <a:rPr lang="en-GB" sz="1200" b="1">
                <a:solidFill>
                  <a:srgbClr val="0070C0"/>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Are there any circumstances/situations within the care setting where the use of face coverings for clients should be considered?</a:t>
            </a:r>
          </a:p>
          <a:p>
            <a:pPr marL="171450" indent="-171450" fontAlgn="auto">
              <a:spcBef>
                <a:spcPts val="0"/>
              </a:spcBef>
              <a:spcAft>
                <a:spcPts val="0"/>
              </a:spcAft>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Will the client tolerate wearing a face covering?</a:t>
            </a:r>
          </a:p>
          <a:p>
            <a:pPr marL="171450" indent="-171450" fontAlgn="auto">
              <a:spcBef>
                <a:spcPts val="0"/>
              </a:spcBef>
              <a:spcAft>
                <a:spcPts val="0"/>
              </a:spcAft>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Is the visit to the setting necessary, for health appointments can a virtual appointment take place?</a:t>
            </a:r>
          </a:p>
          <a:p>
            <a:pPr fontAlgn="auto">
              <a:spcBef>
                <a:spcPts val="0"/>
              </a:spcBef>
              <a:spcAft>
                <a:spcPts val="0"/>
              </a:spcAft>
              <a:defRPr/>
            </a:pPr>
            <a:endParaRPr lang="en-GB" sz="120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sz="1200" b="1">
                <a:solidFill>
                  <a:srgbClr val="0070C0"/>
                </a:solidFill>
                <a:latin typeface="Arial" panose="020B0604020202020204" pitchFamily="34" charset="0"/>
                <a:cs typeface="Arial" panose="020B0604020202020204" pitchFamily="34" charset="0"/>
              </a:rPr>
              <a:t>Ask</a:t>
            </a:r>
            <a:r>
              <a:rPr lang="en-GB" sz="1200">
                <a:solidFill>
                  <a:srgbClr val="0070C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Does the individual need to travel on public transport or can alternative forms of transport be considered?</a:t>
            </a:r>
          </a:p>
          <a:p>
            <a:pPr marL="171450" indent="-171450">
              <a:buFont typeface="Arial" panose="020B0604020202020204" pitchFamily="34" charset="0"/>
              <a:buChar char="•"/>
              <a:defRPr/>
            </a:pPr>
            <a:r>
              <a:rPr lang="en-GB" sz="1200">
                <a:latin typeface="Arial" panose="020B0604020202020204" pitchFamily="34" charset="0"/>
                <a:cs typeface="Arial" panose="020B0604020202020204" pitchFamily="34" charset="0"/>
              </a:rPr>
              <a:t>Does the face covering meet the </a:t>
            </a:r>
            <a:r>
              <a:rPr lang="en-GB" sz="1200">
                <a:latin typeface="Arial" panose="020B0604020202020204" pitchFamily="34" charset="0"/>
                <a:cs typeface="Arial" panose="020B0604020202020204" pitchFamily="34" charset="0"/>
                <a:hlinkClick r:id="rId5"/>
              </a:rPr>
              <a:t>PHE </a:t>
            </a:r>
            <a:r>
              <a:rPr lang="en-GB" sz="1200">
                <a:latin typeface="Arial" panose="020B0604020202020204" pitchFamily="34" charset="0"/>
                <a:cs typeface="Arial" panose="020B0604020202020204" pitchFamily="34" charset="0"/>
              </a:rPr>
              <a:t>recommended minimum of two or three layers?</a:t>
            </a:r>
          </a:p>
          <a:p>
            <a:pPr marL="171450" indent="-171450">
              <a:buFont typeface="Arial" panose="020B0604020202020204" pitchFamily="34" charset="0"/>
              <a:buChar char="•"/>
              <a:defRPr/>
            </a:pPr>
            <a:r>
              <a:rPr lang="en-GB" sz="1200">
                <a:latin typeface="Arial" panose="020B0604020202020204" pitchFamily="34" charset="0"/>
                <a:cs typeface="Arial" panose="020B0604020202020204" pitchFamily="34" charset="0"/>
              </a:rPr>
              <a:t>Has a risk assessment been carried out, to determine whether face coverings are required? </a:t>
            </a:r>
          </a:p>
          <a:p>
            <a:pPr fontAlgn="auto">
              <a:spcBef>
                <a:spcPts val="0"/>
              </a:spcBef>
              <a:spcAft>
                <a:spcPts val="0"/>
              </a:spcAft>
              <a:defRPr/>
            </a:pPr>
            <a:endParaRPr lang="en-GB" sz="1200">
              <a:latin typeface="Arial" panose="020B0604020202020204" pitchFamily="34" charset="0"/>
              <a:cs typeface="Arial" panose="020B0604020202020204" pitchFamily="34" charset="0"/>
            </a:endParaRPr>
          </a:p>
          <a:p>
            <a:pPr>
              <a:defRPr/>
            </a:pPr>
            <a:r>
              <a:rPr lang="en-GB" sz="1200" b="1">
                <a:solidFill>
                  <a:srgbClr val="0070C0"/>
                </a:solidFill>
                <a:latin typeface="Arial" panose="020B0604020202020204" pitchFamily="34" charset="0"/>
                <a:cs typeface="Arial" panose="020B0604020202020204" pitchFamily="34" charset="0"/>
              </a:rPr>
              <a:t>Do  </a:t>
            </a:r>
          </a:p>
          <a:p>
            <a:pPr marL="285750" indent="-2857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Make sure the client can breathe ok</a:t>
            </a:r>
          </a:p>
          <a:p>
            <a:pPr marL="285750" indent="-2857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Wash your hands when you put it on and take off</a:t>
            </a:r>
          </a:p>
          <a:p>
            <a:pPr marL="285750" indent="-285750">
              <a:buFont typeface="Arial" panose="020B0604020202020204" pitchFamily="34" charset="0"/>
              <a:buChar char="•"/>
              <a:defRPr/>
            </a:pPr>
            <a:r>
              <a:rPr lang="en-GB" sz="1200">
                <a:solidFill>
                  <a:srgbClr val="000000"/>
                </a:solidFill>
                <a:latin typeface="Arial" panose="020B0604020202020204" pitchFamily="34" charset="0"/>
                <a:cs typeface="Arial" panose="020B0604020202020204" pitchFamily="34" charset="0"/>
              </a:rPr>
              <a:t>Ensure that clients </a:t>
            </a:r>
            <a:r>
              <a:rPr lang="en-GB" sz="1200" b="1">
                <a:solidFill>
                  <a:srgbClr val="000000"/>
                </a:solidFill>
                <a:latin typeface="Arial" panose="020B0604020202020204" pitchFamily="34" charset="0"/>
                <a:cs typeface="Arial" panose="020B0604020202020204" pitchFamily="34" charset="0"/>
              </a:rPr>
              <a:t>do not </a:t>
            </a:r>
            <a:r>
              <a:rPr lang="en-GB" sz="1200">
                <a:solidFill>
                  <a:srgbClr val="000000"/>
                </a:solidFill>
                <a:latin typeface="Arial" panose="020B0604020202020204" pitchFamily="34" charset="0"/>
                <a:cs typeface="Arial" panose="020B0604020202020204" pitchFamily="34" charset="0"/>
              </a:rPr>
              <a:t>keep touching the face covering when wearing it</a:t>
            </a:r>
            <a:endParaRPr lang="en-GB" sz="120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127175" y="5471873"/>
            <a:ext cx="5004895" cy="914400"/>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a:solidFill>
                  <a:schemeClr val="accent1"/>
                </a:solidFill>
              </a:rPr>
              <a:t>Resources</a:t>
            </a:r>
          </a:p>
          <a:p>
            <a:pPr marL="0" indent="0">
              <a:spcBef>
                <a:spcPts val="0"/>
              </a:spcBef>
              <a:buNone/>
            </a:pPr>
            <a:r>
              <a:rPr lang="en-GB">
                <a:hlinkClick r:id="rId6"/>
              </a:rPr>
              <a:t>Guidance on Face Coverings to attend health appointments</a:t>
            </a:r>
          </a:p>
          <a:p>
            <a:pPr marL="0" indent="0">
              <a:spcBef>
                <a:spcPts val="0"/>
              </a:spcBef>
              <a:buNone/>
            </a:pPr>
            <a:r>
              <a:rPr lang="en-GB">
                <a:hlinkClick r:id="rId3"/>
              </a:rPr>
              <a:t>Guidance on Face Coverings for other settings </a:t>
            </a:r>
            <a:r>
              <a:rPr lang="en-GB">
                <a:solidFill>
                  <a:schemeClr val="accent1"/>
                </a:solidFill>
                <a:hlinkClick r:id="rId3"/>
              </a:rPr>
              <a:t> </a:t>
            </a:r>
            <a:endParaRPr lang="en-GB">
              <a:solidFill>
                <a:schemeClr val="accent1"/>
              </a:solidFill>
            </a:endParaRPr>
          </a:p>
          <a:p>
            <a:pPr marL="0" indent="0">
              <a:spcBef>
                <a:spcPts val="0"/>
              </a:spcBef>
              <a:buNone/>
            </a:pPr>
            <a:r>
              <a:rPr lang="en-GB">
                <a:solidFill>
                  <a:schemeClr val="accent1"/>
                </a:solidFill>
                <a:hlinkClick r:id="rId7"/>
              </a:rPr>
              <a:t>Face Covering Exemption Resources</a:t>
            </a:r>
            <a:endParaRPr lang="en-GB">
              <a:solidFill>
                <a:schemeClr val="accent1"/>
              </a:solidFill>
            </a:endParaRPr>
          </a:p>
        </p:txBody>
      </p:sp>
      <p:sp>
        <p:nvSpPr>
          <p:cNvPr id="2" name="Rectangle 1">
            <a:extLst>
              <a:ext uri="{FF2B5EF4-FFF2-40B4-BE49-F238E27FC236}">
                <a16:creationId xmlns:a16="http://schemas.microsoft.com/office/drawing/2014/main" id="{2E15B9DA-7DD1-44FC-8A4F-0EB6C16DCFCC}"/>
              </a:ext>
            </a:extLst>
          </p:cNvPr>
          <p:cNvSpPr/>
          <p:nvPr/>
        </p:nvSpPr>
        <p:spPr>
          <a:xfrm>
            <a:off x="5781239" y="881951"/>
            <a:ext cx="6118889" cy="2765353"/>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Rectangle 3">
            <a:extLst>
              <a:ext uri="{FF2B5EF4-FFF2-40B4-BE49-F238E27FC236}">
                <a16:creationId xmlns:a16="http://schemas.microsoft.com/office/drawing/2014/main" id="{EE1A9692-8801-45AB-8118-89B61664D40F}"/>
              </a:ext>
            </a:extLst>
          </p:cNvPr>
          <p:cNvSpPr/>
          <p:nvPr/>
        </p:nvSpPr>
        <p:spPr>
          <a:xfrm>
            <a:off x="6056946" y="914400"/>
            <a:ext cx="5489370" cy="3016210"/>
          </a:xfrm>
          <a:prstGeom prst="rect">
            <a:avLst/>
          </a:prstGeom>
        </p:spPr>
        <p:txBody>
          <a:bodyPr wrap="square">
            <a:spAutoFit/>
          </a:bodyPr>
          <a:lstStyle/>
          <a:p>
            <a:r>
              <a:rPr lang="en-GB" sz="1400" b="1">
                <a:latin typeface="Arial" panose="020B0604020202020204" pitchFamily="34" charset="0"/>
                <a:cs typeface="Arial" panose="020B0604020202020204" pitchFamily="34" charset="0"/>
              </a:rPr>
              <a:t>Situations whereby individuals are exempt from wearing a face covering include:</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children under the age of 11 (Public Health England does not recommend face coverings for children under the age of 3 for health and safety reasons)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people who cannot put on, wear or remove a face covering because of a physical or mental illness or impairment, or disability</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where the putting on, wearing or removing a face covering will cause severe distress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instances where people are speaking to or providing assistance to someone who relies on lip reading, clear sound or facial expressions to communicate</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to avoid harm or injury, or the risk of harm or injury, to yourself or others</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police officers and other emergency workers – this may interfere with their ability to serve the public</a:t>
            </a:r>
          </a:p>
          <a:p>
            <a:endParaRPr lang="en-GB"/>
          </a:p>
        </p:txBody>
      </p:sp>
      <p:pic>
        <p:nvPicPr>
          <p:cNvPr id="7" name="Graphic 6" descr="Users">
            <a:extLst>
              <a:ext uri="{FF2B5EF4-FFF2-40B4-BE49-F238E27FC236}">
                <a16:creationId xmlns:a16="http://schemas.microsoft.com/office/drawing/2014/main" id="{71611840-73F7-42A3-99E5-F5240FA3C7D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5707" y="0"/>
            <a:ext cx="914400" cy="914400"/>
          </a:xfrm>
          <a:prstGeom prst="rect">
            <a:avLst/>
          </a:prstGeom>
        </p:spPr>
      </p:pic>
      <p:sp>
        <p:nvSpPr>
          <p:cNvPr id="13" name="TextBox 12">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69CAE9-71AC-43CF-8761-4AA65494EA6D}"/>
              </a:ext>
            </a:extLst>
          </p:cNvPr>
          <p:cNvSpPr>
            <a:spLocks noGrp="1"/>
          </p:cNvSpPr>
          <p:nvPr>
            <p:ph sz="quarter" idx="10"/>
          </p:nvPr>
        </p:nvSpPr>
        <p:spPr>
          <a:xfrm>
            <a:off x="614920" y="1343804"/>
            <a:ext cx="10316899" cy="5056996"/>
          </a:xfrm>
        </p:spPr>
        <p:txBody>
          <a:bodyPr>
            <a:normAutofit fontScale="55000" lnSpcReduction="20000"/>
          </a:bodyPr>
          <a:lstStyle/>
          <a:p>
            <a:pPr marL="0" lvl="0" indent="0">
              <a:lnSpc>
                <a:spcPct val="107000"/>
              </a:lnSpc>
              <a:spcBef>
                <a:spcPts val="0"/>
              </a:spcBef>
              <a:buNone/>
              <a:defRPr/>
            </a:pPr>
            <a:r>
              <a:rPr lang="en-GB" sz="3700">
                <a:solidFill>
                  <a:srgbClr val="000000">
                    <a:lumMod val="95000"/>
                    <a:lumOff val="5000"/>
                  </a:srgbClr>
                </a:solidFill>
                <a:ea typeface="Calibri" panose="020F0502020204030204" pitchFamily="34" charset="0"/>
              </a:rPr>
              <a:t>The NHS and PHE definition for COVID-19 infection is the following:</a:t>
            </a:r>
          </a:p>
          <a:p>
            <a:pPr marL="0" lvl="0" indent="-342900">
              <a:lnSpc>
                <a:spcPct val="100000"/>
              </a:lnSpc>
              <a:spcBef>
                <a:spcPts val="0"/>
              </a:spcBef>
              <a:buFont typeface="Symbol" panose="05050102010706020507" pitchFamily="18" charset="2"/>
              <a:buChar char=""/>
              <a:defRPr/>
            </a:pPr>
            <a:r>
              <a:rPr lang="en-GB" sz="3700">
                <a:solidFill>
                  <a:srgbClr val="000000"/>
                </a:solidFill>
                <a:ea typeface="Times New Roman" panose="02020603050405020304" pitchFamily="18" charset="0"/>
              </a:rPr>
              <a:t>New continuous cough, different to usual</a:t>
            </a:r>
          </a:p>
          <a:p>
            <a:pPr marL="0" lvl="0" indent="-342900">
              <a:lnSpc>
                <a:spcPct val="100000"/>
              </a:lnSpc>
              <a:spcBef>
                <a:spcPts val="0"/>
              </a:spcBef>
              <a:buFont typeface="Symbol" panose="05050102010706020507" pitchFamily="18" charset="2"/>
              <a:buChar char=""/>
              <a:defRPr/>
            </a:pPr>
            <a:r>
              <a:rPr lang="en-GB" sz="3700">
                <a:solidFill>
                  <a:srgbClr val="000000"/>
                </a:solidFill>
                <a:ea typeface="Times New Roman" panose="02020603050405020304" pitchFamily="18" charset="0"/>
              </a:rPr>
              <a:t>High temperature (≥37.8°C)</a:t>
            </a:r>
          </a:p>
          <a:p>
            <a:pPr marL="0" lvl="0" indent="-342900">
              <a:lnSpc>
                <a:spcPct val="100000"/>
              </a:lnSpc>
              <a:spcBef>
                <a:spcPts val="0"/>
              </a:spcBef>
              <a:buFont typeface="Symbol" panose="05050102010706020507" pitchFamily="18" charset="2"/>
              <a:buChar char=""/>
              <a:defRPr/>
            </a:pPr>
            <a:r>
              <a:rPr lang="en-US" altLang="en-US" sz="3700" bmk="_Hlk36125628">
                <a:solidFill>
                  <a:srgbClr val="000000"/>
                </a:solidFill>
              </a:rPr>
              <a:t>Loss or change to sense of smell or taste</a:t>
            </a:r>
            <a:r>
              <a:rPr lang="en-GB" sz="3700">
                <a:solidFill>
                  <a:srgbClr val="000000"/>
                </a:solidFill>
                <a:ea typeface="Times New Roman" panose="02020603050405020304" pitchFamily="18" charset="0"/>
              </a:rPr>
              <a:t> </a:t>
            </a:r>
          </a:p>
          <a:p>
            <a:pPr lvl="0">
              <a:lnSpc>
                <a:spcPct val="100000"/>
              </a:lnSpc>
              <a:spcBef>
                <a:spcPts val="0"/>
              </a:spcBef>
              <a:defRPr/>
            </a:pPr>
            <a:endParaRPr lang="en-GB" sz="3700">
              <a:solidFill>
                <a:srgbClr val="000000"/>
              </a:solidFill>
              <a:ea typeface="Times New Roman" panose="02020603050405020304" pitchFamily="18" charset="0"/>
            </a:endParaRPr>
          </a:p>
          <a:p>
            <a:r>
              <a:rPr lang="en-GB" sz="3700">
                <a:effectLst/>
                <a:ea typeface="Calibri" panose="020F0502020204030204" pitchFamily="34" charset="0"/>
              </a:rPr>
              <a:t>Milder symptoms such as headache, sore throat, runny nose have been reported with the newer COVID 19 variants, e.g. Delta. These are also common in other respiratory illnesses and non-infective illness, for example hay fever. It is therefore important to have a test to confirm or exclude COVID if these are a new presentation.</a:t>
            </a:r>
          </a:p>
          <a:p>
            <a:pPr marL="0" indent="0">
              <a:buNone/>
            </a:pPr>
            <a:endParaRPr lang="en-GB" sz="3700">
              <a:effectLst/>
              <a:ea typeface="Calibri" panose="020F0502020204030204" pitchFamily="34" charset="0"/>
            </a:endParaRPr>
          </a:p>
          <a:p>
            <a:pPr lvl="0">
              <a:lnSpc>
                <a:spcPct val="100000"/>
              </a:lnSpc>
              <a:spcBef>
                <a:spcPts val="0"/>
              </a:spcBef>
              <a:defRPr/>
            </a:pPr>
            <a:r>
              <a:rPr lang="en-GB" sz="3700">
                <a:ea typeface="Times New Roman" panose="02020603050405020304" pitchFamily="18" charset="0"/>
              </a:rPr>
              <a:t>About 1 in 3 people with COVID-19 do not have symptoms but can still infect others, which is why regular testing is important.</a:t>
            </a:r>
          </a:p>
          <a:p>
            <a:pPr lvl="0">
              <a:lnSpc>
                <a:spcPct val="100000"/>
              </a:lnSpc>
              <a:spcBef>
                <a:spcPts val="0"/>
              </a:spcBef>
              <a:defRPr/>
            </a:pPr>
            <a:endParaRPr lang="en-GB" sz="3700">
              <a:solidFill>
                <a:srgbClr val="000000"/>
              </a:solidFill>
              <a:ea typeface="Calibri" panose="020F0502020204030204" pitchFamily="34" charset="0"/>
            </a:endParaRPr>
          </a:p>
          <a:p>
            <a:pPr marL="0" lvl="0" indent="0">
              <a:lnSpc>
                <a:spcPct val="107000"/>
              </a:lnSpc>
              <a:spcBef>
                <a:spcPts val="0"/>
              </a:spcBef>
              <a:buNone/>
              <a:defRPr/>
            </a:pPr>
            <a:r>
              <a:rPr lang="en-GB" sz="3700">
                <a:solidFill>
                  <a:srgbClr val="000000"/>
                </a:solidFill>
              </a:rPr>
              <a:t>Domiciliary Care clients may also commonly present with </a:t>
            </a:r>
            <a:r>
              <a:rPr lang="en-GB" sz="3700" b="1">
                <a:solidFill>
                  <a:srgbClr val="000000"/>
                </a:solidFill>
              </a:rPr>
              <a:t>other signs of being unwell </a:t>
            </a:r>
            <a:r>
              <a:rPr lang="en-GB" sz="3700">
                <a:solidFill>
                  <a:srgbClr val="000000"/>
                </a:solidFill>
              </a:rPr>
              <a:t>such as being more confused or sleepier than usual, having diarrhoea, dizziness, conjunctivitis and falls. Clients may </a:t>
            </a:r>
            <a:r>
              <a:rPr lang="en-GB" sz="3700"/>
              <a:t>also </a:t>
            </a:r>
            <a:r>
              <a:rPr lang="en-GB" sz="3700">
                <a:solidFill>
                  <a:srgbClr val="000000"/>
                </a:solidFill>
              </a:rPr>
              <a:t>present with </a:t>
            </a:r>
            <a:r>
              <a:rPr lang="en-GB" sz="3700" b="1">
                <a:solidFill>
                  <a:srgbClr val="000000"/>
                </a:solidFill>
              </a:rPr>
              <a:t>changes in usual behaviours </a:t>
            </a:r>
            <a:r>
              <a:rPr lang="en-GB" sz="3700">
                <a:solidFill>
                  <a:srgbClr val="000000"/>
                </a:solidFill>
              </a:rPr>
              <a:t>such as being restless or </a:t>
            </a:r>
            <a:r>
              <a:rPr lang="en-GB" sz="3700" b="1">
                <a:solidFill>
                  <a:srgbClr val="000000"/>
                </a:solidFill>
              </a:rPr>
              <a:t>changes in abilities </a:t>
            </a:r>
            <a:r>
              <a:rPr lang="en-GB" sz="3700">
                <a:solidFill>
                  <a:srgbClr val="000000"/>
                </a:solidFill>
              </a:rPr>
              <a:t>such as walking. </a:t>
            </a:r>
            <a:endParaRPr lang="en-GB" sz="3700">
              <a:solidFill>
                <a:srgbClr val="000000"/>
              </a:solidFill>
              <a:ea typeface="Calibri" panose="020F0502020204030204" pitchFamily="34" charset="0"/>
            </a:endParaRPr>
          </a:p>
          <a:p>
            <a:pPr marL="0" lvl="0" indent="0">
              <a:lnSpc>
                <a:spcPct val="107000"/>
              </a:lnSpc>
              <a:spcBef>
                <a:spcPts val="0"/>
              </a:spcBef>
              <a:buNone/>
              <a:defRPr/>
            </a:pPr>
            <a:endParaRPr lang="en-GB" sz="3700">
              <a:solidFill>
                <a:srgbClr val="000000"/>
              </a:solidFill>
              <a:ea typeface="Calibri" panose="020F0502020204030204" pitchFamily="34" charset="0"/>
              <a:hlinkClick r:id="rId2"/>
            </a:endParaRPr>
          </a:p>
          <a:p>
            <a:endParaRPr lang="en-GB" sz="2000"/>
          </a:p>
        </p:txBody>
      </p:sp>
      <p:sp>
        <p:nvSpPr>
          <p:cNvPr id="3" name="Title 2">
            <a:extLst>
              <a:ext uri="{FF2B5EF4-FFF2-40B4-BE49-F238E27FC236}">
                <a16:creationId xmlns:a16="http://schemas.microsoft.com/office/drawing/2014/main" id="{15EE078F-FE3C-4CCC-B205-F15D2E5F5F77}"/>
              </a:ext>
            </a:extLst>
          </p:cNvPr>
          <p:cNvSpPr>
            <a:spLocks noGrp="1"/>
          </p:cNvSpPr>
          <p:nvPr>
            <p:ph type="title"/>
          </p:nvPr>
        </p:nvSpPr>
        <p:spPr/>
        <p:txBody>
          <a:bodyPr/>
          <a:lstStyle/>
          <a:p>
            <a:r>
              <a:rPr lang="en-GB"/>
              <a:t>COVID-19 Symptoms</a:t>
            </a:r>
          </a:p>
        </p:txBody>
      </p:sp>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62354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314894" y="9922"/>
            <a:ext cx="7800033" cy="1145536"/>
          </a:xfrm>
        </p:spPr>
        <p:txBody>
          <a:bodyPr>
            <a:normAutofit/>
          </a:bodyPr>
          <a:lstStyle/>
          <a:p>
            <a:r>
              <a:rPr lang="en-GB" sz="2800"/>
              <a:t>What to do when you suspect someone has Covid-19 symptoms </a:t>
            </a:r>
          </a:p>
        </p:txBody>
      </p:sp>
      <p:sp>
        <p:nvSpPr>
          <p:cNvPr id="9" name="Rectangle 8">
            <a:extLst>
              <a:ext uri="{FF2B5EF4-FFF2-40B4-BE49-F238E27FC236}">
                <a16:creationId xmlns:a16="http://schemas.microsoft.com/office/drawing/2014/main" id="{A8F22D73-0A5F-4540-8B7C-4C3ABB8C3A74}"/>
              </a:ext>
            </a:extLst>
          </p:cNvPr>
          <p:cNvSpPr/>
          <p:nvPr/>
        </p:nvSpPr>
        <p:spPr>
          <a:xfrm>
            <a:off x="641128" y="972151"/>
            <a:ext cx="11150378" cy="4515940"/>
          </a:xfrm>
          <a:prstGeom prst="rect">
            <a:avLst/>
          </a:prstGeom>
          <a:solidFill>
            <a:srgbClr val="FFFF6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The NHS and PHE definition for a suspected COVID-19 infection is the following:</a:t>
            </a:r>
          </a:p>
          <a:p>
            <a:pPr marL="0" marR="0" lvl="0" indent="-342900"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p>
          <a:p>
            <a:pPr marL="0" marR="0" lvl="0" indent="-342900"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High temperature (≥37.8°C)</a:t>
            </a:r>
          </a:p>
          <a:p>
            <a:pPr marL="0" marR="0" lvl="0" indent="-342900"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200" b="0" i="0" u="none" strike="noStrike" kern="1200" cap="none" spc="0" normalizeH="0" baseline="0" noProof="0" bmk="_Hlk36125628">
                <a:ln>
                  <a:noFill/>
                </a:ln>
                <a:effectLst/>
                <a:uLnTx/>
                <a:uFillTx/>
                <a:latin typeface="Arial" panose="020B0604020202020204" pitchFamily="34" charset="0"/>
                <a:cs typeface="Arial" panose="020B0604020202020204" pitchFamily="34" charset="0"/>
              </a:rPr>
              <a:t>Loss or change to sense of smell or taste</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Clients may have milder symptoms such as headache, sore throat, runny nose, or other common signs of being unwell</a:t>
            </a:r>
            <a:r>
              <a:rPr lang="en-GB" sz="1200">
                <a:solidFill>
                  <a:srgbClr val="000000"/>
                </a:solidFill>
                <a:latin typeface="Arial" panose="020B0604020202020204" pitchFamily="34" charset="0"/>
                <a:cs typeface="Arial" panose="020B0604020202020204" pitchFamily="34" charset="0"/>
              </a:rPr>
              <a:t> such as </a:t>
            </a: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being more confused or more sleepy, having diarrhoea, dizziness, conjunctivitis and falls. Clients may </a:t>
            </a:r>
            <a:r>
              <a:rPr kumimoji="0" lang="en-GB" sz="1200" b="0" i="0" u="none" strike="noStrike" kern="1200" cap="none" spc="0" normalizeH="0" noProof="0">
                <a:ln>
                  <a:noFill/>
                </a:ln>
                <a:effectLst/>
                <a:uLnTx/>
                <a:uFillTx/>
                <a:latin typeface="Arial" panose="020B0604020202020204" pitchFamily="34" charset="0"/>
                <a:cs typeface="Arial" panose="020B0604020202020204" pitchFamily="34" charset="0"/>
              </a:rPr>
              <a:t>also</a:t>
            </a:r>
            <a:r>
              <a:rPr kumimoji="0" lang="en-GB" sz="12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present with </a:t>
            </a:r>
            <a:r>
              <a:rPr kumimoji="0" lang="en-GB"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changes in usual behaviours </a:t>
            </a: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such as being restless or </a:t>
            </a:r>
            <a:r>
              <a:rPr kumimoji="0" lang="en-GB"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changes in abilities </a:t>
            </a:r>
            <a:r>
              <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such as walking. Some of these may be symptoms of other common illnesses or problems, so it is important for staff and clients to have regular lateral flow tests and PCR tests when it is felt that symptoms are present. </a:t>
            </a:r>
            <a:r>
              <a:rPr lang="en-GB" sz="1200">
                <a:latin typeface="Arial" panose="020B0604020202020204" pitchFamily="34" charset="0"/>
                <a:ea typeface="Calibri" panose="020F0502020204030204" pitchFamily="34" charset="0"/>
                <a:cs typeface="Arial" panose="020B0604020202020204" pitchFamily="34" charset="0"/>
                <a:hlinkClick r:id="rId3" action="ppaction://hlinksldjump"/>
              </a:rPr>
              <a:t>If a client has COVID-19 symptoms </a:t>
            </a:r>
            <a:r>
              <a:rPr lang="en-GB" sz="1200">
                <a:latin typeface="Arial" panose="020B0604020202020204" pitchFamily="34" charset="0"/>
                <a:ea typeface="Calibri" panose="020F0502020204030204" pitchFamily="34" charset="0"/>
                <a:cs typeface="Arial" panose="020B0604020202020204" pitchFamily="34" charset="0"/>
              </a:rPr>
              <a:t>then you should encourage them to get a PCR test.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altLang="en-US" sz="1200">
                <a:solidFill>
                  <a:srgbClr val="000000"/>
                </a:solidFill>
                <a:latin typeface="Arial" panose="020B0604020202020204" pitchFamily="34" charset="0"/>
                <a:cs typeface="Arial" panose="020B0604020202020204" pitchFamily="34" charset="0"/>
              </a:rPr>
              <a:t>I</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 you are trained to recognise them, try to list the symptoms that you are concerned about, such as temperature, and including date of first symptoms, as this will help health services.</a:t>
            </a:r>
            <a:r>
              <a:rPr lang="en-GB" sz="1200">
                <a:latin typeface="Arial" panose="020B0604020202020204" pitchFamily="34" charset="0"/>
                <a:cs typeface="Arial" panose="020B0604020202020204" pitchFamily="34" charset="0"/>
              </a:rPr>
              <a:t> If you know that your client has a care plan, for example a CMC or DNAR plan, please have access to it.</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Consider home facilities. If the client lives with other people and there are sufficient rooms, consider separating client from other people living there, </a:t>
            </a:r>
            <a:r>
              <a:rPr lang="en-GB" sz="1200" err="1">
                <a:solidFill>
                  <a:srgbClr val="000000"/>
                </a:solidFill>
                <a:latin typeface="Arial" panose="020B0604020202020204" pitchFamily="34" charset="0"/>
                <a:ea typeface="Calibri" panose="020F0502020204030204" pitchFamily="34" charset="0"/>
                <a:cs typeface="Arial" panose="020B0604020202020204" pitchFamily="34" charset="0"/>
              </a:rPr>
              <a:t>eg</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 by d</a:t>
            </a:r>
            <a:r>
              <a:rPr lang="en-GB" sz="1200">
                <a:solidFill>
                  <a:srgbClr val="000000"/>
                </a:solidFill>
                <a:latin typeface="Arial" panose="020B0604020202020204" pitchFamily="34" charset="0"/>
                <a:ea typeface="Times New Roman" panose="02020603050405020304" pitchFamily="18" charset="0"/>
                <a:cs typeface="Arial" panose="020B0604020202020204" pitchFamily="34" charset="0"/>
              </a:rPr>
              <a:t>esignate a single bathroom for this client only, or using commode in room.</a:t>
            </a:r>
            <a:endParaRPr lang="en-GB" sz="1200">
              <a:latin typeface="Arial" panose="020B0604020202020204" pitchFamily="34" charset="0"/>
              <a:ea typeface="Times New Roman" panose="02020603050405020304" pitchFamily="18" charset="0"/>
              <a:cs typeface="Arial" panose="020B0604020202020204" pitchFamily="34" charset="0"/>
            </a:endParaRPr>
          </a:p>
          <a:p>
            <a:pPr>
              <a:lnSpc>
                <a:spcPct val="107000"/>
              </a:lnSpc>
              <a:defRPr/>
            </a:pPr>
            <a:endParaRPr lang="en-GB" sz="1200">
              <a:latin typeface="Arial" panose="020B0604020202020204" pitchFamily="34" charset="0"/>
              <a:ea typeface="Calibri" panose="020F0502020204030204" pitchFamily="34" charset="0"/>
              <a:cs typeface="Arial" panose="020B0604020202020204" pitchFamily="34" charset="0"/>
            </a:endParaRPr>
          </a:p>
          <a:p>
            <a:pPr>
              <a:lnSpc>
                <a:spcPct val="107000"/>
              </a:lnSpc>
              <a:defRPr/>
            </a:pPr>
            <a:r>
              <a:rPr lang="en-GB" sz="1200" b="1">
                <a:latin typeface="Arial" panose="020B0604020202020204" pitchFamily="34" charset="0"/>
                <a:ea typeface="Calibri" panose="020F0502020204030204" pitchFamily="34" charset="0"/>
                <a:cs typeface="Arial" panose="020B0604020202020204" pitchFamily="34" charset="0"/>
              </a:rPr>
              <a:t>When home-care staff should take a PCR test:</a:t>
            </a:r>
          </a:p>
          <a:p>
            <a:pPr marL="171450" indent="-171450">
              <a:lnSpc>
                <a:spcPct val="107000"/>
              </a:lnSpc>
              <a:buFont typeface="Arial" panose="020B0604020202020204" pitchFamily="34" charset="0"/>
              <a:buChar char="•"/>
              <a:defRPr/>
            </a:pPr>
            <a:r>
              <a:rPr lang="en-GB" sz="1200">
                <a:latin typeface="Arial" panose="020B0604020202020204" pitchFamily="34" charset="0"/>
                <a:ea typeface="Calibri" panose="020F0502020204030204" pitchFamily="34" charset="0"/>
                <a:cs typeface="Arial" panose="020B0604020202020204" pitchFamily="34" charset="0"/>
              </a:rPr>
              <a:t>If the client’s PCR test returns as positive, i</a:t>
            </a:r>
            <a:r>
              <a:rPr lang="en-GB" sz="1200">
                <a:latin typeface="Arial" panose="020B0604020202020204" pitchFamily="34" charset="0"/>
                <a:cs typeface="Arial" panose="020B0604020202020204" pitchFamily="34" charset="0"/>
              </a:rPr>
              <a:t>nform the home-care agency and book yourself a PCR test too. Take daily lateral flow tests for 10 days to keep checking for a negative test. Notify the agency so that they can make alternative arrangements in case you need to self-isolate. Notify the agency of your result.</a:t>
            </a:r>
          </a:p>
          <a:p>
            <a:pPr marL="171450" indent="-171450">
              <a:lnSpc>
                <a:spcPct val="107000"/>
              </a:lnSpc>
              <a:buFont typeface="Arial" panose="020B0604020202020204" pitchFamily="34" charset="0"/>
              <a:buChar char="•"/>
              <a:defRPr/>
            </a:pPr>
            <a:r>
              <a:rPr lang="en-GB" sz="1200">
                <a:latin typeface="Arial" panose="020B0604020202020204" pitchFamily="34" charset="0"/>
                <a:cs typeface="Arial" panose="020B0604020202020204" pitchFamily="34" charset="0"/>
              </a:rPr>
              <a:t>If you feel any symptoms, book a PCR test.</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 self-isolation period includes the day your symptoms started (or the day you had the test, if you do not have symptoms) and the next 10 full days. </a:t>
            </a:r>
            <a:r>
              <a:rPr lang="en-GB" sz="1200">
                <a:latin typeface="Arial" panose="020B0604020202020204" pitchFamily="34" charset="0"/>
                <a:cs typeface="Arial" panose="020B0604020202020204" pitchFamily="34" charset="0"/>
                <a:hlinkClick r:id="rId4"/>
              </a:rPr>
              <a:t>Find out how long to self-isolate</a:t>
            </a: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If you were already self-isolating and had a test because you've been in close contact with someone who tested positive, your self-isolation period restarts if you test positive.</a:t>
            </a:r>
          </a:p>
        </p:txBody>
      </p:sp>
      <p:sp>
        <p:nvSpPr>
          <p:cNvPr id="12" name="TextBox 10">
            <a:extLst>
              <a:ext uri="{FF2B5EF4-FFF2-40B4-BE49-F238E27FC236}">
                <a16:creationId xmlns:a16="http://schemas.microsoft.com/office/drawing/2014/main" id="{6505FA25-9C4C-4912-BD13-7037D163CE1B}"/>
              </a:ext>
            </a:extLst>
          </p:cNvPr>
          <p:cNvSpPr txBox="1"/>
          <p:nvPr/>
        </p:nvSpPr>
        <p:spPr>
          <a:xfrm>
            <a:off x="641128" y="5488091"/>
            <a:ext cx="11150377" cy="1269624"/>
          </a:xfrm>
          <a:prstGeom prst="rect">
            <a:avLst/>
          </a:prstGeom>
          <a:solidFill>
            <a:schemeClr val="accent2">
              <a:lumMod val="40000"/>
              <a:lumOff val="60000"/>
            </a:schemeClr>
          </a:solidFill>
          <a:ln>
            <a:noFill/>
          </a:ln>
        </p:spPr>
        <p:txBody>
          <a:bodyPr wrap="square" rtlCol="0">
            <a:noAutofit/>
          </a:bodyPr>
          <a:lstStyle/>
          <a:p>
            <a:pPr lvl="0">
              <a:defRPr/>
            </a:pP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the manager of a Domiciliary Care service suspects a linked pattern of cases between positive staff and/or client cases, or complex cases, they should </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call Public Health England London Coronavirus Response Cell (LCRC) for </a:t>
            </a: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infection control advice</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access to </a:t>
            </a: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initial </a:t>
            </a:r>
            <a:r>
              <a:rPr lang="en-GB" sz="1300" b="1">
                <a:solidFill>
                  <a:srgbClr val="000000"/>
                </a:solidFill>
                <a:latin typeface="Arial" panose="020B0604020202020204" pitchFamily="34" charset="0"/>
                <a:ea typeface="Calibri" panose="020F0502020204030204" pitchFamily="34" charset="0"/>
                <a:cs typeface="Arial" panose="020B0604020202020204" pitchFamily="34" charset="0"/>
              </a:rPr>
              <a:t>testing. </a:t>
            </a:r>
            <a:r>
              <a:rPr lang="en-GB" sz="1300">
                <a:solidFill>
                  <a:srgbClr val="000000"/>
                </a:solidFill>
                <a:latin typeface="Arial" panose="020B0604020202020204" pitchFamily="34" charset="0"/>
                <a:ea typeface="Calibri" panose="020F0502020204030204" pitchFamily="34" charset="0"/>
                <a:cs typeface="Arial" panose="020B0604020202020204" pitchFamily="34" charset="0"/>
              </a:rPr>
              <a:t>LCRC will arrange a risk assessment, and provide advice and support along with local authority partners to support home-care providers.</a:t>
            </a:r>
            <a:endParaRPr kumimoji="0" lang="en-GB" sz="1300" i="0"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0300 030 0340		</a:t>
            </a: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3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LCRC@phe.gov.uk</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or </a:t>
            </a:r>
            <a:r>
              <a:rPr lang="en-GB" sz="1300">
                <a:latin typeface="Arial" panose="020B0604020202020204" pitchFamily="34" charset="0"/>
                <a:cs typeface="Arial" panose="020B0604020202020204" pitchFamily="34" charset="0"/>
                <a:hlinkClick r:id="rId6"/>
              </a:rPr>
              <a:t>phe.lcrc@nhs.net</a:t>
            </a:r>
            <a:r>
              <a:rPr lang="en-GB" sz="130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Update:</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7"/>
              </a:rPr>
              <a:t>Capacity Tracker</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your Local Authority and </a:t>
            </a: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RIDDOR</a:t>
            </a: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defRPr/>
            </a:pPr>
            <a:r>
              <a:rPr lang="en-GB" sz="1300">
                <a:effectLst/>
                <a:latin typeface="Arial" panose="020B0604020202020204" pitchFamily="34" charset="0"/>
                <a:cs typeface="Arial" panose="020B0604020202020204" pitchFamily="34" charset="0"/>
              </a:rPr>
              <a:t>LCRC will provide infection control support and advise on any further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Graphic 3" descr="Fever with solid fill">
            <a:extLst>
              <a:ext uri="{FF2B5EF4-FFF2-40B4-BE49-F238E27FC236}">
                <a16:creationId xmlns:a16="http://schemas.microsoft.com/office/drawing/2014/main" id="{4514125C-22B4-43AA-AB25-3538666AD1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0494" y="186436"/>
            <a:ext cx="914400" cy="914400"/>
          </a:xfrm>
          <a:prstGeom prst="rect">
            <a:avLst/>
          </a:prstGeom>
        </p:spPr>
      </p:pic>
      <p:sp>
        <p:nvSpPr>
          <p:cNvPr id="6" name="Content Placeholder 1">
            <a:extLst>
              <a:ext uri="{FF2B5EF4-FFF2-40B4-BE49-F238E27FC236}">
                <a16:creationId xmlns:a16="http://schemas.microsoft.com/office/drawing/2014/main" id="{01CEF365-BA0F-4918-9FB5-5914098211EA}"/>
              </a:ext>
            </a:extLst>
          </p:cNvPr>
          <p:cNvSpPr txBox="1">
            <a:spLocks/>
          </p:cNvSpPr>
          <p:nvPr/>
        </p:nvSpPr>
        <p:spPr>
          <a:xfrm>
            <a:off x="8636000" y="6229792"/>
            <a:ext cx="2914872" cy="441055"/>
          </a:xfrm>
          <a:prstGeom prst="rect">
            <a:avLst/>
          </a:prstGeom>
          <a:ln w="19050">
            <a:solidFill>
              <a:schemeClr val="bg1">
                <a:lumMod val="6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COVID-19 Infection prevention and control (IPC):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1"/>
              </a:rPr>
              <a:t>Guidance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94518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421" y="-509289"/>
            <a:ext cx="742830" cy="5543108"/>
          </a:xfrm>
        </p:spPr>
        <p:txBody>
          <a:bodyPr vert="vert270"/>
          <a:lstStyle/>
          <a:p>
            <a:r>
              <a:rPr lang="en-GB"/>
              <a:t>	</a:t>
            </a:r>
            <a:r>
              <a:rPr lang="en-GB" sz="3200"/>
              <a:t>Change log</a:t>
            </a:r>
            <a:endParaRPr lang="en-GB"/>
          </a:p>
        </p:txBody>
      </p:sp>
      <p:sp>
        <p:nvSpPr>
          <p:cNvPr id="10" name="Oval 9">
            <a:extLst>
              <a:ext uri="{FF2B5EF4-FFF2-40B4-BE49-F238E27FC236}">
                <a16:creationId xmlns:a16="http://schemas.microsoft.com/office/drawing/2014/main" id="{B1C779F6-EE02-46D2-9702-D9D7C26EB938}"/>
              </a:ext>
            </a:extLst>
          </p:cNvPr>
          <p:cNvSpPr/>
          <p:nvPr/>
        </p:nvSpPr>
        <p:spPr>
          <a:xfrm>
            <a:off x="51845" y="4390782"/>
            <a:ext cx="742830" cy="698749"/>
          </a:xfrm>
          <a:prstGeom prst="ellipse">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F2C87CC1-6894-4E8E-9B17-425C56C6454E}"/>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044" y="4571200"/>
            <a:ext cx="386432" cy="386432"/>
          </a:xfrm>
          <a:prstGeom prst="rect">
            <a:avLst/>
          </a:prstGeom>
        </p:spPr>
      </p:pic>
      <p:graphicFrame>
        <p:nvGraphicFramePr>
          <p:cNvPr id="4" name="Table 3">
            <a:extLst>
              <a:ext uri="{FF2B5EF4-FFF2-40B4-BE49-F238E27FC236}">
                <a16:creationId xmlns:a16="http://schemas.microsoft.com/office/drawing/2014/main" id="{EFF3A17F-5D99-48EB-B6D7-9195D41AA7BB}"/>
              </a:ext>
            </a:extLst>
          </p:cNvPr>
          <p:cNvGraphicFramePr>
            <a:graphicFrameLocks noGrp="1"/>
          </p:cNvGraphicFramePr>
          <p:nvPr>
            <p:extLst>
              <p:ext uri="{D42A27DB-BD31-4B8C-83A1-F6EECF244321}">
                <p14:modId xmlns:p14="http://schemas.microsoft.com/office/powerpoint/2010/main" val="244102187"/>
              </p:ext>
            </p:extLst>
          </p:nvPr>
        </p:nvGraphicFramePr>
        <p:xfrm>
          <a:off x="972874" y="302948"/>
          <a:ext cx="9196362" cy="5813105"/>
        </p:xfrm>
        <a:graphic>
          <a:graphicData uri="http://schemas.openxmlformats.org/drawingml/2006/table">
            <a:tbl>
              <a:tblPr firstRow="1" firstCol="1" bandRow="1">
                <a:tableStyleId>{5C22544A-7EE6-4342-B048-85BDC9FD1C3A}</a:tableStyleId>
              </a:tblPr>
              <a:tblGrid>
                <a:gridCol w="462334">
                  <a:extLst>
                    <a:ext uri="{9D8B030D-6E8A-4147-A177-3AD203B41FA5}">
                      <a16:colId xmlns:a16="http://schemas.microsoft.com/office/drawing/2014/main" val="2714906695"/>
                    </a:ext>
                  </a:extLst>
                </a:gridCol>
                <a:gridCol w="5083843">
                  <a:extLst>
                    <a:ext uri="{9D8B030D-6E8A-4147-A177-3AD203B41FA5}">
                      <a16:colId xmlns:a16="http://schemas.microsoft.com/office/drawing/2014/main" val="3487449495"/>
                    </a:ext>
                  </a:extLst>
                </a:gridCol>
                <a:gridCol w="3650185">
                  <a:extLst>
                    <a:ext uri="{9D8B030D-6E8A-4147-A177-3AD203B41FA5}">
                      <a16:colId xmlns:a16="http://schemas.microsoft.com/office/drawing/2014/main" val="2203877653"/>
                    </a:ext>
                  </a:extLst>
                </a:gridCol>
              </a:tblGrid>
              <a:tr h="529756">
                <a:tc>
                  <a:txBody>
                    <a:bodyPr/>
                    <a:lstStyle/>
                    <a:p>
                      <a:pPr algn="l">
                        <a:lnSpc>
                          <a:spcPct val="107000"/>
                        </a:lnSpc>
                        <a:spcAft>
                          <a:spcPts val="800"/>
                        </a:spcAft>
                      </a:pPr>
                      <a:r>
                        <a:rPr lang="en-GB" sz="900">
                          <a:effectLst/>
                          <a:latin typeface="Arial" panose="020B0604020202020204" pitchFamily="34" charset="0"/>
                          <a:cs typeface="Arial" panose="020B0604020202020204" pitchFamily="34" charset="0"/>
                        </a:rPr>
                        <a:t>Slide no.</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900">
                          <a:effectLst/>
                          <a:latin typeface="Arial" panose="020B0604020202020204" pitchFamily="34" charset="0"/>
                          <a:cs typeface="Arial" panose="020B0604020202020204" pitchFamily="34" charset="0"/>
                        </a:rPr>
                        <a:t>Topic</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900">
                          <a:effectLst/>
                          <a:latin typeface="Arial" panose="020B0604020202020204" pitchFamily="34" charset="0"/>
                          <a:cs typeface="Arial" panose="020B0604020202020204" pitchFamily="34" charset="0"/>
                        </a:rPr>
                        <a:t>Changes since v.1</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483998983"/>
                  </a:ext>
                </a:extLst>
              </a:tr>
              <a:tr h="211670">
                <a:tc>
                  <a:txBody>
                    <a:bodyPr/>
                    <a:lstStyle/>
                    <a:p>
                      <a:pPr algn="l">
                        <a:lnSpc>
                          <a:spcPct val="107000"/>
                        </a:lnSpc>
                        <a:spcAft>
                          <a:spcPts val="800"/>
                        </a:spcAft>
                      </a:pPr>
                      <a:r>
                        <a:rPr lang="en-GB" sz="900">
                          <a:effectLst/>
                          <a:latin typeface="Arial" panose="020B0604020202020204" pitchFamily="34" charset="0"/>
                          <a:ea typeface="+mn-ea"/>
                          <a:cs typeface="Arial" panose="020B0604020202020204" pitchFamily="34" charset="0"/>
                        </a:rPr>
                        <a:t>6</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900">
                          <a:effectLst/>
                          <a:latin typeface="Arial" panose="020B0604020202020204" pitchFamily="34" charset="0"/>
                          <a:cs typeface="Arial" panose="020B0604020202020204" pitchFamily="34" charset="0"/>
                        </a:rPr>
                        <a:t>Covid-19 Vaccination as Condition of Deployment</a:t>
                      </a:r>
                      <a:endParaRPr lang="en-US" sz="900" dirty="0">
                        <a:effectLst/>
                        <a:latin typeface="Arial" panose="020B060402020202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New</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518496067"/>
                  </a:ext>
                </a:extLst>
              </a:tr>
              <a:tr h="193315">
                <a:tc>
                  <a:txBody>
                    <a:bodyPr/>
                    <a:lstStyle/>
                    <a:p>
                      <a:pPr algn="l">
                        <a:lnSpc>
                          <a:spcPct val="107000"/>
                        </a:lnSpc>
                        <a:spcAft>
                          <a:spcPts val="800"/>
                        </a:spcAft>
                      </a:pPr>
                      <a:r>
                        <a:rPr lang="en-GB" sz="900">
                          <a:effectLst/>
                          <a:latin typeface="Arial" panose="020B0604020202020204" pitchFamily="34" charset="0"/>
                          <a:ea typeface="+mn-ea"/>
                          <a:cs typeface="Arial" panose="020B0604020202020204" pitchFamily="34" charset="0"/>
                        </a:rPr>
                        <a:t>7</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US" sz="900">
                          <a:effectLst/>
                          <a:latin typeface="Arial" panose="020B0604020202020204" pitchFamily="34" charset="0"/>
                          <a:cs typeface="Arial" panose="020B0604020202020204" pitchFamily="34" charset="0"/>
                        </a:rPr>
                        <a:t>NHS App</a:t>
                      </a:r>
                      <a:endParaRPr lang="en-US" sz="900" dirty="0">
                        <a:effectLst/>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New</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4173351461"/>
                  </a:ext>
                </a:extLst>
              </a:tr>
              <a:tr h="204687">
                <a:tc>
                  <a:txBody>
                    <a:bodyPr/>
                    <a:lstStyle/>
                    <a:p>
                      <a:pPr algn="l">
                        <a:lnSpc>
                          <a:spcPct val="107000"/>
                        </a:lnSpc>
                        <a:spcAft>
                          <a:spcPts val="800"/>
                        </a:spcAft>
                      </a:pPr>
                      <a:r>
                        <a:rPr lang="en-GB" sz="900">
                          <a:effectLst/>
                          <a:latin typeface="Arial" panose="020B0604020202020204" pitchFamily="34" charset="0"/>
                          <a:ea typeface="+mn-ea"/>
                          <a:cs typeface="Arial" panose="020B0604020202020204" pitchFamily="34" charset="0"/>
                        </a:rPr>
                        <a:t>8</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algn="l">
                        <a:lnSpc>
                          <a:spcPct val="107000"/>
                        </a:lnSpc>
                        <a:spcAft>
                          <a:spcPts val="800"/>
                        </a:spcAft>
                      </a:pPr>
                      <a:r>
                        <a:rPr lang="en-GB" sz="900">
                          <a:effectLst/>
                          <a:latin typeface="Arial" panose="020B0604020202020204" pitchFamily="34" charset="0"/>
                          <a:cs typeface="Arial" panose="020B0604020202020204" pitchFamily="34" charset="0"/>
                        </a:rPr>
                        <a:t>How to demonstrate your vaccination status in the NHS App</a:t>
                      </a:r>
                      <a:endParaRPr lang="en-GB" sz="900" dirty="0">
                        <a:effectLst/>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a:effectLst/>
                          <a:latin typeface="Arial" panose="020B0604020202020204" pitchFamily="34" charset="0"/>
                          <a:ea typeface="Calibri" panose="020F0502020204030204" pitchFamily="34" charset="0"/>
                          <a:cs typeface="Arial" panose="020B0604020202020204" pitchFamily="34" charset="0"/>
                        </a:rPr>
                        <a:t>New</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1683661188"/>
                  </a:ext>
                </a:extLst>
              </a:tr>
              <a:tr h="204687">
                <a:tc>
                  <a:txBody>
                    <a:bodyPr/>
                    <a:lstStyle/>
                    <a:p>
                      <a:pPr algn="l">
                        <a:lnSpc>
                          <a:spcPct val="107000"/>
                        </a:lnSpc>
                        <a:spcAft>
                          <a:spcPts val="800"/>
                        </a:spcAft>
                      </a:pPr>
                      <a:r>
                        <a:rPr lang="en-GB" sz="900">
                          <a:effectLst/>
                          <a:latin typeface="Arial" panose="020B0604020202020204" pitchFamily="34" charset="0"/>
                          <a:ea typeface="+mn-ea"/>
                          <a:cs typeface="Arial" panose="020B0604020202020204" pitchFamily="34" charset="0"/>
                        </a:rPr>
                        <a:t>9</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How to demonstrate your vaccination status in the NHS App</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3314188351"/>
                  </a:ext>
                </a:extLst>
              </a:tr>
              <a:tr h="216057">
                <a:tc>
                  <a:txBody>
                    <a:bodyPr/>
                    <a:lstStyle/>
                    <a:p>
                      <a:pPr algn="l">
                        <a:lnSpc>
                          <a:spcPct val="107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10</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Domiciliary staff vaccine uptake: Top tips</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2267785634"/>
                  </a:ext>
                </a:extLst>
              </a:tr>
              <a:tr h="250172">
                <a:tc>
                  <a:txBody>
                    <a:bodyPr/>
                    <a:lstStyle/>
                    <a:p>
                      <a:pPr algn="l">
                        <a:lnSpc>
                          <a:spcPct val="107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11</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LDN London &amp; ADASS London - Go Get the Vaccine!</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2050531514"/>
                  </a:ext>
                </a:extLst>
              </a:tr>
              <a:tr h="216058">
                <a:tc>
                  <a:txBody>
                    <a:bodyPr/>
                    <a:lstStyle/>
                    <a:p>
                      <a:pPr algn="l">
                        <a:lnSpc>
                          <a:spcPct val="107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13</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Infection prevention and control </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 </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2942160188"/>
                  </a:ext>
                </a:extLst>
              </a:tr>
              <a:tr h="227430">
                <a:tc>
                  <a:txBody>
                    <a:bodyPr/>
                    <a:lstStyle/>
                    <a:p>
                      <a:pPr algn="l">
                        <a:lnSpc>
                          <a:spcPct val="107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17</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When clients should consider wearing face coverings</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 </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2191992008"/>
                  </a:ext>
                </a:extLst>
              </a:tr>
              <a:tr h="204686">
                <a:tc>
                  <a:txBody>
                    <a:bodyPr/>
                    <a:lstStyle/>
                    <a:p>
                      <a:pPr algn="l">
                        <a:lnSpc>
                          <a:spcPct val="107000"/>
                        </a:lnSpc>
                        <a:spcAft>
                          <a:spcPts val="800"/>
                        </a:spcAft>
                      </a:pPr>
                      <a:r>
                        <a:rPr lang="en-GB" sz="900">
                          <a:effectLst/>
                          <a:latin typeface="Arial" panose="020B0604020202020204" pitchFamily="34" charset="0"/>
                          <a:ea typeface="Calibri" panose="020F0502020204030204" pitchFamily="34" charset="0"/>
                          <a:cs typeface="Arial" panose="020B0604020202020204" pitchFamily="34" charset="0"/>
                        </a:rPr>
                        <a:t>18</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COVID-19 Symptoms</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820366178"/>
                  </a:ext>
                </a:extLst>
              </a:tr>
              <a:tr h="261545">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19</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What to do when you suspect someone has Covid-19 symptoms </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 </a:t>
                      </a:r>
                    </a:p>
                  </a:txBody>
                  <a:tcPr marL="17775" marR="17775" marT="3232" marB="0"/>
                </a:tc>
                <a:extLst>
                  <a:ext uri="{0D108BD9-81ED-4DB2-BD59-A6C34878D82A}">
                    <a16:rowId xmlns:a16="http://schemas.microsoft.com/office/drawing/2014/main" val="2049131801"/>
                  </a:ext>
                </a:extLst>
              </a:tr>
              <a:tr h="261545">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21</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Domiciliary care Covid-19 testing service - managers</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306460533"/>
                  </a:ext>
                </a:extLst>
              </a:tr>
              <a:tr h="261545">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23</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Management of exposed care workers</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1684198140"/>
                  </a:ext>
                </a:extLst>
              </a:tr>
              <a:tr h="261545">
                <a:tc>
                  <a:txBody>
                    <a:bodyPr/>
                    <a:lstStyle/>
                    <a:p>
                      <a:pPr algn="l">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24</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Management of exposed care workers</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941096852"/>
                  </a:ext>
                </a:extLst>
              </a:tr>
              <a:tr h="261545">
                <a:tc>
                  <a:txBody>
                    <a:bodyPr/>
                    <a:lstStyle/>
                    <a:p>
                      <a:r>
                        <a:rPr lang="en-GB" sz="900">
                          <a:latin typeface="Arial" panose="020B0604020202020204" pitchFamily="34" charset="0"/>
                          <a:cs typeface="Arial" panose="020B0604020202020204" pitchFamily="34" charset="0"/>
                        </a:rPr>
                        <a:t>25</a:t>
                      </a:r>
                      <a:endParaRPr lang="en-GB" sz="900" dirty="0">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Management of exposed clients</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2670615923"/>
                  </a:ext>
                </a:extLst>
              </a:tr>
              <a:tr h="250172">
                <a:tc>
                  <a:txBody>
                    <a:bodyPr/>
                    <a:lstStyle/>
                    <a:p>
                      <a:r>
                        <a:rPr lang="en-GB" sz="900">
                          <a:latin typeface="Arial" panose="020B0604020202020204" pitchFamily="34" charset="0"/>
                          <a:cs typeface="Arial" panose="020B0604020202020204" pitchFamily="34" charset="0"/>
                        </a:rPr>
                        <a:t>28</a:t>
                      </a:r>
                      <a:endParaRPr lang="en-GB" sz="900" dirty="0">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How clients should use NHS COVID-19 App </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139040480"/>
                  </a:ext>
                </a:extLst>
              </a:tr>
              <a:tr h="295658">
                <a:tc>
                  <a:txBody>
                    <a:bodyPr/>
                    <a:lstStyle/>
                    <a:p>
                      <a:r>
                        <a:rPr lang="en-GB" sz="900">
                          <a:latin typeface="Arial" panose="020B0604020202020204" pitchFamily="34" charset="0"/>
                          <a:cs typeface="Arial" panose="020B0604020202020204" pitchFamily="34" charset="0"/>
                        </a:rPr>
                        <a:t>33</a:t>
                      </a:r>
                      <a:endParaRPr lang="en-GB" sz="900" dirty="0">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a:solidFill>
                            <a:schemeClr val="tx1"/>
                          </a:solidFill>
                          <a:latin typeface="Arial" panose="020B0604020202020204" pitchFamily="34" charset="0"/>
                          <a:cs typeface="Arial" panose="020B0604020202020204" pitchFamily="34" charset="0"/>
                        </a:rPr>
                        <a:t>Covid-19 &amp; Workforce Risk Assessments</a:t>
                      </a:r>
                      <a:endParaRPr lang="en-GB" sz="900" u="none" dirty="0">
                        <a:solidFill>
                          <a:schemeClr val="tx1"/>
                        </a:solidFill>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2540487498"/>
                  </a:ext>
                </a:extLst>
              </a:tr>
              <a:tr h="250172">
                <a:tc>
                  <a:txBody>
                    <a:bodyPr/>
                    <a:lstStyle/>
                    <a:p>
                      <a:r>
                        <a:rPr lang="en-GB" sz="900">
                          <a:latin typeface="Arial" panose="020B0604020202020204" pitchFamily="34" charset="0"/>
                          <a:cs typeface="Arial" panose="020B0604020202020204" pitchFamily="34" charset="0"/>
                        </a:rPr>
                        <a:t>36</a:t>
                      </a:r>
                      <a:endParaRPr lang="en-GB" sz="900" dirty="0">
                        <a:latin typeface="Arial" panose="020B0604020202020204" pitchFamily="34" charset="0"/>
                        <a:cs typeface="Arial" panose="020B0604020202020204" pitchFamily="34" charset="0"/>
                      </a:endParaRPr>
                    </a:p>
                  </a:txBody>
                  <a:tcPr marL="17775" marR="17775" marT="3232" marB="0"/>
                </a:tc>
                <a:tc>
                  <a:txBody>
                    <a:bodyPr/>
                    <a:lstStyle/>
                    <a:p>
                      <a:r>
                        <a:rPr lang="en-GB" sz="900">
                          <a:latin typeface="Arial" panose="020B0604020202020204" pitchFamily="34" charset="0"/>
                          <a:cs typeface="Arial" panose="020B0604020202020204" pitchFamily="34" charset="0"/>
                        </a:rPr>
                        <a:t>Checking clients’ oxygen levels- Pulse Oximetry</a:t>
                      </a:r>
                      <a:endParaRPr lang="en-GB" sz="900" dirty="0">
                        <a:latin typeface="Arial" panose="020B0604020202020204" pitchFamily="34" charset="0"/>
                        <a:cs typeface="Arial" panose="020B0604020202020204" pitchFamily="34"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17775" marR="17775" marT="3232" marB="0"/>
                </a:tc>
                <a:extLst>
                  <a:ext uri="{0D108BD9-81ED-4DB2-BD59-A6C34878D82A}">
                    <a16:rowId xmlns:a16="http://schemas.microsoft.com/office/drawing/2014/main" val="2032757825"/>
                  </a:ext>
                </a:extLst>
              </a:tr>
              <a:tr h="250172">
                <a:tc>
                  <a:txBody>
                    <a:bodyPr/>
                    <a:lstStyle/>
                    <a:p>
                      <a:r>
                        <a:rPr lang="en-GB" sz="900" dirty="0">
                          <a:latin typeface="Arial" panose="020B0604020202020204" pitchFamily="34" charset="0"/>
                          <a:cs typeface="Arial" panose="020B0604020202020204" pitchFamily="34" charset="0"/>
                        </a:rPr>
                        <a:t>37</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Recognising signs of deterioration</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1313448246"/>
                  </a:ext>
                </a:extLst>
              </a:tr>
              <a:tr h="250172">
                <a:tc>
                  <a:txBody>
                    <a:bodyPr/>
                    <a:lstStyle/>
                    <a:p>
                      <a:r>
                        <a:rPr lang="en-GB" sz="900" dirty="0">
                          <a:latin typeface="Arial" panose="020B0604020202020204" pitchFamily="34" charset="0"/>
                          <a:cs typeface="Arial" panose="020B0604020202020204" pitchFamily="34" charset="0"/>
                        </a:rPr>
                        <a:t>39</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Advanced Care Planning -CMC</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New</a:t>
                      </a:r>
                    </a:p>
                  </a:txBody>
                  <a:tcPr marL="17775" marR="17775" marT="3232" marB="0"/>
                </a:tc>
                <a:extLst>
                  <a:ext uri="{0D108BD9-81ED-4DB2-BD59-A6C34878D82A}">
                    <a16:rowId xmlns:a16="http://schemas.microsoft.com/office/drawing/2014/main" val="449946744"/>
                  </a:ext>
                </a:extLst>
              </a:tr>
              <a:tr h="250172">
                <a:tc>
                  <a:txBody>
                    <a:bodyPr/>
                    <a:lstStyle/>
                    <a:p>
                      <a:r>
                        <a:rPr lang="en-GB" sz="900" dirty="0">
                          <a:latin typeface="Arial" panose="020B0604020202020204" pitchFamily="34" charset="0"/>
                          <a:cs typeface="Arial" panose="020B0604020202020204" pitchFamily="34" charset="0"/>
                        </a:rPr>
                        <a:t>42</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Accessing support for digital transformation</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702142723"/>
                  </a:ext>
                </a:extLst>
              </a:tr>
              <a:tr h="250172">
                <a:tc>
                  <a:txBody>
                    <a:bodyPr/>
                    <a:lstStyle/>
                    <a:p>
                      <a:r>
                        <a:rPr lang="en-GB" sz="900" dirty="0">
                          <a:latin typeface="Arial" panose="020B0604020202020204" pitchFamily="34" charset="0"/>
                          <a:cs typeface="Arial" panose="020B0604020202020204" pitchFamily="34" charset="0"/>
                        </a:rPr>
                        <a:t>43</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Data Security and Protection Toolkit (DSPT)</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3133600657"/>
                  </a:ext>
                </a:extLst>
              </a:tr>
              <a:tr h="250172">
                <a:tc>
                  <a:txBody>
                    <a:bodyPr/>
                    <a:lstStyle/>
                    <a:p>
                      <a:r>
                        <a:rPr lang="en-GB" sz="900" dirty="0">
                          <a:latin typeface="Arial" panose="020B0604020202020204" pitchFamily="34" charset="0"/>
                          <a:cs typeface="Arial" panose="020B0604020202020204" pitchFamily="34" charset="0"/>
                        </a:rPr>
                        <a:t>44</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900" u="none" dirty="0">
                          <a:solidFill>
                            <a:schemeClr val="tx1"/>
                          </a:solidFill>
                          <a:latin typeface="Arial" panose="020B0604020202020204" pitchFamily="34" charset="0"/>
                          <a:cs typeface="Arial" panose="020B0604020202020204" pitchFamily="34" charset="0"/>
                        </a:rPr>
                        <a:t>DSPT – support available from Digital Social Care </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Updated</a:t>
                      </a:r>
                    </a:p>
                  </a:txBody>
                  <a:tcPr marL="17775" marR="17775" marT="3232" marB="0"/>
                </a:tc>
                <a:extLst>
                  <a:ext uri="{0D108BD9-81ED-4DB2-BD59-A6C34878D82A}">
                    <a16:rowId xmlns:a16="http://schemas.microsoft.com/office/drawing/2014/main" val="3231046765"/>
                  </a:ext>
                </a:extLst>
              </a:tr>
            </a:tbl>
          </a:graphicData>
        </a:graphic>
      </p:graphicFrame>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30013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C41D8-3980-4A3A-88A2-807E1CB55BB2}"/>
              </a:ext>
            </a:extLst>
          </p:cNvPr>
          <p:cNvSpPr>
            <a:spLocks noGrp="1"/>
          </p:cNvSpPr>
          <p:nvPr>
            <p:ph sz="quarter" idx="10"/>
          </p:nvPr>
        </p:nvSpPr>
        <p:spPr>
          <a:xfrm>
            <a:off x="183121" y="1381903"/>
            <a:ext cx="7551180" cy="5095097"/>
          </a:xfrm>
        </p:spPr>
        <p:txBody>
          <a:bodyPr>
            <a:normAutofit fontScale="92500" lnSpcReduction="20000"/>
          </a:bodyPr>
          <a:lstStyle/>
          <a:p>
            <a:r>
              <a:rPr lang="en-GB" b="1"/>
              <a:t>As well as testing when concerned about symptoms or identified as a contact of someone who has tested positive,</a:t>
            </a:r>
            <a:r>
              <a:rPr lang="en-GB"/>
              <a:t> a </a:t>
            </a:r>
            <a:r>
              <a:rPr lang="en-GB">
                <a:hlinkClick r:id="rId2"/>
              </a:rPr>
              <a:t>weekly home-care testing service is available </a:t>
            </a:r>
            <a:r>
              <a:rPr lang="en-GB" b="1"/>
              <a:t>and recommended </a:t>
            </a:r>
            <a:r>
              <a:rPr lang="en-GB"/>
              <a:t>to all home-care providers and staff.</a:t>
            </a:r>
          </a:p>
          <a:p>
            <a:r>
              <a:rPr lang="en-GB"/>
              <a:t>Agencies can order and distribute test kits to all home-care staff for them to carry out on a weekly basis. </a:t>
            </a:r>
          </a:p>
          <a:p>
            <a:r>
              <a:rPr lang="en-GB"/>
              <a:t>The service involves:</a:t>
            </a:r>
          </a:p>
          <a:p>
            <a:pPr>
              <a:buFont typeface="Arial" panose="020B0604020202020204" pitchFamily="34" charset="0"/>
              <a:buChar char="•"/>
            </a:pPr>
            <a:r>
              <a:rPr lang="en-GB"/>
              <a:t>weekly testing of all homecare workers in adult social care. This includes all carers in domiciliary care organisations, homecare medicine providers and aseptic compounders</a:t>
            </a:r>
          </a:p>
          <a:p>
            <a:pPr>
              <a:buFont typeface="Arial" panose="020B0604020202020204" pitchFamily="34" charset="0"/>
              <a:buChar char="•"/>
            </a:pPr>
            <a:r>
              <a:rPr lang="en-GB"/>
              <a:t>agency managers should order tests every 28 days for their homecare workers</a:t>
            </a:r>
          </a:p>
          <a:p>
            <a:pPr>
              <a:buFont typeface="Arial" panose="020B0604020202020204" pitchFamily="34" charset="0"/>
              <a:buChar char="•"/>
            </a:pPr>
            <a:r>
              <a:rPr lang="en-GB"/>
              <a:t>4 tests are delivered for each homecare worker to the agency, for a 28-day testing cycle</a:t>
            </a:r>
          </a:p>
          <a:p>
            <a:pPr>
              <a:buFont typeface="Arial" panose="020B0604020202020204" pitchFamily="34" charset="0"/>
              <a:buChar char="•"/>
            </a:pPr>
            <a:r>
              <a:rPr lang="en-GB"/>
              <a:t>each homecare worker should be given 4 test kits every 28 days</a:t>
            </a:r>
          </a:p>
          <a:p>
            <a:pPr>
              <a:buFont typeface="Arial" panose="020B0604020202020204" pitchFamily="34" charset="0"/>
              <a:buChar char="•"/>
            </a:pPr>
            <a:r>
              <a:rPr lang="en-GB"/>
              <a:t>every 7 days a care worker should take a test, register it online, and return it by post between Thursday and Sunday the same day that the test was carried out (if the homecare worker is able to access a priority post box with Sunday collections).</a:t>
            </a:r>
          </a:p>
          <a:p>
            <a:pPr>
              <a:buFont typeface="Arial" panose="020B0604020202020204" pitchFamily="34" charset="0"/>
              <a:buChar char="•"/>
            </a:pPr>
            <a:r>
              <a:rPr lang="en-GB"/>
              <a:t>You will receive their results in 2 to 4 days by email and text message</a:t>
            </a:r>
          </a:p>
          <a:p>
            <a:pPr>
              <a:buFont typeface="Arial" panose="020B0604020202020204" pitchFamily="34" charset="0"/>
              <a:buChar char="•"/>
            </a:pPr>
            <a:r>
              <a:rPr lang="en-GB"/>
              <a:t>Inform your employer of a positive result immediately so that they can arrange alternative care for clients, in order to protect others that you may have come into contact with at work</a:t>
            </a:r>
          </a:p>
          <a:p>
            <a:r>
              <a:rPr lang="en-GB"/>
              <a:t>If you tested positive, you must self-isolate straight away to avoid spreading the infection to other people. </a:t>
            </a:r>
            <a:r>
              <a:rPr lang="en-GB">
                <a:hlinkClick r:id="rId3"/>
              </a:rPr>
              <a:t>Check if people you live with need to self-isolate</a:t>
            </a:r>
            <a:endParaRPr lang="en-GB"/>
          </a:p>
          <a:p>
            <a:pPr>
              <a:buFont typeface="Arial" panose="020B0604020202020204" pitchFamily="34" charset="0"/>
              <a:buChar char="•"/>
            </a:pPr>
            <a:r>
              <a:rPr lang="en-GB"/>
              <a:t>You may be contacted by the NHS or your local council and asked for information to </a:t>
            </a:r>
            <a:r>
              <a:rPr lang="en-GB">
                <a:hlinkClick r:id="rId4"/>
              </a:rPr>
              <a:t>help the NHS alert your close contacts</a:t>
            </a:r>
            <a:r>
              <a:rPr lang="en-GB"/>
              <a:t>.</a:t>
            </a:r>
          </a:p>
          <a:p>
            <a:r>
              <a:rPr kumimoji="0" lang="en-US" altLang="en-US" sz="1400" b="0" i="0" u="none" strike="noStrike" cap="none" normalizeH="0" baseline="0">
                <a:ln>
                  <a:noFill/>
                </a:ln>
                <a:solidFill>
                  <a:schemeClr val="tx1"/>
                </a:solidFill>
                <a:effectLst/>
                <a:latin typeface="Arial" panose="020B0604020202020204" pitchFamily="34" charset="0"/>
              </a:rPr>
              <a:t>Regardless of your result, continue following all infection prevention and control (IPC) measures such as wearing personal protective equipment (PPE), washing your hands and socially distancing where possible </a:t>
            </a:r>
            <a:endParaRPr lang="en-GB"/>
          </a:p>
          <a:p>
            <a:pPr>
              <a:buFont typeface="Arial" panose="020B0604020202020204" pitchFamily="34" charset="0"/>
              <a:buChar char="•"/>
            </a:pPr>
            <a:endParaRPr lang="en-GB"/>
          </a:p>
          <a:p>
            <a:endParaRPr lang="en-GB"/>
          </a:p>
        </p:txBody>
      </p:sp>
      <p:sp>
        <p:nvSpPr>
          <p:cNvPr id="3" name="Title 2">
            <a:extLst>
              <a:ext uri="{FF2B5EF4-FFF2-40B4-BE49-F238E27FC236}">
                <a16:creationId xmlns:a16="http://schemas.microsoft.com/office/drawing/2014/main" id="{6D9A1726-C439-456F-9A24-B35F1F91F16A}"/>
              </a:ext>
            </a:extLst>
          </p:cNvPr>
          <p:cNvSpPr>
            <a:spLocks noGrp="1"/>
          </p:cNvSpPr>
          <p:nvPr>
            <p:ph type="title"/>
          </p:nvPr>
        </p:nvSpPr>
        <p:spPr/>
        <p:txBody>
          <a:bodyPr/>
          <a:lstStyle/>
          <a:p>
            <a:r>
              <a:rPr lang="en-GB"/>
              <a:t>Regular testing for homecare workers</a:t>
            </a:r>
          </a:p>
        </p:txBody>
      </p:sp>
      <p:sp>
        <p:nvSpPr>
          <p:cNvPr id="4" name="Content Placeholder 1">
            <a:extLst>
              <a:ext uri="{FF2B5EF4-FFF2-40B4-BE49-F238E27FC236}">
                <a16:creationId xmlns:a16="http://schemas.microsoft.com/office/drawing/2014/main" id="{E8D5A679-0642-457E-956D-E422C5708175}"/>
              </a:ext>
            </a:extLst>
          </p:cNvPr>
          <p:cNvSpPr txBox="1">
            <a:spLocks/>
          </p:cNvSpPr>
          <p:nvPr/>
        </p:nvSpPr>
        <p:spPr>
          <a:xfrm>
            <a:off x="7767498" y="1381903"/>
            <a:ext cx="4241382" cy="4927456"/>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a:solidFill>
                  <a:schemeClr val="accent1"/>
                </a:solidFill>
              </a:rPr>
              <a:t>Resources</a:t>
            </a:r>
          </a:p>
          <a:p>
            <a:r>
              <a:rPr lang="en-GB" sz="1300"/>
              <a:t>Weekly Department of Health and Social Care Home-care testing webinars covering: end-to-end process for homecare worker testing and a live Q&amp;A with the homecare testing team. </a:t>
            </a:r>
            <a:r>
              <a:rPr lang="en-GB" sz="1300">
                <a:hlinkClick r:id="rId5"/>
              </a:rPr>
              <a:t>Sign up for the webinars</a:t>
            </a:r>
            <a:endParaRPr lang="en-GB" sz="1300"/>
          </a:p>
          <a:p>
            <a:r>
              <a:rPr lang="en-GB" sz="1300">
                <a:hlinkClick r:id="rId6"/>
              </a:rPr>
              <a:t>More information</a:t>
            </a:r>
            <a:r>
              <a:rPr lang="en-GB" sz="1300"/>
              <a:t>, including ordering and registering test kits and results</a:t>
            </a:r>
          </a:p>
          <a:p>
            <a:r>
              <a:rPr lang="en-GB" sz="1300"/>
              <a:t>Poster for printing: </a:t>
            </a:r>
            <a:r>
              <a:rPr lang="en-GB" sz="1300">
                <a:hlinkClick r:id="rId7"/>
              </a:rPr>
              <a:t>Testing for Home Care Workers</a:t>
            </a:r>
            <a:endParaRPr lang="en-GB" sz="1300"/>
          </a:p>
          <a:p>
            <a:r>
              <a:rPr lang="en-GB" sz="1300">
                <a:effectLst/>
                <a:latin typeface="Arial" panose="020B0604020202020204" pitchFamily="34" charset="0"/>
              </a:rPr>
              <a:t>If someone has tested positive with a PCR </a:t>
            </a:r>
            <a:br>
              <a:rPr lang="en-GB" sz="1300"/>
            </a:br>
            <a:r>
              <a:rPr lang="en-GB" sz="1300">
                <a:effectLst/>
                <a:latin typeface="Arial" panose="020B0604020202020204" pitchFamily="34" charset="0"/>
              </a:rPr>
              <a:t>test, they should not be tested using PCR </a:t>
            </a:r>
            <a:br>
              <a:rPr lang="en-GB" sz="1300"/>
            </a:br>
            <a:r>
              <a:rPr lang="en-GB" sz="1300">
                <a:effectLst/>
                <a:latin typeface="Arial" panose="020B0604020202020204" pitchFamily="34" charset="0"/>
              </a:rPr>
              <a:t>or LFT for 90 days, unless they develop new </a:t>
            </a:r>
            <a:br>
              <a:rPr lang="en-GB" sz="1300"/>
            </a:br>
            <a:r>
              <a:rPr lang="en-GB" sz="1300">
                <a:effectLst/>
                <a:latin typeface="Arial" panose="020B0604020202020204" pitchFamily="34" charset="0"/>
              </a:rPr>
              <a:t>symptoms during this time, in which case they </a:t>
            </a:r>
            <a:br>
              <a:rPr lang="en-GB" sz="1300"/>
            </a:br>
            <a:r>
              <a:rPr lang="en-GB" sz="1300">
                <a:effectLst/>
                <a:latin typeface="Arial" panose="020B0604020202020204" pitchFamily="34" charset="0"/>
              </a:rPr>
              <a:t>should be retested immediately using PCR. </a:t>
            </a:r>
            <a:br>
              <a:rPr lang="en-GB" sz="1300"/>
            </a:br>
            <a:r>
              <a:rPr lang="en-GB" sz="1300">
                <a:effectLst/>
                <a:latin typeface="Arial" panose="020B0604020202020204" pitchFamily="34" charset="0"/>
              </a:rPr>
              <a:t>This 90 day period is from the initial onset of </a:t>
            </a:r>
            <a:br>
              <a:rPr lang="en-GB" sz="1300"/>
            </a:br>
            <a:r>
              <a:rPr lang="en-GB" sz="1300">
                <a:effectLst/>
                <a:latin typeface="Arial" panose="020B0604020202020204" pitchFamily="34" charset="0"/>
              </a:rPr>
              <a:t>symptoms or, if asymptomatic when tested, </a:t>
            </a:r>
            <a:br>
              <a:rPr lang="en-GB" sz="1300"/>
            </a:br>
            <a:r>
              <a:rPr lang="en-GB" sz="1300">
                <a:effectLst/>
                <a:latin typeface="Arial" panose="020B0604020202020204" pitchFamily="34" charset="0"/>
              </a:rPr>
              <a:t>their positive test result. Individuals should use </a:t>
            </a:r>
            <a:br>
              <a:rPr lang="en-GB" sz="1300"/>
            </a:br>
            <a:r>
              <a:rPr lang="en-GB" sz="1300">
                <a:effectLst/>
                <a:latin typeface="Arial" panose="020B0604020202020204" pitchFamily="34" charset="0"/>
              </a:rPr>
              <a:t>evidence of their positive PCR test to show they </a:t>
            </a:r>
            <a:br>
              <a:rPr lang="en-GB" sz="1300"/>
            </a:br>
            <a:r>
              <a:rPr lang="en-GB" sz="1300">
                <a:effectLst/>
                <a:latin typeface="Arial" panose="020B0604020202020204" pitchFamily="34" charset="0"/>
              </a:rPr>
              <a:t>are currently exempt from </a:t>
            </a:r>
            <a:r>
              <a:rPr lang="en-GB" sz="1300" err="1">
                <a:effectLst/>
                <a:latin typeface="Arial" panose="020B0604020202020204" pitchFamily="34" charset="0"/>
              </a:rPr>
              <a:t>asymtomatic</a:t>
            </a:r>
            <a:r>
              <a:rPr lang="en-GB" sz="1300">
                <a:effectLst/>
                <a:latin typeface="Arial" panose="020B0604020202020204" pitchFamily="34" charset="0"/>
              </a:rPr>
              <a:t> testing. </a:t>
            </a:r>
          </a:p>
          <a:p>
            <a:r>
              <a:rPr kumimoji="0" lang="en-US" altLang="en-US" sz="1300" b="0" i="0" u="none" strike="noStrike" cap="none" normalizeH="0" baseline="0">
                <a:ln>
                  <a:noFill/>
                </a:ln>
                <a:solidFill>
                  <a:schemeClr val="tx1"/>
                </a:solidFill>
                <a:effectLst/>
                <a:latin typeface="Arial" panose="020B0604020202020204" pitchFamily="34" charset="0"/>
                <a:hlinkClick r:id="rId8"/>
              </a:rPr>
              <a:t>The Infection Control Fund (ICF) </a:t>
            </a:r>
            <a:r>
              <a:rPr kumimoji="0" lang="en-US" altLang="en-US" sz="1300" b="0" i="0" u="none" strike="noStrike" cap="none" normalizeH="0" baseline="0">
                <a:ln>
                  <a:noFill/>
                </a:ln>
                <a:solidFill>
                  <a:schemeClr val="tx1"/>
                </a:solidFill>
                <a:effectLst/>
                <a:latin typeface="Arial" panose="020B0604020202020204" pitchFamily="34" charset="0"/>
              </a:rPr>
              <a:t>can be used to pay the wages of staff who have to self-isolate (</a:t>
            </a:r>
            <a:r>
              <a:rPr kumimoji="0" lang="en-US" altLang="en-US" sz="1300" b="0" i="0" u="none" strike="noStrike" cap="none" normalizeH="0" baseline="0">
                <a:ln>
                  <a:noFill/>
                </a:ln>
                <a:solidFill>
                  <a:schemeClr val="tx1"/>
                </a:solidFill>
                <a:effectLst/>
                <a:latin typeface="Arial" panose="020B0604020202020204" pitchFamily="34" charset="0"/>
                <a:hlinkClick r:id="rId9"/>
              </a:rPr>
              <a:t>fund extended until March 2022</a:t>
            </a:r>
            <a:r>
              <a:rPr kumimoji="0" lang="en-US" altLang="en-US" sz="1300" b="0" i="0" u="none" strike="noStrike" cap="none" normalizeH="0" baseline="0">
                <a:ln>
                  <a:noFill/>
                </a:ln>
                <a:solidFill>
                  <a:schemeClr val="tx1"/>
                </a:solidFill>
                <a:effectLst/>
                <a:latin typeface="Arial" panose="020B0604020202020204" pitchFamily="34" charset="0"/>
              </a:rPr>
              <a:t>). </a:t>
            </a:r>
            <a:endParaRPr lang="en-GB" sz="1300"/>
          </a:p>
        </p:txBody>
      </p:sp>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69855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F656C-5BE3-4D81-826D-CBAA72F542A7}"/>
              </a:ext>
            </a:extLst>
          </p:cNvPr>
          <p:cNvSpPr>
            <a:spLocks noGrp="1"/>
          </p:cNvSpPr>
          <p:nvPr>
            <p:ph sz="quarter" idx="10"/>
          </p:nvPr>
        </p:nvSpPr>
        <p:spPr>
          <a:xfrm>
            <a:off x="298969" y="819336"/>
            <a:ext cx="7059774" cy="5516809"/>
          </a:xfrm>
          <a:ln>
            <a:solidFill>
              <a:schemeClr val="tx1"/>
            </a:solidFill>
          </a:ln>
        </p:spPr>
        <p:txBody>
          <a:bodyPr>
            <a:normAutofit fontScale="92500" lnSpcReduction="10000"/>
          </a:bodyPr>
          <a:lstStyle/>
          <a:p>
            <a:r>
              <a:rPr lang="en-GB" b="1"/>
              <a:t>As well as testing when concerned about symptoms or identified as a contact of someone who has tested positive,</a:t>
            </a:r>
            <a:r>
              <a:rPr lang="en-GB"/>
              <a:t> a </a:t>
            </a:r>
            <a:r>
              <a:rPr lang="en-GB">
                <a:hlinkClick r:id="rId2"/>
              </a:rPr>
              <a:t>weekly home-care testing service is available </a:t>
            </a:r>
            <a:r>
              <a:rPr lang="en-GB" b="1"/>
              <a:t>and recommended </a:t>
            </a:r>
            <a:r>
              <a:rPr lang="en-GB"/>
              <a:t>to all home-care providers and staff.</a:t>
            </a:r>
          </a:p>
          <a:p>
            <a:r>
              <a:rPr lang="en-GB"/>
              <a:t>All registered domiciliary care agencies have been contacted with details of how to apply for test kits for their domiciliary care workers. Domiciliary care agencies are responsible for ordering and distributing test kits to all domiciliary care workers for them to conduct at home on a weekly basis.</a:t>
            </a:r>
          </a:p>
          <a:p>
            <a:r>
              <a:rPr lang="en-GB" b="1">
                <a:solidFill>
                  <a:srgbClr val="005EB8"/>
                </a:solidFill>
              </a:rPr>
              <a:t>Testing is important because it:</a:t>
            </a:r>
          </a:p>
          <a:p>
            <a:pPr>
              <a:buFont typeface="Arial" panose="020B0604020202020204" pitchFamily="34" charset="0"/>
              <a:buChar char="•"/>
            </a:pPr>
            <a:r>
              <a:rPr lang="en-GB" i="1" u="sng">
                <a:solidFill>
                  <a:srgbClr val="005EB8"/>
                </a:solidFill>
              </a:rPr>
              <a:t>identifies domiciliary care workers who currently have COVID-19 so they are able to self-isolate if positive</a:t>
            </a:r>
          </a:p>
          <a:p>
            <a:pPr>
              <a:buFont typeface="Arial" panose="020B0604020202020204" pitchFamily="34" charset="0"/>
              <a:buChar char="•"/>
            </a:pPr>
            <a:r>
              <a:rPr lang="en-GB" i="1" u="sng">
                <a:solidFill>
                  <a:srgbClr val="005EB8"/>
                </a:solidFill>
              </a:rPr>
              <a:t>protects those receiving care from infection passed to them by homecare workers who are confirmed positive</a:t>
            </a:r>
          </a:p>
          <a:p>
            <a:pPr>
              <a:buFont typeface="Arial" panose="020B0604020202020204" pitchFamily="34" charset="0"/>
              <a:buChar char="•"/>
            </a:pPr>
            <a:r>
              <a:rPr lang="en-GB" i="1" u="sng">
                <a:solidFill>
                  <a:srgbClr val="005EB8"/>
                </a:solidFill>
              </a:rPr>
              <a:t>prevents and controls the spread of the virus by identifying asymptomatic cases</a:t>
            </a:r>
          </a:p>
          <a:p>
            <a:r>
              <a:rPr lang="en-GB" b="1"/>
              <a:t>The service involves:</a:t>
            </a:r>
          </a:p>
          <a:p>
            <a:pPr>
              <a:buFont typeface="Arial" panose="020B0604020202020204" pitchFamily="34" charset="0"/>
              <a:buChar char="•"/>
            </a:pPr>
            <a:r>
              <a:rPr lang="en-GB"/>
              <a:t>weekly testing of all domiciliary care workers in adult social care. This includes all carers in domiciliary care organisations</a:t>
            </a:r>
          </a:p>
          <a:p>
            <a:pPr>
              <a:buFont typeface="Arial" panose="020B0604020202020204" pitchFamily="34" charset="0"/>
              <a:buChar char="•"/>
            </a:pPr>
            <a:r>
              <a:rPr lang="en-GB"/>
              <a:t>agency managers should order tests every 28 days for their domiciliary care workers</a:t>
            </a:r>
          </a:p>
          <a:p>
            <a:pPr>
              <a:buFont typeface="Arial" panose="020B0604020202020204" pitchFamily="34" charset="0"/>
              <a:buChar char="•"/>
            </a:pPr>
            <a:r>
              <a:rPr lang="en-GB"/>
              <a:t>4 tests are delivered for each domiciliary care worker to the agency, for a 28-day testing cycle</a:t>
            </a:r>
          </a:p>
          <a:p>
            <a:pPr>
              <a:buFont typeface="Arial" panose="020B0604020202020204" pitchFamily="34" charset="0"/>
              <a:buChar char="•"/>
            </a:pPr>
            <a:r>
              <a:rPr lang="en-GB"/>
              <a:t>each domiciliary care worker should be given 4 test kits every 28 days</a:t>
            </a:r>
          </a:p>
          <a:p>
            <a:pPr>
              <a:buFont typeface="Arial" panose="020B0604020202020204" pitchFamily="34" charset="0"/>
              <a:buChar char="•"/>
            </a:pPr>
            <a:r>
              <a:rPr lang="en-GB"/>
              <a:t>every 7 days a care worker should take a test, register it online, and return it by post between Thursday and Sunday</a:t>
            </a:r>
          </a:p>
          <a:p>
            <a:pPr>
              <a:buFont typeface="Arial" panose="020B0604020202020204" pitchFamily="34" charset="0"/>
              <a:buChar char="•"/>
            </a:pPr>
            <a:r>
              <a:rPr lang="en-GB"/>
              <a:t>Domiciliary care workers will receive their results in 2 to 4 days by email and text message (SMS)</a:t>
            </a:r>
          </a:p>
          <a:p>
            <a:endParaRPr lang="en-GB"/>
          </a:p>
        </p:txBody>
      </p:sp>
      <p:sp>
        <p:nvSpPr>
          <p:cNvPr id="3" name="Title 2">
            <a:extLst>
              <a:ext uri="{FF2B5EF4-FFF2-40B4-BE49-F238E27FC236}">
                <a16:creationId xmlns:a16="http://schemas.microsoft.com/office/drawing/2014/main" id="{1C2F9F21-5F9D-4286-9AE1-3B211828C5E8}"/>
              </a:ext>
            </a:extLst>
          </p:cNvPr>
          <p:cNvSpPr>
            <a:spLocks noGrp="1"/>
          </p:cNvSpPr>
          <p:nvPr>
            <p:ph type="title"/>
          </p:nvPr>
        </p:nvSpPr>
        <p:spPr>
          <a:xfrm>
            <a:off x="1070693" y="59301"/>
            <a:ext cx="8202121" cy="611649"/>
          </a:xfrm>
        </p:spPr>
        <p:txBody>
          <a:bodyPr>
            <a:normAutofit fontScale="90000"/>
          </a:bodyPr>
          <a:lstStyle/>
          <a:p>
            <a:r>
              <a:rPr lang="en-GB" sz="2800"/>
              <a:t>Domiciliary care Covid-19 testing service - managers</a:t>
            </a:r>
          </a:p>
        </p:txBody>
      </p:sp>
      <p:sp>
        <p:nvSpPr>
          <p:cNvPr id="5" name="Rectangle 2">
            <a:extLst>
              <a:ext uri="{FF2B5EF4-FFF2-40B4-BE49-F238E27FC236}">
                <a16:creationId xmlns:a16="http://schemas.microsoft.com/office/drawing/2014/main" id="{37DF7627-C9E3-4037-9B57-931142A610DE}"/>
              </a:ext>
            </a:extLst>
          </p:cNvPr>
          <p:cNvSpPr>
            <a:spLocks noChangeArrowheads="1"/>
          </p:cNvSpPr>
          <p:nvPr/>
        </p:nvSpPr>
        <p:spPr bwMode="auto">
          <a:xfrm>
            <a:off x="7434943" y="945621"/>
            <a:ext cx="4611624" cy="5511958"/>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ts val="60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Responsibilities for Agency managers</a:t>
            </a:r>
          </a:p>
          <a:p>
            <a:pPr marL="0" marR="0" lvl="0" indent="0" algn="l" defTabSz="914400" rtl="0" eaLnBrk="0" fontAlgn="base" latinLnBrk="0" hangingPunct="0">
              <a:lnSpc>
                <a:spcPct val="110000"/>
              </a:lnSpc>
              <a:spcBef>
                <a:spcPct val="0"/>
              </a:spcBef>
              <a:spcAft>
                <a:spcPts val="60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If you are the manager of a homecare agency, responsible for a team of homecare workers or you have been delegated responsibility for testing by your </a:t>
            </a:r>
            <a:r>
              <a:rPr kumimoji="0" lang="en-US" altLang="en-US" sz="1200" b="0" i="0" u="none" strike="noStrike" cap="none" normalizeH="0" baseline="0" err="1">
                <a:ln>
                  <a:noFill/>
                </a:ln>
                <a:solidFill>
                  <a:schemeClr val="tx1"/>
                </a:solidFill>
                <a:effectLst/>
                <a:latin typeface="Arial" panose="020B0604020202020204" pitchFamily="34" charset="0"/>
              </a:rPr>
              <a:t>organisation</a:t>
            </a:r>
            <a:r>
              <a:rPr kumimoji="0" lang="en-US" altLang="en-US" sz="1200" b="0" i="0" u="none" strike="noStrike" cap="none" normalizeH="0" baseline="0">
                <a:ln>
                  <a:noFill/>
                </a:ln>
                <a:solidFill>
                  <a:schemeClr val="tx1"/>
                </a:solidFill>
                <a:effectLst/>
                <a:latin typeface="Arial" panose="020B0604020202020204" pitchFamily="34" charset="0"/>
              </a:rPr>
              <a:t>, your key responsibilities are to:</a:t>
            </a:r>
          </a:p>
          <a:p>
            <a:pPr marL="285750" indent="-285750" eaLnBrk="0" fontAlgn="base" hangingPunct="0">
              <a:lnSpc>
                <a:spcPct val="110000"/>
              </a:lnSpc>
              <a:spcBef>
                <a:spcPct val="0"/>
              </a:spcBef>
              <a:buFont typeface="Wingdings" panose="05000000000000000000" pitchFamily="2" charset="2"/>
              <a:buChar char="ü"/>
            </a:pP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attend a webinar to understand the process (sign up </a:t>
            </a: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hlinkClick r:id="rId3"/>
              </a:rPr>
              <a:t>here</a:t>
            </a:r>
            <a:r>
              <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These live webinars will talk you through the end-to-end process for homecare worker testing and include a live Q&amp;A with the homecare testing team, who will be happy to answer your questions.</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Arial" panose="020B0604020202020204" pitchFamily="34" charset="0"/>
              </a:rPr>
              <a:t>Order 4 test kits per domiciliary care worker for every 28-day testing cycle </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Arial" panose="020B0604020202020204" pitchFamily="34" charset="0"/>
              </a:rPr>
              <a:t>communicate your agency’s Unique </a:t>
            </a:r>
            <a:r>
              <a:rPr kumimoji="0" lang="en-US" altLang="en-US" sz="1200" b="0" i="0" u="none" strike="noStrike" cap="none" normalizeH="0" baseline="0" err="1">
                <a:ln>
                  <a:noFill/>
                </a:ln>
                <a:solidFill>
                  <a:schemeClr val="tx1"/>
                </a:solidFill>
                <a:effectLst/>
                <a:latin typeface="Arial" panose="020B0604020202020204" pitchFamily="34" charset="0"/>
              </a:rPr>
              <a:t>Organisation</a:t>
            </a:r>
            <a:r>
              <a:rPr kumimoji="0" lang="en-US" altLang="en-US" sz="1200" b="0" i="0" u="none" strike="noStrike" cap="none" normalizeH="0" baseline="0">
                <a:ln>
                  <a:noFill/>
                </a:ln>
                <a:solidFill>
                  <a:schemeClr val="tx1"/>
                </a:solidFill>
                <a:effectLst/>
                <a:latin typeface="Arial" panose="020B0604020202020204" pitchFamily="34" charset="0"/>
              </a:rPr>
              <a:t> Number (UON) to domiciliary care workers </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Arial" panose="020B0604020202020204" pitchFamily="34" charset="0"/>
              </a:rPr>
              <a:t>distribute test kits to domiciliary care workers </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Arial" panose="020B0604020202020204" pitchFamily="34" charset="0"/>
              </a:rPr>
              <a:t>encourage and support your domiciliary care workers to complete weekly testing between Thursdays and Sundays</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lang="en-US" altLang="en-US" sz="1200">
                <a:latin typeface="Arial" panose="020B0604020202020204" pitchFamily="34" charset="0"/>
              </a:rPr>
              <a:t>Familiarise yourself with the process </a:t>
            </a:r>
            <a:r>
              <a:rPr lang="en-US" altLang="en-US" sz="1200">
                <a:latin typeface="Arial" panose="020B0604020202020204" pitchFamily="34" charset="0"/>
                <a:hlinkClick r:id="rId4"/>
              </a:rPr>
              <a:t>here</a:t>
            </a:r>
            <a:endParaRPr lang="en-US" altLang="en-US" sz="1200">
              <a:latin typeface="Arial" panose="020B0604020202020204" pitchFamily="34" charset="0"/>
            </a:endParaRP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lang="en-GB" sz="1200">
                <a:solidFill>
                  <a:prstClr val="black"/>
                </a:solidFill>
                <a:latin typeface="Arial" panose="020B0604020202020204" pitchFamily="34" charset="0"/>
                <a:cs typeface="Arial" panose="020B0604020202020204" pitchFamily="34" charset="0"/>
              </a:rPr>
              <a:t>Only notify LCRC in the event of a linked pattern of cases between staff and/or clients, or complex cases, on </a:t>
            </a:r>
            <a:r>
              <a:rPr lang="en-GB" sz="1200" err="1">
                <a:solidFill>
                  <a:prstClr val="black"/>
                </a:solidFill>
                <a:latin typeface="Arial" panose="020B0604020202020204" pitchFamily="34" charset="0"/>
                <a:cs typeface="Arial" panose="020B0604020202020204" pitchFamily="34" charset="0"/>
              </a:rPr>
              <a:t>tel</a:t>
            </a:r>
            <a:r>
              <a:rPr lang="en-GB" sz="1200">
                <a:solidFill>
                  <a:prstClr val="black"/>
                </a:solidFill>
                <a:latin typeface="Arial" panose="020B0604020202020204" pitchFamily="34" charset="0"/>
                <a:cs typeface="Arial" panose="020B0604020202020204" pitchFamily="34" charset="0"/>
              </a:rPr>
              <a:t>: 0300 030 0340 email </a:t>
            </a:r>
            <a:r>
              <a:rPr lang="en-GB" sz="1200">
                <a:solidFill>
                  <a:prstClr val="black"/>
                </a:solidFill>
                <a:latin typeface="Arial" panose="020B0604020202020204" pitchFamily="34" charset="0"/>
                <a:cs typeface="Arial" panose="020B0604020202020204" pitchFamily="34" charset="0"/>
                <a:hlinkClick r:id="rId5"/>
              </a:rPr>
              <a:t>lcrc@phe.gov.uk</a:t>
            </a:r>
            <a:r>
              <a:rPr lang="en-GB" sz="1200">
                <a:solidFill>
                  <a:prstClr val="black"/>
                </a:solidFill>
                <a:latin typeface="Arial" panose="020B0604020202020204" pitchFamily="34" charset="0"/>
                <a:cs typeface="Arial" panose="020B0604020202020204" pitchFamily="34" charset="0"/>
              </a:rPr>
              <a:t>   or </a:t>
            </a:r>
            <a:r>
              <a:rPr lang="en-GB" sz="1200">
                <a:solidFill>
                  <a:prstClr val="black"/>
                </a:solidFill>
                <a:latin typeface="Arial" panose="020B0604020202020204" pitchFamily="34" charset="0"/>
                <a:cs typeface="Arial" panose="020B0604020202020204" pitchFamily="34" charset="0"/>
                <a:hlinkClick r:id="rId6"/>
              </a:rPr>
              <a:t>phe.lcrc@nhs.net</a:t>
            </a:r>
            <a:r>
              <a:rPr lang="en-GB" sz="1200">
                <a:solidFill>
                  <a:prstClr val="black"/>
                </a:solidFill>
                <a:latin typeface="Arial" panose="020B0604020202020204" pitchFamily="34" charset="0"/>
                <a:cs typeface="Arial" panose="020B0604020202020204" pitchFamily="34" charset="0"/>
              </a:rPr>
              <a:t>  </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lang="en-GB" sz="1200">
                <a:solidFill>
                  <a:prstClr val="black"/>
                </a:solidFill>
                <a:latin typeface="Arial" panose="020B0604020202020204" pitchFamily="34" charset="0"/>
                <a:cs typeface="Arial" panose="020B0604020202020204" pitchFamily="34" charset="0"/>
              </a:rPr>
              <a:t>LCRC will provide infection control support and advise on  any further testing</a:t>
            </a:r>
          </a:p>
          <a:p>
            <a:pPr marL="285750" marR="0" lvl="0" indent="-285750" algn="l" defTabSz="914400" rtl="0" eaLnBrk="0" fontAlgn="base" latinLnBrk="0" hangingPunct="0">
              <a:lnSpc>
                <a:spcPct val="110000"/>
              </a:lnSpc>
              <a:spcBef>
                <a:spcPct val="0"/>
              </a:spcBef>
              <a:buClrTx/>
              <a:buSzTx/>
              <a:buFont typeface="Wingdings" panose="05000000000000000000" pitchFamily="2" charset="2"/>
              <a:buChar char="ü"/>
              <a:tabLst/>
            </a:pPr>
            <a:r>
              <a:rPr lang="en-GB" sz="1200">
                <a:solidFill>
                  <a:prstClr val="black"/>
                </a:solidFill>
                <a:latin typeface="Arial" panose="020B0604020202020204" pitchFamily="34" charset="0"/>
                <a:cs typeface="Arial" panose="020B0604020202020204" pitchFamily="34" charset="0"/>
              </a:rPr>
              <a:t>Can you access infection prevention control funding (</a:t>
            </a:r>
            <a:r>
              <a:rPr lang="en-GB" sz="1200">
                <a:solidFill>
                  <a:prstClr val="black"/>
                </a:solidFill>
                <a:latin typeface="Arial" panose="020B0604020202020204" pitchFamily="34" charset="0"/>
                <a:cs typeface="Arial" panose="020B0604020202020204" pitchFamily="34" charset="0"/>
                <a:hlinkClick r:id="rId7"/>
              </a:rPr>
              <a:t>now available until March 2022</a:t>
            </a:r>
            <a:r>
              <a:rPr lang="en-GB" sz="1200">
                <a:solidFill>
                  <a:prstClr val="black"/>
                </a:solidFill>
                <a:latin typeface="Arial" panose="020B0604020202020204" pitchFamily="34" charset="0"/>
                <a:cs typeface="Arial" panose="020B0604020202020204" pitchFamily="34" charset="0"/>
              </a:rPr>
              <a:t>) to support staff who have to self-isolate?</a:t>
            </a:r>
          </a:p>
        </p:txBody>
      </p:sp>
      <p:pic>
        <p:nvPicPr>
          <p:cNvPr id="6" name="Graphic 5" descr="Test tubes">
            <a:extLst>
              <a:ext uri="{FF2B5EF4-FFF2-40B4-BE49-F238E27FC236}">
                <a16:creationId xmlns:a16="http://schemas.microsoft.com/office/drawing/2014/main" id="{2A2842FA-B98D-426E-BA9B-9C36B70B0AD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829" y="-23265"/>
            <a:ext cx="776779" cy="776779"/>
          </a:xfrm>
          <a:prstGeom prst="rect">
            <a:avLst/>
          </a:prstGeom>
        </p:spPr>
      </p:pic>
      <p:sp>
        <p:nvSpPr>
          <p:cNvPr id="8" name="TextBox 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29170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F9F21-5F9D-4286-9AE1-3B211828C5E8}"/>
              </a:ext>
            </a:extLst>
          </p:cNvPr>
          <p:cNvSpPr>
            <a:spLocks noGrp="1"/>
          </p:cNvSpPr>
          <p:nvPr>
            <p:ph type="title"/>
          </p:nvPr>
        </p:nvSpPr>
        <p:spPr>
          <a:xfrm>
            <a:off x="972721" y="67716"/>
            <a:ext cx="8756073" cy="611649"/>
          </a:xfrm>
        </p:spPr>
        <p:txBody>
          <a:bodyPr/>
          <a:lstStyle/>
          <a:p>
            <a:r>
              <a:rPr lang="en-GB" sz="2800"/>
              <a:t>Domiciliary care Covid-19 testing service - staff</a:t>
            </a:r>
          </a:p>
        </p:txBody>
      </p:sp>
      <p:pic>
        <p:nvPicPr>
          <p:cNvPr id="6" name="Graphic 5" descr="Test tubes">
            <a:extLst>
              <a:ext uri="{FF2B5EF4-FFF2-40B4-BE49-F238E27FC236}">
                <a16:creationId xmlns:a16="http://schemas.microsoft.com/office/drawing/2014/main" id="{2A2842FA-B98D-426E-BA9B-9C36B70B0AD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942" y="7413"/>
            <a:ext cx="776779" cy="776779"/>
          </a:xfrm>
          <a:prstGeom prst="rect">
            <a:avLst/>
          </a:prstGeom>
        </p:spPr>
      </p:pic>
      <p:sp>
        <p:nvSpPr>
          <p:cNvPr id="11" name="Rectangle 2">
            <a:extLst>
              <a:ext uri="{FF2B5EF4-FFF2-40B4-BE49-F238E27FC236}">
                <a16:creationId xmlns:a16="http://schemas.microsoft.com/office/drawing/2014/main" id="{D12E3F4F-B700-4DEC-B2A8-9A3D4E7034D5}"/>
              </a:ext>
            </a:extLst>
          </p:cNvPr>
          <p:cNvSpPr>
            <a:spLocks noChangeArrowheads="1"/>
          </p:cNvSpPr>
          <p:nvPr/>
        </p:nvSpPr>
        <p:spPr bwMode="auto">
          <a:xfrm>
            <a:off x="287051" y="739668"/>
            <a:ext cx="4605484" cy="5689571"/>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ts val="600"/>
              </a:spcAft>
              <a:buClrTx/>
              <a:buSzTx/>
              <a:buFontTx/>
              <a:buNone/>
              <a:tabLst/>
            </a:pPr>
            <a:r>
              <a:rPr kumimoji="0" lang="en-GB" altLang="en-US" sz="1500" b="1" i="0" u="none" strike="noStrike" cap="none" normalizeH="0" baseline="0">
                <a:ln>
                  <a:noFill/>
                </a:ln>
                <a:solidFill>
                  <a:schemeClr val="tx1"/>
                </a:solidFill>
                <a:effectLst/>
                <a:latin typeface="Arial" panose="020B0604020202020204" pitchFamily="34" charset="0"/>
              </a:rPr>
              <a:t>Responsibilities for Homecare workers</a:t>
            </a:r>
          </a:p>
          <a:p>
            <a:pPr marL="0" marR="0" lvl="0" indent="0" algn="l" defTabSz="914400" rtl="0" eaLnBrk="0" fontAlgn="base" latinLnBrk="0" hangingPunct="0">
              <a:lnSpc>
                <a:spcPct val="110000"/>
              </a:lnSpc>
              <a:spcBef>
                <a:spcPct val="0"/>
              </a:spcBef>
              <a:spcAft>
                <a:spcPts val="600"/>
              </a:spcAft>
              <a:buClrTx/>
              <a:buSzTx/>
              <a:buFontTx/>
              <a:buNone/>
              <a:tabLst/>
            </a:pPr>
            <a:r>
              <a:rPr kumimoji="0" lang="en-GB" altLang="en-US" sz="1500" i="0" u="none" strike="noStrike" cap="none" normalizeH="0" baseline="0">
                <a:ln>
                  <a:noFill/>
                </a:ln>
                <a:solidFill>
                  <a:schemeClr val="tx1"/>
                </a:solidFill>
                <a:effectLst/>
                <a:latin typeface="Arial" panose="020B0604020202020204" pitchFamily="34" charset="0"/>
              </a:rPr>
              <a:t>If you are a domiciliary care worker who visits people with care and support needs at their homes, your key responsibilities are to:</a:t>
            </a:r>
          </a:p>
          <a:p>
            <a:pPr marL="285750" marR="0" lvl="0" indent="-285750" algn="l" defTabSz="914400" rtl="0" eaLnBrk="0" fontAlgn="base" latinLnBrk="0" hangingPunct="0">
              <a:lnSpc>
                <a:spcPct val="110000"/>
              </a:lnSpc>
              <a:spcBef>
                <a:spcPct val="0"/>
              </a:spcBef>
              <a:spcAft>
                <a:spcPts val="600"/>
              </a:spcAft>
              <a:buClrTx/>
              <a:buSzTx/>
              <a:buFont typeface="Wingdings" panose="05000000000000000000" pitchFamily="2" charset="2"/>
              <a:buChar char="ü"/>
              <a:tabLst/>
            </a:pPr>
            <a:r>
              <a:rPr kumimoji="0" lang="en-GB" altLang="en-US" sz="1500" i="0" u="none" strike="noStrike" cap="none" normalizeH="0" baseline="0">
                <a:ln>
                  <a:noFill/>
                </a:ln>
                <a:solidFill>
                  <a:schemeClr val="tx1"/>
                </a:solidFill>
                <a:effectLst/>
                <a:latin typeface="Arial" panose="020B0604020202020204" pitchFamily="34" charset="0"/>
              </a:rPr>
              <a:t>conduct tests weekly between Thursdays and Sundays</a:t>
            </a:r>
          </a:p>
          <a:p>
            <a:pPr marL="285750" marR="0" lvl="0" indent="-285750" algn="l" defTabSz="914400" rtl="0" eaLnBrk="0" fontAlgn="base" latinLnBrk="0" hangingPunct="0">
              <a:lnSpc>
                <a:spcPct val="110000"/>
              </a:lnSpc>
              <a:spcBef>
                <a:spcPct val="0"/>
              </a:spcBef>
              <a:spcAft>
                <a:spcPts val="600"/>
              </a:spcAft>
              <a:buClrTx/>
              <a:buSzTx/>
              <a:buFont typeface="Wingdings" panose="05000000000000000000" pitchFamily="2" charset="2"/>
              <a:buChar char="ü"/>
              <a:tabLst/>
            </a:pPr>
            <a:r>
              <a:rPr kumimoji="0" lang="en-GB" altLang="en-US" sz="1500" i="0" u="none" strike="noStrike" cap="none" normalizeH="0" baseline="0">
                <a:ln>
                  <a:noFill/>
                </a:ln>
                <a:solidFill>
                  <a:schemeClr val="tx1"/>
                </a:solidFill>
                <a:effectLst/>
                <a:latin typeface="Arial" panose="020B0604020202020204" pitchFamily="34" charset="0"/>
              </a:rPr>
              <a:t>register your tests as soon as you have completed them each week using your agency’s Unique Organisation Number (UON)</a:t>
            </a:r>
          </a:p>
          <a:p>
            <a:pPr marL="285750" marR="0" lvl="0" indent="-285750" algn="l" defTabSz="914400" rtl="0" eaLnBrk="0" fontAlgn="base" latinLnBrk="0" hangingPunct="0">
              <a:lnSpc>
                <a:spcPct val="110000"/>
              </a:lnSpc>
              <a:spcBef>
                <a:spcPct val="0"/>
              </a:spcBef>
              <a:spcAft>
                <a:spcPts val="600"/>
              </a:spcAft>
              <a:buClrTx/>
              <a:buSzTx/>
              <a:buFont typeface="Wingdings" panose="05000000000000000000" pitchFamily="2" charset="2"/>
              <a:buChar char="ü"/>
              <a:tabLst/>
            </a:pPr>
            <a:r>
              <a:rPr kumimoji="0" lang="en-GB" altLang="en-US" sz="1500" i="0" u="none" strike="noStrike" cap="none" normalizeH="0" baseline="0">
                <a:ln>
                  <a:noFill/>
                </a:ln>
                <a:solidFill>
                  <a:schemeClr val="tx1"/>
                </a:solidFill>
                <a:effectLst/>
                <a:latin typeface="Arial" panose="020B0604020202020204" pitchFamily="34" charset="0"/>
              </a:rPr>
              <a:t>return your test kits at a Royal Mail priority post box on the same day that you complete the test</a:t>
            </a:r>
          </a:p>
          <a:p>
            <a:pPr marL="285750" marR="0" lvl="0" indent="-285750" algn="l" defTabSz="914400" rtl="0" eaLnBrk="0" fontAlgn="base" latinLnBrk="0" hangingPunct="0">
              <a:lnSpc>
                <a:spcPct val="110000"/>
              </a:lnSpc>
              <a:spcBef>
                <a:spcPct val="0"/>
              </a:spcBef>
              <a:spcAft>
                <a:spcPts val="600"/>
              </a:spcAft>
              <a:buClrTx/>
              <a:buSzTx/>
              <a:buFont typeface="Wingdings" panose="05000000000000000000" pitchFamily="2" charset="2"/>
              <a:buChar char="ü"/>
              <a:tabLst/>
            </a:pPr>
            <a:r>
              <a:rPr kumimoji="0" lang="en-GB" altLang="en-US" sz="1500" i="0" u="none" strike="noStrike" cap="none" normalizeH="0" baseline="0">
                <a:ln>
                  <a:noFill/>
                </a:ln>
                <a:solidFill>
                  <a:schemeClr val="tx1"/>
                </a:solidFill>
                <a:effectLst/>
                <a:latin typeface="Arial" panose="020B0604020202020204" pitchFamily="34" charset="0"/>
              </a:rPr>
              <a:t>if you test positive: isolate, notify your line manager and provide contacts to NHS Track and Trace</a:t>
            </a:r>
          </a:p>
          <a:p>
            <a:pPr marL="285750" marR="0" lvl="0" indent="-285750" algn="l" defTabSz="914400" rtl="0" eaLnBrk="0" fontAlgn="base" latinLnBrk="0" hangingPunct="0">
              <a:lnSpc>
                <a:spcPct val="110000"/>
              </a:lnSpc>
              <a:spcBef>
                <a:spcPct val="0"/>
              </a:spcBef>
              <a:spcAft>
                <a:spcPts val="600"/>
              </a:spcAft>
              <a:buClrTx/>
              <a:buSzTx/>
              <a:buFont typeface="Wingdings" panose="05000000000000000000" pitchFamily="2" charset="2"/>
              <a:buChar char="ü"/>
              <a:tabLst/>
            </a:pPr>
            <a:r>
              <a:rPr kumimoji="0" lang="en-GB" altLang="en-US" sz="1500" i="0" u="none" strike="noStrike" cap="none" normalizeH="0" baseline="0">
                <a:ln>
                  <a:noFill/>
                </a:ln>
                <a:solidFill>
                  <a:schemeClr val="tx1"/>
                </a:solidFill>
                <a:effectLst/>
                <a:latin typeface="Arial" panose="020B0604020202020204" pitchFamily="34" charset="0"/>
              </a:rPr>
              <a:t>regardless of your result, continue following all infection prevention and control (IPC) measures such as wearing personal protective equipment (PPE), washing your hands and socially distancing where possible</a:t>
            </a:r>
          </a:p>
          <a:p>
            <a:pPr marL="285750" indent="-285750" eaLnBrk="0" fontAlgn="base" hangingPunct="0">
              <a:lnSpc>
                <a:spcPct val="110000"/>
              </a:lnSpc>
              <a:spcBef>
                <a:spcPct val="0"/>
              </a:spcBef>
              <a:spcAft>
                <a:spcPts val="600"/>
              </a:spcAft>
              <a:buFont typeface="Wingdings" panose="05000000000000000000" pitchFamily="2" charset="2"/>
              <a:buChar char="ü"/>
            </a:pPr>
            <a:r>
              <a:rPr lang="en-US" altLang="en-US" sz="1500">
                <a:latin typeface="Arial" panose="020B0604020202020204" pitchFamily="34" charset="0"/>
              </a:rPr>
              <a:t>Familiarise yourself with the process </a:t>
            </a:r>
            <a:r>
              <a:rPr lang="en-US" altLang="en-US" sz="1500">
                <a:latin typeface="Arial" panose="020B0604020202020204" pitchFamily="34" charset="0"/>
                <a:hlinkClick r:id="rId4"/>
              </a:rPr>
              <a:t>here</a:t>
            </a:r>
            <a:endParaRPr kumimoji="0" lang="en-US" altLang="en-US" sz="1500" b="0" i="0" u="none" strike="noStrike" cap="none" normalizeH="0" baseline="0">
              <a:ln>
                <a:noFill/>
              </a:ln>
              <a:solidFill>
                <a:schemeClr val="tx1"/>
              </a:solidFill>
              <a:effectLst/>
              <a:latin typeface="Arial" panose="020B0604020202020204" pitchFamily="34" charset="0"/>
            </a:endParaRPr>
          </a:p>
        </p:txBody>
      </p:sp>
      <p:sp>
        <p:nvSpPr>
          <p:cNvPr id="17" name="Rectangle 2">
            <a:extLst>
              <a:ext uri="{FF2B5EF4-FFF2-40B4-BE49-F238E27FC236}">
                <a16:creationId xmlns:a16="http://schemas.microsoft.com/office/drawing/2014/main" id="{A92D8308-2686-4388-809D-1C5971924183}"/>
              </a:ext>
            </a:extLst>
          </p:cNvPr>
          <p:cNvSpPr>
            <a:spLocks noChangeArrowheads="1"/>
          </p:cNvSpPr>
          <p:nvPr/>
        </p:nvSpPr>
        <p:spPr bwMode="auto">
          <a:xfrm>
            <a:off x="5080132" y="889020"/>
            <a:ext cx="6659267" cy="286232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indent="0">
              <a:buNone/>
            </a:pPr>
            <a:r>
              <a:rPr lang="en-GB" sz="1500" b="1">
                <a:solidFill>
                  <a:prstClr val="black"/>
                </a:solidFill>
                <a:latin typeface="Arial" panose="020B0604020202020204" pitchFamily="34" charset="0"/>
                <a:cs typeface="Arial" panose="020B0604020202020204" pitchFamily="34" charset="0"/>
              </a:rPr>
              <a:t>If you develop symptoms in-between regular tests</a:t>
            </a:r>
            <a:r>
              <a:rPr lang="en-GB" sz="1500">
                <a:solidFill>
                  <a:prstClr val="black"/>
                </a:solidFill>
                <a:latin typeface="Arial" panose="020B0604020202020204" pitchFamily="34" charset="0"/>
                <a:cs typeface="Arial" panose="020B0604020202020204" pitchFamily="34" charset="0"/>
              </a:rPr>
              <a:t>, you should self isolate at home and should order a test by calling 111, through the </a:t>
            </a:r>
            <a:r>
              <a:rPr lang="en-GB" sz="1500" b="1" u="sng">
                <a:solidFill>
                  <a:prstClr val="black"/>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self referral digital portal </a:t>
            </a:r>
            <a:r>
              <a:rPr lang="en-GB" sz="1500">
                <a:solidFill>
                  <a:prstClr val="black"/>
                </a:solidFill>
                <a:latin typeface="Arial" panose="020B0604020202020204" pitchFamily="34" charset="0"/>
                <a:cs typeface="Arial" panose="020B0604020202020204" pitchFamily="34" charset="0"/>
              </a:rPr>
              <a:t>or using local arrangements for testing where they exist.</a:t>
            </a:r>
          </a:p>
          <a:p>
            <a:endParaRPr lang="en-GB" sz="150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GB" sz="1500" b="1">
                <a:solidFill>
                  <a:prstClr val="black"/>
                </a:solidFill>
                <a:latin typeface="Arial" panose="020B0604020202020204" pitchFamily="34" charset="0"/>
                <a:cs typeface="Arial" panose="020B0604020202020204" pitchFamily="34" charset="0"/>
              </a:rPr>
              <a:t>What to do if you have a positive test result:</a:t>
            </a:r>
          </a:p>
          <a:p>
            <a:pPr marL="0" lvl="0" indent="0">
              <a:lnSpc>
                <a:spcPct val="100000"/>
              </a:lnSpc>
              <a:spcBef>
                <a:spcPts val="0"/>
              </a:spcBef>
              <a:buNone/>
            </a:pPr>
            <a:endParaRPr lang="en-GB" sz="1500" b="1">
              <a:solidFill>
                <a:prstClr val="black"/>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en-GB" sz="1500">
                <a:solidFill>
                  <a:prstClr val="black"/>
                </a:solidFill>
                <a:latin typeface="Arial" panose="020B0604020202020204" pitchFamily="34" charset="0"/>
                <a:cs typeface="Arial" panose="020B0604020202020204" pitchFamily="34" charset="0"/>
              </a:rPr>
              <a:t>Ensure self-isolation process is followed for 10 days following onset of symptoms or following the test</a:t>
            </a:r>
          </a:p>
          <a:p>
            <a:endParaRPr lang="en-GB" sz="1500">
              <a:solidFill>
                <a:prstClr val="black"/>
              </a:solidFill>
              <a:latin typeface="Arial" panose="020B0604020202020204" pitchFamily="34" charset="0"/>
              <a:cs typeface="Arial" panose="020B0604020202020204" pitchFamily="34" charset="0"/>
            </a:endParaRPr>
          </a:p>
          <a:p>
            <a:r>
              <a:rPr lang="en-GB" sz="1500">
                <a:solidFill>
                  <a:prstClr val="black"/>
                </a:solidFill>
                <a:latin typeface="Arial" panose="020B0604020202020204" pitchFamily="34" charset="0"/>
                <a:cs typeface="Arial" panose="020B0604020202020204" pitchFamily="34" charset="0"/>
              </a:rPr>
              <a:t>Staff who have had a positive test result for COVID-19 </a:t>
            </a:r>
            <a:r>
              <a:rPr lang="en-GB" sz="1500" b="1">
                <a:latin typeface="Arial" panose="020B0604020202020204" pitchFamily="34" charset="0"/>
                <a:cs typeface="Arial" panose="020B0604020202020204" pitchFamily="34" charset="0"/>
              </a:rPr>
              <a:t>do not need to retest for 90 days.</a:t>
            </a:r>
            <a:endParaRPr lang="en-GB" sz="15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ADA8553-5226-4014-903A-4A99B9A93198}"/>
              </a:ext>
            </a:extLst>
          </p:cNvPr>
          <p:cNvSpPr txBox="1"/>
          <p:nvPr/>
        </p:nvSpPr>
        <p:spPr>
          <a:xfrm>
            <a:off x="5105372" y="3991247"/>
            <a:ext cx="6226628" cy="2031325"/>
          </a:xfrm>
          <a:prstGeom prst="rect">
            <a:avLst/>
          </a:prstGeom>
          <a:noFill/>
          <a:ln w="76200">
            <a:solidFill>
              <a:srgbClr val="FFC000"/>
            </a:solidFill>
          </a:ln>
        </p:spPr>
        <p:txBody>
          <a:bodyPr wrap="square">
            <a:spAutoFit/>
          </a:bodyPr>
          <a:lstStyle/>
          <a:p>
            <a:r>
              <a:rPr lang="en-GB" b="1">
                <a:solidFill>
                  <a:srgbClr val="FF0000"/>
                </a:solidFill>
                <a:latin typeface="Arial" panose="020B0604020202020204" pitchFamily="34" charset="0"/>
                <a:cs typeface="Arial" panose="020B0604020202020204" pitchFamily="34" charset="0"/>
              </a:rPr>
              <a:t>Testing is important because it:</a:t>
            </a:r>
          </a:p>
          <a:p>
            <a:pPr marL="285750" indent="-285750">
              <a:buFont typeface="Arial" panose="020B0604020202020204" pitchFamily="34" charset="0"/>
              <a:buChar char="•"/>
            </a:pPr>
            <a:r>
              <a:rPr lang="en-GB">
                <a:solidFill>
                  <a:srgbClr val="FF0000"/>
                </a:solidFill>
                <a:latin typeface="Arial" panose="020B0604020202020204" pitchFamily="34" charset="0"/>
                <a:cs typeface="Arial" panose="020B0604020202020204" pitchFamily="34" charset="0"/>
              </a:rPr>
              <a:t>identifies domiciliary care workers who currently have COVID-19 so they are able to self-isolate if positive</a:t>
            </a:r>
          </a:p>
          <a:p>
            <a:pPr marL="285750" indent="-285750">
              <a:buFont typeface="Arial" panose="020B0604020202020204" pitchFamily="34" charset="0"/>
              <a:buChar char="•"/>
            </a:pPr>
            <a:r>
              <a:rPr lang="en-GB">
                <a:solidFill>
                  <a:srgbClr val="FF0000"/>
                </a:solidFill>
                <a:latin typeface="Arial" panose="020B0604020202020204" pitchFamily="34" charset="0"/>
                <a:cs typeface="Arial" panose="020B0604020202020204" pitchFamily="34" charset="0"/>
              </a:rPr>
              <a:t>protects those receiving care from infection passed to them by homecare workers who are confirmed positive</a:t>
            </a:r>
          </a:p>
          <a:p>
            <a:pPr marL="285750" indent="-285750">
              <a:buFont typeface="Arial" panose="020B0604020202020204" pitchFamily="34" charset="0"/>
              <a:buChar char="•"/>
            </a:pPr>
            <a:r>
              <a:rPr lang="en-GB">
                <a:solidFill>
                  <a:srgbClr val="FF0000"/>
                </a:solidFill>
                <a:latin typeface="Arial" panose="020B0604020202020204" pitchFamily="34" charset="0"/>
                <a:cs typeface="Arial" panose="020B0604020202020204" pitchFamily="34" charset="0"/>
              </a:rPr>
              <a:t>prevents and controls the spread of the virus by identifying asymptomatic cases</a:t>
            </a:r>
          </a:p>
        </p:txBody>
      </p:sp>
      <p:sp>
        <p:nvSpPr>
          <p:cNvPr id="12" name="TextBox 1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68853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621C7-C4F4-4829-A055-3C5069AF14E9}"/>
              </a:ext>
            </a:extLst>
          </p:cNvPr>
          <p:cNvSpPr>
            <a:spLocks noGrp="1"/>
          </p:cNvSpPr>
          <p:nvPr>
            <p:ph sz="quarter" idx="10"/>
          </p:nvPr>
        </p:nvSpPr>
        <p:spPr>
          <a:xfrm>
            <a:off x="142460" y="812420"/>
            <a:ext cx="12049540" cy="2712374"/>
          </a:xfrm>
        </p:spPr>
        <p:txBody>
          <a:bodyPr lIns="91440" tIns="45720" rIns="91440" bIns="45720" anchor="t"/>
          <a:lstStyle/>
          <a:p>
            <a:pPr>
              <a:lnSpc>
                <a:spcPct val="100000"/>
              </a:lnSpc>
              <a:spcBef>
                <a:spcPts val="600"/>
              </a:spcBef>
              <a:spcAft>
                <a:spcPts val="600"/>
              </a:spcAft>
            </a:pPr>
            <a:r>
              <a:rPr lang="en-GB" sz="1500">
                <a:effectLst/>
                <a:ea typeface="Calibri" panose="020F0502020204030204" pitchFamily="34" charset="0"/>
              </a:rPr>
              <a:t>Contacts could be anyone living in the same household as someone who has COVID-19 symptoms or a positive test, or someone who has had face-to-face contact within one meter, been within one meter for one minute or longer without face-to-face contact, or been within 2 metres of someone for more than 15 minutes, with someone who has tested positive. </a:t>
            </a:r>
            <a:r>
              <a:rPr lang="en-GB" sz="1500">
                <a:effectLst/>
              </a:rPr>
              <a:t>A person may also be a close contact if they have travelled in the same vehicle or plane as a person who has tested positive for COVID-19 </a:t>
            </a:r>
            <a:r>
              <a:rPr lang="en-GB" sz="1500">
                <a:effectLst/>
                <a:ea typeface="Calibri" panose="020F0502020204030204" pitchFamily="34" charset="0"/>
              </a:rPr>
              <a:t>(more information </a:t>
            </a:r>
            <a:r>
              <a:rPr lang="en-GB" sz="1500" u="sng">
                <a:solidFill>
                  <a:srgbClr val="0563C1"/>
                </a:solidFill>
                <a:effectLst/>
                <a:ea typeface="Calibri" panose="020F0502020204030204" pitchFamily="34" charset="0"/>
                <a:hlinkClick r:id="rId2"/>
              </a:rPr>
              <a:t>here</a:t>
            </a:r>
            <a:r>
              <a:rPr lang="en-GB" sz="1500" u="sng">
                <a:solidFill>
                  <a:srgbClr val="0563C1"/>
                </a:solidFill>
                <a:effectLst/>
                <a:ea typeface="Calibri" panose="020F0502020204030204" pitchFamily="34" charset="0"/>
              </a:rPr>
              <a:t>)</a:t>
            </a:r>
            <a:r>
              <a:rPr lang="en-GB" sz="1500" u="sng">
                <a:solidFill>
                  <a:srgbClr val="0563C1"/>
                </a:solidFill>
                <a:ea typeface="Calibri" panose="020F0502020204030204" pitchFamily="34" charset="0"/>
              </a:rPr>
              <a:t> </a:t>
            </a:r>
            <a:r>
              <a:rPr lang="en-GB" sz="1500" u="none" strike="noStrike">
                <a:solidFill>
                  <a:srgbClr val="0563C1"/>
                </a:solidFill>
                <a:effectLst/>
                <a:ea typeface="Calibri" panose="020F0502020204030204" pitchFamily="34" charset="0"/>
              </a:rPr>
              <a:t> **</a:t>
            </a:r>
            <a:endParaRPr lang="en-GB" sz="1500">
              <a:effectLst/>
              <a:ea typeface="Calibri" panose="020F0502020204030204" pitchFamily="34" charset="0"/>
            </a:endParaRPr>
          </a:p>
          <a:p>
            <a:pPr fontAlgn="base">
              <a:lnSpc>
                <a:spcPct val="100000"/>
              </a:lnSpc>
              <a:spcBef>
                <a:spcPts val="600"/>
              </a:spcBef>
              <a:spcAft>
                <a:spcPts val="600"/>
              </a:spcAft>
            </a:pPr>
            <a:r>
              <a:rPr lang="en-GB" sz="1500">
                <a:solidFill>
                  <a:srgbClr val="0B0C0C"/>
                </a:solidFill>
                <a:effectLst/>
                <a:ea typeface="Times New Roman" panose="02020603050405020304" pitchFamily="18" charset="0"/>
              </a:rPr>
              <a:t>Guidance for the management of exposed health and social care staff and residents has recently been updated:</a:t>
            </a:r>
            <a:r>
              <a:rPr lang="en-GB" sz="1500">
                <a:solidFill>
                  <a:srgbClr val="0B0C0C"/>
                </a:solidFill>
                <a:ea typeface="Times New Roman" panose="02020603050405020304" pitchFamily="18" charset="0"/>
              </a:rPr>
              <a:t> </a:t>
            </a:r>
            <a:endParaRPr lang="en-GB" sz="1500">
              <a:solidFill>
                <a:srgbClr val="000000"/>
              </a:solidFill>
              <a:ea typeface="Times New Roman" panose="02020603050405020304" pitchFamily="18" charset="0"/>
            </a:endParaRPr>
          </a:p>
          <a:p>
            <a:pPr marL="0" indent="0" fontAlgn="base">
              <a:lnSpc>
                <a:spcPct val="100000"/>
              </a:lnSpc>
              <a:spcBef>
                <a:spcPts val="600"/>
              </a:spcBef>
              <a:spcAft>
                <a:spcPts val="600"/>
              </a:spcAft>
              <a:buNone/>
            </a:pPr>
            <a:r>
              <a:rPr lang="en-GB" sz="1500">
                <a:solidFill>
                  <a:srgbClr val="000000"/>
                </a:solidFill>
                <a:effectLst/>
                <a:ea typeface="Times New Roman" panose="02020603050405020304" pitchFamily="18" charset="0"/>
              </a:rPr>
              <a:t>1) Staff who are identified as contacts who are </a:t>
            </a:r>
            <a:r>
              <a:rPr lang="en-GB" sz="1500" b="1">
                <a:solidFill>
                  <a:srgbClr val="000000"/>
                </a:solidFill>
                <a:effectLst/>
                <a:ea typeface="Times New Roman" panose="02020603050405020304" pitchFamily="18" charset="0"/>
              </a:rPr>
              <a:t>**</a:t>
            </a:r>
            <a:r>
              <a:rPr lang="en-GB" sz="1500">
                <a:solidFill>
                  <a:srgbClr val="000000"/>
                </a:solidFill>
                <a:effectLst/>
                <a:ea typeface="Times New Roman" panose="02020603050405020304" pitchFamily="18" charset="0"/>
              </a:rPr>
              <a:t>fully vaccinated: -</a:t>
            </a:r>
            <a:endParaRPr lang="en-GB" sz="1500">
              <a:effectLst/>
              <a:ea typeface="Times New Roman" panose="02020603050405020304" pitchFamily="18" charset="0"/>
            </a:endParaRPr>
          </a:p>
          <a:p>
            <a:pPr marL="342900" indent="-342900" fontAlgn="base">
              <a:lnSpc>
                <a:spcPct val="100000"/>
              </a:lnSpc>
              <a:spcBef>
                <a:spcPts val="600"/>
              </a:spcBef>
              <a:spcAft>
                <a:spcPts val="600"/>
              </a:spcAft>
              <a:buFont typeface="Symbol" panose="05050102010706020507" pitchFamily="18" charset="2"/>
              <a:buChar char=""/>
            </a:pPr>
            <a:r>
              <a:rPr lang="en-GB" sz="1500">
                <a:solidFill>
                  <a:srgbClr val="000000"/>
                </a:solidFill>
                <a:effectLst/>
                <a:ea typeface="Times New Roman" panose="02020603050405020304" pitchFamily="18" charset="0"/>
              </a:rPr>
              <a:t>ar</a:t>
            </a:r>
            <a:r>
              <a:rPr lang="en-GB" sz="1500">
                <a:solidFill>
                  <a:srgbClr val="0B0C0C"/>
                </a:solidFill>
                <a:effectLst/>
                <a:ea typeface="Times New Roman" panose="02020603050405020304" pitchFamily="18" charset="0"/>
              </a:rPr>
              <a:t>e not required to self-isolate but should immediately inform the workplace and </a:t>
            </a:r>
            <a:r>
              <a:rPr lang="en-GB" sz="1500" b="1" u="sng">
                <a:solidFill>
                  <a:srgbClr val="0B0C0C"/>
                </a:solidFill>
                <a:effectLst/>
                <a:ea typeface="Times New Roman" panose="02020603050405020304" pitchFamily="18" charset="0"/>
              </a:rPr>
              <a:t>arrange for a PCR test and obtain a negative result before returning to work</a:t>
            </a:r>
            <a:r>
              <a:rPr lang="en-GB" sz="1500" b="1">
                <a:solidFill>
                  <a:srgbClr val="0B0C0C"/>
                </a:solidFill>
                <a:effectLst/>
                <a:ea typeface="Times New Roman" panose="02020603050405020304" pitchFamily="18" charset="0"/>
              </a:rPr>
              <a:t>.</a:t>
            </a:r>
            <a:r>
              <a:rPr lang="en-GB" sz="1500" b="1">
                <a:solidFill>
                  <a:srgbClr val="0B0C0C"/>
                </a:solidFill>
                <a:ea typeface="Times New Roman" panose="02020603050405020304" pitchFamily="18" charset="0"/>
              </a:rPr>
              <a:t> </a:t>
            </a:r>
            <a:endParaRPr lang="en-GB" sz="1500" b="1">
              <a:effectLst/>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500">
                <a:solidFill>
                  <a:srgbClr val="0B0C0C"/>
                </a:solidFill>
                <a:effectLst/>
                <a:ea typeface="Times New Roman" panose="02020603050405020304" pitchFamily="18" charset="0"/>
              </a:rPr>
              <a:t>The staff member should undertake a lateral flow test (LFD antigen) test every day for the 10 days following their last contact with the case (even on days they are not at work) and obtain a negative result to be able to avoid isolation.</a:t>
            </a:r>
            <a:endParaRPr lang="en-GB" sz="1500">
              <a:effectLst/>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500">
                <a:solidFill>
                  <a:srgbClr val="0B0C0C"/>
                </a:solidFill>
                <a:effectLst/>
                <a:ea typeface="Times New Roman" panose="02020603050405020304" pitchFamily="18" charset="0"/>
              </a:rPr>
              <a:t>the staff member should not have any </a:t>
            </a:r>
            <a:r>
              <a:rPr lang="en-GB" sz="1500" u="sng">
                <a:solidFill>
                  <a:srgbClr val="1D70B8"/>
                </a:solidFill>
                <a:effectLst/>
                <a:ea typeface="Times New Roman" panose="02020603050405020304" pitchFamily="18" charset="0"/>
                <a:hlinkClick r:id="rId3"/>
              </a:rPr>
              <a:t>COVID-19 symptoms</a:t>
            </a:r>
            <a:endParaRPr lang="en-GB" sz="1500" u="sng">
              <a:solidFill>
                <a:srgbClr val="1D70B8"/>
              </a:solidFill>
              <a:effectLst/>
              <a:ea typeface="Times New Roman" panose="02020603050405020304" pitchFamily="18" charset="0"/>
            </a:endParaRPr>
          </a:p>
          <a:p>
            <a:pPr marL="342900" indent="-342900">
              <a:lnSpc>
                <a:spcPct val="100000"/>
              </a:lnSpc>
              <a:spcBef>
                <a:spcPts val="600"/>
              </a:spcBef>
              <a:spcAft>
                <a:spcPts val="600"/>
              </a:spcAft>
              <a:buFont typeface="Symbol" panose="05050102010706020507" pitchFamily="18" charset="2"/>
              <a:buChar char=""/>
            </a:pPr>
            <a:r>
              <a:rPr lang="en-GB" sz="1500">
                <a:ea typeface="Times New Roman" panose="02020603050405020304" pitchFamily="18" charset="0"/>
              </a:rPr>
              <a:t>Additional mitigations may be put in place by employers in different settings for fully vaccinated staff who are identified as household contacts. Refer to organisational guidance as necessary.</a:t>
            </a:r>
            <a:endParaRPr lang="en-GB" sz="1500" u="sng">
              <a:solidFill>
                <a:srgbClr val="1D70B8"/>
              </a:solidFill>
              <a:ea typeface="Times New Roman" panose="02020603050405020304" pitchFamily="18" charset="0"/>
            </a:endParaRPr>
          </a:p>
          <a:p>
            <a:pPr marL="0" lvl="0" indent="0" fontAlgn="base">
              <a:lnSpc>
                <a:spcPct val="100000"/>
              </a:lnSpc>
              <a:spcBef>
                <a:spcPts val="600"/>
              </a:spcBef>
              <a:spcAft>
                <a:spcPts val="600"/>
              </a:spcAft>
              <a:buNone/>
            </a:pPr>
            <a:r>
              <a:rPr lang="en-GB" sz="1500">
                <a:solidFill>
                  <a:srgbClr val="0B0C0C"/>
                </a:solidFill>
                <a:effectLst/>
                <a:ea typeface="Times New Roman" panose="02020603050405020304" pitchFamily="18" charset="0"/>
              </a:rPr>
              <a:t>2) Staff who are identified as contacts who are unvaccinated or partially vaccinated: -</a:t>
            </a:r>
            <a:endParaRPr lang="en-GB" sz="1500">
              <a:effectLst/>
              <a:ea typeface="Times New Roman" panose="02020603050405020304" pitchFamily="18" charset="0"/>
            </a:endParaRPr>
          </a:p>
          <a:p>
            <a:pPr marL="342900" indent="-342900" fontAlgn="base">
              <a:lnSpc>
                <a:spcPct val="100000"/>
              </a:lnSpc>
              <a:spcBef>
                <a:spcPts val="600"/>
              </a:spcBef>
              <a:spcAft>
                <a:spcPts val="600"/>
              </a:spcAft>
              <a:buFont typeface="Symbol" panose="05050102010706020507" pitchFamily="18" charset="2"/>
              <a:buChar char=""/>
            </a:pPr>
            <a:r>
              <a:rPr lang="en-GB" sz="1500" b="1" u="sng">
                <a:solidFill>
                  <a:srgbClr val="0B0C0C"/>
                </a:solidFill>
                <a:effectLst/>
                <a:ea typeface="Times New Roman" panose="02020603050405020304" pitchFamily="18" charset="0"/>
              </a:rPr>
              <a:t>arrange for a PCR test</a:t>
            </a:r>
            <a:r>
              <a:rPr lang="en-GB" sz="1500" b="1" u="sng">
                <a:solidFill>
                  <a:srgbClr val="0B0C0C"/>
                </a:solidFill>
                <a:ea typeface="Times New Roman" panose="02020603050405020304" pitchFamily="18" charset="0"/>
              </a:rPr>
              <a:t> </a:t>
            </a:r>
            <a:endParaRPr lang="en-GB" sz="1500" b="1">
              <a:effectLst/>
              <a:ea typeface="Times New Roman" panose="02020603050405020304" pitchFamily="18" charset="0"/>
            </a:endParaRPr>
          </a:p>
          <a:p>
            <a:pPr marL="342900" indent="-342900" fontAlgn="base">
              <a:lnSpc>
                <a:spcPct val="100000"/>
              </a:lnSpc>
              <a:spcBef>
                <a:spcPts val="600"/>
              </a:spcBef>
              <a:spcAft>
                <a:spcPts val="600"/>
              </a:spcAft>
              <a:buFont typeface="Symbol" panose="05050102010706020507" pitchFamily="18" charset="2"/>
              <a:buChar char=""/>
            </a:pPr>
            <a:r>
              <a:rPr lang="en-GB" sz="1500">
                <a:solidFill>
                  <a:srgbClr val="0B0C0C"/>
                </a:solidFill>
                <a:effectLst/>
                <a:ea typeface="Times New Roman" panose="02020603050405020304" pitchFamily="18" charset="0"/>
              </a:rPr>
              <a:t>self-isolate unless exempt from being vaccinated (due to medical reasons or part of a clinical trial for a COVID-19 vaccine)</a:t>
            </a:r>
            <a:r>
              <a:rPr lang="en-GB" sz="1500">
                <a:solidFill>
                  <a:srgbClr val="0B0C0C"/>
                </a:solidFill>
                <a:ea typeface="Times New Roman" panose="02020603050405020304" pitchFamily="18" charset="0"/>
              </a:rPr>
              <a:t> </a:t>
            </a:r>
            <a:endParaRPr lang="en-GB" sz="1500">
              <a:effectLst/>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500">
                <a:solidFill>
                  <a:srgbClr val="0B0C0C"/>
                </a:solidFill>
                <a:effectLst/>
                <a:ea typeface="Times New Roman" panose="02020603050405020304" pitchFamily="18" charset="0"/>
              </a:rPr>
              <a:t>if exempt, do not attend clients for the period of time required to self-isolate and comply with mitigations outlined in the guidance (</a:t>
            </a:r>
            <a:r>
              <a:rPr lang="en-GB" sz="1500" u="sng">
                <a:solidFill>
                  <a:srgbClr val="000000"/>
                </a:solidFill>
                <a:effectLst/>
                <a:ea typeface="Times New Roman" panose="02020603050405020304" pitchFamily="18" charset="0"/>
                <a:hlinkClick r:id="rId4"/>
              </a:rPr>
              <a:t>outlined in 2.5.1</a:t>
            </a:r>
            <a:r>
              <a:rPr lang="en-GB" sz="1500">
                <a:solidFill>
                  <a:srgbClr val="000000"/>
                </a:solidFill>
                <a:effectLst/>
                <a:ea typeface="Times New Roman" panose="02020603050405020304" pitchFamily="18" charset="0"/>
              </a:rPr>
              <a:t>) and </a:t>
            </a:r>
            <a:r>
              <a:rPr lang="en-GB" sz="1500">
                <a:solidFill>
                  <a:srgbClr val="0B0C0C"/>
                </a:solidFill>
                <a:effectLst/>
                <a:ea typeface="Times New Roman" panose="02020603050405020304" pitchFamily="18" charset="0"/>
              </a:rPr>
              <a:t>obtain a negative PCR test result.</a:t>
            </a:r>
            <a:endParaRPr lang="en-GB" sz="1500">
              <a:effectLst/>
              <a:ea typeface="Times New Roman" panose="02020603050405020304" pitchFamily="18" charset="0"/>
            </a:endParaRPr>
          </a:p>
        </p:txBody>
      </p:sp>
      <p:sp>
        <p:nvSpPr>
          <p:cNvPr id="3" name="Title 2">
            <a:extLst>
              <a:ext uri="{FF2B5EF4-FFF2-40B4-BE49-F238E27FC236}">
                <a16:creationId xmlns:a16="http://schemas.microsoft.com/office/drawing/2014/main" id="{886305CC-F6CD-4DE8-9457-8E2333959F82}"/>
              </a:ext>
            </a:extLst>
          </p:cNvPr>
          <p:cNvSpPr>
            <a:spLocks noGrp="1"/>
          </p:cNvSpPr>
          <p:nvPr>
            <p:ph type="title"/>
          </p:nvPr>
        </p:nvSpPr>
        <p:spPr>
          <a:xfrm>
            <a:off x="142460" y="200771"/>
            <a:ext cx="9395240" cy="611649"/>
          </a:xfrm>
        </p:spPr>
        <p:txBody>
          <a:bodyPr/>
          <a:lstStyle/>
          <a:p>
            <a:r>
              <a:rPr lang="en-GB"/>
              <a:t>Management of exposed care workers</a:t>
            </a:r>
          </a:p>
        </p:txBody>
      </p:sp>
      <p:sp>
        <p:nvSpPr>
          <p:cNvPr id="5" name="TextBox 4">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36832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621C7-C4F4-4829-A055-3C5069AF14E9}"/>
              </a:ext>
            </a:extLst>
          </p:cNvPr>
          <p:cNvSpPr>
            <a:spLocks noGrp="1"/>
          </p:cNvSpPr>
          <p:nvPr>
            <p:ph sz="quarter" idx="10"/>
          </p:nvPr>
        </p:nvSpPr>
        <p:spPr>
          <a:xfrm>
            <a:off x="416970" y="1280666"/>
            <a:ext cx="11605591" cy="2244128"/>
          </a:xfrm>
        </p:spPr>
        <p:txBody>
          <a:bodyPr/>
          <a:lstStyle/>
          <a:p>
            <a:pPr fontAlgn="base"/>
            <a:r>
              <a:rPr lang="en-GB" sz="1600">
                <a:solidFill>
                  <a:srgbClr val="0B0C0C"/>
                </a:solidFill>
                <a:effectLst/>
                <a:latin typeface="Arial" panose="020B0604020202020204" pitchFamily="34" charset="0"/>
                <a:ea typeface="Times New Roman" panose="02020603050405020304" pitchFamily="18" charset="0"/>
              </a:rPr>
              <a:t>If the staff member works with clients who are highly vulnerable to COVID-19 (as determined by the organisation), a risk assessment should be undertaken, and consideration given to redeployment during the 10-day self-isolation period.</a:t>
            </a:r>
            <a:endParaRPr lang="en-GB" sz="1600">
              <a:effectLst/>
              <a:latin typeface="Times New Roman" panose="02020603050405020304" pitchFamily="18" charset="0"/>
              <a:ea typeface="Times New Roman" panose="02020603050405020304" pitchFamily="18" charset="0"/>
            </a:endParaRPr>
          </a:p>
          <a:p>
            <a:pPr fontAlgn="base"/>
            <a:r>
              <a:rPr lang="en-GB" sz="1600">
                <a:solidFill>
                  <a:srgbClr val="0B0C0C"/>
                </a:solidFill>
                <a:effectLst/>
                <a:latin typeface="Arial" panose="020B0604020202020204" pitchFamily="34" charset="0"/>
                <a:ea typeface="Times New Roman" panose="02020603050405020304" pitchFamily="18" charset="0"/>
              </a:rPr>
              <a:t> All staff should comply with all relevant infection control precautions and PPE should be worn </a:t>
            </a:r>
            <a:r>
              <a:rPr lang="en-GB" sz="1600">
                <a:solidFill>
                  <a:srgbClr val="0B0C0C"/>
                </a:solidFill>
                <a:ea typeface="Times New Roman" panose="02020603050405020304" pitchFamily="18" charset="0"/>
              </a:rPr>
              <a:t>properly in client’s homes/ care settings</a:t>
            </a:r>
            <a:r>
              <a:rPr lang="en-GB" sz="1600">
                <a:solidFill>
                  <a:srgbClr val="0B0C0C"/>
                </a:solidFill>
                <a:effectLst/>
                <a:latin typeface="Arial" panose="020B0604020202020204" pitchFamily="34" charset="0"/>
                <a:ea typeface="Times New Roman" panose="02020603050405020304" pitchFamily="18" charset="0"/>
              </a:rPr>
              <a:t>.</a:t>
            </a:r>
            <a:endParaRPr lang="en-GB" sz="1600">
              <a:effectLst/>
              <a:latin typeface="Times New Roman" panose="02020603050405020304" pitchFamily="18" charset="0"/>
              <a:ea typeface="Times New Roman" panose="02020603050405020304" pitchFamily="18" charset="0"/>
            </a:endParaRPr>
          </a:p>
          <a:p>
            <a:pPr fontAlgn="base"/>
            <a:r>
              <a:rPr lang="en-GB" sz="1600">
                <a:solidFill>
                  <a:srgbClr val="0B0C0C"/>
                </a:solidFill>
                <a:effectLst/>
                <a:latin typeface="Arial" panose="020B0604020202020204" pitchFamily="34" charset="0"/>
                <a:ea typeface="Times New Roman" panose="02020603050405020304" pitchFamily="18" charset="0"/>
              </a:rPr>
              <a:t> </a:t>
            </a:r>
            <a:r>
              <a:rPr lang="en-GB" sz="1600">
                <a:effectLst/>
                <a:latin typeface="Arial" panose="020B0604020202020204" pitchFamily="34" charset="0"/>
                <a:ea typeface="Calibri" panose="020F0502020204030204" pitchFamily="34" charset="0"/>
                <a:cs typeface="Times New Roman" panose="02020603050405020304" pitchFamily="18" charset="0"/>
              </a:rPr>
              <a:t>Further information can be found in the updated national guidance documents: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COVID-19: management of staff and exposed patients or residents in health and social care settings.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 1) If care staff are providing care to or are in close contact with an individual with COVID-19 infection and are wearing the correct PPE appropriately in accordance with the </a:t>
            </a:r>
            <a:r>
              <a:rPr lang="en-GB" sz="1600" u="sng">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3"/>
              </a:rPr>
              <a:t>current infection prevention and control (IPC) guidance</a:t>
            </a:r>
            <a:r>
              <a:rPr lang="en-GB" sz="16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they will not be considered as a contact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2) In non-client facing areas, IPC precautions may unintentionally be less stringently adhered to. If IPC precautions have been compromised, or PPE has been worn incorrectly or breached, the staff member should be considered a </a:t>
            </a: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contact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3) If there has been a breach of recommended PPE during the care episode then the staff member would be considered a </a:t>
            </a: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contact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 </a:t>
            </a:r>
            <a:r>
              <a:rPr lang="en-GB" sz="1600" b="1">
                <a:solidFill>
                  <a:srgbClr val="0B0C0C"/>
                </a:solidFill>
                <a:effectLst/>
                <a:latin typeface="Arial" panose="020B0604020202020204" pitchFamily="34" charset="0"/>
                <a:ea typeface="Calibri" panose="020F0502020204030204" pitchFamily="34" charset="0"/>
                <a:cs typeface="Times New Roman" panose="02020603050405020304" pitchFamily="18" charset="0"/>
              </a:rPr>
              <a:t>**</a:t>
            </a:r>
            <a:r>
              <a:rPr lang="en-GB" sz="1600">
                <a:solidFill>
                  <a:srgbClr val="0B0C0C"/>
                </a:solidFill>
                <a:effectLst/>
                <a:latin typeface="Arial" panose="020B0604020202020204" pitchFamily="34" charset="0"/>
                <a:ea typeface="Calibri" panose="020F0502020204030204" pitchFamily="34" charset="0"/>
                <a:cs typeface="Times New Roman" panose="02020603050405020304" pitchFamily="18" charset="0"/>
              </a:rPr>
              <a:t> Fully Vaccinated = 14 days after a full course of an MHRA approved NHS administered vaccine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sz="160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886305CC-F6CD-4DE8-9457-8E2333959F82}"/>
              </a:ext>
            </a:extLst>
          </p:cNvPr>
          <p:cNvSpPr>
            <a:spLocks noGrp="1"/>
          </p:cNvSpPr>
          <p:nvPr>
            <p:ph type="title"/>
          </p:nvPr>
        </p:nvSpPr>
        <p:spPr>
          <a:xfrm>
            <a:off x="142460" y="200771"/>
            <a:ext cx="8971723" cy="611649"/>
          </a:xfrm>
        </p:spPr>
        <p:txBody>
          <a:bodyPr/>
          <a:lstStyle/>
          <a:p>
            <a:r>
              <a:rPr lang="en-GB"/>
              <a:t>Management of exposed care workers</a:t>
            </a:r>
          </a:p>
        </p:txBody>
      </p:sp>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35461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621C7-C4F4-4829-A055-3C5069AF14E9}"/>
              </a:ext>
            </a:extLst>
          </p:cNvPr>
          <p:cNvSpPr>
            <a:spLocks noGrp="1"/>
          </p:cNvSpPr>
          <p:nvPr>
            <p:ph sz="quarter" idx="10"/>
          </p:nvPr>
        </p:nvSpPr>
        <p:spPr>
          <a:xfrm>
            <a:off x="416970" y="1280666"/>
            <a:ext cx="11605591" cy="2244128"/>
          </a:xfrm>
        </p:spPr>
        <p:txBody>
          <a:bodyPr/>
          <a:lstStyle/>
          <a:p>
            <a:pPr>
              <a:lnSpc>
                <a:spcPct val="100000"/>
              </a:lnSpc>
              <a:spcBef>
                <a:spcPts val="600"/>
              </a:spcBef>
              <a:spcAft>
                <a:spcPts val="600"/>
              </a:spcAft>
            </a:pPr>
            <a:r>
              <a:rPr lang="en-GB" sz="1600" i="1">
                <a:effectLst/>
                <a:latin typeface="Arial" panose="020B0604020202020204" pitchFamily="34" charset="0"/>
                <a:ea typeface="Calibri" panose="020F0502020204030204" pitchFamily="34" charset="0"/>
                <a:cs typeface="Times New Roman" panose="02020603050405020304" pitchFamily="18" charset="0"/>
              </a:rPr>
              <a:t>We would </a:t>
            </a:r>
            <a:r>
              <a:rPr lang="en-GB" sz="1600" b="1" i="1">
                <a:effectLst/>
                <a:latin typeface="Arial" panose="020B0604020202020204" pitchFamily="34" charset="0"/>
                <a:ea typeface="Calibri" panose="020F0502020204030204" pitchFamily="34" charset="0"/>
                <a:cs typeface="Times New Roman" panose="02020603050405020304" pitchFamily="18" charset="0"/>
              </a:rPr>
              <a:t>advise all contact identified clients to be tested via PCR</a:t>
            </a:r>
            <a:r>
              <a:rPr lang="en-GB" sz="1600" i="1">
                <a:effectLst/>
                <a:latin typeface="Arial" panose="020B06040202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GB" sz="1600">
                <a:effectLst/>
                <a:ea typeface="Calibri" panose="020F0502020204030204" pitchFamily="34" charset="0"/>
              </a:rPr>
              <a:t>Contacts could be anyone living in the same household as someone who has COVID-19 symptoms or a positive test, or someone who has had face-to-face contact within one meter, been within one meter for one minute or longer without face-to-face contact, or been within 2 metres of someone for more than 15 minutes, with someone who has tested positive. </a:t>
            </a:r>
            <a:r>
              <a:rPr lang="en-GB" sz="1600">
                <a:effectLst/>
              </a:rPr>
              <a:t>A person may also be a close contact if they have travelled in the same vehicle or plane as a person who has tested positive for COVID-19 </a:t>
            </a:r>
            <a:r>
              <a:rPr lang="en-GB" sz="1600">
                <a:effectLst/>
                <a:ea typeface="Calibri" panose="020F0502020204030204" pitchFamily="34" charset="0"/>
              </a:rPr>
              <a:t>(more information </a:t>
            </a:r>
            <a:r>
              <a:rPr lang="en-GB" sz="1600" u="sng">
                <a:solidFill>
                  <a:srgbClr val="0563C1"/>
                </a:solidFill>
                <a:effectLst/>
                <a:ea typeface="Calibri" panose="020F0502020204030204" pitchFamily="34" charset="0"/>
                <a:hlinkClick r:id="rId2"/>
              </a:rPr>
              <a:t>here</a:t>
            </a:r>
            <a:r>
              <a:rPr lang="en-GB" sz="1600" u="sng">
                <a:solidFill>
                  <a:srgbClr val="0563C1"/>
                </a:solidFill>
                <a:effectLst/>
                <a:ea typeface="Calibri" panose="020F0502020204030204" pitchFamily="34" charset="0"/>
              </a:rPr>
              <a:t>)</a:t>
            </a:r>
            <a:r>
              <a:rPr lang="en-GB" sz="1600" u="sng">
                <a:solidFill>
                  <a:srgbClr val="0563C1"/>
                </a:solidFill>
                <a:ea typeface="Calibri" panose="020F0502020204030204" pitchFamily="34" charset="0"/>
              </a:rPr>
              <a:t> </a:t>
            </a:r>
            <a:r>
              <a:rPr lang="en-GB" sz="1600" u="none" strike="noStrike">
                <a:solidFill>
                  <a:srgbClr val="0563C1"/>
                </a:solidFill>
                <a:effectLst/>
                <a:ea typeface="Calibri" panose="020F0502020204030204" pitchFamily="34" charset="0"/>
              </a:rPr>
              <a:t> **</a:t>
            </a:r>
            <a:endParaRPr lang="en-GB" sz="1600">
              <a:effectLst/>
              <a:ea typeface="Calibri" panose="020F0502020204030204" pitchFamily="34" charset="0"/>
            </a:endParaRPr>
          </a:p>
          <a:p>
            <a:pPr fontAlgn="base">
              <a:lnSpc>
                <a:spcPct val="100000"/>
              </a:lnSpc>
              <a:spcBef>
                <a:spcPts val="600"/>
              </a:spcBef>
              <a:spcAft>
                <a:spcPts val="600"/>
              </a:spcAft>
            </a:pPr>
            <a:r>
              <a:rPr lang="en-GB" sz="1600">
                <a:solidFill>
                  <a:srgbClr val="0B0C0C"/>
                </a:solidFill>
                <a:effectLst/>
                <a:latin typeface="Arial" panose="020B0604020202020204" pitchFamily="34" charset="0"/>
                <a:ea typeface="Times New Roman" panose="02020603050405020304" pitchFamily="18" charset="0"/>
              </a:rPr>
              <a:t>Guidance for the management of exposed health and social care staff and residents has recently been updated: </a:t>
            </a:r>
            <a:endParaRPr lang="en-GB" sz="1600">
              <a:solidFill>
                <a:srgbClr val="000000"/>
              </a:solidFill>
              <a:ea typeface="Times New Roman" panose="02020603050405020304" pitchFamily="18" charset="0"/>
            </a:endParaRPr>
          </a:p>
          <a:p>
            <a:pPr marL="0" lvl="0" indent="0" fontAlgn="base">
              <a:lnSpc>
                <a:spcPct val="100000"/>
              </a:lnSpc>
              <a:spcBef>
                <a:spcPts val="600"/>
              </a:spcBef>
              <a:spcAft>
                <a:spcPts val="600"/>
              </a:spcAft>
              <a:buNone/>
            </a:pPr>
            <a:r>
              <a:rPr lang="en-GB" sz="1600">
                <a:solidFill>
                  <a:srgbClr val="0B0C0C"/>
                </a:solidFill>
                <a:effectLst/>
                <a:latin typeface="Arial" panose="020B0604020202020204" pitchFamily="34" charset="0"/>
                <a:ea typeface="Times New Roman" panose="02020603050405020304" pitchFamily="18" charset="0"/>
              </a:rPr>
              <a:t>1) Clients who are identified as contacts and are fully vaccinated and asymptomatic: - </a:t>
            </a:r>
            <a:endParaRPr lang="en-GB" sz="1600">
              <a:effectLst/>
              <a:latin typeface="Times New Roman" panose="02020603050405020304" pitchFamily="18" charset="0"/>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600">
                <a:solidFill>
                  <a:srgbClr val="0B0C0C"/>
                </a:solidFill>
                <a:effectLst/>
                <a:latin typeface="Arial" panose="020B0604020202020204" pitchFamily="34" charset="0"/>
                <a:ea typeface="Times New Roman" panose="02020603050405020304" pitchFamily="18" charset="0"/>
              </a:rPr>
              <a:t>arrange for a PCR test </a:t>
            </a:r>
            <a:endParaRPr lang="en-GB" sz="1600">
              <a:effectLst/>
              <a:latin typeface="Times New Roman" panose="02020603050405020304" pitchFamily="18" charset="0"/>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600">
                <a:solidFill>
                  <a:srgbClr val="0B0C0C"/>
                </a:solidFill>
                <a:effectLst/>
                <a:latin typeface="Arial" panose="020B0604020202020204" pitchFamily="34" charset="0"/>
                <a:ea typeface="Times New Roman" panose="02020603050405020304" pitchFamily="18" charset="0"/>
              </a:rPr>
              <a:t>will not require self-isolation if certain </a:t>
            </a:r>
            <a:r>
              <a:rPr lang="en-GB" sz="1600" b="1">
                <a:solidFill>
                  <a:srgbClr val="0B0C0C"/>
                </a:solidFill>
                <a:effectLst/>
                <a:latin typeface="Arial" panose="020B0604020202020204" pitchFamily="34" charset="0"/>
                <a:ea typeface="Times New Roman" panose="02020603050405020304" pitchFamily="18" charset="0"/>
              </a:rPr>
              <a:t>additional mitigations</a:t>
            </a:r>
            <a:r>
              <a:rPr lang="en-GB" sz="1600">
                <a:solidFill>
                  <a:srgbClr val="0B0C0C"/>
                </a:solidFill>
                <a:effectLst/>
                <a:latin typeface="Arial" panose="020B0604020202020204" pitchFamily="34" charset="0"/>
                <a:ea typeface="Times New Roman" panose="02020603050405020304" pitchFamily="18" charset="0"/>
              </a:rPr>
              <a:t> are in place </a:t>
            </a:r>
            <a:r>
              <a:rPr lang="en-GB" sz="1600" b="1">
                <a:solidFill>
                  <a:srgbClr val="0B0C0C"/>
                </a:solidFill>
                <a:effectLst/>
                <a:latin typeface="Arial" panose="020B0604020202020204" pitchFamily="34" charset="0"/>
                <a:ea typeface="Times New Roman" panose="02020603050405020304" pitchFamily="18" charset="0"/>
              </a:rPr>
              <a:t>(**Fully vaccinated</a:t>
            </a:r>
            <a:r>
              <a:rPr lang="en-GB" sz="1600">
                <a:solidFill>
                  <a:srgbClr val="0B0C0C"/>
                </a:solidFill>
                <a:effectLst/>
                <a:latin typeface="Arial" panose="020B0604020202020204" pitchFamily="34" charset="0"/>
                <a:ea typeface="Times New Roman" panose="02020603050405020304" pitchFamily="18" charset="0"/>
              </a:rPr>
              <a:t>, </a:t>
            </a:r>
            <a:r>
              <a:rPr lang="en-GB" sz="1600" b="1">
                <a:solidFill>
                  <a:srgbClr val="0B0C0C"/>
                </a:solidFill>
                <a:effectLst/>
                <a:latin typeface="Arial" panose="020B0604020202020204" pitchFamily="34" charset="0"/>
                <a:ea typeface="Times New Roman" panose="02020603050405020304" pitchFamily="18" charset="0"/>
              </a:rPr>
              <a:t>negative PCR test and asymptomatic</a:t>
            </a:r>
            <a:r>
              <a:rPr lang="en-GB" sz="1600">
                <a:solidFill>
                  <a:srgbClr val="0B0C0C"/>
                </a:solidFill>
                <a:effectLst/>
                <a:latin typeface="Arial" panose="020B0604020202020204" pitchFamily="34"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p>
            <a:pPr marL="0" lvl="0" indent="0" fontAlgn="base">
              <a:lnSpc>
                <a:spcPct val="100000"/>
              </a:lnSpc>
              <a:spcBef>
                <a:spcPts val="600"/>
              </a:spcBef>
              <a:spcAft>
                <a:spcPts val="600"/>
              </a:spcAft>
              <a:buNone/>
            </a:pPr>
            <a:r>
              <a:rPr lang="en-GB" sz="1600">
                <a:solidFill>
                  <a:srgbClr val="0B0C0C"/>
                </a:solidFill>
                <a:effectLst/>
                <a:latin typeface="Arial" panose="020B0604020202020204" pitchFamily="34" charset="0"/>
                <a:ea typeface="Times New Roman" panose="02020603050405020304" pitchFamily="18" charset="0"/>
              </a:rPr>
              <a:t>2) Clients who are identified as contacts and are partially or un- vaccinated: -</a:t>
            </a:r>
            <a:endParaRPr lang="en-GB" sz="1600">
              <a:effectLst/>
              <a:latin typeface="Times New Roman" panose="02020603050405020304" pitchFamily="18" charset="0"/>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600">
                <a:solidFill>
                  <a:srgbClr val="0B0C0C"/>
                </a:solidFill>
                <a:effectLst/>
                <a:latin typeface="Arial" panose="020B0604020202020204" pitchFamily="34" charset="0"/>
                <a:ea typeface="Times New Roman" panose="02020603050405020304" pitchFamily="18" charset="0"/>
              </a:rPr>
              <a:t>arrange for a PCR test </a:t>
            </a:r>
            <a:endParaRPr lang="en-GB" sz="1600">
              <a:effectLst/>
              <a:latin typeface="Times New Roman" panose="02020603050405020304" pitchFamily="18" charset="0"/>
              <a:ea typeface="Times New Roman" panose="02020603050405020304" pitchFamily="18" charset="0"/>
            </a:endParaRPr>
          </a:p>
          <a:p>
            <a:pPr marL="342900" lvl="0" indent="-342900" fontAlgn="base">
              <a:lnSpc>
                <a:spcPct val="100000"/>
              </a:lnSpc>
              <a:spcBef>
                <a:spcPts val="600"/>
              </a:spcBef>
              <a:spcAft>
                <a:spcPts val="600"/>
              </a:spcAft>
              <a:buFont typeface="Symbol" panose="05050102010706020507" pitchFamily="18" charset="2"/>
              <a:buChar char=""/>
            </a:pPr>
            <a:r>
              <a:rPr lang="en-GB" sz="1600">
                <a:solidFill>
                  <a:srgbClr val="0B0C0C"/>
                </a:solidFill>
                <a:effectLst/>
                <a:latin typeface="Arial" panose="020B0604020202020204" pitchFamily="34" charset="0"/>
                <a:ea typeface="Times New Roman" panose="02020603050405020304" pitchFamily="18" charset="0"/>
              </a:rPr>
              <a:t>isolate in own home for 14 full days, if possible, after their last exposure to a COVID-19 case</a:t>
            </a:r>
          </a:p>
          <a:p>
            <a:pPr marL="342900" lvl="0" indent="-342900" fontAlgn="base">
              <a:lnSpc>
                <a:spcPct val="100000"/>
              </a:lnSpc>
              <a:spcBef>
                <a:spcPts val="600"/>
              </a:spcBef>
              <a:spcAft>
                <a:spcPts val="600"/>
              </a:spcAft>
              <a:buFont typeface="Symbol" panose="05050102010706020507" pitchFamily="18" charset="2"/>
              <a:buChar char=""/>
            </a:pPr>
            <a:r>
              <a:rPr lang="en-GB" sz="1600">
                <a:solidFill>
                  <a:srgbClr val="0B0C0C"/>
                </a:solidFill>
                <a:ea typeface="Times New Roman" panose="02020603050405020304" pitchFamily="18" charset="0"/>
              </a:rPr>
              <a:t>Domiciliary care provision must continue</a:t>
            </a:r>
            <a:endParaRPr lang="en-GB" sz="1600">
              <a:effectLst/>
              <a:latin typeface="Times New Roman" panose="02020603050405020304" pitchFamily="18" charset="0"/>
              <a:ea typeface="Times New Roman" panose="02020603050405020304" pitchFamily="18" charset="0"/>
            </a:endParaRPr>
          </a:p>
          <a:p>
            <a:endParaRPr lang="en-GB"/>
          </a:p>
        </p:txBody>
      </p:sp>
      <p:sp>
        <p:nvSpPr>
          <p:cNvPr id="3" name="Title 2">
            <a:extLst>
              <a:ext uri="{FF2B5EF4-FFF2-40B4-BE49-F238E27FC236}">
                <a16:creationId xmlns:a16="http://schemas.microsoft.com/office/drawing/2014/main" id="{886305CC-F6CD-4DE8-9457-8E2333959F82}"/>
              </a:ext>
            </a:extLst>
          </p:cNvPr>
          <p:cNvSpPr>
            <a:spLocks noGrp="1"/>
          </p:cNvSpPr>
          <p:nvPr>
            <p:ph type="title"/>
          </p:nvPr>
        </p:nvSpPr>
        <p:spPr>
          <a:xfrm>
            <a:off x="142460" y="200771"/>
            <a:ext cx="8971723" cy="611649"/>
          </a:xfrm>
        </p:spPr>
        <p:txBody>
          <a:bodyPr/>
          <a:lstStyle/>
          <a:p>
            <a:r>
              <a:rPr lang="en-GB"/>
              <a:t>Management of exposed clients</a:t>
            </a:r>
          </a:p>
        </p:txBody>
      </p:sp>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7894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012EF79-BC01-472B-9D90-B12248988470}"/>
              </a:ext>
            </a:extLst>
          </p:cNvPr>
          <p:cNvSpPr txBox="1"/>
          <p:nvPr/>
        </p:nvSpPr>
        <p:spPr>
          <a:xfrm>
            <a:off x="8120396" y="2374246"/>
            <a:ext cx="2428837" cy="3323987"/>
          </a:xfrm>
          <a:prstGeom prst="rect">
            <a:avLst/>
          </a:prstGeom>
          <a:noFill/>
          <a:ln w="19050">
            <a:solidFill>
              <a:srgbClr val="005EB8"/>
            </a:solidFill>
          </a:ln>
        </p:spPr>
        <p:txBody>
          <a:bodyPr wrap="square">
            <a:spAutoFit/>
          </a:bodyPr>
          <a:lstStyle/>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b="1">
              <a:latin typeface="Arial" panose="020B0604020202020204" pitchFamily="34" charset="0"/>
              <a:cs typeface="Arial" panose="020B0604020202020204" pitchFamily="34" charset="0"/>
            </a:endParaRPr>
          </a:p>
        </p:txBody>
      </p:sp>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235839" y="181132"/>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NHS COVID-19 app features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50046" y="759856"/>
            <a:ext cx="11098460" cy="1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1050">
                <a:latin typeface="Arial" panose="020B0604020202020204" pitchFamily="34" charset="0"/>
                <a:cs typeface="Arial" panose="020B0604020202020204" pitchFamily="34" charset="0"/>
              </a:rPr>
              <a:t>The </a:t>
            </a:r>
            <a:r>
              <a:rPr lang="en-GB" sz="1050" b="1">
                <a:latin typeface="Arial" panose="020B0604020202020204" pitchFamily="34" charset="0"/>
                <a:cs typeface="Arial" panose="020B0604020202020204" pitchFamily="34" charset="0"/>
              </a:rPr>
              <a:t>free NHS COVID-19 app </a:t>
            </a:r>
            <a:r>
              <a:rPr lang="en-GB" sz="1050">
                <a:latin typeface="Arial" panose="020B0604020202020204" pitchFamily="34" charset="0"/>
                <a:cs typeface="Arial" panose="020B0604020202020204" pitchFamily="34" charset="0"/>
              </a:rPr>
              <a:t>is a vital part of the NHS Test and Trace service in England Test, Trace, Protect service. It is the fastest way to see if you're at risk from coronavirus.</a:t>
            </a:r>
          </a:p>
          <a:p>
            <a:r>
              <a:rPr lang="en-GB" sz="1050">
                <a:latin typeface="Arial" panose="020B0604020202020204" pitchFamily="34" charset="0"/>
                <a:cs typeface="Arial" panose="020B0604020202020204" pitchFamily="34" charset="0"/>
              </a:rPr>
              <a:t>The app has a </a:t>
            </a:r>
            <a:r>
              <a:rPr lang="en-GB" sz="1050" b="1">
                <a:latin typeface="Arial" panose="020B0604020202020204" pitchFamily="34" charset="0"/>
                <a:cs typeface="Arial" panose="020B0604020202020204" pitchFamily="34" charset="0"/>
              </a:rPr>
              <a:t>number of tools to protect you</a:t>
            </a:r>
            <a:r>
              <a:rPr lang="en-GB" sz="1050">
                <a:latin typeface="Arial" panose="020B0604020202020204" pitchFamily="34" charset="0"/>
                <a:cs typeface="Arial" panose="020B0604020202020204" pitchFamily="34" charset="0"/>
              </a:rPr>
              <a:t>, including contact tracing, local area alerts and venue check-in. </a:t>
            </a:r>
          </a:p>
          <a:p>
            <a:pPr>
              <a:lnSpc>
                <a:spcPct val="90000"/>
              </a:lnSpc>
              <a:buFont typeface="Arial" panose="020B0604020202020204" pitchFamily="34" charset="0"/>
              <a:buNone/>
            </a:pPr>
            <a:r>
              <a:rPr lang="en-GB" sz="1050">
                <a:latin typeface="Arial" panose="020B0604020202020204" pitchFamily="34" charset="0"/>
                <a:cs typeface="Arial" panose="020B0604020202020204" pitchFamily="34" charset="0"/>
              </a:rPr>
              <a:t>The NHS COVID-19 app is entirely voluntary and you can choose whether or not to download it. You can also uninstall and delete the app whenever you like.</a:t>
            </a:r>
          </a:p>
          <a:p>
            <a:pPr>
              <a:lnSpc>
                <a:spcPct val="90000"/>
              </a:lnSpc>
              <a:buFont typeface="Arial" panose="020B0604020202020204" pitchFamily="34" charset="0"/>
              <a:buNone/>
            </a:pPr>
            <a:endParaRPr lang="en-GB" sz="1050">
              <a:latin typeface="Arial" panose="020B0604020202020204" pitchFamily="34" charset="0"/>
              <a:cs typeface="Arial" panose="020B0604020202020204" pitchFamily="34" charset="0"/>
            </a:endParaRPr>
          </a:p>
          <a:p>
            <a:r>
              <a:rPr lang="en-GB" sz="1050">
                <a:latin typeface="Arial" panose="020B0604020202020204" pitchFamily="34" charset="0"/>
                <a:cs typeface="Arial" panose="020B0604020202020204" pitchFamily="34" charset="0"/>
              </a:rPr>
              <a:t>Every person who downloads the NHS COVID-19 app will be helping in the fight against coronavirus (COVID-19). </a:t>
            </a:r>
            <a:endParaRPr lang="en-GB" altLang="en-US" sz="1050">
              <a:latin typeface="Arial" panose="020B0604020202020204" pitchFamily="34" charset="0"/>
              <a:cs typeface="Arial" panose="020B0604020202020204" pitchFamily="34" charset="0"/>
            </a:endParaRPr>
          </a:p>
          <a:p>
            <a:pPr>
              <a:lnSpc>
                <a:spcPct val="90000"/>
              </a:lnSpc>
              <a:buFont typeface="Arial" panose="020B0604020202020204" pitchFamily="34" charset="0"/>
              <a:buNone/>
            </a:pPr>
            <a:endParaRPr lang="en-GB" sz="1050">
              <a:latin typeface="Arial" panose="020B0604020202020204" pitchFamily="34" charset="0"/>
              <a:cs typeface="Arial" panose="020B0604020202020204" pitchFamily="34" charset="0"/>
            </a:endParaRPr>
          </a:p>
          <a:p>
            <a:r>
              <a:rPr lang="en-GB" sz="1050">
                <a:latin typeface="Arial" panose="020B0604020202020204" pitchFamily="34" charset="0"/>
                <a:cs typeface="Arial" panose="020B0604020202020204" pitchFamily="34" charset="0"/>
              </a:rPr>
              <a:t>The app does all this while protecting </a:t>
            </a:r>
            <a:r>
              <a:rPr lang="en-GB" sz="1050">
                <a:latin typeface="Arial" panose="020B0604020202020204" pitchFamily="34" charset="0"/>
                <a:cs typeface="Arial" panose="020B0604020202020204" pitchFamily="34" charset="0"/>
                <a:hlinkClick r:id="rId3"/>
              </a:rPr>
              <a:t>users' anonymity</a:t>
            </a:r>
            <a:r>
              <a:rPr lang="en-GB" sz="1050">
                <a:latin typeface="Arial" panose="020B0604020202020204" pitchFamily="34" charset="0"/>
                <a:cs typeface="Arial" panose="020B0604020202020204" pitchFamily="34" charset="0"/>
              </a:rPr>
              <a:t>. Nobody, including the government, will know who or where a particular user is.</a:t>
            </a:r>
          </a:p>
          <a:p>
            <a:pPr>
              <a:lnSpc>
                <a:spcPct val="90000"/>
              </a:lnSpc>
              <a:buFont typeface="Arial" panose="020B0604020202020204" pitchFamily="34" charset="0"/>
              <a:buNone/>
            </a:pPr>
            <a:endParaRPr lang="en-GB" altLang="en-US" sz="1050">
              <a:latin typeface="Arial" panose="020B0604020202020204" pitchFamily="34" charset="0"/>
            </a:endParaRPr>
          </a:p>
          <a:p>
            <a:r>
              <a:rPr lang="en-GB" sz="105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sz="1050" b="1">
              <a:latin typeface="Arial" panose="020B0604020202020204" pitchFamily="34" charset="0"/>
              <a:cs typeface="Arial" panose="020B0604020202020204" pitchFamily="34" charset="0"/>
            </a:endParaRPr>
          </a:p>
          <a:p>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731785" y="2400914"/>
            <a:ext cx="6617189" cy="3485570"/>
          </a:xfrm>
          <a:prstGeom prst="rect">
            <a:avLst/>
          </a:prstGeom>
          <a:noFill/>
          <a:ln w="19050">
            <a:solidFill>
              <a:srgbClr val="005EB8"/>
            </a:solidFill>
          </a:ln>
        </p:spPr>
        <p:txBody>
          <a:bodyPr wrap="square">
            <a:spAutoFit/>
          </a:bodyPr>
          <a:lstStyle/>
          <a:p>
            <a:r>
              <a:rPr lang="en-GB" sz="1200">
                <a:latin typeface="Arial" panose="020B0604020202020204" pitchFamily="34" charset="0"/>
                <a:cs typeface="Arial" panose="020B0604020202020204" pitchFamily="34" charset="0"/>
              </a:rPr>
              <a:t>Below are the </a:t>
            </a:r>
            <a:r>
              <a:rPr lang="en-GB" sz="1200" b="1">
                <a:latin typeface="Arial" panose="020B0604020202020204" pitchFamily="34" charset="0"/>
                <a:cs typeface="Arial" panose="020B0604020202020204" pitchFamily="34" charset="0"/>
              </a:rPr>
              <a:t>key app features</a:t>
            </a: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a:latin typeface="Arial" panose="020B0604020202020204" pitchFamily="34" charset="0"/>
              <a:cs typeface="Arial" panose="020B0604020202020204" pitchFamily="34" charset="0"/>
            </a:endParaRPr>
          </a:p>
          <a:p>
            <a:endParaRPr lang="en-GB" sz="105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927454" y="6275801"/>
            <a:ext cx="9640451" cy="522013"/>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a:solidFill>
                  <a:schemeClr val="accent1"/>
                </a:solidFill>
              </a:rPr>
              <a:t>Resources</a:t>
            </a:r>
          </a:p>
          <a:p>
            <a:pPr marL="0" indent="0">
              <a:spcBef>
                <a:spcPts val="0"/>
              </a:spcBef>
              <a:buNone/>
            </a:pPr>
            <a:r>
              <a:rPr lang="en-GB" sz="1000">
                <a:hlinkClick r:id="rId4"/>
              </a:rPr>
              <a:t>How to download the app</a:t>
            </a:r>
            <a:r>
              <a:rPr lang="en-GB" sz="1000"/>
              <a:t>			</a:t>
            </a:r>
            <a:r>
              <a:rPr lang="en-GB" sz="1000">
                <a:hlinkClick r:id="rId5"/>
              </a:rPr>
              <a:t>NHS COVID-19 app video</a:t>
            </a:r>
            <a:r>
              <a:rPr lang="en-GB" sz="1000"/>
              <a:t>		</a:t>
            </a:r>
            <a:r>
              <a:rPr lang="en-GB" sz="1000">
                <a:hlinkClick r:id="rId3"/>
              </a:rPr>
              <a:t>Your data and privacy</a:t>
            </a:r>
            <a:endParaRPr lang="en-GB" sz="1000"/>
          </a:p>
          <a:p>
            <a:pPr marL="0" indent="0">
              <a:spcBef>
                <a:spcPts val="0"/>
              </a:spcBef>
              <a:buNone/>
            </a:pPr>
            <a:r>
              <a:rPr lang="en-GB" sz="1000">
                <a:hlinkClick r:id="rId6"/>
              </a:rPr>
              <a:t>Using COVID-19 app to protect visitors and staff </a:t>
            </a:r>
            <a:r>
              <a:rPr lang="en-GB" sz="1000"/>
              <a:t>		</a:t>
            </a:r>
            <a:r>
              <a:rPr lang="en-GB" sz="1000">
                <a:hlinkClick r:id="rId7"/>
              </a:rPr>
              <a:t>NHS COVID-19 information</a:t>
            </a:r>
            <a:r>
              <a:rPr lang="en-GB" sz="1000"/>
              <a:t>		</a:t>
            </a:r>
            <a:r>
              <a:rPr lang="en-GB" sz="1000">
                <a:hlinkClick r:id="rId8"/>
              </a:rPr>
              <a:t>Create QR poster pdf</a:t>
            </a:r>
            <a:endParaRPr lang="en-GB" sz="1000"/>
          </a:p>
          <a:p>
            <a:pPr marL="0" indent="0">
              <a:spcBef>
                <a:spcPts val="0"/>
              </a:spcBef>
              <a:buNone/>
            </a:pPr>
            <a:endParaRPr lang="en-GB" sz="1200"/>
          </a:p>
          <a:p>
            <a:pPr marL="0" indent="0">
              <a:spcBef>
                <a:spcPts val="0"/>
              </a:spcBef>
              <a:buNone/>
            </a:pPr>
            <a:endParaRPr lang="en-GB" sz="1200"/>
          </a:p>
        </p:txBody>
      </p:sp>
      <p:pic>
        <p:nvPicPr>
          <p:cNvPr id="6" name="Picture 5">
            <a:hlinkClick r:id="rId9"/>
            <a:extLst>
              <a:ext uri="{FF2B5EF4-FFF2-40B4-BE49-F238E27FC236}">
                <a16:creationId xmlns:a16="http://schemas.microsoft.com/office/drawing/2014/main" id="{5B375F89-AB49-4746-A9D9-CE3D599F2A4F}"/>
              </a:ext>
            </a:extLst>
          </p:cNvPr>
          <p:cNvPicPr>
            <a:picLocks noChangeAspect="1"/>
          </p:cNvPicPr>
          <p:nvPr/>
        </p:nvPicPr>
        <p:blipFill>
          <a:blip r:embed="rId10"/>
          <a:stretch>
            <a:fillRect/>
          </a:stretch>
        </p:blipFill>
        <p:spPr>
          <a:xfrm>
            <a:off x="8457035" y="4121835"/>
            <a:ext cx="1734480" cy="568835"/>
          </a:xfrm>
          <a:prstGeom prst="rect">
            <a:avLst/>
          </a:prstGeom>
        </p:spPr>
      </p:pic>
      <p:pic>
        <p:nvPicPr>
          <p:cNvPr id="7" name="Picture 6">
            <a:hlinkClick r:id="rId11"/>
            <a:extLst>
              <a:ext uri="{FF2B5EF4-FFF2-40B4-BE49-F238E27FC236}">
                <a16:creationId xmlns:a16="http://schemas.microsoft.com/office/drawing/2014/main" id="{E27FFD59-C227-4E24-A870-AF767D003F71}"/>
              </a:ext>
            </a:extLst>
          </p:cNvPr>
          <p:cNvPicPr>
            <a:picLocks noChangeAspect="1"/>
          </p:cNvPicPr>
          <p:nvPr/>
        </p:nvPicPr>
        <p:blipFill>
          <a:blip r:embed="rId12"/>
          <a:stretch>
            <a:fillRect/>
          </a:stretch>
        </p:blipFill>
        <p:spPr>
          <a:xfrm>
            <a:off x="8553765" y="3163283"/>
            <a:ext cx="1562100" cy="571500"/>
          </a:xfrm>
          <a:prstGeom prst="rect">
            <a:avLst/>
          </a:prstGeom>
        </p:spPr>
      </p:pic>
      <p:pic>
        <p:nvPicPr>
          <p:cNvPr id="14" name="Picture 13">
            <a:hlinkClick r:id="rId13"/>
            <a:extLst>
              <a:ext uri="{FF2B5EF4-FFF2-40B4-BE49-F238E27FC236}">
                <a16:creationId xmlns:a16="http://schemas.microsoft.com/office/drawing/2014/main" id="{E327EBCD-B3BD-4AC2-BCFC-9CBDBDE7C8F2}"/>
              </a:ext>
            </a:extLst>
          </p:cNvPr>
          <p:cNvPicPr>
            <a:picLocks noChangeAspect="1"/>
          </p:cNvPicPr>
          <p:nvPr/>
        </p:nvPicPr>
        <p:blipFill>
          <a:blip r:embed="rId14"/>
          <a:stretch>
            <a:fillRect/>
          </a:stretch>
        </p:blipFill>
        <p:spPr>
          <a:xfrm>
            <a:off x="1338097" y="3072395"/>
            <a:ext cx="1324775" cy="1324775"/>
          </a:xfrm>
          <a:prstGeom prst="rect">
            <a:avLst/>
          </a:prstGeom>
        </p:spPr>
      </p:pic>
      <p:pic>
        <p:nvPicPr>
          <p:cNvPr id="15" name="Picture 14">
            <a:hlinkClick r:id="rId15"/>
            <a:extLst>
              <a:ext uri="{FF2B5EF4-FFF2-40B4-BE49-F238E27FC236}">
                <a16:creationId xmlns:a16="http://schemas.microsoft.com/office/drawing/2014/main" id="{16B11648-85A5-4357-8832-B458202B7984}"/>
              </a:ext>
            </a:extLst>
          </p:cNvPr>
          <p:cNvPicPr>
            <a:picLocks noChangeAspect="1"/>
          </p:cNvPicPr>
          <p:nvPr/>
        </p:nvPicPr>
        <p:blipFill>
          <a:blip r:embed="rId16"/>
          <a:stretch>
            <a:fillRect/>
          </a:stretch>
        </p:blipFill>
        <p:spPr>
          <a:xfrm>
            <a:off x="3476667" y="2881471"/>
            <a:ext cx="1431029" cy="1522020"/>
          </a:xfrm>
          <a:prstGeom prst="rect">
            <a:avLst/>
          </a:prstGeom>
        </p:spPr>
      </p:pic>
      <p:pic>
        <p:nvPicPr>
          <p:cNvPr id="16" name="Picture 15">
            <a:hlinkClick r:id="rId17"/>
            <a:extLst>
              <a:ext uri="{FF2B5EF4-FFF2-40B4-BE49-F238E27FC236}">
                <a16:creationId xmlns:a16="http://schemas.microsoft.com/office/drawing/2014/main" id="{A5500EDE-6E1E-4023-AEAD-C03A2F15FC60}"/>
              </a:ext>
            </a:extLst>
          </p:cNvPr>
          <p:cNvPicPr>
            <a:picLocks noChangeAspect="1"/>
          </p:cNvPicPr>
          <p:nvPr/>
        </p:nvPicPr>
        <p:blipFill>
          <a:blip r:embed="rId18"/>
          <a:stretch>
            <a:fillRect/>
          </a:stretch>
        </p:blipFill>
        <p:spPr>
          <a:xfrm>
            <a:off x="5503782" y="2884187"/>
            <a:ext cx="1373853" cy="1388626"/>
          </a:xfrm>
          <a:prstGeom prst="rect">
            <a:avLst/>
          </a:prstGeom>
        </p:spPr>
      </p:pic>
      <p:pic>
        <p:nvPicPr>
          <p:cNvPr id="17" name="Picture 16">
            <a:hlinkClick r:id="rId19"/>
            <a:extLst>
              <a:ext uri="{FF2B5EF4-FFF2-40B4-BE49-F238E27FC236}">
                <a16:creationId xmlns:a16="http://schemas.microsoft.com/office/drawing/2014/main" id="{22BD2EEF-5D20-4603-9AB9-12067C27BEF0}"/>
              </a:ext>
            </a:extLst>
          </p:cNvPr>
          <p:cNvPicPr>
            <a:picLocks noChangeAspect="1"/>
          </p:cNvPicPr>
          <p:nvPr/>
        </p:nvPicPr>
        <p:blipFill>
          <a:blip r:embed="rId20"/>
          <a:stretch>
            <a:fillRect/>
          </a:stretch>
        </p:blipFill>
        <p:spPr>
          <a:xfrm>
            <a:off x="1144679" y="4359794"/>
            <a:ext cx="1604432" cy="1470729"/>
          </a:xfrm>
          <a:prstGeom prst="rect">
            <a:avLst/>
          </a:prstGeom>
        </p:spPr>
      </p:pic>
      <p:pic>
        <p:nvPicPr>
          <p:cNvPr id="18" name="Picture 17">
            <a:hlinkClick r:id="rId21"/>
            <a:extLst>
              <a:ext uri="{FF2B5EF4-FFF2-40B4-BE49-F238E27FC236}">
                <a16:creationId xmlns:a16="http://schemas.microsoft.com/office/drawing/2014/main" id="{E524409D-E79E-42CD-9803-7919ECEB1910}"/>
              </a:ext>
            </a:extLst>
          </p:cNvPr>
          <p:cNvPicPr>
            <a:picLocks noChangeAspect="1"/>
          </p:cNvPicPr>
          <p:nvPr/>
        </p:nvPicPr>
        <p:blipFill>
          <a:blip r:embed="rId22"/>
          <a:stretch>
            <a:fillRect/>
          </a:stretch>
        </p:blipFill>
        <p:spPr>
          <a:xfrm>
            <a:off x="3501902" y="4423827"/>
            <a:ext cx="1431029" cy="1447108"/>
          </a:xfrm>
          <a:prstGeom prst="rect">
            <a:avLst/>
          </a:prstGeom>
        </p:spPr>
      </p:pic>
      <p:pic>
        <p:nvPicPr>
          <p:cNvPr id="19" name="Picture 18">
            <a:hlinkClick r:id="rId23"/>
            <a:extLst>
              <a:ext uri="{FF2B5EF4-FFF2-40B4-BE49-F238E27FC236}">
                <a16:creationId xmlns:a16="http://schemas.microsoft.com/office/drawing/2014/main" id="{C41025EE-F4D8-4D1E-AC80-1016B68A63FE}"/>
              </a:ext>
            </a:extLst>
          </p:cNvPr>
          <p:cNvPicPr>
            <a:picLocks noChangeAspect="1"/>
          </p:cNvPicPr>
          <p:nvPr/>
        </p:nvPicPr>
        <p:blipFill>
          <a:blip r:embed="rId24"/>
          <a:stretch>
            <a:fillRect/>
          </a:stretch>
        </p:blipFill>
        <p:spPr>
          <a:xfrm>
            <a:off x="5480997" y="4501516"/>
            <a:ext cx="1306577" cy="1291729"/>
          </a:xfrm>
          <a:prstGeom prst="rect">
            <a:avLst/>
          </a:prstGeom>
        </p:spPr>
      </p:pic>
      <p:sp>
        <p:nvSpPr>
          <p:cNvPr id="2" name="TextBox 1">
            <a:extLst>
              <a:ext uri="{FF2B5EF4-FFF2-40B4-BE49-F238E27FC236}">
                <a16:creationId xmlns:a16="http://schemas.microsoft.com/office/drawing/2014/main" id="{5C8C2EC6-5BE1-42F1-BCDA-0FF831281300}"/>
              </a:ext>
            </a:extLst>
          </p:cNvPr>
          <p:cNvSpPr txBox="1"/>
          <p:nvPr/>
        </p:nvSpPr>
        <p:spPr>
          <a:xfrm>
            <a:off x="8213209" y="2551798"/>
            <a:ext cx="2280553" cy="307777"/>
          </a:xfrm>
          <a:prstGeom prst="rect">
            <a:avLst/>
          </a:prstGeom>
          <a:noFill/>
        </p:spPr>
        <p:txBody>
          <a:bodyPr wrap="square" rtlCol="0">
            <a:spAutoFit/>
          </a:bodyPr>
          <a:lstStyle/>
          <a:p>
            <a:pPr algn="ctr"/>
            <a:r>
              <a:rPr lang="en-GB" sz="1400" b="1"/>
              <a:t>Download the app here</a:t>
            </a:r>
          </a:p>
        </p:txBody>
      </p:sp>
      <p:pic>
        <p:nvPicPr>
          <p:cNvPr id="4" name="Picture 3">
            <a:extLst>
              <a:ext uri="{FF2B5EF4-FFF2-40B4-BE49-F238E27FC236}">
                <a16:creationId xmlns:a16="http://schemas.microsoft.com/office/drawing/2014/main" id="{7764A212-7D3C-4E20-AFEE-9C77D0C004F8}"/>
              </a:ext>
            </a:extLst>
          </p:cNvPr>
          <p:cNvPicPr>
            <a:picLocks noChangeAspect="1"/>
          </p:cNvPicPr>
          <p:nvPr/>
        </p:nvPicPr>
        <p:blipFill>
          <a:blip r:embed="rId25"/>
          <a:stretch>
            <a:fillRect/>
          </a:stretch>
        </p:blipFill>
        <p:spPr>
          <a:xfrm>
            <a:off x="201543" y="0"/>
            <a:ext cx="796833" cy="812189"/>
          </a:xfrm>
          <a:prstGeom prst="rect">
            <a:avLst/>
          </a:prstGeom>
        </p:spPr>
      </p:pic>
      <p:sp>
        <p:nvSpPr>
          <p:cNvPr id="20" name="TextBox 19">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42821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143089" y="135605"/>
            <a:ext cx="7761426"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2800"/>
              <a:t>How staff should use NHS COVID-19 App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599959" y="782125"/>
            <a:ext cx="11098460" cy="118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n-GB" sz="1400" b="1">
                <a:latin typeface="Arial" panose="020B0604020202020204" pitchFamily="34" charset="0"/>
                <a:cs typeface="Arial" panose="020B0604020202020204" pitchFamily="34" charset="0"/>
              </a:rPr>
              <a:t>All Domiciliary Care staff </a:t>
            </a:r>
            <a:r>
              <a:rPr lang="en-GB" sz="1400">
                <a:latin typeface="Arial" panose="020B0604020202020204" pitchFamily="34" charset="0"/>
                <a:cs typeface="Arial" panose="020B0604020202020204" pitchFamily="34" charset="0"/>
              </a:rPr>
              <a:t>should use the NHS COVID-19 app </a:t>
            </a:r>
            <a:r>
              <a:rPr lang="en-GB" sz="1400" b="1">
                <a:latin typeface="Arial" panose="020B0604020202020204" pitchFamily="34" charset="0"/>
                <a:cs typeface="Arial" panose="020B0604020202020204" pitchFamily="34" charset="0"/>
              </a:rPr>
              <a:t>outside their places of work</a:t>
            </a:r>
            <a:r>
              <a:rPr lang="en-GB" sz="1400">
                <a:latin typeface="Arial" panose="020B0604020202020204" pitchFamily="34" charset="0"/>
                <a:cs typeface="Arial" panose="020B0604020202020204" pitchFamily="34" charset="0"/>
              </a:rPr>
              <a:t>, please see </a:t>
            </a:r>
            <a:r>
              <a:rPr lang="en-GB" sz="1400">
                <a:latin typeface="Arial" panose="020B0604020202020204" pitchFamily="34" charset="0"/>
                <a:cs typeface="Arial" panose="020B0604020202020204" pitchFamily="34" charset="0"/>
                <a:hlinkClick r:id="" action="ppaction://noaction"/>
              </a:rPr>
              <a:t>NHS COVID-19 app features</a:t>
            </a:r>
            <a:r>
              <a:rPr lang="en-GB" sz="1400">
                <a:latin typeface="Arial" panose="020B0604020202020204" pitchFamily="34" charset="0"/>
                <a:cs typeface="Arial" panose="020B0604020202020204" pitchFamily="34" charset="0"/>
              </a:rPr>
              <a:t> slide regarding instructions on how to download the app.</a:t>
            </a:r>
          </a:p>
          <a:p>
            <a:pPr>
              <a:lnSpc>
                <a:spcPct val="90000"/>
              </a:lnSpc>
            </a:pPr>
            <a:endParaRPr lang="en-GB" altLang="en-US"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21" name="TextBox 20">
            <a:extLst>
              <a:ext uri="{FF2B5EF4-FFF2-40B4-BE49-F238E27FC236}">
                <a16:creationId xmlns:a16="http://schemas.microsoft.com/office/drawing/2014/main" id="{38F8A3B7-E567-45F0-A9A2-8814A5F9C122}"/>
              </a:ext>
            </a:extLst>
          </p:cNvPr>
          <p:cNvSpPr txBox="1"/>
          <p:nvPr/>
        </p:nvSpPr>
        <p:spPr>
          <a:xfrm>
            <a:off x="5299797" y="1731942"/>
            <a:ext cx="6767618" cy="3785652"/>
          </a:xfrm>
          <a:prstGeom prst="rect">
            <a:avLst/>
          </a:prstGeom>
          <a:noFill/>
          <a:ln w="19050">
            <a:solidFill>
              <a:srgbClr val="005EB8"/>
            </a:solidFill>
          </a:ln>
        </p:spPr>
        <p:txBody>
          <a:bodyPr wrap="square">
            <a:spAutoFit/>
          </a:bodyPr>
          <a:lstStyle/>
          <a:p>
            <a:r>
              <a:rPr lang="en-GB" sz="1200" b="1">
                <a:latin typeface="Arial" panose="020B0604020202020204" pitchFamily="34" charset="0"/>
                <a:cs typeface="Arial" panose="020B0604020202020204" pitchFamily="34" charset="0"/>
              </a:rPr>
              <a:t>Use of app in the client’s home</a:t>
            </a:r>
          </a:p>
          <a:p>
            <a:endParaRPr lang="en-GB" sz="1200" b="1">
              <a:latin typeface="Arial" panose="020B0604020202020204" pitchFamily="34" charset="0"/>
              <a:cs typeface="Arial" panose="020B0604020202020204" pitchFamily="34" charset="0"/>
            </a:endParaRPr>
          </a:p>
          <a:p>
            <a:r>
              <a:rPr lang="en-GB" sz="1200" b="1">
                <a:solidFill>
                  <a:srgbClr val="FF0000"/>
                </a:solidFill>
                <a:latin typeface="Arial" panose="020B0604020202020204" pitchFamily="34" charset="0"/>
                <a:cs typeface="Arial" panose="020B0604020202020204" pitchFamily="34" charset="0"/>
              </a:rPr>
              <a:t>Health and care workers should not use the NHS COVID-19 app when they are working in care environment, such as a client’s home, healthcare buildings, including hospitals and GP surgeries.</a:t>
            </a:r>
          </a:p>
          <a:p>
            <a:r>
              <a:rPr lang="en-GB" sz="1200" b="1">
                <a:solidFill>
                  <a:srgbClr val="FF0000"/>
                </a:solidFill>
                <a:latin typeface="Arial" panose="020B0604020202020204" pitchFamily="34" charset="0"/>
                <a:cs typeface="Arial" panose="020B0604020202020204" pitchFamily="34" charset="0"/>
              </a:rPr>
              <a:t>If you’re a health or care worker practising infection prevention </a:t>
            </a:r>
          </a:p>
          <a:p>
            <a:r>
              <a:rPr lang="en-GB" sz="1200" b="1">
                <a:solidFill>
                  <a:srgbClr val="FF0000"/>
                </a:solidFill>
                <a:latin typeface="Arial" panose="020B0604020202020204" pitchFamily="34" charset="0"/>
                <a:cs typeface="Arial" panose="020B0604020202020204" pitchFamily="34" charset="0"/>
              </a:rPr>
              <a:t>and control (IPC), including wearing correct PPE, you should pause contact tracing on your app when wearing the correct PPE in the clients home. In your day to day life, or if taking a client outside of a care setting, the app should be switched on.</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How should health and social care workers pause contact </a:t>
            </a:r>
          </a:p>
          <a:p>
            <a:r>
              <a:rPr lang="en-GB" sz="1200" b="1">
                <a:latin typeface="Arial" panose="020B0604020202020204" pitchFamily="34" charset="0"/>
                <a:cs typeface="Arial" panose="020B0604020202020204" pitchFamily="34" charset="0"/>
              </a:rPr>
              <a:t>tracing?</a:t>
            </a:r>
          </a:p>
          <a:p>
            <a:endParaRPr lang="en-GB" sz="1200" b="1">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Pause contact tracing within the app by scrolling down the </a:t>
            </a:r>
          </a:p>
          <a:p>
            <a:r>
              <a:rPr lang="en-GB" sz="1200">
                <a:latin typeface="Arial" panose="020B0604020202020204" pitchFamily="34" charset="0"/>
                <a:cs typeface="Arial" panose="020B0604020202020204" pitchFamily="34" charset="0"/>
              </a:rPr>
              <a:t>home screen to the Bluetooth image and turning the contract </a:t>
            </a:r>
          </a:p>
          <a:p>
            <a:r>
              <a:rPr lang="en-GB" sz="1200">
                <a:latin typeface="Arial" panose="020B0604020202020204" pitchFamily="34" charset="0"/>
                <a:cs typeface="Arial" panose="020B0604020202020204" pitchFamily="34" charset="0"/>
              </a:rPr>
              <a:t>tracing button to off as shown in the picture.</a:t>
            </a:r>
          </a:p>
          <a:p>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Remember to turn contact tracing back on once you leave this situation</a:t>
            </a:r>
            <a:r>
              <a:rPr lang="en-GB" sz="1050" b="1">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CA0372-B85C-4509-92FE-28007753DBC7}"/>
              </a:ext>
            </a:extLst>
          </p:cNvPr>
          <p:cNvPicPr>
            <a:picLocks noChangeAspect="1"/>
          </p:cNvPicPr>
          <p:nvPr/>
        </p:nvPicPr>
        <p:blipFill>
          <a:blip r:embed="rId3"/>
          <a:stretch>
            <a:fillRect/>
          </a:stretch>
        </p:blipFill>
        <p:spPr>
          <a:xfrm>
            <a:off x="10928194" y="3340595"/>
            <a:ext cx="970552" cy="1934884"/>
          </a:xfrm>
          <a:prstGeom prst="rect">
            <a:avLst/>
          </a:prstGeom>
        </p:spPr>
      </p:pic>
      <p:pic>
        <p:nvPicPr>
          <p:cNvPr id="14" name="Picture 13">
            <a:extLst>
              <a:ext uri="{FF2B5EF4-FFF2-40B4-BE49-F238E27FC236}">
                <a16:creationId xmlns:a16="http://schemas.microsoft.com/office/drawing/2014/main" id="{9CDF99FA-22E4-4EAC-9648-CBF1D50B8548}"/>
              </a:ext>
            </a:extLst>
          </p:cNvPr>
          <p:cNvPicPr>
            <a:picLocks noChangeAspect="1"/>
          </p:cNvPicPr>
          <p:nvPr/>
        </p:nvPicPr>
        <p:blipFill>
          <a:blip r:embed="rId4"/>
          <a:stretch>
            <a:fillRect/>
          </a:stretch>
        </p:blipFill>
        <p:spPr>
          <a:xfrm>
            <a:off x="201543" y="0"/>
            <a:ext cx="796833" cy="812189"/>
          </a:xfrm>
          <a:prstGeom prst="rect">
            <a:avLst/>
          </a:prstGeom>
        </p:spPr>
      </p:pic>
      <p:sp>
        <p:nvSpPr>
          <p:cNvPr id="10" name="Content Placeholder 1">
            <a:extLst>
              <a:ext uri="{FF2B5EF4-FFF2-40B4-BE49-F238E27FC236}">
                <a16:creationId xmlns:a16="http://schemas.microsoft.com/office/drawing/2014/main" id="{10A315A9-7694-4ABA-A7DA-E5FD2F82BD34}"/>
              </a:ext>
            </a:extLst>
          </p:cNvPr>
          <p:cNvSpPr txBox="1">
            <a:spLocks/>
          </p:cNvSpPr>
          <p:nvPr/>
        </p:nvSpPr>
        <p:spPr bwMode="auto">
          <a:xfrm>
            <a:off x="94277" y="1964834"/>
            <a:ext cx="5205519" cy="1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1200">
                <a:latin typeface="Arial" panose="020B0604020202020204" pitchFamily="34" charset="0"/>
                <a:cs typeface="Arial" panose="020B0604020202020204" pitchFamily="34" charset="0"/>
              </a:rPr>
              <a:t>The </a:t>
            </a:r>
            <a:r>
              <a:rPr lang="en-GB" sz="1200" b="1">
                <a:latin typeface="Arial" panose="020B0604020202020204" pitchFamily="34" charset="0"/>
                <a:cs typeface="Arial" panose="020B0604020202020204" pitchFamily="34" charset="0"/>
              </a:rPr>
              <a:t>free NHS COVID-19 app </a:t>
            </a:r>
            <a:r>
              <a:rPr lang="en-GB" sz="1200">
                <a:latin typeface="Arial" panose="020B0604020202020204" pitchFamily="34" charset="0"/>
                <a:cs typeface="Arial" panose="020B0604020202020204" pitchFamily="34" charset="0"/>
              </a:rPr>
              <a:t>is a vital part of the NHS Test and Trace service in England Test, Trace, Protect service. It is the fastest way to see if you're at risk from coronavirus.</a:t>
            </a:r>
          </a:p>
          <a:p>
            <a:r>
              <a:rPr lang="en-GB" sz="1200">
                <a:latin typeface="Arial" panose="020B0604020202020204" pitchFamily="34" charset="0"/>
                <a:cs typeface="Arial" panose="020B0604020202020204" pitchFamily="34" charset="0"/>
              </a:rPr>
              <a:t>The app has a </a:t>
            </a:r>
            <a:r>
              <a:rPr lang="en-GB" sz="1200" b="1">
                <a:latin typeface="Arial" panose="020B0604020202020204" pitchFamily="34" charset="0"/>
                <a:cs typeface="Arial" panose="020B0604020202020204" pitchFamily="34" charset="0"/>
              </a:rPr>
              <a:t>number of tools to protect you</a:t>
            </a:r>
            <a:r>
              <a:rPr lang="en-GB" sz="1200">
                <a:latin typeface="Arial" panose="020B0604020202020204" pitchFamily="34" charset="0"/>
                <a:cs typeface="Arial" panose="020B0604020202020204" pitchFamily="34" charset="0"/>
              </a:rPr>
              <a:t>, including contact tracing, local area alerts and venue check-in. </a:t>
            </a:r>
          </a:p>
          <a:p>
            <a:pPr>
              <a:lnSpc>
                <a:spcPct val="90000"/>
              </a:lnSpc>
              <a:buFont typeface="Arial" panose="020B0604020202020204" pitchFamily="34" charset="0"/>
              <a:buNone/>
            </a:pPr>
            <a:r>
              <a:rPr lang="en-GB" sz="1200">
                <a:latin typeface="Arial" panose="020B0604020202020204" pitchFamily="34" charset="0"/>
                <a:cs typeface="Arial" panose="020B0604020202020204" pitchFamily="34" charset="0"/>
              </a:rPr>
              <a:t>The NHS COVID-19 app is entirely voluntary and you can choose whether or not to download it. You can also uninstall and delete the app whenever you like.</a:t>
            </a:r>
          </a:p>
          <a:p>
            <a:pPr>
              <a:lnSpc>
                <a:spcPct val="90000"/>
              </a:lnSpc>
              <a:buFont typeface="Arial" panose="020B0604020202020204" pitchFamily="34" charset="0"/>
              <a:buNone/>
            </a:pPr>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Every person who downloads the NHS COVID-19 app will be helping in the fight against coronavirus (COVID-19). </a:t>
            </a:r>
            <a:endParaRPr lang="en-GB" altLang="en-US" sz="1200">
              <a:latin typeface="Arial" panose="020B0604020202020204" pitchFamily="34" charset="0"/>
              <a:cs typeface="Arial" panose="020B0604020202020204" pitchFamily="34" charset="0"/>
            </a:endParaRPr>
          </a:p>
          <a:p>
            <a:pPr>
              <a:lnSpc>
                <a:spcPct val="90000"/>
              </a:lnSpc>
              <a:buFont typeface="Arial" panose="020B0604020202020204" pitchFamily="34" charset="0"/>
              <a:buNone/>
            </a:pPr>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The app does all this while protecting </a:t>
            </a:r>
            <a:r>
              <a:rPr lang="en-GB" sz="1200">
                <a:latin typeface="Arial" panose="020B0604020202020204" pitchFamily="34" charset="0"/>
                <a:cs typeface="Arial" panose="020B0604020202020204" pitchFamily="34" charset="0"/>
                <a:hlinkClick r:id="rId5"/>
              </a:rPr>
              <a:t>users' anonymity</a:t>
            </a:r>
            <a:r>
              <a:rPr lang="en-GB" sz="1200">
                <a:latin typeface="Arial" panose="020B0604020202020204" pitchFamily="34" charset="0"/>
                <a:cs typeface="Arial" panose="020B0604020202020204" pitchFamily="34" charset="0"/>
              </a:rPr>
              <a:t>. Nobody, including the government, will know who or where a particular user is.</a:t>
            </a:r>
          </a:p>
          <a:p>
            <a:pPr>
              <a:lnSpc>
                <a:spcPct val="90000"/>
              </a:lnSpc>
              <a:buFont typeface="Arial" panose="020B0604020202020204" pitchFamily="34" charset="0"/>
              <a:buNone/>
            </a:pPr>
            <a:endParaRPr lang="en-GB" altLang="en-US" sz="1200">
              <a:latin typeface="Arial" panose="020B0604020202020204" pitchFamily="34" charset="0"/>
            </a:endParaRPr>
          </a:p>
          <a:p>
            <a:r>
              <a:rPr lang="en-GB" sz="120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sz="1050" b="1">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F80F32A9-D7B8-4D67-8838-71CBE729B732}"/>
              </a:ext>
            </a:extLst>
          </p:cNvPr>
          <p:cNvSpPr txBox="1">
            <a:spLocks/>
          </p:cNvSpPr>
          <p:nvPr/>
        </p:nvSpPr>
        <p:spPr>
          <a:xfrm>
            <a:off x="908782" y="6142886"/>
            <a:ext cx="9640451" cy="640852"/>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a:solidFill>
                  <a:schemeClr val="accent1"/>
                </a:solidFill>
              </a:rPr>
              <a:t>Resources</a:t>
            </a:r>
          </a:p>
          <a:p>
            <a:pPr marL="0" indent="0">
              <a:spcBef>
                <a:spcPts val="0"/>
              </a:spcBef>
              <a:buNone/>
            </a:pPr>
            <a:r>
              <a:rPr lang="en-GB" sz="1000">
                <a:hlinkClick r:id="rId6"/>
              </a:rPr>
              <a:t>How to download the app</a:t>
            </a:r>
            <a:r>
              <a:rPr lang="en-GB" sz="1000"/>
              <a:t>			</a:t>
            </a:r>
            <a:r>
              <a:rPr lang="en-GB" sz="1000">
                <a:hlinkClick r:id="rId7"/>
              </a:rPr>
              <a:t>NHS COVID-19 app video</a:t>
            </a:r>
            <a:r>
              <a:rPr lang="en-GB" sz="1000"/>
              <a:t>		</a:t>
            </a:r>
            <a:r>
              <a:rPr lang="en-GB" sz="1000">
                <a:hlinkClick r:id="rId5"/>
              </a:rPr>
              <a:t>Your data and privacy</a:t>
            </a:r>
            <a:endParaRPr lang="en-GB" sz="1000"/>
          </a:p>
          <a:p>
            <a:pPr marL="0" indent="0">
              <a:spcBef>
                <a:spcPts val="0"/>
              </a:spcBef>
              <a:buNone/>
            </a:pPr>
            <a:r>
              <a:rPr lang="en-GB" sz="1000">
                <a:hlinkClick r:id="rId8"/>
              </a:rPr>
              <a:t>Using COVID-19 app to protect visitors and staff </a:t>
            </a:r>
            <a:r>
              <a:rPr lang="en-GB" sz="1000"/>
              <a:t>		</a:t>
            </a:r>
            <a:r>
              <a:rPr lang="en-GB" sz="1000">
                <a:hlinkClick r:id="rId9"/>
              </a:rPr>
              <a:t>NHS COVID-19 information</a:t>
            </a:r>
            <a:r>
              <a:rPr lang="en-GB" sz="1000"/>
              <a:t>		</a:t>
            </a:r>
            <a:r>
              <a:rPr lang="en-GB" sz="1000">
                <a:hlinkClick r:id="rId10"/>
              </a:rPr>
              <a:t>Create QR poster pd</a:t>
            </a:r>
          </a:p>
          <a:p>
            <a:pPr marL="0" indent="0">
              <a:spcBef>
                <a:spcPts val="0"/>
              </a:spcBef>
              <a:buNone/>
            </a:pPr>
            <a:r>
              <a:rPr lang="en-GB" sz="1000">
                <a:hlinkClick r:id="rId11"/>
              </a:rPr>
              <a:t>Easy Read Test and Trace</a:t>
            </a:r>
            <a:endParaRPr lang="en-GB" sz="1000"/>
          </a:p>
          <a:p>
            <a:pPr marL="0" indent="0">
              <a:spcBef>
                <a:spcPts val="0"/>
              </a:spcBef>
              <a:buNone/>
            </a:pPr>
            <a:r>
              <a:rPr lang="en-GB" sz="1000">
                <a:hlinkClick r:id="rId10"/>
              </a:rPr>
              <a:t>f</a:t>
            </a:r>
            <a:endParaRPr lang="en-GB" sz="1000"/>
          </a:p>
          <a:p>
            <a:pPr marL="0" indent="0">
              <a:spcBef>
                <a:spcPts val="0"/>
              </a:spcBef>
              <a:buNone/>
            </a:pPr>
            <a:endParaRPr lang="en-GB" sz="1200"/>
          </a:p>
          <a:p>
            <a:pPr marL="0" indent="0">
              <a:spcBef>
                <a:spcPts val="0"/>
              </a:spcBef>
              <a:buNone/>
            </a:pPr>
            <a:endParaRPr lang="en-GB" sz="1200"/>
          </a:p>
        </p:txBody>
      </p:sp>
      <p:pic>
        <p:nvPicPr>
          <p:cNvPr id="16" name="Picture 15">
            <a:hlinkClick r:id="rId12"/>
            <a:extLst>
              <a:ext uri="{FF2B5EF4-FFF2-40B4-BE49-F238E27FC236}">
                <a16:creationId xmlns:a16="http://schemas.microsoft.com/office/drawing/2014/main" id="{31AC5637-9003-4037-B9E8-C3A93B8555C9}"/>
              </a:ext>
            </a:extLst>
          </p:cNvPr>
          <p:cNvPicPr>
            <a:picLocks noChangeAspect="1"/>
          </p:cNvPicPr>
          <p:nvPr/>
        </p:nvPicPr>
        <p:blipFill>
          <a:blip r:embed="rId13"/>
          <a:stretch>
            <a:fillRect/>
          </a:stretch>
        </p:blipFill>
        <p:spPr>
          <a:xfrm>
            <a:off x="3037844" y="5540572"/>
            <a:ext cx="1734480" cy="568835"/>
          </a:xfrm>
          <a:prstGeom prst="rect">
            <a:avLst/>
          </a:prstGeom>
        </p:spPr>
      </p:pic>
      <p:pic>
        <p:nvPicPr>
          <p:cNvPr id="17" name="Picture 16">
            <a:hlinkClick r:id="rId14"/>
            <a:extLst>
              <a:ext uri="{FF2B5EF4-FFF2-40B4-BE49-F238E27FC236}">
                <a16:creationId xmlns:a16="http://schemas.microsoft.com/office/drawing/2014/main" id="{E8197C0B-15C1-4593-B295-B02059542E8F}"/>
              </a:ext>
            </a:extLst>
          </p:cNvPr>
          <p:cNvPicPr>
            <a:picLocks noChangeAspect="1"/>
          </p:cNvPicPr>
          <p:nvPr/>
        </p:nvPicPr>
        <p:blipFill>
          <a:blip r:embed="rId15"/>
          <a:stretch>
            <a:fillRect/>
          </a:stretch>
        </p:blipFill>
        <p:spPr>
          <a:xfrm>
            <a:off x="6777794" y="5548408"/>
            <a:ext cx="1562100" cy="571500"/>
          </a:xfrm>
          <a:prstGeom prst="rect">
            <a:avLst/>
          </a:prstGeom>
        </p:spPr>
      </p:pic>
      <p:sp>
        <p:nvSpPr>
          <p:cNvPr id="18" name="TextBox 17">
            <a:extLst>
              <a:ext uri="{FF2B5EF4-FFF2-40B4-BE49-F238E27FC236}">
                <a16:creationId xmlns:a16="http://schemas.microsoft.com/office/drawing/2014/main" id="{56285FC7-2AB7-4CA4-965D-5249CC08671E}"/>
              </a:ext>
            </a:extLst>
          </p:cNvPr>
          <p:cNvSpPr txBox="1"/>
          <p:nvPr/>
        </p:nvSpPr>
        <p:spPr>
          <a:xfrm>
            <a:off x="4634783" y="5680269"/>
            <a:ext cx="2280553" cy="307777"/>
          </a:xfrm>
          <a:prstGeom prst="rect">
            <a:avLst/>
          </a:prstGeom>
          <a:noFill/>
        </p:spPr>
        <p:txBody>
          <a:bodyPr wrap="square" rtlCol="0">
            <a:spAutoFit/>
          </a:bodyPr>
          <a:lstStyle/>
          <a:p>
            <a:pPr algn="ctr"/>
            <a:r>
              <a:rPr lang="en-GB" sz="1400" b="1"/>
              <a:t>Download the app here</a:t>
            </a:r>
          </a:p>
        </p:txBody>
      </p:sp>
      <p:sp>
        <p:nvSpPr>
          <p:cNvPr id="22" name="TextBox 2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77623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28579" y="148669"/>
            <a:ext cx="7853432"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2800"/>
              <a:t>How clients should use NHS COVID-19 App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50046" y="759857"/>
            <a:ext cx="11098460" cy="13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sz="1400">
              <a:latin typeface="Arial" panose="020B0604020202020204" pitchFamily="34" charset="0"/>
            </a:endParaRPr>
          </a:p>
          <a:p>
            <a:pPr>
              <a:lnSpc>
                <a:spcPct val="90000"/>
              </a:lnSpc>
            </a:pPr>
            <a:r>
              <a:rPr lang="en-GB" sz="1400" b="1">
                <a:latin typeface="Arial" panose="020B0604020202020204" pitchFamily="34" charset="0"/>
                <a:cs typeface="Arial" panose="020B0604020202020204" pitchFamily="34" charset="0"/>
              </a:rPr>
              <a:t>All clients </a:t>
            </a:r>
            <a:r>
              <a:rPr lang="en-GB" sz="1400">
                <a:latin typeface="Arial" panose="020B0604020202020204" pitchFamily="34" charset="0"/>
                <a:cs typeface="Arial" panose="020B0604020202020204" pitchFamily="34" charset="0"/>
              </a:rPr>
              <a:t>should use the NHS COVID-19 app when they are visiting venues outside their places of residence, please see </a:t>
            </a:r>
            <a:r>
              <a:rPr lang="en-GB" sz="1400">
                <a:latin typeface="Arial" panose="020B0604020202020204" pitchFamily="34" charset="0"/>
                <a:cs typeface="Arial" panose="020B0604020202020204" pitchFamily="34" charset="0"/>
                <a:hlinkClick r:id="" action="ppaction://noaction"/>
              </a:rPr>
              <a:t>NHS COVID-19 app features</a:t>
            </a:r>
            <a:r>
              <a:rPr lang="en-GB" sz="1400">
                <a:latin typeface="Arial" panose="020B0604020202020204" pitchFamily="34" charset="0"/>
                <a:cs typeface="Arial" panose="020B0604020202020204" pitchFamily="34" charset="0"/>
              </a:rPr>
              <a:t> slide regarding instructions on how to download the app. </a:t>
            </a:r>
            <a:r>
              <a:rPr lang="en-GB" sz="1400" b="1">
                <a:latin typeface="Arial" panose="020B0604020202020204" pitchFamily="34" charset="0"/>
                <a:cs typeface="Arial" panose="020B0604020202020204" pitchFamily="34" charset="0"/>
              </a:rPr>
              <a:t>The app should be turned off when in the clients’ home.</a:t>
            </a:r>
            <a:endParaRPr lang="en-GB" sz="1400" b="1">
              <a:highlight>
                <a:srgbClr val="FFFF00"/>
              </a:highlight>
              <a:latin typeface="Arial" panose="020B0604020202020204" pitchFamily="34" charset="0"/>
              <a:cs typeface="Arial" panose="020B0604020202020204" pitchFamily="34" charset="0"/>
            </a:endParaRPr>
          </a:p>
          <a:p>
            <a:pPr>
              <a:lnSpc>
                <a:spcPct val="90000"/>
              </a:lnSpc>
            </a:pPr>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altLang="en-US" sz="2000">
              <a:latin typeface="Arial" panose="020B0604020202020204" pitchFamily="34" charset="0"/>
            </a:endParaRPr>
          </a:p>
          <a:p>
            <a:endParaRPr lang="en-GB" altLang="en-US" sz="2000">
              <a:latin typeface="Arial" panose="020B0604020202020204" pitchFamily="34" charset="0"/>
            </a:endParaRPr>
          </a:p>
          <a:p>
            <a:endParaRPr lang="en-GB" altLang="en-US" sz="2000">
              <a:latin typeface="Arial" panose="020B0604020202020204" pitchFamily="34" charset="0"/>
            </a:endParaRPr>
          </a:p>
          <a:p>
            <a:endParaRPr lang="en-GB" altLang="en-US" sz="20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pPr>
            <a:endParaRPr lang="en-GB" altLang="en-US" sz="1400">
              <a:latin typeface="Arial" panose="020B0604020202020204" pitchFamily="34" charset="0"/>
            </a:endParaRPr>
          </a:p>
          <a:p>
            <a:pPr>
              <a:lnSpc>
                <a:spcPct val="90000"/>
              </a:lnSpc>
              <a:buFont typeface="Arial" panose="020B0604020202020204" pitchFamily="34" charset="0"/>
              <a:buNone/>
            </a:pPr>
            <a:endParaRPr lang="en-GB" altLang="en-US" sz="1400">
              <a:latin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6375321" y="5362673"/>
            <a:ext cx="4813380" cy="1277679"/>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a:solidFill>
                  <a:schemeClr val="accent1"/>
                </a:solidFill>
              </a:rPr>
              <a:t>Resources</a:t>
            </a:r>
          </a:p>
          <a:p>
            <a:pPr marL="0" indent="0">
              <a:spcBef>
                <a:spcPts val="0"/>
              </a:spcBef>
              <a:buNone/>
            </a:pPr>
            <a:r>
              <a:rPr lang="en-GB">
                <a:hlinkClick r:id="rId3"/>
              </a:rPr>
              <a:t>How to download the app</a:t>
            </a:r>
            <a:r>
              <a:rPr lang="en-GB"/>
              <a:t>			</a:t>
            </a:r>
          </a:p>
          <a:p>
            <a:pPr marL="0" indent="0">
              <a:spcBef>
                <a:spcPts val="0"/>
              </a:spcBef>
              <a:buNone/>
            </a:pPr>
            <a:r>
              <a:rPr lang="en-GB">
                <a:hlinkClick r:id="rId4"/>
              </a:rPr>
              <a:t>NHS COVID-19 app video</a:t>
            </a:r>
            <a:r>
              <a:rPr lang="en-GB"/>
              <a:t>		</a:t>
            </a:r>
          </a:p>
          <a:p>
            <a:pPr marL="0" indent="0">
              <a:spcBef>
                <a:spcPts val="0"/>
              </a:spcBef>
              <a:buNone/>
            </a:pPr>
            <a:r>
              <a:rPr lang="en-GB">
                <a:hlinkClick r:id="rId5"/>
              </a:rPr>
              <a:t>Your data and privacy</a:t>
            </a:r>
            <a:endParaRPr lang="en-GB"/>
          </a:p>
          <a:p>
            <a:pPr marL="0" indent="0">
              <a:spcBef>
                <a:spcPts val="0"/>
              </a:spcBef>
              <a:buNone/>
            </a:pPr>
            <a:r>
              <a:rPr lang="en-GB">
                <a:hlinkClick r:id="rId6"/>
              </a:rPr>
              <a:t>NHS COVID-19 information</a:t>
            </a:r>
            <a:r>
              <a:rPr lang="en-GB"/>
              <a:t>	</a:t>
            </a:r>
          </a:p>
          <a:p>
            <a:pPr marL="0" indent="0">
              <a:spcBef>
                <a:spcPts val="0"/>
              </a:spcBef>
              <a:buNone/>
            </a:pPr>
            <a:r>
              <a:rPr lang="en-GB">
                <a:hlinkClick r:id="rId7"/>
              </a:rPr>
              <a:t>Easy Read Test and Trace</a:t>
            </a:r>
            <a:endParaRPr lang="en-GB"/>
          </a:p>
          <a:p>
            <a:pPr marL="0" indent="0">
              <a:spcBef>
                <a:spcPts val="0"/>
              </a:spcBef>
              <a:buNone/>
            </a:pPr>
            <a:endParaRPr lang="en-GB" sz="1200"/>
          </a:p>
        </p:txBody>
      </p:sp>
      <p:sp>
        <p:nvSpPr>
          <p:cNvPr id="13" name="TextBox 12">
            <a:extLst>
              <a:ext uri="{FF2B5EF4-FFF2-40B4-BE49-F238E27FC236}">
                <a16:creationId xmlns:a16="http://schemas.microsoft.com/office/drawing/2014/main" id="{B91DE03E-CF70-432F-B3EF-FF6566F427FF}"/>
              </a:ext>
            </a:extLst>
          </p:cNvPr>
          <p:cNvSpPr txBox="1"/>
          <p:nvPr/>
        </p:nvSpPr>
        <p:spPr>
          <a:xfrm>
            <a:off x="6379299" y="2136396"/>
            <a:ext cx="5369207" cy="2677656"/>
          </a:xfrm>
          <a:prstGeom prst="rect">
            <a:avLst/>
          </a:prstGeom>
          <a:noFill/>
          <a:ln w="19050">
            <a:solidFill>
              <a:srgbClr val="005EB8"/>
            </a:solidFill>
          </a:ln>
        </p:spPr>
        <p:txBody>
          <a:bodyPr wrap="square">
            <a:spAutoFit/>
          </a:bodyPr>
          <a:lstStyle/>
          <a:p>
            <a:r>
              <a:rPr lang="en-GB" sz="1400" b="1">
                <a:latin typeface="Arial" panose="020B0604020202020204" pitchFamily="34" charset="0"/>
                <a:cs typeface="Arial" panose="020B0604020202020204" pitchFamily="34" charset="0"/>
              </a:rPr>
              <a:t>Using the App to check symptoms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Clients can use the app to check and report their symptoms.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By clicking on the select symptoms section the client can choose the symptoms they may feel they are experiencing at the time.</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By clicking the submit symptoms button it will let the resident know if they may need to have a Coronavirus test.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If the app advises to have a Coronavirus test, this can be booked </a:t>
            </a:r>
            <a:r>
              <a:rPr lang="en-GB" sz="1400">
                <a:solidFill>
                  <a:prstClr val="black"/>
                </a:solidFill>
                <a:latin typeface="Arial" panose="020B0604020202020204" pitchFamily="34" charset="0"/>
                <a:cs typeface="Arial" panose="020B0604020202020204" pitchFamily="34" charset="0"/>
              </a:rPr>
              <a:t>by calling 111, through the </a:t>
            </a:r>
            <a:r>
              <a:rPr lang="en-GB" sz="1400" b="1" u="sng">
                <a:solidFill>
                  <a:prstClr val="black"/>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self referral digital portal </a:t>
            </a:r>
            <a:r>
              <a:rPr lang="en-GB" sz="1400">
                <a:solidFill>
                  <a:prstClr val="black"/>
                </a:solidFill>
                <a:latin typeface="Arial" panose="020B0604020202020204" pitchFamily="34" charset="0"/>
                <a:cs typeface="Arial" panose="020B0604020202020204" pitchFamily="34" charset="0"/>
              </a:rPr>
              <a:t>or using local arrangements for testing where they exist.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app will provide guidance on the number of days the resident will need to self isolate.</a:t>
            </a:r>
          </a:p>
        </p:txBody>
      </p:sp>
      <p:sp>
        <p:nvSpPr>
          <p:cNvPr id="21" name="TextBox 20">
            <a:extLst>
              <a:ext uri="{FF2B5EF4-FFF2-40B4-BE49-F238E27FC236}">
                <a16:creationId xmlns:a16="http://schemas.microsoft.com/office/drawing/2014/main" id="{38F8A3B7-E567-45F0-A9A2-8814A5F9C122}"/>
              </a:ext>
            </a:extLst>
          </p:cNvPr>
          <p:cNvSpPr txBox="1"/>
          <p:nvPr/>
        </p:nvSpPr>
        <p:spPr>
          <a:xfrm>
            <a:off x="715730" y="2108719"/>
            <a:ext cx="5298815" cy="4616648"/>
          </a:xfrm>
          <a:prstGeom prst="rect">
            <a:avLst/>
          </a:prstGeom>
          <a:noFill/>
          <a:ln w="19050">
            <a:solidFill>
              <a:srgbClr val="005EB8"/>
            </a:solidFill>
          </a:ln>
        </p:spPr>
        <p:txBody>
          <a:bodyPr wrap="square">
            <a:spAutoFit/>
          </a:bodyPr>
          <a:lstStyle/>
          <a:p>
            <a:r>
              <a:rPr lang="en-GB" sz="1400" b="1">
                <a:latin typeface="Arial" panose="020B0604020202020204" pitchFamily="34" charset="0"/>
                <a:cs typeface="Arial" panose="020B0604020202020204" pitchFamily="34" charset="0"/>
                <a:hlinkClick r:id="rId7"/>
              </a:rPr>
              <a:t>Using the COVID-19 Test and Trace App</a:t>
            </a:r>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The app can keeps a record of where they have been when visiting places outside the home. If other people were at the same venue at the same time as your resident, and later test positive for coronavirus (COVID-19), the resident may receive a notification.</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Checking in to venues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Clients can use the app to check in to          </a:t>
            </a:r>
            <a:r>
              <a:rPr lang="en-GB" sz="1400" b="1">
                <a:latin typeface="Arial" panose="020B0604020202020204" pitchFamily="34" charset="0"/>
                <a:cs typeface="Arial" panose="020B0604020202020204" pitchFamily="34" charset="0"/>
              </a:rPr>
              <a:t>QR Code</a:t>
            </a:r>
          </a:p>
          <a:p>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venues when they visit.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Clients can check in to a venue by</a:t>
            </a:r>
          </a:p>
          <a:p>
            <a:r>
              <a:rPr lang="en-GB" sz="1400">
                <a:latin typeface="Arial" panose="020B0604020202020204" pitchFamily="34" charset="0"/>
                <a:cs typeface="Arial" panose="020B0604020202020204" pitchFamily="34" charset="0"/>
              </a:rPr>
              <a:t>      pressing on the check in section and</a:t>
            </a:r>
          </a:p>
          <a:p>
            <a:r>
              <a:rPr lang="en-GB" sz="1400">
                <a:latin typeface="Arial" panose="020B0604020202020204" pitchFamily="34" charset="0"/>
                <a:cs typeface="Arial" panose="020B0604020202020204" pitchFamily="34" charset="0"/>
              </a:rPr>
              <a:t>      scanning a QR code (see picture) </a:t>
            </a:r>
          </a:p>
          <a:p>
            <a:r>
              <a:rPr lang="en-GB" sz="1400">
                <a:latin typeface="Arial" panose="020B0604020202020204" pitchFamily="34" charset="0"/>
                <a:cs typeface="Arial" panose="020B0604020202020204" pitchFamily="34" charset="0"/>
              </a:rPr>
              <a:t>      The QR for a venue is usually located </a:t>
            </a:r>
          </a:p>
          <a:p>
            <a:r>
              <a:rPr lang="en-GB" sz="1400">
                <a:latin typeface="Arial" panose="020B0604020202020204" pitchFamily="34" charset="0"/>
                <a:cs typeface="Arial" panose="020B0604020202020204" pitchFamily="34" charset="0"/>
              </a:rPr>
              <a:t>      on a poster near the </a:t>
            </a:r>
          </a:p>
          <a:p>
            <a:r>
              <a:rPr lang="en-GB" sz="1400">
                <a:latin typeface="Arial" panose="020B0604020202020204" pitchFamily="34" charset="0"/>
                <a:cs typeface="Arial" panose="020B0604020202020204" pitchFamily="34" charset="0"/>
              </a:rPr>
              <a:t>      entrance or service till in a shop.</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You will find QR posters in cafes, restaurants, bars, leisure centres, hairdressers, beauticians, community centres and places of worship.</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Where a QR code poster is not available, clients may still need to fill out their details.</a:t>
            </a:r>
          </a:p>
        </p:txBody>
      </p:sp>
      <p:pic>
        <p:nvPicPr>
          <p:cNvPr id="2" name="Picture 1">
            <a:extLst>
              <a:ext uri="{FF2B5EF4-FFF2-40B4-BE49-F238E27FC236}">
                <a16:creationId xmlns:a16="http://schemas.microsoft.com/office/drawing/2014/main" id="{69ECDC29-D0EF-45F6-9F21-2EC79C8E4A1B}"/>
              </a:ext>
            </a:extLst>
          </p:cNvPr>
          <p:cNvPicPr>
            <a:picLocks noChangeAspect="1"/>
          </p:cNvPicPr>
          <p:nvPr/>
        </p:nvPicPr>
        <p:blipFill>
          <a:blip r:embed="rId9"/>
          <a:stretch>
            <a:fillRect/>
          </a:stretch>
        </p:blipFill>
        <p:spPr>
          <a:xfrm>
            <a:off x="4636204" y="4057297"/>
            <a:ext cx="1158340" cy="1152244"/>
          </a:xfrm>
          <a:prstGeom prst="rect">
            <a:avLst/>
          </a:prstGeom>
        </p:spPr>
      </p:pic>
      <p:pic>
        <p:nvPicPr>
          <p:cNvPr id="10" name="Picture 9">
            <a:extLst>
              <a:ext uri="{FF2B5EF4-FFF2-40B4-BE49-F238E27FC236}">
                <a16:creationId xmlns:a16="http://schemas.microsoft.com/office/drawing/2014/main" id="{78949624-EF47-4E6C-86E1-4940A30CE3DD}"/>
              </a:ext>
            </a:extLst>
          </p:cNvPr>
          <p:cNvPicPr>
            <a:picLocks noChangeAspect="1"/>
          </p:cNvPicPr>
          <p:nvPr/>
        </p:nvPicPr>
        <p:blipFill>
          <a:blip r:embed="rId10"/>
          <a:stretch>
            <a:fillRect/>
          </a:stretch>
        </p:blipFill>
        <p:spPr>
          <a:xfrm>
            <a:off x="201543" y="0"/>
            <a:ext cx="796833" cy="812189"/>
          </a:xfrm>
          <a:prstGeom prst="rect">
            <a:avLst/>
          </a:prstGeom>
        </p:spPr>
      </p:pic>
      <p:sp>
        <p:nvSpPr>
          <p:cNvPr id="17" name="TextBox 16">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69178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3C45E34-B8D5-47D7-B3CB-1A990410172A}"/>
              </a:ext>
            </a:extLst>
          </p:cNvPr>
          <p:cNvSpPr>
            <a:spLocks noGrp="1"/>
          </p:cNvSpPr>
          <p:nvPr>
            <p:ph type="title"/>
          </p:nvPr>
        </p:nvSpPr>
        <p:spPr>
          <a:xfrm>
            <a:off x="1267148" y="424439"/>
            <a:ext cx="7539396" cy="611649"/>
          </a:xfrm>
        </p:spPr>
        <p:txBody>
          <a:bodyPr>
            <a:noAutofit/>
          </a:bodyPr>
          <a:lstStyle/>
          <a:p>
            <a:r>
              <a:rPr lang="en-GB" sz="2800"/>
              <a:t>NHS Test and Trace: what does it mean for domiciliary care?- 1</a:t>
            </a:r>
          </a:p>
        </p:txBody>
      </p:sp>
      <p:pic>
        <p:nvPicPr>
          <p:cNvPr id="6" name="Graphic 5" descr="Clipboard Mixed">
            <a:extLst>
              <a:ext uri="{FF2B5EF4-FFF2-40B4-BE49-F238E27FC236}">
                <a16:creationId xmlns:a16="http://schemas.microsoft.com/office/drawing/2014/main" id="{DDAD6E96-0409-473D-BD4A-CBF0982074A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445" y="145039"/>
            <a:ext cx="777290" cy="777290"/>
          </a:xfrm>
          <a:prstGeom prst="rect">
            <a:avLst/>
          </a:prstGeom>
        </p:spPr>
      </p:pic>
      <p:sp>
        <p:nvSpPr>
          <p:cNvPr id="7" name="Content Placeholder 1">
            <a:extLst>
              <a:ext uri="{FF2B5EF4-FFF2-40B4-BE49-F238E27FC236}">
                <a16:creationId xmlns:a16="http://schemas.microsoft.com/office/drawing/2014/main" id="{AFAFA15C-7EA3-4483-9C73-337DC93AC2E8}"/>
              </a:ext>
            </a:extLst>
          </p:cNvPr>
          <p:cNvSpPr txBox="1">
            <a:spLocks/>
          </p:cNvSpPr>
          <p:nvPr/>
        </p:nvSpPr>
        <p:spPr>
          <a:xfrm>
            <a:off x="190501" y="1201729"/>
            <a:ext cx="6863442" cy="59235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a:latin typeface="Arial" panose="020B0604020202020204" pitchFamily="34" charset="0"/>
                <a:cs typeface="Arial" panose="020B0604020202020204" pitchFamily="34" charset="0"/>
              </a:rPr>
              <a:t>Health and care workers should not use the NHS COVID-19 app when they are working in care environment, such as a client’s home, healthcare buildings, including hospitals and GP surgeries.</a:t>
            </a:r>
          </a:p>
          <a:p>
            <a:r>
              <a:rPr lang="en-GB" sz="1500" b="1">
                <a:latin typeface="Arial" panose="020B0604020202020204" pitchFamily="34" charset="0"/>
                <a:cs typeface="Arial" panose="020B0604020202020204" pitchFamily="34" charset="0"/>
              </a:rPr>
              <a:t>If you’re a health or care worker practising infection prevention and control (IPC) you should pause contact tracing on your app when wearing the correct PPE in the clients home. </a:t>
            </a:r>
            <a:r>
              <a:rPr lang="en-GB" sz="1600" b="1">
                <a:latin typeface="Arial" panose="020B0604020202020204" pitchFamily="34" charset="0"/>
                <a:cs typeface="Arial" panose="020B0604020202020204" pitchFamily="34" charset="0"/>
              </a:rPr>
              <a:t>In your day to day life, or if taking a client outside of a care setting, the app should be switched on.</a:t>
            </a:r>
          </a:p>
          <a:p>
            <a:pPr>
              <a:buFont typeface="Wingdings" panose="05000000000000000000" pitchFamily="2" charset="2"/>
              <a:buChar char="Ø"/>
            </a:pPr>
            <a:r>
              <a:rPr lang="en-GB" b="1"/>
              <a:t>It is not clear if previous infection gives immunity or not, therefore this system will apply to anyone (client or staff) who is a close contact of a confirmed case, whether they have had the virus before or not.</a:t>
            </a:r>
          </a:p>
          <a:p>
            <a:r>
              <a:rPr lang="en-GB"/>
              <a:t>Full details on </a:t>
            </a:r>
            <a:r>
              <a:rPr lang="en-GB">
                <a:hlinkClick r:id="rId4"/>
              </a:rPr>
              <a:t>NHS Test and Trace </a:t>
            </a:r>
            <a:r>
              <a:rPr lang="en-GB"/>
              <a:t>and </a:t>
            </a:r>
            <a:r>
              <a:rPr lang="en-GB">
                <a:hlinkClick r:id="rId5"/>
              </a:rPr>
              <a:t>maintaining records of staff, customers and visitors</a:t>
            </a:r>
            <a:r>
              <a:rPr lang="en-GB"/>
              <a:t> are on </a:t>
            </a:r>
            <a:r>
              <a:rPr lang="en-GB">
                <a:hlinkClick r:id="rId6"/>
              </a:rPr>
              <a:t>GOV.UK</a:t>
            </a:r>
            <a:r>
              <a:rPr lang="en-GB"/>
              <a:t>.</a:t>
            </a:r>
          </a:p>
          <a:p>
            <a:r>
              <a:rPr lang="en-GB"/>
              <a:t>Domiciliary Care providers may be contacted if any of their staff or clients have tested positive for coronavirus in order to alert those who have been in close contact with them.</a:t>
            </a:r>
          </a:p>
          <a:p>
            <a:r>
              <a:rPr lang="en-GB"/>
              <a:t>Domiciliary care providers can assist NHS Test and Trace by keeping a temporary record of their care staff and recipients of care, to store and provide this information on request. </a:t>
            </a:r>
          </a:p>
          <a:p>
            <a:r>
              <a:rPr lang="en-GB"/>
              <a:t>If you do not currently have a system to record this information, this should be done in a way that is manageable, but sufficiently detailed.</a:t>
            </a:r>
          </a:p>
          <a:p>
            <a:r>
              <a:rPr lang="en-GB"/>
              <a:t>It is recommended that providers ensure that they can report quickly on request.</a:t>
            </a:r>
          </a:p>
        </p:txBody>
      </p:sp>
      <p:sp>
        <p:nvSpPr>
          <p:cNvPr id="12" name="TextBox 11">
            <a:extLst>
              <a:ext uri="{FF2B5EF4-FFF2-40B4-BE49-F238E27FC236}">
                <a16:creationId xmlns:a16="http://schemas.microsoft.com/office/drawing/2014/main" id="{EEF964AD-E8CA-44AF-B249-8C8B187AC5A8}"/>
              </a:ext>
            </a:extLst>
          </p:cNvPr>
          <p:cNvSpPr txBox="1"/>
          <p:nvPr/>
        </p:nvSpPr>
        <p:spPr>
          <a:xfrm>
            <a:off x="7293428" y="1122751"/>
            <a:ext cx="4502449" cy="5509200"/>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The domiciliary care provider manager should identify close contacts as per </a:t>
            </a:r>
            <a:r>
              <a:rPr lang="en-GB" sz="1600">
                <a:latin typeface="Arial" panose="020B0604020202020204" pitchFamily="34" charset="0"/>
                <a:cs typeface="Arial" panose="020B0604020202020204" pitchFamily="34" charset="0"/>
                <a:hlinkClick r:id="rId4"/>
              </a:rPr>
              <a:t>test and trace </a:t>
            </a:r>
            <a:r>
              <a:rPr lang="en-GB" sz="1600">
                <a:latin typeface="Arial" panose="020B0604020202020204" pitchFamily="34" charset="0"/>
                <a:cs typeface="Arial" panose="020B0604020202020204" pitchFamily="34" charset="0"/>
              </a:rPr>
              <a:t>processes: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having face-to-face contact with someone (less than 1 metre away)</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spending more than 15 minutes within 2 metres of someone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travelling in a car or other small vehicle with someone (even on a short journey) or close to them on a plane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has cleaned a personal or communal area of a home where a confirmed case has been located (note this only applies to the first time cleaning of the personal or communal area)</a:t>
            </a:r>
          </a:p>
          <a:p>
            <a:r>
              <a:rPr lang="en-GB" sz="1600">
                <a:latin typeface="Arial" panose="020B0604020202020204" pitchFamily="34" charset="0"/>
                <a:cs typeface="Arial" panose="020B0604020202020204" pitchFamily="34" charset="0"/>
              </a:rPr>
              <a:t>If the domiciliary care provider identifies linked cases in staff and clients, or there is a complex case, please notify the local authority and contact LCRC on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0300 303 0450 or </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LCRC@phe.gov.uk</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or</a:t>
            </a:r>
            <a:r>
              <a:rPr kumimoji="0" lang="en-GB" sz="16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 </a:t>
            </a:r>
            <a:r>
              <a:rPr lang="en-GB" sz="1600" u="sng">
                <a:solidFill>
                  <a:srgbClr val="0000FF"/>
                </a:solidFill>
                <a:latin typeface="Arial" panose="020B0604020202020204" pitchFamily="34" charset="0"/>
                <a:ea typeface="Calibri" panose="020F0502020204030204" pitchFamily="34" charset="0"/>
                <a:cs typeface="Arial" panose="020B0604020202020204" pitchFamily="34" charset="0"/>
                <a:hlinkClick r:id="rId8"/>
              </a:rPr>
              <a:t>phe.lcrc@nhs.net</a:t>
            </a:r>
            <a:r>
              <a:rPr lang="en-GB" sz="1600">
                <a:solidFill>
                  <a:srgbClr val="000000"/>
                </a:solidFill>
                <a:latin typeface="Arial" panose="020B0604020202020204" pitchFamily="34" charset="0"/>
                <a:ea typeface="Calibri" panose="020F0502020204030204" pitchFamily="34" charset="0"/>
                <a:cs typeface="Arial" panose="020B0604020202020204" pitchFamily="34" charset="0"/>
              </a:rPr>
              <a:t>. The local authority </a:t>
            </a:r>
            <a:r>
              <a:rPr lang="en-GB" sz="1600">
                <a:latin typeface="Arial" panose="020B0604020202020204" pitchFamily="34" charset="0"/>
                <a:cs typeface="Arial" panose="020B0604020202020204" pitchFamily="34" charset="0"/>
              </a:rPr>
              <a:t>homecare team will be able to provide further advice and support.</a:t>
            </a:r>
          </a:p>
        </p:txBody>
      </p:sp>
      <p:sp>
        <p:nvSpPr>
          <p:cNvPr id="14" name="TextBox 13">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82192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ED87759-FC9D-4EA9-A511-8FDD716E9C64}"/>
              </a:ext>
            </a:extLst>
          </p:cNvPr>
          <p:cNvSpPr/>
          <p:nvPr/>
        </p:nvSpPr>
        <p:spPr>
          <a:xfrm>
            <a:off x="183836" y="42958"/>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Subtitle 2"/>
          <p:cNvSpPr>
            <a:spLocks noGrp="1"/>
          </p:cNvSpPr>
          <p:nvPr>
            <p:ph sz="quarter" idx="10"/>
          </p:nvPr>
        </p:nvSpPr>
        <p:spPr>
          <a:xfrm>
            <a:off x="1275900" y="60153"/>
            <a:ext cx="8997104" cy="1020259"/>
          </a:xfrm>
        </p:spPr>
        <p:txBody>
          <a:bodyPr>
            <a:normAutofit fontScale="92500"/>
          </a:bodyPr>
          <a:lstStyle/>
          <a:p>
            <a:pPr marL="0" indent="0">
              <a:buNone/>
            </a:pPr>
            <a:r>
              <a:rPr lang="en-GB" dirty="0"/>
              <a:t>This resource pack has been developed to provide clear guidance for London Domiciliary Care agencies aligned with NHS 111 Star lines and London COVID-19 Resource Pack for Primary Care ensuring that national guidance and good practice can be embedded locally by care providers. Ensure escalation routes are clearly identified for care providers. </a:t>
            </a:r>
          </a:p>
          <a:p>
            <a:pPr marL="0" indent="0">
              <a:buNone/>
            </a:pPr>
            <a:r>
              <a:rPr lang="en-GB" dirty="0"/>
              <a:t>If you have any suggestions for future topics please do let us know -  </a:t>
            </a:r>
            <a:r>
              <a:rPr lang="en-GB" dirty="0">
                <a:hlinkClick r:id="rId3"/>
              </a:rPr>
              <a:t>england.londonehchprogramme@nhs.net</a:t>
            </a:r>
            <a:r>
              <a:rPr lang="en-GB" b="1" u="sng" dirty="0"/>
              <a:t> </a:t>
            </a:r>
            <a:endParaRPr lang="en-GB" dirty="0"/>
          </a:p>
        </p:txBody>
      </p:sp>
      <p:sp>
        <p:nvSpPr>
          <p:cNvPr id="4" name="Rectangle 3">
            <a:extLst>
              <a:ext uri="{FF2B5EF4-FFF2-40B4-BE49-F238E27FC236}">
                <a16:creationId xmlns:a16="http://schemas.microsoft.com/office/drawing/2014/main" id="{6F48A887-F541-48BD-9462-F1373E9B8B9C}"/>
              </a:ext>
            </a:extLst>
          </p:cNvPr>
          <p:cNvSpPr/>
          <p:nvPr/>
        </p:nvSpPr>
        <p:spPr>
          <a:xfrm>
            <a:off x="1265161" y="884659"/>
            <a:ext cx="99662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Topics covered in this resource pack: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5" name="Subtitle 2">
            <a:extLst>
              <a:ext uri="{FF2B5EF4-FFF2-40B4-BE49-F238E27FC236}">
                <a16:creationId xmlns:a16="http://schemas.microsoft.com/office/drawing/2014/main" id="{E36692D7-89E2-4F6E-B156-614E5E574E21}"/>
              </a:ext>
            </a:extLst>
          </p:cNvPr>
          <p:cNvSpPr txBox="1">
            <a:spLocks/>
          </p:cNvSpPr>
          <p:nvPr/>
        </p:nvSpPr>
        <p:spPr>
          <a:xfrm>
            <a:off x="1570049" y="3029661"/>
            <a:ext cx="10316899" cy="3728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Oval 15">
            <a:extLst>
              <a:ext uri="{FF2B5EF4-FFF2-40B4-BE49-F238E27FC236}">
                <a16:creationId xmlns:a16="http://schemas.microsoft.com/office/drawing/2014/main" id="{A818A5A7-6694-40FC-B005-45F0C79676E4}"/>
              </a:ext>
            </a:extLst>
          </p:cNvPr>
          <p:cNvSpPr/>
          <p:nvPr/>
        </p:nvSpPr>
        <p:spPr>
          <a:xfrm>
            <a:off x="183835" y="2874308"/>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6" descr="https://static.thenounproject.com/png/810625-200.png">
            <a:extLst>
              <a:ext uri="{FF2B5EF4-FFF2-40B4-BE49-F238E27FC236}">
                <a16:creationId xmlns:a16="http://schemas.microsoft.com/office/drawing/2014/main" id="{80BD5D50-E4D5-427A-8D5C-EDFEA294B854}"/>
              </a:ext>
            </a:extLst>
          </p:cNvPr>
          <p:cNvPicPr>
            <a:picLocks noChangeAspect="1" noChangeArrowheads="1"/>
          </p:cNvPicPr>
          <p:nvPr/>
        </p:nvPicPr>
        <p:blipFill>
          <a:blip r:embed="rId4" cstate="screen">
            <a:duotone>
              <a:srgbClr val="0071B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28690" y="3019590"/>
            <a:ext cx="615517" cy="6155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logo&#10;&#10;Description automatically generated">
            <a:extLst>
              <a:ext uri="{FF2B5EF4-FFF2-40B4-BE49-F238E27FC236}">
                <a16:creationId xmlns:a16="http://schemas.microsoft.com/office/drawing/2014/main" id="{8C5DEA56-09C3-4571-8C93-C319DECC4555}"/>
              </a:ext>
            </a:extLst>
          </p:cNvPr>
          <p:cNvPicPr>
            <a:picLocks noChangeAspect="1"/>
          </p:cNvPicPr>
          <p:nvPr/>
        </p:nvPicPr>
        <p:blipFill rotWithShape="1">
          <a:blip r:embed="rId5" cstate="screen">
            <a:duotone>
              <a:srgbClr val="0071BC">
                <a:shade val="45000"/>
                <a:satMod val="135000"/>
              </a:srgbClr>
              <a:prstClr val="white"/>
            </a:duotone>
            <a:extLst>
              <a:ext uri="{28A0092B-C50C-407E-A947-70E740481C1C}">
                <a14:useLocalDpi xmlns:a14="http://schemas.microsoft.com/office/drawing/2010/main"/>
              </a:ext>
            </a:extLst>
          </a:blip>
          <a:srcRect/>
          <a:stretch/>
        </p:blipFill>
        <p:spPr>
          <a:xfrm>
            <a:off x="305052" y="202659"/>
            <a:ext cx="728415" cy="624403"/>
          </a:xfrm>
          <a:prstGeom prst="rect">
            <a:avLst/>
          </a:prstGeom>
        </p:spPr>
      </p:pic>
      <p:graphicFrame>
        <p:nvGraphicFramePr>
          <p:cNvPr id="7" name="Table 7">
            <a:extLst>
              <a:ext uri="{FF2B5EF4-FFF2-40B4-BE49-F238E27FC236}">
                <a16:creationId xmlns:a16="http://schemas.microsoft.com/office/drawing/2014/main" id="{CA8C3379-695F-40CC-8587-5A3AA646C387}"/>
              </a:ext>
            </a:extLst>
          </p:cNvPr>
          <p:cNvGraphicFramePr>
            <a:graphicFrameLocks noGrp="1"/>
          </p:cNvGraphicFramePr>
          <p:nvPr>
            <p:extLst>
              <p:ext uri="{D42A27DB-BD31-4B8C-83A1-F6EECF244321}">
                <p14:modId xmlns:p14="http://schemas.microsoft.com/office/powerpoint/2010/main" val="2990713639"/>
              </p:ext>
            </p:extLst>
          </p:nvPr>
        </p:nvGraphicFramePr>
        <p:xfrm>
          <a:off x="1154684" y="1256145"/>
          <a:ext cx="10266693" cy="7056400"/>
        </p:xfrm>
        <a:graphic>
          <a:graphicData uri="http://schemas.openxmlformats.org/drawingml/2006/table">
            <a:tbl>
              <a:tblPr firstRow="1" bandRow="1">
                <a:tableStyleId>{5940675A-B579-460E-94D1-54222C63F5DA}</a:tableStyleId>
              </a:tblPr>
              <a:tblGrid>
                <a:gridCol w="6227628">
                  <a:extLst>
                    <a:ext uri="{9D8B030D-6E8A-4147-A177-3AD203B41FA5}">
                      <a16:colId xmlns:a16="http://schemas.microsoft.com/office/drawing/2014/main" val="3319299876"/>
                    </a:ext>
                  </a:extLst>
                </a:gridCol>
                <a:gridCol w="208280">
                  <a:extLst>
                    <a:ext uri="{9D8B030D-6E8A-4147-A177-3AD203B41FA5}">
                      <a16:colId xmlns:a16="http://schemas.microsoft.com/office/drawing/2014/main" val="2122982436"/>
                    </a:ext>
                  </a:extLst>
                </a:gridCol>
                <a:gridCol w="3830785">
                  <a:extLst>
                    <a:ext uri="{9D8B030D-6E8A-4147-A177-3AD203B41FA5}">
                      <a16:colId xmlns:a16="http://schemas.microsoft.com/office/drawing/2014/main" val="1120109593"/>
                    </a:ext>
                  </a:extLst>
                </a:gridCol>
              </a:tblGrid>
              <a:tr h="70564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Suspected Coronavirus Care Pathway – Domiciliary Care Clients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Your direct line to urgent clinical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Covid-19 Vaccination as Condition of Deployment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NHS App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How to demonstrate your vaccination status in the NHS App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Domiciliary staff vaccine uptake: Top tips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LDN London &amp; ADASS London - Go Get the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Infection prevention control - what happens after the vaccine?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Infection prevention and control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PPE and escalating your supply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Putting on (donning) PPE for domiciliary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Taking off (doffing) PPE for domiciliary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When clients should consider wearing face coverings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COVID-19 Symptoms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What to do when you suspect someone has Covid-19 symptoms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Regular testing for homecare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Domiciliary care Covid-19 testing service –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Domiciliary care Covid-19 testing service -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Management of exposed care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Management of exposed clients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NHS COVID-19 app features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How staff should use NHS COVID-19 App </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7"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7" action="ppaction://hlinksldjump"/>
                        </a:rPr>
                        <a:t>NHS Test and Trace: what does it mean for domiciliary care?- 1</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8" action="ppaction://hlinksldjump"/>
                        </a:rPr>
                        <a:t>NHS Test and Trace: what does it mean for domiciliary care?-2 </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9" action="ppaction://hlinksldjump"/>
                        </a:rPr>
                        <a:t>How clients should use NHS COVID-19 App </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0" action="ppaction://hlinksldjump"/>
                        </a:rPr>
                        <a:t>Returning home from hospital: package restart/ package acceptance</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1" action="ppaction://hlinksldjump"/>
                        </a:rPr>
                        <a:t>What to expect from hospitals before a package restart/ package acceptance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1" action="ppaction://hlinksldjump"/>
                        </a:rPr>
                        <a:t>Covid-19 &amp; Workforce Risk Assessments</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2"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3"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4"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4"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5"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000" u="none" strike="noStrike" cap="none" normalizeH="0" baseline="0" dirty="0">
                        <a:ln>
                          <a:noFill/>
                        </a:ln>
                        <a:effectLst/>
                        <a:latin typeface="Arial" panose="020B0604020202020204" pitchFamily="34" charset="0"/>
                        <a:cs typeface="Arial" panose="020B0604020202020204" pitchFamily="34" charset="0"/>
                        <a:hlinkClick r:id="rId15" action="ppaction://hlinksldjump"/>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br>
                        <a:rPr lang="en-GB" sz="1000" dirty="0">
                          <a:latin typeface="Arial" panose="020B0604020202020204" pitchFamily="34" charset="0"/>
                          <a:cs typeface="Arial" panose="020B0604020202020204" pitchFamily="34" charset="0"/>
                          <a:hlinkClick r:id="rId16" action="ppaction://hlinksldjump"/>
                        </a:rPr>
                      </a:b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GB" sz="1000" b="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6" action="ppaction://hlinksldjump"/>
                        </a:rPr>
                        <a:t>Working with primary care and community services</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3" action="ppaction://hlinksldjump"/>
                        </a:rPr>
                        <a:t>Supporting clients’ health and wellbeing</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7"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7" action="ppaction://hlinksldjump"/>
                        </a:rPr>
                        <a:t>Checking clients’ oxygen levels- Pulse Oximetry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7" action="ppaction://hlinksldjump"/>
                        </a:rPr>
                        <a:t>Recognising signs of deterioration</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hlinkClick r:id="rId18" action="ppaction://hlinksldjump"/>
                        </a:rPr>
                        <a:t>Signposting and escalation in case of deterioration</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9" action="ppaction://hlinksldjump"/>
                        </a:rPr>
                        <a:t>Talking to relatives </a:t>
                      </a:r>
                      <a:endParaRPr kumimoji="0" lang="en-GB" altLang="en-US" sz="10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000" u="none" strike="noStrike" cap="none" normalizeH="0" baseline="0" dirty="0">
                          <a:ln>
                            <a:noFill/>
                          </a:ln>
                          <a:effectLst/>
                          <a:latin typeface="Arial" panose="020B0604020202020204" pitchFamily="34" charset="0"/>
                          <a:cs typeface="Arial" panose="020B0604020202020204" pitchFamily="34" charset="0"/>
                          <a:hlinkClick r:id="rId19" action="ppaction://hlinksldjump"/>
                        </a:rPr>
                        <a:t>Advanced Care Planning - CMC</a:t>
                      </a:r>
                      <a:endParaRPr lang="en-GB" sz="1000" dirty="0">
                        <a:latin typeface="Arial" panose="020B0604020202020204" pitchFamily="34" charset="0"/>
                        <a:cs typeface="Arial" panose="020B0604020202020204" pitchFamily="34" charset="0"/>
                        <a:hlinkClick r:id="rId20"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0" action="ppaction://hlinksldjump"/>
                        </a:rPr>
                        <a:t>Supporting care in the last days of life</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1" action="ppaction://hlinksldjump"/>
                        </a:rPr>
                        <a:t>Support for people who are bereaved</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2" action="ppaction://hlinksldjump"/>
                        </a:rPr>
                        <a:t>Accessing support for digital transformation</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3" action="ppaction://hlinksldjump"/>
                        </a:rPr>
                        <a:t>Data Security and Protection Toolkit (DSPT)</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4" action="ppaction://hlinksldjump"/>
                        </a:rPr>
                        <a:t>DSPT – support available from Digital Social Care </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5" action="ppaction://hlinksldjump"/>
                        </a:rPr>
                        <a:t>Supporting staff wellbeing</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6" action="ppaction://hlinksldjump"/>
                        </a:rPr>
                        <a:t>Staff mental health and emotional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7" action="ppaction://hlinksldjump"/>
                        </a:rPr>
                        <a:t>Supporting care provider managers</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8" action="ppaction://hlinksldjump"/>
                        </a:rPr>
                        <a:t>London Health and Wellbeing hubs – an overview</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hlinkClick r:id="rId29" action="ppaction://hlinksldjump"/>
                        </a:rPr>
                        <a:t>London Health and Wellbeing Hubs</a:t>
                      </a:r>
                      <a:endParaRPr lang="en-GB" sz="1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6003810"/>
                  </a:ext>
                </a:extLst>
              </a:tr>
            </a:tbl>
          </a:graphicData>
        </a:graphic>
      </p:graphicFrame>
      <p:sp>
        <p:nvSpPr>
          <p:cNvPr id="6" name="Rectangle 5"/>
          <p:cNvSpPr/>
          <p:nvPr/>
        </p:nvSpPr>
        <p:spPr>
          <a:xfrm>
            <a:off x="3219981" y="6596390"/>
            <a:ext cx="6894888" cy="276999"/>
          </a:xfrm>
          <a:prstGeom prst="rect">
            <a:avLst/>
          </a:prstGeom>
          <a:ln>
            <a:noFill/>
          </a:ln>
        </p:spPr>
        <p:txBody>
          <a:bodyPr wrap="square">
            <a:spAutoFit/>
          </a:bodyPr>
          <a:lstStyle/>
          <a:p>
            <a:pPr lvl="0">
              <a:defRPr/>
            </a:pPr>
            <a:r>
              <a:rPr lang="en-GB" sz="1200" b="1">
                <a:solidFill>
                  <a:srgbClr val="005EB8"/>
                </a:solidFill>
                <a:latin typeface="Arial" panose="020B0604020202020204" pitchFamily="34" charset="0"/>
                <a:cs typeface="Arial" panose="020B0604020202020204" pitchFamily="34" charset="0"/>
              </a:rPr>
              <a:t>An updated resource pack will be shared with you every 1-2 months</a:t>
            </a:r>
          </a:p>
        </p:txBody>
      </p:sp>
      <p:sp>
        <p:nvSpPr>
          <p:cNvPr id="12" name="TextBox 1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75592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4C36D3C-F2E8-41AE-B932-64D21CE387DC}"/>
              </a:ext>
            </a:extLst>
          </p:cNvPr>
          <p:cNvSpPr txBox="1">
            <a:spLocks/>
          </p:cNvSpPr>
          <p:nvPr/>
        </p:nvSpPr>
        <p:spPr>
          <a:xfrm>
            <a:off x="854552" y="288661"/>
            <a:ext cx="7951991"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a:t>NHS Test and Trace: what does it mean for domiciliary care?-2 </a:t>
            </a:r>
          </a:p>
        </p:txBody>
      </p:sp>
      <p:pic>
        <p:nvPicPr>
          <p:cNvPr id="6" name="Graphic 5" descr="Clipboard Mixed">
            <a:extLst>
              <a:ext uri="{FF2B5EF4-FFF2-40B4-BE49-F238E27FC236}">
                <a16:creationId xmlns:a16="http://schemas.microsoft.com/office/drawing/2014/main" id="{E897AB55-1FC0-43AC-B210-1302BB652A6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3626" y="123356"/>
            <a:ext cx="777290" cy="777290"/>
          </a:xfrm>
          <a:prstGeom prst="rect">
            <a:avLst/>
          </a:prstGeom>
        </p:spPr>
      </p:pic>
      <p:sp>
        <p:nvSpPr>
          <p:cNvPr id="10" name="TextBox 9">
            <a:extLst>
              <a:ext uri="{FF2B5EF4-FFF2-40B4-BE49-F238E27FC236}">
                <a16:creationId xmlns:a16="http://schemas.microsoft.com/office/drawing/2014/main" id="{4EE93743-0297-499B-923A-8B28A6D8EE75}"/>
              </a:ext>
            </a:extLst>
          </p:cNvPr>
          <p:cNvSpPr txBox="1"/>
          <p:nvPr/>
        </p:nvSpPr>
        <p:spPr>
          <a:xfrm>
            <a:off x="5925482" y="1064430"/>
            <a:ext cx="5794117" cy="4662815"/>
          </a:xfrm>
          <a:prstGeom prst="rect">
            <a:avLst/>
          </a:prstGeom>
          <a:noFill/>
          <a:ln>
            <a:solidFill>
              <a:schemeClr val="tx1"/>
            </a:solidFill>
          </a:ln>
        </p:spPr>
        <p:txBody>
          <a:bodyPr wrap="square">
            <a:spAutoFit/>
          </a:bodyPr>
          <a:lstStyle/>
          <a:p>
            <a:r>
              <a:rPr lang="en-GB" sz="1600" b="1">
                <a:latin typeface="Arial" panose="020B0604020202020204" pitchFamily="34" charset="0"/>
                <a:cs typeface="Arial" panose="020B0604020202020204" pitchFamily="34" charset="0"/>
              </a:rPr>
              <a:t>GDPR, Test and Trace and home-care providers:</a:t>
            </a:r>
          </a:p>
          <a:p>
            <a:endParaRPr lang="en-GB" sz="160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All collected data must comply with the General Data Protection Regulation (GDPR) and should not be kept for longer than is necessary.</a:t>
            </a:r>
          </a:p>
          <a:p>
            <a:pPr marL="285750" indent="-28575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To comply with General Data Protection Regulation (GDPR), any records or reports produced specifically for NHS Test and Trace should be held for 21 days. After 21 days, this information should be securely disposed of or deleted. When deleting or disposing of data, you must do so in a way that does not risk unintended access (for example, shredding paper documents and ensuring permanent deletion of electronic files). Reports to NHS Test and Trace should not contain data that goes beyond what is requested.</a:t>
            </a:r>
          </a:p>
          <a:p>
            <a:pPr marL="285750" indent="-28575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Click </a:t>
            </a:r>
            <a:r>
              <a:rPr lang="en-GB" sz="1600">
                <a:latin typeface="Arial" panose="020B0604020202020204" pitchFamily="34" charset="0"/>
                <a:cs typeface="Arial" panose="020B0604020202020204" pitchFamily="34" charset="0"/>
                <a:hlinkClick r:id="rId4"/>
              </a:rPr>
              <a:t>here</a:t>
            </a:r>
            <a:r>
              <a:rPr lang="en-GB" sz="1600">
                <a:latin typeface="Arial" panose="020B0604020202020204" pitchFamily="34" charset="0"/>
                <a:cs typeface="Arial" panose="020B0604020202020204" pitchFamily="34" charset="0"/>
              </a:rPr>
              <a:t> for more information on GDPR and Test and Trace in relation to your staff</a:t>
            </a:r>
          </a:p>
        </p:txBody>
      </p:sp>
      <p:sp>
        <p:nvSpPr>
          <p:cNvPr id="12" name="Content Placeholder 1">
            <a:extLst>
              <a:ext uri="{FF2B5EF4-FFF2-40B4-BE49-F238E27FC236}">
                <a16:creationId xmlns:a16="http://schemas.microsoft.com/office/drawing/2014/main" id="{19BCE7D7-E3AB-46AF-8730-9174C6A112D7}"/>
              </a:ext>
            </a:extLst>
          </p:cNvPr>
          <p:cNvSpPr txBox="1">
            <a:spLocks/>
          </p:cNvSpPr>
          <p:nvPr/>
        </p:nvSpPr>
        <p:spPr>
          <a:xfrm>
            <a:off x="399854" y="1065615"/>
            <a:ext cx="4912289" cy="507608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If a provider is contacted, the following information may be requested at short notice:</a:t>
            </a:r>
          </a:p>
          <a:p>
            <a:pPr>
              <a:buFont typeface="Wingdings" panose="05000000000000000000" pitchFamily="2" charset="2"/>
              <a:buChar char="ü"/>
            </a:pPr>
            <a:r>
              <a:rPr lang="en-GB" sz="1600"/>
              <a:t>the name and telephone number for a domiciliary care worker</a:t>
            </a:r>
          </a:p>
          <a:p>
            <a:pPr>
              <a:buFont typeface="Wingdings" panose="05000000000000000000" pitchFamily="2" charset="2"/>
              <a:buChar char="ü"/>
            </a:pPr>
            <a:r>
              <a:rPr lang="en-GB" sz="1600"/>
              <a:t>the dates and times that a domiciliary care worker is at work</a:t>
            </a:r>
          </a:p>
          <a:p>
            <a:pPr>
              <a:buFont typeface="Wingdings" panose="05000000000000000000" pitchFamily="2" charset="2"/>
              <a:buChar char="ü"/>
            </a:pPr>
            <a:r>
              <a:rPr lang="en-GB" sz="1600"/>
              <a:t>a log of the care worker’s visits to individuals receiving care for the previous 21 days. This should include, where possible, arrival and departure times of their visit, as well as a record of the name and residence of any individual(s) they provided care to (‘the client’)</a:t>
            </a:r>
          </a:p>
          <a:p>
            <a:pPr>
              <a:buFont typeface="Wingdings" panose="05000000000000000000" pitchFamily="2" charset="2"/>
              <a:buChar char="ü"/>
            </a:pPr>
            <a:r>
              <a:rPr lang="en-GB" sz="1600"/>
              <a:t>the name and telephone number of the client and/or the client’s representative</a:t>
            </a:r>
          </a:p>
          <a:p>
            <a:pPr>
              <a:buFont typeface="Wingdings" panose="05000000000000000000" pitchFamily="2" charset="2"/>
              <a:buChar char="ü"/>
            </a:pPr>
            <a:r>
              <a:rPr lang="en-GB" sz="1600"/>
              <a:t>the names and telephone numbers of other domiciliary care workers, when working in close proximity (for example, during a ‘double up’ visit)</a:t>
            </a:r>
          </a:p>
          <a:p>
            <a:pPr>
              <a:buFont typeface="Wingdings" panose="05000000000000000000" pitchFamily="2" charset="2"/>
              <a:buChar char="ü"/>
            </a:pPr>
            <a:r>
              <a:rPr lang="en-GB" sz="1600"/>
              <a:t>NHS Test and Trace will ask for these records only where it is necessary</a:t>
            </a:r>
          </a:p>
        </p:txBody>
      </p:sp>
      <p:sp>
        <p:nvSpPr>
          <p:cNvPr id="13" name="TextBox 12">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72038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71224" y="195244"/>
            <a:ext cx="8339476" cy="611649"/>
          </a:xfrm>
        </p:spPr>
        <p:txBody>
          <a:bodyPr/>
          <a:lstStyle/>
          <a:p>
            <a:r>
              <a:rPr lang="en-GB" sz="2800"/>
              <a:t>Returning home from hospital: package restart/ package acceptance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302D1D9E-7DBE-401B-A5BF-EF97E6C8C3F3}"/>
              </a:ext>
            </a:extLst>
          </p:cNvPr>
          <p:cNvSpPr txBox="1">
            <a:spLocks/>
          </p:cNvSpPr>
          <p:nvPr/>
        </p:nvSpPr>
        <p:spPr>
          <a:xfrm>
            <a:off x="968017" y="5922844"/>
            <a:ext cx="6121166" cy="86480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a:solidFill>
                  <a:schemeClr val="accent1"/>
                </a:solidFill>
              </a:rPr>
              <a:t>Resources</a:t>
            </a:r>
          </a:p>
          <a:p>
            <a:pPr marL="0" indent="0">
              <a:lnSpc>
                <a:spcPct val="100000"/>
              </a:lnSpc>
              <a:spcBef>
                <a:spcPts val="0"/>
              </a:spcBef>
              <a:buNone/>
            </a:pPr>
            <a:r>
              <a:rPr lang="en-GB" sz="1200"/>
              <a:t>Stepdown of infection control precautions and discharging COVID-19 patients:</a:t>
            </a:r>
            <a:r>
              <a:rPr lang="en-GB" sz="1200">
                <a:solidFill>
                  <a:schemeClr val="bg2"/>
                </a:solidFill>
              </a:rPr>
              <a:t> </a:t>
            </a:r>
            <a:r>
              <a:rPr lang="en-GB" sz="1200">
                <a:solidFill>
                  <a:schemeClr val="bg2"/>
                </a:solidFill>
                <a:hlinkClick r:id="rId3"/>
              </a:rPr>
              <a:t>Guidance</a:t>
            </a:r>
            <a:endParaRPr lang="en-GB" sz="1200">
              <a:solidFill>
                <a:srgbClr val="FF0000"/>
              </a:solidFill>
            </a:endParaRPr>
          </a:p>
          <a:p>
            <a:pPr marL="0" indent="0">
              <a:lnSpc>
                <a:spcPct val="100000"/>
              </a:lnSpc>
              <a:spcBef>
                <a:spcPts val="0"/>
              </a:spcBef>
              <a:buNone/>
            </a:pPr>
            <a:r>
              <a:rPr lang="en-GB" sz="1200">
                <a:hlinkClick r:id="rId4"/>
              </a:rPr>
              <a:t>COVID-19: Adult Social Care Action Plan</a:t>
            </a:r>
            <a:endParaRPr lang="en-GB" sz="1200"/>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95224" y="213069"/>
            <a:ext cx="576000" cy="576000"/>
          </a:xfrm>
          <a:prstGeom prst="rect">
            <a:avLst/>
          </a:prstGeom>
        </p:spPr>
      </p:pic>
      <p:sp>
        <p:nvSpPr>
          <p:cNvPr id="9" name="Content Placeholder 1">
            <a:extLst>
              <a:ext uri="{FF2B5EF4-FFF2-40B4-BE49-F238E27FC236}">
                <a16:creationId xmlns:a16="http://schemas.microsoft.com/office/drawing/2014/main" id="{A1FEEE30-5558-4D67-8527-E3754FF5E9CB}"/>
              </a:ext>
            </a:extLst>
          </p:cNvPr>
          <p:cNvSpPr txBox="1">
            <a:spLocks/>
          </p:cNvSpPr>
          <p:nvPr/>
        </p:nvSpPr>
        <p:spPr>
          <a:xfrm>
            <a:off x="6018988" y="1206809"/>
            <a:ext cx="6167979" cy="420111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a:solidFill>
                  <a:schemeClr val="accent1"/>
                </a:solidFill>
              </a:rPr>
              <a:t>Think</a:t>
            </a:r>
            <a:r>
              <a:rPr lang="en-GB">
                <a:solidFill>
                  <a:schemeClr val="accent1"/>
                </a:solidFill>
              </a:rPr>
              <a:t> </a:t>
            </a:r>
          </a:p>
          <a:p>
            <a:pPr>
              <a:lnSpc>
                <a:spcPct val="100000"/>
              </a:lnSpc>
              <a:spcBef>
                <a:spcPts val="0"/>
              </a:spcBef>
            </a:pPr>
            <a:r>
              <a:rPr lang="en-GB" sz="1400"/>
              <a:t>Make sure that your staff know that the client they are visiting has recently been discharged from hospital</a:t>
            </a:r>
          </a:p>
          <a:p>
            <a:pPr>
              <a:lnSpc>
                <a:spcPct val="100000"/>
              </a:lnSpc>
              <a:spcBef>
                <a:spcPts val="0"/>
              </a:spcBef>
            </a:pPr>
            <a:endParaRPr lang="en-GB">
              <a:highlight>
                <a:srgbClr val="005EB8"/>
              </a:highlight>
            </a:endParaRPr>
          </a:p>
          <a:p>
            <a:pPr marL="0" indent="0">
              <a:lnSpc>
                <a:spcPct val="100000"/>
              </a:lnSpc>
              <a:spcBef>
                <a:spcPts val="0"/>
              </a:spcBef>
              <a:buNone/>
            </a:pPr>
            <a:r>
              <a:rPr lang="en-GB" b="1">
                <a:solidFill>
                  <a:schemeClr val="accent1"/>
                </a:solidFill>
              </a:rPr>
              <a:t>Ask</a:t>
            </a:r>
            <a:r>
              <a:rPr lang="en-GB"/>
              <a:t> </a:t>
            </a:r>
          </a:p>
          <a:p>
            <a:pPr>
              <a:lnSpc>
                <a:spcPct val="100000"/>
              </a:lnSpc>
              <a:spcBef>
                <a:spcPts val="0"/>
              </a:spcBef>
            </a:pPr>
            <a:r>
              <a:rPr lang="en-GB" sz="1400"/>
              <a:t>Is there anything that you need to consider in terms of your clients return to their home.? Remember that your local CCG and Local Authority teams can help if you need it. </a:t>
            </a:r>
          </a:p>
          <a:p>
            <a:pPr marL="0" indent="0">
              <a:lnSpc>
                <a:spcPct val="100000"/>
              </a:lnSpc>
              <a:spcBef>
                <a:spcPts val="0"/>
              </a:spcBef>
              <a:buNone/>
            </a:pPr>
            <a:endParaRPr lang="en-GB" b="1">
              <a:solidFill>
                <a:schemeClr val="bg2"/>
              </a:solidFill>
            </a:endParaRPr>
          </a:p>
          <a:p>
            <a:pPr marL="0" indent="0">
              <a:lnSpc>
                <a:spcPct val="100000"/>
              </a:lnSpc>
              <a:spcBef>
                <a:spcPts val="0"/>
              </a:spcBef>
              <a:buNone/>
            </a:pPr>
            <a:r>
              <a:rPr lang="en-GB" b="1">
                <a:solidFill>
                  <a:schemeClr val="accent1"/>
                </a:solidFill>
              </a:rPr>
              <a:t>Do</a:t>
            </a:r>
          </a:p>
          <a:p>
            <a:pPr>
              <a:lnSpc>
                <a:spcPct val="100000"/>
              </a:lnSpc>
              <a:spcBef>
                <a:spcPts val="0"/>
              </a:spcBef>
            </a:pPr>
            <a:r>
              <a:rPr lang="en-GB"/>
              <a:t>Have early conversations with your local Hospital Discharge Services so that you understand how they will be working through this period. This will help you both to understand the expectations that will support a safe and effective discharge for your resident. </a:t>
            </a:r>
          </a:p>
          <a:p>
            <a:pPr>
              <a:lnSpc>
                <a:spcPct val="100000"/>
              </a:lnSpc>
              <a:spcBef>
                <a:spcPts val="0"/>
              </a:spcBef>
            </a:pPr>
            <a:r>
              <a:rPr lang="en-GB"/>
              <a:t>Communicate clearly with your local brokerage service</a:t>
            </a:r>
          </a:p>
          <a:p>
            <a:pPr>
              <a:lnSpc>
                <a:spcPct val="100000"/>
              </a:lnSpc>
              <a:spcBef>
                <a:spcPts val="0"/>
              </a:spcBef>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Send emails directly to your clients’ GP, Community Team and Hospital. Contact your CCG care home team or register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here</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get an </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NHS.net email address</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set up</a:t>
            </a:r>
            <a:endParaRPr lang="en-GB"/>
          </a:p>
          <a:p>
            <a:pPr>
              <a:lnSpc>
                <a:spcPct val="100000"/>
              </a:lnSpc>
              <a:spcBef>
                <a:spcPts val="0"/>
              </a:spcBef>
            </a:pPr>
            <a:r>
              <a:rPr lang="en-GB"/>
              <a:t>Feel confident to raise your concerns – throughout this the safety of care still remains the core priority.</a:t>
            </a:r>
          </a:p>
        </p:txBody>
      </p:sp>
      <p:sp>
        <p:nvSpPr>
          <p:cNvPr id="10" name="Content Placeholder 1">
            <a:extLst>
              <a:ext uri="{FF2B5EF4-FFF2-40B4-BE49-F238E27FC236}">
                <a16:creationId xmlns:a16="http://schemas.microsoft.com/office/drawing/2014/main" id="{A7C00BF8-4595-4722-B464-6451EEC7A2AF}"/>
              </a:ext>
            </a:extLst>
          </p:cNvPr>
          <p:cNvSpPr>
            <a:spLocks noGrp="1"/>
          </p:cNvSpPr>
          <p:nvPr>
            <p:ph sz="quarter" idx="10"/>
          </p:nvPr>
        </p:nvSpPr>
        <p:spPr>
          <a:xfrm>
            <a:off x="426720" y="1249834"/>
            <a:ext cx="5181599" cy="4485496"/>
          </a:xfrm>
        </p:spPr>
        <p:txBody>
          <a:bodyPr/>
          <a:lstStyle/>
          <a:p>
            <a:r>
              <a:rPr lang="en-GB" sz="1400">
                <a:latin typeface="Arial" panose="020B0604020202020204" pitchFamily="34" charset="0"/>
                <a:cs typeface="Arial" panose="020B0604020202020204" pitchFamily="34" charset="0"/>
              </a:rPr>
              <a:t>All clients being discharged from hospital, and starting a new or restarting a package </a:t>
            </a:r>
            <a:r>
              <a:rPr lang="en-GB" sz="1400" b="1">
                <a:latin typeface="Arial" panose="020B0604020202020204" pitchFamily="34" charset="0"/>
                <a:cs typeface="Arial" panose="020B0604020202020204" pitchFamily="34" charset="0"/>
              </a:rPr>
              <a:t>will be swabbed 48 hours before discharge. </a:t>
            </a:r>
            <a:r>
              <a:rPr lang="en-GB"/>
              <a:t>Hospitals should describe care needs and COVID status with relevant community and social care partners planning subsequent care once the patient is discharged.</a:t>
            </a:r>
          </a:p>
          <a:p>
            <a:r>
              <a:rPr lang="en-GB">
                <a:hlinkClick r:id="rId7"/>
              </a:rPr>
              <a:t>All individuals can be safely cared for at home by domiciliary care providers, regardless of their COVID status, if the guidance on use of PPE is correctly followed.</a:t>
            </a:r>
            <a:endParaRPr lang="en-GB"/>
          </a:p>
          <a:p>
            <a:r>
              <a:rPr lang="en-GB" b="1"/>
              <a:t>Testing must not delay a timely discharge as detailed in the hospital discharge service guidance.</a:t>
            </a:r>
          </a:p>
          <a:p>
            <a:r>
              <a:rPr lang="en-GB"/>
              <a:t>Any individual being taken on by a domiciliary care provider should be cared for as possibly COVID-positive until a 10-day period has passed, within their home, regardless of the swab result. Providers should follow the relevant guidance for use of personal protective equipment for COVID-positive people during this 10-day period.</a:t>
            </a:r>
          </a:p>
          <a:p>
            <a:r>
              <a:rPr lang="en-GB">
                <a:hlinkClick r:id="rId8" action="ppaction://hlinksldjump"/>
              </a:rPr>
              <a:t>Where clients need to admit visits from carers or other agencies to their home in this period, all IPC advice should be followed and PPE worn.</a:t>
            </a:r>
            <a:endParaRPr lang="en-GB"/>
          </a:p>
        </p:txBody>
      </p:sp>
      <p:sp>
        <p:nvSpPr>
          <p:cNvPr id="16" name="TextBox 1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170876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C3DC52AC-D96D-4991-83DB-C08F8586BBEB}"/>
              </a:ext>
            </a:extLst>
          </p:cNvPr>
          <p:cNvGraphicFramePr>
            <a:graphicFrameLocks noGrp="1"/>
          </p:cNvGraphicFramePr>
          <p:nvPr>
            <p:ph sz="quarter" idx="10"/>
          </p:nvPr>
        </p:nvGraphicFramePr>
        <p:xfrm>
          <a:off x="90702" y="2164692"/>
          <a:ext cx="11932122" cy="3864656"/>
        </p:xfrm>
        <a:graphic>
          <a:graphicData uri="http://schemas.openxmlformats.org/drawingml/2006/table">
            <a:tbl>
              <a:tblPr firstRow="1" bandRow="1">
                <a:tableStyleId>{5C22544A-7EE6-4342-B048-85BDC9FD1C3A}</a:tableStyleId>
              </a:tblPr>
              <a:tblGrid>
                <a:gridCol w="6170606">
                  <a:extLst>
                    <a:ext uri="{9D8B030D-6E8A-4147-A177-3AD203B41FA5}">
                      <a16:colId xmlns:a16="http://schemas.microsoft.com/office/drawing/2014/main" val="3654913925"/>
                    </a:ext>
                  </a:extLst>
                </a:gridCol>
                <a:gridCol w="5761516">
                  <a:extLst>
                    <a:ext uri="{9D8B030D-6E8A-4147-A177-3AD203B41FA5}">
                      <a16:colId xmlns:a16="http://schemas.microsoft.com/office/drawing/2014/main" val="2601238367"/>
                    </a:ext>
                  </a:extLst>
                </a:gridCol>
              </a:tblGrid>
              <a:tr h="324508">
                <a:tc>
                  <a:txBody>
                    <a:bodyPr/>
                    <a:lstStyle/>
                    <a:p>
                      <a:r>
                        <a:rPr lang="en-GB" sz="1600">
                          <a:latin typeface="Arial" panose="020B0604020202020204" pitchFamily="34" charset="0"/>
                          <a:cs typeface="Arial" panose="020B0604020202020204" pitchFamily="34" charset="0"/>
                        </a:rPr>
                        <a:t>Guidance for hospitals</a:t>
                      </a:r>
                    </a:p>
                  </a:txBody>
                  <a:tcPr/>
                </a:tc>
                <a:tc>
                  <a:txBody>
                    <a:bodyPr/>
                    <a:lstStyle/>
                    <a:p>
                      <a:r>
                        <a:rPr lang="en-GB" sz="1600">
                          <a:latin typeface="Arial" panose="020B0604020202020204" pitchFamily="34" charset="0"/>
                          <a:cs typeface="Arial" panose="020B0604020202020204" pitchFamily="34" charset="0"/>
                        </a:rPr>
                        <a:t>What domiciliary care providers should consider</a:t>
                      </a:r>
                    </a:p>
                  </a:txBody>
                  <a:tcPr/>
                </a:tc>
                <a:extLst>
                  <a:ext uri="{0D108BD9-81ED-4DB2-BD59-A6C34878D82A}">
                    <a16:rowId xmlns:a16="http://schemas.microsoft.com/office/drawing/2014/main" val="94702581"/>
                  </a:ext>
                </a:extLst>
              </a:tr>
              <a:tr h="459128">
                <a:tc>
                  <a:txBody>
                    <a:bodyPr/>
                    <a:lstStyle/>
                    <a:p>
                      <a:pPr marL="0" indent="0">
                        <a:buFont typeface="Arial" panose="020B0604020202020204" pitchFamily="34" charset="0"/>
                        <a:buNone/>
                      </a:pPr>
                      <a:r>
                        <a:rPr lang="en-GB" sz="1200">
                          <a:latin typeface="Arial" panose="020B0604020202020204" pitchFamily="34" charset="0"/>
                          <a:cs typeface="Arial" panose="020B0604020202020204" pitchFamily="34" charset="0"/>
                        </a:rPr>
                        <a:t>Person-initiated follow up – give people the direct number of the ward discharged from to call back for advice. Do not suggest going back to their GP or coming to A&amp;E</a:t>
                      </a:r>
                    </a:p>
                  </a:txBody>
                  <a:tcPr/>
                </a:tc>
                <a:tc>
                  <a:txBody>
                    <a:bodyPr/>
                    <a:lstStyle/>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Has the client been provided with the direct number of the ward discharged from? You should consider calling them for advice soon after discharge.</a:t>
                      </a:r>
                    </a:p>
                  </a:txBody>
                  <a:tcPr/>
                </a:tc>
                <a:extLst>
                  <a:ext uri="{0D108BD9-81ED-4DB2-BD59-A6C34878D82A}">
                    <a16:rowId xmlns:a16="http://schemas.microsoft.com/office/drawing/2014/main" val="262183232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Telephoning the following day after discharge to check and offer reassurance or advice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latin typeface="Arial" panose="020B0604020202020204" pitchFamily="34" charset="0"/>
                          <a:cs typeface="Arial" panose="020B0604020202020204" pitchFamily="34" charset="0"/>
                        </a:rPr>
                        <a:t>Check with the client if they think they’ve been called the day after discharge by the ward. If they are not sure, can you call?</a:t>
                      </a:r>
                    </a:p>
                  </a:txBody>
                  <a:tcPr/>
                </a:tc>
                <a:extLst>
                  <a:ext uri="{0D108BD9-81ED-4DB2-BD59-A6C34878D82A}">
                    <a16:rowId xmlns:a16="http://schemas.microsoft.com/office/drawing/2014/main" val="4015555296"/>
                  </a:ext>
                </a:extLst>
              </a:tr>
              <a:tr h="584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Calling them back with results of investigations and any changes or updates to a person’s management plan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latin typeface="Arial" panose="020B0604020202020204" pitchFamily="34" charset="0"/>
                          <a:cs typeface="Arial" panose="020B0604020202020204" pitchFamily="34" charset="0"/>
                        </a:rPr>
                        <a:t>If the hospital has called back with results of investigations and/or changes to the clients management plan, what impact does that have on the social care you are providing?</a:t>
                      </a:r>
                    </a:p>
                  </a:txBody>
                  <a:tcPr/>
                </a:tc>
                <a:extLst>
                  <a:ext uri="{0D108BD9-81ED-4DB2-BD59-A6C34878D82A}">
                    <a16:rowId xmlns:a16="http://schemas.microsoft.com/office/drawing/2014/main" val="234162727"/>
                  </a:ext>
                </a:extLst>
              </a:tr>
              <a:tr h="324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Bringing them back under the same team or speciality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latin typeface="Arial" panose="020B0604020202020204" pitchFamily="34" charset="0"/>
                          <a:cs typeface="Arial" panose="020B0604020202020204" pitchFamily="34" charset="0"/>
                        </a:rPr>
                        <a:t>Is your team likely to need to help arrange any follow-ups?</a:t>
                      </a:r>
                    </a:p>
                  </a:txBody>
                  <a:tcPr/>
                </a:tc>
                <a:extLst>
                  <a:ext uri="{0D108BD9-81ED-4DB2-BD59-A6C34878D82A}">
                    <a16:rowId xmlns:a16="http://schemas.microsoft.com/office/drawing/2014/main" val="1676191738"/>
                  </a:ext>
                </a:extLst>
              </a:tr>
              <a:tr h="368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Requesting community nursing follow up with a specific clinical need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latin typeface="Arial" panose="020B0604020202020204" pitchFamily="34" charset="0"/>
                          <a:cs typeface="Arial" panose="020B0604020202020204" pitchFamily="34" charset="0"/>
                        </a:rPr>
                        <a:t>If community nursing follow up, ensure there is coordination with them and you</a:t>
                      </a:r>
                    </a:p>
                  </a:txBody>
                  <a:tcPr/>
                </a:tc>
                <a:extLst>
                  <a:ext uri="{0D108BD9-81ED-4DB2-BD59-A6C34878D82A}">
                    <a16:rowId xmlns:a16="http://schemas.microsoft.com/office/drawing/2014/main" val="3705411293"/>
                  </a:ext>
                </a:extLst>
              </a:tr>
              <a:tr h="15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Requesting GPs to follow up in some selected cases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latin typeface="Arial" panose="020B0604020202020204" pitchFamily="34" charset="0"/>
                          <a:cs typeface="Arial" panose="020B0604020202020204" pitchFamily="34" charset="0"/>
                        </a:rPr>
                        <a:t>If GP follows up, make sure that there is coordination between them and you</a:t>
                      </a:r>
                    </a:p>
                  </a:txBody>
                  <a:tcPr/>
                </a:tc>
                <a:extLst>
                  <a:ext uri="{0D108BD9-81ED-4DB2-BD59-A6C34878D82A}">
                    <a16:rowId xmlns:a16="http://schemas.microsoft.com/office/drawing/2014/main" val="2422436692"/>
                  </a:ext>
                </a:extLst>
              </a:tr>
              <a:tr h="153600">
                <a:tc>
                  <a:txBody>
                    <a:bodyPr/>
                    <a:lstStyle/>
                    <a:p>
                      <a:r>
                        <a:rPr lang="en-GB" sz="1200">
                          <a:latin typeface="Arial" panose="020B0604020202020204" pitchFamily="34" charset="0"/>
                          <a:cs typeface="Arial" panose="020B0604020202020204" pitchFamily="34" charset="0"/>
                        </a:rPr>
                        <a:t>Where people are discharged from an acute or community hospital back to their own home, the requirements of the hospital discharge service guidance apply. The guidance requires that each locality appoints a local co-ordinator with accountability for all elements of the discharge process covered by the guidance, including the provision of discharge summaries.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a:latin typeface="Arial" panose="020B0604020202020204" pitchFamily="34" charset="0"/>
                          <a:cs typeface="Arial" panose="020B0604020202020204" pitchFamily="34" charset="0"/>
                        </a:rPr>
                        <a:t>Where home care agencies identify inadequacies in discharge summaries, these need to be escalated to the local co-ordinator. All areas are required to have a local co-ordinator during the COVID-19 response. Contact your local authority for clarity around who this person is if required.</a:t>
                      </a:r>
                    </a:p>
                  </a:txBody>
                  <a:tcPr/>
                </a:tc>
                <a:extLst>
                  <a:ext uri="{0D108BD9-81ED-4DB2-BD59-A6C34878D82A}">
                    <a16:rowId xmlns:a16="http://schemas.microsoft.com/office/drawing/2014/main" val="354374436"/>
                  </a:ext>
                </a:extLst>
              </a:tr>
            </a:tbl>
          </a:graphicData>
        </a:graphic>
      </p:graphicFrame>
      <p:sp>
        <p:nvSpPr>
          <p:cNvPr id="7" name="Title 2">
            <a:extLst>
              <a:ext uri="{FF2B5EF4-FFF2-40B4-BE49-F238E27FC236}">
                <a16:creationId xmlns:a16="http://schemas.microsoft.com/office/drawing/2014/main" id="{50972BFC-58D7-4222-8729-2E530C1ADCEF}"/>
              </a:ext>
            </a:extLst>
          </p:cNvPr>
          <p:cNvSpPr txBox="1">
            <a:spLocks/>
          </p:cNvSpPr>
          <p:nvPr/>
        </p:nvSpPr>
        <p:spPr>
          <a:xfrm>
            <a:off x="733767" y="97272"/>
            <a:ext cx="865153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a:t>What to expect from hospitals before a package restart/ package acceptance</a:t>
            </a:r>
          </a:p>
        </p:txBody>
      </p:sp>
      <p:sp>
        <p:nvSpPr>
          <p:cNvPr id="11" name="TextBox 10">
            <a:extLst>
              <a:ext uri="{FF2B5EF4-FFF2-40B4-BE49-F238E27FC236}">
                <a16:creationId xmlns:a16="http://schemas.microsoft.com/office/drawing/2014/main" id="{2B6C95F3-405F-4163-8C37-3BD2F3EF1CC5}"/>
              </a:ext>
            </a:extLst>
          </p:cNvPr>
          <p:cNvSpPr txBox="1"/>
          <p:nvPr/>
        </p:nvSpPr>
        <p:spPr>
          <a:xfrm>
            <a:off x="169176" y="940164"/>
            <a:ext cx="11853648" cy="1477328"/>
          </a:xfrm>
          <a:prstGeom prst="rect">
            <a:avLst/>
          </a:prstGeom>
          <a:noFill/>
        </p:spPr>
        <p:txBody>
          <a:bodyPr wrap="square">
            <a:spAutoFit/>
          </a:bodyPr>
          <a:lstStyle/>
          <a:p>
            <a:r>
              <a:rPr lang="en-GB" sz="1500" b="1">
                <a:latin typeface="Arial" panose="020B0604020202020204" pitchFamily="34" charset="0"/>
                <a:cs typeface="Arial" panose="020B0604020202020204" pitchFamily="34" charset="0"/>
              </a:rPr>
              <a:t>Informed by discharge guidance for hospitals, below are considerations for domiciliary care providers in the discharge process/ at the (re)start of a domiciliary care package. </a:t>
            </a:r>
            <a:r>
              <a:rPr lang="en-GB" sz="1500">
                <a:latin typeface="Arial" panose="020B0604020202020204" pitchFamily="34" charset="0"/>
                <a:cs typeface="Arial" panose="020B0604020202020204" pitchFamily="34" charset="0"/>
              </a:rPr>
              <a:t>The </a:t>
            </a:r>
            <a:r>
              <a:rPr lang="en-GB" sz="1500">
                <a:latin typeface="Arial" panose="020B0604020202020204" pitchFamily="34" charset="0"/>
                <a:cs typeface="Arial" panose="020B0604020202020204" pitchFamily="34" charset="0"/>
                <a:hlinkClick r:id="rId2"/>
              </a:rPr>
              <a:t>guidance on discharge to assess</a:t>
            </a:r>
            <a:r>
              <a:rPr lang="en-GB" sz="1500">
                <a:latin typeface="Arial" panose="020B0604020202020204" pitchFamily="34" charset="0"/>
                <a:cs typeface="Arial" panose="020B0604020202020204" pitchFamily="34" charset="0"/>
              </a:rPr>
              <a:t> is clear that the discharge to assess pathways must include NHS organisations working closely with adult social care colleagues, the care sector and the voluntary sector. No person should be discharged before it is clinically safe to do so.</a:t>
            </a:r>
          </a:p>
          <a:p>
            <a:r>
              <a:rPr lang="en-GB" sz="1500">
                <a:latin typeface="Arial" panose="020B0604020202020204" pitchFamily="34" charset="0"/>
                <a:cs typeface="Arial" panose="020B0604020202020204" pitchFamily="34" charset="0"/>
                <a:hlinkClick r:id="rId3"/>
              </a:rPr>
              <a:t>Section 5.1 of the guidance advises that to create a safety net and increase confidence in discharging, consider:</a:t>
            </a:r>
            <a:endParaRPr lang="en-GB" sz="1500">
              <a:latin typeface="Arial" panose="020B0604020202020204" pitchFamily="34" charset="0"/>
              <a:cs typeface="Arial" panose="020B0604020202020204" pitchFamily="34" charset="0"/>
            </a:endParaRPr>
          </a:p>
          <a:p>
            <a:endParaRPr lang="en-GB" sz="1500" b="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B0C394-357D-476B-9ADF-93FBE10F96AB}"/>
              </a:ext>
            </a:extLst>
          </p:cNvPr>
          <p:cNvSpPr txBox="1"/>
          <p:nvPr/>
        </p:nvSpPr>
        <p:spPr>
          <a:xfrm>
            <a:off x="30482" y="5982787"/>
            <a:ext cx="11582400"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i="1" u="sng">
                <a:latin typeface="Arial" panose="020B0604020202020204" pitchFamily="34" charset="0"/>
                <a:cs typeface="Arial" panose="020B0604020202020204" pitchFamily="34" charset="0"/>
              </a:rPr>
              <a:t>All registered providers and managers will need to have confidence that legal requirements for assessments will be met, and that particular consideration will be given to safety and infection control-related needs during this heightened period. This will require hospital, community health, and social care providers to work together to make sure people have the right support in place.</a:t>
            </a:r>
          </a:p>
        </p:txBody>
      </p:sp>
      <p:pic>
        <p:nvPicPr>
          <p:cNvPr id="16" name="Picture 15">
            <a:extLst>
              <a:ext uri="{FF2B5EF4-FFF2-40B4-BE49-F238E27FC236}">
                <a16:creationId xmlns:a16="http://schemas.microsoft.com/office/drawing/2014/main" id="{E24C4964-AEB5-4648-82B7-94AA191878D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69176" y="178113"/>
            <a:ext cx="576000" cy="576000"/>
          </a:xfrm>
          <a:prstGeom prst="rect">
            <a:avLst/>
          </a:prstGeom>
        </p:spPr>
      </p:pic>
      <p:sp>
        <p:nvSpPr>
          <p:cNvPr id="13" name="TextBox 12">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414842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30C78-44C0-4A6E-93E4-4FFA980320B2}"/>
              </a:ext>
            </a:extLst>
          </p:cNvPr>
          <p:cNvSpPr>
            <a:spLocks noGrp="1"/>
          </p:cNvSpPr>
          <p:nvPr>
            <p:ph sz="quarter" idx="10"/>
          </p:nvPr>
        </p:nvSpPr>
        <p:spPr>
          <a:xfrm>
            <a:off x="238464" y="1080597"/>
            <a:ext cx="7572036" cy="5102489"/>
          </a:xfrm>
        </p:spPr>
        <p:txBody>
          <a:bodyPr lIns="91440" tIns="45720" rIns="91440" bIns="45720" anchor="t"/>
          <a:lstStyle/>
          <a:p>
            <a:pPr>
              <a:lnSpc>
                <a:spcPct val="100000"/>
              </a:lnSpc>
              <a:spcBef>
                <a:spcPts val="1200"/>
              </a:spcBef>
            </a:pPr>
            <a:r>
              <a:rPr lang="en-GB" sz="1600">
                <a:solidFill>
                  <a:srgbClr val="000000"/>
                </a:solidFill>
                <a:effectLst/>
                <a:latin typeface="Arial"/>
                <a:ea typeface="HGSMinchoE"/>
                <a:cs typeface="Arial"/>
              </a:rPr>
              <a:t>As both flu and Covid-19 are communicable respiratory viruses, there is a stron</a:t>
            </a:r>
            <a:r>
              <a:rPr lang="en-GB" sz="1600">
                <a:solidFill>
                  <a:srgbClr val="000000"/>
                </a:solidFill>
                <a:latin typeface="Arial"/>
                <a:ea typeface="HGSMinchoE"/>
                <a:cs typeface="Arial"/>
              </a:rPr>
              <a:t>g link between them, and the risk of death is higher in patients who have both viruses. The protective precautions taken to prevent the spread of one can also help to prevent the spread of another.</a:t>
            </a:r>
            <a:endParaRPr lang="en-GB" sz="1600"/>
          </a:p>
          <a:p>
            <a:pPr>
              <a:spcBef>
                <a:spcPts val="1200"/>
              </a:spcBef>
            </a:pPr>
            <a:r>
              <a:rPr lang="en-GB" sz="1600">
                <a:solidFill>
                  <a:srgbClr val="000000"/>
                </a:solidFill>
                <a:effectLst/>
                <a:latin typeface="Arial"/>
                <a:ea typeface="HGSMinchoE"/>
                <a:cs typeface="Arial"/>
              </a:rPr>
              <a:t>Due to heightened concern </a:t>
            </a:r>
            <a:r>
              <a:rPr lang="en-GB" sz="1600">
                <a:solidFill>
                  <a:srgbClr val="000000"/>
                </a:solidFill>
                <a:latin typeface="Arial"/>
                <a:ea typeface="HGSMinchoE"/>
                <a:cs typeface="Arial"/>
              </a:rPr>
              <a:t>over Covid-19, there has been a sustained campaign to increase uptake of the flu vaccine amongst domiciliary care staff</a:t>
            </a:r>
            <a:endParaRPr lang="en-GB" sz="1600">
              <a:latin typeface="Arial"/>
              <a:ea typeface="HGSMinchoE"/>
              <a:cs typeface="Arial"/>
            </a:endParaRPr>
          </a:p>
          <a:p>
            <a:pPr>
              <a:lnSpc>
                <a:spcPct val="100000"/>
              </a:lnSpc>
              <a:spcBef>
                <a:spcPts val="1200"/>
              </a:spcBef>
            </a:pPr>
            <a:r>
              <a:rPr lang="en-GB" sz="1600">
                <a:latin typeface="Arial"/>
                <a:ea typeface="HGSMinchoE"/>
                <a:cs typeface="Arial"/>
              </a:rPr>
              <a:t>This winter there is heightened focus on health and social inequalities impacting the risk of catching flu or Covid-19, and efforts to reduce risk factors against both, in light of the disproportionate effect of COVID-19 on BAME and older populations. Efforts to increase uptake of both the flu vaccine and the Covid-19 have focused on, and will focus on targeted campaigns highlighting risks to audiences</a:t>
            </a:r>
          </a:p>
          <a:p>
            <a:pPr>
              <a:lnSpc>
                <a:spcPct val="100000"/>
              </a:lnSpc>
              <a:spcBef>
                <a:spcPts val="1200"/>
              </a:spcBef>
            </a:pPr>
            <a:r>
              <a:rPr lang="en-GB" sz="1600">
                <a:latin typeface="Arial"/>
                <a:ea typeface="HGSMinchoE"/>
                <a:cs typeface="Arial"/>
              </a:rPr>
              <a:t>Click </a:t>
            </a:r>
            <a:r>
              <a:rPr lang="en-GB" sz="1600">
                <a:latin typeface="Arial"/>
                <a:ea typeface="HGSMinchoE"/>
                <a:cs typeface="Arial"/>
                <a:hlinkClick r:id="rId2"/>
              </a:rPr>
              <a:t>here</a:t>
            </a:r>
            <a:r>
              <a:rPr lang="en-GB" sz="1600">
                <a:latin typeface="Arial"/>
                <a:ea typeface="HGSMinchoE"/>
                <a:cs typeface="Arial"/>
              </a:rPr>
              <a:t> for the recording of a webinar from September 2020, with case studies from care providers showing participants how they have used a Workforce Risk Assessment checklist to ensure that staff health and wellbeing risks are identified, and how they have implemented the required protective measures. The webinar recording and slides, including the risk assessment tool are available </a:t>
            </a:r>
            <a:r>
              <a:rPr lang="en-GB" sz="1600">
                <a:latin typeface="Arial"/>
                <a:ea typeface="HGSMinchoE"/>
                <a:cs typeface="Arial"/>
                <a:hlinkClick r:id="rId3"/>
              </a:rPr>
              <a:t>here</a:t>
            </a:r>
            <a:r>
              <a:rPr lang="en-GB" sz="1600">
                <a:latin typeface="Arial"/>
                <a:ea typeface="HGSMinchoE"/>
                <a:cs typeface="Arial"/>
              </a:rPr>
              <a:t>.</a:t>
            </a:r>
            <a:endParaRPr lang="en-GB" sz="1600">
              <a:solidFill>
                <a:srgbClr val="FF0000"/>
              </a:solidFill>
              <a:latin typeface="Arial"/>
              <a:ea typeface="HGSMinchoE"/>
              <a:cs typeface="Arial"/>
            </a:endParaRPr>
          </a:p>
          <a:p>
            <a:pPr>
              <a:lnSpc>
                <a:spcPct val="100000"/>
              </a:lnSpc>
              <a:spcBef>
                <a:spcPts val="750"/>
              </a:spcBef>
            </a:pPr>
            <a:endParaRPr lang="en-GB" sz="1600"/>
          </a:p>
        </p:txBody>
      </p:sp>
      <p:sp>
        <p:nvSpPr>
          <p:cNvPr id="3" name="Title 2">
            <a:extLst>
              <a:ext uri="{FF2B5EF4-FFF2-40B4-BE49-F238E27FC236}">
                <a16:creationId xmlns:a16="http://schemas.microsoft.com/office/drawing/2014/main" id="{CAE9AA0B-9900-46E0-9BFE-EF8A160D7FDB}"/>
              </a:ext>
            </a:extLst>
          </p:cNvPr>
          <p:cNvSpPr>
            <a:spLocks noGrp="1"/>
          </p:cNvSpPr>
          <p:nvPr>
            <p:ph type="title"/>
          </p:nvPr>
        </p:nvSpPr>
        <p:spPr>
          <a:xfrm>
            <a:off x="891607" y="232653"/>
            <a:ext cx="7936707" cy="611649"/>
          </a:xfrm>
        </p:spPr>
        <p:txBody>
          <a:bodyPr lIns="91440" tIns="45720" rIns="91440" bIns="45720" anchor="t"/>
          <a:lstStyle/>
          <a:p>
            <a:pPr>
              <a:lnSpc>
                <a:spcPct val="100000"/>
              </a:lnSpc>
              <a:spcBef>
                <a:spcPts val="750"/>
              </a:spcBef>
            </a:pPr>
            <a:r>
              <a:rPr lang="en-GB" sz="2800">
                <a:latin typeface="Arial"/>
                <a:cs typeface="Arial"/>
              </a:rPr>
              <a:t>Covid-19 &amp; Workforce Risk Assessments</a:t>
            </a:r>
            <a:endParaRPr lang="en-GB" sz="2800"/>
          </a:p>
        </p:txBody>
      </p:sp>
      <p:pic>
        <p:nvPicPr>
          <p:cNvPr id="4" name="Picture 3">
            <a:hlinkClick r:id="rId4"/>
            <a:extLst>
              <a:ext uri="{FF2B5EF4-FFF2-40B4-BE49-F238E27FC236}">
                <a16:creationId xmlns:a16="http://schemas.microsoft.com/office/drawing/2014/main" id="{D77984D6-C95C-4F4B-990E-C12B8B9E83DE}"/>
              </a:ext>
            </a:extLst>
          </p:cNvPr>
          <p:cNvPicPr>
            <a:picLocks noChangeAspect="1"/>
          </p:cNvPicPr>
          <p:nvPr/>
        </p:nvPicPr>
        <p:blipFill rotWithShape="1">
          <a:blip r:embed="rId5"/>
          <a:srcRect l="5000" t="12038" r="39479" b="15555"/>
          <a:stretch/>
        </p:blipFill>
        <p:spPr>
          <a:xfrm>
            <a:off x="7847991" y="4003765"/>
            <a:ext cx="3467439" cy="2543657"/>
          </a:xfrm>
          <a:prstGeom prst="rect">
            <a:avLst/>
          </a:prstGeom>
        </p:spPr>
      </p:pic>
      <p:pic>
        <p:nvPicPr>
          <p:cNvPr id="5" name="Picture 4">
            <a:hlinkClick r:id="rId2"/>
            <a:extLst>
              <a:ext uri="{FF2B5EF4-FFF2-40B4-BE49-F238E27FC236}">
                <a16:creationId xmlns:a16="http://schemas.microsoft.com/office/drawing/2014/main" id="{704B7586-7B80-42EF-895D-3CEBA6A1D623}"/>
              </a:ext>
            </a:extLst>
          </p:cNvPr>
          <p:cNvPicPr>
            <a:picLocks noChangeAspect="1"/>
          </p:cNvPicPr>
          <p:nvPr/>
        </p:nvPicPr>
        <p:blipFill rotWithShape="1">
          <a:blip r:embed="rId6"/>
          <a:srcRect l="28854" t="29445" r="13854" b="14074"/>
          <a:stretch/>
        </p:blipFill>
        <p:spPr>
          <a:xfrm>
            <a:off x="7670578" y="1109075"/>
            <a:ext cx="4521422" cy="2507334"/>
          </a:xfrm>
          <a:prstGeom prst="rect">
            <a:avLst/>
          </a:prstGeom>
        </p:spPr>
      </p:pic>
      <p:pic>
        <p:nvPicPr>
          <p:cNvPr id="10" name="Graphic 9" descr="Checklist with solid fill">
            <a:extLst>
              <a:ext uri="{FF2B5EF4-FFF2-40B4-BE49-F238E27FC236}">
                <a16:creationId xmlns:a16="http://schemas.microsoft.com/office/drawing/2014/main" id="{A42B8154-F6E0-4E9D-8F24-6845061008B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07" y="100445"/>
            <a:ext cx="914400" cy="914400"/>
          </a:xfrm>
          <a:prstGeom prst="rect">
            <a:avLst/>
          </a:prstGeom>
        </p:spPr>
      </p:pic>
      <p:sp>
        <p:nvSpPr>
          <p:cNvPr id="12" name="TextBox 1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25794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5856" y="180840"/>
            <a:ext cx="7674487" cy="611649"/>
          </a:xfrm>
        </p:spPr>
        <p:txBody>
          <a:bodyPr>
            <a:noAutofit/>
          </a:bodyPr>
          <a:lstStyle/>
          <a:p>
            <a:r>
              <a:rPr lang="en-GB" sz="2800"/>
              <a:t>Working with primary care and community services</a:t>
            </a:r>
          </a:p>
        </p:txBody>
      </p:sp>
      <p:sp>
        <p:nvSpPr>
          <p:cNvPr id="9" name="Rectangle 8">
            <a:extLst>
              <a:ext uri="{FF2B5EF4-FFF2-40B4-BE49-F238E27FC236}">
                <a16:creationId xmlns:a16="http://schemas.microsoft.com/office/drawing/2014/main" id="{A8F22D73-0A5F-4540-8B7C-4C3ABB8C3A74}"/>
              </a:ext>
            </a:extLst>
          </p:cNvPr>
          <p:cNvSpPr/>
          <p:nvPr/>
        </p:nvSpPr>
        <p:spPr>
          <a:xfrm>
            <a:off x="465568" y="1773789"/>
            <a:ext cx="5317592" cy="400047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1400">
                <a:latin typeface="Arial" panose="020B0604020202020204" pitchFamily="34" charset="0"/>
                <a:ea typeface="Calibri" panose="020F0502020204030204" pitchFamily="34" charset="0"/>
                <a:cs typeface="Arial" panose="020B0604020202020204" pitchFamily="34" charset="0"/>
              </a:rPr>
              <a:t>It is important we work more closely than ever with our colleagues who provide care in the community, including GPs and community health teams. Here are some checkpoints you should consider when working with primary care and wider healthcare colleagues:</a:t>
            </a:r>
          </a:p>
          <a:p>
            <a:endParaRPr lang="en-GB" sz="140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Is your client registered with a local GP?</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Is the GP aware of any recent hospital admissions and discharges?</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If your client or you have any concerns about their recent discharge or their condition, you should ensure that the GP is informed. They should then decide on the best course of action, and should keep you or the client informed</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Request GP contact including visits if there are concerns about the client after discharge</a:t>
            </a:r>
          </a:p>
          <a:p>
            <a:pPr marL="285750" lvl="0" indent="-285750">
              <a:buFont typeface="Arial" panose="020B0604020202020204" pitchFamily="34" charset="0"/>
              <a:buChar char="•"/>
            </a:pPr>
            <a:r>
              <a:rPr lang="en-GB" sz="1400">
                <a:latin typeface="Arial" panose="020B0604020202020204" pitchFamily="34" charset="0"/>
                <a:cs typeface="Arial" panose="020B0604020202020204" pitchFamily="34" charset="0"/>
              </a:rPr>
              <a:t>If appropriate, check that an advanced care plan such as Coordinate My Care (CMC) is in place. Clients may have had discussions already with their families and GP about this.</a:t>
            </a:r>
          </a:p>
          <a:p>
            <a:pPr marL="285750" indent="-285750">
              <a:buFont typeface="Arial" panose="020B0604020202020204" pitchFamily="34" charset="0"/>
              <a:buChar cha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Clients can start their own plan through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my CMC</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with family or staff support. That initiated work is then checked, edited and signed off by an appropriate health care professional making it visible to all appropriate users including Urgent Care Services.</a:t>
            </a:r>
            <a:endParaRPr lang="en-GB" sz="140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7A860539-432C-49D1-BB07-EBB1635AAE1A}"/>
              </a:ext>
            </a:extLst>
          </p:cNvPr>
          <p:cNvSpPr txBox="1">
            <a:spLocks/>
          </p:cNvSpPr>
          <p:nvPr/>
        </p:nvSpPr>
        <p:spPr>
          <a:xfrm>
            <a:off x="6024021" y="1144157"/>
            <a:ext cx="6167979" cy="525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a:solidFill>
                  <a:srgbClr val="0070C0"/>
                </a:solidFill>
              </a:rPr>
              <a:t>Think</a:t>
            </a:r>
            <a:r>
              <a:rPr lang="en-GB"/>
              <a:t> </a:t>
            </a:r>
          </a:p>
          <a:p>
            <a:pPr>
              <a:lnSpc>
                <a:spcPct val="100000"/>
              </a:lnSpc>
              <a:spcBef>
                <a:spcPts val="0"/>
              </a:spcBef>
            </a:pPr>
            <a:r>
              <a:rPr lang="en-GB"/>
              <a:t>Do we need to discuss new ways of working with our GPs and community services staff?</a:t>
            </a:r>
          </a:p>
          <a:p>
            <a:pPr>
              <a:lnSpc>
                <a:spcPct val="100000"/>
              </a:lnSpc>
              <a:spcBef>
                <a:spcPts val="0"/>
              </a:spcBef>
            </a:pPr>
            <a:r>
              <a:rPr lang="en-GB"/>
              <a:t>How can we communicate in the most effective way to support our clients?</a:t>
            </a:r>
          </a:p>
          <a:p>
            <a:pPr>
              <a:lnSpc>
                <a:spcPct val="100000"/>
              </a:lnSpc>
              <a:spcBef>
                <a:spcPts val="0"/>
              </a:spcBef>
            </a:pPr>
            <a:r>
              <a:rPr lang="en-GB"/>
              <a:t>What help do we need to keep our clients safe?</a:t>
            </a:r>
          </a:p>
          <a:p>
            <a:pPr marL="0">
              <a:lnSpc>
                <a:spcPct val="100000"/>
              </a:lnSpc>
              <a:spcBef>
                <a:spcPts val="0"/>
              </a:spcBef>
            </a:pPr>
            <a:endParaRPr lang="en-GB"/>
          </a:p>
          <a:p>
            <a:pPr marL="0" indent="0">
              <a:lnSpc>
                <a:spcPct val="100000"/>
              </a:lnSpc>
              <a:spcBef>
                <a:spcPts val="0"/>
              </a:spcBef>
              <a:buNone/>
            </a:pPr>
            <a:r>
              <a:rPr lang="en-GB" b="1">
                <a:solidFill>
                  <a:srgbClr val="0070C0"/>
                </a:solidFill>
              </a:rPr>
              <a:t>Ask</a:t>
            </a:r>
            <a:r>
              <a:rPr lang="en-GB"/>
              <a:t> </a:t>
            </a:r>
          </a:p>
          <a:p>
            <a:pPr>
              <a:lnSpc>
                <a:spcPct val="100000"/>
              </a:lnSpc>
              <a:spcBef>
                <a:spcPts val="0"/>
              </a:spcBef>
            </a:pPr>
            <a:r>
              <a:rPr lang="en-GB"/>
              <a:t>Which new ways of working with GPs and community services staff will be the most effective?</a:t>
            </a:r>
          </a:p>
          <a:p>
            <a:pPr>
              <a:lnSpc>
                <a:spcPct val="100000"/>
              </a:lnSpc>
              <a:spcBef>
                <a:spcPts val="0"/>
              </a:spcBef>
            </a:pPr>
            <a:r>
              <a:rPr lang="en-GB"/>
              <a:t>Do my staff need training in order to do so?</a:t>
            </a:r>
          </a:p>
          <a:p>
            <a:pPr>
              <a:lnSpc>
                <a:spcPct val="100000"/>
              </a:lnSpc>
              <a:spcBef>
                <a:spcPts val="0"/>
              </a:spcBef>
            </a:pPr>
            <a:r>
              <a:rPr lang="en-GB"/>
              <a:t>Which service should I contact to support my clients and staff?</a:t>
            </a:r>
          </a:p>
          <a:p>
            <a:pPr>
              <a:lnSpc>
                <a:spcPct val="100000"/>
              </a:lnSpc>
              <a:spcBef>
                <a:spcPts val="0"/>
              </a:spcBef>
            </a:pPr>
            <a:r>
              <a:rPr lang="en-GB"/>
              <a:t>Where appropriate, can we work together to support proactive planning and Advance Care Plans for clients?</a:t>
            </a:r>
          </a:p>
          <a:p>
            <a:pPr marL="0" indent="0">
              <a:lnSpc>
                <a:spcPct val="100000"/>
              </a:lnSpc>
              <a:spcBef>
                <a:spcPts val="0"/>
              </a:spcBef>
              <a:buNone/>
            </a:pPr>
            <a:endParaRPr lang="en-GB" b="1">
              <a:solidFill>
                <a:schemeClr val="bg2"/>
              </a:solidFill>
            </a:endParaRPr>
          </a:p>
          <a:p>
            <a:pPr marL="0" indent="0">
              <a:lnSpc>
                <a:spcPct val="100000"/>
              </a:lnSpc>
              <a:spcBef>
                <a:spcPts val="0"/>
              </a:spcBef>
              <a:buNone/>
            </a:pPr>
            <a:r>
              <a:rPr lang="en-GB" b="1">
                <a:solidFill>
                  <a:srgbClr val="0070C0"/>
                </a:solidFill>
              </a:rPr>
              <a:t>Do</a:t>
            </a:r>
          </a:p>
          <a:p>
            <a:pPr eaLnBrk="0" fontAlgn="base" hangingPunct="0">
              <a:lnSpc>
                <a:spcPct val="100000"/>
              </a:lnSpc>
              <a:spcBef>
                <a:spcPct val="0"/>
              </a:spcBef>
              <a:spcAft>
                <a:spcPct val="0"/>
              </a:spcAft>
              <a:defRPr/>
            </a:pPr>
            <a:r>
              <a:rPr lang="en-GB"/>
              <a:t>Start using NHS Mail - </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 your CCG care home team or register here </a:t>
            </a:r>
            <a:r>
              <a:rPr lang="en-GB" sz="14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https://portal.nhs.net/Registration#/careprovider</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get an </a:t>
            </a: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NHS.net email address</a:t>
            </a: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set up.</a:t>
            </a:r>
          </a:p>
          <a:p>
            <a:pPr>
              <a:lnSpc>
                <a:spcPct val="100000"/>
              </a:lnSpc>
              <a:spcBef>
                <a:spcPts val="0"/>
              </a:spcBef>
            </a:pPr>
            <a:r>
              <a:rPr lang="en-GB"/>
              <a:t>Ask for help when you need it</a:t>
            </a:r>
          </a:p>
          <a:p>
            <a:pPr>
              <a:lnSpc>
                <a:spcPct val="100000"/>
              </a:lnSpc>
              <a:spcBef>
                <a:spcPts val="0"/>
              </a:spcBef>
            </a:pPr>
            <a:r>
              <a:rPr lang="en-GB"/>
              <a:t>If trained to do so, learn to communicate effectively using tools such as </a:t>
            </a:r>
            <a:r>
              <a:rPr lang="en-GB">
                <a:hlinkClick r:id="rId5"/>
              </a:rPr>
              <a:t>SBAR</a:t>
            </a:r>
            <a:r>
              <a:rPr lang="en-GB"/>
              <a:t> or other locally approved tools</a:t>
            </a:r>
          </a:p>
          <a:p>
            <a:pPr>
              <a:lnSpc>
                <a:spcPct val="100000"/>
              </a:lnSpc>
              <a:spcBef>
                <a:spcPts val="0"/>
              </a:spcBef>
            </a:pPr>
            <a:r>
              <a:rPr lang="en-GB"/>
              <a:t>Be clear about what support you can expect from primary care and community services</a:t>
            </a: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r>
              <a:rPr lang="en-GB"/>
              <a:t> </a:t>
            </a:r>
          </a:p>
        </p:txBody>
      </p:sp>
      <p:pic>
        <p:nvPicPr>
          <p:cNvPr id="4" name="Picture 3">
            <a:extLst>
              <a:ext uri="{FF2B5EF4-FFF2-40B4-BE49-F238E27FC236}">
                <a16:creationId xmlns:a16="http://schemas.microsoft.com/office/drawing/2014/main" id="{FAC65666-449A-442E-8ACA-B7CE4F4CB87E}"/>
              </a:ext>
            </a:extLst>
          </p:cNvPr>
          <p:cNvPicPr>
            <a:picLocks noChangeAspect="1"/>
          </p:cNvPicPr>
          <p:nvPr/>
        </p:nvPicPr>
        <p:blipFill>
          <a:blip r:embed="rId6"/>
          <a:stretch>
            <a:fillRect/>
          </a:stretch>
        </p:blipFill>
        <p:spPr>
          <a:xfrm>
            <a:off x="241199" y="222110"/>
            <a:ext cx="695157" cy="707353"/>
          </a:xfrm>
          <a:prstGeom prst="rect">
            <a:avLst/>
          </a:prstGeom>
          <a:solidFill>
            <a:srgbClr val="005EB8"/>
          </a:solidFill>
        </p:spPr>
      </p:pic>
      <p:sp>
        <p:nvSpPr>
          <p:cNvPr id="12" name="TextBox 1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517314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BE1F8A4-4FF5-4559-B44D-FAC888F8B536}"/>
              </a:ext>
            </a:extLst>
          </p:cNvPr>
          <p:cNvSpPr txBox="1">
            <a:spLocks/>
          </p:cNvSpPr>
          <p:nvPr/>
        </p:nvSpPr>
        <p:spPr bwMode="auto">
          <a:xfrm>
            <a:off x="616376" y="188661"/>
            <a:ext cx="8279463" cy="611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ltLang="en-US" sz="2800" dirty="0"/>
              <a:t>Supporting clients’ health and wellbeing</a:t>
            </a:r>
          </a:p>
        </p:txBody>
      </p:sp>
      <p:sp>
        <p:nvSpPr>
          <p:cNvPr id="16" name="Content Placeholder 1">
            <a:extLst>
              <a:ext uri="{FF2B5EF4-FFF2-40B4-BE49-F238E27FC236}">
                <a16:creationId xmlns:a16="http://schemas.microsoft.com/office/drawing/2014/main" id="{2A5C9CE3-67F9-437B-BBD2-C26767114042}"/>
              </a:ext>
            </a:extLst>
          </p:cNvPr>
          <p:cNvSpPr txBox="1">
            <a:spLocks/>
          </p:cNvSpPr>
          <p:nvPr/>
        </p:nvSpPr>
        <p:spPr>
          <a:xfrm>
            <a:off x="616376" y="5105291"/>
            <a:ext cx="5402320" cy="1564048"/>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1050" b="1">
                <a:solidFill>
                  <a:srgbClr val="4472C4"/>
                </a:solidFill>
              </a:rPr>
              <a:t>Resources</a:t>
            </a:r>
          </a:p>
          <a:p>
            <a:pPr marL="0" lvl="0" indent="0">
              <a:lnSpc>
                <a:spcPct val="100000"/>
              </a:lnSpc>
              <a:spcBef>
                <a:spcPts val="0"/>
              </a:spcBef>
              <a:buNone/>
              <a:defRPr/>
            </a:pPr>
            <a:r>
              <a:rPr lang="en-GB" sz="1050">
                <a:solidFill>
                  <a:srgbClr val="000000"/>
                </a:solidFill>
              </a:rPr>
              <a:t>Physical activity for adults and older adults </a:t>
            </a:r>
            <a:r>
              <a:rPr lang="en-GB" sz="1050">
                <a:solidFill>
                  <a:srgbClr val="000000"/>
                </a:solidFill>
                <a:hlinkClick r:id="rId3"/>
              </a:rPr>
              <a:t>poster</a:t>
            </a:r>
            <a:endParaRPr lang="en-GB" sz="1050">
              <a:solidFill>
                <a:srgbClr val="000000"/>
              </a:solidFill>
            </a:endParaRPr>
          </a:p>
          <a:p>
            <a:pPr marL="0" lvl="0" indent="0">
              <a:lnSpc>
                <a:spcPct val="100000"/>
              </a:lnSpc>
              <a:spcBef>
                <a:spcPts val="0"/>
              </a:spcBef>
              <a:buNone/>
              <a:defRPr/>
            </a:pPr>
            <a:r>
              <a:rPr lang="en-GB" sz="1050">
                <a:solidFill>
                  <a:srgbClr val="000000"/>
                </a:solidFill>
                <a:hlinkClick r:id="rId4"/>
              </a:rPr>
              <a:t>Faith Action </a:t>
            </a:r>
            <a:r>
              <a:rPr lang="en-GB" sz="1050">
                <a:solidFill>
                  <a:srgbClr val="000000"/>
                </a:solidFill>
              </a:rPr>
              <a:t>– advice and resources</a:t>
            </a:r>
          </a:p>
          <a:p>
            <a:pPr marL="0" lvl="0" indent="0">
              <a:lnSpc>
                <a:spcPct val="100000"/>
              </a:lnSpc>
              <a:spcBef>
                <a:spcPts val="0"/>
              </a:spcBef>
              <a:buNone/>
            </a:pPr>
            <a:r>
              <a:rPr lang="en-GB" sz="1050">
                <a:solidFill>
                  <a:srgbClr val="000000"/>
                </a:solidFill>
              </a:rPr>
              <a:t>Managing activities for older adults during COVID-19 (HIN) </a:t>
            </a:r>
            <a:r>
              <a:rPr lang="en-GB" sz="1050">
                <a:solidFill>
                  <a:srgbClr val="000000"/>
                </a:solidFill>
                <a:hlinkClick r:id="rId5"/>
              </a:rPr>
              <a:t>link</a:t>
            </a:r>
            <a:endParaRPr lang="en-GB" sz="1050">
              <a:solidFill>
                <a:srgbClr val="000000"/>
              </a:solidFill>
            </a:endParaRPr>
          </a:p>
          <a:p>
            <a:pPr marL="0" lvl="0" indent="0">
              <a:lnSpc>
                <a:spcPct val="100000"/>
              </a:lnSpc>
              <a:spcBef>
                <a:spcPts val="0"/>
              </a:spcBef>
              <a:buNone/>
            </a:pPr>
            <a:r>
              <a:rPr lang="en-GB" sz="1050">
                <a:solidFill>
                  <a:srgbClr val="000000"/>
                </a:solidFill>
              </a:rPr>
              <a:t>At a Loss tips to help someone bereaved at this time </a:t>
            </a:r>
            <a:r>
              <a:rPr lang="en-GB" sz="1050" u="sng">
                <a:solidFill>
                  <a:srgbClr val="0070C0"/>
                </a:solidFill>
                <a:hlinkClick r:id="rId6">
                  <a:extLst>
                    <a:ext uri="{A12FA001-AC4F-418D-AE19-62706E023703}">
                      <ahyp:hlinkClr xmlns:ahyp="http://schemas.microsoft.com/office/drawing/2018/hyperlinkcolor" val="tx"/>
                    </a:ext>
                  </a:extLst>
                </a:hlinkClick>
              </a:rPr>
              <a:t>here</a:t>
            </a:r>
            <a:endParaRPr lang="en-GB" sz="1050">
              <a:solidFill>
                <a:srgbClr val="0070C0"/>
              </a:solidFill>
            </a:endParaRPr>
          </a:p>
          <a:p>
            <a:pPr marL="0" indent="0">
              <a:lnSpc>
                <a:spcPct val="100000"/>
              </a:lnSpc>
              <a:spcBef>
                <a:spcPts val="0"/>
              </a:spcBef>
              <a:buNone/>
            </a:pPr>
            <a:r>
              <a:rPr lang="en-GB" sz="1050">
                <a:solidFill>
                  <a:srgbClr val="000000"/>
                </a:solidFill>
              </a:rPr>
              <a:t>Cruse – what to say when someone is grieving </a:t>
            </a:r>
            <a:r>
              <a:rPr lang="en-GB" sz="1050" u="sng">
                <a:solidFill>
                  <a:srgbClr val="000000"/>
                </a:solidFill>
                <a:hlinkClick r:id="rId7"/>
              </a:rPr>
              <a:t>here </a:t>
            </a:r>
            <a:endParaRPr lang="en-GB" sz="1050" u="sng">
              <a:solidFill>
                <a:srgbClr val="000000"/>
              </a:solidFill>
            </a:endParaRPr>
          </a:p>
          <a:p>
            <a:pPr marL="0" indent="0">
              <a:lnSpc>
                <a:spcPct val="100000"/>
              </a:lnSpc>
              <a:spcBef>
                <a:spcPts val="0"/>
              </a:spcBef>
              <a:buNone/>
            </a:pPr>
            <a:r>
              <a:rPr lang="en-GB" sz="1050">
                <a:hlinkClick r:id="rId5"/>
              </a:rPr>
              <a:t>Activity ideas for people with learning disabilities</a:t>
            </a:r>
            <a:endParaRPr lang="en-GB" sz="1050"/>
          </a:p>
          <a:p>
            <a:pPr marL="0" indent="0">
              <a:lnSpc>
                <a:spcPct val="100000"/>
              </a:lnSpc>
              <a:spcBef>
                <a:spcPts val="0"/>
              </a:spcBef>
              <a:buNone/>
            </a:pPr>
            <a:r>
              <a:rPr lang="en-GB" sz="1050"/>
              <a:t>NHS Live Well </a:t>
            </a:r>
            <a:r>
              <a:rPr lang="en-GB" sz="1050">
                <a:hlinkClick r:id="rId8"/>
              </a:rPr>
              <a:t>link</a:t>
            </a:r>
            <a:endParaRPr lang="en-GB" sz="1050"/>
          </a:p>
          <a:p>
            <a:pPr marL="0" indent="0">
              <a:lnSpc>
                <a:spcPct val="100000"/>
              </a:lnSpc>
              <a:spcBef>
                <a:spcPts val="0"/>
              </a:spcBef>
              <a:buNone/>
            </a:pPr>
            <a:r>
              <a:rPr lang="en-GB" sz="1050"/>
              <a:t>Death &amp; Grieving in Care Homes during COVID-19: </a:t>
            </a:r>
            <a:r>
              <a:rPr lang="en-GB" sz="1050">
                <a:hlinkClick r:id="rId9"/>
              </a:rPr>
              <a:t>Guidance</a:t>
            </a:r>
            <a:endParaRPr lang="en-GB" sz="1050"/>
          </a:p>
          <a:p>
            <a:pPr marL="0" indent="0">
              <a:lnSpc>
                <a:spcPct val="100000"/>
              </a:lnSpc>
              <a:spcBef>
                <a:spcPts val="0"/>
              </a:spcBef>
              <a:buNone/>
            </a:pPr>
            <a:endParaRPr lang="en-GB" sz="1200"/>
          </a:p>
          <a:p>
            <a:pPr marL="0" indent="0">
              <a:lnSpc>
                <a:spcPct val="100000"/>
              </a:lnSpc>
              <a:spcBef>
                <a:spcPts val="0"/>
              </a:spcBef>
              <a:buNone/>
            </a:pPr>
            <a:endParaRPr lang="en-GB" sz="120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GB" sz="1200"/>
          </a:p>
        </p:txBody>
      </p:sp>
      <p:sp>
        <p:nvSpPr>
          <p:cNvPr id="18" name="TextBox 17">
            <a:extLst>
              <a:ext uri="{FF2B5EF4-FFF2-40B4-BE49-F238E27FC236}">
                <a16:creationId xmlns:a16="http://schemas.microsoft.com/office/drawing/2014/main" id="{C7E3CE94-6196-48D6-A88F-6BB60C8DFD6A}"/>
              </a:ext>
            </a:extLst>
          </p:cNvPr>
          <p:cNvSpPr txBox="1"/>
          <p:nvPr/>
        </p:nvSpPr>
        <p:spPr>
          <a:xfrm>
            <a:off x="363480" y="799849"/>
            <a:ext cx="5884920" cy="4247317"/>
          </a:xfrm>
          <a:prstGeom prst="rect">
            <a:avLst/>
          </a:prstGeom>
          <a:noFill/>
        </p:spPr>
        <p:txBody>
          <a:bodyPr wrap="square" rtlCol="0">
            <a:spAutoFit/>
          </a:bodyPr>
          <a:lstStyle/>
          <a:p>
            <a:r>
              <a:rPr lang="en-GB" altLang="en-US" b="1">
                <a:latin typeface="Arial" panose="020B0604020202020204" pitchFamily="34" charset="0"/>
                <a:cs typeface="Arial" panose="020B0604020202020204" pitchFamily="34" charset="0"/>
              </a:rPr>
              <a:t>Supporting clients’ health and wellbeing</a:t>
            </a:r>
          </a:p>
          <a:p>
            <a:endParaRPr lang="en-GB" sz="1400" b="1">
              <a:solidFill>
                <a:schemeClr val="bg2"/>
              </a:solidFill>
              <a:latin typeface="Arial" panose="020B0604020202020204" pitchFamily="34" charset="0"/>
              <a:cs typeface="Arial" panose="020B0604020202020204" pitchFamily="34" charset="0"/>
            </a:endParaRPr>
          </a:p>
          <a:p>
            <a:r>
              <a:rPr lang="en-GB" sz="1400" b="1">
                <a:solidFill>
                  <a:schemeClr val="bg2"/>
                </a:solidFill>
                <a:latin typeface="Arial" panose="020B0604020202020204" pitchFamily="34" charset="0"/>
                <a:cs typeface="Arial" panose="020B0604020202020204" pitchFamily="34" charset="0"/>
              </a:rPr>
              <a:t>Think</a:t>
            </a:r>
            <a:r>
              <a:rPr lang="en-GB" sz="140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How it can feel when you have nothing to do all day or no one to talk to?</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Can I enable and support clients to make video calls?</a:t>
            </a:r>
          </a:p>
          <a:p>
            <a:endParaRPr lang="en-GB" sz="1400" b="1">
              <a:solidFill>
                <a:schemeClr val="bg2"/>
              </a:solidFill>
              <a:latin typeface="Arial" panose="020B0604020202020204" pitchFamily="34" charset="0"/>
              <a:cs typeface="Arial" panose="020B0604020202020204" pitchFamily="34" charset="0"/>
            </a:endParaRPr>
          </a:p>
          <a:p>
            <a:r>
              <a:rPr lang="en-GB" sz="1400" b="1">
                <a:solidFill>
                  <a:schemeClr val="bg2"/>
                </a:solidFill>
                <a:latin typeface="Arial" panose="020B0604020202020204" pitchFamily="34" charset="0"/>
                <a:cs typeface="Arial" panose="020B0604020202020204" pitchFamily="34" charset="0"/>
              </a:rPr>
              <a:t>Ask</a:t>
            </a:r>
            <a:r>
              <a:rPr lang="en-GB" sz="140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“What do you enjoy?” “what do you like to do?”</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Family members about their loved ones preferences</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Check the care plan to learn more about your clients family and social history</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Can the Local Authority, CCG or voluntary sector support?</a:t>
            </a:r>
          </a:p>
          <a:p>
            <a:pPr marL="285750" indent="-285750">
              <a:lnSpc>
                <a:spcPct val="100000"/>
              </a:lnSpc>
              <a:spcBef>
                <a:spcPts val="0"/>
              </a:spcBef>
              <a:buFont typeface="Arial" panose="020B0604020202020204" pitchFamily="34" charset="0"/>
              <a:buChar char="•"/>
            </a:pPr>
            <a:endParaRPr lang="en-GB" sz="1400" b="1">
              <a:solidFill>
                <a:schemeClr val="bg2"/>
              </a:solidFill>
              <a:latin typeface="Arial" panose="020B0604020202020204" pitchFamily="34" charset="0"/>
              <a:cs typeface="Arial" panose="020B0604020202020204" pitchFamily="34" charset="0"/>
            </a:endParaRPr>
          </a:p>
          <a:p>
            <a:r>
              <a:rPr lang="en-GB" sz="1400" b="1">
                <a:solidFill>
                  <a:schemeClr val="bg2"/>
                </a:solidFill>
                <a:latin typeface="Arial" panose="020B0604020202020204" pitchFamily="34" charset="0"/>
                <a:cs typeface="Arial" panose="020B0604020202020204" pitchFamily="34" charset="0"/>
              </a:rPr>
              <a:t>Do</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Refer to existing material such as the HIN’s activity guide (dementia friendly activities for older adults during the national response to Covid-19)</a:t>
            </a:r>
          </a:p>
          <a:p>
            <a:pPr marL="285750" indent="-285750">
              <a:lnSpc>
                <a:spcPct val="100000"/>
              </a:lnSpc>
              <a:spcBef>
                <a:spcPts val="0"/>
              </a:spcBef>
              <a:buFont typeface="Arial" panose="020B0604020202020204" pitchFamily="34" charset="0"/>
              <a:buChar char="•"/>
            </a:pPr>
            <a:r>
              <a:rPr lang="en-GB" sz="1400">
                <a:latin typeface="Arial" panose="020B0604020202020204" pitchFamily="34" charset="0"/>
                <a:cs typeface="Arial" panose="020B0604020202020204" pitchFamily="34" charset="0"/>
              </a:rPr>
              <a:t>Use the </a:t>
            </a:r>
            <a:r>
              <a:rPr lang="en-GB" sz="1400">
                <a:latin typeface="Arial" panose="020B0604020202020204" pitchFamily="34" charset="0"/>
                <a:cs typeface="Arial" panose="020B0604020202020204" pitchFamily="34" charset="0"/>
                <a:hlinkClick r:id="rId8"/>
              </a:rPr>
              <a:t>NHS live well </a:t>
            </a:r>
            <a:r>
              <a:rPr lang="en-GB" sz="1400">
                <a:latin typeface="Arial" panose="020B0604020202020204" pitchFamily="34" charset="0"/>
                <a:cs typeface="Arial" panose="020B0604020202020204" pitchFamily="34" charset="0"/>
              </a:rPr>
              <a:t>resources</a:t>
            </a:r>
          </a:p>
        </p:txBody>
      </p:sp>
      <p:pic>
        <p:nvPicPr>
          <p:cNvPr id="19" name="Picture 18" descr="https://static.thenounproject.com/png/1061782-200.png">
            <a:hlinkClick r:id="rId10" tooltip="Mental Health"/>
            <a:extLst>
              <a:ext uri="{FF2B5EF4-FFF2-40B4-BE49-F238E27FC236}">
                <a16:creationId xmlns:a16="http://schemas.microsoft.com/office/drawing/2014/main" id="{74A569A8-2A88-49AA-99BC-F64E05AF2FA9}"/>
              </a:ext>
            </a:extLst>
          </p:cNvPr>
          <p:cNvPicPr>
            <a:picLocks noChangeAspect="1" noChangeArrowheads="1"/>
          </p:cNvPicPr>
          <p:nvPr/>
        </p:nvPicPr>
        <p:blipFill>
          <a:blip r:embed="rId11" cstate="email">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74117" y="66296"/>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54A41CD8-1B49-4FE0-BB95-1942FDEBC163}"/>
              </a:ext>
            </a:extLst>
          </p:cNvPr>
          <p:cNvSpPr txBox="1">
            <a:spLocks/>
          </p:cNvSpPr>
          <p:nvPr/>
        </p:nvSpPr>
        <p:spPr>
          <a:xfrm>
            <a:off x="6621037" y="5009066"/>
            <a:ext cx="4954587" cy="1212897"/>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GB" b="1">
                <a:solidFill>
                  <a:srgbClr val="005EB8"/>
                </a:solidFill>
              </a:rPr>
              <a:t>Resources</a:t>
            </a:r>
          </a:p>
          <a:p>
            <a:pPr fontAlgn="auto">
              <a:spcBef>
                <a:spcPts val="0"/>
              </a:spcBef>
              <a:spcAft>
                <a:spcPts val="0"/>
              </a:spcAft>
              <a:defRPr/>
            </a:pPr>
            <a:r>
              <a:rPr lang="en-GB" sz="1200">
                <a:solidFill>
                  <a:srgbClr val="000000"/>
                </a:solidFill>
              </a:rPr>
              <a:t>Simple set of exercises to stay active from the Chartered Society of Physiotherapists  - </a:t>
            </a:r>
            <a:r>
              <a:rPr lang="en-GB" sz="1200">
                <a:solidFill>
                  <a:srgbClr val="000000"/>
                </a:solidFill>
                <a:hlinkClick r:id="rId12"/>
              </a:rPr>
              <a:t>video</a:t>
            </a:r>
            <a:r>
              <a:rPr lang="en-GB" sz="1200">
                <a:solidFill>
                  <a:srgbClr val="000000"/>
                </a:solidFill>
              </a:rPr>
              <a:t> and a </a:t>
            </a:r>
            <a:r>
              <a:rPr lang="en-GB" sz="1200">
                <a:solidFill>
                  <a:srgbClr val="000000"/>
                </a:solidFill>
                <a:hlinkClick r:id="rId13"/>
              </a:rPr>
              <a:t>poster</a:t>
            </a:r>
            <a:endParaRPr lang="en-GB" sz="1200">
              <a:solidFill>
                <a:srgbClr val="000000"/>
              </a:solidFill>
            </a:endParaRPr>
          </a:p>
          <a:p>
            <a:pPr fontAlgn="auto">
              <a:spcBef>
                <a:spcPts val="0"/>
              </a:spcBef>
              <a:spcAft>
                <a:spcPts val="0"/>
              </a:spcAft>
              <a:defRPr/>
            </a:pPr>
            <a:r>
              <a:rPr lang="en-GB" sz="1200">
                <a:solidFill>
                  <a:srgbClr val="000000"/>
                </a:solidFill>
              </a:rPr>
              <a:t>Later life training </a:t>
            </a:r>
            <a:r>
              <a:rPr lang="en-GB" sz="1200">
                <a:solidFill>
                  <a:srgbClr val="000000"/>
                </a:solidFill>
                <a:hlinkClick r:id="rId14"/>
              </a:rPr>
              <a:t>you tube exercises </a:t>
            </a:r>
            <a:r>
              <a:rPr lang="en-GB" sz="1200">
                <a:solidFill>
                  <a:srgbClr val="000000"/>
                </a:solidFill>
              </a:rPr>
              <a:t>including chair based exercises</a:t>
            </a:r>
          </a:p>
          <a:p>
            <a:pPr fontAlgn="auto">
              <a:spcBef>
                <a:spcPts val="0"/>
              </a:spcBef>
              <a:spcAft>
                <a:spcPts val="0"/>
              </a:spcAft>
              <a:defRPr/>
            </a:pPr>
            <a:r>
              <a:rPr lang="en-GB" sz="1200">
                <a:solidFill>
                  <a:srgbClr val="000000"/>
                </a:solidFill>
              </a:rPr>
              <a:t>Age UK </a:t>
            </a:r>
            <a:r>
              <a:rPr lang="en-GB" sz="1200">
                <a:solidFill>
                  <a:srgbClr val="000000"/>
                </a:solidFill>
                <a:hlinkClick r:id="rId15"/>
              </a:rPr>
              <a:t>exercise at home </a:t>
            </a:r>
            <a:r>
              <a:rPr lang="en-GB" sz="1200">
                <a:solidFill>
                  <a:srgbClr val="000000"/>
                </a:solidFill>
              </a:rPr>
              <a:t>information</a:t>
            </a:r>
          </a:p>
          <a:p>
            <a:pPr marL="0" indent="0" fontAlgn="auto">
              <a:spcBef>
                <a:spcPts val="0"/>
              </a:spcBef>
              <a:spcAft>
                <a:spcPts val="0"/>
              </a:spcAft>
              <a:buFont typeface="Arial" panose="020B0604020202020204" pitchFamily="34" charset="0"/>
              <a:buNone/>
              <a:defRPr/>
            </a:pPr>
            <a:endParaRPr lang="en-GB">
              <a:solidFill>
                <a:srgbClr val="000000"/>
              </a:solidFill>
            </a:endParaRPr>
          </a:p>
        </p:txBody>
      </p:sp>
      <p:sp>
        <p:nvSpPr>
          <p:cNvPr id="12" name="Content Placeholder 1">
            <a:extLst>
              <a:ext uri="{FF2B5EF4-FFF2-40B4-BE49-F238E27FC236}">
                <a16:creationId xmlns:a16="http://schemas.microsoft.com/office/drawing/2014/main" id="{AD1F15AE-075F-46F8-9099-0143178E1A5A}"/>
              </a:ext>
            </a:extLst>
          </p:cNvPr>
          <p:cNvSpPr txBox="1">
            <a:spLocks/>
          </p:cNvSpPr>
          <p:nvPr/>
        </p:nvSpPr>
        <p:spPr>
          <a:xfrm>
            <a:off x="6368143" y="799849"/>
            <a:ext cx="5460377" cy="2249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GB" sz="1800" b="1" dirty="0"/>
              <a:t>Supporting clients to exercise and get moving</a:t>
            </a:r>
            <a:endParaRPr lang="en-GB" sz="1800" b="1" dirty="0">
              <a:solidFill>
                <a:srgbClr val="005EB8"/>
              </a:solidFill>
            </a:endParaRPr>
          </a:p>
          <a:p>
            <a:pPr marL="0" indent="0">
              <a:spcBef>
                <a:spcPts val="0"/>
              </a:spcBef>
              <a:buNone/>
            </a:pPr>
            <a:endParaRPr lang="en-GB" b="1" dirty="0">
              <a:effectLst/>
              <a:ea typeface="Calibri" panose="020F0502020204030204" pitchFamily="34" charset="0"/>
            </a:endParaRPr>
          </a:p>
          <a:p>
            <a:pPr marL="0" indent="0">
              <a:spcBef>
                <a:spcPts val="0"/>
              </a:spcBef>
              <a:buNone/>
            </a:pPr>
            <a:r>
              <a:rPr lang="en-GB" b="1" dirty="0">
                <a:solidFill>
                  <a:srgbClr val="005EB8"/>
                </a:solidFill>
                <a:effectLst/>
                <a:ea typeface="Calibri" panose="020F0502020204030204" pitchFamily="34" charset="0"/>
              </a:rPr>
              <a:t>Think</a:t>
            </a:r>
            <a:r>
              <a:rPr lang="en-GB" dirty="0">
                <a:solidFill>
                  <a:srgbClr val="005EB8"/>
                </a:solidFill>
                <a:effectLst/>
                <a:ea typeface="Calibri" panose="020F0502020204030204" pitchFamily="34" charset="0"/>
              </a:rPr>
              <a:t> </a:t>
            </a: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Some physical activity is always better than none</a:t>
            </a:r>
            <a:endParaRPr lang="en-GB" dirty="0">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How can we help our clients to sit less and move more</a:t>
            </a:r>
            <a:endParaRPr lang="en-GB" dirty="0">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Does my client need specific exercise, for example to reduce falls – you can get advice from a healthcare professional </a:t>
            </a:r>
            <a:endParaRPr lang="en-GB" dirty="0">
              <a:effectLst/>
              <a:ea typeface="Calibri" panose="020F0502020204030204" pitchFamily="34" charset="0"/>
            </a:endParaRPr>
          </a:p>
          <a:p>
            <a:pPr marL="0" indent="0">
              <a:lnSpc>
                <a:spcPct val="100000"/>
              </a:lnSpc>
              <a:spcBef>
                <a:spcPts val="0"/>
              </a:spcBef>
              <a:buNone/>
            </a:pPr>
            <a:r>
              <a:rPr lang="en-GB" b="1" dirty="0">
                <a:solidFill>
                  <a:srgbClr val="005EB8"/>
                </a:solidFill>
                <a:effectLst/>
                <a:ea typeface="Calibri" panose="020F0502020204030204" pitchFamily="34" charset="0"/>
              </a:rPr>
              <a:t>Ask</a:t>
            </a:r>
            <a:r>
              <a:rPr lang="en-GB" dirty="0">
                <a:effectLst/>
                <a:ea typeface="Calibri" panose="020F0502020204030204" pitchFamily="34" charset="0"/>
              </a:rPr>
              <a:t> </a:t>
            </a: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Your client what physical activities they enjoy or used to enjoy</a:t>
            </a:r>
            <a:endParaRPr lang="en-GB" dirty="0">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Your client if they have a home exercise plan</a:t>
            </a:r>
            <a:endParaRPr lang="en-GB" dirty="0">
              <a:effectLst/>
              <a:ea typeface="Calibri" panose="020F0502020204030204" pitchFamily="34" charset="0"/>
            </a:endParaRPr>
          </a:p>
          <a:p>
            <a:pPr marL="0" indent="0">
              <a:lnSpc>
                <a:spcPct val="100000"/>
              </a:lnSpc>
              <a:spcBef>
                <a:spcPts val="0"/>
              </a:spcBef>
              <a:buNone/>
            </a:pPr>
            <a:r>
              <a:rPr lang="en-GB" b="1" dirty="0">
                <a:solidFill>
                  <a:srgbClr val="005EB8"/>
                </a:solidFill>
                <a:effectLst/>
                <a:ea typeface="Calibri" panose="020F0502020204030204" pitchFamily="34" charset="0"/>
              </a:rPr>
              <a:t>Do</a:t>
            </a:r>
            <a:endParaRPr lang="en-GB" dirty="0">
              <a:solidFill>
                <a:srgbClr val="005EB8"/>
              </a:solidFill>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Include exercise/ physical activity in your clients care plan, if appropriate</a:t>
            </a:r>
          </a:p>
          <a:p>
            <a:pPr marL="342900" lvl="0" indent="-342900">
              <a:lnSpc>
                <a:spcPct val="100000"/>
              </a:lnSpc>
              <a:spcBef>
                <a:spcPts val="0"/>
              </a:spcBef>
              <a:buFont typeface="Symbol" panose="05050102010706020507" pitchFamily="18" charset="2"/>
              <a:buChar char=""/>
            </a:pPr>
            <a:r>
              <a:rPr lang="en-GB" dirty="0">
                <a:ea typeface="Calibri" panose="020F0502020204030204" pitchFamily="34" charset="0"/>
              </a:rPr>
              <a:t>Consider the risk of falls, and put in steps to prevent them</a:t>
            </a:r>
            <a:endParaRPr lang="en-GB" dirty="0">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Check your client is wearing supportive, well fitting shoes for exercise</a:t>
            </a:r>
            <a:endParaRPr lang="en-GB" dirty="0">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If using a support for standing exercises - use something sturdy e.g. kitchen worksurface or sturdy chair</a:t>
            </a:r>
            <a:endParaRPr lang="en-GB" dirty="0">
              <a:effectLst/>
              <a:ea typeface="Calibri" panose="020F0502020204030204" pitchFamily="34" charset="0"/>
            </a:endParaRPr>
          </a:p>
          <a:p>
            <a:pPr marL="342900" lvl="0" indent="-342900">
              <a:lnSpc>
                <a:spcPct val="100000"/>
              </a:lnSpc>
              <a:spcBef>
                <a:spcPts val="0"/>
              </a:spcBef>
              <a:buFont typeface="Symbol" panose="05050102010706020507" pitchFamily="18" charset="2"/>
              <a:buChar char=""/>
            </a:pPr>
            <a:r>
              <a:rPr lang="en-GB" dirty="0">
                <a:effectLst/>
                <a:ea typeface="Times New Roman" panose="02020603050405020304" pitchFamily="18" charset="0"/>
              </a:rPr>
              <a:t>Discuss with your clients GP if you have any concerns</a:t>
            </a:r>
            <a:endParaRPr lang="en-GB" dirty="0">
              <a:effectLst/>
              <a:ea typeface="Calibri" panose="020F0502020204030204" pitchFamily="34" charset="0"/>
            </a:endParaRPr>
          </a:p>
          <a:p>
            <a:pPr marL="0" indent="0" fontAlgn="auto">
              <a:lnSpc>
                <a:spcPct val="100000"/>
              </a:lnSpc>
              <a:spcBef>
                <a:spcPts val="0"/>
              </a:spcBef>
              <a:spcAft>
                <a:spcPts val="0"/>
              </a:spcAft>
              <a:buFont typeface="Arial" panose="020B0604020202020204" pitchFamily="34" charset="0"/>
              <a:buNone/>
              <a:defRPr/>
            </a:pPr>
            <a:endParaRPr lang="en-GB" dirty="0">
              <a:solidFill>
                <a:srgbClr val="000000"/>
              </a:solidFill>
            </a:endParaRPr>
          </a:p>
        </p:txBody>
      </p:sp>
      <p:sp>
        <p:nvSpPr>
          <p:cNvPr id="15" name="TextBox 14">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808808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511945" y="148669"/>
            <a:ext cx="10572059"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a:t>   Checking clients’ oxygen levels- Pulse Oximetry</a:t>
            </a:r>
            <a:endParaRPr lang="en-GB" altLang="en-US" sz="2000"/>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295414" y="1170031"/>
            <a:ext cx="5646198" cy="506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kumimoji="0" lang="en-GB" sz="1200" b="1" i="0" u="none" strike="noStrike" kern="1200" cap="none" spc="0" normalizeH="0" baseline="0" noProof="0" dirty="0">
                <a:ln>
                  <a:noFill/>
                </a:ln>
                <a:effectLst/>
                <a:uLnTx/>
                <a:uFillTx/>
                <a:latin typeface="Arial"/>
                <a:cs typeface="Arial"/>
              </a:rPr>
              <a:t>Pulse oximeters are being used to support people receiving social care during the current COVID-19 pandemic.</a:t>
            </a:r>
            <a:r>
              <a:rPr lang="en-GB" sz="1200" b="1" dirty="0">
                <a:latin typeface="Arial"/>
                <a:cs typeface="Arial"/>
              </a:rPr>
              <a:t> </a:t>
            </a:r>
            <a:r>
              <a:rPr kumimoji="0" lang="en-GB" sz="1200" b="1" i="0" u="none" strike="noStrike" kern="1200" cap="none" spc="0" normalizeH="0" baseline="0" noProof="0" dirty="0">
                <a:ln>
                  <a:noFill/>
                </a:ln>
                <a:effectLst/>
                <a:uLnTx/>
                <a:uFillTx/>
                <a:latin typeface="Arial"/>
                <a:cs typeface="Arial"/>
              </a:rPr>
              <a:t> You may be asked to check clients’ oxygen levels. If the clients’ GP or practice nurse asks you to help with this they will tell you how and when to check and how to monitor and record or report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Explain to the client that you are going to use a pulse oximeter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prepare them appropriately</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any nail varnish or false nail on one finger</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Wash client’s hands with water or use antiseptic wipe and use a warm hand as cold can affect the reading</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 a pen and paper to write down to write down the numbers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use a Pulse Oximeter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Rest the client’s hand flat on their leg, a table or arm of a chair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nails facing upwards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Place the finger into the Pulse Oximeter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Press the button so the screen lights 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Keep the Pulse Oximeter on the finger for at least 30 seconds and continue for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up to 60 seconds until reading is stable.      </a:t>
            </a:r>
          </a:p>
          <a:p>
            <a:pPr>
              <a:defRPr/>
            </a:pPr>
            <a:r>
              <a:rPr kumimoji="0" lang="en-GB" sz="1200" b="0" i="0" u="none" strike="noStrike" kern="1200" cap="none" spc="0" normalizeH="0" baseline="0" noProof="0" dirty="0">
                <a:ln>
                  <a:noFill/>
                </a:ln>
                <a:effectLst/>
                <a:uLnTx/>
                <a:uFillTx/>
                <a:latin typeface="Arial"/>
                <a:cs typeface="Arial"/>
              </a:rPr>
              <a:t>5. Write both numbers down</a:t>
            </a:r>
            <a:r>
              <a:rPr lang="en-GB" sz="1200" dirty="0">
                <a:latin typeface="Arial"/>
                <a:cs typeface="Arial"/>
              </a:rPr>
              <a:t>          </a:t>
            </a:r>
            <a:endParaRPr lang="en-GB" sz="1000"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Recording</a:t>
            </a:r>
          </a:p>
          <a:p>
            <a:pPr>
              <a:defRPr/>
            </a:pPr>
            <a:r>
              <a:rPr kumimoji="0" lang="en-GB" sz="1200" b="0" i="0" u="none" strike="noStrike" kern="1200" cap="none" spc="0" normalizeH="0" baseline="0" noProof="0" dirty="0">
                <a:ln>
                  <a:noFill/>
                </a:ln>
                <a:effectLst/>
                <a:uLnTx/>
                <a:uFillTx/>
                <a:latin typeface="Arial"/>
                <a:cs typeface="Arial"/>
              </a:rPr>
              <a:t>Please record;</a:t>
            </a:r>
            <a:r>
              <a:rPr lang="en-GB" sz="1200" dirty="0">
                <a:latin typeface="Arial"/>
                <a:cs typeface="Arial"/>
              </a:rPr>
              <a:t>                                                               </a:t>
            </a:r>
            <a:endParaRPr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Oxygen level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Heart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6305367" y="1523296"/>
            <a:ext cx="5800586" cy="51860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and escalation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Normal blood oxygen level for most people is between 95-100% – continue to check blood oxygen level as directed by GP or Practice Nurse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2 successive readings show blood oxygen levels between 93-94%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continues to be lower than the client’s usual reading where their normal oxygen saturation is below 95%; contact </a:t>
            </a:r>
            <a:r>
              <a:rPr lang="en-GB" sz="1100">
                <a:solidFill>
                  <a:prstClr val="black"/>
                </a:solidFill>
                <a:latin typeface="Arial" panose="020B0604020202020204" pitchFamily="34" charset="0"/>
                <a:cs typeface="Arial" panose="020B0604020202020204" pitchFamily="34" charset="0"/>
              </a:rPr>
              <a:t>their GP or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111 </a:t>
            </a:r>
            <a:r>
              <a:rPr lang="en-GB" sz="1100">
                <a:solidFill>
                  <a:prstClr val="black"/>
                </a:solidFill>
                <a:latin typeface="Arial" panose="020B0604020202020204" pitchFamily="34" charset="0"/>
                <a:cs typeface="Arial" panose="020B0604020202020204" pitchFamily="34" charset="0"/>
              </a:rPr>
              <a:t>* 7</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soon as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2 successive readings show blood oxygen levels of 92% or less; you must immediately seek advice from GP or NHS 111 as the client may need to immediately attend the nearest A&amp;E department.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the recorded details to the appropriate healthcare professional as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 information can be found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Important information to keep you safe while isolating at home</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How to measure oxygen saturations using a pulse oximeter</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Managing deterioration videos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Easy read resource on oximeters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of Pulse Oximeters as good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staff can use Pulse Oximeters to measure blood oxygen saturation levels in clients who have become breathless, more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unwell,</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confused or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showing changes in behaviour</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measurements can be helpful to clinicians as part of a more holistic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their oxygen levels and heart rate. Raise any concerns as per the above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Cleaning of Pulse Oximeters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maintain good infection control practices, the Pulse Oximeter must cleaned with an antiseptic wipe after each use on a different resident.</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44E6CC9-2CA5-44D0-B3D9-2E0FDDC0EC16}"/>
              </a:ext>
            </a:extLst>
          </p:cNvPr>
          <p:cNvPicPr>
            <a:picLocks noChangeAspect="1"/>
          </p:cNvPicPr>
          <p:nvPr/>
        </p:nvPicPr>
        <p:blipFill>
          <a:blip r:embed="rId7">
            <a:duotone>
              <a:schemeClr val="accent1">
                <a:shade val="45000"/>
                <a:satMod val="135000"/>
              </a:schemeClr>
              <a:prstClr val="white"/>
            </a:duotone>
          </a:blip>
          <a:stretch>
            <a:fillRect/>
          </a:stretch>
        </p:blipFill>
        <p:spPr>
          <a:xfrm>
            <a:off x="0" y="148669"/>
            <a:ext cx="870420" cy="691551"/>
          </a:xfrm>
          <a:prstGeom prst="rect">
            <a:avLst/>
          </a:prstGeom>
        </p:spPr>
      </p:pic>
      <p:grpSp>
        <p:nvGrpSpPr>
          <p:cNvPr id="4" name="Group 3">
            <a:extLst>
              <a:ext uri="{FF2B5EF4-FFF2-40B4-BE49-F238E27FC236}">
                <a16:creationId xmlns:a16="http://schemas.microsoft.com/office/drawing/2014/main" id="{B860C2AB-9B2B-49B7-847C-F332838EDC48}"/>
              </a:ext>
            </a:extLst>
          </p:cNvPr>
          <p:cNvGrpSpPr/>
          <p:nvPr/>
        </p:nvGrpSpPr>
        <p:grpSpPr>
          <a:xfrm>
            <a:off x="3325342" y="4830634"/>
            <a:ext cx="3222249" cy="1533261"/>
            <a:chOff x="2594351" y="4377267"/>
            <a:chExt cx="3222249" cy="1533261"/>
          </a:xfrm>
        </p:grpSpPr>
        <p:grpSp>
          <p:nvGrpSpPr>
            <p:cNvPr id="6" name="Group 4">
              <a:extLst>
                <a:ext uri="{FF2B5EF4-FFF2-40B4-BE49-F238E27FC236}">
                  <a16:creationId xmlns:a16="http://schemas.microsoft.com/office/drawing/2014/main" id="{0C58D0B6-0C13-4426-81F8-C7366465A7DA}"/>
                </a:ext>
              </a:extLst>
            </p:cNvPr>
            <p:cNvGrpSpPr>
              <a:grpSpLocks noChangeAspect="1"/>
            </p:cNvGrpSpPr>
            <p:nvPr/>
          </p:nvGrpSpPr>
          <p:grpSpPr bwMode="auto">
            <a:xfrm>
              <a:off x="2594351" y="4640528"/>
              <a:ext cx="1802167" cy="1270000"/>
              <a:chOff x="1762" y="3101"/>
              <a:chExt cx="873" cy="800"/>
            </a:xfrm>
            <a:noFill/>
          </p:grpSpPr>
          <p:sp>
            <p:nvSpPr>
              <p:cNvPr id="7" name="AutoShape 3">
                <a:extLst>
                  <a:ext uri="{FF2B5EF4-FFF2-40B4-BE49-F238E27FC236}">
                    <a16:creationId xmlns:a16="http://schemas.microsoft.com/office/drawing/2014/main" id="{30EE3D18-B189-4DBB-BB2F-00CFCBDE16CD}"/>
                  </a:ext>
                </a:extLst>
              </p:cNvPr>
              <p:cNvSpPr>
                <a:spLocks noChangeAspect="1" noChangeArrowheads="1" noTextEdit="1"/>
              </p:cNvSpPr>
              <p:nvPr/>
            </p:nvSpPr>
            <p:spPr bwMode="auto">
              <a:xfrm>
                <a:off x="1762" y="3101"/>
                <a:ext cx="873" cy="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9" name="Picture 5">
                <a:extLst>
                  <a:ext uri="{FF2B5EF4-FFF2-40B4-BE49-F238E27FC236}">
                    <a16:creationId xmlns:a16="http://schemas.microsoft.com/office/drawing/2014/main" id="{62FD9017-4094-4E2B-8DA8-B3ABCCD652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 y="3101"/>
                <a:ext cx="876" cy="803"/>
              </a:xfrm>
              <a:prstGeom prst="rect">
                <a:avLst/>
              </a:prstGeom>
              <a:ln>
                <a:headEnd/>
                <a:tailEnd/>
              </a:ln>
            </p:spPr>
            <p:style>
              <a:lnRef idx="1">
                <a:schemeClr val="accent1"/>
              </a:lnRef>
              <a:fillRef idx="2">
                <a:schemeClr val="accent1"/>
              </a:fillRef>
              <a:effectRef idx="1">
                <a:schemeClr val="accent1"/>
              </a:effectRef>
              <a:fontRef idx="minor">
                <a:schemeClr val="dk1"/>
              </a:fontRef>
            </p:style>
          </p:pic>
        </p:grpSp>
        <p:cxnSp>
          <p:nvCxnSpPr>
            <p:cNvPr id="18" name="Straight Arrow Connector 17">
              <a:extLst>
                <a:ext uri="{FF2B5EF4-FFF2-40B4-BE49-F238E27FC236}">
                  <a16:creationId xmlns:a16="http://schemas.microsoft.com/office/drawing/2014/main" id="{726E82CC-9421-4305-B829-97B8B6FB8A24}"/>
                </a:ext>
              </a:extLst>
            </p:cNvPr>
            <p:cNvCxnSpPr>
              <a:cxnSpLocks/>
            </p:cNvCxnSpPr>
            <p:nvPr/>
          </p:nvCxnSpPr>
          <p:spPr>
            <a:xfrm flipH="1" flipV="1">
              <a:off x="3759889" y="5229726"/>
              <a:ext cx="959200" cy="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AE2629-A6CA-4CA3-A99B-E4A5208B4CF8}"/>
                </a:ext>
              </a:extLst>
            </p:cNvPr>
            <p:cNvCxnSpPr>
              <a:cxnSpLocks/>
            </p:cNvCxnSpPr>
            <p:nvPr/>
          </p:nvCxnSpPr>
          <p:spPr>
            <a:xfrm flipH="1">
              <a:off x="3388990" y="4580161"/>
              <a:ext cx="122315" cy="56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B2DD4D-A3E3-47C2-9D87-048DB1F88367}"/>
                </a:ext>
              </a:extLst>
            </p:cNvPr>
            <p:cNvSpPr txBox="1"/>
            <p:nvPr/>
          </p:nvSpPr>
          <p:spPr>
            <a:xfrm>
              <a:off x="3496733" y="4377267"/>
              <a:ext cx="11599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rgbClr val="4472C4"/>
                  </a:solidFill>
                  <a:latin typeface="Arial"/>
                  <a:cs typeface="Arial"/>
                </a:rPr>
                <a:t>Oxygen level</a:t>
              </a:r>
              <a:endParaRPr lang="en-US" sz="1100">
                <a:ea typeface="+mn-lt"/>
                <a:cs typeface="+mn-lt"/>
              </a:endParaRPr>
            </a:p>
          </p:txBody>
        </p:sp>
        <p:sp>
          <p:nvSpPr>
            <p:cNvPr id="14" name="TextBox 13">
              <a:extLst>
                <a:ext uri="{FF2B5EF4-FFF2-40B4-BE49-F238E27FC236}">
                  <a16:creationId xmlns:a16="http://schemas.microsoft.com/office/drawing/2014/main" id="{92DE7140-1886-416E-A8C1-86780432914A}"/>
                </a:ext>
              </a:extLst>
            </p:cNvPr>
            <p:cNvSpPr txBox="1"/>
            <p:nvPr/>
          </p:nvSpPr>
          <p:spPr>
            <a:xfrm>
              <a:off x="4656666" y="5096933"/>
              <a:ext cx="11599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rgbClr val="4472C4"/>
                  </a:solidFill>
                  <a:latin typeface="Arial"/>
                  <a:cs typeface="Arial"/>
                </a:rPr>
                <a:t>Heart rate</a:t>
              </a:r>
              <a:endParaRPr lang="en-US"/>
            </a:p>
          </p:txBody>
        </p:sp>
      </p:grpSp>
      <p:sp>
        <p:nvSpPr>
          <p:cNvPr id="17" name="TextBox 16">
            <a:extLst>
              <a:ext uri="{FF2B5EF4-FFF2-40B4-BE49-F238E27FC236}">
                <a16:creationId xmlns:a16="http://schemas.microsoft.com/office/drawing/2014/main" id="{D94AE71D-3888-45C6-85B5-137D8BCA1159}"/>
              </a:ext>
            </a:extLst>
          </p:cNvPr>
          <p:cNvSpPr txBox="1"/>
          <p:nvPr/>
        </p:nvSpPr>
        <p:spPr>
          <a:xfrm>
            <a:off x="823581" y="6394832"/>
            <a:ext cx="60960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****Consider whether the client already has a pre-existing condition that may impact their oxygen levels. Do you know what oxygen saturation level is normal for your client?****</a:t>
            </a:r>
          </a:p>
        </p:txBody>
      </p:sp>
      <p:sp>
        <p:nvSpPr>
          <p:cNvPr id="21" name="TextBox 20">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
        <p:nvSpPr>
          <p:cNvPr id="8" name="TextBox 7">
            <a:extLst>
              <a:ext uri="{FF2B5EF4-FFF2-40B4-BE49-F238E27FC236}">
                <a16:creationId xmlns:a16="http://schemas.microsoft.com/office/drawing/2014/main" id="{B091A9E3-244B-4EE6-8247-1F3FBEA86DF9}"/>
              </a:ext>
            </a:extLst>
          </p:cNvPr>
          <p:cNvSpPr txBox="1"/>
          <p:nvPr/>
        </p:nvSpPr>
        <p:spPr>
          <a:xfrm>
            <a:off x="1130752" y="674731"/>
            <a:ext cx="9208252" cy="369332"/>
          </a:xfrm>
          <a:prstGeom prst="rect">
            <a:avLst/>
          </a:prstGeom>
          <a:noFill/>
          <a:ln>
            <a:solidFill>
              <a:schemeClr val="tx1"/>
            </a:solidFill>
          </a:ln>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*This slide applies only to providers involved in remote monitoring pilots*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4433C9-437F-4546-8599-C413981C0108}"/>
              </a:ext>
            </a:extLst>
          </p:cNvPr>
          <p:cNvSpPr>
            <a:spLocks noGrp="1"/>
          </p:cNvSpPr>
          <p:nvPr>
            <p:ph sz="quarter" idx="10"/>
          </p:nvPr>
        </p:nvSpPr>
        <p:spPr>
          <a:xfrm>
            <a:off x="185917" y="5614356"/>
            <a:ext cx="10316899" cy="796953"/>
          </a:xfrm>
        </p:spPr>
        <p:txBody>
          <a:bodyPr/>
          <a:lstStyle/>
          <a:p>
            <a:pPr marL="0" indent="0">
              <a:buNone/>
            </a:pPr>
            <a:r>
              <a:rPr lang="en-GB" sz="1200" b="1" dirty="0">
                <a:solidFill>
                  <a:schemeClr val="bg2"/>
                </a:solidFill>
                <a:effectLst/>
                <a:ea typeface="Calibri" panose="020F0502020204030204" pitchFamily="34" charset="0"/>
              </a:rPr>
              <a:t>Resources </a:t>
            </a:r>
          </a:p>
          <a:p>
            <a:r>
              <a:rPr lang="en-GB" sz="1200" dirty="0">
                <a:effectLst/>
                <a:ea typeface="Calibri" panose="020F0502020204030204" pitchFamily="34" charset="0"/>
              </a:rPr>
              <a:t>Soft signs of being unwell: </a:t>
            </a:r>
            <a:r>
              <a:rPr lang="en-GB" sz="1200" u="sng" dirty="0">
                <a:solidFill>
                  <a:srgbClr val="0563C1"/>
                </a:solidFill>
                <a:ea typeface="Calibri" panose="020F0502020204030204" pitchFamily="34" charset="0"/>
                <a:hlinkClick r:id="rId2"/>
              </a:rPr>
              <a:t>https://www.youtube.com/watch?v=JYafrPgAUL4</a:t>
            </a:r>
            <a:endParaRPr lang="en-GB" sz="1200" dirty="0">
              <a:ea typeface="Calibri" panose="020F0502020204030204" pitchFamily="34" charset="0"/>
            </a:endParaRPr>
          </a:p>
          <a:p>
            <a:r>
              <a:rPr lang="en-GB" sz="1200" dirty="0">
                <a:ea typeface="Calibri" panose="020F0502020204030204" pitchFamily="34" charset="0"/>
              </a:rPr>
              <a:t>T</a:t>
            </a:r>
            <a:r>
              <a:rPr lang="en-GB" sz="1200" dirty="0">
                <a:effectLst/>
                <a:ea typeface="Calibri" panose="020F0502020204030204" pitchFamily="34" charset="0"/>
              </a:rPr>
              <a:t>elling someone you are worried: </a:t>
            </a:r>
            <a:r>
              <a:rPr lang="en-GB" sz="1200" u="sng" dirty="0">
                <a:solidFill>
                  <a:srgbClr val="0563C1"/>
                </a:solidFill>
                <a:ea typeface="Calibri" panose="020F0502020204030204" pitchFamily="34" charset="0"/>
                <a:hlinkClick r:id="rId3"/>
              </a:rPr>
              <a:t>https://www.youtube.com/watch?v=tkVJw8QZ7EE</a:t>
            </a:r>
            <a:endParaRPr lang="en-GB" sz="1200" dirty="0">
              <a:effectLst/>
              <a:ea typeface="Calibri" panose="020F0502020204030204" pitchFamily="34" charset="0"/>
            </a:endParaRPr>
          </a:p>
          <a:p>
            <a:r>
              <a:rPr lang="en-GB" dirty="0">
                <a:solidFill>
                  <a:schemeClr val="bg1">
                    <a:lumMod val="50000"/>
                  </a:schemeClr>
                </a:solidFill>
              </a:rPr>
              <a:t> </a:t>
            </a:r>
            <a:r>
              <a:rPr lang="en-GB" sz="800" dirty="0">
                <a:solidFill>
                  <a:schemeClr val="bg1">
                    <a:lumMod val="50000"/>
                  </a:schemeClr>
                </a:solidFill>
              </a:rPr>
              <a:t>Adopted from information on the West Hampshire CCG and Wessex Patient Safety Collaborative websites. RESTORE2TM is trademarked and copyright West Hampshire Clinical Commissioning Group 2019</a:t>
            </a:r>
            <a:endParaRPr lang="en-GB" sz="800" dirty="0">
              <a:solidFill>
                <a:schemeClr val="bg1">
                  <a:lumMod val="50000"/>
                </a:schemeClr>
              </a:solidFill>
              <a:highlight>
                <a:srgbClr val="FFFF00"/>
              </a:highlight>
            </a:endParaRPr>
          </a:p>
          <a:p>
            <a:endParaRPr lang="en-GB" dirty="0">
              <a:solidFill>
                <a:schemeClr val="bg1">
                  <a:lumMod val="50000"/>
                </a:schemeClr>
              </a:solidFill>
              <a:highlight>
                <a:srgbClr val="FFFF00"/>
              </a:highlight>
            </a:endParaRPr>
          </a:p>
          <a:p>
            <a:endParaRPr lang="en-GB" dirty="0">
              <a:highlight>
                <a:srgbClr val="FFFF00"/>
              </a:highlight>
            </a:endParaRPr>
          </a:p>
        </p:txBody>
      </p:sp>
      <p:sp>
        <p:nvSpPr>
          <p:cNvPr id="5" name="Title 4">
            <a:extLst>
              <a:ext uri="{FF2B5EF4-FFF2-40B4-BE49-F238E27FC236}">
                <a16:creationId xmlns:a16="http://schemas.microsoft.com/office/drawing/2014/main" id="{19FE6964-C670-4429-ACC5-068A9EDF6CCE}"/>
              </a:ext>
            </a:extLst>
          </p:cNvPr>
          <p:cNvSpPr>
            <a:spLocks noGrp="1"/>
          </p:cNvSpPr>
          <p:nvPr>
            <p:ph type="title"/>
          </p:nvPr>
        </p:nvSpPr>
        <p:spPr>
          <a:xfrm>
            <a:off x="0" y="0"/>
            <a:ext cx="8756073" cy="611649"/>
          </a:xfrm>
        </p:spPr>
        <p:txBody>
          <a:bodyPr/>
          <a:lstStyle/>
          <a:p>
            <a:r>
              <a:rPr lang="en-GB" dirty="0"/>
              <a:t>Recognising signs of deterioration</a:t>
            </a:r>
          </a:p>
        </p:txBody>
      </p:sp>
      <p:sp>
        <p:nvSpPr>
          <p:cNvPr id="8" name="TextBox 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
        <p:nvSpPr>
          <p:cNvPr id="3" name="Rectangle 2"/>
          <p:cNvSpPr/>
          <p:nvPr/>
        </p:nvSpPr>
        <p:spPr>
          <a:xfrm>
            <a:off x="137652" y="805086"/>
            <a:ext cx="11911781" cy="954107"/>
          </a:xfrm>
          <a:prstGeom prst="rect">
            <a:avLst/>
          </a:prstGeom>
          <a:noFill/>
          <a:ln>
            <a:solidFill>
              <a:schemeClr val="bg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6368" y="763990"/>
            <a:ext cx="12054348"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Various levels of expectation on domiciliary care staff around deterioration. Sometimes it can be obvious that someone is unwell. Other times the signs might be much harder to spot. Main responsibility is recognising signs of it, and signposting/ seeking help.</a:t>
            </a:r>
          </a:p>
          <a:p>
            <a:r>
              <a:rPr lang="en-GB" sz="1400" dirty="0">
                <a:latin typeface="Arial" panose="020B0604020202020204" pitchFamily="34" charset="0"/>
                <a:ea typeface="Calibri" panose="020F0502020204030204" pitchFamily="34" charset="0"/>
                <a:cs typeface="Arial" panose="020B0604020202020204" pitchFamily="34" charset="0"/>
              </a:rPr>
              <a:t>This short film from Health Education England explains what soft signs are and what to do if you spot them. </a:t>
            </a:r>
            <a:r>
              <a:rPr lang="en-GB"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https://www.youtube.com/watch?v=JYafrPgAUL4</a:t>
            </a:r>
            <a:r>
              <a:rPr lang="en-GB" sz="1400" dirty="0">
                <a:latin typeface="Arial" panose="020B0604020202020204" pitchFamily="34" charset="0"/>
                <a:ea typeface="Calibri" panose="020F050202020403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9" name="Rectangle 8"/>
          <p:cNvSpPr/>
          <p:nvPr/>
        </p:nvSpPr>
        <p:spPr>
          <a:xfrm>
            <a:off x="143877" y="5561614"/>
            <a:ext cx="11911781" cy="849695"/>
          </a:xfrm>
          <a:prstGeom prst="rect">
            <a:avLst/>
          </a:prstGeom>
          <a:noFill/>
          <a:ln>
            <a:solidFill>
              <a:schemeClr val="bg2">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7652" y="1800289"/>
            <a:ext cx="5759714" cy="36761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041204" y="1800289"/>
            <a:ext cx="6008229" cy="36761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201F1E"/>
              </a:solidFill>
              <a:latin typeface="Arial" panose="020B0604020202020204" pitchFamily="34" charset="0"/>
              <a:cs typeface="Arial" panose="020B0604020202020204" pitchFamily="34" charset="0"/>
            </a:endParaRPr>
          </a:p>
        </p:txBody>
      </p:sp>
      <p:sp>
        <p:nvSpPr>
          <p:cNvPr id="14" name="TextBox 13"/>
          <p:cNvSpPr txBox="1"/>
          <p:nvPr/>
        </p:nvSpPr>
        <p:spPr>
          <a:xfrm>
            <a:off x="6141808" y="1872330"/>
            <a:ext cx="5903552" cy="3528530"/>
          </a:xfrm>
          <a:prstGeom prst="rect">
            <a:avLst/>
          </a:prstGeom>
          <a:noFill/>
        </p:spPr>
        <p:txBody>
          <a:bodyPr wrap="square" rtlCol="0">
            <a:spAutoFit/>
          </a:bodyPr>
          <a:lstStyle/>
          <a:p>
            <a:pPr>
              <a:lnSpc>
                <a:spcPct val="107000"/>
              </a:lnSpc>
              <a:spcAft>
                <a:spcPts val="0"/>
              </a:spcAft>
            </a:pPr>
            <a:r>
              <a:rPr lang="en-GB" sz="1400" b="1" dirty="0">
                <a:solidFill>
                  <a:srgbClr val="201F1E"/>
                </a:solidFill>
                <a:latin typeface="Arial" panose="020B0604020202020204" pitchFamily="34" charset="0"/>
                <a:ea typeface="Times New Roman" panose="02020603050405020304" pitchFamily="18" charset="0"/>
                <a:cs typeface="Arial" panose="020B0604020202020204" pitchFamily="34" charset="0"/>
              </a:rPr>
              <a:t>Types of soft signs</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Soft signs can be related to many things including the client’s:</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0"/>
              </a:spcAft>
              <a:buSzPts val="1000"/>
              <a:buFont typeface="Symbol" panose="05050102010706020507" pitchFamily="18" charset="2"/>
              <a:buChar char=""/>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Changes in a person’s physical presentation such as:</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being short of breath</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not passing much urine</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being hot, cold or clammy to touch</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being unsteady when walking</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0"/>
              </a:spcAft>
              <a:buSzPts val="1000"/>
              <a:buFont typeface="Symbol" panose="05050102010706020507" pitchFamily="18" charset="2"/>
              <a:buChar char=""/>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Changes in someone’s mental state such as:</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feeling more anxious or agitated</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having new or worse confusion</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742950" lvl="1" indent="-285750">
              <a:lnSpc>
                <a:spcPts val="1155"/>
              </a:lnSpc>
              <a:spcAft>
                <a:spcPts val="0"/>
              </a:spcAft>
              <a:buSzPts val="1000"/>
              <a:buFont typeface="Courier New" panose="02070309020205020404" pitchFamily="49" charset="0"/>
              <a:buChar char="o"/>
              <a:tabLst>
                <a:tab pos="9144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being more withdrawn than normal</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0"/>
              </a:spcAft>
              <a:buSzPts val="1000"/>
              <a:buFont typeface="Symbol" panose="05050102010706020507" pitchFamily="18" charset="2"/>
              <a:buChar char=""/>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Changes in behaviour or ability such as:</a:t>
            </a: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0"/>
              </a:spcAft>
              <a:buSzPts val="1000"/>
              <a:buFont typeface="Courier New" panose="02070309020205020404" pitchFamily="49" charset="0"/>
              <a:buChar char="o"/>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altered sleep patterns</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0"/>
              </a:spcAft>
              <a:buSzPts val="1000"/>
              <a:buFont typeface="Courier New" panose="02070309020205020404" pitchFamily="49" charset="0"/>
              <a:buChar char="o"/>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increased tiredness</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0"/>
              </a:spcAft>
              <a:buSzPts val="1000"/>
              <a:buFont typeface="Courier New" panose="02070309020205020404" pitchFamily="49" charset="0"/>
              <a:buChar char="o"/>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reduced inhibitions</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ts val="1155"/>
              </a:lnSpc>
              <a:spcAft>
                <a:spcPts val="800"/>
              </a:spcAft>
              <a:buSzPts val="1000"/>
              <a:buFont typeface="Courier New" panose="02070309020205020404" pitchFamily="49" charset="0"/>
              <a:buChar char="o"/>
              <a:tabLst>
                <a:tab pos="457200" algn="l"/>
              </a:tabLst>
            </a:pPr>
            <a:r>
              <a:rPr lang="en-GB" sz="1400" dirty="0">
                <a:solidFill>
                  <a:srgbClr val="201F1E"/>
                </a:solidFill>
                <a:latin typeface="Arial" panose="020B0604020202020204" pitchFamily="34" charset="0"/>
                <a:ea typeface="Times New Roman" panose="02020603050405020304" pitchFamily="18" charset="0"/>
                <a:cs typeface="Arial" panose="020B0604020202020204" pitchFamily="34" charset="0"/>
              </a:rPr>
              <a:t>being very restless or hyperactive</a:t>
            </a:r>
          </a:p>
          <a:p>
            <a:pPr lvl="0">
              <a:lnSpc>
                <a:spcPts val="1155"/>
              </a:lnSpc>
              <a:spcAft>
                <a:spcPts val="800"/>
              </a:spcAft>
              <a:buSzPts val="1000"/>
              <a:tabLst>
                <a:tab pos="457200" algn="l"/>
              </a:tabLst>
            </a:pPr>
            <a:endParaRPr lang="en-GB" sz="1400" dirty="0">
              <a:solidFill>
                <a:srgbClr val="201F1E"/>
              </a:solidFill>
              <a:latin typeface="Arial" panose="020B0604020202020204" pitchFamily="34" charset="0"/>
              <a:ea typeface="Calibri" panose="020F0502020204030204" pitchFamily="34" charset="0"/>
              <a:cs typeface="Arial" panose="020B0604020202020204" pitchFamily="34" charset="0"/>
            </a:endParaRPr>
          </a:p>
          <a:p>
            <a:pPr lvl="0">
              <a:lnSpc>
                <a:spcPts val="1155"/>
              </a:lnSpc>
              <a:spcAft>
                <a:spcPts val="800"/>
              </a:spcAft>
              <a:buSzPts val="1000"/>
              <a:tabLst>
                <a:tab pos="457200" algn="l"/>
              </a:tabLst>
            </a:pPr>
            <a:r>
              <a:rPr lang="en-GB" sz="1400" dirty="0">
                <a:solidFill>
                  <a:srgbClr val="201F1E"/>
                </a:solidFill>
                <a:latin typeface="Arial" panose="020B0604020202020204" pitchFamily="34" charset="0"/>
                <a:cs typeface="Arial" panose="020B0604020202020204" pitchFamily="34" charset="0"/>
              </a:rPr>
              <a:t>For more examples of </a:t>
            </a:r>
            <a:r>
              <a:rPr lang="en-GB" sz="1400" b="1" dirty="0">
                <a:solidFill>
                  <a:srgbClr val="201F1E"/>
                </a:solidFill>
                <a:latin typeface="Arial" panose="020B0604020202020204" pitchFamily="34" charset="0"/>
                <a:cs typeface="Arial" panose="020B0604020202020204" pitchFamily="34" charset="0"/>
              </a:rPr>
              <a:t>soft signs</a:t>
            </a:r>
            <a:r>
              <a:rPr lang="en-GB" sz="1400" dirty="0">
                <a:solidFill>
                  <a:srgbClr val="201F1E"/>
                </a:solidFill>
                <a:latin typeface="Arial" panose="020B0604020202020204" pitchFamily="34" charset="0"/>
                <a:cs typeface="Arial" panose="020B0604020202020204" pitchFamily="34" charset="0"/>
              </a:rPr>
              <a:t> see the </a:t>
            </a:r>
            <a:r>
              <a:rPr lang="en-GB" sz="1400" u="sng" dirty="0">
                <a:solidFill>
                  <a:srgbClr val="0563C1"/>
                </a:solidFill>
                <a:latin typeface="Arial" panose="020B0604020202020204" pitchFamily="34" charset="0"/>
                <a:cs typeface="Arial" panose="020B0604020202020204" pitchFamily="34" charset="0"/>
                <a:hlinkClick r:id="rId4"/>
              </a:rPr>
              <a:t>RESTORE2mini handbook</a:t>
            </a:r>
            <a:r>
              <a:rPr lang="en-GB" sz="1400" b="1" dirty="0">
                <a:solidFill>
                  <a:srgbClr val="201F1E"/>
                </a:solidFill>
                <a:latin typeface="Arial" panose="020B0604020202020204" pitchFamily="34" charset="0"/>
                <a:cs typeface="Arial" panose="020B0604020202020204" pitchFamily="34" charset="0"/>
              </a:rPr>
              <a:t> </a:t>
            </a:r>
            <a:r>
              <a:rPr lang="en-GB" sz="1400" dirty="0">
                <a:solidFill>
                  <a:srgbClr val="201F1E"/>
                </a:solidFill>
                <a:latin typeface="Arial" panose="020B0604020202020204" pitchFamily="34" charset="0"/>
                <a:cs typeface="Arial" panose="020B0604020202020204" pitchFamily="34" charset="0"/>
              </a:rPr>
              <a:t>(page 12) or the </a:t>
            </a:r>
            <a:r>
              <a:rPr lang="en-GB" sz="1400" u="sng" dirty="0">
                <a:solidFill>
                  <a:srgbClr val="0563C1"/>
                </a:solidFill>
                <a:latin typeface="Arial" panose="020B0604020202020204" pitchFamily="34" charset="0"/>
                <a:cs typeface="Arial" panose="020B0604020202020204" pitchFamily="34" charset="0"/>
                <a:hlinkClick r:id="rId5"/>
              </a:rPr>
              <a:t>RESTORE2mini chart</a:t>
            </a:r>
            <a:r>
              <a:rPr lang="en-GB" sz="1400" dirty="0">
                <a:solidFill>
                  <a:srgbClr val="201F1E"/>
                </a:solidFill>
                <a:latin typeface="Arial" panose="020B0604020202020204" pitchFamily="34" charset="0"/>
                <a:cs typeface="Arial" panose="020B0604020202020204" pitchFamily="34" charset="0"/>
              </a:rPr>
              <a:t> – both developed by West Hampshire CCG and Wessex Patient Safety Collaborative.</a:t>
            </a:r>
            <a:endParaRPr lang="en-GB" sz="1400" dirty="0">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137652" y="1800288"/>
            <a:ext cx="5955891" cy="3170099"/>
          </a:xfrm>
          <a:prstGeom prst="rect">
            <a:avLst/>
          </a:prstGeom>
          <a:noFill/>
        </p:spPr>
        <p:txBody>
          <a:bodyPr wrap="square" rtlCol="0">
            <a:spAutoFit/>
          </a:bodyPr>
          <a:lstStyle/>
          <a:p>
            <a:r>
              <a:rPr lang="en-GB" sz="1400" b="1" dirty="0">
                <a:solidFill>
                  <a:srgbClr val="201F1E"/>
                </a:solidFill>
                <a:latin typeface="Arial" panose="020B0604020202020204" pitchFamily="34" charset="0"/>
                <a:cs typeface="Arial" panose="020B0604020202020204" pitchFamily="34" charset="0"/>
              </a:rPr>
              <a:t>How to spot soft signs?</a:t>
            </a:r>
            <a:endParaRPr lang="en-GB" sz="1400" dirty="0">
              <a:solidFill>
                <a:srgbClr val="201F1E"/>
              </a:solidFill>
              <a:latin typeface="Arial" panose="020B0604020202020204" pitchFamily="34" charset="0"/>
              <a:cs typeface="Arial" panose="020B0604020202020204" pitchFamily="34" charset="0"/>
            </a:endParaRPr>
          </a:p>
          <a:p>
            <a:r>
              <a:rPr lang="en-GB" sz="1400" dirty="0">
                <a:solidFill>
                  <a:srgbClr val="201F1E"/>
                </a:solidFill>
                <a:latin typeface="Arial" panose="020B0604020202020204" pitchFamily="34" charset="0"/>
                <a:cs typeface="Arial" panose="020B0604020202020204" pitchFamily="34" charset="0"/>
              </a:rPr>
              <a:t>It is good practice to ask the people you care for, ‘how are you feeling today’? Allow them time to answer the question in their own way and make a note of individual or unique soft signs in the client’s records for future reference. You should encourage friends and family to tell you if they notice any soft signs. Soft signs are particularly useful for clients who have difficulty communicating or understanding information due to dementia or learning difficulties.</a:t>
            </a:r>
          </a:p>
          <a:p>
            <a:r>
              <a:rPr lang="en-GB" sz="1400" b="1" dirty="0">
                <a:solidFill>
                  <a:srgbClr val="554E4C"/>
                </a:solidFill>
                <a:latin typeface="Arial" panose="020B0604020202020204" pitchFamily="34" charset="0"/>
                <a:cs typeface="Arial" panose="020B0604020202020204" pitchFamily="34" charset="0"/>
              </a:rPr>
              <a:t> </a:t>
            </a:r>
            <a:endParaRPr lang="en-GB" sz="1400" dirty="0">
              <a:solidFill>
                <a:srgbClr val="201F1E"/>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rPr>
              <a:t>There are several tools available help you recognise physical deterioration and take the appropriate actions. Some of these resources can be viewed and downloaded from the</a:t>
            </a:r>
            <a:r>
              <a:rPr lang="en-GB" sz="1400" dirty="0">
                <a:solidFill>
                  <a:srgbClr val="554E4C"/>
                </a:solidFill>
                <a:latin typeface="Arial" panose="020B0604020202020204" pitchFamily="34" charset="0"/>
                <a:cs typeface="Arial" panose="020B0604020202020204" pitchFamily="34" charset="0"/>
              </a:rPr>
              <a:t> </a:t>
            </a:r>
            <a:r>
              <a:rPr lang="en-GB" sz="1400" u="sng" dirty="0">
                <a:solidFill>
                  <a:srgbClr val="013CA6"/>
                </a:solidFill>
                <a:latin typeface="Arial" panose="020B0604020202020204" pitchFamily="34" charset="0"/>
                <a:cs typeface="Arial" panose="020B0604020202020204" pitchFamily="34" charset="0"/>
                <a:hlinkClick r:id="rId6"/>
              </a:rPr>
              <a:t>AHSN / NPSC 'soft signs' webpage</a:t>
            </a:r>
            <a:r>
              <a:rPr lang="en-GB" sz="1400" dirty="0">
                <a:solidFill>
                  <a:srgbClr val="554E4C"/>
                </a:solidFill>
                <a:latin typeface="Arial" panose="020B0604020202020204" pitchFamily="34" charset="0"/>
                <a:cs typeface="Arial" panose="020B0604020202020204" pitchFamily="34" charset="0"/>
              </a:rPr>
              <a:t>.</a:t>
            </a:r>
            <a:endParaRPr lang="en-GB" sz="1400" dirty="0">
              <a:solidFill>
                <a:srgbClr val="201F1E"/>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9476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1B568-34D1-45E2-94D4-EC5EC82EB731}"/>
              </a:ext>
            </a:extLst>
          </p:cNvPr>
          <p:cNvSpPr>
            <a:spLocks noGrp="1"/>
          </p:cNvSpPr>
          <p:nvPr>
            <p:ph sz="quarter" idx="10"/>
          </p:nvPr>
        </p:nvSpPr>
        <p:spPr>
          <a:xfrm>
            <a:off x="609601" y="1648603"/>
            <a:ext cx="10316899" cy="3892225"/>
          </a:xfrm>
        </p:spPr>
        <p:txBody>
          <a:bodyPr>
            <a:normAutofit/>
          </a:bodyPr>
          <a:lstStyle/>
          <a:p>
            <a:r>
              <a:rPr lang="en-GB" dirty="0"/>
              <a:t>If you notice that a client has deteriorated, and are concerned about their condition:</a:t>
            </a:r>
          </a:p>
          <a:p>
            <a:pPr marL="358775" indent="-358775">
              <a:lnSpc>
                <a:spcPct val="150000"/>
              </a:lnSpc>
            </a:pPr>
            <a:r>
              <a:rPr lang="en-GB"/>
              <a:t>Keep a record of non urgent concerns and queries to discuss with the client’s family, primary care team, or community health colleagues, when convenient</a:t>
            </a:r>
          </a:p>
          <a:p>
            <a:pPr marL="358775" indent="-358775">
              <a:lnSpc>
                <a:spcPct val="150000"/>
              </a:lnSpc>
              <a:spcBef>
                <a:spcPts val="0"/>
              </a:spcBef>
            </a:pPr>
            <a:r>
              <a:rPr lang="en-US" altLang="en-US">
                <a:ea typeface="Calibri" panose="020F0502020204030204" pitchFamily="34" charset="0"/>
              </a:rPr>
              <a:t>If a client rapidly deteriorates call their GP promptly. If the GP is not available call 111* Star 7 for urgent clinical advice</a:t>
            </a:r>
          </a:p>
          <a:p>
            <a:pPr marL="358775" indent="-358775">
              <a:lnSpc>
                <a:spcPct val="150000"/>
              </a:lnSpc>
              <a:spcBef>
                <a:spcPts val="0"/>
              </a:spcBef>
            </a:pPr>
            <a:r>
              <a:rPr lang="en-GB" dirty="0"/>
              <a:t>Start using NHS mail - if you need help with this please email </a:t>
            </a:r>
            <a:r>
              <a:rPr lang="en-GB" b="1">
                <a:solidFill>
                  <a:srgbClr val="000000"/>
                </a:solidFill>
                <a:hlinkClick r:id="rId2"/>
              </a:rPr>
              <a:t>hlp.londonchnhsmailrequests@nhs.net</a:t>
            </a:r>
            <a:endParaRPr lang="en-GB" dirty="0"/>
          </a:p>
          <a:p>
            <a:pPr marL="358775" indent="-358775">
              <a:lnSpc>
                <a:spcPct val="150000"/>
              </a:lnSpc>
              <a:spcBef>
                <a:spcPts val="0"/>
              </a:spcBef>
            </a:pPr>
            <a:r>
              <a:rPr lang="en-GB" dirty="0"/>
              <a:t>Learn to communicate effectively, in order to share information, using tools such as </a:t>
            </a:r>
            <a:r>
              <a:rPr lang="en-GB" dirty="0">
                <a:hlinkClick r:id="rId3"/>
              </a:rPr>
              <a:t>SBAR</a:t>
            </a:r>
            <a:r>
              <a:rPr lang="en-GB" dirty="0"/>
              <a:t>/ </a:t>
            </a:r>
            <a:r>
              <a:rPr lang="en-GB" dirty="0">
                <a:ea typeface="Calibri" panose="020F0502020204030204" pitchFamily="34" charset="0"/>
                <a:hlinkClick r:id="rId4"/>
              </a:rPr>
              <a:t>SBARD</a:t>
            </a:r>
            <a:r>
              <a:rPr lang="en-GB" dirty="0"/>
              <a:t> or other locally approved tools</a:t>
            </a:r>
          </a:p>
          <a:p>
            <a:pPr marL="358775" indent="-358775">
              <a:lnSpc>
                <a:spcPct val="150000"/>
              </a:lnSpc>
            </a:pPr>
            <a:r>
              <a:rPr lang="en-GB"/>
              <a:t>Follow the relevant pathway if one is available, otherwise discuss with a more senior member of staff, call the GP or 111 *6 (see slide 4 in this pack for further information)</a:t>
            </a:r>
          </a:p>
          <a:p>
            <a:pPr marL="358775" indent="-358775">
              <a:lnSpc>
                <a:spcPct val="150000"/>
              </a:lnSpc>
            </a:pPr>
            <a:r>
              <a:rPr lang="en-GB"/>
              <a:t>In an emergency call 999.</a:t>
            </a:r>
          </a:p>
          <a:p>
            <a:endParaRPr lang="en-GB" dirty="0"/>
          </a:p>
        </p:txBody>
      </p:sp>
      <p:sp>
        <p:nvSpPr>
          <p:cNvPr id="3" name="Title 2">
            <a:extLst>
              <a:ext uri="{FF2B5EF4-FFF2-40B4-BE49-F238E27FC236}">
                <a16:creationId xmlns:a16="http://schemas.microsoft.com/office/drawing/2014/main" id="{617F1893-CF08-4914-8071-7E0CA8D11957}"/>
              </a:ext>
            </a:extLst>
          </p:cNvPr>
          <p:cNvSpPr>
            <a:spLocks noGrp="1"/>
          </p:cNvSpPr>
          <p:nvPr>
            <p:ph type="title"/>
          </p:nvPr>
        </p:nvSpPr>
        <p:spPr/>
        <p:txBody>
          <a:bodyPr>
            <a:normAutofit fontScale="90000"/>
          </a:bodyPr>
          <a:lstStyle/>
          <a:p>
            <a:r>
              <a:rPr lang="en-GB" dirty="0"/>
              <a:t>Signposting and escalation in case of deterioration</a:t>
            </a:r>
          </a:p>
        </p:txBody>
      </p:sp>
      <p:sp>
        <p:nvSpPr>
          <p:cNvPr id="5" name="TextBox 4">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971225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t>	Talking to relatives </a:t>
            </a:r>
          </a:p>
        </p:txBody>
      </p:sp>
      <p:pic>
        <p:nvPicPr>
          <p:cNvPr id="10" name="Picture 9" descr="A picture containing screenshot&#10;&#10;Description automatically generated">
            <a:extLst>
              <a:ext uri="{FF2B5EF4-FFF2-40B4-BE49-F238E27FC236}">
                <a16:creationId xmlns:a16="http://schemas.microsoft.com/office/drawing/2014/main" id="{50547346-7C2D-4B6B-B9CB-84B1C296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94" y="858815"/>
            <a:ext cx="4104006" cy="5799138"/>
          </a:xfrm>
          <a:prstGeom prst="rect">
            <a:avLst/>
          </a:prstGeom>
        </p:spPr>
      </p:pic>
      <p:sp>
        <p:nvSpPr>
          <p:cNvPr id="11" name="Content Placeholder 1">
            <a:extLst>
              <a:ext uri="{FF2B5EF4-FFF2-40B4-BE49-F238E27FC236}">
                <a16:creationId xmlns:a16="http://schemas.microsoft.com/office/drawing/2014/main" id="{8FA0C2BA-E59F-44B0-8E20-490A3D42FE82}"/>
              </a:ext>
            </a:extLst>
          </p:cNvPr>
          <p:cNvSpPr txBox="1">
            <a:spLocks/>
          </p:cNvSpPr>
          <p:nvPr/>
        </p:nvSpPr>
        <p:spPr>
          <a:xfrm>
            <a:off x="609601" y="1341195"/>
            <a:ext cx="5486399" cy="3789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a:t>Conversations with relatives about COVID-19 can be challenging.</a:t>
            </a:r>
          </a:p>
          <a:p>
            <a:pPr marL="0" indent="0">
              <a:lnSpc>
                <a:spcPct val="100000"/>
              </a:lnSpc>
              <a:spcBef>
                <a:spcPts val="0"/>
              </a:spcBef>
              <a:buNone/>
            </a:pPr>
            <a:endParaRPr lang="en-GB"/>
          </a:p>
          <a:p>
            <a:pPr marL="0" indent="0">
              <a:lnSpc>
                <a:spcPct val="100000"/>
              </a:lnSpc>
              <a:spcBef>
                <a:spcPts val="0"/>
              </a:spcBef>
              <a:buNone/>
            </a:pPr>
            <a:r>
              <a:rPr lang="en-GB" b="1">
                <a:solidFill>
                  <a:schemeClr val="bg2"/>
                </a:solidFill>
              </a:rPr>
              <a:t>Think</a:t>
            </a:r>
            <a:r>
              <a:rPr lang="en-GB"/>
              <a:t> </a:t>
            </a:r>
          </a:p>
          <a:p>
            <a:pPr marL="0">
              <a:lnSpc>
                <a:spcPct val="100000"/>
              </a:lnSpc>
              <a:spcBef>
                <a:spcPts val="0"/>
              </a:spcBef>
            </a:pPr>
            <a:r>
              <a:rPr lang="en-GB"/>
              <a:t>What information do I need to tell the relative</a:t>
            </a:r>
          </a:p>
          <a:p>
            <a:pPr marL="0">
              <a:lnSpc>
                <a:spcPct val="100000"/>
              </a:lnSpc>
              <a:spcBef>
                <a:spcPts val="0"/>
              </a:spcBef>
            </a:pPr>
            <a:r>
              <a:rPr lang="en-GB"/>
              <a:t>How can I keep the language simple</a:t>
            </a:r>
          </a:p>
          <a:p>
            <a:pPr marL="0">
              <a:lnSpc>
                <a:spcPct val="100000"/>
              </a:lnSpc>
              <a:spcBef>
                <a:spcPts val="0"/>
              </a:spcBef>
            </a:pPr>
            <a:endParaRPr lang="en-GB"/>
          </a:p>
          <a:p>
            <a:pPr marL="0" indent="0">
              <a:lnSpc>
                <a:spcPct val="100000"/>
              </a:lnSpc>
              <a:spcBef>
                <a:spcPts val="0"/>
              </a:spcBef>
              <a:buNone/>
            </a:pPr>
            <a:r>
              <a:rPr lang="en-GB" b="1">
                <a:solidFill>
                  <a:schemeClr val="bg2"/>
                </a:solidFill>
              </a:rPr>
              <a:t>Ask</a:t>
            </a:r>
            <a:r>
              <a:rPr lang="en-GB"/>
              <a:t> </a:t>
            </a:r>
          </a:p>
          <a:p>
            <a:pPr marL="0">
              <a:lnSpc>
                <a:spcPct val="100000"/>
              </a:lnSpc>
              <a:spcBef>
                <a:spcPts val="0"/>
              </a:spcBef>
            </a:pPr>
            <a:r>
              <a:rPr lang="en-GB"/>
              <a:t>If the relative is ok to talk</a:t>
            </a:r>
          </a:p>
          <a:p>
            <a:pPr marL="0">
              <a:lnSpc>
                <a:spcPct val="100000"/>
              </a:lnSpc>
              <a:spcBef>
                <a:spcPts val="0"/>
              </a:spcBef>
            </a:pPr>
            <a:r>
              <a:rPr lang="en-GB"/>
              <a:t>What the relative already understands about their loved one</a:t>
            </a:r>
          </a:p>
          <a:p>
            <a:pPr marL="0">
              <a:lnSpc>
                <a:spcPct val="100000"/>
              </a:lnSpc>
              <a:spcBef>
                <a:spcPts val="0"/>
              </a:spcBef>
            </a:pPr>
            <a:r>
              <a:rPr lang="en-GB"/>
              <a:t>If they have any questions or need any other advice or support</a:t>
            </a:r>
          </a:p>
          <a:p>
            <a:pPr marL="0" indent="0">
              <a:lnSpc>
                <a:spcPct val="100000"/>
              </a:lnSpc>
              <a:spcBef>
                <a:spcPts val="0"/>
              </a:spcBef>
              <a:buNone/>
            </a:pPr>
            <a:endParaRPr lang="en-GB" b="1">
              <a:solidFill>
                <a:schemeClr val="bg2"/>
              </a:solidFill>
            </a:endParaRPr>
          </a:p>
          <a:p>
            <a:pPr marL="0" indent="0">
              <a:lnSpc>
                <a:spcPct val="100000"/>
              </a:lnSpc>
              <a:spcBef>
                <a:spcPts val="0"/>
              </a:spcBef>
              <a:buNone/>
            </a:pPr>
            <a:r>
              <a:rPr lang="en-GB" b="1">
                <a:solidFill>
                  <a:schemeClr val="bg2"/>
                </a:solidFill>
              </a:rPr>
              <a:t>Do</a:t>
            </a:r>
          </a:p>
          <a:p>
            <a:pPr marL="0">
              <a:lnSpc>
                <a:spcPct val="100000"/>
              </a:lnSpc>
              <a:spcBef>
                <a:spcPts val="0"/>
              </a:spcBef>
            </a:pPr>
            <a:r>
              <a:rPr lang="en-GB"/>
              <a:t>Introduce yourself</a:t>
            </a:r>
          </a:p>
          <a:p>
            <a:pPr marL="0">
              <a:lnSpc>
                <a:spcPct val="100000"/>
              </a:lnSpc>
              <a:spcBef>
                <a:spcPts val="0"/>
              </a:spcBef>
            </a:pPr>
            <a:r>
              <a:rPr lang="en-GB"/>
              <a:t>Comfort and reassure</a:t>
            </a:r>
          </a:p>
          <a:p>
            <a:pPr marL="0">
              <a:lnSpc>
                <a:spcPct val="100000"/>
              </a:lnSpc>
              <a:spcBef>
                <a:spcPts val="0"/>
              </a:spcBef>
            </a:pPr>
            <a:r>
              <a:rPr lang="en-GB"/>
              <a:t>Allow for silence</a:t>
            </a:r>
          </a:p>
          <a:p>
            <a:pPr marL="0">
              <a:lnSpc>
                <a:spcPct val="100000"/>
              </a:lnSpc>
              <a:spcBef>
                <a:spcPts val="0"/>
              </a:spcBef>
            </a:pPr>
            <a:r>
              <a:rPr lang="en-GB"/>
              <a:t>Talk to colleagues afterwards  </a:t>
            </a: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r>
              <a:rPr lang="en-GB"/>
              <a:t> </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609601" y="5314523"/>
            <a:ext cx="5486399" cy="105792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a:solidFill>
                  <a:schemeClr val="bg2"/>
                </a:solidFill>
              </a:rPr>
              <a:t>Resources</a:t>
            </a:r>
          </a:p>
          <a:p>
            <a:pPr marL="0" indent="0">
              <a:lnSpc>
                <a:spcPct val="100000"/>
              </a:lnSpc>
              <a:spcBef>
                <a:spcPts val="0"/>
              </a:spcBef>
              <a:buNone/>
            </a:pPr>
            <a:r>
              <a:rPr lang="en-GB" sz="1200"/>
              <a:t>Real Talk </a:t>
            </a:r>
            <a:r>
              <a:rPr lang="en-GB" sz="1200">
                <a:hlinkClick r:id="rId4"/>
              </a:rPr>
              <a:t>evidence based advice about difficult conversations</a:t>
            </a:r>
            <a:endParaRPr lang="en-GB" sz="1200"/>
          </a:p>
          <a:p>
            <a:pPr marL="0" indent="0">
              <a:lnSpc>
                <a:spcPct val="100000"/>
              </a:lnSpc>
              <a:spcBef>
                <a:spcPts val="0"/>
              </a:spcBef>
              <a:buNone/>
            </a:pPr>
            <a:r>
              <a:rPr lang="en-GB" sz="1200" err="1"/>
              <a:t>VitalTalk</a:t>
            </a:r>
            <a:r>
              <a:rPr lang="en-GB" sz="1200"/>
              <a:t> </a:t>
            </a:r>
            <a:r>
              <a:rPr lang="en-GB" sz="1200">
                <a:hlinkClick r:id="rId5"/>
              </a:rPr>
              <a:t>COVID communication guide</a:t>
            </a:r>
            <a:endParaRPr lang="en-GB" sz="1200"/>
          </a:p>
          <a:p>
            <a:pPr marL="0" indent="0">
              <a:lnSpc>
                <a:spcPct val="100000"/>
              </a:lnSpc>
              <a:spcBef>
                <a:spcPts val="0"/>
              </a:spcBef>
              <a:buNone/>
            </a:pPr>
            <a:r>
              <a:rPr lang="en-GB" sz="1200"/>
              <a:t>Health Education England </a:t>
            </a:r>
            <a:r>
              <a:rPr lang="en-GB" sz="1200" u="sng">
                <a:hlinkClick r:id="rId6"/>
              </a:rPr>
              <a:t>materials and films</a:t>
            </a:r>
            <a:r>
              <a:rPr lang="en-GB" sz="1200"/>
              <a:t> to support staff through difficult conversations arising from COVID-19.</a:t>
            </a:r>
          </a:p>
          <a:p>
            <a:pPr marL="0" indent="0">
              <a:lnSpc>
                <a:spcPct val="100000"/>
              </a:lnSpc>
              <a:spcBef>
                <a:spcPts val="0"/>
              </a:spcBef>
              <a:buNone/>
            </a:pPr>
            <a:endParaRPr lang="en-GB" sz="1200"/>
          </a:p>
          <a:p>
            <a:pPr marL="0" indent="0">
              <a:lnSpc>
                <a:spcPct val="100000"/>
              </a:lnSpc>
              <a:spcBef>
                <a:spcPts val="0"/>
              </a:spcBef>
              <a:buNone/>
            </a:pPr>
            <a:endParaRPr lang="en-GB" sz="1200"/>
          </a:p>
        </p:txBody>
      </p:sp>
      <p:pic>
        <p:nvPicPr>
          <p:cNvPr id="15" name="Picture 2" descr="\\ims.gov.uk\data\Users\GBBULVD\BULHOME22\CWalton1\My Documents\My Pictures\Partnership-engagement-Dark-Pink.png">
            <a:extLst>
              <a:ext uri="{FF2B5EF4-FFF2-40B4-BE49-F238E27FC236}">
                <a16:creationId xmlns:a16="http://schemas.microsoft.com/office/drawing/2014/main" id="{49010412-EEC6-497F-8CE7-A693972DF5EA}"/>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1" y="548641"/>
            <a:ext cx="776418" cy="5788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46196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a:extLst>
              <a:ext uri="{FF2B5EF4-FFF2-40B4-BE49-F238E27FC236}">
                <a16:creationId xmlns:a16="http://schemas.microsoft.com/office/drawing/2014/main" id="{C5DD38FD-C6B7-4B90-93F1-DE51E7F034C1}"/>
              </a:ext>
            </a:extLst>
          </p:cNvPr>
          <p:cNvSpPr txBox="1">
            <a:spLocks noChangeArrowheads="1"/>
          </p:cNvSpPr>
          <p:nvPr/>
        </p:nvSpPr>
        <p:spPr bwMode="auto">
          <a:xfrm>
            <a:off x="22892" y="-14817"/>
            <a:ext cx="90836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800"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Arial" panose="020B0604020202020204" pitchFamily="34" charset="0"/>
              </a:rPr>
              <a:t>Suspected Coronavirus Care Pathway – Domiciliary Care Clients</a:t>
            </a:r>
            <a:endParaRPr kumimoji="0" lang="en-US" altLang="en-US" sz="2800" i="0" u="none" strike="noStrike" kern="1200" cap="none" spc="0" normalizeH="0" baseline="0" noProof="0">
              <a:ln>
                <a:noFill/>
              </a:ln>
              <a:solidFill>
                <a:srgbClr val="005EB8"/>
              </a:solidFill>
              <a:effectLst/>
              <a:uLnTx/>
              <a:uFillTx/>
              <a:latin typeface="Arial" panose="020B0604020202020204" pitchFamily="34" charset="0"/>
              <a:ea typeface="+mn-ea"/>
              <a:cs typeface="+mn-cs"/>
            </a:endParaRPr>
          </a:p>
        </p:txBody>
      </p:sp>
      <p:sp>
        <p:nvSpPr>
          <p:cNvPr id="35" name="Rectangle 34">
            <a:extLst>
              <a:ext uri="{FF2B5EF4-FFF2-40B4-BE49-F238E27FC236}">
                <a16:creationId xmlns:a16="http://schemas.microsoft.com/office/drawing/2014/main" id="{F4FD14BA-519A-4776-86E1-101677C4A07F}"/>
              </a:ext>
            </a:extLst>
          </p:cNvPr>
          <p:cNvSpPr/>
          <p:nvPr/>
        </p:nvSpPr>
        <p:spPr>
          <a:xfrm>
            <a:off x="725938" y="680229"/>
            <a:ext cx="9083675" cy="3178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7">
            <a:extLst>
              <a:ext uri="{FF2B5EF4-FFF2-40B4-BE49-F238E27FC236}">
                <a16:creationId xmlns:a16="http://schemas.microsoft.com/office/drawing/2014/main" id="{96EDF7CF-E117-4456-80D1-9EBBABB99E7F}"/>
              </a:ext>
            </a:extLst>
          </p:cNvPr>
          <p:cNvSpPr txBox="1">
            <a:spLocks noChangeArrowheads="1"/>
          </p:cNvSpPr>
          <p:nvPr/>
        </p:nvSpPr>
        <p:spPr bwMode="auto">
          <a:xfrm>
            <a:off x="3592285" y="667895"/>
            <a:ext cx="2084213" cy="33773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Suspected Cases</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TextBox 11">
            <a:extLst>
              <a:ext uri="{FF2B5EF4-FFF2-40B4-BE49-F238E27FC236}">
                <a16:creationId xmlns:a16="http://schemas.microsoft.com/office/drawing/2014/main" id="{BB24C63A-DDF2-4365-BB7E-D0C4D24B348E}"/>
              </a:ext>
            </a:extLst>
          </p:cNvPr>
          <p:cNvSpPr txBox="1">
            <a:spLocks noChangeArrowheads="1"/>
          </p:cNvSpPr>
          <p:nvPr/>
        </p:nvSpPr>
        <p:spPr bwMode="auto">
          <a:xfrm>
            <a:off x="6088892" y="653724"/>
            <a:ext cx="2378277" cy="3758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kumimoji="0"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Isolate and Monitor</a:t>
            </a:r>
          </a:p>
        </p:txBody>
      </p:sp>
      <p:sp>
        <p:nvSpPr>
          <p:cNvPr id="25" name="TextBox 10">
            <a:extLst>
              <a:ext uri="{FF2B5EF4-FFF2-40B4-BE49-F238E27FC236}">
                <a16:creationId xmlns:a16="http://schemas.microsoft.com/office/drawing/2014/main" id="{4A41FA95-E574-4AD1-8C25-5CDCCF9BC0B9}"/>
              </a:ext>
            </a:extLst>
          </p:cNvPr>
          <p:cNvSpPr txBox="1">
            <a:spLocks noChangeArrowheads="1"/>
          </p:cNvSpPr>
          <p:nvPr/>
        </p:nvSpPr>
        <p:spPr bwMode="auto">
          <a:xfrm>
            <a:off x="178919" y="1120482"/>
            <a:ext cx="5497580" cy="233211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altLang="en-US" sz="1000" b="1" i="0" u="none" strike="noStrike" kern="1200" cap="none" spc="0" normalizeH="0" baseline="0" noProof="0" bmk="">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onsider COVID-19 infection in a client with any of the following:</a:t>
            </a:r>
            <a:endParaRPr kumimoji="0" lang="en-US" altLang="en-US" sz="6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endParaRPr kumimoji="0" lang="en-US" altLang="en-US" sz="600" b="0" i="0" u="none" strike="noStrike" kern="1200" cap="none" spc="0" normalizeH="0" baseline="0" noProof="0" bmk="_Hlk36125628">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temperature (≥37.8°C), shivery, achy, hot to touch</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bmk="_Hlk36125628">
                <a:ln>
                  <a:noFill/>
                </a:ln>
                <a:solidFill>
                  <a:srgbClr val="000000"/>
                </a:solidFill>
                <a:effectLst/>
                <a:uLnTx/>
                <a:uFillTx/>
                <a:latin typeface="Arial" panose="020B0604020202020204" pitchFamily="34" charset="0"/>
                <a:ea typeface="+mn-ea"/>
                <a:cs typeface="Arial" panose="020B0604020202020204" pitchFamily="34" charset="0"/>
              </a:rPr>
              <a:t>Loss or change to sense of smell or taste</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Clients may also present with symptoms, such as new onset/worsening confusion or diarrhea and other subtle signs of deterioration.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you are trained to, record important information that you think might help health services, including date of first symptoms.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Arrange PCR test if you think client has symptoms.</a:t>
            </a:r>
            <a:endParaRPr lang="en-US" altLang="en-US" sz="600">
              <a:solidFill>
                <a:srgbClr val="000000"/>
              </a:solidFill>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000">
                <a:solidFill>
                  <a:srgbClr val="FF0000"/>
                </a:solidFill>
                <a:latin typeface="Arial" panose="020B0604020202020204" pitchFamily="34" charset="0"/>
                <a:ea typeface="Times New Roman" panose="02020603050405020304" pitchFamily="18" charset="0"/>
                <a:cs typeface="Arial" panose="020B0604020202020204" pitchFamily="34" charset="0"/>
              </a:rPr>
              <a:t>Staff should be testing weekly, but should also take a PCR test if they suspect symptoms.</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endParaRPr>
          </a:p>
        </p:txBody>
      </p:sp>
      <p:sp>
        <p:nvSpPr>
          <p:cNvPr id="26" name="TextBox 22">
            <a:extLst>
              <a:ext uri="{FF2B5EF4-FFF2-40B4-BE49-F238E27FC236}">
                <a16:creationId xmlns:a16="http://schemas.microsoft.com/office/drawing/2014/main" id="{7C11AE4B-1C75-421F-AD1B-67BD0B736A13}"/>
              </a:ext>
            </a:extLst>
          </p:cNvPr>
          <p:cNvSpPr txBox="1">
            <a:spLocks noChangeArrowheads="1"/>
          </p:cNvSpPr>
          <p:nvPr/>
        </p:nvSpPr>
        <p:spPr bwMode="auto">
          <a:xfrm>
            <a:off x="6088892" y="1136956"/>
            <a:ext cx="5416343" cy="1757133"/>
          </a:xfrm>
          <a:prstGeom prst="rect">
            <a:avLst/>
          </a:prstGeom>
          <a:solidFill>
            <a:srgbClr val="F7C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Caring for and monitoring clients living in the same home</a:t>
            </a:r>
            <a:r>
              <a:rPr lang="en-US" altLang="en-US" sz="1000" b="1">
                <a:solidFill>
                  <a:srgbClr val="FF0000"/>
                </a:solidFill>
                <a:ea typeface="Calibri" panose="020F0502020204030204" pitchFamily="34" charset="0"/>
                <a:cs typeface="Arial" panose="020B0604020202020204" pitchFamily="34" charset="0"/>
              </a:rPr>
              <a:t> as other people.</a:t>
            </a:r>
            <a:endParaRPr kumimoji="0" lang="en-US" altLang="en-US" sz="10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If clients live with other people, </a:t>
            </a:r>
            <a:r>
              <a:rPr kumimoji="0" lang="en-US" altLang="en-US" sz="1000" b="1" i="0" u="sng"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only where possible</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recommend that they isolate for </a:t>
            </a:r>
            <a:r>
              <a:rPr kumimoji="0" lang="en-US" altLang="en-US" sz="10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10 days</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in a single bedroom, and use a separate bathroom, away from other people living there, if this is possible.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Whether or not client displays symptoms, due to sustained transmission, care for client using PPE (</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overview</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how to wear and dispose</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Use correct handwashing technique (</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video</a:t>
            </a:r>
            <a:r>
              <a:rPr kumimoji="0" lang="en-US" altLang="en-US" sz="1000" b="0"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100" b="1" i="0" u="sng"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If you are trained to, record important information, such as symptoms and date of first symptoms,</a:t>
            </a:r>
            <a:r>
              <a:rPr kumimoji="0" lang="en-US" altLang="en-US" sz="11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in order to inform health services</a:t>
            </a:r>
            <a:endParaRPr kumimoji="0" lang="en-US" altLang="en-US" sz="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Box 47">
            <a:extLst>
              <a:ext uri="{FF2B5EF4-FFF2-40B4-BE49-F238E27FC236}">
                <a16:creationId xmlns:a16="http://schemas.microsoft.com/office/drawing/2014/main" id="{D608B00D-7B29-4C5F-97D0-D7451878BDC6}"/>
              </a:ext>
            </a:extLst>
          </p:cNvPr>
          <p:cNvSpPr txBox="1">
            <a:spLocks noChangeArrowheads="1"/>
          </p:cNvSpPr>
          <p:nvPr/>
        </p:nvSpPr>
        <p:spPr bwMode="auto">
          <a:xfrm>
            <a:off x="178919" y="4863541"/>
            <a:ext cx="5497580" cy="1878167"/>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Communication with the NHS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Do you have NHS Mail? </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Domiciliary care providers - Send emails directly to your clients’ GP, Community Team and Hospital. Contact your CCG care home team or register here </a:t>
            </a:r>
            <a:r>
              <a:rPr lang="en-GB" sz="1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https://portal.nhs.net/Registration#/careprovider</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get an </a:t>
            </a: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NHS.net email address</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set up.</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000">
              <a:solidFill>
                <a:srgbClr val="000000"/>
              </a:solidFill>
              <a:highlight>
                <a:srgbClr val="FFFF00"/>
              </a:highlight>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altLang="en-US" sz="1000" b="1">
                <a:solidFill>
                  <a:srgbClr val="000000"/>
                </a:solidFill>
                <a:latin typeface="Arial" panose="020B0604020202020204" pitchFamily="34" charset="0"/>
                <a:cs typeface="Arial" panose="020B0604020202020204" pitchFamily="34" charset="0"/>
              </a:rPr>
              <a:t>Capacity Tracker:</a:t>
            </a:r>
          </a:p>
          <a:p>
            <a:pPr eaLnBrk="0" fontAlgn="base" hangingPunct="0">
              <a:spcBef>
                <a:spcPct val="0"/>
              </a:spcBef>
              <a:spcAft>
                <a:spcPct val="0"/>
              </a:spcAft>
              <a:defRPr/>
            </a:pPr>
            <a:r>
              <a:rPr lang="en-US" altLang="en-US" sz="1000" b="1">
                <a:solidFill>
                  <a:srgbClr val="000000"/>
                </a:solidFill>
                <a:latin typeface="Arial" panose="020B0604020202020204" pitchFamily="34" charset="0"/>
                <a:cs typeface="Arial" panose="020B0604020202020204" pitchFamily="34" charset="0"/>
              </a:rPr>
              <a:t>Domiciliary Care providers are asked to upload Covid-19 impact and business continuity information daily, including staff sickness due to Covid-19, and vaccination updates, onto Capacity Tracker. Contact </a:t>
            </a:r>
            <a:r>
              <a:rPr lang="en-US" altLang="en-US" sz="1000" b="1">
                <a:solidFill>
                  <a:srgbClr val="000000"/>
                </a:solidFill>
                <a:latin typeface="Arial" panose="020B0604020202020204" pitchFamily="34" charset="0"/>
                <a:cs typeface="Arial" panose="020B0604020202020204" pitchFamily="34" charset="0"/>
                <a:hlinkClick r:id="rId7"/>
              </a:rPr>
              <a:t>london.capacitytracker@nhs.net</a:t>
            </a:r>
            <a:r>
              <a:rPr lang="en-US" altLang="en-US" sz="1000" b="1">
                <a:solidFill>
                  <a:srgbClr val="000000"/>
                </a:solidFill>
                <a:latin typeface="Arial" panose="020B0604020202020204" pitchFamily="34" charset="0"/>
                <a:cs typeface="Arial" panose="020B0604020202020204" pitchFamily="34" charset="0"/>
              </a:rPr>
              <a:t> for more information.</a:t>
            </a:r>
            <a:endParaRPr lang="en-US" altLang="en-US" sz="600" b="1">
              <a:solidFill>
                <a:srgbClr val="000000"/>
              </a:solidFill>
              <a:latin typeface="Calibri" panose="020F0502020204030204"/>
            </a:endParaRPr>
          </a:p>
        </p:txBody>
      </p:sp>
      <p:sp>
        <p:nvSpPr>
          <p:cNvPr id="43" name="Right Arrow 44">
            <a:extLst>
              <a:ext uri="{FF2B5EF4-FFF2-40B4-BE49-F238E27FC236}">
                <a16:creationId xmlns:a16="http://schemas.microsoft.com/office/drawing/2014/main" id="{F720E853-750A-4A66-9C84-8D9E5F5207BA}"/>
              </a:ext>
            </a:extLst>
          </p:cNvPr>
          <p:cNvSpPr/>
          <p:nvPr/>
        </p:nvSpPr>
        <p:spPr>
          <a:xfrm>
            <a:off x="5649333" y="1542892"/>
            <a:ext cx="466725" cy="39433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Text Box 2">
            <a:extLst>
              <a:ext uri="{FF2B5EF4-FFF2-40B4-BE49-F238E27FC236}">
                <a16:creationId xmlns:a16="http://schemas.microsoft.com/office/drawing/2014/main" id="{775EF1F0-5C8C-44D0-90C0-075F8335EBC7}"/>
              </a:ext>
            </a:extLst>
          </p:cNvPr>
          <p:cNvSpPr txBox="1">
            <a:spLocks noChangeArrowheads="1"/>
          </p:cNvSpPr>
          <p:nvPr/>
        </p:nvSpPr>
        <p:spPr bwMode="auto">
          <a:xfrm>
            <a:off x="6091156" y="4380580"/>
            <a:ext cx="5484409" cy="1257429"/>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How to access Personal Protective Equipment (PPE):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Order PPE through your normal supplier</a:t>
            </a:r>
            <a:r>
              <a:rPr kumimoji="0" lang="en-US" altLang="en-US" sz="10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 If this isn’t possible arrangements have been made with seven wholesalers to provide PPE to the social care sector.</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600" b="0" i="0" u="none" strike="noStrike" kern="1200" cap="none" spc="0" normalizeH="0" baseline="0" noProof="0">
              <a:ln>
                <a:noFill/>
              </a:ln>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Contact your Local Authority if you are still unable to get PPE provision.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GB" altLang="en-US" sz="1000">
                <a:solidFill>
                  <a:srgbClr val="000000"/>
                </a:solidFill>
                <a:latin typeface="Arial" panose="020B0604020202020204" pitchFamily="34" charset="0"/>
                <a:ea typeface="Times New Roman" panose="02020603050405020304" pitchFamily="18" charset="0"/>
                <a:cs typeface="Arial" panose="020B0604020202020204" pitchFamily="34" charset="0"/>
                <a:hlinkClick r:id="rId8"/>
              </a:rPr>
              <a:t>COVID 19: provision of home care</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1000">
                <a:solidFill>
                  <a:srgbClr val="000000"/>
                </a:solidFill>
                <a:latin typeface="Arial" panose="020B0604020202020204" pitchFamily="34" charset="0"/>
                <a:cs typeface="Arial" panose="020B0604020202020204" pitchFamily="34" charset="0"/>
                <a:hlinkClick r:id="rId9"/>
              </a:rPr>
              <a:t>PPE guidance for Home Care Providers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Rectangle 7">
            <a:extLst>
              <a:ext uri="{FF2B5EF4-FFF2-40B4-BE49-F238E27FC236}">
                <a16:creationId xmlns:a16="http://schemas.microsoft.com/office/drawing/2014/main" id="{349F9646-F0CA-4799-8072-B8B1CCE90221}"/>
              </a:ext>
            </a:extLst>
          </p:cNvPr>
          <p:cNvSpPr>
            <a:spLocks noChangeArrowheads="1"/>
          </p:cNvSpPr>
          <p:nvPr/>
        </p:nvSpPr>
        <p:spPr bwMode="auto">
          <a:xfrm>
            <a:off x="178919" y="3529356"/>
            <a:ext cx="5497580" cy="1257429"/>
          </a:xfrm>
          <a:prstGeom prst="rect">
            <a:avLst/>
          </a:prstGeom>
          <a:solidFill>
            <a:srgbClr val="E2EFD9"/>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If a client deteriorates </a:t>
            </a:r>
            <a:r>
              <a:rPr lang="en-US" altLang="en-US" sz="1500" b="1">
                <a:latin typeface="Arial" panose="020B0604020202020204" pitchFamily="34" charset="0"/>
                <a:ea typeface="Calibri" panose="020F0502020204030204" pitchFamily="34" charset="0"/>
                <a:cs typeface="Arial" panose="020B0604020202020204" pitchFamily="34" charset="0"/>
              </a:rPr>
              <a:t>call their GP promptly. If </a:t>
            </a:r>
            <a:r>
              <a:rPr lang="en-US" altLang="en-US" sz="1500" b="1" dirty="0">
                <a:latin typeface="Arial" panose="020B0604020202020204" pitchFamily="34" charset="0"/>
                <a:ea typeface="Calibri" panose="020F0502020204030204" pitchFamily="34" charset="0"/>
                <a:cs typeface="Arial" panose="020B0604020202020204" pitchFamily="34" charset="0"/>
              </a:rPr>
              <a:t>the GP is not available call </a:t>
            </a:r>
            <a:r>
              <a:rPr kumimoji="0" lang="en-US" altLang="en-US" sz="1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111* Star 7 </a:t>
            </a:r>
            <a:r>
              <a:rPr kumimoji="0" lang="en-US" altLang="en-US" sz="1500"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for </a:t>
            </a:r>
            <a:r>
              <a:rPr kumimoji="0" lang="en-US" altLang="en-US" sz="1500" b="1" i="0" u="none" strike="noStrike" kern="1200" cap="none" spc="0" normalizeH="0" baseline="0" noProof="0" err="1">
                <a:ln>
                  <a:noFill/>
                </a:ln>
                <a:effectLst/>
                <a:uLnTx/>
                <a:uFillTx/>
                <a:latin typeface="Arial" panose="020B0604020202020204" pitchFamily="34" charset="0"/>
                <a:ea typeface="Calibri" panose="020F0502020204030204" pitchFamily="34" charset="0"/>
                <a:cs typeface="Arial" panose="020B0604020202020204" pitchFamily="34" charset="0"/>
              </a:rPr>
              <a:t>urgen</a:t>
            </a:r>
            <a:r>
              <a:rPr lang="en-US" altLang="en-US" sz="1500" b="1" dirty="0">
                <a:latin typeface="Arial" panose="020B0604020202020204" pitchFamily="34" charset="0"/>
                <a:ea typeface="Calibri" panose="020F0502020204030204" pitchFamily="34" charset="0"/>
                <a:cs typeface="Arial" panose="020B0604020202020204" pitchFamily="34" charset="0"/>
              </a:rPr>
              <a:t>t clinical advice, </a:t>
            </a:r>
            <a:r>
              <a:rPr lang="en-US" altLang="en-US" sz="1500" b="1">
                <a:latin typeface="Arial" panose="020B0604020202020204" pitchFamily="34" charset="0"/>
                <a:ea typeface="Calibri" panose="020F0502020204030204" pitchFamily="34" charset="0"/>
                <a:cs typeface="Arial" panose="020B0604020202020204" pitchFamily="34" charset="0"/>
              </a:rPr>
              <a:t>or in an emergency call 999</a:t>
            </a:r>
            <a:r>
              <a:rPr kumimoji="0" lang="en-US" altLang="en-US" sz="1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1500"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Be explicit that COVID-19 is suspected.</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2" name="Rectangle 44">
            <a:extLst>
              <a:ext uri="{FF2B5EF4-FFF2-40B4-BE49-F238E27FC236}">
                <a16:creationId xmlns:a16="http://schemas.microsoft.com/office/drawing/2014/main" id="{0F1F0C7B-A8F4-49F1-976D-5A8A3089ACED}"/>
              </a:ext>
            </a:extLst>
          </p:cNvPr>
          <p:cNvSpPr>
            <a:spLocks noChangeArrowheads="1"/>
          </p:cNvSpPr>
          <p:nvPr/>
        </p:nvSpPr>
        <p:spPr bwMode="auto">
          <a:xfrm>
            <a:off x="6088892" y="3003238"/>
            <a:ext cx="5452793" cy="1257430"/>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000">
                <a:solidFill>
                  <a:srgbClr val="FF0000"/>
                </a:solidFill>
                <a:latin typeface="Arial" panose="020B0604020202020204" pitchFamily="34" charset="0"/>
                <a:cs typeface="Arial" panose="020B0604020202020204" pitchFamily="34" charset="0"/>
              </a:rPr>
              <a:t>In order to protect clinically vulnerable clients, providers are </a:t>
            </a:r>
            <a:r>
              <a:rPr lang="en-US" altLang="en-US" sz="1000">
                <a:solidFill>
                  <a:srgbClr val="FF00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recommended to divide people into ‘care groups’</a:t>
            </a:r>
            <a:r>
              <a:rPr lang="en-US" altLang="en-US" sz="1000">
                <a:solidFill>
                  <a:srgbClr val="FF0000"/>
                </a:solidFill>
                <a:latin typeface="Arial" panose="020B0604020202020204" pitchFamily="34" charset="0"/>
                <a:cs typeface="Arial" panose="020B0604020202020204" pitchFamily="34" charset="0"/>
              </a:rPr>
              <a:t> </a:t>
            </a:r>
            <a:r>
              <a:rPr lang="en-GB" sz="1000">
                <a:solidFill>
                  <a:srgbClr val="FF0000"/>
                </a:solidFill>
                <a:latin typeface="Arial" panose="020B0604020202020204" pitchFamily="34" charset="0"/>
                <a:cs typeface="Arial" panose="020B0604020202020204" pitchFamily="34" charset="0"/>
              </a:rPr>
              <a:t>and allocate subgroups of their staff team to provide care to each.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000">
              <a:solidFill>
                <a:srgbClr val="FF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000">
                <a:solidFill>
                  <a:srgbClr val="FF0000"/>
                </a:solidFill>
                <a:latin typeface="Arial" panose="020B0604020202020204" pitchFamily="34" charset="0"/>
                <a:cs typeface="Arial" panose="020B0604020202020204" pitchFamily="34" charset="0"/>
              </a:rPr>
              <a:t>If providers are unable to divide their workforce into subgroups for each category, they may be able to divide the workforce into 2 groups:</a:t>
            </a:r>
          </a:p>
          <a:p>
            <a:pPr>
              <a:buFont typeface="Arial" panose="020B0604020202020204" pitchFamily="34" charset="0"/>
              <a:buChar char="•"/>
            </a:pPr>
            <a:r>
              <a:rPr lang="en-GB" sz="1000">
                <a:solidFill>
                  <a:srgbClr val="FF0000"/>
                </a:solidFill>
                <a:latin typeface="Arial" panose="020B0604020202020204" pitchFamily="34" charset="0"/>
                <a:cs typeface="Arial" panose="020B0604020202020204" pitchFamily="34" charset="0"/>
              </a:rPr>
              <a:t>one to support the clinically extremely vulnerable</a:t>
            </a:r>
          </a:p>
          <a:p>
            <a:pPr>
              <a:buFont typeface="Arial" panose="020B0604020202020204" pitchFamily="34" charset="0"/>
              <a:buChar char="•"/>
            </a:pPr>
            <a:r>
              <a:rPr lang="en-GB" sz="1000">
                <a:solidFill>
                  <a:srgbClr val="FF0000"/>
                </a:solidFill>
                <a:latin typeface="Arial" panose="020B0604020202020204" pitchFamily="34" charset="0"/>
                <a:cs typeface="Arial" panose="020B0604020202020204" pitchFamily="34" charset="0"/>
              </a:rPr>
              <a:t>the other to support ‘clinically vulnerable’ groups and everyone else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100">
              <a:solidFill>
                <a:srgbClr val="000000"/>
              </a:solidFill>
              <a:latin typeface="Arial" panose="020B0604020202020204" pitchFamily="34" charset="0"/>
              <a:cs typeface="Arial" panose="020B0604020202020204" pitchFamily="34" charset="0"/>
            </a:endParaRPr>
          </a:p>
        </p:txBody>
      </p:sp>
      <p:sp>
        <p:nvSpPr>
          <p:cNvPr id="33" name="Text Box 46">
            <a:extLst>
              <a:ext uri="{FF2B5EF4-FFF2-40B4-BE49-F238E27FC236}">
                <a16:creationId xmlns:a16="http://schemas.microsoft.com/office/drawing/2014/main" id="{23F2FFC7-5273-4CFC-8BC7-05143A226AA5}"/>
              </a:ext>
            </a:extLst>
          </p:cNvPr>
          <p:cNvSpPr txBox="1">
            <a:spLocks noChangeArrowheads="1"/>
          </p:cNvSpPr>
          <p:nvPr/>
        </p:nvSpPr>
        <p:spPr bwMode="auto">
          <a:xfrm>
            <a:off x="6088892" y="5752750"/>
            <a:ext cx="5497580" cy="988957"/>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Resources and Support for Domiciliary  Care Staff</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rPr>
              <a:t>Guidance on how to work safely in home care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eaLnBrk="0" fontAlgn="base" hangingPunct="0">
              <a:spcBef>
                <a:spcPct val="0"/>
              </a:spcBef>
              <a:spcAft>
                <a:spcPct val="0"/>
              </a:spcAft>
              <a:buFontTx/>
              <a:buChar char="•"/>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Queens Nursing Institute </a:t>
            </a: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hlinkClick r:id="rId12"/>
              </a:rPr>
              <a:t>Facebook Page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mn-ea"/>
              <a:cs typeface="+mn-cs"/>
            </a:endParaRPr>
          </a:p>
          <a:p>
            <a:pPr eaLnBrk="0" fontAlgn="base" hangingPunct="0">
              <a:spcBef>
                <a:spcPct val="0"/>
              </a:spcBef>
              <a:spcAft>
                <a:spcPct val="0"/>
              </a:spcAft>
              <a:buFontTx/>
              <a:buChar char="•"/>
              <a:defRPr/>
            </a:pP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hlinkClick r:id="rId13"/>
              </a:rPr>
              <a:t>RIDDOR reporting of COVID-19</a:t>
            </a:r>
            <a:endParaRPr lang="en-US" altLang="en-US">
              <a:solidFill>
                <a:srgbClr val="000000"/>
              </a:solidFill>
              <a:latin typeface="Arial" panose="020B0604020202020204" pitchFamily="34" charset="0"/>
            </a:endParaRPr>
          </a:p>
          <a:p>
            <a:pPr eaLnBrk="0" fontAlgn="base" hangingPunct="0">
              <a:spcBef>
                <a:spcPct val="0"/>
              </a:spcBef>
              <a:spcAft>
                <a:spcPct val="0"/>
              </a:spcAft>
              <a:buFontTx/>
              <a:buChar char="•"/>
              <a:defRPr/>
            </a:pPr>
            <a:r>
              <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hlinkClick r:id="rId14"/>
              </a:rPr>
              <a:t>Testing for domiciliary care staff</a:t>
            </a:r>
            <a:endParaRPr lang="en-US" altLang="en-US" sz="1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Char char="•"/>
              <a:defRPr/>
            </a:pPr>
            <a:r>
              <a:rPr lang="en-US" altLang="en-US" sz="1000">
                <a:solidFill>
                  <a:srgbClr val="FF0000"/>
                </a:solidFill>
                <a:latin typeface="Arial" panose="020B0604020202020204" pitchFamily="34" charset="0"/>
                <a:ea typeface="Times New Roman" panose="02020603050405020304" pitchFamily="18" charset="0"/>
                <a:cs typeface="Arial" panose="020B0604020202020204" pitchFamily="34" charset="0"/>
              </a:rPr>
              <a:t>Any other links </a:t>
            </a:r>
            <a:r>
              <a:rPr lang="en-US" altLang="en-US" sz="1000" err="1">
                <a:solidFill>
                  <a:srgbClr val="FF0000"/>
                </a:solidFill>
                <a:latin typeface="Arial" panose="020B0604020202020204" pitchFamily="34" charset="0"/>
                <a:ea typeface="Times New Roman" panose="02020603050405020304" pitchFamily="18" charset="0"/>
                <a:cs typeface="Arial" panose="020B0604020202020204" pitchFamily="34" charset="0"/>
              </a:rPr>
              <a:t>eg</a:t>
            </a:r>
            <a:r>
              <a:rPr lang="en-US" altLang="en-US" sz="1000">
                <a:solidFill>
                  <a:srgbClr val="FF0000"/>
                </a:solidFill>
                <a:latin typeface="Arial" panose="020B0604020202020204" pitchFamily="34" charset="0"/>
                <a:ea typeface="Times New Roman" panose="02020603050405020304" pitchFamily="18" charset="0"/>
                <a:cs typeface="Arial" panose="020B0604020202020204" pitchFamily="34" charset="0"/>
              </a:rPr>
              <a:t> vaccines?</a:t>
            </a:r>
            <a:endParaRPr lang="en-US" altLang="en-US" sz="100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776125-6B71-48CB-8849-B6A24BA317FC}"/>
              </a:ext>
            </a:extLst>
          </p:cNvPr>
          <p:cNvSpPr txBox="1"/>
          <p:nvPr/>
        </p:nvSpPr>
        <p:spPr>
          <a:xfrm>
            <a:off x="5413248" y="2715768"/>
            <a:ext cx="914400" cy="914400"/>
          </a:xfrm>
          <a:prstGeom prst="rect">
            <a:avLst/>
          </a:prstGeom>
          <a:noFill/>
        </p:spPr>
        <p:txBody>
          <a:bodyPr wrap="square" rtlCol="0">
            <a:spAutoFit/>
          </a:bodyPr>
          <a:lstStyle/>
          <a:p>
            <a:endParaRPr lang="en-GB"/>
          </a:p>
        </p:txBody>
      </p:sp>
      <p:sp>
        <p:nvSpPr>
          <p:cNvPr id="16" name="TextBox 1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917540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CCB1-C0D5-4BA7-A04C-428F8D78F853}"/>
              </a:ext>
            </a:extLst>
          </p:cNvPr>
          <p:cNvSpPr>
            <a:spLocks noGrp="1"/>
          </p:cNvSpPr>
          <p:nvPr>
            <p:ph type="title"/>
          </p:nvPr>
        </p:nvSpPr>
        <p:spPr>
          <a:xfrm>
            <a:off x="292100" y="197511"/>
            <a:ext cx="10515600" cy="637337"/>
          </a:xfrm>
        </p:spPr>
        <p:txBody>
          <a:bodyPr lIns="91440" tIns="45720" rIns="91440" bIns="45720" anchor="t">
            <a:normAutofit fontScale="90000"/>
          </a:bodyPr>
          <a:lstStyle/>
          <a:p>
            <a:r>
              <a:rPr lang="en-GB" sz="4000">
                <a:solidFill>
                  <a:srgbClr val="0070C0"/>
                </a:solidFill>
                <a:latin typeface="Arial"/>
                <a:cs typeface="Arial"/>
              </a:rPr>
              <a:t>Advanced Care Planning - CMC</a:t>
            </a:r>
            <a:endParaRPr lang="en-GB" sz="4000">
              <a:solidFill>
                <a:srgbClr val="0070C0"/>
              </a:solidFill>
              <a:highlight>
                <a:srgbClr val="FFFF00"/>
              </a:highlight>
              <a:latin typeface="Arial"/>
              <a:cs typeface="Arial"/>
            </a:endParaRPr>
          </a:p>
        </p:txBody>
      </p:sp>
      <p:sp>
        <p:nvSpPr>
          <p:cNvPr id="3" name="Content Placeholder 2">
            <a:extLst>
              <a:ext uri="{FF2B5EF4-FFF2-40B4-BE49-F238E27FC236}">
                <a16:creationId xmlns:a16="http://schemas.microsoft.com/office/drawing/2014/main" id="{6F4C6097-49CF-440E-8133-A0E71E5C822C}"/>
              </a:ext>
            </a:extLst>
          </p:cNvPr>
          <p:cNvSpPr>
            <a:spLocks noGrp="1"/>
          </p:cNvSpPr>
          <p:nvPr>
            <p:ph idx="1"/>
          </p:nvPr>
        </p:nvSpPr>
        <p:spPr>
          <a:xfrm>
            <a:off x="292100" y="834848"/>
            <a:ext cx="5803900" cy="2442028"/>
          </a:xfrm>
        </p:spPr>
        <p:txBody>
          <a:bodyPr/>
          <a:lstStyle/>
          <a:p>
            <a:pPr marL="0" indent="0">
              <a:buNone/>
              <a:defRPr/>
            </a:pPr>
            <a:r>
              <a:rPr lang="en-GB" sz="1400">
                <a:latin typeface="Arial" panose="020B0604020202020204" pitchFamily="34" charset="0"/>
                <a:cs typeface="Arial" panose="020B0604020202020204" pitchFamily="34" charset="0"/>
              </a:rPr>
              <a:t>Advance care planning offers people the opportunity to plan their future care and support, including medical treatment. It can be a very powerful tool in planning end of life care.</a:t>
            </a:r>
          </a:p>
          <a:p>
            <a:pPr marL="0" indent="0">
              <a:buNone/>
              <a:defRPr/>
            </a:pPr>
            <a:r>
              <a:rPr lang="en-GB" sz="1400">
                <a:solidFill>
                  <a:srgbClr val="000000"/>
                </a:solidFill>
                <a:latin typeface="Arial" panose="020B0604020202020204" pitchFamily="34" charset="0"/>
                <a:cs typeface="Arial" panose="020B0604020202020204" pitchFamily="34" charset="0"/>
              </a:rPr>
              <a:t>Clients may have discussed with relatives and healthcare professionals, and made an advanced care plan, documented using Coordinate My Care</a:t>
            </a:r>
            <a:r>
              <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so that urgent care services can view the persons wishes.</a:t>
            </a:r>
            <a:r>
              <a:rPr lang="en-GB" sz="1400">
                <a:solidFill>
                  <a:srgbClr val="000000"/>
                </a:solidFill>
                <a:latin typeface="Arial" panose="020B0604020202020204" pitchFamily="34" charset="0"/>
                <a:cs typeface="Arial" panose="020B0604020202020204" pitchFamily="34" charset="0"/>
              </a:rPr>
              <a:t> For example, they may request a ‘do not attempt resuscitation’ order if they deteriorate seriously.</a:t>
            </a:r>
          </a:p>
          <a:p>
            <a:pPr marL="0" indent="0">
              <a:buNone/>
              <a:defRPr/>
            </a:pPr>
            <a:r>
              <a:rPr lang="en-GB" sz="1400">
                <a:solidFill>
                  <a:srgbClr val="000000"/>
                </a:solidFill>
                <a:latin typeface="Arial" panose="020B0604020202020204" pitchFamily="34" charset="0"/>
                <a:cs typeface="Arial" panose="020B0604020202020204" pitchFamily="34" charset="0"/>
              </a:rPr>
              <a:t>Conversations around end of life are challenging, particularly in these difficult times, but it is helpful to know the wishes of the client and their family, so it is good to discuss it with them.</a:t>
            </a:r>
            <a:endParaRPr lang="en-GB"/>
          </a:p>
          <a:p>
            <a:endParaRPr lang="en-GB"/>
          </a:p>
        </p:txBody>
      </p:sp>
      <p:sp>
        <p:nvSpPr>
          <p:cNvPr id="4" name="Content Placeholder 2">
            <a:extLst>
              <a:ext uri="{FF2B5EF4-FFF2-40B4-BE49-F238E27FC236}">
                <a16:creationId xmlns:a16="http://schemas.microsoft.com/office/drawing/2014/main" id="{A7116B74-70B4-48EB-8BC4-E9C8BADD58D4}"/>
              </a:ext>
            </a:extLst>
          </p:cNvPr>
          <p:cNvSpPr txBox="1">
            <a:spLocks/>
          </p:cNvSpPr>
          <p:nvPr/>
        </p:nvSpPr>
        <p:spPr>
          <a:xfrm>
            <a:off x="6377354" y="834848"/>
            <a:ext cx="5395546" cy="313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1400" b="1">
                <a:latin typeface="Arial" panose="020B0604020202020204" pitchFamily="34" charset="0"/>
                <a:cs typeface="Arial" panose="020B0604020202020204" pitchFamily="34" charset="0"/>
              </a:rPr>
              <a:t>What are the benefits of using a digital advance/urgent care plan?</a:t>
            </a:r>
          </a:p>
          <a:p>
            <a:pPr marL="0" indent="0">
              <a:spcBef>
                <a:spcPts val="600"/>
              </a:spcBef>
              <a:buFont typeface="Arial" panose="020B0604020202020204" pitchFamily="34" charset="0"/>
              <a:buNone/>
            </a:pPr>
            <a:r>
              <a:rPr lang="en-GB" sz="1400" b="1">
                <a:latin typeface="Arial" panose="020B0604020202020204" pitchFamily="34" charset="0"/>
                <a:cs typeface="Arial" panose="020B0604020202020204" pitchFamily="34" charset="0"/>
              </a:rPr>
              <a:t>Benefits for your staff and care home</a:t>
            </a:r>
          </a:p>
          <a:p>
            <a:pPr>
              <a:spcBef>
                <a:spcPts val="600"/>
              </a:spcBef>
            </a:pPr>
            <a:r>
              <a:rPr lang="en-GB" sz="1400">
                <a:latin typeface="Arial" panose="020B0604020202020204" pitchFamily="34" charset="0"/>
                <a:cs typeface="Arial" panose="020B0604020202020204" pitchFamily="34" charset="0"/>
              </a:rPr>
              <a:t>A digital care plan ensures that everyone has access to the </a:t>
            </a:r>
            <a:r>
              <a:rPr lang="en-GB" sz="1400" i="1">
                <a:solidFill>
                  <a:schemeClr val="accent1"/>
                </a:solidFill>
                <a:latin typeface="Arial" panose="020B0604020202020204" pitchFamily="34" charset="0"/>
                <a:cs typeface="Arial" panose="020B0604020202020204" pitchFamily="34" charset="0"/>
              </a:rPr>
              <a:t>same, up to date information</a:t>
            </a:r>
            <a:r>
              <a:rPr lang="en-GB" sz="1400">
                <a:latin typeface="Arial" panose="020B0604020202020204" pitchFamily="34" charset="0"/>
                <a:cs typeface="Arial" panose="020B0604020202020204" pitchFamily="34" charset="0"/>
              </a:rPr>
              <a:t>. </a:t>
            </a:r>
          </a:p>
          <a:p>
            <a:pPr>
              <a:spcBef>
                <a:spcPts val="600"/>
              </a:spcBef>
            </a:pPr>
            <a:r>
              <a:rPr lang="en-GB" sz="1400">
                <a:latin typeface="Arial" panose="020B0604020202020204" pitchFamily="34" charset="0"/>
                <a:cs typeface="Arial" panose="020B0604020202020204" pitchFamily="34" charset="0"/>
              </a:rPr>
              <a:t>There is </a:t>
            </a:r>
            <a:r>
              <a:rPr lang="en-GB" sz="1400" i="1">
                <a:solidFill>
                  <a:schemeClr val="accent1"/>
                </a:solidFill>
                <a:latin typeface="Arial" panose="020B0604020202020204" pitchFamily="34" charset="0"/>
                <a:cs typeface="Arial" panose="020B0604020202020204" pitchFamily="34" charset="0"/>
              </a:rPr>
              <a:t>no need to print documents</a:t>
            </a:r>
            <a:r>
              <a:rPr lang="en-GB" sz="1400">
                <a:latin typeface="Arial" panose="020B0604020202020204" pitchFamily="34" charset="0"/>
                <a:cs typeface="Arial" panose="020B0604020202020204" pitchFamily="34" charset="0"/>
              </a:rPr>
              <a:t> about your residents in an urgent care situation; </a:t>
            </a:r>
          </a:p>
          <a:p>
            <a:pPr>
              <a:spcBef>
                <a:spcPts val="600"/>
              </a:spcBef>
            </a:pPr>
            <a:r>
              <a:rPr lang="en-GB" sz="1400" i="1">
                <a:solidFill>
                  <a:schemeClr val="accent1"/>
                </a:solidFill>
                <a:latin typeface="Arial" panose="020B0604020202020204" pitchFamily="34" charset="0"/>
                <a:cs typeface="Arial" panose="020B0604020202020204" pitchFamily="34" charset="0"/>
              </a:rPr>
              <a:t>Urgent care services will already have access </a:t>
            </a:r>
            <a:r>
              <a:rPr lang="en-GB" sz="1400">
                <a:latin typeface="Arial" panose="020B0604020202020204" pitchFamily="34" charset="0"/>
                <a:cs typeface="Arial" panose="020B0604020202020204" pitchFamily="34" charset="0"/>
              </a:rPr>
              <a:t>to information that you have entered.</a:t>
            </a:r>
          </a:p>
          <a:p>
            <a:pPr>
              <a:spcBef>
                <a:spcPts val="600"/>
              </a:spcBef>
            </a:pPr>
            <a:r>
              <a:rPr lang="en-GB" sz="1400">
                <a:latin typeface="Arial" panose="020B0604020202020204" pitchFamily="34" charset="0"/>
                <a:cs typeface="Arial" panose="020B0604020202020204" pitchFamily="34" charset="0"/>
              </a:rPr>
              <a:t>Paramedics and ED staff can update information about your resident. This </a:t>
            </a:r>
            <a:r>
              <a:rPr lang="en-GB" sz="1400" i="1">
                <a:solidFill>
                  <a:schemeClr val="accent1"/>
                </a:solidFill>
                <a:latin typeface="Arial" panose="020B0604020202020204" pitchFamily="34" charset="0"/>
                <a:cs typeface="Arial" panose="020B0604020202020204" pitchFamily="34" charset="0"/>
              </a:rPr>
              <a:t>information will be immediately visible to you</a:t>
            </a:r>
            <a:r>
              <a:rPr lang="en-GB" sz="1400">
                <a:latin typeface="Arial" panose="020B0604020202020204" pitchFamily="34" charset="0"/>
                <a:cs typeface="Arial" panose="020B0604020202020204" pitchFamily="34" charset="0"/>
              </a:rPr>
              <a:t>.</a:t>
            </a:r>
          </a:p>
          <a:p>
            <a:pPr>
              <a:spcBef>
                <a:spcPts val="600"/>
              </a:spcBef>
            </a:pPr>
            <a:r>
              <a:rPr lang="en-GB" sz="1400" i="1">
                <a:solidFill>
                  <a:schemeClr val="accent1"/>
                </a:solidFill>
                <a:latin typeface="Arial" panose="020B0604020202020204" pitchFamily="34" charset="0"/>
                <a:cs typeface="Arial" panose="020B0604020202020204" pitchFamily="34" charset="0"/>
              </a:rPr>
              <a:t>Reduces LAS call-outs and conveyances </a:t>
            </a:r>
            <a:r>
              <a:rPr lang="en-GB" sz="1400">
                <a:latin typeface="Arial" panose="020B0604020202020204" pitchFamily="34" charset="0"/>
                <a:cs typeface="Arial" panose="020B0604020202020204" pitchFamily="34" charset="0"/>
              </a:rPr>
              <a:t>which can be stressful for your resident and your staff.</a:t>
            </a: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1">
              <a:latin typeface="Arial" panose="020B0604020202020204" pitchFamily="34" charset="0"/>
              <a:cs typeface="Arial" panose="020B0604020202020204" pitchFamily="34" charset="0"/>
            </a:endParaRPr>
          </a:p>
          <a:p>
            <a:endParaRPr lang="en-GB"/>
          </a:p>
        </p:txBody>
      </p:sp>
      <p:pic>
        <p:nvPicPr>
          <p:cNvPr id="5" name="Picture 4" descr="A picture containing ball&#10;&#10;Description automatically generated">
            <a:extLst>
              <a:ext uri="{FF2B5EF4-FFF2-40B4-BE49-F238E27FC236}">
                <a16:creationId xmlns:a16="http://schemas.microsoft.com/office/drawing/2014/main" id="{5C885F92-65BC-3F48-B4FB-8BB9C8928FA2}"/>
              </a:ext>
            </a:extLst>
          </p:cNvPr>
          <p:cNvPicPr>
            <a:picLocks noGrp="1" noChangeAspect="1"/>
          </p:cNvPicPr>
          <p:nvPr/>
        </p:nvPicPr>
        <p:blipFill rotWithShape="1">
          <a:blip r:embed="rId2"/>
          <a:srcRect l="9178" t="10038" r="9178" b="11118"/>
          <a:stretch/>
        </p:blipFill>
        <p:spPr>
          <a:xfrm>
            <a:off x="4432300" y="3821761"/>
            <a:ext cx="3032704" cy="2928517"/>
          </a:xfrm>
          <a:prstGeom prst="rect">
            <a:avLst/>
          </a:prstGeom>
          <a:solidFill>
            <a:srgbClr val="FF0000"/>
          </a:solidFill>
        </p:spPr>
      </p:pic>
      <p:sp>
        <p:nvSpPr>
          <p:cNvPr id="8" name="TextBox 7">
            <a:extLst>
              <a:ext uri="{FF2B5EF4-FFF2-40B4-BE49-F238E27FC236}">
                <a16:creationId xmlns:a16="http://schemas.microsoft.com/office/drawing/2014/main" id="{116F9FD3-7C1B-414B-830F-850F61E6293C}"/>
              </a:ext>
            </a:extLst>
          </p:cNvPr>
          <p:cNvSpPr txBox="1"/>
          <p:nvPr/>
        </p:nvSpPr>
        <p:spPr>
          <a:xfrm>
            <a:off x="292100" y="3237796"/>
            <a:ext cx="4140200" cy="3477875"/>
          </a:xfrm>
          <a:prstGeom prst="rect">
            <a:avLst/>
          </a:prstGeom>
          <a:noFill/>
        </p:spPr>
        <p:txBody>
          <a:bodyPr wrap="square">
            <a:spAutoFit/>
          </a:bodyPr>
          <a:lstStyle/>
          <a:p>
            <a:pPr marL="0" indent="0">
              <a:spcBef>
                <a:spcPts val="600"/>
              </a:spcBef>
              <a:buNone/>
            </a:pPr>
            <a:r>
              <a:rPr lang="en-GB" sz="1400" b="1">
                <a:latin typeface="Arial" panose="020B0604020202020204" pitchFamily="34" charset="0"/>
                <a:cs typeface="Arial" panose="020B0604020202020204" pitchFamily="34" charset="0"/>
              </a:rPr>
              <a:t>What is CMC?</a:t>
            </a:r>
          </a:p>
          <a:p>
            <a:pPr marL="0" indent="0">
              <a:spcBef>
                <a:spcPts val="600"/>
              </a:spcBef>
              <a:buNone/>
            </a:pPr>
            <a:r>
              <a:rPr lang="en-GB" sz="1400">
                <a:latin typeface="Arial" panose="020B0604020202020204" pitchFamily="34" charset="0"/>
                <a:cs typeface="Arial" panose="020B0604020202020204" pitchFamily="34" charset="0"/>
              </a:rPr>
              <a:t>Coordinate My Care (CMC) is a digital </a:t>
            </a:r>
            <a:r>
              <a:rPr lang="en-GB" sz="1400" i="1">
                <a:latin typeface="Arial" panose="020B0604020202020204" pitchFamily="34" charset="0"/>
                <a:cs typeface="Arial" panose="020B0604020202020204" pitchFamily="34" charset="0"/>
              </a:rPr>
              <a:t>urgent and advance care planning tool</a:t>
            </a:r>
            <a:r>
              <a:rPr lang="en-GB" sz="1400">
                <a:latin typeface="Arial" panose="020B0604020202020204" pitchFamily="34" charset="0"/>
                <a:cs typeface="Arial" panose="020B0604020202020204" pitchFamily="34" charset="0"/>
              </a:rPr>
              <a:t>. CMC care plans include diagnoses, medical details, resuscitation status, medications and recommendations for the urgent care services to follow in an emergency. CMC care plans also include information about people’s preferences and wishes in an urgent care situation, include their preferred place of death.</a:t>
            </a:r>
          </a:p>
          <a:p>
            <a:pPr marL="0" indent="0">
              <a:spcBef>
                <a:spcPts val="600"/>
              </a:spcBef>
              <a:buNone/>
            </a:pPr>
            <a:r>
              <a:rPr lang="en-GB" sz="1400">
                <a:latin typeface="Arial" panose="020B0604020202020204" pitchFamily="34" charset="0"/>
                <a:cs typeface="Arial" panose="020B0604020202020204" pitchFamily="34" charset="0"/>
              </a:rPr>
              <a:t>Once the CMC plan is approved by a clinician, it is immediately visible to all the urgent care services including 111, out of hours GPs, the ambulance (in their vehicles) and the emergency departments. This way everyone is in the loop with the person in the middle.</a:t>
            </a:r>
          </a:p>
        </p:txBody>
      </p:sp>
      <p:sp>
        <p:nvSpPr>
          <p:cNvPr id="10" name="TextBox 9">
            <a:extLst>
              <a:ext uri="{FF2B5EF4-FFF2-40B4-BE49-F238E27FC236}">
                <a16:creationId xmlns:a16="http://schemas.microsoft.com/office/drawing/2014/main" id="{F497F022-7FF8-4C95-AEA5-9E5AE0319458}"/>
              </a:ext>
            </a:extLst>
          </p:cNvPr>
          <p:cNvSpPr txBox="1"/>
          <p:nvPr/>
        </p:nvSpPr>
        <p:spPr>
          <a:xfrm>
            <a:off x="7275802" y="4241910"/>
            <a:ext cx="4686300" cy="106182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Does the </a:t>
            </a:r>
            <a:r>
              <a:rPr lang="en-GB" sz="1400">
                <a:solidFill>
                  <a:srgbClr val="000000"/>
                </a:solidFill>
                <a:latin typeface="Arial" panose="020B0604020202020204" pitchFamily="34" charset="0"/>
                <a:cs typeface="Arial" panose="020B0604020202020204" pitchFamily="34" charset="0"/>
              </a:rPr>
              <a:t>client</a:t>
            </a:r>
            <a:r>
              <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have </a:t>
            </a:r>
            <a:r>
              <a:rPr kumimoji="0" lang="en-GB"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an ACP </a:t>
            </a:r>
            <a:r>
              <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care plan on CMC?</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sz="1400">
                <a:solidFill>
                  <a:srgbClr val="000000"/>
                </a:solidFill>
                <a:latin typeface="Arial" panose="020B0604020202020204" pitchFamily="34" charset="0"/>
                <a:cs typeface="Arial" panose="020B0604020202020204" pitchFamily="34" charset="0"/>
              </a:rPr>
              <a:t>Is there anything from your knowledge of or relationship with a client that could inform best plans for their ACP?</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Content Placeholder 1">
            <a:extLst>
              <a:ext uri="{FF2B5EF4-FFF2-40B4-BE49-F238E27FC236}">
                <a16:creationId xmlns:a16="http://schemas.microsoft.com/office/drawing/2014/main" id="{CA03762C-6528-45B9-9C43-B4FD9EAC2F85}"/>
              </a:ext>
            </a:extLst>
          </p:cNvPr>
          <p:cNvSpPr txBox="1">
            <a:spLocks/>
          </p:cNvSpPr>
          <p:nvPr/>
        </p:nvSpPr>
        <p:spPr>
          <a:xfrm>
            <a:off x="7632700" y="5576881"/>
            <a:ext cx="4140200" cy="87756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Resources </a:t>
            </a:r>
          </a:p>
          <a:p>
            <a:pPr>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NICE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quick guide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home care services on advance care planning</a:t>
            </a:r>
          </a:p>
          <a:p>
            <a:pPr>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End of Life Care: Support during COVID-19: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Guide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18815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p:txBody>
          <a:bodyPr/>
          <a:lstStyle/>
          <a:p>
            <a:r>
              <a:rPr lang="en-GB"/>
              <a:t>	Supporting care in the last days of life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548641"/>
            <a:ext cx="470932" cy="515631"/>
          </a:xfrm>
          <a:prstGeom prst="rect">
            <a:avLst/>
          </a:prstGeom>
        </p:spPr>
      </p:pic>
      <p:sp>
        <p:nvSpPr>
          <p:cNvPr id="12" name="Content Placeholder 1">
            <a:extLst>
              <a:ext uri="{FF2B5EF4-FFF2-40B4-BE49-F238E27FC236}">
                <a16:creationId xmlns:a16="http://schemas.microsoft.com/office/drawing/2014/main" id="{3A87F08A-3AAC-49F2-96C2-EFABD27B2B2F}"/>
              </a:ext>
            </a:extLst>
          </p:cNvPr>
          <p:cNvSpPr txBox="1">
            <a:spLocks/>
          </p:cNvSpPr>
          <p:nvPr/>
        </p:nvSpPr>
        <p:spPr>
          <a:xfrm>
            <a:off x="6257677" y="1253527"/>
            <a:ext cx="5726799" cy="5134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GB" b="1" dirty="0">
                <a:solidFill>
                  <a:schemeClr val="accent1"/>
                </a:solidFill>
              </a:rPr>
              <a:t>Think </a:t>
            </a:r>
          </a:p>
          <a:p>
            <a:pPr>
              <a:spcBef>
                <a:spcPts val="0"/>
              </a:spcBef>
              <a:defRPr/>
            </a:pPr>
            <a:r>
              <a:rPr lang="en-GB" dirty="0">
                <a:solidFill>
                  <a:srgbClr val="000000"/>
                </a:solidFill>
              </a:rPr>
              <a:t>Have I contacted the family?</a:t>
            </a:r>
          </a:p>
          <a:p>
            <a:pPr>
              <a:spcBef>
                <a:spcPts val="0"/>
              </a:spcBef>
              <a:defRPr/>
            </a:pPr>
            <a:r>
              <a:rPr lang="en-GB" dirty="0">
                <a:solidFill>
                  <a:srgbClr val="000000"/>
                </a:solidFill>
              </a:rPr>
              <a:t>Does the resident have a CMC plan? – what are the client’s wishes and preferences?</a:t>
            </a:r>
          </a:p>
          <a:p>
            <a:pPr>
              <a:spcBef>
                <a:spcPts val="0"/>
              </a:spcBef>
              <a:defRPr/>
            </a:pPr>
            <a:r>
              <a:rPr lang="en-GB" dirty="0"/>
              <a:t>Have you considered the spiritual needs of clients and their families?</a:t>
            </a:r>
            <a:endParaRPr lang="en-GB" dirty="0">
              <a:solidFill>
                <a:srgbClr val="000000"/>
              </a:solidFill>
            </a:endParaRPr>
          </a:p>
          <a:p>
            <a:pPr marL="0" lvl="0" indent="0">
              <a:spcBef>
                <a:spcPts val="0"/>
              </a:spcBef>
              <a:buNone/>
              <a:defRPr/>
            </a:pPr>
            <a:endParaRPr lang="en-GB" dirty="0">
              <a:solidFill>
                <a:srgbClr val="000000"/>
              </a:solidFill>
            </a:endParaRPr>
          </a:p>
          <a:p>
            <a:pPr marL="0" lvl="0" indent="0">
              <a:spcBef>
                <a:spcPts val="0"/>
              </a:spcBef>
              <a:buNone/>
              <a:defRPr/>
            </a:pPr>
            <a:r>
              <a:rPr lang="en-GB" b="1" dirty="0">
                <a:solidFill>
                  <a:schemeClr val="accent1"/>
                </a:solidFill>
              </a:rPr>
              <a:t>Do </a:t>
            </a:r>
          </a:p>
          <a:p>
            <a:pPr>
              <a:spcBef>
                <a:spcPts val="0"/>
              </a:spcBef>
              <a:defRPr/>
            </a:pPr>
            <a:r>
              <a:rPr lang="en-GB" dirty="0"/>
              <a:t>Does the client have the medication needed to help relieve symptoms (e.g. pain, nausea, breathlessness)?</a:t>
            </a:r>
          </a:p>
          <a:p>
            <a:pPr>
              <a:spcBef>
                <a:spcPts val="0"/>
              </a:spcBef>
              <a:defRPr/>
            </a:pPr>
            <a:r>
              <a:rPr lang="en-GB" dirty="0"/>
              <a:t>Can I make the client more comfortable - are they in pain (look or grimacing), are they anxious (can make breathlessness worse)</a:t>
            </a:r>
          </a:p>
          <a:p>
            <a:pPr>
              <a:spcBef>
                <a:spcPts val="0"/>
              </a:spcBef>
              <a:defRPr/>
            </a:pPr>
            <a:r>
              <a:rPr lang="en-GB" dirty="0"/>
              <a:t>Can I use a cool flannel around face to help with fever and breathlessness. Sitting up in bed and opening a window can also help. Portable fans are </a:t>
            </a:r>
            <a:r>
              <a:rPr lang="en-GB" b="1" dirty="0"/>
              <a:t>not recommended</a:t>
            </a:r>
          </a:p>
          <a:p>
            <a:pPr>
              <a:spcBef>
                <a:spcPts val="0"/>
              </a:spcBef>
              <a:defRPr/>
            </a:pPr>
            <a:r>
              <a:rPr lang="en-GB" dirty="0"/>
              <a:t>If the person can still swallow honey and lemon in warm water or sucking hard sweets can help with coughing</a:t>
            </a:r>
          </a:p>
          <a:p>
            <a:pPr>
              <a:spcBef>
                <a:spcPts val="0"/>
              </a:spcBef>
              <a:defRPr/>
            </a:pPr>
            <a:r>
              <a:rPr lang="en-GB" dirty="0"/>
              <a:t>If having a full wash is too disruptive washing hands face and bottom can feel refreshing</a:t>
            </a:r>
          </a:p>
          <a:p>
            <a:pPr marL="0" indent="0">
              <a:spcBef>
                <a:spcPts val="0"/>
              </a:spcBef>
              <a:buNone/>
              <a:defRPr/>
            </a:pPr>
            <a:endParaRPr lang="en-GB" b="1" dirty="0">
              <a:solidFill>
                <a:schemeClr val="accent1"/>
              </a:solidFill>
            </a:endParaRPr>
          </a:p>
          <a:p>
            <a:pPr marL="0" lvl="0" indent="0">
              <a:spcBef>
                <a:spcPts val="0"/>
              </a:spcBef>
              <a:buNone/>
              <a:defRPr/>
            </a:pPr>
            <a:r>
              <a:rPr lang="en-GB" b="1" dirty="0">
                <a:solidFill>
                  <a:schemeClr val="accent1"/>
                </a:solidFill>
              </a:rPr>
              <a:t>Ask </a:t>
            </a:r>
          </a:p>
          <a:p>
            <a:pPr>
              <a:spcBef>
                <a:spcPts val="0"/>
              </a:spcBef>
              <a:defRPr/>
            </a:pPr>
            <a:r>
              <a:rPr lang="en-GB" dirty="0">
                <a:solidFill>
                  <a:srgbClr val="000000"/>
                </a:solidFill>
              </a:rPr>
              <a:t>The family and client if they want to connect using technology if they cannot be there in person</a:t>
            </a:r>
          </a:p>
          <a:p>
            <a:pPr>
              <a:spcBef>
                <a:spcPts val="0"/>
              </a:spcBef>
              <a:defRPr/>
            </a:pPr>
            <a:r>
              <a:rPr lang="en-GB" dirty="0">
                <a:solidFill>
                  <a:srgbClr val="000000"/>
                </a:solidFill>
              </a:rPr>
              <a:t>The GP or palliative care team or call 111 *7 if urgent for advice about symptom control and medication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4077DE3B-159F-4254-8E23-21DCCDCADF44}"/>
              </a:ext>
            </a:extLst>
          </p:cNvPr>
          <p:cNvSpPr txBox="1">
            <a:spLocks/>
          </p:cNvSpPr>
          <p:nvPr/>
        </p:nvSpPr>
        <p:spPr>
          <a:xfrm>
            <a:off x="685758" y="5270817"/>
            <a:ext cx="5248566" cy="126061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Resources</a:t>
            </a:r>
          </a:p>
          <a:p>
            <a:pPr marL="0" lvl="0" indent="0">
              <a:spcBef>
                <a:spcPts val="0"/>
              </a:spcBef>
              <a:buNone/>
              <a:defRPr/>
            </a:pPr>
            <a:r>
              <a:rPr lang="en-GB" sz="1200">
                <a:solidFill>
                  <a:srgbClr val="000000"/>
                </a:solidFill>
              </a:rPr>
              <a:t>Guidance on visitors for people in their last days of life: </a:t>
            </a:r>
            <a:r>
              <a:rPr lang="en-GB" sz="1200">
                <a:solidFill>
                  <a:srgbClr val="000000"/>
                </a:solidFill>
                <a:hlinkClick r:id="rId4"/>
              </a:rPr>
              <a:t>Guide</a:t>
            </a:r>
            <a:endParaRPr lang="en-GB" sz="1200">
              <a:solidFill>
                <a:srgbClr val="000000"/>
              </a:solidFill>
            </a:endParaRPr>
          </a:p>
          <a:p>
            <a:pPr marL="0" indent="0">
              <a:spcBef>
                <a:spcPts val="0"/>
              </a:spcBef>
              <a:buNone/>
              <a:defRPr/>
            </a:pPr>
            <a:r>
              <a:rPr lang="en-GB" sz="1200"/>
              <a:t>End of Life Care: Support during COVID-19: </a:t>
            </a:r>
            <a:r>
              <a:rPr lang="en-GB" sz="1200">
                <a:hlinkClick r:id="rId5"/>
              </a:rPr>
              <a:t>Guide</a:t>
            </a:r>
            <a:endParaRPr lang="en-GB" sz="1200"/>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Key to care: </a:t>
            </a:r>
            <a:r>
              <a:rPr lang="en-GB" sz="1200">
                <a:solidFill>
                  <a:srgbClr val="000000"/>
                </a:solidFill>
                <a:hlinkClick r:id="rId6"/>
              </a:rPr>
              <a:t>E</a:t>
            </a:r>
            <a:r>
              <a:rPr kumimoji="0" lang="en-GB" sz="1200" b="0" i="0" u="none" strike="noStrike" kern="1200" cap="none" spc="0" normalizeH="0" baseline="0" noProof="0" err="1">
                <a:ln>
                  <a:noFill/>
                </a:ln>
                <a:solidFill>
                  <a:srgbClr val="000000"/>
                </a:solidFill>
                <a:effectLst/>
                <a:uLnTx/>
                <a:uFillTx/>
                <a:hlinkClick r:id="rId6"/>
              </a:rPr>
              <a:t>nd</a:t>
            </a:r>
            <a:r>
              <a:rPr kumimoji="0" lang="en-GB" sz="1200" b="0" i="0" u="none" strike="noStrike" kern="1200" cap="none" spc="0" normalizeH="0" baseline="0" noProof="0">
                <a:ln>
                  <a:noFill/>
                </a:ln>
                <a:solidFill>
                  <a:srgbClr val="000000"/>
                </a:solidFill>
                <a:effectLst/>
                <a:uLnTx/>
                <a:uFillTx/>
                <a:hlinkClick r:id="rId6"/>
              </a:rPr>
              <a:t> of life care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Royal College of GPs COVID: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End of Life Care in community</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NICE COVID-19 rapid guidelines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8"/>
              </a:rPr>
              <a:t>managing symptoms in community</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spcBef>
                <a:spcPts val="0"/>
              </a:spcBef>
              <a:buNone/>
              <a:defRPr/>
            </a:pPr>
            <a:r>
              <a:rPr lang="en-GB" sz="1200">
                <a:hlinkClick r:id="rId9"/>
              </a:rPr>
              <a:t>End of Lifecare for People with Learning Disabilities</a:t>
            </a:r>
            <a:endParaRPr lang="en-GB" sz="1200"/>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525084-2AE7-447F-A012-AFD54E9F7051}"/>
              </a:ext>
            </a:extLst>
          </p:cNvPr>
          <p:cNvSpPr txBox="1"/>
          <p:nvPr/>
        </p:nvSpPr>
        <p:spPr>
          <a:xfrm>
            <a:off x="609601" y="1259877"/>
            <a:ext cx="5322072" cy="3108543"/>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Some clients will have expressed their wishes to not go to hospital and to stay in their home and made as comfortable as possible when they are dying.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Common symptoms at the end of life are fever, cough, breathlessness, </a:t>
            </a:r>
            <a:r>
              <a:rPr lang="en-GB" sz="1400">
                <a:solidFill>
                  <a:srgbClr val="000000"/>
                </a:solidFill>
                <a:latin typeface="Arial" panose="020B0604020202020204" pitchFamily="34" charset="0"/>
                <a:cs typeface="Arial" panose="020B0604020202020204" pitchFamily="34" charset="0"/>
              </a:rPr>
              <a:t>confusion, agitation</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and pain. People are often more sleepy, agitated and can lose their desire to eat and drink.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Breathing can sound noisy when someone is dying – due to secretions, medicine can be given to help.</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Some people can become agitated or distressed when dying – provide reassurance and things the person would find comforting e.g. music.</a:t>
            </a:r>
          </a:p>
        </p:txBody>
      </p:sp>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11558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129309" y="17052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lvl="0"/>
            <a:r>
              <a:rPr kumimoji="0" lang="en-GB"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	</a:t>
            </a:r>
            <a:r>
              <a:rPr lang="en-GB"/>
              <a:t>Support for people who are bereaved</a:t>
            </a:r>
            <a:endParaRPr kumimoji="0" lang="en-GB" sz="3600" b="0"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10" name="object 40">
            <a:extLst>
              <a:ext uri="{FF2B5EF4-FFF2-40B4-BE49-F238E27FC236}">
                <a16:creationId xmlns:a16="http://schemas.microsoft.com/office/drawing/2014/main" id="{34F62302-DD70-4C29-97C4-5B72A7E403E0}"/>
              </a:ext>
            </a:extLst>
          </p:cNvPr>
          <p:cNvSpPr/>
          <p:nvPr/>
        </p:nvSpPr>
        <p:spPr>
          <a:xfrm>
            <a:off x="569827" y="218791"/>
            <a:ext cx="591311" cy="51511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Content Placeholder 1">
            <a:extLst>
              <a:ext uri="{FF2B5EF4-FFF2-40B4-BE49-F238E27FC236}">
                <a16:creationId xmlns:a16="http://schemas.microsoft.com/office/drawing/2014/main" id="{8EEFEA26-4E6C-45C0-B958-9485CFC4FEA5}"/>
              </a:ext>
            </a:extLst>
          </p:cNvPr>
          <p:cNvSpPr txBox="1">
            <a:spLocks/>
          </p:cNvSpPr>
          <p:nvPr/>
        </p:nvSpPr>
        <p:spPr>
          <a:xfrm>
            <a:off x="380361" y="846225"/>
            <a:ext cx="5674986" cy="4552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200"/>
          </a:p>
          <a:p>
            <a:pPr marL="0" indent="0">
              <a:buNone/>
            </a:pPr>
            <a:r>
              <a:rPr lang="en-GB" sz="1200"/>
              <a:t>Bereavement is the experience of losing someone important to us. It is characterised by grief, which is the process and the range of emotions we go through as we gradually adjust to the loss.</a:t>
            </a:r>
          </a:p>
          <a:p>
            <a:pPr marL="0" indent="0">
              <a:lnSpc>
                <a:spcPct val="100000"/>
              </a:lnSpc>
              <a:spcBef>
                <a:spcPts val="0"/>
              </a:spcBef>
              <a:buNone/>
            </a:pPr>
            <a:endParaRPr lang="en-GB" sz="1200" b="1"/>
          </a:p>
          <a:p>
            <a:pPr marL="0" indent="0">
              <a:lnSpc>
                <a:spcPct val="100000"/>
              </a:lnSpc>
              <a:spcBef>
                <a:spcPts val="0"/>
              </a:spcBef>
              <a:buNone/>
            </a:pPr>
            <a:r>
              <a:rPr lang="en-GB" sz="1200" b="1"/>
              <a:t>This guidance includes not only staff and relatives of someone who have died but also clients who may be bereaved. </a:t>
            </a:r>
          </a:p>
          <a:p>
            <a:r>
              <a:rPr lang="en-GB" sz="1200"/>
              <a:t>Every bereaved person should be able to access appropriate support for the nature of their bereavement, where and when they need it. See </a:t>
            </a:r>
            <a:r>
              <a:rPr lang="en-GB" sz="1200" b="1"/>
              <a:t>resources</a:t>
            </a:r>
            <a:r>
              <a:rPr lang="en-GB" sz="1200"/>
              <a:t> section for more information </a:t>
            </a:r>
          </a:p>
          <a:p>
            <a:r>
              <a:rPr lang="en-GB" sz="1200"/>
              <a:t>Bereavement affects everyone in different ways, and it's possible to experience any range of emotions. There is no right or wrong way to feel. Be kind to yourself and talk to family and friends about how you are feeling.</a:t>
            </a:r>
          </a:p>
          <a:p>
            <a:r>
              <a:rPr lang="en-GB" sz="1200"/>
              <a:t>Some people may not have had the opportunity to say goodbye to their loved ones before they died, which can be particularly upsetting. The observance of other practices and traditions which normally occur after someone has died may also be affected. Those who are already struggling with bereavement, or whose relatives or friends die through other causes may also be affected.</a:t>
            </a:r>
          </a:p>
          <a:p>
            <a:r>
              <a:rPr lang="en-GB" sz="1200" b="1"/>
              <a:t>When you are bereaved it may help to stay in touch with other people, however because of COVID-19, you may need to  do this by telephone, video, and online.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sng"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b="1">
                <a:solidFill>
                  <a:schemeClr val="accent1"/>
                </a:solidFill>
              </a:rPr>
              <a:t>Think </a:t>
            </a:r>
          </a:p>
          <a:p>
            <a:pPr>
              <a:spcBef>
                <a:spcPts val="0"/>
              </a:spcBef>
              <a:defRPr/>
            </a:pPr>
            <a:r>
              <a:rPr lang="en-GB" sz="1200"/>
              <a:t>About developing rotas to accommodate regular and more frequent breaks for staff</a:t>
            </a:r>
          </a:p>
          <a:p>
            <a:pPr>
              <a:spcBef>
                <a:spcPts val="0"/>
              </a:spcBef>
              <a:defRPr/>
            </a:pPr>
            <a:r>
              <a:rPr lang="en-GB" sz="1200"/>
              <a:t>About ways that people can remember, individually/collectively those who have died and celebrate the person’s life</a:t>
            </a:r>
            <a:endParaRPr lang="en-GB" sz="1200">
              <a:solidFill>
                <a:srgbClr val="000000"/>
              </a:solidFill>
            </a:endParaRPr>
          </a:p>
          <a:p>
            <a:pPr marL="0" lvl="0" indent="0">
              <a:spcBef>
                <a:spcPts val="0"/>
              </a:spcBef>
              <a:buNone/>
              <a:defRPr/>
            </a:pPr>
            <a:endParaRPr lang="en-GB" sz="12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4" name="Content Placeholder 1">
            <a:extLst>
              <a:ext uri="{FF2B5EF4-FFF2-40B4-BE49-F238E27FC236}">
                <a16:creationId xmlns:a16="http://schemas.microsoft.com/office/drawing/2014/main" id="{07580885-65AE-4C51-B809-72413CD70339}"/>
              </a:ext>
            </a:extLst>
          </p:cNvPr>
          <p:cNvSpPr txBox="1">
            <a:spLocks/>
          </p:cNvSpPr>
          <p:nvPr/>
        </p:nvSpPr>
        <p:spPr>
          <a:xfrm>
            <a:off x="6188467" y="969693"/>
            <a:ext cx="5674986" cy="4126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9" name="Content Placeholder 1">
            <a:extLst>
              <a:ext uri="{FF2B5EF4-FFF2-40B4-BE49-F238E27FC236}">
                <a16:creationId xmlns:a16="http://schemas.microsoft.com/office/drawing/2014/main" id="{228119F7-B294-4E34-8BA5-E6C508224E2C}"/>
              </a:ext>
            </a:extLst>
          </p:cNvPr>
          <p:cNvSpPr txBox="1">
            <a:spLocks/>
          </p:cNvSpPr>
          <p:nvPr/>
        </p:nvSpPr>
        <p:spPr>
          <a:xfrm>
            <a:off x="6269774" y="2939236"/>
            <a:ext cx="5674986" cy="370332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a:t>Death and grieving in a care home during the COVID-19 pandemic</a:t>
            </a:r>
            <a:r>
              <a:rPr lang="en-GB" sz="1200">
                <a:solidFill>
                  <a:srgbClr val="000000"/>
                </a:solidFill>
              </a:rPr>
              <a:t>: </a:t>
            </a:r>
            <a:r>
              <a:rPr lang="en-GB" sz="1200">
                <a:solidFill>
                  <a:srgbClr val="0070C0"/>
                </a:solidFill>
                <a:hlinkClick r:id="rId4">
                  <a:extLst>
                    <a:ext uri="{A12FA001-AC4F-418D-AE19-62706E023703}">
                      <ahyp:hlinkClr xmlns:ahyp="http://schemas.microsoft.com/office/drawing/2018/hyperlinkcolor" val="tx"/>
                    </a:ext>
                  </a:extLst>
                </a:hlinkClick>
              </a:rPr>
              <a:t>Guide</a:t>
            </a:r>
            <a:r>
              <a:rPr lang="en-GB" sz="1200">
                <a:solidFill>
                  <a:srgbClr val="0070C0"/>
                </a:solidFill>
              </a:rPr>
              <a:t>                           </a:t>
            </a: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How to cope with bereavement and grief during the coronavirus outbreak: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Here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00000"/>
              </a:lnSpc>
              <a:spcBef>
                <a:spcPts val="0"/>
              </a:spcBef>
              <a:buNone/>
            </a:pPr>
            <a:r>
              <a:rPr lang="en-GB" sz="1200">
                <a:hlinkClick r:id="rId6"/>
              </a:rPr>
              <a:t>Cruse Bereavement Care</a:t>
            </a:r>
            <a:endParaRPr lang="en-GB" sz="1200"/>
          </a:p>
          <a:p>
            <a:pPr marL="0" indent="0">
              <a:lnSpc>
                <a:spcPct val="100000"/>
              </a:lnSpc>
              <a:spcBef>
                <a:spcPts val="0"/>
              </a:spcBef>
              <a:buNone/>
            </a:pPr>
            <a:r>
              <a:rPr lang="en-GB" sz="1200">
                <a:hlinkClick r:id="rId7"/>
              </a:rPr>
              <a:t>Mind information support on bereavement</a:t>
            </a:r>
            <a:endParaRPr lang="en-GB" sz="1200"/>
          </a:p>
          <a:p>
            <a:pPr marL="0" indent="0">
              <a:lnSpc>
                <a:spcPct val="100000"/>
              </a:lnSpc>
              <a:spcBef>
                <a:spcPts val="0"/>
              </a:spcBef>
              <a:buNone/>
            </a:pPr>
            <a:r>
              <a:rPr lang="en-GB" sz="1200" u="sng">
                <a:hlinkClick r:id="rId8"/>
              </a:rPr>
              <a:t>https://www.supportline.org.uk/problems/bereavement/</a:t>
            </a:r>
            <a:endParaRPr lang="en-GB" sz="1200"/>
          </a:p>
          <a:p>
            <a:pPr marL="0" indent="0">
              <a:lnSpc>
                <a:spcPct val="100000"/>
              </a:lnSpc>
              <a:spcBef>
                <a:spcPts val="0"/>
              </a:spcBef>
              <a:buNone/>
            </a:pPr>
            <a:r>
              <a:rPr lang="en-GB" sz="1200" err="1"/>
              <a:t>ThriveLDN</a:t>
            </a:r>
            <a:r>
              <a:rPr lang="en-GB" sz="1200"/>
              <a:t> has created a </a:t>
            </a:r>
            <a:r>
              <a:rPr lang="en-GB" sz="1200">
                <a:hlinkClick r:id="rId9"/>
              </a:rPr>
              <a:t>Bereavement Support Toolkit</a:t>
            </a:r>
            <a:r>
              <a:rPr lang="en-GB" sz="1200"/>
              <a:t> and has additional </a:t>
            </a:r>
            <a:r>
              <a:rPr lang="en-GB" sz="1200">
                <a:hlinkClick r:id="rId10"/>
              </a:rPr>
              <a:t>tools and resources to help your mental health and wellbeing.</a:t>
            </a:r>
            <a:endParaRPr lang="en-GB" sz="1200"/>
          </a:p>
          <a:p>
            <a:pPr marL="0" lvl="0" indent="0">
              <a:lnSpc>
                <a:spcPct val="100000"/>
              </a:lnSpc>
              <a:spcBef>
                <a:spcPts val="0"/>
              </a:spcBef>
              <a:buNone/>
              <a:defRPr/>
            </a:pPr>
            <a:r>
              <a:rPr lang="en-GB" sz="1200">
                <a:hlinkClick r:id="rId11"/>
              </a:rPr>
              <a:t>The Good Grief Trust Newly Bereaved Resources</a:t>
            </a:r>
            <a:endParaRPr lang="en-GB" sz="1200"/>
          </a:p>
          <a:p>
            <a:pPr marL="0" indent="0">
              <a:lnSpc>
                <a:spcPct val="100000"/>
              </a:lnSpc>
              <a:spcBef>
                <a:spcPts val="0"/>
              </a:spcBef>
              <a:buNone/>
              <a:defRPr/>
            </a:pPr>
            <a:r>
              <a:rPr lang="en-GB" sz="1200">
                <a:hlinkClick r:id="rId12"/>
              </a:rPr>
              <a:t>Keeping in touch when you can’t be with someone who is so ill that they might die</a:t>
            </a:r>
            <a:r>
              <a:rPr lang="en-GB" sz="1200"/>
              <a:t> from National Bereavement Alliance</a:t>
            </a:r>
          </a:p>
          <a:p>
            <a:pPr marL="0" indent="0">
              <a:lnSpc>
                <a:spcPct val="100000"/>
              </a:lnSpc>
              <a:spcBef>
                <a:spcPts val="0"/>
              </a:spcBef>
              <a:buNone/>
              <a:defRPr/>
            </a:pPr>
            <a:r>
              <a:rPr lang="en-GB" sz="1200"/>
              <a:t>PCPLD Network :</a:t>
            </a:r>
            <a:r>
              <a:rPr lang="en-GB" sz="1200">
                <a:hlinkClick r:id="rId13"/>
              </a:rPr>
              <a:t>Supporting people with learning disabilities to remember their loved ones that have died: A Podcast </a:t>
            </a:r>
            <a:endParaRPr lang="en-GB" sz="1200"/>
          </a:p>
          <a:p>
            <a:pPr marL="0" lvl="0" indent="0">
              <a:lnSpc>
                <a:spcPct val="100000"/>
              </a:lnSpc>
              <a:spcBef>
                <a:spcPts val="0"/>
              </a:spcBef>
              <a:buNone/>
              <a:defRPr/>
            </a:pPr>
            <a:endParaRPr lang="en-GB" sz="1200"/>
          </a:p>
          <a:p>
            <a:pPr marL="0" lvl="0" indent="0">
              <a:lnSpc>
                <a:spcPct val="100000"/>
              </a:lnSpc>
              <a:spcBef>
                <a:spcPts val="0"/>
              </a:spcBef>
              <a:buNone/>
              <a:defRPr/>
            </a:pPr>
            <a:r>
              <a:rPr lang="en-GB" sz="1200" b="1"/>
              <a:t>Accessible Resources</a:t>
            </a:r>
            <a:br>
              <a:rPr lang="en-GB" sz="1200"/>
            </a:br>
            <a:r>
              <a:rPr lang="en-GB" sz="1200">
                <a:hlinkClick r:id="rId14"/>
              </a:rPr>
              <a:t>When someone dies from coronavirus: a guide for family and carers</a:t>
            </a:r>
            <a:r>
              <a:rPr lang="en-GB" sz="1200"/>
              <a:t> free download from Books Beyond Words</a:t>
            </a:r>
            <a:br>
              <a:rPr lang="en-GB" sz="1200"/>
            </a:br>
            <a:r>
              <a:rPr lang="en-GB" sz="1200">
                <a:hlinkClick r:id="rId15"/>
              </a:rPr>
              <a:t>Let’s talk about when someone is ill or dies from coronavirus R</a:t>
            </a:r>
            <a:r>
              <a:rPr lang="en-GB" sz="1200"/>
              <a:t>esource to support conversations with people with learning disabilities online, from Books Beyond Words</a:t>
            </a:r>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Content Placeholder 1">
            <a:extLst>
              <a:ext uri="{FF2B5EF4-FFF2-40B4-BE49-F238E27FC236}">
                <a16:creationId xmlns:a16="http://schemas.microsoft.com/office/drawing/2014/main" id="{0C9042D6-53E8-47AA-9F0F-666DF3BD87F6}"/>
              </a:ext>
            </a:extLst>
          </p:cNvPr>
          <p:cNvSpPr txBox="1">
            <a:spLocks/>
          </p:cNvSpPr>
          <p:nvPr/>
        </p:nvSpPr>
        <p:spPr>
          <a:xfrm>
            <a:off x="6136654" y="948658"/>
            <a:ext cx="5726799" cy="32500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GB" sz="1200" b="1">
                <a:solidFill>
                  <a:schemeClr val="accent1"/>
                </a:solidFill>
              </a:rPr>
              <a:t>Do </a:t>
            </a:r>
          </a:p>
          <a:p>
            <a:pPr>
              <a:spcBef>
                <a:spcPts val="0"/>
              </a:spcBef>
              <a:defRPr/>
            </a:pPr>
            <a:r>
              <a:rPr lang="en-GB" sz="1200"/>
              <a:t>Try to maintain communication with family and friends</a:t>
            </a:r>
          </a:p>
          <a:p>
            <a:pPr>
              <a:spcBef>
                <a:spcPts val="0"/>
              </a:spcBef>
              <a:defRPr/>
            </a:pPr>
            <a:r>
              <a:rPr lang="en-GB" sz="1200"/>
              <a:t>Ensure that usual focus on activity and wellbeing</a:t>
            </a:r>
          </a:p>
          <a:p>
            <a:pPr>
              <a:spcBef>
                <a:spcPts val="0"/>
              </a:spcBef>
              <a:defRPr/>
            </a:pPr>
            <a:r>
              <a:rPr lang="en-GB" sz="1200"/>
              <a:t>Staff should be made aware that they are welcome speak to their manager and seek support whenever its required</a:t>
            </a:r>
          </a:p>
          <a:p>
            <a:pPr>
              <a:spcBef>
                <a:spcPts val="0"/>
              </a:spcBef>
              <a:defRPr/>
            </a:pPr>
            <a:r>
              <a:rPr lang="en-GB" sz="1200"/>
              <a:t>Offer a routine check-in with staff to explore if any support is required</a:t>
            </a:r>
          </a:p>
          <a:p>
            <a:pPr marL="0" indent="0">
              <a:spcBef>
                <a:spcPts val="0"/>
              </a:spcBef>
              <a:buNone/>
              <a:defRPr/>
            </a:pPr>
            <a:endParaRPr lang="en-GB" sz="1200" b="1">
              <a:solidFill>
                <a:schemeClr val="accent1"/>
              </a:solidFill>
            </a:endParaRPr>
          </a:p>
          <a:p>
            <a:pPr marL="0" lvl="0" indent="0">
              <a:spcBef>
                <a:spcPts val="0"/>
              </a:spcBef>
              <a:buNone/>
              <a:defRPr/>
            </a:pPr>
            <a:r>
              <a:rPr lang="en-GB" sz="1200" b="1">
                <a:solidFill>
                  <a:schemeClr val="accent1"/>
                </a:solidFill>
              </a:rPr>
              <a:t>Ask </a:t>
            </a:r>
          </a:p>
          <a:p>
            <a:pPr>
              <a:spcBef>
                <a:spcPts val="0"/>
              </a:spcBef>
              <a:defRPr/>
            </a:pPr>
            <a:r>
              <a:rPr lang="en-GB" sz="1200"/>
              <a:t>How clients/staff are feeling. See “Only human” campaign slide</a:t>
            </a:r>
          </a:p>
          <a:p>
            <a:pPr>
              <a:spcBef>
                <a:spcPts val="0"/>
              </a:spcBef>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clients who have additional needs with memory and understanding see guidance: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6"/>
              </a:rPr>
              <a:t>Here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576382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5F0AD0-30BE-448C-8700-46DF6B052AEB}"/>
              </a:ext>
            </a:extLst>
          </p:cNvPr>
          <p:cNvSpPr>
            <a:spLocks noGrp="1"/>
          </p:cNvSpPr>
          <p:nvPr>
            <p:ph type="title"/>
          </p:nvPr>
        </p:nvSpPr>
        <p:spPr>
          <a:xfrm>
            <a:off x="118111" y="162560"/>
            <a:ext cx="9387839" cy="611649"/>
          </a:xfrm>
        </p:spPr>
        <p:txBody>
          <a:bodyPr>
            <a:normAutofit/>
          </a:bodyPr>
          <a:lstStyle/>
          <a:p>
            <a:r>
              <a:rPr lang="en-GB"/>
              <a:t>Accessing support for digital transformation</a:t>
            </a:r>
          </a:p>
        </p:txBody>
      </p:sp>
      <p:sp>
        <p:nvSpPr>
          <p:cNvPr id="5" name="TextBox 4">
            <a:extLst>
              <a:ext uri="{FF2B5EF4-FFF2-40B4-BE49-F238E27FC236}">
                <a16:creationId xmlns:a16="http://schemas.microsoft.com/office/drawing/2014/main" id="{F4EB4564-3FC8-488B-8C7B-9640431F519B}"/>
              </a:ext>
            </a:extLst>
          </p:cNvPr>
          <p:cNvSpPr txBox="1"/>
          <p:nvPr/>
        </p:nvSpPr>
        <p:spPr>
          <a:xfrm>
            <a:off x="7176186" y="774209"/>
            <a:ext cx="5015814" cy="6124754"/>
          </a:xfrm>
          <a:prstGeom prst="rect">
            <a:avLst/>
          </a:prstGeom>
          <a:noFill/>
        </p:spPr>
        <p:txBody>
          <a:bodyPr wrap="square">
            <a:spAutoFit/>
          </a:bodyPr>
          <a:lstStyle/>
          <a:p>
            <a:r>
              <a:rPr lang="en-GB" sz="1400" b="1"/>
              <a:t>To access support for digital transformation in your area, contact:</a:t>
            </a:r>
          </a:p>
          <a:p>
            <a:endParaRPr lang="en-GB" sz="1400" b="1"/>
          </a:p>
          <a:p>
            <a:r>
              <a:rPr lang="en-GB" sz="1400" b="1"/>
              <a:t>North East London </a:t>
            </a:r>
            <a:r>
              <a:rPr lang="en-GB" sz="1400"/>
              <a:t>(Barking &amp; Dagenham, City of London, Hackney, Havering, Newham, Redbridge, Tower Hamlets, Waltham Forest)</a:t>
            </a:r>
          </a:p>
          <a:p>
            <a:r>
              <a:rPr lang="en-GB" sz="1400" b="1"/>
              <a:t>North East London Health and Care Partnership </a:t>
            </a:r>
            <a:endParaRPr lang="en-GB" sz="1400"/>
          </a:p>
          <a:p>
            <a:r>
              <a:rPr lang="en-GB" sz="1400"/>
              <a:t>Email </a:t>
            </a:r>
            <a:r>
              <a:rPr lang="en-GB" sz="1400">
                <a:hlinkClick r:id="rId2"/>
              </a:rPr>
              <a:t>elhcp.digitalfirstcare@nhs.net</a:t>
            </a:r>
            <a:endParaRPr lang="en-GB" sz="1400"/>
          </a:p>
          <a:p>
            <a:r>
              <a:rPr lang="en-GB" sz="1400"/>
              <a:t> </a:t>
            </a:r>
          </a:p>
          <a:p>
            <a:r>
              <a:rPr lang="en-GB" sz="1400" b="1"/>
              <a:t>North Central London </a:t>
            </a:r>
            <a:r>
              <a:rPr lang="en-GB" sz="1400"/>
              <a:t>(Barnet, Camden, Enfield, Haringey, Islington)</a:t>
            </a:r>
          </a:p>
          <a:p>
            <a:r>
              <a:rPr lang="en-GB" sz="1400" b="1"/>
              <a:t>North London Partners in Health and Care</a:t>
            </a:r>
            <a:endParaRPr lang="en-GB" sz="1400"/>
          </a:p>
          <a:p>
            <a:r>
              <a:rPr lang="en-GB" sz="1400"/>
              <a:t>Email </a:t>
            </a:r>
            <a:r>
              <a:rPr lang="en-GB" sz="1400">
                <a:hlinkClick r:id="rId3"/>
              </a:rPr>
              <a:t>nclccg.nclcarehomes@nhs.net</a:t>
            </a:r>
            <a:endParaRPr lang="en-GB" sz="1400"/>
          </a:p>
          <a:p>
            <a:r>
              <a:rPr lang="en-GB" sz="1400"/>
              <a:t> </a:t>
            </a:r>
          </a:p>
          <a:p>
            <a:r>
              <a:rPr lang="en-GB" sz="1400" b="1"/>
              <a:t>North West London </a:t>
            </a:r>
            <a:r>
              <a:rPr lang="en-GB" sz="1400"/>
              <a:t>(Brent, Ealing, Hammersmith and Fulham, Harrow, Hillingdon, Hounslow, Kensington and Chelsea, Westminster)</a:t>
            </a:r>
          </a:p>
          <a:p>
            <a:r>
              <a:rPr lang="en-GB" sz="1400" b="1"/>
              <a:t>North West London Integrated Care System</a:t>
            </a:r>
            <a:endParaRPr lang="en-GB" sz="1400"/>
          </a:p>
          <a:p>
            <a:r>
              <a:rPr lang="en-GB" sz="1400"/>
              <a:t>Email </a:t>
            </a:r>
            <a:r>
              <a:rPr lang="en-GB" sz="1400">
                <a:hlinkClick r:id="rId4"/>
              </a:rPr>
              <a:t>nwlccgs.covid19community@nhs.net</a:t>
            </a:r>
            <a:endParaRPr lang="en-GB" sz="1400"/>
          </a:p>
          <a:p>
            <a:r>
              <a:rPr lang="en-GB" sz="1400"/>
              <a:t> </a:t>
            </a:r>
          </a:p>
          <a:p>
            <a:r>
              <a:rPr lang="en-GB" sz="1400" b="1"/>
              <a:t>South East London </a:t>
            </a:r>
            <a:r>
              <a:rPr lang="en-GB" sz="1400"/>
              <a:t>(Bexley, Bromley, Greenwich, Lambeth, Lewisham, Southwark)</a:t>
            </a:r>
          </a:p>
          <a:p>
            <a:r>
              <a:rPr lang="en-GB" sz="1400" b="1"/>
              <a:t>Our Healthier South East London</a:t>
            </a:r>
            <a:endParaRPr lang="en-GB" sz="1400"/>
          </a:p>
          <a:p>
            <a:r>
              <a:rPr lang="en-GB" sz="1400"/>
              <a:t>Email </a:t>
            </a:r>
            <a:r>
              <a:rPr lang="en-GB" sz="1400">
                <a:hlinkClick r:id="rId5"/>
              </a:rPr>
              <a:t>tumsilla.sethi1@nhs.net</a:t>
            </a:r>
            <a:endParaRPr lang="en-GB" sz="1400"/>
          </a:p>
          <a:p>
            <a:r>
              <a:rPr lang="en-GB" sz="1400"/>
              <a:t> </a:t>
            </a:r>
          </a:p>
          <a:p>
            <a:r>
              <a:rPr lang="en-GB" sz="1400" b="1"/>
              <a:t>South West London </a:t>
            </a:r>
            <a:r>
              <a:rPr lang="en-GB" sz="1400"/>
              <a:t>(Croydon, Kingston, Merton, Richmond, Sutton, Wandsworth)</a:t>
            </a:r>
          </a:p>
          <a:p>
            <a:r>
              <a:rPr lang="en-GB" sz="1400" b="1"/>
              <a:t>South West London Health and Care Partnership</a:t>
            </a:r>
            <a:endParaRPr lang="en-GB" sz="1400"/>
          </a:p>
          <a:p>
            <a:r>
              <a:rPr lang="en-GB" sz="1400"/>
              <a:t>Email </a:t>
            </a:r>
            <a:r>
              <a:rPr lang="en-GB" sz="1400">
                <a:hlinkClick r:id="rId6"/>
              </a:rPr>
              <a:t>swlcarehomes.admin@swlondon.nhs.uk</a:t>
            </a:r>
            <a:endParaRPr lang="en-GB" sz="1400"/>
          </a:p>
        </p:txBody>
      </p:sp>
      <p:graphicFrame>
        <p:nvGraphicFramePr>
          <p:cNvPr id="6" name="Table 5">
            <a:extLst>
              <a:ext uri="{FF2B5EF4-FFF2-40B4-BE49-F238E27FC236}">
                <a16:creationId xmlns:a16="http://schemas.microsoft.com/office/drawing/2014/main" id="{AA28F7CC-1258-4AD4-AE90-699651CC5743}"/>
              </a:ext>
            </a:extLst>
          </p:cNvPr>
          <p:cNvGraphicFramePr>
            <a:graphicFrameLocks noGrp="1"/>
          </p:cNvGraphicFramePr>
          <p:nvPr/>
        </p:nvGraphicFramePr>
        <p:xfrm>
          <a:off x="118111" y="974090"/>
          <a:ext cx="6731684" cy="5389538"/>
        </p:xfrm>
        <a:graphic>
          <a:graphicData uri="http://schemas.openxmlformats.org/drawingml/2006/table">
            <a:tbl>
              <a:tblPr firstRow="1" bandRow="1">
                <a:tableStyleId>{5C22544A-7EE6-4342-B048-85BDC9FD1C3A}</a:tableStyleId>
              </a:tblPr>
              <a:tblGrid>
                <a:gridCol w="1289374">
                  <a:extLst>
                    <a:ext uri="{9D8B030D-6E8A-4147-A177-3AD203B41FA5}">
                      <a16:colId xmlns:a16="http://schemas.microsoft.com/office/drawing/2014/main" val="1550930487"/>
                    </a:ext>
                  </a:extLst>
                </a:gridCol>
                <a:gridCol w="5442310">
                  <a:extLst>
                    <a:ext uri="{9D8B030D-6E8A-4147-A177-3AD203B41FA5}">
                      <a16:colId xmlns:a16="http://schemas.microsoft.com/office/drawing/2014/main" val="29167053"/>
                    </a:ext>
                  </a:extLst>
                </a:gridCol>
              </a:tblGrid>
              <a:tr h="401040">
                <a:tc>
                  <a:txBody>
                    <a:bodyPr/>
                    <a:lstStyle/>
                    <a:p>
                      <a:r>
                        <a:rPr lang="en-US"/>
                        <a:t>Project</a:t>
                      </a:r>
                      <a:endParaRPr lang="en-GB"/>
                    </a:p>
                  </a:txBody>
                  <a:tcPr/>
                </a:tc>
                <a:tc>
                  <a:txBody>
                    <a:bodyPr/>
                    <a:lstStyle/>
                    <a:p>
                      <a:r>
                        <a:rPr lang="en-US"/>
                        <a:t>Benefits include</a:t>
                      </a:r>
                      <a:endParaRPr lang="en-GB"/>
                    </a:p>
                  </a:txBody>
                  <a:tcPr/>
                </a:tc>
                <a:extLst>
                  <a:ext uri="{0D108BD9-81ED-4DB2-BD59-A6C34878D82A}">
                    <a16:rowId xmlns:a16="http://schemas.microsoft.com/office/drawing/2014/main" val="2674689933"/>
                  </a:ext>
                </a:extLst>
              </a:tr>
              <a:tr h="1483298">
                <a:tc>
                  <a:txBody>
                    <a:bodyPr/>
                    <a:lstStyle/>
                    <a:p>
                      <a:r>
                        <a:rPr lang="en-US" sz="1400" b="1"/>
                        <a:t>Data Security and Protection Toolkit (DSPT)</a:t>
                      </a:r>
                    </a:p>
                    <a:p>
                      <a:endParaRPr lang="en-US" sz="1400" b="1"/>
                    </a:p>
                  </a:txBody>
                  <a:tcPr/>
                </a:tc>
                <a:tc>
                  <a:txBody>
                    <a:bodyPr/>
                    <a:lstStyle/>
                    <a:p>
                      <a:r>
                        <a:rPr lang="en-US" sz="1400"/>
                        <a:t>Enables access to digital tools supporting improved care for service users:</a:t>
                      </a:r>
                    </a:p>
                    <a:p>
                      <a:pPr marL="285750" indent="-285750">
                        <a:buFont typeface="Arial" panose="020B0604020202020204" pitchFamily="34" charset="0"/>
                        <a:buChar char="•"/>
                      </a:pPr>
                      <a:r>
                        <a:rPr lang="en-US" sz="1400" err="1"/>
                        <a:t>NHSmail</a:t>
                      </a:r>
                      <a:r>
                        <a:rPr lang="en-US" sz="1400"/>
                        <a:t> and MS Teams, to enable secure communication and video calls with other health and care professionals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Access to health and care records of service users, supporting faster shared decision making and increased productivity for carers unlocking more time to provide direct care</a:t>
                      </a:r>
                    </a:p>
                    <a:p>
                      <a:pPr marL="0" indent="0">
                        <a:buFont typeface="Arial" panose="020B0604020202020204" pitchFamily="34" charset="0"/>
                        <a:buNone/>
                      </a:pPr>
                      <a:endParaRPr lang="en-US" sz="1400"/>
                    </a:p>
                    <a:p>
                      <a:pPr marL="0" indent="0">
                        <a:buFont typeface="Arial" panose="020B0604020202020204" pitchFamily="34" charset="0"/>
                        <a:buNone/>
                      </a:pPr>
                      <a:r>
                        <a:rPr lang="en-US" sz="1400"/>
                        <a:t>Direct benefits for domiciliary care provider </a:t>
                      </a:r>
                      <a:r>
                        <a:rPr lang="en-US" sz="1400" err="1"/>
                        <a:t>organisations</a:t>
                      </a:r>
                      <a:r>
                        <a:rPr lang="en-US" sz="1400"/>
                        <a:t>:</a:t>
                      </a:r>
                    </a:p>
                    <a:p>
                      <a:pPr marL="285750" indent="-285750">
                        <a:buFont typeface="Arial" panose="020B0604020202020204" pitchFamily="34" charset="0"/>
                        <a:buChar char="•"/>
                      </a:pPr>
                      <a:r>
                        <a:rPr lang="en-US" sz="1400"/>
                        <a:t>Demonstrate to CQC that you meet their expectations around data security and information sharing</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Improved protection from cyber attacks</a:t>
                      </a: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Evidence that you are complying with law and best practice</a:t>
                      </a:r>
                      <a:endParaRPr lang="en-US" sz="1400"/>
                    </a:p>
                  </a:txBody>
                  <a:tcPr/>
                </a:tc>
                <a:extLst>
                  <a:ext uri="{0D108BD9-81ED-4DB2-BD59-A6C34878D82A}">
                    <a16:rowId xmlns:a16="http://schemas.microsoft.com/office/drawing/2014/main" val="1699882377"/>
                  </a:ext>
                </a:extLst>
              </a:tr>
              <a:tr h="1483298">
                <a:tc>
                  <a:txBody>
                    <a:bodyPr/>
                    <a:lstStyle/>
                    <a:p>
                      <a:r>
                        <a:rPr lang="en-US" sz="1400" b="1" err="1"/>
                        <a:t>NHSmail</a:t>
                      </a:r>
                      <a:endParaRPr lang="en-GB" sz="1400" b="1"/>
                    </a:p>
                  </a:txBody>
                  <a:tcPr/>
                </a:tc>
                <a:tc>
                  <a:txBody>
                    <a:bodyPr/>
                    <a:lstStyle/>
                    <a:p>
                      <a:pPr marL="0" indent="0">
                        <a:buFont typeface="Arial" panose="020B0604020202020204" pitchFamily="34" charset="0"/>
                        <a:buNone/>
                      </a:pPr>
                      <a:r>
                        <a:rPr lang="en-US" sz="1400"/>
                        <a:t>Improved communication with key stakeholders:</a:t>
                      </a:r>
                    </a:p>
                    <a:p>
                      <a:pPr marL="285750" indent="-285750">
                        <a:buFont typeface="Arial" panose="020B0604020202020204" pitchFamily="34" charset="0"/>
                        <a:buChar char="•"/>
                      </a:pPr>
                      <a:r>
                        <a:rPr lang="en-US" sz="1400"/>
                        <a:t>Safely send and receive information with service users’ GP practices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Faster communication across health and care </a:t>
                      </a:r>
                      <a:r>
                        <a:rPr lang="en-US" sz="1400" err="1"/>
                        <a:t>organisations</a:t>
                      </a:r>
                      <a:endParaRPr lang="en-US"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Direct communication with community healthcare professionals</a:t>
                      </a:r>
                    </a:p>
                  </a:txBody>
                  <a:tcPr/>
                </a:tc>
                <a:extLst>
                  <a:ext uri="{0D108BD9-81ED-4DB2-BD59-A6C34878D82A}">
                    <a16:rowId xmlns:a16="http://schemas.microsoft.com/office/drawing/2014/main" val="2138018479"/>
                  </a:ext>
                </a:extLst>
              </a:tr>
            </a:tbl>
          </a:graphicData>
        </a:graphic>
      </p:graphicFrame>
      <p:sp>
        <p:nvSpPr>
          <p:cNvPr id="7" name="TextBox 6">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523053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864529" y="171765"/>
            <a:ext cx="9804034" cy="611649"/>
          </a:xfrm>
        </p:spPr>
        <p:txBody>
          <a:bodyPr/>
          <a:lstStyle/>
          <a:p>
            <a:r>
              <a:rPr lang="en-GB" sz="3200"/>
              <a:t>Data Security and Protection Toolkit (DSPT)</a:t>
            </a:r>
            <a:endParaRPr lang="en-GB" sz="3200">
              <a:solidFill>
                <a:srgbClr val="FF0000"/>
              </a:solidFill>
            </a:endParaRP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7779346" y="1060905"/>
            <a:ext cx="4052104" cy="5481319"/>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dirty="0">
                <a:solidFill>
                  <a:srgbClr val="404041"/>
                </a:solidFill>
                <a:effectLst/>
              </a:rPr>
              <a:t>All CQC-registered care providers in England (including domiciliary care providers) are expected to register for DSPT</a:t>
            </a:r>
            <a:r>
              <a:rPr kumimoji="0" lang="en-GB" sz="1600" b="0" i="0" u="none" strike="noStrike" kern="1200" cap="none" spc="0" normalizeH="0" baseline="0" noProof="0" dirty="0">
                <a:ln>
                  <a:noFill/>
                </a:ln>
                <a:solidFill>
                  <a:srgbClr val="000000"/>
                </a:solidFill>
                <a:effectLst/>
                <a:uLnTx/>
                <a:uFillTx/>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rPr>
              <a:t>Guidance on </a:t>
            </a:r>
            <a:r>
              <a:rPr kumimoji="0" lang="en-GB" sz="1600" b="0" i="0" u="none" strike="noStrike" kern="1200" cap="none" spc="0" normalizeH="0" baseline="0" noProof="0" dirty="0">
                <a:ln>
                  <a:noFill/>
                </a:ln>
                <a:solidFill>
                  <a:srgbClr val="000000"/>
                </a:solidFill>
                <a:effectLst/>
                <a:uLnTx/>
                <a:uFillTx/>
                <a:hlinkClick r:id="rId3"/>
              </a:rPr>
              <a:t>how to register</a:t>
            </a:r>
            <a:r>
              <a:rPr kumimoji="0" lang="en-GB" sz="1600" b="0" i="0" u="none" strike="noStrike" kern="1200" cap="none" spc="0" normalizeH="0" baseline="0" noProof="0" dirty="0">
                <a:ln>
                  <a:noFill/>
                </a:ln>
                <a:solidFill>
                  <a:srgbClr val="000000"/>
                </a:solidFill>
                <a:effectLst/>
                <a:uLnTx/>
                <a:uFillTx/>
              </a:rPr>
              <a:t> is available on the Digital Social Care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rPr>
              <a:t>Following registration, providers must complete and publish DSPT annually.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rPr>
              <a:t>Providers who achieve Approaching Standards compliance are eligible to register for </a:t>
            </a:r>
            <a:r>
              <a:rPr kumimoji="0" lang="en-GB" sz="1600" b="0" i="0" u="none" strike="noStrike" kern="1200" cap="none" spc="0" normalizeH="0" baseline="0" noProof="0" dirty="0">
                <a:ln>
                  <a:noFill/>
                </a:ln>
                <a:solidFill>
                  <a:srgbClr val="000000"/>
                </a:solidFill>
                <a:effectLst/>
                <a:uLnTx/>
                <a:uFillTx/>
                <a:hlinkClick r:id="rId4"/>
              </a:rPr>
              <a:t>register for secure </a:t>
            </a:r>
            <a:r>
              <a:rPr kumimoji="0" lang="en-GB" sz="1600" b="0" i="0" u="none" strike="noStrike" kern="1200" cap="none" spc="0" normalizeH="0" baseline="0" noProof="0" dirty="0" err="1">
                <a:ln>
                  <a:noFill/>
                </a:ln>
                <a:solidFill>
                  <a:srgbClr val="000000"/>
                </a:solidFill>
                <a:effectLst/>
                <a:uLnTx/>
                <a:uFillTx/>
                <a:hlinkClick r:id="rId4"/>
              </a:rPr>
              <a:t>NHSmail</a:t>
            </a:r>
            <a:r>
              <a:rPr kumimoji="0" lang="en-GB" sz="1600" b="0" i="0" u="none" strike="noStrike" kern="1200" cap="none" spc="0" normalizeH="0" baseline="0" noProof="0" dirty="0">
                <a:ln>
                  <a:noFill/>
                </a:ln>
                <a:solidFill>
                  <a:srgbClr val="000000"/>
                </a:solidFill>
                <a:effectLst/>
                <a:uLnTx/>
                <a:uFillTx/>
              </a:rPr>
              <a:t> at no cost</a:t>
            </a:r>
            <a:r>
              <a:rPr lang="en-GB" sz="1600" dirty="0">
                <a:solidFill>
                  <a:srgbClr val="000000"/>
                </a:solidFill>
              </a:rPr>
              <a:t>.</a:t>
            </a:r>
            <a:endParaRPr kumimoji="0" lang="en-GB" sz="1600" b="0"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rPr>
              <a:t>If you have any questions or would like support with </a:t>
            </a:r>
            <a:r>
              <a:rPr kumimoji="0" lang="en-GB" sz="1600" b="0" i="0" u="none" strike="noStrike" kern="1200" cap="none" spc="0" normalizeH="0" baseline="0" noProof="0" dirty="0" err="1">
                <a:ln>
                  <a:noFill/>
                </a:ln>
                <a:solidFill>
                  <a:srgbClr val="000000"/>
                </a:solidFill>
                <a:effectLst/>
                <a:uLnTx/>
                <a:uFillTx/>
              </a:rPr>
              <a:t>NHSmail</a:t>
            </a:r>
            <a:r>
              <a:rPr kumimoji="0" lang="en-GB" sz="1600" b="0" i="0" u="none" strike="noStrike" kern="1200" cap="none" spc="0" normalizeH="0" baseline="0" noProof="0" dirty="0">
                <a:ln>
                  <a:noFill/>
                </a:ln>
                <a:solidFill>
                  <a:srgbClr val="000000"/>
                </a:solidFill>
                <a:effectLst/>
                <a:uLnTx/>
                <a:uFillTx/>
              </a:rPr>
              <a:t> or DSPT, email the NHS London team: </a:t>
            </a:r>
            <a:r>
              <a:rPr kumimoji="0" lang="en-GB" sz="1600" b="1" i="0" u="none" strike="noStrike" kern="1200" cap="none" spc="0" normalizeH="0" baseline="0" noProof="0" dirty="0">
                <a:ln>
                  <a:noFill/>
                </a:ln>
                <a:solidFill>
                  <a:srgbClr val="000000"/>
                </a:solidFill>
                <a:effectLst/>
                <a:uLnTx/>
                <a:uFillTx/>
                <a:hlinkClick r:id="rId5"/>
              </a:rPr>
              <a:t>hlp.londonchnhsmailrequests@nhs.net</a:t>
            </a:r>
            <a:endParaRPr kumimoji="0" lang="en-GB" sz="1600" b="0" i="0" u="none" strike="noStrike" kern="1200" cap="none" spc="0" normalizeH="0" baseline="0" noProof="0" dirty="0">
              <a:ln>
                <a:noFill/>
              </a:ln>
              <a:solidFill>
                <a:srgbClr val="000000"/>
              </a:solidFill>
              <a:effectLst/>
              <a:uLnTx/>
              <a:uFillTx/>
            </a:endParaRPr>
          </a:p>
        </p:txBody>
      </p:sp>
      <p:sp>
        <p:nvSpPr>
          <p:cNvPr id="10" name="TextBox 9">
            <a:extLst>
              <a:ext uri="{FF2B5EF4-FFF2-40B4-BE49-F238E27FC236}">
                <a16:creationId xmlns:a16="http://schemas.microsoft.com/office/drawing/2014/main" id="{0E78B109-F940-4835-95EC-61669AF587EB}"/>
              </a:ext>
            </a:extLst>
          </p:cNvPr>
          <p:cNvSpPr txBox="1"/>
          <p:nvPr/>
        </p:nvSpPr>
        <p:spPr>
          <a:xfrm>
            <a:off x="360550" y="1070431"/>
            <a:ext cx="7298951"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Data Security and Protection Toolkit (DSPT)</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is a really helpful annual self-assessment for health and care organisations. It shows you what you need to do to keep people’s information safe, and to protect your business from the risk of a data breach or a cyber attack. Once you’ve completed the DSPT, it will help you demonstrate, to the people you support, your commissioners, GPs and other NHS services, that you are handling information securely.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You can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learn more about the DSPT on the Digital Social Care website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This website also provides practical tips and directs you to relevant guidance, templates and legislation to make completing the self-assessment even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8"/>
              </a:rPr>
              <a:t>‘Better Security Better Care’ programme</a:t>
            </a: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is supporting London social care providers to complete the DSPT via webinars, interactive online workshops and 1:1 support</a:t>
            </a:r>
            <a:r>
              <a:rPr lang="en-GB" sz="1600">
                <a:solidFill>
                  <a:srgbClr val="000000"/>
                </a:solidFill>
                <a:latin typeface="Arial" panose="020B0604020202020204" pitchFamily="34" charset="0"/>
                <a:cs typeface="Arial" panose="020B0604020202020204" pitchFamily="34" charset="0"/>
              </a:rPr>
              <a:t> in 2021/22.</a:t>
            </a: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get local support with completing DSPT, please contact your area lead </a:t>
            </a:r>
            <a:b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(see contact details on ‘Accessing support for digital transformation’ slide).</a:t>
            </a:r>
          </a:p>
        </p:txBody>
      </p:sp>
      <p:pic>
        <p:nvPicPr>
          <p:cNvPr id="4" name="Picture 3">
            <a:extLst>
              <a:ext uri="{FF2B5EF4-FFF2-40B4-BE49-F238E27FC236}">
                <a16:creationId xmlns:a16="http://schemas.microsoft.com/office/drawing/2014/main" id="{4CA392E2-62BA-4909-BAE6-2A3BB6BD8599}"/>
              </a:ext>
            </a:extLst>
          </p:cNvPr>
          <p:cNvPicPr>
            <a:picLocks noChangeAspect="1"/>
          </p:cNvPicPr>
          <p:nvPr/>
        </p:nvPicPr>
        <p:blipFill>
          <a:blip r:embed="rId9"/>
          <a:stretch>
            <a:fillRect/>
          </a:stretch>
        </p:blipFill>
        <p:spPr>
          <a:xfrm>
            <a:off x="2384612" y="5787569"/>
            <a:ext cx="3250826" cy="754655"/>
          </a:xfrm>
          <a:prstGeom prst="rect">
            <a:avLst/>
          </a:prstGeom>
        </p:spPr>
      </p:pic>
      <p:pic>
        <p:nvPicPr>
          <p:cNvPr id="6" name="Graphic 5" descr="Lock">
            <a:extLst>
              <a:ext uri="{FF2B5EF4-FFF2-40B4-BE49-F238E27FC236}">
                <a16:creationId xmlns:a16="http://schemas.microsoft.com/office/drawing/2014/main" id="{FCA13244-B99C-4A47-B6A3-DCD2594D81B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3117" y="98683"/>
            <a:ext cx="641412" cy="641412"/>
          </a:xfrm>
          <a:prstGeom prst="rect">
            <a:avLst/>
          </a:prstGeom>
        </p:spPr>
      </p:pic>
      <p:sp>
        <p:nvSpPr>
          <p:cNvPr id="12" name="TextBox 11">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99428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832961" y="220061"/>
            <a:ext cx="10764416" cy="611649"/>
          </a:xfrm>
        </p:spPr>
        <p:txBody>
          <a:bodyPr>
            <a:normAutofit/>
          </a:bodyPr>
          <a:lstStyle/>
          <a:p>
            <a:r>
              <a:rPr lang="en-GB" sz="3200"/>
              <a:t>DSPT – support available from Digital Social Care  </a:t>
            </a:r>
          </a:p>
        </p:txBody>
      </p:sp>
      <p:sp>
        <p:nvSpPr>
          <p:cNvPr id="6" name="TextBox 5">
            <a:extLst>
              <a:ext uri="{FF2B5EF4-FFF2-40B4-BE49-F238E27FC236}">
                <a16:creationId xmlns:a16="http://schemas.microsoft.com/office/drawing/2014/main" id="{71F3028F-46EA-4689-8D29-3E148A7A5454}"/>
              </a:ext>
            </a:extLst>
          </p:cNvPr>
          <p:cNvSpPr txBox="1"/>
          <p:nvPr/>
        </p:nvSpPr>
        <p:spPr>
          <a:xfrm>
            <a:off x="352425" y="910165"/>
            <a:ext cx="6477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cs typeface="Arial" panose="020B0604020202020204" pitchFamily="34" charset="0"/>
              </a:rPr>
              <a:t>Digital Social </a:t>
            </a: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Care, run by social care providers for social care providers, is a dedicated space to provide </a:t>
            </a:r>
            <a:r>
              <a:rPr kumimoji="0" lang="en-GB"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advice</a:t>
            </a: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and </a:t>
            </a:r>
            <a:r>
              <a:rPr kumimoji="0" lang="en-GB"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support</a:t>
            </a: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to the sector on technology and data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Digital Social Care website includes resources and guidance on all things digital which are relevant to adult social care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You can access it at: </a:t>
            </a:r>
            <a:r>
              <a:rPr kumimoji="0" lang="en-GB"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https://www.digitalsocialcare.co.uk</a:t>
            </a:r>
            <a:r>
              <a:rPr kumimoji="0" lang="en-GB"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defRPr/>
            </a:pPr>
            <a:r>
              <a:rPr lang="en-GB" sz="1600">
                <a:effectLst/>
                <a:latin typeface="Arial" panose="020B0604020202020204" pitchFamily="34" charset="0"/>
                <a:ea typeface="Calibri" panose="020F0502020204030204" pitchFamily="34" charset="0"/>
                <a:cs typeface="Arial" panose="020B0604020202020204" pitchFamily="34" charset="0"/>
              </a:rPr>
              <a:t>From September 2021 to March 2022, Digital Social Care and NHSX are delivering a monthly masterclass webinar series aimed at adult social care providers on </a:t>
            </a:r>
            <a:r>
              <a:rPr lang="en-GB" sz="1600" b="1">
                <a:effectLst/>
                <a:latin typeface="Arial" panose="020B0604020202020204" pitchFamily="34" charset="0"/>
                <a:ea typeface="Calibri" panose="020F0502020204030204" pitchFamily="34" charset="0"/>
                <a:cs typeface="Arial" panose="020B0604020202020204" pitchFamily="34" charset="0"/>
              </a:rPr>
              <a:t>Adopting Digital Care Records</a:t>
            </a:r>
            <a:r>
              <a:rPr lang="en-GB" sz="1600">
                <a:effectLst/>
                <a:latin typeface="Arial" panose="020B0604020202020204" pitchFamily="34" charset="0"/>
                <a:ea typeface="Calibri" panose="020F0502020204030204" pitchFamily="34" charset="0"/>
                <a:cs typeface="Arial" panose="020B0604020202020204" pitchFamily="34" charset="0"/>
              </a:rPr>
              <a:t>. These webinars are designed to help you with adopting Digital Social </a:t>
            </a:r>
            <a:r>
              <a:rPr lang="en-GB" sz="1600" err="1">
                <a:effectLst/>
                <a:latin typeface="Arial" panose="020B0604020202020204" pitchFamily="34" charset="0"/>
                <a:ea typeface="Calibri" panose="020F0502020204030204" pitchFamily="34" charset="0"/>
                <a:cs typeface="Arial" panose="020B0604020202020204" pitchFamily="34" charset="0"/>
              </a:rPr>
              <a:t>CAre</a:t>
            </a:r>
            <a:r>
              <a:rPr lang="en-GB" sz="1600">
                <a:effectLst/>
                <a:latin typeface="Arial" panose="020B0604020202020204" pitchFamily="34" charset="0"/>
                <a:ea typeface="Calibri" panose="020F0502020204030204" pitchFamily="34" charset="0"/>
                <a:cs typeface="Arial" panose="020B0604020202020204" pitchFamily="34" charset="0"/>
              </a:rPr>
              <a:t> Records by sharing the knowledge and expertise of people who have already started to use these systems. To find out more or register, go to the Digital Social Care website’s </a:t>
            </a:r>
            <a:r>
              <a:rPr lang="en-GB" sz="16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Masterclass Series</a:t>
            </a:r>
            <a:r>
              <a:rPr lang="en-GB" sz="1600">
                <a:effectLst/>
                <a:latin typeface="Arial" panose="020B0604020202020204" pitchFamily="34" charset="0"/>
                <a:ea typeface="Calibri" panose="020F0502020204030204" pitchFamily="34" charset="0"/>
                <a:cs typeface="Arial" panose="020B0604020202020204" pitchFamily="34" charset="0"/>
              </a:rPr>
              <a:t>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CD4D70A-A3A3-4A3A-B612-437B75CCB999}"/>
              </a:ext>
            </a:extLst>
          </p:cNvPr>
          <p:cNvSpPr txBox="1"/>
          <p:nvPr/>
        </p:nvSpPr>
        <p:spPr>
          <a:xfrm>
            <a:off x="7058660" y="1178443"/>
            <a:ext cx="4867858"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Digital Social Care has set up a </a:t>
            </a: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hlinkClick r:id="rId5"/>
              </a:rPr>
              <a:t>helpline</a:t>
            </a: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 to support the adult social care sector with harnessing technology during the COVID-19 outbreak.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The helpline is open Monday to Friday, 9am to 5pm, and you can access it by phone (0208 133 3430) or email (help@digitalsocialcare.co.uk).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A team of digital experts are available to help social care providers access practical advice to troubleshoot a technical problem or give in-depth one-to-one support, with expertise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MS Teams and video conferencing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Remote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err="1">
                <a:ln>
                  <a:noFill/>
                </a:ln>
                <a:solidFill>
                  <a:srgbClr val="404041"/>
                </a:solidFill>
                <a:effectLst/>
                <a:uLnTx/>
                <a:uFillTx/>
                <a:latin typeface="Arial" panose="020B0604020202020204" pitchFamily="34" charset="0"/>
                <a:ea typeface="+mn-ea"/>
                <a:cs typeface="Arial" panose="020B0604020202020204" pitchFamily="34" charset="0"/>
              </a:rPr>
              <a:t>NHSmail</a:t>
            </a: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 and secure email</a:t>
            </a:r>
          </a:p>
          <a:p>
            <a:pPr marL="285750" lvl="0" indent="-285750">
              <a:buFont typeface="Arial" panose="020B0604020202020204" pitchFamily="34" charset="0"/>
              <a:buChar char="•"/>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Data protection (</a:t>
            </a:r>
            <a:r>
              <a:rPr lang="en-GB" sz="1600">
                <a:latin typeface="Arial" panose="020B0604020202020204" pitchFamily="34" charset="0"/>
                <a:cs typeface="Arial" panose="020B0604020202020204" pitchFamily="34" charset="0"/>
                <a:hlinkClick r:id="rId6"/>
              </a:rPr>
              <a:t>Guide to Data Protection | ICO</a:t>
            </a:r>
            <a:r>
              <a:rPr lang="en-GB" sz="1600"/>
              <a:t>) </a:t>
            </a:r>
            <a:endPar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E-learning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Care planning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Assistive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04041"/>
                </a:solidFill>
                <a:effectLst/>
                <a:uLnTx/>
                <a:uFillTx/>
                <a:latin typeface="Arial" panose="020B0604020202020204" pitchFamily="34" charset="0"/>
                <a:ea typeface="+mn-ea"/>
                <a:cs typeface="Arial" panose="020B0604020202020204" pitchFamily="34" charset="0"/>
              </a:rPr>
              <a:t>Technology for recruitment</a:t>
            </a:r>
          </a:p>
        </p:txBody>
      </p:sp>
      <p:pic>
        <p:nvPicPr>
          <p:cNvPr id="7" name="Picture 6">
            <a:extLst>
              <a:ext uri="{FF2B5EF4-FFF2-40B4-BE49-F238E27FC236}">
                <a16:creationId xmlns:a16="http://schemas.microsoft.com/office/drawing/2014/main" id="{6DAE213B-AD88-4812-BC58-671AA0FC1E1F}"/>
              </a:ext>
            </a:extLst>
          </p:cNvPr>
          <p:cNvPicPr>
            <a:picLocks noChangeAspect="1"/>
          </p:cNvPicPr>
          <p:nvPr/>
        </p:nvPicPr>
        <p:blipFill>
          <a:blip r:embed="rId7"/>
          <a:stretch>
            <a:fillRect/>
          </a:stretch>
        </p:blipFill>
        <p:spPr>
          <a:xfrm>
            <a:off x="1966200" y="5306165"/>
            <a:ext cx="3249450" cy="755970"/>
          </a:xfrm>
          <a:prstGeom prst="rect">
            <a:avLst/>
          </a:prstGeom>
        </p:spPr>
      </p:pic>
      <p:pic>
        <p:nvPicPr>
          <p:cNvPr id="10" name="Graphic 9" descr="Lock">
            <a:extLst>
              <a:ext uri="{FF2B5EF4-FFF2-40B4-BE49-F238E27FC236}">
                <a16:creationId xmlns:a16="http://schemas.microsoft.com/office/drawing/2014/main" id="{809FC00F-4398-4BB5-8EC1-892204DBDBD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3117" y="98683"/>
            <a:ext cx="641412" cy="641412"/>
          </a:xfrm>
          <a:prstGeom prst="rect">
            <a:avLst/>
          </a:prstGeom>
        </p:spPr>
      </p:pic>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4278018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lstStyle/>
          <a:p>
            <a:r>
              <a:rPr lang="en-GB"/>
              <a:t>	Supporting staff wellbeing</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264458" y="1012991"/>
            <a:ext cx="11663083" cy="5909310"/>
          </a:xfrm>
          <a:prstGeom prst="rect">
            <a:avLst/>
          </a:prstGeom>
          <a:noFill/>
        </p:spPr>
        <p:txBody>
          <a:bodyPr wrap="square" rtlCol="0">
            <a:spAutoFit/>
          </a:bodyPr>
          <a:lstStyle/>
          <a:p>
            <a:pPr>
              <a:buClr>
                <a:srgbClr val="000000"/>
              </a:buClr>
            </a:pPr>
            <a:r>
              <a:rPr lang="en-GB" sz="1400">
                <a:latin typeface="Arial" panose="020B0604020202020204" pitchFamily="34" charset="0"/>
                <a:cs typeface="Arial" panose="020B0604020202020204" pitchFamily="34" charset="0"/>
              </a:rPr>
              <a:t>The COVID-19 outbreak is affecting us all in many ways: </a:t>
            </a:r>
            <a:r>
              <a:rPr lang="en-GB" sz="1400" b="1">
                <a:latin typeface="Arial" panose="020B0604020202020204" pitchFamily="34" charset="0"/>
                <a:cs typeface="Arial" panose="020B0604020202020204" pitchFamily="34" charset="0"/>
              </a:rPr>
              <a:t>physically</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emotionally</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socially</a:t>
            </a:r>
            <a:r>
              <a:rPr lang="en-GB" sz="1400">
                <a:latin typeface="Arial" panose="020B0604020202020204" pitchFamily="34" charset="0"/>
                <a:cs typeface="Arial" panose="020B0604020202020204" pitchFamily="34" charset="0"/>
              </a:rPr>
              <a:t> and </a:t>
            </a:r>
            <a:r>
              <a:rPr lang="en-GB" sz="1400" b="1">
                <a:latin typeface="Arial" panose="020B0604020202020204" pitchFamily="34" charset="0"/>
                <a:cs typeface="Arial" panose="020B0604020202020204" pitchFamily="34" charset="0"/>
              </a:rPr>
              <a:t>psychologically</a:t>
            </a:r>
            <a:r>
              <a:rPr lang="en-GB" sz="1400">
                <a:latin typeface="Arial" panose="020B0604020202020204" pitchFamily="34" charset="0"/>
                <a:cs typeface="Arial" panose="020B0604020202020204" pitchFamily="34" charset="0"/>
              </a:rPr>
              <a:t>. It is a normal reaction to a very abnormal set of circumstances. </a:t>
            </a:r>
            <a:r>
              <a:rPr lang="en-GB" sz="1400" b="1">
                <a:latin typeface="Arial" panose="020B0604020202020204" pitchFamily="34" charset="0"/>
                <a:cs typeface="Arial" panose="020B0604020202020204" pitchFamily="34" charset="0"/>
              </a:rPr>
              <a:t>It is okay not to be okay </a:t>
            </a:r>
            <a:r>
              <a:rPr lang="en-GB" sz="1400">
                <a:latin typeface="Arial" panose="020B0604020202020204" pitchFamily="34" charset="0"/>
                <a:cs typeface="Arial" panose="020B0604020202020204" pitchFamily="34" charset="0"/>
              </a:rPr>
              <a:t>and it is by no means a reflection that you cannot do your job or that you are weak. Some people may have some positive experiences, such as taking pride in the work, or your work may provide you with a sense of purpose. Managing your emotional well-being right now is as important as managing your physical health</a:t>
            </a:r>
            <a:r>
              <a:rPr lang="en-GB" sz="1400">
                <a:solidFill>
                  <a:srgbClr val="000000"/>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If you are concerned about your mental health, your GP is always a good place to start. If it is outside of working hours, contact the crisis line of your borough which is </a:t>
            </a:r>
            <a:r>
              <a:rPr lang="en-GB" sz="1400">
                <a:latin typeface="Arial" panose="020B0604020202020204" pitchFamily="34" charset="0"/>
                <a:cs typeface="Arial" panose="020B0604020202020204" pitchFamily="34" charset="0"/>
                <a:hlinkClick r:id="rId3"/>
              </a:rPr>
              <a:t>here</a:t>
            </a:r>
            <a:r>
              <a:rPr lang="en-GB" sz="1400">
                <a:latin typeface="Arial" panose="020B0604020202020204" pitchFamily="34" charset="0"/>
                <a:cs typeface="Arial" panose="020B0604020202020204" pitchFamily="34" charset="0"/>
              </a:rPr>
              <a:t> or if you are known to services, please call your Care Coordinator or the service responsible for your care. </a:t>
            </a:r>
          </a:p>
          <a:p>
            <a:pPr>
              <a:buClr>
                <a:srgbClr val="000000"/>
              </a:buClr>
            </a:pPr>
            <a:endParaRPr lang="en-GB" sz="1600">
              <a:solidFill>
                <a:srgbClr val="000000"/>
              </a:solidFill>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Below are some things to consider to support your own wellbeing:</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These times are temporary and things will get better</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Consider and acknowledge how you are feeling and coping, reflecting on your own needs and limits</a:t>
            </a:r>
          </a:p>
          <a:p>
            <a:pPr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Ask for help if you are struggling. Asking for help when times are difficult is a sign of strength</a:t>
            </a:r>
          </a:p>
          <a:p>
            <a:pPr lvl="0" indent="-285750">
              <a:buFont typeface="Arial" panose="020B0604020202020204" pitchFamily="34" charset="0"/>
              <a:buChar char="•"/>
            </a:pPr>
            <a:r>
              <a:rPr lang="en-GB" sz="1400">
                <a:latin typeface="Arial" panose="020B0604020202020204" pitchFamily="34" charset="0"/>
                <a:cs typeface="Arial" panose="020B0604020202020204" pitchFamily="34" charset="0"/>
              </a:rPr>
              <a:t>Stay connected with colleagues, managers, friends and family. Where possible do check on</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the needs of colleagues and loved ones</a:t>
            </a:r>
          </a:p>
          <a:p>
            <a:pPr lvl="0" indent="-285750">
              <a:buFont typeface="Arial" panose="020B0604020202020204" pitchFamily="34" charset="0"/>
              <a:buChar char="•"/>
            </a:pPr>
            <a:r>
              <a:rPr lang="en-GB" sz="1400">
                <a:latin typeface="Arial" panose="020B0604020202020204" pitchFamily="34" charset="0"/>
                <a:cs typeface="Arial" panose="020B0604020202020204" pitchFamily="34" charset="0"/>
              </a:rPr>
              <a:t>A lot of things might feel out of your control at the moment. It can help to focus on what we can control rather than what we cannot</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Acknowledge</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that</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what you and your team are doing matters. You are doing a great job!</a:t>
            </a:r>
          </a:p>
          <a:p>
            <a:pPr indent="-285750">
              <a:buFont typeface="Arial" panose="020B0604020202020204" pitchFamily="34" charset="0"/>
              <a:buChar char="•"/>
            </a:pPr>
            <a:r>
              <a:rPr lang="en-GB" sz="1400">
                <a:latin typeface="Arial" panose="020B0604020202020204" pitchFamily="34" charset="0"/>
                <a:cs typeface="Arial" panose="020B0604020202020204" pitchFamily="34" charset="0"/>
              </a:rPr>
              <a:t>Choose an action that signals the end of your shift and try to rest and recharge when you are home </a:t>
            </a:r>
          </a:p>
          <a:p>
            <a:pPr>
              <a:buClr>
                <a:srgbClr val="000000"/>
              </a:buClr>
            </a:pPr>
            <a:endParaRPr lang="en-GB" sz="1600">
              <a:solidFill>
                <a:srgbClr val="000000"/>
              </a:solidFill>
              <a:latin typeface="Arial" panose="020B0604020202020204" pitchFamily="34" charset="0"/>
              <a:cs typeface="Arial" panose="020B0604020202020204" pitchFamily="34" charset="0"/>
            </a:endParaRPr>
          </a:p>
          <a:p>
            <a:pPr lvl="0">
              <a:buClr>
                <a:srgbClr val="000000"/>
              </a:buClr>
            </a:pPr>
            <a:r>
              <a:rPr lang="en-GB" sz="1600" b="1">
                <a:solidFill>
                  <a:srgbClr val="005EB8"/>
                </a:solidFill>
                <a:latin typeface="Arial" panose="020B0604020202020204" pitchFamily="34" charset="0"/>
                <a:cs typeface="Arial" panose="020B0604020202020204" pitchFamily="34" charset="0"/>
              </a:rPr>
              <a:t>To speak to someone:</a:t>
            </a:r>
            <a:r>
              <a:rPr lang="en-GB" sz="1600" b="1" u="sng">
                <a:solidFill>
                  <a:srgbClr val="FFFFFF"/>
                </a:solidFill>
                <a:latin typeface="Arial" panose="020B0604020202020204" pitchFamily="34" charset="0"/>
                <a:cs typeface="Arial" panose="020B0604020202020204" pitchFamily="34" charset="0"/>
              </a:rPr>
              <a:t>:</a:t>
            </a:r>
          </a:p>
          <a:p>
            <a:pPr indent="-182563">
              <a:buClr>
                <a:srgbClr val="000000"/>
              </a:buClr>
              <a:buFont typeface="Arial" panose="020B0604020202020204" pitchFamily="34" charset="0"/>
              <a:buChar char="•"/>
            </a:pPr>
            <a:r>
              <a:rPr lang="en-GB" sz="1400" b="1">
                <a:latin typeface="Arial" panose="020B0604020202020204" pitchFamily="34" charset="0"/>
                <a:cs typeface="Arial" panose="020B0604020202020204" pitchFamily="34" charset="0"/>
              </a:rPr>
              <a:t>Urgent Support: </a:t>
            </a:r>
            <a:r>
              <a:rPr lang="en-GB" sz="1400">
                <a:latin typeface="Arial" panose="020B0604020202020204" pitchFamily="34" charset="0"/>
                <a:cs typeface="Arial" panose="020B0604020202020204" pitchFamily="34" charset="0"/>
              </a:rPr>
              <a:t>Good-Thinking’s </a:t>
            </a:r>
            <a:r>
              <a:rPr lang="en-GB" sz="1400">
                <a:latin typeface="Arial" panose="020B0604020202020204" pitchFamily="34" charset="0"/>
                <a:cs typeface="Arial" panose="020B0604020202020204" pitchFamily="34" charset="0"/>
                <a:hlinkClick r:id="rId4"/>
              </a:rPr>
              <a:t>Urgent Support page </a:t>
            </a:r>
            <a:r>
              <a:rPr lang="en-GB" sz="1400">
                <a:latin typeface="Arial" panose="020B0604020202020204" pitchFamily="34" charset="0"/>
                <a:cs typeface="Arial" panose="020B0604020202020204" pitchFamily="34" charset="0"/>
              </a:rPr>
              <a:t>has </a:t>
            </a:r>
            <a:r>
              <a:rPr lang="en-GB" sz="1400">
                <a:solidFill>
                  <a:srgbClr val="000000"/>
                </a:solidFill>
                <a:latin typeface="Arial" panose="020B0604020202020204" pitchFamily="34" charset="0"/>
                <a:cs typeface="Arial" panose="020B0604020202020204" pitchFamily="34" charset="0"/>
              </a:rPr>
              <a:t>n</a:t>
            </a:r>
            <a:r>
              <a:rPr lang="en-GB" sz="1400">
                <a:latin typeface="Arial" panose="020B0604020202020204" pitchFamily="34" charset="0"/>
                <a:cs typeface="Arial" panose="020B0604020202020204" pitchFamily="34" charset="0"/>
              </a:rPr>
              <a:t>umbers and links to help you access urgent support, </a:t>
            </a:r>
          </a:p>
          <a:p>
            <a:pPr lvl="0" indent="-182563">
              <a:buClr>
                <a:srgbClr val="000000"/>
              </a:buClr>
              <a:buFont typeface="Arial" panose="020B0604020202020204" pitchFamily="34" charset="0"/>
              <a:buChar char="•"/>
            </a:pPr>
            <a:r>
              <a:rPr lang="en-GB" sz="1400" b="1">
                <a:solidFill>
                  <a:srgbClr val="000000"/>
                </a:solidFill>
                <a:latin typeface="Arial" panose="020B0604020202020204" pitchFamily="34" charset="0"/>
                <a:cs typeface="Arial" panose="020B0604020202020204" pitchFamily="34" charset="0"/>
              </a:rPr>
              <a:t>1:1 Mental health support </a:t>
            </a:r>
            <a:r>
              <a:rPr lang="en-GB" sz="1400">
                <a:solidFill>
                  <a:srgbClr val="000000"/>
                </a:solidFill>
                <a:latin typeface="Arial" panose="020B0604020202020204" pitchFamily="34" charset="0"/>
                <a:cs typeface="Arial" panose="020B0604020202020204" pitchFamily="34" charset="0"/>
              </a:rPr>
              <a:t>24 hours a day: Text FRONTLINE to </a:t>
            </a:r>
            <a:r>
              <a:rPr lang="en-GB" sz="1400" b="1">
                <a:solidFill>
                  <a:srgbClr val="000000"/>
                </a:solidFill>
                <a:latin typeface="Arial" panose="020B0604020202020204" pitchFamily="34" charset="0"/>
                <a:cs typeface="Arial" panose="020B0604020202020204" pitchFamily="34" charset="0"/>
              </a:rPr>
              <a:t>85258 </a:t>
            </a:r>
            <a:r>
              <a:rPr lang="en-GB" sz="1400">
                <a:solidFill>
                  <a:srgbClr val="000000"/>
                </a:solidFill>
                <a:latin typeface="Arial" panose="020B0604020202020204" pitchFamily="34" charset="0"/>
                <a:cs typeface="Arial" panose="020B0604020202020204" pitchFamily="34" charset="0"/>
              </a:rPr>
              <a:t>for a text chat or call </a:t>
            </a:r>
            <a:r>
              <a:rPr lang="en-GB" sz="1400" b="1">
                <a:solidFill>
                  <a:srgbClr val="000000"/>
                </a:solidFill>
                <a:latin typeface="Arial" panose="020B0604020202020204" pitchFamily="34" charset="0"/>
                <a:cs typeface="Arial" panose="020B0604020202020204" pitchFamily="34" charset="0"/>
              </a:rPr>
              <a:t>116 123 </a:t>
            </a:r>
            <a:r>
              <a:rPr lang="en-GB" sz="1400">
                <a:solidFill>
                  <a:srgbClr val="000000"/>
                </a:solidFill>
                <a:latin typeface="Arial" panose="020B0604020202020204" pitchFamily="34" charset="0"/>
                <a:cs typeface="Arial" panose="020B0604020202020204" pitchFamily="34" charset="0"/>
              </a:rPr>
              <a:t>for a phone conversation</a:t>
            </a:r>
          </a:p>
          <a:p>
            <a:pPr lvl="0" indent="-182563">
              <a:buClr>
                <a:srgbClr val="000000"/>
              </a:buClr>
              <a:buFont typeface="Arial" panose="020B0604020202020204" pitchFamily="34" charset="0"/>
              <a:buChar char="•"/>
            </a:pPr>
            <a:r>
              <a:rPr lang="en-GB" sz="1400">
                <a:solidFill>
                  <a:srgbClr val="000000"/>
                </a:solidFill>
                <a:latin typeface="Arial" panose="020B0604020202020204" pitchFamily="34" charset="0"/>
                <a:cs typeface="Arial" panose="020B0604020202020204" pitchFamily="34" charset="0"/>
              </a:rPr>
              <a:t>Visit</a:t>
            </a:r>
            <a:r>
              <a:rPr lang="en-GB" sz="1400" b="1">
                <a:solidFill>
                  <a:srgbClr val="000000"/>
                </a:solidFill>
                <a:latin typeface="Arial" panose="020B0604020202020204" pitchFamily="34" charset="0"/>
                <a:cs typeface="Arial" panose="020B0604020202020204" pitchFamily="34" charset="0"/>
              </a:rPr>
              <a:t> </a:t>
            </a:r>
            <a:r>
              <a:rPr lang="en-GB" sz="1400" b="1">
                <a:solidFill>
                  <a:srgbClr val="000000"/>
                </a:solidFill>
                <a:latin typeface="Arial" panose="020B0604020202020204" pitchFamily="34" charset="0"/>
                <a:cs typeface="Arial" panose="020B0604020202020204" pitchFamily="34" charset="0"/>
                <a:hlinkClick r:id="rId5"/>
              </a:rPr>
              <a:t>Bereavement Support Online</a:t>
            </a:r>
            <a:r>
              <a:rPr lang="en-GB" sz="1400">
                <a:solidFill>
                  <a:srgbClr val="000000"/>
                </a:solidFill>
                <a:latin typeface="Arial" panose="020B0604020202020204" pitchFamily="34" charset="0"/>
                <a:cs typeface="Arial" panose="020B0604020202020204" pitchFamily="34" charset="0"/>
                <a:hlinkClick r:id="rId5"/>
              </a:rPr>
              <a:t> </a:t>
            </a:r>
            <a:r>
              <a:rPr lang="en-GB" sz="1400">
                <a:solidFill>
                  <a:srgbClr val="000000"/>
                </a:solidFill>
                <a:latin typeface="Arial" panose="020B0604020202020204" pitchFamily="34" charset="0"/>
                <a:cs typeface="Arial" panose="020B0604020202020204" pitchFamily="34" charset="0"/>
              </a:rPr>
              <a:t>or call the free confidential bereavement support line (Hospice UK), on </a:t>
            </a:r>
            <a:r>
              <a:rPr lang="en-GB" sz="1400" b="1">
                <a:solidFill>
                  <a:srgbClr val="000000"/>
                </a:solidFill>
                <a:latin typeface="Arial" panose="020B0604020202020204" pitchFamily="34" charset="0"/>
                <a:cs typeface="Arial" panose="020B0604020202020204" pitchFamily="34" charset="0"/>
              </a:rPr>
              <a:t>0300 303 4434, </a:t>
            </a:r>
            <a:r>
              <a:rPr lang="en-GB" sz="1400">
                <a:solidFill>
                  <a:srgbClr val="000000"/>
                </a:solidFill>
                <a:latin typeface="Arial" panose="020B0604020202020204" pitchFamily="34" charset="0"/>
                <a:cs typeface="Arial" panose="020B0604020202020204" pitchFamily="34" charset="0"/>
              </a:rPr>
              <a:t>8am – 8pm</a:t>
            </a:r>
          </a:p>
          <a:p>
            <a:pPr lvl="0" indent="-182563">
              <a:buClr>
                <a:srgbClr val="000000"/>
              </a:buClr>
              <a:buFont typeface="Arial" panose="020B0604020202020204" pitchFamily="34" charset="0"/>
              <a:buChar char="•"/>
              <a:defRPr/>
            </a:pPr>
            <a:r>
              <a:rPr lang="en-GB" sz="1400" b="1">
                <a:latin typeface="Arial" panose="020B0604020202020204" pitchFamily="34" charset="0"/>
                <a:cs typeface="Arial" panose="020B0604020202020204" pitchFamily="34" charset="0"/>
              </a:rPr>
              <a:t>NHS Psychological therapy (IAPT): </a:t>
            </a:r>
            <a:r>
              <a:rPr lang="en-GB" sz="1400">
                <a:latin typeface="Arial" panose="020B0604020202020204" pitchFamily="34" charset="0"/>
                <a:cs typeface="Arial" panose="020B0604020202020204" pitchFamily="34" charset="0"/>
              </a:rPr>
              <a:t>Search </a:t>
            </a:r>
            <a:r>
              <a:rPr lang="en-GB" sz="1400">
                <a:latin typeface="Arial" panose="020B0604020202020204" pitchFamily="34" charset="0"/>
                <a:cs typeface="Arial" panose="020B0604020202020204" pitchFamily="34" charset="0"/>
                <a:hlinkClick r:id="rId6"/>
              </a:rPr>
              <a:t>here</a:t>
            </a:r>
            <a:r>
              <a:rPr lang="en-GB" sz="1400">
                <a:latin typeface="Arial" panose="020B0604020202020204" pitchFamily="34" charset="0"/>
                <a:cs typeface="Arial" panose="020B0604020202020204" pitchFamily="34" charset="0"/>
              </a:rPr>
              <a:t> to find out how to get access to NHS psychological therapy (IAPT)</a:t>
            </a:r>
          </a:p>
          <a:p>
            <a:pPr indent="-182563">
              <a:buClr>
                <a:srgbClr val="000000"/>
              </a:buClr>
              <a:buFont typeface="Arial" panose="020B0604020202020204" pitchFamily="34" charset="0"/>
              <a:buChar char="•"/>
              <a:defRPr/>
            </a:pPr>
            <a:r>
              <a:rPr lang="en-GB" sz="1400" b="1">
                <a:solidFill>
                  <a:srgbClr val="000000"/>
                </a:solidFill>
                <a:latin typeface="Arial" panose="020B0604020202020204" pitchFamily="34" charset="0"/>
                <a:cs typeface="Arial" panose="020B0604020202020204" pitchFamily="34" charset="0"/>
              </a:rPr>
              <a:t>Finances: </a:t>
            </a:r>
            <a:r>
              <a:rPr lang="en-GB" sz="1400">
                <a:solidFill>
                  <a:srgbClr val="000000"/>
                </a:solidFill>
                <a:latin typeface="Arial" panose="020B0604020202020204" pitchFamily="34" charset="0"/>
                <a:cs typeface="Arial" panose="020B0604020202020204" pitchFamily="34" charset="0"/>
              </a:rPr>
              <a:t>If relatives of staff are financially effected by COVID-19, they can access the </a:t>
            </a:r>
            <a:r>
              <a:rPr lang="en-GB" sz="1400">
                <a:solidFill>
                  <a:schemeClr val="bg2">
                    <a:lumMod val="60000"/>
                    <a:lumOff val="40000"/>
                  </a:schemeClr>
                </a:solidFill>
                <a:latin typeface="Arial" panose="020B0604020202020204" pitchFamily="34" charset="0"/>
                <a:cs typeface="Arial" panose="020B0604020202020204" pitchFamily="34" charset="0"/>
                <a:hlinkClick r:id="rId7"/>
              </a:rPr>
              <a:t>Money Advice Service web-chat </a:t>
            </a:r>
            <a:r>
              <a:rPr lang="en-GB" sz="1400">
                <a:solidFill>
                  <a:srgbClr val="000000"/>
                </a:solidFill>
                <a:latin typeface="Arial" panose="020B0604020202020204" pitchFamily="34" charset="0"/>
                <a:cs typeface="Arial" panose="020B0604020202020204" pitchFamily="34" charset="0"/>
              </a:rPr>
              <a:t>or </a:t>
            </a:r>
            <a:r>
              <a:rPr lang="en-GB" sz="1400" b="1">
                <a:solidFill>
                  <a:srgbClr val="000000"/>
                </a:solidFill>
                <a:latin typeface="Arial" panose="020B0604020202020204" pitchFamily="34" charset="0"/>
                <a:cs typeface="Arial" panose="020B0604020202020204" pitchFamily="34" charset="0"/>
              </a:rPr>
              <a:t>call 0800 138 1677</a:t>
            </a:r>
            <a:r>
              <a:rPr lang="en-GB" sz="1400">
                <a:solidFill>
                  <a:srgbClr val="000000"/>
                </a:solidFill>
                <a:latin typeface="Arial" panose="020B0604020202020204" pitchFamily="34" charset="0"/>
                <a:cs typeface="Arial" panose="020B0604020202020204" pitchFamily="34" charset="0"/>
              </a:rPr>
              <a:t>, from </a:t>
            </a:r>
            <a:r>
              <a:rPr lang="en-GB" sz="1400">
                <a:solidFill>
                  <a:schemeClr val="bg2">
                    <a:lumMod val="60000"/>
                    <a:lumOff val="40000"/>
                  </a:schemeClr>
                </a:solidFill>
                <a:latin typeface="Arial" panose="020B0604020202020204" pitchFamily="34" charset="0"/>
                <a:cs typeface="Arial" panose="020B0604020202020204" pitchFamily="34" charset="0"/>
                <a:hlinkClick r:id="rId8"/>
              </a:rPr>
              <a:t>www.moneyadviceservice.org.uk </a:t>
            </a:r>
            <a:endParaRPr lang="en-GB" sz="1400">
              <a:solidFill>
                <a:schemeClr val="bg2">
                  <a:lumMod val="60000"/>
                  <a:lumOff val="40000"/>
                </a:schemeClr>
              </a:solidFill>
              <a:latin typeface="Arial" panose="020B0604020202020204" pitchFamily="34" charset="0"/>
              <a:cs typeface="Arial" panose="020B0604020202020204" pitchFamily="34" charset="0"/>
            </a:endParaRPr>
          </a:p>
          <a:p>
            <a:pPr indent="-182563">
              <a:buClr>
                <a:srgbClr val="000000"/>
              </a:buClr>
              <a:buFont typeface="Arial" panose="020B0604020202020204" pitchFamily="34" charset="0"/>
              <a:buChar char="•"/>
              <a:defRPr/>
            </a:pPr>
            <a:r>
              <a:rPr lang="en-GB" sz="1400">
                <a:effectLst/>
                <a:latin typeface="Arial" panose="020B0604020202020204" pitchFamily="34" charset="0"/>
                <a:ea typeface="Calibri" panose="020F0502020204030204" pitchFamily="34" charset="0"/>
                <a:cs typeface="Arial" panose="020B0604020202020204" pitchFamily="34" charset="0"/>
              </a:rPr>
              <a:t>Care Workers’ Charity’s</a:t>
            </a:r>
            <a:r>
              <a:rPr lang="en-GB" sz="1400">
                <a:solidFill>
                  <a:srgbClr val="44546A"/>
                </a:solidFill>
                <a:effectLst/>
                <a:latin typeface="Arial" panose="020B0604020202020204" pitchFamily="34" charset="0"/>
                <a:ea typeface="Calibri" panose="020F0502020204030204" pitchFamily="34" charset="0"/>
                <a:cs typeface="Arial" panose="020B0604020202020204" pitchFamily="34" charset="0"/>
              </a:rPr>
              <a:t> </a:t>
            </a:r>
            <a:r>
              <a:rPr lang="en-GB" sz="1400" u="sng">
                <a:solidFill>
                  <a:srgbClr val="44546A"/>
                </a:solidFill>
                <a:effectLst/>
                <a:latin typeface="Arial" panose="020B0604020202020204" pitchFamily="34" charset="0"/>
                <a:ea typeface="Calibri" panose="020F0502020204030204" pitchFamily="34" charset="0"/>
                <a:cs typeface="Arial" panose="020B0604020202020204" pitchFamily="34" charset="0"/>
                <a:hlinkClick r:id="rId9"/>
              </a:rPr>
              <a:t>grants</a:t>
            </a:r>
            <a:r>
              <a:rPr lang="en-GB" sz="1400">
                <a:latin typeface="Arial" panose="020B0604020202020204" pitchFamily="34" charset="0"/>
                <a:ea typeface="Calibri" panose="020F0502020204030204" pitchFamily="34" charset="0"/>
                <a:cs typeface="Arial" panose="020B0604020202020204" pitchFamily="34" charset="0"/>
              </a:rPr>
              <a:t> are also available to staff who need them, and there is also </a:t>
            </a:r>
            <a:r>
              <a:rPr lang="en-GB" sz="1400">
                <a:effectLst/>
                <a:latin typeface="Arial" panose="020B0604020202020204" pitchFamily="34" charset="0"/>
                <a:ea typeface="Calibri" panose="020F0502020204030204" pitchFamily="34" charset="0"/>
                <a:cs typeface="Arial" panose="020B0604020202020204" pitchFamily="34" charset="0"/>
              </a:rPr>
              <a:t>a </a:t>
            </a:r>
            <a:r>
              <a:rPr lang="en-GB" sz="1400" u="sng">
                <a:solidFill>
                  <a:srgbClr val="44546A"/>
                </a:solidFill>
                <a:effectLst/>
                <a:latin typeface="Arial" panose="020B0604020202020204" pitchFamily="34" charset="0"/>
                <a:ea typeface="Calibri" panose="020F0502020204030204" pitchFamily="34" charset="0"/>
                <a:cs typeface="Arial" panose="020B0604020202020204" pitchFamily="34" charset="0"/>
                <a:hlinkClick r:id="rId10"/>
              </a:rPr>
              <a:t>Covid-19 Emergency Fund</a:t>
            </a:r>
            <a:endParaRPr lang="en-GB" sz="14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44546A"/>
                </a:solidFill>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pPr lvl="0" algn="ctr">
              <a:buClr>
                <a:srgbClr val="000000"/>
              </a:buClr>
              <a:defRPr/>
            </a:pPr>
            <a:r>
              <a:rPr lang="en-GB" sz="1600" b="1">
                <a:solidFill>
                  <a:schemeClr val="bg2"/>
                </a:solidFill>
                <a:latin typeface="Arial" panose="020B0604020202020204" pitchFamily="34" charset="0"/>
                <a:cs typeface="Arial" panose="020B0604020202020204" pitchFamily="34" charset="0"/>
              </a:rPr>
              <a:t>See next slide for more resources</a:t>
            </a: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175896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219744" y="320250"/>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	Staff mental health and emotional wellbeing</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933" y="367293"/>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6C774D-5F18-4668-BB1B-1D33BE97C474}"/>
              </a:ext>
            </a:extLst>
          </p:cNvPr>
          <p:cNvSpPr/>
          <p:nvPr/>
        </p:nvSpPr>
        <p:spPr>
          <a:xfrm>
            <a:off x="317500" y="853493"/>
            <a:ext cx="11658600" cy="284693"/>
          </a:xfrm>
          <a:prstGeom prst="rect">
            <a:avLst/>
          </a:prstGeom>
        </p:spPr>
        <p:txBody>
          <a:bodyPr wrap="square">
            <a:spAutoFit/>
          </a:bodyPr>
          <a:lstStyle/>
          <a:p>
            <a:pPr>
              <a:spcAft>
                <a:spcPts val="600"/>
              </a:spcAft>
              <a:buClr>
                <a:schemeClr val="tx1"/>
              </a:buClr>
            </a:pPr>
            <a:endParaRPr lang="en-GB" sz="1250">
              <a:solidFill>
                <a:prstClr val="black"/>
              </a:solidFill>
              <a:highlight>
                <a:srgbClr val="FFFF00"/>
              </a:highligh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7F48D03-626F-4ECB-BC5F-F71792FE730D}"/>
              </a:ext>
            </a:extLst>
          </p:cNvPr>
          <p:cNvSpPr/>
          <p:nvPr/>
        </p:nvSpPr>
        <p:spPr>
          <a:xfrm>
            <a:off x="317500" y="1090652"/>
            <a:ext cx="11756356" cy="4616648"/>
          </a:xfrm>
          <a:prstGeom prst="rect">
            <a:avLst/>
          </a:prstGeom>
        </p:spPr>
        <p:txBody>
          <a:bodyPr wrap="square">
            <a:spAutoFit/>
          </a:bodyPr>
          <a:lstStyle/>
          <a:p>
            <a:pPr marL="182563" lvl="0" indent="-182563">
              <a:buClr>
                <a:srgbClr val="000000"/>
              </a:buClr>
              <a:defRPr/>
            </a:pPr>
            <a:r>
              <a:rPr lang="en-GB" sz="1400" b="1">
                <a:solidFill>
                  <a:srgbClr val="005EB8"/>
                </a:solidFill>
                <a:latin typeface="Arial" panose="020B0604020202020204" pitchFamily="34" charset="0"/>
                <a:cs typeface="Arial" panose="020B0604020202020204" pitchFamily="34" charset="0"/>
              </a:rPr>
              <a:t>Evidence-based apps and personalised online tools:</a:t>
            </a:r>
          </a:p>
          <a:p>
            <a:pPr marL="182563" lvl="0" indent="-182563">
              <a:buClr>
                <a:srgbClr val="000000"/>
              </a:buClr>
              <a:buFont typeface="Arial" panose="020B0604020202020204" pitchFamily="34" charset="0"/>
              <a:buChar char="•"/>
              <a:defRPr/>
            </a:pPr>
            <a:r>
              <a:rPr lang="en-GB" sz="1400" b="1">
                <a:solidFill>
                  <a:srgbClr val="000000"/>
                </a:solidFill>
                <a:latin typeface="Arial" panose="020B0604020202020204" pitchFamily="34" charset="0"/>
                <a:cs typeface="Arial" panose="020B0604020202020204" pitchFamily="34" charset="0"/>
              </a:rPr>
              <a:t>Worry and anxiety: </a:t>
            </a:r>
            <a:r>
              <a:rPr lang="en-GB" sz="1400">
                <a:solidFill>
                  <a:srgbClr val="000000"/>
                </a:solidFill>
                <a:latin typeface="Arial" panose="020B0604020202020204" pitchFamily="34" charset="0"/>
                <a:cs typeface="Arial" panose="020B0604020202020204" pitchFamily="34" charset="0"/>
              </a:rPr>
              <a:t>The free </a:t>
            </a:r>
            <a:r>
              <a:rPr lang="en-GB" sz="1400">
                <a:solidFill>
                  <a:srgbClr val="000000"/>
                </a:solidFill>
                <a:latin typeface="Arial" panose="020B0604020202020204" pitchFamily="34" charset="0"/>
                <a:cs typeface="Arial" panose="020B0604020202020204" pitchFamily="34" charset="0"/>
                <a:hlinkClick r:id="rId5"/>
              </a:rPr>
              <a:t>Daylight phone app </a:t>
            </a:r>
            <a:r>
              <a:rPr lang="en-GB" sz="1400">
                <a:solidFill>
                  <a:srgbClr val="000000"/>
                </a:solidFill>
                <a:latin typeface="Arial" panose="020B0604020202020204" pitchFamily="34" charset="0"/>
                <a:cs typeface="Arial" panose="020B0604020202020204" pitchFamily="34" charset="0"/>
              </a:rPr>
              <a:t>teaches you to manage worry and anxiety by offering audio-led guidance tailored to you</a:t>
            </a:r>
          </a:p>
          <a:p>
            <a:pPr marL="182563" lvl="0" indent="-182563">
              <a:buClr>
                <a:srgbClr val="000000"/>
              </a:buClr>
              <a:buFont typeface="Arial" panose="020B0604020202020204" pitchFamily="34" charset="0"/>
              <a:buChar char="•"/>
              <a:defRPr/>
            </a:pPr>
            <a:r>
              <a:rPr lang="en-GB" sz="1400" b="1">
                <a:solidFill>
                  <a:srgbClr val="000000"/>
                </a:solidFill>
                <a:latin typeface="Arial" panose="020B0604020202020204" pitchFamily="34" charset="0"/>
                <a:cs typeface="Arial" panose="020B0604020202020204" pitchFamily="34" charset="0"/>
              </a:rPr>
              <a:t>Sleep:</a:t>
            </a:r>
            <a:r>
              <a:rPr lang="en-GB" sz="1400">
                <a:solidFill>
                  <a:srgbClr val="000000"/>
                </a:solidFill>
                <a:latin typeface="Arial" panose="020B0604020202020204" pitchFamily="34" charset="0"/>
                <a:cs typeface="Arial" panose="020B0604020202020204" pitchFamily="34" charset="0"/>
              </a:rPr>
              <a:t> </a:t>
            </a:r>
            <a:r>
              <a:rPr lang="en-GB" sz="1400" err="1">
                <a:solidFill>
                  <a:srgbClr val="000000"/>
                </a:solidFill>
                <a:latin typeface="Arial" panose="020B0604020202020204" pitchFamily="34" charset="0"/>
                <a:cs typeface="Arial" panose="020B0604020202020204" pitchFamily="34" charset="0"/>
                <a:hlinkClick r:id="rId6"/>
              </a:rPr>
              <a:t>Sleepio</a:t>
            </a:r>
            <a:r>
              <a:rPr lang="en-GB" sz="1400">
                <a:solidFill>
                  <a:srgbClr val="000000"/>
                </a:solidFill>
                <a:latin typeface="Arial" panose="020B0604020202020204" pitchFamily="34" charset="0"/>
                <a:cs typeface="Arial" panose="020B0604020202020204" pitchFamily="34" charset="0"/>
              </a:rPr>
              <a:t> is a highly personalised free digital sleep-improvement program which helps you get to the root of poor sleep.</a:t>
            </a:r>
          </a:p>
          <a:p>
            <a:pPr marL="182563" lvl="0" indent="-182563">
              <a:buClr>
                <a:srgbClr val="000000"/>
              </a:buClr>
              <a:buFont typeface="Arial" panose="020B0604020202020204" pitchFamily="34" charset="0"/>
              <a:buChar char="•"/>
              <a:defRPr/>
            </a:pPr>
            <a:endParaRPr lang="en-GB" sz="1400">
              <a:solidFill>
                <a:srgbClr val="000000"/>
              </a:solidFill>
              <a:latin typeface="Arial" panose="020B0604020202020204" pitchFamily="34" charset="0"/>
              <a:cs typeface="Arial" panose="020B0604020202020204" pitchFamily="34" charset="0"/>
            </a:endParaRPr>
          </a:p>
          <a:p>
            <a:pPr lvl="0">
              <a:buClr>
                <a:srgbClr val="000000"/>
              </a:buClr>
            </a:pPr>
            <a:r>
              <a:rPr lang="en-GB" sz="1400" b="1">
                <a:solidFill>
                  <a:srgbClr val="005EB8"/>
                </a:solidFill>
                <a:latin typeface="Arial" panose="020B0604020202020204" pitchFamily="34" charset="0"/>
                <a:cs typeface="Arial" panose="020B0604020202020204" pitchFamily="34" charset="0"/>
              </a:rPr>
              <a:t>Work and well-being:</a:t>
            </a: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Going Home checklist: </a:t>
            </a:r>
            <a:r>
              <a:rPr lang="en-GB" sz="1400">
                <a:solidFill>
                  <a:schemeClr val="dk1"/>
                </a:solidFill>
                <a:latin typeface="Arial" panose="020B0604020202020204" pitchFamily="34" charset="0"/>
                <a:cs typeface="Arial" panose="020B0604020202020204" pitchFamily="34" charset="0"/>
              </a:rPr>
              <a:t>Find</a:t>
            </a:r>
            <a:r>
              <a:rPr lang="en-GB" sz="1400" b="1">
                <a:solidFill>
                  <a:schemeClr val="dk1"/>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simple steps to help you manage your own wellbeing at the end of each working shift</a:t>
            </a:r>
            <a:r>
              <a:rPr lang="en-GB" sz="1400">
                <a:solidFill>
                  <a:srgbClr val="FF0000"/>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in this </a:t>
            </a:r>
            <a:r>
              <a:rPr lang="en-GB" sz="1400">
                <a:latin typeface="Arial" panose="020B0604020202020204" pitchFamily="34" charset="0"/>
                <a:cs typeface="Arial" panose="020B0604020202020204" pitchFamily="34" charset="0"/>
                <a:hlinkClick r:id="rId7"/>
              </a:rPr>
              <a:t>video</a:t>
            </a:r>
            <a:r>
              <a:rPr lang="en-GB" sz="1400">
                <a:latin typeface="Arial" panose="020B0604020202020204" pitchFamily="34" charset="0"/>
                <a:cs typeface="Arial" panose="020B0604020202020204" pitchFamily="34" charset="0"/>
              </a:rPr>
              <a:t> </a:t>
            </a: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Risk Assessment BAME staff: </a:t>
            </a:r>
            <a:r>
              <a:rPr lang="en-GB" sz="1400">
                <a:solidFill>
                  <a:schemeClr val="dk1"/>
                </a:solidFill>
                <a:latin typeface="Arial" panose="020B0604020202020204" pitchFamily="34" charset="0"/>
                <a:cs typeface="Arial" panose="020B0604020202020204" pitchFamily="34" charset="0"/>
              </a:rPr>
              <a:t>Use </a:t>
            </a:r>
            <a:r>
              <a:rPr lang="en-GB" sz="1400">
                <a:latin typeface="Arial" panose="020B0604020202020204" pitchFamily="34" charset="0"/>
                <a:cs typeface="Arial" panose="020B0604020202020204" pitchFamily="34" charset="0"/>
              </a:rPr>
              <a:t>Risk Reduction Framework for staff at risk of COVID-19 infection (pages 9 and 10) </a:t>
            </a:r>
            <a:r>
              <a:rPr lang="en-GB" sz="1400">
                <a:latin typeface="Arial" panose="020B0604020202020204" pitchFamily="34" charset="0"/>
                <a:cs typeface="Arial" panose="020B0604020202020204" pitchFamily="34" charset="0"/>
                <a:hlinkClick r:id="rId8"/>
              </a:rPr>
              <a:t>here</a:t>
            </a:r>
            <a:r>
              <a:rPr lang="en-GB" sz="1400">
                <a:latin typeface="Arial" panose="020B0604020202020204" pitchFamily="34" charset="0"/>
                <a:cs typeface="Arial" panose="020B0604020202020204" pitchFamily="34" charset="0"/>
              </a:rPr>
              <a:t> and assessment </a:t>
            </a:r>
            <a:r>
              <a:rPr lang="en-GB" sz="1400">
                <a:latin typeface="Arial" panose="020B0604020202020204" pitchFamily="34" charset="0"/>
                <a:cs typeface="Arial" panose="020B0604020202020204" pitchFamily="34" charset="0"/>
                <a:hlinkClick r:id="rId9"/>
              </a:rPr>
              <a:t>here</a:t>
            </a:r>
            <a:endParaRPr lang="en-GB" sz="1400">
              <a:solidFill>
                <a:schemeClr val="dk1"/>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Preventing work related stress: </a:t>
            </a:r>
            <a:r>
              <a:rPr lang="en-GB" sz="1400">
                <a:solidFill>
                  <a:schemeClr val="dk1"/>
                </a:solidFill>
                <a:latin typeface="Arial" panose="020B0604020202020204" pitchFamily="34" charset="0"/>
                <a:cs typeface="Arial" panose="020B0604020202020204" pitchFamily="34" charset="0"/>
              </a:rPr>
              <a:t>Use </a:t>
            </a:r>
            <a:r>
              <a:rPr lang="en-GB" sz="1400">
                <a:latin typeface="Arial" panose="020B0604020202020204" pitchFamily="34" charset="0"/>
                <a:cs typeface="Arial" panose="020B0604020202020204" pitchFamily="34" charset="0"/>
              </a:rPr>
              <a:t>Health and Safety Executive’s talking toolkit for preventing work related stress </a:t>
            </a:r>
            <a:r>
              <a:rPr lang="en-GB" sz="1400">
                <a:latin typeface="Arial" panose="020B0604020202020204" pitchFamily="34" charset="0"/>
                <a:cs typeface="Arial" panose="020B0604020202020204" pitchFamily="34" charset="0"/>
                <a:hlinkClick r:id="rId10"/>
              </a:rPr>
              <a:t>here</a:t>
            </a:r>
            <a:endParaRPr lang="en-GB" sz="140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solidFill>
                  <a:schemeClr val="dk1"/>
                </a:solidFill>
                <a:latin typeface="Arial" panose="020B0604020202020204" pitchFamily="34" charset="0"/>
                <a:cs typeface="Arial" panose="020B0604020202020204" pitchFamily="34" charset="0"/>
              </a:rPr>
              <a:t>‘Mental Health and Psychosocial Support</a:t>
            </a:r>
            <a:r>
              <a:rPr lang="en-GB" sz="1400">
                <a:solidFill>
                  <a:schemeClr val="dk1"/>
                </a:solidFill>
                <a:latin typeface="Arial" panose="020B0604020202020204" pitchFamily="34" charset="0"/>
                <a:cs typeface="Arial" panose="020B0604020202020204" pitchFamily="34" charset="0"/>
              </a:rPr>
              <a:t> for Staff, Volunteers and Communities in an Outbreak of Novel Coronavirus’: </a:t>
            </a:r>
            <a:r>
              <a:rPr lang="en-GB" sz="1400">
                <a:solidFill>
                  <a:srgbClr val="000000"/>
                </a:solidFill>
                <a:latin typeface="Arial" panose="020B0604020202020204" pitchFamily="34" charset="0"/>
                <a:cs typeface="Arial" panose="020B0604020202020204" pitchFamily="34" charset="0"/>
              </a:rPr>
              <a:t>Guidance from the British Red Cross for staff, volunteers and communities. Can be found </a:t>
            </a:r>
            <a:r>
              <a:rPr lang="en-GB" sz="1400">
                <a:solidFill>
                  <a:srgbClr val="000000"/>
                </a:solidFill>
                <a:latin typeface="Arial" panose="020B0604020202020204" pitchFamily="34" charset="0"/>
                <a:cs typeface="Arial" panose="020B0604020202020204" pitchFamily="34" charset="0"/>
                <a:hlinkClick r:id="rId11"/>
              </a:rPr>
              <a:t>here</a:t>
            </a:r>
            <a:endParaRPr lang="en-GB" sz="1400">
              <a:solidFill>
                <a:srgbClr val="000000"/>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latin typeface="Arial" panose="020B0604020202020204" pitchFamily="34" charset="0"/>
                <a:cs typeface="Arial" panose="020B0604020202020204" pitchFamily="34" charset="0"/>
              </a:rPr>
              <a:t>Mental Health at work:</a:t>
            </a:r>
            <a:r>
              <a:rPr lang="en-GB" sz="1400">
                <a:latin typeface="Arial" panose="020B0604020202020204" pitchFamily="34" charset="0"/>
                <a:cs typeface="Arial" panose="020B0604020202020204" pitchFamily="34" charset="0"/>
              </a:rPr>
              <a:t> Information and resources for managers on taking care of your staff. Learn how to support your staff </a:t>
            </a:r>
            <a:r>
              <a:rPr lang="en-GB" sz="1400">
                <a:latin typeface="Arial" panose="020B0604020202020204" pitchFamily="34" charset="0"/>
                <a:cs typeface="Arial" panose="020B0604020202020204" pitchFamily="34" charset="0"/>
                <a:hlinkClick r:id="rId12"/>
              </a:rPr>
              <a:t>here</a:t>
            </a:r>
            <a:endParaRPr lang="en-GB" sz="140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a:latin typeface="Arial" panose="020B0604020202020204" pitchFamily="34" charset="0"/>
                <a:cs typeface="Arial" panose="020B0604020202020204" pitchFamily="34" charset="0"/>
              </a:rPr>
              <a:t>Anxiety and worry: </a:t>
            </a:r>
            <a:r>
              <a:rPr lang="en-GB" sz="1400">
                <a:latin typeface="Arial" panose="020B0604020202020204" pitchFamily="34" charset="0"/>
                <a:cs typeface="Arial" panose="020B0604020202020204" pitchFamily="34" charset="0"/>
              </a:rPr>
              <a:t>Access the Guide to managing worry and anxiety amidst uncertainty from Practitioner Health (Psychology Tools) </a:t>
            </a:r>
            <a:r>
              <a:rPr lang="en-GB" sz="1400">
                <a:latin typeface="Arial" panose="020B0604020202020204" pitchFamily="34" charset="0"/>
                <a:cs typeface="Arial" panose="020B0604020202020204" pitchFamily="34" charset="0"/>
                <a:hlinkClick r:id="rId13"/>
              </a:rPr>
              <a:t>here</a:t>
            </a:r>
            <a:endParaRPr lang="en-GB" sz="1400">
              <a:latin typeface="Arial" panose="020B0604020202020204" pitchFamily="34" charset="0"/>
              <a:cs typeface="Arial" panose="020B0604020202020204" pitchFamily="34" charset="0"/>
            </a:endParaRPr>
          </a:p>
          <a:p>
            <a:pPr marL="285750" lvl="0" indent="-285750">
              <a:buClr>
                <a:srgbClr val="000000"/>
              </a:buClr>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lvl="0">
              <a:buClr>
                <a:srgbClr val="000000"/>
              </a:buClr>
            </a:pPr>
            <a:r>
              <a:rPr lang="en-GB" sz="1400" b="1">
                <a:solidFill>
                  <a:srgbClr val="005EB8"/>
                </a:solidFill>
                <a:latin typeface="Arial" panose="020B0604020202020204" pitchFamily="34" charset="0"/>
                <a:cs typeface="Arial" panose="020B0604020202020204" pitchFamily="34" charset="0"/>
              </a:rPr>
              <a:t>Further resources:</a:t>
            </a:r>
          </a:p>
          <a:p>
            <a:pPr marL="182563" indent="-182563">
              <a:buClr>
                <a:schemeClr val="tx1"/>
              </a:buClr>
              <a:buFont typeface="Arial" panose="020B0604020202020204" pitchFamily="34" charset="0"/>
              <a:buChar char="•"/>
            </a:pPr>
            <a:r>
              <a:rPr lang="en-GB" sz="1400" b="1">
                <a:solidFill>
                  <a:srgbClr val="000000"/>
                </a:solidFill>
                <a:latin typeface="Arial" panose="020B0604020202020204" pitchFamily="34" charset="0"/>
                <a:cs typeface="Arial" panose="020B0604020202020204" pitchFamily="34" charset="0"/>
              </a:rPr>
              <a:t>The stigma of COVID-19 </a:t>
            </a:r>
            <a:r>
              <a:rPr lang="en-GB" sz="1400">
                <a:solidFill>
                  <a:srgbClr val="000000"/>
                </a:solidFill>
                <a:latin typeface="Arial" panose="020B0604020202020204" pitchFamily="34" charset="0"/>
                <a:cs typeface="Arial" panose="020B0604020202020204" pitchFamily="34" charset="0"/>
              </a:rPr>
              <a:t>can cause distress and isolation. Learn how to fight it </a:t>
            </a:r>
            <a:r>
              <a:rPr lang="en-GB" sz="1400">
                <a:solidFill>
                  <a:srgbClr val="000000"/>
                </a:solidFill>
                <a:latin typeface="Arial" panose="020B0604020202020204" pitchFamily="34" charset="0"/>
                <a:cs typeface="Arial" panose="020B0604020202020204" pitchFamily="34" charset="0"/>
                <a:hlinkClick r:id="rId14"/>
              </a:rPr>
              <a:t>here</a:t>
            </a:r>
            <a:endParaRPr lang="en-GB" sz="1400">
              <a:solidFill>
                <a:srgbClr val="000000"/>
              </a:solidFill>
              <a:latin typeface="Arial" panose="020B0604020202020204" pitchFamily="34" charset="0"/>
              <a:cs typeface="Arial" panose="020B0604020202020204" pitchFamily="34" charset="0"/>
            </a:endParaRPr>
          </a:p>
          <a:p>
            <a:pPr marL="182563" indent="-182563">
              <a:buClr>
                <a:schemeClr val="tx1"/>
              </a:buClr>
              <a:buFont typeface="Arial" panose="020B0604020202020204" pitchFamily="34" charset="0"/>
              <a:buChar char="•"/>
            </a:pPr>
            <a:r>
              <a:rPr lang="en-GB" sz="1400">
                <a:solidFill>
                  <a:schemeClr val="bg2">
                    <a:lumMod val="60000"/>
                    <a:lumOff val="40000"/>
                  </a:schemeClr>
                </a:solidFill>
                <a:latin typeface="Arial" panose="020B0604020202020204" pitchFamily="34" charset="0"/>
                <a:cs typeface="Arial" panose="020B0604020202020204" pitchFamily="34" charset="0"/>
                <a:hlinkClick r:id="rId15"/>
              </a:rPr>
              <a:t>Building your own resilience, health and wellbeing </a:t>
            </a:r>
            <a:r>
              <a:rPr lang="en-GB" sz="1400">
                <a:latin typeface="Arial" panose="020B0604020202020204" pitchFamily="34" charset="0"/>
                <a:cs typeface="Arial" panose="020B0604020202020204" pitchFamily="34" charset="0"/>
              </a:rPr>
              <a:t>website is a r</a:t>
            </a:r>
            <a:r>
              <a:rPr lang="en-GB" sz="1400">
                <a:solidFill>
                  <a:srgbClr val="000000"/>
                </a:solidFill>
                <a:latin typeface="Arial" panose="020B0604020202020204" pitchFamily="34" charset="0"/>
                <a:cs typeface="Arial" panose="020B0604020202020204" pitchFamily="34" charset="0"/>
              </a:rPr>
              <a:t>esource from Skills for Care</a:t>
            </a:r>
          </a:p>
          <a:p>
            <a:pPr marL="182563" lvl="0" indent="-182563">
              <a:buClr>
                <a:srgbClr val="000000"/>
              </a:buClr>
              <a:buFont typeface="Arial" panose="020B0604020202020204" pitchFamily="34" charset="0"/>
              <a:buChar char="•"/>
            </a:pPr>
            <a:r>
              <a:rPr lang="en-GB" sz="1400" b="1">
                <a:solidFill>
                  <a:srgbClr val="000000"/>
                </a:solidFill>
                <a:latin typeface="Arial" panose="020B0604020202020204" pitchFamily="34" charset="0"/>
                <a:cs typeface="Arial" panose="020B0604020202020204" pitchFamily="34" charset="0"/>
              </a:rPr>
              <a:t>Reflective debrief after a death:</a:t>
            </a:r>
            <a:r>
              <a:rPr lang="en-GB" sz="1400">
                <a:solidFill>
                  <a:srgbClr val="000000"/>
                </a:solidFill>
                <a:latin typeface="Arial" panose="020B0604020202020204" pitchFamily="34" charset="0"/>
                <a:cs typeface="Arial" panose="020B0604020202020204" pitchFamily="34" charset="0"/>
              </a:rPr>
              <a:t> Support carers to take time grieving and reflecting together about the person that has passed away, what happened leading up to the death, what went well, and what didn’t go so well, what could have been done differently, and what needs to change as a result of the reflection – Resource from ‘What’s Best for Lily’ by UCL Partners. Find out how to do this by downloading resources </a:t>
            </a:r>
            <a:r>
              <a:rPr lang="en-GB" sz="1400">
                <a:solidFill>
                  <a:schemeClr val="bg2">
                    <a:lumMod val="60000"/>
                    <a:lumOff val="40000"/>
                  </a:schemeClr>
                </a:solidFill>
                <a:latin typeface="Arial" panose="020B0604020202020204" pitchFamily="34" charset="0"/>
                <a:cs typeface="Arial" panose="020B0604020202020204" pitchFamily="34" charset="0"/>
                <a:hlinkClick r:id="rId16"/>
              </a:rPr>
              <a:t>here</a:t>
            </a:r>
            <a:r>
              <a:rPr lang="en-GB" sz="1400">
                <a:solidFill>
                  <a:srgbClr val="000000"/>
                </a:solidFill>
                <a:latin typeface="Arial" panose="020B0604020202020204" pitchFamily="34" charset="0"/>
                <a:cs typeface="Arial" panose="020B0604020202020204" pitchFamily="34" charset="0"/>
              </a:rPr>
              <a:t>.</a:t>
            </a:r>
          </a:p>
          <a:p>
            <a:pPr marL="182563" lvl="0" indent="-182563">
              <a:buClr>
                <a:srgbClr val="000000"/>
              </a:buClr>
              <a:buFont typeface="Arial" panose="020B0604020202020204" pitchFamily="34" charset="0"/>
              <a:buChar char="•"/>
            </a:pPr>
            <a:r>
              <a:rPr lang="en-GB" sz="1400">
                <a:solidFill>
                  <a:srgbClr val="000000"/>
                </a:solidFill>
                <a:latin typeface="Arial" panose="020B0604020202020204" pitchFamily="34" charset="0"/>
                <a:cs typeface="Arial" panose="020B0604020202020204" pitchFamily="34" charset="0"/>
              </a:rPr>
              <a:t>For access to more tips, free guides, assessments and signposted resources, visit </a:t>
            </a:r>
            <a:r>
              <a:rPr lang="en-GB" sz="1400">
                <a:solidFill>
                  <a:schemeClr val="bg2">
                    <a:lumMod val="60000"/>
                    <a:lumOff val="40000"/>
                  </a:schemeClr>
                </a:solidFill>
                <a:latin typeface="Arial" panose="020B0604020202020204" pitchFamily="34" charset="0"/>
                <a:cs typeface="Arial" panose="020B0604020202020204" pitchFamily="34" charset="0"/>
                <a:hlinkClick r:id="rId17"/>
              </a:rPr>
              <a:t>Good Thinking</a:t>
            </a:r>
            <a:endParaRPr lang="en-GB" sz="1400">
              <a:solidFill>
                <a:schemeClr val="bg2">
                  <a:lumMod val="60000"/>
                  <a:lumOff val="4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4F786B8-BCD9-7E46-A361-B0BB6CB38EA3}"/>
              </a:ext>
            </a:extLst>
          </p:cNvPr>
          <p:cNvSpPr/>
          <p:nvPr/>
        </p:nvSpPr>
        <p:spPr>
          <a:xfrm>
            <a:off x="594106" y="280713"/>
            <a:ext cx="5370466" cy="2765722"/>
          </a:xfrm>
          <a:prstGeom prst="roundRect">
            <a:avLst/>
          </a:prstGeom>
          <a:solidFill>
            <a:srgbClr val="00A0DB"/>
          </a:solidFill>
          <a:ln>
            <a:solidFill>
              <a:srgbClr val="949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636F6DC-F0A5-2A47-867E-45E6289CF66E}"/>
              </a:ext>
            </a:extLst>
          </p:cNvPr>
          <p:cNvGrpSpPr/>
          <p:nvPr/>
        </p:nvGrpSpPr>
        <p:grpSpPr>
          <a:xfrm>
            <a:off x="877329" y="381123"/>
            <a:ext cx="5564732" cy="3047878"/>
            <a:chOff x="850118" y="3228098"/>
            <a:chExt cx="5796026" cy="3714376"/>
          </a:xfrm>
        </p:grpSpPr>
        <p:sp>
          <p:nvSpPr>
            <p:cNvPr id="21" name="TextBox 20">
              <a:extLst>
                <a:ext uri="{FF2B5EF4-FFF2-40B4-BE49-F238E27FC236}">
                  <a16:creationId xmlns:a16="http://schemas.microsoft.com/office/drawing/2014/main" id="{FD077865-B1B8-48C9-8E60-596570490893}"/>
                </a:ext>
              </a:extLst>
            </p:cNvPr>
            <p:cNvSpPr txBox="1"/>
            <p:nvPr/>
          </p:nvSpPr>
          <p:spPr>
            <a:xfrm>
              <a:off x="850118" y="3228098"/>
              <a:ext cx="5796026" cy="412588"/>
            </a:xfrm>
            <a:prstGeom prst="rect">
              <a:avLst/>
            </a:prstGeom>
            <a:noFill/>
          </p:spPr>
          <p:txBody>
            <a:bodyPr wrap="square">
              <a:spAutoFit/>
            </a:bodyPr>
            <a:lstStyle/>
            <a:p>
              <a:pPr algn="l"/>
              <a:r>
                <a:rPr lang="en-GB" sz="1600" b="1">
                  <a:solidFill>
                    <a:schemeClr val="bg1"/>
                  </a:solidFill>
                  <a:effectLst/>
                  <a:latin typeface="Corbel" panose="020B0503020204020204" pitchFamily="34" charset="0"/>
                  <a:cs typeface="Arial" panose="020B0604020202020204" pitchFamily="34" charset="0"/>
                </a:rPr>
                <a:t>Supporting wellbeing during and post Covid-19</a:t>
              </a:r>
            </a:p>
          </p:txBody>
        </p:sp>
        <p:sp>
          <p:nvSpPr>
            <p:cNvPr id="25" name="TextBox 24">
              <a:extLst>
                <a:ext uri="{FF2B5EF4-FFF2-40B4-BE49-F238E27FC236}">
                  <a16:creationId xmlns:a16="http://schemas.microsoft.com/office/drawing/2014/main" id="{622C6969-7962-460B-9372-E8735337B6B1}"/>
                </a:ext>
              </a:extLst>
            </p:cNvPr>
            <p:cNvSpPr txBox="1"/>
            <p:nvPr/>
          </p:nvSpPr>
          <p:spPr>
            <a:xfrm>
              <a:off x="850118" y="3679278"/>
              <a:ext cx="5057605" cy="3263196"/>
            </a:xfrm>
            <a:prstGeom prst="rect">
              <a:avLst/>
            </a:prstGeom>
            <a:noFill/>
          </p:spPr>
          <p:txBody>
            <a:bodyPr wrap="square" lIns="91440" tIns="45720" rIns="91440" bIns="45720" anchor="t">
              <a:spAutoFit/>
            </a:bodyPr>
            <a:lstStyle/>
            <a:p>
              <a:pPr algn="just"/>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The #OnlyHuman campaign has been developed to positively support </a:t>
              </a:r>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health and care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staff to prioritise their physical health and emotional wellbeing needs in light of  Covid-19 and beyond.</a:t>
              </a:r>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  </a:t>
              </a:r>
              <a:endParaRPr lang="en-GB" sz="1200" b="0" i="0">
                <a:solidFill>
                  <a:schemeClr val="bg1"/>
                </a:solidFill>
                <a:effectLst/>
                <a:latin typeface="Corbel" panose="020B0503020204020204" pitchFamily="34" charset="0"/>
                <a:cs typeface="Arial" panose="020B0604020202020204" pitchFamily="34" charset="0"/>
              </a:endParaRPr>
            </a:p>
            <a:p>
              <a:pPr algn="just"/>
              <a:endParaRPr lang="en-GB" sz="1200" b="0" i="0">
                <a:solidFill>
                  <a:schemeClr val="bg1"/>
                </a:solidFill>
                <a:effectLst/>
                <a:latin typeface="Corbel" panose="020B0503020204020204" pitchFamily="34" charset="0"/>
                <a:cs typeface="Arial" panose="020B0604020202020204" pitchFamily="34" charset="0"/>
              </a:endParaRPr>
            </a:p>
            <a:p>
              <a:pPr algn="just"/>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In April, the </a:t>
              </a:r>
              <a:r>
                <a:rPr lang="en-GB" sz="1200" b="1">
                  <a:solidFill>
                    <a:schemeClr val="bg1"/>
                  </a:solidFill>
                  <a:effectLst/>
                  <a:latin typeface="Corbel" panose="020B0503020204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Institute for Public Policy Research</a:t>
              </a:r>
              <a:r>
                <a:rPr lang="en-GB" sz="1200" b="1">
                  <a:solidFill>
                    <a:schemeClr val="bg1"/>
                  </a:solidFill>
                  <a:effectLst/>
                  <a:latin typeface="Corbel" panose="020B0503020204020204" pitchFamily="34" charset="0"/>
                  <a:ea typeface="Calibri" panose="020F0502020204030204" pitchFamily="34" charset="0"/>
                  <a:cs typeface="Arial" panose="020B0604020202020204" pitchFamily="34" charset="0"/>
                </a:rPr>
                <a:t>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reported that 1 in 2 workers felt their mental health had declined since the pandemic began and more than 1 in 5 </a:t>
              </a:r>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were</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 more likely to leave the profession as a result.</a:t>
              </a:r>
            </a:p>
            <a:p>
              <a:pPr algn="just"/>
              <a:endPar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endParaRPr>
            </a:p>
            <a:p>
              <a:pPr algn="just"/>
              <a:r>
                <a:rPr lang="en-GB" sz="1200">
                  <a:solidFill>
                    <a:schemeClr val="bg1"/>
                  </a:solidFill>
                  <a:latin typeface="Corbel" panose="020B0503020204020204" pitchFamily="34" charset="0"/>
                  <a:ea typeface="Calibri" panose="020F0502020204030204" pitchFamily="34" charset="0"/>
                  <a:cs typeface="Arial" panose="020B0604020202020204" pitchFamily="34" charset="0"/>
                </a:rPr>
                <a:t>The </a:t>
              </a:r>
              <a:r>
                <a:rPr lang="en-GB" sz="1200" b="1" u="sng">
                  <a:solidFill>
                    <a:schemeClr val="bg1"/>
                  </a:solidFill>
                  <a:latin typeface="Corbel" panose="020B0503020204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campaign material</a:t>
              </a:r>
              <a:r>
                <a:rPr lang="en-GB" sz="1200" b="1" u="sng">
                  <a:solidFill>
                    <a:schemeClr val="bg1"/>
                  </a:solidFill>
                  <a:latin typeface="Corbel" panose="020B0503020204020204" pitchFamily="34" charset="0"/>
                  <a:ea typeface="+mn-lt"/>
                  <a:cs typeface="Arial" panose="020B0604020202020204" pitchFamily="34" charset="0"/>
                </a:rPr>
                <a:t>s</a:t>
              </a:r>
              <a:r>
                <a:rPr lang="en-GB" sz="1200" b="1">
                  <a:solidFill>
                    <a:schemeClr val="bg1"/>
                  </a:solidFill>
                  <a:latin typeface="Corbel" panose="020B0503020204020204" pitchFamily="34" charset="0"/>
                  <a:ea typeface="+mn-lt"/>
                  <a:cs typeface="Arial" panose="020B0604020202020204" pitchFamily="34" charset="0"/>
                </a:rPr>
                <a:t>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take on a peer-to-peer approach having </a:t>
              </a:r>
              <a:r>
                <a:rPr lang="en-GB" sz="1200">
                  <a:solidFill>
                    <a:schemeClr val="bg1"/>
                  </a:solidFill>
                  <a:latin typeface="Corbel" panose="020B0503020204020204" pitchFamily="34" charset="0"/>
                  <a:cs typeface="Arial" panose="020B0604020202020204" pitchFamily="34" charset="0"/>
                </a:rPr>
                <a:t>found that staff can struggle to identify signs of stress within themselves, but are far better at spotting signs within colleagues. </a:t>
              </a:r>
              <a:r>
                <a:rPr lang="en-GB" sz="1200">
                  <a:solidFill>
                    <a:schemeClr val="bg1"/>
                  </a:solidFill>
                  <a:effectLst/>
                  <a:latin typeface="Corbel" panose="020B0503020204020204" pitchFamily="34" charset="0"/>
                  <a:ea typeface="Calibri" panose="020F0502020204030204" pitchFamily="34" charset="0"/>
                  <a:cs typeface="Arial" panose="020B0604020202020204" pitchFamily="34" charset="0"/>
                </a:rPr>
                <a:t> </a:t>
              </a:r>
              <a:endParaRPr lang="en-GB" sz="1200" b="0" i="0">
                <a:solidFill>
                  <a:schemeClr val="bg1"/>
                </a:solidFill>
                <a:effectLst/>
                <a:latin typeface="Corbel" panose="020B0503020204020204" pitchFamily="34" charset="0"/>
                <a:cs typeface="Arial" panose="020B0604020202020204" pitchFamily="34" charset="0"/>
              </a:endParaRPr>
            </a:p>
            <a:p>
              <a:endParaRPr lang="en-GB" sz="1200" b="0" i="0">
                <a:solidFill>
                  <a:srgbClr val="000000"/>
                </a:solidFill>
                <a:effectLst/>
                <a:latin typeface="Arial" panose="020B0604020202020204" pitchFamily="34" charset="0"/>
                <a:cs typeface="Arial" panose="020B0604020202020204" pitchFamily="34" charset="0"/>
              </a:endParaRPr>
            </a:p>
            <a:p>
              <a:endParaRPr lang="en-GB" sz="1200">
                <a:effectLst/>
                <a:latin typeface="Arial" panose="020B0604020202020204" pitchFamily="34" charset="0"/>
                <a:ea typeface="Calibri" panose="020F0502020204030204" pitchFamily="34" charset="0"/>
                <a:cs typeface="Arial" panose="020B0604020202020204" pitchFamily="34" charset="0"/>
              </a:endParaRPr>
            </a:p>
            <a:p>
              <a:pPr algn="l"/>
              <a:r>
                <a:rPr lang="en-GB" sz="1200" b="0" i="0">
                  <a:solidFill>
                    <a:srgbClr val="000000"/>
                  </a:solidFill>
                  <a:effectLst/>
                  <a:latin typeface="Arial" panose="020B0604020202020204" pitchFamily="34" charset="0"/>
                  <a:cs typeface="Arial" panose="020B0604020202020204" pitchFamily="34" charset="0"/>
                </a:rPr>
                <a:t> </a:t>
              </a:r>
            </a:p>
          </p:txBody>
        </p:sp>
      </p:grpSp>
      <p:sp>
        <p:nvSpPr>
          <p:cNvPr id="27" name="TextBox 26">
            <a:extLst>
              <a:ext uri="{FF2B5EF4-FFF2-40B4-BE49-F238E27FC236}">
                <a16:creationId xmlns:a16="http://schemas.microsoft.com/office/drawing/2014/main" id="{FFA48A43-D085-4767-9C90-F14934CEF451}"/>
              </a:ext>
            </a:extLst>
          </p:cNvPr>
          <p:cNvSpPr txBox="1"/>
          <p:nvPr/>
        </p:nvSpPr>
        <p:spPr>
          <a:xfrm>
            <a:off x="594106" y="5273759"/>
            <a:ext cx="3347688" cy="1785104"/>
          </a:xfrm>
          <a:prstGeom prst="rect">
            <a:avLst/>
          </a:prstGeom>
          <a:noFill/>
        </p:spPr>
        <p:txBody>
          <a:bodyPr wrap="square" lIns="91440" tIns="45720" rIns="91440" bIns="45720" anchor="t">
            <a:spAutoFit/>
          </a:bodyPr>
          <a:lstStyle/>
          <a:p>
            <a:pPr algn="just"/>
            <a:r>
              <a:rPr lang="en-GB" sz="1600" b="1" i="0">
                <a:solidFill>
                  <a:srgbClr val="00A0DB"/>
                </a:solidFill>
                <a:effectLst/>
                <a:latin typeface="Corbel" panose="020B0503020204020204" pitchFamily="34" charset="0"/>
                <a:cs typeface="Arial" panose="020B0604020202020204" pitchFamily="34" charset="0"/>
              </a:rPr>
              <a:t>Resources</a:t>
            </a:r>
          </a:p>
          <a:p>
            <a:pPr algn="just"/>
            <a:r>
              <a:rPr lang="en-GB" sz="1200" b="0" i="0">
                <a:solidFill>
                  <a:srgbClr val="000000"/>
                </a:solidFill>
                <a:effectLst/>
                <a:latin typeface="Corbel" panose="020B0503020204020204" pitchFamily="34" charset="0"/>
                <a:cs typeface="Arial" panose="020B0604020202020204" pitchFamily="34" charset="0"/>
              </a:rPr>
              <a:t>The use of the suite of materials </a:t>
            </a:r>
            <a:r>
              <a:rPr lang="en-GB" sz="1200">
                <a:solidFill>
                  <a:srgbClr val="000000"/>
                </a:solidFill>
                <a:latin typeface="Corbel" panose="020B0503020204020204" pitchFamily="34" charset="0"/>
                <a:cs typeface="Arial" panose="020B0604020202020204" pitchFamily="34" charset="0"/>
              </a:rPr>
              <a:t>is </a:t>
            </a:r>
            <a:r>
              <a:rPr lang="en-GB" sz="1200" b="0" i="0">
                <a:solidFill>
                  <a:srgbClr val="000000"/>
                </a:solidFill>
                <a:effectLst/>
                <a:latin typeface="Corbel" panose="020B0503020204020204" pitchFamily="34" charset="0"/>
                <a:cs typeface="Arial" panose="020B0604020202020204" pitchFamily="34" charset="0"/>
              </a:rPr>
              <a:t>complete</a:t>
            </a:r>
            <a:r>
              <a:rPr lang="en-GB" sz="1200">
                <a:solidFill>
                  <a:srgbClr val="000000"/>
                </a:solidFill>
                <a:latin typeface="Corbel" panose="020B0503020204020204" pitchFamily="34" charset="0"/>
                <a:cs typeface="Arial" panose="020B0604020202020204" pitchFamily="34" charset="0"/>
              </a:rPr>
              <a:t>ly flexible. They are editable so you</a:t>
            </a:r>
            <a:r>
              <a:rPr lang="en-GB" sz="1200" b="0" i="0">
                <a:solidFill>
                  <a:srgbClr val="000000"/>
                </a:solidFill>
                <a:effectLst/>
                <a:latin typeface="Corbel" panose="020B0503020204020204" pitchFamily="34" charset="0"/>
                <a:cs typeface="Arial" panose="020B0604020202020204" pitchFamily="34" charset="0"/>
              </a:rPr>
              <a:t> can add your own logo and choose from the five theme(s) listed </a:t>
            </a:r>
            <a:r>
              <a:rPr lang="en-GB" sz="1200">
                <a:solidFill>
                  <a:srgbClr val="000000"/>
                </a:solidFill>
                <a:latin typeface="Corbel" panose="020B0503020204020204" pitchFamily="34" charset="0"/>
                <a:cs typeface="Arial" panose="020B0604020202020204" pitchFamily="34" charset="0"/>
              </a:rPr>
              <a:t>above</a:t>
            </a:r>
            <a:r>
              <a:rPr lang="en-GB" sz="1200" b="0" i="0">
                <a:solidFill>
                  <a:srgbClr val="000000"/>
                </a:solidFill>
                <a:effectLst/>
                <a:latin typeface="Corbel" panose="020B0503020204020204" pitchFamily="34" charset="0"/>
                <a:cs typeface="Arial" panose="020B0604020202020204" pitchFamily="34" charset="0"/>
              </a:rPr>
              <a:t> which ar</a:t>
            </a:r>
            <a:r>
              <a:rPr lang="en-GB" sz="1200">
                <a:solidFill>
                  <a:srgbClr val="000000"/>
                </a:solidFill>
                <a:latin typeface="Corbel" panose="020B0503020204020204" pitchFamily="34" charset="0"/>
                <a:cs typeface="Arial" panose="020B0604020202020204" pitchFamily="34" charset="0"/>
              </a:rPr>
              <a:t>e </a:t>
            </a:r>
            <a:r>
              <a:rPr lang="en-GB" sz="1200" b="0" i="0">
                <a:solidFill>
                  <a:srgbClr val="000000"/>
                </a:solidFill>
                <a:effectLst/>
                <a:latin typeface="Corbel" panose="020B0503020204020204" pitchFamily="34" charset="0"/>
                <a:cs typeface="Arial" panose="020B0604020202020204" pitchFamily="34" charset="0"/>
              </a:rPr>
              <a:t>most relevant to your team. Please visit </a:t>
            </a:r>
            <a:r>
              <a:rPr lang="en-GB" sz="1200" b="1" u="sng">
                <a:solidFill>
                  <a:srgbClr val="00A0DB"/>
                </a:solidFill>
                <a:latin typeface="Corbel" panose="020B0503020204020204" pitchFamily="34" charset="0"/>
                <a:hlinkClick r:id="rId4" tooltip="https://bit.ly/2OpMC7Q">
                  <a:extLst>
                    <a:ext uri="{A12FA001-AC4F-418D-AE19-62706E023703}">
                      <ahyp:hlinkClr xmlns:ahyp="http://schemas.microsoft.com/office/drawing/2018/hyperlinkcolor" val="tx"/>
                    </a:ext>
                  </a:extLst>
                </a:hlinkClick>
              </a:rPr>
              <a:t>https://bit.ly/2OpMC7Q</a:t>
            </a:r>
            <a:r>
              <a:rPr lang="en-GB" sz="1200" b="1">
                <a:solidFill>
                  <a:srgbClr val="00A0DB"/>
                </a:solidFill>
                <a:latin typeface="Corbel" panose="020B0503020204020204" pitchFamily="34" charset="0"/>
              </a:rPr>
              <a:t> </a:t>
            </a:r>
            <a:r>
              <a:rPr lang="en-GB" sz="1200" b="0" i="0">
                <a:solidFill>
                  <a:srgbClr val="000000"/>
                </a:solidFill>
                <a:effectLst/>
                <a:latin typeface="Corbel" panose="020B0503020204020204" pitchFamily="34" charset="0"/>
                <a:cs typeface="Arial" panose="020B0604020202020204" pitchFamily="34" charset="0"/>
              </a:rPr>
              <a:t>or scan the QR code using the camera on your phone.</a:t>
            </a:r>
          </a:p>
          <a:p>
            <a:pPr algn="l"/>
            <a:endParaRPr lang="en-GB" sz="1100" b="1">
              <a:solidFill>
                <a:srgbClr val="000000"/>
              </a:solidFill>
              <a:latin typeface="Corbel" panose="020B0503020204020204" pitchFamily="34" charset="0"/>
              <a:cs typeface="Arial" panose="020B0604020202020204" pitchFamily="34" charset="0"/>
            </a:endParaRPr>
          </a:p>
          <a:p>
            <a:pPr algn="l"/>
            <a:endParaRPr lang="en-GB" sz="1100" b="1" i="0">
              <a:solidFill>
                <a:srgbClr val="000000"/>
              </a:solidFill>
              <a:effectLst/>
              <a:latin typeface="Corbel"/>
              <a:cs typeface="Arial"/>
            </a:endParaRPr>
          </a:p>
        </p:txBody>
      </p:sp>
      <p:pic>
        <p:nvPicPr>
          <p:cNvPr id="5" name="Picture 4">
            <a:extLst>
              <a:ext uri="{FF2B5EF4-FFF2-40B4-BE49-F238E27FC236}">
                <a16:creationId xmlns:a16="http://schemas.microsoft.com/office/drawing/2014/main" id="{41E79397-E23A-6042-83EE-6BE19570C9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45930" y="6213117"/>
            <a:ext cx="1151964" cy="342531"/>
          </a:xfrm>
          <a:prstGeom prst="rect">
            <a:avLst/>
          </a:prstGeom>
        </p:spPr>
      </p:pic>
      <p:pic>
        <p:nvPicPr>
          <p:cNvPr id="24" name="Picture 23">
            <a:extLst>
              <a:ext uri="{FF2B5EF4-FFF2-40B4-BE49-F238E27FC236}">
                <a16:creationId xmlns:a16="http://schemas.microsoft.com/office/drawing/2014/main" id="{AB56A10D-2513-41DA-AD3C-1D8B3144747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75063" y="302352"/>
            <a:ext cx="1822831" cy="438403"/>
          </a:xfrm>
          <a:prstGeom prst="rect">
            <a:avLst/>
          </a:prstGeom>
          <a:noFill/>
          <a:ln>
            <a:noFill/>
          </a:ln>
        </p:spPr>
      </p:pic>
      <p:pic>
        <p:nvPicPr>
          <p:cNvPr id="10" name="Picture 9">
            <a:extLst>
              <a:ext uri="{FF2B5EF4-FFF2-40B4-BE49-F238E27FC236}">
                <a16:creationId xmlns:a16="http://schemas.microsoft.com/office/drawing/2014/main" id="{76274BF1-F94A-4D58-BD02-E6BB9954D169}"/>
              </a:ext>
            </a:extLst>
          </p:cNvPr>
          <p:cNvPicPr>
            <a:picLocks noChangeAspect="1"/>
          </p:cNvPicPr>
          <p:nvPr/>
        </p:nvPicPr>
        <p:blipFill>
          <a:blip r:embed="rId7"/>
          <a:stretch>
            <a:fillRect/>
          </a:stretch>
        </p:blipFill>
        <p:spPr>
          <a:xfrm>
            <a:off x="1538207" y="3251813"/>
            <a:ext cx="3347688" cy="1890072"/>
          </a:xfrm>
          <a:prstGeom prst="rect">
            <a:avLst/>
          </a:prstGeom>
        </p:spPr>
      </p:pic>
      <p:pic>
        <p:nvPicPr>
          <p:cNvPr id="42" name="Picture 41">
            <a:extLst>
              <a:ext uri="{FF2B5EF4-FFF2-40B4-BE49-F238E27FC236}">
                <a16:creationId xmlns:a16="http://schemas.microsoft.com/office/drawing/2014/main" id="{A3717F66-E044-460E-B093-5C8A351EF63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537545" y="792094"/>
            <a:ext cx="1231900" cy="247650"/>
          </a:xfrm>
          <a:prstGeom prst="rect">
            <a:avLst/>
          </a:prstGeom>
          <a:noFill/>
          <a:ln>
            <a:noFill/>
          </a:ln>
        </p:spPr>
      </p:pic>
      <p:pic>
        <p:nvPicPr>
          <p:cNvPr id="46" name="Picture 45">
            <a:extLst>
              <a:ext uri="{FF2B5EF4-FFF2-40B4-BE49-F238E27FC236}">
                <a16:creationId xmlns:a16="http://schemas.microsoft.com/office/drawing/2014/main" id="{20F799D1-6098-493F-B920-A37846B74E1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537545" y="2056662"/>
            <a:ext cx="2641600" cy="279400"/>
          </a:xfrm>
          <a:prstGeom prst="rect">
            <a:avLst/>
          </a:prstGeom>
          <a:noFill/>
          <a:ln>
            <a:noFill/>
          </a:ln>
        </p:spPr>
      </p:pic>
      <p:sp>
        <p:nvSpPr>
          <p:cNvPr id="17" name="TextBox 16">
            <a:extLst>
              <a:ext uri="{FF2B5EF4-FFF2-40B4-BE49-F238E27FC236}">
                <a16:creationId xmlns:a16="http://schemas.microsoft.com/office/drawing/2014/main" id="{07A857C9-65BF-4BB6-8173-6236C53B0B07}"/>
              </a:ext>
            </a:extLst>
          </p:cNvPr>
          <p:cNvSpPr txBox="1"/>
          <p:nvPr/>
        </p:nvSpPr>
        <p:spPr>
          <a:xfrm>
            <a:off x="6271788" y="1026319"/>
            <a:ext cx="5500414"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It's easier to spot a change – and potentially a problem - in someone else than in yourself. Keep an eye out for changes among your team.</a:t>
            </a:r>
          </a:p>
          <a:p>
            <a:pPr marL="171450" indent="-171450">
              <a:buFont typeface="Arial" panose="020B0604020202020204" pitchFamily="34" charset="0"/>
              <a:buChar char="•"/>
            </a:pPr>
            <a:r>
              <a:rPr lang="en-GB" sz="1000">
                <a:latin typeface="Corbel" panose="020B0503020204020204" pitchFamily="34" charset="0"/>
              </a:rPr>
              <a:t>When asking a colleague how they are, try phrasing it as an open question ("how are you feeling?") rather than closed  one ("you okay?").</a:t>
            </a:r>
          </a:p>
          <a:p>
            <a:pPr marL="171450" indent="-171450">
              <a:buFont typeface="Arial" panose="020B0604020202020204" pitchFamily="34" charset="0"/>
              <a:buChar char="•"/>
            </a:pPr>
            <a:r>
              <a:rPr lang="en-GB" sz="1000">
                <a:latin typeface="Corbel" panose="020B0503020204020204" pitchFamily="34" charset="0"/>
              </a:rPr>
              <a:t>Think about how you can set an example for colleagues by sharing your own challenges and vulnerabilities, whether that's in a huddle or one-to-one.</a:t>
            </a:r>
            <a:endParaRPr lang="en-GB" sz="1000" b="1" i="0">
              <a:solidFill>
                <a:srgbClr val="000000"/>
              </a:solidFill>
              <a:effectLst/>
              <a:latin typeface="Corbel" panose="020B0503020204020204" pitchFamily="34" charset="0"/>
              <a:cs typeface="Arial"/>
            </a:endParaRPr>
          </a:p>
        </p:txBody>
      </p:sp>
      <p:sp>
        <p:nvSpPr>
          <p:cNvPr id="18" name="TextBox 17">
            <a:extLst>
              <a:ext uri="{FF2B5EF4-FFF2-40B4-BE49-F238E27FC236}">
                <a16:creationId xmlns:a16="http://schemas.microsoft.com/office/drawing/2014/main" id="{665C3CCA-1955-47B4-A0A6-EBB81D741ADF}"/>
              </a:ext>
            </a:extLst>
          </p:cNvPr>
          <p:cNvSpPr txBox="1"/>
          <p:nvPr/>
        </p:nvSpPr>
        <p:spPr>
          <a:xfrm>
            <a:off x="6271788" y="2310277"/>
            <a:ext cx="5500414"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Set aside some time each day to reflect on what you and your team did well today, maybe as you leave the building.</a:t>
            </a:r>
          </a:p>
          <a:p>
            <a:pPr marL="171450" indent="-171450">
              <a:buFont typeface="Arial" panose="020B0604020202020204" pitchFamily="34" charset="0"/>
              <a:buChar char="•"/>
            </a:pPr>
            <a:r>
              <a:rPr lang="en-GB" sz="1000">
                <a:latin typeface="Corbel" panose="020B0503020204020204" pitchFamily="34" charset="0"/>
              </a:rPr>
              <a:t>Encourage discussions about familiar comforts and day-to-day experiences which haven't changed.</a:t>
            </a:r>
          </a:p>
          <a:p>
            <a:pPr marL="171450" indent="-171450">
              <a:buFont typeface="Arial" panose="020B0604020202020204" pitchFamily="34" charset="0"/>
              <a:buChar char="•"/>
            </a:pPr>
            <a:r>
              <a:rPr lang="en-GB" sz="1000">
                <a:latin typeface="Corbel" panose="020B0503020204020204" pitchFamily="34" charset="0"/>
              </a:rPr>
              <a:t>Remember to actively acknowledge the challenges and feelings that change and uncertainty can bring.</a:t>
            </a:r>
            <a:endParaRPr lang="en-GB" sz="1000" b="1" i="0">
              <a:solidFill>
                <a:srgbClr val="000000"/>
              </a:solidFill>
              <a:effectLst/>
              <a:latin typeface="Corbel" panose="020B0503020204020204" pitchFamily="34" charset="0"/>
              <a:cs typeface="Arial"/>
            </a:endParaRPr>
          </a:p>
        </p:txBody>
      </p:sp>
      <p:grpSp>
        <p:nvGrpSpPr>
          <p:cNvPr id="12" name="Group 11">
            <a:extLst>
              <a:ext uri="{FF2B5EF4-FFF2-40B4-BE49-F238E27FC236}">
                <a16:creationId xmlns:a16="http://schemas.microsoft.com/office/drawing/2014/main" id="{CA7CB910-CD38-7442-9B37-3DC30E28DABC}"/>
              </a:ext>
            </a:extLst>
          </p:cNvPr>
          <p:cNvGrpSpPr/>
          <p:nvPr/>
        </p:nvGrpSpPr>
        <p:grpSpPr>
          <a:xfrm>
            <a:off x="6271788" y="3325940"/>
            <a:ext cx="5500414" cy="2868475"/>
            <a:chOff x="6271788" y="3193410"/>
            <a:chExt cx="5500414" cy="2868475"/>
          </a:xfrm>
        </p:grpSpPr>
        <p:pic>
          <p:nvPicPr>
            <p:cNvPr id="44" name="Picture 43">
              <a:extLst>
                <a:ext uri="{FF2B5EF4-FFF2-40B4-BE49-F238E27FC236}">
                  <a16:creationId xmlns:a16="http://schemas.microsoft.com/office/drawing/2014/main" id="{82727B6B-2121-4DB2-84A6-D231A74EBF6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537545" y="5232196"/>
              <a:ext cx="1384300" cy="304800"/>
            </a:xfrm>
            <a:prstGeom prst="rect">
              <a:avLst/>
            </a:prstGeom>
            <a:noFill/>
            <a:ln>
              <a:noFill/>
            </a:ln>
          </p:spPr>
        </p:pic>
        <p:pic>
          <p:nvPicPr>
            <p:cNvPr id="49" name="Picture 48">
              <a:extLst>
                <a:ext uri="{FF2B5EF4-FFF2-40B4-BE49-F238E27FC236}">
                  <a16:creationId xmlns:a16="http://schemas.microsoft.com/office/drawing/2014/main" id="{75FDC155-2FE5-4B31-A10D-44D38E58454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537545" y="4141728"/>
              <a:ext cx="2705100" cy="266700"/>
            </a:xfrm>
            <a:prstGeom prst="rect">
              <a:avLst/>
            </a:prstGeom>
            <a:noFill/>
            <a:ln>
              <a:noFill/>
            </a:ln>
          </p:spPr>
        </p:pic>
        <p:pic>
          <p:nvPicPr>
            <p:cNvPr id="52" name="Picture 51">
              <a:extLst>
                <a:ext uri="{FF2B5EF4-FFF2-40B4-BE49-F238E27FC236}">
                  <a16:creationId xmlns:a16="http://schemas.microsoft.com/office/drawing/2014/main" id="{D0AEE029-7540-4913-B35A-19DAC1E6B11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537545" y="3193410"/>
              <a:ext cx="1714500" cy="260350"/>
            </a:xfrm>
            <a:prstGeom prst="rect">
              <a:avLst/>
            </a:prstGeom>
            <a:noFill/>
            <a:ln>
              <a:noFill/>
            </a:ln>
          </p:spPr>
        </p:pic>
        <p:sp>
          <p:nvSpPr>
            <p:cNvPr id="19" name="TextBox 18">
              <a:extLst>
                <a:ext uri="{FF2B5EF4-FFF2-40B4-BE49-F238E27FC236}">
                  <a16:creationId xmlns:a16="http://schemas.microsoft.com/office/drawing/2014/main" id="{ED0C8C70-F0AD-4A5D-986B-2DAD4C34D3AD}"/>
                </a:ext>
              </a:extLst>
            </p:cNvPr>
            <p:cNvSpPr txBox="1"/>
            <p:nvPr/>
          </p:nvSpPr>
          <p:spPr>
            <a:xfrm>
              <a:off x="6271788" y="3417437"/>
              <a:ext cx="5500414" cy="55399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Small acts of kindness really matter - make a teammate a cuppa or bring in some biscuits to share.</a:t>
              </a:r>
            </a:p>
            <a:p>
              <a:pPr marL="171450" indent="-171450">
                <a:buFont typeface="Arial" panose="020B0604020202020204" pitchFamily="34" charset="0"/>
                <a:buChar char="•"/>
              </a:pPr>
              <a:r>
                <a:rPr lang="en-GB" sz="1000">
                  <a:latin typeface="Corbel" panose="020B0503020204020204" pitchFamily="34" charset="0"/>
                </a:rPr>
                <a:t>You can always send teammates a message after work to let them know you are thinking of them.</a:t>
              </a:r>
            </a:p>
            <a:p>
              <a:pPr marL="171450" indent="-171450">
                <a:buFont typeface="Arial" panose="020B0604020202020204" pitchFamily="34" charset="0"/>
                <a:buChar char="•"/>
              </a:pPr>
              <a:r>
                <a:rPr lang="en-GB" sz="1000">
                  <a:latin typeface="Corbel" panose="020B0503020204020204" pitchFamily="34" charset="0"/>
                </a:rPr>
                <a:t>Thank teammates for even the smallest thing. Day to day gratitude can make a difference.</a:t>
              </a:r>
              <a:endParaRPr lang="en-GB" sz="1000" b="1" i="0">
                <a:solidFill>
                  <a:srgbClr val="000000"/>
                </a:solidFill>
                <a:effectLst/>
                <a:latin typeface="Corbel" panose="020B0503020204020204" pitchFamily="34" charset="0"/>
                <a:cs typeface="Arial"/>
              </a:endParaRPr>
            </a:p>
          </p:txBody>
        </p:sp>
        <p:sp>
          <p:nvSpPr>
            <p:cNvPr id="20" name="TextBox 19">
              <a:extLst>
                <a:ext uri="{FF2B5EF4-FFF2-40B4-BE49-F238E27FC236}">
                  <a16:creationId xmlns:a16="http://schemas.microsoft.com/office/drawing/2014/main" id="{975447D3-8292-4E01-A509-57A1E1FE6201}"/>
                </a:ext>
              </a:extLst>
            </p:cNvPr>
            <p:cNvSpPr txBox="1"/>
            <p:nvPr/>
          </p:nvSpPr>
          <p:spPr>
            <a:xfrm>
              <a:off x="6271788" y="4385718"/>
              <a:ext cx="5500414" cy="86177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Encourage a safe safe space for colleagues to get involved in and speak up </a:t>
              </a:r>
              <a:r>
                <a:rPr lang="en-GB" sz="1000" err="1">
                  <a:latin typeface="Corbel" panose="020B0503020204020204" pitchFamily="34" charset="0"/>
                </a:rPr>
                <a:t>ie</a:t>
              </a:r>
              <a:r>
                <a:rPr lang="en-GB" sz="1000">
                  <a:latin typeface="Corbel" panose="020B0503020204020204" pitchFamily="34" charset="0"/>
                </a:rPr>
                <a:t> team huddles.</a:t>
              </a:r>
            </a:p>
            <a:p>
              <a:pPr marL="171450" indent="-171450">
                <a:buFont typeface="Arial" panose="020B0604020202020204" pitchFamily="34" charset="0"/>
                <a:buChar char="•"/>
              </a:pPr>
              <a:r>
                <a:rPr lang="en-GB" sz="1000">
                  <a:latin typeface="Corbel" panose="020B0503020204020204" pitchFamily="34" charset="0"/>
                </a:rPr>
                <a:t>Think of someone who rarely gets praised and make an effort to let them know you appreciate them. Specific examples make people feel appreciated and noticed.</a:t>
              </a:r>
            </a:p>
            <a:p>
              <a:pPr marL="171450" indent="-171450">
                <a:buFont typeface="Arial" panose="020B0604020202020204" pitchFamily="34" charset="0"/>
                <a:buChar char="•"/>
              </a:pPr>
              <a:r>
                <a:rPr lang="en-GB" sz="1000">
                  <a:latin typeface="Corbel" panose="020B0503020204020204" pitchFamily="34" charset="0"/>
                </a:rPr>
                <a:t>Be mindful that new colleagues or people trying something for the first time will appreciate your  support the most.</a:t>
              </a:r>
              <a:endParaRPr lang="en-GB" sz="1000" b="1" i="0">
                <a:solidFill>
                  <a:srgbClr val="000000"/>
                </a:solidFill>
                <a:effectLst/>
                <a:latin typeface="Corbel" panose="020B0503020204020204" pitchFamily="34" charset="0"/>
                <a:cs typeface="Arial"/>
              </a:endParaRPr>
            </a:p>
          </p:txBody>
        </p:sp>
        <p:sp>
          <p:nvSpPr>
            <p:cNvPr id="23" name="TextBox 22">
              <a:extLst>
                <a:ext uri="{FF2B5EF4-FFF2-40B4-BE49-F238E27FC236}">
                  <a16:creationId xmlns:a16="http://schemas.microsoft.com/office/drawing/2014/main" id="{4D746EEC-A6F8-483C-8F24-9E45F58E9642}"/>
                </a:ext>
              </a:extLst>
            </p:cNvPr>
            <p:cNvSpPr txBox="1"/>
            <p:nvPr/>
          </p:nvSpPr>
          <p:spPr>
            <a:xfrm>
              <a:off x="6271788" y="5507887"/>
              <a:ext cx="5500414" cy="55399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Corbel" panose="020B0503020204020204" pitchFamily="34" charset="0"/>
                </a:rPr>
                <a:t>Even when it feels difficult, try to reinforce the importance of breaks.</a:t>
              </a:r>
            </a:p>
            <a:p>
              <a:pPr marL="171450" indent="-171450">
                <a:buFont typeface="Arial" panose="020B0604020202020204" pitchFamily="34" charset="0"/>
                <a:buChar char="•"/>
              </a:pPr>
              <a:r>
                <a:rPr lang="en-GB" sz="1000">
                  <a:latin typeface="Corbel" panose="020B0503020204020204" pitchFamily="34" charset="0"/>
                </a:rPr>
                <a:t>Find a moment every week to share tips about how you switch off and relax at the end of the day.</a:t>
              </a:r>
            </a:p>
            <a:p>
              <a:pPr marL="171450" indent="-171450">
                <a:buFont typeface="Arial" panose="020B0604020202020204" pitchFamily="34" charset="0"/>
                <a:buChar char="•"/>
              </a:pPr>
              <a:r>
                <a:rPr lang="en-GB" sz="1000">
                  <a:latin typeface="Corbel" panose="020B0503020204020204" pitchFamily="34" charset="0"/>
                </a:rPr>
                <a:t>Set an example by making use of the wellbeing facilities your department has on offer.</a:t>
              </a:r>
            </a:p>
          </p:txBody>
        </p:sp>
      </p:grpSp>
      <p:pic>
        <p:nvPicPr>
          <p:cNvPr id="8" name="Picture 7">
            <a:extLst>
              <a:ext uri="{FF2B5EF4-FFF2-40B4-BE49-F238E27FC236}">
                <a16:creationId xmlns:a16="http://schemas.microsoft.com/office/drawing/2014/main" id="{EB8E75D7-C18E-9C49-861D-401769F5B230}"/>
              </a:ext>
            </a:extLst>
          </p:cNvPr>
          <p:cNvPicPr>
            <a:picLocks noChangeAspect="1"/>
          </p:cNvPicPr>
          <p:nvPr/>
        </p:nvPicPr>
        <p:blipFill rotWithShape="1">
          <a:blip r:embed="rId13">
            <a:extLst>
              <a:ext uri="{28A0092B-C50C-407E-A947-70E740481C1C}">
                <a14:useLocalDpi xmlns:a14="http://schemas.microsoft.com/office/drawing/2010/main" val="0"/>
              </a:ext>
            </a:extLst>
          </a:blip>
          <a:srcRect l="4842" t="8263" r="9254" b="5694"/>
          <a:stretch/>
        </p:blipFill>
        <p:spPr>
          <a:xfrm>
            <a:off x="4249010" y="5273759"/>
            <a:ext cx="1484097" cy="1465329"/>
          </a:xfrm>
          <a:prstGeom prst="rect">
            <a:avLst/>
          </a:prstGeom>
        </p:spPr>
      </p:pic>
      <p:sp>
        <p:nvSpPr>
          <p:cNvPr id="26" name="TextBox 2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309651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normAutofit/>
          </a:bodyPr>
          <a:lstStyle/>
          <a:p>
            <a:r>
              <a:rPr lang="en-GB"/>
              <a:t>	Supporting care provider managers</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544090" y="1193400"/>
            <a:ext cx="10093150" cy="4539704"/>
          </a:xfrm>
          <a:prstGeom prst="rect">
            <a:avLst/>
          </a:prstGeom>
          <a:noFill/>
        </p:spPr>
        <p:txBody>
          <a:bodyPr wrap="square" rtlCol="0">
            <a:spAutoFit/>
          </a:bodyPr>
          <a:lstStyle/>
          <a:p>
            <a:pPr lvl="0">
              <a:buClr>
                <a:srgbClr val="000000"/>
              </a:buClr>
              <a:defRPr/>
            </a:pPr>
            <a:endParaRPr lang="en-GB" sz="1100" b="1"/>
          </a:p>
          <a:p>
            <a:pPr lvl="0">
              <a:buClr>
                <a:srgbClr val="000000"/>
              </a:buClr>
              <a:defRPr/>
            </a:pPr>
            <a:r>
              <a:rPr lang="en-GB" sz="1400">
                <a:latin typeface="Arial" panose="020B0604020202020204" pitchFamily="34" charset="0"/>
                <a:cs typeface="Arial" panose="020B0604020202020204" pitchFamily="34" charset="0"/>
              </a:rPr>
              <a:t>Skills for Care supports the adult care sector in England with workforce development resources and support to recruit, develop and lead quality care services.  A key focus is the range of </a:t>
            </a:r>
            <a:r>
              <a:rPr lang="en-GB" sz="1400">
                <a:latin typeface="Arial" panose="020B0604020202020204" pitchFamily="34" charset="0"/>
                <a:cs typeface="Arial" panose="020B0604020202020204" pitchFamily="34" charset="0"/>
                <a:hlinkClick r:id="rId3"/>
              </a:rPr>
              <a:t>Support for registered managers </a:t>
            </a:r>
            <a:endParaRPr lang="en-GB" sz="1400">
              <a:latin typeface="Arial" panose="020B0604020202020204" pitchFamily="34" charset="0"/>
              <a:cs typeface="Arial" panose="020B0604020202020204" pitchFamily="34" charset="0"/>
            </a:endParaRPr>
          </a:p>
          <a:p>
            <a:pPr lvl="0">
              <a:buClr>
                <a:srgbClr val="000000"/>
              </a:buClr>
              <a:defRPr/>
            </a:pPr>
            <a:endParaRPr lang="en-GB" sz="1400">
              <a:latin typeface="Arial" panose="020B0604020202020204" pitchFamily="34" charset="0"/>
              <a:cs typeface="Arial" panose="020B0604020202020204" pitchFamily="34" charset="0"/>
            </a:endParaRPr>
          </a:p>
          <a:p>
            <a:pPr lvl="0">
              <a:buClr>
                <a:srgbClr val="000000"/>
              </a:buClr>
              <a:defRPr/>
            </a:pPr>
            <a:r>
              <a:rPr lang="en-GB" sz="1400">
                <a:latin typeface="Arial" panose="020B0604020202020204" pitchFamily="34" charset="0"/>
                <a:cs typeface="Arial" panose="020B0604020202020204" pitchFamily="34" charset="0"/>
              </a:rPr>
              <a:t>This includes:</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hlinkClick r:id="rId4"/>
              </a:rPr>
              <a:t>Supporting local Registered Managers networks &amp; </a:t>
            </a:r>
            <a:r>
              <a:rPr lang="en-GB" sz="1400" err="1">
                <a:latin typeface="Arial" panose="020B0604020202020204" pitchFamily="34" charset="0"/>
                <a:cs typeface="Arial" panose="020B0604020202020204" pitchFamily="34" charset="0"/>
                <a:hlinkClick r:id="rId4"/>
              </a:rPr>
              <a:t>Whats</a:t>
            </a:r>
            <a:r>
              <a:rPr lang="en-GB" sz="1400">
                <a:latin typeface="Arial" panose="020B0604020202020204" pitchFamily="34" charset="0"/>
                <a:cs typeface="Arial" panose="020B0604020202020204" pitchFamily="34" charset="0"/>
                <a:hlinkClick r:id="rId4"/>
              </a:rPr>
              <a:t> App groups </a:t>
            </a: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new London wide network for </a:t>
            </a:r>
            <a:r>
              <a:rPr lang="en-GB" sz="1400">
                <a:latin typeface="Arial" panose="020B0604020202020204" pitchFamily="34" charset="0"/>
                <a:cs typeface="Arial" panose="020B0604020202020204" pitchFamily="34" charset="0"/>
                <a:hlinkClick r:id="rId5"/>
              </a:rPr>
              <a:t>deputy managers </a:t>
            </a: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national </a:t>
            </a:r>
            <a:r>
              <a:rPr lang="en-GB" sz="1400">
                <a:latin typeface="Arial" panose="020B0604020202020204" pitchFamily="34" charset="0"/>
                <a:cs typeface="Arial" panose="020B0604020202020204" pitchFamily="34" charset="0"/>
                <a:hlinkClick r:id="rId6"/>
              </a:rPr>
              <a:t>Facebook </a:t>
            </a:r>
            <a:r>
              <a:rPr lang="en-GB" sz="1400">
                <a:latin typeface="Arial" panose="020B0604020202020204" pitchFamily="34" charset="0"/>
                <a:cs typeface="Arial" panose="020B0604020202020204" pitchFamily="34" charset="0"/>
              </a:rPr>
              <a:t>page for managers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series of </a:t>
            </a:r>
            <a:r>
              <a:rPr lang="en-GB" sz="1400">
                <a:latin typeface="Arial" panose="020B0604020202020204" pitchFamily="34" charset="0"/>
                <a:cs typeface="Arial" panose="020B0604020202020204" pitchFamily="34" charset="0"/>
                <a:hlinkClick r:id="rId7"/>
              </a:rPr>
              <a:t>webinars, podcasts and bite sized resources </a:t>
            </a:r>
            <a:r>
              <a:rPr lang="en-GB" sz="1400">
                <a:latin typeface="Arial" panose="020B0604020202020204" pitchFamily="34" charset="0"/>
                <a:cs typeface="Arial" panose="020B0604020202020204" pitchFamily="34" charset="0"/>
              </a:rPr>
              <a:t>for managers –all recorded and available to download from the website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 </a:t>
            </a:r>
            <a:r>
              <a:rPr lang="en-GB" sz="1400">
                <a:latin typeface="Arial" panose="020B0604020202020204" pitchFamily="34" charset="0"/>
                <a:cs typeface="Arial" panose="020B0604020202020204" pitchFamily="34" charset="0"/>
                <a:hlinkClick r:id="rId8"/>
              </a:rPr>
              <a:t>Registered Manager membership programme </a:t>
            </a:r>
            <a:r>
              <a:rPr lang="en-GB" sz="1400">
                <a:latin typeface="Arial" panose="020B0604020202020204" pitchFamily="34" charset="0"/>
                <a:cs typeface="Arial" panose="020B0604020202020204" pitchFamily="34" charset="0"/>
              </a:rPr>
              <a:t>which includes a handbook, monthly newsletters, mentoring and peer support learning opportunities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rPr>
              <a:t>An </a:t>
            </a:r>
            <a:r>
              <a:rPr lang="en-GB" sz="1400">
                <a:latin typeface="Arial" panose="020B0604020202020204" pitchFamily="34" charset="0"/>
                <a:cs typeface="Arial" panose="020B0604020202020204" pitchFamily="34" charset="0"/>
                <a:hlinkClick r:id="rId9"/>
              </a:rPr>
              <a:t>advice line </a:t>
            </a: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hlinkClick r:id="rId10"/>
              </a:rPr>
              <a:t>Leadership programmes and online learning </a:t>
            </a:r>
            <a:r>
              <a:rPr lang="en-GB" sz="1400">
                <a:latin typeface="Arial" panose="020B0604020202020204" pitchFamily="34" charset="0"/>
                <a:cs typeface="Arial" panose="020B0604020202020204" pitchFamily="34" charset="0"/>
              </a:rPr>
              <a:t>including managers induction standards </a:t>
            </a:r>
          </a:p>
          <a:p>
            <a:pPr marL="171450" lvl="0" indent="-171450">
              <a:buClr>
                <a:srgbClr val="000000"/>
              </a:buClr>
              <a:buFont typeface="Arial" panose="020B0604020202020204" pitchFamily="34" charset="0"/>
              <a:buChar char="•"/>
              <a:defRPr/>
            </a:pPr>
            <a:r>
              <a:rPr lang="en-GB" sz="1400">
                <a:latin typeface="Arial" panose="020B0604020202020204" pitchFamily="34" charset="0"/>
                <a:cs typeface="Arial" panose="020B0604020202020204" pitchFamily="34" charset="0"/>
                <a:hlinkClick r:id="rId11"/>
              </a:rPr>
              <a:t>Support with achieving good and outstanding </a:t>
            </a:r>
            <a:r>
              <a:rPr lang="en-GB" sz="1400">
                <a:latin typeface="Arial" panose="020B0604020202020204" pitchFamily="34" charset="0"/>
                <a:cs typeface="Arial" panose="020B0604020202020204" pitchFamily="34" charset="0"/>
              </a:rPr>
              <a:t>and preparing for CQC</a:t>
            </a:r>
          </a:p>
          <a:p>
            <a:pPr marL="171450" lvl="0" indent="-171450">
              <a:buClr>
                <a:srgbClr val="000000"/>
              </a:buClr>
              <a:buFont typeface="Arial" panose="020B0604020202020204" pitchFamily="34" charset="0"/>
              <a:buChar char="•"/>
              <a:defRPr/>
            </a:pPr>
            <a:endParaRPr lang="en-GB" sz="140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endParaRPr lang="en-GB" sz="1400">
              <a:latin typeface="Arial" panose="020B0604020202020204" pitchFamily="34" charset="0"/>
              <a:cs typeface="Arial" panose="020B0604020202020204" pitchFamily="34" charset="0"/>
            </a:endParaRPr>
          </a:p>
          <a:p>
            <a:pPr lvl="0">
              <a:buClr>
                <a:srgbClr val="000000"/>
              </a:buClr>
              <a:defRPr/>
            </a:pPr>
            <a:r>
              <a:rPr lang="en-GB" sz="1400">
                <a:latin typeface="Arial" panose="020B0604020202020204" pitchFamily="34" charset="0"/>
                <a:cs typeface="Arial" panose="020B0604020202020204" pitchFamily="34" charset="0"/>
              </a:rPr>
              <a:t>In addition Skills for Care provides advice on recruitment of staff, workforce development funding, a range of learning and development resources and support and much more see </a:t>
            </a:r>
            <a:r>
              <a:rPr lang="en-GB" sz="1400">
                <a:latin typeface="Arial" panose="020B0604020202020204" pitchFamily="34" charset="0"/>
                <a:cs typeface="Arial" panose="020B0604020202020204" pitchFamily="34" charset="0"/>
                <a:hlinkClick r:id="rId12"/>
              </a:rPr>
              <a:t>https://www.skillsforcare.org.uk/home.aspx</a:t>
            </a:r>
            <a:endParaRPr lang="en-GB" sz="1400">
              <a:latin typeface="Arial" panose="020B0604020202020204" pitchFamily="34" charset="0"/>
              <a:cs typeface="Arial" panose="020B0604020202020204" pitchFamily="34" charset="0"/>
            </a:endParaRPr>
          </a:p>
          <a:p>
            <a:pPr lvl="0">
              <a:buClr>
                <a:srgbClr val="000000"/>
              </a:buClr>
              <a:defRPr/>
            </a:pPr>
            <a:endParaRPr lang="en-GB" sz="1200" b="1"/>
          </a:p>
          <a:p>
            <a:pPr lvl="0">
              <a:buClr>
                <a:srgbClr val="000000"/>
              </a:buClr>
              <a:defRPr/>
            </a:pPr>
            <a:r>
              <a:rPr lang="en-GB" sz="1400" b="1">
                <a:solidFill>
                  <a:srgbClr val="005EB8"/>
                </a:solidFill>
                <a:latin typeface="Arial" panose="020B0604020202020204" pitchFamily="34" charset="0"/>
                <a:cs typeface="Arial" panose="020B0604020202020204" pitchFamily="34" charset="0"/>
              </a:rPr>
              <a:t>Please contact your Locality Manager for more information </a:t>
            </a:r>
            <a:r>
              <a:rPr lang="en-GB" sz="1400" b="1">
                <a:solidFill>
                  <a:srgbClr val="005EB8"/>
                </a:solidFill>
                <a:latin typeface="Arial" panose="020B0604020202020204" pitchFamily="34" charset="0"/>
                <a:cs typeface="Arial" panose="020B0604020202020204" pitchFamily="34" charset="0"/>
                <a:hlinkClick r:id="rId13"/>
              </a:rPr>
              <a:t>here</a:t>
            </a:r>
            <a:r>
              <a:rPr lang="en-GB" sz="1400" b="1">
                <a:solidFill>
                  <a:srgbClr val="005EB8"/>
                </a:solidFill>
                <a:latin typeface="Arial" panose="020B0604020202020204" pitchFamily="34" charset="0"/>
                <a:cs typeface="Arial" panose="020B0604020202020204" pitchFamily="34" charset="0"/>
              </a:rPr>
              <a:t>.</a:t>
            </a:r>
            <a:endParaRPr lang="en-GB" sz="1400" b="1">
              <a:solidFill>
                <a:schemeClr val="bg2"/>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pic>
        <p:nvPicPr>
          <p:cNvPr id="4" name="Picture 3">
            <a:extLst>
              <a:ext uri="{FF2B5EF4-FFF2-40B4-BE49-F238E27FC236}">
                <a16:creationId xmlns:a16="http://schemas.microsoft.com/office/drawing/2014/main" id="{6EF7A3FA-22E7-45BD-A139-28EB9B36FBCE}"/>
              </a:ext>
            </a:extLst>
          </p:cNvPr>
          <p:cNvPicPr>
            <a:picLocks noChangeAspect="1"/>
          </p:cNvPicPr>
          <p:nvPr/>
        </p:nvPicPr>
        <p:blipFill>
          <a:blip r:embed="rId15"/>
          <a:stretch>
            <a:fillRect/>
          </a:stretch>
        </p:blipFill>
        <p:spPr>
          <a:xfrm>
            <a:off x="8700897" y="5191389"/>
            <a:ext cx="3171825" cy="1390650"/>
          </a:xfrm>
          <a:prstGeom prst="rect">
            <a:avLst/>
          </a:prstGeom>
        </p:spPr>
      </p:pic>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213151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3E2F09E4-CC59-491D-BEF6-E86F9E107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463" y="743867"/>
            <a:ext cx="4397767" cy="1045475"/>
          </a:xfrm>
          <a:prstGeom prst="rect">
            <a:avLst/>
          </a:prstGeom>
        </p:spPr>
      </p:pic>
      <p:sp>
        <p:nvSpPr>
          <p:cNvPr id="17" name="Title 1">
            <a:extLst>
              <a:ext uri="{FF2B5EF4-FFF2-40B4-BE49-F238E27FC236}">
                <a16:creationId xmlns:a16="http://schemas.microsoft.com/office/drawing/2014/main" id="{8D6A82CC-B828-4BF3-B70E-A675D8DE3614}"/>
              </a:ext>
            </a:extLst>
          </p:cNvPr>
          <p:cNvSpPr txBox="1">
            <a:spLocks/>
          </p:cNvSpPr>
          <p:nvPr/>
        </p:nvSpPr>
        <p:spPr>
          <a:xfrm>
            <a:off x="879894" y="263571"/>
            <a:ext cx="5607991" cy="56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chemeClr val="tx1">
                    <a:lumMod val="50000"/>
                    <a:lumOff val="50000"/>
                  </a:schemeClr>
                </a:solidFill>
                <a:latin typeface="Frutiger LT Std 45 Light" panose="020B0402020204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5EB8"/>
                </a:solidFill>
                <a:effectLst/>
                <a:uLnTx/>
                <a:uFillTx/>
                <a:latin typeface="Arial" panose="020B0604020202020204" pitchFamily="34" charset="0"/>
                <a:cs typeface="Arial" panose="020B0604020202020204" pitchFamily="34" charset="0"/>
              </a:rPr>
              <a:t>Your direct line to urgent clinical advice</a:t>
            </a:r>
          </a:p>
        </p:txBody>
      </p:sp>
      <p:sp>
        <p:nvSpPr>
          <p:cNvPr id="19" name="Content Placeholder 1">
            <a:extLst>
              <a:ext uri="{FF2B5EF4-FFF2-40B4-BE49-F238E27FC236}">
                <a16:creationId xmlns:a16="http://schemas.microsoft.com/office/drawing/2014/main" id="{B5D822DA-E764-46BA-88D0-2BE744377DB1}"/>
              </a:ext>
            </a:extLst>
          </p:cNvPr>
          <p:cNvSpPr txBox="1">
            <a:spLocks/>
          </p:cNvSpPr>
          <p:nvPr/>
        </p:nvSpPr>
        <p:spPr>
          <a:xfrm>
            <a:off x="243262" y="1002643"/>
            <a:ext cx="5607990" cy="4492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defRPr/>
            </a:pPr>
            <a:r>
              <a:rPr lang="en-GB" sz="1500"/>
              <a:t>In London, domiciliary care staff concerned about a client who may have COVID-19 symptoms should call their clients’ GP. If they can’t reach the GP, they need to contact the NHS 111 </a:t>
            </a:r>
            <a:r>
              <a:rPr lang="en-GB" sz="1500" err="1"/>
              <a:t>Starlines</a:t>
            </a:r>
            <a:r>
              <a:rPr lang="en-GB" sz="1500"/>
              <a:t>*.</a:t>
            </a:r>
          </a:p>
          <a:p>
            <a:pPr marL="0" indent="0">
              <a:lnSpc>
                <a:spcPct val="100000"/>
              </a:lnSpc>
              <a:spcBef>
                <a:spcPts val="600"/>
              </a:spcBef>
              <a:buNone/>
              <a:defRPr/>
            </a:pPr>
            <a:r>
              <a:rPr kumimoji="0" lang="en-GB" sz="1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NHS 111 </a:t>
            </a:r>
            <a:r>
              <a:rPr kumimoji="0" lang="en-GB" sz="15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Starlines</a:t>
            </a:r>
            <a:r>
              <a:rPr kumimoji="0" lang="en-GB" sz="1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service will provide you with a fast call-back, for rapid access to clinical advice you need to care for your client if you are unsure. </a:t>
            </a:r>
          </a:p>
          <a:p>
            <a:pPr marL="0" indent="0">
              <a:lnSpc>
                <a:spcPct val="100000"/>
              </a:lnSpc>
              <a:spcBef>
                <a:spcPts val="600"/>
              </a:spcBef>
              <a:buNone/>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service can be accessed by doing the following:</a:t>
            </a:r>
          </a:p>
          <a:p>
            <a:pPr>
              <a:lnSpc>
                <a:spcPct val="100000"/>
              </a:lnSpc>
              <a:spcBef>
                <a:spcPts val="600"/>
              </a:spcBef>
              <a:defRPr/>
            </a:pPr>
            <a:r>
              <a:rPr lang="en-GB" sz="1500"/>
              <a:t>Callers in most of London should call </a:t>
            </a:r>
            <a:r>
              <a:rPr lang="en-GB" sz="1500" b="1"/>
              <a:t>NHS 111 Star*7 </a:t>
            </a:r>
            <a:r>
              <a:rPr lang="en-GB" sz="1500"/>
              <a:t>following the process on the right, for faster access to urgent advice from a senior clinician.</a:t>
            </a:r>
          </a:p>
          <a:p>
            <a:pPr>
              <a:lnSpc>
                <a:spcPct val="100000"/>
              </a:lnSpc>
              <a:spcBef>
                <a:spcPts val="600"/>
              </a:spcBef>
              <a:defRPr/>
            </a:pPr>
            <a:r>
              <a:rPr lang="en-GB" sz="1500">
                <a:solidFill>
                  <a:schemeClr val="accent1">
                    <a:lumMod val="75000"/>
                  </a:schemeClr>
                </a:solidFill>
              </a:rPr>
              <a:t>Callers in North East London STP/ICS should call </a:t>
            </a:r>
            <a:r>
              <a:rPr lang="en-GB" sz="1500" b="1">
                <a:solidFill>
                  <a:schemeClr val="accent1">
                    <a:lumMod val="75000"/>
                  </a:schemeClr>
                </a:solidFill>
              </a:rPr>
              <a:t>NHS 111 Star*6 </a:t>
            </a:r>
            <a:r>
              <a:rPr lang="en-GB" sz="1500">
                <a:solidFill>
                  <a:schemeClr val="accent1">
                    <a:lumMod val="75000"/>
                  </a:schemeClr>
                </a:solidFill>
              </a:rPr>
              <a:t>(follow the same process on the right, </a:t>
            </a:r>
            <a:r>
              <a:rPr lang="en-GB" sz="1500" b="1" u="sng">
                <a:solidFill>
                  <a:schemeClr val="accent1">
                    <a:lumMod val="75000"/>
                  </a:schemeClr>
                </a:solidFill>
              </a:rPr>
              <a:t>but press 6</a:t>
            </a:r>
            <a:r>
              <a:rPr lang="en-GB" sz="1500">
                <a:solidFill>
                  <a:schemeClr val="accent1">
                    <a:lumMod val="75000"/>
                  </a:schemeClr>
                </a:solidFill>
              </a:rPr>
              <a:t>. If you cannot reach someone via Star 6, p</a:t>
            </a:r>
            <a:r>
              <a:rPr lang="en-GB" sz="1500">
                <a:solidFill>
                  <a:schemeClr val="accent1">
                    <a:lumMod val="75000"/>
                  </a:schemeClr>
                </a:solidFill>
                <a:ea typeface="Calibri" panose="020F0502020204030204" pitchFamily="34" charset="0"/>
                <a:cs typeface="Times New Roman" panose="02020603050405020304" pitchFamily="18" charset="0"/>
              </a:rPr>
              <a:t>lease dial 111 and once you get through to a call handler you will need to declare the following: “I am a Carer working for a Home Care provider and I am seeking access to 111 via the star line process”.</a:t>
            </a:r>
          </a:p>
          <a:p>
            <a:pPr marL="0" indent="0">
              <a:lnSpc>
                <a:spcPct val="100000"/>
              </a:lnSpc>
              <a:spcBef>
                <a:spcPts val="600"/>
              </a:spcBef>
              <a:buNone/>
            </a:pPr>
            <a:r>
              <a:rPr kumimoji="0" lang="en-US" altLang="en-US" sz="15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Before calling, if you are trained to recognise them, try to list the symptoms that you are concerned about, such as temperature, and including date of first symptoms, as this will help health services.</a:t>
            </a:r>
            <a:r>
              <a:rPr lang="en-GB" sz="1500"/>
              <a:t> If you know that your client has a care plan, for example a CMC or DNAR plan, please have access to it. </a:t>
            </a:r>
          </a:p>
        </p:txBody>
      </p:sp>
      <p:pic>
        <p:nvPicPr>
          <p:cNvPr id="7" name="Picture 6">
            <a:extLst>
              <a:ext uri="{FF2B5EF4-FFF2-40B4-BE49-F238E27FC236}">
                <a16:creationId xmlns:a16="http://schemas.microsoft.com/office/drawing/2014/main" id="{501E62E7-66CE-4C61-8D99-13E265EFFA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4803" y="1789342"/>
            <a:ext cx="6187088" cy="4131956"/>
          </a:xfrm>
          <a:prstGeom prst="rect">
            <a:avLst/>
          </a:prstGeom>
        </p:spPr>
      </p:pic>
      <p:pic>
        <p:nvPicPr>
          <p:cNvPr id="3" name="Graphic 2" descr="Phone Vibration with solid fill">
            <a:extLst>
              <a:ext uri="{FF2B5EF4-FFF2-40B4-BE49-F238E27FC236}">
                <a16:creationId xmlns:a16="http://schemas.microsoft.com/office/drawing/2014/main" id="{29C3E6AC-2288-4242-A721-05443281837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88243"/>
            <a:ext cx="914400" cy="914400"/>
          </a:xfrm>
          <a:prstGeom prst="rect">
            <a:avLst/>
          </a:prstGeom>
        </p:spPr>
      </p:pic>
      <p:sp>
        <p:nvSpPr>
          <p:cNvPr id="8" name="TextBox 7">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140514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15E6B-2286-4C70-B37C-5B0C68E031B3}"/>
              </a:ext>
            </a:extLst>
          </p:cNvPr>
          <p:cNvSpPr>
            <a:spLocks noGrp="1"/>
          </p:cNvSpPr>
          <p:nvPr>
            <p:ph type="title"/>
          </p:nvPr>
        </p:nvSpPr>
        <p:spPr>
          <a:xfrm>
            <a:off x="270970" y="238249"/>
            <a:ext cx="10282379" cy="611649"/>
          </a:xfrm>
        </p:spPr>
        <p:txBody>
          <a:bodyPr/>
          <a:lstStyle/>
          <a:p>
            <a:r>
              <a:rPr lang="en-GB"/>
              <a:t>London Health and Wellbeing hubs – an overview</a:t>
            </a:r>
          </a:p>
        </p:txBody>
      </p:sp>
      <p:sp>
        <p:nvSpPr>
          <p:cNvPr id="10" name="Content Placeholder 4">
            <a:extLst>
              <a:ext uri="{FF2B5EF4-FFF2-40B4-BE49-F238E27FC236}">
                <a16:creationId xmlns:a16="http://schemas.microsoft.com/office/drawing/2014/main" id="{5489FE8C-9FF2-4CE6-895B-4034EB6AF7DF}"/>
              </a:ext>
            </a:extLst>
          </p:cNvPr>
          <p:cNvSpPr txBox="1">
            <a:spLocks/>
          </p:cNvSpPr>
          <p:nvPr/>
        </p:nvSpPr>
        <p:spPr>
          <a:xfrm>
            <a:off x="444617" y="849898"/>
            <a:ext cx="10536572" cy="576985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tabLst>
                <a:tab pos="457200" algn="l"/>
              </a:tabLst>
            </a:pPr>
            <a:r>
              <a:rPr lang="en-GB" sz="1600">
                <a:latin typeface="Arial" panose="020B0604020202020204" pitchFamily="34" charset="0"/>
                <a:ea typeface="Calibri" panose="020F0502020204030204" pitchFamily="34" charset="0"/>
                <a:cs typeface="Arial" panose="020B0604020202020204" pitchFamily="34" charset="0"/>
              </a:rPr>
              <a:t>In response to Covid-19, the Integrated Care Systems (ICSs)* in London have set-up – or are in the process of setting up - new digital health and wellbeing hubs to support all health &amp; social care staff (including ancillary workers) with their wellbeing and resilience needs</a:t>
            </a:r>
          </a:p>
          <a:p>
            <a:pPr marL="0" indent="0">
              <a:lnSpc>
                <a:spcPct val="107000"/>
              </a:lnSpc>
              <a:spcAft>
                <a:spcPts val="800"/>
              </a:spcAft>
              <a:buNone/>
              <a:tabLst>
                <a:tab pos="457200" algn="l"/>
              </a:tabLst>
            </a:pPr>
            <a:r>
              <a:rPr lang="en-GB" sz="1600">
                <a:latin typeface="Arial" panose="020B0604020202020204" pitchFamily="34" charset="0"/>
                <a:ea typeface="Calibri" panose="020F0502020204030204" pitchFamily="34" charset="0"/>
                <a:cs typeface="Arial" panose="020B0604020202020204" pitchFamily="34" charset="0"/>
              </a:rPr>
              <a:t>These offer free, confidential, psychological support services run by care professionals for care professionals in a positive health and wellbeing environment. They aim to support staff through this particularly challenging time and can assist with addressing issues such as anxiety and depression, as well as helping people better manage their work – life balance </a:t>
            </a:r>
          </a:p>
          <a:p>
            <a:pPr marL="0" indent="0">
              <a:lnSpc>
                <a:spcPct val="107000"/>
              </a:lnSpc>
              <a:spcAft>
                <a:spcPts val="800"/>
              </a:spcAft>
              <a:buNone/>
              <a:tabLst>
                <a:tab pos="457200" algn="l"/>
              </a:tabLst>
            </a:pPr>
            <a:r>
              <a:rPr lang="en-GB" sz="1600">
                <a:latin typeface="Arial" panose="020B0604020202020204" pitchFamily="34" charset="0"/>
                <a:ea typeface="Calibri" panose="020F0502020204030204" pitchFamily="34" charset="0"/>
                <a:cs typeface="Arial" panose="020B0604020202020204" pitchFamily="34" charset="0"/>
              </a:rPr>
              <a:t>There is no cost to access the services that the hubs provide - and all are delivered by health and care professionals with extensive experience of mental health issues</a:t>
            </a:r>
          </a:p>
          <a:p>
            <a:pPr marL="0" indent="0">
              <a:lnSpc>
                <a:spcPct val="107000"/>
              </a:lnSpc>
              <a:spcAft>
                <a:spcPts val="800"/>
              </a:spcAft>
              <a:buNone/>
              <a:tabLst>
                <a:tab pos="457200" algn="l"/>
              </a:tabLst>
            </a:pPr>
            <a:r>
              <a:rPr lang="en-GB" sz="1600">
                <a:latin typeface="Arial" panose="020B0604020202020204" pitchFamily="34" charset="0"/>
                <a:ea typeface="Calibri" panose="020F0502020204030204" pitchFamily="34" charset="0"/>
                <a:cs typeface="Arial" panose="020B0604020202020204" pitchFamily="34" charset="0"/>
              </a:rPr>
              <a:t>The services you can access will depend on your local hub, but some of the support available</a:t>
            </a:r>
            <a:r>
              <a:rPr lang="en-GB" sz="1600" i="1">
                <a:latin typeface="Arial" panose="020B0604020202020204" pitchFamily="34" charset="0"/>
                <a:ea typeface="Calibri" panose="020F0502020204030204" pitchFamily="34" charset="0"/>
                <a:cs typeface="Arial" panose="020B0604020202020204" pitchFamily="34" charset="0"/>
              </a:rPr>
              <a:t> </a:t>
            </a:r>
            <a:r>
              <a:rPr lang="en-GB" sz="1600">
                <a:latin typeface="Arial" panose="020B0604020202020204" pitchFamily="34" charset="0"/>
                <a:ea typeface="Calibri" panose="020F0502020204030204" pitchFamily="34" charset="0"/>
                <a:cs typeface="Arial" panose="020B0604020202020204" pitchFamily="34" charset="0"/>
              </a:rPr>
              <a:t>includes:</a:t>
            </a:r>
          </a:p>
          <a:p>
            <a:pPr marL="628650" lvl="1" indent="-342900">
              <a:lnSpc>
                <a:spcPct val="107000"/>
              </a:lnSpc>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A safe and confidential listening service via online chat, video call or phone call</a:t>
            </a:r>
          </a:p>
          <a:p>
            <a:pPr marL="628650" lvl="1" indent="-342900">
              <a:lnSpc>
                <a:spcPct val="107000"/>
              </a:lnSpc>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Wellbeing needs reviews and emotional wellbeing screening </a:t>
            </a:r>
          </a:p>
          <a:p>
            <a:pPr marL="628650" lvl="1" indent="-342900">
              <a:lnSpc>
                <a:spcPct val="107000"/>
              </a:lnSpc>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Signposting to relevant resources in your local community</a:t>
            </a:r>
          </a:p>
          <a:p>
            <a:pPr marL="628650" lvl="1" indent="-342900">
              <a:lnSpc>
                <a:spcPct val="107000"/>
              </a:lnSpc>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Psychological support using NICE recommended treatment, including Cognitive Behavioural Therapy and counselling </a:t>
            </a:r>
          </a:p>
          <a:p>
            <a:pPr marL="628650" lvl="1" indent="-342900">
              <a:lnSpc>
                <a:spcPct val="107000"/>
              </a:lnSpc>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Self-help digital tools</a:t>
            </a:r>
          </a:p>
          <a:p>
            <a:pPr marL="628650" lvl="1" indent="-342900">
              <a:lnSpc>
                <a:spcPct val="107000"/>
              </a:lnSpc>
              <a:spcAft>
                <a:spcPts val="800"/>
              </a:spcAft>
              <a:buFont typeface="Arial" panose="020B0604020202020204" pitchFamily="34" charset="0"/>
              <a:buChar char="-"/>
            </a:pPr>
            <a:r>
              <a:rPr lang="en-GB" sz="1600">
                <a:latin typeface="Arial" panose="020B0604020202020204" pitchFamily="34" charset="0"/>
                <a:ea typeface="Calibri" panose="020F0502020204030204" pitchFamily="34" charset="0"/>
                <a:cs typeface="Arial" panose="020B0604020202020204" pitchFamily="34" charset="0"/>
              </a:rPr>
              <a:t>Confidential fast-tracking of those with urgent needs to existing NHS mental health services</a:t>
            </a:r>
          </a:p>
          <a:p>
            <a:pPr marL="0" indent="0">
              <a:buNone/>
            </a:pPr>
            <a:r>
              <a:rPr lang="en-GB" sz="1600">
                <a:latin typeface="Arial" panose="020B0604020202020204" pitchFamily="34" charset="0"/>
                <a:ea typeface="Calibri" panose="020F0502020204030204" pitchFamily="34" charset="0"/>
                <a:cs typeface="Arial" panose="020B0604020202020204" pitchFamily="34" charset="0"/>
              </a:rPr>
              <a:t>Opening hours will differ depending on the hub, but you will be able to access flexible appointments that work around shift patterns </a:t>
            </a:r>
          </a:p>
          <a:p>
            <a:pPr marL="0" indent="0">
              <a:buNone/>
            </a:pPr>
            <a:r>
              <a:rPr lang="en-GB" sz="1600">
                <a:latin typeface="Arial" panose="020B0604020202020204" pitchFamily="34" charset="0"/>
                <a:ea typeface="Calibri" panose="020F0502020204030204" pitchFamily="34" charset="0"/>
                <a:cs typeface="Arial" panose="020B0604020202020204" pitchFamily="34" charset="0"/>
              </a:rPr>
              <a:t>To find out more and start accessing these services just visit the website of your local hub (see </a:t>
            </a:r>
            <a:r>
              <a:rPr lang="en-GB" sz="1600">
                <a:latin typeface="Arial" panose="020B0604020202020204" pitchFamily="34" charset="0"/>
                <a:ea typeface="Calibri" panose="020F0502020204030204" pitchFamily="34" charset="0"/>
                <a:cs typeface="Arial" panose="020B0604020202020204" pitchFamily="34" charset="0"/>
                <a:hlinkClick r:id="rId2" action="ppaction://hlinksldjump"/>
              </a:rPr>
              <a:t>next slide</a:t>
            </a:r>
            <a:r>
              <a:rPr lang="en-GB" sz="1600">
                <a:latin typeface="Arial" panose="020B0604020202020204" pitchFamily="34" charset="0"/>
                <a:ea typeface="Calibri" panose="020F0502020204030204" pitchFamily="34" charset="0"/>
                <a:cs typeface="Arial" panose="020B0604020202020204" pitchFamily="34" charset="0"/>
              </a:rPr>
              <a:t>). Please note that some hubs are still in the development phase and will be available shortly</a:t>
            </a:r>
          </a:p>
          <a:p>
            <a:pPr marL="0" indent="0">
              <a:buNone/>
            </a:pPr>
            <a:r>
              <a:rPr lang="en-GB" sz="11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100" b="1">
                <a:latin typeface="Arial" panose="020B0604020202020204" pitchFamily="34" charset="0"/>
                <a:ea typeface="Calibri" panose="020F0502020204030204" pitchFamily="34" charset="0"/>
                <a:cs typeface="Arial" panose="020B0604020202020204" pitchFamily="34" charset="0"/>
              </a:rPr>
              <a:t>* ICSs are partnerships that bring together providers and commissioners of NHS services across a geographical area with local authorities and other local partners, to collectively plan and integrate care to meet the needs of their population.</a:t>
            </a:r>
          </a:p>
          <a:p>
            <a:endParaRPr lang="en-GB" sz="1100"/>
          </a:p>
        </p:txBody>
      </p:sp>
      <p:sp>
        <p:nvSpPr>
          <p:cNvPr id="5" name="TextBox 4">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981585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1C24-4D52-4C02-B6C3-585F19872A2F}"/>
              </a:ext>
            </a:extLst>
          </p:cNvPr>
          <p:cNvSpPr>
            <a:spLocks noGrp="1"/>
          </p:cNvSpPr>
          <p:nvPr>
            <p:ph type="title"/>
          </p:nvPr>
        </p:nvSpPr>
        <p:spPr>
          <a:xfrm>
            <a:off x="334434" y="188914"/>
            <a:ext cx="11649870" cy="503783"/>
          </a:xfrm>
        </p:spPr>
        <p:txBody>
          <a:bodyPr lIns="91440" tIns="45720" rIns="91440" bIns="45720" anchor="t"/>
          <a:lstStyle/>
          <a:p>
            <a:r>
              <a:rPr lang="en-GB" sz="3000"/>
              <a:t>London Health and Wellbeing Hubs</a:t>
            </a:r>
            <a:endParaRPr lang="en-GB" sz="3000">
              <a:solidFill>
                <a:schemeClr val="tx2"/>
              </a:solidFill>
              <a:highlight>
                <a:srgbClr val="FFFF00"/>
              </a:highlight>
              <a:cs typeface="Calibri Light"/>
            </a:endParaRPr>
          </a:p>
        </p:txBody>
      </p:sp>
      <p:sp>
        <p:nvSpPr>
          <p:cNvPr id="4" name="Slide Number Placeholder 3">
            <a:extLst>
              <a:ext uri="{FF2B5EF4-FFF2-40B4-BE49-F238E27FC236}">
                <a16:creationId xmlns:a16="http://schemas.microsoft.com/office/drawing/2014/main" id="{E08A56A7-59DF-45A8-BA7C-F108B72C92BF}"/>
              </a:ext>
            </a:extLst>
          </p:cNvPr>
          <p:cNvSpPr>
            <a:spLocks noGrp="1"/>
          </p:cNvSpPr>
          <p:nvPr>
            <p:ph type="sldNum" sz="quarter" idx="14"/>
          </p:nvPr>
        </p:nvSpPr>
        <p:spPr>
          <a:xfrm>
            <a:off x="9011840" y="628507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srgbClr val="3F3F3F">
                  <a:lumMod val="50000"/>
                </a:srgbClr>
              </a:solidFill>
              <a:effectLst/>
              <a:uLnTx/>
              <a:uFillTx/>
              <a:latin typeface="Arial"/>
              <a:ea typeface="+mn-ea"/>
              <a:cs typeface="+mn-cs"/>
            </a:endParaRPr>
          </a:p>
        </p:txBody>
      </p:sp>
      <p:graphicFrame>
        <p:nvGraphicFramePr>
          <p:cNvPr id="8" name="Table 8">
            <a:extLst>
              <a:ext uri="{FF2B5EF4-FFF2-40B4-BE49-F238E27FC236}">
                <a16:creationId xmlns:a16="http://schemas.microsoft.com/office/drawing/2014/main" id="{8E346CC6-3FBE-4C13-8C69-235C66047B8F}"/>
              </a:ext>
            </a:extLst>
          </p:cNvPr>
          <p:cNvGraphicFramePr>
            <a:graphicFrameLocks noGrp="1"/>
          </p:cNvGraphicFramePr>
          <p:nvPr/>
        </p:nvGraphicFramePr>
        <p:xfrm>
          <a:off x="334434" y="728607"/>
          <a:ext cx="11649870" cy="5829133"/>
        </p:xfrm>
        <a:graphic>
          <a:graphicData uri="http://schemas.openxmlformats.org/drawingml/2006/table">
            <a:tbl>
              <a:tblPr firstRow="1" bandRow="1">
                <a:tableStyleId>{E8B1032C-EA38-4F05-BA0D-38AFFFC7BED3}</a:tableStyleId>
              </a:tblPr>
              <a:tblGrid>
                <a:gridCol w="1099730">
                  <a:extLst>
                    <a:ext uri="{9D8B030D-6E8A-4147-A177-3AD203B41FA5}">
                      <a16:colId xmlns:a16="http://schemas.microsoft.com/office/drawing/2014/main" val="2357468145"/>
                    </a:ext>
                  </a:extLst>
                </a:gridCol>
                <a:gridCol w="2877954">
                  <a:extLst>
                    <a:ext uri="{9D8B030D-6E8A-4147-A177-3AD203B41FA5}">
                      <a16:colId xmlns:a16="http://schemas.microsoft.com/office/drawing/2014/main" val="3398178111"/>
                    </a:ext>
                  </a:extLst>
                </a:gridCol>
                <a:gridCol w="3378467">
                  <a:extLst>
                    <a:ext uri="{9D8B030D-6E8A-4147-A177-3AD203B41FA5}">
                      <a16:colId xmlns:a16="http://schemas.microsoft.com/office/drawing/2014/main" val="2568136284"/>
                    </a:ext>
                  </a:extLst>
                </a:gridCol>
                <a:gridCol w="1058779">
                  <a:extLst>
                    <a:ext uri="{9D8B030D-6E8A-4147-A177-3AD203B41FA5}">
                      <a16:colId xmlns:a16="http://schemas.microsoft.com/office/drawing/2014/main" val="2565425016"/>
                    </a:ext>
                  </a:extLst>
                </a:gridCol>
                <a:gridCol w="1212783">
                  <a:extLst>
                    <a:ext uri="{9D8B030D-6E8A-4147-A177-3AD203B41FA5}">
                      <a16:colId xmlns:a16="http://schemas.microsoft.com/office/drawing/2014/main" val="3864715520"/>
                    </a:ext>
                  </a:extLst>
                </a:gridCol>
                <a:gridCol w="1049154">
                  <a:extLst>
                    <a:ext uri="{9D8B030D-6E8A-4147-A177-3AD203B41FA5}">
                      <a16:colId xmlns:a16="http://schemas.microsoft.com/office/drawing/2014/main" val="1823309658"/>
                    </a:ext>
                  </a:extLst>
                </a:gridCol>
                <a:gridCol w="973003">
                  <a:extLst>
                    <a:ext uri="{9D8B030D-6E8A-4147-A177-3AD203B41FA5}">
                      <a16:colId xmlns:a16="http://schemas.microsoft.com/office/drawing/2014/main" val="3492681682"/>
                    </a:ext>
                  </a:extLst>
                </a:gridCol>
              </a:tblGrid>
              <a:tr h="448773">
                <a:tc>
                  <a:txBody>
                    <a:bodyPr/>
                    <a:lstStyle/>
                    <a:p>
                      <a:r>
                        <a:rPr lang="en-GB" sz="1100"/>
                        <a:t>ICS</a:t>
                      </a:r>
                    </a:p>
                  </a:txBody>
                  <a:tcPr marL="68580" marR="68580" marT="34290" marB="34290"/>
                </a:tc>
                <a:tc>
                  <a:txBody>
                    <a:bodyPr/>
                    <a:lstStyle/>
                    <a:p>
                      <a:r>
                        <a:rPr lang="en-GB" sz="1100"/>
                        <a:t>Health and Wellbeing hub / website</a:t>
                      </a:r>
                    </a:p>
                  </a:txBody>
                  <a:tcPr marL="68580" marR="68580" marT="34290" marB="34290"/>
                </a:tc>
                <a:tc>
                  <a:txBody>
                    <a:bodyPr/>
                    <a:lstStyle/>
                    <a:p>
                      <a:r>
                        <a:rPr lang="en-GB" sz="1100"/>
                        <a:t>Contact details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Web chat function</a:t>
                      </a:r>
                    </a:p>
                  </a:txBody>
                  <a:tcPr marL="68580" marR="68580" marT="34290" marB="34290"/>
                </a:tc>
                <a:tc>
                  <a:txBody>
                    <a:bodyPr/>
                    <a:lstStyle/>
                    <a:p>
                      <a:r>
                        <a:rPr lang="en-GB" sz="1100"/>
                        <a:t>Wellbeing resources</a:t>
                      </a:r>
                    </a:p>
                  </a:txBody>
                  <a:tcPr marL="68580" marR="68580" marT="34290" marB="34290"/>
                </a:tc>
                <a:tc>
                  <a:txBody>
                    <a:bodyPr/>
                    <a:lstStyle/>
                    <a:p>
                      <a:r>
                        <a:rPr lang="en-GB" sz="1100"/>
                        <a:t>Self-care tools</a:t>
                      </a:r>
                    </a:p>
                  </a:txBody>
                  <a:tcPr marL="68580" marR="68580" marT="34290" marB="34290"/>
                </a:tc>
                <a:tc>
                  <a:txBody>
                    <a:bodyPr/>
                    <a:lstStyle/>
                    <a:p>
                      <a:r>
                        <a:rPr lang="en-GB" sz="1100"/>
                        <a:t>Support for teams</a:t>
                      </a:r>
                    </a:p>
                  </a:txBody>
                  <a:tcPr marL="68580" marR="68580" marT="34290" marB="34290"/>
                </a:tc>
                <a:extLst>
                  <a:ext uri="{0D108BD9-81ED-4DB2-BD59-A6C34878D82A}">
                    <a16:rowId xmlns:a16="http://schemas.microsoft.com/office/drawing/2014/main" val="3565746486"/>
                  </a:ext>
                </a:extLst>
              </a:tr>
              <a:tr h="977492">
                <a:tc>
                  <a:txBody>
                    <a:bodyPr/>
                    <a:lstStyle/>
                    <a:p>
                      <a:r>
                        <a:rPr lang="en-GB" sz="1100"/>
                        <a:t>North West London</a:t>
                      </a:r>
                    </a:p>
                  </a:txBody>
                  <a:tcPr marL="68580" marR="68580" marT="34290" marB="34290"/>
                </a:tc>
                <a:tc>
                  <a:txBody>
                    <a:bodyPr/>
                    <a:lstStyle/>
                    <a:p>
                      <a:r>
                        <a:rPr lang="en-GB" sz="1100">
                          <a:hlinkClick r:id="rId2"/>
                        </a:rPr>
                        <a:t>keepingwellnwl.nhs.uk</a:t>
                      </a:r>
                      <a:endParaRPr lang="en-GB" sz="1100"/>
                    </a:p>
                    <a:p>
                      <a:endParaRPr lang="en-GB" sz="1100"/>
                    </a:p>
                    <a:p>
                      <a:endParaRPr lang="en-GB" sz="1100"/>
                    </a:p>
                    <a:p>
                      <a:endParaRPr lang="en-GB" sz="1100"/>
                    </a:p>
                  </a:txBody>
                  <a:tcPr marL="68580" marR="68580" marT="34290" marB="34290"/>
                </a:tc>
                <a:tc>
                  <a:txBody>
                    <a:bodyPr/>
                    <a:lstStyle/>
                    <a:p>
                      <a:r>
                        <a:rPr lang="en-GB" sz="1100">
                          <a:hlinkClick r:id="rId3"/>
                        </a:rPr>
                        <a:t>Keepingwell.NWL@nhs.net</a:t>
                      </a:r>
                      <a:endParaRPr lang="en-GB" sz="1100"/>
                    </a:p>
                    <a:p>
                      <a:endParaRPr lang="en-GB" sz="1100"/>
                    </a:p>
                    <a:p>
                      <a:r>
                        <a:rPr lang="en-GB" sz="1100"/>
                        <a:t>03001231705</a:t>
                      </a:r>
                    </a:p>
                    <a:p>
                      <a:r>
                        <a:rPr lang="en-GB" sz="1100"/>
                        <a:t>Monday to Friday 9.00am -5.00pm</a:t>
                      </a:r>
                    </a:p>
                    <a:p>
                      <a:r>
                        <a:rPr lang="en-GB" sz="1100"/>
                        <a:t>Including call back request</a:t>
                      </a:r>
                    </a:p>
                  </a:txBody>
                  <a:tcPr marL="68580" marR="68580" marT="34290" marB="34290"/>
                </a:tc>
                <a:tc>
                  <a:txBody>
                    <a:bodyPr/>
                    <a:lstStyle/>
                    <a:p>
                      <a:pPr algn="ctr"/>
                      <a:r>
                        <a:rPr lang="en-GB" sz="1100">
                          <a:sym typeface="Wingdings 2" panose="05020102010507070707" pitchFamily="18" charset="2"/>
                        </a:rPr>
                        <a:t></a:t>
                      </a: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extLst>
                  <a:ext uri="{0D108BD9-81ED-4DB2-BD59-A6C34878D82A}">
                    <a16:rowId xmlns:a16="http://schemas.microsoft.com/office/drawing/2014/main" val="3835291471"/>
                  </a:ext>
                </a:extLst>
              </a:tr>
              <a:tr h="1061357">
                <a:tc>
                  <a:txBody>
                    <a:bodyPr/>
                    <a:lstStyle/>
                    <a:p>
                      <a:r>
                        <a:rPr lang="en-GB" sz="1100"/>
                        <a:t>North Central London</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hlinkClick r:id="rId4"/>
                        </a:rPr>
                        <a:t>keepingwellncl.nhs.uk</a:t>
                      </a:r>
                      <a:endParaRPr lang="en-GB" sz="1100"/>
                    </a:p>
                    <a:p>
                      <a:endParaRPr lang="en-GB" sz="11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hlinkClick r:id="rId5"/>
                        </a:rPr>
                        <a:t>nclinmind@tavi-port.nhs.uk</a:t>
                      </a:r>
                      <a:r>
                        <a:rPr lang="en-GB" sz="1100"/>
                        <a:t> </a:t>
                      </a:r>
                      <a:br>
                        <a:rPr lang="en-GB" sz="1100"/>
                      </a:b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Support online chat function available via </a:t>
                      </a:r>
                      <a:r>
                        <a:rPr lang="en-GB" sz="1100">
                          <a:hlinkClick r:id="rId4"/>
                        </a:rPr>
                        <a:t>keepingwellncl.nhs.uk</a:t>
                      </a: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Monday to Friday 9.00am -5.00pm</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extLst>
                  <a:ext uri="{0D108BD9-81ED-4DB2-BD59-A6C34878D82A}">
                    <a16:rowId xmlns:a16="http://schemas.microsoft.com/office/drawing/2014/main" val="192504551"/>
                  </a:ext>
                </a:extLst>
              </a:tr>
              <a:tr h="1025031">
                <a:tc>
                  <a:txBody>
                    <a:bodyPr/>
                    <a:lstStyle/>
                    <a:p>
                      <a:r>
                        <a:rPr lang="en-GB" sz="1100"/>
                        <a:t>North East London</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hlinkClick r:id="rId6"/>
                        </a:rPr>
                        <a:t>keepingwellnel.nhs.uk</a:t>
                      </a:r>
                      <a:endParaRPr lang="en-GB" sz="1100"/>
                    </a:p>
                    <a:p>
                      <a:endParaRPr lang="en-GB" sz="1100"/>
                    </a:p>
                  </a:txBody>
                  <a:tcPr marL="68580" marR="68580" marT="34290" marB="34290"/>
                </a:tc>
                <a:tc>
                  <a:txBody>
                    <a:bodyPr/>
                    <a:lstStyle/>
                    <a:p>
                      <a:r>
                        <a:rPr lang="en-GB" sz="1100">
                          <a:hlinkClick r:id="rId7"/>
                        </a:rPr>
                        <a:t>Keepingwell.NEL@nhs.net</a:t>
                      </a:r>
                      <a:endParaRPr lang="en-GB" sz="110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err="1"/>
                        <a:t>Callback</a:t>
                      </a:r>
                      <a:r>
                        <a:rPr lang="en-GB" sz="1100"/>
                        <a:t> request via website or </a:t>
                      </a:r>
                      <a:br>
                        <a:rPr lang="en-GB" sz="1100"/>
                      </a:br>
                      <a:r>
                        <a:rPr lang="en-GB" sz="1100"/>
                        <a:t>SMS: 07723484839</a:t>
                      </a:r>
                    </a:p>
                    <a:p>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p>
                      <a:pPr algn="ctr"/>
                      <a:endParaRPr lang="en-GB" sz="1100"/>
                    </a:p>
                  </a:txBody>
                  <a:tcPr marL="68580" marR="68580" marT="34290" marB="34290"/>
                </a:tc>
                <a:extLst>
                  <a:ext uri="{0D108BD9-81ED-4DB2-BD59-A6C34878D82A}">
                    <a16:rowId xmlns:a16="http://schemas.microsoft.com/office/drawing/2014/main" val="1827376046"/>
                  </a:ext>
                </a:extLst>
              </a:tr>
              <a:tr h="437776">
                <a:tc>
                  <a:txBody>
                    <a:bodyPr/>
                    <a:lstStyle/>
                    <a:p>
                      <a:r>
                        <a:rPr lang="en-GB" sz="1100"/>
                        <a:t>South East London</a:t>
                      </a:r>
                    </a:p>
                  </a:txBody>
                  <a:tcPr marL="68580" marR="68580" marT="34290" marB="34290"/>
                </a:tc>
                <a:tc>
                  <a:txBody>
                    <a:bodyPr/>
                    <a:lstStyle/>
                    <a:p>
                      <a:r>
                        <a:rPr lang="en-GB" sz="1100">
                          <a:hlinkClick r:id="rId8"/>
                        </a:rPr>
                        <a:t>Keepingwellsel.nhs.uk</a:t>
                      </a:r>
                      <a:endParaRPr lang="en-GB" sz="1100"/>
                    </a:p>
                    <a:p>
                      <a:endParaRPr lang="en-GB" sz="1100"/>
                    </a:p>
                  </a:txBody>
                  <a:tcPr marL="68580" marR="68580" marT="34290" marB="34290"/>
                </a:tc>
                <a:tc>
                  <a:txBody>
                    <a:bodyPr/>
                    <a:lstStyle/>
                    <a:p>
                      <a:r>
                        <a:rPr lang="en-GB" sz="1100">
                          <a:hlinkClick r:id="rId9"/>
                        </a:rPr>
                        <a:t>keepingwellsel@slam.nhs.uk</a:t>
                      </a:r>
                      <a:r>
                        <a:rPr lang="en-GB" sz="1100"/>
                        <a:t>  </a:t>
                      </a:r>
                    </a:p>
                    <a:p>
                      <a:r>
                        <a:rPr lang="en-GB" sz="1100"/>
                        <a:t>and</a:t>
                      </a:r>
                    </a:p>
                    <a:p>
                      <a:r>
                        <a:rPr lang="en-GB" sz="1100">
                          <a:hlinkClick r:id="rId10"/>
                        </a:rPr>
                        <a:t>COVID-19StaffWellbeing@gstt.nhs.uk</a:t>
                      </a:r>
                      <a:r>
                        <a:rPr lang="en-GB" sz="1100"/>
                        <a:t>  </a:t>
                      </a:r>
                    </a:p>
                    <a:p>
                      <a:endParaRPr lang="en-GB" sz="1100"/>
                    </a:p>
                    <a:p>
                      <a:r>
                        <a:rPr lang="en-GB" sz="1100">
                          <a:hlinkClick r:id="rId11"/>
                        </a:rPr>
                        <a:t>https://www.kingshealthpartners.org/our-work/mind-and-body/staff-health-and-wellbeing</a:t>
                      </a:r>
                      <a:r>
                        <a:rPr lang="en-GB" sz="1100"/>
                        <a:t> </a:t>
                      </a:r>
                    </a:p>
                    <a:p>
                      <a:endParaRPr lang="en-GB" sz="11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Coming in May</a:t>
                      </a:r>
                      <a:endParaRPr lang="en-GB" sz="11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txBody>
                  <a:tcPr marL="68580" marR="68580" marT="34290" marB="34290"/>
                </a:tc>
                <a:extLst>
                  <a:ext uri="{0D108BD9-81ED-4DB2-BD59-A6C34878D82A}">
                    <a16:rowId xmlns:a16="http://schemas.microsoft.com/office/drawing/2014/main" val="2634018264"/>
                  </a:ext>
                </a:extLst>
              </a:tr>
              <a:tr h="486721">
                <a:tc>
                  <a:txBody>
                    <a:bodyPr/>
                    <a:lstStyle/>
                    <a:p>
                      <a:r>
                        <a:rPr lang="en-GB" sz="1100"/>
                        <a:t>South West London</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Currently SWL intranet, with plan to make it public facing.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On-site and embedded psychological and wellbeing support in Trusts.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a:p>
                  </a:txBody>
                  <a:tcPr marL="68580" marR="68580" marT="34290" marB="34290"/>
                </a:tc>
                <a:tc>
                  <a:txBody>
                    <a:bodyPr/>
                    <a:lstStyle/>
                    <a:p>
                      <a:r>
                        <a:rPr lang="en-GB" sz="1100">
                          <a:hlinkClick r:id="rId12"/>
                        </a:rPr>
                        <a:t>staff@swlondon.nhs.uk</a:t>
                      </a:r>
                      <a:endParaRPr lang="en-GB" sz="11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Coming soon</a:t>
                      </a:r>
                    </a:p>
                    <a:p>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ym typeface="Wingdings 2" panose="05020102010507070707" pitchFamily="18" charset="2"/>
                        </a:rPr>
                        <a:t></a:t>
                      </a:r>
                      <a:endParaRPr lang="en-GB" sz="1100"/>
                    </a:p>
                    <a:p>
                      <a:pPr algn="ctr"/>
                      <a:endParaRPr lang="en-GB" sz="1100"/>
                    </a:p>
                  </a:txBody>
                  <a:tcPr marL="68580" marR="68580" marT="34290" marB="34290"/>
                </a:tc>
                <a:extLst>
                  <a:ext uri="{0D108BD9-81ED-4DB2-BD59-A6C34878D82A}">
                    <a16:rowId xmlns:a16="http://schemas.microsoft.com/office/drawing/2014/main" val="4293317050"/>
                  </a:ext>
                </a:extLst>
              </a:tr>
            </a:tbl>
          </a:graphicData>
        </a:graphic>
      </p:graphicFrame>
      <p:pic>
        <p:nvPicPr>
          <p:cNvPr id="7" name="Picture 6">
            <a:extLst>
              <a:ext uri="{FF2B5EF4-FFF2-40B4-BE49-F238E27FC236}">
                <a16:creationId xmlns:a16="http://schemas.microsoft.com/office/drawing/2014/main" id="{9CA7436A-0795-477B-B03E-394907A561B0}"/>
              </a:ext>
            </a:extLst>
          </p:cNvPr>
          <p:cNvPicPr>
            <a:picLocks noChangeAspect="1"/>
          </p:cNvPicPr>
          <p:nvPr/>
        </p:nvPicPr>
        <p:blipFill rotWithShape="1">
          <a:blip r:embed="rId13"/>
          <a:srcRect l="1247" t="10101" r="67286" b="66303"/>
          <a:stretch/>
        </p:blipFill>
        <p:spPr>
          <a:xfrm>
            <a:off x="3042211" y="1343062"/>
            <a:ext cx="1195231" cy="679898"/>
          </a:xfrm>
          <a:prstGeom prst="rect">
            <a:avLst/>
          </a:prstGeom>
          <a:ln>
            <a:solidFill>
              <a:schemeClr val="tx1"/>
            </a:solidFill>
          </a:ln>
          <a:effectLst>
            <a:outerShdw blurRad="50800" dist="38100" dir="2700000" algn="tl" rotWithShape="0">
              <a:prstClr val="black">
                <a:alpha val="40000"/>
              </a:prstClr>
            </a:outerShdw>
          </a:effectLst>
        </p:spPr>
      </p:pic>
      <p:pic>
        <p:nvPicPr>
          <p:cNvPr id="6" name="Content Placeholder 5">
            <a:extLst>
              <a:ext uri="{FF2B5EF4-FFF2-40B4-BE49-F238E27FC236}">
                <a16:creationId xmlns:a16="http://schemas.microsoft.com/office/drawing/2014/main" id="{4A00D474-0DA7-4463-8FB4-FF6FE3A03517}"/>
              </a:ext>
            </a:extLst>
          </p:cNvPr>
          <p:cNvPicPr>
            <a:picLocks noGrp="1" noChangeAspect="1"/>
          </p:cNvPicPr>
          <p:nvPr>
            <p:ph sz="quarter" idx="15"/>
          </p:nvPr>
        </p:nvPicPr>
        <p:blipFill rotWithShape="1">
          <a:blip r:embed="rId14"/>
          <a:srcRect l="2532" t="9142" r="67292" b="68433"/>
          <a:stretch/>
        </p:blipFill>
        <p:spPr>
          <a:xfrm>
            <a:off x="3042211" y="2321727"/>
            <a:ext cx="1195231" cy="679898"/>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Enhancing Wellbeing, Promoting Resilience">
            <a:extLst>
              <a:ext uri="{FF2B5EF4-FFF2-40B4-BE49-F238E27FC236}">
                <a16:creationId xmlns:a16="http://schemas.microsoft.com/office/drawing/2014/main" id="{9F03BF44-3666-4CA6-8500-DE6D4A7B427C}"/>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3117364" y="3361837"/>
            <a:ext cx="1044922" cy="821300"/>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1B5466-E520-4D02-926D-7218139D28E2}"/>
              </a:ext>
            </a:extLst>
          </p:cNvPr>
          <p:cNvPicPr>
            <a:picLocks noChangeAspect="1"/>
          </p:cNvPicPr>
          <p:nvPr/>
        </p:nvPicPr>
        <p:blipFill>
          <a:blip r:embed="rId16"/>
          <a:stretch>
            <a:fillRect/>
          </a:stretch>
        </p:blipFill>
        <p:spPr>
          <a:xfrm>
            <a:off x="3124284" y="4321872"/>
            <a:ext cx="1038002" cy="1026338"/>
          </a:xfrm>
          <a:prstGeom prst="rect">
            <a:avLst/>
          </a:prstGeom>
          <a:ln>
            <a:solidFill>
              <a:schemeClr val="tx1"/>
            </a:solidFill>
          </a:ln>
        </p:spPr>
      </p:pic>
      <p:sp>
        <p:nvSpPr>
          <p:cNvPr id="11" name="TextBox 10">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395586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FC5F74-FDEA-4140-B948-D0DF62CF5F65}"/>
              </a:ext>
            </a:extLst>
          </p:cNvPr>
          <p:cNvSpPr>
            <a:spLocks noGrp="1"/>
          </p:cNvSpPr>
          <p:nvPr>
            <p:ph sz="quarter" idx="10"/>
          </p:nvPr>
        </p:nvSpPr>
        <p:spPr>
          <a:xfrm>
            <a:off x="160020" y="1328382"/>
            <a:ext cx="11871959" cy="2244128"/>
          </a:xfrm>
        </p:spPr>
        <p:txBody>
          <a:bodyPr/>
          <a:lstStyle/>
          <a:p>
            <a:pPr>
              <a:buFont typeface="Arial" panose="020B0604020202020204" pitchFamily="34" charset="0"/>
              <a:buChar char="•"/>
            </a:pPr>
            <a:r>
              <a:rPr lang="en-GB" sz="2400" dirty="0"/>
              <a:t>Consultation launched on 9</a:t>
            </a:r>
            <a:r>
              <a:rPr lang="en-GB" sz="2400" baseline="30000" dirty="0"/>
              <a:t>th</a:t>
            </a:r>
            <a:r>
              <a:rPr lang="en-GB" sz="2400" dirty="0"/>
              <a:t> September on making vaccination a condition of deployment for </a:t>
            </a:r>
            <a:r>
              <a:rPr lang="en-GB" sz="2400" b="1" u="sng" dirty="0"/>
              <a:t>all</a:t>
            </a:r>
            <a:r>
              <a:rPr lang="en-GB" sz="2400" dirty="0"/>
              <a:t> frontline workers in health and care settings</a:t>
            </a:r>
          </a:p>
          <a:p>
            <a:pPr>
              <a:buFont typeface="Arial" panose="020B0604020202020204" pitchFamily="34" charset="0"/>
              <a:buChar char="•"/>
            </a:pPr>
            <a:r>
              <a:rPr lang="en-GB" sz="2400" dirty="0"/>
              <a:t>Staff may be required to have coronavirus (COVID-19) and flu vaccines to protect patients from infection, serious illness or death</a:t>
            </a:r>
          </a:p>
          <a:p>
            <a:r>
              <a:rPr lang="en-GB" sz="2400" dirty="0"/>
              <a:t>COVID-19 and flu vaccines protect vulnerable people and staff members</a:t>
            </a:r>
          </a:p>
          <a:p>
            <a:r>
              <a:rPr lang="en-GB" sz="2400" dirty="0"/>
              <a:t>The consultation ran for a period of 6 weeks, </a:t>
            </a:r>
            <a:r>
              <a:rPr lang="en-GB" sz="2400" b="1" dirty="0"/>
              <a:t>closed 22</a:t>
            </a:r>
            <a:r>
              <a:rPr lang="en-GB" sz="2400" b="1" baseline="30000" dirty="0"/>
              <a:t>nd</a:t>
            </a:r>
            <a:r>
              <a:rPr lang="en-GB" sz="2400" b="1" dirty="0"/>
              <a:t> October,</a:t>
            </a:r>
            <a:r>
              <a:rPr lang="en-GB" sz="2400" dirty="0"/>
              <a:t> looking at whether requirements should apply for health and wider social care workers: those in contact with patients or clients, and people receiving care. It would mean only those who are fully vaccinated, unless medically exempt, could be deployed to deliver health and care services. The consultation will also seek views on whether flu vaccines should be a requirement for health and care workers.</a:t>
            </a:r>
          </a:p>
          <a:p>
            <a:pPr>
              <a:lnSpc>
                <a:spcPct val="100000"/>
              </a:lnSpc>
              <a:spcAft>
                <a:spcPts val="600"/>
              </a:spcAft>
            </a:pPr>
            <a:endParaRPr lang="en-GB" sz="1800" b="0" i="0" u="none" strike="noStrike" baseline="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403581DF-1BD8-42DA-9D00-A3EB76AC9911}"/>
              </a:ext>
            </a:extLst>
          </p:cNvPr>
          <p:cNvSpPr>
            <a:spLocks noGrp="1"/>
          </p:cNvSpPr>
          <p:nvPr>
            <p:ph type="title"/>
          </p:nvPr>
        </p:nvSpPr>
        <p:spPr>
          <a:xfrm>
            <a:off x="198121" y="228601"/>
            <a:ext cx="8756073" cy="611649"/>
          </a:xfrm>
        </p:spPr>
        <p:txBody>
          <a:bodyPr/>
          <a:lstStyle/>
          <a:p>
            <a:r>
              <a:rPr lang="en-GB"/>
              <a:t>Covid-19 Vaccination as Condition of Deployment</a:t>
            </a:r>
          </a:p>
        </p:txBody>
      </p:sp>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01204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9E9FEA-FF5C-41DC-AA69-E3CDD964FAEE}"/>
              </a:ext>
            </a:extLst>
          </p:cNvPr>
          <p:cNvSpPr>
            <a:spLocks noGrp="1"/>
          </p:cNvSpPr>
          <p:nvPr>
            <p:ph sz="quarter" idx="10"/>
          </p:nvPr>
        </p:nvSpPr>
        <p:spPr>
          <a:xfrm>
            <a:off x="609601" y="1160290"/>
            <a:ext cx="6560580" cy="4965556"/>
          </a:xfrm>
        </p:spPr>
        <p:txBody>
          <a:bodyPr>
            <a:noAutofit/>
          </a:bodyPr>
          <a:lstStyle/>
          <a:p>
            <a:pPr>
              <a:lnSpc>
                <a:spcPct val="120000"/>
              </a:lnSpc>
            </a:pPr>
            <a:r>
              <a:rPr lang="en-GB" sz="1700" dirty="0">
                <a:effectLst/>
              </a:rPr>
              <a:t>The NHS App is a simple and secure way to access a range of services on your smartphone or tablet. It is free from app stores. You need to be 16 or over to use the NHS COVID Pass service and registered with an NHS GP practice in England. The NHS App should not be confused with the NHS COVID-19 App which offers the fastest way to see if you’re at risk from coronavirus. </a:t>
            </a:r>
          </a:p>
          <a:p>
            <a:pPr>
              <a:lnSpc>
                <a:spcPct val="120000"/>
              </a:lnSpc>
            </a:pPr>
            <a:r>
              <a:rPr lang="en-GB" sz="1700" dirty="0">
                <a:effectLst/>
              </a:rPr>
              <a:t>Find out more about the app and its benefits </a:t>
            </a:r>
            <a:r>
              <a:rPr lang="en-GB" sz="1700" dirty="0">
                <a:effectLst/>
                <a:hlinkClick r:id="rId2"/>
              </a:rPr>
              <a:t>here</a:t>
            </a:r>
            <a:r>
              <a:rPr lang="en-GB" sz="1700" dirty="0">
                <a:effectLst/>
              </a:rPr>
              <a:t>.</a:t>
            </a:r>
          </a:p>
          <a:p>
            <a:pPr>
              <a:lnSpc>
                <a:spcPct val="120000"/>
              </a:lnSpc>
            </a:pPr>
            <a:r>
              <a:rPr lang="en-GB" sz="1700" dirty="0">
                <a:effectLst/>
              </a:rPr>
              <a:t>View and share the Covid Pass on the app to demonstrate your </a:t>
            </a:r>
            <a:r>
              <a:rPr lang="en-GB" sz="1700" dirty="0"/>
              <a:t>vaccine status, </a:t>
            </a:r>
            <a:r>
              <a:rPr lang="en-GB" sz="1700" dirty="0">
                <a:effectLst/>
              </a:rPr>
              <a:t>for domestic use or travel abroad</a:t>
            </a:r>
            <a:endParaRPr lang="en-GB" sz="1700" dirty="0"/>
          </a:p>
          <a:p>
            <a:pPr>
              <a:lnSpc>
                <a:spcPct val="120000"/>
              </a:lnSpc>
            </a:pPr>
            <a:r>
              <a:rPr lang="en-GB" sz="1700" dirty="0"/>
              <a:t>Find out more here:</a:t>
            </a:r>
          </a:p>
          <a:p>
            <a:pPr>
              <a:lnSpc>
                <a:spcPct val="120000"/>
              </a:lnSpc>
            </a:pPr>
            <a:r>
              <a:rPr lang="en-GB" sz="1700" dirty="0">
                <a:hlinkClick r:id="rId3"/>
              </a:rPr>
              <a:t>https://www.bt.com/content/dam/bt-sft/assets/documents/bt-skills-for-tomorrow-helping-others-nhs-app-guide-leaflet.pdf</a:t>
            </a:r>
            <a:endParaRPr lang="en-GB" sz="1700" dirty="0"/>
          </a:p>
          <a:p>
            <a:pPr>
              <a:lnSpc>
                <a:spcPct val="120000"/>
              </a:lnSpc>
            </a:pPr>
            <a:r>
              <a:rPr lang="en-GB" sz="1700" u="sng" dirty="0">
                <a:solidFill>
                  <a:srgbClr val="0563C1"/>
                </a:solidFill>
                <a:ea typeface="Calibri" panose="020F0502020204030204" pitchFamily="34" charset="0"/>
                <a:hlinkClick r:id="rId4"/>
              </a:rPr>
              <a:t>https://www.bt.com/skillsfortomorrow/home-life/helping-others-nhs-app-guide</a:t>
            </a:r>
            <a:endParaRPr lang="en-GB" sz="1700" u="sng" dirty="0">
              <a:solidFill>
                <a:srgbClr val="0563C1"/>
              </a:solidFill>
              <a:ea typeface="Calibri" panose="020F0502020204030204" pitchFamily="34" charset="0"/>
            </a:endParaRPr>
          </a:p>
        </p:txBody>
      </p:sp>
      <p:sp>
        <p:nvSpPr>
          <p:cNvPr id="3" name="Title 2">
            <a:extLst>
              <a:ext uri="{FF2B5EF4-FFF2-40B4-BE49-F238E27FC236}">
                <a16:creationId xmlns:a16="http://schemas.microsoft.com/office/drawing/2014/main" id="{06B1E044-2F27-4277-8968-435635B24195}"/>
              </a:ext>
            </a:extLst>
          </p:cNvPr>
          <p:cNvSpPr>
            <a:spLocks noGrp="1"/>
          </p:cNvSpPr>
          <p:nvPr>
            <p:ph type="title"/>
          </p:nvPr>
        </p:nvSpPr>
        <p:spPr>
          <a:xfrm>
            <a:off x="130629" y="269809"/>
            <a:ext cx="10395856" cy="611649"/>
          </a:xfrm>
        </p:spPr>
        <p:txBody>
          <a:bodyPr/>
          <a:lstStyle/>
          <a:p>
            <a:r>
              <a:rPr lang="en-GB" dirty="0"/>
              <a:t>Demonstrating Vaccine Status using the NHS App</a:t>
            </a:r>
          </a:p>
        </p:txBody>
      </p:sp>
      <p:pic>
        <p:nvPicPr>
          <p:cNvPr id="5" name="Picture 4" descr="A picture containing graphical user interface&#10;&#10;Description automatically generated">
            <a:extLst>
              <a:ext uri="{FF2B5EF4-FFF2-40B4-BE49-F238E27FC236}">
                <a16:creationId xmlns:a16="http://schemas.microsoft.com/office/drawing/2014/main" id="{9C407EE1-9EC6-48DE-AB9F-6C277550C0A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981" t="5000" r="50938" b="5370"/>
          <a:stretch/>
        </p:blipFill>
        <p:spPr>
          <a:xfrm>
            <a:off x="7622071" y="1160290"/>
            <a:ext cx="4280349" cy="4897610"/>
          </a:xfrm>
          <a:prstGeom prst="rect">
            <a:avLst/>
          </a:prstGeom>
        </p:spPr>
      </p:pic>
      <p:sp>
        <p:nvSpPr>
          <p:cNvPr id="6" name="TextBox 5">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37470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6BE3-6DD1-47FE-8B12-2D63C7695732}"/>
              </a:ext>
            </a:extLst>
          </p:cNvPr>
          <p:cNvSpPr>
            <a:spLocks noGrp="1"/>
          </p:cNvSpPr>
          <p:nvPr>
            <p:ph type="title"/>
          </p:nvPr>
        </p:nvSpPr>
        <p:spPr>
          <a:xfrm>
            <a:off x="105878" y="365125"/>
            <a:ext cx="2413945" cy="1325563"/>
          </a:xfrm>
        </p:spPr>
        <p:txBody>
          <a:bodyPr>
            <a:noAutofit/>
          </a:bodyPr>
          <a:lstStyle/>
          <a:p>
            <a:r>
              <a:rPr lang="en-GB" sz="2000" b="1">
                <a:solidFill>
                  <a:srgbClr val="005EB8"/>
                </a:solidFill>
                <a:latin typeface="Arial" panose="020B0604020202020204" pitchFamily="34" charset="0"/>
                <a:cs typeface="Arial" panose="020B0604020202020204" pitchFamily="34" charset="0"/>
              </a:rPr>
              <a:t>How to demonstrate your vaccination status in the NHS App</a:t>
            </a:r>
          </a:p>
        </p:txBody>
      </p:sp>
      <p:pic>
        <p:nvPicPr>
          <p:cNvPr id="8" name="Picture 7">
            <a:extLst>
              <a:ext uri="{FF2B5EF4-FFF2-40B4-BE49-F238E27FC236}">
                <a16:creationId xmlns:a16="http://schemas.microsoft.com/office/drawing/2014/main" id="{6162C2CC-8B4D-4154-A159-2442F6928AD1}"/>
              </a:ext>
            </a:extLst>
          </p:cNvPr>
          <p:cNvPicPr>
            <a:picLocks noChangeAspect="1"/>
          </p:cNvPicPr>
          <p:nvPr/>
        </p:nvPicPr>
        <p:blipFill>
          <a:blip r:embed="rId2"/>
          <a:stretch>
            <a:fillRect/>
          </a:stretch>
        </p:blipFill>
        <p:spPr>
          <a:xfrm>
            <a:off x="2723175" y="176212"/>
            <a:ext cx="2876550" cy="6505575"/>
          </a:xfrm>
          <a:prstGeom prst="rect">
            <a:avLst/>
          </a:prstGeom>
        </p:spPr>
      </p:pic>
      <p:pic>
        <p:nvPicPr>
          <p:cNvPr id="10" name="Picture 9">
            <a:extLst>
              <a:ext uri="{FF2B5EF4-FFF2-40B4-BE49-F238E27FC236}">
                <a16:creationId xmlns:a16="http://schemas.microsoft.com/office/drawing/2014/main" id="{4A011F49-B54F-4ED2-9DB5-ED849B7F2549}"/>
              </a:ext>
            </a:extLst>
          </p:cNvPr>
          <p:cNvPicPr>
            <a:picLocks noChangeAspect="1"/>
          </p:cNvPicPr>
          <p:nvPr/>
        </p:nvPicPr>
        <p:blipFill>
          <a:blip r:embed="rId3"/>
          <a:stretch>
            <a:fillRect/>
          </a:stretch>
        </p:blipFill>
        <p:spPr>
          <a:xfrm>
            <a:off x="5803077" y="70335"/>
            <a:ext cx="2876550" cy="6526856"/>
          </a:xfrm>
          <a:prstGeom prst="rect">
            <a:avLst/>
          </a:prstGeom>
        </p:spPr>
      </p:pic>
      <p:pic>
        <p:nvPicPr>
          <p:cNvPr id="11" name="Content Placeholder 4" descr="Graphical user interface, application, Teams&#10;&#10;Description automatically generated">
            <a:extLst>
              <a:ext uri="{FF2B5EF4-FFF2-40B4-BE49-F238E27FC236}">
                <a16:creationId xmlns:a16="http://schemas.microsoft.com/office/drawing/2014/main" id="{40810D8B-4001-4C35-8847-CB0DC86438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86331" y="91686"/>
            <a:ext cx="2927477" cy="6505505"/>
          </a:xfrm>
          <a:prstGeom prst="rect">
            <a:avLst/>
          </a:prstGeom>
        </p:spPr>
      </p:pic>
      <p:sp>
        <p:nvSpPr>
          <p:cNvPr id="12" name="Rectangle 11">
            <a:extLst>
              <a:ext uri="{FF2B5EF4-FFF2-40B4-BE49-F238E27FC236}">
                <a16:creationId xmlns:a16="http://schemas.microsoft.com/office/drawing/2014/main" id="{868B7B0F-604F-441F-9699-39A2BED77104}"/>
              </a:ext>
            </a:extLst>
          </p:cNvPr>
          <p:cNvSpPr/>
          <p:nvPr/>
        </p:nvSpPr>
        <p:spPr>
          <a:xfrm>
            <a:off x="9213300" y="3931342"/>
            <a:ext cx="2673538" cy="9302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C4451A6-33F5-4956-888D-24E0C71E30A2}"/>
              </a:ext>
            </a:extLst>
          </p:cNvPr>
          <p:cNvSpPr txBox="1"/>
          <p:nvPr/>
        </p:nvSpPr>
        <p:spPr>
          <a:xfrm>
            <a:off x="202131" y="1790299"/>
            <a:ext cx="2317692" cy="4524315"/>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Once you have signed in to the NHS App, click ‘Get your NHS COVID Pass’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On the next screen, press ‘Continue’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Select ‘Travel’. This is because the travel pass offers more detail and better evidence of vaccination status</a:t>
            </a:r>
          </a:p>
          <a:p>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102892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4828E6-0B7B-463C-8925-2CAADB383081}"/>
              </a:ext>
            </a:extLst>
          </p:cNvPr>
          <p:cNvPicPr>
            <a:picLocks noChangeAspect="1"/>
          </p:cNvPicPr>
          <p:nvPr/>
        </p:nvPicPr>
        <p:blipFill>
          <a:blip r:embed="rId2"/>
          <a:stretch>
            <a:fillRect/>
          </a:stretch>
        </p:blipFill>
        <p:spPr>
          <a:xfrm>
            <a:off x="105878" y="76200"/>
            <a:ext cx="3028950" cy="6781800"/>
          </a:xfrm>
          <a:prstGeom prst="rect">
            <a:avLst/>
          </a:prstGeom>
        </p:spPr>
      </p:pic>
      <p:pic>
        <p:nvPicPr>
          <p:cNvPr id="6" name="Picture 5">
            <a:extLst>
              <a:ext uri="{FF2B5EF4-FFF2-40B4-BE49-F238E27FC236}">
                <a16:creationId xmlns:a16="http://schemas.microsoft.com/office/drawing/2014/main" id="{32DA2D63-7E67-4763-AC70-6FC3B31E0E69}"/>
              </a:ext>
            </a:extLst>
          </p:cNvPr>
          <p:cNvPicPr>
            <a:picLocks noChangeAspect="1"/>
          </p:cNvPicPr>
          <p:nvPr/>
        </p:nvPicPr>
        <p:blipFill>
          <a:blip r:embed="rId3"/>
          <a:stretch>
            <a:fillRect/>
          </a:stretch>
        </p:blipFill>
        <p:spPr>
          <a:xfrm>
            <a:off x="3879169" y="3156314"/>
            <a:ext cx="3487352" cy="2371023"/>
          </a:xfrm>
          <a:prstGeom prst="rect">
            <a:avLst/>
          </a:prstGeom>
        </p:spPr>
      </p:pic>
      <p:pic>
        <p:nvPicPr>
          <p:cNvPr id="13" name="Picture 12">
            <a:extLst>
              <a:ext uri="{FF2B5EF4-FFF2-40B4-BE49-F238E27FC236}">
                <a16:creationId xmlns:a16="http://schemas.microsoft.com/office/drawing/2014/main" id="{383DDB0D-99FD-4075-82AF-098D3DB33F0A}"/>
              </a:ext>
            </a:extLst>
          </p:cNvPr>
          <p:cNvPicPr>
            <a:picLocks noChangeAspect="1"/>
          </p:cNvPicPr>
          <p:nvPr/>
        </p:nvPicPr>
        <p:blipFill rotWithShape="1">
          <a:blip r:embed="rId4"/>
          <a:srcRect t="730" b="20031"/>
          <a:stretch/>
        </p:blipFill>
        <p:spPr>
          <a:xfrm>
            <a:off x="8110862" y="154004"/>
            <a:ext cx="3555124" cy="6405608"/>
          </a:xfrm>
          <a:prstGeom prst="rect">
            <a:avLst/>
          </a:prstGeom>
        </p:spPr>
      </p:pic>
      <p:sp>
        <p:nvSpPr>
          <p:cNvPr id="28" name="Title 1">
            <a:extLst>
              <a:ext uri="{FF2B5EF4-FFF2-40B4-BE49-F238E27FC236}">
                <a16:creationId xmlns:a16="http://schemas.microsoft.com/office/drawing/2014/main" id="{6282E477-77AF-4505-96F3-E45753172EE0}"/>
              </a:ext>
            </a:extLst>
          </p:cNvPr>
          <p:cNvSpPr>
            <a:spLocks noGrp="1"/>
          </p:cNvSpPr>
          <p:nvPr>
            <p:ph type="title"/>
          </p:nvPr>
        </p:nvSpPr>
        <p:spPr>
          <a:xfrm>
            <a:off x="3630140" y="76200"/>
            <a:ext cx="3555124" cy="722697"/>
          </a:xfrm>
        </p:spPr>
        <p:txBody>
          <a:bodyPr>
            <a:noAutofit/>
          </a:bodyPr>
          <a:lstStyle/>
          <a:p>
            <a:r>
              <a:rPr lang="en-GB" sz="2000" b="1">
                <a:solidFill>
                  <a:srgbClr val="005EB8"/>
                </a:solidFill>
                <a:latin typeface="Arial" panose="020B0604020202020204" pitchFamily="34" charset="0"/>
                <a:cs typeface="Arial" panose="020B0604020202020204" pitchFamily="34" charset="0"/>
              </a:rPr>
              <a:t>How to demonstrate your vaccination status in the NHS App</a:t>
            </a:r>
          </a:p>
        </p:txBody>
      </p:sp>
      <p:sp>
        <p:nvSpPr>
          <p:cNvPr id="29" name="TextBox 28">
            <a:extLst>
              <a:ext uri="{FF2B5EF4-FFF2-40B4-BE49-F238E27FC236}">
                <a16:creationId xmlns:a16="http://schemas.microsoft.com/office/drawing/2014/main" id="{3655D0D6-BFD4-49D8-A14E-79469E5230A7}"/>
              </a:ext>
            </a:extLst>
          </p:cNvPr>
          <p:cNvSpPr txBox="1"/>
          <p:nvPr/>
        </p:nvSpPr>
        <p:spPr>
          <a:xfrm>
            <a:off x="3630140" y="1124989"/>
            <a:ext cx="3985410" cy="2031325"/>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Select Download PDF copy or Receive an offline copy by email</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You will be able to print the information that you receive (see right side of this slide), or email it to managers or colleagues to demonstrate vaccination status</a:t>
            </a:r>
          </a:p>
        </p:txBody>
      </p:sp>
      <p:sp>
        <p:nvSpPr>
          <p:cNvPr id="9" name="TextBox 8">
            <a:extLst>
              <a:ext uri="{FF2B5EF4-FFF2-40B4-BE49-F238E27FC236}">
                <a16:creationId xmlns:a16="http://schemas.microsoft.com/office/drawing/2014/main" id="{6D8B2536-9E52-4B48-998B-B529A2358A53}"/>
              </a:ext>
            </a:extLst>
          </p:cNvPr>
          <p:cNvSpPr txBox="1"/>
          <p:nvPr/>
        </p:nvSpPr>
        <p:spPr>
          <a:xfrm>
            <a:off x="11160818" y="6642556"/>
            <a:ext cx="1107996" cy="215444"/>
          </a:xfrm>
          <a:prstGeom prst="rect">
            <a:avLst/>
          </a:prstGeom>
          <a:noFill/>
        </p:spPr>
        <p:txBody>
          <a:bodyPr wrap="none" rtlCol="0">
            <a:spAutoFit/>
          </a:bodyPr>
          <a:lstStyle/>
          <a:p>
            <a:r>
              <a:rPr lang="en-GB" sz="800" dirty="0"/>
              <a:t>Version 2.0  13102021</a:t>
            </a:r>
          </a:p>
        </p:txBody>
      </p:sp>
    </p:spTree>
    <p:extLst>
      <p:ext uri="{BB962C8B-B14F-4D97-AF65-F5344CB8AC3E}">
        <p14:creationId xmlns:p14="http://schemas.microsoft.com/office/powerpoint/2010/main" val="946547615"/>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Custom 1">
      <a:dk1>
        <a:srgbClr val="000000"/>
      </a:dk1>
      <a:lt1>
        <a:srgbClr val="FFFFFF"/>
      </a:lt1>
      <a:dk2>
        <a:srgbClr val="005EB8"/>
      </a:dk2>
      <a:lt2>
        <a:srgbClr val="FFFFFF"/>
      </a:lt2>
      <a:accent1>
        <a:srgbClr val="003087"/>
      </a:accent1>
      <a:accent2>
        <a:srgbClr val="433087"/>
      </a:accent2>
      <a:accent3>
        <a:srgbClr val="41B6E6"/>
      </a:accent3>
      <a:accent4>
        <a:srgbClr val="00A9CE"/>
      </a:accent4>
      <a:accent5>
        <a:srgbClr val="330071"/>
      </a:accent5>
      <a:accent6>
        <a:srgbClr val="00963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Flu Covid-19 Vaccine Programme Monday Bi-Weekly 24082020 AGENDA v0.1" id="{7B11B14E-B85E-FD4A-9C35-BEA97B125E6B}" vid="{4B55DB8D-8CFD-D64E-86AA-C37A0F468D4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64A577532184A936CD2A57C5C9545" ma:contentTypeVersion="12" ma:contentTypeDescription="Create a new document." ma:contentTypeScope="" ma:versionID="9abf167b30580c70f5d544a06e6a1869">
  <xsd:schema xmlns:xsd="http://www.w3.org/2001/XMLSchema" xmlns:xs="http://www.w3.org/2001/XMLSchema" xmlns:p="http://schemas.microsoft.com/office/2006/metadata/properties" xmlns:ns2="7bb7dd0e-6028-46d4-9f2e-1b931a0eb9d1" xmlns:ns3="ab632789-789f-4e96-8a2c-5e5ade2dc2ff" targetNamespace="http://schemas.microsoft.com/office/2006/metadata/properties" ma:root="true" ma:fieldsID="068ca9bf2c5489641c91061eaeb704e7" ns2:_="" ns3:_="">
    <xsd:import namespace="7bb7dd0e-6028-46d4-9f2e-1b931a0eb9d1"/>
    <xsd:import namespace="ab632789-789f-4e96-8a2c-5e5ade2dc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7dd0e-6028-46d4-9f2e-1b931a0eb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632789-789f-4e96-8a2c-5e5ade2dc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01FA72-B294-4D37-A703-81D7B06F3CC6}">
  <ds:schemaRefs>
    <ds:schemaRef ds:uri="7bb7dd0e-6028-46d4-9f2e-1b931a0eb9d1"/>
    <ds:schemaRef ds:uri="ab632789-789f-4e96-8a2c-5e5ade2dc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1DB2D6-889B-47CB-ABDB-4961B2AFEC1A}">
  <ds:schemaRefs>
    <ds:schemaRef ds:uri="http://schemas.microsoft.com/sharepoint/v3/contenttype/forms"/>
  </ds:schemaRefs>
</ds:datastoreItem>
</file>

<file path=customXml/itemProps3.xml><?xml version="1.0" encoding="utf-8"?>
<ds:datastoreItem xmlns:ds="http://schemas.openxmlformats.org/officeDocument/2006/customXml" ds:itemID="{52BF8D68-A30B-497D-9347-8E534804BF99}">
  <ds:schemaRefs>
    <ds:schemaRef ds:uri="7bb7dd0e-6028-46d4-9f2e-1b931a0eb9d1"/>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ab632789-789f-4e96-8a2c-5e5ade2dc2ff"/>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576</TotalTime>
  <Words>15716</Words>
  <Application>Microsoft Office PowerPoint</Application>
  <PresentationFormat>Widescreen</PresentationFormat>
  <Paragraphs>1305</Paragraphs>
  <Slides>51</Slides>
  <Notes>24</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51</vt:i4>
      </vt:variant>
    </vt:vector>
  </HeadingPairs>
  <TitlesOfParts>
    <vt:vector size="66" baseType="lpstr">
      <vt:lpstr>Arial</vt:lpstr>
      <vt:lpstr>Calibri</vt:lpstr>
      <vt:lpstr>Calibri Light</vt:lpstr>
      <vt:lpstr>Corbel</vt:lpstr>
      <vt:lpstr>Courier New</vt:lpstr>
      <vt:lpstr>Roboto</vt:lpstr>
      <vt:lpstr>Symbol</vt:lpstr>
      <vt:lpstr>Times New Roman</vt:lpstr>
      <vt:lpstr>Wingdings</vt:lpstr>
      <vt:lpstr>Wingdings 2</vt:lpstr>
      <vt:lpstr>1_Office Theme</vt:lpstr>
      <vt:lpstr>Office Theme</vt:lpstr>
      <vt:lpstr>2_Office Theme</vt:lpstr>
      <vt:lpstr>5_Office Theme</vt:lpstr>
      <vt:lpstr>3_Custom Design</vt:lpstr>
      <vt:lpstr>London Domiciliary Care Resource Pack </vt:lpstr>
      <vt:lpstr> Change log</vt:lpstr>
      <vt:lpstr>PowerPoint Presentation</vt:lpstr>
      <vt:lpstr>PowerPoint Presentation</vt:lpstr>
      <vt:lpstr>PowerPoint Presentation</vt:lpstr>
      <vt:lpstr>Covid-19 Vaccination as Condition of Deployment</vt:lpstr>
      <vt:lpstr>Demonstrating Vaccine Status using the NHS App</vt:lpstr>
      <vt:lpstr>How to demonstrate your vaccination status in the NHS App</vt:lpstr>
      <vt:lpstr>How to demonstrate your vaccination status in the NHS App</vt:lpstr>
      <vt:lpstr>Domiciliary staff vaccine uptake: Top tips</vt:lpstr>
      <vt:lpstr> LDN London &amp; ADASS London - Go Get the Vaccine! </vt:lpstr>
      <vt:lpstr>Infection prevention control - what happens after the vaccine?</vt:lpstr>
      <vt:lpstr>Infection prevention and control  </vt:lpstr>
      <vt:lpstr> PPE and escalating your supply issues</vt:lpstr>
      <vt:lpstr>PowerPoint Presentation</vt:lpstr>
      <vt:lpstr>PowerPoint Presentation</vt:lpstr>
      <vt:lpstr>When clients should consider wearing face coverings</vt:lpstr>
      <vt:lpstr>COVID-19 Symptoms</vt:lpstr>
      <vt:lpstr>What to do when you suspect someone has Covid-19 symptoms </vt:lpstr>
      <vt:lpstr>Regular testing for homecare workers</vt:lpstr>
      <vt:lpstr>Domiciliary care Covid-19 testing service - managers</vt:lpstr>
      <vt:lpstr>Domiciliary care Covid-19 testing service - staff</vt:lpstr>
      <vt:lpstr>Management of exposed care workers</vt:lpstr>
      <vt:lpstr>Management of exposed care workers</vt:lpstr>
      <vt:lpstr>Management of exposed clients</vt:lpstr>
      <vt:lpstr>NHS COVID-19 app features</vt:lpstr>
      <vt:lpstr>How staff should use NHS COVID-19 App </vt:lpstr>
      <vt:lpstr>How clients should use NHS COVID-19 App </vt:lpstr>
      <vt:lpstr>NHS Test and Trace: what does it mean for domiciliary care?- 1</vt:lpstr>
      <vt:lpstr>PowerPoint Presentation</vt:lpstr>
      <vt:lpstr>Returning home from hospital: package restart/ package acceptance</vt:lpstr>
      <vt:lpstr>PowerPoint Presentation</vt:lpstr>
      <vt:lpstr>Covid-19 &amp; Workforce Risk Assessments</vt:lpstr>
      <vt:lpstr>Working with primary care and community services</vt:lpstr>
      <vt:lpstr>PowerPoint Presentation</vt:lpstr>
      <vt:lpstr>   Checking clients’ oxygen levels- Pulse Oximetry</vt:lpstr>
      <vt:lpstr>Recognising signs of deterioration</vt:lpstr>
      <vt:lpstr>Signposting and escalation in case of deterioration</vt:lpstr>
      <vt:lpstr>PowerPoint Presentation</vt:lpstr>
      <vt:lpstr>Advanced Care Planning - CMC</vt:lpstr>
      <vt:lpstr> Supporting care in the last days of life</vt:lpstr>
      <vt:lpstr>PowerPoint Presentation</vt:lpstr>
      <vt:lpstr>Accessing support for digital transformation</vt:lpstr>
      <vt:lpstr>Data Security and Protection Toolkit (DSPT)</vt:lpstr>
      <vt:lpstr>DSPT – support available from Digital Social Care  </vt:lpstr>
      <vt:lpstr> Supporting staff wellbeing</vt:lpstr>
      <vt:lpstr> Staff mental health and emotional wellbeing</vt:lpstr>
      <vt:lpstr>PowerPoint Presentation</vt:lpstr>
      <vt:lpstr> Supporting care provider managers</vt:lpstr>
      <vt:lpstr>London Health and Wellbeing hubs – an overview</vt:lpstr>
      <vt:lpstr>London Health and Wellbeing Hubs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 Guidance -</dc:title>
  <dc:creator>Sproat, Jane</dc:creator>
  <cp:lastModifiedBy>Daniel Heller</cp:lastModifiedBy>
  <cp:revision>10</cp:revision>
  <dcterms:created xsi:type="dcterms:W3CDTF">2020-04-08T21:56:45Z</dcterms:created>
  <dcterms:modified xsi:type="dcterms:W3CDTF">2021-10-26T16:03:16Z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0x01010048164A577532184A936CD2A57C5C9545</vt:lpwstr>
  </property>
</Properties>
</file>