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8"/>
  </p:notesMasterIdLst>
  <p:sldIdLst>
    <p:sldId id="256" r:id="rId2"/>
    <p:sldId id="257" r:id="rId3"/>
    <p:sldId id="2427" r:id="rId4"/>
    <p:sldId id="2428" r:id="rId5"/>
    <p:sldId id="287" r:id="rId6"/>
    <p:sldId id="263" r:id="rId7"/>
    <p:sldId id="1909" r:id="rId8"/>
    <p:sldId id="2412" r:id="rId9"/>
    <p:sldId id="2398" r:id="rId10"/>
    <p:sldId id="2413" r:id="rId11"/>
    <p:sldId id="490" r:id="rId12"/>
    <p:sldId id="262" r:id="rId13"/>
    <p:sldId id="289" r:id="rId14"/>
    <p:sldId id="2426" r:id="rId15"/>
    <p:sldId id="2418" r:id="rId16"/>
    <p:sldId id="2417" r:id="rId17"/>
    <p:sldId id="2424" r:id="rId18"/>
    <p:sldId id="2425" r:id="rId19"/>
    <p:sldId id="2416" r:id="rId20"/>
    <p:sldId id="2421" r:id="rId21"/>
    <p:sldId id="2415" r:id="rId22"/>
    <p:sldId id="2420" r:id="rId23"/>
    <p:sldId id="2419" r:id="rId24"/>
    <p:sldId id="2422" r:id="rId25"/>
    <p:sldId id="2423" r:id="rId26"/>
    <p:sldId id="260" r:id="rId27"/>
  </p:sldIdLst>
  <p:sldSz cx="12192000" cy="6858000"/>
  <p:notesSz cx="6858000" cy="9144000"/>
  <p:embeddedFontLst>
    <p:embeddedFont>
      <p:font typeface="Arial Black" panose="020B0A04020102020204" pitchFamily="34" charset="0"/>
      <p:regular r:id="rId29"/>
      <p:bold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Lianna (HEALTHY LONDON PARTNERSHIP)" initials="ML(LP" lastIdx="1" clrIdx="0">
    <p:extLst>
      <p:ext uri="{19B8F6BF-5375-455C-9EA6-DF929625EA0E}">
        <p15:presenceInfo xmlns:p15="http://schemas.microsoft.com/office/powerpoint/2012/main" userId="S::lianna.martin@nhs.net::3bf04fc8-8821-4567-9979-194a1b828c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B0"/>
    <a:srgbClr val="C5D8E1"/>
    <a:srgbClr val="ADB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261337-0275-4067-8E78-EA01C606D6E9}">
  <a:tblStyle styleId="{B2261337-0275-4067-8E78-EA01C606D6E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7ED"/>
          </a:solidFill>
        </a:fill>
      </a:tcStyle>
    </a:wholeTbl>
    <a:band1H>
      <a:tcTxStyle/>
      <a:tcStyle>
        <a:tcBdr/>
        <a:fill>
          <a:solidFill>
            <a:srgbClr val="F4CBD8"/>
          </a:solidFill>
        </a:fill>
      </a:tcStyle>
    </a:band1H>
    <a:band2H>
      <a:tcTxStyle/>
      <a:tcStyle>
        <a:tcBdr/>
      </a:tcStyle>
    </a:band2H>
    <a:band1V>
      <a:tcTxStyle/>
      <a:tcStyle>
        <a:tcBdr/>
        <a:fill>
          <a:solidFill>
            <a:srgbClr val="F4CBD8"/>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yna Sobotka" userId="8e4321ab-e401-4a08-8f64-c69799fbf28e" providerId="ADAL" clId="{F4894B63-5A86-4278-9F15-494BB7BD4C55}"/>
    <pc:docChg chg="custSel modSld">
      <pc:chgData name="Justyna Sobotka" userId="8e4321ab-e401-4a08-8f64-c69799fbf28e" providerId="ADAL" clId="{F4894B63-5A86-4278-9F15-494BB7BD4C55}" dt="2021-08-18T17:52:46.741" v="91" actId="20577"/>
      <pc:docMkLst>
        <pc:docMk/>
      </pc:docMkLst>
      <pc:sldChg chg="modSp">
        <pc:chgData name="Justyna Sobotka" userId="8e4321ab-e401-4a08-8f64-c69799fbf28e" providerId="ADAL" clId="{F4894B63-5A86-4278-9F15-494BB7BD4C55}" dt="2021-08-18T17:52:46.741" v="91" actId="20577"/>
        <pc:sldMkLst>
          <pc:docMk/>
          <pc:sldMk cId="0" sldId="260"/>
        </pc:sldMkLst>
        <pc:spChg chg="mod">
          <ac:chgData name="Justyna Sobotka" userId="8e4321ab-e401-4a08-8f64-c69799fbf28e" providerId="ADAL" clId="{F4894B63-5A86-4278-9F15-494BB7BD4C55}" dt="2021-08-18T17:52:46.741" v="91" actId="20577"/>
          <ac:spMkLst>
            <pc:docMk/>
            <pc:sldMk cId="0" sldId="260"/>
            <ac:spMk id="10" creationId="{968D84A6-5601-42C4-AFD6-5CF2B0EFF1B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8C37D-04AB-4EAB-AC5C-092144E956E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07A34F56-7D28-48E4-A10F-F4BEDA481B11}">
      <dgm:prSet phldrT="[Text]"/>
      <dgm:spPr/>
      <dgm:t>
        <a:bodyPr/>
        <a:lstStyle/>
        <a:p>
          <a:r>
            <a:rPr lang="en-GB" b="1" dirty="0"/>
            <a:t>Social Prescribing Link Worker Service</a:t>
          </a:r>
        </a:p>
      </dgm:t>
    </dgm:pt>
    <dgm:pt modelId="{678C0CB8-70B3-4DD9-93A8-5F8C615CC4E7}" type="parTrans" cxnId="{E79BAA70-9364-48D5-B1EA-8C7B0E35BD23}">
      <dgm:prSet/>
      <dgm:spPr/>
      <dgm:t>
        <a:bodyPr/>
        <a:lstStyle/>
        <a:p>
          <a:endParaRPr lang="en-GB"/>
        </a:p>
      </dgm:t>
    </dgm:pt>
    <dgm:pt modelId="{CA3E1F62-CC6C-47E4-896A-8B451A4D0D13}" type="sibTrans" cxnId="{E79BAA70-9364-48D5-B1EA-8C7B0E35BD23}">
      <dgm:prSet/>
      <dgm:spPr>
        <a:solidFill>
          <a:schemeClr val="accent4">
            <a:lumMod val="60000"/>
            <a:lumOff val="40000"/>
          </a:schemeClr>
        </a:solidFill>
      </dgm:spPr>
      <dgm:t>
        <a:bodyPr/>
        <a:lstStyle/>
        <a:p>
          <a:endParaRPr lang="en-GB"/>
        </a:p>
      </dgm:t>
    </dgm:pt>
    <dgm:pt modelId="{C27B049E-6884-4523-8F16-45D29F1006BD}">
      <dgm:prSet phldrT="[Text]"/>
      <dgm:spPr/>
      <dgm:t>
        <a:bodyPr/>
        <a:lstStyle/>
        <a:p>
          <a:r>
            <a:rPr lang="en-GB" b="1" dirty="0"/>
            <a:t>Health &amp; Wellbeing Coach</a:t>
          </a:r>
        </a:p>
      </dgm:t>
    </dgm:pt>
    <dgm:pt modelId="{14062E95-2FDC-412C-91EE-E48D23A91433}" type="parTrans" cxnId="{28126EAA-CB86-4BA2-8D38-EDCC4F583FC0}">
      <dgm:prSet/>
      <dgm:spPr/>
      <dgm:t>
        <a:bodyPr/>
        <a:lstStyle/>
        <a:p>
          <a:endParaRPr lang="en-GB"/>
        </a:p>
      </dgm:t>
    </dgm:pt>
    <dgm:pt modelId="{082E45F9-9342-4972-A0C1-1E64020D4C46}" type="sibTrans" cxnId="{28126EAA-CB86-4BA2-8D38-EDCC4F583FC0}">
      <dgm:prSet/>
      <dgm:spPr>
        <a:solidFill>
          <a:schemeClr val="accent4">
            <a:lumMod val="60000"/>
            <a:lumOff val="40000"/>
          </a:schemeClr>
        </a:solidFill>
      </dgm:spPr>
      <dgm:t>
        <a:bodyPr/>
        <a:lstStyle/>
        <a:p>
          <a:endParaRPr lang="en-GB"/>
        </a:p>
      </dgm:t>
    </dgm:pt>
    <dgm:pt modelId="{F7654042-880E-4832-85FA-F5622F9D9F5B}">
      <dgm:prSet phldrT="[Text]"/>
      <dgm:spPr/>
      <dgm:t>
        <a:bodyPr/>
        <a:lstStyle/>
        <a:p>
          <a:r>
            <a:rPr lang="en-GB" b="1" dirty="0"/>
            <a:t>Care Coordinator </a:t>
          </a:r>
        </a:p>
      </dgm:t>
    </dgm:pt>
    <dgm:pt modelId="{EF656998-D3AC-4E76-8B8C-F27149C78A4C}" type="parTrans" cxnId="{566FD070-9B62-4BD8-9EA3-B65A541C43A2}">
      <dgm:prSet/>
      <dgm:spPr/>
      <dgm:t>
        <a:bodyPr/>
        <a:lstStyle/>
        <a:p>
          <a:endParaRPr lang="en-GB"/>
        </a:p>
      </dgm:t>
    </dgm:pt>
    <dgm:pt modelId="{AC3EA0C9-3949-4693-B04A-7D4C885B9DD1}" type="sibTrans" cxnId="{566FD070-9B62-4BD8-9EA3-B65A541C43A2}">
      <dgm:prSet/>
      <dgm:spPr>
        <a:solidFill>
          <a:schemeClr val="accent4">
            <a:lumMod val="60000"/>
            <a:lumOff val="40000"/>
          </a:schemeClr>
        </a:solidFill>
      </dgm:spPr>
      <dgm:t>
        <a:bodyPr/>
        <a:lstStyle/>
        <a:p>
          <a:endParaRPr lang="en-GB"/>
        </a:p>
      </dgm:t>
    </dgm:pt>
    <dgm:pt modelId="{B1DF5D29-26A8-4924-9728-C2C39A05D863}" type="pres">
      <dgm:prSet presAssocID="{EF68C37D-04AB-4EAB-AC5C-092144E956EB}" presName="Name0" presStyleCnt="0">
        <dgm:presLayoutVars>
          <dgm:dir/>
          <dgm:resizeHandles val="exact"/>
        </dgm:presLayoutVars>
      </dgm:prSet>
      <dgm:spPr/>
    </dgm:pt>
    <dgm:pt modelId="{4182A012-AEF3-4F55-9B92-8B8B3525CE34}" type="pres">
      <dgm:prSet presAssocID="{07A34F56-7D28-48E4-A10F-F4BEDA481B11}" presName="node" presStyleLbl="node1" presStyleIdx="0" presStyleCnt="3">
        <dgm:presLayoutVars>
          <dgm:bulletEnabled val="1"/>
        </dgm:presLayoutVars>
      </dgm:prSet>
      <dgm:spPr/>
    </dgm:pt>
    <dgm:pt modelId="{68070EA3-C6C9-4686-9C34-61148B101423}" type="pres">
      <dgm:prSet presAssocID="{CA3E1F62-CC6C-47E4-896A-8B451A4D0D13}" presName="sibTrans" presStyleLbl="sibTrans2D1" presStyleIdx="0" presStyleCnt="3" custLinFactNeighborX="20460" custLinFactNeighborY="-23845"/>
      <dgm:spPr/>
    </dgm:pt>
    <dgm:pt modelId="{26283018-8E5B-487B-9B01-D5E0C39F5C94}" type="pres">
      <dgm:prSet presAssocID="{CA3E1F62-CC6C-47E4-896A-8B451A4D0D13}" presName="connectorText" presStyleLbl="sibTrans2D1" presStyleIdx="0" presStyleCnt="3"/>
      <dgm:spPr/>
    </dgm:pt>
    <dgm:pt modelId="{CC7F3FEF-1615-4EFA-915F-A337204BE235}" type="pres">
      <dgm:prSet presAssocID="{C27B049E-6884-4523-8F16-45D29F1006BD}" presName="node" presStyleLbl="node1" presStyleIdx="1" presStyleCnt="3" custScaleX="93552" custRadScaleRad="120245" custRadScaleInc="-9005">
        <dgm:presLayoutVars>
          <dgm:bulletEnabled val="1"/>
        </dgm:presLayoutVars>
      </dgm:prSet>
      <dgm:spPr/>
    </dgm:pt>
    <dgm:pt modelId="{FBB9B2D2-37F2-456A-9EFE-06DF0D630723}" type="pres">
      <dgm:prSet presAssocID="{082E45F9-9342-4972-A0C1-1E64020D4C46}" presName="sibTrans" presStyleLbl="sibTrans2D1" presStyleIdx="1" presStyleCnt="3" custLinFactNeighborX="4226" custLinFactNeighborY="50935"/>
      <dgm:spPr/>
    </dgm:pt>
    <dgm:pt modelId="{7904E261-E2E8-4E17-B1AE-7B5655125076}" type="pres">
      <dgm:prSet presAssocID="{082E45F9-9342-4972-A0C1-1E64020D4C46}" presName="connectorText" presStyleLbl="sibTrans2D1" presStyleIdx="1" presStyleCnt="3"/>
      <dgm:spPr/>
    </dgm:pt>
    <dgm:pt modelId="{03870BAF-198D-4C40-BEBE-6DFC1FD9C204}" type="pres">
      <dgm:prSet presAssocID="{F7654042-880E-4832-85FA-F5622F9D9F5B}" presName="node" presStyleLbl="node1" presStyleIdx="2" presStyleCnt="3" custScaleX="75249" custRadScaleRad="120440" custRadScaleInc="9076">
        <dgm:presLayoutVars>
          <dgm:bulletEnabled val="1"/>
        </dgm:presLayoutVars>
      </dgm:prSet>
      <dgm:spPr/>
    </dgm:pt>
    <dgm:pt modelId="{072A7372-C9E4-4D32-AFC5-2ED6672EE110}" type="pres">
      <dgm:prSet presAssocID="{AC3EA0C9-3949-4693-B04A-7D4C885B9DD1}" presName="sibTrans" presStyleLbl="sibTrans2D1" presStyleIdx="2" presStyleCnt="3" custLinFactNeighborX="-16900" custLinFactNeighborY="-14457"/>
      <dgm:spPr/>
    </dgm:pt>
    <dgm:pt modelId="{B7DE2BAE-0E04-4DBA-A26C-BA43FEF74D62}" type="pres">
      <dgm:prSet presAssocID="{AC3EA0C9-3949-4693-B04A-7D4C885B9DD1}" presName="connectorText" presStyleLbl="sibTrans2D1" presStyleIdx="2" presStyleCnt="3"/>
      <dgm:spPr/>
    </dgm:pt>
  </dgm:ptLst>
  <dgm:cxnLst>
    <dgm:cxn modelId="{893B463B-D55F-4C08-AED3-2F7CA9F7C5B8}" type="presOf" srcId="{082E45F9-9342-4972-A0C1-1E64020D4C46}" destId="{FBB9B2D2-37F2-456A-9EFE-06DF0D630723}" srcOrd="0" destOrd="0" presId="urn:microsoft.com/office/officeart/2005/8/layout/cycle7"/>
    <dgm:cxn modelId="{DB753760-F223-4D5D-91CC-41178589C812}" type="presOf" srcId="{AC3EA0C9-3949-4693-B04A-7D4C885B9DD1}" destId="{072A7372-C9E4-4D32-AFC5-2ED6672EE110}" srcOrd="0" destOrd="0" presId="urn:microsoft.com/office/officeart/2005/8/layout/cycle7"/>
    <dgm:cxn modelId="{F1080C6E-93B9-4F63-8BA2-727CC79D75D8}" type="presOf" srcId="{CA3E1F62-CC6C-47E4-896A-8B451A4D0D13}" destId="{26283018-8E5B-487B-9B01-D5E0C39F5C94}" srcOrd="1" destOrd="0" presId="urn:microsoft.com/office/officeart/2005/8/layout/cycle7"/>
    <dgm:cxn modelId="{E79BAA70-9364-48D5-B1EA-8C7B0E35BD23}" srcId="{EF68C37D-04AB-4EAB-AC5C-092144E956EB}" destId="{07A34F56-7D28-48E4-A10F-F4BEDA481B11}" srcOrd="0" destOrd="0" parTransId="{678C0CB8-70B3-4DD9-93A8-5F8C615CC4E7}" sibTransId="{CA3E1F62-CC6C-47E4-896A-8B451A4D0D13}"/>
    <dgm:cxn modelId="{566FD070-9B62-4BD8-9EA3-B65A541C43A2}" srcId="{EF68C37D-04AB-4EAB-AC5C-092144E956EB}" destId="{F7654042-880E-4832-85FA-F5622F9D9F5B}" srcOrd="2" destOrd="0" parTransId="{EF656998-D3AC-4E76-8B8C-F27149C78A4C}" sibTransId="{AC3EA0C9-3949-4693-B04A-7D4C885B9DD1}"/>
    <dgm:cxn modelId="{ED58E986-5459-4BDF-9EDA-DE670F3FDDE0}" type="presOf" srcId="{082E45F9-9342-4972-A0C1-1E64020D4C46}" destId="{7904E261-E2E8-4E17-B1AE-7B5655125076}" srcOrd="1" destOrd="0" presId="urn:microsoft.com/office/officeart/2005/8/layout/cycle7"/>
    <dgm:cxn modelId="{0CDCB194-0DE3-47B1-9DE2-84FB20BDA7FF}" type="presOf" srcId="{AC3EA0C9-3949-4693-B04A-7D4C885B9DD1}" destId="{B7DE2BAE-0E04-4DBA-A26C-BA43FEF74D62}" srcOrd="1" destOrd="0" presId="urn:microsoft.com/office/officeart/2005/8/layout/cycle7"/>
    <dgm:cxn modelId="{70E87796-A3B5-40A8-B3C9-58319CBABECA}" type="presOf" srcId="{CA3E1F62-CC6C-47E4-896A-8B451A4D0D13}" destId="{68070EA3-C6C9-4686-9C34-61148B101423}" srcOrd="0" destOrd="0" presId="urn:microsoft.com/office/officeart/2005/8/layout/cycle7"/>
    <dgm:cxn modelId="{28126EAA-CB86-4BA2-8D38-EDCC4F583FC0}" srcId="{EF68C37D-04AB-4EAB-AC5C-092144E956EB}" destId="{C27B049E-6884-4523-8F16-45D29F1006BD}" srcOrd="1" destOrd="0" parTransId="{14062E95-2FDC-412C-91EE-E48D23A91433}" sibTransId="{082E45F9-9342-4972-A0C1-1E64020D4C46}"/>
    <dgm:cxn modelId="{C01BBFAC-4701-491C-B6AF-E6CFA327C6CF}" type="presOf" srcId="{07A34F56-7D28-48E4-A10F-F4BEDA481B11}" destId="{4182A012-AEF3-4F55-9B92-8B8B3525CE34}" srcOrd="0" destOrd="0" presId="urn:microsoft.com/office/officeart/2005/8/layout/cycle7"/>
    <dgm:cxn modelId="{8963F3AC-5ED6-4452-B2AA-EC4CFD028DBB}" type="presOf" srcId="{EF68C37D-04AB-4EAB-AC5C-092144E956EB}" destId="{B1DF5D29-26A8-4924-9728-C2C39A05D863}" srcOrd="0" destOrd="0" presId="urn:microsoft.com/office/officeart/2005/8/layout/cycle7"/>
    <dgm:cxn modelId="{AFA6EED6-570D-4FD8-BA37-434D898D261B}" type="presOf" srcId="{F7654042-880E-4832-85FA-F5622F9D9F5B}" destId="{03870BAF-198D-4C40-BEBE-6DFC1FD9C204}" srcOrd="0" destOrd="0" presId="urn:microsoft.com/office/officeart/2005/8/layout/cycle7"/>
    <dgm:cxn modelId="{8AF356DC-F4BB-4E59-A042-05C4CB7D9108}" type="presOf" srcId="{C27B049E-6884-4523-8F16-45D29F1006BD}" destId="{CC7F3FEF-1615-4EFA-915F-A337204BE235}" srcOrd="0" destOrd="0" presId="urn:microsoft.com/office/officeart/2005/8/layout/cycle7"/>
    <dgm:cxn modelId="{0DA3D15D-12B8-40FC-A555-2EBD907A3541}" type="presParOf" srcId="{B1DF5D29-26A8-4924-9728-C2C39A05D863}" destId="{4182A012-AEF3-4F55-9B92-8B8B3525CE34}" srcOrd="0" destOrd="0" presId="urn:microsoft.com/office/officeart/2005/8/layout/cycle7"/>
    <dgm:cxn modelId="{695E6B49-20E0-41A1-9184-A21FCB111D13}" type="presParOf" srcId="{B1DF5D29-26A8-4924-9728-C2C39A05D863}" destId="{68070EA3-C6C9-4686-9C34-61148B101423}" srcOrd="1" destOrd="0" presId="urn:microsoft.com/office/officeart/2005/8/layout/cycle7"/>
    <dgm:cxn modelId="{CEAE0FDC-A098-4B62-B7BA-18D9C13CD621}" type="presParOf" srcId="{68070EA3-C6C9-4686-9C34-61148B101423}" destId="{26283018-8E5B-487B-9B01-D5E0C39F5C94}" srcOrd="0" destOrd="0" presId="urn:microsoft.com/office/officeart/2005/8/layout/cycle7"/>
    <dgm:cxn modelId="{C2A9EDF9-CD02-49E3-BC8D-EDBF72C399C5}" type="presParOf" srcId="{B1DF5D29-26A8-4924-9728-C2C39A05D863}" destId="{CC7F3FEF-1615-4EFA-915F-A337204BE235}" srcOrd="2" destOrd="0" presId="urn:microsoft.com/office/officeart/2005/8/layout/cycle7"/>
    <dgm:cxn modelId="{C89966AF-D0FC-43A3-A7C6-18002AA72F9E}" type="presParOf" srcId="{B1DF5D29-26A8-4924-9728-C2C39A05D863}" destId="{FBB9B2D2-37F2-456A-9EFE-06DF0D630723}" srcOrd="3" destOrd="0" presId="urn:microsoft.com/office/officeart/2005/8/layout/cycle7"/>
    <dgm:cxn modelId="{2F39C6A1-8DCA-4E0E-A9D4-C40627AA5219}" type="presParOf" srcId="{FBB9B2D2-37F2-456A-9EFE-06DF0D630723}" destId="{7904E261-E2E8-4E17-B1AE-7B5655125076}" srcOrd="0" destOrd="0" presId="urn:microsoft.com/office/officeart/2005/8/layout/cycle7"/>
    <dgm:cxn modelId="{9F61172E-7B2A-48C6-AB72-873AB0356FA3}" type="presParOf" srcId="{B1DF5D29-26A8-4924-9728-C2C39A05D863}" destId="{03870BAF-198D-4C40-BEBE-6DFC1FD9C204}" srcOrd="4" destOrd="0" presId="urn:microsoft.com/office/officeart/2005/8/layout/cycle7"/>
    <dgm:cxn modelId="{65CD3000-6E4F-47CF-8B61-E31C4F249D78}" type="presParOf" srcId="{B1DF5D29-26A8-4924-9728-C2C39A05D863}" destId="{072A7372-C9E4-4D32-AFC5-2ED6672EE110}" srcOrd="5" destOrd="0" presId="urn:microsoft.com/office/officeart/2005/8/layout/cycle7"/>
    <dgm:cxn modelId="{4C114018-6415-42F1-8308-562FF9EF50BB}" type="presParOf" srcId="{072A7372-C9E4-4D32-AFC5-2ED6672EE110}" destId="{B7DE2BAE-0E04-4DBA-A26C-BA43FEF74D62}"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2A012-AEF3-4F55-9B92-8B8B3525CE34}">
      <dsp:nvSpPr>
        <dsp:cNvPr id="0" name=""/>
        <dsp:cNvSpPr/>
      </dsp:nvSpPr>
      <dsp:spPr>
        <a:xfrm>
          <a:off x="4107835" y="892"/>
          <a:ext cx="1840180" cy="9200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Social Prescribing Link Worker Service</a:t>
          </a:r>
        </a:p>
      </dsp:txBody>
      <dsp:txXfrm>
        <a:off x="4134784" y="27841"/>
        <a:ext cx="1786282" cy="866192"/>
      </dsp:txXfrm>
    </dsp:sp>
    <dsp:sp modelId="{68070EA3-C6C9-4686-9C34-61148B101423}">
      <dsp:nvSpPr>
        <dsp:cNvPr id="0" name=""/>
        <dsp:cNvSpPr/>
      </dsp:nvSpPr>
      <dsp:spPr>
        <a:xfrm rot="3235266">
          <a:off x="5486242" y="1538984"/>
          <a:ext cx="1694232" cy="322031"/>
        </a:xfrm>
        <a:prstGeom prst="lef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5582851" y="1603390"/>
        <a:ext cx="1501014" cy="193219"/>
      </dsp:txXfrm>
    </dsp:sp>
    <dsp:sp modelId="{CC7F3FEF-1615-4EFA-915F-A337204BE235}">
      <dsp:nvSpPr>
        <dsp:cNvPr id="0" name=""/>
        <dsp:cNvSpPr/>
      </dsp:nvSpPr>
      <dsp:spPr>
        <a:xfrm>
          <a:off x="6084749" y="2632595"/>
          <a:ext cx="1721525" cy="9200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Health &amp; Wellbeing Coach</a:t>
          </a:r>
        </a:p>
      </dsp:txBody>
      <dsp:txXfrm>
        <a:off x="6111698" y="2659544"/>
        <a:ext cx="1667627" cy="866192"/>
      </dsp:txXfrm>
    </dsp:sp>
    <dsp:sp modelId="{FBB9B2D2-37F2-456A-9EFE-06DF0D630723}">
      <dsp:nvSpPr>
        <dsp:cNvPr id="0" name=""/>
        <dsp:cNvSpPr/>
      </dsp:nvSpPr>
      <dsp:spPr>
        <a:xfrm rot="10800004">
          <a:off x="4166324" y="3095648"/>
          <a:ext cx="1694232" cy="322031"/>
        </a:xfrm>
        <a:prstGeom prst="lef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4262933" y="3160054"/>
        <a:ext cx="1501014" cy="193219"/>
      </dsp:txXfrm>
    </dsp:sp>
    <dsp:sp modelId="{03870BAF-198D-4C40-BEBE-6DFC1FD9C204}">
      <dsp:nvSpPr>
        <dsp:cNvPr id="0" name=""/>
        <dsp:cNvSpPr/>
      </dsp:nvSpPr>
      <dsp:spPr>
        <a:xfrm>
          <a:off x="2414217" y="2632590"/>
          <a:ext cx="1384717" cy="9200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Care Coordinator </a:t>
          </a:r>
        </a:p>
      </dsp:txBody>
      <dsp:txXfrm>
        <a:off x="2441166" y="2659539"/>
        <a:ext cx="1330819" cy="866192"/>
      </dsp:txXfrm>
    </dsp:sp>
    <dsp:sp modelId="{072A7372-C9E4-4D32-AFC5-2ED6672EE110}">
      <dsp:nvSpPr>
        <dsp:cNvPr id="0" name=""/>
        <dsp:cNvSpPr/>
      </dsp:nvSpPr>
      <dsp:spPr>
        <a:xfrm rot="18367946">
          <a:off x="2933809" y="1569214"/>
          <a:ext cx="1694232" cy="322031"/>
        </a:xfrm>
        <a:prstGeom prst="lef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30418" y="1633620"/>
        <a:ext cx="1501014" cy="19321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98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108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1964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980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07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085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178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dab80ee9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dab80ee9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507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11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07D20E-25AF-41EB-ACEA-CC3E2738535F}" type="slidenum">
              <a:rPr lang="en-GB" smtClean="0"/>
              <a:t>8</a:t>
            </a:fld>
            <a:endParaRPr lang="en-GB" dirty="0"/>
          </a:p>
        </p:txBody>
      </p:sp>
    </p:spTree>
    <p:extLst>
      <p:ext uri="{BB962C8B-B14F-4D97-AF65-F5344CB8AC3E}">
        <p14:creationId xmlns:p14="http://schemas.microsoft.com/office/powerpoint/2010/main" val="450325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LTP ambition - Stress</a:t>
            </a:r>
            <a:r>
              <a:rPr lang="en-GB" baseline="0" dirty="0"/>
              <a:t> role of link workers – not just seeing people but ‘community development’ identifying and nurturing community support and groups. Building support with a wide range of organisations</a:t>
            </a:r>
          </a:p>
          <a:p>
            <a:r>
              <a:rPr lang="en-GB" baseline="0" dirty="0"/>
              <a:t>Evidence shows it’s the time with people and the community development that results in effectiveness. Need to make sure they have enough for them to fulfil their role. Then seeing specialisms and place based roles and managers </a:t>
            </a:r>
            <a:endParaRPr lang="en-GB" dirty="0"/>
          </a:p>
        </p:txBody>
      </p:sp>
      <p:sp>
        <p:nvSpPr>
          <p:cNvPr id="4" name="Slide Number Placeholder 3"/>
          <p:cNvSpPr>
            <a:spLocks noGrp="1"/>
          </p:cNvSpPr>
          <p:nvPr>
            <p:ph type="sldNum" sz="quarter" idx="5"/>
          </p:nvPr>
        </p:nvSpPr>
        <p:spPr/>
        <p:txBody>
          <a:bodyPr/>
          <a:lstStyle/>
          <a:p>
            <a:fld id="{C17E424C-79C6-491F-BBF6-900A4E2BC40C}" type="slidenum">
              <a:rPr lang="en-GB" smtClean="0"/>
              <a:t>10</a:t>
            </a:fld>
            <a:endParaRPr lang="en-GB"/>
          </a:p>
        </p:txBody>
      </p:sp>
    </p:spTree>
    <p:extLst>
      <p:ext uri="{BB962C8B-B14F-4D97-AF65-F5344CB8AC3E}">
        <p14:creationId xmlns:p14="http://schemas.microsoft.com/office/powerpoint/2010/main" val="1280647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By 2023/24, the Network Contract DES commits an investment of £2.4 billion into primary care across the country, or £1.47 million per typical PCN. This includes funding for around 26,000 more health professionals including additional clinical pharmacists, physician associates, first contact physiotherapists, community paramedics and social prescribing link workers. Bigger teams of health professionals will work across PCNs, as part of community teams, providing tailored care for patients and will allow GPs to focus more on patients with complex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DES provides reimbursement for 3 personalised care roles in PCNs social prescribing link workers, health and wellbeing coaches &amp; care coordinators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introduction of health and wellbeing coaches and care coordinators from 01 April 2020 is in addition to the existing Social Prescribing Link Worker role which has been in place since July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Working together through a single point of access, these three roles reduce and support the workload of GPs and other staff by supporting people to take more control of their health and wellbeing and addressing wider determinants of health such as poor housing, debt, stress and loneliness.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Fewer appointments with clinicians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Increased satisfaction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Dedicated time for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Better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Lower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BBED3230-99CB-46F5-AE35-E431C00BE89D}" type="slidenum">
              <a:rPr lang="en-GB" smtClean="0"/>
              <a:t>11</a:t>
            </a:fld>
            <a:endParaRPr lang="en-GB"/>
          </a:p>
        </p:txBody>
      </p:sp>
    </p:spTree>
    <p:extLst>
      <p:ext uri="{BB962C8B-B14F-4D97-AF65-F5344CB8AC3E}">
        <p14:creationId xmlns:p14="http://schemas.microsoft.com/office/powerpoint/2010/main" val="17255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441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697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4" y="188914"/>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key message">
  <p:cSld name="1_Title and key message">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2"/>
          <p:cNvSpPr txBox="1"/>
          <p:nvPr/>
        </p:nvSpPr>
        <p:spPr>
          <a:xfrm>
            <a:off x="335360" y="190801"/>
            <a:ext cx="11523133" cy="503783"/>
          </a:xfrm>
          <a:prstGeom prst="rect">
            <a:avLst/>
          </a:prstGeom>
          <a:solidFill>
            <a:srgbClr val="0091C9"/>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86" name="Google Shape;86;p1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Deviderslide">
  <p:cSld name="1_Deviderslide">
    <p:spTree>
      <p:nvGrpSpPr>
        <p:cNvPr id="1" name="Shape 87"/>
        <p:cNvGrpSpPr/>
        <p:nvPr/>
      </p:nvGrpSpPr>
      <p:grpSpPr>
        <a:xfrm>
          <a:off x="0" y="0"/>
          <a:ext cx="0" cy="0"/>
          <a:chOff x="0" y="0"/>
          <a:chExt cx="0" cy="0"/>
        </a:xfrm>
      </p:grpSpPr>
      <p:sp>
        <p:nvSpPr>
          <p:cNvPr id="88" name="Google Shape;88;p13"/>
          <p:cNvSpPr/>
          <p:nvPr/>
        </p:nvSpPr>
        <p:spPr>
          <a:xfrm>
            <a:off x="0" y="0"/>
            <a:ext cx="12192000" cy="6858000"/>
          </a:xfrm>
          <a:prstGeom prst="rect">
            <a:avLst/>
          </a:prstGeom>
          <a:solidFill>
            <a:srgbClr val="E324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1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3"/>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02</a:t>
            </a:r>
            <a:endParaRPr sz="8800">
              <a:solidFill>
                <a:schemeClr val="lt1"/>
              </a:solidFill>
              <a:latin typeface="Arial"/>
              <a:ea typeface="Arial"/>
              <a:cs typeface="Arial"/>
              <a:sym typeface="Arial"/>
            </a:endParaRPr>
          </a:p>
        </p:txBody>
      </p:sp>
      <p:sp>
        <p:nvSpPr>
          <p:cNvPr id="91" name="Google Shape;91;p1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92" name="Google Shape;92;p1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93" name="Google Shape;93;p1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34434" y="188914"/>
            <a:ext cx="11523133" cy="503783"/>
          </a:xfrm>
          <a:prstGeom prst="rect">
            <a:avLst/>
          </a:prstGeom>
          <a:solidFill>
            <a:srgbClr val="E3248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4"/>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4"/>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Content and Two Column">
  <p:cSld name="5_Content and Two Column">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34434" y="188914"/>
            <a:ext cx="11523133" cy="503783"/>
          </a:xfrm>
          <a:prstGeom prst="rect">
            <a:avLst/>
          </a:prstGeom>
          <a:solidFill>
            <a:srgbClr val="E3248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1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1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1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and Three Column">
  <p:cSld name="5_Title and Three Column">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1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1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1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16"/>
          <p:cNvSpPr txBox="1"/>
          <p:nvPr/>
        </p:nvSpPr>
        <p:spPr>
          <a:xfrm>
            <a:off x="336000" y="190801"/>
            <a:ext cx="11523133" cy="503783"/>
          </a:xfrm>
          <a:prstGeom prst="rect">
            <a:avLst/>
          </a:prstGeom>
          <a:solidFill>
            <a:srgbClr val="E3248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12" name="Google Shape;112;p1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and key message">
  <p:cSld name="5_Title and key message">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 name="Google Shape;115;p1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1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17"/>
          <p:cNvSpPr txBox="1"/>
          <p:nvPr/>
        </p:nvSpPr>
        <p:spPr>
          <a:xfrm>
            <a:off x="335360" y="190801"/>
            <a:ext cx="11523133" cy="503783"/>
          </a:xfrm>
          <a:prstGeom prst="rect">
            <a:avLst/>
          </a:prstGeom>
          <a:solidFill>
            <a:srgbClr val="E3248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19" name="Google Shape;119;p1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Deviderslide">
  <p:cSld name="2_Deviderslide">
    <p:spTree>
      <p:nvGrpSpPr>
        <p:cNvPr id="1" name="Shape 120"/>
        <p:cNvGrpSpPr/>
        <p:nvPr/>
      </p:nvGrpSpPr>
      <p:grpSpPr>
        <a:xfrm>
          <a:off x="0" y="0"/>
          <a:ext cx="0" cy="0"/>
          <a:chOff x="0" y="0"/>
          <a:chExt cx="0" cy="0"/>
        </a:xfrm>
      </p:grpSpPr>
      <p:sp>
        <p:nvSpPr>
          <p:cNvPr id="121" name="Google Shape;121;p18"/>
          <p:cNvSpPr/>
          <p:nvPr/>
        </p:nvSpPr>
        <p:spPr>
          <a:xfrm>
            <a:off x="0" y="0"/>
            <a:ext cx="12192000" cy="6858000"/>
          </a:xfrm>
          <a:prstGeom prst="rect">
            <a:avLst/>
          </a:prstGeom>
          <a:solidFill>
            <a:srgbClr val="A25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1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18"/>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03</a:t>
            </a:r>
            <a:endParaRPr sz="8800">
              <a:solidFill>
                <a:schemeClr val="lt1"/>
              </a:solidFill>
              <a:latin typeface="Arial"/>
              <a:ea typeface="Arial"/>
              <a:cs typeface="Arial"/>
              <a:sym typeface="Arial"/>
            </a:endParaRPr>
          </a:p>
        </p:txBody>
      </p:sp>
      <p:sp>
        <p:nvSpPr>
          <p:cNvPr id="124" name="Google Shape;124;p1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25" name="Google Shape;125;p1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26" name="Google Shape;126;p1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34434" y="188914"/>
            <a:ext cx="11523133" cy="503783"/>
          </a:xfrm>
          <a:prstGeom prst="rect">
            <a:avLst/>
          </a:prstGeom>
          <a:solidFill>
            <a:srgbClr val="A25BA0"/>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9" name="Google Shape;129;p1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1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1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ontent and Two Column">
  <p:cSld name="2_Content and Two Column">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34434" y="188914"/>
            <a:ext cx="11523133" cy="503783"/>
          </a:xfrm>
          <a:prstGeom prst="rect">
            <a:avLst/>
          </a:prstGeom>
          <a:solidFill>
            <a:srgbClr val="A25BA0"/>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2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2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Three Column">
  <p:cSld name="2_Title and Three Column">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2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2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21"/>
          <p:cNvSpPr txBox="1"/>
          <p:nvPr/>
        </p:nvSpPr>
        <p:spPr>
          <a:xfrm>
            <a:off x="336000" y="190801"/>
            <a:ext cx="11523133" cy="503783"/>
          </a:xfrm>
          <a:prstGeom prst="rect">
            <a:avLst/>
          </a:prstGeom>
          <a:solidFill>
            <a:srgbClr val="A25BA0"/>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45" name="Google Shape;145;p2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losing_Slide">
  <p:cSld name="1_Closing_Slide">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35360" y="1772816"/>
            <a:ext cx="10988917" cy="1647510"/>
          </a:xfrm>
          <a:prstGeom prst="rect">
            <a:avLst/>
          </a:prstGeom>
          <a:noFill/>
          <a:ln>
            <a:noFill/>
          </a:ln>
        </p:spPr>
        <p:txBody>
          <a:bodyPr spcFirstLastPara="1" wrap="square" lIns="0" tIns="0" rIns="0" bIns="0" anchor="t" anchorCtr="0">
            <a:normAutofit/>
          </a:bodyPr>
          <a:lstStyle>
            <a:lvl1pPr marR="0" lvl="0" algn="l" rtl="0">
              <a:spcBef>
                <a:spcPts val="600"/>
              </a:spcBef>
              <a:spcAft>
                <a:spcPts val="0"/>
              </a:spcAft>
              <a:buClr>
                <a:srgbClr val="0091C9"/>
              </a:buClr>
              <a:buSzPts val="3600"/>
              <a:buFont typeface="Arial Black"/>
              <a:buNone/>
              <a:defRPr sz="3600" b="0" i="0" u="none" strike="noStrike" cap="none">
                <a:solidFill>
                  <a:srgbClr val="0091C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4"/>
          <p:cNvPicPr preferRelativeResize="0"/>
          <p:nvPr/>
        </p:nvPicPr>
        <p:blipFill rotWithShape="1">
          <a:blip r:embed="rId2">
            <a:alphaModFix/>
          </a:blip>
          <a:srcRect/>
          <a:stretch/>
        </p:blipFill>
        <p:spPr>
          <a:xfrm>
            <a:off x="7680176" y="4454488"/>
            <a:ext cx="4368485" cy="1566800"/>
          </a:xfrm>
          <a:prstGeom prst="rect">
            <a:avLst/>
          </a:prstGeom>
          <a:noFill/>
          <a:ln>
            <a:noFill/>
          </a:ln>
        </p:spPr>
      </p:pic>
      <p:pic>
        <p:nvPicPr>
          <p:cNvPr id="31" name="Google Shape;31;p4"/>
          <p:cNvPicPr preferRelativeResize="0"/>
          <p:nvPr/>
        </p:nvPicPr>
        <p:blipFill rotWithShape="1">
          <a:blip r:embed="rId3">
            <a:alphaModFix/>
          </a:blip>
          <a:srcRect/>
          <a:stretch/>
        </p:blipFill>
        <p:spPr>
          <a:xfrm>
            <a:off x="9408368" y="404664"/>
            <a:ext cx="2352262" cy="504056"/>
          </a:xfrm>
          <a:prstGeom prst="rect">
            <a:avLst/>
          </a:prstGeom>
          <a:noFill/>
          <a:ln>
            <a:noFill/>
          </a:ln>
        </p:spPr>
      </p:pic>
      <p:sp>
        <p:nvSpPr>
          <p:cNvPr id="32" name="Google Shape;32;p4"/>
          <p:cNvSpPr txBox="1">
            <a:spLocks noGrp="1"/>
          </p:cNvSpPr>
          <p:nvPr>
            <p:ph type="body" idx="1"/>
          </p:nvPr>
        </p:nvSpPr>
        <p:spPr>
          <a:xfrm>
            <a:off x="335362" y="5013176"/>
            <a:ext cx="9793087" cy="151216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91C9"/>
              </a:buClr>
              <a:buSzPts val="2400"/>
              <a:buNone/>
              <a:defRPr sz="2400">
                <a:solidFill>
                  <a:srgbClr val="0091C9"/>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key message">
  <p:cSld name="2_Title and key message">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2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2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72C6"/>
              </a:buClr>
              <a:buSzPts val="2200"/>
              <a:buNone/>
              <a:defRPr sz="2200">
                <a:solidFill>
                  <a:srgbClr val="0072C6"/>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22"/>
          <p:cNvSpPr txBox="1"/>
          <p:nvPr/>
        </p:nvSpPr>
        <p:spPr>
          <a:xfrm>
            <a:off x="335360" y="190801"/>
            <a:ext cx="11523133" cy="503783"/>
          </a:xfrm>
          <a:prstGeom prst="rect">
            <a:avLst/>
          </a:prstGeom>
          <a:solidFill>
            <a:schemeClr val="accent2"/>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52" name="Google Shape;152;p2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Deviderslide">
  <p:cSld name="3_Deviderslide">
    <p:spTree>
      <p:nvGrpSpPr>
        <p:cNvPr id="1" name="Shape 153"/>
        <p:cNvGrpSpPr/>
        <p:nvPr/>
      </p:nvGrpSpPr>
      <p:grpSpPr>
        <a:xfrm>
          <a:off x="0" y="0"/>
          <a:ext cx="0" cy="0"/>
          <a:chOff x="0" y="0"/>
          <a:chExt cx="0" cy="0"/>
        </a:xfrm>
      </p:grpSpPr>
      <p:sp>
        <p:nvSpPr>
          <p:cNvPr id="154" name="Google Shape;154;p23"/>
          <p:cNvSpPr/>
          <p:nvPr/>
        </p:nvSpPr>
        <p:spPr>
          <a:xfrm>
            <a:off x="0" y="0"/>
            <a:ext cx="12192000" cy="6858000"/>
          </a:xfrm>
          <a:prstGeom prst="rect">
            <a:avLst/>
          </a:prstGeom>
          <a:solidFill>
            <a:srgbClr val="33BB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2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3"/>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04</a:t>
            </a:r>
            <a:endParaRPr sz="8800">
              <a:solidFill>
                <a:schemeClr val="lt1"/>
              </a:solidFill>
              <a:latin typeface="Arial"/>
              <a:ea typeface="Arial"/>
              <a:cs typeface="Arial"/>
              <a:sym typeface="Arial"/>
            </a:endParaRPr>
          </a:p>
        </p:txBody>
      </p:sp>
      <p:sp>
        <p:nvSpPr>
          <p:cNvPr id="157" name="Google Shape;157;p2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58" name="Google Shape;158;p2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59" name="Google Shape;159;p2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334434" y="188914"/>
            <a:ext cx="11523133" cy="503783"/>
          </a:xfrm>
          <a:prstGeom prst="rect">
            <a:avLst/>
          </a:prstGeom>
          <a:solidFill>
            <a:srgbClr val="33BBB1"/>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2" name="Google Shape;162;p24"/>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2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24"/>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Content and Two Column">
  <p:cSld name="3_Content and Two Column">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34434" y="188914"/>
            <a:ext cx="11523133" cy="503783"/>
          </a:xfrm>
          <a:prstGeom prst="rect">
            <a:avLst/>
          </a:prstGeom>
          <a:solidFill>
            <a:srgbClr val="33BBB1"/>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7" name="Google Shape;167;p2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2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2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2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nd Three Column">
  <p:cSld name="3_Title and Three Column">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2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2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2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2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26"/>
          <p:cNvSpPr txBox="1"/>
          <p:nvPr/>
        </p:nvSpPr>
        <p:spPr>
          <a:xfrm>
            <a:off x="336000" y="190801"/>
            <a:ext cx="11523133" cy="503783"/>
          </a:xfrm>
          <a:prstGeom prst="rect">
            <a:avLst/>
          </a:prstGeom>
          <a:solidFill>
            <a:srgbClr val="33BBB1"/>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78" name="Google Shape;178;p2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key message">
  <p:cSld name="3_Title and key message">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2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2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2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27"/>
          <p:cNvSpPr txBox="1"/>
          <p:nvPr/>
        </p:nvSpPr>
        <p:spPr>
          <a:xfrm>
            <a:off x="335360" y="190801"/>
            <a:ext cx="11523133" cy="503783"/>
          </a:xfrm>
          <a:prstGeom prst="rect">
            <a:avLst/>
          </a:prstGeom>
          <a:solidFill>
            <a:srgbClr val="33BBB1"/>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85" name="Google Shape;185;p2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Deviderslide">
  <p:cSld name="4_Deviderslide">
    <p:spTree>
      <p:nvGrpSpPr>
        <p:cNvPr id="1" name="Shape 186"/>
        <p:cNvGrpSpPr/>
        <p:nvPr/>
      </p:nvGrpSpPr>
      <p:grpSpPr>
        <a:xfrm>
          <a:off x="0" y="0"/>
          <a:ext cx="0" cy="0"/>
          <a:chOff x="0" y="0"/>
          <a:chExt cx="0" cy="0"/>
        </a:xfrm>
      </p:grpSpPr>
      <p:sp>
        <p:nvSpPr>
          <p:cNvPr id="187" name="Google Shape;187;p28"/>
          <p:cNvSpPr/>
          <p:nvPr/>
        </p:nvSpPr>
        <p:spPr>
          <a:xfrm>
            <a:off x="0" y="0"/>
            <a:ext cx="12192000" cy="6858000"/>
          </a:xfrm>
          <a:prstGeom prst="rect">
            <a:avLst/>
          </a:prstGeom>
          <a:solidFill>
            <a:srgbClr val="0038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 name="Google Shape;188;p2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28"/>
          <p:cNvSpPr/>
          <p:nvPr/>
        </p:nvSpPr>
        <p:spPr>
          <a:xfrm>
            <a:off x="334433" y="188912"/>
            <a:ext cx="2209172"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05</a:t>
            </a:r>
            <a:endParaRPr sz="8800">
              <a:solidFill>
                <a:schemeClr val="lt1"/>
              </a:solidFill>
              <a:latin typeface="Arial"/>
              <a:ea typeface="Arial"/>
              <a:cs typeface="Arial"/>
              <a:sym typeface="Arial"/>
            </a:endParaRPr>
          </a:p>
        </p:txBody>
      </p:sp>
      <p:sp>
        <p:nvSpPr>
          <p:cNvPr id="190" name="Google Shape;190;p2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91" name="Google Shape;191;p2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92" name="Google Shape;192;p2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34434" y="188914"/>
            <a:ext cx="11523133" cy="503783"/>
          </a:xfrm>
          <a:prstGeom prst="rect">
            <a:avLst/>
          </a:prstGeom>
          <a:solidFill>
            <a:schemeClr val="accent4"/>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2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2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2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Content and Two Column">
  <p:cSld name="4_Content and Two Column">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334434" y="188914"/>
            <a:ext cx="11523133" cy="503783"/>
          </a:xfrm>
          <a:prstGeom prst="rect">
            <a:avLst/>
          </a:prstGeom>
          <a:solidFill>
            <a:schemeClr val="accent4"/>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0" name="Google Shape;200;p3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3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3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3" name="Google Shape;203;p3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Title and Three Column">
  <p:cSld name="4_Title and Three Column">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6" name="Google Shape;206;p3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3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3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3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31"/>
          <p:cNvSpPr txBox="1"/>
          <p:nvPr/>
        </p:nvSpPr>
        <p:spPr>
          <a:xfrm>
            <a:off x="336000" y="190801"/>
            <a:ext cx="11523133" cy="503783"/>
          </a:xfrm>
          <a:prstGeom prst="rect">
            <a:avLst/>
          </a:prstGeom>
          <a:solidFill>
            <a:schemeClr val="accent4"/>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211" name="Google Shape;211;p3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Two Column">
  <p:cSld name="Content and Two Column">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34434" y="188914"/>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Title and key message">
  <p:cSld name="4_Title and key message">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3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3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3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32"/>
          <p:cNvSpPr txBox="1"/>
          <p:nvPr/>
        </p:nvSpPr>
        <p:spPr>
          <a:xfrm>
            <a:off x="335360" y="190801"/>
            <a:ext cx="11523133" cy="503783"/>
          </a:xfrm>
          <a:prstGeom prst="rect">
            <a:avLst/>
          </a:prstGeom>
          <a:solidFill>
            <a:schemeClr val="accent4"/>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218" name="Google Shape;218;p3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_Deviderslide">
  <p:cSld name="5_Deviderslide">
    <p:spTree>
      <p:nvGrpSpPr>
        <p:cNvPr id="1" name="Shape 219"/>
        <p:cNvGrpSpPr/>
        <p:nvPr/>
      </p:nvGrpSpPr>
      <p:grpSpPr>
        <a:xfrm>
          <a:off x="0" y="0"/>
          <a:ext cx="0" cy="0"/>
          <a:chOff x="0" y="0"/>
          <a:chExt cx="0" cy="0"/>
        </a:xfrm>
      </p:grpSpPr>
      <p:sp>
        <p:nvSpPr>
          <p:cNvPr id="220" name="Google Shape;220;p33"/>
          <p:cNvSpPr/>
          <p:nvPr/>
        </p:nvSpPr>
        <p:spPr>
          <a:xfrm>
            <a:off x="0" y="0"/>
            <a:ext cx="12192000" cy="6858000"/>
          </a:xfrm>
          <a:prstGeom prst="rect">
            <a:avLst/>
          </a:prstGeom>
          <a:solidFill>
            <a:srgbClr val="E324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1" name="Google Shape;221;p3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33"/>
          <p:cNvSpPr/>
          <p:nvPr/>
        </p:nvSpPr>
        <p:spPr>
          <a:xfrm>
            <a:off x="334433" y="188912"/>
            <a:ext cx="2209172"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06</a:t>
            </a:r>
            <a:endParaRPr sz="8800">
              <a:solidFill>
                <a:schemeClr val="lt1"/>
              </a:solidFill>
              <a:latin typeface="Arial"/>
              <a:ea typeface="Arial"/>
              <a:cs typeface="Arial"/>
              <a:sym typeface="Arial"/>
            </a:endParaRPr>
          </a:p>
        </p:txBody>
      </p:sp>
      <p:sp>
        <p:nvSpPr>
          <p:cNvPr id="223" name="Google Shape;223;p3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24" name="Google Shape;224;p3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25" name="Google Shape;225;p3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_Deviderslide">
  <p:cSld name="6_Deviderslide">
    <p:spTree>
      <p:nvGrpSpPr>
        <p:cNvPr id="1" name="Shape 226"/>
        <p:cNvGrpSpPr/>
        <p:nvPr/>
      </p:nvGrpSpPr>
      <p:grpSpPr>
        <a:xfrm>
          <a:off x="0" y="0"/>
          <a:ext cx="0" cy="0"/>
          <a:chOff x="0" y="0"/>
          <a:chExt cx="0" cy="0"/>
        </a:xfrm>
      </p:grpSpPr>
      <p:sp>
        <p:nvSpPr>
          <p:cNvPr id="227" name="Google Shape;227;p34"/>
          <p:cNvSpPr/>
          <p:nvPr/>
        </p:nvSpPr>
        <p:spPr>
          <a:xfrm>
            <a:off x="0" y="0"/>
            <a:ext cx="12192000" cy="6858000"/>
          </a:xfrm>
          <a:prstGeom prst="rect">
            <a:avLst/>
          </a:prstGeom>
          <a:solidFill>
            <a:srgbClr val="A25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4"/>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9" name="Google Shape;229;p34"/>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07</a:t>
            </a:r>
            <a:endParaRPr sz="8800">
              <a:solidFill>
                <a:schemeClr val="lt1"/>
              </a:solidFill>
              <a:latin typeface="Arial"/>
              <a:ea typeface="Arial"/>
              <a:cs typeface="Arial"/>
              <a:sym typeface="Arial"/>
            </a:endParaRPr>
          </a:p>
        </p:txBody>
      </p:sp>
      <p:sp>
        <p:nvSpPr>
          <p:cNvPr id="230" name="Google Shape;230;p34"/>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31" name="Google Shape;231;p34"/>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32" name="Google Shape;232;p3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8_Deviderslide">
  <p:cSld name="8_Deviderslide">
    <p:spTree>
      <p:nvGrpSpPr>
        <p:cNvPr id="1" name="Shape 233"/>
        <p:cNvGrpSpPr/>
        <p:nvPr/>
      </p:nvGrpSpPr>
      <p:grpSpPr>
        <a:xfrm>
          <a:off x="0" y="0"/>
          <a:ext cx="0" cy="0"/>
          <a:chOff x="0" y="0"/>
          <a:chExt cx="0" cy="0"/>
        </a:xfrm>
      </p:grpSpPr>
      <p:sp>
        <p:nvSpPr>
          <p:cNvPr id="234" name="Google Shape;234;p35"/>
          <p:cNvSpPr/>
          <p:nvPr/>
        </p:nvSpPr>
        <p:spPr>
          <a:xfrm>
            <a:off x="0" y="0"/>
            <a:ext cx="12192000" cy="6858000"/>
          </a:xfrm>
          <a:prstGeom prst="rect">
            <a:avLst/>
          </a:prstGeom>
          <a:solidFill>
            <a:srgbClr val="33BB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5" name="Google Shape;235;p35"/>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6" name="Google Shape;236;p35"/>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09</a:t>
            </a:r>
            <a:endParaRPr sz="8800">
              <a:solidFill>
                <a:schemeClr val="lt1"/>
              </a:solidFill>
              <a:latin typeface="Arial"/>
              <a:ea typeface="Arial"/>
              <a:cs typeface="Arial"/>
              <a:sym typeface="Arial"/>
            </a:endParaRPr>
          </a:p>
        </p:txBody>
      </p:sp>
      <p:sp>
        <p:nvSpPr>
          <p:cNvPr id="237" name="Google Shape;237;p35"/>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38" name="Google Shape;238;p35"/>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39" name="Google Shape;239;p3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40"/>
        <p:cNvGrpSpPr/>
        <p:nvPr/>
      </p:nvGrpSpPr>
      <p:grpSpPr>
        <a:xfrm>
          <a:off x="0" y="0"/>
          <a:ext cx="0" cy="0"/>
          <a:chOff x="0" y="0"/>
          <a:chExt cx="0" cy="0"/>
        </a:xfrm>
      </p:grpSpPr>
      <p:sp>
        <p:nvSpPr>
          <p:cNvPr id="241" name="Google Shape;241;p36"/>
          <p:cNvSpPr txBox="1">
            <a:spLocks noGrp="1"/>
          </p:cNvSpPr>
          <p:nvPr>
            <p:ph type="body" idx="1"/>
          </p:nvPr>
        </p:nvSpPr>
        <p:spPr>
          <a:xfrm>
            <a:off x="335723" y="1660327"/>
            <a:ext cx="10464800" cy="57664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72C6"/>
              </a:buClr>
              <a:buSzPts val="2400"/>
              <a:buNone/>
              <a:defRPr sz="2400" b="1">
                <a:solidFill>
                  <a:srgbClr val="0072C6"/>
                </a:solidFil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3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p36"/>
          <p:cNvSpPr txBox="1">
            <a:spLocks noGrp="1"/>
          </p:cNvSpPr>
          <p:nvPr>
            <p:ph type="body" idx="2"/>
          </p:nvPr>
        </p:nvSpPr>
        <p:spPr>
          <a:xfrm>
            <a:off x="334434" y="2275200"/>
            <a:ext cx="11523133" cy="410612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44" name="Google Shape;244;p36"/>
          <p:cNvPicPr preferRelativeResize="0"/>
          <p:nvPr/>
        </p:nvPicPr>
        <p:blipFill rotWithShape="1">
          <a:blip r:embed="rId2">
            <a:alphaModFix/>
          </a:blip>
          <a:srcRect/>
          <a:stretch/>
        </p:blipFill>
        <p:spPr>
          <a:xfrm>
            <a:off x="1271464" y="-158619"/>
            <a:ext cx="10751840" cy="178072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508602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241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168507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36B3-6C61-42AB-A7C3-27C6ECA0BE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153753-BDB4-4494-850A-CF8BCCC57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C1577C-E677-468F-A542-1E04088F0845}"/>
              </a:ext>
            </a:extLst>
          </p:cNvPr>
          <p:cNvSpPr>
            <a:spLocks noGrp="1"/>
          </p:cNvSpPr>
          <p:nvPr>
            <p:ph type="dt" sz="half" idx="10"/>
          </p:nvPr>
        </p:nvSpPr>
        <p:spPr/>
        <p:txBody>
          <a:bodyPr/>
          <a:lstStyle/>
          <a:p>
            <a:fld id="{60C7B8B4-4354-49D2-98EE-F21174F482A3}" type="datetimeFigureOut">
              <a:rPr lang="en-GB" smtClean="0"/>
              <a:t>18/08/2021</a:t>
            </a:fld>
            <a:endParaRPr lang="en-GB" dirty="0"/>
          </a:p>
        </p:txBody>
      </p:sp>
      <p:sp>
        <p:nvSpPr>
          <p:cNvPr id="5" name="Footer Placeholder 4">
            <a:extLst>
              <a:ext uri="{FF2B5EF4-FFF2-40B4-BE49-F238E27FC236}">
                <a16:creationId xmlns:a16="http://schemas.microsoft.com/office/drawing/2014/main" id="{9D9C0E74-08C9-4FD8-AA46-7A4A5CD522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E2376B9-DBE3-4B4B-BC3C-575498086839}"/>
              </a:ext>
            </a:extLst>
          </p:cNvPr>
          <p:cNvSpPr>
            <a:spLocks noGrp="1"/>
          </p:cNvSpPr>
          <p:nvPr>
            <p:ph type="sldNum" sz="quarter" idx="12"/>
          </p:nvPr>
        </p:nvSpPr>
        <p:spPr/>
        <p:txBody>
          <a:bodyPr/>
          <a:lstStyle/>
          <a:p>
            <a:fld id="{501DCF08-2930-4DC4-AB18-A17FB2914942}" type="slidenum">
              <a:rPr lang="en-GB" smtClean="0"/>
              <a:t>‹#›</a:t>
            </a:fld>
            <a:endParaRPr lang="en-GB" dirty="0"/>
          </a:p>
        </p:txBody>
      </p:sp>
    </p:spTree>
    <p:extLst>
      <p:ext uri="{BB962C8B-B14F-4D97-AF65-F5344CB8AC3E}">
        <p14:creationId xmlns:p14="http://schemas.microsoft.com/office/powerpoint/2010/main" val="38776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
  <p:cSld name="Title and Three Column">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6"/>
          <p:cNvSpPr txBox="1"/>
          <p:nvPr/>
        </p:nvSpPr>
        <p:spPr>
          <a:xfrm>
            <a:off x="336000" y="190801"/>
            <a:ext cx="11523133" cy="503783"/>
          </a:xfrm>
          <a:prstGeom prst="rect">
            <a:avLst/>
          </a:prstGeom>
          <a:solidFill>
            <a:srgbClr val="0072C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46" name="Google Shape;46;p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key message">
  <p:cSld name="Title and key message">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7"/>
          <p:cNvSpPr txBox="1"/>
          <p:nvPr/>
        </p:nvSpPr>
        <p:spPr>
          <a:xfrm>
            <a:off x="335360" y="190801"/>
            <a:ext cx="11523133" cy="503783"/>
          </a:xfrm>
          <a:prstGeom prst="rect">
            <a:avLst/>
          </a:prstGeom>
          <a:solidFill>
            <a:srgbClr val="0072C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53" name="Google Shape;53;p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viderslide">
  <p:cSld name="Deviderslide">
    <p:spTree>
      <p:nvGrpSpPr>
        <p:cNvPr id="1" name="Shape 54"/>
        <p:cNvGrpSpPr/>
        <p:nvPr/>
      </p:nvGrpSpPr>
      <p:grpSpPr>
        <a:xfrm>
          <a:off x="0" y="0"/>
          <a:ext cx="0" cy="0"/>
          <a:chOff x="0" y="0"/>
          <a:chExt cx="0" cy="0"/>
        </a:xfrm>
      </p:grpSpPr>
      <p:sp>
        <p:nvSpPr>
          <p:cNvPr id="55" name="Google Shape;55;p8"/>
          <p:cNvSpPr/>
          <p:nvPr/>
        </p:nvSpPr>
        <p:spPr>
          <a:xfrm>
            <a:off x="0" y="0"/>
            <a:ext cx="12192000" cy="6858000"/>
          </a:xfrm>
          <a:prstGeom prst="rect">
            <a:avLst/>
          </a:prstGeom>
          <a:solidFill>
            <a:srgbClr val="0091C9"/>
          </a:solidFill>
          <a:ln>
            <a:noFill/>
          </a:ln>
        </p:spPr>
        <p:txBody>
          <a:bodyPr spcFirstLastPara="1" wrap="square" lIns="72000"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8"/>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01</a:t>
            </a:r>
            <a:endParaRPr sz="8800">
              <a:solidFill>
                <a:schemeClr val="lt1"/>
              </a:solidFill>
              <a:latin typeface="Arial"/>
              <a:ea typeface="Arial"/>
              <a:cs typeface="Arial"/>
              <a:sym typeface="Arial"/>
            </a:endParaRPr>
          </a:p>
        </p:txBody>
      </p:sp>
      <p:sp>
        <p:nvSpPr>
          <p:cNvPr id="58" name="Google Shape;58;p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59" name="Google Shape;59;p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60" name="Google Shape;60;p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334434" y="188914"/>
            <a:ext cx="11523133" cy="503783"/>
          </a:xfrm>
          <a:prstGeom prst="rect">
            <a:avLst/>
          </a:prstGeom>
          <a:solidFill>
            <a:srgbClr val="0091C9"/>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and Two Column">
  <p:cSld name="1_Content and Two Column">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334434" y="188914"/>
            <a:ext cx="11523133" cy="503783"/>
          </a:xfrm>
          <a:prstGeom prst="rect">
            <a:avLst/>
          </a:prstGeom>
          <a:solidFill>
            <a:srgbClr val="0091C9"/>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Three Column">
  <p:cSld name="1_Title and Three Colum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1"/>
          <p:cNvSpPr txBox="1"/>
          <p:nvPr/>
        </p:nvSpPr>
        <p:spPr>
          <a:xfrm>
            <a:off x="336000" y="190801"/>
            <a:ext cx="11523133" cy="503783"/>
          </a:xfrm>
          <a:prstGeom prst="rect">
            <a:avLst/>
          </a:prstGeom>
          <a:solidFill>
            <a:srgbClr val="0091C9"/>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79" name="Google Shape;79;p1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34434" y="908050"/>
            <a:ext cx="11523133" cy="54737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600"/>
              </a:spcBef>
              <a:spcAft>
                <a:spcPts val="0"/>
              </a:spcAft>
              <a:buClr>
                <a:schemeClr val="accent5"/>
              </a:buClr>
              <a:buSzPts val="1800"/>
              <a:buFont typeface="Arial"/>
              <a:buNone/>
              <a:defRPr sz="1800" b="0" i="0" u="none" strike="noStrike" cap="none">
                <a:solidFill>
                  <a:schemeClr val="accent5"/>
                </a:solidFill>
                <a:latin typeface="Arial"/>
                <a:ea typeface="Arial"/>
                <a:cs typeface="Arial"/>
                <a:sym typeface="Arial"/>
              </a:defRPr>
            </a:lvl1pPr>
            <a:lvl2pPr marL="914400" marR="0" lvl="1"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5pPr>
            <a:lvl6pPr marL="2743200" marR="0" lvl="5"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355600" algn="l" rtl="0">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1F1F1F"/>
                </a:solidFill>
                <a:latin typeface="Arial"/>
                <a:ea typeface="Arial"/>
                <a:cs typeface="Arial"/>
                <a:sym typeface="Arial"/>
              </a:defRPr>
            </a:lvl1pPr>
            <a:lvl2pPr marL="0" marR="0" lvl="1" indent="0" algn="r" rtl="0">
              <a:spcBef>
                <a:spcPts val="0"/>
              </a:spcBef>
              <a:buNone/>
              <a:defRPr sz="1200" b="0" i="0" u="none" strike="noStrike" cap="none">
                <a:solidFill>
                  <a:srgbClr val="1F1F1F"/>
                </a:solidFill>
                <a:latin typeface="Arial"/>
                <a:ea typeface="Arial"/>
                <a:cs typeface="Arial"/>
                <a:sym typeface="Arial"/>
              </a:defRPr>
            </a:lvl2pPr>
            <a:lvl3pPr marL="0" marR="0" lvl="2" indent="0" algn="r" rtl="0">
              <a:spcBef>
                <a:spcPts val="0"/>
              </a:spcBef>
              <a:buNone/>
              <a:defRPr sz="1200" b="0" i="0" u="none" strike="noStrike" cap="none">
                <a:solidFill>
                  <a:srgbClr val="1F1F1F"/>
                </a:solidFill>
                <a:latin typeface="Arial"/>
                <a:ea typeface="Arial"/>
                <a:cs typeface="Arial"/>
                <a:sym typeface="Arial"/>
              </a:defRPr>
            </a:lvl3pPr>
            <a:lvl4pPr marL="0" marR="0" lvl="3" indent="0" algn="r" rtl="0">
              <a:spcBef>
                <a:spcPts val="0"/>
              </a:spcBef>
              <a:buNone/>
              <a:defRPr sz="1200" b="0" i="0" u="none" strike="noStrike" cap="none">
                <a:solidFill>
                  <a:srgbClr val="1F1F1F"/>
                </a:solidFill>
                <a:latin typeface="Arial"/>
                <a:ea typeface="Arial"/>
                <a:cs typeface="Arial"/>
                <a:sym typeface="Arial"/>
              </a:defRPr>
            </a:lvl4pPr>
            <a:lvl5pPr marL="0" marR="0" lvl="4" indent="0" algn="r" rtl="0">
              <a:spcBef>
                <a:spcPts val="0"/>
              </a:spcBef>
              <a:buNone/>
              <a:defRPr sz="1200" b="0" i="0" u="none" strike="noStrike" cap="none">
                <a:solidFill>
                  <a:srgbClr val="1F1F1F"/>
                </a:solidFill>
                <a:latin typeface="Arial"/>
                <a:ea typeface="Arial"/>
                <a:cs typeface="Arial"/>
                <a:sym typeface="Arial"/>
              </a:defRPr>
            </a:lvl5pPr>
            <a:lvl6pPr marL="0" marR="0" lvl="5" indent="0" algn="r" rtl="0">
              <a:spcBef>
                <a:spcPts val="0"/>
              </a:spcBef>
              <a:buNone/>
              <a:defRPr sz="1200" b="0" i="0" u="none" strike="noStrike" cap="none">
                <a:solidFill>
                  <a:srgbClr val="1F1F1F"/>
                </a:solidFill>
                <a:latin typeface="Arial"/>
                <a:ea typeface="Arial"/>
                <a:cs typeface="Arial"/>
                <a:sym typeface="Arial"/>
              </a:defRPr>
            </a:lvl6pPr>
            <a:lvl7pPr marL="0" marR="0" lvl="6" indent="0" algn="r" rtl="0">
              <a:spcBef>
                <a:spcPts val="0"/>
              </a:spcBef>
              <a:buNone/>
              <a:defRPr sz="1200" b="0" i="0" u="none" strike="noStrike" cap="none">
                <a:solidFill>
                  <a:srgbClr val="1F1F1F"/>
                </a:solidFill>
                <a:latin typeface="Arial"/>
                <a:ea typeface="Arial"/>
                <a:cs typeface="Arial"/>
                <a:sym typeface="Arial"/>
              </a:defRPr>
            </a:lvl7pPr>
            <a:lvl8pPr marL="0" marR="0" lvl="7" indent="0" algn="r" rtl="0">
              <a:spcBef>
                <a:spcPts val="0"/>
              </a:spcBef>
              <a:buNone/>
              <a:defRPr sz="1200" b="0" i="0" u="none" strike="noStrike" cap="none">
                <a:solidFill>
                  <a:srgbClr val="1F1F1F"/>
                </a:solidFill>
                <a:latin typeface="Arial"/>
                <a:ea typeface="Arial"/>
                <a:cs typeface="Arial"/>
                <a:sym typeface="Arial"/>
              </a:defRPr>
            </a:lvl8pPr>
            <a:lvl9pPr marL="0" marR="0" lvl="8" indent="0" algn="r" rtl="0">
              <a:spcBef>
                <a:spcPts val="0"/>
              </a:spcBef>
              <a:buNone/>
              <a:defRPr sz="1200" b="0" i="0" u="none" strike="noStrike" cap="none">
                <a:solidFill>
                  <a:srgbClr val="1F1F1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8;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4" r:id="rId35"/>
    <p:sldLayoutId id="2147483685" r:id="rId36"/>
    <p:sldLayoutId id="2147483686" r:id="rId37"/>
    <p:sldLayoutId id="2147483687"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mailto:hlp.socialprescribing@nhs.ne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hyperlink" Target="mailto:hlp.socialprescribing@nhs.ne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hlp.socialprescribing@nhs.ne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hyperlink" Target="mailto:hlp.socialprescribing@nhs.net" TargetMode="Externa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hyperlink" Target="mailto:hlp.socialprescribing@nhs.net" TargetMode="External"/><Relationship Id="rId3" Type="http://schemas.openxmlformats.org/officeDocument/2006/relationships/hyperlink" Target="https://www.eventbrite.co.uk/e/social-prescribing-link-worker-peer-support-open-session-tickets-161952545423" TargetMode="External"/><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forms.office.com/r/SnNtxL8TZt" TargetMode="External"/><Relationship Id="rId11" Type="http://schemas.openxmlformats.org/officeDocument/2006/relationships/image" Target="../media/image15.png"/><Relationship Id="rId5" Type="http://schemas.openxmlformats.org/officeDocument/2006/relationships/hyperlink" Target="https://www.eventbrite.co.uk/e/peer-learningsupporting-migrant-communities-and-people-with-refugee-status-tickets-164168916649" TargetMode="External"/><Relationship Id="rId10" Type="http://schemas.openxmlformats.org/officeDocument/2006/relationships/image" Target="../media/image9.png"/><Relationship Id="rId4" Type="http://schemas.openxmlformats.org/officeDocument/2006/relationships/hyperlink" Target="https://www.eventbrite.co.uk/e/social-prescribing-managers-peer-support-open-session-tickets-156772144705" TargetMode="External"/><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forms.office.com/r/SnNtxL8TZt" TargetMode="External"/><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mailto:hlp.socialprescribing@nhs.net" TargetMode="Externa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mailto:hlp.socialprescribing@nhs.net"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mailto:hlp.socialprescribing@nhs.net"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mailto:hlp.socialprescribing@nhs.net"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hyperlink" Target="mailto:hlp.socialprescribing@nhs.net"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hyperlink" Target="https://www.england.nhs.uk/london/wp-content/uploads/sites/8/2019/10/London-Vision-2019-FULL-VERSION-1.pdf" TargetMode="External"/><Relationship Id="rId13" Type="http://schemas.openxmlformats.org/officeDocument/2006/relationships/hyperlink" Target="https://future.nhs.uk/PCCN/grouphome" TargetMode="External"/><Relationship Id="rId3" Type="http://schemas.openxmlformats.org/officeDocument/2006/relationships/hyperlink" Target="mailto:hlp.socialprescribing@nhs.net" TargetMode="External"/><Relationship Id="rId7" Type="http://schemas.openxmlformats.org/officeDocument/2006/relationships/hyperlink" Target="https://www.longtermplan.nhs.uk/areas-of-work/personalised-care/" TargetMode="External"/><Relationship Id="rId12" Type="http://schemas.openxmlformats.org/officeDocument/2006/relationships/hyperlink" Target="https://www.bma.org.uk/media/4222/bma-pcn-handbook-2021.pdf" TargetMode="External"/><Relationship Id="rId2" Type="http://schemas.openxmlformats.org/officeDocument/2006/relationships/notesSlide" Target="../notesSlides/notesSlide17.xml"/><Relationship Id="rId16" Type="http://schemas.openxmlformats.org/officeDocument/2006/relationships/hyperlink" Target="https://forms.office.com/pages/responsepage.aspx?id=MaNsD_Fg90ixEw0g9ty7xVQNYbFfIDxPgpQeStLdHxNUN0kxVUxDTUdNRDRTS0FGSTdFRExER05ERS4u" TargetMode="Externa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hyperlink" Target="https://future.nhs.uk/socialprescribing/viewdatastore?datViewMode=list&amp;pageMode=&amp;nextURL=&amp;sortDir1=asc&amp;showSingleItem=N&amp;sourcedsid=&amp;dsid=723780&amp;objectId=723780&amp;showAllColumns=N&amp;sortCol1=col_9&amp;AJAXMODE=&amp;sortCol2=col_0&amp;cardColNo=&amp;sort=&amp;showNum=10&amp;sortDir3=asc&amp;sortCol3=col_0&amp;sortDir2=asc&amp;showAdvancedSearch=N&amp;adv=&amp;rowId=&amp;action=&amp;sel=&amp;search=014&amp;btn_search=" TargetMode="External"/><Relationship Id="rId5" Type="http://schemas.openxmlformats.org/officeDocument/2006/relationships/image" Target="../media/image9.png"/><Relationship Id="rId15" Type="http://schemas.openxmlformats.org/officeDocument/2006/relationships/hyperlink" Target="https://future.nhs.uk/socialprescribing/viewdatastore?datViewMode=list&amp;pageMode=&amp;nextURL=&amp;sortDir1=asc&amp;showSingleItem=N&amp;sourcedsid=&amp;dsid=723780&amp;objectId=723780&amp;showAllColumns=N&amp;sortCol1=col_9&amp;AJAXMODE=&amp;sortCol2=col_0&amp;cardColNo=&amp;sort=&amp;showNum=10&amp;sortDir3=asc&amp;sortCol3=col_0&amp;sortDir2=asc&amp;showAdvancedSearch=N&amp;adv=&amp;rowId=&amp;action=&amp;sel=&amp;search=015&amp;btn_search=" TargetMode="External"/><Relationship Id="rId10" Type="http://schemas.openxmlformats.org/officeDocument/2006/relationships/hyperlink" Target="https://www.youtube.com/watch?v=meOKIQmUm0I&amp;t=94s" TargetMode="External"/><Relationship Id="rId4" Type="http://schemas.openxmlformats.org/officeDocument/2006/relationships/image" Target="../media/image8.png"/><Relationship Id="rId9" Type="http://schemas.openxmlformats.org/officeDocument/2006/relationships/hyperlink" Target="https://www.london.gov.uk/sites/default/files/recovery_programme_overview.pdf" TargetMode="External"/><Relationship Id="rId14" Type="http://schemas.openxmlformats.org/officeDocument/2006/relationships/hyperlink" Target="https://future.nhs.uk/socialprescribing/view?objectID=1189096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england.nhs.uk/personalisedcare/what-is-personalised-care/" TargetMode="External"/><Relationship Id="rId7" Type="http://schemas.openxmlformats.org/officeDocument/2006/relationships/hyperlink" Target="mailto:hlp.socialprescribing@nhs.ne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london.gov.uk/sites/default/files/recovery_programme_overview.pdf" TargetMode="External"/><Relationship Id="rId5" Type="http://schemas.openxmlformats.org/officeDocument/2006/relationships/hyperlink" Target="https://www.england.nhs.uk/london/wp-content/uploads/sites/8/2019/10/London-Vision-2019-FULL-VERSION-1.pdf" TargetMode="External"/><Relationship Id="rId10" Type="http://schemas.openxmlformats.org/officeDocument/2006/relationships/image" Target="../media/image15.png"/><Relationship Id="rId4" Type="http://schemas.openxmlformats.org/officeDocument/2006/relationships/hyperlink" Target="https://www.longtermplan.nhs.uk/areas-of-work/personalised-care/"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mailto:hlp.socialprescribing@nhs.ne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england.nhs.uk/publication/universal-personalised-care-implementing-the-comprehensive-model/" TargetMode="External"/><Relationship Id="rId1" Type="http://schemas.openxmlformats.org/officeDocument/2006/relationships/slideLayout" Target="../slideLayouts/slideLayout37.xml"/><Relationship Id="rId5" Type="http://schemas.openxmlformats.org/officeDocument/2006/relationships/hyperlink" Target="https://www.longtermplan.nhs.uk/"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250" name="Google Shape;250;p37"/>
          <p:cNvSpPr/>
          <p:nvPr/>
        </p:nvSpPr>
        <p:spPr>
          <a:xfrm>
            <a:off x="-1" y="-5483"/>
            <a:ext cx="12192000" cy="5300636"/>
          </a:xfrm>
          <a:prstGeom prst="rect">
            <a:avLst/>
          </a:prstGeom>
          <a:solidFill>
            <a:schemeClr val="dk2"/>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1867" b="0" i="0" u="none" strike="noStrike" cap="none" dirty="0">
              <a:solidFill>
                <a:schemeClr val="lt1"/>
              </a:solidFill>
              <a:latin typeface="Arial"/>
              <a:ea typeface="Arial"/>
              <a:cs typeface="Arial"/>
              <a:sym typeface="Arial"/>
            </a:endParaRPr>
          </a:p>
        </p:txBody>
      </p:sp>
      <p:sp>
        <p:nvSpPr>
          <p:cNvPr id="251" name="Google Shape;251;p37"/>
          <p:cNvSpPr txBox="1"/>
          <p:nvPr/>
        </p:nvSpPr>
        <p:spPr>
          <a:xfrm>
            <a:off x="761999" y="651126"/>
            <a:ext cx="10668000" cy="363534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3200" i="0" u="none" strike="noStrike" cap="none" dirty="0">
                <a:solidFill>
                  <a:schemeClr val="lt1"/>
                </a:solidFill>
                <a:latin typeface="+mn-lt"/>
                <a:cs typeface="Calibri" panose="020F0502020204030204" pitchFamily="34" charset="0"/>
                <a:sym typeface="Arial"/>
              </a:rPr>
              <a:t>PERSONALISED CARE </a:t>
            </a:r>
            <a:r>
              <a:rPr lang="en-GB" sz="3200" dirty="0">
                <a:solidFill>
                  <a:schemeClr val="lt1"/>
                </a:solidFill>
                <a:latin typeface="+mn-lt"/>
                <a:cs typeface="Calibri" panose="020F0502020204030204" pitchFamily="34" charset="0"/>
              </a:rPr>
              <a:t>FOR</a:t>
            </a:r>
            <a:r>
              <a:rPr lang="en-GB" sz="3200" i="0" u="none" strike="noStrike" cap="none" dirty="0">
                <a:solidFill>
                  <a:schemeClr val="lt1"/>
                </a:solidFill>
                <a:latin typeface="+mn-lt"/>
                <a:cs typeface="Calibri" panose="020F0502020204030204" pitchFamily="34" charset="0"/>
                <a:sym typeface="Arial"/>
              </a:rPr>
              <a:t> LONDON</a:t>
            </a:r>
            <a:endParaRPr sz="3200" dirty="0">
              <a:latin typeface="+mn-lt"/>
              <a:cs typeface="Calibri" panose="020F0502020204030204" pitchFamily="34" charset="0"/>
            </a:endParaRPr>
          </a:p>
          <a:p>
            <a:pPr marL="0" marR="0" lvl="0" indent="0" algn="ctr" rtl="0">
              <a:spcBef>
                <a:spcPts val="0"/>
              </a:spcBef>
              <a:spcAft>
                <a:spcPts val="0"/>
              </a:spcAft>
              <a:buNone/>
            </a:pPr>
            <a:endParaRPr sz="2400" b="1" i="0" u="none" strike="noStrike" cap="none" dirty="0">
              <a:solidFill>
                <a:schemeClr val="lt1"/>
              </a:solidFill>
              <a:latin typeface="+mn-lt"/>
              <a:ea typeface="Arial"/>
              <a:cs typeface="Arial"/>
              <a:sym typeface="Arial"/>
            </a:endParaRPr>
          </a:p>
          <a:p>
            <a:pPr marL="0" marR="0" lvl="0" indent="0" algn="ctr" rtl="0">
              <a:spcBef>
                <a:spcPts val="0"/>
              </a:spcBef>
              <a:spcAft>
                <a:spcPts val="0"/>
              </a:spcAft>
              <a:buNone/>
            </a:pPr>
            <a:endParaRPr sz="2400" b="0" i="0" u="none" strike="noStrike" cap="none" dirty="0">
              <a:solidFill>
                <a:schemeClr val="lt1"/>
              </a:solidFill>
              <a:latin typeface="+mn-lt"/>
              <a:ea typeface="Arial"/>
              <a:cs typeface="Arial"/>
              <a:sym typeface="Arial"/>
            </a:endParaRPr>
          </a:p>
          <a:p>
            <a:pPr marL="0" marR="0" lvl="0" indent="0" algn="ctr" rtl="0">
              <a:spcBef>
                <a:spcPts val="0"/>
              </a:spcBef>
              <a:spcAft>
                <a:spcPts val="0"/>
              </a:spcAft>
              <a:buNone/>
            </a:pPr>
            <a:r>
              <a:rPr lang="en-US" sz="4800" b="1" i="1" u="none" strike="noStrike" cap="none" dirty="0">
                <a:solidFill>
                  <a:schemeClr val="lt1"/>
                </a:solidFill>
                <a:latin typeface="+mn-lt"/>
                <a:cs typeface="Calibri" panose="020F0502020204030204" pitchFamily="34" charset="0"/>
                <a:sym typeface="Arial"/>
              </a:rPr>
              <a:t>“</a:t>
            </a:r>
            <a:r>
              <a:rPr lang="en-US" sz="4800" b="1" i="1" dirty="0">
                <a:solidFill>
                  <a:schemeClr val="lt1"/>
                </a:solidFill>
                <a:latin typeface="+mn-lt"/>
                <a:cs typeface="Calibri" panose="020F0502020204030204" pitchFamily="34" charset="0"/>
              </a:rPr>
              <a:t>Using your three </a:t>
            </a:r>
            <a:r>
              <a:rPr lang="en-US" sz="4800" b="1" i="1" dirty="0" err="1">
                <a:solidFill>
                  <a:schemeClr val="lt1"/>
                </a:solidFill>
                <a:latin typeface="+mn-lt"/>
                <a:cs typeface="Calibri" panose="020F0502020204030204" pitchFamily="34" charset="0"/>
              </a:rPr>
              <a:t>personalised</a:t>
            </a:r>
            <a:r>
              <a:rPr lang="en-US" sz="4800" b="1" i="1" dirty="0">
                <a:solidFill>
                  <a:schemeClr val="lt1"/>
                </a:solidFill>
                <a:latin typeface="+mn-lt"/>
                <a:cs typeface="Calibri" panose="020F0502020204030204" pitchFamily="34" charset="0"/>
              </a:rPr>
              <a:t> care ARRS roles effectively</a:t>
            </a:r>
            <a:r>
              <a:rPr lang="en-US" sz="4800" b="1" i="1" u="none" strike="noStrike" cap="none" dirty="0">
                <a:solidFill>
                  <a:schemeClr val="lt1"/>
                </a:solidFill>
                <a:latin typeface="+mn-lt"/>
                <a:cs typeface="Calibri" panose="020F0502020204030204" pitchFamily="34" charset="0"/>
                <a:sym typeface="Arial"/>
              </a:rPr>
              <a:t>”</a:t>
            </a:r>
            <a:endParaRPr sz="4800" b="1" i="1" u="none" strike="noStrike" cap="none" dirty="0">
              <a:solidFill>
                <a:schemeClr val="lt1"/>
              </a:solidFill>
              <a:latin typeface="+mn-lt"/>
              <a:cs typeface="Calibri" panose="020F0502020204030204" pitchFamily="34" charset="0"/>
              <a:sym typeface="Arial"/>
            </a:endParaRPr>
          </a:p>
          <a:p>
            <a:pPr marL="0" marR="0" lvl="0" indent="0" algn="ctr" rtl="0">
              <a:spcBef>
                <a:spcPts val="0"/>
              </a:spcBef>
              <a:spcAft>
                <a:spcPts val="0"/>
              </a:spcAft>
              <a:buNone/>
            </a:pPr>
            <a:endParaRPr sz="4267" b="1" i="0" u="sng" strike="noStrike" cap="none" dirty="0">
              <a:solidFill>
                <a:schemeClr val="lt1"/>
              </a:solidFill>
              <a:latin typeface="+mn-lt"/>
              <a:cs typeface="Calibri" panose="020F0502020204030204" pitchFamily="34" charset="0"/>
              <a:sym typeface="Arial"/>
            </a:endParaRPr>
          </a:p>
          <a:p>
            <a:pPr marL="0" marR="0" lvl="0" indent="0" algn="ctr" rtl="0">
              <a:spcBef>
                <a:spcPts val="0"/>
              </a:spcBef>
              <a:spcAft>
                <a:spcPts val="0"/>
              </a:spcAft>
              <a:buNone/>
            </a:pPr>
            <a:r>
              <a:rPr lang="en-US" sz="2400" b="1" dirty="0">
                <a:solidFill>
                  <a:schemeClr val="lt1"/>
                </a:solidFill>
                <a:latin typeface="+mn-lt"/>
                <a:cs typeface="Calibri" panose="020F0502020204030204" pitchFamily="34" charset="0"/>
              </a:rPr>
              <a:t>July 20</a:t>
            </a:r>
            <a:r>
              <a:rPr lang="en-US" sz="2400" b="1" i="0" u="none" strike="noStrike" cap="none" dirty="0">
                <a:solidFill>
                  <a:schemeClr val="lt1"/>
                </a:solidFill>
                <a:latin typeface="+mn-lt"/>
                <a:cs typeface="Calibri" panose="020F0502020204030204" pitchFamily="34" charset="0"/>
                <a:sym typeface="Arial"/>
              </a:rPr>
              <a:t>21</a:t>
            </a:r>
            <a:endParaRPr sz="2400" b="1" i="0" u="sng" strike="noStrike" cap="none" dirty="0">
              <a:solidFill>
                <a:schemeClr val="lt1"/>
              </a:solidFill>
              <a:latin typeface="+mn-lt"/>
              <a:cs typeface="Calibri" panose="020F0502020204030204" pitchFamily="34" charset="0"/>
              <a:sym typeface="Arial"/>
            </a:endParaRPr>
          </a:p>
        </p:txBody>
      </p:sp>
      <p:grpSp>
        <p:nvGrpSpPr>
          <p:cNvPr id="252" name="Google Shape;252;p37"/>
          <p:cNvGrpSpPr/>
          <p:nvPr/>
        </p:nvGrpSpPr>
        <p:grpSpPr>
          <a:xfrm>
            <a:off x="232884" y="5382000"/>
            <a:ext cx="11726231" cy="1476000"/>
            <a:chOff x="302757" y="4270976"/>
            <a:chExt cx="8809985" cy="1107000"/>
          </a:xfrm>
        </p:grpSpPr>
        <p:pic>
          <p:nvPicPr>
            <p:cNvPr id="253" name="Google Shape;253;p37"/>
            <p:cNvPicPr preferRelativeResize="0">
              <a:picLocks noChangeAspect="1"/>
            </p:cNvPicPr>
            <p:nvPr/>
          </p:nvPicPr>
          <p:blipFill rotWithShape="1">
            <a:blip r:embed="rId3">
              <a:alphaModFix/>
            </a:blip>
            <a:srcRect/>
            <a:stretch/>
          </p:blipFill>
          <p:spPr>
            <a:xfrm>
              <a:off x="7929323" y="4405976"/>
              <a:ext cx="1183419" cy="837000"/>
            </a:xfrm>
            <a:prstGeom prst="rect">
              <a:avLst/>
            </a:prstGeom>
            <a:noFill/>
            <a:ln>
              <a:noFill/>
            </a:ln>
          </p:spPr>
        </p:pic>
        <p:pic>
          <p:nvPicPr>
            <p:cNvPr id="254" name="Google Shape;254;p37"/>
            <p:cNvPicPr preferRelativeResize="0">
              <a:picLocks noChangeAspect="1"/>
            </p:cNvPicPr>
            <p:nvPr/>
          </p:nvPicPr>
          <p:blipFill rotWithShape="1">
            <a:blip r:embed="rId4">
              <a:alphaModFix/>
            </a:blip>
            <a:srcRect/>
            <a:stretch/>
          </p:blipFill>
          <p:spPr>
            <a:xfrm>
              <a:off x="302757" y="4270976"/>
              <a:ext cx="3000839" cy="1107000"/>
            </a:xfrm>
            <a:prstGeom prst="rect">
              <a:avLst/>
            </a:prstGeom>
            <a:noFill/>
            <a:ln>
              <a:noFill/>
            </a:ln>
          </p:spPr>
        </p:pic>
      </p:grpSp>
      <p:sp>
        <p:nvSpPr>
          <p:cNvPr id="8" name="TextBox 7">
            <a:extLst>
              <a:ext uri="{FF2B5EF4-FFF2-40B4-BE49-F238E27FC236}">
                <a16:creationId xmlns:a16="http://schemas.microsoft.com/office/drawing/2014/main" id="{7E8E12BF-86F2-4B3F-91CB-1E54E323E5B2}"/>
              </a:ext>
            </a:extLst>
          </p:cNvPr>
          <p:cNvSpPr txBox="1"/>
          <p:nvPr/>
        </p:nvSpPr>
        <p:spPr>
          <a:xfrm>
            <a:off x="935421" y="4337279"/>
            <a:ext cx="3471377" cy="830997"/>
          </a:xfrm>
          <a:prstGeom prst="rect">
            <a:avLst/>
          </a:prstGeom>
          <a:noFill/>
        </p:spPr>
        <p:txBody>
          <a:bodyPr wrap="square">
            <a:spAutoFit/>
          </a:bodyPr>
          <a:lstStyle/>
          <a:p>
            <a:r>
              <a:rPr lang="en-GB" sz="1800" dirty="0">
                <a:solidFill>
                  <a:schemeClr val="bg1"/>
                </a:solidFill>
              </a:rPr>
              <a:t>@SP_LDN</a:t>
            </a:r>
          </a:p>
          <a:p>
            <a:endParaRPr lang="en-GB" sz="200" dirty="0">
              <a:solidFill>
                <a:schemeClr val="bg1"/>
              </a:solidFill>
            </a:endParaRPr>
          </a:p>
          <a:p>
            <a:endParaRPr lang="en-GB" sz="200" dirty="0">
              <a:solidFill>
                <a:schemeClr val="bg1"/>
              </a:solidFill>
            </a:endParaRPr>
          </a:p>
          <a:p>
            <a:endParaRPr lang="en-GB" sz="200" dirty="0">
              <a:solidFill>
                <a:schemeClr val="bg1"/>
              </a:solidFill>
            </a:endParaRPr>
          </a:p>
          <a:p>
            <a:endParaRPr lang="en-GB" sz="200" dirty="0">
              <a:solidFill>
                <a:schemeClr val="bg1"/>
              </a:solidFill>
            </a:endParaRPr>
          </a:p>
          <a:p>
            <a:endParaRPr lang="en-GB" sz="200" dirty="0">
              <a:solidFill>
                <a:schemeClr val="bg1"/>
              </a:solidFill>
            </a:endParaRPr>
          </a:p>
          <a:p>
            <a:endParaRPr lang="en-GB" sz="200" dirty="0">
              <a:solidFill>
                <a:schemeClr val="bg1"/>
              </a:solidFill>
            </a:endParaRPr>
          </a:p>
          <a:p>
            <a:r>
              <a:rPr lang="en-GB" sz="1800" dirty="0">
                <a:solidFill>
                  <a:schemeClr val="bg1"/>
                </a:solidFill>
              </a:rPr>
              <a:t>hlp.socialprescribing@nhs.net</a:t>
            </a:r>
          </a:p>
        </p:txBody>
      </p:sp>
      <p:pic>
        <p:nvPicPr>
          <p:cNvPr id="3" name="Picture 2" descr="A white circle with a black background&#10;&#10;Description automatically generated with low confidence">
            <a:extLst>
              <a:ext uri="{FF2B5EF4-FFF2-40B4-BE49-F238E27FC236}">
                <a16:creationId xmlns:a16="http://schemas.microsoft.com/office/drawing/2014/main" id="{3BD8A884-3281-4C42-82A7-D17C083DFE26}"/>
              </a:ext>
            </a:extLst>
          </p:cNvPr>
          <p:cNvPicPr>
            <a:picLocks noChangeAspect="1"/>
          </p:cNvPicPr>
          <p:nvPr/>
        </p:nvPicPr>
        <p:blipFill>
          <a:blip r:embed="rId5"/>
          <a:stretch>
            <a:fillRect/>
          </a:stretch>
        </p:blipFill>
        <p:spPr>
          <a:xfrm>
            <a:off x="512607" y="4373321"/>
            <a:ext cx="435807" cy="369399"/>
          </a:xfrm>
          <a:prstGeom prst="rect">
            <a:avLst/>
          </a:prstGeom>
        </p:spPr>
      </p:pic>
      <p:pic>
        <p:nvPicPr>
          <p:cNvPr id="5" name="Picture 4" descr="Icon&#10;&#10;Description automatically generated">
            <a:extLst>
              <a:ext uri="{FF2B5EF4-FFF2-40B4-BE49-F238E27FC236}">
                <a16:creationId xmlns:a16="http://schemas.microsoft.com/office/drawing/2014/main" id="{268F73BF-7824-4779-9486-4DA107006B5C}"/>
              </a:ext>
            </a:extLst>
          </p:cNvPr>
          <p:cNvPicPr>
            <a:picLocks noChangeAspect="1"/>
          </p:cNvPicPr>
          <p:nvPr/>
        </p:nvPicPr>
        <p:blipFill>
          <a:blip r:embed="rId6"/>
          <a:stretch>
            <a:fillRect/>
          </a:stretch>
        </p:blipFill>
        <p:spPr>
          <a:xfrm>
            <a:off x="490849" y="4825616"/>
            <a:ext cx="435807" cy="3417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ew NHS graphic identity guidelines for logo, fonts and colours will  “maintain public confidence”">
            <a:extLst>
              <a:ext uri="{FF2B5EF4-FFF2-40B4-BE49-F238E27FC236}">
                <a16:creationId xmlns:a16="http://schemas.microsoft.com/office/drawing/2014/main" id="{7EDD0B79-C3C4-492F-B983-FCAC17D8A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7404" y="0"/>
            <a:ext cx="1593264" cy="1043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E09C21F-FC18-41CC-AD5D-1847E2E9A8D2}"/>
              </a:ext>
            </a:extLst>
          </p:cNvPr>
          <p:cNvSpPr/>
          <p:nvPr/>
        </p:nvSpPr>
        <p:spPr>
          <a:xfrm>
            <a:off x="344656" y="828675"/>
            <a:ext cx="11369337" cy="5693866"/>
          </a:xfrm>
          <a:prstGeom prst="rect">
            <a:avLst/>
          </a:prstGeom>
          <a:solidFill>
            <a:schemeClr val="bg1"/>
          </a:solidFill>
        </p:spPr>
        <p:txBody>
          <a:bodyPr wrap="square">
            <a:spAutoFit/>
          </a:bodyPr>
          <a:lstStyle/>
          <a:p>
            <a:r>
              <a:rPr lang="en-GB" sz="1800" b="1" dirty="0">
                <a:solidFill>
                  <a:schemeClr val="accent1"/>
                </a:solidFill>
                <a:latin typeface="Arial" panose="020B0604020202020204" pitchFamily="34" charset="0"/>
                <a:cs typeface="Arial" panose="020B0604020202020204" pitchFamily="34" charset="0"/>
              </a:rPr>
              <a:t>“How many link workers do we need ?” </a:t>
            </a:r>
          </a:p>
          <a:p>
            <a:endParaRPr lang="en-GB" sz="1600" dirty="0">
              <a:solidFill>
                <a:srgbClr val="000000"/>
              </a:solidFill>
              <a:latin typeface="Arial" panose="020B0604020202020204" pitchFamily="34" charset="0"/>
              <a:cs typeface="Arial" panose="020B0604020202020204" pitchFamily="34" charset="0"/>
            </a:endParaRPr>
          </a:p>
          <a:p>
            <a:r>
              <a:rPr lang="en-GB" sz="1600" dirty="0">
                <a:solidFill>
                  <a:srgbClr val="000000"/>
                </a:solidFill>
                <a:latin typeface="Arial" panose="020B0604020202020204" pitchFamily="34" charset="0"/>
                <a:cs typeface="Arial" panose="020B0604020202020204" pitchFamily="34" charset="0"/>
              </a:rPr>
              <a:t>In addition to generic link workers who can support your practice we are also seeing the development of specialist roles around the country. For example: </a:t>
            </a: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Children and young people link workers, </a:t>
            </a: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Specific issues – e.g. Welfare Advice, </a:t>
            </a: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Specific client groups (e.g. cancer, mental health, learning disability, armed forces and families),</a:t>
            </a: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Communities most at risk of health inequalities such as BAME communities and or people from health inclusion groups. </a:t>
            </a:r>
          </a:p>
          <a:p>
            <a:pPr marL="285750" indent="-285750">
              <a:buFont typeface="Arial" panose="020B0604020202020204" pitchFamily="34" charset="0"/>
              <a:buChar char="•"/>
            </a:pPr>
            <a:endParaRPr lang="en-GB" sz="1600" dirty="0">
              <a:solidFill>
                <a:srgbClr val="000000"/>
              </a:solidFill>
              <a:latin typeface="Arial" panose="020B0604020202020204" pitchFamily="34" charset="0"/>
              <a:cs typeface="Arial" panose="020B0604020202020204" pitchFamily="34" charset="0"/>
            </a:endParaRPr>
          </a:p>
          <a:p>
            <a:r>
              <a:rPr lang="en-GB" sz="1600" dirty="0">
                <a:solidFill>
                  <a:srgbClr val="000000"/>
                </a:solidFill>
                <a:latin typeface="Arial" panose="020B0604020202020204" pitchFamily="34" charset="0"/>
                <a:cs typeface="Arial" panose="020B0604020202020204" pitchFamily="34" charset="0"/>
              </a:rPr>
              <a:t>Some PCNs are also working together to share development roles – manager, community development.</a:t>
            </a:r>
          </a:p>
          <a:p>
            <a:endParaRPr lang="en-GB" dirty="0">
              <a:solidFill>
                <a:srgbClr val="000000"/>
              </a:solidFill>
              <a:latin typeface="Arial" panose="020B0604020202020204" pitchFamily="34" charset="0"/>
              <a:cs typeface="Arial" panose="020B0604020202020204" pitchFamily="34" charset="0"/>
            </a:endParaRPr>
          </a:p>
          <a:p>
            <a:r>
              <a:rPr lang="en-GB" sz="1800" b="1" dirty="0">
                <a:solidFill>
                  <a:schemeClr val="accent1"/>
                </a:solidFill>
                <a:latin typeface="Arial" panose="020B0604020202020204" pitchFamily="34" charset="0"/>
                <a:cs typeface="Arial" panose="020B0604020202020204" pitchFamily="34" charset="0"/>
              </a:rPr>
              <a:t>Good questions </a:t>
            </a:r>
          </a:p>
          <a:p>
            <a:endParaRPr lang="en-GB"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Where is their pressure on your practice that a social prescribing link worker could help with? </a:t>
            </a: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What are the needs of your local population (PHM and soft intelligence) and how can you address health inequalities? Proactive outreach and targeted support.</a:t>
            </a:r>
          </a:p>
          <a:p>
            <a:endParaRPr lang="en-GB" dirty="0">
              <a:solidFill>
                <a:srgbClr val="000000"/>
              </a:solidFill>
              <a:latin typeface="Arial" panose="020B0604020202020204" pitchFamily="34" charset="0"/>
              <a:cs typeface="Arial" panose="020B0604020202020204" pitchFamily="34" charset="0"/>
            </a:endParaRPr>
          </a:p>
          <a:p>
            <a:r>
              <a:rPr lang="en-GB" sz="1800" b="1" dirty="0">
                <a:solidFill>
                  <a:schemeClr val="accent1"/>
                </a:solidFill>
                <a:latin typeface="Arial" panose="020B0604020202020204" pitchFamily="34" charset="0"/>
                <a:cs typeface="Arial" panose="020B0604020202020204" pitchFamily="34" charset="0"/>
              </a:rPr>
              <a:t>Take a strategic approach </a:t>
            </a:r>
          </a:p>
          <a:p>
            <a:endParaRPr lang="en-GB" b="1" dirty="0">
              <a:solidFill>
                <a:srgbClr val="000000"/>
              </a:solidFill>
              <a:latin typeface="Arial" panose="020B0604020202020204" pitchFamily="34" charset="0"/>
              <a:cs typeface="Arial" panose="020B0604020202020204" pitchFamily="34" charset="0"/>
            </a:endParaRPr>
          </a:p>
          <a:p>
            <a:r>
              <a:rPr lang="en-GB" sz="1600" dirty="0">
                <a:solidFill>
                  <a:srgbClr val="000000"/>
                </a:solidFill>
                <a:latin typeface="Arial" panose="020B0604020202020204" pitchFamily="34" charset="0"/>
                <a:cs typeface="Arial" panose="020B0604020202020204" pitchFamily="34" charset="0"/>
              </a:rPr>
              <a:t>Develop place based strategic plans with local partners (such as LAs, VCSE, PH and schools) which;</a:t>
            </a: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Shared implementation plan for social prescribing link workers and other community connecting roles,</a:t>
            </a:r>
          </a:p>
          <a:p>
            <a:pPr marL="285750" indent="-285750">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Identifies community assets and resources and work together to address gaps in provision.</a:t>
            </a:r>
          </a:p>
          <a:p>
            <a:endParaRPr lang="en-GB"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114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B7BA96-78F0-4488-9F41-3D910B34CABA}"/>
              </a:ext>
            </a:extLst>
          </p:cNvPr>
          <p:cNvSpPr>
            <a:spLocks noGrp="1"/>
          </p:cNvSpPr>
          <p:nvPr>
            <p:ph type="title"/>
          </p:nvPr>
        </p:nvSpPr>
        <p:spPr>
          <a:xfrm>
            <a:off x="209551" y="159391"/>
            <a:ext cx="10242139" cy="587861"/>
          </a:xfrm>
        </p:spPr>
        <p:txBody>
          <a:bodyPr>
            <a:noAutofit/>
          </a:bodyPr>
          <a:lstStyle/>
          <a:p>
            <a:pPr algn="ctr"/>
            <a:r>
              <a:rPr lang="en-GB" sz="3000" b="1" dirty="0"/>
              <a:t>How the three roles work together</a:t>
            </a:r>
          </a:p>
        </p:txBody>
      </p:sp>
      <p:pic>
        <p:nvPicPr>
          <p:cNvPr id="4" name="Picture 3" descr="Diagram&#10;&#10;Description automatically generated">
            <a:extLst>
              <a:ext uri="{FF2B5EF4-FFF2-40B4-BE49-F238E27FC236}">
                <a16:creationId xmlns:a16="http://schemas.microsoft.com/office/drawing/2014/main" id="{50F30D08-B912-4A4F-A5E2-0F3DD0550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535" y="747252"/>
            <a:ext cx="8603225" cy="5673213"/>
          </a:xfrm>
          <a:prstGeom prst="rect">
            <a:avLst/>
          </a:prstGeom>
        </p:spPr>
      </p:pic>
    </p:spTree>
    <p:extLst>
      <p:ext uri="{BB962C8B-B14F-4D97-AF65-F5344CB8AC3E}">
        <p14:creationId xmlns:p14="http://schemas.microsoft.com/office/powerpoint/2010/main" val="564199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74" name="Google Shape;274;p39"/>
          <p:cNvSpPr/>
          <p:nvPr/>
        </p:nvSpPr>
        <p:spPr>
          <a:xfrm>
            <a:off x="-1" y="5950995"/>
            <a:ext cx="12192000" cy="911100"/>
          </a:xfrm>
          <a:prstGeom prst="rect">
            <a:avLst/>
          </a:prstGeom>
          <a:solidFill>
            <a:schemeClr val="dk2"/>
          </a:solidFill>
          <a:ln>
            <a:noFill/>
          </a:ln>
        </p:spPr>
        <p:txBody>
          <a:bodyPr spcFirstLastPara="1" wrap="square" lIns="121900" tIns="60925" rIns="121900" bIns="60925" anchor="ctr" anchorCtr="0">
            <a:noAutofit/>
          </a:bodyPr>
          <a:lstStyle/>
          <a:p>
            <a:pPr marL="0" lvl="0" indent="0" algn="r" rtl="0">
              <a:spcBef>
                <a:spcPts val="0"/>
              </a:spcBef>
              <a:spcAft>
                <a:spcPts val="0"/>
              </a:spcAft>
              <a:buNone/>
            </a:pPr>
            <a:r>
              <a:rPr lang="en-GB" sz="1800" b="1" dirty="0">
                <a:solidFill>
                  <a:schemeClr val="lt1"/>
                </a:solidFill>
                <a:latin typeface="+mn-lt"/>
                <a:ea typeface="Calibri"/>
                <a:cs typeface="Calibri"/>
                <a:sym typeface="Calibri"/>
              </a:rPr>
              <a:t>PERSONALISED </a:t>
            </a:r>
            <a:r>
              <a:rPr lang="en-GB" sz="1800" b="1" dirty="0">
                <a:solidFill>
                  <a:schemeClr val="lt1"/>
                </a:solidFill>
                <a:latin typeface="+mn-lt"/>
                <a:cs typeface="Calibri"/>
                <a:sym typeface="Calibri"/>
              </a:rPr>
              <a:t>CARE</a:t>
            </a:r>
            <a:r>
              <a:rPr lang="en-GB" sz="1800" b="1" dirty="0">
                <a:solidFill>
                  <a:schemeClr val="lt1"/>
                </a:solidFill>
                <a:latin typeface="+mn-lt"/>
                <a:ea typeface="Calibri"/>
                <a:cs typeface="Calibri"/>
                <a:sym typeface="Calibri"/>
              </a:rPr>
              <a:t> FOR LONDON: using the 3 PC ARRS roles effectively</a:t>
            </a:r>
          </a:p>
        </p:txBody>
      </p:sp>
      <p:sp>
        <p:nvSpPr>
          <p:cNvPr id="275" name="Google Shape;275;p39"/>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GB" dirty="0"/>
              <a:t>Unique contribution of each role &amp; who to refer</a:t>
            </a:r>
            <a:endParaRPr dirty="0"/>
          </a:p>
        </p:txBody>
      </p:sp>
      <p:sp>
        <p:nvSpPr>
          <p:cNvPr id="276" name="Google Shape;276;p39"/>
          <p:cNvSpPr txBox="1"/>
          <p:nvPr/>
        </p:nvSpPr>
        <p:spPr>
          <a:xfrm>
            <a:off x="699400" y="1019950"/>
            <a:ext cx="7800300" cy="132494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endParaRPr dirty="0">
              <a:highlight>
                <a:srgbClr val="FFFF00"/>
              </a:highlight>
            </a:endParaRPr>
          </a:p>
          <a:p>
            <a:pPr>
              <a:spcBef>
                <a:spcPts val="1200"/>
              </a:spcBef>
            </a:pPr>
            <a:r>
              <a:rPr lang="en-GB" sz="1400" b="1" i="1" u="none" strike="noStrike" cap="none" dirty="0">
                <a:solidFill>
                  <a:schemeClr val="lt1"/>
                </a:solidFill>
                <a:latin typeface="Calibri" panose="020F0502020204030204" pitchFamily="34" charset="0"/>
                <a:cs typeface="Calibri" panose="020F0502020204030204" pitchFamily="34" charset="0"/>
                <a:sym typeface="Arial"/>
              </a:rPr>
              <a:t>“</a:t>
            </a:r>
            <a:r>
              <a:rPr lang="en-GB" sz="1400" b="1" i="1" dirty="0">
                <a:solidFill>
                  <a:schemeClr val="lt1"/>
                </a:solidFill>
                <a:latin typeface="Calibri" panose="020F0502020204030204" pitchFamily="34" charset="0"/>
                <a:cs typeface="Calibri" panose="020F0502020204030204" pitchFamily="34" charset="0"/>
              </a:rPr>
              <a:t>Using your three personalised care ARRS roles effectively</a:t>
            </a:r>
            <a:r>
              <a:rPr lang="en-GB" sz="1400" b="1" i="1" u="none" strike="noStrike" cap="none" dirty="0">
                <a:solidFill>
                  <a:schemeClr val="lt1"/>
                </a:solidFill>
                <a:latin typeface="Calibri" panose="020F0502020204030204" pitchFamily="34" charset="0"/>
                <a:cs typeface="Calibri" panose="020F0502020204030204" pitchFamily="34" charset="0"/>
                <a:sym typeface="Arial"/>
              </a:rPr>
              <a:t>”</a:t>
            </a:r>
          </a:p>
          <a:p>
            <a:pPr>
              <a:spcBef>
                <a:spcPts val="1200"/>
              </a:spcBef>
            </a:pPr>
            <a:r>
              <a:rPr lang="en-GB" sz="1400" b="1" i="1" u="none" strike="noStrike" cap="none" dirty="0">
                <a:solidFill>
                  <a:schemeClr val="lt1"/>
                </a:solidFill>
                <a:latin typeface="Calibri" panose="020F0502020204030204" pitchFamily="34" charset="0"/>
                <a:cs typeface="Calibri" panose="020F0502020204030204" pitchFamily="34" charset="0"/>
                <a:sym typeface="Arial"/>
              </a:rPr>
              <a:t>“</a:t>
            </a:r>
            <a:r>
              <a:rPr lang="en-GB" sz="1400" b="1" i="1" dirty="0">
                <a:solidFill>
                  <a:schemeClr val="lt1"/>
                </a:solidFill>
                <a:latin typeface="Calibri" panose="020F0502020204030204" pitchFamily="34" charset="0"/>
                <a:cs typeface="Calibri" panose="020F0502020204030204" pitchFamily="34" charset="0"/>
              </a:rPr>
              <a:t>Using your three personalised care ARRS roles </a:t>
            </a:r>
            <a:r>
              <a:rPr lang="en-GB" sz="1400" b="1" i="1" dirty="0" err="1">
                <a:solidFill>
                  <a:schemeClr val="lt1"/>
                </a:solidFill>
                <a:latin typeface="Calibri" panose="020F0502020204030204" pitchFamily="34" charset="0"/>
                <a:cs typeface="Calibri" panose="020F0502020204030204" pitchFamily="34" charset="0"/>
              </a:rPr>
              <a:t>effectivel</a:t>
            </a:r>
            <a:endParaRPr lang="en-GB" sz="1400" b="1" i="1" u="none" strike="noStrike" cap="none" dirty="0">
              <a:solidFill>
                <a:schemeClr val="lt1"/>
              </a:solidFill>
              <a:latin typeface="Calibri" panose="020F0502020204030204" pitchFamily="34" charset="0"/>
              <a:cs typeface="Calibri" panose="020F0502020204030204" pitchFamily="34" charset="0"/>
              <a:sym typeface="Arial"/>
            </a:endParaRPr>
          </a:p>
        </p:txBody>
      </p:sp>
      <p:graphicFrame>
        <p:nvGraphicFramePr>
          <p:cNvPr id="6" name="Table 5">
            <a:extLst>
              <a:ext uri="{FF2B5EF4-FFF2-40B4-BE49-F238E27FC236}">
                <a16:creationId xmlns:a16="http://schemas.microsoft.com/office/drawing/2014/main" id="{7DB55B06-39B6-4401-A250-E6DF0F76A837}"/>
              </a:ext>
            </a:extLst>
          </p:cNvPr>
          <p:cNvGraphicFramePr>
            <a:graphicFrameLocks noGrp="1"/>
          </p:cNvGraphicFramePr>
          <p:nvPr>
            <p:extLst>
              <p:ext uri="{D42A27DB-BD31-4B8C-83A1-F6EECF244321}">
                <p14:modId xmlns:p14="http://schemas.microsoft.com/office/powerpoint/2010/main" val="4039262776"/>
              </p:ext>
            </p:extLst>
          </p:nvPr>
        </p:nvGraphicFramePr>
        <p:xfrm>
          <a:off x="334434" y="783772"/>
          <a:ext cx="11522306" cy="5064548"/>
        </p:xfrm>
        <a:graphic>
          <a:graphicData uri="http://schemas.openxmlformats.org/drawingml/2006/table">
            <a:tbl>
              <a:tblPr firstRow="1" bandRow="1">
                <a:tableStyleId>{5C22544A-7EE6-4342-B048-85BDC9FD1C3A}</a:tableStyleId>
              </a:tblPr>
              <a:tblGrid>
                <a:gridCol w="3959593">
                  <a:extLst>
                    <a:ext uri="{9D8B030D-6E8A-4147-A177-3AD203B41FA5}">
                      <a16:colId xmlns:a16="http://schemas.microsoft.com/office/drawing/2014/main" val="3765461475"/>
                    </a:ext>
                  </a:extLst>
                </a:gridCol>
                <a:gridCol w="3756889">
                  <a:extLst>
                    <a:ext uri="{9D8B030D-6E8A-4147-A177-3AD203B41FA5}">
                      <a16:colId xmlns:a16="http://schemas.microsoft.com/office/drawing/2014/main" val="2244288024"/>
                    </a:ext>
                  </a:extLst>
                </a:gridCol>
                <a:gridCol w="3805824">
                  <a:extLst>
                    <a:ext uri="{9D8B030D-6E8A-4147-A177-3AD203B41FA5}">
                      <a16:colId xmlns:a16="http://schemas.microsoft.com/office/drawing/2014/main" val="673554403"/>
                    </a:ext>
                  </a:extLst>
                </a:gridCol>
              </a:tblGrid>
              <a:tr h="302075">
                <a:tc>
                  <a:txBody>
                    <a:bodyPr/>
                    <a:lstStyle/>
                    <a:p>
                      <a:pPr algn="ctr">
                        <a:spcBef>
                          <a:spcPts val="400"/>
                        </a:spcBef>
                        <a:spcAft>
                          <a:spcPts val="400"/>
                        </a:spcAft>
                      </a:pPr>
                      <a:r>
                        <a:rPr lang="en-GB" sz="1500" dirty="0">
                          <a:latin typeface="Arial" panose="020B0604020202020204" pitchFamily="34" charset="0"/>
                          <a:cs typeface="Arial" panose="020B0604020202020204" pitchFamily="34" charset="0"/>
                        </a:rPr>
                        <a:t>Social Prescribing Link Workers</a:t>
                      </a:r>
                    </a:p>
                  </a:txBody>
                  <a:tcPr marL="64691" marR="64691" marT="43127" marB="43127">
                    <a:solidFill>
                      <a:srgbClr val="007EB0"/>
                    </a:solidFill>
                  </a:tcPr>
                </a:tc>
                <a:tc>
                  <a:txBody>
                    <a:bodyPr/>
                    <a:lstStyle/>
                    <a:p>
                      <a:pPr algn="ctr">
                        <a:spcBef>
                          <a:spcPts val="400"/>
                        </a:spcBef>
                        <a:spcAft>
                          <a:spcPts val="400"/>
                        </a:spcAft>
                      </a:pPr>
                      <a:r>
                        <a:rPr lang="en-GB" sz="1500" dirty="0">
                          <a:latin typeface="Arial" panose="020B0604020202020204" pitchFamily="34" charset="0"/>
                          <a:cs typeface="Arial" panose="020B0604020202020204" pitchFamily="34" charset="0"/>
                        </a:rPr>
                        <a:t>Health &amp; Wellbeing Coaches</a:t>
                      </a:r>
                    </a:p>
                  </a:txBody>
                  <a:tcPr marL="64691" marR="64691" marT="43127" marB="43127">
                    <a:solidFill>
                      <a:srgbClr val="007EB0"/>
                    </a:solidFill>
                  </a:tcPr>
                </a:tc>
                <a:tc>
                  <a:txBody>
                    <a:bodyPr/>
                    <a:lstStyle/>
                    <a:p>
                      <a:pPr algn="ctr">
                        <a:spcBef>
                          <a:spcPts val="400"/>
                        </a:spcBef>
                        <a:spcAft>
                          <a:spcPts val="400"/>
                        </a:spcAft>
                      </a:pPr>
                      <a:r>
                        <a:rPr lang="en-GB" sz="1500" dirty="0">
                          <a:latin typeface="Arial" panose="020B0604020202020204" pitchFamily="34" charset="0"/>
                          <a:cs typeface="Arial" panose="020B0604020202020204" pitchFamily="34" charset="0"/>
                        </a:rPr>
                        <a:t>Care Coordinators</a:t>
                      </a:r>
                    </a:p>
                  </a:txBody>
                  <a:tcPr marL="64691" marR="64691" marT="43127" marB="43127">
                    <a:solidFill>
                      <a:srgbClr val="007EB0"/>
                    </a:solidFill>
                  </a:tcPr>
                </a:tc>
                <a:extLst>
                  <a:ext uri="{0D108BD9-81ED-4DB2-BD59-A6C34878D82A}">
                    <a16:rowId xmlns:a16="http://schemas.microsoft.com/office/drawing/2014/main" val="3112582303"/>
                  </a:ext>
                </a:extLst>
              </a:tr>
              <a:tr h="4684332">
                <a:tc>
                  <a:txBody>
                    <a:bodyPr/>
                    <a:lstStyle/>
                    <a:p>
                      <a:pPr>
                        <a:spcBef>
                          <a:spcPts val="0"/>
                        </a:spcBef>
                        <a:spcAft>
                          <a:spcPts val="0"/>
                        </a:spcAft>
                      </a:pPr>
                      <a:endParaRPr lang="en-GB" sz="100" kern="1200" dirty="0">
                        <a:solidFill>
                          <a:schemeClr val="dk1"/>
                        </a:solidFill>
                        <a:effectLst/>
                        <a:latin typeface="Arial" panose="020B0604020202020204" pitchFamily="34" charset="0"/>
                        <a:ea typeface="+mn-ea"/>
                        <a:cs typeface="Arial" panose="020B0604020202020204" pitchFamily="34" charset="0"/>
                      </a:endParaRPr>
                    </a:p>
                    <a:p>
                      <a:pPr>
                        <a:spcBef>
                          <a:spcPts val="600"/>
                        </a:spcBef>
                        <a:spcAft>
                          <a:spcPts val="1200"/>
                        </a:spcAft>
                      </a:pPr>
                      <a:r>
                        <a:rPr lang="en-GB" sz="1500" b="1" kern="1200" dirty="0">
                          <a:solidFill>
                            <a:schemeClr val="dk1"/>
                          </a:solidFill>
                          <a:effectLst/>
                          <a:latin typeface="Arial" panose="020B0604020202020204" pitchFamily="34" charset="0"/>
                          <a:ea typeface="+mn-ea"/>
                          <a:cs typeface="Arial" panose="020B0604020202020204" pitchFamily="34" charset="0"/>
                        </a:rPr>
                        <a:t>Address wider issues </a:t>
                      </a:r>
                      <a:r>
                        <a:rPr lang="en-GB" sz="1500" kern="1200" dirty="0">
                          <a:solidFill>
                            <a:schemeClr val="dk1"/>
                          </a:solidFill>
                          <a:effectLst/>
                          <a:latin typeface="Arial" panose="020B0604020202020204" pitchFamily="34" charset="0"/>
                          <a:ea typeface="+mn-ea"/>
                          <a:cs typeface="Arial" panose="020B0604020202020204" pitchFamily="34" charset="0"/>
                        </a:rPr>
                        <a:t>that affect people’s health &amp; wellbeing.</a:t>
                      </a:r>
                    </a:p>
                    <a:p>
                      <a:pPr>
                        <a:spcBef>
                          <a:spcPts val="600"/>
                        </a:spcBef>
                        <a:spcAft>
                          <a:spcPts val="1200"/>
                        </a:spcAft>
                      </a:pPr>
                      <a:r>
                        <a:rPr lang="en-GB" sz="1500" b="1" kern="1200" dirty="0">
                          <a:solidFill>
                            <a:schemeClr val="dk1"/>
                          </a:solidFill>
                          <a:effectLst/>
                          <a:latin typeface="Arial" panose="020B0604020202020204" pitchFamily="34" charset="0"/>
                          <a:ea typeface="+mn-ea"/>
                          <a:cs typeface="Arial" panose="020B0604020202020204" pitchFamily="34" charset="0"/>
                        </a:rPr>
                        <a:t>Use personalised care, support planning &amp; health coaching approaches</a:t>
                      </a:r>
                      <a:r>
                        <a:rPr lang="en-GB" sz="1500" kern="1200" dirty="0">
                          <a:solidFill>
                            <a:schemeClr val="dk1"/>
                          </a:solidFill>
                          <a:effectLst/>
                          <a:latin typeface="Arial" panose="020B0604020202020204" pitchFamily="34" charset="0"/>
                          <a:ea typeface="+mn-ea"/>
                          <a:cs typeface="Arial" panose="020B0604020202020204" pitchFamily="34" charset="0"/>
                        </a:rPr>
                        <a:t>, over several sessions to </a:t>
                      </a:r>
                      <a:r>
                        <a:rPr lang="en-GB" sz="1500" b="1" kern="1200" dirty="0">
                          <a:solidFill>
                            <a:schemeClr val="dk1"/>
                          </a:solidFill>
                          <a:effectLst/>
                          <a:latin typeface="Arial" panose="020B0604020202020204" pitchFamily="34" charset="0"/>
                          <a:ea typeface="+mn-ea"/>
                          <a:cs typeface="Arial" panose="020B0604020202020204" pitchFamily="34" charset="0"/>
                        </a:rPr>
                        <a:t>identify what matters to the person </a:t>
                      </a:r>
                      <a:r>
                        <a:rPr lang="en-GB" sz="1500" b="0" kern="1200" dirty="0">
                          <a:solidFill>
                            <a:schemeClr val="dk1"/>
                          </a:solidFill>
                          <a:effectLst/>
                          <a:latin typeface="Arial" panose="020B0604020202020204" pitchFamily="34" charset="0"/>
                          <a:ea typeface="+mn-ea"/>
                          <a:cs typeface="Arial" panose="020B0604020202020204" pitchFamily="34" charset="0"/>
                        </a:rPr>
                        <a:t>and</a:t>
                      </a:r>
                      <a:r>
                        <a:rPr lang="en-GB" sz="1500" b="1" kern="1200" dirty="0">
                          <a:solidFill>
                            <a:schemeClr val="dk1"/>
                          </a:solidFill>
                          <a:effectLst/>
                          <a:latin typeface="Arial" panose="020B0604020202020204" pitchFamily="34" charset="0"/>
                          <a:ea typeface="+mn-ea"/>
                          <a:cs typeface="Arial" panose="020B0604020202020204" pitchFamily="34" charset="0"/>
                        </a:rPr>
                        <a:t> connect them </a:t>
                      </a:r>
                      <a:r>
                        <a:rPr lang="en-GB" sz="1500" kern="1200" dirty="0">
                          <a:solidFill>
                            <a:schemeClr val="dk1"/>
                          </a:solidFill>
                          <a:effectLst/>
                          <a:latin typeface="Arial" panose="020B0604020202020204" pitchFamily="34" charset="0"/>
                          <a:ea typeface="+mn-ea"/>
                          <a:cs typeface="Arial" panose="020B0604020202020204" pitchFamily="34" charset="0"/>
                        </a:rPr>
                        <a:t>with;</a:t>
                      </a:r>
                    </a:p>
                    <a:p>
                      <a:pPr marL="216000" lvl="0" indent="-216000">
                        <a:spcAft>
                          <a:spcPts val="600"/>
                        </a:spcAft>
                        <a:buFont typeface="Arial" panose="020B0604020202020204" pitchFamily="34" charset="0"/>
                        <a:buChar char="•"/>
                      </a:pPr>
                      <a:r>
                        <a:rPr lang="en-GB" sz="1500" kern="1200" dirty="0">
                          <a:solidFill>
                            <a:schemeClr val="dk1"/>
                          </a:solidFill>
                          <a:effectLst/>
                          <a:latin typeface="Arial" panose="020B0604020202020204" pitchFamily="34" charset="0"/>
                          <a:ea typeface="+mn-ea"/>
                          <a:cs typeface="Arial" panose="020B0604020202020204" pitchFamily="34" charset="0"/>
                        </a:rPr>
                        <a:t>practical, social and emotional support within their community and</a:t>
                      </a:r>
                    </a:p>
                    <a:p>
                      <a:pPr marL="216000" lvl="0" indent="-216000">
                        <a:spcAft>
                          <a:spcPts val="1200"/>
                        </a:spcAft>
                        <a:buFont typeface="Arial" panose="020B0604020202020204" pitchFamily="34" charset="0"/>
                        <a:buChar char="•"/>
                      </a:pPr>
                      <a:r>
                        <a:rPr lang="en-GB" sz="1500" kern="1200" dirty="0">
                          <a:solidFill>
                            <a:schemeClr val="dk1"/>
                          </a:solidFill>
                          <a:effectLst/>
                          <a:latin typeface="Arial" panose="020B0604020202020204" pitchFamily="34" charset="0"/>
                          <a:ea typeface="+mn-ea"/>
                          <a:cs typeface="Arial" panose="020B0604020202020204" pitchFamily="34" charset="0"/>
                        </a:rPr>
                        <a:t>activities that promote wellbeing e.g.  arts, sports, natural environment.</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1500" b="1" kern="1200" dirty="0">
                          <a:solidFill>
                            <a:schemeClr val="dk1"/>
                          </a:solidFill>
                          <a:effectLst/>
                          <a:latin typeface="Arial" panose="020B0604020202020204" pitchFamily="34" charset="0"/>
                          <a:ea typeface="+mn-ea"/>
                          <a:cs typeface="Arial" panose="020B0604020202020204" pitchFamily="34" charset="0"/>
                        </a:rPr>
                        <a:t>Identify and nurture community assets </a:t>
                      </a:r>
                      <a:r>
                        <a:rPr lang="en-GB" sz="1500" kern="1200" dirty="0">
                          <a:solidFill>
                            <a:schemeClr val="dk1"/>
                          </a:solidFill>
                          <a:effectLst/>
                          <a:latin typeface="Arial" panose="020B0604020202020204" pitchFamily="34" charset="0"/>
                          <a:ea typeface="+mn-ea"/>
                          <a:cs typeface="Arial" panose="020B0604020202020204" pitchFamily="34" charset="0"/>
                        </a:rPr>
                        <a:t>by working with partners such as VCSE, local authorities and health.</a:t>
                      </a:r>
                    </a:p>
                    <a:p>
                      <a:pPr>
                        <a:spcAft>
                          <a:spcPts val="1200"/>
                        </a:spcAft>
                      </a:pPr>
                      <a:r>
                        <a:rPr lang="en-GB" sz="1500" b="1" kern="1200" dirty="0">
                          <a:solidFill>
                            <a:schemeClr val="dk1"/>
                          </a:solidFill>
                          <a:effectLst/>
                          <a:latin typeface="Arial" panose="020B0604020202020204" pitchFamily="34" charset="0"/>
                          <a:ea typeface="+mn-ea"/>
                          <a:cs typeface="Arial" panose="020B0604020202020204" pitchFamily="34" charset="0"/>
                        </a:rPr>
                        <a:t>Tend to support </a:t>
                      </a:r>
                      <a:r>
                        <a:rPr lang="en-GB" sz="1500" kern="1200" dirty="0">
                          <a:solidFill>
                            <a:schemeClr val="dk1"/>
                          </a:solidFill>
                          <a:effectLst/>
                          <a:latin typeface="Arial" panose="020B0604020202020204" pitchFamily="34" charset="0"/>
                          <a:ea typeface="+mn-ea"/>
                          <a:cs typeface="Arial" panose="020B0604020202020204" pitchFamily="34" charset="0"/>
                        </a:rPr>
                        <a:t>people experiencing loneliness, complex social needs, mental health needs or multiple LTCs.</a:t>
                      </a:r>
                    </a:p>
                  </a:txBody>
                  <a:tcPr marL="101875" marR="64691" marT="43127" marB="43127">
                    <a:solidFill>
                      <a:srgbClr val="C5D8E1"/>
                    </a:solidFill>
                  </a:tcPr>
                </a:tc>
                <a:tc>
                  <a:txBody>
                    <a:bodyPr/>
                    <a:lstStyle/>
                    <a:p>
                      <a:endParaRPr lang="en-GB" sz="600" kern="1200" dirty="0">
                        <a:solidFill>
                          <a:schemeClr val="dk1"/>
                        </a:solidFill>
                        <a:effectLst/>
                        <a:latin typeface="Arial" panose="020B0604020202020204" pitchFamily="34" charset="0"/>
                        <a:ea typeface="+mn-ea"/>
                        <a:cs typeface="Arial" panose="020B0604020202020204" pitchFamily="34" charset="0"/>
                      </a:endParaRPr>
                    </a:p>
                    <a:p>
                      <a:pPr>
                        <a:spcAft>
                          <a:spcPts val="1200"/>
                        </a:spcAft>
                      </a:pPr>
                      <a:r>
                        <a:rPr lang="en-GB" sz="1500" b="1" kern="1200" dirty="0">
                          <a:solidFill>
                            <a:schemeClr val="dk1"/>
                          </a:solidFill>
                          <a:effectLst/>
                          <a:latin typeface="Arial" panose="020B0604020202020204" pitchFamily="34" charset="0"/>
                          <a:ea typeface="+mn-ea"/>
                          <a:cs typeface="Arial" panose="020B0604020202020204" pitchFamily="34" charset="0"/>
                        </a:rPr>
                        <a:t>Proactive identification and caseload management </a:t>
                      </a:r>
                      <a:r>
                        <a:rPr lang="en-GB" sz="1500" kern="1200" dirty="0">
                          <a:solidFill>
                            <a:schemeClr val="dk1"/>
                          </a:solidFill>
                          <a:effectLst/>
                          <a:latin typeface="Arial" panose="020B0604020202020204" pitchFamily="34" charset="0"/>
                          <a:ea typeface="+mn-ea"/>
                          <a:cs typeface="Arial" panose="020B0604020202020204" pitchFamily="34" charset="0"/>
                        </a:rPr>
                        <a:t>of people with LTCs.</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1500" b="1" kern="1200" dirty="0">
                          <a:solidFill>
                            <a:schemeClr val="dk1"/>
                          </a:solidFill>
                          <a:effectLst/>
                          <a:latin typeface="Arial" panose="020B0604020202020204" pitchFamily="34" charset="0"/>
                          <a:ea typeface="+mn-ea"/>
                          <a:cs typeface="Arial" panose="020B0604020202020204" pitchFamily="34" charset="0"/>
                        </a:rPr>
                        <a:t>Guide and support people with LTCs </a:t>
                      </a:r>
                      <a:r>
                        <a:rPr lang="en-GB" sz="1500" kern="1200" dirty="0">
                          <a:solidFill>
                            <a:schemeClr val="dk1"/>
                          </a:solidFill>
                          <a:effectLst/>
                          <a:latin typeface="Arial" panose="020B0604020202020204" pitchFamily="34" charset="0"/>
                          <a:ea typeface="+mn-ea"/>
                          <a:cs typeface="Arial" panose="020B0604020202020204" pitchFamily="34" charset="0"/>
                        </a:rPr>
                        <a:t>to reach self-identified health and wellbeing goals. </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1500" b="1" kern="1200" dirty="0">
                          <a:solidFill>
                            <a:schemeClr val="dk1"/>
                          </a:solidFill>
                          <a:effectLst/>
                          <a:latin typeface="Arial" panose="020B0604020202020204" pitchFamily="34" charset="0"/>
                          <a:ea typeface="+mn-ea"/>
                          <a:cs typeface="Arial" panose="020B0604020202020204" pitchFamily="34" charset="0"/>
                        </a:rPr>
                        <a:t>Use specialist coaching and behaviour change techniques</a:t>
                      </a:r>
                      <a:r>
                        <a:rPr lang="en-GB" sz="1500" kern="1200" dirty="0">
                          <a:solidFill>
                            <a:schemeClr val="dk1"/>
                          </a:solidFill>
                          <a:effectLst/>
                          <a:latin typeface="Arial" panose="020B0604020202020204" pitchFamily="34" charset="0"/>
                          <a:ea typeface="+mn-ea"/>
                          <a:cs typeface="Arial" panose="020B0604020202020204" pitchFamily="34" charset="0"/>
                        </a:rPr>
                        <a:t>, usually over a number of sessions. </a:t>
                      </a:r>
                    </a:p>
                    <a:p>
                      <a:pPr marL="0" marR="0" lvl="0" indent="0" algn="l" defTabSz="914400" rtl="0" eaLnBrk="1" fontAlgn="auto" latinLnBrk="0" hangingPunct="1">
                        <a:lnSpc>
                          <a:spcPct val="100000"/>
                        </a:lnSpc>
                        <a:spcBef>
                          <a:spcPts val="0"/>
                        </a:spcBef>
                        <a:spcAft>
                          <a:spcPts val="1200"/>
                        </a:spcAft>
                        <a:buClrTx/>
                        <a:buSzTx/>
                        <a:buFontTx/>
                        <a:buNone/>
                        <a:tabLst/>
                        <a:defRPr/>
                      </a:pPr>
                      <a:r>
                        <a:rPr lang="en-GB" sz="1500" b="1" kern="1200" dirty="0">
                          <a:solidFill>
                            <a:schemeClr val="dk1"/>
                          </a:solidFill>
                          <a:effectLst/>
                          <a:latin typeface="Arial" panose="020B0604020202020204" pitchFamily="34" charset="0"/>
                          <a:ea typeface="+mn-ea"/>
                          <a:cs typeface="Arial" panose="020B0604020202020204" pitchFamily="34" charset="0"/>
                        </a:rPr>
                        <a:t>Tend to support </a:t>
                      </a:r>
                      <a:r>
                        <a:rPr lang="en-GB" sz="1500" kern="1200" dirty="0">
                          <a:solidFill>
                            <a:schemeClr val="dk1"/>
                          </a:solidFill>
                          <a:effectLst/>
                          <a:latin typeface="Arial" panose="020B0604020202020204" pitchFamily="34" charset="0"/>
                          <a:ea typeface="+mn-ea"/>
                          <a:cs typeface="Arial" panose="020B0604020202020204" pitchFamily="34" charset="0"/>
                        </a:rPr>
                        <a:t>with physical and mental health conditions, and with one or more LTCs such as type 2 diabetes, COPD, or  at risk of developing a LTC.</a:t>
                      </a:r>
                    </a:p>
                    <a:p>
                      <a:pPr>
                        <a:spcAft>
                          <a:spcPts val="1200"/>
                        </a:spcAft>
                      </a:pPr>
                      <a:endParaRPr lang="en-GB" sz="1500" kern="1200" dirty="0">
                        <a:solidFill>
                          <a:schemeClr val="dk1"/>
                        </a:solidFill>
                        <a:effectLst/>
                        <a:latin typeface="Arial" panose="020B0604020202020204" pitchFamily="34" charset="0"/>
                        <a:ea typeface="+mn-ea"/>
                        <a:cs typeface="Arial" panose="020B0604020202020204" pitchFamily="34" charset="0"/>
                      </a:endParaRPr>
                    </a:p>
                    <a:p>
                      <a:endParaRPr lang="en-GB" sz="1500" kern="1200" dirty="0">
                        <a:solidFill>
                          <a:schemeClr val="dk1"/>
                        </a:solidFill>
                        <a:effectLst/>
                        <a:latin typeface="Arial" panose="020B0604020202020204" pitchFamily="34" charset="0"/>
                        <a:ea typeface="+mn-ea"/>
                        <a:cs typeface="Arial" panose="020B0604020202020204" pitchFamily="34" charset="0"/>
                      </a:endParaRPr>
                    </a:p>
                    <a:p>
                      <a:endParaRPr lang="en-GB" sz="1500" dirty="0">
                        <a:latin typeface="Arial" panose="020B0604020202020204" pitchFamily="34" charset="0"/>
                        <a:cs typeface="Arial" panose="020B0604020202020204" pitchFamily="34" charset="0"/>
                      </a:endParaRPr>
                    </a:p>
                  </a:txBody>
                  <a:tcPr marL="101875" marR="64691" marT="43127" marB="43127">
                    <a:solidFill>
                      <a:srgbClr val="C5D8E1"/>
                    </a:solidFill>
                  </a:tcPr>
                </a:tc>
                <a:tc>
                  <a:txBody>
                    <a:bodyPr/>
                    <a:lstStyle/>
                    <a:p>
                      <a:endParaRPr lang="en-GB" sz="600" kern="1200" dirty="0">
                        <a:solidFill>
                          <a:schemeClr val="dk1"/>
                        </a:solidFill>
                        <a:effectLst/>
                        <a:latin typeface="Arial" panose="020B0604020202020204" pitchFamily="34" charset="0"/>
                        <a:ea typeface="+mn-ea"/>
                        <a:cs typeface="Arial" panose="020B0604020202020204" pitchFamily="34" charset="0"/>
                      </a:endParaRPr>
                    </a:p>
                    <a:p>
                      <a:pPr>
                        <a:spcAft>
                          <a:spcPts val="600"/>
                        </a:spcAft>
                      </a:pPr>
                      <a:r>
                        <a:rPr lang="en-GB" sz="1500" b="1" kern="1200" dirty="0">
                          <a:solidFill>
                            <a:schemeClr val="dk1"/>
                          </a:solidFill>
                          <a:effectLst/>
                          <a:latin typeface="Arial" panose="020B0604020202020204" pitchFamily="34" charset="0"/>
                          <a:ea typeface="+mn-ea"/>
                          <a:cs typeface="Arial" panose="020B0604020202020204" pitchFamily="34" charset="0"/>
                        </a:rPr>
                        <a:t>Proactively identify patients </a:t>
                      </a:r>
                      <a:r>
                        <a:rPr lang="en-GB" sz="1500" kern="1200" dirty="0">
                          <a:solidFill>
                            <a:schemeClr val="dk1"/>
                          </a:solidFill>
                          <a:effectLst/>
                          <a:latin typeface="Arial" panose="020B0604020202020204" pitchFamily="34" charset="0"/>
                          <a:ea typeface="+mn-ea"/>
                          <a:cs typeface="Arial" panose="020B0604020202020204" pitchFamily="34" charset="0"/>
                        </a:rPr>
                        <a:t>who need support to:</a:t>
                      </a:r>
                    </a:p>
                    <a:p>
                      <a:pPr marL="216000" indent="-216000">
                        <a:spcAft>
                          <a:spcPts val="600"/>
                        </a:spcAft>
                        <a:buFont typeface="Arial" panose="020B0604020202020204" pitchFamily="34" charset="0"/>
                        <a:buChar char="•"/>
                      </a:pPr>
                      <a:r>
                        <a:rPr lang="en-GB" sz="1500" kern="1200" dirty="0">
                          <a:solidFill>
                            <a:schemeClr val="dk1"/>
                          </a:solidFill>
                          <a:effectLst/>
                          <a:latin typeface="Arial" panose="020B0604020202020204" pitchFamily="34" charset="0"/>
                          <a:ea typeface="+mn-ea"/>
                          <a:cs typeface="Arial" panose="020B0604020202020204" pitchFamily="34" charset="0"/>
                        </a:rPr>
                        <a:t>prepare for follow-up clinical conversations with primary care professionals </a:t>
                      </a:r>
                    </a:p>
                    <a:p>
                      <a:pPr marL="216000" indent="-216000">
                        <a:spcAft>
                          <a:spcPts val="600"/>
                        </a:spcAft>
                        <a:buFont typeface="Arial" panose="020B0604020202020204" pitchFamily="34" charset="0"/>
                        <a:buChar char="•"/>
                      </a:pPr>
                      <a:r>
                        <a:rPr lang="en-GB" sz="1500" kern="1200" dirty="0">
                          <a:solidFill>
                            <a:schemeClr val="dk1"/>
                          </a:solidFill>
                          <a:effectLst/>
                          <a:latin typeface="Arial" panose="020B0604020202020204" pitchFamily="34" charset="0"/>
                          <a:ea typeface="+mn-ea"/>
                          <a:cs typeface="Arial" panose="020B0604020202020204" pitchFamily="34" charset="0"/>
                        </a:rPr>
                        <a:t>be actively involved in managing their care, to make choices right for them</a:t>
                      </a:r>
                    </a:p>
                    <a:p>
                      <a:pPr marL="216000" lvl="0" indent="-216000">
                        <a:spcAft>
                          <a:spcPts val="600"/>
                        </a:spcAft>
                        <a:buFont typeface="Arial" panose="020B0604020202020204" pitchFamily="34" charset="0"/>
                        <a:buChar char="•"/>
                      </a:pPr>
                      <a:r>
                        <a:rPr lang="en-GB" sz="1500" kern="1200" dirty="0">
                          <a:solidFill>
                            <a:schemeClr val="dk1"/>
                          </a:solidFill>
                          <a:effectLst/>
                          <a:latin typeface="Arial" panose="020B0604020202020204" pitchFamily="34" charset="0"/>
                          <a:ea typeface="+mn-ea"/>
                          <a:cs typeface="Arial" panose="020B0604020202020204" pitchFamily="34" charset="0"/>
                        </a:rPr>
                        <a:t>develop personalised care &amp; support plans</a:t>
                      </a:r>
                    </a:p>
                    <a:p>
                      <a:pPr marL="216000" lvl="0" indent="-216000">
                        <a:spcAft>
                          <a:spcPts val="1200"/>
                        </a:spcAft>
                        <a:buFont typeface="Arial" panose="020B0604020202020204" pitchFamily="34" charset="0"/>
                        <a:buChar char="•"/>
                      </a:pPr>
                      <a:r>
                        <a:rPr lang="en-GB" sz="1500" kern="1200" dirty="0">
                          <a:solidFill>
                            <a:schemeClr val="dk1"/>
                          </a:solidFill>
                          <a:effectLst/>
                          <a:latin typeface="Arial" panose="020B0604020202020204" pitchFamily="34" charset="0"/>
                          <a:ea typeface="+mn-ea"/>
                          <a:cs typeface="Arial" panose="020B0604020202020204" pitchFamily="34" charset="0"/>
                        </a:rPr>
                        <a:t>understand and manage their condition, ensuring changing needs are addressed.</a:t>
                      </a:r>
                    </a:p>
                    <a:p>
                      <a:r>
                        <a:rPr lang="en-GB" sz="1500" b="1" kern="1200" dirty="0">
                          <a:solidFill>
                            <a:schemeClr val="dk1"/>
                          </a:solidFill>
                          <a:effectLst/>
                          <a:latin typeface="Arial" panose="020B0604020202020204" pitchFamily="34" charset="0"/>
                          <a:ea typeface="+mn-ea"/>
                          <a:cs typeface="Arial" panose="020B0604020202020204" pitchFamily="34" charset="0"/>
                        </a:rPr>
                        <a:t>Provide coordination and access</a:t>
                      </a:r>
                      <a:r>
                        <a:rPr lang="en-GB" sz="1500" kern="1200" dirty="0">
                          <a:solidFill>
                            <a:schemeClr val="dk1"/>
                          </a:solidFill>
                          <a:effectLst/>
                          <a:latin typeface="Arial" panose="020B0604020202020204" pitchFamily="34" charset="0"/>
                          <a:ea typeface="+mn-ea"/>
                          <a:cs typeface="Arial" panose="020B0604020202020204" pitchFamily="34" charset="0"/>
                        </a:rPr>
                        <a:t> to other appropriate services and support.</a:t>
                      </a:r>
                    </a:p>
                    <a:p>
                      <a:endParaRPr lang="en-GB" sz="1500" kern="1200" dirty="0">
                        <a:solidFill>
                          <a:schemeClr val="dk1"/>
                        </a:solidFill>
                        <a:effectLst/>
                        <a:latin typeface="Arial" panose="020B0604020202020204" pitchFamily="34" charset="0"/>
                        <a:ea typeface="+mn-ea"/>
                        <a:cs typeface="Arial" panose="020B0604020202020204" pitchFamily="34" charset="0"/>
                      </a:endParaRPr>
                    </a:p>
                    <a:p>
                      <a:r>
                        <a:rPr lang="en-GB" sz="1500" b="1" kern="1200" dirty="0">
                          <a:solidFill>
                            <a:schemeClr val="dk1"/>
                          </a:solidFill>
                          <a:effectLst/>
                          <a:latin typeface="Arial" panose="020B0604020202020204" pitchFamily="34" charset="0"/>
                          <a:ea typeface="+mn-ea"/>
                          <a:cs typeface="Arial" panose="020B0604020202020204" pitchFamily="34" charset="0"/>
                        </a:rPr>
                        <a:t>Tend to support </a:t>
                      </a:r>
                      <a:r>
                        <a:rPr lang="en-GB" sz="1500" b="0" kern="1200" dirty="0">
                          <a:solidFill>
                            <a:schemeClr val="tx1"/>
                          </a:solidFill>
                          <a:effectLst/>
                          <a:latin typeface="Arial" panose="020B0604020202020204" pitchFamily="34" charset="0"/>
                          <a:ea typeface="+mn-ea"/>
                          <a:cs typeface="Arial" panose="020B0604020202020204" pitchFamily="34" charset="0"/>
                        </a:rPr>
                        <a:t>those</a:t>
                      </a:r>
                      <a:r>
                        <a:rPr lang="en-GB" sz="1500" kern="1200" dirty="0">
                          <a:solidFill>
                            <a:schemeClr val="tx1"/>
                          </a:solidFill>
                          <a:effectLst/>
                          <a:latin typeface="Arial" panose="020B0604020202020204" pitchFamily="34" charset="0"/>
                          <a:ea typeface="+mn-ea"/>
                          <a:cs typeface="Arial" panose="020B0604020202020204" pitchFamily="34" charset="0"/>
                        </a:rPr>
                        <a:t> with multiple appointments, frail/elderly </a:t>
                      </a:r>
                      <a:r>
                        <a:rPr lang="en-GB" sz="1500" kern="1200" dirty="0">
                          <a:solidFill>
                            <a:schemeClr val="dk1"/>
                          </a:solidFill>
                          <a:effectLst/>
                          <a:latin typeface="Arial" panose="020B0604020202020204" pitchFamily="34" charset="0"/>
                          <a:ea typeface="+mn-ea"/>
                          <a:cs typeface="Arial" panose="020B0604020202020204" pitchFamily="34" charset="0"/>
                        </a:rPr>
                        <a:t>and people with LTCs.</a:t>
                      </a:r>
                    </a:p>
                  </a:txBody>
                  <a:tcPr marL="101875" marR="64691" marT="43127" marB="43127">
                    <a:solidFill>
                      <a:srgbClr val="C5D8E1"/>
                    </a:solidFill>
                  </a:tcPr>
                </a:tc>
                <a:extLst>
                  <a:ext uri="{0D108BD9-81ED-4DB2-BD59-A6C34878D82A}">
                    <a16:rowId xmlns:a16="http://schemas.microsoft.com/office/drawing/2014/main" val="1551614752"/>
                  </a:ext>
                </a:extLst>
              </a:tr>
            </a:tbl>
          </a:graphicData>
        </a:graphic>
      </p:graphicFrame>
      <p:sp>
        <p:nvSpPr>
          <p:cNvPr id="7" name="TextBox 6">
            <a:extLst>
              <a:ext uri="{FF2B5EF4-FFF2-40B4-BE49-F238E27FC236}">
                <a16:creationId xmlns:a16="http://schemas.microsoft.com/office/drawing/2014/main" id="{ABF01E8C-E2B2-48B8-B265-C4B7DFF1B527}"/>
              </a:ext>
            </a:extLst>
          </p:cNvPr>
          <p:cNvSpPr txBox="1"/>
          <p:nvPr/>
        </p:nvSpPr>
        <p:spPr>
          <a:xfrm>
            <a:off x="472983" y="5957910"/>
            <a:ext cx="3857297" cy="892552"/>
          </a:xfrm>
          <a:prstGeom prst="rect">
            <a:avLst/>
          </a:prstGeom>
          <a:noFill/>
        </p:spPr>
        <p:txBody>
          <a:bodyPr wrap="square" rtlCol="0">
            <a:spAutoFit/>
          </a:bodyPr>
          <a:lstStyle/>
          <a:p>
            <a:pPr>
              <a:spcAft>
                <a:spcPts val="600"/>
              </a:spcAft>
            </a:pPr>
            <a:r>
              <a:rPr lang="en-GB" sz="1400" b="1" dirty="0">
                <a:solidFill>
                  <a:schemeClr val="bg1"/>
                </a:solidFill>
                <a:latin typeface="+mn-lt"/>
              </a:rPr>
              <a:t>@SP_LDN</a:t>
            </a:r>
            <a:endParaRPr lang="en-GB" sz="100" b="1" dirty="0">
              <a:solidFill>
                <a:schemeClr val="bg1"/>
              </a:solidFill>
              <a:latin typeface="+mn-lt"/>
            </a:endParaRPr>
          </a:p>
          <a:p>
            <a:pPr>
              <a:spcAft>
                <a:spcPts val="600"/>
              </a:spcAft>
            </a:pPr>
            <a:r>
              <a:rPr lang="en-GB" sz="1400" b="1" dirty="0">
                <a:solidFill>
                  <a:schemeClr val="bg1"/>
                </a:solidFill>
                <a:latin typeface="+mn-lt"/>
                <a:hlinkClick r:id="rId3">
                  <a:extLst>
                    <a:ext uri="{A12FA001-AC4F-418D-AE19-62706E023703}">
                      <ahyp:hlinkClr xmlns:ahyp="http://schemas.microsoft.com/office/drawing/2018/hyperlinkcolor" val="tx"/>
                    </a:ext>
                  </a:extLst>
                </a:hlinkClick>
              </a:rPr>
              <a:t>hlp.socialprescribing@nhs.net</a:t>
            </a:r>
            <a:endParaRPr lang="en-GB" sz="1400" b="1" dirty="0">
              <a:solidFill>
                <a:schemeClr val="bg1"/>
              </a:solidFill>
              <a:latin typeface="+mn-lt"/>
            </a:endParaRPr>
          </a:p>
          <a:p>
            <a:pPr>
              <a:spcAft>
                <a:spcPts val="600"/>
              </a:spcAft>
            </a:pPr>
            <a:r>
              <a:rPr lang="en-GB" b="1" i="0" dirty="0">
                <a:solidFill>
                  <a:schemeClr val="bg1"/>
                </a:solidFill>
                <a:effectLst/>
                <a:latin typeface="+mn-lt"/>
              </a:rPr>
              <a:t>www.slido.com with #859551</a:t>
            </a:r>
            <a:endParaRPr lang="en-GB" sz="1400" b="1" dirty="0">
              <a:solidFill>
                <a:schemeClr val="bg1"/>
              </a:solidFill>
              <a:latin typeface="+mn-lt"/>
            </a:endParaRPr>
          </a:p>
        </p:txBody>
      </p:sp>
      <p:pic>
        <p:nvPicPr>
          <p:cNvPr id="8" name="Picture 7" descr="A white circle with a black background&#10;&#10;Description automatically generated with low confidence">
            <a:extLst>
              <a:ext uri="{FF2B5EF4-FFF2-40B4-BE49-F238E27FC236}">
                <a16:creationId xmlns:a16="http://schemas.microsoft.com/office/drawing/2014/main" id="{FD4C5987-44D3-49EA-BCB8-00A6AD5DA98F}"/>
              </a:ext>
            </a:extLst>
          </p:cNvPr>
          <p:cNvPicPr>
            <a:picLocks noChangeAspect="1"/>
          </p:cNvPicPr>
          <p:nvPr/>
        </p:nvPicPr>
        <p:blipFill>
          <a:blip r:embed="rId4"/>
          <a:stretch>
            <a:fillRect/>
          </a:stretch>
        </p:blipFill>
        <p:spPr>
          <a:xfrm>
            <a:off x="134804" y="6041990"/>
            <a:ext cx="277133" cy="234904"/>
          </a:xfrm>
          <a:prstGeom prst="rect">
            <a:avLst/>
          </a:prstGeom>
        </p:spPr>
      </p:pic>
      <p:pic>
        <p:nvPicPr>
          <p:cNvPr id="9" name="Picture 8" descr="Icon&#10;&#10;Description automatically generated">
            <a:extLst>
              <a:ext uri="{FF2B5EF4-FFF2-40B4-BE49-F238E27FC236}">
                <a16:creationId xmlns:a16="http://schemas.microsoft.com/office/drawing/2014/main" id="{5F160314-00EE-419D-A76D-60D2B70AB810}"/>
              </a:ext>
            </a:extLst>
          </p:cNvPr>
          <p:cNvPicPr>
            <a:picLocks noChangeAspect="1"/>
          </p:cNvPicPr>
          <p:nvPr/>
        </p:nvPicPr>
        <p:blipFill>
          <a:blip r:embed="rId5"/>
          <a:stretch>
            <a:fillRect/>
          </a:stretch>
        </p:blipFill>
        <p:spPr>
          <a:xfrm>
            <a:off x="134805" y="6304907"/>
            <a:ext cx="250276" cy="196272"/>
          </a:xfrm>
          <a:prstGeom prst="rect">
            <a:avLst/>
          </a:prstGeom>
        </p:spPr>
      </p:pic>
      <p:pic>
        <p:nvPicPr>
          <p:cNvPr id="10" name="Picture 9" descr="Icon&#10;&#10;Description automatically generated">
            <a:extLst>
              <a:ext uri="{FF2B5EF4-FFF2-40B4-BE49-F238E27FC236}">
                <a16:creationId xmlns:a16="http://schemas.microsoft.com/office/drawing/2014/main" id="{96100F79-7E4B-4F75-AD3D-E7578892CFBC}"/>
              </a:ext>
            </a:extLst>
          </p:cNvPr>
          <p:cNvPicPr>
            <a:picLocks noChangeAspect="1"/>
          </p:cNvPicPr>
          <p:nvPr/>
        </p:nvPicPr>
        <p:blipFill>
          <a:blip r:embed="rId6"/>
          <a:stretch>
            <a:fillRect/>
          </a:stretch>
        </p:blipFill>
        <p:spPr>
          <a:xfrm>
            <a:off x="166334" y="6582898"/>
            <a:ext cx="167406" cy="217209"/>
          </a:xfrm>
          <a:prstGeom prst="rect">
            <a:avLst/>
          </a:prstGeom>
        </p:spPr>
      </p:pic>
    </p:spTree>
    <p:extLst>
      <p:ext uri="{BB962C8B-B14F-4D97-AF65-F5344CB8AC3E}">
        <p14:creationId xmlns:p14="http://schemas.microsoft.com/office/powerpoint/2010/main" val="245223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74" name="Google Shape;274;p39"/>
          <p:cNvSpPr/>
          <p:nvPr/>
        </p:nvSpPr>
        <p:spPr>
          <a:xfrm>
            <a:off x="-1" y="5950995"/>
            <a:ext cx="12192000" cy="911100"/>
          </a:xfrm>
          <a:prstGeom prst="rect">
            <a:avLst/>
          </a:prstGeom>
          <a:solidFill>
            <a:schemeClr val="dk2"/>
          </a:solidFill>
          <a:ln>
            <a:noFill/>
          </a:ln>
        </p:spPr>
        <p:txBody>
          <a:bodyPr spcFirstLastPara="1" wrap="square" lIns="121900" tIns="60925" rIns="121900" bIns="60925" anchor="ctr" anchorCtr="0">
            <a:noAutofit/>
          </a:bodyPr>
          <a:lstStyle/>
          <a:p>
            <a:pPr marL="0" lvl="0" indent="0" algn="r" rtl="0">
              <a:spcBef>
                <a:spcPts val="0"/>
              </a:spcBef>
              <a:spcAft>
                <a:spcPts val="0"/>
              </a:spcAft>
              <a:buNone/>
            </a:pPr>
            <a:r>
              <a:rPr lang="en-GB" sz="1800" b="1" dirty="0">
                <a:solidFill>
                  <a:schemeClr val="lt1"/>
                </a:solidFill>
                <a:latin typeface="+mn-lt"/>
                <a:ea typeface="Calibri"/>
                <a:cs typeface="Calibri"/>
                <a:sym typeface="Calibri"/>
              </a:rPr>
              <a:t>PERSONALISED CARE FOR LONDON: using the 3 PC ARRS roles effectively</a:t>
            </a:r>
          </a:p>
        </p:txBody>
      </p:sp>
      <p:sp>
        <p:nvSpPr>
          <p:cNvPr id="275" name="Google Shape;275;p39"/>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GB" dirty="0"/>
              <a:t>Role interdependencies</a:t>
            </a:r>
            <a:endParaRPr dirty="0"/>
          </a:p>
        </p:txBody>
      </p:sp>
      <p:sp>
        <p:nvSpPr>
          <p:cNvPr id="7" name="TextBox 6">
            <a:extLst>
              <a:ext uri="{FF2B5EF4-FFF2-40B4-BE49-F238E27FC236}">
                <a16:creationId xmlns:a16="http://schemas.microsoft.com/office/drawing/2014/main" id="{CE6B4AC9-06EA-4666-BCA9-9E3482178B68}"/>
              </a:ext>
            </a:extLst>
          </p:cNvPr>
          <p:cNvSpPr txBox="1"/>
          <p:nvPr/>
        </p:nvSpPr>
        <p:spPr>
          <a:xfrm>
            <a:off x="9011840" y="1313765"/>
            <a:ext cx="2844900" cy="523220"/>
          </a:xfrm>
          <a:prstGeom prst="rect">
            <a:avLst/>
          </a:prstGeom>
          <a:noFill/>
        </p:spPr>
        <p:txBody>
          <a:bodyPr wrap="square">
            <a:spAutoFit/>
          </a:bodyPr>
          <a:lstStyle/>
          <a:p>
            <a:pPr marL="0" lvl="0" indent="0" rtl="0">
              <a:spcBef>
                <a:spcPts val="0"/>
              </a:spcBef>
              <a:spcAft>
                <a:spcPts val="0"/>
              </a:spcAft>
              <a:buNone/>
            </a:pPr>
            <a:endParaRPr lang="en-GB" sz="1400" dirty="0">
              <a:solidFill>
                <a:schemeClr val="tx1"/>
              </a:solidFill>
              <a:latin typeface="Calibri"/>
              <a:ea typeface="Calibri"/>
              <a:cs typeface="Calibri"/>
              <a:sym typeface="Calibri"/>
            </a:endParaRPr>
          </a:p>
          <a:p>
            <a:pPr marL="0" lvl="0" indent="0" algn="ctr" rtl="0">
              <a:spcBef>
                <a:spcPts val="0"/>
              </a:spcBef>
              <a:spcAft>
                <a:spcPts val="0"/>
              </a:spcAft>
              <a:buNone/>
            </a:pPr>
            <a:r>
              <a:rPr lang="en-GB" sz="1400" dirty="0">
                <a:solidFill>
                  <a:schemeClr val="lt1"/>
                </a:solidFill>
                <a:latin typeface="Calibri"/>
                <a:ea typeface="Calibri"/>
                <a:cs typeface="Calibri"/>
                <a:sym typeface="Calibri"/>
              </a:rPr>
              <a:t>sing the 3 PC ARRS roles effectively</a:t>
            </a:r>
          </a:p>
        </p:txBody>
      </p:sp>
      <p:sp>
        <p:nvSpPr>
          <p:cNvPr id="9" name="TextBox 8">
            <a:extLst>
              <a:ext uri="{FF2B5EF4-FFF2-40B4-BE49-F238E27FC236}">
                <a16:creationId xmlns:a16="http://schemas.microsoft.com/office/drawing/2014/main" id="{830D47A0-2079-4ACE-A421-2E921C20AD88}"/>
              </a:ext>
            </a:extLst>
          </p:cNvPr>
          <p:cNvSpPr txBox="1"/>
          <p:nvPr/>
        </p:nvSpPr>
        <p:spPr>
          <a:xfrm>
            <a:off x="353572" y="1024984"/>
            <a:ext cx="11522306" cy="95866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2000" dirty="0"/>
              <a:t>First point of referral can be any of the three, but more likely to be care co-ordinator or SPLW </a:t>
            </a:r>
          </a:p>
          <a:p>
            <a:pPr marL="285750" indent="-285750">
              <a:lnSpc>
                <a:spcPct val="150000"/>
              </a:lnSpc>
              <a:buFont typeface="Arial" panose="020B0604020202020204" pitchFamily="34" charset="0"/>
              <a:buChar char="•"/>
            </a:pPr>
            <a:r>
              <a:rPr lang="en-GB" sz="2000" dirty="0"/>
              <a:t>Can refer to each other and good communication between 3 roles essential </a:t>
            </a:r>
          </a:p>
        </p:txBody>
      </p:sp>
      <p:graphicFrame>
        <p:nvGraphicFramePr>
          <p:cNvPr id="11" name="Content Placeholder 3">
            <a:extLst>
              <a:ext uri="{FF2B5EF4-FFF2-40B4-BE49-F238E27FC236}">
                <a16:creationId xmlns:a16="http://schemas.microsoft.com/office/drawing/2014/main" id="{F2D7474E-42FD-467B-839C-7F5262E3119A}"/>
              </a:ext>
            </a:extLst>
          </p:cNvPr>
          <p:cNvGraphicFramePr>
            <a:graphicFrameLocks/>
          </p:cNvGraphicFramePr>
          <p:nvPr>
            <p:extLst>
              <p:ext uri="{D42A27DB-BD31-4B8C-83A1-F6EECF244321}">
                <p14:modId xmlns:p14="http://schemas.microsoft.com/office/powerpoint/2010/main" val="1531286557"/>
              </p:ext>
            </p:extLst>
          </p:nvPr>
        </p:nvGraphicFramePr>
        <p:xfrm>
          <a:off x="976275" y="2267319"/>
          <a:ext cx="9996524" cy="3552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rrow: Right 11">
            <a:extLst>
              <a:ext uri="{FF2B5EF4-FFF2-40B4-BE49-F238E27FC236}">
                <a16:creationId xmlns:a16="http://schemas.microsoft.com/office/drawing/2014/main" id="{21080531-E4F1-4C38-8F9F-4579FA35D585}"/>
              </a:ext>
            </a:extLst>
          </p:cNvPr>
          <p:cNvSpPr/>
          <p:nvPr/>
        </p:nvSpPr>
        <p:spPr>
          <a:xfrm rot="2441772">
            <a:off x="998226" y="4115724"/>
            <a:ext cx="2208922" cy="74281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t>Referral</a:t>
            </a:r>
          </a:p>
        </p:txBody>
      </p:sp>
      <p:sp>
        <p:nvSpPr>
          <p:cNvPr id="13" name="Arrow: Right 12">
            <a:extLst>
              <a:ext uri="{FF2B5EF4-FFF2-40B4-BE49-F238E27FC236}">
                <a16:creationId xmlns:a16="http://schemas.microsoft.com/office/drawing/2014/main" id="{E90A6453-4E8A-448A-83C3-A2DDA2A6294C}"/>
              </a:ext>
            </a:extLst>
          </p:cNvPr>
          <p:cNvSpPr/>
          <p:nvPr/>
        </p:nvSpPr>
        <p:spPr>
          <a:xfrm rot="8640067">
            <a:off x="4876369" y="4586366"/>
            <a:ext cx="525758" cy="5789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4" name="Arrow: Right 13">
            <a:extLst>
              <a:ext uri="{FF2B5EF4-FFF2-40B4-BE49-F238E27FC236}">
                <a16:creationId xmlns:a16="http://schemas.microsoft.com/office/drawing/2014/main" id="{0283B454-53FE-486A-917B-BDEACDFD8706}"/>
              </a:ext>
            </a:extLst>
          </p:cNvPr>
          <p:cNvSpPr/>
          <p:nvPr/>
        </p:nvSpPr>
        <p:spPr>
          <a:xfrm rot="2060346">
            <a:off x="6432897" y="4553543"/>
            <a:ext cx="549371" cy="56616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5" name="Arrow: Right 14">
            <a:extLst>
              <a:ext uri="{FF2B5EF4-FFF2-40B4-BE49-F238E27FC236}">
                <a16:creationId xmlns:a16="http://schemas.microsoft.com/office/drawing/2014/main" id="{2DE3DFCD-2E44-4439-8D16-C56C73790DD8}"/>
              </a:ext>
            </a:extLst>
          </p:cNvPr>
          <p:cNvSpPr/>
          <p:nvPr/>
        </p:nvSpPr>
        <p:spPr>
          <a:xfrm rot="16200000">
            <a:off x="5743703" y="3572224"/>
            <a:ext cx="461666" cy="5644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AE42A8FF-EC9E-49DC-B21B-AE90E04A958B}"/>
              </a:ext>
            </a:extLst>
          </p:cNvPr>
          <p:cNvSpPr txBox="1"/>
          <p:nvPr/>
        </p:nvSpPr>
        <p:spPr>
          <a:xfrm>
            <a:off x="5259153" y="4085270"/>
            <a:ext cx="1430767" cy="738664"/>
          </a:xfrm>
          <a:prstGeom prst="rect">
            <a:avLst/>
          </a:prstGeom>
          <a:solidFill>
            <a:srgbClr val="FFC000"/>
          </a:solidFill>
          <a:ln w="3175">
            <a:noFill/>
          </a:ln>
        </p:spPr>
        <p:txBody>
          <a:bodyPr wrap="square" rtlCol="0">
            <a:spAutoFit/>
          </a:bodyPr>
          <a:lstStyle/>
          <a:p>
            <a:pPr algn="ctr"/>
            <a:r>
              <a:rPr lang="en-GB" b="1" dirty="0">
                <a:solidFill>
                  <a:schemeClr val="bg1"/>
                </a:solidFill>
              </a:rPr>
              <a:t>Pro-active case identification</a:t>
            </a:r>
          </a:p>
        </p:txBody>
      </p:sp>
      <p:sp>
        <p:nvSpPr>
          <p:cNvPr id="17" name="Arrow: Right 16">
            <a:extLst>
              <a:ext uri="{FF2B5EF4-FFF2-40B4-BE49-F238E27FC236}">
                <a16:creationId xmlns:a16="http://schemas.microsoft.com/office/drawing/2014/main" id="{0046A4CE-3BE6-45A1-9F9B-6DE89BC8B306}"/>
              </a:ext>
            </a:extLst>
          </p:cNvPr>
          <p:cNvSpPr/>
          <p:nvPr/>
        </p:nvSpPr>
        <p:spPr>
          <a:xfrm>
            <a:off x="1994650" y="2629150"/>
            <a:ext cx="2375184" cy="693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t>Referral</a:t>
            </a:r>
          </a:p>
        </p:txBody>
      </p:sp>
      <p:sp>
        <p:nvSpPr>
          <p:cNvPr id="18" name="TextBox 17">
            <a:extLst>
              <a:ext uri="{FF2B5EF4-FFF2-40B4-BE49-F238E27FC236}">
                <a16:creationId xmlns:a16="http://schemas.microsoft.com/office/drawing/2014/main" id="{5812E81F-F398-4DE3-84E7-A2FA733FEFD8}"/>
              </a:ext>
            </a:extLst>
          </p:cNvPr>
          <p:cNvSpPr txBox="1"/>
          <p:nvPr/>
        </p:nvSpPr>
        <p:spPr>
          <a:xfrm>
            <a:off x="472983" y="5957910"/>
            <a:ext cx="3857297" cy="892552"/>
          </a:xfrm>
          <a:prstGeom prst="rect">
            <a:avLst/>
          </a:prstGeom>
          <a:noFill/>
        </p:spPr>
        <p:txBody>
          <a:bodyPr wrap="square" rtlCol="0">
            <a:spAutoFit/>
          </a:bodyPr>
          <a:lstStyle/>
          <a:p>
            <a:pPr>
              <a:spcAft>
                <a:spcPts val="600"/>
              </a:spcAft>
            </a:pPr>
            <a:r>
              <a:rPr lang="en-GB" sz="1400" b="1" dirty="0">
                <a:solidFill>
                  <a:schemeClr val="bg1"/>
                </a:solidFill>
                <a:latin typeface="+mn-lt"/>
              </a:rPr>
              <a:t>@SP_LDN</a:t>
            </a:r>
            <a:endParaRPr lang="en-GB" sz="100" b="1" dirty="0">
              <a:solidFill>
                <a:schemeClr val="bg1"/>
              </a:solidFill>
              <a:latin typeface="+mn-lt"/>
            </a:endParaRPr>
          </a:p>
          <a:p>
            <a:pPr>
              <a:spcAft>
                <a:spcPts val="600"/>
              </a:spcAft>
            </a:pPr>
            <a:r>
              <a:rPr lang="en-GB" sz="1400" b="1" dirty="0">
                <a:solidFill>
                  <a:schemeClr val="bg1"/>
                </a:solidFill>
                <a:latin typeface="+mn-lt"/>
                <a:hlinkClick r:id="rId8">
                  <a:extLst>
                    <a:ext uri="{A12FA001-AC4F-418D-AE19-62706E023703}">
                      <ahyp:hlinkClr xmlns:ahyp="http://schemas.microsoft.com/office/drawing/2018/hyperlinkcolor" val="tx"/>
                    </a:ext>
                  </a:extLst>
                </a:hlinkClick>
              </a:rPr>
              <a:t>hlp.socialprescribing@nhs.net</a:t>
            </a:r>
            <a:endParaRPr lang="en-GB" sz="1400" b="1" dirty="0">
              <a:solidFill>
                <a:schemeClr val="bg1"/>
              </a:solidFill>
              <a:latin typeface="+mn-lt"/>
            </a:endParaRPr>
          </a:p>
          <a:p>
            <a:pPr>
              <a:spcAft>
                <a:spcPts val="600"/>
              </a:spcAft>
            </a:pPr>
            <a:r>
              <a:rPr lang="en-GB" b="1" i="0" dirty="0">
                <a:solidFill>
                  <a:schemeClr val="bg1"/>
                </a:solidFill>
                <a:effectLst/>
                <a:latin typeface="+mn-lt"/>
              </a:rPr>
              <a:t>www.slido.com with #859551</a:t>
            </a:r>
            <a:endParaRPr lang="en-GB" sz="1400" b="1" dirty="0">
              <a:solidFill>
                <a:schemeClr val="bg1"/>
              </a:solidFill>
              <a:latin typeface="+mn-lt"/>
            </a:endParaRPr>
          </a:p>
        </p:txBody>
      </p:sp>
      <p:pic>
        <p:nvPicPr>
          <p:cNvPr id="19" name="Picture 18" descr="A white circle with a black background&#10;&#10;Description automatically generated with low confidence">
            <a:extLst>
              <a:ext uri="{FF2B5EF4-FFF2-40B4-BE49-F238E27FC236}">
                <a16:creationId xmlns:a16="http://schemas.microsoft.com/office/drawing/2014/main" id="{AAB801F6-E9D4-47FA-85A9-BB5202D61A61}"/>
              </a:ext>
            </a:extLst>
          </p:cNvPr>
          <p:cNvPicPr>
            <a:picLocks noChangeAspect="1"/>
          </p:cNvPicPr>
          <p:nvPr/>
        </p:nvPicPr>
        <p:blipFill>
          <a:blip r:embed="rId9"/>
          <a:stretch>
            <a:fillRect/>
          </a:stretch>
        </p:blipFill>
        <p:spPr>
          <a:xfrm>
            <a:off x="134804" y="6041990"/>
            <a:ext cx="277133" cy="234904"/>
          </a:xfrm>
          <a:prstGeom prst="rect">
            <a:avLst/>
          </a:prstGeom>
        </p:spPr>
      </p:pic>
      <p:pic>
        <p:nvPicPr>
          <p:cNvPr id="20" name="Picture 19" descr="Icon&#10;&#10;Description automatically generated">
            <a:extLst>
              <a:ext uri="{FF2B5EF4-FFF2-40B4-BE49-F238E27FC236}">
                <a16:creationId xmlns:a16="http://schemas.microsoft.com/office/drawing/2014/main" id="{549ADFEC-721F-4C7A-B26D-FA79224D99EC}"/>
              </a:ext>
            </a:extLst>
          </p:cNvPr>
          <p:cNvPicPr>
            <a:picLocks noChangeAspect="1"/>
          </p:cNvPicPr>
          <p:nvPr/>
        </p:nvPicPr>
        <p:blipFill>
          <a:blip r:embed="rId10"/>
          <a:stretch>
            <a:fillRect/>
          </a:stretch>
        </p:blipFill>
        <p:spPr>
          <a:xfrm>
            <a:off x="134805" y="6304907"/>
            <a:ext cx="250276" cy="196272"/>
          </a:xfrm>
          <a:prstGeom prst="rect">
            <a:avLst/>
          </a:prstGeom>
        </p:spPr>
      </p:pic>
      <p:pic>
        <p:nvPicPr>
          <p:cNvPr id="21" name="Picture 20" descr="Icon&#10;&#10;Description automatically generated">
            <a:extLst>
              <a:ext uri="{FF2B5EF4-FFF2-40B4-BE49-F238E27FC236}">
                <a16:creationId xmlns:a16="http://schemas.microsoft.com/office/drawing/2014/main" id="{6DC04E21-5A06-4ACE-94CA-9FDE80800FA2}"/>
              </a:ext>
            </a:extLst>
          </p:cNvPr>
          <p:cNvPicPr>
            <a:picLocks noChangeAspect="1"/>
          </p:cNvPicPr>
          <p:nvPr/>
        </p:nvPicPr>
        <p:blipFill>
          <a:blip r:embed="rId11"/>
          <a:stretch>
            <a:fillRect/>
          </a:stretch>
        </p:blipFill>
        <p:spPr>
          <a:xfrm>
            <a:off x="166334" y="6582898"/>
            <a:ext cx="167406" cy="217209"/>
          </a:xfrm>
          <a:prstGeom prst="rect">
            <a:avLst/>
          </a:prstGeom>
        </p:spPr>
      </p:pic>
    </p:spTree>
    <p:extLst>
      <p:ext uri="{BB962C8B-B14F-4D97-AF65-F5344CB8AC3E}">
        <p14:creationId xmlns:p14="http://schemas.microsoft.com/office/powerpoint/2010/main" val="170451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6D9D-52EB-46EE-AA01-53FC2F138FA8}"/>
              </a:ext>
            </a:extLst>
          </p:cNvPr>
          <p:cNvSpPr>
            <a:spLocks noGrp="1"/>
          </p:cNvSpPr>
          <p:nvPr>
            <p:ph type="title"/>
          </p:nvPr>
        </p:nvSpPr>
        <p:spPr>
          <a:xfrm>
            <a:off x="335360" y="1772816"/>
            <a:ext cx="11309244" cy="1647510"/>
          </a:xfrm>
        </p:spPr>
        <p:txBody>
          <a:bodyPr>
            <a:normAutofit fontScale="90000"/>
          </a:bodyPr>
          <a:lstStyle/>
          <a:p>
            <a:pPr>
              <a:spcAft>
                <a:spcPts val="600"/>
              </a:spcAft>
            </a:pPr>
            <a:r>
              <a:rPr lang="en-GB" dirty="0"/>
              <a:t>Caroline Haines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Health &amp; Wellbeing Coach</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London Mentor for Health &amp; Wellbeing Coaches</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East Merton PCN</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 NHSE Associate</a:t>
            </a:r>
            <a:br>
              <a:rPr lang="en-GB" sz="1800" b="1"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br>
              <a:rPr lang="en-GB" dirty="0"/>
            </a:br>
            <a:endParaRPr lang="en-GB"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704E0B-9F7C-4B25-B627-A4E7109B58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6" name="Picture 5" descr="Logo&#10;&#10;Description automatically generated">
            <a:extLst>
              <a:ext uri="{FF2B5EF4-FFF2-40B4-BE49-F238E27FC236}">
                <a16:creationId xmlns:a16="http://schemas.microsoft.com/office/drawing/2014/main" id="{EF55FE9F-93B7-4C99-B5CE-16C4FC8B48E4}"/>
              </a:ext>
            </a:extLst>
          </p:cNvPr>
          <p:cNvPicPr>
            <a:picLocks noChangeAspect="1"/>
          </p:cNvPicPr>
          <p:nvPr/>
        </p:nvPicPr>
        <p:blipFill>
          <a:blip r:embed="rId2"/>
          <a:stretch>
            <a:fillRect/>
          </a:stretch>
        </p:blipFill>
        <p:spPr>
          <a:xfrm>
            <a:off x="10423674" y="6053300"/>
            <a:ext cx="1432966" cy="656057"/>
          </a:xfrm>
          <a:prstGeom prst="rect">
            <a:avLst/>
          </a:prstGeom>
        </p:spPr>
      </p:pic>
    </p:spTree>
    <p:extLst>
      <p:ext uri="{BB962C8B-B14F-4D97-AF65-F5344CB8AC3E}">
        <p14:creationId xmlns:p14="http://schemas.microsoft.com/office/powerpoint/2010/main" val="43311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6D9D-52EB-46EE-AA01-53FC2F138FA8}"/>
              </a:ext>
            </a:extLst>
          </p:cNvPr>
          <p:cNvSpPr>
            <a:spLocks noGrp="1"/>
          </p:cNvSpPr>
          <p:nvPr>
            <p:ph type="title"/>
          </p:nvPr>
        </p:nvSpPr>
        <p:spPr/>
        <p:txBody>
          <a:bodyPr>
            <a:normAutofit fontScale="90000"/>
          </a:bodyPr>
          <a:lstStyle/>
          <a:p>
            <a:pPr>
              <a:spcAft>
                <a:spcPts val="600"/>
              </a:spcAft>
            </a:pPr>
            <a:r>
              <a:rPr lang="en-GB" dirty="0"/>
              <a:t>Janie Wike</a:t>
            </a:r>
            <a:br>
              <a:rPr lang="en-GB" dirty="0"/>
            </a:br>
            <a:r>
              <a:rPr lang="en-GB" dirty="0">
                <a:latin typeface="Arial" panose="020B0604020202020204" pitchFamily="34" charset="0"/>
                <a:cs typeface="Arial" panose="020B0604020202020204" pitchFamily="34" charset="0"/>
              </a:rPr>
              <a:t>Primary Care Network Manager</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&amp; Lead for Social Prescribing Link Workers</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Barnsley Healthcare Federation CIC</a:t>
            </a:r>
            <a:br>
              <a:rPr lang="en-GB" sz="1800" b="1"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br>
              <a:rPr lang="en-GB" dirty="0"/>
            </a:br>
            <a:endParaRPr lang="en-GB"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704E0B-9F7C-4B25-B627-A4E7109B58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6" name="Picture 5" descr="Logo&#10;&#10;Description automatically generated">
            <a:extLst>
              <a:ext uri="{FF2B5EF4-FFF2-40B4-BE49-F238E27FC236}">
                <a16:creationId xmlns:a16="http://schemas.microsoft.com/office/drawing/2014/main" id="{EF55FE9F-93B7-4C99-B5CE-16C4FC8B48E4}"/>
              </a:ext>
            </a:extLst>
          </p:cNvPr>
          <p:cNvPicPr>
            <a:picLocks noChangeAspect="1"/>
          </p:cNvPicPr>
          <p:nvPr/>
        </p:nvPicPr>
        <p:blipFill>
          <a:blip r:embed="rId2"/>
          <a:stretch>
            <a:fillRect/>
          </a:stretch>
        </p:blipFill>
        <p:spPr>
          <a:xfrm>
            <a:off x="10423674" y="6053300"/>
            <a:ext cx="1432966" cy="656057"/>
          </a:xfrm>
          <a:prstGeom prst="rect">
            <a:avLst/>
          </a:prstGeom>
        </p:spPr>
      </p:pic>
    </p:spTree>
    <p:extLst>
      <p:ext uri="{BB962C8B-B14F-4D97-AF65-F5344CB8AC3E}">
        <p14:creationId xmlns:p14="http://schemas.microsoft.com/office/powerpoint/2010/main" val="3794474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6D9D-52EB-46EE-AA01-53FC2F138FA8}"/>
              </a:ext>
            </a:extLst>
          </p:cNvPr>
          <p:cNvSpPr>
            <a:spLocks noGrp="1"/>
          </p:cNvSpPr>
          <p:nvPr>
            <p:ph type="title"/>
          </p:nvPr>
        </p:nvSpPr>
        <p:spPr/>
        <p:txBody>
          <a:bodyPr>
            <a:normAutofit fontScale="90000"/>
          </a:bodyPr>
          <a:lstStyle/>
          <a:p>
            <a:pPr>
              <a:spcAft>
                <a:spcPts val="600"/>
              </a:spcAft>
            </a:pPr>
            <a:r>
              <a:rPr lang="en-GB" dirty="0"/>
              <a:t>Dr Naheed Khan-Lodhi</a:t>
            </a:r>
            <a:br>
              <a:rPr lang="en-GB" dirty="0"/>
            </a:br>
            <a:r>
              <a:rPr lang="en-GB" dirty="0">
                <a:latin typeface="Arial" panose="020B0604020202020204" pitchFamily="34" charset="0"/>
                <a:cs typeface="Arial" panose="020B0604020202020204" pitchFamily="34" charset="0"/>
              </a:rPr>
              <a:t>GP and the Clinical Director</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Walthamstow West PCN</a:t>
            </a:r>
          </a:p>
        </p:txBody>
      </p:sp>
      <p:sp>
        <p:nvSpPr>
          <p:cNvPr id="3" name="Slide Number Placeholder 2">
            <a:extLst>
              <a:ext uri="{FF2B5EF4-FFF2-40B4-BE49-F238E27FC236}">
                <a16:creationId xmlns:a16="http://schemas.microsoft.com/office/drawing/2014/main" id="{B5704E0B-9F7C-4B25-B627-A4E7109B58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6" name="Picture 5" descr="Logo&#10;&#10;Description automatically generated">
            <a:extLst>
              <a:ext uri="{FF2B5EF4-FFF2-40B4-BE49-F238E27FC236}">
                <a16:creationId xmlns:a16="http://schemas.microsoft.com/office/drawing/2014/main" id="{EF55FE9F-93B7-4C99-B5CE-16C4FC8B48E4}"/>
              </a:ext>
            </a:extLst>
          </p:cNvPr>
          <p:cNvPicPr>
            <a:picLocks noChangeAspect="1"/>
          </p:cNvPicPr>
          <p:nvPr/>
        </p:nvPicPr>
        <p:blipFill>
          <a:blip r:embed="rId2"/>
          <a:stretch>
            <a:fillRect/>
          </a:stretch>
        </p:blipFill>
        <p:spPr>
          <a:xfrm>
            <a:off x="10423674" y="6053300"/>
            <a:ext cx="1432966" cy="656057"/>
          </a:xfrm>
          <a:prstGeom prst="rect">
            <a:avLst/>
          </a:prstGeom>
        </p:spPr>
      </p:pic>
    </p:spTree>
    <p:extLst>
      <p:ext uri="{BB962C8B-B14F-4D97-AF65-F5344CB8AC3E}">
        <p14:creationId xmlns:p14="http://schemas.microsoft.com/office/powerpoint/2010/main" val="211175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6D9D-52EB-46EE-AA01-53FC2F138FA8}"/>
              </a:ext>
            </a:extLst>
          </p:cNvPr>
          <p:cNvSpPr>
            <a:spLocks noGrp="1"/>
          </p:cNvSpPr>
          <p:nvPr>
            <p:ph type="title"/>
          </p:nvPr>
        </p:nvSpPr>
        <p:spPr/>
        <p:txBody>
          <a:bodyPr>
            <a:normAutofit fontScale="90000"/>
          </a:bodyPr>
          <a:lstStyle/>
          <a:p>
            <a:pPr>
              <a:spcAft>
                <a:spcPts val="600"/>
              </a:spcAft>
            </a:pPr>
            <a:r>
              <a:rPr lang="en-GB" dirty="0"/>
              <a:t>Dr Mohan Sekeram</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PCN Clinical Director, RCGP Regional Clinical Lead - Person Centred Care, Clinical Lead for Personalised Care, SWL, Social Prescribing Wandsworth and Merton CCG</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Merton East PCN / SWL ICS</a:t>
            </a:r>
            <a:br>
              <a:rPr lang="en-GB" sz="1800" b="1"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br>
              <a:rPr lang="en-GB" dirty="0"/>
            </a:br>
            <a:endParaRPr lang="en-GB"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704E0B-9F7C-4B25-B627-A4E7109B58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6" name="Picture 5" descr="Logo&#10;&#10;Description automatically generated">
            <a:extLst>
              <a:ext uri="{FF2B5EF4-FFF2-40B4-BE49-F238E27FC236}">
                <a16:creationId xmlns:a16="http://schemas.microsoft.com/office/drawing/2014/main" id="{EF55FE9F-93B7-4C99-B5CE-16C4FC8B48E4}"/>
              </a:ext>
            </a:extLst>
          </p:cNvPr>
          <p:cNvPicPr>
            <a:picLocks noChangeAspect="1"/>
          </p:cNvPicPr>
          <p:nvPr/>
        </p:nvPicPr>
        <p:blipFill>
          <a:blip r:embed="rId2"/>
          <a:stretch>
            <a:fillRect/>
          </a:stretch>
        </p:blipFill>
        <p:spPr>
          <a:xfrm>
            <a:off x="10423674" y="6053300"/>
            <a:ext cx="1432966" cy="656057"/>
          </a:xfrm>
          <a:prstGeom prst="rect">
            <a:avLst/>
          </a:prstGeom>
        </p:spPr>
      </p:pic>
    </p:spTree>
    <p:extLst>
      <p:ext uri="{BB962C8B-B14F-4D97-AF65-F5344CB8AC3E}">
        <p14:creationId xmlns:p14="http://schemas.microsoft.com/office/powerpoint/2010/main" val="18345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6D9D-52EB-46EE-AA01-53FC2F138FA8}"/>
              </a:ext>
            </a:extLst>
          </p:cNvPr>
          <p:cNvSpPr>
            <a:spLocks noGrp="1"/>
          </p:cNvSpPr>
          <p:nvPr>
            <p:ph type="title"/>
          </p:nvPr>
        </p:nvSpPr>
        <p:spPr>
          <a:xfrm>
            <a:off x="335360" y="1772816"/>
            <a:ext cx="11309244" cy="1647510"/>
          </a:xfrm>
        </p:spPr>
        <p:txBody>
          <a:bodyPr>
            <a:normAutofit fontScale="90000"/>
          </a:bodyPr>
          <a:lstStyle/>
          <a:p>
            <a:pPr>
              <a:spcAft>
                <a:spcPts val="600"/>
              </a:spcAft>
            </a:pPr>
            <a:r>
              <a:rPr lang="en-GB" dirty="0"/>
              <a:t>Lianna Martin</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Programme Manager, Personalised Care &amp; Social Prescribing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London Regional Learning Coordinator for SP</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Healthy London Partnership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 NHSE Associate</a:t>
            </a:r>
            <a:br>
              <a:rPr lang="en-GB" sz="1800" b="1"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br>
              <a:rPr lang="en-GB" dirty="0"/>
            </a:br>
            <a:endParaRPr lang="en-GB"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704E0B-9F7C-4B25-B627-A4E7109B58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6" name="Picture 5" descr="Logo&#10;&#10;Description automatically generated">
            <a:extLst>
              <a:ext uri="{FF2B5EF4-FFF2-40B4-BE49-F238E27FC236}">
                <a16:creationId xmlns:a16="http://schemas.microsoft.com/office/drawing/2014/main" id="{EF55FE9F-93B7-4C99-B5CE-16C4FC8B48E4}"/>
              </a:ext>
            </a:extLst>
          </p:cNvPr>
          <p:cNvPicPr>
            <a:picLocks noChangeAspect="1"/>
          </p:cNvPicPr>
          <p:nvPr/>
        </p:nvPicPr>
        <p:blipFill>
          <a:blip r:embed="rId2"/>
          <a:stretch>
            <a:fillRect/>
          </a:stretch>
        </p:blipFill>
        <p:spPr>
          <a:xfrm>
            <a:off x="10423674" y="6053300"/>
            <a:ext cx="1432966" cy="656057"/>
          </a:xfrm>
          <a:prstGeom prst="rect">
            <a:avLst/>
          </a:prstGeom>
        </p:spPr>
      </p:pic>
    </p:spTree>
    <p:extLst>
      <p:ext uri="{BB962C8B-B14F-4D97-AF65-F5344CB8AC3E}">
        <p14:creationId xmlns:p14="http://schemas.microsoft.com/office/powerpoint/2010/main" val="646672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74" name="Google Shape;274;p39"/>
          <p:cNvSpPr/>
          <p:nvPr/>
        </p:nvSpPr>
        <p:spPr>
          <a:xfrm>
            <a:off x="-1" y="5950995"/>
            <a:ext cx="12192000" cy="911100"/>
          </a:xfrm>
          <a:prstGeom prst="rect">
            <a:avLst/>
          </a:prstGeom>
          <a:solidFill>
            <a:schemeClr val="dk2"/>
          </a:solidFill>
          <a:ln>
            <a:noFill/>
          </a:ln>
        </p:spPr>
        <p:txBody>
          <a:bodyPr spcFirstLastPara="1" wrap="square" lIns="121900" tIns="60925" rIns="121900" bIns="60925" anchor="ctr" anchorCtr="0">
            <a:noAutofit/>
          </a:bodyPr>
          <a:lstStyle/>
          <a:p>
            <a:pPr marL="0" lvl="0" indent="0" algn="r" rtl="0">
              <a:spcBef>
                <a:spcPts val="0"/>
              </a:spcBef>
              <a:spcAft>
                <a:spcPts val="0"/>
              </a:spcAft>
              <a:buNone/>
            </a:pPr>
            <a:r>
              <a:rPr lang="en-GB" sz="1800" b="1" dirty="0">
                <a:solidFill>
                  <a:schemeClr val="lt1"/>
                </a:solidFill>
                <a:latin typeface="+mn-lt"/>
                <a:ea typeface="Calibri"/>
                <a:cs typeface="Calibri"/>
                <a:sym typeface="Calibri"/>
              </a:rPr>
              <a:t>PERSONALISED CARE FOR LONDON: using the 3 PC ARRS roles effectively</a:t>
            </a:r>
          </a:p>
        </p:txBody>
      </p:sp>
      <p:sp>
        <p:nvSpPr>
          <p:cNvPr id="275" name="Google Shape;275;p39"/>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GB" dirty="0">
                <a:latin typeface="Arial Black" panose="020B0A04020102020204" pitchFamily="34" charset="0"/>
                <a:cs typeface="Calibri" panose="020F0502020204030204" pitchFamily="34" charset="0"/>
              </a:rPr>
              <a:t>Support available in London</a:t>
            </a:r>
            <a:endParaRPr dirty="0">
              <a:latin typeface="Arial Black" panose="020B0A04020102020204" pitchFamily="34" charset="0"/>
              <a:cs typeface="Calibri" panose="020F0502020204030204" pitchFamily="34" charset="0"/>
            </a:endParaRPr>
          </a:p>
        </p:txBody>
      </p:sp>
      <p:sp>
        <p:nvSpPr>
          <p:cNvPr id="276" name="Google Shape;276;p39"/>
          <p:cNvSpPr txBox="1"/>
          <p:nvPr/>
        </p:nvSpPr>
        <p:spPr>
          <a:xfrm>
            <a:off x="334434" y="713503"/>
            <a:ext cx="11522306" cy="4998261"/>
          </a:xfrm>
          <a:prstGeom prst="rect">
            <a:avLst/>
          </a:prstGeom>
          <a:noFill/>
          <a:ln>
            <a:noFill/>
          </a:ln>
        </p:spPr>
        <p:txBody>
          <a:bodyPr spcFirstLastPara="1" wrap="square" lIns="91425" tIns="91425" rIns="91425" bIns="91425" anchor="t" anchorCtr="0">
            <a:spAutoFit/>
          </a:bodyPr>
          <a:lstStyle/>
          <a:p>
            <a:pPr>
              <a:lnSpc>
                <a:spcPct val="115000"/>
              </a:lnSpc>
            </a:pPr>
            <a:r>
              <a:rPr lang="en-GB" sz="2000" b="1" dirty="0">
                <a:solidFill>
                  <a:srgbClr val="007EB0"/>
                </a:solidFill>
                <a:latin typeface="+mn-lt"/>
                <a:cs typeface="Calibri" panose="020F0502020204030204" pitchFamily="34" charset="0"/>
              </a:rPr>
              <a:t>HLP Personalised Care Team</a:t>
            </a:r>
          </a:p>
          <a:p>
            <a:pPr marL="0" lvl="0" indent="0" algn="l" rtl="0">
              <a:lnSpc>
                <a:spcPct val="115000"/>
              </a:lnSpc>
              <a:spcAft>
                <a:spcPts val="0"/>
              </a:spcAft>
              <a:buNone/>
            </a:pPr>
            <a:r>
              <a:rPr lang="en-GB" sz="2000" dirty="0">
                <a:solidFill>
                  <a:schemeClr val="tx1">
                    <a:lumMod val="50000"/>
                  </a:schemeClr>
                </a:solidFill>
                <a:latin typeface="+mn-lt"/>
                <a:cs typeface="Calibri" panose="020F0502020204030204" pitchFamily="34" charset="0"/>
              </a:rPr>
              <a:t>Supporting the London system to spread and scale personalised care</a:t>
            </a:r>
          </a:p>
          <a:p>
            <a:pPr marL="0" lvl="0" indent="0" algn="l" rtl="0">
              <a:lnSpc>
                <a:spcPct val="115000"/>
              </a:lnSpc>
              <a:spcAft>
                <a:spcPts val="0"/>
              </a:spcAft>
              <a:buNone/>
            </a:pPr>
            <a:r>
              <a:rPr lang="en-GB" sz="2000" dirty="0">
                <a:solidFill>
                  <a:schemeClr val="tx1">
                    <a:lumMod val="50000"/>
                  </a:schemeClr>
                </a:solidFill>
                <a:latin typeface="+mn-lt"/>
                <a:cs typeface="Calibri" panose="020F0502020204030204" pitchFamily="34" charset="0"/>
              </a:rPr>
              <a:t>Convening multisector partnership work to support, develop and innovate social prescribing</a:t>
            </a:r>
          </a:p>
          <a:p>
            <a:pPr marL="0" lvl="0" indent="0" algn="l" rtl="0">
              <a:lnSpc>
                <a:spcPct val="115000"/>
              </a:lnSpc>
              <a:spcAft>
                <a:spcPts val="0"/>
              </a:spcAft>
              <a:buNone/>
            </a:pPr>
            <a:endParaRPr lang="en-GB" sz="800" dirty="0">
              <a:solidFill>
                <a:srgbClr val="007EB0"/>
              </a:solidFill>
              <a:latin typeface="+mn-lt"/>
              <a:cs typeface="Calibri" panose="020F0502020204030204" pitchFamily="34" charset="0"/>
            </a:endParaRPr>
          </a:p>
          <a:p>
            <a:pPr marL="0" lvl="0" indent="0" algn="l" rtl="0">
              <a:lnSpc>
                <a:spcPct val="115000"/>
              </a:lnSpc>
              <a:spcAft>
                <a:spcPts val="0"/>
              </a:spcAft>
              <a:buNone/>
            </a:pPr>
            <a:r>
              <a:rPr lang="en-GB" sz="2000" b="1" dirty="0">
                <a:solidFill>
                  <a:srgbClr val="007EB0"/>
                </a:solidFill>
                <a:latin typeface="+mn-lt"/>
                <a:cs typeface="Calibri" panose="020F0502020204030204" pitchFamily="34" charset="0"/>
              </a:rPr>
              <a:t>NHSE Associate roles supporting frontline staff</a:t>
            </a:r>
          </a:p>
          <a:p>
            <a:pPr marL="0" lvl="0" indent="0" algn="l" rtl="0">
              <a:lnSpc>
                <a:spcPct val="115000"/>
              </a:lnSpc>
              <a:spcAft>
                <a:spcPts val="0"/>
              </a:spcAft>
              <a:buNone/>
            </a:pPr>
            <a:r>
              <a:rPr lang="en-GB" sz="2000" dirty="0">
                <a:solidFill>
                  <a:schemeClr val="tx1">
                    <a:lumMod val="50000"/>
                  </a:schemeClr>
                </a:solidFill>
                <a:latin typeface="+mn-lt"/>
                <a:cs typeface="Calibri" panose="020F0502020204030204" pitchFamily="34" charset="0"/>
              </a:rPr>
              <a:t>Regional Learning Coordinator for Social Prescribing – Lianna Martin</a:t>
            </a:r>
          </a:p>
          <a:p>
            <a:pPr marL="0" lvl="0" indent="0" algn="l" rtl="0">
              <a:lnSpc>
                <a:spcPct val="115000"/>
              </a:lnSpc>
              <a:spcAft>
                <a:spcPts val="0"/>
              </a:spcAft>
              <a:buNone/>
            </a:pPr>
            <a:r>
              <a:rPr lang="en-GB" sz="2000" dirty="0">
                <a:solidFill>
                  <a:schemeClr val="tx1">
                    <a:lumMod val="50000"/>
                  </a:schemeClr>
                </a:solidFill>
                <a:latin typeface="+mn-lt"/>
                <a:cs typeface="Calibri" panose="020F0502020204030204" pitchFamily="34" charset="0"/>
              </a:rPr>
              <a:t>Health and Wellbeing Coach Mentor – Caroline Haines</a:t>
            </a:r>
          </a:p>
          <a:p>
            <a:pPr marL="0" lvl="0" indent="0" algn="l" rtl="0">
              <a:lnSpc>
                <a:spcPct val="115000"/>
              </a:lnSpc>
              <a:spcAft>
                <a:spcPts val="0"/>
              </a:spcAft>
              <a:buNone/>
            </a:pPr>
            <a:r>
              <a:rPr lang="en-GB" sz="2000" dirty="0">
                <a:solidFill>
                  <a:schemeClr val="tx1">
                    <a:lumMod val="50000"/>
                  </a:schemeClr>
                </a:solidFill>
                <a:latin typeface="+mn-lt"/>
                <a:cs typeface="Calibri" panose="020F0502020204030204" pitchFamily="34" charset="0"/>
              </a:rPr>
              <a:t>Care Coordinator Mentor – TBC</a:t>
            </a:r>
          </a:p>
          <a:p>
            <a:pPr marL="0" lvl="0" indent="0" algn="l" rtl="0">
              <a:lnSpc>
                <a:spcPct val="115000"/>
              </a:lnSpc>
              <a:spcAft>
                <a:spcPts val="0"/>
              </a:spcAft>
              <a:buNone/>
            </a:pPr>
            <a:endParaRPr lang="en-GB" sz="800" dirty="0">
              <a:solidFill>
                <a:srgbClr val="007EB0"/>
              </a:solidFill>
              <a:latin typeface="+mn-lt"/>
              <a:cs typeface="Calibri" panose="020F0502020204030204" pitchFamily="34" charset="0"/>
            </a:endParaRPr>
          </a:p>
          <a:p>
            <a:pPr marL="0" lvl="0" indent="0" algn="l" rtl="0">
              <a:lnSpc>
                <a:spcPct val="115000"/>
              </a:lnSpc>
              <a:spcAft>
                <a:spcPts val="0"/>
              </a:spcAft>
              <a:buNone/>
            </a:pPr>
            <a:r>
              <a:rPr lang="en-GB" sz="2000" b="1" dirty="0">
                <a:solidFill>
                  <a:srgbClr val="007EB0"/>
                </a:solidFill>
                <a:latin typeface="+mn-lt"/>
                <a:cs typeface="Calibri" panose="020F0502020204030204" pitchFamily="34" charset="0"/>
              </a:rPr>
              <a:t>NHSE Associate roles supporting the system</a:t>
            </a:r>
          </a:p>
          <a:p>
            <a:pPr marL="0" lvl="0" indent="0" algn="l" rtl="0">
              <a:lnSpc>
                <a:spcPct val="115000"/>
              </a:lnSpc>
              <a:spcAft>
                <a:spcPts val="0"/>
              </a:spcAft>
              <a:buNone/>
            </a:pPr>
            <a:r>
              <a:rPr lang="en-GB" sz="2000" dirty="0">
                <a:solidFill>
                  <a:schemeClr val="tx1">
                    <a:lumMod val="50000"/>
                  </a:schemeClr>
                </a:solidFill>
                <a:latin typeface="+mn-lt"/>
                <a:cs typeface="Calibri" panose="020F0502020204030204" pitchFamily="34" charset="0"/>
              </a:rPr>
              <a:t>PCN Advisor – team TBC</a:t>
            </a:r>
          </a:p>
          <a:p>
            <a:pPr marL="0" lvl="0" indent="0" algn="l" rtl="0">
              <a:lnSpc>
                <a:spcPct val="115000"/>
              </a:lnSpc>
              <a:spcAft>
                <a:spcPts val="0"/>
              </a:spcAft>
              <a:buNone/>
            </a:pPr>
            <a:endParaRPr lang="en-GB" sz="800" b="1" dirty="0">
              <a:solidFill>
                <a:srgbClr val="007EB0"/>
              </a:solidFill>
              <a:latin typeface="+mn-lt"/>
              <a:cs typeface="Calibri" panose="020F0502020204030204" pitchFamily="34" charset="0"/>
            </a:endParaRPr>
          </a:p>
          <a:p>
            <a:pPr marL="0" lvl="0" indent="0" algn="l" rtl="0">
              <a:lnSpc>
                <a:spcPct val="115000"/>
              </a:lnSpc>
              <a:spcAft>
                <a:spcPts val="0"/>
              </a:spcAft>
              <a:buNone/>
            </a:pPr>
            <a:r>
              <a:rPr lang="en-GB" sz="2000" b="1" dirty="0">
                <a:solidFill>
                  <a:srgbClr val="007EB0"/>
                </a:solidFill>
                <a:latin typeface="+mn-lt"/>
                <a:cs typeface="Calibri" panose="020F0502020204030204" pitchFamily="34" charset="0"/>
              </a:rPr>
              <a:t>Local Training Hubs</a:t>
            </a:r>
          </a:p>
          <a:p>
            <a:pPr marL="0" lvl="0" indent="0" algn="l" rtl="0">
              <a:lnSpc>
                <a:spcPct val="115000"/>
              </a:lnSpc>
              <a:spcAft>
                <a:spcPts val="0"/>
              </a:spcAft>
              <a:buNone/>
            </a:pPr>
            <a:endParaRPr lang="en-GB" sz="800" b="1" dirty="0">
              <a:solidFill>
                <a:srgbClr val="007EB0"/>
              </a:solidFill>
              <a:latin typeface="+mn-lt"/>
              <a:cs typeface="Calibri" panose="020F0502020204030204" pitchFamily="34" charset="0"/>
            </a:endParaRPr>
          </a:p>
          <a:p>
            <a:pPr marL="0" lvl="0" indent="0" algn="l" rtl="0">
              <a:lnSpc>
                <a:spcPct val="115000"/>
              </a:lnSpc>
              <a:spcAft>
                <a:spcPts val="0"/>
              </a:spcAft>
              <a:buNone/>
            </a:pPr>
            <a:r>
              <a:rPr lang="en-GB" sz="2000" b="1" dirty="0">
                <a:solidFill>
                  <a:srgbClr val="007EB0"/>
                </a:solidFill>
                <a:latin typeface="+mn-lt"/>
                <a:cs typeface="Calibri" panose="020F0502020204030204" pitchFamily="34" charset="0"/>
              </a:rPr>
              <a:t>ICS Personalised Care Clinical Leads</a:t>
            </a:r>
          </a:p>
          <a:p>
            <a:pPr marL="0" lvl="0" indent="0" algn="l" rtl="0">
              <a:lnSpc>
                <a:spcPct val="115000"/>
              </a:lnSpc>
              <a:spcAft>
                <a:spcPts val="0"/>
              </a:spcAft>
              <a:buNone/>
            </a:pPr>
            <a:r>
              <a:rPr lang="en-GB" sz="2000" dirty="0">
                <a:solidFill>
                  <a:schemeClr val="tx1">
                    <a:lumMod val="50000"/>
                  </a:schemeClr>
                </a:solidFill>
                <a:latin typeface="+mn-lt"/>
                <a:cs typeface="Calibri" panose="020F0502020204030204" pitchFamily="34" charset="0"/>
              </a:rPr>
              <a:t>One for each of the ICS &amp; Dr Jagan John as Pan London Lead</a:t>
            </a:r>
            <a:endParaRPr sz="2000" dirty="0">
              <a:solidFill>
                <a:schemeClr val="tx1">
                  <a:lumMod val="50000"/>
                </a:schemeClr>
              </a:solidFill>
            </a:endParaRPr>
          </a:p>
        </p:txBody>
      </p:sp>
      <p:sp>
        <p:nvSpPr>
          <p:cNvPr id="6" name="TextBox 5">
            <a:extLst>
              <a:ext uri="{FF2B5EF4-FFF2-40B4-BE49-F238E27FC236}">
                <a16:creationId xmlns:a16="http://schemas.microsoft.com/office/drawing/2014/main" id="{C7A3AE0B-CCFF-4AF0-A1C6-5755B10305A6}"/>
              </a:ext>
            </a:extLst>
          </p:cNvPr>
          <p:cNvSpPr txBox="1"/>
          <p:nvPr/>
        </p:nvSpPr>
        <p:spPr>
          <a:xfrm>
            <a:off x="472983" y="5957910"/>
            <a:ext cx="3857297" cy="892552"/>
          </a:xfrm>
          <a:prstGeom prst="rect">
            <a:avLst/>
          </a:prstGeom>
          <a:noFill/>
        </p:spPr>
        <p:txBody>
          <a:bodyPr wrap="square" rtlCol="0">
            <a:spAutoFit/>
          </a:bodyPr>
          <a:lstStyle/>
          <a:p>
            <a:pPr>
              <a:spcAft>
                <a:spcPts val="600"/>
              </a:spcAft>
            </a:pPr>
            <a:r>
              <a:rPr lang="en-GB" sz="1400" b="1" dirty="0">
                <a:solidFill>
                  <a:schemeClr val="bg1"/>
                </a:solidFill>
                <a:latin typeface="+mn-lt"/>
              </a:rPr>
              <a:t>@SP_LDN</a:t>
            </a:r>
            <a:endParaRPr lang="en-GB" sz="100" b="1" dirty="0">
              <a:solidFill>
                <a:schemeClr val="bg1"/>
              </a:solidFill>
              <a:latin typeface="+mn-lt"/>
            </a:endParaRPr>
          </a:p>
          <a:p>
            <a:pPr>
              <a:spcAft>
                <a:spcPts val="600"/>
              </a:spcAft>
            </a:pPr>
            <a:r>
              <a:rPr lang="en-GB" sz="1400" b="1" dirty="0">
                <a:solidFill>
                  <a:schemeClr val="bg1"/>
                </a:solidFill>
                <a:latin typeface="+mn-lt"/>
                <a:hlinkClick r:id="rId3">
                  <a:extLst>
                    <a:ext uri="{A12FA001-AC4F-418D-AE19-62706E023703}">
                      <ahyp:hlinkClr xmlns:ahyp="http://schemas.microsoft.com/office/drawing/2018/hyperlinkcolor" val="tx"/>
                    </a:ext>
                  </a:extLst>
                </a:hlinkClick>
              </a:rPr>
              <a:t>hlp.socialprescribing@nhs.net</a:t>
            </a:r>
            <a:endParaRPr lang="en-GB" sz="1400" b="1" dirty="0">
              <a:solidFill>
                <a:schemeClr val="bg1"/>
              </a:solidFill>
              <a:latin typeface="+mn-lt"/>
            </a:endParaRPr>
          </a:p>
          <a:p>
            <a:pPr>
              <a:spcAft>
                <a:spcPts val="600"/>
              </a:spcAft>
            </a:pPr>
            <a:r>
              <a:rPr lang="en-GB" b="1" i="0" dirty="0">
                <a:solidFill>
                  <a:schemeClr val="bg1"/>
                </a:solidFill>
                <a:effectLst/>
                <a:latin typeface="+mn-lt"/>
              </a:rPr>
              <a:t>www.slido.com with #859551</a:t>
            </a:r>
            <a:endParaRPr lang="en-GB" sz="1400" b="1" dirty="0">
              <a:solidFill>
                <a:schemeClr val="bg1"/>
              </a:solidFill>
              <a:latin typeface="+mn-lt"/>
            </a:endParaRPr>
          </a:p>
        </p:txBody>
      </p:sp>
      <p:pic>
        <p:nvPicPr>
          <p:cNvPr id="7" name="Picture 6" descr="A white circle with a black background&#10;&#10;Description automatically generated with low confidence">
            <a:extLst>
              <a:ext uri="{FF2B5EF4-FFF2-40B4-BE49-F238E27FC236}">
                <a16:creationId xmlns:a16="http://schemas.microsoft.com/office/drawing/2014/main" id="{46D2DA62-6038-4C9B-B764-606772D09834}"/>
              </a:ext>
            </a:extLst>
          </p:cNvPr>
          <p:cNvPicPr>
            <a:picLocks noChangeAspect="1"/>
          </p:cNvPicPr>
          <p:nvPr/>
        </p:nvPicPr>
        <p:blipFill>
          <a:blip r:embed="rId4"/>
          <a:stretch>
            <a:fillRect/>
          </a:stretch>
        </p:blipFill>
        <p:spPr>
          <a:xfrm>
            <a:off x="134804" y="6041990"/>
            <a:ext cx="277133" cy="234904"/>
          </a:xfrm>
          <a:prstGeom prst="rect">
            <a:avLst/>
          </a:prstGeom>
        </p:spPr>
      </p:pic>
      <p:pic>
        <p:nvPicPr>
          <p:cNvPr id="8" name="Picture 7" descr="Icon&#10;&#10;Description automatically generated">
            <a:extLst>
              <a:ext uri="{FF2B5EF4-FFF2-40B4-BE49-F238E27FC236}">
                <a16:creationId xmlns:a16="http://schemas.microsoft.com/office/drawing/2014/main" id="{43A6881E-4015-444B-A81C-53605FEBA477}"/>
              </a:ext>
            </a:extLst>
          </p:cNvPr>
          <p:cNvPicPr>
            <a:picLocks noChangeAspect="1"/>
          </p:cNvPicPr>
          <p:nvPr/>
        </p:nvPicPr>
        <p:blipFill>
          <a:blip r:embed="rId5"/>
          <a:stretch>
            <a:fillRect/>
          </a:stretch>
        </p:blipFill>
        <p:spPr>
          <a:xfrm>
            <a:off x="134805" y="6304907"/>
            <a:ext cx="250276" cy="196272"/>
          </a:xfrm>
          <a:prstGeom prst="rect">
            <a:avLst/>
          </a:prstGeom>
        </p:spPr>
      </p:pic>
      <p:pic>
        <p:nvPicPr>
          <p:cNvPr id="9" name="Picture 8" descr="Icon&#10;&#10;Description automatically generated">
            <a:extLst>
              <a:ext uri="{FF2B5EF4-FFF2-40B4-BE49-F238E27FC236}">
                <a16:creationId xmlns:a16="http://schemas.microsoft.com/office/drawing/2014/main" id="{50CF8DC1-F99D-470D-949B-D9F83CB43187}"/>
              </a:ext>
            </a:extLst>
          </p:cNvPr>
          <p:cNvPicPr>
            <a:picLocks noChangeAspect="1"/>
          </p:cNvPicPr>
          <p:nvPr/>
        </p:nvPicPr>
        <p:blipFill>
          <a:blip r:embed="rId6"/>
          <a:stretch>
            <a:fillRect/>
          </a:stretch>
        </p:blipFill>
        <p:spPr>
          <a:xfrm>
            <a:off x="166334" y="6582898"/>
            <a:ext cx="167406" cy="217209"/>
          </a:xfrm>
          <a:prstGeom prst="rect">
            <a:avLst/>
          </a:prstGeom>
        </p:spPr>
      </p:pic>
    </p:spTree>
    <p:extLst>
      <p:ext uri="{BB962C8B-B14F-4D97-AF65-F5344CB8AC3E}">
        <p14:creationId xmlns:p14="http://schemas.microsoft.com/office/powerpoint/2010/main" val="77981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260" name="Google Shape;260;p38"/>
          <p:cNvSpPr/>
          <p:nvPr/>
        </p:nvSpPr>
        <p:spPr>
          <a:xfrm>
            <a:off x="-1" y="6047587"/>
            <a:ext cx="12192000" cy="814496"/>
          </a:xfrm>
          <a:prstGeom prst="rect">
            <a:avLst/>
          </a:prstGeom>
          <a:solidFill>
            <a:schemeClr val="dk2"/>
          </a:solidFill>
          <a:ln>
            <a:noFill/>
          </a:ln>
        </p:spPr>
        <p:txBody>
          <a:bodyPr spcFirstLastPara="1" wrap="square" lIns="121900" tIns="60925" rIns="121900" bIns="60925" anchor="ctr" anchorCtr="0">
            <a:noAutofit/>
          </a:bodyPr>
          <a:lstStyle/>
          <a:p>
            <a:pPr marL="0" lvl="0" indent="0" algn="r" rtl="0">
              <a:spcBef>
                <a:spcPts val="0"/>
              </a:spcBef>
              <a:spcAft>
                <a:spcPts val="0"/>
              </a:spcAft>
              <a:buNone/>
            </a:pPr>
            <a:r>
              <a:rPr lang="en-GB" sz="1800" b="1" dirty="0">
                <a:solidFill>
                  <a:schemeClr val="lt1"/>
                </a:solidFill>
                <a:latin typeface="+mj-lt"/>
                <a:ea typeface="Calibri"/>
                <a:cs typeface="Calibri"/>
                <a:sym typeface="Calibri"/>
              </a:rPr>
              <a:t>PERSONALISED CARE FOR LONDON: using the 3 PC ARRS roles effectively</a:t>
            </a:r>
          </a:p>
        </p:txBody>
      </p:sp>
      <p:sp>
        <p:nvSpPr>
          <p:cNvPr id="261" name="Google Shape;261;p38"/>
          <p:cNvSpPr txBox="1">
            <a:spLocks noGrp="1"/>
          </p:cNvSpPr>
          <p:nvPr>
            <p:ph type="title"/>
          </p:nvPr>
        </p:nvSpPr>
        <p:spPr>
          <a:xfrm>
            <a:off x="334434" y="188914"/>
            <a:ext cx="11523133" cy="503783"/>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US" sz="2800" b="1" dirty="0"/>
              <a:t>Plan for today </a:t>
            </a:r>
            <a:br>
              <a:rPr lang="en-US" sz="2800" b="0" i="0" u="none" strike="noStrike" cap="none" dirty="0">
                <a:latin typeface="Arial"/>
                <a:ea typeface="Arial"/>
                <a:cs typeface="Arial"/>
                <a:sym typeface="Arial"/>
              </a:rPr>
            </a:br>
            <a:endParaRPr sz="2800" dirty="0"/>
          </a:p>
        </p:txBody>
      </p:sp>
      <p:sp>
        <p:nvSpPr>
          <p:cNvPr id="262" name="Google Shape;262;p38"/>
          <p:cNvSpPr txBox="1"/>
          <p:nvPr/>
        </p:nvSpPr>
        <p:spPr>
          <a:xfrm>
            <a:off x="2803301" y="1532348"/>
            <a:ext cx="32475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Scan this QR code with your phone</a:t>
            </a: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or join at </a:t>
            </a:r>
            <a:r>
              <a:rPr lang="en-US" sz="1800" b="1" dirty="0">
                <a:solidFill>
                  <a:schemeClr val="dk1"/>
                </a:solidFill>
                <a:latin typeface="Arial"/>
                <a:ea typeface="Arial"/>
                <a:cs typeface="Arial"/>
                <a:sym typeface="Arial"/>
              </a:rPr>
              <a:t>slido.com</a:t>
            </a: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with </a:t>
            </a:r>
            <a:r>
              <a:rPr lang="en-US" sz="1800" b="1" dirty="0">
                <a:solidFill>
                  <a:schemeClr val="dk1"/>
                </a:solidFill>
                <a:latin typeface="Arial"/>
                <a:ea typeface="Arial"/>
                <a:cs typeface="Arial"/>
                <a:sym typeface="Arial"/>
              </a:rPr>
              <a:t>#859551</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To ask questions to speakers and join the polls</a:t>
            </a:r>
            <a:endParaRPr dirty="0"/>
          </a:p>
        </p:txBody>
      </p:sp>
      <p:pic>
        <p:nvPicPr>
          <p:cNvPr id="263" name="Google Shape;263;p38" descr="Icon&#10;&#10;Description automatically generated"/>
          <p:cNvPicPr preferRelativeResize="0"/>
          <p:nvPr/>
        </p:nvPicPr>
        <p:blipFill rotWithShape="1">
          <a:blip r:embed="rId3">
            <a:alphaModFix/>
          </a:blip>
          <a:srcRect b="11800"/>
          <a:stretch/>
        </p:blipFill>
        <p:spPr>
          <a:xfrm>
            <a:off x="441706" y="3924843"/>
            <a:ext cx="2239716" cy="1984889"/>
          </a:xfrm>
          <a:prstGeom prst="rect">
            <a:avLst/>
          </a:prstGeom>
          <a:noFill/>
          <a:ln>
            <a:noFill/>
          </a:ln>
        </p:spPr>
      </p:pic>
      <p:sp>
        <p:nvSpPr>
          <p:cNvPr id="264" name="Google Shape;264;p38"/>
          <p:cNvSpPr txBox="1"/>
          <p:nvPr/>
        </p:nvSpPr>
        <p:spPr>
          <a:xfrm>
            <a:off x="2803301" y="4558162"/>
            <a:ext cx="324762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It is an informal session – talk to each other &amp; share resources in the chat</a:t>
            </a:r>
            <a:endParaRPr sz="1800" dirty="0">
              <a:solidFill>
                <a:schemeClr val="dk1"/>
              </a:solidFill>
              <a:latin typeface="Arial"/>
              <a:ea typeface="Arial"/>
              <a:cs typeface="Arial"/>
              <a:sym typeface="Arial"/>
            </a:endParaRPr>
          </a:p>
        </p:txBody>
      </p:sp>
      <p:sp>
        <p:nvSpPr>
          <p:cNvPr id="265" name="Google Shape;265;p38"/>
          <p:cNvSpPr txBox="1"/>
          <p:nvPr/>
        </p:nvSpPr>
        <p:spPr>
          <a:xfrm>
            <a:off x="1325585" y="874824"/>
            <a:ext cx="45033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2"/>
                </a:solidFill>
                <a:latin typeface="Arial"/>
                <a:ea typeface="Arial"/>
                <a:cs typeface="Arial"/>
                <a:sym typeface="Arial"/>
              </a:rPr>
              <a:t>JOIN THE CONVERSATION</a:t>
            </a:r>
            <a:endParaRPr sz="2400" b="1">
              <a:solidFill>
                <a:schemeClr val="dk2"/>
              </a:solidFill>
              <a:latin typeface="Arial"/>
              <a:ea typeface="Arial"/>
              <a:cs typeface="Arial"/>
              <a:sym typeface="Arial"/>
            </a:endParaRPr>
          </a:p>
        </p:txBody>
      </p:sp>
      <p:pic>
        <p:nvPicPr>
          <p:cNvPr id="266" name="Google Shape;266;p38" descr="Logo&#10;&#10;Description automatically generated"/>
          <p:cNvPicPr preferRelativeResize="0"/>
          <p:nvPr/>
        </p:nvPicPr>
        <p:blipFill rotWithShape="1">
          <a:blip r:embed="rId4">
            <a:alphaModFix/>
          </a:blip>
          <a:srcRect l="15927" t="34736" r="16617" b="29550"/>
          <a:stretch/>
        </p:blipFill>
        <p:spPr>
          <a:xfrm>
            <a:off x="6516419" y="4251498"/>
            <a:ext cx="1702676" cy="646331"/>
          </a:xfrm>
          <a:prstGeom prst="rect">
            <a:avLst/>
          </a:prstGeom>
          <a:noFill/>
          <a:ln>
            <a:noFill/>
          </a:ln>
        </p:spPr>
      </p:pic>
      <p:sp>
        <p:nvSpPr>
          <p:cNvPr id="267" name="Google Shape;267;p38"/>
          <p:cNvSpPr txBox="1"/>
          <p:nvPr/>
        </p:nvSpPr>
        <p:spPr>
          <a:xfrm>
            <a:off x="8408276" y="4236406"/>
            <a:ext cx="353147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The presentations will be recorded &amp; circulated with slides</a:t>
            </a:r>
            <a:endParaRPr sz="1800" dirty="0">
              <a:solidFill>
                <a:schemeClr val="dk1"/>
              </a:solidFill>
              <a:latin typeface="Arial"/>
              <a:ea typeface="Arial"/>
              <a:cs typeface="Arial"/>
              <a:sym typeface="Arial"/>
            </a:endParaRPr>
          </a:p>
        </p:txBody>
      </p:sp>
      <p:graphicFrame>
        <p:nvGraphicFramePr>
          <p:cNvPr id="268" name="Google Shape;268;p38"/>
          <p:cNvGraphicFramePr/>
          <p:nvPr>
            <p:extLst>
              <p:ext uri="{D42A27DB-BD31-4B8C-83A1-F6EECF244321}">
                <p14:modId xmlns:p14="http://schemas.microsoft.com/office/powerpoint/2010/main" val="1811699866"/>
              </p:ext>
            </p:extLst>
          </p:nvPr>
        </p:nvGraphicFramePr>
        <p:xfrm>
          <a:off x="6557492" y="1094703"/>
          <a:ext cx="5094625" cy="2912525"/>
        </p:xfrm>
        <a:graphic>
          <a:graphicData uri="http://schemas.openxmlformats.org/drawingml/2006/table">
            <a:tbl>
              <a:tblPr firstRow="1" bandRow="1">
                <a:noFill/>
                <a:tableStyleId>{B2261337-0275-4067-8E78-EA01C606D6E9}</a:tableStyleId>
              </a:tblPr>
              <a:tblGrid>
                <a:gridCol w="1136275">
                  <a:extLst>
                    <a:ext uri="{9D8B030D-6E8A-4147-A177-3AD203B41FA5}">
                      <a16:colId xmlns:a16="http://schemas.microsoft.com/office/drawing/2014/main" val="20000"/>
                    </a:ext>
                  </a:extLst>
                </a:gridCol>
                <a:gridCol w="3958350">
                  <a:extLst>
                    <a:ext uri="{9D8B030D-6E8A-4147-A177-3AD203B41FA5}">
                      <a16:colId xmlns:a16="http://schemas.microsoft.com/office/drawing/2014/main" val="20001"/>
                    </a:ext>
                  </a:extLst>
                </a:gridCol>
              </a:tblGrid>
              <a:tr h="416075">
                <a:tc>
                  <a:txBody>
                    <a:bodyPr/>
                    <a:lstStyle/>
                    <a:p>
                      <a:pPr marL="0" marR="0" lvl="0" indent="0" algn="l" rtl="0">
                        <a:spcBef>
                          <a:spcPts val="0"/>
                        </a:spcBef>
                        <a:spcAft>
                          <a:spcPts val="0"/>
                        </a:spcAft>
                        <a:buNone/>
                      </a:pPr>
                      <a:r>
                        <a:rPr lang="en-US" sz="1800" u="none" strike="noStrike" cap="none"/>
                        <a:t>TIME</a:t>
                      </a:r>
                      <a:endParaRPr/>
                    </a:p>
                  </a:txBody>
                  <a:tcPr marL="91450" marR="91450" marT="45725" marB="45725">
                    <a:solidFill>
                      <a:schemeClr val="dk2"/>
                    </a:solidFill>
                  </a:tcPr>
                </a:tc>
                <a:tc>
                  <a:txBody>
                    <a:bodyPr/>
                    <a:lstStyle/>
                    <a:p>
                      <a:pPr marL="0" marR="0" lvl="0" indent="0" algn="l" rtl="0">
                        <a:spcBef>
                          <a:spcPts val="0"/>
                        </a:spcBef>
                        <a:spcAft>
                          <a:spcPts val="0"/>
                        </a:spcAft>
                        <a:buNone/>
                      </a:pPr>
                      <a:r>
                        <a:rPr lang="en-US" sz="1800"/>
                        <a:t>ITEM</a:t>
                      </a:r>
                      <a:endParaRPr/>
                    </a:p>
                  </a:txBody>
                  <a:tcPr marL="91450" marR="91450" marT="45725" marB="45725">
                    <a:solidFill>
                      <a:schemeClr val="dk2"/>
                    </a:solidFill>
                  </a:tcPr>
                </a:tc>
                <a:extLst>
                  <a:ext uri="{0D108BD9-81ED-4DB2-BD59-A6C34878D82A}">
                    <a16:rowId xmlns:a16="http://schemas.microsoft.com/office/drawing/2014/main" val="10000"/>
                  </a:ext>
                </a:extLst>
              </a:tr>
              <a:tr h="416075">
                <a:tc>
                  <a:txBody>
                    <a:bodyPr/>
                    <a:lstStyle/>
                    <a:p>
                      <a:pPr marL="0" marR="0" lvl="0" indent="0" algn="l" rtl="0">
                        <a:spcBef>
                          <a:spcPts val="0"/>
                        </a:spcBef>
                        <a:spcAft>
                          <a:spcPts val="0"/>
                        </a:spcAft>
                        <a:buNone/>
                      </a:pPr>
                      <a:r>
                        <a:rPr lang="en-US" sz="1800"/>
                        <a:t>12:30</a:t>
                      </a:r>
                      <a:endParaRPr/>
                    </a:p>
                  </a:txBody>
                  <a:tcPr marL="91450" marR="91450" marT="45725" marB="45725">
                    <a:solidFill>
                      <a:srgbClr val="F2F2F2"/>
                    </a:solidFill>
                  </a:tcPr>
                </a:tc>
                <a:tc>
                  <a:txBody>
                    <a:bodyPr/>
                    <a:lstStyle/>
                    <a:p>
                      <a:pPr marL="0" marR="0" lvl="0" indent="0" algn="l" rtl="0">
                        <a:spcBef>
                          <a:spcPts val="0"/>
                        </a:spcBef>
                        <a:spcAft>
                          <a:spcPts val="0"/>
                        </a:spcAft>
                        <a:buNone/>
                      </a:pPr>
                      <a:r>
                        <a:rPr lang="en-US" sz="1800" dirty="0"/>
                        <a:t>Intro to </a:t>
                      </a:r>
                      <a:r>
                        <a:rPr lang="en-US" sz="1800" dirty="0" err="1"/>
                        <a:t>personalised</a:t>
                      </a:r>
                      <a:r>
                        <a:rPr lang="en-US" sz="1800" dirty="0"/>
                        <a:t> care</a:t>
                      </a:r>
                      <a:endParaRPr dirty="0"/>
                    </a:p>
                  </a:txBody>
                  <a:tcPr marL="91450" marR="91450" marT="45725" marB="45725">
                    <a:solidFill>
                      <a:srgbClr val="F2F2F2"/>
                    </a:solidFill>
                  </a:tcPr>
                </a:tc>
                <a:extLst>
                  <a:ext uri="{0D108BD9-81ED-4DB2-BD59-A6C34878D82A}">
                    <a16:rowId xmlns:a16="http://schemas.microsoft.com/office/drawing/2014/main" val="10001"/>
                  </a:ext>
                </a:extLst>
              </a:tr>
              <a:tr h="416075">
                <a:tc>
                  <a:txBody>
                    <a:bodyPr/>
                    <a:lstStyle/>
                    <a:p>
                      <a:pPr marL="0" marR="0" lvl="0" indent="0" algn="l" rtl="0">
                        <a:spcBef>
                          <a:spcPts val="0"/>
                        </a:spcBef>
                        <a:spcAft>
                          <a:spcPts val="0"/>
                        </a:spcAft>
                        <a:buNone/>
                      </a:pPr>
                      <a:r>
                        <a:rPr lang="en-US" sz="1800"/>
                        <a:t>12:40</a:t>
                      </a:r>
                      <a:endParaRPr/>
                    </a:p>
                  </a:txBody>
                  <a:tcPr marL="91450" marR="91450" marT="45725" marB="45725">
                    <a:solidFill>
                      <a:srgbClr val="F2F2F2"/>
                    </a:solidFill>
                  </a:tcPr>
                </a:tc>
                <a:tc>
                  <a:txBody>
                    <a:bodyPr/>
                    <a:lstStyle/>
                    <a:p>
                      <a:pPr marL="0" marR="0" lvl="0" indent="0" algn="l" rtl="0">
                        <a:spcBef>
                          <a:spcPts val="0"/>
                        </a:spcBef>
                        <a:spcAft>
                          <a:spcPts val="0"/>
                        </a:spcAft>
                        <a:buNone/>
                      </a:pPr>
                      <a:r>
                        <a:rPr lang="en-US" sz="1800" dirty="0"/>
                        <a:t>Purpose of 3 roles</a:t>
                      </a:r>
                      <a:endParaRPr dirty="0"/>
                    </a:p>
                  </a:txBody>
                  <a:tcPr marL="91450" marR="91450" marT="45725" marB="45725">
                    <a:solidFill>
                      <a:srgbClr val="F2F2F2"/>
                    </a:solidFill>
                  </a:tcPr>
                </a:tc>
                <a:extLst>
                  <a:ext uri="{0D108BD9-81ED-4DB2-BD59-A6C34878D82A}">
                    <a16:rowId xmlns:a16="http://schemas.microsoft.com/office/drawing/2014/main" val="10002"/>
                  </a:ext>
                </a:extLst>
              </a:tr>
              <a:tr h="416075">
                <a:tc>
                  <a:txBody>
                    <a:bodyPr/>
                    <a:lstStyle/>
                    <a:p>
                      <a:pPr marL="0" marR="0" lvl="0" indent="0" algn="l" rtl="0">
                        <a:spcBef>
                          <a:spcPts val="0"/>
                        </a:spcBef>
                        <a:spcAft>
                          <a:spcPts val="0"/>
                        </a:spcAft>
                        <a:buNone/>
                      </a:pPr>
                      <a:r>
                        <a:rPr lang="en-US" sz="1800" dirty="0"/>
                        <a:t>12:55</a:t>
                      </a:r>
                      <a:endParaRPr dirty="0"/>
                    </a:p>
                  </a:txBody>
                  <a:tcPr marL="91450" marR="91450" marT="45725" marB="45725">
                    <a:solidFill>
                      <a:srgbClr val="F2F2F2"/>
                    </a:solidFill>
                  </a:tcPr>
                </a:tc>
                <a:tc>
                  <a:txBody>
                    <a:bodyPr/>
                    <a:lstStyle/>
                    <a:p>
                      <a:pPr marL="0" marR="0" lvl="0" indent="0" algn="l" rtl="0">
                        <a:spcBef>
                          <a:spcPts val="0"/>
                        </a:spcBef>
                        <a:spcAft>
                          <a:spcPts val="0"/>
                        </a:spcAft>
                        <a:buNone/>
                      </a:pPr>
                      <a:r>
                        <a:rPr lang="en-US" sz="1800" dirty="0"/>
                        <a:t>Examples in practice</a:t>
                      </a:r>
                      <a:endParaRPr dirty="0"/>
                    </a:p>
                  </a:txBody>
                  <a:tcPr marL="91450" marR="91450" marT="45725" marB="45725">
                    <a:solidFill>
                      <a:srgbClr val="F2F2F2"/>
                    </a:solidFill>
                  </a:tcPr>
                </a:tc>
                <a:extLst>
                  <a:ext uri="{0D108BD9-81ED-4DB2-BD59-A6C34878D82A}">
                    <a16:rowId xmlns:a16="http://schemas.microsoft.com/office/drawing/2014/main" val="10003"/>
                  </a:ext>
                </a:extLst>
              </a:tr>
              <a:tr h="416075">
                <a:tc>
                  <a:txBody>
                    <a:bodyPr/>
                    <a:lstStyle/>
                    <a:p>
                      <a:pPr marL="0" marR="0" lvl="0" indent="0" algn="l" rtl="0">
                        <a:spcBef>
                          <a:spcPts val="0"/>
                        </a:spcBef>
                        <a:spcAft>
                          <a:spcPts val="0"/>
                        </a:spcAft>
                        <a:buNone/>
                      </a:pPr>
                      <a:r>
                        <a:rPr lang="en-US" sz="1800" dirty="0"/>
                        <a:t>1:15</a:t>
                      </a:r>
                      <a:endParaRPr dirty="0"/>
                    </a:p>
                  </a:txBody>
                  <a:tcPr marL="91450" marR="91450" marT="45725" marB="45725">
                    <a:solidFill>
                      <a:srgbClr val="F2F2F2"/>
                    </a:solidFill>
                  </a:tcPr>
                </a:tc>
                <a:tc>
                  <a:txBody>
                    <a:bodyPr/>
                    <a:lstStyle/>
                    <a:p>
                      <a:pPr marL="0" marR="0" lvl="0" indent="0" algn="l" rtl="0">
                        <a:spcBef>
                          <a:spcPts val="0"/>
                        </a:spcBef>
                        <a:spcAft>
                          <a:spcPts val="0"/>
                        </a:spcAft>
                        <a:buNone/>
                      </a:pPr>
                      <a:r>
                        <a:rPr lang="en-US" sz="1800" dirty="0"/>
                        <a:t>Support available in London</a:t>
                      </a:r>
                      <a:endParaRPr dirty="0"/>
                    </a:p>
                  </a:txBody>
                  <a:tcPr marL="91450" marR="91450" marT="45725" marB="45725">
                    <a:solidFill>
                      <a:srgbClr val="F2F2F2"/>
                    </a:solidFill>
                  </a:tcPr>
                </a:tc>
                <a:extLst>
                  <a:ext uri="{0D108BD9-81ED-4DB2-BD59-A6C34878D82A}">
                    <a16:rowId xmlns:a16="http://schemas.microsoft.com/office/drawing/2014/main" val="10004"/>
                  </a:ext>
                </a:extLst>
              </a:tr>
              <a:tr h="416075">
                <a:tc>
                  <a:txBody>
                    <a:bodyPr/>
                    <a:lstStyle/>
                    <a:p>
                      <a:pPr marL="0" marR="0" lvl="0" indent="0" algn="l" rtl="0">
                        <a:spcBef>
                          <a:spcPts val="0"/>
                        </a:spcBef>
                        <a:spcAft>
                          <a:spcPts val="0"/>
                        </a:spcAft>
                        <a:buNone/>
                      </a:pPr>
                      <a:r>
                        <a:rPr lang="en-US" sz="1800" dirty="0"/>
                        <a:t>1:25</a:t>
                      </a:r>
                      <a:endParaRPr dirty="0"/>
                    </a:p>
                  </a:txBody>
                  <a:tcPr marL="91450" marR="91450" marT="45725" marB="45725">
                    <a:solidFill>
                      <a:srgbClr val="F2F2F2"/>
                    </a:solidFill>
                  </a:tcPr>
                </a:tc>
                <a:tc>
                  <a:txBody>
                    <a:bodyPr/>
                    <a:lstStyle/>
                    <a:p>
                      <a:pPr marL="0" marR="0" lvl="0" indent="0" algn="l" rtl="0">
                        <a:spcBef>
                          <a:spcPts val="0"/>
                        </a:spcBef>
                        <a:spcAft>
                          <a:spcPts val="0"/>
                        </a:spcAft>
                        <a:buNone/>
                      </a:pPr>
                      <a:r>
                        <a:rPr lang="en-US" sz="1800" dirty="0"/>
                        <a:t>Q&amp;A</a:t>
                      </a:r>
                      <a:endParaRPr dirty="0"/>
                    </a:p>
                  </a:txBody>
                  <a:tcPr marL="91450" marR="91450" marT="45725" marB="45725">
                    <a:solidFill>
                      <a:srgbClr val="F2F2F2"/>
                    </a:solidFill>
                  </a:tcPr>
                </a:tc>
                <a:extLst>
                  <a:ext uri="{0D108BD9-81ED-4DB2-BD59-A6C34878D82A}">
                    <a16:rowId xmlns:a16="http://schemas.microsoft.com/office/drawing/2014/main" val="10005"/>
                  </a:ext>
                </a:extLst>
              </a:tr>
              <a:tr h="416075">
                <a:tc>
                  <a:txBody>
                    <a:bodyPr/>
                    <a:lstStyle/>
                    <a:p>
                      <a:pPr marL="0" marR="0" lvl="0" indent="0" algn="l" rtl="0">
                        <a:spcBef>
                          <a:spcPts val="0"/>
                        </a:spcBef>
                        <a:spcAft>
                          <a:spcPts val="0"/>
                        </a:spcAft>
                        <a:buClr>
                          <a:schemeClr val="dk1"/>
                        </a:buClr>
                        <a:buSzPts val="1800"/>
                        <a:buFont typeface="Arial"/>
                        <a:buNone/>
                      </a:pPr>
                      <a:r>
                        <a:rPr lang="en-US" sz="1800" dirty="0"/>
                        <a:t>1:50</a:t>
                      </a:r>
                      <a:endParaRPr dirty="0"/>
                    </a:p>
                  </a:txBody>
                  <a:tcPr marL="91450" marR="91450" marT="45725" marB="45725">
                    <a:solidFill>
                      <a:srgbClr val="F2F2F2"/>
                    </a:solidFill>
                  </a:tcPr>
                </a:tc>
                <a:tc>
                  <a:txBody>
                    <a:bodyPr/>
                    <a:lstStyle/>
                    <a:p>
                      <a:pPr marL="0" marR="0" lvl="0" indent="0" algn="l" rtl="0">
                        <a:spcBef>
                          <a:spcPts val="0"/>
                        </a:spcBef>
                        <a:spcAft>
                          <a:spcPts val="0"/>
                        </a:spcAft>
                        <a:buClr>
                          <a:schemeClr val="dk1"/>
                        </a:buClr>
                        <a:buSzPts val="1800"/>
                        <a:buFont typeface="Arial"/>
                        <a:buNone/>
                      </a:pPr>
                      <a:r>
                        <a:rPr lang="en-US" sz="1800" dirty="0"/>
                        <a:t>Reflections and next steps</a:t>
                      </a:r>
                      <a:endParaRPr dirty="0"/>
                    </a:p>
                  </a:txBody>
                  <a:tcPr marL="91450" marR="91450" marT="45725" marB="45725">
                    <a:solidFill>
                      <a:srgbClr val="F2F2F2"/>
                    </a:solidFill>
                  </a:tcPr>
                </a:tc>
                <a:extLst>
                  <a:ext uri="{0D108BD9-81ED-4DB2-BD59-A6C34878D82A}">
                    <a16:rowId xmlns:a16="http://schemas.microsoft.com/office/drawing/2014/main" val="10006"/>
                  </a:ext>
                </a:extLst>
              </a:tr>
            </a:tbl>
          </a:graphicData>
        </a:graphic>
      </p:graphicFrame>
      <p:pic>
        <p:nvPicPr>
          <p:cNvPr id="3" name="Picture 2" descr="Qr code&#10;&#10;Description automatically generated">
            <a:extLst>
              <a:ext uri="{FF2B5EF4-FFF2-40B4-BE49-F238E27FC236}">
                <a16:creationId xmlns:a16="http://schemas.microsoft.com/office/drawing/2014/main" id="{C2179DA3-7547-4F61-B016-4BE8D16732F2}"/>
              </a:ext>
            </a:extLst>
          </p:cNvPr>
          <p:cNvPicPr>
            <a:picLocks noChangeAspect="1"/>
          </p:cNvPicPr>
          <p:nvPr/>
        </p:nvPicPr>
        <p:blipFill>
          <a:blip r:embed="rId5"/>
          <a:stretch>
            <a:fillRect/>
          </a:stretch>
        </p:blipFill>
        <p:spPr>
          <a:xfrm>
            <a:off x="364901" y="1328616"/>
            <a:ext cx="2438400" cy="2438400"/>
          </a:xfrm>
          <a:prstGeom prst="rect">
            <a:avLst/>
          </a:prstGeom>
        </p:spPr>
      </p:pic>
      <p:sp>
        <p:nvSpPr>
          <p:cNvPr id="14" name="TextBox 13">
            <a:extLst>
              <a:ext uri="{FF2B5EF4-FFF2-40B4-BE49-F238E27FC236}">
                <a16:creationId xmlns:a16="http://schemas.microsoft.com/office/drawing/2014/main" id="{213F7B74-B535-4F08-AA4D-07DA70E03641}"/>
              </a:ext>
            </a:extLst>
          </p:cNvPr>
          <p:cNvSpPr txBox="1"/>
          <p:nvPr/>
        </p:nvSpPr>
        <p:spPr>
          <a:xfrm>
            <a:off x="8502388" y="5037990"/>
            <a:ext cx="3437364" cy="923330"/>
          </a:xfrm>
          <a:prstGeom prst="rect">
            <a:avLst/>
          </a:prstGeom>
          <a:noFill/>
        </p:spPr>
        <p:txBody>
          <a:bodyPr wrap="square">
            <a:spAutoFit/>
          </a:bodyPr>
          <a:lstStyle/>
          <a:p>
            <a:r>
              <a:rPr lang="en-GB" sz="1800" dirty="0">
                <a:solidFill>
                  <a:schemeClr val="dk1"/>
                </a:solidFill>
              </a:rPr>
              <a:t>@SP_LDN</a:t>
            </a:r>
          </a:p>
          <a:p>
            <a:endParaRPr lang="en-GB" sz="1800" dirty="0">
              <a:solidFill>
                <a:schemeClr val="dk1"/>
              </a:solidFill>
            </a:endParaRPr>
          </a:p>
          <a:p>
            <a:r>
              <a:rPr lang="en-GB" sz="1800" dirty="0">
                <a:solidFill>
                  <a:schemeClr val="dk1"/>
                </a:solidFill>
              </a:rPr>
              <a:t>hlp.socialprescribing@nhs.net</a:t>
            </a:r>
          </a:p>
        </p:txBody>
      </p:sp>
      <p:pic>
        <p:nvPicPr>
          <p:cNvPr id="1026" name="Picture 2" descr="Transparent Twitter Symbol Png, Png Download , Transparent Png Image -  PNGitem">
            <a:extLst>
              <a:ext uri="{FF2B5EF4-FFF2-40B4-BE49-F238E27FC236}">
                <a16:creationId xmlns:a16="http://schemas.microsoft.com/office/drawing/2014/main" id="{E258ECC9-466D-4B0B-8EC8-53715E1F05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0039" y="5001038"/>
            <a:ext cx="589056" cy="506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ail, Back, Letter, mail, Message, e-mail, symbol, envelope, interface icon">
            <a:extLst>
              <a:ext uri="{FF2B5EF4-FFF2-40B4-BE49-F238E27FC236}">
                <a16:creationId xmlns:a16="http://schemas.microsoft.com/office/drawing/2014/main" id="{32302754-F66E-4C11-A0E6-9F3D02A6E37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6158" b="8656"/>
          <a:stretch/>
        </p:blipFill>
        <p:spPr bwMode="auto">
          <a:xfrm>
            <a:off x="7671345" y="5604223"/>
            <a:ext cx="547750" cy="4118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white circle with a black background&#10;&#10;Description automatically generated with low confidence">
            <a:extLst>
              <a:ext uri="{FF2B5EF4-FFF2-40B4-BE49-F238E27FC236}">
                <a16:creationId xmlns:a16="http://schemas.microsoft.com/office/drawing/2014/main" id="{489F460C-2BD3-4242-9E55-A0BAC7037A33}"/>
              </a:ext>
            </a:extLst>
          </p:cNvPr>
          <p:cNvPicPr>
            <a:picLocks noChangeAspect="1"/>
          </p:cNvPicPr>
          <p:nvPr/>
        </p:nvPicPr>
        <p:blipFill>
          <a:blip r:embed="rId8"/>
          <a:stretch>
            <a:fillRect/>
          </a:stretch>
        </p:blipFill>
        <p:spPr>
          <a:xfrm>
            <a:off x="134804" y="6073520"/>
            <a:ext cx="277133" cy="234904"/>
          </a:xfrm>
          <a:prstGeom prst="rect">
            <a:avLst/>
          </a:prstGeom>
        </p:spPr>
      </p:pic>
      <p:pic>
        <p:nvPicPr>
          <p:cNvPr id="18" name="Picture 17" descr="Icon&#10;&#10;Description automatically generated">
            <a:extLst>
              <a:ext uri="{FF2B5EF4-FFF2-40B4-BE49-F238E27FC236}">
                <a16:creationId xmlns:a16="http://schemas.microsoft.com/office/drawing/2014/main" id="{A057A9C1-E943-46EA-AA23-DB3DE5F547A6}"/>
              </a:ext>
            </a:extLst>
          </p:cNvPr>
          <p:cNvPicPr>
            <a:picLocks noChangeAspect="1"/>
          </p:cNvPicPr>
          <p:nvPr/>
        </p:nvPicPr>
        <p:blipFill>
          <a:blip r:embed="rId9"/>
          <a:stretch>
            <a:fillRect/>
          </a:stretch>
        </p:blipFill>
        <p:spPr>
          <a:xfrm>
            <a:off x="134805" y="6336437"/>
            <a:ext cx="250276" cy="196272"/>
          </a:xfrm>
          <a:prstGeom prst="rect">
            <a:avLst/>
          </a:prstGeom>
        </p:spPr>
      </p:pic>
      <p:pic>
        <p:nvPicPr>
          <p:cNvPr id="19" name="Picture 18" descr="Icon&#10;&#10;Description automatically generated">
            <a:extLst>
              <a:ext uri="{FF2B5EF4-FFF2-40B4-BE49-F238E27FC236}">
                <a16:creationId xmlns:a16="http://schemas.microsoft.com/office/drawing/2014/main" id="{3C398BC6-FDEC-4A8F-9C22-DC2AD6B7B369}"/>
              </a:ext>
            </a:extLst>
          </p:cNvPr>
          <p:cNvPicPr>
            <a:picLocks noChangeAspect="1"/>
          </p:cNvPicPr>
          <p:nvPr/>
        </p:nvPicPr>
        <p:blipFill>
          <a:blip r:embed="rId10"/>
          <a:stretch>
            <a:fillRect/>
          </a:stretch>
        </p:blipFill>
        <p:spPr>
          <a:xfrm>
            <a:off x="166334" y="6614428"/>
            <a:ext cx="167406" cy="217209"/>
          </a:xfrm>
          <a:prstGeom prst="rect">
            <a:avLst/>
          </a:prstGeom>
        </p:spPr>
      </p:pic>
      <p:sp>
        <p:nvSpPr>
          <p:cNvPr id="23" name="TextBox 22">
            <a:extLst>
              <a:ext uri="{FF2B5EF4-FFF2-40B4-BE49-F238E27FC236}">
                <a16:creationId xmlns:a16="http://schemas.microsoft.com/office/drawing/2014/main" id="{2A58C33C-0DCE-47DF-8274-2C2C63A23560}"/>
              </a:ext>
            </a:extLst>
          </p:cNvPr>
          <p:cNvSpPr txBox="1"/>
          <p:nvPr/>
        </p:nvSpPr>
        <p:spPr>
          <a:xfrm>
            <a:off x="472983" y="6010460"/>
            <a:ext cx="3857297" cy="892552"/>
          </a:xfrm>
          <a:prstGeom prst="rect">
            <a:avLst/>
          </a:prstGeom>
          <a:noFill/>
        </p:spPr>
        <p:txBody>
          <a:bodyPr wrap="square" rtlCol="0">
            <a:spAutoFit/>
          </a:bodyPr>
          <a:lstStyle/>
          <a:p>
            <a:pPr>
              <a:spcAft>
                <a:spcPts val="600"/>
              </a:spcAft>
            </a:pPr>
            <a:r>
              <a:rPr lang="en-GB" sz="1400" b="1" dirty="0">
                <a:solidFill>
                  <a:schemeClr val="bg1"/>
                </a:solidFill>
                <a:latin typeface="+mn-lt"/>
              </a:rPr>
              <a:t>@SP_LDN</a:t>
            </a:r>
            <a:endParaRPr lang="en-GB" sz="100" b="1" dirty="0">
              <a:solidFill>
                <a:schemeClr val="bg1"/>
              </a:solidFill>
              <a:latin typeface="+mn-lt"/>
            </a:endParaRPr>
          </a:p>
          <a:p>
            <a:pPr>
              <a:spcAft>
                <a:spcPts val="600"/>
              </a:spcAft>
            </a:pPr>
            <a:r>
              <a:rPr lang="en-GB" sz="1400" b="1" dirty="0">
                <a:solidFill>
                  <a:schemeClr val="bg1"/>
                </a:solidFill>
                <a:latin typeface="+mn-lt"/>
                <a:hlinkClick r:id="rId11">
                  <a:extLst>
                    <a:ext uri="{A12FA001-AC4F-418D-AE19-62706E023703}">
                      <ahyp:hlinkClr xmlns:ahyp="http://schemas.microsoft.com/office/drawing/2018/hyperlinkcolor" val="tx"/>
                    </a:ext>
                  </a:extLst>
                </a:hlinkClick>
              </a:rPr>
              <a:t>hlp.socialprescribing@nhs.net</a:t>
            </a:r>
            <a:endParaRPr lang="en-GB" sz="1400" b="1" dirty="0">
              <a:solidFill>
                <a:schemeClr val="bg1"/>
              </a:solidFill>
              <a:latin typeface="+mn-lt"/>
            </a:endParaRPr>
          </a:p>
          <a:p>
            <a:pPr>
              <a:spcAft>
                <a:spcPts val="600"/>
              </a:spcAft>
            </a:pPr>
            <a:r>
              <a:rPr lang="en-GB" b="1" i="0" dirty="0">
                <a:solidFill>
                  <a:schemeClr val="bg1"/>
                </a:solidFill>
                <a:effectLst/>
                <a:latin typeface="+mn-lt"/>
              </a:rPr>
              <a:t>www.slido.com with #859551</a:t>
            </a:r>
            <a:endParaRPr lang="en-GB" sz="1400" b="1" dirty="0">
              <a:solidFill>
                <a:schemeClr val="bg1"/>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74" name="Google Shape;274;p39"/>
          <p:cNvSpPr/>
          <p:nvPr/>
        </p:nvSpPr>
        <p:spPr>
          <a:xfrm>
            <a:off x="-1" y="5950995"/>
            <a:ext cx="12192000" cy="911100"/>
          </a:xfrm>
          <a:prstGeom prst="rect">
            <a:avLst/>
          </a:prstGeom>
          <a:solidFill>
            <a:schemeClr val="dk2"/>
          </a:solidFill>
          <a:ln>
            <a:noFill/>
          </a:ln>
        </p:spPr>
        <p:txBody>
          <a:bodyPr spcFirstLastPara="1" wrap="square" lIns="121900" tIns="60925" rIns="121900" bIns="60925" anchor="ctr" anchorCtr="0">
            <a:noAutofit/>
          </a:bodyPr>
          <a:lstStyle/>
          <a:p>
            <a:pPr marL="0" lvl="0" indent="0" algn="r" rtl="0">
              <a:spcBef>
                <a:spcPts val="0"/>
              </a:spcBef>
              <a:spcAft>
                <a:spcPts val="0"/>
              </a:spcAft>
              <a:buNone/>
            </a:pPr>
            <a:r>
              <a:rPr lang="en-GB" sz="1800" b="1" dirty="0">
                <a:solidFill>
                  <a:schemeClr val="lt1"/>
                </a:solidFill>
                <a:latin typeface="+mn-lt"/>
                <a:ea typeface="Calibri"/>
                <a:cs typeface="Calibri"/>
                <a:sym typeface="Calibri"/>
              </a:rPr>
              <a:t>PERSONALISED CARE FOR LONDON: using the 3 PC ARRS roles effectively</a:t>
            </a:r>
          </a:p>
        </p:txBody>
      </p:sp>
      <p:sp>
        <p:nvSpPr>
          <p:cNvPr id="275" name="Google Shape;275;p39"/>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GB" dirty="0">
                <a:latin typeface="Arial Black" panose="020B0A04020102020204" pitchFamily="34" charset="0"/>
                <a:cs typeface="Calibri" panose="020F0502020204030204" pitchFamily="34" charset="0"/>
              </a:rPr>
              <a:t>Support available in London</a:t>
            </a:r>
            <a:endParaRPr dirty="0">
              <a:latin typeface="Arial Black" panose="020B0A04020102020204" pitchFamily="34" charset="0"/>
              <a:cs typeface="Calibri" panose="020F0502020204030204" pitchFamily="34" charset="0"/>
            </a:endParaRPr>
          </a:p>
        </p:txBody>
      </p:sp>
      <p:sp>
        <p:nvSpPr>
          <p:cNvPr id="276" name="Google Shape;276;p39"/>
          <p:cNvSpPr txBox="1"/>
          <p:nvPr/>
        </p:nvSpPr>
        <p:spPr>
          <a:xfrm>
            <a:off x="334434" y="724013"/>
            <a:ext cx="11258476" cy="5324504"/>
          </a:xfrm>
          <a:prstGeom prst="rect">
            <a:avLst/>
          </a:prstGeom>
          <a:noFill/>
          <a:ln>
            <a:noFill/>
          </a:ln>
        </p:spPr>
        <p:txBody>
          <a:bodyPr spcFirstLastPara="1" wrap="square" lIns="91425" tIns="91425" rIns="91425" bIns="91425" anchor="t" anchorCtr="0">
            <a:spAutoFit/>
          </a:bodyPr>
          <a:lstStyle/>
          <a:p>
            <a:pPr marL="0" lvl="0" indent="0" algn="l" rtl="0">
              <a:spcAft>
                <a:spcPts val="1200"/>
              </a:spcAft>
              <a:buNone/>
            </a:pPr>
            <a:r>
              <a:rPr lang="en-US" sz="2400" b="1" dirty="0">
                <a:solidFill>
                  <a:srgbClr val="007EB0"/>
                </a:solidFill>
                <a:latin typeface="+mn-lt"/>
                <a:cs typeface="Calibri" panose="020F0502020204030204" pitchFamily="34" charset="0"/>
              </a:rPr>
              <a:t>Social Prescribing – Regional Learning Co-</a:t>
            </a:r>
            <a:r>
              <a:rPr lang="en-US" sz="2400" b="1" dirty="0" err="1">
                <a:solidFill>
                  <a:srgbClr val="007EB0"/>
                </a:solidFill>
                <a:latin typeface="+mn-lt"/>
                <a:cs typeface="Calibri" panose="020F0502020204030204" pitchFamily="34" charset="0"/>
              </a:rPr>
              <a:t>ordinator</a:t>
            </a:r>
            <a:r>
              <a:rPr lang="en-US" sz="2400" b="1" dirty="0">
                <a:solidFill>
                  <a:srgbClr val="007EB0"/>
                </a:solidFill>
                <a:latin typeface="+mn-lt"/>
                <a:cs typeface="Calibri" panose="020F0502020204030204" pitchFamily="34" charset="0"/>
              </a:rPr>
              <a:t>: Lianna Martin</a:t>
            </a:r>
            <a:endParaRPr lang="en-US" sz="800" dirty="0">
              <a:latin typeface="+mn-lt"/>
              <a:cs typeface="Calibri" panose="020F0502020204030204" pitchFamily="34" charset="0"/>
            </a:endParaRPr>
          </a:p>
          <a:p>
            <a:pPr>
              <a:spcAft>
                <a:spcPts val="600"/>
              </a:spcAft>
            </a:pPr>
            <a:r>
              <a:rPr lang="en-US" sz="1800" b="1" dirty="0">
                <a:solidFill>
                  <a:srgbClr val="007EB0"/>
                </a:solidFill>
                <a:latin typeface="+mn-lt"/>
                <a:cs typeface="Calibri" panose="020F0502020204030204" pitchFamily="34" charset="0"/>
              </a:rPr>
              <a:t>Purpose of the role: </a:t>
            </a:r>
          </a:p>
          <a:p>
            <a:pPr>
              <a:spcAft>
                <a:spcPts val="1800"/>
              </a:spcAft>
            </a:pPr>
            <a:r>
              <a:rPr lang="en-GB" sz="1600" b="0" i="0" dirty="0">
                <a:solidFill>
                  <a:srgbClr val="282828"/>
                </a:solidFill>
                <a:effectLst/>
                <a:latin typeface="+mn-lt"/>
              </a:rPr>
              <a:t>Working to understand how SP services are adapting, what challenges SPLWs are facing and where there are opportunities to support, the RLC role organises relevant activities and feeds back to the NHS and voluntary sector partners where additional guidance and support is needed for SPLWs and the work they do.   </a:t>
            </a:r>
            <a:endParaRPr lang="en-US" sz="1600" dirty="0">
              <a:latin typeface="+mn-lt"/>
              <a:cs typeface="Calibri" panose="020F0502020204030204" pitchFamily="34" charset="0"/>
            </a:endParaRPr>
          </a:p>
          <a:p>
            <a:pPr lvl="1">
              <a:spcAft>
                <a:spcPts val="600"/>
              </a:spcAft>
            </a:pPr>
            <a:r>
              <a:rPr lang="en-US" sz="1800" b="1" dirty="0">
                <a:solidFill>
                  <a:srgbClr val="007EB0"/>
                </a:solidFill>
                <a:latin typeface="+mn-lt"/>
                <a:cs typeface="Calibri" panose="020F0502020204030204" pitchFamily="34" charset="0"/>
              </a:rPr>
              <a:t>Who is in post: </a:t>
            </a:r>
          </a:p>
          <a:p>
            <a:pPr lvl="1">
              <a:spcAft>
                <a:spcPts val="1800"/>
              </a:spcAft>
            </a:pPr>
            <a:r>
              <a:rPr lang="en-US" sz="1600" dirty="0">
                <a:solidFill>
                  <a:srgbClr val="282828"/>
                </a:solidFill>
                <a:latin typeface="+mn-lt"/>
              </a:rPr>
              <a:t>Having worked across the voluntary and social enterprise sectors for over 20 years, Lianna works at Healthy London Partnerships as the </a:t>
            </a:r>
            <a:r>
              <a:rPr lang="en-US" sz="1600" dirty="0" err="1">
                <a:solidFill>
                  <a:srgbClr val="282828"/>
                </a:solidFill>
                <a:latin typeface="+mn-lt"/>
              </a:rPr>
              <a:t>Programme</a:t>
            </a:r>
            <a:r>
              <a:rPr lang="en-US" sz="1600" dirty="0">
                <a:solidFill>
                  <a:srgbClr val="282828"/>
                </a:solidFill>
                <a:latin typeface="+mn-lt"/>
              </a:rPr>
              <a:t> Manager for </a:t>
            </a:r>
            <a:r>
              <a:rPr lang="en-US" sz="1600" dirty="0" err="1">
                <a:solidFill>
                  <a:srgbClr val="282828"/>
                </a:solidFill>
                <a:latin typeface="+mn-lt"/>
              </a:rPr>
              <a:t>Personalised</a:t>
            </a:r>
            <a:r>
              <a:rPr lang="en-US" sz="1600" dirty="0">
                <a:solidFill>
                  <a:srgbClr val="282828"/>
                </a:solidFill>
                <a:latin typeface="+mn-lt"/>
              </a:rPr>
              <a:t> Care and Social Prescribing, passionate about the opportunities social prescribing offers to support primary care in moving to a preventative model of care</a:t>
            </a:r>
          </a:p>
          <a:p>
            <a:pPr lvl="1">
              <a:spcAft>
                <a:spcPts val="600"/>
              </a:spcAft>
            </a:pPr>
            <a:r>
              <a:rPr lang="en-US" sz="1800" b="1" dirty="0">
                <a:solidFill>
                  <a:srgbClr val="007EB0"/>
                </a:solidFill>
                <a:latin typeface="+mn-lt"/>
                <a:cs typeface="Calibri" panose="020F0502020204030204" pitchFamily="34" charset="0"/>
              </a:rPr>
              <a:t>What support is available:</a:t>
            </a:r>
          </a:p>
          <a:p>
            <a:pPr marL="285750" lvl="1" indent="-285750">
              <a:spcAft>
                <a:spcPts val="600"/>
              </a:spcAft>
              <a:buFont typeface="Arial" panose="020B0604020202020204" pitchFamily="34" charset="0"/>
              <a:buChar char="•"/>
            </a:pPr>
            <a:r>
              <a:rPr lang="en-US" sz="1600" dirty="0">
                <a:solidFill>
                  <a:srgbClr val="282828"/>
                </a:solidFill>
                <a:latin typeface="+mn-lt"/>
              </a:rPr>
              <a:t>Fortnightly drop in peer support: </a:t>
            </a:r>
            <a:r>
              <a:rPr lang="en-GB" sz="1600" dirty="0">
                <a:solidFill>
                  <a:srgbClr val="007EB0"/>
                </a:solidFill>
                <a:latin typeface="+mn-lt"/>
                <a:hlinkClick r:id="rId3">
                  <a:extLst>
                    <a:ext uri="{A12FA001-AC4F-418D-AE19-62706E023703}">
                      <ahyp:hlinkClr xmlns:ahyp="http://schemas.microsoft.com/office/drawing/2018/hyperlinkcolor" val="tx"/>
                    </a:ext>
                  </a:extLst>
                </a:hlinkClick>
              </a:rPr>
              <a:t>sign up via </a:t>
            </a:r>
            <a:r>
              <a:rPr lang="en-GB" sz="1600" dirty="0" err="1">
                <a:solidFill>
                  <a:srgbClr val="007EB0"/>
                </a:solidFill>
                <a:latin typeface="+mn-lt"/>
                <a:hlinkClick r:id="rId3">
                  <a:extLst>
                    <a:ext uri="{A12FA001-AC4F-418D-AE19-62706E023703}">
                      <ahyp:hlinkClr xmlns:ahyp="http://schemas.microsoft.com/office/drawing/2018/hyperlinkcolor" val="tx"/>
                    </a:ext>
                  </a:extLst>
                </a:hlinkClick>
              </a:rPr>
              <a:t>eventbrite</a:t>
            </a:r>
            <a:r>
              <a:rPr lang="en-GB" sz="1600" dirty="0">
                <a:solidFill>
                  <a:srgbClr val="007EB0"/>
                </a:solidFill>
                <a:latin typeface="+mn-lt"/>
                <a:hlinkClick r:id="rId3">
                  <a:extLst>
                    <a:ext uri="{A12FA001-AC4F-418D-AE19-62706E023703}">
                      <ahyp:hlinkClr xmlns:ahyp="http://schemas.microsoft.com/office/drawing/2018/hyperlinkcolor" val="tx"/>
                    </a:ext>
                  </a:extLst>
                </a:hlinkClick>
              </a:rPr>
              <a:t> HERE</a:t>
            </a:r>
            <a:endParaRPr lang="en-US" sz="1600" dirty="0">
              <a:solidFill>
                <a:srgbClr val="007EB0"/>
              </a:solidFill>
              <a:latin typeface="+mn-lt"/>
            </a:endParaRPr>
          </a:p>
          <a:p>
            <a:pPr marL="285750" lvl="1" indent="-285750">
              <a:spcAft>
                <a:spcPts val="600"/>
              </a:spcAft>
              <a:buFont typeface="Arial" panose="020B0604020202020204" pitchFamily="34" charset="0"/>
              <a:buChar char="•"/>
            </a:pPr>
            <a:r>
              <a:rPr lang="en-US" sz="1600" dirty="0">
                <a:solidFill>
                  <a:srgbClr val="282828"/>
                </a:solidFill>
                <a:latin typeface="+mn-lt"/>
              </a:rPr>
              <a:t>Monthly peer support for Managers of Social Prescribing Services: </a:t>
            </a:r>
            <a:r>
              <a:rPr lang="en-US" sz="1600" dirty="0">
                <a:solidFill>
                  <a:srgbClr val="007EB0"/>
                </a:solidFill>
                <a:latin typeface="+mn-lt"/>
                <a:hlinkClick r:id="rId4">
                  <a:extLst>
                    <a:ext uri="{A12FA001-AC4F-418D-AE19-62706E023703}">
                      <ahyp:hlinkClr xmlns:ahyp="http://schemas.microsoft.com/office/drawing/2018/hyperlinkcolor" val="tx"/>
                    </a:ext>
                  </a:extLst>
                </a:hlinkClick>
              </a:rPr>
              <a:t>sign up via </a:t>
            </a:r>
            <a:r>
              <a:rPr lang="en-US" sz="1600" dirty="0" err="1">
                <a:solidFill>
                  <a:srgbClr val="007EB0"/>
                </a:solidFill>
                <a:latin typeface="+mn-lt"/>
                <a:hlinkClick r:id="rId4">
                  <a:extLst>
                    <a:ext uri="{A12FA001-AC4F-418D-AE19-62706E023703}">
                      <ahyp:hlinkClr xmlns:ahyp="http://schemas.microsoft.com/office/drawing/2018/hyperlinkcolor" val="tx"/>
                    </a:ext>
                  </a:extLst>
                </a:hlinkClick>
              </a:rPr>
              <a:t>eventbrite</a:t>
            </a:r>
            <a:r>
              <a:rPr lang="en-US" sz="1600" dirty="0">
                <a:solidFill>
                  <a:srgbClr val="007EB0"/>
                </a:solidFill>
                <a:latin typeface="+mn-lt"/>
                <a:hlinkClick r:id="rId4">
                  <a:extLst>
                    <a:ext uri="{A12FA001-AC4F-418D-AE19-62706E023703}">
                      <ahyp:hlinkClr xmlns:ahyp="http://schemas.microsoft.com/office/drawing/2018/hyperlinkcolor" val="tx"/>
                    </a:ext>
                  </a:extLst>
                </a:hlinkClick>
              </a:rPr>
              <a:t> HERE</a:t>
            </a:r>
            <a:endParaRPr lang="en-US" sz="1600" dirty="0">
              <a:solidFill>
                <a:srgbClr val="007EB0"/>
              </a:solidFill>
              <a:latin typeface="+mn-lt"/>
            </a:endParaRPr>
          </a:p>
          <a:p>
            <a:pPr marL="285750" lvl="1" indent="-285750">
              <a:spcAft>
                <a:spcPts val="600"/>
              </a:spcAft>
              <a:buFont typeface="Arial" panose="020B0604020202020204" pitchFamily="34" charset="0"/>
              <a:buChar char="•"/>
            </a:pPr>
            <a:r>
              <a:rPr lang="en-US" sz="1600" dirty="0">
                <a:solidFill>
                  <a:srgbClr val="282828"/>
                </a:solidFill>
                <a:latin typeface="+mn-lt"/>
              </a:rPr>
              <a:t>Monthly peer learning webinar (last Wednesday of the month): </a:t>
            </a:r>
            <a:r>
              <a:rPr lang="en-US" sz="1600" dirty="0">
                <a:solidFill>
                  <a:srgbClr val="007EB0"/>
                </a:solidFill>
                <a:latin typeface="+mn-lt"/>
                <a:hlinkClick r:id="rId5">
                  <a:extLst>
                    <a:ext uri="{A12FA001-AC4F-418D-AE19-62706E023703}">
                      <ahyp:hlinkClr xmlns:ahyp="http://schemas.microsoft.com/office/drawing/2018/hyperlinkcolor" val="tx"/>
                    </a:ext>
                  </a:extLst>
                </a:hlinkClick>
              </a:rPr>
              <a:t>sign up for Aug via </a:t>
            </a:r>
            <a:r>
              <a:rPr lang="en-US" sz="1600" dirty="0" err="1">
                <a:solidFill>
                  <a:srgbClr val="007EB0"/>
                </a:solidFill>
                <a:latin typeface="+mn-lt"/>
                <a:hlinkClick r:id="rId5">
                  <a:extLst>
                    <a:ext uri="{A12FA001-AC4F-418D-AE19-62706E023703}">
                      <ahyp:hlinkClr xmlns:ahyp="http://schemas.microsoft.com/office/drawing/2018/hyperlinkcolor" val="tx"/>
                    </a:ext>
                  </a:extLst>
                </a:hlinkClick>
              </a:rPr>
              <a:t>eventbrite</a:t>
            </a:r>
            <a:r>
              <a:rPr lang="en-US" sz="1600" dirty="0">
                <a:solidFill>
                  <a:srgbClr val="007EB0"/>
                </a:solidFill>
                <a:latin typeface="+mn-lt"/>
                <a:hlinkClick r:id="rId5">
                  <a:extLst>
                    <a:ext uri="{A12FA001-AC4F-418D-AE19-62706E023703}">
                      <ahyp:hlinkClr xmlns:ahyp="http://schemas.microsoft.com/office/drawing/2018/hyperlinkcolor" val="tx"/>
                    </a:ext>
                  </a:extLst>
                </a:hlinkClick>
              </a:rPr>
              <a:t> HERE</a:t>
            </a:r>
            <a:endParaRPr lang="en-US" sz="1600" dirty="0">
              <a:solidFill>
                <a:srgbClr val="007EB0"/>
              </a:solidFill>
              <a:latin typeface="+mn-lt"/>
            </a:endParaRPr>
          </a:p>
          <a:p>
            <a:pPr marL="285750" lvl="1" indent="-285750">
              <a:spcAft>
                <a:spcPts val="600"/>
              </a:spcAft>
              <a:buFont typeface="Arial" panose="020B0604020202020204" pitchFamily="34" charset="0"/>
              <a:buChar char="•"/>
            </a:pPr>
            <a:r>
              <a:rPr lang="en-US" sz="1600" dirty="0">
                <a:solidFill>
                  <a:srgbClr val="282828"/>
                </a:solidFill>
                <a:latin typeface="+mn-lt"/>
              </a:rPr>
              <a:t>Monthly newsletter packed with events, guidance, resources and interesting reads: </a:t>
            </a:r>
            <a:r>
              <a:rPr lang="en-US" sz="1600" dirty="0">
                <a:solidFill>
                  <a:srgbClr val="007EB0"/>
                </a:solidFill>
                <a:latin typeface="+mn-lt"/>
                <a:hlinkClick r:id="rId6">
                  <a:extLst>
                    <a:ext uri="{A12FA001-AC4F-418D-AE19-62706E023703}">
                      <ahyp:hlinkClr xmlns:ahyp="http://schemas.microsoft.com/office/drawing/2018/hyperlinkcolor" val="tx"/>
                    </a:ext>
                  </a:extLst>
                </a:hlinkClick>
              </a:rPr>
              <a:t>sign up HERE</a:t>
            </a:r>
            <a:endParaRPr lang="en-US" sz="1600" dirty="0">
              <a:solidFill>
                <a:srgbClr val="282828"/>
              </a:solidFill>
              <a:latin typeface="+mn-lt"/>
            </a:endParaRPr>
          </a:p>
          <a:p>
            <a:pPr>
              <a:spcAft>
                <a:spcPts val="600"/>
              </a:spcAft>
            </a:pPr>
            <a:r>
              <a:rPr lang="en-US" sz="1600" b="1" dirty="0">
                <a:latin typeface="+mn-lt"/>
                <a:cs typeface="Calibri" panose="020F0502020204030204" pitchFamily="34" charset="0"/>
              </a:rPr>
              <a:t>Get in touch directly: </a:t>
            </a:r>
            <a:r>
              <a:rPr lang="en-US" sz="1600" b="1" dirty="0">
                <a:solidFill>
                  <a:srgbClr val="007EB0"/>
                </a:solidFill>
                <a:latin typeface="+mn-lt"/>
                <a:cs typeface="Calibri" panose="020F0502020204030204" pitchFamily="34" charset="0"/>
              </a:rPr>
              <a:t>lianna.martin@nhs.net</a:t>
            </a:r>
            <a:endParaRPr sz="1600" b="1" dirty="0">
              <a:solidFill>
                <a:srgbClr val="007EB0"/>
              </a:solidFill>
            </a:endParaRPr>
          </a:p>
        </p:txBody>
      </p:sp>
      <p:pic>
        <p:nvPicPr>
          <p:cNvPr id="3" name="Picture 2" descr="Qr code&#10;&#10;Description automatically generated">
            <a:extLst>
              <a:ext uri="{FF2B5EF4-FFF2-40B4-BE49-F238E27FC236}">
                <a16:creationId xmlns:a16="http://schemas.microsoft.com/office/drawing/2014/main" id="{9117B005-6500-4A67-A582-C9864E2F0646}"/>
              </a:ext>
            </a:extLst>
          </p:cNvPr>
          <p:cNvPicPr>
            <a:picLocks noChangeAspect="1"/>
          </p:cNvPicPr>
          <p:nvPr/>
        </p:nvPicPr>
        <p:blipFill>
          <a:blip r:embed="rId7"/>
          <a:stretch>
            <a:fillRect/>
          </a:stretch>
        </p:blipFill>
        <p:spPr>
          <a:xfrm>
            <a:off x="10306631" y="4064694"/>
            <a:ext cx="1707575" cy="1707575"/>
          </a:xfrm>
          <a:prstGeom prst="rect">
            <a:avLst/>
          </a:prstGeom>
        </p:spPr>
      </p:pic>
      <p:sp>
        <p:nvSpPr>
          <p:cNvPr id="7" name="TextBox 6">
            <a:extLst>
              <a:ext uri="{FF2B5EF4-FFF2-40B4-BE49-F238E27FC236}">
                <a16:creationId xmlns:a16="http://schemas.microsoft.com/office/drawing/2014/main" id="{D1C965F6-A074-4CB9-9057-697FFE0E84F4}"/>
              </a:ext>
            </a:extLst>
          </p:cNvPr>
          <p:cNvSpPr txBox="1"/>
          <p:nvPr/>
        </p:nvSpPr>
        <p:spPr>
          <a:xfrm>
            <a:off x="472983" y="5957910"/>
            <a:ext cx="3857297" cy="892552"/>
          </a:xfrm>
          <a:prstGeom prst="rect">
            <a:avLst/>
          </a:prstGeom>
          <a:noFill/>
        </p:spPr>
        <p:txBody>
          <a:bodyPr wrap="square" rtlCol="0">
            <a:spAutoFit/>
          </a:bodyPr>
          <a:lstStyle/>
          <a:p>
            <a:pPr>
              <a:spcAft>
                <a:spcPts val="600"/>
              </a:spcAft>
            </a:pPr>
            <a:r>
              <a:rPr lang="en-GB" sz="1400" b="1" dirty="0">
                <a:solidFill>
                  <a:schemeClr val="bg1"/>
                </a:solidFill>
                <a:latin typeface="+mn-lt"/>
              </a:rPr>
              <a:t>@SP_LDN</a:t>
            </a:r>
            <a:endParaRPr lang="en-GB" sz="100" b="1" dirty="0">
              <a:solidFill>
                <a:schemeClr val="bg1"/>
              </a:solidFill>
              <a:latin typeface="+mn-lt"/>
            </a:endParaRPr>
          </a:p>
          <a:p>
            <a:pPr>
              <a:spcAft>
                <a:spcPts val="600"/>
              </a:spcAft>
            </a:pPr>
            <a:r>
              <a:rPr lang="en-GB" sz="1400" b="1" dirty="0">
                <a:solidFill>
                  <a:schemeClr val="bg1"/>
                </a:solidFill>
                <a:latin typeface="+mn-lt"/>
                <a:hlinkClick r:id="rId8">
                  <a:extLst>
                    <a:ext uri="{A12FA001-AC4F-418D-AE19-62706E023703}">
                      <ahyp:hlinkClr xmlns:ahyp="http://schemas.microsoft.com/office/drawing/2018/hyperlinkcolor" val="tx"/>
                    </a:ext>
                  </a:extLst>
                </a:hlinkClick>
              </a:rPr>
              <a:t>hlp.socialprescribing@nhs.net</a:t>
            </a:r>
            <a:endParaRPr lang="en-GB" sz="1400" b="1" dirty="0">
              <a:solidFill>
                <a:schemeClr val="bg1"/>
              </a:solidFill>
              <a:latin typeface="+mn-lt"/>
            </a:endParaRPr>
          </a:p>
          <a:p>
            <a:pPr>
              <a:spcAft>
                <a:spcPts val="600"/>
              </a:spcAft>
            </a:pPr>
            <a:r>
              <a:rPr lang="en-GB" b="1" i="0" dirty="0">
                <a:solidFill>
                  <a:schemeClr val="bg1"/>
                </a:solidFill>
                <a:effectLst/>
                <a:latin typeface="+mn-lt"/>
              </a:rPr>
              <a:t>www.slido.com with #859551</a:t>
            </a:r>
            <a:endParaRPr lang="en-GB" sz="1400" b="1" dirty="0">
              <a:solidFill>
                <a:schemeClr val="bg1"/>
              </a:solidFill>
              <a:latin typeface="+mn-lt"/>
            </a:endParaRPr>
          </a:p>
        </p:txBody>
      </p:sp>
      <p:pic>
        <p:nvPicPr>
          <p:cNvPr id="8" name="Picture 7" descr="A white circle with a black background&#10;&#10;Description automatically generated with low confidence">
            <a:extLst>
              <a:ext uri="{FF2B5EF4-FFF2-40B4-BE49-F238E27FC236}">
                <a16:creationId xmlns:a16="http://schemas.microsoft.com/office/drawing/2014/main" id="{C74FDBD0-1A7C-4B79-9C80-A63197E027FA}"/>
              </a:ext>
            </a:extLst>
          </p:cNvPr>
          <p:cNvPicPr>
            <a:picLocks noChangeAspect="1"/>
          </p:cNvPicPr>
          <p:nvPr/>
        </p:nvPicPr>
        <p:blipFill>
          <a:blip r:embed="rId9"/>
          <a:stretch>
            <a:fillRect/>
          </a:stretch>
        </p:blipFill>
        <p:spPr>
          <a:xfrm>
            <a:off x="134804" y="6041990"/>
            <a:ext cx="277133" cy="234904"/>
          </a:xfrm>
          <a:prstGeom prst="rect">
            <a:avLst/>
          </a:prstGeom>
        </p:spPr>
      </p:pic>
      <p:pic>
        <p:nvPicPr>
          <p:cNvPr id="9" name="Picture 8" descr="Icon&#10;&#10;Description automatically generated">
            <a:extLst>
              <a:ext uri="{FF2B5EF4-FFF2-40B4-BE49-F238E27FC236}">
                <a16:creationId xmlns:a16="http://schemas.microsoft.com/office/drawing/2014/main" id="{B2E81731-FF56-4F7B-BD8D-1DD9230C0C10}"/>
              </a:ext>
            </a:extLst>
          </p:cNvPr>
          <p:cNvPicPr>
            <a:picLocks noChangeAspect="1"/>
          </p:cNvPicPr>
          <p:nvPr/>
        </p:nvPicPr>
        <p:blipFill>
          <a:blip r:embed="rId10"/>
          <a:stretch>
            <a:fillRect/>
          </a:stretch>
        </p:blipFill>
        <p:spPr>
          <a:xfrm>
            <a:off x="134805" y="6304907"/>
            <a:ext cx="250276" cy="196272"/>
          </a:xfrm>
          <a:prstGeom prst="rect">
            <a:avLst/>
          </a:prstGeom>
        </p:spPr>
      </p:pic>
      <p:pic>
        <p:nvPicPr>
          <p:cNvPr id="10" name="Picture 9" descr="Icon&#10;&#10;Description automatically generated">
            <a:extLst>
              <a:ext uri="{FF2B5EF4-FFF2-40B4-BE49-F238E27FC236}">
                <a16:creationId xmlns:a16="http://schemas.microsoft.com/office/drawing/2014/main" id="{7892784C-DE17-4FBE-8ECD-BFF22B43885B}"/>
              </a:ext>
            </a:extLst>
          </p:cNvPr>
          <p:cNvPicPr>
            <a:picLocks noChangeAspect="1"/>
          </p:cNvPicPr>
          <p:nvPr/>
        </p:nvPicPr>
        <p:blipFill>
          <a:blip r:embed="rId11"/>
          <a:stretch>
            <a:fillRect/>
          </a:stretch>
        </p:blipFill>
        <p:spPr>
          <a:xfrm>
            <a:off x="166334" y="6582898"/>
            <a:ext cx="167406" cy="217209"/>
          </a:xfrm>
          <a:prstGeom prst="rect">
            <a:avLst/>
          </a:prstGeom>
        </p:spPr>
      </p:pic>
    </p:spTree>
    <p:extLst>
      <p:ext uri="{BB962C8B-B14F-4D97-AF65-F5344CB8AC3E}">
        <p14:creationId xmlns:p14="http://schemas.microsoft.com/office/powerpoint/2010/main" val="2244749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74" name="Google Shape;274;p39"/>
          <p:cNvSpPr/>
          <p:nvPr/>
        </p:nvSpPr>
        <p:spPr>
          <a:xfrm>
            <a:off x="-1" y="5950995"/>
            <a:ext cx="12192000" cy="911100"/>
          </a:xfrm>
          <a:prstGeom prst="rect">
            <a:avLst/>
          </a:prstGeom>
          <a:solidFill>
            <a:schemeClr val="dk2"/>
          </a:solidFill>
          <a:ln>
            <a:noFill/>
          </a:ln>
        </p:spPr>
        <p:txBody>
          <a:bodyPr spcFirstLastPara="1" wrap="square" lIns="121900" tIns="60925" rIns="121900" bIns="60925" anchor="ctr" anchorCtr="0">
            <a:noAutofit/>
          </a:bodyPr>
          <a:lstStyle/>
          <a:p>
            <a:pPr marL="0" lvl="0" indent="0" algn="r" rtl="0">
              <a:spcBef>
                <a:spcPts val="0"/>
              </a:spcBef>
              <a:spcAft>
                <a:spcPts val="0"/>
              </a:spcAft>
              <a:buNone/>
            </a:pPr>
            <a:r>
              <a:rPr lang="en-GB" sz="1800" b="1" dirty="0">
                <a:solidFill>
                  <a:schemeClr val="lt1"/>
                </a:solidFill>
                <a:latin typeface="+mn-lt"/>
                <a:ea typeface="Calibri"/>
                <a:cs typeface="Calibri"/>
                <a:sym typeface="Calibri"/>
              </a:rPr>
              <a:t>PERSONALISED CARE FOR LONDON: using the 3 PC ARRS roles effectively</a:t>
            </a:r>
          </a:p>
        </p:txBody>
      </p:sp>
      <p:sp>
        <p:nvSpPr>
          <p:cNvPr id="275" name="Google Shape;275;p39"/>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GB" dirty="0">
                <a:latin typeface="Arial Black" panose="020B0A04020102020204" pitchFamily="34" charset="0"/>
                <a:cs typeface="Calibri" panose="020F0502020204030204" pitchFamily="34" charset="0"/>
              </a:rPr>
              <a:t>Support available in London</a:t>
            </a:r>
            <a:endParaRPr dirty="0">
              <a:latin typeface="Arial Black" panose="020B0A04020102020204" pitchFamily="34" charset="0"/>
              <a:cs typeface="Calibri" panose="020F0502020204030204" pitchFamily="34" charset="0"/>
            </a:endParaRPr>
          </a:p>
        </p:txBody>
      </p:sp>
      <p:sp>
        <p:nvSpPr>
          <p:cNvPr id="276" name="Google Shape;276;p39"/>
          <p:cNvSpPr txBox="1"/>
          <p:nvPr/>
        </p:nvSpPr>
        <p:spPr>
          <a:xfrm>
            <a:off x="334433" y="755543"/>
            <a:ext cx="11332050" cy="527218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0"/>
              </a:spcAft>
              <a:buNone/>
            </a:pPr>
            <a:r>
              <a:rPr lang="en-US" sz="2400" b="1" dirty="0">
                <a:solidFill>
                  <a:srgbClr val="007EB0"/>
                </a:solidFill>
                <a:latin typeface="+mn-lt"/>
                <a:cs typeface="Calibri" panose="020F0502020204030204" pitchFamily="34" charset="0"/>
              </a:rPr>
              <a:t>Health &amp; Wellbeing Coaches – Regional Mentor for HWBC: Caroline Haines </a:t>
            </a:r>
            <a:endParaRPr lang="en-US" sz="800" dirty="0">
              <a:latin typeface="+mn-lt"/>
              <a:cs typeface="Calibri" panose="020F0502020204030204" pitchFamily="34" charset="0"/>
            </a:endParaRPr>
          </a:p>
          <a:p>
            <a:pPr>
              <a:lnSpc>
                <a:spcPct val="150000"/>
              </a:lnSpc>
            </a:pPr>
            <a:r>
              <a:rPr lang="en-US" sz="1800" b="1" dirty="0">
                <a:solidFill>
                  <a:srgbClr val="007EB0"/>
                </a:solidFill>
                <a:latin typeface="+mn-lt"/>
                <a:cs typeface="Calibri" panose="020F0502020204030204" pitchFamily="34" charset="0"/>
              </a:rPr>
              <a:t>Purpose of the role: </a:t>
            </a:r>
          </a:p>
          <a:p>
            <a:pPr marL="342900" lvl="1" indent="-342900">
              <a:spcAft>
                <a:spcPts val="600"/>
              </a:spcAft>
              <a:buFont typeface="Arial" panose="020B0604020202020204" pitchFamily="34" charset="0"/>
              <a:buChar char="•"/>
            </a:pPr>
            <a:r>
              <a:rPr lang="en-US" sz="1800" dirty="0">
                <a:latin typeface="+mn-lt"/>
                <a:cs typeface="Calibri" panose="020F0502020204030204" pitchFamily="34" charset="0"/>
              </a:rPr>
              <a:t>Create a network of HWBCs &amp; provide support </a:t>
            </a:r>
          </a:p>
          <a:p>
            <a:pPr marL="342900" lvl="1" indent="-342900">
              <a:spcAft>
                <a:spcPts val="600"/>
              </a:spcAft>
              <a:buFont typeface="Arial" panose="020B0604020202020204" pitchFamily="34" charset="0"/>
              <a:buChar char="•"/>
            </a:pPr>
            <a:r>
              <a:rPr lang="en-US" sz="1800" dirty="0">
                <a:latin typeface="+mn-lt"/>
                <a:cs typeface="Calibri" panose="020F0502020204030204" pitchFamily="34" charset="0"/>
              </a:rPr>
              <a:t>Scale up the HWBC service and create consistency</a:t>
            </a:r>
          </a:p>
          <a:p>
            <a:pPr marL="342900" lvl="1" indent="-342900">
              <a:spcAft>
                <a:spcPts val="600"/>
              </a:spcAft>
              <a:buFont typeface="Arial" panose="020B0604020202020204" pitchFamily="34" charset="0"/>
              <a:buChar char="•"/>
            </a:pPr>
            <a:r>
              <a:rPr lang="en-GB" sz="1800" dirty="0">
                <a:latin typeface="+mn-lt"/>
                <a:cs typeface="Calibri" panose="020F0502020204030204" pitchFamily="34" charset="0"/>
              </a:rPr>
              <a:t>Supporting conversations with PCNs interested in implementing HWB coaching</a:t>
            </a:r>
            <a:endParaRPr lang="en-US" sz="1800" dirty="0">
              <a:latin typeface="+mn-lt"/>
              <a:cs typeface="Calibri" panose="020F0502020204030204" pitchFamily="34" charset="0"/>
            </a:endParaRPr>
          </a:p>
          <a:p>
            <a:pPr lvl="1"/>
            <a:endParaRPr lang="en-US" sz="800" dirty="0">
              <a:latin typeface="+mn-lt"/>
              <a:cs typeface="Calibri" panose="020F0502020204030204" pitchFamily="34" charset="0"/>
            </a:endParaRPr>
          </a:p>
          <a:p>
            <a:pPr lvl="1">
              <a:lnSpc>
                <a:spcPct val="150000"/>
              </a:lnSpc>
              <a:spcAft>
                <a:spcPts val="600"/>
              </a:spcAft>
            </a:pPr>
            <a:r>
              <a:rPr lang="en-US" sz="1800" b="1" dirty="0">
                <a:solidFill>
                  <a:srgbClr val="007EB0"/>
                </a:solidFill>
                <a:latin typeface="+mn-lt"/>
                <a:cs typeface="Calibri" panose="020F0502020204030204" pitchFamily="34" charset="0"/>
              </a:rPr>
              <a:t>Who is in post:</a:t>
            </a:r>
          </a:p>
          <a:p>
            <a:pPr lvl="1"/>
            <a:r>
              <a:rPr lang="en-GB" sz="1800" dirty="0">
                <a:latin typeface="+mn-lt"/>
                <a:ea typeface="Times New Roman" panose="02020603050405020304" pitchFamily="18" charset="0"/>
              </a:rPr>
              <a:t>Caroline </a:t>
            </a:r>
            <a:r>
              <a:rPr lang="en-GB" sz="1800" dirty="0">
                <a:solidFill>
                  <a:srgbClr val="000000"/>
                </a:solidFill>
                <a:effectLst/>
                <a:latin typeface="+mn-lt"/>
                <a:ea typeface="Times New Roman" panose="02020603050405020304" pitchFamily="18" charset="0"/>
              </a:rPr>
              <a:t>qualified as Health Coach in March 2020 with the Health Coach Institute and </a:t>
            </a:r>
            <a:r>
              <a:rPr lang="en-GB" sz="1800" dirty="0">
                <a:latin typeface="+mn-lt"/>
                <a:ea typeface="Times New Roman" panose="02020603050405020304" pitchFamily="18" charset="0"/>
              </a:rPr>
              <a:t>has been a</a:t>
            </a:r>
            <a:r>
              <a:rPr lang="en-GB" sz="1800" dirty="0">
                <a:solidFill>
                  <a:srgbClr val="000000"/>
                </a:solidFill>
                <a:effectLst/>
                <a:latin typeface="+mn-lt"/>
                <a:ea typeface="Times New Roman" panose="02020603050405020304" pitchFamily="18" charset="0"/>
              </a:rPr>
              <a:t> Health &amp; Wellbeing Coach in East Merton PCN since Jan 2021. Prior to this she worked in banking &amp; finance but always with a keen interest in nutrition, fitness and holistic care</a:t>
            </a:r>
            <a:r>
              <a:rPr lang="en-GB" sz="1800" dirty="0">
                <a:solidFill>
                  <a:srgbClr val="000000"/>
                </a:solidFill>
                <a:effectLst/>
                <a:latin typeface="Calibri" panose="020F0502020204030204" pitchFamily="34" charset="0"/>
                <a:ea typeface="Times New Roman" panose="02020603050405020304" pitchFamily="18" charset="0"/>
              </a:rPr>
              <a:t>.</a:t>
            </a:r>
            <a:endParaRPr lang="en-US" sz="1800" b="1" dirty="0">
              <a:solidFill>
                <a:srgbClr val="007EB0"/>
              </a:solidFill>
              <a:latin typeface="+mn-lt"/>
              <a:cs typeface="Calibri" panose="020F0502020204030204" pitchFamily="34" charset="0"/>
            </a:endParaRPr>
          </a:p>
          <a:p>
            <a:pPr lvl="1">
              <a:lnSpc>
                <a:spcPct val="150000"/>
              </a:lnSpc>
            </a:pPr>
            <a:endParaRPr lang="en-US" sz="800" b="1" dirty="0">
              <a:solidFill>
                <a:srgbClr val="007EB0"/>
              </a:solidFill>
              <a:latin typeface="+mn-lt"/>
              <a:cs typeface="Calibri" panose="020F0502020204030204" pitchFamily="34" charset="0"/>
            </a:endParaRPr>
          </a:p>
          <a:p>
            <a:pPr lvl="1">
              <a:lnSpc>
                <a:spcPct val="150000"/>
              </a:lnSpc>
            </a:pPr>
            <a:r>
              <a:rPr lang="en-US" sz="1800" b="1" dirty="0">
                <a:solidFill>
                  <a:srgbClr val="007EB0"/>
                </a:solidFill>
                <a:latin typeface="+mn-lt"/>
                <a:cs typeface="Calibri" panose="020F0502020204030204" pitchFamily="34" charset="0"/>
              </a:rPr>
              <a:t>Sign up to receive support:</a:t>
            </a:r>
          </a:p>
          <a:p>
            <a:pPr>
              <a:spcAft>
                <a:spcPts val="1200"/>
              </a:spcAft>
            </a:pPr>
            <a:r>
              <a:rPr lang="en-US" sz="1800" dirty="0">
                <a:latin typeface="+mn-lt"/>
                <a:cs typeface="Calibri" panose="020F0502020204030204" pitchFamily="34" charset="0"/>
              </a:rPr>
              <a:t>If you are a HWBC or have HWBCs in your network, please ask them to complete this form: 								</a:t>
            </a:r>
            <a:r>
              <a:rPr lang="en-GB" sz="1800" u="sng" dirty="0">
                <a:solidFill>
                  <a:srgbClr val="007EB0"/>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https://forms.office.com/r/SnNtxL8TZt</a:t>
            </a:r>
            <a:endParaRPr lang="en-US" sz="1800" dirty="0">
              <a:solidFill>
                <a:srgbClr val="007EB0"/>
              </a:solidFill>
              <a:latin typeface="+mn-lt"/>
              <a:cs typeface="Calibri" panose="020F0502020204030204" pitchFamily="34" charset="0"/>
            </a:endParaRPr>
          </a:p>
          <a:p>
            <a:pPr>
              <a:spcAft>
                <a:spcPts val="1200"/>
              </a:spcAft>
            </a:pPr>
            <a:r>
              <a:rPr lang="en-US" sz="1800" dirty="0">
                <a:latin typeface="+mn-lt"/>
                <a:cs typeface="Calibri" panose="020F0502020204030204" pitchFamily="34" charset="0"/>
              </a:rPr>
              <a:t>Or get in touch directly: </a:t>
            </a:r>
            <a:r>
              <a:rPr lang="en-US" sz="1800" dirty="0">
                <a:solidFill>
                  <a:srgbClr val="007EB0"/>
                </a:solidFill>
                <a:latin typeface="+mn-lt"/>
                <a:cs typeface="Calibri" panose="020F0502020204030204" pitchFamily="34" charset="0"/>
              </a:rPr>
              <a:t>Caroline.haines1@nhs.net</a:t>
            </a:r>
          </a:p>
        </p:txBody>
      </p:sp>
      <p:pic>
        <p:nvPicPr>
          <p:cNvPr id="3" name="Picture 2" descr="Qr code&#10;&#10;Description automatically generated">
            <a:extLst>
              <a:ext uri="{FF2B5EF4-FFF2-40B4-BE49-F238E27FC236}">
                <a16:creationId xmlns:a16="http://schemas.microsoft.com/office/drawing/2014/main" id="{9117B005-6500-4A67-A582-C9864E2F0646}"/>
              </a:ext>
            </a:extLst>
          </p:cNvPr>
          <p:cNvPicPr>
            <a:picLocks noChangeAspect="1"/>
          </p:cNvPicPr>
          <p:nvPr/>
        </p:nvPicPr>
        <p:blipFill>
          <a:blip r:embed="rId4"/>
          <a:stretch>
            <a:fillRect/>
          </a:stretch>
        </p:blipFill>
        <p:spPr>
          <a:xfrm>
            <a:off x="10304069" y="4085901"/>
            <a:ext cx="1707575" cy="1707575"/>
          </a:xfrm>
          <a:prstGeom prst="rect">
            <a:avLst/>
          </a:prstGeom>
        </p:spPr>
      </p:pic>
      <p:sp>
        <p:nvSpPr>
          <p:cNvPr id="7" name="TextBox 6">
            <a:extLst>
              <a:ext uri="{FF2B5EF4-FFF2-40B4-BE49-F238E27FC236}">
                <a16:creationId xmlns:a16="http://schemas.microsoft.com/office/drawing/2014/main" id="{BC85DF36-7F99-4DED-8903-EB2E570E92A3}"/>
              </a:ext>
            </a:extLst>
          </p:cNvPr>
          <p:cNvSpPr txBox="1"/>
          <p:nvPr/>
        </p:nvSpPr>
        <p:spPr>
          <a:xfrm>
            <a:off x="472983" y="5957910"/>
            <a:ext cx="3857297" cy="892552"/>
          </a:xfrm>
          <a:prstGeom prst="rect">
            <a:avLst/>
          </a:prstGeom>
          <a:noFill/>
        </p:spPr>
        <p:txBody>
          <a:bodyPr wrap="square" rtlCol="0">
            <a:spAutoFit/>
          </a:bodyPr>
          <a:lstStyle/>
          <a:p>
            <a:pPr>
              <a:spcAft>
                <a:spcPts val="600"/>
              </a:spcAft>
            </a:pPr>
            <a:r>
              <a:rPr lang="en-GB" sz="1400" b="1" dirty="0">
                <a:solidFill>
                  <a:schemeClr val="bg1"/>
                </a:solidFill>
                <a:latin typeface="+mn-lt"/>
              </a:rPr>
              <a:t>@SP_LDN</a:t>
            </a:r>
            <a:endParaRPr lang="en-GB" sz="100" b="1" dirty="0">
              <a:solidFill>
                <a:schemeClr val="bg1"/>
              </a:solidFill>
              <a:latin typeface="+mn-lt"/>
            </a:endParaRPr>
          </a:p>
          <a:p>
            <a:pPr>
              <a:spcAft>
                <a:spcPts val="600"/>
              </a:spcAft>
            </a:pPr>
            <a:r>
              <a:rPr lang="en-GB" sz="1400" b="1" dirty="0">
                <a:solidFill>
                  <a:schemeClr val="bg1"/>
                </a:solidFill>
                <a:latin typeface="+mn-lt"/>
                <a:hlinkClick r:id="rId5">
                  <a:extLst>
                    <a:ext uri="{A12FA001-AC4F-418D-AE19-62706E023703}">
                      <ahyp:hlinkClr xmlns:ahyp="http://schemas.microsoft.com/office/drawing/2018/hyperlinkcolor" val="tx"/>
                    </a:ext>
                  </a:extLst>
                </a:hlinkClick>
              </a:rPr>
              <a:t>hlp.socialprescribing@nhs.net</a:t>
            </a:r>
            <a:endParaRPr lang="en-GB" sz="1400" b="1" dirty="0">
              <a:solidFill>
                <a:schemeClr val="bg1"/>
              </a:solidFill>
              <a:latin typeface="+mn-lt"/>
            </a:endParaRPr>
          </a:p>
          <a:p>
            <a:pPr>
              <a:spcAft>
                <a:spcPts val="600"/>
              </a:spcAft>
            </a:pPr>
            <a:r>
              <a:rPr lang="en-GB" b="1" i="0" dirty="0">
                <a:solidFill>
                  <a:schemeClr val="bg1"/>
                </a:solidFill>
                <a:effectLst/>
                <a:latin typeface="+mn-lt"/>
              </a:rPr>
              <a:t>www.slido.com with #859551</a:t>
            </a:r>
            <a:endParaRPr lang="en-GB" sz="1400" b="1" dirty="0">
              <a:solidFill>
                <a:schemeClr val="bg1"/>
              </a:solidFill>
              <a:latin typeface="+mn-lt"/>
            </a:endParaRPr>
          </a:p>
        </p:txBody>
      </p:sp>
      <p:pic>
        <p:nvPicPr>
          <p:cNvPr id="8" name="Picture 7" descr="A white circle with a black background&#10;&#10;Description automatically generated with low confidence">
            <a:extLst>
              <a:ext uri="{FF2B5EF4-FFF2-40B4-BE49-F238E27FC236}">
                <a16:creationId xmlns:a16="http://schemas.microsoft.com/office/drawing/2014/main" id="{FD1E2A39-98E7-4CA2-B063-57114B433091}"/>
              </a:ext>
            </a:extLst>
          </p:cNvPr>
          <p:cNvPicPr>
            <a:picLocks noChangeAspect="1"/>
          </p:cNvPicPr>
          <p:nvPr/>
        </p:nvPicPr>
        <p:blipFill>
          <a:blip r:embed="rId6"/>
          <a:stretch>
            <a:fillRect/>
          </a:stretch>
        </p:blipFill>
        <p:spPr>
          <a:xfrm>
            <a:off x="134804" y="6041990"/>
            <a:ext cx="277133" cy="234904"/>
          </a:xfrm>
          <a:prstGeom prst="rect">
            <a:avLst/>
          </a:prstGeom>
        </p:spPr>
      </p:pic>
      <p:pic>
        <p:nvPicPr>
          <p:cNvPr id="9" name="Picture 8" descr="Icon&#10;&#10;Description automatically generated">
            <a:extLst>
              <a:ext uri="{FF2B5EF4-FFF2-40B4-BE49-F238E27FC236}">
                <a16:creationId xmlns:a16="http://schemas.microsoft.com/office/drawing/2014/main" id="{326A25D8-2029-4C25-8F5C-AED758587DD6}"/>
              </a:ext>
            </a:extLst>
          </p:cNvPr>
          <p:cNvPicPr>
            <a:picLocks noChangeAspect="1"/>
          </p:cNvPicPr>
          <p:nvPr/>
        </p:nvPicPr>
        <p:blipFill>
          <a:blip r:embed="rId7"/>
          <a:stretch>
            <a:fillRect/>
          </a:stretch>
        </p:blipFill>
        <p:spPr>
          <a:xfrm>
            <a:off x="134805" y="6304907"/>
            <a:ext cx="250276" cy="196272"/>
          </a:xfrm>
          <a:prstGeom prst="rect">
            <a:avLst/>
          </a:prstGeom>
        </p:spPr>
      </p:pic>
      <p:pic>
        <p:nvPicPr>
          <p:cNvPr id="10" name="Picture 9" descr="Icon&#10;&#10;Description automatically generated">
            <a:extLst>
              <a:ext uri="{FF2B5EF4-FFF2-40B4-BE49-F238E27FC236}">
                <a16:creationId xmlns:a16="http://schemas.microsoft.com/office/drawing/2014/main" id="{65107946-1C1D-47A7-80BF-C6D1A608D6FB}"/>
              </a:ext>
            </a:extLst>
          </p:cNvPr>
          <p:cNvPicPr>
            <a:picLocks noChangeAspect="1"/>
          </p:cNvPicPr>
          <p:nvPr/>
        </p:nvPicPr>
        <p:blipFill>
          <a:blip r:embed="rId8"/>
          <a:stretch>
            <a:fillRect/>
          </a:stretch>
        </p:blipFill>
        <p:spPr>
          <a:xfrm>
            <a:off x="166334" y="6582898"/>
            <a:ext cx="167406" cy="217209"/>
          </a:xfrm>
          <a:prstGeom prst="rect">
            <a:avLst/>
          </a:prstGeom>
        </p:spPr>
      </p:pic>
    </p:spTree>
    <p:extLst>
      <p:ext uri="{BB962C8B-B14F-4D97-AF65-F5344CB8AC3E}">
        <p14:creationId xmlns:p14="http://schemas.microsoft.com/office/powerpoint/2010/main" val="293937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274" name="Google Shape;274;p39"/>
          <p:cNvSpPr/>
          <p:nvPr/>
        </p:nvSpPr>
        <p:spPr>
          <a:xfrm>
            <a:off x="-1" y="5950995"/>
            <a:ext cx="12192000" cy="911100"/>
          </a:xfrm>
          <a:prstGeom prst="rect">
            <a:avLst/>
          </a:prstGeom>
          <a:solidFill>
            <a:schemeClr val="dk2"/>
          </a:solidFill>
          <a:ln>
            <a:noFill/>
          </a:ln>
        </p:spPr>
        <p:txBody>
          <a:bodyPr spcFirstLastPara="1" wrap="square" lIns="121900" tIns="60925" rIns="121900" bIns="60925" anchor="ctr" anchorCtr="0">
            <a:noAutofit/>
          </a:bodyPr>
          <a:lstStyle/>
          <a:p>
            <a:pPr marL="0" lvl="0" indent="0" algn="r" rtl="0">
              <a:spcBef>
                <a:spcPts val="0"/>
              </a:spcBef>
              <a:spcAft>
                <a:spcPts val="0"/>
              </a:spcAft>
              <a:buNone/>
            </a:pPr>
            <a:r>
              <a:rPr lang="en-GB" sz="1800" b="1" dirty="0">
                <a:solidFill>
                  <a:schemeClr val="lt1"/>
                </a:solidFill>
                <a:latin typeface="+mn-lt"/>
                <a:ea typeface="Calibri"/>
                <a:cs typeface="Calibri"/>
                <a:sym typeface="Calibri"/>
              </a:rPr>
              <a:t>PERSONALISED CARE FOR LONDON: using the 3 PC ARRS roles effectively</a:t>
            </a:r>
          </a:p>
        </p:txBody>
      </p:sp>
      <p:sp>
        <p:nvSpPr>
          <p:cNvPr id="275" name="Google Shape;275;p39"/>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GB" dirty="0">
                <a:latin typeface="Arial Black" panose="020B0A04020102020204" pitchFamily="34" charset="0"/>
                <a:cs typeface="Calibri" panose="020F0502020204030204" pitchFamily="34" charset="0"/>
              </a:rPr>
              <a:t>Support available in London coming up…</a:t>
            </a:r>
            <a:endParaRPr dirty="0">
              <a:latin typeface="Arial Black" panose="020B0A04020102020204" pitchFamily="34" charset="0"/>
              <a:cs typeface="Calibri" panose="020F0502020204030204" pitchFamily="34" charset="0"/>
            </a:endParaRPr>
          </a:p>
        </p:txBody>
      </p:sp>
      <p:sp>
        <p:nvSpPr>
          <p:cNvPr id="276" name="Google Shape;276;p39"/>
          <p:cNvSpPr txBox="1"/>
          <p:nvPr/>
        </p:nvSpPr>
        <p:spPr>
          <a:xfrm>
            <a:off x="334434" y="850133"/>
            <a:ext cx="9789280" cy="453659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0"/>
              </a:spcAft>
              <a:buNone/>
            </a:pPr>
            <a:r>
              <a:rPr lang="en-US" sz="2400" b="1" dirty="0">
                <a:solidFill>
                  <a:srgbClr val="007EB0"/>
                </a:solidFill>
                <a:latin typeface="+mn-lt"/>
                <a:cs typeface="Calibri" panose="020F0502020204030204" pitchFamily="34" charset="0"/>
              </a:rPr>
              <a:t>Care Coordinators – Regional Mentor for London: TBC</a:t>
            </a:r>
            <a:endParaRPr lang="en-US" sz="800" dirty="0">
              <a:latin typeface="+mn-lt"/>
              <a:cs typeface="Calibri" panose="020F0502020204030204" pitchFamily="34" charset="0"/>
            </a:endParaRPr>
          </a:p>
          <a:p>
            <a:pPr>
              <a:lnSpc>
                <a:spcPct val="150000"/>
              </a:lnSpc>
            </a:pPr>
            <a:r>
              <a:rPr lang="en-US" sz="1800" b="1" dirty="0">
                <a:solidFill>
                  <a:srgbClr val="007EB0"/>
                </a:solidFill>
                <a:latin typeface="+mn-lt"/>
                <a:cs typeface="Calibri" panose="020F0502020204030204" pitchFamily="34" charset="0"/>
              </a:rPr>
              <a:t>Purpose of the role: </a:t>
            </a:r>
          </a:p>
          <a:p>
            <a:pPr marL="342900" lvl="1" indent="-342900">
              <a:spcAft>
                <a:spcPts val="600"/>
              </a:spcAft>
              <a:buFont typeface="Arial" panose="020B0604020202020204" pitchFamily="34" charset="0"/>
              <a:buChar char="•"/>
            </a:pPr>
            <a:r>
              <a:rPr lang="en-US" sz="1800" dirty="0">
                <a:latin typeface="+mn-lt"/>
                <a:cs typeface="Calibri" panose="020F0502020204030204" pitchFamily="34" charset="0"/>
              </a:rPr>
              <a:t>Create a network of CCs &amp; provide support </a:t>
            </a:r>
          </a:p>
          <a:p>
            <a:pPr marL="342900" lvl="1" indent="-342900">
              <a:spcAft>
                <a:spcPts val="600"/>
              </a:spcAft>
              <a:buFont typeface="Arial" panose="020B0604020202020204" pitchFamily="34" charset="0"/>
              <a:buChar char="•"/>
            </a:pPr>
            <a:r>
              <a:rPr lang="en-US" sz="1800" dirty="0">
                <a:latin typeface="+mn-lt"/>
                <a:cs typeface="Calibri" panose="020F0502020204030204" pitchFamily="34" charset="0"/>
              </a:rPr>
              <a:t>Scale up the CC service and create consistency</a:t>
            </a:r>
          </a:p>
          <a:p>
            <a:pPr marL="342900" lvl="1" indent="-342900">
              <a:spcAft>
                <a:spcPts val="600"/>
              </a:spcAft>
              <a:buFont typeface="Arial" panose="020B0604020202020204" pitchFamily="34" charset="0"/>
              <a:buChar char="•"/>
            </a:pPr>
            <a:r>
              <a:rPr lang="en-GB" sz="1800" dirty="0">
                <a:latin typeface="+mn-lt"/>
                <a:cs typeface="Calibri" panose="020F0502020204030204" pitchFamily="34" charset="0"/>
              </a:rPr>
              <a:t>Supporting conversations with PCNs interested in implementing CC</a:t>
            </a:r>
            <a:endParaRPr lang="en-US" sz="2400" b="1" dirty="0">
              <a:solidFill>
                <a:srgbClr val="007EB0"/>
              </a:solidFill>
              <a:latin typeface="+mn-lt"/>
              <a:cs typeface="Calibri" panose="020F0502020204030204" pitchFamily="34" charset="0"/>
            </a:endParaRPr>
          </a:p>
          <a:p>
            <a:pPr marL="0" lvl="0" indent="0" algn="l" rtl="0">
              <a:lnSpc>
                <a:spcPct val="115000"/>
              </a:lnSpc>
              <a:spcAft>
                <a:spcPts val="0"/>
              </a:spcAft>
              <a:buNone/>
            </a:pPr>
            <a:endParaRPr lang="en-US" sz="2400" b="1" dirty="0">
              <a:solidFill>
                <a:srgbClr val="007EB0"/>
              </a:solidFill>
              <a:latin typeface="+mn-lt"/>
              <a:cs typeface="Calibri" panose="020F0502020204030204" pitchFamily="34" charset="0"/>
            </a:endParaRPr>
          </a:p>
          <a:p>
            <a:pPr marL="0" lvl="0" indent="0" algn="l" rtl="0">
              <a:lnSpc>
                <a:spcPct val="115000"/>
              </a:lnSpc>
              <a:spcAft>
                <a:spcPts val="0"/>
              </a:spcAft>
              <a:buNone/>
            </a:pPr>
            <a:r>
              <a:rPr lang="en-US" sz="2400" b="1" dirty="0">
                <a:solidFill>
                  <a:srgbClr val="007EB0"/>
                </a:solidFill>
                <a:latin typeface="+mn-lt"/>
                <a:cs typeface="Calibri" panose="020F0502020204030204" pitchFamily="34" charset="0"/>
              </a:rPr>
              <a:t>PCNs &amp; Network Managers - PCN Advisor: Blended team TBC</a:t>
            </a:r>
            <a:endParaRPr lang="en-US" sz="800" dirty="0">
              <a:latin typeface="+mn-lt"/>
              <a:cs typeface="Calibri" panose="020F0502020204030204" pitchFamily="34" charset="0"/>
            </a:endParaRPr>
          </a:p>
          <a:p>
            <a:pPr>
              <a:lnSpc>
                <a:spcPct val="150000"/>
              </a:lnSpc>
            </a:pPr>
            <a:r>
              <a:rPr lang="en-US" sz="1800" b="1" dirty="0">
                <a:solidFill>
                  <a:srgbClr val="007EB0"/>
                </a:solidFill>
                <a:latin typeface="+mn-lt"/>
                <a:cs typeface="Calibri" panose="020F0502020204030204" pitchFamily="34" charset="0"/>
              </a:rPr>
              <a:t>Purpose of the role: </a:t>
            </a:r>
          </a:p>
          <a:p>
            <a:pPr marL="342900" lvl="1" indent="-342900">
              <a:spcAft>
                <a:spcPts val="600"/>
              </a:spcAft>
              <a:buFont typeface="Arial" panose="020B0604020202020204" pitchFamily="34" charset="0"/>
              <a:buChar char="•"/>
            </a:pPr>
            <a:r>
              <a:rPr lang="en-US" sz="1800" dirty="0">
                <a:latin typeface="+mn-lt"/>
                <a:cs typeface="Calibri" panose="020F0502020204030204" pitchFamily="34" charset="0"/>
              </a:rPr>
              <a:t>Targeted support to PCNs with implementing &amp; embedding 3 </a:t>
            </a:r>
            <a:r>
              <a:rPr lang="en-US" sz="1800" dirty="0" err="1">
                <a:latin typeface="+mn-lt"/>
                <a:cs typeface="Calibri" panose="020F0502020204030204" pitchFamily="34" charset="0"/>
              </a:rPr>
              <a:t>personalised</a:t>
            </a:r>
            <a:r>
              <a:rPr lang="en-US" sz="1800" dirty="0">
                <a:latin typeface="+mn-lt"/>
                <a:cs typeface="Calibri" panose="020F0502020204030204" pitchFamily="34" charset="0"/>
              </a:rPr>
              <a:t> care roles</a:t>
            </a:r>
          </a:p>
          <a:p>
            <a:pPr marL="342900" lvl="1" indent="-342900">
              <a:spcAft>
                <a:spcPts val="600"/>
              </a:spcAft>
              <a:buFont typeface="Arial" panose="020B0604020202020204" pitchFamily="34" charset="0"/>
              <a:buChar char="•"/>
            </a:pPr>
            <a:r>
              <a:rPr lang="en-US" sz="1800" dirty="0">
                <a:latin typeface="+mn-lt"/>
                <a:cs typeface="Calibri" panose="020F0502020204030204" pitchFamily="34" charset="0"/>
              </a:rPr>
              <a:t>Support ongoing delivery of social prescribing &amp; SSM</a:t>
            </a:r>
          </a:p>
          <a:p>
            <a:pPr marL="342900" lvl="1" indent="-342900">
              <a:spcAft>
                <a:spcPts val="600"/>
              </a:spcAft>
              <a:buFont typeface="Arial" panose="020B0604020202020204" pitchFamily="34" charset="0"/>
              <a:buChar char="•"/>
            </a:pPr>
            <a:r>
              <a:rPr lang="en-US" sz="1800" dirty="0">
                <a:latin typeface="+mn-lt"/>
                <a:cs typeface="Calibri" panose="020F0502020204030204" pitchFamily="34" charset="0"/>
              </a:rPr>
              <a:t>Support PCNs with scaling of numbers</a:t>
            </a:r>
            <a:endParaRPr lang="en-US" sz="1800" b="1" dirty="0">
              <a:solidFill>
                <a:srgbClr val="007EB0"/>
              </a:solidFill>
              <a:latin typeface="+mn-lt"/>
              <a:cs typeface="Calibri" panose="020F0502020204030204" pitchFamily="34" charset="0"/>
            </a:endParaRPr>
          </a:p>
          <a:p>
            <a:pPr lvl="1"/>
            <a:endParaRPr lang="en-US" sz="800" dirty="0">
              <a:latin typeface="+mn-lt"/>
              <a:cs typeface="Calibri" panose="020F0502020204030204" pitchFamily="34" charset="0"/>
            </a:endParaRPr>
          </a:p>
        </p:txBody>
      </p:sp>
      <p:sp>
        <p:nvSpPr>
          <p:cNvPr id="6" name="TextBox 5">
            <a:extLst>
              <a:ext uri="{FF2B5EF4-FFF2-40B4-BE49-F238E27FC236}">
                <a16:creationId xmlns:a16="http://schemas.microsoft.com/office/drawing/2014/main" id="{95B150AE-E438-4DDE-B15E-4BA8441774BA}"/>
              </a:ext>
            </a:extLst>
          </p:cNvPr>
          <p:cNvSpPr txBox="1"/>
          <p:nvPr/>
        </p:nvSpPr>
        <p:spPr>
          <a:xfrm>
            <a:off x="472983" y="5957910"/>
            <a:ext cx="3857297" cy="892552"/>
          </a:xfrm>
          <a:prstGeom prst="rect">
            <a:avLst/>
          </a:prstGeom>
          <a:noFill/>
        </p:spPr>
        <p:txBody>
          <a:bodyPr wrap="square" rtlCol="0">
            <a:spAutoFit/>
          </a:bodyPr>
          <a:lstStyle/>
          <a:p>
            <a:pPr>
              <a:spcAft>
                <a:spcPts val="600"/>
              </a:spcAft>
            </a:pPr>
            <a:r>
              <a:rPr lang="en-GB" sz="1400" b="1" dirty="0">
                <a:solidFill>
                  <a:schemeClr val="bg1"/>
                </a:solidFill>
                <a:latin typeface="+mn-lt"/>
              </a:rPr>
              <a:t>@SP_LDN</a:t>
            </a:r>
            <a:endParaRPr lang="en-GB" sz="100" b="1" dirty="0">
              <a:solidFill>
                <a:schemeClr val="bg1"/>
              </a:solidFill>
              <a:latin typeface="+mn-lt"/>
            </a:endParaRPr>
          </a:p>
          <a:p>
            <a:pPr>
              <a:spcAft>
                <a:spcPts val="600"/>
              </a:spcAft>
            </a:pPr>
            <a:r>
              <a:rPr lang="en-GB" sz="1400" b="1" dirty="0">
                <a:solidFill>
                  <a:schemeClr val="bg1"/>
                </a:solidFill>
                <a:latin typeface="+mn-lt"/>
                <a:hlinkClick r:id="rId3">
                  <a:extLst>
                    <a:ext uri="{A12FA001-AC4F-418D-AE19-62706E023703}">
                      <ahyp:hlinkClr xmlns:ahyp="http://schemas.microsoft.com/office/drawing/2018/hyperlinkcolor" val="tx"/>
                    </a:ext>
                  </a:extLst>
                </a:hlinkClick>
              </a:rPr>
              <a:t>hlp.socialprescribing@nhs.net</a:t>
            </a:r>
            <a:endParaRPr lang="en-GB" sz="1400" b="1" dirty="0">
              <a:solidFill>
                <a:schemeClr val="bg1"/>
              </a:solidFill>
              <a:latin typeface="+mn-lt"/>
            </a:endParaRPr>
          </a:p>
          <a:p>
            <a:pPr>
              <a:spcAft>
                <a:spcPts val="600"/>
              </a:spcAft>
            </a:pPr>
            <a:r>
              <a:rPr lang="en-GB" b="1" i="0" dirty="0">
                <a:solidFill>
                  <a:schemeClr val="bg1"/>
                </a:solidFill>
                <a:effectLst/>
                <a:latin typeface="+mn-lt"/>
              </a:rPr>
              <a:t>www.slido.com with #859551</a:t>
            </a:r>
            <a:endParaRPr lang="en-GB" sz="1400" b="1" dirty="0">
              <a:solidFill>
                <a:schemeClr val="bg1"/>
              </a:solidFill>
              <a:latin typeface="+mn-lt"/>
            </a:endParaRPr>
          </a:p>
        </p:txBody>
      </p:sp>
      <p:pic>
        <p:nvPicPr>
          <p:cNvPr id="7" name="Picture 6" descr="A white circle with a black background&#10;&#10;Description automatically generated with low confidence">
            <a:extLst>
              <a:ext uri="{FF2B5EF4-FFF2-40B4-BE49-F238E27FC236}">
                <a16:creationId xmlns:a16="http://schemas.microsoft.com/office/drawing/2014/main" id="{07B143F6-3D1F-46BA-87A7-999AA17B9A65}"/>
              </a:ext>
            </a:extLst>
          </p:cNvPr>
          <p:cNvPicPr>
            <a:picLocks noChangeAspect="1"/>
          </p:cNvPicPr>
          <p:nvPr/>
        </p:nvPicPr>
        <p:blipFill>
          <a:blip r:embed="rId4"/>
          <a:stretch>
            <a:fillRect/>
          </a:stretch>
        </p:blipFill>
        <p:spPr>
          <a:xfrm>
            <a:off x="134804" y="6041990"/>
            <a:ext cx="277133" cy="234904"/>
          </a:xfrm>
          <a:prstGeom prst="rect">
            <a:avLst/>
          </a:prstGeom>
        </p:spPr>
      </p:pic>
      <p:pic>
        <p:nvPicPr>
          <p:cNvPr id="8" name="Picture 7" descr="Icon&#10;&#10;Description automatically generated">
            <a:extLst>
              <a:ext uri="{FF2B5EF4-FFF2-40B4-BE49-F238E27FC236}">
                <a16:creationId xmlns:a16="http://schemas.microsoft.com/office/drawing/2014/main" id="{3C0AFDD6-0CF5-4B71-92C5-123758283AF8}"/>
              </a:ext>
            </a:extLst>
          </p:cNvPr>
          <p:cNvPicPr>
            <a:picLocks noChangeAspect="1"/>
          </p:cNvPicPr>
          <p:nvPr/>
        </p:nvPicPr>
        <p:blipFill>
          <a:blip r:embed="rId5"/>
          <a:stretch>
            <a:fillRect/>
          </a:stretch>
        </p:blipFill>
        <p:spPr>
          <a:xfrm>
            <a:off x="134805" y="6304907"/>
            <a:ext cx="250276" cy="196272"/>
          </a:xfrm>
          <a:prstGeom prst="rect">
            <a:avLst/>
          </a:prstGeom>
        </p:spPr>
      </p:pic>
      <p:pic>
        <p:nvPicPr>
          <p:cNvPr id="9" name="Picture 8" descr="Icon&#10;&#10;Description automatically generated">
            <a:extLst>
              <a:ext uri="{FF2B5EF4-FFF2-40B4-BE49-F238E27FC236}">
                <a16:creationId xmlns:a16="http://schemas.microsoft.com/office/drawing/2014/main" id="{47B9D78D-AED5-4FF4-B79E-E558EA418FFF}"/>
              </a:ext>
            </a:extLst>
          </p:cNvPr>
          <p:cNvPicPr>
            <a:picLocks noChangeAspect="1"/>
          </p:cNvPicPr>
          <p:nvPr/>
        </p:nvPicPr>
        <p:blipFill>
          <a:blip r:embed="rId6"/>
          <a:stretch>
            <a:fillRect/>
          </a:stretch>
        </p:blipFill>
        <p:spPr>
          <a:xfrm>
            <a:off x="166334" y="6582898"/>
            <a:ext cx="167406" cy="217209"/>
          </a:xfrm>
          <a:prstGeom prst="rect">
            <a:avLst/>
          </a:prstGeom>
        </p:spPr>
      </p:pic>
    </p:spTree>
    <p:extLst>
      <p:ext uri="{BB962C8B-B14F-4D97-AF65-F5344CB8AC3E}">
        <p14:creationId xmlns:p14="http://schemas.microsoft.com/office/powerpoint/2010/main" val="3437845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274" name="Google Shape;274;p39"/>
          <p:cNvSpPr/>
          <p:nvPr/>
        </p:nvSpPr>
        <p:spPr>
          <a:xfrm>
            <a:off x="-1" y="5950995"/>
            <a:ext cx="12192000" cy="911100"/>
          </a:xfrm>
          <a:prstGeom prst="rect">
            <a:avLst/>
          </a:prstGeom>
          <a:solidFill>
            <a:schemeClr val="dk2"/>
          </a:solidFill>
          <a:ln>
            <a:noFill/>
          </a:ln>
        </p:spPr>
        <p:txBody>
          <a:bodyPr spcFirstLastPara="1" wrap="square" lIns="121900" tIns="60925" rIns="121900" bIns="60925" anchor="ctr" anchorCtr="0">
            <a:noAutofit/>
          </a:bodyPr>
          <a:lstStyle/>
          <a:p>
            <a:pPr marL="0" lvl="0" indent="0" algn="r" rtl="0">
              <a:spcBef>
                <a:spcPts val="0"/>
              </a:spcBef>
              <a:spcAft>
                <a:spcPts val="0"/>
              </a:spcAft>
              <a:buNone/>
            </a:pPr>
            <a:r>
              <a:rPr lang="en-GB" sz="1800" b="1" dirty="0">
                <a:solidFill>
                  <a:schemeClr val="lt1"/>
                </a:solidFill>
                <a:latin typeface="+mn-lt"/>
                <a:ea typeface="Calibri"/>
                <a:cs typeface="Calibri"/>
                <a:sym typeface="Calibri"/>
              </a:rPr>
              <a:t>PERSONALISED CARE FOR LONDON: using the 3 PC ARRS roles effectively</a:t>
            </a:r>
          </a:p>
        </p:txBody>
      </p:sp>
      <p:sp>
        <p:nvSpPr>
          <p:cNvPr id="275" name="Google Shape;275;p39"/>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GB" dirty="0">
                <a:latin typeface="Arial Black" panose="020B0A04020102020204" pitchFamily="34" charset="0"/>
                <a:cs typeface="Calibri" panose="020F0502020204030204" pitchFamily="34" charset="0"/>
              </a:rPr>
              <a:t>Support available in London</a:t>
            </a:r>
            <a:endParaRPr dirty="0">
              <a:latin typeface="Arial Black" panose="020B0A04020102020204" pitchFamily="34" charset="0"/>
              <a:cs typeface="Calibri" panose="020F0502020204030204" pitchFamily="34" charset="0"/>
            </a:endParaRPr>
          </a:p>
        </p:txBody>
      </p:sp>
      <p:sp>
        <p:nvSpPr>
          <p:cNvPr id="276" name="Google Shape;276;p39"/>
          <p:cNvSpPr txBox="1"/>
          <p:nvPr/>
        </p:nvSpPr>
        <p:spPr>
          <a:xfrm>
            <a:off x="334434" y="753395"/>
            <a:ext cx="11522306" cy="531988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0"/>
              </a:spcAft>
              <a:buNone/>
            </a:pPr>
            <a:r>
              <a:rPr lang="en-US" sz="2400" b="1" dirty="0">
                <a:solidFill>
                  <a:srgbClr val="007EB0"/>
                </a:solidFill>
                <a:latin typeface="+mn-lt"/>
                <a:cs typeface="Calibri" panose="020F0502020204030204" pitchFamily="34" charset="0"/>
              </a:rPr>
              <a:t>ICS </a:t>
            </a:r>
            <a:r>
              <a:rPr lang="en-US" sz="2400" b="1" dirty="0" err="1">
                <a:solidFill>
                  <a:srgbClr val="007EB0"/>
                </a:solidFill>
                <a:latin typeface="+mn-lt"/>
                <a:cs typeface="Calibri" panose="020F0502020204030204" pitchFamily="34" charset="0"/>
              </a:rPr>
              <a:t>Personalised</a:t>
            </a:r>
            <a:r>
              <a:rPr lang="en-US" sz="2400" b="1" dirty="0">
                <a:solidFill>
                  <a:srgbClr val="007EB0"/>
                </a:solidFill>
                <a:latin typeface="+mn-lt"/>
                <a:cs typeface="Calibri" panose="020F0502020204030204" pitchFamily="34" charset="0"/>
              </a:rPr>
              <a:t> Care Clinical Leads</a:t>
            </a:r>
            <a:endParaRPr lang="en-US" sz="800" dirty="0">
              <a:latin typeface="+mn-lt"/>
              <a:cs typeface="Calibri" panose="020F0502020204030204" pitchFamily="34" charset="0"/>
            </a:endParaRPr>
          </a:p>
          <a:p>
            <a:pPr>
              <a:spcBef>
                <a:spcPts val="600"/>
              </a:spcBef>
              <a:spcAft>
                <a:spcPts val="600"/>
              </a:spcAft>
            </a:pPr>
            <a:r>
              <a:rPr lang="en-US" sz="1800" b="1" dirty="0">
                <a:solidFill>
                  <a:srgbClr val="007EB0"/>
                </a:solidFill>
                <a:latin typeface="+mn-lt"/>
                <a:cs typeface="Calibri" panose="020F0502020204030204" pitchFamily="34" charset="0"/>
              </a:rPr>
              <a:t>Purpose of the role: </a:t>
            </a:r>
          </a:p>
          <a:p>
            <a:pPr marL="342900" indent="-342900">
              <a:spcBef>
                <a:spcPts val="600"/>
              </a:spcBef>
              <a:spcAft>
                <a:spcPts val="600"/>
              </a:spcAft>
              <a:buFont typeface="+mj-lt"/>
              <a:buAutoNum type="arabicPeriod"/>
            </a:pPr>
            <a:r>
              <a:rPr lang="en-GB" sz="1600" dirty="0">
                <a:solidFill>
                  <a:srgbClr val="000000"/>
                </a:solidFill>
                <a:effectLst/>
                <a:latin typeface="+mn-lt"/>
                <a:ea typeface="Calibri" panose="020F0502020204030204" pitchFamily="34" charset="0"/>
              </a:rPr>
              <a:t>To form a London Personalised Care Advisory Group bringing together relevant clinicians, personalised care leads and other stakeholders across London.  The Personalised Care Advisory Group will provide governance and leadership for personalised care across London.</a:t>
            </a:r>
            <a:endParaRPr lang="en-GB" sz="1600" dirty="0">
              <a:latin typeface="+mn-lt"/>
              <a:ea typeface="Calibri" panose="020F0502020204030204" pitchFamily="34" charset="0"/>
            </a:endParaRPr>
          </a:p>
          <a:p>
            <a:pPr marL="342900" indent="-342900">
              <a:spcBef>
                <a:spcPts val="600"/>
              </a:spcBef>
              <a:spcAft>
                <a:spcPts val="600"/>
              </a:spcAft>
              <a:buFont typeface="+mj-lt"/>
              <a:buAutoNum type="arabicPeriod"/>
            </a:pPr>
            <a:r>
              <a:rPr lang="en-GB" sz="1600" u="none" strike="noStrike" dirty="0">
                <a:solidFill>
                  <a:srgbClr val="000000"/>
                </a:solidFill>
                <a:effectLst/>
                <a:uFill>
                  <a:solidFill>
                    <a:srgbClr val="000000"/>
                  </a:solidFill>
                </a:uFill>
                <a:latin typeface="+mn-lt"/>
                <a:ea typeface="Calibri" panose="020F0502020204030204" pitchFamily="34" charset="0"/>
                <a:cs typeface="Calibri" panose="020F0502020204030204" pitchFamily="34" charset="0"/>
              </a:rPr>
              <a:t>To ensure that personalised care is an integral part of the wider London COVID-19 response and fully embedded as part of London STP/ICS Long Term Plans. </a:t>
            </a:r>
            <a:endParaRPr lang="en-GB" sz="1600" dirty="0">
              <a:uFill>
                <a:solidFill>
                  <a:srgbClr val="000000"/>
                </a:solidFill>
              </a:uFill>
              <a:latin typeface="+mn-lt"/>
              <a:ea typeface="Calibri" panose="020F0502020204030204" pitchFamily="34" charset="0"/>
              <a:cs typeface="Calibri" panose="020F0502020204030204" pitchFamily="34" charset="0"/>
            </a:endParaRPr>
          </a:p>
          <a:p>
            <a:pPr marL="342900" indent="-342900">
              <a:spcBef>
                <a:spcPts val="600"/>
              </a:spcBef>
              <a:spcAft>
                <a:spcPts val="600"/>
              </a:spcAft>
              <a:buFont typeface="+mj-lt"/>
              <a:buAutoNum type="arabicPeriod"/>
            </a:pPr>
            <a:r>
              <a:rPr lang="en-GB" sz="1600" u="none" strike="noStrike" dirty="0">
                <a:solidFill>
                  <a:srgbClr val="000000"/>
                </a:solidFill>
                <a:effectLst/>
                <a:uFill>
                  <a:solidFill>
                    <a:srgbClr val="000000"/>
                  </a:solidFill>
                </a:uFill>
                <a:latin typeface="+mn-lt"/>
                <a:ea typeface="Calibri" panose="020F0502020204030204" pitchFamily="34" charset="0"/>
                <a:cs typeface="Calibri" panose="020F0502020204030204" pitchFamily="34" charset="0"/>
              </a:rPr>
              <a:t>To form a London Personalised Care Clinical Leads Network designed to bring together Personalised Care Clinical Leads across London to provide expert clinical leadership to personalised care programmes.</a:t>
            </a:r>
            <a:endParaRPr lang="en-GB" sz="1600" dirty="0">
              <a:uFill>
                <a:solidFill>
                  <a:srgbClr val="000000"/>
                </a:solidFill>
              </a:uFill>
              <a:latin typeface="+mn-lt"/>
              <a:ea typeface="Calibri" panose="020F0502020204030204" pitchFamily="34" charset="0"/>
              <a:cs typeface="Calibri" panose="020F0502020204030204" pitchFamily="34" charset="0"/>
            </a:endParaRPr>
          </a:p>
          <a:p>
            <a:pPr marL="342900" indent="-342900">
              <a:spcBef>
                <a:spcPts val="600"/>
              </a:spcBef>
              <a:spcAft>
                <a:spcPts val="600"/>
              </a:spcAft>
              <a:buFont typeface="+mj-lt"/>
              <a:buAutoNum type="arabicPeriod"/>
            </a:pPr>
            <a:r>
              <a:rPr lang="en-GB" sz="1600" u="none" strike="noStrike" dirty="0">
                <a:solidFill>
                  <a:srgbClr val="000000"/>
                </a:solidFill>
                <a:effectLst/>
                <a:uFill>
                  <a:solidFill>
                    <a:srgbClr val="000000"/>
                  </a:solidFill>
                </a:uFill>
                <a:latin typeface="+mn-lt"/>
                <a:ea typeface="Calibri" panose="020F0502020204030204" pitchFamily="34" charset="0"/>
                <a:cs typeface="Calibri" panose="020F0502020204030204" pitchFamily="34" charset="0"/>
              </a:rPr>
              <a:t>To provide expert clinical input, feedback and challenge to personalised care programmes in the London region and contribute to the emerging narrative on personalised care.</a:t>
            </a:r>
            <a:endParaRPr lang="en-GB" sz="1600" dirty="0">
              <a:uFill>
                <a:solidFill>
                  <a:srgbClr val="000000"/>
                </a:solidFill>
              </a:uFill>
              <a:latin typeface="+mn-lt"/>
              <a:ea typeface="Calibri" panose="020F0502020204030204" pitchFamily="34" charset="0"/>
              <a:cs typeface="Calibri" panose="020F0502020204030204" pitchFamily="34" charset="0"/>
            </a:endParaRPr>
          </a:p>
          <a:p>
            <a:pPr marL="342900" indent="-342900">
              <a:spcBef>
                <a:spcPts val="600"/>
              </a:spcBef>
              <a:spcAft>
                <a:spcPts val="600"/>
              </a:spcAft>
              <a:buFont typeface="+mj-lt"/>
              <a:buAutoNum type="arabicPeriod"/>
            </a:pPr>
            <a:r>
              <a:rPr lang="en-GB" sz="1600" u="none" strike="noStrike" dirty="0">
                <a:solidFill>
                  <a:srgbClr val="000000"/>
                </a:solidFill>
                <a:effectLst/>
                <a:uFill>
                  <a:solidFill>
                    <a:srgbClr val="000000"/>
                  </a:solidFill>
                </a:uFill>
                <a:latin typeface="+mn-lt"/>
                <a:ea typeface="Calibri" panose="020F0502020204030204" pitchFamily="34" charset="0"/>
                <a:cs typeface="Calibri" panose="020F0502020204030204" pitchFamily="34" charset="0"/>
              </a:rPr>
              <a:t>To champion the rollout of personalised care programmes in the London region</a:t>
            </a:r>
            <a:endParaRPr lang="en-GB" sz="1600" dirty="0">
              <a:uFill>
                <a:solidFill>
                  <a:srgbClr val="000000"/>
                </a:solidFill>
              </a:uFill>
              <a:latin typeface="+mn-lt"/>
              <a:ea typeface="Calibri" panose="020F0502020204030204" pitchFamily="34" charset="0"/>
              <a:cs typeface="Calibri" panose="020F0502020204030204" pitchFamily="34" charset="0"/>
            </a:endParaRPr>
          </a:p>
          <a:p>
            <a:pPr marL="342900" indent="-342900">
              <a:spcBef>
                <a:spcPts val="600"/>
              </a:spcBef>
              <a:spcAft>
                <a:spcPts val="600"/>
              </a:spcAft>
              <a:buFont typeface="+mj-lt"/>
              <a:buAutoNum type="arabicPeriod"/>
            </a:pPr>
            <a:r>
              <a:rPr lang="en-GB" sz="1600" u="none" strike="noStrike" dirty="0">
                <a:solidFill>
                  <a:srgbClr val="000000"/>
                </a:solidFill>
                <a:effectLst/>
                <a:uFill>
                  <a:solidFill>
                    <a:srgbClr val="000000"/>
                  </a:solidFill>
                </a:uFill>
                <a:latin typeface="+mn-lt"/>
                <a:ea typeface="Calibri" panose="020F0502020204030204" pitchFamily="34" charset="0"/>
                <a:cs typeface="Calibri" panose="020F0502020204030204" pitchFamily="34" charset="0"/>
              </a:rPr>
              <a:t>To work closely with and provide strategic leadership support to STPs/ICSs in the delivery of their personalised care programmes</a:t>
            </a:r>
          </a:p>
          <a:p>
            <a:pPr marL="0" lvl="0" indent="0" algn="l" rtl="0">
              <a:lnSpc>
                <a:spcPct val="115000"/>
              </a:lnSpc>
              <a:spcBef>
                <a:spcPts val="1200"/>
              </a:spcBef>
              <a:spcAft>
                <a:spcPts val="0"/>
              </a:spcAft>
              <a:buNone/>
            </a:pPr>
            <a:r>
              <a:rPr lang="en-GB" dirty="0"/>
              <a:t> </a:t>
            </a:r>
            <a:endParaRPr dirty="0"/>
          </a:p>
        </p:txBody>
      </p:sp>
      <p:sp>
        <p:nvSpPr>
          <p:cNvPr id="6" name="TextBox 5">
            <a:extLst>
              <a:ext uri="{FF2B5EF4-FFF2-40B4-BE49-F238E27FC236}">
                <a16:creationId xmlns:a16="http://schemas.microsoft.com/office/drawing/2014/main" id="{6EA34208-9CB1-43A9-B631-CD8431B55F4A}"/>
              </a:ext>
            </a:extLst>
          </p:cNvPr>
          <p:cNvSpPr txBox="1"/>
          <p:nvPr/>
        </p:nvSpPr>
        <p:spPr>
          <a:xfrm>
            <a:off x="472983" y="5957910"/>
            <a:ext cx="3857297" cy="892552"/>
          </a:xfrm>
          <a:prstGeom prst="rect">
            <a:avLst/>
          </a:prstGeom>
          <a:noFill/>
        </p:spPr>
        <p:txBody>
          <a:bodyPr wrap="square" rtlCol="0">
            <a:spAutoFit/>
          </a:bodyPr>
          <a:lstStyle/>
          <a:p>
            <a:pPr>
              <a:spcAft>
                <a:spcPts val="600"/>
              </a:spcAft>
            </a:pPr>
            <a:r>
              <a:rPr lang="en-GB" sz="1400" b="1" dirty="0">
                <a:solidFill>
                  <a:schemeClr val="bg1"/>
                </a:solidFill>
                <a:latin typeface="+mn-lt"/>
              </a:rPr>
              <a:t>@SP_LDN</a:t>
            </a:r>
            <a:endParaRPr lang="en-GB" sz="100" b="1" dirty="0">
              <a:solidFill>
                <a:schemeClr val="bg1"/>
              </a:solidFill>
              <a:latin typeface="+mn-lt"/>
            </a:endParaRPr>
          </a:p>
          <a:p>
            <a:pPr>
              <a:spcAft>
                <a:spcPts val="600"/>
              </a:spcAft>
            </a:pPr>
            <a:r>
              <a:rPr lang="en-GB" sz="1400" b="1" dirty="0">
                <a:solidFill>
                  <a:schemeClr val="bg1"/>
                </a:solidFill>
                <a:latin typeface="+mn-lt"/>
                <a:hlinkClick r:id="rId3">
                  <a:extLst>
                    <a:ext uri="{A12FA001-AC4F-418D-AE19-62706E023703}">
                      <ahyp:hlinkClr xmlns:ahyp="http://schemas.microsoft.com/office/drawing/2018/hyperlinkcolor" val="tx"/>
                    </a:ext>
                  </a:extLst>
                </a:hlinkClick>
              </a:rPr>
              <a:t>hlp.socialprescribing@nhs.net</a:t>
            </a:r>
            <a:endParaRPr lang="en-GB" sz="1400" b="1" dirty="0">
              <a:solidFill>
                <a:schemeClr val="bg1"/>
              </a:solidFill>
              <a:latin typeface="+mn-lt"/>
            </a:endParaRPr>
          </a:p>
          <a:p>
            <a:pPr>
              <a:spcAft>
                <a:spcPts val="600"/>
              </a:spcAft>
            </a:pPr>
            <a:r>
              <a:rPr lang="en-GB" b="1" i="0" dirty="0">
                <a:solidFill>
                  <a:schemeClr val="bg1"/>
                </a:solidFill>
                <a:effectLst/>
                <a:latin typeface="+mn-lt"/>
              </a:rPr>
              <a:t>www.slido.com with #859551</a:t>
            </a:r>
            <a:endParaRPr lang="en-GB" sz="1400" b="1" dirty="0">
              <a:solidFill>
                <a:schemeClr val="bg1"/>
              </a:solidFill>
              <a:latin typeface="+mn-lt"/>
            </a:endParaRPr>
          </a:p>
        </p:txBody>
      </p:sp>
      <p:pic>
        <p:nvPicPr>
          <p:cNvPr id="7" name="Picture 6" descr="A white circle with a black background&#10;&#10;Description automatically generated with low confidence">
            <a:extLst>
              <a:ext uri="{FF2B5EF4-FFF2-40B4-BE49-F238E27FC236}">
                <a16:creationId xmlns:a16="http://schemas.microsoft.com/office/drawing/2014/main" id="{2C438376-4AE4-449D-AF2A-43A94BF3E0E1}"/>
              </a:ext>
            </a:extLst>
          </p:cNvPr>
          <p:cNvPicPr>
            <a:picLocks noChangeAspect="1"/>
          </p:cNvPicPr>
          <p:nvPr/>
        </p:nvPicPr>
        <p:blipFill>
          <a:blip r:embed="rId4"/>
          <a:stretch>
            <a:fillRect/>
          </a:stretch>
        </p:blipFill>
        <p:spPr>
          <a:xfrm>
            <a:off x="134804" y="6041990"/>
            <a:ext cx="277133" cy="234904"/>
          </a:xfrm>
          <a:prstGeom prst="rect">
            <a:avLst/>
          </a:prstGeom>
        </p:spPr>
      </p:pic>
      <p:pic>
        <p:nvPicPr>
          <p:cNvPr id="8" name="Picture 7" descr="Icon&#10;&#10;Description automatically generated">
            <a:extLst>
              <a:ext uri="{FF2B5EF4-FFF2-40B4-BE49-F238E27FC236}">
                <a16:creationId xmlns:a16="http://schemas.microsoft.com/office/drawing/2014/main" id="{DD00253B-99BC-4C40-824F-C4594165E068}"/>
              </a:ext>
            </a:extLst>
          </p:cNvPr>
          <p:cNvPicPr>
            <a:picLocks noChangeAspect="1"/>
          </p:cNvPicPr>
          <p:nvPr/>
        </p:nvPicPr>
        <p:blipFill>
          <a:blip r:embed="rId5"/>
          <a:stretch>
            <a:fillRect/>
          </a:stretch>
        </p:blipFill>
        <p:spPr>
          <a:xfrm>
            <a:off x="134805" y="6304907"/>
            <a:ext cx="250276" cy="196272"/>
          </a:xfrm>
          <a:prstGeom prst="rect">
            <a:avLst/>
          </a:prstGeom>
        </p:spPr>
      </p:pic>
      <p:pic>
        <p:nvPicPr>
          <p:cNvPr id="9" name="Picture 8" descr="Icon&#10;&#10;Description automatically generated">
            <a:extLst>
              <a:ext uri="{FF2B5EF4-FFF2-40B4-BE49-F238E27FC236}">
                <a16:creationId xmlns:a16="http://schemas.microsoft.com/office/drawing/2014/main" id="{77895D82-6FCF-4FB8-A97A-F2556E7D3467}"/>
              </a:ext>
            </a:extLst>
          </p:cNvPr>
          <p:cNvPicPr>
            <a:picLocks noChangeAspect="1"/>
          </p:cNvPicPr>
          <p:nvPr/>
        </p:nvPicPr>
        <p:blipFill>
          <a:blip r:embed="rId6"/>
          <a:stretch>
            <a:fillRect/>
          </a:stretch>
        </p:blipFill>
        <p:spPr>
          <a:xfrm>
            <a:off x="166334" y="6582898"/>
            <a:ext cx="167406" cy="217209"/>
          </a:xfrm>
          <a:prstGeom prst="rect">
            <a:avLst/>
          </a:prstGeom>
        </p:spPr>
      </p:pic>
    </p:spTree>
    <p:extLst>
      <p:ext uri="{BB962C8B-B14F-4D97-AF65-F5344CB8AC3E}">
        <p14:creationId xmlns:p14="http://schemas.microsoft.com/office/powerpoint/2010/main" val="1232386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274" name="Google Shape;274;p39"/>
          <p:cNvSpPr/>
          <p:nvPr/>
        </p:nvSpPr>
        <p:spPr>
          <a:xfrm>
            <a:off x="-1" y="5950995"/>
            <a:ext cx="12192000" cy="911100"/>
          </a:xfrm>
          <a:prstGeom prst="rect">
            <a:avLst/>
          </a:prstGeom>
          <a:solidFill>
            <a:schemeClr val="dk2"/>
          </a:solidFill>
          <a:ln>
            <a:noFill/>
          </a:ln>
        </p:spPr>
        <p:txBody>
          <a:bodyPr spcFirstLastPara="1" wrap="square" lIns="121900" tIns="60925" rIns="121900" bIns="60925" anchor="ctr" anchorCtr="0">
            <a:noAutofit/>
          </a:bodyPr>
          <a:lstStyle/>
          <a:p>
            <a:pPr marL="0" lvl="0" indent="0" algn="r" rtl="0">
              <a:spcBef>
                <a:spcPts val="0"/>
              </a:spcBef>
              <a:spcAft>
                <a:spcPts val="0"/>
              </a:spcAft>
              <a:buNone/>
            </a:pPr>
            <a:r>
              <a:rPr lang="en-GB" sz="1800" b="1" dirty="0">
                <a:solidFill>
                  <a:schemeClr val="lt1"/>
                </a:solidFill>
                <a:latin typeface="+mn-lt"/>
                <a:ea typeface="Calibri"/>
                <a:cs typeface="Calibri"/>
                <a:sym typeface="Calibri"/>
              </a:rPr>
              <a:t>PERSONALISED CARE FOR LONDON: using the 3 PC ARRS roles effectively</a:t>
            </a:r>
          </a:p>
        </p:txBody>
      </p:sp>
      <p:sp>
        <p:nvSpPr>
          <p:cNvPr id="275" name="Google Shape;275;p39"/>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GB" dirty="0">
                <a:latin typeface="Arial Black" panose="020B0A04020102020204" pitchFamily="34" charset="0"/>
                <a:cs typeface="Calibri" panose="020F0502020204030204" pitchFamily="34" charset="0"/>
              </a:rPr>
              <a:t>Support available in London</a:t>
            </a:r>
            <a:endParaRPr dirty="0">
              <a:latin typeface="Arial Black" panose="020B0A04020102020204" pitchFamily="34" charset="0"/>
              <a:cs typeface="Calibri" panose="020F0502020204030204" pitchFamily="34" charset="0"/>
            </a:endParaRPr>
          </a:p>
        </p:txBody>
      </p:sp>
      <p:sp>
        <p:nvSpPr>
          <p:cNvPr id="276" name="Google Shape;276;p39"/>
          <p:cNvSpPr txBox="1"/>
          <p:nvPr/>
        </p:nvSpPr>
        <p:spPr>
          <a:xfrm>
            <a:off x="334434" y="753395"/>
            <a:ext cx="11522306" cy="484283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0"/>
              </a:spcAft>
              <a:buNone/>
            </a:pPr>
            <a:r>
              <a:rPr lang="en-US" sz="2400" b="1" dirty="0">
                <a:solidFill>
                  <a:srgbClr val="007EB0"/>
                </a:solidFill>
                <a:latin typeface="+mn-lt"/>
                <a:cs typeface="Calibri" panose="020F0502020204030204" pitchFamily="34" charset="0"/>
              </a:rPr>
              <a:t>ICS </a:t>
            </a:r>
            <a:r>
              <a:rPr lang="en-US" sz="2400" b="1" dirty="0" err="1">
                <a:solidFill>
                  <a:srgbClr val="007EB0"/>
                </a:solidFill>
                <a:latin typeface="+mn-lt"/>
                <a:cs typeface="Calibri" panose="020F0502020204030204" pitchFamily="34" charset="0"/>
              </a:rPr>
              <a:t>Personalised</a:t>
            </a:r>
            <a:r>
              <a:rPr lang="en-US" sz="2400" b="1" dirty="0">
                <a:solidFill>
                  <a:srgbClr val="007EB0"/>
                </a:solidFill>
                <a:latin typeface="+mn-lt"/>
                <a:cs typeface="Calibri" panose="020F0502020204030204" pitchFamily="34" charset="0"/>
              </a:rPr>
              <a:t> Care Clinical Leads</a:t>
            </a:r>
            <a:endParaRPr lang="en-US" sz="800" dirty="0">
              <a:latin typeface="+mn-lt"/>
              <a:cs typeface="Calibri" panose="020F0502020204030204" pitchFamily="34" charset="0"/>
            </a:endParaRPr>
          </a:p>
          <a:p>
            <a:pPr>
              <a:spcBef>
                <a:spcPts val="600"/>
              </a:spcBef>
              <a:spcAft>
                <a:spcPts val="600"/>
              </a:spcAft>
            </a:pPr>
            <a:r>
              <a:rPr lang="en-US" sz="1800" b="1" dirty="0">
                <a:solidFill>
                  <a:srgbClr val="007EB0"/>
                </a:solidFill>
                <a:latin typeface="+mn-lt"/>
                <a:cs typeface="Calibri" panose="020F0502020204030204" pitchFamily="34" charset="0"/>
              </a:rPr>
              <a:t>What does this mean in practice: </a:t>
            </a:r>
          </a:p>
          <a:p>
            <a:pPr marL="285750" lvl="0" indent="-285750" algn="l" rtl="0">
              <a:lnSpc>
                <a:spcPct val="115000"/>
              </a:lnSpc>
              <a:spcBef>
                <a:spcPts val="1200"/>
              </a:spcBef>
              <a:spcAft>
                <a:spcPts val="0"/>
              </a:spcAft>
              <a:buFont typeface="Arial" panose="020B0604020202020204" pitchFamily="34" charset="0"/>
              <a:buChar char="•"/>
            </a:pPr>
            <a:r>
              <a:rPr lang="en-GB" sz="2000" dirty="0"/>
              <a:t>Facilitating local discussion about the three roles and how fits into network (working alongside Personalised Care Team at HLP)</a:t>
            </a:r>
          </a:p>
          <a:p>
            <a:pPr marL="285750" lvl="0" indent="-285750" algn="l" rtl="0">
              <a:lnSpc>
                <a:spcPct val="115000"/>
              </a:lnSpc>
              <a:spcBef>
                <a:spcPts val="1200"/>
              </a:spcBef>
              <a:spcAft>
                <a:spcPts val="0"/>
              </a:spcAft>
              <a:buFont typeface="Arial" panose="020B0604020202020204" pitchFamily="34" charset="0"/>
              <a:buChar char="•"/>
            </a:pPr>
            <a:r>
              <a:rPr lang="en-GB" sz="2000" dirty="0"/>
              <a:t>Identifying innovation, sharing good practice and connecting people locally</a:t>
            </a:r>
          </a:p>
          <a:p>
            <a:pPr lvl="0" algn="l" rtl="0">
              <a:lnSpc>
                <a:spcPct val="115000"/>
              </a:lnSpc>
              <a:spcBef>
                <a:spcPts val="1200"/>
              </a:spcBef>
              <a:spcAft>
                <a:spcPts val="0"/>
              </a:spcAft>
            </a:pPr>
            <a:endParaRPr lang="en-GB" sz="2000" dirty="0"/>
          </a:p>
          <a:p>
            <a:pPr lvl="0" algn="l" rtl="0">
              <a:lnSpc>
                <a:spcPct val="115000"/>
              </a:lnSpc>
              <a:spcBef>
                <a:spcPts val="1200"/>
              </a:spcBef>
              <a:spcAft>
                <a:spcPts val="0"/>
              </a:spcAft>
            </a:pPr>
            <a:r>
              <a:rPr lang="en-GB" sz="2000" dirty="0"/>
              <a:t>Examples of what is happening in local systems:</a:t>
            </a:r>
          </a:p>
          <a:p>
            <a:pPr marL="342900" lvl="8" indent="-342900">
              <a:lnSpc>
                <a:spcPct val="115000"/>
              </a:lnSpc>
              <a:spcBef>
                <a:spcPts val="1200"/>
              </a:spcBef>
              <a:buFont typeface="Arial" panose="020B0604020202020204" pitchFamily="34" charset="0"/>
              <a:buChar char="•"/>
            </a:pPr>
            <a:r>
              <a:rPr lang="en-GB" sz="2000" dirty="0"/>
              <a:t>NCL – convening an ICS level multistakeholder, personalised care board</a:t>
            </a:r>
          </a:p>
          <a:p>
            <a:pPr marL="342900" lvl="8" indent="-342900">
              <a:lnSpc>
                <a:spcPct val="115000"/>
              </a:lnSpc>
              <a:spcBef>
                <a:spcPts val="1200"/>
              </a:spcBef>
              <a:buFont typeface="Arial" panose="020B0604020202020204" pitchFamily="34" charset="0"/>
              <a:buChar char="•"/>
            </a:pPr>
            <a:r>
              <a:rPr lang="en-GB" sz="2000" dirty="0"/>
              <a:t>SWL – activated formal and informal champions and troubleshooting </a:t>
            </a:r>
          </a:p>
          <a:p>
            <a:pPr marL="0" lvl="0" indent="0" algn="l" rtl="0">
              <a:lnSpc>
                <a:spcPct val="115000"/>
              </a:lnSpc>
              <a:spcBef>
                <a:spcPts val="1200"/>
              </a:spcBef>
              <a:spcAft>
                <a:spcPts val="0"/>
              </a:spcAft>
              <a:buNone/>
            </a:pPr>
            <a:endParaRPr lang="en-GB" dirty="0"/>
          </a:p>
        </p:txBody>
      </p:sp>
      <p:sp>
        <p:nvSpPr>
          <p:cNvPr id="6" name="TextBox 5">
            <a:extLst>
              <a:ext uri="{FF2B5EF4-FFF2-40B4-BE49-F238E27FC236}">
                <a16:creationId xmlns:a16="http://schemas.microsoft.com/office/drawing/2014/main" id="{257FCCBA-EE4B-4E0B-A98E-52AA7F33373C}"/>
              </a:ext>
            </a:extLst>
          </p:cNvPr>
          <p:cNvSpPr txBox="1"/>
          <p:nvPr/>
        </p:nvSpPr>
        <p:spPr>
          <a:xfrm>
            <a:off x="472983" y="5957910"/>
            <a:ext cx="3857297" cy="892552"/>
          </a:xfrm>
          <a:prstGeom prst="rect">
            <a:avLst/>
          </a:prstGeom>
          <a:noFill/>
        </p:spPr>
        <p:txBody>
          <a:bodyPr wrap="square" rtlCol="0">
            <a:spAutoFit/>
          </a:bodyPr>
          <a:lstStyle/>
          <a:p>
            <a:pPr>
              <a:spcAft>
                <a:spcPts val="600"/>
              </a:spcAft>
            </a:pPr>
            <a:r>
              <a:rPr lang="en-GB" sz="1400" b="1" dirty="0">
                <a:solidFill>
                  <a:schemeClr val="bg1"/>
                </a:solidFill>
                <a:latin typeface="+mn-lt"/>
              </a:rPr>
              <a:t>@SP_LDN</a:t>
            </a:r>
            <a:endParaRPr lang="en-GB" sz="100" b="1" dirty="0">
              <a:solidFill>
                <a:schemeClr val="bg1"/>
              </a:solidFill>
              <a:latin typeface="+mn-lt"/>
            </a:endParaRPr>
          </a:p>
          <a:p>
            <a:pPr>
              <a:spcAft>
                <a:spcPts val="600"/>
              </a:spcAft>
            </a:pPr>
            <a:r>
              <a:rPr lang="en-GB" sz="1400" b="1" dirty="0">
                <a:solidFill>
                  <a:schemeClr val="bg1"/>
                </a:solidFill>
                <a:latin typeface="+mn-lt"/>
                <a:hlinkClick r:id="rId3">
                  <a:extLst>
                    <a:ext uri="{A12FA001-AC4F-418D-AE19-62706E023703}">
                      <ahyp:hlinkClr xmlns:ahyp="http://schemas.microsoft.com/office/drawing/2018/hyperlinkcolor" val="tx"/>
                    </a:ext>
                  </a:extLst>
                </a:hlinkClick>
              </a:rPr>
              <a:t>hlp.socialprescribing@nhs.net</a:t>
            </a:r>
            <a:endParaRPr lang="en-GB" sz="1400" b="1" dirty="0">
              <a:solidFill>
                <a:schemeClr val="bg1"/>
              </a:solidFill>
              <a:latin typeface="+mn-lt"/>
            </a:endParaRPr>
          </a:p>
          <a:p>
            <a:pPr>
              <a:spcAft>
                <a:spcPts val="600"/>
              </a:spcAft>
            </a:pPr>
            <a:r>
              <a:rPr lang="en-GB" b="1" i="0" dirty="0">
                <a:solidFill>
                  <a:schemeClr val="bg1"/>
                </a:solidFill>
                <a:effectLst/>
                <a:latin typeface="+mn-lt"/>
              </a:rPr>
              <a:t>www.slido.com with #859551</a:t>
            </a:r>
            <a:endParaRPr lang="en-GB" sz="1400" b="1" dirty="0">
              <a:solidFill>
                <a:schemeClr val="bg1"/>
              </a:solidFill>
              <a:latin typeface="+mn-lt"/>
            </a:endParaRPr>
          </a:p>
        </p:txBody>
      </p:sp>
      <p:pic>
        <p:nvPicPr>
          <p:cNvPr id="7" name="Picture 6" descr="A white circle with a black background&#10;&#10;Description automatically generated with low confidence">
            <a:extLst>
              <a:ext uri="{FF2B5EF4-FFF2-40B4-BE49-F238E27FC236}">
                <a16:creationId xmlns:a16="http://schemas.microsoft.com/office/drawing/2014/main" id="{8BBBD423-C3E7-4F75-A1D2-5A26B76B61B0}"/>
              </a:ext>
            </a:extLst>
          </p:cNvPr>
          <p:cNvPicPr>
            <a:picLocks noChangeAspect="1"/>
          </p:cNvPicPr>
          <p:nvPr/>
        </p:nvPicPr>
        <p:blipFill>
          <a:blip r:embed="rId4"/>
          <a:stretch>
            <a:fillRect/>
          </a:stretch>
        </p:blipFill>
        <p:spPr>
          <a:xfrm>
            <a:off x="134804" y="6041990"/>
            <a:ext cx="277133" cy="234904"/>
          </a:xfrm>
          <a:prstGeom prst="rect">
            <a:avLst/>
          </a:prstGeom>
        </p:spPr>
      </p:pic>
      <p:pic>
        <p:nvPicPr>
          <p:cNvPr id="8" name="Picture 7" descr="Icon&#10;&#10;Description automatically generated">
            <a:extLst>
              <a:ext uri="{FF2B5EF4-FFF2-40B4-BE49-F238E27FC236}">
                <a16:creationId xmlns:a16="http://schemas.microsoft.com/office/drawing/2014/main" id="{766DEA05-AB13-4F9E-905F-54D18EF00EA0}"/>
              </a:ext>
            </a:extLst>
          </p:cNvPr>
          <p:cNvPicPr>
            <a:picLocks noChangeAspect="1"/>
          </p:cNvPicPr>
          <p:nvPr/>
        </p:nvPicPr>
        <p:blipFill>
          <a:blip r:embed="rId5"/>
          <a:stretch>
            <a:fillRect/>
          </a:stretch>
        </p:blipFill>
        <p:spPr>
          <a:xfrm>
            <a:off x="134805" y="6304907"/>
            <a:ext cx="250276" cy="196272"/>
          </a:xfrm>
          <a:prstGeom prst="rect">
            <a:avLst/>
          </a:prstGeom>
        </p:spPr>
      </p:pic>
      <p:pic>
        <p:nvPicPr>
          <p:cNvPr id="9" name="Picture 8" descr="Icon&#10;&#10;Description automatically generated">
            <a:extLst>
              <a:ext uri="{FF2B5EF4-FFF2-40B4-BE49-F238E27FC236}">
                <a16:creationId xmlns:a16="http://schemas.microsoft.com/office/drawing/2014/main" id="{767C5956-E779-4799-9447-20483652FB9C}"/>
              </a:ext>
            </a:extLst>
          </p:cNvPr>
          <p:cNvPicPr>
            <a:picLocks noChangeAspect="1"/>
          </p:cNvPicPr>
          <p:nvPr/>
        </p:nvPicPr>
        <p:blipFill>
          <a:blip r:embed="rId6"/>
          <a:stretch>
            <a:fillRect/>
          </a:stretch>
        </p:blipFill>
        <p:spPr>
          <a:xfrm>
            <a:off x="166334" y="6582898"/>
            <a:ext cx="167406" cy="217209"/>
          </a:xfrm>
          <a:prstGeom prst="rect">
            <a:avLst/>
          </a:prstGeom>
        </p:spPr>
      </p:pic>
    </p:spTree>
    <p:extLst>
      <p:ext uri="{BB962C8B-B14F-4D97-AF65-F5344CB8AC3E}">
        <p14:creationId xmlns:p14="http://schemas.microsoft.com/office/powerpoint/2010/main" val="967874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274" name="Google Shape;274;p39"/>
          <p:cNvSpPr/>
          <p:nvPr/>
        </p:nvSpPr>
        <p:spPr>
          <a:xfrm>
            <a:off x="-1" y="5950995"/>
            <a:ext cx="12192000" cy="911100"/>
          </a:xfrm>
          <a:prstGeom prst="rect">
            <a:avLst/>
          </a:prstGeom>
          <a:solidFill>
            <a:schemeClr val="dk2"/>
          </a:solidFill>
          <a:ln>
            <a:noFill/>
          </a:ln>
        </p:spPr>
        <p:txBody>
          <a:bodyPr spcFirstLastPara="1" wrap="square" lIns="121900" tIns="60925" rIns="121900" bIns="60925" anchor="ctr" anchorCtr="0">
            <a:noAutofit/>
          </a:bodyPr>
          <a:lstStyle/>
          <a:p>
            <a:pPr marL="0" lvl="0" indent="0" algn="r" rtl="0">
              <a:spcBef>
                <a:spcPts val="0"/>
              </a:spcBef>
              <a:spcAft>
                <a:spcPts val="0"/>
              </a:spcAft>
              <a:buNone/>
            </a:pPr>
            <a:r>
              <a:rPr lang="en-GB" sz="1800" b="1" dirty="0">
                <a:solidFill>
                  <a:schemeClr val="lt1"/>
                </a:solidFill>
                <a:latin typeface="+mn-lt"/>
                <a:ea typeface="Calibri"/>
                <a:cs typeface="Calibri"/>
                <a:sym typeface="Calibri"/>
              </a:rPr>
              <a:t>PERSONALISED CARE FOR LONDON: using the 3 PC ARRS roles effectively</a:t>
            </a:r>
          </a:p>
        </p:txBody>
      </p:sp>
      <p:sp>
        <p:nvSpPr>
          <p:cNvPr id="275" name="Google Shape;275;p39"/>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GB" dirty="0">
                <a:latin typeface="Arial Black" panose="020B0A04020102020204" pitchFamily="34" charset="0"/>
                <a:cs typeface="Calibri" panose="020F0502020204030204" pitchFamily="34" charset="0"/>
              </a:rPr>
              <a:t>Support available in London</a:t>
            </a:r>
            <a:endParaRPr dirty="0">
              <a:latin typeface="Arial Black" panose="020B0A04020102020204" pitchFamily="34" charset="0"/>
              <a:cs typeface="Calibri" panose="020F0502020204030204" pitchFamily="34" charset="0"/>
            </a:endParaRPr>
          </a:p>
        </p:txBody>
      </p:sp>
      <p:sp>
        <p:nvSpPr>
          <p:cNvPr id="276" name="Google Shape;276;p39"/>
          <p:cNvSpPr txBox="1"/>
          <p:nvPr/>
        </p:nvSpPr>
        <p:spPr>
          <a:xfrm>
            <a:off x="334781" y="745164"/>
            <a:ext cx="11522306" cy="144190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0"/>
              </a:spcAft>
              <a:buNone/>
            </a:pPr>
            <a:r>
              <a:rPr lang="en-US" sz="2400" b="1" dirty="0">
                <a:solidFill>
                  <a:srgbClr val="007EB0"/>
                </a:solidFill>
                <a:latin typeface="+mn-lt"/>
                <a:cs typeface="Calibri" panose="020F0502020204030204" pitchFamily="34" charset="0"/>
              </a:rPr>
              <a:t>ICS </a:t>
            </a:r>
            <a:r>
              <a:rPr lang="en-US" sz="2400" b="1" dirty="0" err="1">
                <a:solidFill>
                  <a:srgbClr val="007EB0"/>
                </a:solidFill>
                <a:latin typeface="+mn-lt"/>
                <a:cs typeface="Calibri" panose="020F0502020204030204" pitchFamily="34" charset="0"/>
              </a:rPr>
              <a:t>Personalised</a:t>
            </a:r>
            <a:r>
              <a:rPr lang="en-US" sz="2400" b="1" dirty="0">
                <a:solidFill>
                  <a:srgbClr val="007EB0"/>
                </a:solidFill>
                <a:latin typeface="+mn-lt"/>
                <a:cs typeface="Calibri" panose="020F0502020204030204" pitchFamily="34" charset="0"/>
              </a:rPr>
              <a:t> Care Clinical Leads</a:t>
            </a:r>
            <a:endParaRPr lang="en-US" sz="800" dirty="0">
              <a:latin typeface="+mn-lt"/>
              <a:cs typeface="Calibri" panose="020F0502020204030204" pitchFamily="34" charset="0"/>
            </a:endParaRPr>
          </a:p>
          <a:p>
            <a:pPr>
              <a:spcBef>
                <a:spcPts val="600"/>
              </a:spcBef>
              <a:spcAft>
                <a:spcPts val="600"/>
              </a:spcAft>
            </a:pPr>
            <a:r>
              <a:rPr lang="en-US" sz="1800" b="1" dirty="0">
                <a:solidFill>
                  <a:srgbClr val="007EB0"/>
                </a:solidFill>
                <a:latin typeface="+mn-lt"/>
                <a:cs typeface="Calibri" panose="020F0502020204030204" pitchFamily="34" charset="0"/>
              </a:rPr>
              <a:t>Who is in post: </a:t>
            </a:r>
          </a:p>
          <a:p>
            <a:pPr marL="0" lvl="0" indent="0" algn="l" rtl="0">
              <a:lnSpc>
                <a:spcPct val="115000"/>
              </a:lnSpc>
              <a:spcBef>
                <a:spcPts val="1200"/>
              </a:spcBef>
              <a:spcAft>
                <a:spcPts val="0"/>
              </a:spcAft>
              <a:buNone/>
            </a:pPr>
            <a:endParaRPr dirty="0"/>
          </a:p>
        </p:txBody>
      </p:sp>
      <p:graphicFrame>
        <p:nvGraphicFramePr>
          <p:cNvPr id="3" name="Table 3">
            <a:extLst>
              <a:ext uri="{FF2B5EF4-FFF2-40B4-BE49-F238E27FC236}">
                <a16:creationId xmlns:a16="http://schemas.microsoft.com/office/drawing/2014/main" id="{19492057-F676-49E4-915E-401C3AE0FA79}"/>
              </a:ext>
            </a:extLst>
          </p:cNvPr>
          <p:cNvGraphicFramePr>
            <a:graphicFrameLocks noGrp="1"/>
          </p:cNvGraphicFramePr>
          <p:nvPr>
            <p:extLst>
              <p:ext uri="{D42A27DB-BD31-4B8C-83A1-F6EECF244321}">
                <p14:modId xmlns:p14="http://schemas.microsoft.com/office/powerpoint/2010/main" val="2670279427"/>
              </p:ext>
            </p:extLst>
          </p:nvPr>
        </p:nvGraphicFramePr>
        <p:xfrm>
          <a:off x="363984" y="1793289"/>
          <a:ext cx="11492757" cy="3474720"/>
        </p:xfrm>
        <a:graphic>
          <a:graphicData uri="http://schemas.openxmlformats.org/drawingml/2006/table">
            <a:tbl>
              <a:tblPr firstRow="1" bandRow="1">
                <a:solidFill>
                  <a:schemeClr val="tx2">
                    <a:lumMod val="50000"/>
                  </a:schemeClr>
                </a:solidFill>
                <a:tableStyleId>{B2261337-0275-4067-8E78-EA01C606D6E9}</a:tableStyleId>
              </a:tblPr>
              <a:tblGrid>
                <a:gridCol w="4894413">
                  <a:extLst>
                    <a:ext uri="{9D8B030D-6E8A-4147-A177-3AD203B41FA5}">
                      <a16:colId xmlns:a16="http://schemas.microsoft.com/office/drawing/2014/main" val="175316425"/>
                    </a:ext>
                  </a:extLst>
                </a:gridCol>
                <a:gridCol w="2771061">
                  <a:extLst>
                    <a:ext uri="{9D8B030D-6E8A-4147-A177-3AD203B41FA5}">
                      <a16:colId xmlns:a16="http://schemas.microsoft.com/office/drawing/2014/main" val="1717251578"/>
                    </a:ext>
                  </a:extLst>
                </a:gridCol>
                <a:gridCol w="3827283">
                  <a:extLst>
                    <a:ext uri="{9D8B030D-6E8A-4147-A177-3AD203B41FA5}">
                      <a16:colId xmlns:a16="http://schemas.microsoft.com/office/drawing/2014/main" val="2988730130"/>
                    </a:ext>
                  </a:extLst>
                </a:gridCol>
              </a:tblGrid>
              <a:tr h="329797">
                <a:tc>
                  <a:txBody>
                    <a:bodyPr/>
                    <a:lstStyle/>
                    <a:p>
                      <a:r>
                        <a:rPr lang="en-GB" sz="1800" b="1" dirty="0">
                          <a:solidFill>
                            <a:schemeClr val="bg1"/>
                          </a:solidFill>
                        </a:rPr>
                        <a:t>ICS</a:t>
                      </a:r>
                    </a:p>
                  </a:txBody>
                  <a:tcPr anchor="ctr">
                    <a:solidFill>
                      <a:srgbClr val="007EB0"/>
                    </a:solidFill>
                  </a:tcPr>
                </a:tc>
                <a:tc>
                  <a:txBody>
                    <a:bodyPr/>
                    <a:lstStyle/>
                    <a:p>
                      <a:r>
                        <a:rPr lang="en-GB" sz="1800" b="1" dirty="0"/>
                        <a:t>WHO</a:t>
                      </a:r>
                    </a:p>
                  </a:txBody>
                  <a:tcPr anchor="ctr">
                    <a:solidFill>
                      <a:srgbClr val="007EB0"/>
                    </a:solidFill>
                  </a:tcPr>
                </a:tc>
                <a:tc>
                  <a:txBody>
                    <a:bodyPr/>
                    <a:lstStyle/>
                    <a:p>
                      <a:r>
                        <a:rPr lang="en-GB" sz="1800" b="1" dirty="0"/>
                        <a:t>CONTACT</a:t>
                      </a:r>
                    </a:p>
                  </a:txBody>
                  <a:tcPr anchor="ctr">
                    <a:solidFill>
                      <a:srgbClr val="007EB0"/>
                    </a:solidFill>
                  </a:tcPr>
                </a:tc>
                <a:extLst>
                  <a:ext uri="{0D108BD9-81ED-4DB2-BD59-A6C34878D82A}">
                    <a16:rowId xmlns:a16="http://schemas.microsoft.com/office/drawing/2014/main" val="3048793375"/>
                  </a:ext>
                </a:extLst>
              </a:tr>
              <a:tr h="525390">
                <a:tc>
                  <a:txBody>
                    <a:bodyPr/>
                    <a:lstStyle/>
                    <a:p>
                      <a:r>
                        <a:rPr lang="en-GB" sz="1800" b="1" dirty="0">
                          <a:solidFill>
                            <a:srgbClr val="007EB0"/>
                          </a:solidFill>
                        </a:rPr>
                        <a:t>NEL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0" dirty="0">
                          <a:solidFill>
                            <a:srgbClr val="007EB0"/>
                          </a:solidFill>
                        </a:rPr>
                        <a:t>Barking &amp; Dagenham, Havering, Redbridge, Waltham Forest, Tower Hamlets, Newham, Hackney</a:t>
                      </a:r>
                    </a:p>
                  </a:txBody>
                  <a:tcPr anchor="ctr">
                    <a:solidFill>
                      <a:schemeClr val="bg1">
                        <a:lumMod val="95000"/>
                      </a:schemeClr>
                    </a:solidFill>
                  </a:tcPr>
                </a:tc>
                <a:tc>
                  <a:txBody>
                    <a:bodyPr/>
                    <a:lstStyle/>
                    <a:p>
                      <a:r>
                        <a:rPr lang="en-GB" sz="1600" dirty="0">
                          <a:solidFill>
                            <a:srgbClr val="007EB0"/>
                          </a:solidFill>
                        </a:rPr>
                        <a:t>Dr Ben Molyneux</a:t>
                      </a:r>
                    </a:p>
                  </a:txBody>
                  <a:tcPr anchor="ctr">
                    <a:solidFill>
                      <a:schemeClr val="bg1">
                        <a:lumMod val="95000"/>
                      </a:schemeClr>
                    </a:solidFill>
                  </a:tcPr>
                </a:tc>
                <a:tc>
                  <a:txBody>
                    <a:bodyPr/>
                    <a:lstStyle/>
                    <a:p>
                      <a:r>
                        <a:rPr lang="en-GB" sz="1600" b="0" i="0" u="none" strike="noStrike" cap="none" dirty="0">
                          <a:solidFill>
                            <a:srgbClr val="007EB0"/>
                          </a:solidFill>
                          <a:effectLst/>
                          <a:latin typeface="Arial"/>
                          <a:ea typeface="Arial"/>
                          <a:cs typeface="Arial"/>
                          <a:sym typeface="Arial"/>
                        </a:rPr>
                        <a:t>benmolyneux@nhs.net</a:t>
                      </a:r>
                      <a:endParaRPr lang="en-GB" sz="1600" dirty="0">
                        <a:solidFill>
                          <a:srgbClr val="007EB0"/>
                        </a:solidFill>
                      </a:endParaRPr>
                    </a:p>
                  </a:txBody>
                  <a:tcPr anchor="ctr">
                    <a:solidFill>
                      <a:schemeClr val="bg1">
                        <a:lumMod val="95000"/>
                      </a:schemeClr>
                    </a:solidFill>
                  </a:tcPr>
                </a:tc>
                <a:extLst>
                  <a:ext uri="{0D108BD9-81ED-4DB2-BD59-A6C34878D82A}">
                    <a16:rowId xmlns:a16="http://schemas.microsoft.com/office/drawing/2014/main" val="2251219447"/>
                  </a:ext>
                </a:extLst>
              </a:tr>
              <a:tr h="525390">
                <a:tc>
                  <a:txBody>
                    <a:bodyPr/>
                    <a:lstStyle/>
                    <a:p>
                      <a:r>
                        <a:rPr lang="en-GB" sz="1800" b="1" dirty="0">
                          <a:solidFill>
                            <a:srgbClr val="007EB0"/>
                          </a:solidFill>
                        </a:rPr>
                        <a:t>NCL  </a:t>
                      </a:r>
                    </a:p>
                    <a:p>
                      <a:r>
                        <a:rPr lang="en-GB" sz="1200" b="0" dirty="0">
                          <a:solidFill>
                            <a:srgbClr val="007EB0"/>
                          </a:solidFill>
                        </a:rPr>
                        <a:t>Barnet, Camden, Haringey, Enfield, Islington</a:t>
                      </a:r>
                      <a:endParaRPr lang="en-GB" sz="1800" b="0" dirty="0">
                        <a:solidFill>
                          <a:srgbClr val="007EB0"/>
                        </a:solidFill>
                      </a:endParaRPr>
                    </a:p>
                  </a:txBody>
                  <a:tcPr anchor="ctr">
                    <a:solidFill>
                      <a:schemeClr val="bg1">
                        <a:lumMod val="95000"/>
                      </a:schemeClr>
                    </a:solidFill>
                  </a:tcPr>
                </a:tc>
                <a:tc>
                  <a:txBody>
                    <a:bodyPr/>
                    <a:lstStyle/>
                    <a:p>
                      <a:r>
                        <a:rPr lang="en-GB" sz="1600" dirty="0">
                          <a:solidFill>
                            <a:srgbClr val="007EB0"/>
                          </a:solidFill>
                        </a:rPr>
                        <a:t>Dr Katie Coleman</a:t>
                      </a:r>
                    </a:p>
                  </a:txBody>
                  <a:tcPr anchor="ctr">
                    <a:solidFill>
                      <a:schemeClr val="bg1">
                        <a:lumMod val="95000"/>
                      </a:schemeClr>
                    </a:solidFill>
                  </a:tcPr>
                </a:tc>
                <a:tc>
                  <a:txBody>
                    <a:bodyPr/>
                    <a:lstStyle/>
                    <a:p>
                      <a:r>
                        <a:rPr lang="en-GB" sz="1600" b="0" i="0" u="none" strike="noStrike" cap="none" dirty="0">
                          <a:solidFill>
                            <a:srgbClr val="007EB0"/>
                          </a:solidFill>
                          <a:effectLst/>
                          <a:latin typeface="Arial"/>
                          <a:ea typeface="Arial"/>
                          <a:cs typeface="Arial"/>
                          <a:sym typeface="Arial"/>
                        </a:rPr>
                        <a:t>katie.coleman@nhs.net</a:t>
                      </a:r>
                      <a:endParaRPr lang="en-GB" sz="1600" dirty="0">
                        <a:solidFill>
                          <a:srgbClr val="007EB0"/>
                        </a:solidFill>
                      </a:endParaRPr>
                    </a:p>
                  </a:txBody>
                  <a:tcPr anchor="ctr">
                    <a:solidFill>
                      <a:schemeClr val="bg1">
                        <a:lumMod val="95000"/>
                      </a:schemeClr>
                    </a:solidFill>
                  </a:tcPr>
                </a:tc>
                <a:extLst>
                  <a:ext uri="{0D108BD9-81ED-4DB2-BD59-A6C34878D82A}">
                    <a16:rowId xmlns:a16="http://schemas.microsoft.com/office/drawing/2014/main" val="1628718435"/>
                  </a:ext>
                </a:extLst>
              </a:tr>
              <a:tr h="525390">
                <a:tc>
                  <a:txBody>
                    <a:bodyPr/>
                    <a:lstStyle/>
                    <a:p>
                      <a:r>
                        <a:rPr lang="en-GB" sz="1800" b="1" dirty="0">
                          <a:solidFill>
                            <a:srgbClr val="007EB0"/>
                          </a:solidFill>
                        </a:rPr>
                        <a:t>NWL  </a:t>
                      </a:r>
                    </a:p>
                    <a:p>
                      <a:r>
                        <a:rPr lang="en-GB" sz="1200" b="0" dirty="0">
                          <a:solidFill>
                            <a:srgbClr val="007EB0"/>
                          </a:solidFill>
                        </a:rPr>
                        <a:t>Brent, Central, Ealing, Hammersmith &amp; Fulham, Harrow, Hillingdon, Hounslow &amp; West</a:t>
                      </a:r>
                      <a:endParaRPr lang="en-GB" sz="1800" b="1" dirty="0">
                        <a:solidFill>
                          <a:srgbClr val="007EB0"/>
                        </a:solidFill>
                      </a:endParaRPr>
                    </a:p>
                  </a:txBody>
                  <a:tcPr anchor="ctr">
                    <a:solidFill>
                      <a:schemeClr val="bg1">
                        <a:lumMod val="95000"/>
                      </a:schemeClr>
                    </a:solidFill>
                  </a:tcPr>
                </a:tc>
                <a:tc>
                  <a:txBody>
                    <a:bodyPr/>
                    <a:lstStyle/>
                    <a:p>
                      <a:r>
                        <a:rPr lang="en-GB" sz="1600" dirty="0">
                          <a:solidFill>
                            <a:srgbClr val="007EB0"/>
                          </a:solidFill>
                        </a:rPr>
                        <a:t>Dr Nilesh </a:t>
                      </a:r>
                      <a:r>
                        <a:rPr lang="en-GB" sz="1600" dirty="0" err="1">
                          <a:solidFill>
                            <a:srgbClr val="007EB0"/>
                          </a:solidFill>
                        </a:rPr>
                        <a:t>Bharakhada</a:t>
                      </a:r>
                      <a:endParaRPr lang="en-GB" sz="1600" dirty="0">
                        <a:solidFill>
                          <a:srgbClr val="007EB0"/>
                        </a:solidFill>
                      </a:endParaRPr>
                    </a:p>
                  </a:txBody>
                  <a:tcPr anchor="ctr">
                    <a:solidFill>
                      <a:schemeClr val="bg1">
                        <a:lumMod val="95000"/>
                      </a:schemeClr>
                    </a:solidFill>
                  </a:tcPr>
                </a:tc>
                <a:tc>
                  <a:txBody>
                    <a:bodyPr/>
                    <a:lstStyle/>
                    <a:p>
                      <a:r>
                        <a:rPr lang="en-GB" sz="1600" b="0" i="0" u="none" strike="noStrike" cap="none" dirty="0">
                          <a:solidFill>
                            <a:srgbClr val="007EB0"/>
                          </a:solidFill>
                          <a:effectLst/>
                          <a:latin typeface="Arial"/>
                          <a:ea typeface="Arial"/>
                          <a:cs typeface="Arial"/>
                          <a:sym typeface="Arial"/>
                        </a:rPr>
                        <a:t>nbharakhada@nhs.net </a:t>
                      </a:r>
                      <a:endParaRPr lang="en-GB" sz="1600" dirty="0">
                        <a:solidFill>
                          <a:srgbClr val="007EB0"/>
                        </a:solidFill>
                      </a:endParaRPr>
                    </a:p>
                  </a:txBody>
                  <a:tcPr anchor="ctr">
                    <a:solidFill>
                      <a:schemeClr val="bg1">
                        <a:lumMod val="95000"/>
                      </a:schemeClr>
                    </a:solidFill>
                  </a:tcPr>
                </a:tc>
                <a:extLst>
                  <a:ext uri="{0D108BD9-81ED-4DB2-BD59-A6C34878D82A}">
                    <a16:rowId xmlns:a16="http://schemas.microsoft.com/office/drawing/2014/main" val="3792283499"/>
                  </a:ext>
                </a:extLst>
              </a:tr>
              <a:tr h="525390">
                <a:tc>
                  <a:txBody>
                    <a:bodyPr/>
                    <a:lstStyle/>
                    <a:p>
                      <a:r>
                        <a:rPr lang="en-GB" sz="1800" b="1" dirty="0">
                          <a:solidFill>
                            <a:srgbClr val="007EB0"/>
                          </a:solidFill>
                        </a:rPr>
                        <a:t>SWL  </a:t>
                      </a:r>
                    </a:p>
                    <a:p>
                      <a:r>
                        <a:rPr lang="en-GB" sz="1200" b="0" dirty="0">
                          <a:solidFill>
                            <a:srgbClr val="007EB0"/>
                          </a:solidFill>
                        </a:rPr>
                        <a:t>Croydon, Kingston, Merton, Richmond, Sutton, Wandsworth</a:t>
                      </a:r>
                      <a:endParaRPr lang="en-GB" sz="1800" b="0" dirty="0">
                        <a:solidFill>
                          <a:srgbClr val="007EB0"/>
                        </a:solidFill>
                      </a:endParaRPr>
                    </a:p>
                  </a:txBody>
                  <a:tcPr anchor="ctr">
                    <a:solidFill>
                      <a:schemeClr val="bg1">
                        <a:lumMod val="95000"/>
                      </a:schemeClr>
                    </a:solidFill>
                  </a:tcPr>
                </a:tc>
                <a:tc>
                  <a:txBody>
                    <a:bodyPr/>
                    <a:lstStyle/>
                    <a:p>
                      <a:r>
                        <a:rPr lang="en-GB" sz="1600" dirty="0">
                          <a:solidFill>
                            <a:srgbClr val="007EB0"/>
                          </a:solidFill>
                        </a:rPr>
                        <a:t>Dr Mohan Sekeram</a:t>
                      </a:r>
                    </a:p>
                  </a:txBody>
                  <a:tcPr anchor="ctr">
                    <a:solidFill>
                      <a:schemeClr val="bg1">
                        <a:lumMod val="95000"/>
                      </a:schemeClr>
                    </a:solidFill>
                  </a:tcPr>
                </a:tc>
                <a:tc>
                  <a:txBody>
                    <a:bodyPr/>
                    <a:lstStyle/>
                    <a:p>
                      <a:r>
                        <a:rPr lang="en-GB" sz="1600" dirty="0">
                          <a:solidFill>
                            <a:srgbClr val="007EB0"/>
                          </a:solidFill>
                        </a:rPr>
                        <a:t>mohan.sekeram@swlondon.nhs.uk</a:t>
                      </a:r>
                    </a:p>
                  </a:txBody>
                  <a:tcPr anchor="ctr">
                    <a:solidFill>
                      <a:schemeClr val="bg1">
                        <a:lumMod val="95000"/>
                      </a:schemeClr>
                    </a:solidFill>
                  </a:tcPr>
                </a:tc>
                <a:extLst>
                  <a:ext uri="{0D108BD9-81ED-4DB2-BD59-A6C34878D82A}">
                    <a16:rowId xmlns:a16="http://schemas.microsoft.com/office/drawing/2014/main" val="3925819470"/>
                  </a:ext>
                </a:extLst>
              </a:tr>
              <a:tr h="525390">
                <a:tc>
                  <a:txBody>
                    <a:bodyPr/>
                    <a:lstStyle/>
                    <a:p>
                      <a:r>
                        <a:rPr lang="en-GB" sz="1800" b="1" dirty="0">
                          <a:solidFill>
                            <a:srgbClr val="007EB0"/>
                          </a:solidFill>
                        </a:rPr>
                        <a:t>SEL  </a:t>
                      </a:r>
                    </a:p>
                    <a:p>
                      <a:r>
                        <a:rPr lang="en-GB" sz="1200" b="0" dirty="0">
                          <a:solidFill>
                            <a:srgbClr val="007EB0"/>
                          </a:solidFill>
                        </a:rPr>
                        <a:t>Bexley, Bromley, Greenwich, Lambeth, Lewisham, Southwark</a:t>
                      </a:r>
                      <a:endParaRPr lang="en-GB" sz="1800" b="0" dirty="0">
                        <a:solidFill>
                          <a:srgbClr val="007EB0"/>
                        </a:solidFill>
                      </a:endParaRPr>
                    </a:p>
                  </a:txBody>
                  <a:tcPr anchor="ctr">
                    <a:solidFill>
                      <a:schemeClr val="bg1">
                        <a:lumMod val="95000"/>
                      </a:schemeClr>
                    </a:solidFill>
                  </a:tcPr>
                </a:tc>
                <a:tc>
                  <a:txBody>
                    <a:bodyPr/>
                    <a:lstStyle/>
                    <a:p>
                      <a:r>
                        <a:rPr lang="en-GB" sz="1600" dirty="0">
                          <a:solidFill>
                            <a:srgbClr val="007EB0"/>
                          </a:solidFill>
                        </a:rPr>
                        <a:t>Dr </a:t>
                      </a:r>
                      <a:r>
                        <a:rPr lang="en-GB" sz="1600" dirty="0" err="1">
                          <a:solidFill>
                            <a:srgbClr val="007EB0"/>
                          </a:solidFill>
                        </a:rPr>
                        <a:t>Ruchira</a:t>
                      </a:r>
                      <a:r>
                        <a:rPr lang="en-GB" sz="1600" dirty="0">
                          <a:solidFill>
                            <a:srgbClr val="007EB0"/>
                          </a:solidFill>
                        </a:rPr>
                        <a:t> Paranjape</a:t>
                      </a:r>
                    </a:p>
                  </a:txBody>
                  <a:tcPr anchor="ctr">
                    <a:solidFill>
                      <a:schemeClr val="bg1">
                        <a:lumMod val="95000"/>
                      </a:schemeClr>
                    </a:solidFill>
                  </a:tcPr>
                </a:tc>
                <a:tc>
                  <a:txBody>
                    <a:bodyPr/>
                    <a:lstStyle/>
                    <a:p>
                      <a:r>
                        <a:rPr lang="en-GB" sz="1600" b="0" i="0" u="none" strike="noStrike" cap="none" dirty="0">
                          <a:solidFill>
                            <a:srgbClr val="007EB0"/>
                          </a:solidFill>
                          <a:effectLst/>
                          <a:latin typeface="Arial"/>
                          <a:ea typeface="Arial"/>
                          <a:cs typeface="Arial"/>
                          <a:sym typeface="Arial"/>
                        </a:rPr>
                        <a:t>ruchira.paranjape@nhs.net</a:t>
                      </a:r>
                      <a:endParaRPr lang="en-GB" sz="1600" dirty="0">
                        <a:solidFill>
                          <a:srgbClr val="007EB0"/>
                        </a:solidFill>
                      </a:endParaRPr>
                    </a:p>
                  </a:txBody>
                  <a:tcPr anchor="ctr">
                    <a:solidFill>
                      <a:schemeClr val="bg1">
                        <a:lumMod val="95000"/>
                      </a:schemeClr>
                    </a:solidFill>
                  </a:tcPr>
                </a:tc>
                <a:extLst>
                  <a:ext uri="{0D108BD9-81ED-4DB2-BD59-A6C34878D82A}">
                    <a16:rowId xmlns:a16="http://schemas.microsoft.com/office/drawing/2014/main" val="3129881084"/>
                  </a:ext>
                </a:extLst>
              </a:tr>
            </a:tbl>
          </a:graphicData>
        </a:graphic>
      </p:graphicFrame>
      <p:sp>
        <p:nvSpPr>
          <p:cNvPr id="7" name="TextBox 6">
            <a:extLst>
              <a:ext uri="{FF2B5EF4-FFF2-40B4-BE49-F238E27FC236}">
                <a16:creationId xmlns:a16="http://schemas.microsoft.com/office/drawing/2014/main" id="{FF1F3584-17E6-4143-8EE5-7E7D9666501B}"/>
              </a:ext>
            </a:extLst>
          </p:cNvPr>
          <p:cNvSpPr txBox="1"/>
          <p:nvPr/>
        </p:nvSpPr>
        <p:spPr>
          <a:xfrm>
            <a:off x="472983" y="5957910"/>
            <a:ext cx="3857297" cy="892552"/>
          </a:xfrm>
          <a:prstGeom prst="rect">
            <a:avLst/>
          </a:prstGeom>
          <a:noFill/>
        </p:spPr>
        <p:txBody>
          <a:bodyPr wrap="square" rtlCol="0">
            <a:spAutoFit/>
          </a:bodyPr>
          <a:lstStyle/>
          <a:p>
            <a:pPr>
              <a:spcAft>
                <a:spcPts val="600"/>
              </a:spcAft>
            </a:pPr>
            <a:r>
              <a:rPr lang="en-GB" sz="1400" b="1" dirty="0">
                <a:solidFill>
                  <a:schemeClr val="bg1"/>
                </a:solidFill>
                <a:latin typeface="+mn-lt"/>
              </a:rPr>
              <a:t>@SP_LDN</a:t>
            </a:r>
            <a:endParaRPr lang="en-GB" sz="100" b="1" dirty="0">
              <a:solidFill>
                <a:schemeClr val="bg1"/>
              </a:solidFill>
              <a:latin typeface="+mn-lt"/>
            </a:endParaRPr>
          </a:p>
          <a:p>
            <a:pPr>
              <a:spcAft>
                <a:spcPts val="600"/>
              </a:spcAft>
            </a:pPr>
            <a:r>
              <a:rPr lang="en-GB" sz="1400" b="1" dirty="0">
                <a:solidFill>
                  <a:schemeClr val="bg1"/>
                </a:solidFill>
                <a:latin typeface="+mn-lt"/>
                <a:hlinkClick r:id="rId3">
                  <a:extLst>
                    <a:ext uri="{A12FA001-AC4F-418D-AE19-62706E023703}">
                      <ahyp:hlinkClr xmlns:ahyp="http://schemas.microsoft.com/office/drawing/2018/hyperlinkcolor" val="tx"/>
                    </a:ext>
                  </a:extLst>
                </a:hlinkClick>
              </a:rPr>
              <a:t>hlp.socialprescribing@nhs.net</a:t>
            </a:r>
            <a:endParaRPr lang="en-GB" sz="1400" b="1" dirty="0">
              <a:solidFill>
                <a:schemeClr val="bg1"/>
              </a:solidFill>
              <a:latin typeface="+mn-lt"/>
            </a:endParaRPr>
          </a:p>
          <a:p>
            <a:pPr>
              <a:spcAft>
                <a:spcPts val="600"/>
              </a:spcAft>
            </a:pPr>
            <a:r>
              <a:rPr lang="en-GB" b="1" i="0" dirty="0">
                <a:solidFill>
                  <a:schemeClr val="bg1"/>
                </a:solidFill>
                <a:effectLst/>
                <a:latin typeface="+mn-lt"/>
              </a:rPr>
              <a:t>www.slido.com with #859551</a:t>
            </a:r>
            <a:endParaRPr lang="en-GB" sz="1400" b="1" dirty="0">
              <a:solidFill>
                <a:schemeClr val="bg1"/>
              </a:solidFill>
              <a:latin typeface="+mn-lt"/>
            </a:endParaRPr>
          </a:p>
        </p:txBody>
      </p:sp>
      <p:pic>
        <p:nvPicPr>
          <p:cNvPr id="8" name="Picture 7" descr="A white circle with a black background&#10;&#10;Description automatically generated with low confidence">
            <a:extLst>
              <a:ext uri="{FF2B5EF4-FFF2-40B4-BE49-F238E27FC236}">
                <a16:creationId xmlns:a16="http://schemas.microsoft.com/office/drawing/2014/main" id="{99FA1A86-B3BF-4798-B956-7ED801B2D7B9}"/>
              </a:ext>
            </a:extLst>
          </p:cNvPr>
          <p:cNvPicPr>
            <a:picLocks noChangeAspect="1"/>
          </p:cNvPicPr>
          <p:nvPr/>
        </p:nvPicPr>
        <p:blipFill>
          <a:blip r:embed="rId4"/>
          <a:stretch>
            <a:fillRect/>
          </a:stretch>
        </p:blipFill>
        <p:spPr>
          <a:xfrm>
            <a:off x="134804" y="6041990"/>
            <a:ext cx="277133" cy="234904"/>
          </a:xfrm>
          <a:prstGeom prst="rect">
            <a:avLst/>
          </a:prstGeom>
        </p:spPr>
      </p:pic>
      <p:pic>
        <p:nvPicPr>
          <p:cNvPr id="9" name="Picture 8" descr="Icon&#10;&#10;Description automatically generated">
            <a:extLst>
              <a:ext uri="{FF2B5EF4-FFF2-40B4-BE49-F238E27FC236}">
                <a16:creationId xmlns:a16="http://schemas.microsoft.com/office/drawing/2014/main" id="{6EEE98D4-807B-4273-B002-13E6CEF80FCF}"/>
              </a:ext>
            </a:extLst>
          </p:cNvPr>
          <p:cNvPicPr>
            <a:picLocks noChangeAspect="1"/>
          </p:cNvPicPr>
          <p:nvPr/>
        </p:nvPicPr>
        <p:blipFill>
          <a:blip r:embed="rId5"/>
          <a:stretch>
            <a:fillRect/>
          </a:stretch>
        </p:blipFill>
        <p:spPr>
          <a:xfrm>
            <a:off x="134805" y="6304907"/>
            <a:ext cx="250276" cy="196272"/>
          </a:xfrm>
          <a:prstGeom prst="rect">
            <a:avLst/>
          </a:prstGeom>
        </p:spPr>
      </p:pic>
      <p:pic>
        <p:nvPicPr>
          <p:cNvPr id="10" name="Picture 9" descr="Icon&#10;&#10;Description automatically generated">
            <a:extLst>
              <a:ext uri="{FF2B5EF4-FFF2-40B4-BE49-F238E27FC236}">
                <a16:creationId xmlns:a16="http://schemas.microsoft.com/office/drawing/2014/main" id="{1BEE1E81-B6FC-4B2F-877C-C630A7D5CA53}"/>
              </a:ext>
            </a:extLst>
          </p:cNvPr>
          <p:cNvPicPr>
            <a:picLocks noChangeAspect="1"/>
          </p:cNvPicPr>
          <p:nvPr/>
        </p:nvPicPr>
        <p:blipFill>
          <a:blip r:embed="rId6"/>
          <a:stretch>
            <a:fillRect/>
          </a:stretch>
        </p:blipFill>
        <p:spPr>
          <a:xfrm>
            <a:off x="166334" y="6582898"/>
            <a:ext cx="167406" cy="217209"/>
          </a:xfrm>
          <a:prstGeom prst="rect">
            <a:avLst/>
          </a:prstGeom>
        </p:spPr>
      </p:pic>
    </p:spTree>
    <p:extLst>
      <p:ext uri="{BB962C8B-B14F-4D97-AF65-F5344CB8AC3E}">
        <p14:creationId xmlns:p14="http://schemas.microsoft.com/office/powerpoint/2010/main" val="334666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1"/>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290" name="Google Shape;290;p41"/>
          <p:cNvSpPr/>
          <p:nvPr/>
        </p:nvSpPr>
        <p:spPr>
          <a:xfrm>
            <a:off x="-1" y="5950995"/>
            <a:ext cx="12192000" cy="911100"/>
          </a:xfrm>
          <a:prstGeom prst="rect">
            <a:avLst/>
          </a:prstGeom>
          <a:solidFill>
            <a:schemeClr val="dk2"/>
          </a:solidFill>
          <a:ln>
            <a:noFill/>
          </a:ln>
        </p:spPr>
        <p:txBody>
          <a:bodyPr spcFirstLastPara="1" wrap="square" lIns="121900" tIns="60925" rIns="121900" bIns="60925" anchor="ctr" anchorCtr="0">
            <a:noAutofit/>
          </a:bodyPr>
          <a:lstStyle/>
          <a:p>
            <a:pPr marL="0" lvl="0" indent="0" algn="r" rtl="0">
              <a:spcBef>
                <a:spcPts val="0"/>
              </a:spcBef>
              <a:spcAft>
                <a:spcPts val="0"/>
              </a:spcAft>
              <a:buNone/>
            </a:pPr>
            <a:r>
              <a:rPr lang="en-GB" sz="1800" b="1" dirty="0">
                <a:solidFill>
                  <a:schemeClr val="lt1"/>
                </a:solidFill>
                <a:latin typeface="+mn-lt"/>
                <a:ea typeface="Calibri"/>
                <a:cs typeface="Calibri"/>
                <a:sym typeface="Calibri"/>
              </a:rPr>
              <a:t>PERSONALISED CARE FOR LONDON: using the 3 PC ARRS roles effectively</a:t>
            </a:r>
          </a:p>
        </p:txBody>
      </p:sp>
      <p:sp>
        <p:nvSpPr>
          <p:cNvPr id="291" name="Google Shape;291;p41"/>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US" sz="2800" b="1"/>
              <a:t>Resources to support you in your work...</a:t>
            </a:r>
            <a:endParaRPr/>
          </a:p>
        </p:txBody>
      </p:sp>
      <p:sp>
        <p:nvSpPr>
          <p:cNvPr id="6" name="TextBox 5">
            <a:extLst>
              <a:ext uri="{FF2B5EF4-FFF2-40B4-BE49-F238E27FC236}">
                <a16:creationId xmlns:a16="http://schemas.microsoft.com/office/drawing/2014/main" id="{49E88DA6-6FBA-4F64-99CB-27A5B846BEAA}"/>
              </a:ext>
            </a:extLst>
          </p:cNvPr>
          <p:cNvSpPr txBox="1"/>
          <p:nvPr/>
        </p:nvSpPr>
        <p:spPr>
          <a:xfrm>
            <a:off x="472983" y="5957910"/>
            <a:ext cx="3857297" cy="892552"/>
          </a:xfrm>
          <a:prstGeom prst="rect">
            <a:avLst/>
          </a:prstGeom>
          <a:noFill/>
        </p:spPr>
        <p:txBody>
          <a:bodyPr wrap="square" rtlCol="0">
            <a:spAutoFit/>
          </a:bodyPr>
          <a:lstStyle/>
          <a:p>
            <a:pPr>
              <a:spcAft>
                <a:spcPts val="600"/>
              </a:spcAft>
            </a:pPr>
            <a:r>
              <a:rPr lang="en-GB" sz="1400" b="1" dirty="0">
                <a:solidFill>
                  <a:schemeClr val="bg1"/>
                </a:solidFill>
                <a:latin typeface="+mn-lt"/>
              </a:rPr>
              <a:t>@SP_LDN</a:t>
            </a:r>
            <a:endParaRPr lang="en-GB" sz="100" b="1" dirty="0">
              <a:solidFill>
                <a:schemeClr val="bg1"/>
              </a:solidFill>
              <a:latin typeface="+mn-lt"/>
            </a:endParaRPr>
          </a:p>
          <a:p>
            <a:pPr>
              <a:spcAft>
                <a:spcPts val="600"/>
              </a:spcAft>
            </a:pPr>
            <a:r>
              <a:rPr lang="en-GB" sz="1400" b="1" dirty="0">
                <a:solidFill>
                  <a:schemeClr val="bg1"/>
                </a:solidFill>
                <a:latin typeface="+mn-lt"/>
                <a:hlinkClick r:id="rId3">
                  <a:extLst>
                    <a:ext uri="{A12FA001-AC4F-418D-AE19-62706E023703}">
                      <ahyp:hlinkClr xmlns:ahyp="http://schemas.microsoft.com/office/drawing/2018/hyperlinkcolor" val="tx"/>
                    </a:ext>
                  </a:extLst>
                </a:hlinkClick>
              </a:rPr>
              <a:t>hlp.socialprescribing@nhs.net</a:t>
            </a:r>
            <a:endParaRPr lang="en-GB" sz="1400" b="1" dirty="0">
              <a:solidFill>
                <a:schemeClr val="bg1"/>
              </a:solidFill>
              <a:latin typeface="+mn-lt"/>
            </a:endParaRPr>
          </a:p>
          <a:p>
            <a:pPr>
              <a:spcAft>
                <a:spcPts val="600"/>
              </a:spcAft>
            </a:pPr>
            <a:r>
              <a:rPr lang="en-GB" b="1" i="0" dirty="0">
                <a:solidFill>
                  <a:schemeClr val="bg1"/>
                </a:solidFill>
                <a:effectLst/>
                <a:latin typeface="+mn-lt"/>
              </a:rPr>
              <a:t>www.slido.com with #859551</a:t>
            </a:r>
            <a:endParaRPr lang="en-GB" sz="1400" b="1" dirty="0">
              <a:solidFill>
                <a:schemeClr val="bg1"/>
              </a:solidFill>
              <a:latin typeface="+mn-lt"/>
            </a:endParaRPr>
          </a:p>
        </p:txBody>
      </p:sp>
      <p:pic>
        <p:nvPicPr>
          <p:cNvPr id="7" name="Picture 6" descr="A white circle with a black background&#10;&#10;Description automatically generated with low confidence">
            <a:extLst>
              <a:ext uri="{FF2B5EF4-FFF2-40B4-BE49-F238E27FC236}">
                <a16:creationId xmlns:a16="http://schemas.microsoft.com/office/drawing/2014/main" id="{15F078A8-8F9F-4E53-A03B-EF6897C3F22A}"/>
              </a:ext>
            </a:extLst>
          </p:cNvPr>
          <p:cNvPicPr>
            <a:picLocks noChangeAspect="1"/>
          </p:cNvPicPr>
          <p:nvPr/>
        </p:nvPicPr>
        <p:blipFill>
          <a:blip r:embed="rId4"/>
          <a:stretch>
            <a:fillRect/>
          </a:stretch>
        </p:blipFill>
        <p:spPr>
          <a:xfrm>
            <a:off x="134804" y="6041990"/>
            <a:ext cx="277133" cy="234904"/>
          </a:xfrm>
          <a:prstGeom prst="rect">
            <a:avLst/>
          </a:prstGeom>
        </p:spPr>
      </p:pic>
      <p:pic>
        <p:nvPicPr>
          <p:cNvPr id="8" name="Picture 7" descr="Icon&#10;&#10;Description automatically generated">
            <a:extLst>
              <a:ext uri="{FF2B5EF4-FFF2-40B4-BE49-F238E27FC236}">
                <a16:creationId xmlns:a16="http://schemas.microsoft.com/office/drawing/2014/main" id="{7A865B03-2E0D-4603-A7B0-68290113765F}"/>
              </a:ext>
            </a:extLst>
          </p:cNvPr>
          <p:cNvPicPr>
            <a:picLocks noChangeAspect="1"/>
          </p:cNvPicPr>
          <p:nvPr/>
        </p:nvPicPr>
        <p:blipFill>
          <a:blip r:embed="rId5"/>
          <a:stretch>
            <a:fillRect/>
          </a:stretch>
        </p:blipFill>
        <p:spPr>
          <a:xfrm>
            <a:off x="134805" y="6304907"/>
            <a:ext cx="250276" cy="196272"/>
          </a:xfrm>
          <a:prstGeom prst="rect">
            <a:avLst/>
          </a:prstGeom>
        </p:spPr>
      </p:pic>
      <p:pic>
        <p:nvPicPr>
          <p:cNvPr id="9" name="Picture 8" descr="Icon&#10;&#10;Description automatically generated">
            <a:extLst>
              <a:ext uri="{FF2B5EF4-FFF2-40B4-BE49-F238E27FC236}">
                <a16:creationId xmlns:a16="http://schemas.microsoft.com/office/drawing/2014/main" id="{32778DB9-884B-4714-8D8E-CD283C908FF5}"/>
              </a:ext>
            </a:extLst>
          </p:cNvPr>
          <p:cNvPicPr>
            <a:picLocks noChangeAspect="1"/>
          </p:cNvPicPr>
          <p:nvPr/>
        </p:nvPicPr>
        <p:blipFill>
          <a:blip r:embed="rId6"/>
          <a:stretch>
            <a:fillRect/>
          </a:stretch>
        </p:blipFill>
        <p:spPr>
          <a:xfrm>
            <a:off x="166334" y="6582898"/>
            <a:ext cx="167406" cy="217209"/>
          </a:xfrm>
          <a:prstGeom prst="rect">
            <a:avLst/>
          </a:prstGeom>
        </p:spPr>
      </p:pic>
      <p:sp>
        <p:nvSpPr>
          <p:cNvPr id="10" name="Google Shape;292;p41">
            <a:extLst>
              <a:ext uri="{FF2B5EF4-FFF2-40B4-BE49-F238E27FC236}">
                <a16:creationId xmlns:a16="http://schemas.microsoft.com/office/drawing/2014/main" id="{968D84A6-5601-42C4-AFD6-5CF2B0EFF1B4}"/>
              </a:ext>
            </a:extLst>
          </p:cNvPr>
          <p:cNvSpPr txBox="1"/>
          <p:nvPr/>
        </p:nvSpPr>
        <p:spPr>
          <a:xfrm>
            <a:off x="334434" y="880767"/>
            <a:ext cx="11523000" cy="533142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500" b="1" dirty="0">
                <a:solidFill>
                  <a:srgbClr val="201F1E"/>
                </a:solidFill>
                <a:highlight>
                  <a:srgbClr val="FFFFFF"/>
                </a:highlight>
              </a:rPr>
              <a:t>DOCUMENTS</a:t>
            </a:r>
          </a:p>
          <a:p>
            <a:pPr marL="285750" lvl="0" indent="-285750">
              <a:lnSpc>
                <a:spcPct val="115000"/>
              </a:lnSpc>
              <a:buFont typeface="Wingdings" panose="05000000000000000000" pitchFamily="2" charset="2"/>
              <a:buChar char="§"/>
            </a:pPr>
            <a:r>
              <a:rPr lang="en-GB" sz="1500" dirty="0">
                <a:solidFill>
                  <a:schemeClr val="tx1">
                    <a:lumMod val="50000"/>
                  </a:schemeClr>
                </a:solidFill>
                <a:latin typeface="+mj-lt"/>
              </a:rPr>
              <a:t>NHS Long Term Plan available </a:t>
            </a:r>
            <a:r>
              <a:rPr lang="en-GB" sz="1500" dirty="0">
                <a:solidFill>
                  <a:schemeClr val="tx1"/>
                </a:solidFill>
                <a:latin typeface="+mj-lt"/>
                <a:hlinkClick r:id="rId7"/>
              </a:rPr>
              <a:t>here</a:t>
            </a:r>
            <a:r>
              <a:rPr lang="en-GB" sz="1500" dirty="0">
                <a:solidFill>
                  <a:schemeClr val="tx1"/>
                </a:solidFill>
                <a:latin typeface="+mj-lt"/>
              </a:rPr>
              <a:t>.</a:t>
            </a:r>
          </a:p>
          <a:p>
            <a:pPr marL="285750" lvl="0" indent="-285750">
              <a:lnSpc>
                <a:spcPct val="115000"/>
              </a:lnSpc>
              <a:buFont typeface="Wingdings" panose="05000000000000000000" pitchFamily="2" charset="2"/>
              <a:buChar char="§"/>
            </a:pPr>
            <a:r>
              <a:rPr lang="en-GB" sz="1500" dirty="0">
                <a:latin typeface="+mj-lt"/>
              </a:rPr>
              <a:t>London Vision plan available </a:t>
            </a:r>
            <a:r>
              <a:rPr lang="en-GB" sz="1500" dirty="0">
                <a:latin typeface="+mj-lt"/>
                <a:hlinkClick r:id="rId8"/>
              </a:rPr>
              <a:t>here</a:t>
            </a:r>
            <a:r>
              <a:rPr lang="en-GB" sz="1500" dirty="0">
                <a:latin typeface="+mj-lt"/>
              </a:rPr>
              <a:t>.</a:t>
            </a:r>
            <a:r>
              <a:rPr lang="en-GB" sz="1500" dirty="0">
                <a:solidFill>
                  <a:srgbClr val="007EB0"/>
                </a:solidFill>
                <a:latin typeface="+mj-lt"/>
              </a:rPr>
              <a:t> </a:t>
            </a:r>
          </a:p>
          <a:p>
            <a:pPr marL="285750" lvl="0" indent="-285750">
              <a:lnSpc>
                <a:spcPct val="115000"/>
              </a:lnSpc>
              <a:buFont typeface="Wingdings" panose="05000000000000000000" pitchFamily="2" charset="2"/>
              <a:buChar char="§"/>
            </a:pPr>
            <a:r>
              <a:rPr lang="en-GB" sz="1500" dirty="0">
                <a:solidFill>
                  <a:schemeClr val="tx1">
                    <a:lumMod val="50000"/>
                  </a:schemeClr>
                </a:solidFill>
                <a:latin typeface="+mj-lt"/>
              </a:rPr>
              <a:t>GLA’s COVID recovery plan available </a:t>
            </a:r>
            <a:r>
              <a:rPr lang="en-GB" sz="1500" dirty="0">
                <a:solidFill>
                  <a:schemeClr val="tx1">
                    <a:lumMod val="50000"/>
                  </a:schemeClr>
                </a:solidFill>
                <a:latin typeface="+mj-lt"/>
                <a:hlinkClick r:id="rId9"/>
              </a:rPr>
              <a:t>here</a:t>
            </a:r>
            <a:r>
              <a:rPr lang="en-GB" sz="1500" dirty="0">
                <a:solidFill>
                  <a:schemeClr val="tx1">
                    <a:lumMod val="50000"/>
                  </a:schemeClr>
                </a:solidFill>
                <a:latin typeface="+mj-lt"/>
              </a:rPr>
              <a:t>.</a:t>
            </a:r>
          </a:p>
          <a:p>
            <a:pPr lvl="0">
              <a:lnSpc>
                <a:spcPct val="115000"/>
              </a:lnSpc>
            </a:pPr>
            <a:endParaRPr lang="en-US" sz="800" b="1" dirty="0">
              <a:solidFill>
                <a:srgbClr val="201F1E"/>
              </a:solidFill>
              <a:highlight>
                <a:srgbClr val="FFFFFF"/>
              </a:highlight>
            </a:endParaRPr>
          </a:p>
          <a:p>
            <a:pPr marL="0" lvl="0" indent="0" algn="l" rtl="0">
              <a:lnSpc>
                <a:spcPct val="115000"/>
              </a:lnSpc>
              <a:spcBef>
                <a:spcPts val="0"/>
              </a:spcBef>
              <a:spcAft>
                <a:spcPts val="0"/>
              </a:spcAft>
              <a:buNone/>
            </a:pPr>
            <a:r>
              <a:rPr lang="en-US" sz="1500" b="1" dirty="0">
                <a:solidFill>
                  <a:srgbClr val="201F1E"/>
                </a:solidFill>
                <a:highlight>
                  <a:srgbClr val="FFFFFF"/>
                </a:highlight>
              </a:rPr>
              <a:t>VIDEO</a:t>
            </a:r>
            <a:endParaRPr sz="1500" u="sng" dirty="0">
              <a:solidFill>
                <a:schemeClr val="hlink"/>
              </a:solidFill>
              <a:highlight>
                <a:srgbClr val="FFFFFF"/>
              </a:highlight>
            </a:endParaRPr>
          </a:p>
          <a:p>
            <a:pPr marL="285750" lvl="0" indent="-285750" algn="l" rtl="0">
              <a:spcBef>
                <a:spcPts val="0"/>
              </a:spcBef>
              <a:spcAft>
                <a:spcPts val="0"/>
              </a:spcAft>
              <a:buFont typeface="Arial" panose="020B0604020202020204" pitchFamily="34" charset="0"/>
              <a:buChar char="•"/>
            </a:pPr>
            <a:r>
              <a:rPr lang="en-GB" sz="1500" dirty="0"/>
              <a:t>Social prescribing: A GP’s perspective #NHSLongTermPlan – </a:t>
            </a:r>
            <a:r>
              <a:rPr lang="en-GB" sz="1500" dirty="0">
                <a:hlinkClick r:id="rId10"/>
              </a:rPr>
              <a:t>Link Here</a:t>
            </a:r>
            <a:endParaRPr sz="15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500" b="1" dirty="0"/>
              <a:t>EXAMPLE PCN WORK PLAN</a:t>
            </a:r>
            <a:endParaRPr sz="1500" b="1" dirty="0"/>
          </a:p>
          <a:p>
            <a:pPr marL="285750" lvl="0" indent="-285750">
              <a:buFont typeface="Arial" panose="020B0604020202020204" pitchFamily="34" charset="0"/>
              <a:buChar char="•"/>
            </a:pPr>
            <a:r>
              <a:rPr lang="en-US" sz="1500" dirty="0"/>
              <a:t>Health &amp; Wellbeing Coaches and Care Coordinators Work Plan available </a:t>
            </a:r>
            <a:r>
              <a:rPr lang="en-US" sz="1500" dirty="0">
                <a:hlinkClick r:id="rId11"/>
              </a:rPr>
              <a:t>here</a:t>
            </a:r>
            <a:r>
              <a:rPr lang="en-US" sz="1500" dirty="0"/>
              <a:t>.</a:t>
            </a:r>
          </a:p>
          <a:p>
            <a:pPr lvl="0"/>
            <a:endParaRPr dirty="0"/>
          </a:p>
          <a:p>
            <a:pPr lvl="0"/>
            <a:r>
              <a:rPr lang="en-US" sz="1500" b="1" cap="all" dirty="0"/>
              <a:t>The primary care network handbook 2021-22 </a:t>
            </a:r>
          </a:p>
          <a:p>
            <a:pPr marL="285750" lvl="0" indent="-285750">
              <a:buFont typeface="Arial" panose="020B0604020202020204" pitchFamily="34" charset="0"/>
              <a:buChar char="•"/>
            </a:pPr>
            <a:r>
              <a:rPr lang="en-US" sz="1500" dirty="0">
                <a:hlinkClick r:id="rId12"/>
              </a:rPr>
              <a:t>This handbook</a:t>
            </a:r>
            <a:r>
              <a:rPr lang="en-US" sz="1500" dirty="0"/>
              <a:t> has been created to give advice and options to practices looking to establish and develop a primary care network (PCN). The “Workforce and employment” section provides in depth descriptions of all PCN roles. </a:t>
            </a:r>
          </a:p>
          <a:p>
            <a:pPr lvl="0"/>
            <a:endParaRPr lang="en-US" sz="900" dirty="0"/>
          </a:p>
          <a:p>
            <a:pPr lvl="0"/>
            <a:r>
              <a:rPr lang="en-US" sz="1500" b="1" dirty="0"/>
              <a:t>FutureNHS</a:t>
            </a:r>
            <a:r>
              <a:rPr lang="en-US" sz="1500" b="1" cap="all" dirty="0"/>
              <a:t> Collaboration Platform </a:t>
            </a:r>
          </a:p>
          <a:p>
            <a:pPr marL="285750" lvl="0" indent="-285750">
              <a:buFont typeface="Arial" panose="020B0604020202020204" pitchFamily="34" charset="0"/>
              <a:buChar char="•"/>
            </a:pPr>
            <a:r>
              <a:rPr lang="en-US" sz="1500" dirty="0"/>
              <a:t>Please feel free to join the Personalised Care Collaborative Network </a:t>
            </a:r>
            <a:r>
              <a:rPr lang="en-US" sz="1500" dirty="0">
                <a:hlinkClick r:id="rId13"/>
              </a:rPr>
              <a:t>here</a:t>
            </a:r>
            <a:r>
              <a:rPr lang="en-US" sz="1500" dirty="0"/>
              <a:t>.</a:t>
            </a:r>
          </a:p>
          <a:p>
            <a:pPr marL="285750" lvl="0" indent="-285750">
              <a:buFont typeface="Arial" panose="020B0604020202020204" pitchFamily="34" charset="0"/>
              <a:buChar char="•"/>
            </a:pPr>
            <a:r>
              <a:rPr lang="en-GB" dirty="0"/>
              <a:t>London Region Social Prescribing area available </a:t>
            </a:r>
            <a:r>
              <a:rPr lang="en-GB" dirty="0">
                <a:hlinkClick r:id="rId14"/>
              </a:rPr>
              <a:t>here</a:t>
            </a:r>
            <a:r>
              <a:rPr lang="en-GB" dirty="0"/>
              <a:t>.</a:t>
            </a:r>
          </a:p>
          <a:p>
            <a:pPr marL="285750" indent="-285750">
              <a:buFont typeface="Arial" panose="020B0604020202020204" pitchFamily="34" charset="0"/>
              <a:buChar char="•"/>
            </a:pPr>
            <a:r>
              <a:rPr lang="pl-PL" dirty="0"/>
              <a:t>PCN </a:t>
            </a:r>
            <a:r>
              <a:rPr lang="pl-PL" dirty="0" err="1"/>
              <a:t>Clinical</a:t>
            </a:r>
            <a:r>
              <a:rPr lang="pl-PL" dirty="0"/>
              <a:t> Directors Update</a:t>
            </a:r>
            <a:r>
              <a:rPr lang="en-GB" dirty="0"/>
              <a:t> – </a:t>
            </a:r>
            <a:r>
              <a:rPr lang="en-US" dirty="0"/>
              <a:t>PowerPoint presentation covering the Wandsworth ARRS and Recruitment Support available </a:t>
            </a:r>
            <a:r>
              <a:rPr lang="en-US" dirty="0">
                <a:hlinkClick r:id="rId15"/>
              </a:rPr>
              <a:t>here</a:t>
            </a:r>
            <a:r>
              <a:rPr lang="en-US" dirty="0"/>
              <a:t>.</a:t>
            </a:r>
          </a:p>
          <a:p>
            <a:pPr marL="285750" indent="-285750">
              <a:buFont typeface="Arial" panose="020B0604020202020204" pitchFamily="34" charset="0"/>
              <a:buChar char="•"/>
            </a:pPr>
            <a:endParaRPr lang="en-GB" dirty="0"/>
          </a:p>
          <a:p>
            <a:r>
              <a:rPr lang="en-US" b="1" dirty="0">
                <a:solidFill>
                  <a:srgbClr val="282828"/>
                </a:solidFill>
              </a:rPr>
              <a:t>SPLWs, HWBCs &amp; CCs MAILING LIST</a:t>
            </a:r>
          </a:p>
          <a:p>
            <a:pPr marL="285750" indent="-285750">
              <a:buFont typeface="Arial" panose="020B0604020202020204" pitchFamily="34" charset="0"/>
              <a:buChar char="•"/>
            </a:pPr>
            <a:r>
              <a:rPr lang="en-US" dirty="0">
                <a:solidFill>
                  <a:srgbClr val="282828"/>
                </a:solidFill>
              </a:rPr>
              <a:t>In order to receive a monthly newsletter packed with events, guidance, resources and interesting reads: </a:t>
            </a:r>
            <a:r>
              <a:rPr lang="en-US" dirty="0">
                <a:solidFill>
                  <a:srgbClr val="007EB0"/>
                </a:solidFill>
                <a:hlinkClick r:id="rId16"/>
              </a:rPr>
              <a:t>sign up here. </a:t>
            </a:r>
            <a:endParaRPr lang="en-US" dirty="0">
              <a:solidFill>
                <a:srgbClr val="282828"/>
              </a:solidFill>
            </a:endParaRPr>
          </a:p>
          <a:p>
            <a:pPr lvl="0"/>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6D9D-52EB-46EE-AA01-53FC2F138FA8}"/>
              </a:ext>
            </a:extLst>
          </p:cNvPr>
          <p:cNvSpPr>
            <a:spLocks noGrp="1"/>
          </p:cNvSpPr>
          <p:nvPr>
            <p:ph type="title"/>
          </p:nvPr>
        </p:nvSpPr>
        <p:spPr>
          <a:xfrm>
            <a:off x="335360" y="1212986"/>
            <a:ext cx="10988917" cy="1647510"/>
          </a:xfrm>
        </p:spPr>
        <p:txBody>
          <a:bodyPr>
            <a:normAutofit fontScale="90000"/>
          </a:bodyPr>
          <a:lstStyle/>
          <a:p>
            <a:pPr>
              <a:lnSpc>
                <a:spcPct val="150000"/>
              </a:lnSpc>
              <a:spcAft>
                <a:spcPts val="600"/>
              </a:spcAft>
            </a:pPr>
            <a:r>
              <a:rPr lang="en-GB" sz="4000" dirty="0"/>
              <a:t>Dr Jagan John</a:t>
            </a: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London Personalised Care Clinical Lead, </a:t>
            </a:r>
            <a:r>
              <a:rPr lang="en-GB" sz="3100" b="1" dirty="0">
                <a:latin typeface="Arial" panose="020B0604020202020204" pitchFamily="34" charset="0"/>
                <a:cs typeface="Arial" panose="020B0604020202020204" pitchFamily="34" charset="0"/>
              </a:rPr>
              <a:t>NHS/E – London / HLP</a:t>
            </a: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Chair, </a:t>
            </a:r>
            <a:r>
              <a:rPr lang="en-GB" sz="3100" b="1" dirty="0">
                <a:latin typeface="Arial" panose="020B0604020202020204" pitchFamily="34" charset="0"/>
                <a:cs typeface="Arial" panose="020B0604020202020204" pitchFamily="34" charset="0"/>
              </a:rPr>
              <a:t>NEL CCG </a:t>
            </a:r>
            <a:br>
              <a:rPr lang="en-GB" dirty="0">
                <a:latin typeface="Arial" panose="020B0604020202020204" pitchFamily="34" charset="0"/>
                <a:cs typeface="Arial" panose="020B0604020202020204" pitchFamily="34" charset="0"/>
              </a:rPr>
            </a:br>
            <a:br>
              <a:rPr lang="en-GB" sz="1800" b="1"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br>
              <a:rPr lang="en-GB" dirty="0"/>
            </a:br>
            <a:endParaRPr lang="en-GB"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704E0B-9F7C-4B25-B627-A4E7109B58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6" name="Picture 5" descr="Logo&#10;&#10;Description automatically generated">
            <a:extLst>
              <a:ext uri="{FF2B5EF4-FFF2-40B4-BE49-F238E27FC236}">
                <a16:creationId xmlns:a16="http://schemas.microsoft.com/office/drawing/2014/main" id="{EF55FE9F-93B7-4C99-B5CE-16C4FC8B48E4}"/>
              </a:ext>
            </a:extLst>
          </p:cNvPr>
          <p:cNvPicPr>
            <a:picLocks noChangeAspect="1"/>
          </p:cNvPicPr>
          <p:nvPr/>
        </p:nvPicPr>
        <p:blipFill>
          <a:blip r:embed="rId2"/>
          <a:stretch>
            <a:fillRect/>
          </a:stretch>
        </p:blipFill>
        <p:spPr>
          <a:xfrm>
            <a:off x="10423674" y="6053300"/>
            <a:ext cx="1432966" cy="656057"/>
          </a:xfrm>
          <a:prstGeom prst="rect">
            <a:avLst/>
          </a:prstGeom>
        </p:spPr>
      </p:pic>
    </p:spTree>
    <p:extLst>
      <p:ext uri="{BB962C8B-B14F-4D97-AF65-F5344CB8AC3E}">
        <p14:creationId xmlns:p14="http://schemas.microsoft.com/office/powerpoint/2010/main" val="78432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274" name="Google Shape;274;p39"/>
          <p:cNvSpPr/>
          <p:nvPr/>
        </p:nvSpPr>
        <p:spPr>
          <a:xfrm>
            <a:off x="-2" y="5950995"/>
            <a:ext cx="12192001" cy="911100"/>
          </a:xfrm>
          <a:prstGeom prst="rect">
            <a:avLst/>
          </a:prstGeom>
          <a:solidFill>
            <a:schemeClr val="dk2"/>
          </a:solidFill>
          <a:ln>
            <a:noFill/>
          </a:ln>
        </p:spPr>
        <p:txBody>
          <a:bodyPr spcFirstLastPara="1" wrap="square" lIns="121900" tIns="60925" rIns="121900" bIns="60925" anchor="ctr" anchorCtr="0">
            <a:noAutofit/>
          </a:bodyPr>
          <a:lstStyle/>
          <a:p>
            <a:pPr marL="0" lvl="0" indent="0" algn="r" rtl="0">
              <a:spcBef>
                <a:spcPts val="0"/>
              </a:spcBef>
              <a:spcAft>
                <a:spcPts val="0"/>
              </a:spcAft>
              <a:buNone/>
            </a:pPr>
            <a:r>
              <a:rPr lang="en-GB" sz="1800" b="1" dirty="0">
                <a:solidFill>
                  <a:schemeClr val="lt1"/>
                </a:solidFill>
                <a:latin typeface="+mn-lt"/>
                <a:ea typeface="Calibri"/>
                <a:cs typeface="Calibri"/>
                <a:sym typeface="Calibri"/>
              </a:rPr>
              <a:t>PERSONALISED CARE FOR LONDON: using the 3 PC ARRS roles effectively    </a:t>
            </a:r>
          </a:p>
        </p:txBody>
      </p:sp>
      <p:sp>
        <p:nvSpPr>
          <p:cNvPr id="275" name="Google Shape;275;p39"/>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GB" dirty="0"/>
              <a:t>Personalised care…</a:t>
            </a:r>
            <a:endParaRPr dirty="0"/>
          </a:p>
        </p:txBody>
      </p:sp>
      <p:sp>
        <p:nvSpPr>
          <p:cNvPr id="276" name="Google Shape;276;p39"/>
          <p:cNvSpPr txBox="1"/>
          <p:nvPr/>
        </p:nvSpPr>
        <p:spPr>
          <a:xfrm>
            <a:off x="333740" y="652100"/>
            <a:ext cx="7643612" cy="535836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GB" sz="2400" dirty="0">
                <a:solidFill>
                  <a:srgbClr val="007EB0"/>
                </a:solidFill>
                <a:latin typeface="Arial Black"/>
              </a:rPr>
              <a:t>What it is:  </a:t>
            </a:r>
          </a:p>
          <a:p>
            <a:pPr marL="0" lvl="0" indent="0" algn="l" rtl="0">
              <a:lnSpc>
                <a:spcPct val="115000"/>
              </a:lnSpc>
              <a:spcBef>
                <a:spcPts val="1200"/>
              </a:spcBef>
              <a:spcAft>
                <a:spcPts val="0"/>
              </a:spcAft>
              <a:buNone/>
            </a:pPr>
            <a:r>
              <a:rPr lang="en-GB" sz="1600" dirty="0">
                <a:solidFill>
                  <a:srgbClr val="202A30"/>
                </a:solidFill>
                <a:latin typeface="+mn-lt"/>
              </a:rPr>
              <a:t>“</a:t>
            </a:r>
            <a:r>
              <a:rPr lang="en-GB" sz="1600" dirty="0">
                <a:solidFill>
                  <a:srgbClr val="007EB0"/>
                </a:solidFill>
                <a:latin typeface="+mn-lt"/>
                <a:hlinkClick r:id="rId3">
                  <a:extLst>
                    <a:ext uri="{A12FA001-AC4F-418D-AE19-62706E023703}">
                      <ahyp:hlinkClr xmlns:ahyp="http://schemas.microsoft.com/office/drawing/2018/hyperlinkcolor" val="tx"/>
                    </a:ext>
                  </a:extLst>
                </a:hlinkClick>
              </a:rPr>
              <a:t>Personalised care </a:t>
            </a:r>
            <a:r>
              <a:rPr lang="en-GB" sz="1600" dirty="0">
                <a:solidFill>
                  <a:srgbClr val="202A30"/>
                </a:solidFill>
                <a:latin typeface="+mn-lt"/>
              </a:rPr>
              <a:t>means people have choice and control over the way their care is planned and delivered. It is based on ‘what matters’ to them and their individual strengths and needs.”</a:t>
            </a:r>
            <a:endParaRPr lang="en-US" sz="1600" dirty="0">
              <a:solidFill>
                <a:srgbClr val="202A30"/>
              </a:solidFill>
              <a:latin typeface="+mn-lt"/>
            </a:endParaRPr>
          </a:p>
          <a:p>
            <a:pPr marL="0" lvl="0" indent="0" algn="l" rtl="0">
              <a:lnSpc>
                <a:spcPct val="115000"/>
              </a:lnSpc>
              <a:spcBef>
                <a:spcPts val="1200"/>
              </a:spcBef>
              <a:spcAft>
                <a:spcPts val="0"/>
              </a:spcAft>
              <a:buNone/>
            </a:pPr>
            <a:r>
              <a:rPr lang="en-US" sz="1600" dirty="0">
                <a:solidFill>
                  <a:srgbClr val="000000"/>
                </a:solidFill>
                <a:latin typeface="+mn-lt"/>
                <a:ea typeface="Calibri" panose="020F0502020204030204" pitchFamily="34" charset="0"/>
                <a:cs typeface="Arial" panose="020B0604020202020204" pitchFamily="34" charset="0"/>
              </a:rPr>
              <a:t>Person </a:t>
            </a:r>
            <a:r>
              <a:rPr lang="en-GB" sz="1600" dirty="0">
                <a:solidFill>
                  <a:srgbClr val="000000"/>
                </a:solidFill>
                <a:latin typeface="+mn-lt"/>
                <a:ea typeface="Calibri" panose="020F0502020204030204" pitchFamily="34" charset="0"/>
                <a:cs typeface="Arial" panose="020B0604020202020204" pitchFamily="34" charset="0"/>
              </a:rPr>
              <a:t>centred</a:t>
            </a:r>
            <a:r>
              <a:rPr lang="en-US" sz="1600" dirty="0">
                <a:solidFill>
                  <a:srgbClr val="000000"/>
                </a:solidFill>
                <a:latin typeface="+mn-lt"/>
                <a:ea typeface="Calibri" panose="020F0502020204030204" pitchFamily="34" charset="0"/>
                <a:cs typeface="Arial" panose="020B0604020202020204" pitchFamily="34" charset="0"/>
              </a:rPr>
              <a:t> care strives to see an individual as bio-psycho-social whole, as a person and not a disease or a collection of conditions.</a:t>
            </a:r>
          </a:p>
          <a:p>
            <a:pPr marL="0" lvl="0" indent="0" algn="l" rtl="0">
              <a:lnSpc>
                <a:spcPct val="115000"/>
              </a:lnSpc>
              <a:spcBef>
                <a:spcPts val="1200"/>
              </a:spcBef>
              <a:spcAft>
                <a:spcPts val="0"/>
              </a:spcAft>
              <a:buNone/>
            </a:pPr>
            <a:endParaRPr lang="en-GB" sz="800" b="1" dirty="0">
              <a:latin typeface="+mn-lt"/>
            </a:endParaRPr>
          </a:p>
          <a:p>
            <a:pPr>
              <a:lnSpc>
                <a:spcPct val="115000"/>
              </a:lnSpc>
              <a:spcBef>
                <a:spcPts val="1200"/>
              </a:spcBef>
            </a:pPr>
            <a:r>
              <a:rPr lang="en-GB" sz="2400" dirty="0">
                <a:solidFill>
                  <a:srgbClr val="007EB0"/>
                </a:solidFill>
                <a:latin typeface="Arial Black"/>
              </a:rPr>
              <a:t>Commitment in </a:t>
            </a:r>
            <a:r>
              <a:rPr lang="en-GB" sz="2400" dirty="0">
                <a:solidFill>
                  <a:srgbClr val="007EB0"/>
                </a:solidFill>
                <a:latin typeface="Arial Black"/>
                <a:hlinkClick r:id="rId4">
                  <a:extLst>
                    <a:ext uri="{A12FA001-AC4F-418D-AE19-62706E023703}">
                      <ahyp:hlinkClr xmlns:ahyp="http://schemas.microsoft.com/office/drawing/2018/hyperlinkcolor" val="tx"/>
                    </a:ext>
                  </a:extLst>
                </a:hlinkClick>
              </a:rPr>
              <a:t>NHS Long Term Plan: </a:t>
            </a:r>
            <a:endParaRPr lang="en-GB" sz="2400" dirty="0">
              <a:solidFill>
                <a:srgbClr val="007EB0"/>
              </a:solidFill>
              <a:latin typeface="Arial Black"/>
            </a:endParaRPr>
          </a:p>
          <a:p>
            <a:pPr>
              <a:lnSpc>
                <a:spcPct val="115000"/>
              </a:lnSpc>
              <a:spcBef>
                <a:spcPts val="600"/>
              </a:spcBef>
              <a:spcAft>
                <a:spcPts val="600"/>
              </a:spcAft>
            </a:pPr>
            <a:r>
              <a:rPr lang="en-GB" sz="1600" b="0" i="0" dirty="0">
                <a:solidFill>
                  <a:srgbClr val="202A30"/>
                </a:solidFill>
                <a:effectLst/>
                <a:latin typeface="+mn-lt"/>
              </a:rPr>
              <a:t>Put in place more than 1,000 </a:t>
            </a:r>
            <a:r>
              <a:rPr lang="en-GB" sz="1600" b="1" i="0" dirty="0">
                <a:solidFill>
                  <a:srgbClr val="202A30"/>
                </a:solidFill>
                <a:effectLst/>
                <a:latin typeface="+mn-lt"/>
              </a:rPr>
              <a:t>Social Prescribing link workers</a:t>
            </a:r>
            <a:r>
              <a:rPr lang="en-GB" sz="1600" b="0" i="0" dirty="0">
                <a:solidFill>
                  <a:srgbClr val="202A30"/>
                </a:solidFill>
                <a:effectLst/>
                <a:latin typeface="+mn-lt"/>
              </a:rPr>
              <a:t> by the end of 2020/21, rising further by 2023/24, with the aim that more than 900,000 people are connected to wider community services that can help improve health and well-being.</a:t>
            </a:r>
          </a:p>
          <a:p>
            <a:pPr>
              <a:spcBef>
                <a:spcPts val="600"/>
              </a:spcBef>
            </a:pPr>
            <a:r>
              <a:rPr lang="en-GB" sz="1600" dirty="0">
                <a:latin typeface="+mn-lt"/>
              </a:rPr>
              <a:t>For London this means working towards </a:t>
            </a:r>
            <a:r>
              <a:rPr lang="en-GB" sz="1600" b="1" dirty="0">
                <a:latin typeface="+mn-lt"/>
              </a:rPr>
              <a:t>800 SPLWs operating by 23-24 </a:t>
            </a:r>
          </a:p>
          <a:p>
            <a:r>
              <a:rPr lang="en-GB" sz="1600" dirty="0">
                <a:latin typeface="+mn-lt"/>
              </a:rPr>
              <a:t>= approx. 4 per PCN of average population of 50,000</a:t>
            </a:r>
            <a:endParaRPr lang="en-GB" sz="1600" b="1" dirty="0">
              <a:latin typeface="+mn-lt"/>
            </a:endParaRPr>
          </a:p>
        </p:txBody>
      </p:sp>
      <p:sp>
        <p:nvSpPr>
          <p:cNvPr id="2" name="TextBox 1">
            <a:extLst>
              <a:ext uri="{FF2B5EF4-FFF2-40B4-BE49-F238E27FC236}">
                <a16:creationId xmlns:a16="http://schemas.microsoft.com/office/drawing/2014/main" id="{7CE8F708-DB5E-4943-A125-15B21622FCE1}"/>
              </a:ext>
            </a:extLst>
          </p:cNvPr>
          <p:cNvSpPr txBox="1"/>
          <p:nvPr/>
        </p:nvSpPr>
        <p:spPr>
          <a:xfrm>
            <a:off x="8418786" y="977535"/>
            <a:ext cx="3437954" cy="4574201"/>
          </a:xfrm>
          <a:prstGeom prst="rect">
            <a:avLst/>
          </a:prstGeom>
          <a:noFill/>
          <a:ln>
            <a:solidFill>
              <a:srgbClr val="007EB0"/>
            </a:solidFill>
          </a:ln>
        </p:spPr>
        <p:txBody>
          <a:bodyPr wrap="square" rtlCol="0">
            <a:spAutoFit/>
          </a:bodyPr>
          <a:lstStyle/>
          <a:p>
            <a:pPr marL="0" lvl="0" indent="0" algn="ctr" rtl="0">
              <a:lnSpc>
                <a:spcPct val="115000"/>
              </a:lnSpc>
              <a:spcBef>
                <a:spcPts val="1200"/>
              </a:spcBef>
              <a:spcAft>
                <a:spcPts val="0"/>
              </a:spcAft>
              <a:buNone/>
            </a:pPr>
            <a:r>
              <a:rPr lang="en-GB" sz="2400" dirty="0">
                <a:solidFill>
                  <a:srgbClr val="007EB0"/>
                </a:solidFill>
                <a:latin typeface="Arial Black"/>
                <a:sym typeface="Arial Black"/>
              </a:rPr>
              <a:t>Vision for London:</a:t>
            </a:r>
            <a:endParaRPr lang="en-GB" sz="1800" dirty="0">
              <a:solidFill>
                <a:srgbClr val="007EB0"/>
              </a:solidFill>
              <a:latin typeface="+mn-lt"/>
            </a:endParaRPr>
          </a:p>
          <a:p>
            <a:pPr marL="0" lvl="0" indent="0" algn="ctr" rtl="0">
              <a:lnSpc>
                <a:spcPct val="115000"/>
              </a:lnSpc>
              <a:spcBef>
                <a:spcPts val="1200"/>
              </a:spcBef>
              <a:spcAft>
                <a:spcPts val="0"/>
              </a:spcAft>
              <a:buNone/>
            </a:pPr>
            <a:endParaRPr lang="en-GB" sz="800" dirty="0">
              <a:latin typeface="+mn-lt"/>
            </a:endParaRPr>
          </a:p>
          <a:p>
            <a:pPr marL="0" lvl="0" indent="0" algn="ctr" rtl="0">
              <a:lnSpc>
                <a:spcPct val="115000"/>
              </a:lnSpc>
              <a:spcBef>
                <a:spcPts val="1200"/>
              </a:spcBef>
              <a:spcAft>
                <a:spcPts val="0"/>
              </a:spcAft>
              <a:buNone/>
            </a:pPr>
            <a:r>
              <a:rPr lang="en-GB" sz="1800" dirty="0">
                <a:latin typeface="+mn-lt"/>
              </a:rPr>
              <a:t>Commitment to expanding Social Prescribing in all 5 ICS operating plans across the region</a:t>
            </a:r>
          </a:p>
          <a:p>
            <a:pPr marL="0" lvl="0" indent="0" algn="ctr" rtl="0">
              <a:lnSpc>
                <a:spcPct val="115000"/>
              </a:lnSpc>
              <a:spcBef>
                <a:spcPts val="1200"/>
              </a:spcBef>
              <a:spcAft>
                <a:spcPts val="0"/>
              </a:spcAft>
              <a:buNone/>
            </a:pPr>
            <a:endParaRPr lang="en-GB" sz="800" dirty="0">
              <a:latin typeface="+mn-lt"/>
            </a:endParaRPr>
          </a:p>
          <a:p>
            <a:pPr marL="0" lvl="0" indent="0" algn="ctr" rtl="0">
              <a:lnSpc>
                <a:spcPct val="115000"/>
              </a:lnSpc>
              <a:spcBef>
                <a:spcPts val="1200"/>
              </a:spcBef>
              <a:spcAft>
                <a:spcPts val="0"/>
              </a:spcAft>
              <a:buNone/>
            </a:pPr>
            <a:r>
              <a:rPr lang="en-GB" sz="1800" dirty="0">
                <a:latin typeface="+mn-lt"/>
              </a:rPr>
              <a:t>Core element of the</a:t>
            </a:r>
            <a:r>
              <a:rPr lang="en-GB" sz="1800" dirty="0">
                <a:solidFill>
                  <a:srgbClr val="007EB0"/>
                </a:solidFill>
                <a:latin typeface="+mn-lt"/>
              </a:rPr>
              <a:t> </a:t>
            </a:r>
            <a:r>
              <a:rPr lang="en-GB" sz="1800" dirty="0">
                <a:solidFill>
                  <a:srgbClr val="007EB0"/>
                </a:solidFill>
                <a:latin typeface="+mn-lt"/>
                <a:hlinkClick r:id="rId5">
                  <a:extLst>
                    <a:ext uri="{A12FA001-AC4F-418D-AE19-62706E023703}">
                      <ahyp:hlinkClr xmlns:ahyp="http://schemas.microsoft.com/office/drawing/2018/hyperlinkcolor" val="tx"/>
                    </a:ext>
                  </a:extLst>
                </a:hlinkClick>
              </a:rPr>
              <a:t>London Vision</a:t>
            </a:r>
            <a:r>
              <a:rPr lang="en-GB" sz="1800" dirty="0">
                <a:solidFill>
                  <a:srgbClr val="007EB0"/>
                </a:solidFill>
                <a:latin typeface="+mn-lt"/>
              </a:rPr>
              <a:t> </a:t>
            </a:r>
            <a:r>
              <a:rPr lang="en-GB" sz="1800" dirty="0">
                <a:latin typeface="+mn-lt"/>
              </a:rPr>
              <a:t>and GLA’s </a:t>
            </a:r>
            <a:r>
              <a:rPr lang="en-GB" sz="1800" dirty="0">
                <a:solidFill>
                  <a:srgbClr val="007EB0"/>
                </a:solidFill>
                <a:latin typeface="+mn-lt"/>
                <a:hlinkClick r:id="rId6">
                  <a:extLst>
                    <a:ext uri="{A12FA001-AC4F-418D-AE19-62706E023703}">
                      <ahyp:hlinkClr xmlns:ahyp="http://schemas.microsoft.com/office/drawing/2018/hyperlinkcolor" val="tx"/>
                    </a:ext>
                  </a:extLst>
                </a:hlinkClick>
              </a:rPr>
              <a:t>COVID recovery plan</a:t>
            </a:r>
            <a:r>
              <a:rPr lang="en-GB" sz="1800" dirty="0">
                <a:latin typeface="+mn-lt"/>
              </a:rPr>
              <a:t> – to be joint working at a neighbourhood level, taking an asset-based approach to working solutions</a:t>
            </a:r>
            <a:endParaRPr lang="en-GB" sz="1800" b="1" dirty="0">
              <a:latin typeface="+mn-lt"/>
            </a:endParaRPr>
          </a:p>
        </p:txBody>
      </p:sp>
      <p:sp>
        <p:nvSpPr>
          <p:cNvPr id="3" name="TextBox 2">
            <a:extLst>
              <a:ext uri="{FF2B5EF4-FFF2-40B4-BE49-F238E27FC236}">
                <a16:creationId xmlns:a16="http://schemas.microsoft.com/office/drawing/2014/main" id="{A7D3CA5E-0AF9-42CC-A8A4-18E5DD1ED961}"/>
              </a:ext>
            </a:extLst>
          </p:cNvPr>
          <p:cNvSpPr txBox="1"/>
          <p:nvPr/>
        </p:nvSpPr>
        <p:spPr>
          <a:xfrm>
            <a:off x="472983" y="5957910"/>
            <a:ext cx="3857297" cy="892552"/>
          </a:xfrm>
          <a:prstGeom prst="rect">
            <a:avLst/>
          </a:prstGeom>
          <a:noFill/>
        </p:spPr>
        <p:txBody>
          <a:bodyPr wrap="square" rtlCol="0">
            <a:spAutoFit/>
          </a:bodyPr>
          <a:lstStyle/>
          <a:p>
            <a:pPr>
              <a:spcAft>
                <a:spcPts val="600"/>
              </a:spcAft>
            </a:pPr>
            <a:r>
              <a:rPr lang="en-GB" sz="1400" b="1" dirty="0">
                <a:solidFill>
                  <a:schemeClr val="bg1"/>
                </a:solidFill>
                <a:latin typeface="+mn-lt"/>
              </a:rPr>
              <a:t>@SP_LDN</a:t>
            </a:r>
            <a:endParaRPr lang="en-GB" sz="100" b="1" dirty="0">
              <a:solidFill>
                <a:schemeClr val="bg1"/>
              </a:solidFill>
              <a:latin typeface="+mn-lt"/>
            </a:endParaRPr>
          </a:p>
          <a:p>
            <a:pPr>
              <a:spcAft>
                <a:spcPts val="600"/>
              </a:spcAft>
            </a:pPr>
            <a:r>
              <a:rPr lang="en-GB" sz="1400" b="1" dirty="0">
                <a:solidFill>
                  <a:schemeClr val="bg1"/>
                </a:solidFill>
                <a:latin typeface="+mn-lt"/>
                <a:hlinkClick r:id="rId7">
                  <a:extLst>
                    <a:ext uri="{A12FA001-AC4F-418D-AE19-62706E023703}">
                      <ahyp:hlinkClr xmlns:ahyp="http://schemas.microsoft.com/office/drawing/2018/hyperlinkcolor" val="tx"/>
                    </a:ext>
                  </a:extLst>
                </a:hlinkClick>
              </a:rPr>
              <a:t>hlp.socialprescribing@nhs.net</a:t>
            </a:r>
            <a:endParaRPr lang="en-GB" sz="1400" b="1" dirty="0">
              <a:solidFill>
                <a:schemeClr val="bg1"/>
              </a:solidFill>
              <a:latin typeface="+mn-lt"/>
            </a:endParaRPr>
          </a:p>
          <a:p>
            <a:pPr>
              <a:spcAft>
                <a:spcPts val="600"/>
              </a:spcAft>
            </a:pPr>
            <a:r>
              <a:rPr lang="en-GB" b="1" i="0" dirty="0">
                <a:solidFill>
                  <a:schemeClr val="bg1"/>
                </a:solidFill>
                <a:effectLst/>
                <a:latin typeface="+mn-lt"/>
              </a:rPr>
              <a:t>www.slido.com with #859551</a:t>
            </a:r>
            <a:endParaRPr lang="en-GB" sz="1400" b="1" dirty="0">
              <a:solidFill>
                <a:schemeClr val="bg1"/>
              </a:solidFill>
              <a:latin typeface="+mn-lt"/>
            </a:endParaRPr>
          </a:p>
        </p:txBody>
      </p:sp>
      <p:pic>
        <p:nvPicPr>
          <p:cNvPr id="8" name="Picture 7" descr="A white circle with a black background&#10;&#10;Description automatically generated with low confidence">
            <a:extLst>
              <a:ext uri="{FF2B5EF4-FFF2-40B4-BE49-F238E27FC236}">
                <a16:creationId xmlns:a16="http://schemas.microsoft.com/office/drawing/2014/main" id="{0FF43635-C87A-4B8F-8F1B-DF1B77FF2CCE}"/>
              </a:ext>
            </a:extLst>
          </p:cNvPr>
          <p:cNvPicPr>
            <a:picLocks noChangeAspect="1"/>
          </p:cNvPicPr>
          <p:nvPr/>
        </p:nvPicPr>
        <p:blipFill>
          <a:blip r:embed="rId8"/>
          <a:stretch>
            <a:fillRect/>
          </a:stretch>
        </p:blipFill>
        <p:spPr>
          <a:xfrm>
            <a:off x="134804" y="5999950"/>
            <a:ext cx="277133" cy="234904"/>
          </a:xfrm>
          <a:prstGeom prst="rect">
            <a:avLst/>
          </a:prstGeom>
        </p:spPr>
      </p:pic>
      <p:pic>
        <p:nvPicPr>
          <p:cNvPr id="9" name="Picture 8" descr="Icon&#10;&#10;Description automatically generated">
            <a:extLst>
              <a:ext uri="{FF2B5EF4-FFF2-40B4-BE49-F238E27FC236}">
                <a16:creationId xmlns:a16="http://schemas.microsoft.com/office/drawing/2014/main" id="{7FAFDB91-4B19-444A-BA9F-15DB370E5770}"/>
              </a:ext>
            </a:extLst>
          </p:cNvPr>
          <p:cNvPicPr>
            <a:picLocks noChangeAspect="1"/>
          </p:cNvPicPr>
          <p:nvPr/>
        </p:nvPicPr>
        <p:blipFill>
          <a:blip r:embed="rId9"/>
          <a:stretch>
            <a:fillRect/>
          </a:stretch>
        </p:blipFill>
        <p:spPr>
          <a:xfrm>
            <a:off x="134805" y="6304907"/>
            <a:ext cx="250276" cy="196272"/>
          </a:xfrm>
          <a:prstGeom prst="rect">
            <a:avLst/>
          </a:prstGeom>
        </p:spPr>
      </p:pic>
      <p:pic>
        <p:nvPicPr>
          <p:cNvPr id="5" name="Picture 4" descr="Icon&#10;&#10;Description automatically generated">
            <a:extLst>
              <a:ext uri="{FF2B5EF4-FFF2-40B4-BE49-F238E27FC236}">
                <a16:creationId xmlns:a16="http://schemas.microsoft.com/office/drawing/2014/main" id="{824773C5-AFD4-48AF-8670-E06EEABDFBD8}"/>
              </a:ext>
            </a:extLst>
          </p:cNvPr>
          <p:cNvPicPr>
            <a:picLocks noChangeAspect="1"/>
          </p:cNvPicPr>
          <p:nvPr/>
        </p:nvPicPr>
        <p:blipFill>
          <a:blip r:embed="rId10"/>
          <a:stretch>
            <a:fillRect/>
          </a:stretch>
        </p:blipFill>
        <p:spPr>
          <a:xfrm>
            <a:off x="166334" y="6593408"/>
            <a:ext cx="167406" cy="217209"/>
          </a:xfrm>
          <a:prstGeom prst="rect">
            <a:avLst/>
          </a:prstGeom>
        </p:spPr>
      </p:pic>
    </p:spTree>
    <p:extLst>
      <p:ext uri="{BB962C8B-B14F-4D97-AF65-F5344CB8AC3E}">
        <p14:creationId xmlns:p14="http://schemas.microsoft.com/office/powerpoint/2010/main" val="259685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9011840" y="6381329"/>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274" name="Google Shape;274;p39"/>
          <p:cNvSpPr/>
          <p:nvPr/>
        </p:nvSpPr>
        <p:spPr>
          <a:xfrm>
            <a:off x="-1" y="5950995"/>
            <a:ext cx="12192000" cy="911100"/>
          </a:xfrm>
          <a:prstGeom prst="rect">
            <a:avLst/>
          </a:prstGeom>
          <a:solidFill>
            <a:schemeClr val="dk2"/>
          </a:solidFill>
          <a:ln>
            <a:noFill/>
          </a:ln>
        </p:spPr>
        <p:txBody>
          <a:bodyPr spcFirstLastPara="1" wrap="square" lIns="121900" tIns="60925" rIns="121900" bIns="60925" anchor="ctr" anchorCtr="0">
            <a:noAutofit/>
          </a:bodyPr>
          <a:lstStyle/>
          <a:p>
            <a:pPr marL="0" lvl="0" indent="0" algn="r" rtl="0">
              <a:spcBef>
                <a:spcPts val="0"/>
              </a:spcBef>
              <a:spcAft>
                <a:spcPts val="0"/>
              </a:spcAft>
              <a:buNone/>
            </a:pPr>
            <a:r>
              <a:rPr lang="en-GB" sz="1800" b="1" dirty="0">
                <a:solidFill>
                  <a:schemeClr val="lt1"/>
                </a:solidFill>
                <a:latin typeface="+mn-lt"/>
                <a:ea typeface="Calibri"/>
                <a:cs typeface="Calibri"/>
                <a:sym typeface="Calibri"/>
              </a:rPr>
              <a:t>PERSONALISED CARE FOR LONDON: using the 3 PC ARRS roles effectively</a:t>
            </a:r>
          </a:p>
        </p:txBody>
      </p:sp>
      <p:sp>
        <p:nvSpPr>
          <p:cNvPr id="275" name="Google Shape;275;p39"/>
          <p:cNvSpPr txBox="1">
            <a:spLocks noGrp="1"/>
          </p:cNvSpPr>
          <p:nvPr>
            <p:ph type="title"/>
          </p:nvPr>
        </p:nvSpPr>
        <p:spPr>
          <a:xfrm>
            <a:off x="334434" y="188914"/>
            <a:ext cx="11523000" cy="503700"/>
          </a:xfrm>
          <a:prstGeom prst="rect">
            <a:avLst/>
          </a:prstGeom>
          <a:solidFill>
            <a:schemeClr val="dk2"/>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95250" lvl="0" indent="0" algn="ctr" rtl="0">
              <a:spcBef>
                <a:spcPts val="0"/>
              </a:spcBef>
              <a:spcAft>
                <a:spcPts val="0"/>
              </a:spcAft>
              <a:buClr>
                <a:schemeClr val="lt1"/>
              </a:buClr>
              <a:buSzPts val="2800"/>
              <a:buFont typeface="Arial Black"/>
              <a:buNone/>
            </a:pPr>
            <a:r>
              <a:rPr lang="en-GB" dirty="0"/>
              <a:t>Why is personalised care important for London?</a:t>
            </a:r>
            <a:endParaRPr dirty="0"/>
          </a:p>
        </p:txBody>
      </p:sp>
      <p:sp>
        <p:nvSpPr>
          <p:cNvPr id="276" name="Google Shape;276;p39"/>
          <p:cNvSpPr txBox="1"/>
          <p:nvPr/>
        </p:nvSpPr>
        <p:spPr>
          <a:xfrm>
            <a:off x="333740" y="821452"/>
            <a:ext cx="11523000" cy="5416837"/>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GB" sz="1600" dirty="0"/>
              <a:t>5 London boroughs in top 10% most deprived boroughs in UK – PC role intrinsic tool for PCNs in community recovery </a:t>
            </a:r>
          </a:p>
          <a:p>
            <a:pPr marL="0" lvl="0" indent="0" algn="l" rtl="0">
              <a:spcBef>
                <a:spcPts val="1200"/>
              </a:spcBef>
              <a:spcAft>
                <a:spcPts val="0"/>
              </a:spcAft>
              <a:buNone/>
            </a:pPr>
            <a:r>
              <a:rPr lang="en-GB" sz="1600" dirty="0"/>
              <a:t>Use appropriate team according local population needs &amp; ensure roles working together, embedded in PCN and being used in the right way</a:t>
            </a:r>
          </a:p>
          <a:p>
            <a:pPr marL="0" lvl="0" indent="0" algn="l" rtl="0">
              <a:spcBef>
                <a:spcPts val="1200"/>
              </a:spcBef>
              <a:spcAft>
                <a:spcPts val="0"/>
              </a:spcAft>
              <a:buNone/>
            </a:pPr>
            <a:r>
              <a:rPr lang="en-GB" sz="1600" dirty="0"/>
              <a:t>Currently have:</a:t>
            </a:r>
          </a:p>
          <a:p>
            <a:pPr marL="285750" lvl="0" indent="-285750" algn="l" rtl="0">
              <a:spcBef>
                <a:spcPts val="1200"/>
              </a:spcBef>
              <a:spcAft>
                <a:spcPts val="0"/>
              </a:spcAft>
              <a:buFont typeface="Arial" panose="020B0604020202020204" pitchFamily="34" charset="0"/>
              <a:buChar char="•"/>
            </a:pPr>
            <a:r>
              <a:rPr lang="en-GB" sz="1600" dirty="0"/>
              <a:t>approx. 300 SPLW (soft count Mar 21) + because of appetite to grow SPLW teams there will be more initiative to follow </a:t>
            </a:r>
          </a:p>
          <a:p>
            <a:pPr marL="285750" indent="-285750">
              <a:spcBef>
                <a:spcPts val="1200"/>
              </a:spcBef>
              <a:buFont typeface="Arial" panose="020B0604020202020204" pitchFamily="34" charset="0"/>
              <a:buChar char="•"/>
            </a:pPr>
            <a:r>
              <a:rPr lang="en-GB" sz="1600" dirty="0"/>
              <a:t>Several examples of how the ARRS is being used in innovate ways to fund specialist SPLW posts i.e. social welfare legal advice, C&amp;YP, Lead SPLWs etc</a:t>
            </a:r>
          </a:p>
          <a:p>
            <a:pPr marL="285750" lvl="0" indent="-285750" algn="l" rtl="0">
              <a:spcBef>
                <a:spcPts val="1200"/>
              </a:spcBef>
              <a:spcAft>
                <a:spcPts val="0"/>
              </a:spcAft>
              <a:buFont typeface="Arial" panose="020B0604020202020204" pitchFamily="34" charset="0"/>
              <a:buChar char="•"/>
            </a:pPr>
            <a:r>
              <a:rPr lang="en-GB" sz="1600" dirty="0"/>
              <a:t>Data currently being collated on numbers of CC (approx. 50) &amp; H&amp;WBC (approx. 20) *workforce return incomplete*</a:t>
            </a:r>
          </a:p>
          <a:p>
            <a:pPr marL="285750" lvl="0" indent="-285750" algn="l" rtl="0">
              <a:spcBef>
                <a:spcPts val="1200"/>
              </a:spcBef>
              <a:spcAft>
                <a:spcPts val="0"/>
              </a:spcAft>
              <a:buFont typeface="Arial" panose="020B0604020202020204" pitchFamily="34" charset="0"/>
              <a:buChar char="•"/>
            </a:pPr>
            <a:r>
              <a:rPr lang="en-GB" sz="1600" dirty="0"/>
              <a:t>Less than 10 PCNs will all three roles active</a:t>
            </a:r>
          </a:p>
          <a:p>
            <a:pPr marL="285750" lvl="0" indent="-285750" algn="l" rtl="0">
              <a:spcBef>
                <a:spcPts val="1200"/>
              </a:spcBef>
              <a:spcAft>
                <a:spcPts val="0"/>
              </a:spcAft>
              <a:buFont typeface="Arial" panose="020B0604020202020204" pitchFamily="34" charset="0"/>
              <a:buChar char="•"/>
            </a:pPr>
            <a:r>
              <a:rPr lang="en-GB" sz="1600" dirty="0"/>
              <a:t>Significant ARRS underspend in London – funding &amp; support available to grow these teams</a:t>
            </a:r>
          </a:p>
          <a:p>
            <a:pPr marL="285750" lvl="0" indent="-285750" algn="l" rtl="0">
              <a:spcBef>
                <a:spcPts val="1200"/>
              </a:spcBef>
              <a:spcAft>
                <a:spcPts val="0"/>
              </a:spcAft>
              <a:buFont typeface="Arial" panose="020B0604020202020204" pitchFamily="34" charset="0"/>
              <a:buChar char="•"/>
            </a:pPr>
            <a:endParaRPr lang="en-GB" sz="1600" dirty="0"/>
          </a:p>
          <a:p>
            <a:pPr lvl="0" algn="l" rtl="0">
              <a:spcBef>
                <a:spcPts val="1200"/>
              </a:spcBef>
              <a:spcAft>
                <a:spcPts val="0"/>
              </a:spcAft>
            </a:pPr>
            <a:r>
              <a:rPr lang="en-GB" sz="1600" dirty="0"/>
              <a:t>Impact these roles can have on patients, community &amp; surgeries can be significant</a:t>
            </a:r>
          </a:p>
          <a:p>
            <a:pPr marL="285750" lvl="0" indent="-285750" algn="l" rtl="0">
              <a:spcBef>
                <a:spcPts val="1200"/>
              </a:spcBef>
              <a:spcAft>
                <a:spcPts val="0"/>
              </a:spcAft>
              <a:buFont typeface="Arial" panose="020B0604020202020204" pitchFamily="34" charset="0"/>
              <a:buChar char="•"/>
            </a:pPr>
            <a:endParaRPr lang="en-GB" dirty="0"/>
          </a:p>
          <a:p>
            <a:pPr marL="0" lvl="0" indent="0" algn="l" rtl="0">
              <a:spcBef>
                <a:spcPts val="1200"/>
              </a:spcBef>
              <a:spcAft>
                <a:spcPts val="0"/>
              </a:spcAft>
              <a:buNone/>
            </a:pPr>
            <a:endParaRPr dirty="0"/>
          </a:p>
        </p:txBody>
      </p:sp>
      <p:sp>
        <p:nvSpPr>
          <p:cNvPr id="6" name="TextBox 5">
            <a:extLst>
              <a:ext uri="{FF2B5EF4-FFF2-40B4-BE49-F238E27FC236}">
                <a16:creationId xmlns:a16="http://schemas.microsoft.com/office/drawing/2014/main" id="{0D456A07-8A38-4A47-805C-E6E3BF0E30CF}"/>
              </a:ext>
            </a:extLst>
          </p:cNvPr>
          <p:cNvSpPr txBox="1"/>
          <p:nvPr/>
        </p:nvSpPr>
        <p:spPr>
          <a:xfrm>
            <a:off x="472983" y="5957910"/>
            <a:ext cx="3857297" cy="892552"/>
          </a:xfrm>
          <a:prstGeom prst="rect">
            <a:avLst/>
          </a:prstGeom>
          <a:noFill/>
        </p:spPr>
        <p:txBody>
          <a:bodyPr wrap="square" rtlCol="0">
            <a:spAutoFit/>
          </a:bodyPr>
          <a:lstStyle/>
          <a:p>
            <a:pPr>
              <a:spcAft>
                <a:spcPts val="600"/>
              </a:spcAft>
            </a:pPr>
            <a:r>
              <a:rPr lang="en-GB" sz="1400" b="1" dirty="0">
                <a:solidFill>
                  <a:schemeClr val="bg1"/>
                </a:solidFill>
                <a:latin typeface="+mn-lt"/>
              </a:rPr>
              <a:t>@SP_LDN</a:t>
            </a:r>
            <a:endParaRPr lang="en-GB" sz="100" b="1" dirty="0">
              <a:solidFill>
                <a:schemeClr val="bg1"/>
              </a:solidFill>
              <a:latin typeface="+mn-lt"/>
            </a:endParaRPr>
          </a:p>
          <a:p>
            <a:pPr>
              <a:spcAft>
                <a:spcPts val="600"/>
              </a:spcAft>
            </a:pPr>
            <a:r>
              <a:rPr lang="en-GB" sz="1400" b="1" dirty="0">
                <a:solidFill>
                  <a:schemeClr val="bg1"/>
                </a:solidFill>
                <a:latin typeface="+mn-lt"/>
                <a:hlinkClick r:id="rId3">
                  <a:extLst>
                    <a:ext uri="{A12FA001-AC4F-418D-AE19-62706E023703}">
                      <ahyp:hlinkClr xmlns:ahyp="http://schemas.microsoft.com/office/drawing/2018/hyperlinkcolor" val="tx"/>
                    </a:ext>
                  </a:extLst>
                </a:hlinkClick>
              </a:rPr>
              <a:t>hlp.socialprescribing@nhs.net</a:t>
            </a:r>
            <a:endParaRPr lang="en-GB" sz="1400" b="1" dirty="0">
              <a:solidFill>
                <a:schemeClr val="bg1"/>
              </a:solidFill>
              <a:latin typeface="+mn-lt"/>
            </a:endParaRPr>
          </a:p>
          <a:p>
            <a:pPr>
              <a:spcAft>
                <a:spcPts val="600"/>
              </a:spcAft>
            </a:pPr>
            <a:r>
              <a:rPr lang="en-GB" b="1" i="0" dirty="0">
                <a:solidFill>
                  <a:schemeClr val="bg1"/>
                </a:solidFill>
                <a:effectLst/>
                <a:latin typeface="+mn-lt"/>
              </a:rPr>
              <a:t>www.slido.com with #859551</a:t>
            </a:r>
            <a:endParaRPr lang="en-GB" sz="1400" b="1" dirty="0">
              <a:solidFill>
                <a:schemeClr val="bg1"/>
              </a:solidFill>
              <a:latin typeface="+mn-lt"/>
            </a:endParaRP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4"/>
          <a:stretch>
            <a:fillRect/>
          </a:stretch>
        </p:blipFill>
        <p:spPr>
          <a:xfrm>
            <a:off x="134804" y="6031480"/>
            <a:ext cx="277133" cy="234904"/>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5"/>
          <a:stretch>
            <a:fillRect/>
          </a:stretch>
        </p:blipFill>
        <p:spPr>
          <a:xfrm>
            <a:off x="134805" y="6294397"/>
            <a:ext cx="250276" cy="196272"/>
          </a:xfrm>
          <a:prstGeom prst="rect">
            <a:avLst/>
          </a:prstGeom>
        </p:spPr>
      </p:pic>
      <p:pic>
        <p:nvPicPr>
          <p:cNvPr id="12" name="Picture 11" descr="Icon&#10;&#10;Description automatically generated">
            <a:extLst>
              <a:ext uri="{FF2B5EF4-FFF2-40B4-BE49-F238E27FC236}">
                <a16:creationId xmlns:a16="http://schemas.microsoft.com/office/drawing/2014/main" id="{149EAB61-0E24-42CD-A873-68A036E8E7C0}"/>
              </a:ext>
            </a:extLst>
          </p:cNvPr>
          <p:cNvPicPr>
            <a:picLocks noChangeAspect="1"/>
          </p:cNvPicPr>
          <p:nvPr/>
        </p:nvPicPr>
        <p:blipFill>
          <a:blip r:embed="rId6"/>
          <a:stretch>
            <a:fillRect/>
          </a:stretch>
        </p:blipFill>
        <p:spPr>
          <a:xfrm>
            <a:off x="166334" y="6572388"/>
            <a:ext cx="167406" cy="217209"/>
          </a:xfrm>
          <a:prstGeom prst="rect">
            <a:avLst/>
          </a:prstGeom>
        </p:spPr>
      </p:pic>
    </p:spTree>
    <p:extLst>
      <p:ext uri="{BB962C8B-B14F-4D97-AF65-F5344CB8AC3E}">
        <p14:creationId xmlns:p14="http://schemas.microsoft.com/office/powerpoint/2010/main" val="348489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373" y="1412829"/>
            <a:ext cx="10289401" cy="1145909"/>
          </a:xfrm>
        </p:spPr>
        <p:txBody>
          <a:bodyPr/>
          <a:lstStyle/>
          <a:p>
            <a:r>
              <a:rPr lang="en-GB" dirty="0"/>
              <a:t>Personalised Care roles in Primary Care   </a:t>
            </a:r>
            <a:br>
              <a:rPr lang="en-GB" dirty="0"/>
            </a:br>
            <a:br>
              <a:rPr lang="en-GB" dirty="0"/>
            </a:br>
            <a:br>
              <a:rPr lang="en-GB" dirty="0"/>
            </a:br>
            <a:endParaRPr lang="en-GB" dirty="0"/>
          </a:p>
        </p:txBody>
      </p:sp>
      <p:sp>
        <p:nvSpPr>
          <p:cNvPr id="3" name="Subtitle 2"/>
          <p:cNvSpPr>
            <a:spLocks noGrp="1"/>
          </p:cNvSpPr>
          <p:nvPr>
            <p:ph type="subTitle" idx="1"/>
          </p:nvPr>
        </p:nvSpPr>
        <p:spPr>
          <a:xfrm>
            <a:off x="835322" y="2370857"/>
            <a:ext cx="9960651" cy="1185051"/>
          </a:xfrm>
        </p:spPr>
        <p:txBody>
          <a:bodyPr>
            <a:noAutofit/>
          </a:bodyPr>
          <a:lstStyle/>
          <a:p>
            <a:r>
              <a:rPr lang="en-GB" sz="2400" dirty="0"/>
              <a:t>Nicola Gitsham, Head of Social Prescribing NHSE/I</a:t>
            </a:r>
          </a:p>
          <a:p>
            <a:r>
              <a:rPr lang="en-GB" sz="2400" dirty="0"/>
              <a:t>      @nicola.gitsham@btinternet.com</a:t>
            </a:r>
          </a:p>
          <a:p>
            <a:r>
              <a:rPr lang="en-GB" sz="2400" dirty="0"/>
              <a:t>July 2021</a:t>
            </a:r>
          </a:p>
        </p:txBody>
      </p:sp>
      <p:pic>
        <p:nvPicPr>
          <p:cNvPr id="4" name="Picture 3" descr="Logo, company name&#10;&#10;Description automatically generated">
            <a:extLst>
              <a:ext uri="{FF2B5EF4-FFF2-40B4-BE49-F238E27FC236}">
                <a16:creationId xmlns:a16="http://schemas.microsoft.com/office/drawing/2014/main" id="{F73C6976-A8F9-4716-8563-ED7BD095BD22}"/>
              </a:ext>
            </a:extLst>
          </p:cNvPr>
          <p:cNvPicPr>
            <a:picLocks noChangeAspect="1"/>
          </p:cNvPicPr>
          <p:nvPr/>
        </p:nvPicPr>
        <p:blipFill>
          <a:blip r:embed="rId2"/>
          <a:stretch>
            <a:fillRect/>
          </a:stretch>
        </p:blipFill>
        <p:spPr>
          <a:xfrm>
            <a:off x="763118" y="2892489"/>
            <a:ext cx="559336" cy="375643"/>
          </a:xfrm>
          <a:prstGeom prst="rect">
            <a:avLst/>
          </a:prstGeom>
        </p:spPr>
      </p:pic>
    </p:spTree>
    <p:extLst>
      <p:ext uri="{BB962C8B-B14F-4D97-AF65-F5344CB8AC3E}">
        <p14:creationId xmlns:p14="http://schemas.microsoft.com/office/powerpoint/2010/main" val="314411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9">
            <a:hlinkClick r:id="rId2"/>
            <a:extLst>
              <a:ext uri="{FF2B5EF4-FFF2-40B4-BE49-F238E27FC236}">
                <a16:creationId xmlns:a16="http://schemas.microsoft.com/office/drawing/2014/main" id="{66D2E773-92C9-448B-AEB6-02E544F2BFEA}"/>
              </a:ext>
            </a:extLst>
          </p:cNvPr>
          <p:cNvPicPr>
            <a:picLocks noGrp="1" noChangeAspect="1"/>
          </p:cNvPicPr>
          <p:nvPr>
            <p:ph sz="quarter" idx="10"/>
          </p:nvPr>
        </p:nvPicPr>
        <p:blipFill>
          <a:blip r:embed="rId3"/>
          <a:stretch>
            <a:fillRect/>
          </a:stretch>
        </p:blipFill>
        <p:spPr>
          <a:xfrm>
            <a:off x="686539" y="408096"/>
            <a:ext cx="6396745" cy="6041807"/>
          </a:xfrm>
        </p:spPr>
      </p:pic>
      <p:pic>
        <p:nvPicPr>
          <p:cNvPr id="6" name="Picture 2" descr="New NHS graphic identity guidelines for logo, fonts and colours will  “maintain public confidence”">
            <a:extLst>
              <a:ext uri="{FF2B5EF4-FFF2-40B4-BE49-F238E27FC236}">
                <a16:creationId xmlns:a16="http://schemas.microsoft.com/office/drawing/2014/main" id="{7EDD0B79-C3C4-492F-B983-FCAC17D8A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7404" y="0"/>
            <a:ext cx="1593264" cy="1043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E09C21F-FC18-41CC-AD5D-1847E2E9A8D2}"/>
              </a:ext>
            </a:extLst>
          </p:cNvPr>
          <p:cNvSpPr/>
          <p:nvPr/>
        </p:nvSpPr>
        <p:spPr>
          <a:xfrm>
            <a:off x="7775589" y="1443840"/>
            <a:ext cx="3729872" cy="3970318"/>
          </a:xfrm>
          <a:prstGeom prst="rect">
            <a:avLst/>
          </a:prstGeom>
          <a:solidFill>
            <a:schemeClr val="bg2">
              <a:lumMod val="40000"/>
              <a:lumOff val="60000"/>
            </a:schemeClr>
          </a:solidFill>
        </p:spPr>
        <p:txBody>
          <a:bodyPr wrap="square">
            <a:spAutoFit/>
          </a:bodyPr>
          <a:lstStyle/>
          <a:p>
            <a:r>
              <a:rPr lang="en-GB" b="1" dirty="0">
                <a:solidFill>
                  <a:srgbClr val="000000"/>
                </a:solidFill>
                <a:latin typeface="Arial" panose="020B0604020202020204" pitchFamily="34" charset="0"/>
                <a:cs typeface="Arial" panose="020B0604020202020204" pitchFamily="34" charset="0"/>
              </a:rPr>
              <a:t>Personalised care </a:t>
            </a:r>
            <a:r>
              <a:rPr lang="en-GB" dirty="0">
                <a:solidFill>
                  <a:srgbClr val="000000"/>
                </a:solidFill>
                <a:latin typeface="Arial" panose="020B0604020202020204" pitchFamily="34" charset="0"/>
                <a:cs typeface="Arial" panose="020B0604020202020204" pitchFamily="34" charset="0"/>
              </a:rPr>
              <a:t>is one of the five major, practical changes to the NHS that will take place over the next five years, as set out the recently published </a:t>
            </a:r>
            <a:r>
              <a:rPr lang="en-GB" dirty="0">
                <a:solidFill>
                  <a:srgbClr val="000000"/>
                </a:solidFill>
                <a:latin typeface="Arial" panose="020B0604020202020204" pitchFamily="34" charset="0"/>
                <a:cs typeface="Arial" panose="020B0604020202020204" pitchFamily="34" charset="0"/>
                <a:hlinkClick r:id="rId5"/>
              </a:rPr>
              <a:t>Long Term Plan</a:t>
            </a:r>
            <a:r>
              <a:rPr lang="en-GB" dirty="0">
                <a:solidFill>
                  <a:srgbClr val="000000"/>
                </a:solidFill>
                <a:latin typeface="Arial" panose="020B0604020202020204" pitchFamily="34" charset="0"/>
                <a:cs typeface="Arial" panose="020B0604020202020204" pitchFamily="34" charset="0"/>
              </a:rPr>
              <a:t> (Jan 2019). </a:t>
            </a:r>
          </a:p>
          <a:p>
            <a:endParaRPr lang="en-GB"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Universal Personalised Care was written into an implementation or </a:t>
            </a:r>
            <a:r>
              <a:rPr lang="en-GB" dirty="0">
                <a:latin typeface="Arial" panose="020B0604020202020204" pitchFamily="34" charset="0"/>
                <a:cs typeface="Arial" panose="020B0604020202020204" pitchFamily="34" charset="0"/>
              </a:rPr>
              <a:t>action plan for the rolling out personalised care across England,  to </a:t>
            </a:r>
            <a:r>
              <a:rPr lang="en-GB" dirty="0">
                <a:solidFill>
                  <a:srgbClr val="000000"/>
                </a:solidFill>
                <a:latin typeface="Arial" panose="020B0604020202020204" pitchFamily="34" charset="0"/>
                <a:cs typeface="Arial" panose="020B0604020202020204" pitchFamily="34" charset="0"/>
              </a:rPr>
              <a:t>reach 2.5 million people by 2023/24 and then aim to double that again within a decade.</a:t>
            </a:r>
          </a:p>
        </p:txBody>
      </p:sp>
    </p:spTree>
    <p:extLst>
      <p:ext uri="{BB962C8B-B14F-4D97-AF65-F5344CB8AC3E}">
        <p14:creationId xmlns:p14="http://schemas.microsoft.com/office/powerpoint/2010/main" val="62628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FB84F9-1016-445C-A0E7-1DA6807F4B7D}"/>
              </a:ext>
            </a:extLst>
          </p:cNvPr>
          <p:cNvGrpSpPr/>
          <p:nvPr/>
        </p:nvGrpSpPr>
        <p:grpSpPr>
          <a:xfrm>
            <a:off x="-12062" y="-8264"/>
            <a:ext cx="6166554" cy="6871049"/>
            <a:chOff x="-12062" y="-8264"/>
            <a:chExt cx="6166554" cy="6871049"/>
          </a:xfrm>
        </p:grpSpPr>
        <p:sp>
          <p:nvSpPr>
            <p:cNvPr id="4" name="Rectangle 3">
              <a:extLst>
                <a:ext uri="{FF2B5EF4-FFF2-40B4-BE49-F238E27FC236}">
                  <a16:creationId xmlns:a16="http://schemas.microsoft.com/office/drawing/2014/main" id="{3988685F-4008-429F-93F6-2EFD63F4910E}"/>
                </a:ext>
              </a:extLst>
            </p:cNvPr>
            <p:cNvSpPr/>
            <p:nvPr/>
          </p:nvSpPr>
          <p:spPr>
            <a:xfrm>
              <a:off x="-12062" y="-8264"/>
              <a:ext cx="6166553" cy="8522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EF5A9764-314B-4484-8D71-0C0A0390D066}"/>
                </a:ext>
              </a:extLst>
            </p:cNvPr>
            <p:cNvSpPr/>
            <p:nvPr/>
          </p:nvSpPr>
          <p:spPr>
            <a:xfrm>
              <a:off x="0" y="821274"/>
              <a:ext cx="6154492" cy="604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 name="Picture 4" descr="Diagram&#10;&#10;Description automatically generated">
            <a:extLst>
              <a:ext uri="{FF2B5EF4-FFF2-40B4-BE49-F238E27FC236}">
                <a16:creationId xmlns:a16="http://schemas.microsoft.com/office/drawing/2014/main" id="{C9288871-DFE5-4748-8000-AFD7F0E4D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175" y="1009673"/>
            <a:ext cx="5452829" cy="5575124"/>
          </a:xfrm>
          <a:prstGeom prst="rect">
            <a:avLst/>
          </a:prstGeom>
        </p:spPr>
      </p:pic>
      <p:sp>
        <p:nvSpPr>
          <p:cNvPr id="2" name="Title 1">
            <a:extLst>
              <a:ext uri="{FF2B5EF4-FFF2-40B4-BE49-F238E27FC236}">
                <a16:creationId xmlns:a16="http://schemas.microsoft.com/office/drawing/2014/main" id="{0B60023E-27E6-4DC6-B157-03E51C1FC688}"/>
              </a:ext>
            </a:extLst>
          </p:cNvPr>
          <p:cNvSpPr>
            <a:spLocks noGrp="1"/>
          </p:cNvSpPr>
          <p:nvPr>
            <p:ph type="title"/>
          </p:nvPr>
        </p:nvSpPr>
        <p:spPr>
          <a:xfrm>
            <a:off x="111000" y="157582"/>
            <a:ext cx="6043492" cy="611649"/>
          </a:xfrm>
        </p:spPr>
        <p:txBody>
          <a:bodyPr>
            <a:normAutofit/>
          </a:bodyPr>
          <a:lstStyle/>
          <a:p>
            <a:r>
              <a:rPr lang="en-GB" sz="3200" b="1" dirty="0">
                <a:solidFill>
                  <a:srgbClr val="0070C0"/>
                </a:solidFill>
              </a:rPr>
              <a:t>What is social prescribing?</a:t>
            </a:r>
          </a:p>
        </p:txBody>
      </p:sp>
      <p:sp>
        <p:nvSpPr>
          <p:cNvPr id="6" name="Rectangle 5">
            <a:extLst>
              <a:ext uri="{FF2B5EF4-FFF2-40B4-BE49-F238E27FC236}">
                <a16:creationId xmlns:a16="http://schemas.microsoft.com/office/drawing/2014/main" id="{72BFF081-2E35-46F8-B937-7276BC8F6C3C}"/>
              </a:ext>
            </a:extLst>
          </p:cNvPr>
          <p:cNvSpPr/>
          <p:nvPr/>
        </p:nvSpPr>
        <p:spPr>
          <a:xfrm>
            <a:off x="388441" y="1009673"/>
            <a:ext cx="5155411" cy="611649"/>
          </a:xfrm>
          <a:prstGeom prst="rect">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Aft>
                <a:spcPts val="1200"/>
              </a:spcAft>
            </a:pPr>
            <a:r>
              <a:rPr lang="en-GB" sz="1600" dirty="0">
                <a:solidFill>
                  <a:schemeClr val="bg1"/>
                </a:solidFill>
                <a:latin typeface="Arial" panose="020B0604020202020204" pitchFamily="34" charset="0"/>
                <a:cs typeface="Arial" panose="020B0604020202020204" pitchFamily="34" charset="0"/>
              </a:rPr>
              <a:t>Social prescribing enables all local agencies to refer people to a link worker. </a:t>
            </a:r>
          </a:p>
        </p:txBody>
      </p:sp>
      <p:sp>
        <p:nvSpPr>
          <p:cNvPr id="11" name="Rectangle 10">
            <a:extLst>
              <a:ext uri="{FF2B5EF4-FFF2-40B4-BE49-F238E27FC236}">
                <a16:creationId xmlns:a16="http://schemas.microsoft.com/office/drawing/2014/main" id="{B2A28BB4-5B07-42C9-AFAF-29C6D5694AE2}"/>
              </a:ext>
            </a:extLst>
          </p:cNvPr>
          <p:cNvSpPr/>
          <p:nvPr/>
        </p:nvSpPr>
        <p:spPr>
          <a:xfrm>
            <a:off x="358683" y="1913808"/>
            <a:ext cx="5185169" cy="142125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spcBef>
                <a:spcPts val="1200"/>
              </a:spcBef>
            </a:pPr>
            <a:endParaRPr lang="en-GB" dirty="0">
              <a:solidFill>
                <a:srgbClr val="0070C0"/>
              </a:solidFill>
              <a:latin typeface="Arial" panose="020B0604020202020204" pitchFamily="34" charset="0"/>
              <a:cs typeface="Arial" panose="020B0604020202020204" pitchFamily="34" charset="0"/>
            </a:endParaRPr>
          </a:p>
          <a:p>
            <a:r>
              <a:rPr lang="en-GB" sz="1600" dirty="0">
                <a:solidFill>
                  <a:schemeClr val="bg1"/>
                </a:solidFill>
                <a:latin typeface="Arial" panose="020B0604020202020204" pitchFamily="34" charset="0"/>
                <a:cs typeface="Arial" panose="020B0604020202020204" pitchFamily="34" charset="0"/>
              </a:rPr>
              <a:t>Link workers give people time and focus on what matters to the person as identified through shared decision making or personalised care and support planning. They connect people to community groups and agencies for practical and emotional support. </a:t>
            </a:r>
          </a:p>
          <a:p>
            <a:pPr>
              <a:lnSpc>
                <a:spcPct val="110000"/>
              </a:lnSpc>
              <a:spcAft>
                <a:spcPts val="1200"/>
              </a:spcAft>
            </a:pPr>
            <a:endParaRPr lang="en-GB" dirty="0"/>
          </a:p>
        </p:txBody>
      </p:sp>
      <p:sp>
        <p:nvSpPr>
          <p:cNvPr id="13" name="Rectangle 12">
            <a:extLst>
              <a:ext uri="{FF2B5EF4-FFF2-40B4-BE49-F238E27FC236}">
                <a16:creationId xmlns:a16="http://schemas.microsoft.com/office/drawing/2014/main" id="{BAE4CBC3-5DC4-417A-9A97-CEC71F27EBDD}"/>
              </a:ext>
            </a:extLst>
          </p:cNvPr>
          <p:cNvSpPr/>
          <p:nvPr/>
        </p:nvSpPr>
        <p:spPr>
          <a:xfrm>
            <a:off x="371564" y="3627552"/>
            <a:ext cx="5185169" cy="101696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Aft>
                <a:spcPts val="1200"/>
              </a:spcAft>
            </a:pPr>
            <a:r>
              <a:rPr lang="en-GB" sz="1600" dirty="0">
                <a:solidFill>
                  <a:schemeClr val="bg1"/>
                </a:solidFill>
                <a:latin typeface="Arial" panose="020B0604020202020204" pitchFamily="34" charset="0"/>
                <a:cs typeface="Arial" panose="020B0604020202020204" pitchFamily="34" charset="0"/>
              </a:rPr>
              <a:t>Link workers collaborate with local partners to support community groups to be accessible and sustainable and help people to start new groups</a:t>
            </a:r>
          </a:p>
        </p:txBody>
      </p:sp>
      <p:sp>
        <p:nvSpPr>
          <p:cNvPr id="14" name="Rectangle 13">
            <a:extLst>
              <a:ext uri="{FF2B5EF4-FFF2-40B4-BE49-F238E27FC236}">
                <a16:creationId xmlns:a16="http://schemas.microsoft.com/office/drawing/2014/main" id="{F667E283-FF50-4E8C-8173-EACE53E53676}"/>
              </a:ext>
            </a:extLst>
          </p:cNvPr>
          <p:cNvSpPr/>
          <p:nvPr/>
        </p:nvSpPr>
        <p:spPr>
          <a:xfrm>
            <a:off x="371565" y="4860084"/>
            <a:ext cx="5185169" cy="183705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spcAft>
                <a:spcPts val="400"/>
              </a:spcAft>
            </a:pPr>
            <a:endParaRPr lang="en-GB" sz="700" dirty="0">
              <a:solidFill>
                <a:srgbClr val="0070C0"/>
              </a:solidFill>
              <a:latin typeface="Arial" panose="020B0604020202020204" pitchFamily="34" charset="0"/>
              <a:cs typeface="Arial" panose="020B0604020202020204" pitchFamily="34" charset="0"/>
            </a:endParaRPr>
          </a:p>
          <a:p>
            <a:pPr>
              <a:spcAft>
                <a:spcPts val="400"/>
              </a:spcAft>
            </a:pPr>
            <a:r>
              <a:rPr lang="en-GB" sz="1600" dirty="0">
                <a:solidFill>
                  <a:schemeClr val="bg1"/>
                </a:solidFill>
                <a:latin typeface="Arial" panose="020B0604020202020204" pitchFamily="34" charset="0"/>
                <a:cs typeface="Arial" panose="020B0604020202020204" pitchFamily="34" charset="0"/>
              </a:rPr>
              <a:t>Social prescribing is especially helpful for people</a:t>
            </a:r>
          </a:p>
          <a:p>
            <a:pPr marL="288000" lvl="1" indent="-180000">
              <a:spcAft>
                <a:spcPts val="4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with one or more long-term conditions </a:t>
            </a:r>
          </a:p>
          <a:p>
            <a:pPr marL="288000" lvl="1" indent="-180000">
              <a:spcAft>
                <a:spcPts val="4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who need support with their mental health </a:t>
            </a:r>
          </a:p>
          <a:p>
            <a:pPr marL="288000" lvl="1" indent="-180000">
              <a:spcAft>
                <a:spcPts val="4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who are lonely or isolated </a:t>
            </a:r>
          </a:p>
          <a:p>
            <a:pPr marL="288000" lvl="1" indent="-180000">
              <a:spcAft>
                <a:spcPts val="6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who have complex social needs which affect their wellbeing</a:t>
            </a:r>
          </a:p>
        </p:txBody>
      </p:sp>
    </p:spTree>
    <p:extLst>
      <p:ext uri="{BB962C8B-B14F-4D97-AF65-F5344CB8AC3E}">
        <p14:creationId xmlns:p14="http://schemas.microsoft.com/office/powerpoint/2010/main" val="2201030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3D156FA-23AC-4C7B-989A-15357EE47558}"/>
              </a:ext>
            </a:extLst>
          </p:cNvPr>
          <p:cNvGrpSpPr/>
          <p:nvPr/>
        </p:nvGrpSpPr>
        <p:grpSpPr>
          <a:xfrm>
            <a:off x="1313561" y="1263192"/>
            <a:ext cx="9564877" cy="5193087"/>
            <a:chOff x="266123" y="854339"/>
            <a:chExt cx="9564877" cy="5193087"/>
          </a:xfrm>
        </p:grpSpPr>
        <p:cxnSp>
          <p:nvCxnSpPr>
            <p:cNvPr id="8" name="Straight Arrow Connector 7">
              <a:extLst>
                <a:ext uri="{FF2B5EF4-FFF2-40B4-BE49-F238E27FC236}">
                  <a16:creationId xmlns:a16="http://schemas.microsoft.com/office/drawing/2014/main" id="{1F1A094C-7CEF-4A9A-8D14-FBCC46F4A97D}"/>
                </a:ext>
              </a:extLst>
            </p:cNvPr>
            <p:cNvCxnSpPr>
              <a:cxnSpLocks/>
            </p:cNvCxnSpPr>
            <p:nvPr/>
          </p:nvCxnSpPr>
          <p:spPr>
            <a:xfrm flipV="1">
              <a:off x="4891532" y="854339"/>
              <a:ext cx="83989" cy="519308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C176806-9B78-4519-B12B-0CDC410CFEE8}"/>
                </a:ext>
              </a:extLst>
            </p:cNvPr>
            <p:cNvSpPr txBox="1"/>
            <p:nvPr/>
          </p:nvSpPr>
          <p:spPr>
            <a:xfrm>
              <a:off x="5428760" y="4970207"/>
              <a:ext cx="4402240" cy="1077218"/>
            </a:xfrm>
            <a:prstGeom prst="rect">
              <a:avLst/>
            </a:prstGeom>
            <a:noFill/>
          </p:spPr>
          <p:txBody>
            <a:bodyPr wrap="square" rtlCol="0">
              <a:spAutoFit/>
            </a:bodyPr>
            <a:lstStyle/>
            <a:p>
              <a:r>
                <a:rPr lang="en-GB" sz="1600" b="1" dirty="0">
                  <a:solidFill>
                    <a:srgbClr val="E28700"/>
                  </a:solidFill>
                  <a:latin typeface="Arial"/>
                  <a:cs typeface="Arial"/>
                </a:rPr>
                <a:t>Jan 2019</a:t>
              </a:r>
              <a:r>
                <a:rPr lang="en-GB" sz="1600" dirty="0">
                  <a:solidFill>
                    <a:srgbClr val="E28700"/>
                  </a:solidFill>
                  <a:latin typeface="Arial"/>
                  <a:cs typeface="Arial"/>
                </a:rPr>
                <a:t>: </a:t>
              </a:r>
              <a:r>
                <a:rPr lang="en-GB" sz="1600" b="1" dirty="0">
                  <a:solidFill>
                    <a:srgbClr val="E28700"/>
                  </a:solidFill>
                  <a:latin typeface="Arial"/>
                  <a:cs typeface="Arial"/>
                </a:rPr>
                <a:t>NHS Long Term Plan </a:t>
              </a:r>
              <a:r>
                <a:rPr lang="en-GB" sz="1600" dirty="0">
                  <a:solidFill>
                    <a:srgbClr val="005EB8"/>
                  </a:solidFill>
                  <a:latin typeface="Arial"/>
                  <a:cs typeface="Arial"/>
                </a:rPr>
                <a:t>(LTP) commits to personalised Care – and to social prescribing. 900,000 people to benefit by 2023/24</a:t>
              </a:r>
            </a:p>
          </p:txBody>
        </p:sp>
        <p:sp>
          <p:nvSpPr>
            <p:cNvPr id="10" name="TextBox 9">
              <a:extLst>
                <a:ext uri="{FF2B5EF4-FFF2-40B4-BE49-F238E27FC236}">
                  <a16:creationId xmlns:a16="http://schemas.microsoft.com/office/drawing/2014/main" id="{563DF2C8-D420-422E-A931-B7356097388B}"/>
                </a:ext>
              </a:extLst>
            </p:cNvPr>
            <p:cNvSpPr txBox="1"/>
            <p:nvPr/>
          </p:nvSpPr>
          <p:spPr>
            <a:xfrm>
              <a:off x="266123" y="4554709"/>
              <a:ext cx="3876750" cy="1077218"/>
            </a:xfrm>
            <a:prstGeom prst="rect">
              <a:avLst/>
            </a:prstGeom>
            <a:noFill/>
          </p:spPr>
          <p:txBody>
            <a:bodyPr wrap="square" rtlCol="0">
              <a:spAutoFit/>
            </a:bodyPr>
            <a:lstStyle/>
            <a:p>
              <a:r>
                <a:rPr lang="en-GB" sz="1600" b="1" dirty="0">
                  <a:solidFill>
                    <a:srgbClr val="E28700"/>
                  </a:solidFill>
                  <a:latin typeface="Arial"/>
                  <a:cs typeface="Arial"/>
                </a:rPr>
                <a:t>April 2019</a:t>
              </a:r>
              <a:r>
                <a:rPr lang="en-GB" sz="1600" dirty="0">
                  <a:solidFill>
                    <a:srgbClr val="E28700"/>
                  </a:solidFill>
                  <a:latin typeface="Arial"/>
                  <a:cs typeface="Arial"/>
                </a:rPr>
                <a:t>: </a:t>
              </a:r>
              <a:r>
                <a:rPr lang="en-GB" sz="1600" dirty="0">
                  <a:solidFill>
                    <a:srgbClr val="005EB8"/>
                  </a:solidFill>
                  <a:latin typeface="Arial"/>
                  <a:cs typeface="Arial"/>
                </a:rPr>
                <a:t>new </a:t>
              </a:r>
              <a:r>
                <a:rPr lang="en-GB" sz="1600" b="1" dirty="0">
                  <a:solidFill>
                    <a:srgbClr val="005EB8"/>
                  </a:solidFill>
                  <a:latin typeface="Arial"/>
                  <a:cs typeface="Arial"/>
                </a:rPr>
                <a:t>5-year GP contract </a:t>
              </a:r>
              <a:r>
                <a:rPr lang="en-GB" sz="1600" dirty="0">
                  <a:solidFill>
                    <a:srgbClr val="005EB8"/>
                  </a:solidFill>
                  <a:latin typeface="Arial"/>
                  <a:cs typeface="Arial"/>
                </a:rPr>
                <a:t>commits to social prescribing, and link workers become part of new primary care networks (PCNs)  </a:t>
              </a:r>
            </a:p>
          </p:txBody>
        </p:sp>
        <p:sp>
          <p:nvSpPr>
            <p:cNvPr id="11" name="TextBox 10">
              <a:extLst>
                <a:ext uri="{FF2B5EF4-FFF2-40B4-BE49-F238E27FC236}">
                  <a16:creationId xmlns:a16="http://schemas.microsoft.com/office/drawing/2014/main" id="{AC79F118-D7EB-4788-AA56-21ECE1AE938D}"/>
                </a:ext>
              </a:extLst>
            </p:cNvPr>
            <p:cNvSpPr txBox="1"/>
            <p:nvPr/>
          </p:nvSpPr>
          <p:spPr>
            <a:xfrm>
              <a:off x="5458225" y="2865511"/>
              <a:ext cx="3711239" cy="338554"/>
            </a:xfrm>
            <a:prstGeom prst="rect">
              <a:avLst/>
            </a:prstGeom>
            <a:noFill/>
          </p:spPr>
          <p:txBody>
            <a:bodyPr wrap="square" rtlCol="0">
              <a:spAutoFit/>
            </a:bodyPr>
            <a:lstStyle/>
            <a:p>
              <a:r>
                <a:rPr lang="en-GB" sz="1600" b="1" dirty="0">
                  <a:solidFill>
                    <a:srgbClr val="E28700"/>
                  </a:solidFill>
                  <a:latin typeface="Arial"/>
                  <a:cs typeface="Arial"/>
                </a:rPr>
                <a:t>Dec 2019: </a:t>
              </a:r>
              <a:r>
                <a:rPr lang="en-GB" sz="1600" dirty="0">
                  <a:solidFill>
                    <a:srgbClr val="005EB8"/>
                  </a:solidFill>
                  <a:latin typeface="Arial"/>
                  <a:cs typeface="Arial"/>
                </a:rPr>
                <a:t>c300 link workers in PCNs</a:t>
              </a:r>
            </a:p>
          </p:txBody>
        </p:sp>
        <p:sp>
          <p:nvSpPr>
            <p:cNvPr id="12" name="TextBox 11">
              <a:extLst>
                <a:ext uri="{FF2B5EF4-FFF2-40B4-BE49-F238E27FC236}">
                  <a16:creationId xmlns:a16="http://schemas.microsoft.com/office/drawing/2014/main" id="{149B9454-68A4-4185-A27C-D790AAF93FF6}"/>
                </a:ext>
              </a:extLst>
            </p:cNvPr>
            <p:cNvSpPr txBox="1"/>
            <p:nvPr/>
          </p:nvSpPr>
          <p:spPr>
            <a:xfrm>
              <a:off x="406914" y="1677700"/>
              <a:ext cx="3838244" cy="830997"/>
            </a:xfrm>
            <a:prstGeom prst="rect">
              <a:avLst/>
            </a:prstGeom>
            <a:solidFill>
              <a:srgbClr val="E28700"/>
            </a:solidFill>
          </p:spPr>
          <p:txBody>
            <a:bodyPr wrap="square" rtlCol="0">
              <a:spAutoFit/>
            </a:bodyPr>
            <a:lstStyle/>
            <a:p>
              <a:r>
                <a:rPr lang="en-GB" sz="1600" b="1" dirty="0">
                  <a:solidFill>
                    <a:schemeClr val="bg1"/>
                  </a:solidFill>
                  <a:latin typeface="Arial"/>
                  <a:cs typeface="Arial"/>
                </a:rPr>
                <a:t>March 2021: </a:t>
              </a:r>
              <a:r>
                <a:rPr lang="en-GB" sz="1600" dirty="0">
                  <a:solidFill>
                    <a:schemeClr val="bg1"/>
                  </a:solidFill>
                  <a:latin typeface="Arial"/>
                  <a:cs typeface="Arial"/>
                </a:rPr>
                <a:t>c1,800 link workers in PCNs (and growing). Exceeded the LTP target of 1000 by April 2021.</a:t>
              </a:r>
            </a:p>
          </p:txBody>
        </p:sp>
        <p:cxnSp>
          <p:nvCxnSpPr>
            <p:cNvPr id="13" name="Straight Connector 12">
              <a:extLst>
                <a:ext uri="{FF2B5EF4-FFF2-40B4-BE49-F238E27FC236}">
                  <a16:creationId xmlns:a16="http://schemas.microsoft.com/office/drawing/2014/main" id="{08DD5042-F385-4680-A26A-204BCBEF1DB5}"/>
                </a:ext>
              </a:extLst>
            </p:cNvPr>
            <p:cNvCxnSpPr>
              <a:cxnSpLocks/>
            </p:cNvCxnSpPr>
            <p:nvPr/>
          </p:nvCxnSpPr>
          <p:spPr>
            <a:xfrm flipH="1">
              <a:off x="4930864" y="3046160"/>
              <a:ext cx="44316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6889A4-C6BD-4A73-B8C4-18085B67374A}"/>
                </a:ext>
              </a:extLst>
            </p:cNvPr>
            <p:cNvCxnSpPr>
              <a:cxnSpLocks/>
            </p:cNvCxnSpPr>
            <p:nvPr/>
          </p:nvCxnSpPr>
          <p:spPr>
            <a:xfrm flipH="1">
              <a:off x="4333297" y="4869000"/>
              <a:ext cx="55823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8DDB9AC-FEB6-4D07-9788-7AEDCBF69E05}"/>
                </a:ext>
              </a:extLst>
            </p:cNvPr>
            <p:cNvCxnSpPr>
              <a:cxnSpLocks/>
            </p:cNvCxnSpPr>
            <p:nvPr/>
          </p:nvCxnSpPr>
          <p:spPr>
            <a:xfrm flipH="1">
              <a:off x="4315736" y="3564000"/>
              <a:ext cx="57579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7D63F83-7710-4D40-9A66-9225A15B883A}"/>
                </a:ext>
              </a:extLst>
            </p:cNvPr>
            <p:cNvSpPr txBox="1"/>
            <p:nvPr/>
          </p:nvSpPr>
          <p:spPr>
            <a:xfrm>
              <a:off x="266123" y="3190701"/>
              <a:ext cx="4214807" cy="830997"/>
            </a:xfrm>
            <a:prstGeom prst="rect">
              <a:avLst/>
            </a:prstGeom>
            <a:noFill/>
          </p:spPr>
          <p:txBody>
            <a:bodyPr wrap="square" rtlCol="0">
              <a:spAutoFit/>
            </a:bodyPr>
            <a:lstStyle/>
            <a:p>
              <a:r>
                <a:rPr lang="en-GB" sz="1600" b="1" dirty="0">
                  <a:solidFill>
                    <a:srgbClr val="E28700"/>
                  </a:solidFill>
                  <a:latin typeface="Arial"/>
                  <a:cs typeface="Arial"/>
                </a:rPr>
                <a:t>Nov 2019 Conservative manifesto:</a:t>
              </a:r>
              <a:r>
                <a:rPr lang="en-GB" sz="1600" b="1" dirty="0">
                  <a:solidFill>
                    <a:srgbClr val="005EB8"/>
                  </a:solidFill>
                  <a:latin typeface="Arial"/>
                  <a:cs typeface="Arial"/>
                </a:rPr>
                <a:t> </a:t>
              </a:r>
              <a:r>
                <a:rPr lang="en-GB" sz="1600" dirty="0">
                  <a:solidFill>
                    <a:srgbClr val="005EB8"/>
                  </a:solidFill>
                  <a:latin typeface="Arial"/>
                  <a:cs typeface="Arial"/>
                </a:rPr>
                <a:t>26k extra ‘primary care professionals’ inc.4500 social prescribing link workers by 2023/24</a:t>
              </a:r>
            </a:p>
          </p:txBody>
        </p:sp>
        <p:sp>
          <p:nvSpPr>
            <p:cNvPr id="23" name="TextBox 22">
              <a:extLst>
                <a:ext uri="{FF2B5EF4-FFF2-40B4-BE49-F238E27FC236}">
                  <a16:creationId xmlns:a16="http://schemas.microsoft.com/office/drawing/2014/main" id="{D68F071F-B4E7-4AE1-881B-C6C2300E26A9}"/>
                </a:ext>
              </a:extLst>
            </p:cNvPr>
            <p:cNvSpPr txBox="1"/>
            <p:nvPr/>
          </p:nvSpPr>
          <p:spPr>
            <a:xfrm>
              <a:off x="5428760" y="1973584"/>
              <a:ext cx="4402240" cy="584775"/>
            </a:xfrm>
            <a:prstGeom prst="rect">
              <a:avLst/>
            </a:prstGeom>
            <a:noFill/>
          </p:spPr>
          <p:txBody>
            <a:bodyPr wrap="square" rtlCol="0">
              <a:spAutoFit/>
            </a:bodyPr>
            <a:lstStyle/>
            <a:p>
              <a:r>
                <a:rPr lang="en-GB" sz="1600" b="1" dirty="0">
                  <a:solidFill>
                    <a:srgbClr val="E28700"/>
                  </a:solidFill>
                  <a:latin typeface="Arial"/>
                  <a:cs typeface="Arial"/>
                </a:rPr>
                <a:t>COVID-19 pandemic</a:t>
              </a:r>
              <a:r>
                <a:rPr lang="en-GB" sz="1600" dirty="0">
                  <a:solidFill>
                    <a:srgbClr val="005EB8"/>
                  </a:solidFill>
                  <a:latin typeface="Arial"/>
                  <a:cs typeface="Arial"/>
                </a:rPr>
                <a:t>: Since March ‘20 social prescribing demand has surged.*  </a:t>
              </a:r>
            </a:p>
          </p:txBody>
        </p:sp>
        <p:cxnSp>
          <p:nvCxnSpPr>
            <p:cNvPr id="37" name="Straight Connector 36">
              <a:extLst>
                <a:ext uri="{FF2B5EF4-FFF2-40B4-BE49-F238E27FC236}">
                  <a16:creationId xmlns:a16="http://schemas.microsoft.com/office/drawing/2014/main" id="{674EE039-36D7-44D3-9057-8FDFF64E1C44}"/>
                </a:ext>
              </a:extLst>
            </p:cNvPr>
            <p:cNvCxnSpPr/>
            <p:nvPr/>
          </p:nvCxnSpPr>
          <p:spPr>
            <a:xfrm>
              <a:off x="5006775" y="2281888"/>
              <a:ext cx="45124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745A4D3-6F17-43E6-A148-289F9F57AFE8}"/>
                </a:ext>
              </a:extLst>
            </p:cNvPr>
            <p:cNvCxnSpPr>
              <a:cxnSpLocks/>
            </p:cNvCxnSpPr>
            <p:nvPr/>
          </p:nvCxnSpPr>
          <p:spPr>
            <a:xfrm>
              <a:off x="4930864" y="4158134"/>
              <a:ext cx="4431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5CBAB75-8142-4372-8D14-2C0AB1BB7754}"/>
                </a:ext>
              </a:extLst>
            </p:cNvPr>
            <p:cNvCxnSpPr>
              <a:cxnSpLocks/>
            </p:cNvCxnSpPr>
            <p:nvPr/>
          </p:nvCxnSpPr>
          <p:spPr>
            <a:xfrm>
              <a:off x="4884777" y="5424842"/>
              <a:ext cx="4512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A0DB373-B708-4425-98B8-D701A93558A6}"/>
                </a:ext>
              </a:extLst>
            </p:cNvPr>
            <p:cNvSpPr txBox="1"/>
            <p:nvPr/>
          </p:nvSpPr>
          <p:spPr>
            <a:xfrm>
              <a:off x="5458021" y="3988857"/>
              <a:ext cx="3711443" cy="338554"/>
            </a:xfrm>
            <a:prstGeom prst="rect">
              <a:avLst/>
            </a:prstGeom>
            <a:noFill/>
          </p:spPr>
          <p:txBody>
            <a:bodyPr wrap="square" rtlCol="0">
              <a:spAutoFit/>
            </a:bodyPr>
            <a:lstStyle/>
            <a:p>
              <a:r>
                <a:rPr lang="en-GB" sz="1600" b="1" dirty="0">
                  <a:solidFill>
                    <a:srgbClr val="E28700"/>
                  </a:solidFill>
                  <a:latin typeface="Arial" panose="020B0604020202020204" pitchFamily="34" charset="0"/>
                  <a:cs typeface="Arial" panose="020B0604020202020204" pitchFamily="34" charset="0"/>
                </a:rPr>
                <a:t>July 2019:</a:t>
              </a:r>
              <a:r>
                <a:rPr lang="en-GB" sz="1600" dirty="0">
                  <a:solidFill>
                    <a:srgbClr val="E28700"/>
                  </a:solidFill>
                  <a:latin typeface="Arial" panose="020B0604020202020204" pitchFamily="34" charset="0"/>
                  <a:cs typeface="Arial" panose="020B0604020202020204" pitchFamily="34" charset="0"/>
                </a:rPr>
                <a:t> </a:t>
              </a:r>
              <a:r>
                <a:rPr lang="en-GB" sz="1600" dirty="0">
                  <a:solidFill>
                    <a:srgbClr val="005EB8"/>
                  </a:solidFill>
                  <a:latin typeface="Arial"/>
                  <a:cs typeface="Arial"/>
                </a:rPr>
                <a:t>PCNs come into operation</a:t>
              </a:r>
            </a:p>
          </p:txBody>
        </p:sp>
      </p:grpSp>
      <p:sp>
        <p:nvSpPr>
          <p:cNvPr id="61" name="Title 1">
            <a:extLst>
              <a:ext uri="{FF2B5EF4-FFF2-40B4-BE49-F238E27FC236}">
                <a16:creationId xmlns:a16="http://schemas.microsoft.com/office/drawing/2014/main" id="{A331CB8D-82A1-4841-868A-8EE80074F3D5}"/>
              </a:ext>
            </a:extLst>
          </p:cNvPr>
          <p:cNvSpPr>
            <a:spLocks noGrp="1"/>
          </p:cNvSpPr>
          <p:nvPr>
            <p:ph type="title"/>
          </p:nvPr>
        </p:nvSpPr>
        <p:spPr>
          <a:xfrm>
            <a:off x="156000" y="93912"/>
            <a:ext cx="8773097" cy="1064703"/>
          </a:xfrm>
        </p:spPr>
        <p:txBody>
          <a:bodyPr>
            <a:normAutofit/>
          </a:bodyPr>
          <a:lstStyle/>
          <a:p>
            <a:pPr>
              <a:lnSpc>
                <a:spcPct val="100000"/>
              </a:lnSpc>
            </a:pPr>
            <a:r>
              <a:rPr lang="en-GB" sz="2800" b="1" dirty="0">
                <a:solidFill>
                  <a:srgbClr val="0070C0"/>
                </a:solidFill>
                <a:latin typeface="Arial" panose="020B0604020202020204" pitchFamily="34" charset="0"/>
                <a:cs typeface="Arial" panose="020B0604020202020204" pitchFamily="34" charset="0"/>
              </a:rPr>
              <a:t>Social prescribing and community-based support: </a:t>
            </a:r>
            <a:br>
              <a:rPr lang="en-GB" sz="2800" b="1" dirty="0">
                <a:solidFill>
                  <a:srgbClr val="0070C0"/>
                </a:solidFill>
                <a:latin typeface="Arial" panose="020B0604020202020204" pitchFamily="34" charset="0"/>
                <a:cs typeface="Arial" panose="020B0604020202020204" pitchFamily="34" charset="0"/>
              </a:rPr>
            </a:br>
            <a:r>
              <a:rPr lang="en-GB" sz="2800" b="1" dirty="0">
                <a:solidFill>
                  <a:srgbClr val="0070C0"/>
                </a:solidFill>
                <a:latin typeface="Arial" panose="020B0604020202020204" pitchFamily="34" charset="0"/>
                <a:cs typeface="Arial" panose="020B0604020202020204" pitchFamily="34" charset="0"/>
              </a:rPr>
              <a:t>not just a ‘nice to do’</a:t>
            </a:r>
            <a:endParaRPr lang="en-GB" sz="2800" b="1" dirty="0">
              <a:solidFill>
                <a:schemeClr val="accent1"/>
              </a:solidFill>
              <a:latin typeface="Arial" panose="020B0604020202020204" pitchFamily="34" charset="0"/>
              <a:cs typeface="Arial" panose="020B0604020202020204" pitchFamily="34" charset="0"/>
            </a:endParaRPr>
          </a:p>
        </p:txBody>
      </p:sp>
      <p:pic>
        <p:nvPicPr>
          <p:cNvPr id="64" name="Picture 63">
            <a:extLst>
              <a:ext uri="{FF2B5EF4-FFF2-40B4-BE49-F238E27FC236}">
                <a16:creationId xmlns:a16="http://schemas.microsoft.com/office/drawing/2014/main" id="{5FD40730-B41B-435F-90AF-33B25EFB5A09}"/>
              </a:ext>
            </a:extLst>
          </p:cNvPr>
          <p:cNvPicPr>
            <a:picLocks noChangeAspect="1"/>
          </p:cNvPicPr>
          <p:nvPr/>
        </p:nvPicPr>
        <p:blipFill>
          <a:blip r:embed="rId2"/>
          <a:stretch>
            <a:fillRect/>
          </a:stretch>
        </p:blipFill>
        <p:spPr>
          <a:xfrm>
            <a:off x="10596000" y="280090"/>
            <a:ext cx="1247775" cy="552450"/>
          </a:xfrm>
          <a:prstGeom prst="rect">
            <a:avLst/>
          </a:prstGeom>
        </p:spPr>
      </p:pic>
      <p:sp>
        <p:nvSpPr>
          <p:cNvPr id="67" name="TextBox 66">
            <a:extLst>
              <a:ext uri="{FF2B5EF4-FFF2-40B4-BE49-F238E27FC236}">
                <a16:creationId xmlns:a16="http://schemas.microsoft.com/office/drawing/2014/main" id="{6D67ED9C-A423-496E-BCB1-5DDD0E49DB56}"/>
              </a:ext>
            </a:extLst>
          </p:cNvPr>
          <p:cNvSpPr txBox="1"/>
          <p:nvPr/>
        </p:nvSpPr>
        <p:spPr>
          <a:xfrm>
            <a:off x="7321283" y="6456311"/>
            <a:ext cx="4870717" cy="307777"/>
          </a:xfrm>
          <a:prstGeom prst="rect">
            <a:avLst/>
          </a:prstGeom>
          <a:noFill/>
        </p:spPr>
        <p:txBody>
          <a:bodyPr wrap="square" rtlCol="0">
            <a:spAutoFit/>
          </a:bodyPr>
          <a:lstStyle/>
          <a:p>
            <a:r>
              <a:rPr lang="en-GB" sz="1400" dirty="0"/>
              <a:t>*Social Prescribing Observatory. RCGP and University of Oxford.</a:t>
            </a:r>
          </a:p>
        </p:txBody>
      </p:sp>
      <p:cxnSp>
        <p:nvCxnSpPr>
          <p:cNvPr id="22" name="Straight Connector 21">
            <a:extLst>
              <a:ext uri="{FF2B5EF4-FFF2-40B4-BE49-F238E27FC236}">
                <a16:creationId xmlns:a16="http://schemas.microsoft.com/office/drawing/2014/main" id="{BD2668F3-4688-4CCD-BF64-E874396BB942}"/>
              </a:ext>
            </a:extLst>
          </p:cNvPr>
          <p:cNvCxnSpPr/>
          <p:nvPr/>
        </p:nvCxnSpPr>
        <p:spPr>
          <a:xfrm>
            <a:off x="5571713" y="2351064"/>
            <a:ext cx="45124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AF2529-E5C5-4CC2-8DED-20CDE67C8580}"/>
              </a:ext>
            </a:extLst>
          </p:cNvPr>
          <p:cNvCxnSpPr/>
          <p:nvPr/>
        </p:nvCxnSpPr>
        <p:spPr>
          <a:xfrm>
            <a:off x="6038515" y="1648325"/>
            <a:ext cx="4512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B524716-7DDF-4F1E-BF34-A16B83D14CF9}"/>
              </a:ext>
            </a:extLst>
          </p:cNvPr>
          <p:cNvSpPr txBox="1"/>
          <p:nvPr/>
        </p:nvSpPr>
        <p:spPr>
          <a:xfrm>
            <a:off x="6505317" y="1160398"/>
            <a:ext cx="4402240" cy="1077218"/>
          </a:xfrm>
          <a:prstGeom prst="rect">
            <a:avLst/>
          </a:prstGeom>
          <a:noFill/>
        </p:spPr>
        <p:txBody>
          <a:bodyPr wrap="square" rtlCol="0">
            <a:spAutoFit/>
          </a:bodyPr>
          <a:lstStyle/>
          <a:p>
            <a:r>
              <a:rPr lang="en-GB" sz="1600" b="1" dirty="0">
                <a:solidFill>
                  <a:schemeClr val="accent2"/>
                </a:solidFill>
                <a:latin typeface="Arial"/>
                <a:cs typeface="Arial"/>
              </a:rPr>
              <a:t>April 2021: </a:t>
            </a:r>
            <a:r>
              <a:rPr lang="en-GB" sz="1600" dirty="0">
                <a:solidFill>
                  <a:srgbClr val="3680C8"/>
                </a:solidFill>
                <a:latin typeface="Arial"/>
                <a:cs typeface="Arial"/>
              </a:rPr>
              <a:t>Planning guidance: 1.2 million personalised care interventions to be delivered in 2021 supported by 3 additional roles in PCNs  (social prescribing link workers)</a:t>
            </a:r>
          </a:p>
        </p:txBody>
      </p:sp>
    </p:spTree>
    <p:extLst>
      <p:ext uri="{BB962C8B-B14F-4D97-AF65-F5344CB8AC3E}">
        <p14:creationId xmlns:p14="http://schemas.microsoft.com/office/powerpoint/2010/main" val="165044517"/>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rgbClr val="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TotalTime>
  <Words>3439</Words>
  <Application>Microsoft Office PowerPoint</Application>
  <PresentationFormat>Panoramiczny</PresentationFormat>
  <Paragraphs>375</Paragraphs>
  <Slides>26</Slides>
  <Notes>17</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26</vt:i4>
      </vt:variant>
    </vt:vector>
  </HeadingPairs>
  <TitlesOfParts>
    <vt:vector size="32" baseType="lpstr">
      <vt:lpstr>Arial Black</vt:lpstr>
      <vt:lpstr>Arial</vt:lpstr>
      <vt:lpstr>Times New Roman</vt:lpstr>
      <vt:lpstr>Calibri</vt:lpstr>
      <vt:lpstr>Wingdings</vt:lpstr>
      <vt:lpstr>2017 - HLP updated branding-PPT Template</vt:lpstr>
      <vt:lpstr>Prezentacja programu PowerPoint</vt:lpstr>
      <vt:lpstr>Plan for today  </vt:lpstr>
      <vt:lpstr>Dr Jagan John London Personalised Care Clinical Lead, NHS/E – London / HLP Chair, NEL CCG     </vt:lpstr>
      <vt:lpstr>Personalised care…</vt:lpstr>
      <vt:lpstr>Why is personalised care important for London?</vt:lpstr>
      <vt:lpstr>Personalised Care roles in Primary Care      </vt:lpstr>
      <vt:lpstr>Prezentacja programu PowerPoint</vt:lpstr>
      <vt:lpstr>What is social prescribing?</vt:lpstr>
      <vt:lpstr>Social prescribing and community-based support:  not just a ‘nice to do’</vt:lpstr>
      <vt:lpstr>Prezentacja programu PowerPoint</vt:lpstr>
      <vt:lpstr>How the three roles work together</vt:lpstr>
      <vt:lpstr>Unique contribution of each role &amp; who to refer</vt:lpstr>
      <vt:lpstr>Role interdependencies</vt:lpstr>
      <vt:lpstr>Caroline Haines Health &amp; Wellbeing Coach + London Mentor for Health &amp; Wellbeing Coaches East Merton PCN + NHSE Associate   </vt:lpstr>
      <vt:lpstr>Janie Wike Primary Care Network Manager &amp; Lead for Social Prescribing Link Workers Barnsley Healthcare Federation CIC   </vt:lpstr>
      <vt:lpstr>Dr Naheed Khan-Lodhi GP and the Clinical Director Walthamstow West PCN</vt:lpstr>
      <vt:lpstr>Dr Mohan Sekeram PCN Clinical Director, RCGP Regional Clinical Lead - Person Centred Care, Clinical Lead for Personalised Care, SWL, Social Prescribing Wandsworth and Merton CCG Merton East PCN / SWL ICS   </vt:lpstr>
      <vt:lpstr>Lianna Martin Programme Manager, Personalised Care &amp; Social Prescribing + London Regional Learning Coordinator for SP Healthy London Partnership  + NHSE Associate   </vt:lpstr>
      <vt:lpstr>Support available in London</vt:lpstr>
      <vt:lpstr>Support available in London</vt:lpstr>
      <vt:lpstr>Support available in London</vt:lpstr>
      <vt:lpstr>Support available in London coming up…</vt:lpstr>
      <vt:lpstr>Support available in London</vt:lpstr>
      <vt:lpstr>Support available in London</vt:lpstr>
      <vt:lpstr>Support available in London</vt:lpstr>
      <vt:lpstr>Resources to support you in your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Lianna</dc:creator>
  <cp:lastModifiedBy>Justyna Sobotka</cp:lastModifiedBy>
  <cp:revision>21</cp:revision>
  <dcterms:modified xsi:type="dcterms:W3CDTF">2021-08-18T17:53:02Z</dcterms:modified>
</cp:coreProperties>
</file>