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4"/>
  </p:notesMasterIdLst>
  <p:sldIdLst>
    <p:sldId id="256" r:id="rId2"/>
    <p:sldId id="262" r:id="rId3"/>
    <p:sldId id="271" r:id="rId4"/>
    <p:sldId id="264" r:id="rId5"/>
    <p:sldId id="269" r:id="rId6"/>
    <p:sldId id="268" r:id="rId7"/>
    <p:sldId id="270" r:id="rId8"/>
    <p:sldId id="272" r:id="rId9"/>
    <p:sldId id="273" r:id="rId10"/>
    <p:sldId id="263" r:id="rId11"/>
    <p:sldId id="265" r:id="rId12"/>
    <p:sldId id="275" r:id="rId13"/>
  </p:sldIdLst>
  <p:sldSz cx="12192000" cy="6858000"/>
  <p:notesSz cx="6858000" cy="9144000"/>
  <p:embeddedFontLst>
    <p:embeddedFont>
      <p:font typeface="Arial Black" panose="020B0A04020102020204" pitchFamily="34" charset="0"/>
      <p:regular r:id="rId15"/>
      <p:bold r:id="rId16"/>
    </p:embeddedFont>
    <p:embeddedFont>
      <p:font typeface="Calibri" panose="020F0502020204030204" pitchFamily="34" charset="0"/>
      <p:regular r:id="rId17"/>
      <p:bold r:id="rId18"/>
      <p:italic r:id="rId19"/>
      <p:boldItalic r:id="rId20"/>
    </p:embeddedFont>
    <p:embeddedFont>
      <p:font typeface="Helvetica" panose="020B0604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NES, Cerrie (HEALTHY LONDON PARTNERSHIP)" initials="BC(LP" lastIdx="1" clrIdx="0">
    <p:extLst>
      <p:ext uri="{19B8F6BF-5375-455C-9EA6-DF929625EA0E}">
        <p15:presenceInfo xmlns:p15="http://schemas.microsoft.com/office/powerpoint/2012/main" userId="S::cerriebaines@nhs.net::748ac9ec-d63c-4330-888f-387df8c5ba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8474FF-5BBA-4F65-BCC5-1CFC467AD189}">
  <a:tblStyle styleId="{A88474FF-5BBA-4F65-BCC5-1CFC467AD18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D"/>
          </a:solidFill>
        </a:fill>
      </a:tcStyle>
    </a:wholeTbl>
    <a:band1H>
      <a:tcTxStyle/>
      <a:tcStyle>
        <a:tcBdr/>
        <a:fill>
          <a:solidFill>
            <a:srgbClr val="F4CBD8"/>
          </a:solidFill>
        </a:fill>
      </a:tcStyle>
    </a:band1H>
    <a:band2H>
      <a:tcTxStyle/>
      <a:tcStyle>
        <a:tcBdr/>
      </a:tcStyle>
    </a:band2H>
    <a:band1V>
      <a:tcTxStyle/>
      <a:tcStyle>
        <a:tcBdr/>
        <a:fill>
          <a:solidFill>
            <a:srgbClr val="F4CB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ab80ee9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dab80ee9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07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ab80ee9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dab80ee9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04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1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63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83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37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69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58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ab80ee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dab80ee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75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Three Column">
  <p:cSld name="1_Title and Three Colum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p:nvPr/>
        </p:nvSpPr>
        <p:spPr>
          <a:xfrm>
            <a:off x="33600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79" name="Google Shape;79;p1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key message">
  <p:cSld name="1_Title and key message">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p:nvPr/>
        </p:nvSpPr>
        <p:spPr>
          <a:xfrm>
            <a:off x="33536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86" name="Google Shape;86;p1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eviderslide">
  <p:cSld name="1_Deviderslide">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1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02</a:t>
            </a:r>
            <a:endParaRPr sz="8800">
              <a:solidFill>
                <a:schemeClr val="lt1"/>
              </a:solidFill>
              <a:latin typeface="Arial"/>
              <a:ea typeface="Arial"/>
              <a:cs typeface="Arial"/>
              <a:sym typeface="Arial"/>
            </a:endParaRPr>
          </a:p>
        </p:txBody>
      </p:sp>
      <p:sp>
        <p:nvSpPr>
          <p:cNvPr id="91" name="Google Shape;91;p1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92" name="Google Shape;92;p1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93" name="Google Shape;93;p1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Content and Two Column">
  <p:cSld name="5_Content and Two Column">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Three Column">
  <p:cSld name="5_Title and Three Column">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6"/>
          <p:cNvSpPr txBox="1"/>
          <p:nvPr/>
        </p:nvSpPr>
        <p:spPr>
          <a:xfrm>
            <a:off x="33600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2" name="Google Shape;112;p1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itle and key message">
  <p:cSld name="5_Title and key message">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1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7"/>
          <p:cNvSpPr txBox="1"/>
          <p:nvPr/>
        </p:nvSpPr>
        <p:spPr>
          <a:xfrm>
            <a:off x="33536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9" name="Google Shape;119;p1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Deviderslide">
  <p:cSld name="2_Deviderslide">
    <p:spTree>
      <p:nvGrpSpPr>
        <p:cNvPr id="1" name="Shape 120"/>
        <p:cNvGrpSpPr/>
        <p:nvPr/>
      </p:nvGrpSpPr>
      <p:grpSpPr>
        <a:xfrm>
          <a:off x="0" y="0"/>
          <a:ext cx="0" cy="0"/>
          <a:chOff x="0" y="0"/>
          <a:chExt cx="0" cy="0"/>
        </a:xfrm>
      </p:grpSpPr>
      <p:sp>
        <p:nvSpPr>
          <p:cNvPr id="121" name="Google Shape;121;p18"/>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1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03</a:t>
            </a:r>
            <a:endParaRPr sz="8800">
              <a:solidFill>
                <a:schemeClr val="lt1"/>
              </a:solidFill>
              <a:latin typeface="Arial"/>
              <a:ea typeface="Arial"/>
              <a:cs typeface="Arial"/>
              <a:sym typeface="Arial"/>
            </a:endParaRPr>
          </a:p>
        </p:txBody>
      </p:sp>
      <p:sp>
        <p:nvSpPr>
          <p:cNvPr id="124" name="Google Shape;124;p1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25" name="Google Shape;125;p1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26" name="Google Shape;126;p1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1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1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ontent and Two Column">
  <p:cSld name="2_Content and Two Column">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35360" y="1780721"/>
            <a:ext cx="10988917" cy="1647510"/>
          </a:xfrm>
          <a:prstGeom prst="rect">
            <a:avLst/>
          </a:prstGeom>
          <a:noFill/>
          <a:ln>
            <a:noFill/>
          </a:ln>
        </p:spPr>
        <p:txBody>
          <a:bodyPr spcFirstLastPara="1" wrap="square" lIns="0" tIns="0" rIns="0" bIns="0" anchor="t" anchorCtr="0">
            <a:normAutofit/>
          </a:bodyPr>
          <a:lstStyle>
            <a:lvl1pPr marR="0" lvl="0" algn="l" rtl="0">
              <a:spcBef>
                <a:spcPts val="600"/>
              </a:spcBef>
              <a:spcAft>
                <a:spcPts val="0"/>
              </a:spcAft>
              <a:buClr>
                <a:srgbClr val="0072C6"/>
              </a:buClr>
              <a:buSzPts val="3600"/>
              <a:buFont typeface="Arial Black"/>
              <a:buNone/>
              <a:defRPr sz="3600" b="0" i="0" u="none" strike="noStrike" cap="none">
                <a:solidFill>
                  <a:srgbClr val="0072C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352062" y="3500239"/>
            <a:ext cx="9793087" cy="93687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400"/>
              <a:buNone/>
              <a:defRPr sz="2400">
                <a:solidFill>
                  <a:srgbClr val="0072C6"/>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3"/>
          <p:cNvSpPr txBox="1"/>
          <p:nvPr/>
        </p:nvSpPr>
        <p:spPr>
          <a:xfrm>
            <a:off x="195648" y="5085185"/>
            <a:ext cx="11084928" cy="307777"/>
          </a:xfrm>
          <a:prstGeom prst="rect">
            <a:avLst/>
          </a:prstGeom>
          <a:noFill/>
          <a:ln>
            <a:noFill/>
          </a:ln>
        </p:spPr>
        <p:txBody>
          <a:bodyPr spcFirstLastPara="1" wrap="square" lIns="72000" tIns="45700" rIns="91425" bIns="45700" anchor="t" anchorCtr="0">
            <a:spAutoFit/>
          </a:bodyPr>
          <a:lstStyle/>
          <a:p>
            <a:pPr marL="0" marR="0" lvl="0" indent="0" algn="l" rtl="0">
              <a:spcBef>
                <a:spcPts val="0"/>
              </a:spcBef>
              <a:spcAft>
                <a:spcPts val="0"/>
              </a:spcAft>
              <a:buNone/>
            </a:pPr>
            <a:r>
              <a:rPr lang="en-US" sz="1400" i="0">
                <a:solidFill>
                  <a:srgbClr val="8B8B8B"/>
                </a:solidFill>
                <a:latin typeface="Arial"/>
                <a:ea typeface="Arial"/>
                <a:cs typeface="Arial"/>
                <a:sym typeface="Arial"/>
              </a:rPr>
              <a:t>Supported by and delivering for:</a:t>
            </a:r>
            <a:endParaRPr sz="1400" i="0">
              <a:solidFill>
                <a:srgbClr val="8B8B8B"/>
              </a:solidFill>
              <a:latin typeface="Arial"/>
              <a:ea typeface="Arial"/>
              <a:cs typeface="Arial"/>
              <a:sym typeface="Arial"/>
            </a:endParaRPr>
          </a:p>
        </p:txBody>
      </p:sp>
      <p:pic>
        <p:nvPicPr>
          <p:cNvPr id="19" name="Google Shape;19;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330" y="-243408"/>
            <a:ext cx="7584842" cy="1745667"/>
          </a:xfrm>
          <a:prstGeom prst="rect">
            <a:avLst/>
          </a:prstGeom>
          <a:noFill/>
          <a:ln>
            <a:noFill/>
          </a:ln>
        </p:spPr>
      </p:pic>
      <p:sp>
        <p:nvSpPr>
          <p:cNvPr id="20" name="Google Shape;20;p3"/>
          <p:cNvSpPr/>
          <p:nvPr/>
        </p:nvSpPr>
        <p:spPr>
          <a:xfrm>
            <a:off x="0" y="6381330"/>
            <a:ext cx="12192000" cy="476671"/>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21;p3"/>
          <p:cNvSpPr txBox="1"/>
          <p:nvPr/>
        </p:nvSpPr>
        <p:spPr>
          <a:xfrm>
            <a:off x="143339" y="6486756"/>
            <a:ext cx="1194229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London’s NHS organisations include all of London’s CCGs, NHS England and Health Education England </a:t>
            </a:r>
            <a:endParaRPr sz="1400" b="1">
              <a:solidFill>
                <a:schemeClr val="lt1"/>
              </a:solidFill>
              <a:latin typeface="Arial"/>
              <a:ea typeface="Arial"/>
              <a:cs typeface="Arial"/>
              <a:sym typeface="Arial"/>
            </a:endParaRPr>
          </a:p>
        </p:txBody>
      </p:sp>
      <p:pic>
        <p:nvPicPr>
          <p:cNvPr id="22" name="Google Shape;2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5361" y="5497489"/>
            <a:ext cx="1323789" cy="762279"/>
          </a:xfrm>
          <a:prstGeom prst="rect">
            <a:avLst/>
          </a:prstGeom>
          <a:noFill/>
          <a:ln>
            <a:noFill/>
          </a:ln>
        </p:spPr>
      </p:pic>
      <p:pic>
        <p:nvPicPr>
          <p:cNvPr id="23" name="Google Shape;2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16344" y="5497488"/>
            <a:ext cx="2507483" cy="658233"/>
          </a:xfrm>
          <a:prstGeom prst="rect">
            <a:avLst/>
          </a:prstGeom>
          <a:noFill/>
          <a:ln>
            <a:noFill/>
          </a:ln>
        </p:spPr>
      </p:pic>
      <p:pic>
        <p:nvPicPr>
          <p:cNvPr id="24" name="Google Shape;24;p3"/>
          <p:cNvPicPr preferRelativeResize="0"/>
          <p:nvPr/>
        </p:nvPicPr>
        <p:blipFill rotWithShape="1">
          <a:blip r:embed="rId5" cstate="email">
            <a:alphaModFix/>
            <a:extLst>
              <a:ext uri="{28A0092B-C50C-407E-A947-70E740481C1C}">
                <a14:useLocalDpi xmlns:a14="http://schemas.microsoft.com/office/drawing/2010/main"/>
              </a:ext>
            </a:extLst>
          </a:blip>
          <a:srcRect t="24871" b="16200"/>
          <a:stretch/>
        </p:blipFill>
        <p:spPr>
          <a:xfrm>
            <a:off x="3503713" y="5596128"/>
            <a:ext cx="1008112" cy="424282"/>
          </a:xfrm>
          <a:prstGeom prst="rect">
            <a:avLst/>
          </a:prstGeom>
          <a:noFill/>
          <a:ln>
            <a:noFill/>
          </a:ln>
        </p:spPr>
      </p:pic>
      <p:pic>
        <p:nvPicPr>
          <p:cNvPr id="25" name="Google Shape;25;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56388" y="5532965"/>
            <a:ext cx="1536171" cy="622756"/>
          </a:xfrm>
          <a:prstGeom prst="rect">
            <a:avLst/>
          </a:prstGeom>
          <a:noFill/>
          <a:ln>
            <a:noFill/>
          </a:ln>
        </p:spPr>
      </p:pic>
      <p:pic>
        <p:nvPicPr>
          <p:cNvPr id="26" name="Google Shape;26;p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552384" y="404664"/>
            <a:ext cx="2208246" cy="50405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Three Column">
  <p:cSld name="2_Title and Three Column">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2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1"/>
          <p:cNvSpPr txBox="1"/>
          <p:nvPr/>
        </p:nvSpPr>
        <p:spPr>
          <a:xfrm>
            <a:off x="336000" y="190801"/>
            <a:ext cx="11523133" cy="503783"/>
          </a:xfrm>
          <a:prstGeom prst="rect">
            <a:avLst/>
          </a:prstGeom>
          <a:solidFill>
            <a:srgbClr val="A25BA0"/>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45" name="Google Shape;145;p2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and key message">
  <p:cSld name="2_Title and key message">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200"/>
              <a:buNone/>
              <a:defRPr sz="2200">
                <a:solidFill>
                  <a:srgbClr val="0072C6"/>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22"/>
          <p:cNvSpPr txBox="1"/>
          <p:nvPr/>
        </p:nvSpPr>
        <p:spPr>
          <a:xfrm>
            <a:off x="335360" y="190801"/>
            <a:ext cx="11523133" cy="503783"/>
          </a:xfrm>
          <a:prstGeom prst="rect">
            <a:avLst/>
          </a:prstGeom>
          <a:solidFill>
            <a:schemeClr val="accent2"/>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52" name="Google Shape;152;p2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Deviderslide">
  <p:cSld name="3_Deviderslide">
    <p:spTree>
      <p:nvGrpSpPr>
        <p:cNvPr id="1" name="Shape 153"/>
        <p:cNvGrpSpPr/>
        <p:nvPr/>
      </p:nvGrpSpPr>
      <p:grpSpPr>
        <a:xfrm>
          <a:off x="0" y="0"/>
          <a:ext cx="0" cy="0"/>
          <a:chOff x="0" y="0"/>
          <a:chExt cx="0" cy="0"/>
        </a:xfrm>
      </p:grpSpPr>
      <p:sp>
        <p:nvSpPr>
          <p:cNvPr id="154" name="Google Shape;154;p23"/>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04</a:t>
            </a:r>
            <a:endParaRPr sz="8800">
              <a:solidFill>
                <a:schemeClr val="lt1"/>
              </a:solidFill>
              <a:latin typeface="Arial"/>
              <a:ea typeface="Arial"/>
              <a:cs typeface="Arial"/>
              <a:sym typeface="Arial"/>
            </a:endParaRPr>
          </a:p>
        </p:txBody>
      </p:sp>
      <p:sp>
        <p:nvSpPr>
          <p:cNvPr id="157" name="Google Shape;157;p2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58" name="Google Shape;158;p2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59" name="Google Shape;159;p2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ontent and Two Column">
  <p:cSld name="3_Content and Two Column">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Three Column">
  <p:cSld name="3_Title and Three Column">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2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6"/>
          <p:cNvSpPr txBox="1"/>
          <p:nvPr/>
        </p:nvSpPr>
        <p:spPr>
          <a:xfrm>
            <a:off x="33600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78" name="Google Shape;178;p2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key message">
  <p:cSld name="3_Title and key message">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2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27"/>
          <p:cNvSpPr txBox="1"/>
          <p:nvPr/>
        </p:nvSpPr>
        <p:spPr>
          <a:xfrm>
            <a:off x="33536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85" name="Google Shape;185;p2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Deviderslide">
  <p:cSld name="4_Deviderslide">
    <p:spTree>
      <p:nvGrpSpPr>
        <p:cNvPr id="1" name="Shape 186"/>
        <p:cNvGrpSpPr/>
        <p:nvPr/>
      </p:nvGrpSpPr>
      <p:grpSpPr>
        <a:xfrm>
          <a:off x="0" y="0"/>
          <a:ext cx="0" cy="0"/>
          <a:chOff x="0" y="0"/>
          <a:chExt cx="0" cy="0"/>
        </a:xfrm>
      </p:grpSpPr>
      <p:sp>
        <p:nvSpPr>
          <p:cNvPr id="187" name="Google Shape;187;p28"/>
          <p:cNvSpPr/>
          <p:nvPr/>
        </p:nvSpPr>
        <p:spPr>
          <a:xfrm>
            <a:off x="0" y="0"/>
            <a:ext cx="12192000" cy="6858000"/>
          </a:xfrm>
          <a:prstGeom prst="rect">
            <a:avLst/>
          </a:prstGeom>
          <a:solidFill>
            <a:srgbClr val="0038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2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28"/>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05</a:t>
            </a:r>
            <a:endParaRPr sz="8800">
              <a:solidFill>
                <a:schemeClr val="lt1"/>
              </a:solidFill>
              <a:latin typeface="Arial"/>
              <a:ea typeface="Arial"/>
              <a:cs typeface="Arial"/>
              <a:sym typeface="Arial"/>
            </a:endParaRPr>
          </a:p>
        </p:txBody>
      </p:sp>
      <p:sp>
        <p:nvSpPr>
          <p:cNvPr id="190" name="Google Shape;190;p2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91" name="Google Shape;191;p2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92" name="Google Shape;192;p2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2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2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Content and Two Column">
  <p:cSld name="4_Content and Two Column">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3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3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3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losing_Slide">
  <p:cSld name="1_Closing_Slide">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35360" y="1772816"/>
            <a:ext cx="10988917" cy="1647510"/>
          </a:xfrm>
          <a:prstGeom prst="rect">
            <a:avLst/>
          </a:prstGeom>
          <a:noFill/>
          <a:ln>
            <a:noFill/>
          </a:ln>
        </p:spPr>
        <p:txBody>
          <a:bodyPr spcFirstLastPara="1" wrap="square" lIns="0" tIns="0" rIns="0" bIns="0" anchor="t" anchorCtr="0">
            <a:normAutofit/>
          </a:bodyPr>
          <a:lstStyle>
            <a:lvl1pPr marR="0" lvl="0" algn="l" rtl="0">
              <a:spcBef>
                <a:spcPts val="600"/>
              </a:spcBef>
              <a:spcAft>
                <a:spcPts val="0"/>
              </a:spcAft>
              <a:buClr>
                <a:srgbClr val="0091C9"/>
              </a:buClr>
              <a:buSzPts val="3600"/>
              <a:buFont typeface="Arial Black"/>
              <a:buNone/>
              <a:defRPr sz="3600" b="0" i="0" u="none" strike="noStrike" cap="none">
                <a:solidFill>
                  <a:srgbClr val="0091C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80176" y="4454488"/>
            <a:ext cx="4368485" cy="1566800"/>
          </a:xfrm>
          <a:prstGeom prst="rect">
            <a:avLst/>
          </a:prstGeom>
          <a:noFill/>
          <a:ln>
            <a:noFill/>
          </a:ln>
        </p:spPr>
      </p:pic>
      <p:pic>
        <p:nvPicPr>
          <p:cNvPr id="31" name="Google Shape;31;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08368" y="404664"/>
            <a:ext cx="2352262" cy="504056"/>
          </a:xfrm>
          <a:prstGeom prst="rect">
            <a:avLst/>
          </a:prstGeom>
          <a:noFill/>
          <a:ln>
            <a:noFill/>
          </a:ln>
        </p:spPr>
      </p:pic>
      <p:sp>
        <p:nvSpPr>
          <p:cNvPr id="32" name="Google Shape;32;p4"/>
          <p:cNvSpPr txBox="1">
            <a:spLocks noGrp="1"/>
          </p:cNvSpPr>
          <p:nvPr>
            <p:ph type="body" idx="1"/>
          </p:nvPr>
        </p:nvSpPr>
        <p:spPr>
          <a:xfrm>
            <a:off x="335362" y="5013176"/>
            <a:ext cx="9793087" cy="151216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91C9"/>
              </a:buClr>
              <a:buSzPts val="2400"/>
              <a:buNone/>
              <a:defRPr sz="2400">
                <a:solidFill>
                  <a:srgbClr val="0091C9"/>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Title and Three Column">
  <p:cSld name="4_Title and Three Column">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3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1"/>
          <p:cNvSpPr txBox="1"/>
          <p:nvPr/>
        </p:nvSpPr>
        <p:spPr>
          <a:xfrm>
            <a:off x="33600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1" name="Google Shape;211;p3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and key message">
  <p:cSld name="4_Title and key message">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3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2"/>
          <p:cNvSpPr txBox="1"/>
          <p:nvPr/>
        </p:nvSpPr>
        <p:spPr>
          <a:xfrm>
            <a:off x="33536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8" name="Google Shape;218;p3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_Deviderslide">
  <p:cSld name="5_Deviderslide">
    <p:spTree>
      <p:nvGrpSpPr>
        <p:cNvPr id="1" name="Shape 219"/>
        <p:cNvGrpSpPr/>
        <p:nvPr/>
      </p:nvGrpSpPr>
      <p:grpSpPr>
        <a:xfrm>
          <a:off x="0" y="0"/>
          <a:ext cx="0" cy="0"/>
          <a:chOff x="0" y="0"/>
          <a:chExt cx="0" cy="0"/>
        </a:xfrm>
      </p:grpSpPr>
      <p:sp>
        <p:nvSpPr>
          <p:cNvPr id="220" name="Google Shape;220;p3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3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3"/>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06</a:t>
            </a:r>
            <a:endParaRPr sz="8800">
              <a:solidFill>
                <a:schemeClr val="lt1"/>
              </a:solidFill>
              <a:latin typeface="Arial"/>
              <a:ea typeface="Arial"/>
              <a:cs typeface="Arial"/>
              <a:sym typeface="Arial"/>
            </a:endParaRPr>
          </a:p>
        </p:txBody>
      </p:sp>
      <p:sp>
        <p:nvSpPr>
          <p:cNvPr id="223" name="Google Shape;223;p3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24" name="Google Shape;224;p3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25" name="Google Shape;225;p3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Deviderslide">
  <p:cSld name="6_Deviderslide">
    <p:spTree>
      <p:nvGrpSpPr>
        <p:cNvPr id="1" name="Shape 226"/>
        <p:cNvGrpSpPr/>
        <p:nvPr/>
      </p:nvGrpSpPr>
      <p:grpSpPr>
        <a:xfrm>
          <a:off x="0" y="0"/>
          <a:ext cx="0" cy="0"/>
          <a:chOff x="0" y="0"/>
          <a:chExt cx="0" cy="0"/>
        </a:xfrm>
      </p:grpSpPr>
      <p:sp>
        <p:nvSpPr>
          <p:cNvPr id="227" name="Google Shape;227;p34"/>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4"/>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9" name="Google Shape;229;p34"/>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07</a:t>
            </a:r>
            <a:endParaRPr sz="8800">
              <a:solidFill>
                <a:schemeClr val="lt1"/>
              </a:solidFill>
              <a:latin typeface="Arial"/>
              <a:ea typeface="Arial"/>
              <a:cs typeface="Arial"/>
              <a:sym typeface="Arial"/>
            </a:endParaRPr>
          </a:p>
        </p:txBody>
      </p:sp>
      <p:sp>
        <p:nvSpPr>
          <p:cNvPr id="230" name="Google Shape;230;p34"/>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1" name="Google Shape;231;p34"/>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2" name="Google Shape;232;p3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Deviderslide">
  <p:cSld name="8_Deviderslide">
    <p:spTree>
      <p:nvGrpSpPr>
        <p:cNvPr id="1" name="Shape 233"/>
        <p:cNvGrpSpPr/>
        <p:nvPr/>
      </p:nvGrpSpPr>
      <p:grpSpPr>
        <a:xfrm>
          <a:off x="0" y="0"/>
          <a:ext cx="0" cy="0"/>
          <a:chOff x="0" y="0"/>
          <a:chExt cx="0" cy="0"/>
        </a:xfrm>
      </p:grpSpPr>
      <p:sp>
        <p:nvSpPr>
          <p:cNvPr id="234" name="Google Shape;234;p35"/>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35"/>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35"/>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09</a:t>
            </a:r>
            <a:endParaRPr sz="8800">
              <a:solidFill>
                <a:schemeClr val="lt1"/>
              </a:solidFill>
              <a:latin typeface="Arial"/>
              <a:ea typeface="Arial"/>
              <a:cs typeface="Arial"/>
              <a:sym typeface="Arial"/>
            </a:endParaRPr>
          </a:p>
        </p:txBody>
      </p:sp>
      <p:sp>
        <p:nvSpPr>
          <p:cNvPr id="237" name="Google Shape;237;p35"/>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8" name="Google Shape;238;p35"/>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9" name="Google Shape;239;p3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0"/>
        <p:cNvGrpSpPr/>
        <p:nvPr/>
      </p:nvGrpSpPr>
      <p:grpSpPr>
        <a:xfrm>
          <a:off x="0" y="0"/>
          <a:ext cx="0" cy="0"/>
          <a:chOff x="0" y="0"/>
          <a:chExt cx="0" cy="0"/>
        </a:xfrm>
      </p:grpSpPr>
      <p:sp>
        <p:nvSpPr>
          <p:cNvPr id="241" name="Google Shape;241;p36"/>
          <p:cNvSpPr txBox="1">
            <a:spLocks noGrp="1"/>
          </p:cNvSpPr>
          <p:nvPr>
            <p:ph type="body" idx="1"/>
          </p:nvPr>
        </p:nvSpPr>
        <p:spPr>
          <a:xfrm>
            <a:off x="335723" y="1660327"/>
            <a:ext cx="10464800" cy="5766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400"/>
              <a:buNone/>
              <a:defRPr sz="2400" b="1">
                <a:solidFill>
                  <a:srgbClr val="0072C6"/>
                </a:solidFil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36"/>
          <p:cNvSpPr txBox="1">
            <a:spLocks noGrp="1"/>
          </p:cNvSpPr>
          <p:nvPr>
            <p:ph type="body" idx="2"/>
          </p:nvPr>
        </p:nvSpPr>
        <p:spPr>
          <a:xfrm>
            <a:off x="334434" y="2275200"/>
            <a:ext cx="11523133" cy="410612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4" name="Google Shape;244;p36"/>
          <p:cNvPicPr preferRelativeResize="0"/>
          <p:nvPr/>
        </p:nvPicPr>
        <p:blipFill rotWithShape="1">
          <a:blip r:embed="rId2">
            <a:alphaModFix/>
          </a:blip>
          <a:srcRect/>
          <a:stretch/>
        </p:blipFill>
        <p:spPr>
          <a:xfrm>
            <a:off x="1271464" y="-158619"/>
            <a:ext cx="10751840" cy="17807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Two Column">
  <p:cSld name="Content and Two Colum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
  <p:cSld name="Title and Three Column">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6"/>
          <p:cNvSpPr txBox="1"/>
          <p:nvPr/>
        </p:nvSpPr>
        <p:spPr>
          <a:xfrm>
            <a:off x="33600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46" name="Google Shape;46;p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key message">
  <p:cSld name="Title and key message">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7"/>
          <p:cNvSpPr txBox="1"/>
          <p:nvPr/>
        </p:nvSpPr>
        <p:spPr>
          <a:xfrm>
            <a:off x="33536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53" name="Google Shape;53;p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viderslide">
  <p:cSld name="Deviderslide">
    <p:spTree>
      <p:nvGrpSpPr>
        <p:cNvPr id="1" name="Shape 54"/>
        <p:cNvGrpSpPr/>
        <p:nvPr/>
      </p:nvGrpSpPr>
      <p:grpSpPr>
        <a:xfrm>
          <a:off x="0" y="0"/>
          <a:ext cx="0" cy="0"/>
          <a:chOff x="0" y="0"/>
          <a:chExt cx="0" cy="0"/>
        </a:xfrm>
      </p:grpSpPr>
      <p:sp>
        <p:nvSpPr>
          <p:cNvPr id="55" name="Google Shape;55;p8"/>
          <p:cNvSpPr/>
          <p:nvPr/>
        </p:nvSpPr>
        <p:spPr>
          <a:xfrm>
            <a:off x="0" y="0"/>
            <a:ext cx="12192000" cy="6858000"/>
          </a:xfrm>
          <a:prstGeom prst="rect">
            <a:avLst/>
          </a:prstGeom>
          <a:solidFill>
            <a:srgbClr val="0091C9"/>
          </a:solidFill>
          <a:ln>
            <a:noFill/>
          </a:ln>
        </p:spPr>
        <p:txBody>
          <a:bodyPr spcFirstLastPara="1" wrap="square" lIns="72000"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01</a:t>
            </a:r>
            <a:endParaRPr sz="8800">
              <a:solidFill>
                <a:schemeClr val="lt1"/>
              </a:solidFill>
              <a:latin typeface="Arial"/>
              <a:ea typeface="Arial"/>
              <a:cs typeface="Arial"/>
              <a:sym typeface="Arial"/>
            </a:endParaRPr>
          </a:p>
        </p:txBody>
      </p:sp>
      <p:sp>
        <p:nvSpPr>
          <p:cNvPr id="58" name="Google Shape;58;p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59" name="Google Shape;59;p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60" name="Google Shape;60;p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and Two Column">
  <p:cSld name="1_Content and Two Column">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34434" y="908050"/>
            <a:ext cx="11523133" cy="5473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accent5"/>
              </a:buClr>
              <a:buSzPts val="1800"/>
              <a:buFont typeface="Arial"/>
              <a:buNone/>
              <a:defRPr sz="1800" b="0" i="0" u="none" strike="noStrike" cap="none">
                <a:solidFill>
                  <a:schemeClr val="accent5"/>
                </a:solidFill>
                <a:latin typeface="Arial"/>
                <a:ea typeface="Arial"/>
                <a:cs typeface="Arial"/>
                <a:sym typeface="Arial"/>
              </a:defRPr>
            </a:lvl1pPr>
            <a:lvl2pPr marL="914400" marR="0" lvl="1"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5pPr>
            <a:lvl6pPr marL="2743200" marR="0" lvl="5"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1F1F1F"/>
                </a:solidFill>
                <a:latin typeface="Arial"/>
                <a:ea typeface="Arial"/>
                <a:cs typeface="Arial"/>
                <a:sym typeface="Arial"/>
              </a:defRPr>
            </a:lvl1pPr>
            <a:lvl2pPr marL="0" marR="0" lvl="1" indent="0" algn="r" rtl="0">
              <a:spcBef>
                <a:spcPts val="0"/>
              </a:spcBef>
              <a:buNone/>
              <a:defRPr sz="1200" b="0" i="0" u="none" strike="noStrike" cap="none">
                <a:solidFill>
                  <a:srgbClr val="1F1F1F"/>
                </a:solidFill>
                <a:latin typeface="Arial"/>
                <a:ea typeface="Arial"/>
                <a:cs typeface="Arial"/>
                <a:sym typeface="Arial"/>
              </a:defRPr>
            </a:lvl2pPr>
            <a:lvl3pPr marL="0" marR="0" lvl="2" indent="0" algn="r" rtl="0">
              <a:spcBef>
                <a:spcPts val="0"/>
              </a:spcBef>
              <a:buNone/>
              <a:defRPr sz="1200" b="0" i="0" u="none" strike="noStrike" cap="none">
                <a:solidFill>
                  <a:srgbClr val="1F1F1F"/>
                </a:solidFill>
                <a:latin typeface="Arial"/>
                <a:ea typeface="Arial"/>
                <a:cs typeface="Arial"/>
                <a:sym typeface="Arial"/>
              </a:defRPr>
            </a:lvl3pPr>
            <a:lvl4pPr marL="0" marR="0" lvl="3" indent="0" algn="r" rtl="0">
              <a:spcBef>
                <a:spcPts val="0"/>
              </a:spcBef>
              <a:buNone/>
              <a:defRPr sz="1200" b="0" i="0" u="none" strike="noStrike" cap="none">
                <a:solidFill>
                  <a:srgbClr val="1F1F1F"/>
                </a:solidFill>
                <a:latin typeface="Arial"/>
                <a:ea typeface="Arial"/>
                <a:cs typeface="Arial"/>
                <a:sym typeface="Arial"/>
              </a:defRPr>
            </a:lvl4pPr>
            <a:lvl5pPr marL="0" marR="0" lvl="4" indent="0" algn="r" rtl="0">
              <a:spcBef>
                <a:spcPts val="0"/>
              </a:spcBef>
              <a:buNone/>
              <a:defRPr sz="1200" b="0" i="0" u="none" strike="noStrike" cap="none">
                <a:solidFill>
                  <a:srgbClr val="1F1F1F"/>
                </a:solidFill>
                <a:latin typeface="Arial"/>
                <a:ea typeface="Arial"/>
                <a:cs typeface="Arial"/>
                <a:sym typeface="Arial"/>
              </a:defRPr>
            </a:lvl5pPr>
            <a:lvl6pPr marL="0" marR="0" lvl="5" indent="0" algn="r" rtl="0">
              <a:spcBef>
                <a:spcPts val="0"/>
              </a:spcBef>
              <a:buNone/>
              <a:defRPr sz="1200" b="0" i="0" u="none" strike="noStrike" cap="none">
                <a:solidFill>
                  <a:srgbClr val="1F1F1F"/>
                </a:solidFill>
                <a:latin typeface="Arial"/>
                <a:ea typeface="Arial"/>
                <a:cs typeface="Arial"/>
                <a:sym typeface="Arial"/>
              </a:defRPr>
            </a:lvl6pPr>
            <a:lvl7pPr marL="0" marR="0" lvl="6" indent="0" algn="r" rtl="0">
              <a:spcBef>
                <a:spcPts val="0"/>
              </a:spcBef>
              <a:buNone/>
              <a:defRPr sz="1200" b="0" i="0" u="none" strike="noStrike" cap="none">
                <a:solidFill>
                  <a:srgbClr val="1F1F1F"/>
                </a:solidFill>
                <a:latin typeface="Arial"/>
                <a:ea typeface="Arial"/>
                <a:cs typeface="Arial"/>
                <a:sym typeface="Arial"/>
              </a:defRPr>
            </a:lvl7pPr>
            <a:lvl8pPr marL="0" marR="0" lvl="7" indent="0" algn="r" rtl="0">
              <a:spcBef>
                <a:spcPts val="0"/>
              </a:spcBef>
              <a:buNone/>
              <a:defRPr sz="1200" b="0" i="0" u="none" strike="noStrike" cap="none">
                <a:solidFill>
                  <a:srgbClr val="1F1F1F"/>
                </a:solidFill>
                <a:latin typeface="Arial"/>
                <a:ea typeface="Arial"/>
                <a:cs typeface="Arial"/>
                <a:sym typeface="Arial"/>
              </a:defRPr>
            </a:lvl8pPr>
            <a:lvl9pPr marL="0" marR="0" lvl="8" indent="0" algn="r" rtl="0">
              <a:spcBef>
                <a:spcPts val="0"/>
              </a:spcBef>
              <a:buNone/>
              <a:defRPr sz="1200" b="0" i="0" u="none" strike="noStrike" cap="none">
                <a:solidFill>
                  <a:srgbClr val="1F1F1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ylondon.org/our-work/personalised_care/social-prescribing/social-prescribing-link-workers/newsletters-and-subscribe/" TargetMode="External"/><Relationship Id="rId3" Type="http://schemas.openxmlformats.org/officeDocument/2006/relationships/hyperlink" Target="https://www.healthylondon.org/wp-content/uploads/2021/06/London-Social-Prescribing-Covid-19-Vaccine-June-2021.pdf" TargetMode="External"/><Relationship Id="rId7" Type="http://schemas.openxmlformats.org/officeDocument/2006/relationships/hyperlink" Target="https://future.nhs.uk/NationalCOVID19VaccineEquality/grouphome" TargetMode="External"/><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future.nhs.uk/socialprescribing/view?objectId=11890960" TargetMode="External"/><Relationship Id="rId11" Type="http://schemas.openxmlformats.org/officeDocument/2006/relationships/image" Target="../media/image25.png"/><Relationship Id="rId5" Type="http://schemas.openxmlformats.org/officeDocument/2006/relationships/hyperlink" Target="https://www.youtube.com/watch?v=w6gVypPSRF4" TargetMode="External"/><Relationship Id="rId10" Type="http://schemas.openxmlformats.org/officeDocument/2006/relationships/image" Target="../media/image24.jpeg"/><Relationship Id="rId4" Type="http://schemas.openxmlformats.org/officeDocument/2006/relationships/hyperlink" Target="https://www.healthylondon.org/our-work/personalised_care/social-prescribing-case-studies/" TargetMode="Externa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forms.office.com/Pages/ResponsePage.aspx?id=MaNsD_Fg90ixEw0g9ty7xVQNYbFfIDxPgpQeStLdHxNUMlBBUllOOEJPUDk3WFhPQk01WURCVjA5VC4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hyperlink" Target="mailto:hlp.socialprescribing@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cid:2BC94E93-DF89-4F43-A276-3607DA6633A5"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cid:F6ADAA5A-35CB-4B5D-8F9E-632CCD76CD75" TargetMode="External"/><Relationship Id="rId11" Type="http://schemas.openxmlformats.org/officeDocument/2006/relationships/image" Target="../media/image22.jpg"/><Relationship Id="rId5" Type="http://schemas.openxmlformats.org/officeDocument/2006/relationships/image" Target="../media/image19.png"/><Relationship Id="rId10" Type="http://schemas.openxmlformats.org/officeDocument/2006/relationships/image" Target="cid:9D1CF663-E914-4DDA-8DE7-5C5689EFB4A1" TargetMode="External"/><Relationship Id="rId4" Type="http://schemas.openxmlformats.org/officeDocument/2006/relationships/image" Target="cid:5A7645B8-A043-4AA6-8064-20BE7A7CD889" TargetMode="Externa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50" name="Google Shape;250;p37"/>
          <p:cNvSpPr/>
          <p:nvPr/>
        </p:nvSpPr>
        <p:spPr>
          <a:xfrm>
            <a:off x="-1" y="-5483"/>
            <a:ext cx="12192000" cy="5300636"/>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251" name="Google Shape;251;p37"/>
          <p:cNvSpPr txBox="1"/>
          <p:nvPr/>
        </p:nvSpPr>
        <p:spPr>
          <a:xfrm>
            <a:off x="761999" y="651126"/>
            <a:ext cx="10668000" cy="36353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6600" b="1" i="1" u="none" strike="noStrike" cap="none" dirty="0">
                <a:solidFill>
                  <a:schemeClr val="lt1"/>
                </a:solidFill>
                <a:latin typeface="Arial"/>
                <a:ea typeface="Arial"/>
                <a:cs typeface="Arial"/>
                <a:sym typeface="Arial"/>
              </a:rPr>
              <a:t>London Social Prescribing</a:t>
            </a:r>
          </a:p>
          <a:p>
            <a:pPr marL="0" marR="0" lvl="0" indent="0" algn="ctr" rtl="0">
              <a:spcBef>
                <a:spcPts val="0"/>
              </a:spcBef>
              <a:spcAft>
                <a:spcPts val="0"/>
              </a:spcAft>
              <a:buNone/>
            </a:pPr>
            <a:endParaRPr lang="en-US" sz="4800" b="1" i="1" dirty="0">
              <a:solidFill>
                <a:schemeClr val="lt1"/>
              </a:solidFill>
            </a:endParaRPr>
          </a:p>
          <a:p>
            <a:pPr marL="0" marR="0" lvl="0" indent="0" algn="ctr" rtl="0">
              <a:spcBef>
                <a:spcPts val="0"/>
              </a:spcBef>
              <a:spcAft>
                <a:spcPts val="0"/>
              </a:spcAft>
              <a:buNone/>
            </a:pPr>
            <a:r>
              <a:rPr lang="en-GB" sz="4800" b="1" i="1" dirty="0">
                <a:solidFill>
                  <a:schemeClr val="lt1"/>
                </a:solidFill>
              </a:rPr>
              <a:t>Ways to utilise Social Prescribers in tackling vaccine cautiousness</a:t>
            </a:r>
            <a:endParaRPr sz="2800" b="1" i="0" u="sng"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12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12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2400" b="1" i="0" u="none" strike="noStrike" cap="none" dirty="0">
                <a:solidFill>
                  <a:schemeClr val="lt1"/>
                </a:solidFill>
                <a:latin typeface="Arial"/>
                <a:ea typeface="Arial"/>
                <a:cs typeface="Arial"/>
                <a:sym typeface="Arial"/>
              </a:rPr>
              <a:t>Thursday 1</a:t>
            </a:r>
            <a:r>
              <a:rPr lang="en-US" sz="2400" b="1" i="0" u="none" strike="noStrike" cap="none" baseline="30000" dirty="0">
                <a:solidFill>
                  <a:schemeClr val="lt1"/>
                </a:solidFill>
                <a:latin typeface="Arial"/>
                <a:ea typeface="Arial"/>
                <a:cs typeface="Arial"/>
                <a:sym typeface="Arial"/>
              </a:rPr>
              <a:t>st</a:t>
            </a:r>
            <a:r>
              <a:rPr lang="en-US" sz="2400" b="1" i="0" u="none" strike="noStrike" cap="none" dirty="0">
                <a:solidFill>
                  <a:schemeClr val="lt1"/>
                </a:solidFill>
                <a:latin typeface="Arial"/>
                <a:ea typeface="Arial"/>
                <a:cs typeface="Arial"/>
                <a:sym typeface="Arial"/>
              </a:rPr>
              <a:t> July 21</a:t>
            </a:r>
            <a:endParaRPr sz="2400" b="1" i="0" u="sng" strike="noStrike" cap="none" dirty="0">
              <a:solidFill>
                <a:schemeClr val="lt1"/>
              </a:solidFill>
              <a:latin typeface="Arial"/>
              <a:ea typeface="Arial"/>
              <a:cs typeface="Arial"/>
              <a:sym typeface="Arial"/>
            </a:endParaRPr>
          </a:p>
        </p:txBody>
      </p:sp>
      <p:grpSp>
        <p:nvGrpSpPr>
          <p:cNvPr id="252" name="Google Shape;252;p37"/>
          <p:cNvGrpSpPr/>
          <p:nvPr/>
        </p:nvGrpSpPr>
        <p:grpSpPr>
          <a:xfrm>
            <a:off x="232889" y="5609049"/>
            <a:ext cx="11197112" cy="1142872"/>
            <a:chOff x="302762" y="4270978"/>
            <a:chExt cx="8412454" cy="857154"/>
          </a:xfrm>
        </p:grpSpPr>
        <p:pic>
          <p:nvPicPr>
            <p:cNvPr id="253" name="Google Shape;253;p37"/>
            <p:cNvPicPr preferRelativeResize="0"/>
            <p:nvPr/>
          </p:nvPicPr>
          <p:blipFill rotWithShape="1">
            <a:blip r:embed="rId3">
              <a:alphaModFix/>
            </a:blip>
            <a:srcRect/>
            <a:stretch/>
          </p:blipFill>
          <p:spPr>
            <a:xfrm>
              <a:off x="7803571" y="4308975"/>
              <a:ext cx="911645" cy="644780"/>
            </a:xfrm>
            <a:prstGeom prst="rect">
              <a:avLst/>
            </a:prstGeom>
            <a:noFill/>
            <a:ln>
              <a:noFill/>
            </a:ln>
          </p:spPr>
        </p:pic>
        <p:pic>
          <p:nvPicPr>
            <p:cNvPr id="254" name="Google Shape;254;p37"/>
            <p:cNvPicPr preferRelativeResize="0"/>
            <p:nvPr/>
          </p:nvPicPr>
          <p:blipFill rotWithShape="1">
            <a:blip r:embed="rId4">
              <a:alphaModFix/>
            </a:blip>
            <a:srcRect/>
            <a:stretch/>
          </p:blipFill>
          <p:spPr>
            <a:xfrm>
              <a:off x="302762" y="4270978"/>
              <a:ext cx="2323558" cy="857154"/>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4"/>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32" name="Google Shape;332;p44"/>
          <p:cNvSpPr/>
          <p:nvPr/>
        </p:nvSpPr>
        <p:spPr>
          <a:xfrm>
            <a:off x="-1" y="6338875"/>
            <a:ext cx="12192000" cy="523220"/>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Tackling vaccine cautiousness</a:t>
            </a:r>
            <a:endParaRPr lang="en-US" sz="2800" dirty="0">
              <a:solidFill>
                <a:schemeClr val="lt1"/>
              </a:solidFill>
              <a:latin typeface="Calibri"/>
              <a:ea typeface="Calibri"/>
              <a:cs typeface="Calibri"/>
              <a:sym typeface="Calibri"/>
            </a:endParaRPr>
          </a:p>
        </p:txBody>
      </p:sp>
      <p:sp>
        <p:nvSpPr>
          <p:cNvPr id="333" name="Google Shape;333;p44"/>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algn="ctr">
              <a:spcBef>
                <a:spcPts val="0"/>
              </a:spcBef>
              <a:buSzPts val="2800"/>
            </a:pPr>
            <a:r>
              <a:rPr lang="en-GB" sz="2800" b="1" dirty="0"/>
              <a:t>Your Suggestions &amp; Reflections </a:t>
            </a:r>
            <a:br>
              <a:rPr lang="en-GB" sz="2800" b="1" dirty="0"/>
            </a:br>
            <a:endParaRPr dirty="0"/>
          </a:p>
        </p:txBody>
      </p:sp>
      <p:sp>
        <p:nvSpPr>
          <p:cNvPr id="334" name="Google Shape;334;p44"/>
          <p:cNvSpPr txBox="1"/>
          <p:nvPr/>
        </p:nvSpPr>
        <p:spPr>
          <a:xfrm>
            <a:off x="334433" y="3704318"/>
            <a:ext cx="5293210" cy="738664"/>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Utilising Engagement Leads to support vaccine roll out especially with BAME patients at practice level – </a:t>
            </a:r>
            <a:r>
              <a:rPr lang="en-GB" dirty="0" err="1"/>
              <a:t>Adeole</a:t>
            </a:r>
            <a:r>
              <a:rPr lang="en-GB" dirty="0"/>
              <a:t> Adeleke</a:t>
            </a:r>
          </a:p>
        </p:txBody>
      </p:sp>
      <p:sp>
        <p:nvSpPr>
          <p:cNvPr id="10" name="TextBox 9">
            <a:extLst>
              <a:ext uri="{FF2B5EF4-FFF2-40B4-BE49-F238E27FC236}">
                <a16:creationId xmlns:a16="http://schemas.microsoft.com/office/drawing/2014/main" id="{8D25DF0F-5E40-46D4-923E-C69C2608573B}"/>
              </a:ext>
            </a:extLst>
          </p:cNvPr>
          <p:cNvSpPr txBox="1"/>
          <p:nvPr/>
        </p:nvSpPr>
        <p:spPr>
          <a:xfrm>
            <a:off x="5996930" y="5766448"/>
            <a:ext cx="5847824" cy="307777"/>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Running Q and A sessions – Ninian Barnes  </a:t>
            </a:r>
          </a:p>
        </p:txBody>
      </p:sp>
      <p:sp>
        <p:nvSpPr>
          <p:cNvPr id="12" name="TextBox 11">
            <a:extLst>
              <a:ext uri="{FF2B5EF4-FFF2-40B4-BE49-F238E27FC236}">
                <a16:creationId xmlns:a16="http://schemas.microsoft.com/office/drawing/2014/main" id="{CE37D62B-8C45-4D19-9EFE-C2193C93C5D7}"/>
              </a:ext>
            </a:extLst>
          </p:cNvPr>
          <p:cNvSpPr txBox="1"/>
          <p:nvPr/>
        </p:nvSpPr>
        <p:spPr>
          <a:xfrm>
            <a:off x="323279" y="4550888"/>
            <a:ext cx="5293210" cy="523220"/>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List the benefits of having it and risks of not having it  - Nathaniel Leroux</a:t>
            </a:r>
          </a:p>
        </p:txBody>
      </p:sp>
      <p:sp>
        <p:nvSpPr>
          <p:cNvPr id="14" name="TextBox 13">
            <a:extLst>
              <a:ext uri="{FF2B5EF4-FFF2-40B4-BE49-F238E27FC236}">
                <a16:creationId xmlns:a16="http://schemas.microsoft.com/office/drawing/2014/main" id="{45DB4386-9622-4E30-84D2-2BA67AED6961}"/>
              </a:ext>
            </a:extLst>
          </p:cNvPr>
          <p:cNvSpPr txBox="1"/>
          <p:nvPr/>
        </p:nvSpPr>
        <p:spPr>
          <a:xfrm>
            <a:off x="334434" y="910286"/>
            <a:ext cx="5304366" cy="738664"/>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Reassuring with statistics and benefits of a wider uptake. Incorporate in to the conversation at the end of initial call or review calls – </a:t>
            </a:r>
            <a:r>
              <a:rPr lang="en-GB" dirty="0" err="1"/>
              <a:t>Zerrin</a:t>
            </a:r>
            <a:r>
              <a:rPr lang="en-GB" dirty="0"/>
              <a:t> Buckle</a:t>
            </a:r>
          </a:p>
        </p:txBody>
      </p:sp>
      <p:sp>
        <p:nvSpPr>
          <p:cNvPr id="16" name="TextBox 15">
            <a:extLst>
              <a:ext uri="{FF2B5EF4-FFF2-40B4-BE49-F238E27FC236}">
                <a16:creationId xmlns:a16="http://schemas.microsoft.com/office/drawing/2014/main" id="{56331F84-FA3F-49B7-8635-D1362720191F}"/>
              </a:ext>
            </a:extLst>
          </p:cNvPr>
          <p:cNvSpPr txBox="1"/>
          <p:nvPr/>
        </p:nvSpPr>
        <p:spPr>
          <a:xfrm>
            <a:off x="5996930" y="909956"/>
            <a:ext cx="5859809" cy="738664"/>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Practice can run a search to identify those who have not responded to an invitation. The list can then be sent to the social prescriber to go through and contact patients  - </a:t>
            </a:r>
            <a:r>
              <a:rPr lang="en-GB" dirty="0" err="1"/>
              <a:t>Rahma</a:t>
            </a:r>
            <a:r>
              <a:rPr lang="en-GB" dirty="0"/>
              <a:t> </a:t>
            </a:r>
            <a:r>
              <a:rPr lang="en-GB" dirty="0" err="1"/>
              <a:t>Fararh</a:t>
            </a:r>
            <a:endParaRPr lang="en-GB" dirty="0"/>
          </a:p>
        </p:txBody>
      </p:sp>
      <p:sp>
        <p:nvSpPr>
          <p:cNvPr id="18" name="TextBox 17">
            <a:extLst>
              <a:ext uri="{FF2B5EF4-FFF2-40B4-BE49-F238E27FC236}">
                <a16:creationId xmlns:a16="http://schemas.microsoft.com/office/drawing/2014/main" id="{E8DF3CD2-A0EC-4B8F-BF1D-E325ADD501F6}"/>
              </a:ext>
            </a:extLst>
          </p:cNvPr>
          <p:cNvSpPr txBox="1"/>
          <p:nvPr/>
        </p:nvSpPr>
        <p:spPr>
          <a:xfrm>
            <a:off x="323279" y="1864523"/>
            <a:ext cx="5304366" cy="738664"/>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rgbClr val="0070C0"/>
                </a:solidFill>
              </a:defRPr>
            </a:lvl1pPr>
          </a:lstStyle>
          <a:p>
            <a:r>
              <a:rPr lang="en-GB" dirty="0">
                <a:solidFill>
                  <a:schemeClr val="bg1"/>
                </a:solidFill>
              </a:rPr>
              <a:t>Social Prescribing should be used as an outreach event in sensitising and educating people on the need for vaccine uptake – Petronilla </a:t>
            </a:r>
            <a:r>
              <a:rPr lang="en-GB" dirty="0" err="1">
                <a:solidFill>
                  <a:schemeClr val="bg1"/>
                </a:solidFill>
              </a:rPr>
              <a:t>Duru</a:t>
            </a:r>
            <a:endParaRPr lang="en-GB" dirty="0">
              <a:solidFill>
                <a:schemeClr val="bg1"/>
              </a:solidFill>
            </a:endParaRPr>
          </a:p>
        </p:txBody>
      </p:sp>
      <p:sp>
        <p:nvSpPr>
          <p:cNvPr id="20" name="TextBox 19">
            <a:extLst>
              <a:ext uri="{FF2B5EF4-FFF2-40B4-BE49-F238E27FC236}">
                <a16:creationId xmlns:a16="http://schemas.microsoft.com/office/drawing/2014/main" id="{FDE5D898-CC08-4579-BB95-8AEECDD4C272}"/>
              </a:ext>
            </a:extLst>
          </p:cNvPr>
          <p:cNvSpPr txBox="1"/>
          <p:nvPr/>
        </p:nvSpPr>
        <p:spPr>
          <a:xfrm>
            <a:off x="6008914" y="4392341"/>
            <a:ext cx="5859806" cy="523220"/>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Work in partnership with community leaders and voluntary sector agencies  - Marilyn Mayor</a:t>
            </a:r>
          </a:p>
        </p:txBody>
      </p:sp>
      <p:sp>
        <p:nvSpPr>
          <p:cNvPr id="22" name="TextBox 21">
            <a:extLst>
              <a:ext uri="{FF2B5EF4-FFF2-40B4-BE49-F238E27FC236}">
                <a16:creationId xmlns:a16="http://schemas.microsoft.com/office/drawing/2014/main" id="{047E2B1F-B041-41C5-84E8-AEE3565027C4}"/>
              </a:ext>
            </a:extLst>
          </p:cNvPr>
          <p:cNvSpPr txBox="1"/>
          <p:nvPr/>
        </p:nvSpPr>
        <p:spPr>
          <a:xfrm>
            <a:off x="6008914" y="3594595"/>
            <a:ext cx="5859806" cy="523220"/>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Face to face discussion in community spots to attract particular sections of marginalised groups – </a:t>
            </a:r>
            <a:r>
              <a:rPr lang="en-GB" dirty="0" err="1"/>
              <a:t>Rouksana</a:t>
            </a:r>
            <a:r>
              <a:rPr lang="en-GB" dirty="0"/>
              <a:t> Dyer</a:t>
            </a:r>
          </a:p>
        </p:txBody>
      </p:sp>
      <p:sp>
        <p:nvSpPr>
          <p:cNvPr id="24" name="TextBox 23">
            <a:extLst>
              <a:ext uri="{FF2B5EF4-FFF2-40B4-BE49-F238E27FC236}">
                <a16:creationId xmlns:a16="http://schemas.microsoft.com/office/drawing/2014/main" id="{79B00405-8F6E-4733-B381-AE091F4F8905}"/>
              </a:ext>
            </a:extLst>
          </p:cNvPr>
          <p:cNvSpPr txBox="1"/>
          <p:nvPr/>
        </p:nvSpPr>
        <p:spPr>
          <a:xfrm>
            <a:off x="5996932" y="1853001"/>
            <a:ext cx="5859808" cy="738664"/>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Encourage people who are hesitant to speak to a professional, ask them questions on why they don’t want a vaccine ( usually misinformation)  - Farah Ahmed</a:t>
            </a:r>
          </a:p>
        </p:txBody>
      </p:sp>
      <p:sp>
        <p:nvSpPr>
          <p:cNvPr id="26" name="TextBox 25">
            <a:extLst>
              <a:ext uri="{FF2B5EF4-FFF2-40B4-BE49-F238E27FC236}">
                <a16:creationId xmlns:a16="http://schemas.microsoft.com/office/drawing/2014/main" id="{F1AF5D0B-63E1-4A8B-B2F9-E9FD00BFF115}"/>
              </a:ext>
            </a:extLst>
          </p:cNvPr>
          <p:cNvSpPr txBox="1"/>
          <p:nvPr/>
        </p:nvSpPr>
        <p:spPr>
          <a:xfrm>
            <a:off x="6008914" y="5174790"/>
            <a:ext cx="5847824" cy="306166"/>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Open non threatening listening conversation - Barnabas</a:t>
            </a:r>
          </a:p>
        </p:txBody>
      </p:sp>
      <p:sp>
        <p:nvSpPr>
          <p:cNvPr id="28" name="TextBox 27">
            <a:extLst>
              <a:ext uri="{FF2B5EF4-FFF2-40B4-BE49-F238E27FC236}">
                <a16:creationId xmlns:a16="http://schemas.microsoft.com/office/drawing/2014/main" id="{FE7B28FD-7161-4899-B633-C50868D3D926}"/>
              </a:ext>
            </a:extLst>
          </p:cNvPr>
          <p:cNvSpPr txBox="1"/>
          <p:nvPr/>
        </p:nvSpPr>
        <p:spPr>
          <a:xfrm>
            <a:off x="345453" y="2818760"/>
            <a:ext cx="5293211" cy="738664"/>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Making calls to patients who have declined or are hesitant, using our coaching and active listening skills to help them to come to an informed decision. – Katy </a:t>
            </a:r>
            <a:r>
              <a:rPr lang="en-GB" dirty="0" err="1"/>
              <a:t>Szita</a:t>
            </a:r>
            <a:endParaRPr lang="en-GB" dirty="0"/>
          </a:p>
        </p:txBody>
      </p:sp>
      <p:sp>
        <p:nvSpPr>
          <p:cNvPr id="30" name="TextBox 29">
            <a:extLst>
              <a:ext uri="{FF2B5EF4-FFF2-40B4-BE49-F238E27FC236}">
                <a16:creationId xmlns:a16="http://schemas.microsoft.com/office/drawing/2014/main" id="{8D735593-B38F-46EF-8095-13F5474FC3A7}"/>
              </a:ext>
            </a:extLst>
          </p:cNvPr>
          <p:cNvSpPr txBox="1"/>
          <p:nvPr/>
        </p:nvSpPr>
        <p:spPr>
          <a:xfrm>
            <a:off x="5996932" y="2798725"/>
            <a:ext cx="5859806" cy="523220"/>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Undertake training and inform/educate patients regarding facts of the various vaccines and dispelling myths – Emma Williamson</a:t>
            </a:r>
          </a:p>
        </p:txBody>
      </p:sp>
      <p:sp>
        <p:nvSpPr>
          <p:cNvPr id="32" name="TextBox 31">
            <a:extLst>
              <a:ext uri="{FF2B5EF4-FFF2-40B4-BE49-F238E27FC236}">
                <a16:creationId xmlns:a16="http://schemas.microsoft.com/office/drawing/2014/main" id="{A906826B-23B3-4B0B-9598-B3C850226C62}"/>
              </a:ext>
            </a:extLst>
          </p:cNvPr>
          <p:cNvSpPr txBox="1"/>
          <p:nvPr/>
        </p:nvSpPr>
        <p:spPr>
          <a:xfrm>
            <a:off x="334433" y="5762250"/>
            <a:ext cx="5315253" cy="311974"/>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Investing in relationships built with patients – Alex Trigg</a:t>
            </a:r>
          </a:p>
        </p:txBody>
      </p:sp>
      <p:sp>
        <p:nvSpPr>
          <p:cNvPr id="34" name="TextBox 33">
            <a:extLst>
              <a:ext uri="{FF2B5EF4-FFF2-40B4-BE49-F238E27FC236}">
                <a16:creationId xmlns:a16="http://schemas.microsoft.com/office/drawing/2014/main" id="{86A31719-F6A7-4125-A3B8-7145941D20EB}"/>
              </a:ext>
            </a:extLst>
          </p:cNvPr>
          <p:cNvSpPr txBox="1"/>
          <p:nvPr/>
        </p:nvSpPr>
        <p:spPr>
          <a:xfrm>
            <a:off x="334433" y="5259458"/>
            <a:ext cx="5315521" cy="307777"/>
          </a:xfrm>
          <a:prstGeom prst="rect">
            <a:avLst/>
          </a:prstGeom>
          <a:solidFill>
            <a:schemeClr val="accent6">
              <a:lumMod val="75000"/>
            </a:schemeClr>
          </a:solidFill>
          <a:ln w="28575">
            <a:solidFill>
              <a:srgbClr val="0070C0"/>
            </a:solidFill>
          </a:ln>
        </p:spPr>
        <p:txBody>
          <a:bodyPr wrap="square">
            <a:spAutoFit/>
          </a:bodyPr>
          <a:lstStyle>
            <a:defPPr marR="0" lvl="0" algn="l" rtl="0">
              <a:lnSpc>
                <a:spcPct val="100000"/>
              </a:lnSpc>
              <a:spcBef>
                <a:spcPts val="0"/>
              </a:spcBef>
              <a:spcAft>
                <a:spcPts val="0"/>
              </a:spcAft>
              <a:defRPr/>
            </a:defPPr>
            <a:lvl1pPr algn="ctr" fontAlgn="ctr">
              <a:defRPr b="1" i="1">
                <a:solidFill>
                  <a:schemeClr val="bg1"/>
                </a:solidFill>
              </a:defRPr>
            </a:lvl1pPr>
          </a:lstStyle>
          <a:p>
            <a:r>
              <a:rPr lang="en-GB" dirty="0"/>
              <a:t>Direct contact with patients and carers – Rashmi </a:t>
            </a:r>
            <a:r>
              <a:rPr lang="en-GB" dirty="0" err="1"/>
              <a:t>Thaman</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24" name="Google Shape;324;p43"/>
          <p:cNvSpPr/>
          <p:nvPr/>
        </p:nvSpPr>
        <p:spPr>
          <a:xfrm>
            <a:off x="-1" y="6358393"/>
            <a:ext cx="12192000" cy="503701"/>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Tackling vaccine cautiousness</a:t>
            </a:r>
            <a:endParaRPr lang="en-US" sz="2800" dirty="0">
              <a:solidFill>
                <a:schemeClr val="lt1"/>
              </a:solidFill>
              <a:latin typeface="Calibri"/>
              <a:ea typeface="Calibri"/>
              <a:cs typeface="Calibri"/>
              <a:sym typeface="Calibri"/>
            </a:endParaRPr>
          </a:p>
        </p:txBody>
      </p:sp>
      <p:sp>
        <p:nvSpPr>
          <p:cNvPr id="325" name="Google Shape;325;p43"/>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rtl="0">
              <a:spcBef>
                <a:spcPts val="0"/>
              </a:spcBef>
              <a:spcAft>
                <a:spcPts val="0"/>
              </a:spcAft>
              <a:buClr>
                <a:schemeClr val="lt1"/>
              </a:buClr>
              <a:buSzPts val="2800"/>
              <a:buFont typeface="Arial Black"/>
              <a:buNone/>
            </a:pPr>
            <a:r>
              <a:rPr lang="en-US" sz="2800" b="1" dirty="0"/>
              <a:t>Resources and Support</a:t>
            </a:r>
            <a:endParaRPr sz="2800" b="1" dirty="0"/>
          </a:p>
        </p:txBody>
      </p:sp>
      <p:sp>
        <p:nvSpPr>
          <p:cNvPr id="326" name="Google Shape;326;p43"/>
          <p:cNvSpPr txBox="1"/>
          <p:nvPr/>
        </p:nvSpPr>
        <p:spPr>
          <a:xfrm>
            <a:off x="319250" y="821362"/>
            <a:ext cx="11522306" cy="5509170"/>
          </a:xfrm>
          <a:prstGeom prst="rect">
            <a:avLst/>
          </a:prstGeom>
          <a:noFill/>
          <a:ln>
            <a:noFill/>
          </a:ln>
        </p:spPr>
        <p:txBody>
          <a:bodyPr spcFirstLastPara="1" wrap="square" lIns="91425" tIns="91425" rIns="91425" bIns="91425" anchor="t" anchorCtr="0">
            <a:spAutoFit/>
          </a:bodyPr>
          <a:lstStyle/>
          <a:p>
            <a:pPr marL="120650">
              <a:buSzPts val="1700"/>
            </a:pPr>
            <a:r>
              <a:rPr lang="en-GB" sz="1600" b="1" dirty="0">
                <a:hlinkClick r:id="rId3"/>
              </a:rPr>
              <a:t>Resource Pack </a:t>
            </a:r>
            <a:r>
              <a:rPr lang="en-GB" sz="1600" b="1" dirty="0"/>
              <a:t> 							   	     </a:t>
            </a:r>
            <a:r>
              <a:rPr lang="en-GB" sz="1600" b="1" dirty="0">
                <a:hlinkClick r:id="rId4"/>
              </a:rPr>
              <a:t>Case Studies</a:t>
            </a:r>
            <a:endParaRPr lang="en-GB" sz="1600" b="1" dirty="0"/>
          </a:p>
          <a:p>
            <a:pPr marL="120650" lvl="0" algn="l" rtl="0">
              <a:spcAft>
                <a:spcPts val="0"/>
              </a:spcAft>
              <a:buSzPts val="1700"/>
            </a:pPr>
            <a:endParaRPr lang="en-GB" sz="2400" b="1" dirty="0"/>
          </a:p>
          <a:p>
            <a:pPr marL="120650" lvl="0" algn="l" rtl="0">
              <a:spcAft>
                <a:spcPts val="0"/>
              </a:spcAft>
              <a:buSzPts val="1700"/>
            </a:pPr>
            <a:endParaRPr lang="en-GB" sz="2000" i="1" dirty="0"/>
          </a:p>
          <a:p>
            <a:pPr marL="120650" lvl="0" algn="l" rtl="0">
              <a:spcAft>
                <a:spcPts val="0"/>
              </a:spcAft>
              <a:buSzPts val="1700"/>
            </a:pPr>
            <a:endParaRPr lang="en-GB" sz="2000" i="1" dirty="0"/>
          </a:p>
          <a:p>
            <a:pPr marL="120650" lvl="0" algn="l" rtl="0">
              <a:spcAft>
                <a:spcPts val="0"/>
              </a:spcAft>
              <a:buSzPts val="1700"/>
            </a:pPr>
            <a:endParaRPr lang="en-GB" sz="2000" i="1" dirty="0"/>
          </a:p>
          <a:p>
            <a:pPr marL="577850" lvl="0" indent="-457200" algn="l" rtl="0">
              <a:spcAft>
                <a:spcPts val="0"/>
              </a:spcAft>
              <a:buSzPts val="1700"/>
              <a:buFont typeface="+mj-lt"/>
              <a:buAutoNum type="arabicPeriod"/>
            </a:pPr>
            <a:endParaRPr lang="en-GB" sz="2000" i="1" dirty="0"/>
          </a:p>
          <a:p>
            <a:pPr marL="577850" lvl="0" indent="-457200" algn="l" rtl="0">
              <a:spcAft>
                <a:spcPts val="0"/>
              </a:spcAft>
              <a:buSzPts val="1700"/>
              <a:buFont typeface="+mj-lt"/>
              <a:buAutoNum type="arabicPeriod"/>
            </a:pPr>
            <a:endParaRPr lang="en-GB" sz="2000" i="1" dirty="0"/>
          </a:p>
          <a:p>
            <a:pPr marL="577850" lvl="0" indent="-457200" algn="l" rtl="0">
              <a:spcAft>
                <a:spcPts val="0"/>
              </a:spcAft>
              <a:buSzPts val="1700"/>
              <a:buFont typeface="+mj-lt"/>
              <a:buAutoNum type="arabicPeriod"/>
            </a:pPr>
            <a:endParaRPr lang="en-GB" sz="2000" i="1" dirty="0"/>
          </a:p>
          <a:p>
            <a:pPr marL="577850" lvl="0" indent="-457200" algn="l" rtl="0">
              <a:spcAft>
                <a:spcPts val="0"/>
              </a:spcAft>
              <a:buSzPts val="1700"/>
              <a:buFont typeface="+mj-lt"/>
              <a:buAutoNum type="arabicPeriod"/>
            </a:pPr>
            <a:endParaRPr lang="en-GB" sz="2000" i="1" dirty="0"/>
          </a:p>
          <a:p>
            <a:pPr marL="577850" lvl="0" indent="-457200" algn="l" rtl="0">
              <a:spcAft>
                <a:spcPts val="0"/>
              </a:spcAft>
              <a:buSzPts val="1700"/>
              <a:buFont typeface="+mj-lt"/>
              <a:buAutoNum type="arabicPeriod"/>
            </a:pPr>
            <a:endParaRPr lang="en-GB" sz="2000" i="1" dirty="0"/>
          </a:p>
          <a:p>
            <a:pPr marL="577850" lvl="0" indent="-457200" algn="l" rtl="0">
              <a:spcAft>
                <a:spcPts val="0"/>
              </a:spcAft>
              <a:buSzPts val="1700"/>
              <a:buFont typeface="+mj-lt"/>
              <a:buAutoNum type="arabicPeriod"/>
            </a:pPr>
            <a:endParaRPr lang="en-GB" sz="2000" i="1" dirty="0"/>
          </a:p>
          <a:p>
            <a:pPr marL="120650" lvl="0" algn="l" rtl="0">
              <a:spcAft>
                <a:spcPts val="0"/>
              </a:spcAft>
              <a:buSzPts val="1700"/>
            </a:pPr>
            <a:endParaRPr lang="en-GB" sz="2400" i="1" dirty="0"/>
          </a:p>
          <a:p>
            <a:pPr marL="120650" lvl="0" algn="l" rtl="0">
              <a:spcAft>
                <a:spcPts val="0"/>
              </a:spcAft>
              <a:buSzPts val="1700"/>
            </a:pPr>
            <a:r>
              <a:rPr lang="en-GB" sz="1600" b="1" dirty="0">
                <a:hlinkClick r:id="rId5"/>
              </a:rPr>
              <a:t>Recorded Training and Q&amp;A Sessions</a:t>
            </a:r>
            <a:endParaRPr lang="en-GB" sz="1600" b="1" dirty="0"/>
          </a:p>
          <a:p>
            <a:pPr marL="120650" lvl="0" algn="l" rtl="0">
              <a:spcAft>
                <a:spcPts val="0"/>
              </a:spcAft>
              <a:buSzPts val="1700"/>
            </a:pPr>
            <a:endParaRPr lang="en-GB" sz="1100" b="1" dirty="0"/>
          </a:p>
          <a:p>
            <a:pPr marL="120650" lvl="0" algn="l" rtl="0">
              <a:spcAft>
                <a:spcPts val="0"/>
              </a:spcAft>
              <a:buSzPts val="1700"/>
            </a:pPr>
            <a:r>
              <a:rPr lang="en-GB" sz="1600" b="1" u="sng" dirty="0">
                <a:solidFill>
                  <a:srgbClr val="0000FF"/>
                </a:solidFill>
                <a:hlinkClick r:id="rId6"/>
              </a:rPr>
              <a:t>London Social Prescribing Future NHS Collaboration Platform</a:t>
            </a:r>
            <a:endParaRPr lang="en-GB" sz="1600" b="1" u="sng" dirty="0">
              <a:solidFill>
                <a:srgbClr val="0000FF"/>
              </a:solidFill>
            </a:endParaRPr>
          </a:p>
          <a:p>
            <a:pPr marL="120650" lvl="0" algn="l" rtl="0">
              <a:spcAft>
                <a:spcPts val="0"/>
              </a:spcAft>
              <a:buSzPts val="1700"/>
            </a:pPr>
            <a:endParaRPr lang="en-GB" sz="1100" b="1" u="sng" dirty="0">
              <a:solidFill>
                <a:srgbClr val="0000FF"/>
              </a:solidFill>
            </a:endParaRPr>
          </a:p>
          <a:p>
            <a:pPr marL="120650">
              <a:buSzPts val="1700"/>
            </a:pPr>
            <a:r>
              <a:rPr lang="en-GB" sz="1600" b="1" i="0" dirty="0">
                <a:solidFill>
                  <a:srgbClr val="042E37"/>
                </a:solidFill>
                <a:effectLst/>
                <a:latin typeface="Arial" panose="020B0604020202020204" pitchFamily="34" charset="0"/>
                <a:hlinkClick r:id="rId7"/>
              </a:rPr>
              <a:t>COVID-19 Vaccine Equalities Connect and Exchange Hub</a:t>
            </a:r>
            <a:endParaRPr lang="en-GB" sz="1600" b="1" i="0" dirty="0">
              <a:solidFill>
                <a:srgbClr val="042E37"/>
              </a:solidFill>
              <a:effectLst/>
              <a:latin typeface="Arial" panose="020B0604020202020204" pitchFamily="34" charset="0"/>
            </a:endParaRPr>
          </a:p>
          <a:p>
            <a:pPr marL="120650">
              <a:buSzPts val="1700"/>
            </a:pPr>
            <a:endParaRPr lang="en-GB" sz="1100" b="1" i="0" dirty="0">
              <a:solidFill>
                <a:srgbClr val="042E37"/>
              </a:solidFill>
              <a:effectLst/>
              <a:latin typeface="Arial" panose="020B0604020202020204" pitchFamily="34" charset="0"/>
            </a:endParaRPr>
          </a:p>
          <a:p>
            <a:pPr marL="120650" lvl="0" algn="l" rtl="0">
              <a:spcAft>
                <a:spcPts val="0"/>
              </a:spcAft>
              <a:buSzPts val="1700"/>
            </a:pPr>
            <a:r>
              <a:rPr lang="en-GB" sz="1600" b="1" u="sng" dirty="0">
                <a:solidFill>
                  <a:srgbClr val="042E37"/>
                </a:solidFill>
                <a:latin typeface="Arial" panose="020B0604020202020204" pitchFamily="34" charset="0"/>
                <a:hlinkClick r:id="rId8"/>
              </a:rPr>
              <a:t>London Social Prescribing Newsletters</a:t>
            </a:r>
            <a:endParaRPr lang="en-GB" sz="3200" b="1" u="sng" dirty="0">
              <a:solidFill>
                <a:srgbClr val="0000FF"/>
              </a:solidFill>
            </a:endParaRPr>
          </a:p>
        </p:txBody>
      </p:sp>
      <p:pic>
        <p:nvPicPr>
          <p:cNvPr id="5" name="Picture 4">
            <a:extLst>
              <a:ext uri="{FF2B5EF4-FFF2-40B4-BE49-F238E27FC236}">
                <a16:creationId xmlns:a16="http://schemas.microsoft.com/office/drawing/2014/main" id="{8DEB30C6-DB7D-41B5-86CE-255E68DD26C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32199" y="1314458"/>
            <a:ext cx="4588892" cy="3157232"/>
          </a:xfrm>
          <a:prstGeom prst="rect">
            <a:avLst/>
          </a:prstGeom>
          <a:ln>
            <a:solidFill>
              <a:schemeClr val="accent6">
                <a:lumMod val="75000"/>
              </a:schemeClr>
            </a:solidFill>
          </a:ln>
        </p:spPr>
      </p:pic>
      <p:pic>
        <p:nvPicPr>
          <p:cNvPr id="3" name="Picture 2">
            <a:extLst>
              <a:ext uri="{FF2B5EF4-FFF2-40B4-BE49-F238E27FC236}">
                <a16:creationId xmlns:a16="http://schemas.microsoft.com/office/drawing/2014/main" id="{CB44CE9B-0A77-4CCA-8F23-0DBAF36E9BB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13173" y="1301234"/>
            <a:ext cx="2928383" cy="4152509"/>
          </a:xfrm>
          <a:prstGeom prst="rect">
            <a:avLst/>
          </a:prstGeom>
          <a:ln>
            <a:solidFill>
              <a:srgbClr val="0070C0"/>
            </a:solidFill>
          </a:ln>
        </p:spPr>
      </p:pic>
      <p:pic>
        <p:nvPicPr>
          <p:cNvPr id="4" name="Picture 3">
            <a:extLst>
              <a:ext uri="{FF2B5EF4-FFF2-40B4-BE49-F238E27FC236}">
                <a16:creationId xmlns:a16="http://schemas.microsoft.com/office/drawing/2014/main" id="{3D51E465-48BE-46E3-BA3B-DE52C3F16A4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319550" y="1294348"/>
            <a:ext cx="3155255" cy="3157232"/>
          </a:xfrm>
          <a:prstGeom prst="rect">
            <a:avLst/>
          </a:prstGeom>
        </p:spPr>
      </p:pic>
      <p:pic>
        <p:nvPicPr>
          <p:cNvPr id="6" name="Picture 5">
            <a:extLst>
              <a:ext uri="{FF2B5EF4-FFF2-40B4-BE49-F238E27FC236}">
                <a16:creationId xmlns:a16="http://schemas.microsoft.com/office/drawing/2014/main" id="{9EFCC37C-8293-40F7-84DB-43C794A9345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700147" y="3995482"/>
            <a:ext cx="4577864" cy="2128667"/>
          </a:xfrm>
          <a:prstGeom prst="rect">
            <a:avLst/>
          </a:prstGeom>
          <a:ln>
            <a:solidFill>
              <a:srgbClr val="0070C0"/>
            </a:solidFill>
          </a:ln>
        </p:spPr>
      </p:pic>
    </p:spTree>
    <p:extLst>
      <p:ext uri="{BB962C8B-B14F-4D97-AF65-F5344CB8AC3E}">
        <p14:creationId xmlns:p14="http://schemas.microsoft.com/office/powerpoint/2010/main" val="358334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4"/>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333" name="Google Shape;333;p44"/>
          <p:cNvSpPr txBox="1">
            <a:spLocks noGrp="1"/>
          </p:cNvSpPr>
          <p:nvPr>
            <p:ph type="title"/>
          </p:nvPr>
        </p:nvSpPr>
        <p:spPr>
          <a:xfrm>
            <a:off x="334434" y="188914"/>
            <a:ext cx="11523000" cy="1531029"/>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95250" algn="ctr">
              <a:spcBef>
                <a:spcPts val="0"/>
              </a:spcBef>
              <a:buSzPts val="2800"/>
            </a:pPr>
            <a:r>
              <a:rPr lang="en-GB" sz="8800" b="1" dirty="0"/>
              <a:t>Thank You</a:t>
            </a:r>
            <a:endParaRPr sz="8000" dirty="0"/>
          </a:p>
        </p:txBody>
      </p:sp>
      <p:sp>
        <p:nvSpPr>
          <p:cNvPr id="334" name="Google Shape;334;p44"/>
          <p:cNvSpPr txBox="1"/>
          <p:nvPr/>
        </p:nvSpPr>
        <p:spPr>
          <a:xfrm>
            <a:off x="334434" y="1919607"/>
            <a:ext cx="11523000" cy="3883340"/>
          </a:xfrm>
          <a:prstGeom prst="rect">
            <a:avLst/>
          </a:prstGeom>
          <a:noFill/>
          <a:ln>
            <a:noFill/>
          </a:ln>
        </p:spPr>
        <p:txBody>
          <a:bodyPr spcFirstLastPara="1" wrap="square" lIns="91425" tIns="91425" rIns="91425" bIns="91425" anchor="t" anchorCtr="0">
            <a:spAutoFit/>
          </a:bodyPr>
          <a:lstStyle/>
          <a:p>
            <a:pPr algn="ctr">
              <a:lnSpc>
                <a:spcPct val="115000"/>
              </a:lnSpc>
            </a:pPr>
            <a:r>
              <a:rPr lang="en-GB" sz="3200" b="1" dirty="0">
                <a:solidFill>
                  <a:schemeClr val="accent5">
                    <a:lumMod val="50000"/>
                  </a:schemeClr>
                </a:solidFill>
              </a:rPr>
              <a:t>We hope you enjoyed todays session and want to thank you for joining</a:t>
            </a:r>
          </a:p>
          <a:p>
            <a:pPr algn="ctr">
              <a:lnSpc>
                <a:spcPct val="115000"/>
              </a:lnSpc>
            </a:pPr>
            <a:endParaRPr lang="en-GB" sz="1200" b="1" dirty="0">
              <a:solidFill>
                <a:schemeClr val="accent5">
                  <a:lumMod val="50000"/>
                </a:schemeClr>
              </a:solidFill>
            </a:endParaRPr>
          </a:p>
          <a:p>
            <a:pPr algn="ctr">
              <a:lnSpc>
                <a:spcPct val="115000"/>
              </a:lnSpc>
            </a:pPr>
            <a:r>
              <a:rPr lang="en-GB" sz="2000" dirty="0">
                <a:solidFill>
                  <a:schemeClr val="accent5">
                    <a:lumMod val="50000"/>
                  </a:schemeClr>
                </a:solidFill>
              </a:rPr>
              <a:t>We value your feedback and would appreciate you taking a few minutes to complete our feedback form:</a:t>
            </a:r>
          </a:p>
          <a:p>
            <a:pPr algn="ctr">
              <a:lnSpc>
                <a:spcPct val="115000"/>
              </a:lnSpc>
            </a:pPr>
            <a:endParaRPr lang="en-GB" sz="1000" b="1" dirty="0">
              <a:solidFill>
                <a:schemeClr val="accent5">
                  <a:lumMod val="50000"/>
                </a:schemeClr>
              </a:solidFill>
            </a:endParaRPr>
          </a:p>
          <a:p>
            <a:pPr algn="ctr">
              <a:lnSpc>
                <a:spcPct val="115000"/>
              </a:lnSpc>
            </a:pPr>
            <a:r>
              <a:rPr lang="en-GB" sz="2000" b="1" dirty="0">
                <a:solidFill>
                  <a:srgbClr val="0070C0"/>
                </a:solidFill>
              </a:rPr>
              <a:t>Share your feedback: </a:t>
            </a:r>
            <a:r>
              <a:rPr lang="en-GB" sz="2000" b="1" dirty="0">
                <a:solidFill>
                  <a:schemeClr val="accent5">
                    <a:lumMod val="50000"/>
                  </a:schemeClr>
                </a:solidFill>
                <a:hlinkClick r:id="rId3"/>
              </a:rPr>
              <a:t>CLICK HERE</a:t>
            </a:r>
            <a:endParaRPr lang="en-GB" sz="2000" dirty="0">
              <a:solidFill>
                <a:srgbClr val="0070C0"/>
              </a:solidFill>
            </a:endParaRPr>
          </a:p>
          <a:p>
            <a:pPr marL="0" lvl="0" indent="0" algn="l" rtl="0">
              <a:lnSpc>
                <a:spcPct val="115000"/>
              </a:lnSpc>
              <a:spcBef>
                <a:spcPts val="0"/>
              </a:spcBef>
              <a:spcAft>
                <a:spcPts val="0"/>
              </a:spcAft>
              <a:buNone/>
            </a:pPr>
            <a:endParaRPr lang="en-GB" sz="1800" b="1" dirty="0">
              <a:solidFill>
                <a:schemeClr val="accent5">
                  <a:lumMod val="50000"/>
                </a:schemeClr>
              </a:solidFill>
            </a:endParaRPr>
          </a:p>
          <a:p>
            <a:pPr marL="0" lvl="0" indent="0" algn="ctr" rtl="0">
              <a:lnSpc>
                <a:spcPct val="115000"/>
              </a:lnSpc>
              <a:spcBef>
                <a:spcPts val="0"/>
              </a:spcBef>
              <a:spcAft>
                <a:spcPts val="0"/>
              </a:spcAft>
              <a:buNone/>
            </a:pPr>
            <a:r>
              <a:rPr lang="en-GB" sz="2000" dirty="0">
                <a:solidFill>
                  <a:schemeClr val="accent5">
                    <a:lumMod val="50000"/>
                  </a:schemeClr>
                </a:solidFill>
              </a:rPr>
              <a:t>If you would like to share the great work you and your team are doing, please do get in touch:</a:t>
            </a:r>
          </a:p>
          <a:p>
            <a:pPr marL="0" lvl="0" indent="0" algn="l" rtl="0">
              <a:lnSpc>
                <a:spcPct val="115000"/>
              </a:lnSpc>
              <a:spcBef>
                <a:spcPts val="0"/>
              </a:spcBef>
              <a:spcAft>
                <a:spcPts val="0"/>
              </a:spcAft>
              <a:buNone/>
            </a:pPr>
            <a:endParaRPr lang="en-GB" sz="100" dirty="0">
              <a:solidFill>
                <a:schemeClr val="accent5">
                  <a:lumMod val="50000"/>
                </a:schemeClr>
              </a:solidFill>
            </a:endParaRPr>
          </a:p>
          <a:p>
            <a:pPr marL="0" lvl="0" indent="0" algn="ctr" rtl="0">
              <a:lnSpc>
                <a:spcPct val="115000"/>
              </a:lnSpc>
              <a:spcBef>
                <a:spcPts val="0"/>
              </a:spcBef>
              <a:spcAft>
                <a:spcPts val="0"/>
              </a:spcAft>
              <a:buNone/>
            </a:pPr>
            <a:r>
              <a:rPr lang="en-GB" sz="2000" b="1" dirty="0">
                <a:solidFill>
                  <a:srgbClr val="0070C0"/>
                </a:solidFill>
              </a:rPr>
              <a:t>Email the team: </a:t>
            </a:r>
            <a:r>
              <a:rPr lang="en-GB" sz="2000" b="1" dirty="0">
                <a:solidFill>
                  <a:srgbClr val="0070C0"/>
                </a:solidFill>
                <a:hlinkClick r:id="rId4"/>
              </a:rPr>
              <a:t>hlp.socialprescribing@nhs.net</a:t>
            </a:r>
            <a:r>
              <a:rPr lang="en-GB" sz="2000" b="1" dirty="0">
                <a:solidFill>
                  <a:srgbClr val="0070C0"/>
                </a:solidFill>
              </a:rPr>
              <a:t> </a:t>
            </a:r>
            <a:endParaRPr sz="2000" b="1" dirty="0">
              <a:solidFill>
                <a:srgbClr val="0070C0"/>
              </a:solidFill>
            </a:endParaRPr>
          </a:p>
        </p:txBody>
      </p:sp>
      <p:grpSp>
        <p:nvGrpSpPr>
          <p:cNvPr id="6" name="Google Shape;252;p37">
            <a:extLst>
              <a:ext uri="{FF2B5EF4-FFF2-40B4-BE49-F238E27FC236}">
                <a16:creationId xmlns:a16="http://schemas.microsoft.com/office/drawing/2014/main" id="{D9939321-646F-45D3-A42E-07A525521335}"/>
              </a:ext>
            </a:extLst>
          </p:cNvPr>
          <p:cNvGrpSpPr/>
          <p:nvPr/>
        </p:nvGrpSpPr>
        <p:grpSpPr>
          <a:xfrm>
            <a:off x="174171" y="5999410"/>
            <a:ext cx="11843658" cy="814263"/>
            <a:chOff x="258648" y="4563753"/>
            <a:chExt cx="8898207" cy="610698"/>
          </a:xfrm>
        </p:grpSpPr>
        <p:pic>
          <p:nvPicPr>
            <p:cNvPr id="7" name="Google Shape;253;p37">
              <a:extLst>
                <a:ext uri="{FF2B5EF4-FFF2-40B4-BE49-F238E27FC236}">
                  <a16:creationId xmlns:a16="http://schemas.microsoft.com/office/drawing/2014/main" id="{4DE3CF48-233D-4B19-AC5A-CADA5BAF9122}"/>
                </a:ext>
              </a:extLst>
            </p:cNvPr>
            <p:cNvPicPr preferRelativeResize="0"/>
            <p:nvPr/>
          </p:nvPicPr>
          <p:blipFill rotWithShape="1">
            <a:blip r:embed="rId5">
              <a:alphaModFix/>
            </a:blip>
            <a:srcRect/>
            <a:stretch/>
          </p:blipFill>
          <p:spPr>
            <a:xfrm>
              <a:off x="8363541" y="4598493"/>
              <a:ext cx="793314" cy="541216"/>
            </a:xfrm>
            <a:prstGeom prst="rect">
              <a:avLst/>
            </a:prstGeom>
            <a:noFill/>
            <a:ln>
              <a:noFill/>
            </a:ln>
          </p:spPr>
        </p:pic>
        <p:pic>
          <p:nvPicPr>
            <p:cNvPr id="8" name="Google Shape;254;p37">
              <a:extLst>
                <a:ext uri="{FF2B5EF4-FFF2-40B4-BE49-F238E27FC236}">
                  <a16:creationId xmlns:a16="http://schemas.microsoft.com/office/drawing/2014/main" id="{EB6EDDA4-E51B-4F5F-9096-CFB115304532}"/>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58648" y="4563753"/>
              <a:ext cx="1719301" cy="610698"/>
            </a:xfrm>
            <a:prstGeom prst="rect">
              <a:avLst/>
            </a:prstGeom>
            <a:noFill/>
            <a:ln>
              <a:noFill/>
            </a:ln>
          </p:spPr>
        </p:pic>
      </p:grpSp>
    </p:spTree>
    <p:extLst>
      <p:ext uri="{BB962C8B-B14F-4D97-AF65-F5344CB8AC3E}">
        <p14:creationId xmlns:p14="http://schemas.microsoft.com/office/powerpoint/2010/main" val="318204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324" name="Google Shape;324;p43"/>
          <p:cNvSpPr/>
          <p:nvPr/>
        </p:nvSpPr>
        <p:spPr>
          <a:xfrm>
            <a:off x="-1" y="6338875"/>
            <a:ext cx="12192000" cy="523220"/>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Tackling vaccine cautiousness</a:t>
            </a:r>
            <a:endParaRPr lang="en-US" sz="2800" dirty="0">
              <a:solidFill>
                <a:schemeClr val="lt1"/>
              </a:solidFill>
              <a:latin typeface="Calibri"/>
              <a:ea typeface="Calibri"/>
              <a:cs typeface="Calibri"/>
              <a:sym typeface="Calibri"/>
            </a:endParaRPr>
          </a:p>
        </p:txBody>
      </p:sp>
      <p:sp>
        <p:nvSpPr>
          <p:cNvPr id="325" name="Google Shape;325;p43"/>
          <p:cNvSpPr txBox="1">
            <a:spLocks noGrp="1"/>
          </p:cNvSpPr>
          <p:nvPr>
            <p:ph type="title"/>
          </p:nvPr>
        </p:nvSpPr>
        <p:spPr>
          <a:xfrm>
            <a:off x="334434" y="188914"/>
            <a:ext cx="11523000" cy="635466"/>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US" sz="3600" b="1" dirty="0"/>
              <a:t>Agenda</a:t>
            </a:r>
            <a:endParaRPr dirty="0"/>
          </a:p>
        </p:txBody>
      </p:sp>
      <p:graphicFrame>
        <p:nvGraphicFramePr>
          <p:cNvPr id="3" name="Table 2">
            <a:extLst>
              <a:ext uri="{FF2B5EF4-FFF2-40B4-BE49-F238E27FC236}">
                <a16:creationId xmlns:a16="http://schemas.microsoft.com/office/drawing/2014/main" id="{E0C6E19F-8B60-45CF-961B-9552569E32D1}"/>
              </a:ext>
            </a:extLst>
          </p:cNvPr>
          <p:cNvGraphicFramePr>
            <a:graphicFrameLocks noGrp="1"/>
          </p:cNvGraphicFramePr>
          <p:nvPr>
            <p:extLst>
              <p:ext uri="{D42A27DB-BD31-4B8C-83A1-F6EECF244321}">
                <p14:modId xmlns:p14="http://schemas.microsoft.com/office/powerpoint/2010/main" val="3034424939"/>
              </p:ext>
            </p:extLst>
          </p:nvPr>
        </p:nvGraphicFramePr>
        <p:xfrm>
          <a:off x="334434" y="1038200"/>
          <a:ext cx="8787795" cy="5086855"/>
        </p:xfrm>
        <a:graphic>
          <a:graphicData uri="http://schemas.openxmlformats.org/drawingml/2006/table">
            <a:tbl>
              <a:tblPr/>
              <a:tblGrid>
                <a:gridCol w="1026356">
                  <a:extLst>
                    <a:ext uri="{9D8B030D-6E8A-4147-A177-3AD203B41FA5}">
                      <a16:colId xmlns:a16="http://schemas.microsoft.com/office/drawing/2014/main" val="3402481052"/>
                    </a:ext>
                  </a:extLst>
                </a:gridCol>
                <a:gridCol w="7761439">
                  <a:extLst>
                    <a:ext uri="{9D8B030D-6E8A-4147-A177-3AD203B41FA5}">
                      <a16:colId xmlns:a16="http://schemas.microsoft.com/office/drawing/2014/main" val="3206691050"/>
                    </a:ext>
                  </a:extLst>
                </a:gridCol>
              </a:tblGrid>
              <a:tr h="401675">
                <a:tc>
                  <a:txBody>
                    <a:bodyPr/>
                    <a:lstStyle/>
                    <a:p>
                      <a:pPr algn="l" fontAlgn="base"/>
                      <a:r>
                        <a:rPr lang="en-US" sz="1800" b="1" i="0">
                          <a:solidFill>
                            <a:srgbClr val="FFFFFF"/>
                          </a:solidFill>
                          <a:effectLst/>
                          <a:latin typeface="Arial" panose="020B0604020202020204" pitchFamily="34" charset="0"/>
                        </a:rPr>
                        <a:t>TIME​</a:t>
                      </a:r>
                      <a:endParaRPr lang="en-US"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1C9"/>
                    </a:solidFill>
                  </a:tcPr>
                </a:tc>
                <a:tc>
                  <a:txBody>
                    <a:bodyPr/>
                    <a:lstStyle/>
                    <a:p>
                      <a:pPr algn="l" fontAlgn="base"/>
                      <a:r>
                        <a:rPr lang="en-US" sz="1800" b="1" i="0" dirty="0">
                          <a:solidFill>
                            <a:srgbClr val="FFFFFF"/>
                          </a:solidFill>
                          <a:effectLst/>
                          <a:latin typeface="Arial" panose="020B0604020202020204" pitchFamily="34" charset="0"/>
                        </a:rPr>
                        <a:t>ITEM​</a:t>
                      </a:r>
                      <a:endParaRPr lang="en-US"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1C9"/>
                    </a:solidFill>
                  </a:tcPr>
                </a:tc>
                <a:extLst>
                  <a:ext uri="{0D108BD9-81ED-4DB2-BD59-A6C34878D82A}">
                    <a16:rowId xmlns:a16="http://schemas.microsoft.com/office/drawing/2014/main" val="3437660227"/>
                  </a:ext>
                </a:extLst>
              </a:tr>
              <a:tr h="401675">
                <a:tc>
                  <a:txBody>
                    <a:bodyPr/>
                    <a:lstStyle/>
                    <a:p>
                      <a:pPr algn="l" fontAlgn="base"/>
                      <a:r>
                        <a:rPr lang="en-US" sz="1800" b="0" i="0" dirty="0">
                          <a:solidFill>
                            <a:srgbClr val="3F3F3F"/>
                          </a:solidFill>
                          <a:effectLst/>
                          <a:latin typeface="Arial" panose="020B0604020202020204" pitchFamily="34" charset="0"/>
                        </a:rPr>
                        <a:t>12:30​</a:t>
                      </a:r>
                      <a:endParaRPr lang="en-US" b="0" i="0" dirty="0">
                        <a:solidFill>
                          <a:srgbClr val="3F3F3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ase"/>
                      <a:r>
                        <a:rPr lang="en-US" sz="1800" b="1" i="0" dirty="0">
                          <a:solidFill>
                            <a:srgbClr val="3F3F3F"/>
                          </a:solidFill>
                          <a:effectLst/>
                          <a:latin typeface="Arial" panose="020B0604020202020204" pitchFamily="34" charset="0"/>
                        </a:rPr>
                        <a:t>Welcome &amp; Introductions​</a:t>
                      </a:r>
                      <a:endParaRPr lang="en-US" b="1" i="0" dirty="0">
                        <a:solidFill>
                          <a:srgbClr val="3F3F3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51853737"/>
                  </a:ext>
                </a:extLst>
              </a:tr>
              <a:tr h="436729">
                <a:tc>
                  <a:txBody>
                    <a:bodyPr/>
                    <a:lstStyle/>
                    <a:p>
                      <a:pPr algn="l" fontAlgn="base"/>
                      <a:r>
                        <a:rPr lang="en-US" sz="1800" b="0" i="0" dirty="0">
                          <a:solidFill>
                            <a:srgbClr val="3F3F3F"/>
                          </a:solidFill>
                          <a:effectLst/>
                          <a:latin typeface="Arial" panose="020B0604020202020204" pitchFamily="34" charset="0"/>
                        </a:rPr>
                        <a:t>12:35</a:t>
                      </a:r>
                      <a:endParaRPr lang="en-US" b="0" i="0" dirty="0">
                        <a:solidFill>
                          <a:srgbClr val="3F3F3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GB" sz="1800" b="1" u="none" strike="noStrike" cap="none" dirty="0">
                          <a:solidFill>
                            <a:schemeClr val="dk1"/>
                          </a:solidFill>
                          <a:sym typeface="Arial"/>
                        </a:rPr>
                        <a:t>Personalised Care Additional Roles Supporting Vaccine Roll Out</a:t>
                      </a:r>
                      <a:r>
                        <a:rPr lang="en-GB" sz="1800" b="1" i="0" dirty="0">
                          <a:solidFill>
                            <a:srgbClr val="3F3F3F"/>
                          </a:solidFill>
                          <a:effectLst/>
                          <a:latin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GB" sz="1200" dirty="0"/>
                        <a:t>Dr Jagan John, Clinical Lead for Healthy London Partnership, Clinical Director and GP B&amp;D </a:t>
                      </a:r>
                      <a:endParaRPr lang="en-GB" sz="1200" b="1" i="0" dirty="0">
                        <a:solidFill>
                          <a:srgbClr val="3F3F3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91609734"/>
                  </a:ext>
                </a:extLst>
              </a:tr>
              <a:tr h="1323112">
                <a:tc>
                  <a:txBody>
                    <a:bodyPr/>
                    <a:lstStyle/>
                    <a:p>
                      <a:pPr algn="l" fontAlgn="base"/>
                      <a:r>
                        <a:rPr lang="en-US" sz="1800" b="0" i="0" dirty="0">
                          <a:solidFill>
                            <a:srgbClr val="3F3F3F"/>
                          </a:solidFill>
                          <a:effectLst/>
                          <a:latin typeface="Arial" panose="020B0604020202020204" pitchFamily="34" charset="0"/>
                        </a:rPr>
                        <a:t>12:40​</a:t>
                      </a:r>
                      <a:endParaRPr lang="en-US" b="0" i="0" dirty="0">
                        <a:solidFill>
                          <a:srgbClr val="3F3F3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b="1" dirty="0"/>
                        <a:t>Examples of great practice…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8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600" b="1" dirty="0"/>
                        <a:t>Social Prescribing Link Workers</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600" dirty="0"/>
                        <a:t>     </a:t>
                      </a:r>
                      <a:r>
                        <a:rPr lang="en-GB" sz="1200" dirty="0"/>
                        <a:t>David </a:t>
                      </a:r>
                      <a:r>
                        <a:rPr lang="en-GB" sz="1200" dirty="0" err="1"/>
                        <a:t>Sagman</a:t>
                      </a:r>
                      <a:r>
                        <a:rPr lang="en-GB" sz="1200" dirty="0"/>
                        <a:t>, Ninian </a:t>
                      </a:r>
                      <a:r>
                        <a:rPr lang="en-GB" sz="1200" b="0" i="0" u="none" strike="noStrike" cap="none" dirty="0" err="1">
                          <a:solidFill>
                            <a:schemeClr val="tx1"/>
                          </a:solidFill>
                          <a:latin typeface="+mn-lt"/>
                          <a:ea typeface="+mn-ea"/>
                          <a:cs typeface="+mn-cs"/>
                          <a:sym typeface="Arial"/>
                        </a:rPr>
                        <a:t>Schmeising-Barnes</a:t>
                      </a:r>
                      <a:r>
                        <a:rPr lang="en-GB" sz="1200" dirty="0"/>
                        <a:t>, Farah Ahmed, Saiba Salam and Gay Palmer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600" b="1" dirty="0"/>
                        <a:t>GP &amp; Personalised Care Team</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600" dirty="0"/>
                        <a:t>         </a:t>
                      </a:r>
                      <a:r>
                        <a:rPr lang="en-GB" sz="1200" dirty="0"/>
                        <a:t>Dr Mohan </a:t>
                      </a:r>
                      <a:r>
                        <a:rPr lang="en-GB" sz="1200" dirty="0" err="1"/>
                        <a:t>Sekeram</a:t>
                      </a:r>
                      <a:r>
                        <a:rPr lang="en-GB" sz="1200" dirty="0"/>
                        <a:t>, Clinical Director and GP </a:t>
                      </a:r>
                      <a:endParaRPr lang="en-GB" sz="16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600" b="1" dirty="0"/>
                        <a:t>Vaccine Peer Support Champions</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600" dirty="0"/>
                        <a:t>         </a:t>
                      </a:r>
                      <a:r>
                        <a:rPr lang="en-GB" sz="1200" dirty="0"/>
                        <a:t>Anne Bowers, </a:t>
                      </a:r>
                      <a:r>
                        <a:rPr lang="en-GB" sz="1200" b="0" i="0" u="none" strike="noStrike" cap="none" dirty="0">
                          <a:solidFill>
                            <a:schemeClr val="tx1"/>
                          </a:solidFill>
                          <a:latin typeface="+mn-lt"/>
                          <a:ea typeface="+mn-ea"/>
                          <a:cs typeface="+mn-cs"/>
                          <a:sym typeface="Arial"/>
                        </a:rPr>
                        <a:t>Strategic Community Engagement Lead, Public Health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27119462"/>
                  </a:ext>
                </a:extLst>
              </a:tr>
              <a:tr h="401675">
                <a:tc>
                  <a:txBody>
                    <a:bodyPr/>
                    <a:lstStyle/>
                    <a:p>
                      <a:pPr algn="l" fontAlgn="base"/>
                      <a:r>
                        <a:rPr lang="en-US" sz="1800" b="0" i="0" dirty="0">
                          <a:solidFill>
                            <a:srgbClr val="3F3F3F"/>
                          </a:solidFill>
                          <a:effectLst/>
                          <a:latin typeface="Arial" panose="020B0604020202020204" pitchFamily="34" charset="0"/>
                        </a:rPr>
                        <a:t>13:20​</a:t>
                      </a:r>
                      <a:endParaRPr lang="en-US" b="0" i="0" dirty="0">
                        <a:solidFill>
                          <a:srgbClr val="3F3F3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t>Q</a:t>
                      </a:r>
                      <a:r>
                        <a:rPr lang="en-GB" sz="1800" b="1"/>
                        <a:t>&amp;A</a:t>
                      </a:r>
                      <a:endParaRPr lang="en-GB" sz="1800" b="1" dirty="0"/>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51065451"/>
                  </a:ext>
                </a:extLst>
              </a:tr>
              <a:tr h="401675">
                <a:tc>
                  <a:txBody>
                    <a:bodyPr/>
                    <a:lstStyle/>
                    <a:p>
                      <a:pPr algn="l" fontAlgn="base"/>
                      <a:r>
                        <a:rPr lang="en-US" sz="1800" b="0" i="0" u="none" strike="noStrike" cap="none" dirty="0">
                          <a:solidFill>
                            <a:srgbClr val="3F3F3F"/>
                          </a:solidFill>
                          <a:effectLst/>
                          <a:latin typeface="Arial" panose="020B0604020202020204" pitchFamily="34" charset="0"/>
                          <a:ea typeface="+mn-ea"/>
                          <a:cs typeface="+mn-cs"/>
                          <a:sym typeface="Arial"/>
                        </a:rPr>
                        <a:t>13:35</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t>Your Suggestions &amp; Reflections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0" i="0" u="none" strike="noStrike" cap="none" dirty="0">
                          <a:solidFill>
                            <a:schemeClr val="tx1"/>
                          </a:solidFill>
                          <a:latin typeface="+mn-lt"/>
                          <a:ea typeface="+mn-ea"/>
                          <a:cs typeface="+mn-cs"/>
                          <a:sym typeface="Arial"/>
                        </a:rPr>
                        <a:t>Can you replicate approaches in your area?</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48433128"/>
                  </a:ext>
                </a:extLst>
              </a:tr>
              <a:tr h="401675">
                <a:tc>
                  <a:txBody>
                    <a:bodyPr/>
                    <a:lstStyle/>
                    <a:p>
                      <a:pPr marR="0" algn="l" rtl="0" fontAlgn="base">
                        <a:lnSpc>
                          <a:spcPct val="100000"/>
                        </a:lnSpc>
                        <a:spcBef>
                          <a:spcPts val="0"/>
                        </a:spcBef>
                        <a:spcAft>
                          <a:spcPts val="0"/>
                        </a:spcAft>
                        <a:buClr>
                          <a:srgbClr val="000000"/>
                        </a:buClr>
                        <a:buFont typeface="Arial"/>
                      </a:pPr>
                      <a:r>
                        <a:rPr lang="en-US" sz="1800" b="0" i="0" u="none" strike="noStrike" cap="none" dirty="0">
                          <a:solidFill>
                            <a:srgbClr val="3F3F3F"/>
                          </a:solidFill>
                          <a:effectLst/>
                          <a:latin typeface="Arial" panose="020B0604020202020204" pitchFamily="34" charset="0"/>
                          <a:ea typeface="+mn-ea"/>
                          <a:cs typeface="+mn-cs"/>
                          <a:sym typeface="Arial"/>
                        </a:rPr>
                        <a:t>13:45</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t>Resources and Support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2276659"/>
                  </a:ext>
                </a:extLst>
              </a:tr>
              <a:tr h="401675">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800" b="0" i="0" dirty="0">
                          <a:solidFill>
                            <a:srgbClr val="3F3F3F"/>
                          </a:solidFill>
                          <a:effectLst/>
                          <a:latin typeface="Arial" panose="020B0604020202020204" pitchFamily="34" charset="0"/>
                        </a:rPr>
                        <a:t>13:55</a:t>
                      </a:r>
                      <a:endParaRPr lang="en-US" sz="1800" b="0" i="0" dirty="0">
                        <a:solidFill>
                          <a:srgbClr val="3F3F3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t>Thank you and Close</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95314646"/>
                  </a:ext>
                </a:extLst>
              </a:tr>
            </a:tbl>
          </a:graphicData>
        </a:graphic>
      </p:graphicFrame>
      <p:sp>
        <p:nvSpPr>
          <p:cNvPr id="4" name="Rectangle 1">
            <a:extLst>
              <a:ext uri="{FF2B5EF4-FFF2-40B4-BE49-F238E27FC236}">
                <a16:creationId xmlns:a16="http://schemas.microsoft.com/office/drawing/2014/main" id="{281C9427-3788-46AD-A400-EBB3B4221544}"/>
              </a:ext>
            </a:extLst>
          </p:cNvPr>
          <p:cNvSpPr>
            <a:spLocks noChangeArrowheads="1"/>
          </p:cNvSpPr>
          <p:nvPr/>
        </p:nvSpPr>
        <p:spPr bwMode="auto">
          <a:xfrm>
            <a:off x="4400550" y="1495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DC28002D-C699-4462-98C3-BF2B49E767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73937" y="993496"/>
            <a:ext cx="1738521" cy="17543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F086EE9-9ECA-4B20-9F52-4022B77853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1707" y="3751347"/>
            <a:ext cx="2042037" cy="14597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B1A67D-8E68-4656-926A-231E677A8690}"/>
              </a:ext>
            </a:extLst>
          </p:cNvPr>
          <p:cNvSpPr txBox="1"/>
          <p:nvPr/>
        </p:nvSpPr>
        <p:spPr>
          <a:xfrm>
            <a:off x="9521707" y="2591573"/>
            <a:ext cx="2126012" cy="954107"/>
          </a:xfrm>
          <a:prstGeom prst="rect">
            <a:avLst/>
          </a:prstGeom>
          <a:noFill/>
        </p:spPr>
        <p:txBody>
          <a:bodyPr wrap="square" rtlCol="0">
            <a:spAutoFit/>
          </a:bodyPr>
          <a:lstStyle/>
          <a:p>
            <a:r>
              <a:rPr lang="en-US" b="0" i="0" u="none" strike="noStrike" dirty="0">
                <a:solidFill>
                  <a:srgbClr val="3F3F3F"/>
                </a:solidFill>
                <a:effectLst/>
                <a:latin typeface="Arial" panose="020B0604020202020204" pitchFamily="34" charset="0"/>
              </a:rPr>
              <a:t>It is an informal sharing session – share your approaches and ask any questions in the chat</a:t>
            </a:r>
            <a:endParaRPr lang="en-GB" dirty="0"/>
          </a:p>
        </p:txBody>
      </p:sp>
      <p:sp>
        <p:nvSpPr>
          <p:cNvPr id="7" name="TextBox 6">
            <a:extLst>
              <a:ext uri="{FF2B5EF4-FFF2-40B4-BE49-F238E27FC236}">
                <a16:creationId xmlns:a16="http://schemas.microsoft.com/office/drawing/2014/main" id="{BFF18277-023B-4C4D-B6F7-B855C035E81C}"/>
              </a:ext>
            </a:extLst>
          </p:cNvPr>
          <p:cNvSpPr txBox="1"/>
          <p:nvPr/>
        </p:nvSpPr>
        <p:spPr>
          <a:xfrm>
            <a:off x="9563694" y="4899618"/>
            <a:ext cx="2105610" cy="523220"/>
          </a:xfrm>
          <a:prstGeom prst="rect">
            <a:avLst/>
          </a:prstGeom>
          <a:noFill/>
        </p:spPr>
        <p:txBody>
          <a:bodyPr wrap="square" rtlCol="0">
            <a:spAutoFit/>
          </a:bodyPr>
          <a:lstStyle/>
          <a:p>
            <a:r>
              <a:rPr lang="en-US" b="0" i="0" u="none" strike="noStrike" dirty="0">
                <a:solidFill>
                  <a:srgbClr val="3F3F3F"/>
                </a:solidFill>
                <a:effectLst/>
                <a:latin typeface="Arial" panose="020B0604020202020204" pitchFamily="34" charset="0"/>
              </a:rPr>
              <a:t>The presentation will be recorded &amp; circulated</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324" name="Google Shape;324;p43"/>
          <p:cNvSpPr/>
          <p:nvPr/>
        </p:nvSpPr>
        <p:spPr>
          <a:xfrm>
            <a:off x="-1" y="6381329"/>
            <a:ext cx="12192000" cy="480765"/>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Tackling vaccine cautiousness</a:t>
            </a:r>
            <a:endParaRPr lang="en-US" sz="2800" dirty="0">
              <a:solidFill>
                <a:schemeClr val="lt1"/>
              </a:solidFill>
              <a:latin typeface="Calibri"/>
              <a:ea typeface="Calibri"/>
              <a:cs typeface="Calibri"/>
              <a:sym typeface="Calibri"/>
            </a:endParaRPr>
          </a:p>
        </p:txBody>
      </p:sp>
      <p:sp>
        <p:nvSpPr>
          <p:cNvPr id="325" name="Google Shape;325;p43"/>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algn="ctr">
              <a:spcBef>
                <a:spcPts val="0"/>
              </a:spcBef>
              <a:buSzPts val="2800"/>
            </a:pPr>
            <a:r>
              <a:rPr lang="en-GB" b="1" dirty="0">
                <a:sym typeface="Arial"/>
              </a:rPr>
              <a:t>Personalised Care Additional Roles Supporting Vaccine Roll Out</a:t>
            </a:r>
            <a:endParaRPr b="1" dirty="0"/>
          </a:p>
        </p:txBody>
      </p:sp>
      <p:sp>
        <p:nvSpPr>
          <p:cNvPr id="326" name="Google Shape;326;p43"/>
          <p:cNvSpPr txBox="1"/>
          <p:nvPr/>
        </p:nvSpPr>
        <p:spPr>
          <a:xfrm>
            <a:off x="334434" y="856665"/>
            <a:ext cx="11522306" cy="4770506"/>
          </a:xfrm>
          <a:prstGeom prst="rect">
            <a:avLst/>
          </a:prstGeom>
          <a:noFill/>
          <a:ln>
            <a:noFill/>
          </a:ln>
        </p:spPr>
        <p:txBody>
          <a:bodyPr spcFirstLastPara="1" wrap="square" lIns="91425" tIns="91425" rIns="91425" bIns="91425" anchor="t" anchorCtr="0">
            <a:spAutoFit/>
          </a:bodyPr>
          <a:lstStyle/>
          <a:p>
            <a:pPr marL="342900" lvl="0" indent="-342900" algn="l" rtl="0">
              <a:spcAft>
                <a:spcPts val="0"/>
              </a:spcAft>
              <a:buFont typeface="Arial" panose="020B0604020202020204" pitchFamily="34" charset="0"/>
              <a:buChar char="•"/>
            </a:pPr>
            <a:r>
              <a:rPr lang="en-GB" sz="2000" dirty="0"/>
              <a:t>Following the extension of restrictions, vaccine uptake and tackling cautiousness is a top priority for London.</a:t>
            </a:r>
          </a:p>
          <a:p>
            <a:pPr lvl="0" algn="l" rtl="0">
              <a:spcAft>
                <a:spcPts val="0"/>
              </a:spcAft>
            </a:pPr>
            <a:endParaRPr lang="en-GB" sz="2000" dirty="0">
              <a:solidFill>
                <a:srgbClr val="222222"/>
              </a:solidFill>
              <a:effectLst/>
              <a:latin typeface="Helvetica" panose="020B0604020202020204" pitchFamily="34" charset="0"/>
              <a:ea typeface="Calibri" panose="020F0502020204030204" pitchFamily="34" charset="0"/>
            </a:endParaRPr>
          </a:p>
          <a:p>
            <a:pPr marL="342900" lvl="0" indent="-342900" algn="l" rtl="0">
              <a:spcAft>
                <a:spcPts val="0"/>
              </a:spcAft>
              <a:buFont typeface="Arial" panose="020B0604020202020204" pitchFamily="34" charset="0"/>
              <a:buChar char="•"/>
            </a:pPr>
            <a:r>
              <a:rPr lang="en-GB" sz="2000" dirty="0"/>
              <a:t>Given the skills and expertise of Personalised Care roles in community engagement and support they continue to play an important role during this period. Proactively engaging with parts of the community that primary care has historically struggled to connect with.</a:t>
            </a:r>
          </a:p>
          <a:p>
            <a:pPr marL="342900" lvl="0" indent="-342900" algn="l" rtl="0">
              <a:spcAft>
                <a:spcPts val="0"/>
              </a:spcAft>
              <a:buFont typeface="Arial" panose="020B0604020202020204" pitchFamily="34" charset="0"/>
              <a:buChar char="•"/>
            </a:pPr>
            <a:endParaRPr lang="en-GB" sz="2000" dirty="0"/>
          </a:p>
          <a:p>
            <a:pPr marL="342900" lvl="0" indent="-342900" algn="l" rtl="0">
              <a:spcAft>
                <a:spcPts val="0"/>
              </a:spcAft>
              <a:buFont typeface="Arial" panose="020B0604020202020204" pitchFamily="34" charset="0"/>
              <a:buChar char="•"/>
            </a:pPr>
            <a:r>
              <a:rPr lang="en-GB" sz="2000" dirty="0"/>
              <a:t>Social Prescribing Link Workers can support more vulnerable groups in accessing and understanding the vaccine:</a:t>
            </a:r>
          </a:p>
          <a:p>
            <a:pPr marL="342900" lvl="0" indent="-342900" algn="l" rtl="0">
              <a:spcAft>
                <a:spcPts val="0"/>
              </a:spcAft>
              <a:buFont typeface="Arial" panose="020B0604020202020204" pitchFamily="34" charset="0"/>
              <a:buChar char="•"/>
            </a:pPr>
            <a:endParaRPr lang="en-GB" sz="1000" dirty="0"/>
          </a:p>
          <a:p>
            <a:pPr lvl="4"/>
            <a:r>
              <a:rPr lang="en-GB" sz="1800" b="1" dirty="0">
                <a:solidFill>
                  <a:srgbClr val="222222"/>
                </a:solidFill>
                <a:effectLst/>
                <a:latin typeface="Helvetica" panose="020B0604020202020204" pitchFamily="34" charset="0"/>
                <a:ea typeface="Times New Roman" panose="02020603050405020304" pitchFamily="18" charset="0"/>
              </a:rPr>
              <a:t>	Reach out to signpost patients / residents (regardless of legal status) to get vaccinated / 	discuss vaccination concerns with clinical teams you work with, and to link in with appropriate 	patients’ champions about their experience (with consent)</a:t>
            </a:r>
            <a:endParaRPr lang="en-GB" sz="1800" dirty="0">
              <a:solidFill>
                <a:srgbClr val="222222"/>
              </a:solidFill>
              <a:effectLst/>
              <a:latin typeface="Calibri" panose="020F0502020204030204" pitchFamily="34" charset="0"/>
              <a:ea typeface="Calibri" panose="020F0502020204030204" pitchFamily="34" charset="0"/>
            </a:endParaRPr>
          </a:p>
          <a:p>
            <a:pPr lvl="0" algn="just">
              <a:tabLst>
                <a:tab pos="457200" algn="l"/>
              </a:tabLst>
            </a:pPr>
            <a:r>
              <a:rPr lang="en-GB" sz="1800" b="1" dirty="0">
                <a:solidFill>
                  <a:srgbClr val="222222"/>
                </a:solidFill>
                <a:effectLst/>
                <a:latin typeface="Helvetica" panose="020B0604020202020204" pitchFamily="34" charset="0"/>
                <a:ea typeface="Times New Roman" panose="02020603050405020304" pitchFamily="18" charset="0"/>
              </a:rPr>
              <a:t>		</a:t>
            </a:r>
          </a:p>
          <a:p>
            <a:pPr lvl="0" algn="just">
              <a:tabLst>
                <a:tab pos="457200" algn="l"/>
              </a:tabLst>
            </a:pPr>
            <a:r>
              <a:rPr lang="en-GB" sz="1800" b="1" dirty="0">
                <a:solidFill>
                  <a:srgbClr val="222222"/>
                </a:solidFill>
                <a:latin typeface="Helvetica" panose="020B0604020202020204" pitchFamily="34" charset="0"/>
                <a:ea typeface="Times New Roman" panose="02020603050405020304" pitchFamily="18" charset="0"/>
              </a:rPr>
              <a:t>		</a:t>
            </a:r>
            <a:r>
              <a:rPr lang="en-GB" sz="1800" b="1" dirty="0">
                <a:solidFill>
                  <a:srgbClr val="222222"/>
                </a:solidFill>
                <a:effectLst/>
                <a:latin typeface="Helvetica" panose="020B0604020202020204" pitchFamily="34" charset="0"/>
                <a:ea typeface="Times New Roman" panose="02020603050405020304" pitchFamily="18" charset="0"/>
              </a:rPr>
              <a:t>Work with local communities to proactively reach out to our most vulnerable populations. 			Supporting and signposting to organisations that can provide further support.</a:t>
            </a:r>
            <a:endParaRPr lang="en-GB" sz="1800" dirty="0">
              <a:solidFill>
                <a:srgbClr val="22222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1109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324" name="Google Shape;324;p43"/>
          <p:cNvSpPr/>
          <p:nvPr/>
        </p:nvSpPr>
        <p:spPr>
          <a:xfrm>
            <a:off x="-1" y="6381329"/>
            <a:ext cx="12192000" cy="480766"/>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Examples of great practice</a:t>
            </a:r>
            <a:endParaRPr lang="en-GB" sz="1400" b="1" i="0" u="sng" strike="noStrike" cap="none" dirty="0">
              <a:solidFill>
                <a:schemeClr val="lt1"/>
              </a:solidFill>
              <a:latin typeface="Arial"/>
              <a:ea typeface="Arial"/>
              <a:cs typeface="Arial"/>
              <a:sym typeface="Arial"/>
            </a:endParaRPr>
          </a:p>
        </p:txBody>
      </p:sp>
      <p:sp>
        <p:nvSpPr>
          <p:cNvPr id="325" name="Google Shape;325;p43"/>
          <p:cNvSpPr txBox="1">
            <a:spLocks noGrp="1"/>
          </p:cNvSpPr>
          <p:nvPr>
            <p:ph type="title"/>
          </p:nvPr>
        </p:nvSpPr>
        <p:spPr>
          <a:xfrm>
            <a:off x="334434" y="188914"/>
            <a:ext cx="11523000" cy="649144"/>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Aft>
                <a:spcPts val="0"/>
              </a:spcAft>
              <a:buNone/>
            </a:pPr>
            <a:r>
              <a:rPr lang="en-US" sz="2800" b="1" dirty="0"/>
              <a:t>Opportunities to support people and address concerns</a:t>
            </a:r>
            <a:endParaRPr dirty="0"/>
          </a:p>
        </p:txBody>
      </p:sp>
      <p:sp>
        <p:nvSpPr>
          <p:cNvPr id="326" name="Google Shape;326;p43"/>
          <p:cNvSpPr txBox="1"/>
          <p:nvPr/>
        </p:nvSpPr>
        <p:spPr>
          <a:xfrm>
            <a:off x="453482" y="1268392"/>
            <a:ext cx="11522306" cy="3262401"/>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GB" sz="2000" b="1" i="0" u="none" strike="noStrike" baseline="0" dirty="0">
                <a:solidFill>
                  <a:srgbClr val="000000"/>
                </a:solidFill>
                <a:latin typeface="+mj-lt"/>
              </a:rPr>
              <a:t>Use EMIS/</a:t>
            </a:r>
            <a:r>
              <a:rPr lang="en-GB" sz="2000" b="1" i="0" u="none" strike="noStrike" baseline="0" dirty="0" err="1">
                <a:solidFill>
                  <a:srgbClr val="000000"/>
                </a:solidFill>
                <a:latin typeface="+mj-lt"/>
              </a:rPr>
              <a:t>SystmOne</a:t>
            </a:r>
            <a:r>
              <a:rPr lang="en-GB" sz="2000" b="1" i="0" u="none" strike="noStrike" baseline="0" dirty="0">
                <a:solidFill>
                  <a:srgbClr val="000000"/>
                </a:solidFill>
                <a:latin typeface="+mj-lt"/>
              </a:rPr>
              <a:t> to identify opportunities </a:t>
            </a:r>
            <a:r>
              <a:rPr lang="en-GB" sz="2000" b="0" i="0" u="none" strike="noStrike" baseline="0" dirty="0">
                <a:solidFill>
                  <a:srgbClr val="000000"/>
                </a:solidFill>
                <a:latin typeface="+mj-lt"/>
              </a:rPr>
              <a:t>to provide further </a:t>
            </a:r>
          </a:p>
          <a:p>
            <a:r>
              <a:rPr lang="en-GB" sz="2000" dirty="0">
                <a:latin typeface="+mj-lt"/>
              </a:rPr>
              <a:t>    </a:t>
            </a:r>
            <a:r>
              <a:rPr lang="en-GB" sz="2000" b="0" i="0" u="none" strike="noStrike" baseline="0" dirty="0">
                <a:solidFill>
                  <a:srgbClr val="000000"/>
                </a:solidFill>
                <a:latin typeface="+mj-lt"/>
              </a:rPr>
              <a:t>support to</a:t>
            </a:r>
            <a:r>
              <a:rPr lang="en-GB" sz="2000" dirty="0">
                <a:latin typeface="+mj-lt"/>
              </a:rPr>
              <a:t> </a:t>
            </a:r>
            <a:r>
              <a:rPr lang="en-GB" sz="2000" b="0" i="0" u="none" strike="noStrike" baseline="0" dirty="0">
                <a:solidFill>
                  <a:srgbClr val="000000"/>
                </a:solidFill>
                <a:latin typeface="+mj-lt"/>
              </a:rPr>
              <a:t>patients</a:t>
            </a:r>
            <a:r>
              <a:rPr lang="en-GB" sz="2000" dirty="0">
                <a:latin typeface="+mj-lt"/>
              </a:rPr>
              <a:t> </a:t>
            </a:r>
            <a:r>
              <a:rPr lang="en-GB" sz="2000" b="0" i="0" u="none" strike="noStrike" baseline="0" dirty="0">
                <a:solidFill>
                  <a:srgbClr val="000000"/>
                </a:solidFill>
                <a:latin typeface="+mj-lt"/>
              </a:rPr>
              <a:t>if</a:t>
            </a:r>
            <a:r>
              <a:rPr lang="en-GB" sz="2000" dirty="0">
                <a:latin typeface="+mj-lt"/>
              </a:rPr>
              <a:t> </a:t>
            </a:r>
            <a:r>
              <a:rPr lang="en-GB" sz="2000" b="0" i="0" u="none" strike="noStrike" baseline="0" dirty="0">
                <a:solidFill>
                  <a:srgbClr val="000000"/>
                </a:solidFill>
                <a:latin typeface="+mj-lt"/>
              </a:rPr>
              <a:t>needed. </a:t>
            </a:r>
          </a:p>
          <a:p>
            <a:endParaRPr lang="en-GB" sz="2000" b="0" i="0" u="none" strike="noStrike" baseline="0" dirty="0">
              <a:solidFill>
                <a:srgbClr val="000000"/>
              </a:solidFill>
              <a:latin typeface="+mj-lt"/>
            </a:endParaRPr>
          </a:p>
          <a:p>
            <a:pPr marL="285750" indent="-285750">
              <a:buFont typeface="Arial" panose="020B0604020202020204" pitchFamily="34" charset="0"/>
              <a:buChar char="•"/>
            </a:pPr>
            <a:r>
              <a:rPr lang="en-GB" sz="2000" b="0" i="0" u="none" strike="noStrike" baseline="0" dirty="0">
                <a:solidFill>
                  <a:srgbClr val="000000"/>
                </a:solidFill>
                <a:latin typeface="+mj-lt"/>
              </a:rPr>
              <a:t>Connect with local </a:t>
            </a:r>
            <a:r>
              <a:rPr lang="en-GB" sz="2000" b="1" i="0" u="none" strike="noStrike" baseline="0" dirty="0">
                <a:solidFill>
                  <a:srgbClr val="000000"/>
                </a:solidFill>
                <a:latin typeface="+mj-lt"/>
              </a:rPr>
              <a:t>Vaccine Peer Support Champions. </a:t>
            </a:r>
            <a:endParaRPr lang="en-GB" sz="2000" b="0" i="0" u="none" strike="noStrike" baseline="0" dirty="0">
              <a:solidFill>
                <a:srgbClr val="000000"/>
              </a:solidFill>
              <a:latin typeface="+mj-lt"/>
            </a:endParaRPr>
          </a:p>
          <a:p>
            <a:pPr marL="285750" indent="-285750">
              <a:buFont typeface="Arial" panose="020B0604020202020204" pitchFamily="34" charset="0"/>
              <a:buChar char="•"/>
            </a:pPr>
            <a:endParaRPr lang="en-GB" sz="2000" b="0" i="0" u="none" strike="noStrike" baseline="0" dirty="0">
              <a:solidFill>
                <a:srgbClr val="000000"/>
              </a:solidFill>
              <a:latin typeface="+mj-lt"/>
            </a:endParaRPr>
          </a:p>
          <a:p>
            <a:pPr marL="285750" indent="-285750">
              <a:buFont typeface="Arial" panose="020B0604020202020204" pitchFamily="34" charset="0"/>
              <a:buChar char="•"/>
            </a:pPr>
            <a:r>
              <a:rPr lang="en-GB" sz="2000" b="1" i="0" u="none" strike="noStrike" baseline="0" dirty="0">
                <a:solidFill>
                  <a:srgbClr val="000000"/>
                </a:solidFill>
                <a:latin typeface="+mj-lt"/>
              </a:rPr>
              <a:t>Provide options </a:t>
            </a:r>
            <a:r>
              <a:rPr lang="en-GB" sz="2000" b="0" i="0" u="none" strike="noStrike" baseline="0" dirty="0">
                <a:solidFill>
                  <a:srgbClr val="000000"/>
                </a:solidFill>
                <a:latin typeface="+mj-lt"/>
              </a:rPr>
              <a:t>for where patients may be able to access their </a:t>
            </a:r>
          </a:p>
          <a:p>
            <a:r>
              <a:rPr lang="en-GB" sz="2000" dirty="0">
                <a:latin typeface="+mj-lt"/>
              </a:rPr>
              <a:t>    </a:t>
            </a:r>
            <a:r>
              <a:rPr lang="en-GB" sz="2000" b="0" i="0" u="none" strike="noStrike" baseline="0" dirty="0">
                <a:solidFill>
                  <a:srgbClr val="000000"/>
                </a:solidFill>
                <a:latin typeface="+mj-lt"/>
              </a:rPr>
              <a:t>vaccine </a:t>
            </a:r>
            <a:r>
              <a:rPr lang="en-GB" sz="2000" dirty="0">
                <a:latin typeface="+mj-lt"/>
              </a:rPr>
              <a:t>t</a:t>
            </a:r>
            <a:r>
              <a:rPr lang="en-GB" sz="2000" b="0" i="0" u="none" strike="noStrike" baseline="0" dirty="0">
                <a:solidFill>
                  <a:srgbClr val="000000"/>
                </a:solidFill>
                <a:latin typeface="+mj-lt"/>
              </a:rPr>
              <a:t>hat</a:t>
            </a:r>
            <a:r>
              <a:rPr lang="en-GB" sz="2000" dirty="0">
                <a:latin typeface="+mj-lt"/>
              </a:rPr>
              <a:t> </a:t>
            </a:r>
            <a:r>
              <a:rPr lang="en-GB" sz="2000" b="0" i="0" u="none" strike="noStrike" baseline="0" dirty="0">
                <a:solidFill>
                  <a:srgbClr val="000000"/>
                </a:solidFill>
                <a:latin typeface="+mj-lt"/>
              </a:rPr>
              <a:t>works for them. </a:t>
            </a:r>
          </a:p>
          <a:p>
            <a:endParaRPr lang="en-GB" sz="2000" b="0" i="0" u="none" strike="noStrike" baseline="0" dirty="0">
              <a:solidFill>
                <a:srgbClr val="000000"/>
              </a:solidFill>
              <a:latin typeface="+mj-lt"/>
            </a:endParaRPr>
          </a:p>
          <a:p>
            <a:pPr marL="285750" indent="-285750">
              <a:buFont typeface="Arial" panose="020B0604020202020204" pitchFamily="34" charset="0"/>
              <a:buChar char="•"/>
            </a:pPr>
            <a:r>
              <a:rPr lang="en-GB" sz="2000" b="1" i="0" u="none" strike="noStrike" baseline="0" dirty="0">
                <a:solidFill>
                  <a:srgbClr val="000000"/>
                </a:solidFill>
                <a:latin typeface="+mj-lt"/>
              </a:rPr>
              <a:t>Signpost patients </a:t>
            </a:r>
            <a:r>
              <a:rPr lang="en-GB" sz="2000" b="0" i="0" u="none" strike="noStrike" baseline="0" dirty="0">
                <a:solidFill>
                  <a:srgbClr val="000000"/>
                </a:solidFill>
                <a:latin typeface="+mj-lt"/>
              </a:rPr>
              <a:t>to Covid-19 vaccine information from trusted </a:t>
            </a:r>
          </a:p>
          <a:p>
            <a:r>
              <a:rPr lang="en-GB" sz="2000" dirty="0">
                <a:latin typeface="+mj-lt"/>
              </a:rPr>
              <a:t>    </a:t>
            </a:r>
            <a:r>
              <a:rPr lang="en-GB" sz="2000" b="0" i="0" u="none" strike="noStrike" baseline="0" dirty="0">
                <a:solidFill>
                  <a:srgbClr val="000000"/>
                </a:solidFill>
                <a:latin typeface="+mj-lt"/>
              </a:rPr>
              <a:t>sources. </a:t>
            </a:r>
          </a:p>
        </p:txBody>
      </p:sp>
      <p:pic>
        <p:nvPicPr>
          <p:cNvPr id="4" name="Picture 3">
            <a:extLst>
              <a:ext uri="{FF2B5EF4-FFF2-40B4-BE49-F238E27FC236}">
                <a16:creationId xmlns:a16="http://schemas.microsoft.com/office/drawing/2014/main" id="{045B9003-23DF-424D-B8C1-1E75EBDB82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395950">
            <a:off x="8981727" y="1190450"/>
            <a:ext cx="2557371" cy="3617927"/>
          </a:xfrm>
          <a:prstGeom prst="rect">
            <a:avLst/>
          </a:prstGeom>
        </p:spPr>
      </p:pic>
      <p:sp>
        <p:nvSpPr>
          <p:cNvPr id="13" name="TextBox 12">
            <a:extLst>
              <a:ext uri="{FF2B5EF4-FFF2-40B4-BE49-F238E27FC236}">
                <a16:creationId xmlns:a16="http://schemas.microsoft.com/office/drawing/2014/main" id="{656CECE0-B630-4DAE-B760-B4CD53B3D573}"/>
              </a:ext>
            </a:extLst>
          </p:cNvPr>
          <p:cNvSpPr txBox="1"/>
          <p:nvPr/>
        </p:nvSpPr>
        <p:spPr>
          <a:xfrm>
            <a:off x="312663" y="4998814"/>
            <a:ext cx="11134698" cy="1169551"/>
          </a:xfrm>
          <a:prstGeom prst="rect">
            <a:avLst/>
          </a:prstGeom>
          <a:noFill/>
        </p:spPr>
        <p:txBody>
          <a:bodyPr wrap="square">
            <a:spAutoFit/>
          </a:bodyPr>
          <a:lstStyle/>
          <a:p>
            <a:pPr algn="ctr"/>
            <a:r>
              <a:rPr lang="en-GB" sz="1600" b="1" i="1" u="none" strike="noStrike" baseline="0" dirty="0">
                <a:solidFill>
                  <a:schemeClr val="accent6">
                    <a:lumMod val="75000"/>
                  </a:schemeClr>
                </a:solidFill>
                <a:latin typeface="+mj-lt"/>
              </a:rPr>
              <a:t>“Take the time to ask your patients how they feel about the vaccine and give </a:t>
            </a:r>
          </a:p>
          <a:p>
            <a:pPr algn="ctr"/>
            <a:r>
              <a:rPr lang="en-GB" sz="1600" b="1" i="1" u="none" strike="noStrike" baseline="0" dirty="0">
                <a:solidFill>
                  <a:schemeClr val="accent6">
                    <a:lumMod val="75000"/>
                  </a:schemeClr>
                </a:solidFill>
                <a:latin typeface="+mj-lt"/>
              </a:rPr>
              <a:t>them the opportunity to question their own thoughts, motivations and biases – you’ll be surprised, they often already know the answers”. </a:t>
            </a:r>
          </a:p>
          <a:p>
            <a:pPr algn="ctr"/>
            <a:r>
              <a:rPr lang="en-GB" sz="1100" b="0" i="0" u="none" strike="noStrike" baseline="0" dirty="0">
                <a:solidFill>
                  <a:schemeClr val="accent6">
                    <a:lumMod val="75000"/>
                  </a:schemeClr>
                </a:solidFill>
                <a:latin typeface="+mj-lt"/>
              </a:rPr>
              <a:t> </a:t>
            </a:r>
          </a:p>
          <a:p>
            <a:pPr algn="ctr"/>
            <a:r>
              <a:rPr lang="en-GB" sz="1100" b="0" u="none" strike="noStrike" baseline="0" dirty="0">
                <a:solidFill>
                  <a:schemeClr val="accent6">
                    <a:lumMod val="75000"/>
                  </a:schemeClr>
                </a:solidFill>
                <a:latin typeface="+mj-lt"/>
              </a:rPr>
              <a:t>Ninian </a:t>
            </a:r>
            <a:r>
              <a:rPr lang="en-GB" sz="1100" b="0" u="none" strike="noStrike" baseline="0" dirty="0" err="1">
                <a:solidFill>
                  <a:schemeClr val="accent6">
                    <a:lumMod val="75000"/>
                  </a:schemeClr>
                </a:solidFill>
                <a:latin typeface="+mj-lt"/>
              </a:rPr>
              <a:t>Schmeising-Barnes</a:t>
            </a:r>
            <a:r>
              <a:rPr lang="en-GB" sz="1100" b="0" u="none" strike="noStrike" baseline="0" dirty="0">
                <a:solidFill>
                  <a:schemeClr val="accent6">
                    <a:lumMod val="75000"/>
                  </a:schemeClr>
                </a:solidFill>
                <a:latin typeface="+mj-lt"/>
              </a:rPr>
              <a:t>, SPLW, Leaside PCN </a:t>
            </a:r>
            <a:endParaRPr lang="en-GB" sz="1100" dirty="0">
              <a:solidFill>
                <a:schemeClr val="accent6">
                  <a:lumMod val="75000"/>
                </a:schemeClr>
              </a:solidFill>
              <a:latin typeface="+mj-lt"/>
            </a:endParaRPr>
          </a:p>
        </p:txBody>
      </p:sp>
    </p:spTree>
    <p:extLst>
      <p:ext uri="{BB962C8B-B14F-4D97-AF65-F5344CB8AC3E}">
        <p14:creationId xmlns:p14="http://schemas.microsoft.com/office/powerpoint/2010/main" val="57814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324" name="Google Shape;324;p43"/>
          <p:cNvSpPr/>
          <p:nvPr/>
        </p:nvSpPr>
        <p:spPr>
          <a:xfrm>
            <a:off x="-1" y="6381329"/>
            <a:ext cx="12192000" cy="480766"/>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Examples of great practice</a:t>
            </a:r>
            <a:endParaRPr lang="en-GB" sz="1400" b="1" i="0" u="sng" strike="noStrike" cap="none" dirty="0">
              <a:solidFill>
                <a:schemeClr val="lt1"/>
              </a:solidFill>
              <a:latin typeface="Arial"/>
              <a:ea typeface="Arial"/>
              <a:cs typeface="Arial"/>
              <a:sym typeface="Arial"/>
            </a:endParaRPr>
          </a:p>
        </p:txBody>
      </p:sp>
      <p:sp>
        <p:nvSpPr>
          <p:cNvPr id="325" name="Google Shape;325;p43"/>
          <p:cNvSpPr txBox="1">
            <a:spLocks noGrp="1"/>
          </p:cNvSpPr>
          <p:nvPr>
            <p:ph type="title"/>
          </p:nvPr>
        </p:nvSpPr>
        <p:spPr>
          <a:xfrm>
            <a:off x="334434" y="188914"/>
            <a:ext cx="11523000" cy="649144"/>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r>
              <a:rPr lang="en-GB" sz="2800" b="1" dirty="0"/>
              <a:t>Understanding people and their individual circumstances</a:t>
            </a:r>
          </a:p>
        </p:txBody>
      </p:sp>
      <p:sp>
        <p:nvSpPr>
          <p:cNvPr id="326" name="Google Shape;326;p43"/>
          <p:cNvSpPr txBox="1"/>
          <p:nvPr/>
        </p:nvSpPr>
        <p:spPr>
          <a:xfrm>
            <a:off x="4067540" y="1155056"/>
            <a:ext cx="7939404" cy="3877954"/>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GB" sz="2000" b="1" i="0" u="none" strike="noStrike" baseline="0" dirty="0">
                <a:solidFill>
                  <a:srgbClr val="000000"/>
                </a:solidFill>
                <a:latin typeface="+mj-lt"/>
              </a:rPr>
              <a:t>Take time to speak to your patients to gain a deeper understanding </a:t>
            </a:r>
            <a:r>
              <a:rPr lang="en-GB" sz="2000" b="0" i="0" u="none" strike="noStrike" baseline="0" dirty="0">
                <a:solidFill>
                  <a:srgbClr val="000000"/>
                </a:solidFill>
                <a:latin typeface="+mj-lt"/>
              </a:rPr>
              <a:t>about what the reasons or causes may be for their concerns or objections. </a:t>
            </a:r>
          </a:p>
          <a:p>
            <a:pPr marL="285750" indent="-285750">
              <a:buFont typeface="Arial" panose="020B0604020202020204" pitchFamily="34" charset="0"/>
              <a:buChar char="•"/>
            </a:pPr>
            <a:endParaRPr lang="en-GB" sz="2000" b="0" i="0" u="none" strike="noStrike" baseline="0" dirty="0">
              <a:solidFill>
                <a:srgbClr val="000000"/>
              </a:solidFill>
              <a:latin typeface="+mj-lt"/>
            </a:endParaRPr>
          </a:p>
          <a:p>
            <a:pPr marL="285750" indent="-285750">
              <a:buFont typeface="Arial" panose="020B0604020202020204" pitchFamily="34" charset="0"/>
              <a:buChar char="•"/>
            </a:pPr>
            <a:r>
              <a:rPr lang="en-GB" sz="2000" b="1" i="0" u="none" strike="noStrike" baseline="0" dirty="0">
                <a:solidFill>
                  <a:srgbClr val="000000"/>
                </a:solidFill>
                <a:latin typeface="+mj-lt"/>
              </a:rPr>
              <a:t>Explore options available to patients </a:t>
            </a:r>
            <a:r>
              <a:rPr lang="en-GB" sz="2000" b="0" i="0" u="none" strike="noStrike" baseline="0" dirty="0">
                <a:solidFill>
                  <a:srgbClr val="000000"/>
                </a:solidFill>
                <a:latin typeface="+mj-lt"/>
              </a:rPr>
              <a:t>and see what works for them. </a:t>
            </a:r>
          </a:p>
          <a:p>
            <a:pPr marL="285750" indent="-285750">
              <a:buFont typeface="Arial" panose="020B0604020202020204" pitchFamily="34" charset="0"/>
              <a:buChar char="•"/>
            </a:pPr>
            <a:endParaRPr lang="en-GB" sz="2000" b="0" i="0" u="none" strike="noStrike" baseline="0" dirty="0">
              <a:solidFill>
                <a:srgbClr val="000000"/>
              </a:solidFill>
              <a:latin typeface="+mj-lt"/>
            </a:endParaRPr>
          </a:p>
          <a:p>
            <a:pPr marL="285750" indent="-285750">
              <a:buFont typeface="Arial" panose="020B0604020202020204" pitchFamily="34" charset="0"/>
              <a:buChar char="•"/>
            </a:pPr>
            <a:r>
              <a:rPr lang="en-GB" sz="2000" b="1" i="0" u="none" strike="noStrike" baseline="0" dirty="0">
                <a:solidFill>
                  <a:srgbClr val="000000"/>
                </a:solidFill>
                <a:latin typeface="+mj-lt"/>
              </a:rPr>
              <a:t>Utilise your relationships </a:t>
            </a:r>
            <a:r>
              <a:rPr lang="en-GB" sz="2000" b="0" i="0" u="none" strike="noStrike" baseline="0" dirty="0">
                <a:solidFill>
                  <a:srgbClr val="000000"/>
                </a:solidFill>
                <a:latin typeface="+mj-lt"/>
              </a:rPr>
              <a:t>with patients to support GPs who may need help with contacting patients who are concerned. </a:t>
            </a:r>
          </a:p>
          <a:p>
            <a:pPr marL="285750" indent="-285750">
              <a:buFont typeface="Arial" panose="020B0604020202020204" pitchFamily="34" charset="0"/>
              <a:buChar char="•"/>
            </a:pPr>
            <a:endParaRPr lang="en-GB" sz="2000" b="0" i="0" u="none" strike="noStrike" baseline="0" dirty="0">
              <a:solidFill>
                <a:srgbClr val="000000"/>
              </a:solidFill>
              <a:latin typeface="+mj-lt"/>
            </a:endParaRPr>
          </a:p>
          <a:p>
            <a:pPr marL="285750" indent="-285750">
              <a:buFont typeface="Arial" panose="020B0604020202020204" pitchFamily="34" charset="0"/>
              <a:buChar char="•"/>
            </a:pPr>
            <a:r>
              <a:rPr lang="en-GB" sz="2000" b="1" i="0" u="none" strike="noStrike" baseline="0" dirty="0">
                <a:solidFill>
                  <a:srgbClr val="000000"/>
                </a:solidFill>
                <a:latin typeface="+mj-lt"/>
              </a:rPr>
              <a:t>Share your challenges with colleagues </a:t>
            </a:r>
            <a:r>
              <a:rPr lang="en-GB" sz="2000" b="0" i="0" u="none" strike="noStrike" baseline="0" dirty="0">
                <a:solidFill>
                  <a:srgbClr val="000000"/>
                </a:solidFill>
                <a:latin typeface="+mj-lt"/>
              </a:rPr>
              <a:t>to find solutions for your patient. </a:t>
            </a:r>
          </a:p>
        </p:txBody>
      </p:sp>
      <p:sp>
        <p:nvSpPr>
          <p:cNvPr id="13" name="TextBox 12">
            <a:extLst>
              <a:ext uri="{FF2B5EF4-FFF2-40B4-BE49-F238E27FC236}">
                <a16:creationId xmlns:a16="http://schemas.microsoft.com/office/drawing/2014/main" id="{656CECE0-B630-4DAE-B760-B4CD53B3D573}"/>
              </a:ext>
            </a:extLst>
          </p:cNvPr>
          <p:cNvSpPr txBox="1"/>
          <p:nvPr/>
        </p:nvSpPr>
        <p:spPr>
          <a:xfrm>
            <a:off x="1" y="5184798"/>
            <a:ext cx="12191999" cy="1061829"/>
          </a:xfrm>
          <a:prstGeom prst="rect">
            <a:avLst/>
          </a:prstGeom>
          <a:noFill/>
        </p:spPr>
        <p:txBody>
          <a:bodyPr wrap="square">
            <a:spAutoFit/>
          </a:bodyPr>
          <a:lstStyle/>
          <a:p>
            <a:pPr algn="ctr"/>
            <a:r>
              <a:rPr lang="en-GB" b="1" i="1" dirty="0">
                <a:solidFill>
                  <a:schemeClr val="accent6">
                    <a:lumMod val="75000"/>
                  </a:schemeClr>
                </a:solidFill>
                <a:latin typeface="+mj-lt"/>
              </a:rPr>
              <a:t> “The relationship between an SPLW and patient is extremely valuable and offers a great opportunity to better support GPs. </a:t>
            </a:r>
          </a:p>
          <a:p>
            <a:pPr algn="ctr"/>
            <a:endParaRPr lang="en-GB" sz="500" b="1" i="1" dirty="0">
              <a:solidFill>
                <a:schemeClr val="accent6">
                  <a:lumMod val="75000"/>
                </a:schemeClr>
              </a:solidFill>
              <a:latin typeface="+mj-lt"/>
            </a:endParaRPr>
          </a:p>
          <a:p>
            <a:pPr algn="ctr"/>
            <a:r>
              <a:rPr lang="en-GB" b="1" i="1" dirty="0">
                <a:solidFill>
                  <a:schemeClr val="accent6">
                    <a:lumMod val="75000"/>
                  </a:schemeClr>
                </a:solidFill>
                <a:latin typeface="+mj-lt"/>
              </a:rPr>
              <a:t>If patients continue to decline the vaccine, David recommends GPs reach out to their SPLWs to contact these individuals, to have a more in-depth conversations and unpick what the reasons or factors may be”. </a:t>
            </a:r>
          </a:p>
          <a:p>
            <a:pPr algn="ctr"/>
            <a:endParaRPr lang="en-GB" sz="500" dirty="0">
              <a:solidFill>
                <a:schemeClr val="accent6">
                  <a:lumMod val="75000"/>
                </a:schemeClr>
              </a:solidFill>
              <a:latin typeface="+mj-lt"/>
            </a:endParaRPr>
          </a:p>
          <a:p>
            <a:pPr algn="ctr"/>
            <a:r>
              <a:rPr lang="en-GB" sz="1100" dirty="0">
                <a:solidFill>
                  <a:schemeClr val="accent6">
                    <a:lumMod val="75000"/>
                  </a:schemeClr>
                </a:solidFill>
                <a:latin typeface="+mj-lt"/>
              </a:rPr>
              <a:t>David </a:t>
            </a:r>
            <a:r>
              <a:rPr lang="en-GB" sz="1100" dirty="0" err="1">
                <a:solidFill>
                  <a:schemeClr val="accent6">
                    <a:lumMod val="75000"/>
                  </a:schemeClr>
                </a:solidFill>
                <a:latin typeface="+mj-lt"/>
              </a:rPr>
              <a:t>Sagman</a:t>
            </a:r>
            <a:r>
              <a:rPr lang="en-GB" sz="1100" dirty="0">
                <a:solidFill>
                  <a:schemeClr val="accent6">
                    <a:lumMod val="75000"/>
                  </a:schemeClr>
                </a:solidFill>
                <a:latin typeface="+mj-lt"/>
              </a:rPr>
              <a:t>, SPLW, Kilburn Primary Care Co-op </a:t>
            </a:r>
          </a:p>
        </p:txBody>
      </p:sp>
      <p:pic>
        <p:nvPicPr>
          <p:cNvPr id="3" name="Picture 2">
            <a:extLst>
              <a:ext uri="{FF2B5EF4-FFF2-40B4-BE49-F238E27FC236}">
                <a16:creationId xmlns:a16="http://schemas.microsoft.com/office/drawing/2014/main" id="{A4F34195-B551-4F01-AD36-627C6BB51A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171924">
            <a:off x="797653" y="1220291"/>
            <a:ext cx="2556000" cy="3582273"/>
          </a:xfrm>
          <a:prstGeom prst="rect">
            <a:avLst/>
          </a:prstGeom>
        </p:spPr>
      </p:pic>
    </p:spTree>
    <p:extLst>
      <p:ext uri="{BB962C8B-B14F-4D97-AF65-F5344CB8AC3E}">
        <p14:creationId xmlns:p14="http://schemas.microsoft.com/office/powerpoint/2010/main" val="337031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24" name="Google Shape;324;p43"/>
          <p:cNvSpPr/>
          <p:nvPr/>
        </p:nvSpPr>
        <p:spPr>
          <a:xfrm>
            <a:off x="-1" y="6381329"/>
            <a:ext cx="12192000" cy="480765"/>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Examples of great practice</a:t>
            </a:r>
            <a:endParaRPr lang="en-GB" sz="1400" b="1" i="0" u="sng" strike="noStrike" cap="none" dirty="0">
              <a:solidFill>
                <a:schemeClr val="lt1"/>
              </a:solidFill>
              <a:latin typeface="Arial"/>
              <a:ea typeface="Arial"/>
              <a:cs typeface="Arial"/>
              <a:sym typeface="Arial"/>
            </a:endParaRPr>
          </a:p>
        </p:txBody>
      </p:sp>
      <p:sp>
        <p:nvSpPr>
          <p:cNvPr id="325" name="Google Shape;325;p43"/>
          <p:cNvSpPr txBox="1">
            <a:spLocks noGrp="1"/>
          </p:cNvSpPr>
          <p:nvPr>
            <p:ph type="title"/>
          </p:nvPr>
        </p:nvSpPr>
        <p:spPr>
          <a:xfrm>
            <a:off x="334434" y="188914"/>
            <a:ext cx="11523000" cy="649144"/>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Aft>
                <a:spcPts val="0"/>
              </a:spcAft>
              <a:buNone/>
            </a:pPr>
            <a:r>
              <a:rPr lang="en-GB" sz="2800" b="1" dirty="0"/>
              <a:t>Working together to break down misconceptions</a:t>
            </a:r>
            <a:endParaRPr dirty="0"/>
          </a:p>
        </p:txBody>
      </p:sp>
      <p:sp>
        <p:nvSpPr>
          <p:cNvPr id="326" name="Google Shape;326;p43"/>
          <p:cNvSpPr txBox="1"/>
          <p:nvPr/>
        </p:nvSpPr>
        <p:spPr>
          <a:xfrm>
            <a:off x="344622" y="1028900"/>
            <a:ext cx="11522306" cy="3877954"/>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GB" sz="2000" b="1" dirty="0">
                <a:solidFill>
                  <a:schemeClr val="accent5">
                    <a:lumMod val="50000"/>
                  </a:schemeClr>
                </a:solidFill>
                <a:effectLst/>
                <a:latin typeface="+mj-lt"/>
                <a:ea typeface="Calibri" panose="020F0502020204030204" pitchFamily="34" charset="0"/>
                <a:cs typeface="Times New Roman" panose="02020603050405020304" pitchFamily="18" charset="0"/>
              </a:rPr>
              <a:t>Understand your local population, </a:t>
            </a:r>
            <a:r>
              <a:rPr lang="en-GB" sz="2000" dirty="0">
                <a:solidFill>
                  <a:schemeClr val="accent5">
                    <a:lumMod val="50000"/>
                  </a:schemeClr>
                </a:solidFill>
                <a:effectLst/>
                <a:latin typeface="+mj-lt"/>
                <a:ea typeface="Calibri" panose="020F0502020204030204" pitchFamily="34" charset="0"/>
                <a:cs typeface="Times New Roman" panose="02020603050405020304" pitchFamily="18" charset="0"/>
              </a:rPr>
              <a:t>go into the community.</a:t>
            </a:r>
          </a:p>
          <a:p>
            <a:pPr marL="285750" indent="-285750">
              <a:buFont typeface="Arial" panose="020B0604020202020204" pitchFamily="34" charset="0"/>
              <a:buChar char="•"/>
            </a:pPr>
            <a:endParaRPr lang="en-GB" sz="2000" dirty="0">
              <a:solidFill>
                <a:schemeClr val="accent5">
                  <a:lumMod val="50000"/>
                </a:schemeClr>
              </a:solidFill>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000" b="1" dirty="0">
                <a:solidFill>
                  <a:schemeClr val="accent5">
                    <a:lumMod val="50000"/>
                  </a:schemeClr>
                </a:solidFill>
                <a:latin typeface="+mj-lt"/>
                <a:ea typeface="Calibri" panose="020F0502020204030204" pitchFamily="34" charset="0"/>
                <a:cs typeface="Times New Roman" panose="02020603050405020304" pitchFamily="18" charset="0"/>
              </a:rPr>
              <a:t>Find organisations and networks </a:t>
            </a:r>
            <a:r>
              <a:rPr lang="en-GB" sz="2000" dirty="0">
                <a:solidFill>
                  <a:schemeClr val="accent5">
                    <a:lumMod val="50000"/>
                  </a:schemeClr>
                </a:solidFill>
                <a:latin typeface="+mj-lt"/>
                <a:ea typeface="Calibri" panose="020F0502020204030204" pitchFamily="34" charset="0"/>
                <a:cs typeface="Times New Roman" panose="02020603050405020304" pitchFamily="18" charset="0"/>
              </a:rPr>
              <a:t>that support the different communities </a:t>
            </a:r>
          </a:p>
          <a:p>
            <a:r>
              <a:rPr lang="en-GB" sz="2000" dirty="0">
                <a:solidFill>
                  <a:schemeClr val="accent5">
                    <a:lumMod val="50000"/>
                  </a:schemeClr>
                </a:solidFill>
                <a:latin typeface="+mj-lt"/>
                <a:ea typeface="Calibri" panose="020F0502020204030204" pitchFamily="34" charset="0"/>
                <a:cs typeface="Times New Roman" panose="02020603050405020304" pitchFamily="18" charset="0"/>
              </a:rPr>
              <a:t>    in your area.</a:t>
            </a:r>
          </a:p>
          <a:p>
            <a:endParaRPr lang="en-GB" sz="2000" dirty="0">
              <a:solidFill>
                <a:schemeClr val="accent5">
                  <a:lumMod val="50000"/>
                </a:schemeClr>
              </a:solidFill>
              <a:latin typeface="+mj-lt"/>
              <a:cs typeface="Times New Roman" panose="02020603050405020304" pitchFamily="18" charset="0"/>
            </a:endParaRPr>
          </a:p>
          <a:p>
            <a:pPr marL="285750" indent="-285750">
              <a:buFont typeface="Arial" panose="020B0604020202020204" pitchFamily="34" charset="0"/>
              <a:buChar char="•"/>
            </a:pPr>
            <a:r>
              <a:rPr lang="en-GB" sz="2000" b="1" dirty="0">
                <a:solidFill>
                  <a:schemeClr val="accent5">
                    <a:lumMod val="50000"/>
                  </a:schemeClr>
                </a:solidFill>
                <a:effectLst/>
                <a:latin typeface="+mj-lt"/>
                <a:ea typeface="Calibri" panose="020F0502020204030204" pitchFamily="34" charset="0"/>
                <a:cs typeface="Times New Roman" panose="02020603050405020304" pitchFamily="18" charset="0"/>
              </a:rPr>
              <a:t>Make information accessible</a:t>
            </a:r>
            <a:r>
              <a:rPr lang="en-GB" sz="2000" dirty="0">
                <a:solidFill>
                  <a:schemeClr val="accent5">
                    <a:lumMod val="50000"/>
                  </a:schemeClr>
                </a:solidFill>
                <a:effectLst/>
                <a:latin typeface="+mj-lt"/>
                <a:ea typeface="Calibri" panose="020F0502020204030204" pitchFamily="34" charset="0"/>
                <a:cs typeface="Times New Roman" panose="02020603050405020304" pitchFamily="18" charset="0"/>
              </a:rPr>
              <a:t>, translate your resources. </a:t>
            </a:r>
          </a:p>
          <a:p>
            <a:pPr marL="285750" indent="-285750">
              <a:spcAft>
                <a:spcPts val="800"/>
              </a:spcAft>
              <a:buFont typeface="Arial" panose="020B0604020202020204" pitchFamily="34" charset="0"/>
              <a:buChar char="•"/>
            </a:pPr>
            <a:endParaRPr lang="en-GB" sz="2000" dirty="0">
              <a:solidFill>
                <a:schemeClr val="accent5">
                  <a:lumMod val="50000"/>
                </a:schemeClr>
              </a:solidFill>
              <a:effectLst/>
              <a:latin typeface="+mj-lt"/>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n-GB" sz="2000" b="1" dirty="0">
                <a:solidFill>
                  <a:schemeClr val="accent5">
                    <a:lumMod val="50000"/>
                  </a:schemeClr>
                </a:solidFill>
                <a:effectLst/>
                <a:latin typeface="+mj-lt"/>
                <a:ea typeface="Calibri" panose="020F0502020204030204" pitchFamily="34" charset="0"/>
                <a:cs typeface="Times New Roman" panose="02020603050405020304" pitchFamily="18" charset="0"/>
              </a:rPr>
              <a:t>Find local translators and translation services. </a:t>
            </a:r>
          </a:p>
          <a:p>
            <a:pPr marL="285750" indent="-285750">
              <a:spcAft>
                <a:spcPts val="800"/>
              </a:spcAft>
              <a:buFont typeface="Arial" panose="020B0604020202020204" pitchFamily="34" charset="0"/>
              <a:buChar char="•"/>
            </a:pPr>
            <a:endParaRPr lang="en-GB" sz="2000" dirty="0">
              <a:solidFill>
                <a:schemeClr val="accent5">
                  <a:lumMod val="50000"/>
                </a:schemeClr>
              </a:solidFill>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000" b="1" dirty="0">
                <a:solidFill>
                  <a:schemeClr val="accent5">
                    <a:lumMod val="50000"/>
                  </a:schemeClr>
                </a:solidFill>
                <a:effectLst/>
                <a:latin typeface="+mj-lt"/>
                <a:ea typeface="Calibri" panose="020F0502020204030204" pitchFamily="34" charset="0"/>
                <a:cs typeface="Times New Roman" panose="02020603050405020304" pitchFamily="18" charset="0"/>
              </a:rPr>
              <a:t>Connect and learn from other boroughs </a:t>
            </a:r>
            <a:r>
              <a:rPr lang="en-GB" sz="2000" dirty="0">
                <a:solidFill>
                  <a:schemeClr val="accent5">
                    <a:lumMod val="50000"/>
                  </a:schemeClr>
                </a:solidFill>
                <a:effectLst/>
                <a:latin typeface="+mj-lt"/>
                <a:ea typeface="Calibri" panose="020F0502020204030204" pitchFamily="34" charset="0"/>
                <a:cs typeface="Times New Roman" panose="02020603050405020304" pitchFamily="18" charset="0"/>
              </a:rPr>
              <a:t>who may have the same </a:t>
            </a:r>
          </a:p>
          <a:p>
            <a:r>
              <a:rPr lang="en-GB" sz="2000" dirty="0">
                <a:solidFill>
                  <a:schemeClr val="accent5">
                    <a:lumMod val="50000"/>
                  </a:schemeClr>
                </a:solidFill>
                <a:latin typeface="+mj-lt"/>
                <a:ea typeface="Calibri" panose="020F0502020204030204" pitchFamily="34" charset="0"/>
                <a:cs typeface="Times New Roman" panose="02020603050405020304" pitchFamily="18" charset="0"/>
              </a:rPr>
              <a:t>    </a:t>
            </a:r>
            <a:r>
              <a:rPr lang="en-GB" sz="2000" dirty="0">
                <a:solidFill>
                  <a:schemeClr val="accent5">
                    <a:lumMod val="50000"/>
                  </a:schemeClr>
                </a:solidFill>
                <a:effectLst/>
                <a:latin typeface="+mj-lt"/>
                <a:ea typeface="Calibri" panose="020F0502020204030204" pitchFamily="34" charset="0"/>
                <a:cs typeface="Times New Roman" panose="02020603050405020304" pitchFamily="18" charset="0"/>
              </a:rPr>
              <a:t>community groups</a:t>
            </a:r>
            <a:endParaRPr lang="en-GB" sz="2000" b="0" i="0" u="none" strike="noStrike" baseline="0" dirty="0">
              <a:solidFill>
                <a:schemeClr val="accent5">
                  <a:lumMod val="50000"/>
                </a:schemeClr>
              </a:solidFill>
              <a:latin typeface="+mj-lt"/>
            </a:endParaRPr>
          </a:p>
        </p:txBody>
      </p:sp>
      <p:sp>
        <p:nvSpPr>
          <p:cNvPr id="13" name="TextBox 12">
            <a:extLst>
              <a:ext uri="{FF2B5EF4-FFF2-40B4-BE49-F238E27FC236}">
                <a16:creationId xmlns:a16="http://schemas.microsoft.com/office/drawing/2014/main" id="{656CECE0-B630-4DAE-B760-B4CD53B3D573}"/>
              </a:ext>
            </a:extLst>
          </p:cNvPr>
          <p:cNvSpPr txBox="1"/>
          <p:nvPr/>
        </p:nvSpPr>
        <p:spPr>
          <a:xfrm>
            <a:off x="344622" y="4987191"/>
            <a:ext cx="11532493" cy="1369606"/>
          </a:xfrm>
          <a:prstGeom prst="rect">
            <a:avLst/>
          </a:prstGeom>
          <a:noFill/>
        </p:spPr>
        <p:txBody>
          <a:bodyPr wrap="square">
            <a:spAutoFit/>
          </a:bodyPr>
          <a:lstStyle/>
          <a:p>
            <a:pPr algn="ctr"/>
            <a:r>
              <a:rPr lang="en-GB" sz="1600" b="1" i="1" dirty="0">
                <a:solidFill>
                  <a:schemeClr val="accent6">
                    <a:lumMod val="75000"/>
                  </a:schemeClr>
                </a:solidFill>
                <a:latin typeface="+mj-lt"/>
              </a:rPr>
              <a:t>“It’s important to go to the community”.</a:t>
            </a:r>
          </a:p>
          <a:p>
            <a:pPr algn="ctr"/>
            <a:endParaRPr lang="en-GB" sz="800" b="1" i="1" dirty="0">
              <a:solidFill>
                <a:schemeClr val="accent6">
                  <a:lumMod val="75000"/>
                </a:schemeClr>
              </a:solidFill>
              <a:latin typeface="+mj-lt"/>
            </a:endParaRPr>
          </a:p>
          <a:p>
            <a:pPr algn="ctr"/>
            <a:r>
              <a:rPr lang="en-GB" sz="1600" b="1" i="1" dirty="0">
                <a:solidFill>
                  <a:schemeClr val="accent6">
                    <a:lumMod val="75000"/>
                  </a:schemeClr>
                </a:solidFill>
                <a:latin typeface="+mj-lt"/>
              </a:rPr>
              <a:t> “Be honest and keep information consistent. Be realistic, some people may choose not to have the vaccine.</a:t>
            </a:r>
          </a:p>
          <a:p>
            <a:pPr algn="ctr"/>
            <a:r>
              <a:rPr lang="en-GB" sz="1600" b="1" i="1" dirty="0">
                <a:solidFill>
                  <a:schemeClr val="accent6">
                    <a:lumMod val="75000"/>
                  </a:schemeClr>
                </a:solidFill>
                <a:latin typeface="+mj-lt"/>
              </a:rPr>
              <a:t> Be reassured you have given them all the information you can”.</a:t>
            </a:r>
          </a:p>
          <a:p>
            <a:pPr algn="ctr"/>
            <a:endParaRPr lang="en-GB" b="1" i="1" dirty="0">
              <a:solidFill>
                <a:schemeClr val="accent6">
                  <a:lumMod val="75000"/>
                </a:schemeClr>
              </a:solidFill>
              <a:latin typeface="+mj-lt"/>
            </a:endParaRPr>
          </a:p>
          <a:p>
            <a:pPr algn="ctr"/>
            <a:r>
              <a:rPr lang="en-GB" sz="1100" dirty="0">
                <a:solidFill>
                  <a:schemeClr val="accent6">
                    <a:lumMod val="75000"/>
                  </a:schemeClr>
                </a:solidFill>
                <a:latin typeface="+mj-lt"/>
              </a:rPr>
              <a:t>Gay Palmer, SPLW, South Southwark PCN </a:t>
            </a:r>
          </a:p>
        </p:txBody>
      </p:sp>
      <p:pic>
        <p:nvPicPr>
          <p:cNvPr id="6" name="Picture 5">
            <a:extLst>
              <a:ext uri="{FF2B5EF4-FFF2-40B4-BE49-F238E27FC236}">
                <a16:creationId xmlns:a16="http://schemas.microsoft.com/office/drawing/2014/main" id="{C15401C2-7FAC-47C8-BFFC-2B740EA910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58479">
            <a:off x="9060669" y="1192674"/>
            <a:ext cx="2556000" cy="3640745"/>
          </a:xfrm>
          <a:prstGeom prst="rect">
            <a:avLst/>
          </a:prstGeom>
        </p:spPr>
      </p:pic>
    </p:spTree>
    <p:extLst>
      <p:ext uri="{BB962C8B-B14F-4D97-AF65-F5344CB8AC3E}">
        <p14:creationId xmlns:p14="http://schemas.microsoft.com/office/powerpoint/2010/main" val="214139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24" name="Google Shape;324;p43"/>
          <p:cNvSpPr/>
          <p:nvPr/>
        </p:nvSpPr>
        <p:spPr>
          <a:xfrm>
            <a:off x="-1" y="6381329"/>
            <a:ext cx="12192000" cy="480766"/>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Examples of great practice</a:t>
            </a:r>
            <a:endParaRPr lang="en-GB" sz="1400" b="1" i="0" u="sng" strike="noStrike" cap="none" dirty="0">
              <a:solidFill>
                <a:schemeClr val="lt1"/>
              </a:solidFill>
              <a:latin typeface="Arial"/>
              <a:ea typeface="Arial"/>
              <a:cs typeface="Arial"/>
              <a:sym typeface="Arial"/>
            </a:endParaRPr>
          </a:p>
        </p:txBody>
      </p:sp>
      <p:sp>
        <p:nvSpPr>
          <p:cNvPr id="325" name="Google Shape;325;p43"/>
          <p:cNvSpPr txBox="1">
            <a:spLocks noGrp="1"/>
          </p:cNvSpPr>
          <p:nvPr>
            <p:ph type="title"/>
          </p:nvPr>
        </p:nvSpPr>
        <p:spPr>
          <a:xfrm>
            <a:off x="334434" y="188914"/>
            <a:ext cx="11523000" cy="649144"/>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r>
              <a:rPr lang="en-GB" sz="2800" b="1" dirty="0"/>
              <a:t>Utilising your networks to reach your communities</a:t>
            </a:r>
          </a:p>
        </p:txBody>
      </p:sp>
      <p:sp>
        <p:nvSpPr>
          <p:cNvPr id="326" name="Google Shape;326;p43"/>
          <p:cNvSpPr txBox="1"/>
          <p:nvPr/>
        </p:nvSpPr>
        <p:spPr>
          <a:xfrm>
            <a:off x="4067540" y="1486462"/>
            <a:ext cx="7789200" cy="2954625"/>
          </a:xfrm>
          <a:prstGeom prst="rect">
            <a:avLst/>
          </a:prstGeom>
          <a:noFill/>
          <a:ln>
            <a:noFill/>
          </a:ln>
        </p:spPr>
        <p:txBody>
          <a:bodyPr spcFirstLastPara="1" wrap="square" lIns="91425" tIns="91425" rIns="91425" bIns="91425" anchor="t" anchorCtr="0">
            <a:spAutoFit/>
          </a:bodyPr>
          <a:lstStyle/>
          <a:p>
            <a:pPr marL="342900" indent="-342900">
              <a:buFont typeface="Arial" panose="020B0604020202020204" pitchFamily="34" charset="0"/>
              <a:buChar char="•"/>
            </a:pPr>
            <a:r>
              <a:rPr lang="en-GB" sz="2000" b="1" i="0" u="none" strike="noStrike" baseline="0" dirty="0">
                <a:solidFill>
                  <a:srgbClr val="000000"/>
                </a:solidFill>
                <a:latin typeface="+mj-lt"/>
              </a:rPr>
              <a:t>Use your networks </a:t>
            </a:r>
            <a:r>
              <a:rPr lang="en-GB" sz="2000" b="0" i="0" u="none" strike="noStrike" baseline="0" dirty="0">
                <a:solidFill>
                  <a:srgbClr val="000000"/>
                </a:solidFill>
                <a:latin typeface="+mj-lt"/>
              </a:rPr>
              <a:t>to reach community groups who are concerned about having the vaccine. </a:t>
            </a:r>
          </a:p>
          <a:p>
            <a:pPr marL="342900" indent="-342900">
              <a:buFont typeface="Arial" panose="020B0604020202020204" pitchFamily="34" charset="0"/>
              <a:buChar char="•"/>
            </a:pPr>
            <a:endParaRPr lang="en-GB" sz="2000" b="0" i="0" u="none" strike="noStrike" baseline="0" dirty="0">
              <a:solidFill>
                <a:srgbClr val="000000"/>
              </a:solidFill>
              <a:latin typeface="+mj-lt"/>
            </a:endParaRPr>
          </a:p>
          <a:p>
            <a:pPr marL="342900" indent="-342900">
              <a:buFont typeface="Arial" panose="020B0604020202020204" pitchFamily="34" charset="0"/>
              <a:buChar char="•"/>
            </a:pPr>
            <a:r>
              <a:rPr lang="en-GB" sz="2000" b="1" i="0" u="none" strike="noStrike" baseline="0" dirty="0">
                <a:solidFill>
                  <a:srgbClr val="000000"/>
                </a:solidFill>
                <a:latin typeface="+mj-lt"/>
              </a:rPr>
              <a:t>Signpost patients </a:t>
            </a:r>
            <a:r>
              <a:rPr lang="en-GB" sz="2000" b="0" i="0" u="none" strike="noStrike" baseline="0" dirty="0">
                <a:solidFill>
                  <a:srgbClr val="000000"/>
                </a:solidFill>
                <a:latin typeface="+mj-lt"/>
              </a:rPr>
              <a:t>to clinical professionals they can speak to and relate to if more reassurance is needed. </a:t>
            </a:r>
          </a:p>
          <a:p>
            <a:pPr marL="342900" indent="-342900">
              <a:buFont typeface="Arial" panose="020B0604020202020204" pitchFamily="34" charset="0"/>
              <a:buChar char="•"/>
            </a:pPr>
            <a:endParaRPr lang="en-GB" sz="2000" b="0" i="0" u="none" strike="noStrike" baseline="0" dirty="0">
              <a:solidFill>
                <a:srgbClr val="000000"/>
              </a:solidFill>
              <a:latin typeface="+mj-lt"/>
            </a:endParaRPr>
          </a:p>
          <a:p>
            <a:pPr marL="342900" indent="-342900">
              <a:buFont typeface="Arial" panose="020B0604020202020204" pitchFamily="34" charset="0"/>
              <a:buChar char="•"/>
            </a:pPr>
            <a:r>
              <a:rPr lang="en-GB" sz="2000" b="1" i="0" u="none" strike="noStrike" baseline="0" dirty="0">
                <a:solidFill>
                  <a:srgbClr val="000000"/>
                </a:solidFill>
                <a:latin typeface="+mj-lt"/>
              </a:rPr>
              <a:t>Use Social media to share </a:t>
            </a:r>
            <a:r>
              <a:rPr lang="en-GB" sz="2000" b="0" i="0" u="none" strike="noStrike" baseline="0" dirty="0">
                <a:solidFill>
                  <a:srgbClr val="000000"/>
                </a:solidFill>
                <a:latin typeface="+mj-lt"/>
              </a:rPr>
              <a:t>factual and relatable information. </a:t>
            </a:r>
          </a:p>
          <a:p>
            <a:pPr marL="342900" indent="-342900">
              <a:buFont typeface="Arial" panose="020B0604020202020204" pitchFamily="34" charset="0"/>
              <a:buChar char="•"/>
            </a:pPr>
            <a:endParaRPr lang="en-GB" sz="2000" b="0" i="0" u="none" strike="noStrike" baseline="0" dirty="0">
              <a:solidFill>
                <a:srgbClr val="000000"/>
              </a:solidFill>
              <a:latin typeface="+mj-lt"/>
            </a:endParaRPr>
          </a:p>
          <a:p>
            <a:pPr marL="342900" indent="-342900">
              <a:buFont typeface="Arial" panose="020B0604020202020204" pitchFamily="34" charset="0"/>
              <a:buChar char="•"/>
            </a:pPr>
            <a:r>
              <a:rPr lang="en-GB" sz="2000" b="1" i="0" u="none" strike="noStrike" baseline="0" dirty="0">
                <a:solidFill>
                  <a:srgbClr val="000000"/>
                </a:solidFill>
                <a:latin typeface="+mj-lt"/>
              </a:rPr>
              <a:t>Ask your community for support</a:t>
            </a:r>
            <a:r>
              <a:rPr lang="en-GB" sz="2000" b="0" i="0" u="none" strike="noStrike" baseline="0" dirty="0">
                <a:solidFill>
                  <a:srgbClr val="000000"/>
                </a:solidFill>
                <a:latin typeface="+mj-lt"/>
              </a:rPr>
              <a:t>, people want to help! </a:t>
            </a:r>
          </a:p>
        </p:txBody>
      </p:sp>
      <p:sp>
        <p:nvSpPr>
          <p:cNvPr id="13" name="TextBox 12">
            <a:extLst>
              <a:ext uri="{FF2B5EF4-FFF2-40B4-BE49-F238E27FC236}">
                <a16:creationId xmlns:a16="http://schemas.microsoft.com/office/drawing/2014/main" id="{656CECE0-B630-4DAE-B760-B4CD53B3D573}"/>
              </a:ext>
            </a:extLst>
          </p:cNvPr>
          <p:cNvSpPr txBox="1"/>
          <p:nvPr/>
        </p:nvSpPr>
        <p:spPr>
          <a:xfrm>
            <a:off x="-66" y="5304684"/>
            <a:ext cx="12191999" cy="738664"/>
          </a:xfrm>
          <a:prstGeom prst="rect">
            <a:avLst/>
          </a:prstGeom>
          <a:noFill/>
        </p:spPr>
        <p:txBody>
          <a:bodyPr wrap="square">
            <a:spAutoFit/>
          </a:bodyPr>
          <a:lstStyle/>
          <a:p>
            <a:pPr algn="ctr"/>
            <a:r>
              <a:rPr lang="en-GB" sz="2000" b="1" i="1" dirty="0">
                <a:solidFill>
                  <a:schemeClr val="accent6">
                    <a:lumMod val="75000"/>
                  </a:schemeClr>
                </a:solidFill>
                <a:latin typeface="+mj-lt"/>
              </a:rPr>
              <a:t> </a:t>
            </a:r>
            <a:r>
              <a:rPr lang="en-GB" sz="1800" b="1" i="1" dirty="0">
                <a:solidFill>
                  <a:schemeClr val="accent6">
                    <a:lumMod val="75000"/>
                  </a:schemeClr>
                </a:solidFill>
                <a:latin typeface="+mj-lt"/>
              </a:rPr>
              <a:t>“Culturally adapting your approach and interventions is the key to having an impact”.  </a:t>
            </a:r>
          </a:p>
          <a:p>
            <a:pPr algn="ctr"/>
            <a:endParaRPr lang="en-GB" sz="1100" dirty="0">
              <a:solidFill>
                <a:schemeClr val="accent6">
                  <a:lumMod val="75000"/>
                </a:schemeClr>
              </a:solidFill>
              <a:latin typeface="+mj-lt"/>
            </a:endParaRPr>
          </a:p>
          <a:p>
            <a:pPr algn="ctr"/>
            <a:r>
              <a:rPr lang="en-GB" sz="1100" dirty="0">
                <a:solidFill>
                  <a:schemeClr val="accent6">
                    <a:lumMod val="75000"/>
                  </a:schemeClr>
                </a:solidFill>
                <a:latin typeface="+mj-lt"/>
              </a:rPr>
              <a:t>Farah Ahmed, SPLW, Walthamstow West PCN </a:t>
            </a:r>
          </a:p>
        </p:txBody>
      </p:sp>
      <p:pic>
        <p:nvPicPr>
          <p:cNvPr id="9" name="Picture 8">
            <a:extLst>
              <a:ext uri="{FF2B5EF4-FFF2-40B4-BE49-F238E27FC236}">
                <a16:creationId xmlns:a16="http://schemas.microsoft.com/office/drawing/2014/main" id="{422E016D-DC9F-4E80-A517-DCA80F50CC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115002">
            <a:off x="812216" y="1398638"/>
            <a:ext cx="2556000" cy="3624463"/>
          </a:xfrm>
          <a:prstGeom prst="rect">
            <a:avLst/>
          </a:prstGeom>
        </p:spPr>
      </p:pic>
    </p:spTree>
    <p:extLst>
      <p:ext uri="{BB962C8B-B14F-4D97-AF65-F5344CB8AC3E}">
        <p14:creationId xmlns:p14="http://schemas.microsoft.com/office/powerpoint/2010/main" val="219097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24" name="Google Shape;324;p43"/>
          <p:cNvSpPr/>
          <p:nvPr/>
        </p:nvSpPr>
        <p:spPr>
          <a:xfrm>
            <a:off x="-1" y="6381329"/>
            <a:ext cx="12192000" cy="480766"/>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2800" b="1" i="1" dirty="0">
                <a:solidFill>
                  <a:schemeClr val="lt1"/>
                </a:solidFill>
              </a:rPr>
              <a:t>Examples of great practice</a:t>
            </a:r>
            <a:endParaRPr lang="en-GB" sz="1400" b="1" i="0" u="sng" strike="noStrike" cap="none" dirty="0">
              <a:solidFill>
                <a:schemeClr val="lt1"/>
              </a:solidFill>
              <a:latin typeface="Arial"/>
              <a:ea typeface="Arial"/>
              <a:cs typeface="Arial"/>
              <a:sym typeface="Arial"/>
            </a:endParaRPr>
          </a:p>
        </p:txBody>
      </p:sp>
      <p:sp>
        <p:nvSpPr>
          <p:cNvPr id="325" name="Google Shape;325;p43"/>
          <p:cNvSpPr txBox="1">
            <a:spLocks noGrp="1"/>
          </p:cNvSpPr>
          <p:nvPr>
            <p:ph type="title"/>
          </p:nvPr>
        </p:nvSpPr>
        <p:spPr>
          <a:xfrm>
            <a:off x="334434" y="188914"/>
            <a:ext cx="11523000" cy="649144"/>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r>
              <a:rPr lang="en-GB" sz="2800" b="1" dirty="0"/>
              <a:t>Personalised Care Teams working together</a:t>
            </a:r>
          </a:p>
        </p:txBody>
      </p:sp>
      <p:sp>
        <p:nvSpPr>
          <p:cNvPr id="326" name="Google Shape;326;p43"/>
          <p:cNvSpPr txBox="1"/>
          <p:nvPr/>
        </p:nvSpPr>
        <p:spPr>
          <a:xfrm>
            <a:off x="311716" y="1247687"/>
            <a:ext cx="7789200" cy="4416563"/>
          </a:xfrm>
          <a:prstGeom prst="rect">
            <a:avLst/>
          </a:prstGeom>
          <a:noFill/>
          <a:ln>
            <a:noFill/>
          </a:ln>
        </p:spPr>
        <p:txBody>
          <a:bodyPr spcFirstLastPara="1" wrap="square" lIns="91425" tIns="91425" rIns="91425" bIns="91425" anchor="t" anchorCtr="0">
            <a:spAutoFit/>
          </a:bodyPr>
          <a:lstStyle/>
          <a:p>
            <a:pPr marL="342900" indent="-342900">
              <a:lnSpc>
                <a:spcPct val="150000"/>
              </a:lnSpc>
              <a:buFont typeface="Arial" panose="020B0604020202020204" pitchFamily="34" charset="0"/>
              <a:buChar char="•"/>
            </a:pPr>
            <a:r>
              <a:rPr lang="en-GB" sz="2000" dirty="0">
                <a:cs typeface="Calibri Light"/>
              </a:rPr>
              <a:t>Vaccine confidence</a:t>
            </a:r>
          </a:p>
          <a:p>
            <a:pPr marL="342900" indent="-342900">
              <a:lnSpc>
                <a:spcPct val="150000"/>
              </a:lnSpc>
              <a:buFont typeface="Arial" panose="020B0604020202020204" pitchFamily="34" charset="0"/>
              <a:buChar char="•"/>
            </a:pPr>
            <a:r>
              <a:rPr lang="en-GB" sz="2000" dirty="0">
                <a:cs typeface="Calibri Light"/>
              </a:rPr>
              <a:t>UN Programme  </a:t>
            </a:r>
          </a:p>
          <a:p>
            <a:pPr marL="342900" indent="-342900">
              <a:lnSpc>
                <a:spcPct val="150000"/>
              </a:lnSpc>
              <a:spcAft>
                <a:spcPts val="600"/>
              </a:spcAft>
              <a:buFont typeface="Arial" panose="020B0604020202020204" pitchFamily="34" charset="0"/>
              <a:buChar char="•"/>
            </a:pPr>
            <a:r>
              <a:rPr lang="en-GB" sz="2000" dirty="0">
                <a:cs typeface="Calibri Light"/>
              </a:rPr>
              <a:t>Messaging audience</a:t>
            </a:r>
          </a:p>
          <a:p>
            <a:pPr marL="342900" indent="-342900">
              <a:lnSpc>
                <a:spcPct val="150000"/>
              </a:lnSpc>
              <a:buFont typeface="Arial" panose="020B0604020202020204" pitchFamily="34" charset="0"/>
              <a:buChar char="•"/>
            </a:pPr>
            <a:r>
              <a:rPr lang="en-GB" sz="2000" dirty="0">
                <a:cs typeface="Calibri Light"/>
              </a:rPr>
              <a:t>Sharing data </a:t>
            </a:r>
          </a:p>
          <a:p>
            <a:pPr marL="342900" indent="-342900">
              <a:lnSpc>
                <a:spcPct val="150000"/>
              </a:lnSpc>
              <a:buFont typeface="Arial" panose="020B0604020202020204" pitchFamily="34" charset="0"/>
              <a:buChar char="•"/>
            </a:pPr>
            <a:r>
              <a:rPr lang="en-GB" sz="2000" dirty="0">
                <a:cs typeface="Calibri Light"/>
              </a:rPr>
              <a:t>Challenging misinformation</a:t>
            </a:r>
          </a:p>
          <a:p>
            <a:pPr marL="342900" indent="-342900">
              <a:lnSpc>
                <a:spcPct val="150000"/>
              </a:lnSpc>
              <a:buFont typeface="Arial" panose="020B0604020202020204" pitchFamily="34" charset="0"/>
              <a:buChar char="•"/>
            </a:pPr>
            <a:r>
              <a:rPr lang="en-GB" sz="2000" dirty="0">
                <a:cs typeface="Calibri Light"/>
              </a:rPr>
              <a:t>Webinars </a:t>
            </a:r>
          </a:p>
          <a:p>
            <a:pPr marL="342900" indent="-342900">
              <a:lnSpc>
                <a:spcPct val="150000"/>
              </a:lnSpc>
              <a:buFont typeface="Arial" panose="020B0604020202020204" pitchFamily="34" charset="0"/>
              <a:buChar char="•"/>
            </a:pPr>
            <a:r>
              <a:rPr lang="en-GB" sz="2000" dirty="0">
                <a:cs typeface="Calibri Light"/>
              </a:rPr>
              <a:t>Link in to community - young people</a:t>
            </a:r>
          </a:p>
          <a:p>
            <a:pPr marL="342900" indent="-342900">
              <a:lnSpc>
                <a:spcPct val="150000"/>
              </a:lnSpc>
              <a:buFont typeface="Arial" panose="020B0604020202020204" pitchFamily="34" charset="0"/>
              <a:buChar char="•"/>
            </a:pPr>
            <a:r>
              <a:rPr lang="en-GB" sz="2000" dirty="0">
                <a:cs typeface="Calibri Light"/>
              </a:rPr>
              <a:t>Trust with groups </a:t>
            </a:r>
          </a:p>
          <a:p>
            <a:pPr marL="342900" indent="-342900">
              <a:lnSpc>
                <a:spcPct val="150000"/>
              </a:lnSpc>
              <a:buFont typeface="Arial" panose="020B0604020202020204" pitchFamily="34" charset="0"/>
              <a:buChar char="•"/>
            </a:pPr>
            <a:r>
              <a:rPr lang="en-GB" sz="2000" dirty="0">
                <a:cs typeface="Calibri Light"/>
              </a:rPr>
              <a:t>Supporting resilience and questions </a:t>
            </a:r>
          </a:p>
        </p:txBody>
      </p:sp>
      <p:pic>
        <p:nvPicPr>
          <p:cNvPr id="2055" name="5A7645B8-A043-4AA6-8064-20BE7A7CD889">
            <a:extLst>
              <a:ext uri="{FF2B5EF4-FFF2-40B4-BE49-F238E27FC236}">
                <a16:creationId xmlns:a16="http://schemas.microsoft.com/office/drawing/2014/main" id="{8B125CDE-2AD7-4319-AE8B-863AF43FD8B0}"/>
              </a:ext>
            </a:extLst>
          </p:cNvPr>
          <p:cNvPicPr>
            <a:picLocks noChangeAspect="1" noChangeArrowheads="1"/>
          </p:cNvPicPr>
          <p:nvPr/>
        </p:nvPicPr>
        <p:blipFill rotWithShape="1">
          <a:blip r:embed="rId3" r:link="rId4" cstate="email">
            <a:extLst>
              <a:ext uri="{28A0092B-C50C-407E-A947-70E740481C1C}">
                <a14:useLocalDpi xmlns:a14="http://schemas.microsoft.com/office/drawing/2010/main"/>
              </a:ext>
            </a:extLst>
          </a:blip>
          <a:srcRect/>
          <a:stretch>
            <a:fillRect/>
          </a:stretch>
        </p:blipFill>
        <p:spPr bwMode="auto">
          <a:xfrm>
            <a:off x="8138087" y="1323537"/>
            <a:ext cx="1690009" cy="2075095"/>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2054" name="F6ADAA5A-35CB-4B5D-8F9E-632CCD76CD75">
            <a:extLst>
              <a:ext uri="{FF2B5EF4-FFF2-40B4-BE49-F238E27FC236}">
                <a16:creationId xmlns:a16="http://schemas.microsoft.com/office/drawing/2014/main" id="{042EEE65-5245-40B7-8FC6-D7257CF9619C}"/>
              </a:ext>
            </a:extLst>
          </p:cNvPr>
          <p:cNvPicPr>
            <a:picLocks noChangeAspect="1" noChangeArrowheads="1"/>
          </p:cNvPicPr>
          <p:nvPr/>
        </p:nvPicPr>
        <p:blipFill rotWithShape="1">
          <a:blip r:embed="rId5" r:link="rId6" cstate="email">
            <a:extLst>
              <a:ext uri="{28A0092B-C50C-407E-A947-70E740481C1C}">
                <a14:useLocalDpi xmlns:a14="http://schemas.microsoft.com/office/drawing/2010/main"/>
              </a:ext>
            </a:extLst>
          </a:blip>
          <a:srcRect/>
          <a:stretch>
            <a:fillRect/>
          </a:stretch>
        </p:blipFill>
        <p:spPr bwMode="auto">
          <a:xfrm>
            <a:off x="10109273" y="1311673"/>
            <a:ext cx="1690009" cy="2086833"/>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2053" name="2BC94E93-DF89-4F43-A276-3607DA6633A5">
            <a:extLst>
              <a:ext uri="{FF2B5EF4-FFF2-40B4-BE49-F238E27FC236}">
                <a16:creationId xmlns:a16="http://schemas.microsoft.com/office/drawing/2014/main" id="{D8191E7C-E94D-47EE-BE7A-3FBAD9F13AF1}"/>
              </a:ext>
            </a:extLst>
          </p:cNvPr>
          <p:cNvPicPr>
            <a:picLocks noChangeAspect="1" noChangeArrowheads="1"/>
          </p:cNvPicPr>
          <p:nvPr/>
        </p:nvPicPr>
        <p:blipFill rotWithShape="1">
          <a:blip r:embed="rId7" r:link="rId8" cstate="email">
            <a:extLst>
              <a:ext uri="{28A0092B-C50C-407E-A947-70E740481C1C}">
                <a14:useLocalDpi xmlns:a14="http://schemas.microsoft.com/office/drawing/2010/main"/>
              </a:ext>
            </a:extLst>
          </a:blip>
          <a:srcRect/>
          <a:stretch>
            <a:fillRect/>
          </a:stretch>
        </p:blipFill>
        <p:spPr bwMode="auto">
          <a:xfrm>
            <a:off x="8133691" y="3544363"/>
            <a:ext cx="1690008" cy="2056791"/>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2052" name="9D1CF663-E914-4DDA-8DE7-5C5689EFB4A1">
            <a:extLst>
              <a:ext uri="{FF2B5EF4-FFF2-40B4-BE49-F238E27FC236}">
                <a16:creationId xmlns:a16="http://schemas.microsoft.com/office/drawing/2014/main" id="{3F03CE1C-3A1E-472E-AE39-4A292AE7B72B}"/>
              </a:ext>
            </a:extLst>
          </p:cNvPr>
          <p:cNvPicPr>
            <a:picLocks noChangeAspect="1" noChangeArrowheads="1"/>
          </p:cNvPicPr>
          <p:nvPr/>
        </p:nvPicPr>
        <p:blipFill rotWithShape="1">
          <a:blip r:embed="rId9" r:link="rId10" cstate="email">
            <a:extLst>
              <a:ext uri="{28A0092B-C50C-407E-A947-70E740481C1C}">
                <a14:useLocalDpi xmlns:a14="http://schemas.microsoft.com/office/drawing/2010/main"/>
              </a:ext>
            </a:extLst>
          </a:blip>
          <a:srcRect/>
          <a:stretch>
            <a:fillRect/>
          </a:stretch>
        </p:blipFill>
        <p:spPr bwMode="auto">
          <a:xfrm>
            <a:off x="10120159" y="3549355"/>
            <a:ext cx="1690008" cy="2056791"/>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2" name="Rectangle 8">
            <a:extLst>
              <a:ext uri="{FF2B5EF4-FFF2-40B4-BE49-F238E27FC236}">
                <a16:creationId xmlns:a16="http://schemas.microsoft.com/office/drawing/2014/main" id="{3860A444-DDCB-4A67-8B9D-751890BAF0E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10">
            <a:extLst>
              <a:ext uri="{FF2B5EF4-FFF2-40B4-BE49-F238E27FC236}">
                <a16:creationId xmlns:a16="http://schemas.microsoft.com/office/drawing/2014/main" id="{24561861-189B-478E-8407-84CD61BCCF21}"/>
              </a:ext>
            </a:extLst>
          </p:cNvPr>
          <p:cNvSpPr>
            <a:spLocks noChangeArrowheads="1"/>
          </p:cNvSpPr>
          <p:nvPr/>
        </p:nvSpPr>
        <p:spPr bwMode="auto">
          <a:xfrm>
            <a:off x="0" y="701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1">
            <a:extLst>
              <a:ext uri="{FF2B5EF4-FFF2-40B4-BE49-F238E27FC236}">
                <a16:creationId xmlns:a16="http://schemas.microsoft.com/office/drawing/2014/main" id="{6B357E32-9031-45DE-BDD7-D2F4BF6E8FEE}"/>
              </a:ext>
            </a:extLst>
          </p:cNvPr>
          <p:cNvSpPr>
            <a:spLocks noChangeArrowheads="1"/>
          </p:cNvSpPr>
          <p:nvPr/>
        </p:nvSpPr>
        <p:spPr bwMode="auto">
          <a:xfrm>
            <a:off x="0" y="10515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A00ED26-EBF7-48FD-896D-2482548ECDB6}"/>
              </a:ext>
            </a:extLst>
          </p:cNvPr>
          <p:cNvSpPr txBox="1"/>
          <p:nvPr/>
        </p:nvSpPr>
        <p:spPr>
          <a:xfrm>
            <a:off x="7728448" y="5781789"/>
            <a:ext cx="4412820" cy="276999"/>
          </a:xfrm>
          <a:prstGeom prst="rect">
            <a:avLst/>
          </a:prstGeom>
          <a:noFill/>
        </p:spPr>
        <p:txBody>
          <a:bodyPr wrap="square" rtlCol="0">
            <a:spAutoFit/>
          </a:bodyPr>
          <a:lstStyle/>
          <a:p>
            <a:pPr algn="ctr"/>
            <a:r>
              <a:rPr lang="en-GB" sz="1200" b="1" dirty="0"/>
              <a:t>Engaging with the public via </a:t>
            </a:r>
            <a:r>
              <a:rPr lang="en-GB" sz="1200" b="1" dirty="0" err="1"/>
              <a:t>TikTok</a:t>
            </a:r>
            <a:r>
              <a:rPr lang="en-GB" sz="1200" b="1" dirty="0"/>
              <a:t> and Instagram</a:t>
            </a:r>
          </a:p>
        </p:txBody>
      </p:sp>
      <p:pic>
        <p:nvPicPr>
          <p:cNvPr id="15" name="Picture 4">
            <a:extLst>
              <a:ext uri="{FF2B5EF4-FFF2-40B4-BE49-F238E27FC236}">
                <a16:creationId xmlns:a16="http://schemas.microsoft.com/office/drawing/2014/main" id="{94C3946C-5117-4882-BA3B-9679E65E136F}"/>
              </a:ext>
            </a:extLst>
          </p:cNvPr>
          <p:cNvPicPr>
            <a:picLocks noChangeAspect="1"/>
          </p:cNvPicPr>
          <p:nvPr/>
        </p:nvPicPr>
        <p:blipFill>
          <a:blip r:embed="rId11"/>
          <a:stretch>
            <a:fillRect/>
          </a:stretch>
        </p:blipFill>
        <p:spPr>
          <a:xfrm>
            <a:off x="5553256" y="1310571"/>
            <a:ext cx="2283975" cy="4309947"/>
          </a:xfrm>
          <a:prstGeom prst="rect">
            <a:avLst/>
          </a:prstGeom>
          <a:ln w="28575">
            <a:solidFill>
              <a:srgbClr val="0070C0"/>
            </a:solidFill>
          </a:ln>
        </p:spPr>
      </p:pic>
    </p:spTree>
    <p:extLst>
      <p:ext uri="{BB962C8B-B14F-4D97-AF65-F5344CB8AC3E}">
        <p14:creationId xmlns:p14="http://schemas.microsoft.com/office/powerpoint/2010/main" val="108273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25" name="Google Shape;325;p43"/>
          <p:cNvSpPr txBox="1">
            <a:spLocks noGrp="1"/>
          </p:cNvSpPr>
          <p:nvPr>
            <p:ph type="title"/>
          </p:nvPr>
        </p:nvSpPr>
        <p:spPr>
          <a:xfrm>
            <a:off x="0" y="1531335"/>
            <a:ext cx="12192000" cy="2630486"/>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r>
              <a:rPr lang="en-GB" sz="13800" b="1" dirty="0"/>
              <a:t>Q&amp;A</a:t>
            </a:r>
          </a:p>
        </p:txBody>
      </p:sp>
      <p:sp>
        <p:nvSpPr>
          <p:cNvPr id="2" name="Rectangle 8">
            <a:extLst>
              <a:ext uri="{FF2B5EF4-FFF2-40B4-BE49-F238E27FC236}">
                <a16:creationId xmlns:a16="http://schemas.microsoft.com/office/drawing/2014/main" id="{3860A444-DDCB-4A67-8B9D-751890BAF0E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10">
            <a:extLst>
              <a:ext uri="{FF2B5EF4-FFF2-40B4-BE49-F238E27FC236}">
                <a16:creationId xmlns:a16="http://schemas.microsoft.com/office/drawing/2014/main" id="{24561861-189B-478E-8407-84CD61BCCF21}"/>
              </a:ext>
            </a:extLst>
          </p:cNvPr>
          <p:cNvSpPr>
            <a:spLocks noChangeArrowheads="1"/>
          </p:cNvSpPr>
          <p:nvPr/>
        </p:nvSpPr>
        <p:spPr bwMode="auto">
          <a:xfrm>
            <a:off x="0" y="701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1">
            <a:extLst>
              <a:ext uri="{FF2B5EF4-FFF2-40B4-BE49-F238E27FC236}">
                <a16:creationId xmlns:a16="http://schemas.microsoft.com/office/drawing/2014/main" id="{6B357E32-9031-45DE-BDD7-D2F4BF6E8FEE}"/>
              </a:ext>
            </a:extLst>
          </p:cNvPr>
          <p:cNvSpPr>
            <a:spLocks noChangeArrowheads="1"/>
          </p:cNvSpPr>
          <p:nvPr/>
        </p:nvSpPr>
        <p:spPr bwMode="auto">
          <a:xfrm>
            <a:off x="0" y="10515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16" name="Google Shape;252;p37">
            <a:extLst>
              <a:ext uri="{FF2B5EF4-FFF2-40B4-BE49-F238E27FC236}">
                <a16:creationId xmlns:a16="http://schemas.microsoft.com/office/drawing/2014/main" id="{82414B10-EF4A-4B27-857E-EB815D88C704}"/>
              </a:ext>
            </a:extLst>
          </p:cNvPr>
          <p:cNvGrpSpPr/>
          <p:nvPr/>
        </p:nvGrpSpPr>
        <p:grpSpPr>
          <a:xfrm>
            <a:off x="232889" y="5609049"/>
            <a:ext cx="11197112" cy="1142872"/>
            <a:chOff x="302762" y="4270978"/>
            <a:chExt cx="8412454" cy="857154"/>
          </a:xfrm>
        </p:grpSpPr>
        <p:pic>
          <p:nvPicPr>
            <p:cNvPr id="17" name="Google Shape;253;p37">
              <a:extLst>
                <a:ext uri="{FF2B5EF4-FFF2-40B4-BE49-F238E27FC236}">
                  <a16:creationId xmlns:a16="http://schemas.microsoft.com/office/drawing/2014/main" id="{A175F02C-0648-41ED-B46F-07A5E8A33D34}"/>
                </a:ext>
              </a:extLst>
            </p:cNvPr>
            <p:cNvPicPr preferRelativeResize="0"/>
            <p:nvPr/>
          </p:nvPicPr>
          <p:blipFill rotWithShape="1">
            <a:blip r:embed="rId3">
              <a:alphaModFix/>
            </a:blip>
            <a:srcRect/>
            <a:stretch/>
          </p:blipFill>
          <p:spPr>
            <a:xfrm>
              <a:off x="7803571" y="4308975"/>
              <a:ext cx="911645" cy="644780"/>
            </a:xfrm>
            <a:prstGeom prst="rect">
              <a:avLst/>
            </a:prstGeom>
            <a:noFill/>
            <a:ln>
              <a:noFill/>
            </a:ln>
          </p:spPr>
        </p:pic>
        <p:pic>
          <p:nvPicPr>
            <p:cNvPr id="18" name="Google Shape;254;p37">
              <a:extLst>
                <a:ext uri="{FF2B5EF4-FFF2-40B4-BE49-F238E27FC236}">
                  <a16:creationId xmlns:a16="http://schemas.microsoft.com/office/drawing/2014/main" id="{0235E190-E27C-45D9-8885-E1D3057723E8}"/>
                </a:ext>
              </a:extLst>
            </p:cNvPr>
            <p:cNvPicPr preferRelativeResize="0"/>
            <p:nvPr/>
          </p:nvPicPr>
          <p:blipFill rotWithShape="1">
            <a:blip r:embed="rId4">
              <a:alphaModFix/>
            </a:blip>
            <a:srcRect/>
            <a:stretch/>
          </p:blipFill>
          <p:spPr>
            <a:xfrm>
              <a:off x="302762" y="4270978"/>
              <a:ext cx="2323558" cy="857154"/>
            </a:xfrm>
            <a:prstGeom prst="rect">
              <a:avLst/>
            </a:prstGeom>
            <a:noFill/>
            <a:ln>
              <a:noFill/>
            </a:ln>
          </p:spPr>
        </p:pic>
      </p:grpSp>
    </p:spTree>
    <p:extLst>
      <p:ext uri="{BB962C8B-B14F-4D97-AF65-F5344CB8AC3E}">
        <p14:creationId xmlns:p14="http://schemas.microsoft.com/office/powerpoint/2010/main" val="99237299"/>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rgbClr val="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1243</Words>
  <Application>Microsoft Office PowerPoint</Application>
  <PresentationFormat>Widescreen</PresentationFormat>
  <Paragraphs>184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Arial Black</vt:lpstr>
      <vt:lpstr>Helvetica</vt:lpstr>
      <vt:lpstr>2017 - HLP updated branding-PPT Template</vt:lpstr>
      <vt:lpstr>PowerPoint Presentation</vt:lpstr>
      <vt:lpstr>Agenda</vt:lpstr>
      <vt:lpstr>Personalised Care Additional Roles Supporting Vaccine Roll Out</vt:lpstr>
      <vt:lpstr>Opportunities to support people and address concerns</vt:lpstr>
      <vt:lpstr>Understanding people and their individual circumstances</vt:lpstr>
      <vt:lpstr>Working together to break down misconceptions</vt:lpstr>
      <vt:lpstr>Utilising your networks to reach your communities</vt:lpstr>
      <vt:lpstr>Personalised Care Teams working together</vt:lpstr>
      <vt:lpstr>Q&amp;A</vt:lpstr>
      <vt:lpstr>Your Suggestions &amp; Reflections  </vt:lpstr>
      <vt:lpstr>Resources and Support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Baines, Cerrie</dc:creator>
  <cp:lastModifiedBy>BAINES, Cerrie (HEALTHY LONDON PARTNERSHIP)</cp:lastModifiedBy>
  <cp:revision>44</cp:revision>
  <dcterms:modified xsi:type="dcterms:W3CDTF">2021-07-01T17:30:34Z</dcterms:modified>
</cp:coreProperties>
</file>