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 id="2147483757" r:id="rId5"/>
    <p:sldMasterId id="2147483794" r:id="rId6"/>
    <p:sldMasterId id="2147483831" r:id="rId7"/>
  </p:sldMasterIdLst>
  <p:notesMasterIdLst>
    <p:notesMasterId r:id="rId63"/>
  </p:notesMasterIdLst>
  <p:sldIdLst>
    <p:sldId id="315" r:id="rId8"/>
    <p:sldId id="314" r:id="rId9"/>
    <p:sldId id="316" r:id="rId10"/>
    <p:sldId id="261" r:id="rId11"/>
    <p:sldId id="262" r:id="rId12"/>
    <p:sldId id="309" r:id="rId13"/>
    <p:sldId id="263" r:id="rId14"/>
    <p:sldId id="312" r:id="rId15"/>
    <p:sldId id="296" r:id="rId16"/>
    <p:sldId id="264" r:id="rId17"/>
    <p:sldId id="265" r:id="rId18"/>
    <p:sldId id="270" r:id="rId19"/>
    <p:sldId id="305" r:id="rId20"/>
    <p:sldId id="306" r:id="rId21"/>
    <p:sldId id="297" r:id="rId22"/>
    <p:sldId id="298" r:id="rId23"/>
    <p:sldId id="276" r:id="rId24"/>
    <p:sldId id="307" r:id="rId25"/>
    <p:sldId id="281" r:id="rId26"/>
    <p:sldId id="300" r:id="rId27"/>
    <p:sldId id="302" r:id="rId28"/>
    <p:sldId id="304" r:id="rId29"/>
    <p:sldId id="310" r:id="rId30"/>
    <p:sldId id="311" r:id="rId31"/>
    <p:sldId id="301" r:id="rId32"/>
    <p:sldId id="303" r:id="rId33"/>
    <p:sldId id="308" r:id="rId34"/>
    <p:sldId id="293" r:id="rId35"/>
    <p:sldId id="318" r:id="rId36"/>
    <p:sldId id="256" r:id="rId37"/>
    <p:sldId id="334" r:id="rId38"/>
    <p:sldId id="258" r:id="rId39"/>
    <p:sldId id="505" r:id="rId40"/>
    <p:sldId id="269" r:id="rId41"/>
    <p:sldId id="504" r:id="rId42"/>
    <p:sldId id="319" r:id="rId43"/>
    <p:sldId id="510" r:id="rId44"/>
    <p:sldId id="511" r:id="rId45"/>
    <p:sldId id="512" r:id="rId46"/>
    <p:sldId id="515" r:id="rId47"/>
    <p:sldId id="514" r:id="rId48"/>
    <p:sldId id="325" r:id="rId49"/>
    <p:sldId id="509" r:id="rId50"/>
    <p:sldId id="326" r:id="rId51"/>
    <p:sldId id="327" r:id="rId52"/>
    <p:sldId id="328" r:id="rId53"/>
    <p:sldId id="329" r:id="rId54"/>
    <p:sldId id="330" r:id="rId55"/>
    <p:sldId id="516" r:id="rId56"/>
    <p:sldId id="333" r:id="rId57"/>
    <p:sldId id="331" r:id="rId58"/>
    <p:sldId id="513" r:id="rId59"/>
    <p:sldId id="279" r:id="rId60"/>
    <p:sldId id="517" r:id="rId61"/>
    <p:sldId id="280" r:id="rId62"/>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D63A1"/>
    <a:srgbClr val="0E0EFF"/>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284FB8-F664-CCC3-6BB7-3827BF83F3D5}" v="6" dt="2021-08-26T08:04:00.154"/>
    <p1510:client id="{CC500AD5-28FD-42B2-1DD6-4A27480B54CD}" v="578" dt="2021-08-26T09:18:23.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5" autoAdjust="0"/>
    <p:restoredTop sz="84528" autoAdjust="0"/>
  </p:normalViewPr>
  <p:slideViewPr>
    <p:cSldViewPr>
      <p:cViewPr>
        <p:scale>
          <a:sx n="80" d="100"/>
          <a:sy n="80" d="100"/>
        </p:scale>
        <p:origin x="2628" y="81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yna Sobotka" userId="S::justyna.s@bbbc.org.uk::8e4321ab-e401-4a08-8f64-c69799fbf28e" providerId="AD" clId="Web-{B2284FB8-F664-CCC3-6BB7-3827BF83F3D5}"/>
    <pc:docChg chg="modSld">
      <pc:chgData name="Justyna Sobotka" userId="S::justyna.s@bbbc.org.uk::8e4321ab-e401-4a08-8f64-c69799fbf28e" providerId="AD" clId="Web-{B2284FB8-F664-CCC3-6BB7-3827BF83F3D5}" dt="2021-08-26T08:04:00.154" v="2" actId="20577"/>
      <pc:docMkLst>
        <pc:docMk/>
      </pc:docMkLst>
      <pc:sldChg chg="modSp">
        <pc:chgData name="Justyna Sobotka" userId="S::justyna.s@bbbc.org.uk::8e4321ab-e401-4a08-8f64-c69799fbf28e" providerId="AD" clId="Web-{B2284FB8-F664-CCC3-6BB7-3827BF83F3D5}" dt="2021-08-26T08:04:00.154" v="2" actId="20577"/>
        <pc:sldMkLst>
          <pc:docMk/>
          <pc:sldMk cId="288200446" sldId="516"/>
        </pc:sldMkLst>
        <pc:spChg chg="mod">
          <ac:chgData name="Justyna Sobotka" userId="S::justyna.s@bbbc.org.uk::8e4321ab-e401-4a08-8f64-c69799fbf28e" providerId="AD" clId="Web-{B2284FB8-F664-CCC3-6BB7-3827BF83F3D5}" dt="2021-08-26T08:04:00.154" v="2" actId="20577"/>
          <ac:spMkLst>
            <pc:docMk/>
            <pc:sldMk cId="288200446" sldId="516"/>
            <ac:spMk id="9" creationId="{C5FF0C56-2977-4866-B278-C4F88CE3971B}"/>
          </ac:spMkLst>
        </pc:spChg>
      </pc:sldChg>
    </pc:docChg>
  </pc:docChgLst>
  <pc:docChgLst>
    <pc:chgData name="BAINES, Cerrie (NHS ENGLAND &amp; NHS IMPROVEMENT - X24)" userId="S::cerriebaines_nhs.net#ext#@bbbc.org.uk::171e8205-9dd4-4c2f-b113-b52b801c0b56" providerId="AD" clId="Web-{CC500AD5-28FD-42B2-1DD6-4A27480B54CD}"/>
    <pc:docChg chg="modSld">
      <pc:chgData name="BAINES, Cerrie (NHS ENGLAND &amp; NHS IMPROVEMENT - X24)" userId="S::cerriebaines_nhs.net#ext#@bbbc.org.uk::171e8205-9dd4-4c2f-b113-b52b801c0b56" providerId="AD" clId="Web-{CC500AD5-28FD-42B2-1DD6-4A27480B54CD}" dt="2021-08-26T09:18:23.943" v="300" actId="20577"/>
      <pc:docMkLst>
        <pc:docMk/>
      </pc:docMkLst>
      <pc:sldChg chg="modSp">
        <pc:chgData name="BAINES, Cerrie (NHS ENGLAND &amp; NHS IMPROVEMENT - X24)" userId="S::cerriebaines_nhs.net#ext#@bbbc.org.uk::171e8205-9dd4-4c2f-b113-b52b801c0b56" providerId="AD" clId="Web-{CC500AD5-28FD-42B2-1DD6-4A27480B54CD}" dt="2021-08-26T09:17:38.065" v="297" actId="20577"/>
        <pc:sldMkLst>
          <pc:docMk/>
          <pc:sldMk cId="488935806" sldId="280"/>
        </pc:sldMkLst>
        <pc:spChg chg="mod">
          <ac:chgData name="BAINES, Cerrie (NHS ENGLAND &amp; NHS IMPROVEMENT - X24)" userId="S::cerriebaines_nhs.net#ext#@bbbc.org.uk::171e8205-9dd4-4c2f-b113-b52b801c0b56" providerId="AD" clId="Web-{CC500AD5-28FD-42B2-1DD6-4A27480B54CD}" dt="2021-08-26T09:17:38.065" v="297" actId="20577"/>
          <ac:spMkLst>
            <pc:docMk/>
            <pc:sldMk cId="488935806" sldId="280"/>
            <ac:spMk id="8" creationId="{4E4128E2-7175-4C8F-95E2-8079FC023C5A}"/>
          </ac:spMkLst>
        </pc:spChg>
      </pc:sldChg>
      <pc:sldChg chg="modSp">
        <pc:chgData name="BAINES, Cerrie (NHS ENGLAND &amp; NHS IMPROVEMENT - X24)" userId="S::cerriebaines_nhs.net#ext#@bbbc.org.uk::171e8205-9dd4-4c2f-b113-b52b801c0b56" providerId="AD" clId="Web-{CC500AD5-28FD-42B2-1DD6-4A27480B54CD}" dt="2021-08-26T09:18:23.943" v="300" actId="20577"/>
        <pc:sldMkLst>
          <pc:docMk/>
          <pc:sldMk cId="4110832436" sldId="315"/>
        </pc:sldMkLst>
        <pc:spChg chg="mod">
          <ac:chgData name="BAINES, Cerrie (NHS ENGLAND &amp; NHS IMPROVEMENT - X24)" userId="S::cerriebaines_nhs.net#ext#@bbbc.org.uk::171e8205-9dd4-4c2f-b113-b52b801c0b56" providerId="AD" clId="Web-{CC500AD5-28FD-42B2-1DD6-4A27480B54CD}" dt="2021-08-26T09:18:23.943" v="300" actId="20577"/>
          <ac:spMkLst>
            <pc:docMk/>
            <pc:sldMk cId="4110832436" sldId="315"/>
            <ac:spMk id="8" creationId="{65411542-513C-4377-B9E6-43D3DECC404C}"/>
          </ac:spMkLst>
        </pc:spChg>
      </pc:sldChg>
      <pc:sldChg chg="modSp">
        <pc:chgData name="BAINES, Cerrie (NHS ENGLAND &amp; NHS IMPROVEMENT - X24)" userId="S::cerriebaines_nhs.net#ext#@bbbc.org.uk::171e8205-9dd4-4c2f-b113-b52b801c0b56" providerId="AD" clId="Web-{CC500AD5-28FD-42B2-1DD6-4A27480B54CD}" dt="2021-08-26T09:09:06.958" v="177" actId="20577"/>
        <pc:sldMkLst>
          <pc:docMk/>
          <pc:sldMk cId="288200446" sldId="516"/>
        </pc:sldMkLst>
        <pc:spChg chg="mod">
          <ac:chgData name="BAINES, Cerrie (NHS ENGLAND &amp; NHS IMPROVEMENT - X24)" userId="S::cerriebaines_nhs.net#ext#@bbbc.org.uk::171e8205-9dd4-4c2f-b113-b52b801c0b56" providerId="AD" clId="Web-{CC500AD5-28FD-42B2-1DD6-4A27480B54CD}" dt="2021-08-26T09:09:06.958" v="177" actId="20577"/>
          <ac:spMkLst>
            <pc:docMk/>
            <pc:sldMk cId="288200446" sldId="516"/>
            <ac:spMk id="9" creationId="{C5FF0C56-2977-4866-B278-C4F88CE3971B}"/>
          </ac:spMkLst>
        </pc:spChg>
      </pc:sldChg>
      <pc:sldChg chg="modSp">
        <pc:chgData name="BAINES, Cerrie (NHS ENGLAND &amp; NHS IMPROVEMENT - X24)" userId="S::cerriebaines_nhs.net#ext#@bbbc.org.uk::171e8205-9dd4-4c2f-b113-b52b801c0b56" providerId="AD" clId="Web-{CC500AD5-28FD-42B2-1DD6-4A27480B54CD}" dt="2021-08-26T09:15:43.355" v="277" actId="20577"/>
        <pc:sldMkLst>
          <pc:docMk/>
          <pc:sldMk cId="866439076" sldId="517"/>
        </pc:sldMkLst>
        <pc:spChg chg="mod">
          <ac:chgData name="BAINES, Cerrie (NHS ENGLAND &amp; NHS IMPROVEMENT - X24)" userId="S::cerriebaines_nhs.net#ext#@bbbc.org.uk::171e8205-9dd4-4c2f-b113-b52b801c0b56" providerId="AD" clId="Web-{CC500AD5-28FD-42B2-1DD6-4A27480B54CD}" dt="2021-08-26T09:15:43.355" v="277" actId="20577"/>
          <ac:spMkLst>
            <pc:docMk/>
            <pc:sldMk cId="866439076" sldId="517"/>
            <ac:spMk id="9" creationId="{098F0AF9-60E0-411A-B3F8-67D3B399A26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cap="none" dirty="0">
                <a:solidFill>
                  <a:schemeClr val="tx1"/>
                </a:solidFill>
                <a:latin typeface="Arial" panose="020B0604020202020204" pitchFamily="34" charset="0"/>
                <a:cs typeface="Arial" panose="020B0604020202020204" pitchFamily="34" charset="0"/>
              </a:rPr>
              <a:t>Registration Attempts in</a:t>
            </a:r>
            <a:r>
              <a:rPr lang="en-US" sz="1600" cap="none" baseline="0" dirty="0">
                <a:solidFill>
                  <a:schemeClr val="tx1"/>
                </a:solidFill>
                <a:latin typeface="Arial" panose="020B0604020202020204" pitchFamily="34" charset="0"/>
                <a:cs typeface="Arial" panose="020B0604020202020204" pitchFamily="34" charset="0"/>
              </a:rPr>
              <a:t> </a:t>
            </a:r>
            <a:r>
              <a:rPr lang="en-US" sz="1600" cap="none" dirty="0">
                <a:solidFill>
                  <a:schemeClr val="tx1"/>
                </a:solidFill>
                <a:latin typeface="Arial" panose="020B0604020202020204" pitchFamily="34" charset="0"/>
                <a:cs typeface="Arial" panose="020B0604020202020204" pitchFamily="34" charset="0"/>
              </a:rPr>
              <a:t>England</a:t>
            </a:r>
          </a:p>
        </c:rich>
      </c:tx>
      <c:layout>
        <c:manualLayout>
          <c:xMode val="edge"/>
          <c:yMode val="edge"/>
          <c:x val="0.19345480364272249"/>
          <c:y val="0.18597472871546475"/>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710381278465991"/>
          <c:y val="0.30979394835983209"/>
          <c:w val="0.79306179786967024"/>
          <c:h val="0.6856459793152998"/>
        </c:manualLayout>
      </c:layout>
      <c:pie3DChart>
        <c:varyColors val="1"/>
        <c:ser>
          <c:idx val="0"/>
          <c:order val="0"/>
          <c:tx>
            <c:strRef>
              <c:f>Sheet1!$B$1</c:f>
              <c:strCache>
                <c:ptCount val="1"/>
                <c:pt idx="0">
                  <c:v>Registration attempts in England</c:v>
                </c:pt>
              </c:strCache>
            </c:strRef>
          </c:tx>
          <c:dPt>
            <c:idx val="0"/>
            <c:bubble3D val="0"/>
            <c:explosion val="1"/>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A7F1-4C04-AB3C-778D8279B8C7}"/>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A7F1-4C04-AB3C-778D8279B8C7}"/>
              </c:ext>
            </c:extLst>
          </c:dPt>
          <c:dLbls>
            <c:dLbl>
              <c:idx val="0"/>
              <c:layout>
                <c:manualLayout>
                  <c:x val="-8.0306860682642991E-2"/>
                  <c:y val="-0.18627646896632191"/>
                </c:manualLayout>
              </c:layout>
              <c:tx>
                <c:rich>
                  <a:bodyPr rot="0" spcFirstLastPara="1" vertOverflow="clip" horzOverflow="clip" vert="horz" wrap="square" lIns="38100" tIns="19050" rIns="38100" bIns="19050" anchor="ctr" anchorCtr="1">
                    <a:spAutoFit/>
                  </a:bodyPr>
                  <a:lstStyle/>
                  <a:p>
                    <a:pPr>
                      <a:defRPr sz="1200" b="0" i="0" u="none" strike="noStrike" kern="1200" baseline="0">
                        <a:solidFill>
                          <a:schemeClr val="accent1"/>
                        </a:solidFill>
                        <a:effectLst/>
                        <a:latin typeface="Arial" panose="020B0604020202020204" pitchFamily="34" charset="0"/>
                        <a:ea typeface="+mn-ea"/>
                        <a:cs typeface="Arial" panose="020B0604020202020204" pitchFamily="34" charset="0"/>
                      </a:defRPr>
                    </a:pPr>
                    <a:fld id="{C9BABA54-2DD5-41BC-932A-402F56F4F701}" type="CATEGORYNAME">
                      <a:rPr lang="en-US" sz="1200" smtClean="0">
                        <a:latin typeface="Arial" panose="020B0604020202020204" pitchFamily="34" charset="0"/>
                        <a:cs typeface="Arial" panose="020B0604020202020204" pitchFamily="34" charset="0"/>
                      </a:rPr>
                      <a:pPr>
                        <a:defRPr sz="1200">
                          <a:latin typeface="Arial" panose="020B0604020202020204" pitchFamily="34" charset="0"/>
                          <a:cs typeface="Arial" panose="020B0604020202020204" pitchFamily="34" charset="0"/>
                        </a:defRPr>
                      </a:pPr>
                      <a:t>[CATEGORY NAME]</a:t>
                    </a:fld>
                    <a:r>
                      <a:rPr lang="en-US" sz="1200" baseline="0" dirty="0">
                        <a:latin typeface="Arial" panose="020B0604020202020204" pitchFamily="34" charset="0"/>
                        <a:cs typeface="Arial" panose="020B0604020202020204" pitchFamily="34" charset="0"/>
                      </a:rPr>
                      <a:t> </a:t>
                    </a:r>
                    <a:fld id="{A4815030-264B-430A-81E6-8A088723ADE3}" type="PERCENTAGE">
                      <a:rPr lang="en-US" sz="1200" baseline="0" smtClean="0">
                        <a:latin typeface="Arial" panose="020B0604020202020204" pitchFamily="34" charset="0"/>
                        <a:cs typeface="Arial" panose="020B0604020202020204" pitchFamily="34" charset="0"/>
                      </a:rPr>
                      <a:pPr>
                        <a:defRPr sz="1200">
                          <a:latin typeface="Arial" panose="020B0604020202020204" pitchFamily="34" charset="0"/>
                          <a:cs typeface="Arial" panose="020B0604020202020204" pitchFamily="34" charset="0"/>
                        </a:defRPr>
                      </a:pPr>
                      <a:t>[PERCENTAGE]</a:t>
                    </a:fld>
                    <a:endParaRPr lang="en-US" sz="1200" baseline="0" dirty="0">
                      <a:latin typeface="Arial" panose="020B0604020202020204" pitchFamily="34" charset="0"/>
                      <a:cs typeface="Arial" panose="020B0604020202020204" pitchFamily="34" charset="0"/>
                    </a:endParaRPr>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1"/>
                      </a:solidFill>
                      <a:effectLst/>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6207854845800012"/>
                      <c:h val="0.10675241988721773"/>
                    </c:manualLayout>
                  </c15:layout>
                  <c15:dlblFieldTable/>
                  <c15:showDataLabelsRange val="0"/>
                </c:ext>
                <c:ext xmlns:c16="http://schemas.microsoft.com/office/drawing/2014/chart" uri="{C3380CC4-5D6E-409C-BE32-E72D297353CC}">
                  <c16:uniqueId val="{00000001-A7F1-4C04-AB3C-778D8279B8C7}"/>
                </c:ext>
              </c:extLst>
            </c:dLbl>
            <c:dLbl>
              <c:idx val="1"/>
              <c:layout>
                <c:manualLayout>
                  <c:x val="0.10493975252007672"/>
                  <c:y val="6.8380703735812703E-2"/>
                </c:manualLayout>
              </c:layout>
              <c:tx>
                <c:rich>
                  <a:bodyPr rot="0" spcFirstLastPara="1" vertOverflow="clip" horzOverflow="clip" vert="horz" wrap="square" lIns="38100" tIns="19050" rIns="38100" bIns="19050" anchor="ctr" anchorCtr="0">
                    <a:spAutoFit/>
                  </a:bodyPr>
                  <a:lstStyle/>
                  <a:p>
                    <a:pPr algn="ctr">
                      <a:defRPr sz="1200" b="0" i="0" u="none" strike="noStrike" kern="1200" baseline="0">
                        <a:solidFill>
                          <a:schemeClr val="accent1"/>
                        </a:solidFill>
                        <a:effectLst/>
                        <a:latin typeface="Arial" panose="020B0604020202020204" pitchFamily="34" charset="0"/>
                        <a:ea typeface="+mn-ea"/>
                        <a:cs typeface="Arial" panose="020B0604020202020204" pitchFamily="34" charset="0"/>
                      </a:defRPr>
                    </a:pPr>
                    <a:fld id="{8F050709-4256-4A40-9C5B-CBACF461AC2C}" type="CATEGORYNAME">
                      <a:rPr lang="en-US" sz="1200" smtClean="0">
                        <a:latin typeface="Arial" panose="020B0604020202020204" pitchFamily="34" charset="0"/>
                        <a:cs typeface="Arial" panose="020B0604020202020204" pitchFamily="34" charset="0"/>
                      </a:rPr>
                      <a:pPr algn="ctr">
                        <a:defRPr sz="1200">
                          <a:solidFill>
                            <a:schemeClr val="accent1"/>
                          </a:solidFill>
                          <a:latin typeface="Arial" panose="020B0604020202020204" pitchFamily="34" charset="0"/>
                          <a:cs typeface="Arial" panose="020B0604020202020204" pitchFamily="34" charset="0"/>
                        </a:defRPr>
                      </a:pPr>
                      <a:t>[CATEGORY NAME]</a:t>
                    </a:fld>
                    <a:r>
                      <a:rPr lang="en-US" sz="1200" baseline="0" dirty="0">
                        <a:latin typeface="Arial" panose="020B0604020202020204" pitchFamily="34" charset="0"/>
                        <a:cs typeface="Arial" panose="020B0604020202020204" pitchFamily="34" charset="0"/>
                      </a:rPr>
                      <a:t> </a:t>
                    </a:r>
                    <a:fld id="{9D48C804-3068-494B-A9E1-78E02D98DBFE}" type="PERCENTAGE">
                      <a:rPr lang="en-US" sz="1200" baseline="0" smtClean="0">
                        <a:latin typeface="Arial" panose="020B0604020202020204" pitchFamily="34" charset="0"/>
                        <a:cs typeface="Arial" panose="020B0604020202020204" pitchFamily="34" charset="0"/>
                      </a:rPr>
                      <a:pPr algn="ctr">
                        <a:defRPr sz="1200">
                          <a:solidFill>
                            <a:schemeClr val="accent1"/>
                          </a:solidFill>
                          <a:latin typeface="Arial" panose="020B0604020202020204" pitchFamily="34" charset="0"/>
                          <a:cs typeface="Arial" panose="020B0604020202020204" pitchFamily="34" charset="0"/>
                        </a:defRPr>
                      </a:pPr>
                      <a:t>[PERCENTAGE]</a:t>
                    </a:fld>
                    <a:endParaRPr lang="en-US" sz="1200" baseline="0" dirty="0">
                      <a:latin typeface="Arial" panose="020B0604020202020204" pitchFamily="34" charset="0"/>
                      <a:cs typeface="Arial" panose="020B0604020202020204" pitchFamily="34" charset="0"/>
                    </a:endParaRPr>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0">
                  <a:spAutoFit/>
                </a:bodyPr>
                <a:lstStyle/>
                <a:p>
                  <a:pPr algn="ctr">
                    <a:defRPr sz="1200" b="0" i="0" u="none" strike="noStrike" kern="1200" baseline="0">
                      <a:solidFill>
                        <a:schemeClr val="accent1"/>
                      </a:solidFill>
                      <a:effectLst/>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5792138682686436"/>
                      <c:h val="9.1653145521982449E-2"/>
                    </c:manualLayout>
                  </c15:layout>
                  <c15:dlblFieldTable/>
                  <c15:showDataLabelsRange val="0"/>
                </c:ext>
                <c:ext xmlns:c16="http://schemas.microsoft.com/office/drawing/2014/chart" uri="{C3380CC4-5D6E-409C-BE32-E72D297353CC}">
                  <c16:uniqueId val="{00000003-A7F1-4C04-AB3C-778D8279B8C7}"/>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1"/>
                    </a:solidFill>
                    <a:effectLst/>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Sheet1!$A$3:$A$4</c:f>
              <c:strCache>
                <c:ptCount val="2"/>
                <c:pt idx="0">
                  <c:v>Accepted</c:v>
                </c:pt>
                <c:pt idx="1">
                  <c:v>Refused</c:v>
                </c:pt>
              </c:strCache>
            </c:strRef>
          </c:cat>
          <c:val>
            <c:numRef>
              <c:f>Sheet1!$B$3:$B$4</c:f>
              <c:numCache>
                <c:formatCode>0</c:formatCode>
                <c:ptCount val="2"/>
                <c:pt idx="0">
                  <c:v>1769</c:v>
                </c:pt>
                <c:pt idx="1">
                  <c:v>419</c:v>
                </c:pt>
              </c:numCache>
            </c:numRef>
          </c:val>
          <c:extLst>
            <c:ext xmlns:c16="http://schemas.microsoft.com/office/drawing/2014/chart" uri="{C3380CC4-5D6E-409C-BE32-E72D297353CC}">
              <c16:uniqueId val="{00000004-A7F1-4C04-AB3C-778D8279B8C7}"/>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8/26/2021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Key findings only, submitted for peer-reviewed publication so more details available in future to read in paper</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316698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For those who have worked with migrants, may already be familiar with why the health of migrants is often different from the UK-born population</a:t>
            </a:r>
          </a:p>
          <a:p>
            <a:pPr marL="171450" indent="-171450">
              <a:buFontTx/>
              <a:buChar char="-"/>
            </a:pPr>
            <a:r>
              <a:rPr lang="en-GB" dirty="0"/>
              <a:t>For those who are relatively new to the field: factors that shape migrant health</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357830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SP part of NHS Long-Term plan, but evidence is limited and only reviewed for the general population</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425176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a:t>The main purpose of the workshop is to provide feedback on a draft resource for link workers about migrants access to healthcare. We will be looking at the draft resource, but also we will have some discussions on what to be added to the resource too.</a:t>
            </a:r>
          </a:p>
          <a:p>
            <a:endParaRPr lang="en-GB" dirty="0"/>
          </a:p>
          <a:p>
            <a:r>
              <a:rPr lang="en-GB" dirty="0"/>
              <a:t>It is useful to know that there has been some developments that lead to this production of resource. Last year, during summer Public Health England has made a call for evidence for social prescribing approaches for migrants. This is to look at what approaches are there and is there a possibility to have a standard model for link workers to apply when they provide service to migrants.</a:t>
            </a:r>
          </a:p>
          <a:p>
            <a:endParaRPr lang="en-GB" dirty="0"/>
          </a:p>
          <a:p>
            <a:r>
              <a:rPr lang="en-GB" dirty="0"/>
              <a:t>There was also another consultation session with stakeholders by London Plus, the GLA and the HEAR network, which included conversations about the same topic, how do we ensure that we provide a holistic and quality social prescribing to migrants. This consultation revealed two important findings. These are a gap in SPLW knowledge about NHS rights and entitlements for migrants and the fact that barriers to GP registration for migrants can affect their access to social prescribing.</a:t>
            </a:r>
          </a:p>
          <a:p>
            <a:endParaRPr lang="en-GB" dirty="0"/>
          </a:p>
          <a:p>
            <a:r>
              <a:rPr lang="en-GB" dirty="0"/>
              <a:t>We were then commissioned by the GLA to produce materials to address this gap. Social prescribing is about providing a wider welfare support, other than health services, but it will not be complete if the patients do not have a meaningful access to healthcare. So we are looking forward to hearing your views on what would be useful for you in your work in terms of migrants access to healthcare.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964D0-FD1D-4A3F-8696-8BFB18A458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81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move on to discussions, it is useful to just go over the barriers to healthcare for migrants. DOTW has clinics and advice line where migrants and other marginalised communities can get support in registering with a GP. According to the 2018 data from </a:t>
            </a:r>
            <a:r>
              <a:rPr lang="en-GB" dirty="0" err="1"/>
              <a:t>theclinics</a:t>
            </a:r>
            <a:r>
              <a:rPr lang="en-GB" dirty="0"/>
              <a:t>, out of 2188 attempts of registration, 419 were wrongly refused by the GPs. And this is a tip of an iceberg, as this is a figure when English speaking caseworkers are advocating on behalf of migrants, if we consider migrants themselves registering, this would be much higher. It amounts to 19% of all attempts so roughly 1 in 5 patients are refused.</a:t>
            </a:r>
          </a:p>
          <a:p>
            <a:endParaRPr lang="en-GB" dirty="0"/>
          </a:p>
          <a:p>
            <a:r>
              <a:rPr lang="en-GB" dirty="0"/>
              <a:t>You can see some of the reasons and some other barriers here for migrants to register with a GP. If we consider that most referrals to social prescribers are through GPs, it is clear from this picture that, migrants will also have barriers to access social prescribing.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964D0-FD1D-4A3F-8696-8BFB18A458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67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move on to discussions, it is useful to just go over the barriers to healthcare for migrants. DOTW has clinics and advice line where migrants and other marginalised communities can get support in registering with a GP. According to the 2018 data from </a:t>
            </a:r>
            <a:r>
              <a:rPr lang="en-GB" dirty="0" err="1"/>
              <a:t>theclinics</a:t>
            </a:r>
            <a:r>
              <a:rPr lang="en-GB" dirty="0"/>
              <a:t>, out of 2188 attempts of registration, 419 were wrongly refused by the GPs. And this is a tip of an iceberg, as this is a figure when English speaking caseworkers are advocating on behalf of migrants, if we consider migrants themselves registering, this would be much higher. It amounts to 19% of all attempts so roughly 1 in 5 patients are refused.</a:t>
            </a:r>
          </a:p>
          <a:p>
            <a:endParaRPr lang="en-GB" dirty="0"/>
          </a:p>
          <a:p>
            <a:r>
              <a:rPr lang="en-GB" dirty="0"/>
              <a:t>You can see some of the reasons and some other barriers here for migrants to register with a GP. If we consider that most referrals to social prescribers are through GPs, it is clear from this picture that, migrants will also have barriers to access social prescribing.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964D0-FD1D-4A3F-8696-8BFB18A458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72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964D0-FD1D-4A3F-8696-8BFB18A458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128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9AE0CBF3-2A0A-4409-B599-FEFEAF974B88}" type="slidenum">
              <a:rPr lang="en-US" smtClean="0"/>
              <a:pPr>
                <a:defRPr/>
              </a:pPr>
              <a:t>50</a:t>
            </a:fld>
            <a:endParaRPr lang="en-US"/>
          </a:p>
        </p:txBody>
      </p:sp>
    </p:spTree>
    <p:extLst>
      <p:ext uri="{BB962C8B-B14F-4D97-AF65-F5344CB8AC3E}">
        <p14:creationId xmlns:p14="http://schemas.microsoft.com/office/powerpoint/2010/main" val="811358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404491"/>
            <a:ext cx="9144000" cy="373900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296144"/>
            <a:ext cx="9144000" cy="108347"/>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395536" y="1674186"/>
            <a:ext cx="8424936" cy="1293377"/>
          </a:xfrm>
          <a:ln>
            <a:noFill/>
          </a:ln>
        </p:spPr>
        <p:txBody>
          <a:bodyPr anchor="t">
            <a:noAutofit/>
          </a:bodyPr>
          <a:lstStyle>
            <a:lvl1pPr algn="l">
              <a:defRPr sz="40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95536" y="4320478"/>
            <a:ext cx="8424936" cy="26749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2483768" cy="122514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a:solidFill>
            <a:srgbClr val="0091C9"/>
          </a:solidFill>
        </p:spPr>
        <p:txBody>
          <a:bodyPr/>
          <a:lstStyle>
            <a:lvl1pPr marL="71438"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6" y="519523"/>
            <a:ext cx="8642350" cy="324035"/>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6" y="1006080"/>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6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a:solidFill>
            <a:srgbClr val="0091C9"/>
          </a:solidFill>
        </p:spPr>
        <p:txBody>
          <a:bodyPr/>
          <a:lstStyle>
            <a:lvl1pPr marL="71438"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6" y="1007101"/>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4572001" y="1006078"/>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923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41686"/>
            <a:ext cx="8642350" cy="377837"/>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3203576" y="1006079"/>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006079"/>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8" name="Title 1"/>
          <p:cNvSpPr txBox="1">
            <a:spLocks/>
          </p:cNvSpPr>
          <p:nvPr userDrawn="1"/>
        </p:nvSpPr>
        <p:spPr>
          <a:xfrm>
            <a:off x="252000" y="143101"/>
            <a:ext cx="8642350" cy="377837"/>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8" indent="0"/>
            <a:r>
              <a:rPr lang="en-US" sz="1800"/>
              <a:t>Click to edit Master title style</a:t>
            </a:r>
            <a:endParaRPr lang="en-GB" sz="18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643063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006079"/>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6" name="Title 1"/>
          <p:cNvSpPr txBox="1">
            <a:spLocks/>
          </p:cNvSpPr>
          <p:nvPr userDrawn="1"/>
        </p:nvSpPr>
        <p:spPr>
          <a:xfrm>
            <a:off x="251520" y="143101"/>
            <a:ext cx="8642350" cy="377837"/>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8" indent="0"/>
            <a:r>
              <a:rPr lang="en-US" sz="1800"/>
              <a:t>Click to edit Master title style</a:t>
            </a:r>
            <a:endParaRPr lang="en-GB" sz="18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3186019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02</a:t>
            </a:r>
            <a:endParaRPr lang="en-GB" sz="6600">
              <a:solidFill>
                <a:schemeClr val="bg1"/>
              </a:solidFill>
            </a:endParaRPr>
          </a:p>
        </p:txBody>
      </p:sp>
      <p:sp>
        <p:nvSpPr>
          <p:cNvPr id="7" name="TextBox 6"/>
          <p:cNvSpPr txBox="1"/>
          <p:nvPr userDrawn="1"/>
        </p:nvSpPr>
        <p:spPr>
          <a:xfrm>
            <a:off x="232917"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360313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a:solidFill>
            <a:srgbClr val="E32486"/>
          </a:solidFill>
        </p:spPr>
        <p:txBody>
          <a:bodyPr/>
          <a:lstStyle>
            <a:lvl1pPr marL="71438"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6" y="519523"/>
            <a:ext cx="8642350" cy="324035"/>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6" y="1006080"/>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214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a:solidFill>
            <a:srgbClr val="E32486"/>
          </a:solidFill>
        </p:spPr>
        <p:txBody>
          <a:bodyPr/>
          <a:lstStyle>
            <a:lvl1pPr marL="71438"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6" y="1007101"/>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4572001" y="1006078"/>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270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41686"/>
            <a:ext cx="8642350" cy="377837"/>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3203576" y="1006079"/>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006079"/>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8" name="Title 1"/>
          <p:cNvSpPr txBox="1">
            <a:spLocks/>
          </p:cNvSpPr>
          <p:nvPr userDrawn="1"/>
        </p:nvSpPr>
        <p:spPr>
          <a:xfrm>
            <a:off x="252000" y="143101"/>
            <a:ext cx="8642350" cy="377837"/>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8" indent="0"/>
            <a:r>
              <a:rPr lang="en-US" sz="1800"/>
              <a:t>Click to edit Master title style</a:t>
            </a:r>
            <a:endParaRPr lang="en-GB" sz="18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234326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006079"/>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6" name="Title 1"/>
          <p:cNvSpPr txBox="1">
            <a:spLocks/>
          </p:cNvSpPr>
          <p:nvPr userDrawn="1"/>
        </p:nvSpPr>
        <p:spPr>
          <a:xfrm>
            <a:off x="251520" y="143101"/>
            <a:ext cx="8642350" cy="377837"/>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8" indent="0"/>
            <a:r>
              <a:rPr lang="en-US" sz="1800"/>
              <a:t>Click to edit Master title style</a:t>
            </a:r>
            <a:endParaRPr lang="en-GB" sz="18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51553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03</a:t>
            </a:r>
            <a:endParaRPr lang="en-GB" sz="6600">
              <a:solidFill>
                <a:schemeClr val="bg1"/>
              </a:solidFill>
            </a:endParaRPr>
          </a:p>
        </p:txBody>
      </p:sp>
      <p:sp>
        <p:nvSpPr>
          <p:cNvPr id="7" name="TextBox 6"/>
          <p:cNvSpPr txBox="1"/>
          <p:nvPr userDrawn="1"/>
        </p:nvSpPr>
        <p:spPr>
          <a:xfrm>
            <a:off x="232917"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02106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411510"/>
            <a:ext cx="8028000" cy="486054"/>
          </a:xfrm>
        </p:spPr>
        <p:txBody>
          <a:bodyPr anchor="t" anchorCtr="0">
            <a:noAutofit/>
          </a:bodyPr>
          <a:lstStyle>
            <a:lvl1pPr>
              <a:defRPr sz="32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059583"/>
            <a:ext cx="8028000" cy="355475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4731544"/>
            <a:ext cx="9144000" cy="411956"/>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t>Presentation title - edit in Header and Footer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a:solidFill>
            <a:srgbClr val="A25BA0"/>
          </a:solidFill>
        </p:spPr>
        <p:txBody>
          <a:bodyPr/>
          <a:lstStyle>
            <a:lvl1pPr marL="71438"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6" y="519523"/>
            <a:ext cx="8642350" cy="324035"/>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6" y="1006080"/>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2975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a:solidFill>
            <a:srgbClr val="A25BA0"/>
          </a:solidFill>
        </p:spPr>
        <p:txBody>
          <a:bodyPr/>
          <a:lstStyle>
            <a:lvl1pPr marL="71438"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6" y="1007101"/>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4572001" y="1006078"/>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3037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41686"/>
            <a:ext cx="8642350" cy="377837"/>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3203576" y="1006079"/>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006079"/>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8" name="Title 1"/>
          <p:cNvSpPr txBox="1">
            <a:spLocks/>
          </p:cNvSpPr>
          <p:nvPr userDrawn="1"/>
        </p:nvSpPr>
        <p:spPr>
          <a:xfrm>
            <a:off x="252000" y="143101"/>
            <a:ext cx="8642350" cy="377837"/>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8" indent="0"/>
            <a:r>
              <a:rPr lang="en-US" sz="1800"/>
              <a:t>Click to edit Master title style</a:t>
            </a:r>
            <a:endParaRPr lang="en-GB" sz="18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3860951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006079"/>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519523"/>
            <a:ext cx="8642350" cy="270030"/>
          </a:xfrm>
        </p:spPr>
        <p:txBody>
          <a:bodyPr>
            <a:normAutofit/>
          </a:bodyPr>
          <a:lstStyle>
            <a:lvl1pPr marL="133350" indent="0">
              <a:defRPr sz="1650" baseline="0">
                <a:solidFill>
                  <a:srgbClr val="0072C6"/>
                </a:solidFill>
                <a:latin typeface="+mn-lt"/>
              </a:defRPr>
            </a:lvl1pPr>
          </a:lstStyle>
          <a:p>
            <a:pPr lvl="0"/>
            <a:r>
              <a:rPr lang="en-GB"/>
              <a:t>Subtitle </a:t>
            </a:r>
          </a:p>
        </p:txBody>
      </p:sp>
      <p:sp>
        <p:nvSpPr>
          <p:cNvPr id="6" name="Title 1"/>
          <p:cNvSpPr txBox="1">
            <a:spLocks/>
          </p:cNvSpPr>
          <p:nvPr userDrawn="1"/>
        </p:nvSpPr>
        <p:spPr>
          <a:xfrm>
            <a:off x="251520" y="143101"/>
            <a:ext cx="8642350" cy="377837"/>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8" indent="0"/>
            <a:r>
              <a:rPr lang="en-US" sz="1800"/>
              <a:t>Click to edit Master title style</a:t>
            </a:r>
            <a:endParaRPr lang="en-GB" sz="18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3230181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04</a:t>
            </a:r>
            <a:endParaRPr lang="en-GB" sz="6600">
              <a:solidFill>
                <a:schemeClr val="bg1"/>
              </a:solidFill>
            </a:endParaRPr>
          </a:p>
        </p:txBody>
      </p:sp>
      <p:sp>
        <p:nvSpPr>
          <p:cNvPr id="7" name="TextBox 6"/>
          <p:cNvSpPr txBox="1"/>
          <p:nvPr userDrawn="1"/>
        </p:nvSpPr>
        <p:spPr>
          <a:xfrm>
            <a:off x="232917"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764922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a:solidFill>
            <a:srgbClr val="33BBB1"/>
          </a:solidFill>
        </p:spPr>
        <p:txBody>
          <a:bodyPr/>
          <a:lstStyle>
            <a:lvl1pPr marL="71438"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6" y="519523"/>
            <a:ext cx="8642350" cy="324035"/>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6" y="1006080"/>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3534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a:solidFill>
            <a:srgbClr val="33BBB1"/>
          </a:solidFill>
        </p:spPr>
        <p:txBody>
          <a:bodyPr/>
          <a:lstStyle>
            <a:lvl1pPr marL="71438"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6" y="1007101"/>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4572001" y="1006078"/>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7584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41686"/>
            <a:ext cx="8642350" cy="377837"/>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3203576" y="1006079"/>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006079"/>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8" name="Title 1"/>
          <p:cNvSpPr txBox="1">
            <a:spLocks/>
          </p:cNvSpPr>
          <p:nvPr userDrawn="1"/>
        </p:nvSpPr>
        <p:spPr>
          <a:xfrm>
            <a:off x="252000" y="143101"/>
            <a:ext cx="8642350" cy="377837"/>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8" indent="0"/>
            <a:r>
              <a:rPr lang="en-US" sz="1800"/>
              <a:t>Click to edit Master title style</a:t>
            </a:r>
            <a:endParaRPr lang="en-GB" sz="18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560701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006079"/>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6" name="Title 1"/>
          <p:cNvSpPr txBox="1">
            <a:spLocks/>
          </p:cNvSpPr>
          <p:nvPr userDrawn="1"/>
        </p:nvSpPr>
        <p:spPr>
          <a:xfrm>
            <a:off x="251520" y="143101"/>
            <a:ext cx="8642350" cy="377837"/>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8" indent="0"/>
            <a:r>
              <a:rPr lang="en-US" sz="1800"/>
              <a:t>Click to edit Master title style</a:t>
            </a:r>
            <a:endParaRPr lang="en-GB" sz="18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3175402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50825" y="141684"/>
            <a:ext cx="1656879"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05</a:t>
            </a:r>
            <a:endParaRPr lang="en-GB" sz="6600">
              <a:solidFill>
                <a:schemeClr val="bg1"/>
              </a:solidFill>
            </a:endParaRPr>
          </a:p>
        </p:txBody>
      </p:sp>
      <p:sp>
        <p:nvSpPr>
          <p:cNvPr id="7" name="TextBox 6"/>
          <p:cNvSpPr txBox="1"/>
          <p:nvPr userDrawn="1"/>
        </p:nvSpPr>
        <p:spPr>
          <a:xfrm>
            <a:off x="232917"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428481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335541"/>
            <a:ext cx="8241688" cy="1235633"/>
          </a:xfrm>
          <a:prstGeom prst="rect">
            <a:avLst/>
          </a:prstGeom>
          <a:noFill/>
        </p:spPr>
        <p:txBody>
          <a:bodyPr lIns="0" tIns="0" rIns="0" bIns="0">
            <a:normAutofit/>
          </a:bodyPr>
          <a:lstStyle>
            <a:lvl1pPr algn="l">
              <a:defRPr sz="2700" baseline="0">
                <a:solidFill>
                  <a:srgbClr val="0072C6"/>
                </a:solidFill>
              </a:defRPr>
            </a:lvl1pPr>
          </a:lstStyle>
          <a:p>
            <a:r>
              <a:rPr lang="en-GB"/>
              <a:t>Document Title</a:t>
            </a:r>
          </a:p>
        </p:txBody>
      </p:sp>
      <p:sp>
        <p:nvSpPr>
          <p:cNvPr id="8" name="Text Placeholder 7"/>
          <p:cNvSpPr>
            <a:spLocks noGrp="1"/>
          </p:cNvSpPr>
          <p:nvPr>
            <p:ph type="body" sz="quarter" idx="10" hasCustomPrompt="1"/>
          </p:nvPr>
        </p:nvSpPr>
        <p:spPr>
          <a:xfrm>
            <a:off x="264047" y="2625180"/>
            <a:ext cx="7344815" cy="702655"/>
          </a:xfrm>
        </p:spPr>
        <p:txBody>
          <a:bodyPr>
            <a:normAutofit/>
          </a:bodyPr>
          <a:lstStyle>
            <a:lvl1pPr algn="l">
              <a:defRPr sz="1800" baseline="0">
                <a:solidFill>
                  <a:srgbClr val="0072C6"/>
                </a:solidFill>
                <a:latin typeface="+mn-lt"/>
              </a:defRPr>
            </a:lvl1pPr>
          </a:lstStyle>
          <a:p>
            <a:pPr lvl="0"/>
            <a:r>
              <a:rPr lang="en-GB"/>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a:p>
        </p:txBody>
      </p:sp>
      <p:sp>
        <p:nvSpPr>
          <p:cNvPr id="13" name="TextBox 12"/>
          <p:cNvSpPr txBox="1"/>
          <p:nvPr userDrawn="1"/>
        </p:nvSpPr>
        <p:spPr>
          <a:xfrm>
            <a:off x="146736" y="3813889"/>
            <a:ext cx="8313696" cy="253916"/>
          </a:xfrm>
          <a:prstGeom prst="rect">
            <a:avLst/>
          </a:prstGeom>
          <a:noFill/>
        </p:spPr>
        <p:txBody>
          <a:bodyPr wrap="square" lIns="54000" rtlCol="0">
            <a:spAutoFit/>
          </a:bodyPr>
          <a:lstStyle/>
          <a:p>
            <a:r>
              <a:rPr lang="en-US" sz="1050" i="0">
                <a:solidFill>
                  <a:schemeClr val="accent5">
                    <a:lumMod val="60000"/>
                    <a:lumOff val="40000"/>
                  </a:schemeClr>
                </a:solidFill>
              </a:rPr>
              <a:t>Supported by and</a:t>
            </a:r>
            <a:r>
              <a:rPr lang="en-US" sz="1050" i="0" baseline="0">
                <a:solidFill>
                  <a:schemeClr val="accent5">
                    <a:lumMod val="60000"/>
                    <a:lumOff val="40000"/>
                  </a:schemeClr>
                </a:solidFill>
              </a:rPr>
              <a:t> delivering for:</a:t>
            </a:r>
            <a:endParaRPr lang="en-US" sz="1050" i="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7" y="-182556"/>
            <a:ext cx="5688632" cy="1309250"/>
          </a:xfrm>
          <a:prstGeom prst="rect">
            <a:avLst/>
          </a:prstGeom>
        </p:spPr>
      </p:pic>
      <p:sp>
        <p:nvSpPr>
          <p:cNvPr id="16" name="Rectangle 15"/>
          <p:cNvSpPr/>
          <p:nvPr userDrawn="1"/>
        </p:nvSpPr>
        <p:spPr>
          <a:xfrm>
            <a:off x="0" y="4785998"/>
            <a:ext cx="9144000" cy="3575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userDrawn="1"/>
        </p:nvSpPr>
        <p:spPr>
          <a:xfrm>
            <a:off x="107505" y="4865067"/>
            <a:ext cx="8956724" cy="253916"/>
          </a:xfrm>
          <a:prstGeom prst="rect">
            <a:avLst/>
          </a:prstGeom>
          <a:noFill/>
        </p:spPr>
        <p:txBody>
          <a:bodyPr wrap="square" rtlCol="0">
            <a:spAutoFit/>
          </a:bodyPr>
          <a:lstStyle/>
          <a:p>
            <a:r>
              <a:rPr lang="en-US" sz="1050" b="1" dirty="0">
                <a:solidFill>
                  <a:schemeClr val="bg1"/>
                </a:solidFill>
              </a:rPr>
              <a:t>London’s NHS </a:t>
            </a:r>
            <a:r>
              <a:rPr lang="en-US" sz="1050" b="1" dirty="0" err="1">
                <a:solidFill>
                  <a:schemeClr val="bg1"/>
                </a:solidFill>
              </a:rPr>
              <a:t>organisations</a:t>
            </a:r>
            <a:r>
              <a:rPr lang="en-US" sz="1050" b="1" dirty="0">
                <a:solidFill>
                  <a:schemeClr val="bg1"/>
                </a:solidFill>
              </a:rPr>
              <a:t> </a:t>
            </a:r>
            <a:r>
              <a:rPr lang="en-US" sz="1050" b="1" baseline="0" dirty="0">
                <a:solidFill>
                  <a:schemeClr val="bg1"/>
                </a:solidFill>
              </a:rPr>
              <a:t>include all of London’s CCGs, NHS England and Health Education England </a:t>
            </a:r>
            <a:endParaRPr lang="en-US" sz="105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4123117"/>
            <a:ext cx="992842" cy="57170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912259" y="4123116"/>
            <a:ext cx="1880612" cy="493675"/>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627785" y="4197096"/>
            <a:ext cx="756084" cy="31821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67292" y="4149724"/>
            <a:ext cx="1152128" cy="467067"/>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4288" y="303498"/>
            <a:ext cx="1656185" cy="378042"/>
          </a:xfrm>
          <a:prstGeom prst="rect">
            <a:avLst/>
          </a:prstGeom>
        </p:spPr>
      </p:pic>
    </p:spTree>
    <p:extLst>
      <p:ext uri="{BB962C8B-B14F-4D97-AF65-F5344CB8AC3E}">
        <p14:creationId xmlns:p14="http://schemas.microsoft.com/office/powerpoint/2010/main" val="4120310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a:solidFill>
            <a:schemeClr val="accent4"/>
          </a:solidFill>
        </p:spPr>
        <p:txBody>
          <a:bodyPr/>
          <a:lstStyle>
            <a:lvl1pPr marL="71438"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6" y="519523"/>
            <a:ext cx="8642350" cy="324035"/>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6" y="1006080"/>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122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a:solidFill>
            <a:schemeClr val="accent4"/>
          </a:solidFill>
        </p:spPr>
        <p:txBody>
          <a:bodyPr/>
          <a:lstStyle>
            <a:lvl1pPr marL="71438"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6" y="1007101"/>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4572001" y="1006078"/>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0036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41686"/>
            <a:ext cx="8642350" cy="377837"/>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3203576" y="1006079"/>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006079"/>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8" name="Title 1"/>
          <p:cNvSpPr txBox="1">
            <a:spLocks/>
          </p:cNvSpPr>
          <p:nvPr userDrawn="1"/>
        </p:nvSpPr>
        <p:spPr>
          <a:xfrm>
            <a:off x="252000" y="143101"/>
            <a:ext cx="8642350" cy="377837"/>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8" indent="0"/>
            <a:r>
              <a:rPr lang="en-US" sz="1800"/>
              <a:t>Click to edit Master title style</a:t>
            </a:r>
            <a:endParaRPr lang="en-GB" sz="18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867378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006079"/>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6" name="Title 1"/>
          <p:cNvSpPr txBox="1">
            <a:spLocks/>
          </p:cNvSpPr>
          <p:nvPr userDrawn="1"/>
        </p:nvSpPr>
        <p:spPr>
          <a:xfrm>
            <a:off x="251520" y="143101"/>
            <a:ext cx="8642350" cy="377837"/>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8" indent="0"/>
            <a:r>
              <a:rPr lang="en-US" sz="1800"/>
              <a:t>Click to edit Master title style</a:t>
            </a:r>
            <a:endParaRPr lang="en-GB" sz="18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206761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50825" y="141684"/>
            <a:ext cx="1656879"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06</a:t>
            </a:r>
            <a:endParaRPr lang="en-GB" sz="6600">
              <a:solidFill>
                <a:schemeClr val="bg1"/>
              </a:solidFill>
            </a:endParaRPr>
          </a:p>
        </p:txBody>
      </p:sp>
      <p:sp>
        <p:nvSpPr>
          <p:cNvPr id="7" name="TextBox 6"/>
          <p:cNvSpPr txBox="1"/>
          <p:nvPr userDrawn="1"/>
        </p:nvSpPr>
        <p:spPr>
          <a:xfrm>
            <a:off x="232917"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042955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07</a:t>
            </a:r>
            <a:endParaRPr lang="en-GB" sz="6600">
              <a:solidFill>
                <a:schemeClr val="bg1"/>
              </a:solidFill>
            </a:endParaRPr>
          </a:p>
        </p:txBody>
      </p:sp>
      <p:sp>
        <p:nvSpPr>
          <p:cNvPr id="7" name="TextBox 6"/>
          <p:cNvSpPr txBox="1"/>
          <p:nvPr userDrawn="1"/>
        </p:nvSpPr>
        <p:spPr>
          <a:xfrm>
            <a:off x="232917"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3532756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09</a:t>
            </a:r>
            <a:endParaRPr lang="en-GB" sz="6600">
              <a:solidFill>
                <a:schemeClr val="bg1"/>
              </a:solidFill>
            </a:endParaRPr>
          </a:p>
        </p:txBody>
      </p:sp>
      <p:sp>
        <p:nvSpPr>
          <p:cNvPr id="7" name="TextBox 6"/>
          <p:cNvSpPr txBox="1"/>
          <p:nvPr userDrawn="1"/>
        </p:nvSpPr>
        <p:spPr>
          <a:xfrm>
            <a:off x="232917"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3108116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245245"/>
            <a:ext cx="7848600" cy="432486"/>
          </a:xfrm>
        </p:spPr>
        <p:txBody>
          <a:bodyPr>
            <a:normAutofit/>
          </a:bodyPr>
          <a:lstStyle>
            <a:lvl1pPr>
              <a:defRPr sz="18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a:p>
        </p:txBody>
      </p:sp>
      <p:sp>
        <p:nvSpPr>
          <p:cNvPr id="4" name="Content Placeholder 3"/>
          <p:cNvSpPr>
            <a:spLocks noGrp="1"/>
          </p:cNvSpPr>
          <p:nvPr>
            <p:ph sz="quarter" idx="13"/>
          </p:nvPr>
        </p:nvSpPr>
        <p:spPr>
          <a:xfrm>
            <a:off x="250826" y="1706400"/>
            <a:ext cx="8642350" cy="3079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598" y="-118964"/>
            <a:ext cx="8063880" cy="1335541"/>
          </a:xfrm>
          <a:prstGeom prst="rect">
            <a:avLst/>
          </a:prstGeom>
        </p:spPr>
      </p:pic>
    </p:spTree>
    <p:extLst>
      <p:ext uri="{BB962C8B-B14F-4D97-AF65-F5344CB8AC3E}">
        <p14:creationId xmlns:p14="http://schemas.microsoft.com/office/powerpoint/2010/main" val="135367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Rectangle 3"/>
          <p:cNvSpPr/>
          <p:nvPr userDrawn="1"/>
        </p:nvSpPr>
        <p:spPr>
          <a:xfrm>
            <a:off x="0" y="1404492"/>
            <a:ext cx="9144000" cy="373900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296145"/>
            <a:ext cx="9144000" cy="108347"/>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395536" y="1674187"/>
            <a:ext cx="8424936" cy="1293377"/>
          </a:xfrm>
          <a:ln>
            <a:noFill/>
          </a:ln>
        </p:spPr>
        <p:txBody>
          <a:bodyPr anchor="t">
            <a:noAutofit/>
          </a:bodyPr>
          <a:lstStyle>
            <a:lvl1pPr algn="l">
              <a:defRPr sz="40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95536" y="4320479"/>
            <a:ext cx="8424936" cy="267496"/>
          </a:xfrm>
        </p:spPr>
        <p:txBody>
          <a:bodyPr anchor="b">
            <a:normAutofit/>
          </a:bodyPr>
          <a:lstStyle>
            <a:lvl1pPr marL="0" indent="0" algn="l">
              <a:spcBef>
                <a:spcPts val="0"/>
              </a:spcBef>
              <a:buNone/>
              <a:defRPr sz="2000" b="0" i="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7" name="Picture 6"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2483768" cy="1225142"/>
          </a:xfrm>
          <a:prstGeom prst="rect">
            <a:avLst/>
          </a:prstGeom>
          <a:noFill/>
          <a:ln>
            <a:noFill/>
          </a:ln>
        </p:spPr>
      </p:pic>
    </p:spTree>
    <p:extLst>
      <p:ext uri="{BB962C8B-B14F-4D97-AF65-F5344CB8AC3E}">
        <p14:creationId xmlns:p14="http://schemas.microsoft.com/office/powerpoint/2010/main" val="2369744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335542"/>
            <a:ext cx="8241688" cy="1235633"/>
          </a:xfrm>
          <a:prstGeom prst="rect">
            <a:avLst/>
          </a:prstGeom>
          <a:noFill/>
        </p:spPr>
        <p:txBody>
          <a:bodyPr lIns="0" tIns="0" rIns="0" bIns="0">
            <a:normAutofit/>
          </a:bodyPr>
          <a:lstStyle>
            <a:lvl1pPr algn="l">
              <a:defRPr sz="2700" baseline="0">
                <a:solidFill>
                  <a:srgbClr val="0072C6"/>
                </a:solidFill>
              </a:defRPr>
            </a:lvl1pPr>
          </a:lstStyle>
          <a:p>
            <a:r>
              <a:rPr lang="en-GB"/>
              <a:t>Document Title</a:t>
            </a:r>
          </a:p>
        </p:txBody>
      </p:sp>
      <p:sp>
        <p:nvSpPr>
          <p:cNvPr id="8" name="Text Placeholder 7"/>
          <p:cNvSpPr>
            <a:spLocks noGrp="1"/>
          </p:cNvSpPr>
          <p:nvPr>
            <p:ph type="body" sz="quarter" idx="10" hasCustomPrompt="1"/>
          </p:nvPr>
        </p:nvSpPr>
        <p:spPr>
          <a:xfrm>
            <a:off x="264048" y="2625181"/>
            <a:ext cx="7344815" cy="702655"/>
          </a:xfrm>
        </p:spPr>
        <p:txBody>
          <a:bodyPr>
            <a:normAutofit/>
          </a:bodyPr>
          <a:lstStyle>
            <a:lvl1pPr algn="l">
              <a:defRPr sz="1800" baseline="0">
                <a:solidFill>
                  <a:srgbClr val="0072C6"/>
                </a:solidFill>
                <a:latin typeface="+mn-lt"/>
              </a:defRPr>
            </a:lvl1pPr>
          </a:lstStyle>
          <a:p>
            <a:pPr lvl="0"/>
            <a:r>
              <a:rPr lang="en-GB"/>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a:p>
        </p:txBody>
      </p:sp>
      <p:sp>
        <p:nvSpPr>
          <p:cNvPr id="13" name="TextBox 12"/>
          <p:cNvSpPr txBox="1"/>
          <p:nvPr userDrawn="1"/>
        </p:nvSpPr>
        <p:spPr>
          <a:xfrm>
            <a:off x="146736" y="3813889"/>
            <a:ext cx="8313696" cy="253916"/>
          </a:xfrm>
          <a:prstGeom prst="rect">
            <a:avLst/>
          </a:prstGeom>
          <a:noFill/>
        </p:spPr>
        <p:txBody>
          <a:bodyPr wrap="square" lIns="54000" rtlCol="0">
            <a:spAutoFit/>
          </a:bodyPr>
          <a:lstStyle/>
          <a:p>
            <a:r>
              <a:rPr lang="en-US" sz="1050" i="0">
                <a:solidFill>
                  <a:schemeClr val="accent5">
                    <a:lumMod val="60000"/>
                    <a:lumOff val="40000"/>
                  </a:schemeClr>
                </a:solidFill>
              </a:rPr>
              <a:t>Supported by and</a:t>
            </a:r>
            <a:r>
              <a:rPr lang="en-US" sz="1050" i="0" baseline="0">
                <a:solidFill>
                  <a:schemeClr val="accent5">
                    <a:lumMod val="60000"/>
                    <a:lumOff val="40000"/>
                  </a:schemeClr>
                </a:solidFill>
              </a:rPr>
              <a:t> delivering for:</a:t>
            </a:r>
            <a:endParaRPr lang="en-US" sz="1050" i="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7" y="-182556"/>
            <a:ext cx="5688632" cy="1309250"/>
          </a:xfrm>
          <a:prstGeom prst="rect">
            <a:avLst/>
          </a:prstGeom>
        </p:spPr>
      </p:pic>
      <p:sp>
        <p:nvSpPr>
          <p:cNvPr id="16" name="Rectangle 15"/>
          <p:cNvSpPr/>
          <p:nvPr userDrawn="1"/>
        </p:nvSpPr>
        <p:spPr>
          <a:xfrm>
            <a:off x="0" y="4785999"/>
            <a:ext cx="9144000" cy="3575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userDrawn="1"/>
        </p:nvSpPr>
        <p:spPr>
          <a:xfrm>
            <a:off x="107506" y="4865068"/>
            <a:ext cx="8956724" cy="253916"/>
          </a:xfrm>
          <a:prstGeom prst="rect">
            <a:avLst/>
          </a:prstGeom>
          <a:noFill/>
        </p:spPr>
        <p:txBody>
          <a:bodyPr wrap="square" rtlCol="0">
            <a:spAutoFit/>
          </a:bodyPr>
          <a:lstStyle/>
          <a:p>
            <a:r>
              <a:rPr lang="en-US" sz="1050" b="1" dirty="0">
                <a:solidFill>
                  <a:schemeClr val="bg1"/>
                </a:solidFill>
              </a:rPr>
              <a:t>London’s NHS </a:t>
            </a:r>
            <a:r>
              <a:rPr lang="en-US" sz="1050" b="1" dirty="0" err="1">
                <a:solidFill>
                  <a:schemeClr val="bg1"/>
                </a:solidFill>
              </a:rPr>
              <a:t>organisations</a:t>
            </a:r>
            <a:r>
              <a:rPr lang="en-US" sz="1050" b="1" dirty="0">
                <a:solidFill>
                  <a:schemeClr val="bg1"/>
                </a:solidFill>
              </a:rPr>
              <a:t> </a:t>
            </a:r>
            <a:r>
              <a:rPr lang="en-US" sz="1050" b="1" baseline="0" dirty="0">
                <a:solidFill>
                  <a:schemeClr val="bg1"/>
                </a:solidFill>
              </a:rPr>
              <a:t>include all of London’s CCGs, NHS England and Health Education England </a:t>
            </a:r>
            <a:endParaRPr lang="en-US" sz="105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2" y="4123118"/>
            <a:ext cx="992842" cy="57170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912259" y="4123117"/>
            <a:ext cx="1880612" cy="493675"/>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627785" y="4197097"/>
            <a:ext cx="756084" cy="31821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67292" y="4149725"/>
            <a:ext cx="1152128" cy="467067"/>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4289" y="303498"/>
            <a:ext cx="1656185" cy="378042"/>
          </a:xfrm>
          <a:prstGeom prst="rect">
            <a:avLst/>
          </a:prstGeom>
        </p:spPr>
      </p:pic>
    </p:spTree>
    <p:extLst>
      <p:ext uri="{BB962C8B-B14F-4D97-AF65-F5344CB8AC3E}">
        <p14:creationId xmlns:p14="http://schemas.microsoft.com/office/powerpoint/2010/main" val="178626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329612"/>
            <a:ext cx="8241688" cy="1235633"/>
          </a:xfrm>
          <a:prstGeom prst="rect">
            <a:avLst/>
          </a:prstGeom>
          <a:noFill/>
        </p:spPr>
        <p:txBody>
          <a:bodyPr lIns="0" tIns="0" rIns="0" bIns="0">
            <a:normAutofit/>
          </a:bodyPr>
          <a:lstStyle>
            <a:lvl1pPr algn="l">
              <a:defRPr sz="2700" baseline="0">
                <a:solidFill>
                  <a:srgbClr val="0091C9"/>
                </a:solidFill>
              </a:defRPr>
            </a:lvl1p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132" y="3340866"/>
            <a:ext cx="3276364" cy="11751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6276" y="303498"/>
            <a:ext cx="1764197" cy="378042"/>
          </a:xfrm>
          <a:prstGeom prst="rect">
            <a:avLst/>
          </a:prstGeom>
        </p:spPr>
      </p:pic>
      <p:sp>
        <p:nvSpPr>
          <p:cNvPr id="17" name="Text Placeholder 7"/>
          <p:cNvSpPr>
            <a:spLocks noGrp="1"/>
          </p:cNvSpPr>
          <p:nvPr>
            <p:ph type="body" sz="quarter" idx="10"/>
          </p:nvPr>
        </p:nvSpPr>
        <p:spPr>
          <a:xfrm>
            <a:off x="251522" y="3759882"/>
            <a:ext cx="7344815" cy="1134126"/>
          </a:xfrm>
        </p:spPr>
        <p:txBody>
          <a:bodyPr>
            <a:normAutofit/>
          </a:bodyPr>
          <a:lstStyle>
            <a:lvl1pPr algn="l">
              <a:defRPr sz="18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20903668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329613"/>
            <a:ext cx="8241688" cy="1235633"/>
          </a:xfrm>
          <a:prstGeom prst="rect">
            <a:avLst/>
          </a:prstGeom>
          <a:noFill/>
        </p:spPr>
        <p:txBody>
          <a:bodyPr lIns="0" tIns="0" rIns="0" bIns="0">
            <a:normAutofit/>
          </a:bodyPr>
          <a:lstStyle>
            <a:lvl1pPr algn="l">
              <a:defRPr sz="2700" baseline="0">
                <a:solidFill>
                  <a:srgbClr val="0091C9"/>
                </a:solidFill>
              </a:defRPr>
            </a:lvl1p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132" y="3340866"/>
            <a:ext cx="3276364" cy="11751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6277" y="303498"/>
            <a:ext cx="1764197" cy="378042"/>
          </a:xfrm>
          <a:prstGeom prst="rect">
            <a:avLst/>
          </a:prstGeom>
        </p:spPr>
      </p:pic>
      <p:sp>
        <p:nvSpPr>
          <p:cNvPr id="17" name="Text Placeholder 7"/>
          <p:cNvSpPr>
            <a:spLocks noGrp="1"/>
          </p:cNvSpPr>
          <p:nvPr>
            <p:ph type="body" sz="quarter" idx="10"/>
          </p:nvPr>
        </p:nvSpPr>
        <p:spPr>
          <a:xfrm>
            <a:off x="251523" y="3759882"/>
            <a:ext cx="7344815" cy="1134126"/>
          </a:xfrm>
        </p:spPr>
        <p:txBody>
          <a:bodyPr>
            <a:normAutofit/>
          </a:bodyPr>
          <a:lstStyle>
            <a:lvl1pPr algn="l">
              <a:defRPr sz="18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2099723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a:solidFill>
            <a:srgbClr val="0072C6"/>
          </a:solidFill>
        </p:spPr>
        <p:txBody>
          <a:bodyPr/>
          <a:lstStyle>
            <a:lvl1pPr marL="71436"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7" y="519524"/>
            <a:ext cx="8642350" cy="324035"/>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7" y="1006081"/>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6118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a:solidFill>
            <a:srgbClr val="0072C6"/>
          </a:solidFill>
        </p:spPr>
        <p:txBody>
          <a:bodyPr/>
          <a:lstStyle>
            <a:lvl1pPr marL="71436"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7" y="1007102"/>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4572001" y="1006079"/>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6811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41687"/>
            <a:ext cx="8642350" cy="377837"/>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3203577" y="1006079"/>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90" y="1006079"/>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8" name="Title 1"/>
          <p:cNvSpPr txBox="1">
            <a:spLocks/>
          </p:cNvSpPr>
          <p:nvPr userDrawn="1"/>
        </p:nvSpPr>
        <p:spPr>
          <a:xfrm>
            <a:off x="252000" y="143102"/>
            <a:ext cx="8642350" cy="377837"/>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6" indent="0"/>
            <a:r>
              <a:rPr lang="en-US" sz="1800"/>
              <a:t>Click to edit Master title style</a:t>
            </a:r>
            <a:endParaRPr lang="en-GB" sz="18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146416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006079"/>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6" name="Title 1"/>
          <p:cNvSpPr txBox="1">
            <a:spLocks/>
          </p:cNvSpPr>
          <p:nvPr userDrawn="1"/>
        </p:nvSpPr>
        <p:spPr>
          <a:xfrm>
            <a:off x="251520" y="143102"/>
            <a:ext cx="8642350" cy="377837"/>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6" indent="0"/>
            <a:r>
              <a:rPr lang="en-US" sz="1800"/>
              <a:t>Click to edit Master title style</a:t>
            </a:r>
            <a:endParaRPr lang="en-GB" sz="18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609848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endParaRPr lang="en-GB" sz="1350"/>
          </a:p>
        </p:txBody>
      </p:sp>
      <p:sp>
        <p:nvSpPr>
          <p:cNvPr id="11" name="Text Placeholder 10"/>
          <p:cNvSpPr>
            <a:spLocks noGrp="1"/>
          </p:cNvSpPr>
          <p:nvPr>
            <p:ph type="body" sz="quarter" idx="10" hasCustomPrompt="1"/>
          </p:nvPr>
        </p:nvSpPr>
        <p:spPr>
          <a:xfrm>
            <a:off x="250827"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15" name="Rectangle 14"/>
          <p:cNvSpPr/>
          <p:nvPr userDrawn="1"/>
        </p:nvSpPr>
        <p:spPr>
          <a:xfrm>
            <a:off x="232918" y="141685"/>
            <a:ext cx="1674788"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01</a:t>
            </a:r>
            <a:endParaRPr lang="en-GB" sz="6600">
              <a:solidFill>
                <a:schemeClr val="bg1"/>
              </a:solidFill>
            </a:endParaRPr>
          </a:p>
        </p:txBody>
      </p:sp>
      <p:sp>
        <p:nvSpPr>
          <p:cNvPr id="2" name="TextBox 1"/>
          <p:cNvSpPr txBox="1"/>
          <p:nvPr userDrawn="1"/>
        </p:nvSpPr>
        <p:spPr>
          <a:xfrm>
            <a:off x="232918"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6" name="Straight Connector 5"/>
          <p:cNvCxnSpPr/>
          <p:nvPr userDrawn="1"/>
        </p:nvCxnSpPr>
        <p:spPr>
          <a:xfrm>
            <a:off x="232918"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8951988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a:solidFill>
            <a:srgbClr val="0091C9"/>
          </a:solidFill>
        </p:spPr>
        <p:txBody>
          <a:bodyPr/>
          <a:lstStyle>
            <a:lvl1pPr marL="71436"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7" y="519524"/>
            <a:ext cx="8642350" cy="324035"/>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7" y="1006081"/>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50901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a:solidFill>
            <a:srgbClr val="0091C9"/>
          </a:solidFill>
        </p:spPr>
        <p:txBody>
          <a:bodyPr/>
          <a:lstStyle>
            <a:lvl1pPr marL="71436"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7" y="1007102"/>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4572001" y="1006079"/>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0419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41687"/>
            <a:ext cx="8642350" cy="377837"/>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3203577" y="1006079"/>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90" y="1006079"/>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8" name="Title 1"/>
          <p:cNvSpPr txBox="1">
            <a:spLocks/>
          </p:cNvSpPr>
          <p:nvPr userDrawn="1"/>
        </p:nvSpPr>
        <p:spPr>
          <a:xfrm>
            <a:off x="252000" y="143102"/>
            <a:ext cx="8642350" cy="377837"/>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6" indent="0"/>
            <a:r>
              <a:rPr lang="en-US" sz="1800"/>
              <a:t>Click to edit Master title style</a:t>
            </a:r>
            <a:endParaRPr lang="en-GB" sz="18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3508870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006079"/>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6" name="Title 1"/>
          <p:cNvSpPr txBox="1">
            <a:spLocks/>
          </p:cNvSpPr>
          <p:nvPr userDrawn="1"/>
        </p:nvSpPr>
        <p:spPr>
          <a:xfrm>
            <a:off x="251520" y="143102"/>
            <a:ext cx="8642350" cy="377837"/>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6" indent="0"/>
            <a:r>
              <a:rPr lang="en-US" sz="1800"/>
              <a:t>Click to edit Master title style</a:t>
            </a:r>
            <a:endParaRPr lang="en-GB" sz="18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80874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a:solidFill>
            <a:srgbClr val="0072C6"/>
          </a:solidFill>
        </p:spPr>
        <p:txBody>
          <a:bodyPr/>
          <a:lstStyle>
            <a:lvl1pPr marL="71438"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6" y="519523"/>
            <a:ext cx="8642350" cy="324035"/>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6" y="1006080"/>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3654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7"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8" y="141685"/>
            <a:ext cx="1674788"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02</a:t>
            </a:r>
            <a:endParaRPr lang="en-GB" sz="6600">
              <a:solidFill>
                <a:schemeClr val="bg1"/>
              </a:solidFill>
            </a:endParaRPr>
          </a:p>
        </p:txBody>
      </p:sp>
      <p:sp>
        <p:nvSpPr>
          <p:cNvPr id="7" name="TextBox 6"/>
          <p:cNvSpPr txBox="1"/>
          <p:nvPr userDrawn="1"/>
        </p:nvSpPr>
        <p:spPr>
          <a:xfrm>
            <a:off x="232918"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8"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7744377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a:solidFill>
            <a:srgbClr val="E32486"/>
          </a:solidFill>
        </p:spPr>
        <p:txBody>
          <a:bodyPr/>
          <a:lstStyle>
            <a:lvl1pPr marL="71436"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7" y="519524"/>
            <a:ext cx="8642350" cy="324035"/>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7" y="1006081"/>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9338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a:solidFill>
            <a:srgbClr val="E32486"/>
          </a:solidFill>
        </p:spPr>
        <p:txBody>
          <a:bodyPr/>
          <a:lstStyle>
            <a:lvl1pPr marL="71436"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7" y="1007102"/>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4572001" y="1006079"/>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5190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41687"/>
            <a:ext cx="8642350" cy="377837"/>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3203577" y="1006079"/>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90" y="1006079"/>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8" name="Title 1"/>
          <p:cNvSpPr txBox="1">
            <a:spLocks/>
          </p:cNvSpPr>
          <p:nvPr userDrawn="1"/>
        </p:nvSpPr>
        <p:spPr>
          <a:xfrm>
            <a:off x="252000" y="143102"/>
            <a:ext cx="8642350" cy="377837"/>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6" indent="0"/>
            <a:r>
              <a:rPr lang="en-US" sz="1800"/>
              <a:t>Click to edit Master title style</a:t>
            </a:r>
            <a:endParaRPr lang="en-GB" sz="18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208703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006079"/>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6" name="Title 1"/>
          <p:cNvSpPr txBox="1">
            <a:spLocks/>
          </p:cNvSpPr>
          <p:nvPr userDrawn="1"/>
        </p:nvSpPr>
        <p:spPr>
          <a:xfrm>
            <a:off x="251520" y="143102"/>
            <a:ext cx="8642350" cy="377837"/>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6" indent="0"/>
            <a:r>
              <a:rPr lang="en-US" sz="1800"/>
              <a:t>Click to edit Master title style</a:t>
            </a:r>
            <a:endParaRPr lang="en-GB" sz="18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348960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7"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8" y="141685"/>
            <a:ext cx="1674788"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03</a:t>
            </a:r>
            <a:endParaRPr lang="en-GB" sz="6600">
              <a:solidFill>
                <a:schemeClr val="bg1"/>
              </a:solidFill>
            </a:endParaRPr>
          </a:p>
        </p:txBody>
      </p:sp>
      <p:sp>
        <p:nvSpPr>
          <p:cNvPr id="7" name="TextBox 6"/>
          <p:cNvSpPr txBox="1"/>
          <p:nvPr userDrawn="1"/>
        </p:nvSpPr>
        <p:spPr>
          <a:xfrm>
            <a:off x="232918"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8"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6168162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a:solidFill>
            <a:srgbClr val="A25BA0"/>
          </a:solidFill>
        </p:spPr>
        <p:txBody>
          <a:bodyPr/>
          <a:lstStyle>
            <a:lvl1pPr marL="71436"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7" y="519524"/>
            <a:ext cx="8642350" cy="324035"/>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7" y="1006081"/>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10839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a:solidFill>
            <a:srgbClr val="A25BA0"/>
          </a:solidFill>
        </p:spPr>
        <p:txBody>
          <a:bodyPr/>
          <a:lstStyle>
            <a:lvl1pPr marL="71436"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7" y="1007102"/>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4572001" y="1006079"/>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5998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41687"/>
            <a:ext cx="8642350" cy="377837"/>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3203577" y="1006079"/>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90" y="1006079"/>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8" name="Title 1"/>
          <p:cNvSpPr txBox="1">
            <a:spLocks/>
          </p:cNvSpPr>
          <p:nvPr userDrawn="1"/>
        </p:nvSpPr>
        <p:spPr>
          <a:xfrm>
            <a:off x="252000" y="143102"/>
            <a:ext cx="8642350" cy="377837"/>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6" indent="0"/>
            <a:r>
              <a:rPr lang="en-US" sz="1800"/>
              <a:t>Click to edit Master title style</a:t>
            </a:r>
            <a:endParaRPr lang="en-GB" sz="18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0438687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006079"/>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519523"/>
            <a:ext cx="8642350" cy="270030"/>
          </a:xfrm>
        </p:spPr>
        <p:txBody>
          <a:bodyPr>
            <a:normAutofit/>
          </a:bodyPr>
          <a:lstStyle>
            <a:lvl1pPr marL="133347" indent="0">
              <a:defRPr sz="1650" baseline="0">
                <a:solidFill>
                  <a:srgbClr val="0072C6"/>
                </a:solidFill>
                <a:latin typeface="+mn-lt"/>
              </a:defRPr>
            </a:lvl1pPr>
          </a:lstStyle>
          <a:p>
            <a:pPr lvl="0"/>
            <a:r>
              <a:rPr lang="en-GB"/>
              <a:t>Subtitle </a:t>
            </a:r>
          </a:p>
        </p:txBody>
      </p:sp>
      <p:sp>
        <p:nvSpPr>
          <p:cNvPr id="6" name="Title 1"/>
          <p:cNvSpPr txBox="1">
            <a:spLocks/>
          </p:cNvSpPr>
          <p:nvPr userDrawn="1"/>
        </p:nvSpPr>
        <p:spPr>
          <a:xfrm>
            <a:off x="251520" y="143102"/>
            <a:ext cx="8642350" cy="377837"/>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6" indent="0"/>
            <a:r>
              <a:rPr lang="en-US" sz="1800"/>
              <a:t>Click to edit Master title style</a:t>
            </a:r>
            <a:endParaRPr lang="en-GB" sz="18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78379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a:solidFill>
            <a:srgbClr val="0072C6"/>
          </a:solidFill>
        </p:spPr>
        <p:txBody>
          <a:bodyPr/>
          <a:lstStyle>
            <a:lvl1pPr marL="71438"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6" y="1007101"/>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4572001" y="1006078"/>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39179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7"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8" y="141685"/>
            <a:ext cx="1674788"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04</a:t>
            </a:r>
            <a:endParaRPr lang="en-GB" sz="6600">
              <a:solidFill>
                <a:schemeClr val="bg1"/>
              </a:solidFill>
            </a:endParaRPr>
          </a:p>
        </p:txBody>
      </p:sp>
      <p:sp>
        <p:nvSpPr>
          <p:cNvPr id="7" name="TextBox 6"/>
          <p:cNvSpPr txBox="1"/>
          <p:nvPr userDrawn="1"/>
        </p:nvSpPr>
        <p:spPr>
          <a:xfrm>
            <a:off x="232918"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8"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34625675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a:solidFill>
            <a:srgbClr val="33BBB1"/>
          </a:solidFill>
        </p:spPr>
        <p:txBody>
          <a:bodyPr/>
          <a:lstStyle>
            <a:lvl1pPr marL="71436"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7" y="519524"/>
            <a:ext cx="8642350" cy="324035"/>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7" y="1006081"/>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49504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a:solidFill>
            <a:srgbClr val="33BBB1"/>
          </a:solidFill>
        </p:spPr>
        <p:txBody>
          <a:bodyPr/>
          <a:lstStyle>
            <a:lvl1pPr marL="71436"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7" y="1007102"/>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4572001" y="1006079"/>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07409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41687"/>
            <a:ext cx="8642350" cy="377837"/>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3203577" y="1006079"/>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90" y="1006079"/>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8" name="Title 1"/>
          <p:cNvSpPr txBox="1">
            <a:spLocks/>
          </p:cNvSpPr>
          <p:nvPr userDrawn="1"/>
        </p:nvSpPr>
        <p:spPr>
          <a:xfrm>
            <a:off x="252000" y="143102"/>
            <a:ext cx="8642350" cy="377837"/>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6" indent="0"/>
            <a:r>
              <a:rPr lang="en-US" sz="1800"/>
              <a:t>Click to edit Master title style</a:t>
            </a:r>
            <a:endParaRPr lang="en-GB" sz="18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3525617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006079"/>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6" name="Title 1"/>
          <p:cNvSpPr txBox="1">
            <a:spLocks/>
          </p:cNvSpPr>
          <p:nvPr userDrawn="1"/>
        </p:nvSpPr>
        <p:spPr>
          <a:xfrm>
            <a:off x="251520" y="143102"/>
            <a:ext cx="8642350" cy="377837"/>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6" indent="0"/>
            <a:r>
              <a:rPr lang="en-US" sz="1800"/>
              <a:t>Click to edit Master title style</a:t>
            </a:r>
            <a:endParaRPr lang="en-GB" sz="18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4609035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7"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50826" y="141685"/>
            <a:ext cx="1656879"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05</a:t>
            </a:r>
            <a:endParaRPr lang="en-GB" sz="6600">
              <a:solidFill>
                <a:schemeClr val="bg1"/>
              </a:solidFill>
            </a:endParaRPr>
          </a:p>
        </p:txBody>
      </p:sp>
      <p:sp>
        <p:nvSpPr>
          <p:cNvPr id="7" name="TextBox 6"/>
          <p:cNvSpPr txBox="1"/>
          <p:nvPr userDrawn="1"/>
        </p:nvSpPr>
        <p:spPr>
          <a:xfrm>
            <a:off x="232918"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8"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3951807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a:solidFill>
            <a:schemeClr val="accent4"/>
          </a:solidFill>
        </p:spPr>
        <p:txBody>
          <a:bodyPr/>
          <a:lstStyle>
            <a:lvl1pPr marL="71436"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7" y="519524"/>
            <a:ext cx="8642350" cy="324035"/>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7" y="1006081"/>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39140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a:solidFill>
            <a:schemeClr val="accent4"/>
          </a:solidFill>
        </p:spPr>
        <p:txBody>
          <a:bodyPr/>
          <a:lstStyle>
            <a:lvl1pPr marL="71436" indent="0">
              <a:defRPr>
                <a:solidFill>
                  <a:schemeClr val="bg1"/>
                </a:solidFill>
              </a:defRPr>
            </a:lvl1pPr>
          </a:lstStyle>
          <a:p>
            <a:r>
              <a:rPr lang="en-US"/>
              <a:t>Click to edit Master title style</a:t>
            </a:r>
            <a:endParaRPr lang="en-GB"/>
          </a:p>
        </p:txBody>
      </p:sp>
      <p:sp>
        <p:nvSpPr>
          <p:cNvPr id="13" name="Text Placeholder 7"/>
          <p:cNvSpPr>
            <a:spLocks noGrp="1"/>
          </p:cNvSpPr>
          <p:nvPr>
            <p:ph type="body" sz="quarter" idx="13"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250827" y="1007102"/>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6"/>
          </p:nvPr>
        </p:nvSpPr>
        <p:spPr>
          <a:xfrm>
            <a:off x="4572001" y="1006079"/>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5006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41687"/>
            <a:ext cx="8642350" cy="377837"/>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3203577" y="1006079"/>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90" y="1006079"/>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8" name="Title 1"/>
          <p:cNvSpPr txBox="1">
            <a:spLocks/>
          </p:cNvSpPr>
          <p:nvPr userDrawn="1"/>
        </p:nvSpPr>
        <p:spPr>
          <a:xfrm>
            <a:off x="252000" y="143102"/>
            <a:ext cx="8642350" cy="377837"/>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6" indent="0"/>
            <a:r>
              <a:rPr lang="en-US" sz="1800"/>
              <a:t>Click to edit Master title style</a:t>
            </a:r>
            <a:endParaRPr lang="en-GB" sz="18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5543146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41687"/>
            <a:ext cx="8642350" cy="377837"/>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006079"/>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519523"/>
            <a:ext cx="8642350" cy="270030"/>
          </a:xfrm>
        </p:spPr>
        <p:txBody>
          <a:bodyPr>
            <a:normAutofit/>
          </a:bodyPr>
          <a:lstStyle>
            <a:lvl1pPr marL="133347" indent="0">
              <a:defRPr sz="1650" baseline="0">
                <a:solidFill>
                  <a:schemeClr val="accent5"/>
                </a:solidFill>
                <a:latin typeface="+mn-lt"/>
              </a:defRPr>
            </a:lvl1pPr>
          </a:lstStyle>
          <a:p>
            <a:pPr lvl="0"/>
            <a:r>
              <a:rPr lang="en-GB"/>
              <a:t>Subtitle </a:t>
            </a:r>
          </a:p>
        </p:txBody>
      </p:sp>
      <p:sp>
        <p:nvSpPr>
          <p:cNvPr id="6" name="Title 1"/>
          <p:cNvSpPr txBox="1">
            <a:spLocks/>
          </p:cNvSpPr>
          <p:nvPr userDrawn="1"/>
        </p:nvSpPr>
        <p:spPr>
          <a:xfrm>
            <a:off x="251520" y="143102"/>
            <a:ext cx="8642350" cy="377837"/>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6" indent="0"/>
            <a:r>
              <a:rPr lang="en-US" sz="1800"/>
              <a:t>Click to edit Master title style</a:t>
            </a:r>
            <a:endParaRPr lang="en-GB" sz="18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67809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41686"/>
            <a:ext cx="8642350" cy="377837"/>
          </a:xfrm>
          <a:prstGeom prst="rect">
            <a:avLst/>
          </a:prstGeom>
        </p:spPr>
        <p:txBody>
          <a:bodyPr/>
          <a:lstStyle>
            <a:lvl1pPr>
              <a:defRPr/>
            </a:lvl1pPr>
          </a:lstStyle>
          <a:p>
            <a:r>
              <a:rPr lang="en-US"/>
              <a:t> Click to edit Master title style</a:t>
            </a:r>
            <a:endParaRPr lang="en-GB"/>
          </a:p>
        </p:txBody>
      </p:sp>
      <p:sp>
        <p:nvSpPr>
          <p:cNvPr id="10" name="Text Placeholder 9"/>
          <p:cNvSpPr>
            <a:spLocks noGrp="1"/>
          </p:cNvSpPr>
          <p:nvPr>
            <p:ph type="body"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2"/>
          </p:nvPr>
        </p:nvSpPr>
        <p:spPr>
          <a:xfrm>
            <a:off x="3203576" y="1006079"/>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006079"/>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8" name="Title 1"/>
          <p:cNvSpPr txBox="1">
            <a:spLocks/>
          </p:cNvSpPr>
          <p:nvPr userDrawn="1"/>
        </p:nvSpPr>
        <p:spPr>
          <a:xfrm>
            <a:off x="252000" y="143101"/>
            <a:ext cx="8642350" cy="377837"/>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8" indent="0"/>
            <a:r>
              <a:rPr lang="en-US" sz="1800"/>
              <a:t>Click to edit Master title style</a:t>
            </a:r>
            <a:endParaRPr lang="en-GB" sz="180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31471565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7"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50826" y="141685"/>
            <a:ext cx="1656879"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06</a:t>
            </a:r>
            <a:endParaRPr lang="en-GB" sz="6600">
              <a:solidFill>
                <a:schemeClr val="bg1"/>
              </a:solidFill>
            </a:endParaRPr>
          </a:p>
        </p:txBody>
      </p:sp>
      <p:sp>
        <p:nvSpPr>
          <p:cNvPr id="7" name="TextBox 6"/>
          <p:cNvSpPr txBox="1"/>
          <p:nvPr userDrawn="1"/>
        </p:nvSpPr>
        <p:spPr>
          <a:xfrm>
            <a:off x="232918"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8"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3093154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7"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8" y="141685"/>
            <a:ext cx="1674788"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07</a:t>
            </a:r>
            <a:endParaRPr lang="en-GB" sz="6600">
              <a:solidFill>
                <a:schemeClr val="bg1"/>
              </a:solidFill>
            </a:endParaRPr>
          </a:p>
        </p:txBody>
      </p:sp>
      <p:sp>
        <p:nvSpPr>
          <p:cNvPr id="7" name="TextBox 6"/>
          <p:cNvSpPr txBox="1"/>
          <p:nvPr userDrawn="1"/>
        </p:nvSpPr>
        <p:spPr>
          <a:xfrm>
            <a:off x="232918"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8"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4179205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250827"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8" y="141685"/>
            <a:ext cx="1674788"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09</a:t>
            </a:r>
            <a:endParaRPr lang="en-GB" sz="6600">
              <a:solidFill>
                <a:schemeClr val="bg1"/>
              </a:solidFill>
            </a:endParaRPr>
          </a:p>
        </p:txBody>
      </p:sp>
      <p:sp>
        <p:nvSpPr>
          <p:cNvPr id="7" name="TextBox 6"/>
          <p:cNvSpPr txBox="1"/>
          <p:nvPr userDrawn="1"/>
        </p:nvSpPr>
        <p:spPr>
          <a:xfrm>
            <a:off x="232918"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8" name="Straight Connector 7"/>
          <p:cNvCxnSpPr/>
          <p:nvPr userDrawn="1"/>
        </p:nvCxnSpPr>
        <p:spPr>
          <a:xfrm>
            <a:off x="232918"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25457148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245245"/>
            <a:ext cx="7848600" cy="432486"/>
          </a:xfrm>
        </p:spPr>
        <p:txBody>
          <a:bodyPr>
            <a:normAutofit/>
          </a:bodyPr>
          <a:lstStyle>
            <a:lvl1pPr>
              <a:defRPr sz="18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a:p>
        </p:txBody>
      </p:sp>
      <p:sp>
        <p:nvSpPr>
          <p:cNvPr id="4" name="Content Placeholder 3"/>
          <p:cNvSpPr>
            <a:spLocks noGrp="1"/>
          </p:cNvSpPr>
          <p:nvPr>
            <p:ph sz="quarter" idx="13"/>
          </p:nvPr>
        </p:nvSpPr>
        <p:spPr>
          <a:xfrm>
            <a:off x="250827" y="1706400"/>
            <a:ext cx="8642350" cy="3079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598" y="-118963"/>
            <a:ext cx="8063880" cy="1335541"/>
          </a:xfrm>
          <a:prstGeom prst="rect">
            <a:avLst/>
          </a:prstGeom>
        </p:spPr>
      </p:pic>
    </p:spTree>
    <p:extLst>
      <p:ext uri="{BB962C8B-B14F-4D97-AF65-F5344CB8AC3E}">
        <p14:creationId xmlns:p14="http://schemas.microsoft.com/office/powerpoint/2010/main" val="28081056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Rectangle 3"/>
          <p:cNvSpPr/>
          <p:nvPr userDrawn="1"/>
        </p:nvSpPr>
        <p:spPr>
          <a:xfrm>
            <a:off x="0" y="1404493"/>
            <a:ext cx="9144000" cy="373900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296146"/>
            <a:ext cx="9144000" cy="108347"/>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395536" y="1674188"/>
            <a:ext cx="8424936" cy="1293377"/>
          </a:xfrm>
          <a:ln>
            <a:noFill/>
          </a:ln>
        </p:spPr>
        <p:txBody>
          <a:bodyPr anchor="t">
            <a:noAutofit/>
          </a:bodyPr>
          <a:lstStyle>
            <a:lvl1pPr algn="l">
              <a:defRPr sz="40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95536" y="4320480"/>
            <a:ext cx="8424936" cy="267496"/>
          </a:xfrm>
        </p:spPr>
        <p:txBody>
          <a:bodyPr anchor="b">
            <a:normAutofit/>
          </a:bodyPr>
          <a:lstStyle>
            <a:lvl1pPr marL="0" indent="0" algn="l">
              <a:spcBef>
                <a:spcPts val="0"/>
              </a:spcBef>
              <a:buNone/>
              <a:defRPr sz="2000" b="0" i="0">
                <a:solidFill>
                  <a:schemeClr val="bg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Master subtitle style</a:t>
            </a:r>
          </a:p>
        </p:txBody>
      </p:sp>
      <p:pic>
        <p:nvPicPr>
          <p:cNvPr id="7" name="Picture 6"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2483768" cy="1225142"/>
          </a:xfrm>
          <a:prstGeom prst="rect">
            <a:avLst/>
          </a:prstGeom>
          <a:noFill/>
          <a:ln>
            <a:noFill/>
          </a:ln>
        </p:spPr>
      </p:pic>
    </p:spTree>
    <p:extLst>
      <p:ext uri="{BB962C8B-B14F-4D97-AF65-F5344CB8AC3E}">
        <p14:creationId xmlns:p14="http://schemas.microsoft.com/office/powerpoint/2010/main" val="3466658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E211-B7E2-48A0-BD9B-751186C825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FBCCD07-1793-407E-8FAC-142473D80DB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84C1A7-FE75-4A5A-A614-A4D6EDE7686D}"/>
              </a:ext>
            </a:extLst>
          </p:cNvPr>
          <p:cNvSpPr>
            <a:spLocks noGrp="1"/>
          </p:cNvSpPr>
          <p:nvPr>
            <p:ph type="dt" sz="half" idx="10"/>
          </p:nvPr>
        </p:nvSpPr>
        <p:spPr/>
        <p:txBody>
          <a:bodyPr/>
          <a:lstStyle/>
          <a:p>
            <a:fld id="{72EB70BB-9B79-4C78-B111-27A9251B979C}" type="datetimeFigureOut">
              <a:rPr lang="en-GB" smtClean="0"/>
              <a:t>26/08/2021</a:t>
            </a:fld>
            <a:endParaRPr lang="en-GB"/>
          </a:p>
        </p:txBody>
      </p:sp>
      <p:sp>
        <p:nvSpPr>
          <p:cNvPr id="5" name="Footer Placeholder 4">
            <a:extLst>
              <a:ext uri="{FF2B5EF4-FFF2-40B4-BE49-F238E27FC236}">
                <a16:creationId xmlns:a16="http://schemas.microsoft.com/office/drawing/2014/main" id="{C9D9E86C-EF6E-4ADC-889D-5C632A1527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5B08A4-CA16-48E0-9A29-BC9FFA777485}"/>
              </a:ext>
            </a:extLst>
          </p:cNvPr>
          <p:cNvSpPr>
            <a:spLocks noGrp="1"/>
          </p:cNvSpPr>
          <p:nvPr>
            <p:ph type="sldNum" sz="quarter" idx="12"/>
          </p:nvPr>
        </p:nvSpPr>
        <p:spPr/>
        <p:txBody>
          <a:bodyPr/>
          <a:lstStyle/>
          <a:p>
            <a:fld id="{B784E35D-33D4-4B93-B427-0662E466DB30}" type="slidenum">
              <a:rPr lang="en-GB" smtClean="0"/>
              <a:t>‹#›</a:t>
            </a:fld>
            <a:endParaRPr lang="en-GB"/>
          </a:p>
        </p:txBody>
      </p:sp>
    </p:spTree>
    <p:extLst>
      <p:ext uri="{BB962C8B-B14F-4D97-AF65-F5344CB8AC3E}">
        <p14:creationId xmlns:p14="http://schemas.microsoft.com/office/powerpoint/2010/main" val="33056221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12F4-4E3F-4677-A2A6-5AAA7ED3F6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4119FF-1910-4069-8242-927A9A2F0D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23F00F-846F-4496-8BA6-B5A2BB09BD3D}"/>
              </a:ext>
            </a:extLst>
          </p:cNvPr>
          <p:cNvSpPr>
            <a:spLocks noGrp="1"/>
          </p:cNvSpPr>
          <p:nvPr>
            <p:ph type="dt" sz="half" idx="10"/>
          </p:nvPr>
        </p:nvSpPr>
        <p:spPr/>
        <p:txBody>
          <a:bodyPr/>
          <a:lstStyle/>
          <a:p>
            <a:fld id="{72EB70BB-9B79-4C78-B111-27A9251B979C}" type="datetimeFigureOut">
              <a:rPr lang="en-GB" smtClean="0"/>
              <a:t>26/08/2021</a:t>
            </a:fld>
            <a:endParaRPr lang="en-GB"/>
          </a:p>
        </p:txBody>
      </p:sp>
      <p:sp>
        <p:nvSpPr>
          <p:cNvPr id="5" name="Footer Placeholder 4">
            <a:extLst>
              <a:ext uri="{FF2B5EF4-FFF2-40B4-BE49-F238E27FC236}">
                <a16:creationId xmlns:a16="http://schemas.microsoft.com/office/drawing/2014/main" id="{11418347-EC4F-41FB-97C2-3F20317303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689FA4-9AFA-447B-BB27-4583DAB8DA65}"/>
              </a:ext>
            </a:extLst>
          </p:cNvPr>
          <p:cNvSpPr>
            <a:spLocks noGrp="1"/>
          </p:cNvSpPr>
          <p:nvPr>
            <p:ph type="sldNum" sz="quarter" idx="12"/>
          </p:nvPr>
        </p:nvSpPr>
        <p:spPr/>
        <p:txBody>
          <a:bodyPr/>
          <a:lstStyle/>
          <a:p>
            <a:fld id="{B784E35D-33D4-4B93-B427-0662E466DB30}" type="slidenum">
              <a:rPr lang="en-GB" smtClean="0"/>
              <a:t>‹#›</a:t>
            </a:fld>
            <a:endParaRPr lang="en-GB"/>
          </a:p>
        </p:txBody>
      </p:sp>
    </p:spTree>
    <p:extLst>
      <p:ext uri="{BB962C8B-B14F-4D97-AF65-F5344CB8AC3E}">
        <p14:creationId xmlns:p14="http://schemas.microsoft.com/office/powerpoint/2010/main" val="6527590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E24B-3A98-4B6B-87C6-5AE0337A206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B28CEF-8F61-487C-9DBA-567A39F8396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86088F-67ED-4A63-A5FD-949341D521F9}"/>
              </a:ext>
            </a:extLst>
          </p:cNvPr>
          <p:cNvSpPr>
            <a:spLocks noGrp="1"/>
          </p:cNvSpPr>
          <p:nvPr>
            <p:ph type="dt" sz="half" idx="10"/>
          </p:nvPr>
        </p:nvSpPr>
        <p:spPr/>
        <p:txBody>
          <a:bodyPr/>
          <a:lstStyle/>
          <a:p>
            <a:fld id="{72EB70BB-9B79-4C78-B111-27A9251B979C}" type="datetimeFigureOut">
              <a:rPr lang="en-GB" smtClean="0"/>
              <a:t>26/08/2021</a:t>
            </a:fld>
            <a:endParaRPr lang="en-GB"/>
          </a:p>
        </p:txBody>
      </p:sp>
      <p:sp>
        <p:nvSpPr>
          <p:cNvPr id="5" name="Footer Placeholder 4">
            <a:extLst>
              <a:ext uri="{FF2B5EF4-FFF2-40B4-BE49-F238E27FC236}">
                <a16:creationId xmlns:a16="http://schemas.microsoft.com/office/drawing/2014/main" id="{F26E7991-9D06-43DA-BA41-3155B8A541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8C0DB2-3225-41AA-B4D3-9C4D92114D42}"/>
              </a:ext>
            </a:extLst>
          </p:cNvPr>
          <p:cNvSpPr>
            <a:spLocks noGrp="1"/>
          </p:cNvSpPr>
          <p:nvPr>
            <p:ph type="sldNum" sz="quarter" idx="12"/>
          </p:nvPr>
        </p:nvSpPr>
        <p:spPr/>
        <p:txBody>
          <a:bodyPr/>
          <a:lstStyle/>
          <a:p>
            <a:fld id="{B784E35D-33D4-4B93-B427-0662E466DB30}" type="slidenum">
              <a:rPr lang="en-GB" smtClean="0"/>
              <a:t>‹#›</a:t>
            </a:fld>
            <a:endParaRPr lang="en-GB"/>
          </a:p>
        </p:txBody>
      </p:sp>
    </p:spTree>
    <p:extLst>
      <p:ext uri="{BB962C8B-B14F-4D97-AF65-F5344CB8AC3E}">
        <p14:creationId xmlns:p14="http://schemas.microsoft.com/office/powerpoint/2010/main" val="29773468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2C55-4128-4B77-962D-9159BED3CA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C41FC3-D3D5-4CC6-B9C3-3641E7FED53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42F254-54C9-429C-9117-E8536995530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1E2CCA-278C-457E-B38A-894BF580D279}"/>
              </a:ext>
            </a:extLst>
          </p:cNvPr>
          <p:cNvSpPr>
            <a:spLocks noGrp="1"/>
          </p:cNvSpPr>
          <p:nvPr>
            <p:ph type="dt" sz="half" idx="10"/>
          </p:nvPr>
        </p:nvSpPr>
        <p:spPr/>
        <p:txBody>
          <a:bodyPr/>
          <a:lstStyle/>
          <a:p>
            <a:fld id="{72EB70BB-9B79-4C78-B111-27A9251B979C}" type="datetimeFigureOut">
              <a:rPr lang="en-GB" smtClean="0"/>
              <a:t>26/08/2021</a:t>
            </a:fld>
            <a:endParaRPr lang="en-GB"/>
          </a:p>
        </p:txBody>
      </p:sp>
      <p:sp>
        <p:nvSpPr>
          <p:cNvPr id="6" name="Footer Placeholder 5">
            <a:extLst>
              <a:ext uri="{FF2B5EF4-FFF2-40B4-BE49-F238E27FC236}">
                <a16:creationId xmlns:a16="http://schemas.microsoft.com/office/drawing/2014/main" id="{07E75DFF-0144-4F9D-92FD-23703DB5D1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3DF607-F3D1-4EE1-B7F1-A6219D6AD294}"/>
              </a:ext>
            </a:extLst>
          </p:cNvPr>
          <p:cNvSpPr>
            <a:spLocks noGrp="1"/>
          </p:cNvSpPr>
          <p:nvPr>
            <p:ph type="sldNum" sz="quarter" idx="12"/>
          </p:nvPr>
        </p:nvSpPr>
        <p:spPr/>
        <p:txBody>
          <a:bodyPr/>
          <a:lstStyle/>
          <a:p>
            <a:fld id="{B784E35D-33D4-4B93-B427-0662E466DB30}" type="slidenum">
              <a:rPr lang="en-GB" smtClean="0"/>
              <a:t>‹#›</a:t>
            </a:fld>
            <a:endParaRPr lang="en-GB"/>
          </a:p>
        </p:txBody>
      </p:sp>
    </p:spTree>
    <p:extLst>
      <p:ext uri="{BB962C8B-B14F-4D97-AF65-F5344CB8AC3E}">
        <p14:creationId xmlns:p14="http://schemas.microsoft.com/office/powerpoint/2010/main" val="18699199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FCCC-3186-435F-8881-7C4BB03FC0A3}"/>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5F46C9-7FB7-48B4-81FC-0D920F48404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1FA539B-FDC3-4E1B-AF8C-848DB5300D5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77421A-3252-44F9-9646-647ECEADAE7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4D1056F-94A3-457F-A93C-8657288504D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266F69-C091-452A-BD40-A872538C01B2}"/>
              </a:ext>
            </a:extLst>
          </p:cNvPr>
          <p:cNvSpPr>
            <a:spLocks noGrp="1"/>
          </p:cNvSpPr>
          <p:nvPr>
            <p:ph type="dt" sz="half" idx="10"/>
          </p:nvPr>
        </p:nvSpPr>
        <p:spPr/>
        <p:txBody>
          <a:bodyPr/>
          <a:lstStyle/>
          <a:p>
            <a:fld id="{72EB70BB-9B79-4C78-B111-27A9251B979C}" type="datetimeFigureOut">
              <a:rPr lang="en-GB" smtClean="0"/>
              <a:t>26/08/2021</a:t>
            </a:fld>
            <a:endParaRPr lang="en-GB"/>
          </a:p>
        </p:txBody>
      </p:sp>
      <p:sp>
        <p:nvSpPr>
          <p:cNvPr id="8" name="Footer Placeholder 7">
            <a:extLst>
              <a:ext uri="{FF2B5EF4-FFF2-40B4-BE49-F238E27FC236}">
                <a16:creationId xmlns:a16="http://schemas.microsoft.com/office/drawing/2014/main" id="{10411CD4-399A-48A6-9014-49A9064A5F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39363F-C6C1-44DD-B06D-7653A17EACA5}"/>
              </a:ext>
            </a:extLst>
          </p:cNvPr>
          <p:cNvSpPr>
            <a:spLocks noGrp="1"/>
          </p:cNvSpPr>
          <p:nvPr>
            <p:ph type="sldNum" sz="quarter" idx="12"/>
          </p:nvPr>
        </p:nvSpPr>
        <p:spPr/>
        <p:txBody>
          <a:bodyPr/>
          <a:lstStyle/>
          <a:p>
            <a:fld id="{B784E35D-33D4-4B93-B427-0662E466DB30}" type="slidenum">
              <a:rPr lang="en-GB" smtClean="0"/>
              <a:t>‹#›</a:t>
            </a:fld>
            <a:endParaRPr lang="en-GB"/>
          </a:p>
        </p:txBody>
      </p:sp>
    </p:spTree>
    <p:extLst>
      <p:ext uri="{BB962C8B-B14F-4D97-AF65-F5344CB8AC3E}">
        <p14:creationId xmlns:p14="http://schemas.microsoft.com/office/powerpoint/2010/main" val="201577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6"/>
            <a:ext cx="8642350" cy="377837"/>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006079"/>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519523"/>
            <a:ext cx="8642350" cy="270030"/>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6" name="Title 1"/>
          <p:cNvSpPr txBox="1">
            <a:spLocks/>
          </p:cNvSpPr>
          <p:nvPr userDrawn="1"/>
        </p:nvSpPr>
        <p:spPr>
          <a:xfrm>
            <a:off x="251520" y="143101"/>
            <a:ext cx="8642350" cy="377837"/>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71438" indent="0"/>
            <a:r>
              <a:rPr lang="en-US" sz="1800"/>
              <a:t>Click to edit Master title style</a:t>
            </a:r>
            <a:endParaRPr lang="en-GB" sz="180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42625890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D6C6-04DF-469E-88C1-C2803FCC17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0849FE-AA5C-48A1-AC24-50BD85C94968}"/>
              </a:ext>
            </a:extLst>
          </p:cNvPr>
          <p:cNvSpPr>
            <a:spLocks noGrp="1"/>
          </p:cNvSpPr>
          <p:nvPr>
            <p:ph type="dt" sz="half" idx="10"/>
          </p:nvPr>
        </p:nvSpPr>
        <p:spPr/>
        <p:txBody>
          <a:bodyPr/>
          <a:lstStyle/>
          <a:p>
            <a:fld id="{72EB70BB-9B79-4C78-B111-27A9251B979C}" type="datetimeFigureOut">
              <a:rPr lang="en-GB" smtClean="0"/>
              <a:t>26/08/2021</a:t>
            </a:fld>
            <a:endParaRPr lang="en-GB"/>
          </a:p>
        </p:txBody>
      </p:sp>
      <p:sp>
        <p:nvSpPr>
          <p:cNvPr id="4" name="Footer Placeholder 3">
            <a:extLst>
              <a:ext uri="{FF2B5EF4-FFF2-40B4-BE49-F238E27FC236}">
                <a16:creationId xmlns:a16="http://schemas.microsoft.com/office/drawing/2014/main" id="{D1F6B600-BBC3-45B6-B0E4-3592AAB83E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3F7C61-523C-4273-895C-36781BE82BE2}"/>
              </a:ext>
            </a:extLst>
          </p:cNvPr>
          <p:cNvSpPr>
            <a:spLocks noGrp="1"/>
          </p:cNvSpPr>
          <p:nvPr>
            <p:ph type="sldNum" sz="quarter" idx="12"/>
          </p:nvPr>
        </p:nvSpPr>
        <p:spPr/>
        <p:txBody>
          <a:bodyPr/>
          <a:lstStyle/>
          <a:p>
            <a:fld id="{B784E35D-33D4-4B93-B427-0662E466DB30}" type="slidenum">
              <a:rPr lang="en-GB" smtClean="0"/>
              <a:t>‹#›</a:t>
            </a:fld>
            <a:endParaRPr lang="en-GB"/>
          </a:p>
        </p:txBody>
      </p:sp>
    </p:spTree>
    <p:extLst>
      <p:ext uri="{BB962C8B-B14F-4D97-AF65-F5344CB8AC3E}">
        <p14:creationId xmlns:p14="http://schemas.microsoft.com/office/powerpoint/2010/main" val="5803637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7A7C7-8330-4B53-B525-36DB7C38E5E1}"/>
              </a:ext>
            </a:extLst>
          </p:cNvPr>
          <p:cNvSpPr>
            <a:spLocks noGrp="1"/>
          </p:cNvSpPr>
          <p:nvPr>
            <p:ph type="dt" sz="half" idx="10"/>
          </p:nvPr>
        </p:nvSpPr>
        <p:spPr/>
        <p:txBody>
          <a:bodyPr/>
          <a:lstStyle/>
          <a:p>
            <a:fld id="{72EB70BB-9B79-4C78-B111-27A9251B979C}" type="datetimeFigureOut">
              <a:rPr lang="en-GB" smtClean="0"/>
              <a:t>26/08/2021</a:t>
            </a:fld>
            <a:endParaRPr lang="en-GB"/>
          </a:p>
        </p:txBody>
      </p:sp>
      <p:sp>
        <p:nvSpPr>
          <p:cNvPr id="3" name="Footer Placeholder 2">
            <a:extLst>
              <a:ext uri="{FF2B5EF4-FFF2-40B4-BE49-F238E27FC236}">
                <a16:creationId xmlns:a16="http://schemas.microsoft.com/office/drawing/2014/main" id="{E0D6628C-E98D-4379-A944-59F413493F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DE3897-16B2-4D8C-9980-F8F3418C758A}"/>
              </a:ext>
            </a:extLst>
          </p:cNvPr>
          <p:cNvSpPr>
            <a:spLocks noGrp="1"/>
          </p:cNvSpPr>
          <p:nvPr>
            <p:ph type="sldNum" sz="quarter" idx="12"/>
          </p:nvPr>
        </p:nvSpPr>
        <p:spPr/>
        <p:txBody>
          <a:bodyPr/>
          <a:lstStyle/>
          <a:p>
            <a:fld id="{B784E35D-33D4-4B93-B427-0662E466DB30}" type="slidenum">
              <a:rPr lang="en-GB" smtClean="0"/>
              <a:t>‹#›</a:t>
            </a:fld>
            <a:endParaRPr lang="en-GB"/>
          </a:p>
        </p:txBody>
      </p:sp>
    </p:spTree>
    <p:extLst>
      <p:ext uri="{BB962C8B-B14F-4D97-AF65-F5344CB8AC3E}">
        <p14:creationId xmlns:p14="http://schemas.microsoft.com/office/powerpoint/2010/main" val="28167408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E355-B429-47EB-AE03-3DFB1F4EFF4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D1F7D6-B6BE-49B5-91DA-0ABCCF015F0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EE27A1-080B-4CDE-99C0-C9F21B43CB9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AC511E-3FA8-49A6-8990-7E644D225F31}"/>
              </a:ext>
            </a:extLst>
          </p:cNvPr>
          <p:cNvSpPr>
            <a:spLocks noGrp="1"/>
          </p:cNvSpPr>
          <p:nvPr>
            <p:ph type="dt" sz="half" idx="10"/>
          </p:nvPr>
        </p:nvSpPr>
        <p:spPr/>
        <p:txBody>
          <a:bodyPr/>
          <a:lstStyle/>
          <a:p>
            <a:fld id="{72EB70BB-9B79-4C78-B111-27A9251B979C}" type="datetimeFigureOut">
              <a:rPr lang="en-GB" smtClean="0"/>
              <a:t>26/08/2021</a:t>
            </a:fld>
            <a:endParaRPr lang="en-GB"/>
          </a:p>
        </p:txBody>
      </p:sp>
      <p:sp>
        <p:nvSpPr>
          <p:cNvPr id="6" name="Footer Placeholder 5">
            <a:extLst>
              <a:ext uri="{FF2B5EF4-FFF2-40B4-BE49-F238E27FC236}">
                <a16:creationId xmlns:a16="http://schemas.microsoft.com/office/drawing/2014/main" id="{E1A16DCF-8624-441F-A43F-4A4C211E0E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276271-4252-4F5E-AA1C-54932905B744}"/>
              </a:ext>
            </a:extLst>
          </p:cNvPr>
          <p:cNvSpPr>
            <a:spLocks noGrp="1"/>
          </p:cNvSpPr>
          <p:nvPr>
            <p:ph type="sldNum" sz="quarter" idx="12"/>
          </p:nvPr>
        </p:nvSpPr>
        <p:spPr/>
        <p:txBody>
          <a:bodyPr/>
          <a:lstStyle/>
          <a:p>
            <a:fld id="{B784E35D-33D4-4B93-B427-0662E466DB30}" type="slidenum">
              <a:rPr lang="en-GB" smtClean="0"/>
              <a:t>‹#›</a:t>
            </a:fld>
            <a:endParaRPr lang="en-GB"/>
          </a:p>
        </p:txBody>
      </p:sp>
    </p:spTree>
    <p:extLst>
      <p:ext uri="{BB962C8B-B14F-4D97-AF65-F5344CB8AC3E}">
        <p14:creationId xmlns:p14="http://schemas.microsoft.com/office/powerpoint/2010/main" val="16851447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7AB4-7A35-4663-8048-8A5BEC22C69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F1FB46-FE56-46C9-A39F-8D4A4D7F864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EC4534C-A883-4BF4-8012-68EC067A80F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DA4B2F7-AC15-4567-9424-48442E74E4E2}"/>
              </a:ext>
            </a:extLst>
          </p:cNvPr>
          <p:cNvSpPr>
            <a:spLocks noGrp="1"/>
          </p:cNvSpPr>
          <p:nvPr>
            <p:ph type="dt" sz="half" idx="10"/>
          </p:nvPr>
        </p:nvSpPr>
        <p:spPr/>
        <p:txBody>
          <a:bodyPr/>
          <a:lstStyle/>
          <a:p>
            <a:fld id="{72EB70BB-9B79-4C78-B111-27A9251B979C}" type="datetimeFigureOut">
              <a:rPr lang="en-GB" smtClean="0"/>
              <a:t>26/08/2021</a:t>
            </a:fld>
            <a:endParaRPr lang="en-GB"/>
          </a:p>
        </p:txBody>
      </p:sp>
      <p:sp>
        <p:nvSpPr>
          <p:cNvPr id="6" name="Footer Placeholder 5">
            <a:extLst>
              <a:ext uri="{FF2B5EF4-FFF2-40B4-BE49-F238E27FC236}">
                <a16:creationId xmlns:a16="http://schemas.microsoft.com/office/drawing/2014/main" id="{B013C318-559F-483D-8DEA-81ED9B083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BCC309-0E7F-4E2C-B1C0-31A602524D69}"/>
              </a:ext>
            </a:extLst>
          </p:cNvPr>
          <p:cNvSpPr>
            <a:spLocks noGrp="1"/>
          </p:cNvSpPr>
          <p:nvPr>
            <p:ph type="sldNum" sz="quarter" idx="12"/>
          </p:nvPr>
        </p:nvSpPr>
        <p:spPr/>
        <p:txBody>
          <a:bodyPr/>
          <a:lstStyle/>
          <a:p>
            <a:fld id="{B784E35D-33D4-4B93-B427-0662E466DB30}" type="slidenum">
              <a:rPr lang="en-GB" smtClean="0"/>
              <a:t>‹#›</a:t>
            </a:fld>
            <a:endParaRPr lang="en-GB"/>
          </a:p>
        </p:txBody>
      </p:sp>
    </p:spTree>
    <p:extLst>
      <p:ext uri="{BB962C8B-B14F-4D97-AF65-F5344CB8AC3E}">
        <p14:creationId xmlns:p14="http://schemas.microsoft.com/office/powerpoint/2010/main" val="30358554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CAFA-B063-46E0-BA4A-2E4B7A20F5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E9F1FF-EFAC-453F-8911-05FF7B8262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025B90-8D7A-4C27-8833-7EC1964DF679}"/>
              </a:ext>
            </a:extLst>
          </p:cNvPr>
          <p:cNvSpPr>
            <a:spLocks noGrp="1"/>
          </p:cNvSpPr>
          <p:nvPr>
            <p:ph type="dt" sz="half" idx="10"/>
          </p:nvPr>
        </p:nvSpPr>
        <p:spPr/>
        <p:txBody>
          <a:bodyPr/>
          <a:lstStyle/>
          <a:p>
            <a:fld id="{72EB70BB-9B79-4C78-B111-27A9251B979C}" type="datetimeFigureOut">
              <a:rPr lang="en-GB" smtClean="0"/>
              <a:t>26/08/2021</a:t>
            </a:fld>
            <a:endParaRPr lang="en-GB"/>
          </a:p>
        </p:txBody>
      </p:sp>
      <p:sp>
        <p:nvSpPr>
          <p:cNvPr id="5" name="Footer Placeholder 4">
            <a:extLst>
              <a:ext uri="{FF2B5EF4-FFF2-40B4-BE49-F238E27FC236}">
                <a16:creationId xmlns:a16="http://schemas.microsoft.com/office/drawing/2014/main" id="{0EB668FA-D402-496C-B079-184B57086D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231745-DD3D-4F5F-B96C-DED6752E894B}"/>
              </a:ext>
            </a:extLst>
          </p:cNvPr>
          <p:cNvSpPr>
            <a:spLocks noGrp="1"/>
          </p:cNvSpPr>
          <p:nvPr>
            <p:ph type="sldNum" sz="quarter" idx="12"/>
          </p:nvPr>
        </p:nvSpPr>
        <p:spPr/>
        <p:txBody>
          <a:bodyPr/>
          <a:lstStyle/>
          <a:p>
            <a:fld id="{B784E35D-33D4-4B93-B427-0662E466DB30}" type="slidenum">
              <a:rPr lang="en-GB" smtClean="0"/>
              <a:t>‹#›</a:t>
            </a:fld>
            <a:endParaRPr lang="en-GB"/>
          </a:p>
        </p:txBody>
      </p:sp>
    </p:spTree>
    <p:extLst>
      <p:ext uri="{BB962C8B-B14F-4D97-AF65-F5344CB8AC3E}">
        <p14:creationId xmlns:p14="http://schemas.microsoft.com/office/powerpoint/2010/main" val="15626028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6865C7-D307-4C85-B4FA-B21AF012B52B}"/>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FFEB1F-7DEF-44A0-A9B9-B421C3FA3A3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418E8A-8294-48E2-8A85-30F36E2EE296}"/>
              </a:ext>
            </a:extLst>
          </p:cNvPr>
          <p:cNvSpPr>
            <a:spLocks noGrp="1"/>
          </p:cNvSpPr>
          <p:nvPr>
            <p:ph type="dt" sz="half" idx="10"/>
          </p:nvPr>
        </p:nvSpPr>
        <p:spPr/>
        <p:txBody>
          <a:bodyPr/>
          <a:lstStyle/>
          <a:p>
            <a:fld id="{72EB70BB-9B79-4C78-B111-27A9251B979C}" type="datetimeFigureOut">
              <a:rPr lang="en-GB" smtClean="0"/>
              <a:t>26/08/2021</a:t>
            </a:fld>
            <a:endParaRPr lang="en-GB"/>
          </a:p>
        </p:txBody>
      </p:sp>
      <p:sp>
        <p:nvSpPr>
          <p:cNvPr id="5" name="Footer Placeholder 4">
            <a:extLst>
              <a:ext uri="{FF2B5EF4-FFF2-40B4-BE49-F238E27FC236}">
                <a16:creationId xmlns:a16="http://schemas.microsoft.com/office/drawing/2014/main" id="{556470CC-81A1-4FFD-A711-2D1922785D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346538-7290-48EE-9B85-9F2881323550}"/>
              </a:ext>
            </a:extLst>
          </p:cNvPr>
          <p:cNvSpPr>
            <a:spLocks noGrp="1"/>
          </p:cNvSpPr>
          <p:nvPr>
            <p:ph type="sldNum" sz="quarter" idx="12"/>
          </p:nvPr>
        </p:nvSpPr>
        <p:spPr/>
        <p:txBody>
          <a:bodyPr/>
          <a:lstStyle/>
          <a:p>
            <a:fld id="{B784E35D-33D4-4B93-B427-0662E466DB30}" type="slidenum">
              <a:rPr lang="en-GB" smtClean="0"/>
              <a:t>‹#›</a:t>
            </a:fld>
            <a:endParaRPr lang="en-GB"/>
          </a:p>
        </p:txBody>
      </p:sp>
    </p:spTree>
    <p:extLst>
      <p:ext uri="{BB962C8B-B14F-4D97-AF65-F5344CB8AC3E}">
        <p14:creationId xmlns:p14="http://schemas.microsoft.com/office/powerpoint/2010/main" val="259156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endParaRPr lang="en-GB" sz="1350"/>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15" name="Rectangle 14"/>
          <p:cNvSpPr/>
          <p:nvPr userDrawn="1"/>
        </p:nvSpPr>
        <p:spPr>
          <a:xfrm>
            <a:off x="232917" y="141684"/>
            <a:ext cx="1674788" cy="864395"/>
          </a:xfrm>
          <a:prstGeom prst="rect">
            <a:avLst/>
          </a:prstGeom>
        </p:spPr>
        <p:txBody>
          <a:bodyPr wrap="square" lIns="0" tIns="0" rIns="0" bIns="0" anchor="ctr">
            <a:noAutofit/>
          </a:bodyPr>
          <a:lstStyle/>
          <a:p>
            <a:r>
              <a:rPr kumimoji="0" lang="en-GB" sz="6600" b="0" i="0" u="none" strike="noStrike" kern="1200" cap="none" spc="0" normalizeH="0" baseline="0" noProof="0">
                <a:ln>
                  <a:noFill/>
                </a:ln>
                <a:solidFill>
                  <a:schemeClr val="bg1"/>
                </a:solidFill>
                <a:effectLst/>
                <a:uLnTx/>
                <a:uFillTx/>
                <a:latin typeface="Arial Black"/>
                <a:ea typeface="+mj-ea"/>
                <a:cs typeface="+mj-cs"/>
              </a:rPr>
              <a:t>01</a:t>
            </a:r>
            <a:endParaRPr lang="en-GB" sz="6600">
              <a:solidFill>
                <a:schemeClr val="bg1"/>
              </a:solidFill>
            </a:endParaRPr>
          </a:p>
        </p:txBody>
      </p:sp>
      <p:sp>
        <p:nvSpPr>
          <p:cNvPr id="2" name="TextBox 1"/>
          <p:cNvSpPr txBox="1"/>
          <p:nvPr userDrawn="1"/>
        </p:nvSpPr>
        <p:spPr>
          <a:xfrm>
            <a:off x="232917" y="4623978"/>
            <a:ext cx="8587556" cy="300082"/>
          </a:xfrm>
          <a:prstGeom prst="rect">
            <a:avLst/>
          </a:prstGeom>
          <a:noFill/>
        </p:spPr>
        <p:txBody>
          <a:bodyPr wrap="square" rtlCol="0">
            <a:spAutoFit/>
          </a:bodyPr>
          <a:lstStyle/>
          <a:p>
            <a:r>
              <a:rPr lang="en-GB" sz="1350" i="1">
                <a:solidFill>
                  <a:schemeClr val="bg1"/>
                </a:solidFill>
              </a:rPr>
              <a:t>Transforming</a:t>
            </a:r>
            <a:r>
              <a:rPr lang="en-GB" sz="1350" i="1" baseline="0">
                <a:solidFill>
                  <a:schemeClr val="bg1"/>
                </a:solidFill>
              </a:rPr>
              <a:t> London’s health and care together</a:t>
            </a:r>
            <a:endParaRPr lang="en-GB" sz="1350" i="1">
              <a:solidFill>
                <a:schemeClr val="bg1"/>
              </a:solidFill>
            </a:endParaRPr>
          </a:p>
        </p:txBody>
      </p:sp>
      <p:cxnSp>
        <p:nvCxnSpPr>
          <p:cNvPr id="6" name="Straight Connector 5"/>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a:p>
        </p:txBody>
      </p:sp>
    </p:spTree>
    <p:extLst>
      <p:ext uri="{BB962C8B-B14F-4D97-AF65-F5344CB8AC3E}">
        <p14:creationId xmlns:p14="http://schemas.microsoft.com/office/powerpoint/2010/main" val="1408432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8" Type="http://schemas.openxmlformats.org/officeDocument/2006/relationships/slideLayout" Target="../slideLayouts/slideLayout10.xml"/><Relationship Id="rId3"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theme" Target="../theme/theme3.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4.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4" y="205979"/>
            <a:ext cx="8029575" cy="85725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4" y="1200151"/>
            <a:ext cx="8029575" cy="33944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4731544"/>
            <a:ext cx="9144000" cy="411956"/>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4" y="4731544"/>
            <a:ext cx="8064375" cy="411956"/>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3200" kern="1200" spc="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6" y="681038"/>
            <a:ext cx="8642350" cy="41052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6758880" y="4785997"/>
            <a:ext cx="2133600" cy="273844"/>
          </a:xfrm>
          <a:prstGeom prst="rect">
            <a:avLst/>
          </a:prstGeom>
        </p:spPr>
        <p:txBody>
          <a:bodyPr vert="horz" lIns="91440" tIns="45720" rIns="91440" bIns="45720" rtlCol="0" anchor="ctr"/>
          <a:lstStyle>
            <a:lvl1pPr algn="r">
              <a:defRPr sz="900">
                <a:solidFill>
                  <a:schemeClr val="accent5">
                    <a:lumMod val="50000"/>
                  </a:schemeClr>
                </a:solidFill>
              </a:defRPr>
            </a:lvl1pPr>
          </a:lstStyle>
          <a:p>
            <a:fld id="{8FC524A1-7B6A-464D-B8BC-8FE2E057339E}" type="slidenum">
              <a:rPr lang="en-GB" smtClean="0"/>
              <a:pPr/>
              <a:t>‹#›</a:t>
            </a:fld>
            <a:endParaRPr lang="en-GB"/>
          </a:p>
        </p:txBody>
      </p:sp>
      <p:sp>
        <p:nvSpPr>
          <p:cNvPr id="3" name="Footer Placeholder 2"/>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Tree>
    <p:extLst>
      <p:ext uri="{BB962C8B-B14F-4D97-AF65-F5344CB8AC3E}">
        <p14:creationId xmlns:p14="http://schemas.microsoft.com/office/powerpoint/2010/main" val="152778549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Lst>
  <p:hf hdr="0" ftr="0" dt="0"/>
  <p:txStyles>
    <p:titleStyle>
      <a:lvl1pPr algn="l" defTabSz="685800" rtl="0" eaLnBrk="1" latinLnBrk="0" hangingPunct="1">
        <a:spcBef>
          <a:spcPts val="450"/>
        </a:spcBef>
        <a:buNone/>
        <a:defRPr sz="1800" kern="1200" baseline="0">
          <a:solidFill>
            <a:schemeClr val="bg1"/>
          </a:solidFill>
          <a:latin typeface="+mj-lt"/>
          <a:ea typeface="+mj-ea"/>
          <a:cs typeface="+mj-cs"/>
        </a:defRPr>
      </a:lvl1pPr>
    </p:titleStyle>
    <p:bodyStyle>
      <a:lvl1pPr marL="0" indent="0" algn="l" defTabSz="685800" rtl="0" eaLnBrk="1" latinLnBrk="0" hangingPunct="1">
        <a:lnSpc>
          <a:spcPct val="100000"/>
        </a:lnSpc>
        <a:spcBef>
          <a:spcPts val="450"/>
        </a:spcBef>
        <a:spcAft>
          <a:spcPts val="450"/>
        </a:spcAft>
        <a:buFont typeface="Arial" panose="020B0604020202020204" pitchFamily="34" charset="0"/>
        <a:buNone/>
        <a:defRPr sz="1350" kern="1200">
          <a:solidFill>
            <a:schemeClr val="accent5"/>
          </a:solidFill>
          <a:latin typeface="+mn-lt"/>
          <a:ea typeface="+mn-ea"/>
          <a:cs typeface="+mn-cs"/>
        </a:defRPr>
      </a:lvl1pPr>
      <a:lvl2pPr marL="214313" indent="-214313" algn="l" defTabSz="685800"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2pPr>
      <a:lvl3pPr marL="404813" indent="-202406" algn="l" defTabSz="685800"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3pPr>
      <a:lvl4pPr marL="607219" indent="-202406" algn="l" defTabSz="685800"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4pPr>
      <a:lvl5pPr marL="809625" indent="-202406" algn="l" defTabSz="685800"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5pPr>
      <a:lvl6pPr marL="0" indent="0" algn="l" defTabSz="685800" rtl="0" eaLnBrk="1" latinLnBrk="0" hangingPunct="1">
        <a:lnSpc>
          <a:spcPct val="100000"/>
        </a:lnSpc>
        <a:spcBef>
          <a:spcPts val="450"/>
        </a:spcBef>
        <a:spcAft>
          <a:spcPts val="450"/>
        </a:spcAft>
        <a:buFont typeface="Arial" panose="020B0604020202020204" pitchFamily="34" charset="0"/>
        <a:buNone/>
        <a:defRPr sz="1350" kern="1200">
          <a:solidFill>
            <a:schemeClr val="tx2"/>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7" y="681038"/>
            <a:ext cx="8642350" cy="41052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6758880" y="4785998"/>
            <a:ext cx="2133600" cy="273844"/>
          </a:xfrm>
          <a:prstGeom prst="rect">
            <a:avLst/>
          </a:prstGeom>
        </p:spPr>
        <p:txBody>
          <a:bodyPr vert="horz" lIns="91440" tIns="45720" rIns="91440" bIns="45720" rtlCol="0" anchor="ctr"/>
          <a:lstStyle>
            <a:lvl1pPr algn="r">
              <a:defRPr sz="900">
                <a:solidFill>
                  <a:schemeClr val="accent5">
                    <a:lumMod val="50000"/>
                  </a:schemeClr>
                </a:solidFill>
              </a:defRPr>
            </a:lvl1pPr>
          </a:lstStyle>
          <a:p>
            <a:fld id="{8FC524A1-7B6A-464D-B8BC-8FE2E057339E}" type="slidenum">
              <a:rPr lang="en-GB" smtClean="0"/>
              <a:pPr/>
              <a:t>‹#›</a:t>
            </a:fld>
            <a:endParaRPr lang="en-GB"/>
          </a:p>
        </p:txBody>
      </p:sp>
      <p:sp>
        <p:nvSpPr>
          <p:cNvPr id="3" name="Footer Placeholder 2"/>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Tree>
    <p:extLst>
      <p:ext uri="{BB962C8B-B14F-4D97-AF65-F5344CB8AC3E}">
        <p14:creationId xmlns:p14="http://schemas.microsoft.com/office/powerpoint/2010/main" val="132544406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 id="2147483826" r:id="rId32"/>
    <p:sldLayoutId id="2147483827" r:id="rId33"/>
    <p:sldLayoutId id="2147483828" r:id="rId34"/>
    <p:sldLayoutId id="2147483829" r:id="rId35"/>
    <p:sldLayoutId id="2147483830" r:id="rId36"/>
  </p:sldLayoutIdLst>
  <p:hf hdr="0" ftr="0" dt="0"/>
  <p:txStyles>
    <p:titleStyle>
      <a:lvl1pPr algn="l" defTabSz="685783" rtl="0" eaLnBrk="1" latinLnBrk="0" hangingPunct="1">
        <a:spcBef>
          <a:spcPts val="450"/>
        </a:spcBef>
        <a:buNone/>
        <a:defRPr sz="1800" kern="1200" baseline="0">
          <a:solidFill>
            <a:schemeClr val="bg1"/>
          </a:solidFill>
          <a:latin typeface="+mj-lt"/>
          <a:ea typeface="+mj-ea"/>
          <a:cs typeface="+mj-cs"/>
        </a:defRPr>
      </a:lvl1pPr>
    </p:titleStyle>
    <p:bodyStyle>
      <a:lvl1pPr marL="0" indent="0" algn="l" defTabSz="685783" rtl="0" eaLnBrk="1" latinLnBrk="0" hangingPunct="1">
        <a:lnSpc>
          <a:spcPct val="100000"/>
        </a:lnSpc>
        <a:spcBef>
          <a:spcPts val="450"/>
        </a:spcBef>
        <a:spcAft>
          <a:spcPts val="450"/>
        </a:spcAft>
        <a:buFont typeface="Arial" panose="020B0604020202020204" pitchFamily="34" charset="0"/>
        <a:buNone/>
        <a:defRPr sz="1350" kern="1200">
          <a:solidFill>
            <a:schemeClr val="accent5"/>
          </a:solidFill>
          <a:latin typeface="+mn-lt"/>
          <a:ea typeface="+mn-ea"/>
          <a:cs typeface="+mn-cs"/>
        </a:defRPr>
      </a:lvl1pPr>
      <a:lvl2pPr marL="214308" indent="-214308" algn="l" defTabSz="685783"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2pPr>
      <a:lvl3pPr marL="404803" indent="-202401" algn="l" defTabSz="685783"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3pPr>
      <a:lvl4pPr marL="607204" indent="-202401" algn="l" defTabSz="685783"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4pPr>
      <a:lvl5pPr marL="809605" indent="-202401" algn="l" defTabSz="685783"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5pPr>
      <a:lvl6pPr marL="0" indent="0" algn="l" defTabSz="685783" rtl="0" eaLnBrk="1" latinLnBrk="0" hangingPunct="1">
        <a:lnSpc>
          <a:spcPct val="100000"/>
        </a:lnSpc>
        <a:spcBef>
          <a:spcPts val="450"/>
        </a:spcBef>
        <a:spcAft>
          <a:spcPts val="450"/>
        </a:spcAft>
        <a:buFont typeface="Arial" panose="020B0604020202020204" pitchFamily="34" charset="0"/>
        <a:buNone/>
        <a:defRPr sz="1350" kern="1200">
          <a:solidFill>
            <a:schemeClr val="tx2"/>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378E19-94A0-4213-AD34-1DFD4B65614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A4BDC2-5180-4C23-8CDB-315D444E60D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3AD72D-D75F-4682-8435-7C7A81E4B3A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2EB70BB-9B79-4C78-B111-27A9251B979C}" type="datetimeFigureOut">
              <a:rPr lang="en-GB" smtClean="0"/>
              <a:t>26/08/2021</a:t>
            </a:fld>
            <a:endParaRPr lang="en-GB"/>
          </a:p>
        </p:txBody>
      </p:sp>
      <p:sp>
        <p:nvSpPr>
          <p:cNvPr id="5" name="Footer Placeholder 4">
            <a:extLst>
              <a:ext uri="{FF2B5EF4-FFF2-40B4-BE49-F238E27FC236}">
                <a16:creationId xmlns:a16="http://schemas.microsoft.com/office/drawing/2014/main" id="{DE8E06FF-A690-43BF-A7FB-24A6674EE51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584C3E-0B1B-4466-ABA2-94316B6D5BF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84E35D-33D4-4B93-B427-0662E466DB30}" type="slidenum">
              <a:rPr lang="en-GB" smtClean="0"/>
              <a:t>‹#›</a:t>
            </a:fld>
            <a:endParaRPr lang="en-GB"/>
          </a:p>
        </p:txBody>
      </p:sp>
    </p:spTree>
    <p:extLst>
      <p:ext uri="{BB962C8B-B14F-4D97-AF65-F5344CB8AC3E}">
        <p14:creationId xmlns:p14="http://schemas.microsoft.com/office/powerpoint/2010/main" val="9843429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v.uk/government/consultations/social-prescribing-approaches-for-migrants-call-for-eviden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v.uk/guidance/social-prescribing-migrant-health-guid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v.uk/government/collections/migrant-health-guide#non-communicable-health-concerns" TargetMode="External"/><Relationship Id="rId3" Type="http://schemas.openxmlformats.org/officeDocument/2006/relationships/hyperlink" Target="https://www.doctorsoftheworld.org.uk/wp-content/uploads/2021/06/Toolkit-for-Social-Prescribing-Link-Worker.pdf" TargetMode="External"/><Relationship Id="rId7" Type="http://schemas.openxmlformats.org/officeDocument/2006/relationships/hyperlink" Target="https://www.gov.uk/government/collections/migrant-health-guide#communicable-diseases" TargetMode="External"/><Relationship Id="rId2" Type="http://schemas.openxmlformats.org/officeDocument/2006/relationships/hyperlink" Target="https://www.gov.uk/guidance/nhs-entitlements-migrant-health-guide" TargetMode="External"/><Relationship Id="rId1" Type="http://schemas.openxmlformats.org/officeDocument/2006/relationships/slideLayout" Target="../slideLayouts/slideLayout2.xml"/><Relationship Id="rId6" Type="http://schemas.openxmlformats.org/officeDocument/2006/relationships/hyperlink" Target="https://transformingpsychologicaltrauma.scot/resources/national-trauma-training-programme-online-resources-summary/" TargetMode="External"/><Relationship Id="rId11" Type="http://schemas.openxmlformats.org/officeDocument/2006/relationships/hyperlink" Target="https://www.england.nhs.uk/publication/safeguarding-adults-a-guide-for-health-care-staff/" TargetMode="External"/><Relationship Id="rId5" Type="http://schemas.openxmlformats.org/officeDocument/2006/relationships/hyperlink" Target="https://www.thelancet.com/journals/lancet/article/PIIS0140-6736(18)32114-7/fulltext" TargetMode="External"/><Relationship Id="rId10" Type="http://schemas.openxmlformats.org/officeDocument/2006/relationships/hyperlink" Target="https://learning.nspcc.org.uk/safeguarding-child-protection" TargetMode="External"/><Relationship Id="rId4" Type="http://schemas.openxmlformats.org/officeDocument/2006/relationships/hyperlink" Target="https://www.gov.uk/guidance/assessing-new-patients-from-overseas-migrant-health-guide" TargetMode="External"/><Relationship Id="rId9" Type="http://schemas.openxmlformats.org/officeDocument/2006/relationships/hyperlink" Target="https://www.gov.uk/government/collections/migrant-health-guide-countries-a-to-z"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gov.uk/guidance/language-interpretation-migrant-health-guid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overnment/collections/evaluating-digital-health-products#methods-library" TargetMode="External"/><Relationship Id="rId2" Type="http://schemas.openxmlformats.org/officeDocument/2006/relationships/hyperlink" Target="https://www.gov.uk/government/collections/evaluation-in-health-and-wellbeing" TargetMode="External"/><Relationship Id="rId1" Type="http://schemas.openxmlformats.org/officeDocument/2006/relationships/slideLayout" Target="../slideLayouts/slideLayout2.xml"/><Relationship Id="rId4" Type="http://schemas.openxmlformats.org/officeDocument/2006/relationships/hyperlink" Target="https://learning.closer.ac.uk/learning-modules/introduction/types-of-longitudinal-research/prospective-vs-retrospective-studies/"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uidance/nhs-entitlements-migrant-health-guide#data-shar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mj.com/content/365/bmj.l2239" TargetMode="External"/><Relationship Id="rId2" Type="http://schemas.openxmlformats.org/officeDocument/2006/relationships/hyperlink" Target="https://www.england.nhs.uk/publication/social-prescribing-and-community-based-support-summary-guid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igrationHealth@phe.gov.uk" TargetMode="External"/><Relationship Id="rId2" Type="http://schemas.openxmlformats.org/officeDocument/2006/relationships/hyperlink" Target="mailto:claire.zhang@phe.gov.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f"/><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tiff"/><Relationship Id="rId2" Type="http://schemas.openxmlformats.org/officeDocument/2006/relationships/notesSlide" Target="../notesSlides/notesSlide4.xml"/><Relationship Id="rId1" Type="http://schemas.openxmlformats.org/officeDocument/2006/relationships/slideLayout" Target="../slideLayouts/slideLayout7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3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tiff"/><Relationship Id="rId7" Type="http://schemas.openxmlformats.org/officeDocument/2006/relationships/image" Target="../media/image27.png"/><Relationship Id="rId12" Type="http://schemas.openxmlformats.org/officeDocument/2006/relationships/image" Target="../media/image31.svg"/><Relationship Id="rId2" Type="http://schemas.openxmlformats.org/officeDocument/2006/relationships/notesSlide" Target="../notesSlides/notesSlide5.xml"/><Relationship Id="rId1" Type="http://schemas.openxmlformats.org/officeDocument/2006/relationships/slideLayout" Target="../slideLayouts/slideLayout76.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chart" Target="../charts/chart1.xml"/><Relationship Id="rId4" Type="http://schemas.openxmlformats.org/officeDocument/2006/relationships/image" Target="../media/image24.png"/><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3.tiff"/><Relationship Id="rId7" Type="http://schemas.openxmlformats.org/officeDocument/2006/relationships/image" Target="../media/image35.svg"/><Relationship Id="rId2" Type="http://schemas.openxmlformats.org/officeDocument/2006/relationships/notesSlide" Target="../notesSlides/notesSlide6.xml"/><Relationship Id="rId1" Type="http://schemas.openxmlformats.org/officeDocument/2006/relationships/slideLayout" Target="../slideLayouts/slideLayout76.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3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6.xml"/><Relationship Id="rId4" Type="http://schemas.openxmlformats.org/officeDocument/2006/relationships/image" Target="../media/image23.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www.cvalive.org.uk/" TargetMode="External"/><Relationship Id="rId2" Type="http://schemas.openxmlformats.org/officeDocument/2006/relationships/hyperlink" Target="mailto:Christine.double@cvalive.org.uk" TargetMode="External"/><Relationship Id="rId1" Type="http://schemas.openxmlformats.org/officeDocument/2006/relationships/slideLayout" Target="../slideLayouts/slideLayout41.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4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41.xml"/><Relationship Id="rId1" Type="http://schemas.openxmlformats.org/officeDocument/2006/relationships/video" Target="https://player.vimeo.com/video/591543482?badge=0&amp;autopause=0&amp;player_id=0&amp;app_id=58479&amp;h=71b114a6f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hyperlink" Target="https://health.cityofsanctuary.org/resources" TargetMode="External"/><Relationship Id="rId2" Type="http://schemas.openxmlformats.org/officeDocument/2006/relationships/hyperlink" Target="https://righttoremain.org.uk/toolkit/" TargetMode="Externa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hyperlink" Target="mailto:access@care4calais.org" TargetMode="Externa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hyperlink" Target="https://www.refugee-action.org.uk/project/asylum-crisis-project/" TargetMode="External"/><Relationship Id="rId2" Type="http://schemas.openxmlformats.org/officeDocument/2006/relationships/hyperlink" Target="https://www.refugeecouncil.org.uk/" TargetMode="External"/><Relationship Id="rId1" Type="http://schemas.openxmlformats.org/officeDocument/2006/relationships/slideLayout" Target="../slideLayouts/slideLayout41.xml"/><Relationship Id="rId5" Type="http://schemas.openxmlformats.org/officeDocument/2006/relationships/hyperlink" Target="https://www.migranthelpuk.org/" TargetMode="External"/><Relationship Id="rId4" Type="http://schemas.openxmlformats.org/officeDocument/2006/relationships/hyperlink" Target="https://waterloocc.co.uk/multi-ethnic-counselling-service/"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hyperlink" Target="https://future.nhs.uk/socialprescribing/viewdatastore?datViewMode=list&amp;pageMode=&amp;sortDir1=asc&amp;nextURL=&amp;showSingleItem=N&amp;sourcedsid=&amp;dir=asc&amp;dsid=723780&amp;showAllColumns=N&amp;sortCol1=col_9&amp;AJAXMODE=&amp;sortCol2=col_0&amp;cardColNo=&amp;sort=col_9&amp;shownum=10&amp;sortDir3=&amp;sortCol3=&amp;sortDir2=asc&amp;showAdvancedSearch=N&amp;adv=&amp;rowId=&amp;action=&amp;sel=&amp;search=migrant&amp;btn_search=" TargetMode="External"/><Relationship Id="rId2" Type="http://schemas.openxmlformats.org/officeDocument/2006/relationships/hyperlink" Target="https://future.nhs.uk/connect.ti/socialprescribing/viewdatastore?adv=&amp;cardColNo=&amp;datViewMode=list&amp;dir=asc&amp;dsid=723780&amp;nextURL=%2Fsocialprescribing%2Fviewdatastore%3Fdsid%3D723780%26adv%3D%26showAllColumns%3DN%26datViewMode%3Dlist%26showSingleItem%3DN%26cardColNo%3D%26shownum%3D10%26startRow%3D21%26sort%3Dcol%5F9%26dir%3Dasc%26search%3D%26sortCol1%3Dcol%255F9%26sortDir1%3Dasc%26sortCol2%3Dcol%255F0%26sortDir2%3Dasc&amp;search=&amp;showAllColumns=N&amp;shownum=10&amp;showSingleItem=y&amp;sort=col_9&amp;sortCol1=col%5F9&amp;sortCol2=col%5F0&amp;sortDir1=asc&amp;sortDir2=asc&amp;startRow=24" TargetMode="External"/><Relationship Id="rId1" Type="http://schemas.openxmlformats.org/officeDocument/2006/relationships/slideLayout" Target="../slideLayouts/slideLayout41.xml"/><Relationship Id="rId4" Type="http://schemas.openxmlformats.org/officeDocument/2006/relationships/image" Target="../media/image5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https://player.vimeo.com/video/591514136?badge=0&amp;autopause=0&amp;player_id=0&amp;app_id=58479&amp;h=05615b4b68" TargetMode="External"/><Relationship Id="rId1" Type="http://schemas.openxmlformats.org/officeDocument/2006/relationships/video" Target="https://player.vimeo.com/video/563320888?h=9765dcaa5f" TargetMode="External"/><Relationship Id="rId6" Type="http://schemas.openxmlformats.org/officeDocument/2006/relationships/image" Target="../media/image50.png"/><Relationship Id="rId5" Type="http://schemas.openxmlformats.org/officeDocument/2006/relationships/image" Target="../media/image52.png"/><Relationship Id="rId4" Type="http://schemas.openxmlformats.org/officeDocument/2006/relationships/notesSlide" Target="../notesSlides/notesSlide8.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8" Type="http://schemas.openxmlformats.org/officeDocument/2006/relationships/hyperlink" Target="https://www.uel.ac.uk/-/media/main/images/psychology/refugee-mental-health-and-wellbeing-portal/directory-of-refugee-organisation-2020.ashx?la=en&amp;amp;hash=162708F957E251148898C6FC5F4F1A98469264EC" TargetMode="External"/><Relationship Id="rId13" Type="http://schemas.openxmlformats.org/officeDocument/2006/relationships/hyperlink" Target="https://www.refugeecouncil.org.uk/" TargetMode="External"/><Relationship Id="rId3" Type="http://schemas.openxmlformats.org/officeDocument/2006/relationships/hyperlink" Target="https://www.gov.uk/guidance/social-prescribing-migrant-health-guide" TargetMode="External"/><Relationship Id="rId7" Type="http://schemas.openxmlformats.org/officeDocument/2006/relationships/hyperlink" Target="https://health.cityofsanctuary.org/resources" TargetMode="External"/><Relationship Id="rId12" Type="http://schemas.openxmlformats.org/officeDocument/2006/relationships/hyperlink" Target="https://www.refugee-action.org.uk/project/asylum-crisis-project/" TargetMode="External"/><Relationship Id="rId2" Type="http://schemas.openxmlformats.org/officeDocument/2006/relationships/hyperlink" Target="https://future.nhs.uk/socialprescribing/viewdatastore?datViewMode=list&amp;pageMode=&amp;sortDir1=asc&amp;nextURL=&amp;showSingleItem=N&amp;sourcedsid=&amp;dir=asc&amp;dsid=723780&amp;showAllColumns=N&amp;sortCol1=col_9&amp;AJAXMODE=&amp;sortCol2=col_0&amp;cardColNo=&amp;sort=col_9&amp;shownum=10&amp;sortDir3=&amp;sortCol3=&amp;sortDir2=asc&amp;showAdvancedSearch=N&amp;adv=&amp;rowId=&amp;action=&amp;sel=&amp;search=migrant&amp;btn_search=" TargetMode="External"/><Relationship Id="rId1" Type="http://schemas.openxmlformats.org/officeDocument/2006/relationships/slideLayout" Target="../slideLayouts/slideLayout5.xml"/><Relationship Id="rId6" Type="http://schemas.openxmlformats.org/officeDocument/2006/relationships/hyperlink" Target="https://righttoremain.org.uk/toolkit/" TargetMode="External"/><Relationship Id="rId11" Type="http://schemas.openxmlformats.org/officeDocument/2006/relationships/hyperlink" Target="https://airtable.com/shrUoKOEAjMBTsXiL?prefill_Type=Refugee&amp;backgroundColor=orange" TargetMode="External"/><Relationship Id="rId5" Type="http://schemas.openxmlformats.org/officeDocument/2006/relationships/hyperlink" Target="http://www.bit.ly/SPLWtoolkit" TargetMode="External"/><Relationship Id="rId10" Type="http://schemas.openxmlformats.org/officeDocument/2006/relationships/hyperlink" Target="https://www.hostnation.org.uk/" TargetMode="External"/><Relationship Id="rId4" Type="http://schemas.openxmlformats.org/officeDocument/2006/relationships/hyperlink" Target="http://www.bit.ly/SPLWposter" TargetMode="External"/><Relationship Id="rId9" Type="http://schemas.openxmlformats.org/officeDocument/2006/relationships/hyperlink" Target="mailto:access@care4calais.org" TargetMode="External"/><Relationship Id="rId14" Type="http://schemas.openxmlformats.org/officeDocument/2006/relationships/hyperlink" Target="https://waterloocc.co.uk/multi-ethnic-counselling-servic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londonyouthgames.org/" TargetMode="External"/><Relationship Id="rId7" Type="http://schemas.openxmlformats.org/officeDocument/2006/relationships/hyperlink" Target="http://www.dialoguesociety.org/notices/1246-dialogue-society-befriending-campaign-to-end-loneliness.html" TargetMode="External"/><Relationship Id="rId2" Type="http://schemas.openxmlformats.org/officeDocument/2006/relationships/hyperlink" Target="https://refugeeactionkingston.org.uk/" TargetMode="External"/><Relationship Id="rId1" Type="http://schemas.openxmlformats.org/officeDocument/2006/relationships/slideLayout" Target="../slideLayouts/slideLayout5.xml"/><Relationship Id="rId6" Type="http://schemas.openxmlformats.org/officeDocument/2006/relationships/hyperlink" Target="http://www.ramfel.org.uk/" TargetMode="External"/><Relationship Id="rId5" Type="http://schemas.openxmlformats.org/officeDocument/2006/relationships/hyperlink" Target="https://www.hestia.org/modernslaveryresponse" TargetMode="External"/><Relationship Id="rId4" Type="http://schemas.openxmlformats.org/officeDocument/2006/relationships/hyperlink" Target="https://www.gov.uk/guidance/language-interpretation-migrant-health-guid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forms.office.com/r/tJ6PR61Ve6" TargetMode="External"/><Relationship Id="rId7" Type="http://schemas.openxmlformats.org/officeDocument/2006/relationships/image" Target="../media/image55.png"/><Relationship Id="rId2" Type="http://schemas.openxmlformats.org/officeDocument/2006/relationships/hyperlink" Target="mailto:justyna.s@bbbc.org.uk" TargetMode="External"/><Relationship Id="rId1" Type="http://schemas.openxmlformats.org/officeDocument/2006/relationships/slideLayout" Target="../slideLayouts/slideLayout5.xml"/><Relationship Id="rId6" Type="http://schemas.openxmlformats.org/officeDocument/2006/relationships/hyperlink" Target="mailto:j.sobotka@nhs.net" TargetMode="External"/><Relationship Id="rId5" Type="http://schemas.openxmlformats.org/officeDocument/2006/relationships/hyperlink" Target="mailto:lianna.martin@nhs.net" TargetMode="External"/><Relationship Id="rId4" Type="http://schemas.openxmlformats.org/officeDocument/2006/relationships/hyperlink" Target="https://www.eventbrite.co.uk/e/peer-learning-caseload-management-ending-sp-relationship-with-a-client-tickets-16826217168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1</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112"/>
            <a:ext cx="9144001" cy="3975477"/>
          </a:xfrm>
          <a:prstGeom prst="rect">
            <a:avLst/>
          </a:prstGeom>
          <a:solidFill>
            <a:schemeClr val="tx2"/>
          </a:solidFill>
          <a:ln>
            <a:noFill/>
          </a:ln>
        </p:spPr>
        <p:txBody>
          <a:bodyPr spcFirstLastPara="1" wrap="square" lIns="91425" tIns="45700" rIns="91425" bIns="45700" anchor="ctr" anchorCtr="0">
            <a:noAutofit/>
          </a:bodyPr>
          <a:lstStyle/>
          <a:p>
            <a:pPr algn="ctr" defTabSz="685800" fontAlgn="auto">
              <a:spcBef>
                <a:spcPts val="0"/>
              </a:spcBef>
              <a:spcAft>
                <a:spcPts val="0"/>
              </a:spcAft>
            </a:pPr>
            <a:endParaRPr sz="1400">
              <a:solidFill>
                <a:prstClr val="white"/>
              </a:solidFill>
              <a:latin typeface="Arial"/>
              <a:ea typeface="Arial"/>
              <a:cs typeface="Arial"/>
              <a:sym typeface="Arial"/>
            </a:endParaRPr>
          </a:p>
        </p:txBody>
      </p:sp>
      <p:sp>
        <p:nvSpPr>
          <p:cNvPr id="8" name="Google Shape;299;p52">
            <a:extLst>
              <a:ext uri="{FF2B5EF4-FFF2-40B4-BE49-F238E27FC236}">
                <a16:creationId xmlns:a16="http://schemas.microsoft.com/office/drawing/2014/main" id="{65411542-513C-4377-B9E6-43D3DECC404C}"/>
              </a:ext>
            </a:extLst>
          </p:cNvPr>
          <p:cNvSpPr txBox="1"/>
          <p:nvPr/>
        </p:nvSpPr>
        <p:spPr>
          <a:xfrm>
            <a:off x="571499" y="488345"/>
            <a:ext cx="8001000" cy="2726511"/>
          </a:xfrm>
          <a:prstGeom prst="rect">
            <a:avLst/>
          </a:prstGeom>
          <a:noFill/>
          <a:ln>
            <a:noFill/>
          </a:ln>
        </p:spPr>
        <p:txBody>
          <a:bodyPr spcFirstLastPara="1" wrap="square" lIns="0" tIns="0" rIns="0" bIns="0" anchor="t" anchorCtr="0">
            <a:noAutofit/>
          </a:bodyPr>
          <a:lstStyle/>
          <a:p>
            <a:pPr algn="ctr" defTabSz="685800" fontAlgn="auto">
              <a:spcBef>
                <a:spcPts val="0"/>
              </a:spcBef>
              <a:spcAft>
                <a:spcPts val="0"/>
              </a:spcAft>
              <a:buClr>
                <a:srgbClr val="000000"/>
              </a:buClr>
              <a:buSzPts val="3500"/>
            </a:pPr>
            <a:r>
              <a:rPr lang="en-GB" sz="3188" b="1" dirty="0">
                <a:solidFill>
                  <a:prstClr val="white"/>
                </a:solidFill>
                <a:latin typeface="Arial"/>
                <a:ea typeface="Arial"/>
                <a:cs typeface="Arial"/>
                <a:sym typeface="Arial"/>
              </a:rPr>
              <a:t>Peer Learning for London</a:t>
            </a:r>
          </a:p>
          <a:p>
            <a:pPr algn="ctr" defTabSz="685800" fontAlgn="auto">
              <a:spcBef>
                <a:spcPts val="0"/>
              </a:spcBef>
              <a:spcAft>
                <a:spcPts val="0"/>
              </a:spcAft>
              <a:buClr>
                <a:srgbClr val="000000"/>
              </a:buClr>
              <a:buSzPts val="3500"/>
            </a:pPr>
            <a:endParaRPr lang="en-GB" sz="1800" b="1" dirty="0">
              <a:solidFill>
                <a:prstClr val="white"/>
              </a:solidFill>
              <a:latin typeface="Arial"/>
              <a:ea typeface="Arial"/>
              <a:cs typeface="Arial"/>
              <a:sym typeface="Arial"/>
            </a:endParaRPr>
          </a:p>
          <a:p>
            <a:pPr algn="ctr" defTabSz="685800" fontAlgn="auto">
              <a:spcBef>
                <a:spcPts val="0"/>
              </a:spcBef>
              <a:spcAft>
                <a:spcPts val="0"/>
              </a:spcAft>
              <a:buClr>
                <a:srgbClr val="000000"/>
              </a:buClr>
              <a:buSzPts val="1800"/>
            </a:pPr>
            <a:endParaRPr lang="en-GB" sz="1800" dirty="0">
              <a:solidFill>
                <a:prstClr val="white"/>
              </a:solidFill>
              <a:latin typeface="Arial"/>
              <a:ea typeface="Arial"/>
              <a:cs typeface="Arial"/>
              <a:sym typeface="Arial"/>
            </a:endParaRPr>
          </a:p>
          <a:p>
            <a:pPr algn="ctr" defTabSz="685800" fontAlgn="auto">
              <a:spcBef>
                <a:spcPts val="0"/>
              </a:spcBef>
              <a:spcAft>
                <a:spcPts val="0"/>
              </a:spcAft>
              <a:buClr>
                <a:srgbClr val="000000"/>
              </a:buClr>
              <a:buSzPts val="2200"/>
            </a:pPr>
            <a:r>
              <a:rPr lang="en-GB" sz="3600" b="1" i="1" dirty="0">
                <a:solidFill>
                  <a:prstClr val="white"/>
                </a:solidFill>
                <a:latin typeface="Arial"/>
                <a:ea typeface="Arial"/>
                <a:cs typeface="Arial"/>
                <a:sym typeface="Arial"/>
              </a:rPr>
              <a:t>“</a:t>
            </a:r>
            <a:r>
              <a:rPr lang="en-US" sz="3600" b="1" i="1" dirty="0">
                <a:solidFill>
                  <a:prstClr val="white"/>
                </a:solidFill>
                <a:latin typeface="Arial"/>
                <a:ea typeface="Arial"/>
                <a:cs typeface="Arial"/>
                <a:sym typeface="Arial"/>
              </a:rPr>
              <a:t>Supporting migrant communities and people with refugee status</a:t>
            </a:r>
            <a:r>
              <a:rPr lang="en-GB" sz="3600" b="1" i="1" dirty="0">
                <a:solidFill>
                  <a:prstClr val="white"/>
                </a:solidFill>
                <a:latin typeface="Arial"/>
                <a:ea typeface="Arial"/>
                <a:cs typeface="Arial"/>
                <a:sym typeface="Arial"/>
              </a:rPr>
              <a:t>”</a:t>
            </a:r>
            <a:endParaRPr lang="en-GB" sz="3200" b="1" u="sng" dirty="0">
              <a:solidFill>
                <a:prstClr val="white"/>
              </a:solidFill>
              <a:latin typeface="Arial"/>
              <a:ea typeface="Arial"/>
              <a:cs typeface="Arial"/>
              <a:sym typeface="Arial"/>
            </a:endParaRPr>
          </a:p>
          <a:p>
            <a:pPr algn="ctr" defTabSz="685800" fontAlgn="auto">
              <a:spcBef>
                <a:spcPts val="0"/>
              </a:spcBef>
              <a:spcAft>
                <a:spcPts val="0"/>
              </a:spcAft>
              <a:buSzPts val="2200"/>
            </a:pPr>
            <a:endParaRPr lang="en-GB" sz="1800" b="1" dirty="0">
              <a:solidFill>
                <a:prstClr val="white"/>
              </a:solidFill>
              <a:latin typeface="Arial"/>
              <a:ea typeface="Arial"/>
              <a:cs typeface="Arial"/>
            </a:endParaRPr>
          </a:p>
          <a:p>
            <a:pPr algn="ctr" defTabSz="685800" fontAlgn="auto">
              <a:spcBef>
                <a:spcPts val="0"/>
              </a:spcBef>
              <a:spcAft>
                <a:spcPts val="0"/>
              </a:spcAft>
              <a:buSzPts val="2200"/>
            </a:pPr>
            <a:r>
              <a:rPr lang="en-GB" sz="1800" b="1" dirty="0">
                <a:solidFill>
                  <a:schemeClr val="bg1"/>
                </a:solidFill>
                <a:latin typeface="Arial"/>
                <a:ea typeface="Arial"/>
                <a:cs typeface="Arial"/>
              </a:rPr>
              <a:t>Wed 25</a:t>
            </a:r>
            <a:r>
              <a:rPr lang="en-GB" sz="1800" b="1" baseline="30000" dirty="0">
                <a:solidFill>
                  <a:schemeClr val="bg1"/>
                </a:solidFill>
                <a:latin typeface="Arial"/>
                <a:ea typeface="Arial"/>
                <a:cs typeface="Arial"/>
              </a:rPr>
              <a:t>th</a:t>
            </a:r>
            <a:r>
              <a:rPr lang="en-GB" sz="1800" b="1" dirty="0">
                <a:solidFill>
                  <a:schemeClr val="bg1"/>
                </a:solidFill>
                <a:latin typeface="Arial"/>
                <a:ea typeface="Arial"/>
                <a:cs typeface="Arial"/>
              </a:rPr>
              <a:t> August 2021</a:t>
            </a:r>
            <a:endParaRPr lang="en-GB" sz="1800" b="1" u="sng">
              <a:solidFill>
                <a:schemeClr val="bg1"/>
              </a:solidFill>
              <a:latin typeface="Arial"/>
              <a:ea typeface="Arial"/>
              <a:cs typeface="Arial"/>
            </a:endParaRPr>
          </a:p>
        </p:txBody>
      </p:sp>
      <p:grpSp>
        <p:nvGrpSpPr>
          <p:cNvPr id="10" name="Google Shape;300;p52">
            <a:extLst>
              <a:ext uri="{FF2B5EF4-FFF2-40B4-BE49-F238E27FC236}">
                <a16:creationId xmlns:a16="http://schemas.microsoft.com/office/drawing/2014/main" id="{3A45A00E-C181-4D46-AF6B-A14C521BB9F8}"/>
              </a:ext>
            </a:extLst>
          </p:cNvPr>
          <p:cNvGrpSpPr/>
          <p:nvPr/>
        </p:nvGrpSpPr>
        <p:grpSpPr>
          <a:xfrm>
            <a:off x="174667" y="4206787"/>
            <a:ext cx="8397833" cy="857154"/>
            <a:chOff x="302762" y="4270978"/>
            <a:chExt cx="8412454" cy="857154"/>
          </a:xfrm>
        </p:grpSpPr>
        <p:pic>
          <p:nvPicPr>
            <p:cNvPr id="11" name="Google Shape;302;p52">
              <a:extLst>
                <a:ext uri="{FF2B5EF4-FFF2-40B4-BE49-F238E27FC236}">
                  <a16:creationId xmlns:a16="http://schemas.microsoft.com/office/drawing/2014/main" id="{195A2FAA-D076-4502-A2E4-DD718A62B2C0}"/>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03571" y="4308975"/>
              <a:ext cx="911645" cy="644780"/>
            </a:xfrm>
            <a:prstGeom prst="rect">
              <a:avLst/>
            </a:prstGeom>
            <a:noFill/>
            <a:ln>
              <a:noFill/>
            </a:ln>
          </p:spPr>
        </p:pic>
        <p:pic>
          <p:nvPicPr>
            <p:cNvPr id="12" name="Google Shape;303;p52">
              <a:extLst>
                <a:ext uri="{FF2B5EF4-FFF2-40B4-BE49-F238E27FC236}">
                  <a16:creationId xmlns:a16="http://schemas.microsoft.com/office/drawing/2014/main" id="{43195DCA-647B-4E70-BA37-81C4D6FB5FB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2762" y="4270978"/>
              <a:ext cx="2323558" cy="857154"/>
            </a:xfrm>
            <a:prstGeom prst="rect">
              <a:avLst/>
            </a:prstGeom>
            <a:noFill/>
            <a:ln>
              <a:noFill/>
            </a:ln>
          </p:spPr>
        </p:pic>
      </p:grpSp>
    </p:spTree>
    <p:extLst>
      <p:ext uri="{BB962C8B-B14F-4D97-AF65-F5344CB8AC3E}">
        <p14:creationId xmlns:p14="http://schemas.microsoft.com/office/powerpoint/2010/main" val="411083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Call for evidence</a:t>
            </a:r>
          </a:p>
        </p:txBody>
      </p:sp>
      <p:sp>
        <p:nvSpPr>
          <p:cNvPr id="3" name="Content Placeholder 2"/>
          <p:cNvSpPr>
            <a:spLocks noGrp="1"/>
          </p:cNvSpPr>
          <p:nvPr>
            <p:ph idx="1"/>
          </p:nvPr>
        </p:nvSpPr>
        <p:spPr>
          <a:xfrm>
            <a:off x="3923928" y="1370642"/>
            <a:ext cx="4662072" cy="3243700"/>
          </a:xfrm>
        </p:spPr>
        <p:txBody>
          <a:bodyPr/>
          <a:lstStyle/>
          <a:p>
            <a:pPr marL="0" indent="0"/>
            <a:r>
              <a:rPr lang="en-GB" dirty="0">
                <a:hlinkClick r:id="rId2"/>
              </a:rPr>
              <a:t>Call for evidence</a:t>
            </a:r>
            <a:endParaRPr lang="en-GB" dirty="0"/>
          </a:p>
          <a:p>
            <a:pPr marL="285750" indent="-285750">
              <a:buFont typeface="Arial" panose="020B0604020202020204" pitchFamily="34" charset="0"/>
              <a:buChar char="•"/>
            </a:pPr>
            <a:r>
              <a:rPr lang="en-GB" dirty="0"/>
              <a:t>1</a:t>
            </a:r>
            <a:r>
              <a:rPr lang="en-GB" baseline="30000" dirty="0"/>
              <a:t> </a:t>
            </a:r>
            <a:r>
              <a:rPr lang="en-GB" dirty="0"/>
              <a:t>July – 30 October 2020 (4 months)</a:t>
            </a:r>
          </a:p>
          <a:p>
            <a:pPr marL="285750" indent="-285750">
              <a:buFont typeface="Arial" panose="020B0604020202020204" pitchFamily="34" charset="0"/>
              <a:buChar char="•"/>
            </a:pPr>
            <a:r>
              <a:rPr lang="en-GB" dirty="0"/>
              <a:t>27 items submitted by 8 stakeholders </a:t>
            </a:r>
          </a:p>
          <a:p>
            <a:pPr marL="285750" indent="-285750">
              <a:buFont typeface="Arial" panose="020B0604020202020204" pitchFamily="34" charset="0"/>
              <a:buChar char="•"/>
            </a:pPr>
            <a:r>
              <a:rPr lang="en-GB" dirty="0"/>
              <a:t>25 items UK, 2 items Europe/worldwide</a:t>
            </a:r>
          </a:p>
          <a:p>
            <a:pPr marL="285750" indent="-285750">
              <a:buFont typeface="Arial" panose="020B0604020202020204" pitchFamily="34" charset="0"/>
              <a:buChar char="•"/>
            </a:pPr>
            <a:r>
              <a:rPr lang="en-GB" dirty="0"/>
              <a:t>Local government, local and national voluntary or third-sector organisations, academic institutions and clinical commissioning groups</a:t>
            </a:r>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pic>
        <p:nvPicPr>
          <p:cNvPr id="6" name="Picture 5">
            <a:extLst>
              <a:ext uri="{FF2B5EF4-FFF2-40B4-BE49-F238E27FC236}">
                <a16:creationId xmlns:a16="http://schemas.microsoft.com/office/drawing/2014/main" id="{377849BA-245D-4FFB-9CB8-33548ABACAC4}"/>
              </a:ext>
            </a:extLst>
          </p:cNvPr>
          <p:cNvPicPr>
            <a:picLocks noChangeAspect="1"/>
          </p:cNvPicPr>
          <p:nvPr/>
        </p:nvPicPr>
        <p:blipFill rotWithShape="1">
          <a:blip r:embed="rId3"/>
          <a:srcRect r="27661"/>
          <a:stretch/>
        </p:blipFill>
        <p:spPr>
          <a:xfrm>
            <a:off x="589981" y="1370642"/>
            <a:ext cx="2952328" cy="2402215"/>
          </a:xfrm>
          <a:prstGeom prst="rect">
            <a:avLst/>
          </a:prstGeom>
        </p:spPr>
      </p:pic>
    </p:spTree>
    <p:extLst>
      <p:ext uri="{BB962C8B-B14F-4D97-AF65-F5344CB8AC3E}">
        <p14:creationId xmlns:p14="http://schemas.microsoft.com/office/powerpoint/2010/main" val="293140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Included studies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US"/>
              <a:t>Social prescribing for migrants in the UK</a:t>
            </a:r>
            <a:endParaRPr lang="en-US" dirty="0"/>
          </a:p>
        </p:txBody>
      </p:sp>
      <p:pic>
        <p:nvPicPr>
          <p:cNvPr id="10" name="Picture 9">
            <a:extLst>
              <a:ext uri="{FF2B5EF4-FFF2-40B4-BE49-F238E27FC236}">
                <a16:creationId xmlns:a16="http://schemas.microsoft.com/office/drawing/2014/main" id="{26B46780-068A-40AF-A402-1E5D296353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524594"/>
            <a:ext cx="5256584" cy="5112568"/>
          </a:xfrm>
          <a:prstGeom prst="rect">
            <a:avLst/>
          </a:prstGeom>
          <a:noFill/>
          <a:ln>
            <a:noFill/>
          </a:ln>
        </p:spPr>
      </p:pic>
      <p:sp>
        <p:nvSpPr>
          <p:cNvPr id="11" name="Rectangle 10">
            <a:extLst>
              <a:ext uri="{FF2B5EF4-FFF2-40B4-BE49-F238E27FC236}">
                <a16:creationId xmlns:a16="http://schemas.microsoft.com/office/drawing/2014/main" id="{4374CF61-C39E-4894-A068-89F93C39D8AF}"/>
              </a:ext>
            </a:extLst>
          </p:cNvPr>
          <p:cNvSpPr/>
          <p:nvPr/>
        </p:nvSpPr>
        <p:spPr>
          <a:xfrm>
            <a:off x="5508104" y="3651870"/>
            <a:ext cx="1728192" cy="10081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077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100" dirty="0"/>
              <a:t>Findings: </a:t>
            </a:r>
            <a:br>
              <a:rPr lang="en-GB" sz="2100" dirty="0"/>
            </a:br>
            <a:r>
              <a:rPr lang="en-GB" sz="2100" dirty="0"/>
              <a:t>SP approaches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
        <p:nvSpPr>
          <p:cNvPr id="7" name="Content Placeholder 2">
            <a:extLst>
              <a:ext uri="{FF2B5EF4-FFF2-40B4-BE49-F238E27FC236}">
                <a16:creationId xmlns:a16="http://schemas.microsoft.com/office/drawing/2014/main" id="{907852C5-3CCA-4E43-8062-1831FE25F28E}"/>
              </a:ext>
            </a:extLst>
          </p:cNvPr>
          <p:cNvSpPr>
            <a:spLocks noGrp="1"/>
          </p:cNvSpPr>
          <p:nvPr>
            <p:ph idx="1"/>
          </p:nvPr>
        </p:nvSpPr>
        <p:spPr>
          <a:xfrm>
            <a:off x="562702" y="1779661"/>
            <a:ext cx="3289218" cy="2774181"/>
          </a:xfrm>
        </p:spPr>
        <p:txBody>
          <a:bodyPr/>
          <a:lstStyle/>
          <a:p>
            <a:pPr marL="285750" indent="-285750">
              <a:buFont typeface="Arial" panose="020B0604020202020204" pitchFamily="34" charset="0"/>
              <a:buChar char="•"/>
            </a:pPr>
            <a:r>
              <a:rPr lang="en-GB" dirty="0"/>
              <a:t>Approaches vary widely </a:t>
            </a:r>
          </a:p>
          <a:p>
            <a:pPr marL="285750" indent="-285750">
              <a:buFont typeface="Arial" panose="020B0604020202020204" pitchFamily="34" charset="0"/>
              <a:buChar char="•"/>
            </a:pPr>
            <a:r>
              <a:rPr lang="en-GB" dirty="0"/>
              <a:t>Breadth of prescribed activities </a:t>
            </a:r>
          </a:p>
          <a:p>
            <a:pPr marL="285750" indent="-285750">
              <a:buFont typeface="Arial" panose="020B0604020202020204" pitchFamily="34" charset="0"/>
              <a:buChar char="•"/>
            </a:pPr>
            <a:r>
              <a:rPr lang="en-GB" dirty="0"/>
              <a:t>SP link worker taking on additional roles</a:t>
            </a:r>
          </a:p>
        </p:txBody>
      </p:sp>
      <p:pic>
        <p:nvPicPr>
          <p:cNvPr id="3" name="Picture 2">
            <a:extLst>
              <a:ext uri="{FF2B5EF4-FFF2-40B4-BE49-F238E27FC236}">
                <a16:creationId xmlns:a16="http://schemas.microsoft.com/office/drawing/2014/main" id="{099505FE-B7B8-4E05-B4B7-D0A5EDA7EE72}"/>
              </a:ext>
            </a:extLst>
          </p:cNvPr>
          <p:cNvPicPr>
            <a:picLocks noChangeAspect="1"/>
          </p:cNvPicPr>
          <p:nvPr/>
        </p:nvPicPr>
        <p:blipFill>
          <a:blip r:embed="rId2"/>
          <a:stretch>
            <a:fillRect/>
          </a:stretch>
        </p:blipFill>
        <p:spPr>
          <a:xfrm>
            <a:off x="3839319" y="88850"/>
            <a:ext cx="5052075" cy="4553843"/>
          </a:xfrm>
          <a:prstGeom prst="rect">
            <a:avLst/>
          </a:prstGeom>
        </p:spPr>
      </p:pic>
    </p:spTree>
    <p:extLst>
      <p:ext uri="{BB962C8B-B14F-4D97-AF65-F5344CB8AC3E}">
        <p14:creationId xmlns:p14="http://schemas.microsoft.com/office/powerpoint/2010/main" val="340068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grpSp>
        <p:nvGrpSpPr>
          <p:cNvPr id="63" name="Group 62">
            <a:extLst>
              <a:ext uri="{FF2B5EF4-FFF2-40B4-BE49-F238E27FC236}">
                <a16:creationId xmlns:a16="http://schemas.microsoft.com/office/drawing/2014/main" id="{205AB940-CEB3-464D-AA04-E9F7F486DB20}"/>
              </a:ext>
            </a:extLst>
          </p:cNvPr>
          <p:cNvGrpSpPr/>
          <p:nvPr/>
        </p:nvGrpSpPr>
        <p:grpSpPr>
          <a:xfrm>
            <a:off x="915245" y="123570"/>
            <a:ext cx="7109419" cy="4362980"/>
            <a:chOff x="2268258" y="1297844"/>
            <a:chExt cx="10162773" cy="5869531"/>
          </a:xfrm>
        </p:grpSpPr>
        <p:grpSp>
          <p:nvGrpSpPr>
            <p:cNvPr id="64" name="Group 63">
              <a:extLst>
                <a:ext uri="{FF2B5EF4-FFF2-40B4-BE49-F238E27FC236}">
                  <a16:creationId xmlns:a16="http://schemas.microsoft.com/office/drawing/2014/main" id="{FB721125-657C-4662-B0C6-D739D1AE9FF0}"/>
                </a:ext>
              </a:extLst>
            </p:cNvPr>
            <p:cNvGrpSpPr/>
            <p:nvPr/>
          </p:nvGrpSpPr>
          <p:grpSpPr>
            <a:xfrm>
              <a:off x="2268258" y="1297844"/>
              <a:ext cx="10162773" cy="5869531"/>
              <a:chOff x="2160243" y="-1121437"/>
              <a:chExt cx="9678832" cy="5456146"/>
            </a:xfrm>
          </p:grpSpPr>
          <p:grpSp>
            <p:nvGrpSpPr>
              <p:cNvPr id="66" name="Group 65">
                <a:extLst>
                  <a:ext uri="{FF2B5EF4-FFF2-40B4-BE49-F238E27FC236}">
                    <a16:creationId xmlns:a16="http://schemas.microsoft.com/office/drawing/2014/main" id="{3867D946-C710-4D32-B20D-10C9D2943C40}"/>
                  </a:ext>
                </a:extLst>
              </p:cNvPr>
              <p:cNvGrpSpPr/>
              <p:nvPr/>
            </p:nvGrpSpPr>
            <p:grpSpPr>
              <a:xfrm>
                <a:off x="2160243" y="-1121437"/>
                <a:ext cx="9678832" cy="5456146"/>
                <a:chOff x="2160243" y="-1121437"/>
                <a:chExt cx="9678832" cy="5456146"/>
              </a:xfrm>
            </p:grpSpPr>
            <p:sp>
              <p:nvSpPr>
                <p:cNvPr id="69" name="Rectangle: Rounded Corners 68">
                  <a:extLst>
                    <a:ext uri="{FF2B5EF4-FFF2-40B4-BE49-F238E27FC236}">
                      <a16:creationId xmlns:a16="http://schemas.microsoft.com/office/drawing/2014/main" id="{E7B6C8DC-8858-4FB9-9562-B16D9C6456BC}"/>
                    </a:ext>
                  </a:extLst>
                </p:cNvPr>
                <p:cNvSpPr/>
                <p:nvPr/>
              </p:nvSpPr>
              <p:spPr>
                <a:xfrm rot="16200000">
                  <a:off x="6200830" y="-4993765"/>
                  <a:ext cx="1597657" cy="9678832"/>
                </a:xfrm>
                <a:prstGeom prst="roundRect">
                  <a:avLst/>
                </a:prstGeom>
                <a:solidFill>
                  <a:srgbClr val="E7E6E6"/>
                </a:solidFill>
                <a:ln w="12700" cap="flat" cmpd="sng" algn="ctr">
                  <a:solidFill>
                    <a:sysClr val="windowText" lastClr="000000">
                      <a:lumMod val="50000"/>
                      <a:lumOff val="50000"/>
                    </a:sysClr>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1" name="Rectangle: Rounded Corners 70">
                  <a:extLst>
                    <a:ext uri="{FF2B5EF4-FFF2-40B4-BE49-F238E27FC236}">
                      <a16:creationId xmlns:a16="http://schemas.microsoft.com/office/drawing/2014/main" id="{8E23A78A-7161-416D-A787-EBE695729183}"/>
                    </a:ext>
                  </a:extLst>
                </p:cNvPr>
                <p:cNvSpPr/>
                <p:nvPr/>
              </p:nvSpPr>
              <p:spPr>
                <a:xfrm rot="16200000">
                  <a:off x="6200828" y="-1303537"/>
                  <a:ext cx="1597661" cy="9678832"/>
                </a:xfrm>
                <a:prstGeom prst="roundRect">
                  <a:avLst/>
                </a:prstGeom>
                <a:solidFill>
                  <a:srgbClr val="E7E6E6"/>
                </a:solidFill>
                <a:ln w="12700" cap="flat" cmpd="sng" algn="ctr">
                  <a:solidFill>
                    <a:sysClr val="windowText" lastClr="000000">
                      <a:lumMod val="50000"/>
                      <a:lumOff val="50000"/>
                    </a:sysClr>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2" name="Rectangle: Rounded Corners 71">
                  <a:extLst>
                    <a:ext uri="{FF2B5EF4-FFF2-40B4-BE49-F238E27FC236}">
                      <a16:creationId xmlns:a16="http://schemas.microsoft.com/office/drawing/2014/main" id="{EDA6A5FC-E0BF-47F1-9547-61C6C34D6E60}"/>
                    </a:ext>
                  </a:extLst>
                </p:cNvPr>
                <p:cNvSpPr/>
                <p:nvPr/>
              </p:nvSpPr>
              <p:spPr>
                <a:xfrm rot="16200000">
                  <a:off x="6200829" y="-3131858"/>
                  <a:ext cx="1597659" cy="9678832"/>
                </a:xfrm>
                <a:prstGeom prst="roundRect">
                  <a:avLst/>
                </a:prstGeom>
                <a:solidFill>
                  <a:srgbClr val="E7E6E6"/>
                </a:solidFill>
                <a:ln w="12700" cap="flat" cmpd="sng" algn="ctr">
                  <a:solidFill>
                    <a:sysClr val="windowText" lastClr="000000">
                      <a:lumMod val="50000"/>
                      <a:lumOff val="50000"/>
                    </a:sysClr>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3" name="Rectangle: Rounded Corners 72">
                  <a:extLst>
                    <a:ext uri="{FF2B5EF4-FFF2-40B4-BE49-F238E27FC236}">
                      <a16:creationId xmlns:a16="http://schemas.microsoft.com/office/drawing/2014/main" id="{EE37611C-3DAD-4A2B-955F-7A4B6ADEEC71}"/>
                    </a:ext>
                  </a:extLst>
                </p:cNvPr>
                <p:cNvSpPr/>
                <p:nvPr/>
              </p:nvSpPr>
              <p:spPr>
                <a:xfrm>
                  <a:off x="5119953" y="846266"/>
                  <a:ext cx="3630273" cy="594000"/>
                </a:xfrm>
                <a:prstGeom prst="roundRect">
                  <a:avLst/>
                </a:prstGeom>
                <a:noFill/>
                <a:ln w="12700" cap="flat" cmpd="sng" algn="ctr">
                  <a:no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Entry method into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social prescribing programme</a:t>
                  </a:r>
                </a:p>
              </p:txBody>
            </p:sp>
            <p:grpSp>
              <p:nvGrpSpPr>
                <p:cNvPr id="75" name="Group 74">
                  <a:extLst>
                    <a:ext uri="{FF2B5EF4-FFF2-40B4-BE49-F238E27FC236}">
                      <a16:creationId xmlns:a16="http://schemas.microsoft.com/office/drawing/2014/main" id="{453F65BF-3F04-45B9-A62E-877BB1AC672E}"/>
                    </a:ext>
                  </a:extLst>
                </p:cNvPr>
                <p:cNvGrpSpPr/>
                <p:nvPr/>
              </p:nvGrpSpPr>
              <p:grpSpPr>
                <a:xfrm>
                  <a:off x="3781211" y="3181510"/>
                  <a:ext cx="6308293" cy="995447"/>
                  <a:chOff x="3166750" y="3135295"/>
                  <a:chExt cx="6308293" cy="995447"/>
                </a:xfrm>
                <a:solidFill>
                  <a:srgbClr val="4472C4">
                    <a:lumMod val="20000"/>
                    <a:lumOff val="80000"/>
                  </a:srgbClr>
                </a:solidFill>
              </p:grpSpPr>
              <p:sp>
                <p:nvSpPr>
                  <p:cNvPr id="110" name="Rectangle 109">
                    <a:extLst>
                      <a:ext uri="{FF2B5EF4-FFF2-40B4-BE49-F238E27FC236}">
                        <a16:creationId xmlns:a16="http://schemas.microsoft.com/office/drawing/2014/main" id="{D4FD40E9-5FCF-4E65-8B7C-B35E1CEEC384}"/>
                      </a:ext>
                    </a:extLst>
                  </p:cNvPr>
                  <p:cNvSpPr/>
                  <p:nvPr/>
                </p:nvSpPr>
                <p:spPr>
                  <a:xfrm>
                    <a:off x="3166750" y="3158488"/>
                    <a:ext cx="1616705" cy="972254"/>
                  </a:xfrm>
                  <a:prstGeom prst="rect">
                    <a:avLst/>
                  </a:prstGeom>
                  <a:grpFill/>
                  <a:ln w="12700" cap="flat" cmpd="sng" algn="ctr">
                    <a:solidFill>
                      <a:srgbClr val="4472C4">
                        <a:shade val="50000"/>
                      </a:srgbClr>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Single-function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link role </a:t>
                    </a:r>
                  </a:p>
                </p:txBody>
              </p:sp>
              <p:sp>
                <p:nvSpPr>
                  <p:cNvPr id="111" name="Rectangle 110">
                    <a:extLst>
                      <a:ext uri="{FF2B5EF4-FFF2-40B4-BE49-F238E27FC236}">
                        <a16:creationId xmlns:a16="http://schemas.microsoft.com/office/drawing/2014/main" id="{9B1F3141-FACA-485F-93A7-9121B583EBDC}"/>
                      </a:ext>
                    </a:extLst>
                  </p:cNvPr>
                  <p:cNvSpPr/>
                  <p:nvPr/>
                </p:nvSpPr>
                <p:spPr>
                  <a:xfrm>
                    <a:off x="5511162" y="3146891"/>
                    <a:ext cx="1618085" cy="965081"/>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12" name="Rectangle 111">
                    <a:extLst>
                      <a:ext uri="{FF2B5EF4-FFF2-40B4-BE49-F238E27FC236}">
                        <a16:creationId xmlns:a16="http://schemas.microsoft.com/office/drawing/2014/main" id="{92574974-1F3A-4F84-A8F7-AEE14EE3FF7E}"/>
                      </a:ext>
                    </a:extLst>
                  </p:cNvPr>
                  <p:cNvSpPr/>
                  <p:nvPr/>
                </p:nvSpPr>
                <p:spPr>
                  <a:xfrm>
                    <a:off x="7856957" y="3135295"/>
                    <a:ext cx="1618086" cy="988275"/>
                  </a:xfrm>
                  <a:prstGeom prst="rect">
                    <a:avLst/>
                  </a:prstGeom>
                  <a:grpFill/>
                  <a:ln w="12700" cap="flat" cmpd="sng" algn="ctr">
                    <a:solidFill>
                      <a:srgbClr val="4472C4">
                        <a:shade val="50000"/>
                      </a:srgbClr>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Link role </a:t>
                    </a:r>
                    <a:r>
                      <a:rPr kumimoji="0" lang="en-GB" sz="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additional role (e.g. peer support, volunteer linguist, advocate</a:t>
                    </a:r>
                    <a:r>
                      <a:rPr kumimoji="0" lang="en-GB" sz="8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 caseworker)</a:t>
                    </a:r>
                    <a:endParaRPr kumimoji="0" lang="en-GB" sz="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pSp>
            <p:grpSp>
              <p:nvGrpSpPr>
                <p:cNvPr id="76" name="Group 75">
                  <a:extLst>
                    <a:ext uri="{FF2B5EF4-FFF2-40B4-BE49-F238E27FC236}">
                      <a16:creationId xmlns:a16="http://schemas.microsoft.com/office/drawing/2014/main" id="{D6DB8C43-2795-4589-84B3-B2CEB5DE6AF1}"/>
                    </a:ext>
                  </a:extLst>
                </p:cNvPr>
                <p:cNvGrpSpPr/>
                <p:nvPr/>
              </p:nvGrpSpPr>
              <p:grpSpPr>
                <a:xfrm>
                  <a:off x="3781210" y="1385100"/>
                  <a:ext cx="6306913" cy="942939"/>
                  <a:chOff x="2825661" y="1100882"/>
                  <a:chExt cx="6306913" cy="1253077"/>
                </a:xfrm>
                <a:solidFill>
                  <a:srgbClr val="70AD47">
                    <a:lumMod val="20000"/>
                    <a:lumOff val="80000"/>
                  </a:srgbClr>
                </a:solidFill>
              </p:grpSpPr>
              <p:grpSp>
                <p:nvGrpSpPr>
                  <p:cNvPr id="106" name="Group 105">
                    <a:extLst>
                      <a:ext uri="{FF2B5EF4-FFF2-40B4-BE49-F238E27FC236}">
                        <a16:creationId xmlns:a16="http://schemas.microsoft.com/office/drawing/2014/main" id="{057F8557-1DD8-4902-B9CF-E83776CCE7CA}"/>
                      </a:ext>
                    </a:extLst>
                  </p:cNvPr>
                  <p:cNvGrpSpPr/>
                  <p:nvPr/>
                </p:nvGrpSpPr>
                <p:grpSpPr>
                  <a:xfrm>
                    <a:off x="2825661" y="1100882"/>
                    <a:ext cx="3960707" cy="1239968"/>
                    <a:chOff x="986249" y="-370249"/>
                    <a:chExt cx="6800291" cy="1249970"/>
                  </a:xfrm>
                  <a:grpFill/>
                </p:grpSpPr>
                <p:sp>
                  <p:nvSpPr>
                    <p:cNvPr id="108" name="Rectangle 107">
                      <a:extLst>
                        <a:ext uri="{FF2B5EF4-FFF2-40B4-BE49-F238E27FC236}">
                          <a16:creationId xmlns:a16="http://schemas.microsoft.com/office/drawing/2014/main" id="{F8963856-8980-4399-887A-23658F713A1F}"/>
                        </a:ext>
                      </a:extLst>
                    </p:cNvPr>
                    <p:cNvSpPr/>
                    <p:nvPr/>
                  </p:nvSpPr>
                  <p:spPr>
                    <a:xfrm>
                      <a:off x="986249" y="-370249"/>
                      <a:ext cx="2775785" cy="1249970"/>
                    </a:xfrm>
                    <a:prstGeom prst="rect">
                      <a:avLst/>
                    </a:prstGeom>
                    <a:grpFill/>
                    <a:ln w="12700" cap="flat" cmpd="sng" algn="ctr">
                      <a:solidFill>
                        <a:srgbClr val="70AD47"/>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Referral</a:t>
                      </a:r>
                    </a:p>
                  </p:txBody>
                </p:sp>
                <p:sp>
                  <p:nvSpPr>
                    <p:cNvPr id="109" name="Rectangle 108">
                      <a:extLst>
                        <a:ext uri="{FF2B5EF4-FFF2-40B4-BE49-F238E27FC236}">
                          <a16:creationId xmlns:a16="http://schemas.microsoft.com/office/drawing/2014/main" id="{DEF8CF25-E266-425E-BBB4-3FD9E70C2F38}"/>
                        </a:ext>
                      </a:extLst>
                    </p:cNvPr>
                    <p:cNvSpPr/>
                    <p:nvPr/>
                  </p:nvSpPr>
                  <p:spPr>
                    <a:xfrm>
                      <a:off x="5010755" y="-370249"/>
                      <a:ext cx="2775785" cy="1249968"/>
                    </a:xfrm>
                    <a:prstGeom prst="rect">
                      <a:avLst/>
                    </a:prstGeom>
                    <a:grpFill/>
                    <a:ln w="12700" cap="flat" cmpd="sng" algn="ctr">
                      <a:solidFill>
                        <a:srgbClr val="70AD47"/>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Signposting</a:t>
                      </a:r>
                    </a:p>
                  </p:txBody>
                </p:sp>
              </p:grpSp>
              <p:sp>
                <p:nvSpPr>
                  <p:cNvPr id="107" name="Rectangle 106">
                    <a:extLst>
                      <a:ext uri="{FF2B5EF4-FFF2-40B4-BE49-F238E27FC236}">
                        <a16:creationId xmlns:a16="http://schemas.microsoft.com/office/drawing/2014/main" id="{B91B5A9F-8D49-4DB1-B875-00E836BC9E31}"/>
                      </a:ext>
                    </a:extLst>
                  </p:cNvPr>
                  <p:cNvSpPr/>
                  <p:nvPr/>
                </p:nvSpPr>
                <p:spPr>
                  <a:xfrm>
                    <a:off x="7515869" y="1100884"/>
                    <a:ext cx="1616705" cy="1253075"/>
                  </a:xfrm>
                  <a:prstGeom prst="rect">
                    <a:avLst/>
                  </a:prstGeom>
                  <a:grpFill/>
                  <a:ln w="12700" cap="flat" cmpd="sng" algn="ctr">
                    <a:solidFill>
                      <a:srgbClr val="70AD47"/>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Self-referral</a:t>
                    </a:r>
                  </a:p>
                </p:txBody>
              </p:sp>
            </p:grpSp>
            <p:cxnSp>
              <p:nvCxnSpPr>
                <p:cNvPr id="77" name="Straight Arrow Connector 76">
                  <a:extLst>
                    <a:ext uri="{FF2B5EF4-FFF2-40B4-BE49-F238E27FC236}">
                      <a16:creationId xmlns:a16="http://schemas.microsoft.com/office/drawing/2014/main" id="{008980DF-1B89-4BC2-9269-E5E549AB625D}"/>
                    </a:ext>
                  </a:extLst>
                </p:cNvPr>
                <p:cNvCxnSpPr>
                  <a:cxnSpLocks/>
                  <a:stCxn id="72" idx="1"/>
                  <a:endCxn id="71" idx="3"/>
                </p:cNvCxnSpPr>
                <p:nvPr/>
              </p:nvCxnSpPr>
              <p:spPr>
                <a:xfrm>
                  <a:off x="6999659" y="2506388"/>
                  <a:ext cx="0" cy="230661"/>
                </a:xfrm>
                <a:prstGeom prst="straightConnector1">
                  <a:avLst/>
                </a:prstGeom>
                <a:noFill/>
                <a:ln w="6350" cap="flat" cmpd="sng" algn="ctr">
                  <a:solidFill>
                    <a:sysClr val="windowText" lastClr="000000"/>
                  </a:solidFill>
                  <a:prstDash val="solid"/>
                  <a:miter lim="800000"/>
                  <a:tailEnd type="triangle"/>
                </a:ln>
                <a:effectLst/>
              </p:spPr>
            </p:cxnSp>
            <p:sp>
              <p:nvSpPr>
                <p:cNvPr id="80" name="Rectangle: Rounded Corners 79">
                  <a:extLst>
                    <a:ext uri="{FF2B5EF4-FFF2-40B4-BE49-F238E27FC236}">
                      <a16:creationId xmlns:a16="http://schemas.microsoft.com/office/drawing/2014/main" id="{C095D3EF-F99C-4CF6-AC75-23E070606AF5}"/>
                    </a:ext>
                  </a:extLst>
                </p:cNvPr>
                <p:cNvSpPr/>
                <p:nvPr/>
              </p:nvSpPr>
              <p:spPr>
                <a:xfrm>
                  <a:off x="6364949" y="-1121437"/>
                  <a:ext cx="1367675" cy="594000"/>
                </a:xfrm>
                <a:prstGeom prst="roundRect">
                  <a:avLst/>
                </a:prstGeom>
                <a:noFill/>
                <a:ln w="12700" cap="flat" cmpd="sng" algn="ctr">
                  <a:no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Initiator roles</a:t>
                  </a:r>
                </a:p>
              </p:txBody>
            </p:sp>
            <p:sp>
              <p:nvSpPr>
                <p:cNvPr id="82" name="Rectangle: Rounded Corners 81">
                  <a:extLst>
                    <a:ext uri="{FF2B5EF4-FFF2-40B4-BE49-F238E27FC236}">
                      <a16:creationId xmlns:a16="http://schemas.microsoft.com/office/drawing/2014/main" id="{F5C05EC9-4FE4-47CB-8E97-3E59FB313EB4}"/>
                    </a:ext>
                  </a:extLst>
                </p:cNvPr>
                <p:cNvSpPr/>
                <p:nvPr/>
              </p:nvSpPr>
              <p:spPr>
                <a:xfrm>
                  <a:off x="6300135" y="2670451"/>
                  <a:ext cx="1418272" cy="594000"/>
                </a:xfrm>
                <a:prstGeom prst="roundRect">
                  <a:avLst/>
                </a:prstGeom>
                <a:noFill/>
                <a:ln w="12700" cap="flat" cmpd="sng" algn="ctr">
                  <a:no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Link worker</a:t>
                  </a:r>
                </a:p>
              </p:txBody>
            </p:sp>
            <p:grpSp>
              <p:nvGrpSpPr>
                <p:cNvPr id="85" name="Group 84">
                  <a:extLst>
                    <a:ext uri="{FF2B5EF4-FFF2-40B4-BE49-F238E27FC236}">
                      <a16:creationId xmlns:a16="http://schemas.microsoft.com/office/drawing/2014/main" id="{F62D1E88-3DF6-4E45-9FC4-21D1A67C7E76}"/>
                    </a:ext>
                  </a:extLst>
                </p:cNvPr>
                <p:cNvGrpSpPr/>
                <p:nvPr/>
              </p:nvGrpSpPr>
              <p:grpSpPr>
                <a:xfrm>
                  <a:off x="2494516" y="-645066"/>
                  <a:ext cx="9058765" cy="1170003"/>
                  <a:chOff x="2447624" y="-621620"/>
                  <a:chExt cx="9058765" cy="1170003"/>
                </a:xfrm>
              </p:grpSpPr>
              <p:grpSp>
                <p:nvGrpSpPr>
                  <p:cNvPr id="89" name="Group 88">
                    <a:extLst>
                      <a:ext uri="{FF2B5EF4-FFF2-40B4-BE49-F238E27FC236}">
                        <a16:creationId xmlns:a16="http://schemas.microsoft.com/office/drawing/2014/main" id="{8300C3AD-80A8-4C1D-8431-9E548DBF8431}"/>
                      </a:ext>
                    </a:extLst>
                  </p:cNvPr>
                  <p:cNvGrpSpPr/>
                  <p:nvPr/>
                </p:nvGrpSpPr>
                <p:grpSpPr>
                  <a:xfrm>
                    <a:off x="2447624" y="-621620"/>
                    <a:ext cx="6668658" cy="1170003"/>
                    <a:chOff x="2502100" y="-392430"/>
                    <a:chExt cx="6668658" cy="1170003"/>
                  </a:xfrm>
                  <a:solidFill>
                    <a:srgbClr val="FFC000">
                      <a:lumMod val="20000"/>
                      <a:lumOff val="80000"/>
                    </a:srgbClr>
                  </a:solidFill>
                </p:grpSpPr>
                <p:sp>
                  <p:nvSpPr>
                    <p:cNvPr id="91" name="Rectangle 90">
                      <a:extLst>
                        <a:ext uri="{FF2B5EF4-FFF2-40B4-BE49-F238E27FC236}">
                          <a16:creationId xmlns:a16="http://schemas.microsoft.com/office/drawing/2014/main" id="{C6E76A0E-23BC-4256-9F67-384B191FC507}"/>
                        </a:ext>
                      </a:extLst>
                    </p:cNvPr>
                    <p:cNvSpPr/>
                    <p:nvPr/>
                  </p:nvSpPr>
                  <p:spPr>
                    <a:xfrm>
                      <a:off x="7282323" y="-392430"/>
                      <a:ext cx="1888435" cy="1170000"/>
                    </a:xfrm>
                    <a:prstGeom prst="rect">
                      <a:avLst/>
                    </a:prstGeom>
                    <a:grpFill/>
                    <a:ln w="12700" cap="flat" cmpd="sng" algn="ctr">
                      <a:solidFill>
                        <a:srgbClr val="FFC000"/>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Social workers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Statutory services</a:t>
                      </a:r>
                    </a:p>
                  </p:txBody>
                </p:sp>
                <p:sp>
                  <p:nvSpPr>
                    <p:cNvPr id="92" name="Rectangle 91">
                      <a:extLst>
                        <a:ext uri="{FF2B5EF4-FFF2-40B4-BE49-F238E27FC236}">
                          <a16:creationId xmlns:a16="http://schemas.microsoft.com/office/drawing/2014/main" id="{7943CE56-2AF5-45B6-A95C-72ACBECDAF10}"/>
                        </a:ext>
                      </a:extLst>
                    </p:cNvPr>
                    <p:cNvSpPr/>
                    <p:nvPr/>
                  </p:nvSpPr>
                  <p:spPr>
                    <a:xfrm>
                      <a:off x="2502100" y="-392427"/>
                      <a:ext cx="1888435" cy="1170000"/>
                    </a:xfrm>
                    <a:prstGeom prst="rect">
                      <a:avLst/>
                    </a:prstGeom>
                    <a:grpFill/>
                    <a:ln w="12700" cap="flat" cmpd="sng" algn="ctr">
                      <a:solidFill>
                        <a:srgbClr val="FFC000"/>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Health and medical professionals</a:t>
                      </a:r>
                      <a:r>
                        <a:rPr kumimoji="0" lang="en-GB" sz="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general practitioners, health visitors, community nurses, allied health professionals, other clinical specialties</a:t>
                      </a:r>
                    </a:p>
                  </p:txBody>
                </p:sp>
                <p:sp>
                  <p:nvSpPr>
                    <p:cNvPr id="93" name="Rectangle 92">
                      <a:extLst>
                        <a:ext uri="{FF2B5EF4-FFF2-40B4-BE49-F238E27FC236}">
                          <a16:creationId xmlns:a16="http://schemas.microsoft.com/office/drawing/2014/main" id="{38E4D278-574C-4ECF-B18B-B2147C8CEF80}"/>
                        </a:ext>
                      </a:extLst>
                    </p:cNvPr>
                    <p:cNvSpPr/>
                    <p:nvPr/>
                  </p:nvSpPr>
                  <p:spPr>
                    <a:xfrm>
                      <a:off x="4892211" y="-392430"/>
                      <a:ext cx="1888435" cy="1170000"/>
                    </a:xfrm>
                    <a:prstGeom prst="rect">
                      <a:avLst/>
                    </a:prstGeom>
                    <a:grpFill/>
                    <a:ln w="12700" cap="flat" cmpd="sng" algn="ctr">
                      <a:solidFill>
                        <a:srgbClr val="FFC000"/>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Voluntary and community organisations</a:t>
                      </a:r>
                      <a:r>
                        <a:rPr kumimoji="0" lang="en-GB" sz="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Faith organisations, language services, advocacy organisations, food banks, migrant networks, housing sector stakeholders</a:t>
                      </a:r>
                    </a:p>
                  </p:txBody>
                </p:sp>
              </p:grpSp>
              <p:sp>
                <p:nvSpPr>
                  <p:cNvPr id="90" name="Rectangle 89">
                    <a:extLst>
                      <a:ext uri="{FF2B5EF4-FFF2-40B4-BE49-F238E27FC236}">
                        <a16:creationId xmlns:a16="http://schemas.microsoft.com/office/drawing/2014/main" id="{3351507B-CE1C-4D4B-B265-4111102988F8}"/>
                      </a:ext>
                    </a:extLst>
                  </p:cNvPr>
                  <p:cNvSpPr/>
                  <p:nvPr/>
                </p:nvSpPr>
                <p:spPr>
                  <a:xfrm>
                    <a:off x="9617958" y="-621620"/>
                    <a:ext cx="1888431" cy="1170000"/>
                  </a:xfrm>
                  <a:prstGeom prst="rect">
                    <a:avLst/>
                  </a:prstGeom>
                  <a:solidFill>
                    <a:srgbClr val="FFC000">
                      <a:lumMod val="20000"/>
                      <a:lumOff val="80000"/>
                    </a:srgbClr>
                  </a:solidFill>
                  <a:ln w="12700" cap="flat" cmpd="sng" algn="ctr">
                    <a:solidFill>
                      <a:srgbClr val="FFC000"/>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Individuals</a:t>
                    </a:r>
                  </a:p>
                </p:txBody>
              </p:sp>
            </p:grpSp>
            <p:cxnSp>
              <p:nvCxnSpPr>
                <p:cNvPr id="86" name="Straight Arrow Connector 85">
                  <a:extLst>
                    <a:ext uri="{FF2B5EF4-FFF2-40B4-BE49-F238E27FC236}">
                      <a16:creationId xmlns:a16="http://schemas.microsoft.com/office/drawing/2014/main" id="{9FED1C6D-6160-47C5-B948-8D8A235CCFCD}"/>
                    </a:ext>
                  </a:extLst>
                </p:cNvPr>
                <p:cNvCxnSpPr>
                  <a:cxnSpLocks/>
                  <a:stCxn id="69" idx="1"/>
                  <a:endCxn id="72" idx="3"/>
                </p:cNvCxnSpPr>
                <p:nvPr/>
              </p:nvCxnSpPr>
              <p:spPr>
                <a:xfrm>
                  <a:off x="6999659" y="644480"/>
                  <a:ext cx="0" cy="264249"/>
                </a:xfrm>
                <a:prstGeom prst="straightConnector1">
                  <a:avLst/>
                </a:prstGeom>
                <a:noFill/>
                <a:ln w="6350" cap="flat" cmpd="sng" algn="ctr">
                  <a:solidFill>
                    <a:sysClr val="windowText" lastClr="000000"/>
                  </a:solidFill>
                  <a:prstDash val="solid"/>
                  <a:miter lim="800000"/>
                  <a:tailEnd type="triangle"/>
                </a:ln>
                <a:effectLst/>
              </p:spPr>
            </p:cxnSp>
            <p:sp>
              <p:nvSpPr>
                <p:cNvPr id="87" name="Rectangle 86">
                  <a:extLst>
                    <a:ext uri="{FF2B5EF4-FFF2-40B4-BE49-F238E27FC236}">
                      <a16:creationId xmlns:a16="http://schemas.microsoft.com/office/drawing/2014/main" id="{46456F64-6D4C-416A-B5C9-7400A412E170}"/>
                    </a:ext>
                  </a:extLst>
                </p:cNvPr>
                <p:cNvSpPr/>
                <p:nvPr/>
              </p:nvSpPr>
              <p:spPr>
                <a:xfrm>
                  <a:off x="6933564" y="3204704"/>
                  <a:ext cx="810144" cy="953482"/>
                </a:xfrm>
                <a:prstGeom prst="rect">
                  <a:avLst/>
                </a:prstGeom>
                <a:solidFill>
                  <a:srgbClr val="ED7D31">
                    <a:lumMod val="20000"/>
                    <a:lumOff val="80000"/>
                  </a:srgbClr>
                </a:solidFill>
                <a:ln w="12700" cap="flat" cmpd="sng" algn="ctr">
                  <a:no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8" name="Rectangle 87">
                  <a:extLst>
                    <a:ext uri="{FF2B5EF4-FFF2-40B4-BE49-F238E27FC236}">
                      <a16:creationId xmlns:a16="http://schemas.microsoft.com/office/drawing/2014/main" id="{E169B12A-7787-423B-9552-21CFEC50C629}"/>
                    </a:ext>
                  </a:extLst>
                </p:cNvPr>
                <p:cNvSpPr/>
                <p:nvPr/>
              </p:nvSpPr>
              <p:spPr>
                <a:xfrm>
                  <a:off x="6150927" y="3193106"/>
                  <a:ext cx="1616705" cy="965081"/>
                </a:xfrm>
                <a:prstGeom prst="rect">
                  <a:avLst/>
                </a:prstGeom>
                <a:noFill/>
                <a:ln w="12700" cap="flat" cmpd="sng" algn="ctr">
                  <a:no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Link role </a:t>
                  </a:r>
                  <a:r>
                    <a:rPr kumimoji="0" lang="en-GB" sz="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provision of prescribed interventions/activities</a:t>
                  </a:r>
                </a:p>
              </p:txBody>
            </p:sp>
          </p:grpSp>
          <p:cxnSp>
            <p:nvCxnSpPr>
              <p:cNvPr id="67" name="Straight Connector 66">
                <a:extLst>
                  <a:ext uri="{FF2B5EF4-FFF2-40B4-BE49-F238E27FC236}">
                    <a16:creationId xmlns:a16="http://schemas.microsoft.com/office/drawing/2014/main" id="{8E1F6C07-769D-4138-AFF2-37E7DF9CB20D}"/>
                  </a:ext>
                </a:extLst>
              </p:cNvPr>
              <p:cNvCxnSpPr>
                <a:cxnSpLocks/>
              </p:cNvCxnSpPr>
              <p:nvPr/>
            </p:nvCxnSpPr>
            <p:spPr>
              <a:xfrm>
                <a:off x="9416702" y="-953178"/>
                <a:ext cx="0" cy="1597657"/>
              </a:xfrm>
              <a:prstGeom prst="line">
                <a:avLst/>
              </a:prstGeom>
              <a:noFill/>
              <a:ln w="6350" cap="flat" cmpd="sng" algn="ctr">
                <a:solidFill>
                  <a:sysClr val="windowText" lastClr="000000">
                    <a:lumMod val="50000"/>
                    <a:lumOff val="50000"/>
                  </a:sysClr>
                </a:solidFill>
                <a:prstDash val="dash"/>
                <a:miter lim="800000"/>
              </a:ln>
              <a:effectLst/>
            </p:spPr>
          </p:cxnSp>
          <p:cxnSp>
            <p:nvCxnSpPr>
              <p:cNvPr id="68" name="Connector: Elbow 67">
                <a:extLst>
                  <a:ext uri="{FF2B5EF4-FFF2-40B4-BE49-F238E27FC236}">
                    <a16:creationId xmlns:a16="http://schemas.microsoft.com/office/drawing/2014/main" id="{9734CC4B-7B08-4E1C-A285-E66907224433}"/>
                  </a:ext>
                </a:extLst>
              </p:cNvPr>
              <p:cNvCxnSpPr>
                <a:cxnSpLocks/>
                <a:stCxn id="90" idx="2"/>
                <a:endCxn id="107" idx="0"/>
              </p:cNvCxnSpPr>
              <p:nvPr/>
            </p:nvCxnSpPr>
            <p:spPr>
              <a:xfrm rot="5400000">
                <a:off x="9514335" y="290370"/>
                <a:ext cx="860168" cy="1329296"/>
              </a:xfrm>
              <a:prstGeom prst="bentConnector3">
                <a:avLst>
                  <a:gd name="adj1" fmla="val 29413"/>
                </a:avLst>
              </a:prstGeom>
              <a:noFill/>
              <a:ln w="6350" cap="flat" cmpd="sng" algn="ctr">
                <a:solidFill>
                  <a:sysClr val="windowText" lastClr="000000"/>
                </a:solidFill>
                <a:prstDash val="solid"/>
                <a:miter lim="800000"/>
                <a:tailEnd type="triangle"/>
              </a:ln>
              <a:effectLst/>
            </p:spPr>
          </p:cxnSp>
        </p:grpSp>
        <p:cxnSp>
          <p:nvCxnSpPr>
            <p:cNvPr id="65" name="Straight Connector 64">
              <a:extLst>
                <a:ext uri="{FF2B5EF4-FFF2-40B4-BE49-F238E27FC236}">
                  <a16:creationId xmlns:a16="http://schemas.microsoft.com/office/drawing/2014/main" id="{F84A01BA-A8F0-48F1-8A0D-07C9629962C0}"/>
                </a:ext>
              </a:extLst>
            </p:cNvPr>
            <p:cNvCxnSpPr>
              <a:cxnSpLocks/>
            </p:cNvCxnSpPr>
            <p:nvPr/>
          </p:nvCxnSpPr>
          <p:spPr>
            <a:xfrm>
              <a:off x="8528639" y="3481827"/>
              <a:ext cx="0" cy="1718704"/>
            </a:xfrm>
            <a:prstGeom prst="line">
              <a:avLst/>
            </a:prstGeom>
            <a:noFill/>
            <a:ln w="6350" cap="flat" cmpd="sng" algn="ctr">
              <a:solidFill>
                <a:sysClr val="windowText" lastClr="000000">
                  <a:lumMod val="50000"/>
                  <a:lumOff val="50000"/>
                </a:sysClr>
              </a:solidFill>
              <a:prstDash val="dash"/>
              <a:miter lim="800000"/>
            </a:ln>
            <a:effectLst/>
          </p:spPr>
        </p:cxnSp>
      </p:grpSp>
    </p:spTree>
    <p:extLst>
      <p:ext uri="{BB962C8B-B14F-4D97-AF65-F5344CB8AC3E}">
        <p14:creationId xmlns:p14="http://schemas.microsoft.com/office/powerpoint/2010/main" val="89847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grpSp>
        <p:nvGrpSpPr>
          <p:cNvPr id="11" name="Group 10">
            <a:extLst>
              <a:ext uri="{FF2B5EF4-FFF2-40B4-BE49-F238E27FC236}">
                <a16:creationId xmlns:a16="http://schemas.microsoft.com/office/drawing/2014/main" id="{0C567E91-DB3A-4EFC-8D71-ECBA3FD0B87F}"/>
              </a:ext>
            </a:extLst>
          </p:cNvPr>
          <p:cNvGrpSpPr/>
          <p:nvPr/>
        </p:nvGrpSpPr>
        <p:grpSpPr>
          <a:xfrm>
            <a:off x="323528" y="56825"/>
            <a:ext cx="8651207" cy="4594789"/>
            <a:chOff x="-926904" y="-909951"/>
            <a:chExt cx="12039353" cy="5430111"/>
          </a:xfrm>
        </p:grpSpPr>
        <p:sp>
          <p:nvSpPr>
            <p:cNvPr id="15" name="Rectangle: Rounded Corners 14">
              <a:extLst>
                <a:ext uri="{FF2B5EF4-FFF2-40B4-BE49-F238E27FC236}">
                  <a16:creationId xmlns:a16="http://schemas.microsoft.com/office/drawing/2014/main" id="{08F6D3B0-8DDA-4EEE-A4E5-1E1E2B31A2EC}"/>
                </a:ext>
              </a:extLst>
            </p:cNvPr>
            <p:cNvSpPr/>
            <p:nvPr/>
          </p:nvSpPr>
          <p:spPr>
            <a:xfrm rot="16200000">
              <a:off x="3413996" y="-2890331"/>
              <a:ext cx="972901" cy="4933662"/>
            </a:xfrm>
            <a:prstGeom prst="roundRect">
              <a:avLst/>
            </a:prstGeom>
            <a:solidFill>
              <a:srgbClr val="E7E6E6"/>
            </a:solidFill>
            <a:ln w="12700" cap="flat" cmpd="sng" algn="ctr">
              <a:solidFill>
                <a:sysClr val="windowText" lastClr="000000">
                  <a:lumMod val="50000"/>
                  <a:lumOff val="50000"/>
                </a:sysClr>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 name="Rectangle: Rounded Corners 15">
              <a:extLst>
                <a:ext uri="{FF2B5EF4-FFF2-40B4-BE49-F238E27FC236}">
                  <a16:creationId xmlns:a16="http://schemas.microsoft.com/office/drawing/2014/main" id="{3F7C711E-8995-4369-B160-6DA824554557}"/>
                </a:ext>
              </a:extLst>
            </p:cNvPr>
            <p:cNvSpPr/>
            <p:nvPr/>
          </p:nvSpPr>
          <p:spPr>
            <a:xfrm rot="16200000">
              <a:off x="4107956" y="-2484333"/>
              <a:ext cx="4330154" cy="9678832"/>
            </a:xfrm>
            <a:prstGeom prst="roundRect">
              <a:avLst/>
            </a:prstGeom>
            <a:solidFill>
              <a:srgbClr val="E7E6E6"/>
            </a:solidFill>
            <a:ln w="12700" cap="flat" cmpd="sng" algn="ctr">
              <a:solidFill>
                <a:sysClr val="windowText" lastClr="000000">
                  <a:lumMod val="50000"/>
                  <a:lumOff val="50000"/>
                </a:sysClr>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7" name="Rectangle: Rounded Corners 16">
              <a:extLst>
                <a:ext uri="{FF2B5EF4-FFF2-40B4-BE49-F238E27FC236}">
                  <a16:creationId xmlns:a16="http://schemas.microsoft.com/office/drawing/2014/main" id="{56FC5B38-CF16-4A99-B07B-B798229B5672}"/>
                </a:ext>
              </a:extLst>
            </p:cNvPr>
            <p:cNvSpPr/>
            <p:nvPr/>
          </p:nvSpPr>
          <p:spPr>
            <a:xfrm rot="16200000">
              <a:off x="-184632" y="1515836"/>
              <a:ext cx="421060" cy="1667509"/>
            </a:xfrm>
            <a:prstGeom prst="roundRect">
              <a:avLst/>
            </a:prstGeom>
            <a:solidFill>
              <a:srgbClr val="E7E6E6"/>
            </a:solidFill>
            <a:ln w="12700" cap="flat" cmpd="sng" algn="ctr">
              <a:solidFill>
                <a:sysClr val="windowText" lastClr="000000">
                  <a:lumMod val="50000"/>
                  <a:lumOff val="50000"/>
                </a:sysClr>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20" name="Straight Arrow Connector 19">
              <a:extLst>
                <a:ext uri="{FF2B5EF4-FFF2-40B4-BE49-F238E27FC236}">
                  <a16:creationId xmlns:a16="http://schemas.microsoft.com/office/drawing/2014/main" id="{463D62D7-52DA-4BAF-BE60-CEBEE962C6CD}"/>
                </a:ext>
              </a:extLst>
            </p:cNvPr>
            <p:cNvCxnSpPr>
              <a:cxnSpLocks/>
              <a:stCxn id="17" idx="2"/>
              <a:endCxn id="16" idx="0"/>
            </p:cNvCxnSpPr>
            <p:nvPr/>
          </p:nvCxnSpPr>
          <p:spPr>
            <a:xfrm>
              <a:off x="859652" y="2349590"/>
              <a:ext cx="573965" cy="5493"/>
            </a:xfrm>
            <a:prstGeom prst="straightConnector1">
              <a:avLst/>
            </a:prstGeom>
            <a:noFill/>
            <a:ln w="6350" cap="flat" cmpd="sng" algn="ctr">
              <a:solidFill>
                <a:sysClr val="windowText" lastClr="000000"/>
              </a:solidFill>
              <a:prstDash val="solid"/>
              <a:miter lim="800000"/>
              <a:tailEnd type="triangle"/>
            </a:ln>
            <a:effectLst/>
          </p:spPr>
        </p:cxnSp>
        <p:grpSp>
          <p:nvGrpSpPr>
            <p:cNvPr id="24" name="Group 23">
              <a:extLst>
                <a:ext uri="{FF2B5EF4-FFF2-40B4-BE49-F238E27FC236}">
                  <a16:creationId xmlns:a16="http://schemas.microsoft.com/office/drawing/2014/main" id="{230C61C2-0888-4BF0-BCA3-356168F74220}"/>
                </a:ext>
              </a:extLst>
            </p:cNvPr>
            <p:cNvGrpSpPr/>
            <p:nvPr/>
          </p:nvGrpSpPr>
          <p:grpSpPr>
            <a:xfrm>
              <a:off x="2126499" y="448127"/>
              <a:ext cx="8260329" cy="3988941"/>
              <a:chOff x="2216182" y="917305"/>
              <a:chExt cx="8260329" cy="3988941"/>
            </a:xfrm>
            <a:solidFill>
              <a:srgbClr val="ED7D31">
                <a:lumMod val="20000"/>
                <a:lumOff val="80000"/>
              </a:srgbClr>
            </a:solidFill>
          </p:grpSpPr>
          <p:sp>
            <p:nvSpPr>
              <p:cNvPr id="40" name="Rectangle 39">
                <a:extLst>
                  <a:ext uri="{FF2B5EF4-FFF2-40B4-BE49-F238E27FC236}">
                    <a16:creationId xmlns:a16="http://schemas.microsoft.com/office/drawing/2014/main" id="{B59AB3A0-0AC9-4022-892B-433B10F4EE19}"/>
                  </a:ext>
                </a:extLst>
              </p:cNvPr>
              <p:cNvSpPr/>
              <p:nvPr/>
            </p:nvSpPr>
            <p:spPr>
              <a:xfrm>
                <a:off x="2216182" y="2326245"/>
                <a:ext cx="1890000" cy="1170000"/>
              </a:xfrm>
              <a:prstGeom prst="rect">
                <a:avLst/>
              </a:prstGeom>
              <a:grpFill/>
              <a:ln w="12700" cap="flat" cmpd="sng" algn="ctr">
                <a:solidFill>
                  <a:srgbClr val="ED7D31"/>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Language and cultural support</a:t>
                </a:r>
                <a:r>
                  <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interpreting and translation, language and cultural advocacy, English language classes</a:t>
                </a:r>
              </a:p>
            </p:txBody>
          </p:sp>
          <p:sp>
            <p:nvSpPr>
              <p:cNvPr id="41" name="Rectangle 40">
                <a:extLst>
                  <a:ext uri="{FF2B5EF4-FFF2-40B4-BE49-F238E27FC236}">
                    <a16:creationId xmlns:a16="http://schemas.microsoft.com/office/drawing/2014/main" id="{FA48B7BF-AA3D-4187-9B10-C458118C8113}"/>
                  </a:ext>
                </a:extLst>
              </p:cNvPr>
              <p:cNvSpPr/>
              <p:nvPr/>
            </p:nvSpPr>
            <p:spPr>
              <a:xfrm>
                <a:off x="2221398" y="917305"/>
                <a:ext cx="1890000" cy="1170000"/>
              </a:xfrm>
              <a:prstGeom prst="rect">
                <a:avLst/>
              </a:prstGeom>
              <a:grpFill/>
              <a:ln w="12700" cap="flat" cmpd="sng" algn="ctr">
                <a:solidFill>
                  <a:srgbClr val="ED7D31"/>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Immigration related support</a:t>
                </a:r>
                <a:r>
                  <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support to communicate with Home Office, repatriation</a:t>
                </a:r>
              </a:p>
            </p:txBody>
          </p:sp>
          <p:sp>
            <p:nvSpPr>
              <p:cNvPr id="42" name="Rectangle 41">
                <a:extLst>
                  <a:ext uri="{FF2B5EF4-FFF2-40B4-BE49-F238E27FC236}">
                    <a16:creationId xmlns:a16="http://schemas.microsoft.com/office/drawing/2014/main" id="{6FEDAA71-DD02-4897-B344-E7092578266F}"/>
                  </a:ext>
                </a:extLst>
              </p:cNvPr>
              <p:cNvSpPr/>
              <p:nvPr/>
            </p:nvSpPr>
            <p:spPr>
              <a:xfrm>
                <a:off x="6456955" y="918730"/>
                <a:ext cx="1890000" cy="1170000"/>
              </a:xfrm>
              <a:prstGeom prst="rect">
                <a:avLst/>
              </a:prstGeom>
              <a:grpFill/>
              <a:ln w="12700" cap="flat" cmpd="sng" algn="ctr">
                <a:solidFill>
                  <a:srgbClr val="ED7D31"/>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Other legal support</a:t>
                </a:r>
                <a:r>
                  <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criminal justice, casework and legal forms</a:t>
                </a:r>
              </a:p>
            </p:txBody>
          </p:sp>
          <p:sp>
            <p:nvSpPr>
              <p:cNvPr id="43" name="Rectangle 42">
                <a:extLst>
                  <a:ext uri="{FF2B5EF4-FFF2-40B4-BE49-F238E27FC236}">
                    <a16:creationId xmlns:a16="http://schemas.microsoft.com/office/drawing/2014/main" id="{D0CBD26D-B874-4317-A6CE-3D3B36544D63}"/>
                  </a:ext>
                </a:extLst>
              </p:cNvPr>
              <p:cNvSpPr/>
              <p:nvPr/>
            </p:nvSpPr>
            <p:spPr>
              <a:xfrm>
                <a:off x="8586511" y="3736246"/>
                <a:ext cx="1890000" cy="1170000"/>
              </a:xfrm>
              <a:prstGeom prst="rect">
                <a:avLst/>
              </a:prstGeom>
              <a:grpFill/>
              <a:ln w="12700" cap="flat" cmpd="sng" algn="ctr">
                <a:solidFill>
                  <a:srgbClr val="ED7D31"/>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Physical activity and sports </a:t>
                </a:r>
                <a:endPar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Arts (visual and performing) and crafts </a:t>
                </a:r>
                <a:endPar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Gardening </a:t>
                </a:r>
                <a:endPar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Faith-based activities</a:t>
                </a:r>
                <a:endPar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4" name="Rectangle 43">
                <a:extLst>
                  <a:ext uri="{FF2B5EF4-FFF2-40B4-BE49-F238E27FC236}">
                    <a16:creationId xmlns:a16="http://schemas.microsoft.com/office/drawing/2014/main" id="{0A9A90F9-766D-412B-8E68-8ED1B5833EC0}"/>
                  </a:ext>
                </a:extLst>
              </p:cNvPr>
              <p:cNvSpPr/>
              <p:nvPr/>
            </p:nvSpPr>
            <p:spPr>
              <a:xfrm>
                <a:off x="4336629" y="917308"/>
                <a:ext cx="1890000" cy="1170000"/>
              </a:xfrm>
              <a:prstGeom prst="rect">
                <a:avLst/>
              </a:prstGeom>
              <a:grpFill/>
              <a:ln w="12700" cap="flat" cmpd="sng" algn="ctr">
                <a:solidFill>
                  <a:srgbClr val="ED7D31"/>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Financial and employment support</a:t>
                </a:r>
                <a:r>
                  <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job applications, interviews, financial advice, welfare and benefits</a:t>
                </a:r>
              </a:p>
            </p:txBody>
          </p:sp>
          <p:sp>
            <p:nvSpPr>
              <p:cNvPr id="45" name="Rectangle 44">
                <a:extLst>
                  <a:ext uri="{FF2B5EF4-FFF2-40B4-BE49-F238E27FC236}">
                    <a16:creationId xmlns:a16="http://schemas.microsoft.com/office/drawing/2014/main" id="{3F9499B6-1CCB-441E-861C-59029C32B7A8}"/>
                  </a:ext>
                </a:extLst>
              </p:cNvPr>
              <p:cNvSpPr/>
              <p:nvPr/>
            </p:nvSpPr>
            <p:spPr>
              <a:xfrm>
                <a:off x="6463960" y="2345113"/>
                <a:ext cx="1890000" cy="1170000"/>
              </a:xfrm>
              <a:prstGeom prst="rect">
                <a:avLst/>
              </a:prstGeom>
              <a:grpFill/>
              <a:ln w="12700" cap="flat" cmpd="sng" algn="ctr">
                <a:solidFill>
                  <a:srgbClr val="ED7D31"/>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Housing support</a:t>
                </a:r>
                <a:r>
                  <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access to housing and shelter, housing repairs, tenancy issues</a:t>
                </a:r>
              </a:p>
            </p:txBody>
          </p:sp>
          <p:sp>
            <p:nvSpPr>
              <p:cNvPr id="46" name="Rectangle 45">
                <a:extLst>
                  <a:ext uri="{FF2B5EF4-FFF2-40B4-BE49-F238E27FC236}">
                    <a16:creationId xmlns:a16="http://schemas.microsoft.com/office/drawing/2014/main" id="{6CC5AAC5-48A2-4D44-993A-BDC2B1025283}"/>
                  </a:ext>
                </a:extLst>
              </p:cNvPr>
              <p:cNvSpPr/>
              <p:nvPr/>
            </p:nvSpPr>
            <p:spPr>
              <a:xfrm>
                <a:off x="6463962" y="3736246"/>
                <a:ext cx="1890000" cy="1170000"/>
              </a:xfrm>
              <a:prstGeom prst="rect">
                <a:avLst/>
              </a:prstGeom>
              <a:grpFill/>
              <a:ln w="12700" cap="flat" cmpd="sng" algn="ctr">
                <a:solidFill>
                  <a:srgbClr val="ED7D31"/>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Practical support</a:t>
                </a:r>
                <a:r>
                  <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every-day supplies, food, help around the house, shopping, public transport</a:t>
                </a:r>
              </a:p>
            </p:txBody>
          </p:sp>
          <p:sp>
            <p:nvSpPr>
              <p:cNvPr id="47" name="Rectangle 46">
                <a:extLst>
                  <a:ext uri="{FF2B5EF4-FFF2-40B4-BE49-F238E27FC236}">
                    <a16:creationId xmlns:a16="http://schemas.microsoft.com/office/drawing/2014/main" id="{B0E963FE-6D73-4A29-81DB-AD6DD154834F}"/>
                  </a:ext>
                </a:extLst>
              </p:cNvPr>
              <p:cNvSpPr/>
              <p:nvPr/>
            </p:nvSpPr>
            <p:spPr>
              <a:xfrm>
                <a:off x="8575176" y="917308"/>
                <a:ext cx="1890000" cy="1170000"/>
              </a:xfrm>
              <a:prstGeom prst="rect">
                <a:avLst/>
              </a:prstGeom>
              <a:grpFill/>
              <a:ln w="12700" cap="flat" cmpd="sng" algn="ctr">
                <a:solidFill>
                  <a:srgbClr val="ED7D31"/>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Community participation and socialisation</a:t>
                </a:r>
                <a:r>
                  <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befriending, social activities, leisure trips, volunteering </a:t>
                </a:r>
              </a:p>
            </p:txBody>
          </p:sp>
          <p:sp>
            <p:nvSpPr>
              <p:cNvPr id="48" name="Rectangle 47">
                <a:extLst>
                  <a:ext uri="{FF2B5EF4-FFF2-40B4-BE49-F238E27FC236}">
                    <a16:creationId xmlns:a16="http://schemas.microsoft.com/office/drawing/2014/main" id="{960D53D5-125F-40D4-9482-3E9C93ADE35B}"/>
                  </a:ext>
                </a:extLst>
              </p:cNvPr>
              <p:cNvSpPr/>
              <p:nvPr/>
            </p:nvSpPr>
            <p:spPr>
              <a:xfrm>
                <a:off x="4338734" y="2347943"/>
                <a:ext cx="1890000" cy="1170000"/>
              </a:xfrm>
              <a:prstGeom prst="rect">
                <a:avLst/>
              </a:prstGeom>
              <a:grpFill/>
              <a:ln w="12700" cap="flat" cmpd="sng" algn="ctr">
                <a:solidFill>
                  <a:srgbClr val="ED7D31"/>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Training and education: </a:t>
                </a:r>
                <a:r>
                  <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Support to access classes and courses; support at school to address bullying, discrimination, behaviour and academic performance</a:t>
                </a:r>
              </a:p>
            </p:txBody>
          </p:sp>
          <p:sp>
            <p:nvSpPr>
              <p:cNvPr id="49" name="Rectangle 48">
                <a:extLst>
                  <a:ext uri="{FF2B5EF4-FFF2-40B4-BE49-F238E27FC236}">
                    <a16:creationId xmlns:a16="http://schemas.microsoft.com/office/drawing/2014/main" id="{E5655352-0211-4739-93D3-6F0788A30A79}"/>
                  </a:ext>
                </a:extLst>
              </p:cNvPr>
              <p:cNvSpPr/>
              <p:nvPr/>
            </p:nvSpPr>
            <p:spPr>
              <a:xfrm>
                <a:off x="8586509" y="2338278"/>
                <a:ext cx="1890000" cy="1170000"/>
              </a:xfrm>
              <a:prstGeom prst="rect">
                <a:avLst/>
              </a:prstGeom>
              <a:grpFill/>
              <a:ln w="12700" cap="flat" cmpd="sng" algn="ctr">
                <a:solidFill>
                  <a:srgbClr val="ED7D31"/>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Support for mothers and children</a:t>
                </a:r>
                <a:r>
                  <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pregnancy, parenting, childcare, gender-specific groups, child play groups</a:t>
                </a:r>
              </a:p>
            </p:txBody>
          </p:sp>
          <p:sp>
            <p:nvSpPr>
              <p:cNvPr id="50" name="Rectangle 49">
                <a:extLst>
                  <a:ext uri="{FF2B5EF4-FFF2-40B4-BE49-F238E27FC236}">
                    <a16:creationId xmlns:a16="http://schemas.microsoft.com/office/drawing/2014/main" id="{2BDEA254-3F4B-4EDA-8175-6091E6528B91}"/>
                  </a:ext>
                </a:extLst>
              </p:cNvPr>
              <p:cNvSpPr/>
              <p:nvPr/>
            </p:nvSpPr>
            <p:spPr>
              <a:xfrm>
                <a:off x="2216183" y="3736246"/>
                <a:ext cx="1890000" cy="1170000"/>
              </a:xfrm>
              <a:prstGeom prst="rect">
                <a:avLst/>
              </a:prstGeom>
              <a:grpFill/>
              <a:ln w="12700" cap="flat" cmpd="sng" algn="ctr">
                <a:solidFill>
                  <a:srgbClr val="ED7D31"/>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Support to address additional vulnerabilities</a:t>
                </a:r>
                <a:r>
                  <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safeguarding, domestic violence gambling, addiction </a:t>
                </a:r>
              </a:p>
            </p:txBody>
          </p:sp>
          <p:sp>
            <p:nvSpPr>
              <p:cNvPr id="51" name="Rectangle 50">
                <a:extLst>
                  <a:ext uri="{FF2B5EF4-FFF2-40B4-BE49-F238E27FC236}">
                    <a16:creationId xmlns:a16="http://schemas.microsoft.com/office/drawing/2014/main" id="{1675B313-6E22-4B94-A2C8-F1229A18ABDA}"/>
                  </a:ext>
                </a:extLst>
              </p:cNvPr>
              <p:cNvSpPr/>
              <p:nvPr/>
            </p:nvSpPr>
            <p:spPr>
              <a:xfrm>
                <a:off x="4332937" y="3736246"/>
                <a:ext cx="1890000" cy="1170000"/>
              </a:xfrm>
              <a:prstGeom prst="rect">
                <a:avLst/>
              </a:prstGeom>
              <a:grpFill/>
              <a:ln w="12700" cap="flat" cmpd="sng" algn="ctr">
                <a:solidFill>
                  <a:srgbClr val="ED7D31"/>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Information and coaching</a:t>
                </a:r>
                <a:r>
                  <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mental health and stigma, healthy lifestyle, diet, sleeping, self-help and support groups, general problem-solving sessions</a:t>
                </a:r>
              </a:p>
            </p:txBody>
          </p:sp>
        </p:grpSp>
        <p:sp>
          <p:nvSpPr>
            <p:cNvPr id="25" name="Rectangle 24">
              <a:extLst>
                <a:ext uri="{FF2B5EF4-FFF2-40B4-BE49-F238E27FC236}">
                  <a16:creationId xmlns:a16="http://schemas.microsoft.com/office/drawing/2014/main" id="{5C0125E5-136E-4E9C-9F13-46172273D556}"/>
                </a:ext>
              </a:extLst>
            </p:cNvPr>
            <p:cNvSpPr/>
            <p:nvPr/>
          </p:nvSpPr>
          <p:spPr>
            <a:xfrm>
              <a:off x="-926904" y="139512"/>
              <a:ext cx="1890000" cy="1170000"/>
            </a:xfrm>
            <a:prstGeom prst="rect">
              <a:avLst/>
            </a:prstGeom>
            <a:solidFill>
              <a:srgbClr val="ED7D31">
                <a:lumMod val="20000"/>
                <a:lumOff val="80000"/>
              </a:srgbClr>
            </a:solidFill>
            <a:ln w="12700" cap="flat" cmpd="sng" algn="ctr">
              <a:solidFill>
                <a:srgbClr val="ED7D31"/>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Accessing health services: </a:t>
              </a:r>
              <a:r>
                <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language and cultural support, navigation, GP registration, referral to clinical services, support to attend appointments</a:t>
              </a:r>
            </a:p>
          </p:txBody>
        </p:sp>
        <p:sp>
          <p:nvSpPr>
            <p:cNvPr id="26" name="Rectangle: Rounded Corners 25">
              <a:extLst>
                <a:ext uri="{FF2B5EF4-FFF2-40B4-BE49-F238E27FC236}">
                  <a16:creationId xmlns:a16="http://schemas.microsoft.com/office/drawing/2014/main" id="{DF63522D-F6C1-4FE6-97E5-D687C63681F6}"/>
                </a:ext>
              </a:extLst>
            </p:cNvPr>
            <p:cNvSpPr/>
            <p:nvPr/>
          </p:nvSpPr>
          <p:spPr>
            <a:xfrm>
              <a:off x="4719785" y="-702411"/>
              <a:ext cx="1574869" cy="594000"/>
            </a:xfrm>
            <a:prstGeom prst="roundRect">
              <a:avLst/>
            </a:prstGeom>
            <a:noFill/>
            <a:ln w="12700" cap="flat" cmpd="sng" algn="ctr">
              <a:no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Initiator roles</a:t>
              </a:r>
            </a:p>
          </p:txBody>
        </p:sp>
        <p:sp>
          <p:nvSpPr>
            <p:cNvPr id="27" name="Rectangle: Rounded Corners 26">
              <a:extLst>
                <a:ext uri="{FF2B5EF4-FFF2-40B4-BE49-F238E27FC236}">
                  <a16:creationId xmlns:a16="http://schemas.microsoft.com/office/drawing/2014/main" id="{EF7311AE-97CC-4788-B1BC-2DC94FFD4C5B}"/>
                </a:ext>
              </a:extLst>
            </p:cNvPr>
            <p:cNvSpPr/>
            <p:nvPr/>
          </p:nvSpPr>
          <p:spPr>
            <a:xfrm>
              <a:off x="4870163" y="21501"/>
              <a:ext cx="3008226" cy="594000"/>
            </a:xfrm>
            <a:prstGeom prst="roundRect">
              <a:avLst/>
            </a:prstGeom>
            <a:noFill/>
            <a:ln w="12700" cap="flat" cmpd="sng" algn="ctr">
              <a:no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Prescribed activities</a:t>
              </a:r>
            </a:p>
          </p:txBody>
        </p:sp>
        <p:sp>
          <p:nvSpPr>
            <p:cNvPr id="28" name="Rectangle: Rounded Corners 27">
              <a:extLst>
                <a:ext uri="{FF2B5EF4-FFF2-40B4-BE49-F238E27FC236}">
                  <a16:creationId xmlns:a16="http://schemas.microsoft.com/office/drawing/2014/main" id="{C261EC63-BC0A-4CEB-8B44-D4FF133AEB7B}"/>
                </a:ext>
              </a:extLst>
            </p:cNvPr>
            <p:cNvSpPr/>
            <p:nvPr/>
          </p:nvSpPr>
          <p:spPr>
            <a:xfrm>
              <a:off x="-644848" y="2021074"/>
              <a:ext cx="1418272" cy="594000"/>
            </a:xfrm>
            <a:prstGeom prst="roundRect">
              <a:avLst/>
            </a:prstGeom>
            <a:noFill/>
            <a:ln w="12700" cap="flat" cmpd="sng" algn="ctr">
              <a:no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Link worker</a:t>
              </a:r>
            </a:p>
          </p:txBody>
        </p:sp>
        <p:cxnSp>
          <p:nvCxnSpPr>
            <p:cNvPr id="30" name="Connector: Elbow 29">
              <a:extLst>
                <a:ext uri="{FF2B5EF4-FFF2-40B4-BE49-F238E27FC236}">
                  <a16:creationId xmlns:a16="http://schemas.microsoft.com/office/drawing/2014/main" id="{52683D3D-9601-445E-B7FC-B2EA1432E2D6}"/>
                </a:ext>
              </a:extLst>
            </p:cNvPr>
            <p:cNvCxnSpPr>
              <a:cxnSpLocks/>
              <a:stCxn id="25" idx="0"/>
              <a:endCxn id="38" idx="1"/>
            </p:cNvCxnSpPr>
            <p:nvPr/>
          </p:nvCxnSpPr>
          <p:spPr>
            <a:xfrm rot="5400000" flipH="1" flipV="1">
              <a:off x="630229" y="-1061326"/>
              <a:ext cx="588705" cy="1812971"/>
            </a:xfrm>
            <a:prstGeom prst="bentConnector2">
              <a:avLst/>
            </a:prstGeom>
            <a:noFill/>
            <a:ln w="6350" cap="flat" cmpd="sng" algn="ctr">
              <a:solidFill>
                <a:sysClr val="windowText" lastClr="000000"/>
              </a:solidFill>
              <a:prstDash val="solid"/>
              <a:miter lim="800000"/>
              <a:tailEnd type="triangle"/>
            </a:ln>
            <a:effectLst/>
          </p:spPr>
        </p:cxnSp>
        <p:sp>
          <p:nvSpPr>
            <p:cNvPr id="38" name="Rectangle 37">
              <a:extLst>
                <a:ext uri="{FF2B5EF4-FFF2-40B4-BE49-F238E27FC236}">
                  <a16:creationId xmlns:a16="http://schemas.microsoft.com/office/drawing/2014/main" id="{38F266CD-9253-47DF-8CD0-033B78C084C6}"/>
                </a:ext>
              </a:extLst>
            </p:cNvPr>
            <p:cNvSpPr/>
            <p:nvPr/>
          </p:nvSpPr>
          <p:spPr>
            <a:xfrm>
              <a:off x="1831068" y="-848391"/>
              <a:ext cx="2904396" cy="798397"/>
            </a:xfrm>
            <a:prstGeom prst="rect">
              <a:avLst/>
            </a:prstGeom>
            <a:solidFill>
              <a:srgbClr val="FFC000">
                <a:lumMod val="20000"/>
                <a:lumOff val="80000"/>
              </a:srgbClr>
            </a:solidFill>
            <a:ln w="12700" cap="flat" cmpd="sng" algn="ctr">
              <a:solidFill>
                <a:srgbClr val="FFC000"/>
              </a:solidFill>
              <a:prstDash val="solid"/>
              <a:miter lim="800000"/>
            </a:ln>
            <a:effectLst/>
          </p:spPr>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Health and medical professionals</a:t>
              </a:r>
              <a:r>
                <a:rPr kumimoji="0" lang="en-GB" sz="9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general practitioners, health visitors, community nurses, allied health professionals, other clinical specialties</a:t>
              </a:r>
            </a:p>
          </p:txBody>
        </p:sp>
      </p:grpSp>
      <p:cxnSp>
        <p:nvCxnSpPr>
          <p:cNvPr id="87" name="Straight Arrow Connector 86">
            <a:extLst>
              <a:ext uri="{FF2B5EF4-FFF2-40B4-BE49-F238E27FC236}">
                <a16:creationId xmlns:a16="http://schemas.microsoft.com/office/drawing/2014/main" id="{D69B99BC-B11A-422A-A3AE-183D06052D8E}"/>
              </a:ext>
            </a:extLst>
          </p:cNvPr>
          <p:cNvCxnSpPr>
            <a:cxnSpLocks/>
            <a:stCxn id="17" idx="3"/>
            <a:endCxn id="25" idx="2"/>
          </p:cNvCxnSpPr>
          <p:nvPr/>
        </p:nvCxnSpPr>
        <p:spPr>
          <a:xfrm flipH="1" flipV="1">
            <a:off x="1002584" y="1934865"/>
            <a:ext cx="5606" cy="701937"/>
          </a:xfrm>
          <a:prstGeom prst="straightConnector1">
            <a:avLst/>
          </a:prstGeom>
          <a:noFill/>
          <a:ln w="6350" cap="flat" cmpd="sng" algn="ctr">
            <a:solidFill>
              <a:sysClr val="windowText" lastClr="000000"/>
            </a:solidFill>
            <a:prstDash val="solid"/>
            <a:miter lim="800000"/>
            <a:tailEnd type="triangle"/>
          </a:ln>
          <a:effectLst/>
        </p:spPr>
      </p:cxnSp>
    </p:spTree>
    <p:extLst>
      <p:ext uri="{BB962C8B-B14F-4D97-AF65-F5344CB8AC3E}">
        <p14:creationId xmlns:p14="http://schemas.microsoft.com/office/powerpoint/2010/main" val="679986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Findings: SP effects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600" dirty="0"/>
              <a:t>Improved self-esteem, confidence, empowerment and social connectivity frequently reported</a:t>
            </a:r>
          </a:p>
          <a:p>
            <a:pPr marL="285750" indent="-285750">
              <a:buFont typeface="Arial" panose="020B0604020202020204" pitchFamily="34" charset="0"/>
              <a:buChar char="•"/>
            </a:pPr>
            <a:r>
              <a:rPr lang="en-GB" sz="1600" dirty="0"/>
              <a:t>Largely anecdotal evidence of improved health and wellbeing</a:t>
            </a:r>
          </a:p>
          <a:p>
            <a:pPr marL="285750" indent="-285750">
              <a:buFont typeface="Arial" panose="020B0604020202020204" pitchFamily="34" charset="0"/>
              <a:buChar char="•"/>
            </a:pPr>
            <a:r>
              <a:rPr lang="en-GB" sz="1600" dirty="0"/>
              <a:t>Lack of measurement of impact on healthcare utilisation</a:t>
            </a:r>
          </a:p>
          <a:p>
            <a:pPr marL="0" indent="0"/>
            <a:endParaRPr lang="en-GB" b="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Tree>
    <p:extLst>
      <p:ext uri="{BB962C8B-B14F-4D97-AF65-F5344CB8AC3E}">
        <p14:creationId xmlns:p14="http://schemas.microsoft.com/office/powerpoint/2010/main" val="218053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Findings: SP implementation</a:t>
            </a:r>
          </a:p>
        </p:txBody>
      </p:sp>
      <p:sp>
        <p:nvSpPr>
          <p:cNvPr id="3" name="Content Placeholder 2"/>
          <p:cNvSpPr>
            <a:spLocks noGrp="1"/>
          </p:cNvSpPr>
          <p:nvPr>
            <p:ph idx="1"/>
          </p:nvPr>
        </p:nvSpPr>
        <p:spPr>
          <a:xfrm>
            <a:off x="558000" y="1059583"/>
            <a:ext cx="5454160" cy="3554759"/>
          </a:xfrm>
        </p:spPr>
        <p:txBody>
          <a:bodyPr/>
          <a:lstStyle/>
          <a:p>
            <a:pPr marL="0" indent="0"/>
            <a:r>
              <a:rPr lang="en-GB" sz="1600" b="1" dirty="0"/>
              <a:t>Service access: </a:t>
            </a:r>
            <a:r>
              <a:rPr lang="en-GB" sz="1600" dirty="0"/>
              <a:t>referrals &amp; waitlists</a:t>
            </a:r>
          </a:p>
          <a:p>
            <a:pPr marL="0" indent="0"/>
            <a:endParaRPr lang="en-GB" sz="1600" dirty="0"/>
          </a:p>
          <a:p>
            <a:pPr marL="0" indent="0"/>
            <a:r>
              <a:rPr lang="en-GB" sz="1600" b="1" dirty="0"/>
              <a:t>Service resourcing and coverage: </a:t>
            </a:r>
            <a:r>
              <a:rPr lang="en-GB" sz="1600" dirty="0"/>
              <a:t>funding shortages &amp; gaps in services</a:t>
            </a:r>
          </a:p>
          <a:p>
            <a:pPr marL="0" indent="0"/>
            <a:endParaRPr lang="en-GB" sz="1600" dirty="0"/>
          </a:p>
          <a:p>
            <a:pPr marL="0" indent="0"/>
            <a:r>
              <a:rPr lang="en-GB" sz="1600" b="1" dirty="0"/>
              <a:t>Service delivery:</a:t>
            </a:r>
          </a:p>
          <a:p>
            <a:pPr marL="285750" indent="-285750">
              <a:buFont typeface="Arial" panose="020B0604020202020204" pitchFamily="34" charset="0"/>
              <a:buChar char="•"/>
            </a:pPr>
            <a:r>
              <a:rPr lang="en-GB" sz="1600" dirty="0"/>
              <a:t>cultural responsiveness &amp; individual preferences</a:t>
            </a:r>
          </a:p>
          <a:p>
            <a:pPr marL="285750" indent="-285750">
              <a:buFont typeface="Arial" panose="020B0604020202020204" pitchFamily="34" charset="0"/>
              <a:buChar char="•"/>
            </a:pPr>
            <a:r>
              <a:rPr lang="en-GB" sz="1600" dirty="0"/>
              <a:t>blurred boundaries</a:t>
            </a:r>
          </a:p>
          <a:p>
            <a:pPr marL="285750" indent="-285750">
              <a:buFont typeface="Arial" panose="020B0604020202020204" pitchFamily="34" charset="0"/>
              <a:buChar char="•"/>
            </a:pPr>
            <a:endParaRPr lang="en-GB" sz="1600" dirty="0"/>
          </a:p>
          <a:p>
            <a:pPr marL="0" indent="0"/>
            <a:r>
              <a:rPr lang="en-GB" sz="1600" b="1" dirty="0"/>
              <a:t>Service capability: </a:t>
            </a:r>
            <a:r>
              <a:rPr lang="en-GB" sz="1600" dirty="0"/>
              <a:t>link worker knowledge and training</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
        <p:nvSpPr>
          <p:cNvPr id="6" name="Content Placeholder 2">
            <a:extLst>
              <a:ext uri="{FF2B5EF4-FFF2-40B4-BE49-F238E27FC236}">
                <a16:creationId xmlns:a16="http://schemas.microsoft.com/office/drawing/2014/main" id="{42F4809F-779E-47FE-A2F6-CC86FDA300F4}"/>
              </a:ext>
            </a:extLst>
          </p:cNvPr>
          <p:cNvSpPr txBox="1">
            <a:spLocks/>
          </p:cNvSpPr>
          <p:nvPr/>
        </p:nvSpPr>
        <p:spPr bwMode="auto">
          <a:xfrm>
            <a:off x="6300192" y="1635646"/>
            <a:ext cx="3096344" cy="14401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4763" indent="-4763" algn="l" rtl="0" eaLnBrk="0" fontAlgn="base" hangingPunct="0">
              <a:lnSpc>
                <a:spcPct val="114000"/>
              </a:lnSpc>
              <a:spcBef>
                <a:spcPts val="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endParaRPr lang="en-GB" dirty="0"/>
          </a:p>
          <a:p>
            <a:pPr marL="0" indent="0"/>
            <a:r>
              <a:rPr lang="en-GB" sz="1600" b="1" dirty="0"/>
              <a:t>External considerations:</a:t>
            </a:r>
          </a:p>
          <a:p>
            <a:pPr marL="285750" indent="-285750">
              <a:buFont typeface="Arial" panose="020B0604020202020204" pitchFamily="34" charset="0"/>
              <a:buChar char="•"/>
            </a:pPr>
            <a:r>
              <a:rPr lang="en-GB" sz="1600" dirty="0"/>
              <a:t>awareness of services </a:t>
            </a:r>
          </a:p>
          <a:p>
            <a:pPr marL="285750" indent="-285750">
              <a:buFont typeface="Arial" panose="020B0604020202020204" pitchFamily="34" charset="0"/>
              <a:buChar char="•"/>
            </a:pPr>
            <a:r>
              <a:rPr lang="en-GB" sz="1600" dirty="0"/>
              <a:t>hostile environment </a:t>
            </a:r>
          </a:p>
        </p:txBody>
      </p:sp>
    </p:spTree>
    <p:extLst>
      <p:ext uri="{BB962C8B-B14F-4D97-AF65-F5344CB8AC3E}">
        <p14:creationId xmlns:p14="http://schemas.microsoft.com/office/powerpoint/2010/main" val="3179683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Limitations of included items</a:t>
            </a:r>
          </a:p>
        </p:txBody>
      </p:sp>
      <p:sp>
        <p:nvSpPr>
          <p:cNvPr id="3" name="Content Placeholder 2"/>
          <p:cNvSpPr>
            <a:spLocks noGrp="1"/>
          </p:cNvSpPr>
          <p:nvPr>
            <p:ph idx="1"/>
          </p:nvPr>
        </p:nvSpPr>
        <p:spPr/>
        <p:txBody>
          <a:bodyPr/>
          <a:lstStyle/>
          <a:p>
            <a:pPr lvl="0"/>
            <a:r>
              <a:rPr lang="en-US" sz="1600" b="1" dirty="0"/>
              <a:t>Low internal and external validity</a:t>
            </a:r>
          </a:p>
          <a:p>
            <a:pPr lvl="0"/>
            <a:endParaRPr lang="en-US" sz="1600" b="1" dirty="0"/>
          </a:p>
          <a:p>
            <a:pPr marL="285750" lvl="0" indent="-285750">
              <a:buFont typeface="Arial" panose="020B0604020202020204" pitchFamily="34" charset="0"/>
              <a:buChar char="•"/>
            </a:pPr>
            <a:r>
              <a:rPr lang="en-US" sz="1600" dirty="0"/>
              <a:t>Poor quality data</a:t>
            </a:r>
          </a:p>
          <a:p>
            <a:pPr marL="285750" lvl="0" indent="-285750">
              <a:buFont typeface="Arial" panose="020B0604020202020204" pitchFamily="34" charset="0"/>
              <a:buChar char="•"/>
            </a:pPr>
            <a:r>
              <a:rPr lang="en-US" sz="1600" dirty="0"/>
              <a:t>Lack of robust evaluation methods</a:t>
            </a:r>
          </a:p>
          <a:p>
            <a:pPr marL="285750" indent="-285750">
              <a:buFont typeface="Arial" panose="020B0604020202020204" pitchFamily="34" charset="0"/>
              <a:buChar char="•"/>
            </a:pPr>
            <a:r>
              <a:rPr lang="en-US" sz="1600" dirty="0"/>
              <a:t>Broad interventions that integrated aspects of SP and other interventions</a:t>
            </a:r>
          </a:p>
          <a:p>
            <a:pPr marL="285750" indent="-285750">
              <a:buFont typeface="Arial" panose="020B0604020202020204" pitchFamily="34" charset="0"/>
              <a:buChar char="•"/>
            </a:pPr>
            <a:r>
              <a:rPr lang="en-US" sz="1600" dirty="0"/>
              <a:t>Effects on migrants (overall, and specific subgroups) vs general population not clear</a:t>
            </a:r>
          </a:p>
          <a:p>
            <a:pPr marL="285750" indent="-285750">
              <a:buFont typeface="Arial" panose="020B0604020202020204" pitchFamily="34" charset="0"/>
              <a:buChar char="•"/>
            </a:pPr>
            <a:r>
              <a:rPr lang="en-US" sz="1600" dirty="0"/>
              <a:t>Incomplete descriptions of interventions</a:t>
            </a:r>
          </a:p>
          <a:p>
            <a:pPr marL="285750" lvl="0" indent="-285750">
              <a:buFont typeface="Arial" panose="020B0604020202020204" pitchFamily="34" charset="0"/>
              <a:buChar char="•"/>
            </a:pPr>
            <a:r>
              <a:rPr lang="en-US" sz="1600" dirty="0"/>
              <a:t>Lack of recording of migration-related demographic information </a:t>
            </a:r>
          </a:p>
          <a:p>
            <a:pPr marL="285750" lvl="0" indent="-285750">
              <a:buFont typeface="Arial" panose="020B0604020202020204" pitchFamily="34" charset="0"/>
              <a:buChar char="•"/>
            </a:pPr>
            <a:r>
              <a:rPr lang="en-US" sz="1600" dirty="0"/>
              <a:t>Inconsistent and infrequent measures of effect</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Tree>
    <p:extLst>
      <p:ext uri="{BB962C8B-B14F-4D97-AF65-F5344CB8AC3E}">
        <p14:creationId xmlns:p14="http://schemas.microsoft.com/office/powerpoint/2010/main" val="2678251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C4A6-0C4D-43B4-AFBD-8C30DC6ACF3E}"/>
              </a:ext>
            </a:extLst>
          </p:cNvPr>
          <p:cNvSpPr>
            <a:spLocks noGrp="1"/>
          </p:cNvSpPr>
          <p:nvPr>
            <p:ph type="title"/>
          </p:nvPr>
        </p:nvSpPr>
        <p:spPr/>
        <p:txBody>
          <a:bodyPr/>
          <a:lstStyle/>
          <a:p>
            <a:r>
              <a:rPr lang="en-GB" dirty="0"/>
              <a:t>Migrant Health Guide</a:t>
            </a:r>
          </a:p>
        </p:txBody>
      </p:sp>
      <p:sp>
        <p:nvSpPr>
          <p:cNvPr id="3" name="Content Placeholder 2">
            <a:extLst>
              <a:ext uri="{FF2B5EF4-FFF2-40B4-BE49-F238E27FC236}">
                <a16:creationId xmlns:a16="http://schemas.microsoft.com/office/drawing/2014/main" id="{B1EDB5B6-829D-4413-A26C-3B599F541BB6}"/>
              </a:ext>
            </a:extLst>
          </p:cNvPr>
          <p:cNvSpPr>
            <a:spLocks noGrp="1"/>
          </p:cNvSpPr>
          <p:nvPr>
            <p:ph idx="1"/>
          </p:nvPr>
        </p:nvSpPr>
        <p:spPr>
          <a:xfrm>
            <a:off x="562702" y="1121296"/>
            <a:ext cx="3240360" cy="2016224"/>
          </a:xfrm>
        </p:spPr>
        <p:txBody>
          <a:bodyPr/>
          <a:lstStyle/>
          <a:p>
            <a:r>
              <a:rPr lang="en-GB" dirty="0">
                <a:hlinkClick r:id="rId2"/>
              </a:rPr>
              <a:t>New social prescribing page</a:t>
            </a:r>
            <a:endParaRPr lang="en-GB" dirty="0"/>
          </a:p>
        </p:txBody>
      </p:sp>
      <p:sp>
        <p:nvSpPr>
          <p:cNvPr id="4" name="Slide Number Placeholder 3">
            <a:extLst>
              <a:ext uri="{FF2B5EF4-FFF2-40B4-BE49-F238E27FC236}">
                <a16:creationId xmlns:a16="http://schemas.microsoft.com/office/drawing/2014/main" id="{C2B40C63-FC52-4087-8FC5-4CFEDFEEF93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18</a:t>
            </a:fld>
            <a:endParaRPr lang="en-US" dirty="0"/>
          </a:p>
        </p:txBody>
      </p:sp>
      <p:sp>
        <p:nvSpPr>
          <p:cNvPr id="5" name="Footer Placeholder 4">
            <a:extLst>
              <a:ext uri="{FF2B5EF4-FFF2-40B4-BE49-F238E27FC236}">
                <a16:creationId xmlns:a16="http://schemas.microsoft.com/office/drawing/2014/main" id="{078D4BCB-A5E1-49CF-962D-3655D7BB8EBE}"/>
              </a:ext>
            </a:extLst>
          </p:cNvPr>
          <p:cNvSpPr>
            <a:spLocks noGrp="1"/>
          </p:cNvSpPr>
          <p:nvPr>
            <p:ph type="ftr" sz="quarter" idx="11"/>
          </p:nvPr>
        </p:nvSpPr>
        <p:spPr/>
        <p:txBody>
          <a:bodyPr/>
          <a:lstStyle/>
          <a:p>
            <a:pPr>
              <a:defRPr/>
            </a:pPr>
            <a:r>
              <a:rPr lang="en-US" dirty="0"/>
              <a:t>Social prescribing for migrants in the UK</a:t>
            </a:r>
          </a:p>
        </p:txBody>
      </p:sp>
      <p:pic>
        <p:nvPicPr>
          <p:cNvPr id="6" name="Picture 5">
            <a:extLst>
              <a:ext uri="{FF2B5EF4-FFF2-40B4-BE49-F238E27FC236}">
                <a16:creationId xmlns:a16="http://schemas.microsoft.com/office/drawing/2014/main" id="{C480FE52-6DC2-4173-B6AC-3DB06DF2E1F1}"/>
              </a:ext>
            </a:extLst>
          </p:cNvPr>
          <p:cNvPicPr>
            <a:picLocks noChangeAspect="1"/>
          </p:cNvPicPr>
          <p:nvPr/>
        </p:nvPicPr>
        <p:blipFill>
          <a:blip r:embed="rId3"/>
          <a:stretch>
            <a:fillRect/>
          </a:stretch>
        </p:blipFill>
        <p:spPr>
          <a:xfrm>
            <a:off x="3851920" y="1131590"/>
            <a:ext cx="4890648" cy="3244943"/>
          </a:xfrm>
          <a:prstGeom prst="rect">
            <a:avLst/>
          </a:prstGeom>
        </p:spPr>
      </p:pic>
    </p:spTree>
    <p:extLst>
      <p:ext uri="{BB962C8B-B14F-4D97-AF65-F5344CB8AC3E}">
        <p14:creationId xmlns:p14="http://schemas.microsoft.com/office/powerpoint/2010/main" val="241497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Migrant Health Guide recommendations</a:t>
            </a:r>
          </a:p>
        </p:txBody>
      </p:sp>
      <p:sp>
        <p:nvSpPr>
          <p:cNvPr id="3" name="Content Placeholder 2"/>
          <p:cNvSpPr>
            <a:spLocks noGrp="1"/>
          </p:cNvSpPr>
          <p:nvPr>
            <p:ph idx="1"/>
          </p:nvPr>
        </p:nvSpPr>
        <p:spPr/>
        <p:txBody>
          <a:bodyPr/>
          <a:lstStyle/>
          <a:p>
            <a:pPr lvl="0"/>
            <a:r>
              <a:rPr lang="en-US" sz="1600" b="1" dirty="0">
                <a:solidFill>
                  <a:schemeClr val="bg2"/>
                </a:solidFill>
              </a:rPr>
              <a:t>1. For referrers</a:t>
            </a:r>
          </a:p>
          <a:p>
            <a:endParaRPr lang="en-GB" sz="1600" dirty="0"/>
          </a:p>
          <a:p>
            <a:r>
              <a:rPr lang="en-GB" sz="1600" dirty="0"/>
              <a:t>Those who refer migrants to social prescribing programmes should:</a:t>
            </a:r>
          </a:p>
          <a:p>
            <a:endParaRPr lang="en-GB" sz="1600" dirty="0"/>
          </a:p>
          <a:p>
            <a:pPr marL="285750" lvl="0" indent="-285750">
              <a:buFont typeface="Arial" panose="020B0604020202020204" pitchFamily="34" charset="0"/>
              <a:buChar char="•"/>
            </a:pPr>
            <a:r>
              <a:rPr lang="en-GB" sz="1600" dirty="0"/>
              <a:t>be aware that </a:t>
            </a:r>
            <a:r>
              <a:rPr lang="en-GB" sz="1600" b="1" dirty="0"/>
              <a:t>migrants may require a greater range of prescribed interventions/activities than the general population </a:t>
            </a:r>
            <a:r>
              <a:rPr lang="en-GB" sz="1600" dirty="0"/>
              <a:t>to holistically address their health and wellbeing needs (e.g. language support, healthcare navigation, immigration support) </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b="1" dirty="0"/>
              <a:t>record social prescribing referrals and activities in electronic health records </a:t>
            </a:r>
            <a:r>
              <a:rPr lang="en-GB" sz="1600" dirty="0"/>
              <a:t>for routine monitoring and evaluation  </a:t>
            </a:r>
            <a:endParaRPr lang="en-US" sz="1600" b="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Tree>
    <p:extLst>
      <p:ext uri="{BB962C8B-B14F-4D97-AF65-F5344CB8AC3E}">
        <p14:creationId xmlns:p14="http://schemas.microsoft.com/office/powerpoint/2010/main" val="319019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Logo&#10;&#10;Description automatically generated">
            <a:extLst>
              <a:ext uri="{FF2B5EF4-FFF2-40B4-BE49-F238E27FC236}">
                <a16:creationId xmlns:a16="http://schemas.microsoft.com/office/drawing/2014/main" id="{DD935B4D-2048-4F0E-A549-9DC3C8EE1472}"/>
              </a:ext>
            </a:extLst>
          </p:cNvPr>
          <p:cNvPicPr>
            <a:picLocks noChangeAspect="1"/>
          </p:cNvPicPr>
          <p:nvPr/>
        </p:nvPicPr>
        <p:blipFill>
          <a:blip r:embed="rId2"/>
          <a:stretch>
            <a:fillRect/>
          </a:stretch>
        </p:blipFill>
        <p:spPr>
          <a:xfrm>
            <a:off x="13703" y="2626944"/>
            <a:ext cx="1893094" cy="1357313"/>
          </a:xfrm>
          <a:prstGeom prst="rect">
            <a:avLst/>
          </a:prstGeom>
        </p:spPr>
      </p:pic>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2</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535690"/>
            <a:ext cx="9144001" cy="610872"/>
          </a:xfrm>
          <a:prstGeom prst="rect">
            <a:avLst/>
          </a:prstGeom>
          <a:solidFill>
            <a:schemeClr val="tx2"/>
          </a:solidFill>
          <a:ln>
            <a:noFill/>
          </a:ln>
        </p:spPr>
        <p:txBody>
          <a:bodyPr spcFirstLastPara="1" wrap="square" lIns="91425" tIns="45700" rIns="91425" bIns="45700" anchor="ctr" anchorCtr="0">
            <a:noAutofit/>
          </a:bodyPr>
          <a:lstStyle/>
          <a:p>
            <a:pPr algn="ctr" defTabSz="685800"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endParaRPr sz="2100" dirty="0">
              <a:solidFill>
                <a:prstClr val="white"/>
              </a:solidFill>
              <a:latin typeface="Calibri"/>
              <a:ea typeface="Arial"/>
              <a:cs typeface="Arial"/>
              <a:sym typeface="Arial"/>
            </a:endParaRPr>
          </a:p>
        </p:txBody>
      </p:sp>
      <p:sp>
        <p:nvSpPr>
          <p:cNvPr id="2" name="Title 1">
            <a:extLst>
              <a:ext uri="{FF2B5EF4-FFF2-40B4-BE49-F238E27FC236}">
                <a16:creationId xmlns:a16="http://schemas.microsoft.com/office/drawing/2014/main" id="{ADF629DB-CF70-4455-89EC-7AF1A2E4A478}"/>
              </a:ext>
            </a:extLst>
          </p:cNvPr>
          <p:cNvSpPr>
            <a:spLocks noGrp="1"/>
          </p:cNvSpPr>
          <p:nvPr>
            <p:ph type="title"/>
          </p:nvPr>
        </p:nvSpPr>
        <p:spPr>
          <a:xfrm>
            <a:off x="250826" y="141686"/>
            <a:ext cx="8642350" cy="377837"/>
          </a:xfrm>
          <a:solidFill>
            <a:schemeClr val="tx2"/>
          </a:solidFill>
          <a:ln>
            <a:solidFill>
              <a:schemeClr val="accent4"/>
            </a:solidFill>
          </a:ln>
        </p:spPr>
        <p:txBody>
          <a:bodyPr lIns="68580" tIns="34290" rIns="68580" bIns="34290" anchor="t"/>
          <a:lstStyle/>
          <a:p>
            <a:pPr algn="ctr">
              <a:spcBef>
                <a:spcPts val="0"/>
              </a:spcBef>
            </a:pPr>
            <a:r>
              <a:rPr lang="en-GB" sz="2100" b="1" dirty="0">
                <a:sym typeface="Arial"/>
              </a:rPr>
              <a:t>Plan for today </a:t>
            </a:r>
            <a:br>
              <a:rPr lang="en-GB" sz="2100" dirty="0">
                <a:latin typeface="Arial"/>
                <a:ea typeface="Arial"/>
                <a:cs typeface="Arial"/>
              </a:rPr>
            </a:br>
            <a:endParaRPr lang="en-GB" sz="2100" dirty="0"/>
          </a:p>
        </p:txBody>
      </p:sp>
      <p:pic>
        <p:nvPicPr>
          <p:cNvPr id="7" name="Picture 12" descr="Icon&#10;&#10;Description automatically generated">
            <a:extLst>
              <a:ext uri="{FF2B5EF4-FFF2-40B4-BE49-F238E27FC236}">
                <a16:creationId xmlns:a16="http://schemas.microsoft.com/office/drawing/2014/main" id="{6ADED57B-2968-4E88-9F0D-4AA9D4FF854B}"/>
              </a:ext>
            </a:extLst>
          </p:cNvPr>
          <p:cNvPicPr>
            <a:picLocks noChangeAspect="1"/>
          </p:cNvPicPr>
          <p:nvPr/>
        </p:nvPicPr>
        <p:blipFill>
          <a:blip r:embed="rId3"/>
          <a:stretch>
            <a:fillRect/>
          </a:stretch>
        </p:blipFill>
        <p:spPr>
          <a:xfrm>
            <a:off x="154295" y="1138962"/>
            <a:ext cx="1679787" cy="1687836"/>
          </a:xfrm>
          <a:prstGeom prst="rect">
            <a:avLst/>
          </a:prstGeom>
        </p:spPr>
      </p:pic>
      <p:sp>
        <p:nvSpPr>
          <p:cNvPr id="13" name="TextBox 12">
            <a:extLst>
              <a:ext uri="{FF2B5EF4-FFF2-40B4-BE49-F238E27FC236}">
                <a16:creationId xmlns:a16="http://schemas.microsoft.com/office/drawing/2014/main" id="{A8E1FB94-7353-48F2-BC25-19DF0D1A65AD}"/>
              </a:ext>
            </a:extLst>
          </p:cNvPr>
          <p:cNvSpPr txBox="1"/>
          <p:nvPr/>
        </p:nvSpPr>
        <p:spPr>
          <a:xfrm>
            <a:off x="1834081" y="1578066"/>
            <a:ext cx="2238515"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defTabSz="685800" fontAlgn="auto">
              <a:spcBef>
                <a:spcPts val="0"/>
              </a:spcBef>
              <a:spcAft>
                <a:spcPts val="0"/>
              </a:spcAft>
            </a:pPr>
            <a:r>
              <a:rPr lang="en-US" sz="1350" dirty="0">
                <a:solidFill>
                  <a:srgbClr val="3F3F3F"/>
                </a:solidFill>
                <a:latin typeface="Arial"/>
                <a:ea typeface="+mn-lt"/>
                <a:cs typeface="Arial"/>
              </a:rPr>
              <a:t>It is an informal session </a:t>
            </a:r>
          </a:p>
          <a:p>
            <a:pPr algn="just" defTabSz="685800" fontAlgn="auto">
              <a:spcBef>
                <a:spcPts val="0"/>
              </a:spcBef>
              <a:spcAft>
                <a:spcPts val="0"/>
              </a:spcAft>
            </a:pPr>
            <a:r>
              <a:rPr lang="en-US" sz="1350" dirty="0">
                <a:solidFill>
                  <a:srgbClr val="3F3F3F"/>
                </a:solidFill>
                <a:latin typeface="Arial"/>
                <a:ea typeface="+mn-lt"/>
                <a:cs typeface="Arial"/>
              </a:rPr>
              <a:t>– talk to each other &amp; share resources in the chat</a:t>
            </a:r>
            <a:endParaRPr lang="en-US" sz="1350" dirty="0">
              <a:solidFill>
                <a:srgbClr val="3F3F3F"/>
              </a:solidFill>
              <a:latin typeface="Arial"/>
              <a:ea typeface="+mn-ea"/>
              <a:cs typeface="Arial"/>
            </a:endParaRPr>
          </a:p>
        </p:txBody>
      </p:sp>
      <p:sp>
        <p:nvSpPr>
          <p:cNvPr id="14" name="TextBox 13">
            <a:extLst>
              <a:ext uri="{FF2B5EF4-FFF2-40B4-BE49-F238E27FC236}">
                <a16:creationId xmlns:a16="http://schemas.microsoft.com/office/drawing/2014/main" id="{4A2D73A8-ED58-40DD-8F4A-054FD3D43EBF}"/>
              </a:ext>
            </a:extLst>
          </p:cNvPr>
          <p:cNvSpPr txBox="1"/>
          <p:nvPr/>
        </p:nvSpPr>
        <p:spPr>
          <a:xfrm>
            <a:off x="994189" y="656118"/>
            <a:ext cx="3377483"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r>
              <a:rPr lang="en-US" sz="1800" b="1" dirty="0">
                <a:solidFill>
                  <a:srgbClr val="0091C9"/>
                </a:solidFill>
                <a:latin typeface="Arial"/>
                <a:ea typeface="+mn-ea"/>
                <a:cs typeface="+mn-cs"/>
              </a:rPr>
              <a:t>JOIN THE CONVERSATION</a:t>
            </a:r>
            <a:endParaRPr lang="en-US" sz="1800" b="1" dirty="0">
              <a:solidFill>
                <a:srgbClr val="0091C9"/>
              </a:solidFill>
              <a:latin typeface="Arial"/>
              <a:ea typeface="+mn-ea"/>
              <a:cs typeface="Arial"/>
            </a:endParaRPr>
          </a:p>
        </p:txBody>
      </p:sp>
      <p:sp>
        <p:nvSpPr>
          <p:cNvPr id="16" name="TextBox 15">
            <a:extLst>
              <a:ext uri="{FF2B5EF4-FFF2-40B4-BE49-F238E27FC236}">
                <a16:creationId xmlns:a16="http://schemas.microsoft.com/office/drawing/2014/main" id="{12136108-A1FC-461C-A578-0B5ABAA30B61}"/>
              </a:ext>
            </a:extLst>
          </p:cNvPr>
          <p:cNvSpPr txBox="1"/>
          <p:nvPr/>
        </p:nvSpPr>
        <p:spPr>
          <a:xfrm>
            <a:off x="1834082" y="3094856"/>
            <a:ext cx="2059151"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defTabSz="685800" fontAlgn="auto">
              <a:spcBef>
                <a:spcPts val="0"/>
              </a:spcBef>
              <a:spcAft>
                <a:spcPts val="0"/>
              </a:spcAft>
            </a:pPr>
            <a:r>
              <a:rPr lang="en-US" sz="1350" dirty="0">
                <a:solidFill>
                  <a:srgbClr val="3F3F3F"/>
                </a:solidFill>
                <a:latin typeface="Arial"/>
                <a:ea typeface="+mn-lt"/>
                <a:cs typeface="Arial"/>
              </a:rPr>
              <a:t>The presentations will be recorded &amp; circulated</a:t>
            </a:r>
            <a:endParaRPr lang="en-US" sz="1350" dirty="0">
              <a:solidFill>
                <a:srgbClr val="3F3F3F"/>
              </a:solidFill>
              <a:latin typeface="Arial"/>
              <a:ea typeface="+mn-ea"/>
              <a:cs typeface="Arial"/>
            </a:endParaRPr>
          </a:p>
        </p:txBody>
      </p:sp>
      <p:graphicFrame>
        <p:nvGraphicFramePr>
          <p:cNvPr id="18" name="Table 18">
            <a:extLst>
              <a:ext uri="{FF2B5EF4-FFF2-40B4-BE49-F238E27FC236}">
                <a16:creationId xmlns:a16="http://schemas.microsoft.com/office/drawing/2014/main" id="{1E6C47AB-011A-4A9F-B0BA-4994FE55EA89}"/>
              </a:ext>
            </a:extLst>
          </p:cNvPr>
          <p:cNvGraphicFramePr>
            <a:graphicFrameLocks noGrp="1"/>
          </p:cNvGraphicFramePr>
          <p:nvPr>
            <p:extLst>
              <p:ext uri="{D42A27DB-BD31-4B8C-83A1-F6EECF244321}">
                <p14:modId xmlns:p14="http://schemas.microsoft.com/office/powerpoint/2010/main" val="3637360892"/>
              </p:ext>
            </p:extLst>
          </p:nvPr>
        </p:nvGraphicFramePr>
        <p:xfrm>
          <a:off x="4211960" y="656119"/>
          <a:ext cx="4680520" cy="3743957"/>
        </p:xfrm>
        <a:graphic>
          <a:graphicData uri="http://schemas.openxmlformats.org/drawingml/2006/table">
            <a:tbl>
              <a:tblPr firstRow="1" bandRow="1">
                <a:tableStyleId>{5C22544A-7EE6-4342-B048-85BDC9FD1C3A}</a:tableStyleId>
              </a:tblPr>
              <a:tblGrid>
                <a:gridCol w="1028009">
                  <a:extLst>
                    <a:ext uri="{9D8B030D-6E8A-4147-A177-3AD203B41FA5}">
                      <a16:colId xmlns:a16="http://schemas.microsoft.com/office/drawing/2014/main" val="3636418603"/>
                    </a:ext>
                  </a:extLst>
                </a:gridCol>
                <a:gridCol w="3652511">
                  <a:extLst>
                    <a:ext uri="{9D8B030D-6E8A-4147-A177-3AD203B41FA5}">
                      <a16:colId xmlns:a16="http://schemas.microsoft.com/office/drawing/2014/main" val="865326900"/>
                    </a:ext>
                  </a:extLst>
                </a:gridCol>
              </a:tblGrid>
              <a:tr h="326193">
                <a:tc>
                  <a:txBody>
                    <a:bodyPr/>
                    <a:lstStyle/>
                    <a:p>
                      <a:r>
                        <a:rPr lang="en-US" sz="1000" dirty="0"/>
                        <a:t>TIME</a:t>
                      </a:r>
                    </a:p>
                  </a:txBody>
                  <a:tcPr marL="68580" marR="68580" marT="34290" marB="34290">
                    <a:solidFill>
                      <a:schemeClr val="tx2"/>
                    </a:solidFill>
                  </a:tcPr>
                </a:tc>
                <a:tc>
                  <a:txBody>
                    <a:bodyPr/>
                    <a:lstStyle/>
                    <a:p>
                      <a:r>
                        <a:rPr lang="en-US" sz="1000" dirty="0"/>
                        <a:t>ITEM</a:t>
                      </a:r>
                    </a:p>
                  </a:txBody>
                  <a:tcPr marL="68580" marR="68580" marT="34290" marB="34290">
                    <a:solidFill>
                      <a:schemeClr val="tx2"/>
                    </a:solidFill>
                  </a:tcPr>
                </a:tc>
                <a:extLst>
                  <a:ext uri="{0D108BD9-81ED-4DB2-BD59-A6C34878D82A}">
                    <a16:rowId xmlns:a16="http://schemas.microsoft.com/office/drawing/2014/main" val="1695839792"/>
                  </a:ext>
                </a:extLst>
              </a:tr>
              <a:tr h="275326">
                <a:tc>
                  <a:txBody>
                    <a:bodyPr/>
                    <a:lstStyle/>
                    <a:p>
                      <a:r>
                        <a:rPr lang="en-US" sz="1200" dirty="0">
                          <a:latin typeface="+mn-lt"/>
                        </a:rPr>
                        <a:t>12:30</a:t>
                      </a:r>
                    </a:p>
                  </a:txBody>
                  <a:tcPr marL="68580" marR="68580" marT="34290" marB="34290">
                    <a:solidFill>
                      <a:schemeClr val="bg1">
                        <a:lumMod val="95000"/>
                      </a:schemeClr>
                    </a:solidFill>
                  </a:tcPr>
                </a:tc>
                <a:tc>
                  <a:txBody>
                    <a:bodyPr/>
                    <a:lstStyle/>
                    <a:p>
                      <a:r>
                        <a:rPr lang="en-US" sz="1200" dirty="0">
                          <a:latin typeface="+mn-lt"/>
                        </a:rPr>
                        <a:t>Introductions</a:t>
                      </a:r>
                    </a:p>
                  </a:txBody>
                  <a:tcPr marL="68580" marR="68580" marT="34290" marB="34290">
                    <a:solidFill>
                      <a:schemeClr val="bg1">
                        <a:lumMod val="95000"/>
                      </a:schemeClr>
                    </a:solidFill>
                  </a:tcPr>
                </a:tc>
                <a:extLst>
                  <a:ext uri="{0D108BD9-81ED-4DB2-BD59-A6C34878D82A}">
                    <a16:rowId xmlns:a16="http://schemas.microsoft.com/office/drawing/2014/main" val="2169326247"/>
                  </a:ext>
                </a:extLst>
              </a:tr>
              <a:tr h="594032">
                <a:tc>
                  <a:txBody>
                    <a:bodyPr/>
                    <a:lstStyle/>
                    <a:p>
                      <a:r>
                        <a:rPr lang="en-US" sz="1200" dirty="0">
                          <a:latin typeface="+mn-lt"/>
                        </a:rPr>
                        <a:t>12:35</a:t>
                      </a:r>
                    </a:p>
                  </a:txBody>
                  <a:tcPr marL="68580" marR="68580" marT="34290" marB="34290">
                    <a:solidFill>
                      <a:schemeClr val="bg1">
                        <a:lumMod val="95000"/>
                      </a:schemeClr>
                    </a:solidFill>
                  </a:tcPr>
                </a:tc>
                <a:tc>
                  <a:txBody>
                    <a:bodyPr/>
                    <a:lstStyle/>
                    <a:p>
                      <a:r>
                        <a:rPr lang="en-US" sz="1200" dirty="0">
                          <a:latin typeface="+mn-lt"/>
                        </a:rPr>
                        <a:t>Claire Zhang –  </a:t>
                      </a:r>
                      <a:r>
                        <a:rPr lang="pl-PL" sz="1200" b="0" i="0" kern="1200" dirty="0">
                          <a:solidFill>
                            <a:schemeClr val="dk1"/>
                          </a:solidFill>
                          <a:effectLst/>
                          <a:latin typeface="+mn-lt"/>
                          <a:ea typeface="+mn-ea"/>
                          <a:cs typeface="+mn-cs"/>
                        </a:rPr>
                        <a:t>PHE </a:t>
                      </a:r>
                      <a:r>
                        <a:rPr lang="pl-PL" sz="1200" b="0" i="0" kern="1200" dirty="0" err="1">
                          <a:solidFill>
                            <a:schemeClr val="dk1"/>
                          </a:solidFill>
                          <a:effectLst/>
                          <a:latin typeface="+mn-lt"/>
                          <a:ea typeface="+mn-ea"/>
                          <a:cs typeface="+mn-cs"/>
                        </a:rPr>
                        <a:t>evidence</a:t>
                      </a:r>
                      <a:r>
                        <a:rPr lang="pl-PL" sz="1200" b="0" i="0" kern="1200" dirty="0">
                          <a:solidFill>
                            <a:schemeClr val="dk1"/>
                          </a:solidFill>
                          <a:effectLst/>
                          <a:latin typeface="+mn-lt"/>
                          <a:ea typeface="+mn-ea"/>
                          <a:cs typeface="+mn-cs"/>
                        </a:rPr>
                        <a:t> </a:t>
                      </a:r>
                      <a:r>
                        <a:rPr lang="pl-PL" sz="1200" b="0" i="0" kern="1200" dirty="0" err="1">
                          <a:solidFill>
                            <a:schemeClr val="dk1"/>
                          </a:solidFill>
                          <a:effectLst/>
                          <a:latin typeface="+mn-lt"/>
                          <a:ea typeface="+mn-ea"/>
                          <a:cs typeface="+mn-cs"/>
                        </a:rPr>
                        <a:t>review</a:t>
                      </a:r>
                      <a:r>
                        <a:rPr lang="pl-PL" sz="1200" b="0" i="0" kern="1200" dirty="0">
                          <a:solidFill>
                            <a:schemeClr val="dk1"/>
                          </a:solidFill>
                          <a:effectLst/>
                          <a:latin typeface="+mn-lt"/>
                          <a:ea typeface="+mn-ea"/>
                          <a:cs typeface="+mn-cs"/>
                        </a:rPr>
                        <a:t> </a:t>
                      </a:r>
                      <a:r>
                        <a:rPr lang="pl-PL" sz="1200" b="0" i="0" kern="1200" dirty="0" err="1">
                          <a:solidFill>
                            <a:schemeClr val="dk1"/>
                          </a:solidFill>
                          <a:effectLst/>
                          <a:latin typeface="+mn-lt"/>
                          <a:ea typeface="+mn-ea"/>
                          <a:cs typeface="+mn-cs"/>
                        </a:rPr>
                        <a:t>findings</a:t>
                      </a:r>
                      <a:r>
                        <a:rPr lang="en-GB" sz="1200" b="0" i="0" kern="1200" dirty="0">
                          <a:solidFill>
                            <a:schemeClr val="dk1"/>
                          </a:solidFill>
                          <a:effectLst/>
                          <a:latin typeface="+mn-lt"/>
                          <a:ea typeface="+mn-ea"/>
                          <a:cs typeface="+mn-cs"/>
                        </a:rPr>
                        <a:t> &amp; </a:t>
                      </a:r>
                      <a:r>
                        <a:rPr lang="en-US" sz="1200" dirty="0">
                          <a:latin typeface="+mn-lt"/>
                        </a:rPr>
                        <a:t>Migrant Health Guide new social prescribing page recommendations</a:t>
                      </a:r>
                    </a:p>
                  </a:txBody>
                  <a:tcPr marL="68580" marR="68580" marT="34290" marB="34290">
                    <a:solidFill>
                      <a:schemeClr val="bg1">
                        <a:lumMod val="95000"/>
                      </a:schemeClr>
                    </a:solidFill>
                  </a:tcPr>
                </a:tc>
                <a:extLst>
                  <a:ext uri="{0D108BD9-81ED-4DB2-BD59-A6C34878D82A}">
                    <a16:rowId xmlns:a16="http://schemas.microsoft.com/office/drawing/2014/main" val="4077502420"/>
                  </a:ext>
                </a:extLst>
              </a:tr>
              <a:tr h="347068">
                <a:tc>
                  <a:txBody>
                    <a:bodyPr/>
                    <a:lstStyle/>
                    <a:p>
                      <a:pPr lvl="0">
                        <a:buNone/>
                      </a:pPr>
                      <a:r>
                        <a:rPr lang="en-US" sz="1200" dirty="0">
                          <a:latin typeface="+mn-lt"/>
                        </a:rPr>
                        <a:t>12:55</a:t>
                      </a:r>
                    </a:p>
                  </a:txBody>
                  <a:tcPr marL="68580" marR="68580" marT="34290" marB="34290">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mn-lt"/>
                        </a:rPr>
                        <a:t>Yusuf Ciftci and </a:t>
                      </a:r>
                      <a:r>
                        <a:rPr lang="en-GB" sz="1200" b="0" dirty="0">
                          <a:latin typeface="+mn-lt"/>
                        </a:rPr>
                        <a:t>Oluwakemi Ogunlana</a:t>
                      </a:r>
                    </a:p>
                    <a:p>
                      <a:pPr lvl="0">
                        <a:buNone/>
                      </a:pPr>
                      <a:r>
                        <a:rPr lang="en-US" sz="1200" dirty="0">
                          <a:latin typeface="+mn-lt"/>
                        </a:rPr>
                        <a:t>–  DOTW toolkit for SPLW</a:t>
                      </a:r>
                    </a:p>
                  </a:txBody>
                  <a:tcPr marL="68580" marR="68580" marT="34290" marB="34290">
                    <a:solidFill>
                      <a:schemeClr val="bg1">
                        <a:lumMod val="95000"/>
                      </a:schemeClr>
                    </a:solidFill>
                  </a:tcPr>
                </a:tc>
                <a:extLst>
                  <a:ext uri="{0D108BD9-81ED-4DB2-BD59-A6C34878D82A}">
                    <a16:rowId xmlns:a16="http://schemas.microsoft.com/office/drawing/2014/main" val="3707861663"/>
                  </a:ext>
                </a:extLst>
              </a:tr>
              <a:tr h="262552">
                <a:tc>
                  <a:txBody>
                    <a:bodyPr/>
                    <a:lstStyle/>
                    <a:p>
                      <a:pPr lvl="0">
                        <a:buNone/>
                      </a:pPr>
                      <a:r>
                        <a:rPr lang="en-US" sz="1200" dirty="0">
                          <a:latin typeface="+mn-lt"/>
                        </a:rPr>
                        <a:t>1:10</a:t>
                      </a:r>
                    </a:p>
                  </a:txBody>
                  <a:tcPr marL="68580" marR="68580" marT="34290" marB="34290">
                    <a:solidFill>
                      <a:schemeClr val="bg1">
                        <a:lumMod val="95000"/>
                      </a:schemeClr>
                    </a:solidFill>
                  </a:tcPr>
                </a:tc>
                <a:tc>
                  <a:txBody>
                    <a:bodyPr/>
                    <a:lstStyle/>
                    <a:p>
                      <a:pPr lvl="0">
                        <a:buNone/>
                      </a:pPr>
                      <a:r>
                        <a:rPr lang="en-US" sz="1200" dirty="0">
                          <a:latin typeface="+mn-lt"/>
                        </a:rPr>
                        <a:t>Christine Double – Croydon Voluntary Action</a:t>
                      </a:r>
                    </a:p>
                  </a:txBody>
                  <a:tcPr marL="68580" marR="68580" marT="34290" marB="34290">
                    <a:solidFill>
                      <a:schemeClr val="bg1">
                        <a:lumMod val="95000"/>
                      </a:schemeClr>
                    </a:solidFill>
                  </a:tcPr>
                </a:tc>
                <a:extLst>
                  <a:ext uri="{0D108BD9-81ED-4DB2-BD59-A6C34878D82A}">
                    <a16:rowId xmlns:a16="http://schemas.microsoft.com/office/drawing/2014/main" val="2518228740"/>
                  </a:ext>
                </a:extLst>
              </a:tr>
              <a:tr h="216024">
                <a:tc>
                  <a:txBody>
                    <a:bodyPr/>
                    <a:lstStyle/>
                    <a:p>
                      <a:pPr lvl="0">
                        <a:buNone/>
                      </a:pPr>
                      <a:r>
                        <a:rPr lang="en-US" sz="1200" dirty="0">
                          <a:latin typeface="+mn-lt"/>
                        </a:rPr>
                        <a:t>1:20</a:t>
                      </a:r>
                    </a:p>
                  </a:txBody>
                  <a:tcPr marL="68580" marR="68580" marT="34290" marB="34290">
                    <a:solidFill>
                      <a:schemeClr val="bg1">
                        <a:lumMod val="95000"/>
                      </a:schemeClr>
                    </a:solidFill>
                  </a:tcPr>
                </a:tc>
                <a:tc>
                  <a:txBody>
                    <a:bodyPr/>
                    <a:lstStyle/>
                    <a:p>
                      <a:pPr lvl="0">
                        <a:buNone/>
                      </a:pPr>
                      <a:r>
                        <a:rPr lang="en-US" sz="1200" dirty="0">
                          <a:latin typeface="+mn-lt"/>
                        </a:rPr>
                        <a:t>Sarah Jowett – One Westminster</a:t>
                      </a:r>
                    </a:p>
                  </a:txBody>
                  <a:tcPr marL="68580" marR="68580" marT="34290" marB="34290">
                    <a:solidFill>
                      <a:schemeClr val="bg1">
                        <a:lumMod val="95000"/>
                      </a:schemeClr>
                    </a:solidFill>
                  </a:tcPr>
                </a:tc>
                <a:extLst>
                  <a:ext uri="{0D108BD9-81ED-4DB2-BD59-A6C34878D82A}">
                    <a16:rowId xmlns:a16="http://schemas.microsoft.com/office/drawing/2014/main" val="964160215"/>
                  </a:ext>
                </a:extLst>
              </a:tr>
              <a:tr h="275326">
                <a:tc>
                  <a:txBody>
                    <a:bodyPr/>
                    <a:lstStyle/>
                    <a:p>
                      <a:pPr lvl="0">
                        <a:buNone/>
                      </a:pPr>
                      <a:r>
                        <a:rPr lang="en-US" sz="1200" dirty="0">
                          <a:latin typeface="+mn-lt"/>
                        </a:rPr>
                        <a:t>1:25</a:t>
                      </a:r>
                    </a:p>
                  </a:txBody>
                  <a:tcPr marL="68580" marR="68580" marT="34290" marB="34290">
                    <a:solidFill>
                      <a:schemeClr val="bg1">
                        <a:lumMod val="95000"/>
                      </a:schemeClr>
                    </a:solidFill>
                  </a:tcPr>
                </a:tc>
                <a:tc>
                  <a:txBody>
                    <a:bodyPr/>
                    <a:lstStyle/>
                    <a:p>
                      <a:pPr lvl="0">
                        <a:buNone/>
                      </a:pPr>
                      <a:r>
                        <a:rPr lang="en-US" sz="1200" dirty="0">
                          <a:latin typeface="+mn-lt"/>
                        </a:rPr>
                        <a:t>Esther Bissessar – Mission Practice</a:t>
                      </a:r>
                    </a:p>
                  </a:txBody>
                  <a:tcPr marL="68580" marR="68580" marT="34290" marB="34290">
                    <a:solidFill>
                      <a:schemeClr val="bg1">
                        <a:lumMod val="95000"/>
                      </a:schemeClr>
                    </a:solidFill>
                  </a:tcPr>
                </a:tc>
                <a:extLst>
                  <a:ext uri="{0D108BD9-81ED-4DB2-BD59-A6C34878D82A}">
                    <a16:rowId xmlns:a16="http://schemas.microsoft.com/office/drawing/2014/main" val="2911310805"/>
                  </a:ext>
                </a:extLst>
              </a:tr>
              <a:tr h="275326">
                <a:tc>
                  <a:txBody>
                    <a:bodyPr/>
                    <a:lstStyle/>
                    <a:p>
                      <a:pPr lvl="0">
                        <a:buNone/>
                      </a:pPr>
                      <a:r>
                        <a:rPr lang="en-US" sz="1200" dirty="0">
                          <a:latin typeface="+mn-lt"/>
                        </a:rPr>
                        <a:t>1:30</a:t>
                      </a:r>
                    </a:p>
                  </a:txBody>
                  <a:tcPr marL="68580" marR="68580" marT="34290" marB="34290">
                    <a:solidFill>
                      <a:schemeClr val="bg1">
                        <a:lumMod val="95000"/>
                      </a:schemeClr>
                    </a:solidFill>
                  </a:tcPr>
                </a:tc>
                <a:tc>
                  <a:txBody>
                    <a:bodyPr/>
                    <a:lstStyle/>
                    <a:p>
                      <a:pPr lvl="0">
                        <a:buNone/>
                      </a:pPr>
                      <a:r>
                        <a:rPr lang="en-US" sz="1200" dirty="0">
                          <a:latin typeface="+mn-lt"/>
                        </a:rPr>
                        <a:t>Rosanna Horsley – </a:t>
                      </a:r>
                      <a:r>
                        <a:rPr lang="en-US" sz="1200" dirty="0" err="1">
                          <a:latin typeface="+mn-lt"/>
                        </a:rPr>
                        <a:t>HostNation</a:t>
                      </a:r>
                      <a:endParaRPr lang="en-US" sz="1200" dirty="0">
                        <a:latin typeface="+mn-lt"/>
                      </a:endParaRPr>
                    </a:p>
                  </a:txBody>
                  <a:tcPr marL="68580" marR="68580" marT="34290" marB="34290">
                    <a:solidFill>
                      <a:schemeClr val="bg1">
                        <a:lumMod val="95000"/>
                      </a:schemeClr>
                    </a:solidFill>
                  </a:tcPr>
                </a:tc>
                <a:extLst>
                  <a:ext uri="{0D108BD9-81ED-4DB2-BD59-A6C34878D82A}">
                    <a16:rowId xmlns:a16="http://schemas.microsoft.com/office/drawing/2014/main" val="1897529840"/>
                  </a:ext>
                </a:extLst>
              </a:tr>
              <a:tr h="475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1:40</a:t>
                      </a:r>
                    </a:p>
                  </a:txBody>
                  <a:tcPr marL="68580" marR="68580" marT="34290" marB="34290">
                    <a:solidFill>
                      <a:schemeClr val="bg1">
                        <a:lumMod val="95000"/>
                      </a:schemeClr>
                    </a:solidFill>
                  </a:tcPr>
                </a:tc>
                <a:tc>
                  <a:txBody>
                    <a:bodyPr/>
                    <a:lstStyle/>
                    <a:p>
                      <a:pPr lvl="0" algn="l">
                        <a:lnSpc>
                          <a:spcPct val="100000"/>
                        </a:lnSpc>
                        <a:spcBef>
                          <a:spcPts val="0"/>
                        </a:spcBef>
                        <a:spcAft>
                          <a:spcPts val="0"/>
                        </a:spcAft>
                        <a:buNone/>
                      </a:pPr>
                      <a:r>
                        <a:rPr lang="en-US" sz="1200" b="0" i="0" u="none" strike="noStrike" noProof="0" dirty="0">
                          <a:latin typeface="+mn-lt"/>
                        </a:rPr>
                        <a:t>SPLW experiences and challenges supporting refugees, asylum seekers, migrant populations</a:t>
                      </a:r>
                    </a:p>
                  </a:txBody>
                  <a:tcPr marL="68580" marR="68580" marT="34290" marB="34290">
                    <a:solidFill>
                      <a:schemeClr val="bg1">
                        <a:lumMod val="95000"/>
                      </a:schemeClr>
                    </a:solidFill>
                  </a:tcPr>
                </a:tc>
                <a:extLst>
                  <a:ext uri="{0D108BD9-81ED-4DB2-BD59-A6C34878D82A}">
                    <a16:rowId xmlns:a16="http://schemas.microsoft.com/office/drawing/2014/main" val="2489845027"/>
                  </a:ext>
                </a:extLst>
              </a:tr>
              <a:tr h="275326">
                <a:tc>
                  <a:txBody>
                    <a:bodyPr/>
                    <a:lstStyle/>
                    <a:p>
                      <a:pPr lvl="0">
                        <a:buNone/>
                      </a:pPr>
                      <a:r>
                        <a:rPr lang="en-US" sz="1200" dirty="0">
                          <a:latin typeface="+mn-lt"/>
                        </a:rPr>
                        <a:t>2:00</a:t>
                      </a:r>
                    </a:p>
                  </a:txBody>
                  <a:tcPr marL="68580" marR="68580" marT="34290" marB="34290">
                    <a:solidFill>
                      <a:schemeClr val="bg1">
                        <a:lumMod val="95000"/>
                      </a:schemeClr>
                    </a:solidFill>
                  </a:tcPr>
                </a:tc>
                <a:tc>
                  <a:txBody>
                    <a:bodyPr/>
                    <a:lstStyle/>
                    <a:p>
                      <a:pPr lvl="0">
                        <a:buNone/>
                      </a:pPr>
                      <a:r>
                        <a:rPr lang="en-US" sz="1200" dirty="0">
                          <a:latin typeface="+mn-lt"/>
                        </a:rPr>
                        <a:t>Close</a:t>
                      </a:r>
                    </a:p>
                  </a:txBody>
                  <a:tcPr marL="68580" marR="68580" marT="34290" marB="34290">
                    <a:solidFill>
                      <a:schemeClr val="bg1">
                        <a:lumMod val="95000"/>
                      </a:schemeClr>
                    </a:solidFill>
                  </a:tcPr>
                </a:tc>
                <a:extLst>
                  <a:ext uri="{0D108BD9-81ED-4DB2-BD59-A6C34878D82A}">
                    <a16:rowId xmlns:a16="http://schemas.microsoft.com/office/drawing/2014/main" val="3267515864"/>
                  </a:ext>
                </a:extLst>
              </a:tr>
              <a:tr h="275326">
                <a:tc>
                  <a:txBody>
                    <a:bodyPr/>
                    <a:lstStyle/>
                    <a:p>
                      <a:r>
                        <a:rPr lang="en-US" sz="1200" dirty="0">
                          <a:latin typeface="+mn-lt"/>
                        </a:rPr>
                        <a:t>Until 2:30</a:t>
                      </a:r>
                    </a:p>
                  </a:txBody>
                  <a:tcPr marL="68580" marR="68580" marT="34290" marB="34290">
                    <a:solidFill>
                      <a:schemeClr val="bg1">
                        <a:lumMod val="95000"/>
                      </a:schemeClr>
                    </a:solidFill>
                  </a:tcPr>
                </a:tc>
                <a:tc>
                  <a:txBody>
                    <a:bodyPr/>
                    <a:lstStyle/>
                    <a:p>
                      <a:r>
                        <a:rPr lang="en-US" sz="1200" dirty="0">
                          <a:latin typeface="+mn-lt"/>
                        </a:rPr>
                        <a:t>Q&amp;A and Networking</a:t>
                      </a:r>
                    </a:p>
                  </a:txBody>
                  <a:tcPr marL="68580" marR="68580" marT="34290" marB="34290">
                    <a:solidFill>
                      <a:schemeClr val="bg1">
                        <a:lumMod val="95000"/>
                      </a:schemeClr>
                    </a:solidFill>
                  </a:tcPr>
                </a:tc>
                <a:extLst>
                  <a:ext uri="{0D108BD9-81ED-4DB2-BD59-A6C34878D82A}">
                    <a16:rowId xmlns:a16="http://schemas.microsoft.com/office/drawing/2014/main" val="820115827"/>
                  </a:ext>
                </a:extLst>
              </a:tr>
            </a:tbl>
          </a:graphicData>
        </a:graphic>
      </p:graphicFrame>
    </p:spTree>
    <p:extLst>
      <p:ext uri="{BB962C8B-B14F-4D97-AF65-F5344CB8AC3E}">
        <p14:creationId xmlns:p14="http://schemas.microsoft.com/office/powerpoint/2010/main" val="184579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Migrant Health Guide recommendations</a:t>
            </a:r>
          </a:p>
        </p:txBody>
      </p:sp>
      <p:sp>
        <p:nvSpPr>
          <p:cNvPr id="3" name="Content Placeholder 2"/>
          <p:cNvSpPr>
            <a:spLocks noGrp="1"/>
          </p:cNvSpPr>
          <p:nvPr>
            <p:ph idx="1"/>
          </p:nvPr>
        </p:nvSpPr>
        <p:spPr>
          <a:xfrm>
            <a:off x="558000" y="915330"/>
            <a:ext cx="8028000" cy="3554759"/>
          </a:xfrm>
        </p:spPr>
        <p:txBody>
          <a:bodyPr/>
          <a:lstStyle/>
          <a:p>
            <a:pPr lvl="0"/>
            <a:r>
              <a:rPr lang="en-US" sz="1600" b="1" dirty="0">
                <a:solidFill>
                  <a:schemeClr val="bg2"/>
                </a:solidFill>
              </a:rPr>
              <a:t>2. For social prescribing link workers</a:t>
            </a:r>
          </a:p>
          <a:p>
            <a:pPr lvl="0"/>
            <a:r>
              <a:rPr lang="en-GB" sz="1600" i="1" dirty="0"/>
              <a:t>Before</a:t>
            </a:r>
            <a:r>
              <a:rPr lang="en-GB" sz="1600" dirty="0"/>
              <a:t> providing social prescribing services to migrants, link workers should develop knowledge in:</a:t>
            </a:r>
          </a:p>
          <a:p>
            <a:pPr lvl="0"/>
            <a:endParaRPr lang="en-GB" sz="1600" dirty="0"/>
          </a:p>
          <a:p>
            <a:pPr marL="285750" lvl="0" indent="-285750">
              <a:buFont typeface="Arial" panose="020B0604020202020204" pitchFamily="34" charset="0"/>
              <a:buChar char="•"/>
            </a:pPr>
            <a:r>
              <a:rPr lang="en-GB" sz="1400" dirty="0">
                <a:hlinkClick r:id="rId2"/>
              </a:rPr>
              <a:t>migrants’ entitlements to healthcare</a:t>
            </a:r>
            <a:r>
              <a:rPr lang="en-GB" sz="1400" dirty="0"/>
              <a:t> and other public services </a:t>
            </a:r>
          </a:p>
          <a:p>
            <a:pPr marL="285750" lvl="0" indent="-285750">
              <a:buFont typeface="Arial" panose="020B0604020202020204" pitchFamily="34" charset="0"/>
              <a:buChar char="•"/>
            </a:pPr>
            <a:r>
              <a:rPr lang="en-GB" sz="1400" dirty="0"/>
              <a:t>how to </a:t>
            </a:r>
            <a:r>
              <a:rPr lang="en-GB" sz="1400" dirty="0">
                <a:hlinkClick r:id="rId3"/>
              </a:rPr>
              <a:t>support migrants to access mainstream healthcare services</a:t>
            </a:r>
            <a:r>
              <a:rPr lang="en-GB" sz="1400" dirty="0"/>
              <a:t> and preventive care</a:t>
            </a:r>
          </a:p>
          <a:p>
            <a:pPr marL="285750" lvl="0" indent="-285750">
              <a:buFont typeface="Arial" panose="020B0604020202020204" pitchFamily="34" charset="0"/>
              <a:buChar char="•"/>
            </a:pPr>
            <a:r>
              <a:rPr lang="en-GB" sz="1400" dirty="0"/>
              <a:t>how to </a:t>
            </a:r>
            <a:r>
              <a:rPr lang="en-GB" sz="1400" dirty="0">
                <a:hlinkClick r:id="rId4"/>
              </a:rPr>
              <a:t>identify the health needs of migrants</a:t>
            </a:r>
            <a:r>
              <a:rPr lang="en-GB" sz="1400" dirty="0"/>
              <a:t> and when these require referral to specialist health services</a:t>
            </a:r>
          </a:p>
          <a:p>
            <a:pPr marL="285750" lvl="0" indent="-285750">
              <a:buFont typeface="Arial" panose="020B0604020202020204" pitchFamily="34" charset="0"/>
              <a:buChar char="•"/>
            </a:pPr>
            <a:r>
              <a:rPr lang="en-GB" sz="1400" dirty="0">
                <a:hlinkClick r:id="rId5"/>
              </a:rPr>
              <a:t>wider determinants of migrant health</a:t>
            </a:r>
            <a:endParaRPr lang="en-GB" sz="1400" dirty="0"/>
          </a:p>
          <a:p>
            <a:pPr marL="285750" lvl="0" indent="-285750">
              <a:buFont typeface="Arial" panose="020B0604020202020204" pitchFamily="34" charset="0"/>
              <a:buChar char="•"/>
            </a:pPr>
            <a:r>
              <a:rPr lang="en-GB" sz="1400" dirty="0">
                <a:hlinkClick r:id="rId6"/>
              </a:rPr>
              <a:t>trauma-informed approaches to service provision</a:t>
            </a:r>
            <a:endParaRPr lang="en-GB" sz="1400" dirty="0"/>
          </a:p>
          <a:p>
            <a:pPr marL="285750" lvl="0" indent="-285750">
              <a:buFont typeface="Arial" panose="020B0604020202020204" pitchFamily="34" charset="0"/>
              <a:buChar char="•"/>
            </a:pPr>
            <a:r>
              <a:rPr lang="en-GB" sz="1400" dirty="0"/>
              <a:t>how risk of </a:t>
            </a:r>
            <a:r>
              <a:rPr lang="en-GB" sz="1400" dirty="0">
                <a:hlinkClick r:id="rId7"/>
              </a:rPr>
              <a:t>communicable diseases</a:t>
            </a:r>
            <a:r>
              <a:rPr lang="en-GB" sz="1400" dirty="0"/>
              <a:t> and </a:t>
            </a:r>
            <a:r>
              <a:rPr lang="en-GB" sz="1400" dirty="0">
                <a:hlinkClick r:id="rId8"/>
              </a:rPr>
              <a:t>non-communicable diseases</a:t>
            </a:r>
            <a:r>
              <a:rPr lang="en-GB" sz="1400" dirty="0"/>
              <a:t> in migrants’ </a:t>
            </a:r>
            <a:r>
              <a:rPr lang="en-GB" sz="1400" dirty="0">
                <a:hlinkClick r:id="rId9"/>
              </a:rPr>
              <a:t>country of origin</a:t>
            </a:r>
            <a:r>
              <a:rPr lang="en-GB" sz="1400" dirty="0"/>
              <a:t> affect their health and wellbeing</a:t>
            </a:r>
          </a:p>
          <a:p>
            <a:pPr marL="285750" lvl="0" indent="-285750">
              <a:buFont typeface="Arial" panose="020B0604020202020204" pitchFamily="34" charset="0"/>
              <a:buChar char="•"/>
            </a:pPr>
            <a:r>
              <a:rPr lang="en-GB" sz="1400" dirty="0"/>
              <a:t>safeguarding </a:t>
            </a:r>
            <a:r>
              <a:rPr lang="en-GB" sz="1400" u="sng" dirty="0">
                <a:hlinkClick r:id="rId10"/>
              </a:rPr>
              <a:t>children</a:t>
            </a:r>
            <a:r>
              <a:rPr lang="en-GB" sz="1400" dirty="0"/>
              <a:t> and </a:t>
            </a:r>
            <a:r>
              <a:rPr lang="en-GB" sz="1400" u="sng" dirty="0">
                <a:hlinkClick r:id="rId11"/>
              </a:rPr>
              <a:t>adults</a:t>
            </a:r>
            <a:endParaRPr lang="en-GB" sz="1400" dirty="0"/>
          </a:p>
          <a:p>
            <a:pPr marL="285750" lvl="0" indent="-285750">
              <a:buFont typeface="Arial" panose="020B0604020202020204" pitchFamily="34" charset="0"/>
              <a:buChar char="•"/>
            </a:pPr>
            <a:r>
              <a:rPr lang="en-GB" sz="1400" dirty="0"/>
              <a:t>looking after their own health and wellbeing as a service provider </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20</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Tree>
    <p:extLst>
      <p:ext uri="{BB962C8B-B14F-4D97-AF65-F5344CB8AC3E}">
        <p14:creationId xmlns:p14="http://schemas.microsoft.com/office/powerpoint/2010/main" val="4179837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Migrant Health Guide recommendations</a:t>
            </a:r>
          </a:p>
        </p:txBody>
      </p:sp>
      <p:sp>
        <p:nvSpPr>
          <p:cNvPr id="3" name="Content Placeholder 2"/>
          <p:cNvSpPr>
            <a:spLocks noGrp="1"/>
          </p:cNvSpPr>
          <p:nvPr>
            <p:ph idx="1"/>
          </p:nvPr>
        </p:nvSpPr>
        <p:spPr/>
        <p:txBody>
          <a:bodyPr/>
          <a:lstStyle/>
          <a:p>
            <a:pPr lvl="0"/>
            <a:r>
              <a:rPr lang="en-GB" sz="1600" i="1" dirty="0"/>
              <a:t>When</a:t>
            </a:r>
            <a:r>
              <a:rPr lang="en-GB" sz="1600" dirty="0"/>
              <a:t> providing social prescribing services to migrants, link workers should:</a:t>
            </a:r>
          </a:p>
          <a:p>
            <a:pPr marL="0" lvl="0" indent="0"/>
            <a:endParaRPr lang="en-GB" sz="1600" dirty="0"/>
          </a:p>
          <a:p>
            <a:pPr marL="285750" lvl="0" indent="-285750">
              <a:buFont typeface="Arial" panose="020B0604020202020204" pitchFamily="34" charset="0"/>
              <a:buChar char="•"/>
            </a:pPr>
            <a:r>
              <a:rPr lang="en-GB" sz="1600" dirty="0"/>
              <a:t>ensure that services are </a:t>
            </a:r>
            <a:r>
              <a:rPr lang="en-GB" sz="1600" b="1" dirty="0"/>
              <a:t>culturally responsive </a:t>
            </a:r>
            <a:r>
              <a:rPr lang="en-GB" sz="1600" dirty="0"/>
              <a:t>and </a:t>
            </a:r>
            <a:r>
              <a:rPr lang="en-GB" sz="1600" b="1" dirty="0"/>
              <a:t>tailored to the needs of individuals</a:t>
            </a:r>
            <a:r>
              <a:rPr lang="en-GB" sz="1600" dirty="0"/>
              <a:t>, including their preferences for:</a:t>
            </a:r>
          </a:p>
          <a:p>
            <a:pPr marL="735012" lvl="3" indent="-285750">
              <a:buFont typeface="Courier New" panose="02070309020205020404" pitchFamily="49" charset="0"/>
              <a:buChar char="o"/>
            </a:pPr>
            <a:r>
              <a:rPr lang="en-GB" sz="1400" dirty="0"/>
              <a:t>language (e.g. </a:t>
            </a:r>
            <a:r>
              <a:rPr lang="en-GB" sz="1400" u="sng" dirty="0">
                <a:hlinkClick r:id="rId2"/>
              </a:rPr>
              <a:t>interpreting, translation</a:t>
            </a:r>
            <a:r>
              <a:rPr lang="en-GB" sz="1400" dirty="0"/>
              <a:t>, and other bilingual support in social prescribing sessions like working with a bilingual advocate)</a:t>
            </a:r>
          </a:p>
          <a:p>
            <a:pPr marL="735012" lvl="3" indent="-285750">
              <a:buFont typeface="Courier New" panose="02070309020205020404" pitchFamily="49" charset="0"/>
              <a:buChar char="o"/>
            </a:pPr>
            <a:r>
              <a:rPr lang="en-GB" sz="1400" dirty="0"/>
              <a:t>culture (e.g. as much as possible, allowing the individual to choose a link worker from the same or different ethnic and religious background)</a:t>
            </a:r>
          </a:p>
          <a:p>
            <a:pPr marL="735012" lvl="3" indent="-285750">
              <a:buFont typeface="Courier New" panose="02070309020205020404" pitchFamily="49" charset="0"/>
              <a:buChar char="o"/>
            </a:pPr>
            <a:r>
              <a:rPr lang="en-GB" sz="1400" dirty="0"/>
              <a:t>sex (e.g. link workers of the same sex, and same- or mix-sex groups)</a:t>
            </a:r>
          </a:p>
          <a:p>
            <a:pPr marL="735012" lvl="3" indent="-285750">
              <a:buFont typeface="Courier New" panose="02070309020205020404" pitchFamily="49" charset="0"/>
              <a:buChar char="o"/>
            </a:pPr>
            <a:r>
              <a:rPr lang="en-GB" sz="1400" dirty="0"/>
              <a:t>service delivery format (e.g. individual or group sessions)</a:t>
            </a:r>
          </a:p>
          <a:p>
            <a:pPr marL="735012" lvl="3" indent="-285750">
              <a:buFont typeface="Courier New" panose="02070309020205020404" pitchFamily="49" charset="0"/>
              <a:buChar char="o"/>
            </a:pPr>
            <a:r>
              <a:rPr lang="en-GB" sz="1400" dirty="0"/>
              <a:t>personalised care (e.g. some individuals may want personalised conversations about their health and wellbeing, while others prefer quick signposting)</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21</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Tree>
    <p:extLst>
      <p:ext uri="{BB962C8B-B14F-4D97-AF65-F5344CB8AC3E}">
        <p14:creationId xmlns:p14="http://schemas.microsoft.com/office/powerpoint/2010/main" val="1205229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Migrant Health Guide recommendations</a:t>
            </a:r>
          </a:p>
        </p:txBody>
      </p:sp>
      <p:sp>
        <p:nvSpPr>
          <p:cNvPr id="3" name="Content Placeholder 2"/>
          <p:cNvSpPr>
            <a:spLocks noGrp="1"/>
          </p:cNvSpPr>
          <p:nvPr>
            <p:ph idx="1"/>
          </p:nvPr>
        </p:nvSpPr>
        <p:spPr/>
        <p:txBody>
          <a:bodyPr/>
          <a:lstStyle/>
          <a:p>
            <a:pPr marL="171450" lvl="0" indent="-171450">
              <a:buFont typeface="Arial" panose="020B0604020202020204" pitchFamily="34" charset="0"/>
              <a:buChar char="•"/>
            </a:pPr>
            <a:r>
              <a:rPr lang="en-GB" sz="1600" dirty="0"/>
              <a:t>clearly </a:t>
            </a:r>
            <a:r>
              <a:rPr lang="en-GB" sz="1600" b="1" dirty="0"/>
              <a:t>define link worker role boundaries</a:t>
            </a:r>
            <a:r>
              <a:rPr lang="en-GB" sz="1600" dirty="0"/>
              <a:t>, including whether they may need to take on additional responsibilities and support roles when providing services to migrants. </a:t>
            </a:r>
          </a:p>
          <a:p>
            <a:pPr marL="171450" lvl="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consider whether </a:t>
            </a:r>
            <a:r>
              <a:rPr lang="en-GB" sz="1600" b="1" dirty="0"/>
              <a:t>access to healthcare is an important part of a migrant’s health needs</a:t>
            </a:r>
            <a:r>
              <a:rPr lang="en-GB" sz="1600" dirty="0"/>
              <a:t>, and provide appropriate support for migrants to understand the healthcare system and access healthcare services</a:t>
            </a:r>
          </a:p>
          <a:p>
            <a:pPr marL="171450" lvl="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identify </a:t>
            </a:r>
            <a:r>
              <a:rPr lang="en-GB" sz="1600" b="1" dirty="0"/>
              <a:t>‘windows of opportunity’ for service provision </a:t>
            </a:r>
            <a:r>
              <a:rPr lang="en-GB" sz="1600" dirty="0"/>
              <a:t>and be prepared to problem-solve any changes to migrants’ housing, legal status, location, and readiness to engage with services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22</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Tree>
    <p:extLst>
      <p:ext uri="{BB962C8B-B14F-4D97-AF65-F5344CB8AC3E}">
        <p14:creationId xmlns:p14="http://schemas.microsoft.com/office/powerpoint/2010/main" val="795612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Migrant Health Guide recommendations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23</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
        <p:nvSpPr>
          <p:cNvPr id="6" name="Content Placeholder 2">
            <a:extLst>
              <a:ext uri="{FF2B5EF4-FFF2-40B4-BE49-F238E27FC236}">
                <a16:creationId xmlns:a16="http://schemas.microsoft.com/office/drawing/2014/main" id="{B2A6F371-02EF-419B-A26F-1632471F20ED}"/>
              </a:ext>
            </a:extLst>
          </p:cNvPr>
          <p:cNvSpPr>
            <a:spLocks noGrp="1"/>
          </p:cNvSpPr>
          <p:nvPr>
            <p:ph idx="1"/>
          </p:nvPr>
        </p:nvSpPr>
        <p:spPr>
          <a:xfrm>
            <a:off x="557213" y="1058863"/>
            <a:ext cx="8029575" cy="3556000"/>
          </a:xfrm>
        </p:spPr>
        <p:txBody>
          <a:bodyPr/>
          <a:lstStyle/>
          <a:p>
            <a:pPr lvl="0"/>
            <a:r>
              <a:rPr lang="en-US" sz="1600" b="1" dirty="0">
                <a:solidFill>
                  <a:schemeClr val="bg2"/>
                </a:solidFill>
              </a:rPr>
              <a:t>3. For monitoring and evaluation</a:t>
            </a:r>
          </a:p>
          <a:p>
            <a:pPr lvl="0"/>
            <a:endParaRPr lang="en-US" sz="1600" b="1" dirty="0">
              <a:solidFill>
                <a:schemeClr val="bg2"/>
              </a:solidFill>
            </a:endParaRPr>
          </a:p>
          <a:p>
            <a:r>
              <a:rPr lang="en-GB" sz="1600" dirty="0"/>
              <a:t>To improve the understanding of how social prescribing works and for whom, those who commission, plan, deliver and manage social prescribing services should ensure that:</a:t>
            </a:r>
          </a:p>
          <a:p>
            <a:endParaRPr lang="en-GB" sz="1600" dirty="0"/>
          </a:p>
          <a:p>
            <a:pPr marL="285750" lvl="0" indent="-285750">
              <a:buFont typeface="Arial" panose="020B0604020202020204" pitchFamily="34" charset="0"/>
              <a:buChar char="•"/>
            </a:pPr>
            <a:r>
              <a:rPr lang="en-GB" sz="1600" dirty="0"/>
              <a:t>programmes are </a:t>
            </a:r>
            <a:r>
              <a:rPr lang="en-GB" sz="1600" b="1" dirty="0"/>
              <a:t>adequately funded to allow </a:t>
            </a:r>
            <a:r>
              <a:rPr lang="en-GB" sz="1600" b="1" u="sng" dirty="0">
                <a:hlinkClick r:id="rId2"/>
              </a:rPr>
              <a:t>robust evaluation</a:t>
            </a:r>
            <a:r>
              <a:rPr lang="en-GB" sz="1600" b="1" dirty="0"/>
              <a:t> </a:t>
            </a:r>
            <a:r>
              <a:rPr lang="en-GB" sz="1600" dirty="0"/>
              <a:t>of implementation and outcomes</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evaluations use </a:t>
            </a:r>
            <a:r>
              <a:rPr lang="en-GB" sz="1600" u="sng" dirty="0">
                <a:hlinkClick r:id="rId3"/>
              </a:rPr>
              <a:t>comparative designs</a:t>
            </a:r>
            <a:r>
              <a:rPr lang="en-GB" sz="1600" dirty="0"/>
              <a:t> and </a:t>
            </a:r>
            <a:r>
              <a:rPr lang="en-GB" sz="1600" u="sng" dirty="0">
                <a:hlinkClick r:id="rId4"/>
              </a:rPr>
              <a:t>prospective data collection</a:t>
            </a:r>
            <a:r>
              <a:rPr lang="en-GB" sz="1600" dirty="0"/>
              <a:t> where possible</a:t>
            </a:r>
          </a:p>
          <a:p>
            <a:pPr marL="285750" lvl="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19260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Migrant Health Guide recommendations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24</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
        <p:nvSpPr>
          <p:cNvPr id="6" name="Content Placeholder 2">
            <a:extLst>
              <a:ext uri="{FF2B5EF4-FFF2-40B4-BE49-F238E27FC236}">
                <a16:creationId xmlns:a16="http://schemas.microsoft.com/office/drawing/2014/main" id="{B2A6F371-02EF-419B-A26F-1632471F20ED}"/>
              </a:ext>
            </a:extLst>
          </p:cNvPr>
          <p:cNvSpPr>
            <a:spLocks noGrp="1"/>
          </p:cNvSpPr>
          <p:nvPr>
            <p:ph idx="1"/>
          </p:nvPr>
        </p:nvSpPr>
        <p:spPr>
          <a:xfrm>
            <a:off x="557212" y="915330"/>
            <a:ext cx="8029575" cy="3556000"/>
          </a:xfrm>
        </p:spPr>
        <p:txBody>
          <a:bodyPr/>
          <a:lstStyle/>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data collection is standardised to include sociocultural and demographic characteristics of social prescribing recipients. This can include </a:t>
            </a:r>
            <a:r>
              <a:rPr lang="en-GB" sz="1600" b="1" dirty="0"/>
              <a:t>collection of data on country of birth, languages spoken, migration history, type of migrant </a:t>
            </a:r>
            <a:r>
              <a:rPr lang="en-GB" sz="1600" dirty="0"/>
              <a:t>(e.g. labour migrant, refugee, asylum seeker) and ethnicity. </a:t>
            </a:r>
          </a:p>
          <a:p>
            <a:pPr marL="0" lvl="0" indent="0"/>
            <a:endParaRPr lang="en-GB" sz="1600" dirty="0"/>
          </a:p>
          <a:p>
            <a:pPr marL="0" lvl="0" indent="0"/>
            <a:r>
              <a:rPr lang="en-GB" sz="1600" i="1" dirty="0"/>
              <a:t>It is important to note that some migrants may be hesitant to disclose details about their immigration history, so it is important to build trust and help them to understand why you are asking these questions, what you will do with the information, and the </a:t>
            </a:r>
            <a:r>
              <a:rPr lang="en-GB" sz="1600" i="1" u="sng" dirty="0">
                <a:hlinkClick r:id="rId2"/>
              </a:rPr>
              <a:t>circumstances in which health services share non-clinical information with the Home Office</a:t>
            </a:r>
            <a:r>
              <a:rPr lang="en-GB" sz="1600" i="1" dirty="0"/>
              <a:t>. </a:t>
            </a:r>
          </a:p>
          <a:p>
            <a:pPr lvl="0"/>
            <a:r>
              <a:rPr lang="en-US" sz="1600" b="1" dirty="0"/>
              <a:t> </a:t>
            </a:r>
            <a:endParaRPr lang="en-GB" sz="1600" dirty="0"/>
          </a:p>
        </p:txBody>
      </p:sp>
    </p:spTree>
    <p:extLst>
      <p:ext uri="{BB962C8B-B14F-4D97-AF65-F5344CB8AC3E}">
        <p14:creationId xmlns:p14="http://schemas.microsoft.com/office/powerpoint/2010/main" val="410200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Migrant Health Guide recommendations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25</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
        <p:nvSpPr>
          <p:cNvPr id="6" name="Content Placeholder 2">
            <a:extLst>
              <a:ext uri="{FF2B5EF4-FFF2-40B4-BE49-F238E27FC236}">
                <a16:creationId xmlns:a16="http://schemas.microsoft.com/office/drawing/2014/main" id="{B2A6F371-02EF-419B-A26F-1632471F20ED}"/>
              </a:ext>
            </a:extLst>
          </p:cNvPr>
          <p:cNvSpPr>
            <a:spLocks noGrp="1"/>
          </p:cNvSpPr>
          <p:nvPr>
            <p:ph idx="1"/>
          </p:nvPr>
        </p:nvSpPr>
        <p:spPr>
          <a:xfrm>
            <a:off x="557213" y="1058863"/>
            <a:ext cx="8029575" cy="3556000"/>
          </a:xfrm>
        </p:spPr>
        <p:txBody>
          <a:bodyPr/>
          <a:lstStyle/>
          <a:p>
            <a:pPr marL="285750" lvl="0" indent="-285750">
              <a:buFont typeface="Arial" panose="020B0604020202020204" pitchFamily="34" charset="0"/>
              <a:buChar char="•"/>
            </a:pPr>
            <a:r>
              <a:rPr lang="en-GB" sz="1600" b="1" dirty="0"/>
              <a:t>measurement of a range of social prescribing outcomes follows a framework </a:t>
            </a:r>
            <a:r>
              <a:rPr lang="en-GB" sz="1600" dirty="0"/>
              <a:t>(e.g. NHS England and NHS Improvement </a:t>
            </a:r>
            <a:r>
              <a:rPr lang="en-GB" sz="1600" u="sng" dirty="0">
                <a:hlinkClick r:id="rId2"/>
              </a:rPr>
              <a:t>Social Prescribing Common Outcomes Framework</a:t>
            </a:r>
            <a:r>
              <a:rPr lang="en-GB" sz="1600" dirty="0"/>
              <a:t>), and considers the effect of social prescribing on migrants’ physical health, mental health, healthcare utilisation, confidence/self-esteem/empowerment, knowledge and skill development, and social connectivity</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provider- and patient-reported measures are synthesised together with </a:t>
            </a:r>
            <a:r>
              <a:rPr lang="en-GB" sz="1600" u="sng" dirty="0">
                <a:hlinkClick r:id="rId3"/>
              </a:rPr>
              <a:t>routine data</a:t>
            </a:r>
            <a:r>
              <a:rPr lang="en-GB" sz="1600" dirty="0"/>
              <a:t> from sources like electronic health records, particularly to </a:t>
            </a:r>
            <a:r>
              <a:rPr lang="en-GB" sz="1600" b="1" dirty="0"/>
              <a:t>capture referrals and measures of effect for outcomes like healthcare utilisation</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patient-reported outcome tools for health and wellbeing outcomes in migrants are assessed for cultural and linguistic appropriateness</a:t>
            </a:r>
          </a:p>
          <a:p>
            <a:pPr lvl="0"/>
            <a:r>
              <a:rPr lang="en-US" sz="1600" b="1" dirty="0"/>
              <a:t> </a:t>
            </a:r>
            <a:endParaRPr lang="en-GB" sz="1600" dirty="0"/>
          </a:p>
        </p:txBody>
      </p:sp>
    </p:spTree>
    <p:extLst>
      <p:ext uri="{BB962C8B-B14F-4D97-AF65-F5344CB8AC3E}">
        <p14:creationId xmlns:p14="http://schemas.microsoft.com/office/powerpoint/2010/main" val="2529142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Migrant Health Guide recommendations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26</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
        <p:nvSpPr>
          <p:cNvPr id="6" name="Content Placeholder 2">
            <a:extLst>
              <a:ext uri="{FF2B5EF4-FFF2-40B4-BE49-F238E27FC236}">
                <a16:creationId xmlns:a16="http://schemas.microsoft.com/office/drawing/2014/main" id="{B2A6F371-02EF-419B-A26F-1632471F20ED}"/>
              </a:ext>
            </a:extLst>
          </p:cNvPr>
          <p:cNvSpPr>
            <a:spLocks noGrp="1"/>
          </p:cNvSpPr>
          <p:nvPr>
            <p:ph idx="1"/>
          </p:nvPr>
        </p:nvSpPr>
        <p:spPr>
          <a:xfrm>
            <a:off x="557213" y="1058863"/>
            <a:ext cx="8029575" cy="3556000"/>
          </a:xfrm>
        </p:spPr>
        <p:txBody>
          <a:bodyPr/>
          <a:lstStyle/>
          <a:p>
            <a:pPr lvl="0"/>
            <a:r>
              <a:rPr lang="en-US" sz="1600" b="1" dirty="0">
                <a:solidFill>
                  <a:schemeClr val="bg2"/>
                </a:solidFill>
              </a:rPr>
              <a:t>4. For researchers</a:t>
            </a:r>
          </a:p>
          <a:p>
            <a:pPr lvl="0"/>
            <a:endParaRPr lang="en-US" sz="1600" b="1" dirty="0"/>
          </a:p>
          <a:p>
            <a:pPr marL="0" indent="0"/>
            <a:r>
              <a:rPr lang="en-GB" sz="1600" dirty="0"/>
              <a:t>Future research on social prescribing for migrant populations in the UK could consider:</a:t>
            </a:r>
          </a:p>
          <a:p>
            <a:pPr marL="0" indent="0"/>
            <a:endParaRPr lang="en-GB" sz="1600" dirty="0"/>
          </a:p>
          <a:p>
            <a:pPr marL="285750" indent="-285750">
              <a:buFont typeface="Arial" panose="020B0604020202020204" pitchFamily="34" charset="0"/>
              <a:buChar char="•"/>
            </a:pPr>
            <a:r>
              <a:rPr lang="en-GB" sz="1600" b="1" dirty="0"/>
              <a:t>validating measurements tools</a:t>
            </a:r>
            <a:r>
              <a:rPr lang="en-GB" sz="1600" dirty="0"/>
              <a:t> in social prescribing settings for migrant populations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assessing </a:t>
            </a:r>
            <a:r>
              <a:rPr lang="en-GB" sz="1600" b="1" dirty="0"/>
              <a:t>why link workers take on additional roles when providing services to migrants</a:t>
            </a:r>
            <a:r>
              <a:rPr lang="en-GB" sz="1600" dirty="0"/>
              <a:t>, and whether migrants’ holistic health and wellbeing needs are better addressed through single-function link worker roles, transdisciplinary support roles, or other types of support</a:t>
            </a:r>
          </a:p>
          <a:p>
            <a:pPr lvl="0"/>
            <a:r>
              <a:rPr lang="en-US" sz="1200" b="1" dirty="0"/>
              <a:t> </a:t>
            </a:r>
            <a:endParaRPr lang="en-GB" sz="1200" dirty="0"/>
          </a:p>
        </p:txBody>
      </p:sp>
    </p:spTree>
    <p:extLst>
      <p:ext uri="{BB962C8B-B14F-4D97-AF65-F5344CB8AC3E}">
        <p14:creationId xmlns:p14="http://schemas.microsoft.com/office/powerpoint/2010/main" val="3344070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D9B2-4FD0-4AE5-BBBA-B7B48C2372EB}"/>
              </a:ext>
            </a:extLst>
          </p:cNvPr>
          <p:cNvSpPr>
            <a:spLocks noGrp="1"/>
          </p:cNvSpPr>
          <p:nvPr>
            <p:ph type="title"/>
          </p:nvPr>
        </p:nvSpPr>
        <p:spPr/>
        <p:txBody>
          <a:bodyPr/>
          <a:lstStyle/>
          <a:p>
            <a:r>
              <a:rPr lang="en-GB" sz="2100" dirty="0"/>
              <a:t>Over to you</a:t>
            </a:r>
          </a:p>
        </p:txBody>
      </p:sp>
      <p:sp>
        <p:nvSpPr>
          <p:cNvPr id="3" name="Content Placeholder 2">
            <a:extLst>
              <a:ext uri="{FF2B5EF4-FFF2-40B4-BE49-F238E27FC236}">
                <a16:creationId xmlns:a16="http://schemas.microsoft.com/office/drawing/2014/main" id="{DEFB488D-D7D1-4FFB-8A60-B64DDFC593F8}"/>
              </a:ext>
            </a:extLst>
          </p:cNvPr>
          <p:cNvSpPr>
            <a:spLocks noGrp="1"/>
          </p:cNvSpPr>
          <p:nvPr>
            <p:ph idx="1"/>
          </p:nvPr>
        </p:nvSpPr>
        <p:spPr/>
        <p:txBody>
          <a:bodyPr/>
          <a:lstStyle/>
          <a:p>
            <a:pPr marL="285750" indent="-285750">
              <a:buFont typeface="Arial" panose="020B0604020202020204" pitchFamily="34" charset="0"/>
              <a:buChar char="•"/>
            </a:pPr>
            <a:r>
              <a:rPr lang="en-GB" sz="1600" dirty="0"/>
              <a:t>Literature vs. in practice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Challenges supporting migrant communities </a:t>
            </a:r>
          </a:p>
          <a:p>
            <a:pPr marL="635000" lvl="1" indent="-285750">
              <a:buFont typeface="Arial" panose="020B0604020202020204" pitchFamily="34" charset="0"/>
              <a:buChar char="•"/>
            </a:pPr>
            <a:r>
              <a:rPr lang="en-GB" sz="1600" dirty="0"/>
              <a:t>Taking on additional roles and responsibilities</a:t>
            </a:r>
          </a:p>
          <a:p>
            <a:pPr marL="635000" lvl="1" indent="-285750">
              <a:buFont typeface="Arial" panose="020B0604020202020204" pitchFamily="34" charset="0"/>
              <a:buChar char="•"/>
            </a:pPr>
            <a:r>
              <a:rPr lang="en-GB" sz="1600" dirty="0"/>
              <a:t>Role boundaries</a:t>
            </a:r>
          </a:p>
          <a:p>
            <a:pPr marL="635000" lvl="1"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Feasibility of recommendations</a:t>
            </a:r>
          </a:p>
        </p:txBody>
      </p:sp>
      <p:sp>
        <p:nvSpPr>
          <p:cNvPr id="4" name="Slide Number Placeholder 3">
            <a:extLst>
              <a:ext uri="{FF2B5EF4-FFF2-40B4-BE49-F238E27FC236}">
                <a16:creationId xmlns:a16="http://schemas.microsoft.com/office/drawing/2014/main" id="{2EACE1F4-3C93-40C6-8656-A7A3E27A5271}"/>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27</a:t>
            </a:fld>
            <a:endParaRPr lang="en-US" dirty="0"/>
          </a:p>
        </p:txBody>
      </p:sp>
      <p:sp>
        <p:nvSpPr>
          <p:cNvPr id="5" name="Footer Placeholder 4">
            <a:extLst>
              <a:ext uri="{FF2B5EF4-FFF2-40B4-BE49-F238E27FC236}">
                <a16:creationId xmlns:a16="http://schemas.microsoft.com/office/drawing/2014/main" id="{5E351730-7DDC-4164-8FC0-F50EB514C6DB}"/>
              </a:ext>
            </a:extLst>
          </p:cNvPr>
          <p:cNvSpPr>
            <a:spLocks noGrp="1"/>
          </p:cNvSpPr>
          <p:nvPr>
            <p:ph type="ftr" sz="quarter" idx="11"/>
          </p:nvPr>
        </p:nvSpPr>
        <p:spPr/>
        <p:txBody>
          <a:bodyPr/>
          <a:lstStyle/>
          <a:p>
            <a:pPr>
              <a:defRPr/>
            </a:pPr>
            <a:r>
              <a:rPr lang="en-US" dirty="0"/>
              <a:t>Social prescribing for migrants in the UK</a:t>
            </a:r>
          </a:p>
        </p:txBody>
      </p:sp>
    </p:spTree>
    <p:extLst>
      <p:ext uri="{BB962C8B-B14F-4D97-AF65-F5344CB8AC3E}">
        <p14:creationId xmlns:p14="http://schemas.microsoft.com/office/powerpoint/2010/main" val="198848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Get in touch</a:t>
            </a:r>
          </a:p>
        </p:txBody>
      </p:sp>
      <p:sp>
        <p:nvSpPr>
          <p:cNvPr id="3" name="Content Placeholder 2"/>
          <p:cNvSpPr>
            <a:spLocks noGrp="1"/>
          </p:cNvSpPr>
          <p:nvPr>
            <p:ph idx="1"/>
          </p:nvPr>
        </p:nvSpPr>
        <p:spPr/>
        <p:txBody>
          <a:bodyPr/>
          <a:lstStyle/>
          <a:p>
            <a:pPr marL="0" indent="0"/>
            <a:endParaRPr lang="en-GB" dirty="0">
              <a:effectLst/>
            </a:endParaRPr>
          </a:p>
          <a:p>
            <a:pPr marL="0" indent="0"/>
            <a:endParaRPr lang="en-GB" dirty="0"/>
          </a:p>
          <a:p>
            <a:pPr marL="0" indent="0"/>
            <a:endParaRPr lang="en-GB" dirty="0">
              <a:effectLst/>
            </a:endParaRPr>
          </a:p>
          <a:p>
            <a:pPr marL="0" indent="0"/>
            <a:endParaRPr lang="en-GB" dirty="0"/>
          </a:p>
          <a:p>
            <a:pPr marL="0" indent="0"/>
            <a:r>
              <a:rPr lang="en-GB" dirty="0">
                <a:effectLst/>
              </a:rPr>
              <a:t>Email </a:t>
            </a:r>
            <a:r>
              <a:rPr lang="en-GB" dirty="0">
                <a:effectLst/>
                <a:hlinkClick r:id="rId2"/>
              </a:rPr>
              <a:t>claire.zhang@phe.gov.uk</a:t>
            </a:r>
            <a:r>
              <a:rPr lang="en-GB" dirty="0">
                <a:effectLst/>
              </a:rPr>
              <a:t> or </a:t>
            </a:r>
            <a:r>
              <a:rPr lang="en-GB" dirty="0">
                <a:effectLst/>
                <a:hlinkClick r:id="rId3"/>
              </a:rPr>
              <a:t>MigrationHealth@phe.gov.uk</a:t>
            </a:r>
            <a:r>
              <a:rPr lang="en-GB" dirty="0">
                <a:effectLst/>
              </a:rPr>
              <a:t> </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28</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Tree>
    <p:extLst>
      <p:ext uri="{BB962C8B-B14F-4D97-AF65-F5344CB8AC3E}">
        <p14:creationId xmlns:p14="http://schemas.microsoft.com/office/powerpoint/2010/main" val="2344240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29</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algn="ctr" defTabSz="685800"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5" y="141686"/>
            <a:ext cx="8700965" cy="377837"/>
          </a:xfrm>
          <a:solidFill>
            <a:schemeClr val="tx2"/>
          </a:solidFill>
          <a:ln>
            <a:solidFill>
              <a:schemeClr val="accent4"/>
            </a:solidFill>
          </a:ln>
        </p:spPr>
        <p:txBody>
          <a:bodyPr lIns="68580" tIns="34290" rIns="68580" bIns="34290" anchor="t"/>
          <a:lstStyle/>
          <a:p>
            <a:pPr algn="ctr">
              <a:spcBef>
                <a:spcPts val="0"/>
              </a:spcBef>
            </a:pPr>
            <a:r>
              <a:rPr lang="en-US" sz="2100" dirty="0"/>
              <a:t>Q&amp;A</a:t>
            </a:r>
          </a:p>
        </p:txBody>
      </p:sp>
      <p:sp>
        <p:nvSpPr>
          <p:cNvPr id="3" name="Prostokąt 2">
            <a:extLst>
              <a:ext uri="{FF2B5EF4-FFF2-40B4-BE49-F238E27FC236}">
                <a16:creationId xmlns:a16="http://schemas.microsoft.com/office/drawing/2014/main" id="{7706BAAF-E1D9-4B79-ABF4-8F74EFB0D566}"/>
              </a:ext>
            </a:extLst>
          </p:cNvPr>
          <p:cNvSpPr/>
          <p:nvPr/>
        </p:nvSpPr>
        <p:spPr>
          <a:xfrm>
            <a:off x="502345" y="1982006"/>
            <a:ext cx="8641655" cy="1546577"/>
          </a:xfrm>
          <a:prstGeom prst="rect">
            <a:avLst/>
          </a:prstGeom>
        </p:spPr>
        <p:txBody>
          <a:bodyPr wrap="square" lIns="68580" tIns="34290" rIns="68580" bIns="34290" anchor="t">
            <a:spAutoFit/>
          </a:bodyPr>
          <a:lstStyle/>
          <a:p>
            <a:pPr algn="ctr" defTabSz="685800" fontAlgn="auto">
              <a:spcBef>
                <a:spcPts val="0"/>
              </a:spcBef>
              <a:spcAft>
                <a:spcPts val="0"/>
              </a:spcAft>
            </a:pPr>
            <a:r>
              <a:rPr lang="en-US" sz="2100" b="1" dirty="0">
                <a:solidFill>
                  <a:srgbClr val="3F3F3F"/>
                </a:solidFill>
                <a:latin typeface="Arial"/>
                <a:ea typeface="+mn-lt"/>
                <a:cs typeface="Arial"/>
              </a:rPr>
              <a:t>Please feel free to ask your question(s).</a:t>
            </a:r>
            <a:endParaRPr lang="en-US" sz="2100" b="1" dirty="0">
              <a:solidFill>
                <a:srgbClr val="3F3F3F"/>
              </a:solidFill>
              <a:latin typeface="Arial"/>
              <a:ea typeface="+mn-ea"/>
              <a:cs typeface="Arial"/>
            </a:endParaRPr>
          </a:p>
          <a:p>
            <a:pPr defTabSz="685800" fontAlgn="auto">
              <a:spcBef>
                <a:spcPts val="0"/>
              </a:spcBef>
              <a:spcAft>
                <a:spcPts val="0"/>
              </a:spcAft>
            </a:pPr>
            <a:endParaRPr lang="en-US" sz="2100" b="1" dirty="0">
              <a:solidFill>
                <a:srgbClr val="3F3F3F"/>
              </a:solidFill>
              <a:latin typeface="Arial"/>
              <a:ea typeface="+mn-ea"/>
              <a:cs typeface="Arial"/>
            </a:endParaRPr>
          </a:p>
          <a:p>
            <a:pPr defTabSz="685800" fontAlgn="auto">
              <a:spcBef>
                <a:spcPts val="0"/>
              </a:spcBef>
              <a:spcAft>
                <a:spcPts val="0"/>
              </a:spcAft>
            </a:pPr>
            <a:endParaRPr lang="en-US" sz="1350" dirty="0">
              <a:solidFill>
                <a:srgbClr val="3F3F3F"/>
              </a:solidFill>
              <a:latin typeface="Arial"/>
              <a:ea typeface="+mn-ea"/>
              <a:cs typeface="Arial"/>
            </a:endParaRPr>
          </a:p>
          <a:p>
            <a:pPr defTabSz="685800" fontAlgn="auto">
              <a:spcBef>
                <a:spcPts val="0"/>
              </a:spcBef>
              <a:spcAft>
                <a:spcPts val="0"/>
              </a:spcAft>
            </a:pPr>
            <a:endParaRPr lang="en-US" sz="1350" dirty="0">
              <a:solidFill>
                <a:srgbClr val="3F3F3F"/>
              </a:solidFill>
              <a:latin typeface="Arial"/>
              <a:ea typeface="+mn-ea"/>
              <a:cs typeface="Arial"/>
            </a:endParaRPr>
          </a:p>
          <a:p>
            <a:pPr defTabSz="685800" fontAlgn="auto">
              <a:spcBef>
                <a:spcPts val="0"/>
              </a:spcBef>
              <a:spcAft>
                <a:spcPts val="0"/>
              </a:spcAft>
            </a:pPr>
            <a:endParaRPr lang="en-US" sz="1350" dirty="0">
              <a:solidFill>
                <a:srgbClr val="3F3F3F"/>
              </a:solidFill>
              <a:latin typeface="Arial"/>
              <a:ea typeface="+mn-ea"/>
              <a:cs typeface="Arial"/>
            </a:endParaRPr>
          </a:p>
          <a:p>
            <a:pPr defTabSz="685800" fontAlgn="auto">
              <a:spcBef>
                <a:spcPts val="0"/>
              </a:spcBef>
              <a:spcAft>
                <a:spcPts val="0"/>
              </a:spcAft>
            </a:pPr>
            <a:endParaRPr lang="pl-PL" sz="1350" dirty="0">
              <a:solidFill>
                <a:srgbClr val="3F3F3F"/>
              </a:solidFill>
              <a:latin typeface="Arial"/>
              <a:ea typeface="+mn-ea"/>
              <a:cs typeface="Arial"/>
            </a:endParaRPr>
          </a:p>
        </p:txBody>
      </p:sp>
    </p:spTree>
    <p:extLst>
      <p:ext uri="{BB962C8B-B14F-4D97-AF65-F5344CB8AC3E}">
        <p14:creationId xmlns:p14="http://schemas.microsoft.com/office/powerpoint/2010/main" val="352430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3</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algn="ctr" defTabSz="685800"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6" y="141686"/>
            <a:ext cx="8642350" cy="377837"/>
          </a:xfrm>
          <a:solidFill>
            <a:schemeClr val="tx2"/>
          </a:solidFill>
          <a:ln>
            <a:solidFill>
              <a:schemeClr val="accent4"/>
            </a:solidFill>
          </a:ln>
        </p:spPr>
        <p:txBody>
          <a:bodyPr lIns="68580" tIns="34290" rIns="68580" bIns="34290" anchor="t"/>
          <a:lstStyle/>
          <a:p>
            <a:pPr algn="ctr">
              <a:spcBef>
                <a:spcPts val="0"/>
              </a:spcBef>
            </a:pPr>
            <a:r>
              <a:rPr lang="en-US" sz="2100" dirty="0"/>
              <a:t>Overview – what will you leave with...</a:t>
            </a:r>
          </a:p>
        </p:txBody>
      </p:sp>
      <p:sp>
        <p:nvSpPr>
          <p:cNvPr id="7" name="TextBox 6">
            <a:extLst>
              <a:ext uri="{FF2B5EF4-FFF2-40B4-BE49-F238E27FC236}">
                <a16:creationId xmlns:a16="http://schemas.microsoft.com/office/drawing/2014/main" id="{A838422D-0D6D-4701-96E8-B0C4E19C3E8D}"/>
              </a:ext>
            </a:extLst>
          </p:cNvPr>
          <p:cNvSpPr txBox="1"/>
          <p:nvPr/>
        </p:nvSpPr>
        <p:spPr>
          <a:xfrm>
            <a:off x="253510" y="905608"/>
            <a:ext cx="8638969" cy="391645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r>
              <a:rPr lang="en-US" sz="1800" b="1" dirty="0">
                <a:solidFill>
                  <a:srgbClr val="3F3F3F"/>
                </a:solidFill>
                <a:latin typeface="Arial"/>
                <a:ea typeface="+mn-ea"/>
                <a:cs typeface="+mn-cs"/>
              </a:rPr>
              <a:t>By the end of this session, you will be able to:</a:t>
            </a:r>
          </a:p>
          <a:p>
            <a:pPr defTabSz="685800" fontAlgn="auto">
              <a:spcBef>
                <a:spcPts val="0"/>
              </a:spcBef>
              <a:spcAft>
                <a:spcPts val="0"/>
              </a:spcAft>
            </a:pPr>
            <a:endParaRPr lang="en-US" sz="1800" dirty="0">
              <a:solidFill>
                <a:srgbClr val="3F3F3F"/>
              </a:solidFill>
              <a:latin typeface="Arial"/>
              <a:ea typeface="+mn-ea"/>
              <a:cs typeface="Arial"/>
            </a:endParaRPr>
          </a:p>
          <a:p>
            <a:pPr marL="285750" indent="-285750" defTabSz="685800" fontAlgn="auto">
              <a:spcBef>
                <a:spcPts val="0"/>
              </a:spcBef>
              <a:spcAft>
                <a:spcPts val="0"/>
              </a:spcAft>
              <a:buFont typeface="Wingdings" panose="05000000000000000000" pitchFamily="2" charset="2"/>
              <a:buChar char="ü"/>
            </a:pPr>
            <a:r>
              <a:rPr lang="en-US" sz="1800" dirty="0">
                <a:solidFill>
                  <a:srgbClr val="3F3F3F"/>
                </a:solidFill>
                <a:latin typeface="Arial"/>
                <a:ea typeface="+mn-ea"/>
                <a:cs typeface="Arial"/>
              </a:rPr>
              <a:t>build your confidence in working with refugees, asylum seekers and migrant communities;</a:t>
            </a:r>
          </a:p>
          <a:p>
            <a:pPr marL="285750" indent="-285750" defTabSz="685800" fontAlgn="auto">
              <a:spcBef>
                <a:spcPts val="0"/>
              </a:spcBef>
              <a:spcAft>
                <a:spcPts val="0"/>
              </a:spcAft>
              <a:buFont typeface="Wingdings" panose="05000000000000000000" pitchFamily="2" charset="2"/>
              <a:buChar char="ü"/>
            </a:pPr>
            <a:r>
              <a:rPr lang="en-US" sz="1800" dirty="0">
                <a:solidFill>
                  <a:srgbClr val="3F3F3F"/>
                </a:solidFill>
                <a:latin typeface="Arial"/>
                <a:ea typeface="+mn-ea"/>
                <a:cs typeface="Arial"/>
              </a:rPr>
              <a:t>describe the evidence base for social prescribing for migrants in the UK;</a:t>
            </a:r>
          </a:p>
          <a:p>
            <a:pPr marL="285750" indent="-285750" defTabSz="685800" fontAlgn="auto">
              <a:spcBef>
                <a:spcPts val="0"/>
              </a:spcBef>
              <a:spcAft>
                <a:spcPts val="0"/>
              </a:spcAft>
              <a:buFont typeface="Wingdings" panose="05000000000000000000" pitchFamily="2" charset="2"/>
              <a:buChar char="ü"/>
            </a:pPr>
            <a:r>
              <a:rPr lang="en-US" sz="1800" dirty="0">
                <a:solidFill>
                  <a:srgbClr val="3F3F3F"/>
                </a:solidFill>
                <a:latin typeface="Arial"/>
                <a:ea typeface="+mn-ea"/>
                <a:cs typeface="Arial"/>
              </a:rPr>
              <a:t>know Migrant Health Guide recommendations;</a:t>
            </a:r>
          </a:p>
          <a:p>
            <a:pPr marL="285750" indent="-285750" defTabSz="685800" fontAlgn="auto">
              <a:spcBef>
                <a:spcPts val="0"/>
              </a:spcBef>
              <a:spcAft>
                <a:spcPts val="0"/>
              </a:spcAft>
              <a:buFont typeface="Wingdings" panose="05000000000000000000" pitchFamily="2" charset="2"/>
              <a:buChar char="ü"/>
            </a:pPr>
            <a:r>
              <a:rPr lang="en-US" sz="1800" dirty="0">
                <a:solidFill>
                  <a:srgbClr val="3F3F3F"/>
                </a:solidFill>
                <a:latin typeface="Arial"/>
                <a:ea typeface="+mn-ea"/>
                <a:cs typeface="Arial"/>
              </a:rPr>
              <a:t>use</a:t>
            </a:r>
            <a:r>
              <a:rPr lang="en-US" sz="1800" i="1" dirty="0">
                <a:solidFill>
                  <a:srgbClr val="3F3F3F"/>
                </a:solidFill>
                <a:latin typeface="Arial"/>
                <a:ea typeface="+mn-ea"/>
                <a:cs typeface="Arial"/>
              </a:rPr>
              <a:t> Supporting Migrants Access to Healthcare: Toolkit for Social Prescribing Link Workers;</a:t>
            </a:r>
          </a:p>
          <a:p>
            <a:pPr marL="285750" indent="-285750" defTabSz="685800" fontAlgn="auto">
              <a:spcBef>
                <a:spcPts val="0"/>
              </a:spcBef>
              <a:spcAft>
                <a:spcPts val="0"/>
              </a:spcAft>
              <a:buFont typeface="Wingdings" panose="05000000000000000000" pitchFamily="2" charset="2"/>
              <a:buChar char="ü"/>
            </a:pPr>
            <a:r>
              <a:rPr lang="en-US" sz="1800" dirty="0">
                <a:solidFill>
                  <a:srgbClr val="3F3F3F"/>
                </a:solidFill>
                <a:latin typeface="Arial"/>
                <a:ea typeface="+mn-ea"/>
                <a:cs typeface="Arial"/>
              </a:rPr>
              <a:t>refer to </a:t>
            </a:r>
            <a:r>
              <a:rPr lang="en-US" sz="1800" dirty="0" err="1">
                <a:solidFill>
                  <a:srgbClr val="3F3F3F"/>
                </a:solidFill>
                <a:latin typeface="Arial"/>
                <a:ea typeface="+mn-ea"/>
                <a:cs typeface="Arial"/>
              </a:rPr>
              <a:t>organisations</a:t>
            </a:r>
            <a:r>
              <a:rPr lang="en-US" sz="1800" dirty="0">
                <a:solidFill>
                  <a:srgbClr val="3F3F3F"/>
                </a:solidFill>
                <a:latin typeface="Arial"/>
                <a:ea typeface="+mn-ea"/>
                <a:cs typeface="Arial"/>
              </a:rPr>
              <a:t> supporting refugees, asylum seekers and migrant communities.</a:t>
            </a:r>
          </a:p>
          <a:p>
            <a:pPr defTabSz="685800" fontAlgn="auto">
              <a:spcBef>
                <a:spcPts val="0"/>
              </a:spcBef>
              <a:spcAft>
                <a:spcPts val="0"/>
              </a:spcAft>
            </a:pPr>
            <a:endParaRPr lang="en-US" sz="1600" dirty="0">
              <a:solidFill>
                <a:srgbClr val="3F3F3F"/>
              </a:solidFill>
              <a:latin typeface="Arial"/>
              <a:ea typeface="+mn-ea"/>
              <a:cs typeface="Arial"/>
            </a:endParaRPr>
          </a:p>
          <a:p>
            <a:pPr defTabSz="685800" fontAlgn="auto">
              <a:spcBef>
                <a:spcPts val="0"/>
              </a:spcBef>
              <a:spcAft>
                <a:spcPts val="0"/>
              </a:spcAft>
            </a:pPr>
            <a:endParaRPr lang="en-US" sz="1350" b="1" dirty="0">
              <a:solidFill>
                <a:srgbClr val="3F3F3F"/>
              </a:solidFill>
              <a:latin typeface="Arial"/>
              <a:ea typeface="+mn-ea"/>
              <a:cs typeface="Arial"/>
            </a:endParaRPr>
          </a:p>
          <a:p>
            <a:pPr marL="285750" indent="-285750" defTabSz="685800" fontAlgn="auto">
              <a:spcBef>
                <a:spcPts val="0"/>
              </a:spcBef>
              <a:spcAft>
                <a:spcPts val="0"/>
              </a:spcAft>
              <a:buFont typeface="Wingdings" panose="05000000000000000000" pitchFamily="2" charset="2"/>
              <a:buChar char="ü"/>
            </a:pPr>
            <a:endParaRPr lang="en-US" sz="1350" b="1" dirty="0">
              <a:solidFill>
                <a:srgbClr val="3F3F3F"/>
              </a:solidFill>
              <a:latin typeface="Arial"/>
              <a:ea typeface="+mn-ea"/>
              <a:cs typeface="Arial"/>
            </a:endParaRPr>
          </a:p>
          <a:p>
            <a:pPr marL="285750" indent="-285750" defTabSz="685800" fontAlgn="auto">
              <a:spcBef>
                <a:spcPts val="0"/>
              </a:spcBef>
              <a:spcAft>
                <a:spcPts val="0"/>
              </a:spcAft>
              <a:buFont typeface="Wingdings" panose="05000000000000000000" pitchFamily="2" charset="2"/>
              <a:buChar char="ü"/>
            </a:pPr>
            <a:endParaRPr lang="en-US" sz="1350" b="1" dirty="0">
              <a:solidFill>
                <a:srgbClr val="3F3F3F"/>
              </a:solidFill>
              <a:latin typeface="Arial"/>
              <a:ea typeface="+mn-ea"/>
              <a:cs typeface="Arial"/>
            </a:endParaRPr>
          </a:p>
          <a:p>
            <a:pPr defTabSz="685800" fontAlgn="auto">
              <a:spcBef>
                <a:spcPts val="0"/>
              </a:spcBef>
              <a:spcAft>
                <a:spcPts val="0"/>
              </a:spcAft>
            </a:pPr>
            <a:endParaRPr lang="en-US" sz="1350" b="1" dirty="0">
              <a:solidFill>
                <a:srgbClr val="3F3F3F"/>
              </a:solidFill>
              <a:latin typeface="Arial"/>
              <a:ea typeface="+mn-ea"/>
              <a:cs typeface="Arial"/>
            </a:endParaRPr>
          </a:p>
        </p:txBody>
      </p:sp>
    </p:spTree>
    <p:extLst>
      <p:ext uri="{BB962C8B-B14F-4D97-AF65-F5344CB8AC3E}">
        <p14:creationId xmlns:p14="http://schemas.microsoft.com/office/powerpoint/2010/main" val="2531332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9DF82F32-9C21-42FB-BBE1-480DD06176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810" y="267706"/>
            <a:ext cx="1660784" cy="1641803"/>
          </a:xfrm>
          <a:prstGeom prst="rect">
            <a:avLst/>
          </a:prstGeom>
        </p:spPr>
      </p:pic>
      <p:sp>
        <p:nvSpPr>
          <p:cNvPr id="6" name="TextBox 5">
            <a:extLst>
              <a:ext uri="{FF2B5EF4-FFF2-40B4-BE49-F238E27FC236}">
                <a16:creationId xmlns:a16="http://schemas.microsoft.com/office/drawing/2014/main" id="{4BDD03DF-9DFC-435F-A6F9-3E566AC7091E}"/>
              </a:ext>
            </a:extLst>
          </p:cNvPr>
          <p:cNvSpPr txBox="1"/>
          <p:nvPr/>
        </p:nvSpPr>
        <p:spPr>
          <a:xfrm>
            <a:off x="4716016" y="4058630"/>
            <a:ext cx="2646378" cy="553998"/>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Calibri" panose="020F0502020204030204"/>
                <a:ea typeface="+mn-ea"/>
                <a:cs typeface="+mn-cs"/>
              </a:rPr>
              <a:t>Dr Yusuf Ciftci</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Calibri" panose="020F0502020204030204"/>
                <a:ea typeface="+mn-ea"/>
                <a:cs typeface="+mn-cs"/>
              </a:rPr>
              <a:t>Policy and Advocacy Manager</a:t>
            </a:r>
          </a:p>
        </p:txBody>
      </p:sp>
      <p:sp>
        <p:nvSpPr>
          <p:cNvPr id="8" name="TextBox 7">
            <a:extLst>
              <a:ext uri="{FF2B5EF4-FFF2-40B4-BE49-F238E27FC236}">
                <a16:creationId xmlns:a16="http://schemas.microsoft.com/office/drawing/2014/main" id="{922ABE4B-9F99-4202-BBBE-74BF18FA7603}"/>
              </a:ext>
            </a:extLst>
          </p:cNvPr>
          <p:cNvSpPr txBox="1"/>
          <p:nvPr/>
        </p:nvSpPr>
        <p:spPr>
          <a:xfrm>
            <a:off x="971600" y="2214837"/>
            <a:ext cx="7034427" cy="1015663"/>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B9BD5"/>
                </a:solidFill>
                <a:effectLst/>
                <a:uLnTx/>
                <a:uFillTx/>
                <a:latin typeface="Calibri" panose="020F0502020204030204"/>
                <a:ea typeface="+mn-ea"/>
                <a:cs typeface="+mn-cs"/>
              </a:rPr>
              <a:t>Supporting Migrants Access to Healthcare: Materials for Social Prescribers</a:t>
            </a:r>
          </a:p>
        </p:txBody>
      </p:sp>
      <p:sp>
        <p:nvSpPr>
          <p:cNvPr id="9" name="TextBox 8">
            <a:extLst>
              <a:ext uri="{FF2B5EF4-FFF2-40B4-BE49-F238E27FC236}">
                <a16:creationId xmlns:a16="http://schemas.microsoft.com/office/drawing/2014/main" id="{3694894D-B643-433F-AC58-4D873D1E742E}"/>
              </a:ext>
            </a:extLst>
          </p:cNvPr>
          <p:cNvSpPr txBox="1"/>
          <p:nvPr/>
        </p:nvSpPr>
        <p:spPr>
          <a:xfrm>
            <a:off x="1832404" y="4695674"/>
            <a:ext cx="7311596" cy="323165"/>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Calibri" panose="020F0502020204030204"/>
                <a:ea typeface="ヒラギノ角ゴ Pro W3" pitchFamily="84" charset="-128"/>
                <a:cs typeface="+mn-cs"/>
              </a:rPr>
              <a:t>Doctors of the World UK, part of the Médecins du Monde network</a:t>
            </a:r>
          </a:p>
        </p:txBody>
      </p:sp>
      <p:sp>
        <p:nvSpPr>
          <p:cNvPr id="10" name="TextBox 9">
            <a:extLst>
              <a:ext uri="{FF2B5EF4-FFF2-40B4-BE49-F238E27FC236}">
                <a16:creationId xmlns:a16="http://schemas.microsoft.com/office/drawing/2014/main" id="{AAEDB110-8E8C-4EB3-BEE5-2D2ACD3B68AF}"/>
              </a:ext>
            </a:extLst>
          </p:cNvPr>
          <p:cNvSpPr txBox="1"/>
          <p:nvPr/>
        </p:nvSpPr>
        <p:spPr>
          <a:xfrm>
            <a:off x="1832404" y="4084906"/>
            <a:ext cx="2739596" cy="553998"/>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err="1">
                <a:ln>
                  <a:noFill/>
                </a:ln>
                <a:solidFill>
                  <a:prstClr val="black"/>
                </a:solidFill>
                <a:effectLst/>
                <a:uLnTx/>
                <a:uFillTx/>
                <a:latin typeface="Calibri" panose="020F0502020204030204"/>
                <a:ea typeface="+mn-ea"/>
                <a:cs typeface="+mn-cs"/>
              </a:rPr>
              <a:t>Oluwakemi</a:t>
            </a:r>
            <a:r>
              <a:rPr kumimoji="0" lang="en-GB" sz="1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500" b="1" i="0" u="none" strike="noStrike" kern="1200" cap="none" spc="0" normalizeH="0" baseline="0" noProof="0" dirty="0" err="1">
                <a:ln>
                  <a:noFill/>
                </a:ln>
                <a:solidFill>
                  <a:prstClr val="black"/>
                </a:solidFill>
                <a:effectLst/>
                <a:uLnTx/>
                <a:uFillTx/>
                <a:latin typeface="Calibri" panose="020F0502020204030204"/>
                <a:ea typeface="+mn-ea"/>
                <a:cs typeface="+mn-cs"/>
              </a:rPr>
              <a:t>Ogunlana</a:t>
            </a:r>
            <a:endParaRPr kumimoji="0" lang="en-GB"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Calibri" panose="020F0502020204030204"/>
                <a:ea typeface="+mn-ea"/>
                <a:cs typeface="+mn-cs"/>
              </a:rPr>
              <a:t>DOTW National Health Advisor</a:t>
            </a:r>
          </a:p>
        </p:txBody>
      </p:sp>
      <p:pic>
        <p:nvPicPr>
          <p:cNvPr id="3" name="Picture 2" descr="Text&#10;&#10;Description automatically generated with medium confidence">
            <a:extLst>
              <a:ext uri="{FF2B5EF4-FFF2-40B4-BE49-F238E27FC236}">
                <a16:creationId xmlns:a16="http://schemas.microsoft.com/office/drawing/2014/main" id="{C41CE2F4-7160-45F2-AFF5-684ED4F1C467}"/>
              </a:ext>
            </a:extLst>
          </p:cNvPr>
          <p:cNvPicPr>
            <a:picLocks noChangeAspect="1"/>
          </p:cNvPicPr>
          <p:nvPr/>
        </p:nvPicPr>
        <p:blipFill>
          <a:blip r:embed="rId3"/>
          <a:stretch>
            <a:fillRect/>
          </a:stretch>
        </p:blipFill>
        <p:spPr>
          <a:xfrm>
            <a:off x="4169199" y="700875"/>
            <a:ext cx="2655323" cy="903306"/>
          </a:xfrm>
          <a:prstGeom prst="rect">
            <a:avLst/>
          </a:prstGeom>
        </p:spPr>
      </p:pic>
    </p:spTree>
    <p:extLst>
      <p:ext uri="{BB962C8B-B14F-4D97-AF65-F5344CB8AC3E}">
        <p14:creationId xmlns:p14="http://schemas.microsoft.com/office/powerpoint/2010/main" val="1345031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estions">
            <a:extLst>
              <a:ext uri="{FF2B5EF4-FFF2-40B4-BE49-F238E27FC236}">
                <a16:creationId xmlns:a16="http://schemas.microsoft.com/office/drawing/2014/main" id="{B249CCD5-B1DC-48FD-BADB-21DFF7B4EB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544" y="1461795"/>
            <a:ext cx="2032025" cy="2032025"/>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6" name="Graphic 6" descr="Customer review RTL">
            <a:extLst>
              <a:ext uri="{FF2B5EF4-FFF2-40B4-BE49-F238E27FC236}">
                <a16:creationId xmlns:a16="http://schemas.microsoft.com/office/drawing/2014/main" id="{EFA5C7D9-6CDA-4518-8FCA-51D51DC9BF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15116" y="1515095"/>
            <a:ext cx="1925423" cy="1925423"/>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
        <p:nvSpPr>
          <p:cNvPr id="9" name="TextBox 8">
            <a:extLst>
              <a:ext uri="{FF2B5EF4-FFF2-40B4-BE49-F238E27FC236}">
                <a16:creationId xmlns:a16="http://schemas.microsoft.com/office/drawing/2014/main" id="{C71558D1-63B1-4808-898A-FDADB00D10C4}"/>
              </a:ext>
            </a:extLst>
          </p:cNvPr>
          <p:cNvSpPr txBox="1"/>
          <p:nvPr/>
        </p:nvSpPr>
        <p:spPr>
          <a:xfrm>
            <a:off x="3080978" y="3580807"/>
            <a:ext cx="2982043" cy="954107"/>
          </a:xfrm>
          <a:prstGeom prst="rect">
            <a:avLst/>
          </a:prstGeom>
          <a:noFill/>
        </p:spPr>
        <p:txBody>
          <a:bodyPr wrap="square" rtlCol="0">
            <a:spAutoFit/>
          </a:bodyPr>
          <a:lstStyle>
            <a:defPPr>
              <a:defRPr lang="en-US"/>
            </a:defPPr>
            <a:lvl1pPr marR="0" lvl="0" indent="0" defTabSz="457200" fontAlgn="auto">
              <a:lnSpc>
                <a:spcPct val="100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Calibri" panose="020F0502020204030204"/>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Consultation with stakeholders by London Plus, the Greater London Authority (GLA) and the HEAR network (November 2020)</a:t>
            </a:r>
          </a:p>
        </p:txBody>
      </p:sp>
      <p:sp>
        <p:nvSpPr>
          <p:cNvPr id="10" name="Title 1">
            <a:extLst>
              <a:ext uri="{FF2B5EF4-FFF2-40B4-BE49-F238E27FC236}">
                <a16:creationId xmlns:a16="http://schemas.microsoft.com/office/drawing/2014/main" id="{4F0D338C-B483-42EB-9AC6-98AC0BF742F6}"/>
              </a:ext>
            </a:extLst>
          </p:cNvPr>
          <p:cNvSpPr txBox="1">
            <a:spLocks/>
          </p:cNvSpPr>
          <p:nvPr/>
        </p:nvSpPr>
        <p:spPr>
          <a:xfrm>
            <a:off x="1115616" y="274601"/>
            <a:ext cx="7874538" cy="41549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marR="0" lvl="0" indent="0" algn="ctr" defTabSz="457200" fontAlgn="auto">
              <a:lnSpc>
                <a:spcPct val="100000"/>
              </a:lnSpc>
              <a:spcBef>
                <a:spcPts val="0"/>
              </a:spcBef>
              <a:spcAft>
                <a:spcPts val="0"/>
              </a:spcAft>
              <a:buClrTx/>
              <a:buSzTx/>
              <a:buFontTx/>
              <a:buNone/>
              <a:tabLst/>
              <a:defRPr kumimoji="0" sz="360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Supporting Migrants Access to Healthcare Toolkit</a:t>
            </a:r>
          </a:p>
        </p:txBody>
      </p:sp>
      <p:sp>
        <p:nvSpPr>
          <p:cNvPr id="11" name="TextBox 10">
            <a:extLst>
              <a:ext uri="{FF2B5EF4-FFF2-40B4-BE49-F238E27FC236}">
                <a16:creationId xmlns:a16="http://schemas.microsoft.com/office/drawing/2014/main" id="{82058334-7BB0-4566-97BF-0AD053F85AF6}"/>
              </a:ext>
            </a:extLst>
          </p:cNvPr>
          <p:cNvSpPr txBox="1"/>
          <p:nvPr/>
        </p:nvSpPr>
        <p:spPr>
          <a:xfrm>
            <a:off x="395536" y="3580807"/>
            <a:ext cx="2511368" cy="954107"/>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Public Health England’s call for evidence for social prescribing approaches for migrants (summer 2020)</a:t>
            </a:r>
          </a:p>
        </p:txBody>
      </p:sp>
      <p:sp>
        <p:nvSpPr>
          <p:cNvPr id="13" name="TextBox 12">
            <a:extLst>
              <a:ext uri="{FF2B5EF4-FFF2-40B4-BE49-F238E27FC236}">
                <a16:creationId xmlns:a16="http://schemas.microsoft.com/office/drawing/2014/main" id="{B6C6A3E7-B280-4082-87A8-07984A759827}"/>
              </a:ext>
            </a:extLst>
          </p:cNvPr>
          <p:cNvSpPr txBox="1"/>
          <p:nvPr/>
        </p:nvSpPr>
        <p:spPr>
          <a:xfrm>
            <a:off x="6046929" y="1235589"/>
            <a:ext cx="2943225" cy="2246769"/>
          </a:xfrm>
          <a:prstGeom prst="rect">
            <a:avLst/>
          </a:prstGeom>
          <a:solidFill>
            <a:schemeClr val="accent1">
              <a:lumMod val="40000"/>
              <a:lumOff val="60000"/>
            </a:schemeClr>
          </a:solidFill>
        </p:spPr>
        <p:txBody>
          <a:bodyPr wrap="square" rtlCol="0">
            <a:spAutoFit/>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a gap in link workers’ knowledge about NHS rights and entitlements for migrant populations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how barriers to GP registration might impede access to social prescribing models.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p:txBody>
      </p:sp>
      <p:sp>
        <p:nvSpPr>
          <p:cNvPr id="14" name="TextBox 13">
            <a:extLst>
              <a:ext uri="{FF2B5EF4-FFF2-40B4-BE49-F238E27FC236}">
                <a16:creationId xmlns:a16="http://schemas.microsoft.com/office/drawing/2014/main" id="{0B3A146C-0CE0-4001-9C14-B3A23D1882F9}"/>
              </a:ext>
            </a:extLst>
          </p:cNvPr>
          <p:cNvSpPr txBox="1"/>
          <p:nvPr/>
        </p:nvSpPr>
        <p:spPr>
          <a:xfrm>
            <a:off x="6063021" y="4026909"/>
            <a:ext cx="2927133" cy="523220"/>
          </a:xfrm>
          <a:prstGeom prst="rect">
            <a:avLst/>
          </a:prstGeom>
          <a:solidFill>
            <a:schemeClr val="accent1">
              <a:lumMod val="40000"/>
              <a:lumOff val="60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producing materials for link workers</a:t>
            </a:r>
          </a:p>
        </p:txBody>
      </p:sp>
      <p:sp>
        <p:nvSpPr>
          <p:cNvPr id="15" name="Arrow: Down 14">
            <a:extLst>
              <a:ext uri="{FF2B5EF4-FFF2-40B4-BE49-F238E27FC236}">
                <a16:creationId xmlns:a16="http://schemas.microsoft.com/office/drawing/2014/main" id="{807550C9-9B7E-4949-87AC-6DBA7A13E1B6}"/>
              </a:ext>
            </a:extLst>
          </p:cNvPr>
          <p:cNvSpPr/>
          <p:nvPr/>
        </p:nvSpPr>
        <p:spPr>
          <a:xfrm>
            <a:off x="7290843" y="3413912"/>
            <a:ext cx="471488" cy="584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close up of a sign&#10;&#10;Description automatically generated">
            <a:extLst>
              <a:ext uri="{FF2B5EF4-FFF2-40B4-BE49-F238E27FC236}">
                <a16:creationId xmlns:a16="http://schemas.microsoft.com/office/drawing/2014/main" id="{3525DCBD-FD73-432A-A6B6-3350661FDA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769" y="108416"/>
            <a:ext cx="962911" cy="951906"/>
          </a:xfrm>
          <a:prstGeom prst="rect">
            <a:avLst/>
          </a:prstGeom>
        </p:spPr>
      </p:pic>
    </p:spTree>
    <p:extLst>
      <p:ext uri="{BB962C8B-B14F-4D97-AF65-F5344CB8AC3E}">
        <p14:creationId xmlns:p14="http://schemas.microsoft.com/office/powerpoint/2010/main" val="4253691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B5724B-18A8-494C-9A90-C40B4037EAB3}"/>
              </a:ext>
            </a:extLst>
          </p:cNvPr>
          <p:cNvSpPr/>
          <p:nvPr/>
        </p:nvSpPr>
        <p:spPr>
          <a:xfrm>
            <a:off x="1115616" y="278041"/>
            <a:ext cx="7848872" cy="41549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Barriers to healthcare for migrants</a:t>
            </a:r>
          </a:p>
        </p:txBody>
      </p:sp>
      <p:pic>
        <p:nvPicPr>
          <p:cNvPr id="4" name="Picture 3" descr="A close up of a sign&#10;&#10;Description automatically generated">
            <a:extLst>
              <a:ext uri="{FF2B5EF4-FFF2-40B4-BE49-F238E27FC236}">
                <a16:creationId xmlns:a16="http://schemas.microsoft.com/office/drawing/2014/main" id="{87915359-8FE4-4CBC-BC57-DC7E4D5900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69" y="108416"/>
            <a:ext cx="962911" cy="951906"/>
          </a:xfrm>
          <a:prstGeom prst="rect">
            <a:avLst/>
          </a:prstGeom>
        </p:spPr>
      </p:pic>
      <p:sp>
        <p:nvSpPr>
          <p:cNvPr id="7" name="Content Placeholder 2">
            <a:extLst>
              <a:ext uri="{FF2B5EF4-FFF2-40B4-BE49-F238E27FC236}">
                <a16:creationId xmlns:a16="http://schemas.microsoft.com/office/drawing/2014/main" id="{B919BA9B-5C25-4A8E-B13F-313FFF0B8F92}"/>
              </a:ext>
            </a:extLst>
          </p:cNvPr>
          <p:cNvSpPr txBox="1">
            <a:spLocks/>
          </p:cNvSpPr>
          <p:nvPr/>
        </p:nvSpPr>
        <p:spPr>
          <a:xfrm>
            <a:off x="356476" y="1632629"/>
            <a:ext cx="4071507" cy="951906"/>
          </a:xfrm>
          <a:prstGeom prst="rect">
            <a:avLst/>
          </a:prstGeom>
        </p:spPr>
        <p:txBody>
          <a:bodyPr vert="horz" lIns="68580" tIns="34290" rIns="68580" bIns="34290" rtlCol="0">
            <a:noAutofit/>
          </a:bodyPr>
          <a:lstStyle>
            <a:lvl1pPr marL="0" indent="0" algn="l" defTabSz="914400" rtl="0" eaLnBrk="1" latinLnBrk="0" hangingPunct="1">
              <a:spcBef>
                <a:spcPts val="300"/>
              </a:spcBef>
              <a:buClrTx/>
              <a:buSzTx/>
              <a:buFontTx/>
              <a:buNone/>
              <a:defRPr sz="1400" kern="1200">
                <a:solidFill>
                  <a:schemeClr val="tx1"/>
                </a:solidFill>
                <a:latin typeface="+mn-lt"/>
                <a:ea typeface="+mn-ea"/>
                <a:cs typeface="+mn-cs"/>
              </a:defRPr>
            </a:lvl1pPr>
            <a:lvl2pPr marL="0" indent="0" algn="l" defTabSz="914400" rtl="0" eaLnBrk="1" latinLnBrk="0" hangingPunct="1">
              <a:spcBef>
                <a:spcPts val="300"/>
              </a:spcBef>
              <a:buClrTx/>
              <a:buSzTx/>
              <a:buFontTx/>
              <a:buNone/>
              <a:defRPr sz="1400" kern="1200">
                <a:solidFill>
                  <a:schemeClr val="tx1"/>
                </a:solidFill>
                <a:latin typeface="+mn-lt"/>
                <a:ea typeface="+mn-ea"/>
                <a:cs typeface="+mn-cs"/>
              </a:defRPr>
            </a:lvl2pPr>
            <a:lvl3pPr marL="0" indent="0" algn="l" defTabSz="914400" rtl="0" eaLnBrk="1" latinLnBrk="0" hangingPunct="1">
              <a:spcBef>
                <a:spcPts val="300"/>
              </a:spcBef>
              <a:buClrTx/>
              <a:buSzTx/>
              <a:buFontTx/>
              <a:buNone/>
              <a:defRPr sz="1400" kern="1200">
                <a:solidFill>
                  <a:schemeClr val="tx1"/>
                </a:solidFill>
                <a:latin typeface="+mn-lt"/>
                <a:ea typeface="+mn-ea"/>
                <a:cs typeface="+mn-cs"/>
              </a:defRPr>
            </a:lvl3pPr>
            <a:lvl4pPr marL="0" indent="0" algn="l" defTabSz="914400" rtl="0" eaLnBrk="1" latinLnBrk="0" hangingPunct="1">
              <a:spcBef>
                <a:spcPts val="300"/>
              </a:spcBef>
              <a:buClrTx/>
              <a:buSzTx/>
              <a:buFontTx/>
              <a:buNone/>
              <a:defRPr sz="1400" kern="1200">
                <a:solidFill>
                  <a:schemeClr val="tx1"/>
                </a:solidFill>
                <a:latin typeface="+mn-lt"/>
                <a:ea typeface="+mn-ea"/>
                <a:cs typeface="+mn-cs"/>
              </a:defRPr>
            </a:lvl4pPr>
            <a:lvl5pPr marL="0" indent="0" algn="l" defTabSz="914400" rtl="0" eaLnBrk="1" latinLnBrk="0" hangingPunct="1">
              <a:spcBef>
                <a:spcPts val="300"/>
              </a:spcBef>
              <a:buClrTx/>
              <a:buSzTx/>
              <a:buFontTx/>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225"/>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Out of the</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2188</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attempts by DOTW to register patients with their local GP in 2018, 419 were</a:t>
            </a:r>
            <a:r>
              <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refused. </a:t>
            </a:r>
          </a:p>
          <a:p>
            <a:pPr marL="0" marR="0" lvl="0" indent="0" algn="l" defTabSz="685800" rtl="0" eaLnBrk="1" fontAlgn="auto" latinLnBrk="0" hangingPunct="1">
              <a:lnSpc>
                <a:spcPct val="100000"/>
              </a:lnSpc>
              <a:spcBef>
                <a:spcPts val="225"/>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050BDAB-548B-47E9-B694-3FDD2B5C546C}"/>
              </a:ext>
            </a:extLst>
          </p:cNvPr>
          <p:cNvGrpSpPr/>
          <p:nvPr/>
        </p:nvGrpSpPr>
        <p:grpSpPr>
          <a:xfrm>
            <a:off x="239317" y="3293319"/>
            <a:ext cx="7186838" cy="1622551"/>
            <a:chOff x="70436" y="3299774"/>
            <a:chExt cx="11615092" cy="2654951"/>
          </a:xfrm>
        </p:grpSpPr>
        <p:pic>
          <p:nvPicPr>
            <p:cNvPr id="11" name="Picture 10">
              <a:extLst>
                <a:ext uri="{FF2B5EF4-FFF2-40B4-BE49-F238E27FC236}">
                  <a16:creationId xmlns:a16="http://schemas.microsoft.com/office/drawing/2014/main" id="{A0708F19-0288-47D3-A75D-1C4E6D22760F}"/>
                </a:ext>
              </a:extLst>
            </p:cNvPr>
            <p:cNvPicPr>
              <a:picLocks noChangeAspect="1"/>
            </p:cNvPicPr>
            <p:nvPr/>
          </p:nvPicPr>
          <p:blipFill>
            <a:blip r:embed="rId4"/>
            <a:stretch>
              <a:fillRect/>
            </a:stretch>
          </p:blipFill>
          <p:spPr>
            <a:xfrm>
              <a:off x="259786" y="3544485"/>
              <a:ext cx="1431079" cy="1285051"/>
            </a:xfrm>
            <a:prstGeom prst="rect">
              <a:avLst/>
            </a:prstGeom>
          </p:spPr>
        </p:pic>
        <p:pic>
          <p:nvPicPr>
            <p:cNvPr id="12" name="Picture 11" descr="A close up of a logo&#10;&#10;Description automatically generated">
              <a:extLst>
                <a:ext uri="{FF2B5EF4-FFF2-40B4-BE49-F238E27FC236}">
                  <a16:creationId xmlns:a16="http://schemas.microsoft.com/office/drawing/2014/main" id="{5D896626-5FF1-4640-8744-F3B376231892}"/>
                </a:ext>
              </a:extLst>
            </p:cNvPr>
            <p:cNvPicPr>
              <a:picLocks noChangeAspect="1"/>
            </p:cNvPicPr>
            <p:nvPr/>
          </p:nvPicPr>
          <p:blipFill>
            <a:blip r:embed="rId5"/>
            <a:stretch>
              <a:fillRect/>
            </a:stretch>
          </p:blipFill>
          <p:spPr>
            <a:xfrm>
              <a:off x="1565238" y="3358567"/>
              <a:ext cx="1223250" cy="1656888"/>
            </a:xfrm>
            <a:prstGeom prst="rect">
              <a:avLst/>
            </a:prstGeom>
          </p:spPr>
        </p:pic>
        <p:pic>
          <p:nvPicPr>
            <p:cNvPr id="13" name="Picture 12">
              <a:extLst>
                <a:ext uri="{FF2B5EF4-FFF2-40B4-BE49-F238E27FC236}">
                  <a16:creationId xmlns:a16="http://schemas.microsoft.com/office/drawing/2014/main" id="{91DBA819-8C0E-491B-9D6B-BFB861A821E2}"/>
                </a:ext>
              </a:extLst>
            </p:cNvPr>
            <p:cNvPicPr>
              <a:picLocks noChangeAspect="1"/>
            </p:cNvPicPr>
            <p:nvPr/>
          </p:nvPicPr>
          <p:blipFill>
            <a:blip r:embed="rId6"/>
            <a:stretch>
              <a:fillRect/>
            </a:stretch>
          </p:blipFill>
          <p:spPr>
            <a:xfrm>
              <a:off x="5866677" y="3499777"/>
              <a:ext cx="1324666" cy="1374465"/>
            </a:xfrm>
            <a:prstGeom prst="rect">
              <a:avLst/>
            </a:prstGeom>
          </p:spPr>
        </p:pic>
        <p:pic>
          <p:nvPicPr>
            <p:cNvPr id="14" name="Picture 13">
              <a:extLst>
                <a:ext uri="{FF2B5EF4-FFF2-40B4-BE49-F238E27FC236}">
                  <a16:creationId xmlns:a16="http://schemas.microsoft.com/office/drawing/2014/main" id="{F8130C22-A434-4065-B3C8-B232E13831A0}"/>
                </a:ext>
              </a:extLst>
            </p:cNvPr>
            <p:cNvPicPr>
              <a:picLocks noChangeAspect="1"/>
            </p:cNvPicPr>
            <p:nvPr/>
          </p:nvPicPr>
          <p:blipFill>
            <a:blip r:embed="rId7"/>
            <a:stretch>
              <a:fillRect/>
            </a:stretch>
          </p:blipFill>
          <p:spPr>
            <a:xfrm>
              <a:off x="3624185" y="3299774"/>
              <a:ext cx="1223250" cy="1760941"/>
            </a:xfrm>
            <a:prstGeom prst="rect">
              <a:avLst/>
            </a:prstGeom>
          </p:spPr>
        </p:pic>
        <p:pic>
          <p:nvPicPr>
            <p:cNvPr id="15" name="Picture 4" descr="Image result for language barrier icon">
              <a:extLst>
                <a:ext uri="{FF2B5EF4-FFF2-40B4-BE49-F238E27FC236}">
                  <a16:creationId xmlns:a16="http://schemas.microsoft.com/office/drawing/2014/main" id="{DB2DEB34-413D-4283-A9D6-63FCC1BEB4D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6190"/>
            <a:stretch/>
          </p:blipFill>
          <p:spPr bwMode="auto">
            <a:xfrm>
              <a:off x="7450604" y="3556647"/>
              <a:ext cx="1836853" cy="13554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C4E73EF-FDD1-4038-B9AF-E7CB2190B740}"/>
                </a:ext>
              </a:extLst>
            </p:cNvPr>
            <p:cNvSpPr/>
            <p:nvPr/>
          </p:nvSpPr>
          <p:spPr>
            <a:xfrm>
              <a:off x="70436" y="5199311"/>
              <a:ext cx="2718053" cy="755414"/>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B9C"/>
                  </a:solidFill>
                  <a:effectLst/>
                  <a:uLnTx/>
                  <a:uFillTx/>
                  <a:latin typeface="Arial" panose="020B0604020202020204" pitchFamily="34" charset="0"/>
                  <a:ea typeface="Helvetica Neue" charset="0"/>
                  <a:cs typeface="Arial" panose="020B0604020202020204" pitchFamily="34" charset="0"/>
                </a:rPr>
                <a:t>Lack of ID / proof of address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p:txBody>
        </p:sp>
        <p:sp>
          <p:nvSpPr>
            <p:cNvPr id="17" name="Rectangle 16">
              <a:extLst>
                <a:ext uri="{FF2B5EF4-FFF2-40B4-BE49-F238E27FC236}">
                  <a16:creationId xmlns:a16="http://schemas.microsoft.com/office/drawing/2014/main" id="{2540520A-2F7F-45B9-8780-A5C16275F23C}"/>
                </a:ext>
              </a:extLst>
            </p:cNvPr>
            <p:cNvSpPr/>
            <p:nvPr/>
          </p:nvSpPr>
          <p:spPr>
            <a:xfrm>
              <a:off x="3004451" y="5199311"/>
              <a:ext cx="2326979" cy="453248"/>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B9C"/>
                  </a:solidFill>
                  <a:effectLst/>
                  <a:uLnTx/>
                  <a:uFillTx/>
                  <a:latin typeface="Arial" panose="020B0604020202020204" pitchFamily="34" charset="0"/>
                  <a:ea typeface="Helvetica Neue" charset="0"/>
                  <a:cs typeface="Arial" panose="020B0604020202020204" pitchFamily="34" charset="0"/>
                </a:rPr>
                <a:t>Immigration status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p:txBody>
        </p:sp>
        <p:sp>
          <p:nvSpPr>
            <p:cNvPr id="18" name="Rectangle 17">
              <a:extLst>
                <a:ext uri="{FF2B5EF4-FFF2-40B4-BE49-F238E27FC236}">
                  <a16:creationId xmlns:a16="http://schemas.microsoft.com/office/drawing/2014/main" id="{6EE76F5E-7401-4CC7-8A37-CFCDFDBD10DA}"/>
                </a:ext>
              </a:extLst>
            </p:cNvPr>
            <p:cNvSpPr/>
            <p:nvPr/>
          </p:nvSpPr>
          <p:spPr>
            <a:xfrm>
              <a:off x="5591398" y="5199311"/>
              <a:ext cx="1875223" cy="755414"/>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B9C"/>
                  </a:solidFill>
                  <a:effectLst/>
                  <a:uLnTx/>
                  <a:uFillTx/>
                  <a:latin typeface="Arial" panose="020B0604020202020204" pitchFamily="34" charset="0"/>
                  <a:ea typeface="Helvetica Neue" charset="0"/>
                  <a:cs typeface="Arial" panose="020B0604020202020204" pitchFamily="34" charset="0"/>
                </a:rPr>
                <a:t>Fear of arrest / data sharing</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p:txBody>
        </p:sp>
        <p:sp>
          <p:nvSpPr>
            <p:cNvPr id="19" name="Rectangle 18">
              <a:extLst>
                <a:ext uri="{FF2B5EF4-FFF2-40B4-BE49-F238E27FC236}">
                  <a16:creationId xmlns:a16="http://schemas.microsoft.com/office/drawing/2014/main" id="{21C01459-B7E8-45FE-A70C-EC50A16E5549}"/>
                </a:ext>
              </a:extLst>
            </p:cNvPr>
            <p:cNvSpPr/>
            <p:nvPr/>
          </p:nvSpPr>
          <p:spPr>
            <a:xfrm>
              <a:off x="7399441" y="5199309"/>
              <a:ext cx="2181899" cy="453248"/>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B9C"/>
                  </a:solidFill>
                  <a:effectLst/>
                  <a:uLnTx/>
                  <a:uFillTx/>
                  <a:latin typeface="Arial" panose="020B0604020202020204" pitchFamily="34" charset="0"/>
                  <a:ea typeface="Helvetica Neue" charset="0"/>
                  <a:cs typeface="Arial" panose="020B0604020202020204" pitchFamily="34" charset="0"/>
                </a:rPr>
                <a:t>Language barrier</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p:txBody>
        </p:sp>
        <p:pic>
          <p:nvPicPr>
            <p:cNvPr id="20" name="Picture 19">
              <a:extLst>
                <a:ext uri="{FF2B5EF4-FFF2-40B4-BE49-F238E27FC236}">
                  <a16:creationId xmlns:a16="http://schemas.microsoft.com/office/drawing/2014/main" id="{4586430A-13FA-45A0-94DA-AD6091D7ED7C}"/>
                </a:ext>
              </a:extLst>
            </p:cNvPr>
            <p:cNvPicPr>
              <a:picLocks noChangeAspect="1"/>
            </p:cNvPicPr>
            <p:nvPr/>
          </p:nvPicPr>
          <p:blipFill>
            <a:blip r:embed="rId9"/>
            <a:stretch>
              <a:fillRect/>
            </a:stretch>
          </p:blipFill>
          <p:spPr>
            <a:xfrm>
              <a:off x="9781435" y="3565640"/>
              <a:ext cx="1690654" cy="1421402"/>
            </a:xfrm>
            <a:prstGeom prst="rect">
              <a:avLst/>
            </a:prstGeom>
          </p:spPr>
        </p:pic>
        <p:sp>
          <p:nvSpPr>
            <p:cNvPr id="21" name="Rectangle 20">
              <a:extLst>
                <a:ext uri="{FF2B5EF4-FFF2-40B4-BE49-F238E27FC236}">
                  <a16:creationId xmlns:a16="http://schemas.microsoft.com/office/drawing/2014/main" id="{F0DCB138-99CC-4C58-AD6E-3CCD8183CAD5}"/>
                </a:ext>
              </a:extLst>
            </p:cNvPr>
            <p:cNvSpPr/>
            <p:nvPr/>
          </p:nvSpPr>
          <p:spPr>
            <a:xfrm>
              <a:off x="9743970" y="5199309"/>
              <a:ext cx="1941558" cy="755414"/>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D63A1"/>
                  </a:solidFill>
                  <a:effectLst/>
                  <a:uLnTx/>
                  <a:uFillTx/>
                  <a:latin typeface="Arial" panose="020B0604020202020204" pitchFamily="34" charset="0"/>
                  <a:ea typeface="Helvetica Neue" charset="0"/>
                  <a:cs typeface="Arial" panose="020B0604020202020204" pitchFamily="34" charset="0"/>
                </a:rPr>
                <a:t>Digital</a:t>
              </a:r>
              <a:r>
                <a:rPr kumimoji="0" lang="en-GB" sz="1200" b="0" i="0" u="none" strike="noStrike" kern="1200" cap="none" spc="0" normalizeH="0" baseline="0" noProof="0" dirty="0">
                  <a:ln>
                    <a:noFill/>
                  </a:ln>
                  <a:solidFill>
                    <a:srgbClr val="005B9C"/>
                  </a:solidFill>
                  <a:effectLst/>
                  <a:uLnTx/>
                  <a:uFillTx/>
                  <a:latin typeface="Arial" panose="020B0604020202020204" pitchFamily="34" charset="0"/>
                  <a:ea typeface="Helvetica Neue" charset="0"/>
                  <a:cs typeface="Arial" panose="020B0604020202020204" pitchFamily="34" charset="0"/>
                </a:rPr>
                <a:t> exclusion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p:txBody>
        </p:sp>
      </p:grpSp>
      <p:graphicFrame>
        <p:nvGraphicFramePr>
          <p:cNvPr id="22" name="Chart 21">
            <a:extLst>
              <a:ext uri="{FF2B5EF4-FFF2-40B4-BE49-F238E27FC236}">
                <a16:creationId xmlns:a16="http://schemas.microsoft.com/office/drawing/2014/main" id="{92C17776-E2B6-476E-9FAF-EA12D95FD406}"/>
              </a:ext>
            </a:extLst>
          </p:cNvPr>
          <p:cNvGraphicFramePr/>
          <p:nvPr/>
        </p:nvGraphicFramePr>
        <p:xfrm>
          <a:off x="4226179" y="397795"/>
          <a:ext cx="4326654" cy="3017496"/>
        </p:xfrm>
        <a:graphic>
          <a:graphicData uri="http://schemas.openxmlformats.org/drawingml/2006/chart">
            <c:chart xmlns:c="http://schemas.openxmlformats.org/drawingml/2006/chart" xmlns:r="http://schemas.openxmlformats.org/officeDocument/2006/relationships" r:id="rId10"/>
          </a:graphicData>
        </a:graphic>
      </p:graphicFrame>
      <p:sp>
        <p:nvSpPr>
          <p:cNvPr id="23" name="Content Placeholder 2">
            <a:extLst>
              <a:ext uri="{FF2B5EF4-FFF2-40B4-BE49-F238E27FC236}">
                <a16:creationId xmlns:a16="http://schemas.microsoft.com/office/drawing/2014/main" id="{72473173-87AB-4307-B4A8-B45F46281F7B}"/>
              </a:ext>
            </a:extLst>
          </p:cNvPr>
          <p:cNvSpPr txBox="1">
            <a:spLocks/>
          </p:cNvSpPr>
          <p:nvPr/>
        </p:nvSpPr>
        <p:spPr>
          <a:xfrm>
            <a:off x="7506826" y="4454204"/>
            <a:ext cx="1539113" cy="712562"/>
          </a:xfrm>
          <a:prstGeom prst="rect">
            <a:avLst/>
          </a:prstGeom>
        </p:spPr>
        <p:txBody>
          <a:bodyPr vert="horz" lIns="68580" tIns="34290" rIns="68580" bIns="34290" rtlCol="0">
            <a:noAutofit/>
          </a:bodyPr>
          <a:lstStyle>
            <a:lvl1pPr marL="0" indent="0" algn="l" defTabSz="914400" rtl="0" eaLnBrk="1" latinLnBrk="0" hangingPunct="1">
              <a:spcBef>
                <a:spcPts val="300"/>
              </a:spcBef>
              <a:buClrTx/>
              <a:buSzTx/>
              <a:buFontTx/>
              <a:buNone/>
              <a:defRPr sz="1400" kern="1200">
                <a:solidFill>
                  <a:schemeClr val="tx1"/>
                </a:solidFill>
                <a:latin typeface="+mn-lt"/>
                <a:ea typeface="+mn-ea"/>
                <a:cs typeface="+mn-cs"/>
              </a:defRPr>
            </a:lvl1pPr>
            <a:lvl2pPr marL="0" indent="0" algn="l" defTabSz="914400" rtl="0" eaLnBrk="1" latinLnBrk="0" hangingPunct="1">
              <a:spcBef>
                <a:spcPts val="300"/>
              </a:spcBef>
              <a:buClrTx/>
              <a:buSzTx/>
              <a:buFontTx/>
              <a:buNone/>
              <a:defRPr sz="1400" kern="1200">
                <a:solidFill>
                  <a:schemeClr val="tx1"/>
                </a:solidFill>
                <a:latin typeface="+mn-lt"/>
                <a:ea typeface="+mn-ea"/>
                <a:cs typeface="+mn-cs"/>
              </a:defRPr>
            </a:lvl2pPr>
            <a:lvl3pPr marL="0" indent="0" algn="l" defTabSz="914400" rtl="0" eaLnBrk="1" latinLnBrk="0" hangingPunct="1">
              <a:spcBef>
                <a:spcPts val="300"/>
              </a:spcBef>
              <a:buClrTx/>
              <a:buSzTx/>
              <a:buFontTx/>
              <a:buNone/>
              <a:defRPr sz="1400" kern="1200">
                <a:solidFill>
                  <a:schemeClr val="tx1"/>
                </a:solidFill>
                <a:latin typeface="+mn-lt"/>
                <a:ea typeface="+mn-ea"/>
                <a:cs typeface="+mn-cs"/>
              </a:defRPr>
            </a:lvl3pPr>
            <a:lvl4pPr marL="0" indent="0" algn="l" defTabSz="914400" rtl="0" eaLnBrk="1" latinLnBrk="0" hangingPunct="1">
              <a:spcBef>
                <a:spcPts val="300"/>
              </a:spcBef>
              <a:buClrTx/>
              <a:buSzTx/>
              <a:buFontTx/>
              <a:buNone/>
              <a:defRPr sz="1400" kern="1200">
                <a:solidFill>
                  <a:schemeClr val="tx1"/>
                </a:solidFill>
                <a:latin typeface="+mn-lt"/>
                <a:ea typeface="+mn-ea"/>
                <a:cs typeface="+mn-cs"/>
              </a:defRPr>
            </a:lvl4pPr>
            <a:lvl5pPr marL="0" indent="0" algn="l" defTabSz="914400" rtl="0" eaLnBrk="1" latinLnBrk="0" hangingPunct="1">
              <a:spcBef>
                <a:spcPts val="300"/>
              </a:spcBef>
              <a:buClrTx/>
              <a:buSzTx/>
              <a:buFontTx/>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225"/>
              </a:spcBef>
              <a:spcAft>
                <a:spcPts val="0"/>
              </a:spcAft>
              <a:buClrTx/>
              <a:buSzTx/>
              <a:buFontTx/>
              <a:buNone/>
              <a:tabLst/>
              <a:defRPr/>
            </a:pPr>
            <a:r>
              <a:rPr kumimoji="0" lang="en-GB" sz="1200" b="0" i="0" u="none" strike="noStrike" kern="1200" cap="none" spc="0" normalizeH="0" baseline="0" noProof="0" dirty="0">
                <a:ln>
                  <a:noFill/>
                </a:ln>
                <a:solidFill>
                  <a:srgbClr val="0D63A1"/>
                </a:solidFill>
                <a:effectLst/>
                <a:uLnTx/>
                <a:uFillTx/>
                <a:latin typeface="Arial" panose="020B0604020202020204" pitchFamily="34" charset="0"/>
                <a:ea typeface="+mn-ea"/>
                <a:cs typeface="Arial" panose="020B0604020202020204" pitchFamily="34" charset="0"/>
              </a:rPr>
              <a:t>Charging in secondary care</a:t>
            </a:r>
            <a:endParaRPr kumimoji="0" lang="en-GB" sz="1200" b="1" i="0" u="none" strike="noStrike" kern="1200" cap="none" spc="0" normalizeH="0" baseline="0" noProof="0" dirty="0">
              <a:ln>
                <a:noFill/>
              </a:ln>
              <a:solidFill>
                <a:srgbClr val="0D63A1"/>
              </a:solidFill>
              <a:effectLst/>
              <a:uLnTx/>
              <a:uFillTx/>
              <a:latin typeface="Arial" panose="020B0604020202020204" pitchFamily="34" charset="0"/>
              <a:ea typeface="+mn-ea"/>
              <a:cs typeface="Arial" panose="020B0604020202020204" pitchFamily="34" charset="0"/>
            </a:endParaRPr>
          </a:p>
        </p:txBody>
      </p:sp>
      <p:pic>
        <p:nvPicPr>
          <p:cNvPr id="25" name="Graphic 24" descr="Pound">
            <a:extLst>
              <a:ext uri="{FF2B5EF4-FFF2-40B4-BE49-F238E27FC236}">
                <a16:creationId xmlns:a16="http://schemas.microsoft.com/office/drawing/2014/main" id="{204FF739-722D-454A-9FDE-4D9145AE13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43800" y="3465930"/>
            <a:ext cx="812776" cy="812776"/>
          </a:xfrm>
          <a:prstGeom prst="rect">
            <a:avLst/>
          </a:prstGeom>
        </p:spPr>
      </p:pic>
    </p:spTree>
    <p:extLst>
      <p:ext uri="{BB962C8B-B14F-4D97-AF65-F5344CB8AC3E}">
        <p14:creationId xmlns:p14="http://schemas.microsoft.com/office/powerpoint/2010/main" val="4131322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B5724B-18A8-494C-9A90-C40B4037EAB3}"/>
              </a:ext>
            </a:extLst>
          </p:cNvPr>
          <p:cNvSpPr/>
          <p:nvPr/>
        </p:nvSpPr>
        <p:spPr>
          <a:xfrm>
            <a:off x="1115616" y="278041"/>
            <a:ext cx="7848872" cy="41549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Development of the resource &amp; findings</a:t>
            </a:r>
          </a:p>
        </p:txBody>
      </p:sp>
      <p:pic>
        <p:nvPicPr>
          <p:cNvPr id="4" name="Picture 3" descr="A close up of a sign&#10;&#10;Description automatically generated">
            <a:extLst>
              <a:ext uri="{FF2B5EF4-FFF2-40B4-BE49-F238E27FC236}">
                <a16:creationId xmlns:a16="http://schemas.microsoft.com/office/drawing/2014/main" id="{87915359-8FE4-4CBC-BC57-DC7E4D5900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69" y="108416"/>
            <a:ext cx="962911" cy="951906"/>
          </a:xfrm>
          <a:prstGeom prst="rect">
            <a:avLst/>
          </a:prstGeom>
        </p:spPr>
      </p:pic>
      <p:pic>
        <p:nvPicPr>
          <p:cNvPr id="24" name="Graphic 6" descr="Meeting with solid fill">
            <a:extLst>
              <a:ext uri="{FF2B5EF4-FFF2-40B4-BE49-F238E27FC236}">
                <a16:creationId xmlns:a16="http://schemas.microsoft.com/office/drawing/2014/main" id="{B246A11F-7195-4867-9A4B-89F4E950EB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056" y="2223258"/>
            <a:ext cx="1313957" cy="1313957"/>
          </a:xfrm>
          <a:prstGeom prst="rect">
            <a:avLst/>
          </a:prstGeom>
        </p:spPr>
      </p:pic>
      <p:pic>
        <p:nvPicPr>
          <p:cNvPr id="26" name="Graphic 9" descr="Open book with solid fill">
            <a:extLst>
              <a:ext uri="{FF2B5EF4-FFF2-40B4-BE49-F238E27FC236}">
                <a16:creationId xmlns:a16="http://schemas.microsoft.com/office/drawing/2014/main" id="{AADBFB74-48E6-41FE-98B7-DE03BC2E88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7056" y="1073123"/>
            <a:ext cx="1304211" cy="1304211"/>
          </a:xfrm>
          <a:prstGeom prst="rect">
            <a:avLst/>
          </a:prstGeom>
        </p:spPr>
      </p:pic>
      <p:pic>
        <p:nvPicPr>
          <p:cNvPr id="27" name="Graphic 4" descr="Chat outline">
            <a:extLst>
              <a:ext uri="{FF2B5EF4-FFF2-40B4-BE49-F238E27FC236}">
                <a16:creationId xmlns:a16="http://schemas.microsoft.com/office/drawing/2014/main" id="{3DCF3D8E-1E9F-469F-85EB-92EBADB1AE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8691" y="3406255"/>
            <a:ext cx="1328244" cy="1328244"/>
          </a:xfrm>
          <a:prstGeom prst="rect">
            <a:avLst/>
          </a:prstGeom>
        </p:spPr>
      </p:pic>
      <p:sp>
        <p:nvSpPr>
          <p:cNvPr id="28" name="Title 1">
            <a:extLst>
              <a:ext uri="{FF2B5EF4-FFF2-40B4-BE49-F238E27FC236}">
                <a16:creationId xmlns:a16="http://schemas.microsoft.com/office/drawing/2014/main" id="{CC031116-C6D1-4168-8A17-FDD33D311362}"/>
              </a:ext>
            </a:extLst>
          </p:cNvPr>
          <p:cNvSpPr txBox="1">
            <a:spLocks/>
          </p:cNvSpPr>
          <p:nvPr/>
        </p:nvSpPr>
        <p:spPr>
          <a:xfrm>
            <a:off x="4656968" y="1589520"/>
            <a:ext cx="4307520" cy="3534546"/>
          </a:xfrm>
          <a:prstGeom prst="rect">
            <a:avLst/>
          </a:prstGeom>
        </p:spPr>
        <p:style>
          <a:lnRef idx="0">
            <a:scrgbClr r="0" g="0" b="0"/>
          </a:lnRef>
          <a:fillRef idx="0">
            <a:scrgbClr r="0" g="0" b="0"/>
          </a:fillRef>
          <a:effectRef idx="0">
            <a:scrgbClr r="0" g="0" b="0"/>
          </a:effectRef>
          <a:fontRef idx="minor">
            <a:schemeClr val="lt1"/>
          </a:fontRef>
        </p:style>
        <p:txBody>
          <a:bodyPr vert="horz" lIns="68580" tIns="34290" rIns="68580" bIns="34290" rtlCol="0" anchor="t">
            <a:norm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marR="0" lvl="0" indent="0" algn="just" defTabSz="685800" rtl="0" eaLnBrk="1" fontAlgn="auto" latinLnBrk="0" hangingPunct="1">
              <a:lnSpc>
                <a:spcPct val="100000"/>
              </a:lnSpc>
              <a:spcBef>
                <a:spcPts val="0"/>
              </a:spcBef>
              <a:spcAft>
                <a:spcPts val="45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Findings</a:t>
            </a:r>
          </a:p>
          <a:p>
            <a:pPr marL="514350" marR="0" lvl="0" indent="-171450"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 workers can play an important role because they provide personalized care</a:t>
            </a:r>
          </a:p>
          <a:p>
            <a:pPr marL="514350" marR="0" lvl="0" indent="-171450"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migrants are not aware of the social prescribing service</a:t>
            </a:r>
          </a:p>
          <a:p>
            <a:pPr marL="514350" marR="0" lvl="0" indent="-171450"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Further training and resource on immigration statuses and entitlements to healthcare would help link workers</a:t>
            </a:r>
          </a:p>
        </p:txBody>
      </p:sp>
      <p:sp>
        <p:nvSpPr>
          <p:cNvPr id="29" name="Title 1">
            <a:extLst>
              <a:ext uri="{FF2B5EF4-FFF2-40B4-BE49-F238E27FC236}">
                <a16:creationId xmlns:a16="http://schemas.microsoft.com/office/drawing/2014/main" id="{7194A38C-BED5-4747-8530-8A61DEAB6DD1}"/>
              </a:ext>
            </a:extLst>
          </p:cNvPr>
          <p:cNvSpPr txBox="1">
            <a:spLocks/>
          </p:cNvSpPr>
          <p:nvPr/>
        </p:nvSpPr>
        <p:spPr>
          <a:xfrm>
            <a:off x="1931026" y="1589520"/>
            <a:ext cx="2139189"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ctr">
              <a:defRPr sz="4000">
                <a:latin typeface="Aharoni" panose="02010803020104030203" pitchFamily="2" charset="-79"/>
                <a:cs typeface="Aharoni" panose="02010803020104030203" pitchFamily="2" charset="-79"/>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Research</a:t>
            </a:r>
          </a:p>
        </p:txBody>
      </p:sp>
      <p:sp>
        <p:nvSpPr>
          <p:cNvPr id="30" name="Title 1">
            <a:extLst>
              <a:ext uri="{FF2B5EF4-FFF2-40B4-BE49-F238E27FC236}">
                <a16:creationId xmlns:a16="http://schemas.microsoft.com/office/drawing/2014/main" id="{C9C19D31-E29B-480D-9164-91FC6D9633DB}"/>
              </a:ext>
            </a:extLst>
          </p:cNvPr>
          <p:cNvSpPr txBox="1">
            <a:spLocks/>
          </p:cNvSpPr>
          <p:nvPr/>
        </p:nvSpPr>
        <p:spPr>
          <a:xfrm>
            <a:off x="1931027" y="2630652"/>
            <a:ext cx="213919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ctr">
              <a:defRPr sz="2400">
                <a:latin typeface="Aharoni" panose="02010803020104030203" pitchFamily="2" charset="-79"/>
                <a:cs typeface="Aharoni" panose="02010803020104030203" pitchFamily="2" charset="-79"/>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haroni" panose="02010803020104030203" pitchFamily="2" charset="-79"/>
              </a:rPr>
              <a:t>Consultation &amp; workshop</a:t>
            </a:r>
          </a:p>
        </p:txBody>
      </p:sp>
      <p:sp>
        <p:nvSpPr>
          <p:cNvPr id="31" name="Title 1">
            <a:extLst>
              <a:ext uri="{FF2B5EF4-FFF2-40B4-BE49-F238E27FC236}">
                <a16:creationId xmlns:a16="http://schemas.microsoft.com/office/drawing/2014/main" id="{63FA80F0-5E88-4F76-BF8C-EE602337906C}"/>
              </a:ext>
            </a:extLst>
          </p:cNvPr>
          <p:cNvSpPr txBox="1">
            <a:spLocks/>
          </p:cNvSpPr>
          <p:nvPr/>
        </p:nvSpPr>
        <p:spPr>
          <a:xfrm>
            <a:off x="1931027" y="3918552"/>
            <a:ext cx="2139190"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ctr">
              <a:defRPr sz="2400">
                <a:latin typeface="Aharoni" panose="02010803020104030203" pitchFamily="2" charset="-79"/>
                <a:cs typeface="Aharoni" panose="02010803020104030203" pitchFamily="2" charset="-79"/>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haroni" panose="02010803020104030203" pitchFamily="2" charset="-79"/>
              </a:rPr>
              <a:t>Feedback</a:t>
            </a:r>
          </a:p>
        </p:txBody>
      </p:sp>
    </p:spTree>
    <p:extLst>
      <p:ext uri="{BB962C8B-B14F-4D97-AF65-F5344CB8AC3E}">
        <p14:creationId xmlns:p14="http://schemas.microsoft.com/office/powerpoint/2010/main" val="3197368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9C3342-2728-45D1-ACFB-4A966D9C339C}"/>
              </a:ext>
            </a:extLst>
          </p:cNvPr>
          <p:cNvSpPr txBox="1"/>
          <p:nvPr/>
        </p:nvSpPr>
        <p:spPr>
          <a:xfrm>
            <a:off x="395536" y="1491630"/>
            <a:ext cx="8568952" cy="2677656"/>
          </a:xfrm>
          <a:prstGeom prst="rect">
            <a:avLst/>
          </a:prstGeom>
          <a:noFill/>
        </p:spPr>
        <p:txBody>
          <a:bodyPr wrap="square">
            <a:spAutoFit/>
          </a:bodyPr>
          <a:lstStyle/>
          <a:p>
            <a:pPr marL="385763" marR="0" lvl="0" indent="-385763" algn="l" defTabSz="685800" rtl="0" eaLnBrk="1" fontAlgn="auto" latinLnBrk="0" hangingPunct="1">
              <a:lnSpc>
                <a:spcPct val="100000"/>
              </a:lnSpc>
              <a:spcBef>
                <a:spcPts val="0"/>
              </a:spcBef>
              <a:spcAft>
                <a:spcPts val="1200"/>
              </a:spcAft>
              <a:buClrTx/>
              <a:buSzTx/>
              <a:buFont typeface="+mj-lt"/>
              <a:buAutoNum type="arabicPeriod"/>
              <a:tabLst/>
              <a:defRPr/>
            </a:pPr>
            <a:r>
              <a:rPr kumimoji="0" lang="en-GB" sz="1600" b="0" i="0" u="none" strike="noStrike" kern="1200" cap="none" spc="0" normalizeH="0" baseline="0" noProof="0" dirty="0">
                <a:ln>
                  <a:noFill/>
                </a:ln>
                <a:solidFill>
                  <a:srgbClr val="3C3C3B"/>
                </a:solidFill>
                <a:effectLst/>
                <a:uLnTx/>
                <a:uFillTx/>
                <a:latin typeface="Arial" panose="020B0604020202020204" pitchFamily="34" charset="0"/>
                <a:ea typeface="ヒラギノ角ゴ Pro W3" pitchFamily="84" charset="-128"/>
                <a:cs typeface="Arial" panose="020B0604020202020204" pitchFamily="34" charset="0"/>
              </a:rPr>
              <a:t>Try not to introduce yourself as a ‘social prescriber’ at first; instead, try introducing yourself and what you do in a simple way.</a:t>
            </a:r>
          </a:p>
          <a:p>
            <a:pPr marL="385763" marR="0" lvl="0" indent="-385763" algn="l" defTabSz="685800" rtl="0" eaLnBrk="1" fontAlgn="auto" latinLnBrk="0" hangingPunct="1">
              <a:lnSpc>
                <a:spcPct val="100000"/>
              </a:lnSpc>
              <a:spcBef>
                <a:spcPts val="0"/>
              </a:spcBef>
              <a:spcAft>
                <a:spcPts val="1200"/>
              </a:spcAft>
              <a:buClrTx/>
              <a:buSzTx/>
              <a:buFont typeface="+mj-lt"/>
              <a:buAutoNum type="arabicPeriod"/>
              <a:tabLst/>
              <a:defRPr/>
            </a:pPr>
            <a:r>
              <a:rPr kumimoji="0" lang="en-GB" sz="1600" b="0" i="0" u="none" strike="noStrike" kern="1200" cap="none" spc="0" normalizeH="0" baseline="0" noProof="0" dirty="0">
                <a:ln>
                  <a:noFill/>
                </a:ln>
                <a:solidFill>
                  <a:srgbClr val="3C3C3B"/>
                </a:solidFill>
                <a:effectLst/>
                <a:uLnTx/>
                <a:uFillTx/>
                <a:latin typeface="Arial" panose="020B0604020202020204" pitchFamily="34" charset="0"/>
                <a:ea typeface="ヒラギノ角ゴ Pro W3" pitchFamily="84" charset="-128"/>
                <a:cs typeface="Arial" panose="020B0604020202020204" pitchFamily="34" charset="0"/>
              </a:rPr>
              <a:t>Do not ask a patient about their immigration status if it is not relevant to the issue you are trying to address.</a:t>
            </a:r>
          </a:p>
          <a:p>
            <a:pPr marL="385763" marR="0" lvl="0" indent="-385763" algn="l" defTabSz="685800" rtl="0" eaLnBrk="1" fontAlgn="auto" latinLnBrk="0" hangingPunct="1">
              <a:lnSpc>
                <a:spcPct val="100000"/>
              </a:lnSpc>
              <a:spcBef>
                <a:spcPts val="0"/>
              </a:spcBef>
              <a:spcAft>
                <a:spcPts val="1200"/>
              </a:spcAft>
              <a:buClrTx/>
              <a:buSzTx/>
              <a:buFont typeface="+mj-lt"/>
              <a:buAutoNum type="arabicPeriod"/>
              <a:tabLst/>
              <a:defRPr/>
            </a:pPr>
            <a:r>
              <a:rPr kumimoji="0" lang="en-GB" sz="1600" b="0" i="0" u="none" strike="noStrike" kern="1200" cap="none" spc="0" normalizeH="0" baseline="0" noProof="0" dirty="0">
                <a:ln>
                  <a:noFill/>
                </a:ln>
                <a:solidFill>
                  <a:srgbClr val="3C3C3B"/>
                </a:solidFill>
                <a:effectLst/>
                <a:uLnTx/>
                <a:uFillTx/>
                <a:latin typeface="Arial" panose="020B0604020202020204" pitchFamily="34" charset="0"/>
                <a:ea typeface="ヒラギノ角ゴ Pro W3" pitchFamily="84" charset="-128"/>
                <a:cs typeface="Arial" panose="020B0604020202020204" pitchFamily="34" charset="0"/>
              </a:rPr>
              <a:t>Using a translator can help patients facing language barriers feel more confident.</a:t>
            </a:r>
          </a:p>
          <a:p>
            <a:pPr marL="385763" marR="0" lvl="0" indent="-385763" algn="l" defTabSz="685800" rtl="0" eaLnBrk="1" fontAlgn="auto" latinLnBrk="0" hangingPunct="1">
              <a:lnSpc>
                <a:spcPct val="100000"/>
              </a:lnSpc>
              <a:spcBef>
                <a:spcPts val="0"/>
              </a:spcBef>
              <a:spcAft>
                <a:spcPts val="1200"/>
              </a:spcAft>
              <a:buClrTx/>
              <a:buSzTx/>
              <a:buFont typeface="+mj-lt"/>
              <a:buAutoNum type="arabicPeriod"/>
              <a:tabLst/>
              <a:defRPr/>
            </a:pPr>
            <a:r>
              <a:rPr kumimoji="0" lang="en-GB" sz="1600" b="0" i="0" u="none" strike="noStrike" kern="1200" cap="none" spc="0" normalizeH="0" baseline="0" noProof="0" dirty="0">
                <a:ln>
                  <a:noFill/>
                </a:ln>
                <a:solidFill>
                  <a:srgbClr val="3C3C3B"/>
                </a:solidFill>
                <a:effectLst/>
                <a:uLnTx/>
                <a:uFillTx/>
                <a:latin typeface="Arial" panose="020B0604020202020204" pitchFamily="34" charset="0"/>
                <a:ea typeface="ヒラギノ角ゴ Pro W3" pitchFamily="84" charset="-128"/>
                <a:cs typeface="Arial" panose="020B0604020202020204" pitchFamily="34" charset="0"/>
              </a:rPr>
              <a:t>Consider meeting your patients in a familiar or convenient place, like a children’s centres or at a pop-up clinic.</a:t>
            </a:r>
          </a:p>
          <a:p>
            <a:pPr marL="385763" marR="0" lvl="0" indent="-385763" algn="l" defTabSz="685800" rtl="0" eaLnBrk="1" fontAlgn="auto" latinLnBrk="0" hangingPunct="1">
              <a:lnSpc>
                <a:spcPct val="100000"/>
              </a:lnSpc>
              <a:spcBef>
                <a:spcPts val="0"/>
              </a:spcBef>
              <a:spcAft>
                <a:spcPts val="1200"/>
              </a:spcAft>
              <a:buClrTx/>
              <a:buSzTx/>
              <a:buFont typeface="+mj-lt"/>
              <a:buAutoNum type="arabicPeriod"/>
              <a:tabLst/>
              <a:defRPr/>
            </a:pPr>
            <a:r>
              <a:rPr kumimoji="0" lang="en-GB" sz="1600" b="0" i="0" u="none" strike="noStrike" kern="1200" cap="none" spc="0" normalizeH="0" baseline="0" noProof="0" dirty="0">
                <a:ln>
                  <a:noFill/>
                </a:ln>
                <a:solidFill>
                  <a:srgbClr val="3C3C3B"/>
                </a:solidFill>
                <a:effectLst/>
                <a:uLnTx/>
                <a:uFillTx/>
                <a:latin typeface="Arial" panose="020B0604020202020204" pitchFamily="34" charset="0"/>
                <a:ea typeface="ヒラギノ角ゴ Pro W3" pitchFamily="84" charset="-128"/>
                <a:cs typeface="Arial" panose="020B0604020202020204" pitchFamily="34" charset="0"/>
              </a:rPr>
              <a:t>Give examples of the types of services you can help them to access.</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p:txBody>
      </p:sp>
      <p:sp>
        <p:nvSpPr>
          <p:cNvPr id="6" name="Rectangle 5">
            <a:extLst>
              <a:ext uri="{FF2B5EF4-FFF2-40B4-BE49-F238E27FC236}">
                <a16:creationId xmlns:a16="http://schemas.microsoft.com/office/drawing/2014/main" id="{E3ED46F7-D40D-4117-BDCF-12696F36313B}"/>
              </a:ext>
            </a:extLst>
          </p:cNvPr>
          <p:cNvSpPr/>
          <p:nvPr/>
        </p:nvSpPr>
        <p:spPr>
          <a:xfrm>
            <a:off x="1115616" y="278041"/>
            <a:ext cx="7848872" cy="41549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How to build trust with migrants</a:t>
            </a:r>
          </a:p>
        </p:txBody>
      </p:sp>
      <p:pic>
        <p:nvPicPr>
          <p:cNvPr id="7" name="Picture 3" descr="A close up of a sign&#10;&#10;Description automatically generated">
            <a:extLst>
              <a:ext uri="{FF2B5EF4-FFF2-40B4-BE49-F238E27FC236}">
                <a16:creationId xmlns:a16="http://schemas.microsoft.com/office/drawing/2014/main" id="{1FED9E44-2EEE-4ADD-8B76-208D4483C7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69" y="108416"/>
            <a:ext cx="962911" cy="951906"/>
          </a:xfrm>
          <a:prstGeom prst="rect">
            <a:avLst/>
          </a:prstGeom>
        </p:spPr>
      </p:pic>
    </p:spTree>
    <p:extLst>
      <p:ext uri="{BB962C8B-B14F-4D97-AF65-F5344CB8AC3E}">
        <p14:creationId xmlns:p14="http://schemas.microsoft.com/office/powerpoint/2010/main" val="1940038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C7D51F-9F09-4EB3-8EAB-7AE0C528D703}"/>
              </a:ext>
            </a:extLst>
          </p:cNvPr>
          <p:cNvPicPr>
            <a:picLocks noChangeAspect="1"/>
          </p:cNvPicPr>
          <p:nvPr/>
        </p:nvPicPr>
        <p:blipFill>
          <a:blip r:embed="rId2"/>
          <a:stretch>
            <a:fillRect/>
          </a:stretch>
        </p:blipFill>
        <p:spPr>
          <a:xfrm>
            <a:off x="1619672" y="1060322"/>
            <a:ext cx="2517066" cy="352027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178C258-9BE7-4FCA-8DF8-0BCEB9F3C852}"/>
              </a:ext>
            </a:extLst>
          </p:cNvPr>
          <p:cNvPicPr>
            <a:picLocks noChangeAspect="1"/>
          </p:cNvPicPr>
          <p:nvPr/>
        </p:nvPicPr>
        <p:blipFill>
          <a:blip r:embed="rId3"/>
          <a:stretch>
            <a:fillRect/>
          </a:stretch>
        </p:blipFill>
        <p:spPr>
          <a:xfrm>
            <a:off x="5148064" y="1060322"/>
            <a:ext cx="2460168" cy="352027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7E295A9F-7A57-4CB9-B549-EFF7636C5CEC}"/>
              </a:ext>
            </a:extLst>
          </p:cNvPr>
          <p:cNvSpPr/>
          <p:nvPr/>
        </p:nvSpPr>
        <p:spPr>
          <a:xfrm>
            <a:off x="1619672" y="4711163"/>
            <a:ext cx="2517066" cy="315471"/>
          </a:xfrm>
          <a:prstGeom prst="rect">
            <a:avLst/>
          </a:prstGeom>
        </p:spPr>
        <p:style>
          <a:lnRef idx="1">
            <a:schemeClr val="accent4"/>
          </a:lnRef>
          <a:fillRef idx="3">
            <a:schemeClr val="accent4"/>
          </a:fillRef>
          <a:effectRef idx="2">
            <a:schemeClr val="accent4"/>
          </a:effectRef>
          <a:fontRef idx="minor">
            <a:schemeClr val="lt1"/>
          </a:fontRef>
        </p:style>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www.bit.ly/SPLWtoolkit</a:t>
            </a:r>
          </a:p>
        </p:txBody>
      </p:sp>
      <p:sp>
        <p:nvSpPr>
          <p:cNvPr id="10" name="Rectangle 9">
            <a:extLst>
              <a:ext uri="{FF2B5EF4-FFF2-40B4-BE49-F238E27FC236}">
                <a16:creationId xmlns:a16="http://schemas.microsoft.com/office/drawing/2014/main" id="{0ED11EF8-BA5A-478E-AFBC-64A1EF2C7EDC}"/>
              </a:ext>
            </a:extLst>
          </p:cNvPr>
          <p:cNvSpPr/>
          <p:nvPr/>
        </p:nvSpPr>
        <p:spPr>
          <a:xfrm>
            <a:off x="5148064" y="4700753"/>
            <a:ext cx="2460168" cy="315471"/>
          </a:xfrm>
          <a:prstGeom prst="rect">
            <a:avLst/>
          </a:prstGeom>
        </p:spPr>
        <p:style>
          <a:lnRef idx="1">
            <a:schemeClr val="accent4"/>
          </a:lnRef>
          <a:fillRef idx="3">
            <a:schemeClr val="accent4"/>
          </a:fillRef>
          <a:effectRef idx="2">
            <a:schemeClr val="accent4"/>
          </a:effectRef>
          <a:fontRef idx="minor">
            <a:schemeClr val="lt1"/>
          </a:fontRef>
        </p:style>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www.bit.ly/SPLWposter</a:t>
            </a:r>
          </a:p>
        </p:txBody>
      </p:sp>
      <p:sp>
        <p:nvSpPr>
          <p:cNvPr id="11" name="Title 1">
            <a:extLst>
              <a:ext uri="{FF2B5EF4-FFF2-40B4-BE49-F238E27FC236}">
                <a16:creationId xmlns:a16="http://schemas.microsoft.com/office/drawing/2014/main" id="{C4995291-7050-42DD-BF91-4DB19FAD282A}"/>
              </a:ext>
            </a:extLst>
          </p:cNvPr>
          <p:cNvSpPr txBox="1">
            <a:spLocks/>
          </p:cNvSpPr>
          <p:nvPr/>
        </p:nvSpPr>
        <p:spPr>
          <a:xfrm>
            <a:off x="1115616" y="274601"/>
            <a:ext cx="7874538" cy="41549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marR="0" lvl="0" indent="0" algn="ctr" defTabSz="457200" fontAlgn="auto">
              <a:lnSpc>
                <a:spcPct val="100000"/>
              </a:lnSpc>
              <a:spcBef>
                <a:spcPts val="0"/>
              </a:spcBef>
              <a:spcAft>
                <a:spcPts val="0"/>
              </a:spcAft>
              <a:buClrTx/>
              <a:buSzTx/>
              <a:buFontTx/>
              <a:buNone/>
              <a:tabLst/>
              <a:defRPr kumimoji="0" sz="360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Toolkit and Poster</a:t>
            </a:r>
          </a:p>
        </p:txBody>
      </p:sp>
      <p:pic>
        <p:nvPicPr>
          <p:cNvPr id="12" name="Picture 11" descr="A close up of a sign&#10;&#10;Description automatically generated">
            <a:extLst>
              <a:ext uri="{FF2B5EF4-FFF2-40B4-BE49-F238E27FC236}">
                <a16:creationId xmlns:a16="http://schemas.microsoft.com/office/drawing/2014/main" id="{D7B32921-351F-41B5-A2EB-95AACE043C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69" y="108416"/>
            <a:ext cx="962911" cy="951906"/>
          </a:xfrm>
          <a:prstGeom prst="rect">
            <a:avLst/>
          </a:prstGeom>
        </p:spPr>
      </p:pic>
    </p:spTree>
    <p:extLst>
      <p:ext uri="{BB962C8B-B14F-4D97-AF65-F5344CB8AC3E}">
        <p14:creationId xmlns:p14="http://schemas.microsoft.com/office/powerpoint/2010/main" val="2858569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5" y="141686"/>
            <a:ext cx="8700965" cy="377837"/>
          </a:xfrm>
          <a:solidFill>
            <a:schemeClr val="tx2"/>
          </a:solidFill>
          <a:ln>
            <a:solidFill>
              <a:schemeClr val="accent4"/>
            </a:solidFill>
          </a:ln>
        </p:spPr>
        <p:txBody>
          <a:bodyPr lIns="68580" tIns="34290" rIns="68580" bIns="34290" anchor="t"/>
          <a:lstStyle/>
          <a:p>
            <a:pPr algn="ctr">
              <a:spcBef>
                <a:spcPts val="0"/>
              </a:spcBef>
            </a:pPr>
            <a:r>
              <a:rPr lang="en-US" dirty="0"/>
              <a:t>Q&amp;A</a:t>
            </a:r>
          </a:p>
        </p:txBody>
      </p:sp>
      <p:sp>
        <p:nvSpPr>
          <p:cNvPr id="3" name="Prostokąt 2">
            <a:extLst>
              <a:ext uri="{FF2B5EF4-FFF2-40B4-BE49-F238E27FC236}">
                <a16:creationId xmlns:a16="http://schemas.microsoft.com/office/drawing/2014/main" id="{7706BAAF-E1D9-4B79-ABF4-8F74EFB0D566}"/>
              </a:ext>
            </a:extLst>
          </p:cNvPr>
          <p:cNvSpPr/>
          <p:nvPr/>
        </p:nvSpPr>
        <p:spPr>
          <a:xfrm>
            <a:off x="502345" y="1982006"/>
            <a:ext cx="8641655" cy="1546577"/>
          </a:xfrm>
          <a:prstGeom prst="rect">
            <a:avLst/>
          </a:prstGeom>
        </p:spPr>
        <p:txBody>
          <a:bodyPr wrap="square" lIns="68580" tIns="34290" rIns="68580" bIns="3429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3F3F3F"/>
                </a:solidFill>
                <a:effectLst/>
                <a:uLnTx/>
                <a:uFillTx/>
                <a:latin typeface="Arial"/>
                <a:ea typeface="+mn-lt"/>
                <a:cs typeface="Arial"/>
              </a:rPr>
              <a:t>Please feel free to ask your question(s).</a:t>
            </a:r>
            <a:endParaRPr kumimoji="0" lang="en-US" sz="2100" b="1" i="0" u="none" strike="noStrike" kern="1200" cap="none" spc="0" normalizeH="0" baseline="0" noProof="0" dirty="0">
              <a:ln>
                <a:noFill/>
              </a:ln>
              <a:solidFill>
                <a:srgbClr val="3F3F3F"/>
              </a:solidFill>
              <a:effectLst/>
              <a:uLnTx/>
              <a:uFillTx/>
              <a:latin typeface="Arial"/>
              <a:ea typeface="ヒラギノ角ゴ Pro W3" pitchFamily="84" charset="-128"/>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3F3F3F"/>
              </a:solidFill>
              <a:effectLst/>
              <a:uLnTx/>
              <a:uFillTx/>
              <a:latin typeface="Arial"/>
              <a:ea typeface="ヒラギノ角ゴ Pro W3" pitchFamily="84" charset="-128"/>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3F3F3F"/>
              </a:solidFill>
              <a:effectLst/>
              <a:uLnTx/>
              <a:uFillTx/>
              <a:latin typeface="Arial"/>
              <a:ea typeface="ヒラギノ角ゴ Pro W3" pitchFamily="84" charset="-128"/>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3F3F3F"/>
              </a:solidFill>
              <a:effectLst/>
              <a:uLnTx/>
              <a:uFillTx/>
              <a:latin typeface="Arial"/>
              <a:ea typeface="ヒラギノ角ゴ Pro W3" pitchFamily="84" charset="-128"/>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3F3F3F"/>
              </a:solidFill>
              <a:effectLst/>
              <a:uLnTx/>
              <a:uFillTx/>
              <a:latin typeface="Arial"/>
              <a:ea typeface="ヒラギノ角ゴ Pro W3" pitchFamily="84" charset="-128"/>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pl-PL" sz="1350" b="0" i="0" u="none" strike="noStrike" kern="1200" cap="none" spc="0" normalizeH="0" baseline="0" noProof="0" dirty="0">
              <a:ln>
                <a:noFill/>
              </a:ln>
              <a:solidFill>
                <a:srgbClr val="3F3F3F"/>
              </a:solidFill>
              <a:effectLst/>
              <a:uLnTx/>
              <a:uFillTx/>
              <a:latin typeface="Arial"/>
              <a:ea typeface="ヒラギノ角ゴ Pro W3" pitchFamily="84" charset="-128"/>
              <a:cs typeface="Arial"/>
            </a:endParaRPr>
          </a:p>
        </p:txBody>
      </p:sp>
    </p:spTree>
    <p:extLst>
      <p:ext uri="{BB962C8B-B14F-4D97-AF65-F5344CB8AC3E}">
        <p14:creationId xmlns:p14="http://schemas.microsoft.com/office/powerpoint/2010/main" val="1658899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37</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algn="ctr" defTabSz="685783"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dirty="0"/>
              <a:t>Christine Double - Croydon Voluntary Action</a:t>
            </a:r>
          </a:p>
        </p:txBody>
      </p:sp>
      <p:sp>
        <p:nvSpPr>
          <p:cNvPr id="5" name="Prostokąt 4">
            <a:extLst>
              <a:ext uri="{FF2B5EF4-FFF2-40B4-BE49-F238E27FC236}">
                <a16:creationId xmlns:a16="http://schemas.microsoft.com/office/drawing/2014/main" id="{0F29DD3C-59D1-4D2E-9C4C-5EAF2FAFBFD3}"/>
              </a:ext>
            </a:extLst>
          </p:cNvPr>
          <p:cNvSpPr/>
          <p:nvPr/>
        </p:nvSpPr>
        <p:spPr>
          <a:xfrm>
            <a:off x="250131" y="2018821"/>
            <a:ext cx="8642350" cy="415498"/>
          </a:xfrm>
          <a:prstGeom prst="rect">
            <a:avLst/>
          </a:prstGeom>
        </p:spPr>
        <p:txBody>
          <a:bodyPr wrap="square">
            <a:spAutoFit/>
          </a:bodyPr>
          <a:lstStyle/>
          <a:p>
            <a:pPr defTabSz="685800" fontAlgn="auto">
              <a:spcBef>
                <a:spcPts val="0"/>
              </a:spcBef>
              <a:spcAft>
                <a:spcPts val="0"/>
              </a:spcAft>
            </a:pPr>
            <a:endParaRPr lang="en-US" sz="2100" b="1" dirty="0">
              <a:solidFill>
                <a:srgbClr val="3F3F3F"/>
              </a:solidFill>
              <a:latin typeface="Arial"/>
              <a:ea typeface="+mn-ea"/>
              <a:cs typeface="+mn-cs"/>
            </a:endParaRPr>
          </a:p>
        </p:txBody>
      </p:sp>
      <p:sp>
        <p:nvSpPr>
          <p:cNvPr id="3" name="TextBox 2">
            <a:extLst>
              <a:ext uri="{FF2B5EF4-FFF2-40B4-BE49-F238E27FC236}">
                <a16:creationId xmlns:a16="http://schemas.microsoft.com/office/drawing/2014/main" id="{E5A9E61C-2E66-4630-A4F0-E19588EF2E15}"/>
              </a:ext>
            </a:extLst>
          </p:cNvPr>
          <p:cNvSpPr txBox="1"/>
          <p:nvPr/>
        </p:nvSpPr>
        <p:spPr>
          <a:xfrm>
            <a:off x="250131" y="857830"/>
            <a:ext cx="8642349" cy="3139321"/>
          </a:xfrm>
          <a:prstGeom prst="rect">
            <a:avLst/>
          </a:prstGeom>
          <a:noFill/>
        </p:spPr>
        <p:txBody>
          <a:bodyPr wrap="square" rtlCol="0">
            <a:spAutoFit/>
          </a:bodyPr>
          <a:lstStyle/>
          <a:p>
            <a:pPr defTabSz="685800" fontAlgn="auto">
              <a:spcBef>
                <a:spcPts val="0"/>
              </a:spcBef>
              <a:spcAft>
                <a:spcPts val="0"/>
              </a:spcAft>
            </a:pPr>
            <a:r>
              <a:rPr lang="en-GB" sz="2000" dirty="0">
                <a:solidFill>
                  <a:srgbClr val="3F3F3F"/>
                </a:solidFill>
                <a:latin typeface="Arial"/>
                <a:ea typeface="+mn-ea"/>
                <a:cs typeface="+mn-cs"/>
              </a:rPr>
              <a:t>Christine Double, </a:t>
            </a:r>
          </a:p>
          <a:p>
            <a:pPr defTabSz="685800" fontAlgn="auto">
              <a:spcBef>
                <a:spcPts val="0"/>
              </a:spcBef>
              <a:spcAft>
                <a:spcPts val="0"/>
              </a:spcAft>
            </a:pPr>
            <a:r>
              <a:rPr lang="en-GB" sz="2000" dirty="0">
                <a:solidFill>
                  <a:srgbClr val="3F3F3F"/>
                </a:solidFill>
                <a:latin typeface="Arial"/>
                <a:ea typeface="+mn-ea"/>
                <a:cs typeface="+mn-cs"/>
              </a:rPr>
              <a:t>Head of Operations and Sport, </a:t>
            </a:r>
          </a:p>
          <a:p>
            <a:pPr defTabSz="685800" fontAlgn="auto">
              <a:spcBef>
                <a:spcPts val="0"/>
              </a:spcBef>
              <a:spcAft>
                <a:spcPts val="0"/>
              </a:spcAft>
            </a:pPr>
            <a:r>
              <a:rPr lang="en-GB" sz="2000" dirty="0">
                <a:solidFill>
                  <a:srgbClr val="3F3F3F"/>
                </a:solidFill>
                <a:latin typeface="Arial"/>
                <a:ea typeface="+mn-ea"/>
                <a:cs typeface="+mn-cs"/>
              </a:rPr>
              <a:t>Croydon Voluntary Action</a:t>
            </a:r>
          </a:p>
          <a:p>
            <a:pPr defTabSz="685800" fontAlgn="auto">
              <a:spcBef>
                <a:spcPts val="0"/>
              </a:spcBef>
              <a:spcAft>
                <a:spcPts val="0"/>
              </a:spcAft>
            </a:pPr>
            <a:endParaRPr lang="en-GB" sz="1600" dirty="0">
              <a:solidFill>
                <a:srgbClr val="3F3F3F"/>
              </a:solidFill>
              <a:latin typeface="Arial"/>
              <a:ea typeface="+mn-ea"/>
              <a:cs typeface="+mn-cs"/>
            </a:endParaRPr>
          </a:p>
          <a:p>
            <a:pPr defTabSz="685800" fontAlgn="auto">
              <a:spcBef>
                <a:spcPts val="0"/>
              </a:spcBef>
              <a:spcAft>
                <a:spcPts val="0"/>
              </a:spcAft>
            </a:pPr>
            <a:r>
              <a:rPr lang="en-GB" sz="1600" dirty="0">
                <a:solidFill>
                  <a:srgbClr val="3F3F3F"/>
                </a:solidFill>
                <a:latin typeface="Arial"/>
                <a:ea typeface="+mn-ea"/>
                <a:cs typeface="+mn-cs"/>
              </a:rPr>
              <a:t>CVA supports citizens and community organisations in Croydon to take active roles in their neighbourhoods and make positive social change.</a:t>
            </a:r>
          </a:p>
          <a:p>
            <a:pPr defTabSz="685800" fontAlgn="auto">
              <a:spcBef>
                <a:spcPts val="0"/>
              </a:spcBef>
              <a:spcAft>
                <a:spcPts val="0"/>
              </a:spcAft>
            </a:pPr>
            <a:endParaRPr lang="en-GB" sz="1600" dirty="0">
              <a:solidFill>
                <a:srgbClr val="3F3F3F"/>
              </a:solidFill>
              <a:latin typeface="Arial"/>
              <a:ea typeface="+mn-ea"/>
              <a:cs typeface="+mn-cs"/>
              <a:hlinkClick r:id="rId2"/>
            </a:endParaRPr>
          </a:p>
          <a:p>
            <a:pPr defTabSz="685800" fontAlgn="auto">
              <a:spcBef>
                <a:spcPts val="0"/>
              </a:spcBef>
              <a:spcAft>
                <a:spcPts val="0"/>
              </a:spcAft>
            </a:pPr>
            <a:r>
              <a:rPr lang="en-GB" sz="1600" dirty="0">
                <a:solidFill>
                  <a:srgbClr val="3F3F3F"/>
                </a:solidFill>
                <a:latin typeface="Arial"/>
                <a:ea typeface="+mn-ea"/>
                <a:cs typeface="+mn-cs"/>
                <a:hlinkClick r:id="rId2"/>
              </a:rPr>
              <a:t>Christine.double@cvalive.org.uk</a:t>
            </a:r>
            <a:endParaRPr lang="en-GB" sz="1600" dirty="0">
              <a:solidFill>
                <a:srgbClr val="3F3F3F"/>
              </a:solidFill>
              <a:latin typeface="Arial"/>
              <a:ea typeface="+mn-ea"/>
              <a:cs typeface="+mn-cs"/>
            </a:endParaRPr>
          </a:p>
          <a:p>
            <a:pPr defTabSz="685800" fontAlgn="auto">
              <a:spcBef>
                <a:spcPts val="0"/>
              </a:spcBef>
              <a:spcAft>
                <a:spcPts val="0"/>
              </a:spcAft>
            </a:pPr>
            <a:r>
              <a:rPr lang="en-GB" sz="1600" dirty="0">
                <a:solidFill>
                  <a:srgbClr val="3F3F3F"/>
                </a:solidFill>
                <a:latin typeface="Arial"/>
                <a:ea typeface="+mn-ea"/>
                <a:cs typeface="+mn-cs"/>
                <a:hlinkClick r:id="rId3"/>
              </a:rPr>
              <a:t>www.cvalive.org.uk</a:t>
            </a:r>
            <a:endParaRPr lang="en-GB" sz="1600" dirty="0">
              <a:solidFill>
                <a:srgbClr val="3F3F3F"/>
              </a:solidFill>
              <a:latin typeface="Arial"/>
              <a:ea typeface="+mn-ea"/>
              <a:cs typeface="+mn-cs"/>
            </a:endParaRPr>
          </a:p>
          <a:p>
            <a:pPr defTabSz="685800" fontAlgn="auto">
              <a:spcBef>
                <a:spcPts val="0"/>
              </a:spcBef>
              <a:spcAft>
                <a:spcPts val="0"/>
              </a:spcAft>
            </a:pPr>
            <a:endParaRPr lang="en-GB" sz="1800" dirty="0">
              <a:solidFill>
                <a:srgbClr val="3F3F3F"/>
              </a:solidFill>
              <a:latin typeface="Arial"/>
              <a:ea typeface="+mn-ea"/>
              <a:cs typeface="+mn-cs"/>
            </a:endParaRPr>
          </a:p>
          <a:p>
            <a:pPr defTabSz="685800" fontAlgn="auto">
              <a:spcBef>
                <a:spcPts val="0"/>
              </a:spcBef>
              <a:spcAft>
                <a:spcPts val="0"/>
              </a:spcAft>
            </a:pPr>
            <a:r>
              <a:rPr lang="en-GB" dirty="0">
                <a:solidFill>
                  <a:srgbClr val="3F3F3F"/>
                </a:solidFill>
                <a:latin typeface="Arial"/>
                <a:ea typeface="+mn-ea"/>
                <a:cs typeface="+mn-cs"/>
              </a:rPr>
              <a:t> </a:t>
            </a:r>
          </a:p>
        </p:txBody>
      </p:sp>
      <p:pic>
        <p:nvPicPr>
          <p:cNvPr id="8" name="Picture 7">
            <a:extLst>
              <a:ext uri="{FF2B5EF4-FFF2-40B4-BE49-F238E27FC236}">
                <a16:creationId xmlns:a16="http://schemas.microsoft.com/office/drawing/2014/main" id="{66886907-8B74-4F35-A4AC-58108E6DC4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2998063"/>
            <a:ext cx="3131258" cy="1194494"/>
          </a:xfrm>
          <a:prstGeom prst="rect">
            <a:avLst/>
          </a:prstGeom>
        </p:spPr>
      </p:pic>
    </p:spTree>
    <p:extLst>
      <p:ext uri="{BB962C8B-B14F-4D97-AF65-F5344CB8AC3E}">
        <p14:creationId xmlns:p14="http://schemas.microsoft.com/office/powerpoint/2010/main" val="115371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38</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algn="ctr" defTabSz="685783"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GB" b="1" dirty="0"/>
              <a:t>We Stand Together:</a:t>
            </a:r>
            <a:br>
              <a:rPr lang="en-GB" b="1" dirty="0"/>
            </a:br>
            <a:endParaRPr lang="en-US" dirty="0"/>
          </a:p>
        </p:txBody>
      </p:sp>
      <p:sp>
        <p:nvSpPr>
          <p:cNvPr id="5" name="Prostokąt 4">
            <a:extLst>
              <a:ext uri="{FF2B5EF4-FFF2-40B4-BE49-F238E27FC236}">
                <a16:creationId xmlns:a16="http://schemas.microsoft.com/office/drawing/2014/main" id="{0F29DD3C-59D1-4D2E-9C4C-5EAF2FAFBFD3}"/>
              </a:ext>
            </a:extLst>
          </p:cNvPr>
          <p:cNvSpPr/>
          <p:nvPr/>
        </p:nvSpPr>
        <p:spPr>
          <a:xfrm>
            <a:off x="250131" y="2018821"/>
            <a:ext cx="8642350" cy="415498"/>
          </a:xfrm>
          <a:prstGeom prst="rect">
            <a:avLst/>
          </a:prstGeom>
        </p:spPr>
        <p:txBody>
          <a:bodyPr wrap="square">
            <a:spAutoFit/>
          </a:bodyPr>
          <a:lstStyle/>
          <a:p>
            <a:pPr defTabSz="685800" fontAlgn="auto">
              <a:spcBef>
                <a:spcPts val="0"/>
              </a:spcBef>
              <a:spcAft>
                <a:spcPts val="0"/>
              </a:spcAft>
            </a:pPr>
            <a:endParaRPr lang="en-US" sz="2100" b="1" dirty="0">
              <a:solidFill>
                <a:srgbClr val="3F3F3F"/>
              </a:solidFill>
              <a:latin typeface="Arial"/>
              <a:ea typeface="+mn-ea"/>
              <a:cs typeface="+mn-cs"/>
            </a:endParaRPr>
          </a:p>
        </p:txBody>
      </p:sp>
      <p:sp>
        <p:nvSpPr>
          <p:cNvPr id="3" name="TextBox 2">
            <a:extLst>
              <a:ext uri="{FF2B5EF4-FFF2-40B4-BE49-F238E27FC236}">
                <a16:creationId xmlns:a16="http://schemas.microsoft.com/office/drawing/2014/main" id="{DD958C8C-F72F-4B18-863A-2834E59ACBAF}"/>
              </a:ext>
            </a:extLst>
          </p:cNvPr>
          <p:cNvSpPr txBox="1"/>
          <p:nvPr/>
        </p:nvSpPr>
        <p:spPr>
          <a:xfrm>
            <a:off x="242668" y="665880"/>
            <a:ext cx="8642350" cy="3177793"/>
          </a:xfrm>
          <a:prstGeom prst="rect">
            <a:avLst/>
          </a:prstGeom>
          <a:noFill/>
        </p:spPr>
        <p:txBody>
          <a:bodyPr wrap="square" rtlCol="0">
            <a:spAutoFit/>
          </a:bodyPr>
          <a:lstStyle/>
          <a:p>
            <a:pPr defTabSz="685800" fontAlgn="auto">
              <a:spcBef>
                <a:spcPts val="0"/>
              </a:spcBef>
              <a:spcAft>
                <a:spcPts val="0"/>
              </a:spcAft>
            </a:pPr>
            <a:endParaRPr lang="en-GB" sz="1350" dirty="0">
              <a:solidFill>
                <a:srgbClr val="3F3F3F"/>
              </a:solidFill>
              <a:latin typeface="Arial"/>
              <a:ea typeface="+mn-ea"/>
              <a:cs typeface="+mn-cs"/>
            </a:endParaRPr>
          </a:p>
          <a:p>
            <a:pPr marL="214313" indent="-214313" defTabSz="685800" fontAlgn="auto">
              <a:spcBef>
                <a:spcPts val="0"/>
              </a:spcBef>
              <a:spcAft>
                <a:spcPts val="0"/>
              </a:spcAft>
              <a:buFont typeface="Arial" panose="020B0604020202020204" pitchFamily="34" charset="0"/>
              <a:buChar char="•"/>
            </a:pPr>
            <a:r>
              <a:rPr lang="en-GB" sz="1600" dirty="0">
                <a:solidFill>
                  <a:srgbClr val="3F3F3F"/>
                </a:solidFill>
                <a:latin typeface="Arial"/>
                <a:ea typeface="+mn-ea"/>
                <a:cs typeface="+mn-cs"/>
              </a:rPr>
              <a:t>Aim: To use sport as a tool to improve social integration between refugees and asylum seekers and the wider community in Croydon</a:t>
            </a:r>
          </a:p>
          <a:p>
            <a:pPr marL="214313" indent="-214313" defTabSz="685800" fontAlgn="auto">
              <a:spcBef>
                <a:spcPts val="0"/>
              </a:spcBef>
              <a:spcAft>
                <a:spcPts val="0"/>
              </a:spcAft>
              <a:buFont typeface="Arial" panose="020B0604020202020204" pitchFamily="34" charset="0"/>
              <a:buChar char="•"/>
            </a:pPr>
            <a:endParaRPr lang="en-GB" sz="1600" dirty="0">
              <a:solidFill>
                <a:srgbClr val="3F3F3F"/>
              </a:solidFill>
              <a:latin typeface="Arial"/>
              <a:ea typeface="+mn-ea"/>
              <a:cs typeface="+mn-cs"/>
            </a:endParaRPr>
          </a:p>
          <a:p>
            <a:pPr marL="214313" indent="-214313" defTabSz="685800" fontAlgn="auto">
              <a:spcBef>
                <a:spcPts val="0"/>
              </a:spcBef>
              <a:spcAft>
                <a:spcPts val="0"/>
              </a:spcAft>
              <a:buFont typeface="Arial" panose="020B0604020202020204" pitchFamily="34" charset="0"/>
              <a:buChar char="•"/>
            </a:pPr>
            <a:r>
              <a:rPr lang="en-GB" sz="1600" dirty="0">
                <a:solidFill>
                  <a:srgbClr val="3F3F3F"/>
                </a:solidFill>
                <a:latin typeface="Arial"/>
                <a:ea typeface="+mn-ea"/>
                <a:cs typeface="+mn-cs"/>
              </a:rPr>
              <a:t>Develop sport ‘activators’ with lived experience of seeking asylum, identify their skills and passions and support them to implement and lead sessions</a:t>
            </a:r>
          </a:p>
          <a:p>
            <a:pPr marL="214313" indent="-214313" defTabSz="685800" fontAlgn="auto">
              <a:spcBef>
                <a:spcPts val="0"/>
              </a:spcBef>
              <a:spcAft>
                <a:spcPts val="0"/>
              </a:spcAft>
              <a:buFont typeface="Arial" panose="020B0604020202020204" pitchFamily="34" charset="0"/>
              <a:buChar char="•"/>
            </a:pPr>
            <a:endParaRPr lang="en-GB" sz="1600" dirty="0">
              <a:solidFill>
                <a:srgbClr val="3F3F3F"/>
              </a:solidFill>
              <a:latin typeface="Arial"/>
              <a:ea typeface="+mn-ea"/>
              <a:cs typeface="+mn-cs"/>
            </a:endParaRPr>
          </a:p>
          <a:p>
            <a:pPr marL="214313" indent="-214313" defTabSz="685800" fontAlgn="auto">
              <a:spcBef>
                <a:spcPts val="0"/>
              </a:spcBef>
              <a:spcAft>
                <a:spcPts val="0"/>
              </a:spcAft>
              <a:buFont typeface="Arial" panose="020B0604020202020204" pitchFamily="34" charset="0"/>
              <a:buChar char="•"/>
            </a:pPr>
            <a:r>
              <a:rPr lang="en-GB" sz="1600" dirty="0">
                <a:solidFill>
                  <a:srgbClr val="3F3F3F"/>
                </a:solidFill>
                <a:latin typeface="Arial"/>
                <a:ea typeface="+mn-ea"/>
                <a:cs typeface="+mn-cs"/>
              </a:rPr>
              <a:t>Over 850 participants and 25 activators engaged in 2 and half years.</a:t>
            </a:r>
          </a:p>
          <a:p>
            <a:pPr marL="214313" indent="-214313" defTabSz="685800" fontAlgn="auto">
              <a:spcBef>
                <a:spcPts val="0"/>
              </a:spcBef>
              <a:spcAft>
                <a:spcPts val="0"/>
              </a:spcAft>
              <a:buFont typeface="Arial" panose="020B0604020202020204" pitchFamily="34" charset="0"/>
              <a:buChar char="•"/>
            </a:pPr>
            <a:endParaRPr lang="en-GB" sz="1600" dirty="0">
              <a:solidFill>
                <a:srgbClr val="3F3F3F"/>
              </a:solidFill>
              <a:latin typeface="Arial"/>
              <a:ea typeface="+mn-ea"/>
              <a:cs typeface="+mn-cs"/>
            </a:endParaRPr>
          </a:p>
          <a:p>
            <a:pPr marL="214313" indent="-214313" defTabSz="685800" fontAlgn="auto">
              <a:spcBef>
                <a:spcPts val="0"/>
              </a:spcBef>
              <a:spcAft>
                <a:spcPts val="0"/>
              </a:spcAft>
              <a:buFont typeface="Arial" panose="020B0604020202020204" pitchFamily="34" charset="0"/>
              <a:buChar char="•"/>
            </a:pPr>
            <a:r>
              <a:rPr lang="en-GB" sz="1600" dirty="0">
                <a:solidFill>
                  <a:srgbClr val="3F3F3F"/>
                </a:solidFill>
                <a:latin typeface="Arial"/>
                <a:ea typeface="+mn-ea"/>
                <a:cs typeface="+mn-cs"/>
              </a:rPr>
              <a:t>Croydon Refugee and New Communities Forum – with over 45 community organisations  and a 5 point action plan</a:t>
            </a:r>
          </a:p>
          <a:p>
            <a:pPr defTabSz="685800" fontAlgn="auto">
              <a:spcBef>
                <a:spcPts val="0"/>
              </a:spcBef>
              <a:spcAft>
                <a:spcPts val="0"/>
              </a:spcAft>
            </a:pPr>
            <a:endParaRPr lang="en-GB" sz="1350" dirty="0">
              <a:solidFill>
                <a:srgbClr val="3F3F3F"/>
              </a:solidFill>
              <a:latin typeface="Arial"/>
              <a:ea typeface="+mn-ea"/>
              <a:cs typeface="+mn-cs"/>
            </a:endParaRPr>
          </a:p>
          <a:p>
            <a:pPr defTabSz="685800" fontAlgn="auto">
              <a:spcBef>
                <a:spcPts val="0"/>
              </a:spcBef>
              <a:spcAft>
                <a:spcPts val="0"/>
              </a:spcAft>
            </a:pPr>
            <a:endParaRPr lang="en-GB" sz="1350" dirty="0">
              <a:solidFill>
                <a:srgbClr val="3F3F3F"/>
              </a:solidFill>
              <a:latin typeface="Arial"/>
              <a:ea typeface="+mn-ea"/>
              <a:cs typeface="+mn-cs"/>
            </a:endParaRPr>
          </a:p>
        </p:txBody>
      </p:sp>
      <p:pic>
        <p:nvPicPr>
          <p:cNvPr id="8" name="Picture 7">
            <a:extLst>
              <a:ext uri="{FF2B5EF4-FFF2-40B4-BE49-F238E27FC236}">
                <a16:creationId xmlns:a16="http://schemas.microsoft.com/office/drawing/2014/main" id="{E7E907E6-5F0C-4DFD-BF71-A5BE7864E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278" y="3569614"/>
            <a:ext cx="1916764" cy="882320"/>
          </a:xfrm>
          <a:prstGeom prst="rect">
            <a:avLst/>
          </a:prstGeom>
        </p:spPr>
      </p:pic>
      <p:pic>
        <p:nvPicPr>
          <p:cNvPr id="10" name="Picture 9">
            <a:extLst>
              <a:ext uri="{FF2B5EF4-FFF2-40B4-BE49-F238E27FC236}">
                <a16:creationId xmlns:a16="http://schemas.microsoft.com/office/drawing/2014/main" id="{02C53A47-6748-4314-8DB5-80D0820C7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3476" y="3465610"/>
            <a:ext cx="2289004" cy="933362"/>
          </a:xfrm>
          <a:prstGeom prst="rect">
            <a:avLst/>
          </a:prstGeom>
        </p:spPr>
      </p:pic>
    </p:spTree>
    <p:extLst>
      <p:ext uri="{BB962C8B-B14F-4D97-AF65-F5344CB8AC3E}">
        <p14:creationId xmlns:p14="http://schemas.microsoft.com/office/powerpoint/2010/main" val="1434670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39</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algn="ctr" defTabSz="685783"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dirty="0"/>
              <a:t>We Stand Together</a:t>
            </a:r>
          </a:p>
        </p:txBody>
      </p:sp>
      <p:sp>
        <p:nvSpPr>
          <p:cNvPr id="5" name="Prostokąt 4">
            <a:extLst>
              <a:ext uri="{FF2B5EF4-FFF2-40B4-BE49-F238E27FC236}">
                <a16:creationId xmlns:a16="http://schemas.microsoft.com/office/drawing/2014/main" id="{0F29DD3C-59D1-4D2E-9C4C-5EAF2FAFBFD3}"/>
              </a:ext>
            </a:extLst>
          </p:cNvPr>
          <p:cNvSpPr/>
          <p:nvPr/>
        </p:nvSpPr>
        <p:spPr>
          <a:xfrm>
            <a:off x="250131" y="2018821"/>
            <a:ext cx="8642350" cy="415498"/>
          </a:xfrm>
          <a:prstGeom prst="rect">
            <a:avLst/>
          </a:prstGeom>
        </p:spPr>
        <p:txBody>
          <a:bodyPr wrap="square">
            <a:spAutoFit/>
          </a:bodyPr>
          <a:lstStyle/>
          <a:p>
            <a:pPr defTabSz="685800" fontAlgn="auto">
              <a:spcBef>
                <a:spcPts val="0"/>
              </a:spcBef>
              <a:spcAft>
                <a:spcPts val="0"/>
              </a:spcAft>
            </a:pPr>
            <a:endParaRPr lang="en-US" sz="2100" b="1" dirty="0">
              <a:solidFill>
                <a:srgbClr val="3F3F3F"/>
              </a:solidFill>
              <a:latin typeface="Arial"/>
              <a:ea typeface="+mn-ea"/>
              <a:cs typeface="+mn-cs"/>
            </a:endParaRPr>
          </a:p>
        </p:txBody>
      </p:sp>
      <p:pic>
        <p:nvPicPr>
          <p:cNvPr id="8" name="Picture 7">
            <a:extLst>
              <a:ext uri="{FF2B5EF4-FFF2-40B4-BE49-F238E27FC236}">
                <a16:creationId xmlns:a16="http://schemas.microsoft.com/office/drawing/2014/main" id="{87D106F9-33F6-46AA-8500-AE7E366175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880" y="2631673"/>
            <a:ext cx="2139665" cy="1831574"/>
          </a:xfrm>
          <a:prstGeom prst="rect">
            <a:avLst/>
          </a:prstGeom>
        </p:spPr>
      </p:pic>
      <p:pic>
        <p:nvPicPr>
          <p:cNvPr id="10" name="Picture 9">
            <a:extLst>
              <a:ext uri="{FF2B5EF4-FFF2-40B4-BE49-F238E27FC236}">
                <a16:creationId xmlns:a16="http://schemas.microsoft.com/office/drawing/2014/main" id="{05ED7B2A-E058-489D-8D08-16D5CF2E6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9029" y="505709"/>
            <a:ext cx="3911578" cy="1901528"/>
          </a:xfrm>
          <a:prstGeom prst="rect">
            <a:avLst/>
          </a:prstGeom>
        </p:spPr>
      </p:pic>
      <p:pic>
        <p:nvPicPr>
          <p:cNvPr id="14" name="Picture 13">
            <a:extLst>
              <a:ext uri="{FF2B5EF4-FFF2-40B4-BE49-F238E27FC236}">
                <a16:creationId xmlns:a16="http://schemas.microsoft.com/office/drawing/2014/main" id="{49E9A3FE-4487-4022-91F5-9CB950D95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792" y="3013374"/>
            <a:ext cx="1858073" cy="1449874"/>
          </a:xfrm>
          <a:prstGeom prst="rect">
            <a:avLst/>
          </a:prstGeom>
        </p:spPr>
      </p:pic>
      <p:pic>
        <p:nvPicPr>
          <p:cNvPr id="16" name="Picture 15">
            <a:extLst>
              <a:ext uri="{FF2B5EF4-FFF2-40B4-BE49-F238E27FC236}">
                <a16:creationId xmlns:a16="http://schemas.microsoft.com/office/drawing/2014/main" id="{8D9FC587-400E-4007-8149-FA9EB7AAAB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130" y="492274"/>
            <a:ext cx="1853398" cy="2547870"/>
          </a:xfrm>
          <a:prstGeom prst="rect">
            <a:avLst/>
          </a:prstGeom>
        </p:spPr>
      </p:pic>
      <p:pic>
        <p:nvPicPr>
          <p:cNvPr id="18" name="Picture 17">
            <a:extLst>
              <a:ext uri="{FF2B5EF4-FFF2-40B4-BE49-F238E27FC236}">
                <a16:creationId xmlns:a16="http://schemas.microsoft.com/office/drawing/2014/main" id="{CECAB414-AE58-4F67-9C23-5A9F2D63AB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0607" y="501710"/>
            <a:ext cx="2987938" cy="2129963"/>
          </a:xfrm>
          <a:prstGeom prst="rect">
            <a:avLst/>
          </a:prstGeom>
        </p:spPr>
      </p:pic>
      <p:pic>
        <p:nvPicPr>
          <p:cNvPr id="20" name="Picture 19">
            <a:extLst>
              <a:ext uri="{FF2B5EF4-FFF2-40B4-BE49-F238E27FC236}">
                <a16:creationId xmlns:a16="http://schemas.microsoft.com/office/drawing/2014/main" id="{C3C51ACF-BBFC-4F54-AEB6-B1504553E3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5035" y="2306048"/>
            <a:ext cx="1693845" cy="2151595"/>
          </a:xfrm>
          <a:prstGeom prst="rect">
            <a:avLst/>
          </a:prstGeom>
        </p:spPr>
      </p:pic>
      <p:pic>
        <p:nvPicPr>
          <p:cNvPr id="22" name="Picture 21">
            <a:extLst>
              <a:ext uri="{FF2B5EF4-FFF2-40B4-BE49-F238E27FC236}">
                <a16:creationId xmlns:a16="http://schemas.microsoft.com/office/drawing/2014/main" id="{834F6999-D5CF-42D0-A5C5-262E20BA3A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5093" y="2392768"/>
            <a:ext cx="3190973" cy="2070479"/>
          </a:xfrm>
          <a:prstGeom prst="rect">
            <a:avLst/>
          </a:prstGeom>
        </p:spPr>
      </p:pic>
    </p:spTree>
    <p:extLst>
      <p:ext uri="{BB962C8B-B14F-4D97-AF65-F5344CB8AC3E}">
        <p14:creationId xmlns:p14="http://schemas.microsoft.com/office/powerpoint/2010/main" val="104443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Social prescribing for migrants in the UK</a:t>
            </a:r>
            <a:br>
              <a:rPr lang="en-GB" sz="3600" dirty="0"/>
            </a:br>
            <a:endParaRPr lang="en-GB" sz="3600" dirty="0"/>
          </a:p>
        </p:txBody>
      </p:sp>
      <p:sp>
        <p:nvSpPr>
          <p:cNvPr id="3" name="Title 1">
            <a:extLst>
              <a:ext uri="{FF2B5EF4-FFF2-40B4-BE49-F238E27FC236}">
                <a16:creationId xmlns:a16="http://schemas.microsoft.com/office/drawing/2014/main" id="{75B97FB2-4D45-4444-85C0-551B47680515}"/>
              </a:ext>
            </a:extLst>
          </p:cNvPr>
          <p:cNvSpPr txBox="1">
            <a:spLocks/>
          </p:cNvSpPr>
          <p:nvPr/>
        </p:nvSpPr>
        <p:spPr>
          <a:xfrm>
            <a:off x="395536" y="3291830"/>
            <a:ext cx="8424936" cy="1293377"/>
          </a:xfrm>
          <a:prstGeom prst="rect">
            <a:avLst/>
          </a:prstGeom>
          <a:ln>
            <a:noFill/>
          </a:ln>
        </p:spPr>
        <p:txBody>
          <a:bodyPr vert="horz" lIns="0" tIns="0" rIns="0" bIns="0" rtlCol="0" anchor="b">
            <a:noAutofit/>
          </a:bodyPr>
          <a:lstStyle>
            <a:lvl1pPr algn="l" rtl="0" eaLnBrk="0" fontAlgn="base" hangingPunct="0">
              <a:spcBef>
                <a:spcPct val="0"/>
              </a:spcBef>
              <a:spcAft>
                <a:spcPct val="0"/>
              </a:spcAft>
              <a:defRPr sz="4000" kern="1200" spc="0" baseline="0">
                <a:solidFill>
                  <a:schemeClr val="bg1"/>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1600" dirty="0"/>
              <a:t>Claire Zhang</a:t>
            </a:r>
          </a:p>
          <a:p>
            <a:r>
              <a:rPr lang="en-GB" sz="1600" dirty="0"/>
              <a:t>National Migrant Health Lead &amp; Inclusion Health Officer</a:t>
            </a:r>
          </a:p>
          <a:p>
            <a:r>
              <a:rPr lang="en-GB" sz="1600" dirty="0"/>
              <a:t>Public Health England					25</a:t>
            </a:r>
            <a:r>
              <a:rPr lang="en-GB" sz="1600" baseline="30000" dirty="0"/>
              <a:t>th</a:t>
            </a:r>
            <a:r>
              <a:rPr lang="en-GB" sz="1600" dirty="0"/>
              <a:t> August 2021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40</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algn="ctr" defTabSz="685783"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dirty="0"/>
              <a:t>We Stand Together</a:t>
            </a:r>
          </a:p>
        </p:txBody>
      </p:sp>
      <p:sp>
        <p:nvSpPr>
          <p:cNvPr id="7" name="TextBox 6">
            <a:extLst>
              <a:ext uri="{FF2B5EF4-FFF2-40B4-BE49-F238E27FC236}">
                <a16:creationId xmlns:a16="http://schemas.microsoft.com/office/drawing/2014/main" id="{36E33252-12C4-4FAF-8991-4E4B727F06D7}"/>
              </a:ext>
            </a:extLst>
          </p:cNvPr>
          <p:cNvSpPr txBox="1"/>
          <p:nvPr/>
        </p:nvSpPr>
        <p:spPr>
          <a:xfrm>
            <a:off x="3200399" y="2343149"/>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p>
        </p:txBody>
      </p:sp>
      <p:sp>
        <p:nvSpPr>
          <p:cNvPr id="9" name="TextBox 8">
            <a:extLst>
              <a:ext uri="{FF2B5EF4-FFF2-40B4-BE49-F238E27FC236}">
                <a16:creationId xmlns:a16="http://schemas.microsoft.com/office/drawing/2014/main" id="{3C400499-B42A-40FF-95EE-14F45D4A1023}"/>
              </a:ext>
            </a:extLst>
          </p:cNvPr>
          <p:cNvSpPr txBox="1"/>
          <p:nvPr/>
        </p:nvSpPr>
        <p:spPr>
          <a:xfrm>
            <a:off x="251312" y="742216"/>
            <a:ext cx="8641372" cy="24083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Arial"/>
                <a:ea typeface="ヒラギノ角ゴ Pro W3"/>
                <a:cs typeface="Arial"/>
              </a:rPr>
              <a:t>Top Tips:</a:t>
            </a:r>
            <a:endParaRPr lang="en-US" sz="1600" b="1">
              <a:ea typeface="ヒラギノ角ゴ Pro W3"/>
            </a:endParaRPr>
          </a:p>
          <a:p>
            <a:endParaRPr lang="en-GB" sz="1600" b="1" dirty="0">
              <a:latin typeface="Arial"/>
              <a:ea typeface="ヒラギノ角ゴ Pro W3"/>
              <a:cs typeface="Arial"/>
            </a:endParaRPr>
          </a:p>
          <a:p>
            <a:pPr marL="285750" indent="-285750">
              <a:spcAft>
                <a:spcPts val="900"/>
              </a:spcAft>
              <a:buFont typeface="Wingdings"/>
              <a:buChar char="ü"/>
            </a:pPr>
            <a:r>
              <a:rPr lang="en-GB" sz="1600" dirty="0">
                <a:latin typeface="Arial"/>
                <a:ea typeface="ヒラギノ角ゴ Pro W3"/>
                <a:cs typeface="Arial"/>
              </a:rPr>
              <a:t>Connect with other local community organisations working with your target group and those delivering quality services (in our case community sports deliverers)</a:t>
            </a:r>
            <a:endParaRPr lang="en-GB" sz="1600">
              <a:ea typeface="ヒラギノ角ゴ Pro W3"/>
            </a:endParaRPr>
          </a:p>
          <a:p>
            <a:pPr marL="285750" indent="-285750">
              <a:spcAft>
                <a:spcPts val="900"/>
              </a:spcAft>
              <a:buFont typeface="Wingdings"/>
              <a:buChar char="ü"/>
            </a:pPr>
            <a:r>
              <a:rPr lang="en-GB" sz="1600" dirty="0">
                <a:latin typeface="Arial"/>
                <a:ea typeface="ヒラギノ角ゴ Pro W3"/>
                <a:cs typeface="Arial"/>
              </a:rPr>
              <a:t>Listen to those with lived experience and help them deliver their own solutions  </a:t>
            </a:r>
            <a:endParaRPr lang="en-GB" sz="1600">
              <a:ea typeface="ヒラギノ角ゴ Pro W3"/>
            </a:endParaRPr>
          </a:p>
          <a:p>
            <a:pPr marL="285750" indent="-285750">
              <a:spcAft>
                <a:spcPts val="900"/>
              </a:spcAft>
              <a:buFont typeface="Wingdings"/>
              <a:buChar char="ü"/>
            </a:pPr>
            <a:r>
              <a:rPr lang="en-GB" sz="1600" dirty="0">
                <a:latin typeface="Arial"/>
                <a:ea typeface="ヒラギノ角ゴ Pro W3"/>
                <a:cs typeface="Arial"/>
              </a:rPr>
              <a:t>Build trust with partners and participants – by listening, responding, respecting their views, helping tackle any barriers  - direct or indirect</a:t>
            </a:r>
            <a:endParaRPr lang="en-GB" sz="1600" dirty="0">
              <a:ea typeface="ヒラギノ角ゴ Pro W3"/>
            </a:endParaRPr>
          </a:p>
          <a:p>
            <a:pPr marL="285750" indent="-285750">
              <a:spcAft>
                <a:spcPts val="900"/>
              </a:spcAft>
              <a:buFont typeface="Wingdings"/>
              <a:buChar char="ü"/>
            </a:pPr>
            <a:r>
              <a:rPr lang="en-GB" sz="1600" dirty="0">
                <a:latin typeface="Arial"/>
                <a:ea typeface="ヒラギノ角ゴ Pro W3"/>
                <a:cs typeface="Arial"/>
              </a:rPr>
              <a:t>Have Fun!</a:t>
            </a:r>
            <a:endParaRPr lang="en-GB" sz="1600" dirty="0">
              <a:ea typeface="ヒラギノ角ゴ Pro W3"/>
            </a:endParaRPr>
          </a:p>
        </p:txBody>
      </p:sp>
    </p:spTree>
    <p:extLst>
      <p:ext uri="{BB962C8B-B14F-4D97-AF65-F5344CB8AC3E}">
        <p14:creationId xmlns:p14="http://schemas.microsoft.com/office/powerpoint/2010/main" val="890361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41</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algn="ctr" defTabSz="685783"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dirty="0"/>
              <a:t>We Stand Together</a:t>
            </a:r>
          </a:p>
        </p:txBody>
      </p:sp>
      <p:pic>
        <p:nvPicPr>
          <p:cNvPr id="3" name="Multimedia online 2">
            <a:hlinkClick r:id="" action="ppaction://media"/>
            <a:extLst>
              <a:ext uri="{FF2B5EF4-FFF2-40B4-BE49-F238E27FC236}">
                <a16:creationId xmlns:a16="http://schemas.microsoft.com/office/drawing/2014/main" id="{68CD8904-F270-49B9-ACD2-1D5A9DEA3E92}"/>
              </a:ext>
            </a:extLst>
          </p:cNvPr>
          <p:cNvPicPr>
            <a:picLocks noRot="1" noChangeAspect="1"/>
          </p:cNvPicPr>
          <p:nvPr>
            <a:videoFile r:link="rId1"/>
          </p:nvPr>
        </p:nvPicPr>
        <p:blipFill>
          <a:blip r:embed="rId3"/>
          <a:stretch>
            <a:fillRect/>
          </a:stretch>
        </p:blipFill>
        <p:spPr>
          <a:xfrm>
            <a:off x="1204317" y="597064"/>
            <a:ext cx="6735363" cy="3788642"/>
          </a:xfrm>
          <a:prstGeom prst="rect">
            <a:avLst/>
          </a:prstGeom>
        </p:spPr>
      </p:pic>
    </p:spTree>
    <p:extLst>
      <p:ext uri="{BB962C8B-B14F-4D97-AF65-F5344CB8AC3E}">
        <p14:creationId xmlns:p14="http://schemas.microsoft.com/office/powerpoint/2010/main" val="3828708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sz="2100" dirty="0"/>
              <a:t>Sarah Jowett – One Westminster</a:t>
            </a:r>
          </a:p>
        </p:txBody>
      </p:sp>
      <p:sp>
        <p:nvSpPr>
          <p:cNvPr id="5" name="TextBox 4">
            <a:extLst>
              <a:ext uri="{FF2B5EF4-FFF2-40B4-BE49-F238E27FC236}">
                <a16:creationId xmlns:a16="http://schemas.microsoft.com/office/drawing/2014/main" id="{2B2774C5-D7E3-4762-A05F-87122EC3E570}"/>
              </a:ext>
            </a:extLst>
          </p:cNvPr>
          <p:cNvSpPr txBox="1"/>
          <p:nvPr/>
        </p:nvSpPr>
        <p:spPr>
          <a:xfrm>
            <a:off x="250827" y="991512"/>
            <a:ext cx="8641653" cy="2762295"/>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Roughly half of the patients that I have worked with over the last year have been asylum seekers, migrants or refugees.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Travelled to the UK from a range of different countries, including Iran, Syria, Ghana</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Have come to the UK for various reasons, e.g. fleeing conflict, victims of human trafficking, familial reasons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In the following slides I hope to share some insight into supporting migrant communities, on the basis of this experience…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p:txBody>
      </p:sp>
    </p:spTree>
    <p:extLst>
      <p:ext uri="{BB962C8B-B14F-4D97-AF65-F5344CB8AC3E}">
        <p14:creationId xmlns:p14="http://schemas.microsoft.com/office/powerpoint/2010/main" val="2819225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sz="2100" dirty="0"/>
              <a:t>Sarah Jowett – One Westminster</a:t>
            </a:r>
          </a:p>
        </p:txBody>
      </p:sp>
      <p:sp>
        <p:nvSpPr>
          <p:cNvPr id="5" name="TextBox 4">
            <a:extLst>
              <a:ext uri="{FF2B5EF4-FFF2-40B4-BE49-F238E27FC236}">
                <a16:creationId xmlns:a16="http://schemas.microsoft.com/office/drawing/2014/main" id="{2B2774C5-D7E3-4762-A05F-87122EC3E570}"/>
              </a:ext>
            </a:extLst>
          </p:cNvPr>
          <p:cNvSpPr txBox="1"/>
          <p:nvPr/>
        </p:nvSpPr>
        <p:spPr>
          <a:xfrm>
            <a:off x="179512" y="842276"/>
            <a:ext cx="8641653" cy="3593291"/>
          </a:xfrm>
          <a:prstGeom prst="rect">
            <a:avLst/>
          </a:prstGeom>
          <a:noFill/>
        </p:spPr>
        <p:txBody>
          <a:bodyPr wrap="square" rtlCol="0">
            <a:spAutoFit/>
          </a:bodyPr>
          <a:lstStyle/>
          <a:p>
            <a:pPr lvl="0" defTabSz="685800" fontAlgn="auto">
              <a:spcBef>
                <a:spcPts val="0"/>
              </a:spcBef>
              <a:spcAft>
                <a:spcPts val="0"/>
              </a:spcAft>
              <a:defRPr/>
            </a:pPr>
            <a:r>
              <a:rPr lang="en-US" sz="1600" b="1" dirty="0">
                <a:solidFill>
                  <a:srgbClr val="3F3F3F"/>
                </a:solidFill>
                <a:latin typeface="Arial"/>
                <a:cs typeface="+mn-cs"/>
              </a:rPr>
              <a:t>It helps to prepare yourself to support asylum seekers by acquiring knowledge…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r>
              <a:rPr lang="en-GB" sz="1600" b="1" dirty="0"/>
              <a:t>The Right to Remain Toolkit</a:t>
            </a:r>
          </a:p>
          <a:p>
            <a:r>
              <a:rPr lang="en-GB" sz="1600" dirty="0"/>
              <a:t>A guide to the UK immigration and asylum system: </a:t>
            </a:r>
          </a:p>
          <a:p>
            <a:r>
              <a:rPr lang="en-GB" sz="1600" dirty="0">
                <a:hlinkClick r:id="rId2"/>
              </a:rPr>
              <a:t>https://righttoremain.org.uk/toolkit/</a:t>
            </a:r>
            <a:endParaRPr lang="en-GB" sz="1600" dirty="0"/>
          </a:p>
          <a:p>
            <a:endParaRPr lang="en-GB" sz="1600" dirty="0"/>
          </a:p>
          <a:p>
            <a:endParaRPr lang="en-GB" sz="1600" b="1" dirty="0"/>
          </a:p>
          <a:p>
            <a:r>
              <a:rPr lang="en-GB" sz="1600" b="1" dirty="0"/>
              <a:t>City of Sanctuary Mental Health Resource Pack</a:t>
            </a:r>
          </a:p>
          <a:p>
            <a:r>
              <a:rPr lang="en-GB" sz="1600" dirty="0"/>
              <a:t>This resource pack will help you understand the circumstances of refugees and asylum seekers’ lives and how these circumstances affect their emotional wellbeing.</a:t>
            </a:r>
            <a:endParaRPr lang="en-GB" sz="1600" b="1" dirty="0"/>
          </a:p>
          <a:p>
            <a:r>
              <a:rPr lang="en-GB" sz="1600" dirty="0">
                <a:hlinkClick r:id="rId3"/>
              </a:rPr>
              <a:t>https://health.cityofsanctuary.org/resources</a:t>
            </a:r>
            <a:endParaRPr lang="en-GB" sz="160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350" dirty="0">
              <a:solidFill>
                <a:srgbClr val="3F3F3F"/>
              </a:solidFill>
              <a:latin typeface="Arial"/>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p:txBody>
      </p:sp>
    </p:spTree>
    <p:extLst>
      <p:ext uri="{BB962C8B-B14F-4D97-AF65-F5344CB8AC3E}">
        <p14:creationId xmlns:p14="http://schemas.microsoft.com/office/powerpoint/2010/main" val="1388433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44</a:t>
            </a:fld>
            <a:endPar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sz="2100" dirty="0"/>
              <a:t>Sarah Jowett – One Westminster</a:t>
            </a:r>
          </a:p>
        </p:txBody>
      </p:sp>
      <p:sp>
        <p:nvSpPr>
          <p:cNvPr id="3" name="TextBox 2">
            <a:extLst>
              <a:ext uri="{FF2B5EF4-FFF2-40B4-BE49-F238E27FC236}">
                <a16:creationId xmlns:a16="http://schemas.microsoft.com/office/drawing/2014/main" id="{ADFE4728-F291-44B3-BB5E-40B29D22BD3D}"/>
              </a:ext>
            </a:extLst>
          </p:cNvPr>
          <p:cNvSpPr txBox="1"/>
          <p:nvPr/>
        </p:nvSpPr>
        <p:spPr>
          <a:xfrm>
            <a:off x="250827" y="590030"/>
            <a:ext cx="8641653" cy="2208297"/>
          </a:xfrm>
          <a:prstGeom prst="rect">
            <a:avLst/>
          </a:prstGeom>
          <a:noFill/>
          <a:ln>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F3F3F"/>
                </a:solidFill>
                <a:effectLst/>
                <a:uLnTx/>
                <a:uFillTx/>
                <a:latin typeface="Arial"/>
                <a:ea typeface="ヒラギノ角ゴ Pro W3" pitchFamily="84" charset="-128"/>
                <a:cs typeface="+mn-cs"/>
              </a:rPr>
              <a:t>Legal Considerations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How long have they been in the UK</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How did they travel to UK (if recent i.e. was it by boat?)</a:t>
            </a:r>
            <a:endParaRPr kumimoji="0" lang="en-GB" sz="1600" b="1"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Do they have a current active asylum claim?</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Do they have a legal representative?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Have they been told they are at risk of detention/deportation?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30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3F3F3F"/>
                </a:solidFill>
                <a:effectLst/>
                <a:uLnTx/>
                <a:uFillTx/>
                <a:latin typeface="Arial"/>
                <a:ea typeface="ヒラギノ角ゴ Pro W3" pitchFamily="84" charset="-128"/>
                <a:cs typeface="+mn-cs"/>
              </a:rPr>
              <a:t>For individuals who are living in hotels and who do not currently have legal representation, you can contact Care 4 Calais, who are working hard to make sure all individuals housed in hotels have access to a solicitor: </a:t>
            </a:r>
            <a:r>
              <a:rPr kumimoji="0" lang="en-GB" sz="1000" b="0" i="1" u="none" strike="noStrike" kern="1200" cap="none" spc="0" normalizeH="0" baseline="0" noProof="0" dirty="0">
                <a:ln>
                  <a:noFill/>
                </a:ln>
                <a:solidFill>
                  <a:srgbClr val="3F3F3F"/>
                </a:solidFill>
                <a:effectLst/>
                <a:uLnTx/>
                <a:uFillTx/>
                <a:latin typeface="Arial"/>
                <a:ea typeface="ヒラギノ角ゴ Pro W3" pitchFamily="84" charset="-128"/>
                <a:cs typeface="+mn-cs"/>
                <a:hlinkClick r:id="rId2"/>
              </a:rPr>
              <a:t>access@care4calais.org</a:t>
            </a:r>
            <a:r>
              <a:rPr kumimoji="0" lang="en-GB" sz="1000" b="0" i="1" u="none" strike="noStrike" kern="1200" cap="none" spc="0" normalizeH="0" baseline="0" noProof="0" dirty="0">
                <a:ln>
                  <a:noFill/>
                </a:ln>
                <a:solidFill>
                  <a:srgbClr val="3F3F3F"/>
                </a:solidFill>
                <a:effectLst/>
                <a:uLnTx/>
                <a:uFillTx/>
                <a:latin typeface="Arial"/>
                <a:ea typeface="ヒラギノ角ゴ Pro W3" pitchFamily="84" charset="-128"/>
                <a:cs typeface="+mn-cs"/>
              </a:rPr>
              <a:t>. Care 4 Calais are also helping newly arrived individuals to access warm clothing if required.</a:t>
            </a:r>
            <a:endParaRPr kumimoji="0" lang="en-GB" sz="100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p:txBody>
      </p:sp>
      <p:sp>
        <p:nvSpPr>
          <p:cNvPr id="8" name="TextBox 7">
            <a:extLst>
              <a:ext uri="{FF2B5EF4-FFF2-40B4-BE49-F238E27FC236}">
                <a16:creationId xmlns:a16="http://schemas.microsoft.com/office/drawing/2014/main" id="{7878334D-39C2-4D00-802F-93E7AA9A3BB3}"/>
              </a:ext>
            </a:extLst>
          </p:cNvPr>
          <p:cNvSpPr txBox="1"/>
          <p:nvPr/>
        </p:nvSpPr>
        <p:spPr>
          <a:xfrm>
            <a:off x="250827" y="2835852"/>
            <a:ext cx="8641653" cy="1692771"/>
          </a:xfrm>
          <a:prstGeom prst="rect">
            <a:avLst/>
          </a:prstGeom>
          <a:noFill/>
          <a:ln>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F3F3F"/>
                </a:solidFill>
                <a:effectLst/>
                <a:uLnTx/>
                <a:uFillTx/>
                <a:latin typeface="Arial"/>
                <a:ea typeface="ヒラギノ角ゴ Pro W3" pitchFamily="84" charset="-128"/>
                <a:cs typeface="+mn-cs"/>
              </a:rPr>
              <a:t>Practical Considerations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400" b="1"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Do they have access to essentials such as food, shelter, and warm clothing?</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Are they registered with a GP?</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Do they know what healthcare services they are entitled to and how to access these?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If they have recourse to public funds, are they aware of entitlements to welfare benefits and how to access these?</a:t>
            </a:r>
          </a:p>
        </p:txBody>
      </p:sp>
    </p:spTree>
    <p:extLst>
      <p:ext uri="{BB962C8B-B14F-4D97-AF65-F5344CB8AC3E}">
        <p14:creationId xmlns:p14="http://schemas.microsoft.com/office/powerpoint/2010/main" val="936342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45</a:t>
            </a:fld>
            <a:endPar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sz="2100" dirty="0"/>
              <a:t>Sarah Jowett – One Westminster</a:t>
            </a:r>
          </a:p>
        </p:txBody>
      </p:sp>
      <p:sp>
        <p:nvSpPr>
          <p:cNvPr id="7" name="TextBox 6">
            <a:extLst>
              <a:ext uri="{FF2B5EF4-FFF2-40B4-BE49-F238E27FC236}">
                <a16:creationId xmlns:a16="http://schemas.microsoft.com/office/drawing/2014/main" id="{C5D58289-9241-4588-B723-97CB5AE56EAD}"/>
              </a:ext>
            </a:extLst>
          </p:cNvPr>
          <p:cNvSpPr txBox="1"/>
          <p:nvPr/>
        </p:nvSpPr>
        <p:spPr>
          <a:xfrm>
            <a:off x="250827" y="627534"/>
            <a:ext cx="8641653" cy="3754874"/>
          </a:xfrm>
          <a:prstGeom prst="rect">
            <a:avLst/>
          </a:prstGeom>
          <a:noFill/>
          <a:ln>
            <a:solidFill>
              <a:schemeClr val="bg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F3F3F"/>
                </a:solidFill>
                <a:effectLst/>
                <a:uLnTx/>
                <a:uFillTx/>
                <a:latin typeface="Arial"/>
                <a:ea typeface="ヒラギノ角ゴ Pro W3" pitchFamily="84" charset="-128"/>
                <a:cs typeface="+mn-cs"/>
              </a:rPr>
              <a:t>General Advice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214313" marR="0" lvl="0" indent="-214313"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3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Be mindful of the person’s cultural background. For example, people have different ways of understanding and expressing mental distress. Refer to organisations that are sensitive to cultural difference, continue to educate yourself about cultural competency, think carefully about the language you use.</a:t>
            </a:r>
          </a:p>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30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214313" marR="0" lvl="0" indent="-214313"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3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In order to build a trusting relationship, be generous with your time. There are various reasons why somebody might be anxious or hesitant about engaging with the service (e.g. feelings of shame, fear of persecution or deportation). </a:t>
            </a:r>
          </a:p>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30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214313" marR="0" lvl="0" indent="-214313"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3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We know social prescribing is about “what matters to me”, but its helpful to remember that each person we are working with is an individual. Take time to get to know the person you are working with, help them to think about their strengths and work towards their goals, offer genuine human connection. </a:t>
            </a:r>
          </a:p>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30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214313" marR="0" lvl="0" indent="-214313" algn="just"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3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Be mindful of the impact on your own mental wellbeing. Speak to your colleagues, utilise peer support or supervision if you have access to this. Recognise the remit of your role – there is a lot that we can do as Social Prescribers, but people who have experienced complex trauma need specialist psychological support.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p:txBody>
      </p:sp>
    </p:spTree>
    <p:extLst>
      <p:ext uri="{BB962C8B-B14F-4D97-AF65-F5344CB8AC3E}">
        <p14:creationId xmlns:p14="http://schemas.microsoft.com/office/powerpoint/2010/main" val="2887646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46</a:t>
            </a:fld>
            <a:endPar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sz="2100" dirty="0"/>
              <a:t>Sarah Jowett – One Westminster</a:t>
            </a:r>
          </a:p>
        </p:txBody>
      </p:sp>
      <p:sp>
        <p:nvSpPr>
          <p:cNvPr id="3" name="TextBox 2">
            <a:extLst>
              <a:ext uri="{FF2B5EF4-FFF2-40B4-BE49-F238E27FC236}">
                <a16:creationId xmlns:a16="http://schemas.microsoft.com/office/drawing/2014/main" id="{CC69785C-EFBA-4121-B8AE-2B1E644A1457}"/>
              </a:ext>
            </a:extLst>
          </p:cNvPr>
          <p:cNvSpPr txBox="1"/>
          <p:nvPr/>
        </p:nvSpPr>
        <p:spPr>
          <a:xfrm>
            <a:off x="179511" y="616039"/>
            <a:ext cx="8784975" cy="3847207"/>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“Emma” is a 27-year-old asylum seeker who came to the UK as a victim of sex-trafficking. At the time of referral, she was living in a hotel, where she has been placed by the Home Office. She presented to her GP with low-mood and was referred to the Mental Health team for support. </a:t>
            </a:r>
            <a:endParaRPr kumimoji="0" lang="pl-PL" sz="105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The Mental Health Team identified that she had a number of unmet social and practical needs, and referred her to the Social Prescribing Service.</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Emma told me that she was spending her days alone in her room and was feeling bored and lonely. She was also anxious about navigating London alone, due to her past experiences. Emma’s priority was to learn English, in order to integrate socially. I arranged to accompany Emma to a local college and helped her to enrol for a beginners ESOL class. Due to Covid, the class moved online, however, I was able to apply for a tablet through a local charity, so that Emma could continue to attend remotely.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In order to support Emma with social integration, I connected her with a conversational speaking group so that she could practice English and socialise with others. I received the following feedback from one of the organisers: </a:t>
            </a:r>
            <a:r>
              <a:rPr kumimoji="0" lang="en-GB" sz="1050" b="0" i="0" u="none" strike="noStrike" kern="1200" cap="none" spc="0" normalizeH="0" baseline="0" noProof="0" dirty="0">
                <a:ln>
                  <a:noFill/>
                </a:ln>
                <a:solidFill>
                  <a:srgbClr val="003893"/>
                </a:solidFill>
                <a:effectLst/>
                <a:uLnTx/>
                <a:uFillTx/>
                <a:latin typeface="Arial"/>
                <a:ea typeface="ヒラギノ角ゴ Pro W3" pitchFamily="84" charset="-128"/>
                <a:cs typeface="+mn-cs"/>
              </a:rPr>
              <a:t>"</a:t>
            </a:r>
            <a:r>
              <a:rPr kumimoji="0" lang="en-GB" sz="1050" b="0" i="1" u="none" strike="noStrike" kern="1200" cap="none" spc="0" normalizeH="0" baseline="0" noProof="0" dirty="0">
                <a:ln>
                  <a:noFill/>
                </a:ln>
                <a:solidFill>
                  <a:srgbClr val="003893"/>
                </a:solidFill>
                <a:effectLst/>
                <a:uLnTx/>
                <a:uFillTx/>
                <a:latin typeface="Arial"/>
                <a:ea typeface="ヒラギノ角ゴ Pro W3" pitchFamily="84" charset="-128"/>
                <a:cs typeface="+mn-cs"/>
              </a:rPr>
              <a:t>Emma has continued to engage with Speaking Group (from the look of our attendance log, she has only missed one week's session since she first started joining the group in late January). She's definitely become more confident over the weeks. I think it has helped that there are other people in the group from the same country as her so she has something in common &amp; feels at ease. She definitely volunteers to speak more and give it a go even if she's unsure of her language skills. She'll often apologise if she isn't sure she has said it right but we tell her she doesn't need to apologise and it's just good to give it a go. She is a great addition to the group."</a:t>
            </a:r>
            <a:endParaRPr kumimoji="0" lang="en-GB" sz="1050" b="0" i="0" u="none" strike="noStrike" kern="1200" cap="none" spc="0" normalizeH="0" baseline="0" noProof="0" dirty="0">
              <a:ln>
                <a:noFill/>
              </a:ln>
              <a:solidFill>
                <a:srgbClr val="003893"/>
              </a:solidFill>
              <a:effectLst/>
              <a:uLnTx/>
              <a:uFillTx/>
              <a:latin typeface="Arial"/>
              <a:ea typeface="ヒラギノ角ゴ Pro W3" pitchFamily="84" charset="-128"/>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Emma also confided that the food served at the hotel was poor quality and was making her feel unwell. To ensure that she received at least one nutritious meal each week, I arranged for a hot-food delivery from an organisation delivering free meals.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Complaints about conditions in the hotel were not unique to this young woman. I collated information about complaints and advocated on behalf of patients; contacting Housing Services and local councillors to voice my concerns. In turn, I was invited to attend a meeting with London Councils, the London Boroughs Faith Network and other VCS organisations which highlighted the importance of sharing information to build a wider picture, and making connections between organisations. </a:t>
            </a:r>
          </a:p>
        </p:txBody>
      </p:sp>
    </p:spTree>
    <p:extLst>
      <p:ext uri="{BB962C8B-B14F-4D97-AF65-F5344CB8AC3E}">
        <p14:creationId xmlns:p14="http://schemas.microsoft.com/office/powerpoint/2010/main" val="700480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47</a:t>
            </a:fld>
            <a:endPar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sz="2100" dirty="0"/>
              <a:t>Sarah Jowett – One Westminster</a:t>
            </a:r>
          </a:p>
        </p:txBody>
      </p:sp>
      <p:sp>
        <p:nvSpPr>
          <p:cNvPr id="3" name="TextBox 2">
            <a:extLst>
              <a:ext uri="{FF2B5EF4-FFF2-40B4-BE49-F238E27FC236}">
                <a16:creationId xmlns:a16="http://schemas.microsoft.com/office/drawing/2014/main" id="{312ABE33-4C41-4268-93AE-11BA4D13384D}"/>
              </a:ext>
            </a:extLst>
          </p:cNvPr>
          <p:cNvSpPr txBox="1"/>
          <p:nvPr/>
        </p:nvSpPr>
        <p:spPr>
          <a:xfrm>
            <a:off x="250827" y="919493"/>
            <a:ext cx="2881013" cy="2108269"/>
          </a:xfrm>
          <a:prstGeom prst="rect">
            <a:avLst/>
          </a:prstGeom>
          <a:no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F3F3F"/>
                </a:solidFill>
                <a:effectLst/>
                <a:uLnTx/>
                <a:uFillTx/>
                <a:latin typeface="Arial"/>
                <a:ea typeface="ヒラギノ角ゴ Pro W3" pitchFamily="84" charset="-128"/>
                <a:cs typeface="+mn-cs"/>
              </a:rPr>
              <a:t>Refugee Council</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rPr>
              <a:t>Therapeutic Services</a:t>
            </a:r>
            <a:endParaRPr kumimoji="0" lang="pl-PL" sz="12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3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rPr>
              <a:t>Refugee Advice Project London</a:t>
            </a:r>
            <a:endParaRPr kumimoji="0" lang="pl-PL" sz="12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3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rPr>
              <a:t>Starbucks Employment</a:t>
            </a:r>
            <a:endParaRPr kumimoji="0" lang="pl-PL" sz="12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rPr>
              <a:t> Support Programme</a:t>
            </a:r>
            <a:endParaRPr kumimoji="0" lang="pl-PL" sz="12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3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rPr>
              <a:t>London Destitution Service</a:t>
            </a:r>
            <a:endParaRPr kumimoji="0" lang="pl-PL" sz="8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3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rPr>
              <a:t>Just Bread Project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003893"/>
                </a:solidFill>
                <a:effectLst/>
                <a:uLnTx/>
                <a:uFillTx/>
                <a:latin typeface="Arial"/>
                <a:ea typeface="ヒラギノ角ゴ Pro W3" pitchFamily="84" charset="-128"/>
                <a:cs typeface="+mn-cs"/>
                <a:hlinkClick r:id="rId2"/>
              </a:rPr>
              <a:t>https://www.refugeecouncil.org.uk/</a:t>
            </a:r>
            <a:endParaRPr lang="en-GB" sz="1050" dirty="0">
              <a:solidFill>
                <a:srgbClr val="003893"/>
              </a:solidFill>
              <a:latin typeface="Arial"/>
              <a:cs typeface="+mn-cs"/>
            </a:endParaRPr>
          </a:p>
        </p:txBody>
      </p:sp>
      <p:sp>
        <p:nvSpPr>
          <p:cNvPr id="9" name="TextBox 8">
            <a:extLst>
              <a:ext uri="{FF2B5EF4-FFF2-40B4-BE49-F238E27FC236}">
                <a16:creationId xmlns:a16="http://schemas.microsoft.com/office/drawing/2014/main" id="{F4F80387-0744-4928-9CDE-22528696DE7A}"/>
              </a:ext>
            </a:extLst>
          </p:cNvPr>
          <p:cNvSpPr txBox="1"/>
          <p:nvPr/>
        </p:nvSpPr>
        <p:spPr>
          <a:xfrm>
            <a:off x="3254152" y="919493"/>
            <a:ext cx="3096344" cy="2108269"/>
          </a:xfrm>
          <a:prstGeom prst="rect">
            <a:avLst/>
          </a:prstGeom>
          <a:no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F3F3F"/>
                </a:solidFill>
                <a:effectLst/>
                <a:uLnTx/>
                <a:uFillTx/>
                <a:latin typeface="Arial"/>
                <a:ea typeface="ヒラギノ角ゴ Pro W3" pitchFamily="84" charset="-128"/>
                <a:cs typeface="+mn-cs"/>
              </a:rPr>
              <a:t>Refugee Action</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rPr>
              <a:t>London Asylum Crisis Project: </a:t>
            </a:r>
            <a:r>
              <a:rPr kumimoji="0" lang="en-GB" sz="12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For asylum seekers in London who are struggling with finding safe housing and food and the organisations providing them with support.</a:t>
            </a:r>
          </a:p>
          <a:p>
            <a:pPr marR="0" lvl="0" algn="l" defTabSz="685800" rtl="0" eaLnBrk="1" fontAlgn="auto" latinLnBrk="0" hangingPunct="1">
              <a:lnSpc>
                <a:spcPct val="100000"/>
              </a:lnSpc>
              <a:spcBef>
                <a:spcPts val="0"/>
              </a:spcBef>
              <a:spcAft>
                <a:spcPts val="0"/>
              </a:spcAft>
              <a:buClrTx/>
              <a:buSzTx/>
              <a:tabLst/>
              <a:defRPr/>
            </a:pPr>
            <a:endParaRPr kumimoji="0" lang="en-GB" sz="2200" b="1"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003893"/>
                </a:solidFill>
                <a:effectLst/>
                <a:uLnTx/>
                <a:uFillTx/>
                <a:latin typeface="Arial"/>
                <a:ea typeface="ヒラギノ角ゴ Pro W3" pitchFamily="84" charset="-128"/>
                <a:cs typeface="+mn-cs"/>
                <a:hlinkClick r:id="rId3"/>
              </a:rPr>
              <a:t>https://www.refugee-action.org.uk/project/asylum-crisis-project/</a:t>
            </a:r>
            <a:endParaRPr kumimoji="0" lang="en-GB" sz="1200" i="0" u="none" strike="noStrike" kern="1200" cap="none" spc="0" normalizeH="0" baseline="0" noProof="0" dirty="0">
              <a:ln>
                <a:noFill/>
              </a:ln>
              <a:solidFill>
                <a:srgbClr val="003893"/>
              </a:solidFill>
              <a:effectLst/>
              <a:uLnTx/>
              <a:uFillTx/>
              <a:latin typeface="Arial"/>
              <a:ea typeface="ヒラギノ角ゴ Pro W3" pitchFamily="84" charset="-128"/>
              <a:cs typeface="+mn-cs"/>
            </a:endParaRPr>
          </a:p>
        </p:txBody>
      </p:sp>
      <p:sp>
        <p:nvSpPr>
          <p:cNvPr id="10" name="TextBox 9">
            <a:extLst>
              <a:ext uri="{FF2B5EF4-FFF2-40B4-BE49-F238E27FC236}">
                <a16:creationId xmlns:a16="http://schemas.microsoft.com/office/drawing/2014/main" id="{D97C923E-422F-4DB7-8DBE-C0259C42EAC5}"/>
              </a:ext>
            </a:extLst>
          </p:cNvPr>
          <p:cNvSpPr txBox="1"/>
          <p:nvPr/>
        </p:nvSpPr>
        <p:spPr>
          <a:xfrm>
            <a:off x="254490" y="3110715"/>
            <a:ext cx="8595906" cy="1261884"/>
          </a:xfrm>
          <a:prstGeom prst="rect">
            <a:avLst/>
          </a:prstGeom>
          <a:noFill/>
          <a:ln>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F3F3F"/>
                </a:solidFill>
                <a:effectLst/>
                <a:uLnTx/>
                <a:uFillTx/>
                <a:latin typeface="Arial"/>
                <a:ea typeface="ヒラギノ角ゴ Pro W3" pitchFamily="84" charset="-128"/>
                <a:cs typeface="+mn-cs"/>
              </a:rPr>
              <a:t>Waterloo Community Counselling</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1" i="0" u="none" strike="noStrike" kern="1200" cap="none" spc="0" normalizeH="0" baseline="0" noProof="0" dirty="0">
                <a:ln>
                  <a:noFill/>
                </a:ln>
                <a:solidFill>
                  <a:srgbClr val="B4E7FE">
                    <a:lumMod val="25000"/>
                  </a:srgbClr>
                </a:solidFill>
                <a:effectLst/>
                <a:uLnTx/>
                <a:uFillTx/>
                <a:latin typeface="Arial"/>
                <a:ea typeface="ヒラギノ角ゴ Pro W3" pitchFamily="84" charset="-128"/>
                <a:cs typeface="+mn-cs"/>
              </a:rPr>
              <a:t>Multi-Ethnic Counselling Project: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Provides mother-tongue counselling to  migrants, refugees and asylum seekers at no cost to the clients. Can support people with complex psychological and emotional problems arising from traumatic experiences in their countries of origin.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500" i="0" u="none" strike="noStrike" kern="1200" cap="none" spc="0" normalizeH="0" baseline="0" noProof="0" dirty="0">
              <a:ln>
                <a:noFill/>
              </a:ln>
              <a:solidFill>
                <a:srgbClr val="3F3F3F"/>
              </a:solidFill>
              <a:effectLst/>
              <a:uLnTx/>
              <a:uFillTx/>
              <a:latin typeface="Arial"/>
              <a:ea typeface="ヒラギノ角ゴ Pro W3" pitchFamily="8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noProof="0" dirty="0">
                <a:ln>
                  <a:noFill/>
                </a:ln>
                <a:solidFill>
                  <a:srgbClr val="003893"/>
                </a:solidFill>
                <a:effectLst/>
                <a:uLnTx/>
                <a:uFillTx/>
                <a:latin typeface="Arial"/>
                <a:ea typeface="ヒラギノ角ゴ Pro W3" pitchFamily="84" charset="-128"/>
                <a:cs typeface="+mn-cs"/>
                <a:hlinkClick r:id="rId4"/>
              </a:rPr>
              <a:t>https://waterloocc.co.uk/multi-ethnic-counselling-service/</a:t>
            </a:r>
            <a:endParaRPr kumimoji="0" lang="en-GB" sz="1200" u="none" strike="noStrike" kern="1200" cap="none" spc="0" normalizeH="0" baseline="0" noProof="0" dirty="0">
              <a:ln>
                <a:noFill/>
              </a:ln>
              <a:solidFill>
                <a:srgbClr val="003893"/>
              </a:solidFill>
              <a:effectLst/>
              <a:uLnTx/>
              <a:uFillTx/>
              <a:latin typeface="Arial"/>
              <a:ea typeface="ヒラギノ角ゴ Pro W3" pitchFamily="84" charset="-128"/>
              <a:cs typeface="+mn-cs"/>
            </a:endParaRPr>
          </a:p>
        </p:txBody>
      </p:sp>
      <p:sp>
        <p:nvSpPr>
          <p:cNvPr id="5" name="pole tekstowe 4">
            <a:extLst>
              <a:ext uri="{FF2B5EF4-FFF2-40B4-BE49-F238E27FC236}">
                <a16:creationId xmlns:a16="http://schemas.microsoft.com/office/drawing/2014/main" id="{5A62E8CD-3EFE-4E41-B9E3-E5CADE9CC602}"/>
              </a:ext>
            </a:extLst>
          </p:cNvPr>
          <p:cNvSpPr txBox="1"/>
          <p:nvPr/>
        </p:nvSpPr>
        <p:spPr>
          <a:xfrm>
            <a:off x="48302" y="580939"/>
            <a:ext cx="8637992"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F3F3F"/>
                </a:solidFill>
                <a:effectLst/>
                <a:uLnTx/>
                <a:uFillTx/>
                <a:latin typeface="Arial" pitchFamily="84" charset="0"/>
                <a:ea typeface="ヒラギノ角ゴ Pro W3" pitchFamily="84" charset="-128"/>
              </a:rPr>
              <a:t>Recommended </a:t>
            </a:r>
            <a:r>
              <a:rPr kumimoji="0" lang="pl-PL" sz="1600" b="1" i="0" u="none" strike="noStrike" kern="1200" cap="none" spc="0" normalizeH="0" baseline="0" noProof="0" dirty="0">
                <a:ln>
                  <a:noFill/>
                </a:ln>
                <a:solidFill>
                  <a:srgbClr val="3F3F3F"/>
                </a:solidFill>
                <a:effectLst/>
                <a:uLnTx/>
                <a:uFillTx/>
                <a:latin typeface="Arial" pitchFamily="84" charset="0"/>
                <a:ea typeface="ヒラギノ角ゴ Pro W3" pitchFamily="84" charset="-128"/>
              </a:rPr>
              <a:t>Organisations</a:t>
            </a:r>
          </a:p>
        </p:txBody>
      </p:sp>
      <p:sp>
        <p:nvSpPr>
          <p:cNvPr id="11" name="TextBox 7">
            <a:extLst>
              <a:ext uri="{FF2B5EF4-FFF2-40B4-BE49-F238E27FC236}">
                <a16:creationId xmlns:a16="http://schemas.microsoft.com/office/drawing/2014/main" id="{4449D662-6E49-4412-B1FD-1FD0F5BE2411}"/>
              </a:ext>
            </a:extLst>
          </p:cNvPr>
          <p:cNvSpPr txBox="1"/>
          <p:nvPr/>
        </p:nvSpPr>
        <p:spPr>
          <a:xfrm>
            <a:off x="6474131" y="919493"/>
            <a:ext cx="2376264" cy="2100575"/>
          </a:xfrm>
          <a:prstGeom prst="rect">
            <a:avLst/>
          </a:prstGeom>
          <a:noFill/>
          <a:ln>
            <a:solidFill>
              <a:schemeClr val="tx1"/>
            </a:solidFill>
          </a:ln>
        </p:spPr>
        <p:txBody>
          <a:bodyPr wrap="square" rtlCol="0">
            <a:spAutoFit/>
          </a:bodyPr>
          <a:lstStyle/>
          <a:p>
            <a:pPr algn="ctr"/>
            <a:r>
              <a:rPr lang="en-GB" sz="1600" b="1" dirty="0"/>
              <a:t>Migrant Help</a:t>
            </a:r>
          </a:p>
          <a:p>
            <a:pPr algn="ctr"/>
            <a:endParaRPr lang="en-GB" sz="1050" b="1" dirty="0"/>
          </a:p>
          <a:p>
            <a:pPr marL="171450" indent="-171450">
              <a:buFont typeface="Wingdings" panose="05000000000000000000" pitchFamily="2" charset="2"/>
              <a:buChar char="ü"/>
            </a:pPr>
            <a:r>
              <a:rPr lang="en-GB" sz="1200" b="1" dirty="0">
                <a:solidFill>
                  <a:schemeClr val="bg2">
                    <a:lumMod val="25000"/>
                  </a:schemeClr>
                </a:solidFill>
              </a:rPr>
              <a:t>Asylum Support   </a:t>
            </a:r>
          </a:p>
          <a:p>
            <a:pPr marL="171450" indent="-171450">
              <a:buFont typeface="Wingdings" panose="05000000000000000000" pitchFamily="2" charset="2"/>
              <a:buChar char="ü"/>
            </a:pPr>
            <a:endParaRPr lang="en-GB" sz="300" b="1" dirty="0">
              <a:solidFill>
                <a:schemeClr val="bg2">
                  <a:lumMod val="25000"/>
                </a:schemeClr>
              </a:solidFill>
            </a:endParaRPr>
          </a:p>
          <a:p>
            <a:pPr marL="171450" indent="-171450">
              <a:buFont typeface="Wingdings" panose="05000000000000000000" pitchFamily="2" charset="2"/>
              <a:buChar char="ü"/>
            </a:pPr>
            <a:r>
              <a:rPr lang="en-GB" sz="1200" b="1" dirty="0">
                <a:solidFill>
                  <a:schemeClr val="bg2">
                    <a:lumMod val="25000"/>
                  </a:schemeClr>
                </a:solidFill>
              </a:rPr>
              <a:t>Victims of Slavery and Human Trafficking Support</a:t>
            </a:r>
          </a:p>
          <a:p>
            <a:pPr marL="171450" indent="-171450">
              <a:buFont typeface="Wingdings" panose="05000000000000000000" pitchFamily="2" charset="2"/>
              <a:buChar char="ü"/>
            </a:pPr>
            <a:endParaRPr lang="en-GB" sz="300" b="1" dirty="0">
              <a:solidFill>
                <a:schemeClr val="bg2">
                  <a:lumMod val="25000"/>
                </a:schemeClr>
              </a:solidFill>
            </a:endParaRPr>
          </a:p>
          <a:p>
            <a:pPr marL="171450" indent="-171450">
              <a:buFont typeface="Wingdings" panose="05000000000000000000" pitchFamily="2" charset="2"/>
              <a:buChar char="ü"/>
            </a:pPr>
            <a:r>
              <a:rPr lang="en-GB" sz="1200" b="1" dirty="0">
                <a:solidFill>
                  <a:schemeClr val="bg2">
                    <a:lumMod val="25000"/>
                  </a:schemeClr>
                </a:solidFill>
              </a:rPr>
              <a:t>Refugee Resettlement </a:t>
            </a:r>
          </a:p>
          <a:p>
            <a:pPr algn="ctr"/>
            <a:endParaRPr lang="en-GB" sz="1200" b="1" dirty="0"/>
          </a:p>
          <a:p>
            <a:r>
              <a:rPr lang="en-GB" sz="1200" dirty="0">
                <a:solidFill>
                  <a:schemeClr val="accent4">
                    <a:lumMod val="50000"/>
                  </a:schemeClr>
                </a:solidFill>
                <a:hlinkClick r:id="rId5"/>
              </a:rPr>
              <a:t>https://www.migranthelpuk.org/</a:t>
            </a:r>
            <a:endParaRPr lang="en-GB" sz="1200" dirty="0">
              <a:solidFill>
                <a:schemeClr val="accent4">
                  <a:lumMod val="50000"/>
                </a:schemeClr>
              </a:solidFill>
            </a:endParaRPr>
          </a:p>
          <a:p>
            <a:endParaRPr lang="en-GB" sz="1400" dirty="0">
              <a:solidFill>
                <a:schemeClr val="accent4">
                  <a:lumMod val="50000"/>
                </a:schemeClr>
              </a:solidFill>
            </a:endParaRPr>
          </a:p>
          <a:p>
            <a:endParaRPr lang="en-GB" sz="1200" dirty="0"/>
          </a:p>
        </p:txBody>
      </p:sp>
    </p:spTree>
    <p:extLst>
      <p:ext uri="{BB962C8B-B14F-4D97-AF65-F5344CB8AC3E}">
        <p14:creationId xmlns:p14="http://schemas.microsoft.com/office/powerpoint/2010/main" val="1180668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48</a:t>
            </a:fld>
            <a:endPar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sz="2100" dirty="0"/>
              <a:t>Sarah Jowett – One Westminster</a:t>
            </a:r>
          </a:p>
        </p:txBody>
      </p:sp>
      <p:sp>
        <p:nvSpPr>
          <p:cNvPr id="5" name="TextBox 4">
            <a:extLst>
              <a:ext uri="{FF2B5EF4-FFF2-40B4-BE49-F238E27FC236}">
                <a16:creationId xmlns:a16="http://schemas.microsoft.com/office/drawing/2014/main" id="{F0AA85F5-7009-46C0-92FA-AC877ABC0342}"/>
              </a:ext>
            </a:extLst>
          </p:cNvPr>
          <p:cNvSpPr txBox="1"/>
          <p:nvPr/>
        </p:nvSpPr>
        <p:spPr>
          <a:xfrm>
            <a:off x="407505" y="1649896"/>
            <a:ext cx="8484976" cy="8309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3F3F3F"/>
                </a:solidFill>
                <a:effectLst/>
                <a:uLnTx/>
                <a:uFillTx/>
                <a:latin typeface="Arial"/>
                <a:ea typeface="ヒラギノ角ゴ Pro W3" pitchFamily="84" charset="-128"/>
                <a:cs typeface="+mn-cs"/>
              </a:rPr>
              <a:t>“The term refugee is not enough to describe anything vaguely important about a person’s character”</a:t>
            </a:r>
            <a:r>
              <a:rPr kumimoji="0" lang="en-GB" sz="1350" b="0" i="0" u="none" strike="noStrike" kern="1200" cap="none" spc="0" normalizeH="0" baseline="0" noProof="0" dirty="0">
                <a:ln>
                  <a:noFill/>
                </a:ln>
                <a:solidFill>
                  <a:srgbClr val="3F3F3F"/>
                </a:solidFill>
                <a:effectLst/>
                <a:uLnTx/>
                <a:uFillTx/>
                <a:latin typeface="Arial"/>
                <a:ea typeface="ヒラギノ角ゴ Pro W3" pitchFamily="84" charset="-128"/>
                <a:cs typeface="+mn-cs"/>
              </a:rPr>
              <a:t> – Kwabena Ansa</a:t>
            </a:r>
          </a:p>
        </p:txBody>
      </p:sp>
    </p:spTree>
    <p:extLst>
      <p:ext uri="{BB962C8B-B14F-4D97-AF65-F5344CB8AC3E}">
        <p14:creationId xmlns:p14="http://schemas.microsoft.com/office/powerpoint/2010/main" val="506419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49</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algn="ctr" defTabSz="685783"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dirty="0"/>
              <a:t>Esther Bissessar – Mission Practice</a:t>
            </a:r>
          </a:p>
        </p:txBody>
      </p:sp>
      <p:sp>
        <p:nvSpPr>
          <p:cNvPr id="5" name="Prostokąt 4">
            <a:extLst>
              <a:ext uri="{FF2B5EF4-FFF2-40B4-BE49-F238E27FC236}">
                <a16:creationId xmlns:a16="http://schemas.microsoft.com/office/drawing/2014/main" id="{0F29DD3C-59D1-4D2E-9C4C-5EAF2FAFBFD3}"/>
              </a:ext>
            </a:extLst>
          </p:cNvPr>
          <p:cNvSpPr/>
          <p:nvPr/>
        </p:nvSpPr>
        <p:spPr>
          <a:xfrm>
            <a:off x="250131" y="2018821"/>
            <a:ext cx="8642350" cy="415498"/>
          </a:xfrm>
          <a:prstGeom prst="rect">
            <a:avLst/>
          </a:prstGeom>
        </p:spPr>
        <p:txBody>
          <a:bodyPr wrap="square">
            <a:spAutoFit/>
          </a:bodyPr>
          <a:lstStyle/>
          <a:p>
            <a:pPr defTabSz="685800" fontAlgn="auto">
              <a:spcBef>
                <a:spcPts val="0"/>
              </a:spcBef>
              <a:spcAft>
                <a:spcPts val="0"/>
              </a:spcAft>
            </a:pPr>
            <a:endParaRPr lang="en-US" sz="2100" b="1" dirty="0">
              <a:solidFill>
                <a:srgbClr val="3F3F3F"/>
              </a:solidFill>
              <a:latin typeface="Arial"/>
              <a:ea typeface="+mn-ea"/>
              <a:cs typeface="+mn-cs"/>
            </a:endParaRPr>
          </a:p>
        </p:txBody>
      </p:sp>
      <p:sp>
        <p:nvSpPr>
          <p:cNvPr id="9" name="Prostokąt 8">
            <a:extLst>
              <a:ext uri="{FF2B5EF4-FFF2-40B4-BE49-F238E27FC236}">
                <a16:creationId xmlns:a16="http://schemas.microsoft.com/office/drawing/2014/main" id="{C5FF0C56-2977-4866-B278-C4F88CE3971B}"/>
              </a:ext>
            </a:extLst>
          </p:cNvPr>
          <p:cNvSpPr/>
          <p:nvPr/>
        </p:nvSpPr>
        <p:spPr>
          <a:xfrm>
            <a:off x="250131" y="744521"/>
            <a:ext cx="5145692" cy="3970318"/>
          </a:xfrm>
          <a:prstGeom prst="rect">
            <a:avLst/>
          </a:prstGeom>
        </p:spPr>
        <p:txBody>
          <a:bodyPr wrap="square" lIns="91440" tIns="45720" rIns="91440" bIns="45720" anchor="t">
            <a:spAutoFit/>
          </a:bodyPr>
          <a:lstStyle/>
          <a:p>
            <a:pPr algn="just" defTabSz="685800" fontAlgn="auto">
              <a:spcBef>
                <a:spcPts val="0"/>
              </a:spcBef>
              <a:spcAft>
                <a:spcPts val="0"/>
              </a:spcAft>
            </a:pPr>
            <a:r>
              <a:rPr lang="en-US" sz="1200" dirty="0">
                <a:solidFill>
                  <a:srgbClr val="3F3F3F"/>
                </a:solidFill>
                <a:latin typeface="Arial"/>
                <a:ea typeface="+mn-ea"/>
                <a:cs typeface="+mn-cs"/>
              </a:rPr>
              <a:t>The Mission Practice provides social prescribing support to a high number of refugees, asylum seekers and migrants. There are currently two Asylum seeker accommodations in the immediate vicinity of our surgery, housing hundreds of men, women, teenagers, children and newborn babies. </a:t>
            </a:r>
          </a:p>
          <a:p>
            <a:pPr algn="just" defTabSz="685800" fontAlgn="auto">
              <a:spcBef>
                <a:spcPts val="0"/>
              </a:spcBef>
              <a:spcAft>
                <a:spcPts val="0"/>
              </a:spcAft>
            </a:pPr>
            <a:endParaRPr lang="en-US" sz="1200" dirty="0">
              <a:solidFill>
                <a:srgbClr val="3F3F3F"/>
              </a:solidFill>
              <a:latin typeface="Arial"/>
              <a:ea typeface="+mn-ea"/>
              <a:cs typeface="+mn-cs"/>
            </a:endParaRPr>
          </a:p>
          <a:p>
            <a:pPr algn="just" defTabSz="685800" fontAlgn="auto">
              <a:spcBef>
                <a:spcPts val="0"/>
              </a:spcBef>
              <a:spcAft>
                <a:spcPts val="0"/>
              </a:spcAft>
            </a:pPr>
            <a:r>
              <a:rPr lang="en-US" sz="1200" dirty="0">
                <a:solidFill>
                  <a:srgbClr val="3F3F3F"/>
                </a:solidFill>
                <a:latin typeface="Arial"/>
                <a:ea typeface="+mn-ea"/>
                <a:cs typeface="+mn-cs"/>
              </a:rPr>
              <a:t>Social prescribing plays a crucial part in providing support to people living in this type of accommodation. It enables them to access information about services available to them.</a:t>
            </a:r>
          </a:p>
          <a:p>
            <a:pPr algn="just" defTabSz="685800" fontAlgn="auto">
              <a:spcBef>
                <a:spcPts val="0"/>
              </a:spcBef>
              <a:spcAft>
                <a:spcPts val="0"/>
              </a:spcAft>
            </a:pPr>
            <a:endParaRPr lang="en-US" sz="1200" dirty="0">
              <a:solidFill>
                <a:srgbClr val="3F3F3F"/>
              </a:solidFill>
              <a:latin typeface="Arial"/>
              <a:ea typeface="+mn-ea"/>
              <a:cs typeface="+mn-cs"/>
            </a:endParaRPr>
          </a:p>
          <a:p>
            <a:pPr algn="just" defTabSz="685800" fontAlgn="auto">
              <a:spcBef>
                <a:spcPts val="0"/>
              </a:spcBef>
              <a:spcAft>
                <a:spcPts val="0"/>
              </a:spcAft>
            </a:pPr>
            <a:r>
              <a:rPr lang="en-US" sz="1200" b="1" dirty="0">
                <a:solidFill>
                  <a:srgbClr val="3F3F3F"/>
                </a:solidFill>
                <a:latin typeface="Arial"/>
                <a:ea typeface="+mn-ea"/>
                <a:cs typeface="+mn-cs"/>
              </a:rPr>
              <a:t>Resource to share:</a:t>
            </a:r>
          </a:p>
          <a:p>
            <a:pPr algn="just" defTabSz="685800" fontAlgn="auto">
              <a:spcBef>
                <a:spcPts val="0"/>
              </a:spcBef>
              <a:spcAft>
                <a:spcPts val="0"/>
              </a:spcAft>
            </a:pPr>
            <a:r>
              <a:rPr lang="en-US" sz="1200" dirty="0">
                <a:solidFill>
                  <a:srgbClr val="3F3F3F"/>
                </a:solidFill>
                <a:latin typeface="Arial"/>
                <a:ea typeface="+mn-ea"/>
                <a:cs typeface="+mn-cs"/>
              </a:rPr>
              <a:t>We have written a </a:t>
            </a:r>
            <a:r>
              <a:rPr lang="en-US" sz="1200" dirty="0">
                <a:solidFill>
                  <a:srgbClr val="3F3F3F"/>
                </a:solidFill>
                <a:latin typeface="Arial"/>
                <a:ea typeface="+mn-ea"/>
                <a:cs typeface="+mn-cs"/>
                <a:hlinkClick r:id="rId2"/>
              </a:rPr>
              <a:t>letter</a:t>
            </a:r>
            <a:r>
              <a:rPr lang="en-US" sz="1200" dirty="0">
                <a:solidFill>
                  <a:srgbClr val="3F3F3F"/>
                </a:solidFill>
                <a:latin typeface="Arial"/>
                <a:ea typeface="+mn-ea"/>
                <a:cs typeface="+mn-cs"/>
              </a:rPr>
              <a:t> to encourage social prescribing partners to meet with refugees, asylum seekers and migrants where they currently live to reduce barriers as they try and find a home in our community.</a:t>
            </a:r>
            <a:endParaRPr lang="en-US" sz="1200" dirty="0">
              <a:solidFill>
                <a:srgbClr val="3F3F3F"/>
              </a:solidFill>
              <a:latin typeface="Arial"/>
              <a:ea typeface="+mn-ea"/>
              <a:cs typeface="Arial"/>
            </a:endParaRPr>
          </a:p>
          <a:p>
            <a:pPr algn="just" defTabSz="685800" fontAlgn="auto">
              <a:spcBef>
                <a:spcPts val="0"/>
              </a:spcBef>
              <a:spcAft>
                <a:spcPts val="0"/>
              </a:spcAft>
            </a:pPr>
            <a:endParaRPr lang="en-US" sz="1200" dirty="0">
              <a:solidFill>
                <a:srgbClr val="3F3F3F"/>
              </a:solidFill>
              <a:latin typeface="Arial"/>
              <a:ea typeface="+mn-ea"/>
              <a:cs typeface="+mn-cs"/>
            </a:endParaRPr>
          </a:p>
          <a:p>
            <a:pPr algn="just" defTabSz="685800" fontAlgn="auto">
              <a:spcBef>
                <a:spcPts val="0"/>
              </a:spcBef>
              <a:spcAft>
                <a:spcPts val="0"/>
              </a:spcAft>
            </a:pPr>
            <a:r>
              <a:rPr lang="en-US" sz="1200" b="1" dirty="0">
                <a:solidFill>
                  <a:srgbClr val="3F3F3F"/>
                </a:solidFill>
                <a:latin typeface="Arial"/>
                <a:ea typeface="+mn-ea"/>
                <a:cs typeface="+mn-cs"/>
              </a:rPr>
              <a:t>Top tips:</a:t>
            </a:r>
          </a:p>
          <a:p>
            <a:pPr marL="213995" indent="-213995" algn="just" defTabSz="685800" fontAlgn="auto">
              <a:spcBef>
                <a:spcPts val="0"/>
              </a:spcBef>
              <a:spcAft>
                <a:spcPts val="0"/>
              </a:spcAft>
              <a:buFont typeface="Wingdings" panose="05000000000000000000" pitchFamily="2" charset="2"/>
              <a:buChar char="ü"/>
            </a:pPr>
            <a:r>
              <a:rPr lang="en-US" sz="1200" dirty="0">
                <a:solidFill>
                  <a:srgbClr val="3F3F3F"/>
                </a:solidFill>
                <a:latin typeface="Arial"/>
                <a:ea typeface="+mn-ea"/>
                <a:cs typeface="+mn-cs"/>
              </a:rPr>
              <a:t>Avoid introducing yourself as a “Social Prescriber” - it is likely to be translated as “Social Worker” making it more difficult to build trust.</a:t>
            </a:r>
            <a:endParaRPr lang="en-US" sz="1200" dirty="0">
              <a:solidFill>
                <a:srgbClr val="3F3F3F"/>
              </a:solidFill>
              <a:latin typeface="Arial"/>
              <a:ea typeface="+mn-ea"/>
              <a:cs typeface="Arial"/>
            </a:endParaRPr>
          </a:p>
          <a:p>
            <a:pPr algn="just" defTabSz="685800">
              <a:spcBef>
                <a:spcPts val="0"/>
              </a:spcBef>
              <a:spcAft>
                <a:spcPts val="0"/>
              </a:spcAft>
            </a:pPr>
            <a:endParaRPr lang="en-US" sz="1200" dirty="0">
              <a:solidFill>
                <a:srgbClr val="3F3F3F"/>
              </a:solidFill>
              <a:latin typeface="Arial"/>
              <a:ea typeface="+mn-ea"/>
              <a:cs typeface="Arial"/>
            </a:endParaRPr>
          </a:p>
          <a:p>
            <a:pPr marL="213995" indent="-213995" algn="just" defTabSz="685800" fontAlgn="auto">
              <a:spcBef>
                <a:spcPts val="0"/>
              </a:spcBef>
              <a:spcAft>
                <a:spcPts val="0"/>
              </a:spcAft>
              <a:buFont typeface="Wingdings" panose="05000000000000000000" pitchFamily="2" charset="2"/>
              <a:buChar char="ü"/>
            </a:pPr>
            <a:r>
              <a:rPr lang="en-US" sz="1200" dirty="0">
                <a:solidFill>
                  <a:srgbClr val="3F3F3F"/>
                </a:solidFill>
                <a:latin typeface="Arial"/>
                <a:ea typeface="+mn-ea"/>
                <a:cs typeface="+mn-cs"/>
              </a:rPr>
              <a:t>It may be better to introduce yourself as a helper </a:t>
            </a:r>
            <a:endParaRPr lang="en-US" sz="1200" dirty="0">
              <a:solidFill>
                <a:srgbClr val="3F3F3F"/>
              </a:solidFill>
              <a:latin typeface="Arial"/>
              <a:ea typeface="+mn-ea"/>
              <a:cs typeface="Arial"/>
            </a:endParaRPr>
          </a:p>
          <a:p>
            <a:pPr algn="just" defTabSz="685800" fontAlgn="auto">
              <a:spcBef>
                <a:spcPts val="0"/>
              </a:spcBef>
              <a:spcAft>
                <a:spcPts val="0"/>
              </a:spcAft>
            </a:pPr>
            <a:endParaRPr lang="en-US" sz="1200" dirty="0">
              <a:solidFill>
                <a:srgbClr val="3F3F3F"/>
              </a:solidFill>
              <a:latin typeface="Arial"/>
              <a:ea typeface="+mn-ea"/>
              <a:cs typeface="+mn-cs"/>
            </a:endParaRPr>
          </a:p>
        </p:txBody>
      </p:sp>
      <p:pic>
        <p:nvPicPr>
          <p:cNvPr id="11" name="Obraz 10">
            <a:hlinkClick r:id="rId3"/>
            <a:extLst>
              <a:ext uri="{FF2B5EF4-FFF2-40B4-BE49-F238E27FC236}">
                <a16:creationId xmlns:a16="http://schemas.microsoft.com/office/drawing/2014/main" id="{86481BFA-A918-4A87-98AD-D9E0349BB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9781" y="598559"/>
            <a:ext cx="3342699" cy="3785652"/>
          </a:xfrm>
          <a:prstGeom prst="rect">
            <a:avLst/>
          </a:prstGeom>
          <a:ln>
            <a:solidFill>
              <a:schemeClr val="bg1">
                <a:lumMod val="50000"/>
              </a:schemeClr>
            </a:solidFill>
          </a:ln>
        </p:spPr>
      </p:pic>
    </p:spTree>
    <p:extLst>
      <p:ext uri="{BB962C8B-B14F-4D97-AF65-F5344CB8AC3E}">
        <p14:creationId xmlns:p14="http://schemas.microsoft.com/office/powerpoint/2010/main" val="28820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Contents</a:t>
            </a:r>
          </a:p>
        </p:txBody>
      </p:sp>
      <p:sp>
        <p:nvSpPr>
          <p:cNvPr id="3" name="Content Placeholder 2"/>
          <p:cNvSpPr>
            <a:spLocks noGrp="1"/>
          </p:cNvSpPr>
          <p:nvPr>
            <p:ph idx="1"/>
          </p:nvPr>
        </p:nvSpPr>
        <p:spPr/>
        <p:txBody>
          <a:bodyPr/>
          <a:lstStyle/>
          <a:p>
            <a:pPr marL="342900" indent="-342900">
              <a:buFont typeface="+mj-lt"/>
              <a:buAutoNum type="arabicPeriod"/>
            </a:pPr>
            <a:r>
              <a:rPr lang="en-GB" sz="1600" dirty="0"/>
              <a:t>Findings from Public Health England’s evidence review* </a:t>
            </a:r>
          </a:p>
          <a:p>
            <a:pPr marL="342900" indent="-342900">
              <a:buFont typeface="+mj-lt"/>
              <a:buAutoNum type="arabicPeriod"/>
            </a:pPr>
            <a:r>
              <a:rPr lang="en-GB" sz="1600" dirty="0"/>
              <a:t>Migrant Health Guide: new social prescribing page</a:t>
            </a:r>
            <a:endParaRPr lang="en-GB" sz="1600" dirty="0">
              <a:solidFill>
                <a:schemeClr val="bg2"/>
              </a:solidFill>
            </a:endParaRPr>
          </a:p>
          <a:p>
            <a:pPr marL="342900" indent="-342900">
              <a:buFont typeface="+mj-lt"/>
              <a:buAutoNum type="arabicPeriod"/>
            </a:pPr>
            <a:endParaRPr lang="en-GB" dirty="0">
              <a:solidFill>
                <a:schemeClr val="bg2"/>
              </a:solidFill>
            </a:endParaRPr>
          </a:p>
          <a:p>
            <a:pPr marL="342900" indent="-342900">
              <a:buFont typeface="+mj-lt"/>
              <a:buAutoNum type="arabicPeriod"/>
            </a:pPr>
            <a:endParaRPr lang="en-GB" dirty="0">
              <a:solidFill>
                <a:schemeClr val="bg2"/>
              </a:solidFill>
            </a:endParaRPr>
          </a:p>
          <a:p>
            <a:pPr marL="342900" indent="-342900">
              <a:buFont typeface="+mj-lt"/>
              <a:buAutoNum type="arabicPeriod"/>
            </a:pPr>
            <a:endParaRPr lang="en-GB" dirty="0">
              <a:solidFill>
                <a:schemeClr val="bg2"/>
              </a:solidFill>
            </a:endParaRPr>
          </a:p>
          <a:p>
            <a:pPr marL="342900" indent="-342900">
              <a:buFont typeface="+mj-lt"/>
              <a:buAutoNum type="arabicPeriod"/>
            </a:pPr>
            <a:endParaRPr lang="en-GB" dirty="0">
              <a:solidFill>
                <a:schemeClr val="bg2"/>
              </a:solidFill>
            </a:endParaRPr>
          </a:p>
          <a:p>
            <a:pPr marL="342900" indent="-342900">
              <a:buFont typeface="+mj-lt"/>
              <a:buAutoNum type="arabicPeriod"/>
            </a:pPr>
            <a:endParaRPr lang="en-GB" dirty="0">
              <a:solidFill>
                <a:schemeClr val="bg2"/>
              </a:solidFill>
            </a:endParaRPr>
          </a:p>
          <a:p>
            <a:pPr marL="0" indent="0"/>
            <a:endParaRPr lang="en-GB" dirty="0">
              <a:solidFill>
                <a:schemeClr val="bg2"/>
              </a:solidFill>
            </a:endParaRPr>
          </a:p>
          <a:p>
            <a:pPr marL="0" indent="0"/>
            <a:endParaRPr lang="en-GB" dirty="0">
              <a:solidFill>
                <a:schemeClr val="bg2"/>
              </a:solidFill>
            </a:endParaRPr>
          </a:p>
          <a:p>
            <a:pPr marL="342900" indent="-342900">
              <a:buFont typeface="+mj-lt"/>
              <a:buAutoNum type="arabicPeriod"/>
            </a:pPr>
            <a:endParaRPr lang="en-GB" dirty="0">
              <a:solidFill>
                <a:schemeClr val="bg2"/>
              </a:solidFill>
            </a:endParaRPr>
          </a:p>
          <a:p>
            <a:pPr marL="0" indent="0"/>
            <a:r>
              <a:rPr lang="en-GB" sz="1400" dirty="0"/>
              <a:t>* submitted for peer-reviewed academic publication</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Tree>
    <p:extLst>
      <p:ext uri="{BB962C8B-B14F-4D97-AF65-F5344CB8AC3E}">
        <p14:creationId xmlns:p14="http://schemas.microsoft.com/office/powerpoint/2010/main" val="2804263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50</a:t>
            </a:fld>
            <a:endParaRPr kumimoji="0" lang="en-GB" sz="900" b="0" i="0" u="none" strike="noStrike" kern="1200" cap="none" spc="0" normalizeH="0" baseline="0" noProof="0">
              <a:ln>
                <a:noFill/>
              </a:ln>
              <a:solidFill>
                <a:srgbClr val="3F3F3F">
                  <a:lumMod val="50000"/>
                </a:srgbClr>
              </a:solidFill>
              <a:effectLst/>
              <a:uLnTx/>
              <a:uFillTx/>
              <a:latin typeface="Arial"/>
              <a:ea typeface="ヒラギノ角ゴ Pro W3" pitchFamily="84" charset="-128"/>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sz="2100" dirty="0"/>
              <a:t>Rosanna Horsley - HostNation</a:t>
            </a:r>
          </a:p>
        </p:txBody>
      </p:sp>
      <p:pic>
        <p:nvPicPr>
          <p:cNvPr id="8" name="Obraz 7">
            <a:extLst>
              <a:ext uri="{FF2B5EF4-FFF2-40B4-BE49-F238E27FC236}">
                <a16:creationId xmlns:a16="http://schemas.microsoft.com/office/drawing/2014/main" id="{AA897189-EB3C-4088-B46D-7ECDF7CDC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0802" y="3363838"/>
            <a:ext cx="5068758" cy="1010045"/>
          </a:xfrm>
          <a:prstGeom prst="rect">
            <a:avLst/>
          </a:prstGeom>
        </p:spPr>
      </p:pic>
      <p:pic>
        <p:nvPicPr>
          <p:cNvPr id="9" name="Multimedia online 8">
            <a:hlinkClick r:id="" action="ppaction://media"/>
            <a:extLst>
              <a:ext uri="{FF2B5EF4-FFF2-40B4-BE49-F238E27FC236}">
                <a16:creationId xmlns:a16="http://schemas.microsoft.com/office/drawing/2014/main" id="{109596A8-42E6-409C-B184-84B2A775E31A}"/>
              </a:ext>
            </a:extLst>
          </p:cNvPr>
          <p:cNvPicPr>
            <a:picLocks noRot="1" noChangeAspect="1"/>
          </p:cNvPicPr>
          <p:nvPr>
            <a:videoFile r:link="rId1"/>
          </p:nvPr>
        </p:nvPicPr>
        <p:blipFill>
          <a:blip r:embed="rId6"/>
          <a:stretch>
            <a:fillRect/>
          </a:stretch>
        </p:blipFill>
        <p:spPr>
          <a:xfrm>
            <a:off x="3825679" y="605077"/>
            <a:ext cx="5063881" cy="2794073"/>
          </a:xfrm>
          <a:prstGeom prst="rect">
            <a:avLst/>
          </a:prstGeom>
        </p:spPr>
      </p:pic>
      <p:pic>
        <p:nvPicPr>
          <p:cNvPr id="11" name="Multimedia online 10">
            <a:hlinkClick r:id="" action="ppaction://media"/>
            <a:extLst>
              <a:ext uri="{FF2B5EF4-FFF2-40B4-BE49-F238E27FC236}">
                <a16:creationId xmlns:a16="http://schemas.microsoft.com/office/drawing/2014/main" id="{D18CACD6-A72C-44CB-A7DE-7CAB17890D5A}"/>
              </a:ext>
            </a:extLst>
          </p:cNvPr>
          <p:cNvPicPr>
            <a:picLocks noRot="1" noChangeAspect="1"/>
          </p:cNvPicPr>
          <p:nvPr>
            <a:videoFile r:link="rId2"/>
          </p:nvPr>
        </p:nvPicPr>
        <p:blipFill>
          <a:blip r:embed="rId6"/>
          <a:stretch>
            <a:fillRect/>
          </a:stretch>
        </p:blipFill>
        <p:spPr>
          <a:xfrm>
            <a:off x="250827" y="615703"/>
            <a:ext cx="3385069" cy="3758180"/>
          </a:xfrm>
          <a:prstGeom prst="rect">
            <a:avLst/>
          </a:prstGeom>
        </p:spPr>
      </p:pic>
    </p:spTree>
    <p:extLst>
      <p:ext uri="{BB962C8B-B14F-4D97-AF65-F5344CB8AC3E}">
        <p14:creationId xmlns:p14="http://schemas.microsoft.com/office/powerpoint/2010/main" val="855734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36C6E95C-ECC9-42F6-BCF2-105832B21EB9}"/>
              </a:ext>
            </a:extLst>
          </p:cNvPr>
          <p:cNvPicPr>
            <a:picLocks noChangeAspect="1"/>
          </p:cNvPicPr>
          <p:nvPr/>
        </p:nvPicPr>
        <p:blipFill>
          <a:blip r:embed="rId2"/>
          <a:stretch>
            <a:fillRect/>
          </a:stretch>
        </p:blipFill>
        <p:spPr>
          <a:xfrm>
            <a:off x="899592" y="502806"/>
            <a:ext cx="7040782" cy="3960440"/>
          </a:xfrm>
          <a:prstGeom prst="rect">
            <a:avLst/>
          </a:prstGeom>
        </p:spPr>
      </p:pic>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51</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algn="ctr" defTabSz="685783"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sz="2100" dirty="0"/>
              <a:t>Rosanna Horsley - HostNation</a:t>
            </a:r>
          </a:p>
        </p:txBody>
      </p:sp>
    </p:spTree>
    <p:extLst>
      <p:ext uri="{BB962C8B-B14F-4D97-AF65-F5344CB8AC3E}">
        <p14:creationId xmlns:p14="http://schemas.microsoft.com/office/powerpoint/2010/main" val="1275177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52</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algn="ctr" defTabSz="685783"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7" y="141687"/>
            <a:ext cx="8642350" cy="377837"/>
          </a:xfrm>
          <a:solidFill>
            <a:schemeClr val="tx2"/>
          </a:solidFill>
          <a:ln>
            <a:solidFill>
              <a:schemeClr val="accent4"/>
            </a:solidFill>
          </a:ln>
        </p:spPr>
        <p:txBody>
          <a:bodyPr lIns="68580" tIns="34290" rIns="68580" bIns="34290" anchor="t"/>
          <a:lstStyle/>
          <a:p>
            <a:pPr algn="ctr">
              <a:spcBef>
                <a:spcPts val="0"/>
              </a:spcBef>
            </a:pPr>
            <a:r>
              <a:rPr lang="en-US" sz="2100" dirty="0"/>
              <a:t>Rosanna Horsley - HostNation</a:t>
            </a:r>
          </a:p>
        </p:txBody>
      </p:sp>
      <p:pic>
        <p:nvPicPr>
          <p:cNvPr id="3" name="Obraz 2">
            <a:extLst>
              <a:ext uri="{FF2B5EF4-FFF2-40B4-BE49-F238E27FC236}">
                <a16:creationId xmlns:a16="http://schemas.microsoft.com/office/drawing/2014/main" id="{FDADB505-7B17-4A33-9685-E5FC5E20F971}"/>
              </a:ext>
            </a:extLst>
          </p:cNvPr>
          <p:cNvPicPr>
            <a:picLocks noChangeAspect="1"/>
          </p:cNvPicPr>
          <p:nvPr/>
        </p:nvPicPr>
        <p:blipFill>
          <a:blip r:embed="rId2"/>
          <a:stretch>
            <a:fillRect/>
          </a:stretch>
        </p:blipFill>
        <p:spPr>
          <a:xfrm>
            <a:off x="974068" y="615963"/>
            <a:ext cx="7195862" cy="3750843"/>
          </a:xfrm>
          <a:prstGeom prst="rect">
            <a:avLst/>
          </a:prstGeom>
        </p:spPr>
      </p:pic>
    </p:spTree>
    <p:extLst>
      <p:ext uri="{BB962C8B-B14F-4D97-AF65-F5344CB8AC3E}">
        <p14:creationId xmlns:p14="http://schemas.microsoft.com/office/powerpoint/2010/main" val="3107471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53</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algn="ctr" defTabSz="685800"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6" y="141686"/>
            <a:ext cx="8642350" cy="377837"/>
          </a:xfrm>
          <a:solidFill>
            <a:schemeClr val="tx2"/>
          </a:solidFill>
          <a:ln>
            <a:solidFill>
              <a:schemeClr val="accent4"/>
            </a:solidFill>
          </a:ln>
        </p:spPr>
        <p:txBody>
          <a:bodyPr lIns="68580" tIns="34290" rIns="68580" bIns="34290" anchor="t"/>
          <a:lstStyle/>
          <a:p>
            <a:pPr algn="ctr">
              <a:spcBef>
                <a:spcPts val="0"/>
              </a:spcBef>
            </a:pPr>
            <a:r>
              <a:rPr lang="en-US" sz="2100" dirty="0"/>
              <a:t>Resources</a:t>
            </a:r>
          </a:p>
        </p:txBody>
      </p:sp>
      <p:sp>
        <p:nvSpPr>
          <p:cNvPr id="3" name="Prostokąt 2">
            <a:extLst>
              <a:ext uri="{FF2B5EF4-FFF2-40B4-BE49-F238E27FC236}">
                <a16:creationId xmlns:a16="http://schemas.microsoft.com/office/drawing/2014/main" id="{7706BAAF-E1D9-4B79-ABF4-8F74EFB0D566}"/>
              </a:ext>
            </a:extLst>
          </p:cNvPr>
          <p:cNvSpPr/>
          <p:nvPr/>
        </p:nvSpPr>
        <p:spPr>
          <a:xfrm>
            <a:off x="250823" y="827826"/>
            <a:ext cx="8641655" cy="507831"/>
          </a:xfrm>
          <a:prstGeom prst="rect">
            <a:avLst/>
          </a:prstGeom>
        </p:spPr>
        <p:txBody>
          <a:bodyPr wrap="square">
            <a:spAutoFit/>
          </a:bodyPr>
          <a:lstStyle/>
          <a:p>
            <a:pPr defTabSz="685800" fontAlgn="auto">
              <a:spcBef>
                <a:spcPts val="0"/>
              </a:spcBef>
              <a:spcAft>
                <a:spcPts val="0"/>
              </a:spcAft>
            </a:pPr>
            <a:endParaRPr lang="en-US" sz="1350">
              <a:solidFill>
                <a:srgbClr val="3F3F3F"/>
              </a:solidFill>
              <a:latin typeface="Arial"/>
              <a:ea typeface="+mn-ea"/>
              <a:cs typeface="+mn-cs"/>
            </a:endParaRPr>
          </a:p>
          <a:p>
            <a:pPr defTabSz="685800" fontAlgn="auto">
              <a:spcBef>
                <a:spcPts val="0"/>
              </a:spcBef>
              <a:spcAft>
                <a:spcPts val="0"/>
              </a:spcAft>
            </a:pPr>
            <a:r>
              <a:rPr lang="en-US" sz="1350">
                <a:solidFill>
                  <a:srgbClr val="3F3F3F"/>
                </a:solidFill>
                <a:latin typeface="Arial"/>
                <a:ea typeface="+mn-ea"/>
                <a:cs typeface="+mn-cs"/>
              </a:rPr>
              <a:t> </a:t>
            </a:r>
            <a:endParaRPr lang="pl-PL" sz="1350">
              <a:solidFill>
                <a:srgbClr val="3F3F3F"/>
              </a:solidFill>
              <a:latin typeface="Arial"/>
              <a:ea typeface="+mn-ea"/>
              <a:cs typeface="+mn-cs"/>
            </a:endParaRPr>
          </a:p>
        </p:txBody>
      </p:sp>
      <p:sp>
        <p:nvSpPr>
          <p:cNvPr id="9" name="Prostokąt 8">
            <a:extLst>
              <a:ext uri="{FF2B5EF4-FFF2-40B4-BE49-F238E27FC236}">
                <a16:creationId xmlns:a16="http://schemas.microsoft.com/office/drawing/2014/main" id="{098F0AF9-60E0-411A-B3F8-67D3B399A26C}"/>
              </a:ext>
            </a:extLst>
          </p:cNvPr>
          <p:cNvSpPr/>
          <p:nvPr/>
        </p:nvSpPr>
        <p:spPr>
          <a:xfrm>
            <a:off x="179512" y="776267"/>
            <a:ext cx="8524424" cy="3939540"/>
          </a:xfrm>
          <a:prstGeom prst="rect">
            <a:avLst/>
          </a:prstGeom>
        </p:spPr>
        <p:txBody>
          <a:bodyPr wrap="square" lIns="91440" tIns="45720" rIns="91440" bIns="45720" anchor="t">
            <a:spAutoFit/>
          </a:bodyPr>
          <a:lstStyle/>
          <a:p>
            <a:pPr defTabSz="685800" fontAlgn="auto">
              <a:spcBef>
                <a:spcPts val="0"/>
              </a:spcBef>
              <a:spcAft>
                <a:spcPts val="0"/>
              </a:spcAft>
            </a:pPr>
            <a:r>
              <a:rPr lang="en-GB" sz="1400" b="1" u="sng" dirty="0">
                <a:solidFill>
                  <a:srgbClr val="C00000"/>
                </a:solidFill>
                <a:latin typeface="Arial"/>
                <a:ea typeface="ヒラギノ角ゴ Pro W3"/>
              </a:rPr>
              <a:t>You can access all resources via the </a:t>
            </a:r>
            <a:r>
              <a:rPr lang="en-GB" sz="1400" b="1" u="sng" dirty="0" err="1">
                <a:solidFill>
                  <a:srgbClr val="C00000"/>
                </a:solidFill>
                <a:latin typeface="Arial"/>
                <a:ea typeface="ヒラギノ角ゴ Pro W3"/>
              </a:rPr>
              <a:t>FutureNHS</a:t>
            </a:r>
            <a:r>
              <a:rPr lang="en-GB" sz="1400" b="1" u="sng" dirty="0">
                <a:solidFill>
                  <a:srgbClr val="C00000"/>
                </a:solidFill>
                <a:latin typeface="Arial"/>
                <a:ea typeface="ヒラギノ角ゴ Pro W3"/>
              </a:rPr>
              <a:t> Collaboration Platform: </a:t>
            </a:r>
            <a:r>
              <a:rPr lang="en-GB" sz="1400" b="1" u="sng" dirty="0">
                <a:solidFill>
                  <a:srgbClr val="C00000"/>
                </a:solidFill>
                <a:latin typeface="Arial"/>
                <a:ea typeface="ヒラギノ角ゴ Pro W3"/>
                <a:hlinkClick r:id="rId2"/>
              </a:rPr>
              <a:t>London SPLW Toolkit.</a:t>
            </a:r>
            <a:endParaRPr lang="en-GB" sz="1400" b="1" u="sng" dirty="0">
              <a:solidFill>
                <a:srgbClr val="C00000"/>
              </a:solidFill>
              <a:latin typeface="Arial"/>
            </a:endParaRPr>
          </a:p>
          <a:p>
            <a:pPr defTabSz="685800" fontAlgn="auto">
              <a:spcBef>
                <a:spcPts val="0"/>
              </a:spcBef>
              <a:spcAft>
                <a:spcPts val="0"/>
              </a:spcAft>
            </a:pPr>
            <a:endParaRPr lang="en-GB" sz="600" b="1" dirty="0">
              <a:solidFill>
                <a:srgbClr val="3F3F3F"/>
              </a:solidFill>
              <a:latin typeface="Arial"/>
            </a:endParaRPr>
          </a:p>
          <a:p>
            <a:pPr defTabSz="685800" fontAlgn="auto">
              <a:spcBef>
                <a:spcPts val="0"/>
              </a:spcBef>
              <a:spcAft>
                <a:spcPts val="0"/>
              </a:spcAft>
            </a:pPr>
            <a:r>
              <a:rPr lang="en-GB" sz="1400" b="1" dirty="0">
                <a:solidFill>
                  <a:srgbClr val="3F3F3F"/>
                </a:solidFill>
                <a:latin typeface="Arial"/>
              </a:rPr>
              <a:t>DOCUMENTS</a:t>
            </a:r>
          </a:p>
          <a:p>
            <a:pPr marL="285750" indent="-285750" defTabSz="685800" fontAlgn="auto">
              <a:spcBef>
                <a:spcPts val="0"/>
              </a:spcBef>
              <a:spcAft>
                <a:spcPts val="0"/>
              </a:spcAft>
              <a:buFont typeface="Wingdings" panose="05000000000000000000" pitchFamily="2" charset="2"/>
              <a:buChar char="ü"/>
            </a:pPr>
            <a:r>
              <a:rPr lang="en-GB" sz="1400" dirty="0">
                <a:solidFill>
                  <a:srgbClr val="3F3F3F"/>
                </a:solidFill>
                <a:latin typeface="Arial"/>
              </a:rPr>
              <a:t>New social prescribing page - </a:t>
            </a:r>
            <a:r>
              <a:rPr lang="en-GB" sz="1400" dirty="0">
                <a:solidFill>
                  <a:srgbClr val="3F3F3F"/>
                </a:solidFill>
                <a:latin typeface="Arial"/>
                <a:hlinkClick r:id="rId3"/>
              </a:rPr>
              <a:t>https://www.gov.uk/guidance/social-prescribing-migrant-health-guide</a:t>
            </a:r>
            <a:endParaRPr lang="en-GB" sz="1400" dirty="0">
              <a:solidFill>
                <a:srgbClr val="3F3F3F"/>
              </a:solidFill>
              <a:latin typeface="Arial"/>
            </a:endParaRPr>
          </a:p>
          <a:p>
            <a:pPr marL="285750" indent="-285750" defTabSz="685800" fontAlgn="auto">
              <a:spcBef>
                <a:spcPts val="0"/>
              </a:spcBef>
              <a:spcAft>
                <a:spcPts val="0"/>
              </a:spcAft>
              <a:buFont typeface="Wingdings" panose="05000000000000000000" pitchFamily="2" charset="2"/>
              <a:buChar char="ü"/>
            </a:pPr>
            <a:r>
              <a:rPr lang="en-US" sz="1400" dirty="0"/>
              <a:t>Social Prescribing to improve access to healthcare for migrants - </a:t>
            </a:r>
            <a:r>
              <a:rPr lang="en-GB" sz="1400" dirty="0">
                <a:solidFill>
                  <a:srgbClr val="3F3F3F"/>
                </a:solidFill>
                <a:latin typeface="Arial"/>
                <a:hlinkClick r:id="rId4"/>
              </a:rPr>
              <a:t>www.bit.ly/SPLWposter</a:t>
            </a:r>
            <a:endParaRPr lang="en-GB" sz="1400" dirty="0">
              <a:solidFill>
                <a:srgbClr val="3F3F3F"/>
              </a:solidFill>
              <a:latin typeface="Arial"/>
            </a:endParaRPr>
          </a:p>
          <a:p>
            <a:pPr marL="285750" indent="-285750" defTabSz="685800" fontAlgn="auto">
              <a:spcBef>
                <a:spcPts val="0"/>
              </a:spcBef>
              <a:spcAft>
                <a:spcPts val="0"/>
              </a:spcAft>
              <a:buFont typeface="Wingdings" panose="05000000000000000000" pitchFamily="2" charset="2"/>
              <a:buChar char="ü"/>
            </a:pPr>
            <a:r>
              <a:rPr lang="en-US" sz="1400" dirty="0">
                <a:solidFill>
                  <a:srgbClr val="3F3F3F"/>
                </a:solidFill>
                <a:latin typeface="Arial"/>
              </a:rPr>
              <a:t>Supporting migrant’s access to healthcare: Toolkit for SPLWs-  </a:t>
            </a:r>
            <a:r>
              <a:rPr lang="en-GB" sz="1400" dirty="0">
                <a:solidFill>
                  <a:srgbClr val="3F3F3F"/>
                </a:solidFill>
                <a:latin typeface="Arial"/>
                <a:hlinkClick r:id="rId5"/>
              </a:rPr>
              <a:t>www.bit.ly/SPLWtoolkit</a:t>
            </a:r>
            <a:endParaRPr lang="en-GB" sz="1400" dirty="0">
              <a:solidFill>
                <a:srgbClr val="3F3F3F"/>
              </a:solidFill>
              <a:latin typeface="Arial"/>
            </a:endParaRPr>
          </a:p>
          <a:p>
            <a:pPr marL="285750" indent="-285750" defTabSz="685800" fontAlgn="auto">
              <a:spcBef>
                <a:spcPts val="0"/>
              </a:spcBef>
              <a:spcAft>
                <a:spcPts val="0"/>
              </a:spcAft>
              <a:buFont typeface="Wingdings" panose="05000000000000000000" pitchFamily="2" charset="2"/>
              <a:buChar char="ü"/>
            </a:pPr>
            <a:r>
              <a:rPr lang="en-GB" sz="1400" dirty="0"/>
              <a:t>The Right to Remain Toolkit - </a:t>
            </a:r>
            <a:r>
              <a:rPr lang="en-GB" sz="1400" dirty="0">
                <a:hlinkClick r:id="rId6"/>
              </a:rPr>
              <a:t>https://righttoremain.org.uk/toolkit/</a:t>
            </a:r>
            <a:endParaRPr lang="en-GB" sz="1400" dirty="0"/>
          </a:p>
          <a:p>
            <a:pPr marL="285750" indent="-285750" defTabSz="685800" fontAlgn="auto">
              <a:spcBef>
                <a:spcPts val="0"/>
              </a:spcBef>
              <a:spcAft>
                <a:spcPts val="0"/>
              </a:spcAft>
              <a:buFont typeface="Wingdings" panose="05000000000000000000" pitchFamily="2" charset="2"/>
              <a:buChar char="ü"/>
            </a:pPr>
            <a:r>
              <a:rPr lang="en-GB" sz="1400" dirty="0"/>
              <a:t>City of Sanctuary Mental Health Resource Pack - </a:t>
            </a:r>
            <a:r>
              <a:rPr lang="en-GB" sz="1400" dirty="0">
                <a:hlinkClick r:id="rId7"/>
              </a:rPr>
              <a:t>https://health.cityofsanctuary.org/resources</a:t>
            </a:r>
            <a:endParaRPr lang="en-GB" sz="1400" dirty="0"/>
          </a:p>
          <a:p>
            <a:pPr defTabSz="685800" fontAlgn="auto">
              <a:spcBef>
                <a:spcPts val="0"/>
              </a:spcBef>
              <a:spcAft>
                <a:spcPts val="0"/>
              </a:spcAft>
            </a:pPr>
            <a:endParaRPr lang="en-GB" sz="1400" b="1" dirty="0">
              <a:solidFill>
                <a:srgbClr val="3F3F3F"/>
              </a:solidFill>
              <a:latin typeface="Arial"/>
            </a:endParaRPr>
          </a:p>
          <a:p>
            <a:pPr defTabSz="685800" fontAlgn="auto">
              <a:spcBef>
                <a:spcPts val="0"/>
              </a:spcBef>
              <a:spcAft>
                <a:spcPts val="0"/>
              </a:spcAft>
            </a:pPr>
            <a:r>
              <a:rPr lang="en-GB" sz="1400" b="1" dirty="0">
                <a:solidFill>
                  <a:srgbClr val="3F3F3F"/>
                </a:solidFill>
                <a:latin typeface="Arial"/>
              </a:rPr>
              <a:t>ORGANISATIONS</a:t>
            </a:r>
          </a:p>
          <a:p>
            <a:pPr marL="285750" indent="-285750" defTabSz="685800">
              <a:spcBef>
                <a:spcPts val="0"/>
              </a:spcBef>
              <a:spcAft>
                <a:spcPts val="0"/>
              </a:spcAft>
              <a:buFont typeface="Wingdings"/>
              <a:buChar char="ü"/>
            </a:pPr>
            <a:r>
              <a:rPr lang="en-GB" sz="1400" dirty="0">
                <a:solidFill>
                  <a:schemeClr val="accent5">
                    <a:lumMod val="50000"/>
                  </a:schemeClr>
                </a:solidFill>
                <a:latin typeface="Arial"/>
                <a:ea typeface="ヒラギノ角ゴ Pro W3"/>
                <a:cs typeface="Arial"/>
              </a:rPr>
              <a:t>Directory of Services &amp; Organisations for Refugees, Asylum Seekers &amp; Migrants: 2020 Edition</a:t>
            </a:r>
            <a:r>
              <a:rPr lang="en-GB" sz="1400" dirty="0">
                <a:latin typeface="Arial"/>
                <a:ea typeface="ヒラギノ角ゴ Pro W3"/>
                <a:cs typeface="Arial"/>
              </a:rPr>
              <a:t> </a:t>
            </a:r>
            <a:r>
              <a:rPr lang="en-GB" sz="1400" dirty="0">
                <a:solidFill>
                  <a:schemeClr val="accent5">
                    <a:lumMod val="50000"/>
                  </a:schemeClr>
                </a:solidFill>
                <a:latin typeface="Arial"/>
                <a:ea typeface="ヒラギノ角ゴ Pro W3"/>
              </a:rPr>
              <a:t>available</a:t>
            </a:r>
            <a:r>
              <a:rPr lang="en-GB" sz="1400" dirty="0">
                <a:solidFill>
                  <a:srgbClr val="3F3F3F"/>
                </a:solidFill>
                <a:latin typeface="Arial"/>
                <a:ea typeface="ヒラギノ角ゴ Pro W3"/>
              </a:rPr>
              <a:t> </a:t>
            </a:r>
            <a:r>
              <a:rPr lang="en-GB" sz="1400" dirty="0">
                <a:solidFill>
                  <a:srgbClr val="3F3F3F"/>
                </a:solidFill>
                <a:latin typeface="Arial"/>
                <a:ea typeface="ヒラギノ角ゴ Pro W3"/>
                <a:hlinkClick r:id="rId8"/>
              </a:rPr>
              <a:t>here.</a:t>
            </a:r>
            <a:endParaRPr lang="en-GB" sz="1400" dirty="0">
              <a:solidFill>
                <a:srgbClr val="3F3F3F"/>
              </a:solidFill>
              <a:latin typeface="Arial"/>
              <a:ea typeface="ヒラギノ角ゴ Pro W3"/>
            </a:endParaRPr>
          </a:p>
          <a:p>
            <a:pPr marL="285750" indent="-285750" defTabSz="685800" fontAlgn="auto">
              <a:spcBef>
                <a:spcPts val="0"/>
              </a:spcBef>
              <a:spcAft>
                <a:spcPts val="0"/>
              </a:spcAft>
              <a:buFont typeface="Wingdings" panose="05000000000000000000" pitchFamily="2" charset="2"/>
              <a:buChar char="ü"/>
            </a:pPr>
            <a:r>
              <a:rPr lang="en-GB" sz="1400" dirty="0">
                <a:solidFill>
                  <a:schemeClr val="accent5">
                    <a:lumMod val="50000"/>
                  </a:schemeClr>
                </a:solidFill>
                <a:latin typeface="Arial"/>
              </a:rPr>
              <a:t>Care 4 Calais - </a:t>
            </a:r>
            <a:r>
              <a:rPr lang="en-GB" sz="1400" dirty="0">
                <a:solidFill>
                  <a:srgbClr val="3F3F3F"/>
                </a:solidFill>
                <a:latin typeface="Arial"/>
                <a:hlinkClick r:id="rId9"/>
              </a:rPr>
              <a:t>access@care4calais.org</a:t>
            </a:r>
            <a:r>
              <a:rPr lang="en-GB" sz="1400" dirty="0">
                <a:solidFill>
                  <a:srgbClr val="3F3F3F"/>
                </a:solidFill>
                <a:latin typeface="Arial"/>
              </a:rPr>
              <a:t> </a:t>
            </a:r>
          </a:p>
          <a:p>
            <a:pPr marL="285750" indent="-285750" defTabSz="685800" fontAlgn="auto">
              <a:spcBef>
                <a:spcPts val="0"/>
              </a:spcBef>
              <a:spcAft>
                <a:spcPts val="0"/>
              </a:spcAft>
              <a:buFont typeface="Wingdings" panose="05000000000000000000" pitchFamily="2" charset="2"/>
              <a:buChar char="ü"/>
            </a:pPr>
            <a:r>
              <a:rPr lang="en-GB" sz="1400" dirty="0" err="1">
                <a:solidFill>
                  <a:schemeClr val="accent5">
                    <a:lumMod val="50000"/>
                  </a:schemeClr>
                </a:solidFill>
                <a:latin typeface="Arial"/>
                <a:ea typeface="ヒラギノ角ゴ Pro W3"/>
              </a:rPr>
              <a:t>HostNation</a:t>
            </a:r>
            <a:r>
              <a:rPr lang="en-GB" sz="1400" dirty="0">
                <a:solidFill>
                  <a:schemeClr val="accent5">
                    <a:lumMod val="50000"/>
                  </a:schemeClr>
                </a:solidFill>
                <a:latin typeface="Arial"/>
                <a:ea typeface="ヒラギノ角ゴ Pro W3"/>
              </a:rPr>
              <a:t> - </a:t>
            </a:r>
            <a:r>
              <a:rPr lang="en-GB" sz="1400" dirty="0">
                <a:solidFill>
                  <a:srgbClr val="3F3F3F"/>
                </a:solidFill>
                <a:latin typeface="Arial"/>
                <a:ea typeface="ヒラギノ角ゴ Pro W3"/>
                <a:hlinkClick r:id="rId10"/>
              </a:rPr>
              <a:t>https://www.hostnation.org.uk/</a:t>
            </a:r>
            <a:r>
              <a:rPr lang="en-GB" sz="1400" dirty="0">
                <a:solidFill>
                  <a:srgbClr val="3F3F3F"/>
                </a:solidFill>
                <a:latin typeface="Arial"/>
                <a:ea typeface="ヒラギノ角ゴ Pro W3"/>
              </a:rPr>
              <a:t>  </a:t>
            </a:r>
            <a:r>
              <a:rPr lang="en-GB" sz="1400" dirty="0">
                <a:solidFill>
                  <a:schemeClr val="accent5">
                    <a:lumMod val="50000"/>
                  </a:schemeClr>
                </a:solidFill>
                <a:latin typeface="Arial"/>
                <a:ea typeface="ヒラギノ角ゴ Pro W3"/>
              </a:rPr>
              <a:t>Referral form available </a:t>
            </a:r>
            <a:r>
              <a:rPr lang="en-GB" sz="1400" dirty="0">
                <a:solidFill>
                  <a:srgbClr val="3F3F3F"/>
                </a:solidFill>
                <a:latin typeface="Arial"/>
                <a:ea typeface="ヒラギノ角ゴ Pro W3"/>
                <a:hlinkClick r:id="rId11"/>
              </a:rPr>
              <a:t>here</a:t>
            </a:r>
            <a:r>
              <a:rPr lang="en-GB" sz="1400" dirty="0">
                <a:solidFill>
                  <a:srgbClr val="3F3F3F"/>
                </a:solidFill>
                <a:latin typeface="Arial"/>
                <a:ea typeface="ヒラギノ角ゴ Pro W3"/>
              </a:rPr>
              <a:t>.</a:t>
            </a:r>
          </a:p>
          <a:p>
            <a:pPr marL="285750" indent="-285750" defTabSz="685800">
              <a:spcBef>
                <a:spcPts val="0"/>
              </a:spcBef>
              <a:spcAft>
                <a:spcPts val="0"/>
              </a:spcAft>
              <a:buFont typeface="Wingdings" panose="05000000000000000000" pitchFamily="2" charset="2"/>
              <a:buChar char="ü"/>
            </a:pPr>
            <a:r>
              <a:rPr lang="en-GB" sz="1400" dirty="0">
                <a:solidFill>
                  <a:schemeClr val="accent5">
                    <a:lumMod val="50000"/>
                  </a:schemeClr>
                </a:solidFill>
                <a:latin typeface="Arial"/>
                <a:ea typeface="ヒラギノ角ゴ Pro W3"/>
              </a:rPr>
              <a:t>Refugee Action </a:t>
            </a:r>
            <a:r>
              <a:rPr lang="en-GB" sz="1400" dirty="0">
                <a:solidFill>
                  <a:srgbClr val="3F3F3F"/>
                </a:solidFill>
                <a:latin typeface="Arial"/>
                <a:ea typeface="ヒラギノ角ゴ Pro W3"/>
              </a:rPr>
              <a:t>- </a:t>
            </a:r>
            <a:r>
              <a:rPr lang="en-GB" sz="1400" dirty="0">
                <a:solidFill>
                  <a:srgbClr val="3F3F3F"/>
                </a:solidFill>
                <a:latin typeface="Arial"/>
                <a:ea typeface="ヒラギノ角ゴ Pro W3"/>
                <a:hlinkClick r:id="rId12"/>
              </a:rPr>
              <a:t>https://www.refugee-action.org.uk/project/asylum-crisis-project/</a:t>
            </a:r>
            <a:endParaRPr lang="en-GB" sz="1400" dirty="0">
              <a:solidFill>
                <a:srgbClr val="3F3F3F"/>
              </a:solidFill>
              <a:latin typeface="Arial"/>
              <a:ea typeface="ヒラギノ角ゴ Pro W3"/>
            </a:endParaRPr>
          </a:p>
          <a:p>
            <a:pPr marL="285750" indent="-285750" defTabSz="685800" fontAlgn="auto">
              <a:spcBef>
                <a:spcPts val="0"/>
              </a:spcBef>
              <a:spcAft>
                <a:spcPts val="0"/>
              </a:spcAft>
              <a:buFont typeface="Wingdings" panose="05000000000000000000" pitchFamily="2" charset="2"/>
              <a:buChar char="ü"/>
            </a:pPr>
            <a:r>
              <a:rPr lang="en-GB" sz="1400" dirty="0">
                <a:solidFill>
                  <a:schemeClr val="accent5">
                    <a:lumMod val="50000"/>
                  </a:schemeClr>
                </a:solidFill>
                <a:latin typeface="Arial"/>
              </a:rPr>
              <a:t>Refugee Council - </a:t>
            </a:r>
            <a:r>
              <a:rPr lang="en-GB" sz="1400" dirty="0">
                <a:solidFill>
                  <a:srgbClr val="3F3F3F"/>
                </a:solidFill>
                <a:latin typeface="Arial"/>
                <a:hlinkClick r:id="rId13"/>
              </a:rPr>
              <a:t>https://www.refugeecouncil.org.uk/</a:t>
            </a:r>
            <a:endParaRPr lang="en-GB" sz="1400" dirty="0">
              <a:solidFill>
                <a:srgbClr val="3F3F3F"/>
              </a:solidFill>
              <a:latin typeface="Arial"/>
            </a:endParaRPr>
          </a:p>
          <a:p>
            <a:pPr marL="285750" indent="-285750" defTabSz="685800" fontAlgn="auto">
              <a:spcBef>
                <a:spcPts val="0"/>
              </a:spcBef>
              <a:spcAft>
                <a:spcPts val="0"/>
              </a:spcAft>
              <a:buFont typeface="Wingdings" panose="05000000000000000000" pitchFamily="2" charset="2"/>
              <a:buChar char="ü"/>
            </a:pPr>
            <a:r>
              <a:rPr lang="en-GB" sz="1400" dirty="0">
                <a:solidFill>
                  <a:schemeClr val="accent5">
                    <a:lumMod val="50000"/>
                  </a:schemeClr>
                </a:solidFill>
                <a:latin typeface="Arial"/>
              </a:rPr>
              <a:t>Waterloo Community Counselling - </a:t>
            </a:r>
            <a:r>
              <a:rPr lang="en-GB" sz="1400" dirty="0">
                <a:solidFill>
                  <a:srgbClr val="3F3F3F"/>
                </a:solidFill>
                <a:latin typeface="Arial"/>
                <a:hlinkClick r:id="rId14"/>
              </a:rPr>
              <a:t>https://waterloocc.co.uk/multi-ethnic-counselling-service/</a:t>
            </a:r>
            <a:endParaRPr lang="en-GB" sz="1200" b="1" dirty="0">
              <a:solidFill>
                <a:srgbClr val="3F3F3F"/>
              </a:solidFill>
              <a:latin typeface="Arial"/>
            </a:endParaRPr>
          </a:p>
          <a:p>
            <a:pPr defTabSz="685800" fontAlgn="auto">
              <a:spcBef>
                <a:spcPts val="0"/>
              </a:spcBef>
              <a:spcAft>
                <a:spcPts val="0"/>
              </a:spcAft>
            </a:pPr>
            <a:endParaRPr lang="en-GB" sz="1200" b="1" dirty="0">
              <a:solidFill>
                <a:srgbClr val="3F3F3F"/>
              </a:solidFill>
              <a:latin typeface="Arial"/>
            </a:endParaRPr>
          </a:p>
        </p:txBody>
      </p:sp>
    </p:spTree>
    <p:extLst>
      <p:ext uri="{BB962C8B-B14F-4D97-AF65-F5344CB8AC3E}">
        <p14:creationId xmlns:p14="http://schemas.microsoft.com/office/powerpoint/2010/main" val="170517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a:solidFill>
                  <a:srgbClr val="3F3F3F">
                    <a:lumMod val="50000"/>
                  </a:srgbClr>
                </a:solidFill>
                <a:latin typeface="Arial"/>
                <a:ea typeface="+mn-ea"/>
                <a:cs typeface="+mn-cs"/>
              </a:rPr>
              <a:pPr defTabSz="685800" fontAlgn="auto">
                <a:spcBef>
                  <a:spcPts val="0"/>
                </a:spcBef>
                <a:spcAft>
                  <a:spcPts val="0"/>
                </a:spcAft>
              </a:pPr>
              <a:t>54</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algn="ctr" defTabSz="685800"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6" y="141686"/>
            <a:ext cx="8642350" cy="377837"/>
          </a:xfrm>
          <a:solidFill>
            <a:schemeClr val="tx2"/>
          </a:solidFill>
          <a:ln>
            <a:solidFill>
              <a:schemeClr val="accent4"/>
            </a:solidFill>
          </a:ln>
        </p:spPr>
        <p:txBody>
          <a:bodyPr lIns="68580" tIns="34290" rIns="68580" bIns="34290" anchor="t"/>
          <a:lstStyle/>
          <a:p>
            <a:pPr algn="ctr">
              <a:spcBef>
                <a:spcPts val="0"/>
              </a:spcBef>
            </a:pPr>
            <a:r>
              <a:rPr lang="en-US" sz="2100" dirty="0"/>
              <a:t>Resources shared in our chat</a:t>
            </a:r>
          </a:p>
        </p:txBody>
      </p:sp>
      <p:sp>
        <p:nvSpPr>
          <p:cNvPr id="3" name="Prostokąt 2">
            <a:extLst>
              <a:ext uri="{FF2B5EF4-FFF2-40B4-BE49-F238E27FC236}">
                <a16:creationId xmlns:a16="http://schemas.microsoft.com/office/drawing/2014/main" id="{7706BAAF-E1D9-4B79-ABF4-8F74EFB0D566}"/>
              </a:ext>
            </a:extLst>
          </p:cNvPr>
          <p:cNvSpPr/>
          <p:nvPr/>
        </p:nvSpPr>
        <p:spPr>
          <a:xfrm>
            <a:off x="250823" y="827826"/>
            <a:ext cx="8641655" cy="507831"/>
          </a:xfrm>
          <a:prstGeom prst="rect">
            <a:avLst/>
          </a:prstGeom>
        </p:spPr>
        <p:txBody>
          <a:bodyPr wrap="square">
            <a:spAutoFit/>
          </a:bodyPr>
          <a:lstStyle/>
          <a:p>
            <a:pPr defTabSz="685800" fontAlgn="auto">
              <a:spcBef>
                <a:spcPts val="0"/>
              </a:spcBef>
              <a:spcAft>
                <a:spcPts val="0"/>
              </a:spcAft>
            </a:pPr>
            <a:endParaRPr lang="en-US" sz="1350">
              <a:solidFill>
                <a:srgbClr val="3F3F3F"/>
              </a:solidFill>
              <a:latin typeface="Arial"/>
              <a:ea typeface="+mn-ea"/>
              <a:cs typeface="+mn-cs"/>
            </a:endParaRPr>
          </a:p>
          <a:p>
            <a:pPr defTabSz="685800" fontAlgn="auto">
              <a:spcBef>
                <a:spcPts val="0"/>
              </a:spcBef>
              <a:spcAft>
                <a:spcPts val="0"/>
              </a:spcAft>
            </a:pPr>
            <a:r>
              <a:rPr lang="en-US" sz="1350">
                <a:solidFill>
                  <a:srgbClr val="3F3F3F"/>
                </a:solidFill>
                <a:latin typeface="Arial"/>
                <a:ea typeface="+mn-ea"/>
                <a:cs typeface="+mn-cs"/>
              </a:rPr>
              <a:t> </a:t>
            </a:r>
            <a:endParaRPr lang="pl-PL" sz="1350">
              <a:solidFill>
                <a:srgbClr val="3F3F3F"/>
              </a:solidFill>
              <a:latin typeface="Arial"/>
              <a:ea typeface="+mn-ea"/>
              <a:cs typeface="+mn-cs"/>
            </a:endParaRPr>
          </a:p>
        </p:txBody>
      </p:sp>
      <p:sp>
        <p:nvSpPr>
          <p:cNvPr id="9" name="Prostokąt 8">
            <a:extLst>
              <a:ext uri="{FF2B5EF4-FFF2-40B4-BE49-F238E27FC236}">
                <a16:creationId xmlns:a16="http://schemas.microsoft.com/office/drawing/2014/main" id="{098F0AF9-60E0-411A-B3F8-67D3B399A26C}"/>
              </a:ext>
            </a:extLst>
          </p:cNvPr>
          <p:cNvSpPr/>
          <p:nvPr/>
        </p:nvSpPr>
        <p:spPr>
          <a:xfrm>
            <a:off x="250128" y="827826"/>
            <a:ext cx="8642350" cy="3031599"/>
          </a:xfrm>
          <a:prstGeom prst="rect">
            <a:avLst/>
          </a:prstGeom>
        </p:spPr>
        <p:txBody>
          <a:bodyPr wrap="square" lIns="91440" tIns="45720" rIns="91440" bIns="45720" anchor="t">
            <a:spAutoFit/>
          </a:bodyPr>
          <a:lstStyle/>
          <a:p>
            <a:pPr defTabSz="685800" fontAlgn="auto">
              <a:spcBef>
                <a:spcPts val="0"/>
              </a:spcBef>
              <a:spcAft>
                <a:spcPts val="0"/>
              </a:spcAft>
            </a:pPr>
            <a:r>
              <a:rPr lang="en-GB" sz="1600" b="1" dirty="0">
                <a:solidFill>
                  <a:srgbClr val="3F3F3F"/>
                </a:solidFill>
                <a:latin typeface="Arial"/>
              </a:rPr>
              <a:t>Resources</a:t>
            </a:r>
          </a:p>
          <a:p>
            <a:pPr defTabSz="685800" fontAlgn="auto">
              <a:spcBef>
                <a:spcPts val="0"/>
              </a:spcBef>
              <a:spcAft>
                <a:spcPts val="0"/>
              </a:spcAft>
            </a:pPr>
            <a:endParaRPr lang="en-GB" sz="700" b="1" dirty="0">
              <a:solidFill>
                <a:srgbClr val="3F3F3F"/>
              </a:solidFill>
              <a:latin typeface="Arial"/>
            </a:endParaRPr>
          </a:p>
          <a:p>
            <a:pPr marL="285750" indent="-285750" defTabSz="685800">
              <a:spcBef>
                <a:spcPts val="0"/>
              </a:spcBef>
              <a:spcAft>
                <a:spcPts val="0"/>
              </a:spcAft>
              <a:buFont typeface="Wingdings"/>
              <a:buChar char="ü"/>
            </a:pPr>
            <a:r>
              <a:rPr lang="en-US" sz="1400" dirty="0">
                <a:solidFill>
                  <a:schemeClr val="accent5">
                    <a:lumMod val="50000"/>
                  </a:schemeClr>
                </a:solidFill>
                <a:latin typeface="Arial"/>
              </a:rPr>
              <a:t>Refugee Action Kingston - a local charity, supporting refugees and asylum seekers in the Kingston area - </a:t>
            </a:r>
            <a:r>
              <a:rPr lang="en-GB" sz="1400" dirty="0">
                <a:latin typeface="Arial"/>
                <a:ea typeface="ヒラギノ角ゴ Pro W3"/>
                <a:cs typeface="Arial"/>
                <a:hlinkClick r:id="rId2"/>
              </a:rPr>
              <a:t>https://refugeeactionkingston.org.uk/</a:t>
            </a:r>
            <a:endParaRPr lang="en-GB" sz="800" dirty="0">
              <a:latin typeface="Arial"/>
              <a:ea typeface="ヒラギノ角ゴ Pro W3"/>
              <a:cs typeface="Arial"/>
            </a:endParaRPr>
          </a:p>
          <a:p>
            <a:pPr marL="285750" indent="-285750" defTabSz="685800">
              <a:spcBef>
                <a:spcPts val="0"/>
              </a:spcBef>
              <a:spcAft>
                <a:spcPts val="0"/>
              </a:spcAft>
              <a:buFont typeface="Wingdings"/>
              <a:buChar char="ü"/>
            </a:pPr>
            <a:r>
              <a:rPr lang="en-US" sz="1400" dirty="0">
                <a:solidFill>
                  <a:srgbClr val="000000"/>
                </a:solidFill>
                <a:latin typeface="Arial"/>
                <a:ea typeface="ヒラギノ角ゴ Pro W3"/>
              </a:rPr>
              <a:t>The London Youth Games - </a:t>
            </a:r>
            <a:r>
              <a:rPr lang="en-US" sz="1400" dirty="0">
                <a:solidFill>
                  <a:srgbClr val="3F3F3F"/>
                </a:solidFill>
                <a:latin typeface="Arial"/>
                <a:ea typeface="ヒラギノ角ゴ Pro W3"/>
                <a:hlinkClick r:id="rId3"/>
              </a:rPr>
              <a:t>https://www.londonyouthgames.org</a:t>
            </a:r>
            <a:r>
              <a:rPr lang="en-US" sz="1400" b="1" dirty="0">
                <a:solidFill>
                  <a:srgbClr val="3F3F3F"/>
                </a:solidFill>
                <a:latin typeface="Arial"/>
                <a:ea typeface="ヒラギノ角ゴ Pro W3"/>
                <a:hlinkClick r:id="rId3"/>
              </a:rPr>
              <a:t>/</a:t>
            </a:r>
            <a:endParaRPr lang="en-US" sz="1400" b="1" dirty="0">
              <a:solidFill>
                <a:srgbClr val="3F3F3F"/>
              </a:solidFill>
              <a:latin typeface="Arial"/>
              <a:ea typeface="ヒラギノ角ゴ Pro W3"/>
              <a:hlinkClick r:id="rId3"/>
            </a:endParaRPr>
          </a:p>
          <a:p>
            <a:pPr marL="285750" indent="-285750" defTabSz="685800">
              <a:spcBef>
                <a:spcPts val="0"/>
              </a:spcBef>
              <a:spcAft>
                <a:spcPts val="0"/>
              </a:spcAft>
              <a:buFont typeface="Wingdings"/>
              <a:buChar char="ü"/>
            </a:pPr>
            <a:r>
              <a:rPr lang="en-US" sz="1400" dirty="0">
                <a:solidFill>
                  <a:srgbClr val="000000"/>
                </a:solidFill>
                <a:latin typeface="Arial"/>
                <a:ea typeface="ヒラギノ角ゴ Pro W3"/>
              </a:rPr>
              <a:t>Language interpreting and translation: migrant health guide</a:t>
            </a:r>
            <a:r>
              <a:rPr lang="en-US" sz="1400" dirty="0">
                <a:solidFill>
                  <a:schemeClr val="accent5">
                    <a:lumMod val="50000"/>
                  </a:schemeClr>
                </a:solidFill>
                <a:latin typeface="Arial"/>
                <a:ea typeface="ヒラギノ角ゴ Pro W3"/>
              </a:rPr>
              <a:t> </a:t>
            </a:r>
            <a:r>
              <a:rPr lang="en-US" sz="1400" dirty="0">
                <a:solidFill>
                  <a:srgbClr val="3F3F3F"/>
                </a:solidFill>
                <a:latin typeface="Arial"/>
                <a:ea typeface="ヒラギノ角ゴ Pro W3"/>
              </a:rPr>
              <a:t>- </a:t>
            </a:r>
            <a:r>
              <a:rPr lang="en-US" sz="1400" dirty="0">
                <a:solidFill>
                  <a:srgbClr val="3F3F3F"/>
                </a:solidFill>
                <a:latin typeface="Arial"/>
                <a:ea typeface="ヒラギノ角ゴ Pro W3"/>
                <a:hlinkClick r:id="rId4"/>
              </a:rPr>
              <a:t>https://www.gov.uk/guidance/language-interpretation-migrant-health-guide</a:t>
            </a:r>
            <a:endParaRPr lang="en-US" sz="800">
              <a:solidFill>
                <a:srgbClr val="3F3F3F"/>
              </a:solidFill>
              <a:latin typeface="Arial"/>
              <a:ea typeface="ヒラギノ角ゴ Pro W3"/>
            </a:endParaRPr>
          </a:p>
          <a:p>
            <a:pPr marL="285750" indent="-285750" defTabSz="685800">
              <a:spcBef>
                <a:spcPts val="0"/>
              </a:spcBef>
              <a:spcAft>
                <a:spcPts val="0"/>
              </a:spcAft>
              <a:buFont typeface="Wingdings"/>
              <a:buChar char="ü"/>
            </a:pPr>
            <a:r>
              <a:rPr lang="en-US" sz="1400" dirty="0">
                <a:solidFill>
                  <a:schemeClr val="accent5">
                    <a:lumMod val="50000"/>
                  </a:schemeClr>
                </a:solidFill>
                <a:latin typeface="Arial"/>
                <a:ea typeface="ヒラギノ角ゴ Pro W3"/>
              </a:rPr>
              <a:t>Hestia - Modern Slavery Response: Provides support workers for victims of trafficking and modern slavery - </a:t>
            </a:r>
            <a:r>
              <a:rPr lang="en-US" sz="1400" dirty="0">
                <a:solidFill>
                  <a:schemeClr val="accent5">
                    <a:lumMod val="50000"/>
                  </a:schemeClr>
                </a:solidFill>
                <a:latin typeface="Arial"/>
                <a:ea typeface="ヒラギノ角ゴ Pro W3"/>
                <a:hlinkClick r:id="rId5">
                  <a:extLst>
                    <a:ext uri="{A12FA001-AC4F-418D-AE19-62706E023703}">
                      <ahyp:hlinkClr xmlns:ahyp="http://schemas.microsoft.com/office/drawing/2018/hyperlinkcolor" val="tx"/>
                    </a:ext>
                  </a:extLst>
                </a:hlinkClick>
              </a:rPr>
              <a:t>https://www.hestia.org/modernslaveryresponse</a:t>
            </a:r>
          </a:p>
          <a:p>
            <a:pPr marL="285750" indent="-285750" defTabSz="685800">
              <a:spcBef>
                <a:spcPts val="0"/>
              </a:spcBef>
              <a:spcAft>
                <a:spcPts val="0"/>
              </a:spcAft>
              <a:buFont typeface="Wingdings"/>
              <a:buChar char="ü"/>
            </a:pPr>
            <a:r>
              <a:rPr lang="en-US" sz="1400" dirty="0">
                <a:solidFill>
                  <a:schemeClr val="accent5">
                    <a:lumMod val="50000"/>
                  </a:schemeClr>
                </a:solidFill>
                <a:latin typeface="Arial"/>
                <a:ea typeface="ヒラギノ角ゴ Pro W3"/>
              </a:rPr>
              <a:t>Refugee &amp; Migrant Forum of Essex and London (RAMFEL) charity supports vulnerable migrants to access justice and provides vital support in moments of individual crisis - </a:t>
            </a:r>
            <a:r>
              <a:rPr lang="en-US" sz="1400" dirty="0">
                <a:solidFill>
                  <a:schemeClr val="accent5">
                    <a:lumMod val="50000"/>
                  </a:schemeClr>
                </a:solidFill>
                <a:latin typeface="Arial"/>
                <a:ea typeface="ヒラギノ角ゴ Pro W3"/>
                <a:hlinkClick r:id="rId6">
                  <a:extLst>
                    <a:ext uri="{A12FA001-AC4F-418D-AE19-62706E023703}">
                      <ahyp:hlinkClr xmlns:ahyp="http://schemas.microsoft.com/office/drawing/2018/hyperlinkcolor" val="tx"/>
                    </a:ext>
                  </a:extLst>
                </a:hlinkClick>
              </a:rPr>
              <a:t>http://www.ramfel.org.uk/</a:t>
            </a:r>
            <a:endParaRPr lang="en-US" sz="800">
              <a:solidFill>
                <a:schemeClr val="accent5">
                  <a:lumMod val="50000"/>
                </a:schemeClr>
              </a:solidFill>
              <a:latin typeface="Arial"/>
              <a:ea typeface="ヒラギノ角ゴ Pro W3"/>
            </a:endParaRPr>
          </a:p>
          <a:p>
            <a:pPr marL="285750" indent="-285750" defTabSz="685800">
              <a:spcBef>
                <a:spcPts val="0"/>
              </a:spcBef>
              <a:spcAft>
                <a:spcPts val="0"/>
              </a:spcAft>
              <a:buFont typeface="Wingdings"/>
              <a:buChar char="ü"/>
            </a:pPr>
            <a:r>
              <a:rPr lang="en-US" sz="1400" dirty="0">
                <a:solidFill>
                  <a:schemeClr val="accent5">
                    <a:lumMod val="50000"/>
                  </a:schemeClr>
                </a:solidFill>
                <a:latin typeface="Arial"/>
              </a:rPr>
              <a:t>Talking Bubble: Dialogue Society Befriending Campaign to End Loneliness - </a:t>
            </a:r>
            <a:r>
              <a:rPr lang="en-US" sz="1400" dirty="0">
                <a:solidFill>
                  <a:schemeClr val="accent5">
                    <a:lumMod val="50000"/>
                  </a:schemeClr>
                </a:solidFill>
                <a:latin typeface="Arial"/>
                <a:hlinkClick r:id="rId7"/>
              </a:rPr>
              <a:t>http://www.dialoguesociety.org/notices/1246-dialogue-society-befriending-campaign-to-end-loneliness.html</a:t>
            </a:r>
            <a:endParaRPr lang="en-US" sz="1400" dirty="0">
              <a:solidFill>
                <a:schemeClr val="accent5">
                  <a:lumMod val="50000"/>
                </a:schemeClr>
              </a:solidFill>
              <a:latin typeface="Arial"/>
            </a:endParaRPr>
          </a:p>
        </p:txBody>
      </p:sp>
    </p:spTree>
    <p:extLst>
      <p:ext uri="{BB962C8B-B14F-4D97-AF65-F5344CB8AC3E}">
        <p14:creationId xmlns:p14="http://schemas.microsoft.com/office/powerpoint/2010/main" val="866439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C5242-CF94-4F82-B6DB-3C6CEE598759}"/>
              </a:ext>
            </a:extLst>
          </p:cNvPr>
          <p:cNvSpPr>
            <a:spLocks noGrp="1"/>
          </p:cNvSpPr>
          <p:nvPr>
            <p:ph type="sldNum" sz="quarter" idx="14"/>
          </p:nvPr>
        </p:nvSpPr>
        <p:spPr/>
        <p:txBody>
          <a:bodyPr/>
          <a:lstStyle/>
          <a:p>
            <a:pPr defTabSz="685800" fontAlgn="auto">
              <a:spcBef>
                <a:spcPts val="0"/>
              </a:spcBef>
              <a:spcAft>
                <a:spcPts val="0"/>
              </a:spcAft>
            </a:pPr>
            <a:fld id="{8FC524A1-7B6A-464D-B8BC-8FE2E057339E}" type="slidenum">
              <a:rPr lang="en-GB" dirty="0">
                <a:solidFill>
                  <a:srgbClr val="3F3F3F">
                    <a:lumMod val="50000"/>
                  </a:srgbClr>
                </a:solidFill>
                <a:latin typeface="Arial"/>
                <a:ea typeface="+mn-ea"/>
                <a:cs typeface="+mn-cs"/>
              </a:rPr>
              <a:pPr defTabSz="685800" fontAlgn="auto">
                <a:spcBef>
                  <a:spcPts val="0"/>
                </a:spcBef>
                <a:spcAft>
                  <a:spcPts val="0"/>
                </a:spcAft>
              </a:pPr>
              <a:t>55</a:t>
            </a:fld>
            <a:endParaRPr lang="en-GB">
              <a:solidFill>
                <a:srgbClr val="3F3F3F">
                  <a:lumMod val="50000"/>
                </a:srgbClr>
              </a:solidFill>
              <a:latin typeface="Arial"/>
              <a:ea typeface="+mn-ea"/>
              <a:cs typeface="+mn-cs"/>
            </a:endParaRPr>
          </a:p>
        </p:txBody>
      </p:sp>
      <p:sp>
        <p:nvSpPr>
          <p:cNvPr id="6" name="Google Shape;298;p52">
            <a:extLst>
              <a:ext uri="{FF2B5EF4-FFF2-40B4-BE49-F238E27FC236}">
                <a16:creationId xmlns:a16="http://schemas.microsoft.com/office/drawing/2014/main" id="{85F26609-8D2C-4E82-8C49-01B51171C4D0}"/>
              </a:ext>
            </a:extLst>
          </p:cNvPr>
          <p:cNvSpPr/>
          <p:nvPr/>
        </p:nvSpPr>
        <p:spPr>
          <a:xfrm>
            <a:off x="-1" y="4463246"/>
            <a:ext cx="9144001" cy="683316"/>
          </a:xfrm>
          <a:prstGeom prst="rect">
            <a:avLst/>
          </a:prstGeom>
          <a:solidFill>
            <a:schemeClr val="tx2"/>
          </a:solidFill>
          <a:ln>
            <a:noFill/>
          </a:ln>
        </p:spPr>
        <p:txBody>
          <a:bodyPr spcFirstLastPara="1" wrap="square" lIns="91425" tIns="45700" rIns="91425" bIns="45700" anchor="ctr" anchorCtr="0">
            <a:noAutofit/>
          </a:bodyPr>
          <a:lstStyle/>
          <a:p>
            <a:pPr lvl="0" algn="ctr" defTabSz="685800" fontAlgn="auto">
              <a:spcBef>
                <a:spcPts val="0"/>
              </a:spcBef>
              <a:spcAft>
                <a:spcPts val="0"/>
              </a:spcAft>
            </a:pPr>
            <a:r>
              <a:rPr lang="en-US" sz="2100" dirty="0">
                <a:solidFill>
                  <a:prstClr val="white"/>
                </a:solidFill>
                <a:latin typeface="Calibri"/>
                <a:ea typeface="Arial"/>
                <a:cs typeface="Arial"/>
              </a:rPr>
              <a:t>Peer Learning: Supporting migrant communities and people with refugee status</a:t>
            </a:r>
          </a:p>
        </p:txBody>
      </p:sp>
      <p:sp>
        <p:nvSpPr>
          <p:cNvPr id="2" name="Title 1">
            <a:extLst>
              <a:ext uri="{FF2B5EF4-FFF2-40B4-BE49-F238E27FC236}">
                <a16:creationId xmlns:a16="http://schemas.microsoft.com/office/drawing/2014/main" id="{E780D0FB-648F-4345-B3B3-C41B15CB9A7E}"/>
              </a:ext>
            </a:extLst>
          </p:cNvPr>
          <p:cNvSpPr>
            <a:spLocks noGrp="1"/>
          </p:cNvSpPr>
          <p:nvPr>
            <p:ph type="title"/>
          </p:nvPr>
        </p:nvSpPr>
        <p:spPr>
          <a:xfrm>
            <a:off x="250826" y="141686"/>
            <a:ext cx="8642350" cy="377837"/>
          </a:xfrm>
          <a:solidFill>
            <a:schemeClr val="tx2"/>
          </a:solidFill>
          <a:ln>
            <a:solidFill>
              <a:schemeClr val="accent4"/>
            </a:solidFill>
          </a:ln>
        </p:spPr>
        <p:txBody>
          <a:bodyPr lIns="68580" tIns="34290" rIns="68580" bIns="34290" anchor="t"/>
          <a:lstStyle/>
          <a:p>
            <a:pPr algn="ctr">
              <a:spcBef>
                <a:spcPts val="0"/>
              </a:spcBef>
            </a:pPr>
            <a:r>
              <a:rPr lang="en-US"/>
              <a:t>Feedback</a:t>
            </a:r>
          </a:p>
        </p:txBody>
      </p:sp>
      <p:sp>
        <p:nvSpPr>
          <p:cNvPr id="3" name="Prostokąt 2">
            <a:extLst>
              <a:ext uri="{FF2B5EF4-FFF2-40B4-BE49-F238E27FC236}">
                <a16:creationId xmlns:a16="http://schemas.microsoft.com/office/drawing/2014/main" id="{7706BAAF-E1D9-4B79-ABF4-8F74EFB0D566}"/>
              </a:ext>
            </a:extLst>
          </p:cNvPr>
          <p:cNvSpPr/>
          <p:nvPr/>
        </p:nvSpPr>
        <p:spPr>
          <a:xfrm>
            <a:off x="250825" y="856593"/>
            <a:ext cx="8641655" cy="507831"/>
          </a:xfrm>
          <a:prstGeom prst="rect">
            <a:avLst/>
          </a:prstGeom>
        </p:spPr>
        <p:txBody>
          <a:bodyPr wrap="square">
            <a:spAutoFit/>
          </a:bodyPr>
          <a:lstStyle/>
          <a:p>
            <a:pPr defTabSz="685800" fontAlgn="auto">
              <a:spcBef>
                <a:spcPts val="0"/>
              </a:spcBef>
              <a:spcAft>
                <a:spcPts val="0"/>
              </a:spcAft>
            </a:pPr>
            <a:endParaRPr lang="en-US" sz="1350">
              <a:solidFill>
                <a:srgbClr val="3F3F3F"/>
              </a:solidFill>
              <a:latin typeface="Arial"/>
              <a:ea typeface="+mn-ea"/>
              <a:cs typeface="+mn-cs"/>
            </a:endParaRPr>
          </a:p>
          <a:p>
            <a:pPr defTabSz="685800" fontAlgn="auto">
              <a:spcBef>
                <a:spcPts val="0"/>
              </a:spcBef>
              <a:spcAft>
                <a:spcPts val="0"/>
              </a:spcAft>
            </a:pPr>
            <a:r>
              <a:rPr lang="en-US" sz="1350">
                <a:solidFill>
                  <a:srgbClr val="3F3F3F"/>
                </a:solidFill>
                <a:latin typeface="Arial"/>
                <a:ea typeface="+mn-ea"/>
                <a:cs typeface="+mn-cs"/>
              </a:rPr>
              <a:t> </a:t>
            </a:r>
            <a:endParaRPr lang="pl-PL" sz="1350">
              <a:solidFill>
                <a:srgbClr val="3F3F3F"/>
              </a:solidFill>
              <a:latin typeface="Arial"/>
              <a:ea typeface="+mn-ea"/>
              <a:cs typeface="+mn-cs"/>
            </a:endParaRPr>
          </a:p>
        </p:txBody>
      </p:sp>
      <p:sp>
        <p:nvSpPr>
          <p:cNvPr id="5" name="Prostokąt 4">
            <a:extLst>
              <a:ext uri="{FF2B5EF4-FFF2-40B4-BE49-F238E27FC236}">
                <a16:creationId xmlns:a16="http://schemas.microsoft.com/office/drawing/2014/main" id="{ED4EE7D9-F765-46AE-9E27-9513D903310F}"/>
              </a:ext>
            </a:extLst>
          </p:cNvPr>
          <p:cNvSpPr/>
          <p:nvPr/>
        </p:nvSpPr>
        <p:spPr>
          <a:xfrm>
            <a:off x="250826" y="960466"/>
            <a:ext cx="2241528" cy="300082"/>
          </a:xfrm>
          <a:prstGeom prst="rect">
            <a:avLst/>
          </a:prstGeom>
        </p:spPr>
        <p:txBody>
          <a:bodyPr wrap="square">
            <a:spAutoFit/>
          </a:bodyPr>
          <a:lstStyle/>
          <a:p>
            <a:pPr defTabSz="685800" fontAlgn="auto">
              <a:spcBef>
                <a:spcPts val="0"/>
              </a:spcBef>
              <a:spcAft>
                <a:spcPts val="0"/>
              </a:spcAft>
            </a:pPr>
            <a:endParaRPr lang="pl-PL" sz="1350">
              <a:solidFill>
                <a:srgbClr val="3F3F3F"/>
              </a:solidFill>
              <a:latin typeface="Arial"/>
              <a:ea typeface="+mn-ea"/>
              <a:cs typeface="+mn-cs"/>
            </a:endParaRPr>
          </a:p>
        </p:txBody>
      </p:sp>
      <p:sp>
        <p:nvSpPr>
          <p:cNvPr id="7" name="TextBox 6">
            <a:extLst>
              <a:ext uri="{FF2B5EF4-FFF2-40B4-BE49-F238E27FC236}">
                <a16:creationId xmlns:a16="http://schemas.microsoft.com/office/drawing/2014/main" id="{547B6B00-DED2-41A6-9458-322A58E377CE}"/>
              </a:ext>
            </a:extLst>
          </p:cNvPr>
          <p:cNvSpPr txBox="1"/>
          <p:nvPr/>
        </p:nvSpPr>
        <p:spPr>
          <a:xfrm>
            <a:off x="2839916" y="3675184"/>
            <a:ext cx="4922227"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endParaRPr lang="en-US" sz="1350">
              <a:solidFill>
                <a:srgbClr val="3F3F3F"/>
              </a:solidFill>
              <a:latin typeface="Arial"/>
              <a:ea typeface="+mn-ea"/>
              <a:cs typeface="+mn-cs"/>
            </a:endParaRPr>
          </a:p>
        </p:txBody>
      </p:sp>
      <p:sp>
        <p:nvSpPr>
          <p:cNvPr id="8" name="TextBox 7">
            <a:extLst>
              <a:ext uri="{FF2B5EF4-FFF2-40B4-BE49-F238E27FC236}">
                <a16:creationId xmlns:a16="http://schemas.microsoft.com/office/drawing/2014/main" id="{4E4128E2-7175-4C8F-95E2-8079FC023C5A}"/>
              </a:ext>
            </a:extLst>
          </p:cNvPr>
          <p:cNvSpPr txBox="1"/>
          <p:nvPr/>
        </p:nvSpPr>
        <p:spPr>
          <a:xfrm>
            <a:off x="224204" y="759070"/>
            <a:ext cx="8673611" cy="360098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defTabSz="685800" fontAlgn="auto">
              <a:spcBef>
                <a:spcPts val="0"/>
              </a:spcBef>
              <a:spcAft>
                <a:spcPts val="0"/>
              </a:spcAft>
            </a:pPr>
            <a:r>
              <a:rPr lang="en-US" sz="1350" dirty="0">
                <a:solidFill>
                  <a:srgbClr val="3F3F3F"/>
                </a:solidFill>
                <a:latin typeface="Arial"/>
                <a:ea typeface="+mn-ea"/>
                <a:cs typeface="+mn-cs"/>
              </a:rPr>
              <a:t>Thank you for participating in our </a:t>
            </a:r>
            <a:r>
              <a:rPr lang="en-US" sz="1350" i="1" dirty="0">
                <a:solidFill>
                  <a:srgbClr val="3F3F3F"/>
                </a:solidFill>
                <a:latin typeface="Arial"/>
                <a:ea typeface="+mn-ea"/>
                <a:cs typeface="+mn-cs"/>
              </a:rPr>
              <a:t>Peer Learning Session: Supporting migrant communities and people with refugee status</a:t>
            </a:r>
            <a:r>
              <a:rPr lang="en-US" sz="1350" dirty="0">
                <a:solidFill>
                  <a:srgbClr val="3F3F3F"/>
                </a:solidFill>
                <a:latin typeface="Arial"/>
                <a:ea typeface="+mn-ea"/>
                <a:cs typeface="+mn-cs"/>
              </a:rPr>
              <a:t>. We hope you have enjoyed it and found it useful.</a:t>
            </a:r>
          </a:p>
          <a:p>
            <a:pPr algn="just" defTabSz="685800" fontAlgn="auto">
              <a:spcBef>
                <a:spcPts val="0"/>
              </a:spcBef>
              <a:spcAft>
                <a:spcPts val="0"/>
              </a:spcAft>
            </a:pPr>
            <a:br>
              <a:rPr lang="en-US" sz="1350" dirty="0">
                <a:solidFill>
                  <a:srgbClr val="3F3F3F"/>
                </a:solidFill>
                <a:latin typeface="Arial"/>
                <a:ea typeface="+mn-ea"/>
                <a:cs typeface="+mn-cs"/>
              </a:rPr>
            </a:br>
            <a:r>
              <a:rPr lang="en-US" sz="1350" dirty="0">
                <a:solidFill>
                  <a:srgbClr val="3F3F3F"/>
                </a:solidFill>
                <a:latin typeface="Arial"/>
                <a:ea typeface="+mn-ea"/>
                <a:cs typeface="+mn-cs"/>
              </a:rPr>
              <a:t>It would be great if you could complete this quick feedback form to let us know your honest opinions:</a:t>
            </a:r>
            <a:endParaRPr lang="en-US" sz="1350" dirty="0">
              <a:solidFill>
                <a:srgbClr val="3F3F3F"/>
              </a:solidFill>
              <a:latin typeface="Arial"/>
              <a:ea typeface="+mn-ea"/>
              <a:cs typeface="Arial"/>
              <a:hlinkClick r:id="rId2"/>
            </a:endParaRPr>
          </a:p>
          <a:p>
            <a:pPr defTabSz="685800" fontAlgn="auto">
              <a:spcBef>
                <a:spcPts val="0"/>
              </a:spcBef>
              <a:spcAft>
                <a:spcPts val="0"/>
              </a:spcAft>
            </a:pPr>
            <a:endParaRPr lang="en-US" sz="1350" dirty="0">
              <a:solidFill>
                <a:srgbClr val="3F3F3F"/>
              </a:solidFill>
              <a:latin typeface="Arial"/>
              <a:ea typeface="+mn-lt"/>
              <a:cs typeface="Arial"/>
            </a:endParaRPr>
          </a:p>
          <a:p>
            <a:pPr defTabSz="685800" fontAlgn="auto">
              <a:spcBef>
                <a:spcPts val="0"/>
              </a:spcBef>
              <a:spcAft>
                <a:spcPts val="0"/>
              </a:spcAft>
            </a:pPr>
            <a:endParaRPr lang="en-US" sz="1350" dirty="0">
              <a:solidFill>
                <a:srgbClr val="3F3F3F"/>
              </a:solidFill>
              <a:latin typeface="Arial"/>
              <a:ea typeface="+mn-ea"/>
              <a:cs typeface="Arial"/>
            </a:endParaRPr>
          </a:p>
          <a:p>
            <a:pPr algn="ctr" defTabSz="685800" fontAlgn="auto">
              <a:spcBef>
                <a:spcPts val="0"/>
              </a:spcBef>
              <a:spcAft>
                <a:spcPts val="0"/>
              </a:spcAft>
            </a:pPr>
            <a:r>
              <a:rPr lang="en-US" sz="1350" dirty="0">
                <a:solidFill>
                  <a:srgbClr val="3F3F3F"/>
                </a:solidFill>
                <a:latin typeface="Arial"/>
                <a:ea typeface="+mn-lt"/>
                <a:cs typeface="Arial"/>
                <a:hlinkClick r:id="rId3"/>
              </a:rPr>
              <a:t>https://forms.office.com/r/tJ6PR61Ve6</a:t>
            </a:r>
            <a:r>
              <a:rPr lang="en-US" sz="1350" dirty="0">
                <a:solidFill>
                  <a:srgbClr val="3F3F3F"/>
                </a:solidFill>
                <a:latin typeface="Arial"/>
                <a:ea typeface="+mn-lt"/>
                <a:cs typeface="Arial"/>
              </a:rPr>
              <a:t>              or            </a:t>
            </a:r>
            <a:endParaRPr lang="en-US" sz="1350" dirty="0">
              <a:solidFill>
                <a:srgbClr val="3F3F3F"/>
              </a:solidFill>
              <a:latin typeface="Arial"/>
              <a:ea typeface="+mn-ea"/>
              <a:cs typeface="Arial"/>
            </a:endParaRPr>
          </a:p>
          <a:p>
            <a:pPr defTabSz="685800" fontAlgn="auto">
              <a:spcBef>
                <a:spcPts val="0"/>
              </a:spcBef>
              <a:spcAft>
                <a:spcPts val="0"/>
              </a:spcAft>
            </a:pPr>
            <a:br>
              <a:rPr lang="en-US" sz="1350" dirty="0">
                <a:solidFill>
                  <a:srgbClr val="3F3F3F"/>
                </a:solidFill>
                <a:latin typeface="Arial"/>
                <a:ea typeface="+mn-ea"/>
                <a:cs typeface="+mn-cs"/>
              </a:rPr>
            </a:br>
            <a:endParaRPr lang="en-US" sz="1350" dirty="0">
              <a:solidFill>
                <a:srgbClr val="3F3F3F"/>
              </a:solidFill>
              <a:latin typeface="Arial"/>
              <a:ea typeface="+mn-ea"/>
              <a:cs typeface="+mn-cs"/>
            </a:endParaRPr>
          </a:p>
          <a:p>
            <a:pPr defTabSz="685800" fontAlgn="auto">
              <a:spcBef>
                <a:spcPts val="0"/>
              </a:spcBef>
              <a:spcAft>
                <a:spcPts val="0"/>
              </a:spcAft>
            </a:pPr>
            <a:endParaRPr lang="en-US" sz="1350" dirty="0">
              <a:solidFill>
                <a:srgbClr val="3F3F3F"/>
              </a:solidFill>
              <a:latin typeface="Arial"/>
              <a:ea typeface="+mn-ea"/>
              <a:cs typeface="+mn-cs"/>
            </a:endParaRPr>
          </a:p>
          <a:p>
            <a:pPr defTabSz="685800" fontAlgn="auto">
              <a:spcBef>
                <a:spcPts val="0"/>
              </a:spcBef>
              <a:spcAft>
                <a:spcPts val="0"/>
              </a:spcAft>
            </a:pPr>
            <a:r>
              <a:rPr lang="en-US" sz="1350" dirty="0">
                <a:solidFill>
                  <a:srgbClr val="3F3F3F"/>
                </a:solidFill>
                <a:latin typeface="Arial"/>
                <a:ea typeface="+mn-ea"/>
                <a:cs typeface="Arial"/>
              </a:rPr>
              <a:t>Our next session on 6</a:t>
            </a:r>
            <a:r>
              <a:rPr lang="en-US" sz="1350" baseline="30000" dirty="0">
                <a:solidFill>
                  <a:srgbClr val="3F3F3F"/>
                </a:solidFill>
                <a:latin typeface="Arial"/>
                <a:ea typeface="+mn-ea"/>
                <a:cs typeface="Arial"/>
              </a:rPr>
              <a:t>th</a:t>
            </a:r>
            <a:r>
              <a:rPr lang="en-US" sz="1350" dirty="0">
                <a:solidFill>
                  <a:srgbClr val="3F3F3F"/>
                </a:solidFill>
                <a:latin typeface="Arial"/>
                <a:ea typeface="+mn-ea"/>
                <a:cs typeface="Arial"/>
              </a:rPr>
              <a:t> October will be:</a:t>
            </a:r>
            <a:endParaRPr lang="en-US" sz="1350" dirty="0">
              <a:solidFill>
                <a:srgbClr val="3F3F3F"/>
              </a:solidFill>
              <a:highlight>
                <a:srgbClr val="FFFF00"/>
              </a:highlight>
              <a:latin typeface="Arial"/>
              <a:ea typeface="+mn-ea"/>
              <a:cs typeface="Arial"/>
            </a:endParaRPr>
          </a:p>
          <a:p>
            <a:pPr defTabSz="685800" fontAlgn="auto">
              <a:spcBef>
                <a:spcPts val="0"/>
              </a:spcBef>
              <a:spcAft>
                <a:spcPts val="0"/>
              </a:spcAft>
            </a:pPr>
            <a:r>
              <a:rPr lang="en-US" sz="1350" b="1" dirty="0">
                <a:solidFill>
                  <a:srgbClr val="3F3F3F"/>
                </a:solidFill>
                <a:latin typeface="Arial"/>
                <a:ea typeface="+mn-lt"/>
                <a:cs typeface="Arial"/>
              </a:rPr>
              <a:t>Caseload management &amp; ending your professional relationship with a client</a:t>
            </a:r>
            <a:r>
              <a:rPr lang="en-US" sz="1350" dirty="0">
                <a:solidFill>
                  <a:srgbClr val="3F3F3F"/>
                </a:solidFill>
                <a:latin typeface="Arial"/>
                <a:ea typeface="+mn-lt"/>
                <a:cs typeface="Arial"/>
              </a:rPr>
              <a:t>. </a:t>
            </a:r>
            <a:r>
              <a:rPr lang="en-US" sz="1350" dirty="0">
                <a:solidFill>
                  <a:srgbClr val="3F3F3F"/>
                </a:solidFill>
                <a:latin typeface="Arial"/>
                <a:ea typeface="+mn-lt"/>
                <a:cs typeface="Arial"/>
                <a:hlinkClick r:id="rId4"/>
              </a:rPr>
              <a:t>Sign up here.</a:t>
            </a:r>
            <a:endParaRPr lang="en-US" sz="1350" dirty="0">
              <a:solidFill>
                <a:srgbClr val="3F3F3F"/>
              </a:solidFill>
              <a:latin typeface="Arial"/>
              <a:ea typeface="+mn-ea"/>
              <a:cs typeface="Arial"/>
            </a:endParaRPr>
          </a:p>
          <a:p>
            <a:pPr defTabSz="685800" fontAlgn="auto">
              <a:spcBef>
                <a:spcPts val="0"/>
              </a:spcBef>
              <a:spcAft>
                <a:spcPts val="0"/>
              </a:spcAft>
            </a:pPr>
            <a:br>
              <a:rPr lang="en-US" sz="1350" dirty="0">
                <a:solidFill>
                  <a:srgbClr val="3F3F3F"/>
                </a:solidFill>
                <a:latin typeface="Arial"/>
                <a:ea typeface="+mn-ea"/>
                <a:cs typeface="+mn-cs"/>
              </a:rPr>
            </a:br>
            <a:r>
              <a:rPr lang="en-US" sz="1350" dirty="0">
                <a:solidFill>
                  <a:srgbClr val="3F3F3F"/>
                </a:solidFill>
                <a:latin typeface="Arial"/>
                <a:ea typeface="+mn-ea"/>
                <a:cs typeface="+mn-cs"/>
              </a:rPr>
              <a:t>Please feel free to email us if you have any questions.</a:t>
            </a:r>
            <a:br>
              <a:rPr lang="en-US" sz="1350" dirty="0">
                <a:solidFill>
                  <a:srgbClr val="3F3F3F"/>
                </a:solidFill>
                <a:latin typeface="Arial"/>
                <a:ea typeface="+mn-ea"/>
                <a:cs typeface="+mn-cs"/>
              </a:rPr>
            </a:br>
            <a:br>
              <a:rPr lang="en-US" sz="1350" dirty="0">
                <a:solidFill>
                  <a:srgbClr val="3F3F3F"/>
                </a:solidFill>
                <a:latin typeface="Arial"/>
                <a:ea typeface="+mn-ea"/>
                <a:cs typeface="+mn-cs"/>
              </a:rPr>
            </a:br>
            <a:r>
              <a:rPr lang="en-US" sz="1350" dirty="0">
                <a:solidFill>
                  <a:srgbClr val="3F3F3F"/>
                </a:solidFill>
                <a:latin typeface="Arial"/>
                <a:ea typeface="+mn-ea"/>
                <a:cs typeface="+mn-cs"/>
              </a:rPr>
              <a:t>Lianna Martin: </a:t>
            </a:r>
            <a:r>
              <a:rPr lang="en-US" sz="1350" dirty="0">
                <a:solidFill>
                  <a:srgbClr val="3F3F3F"/>
                </a:solidFill>
                <a:latin typeface="Arial"/>
                <a:ea typeface="+mn-ea"/>
                <a:cs typeface="+mn-cs"/>
                <a:hlinkClick r:id="rId5"/>
              </a:rPr>
              <a:t>lianna.martin@nhs.net</a:t>
            </a:r>
            <a:r>
              <a:rPr lang="en-US" sz="1350" dirty="0">
                <a:solidFill>
                  <a:srgbClr val="3F3F3F"/>
                </a:solidFill>
                <a:latin typeface="Arial"/>
                <a:ea typeface="+mn-ea"/>
                <a:cs typeface="+mn-cs"/>
              </a:rPr>
              <a:t> </a:t>
            </a:r>
            <a:br>
              <a:rPr lang="en-US" sz="1350" dirty="0">
                <a:solidFill>
                  <a:srgbClr val="3F3F3F"/>
                </a:solidFill>
                <a:latin typeface="Arial"/>
                <a:ea typeface="+mn-ea"/>
                <a:cs typeface="+mn-cs"/>
              </a:rPr>
            </a:br>
            <a:r>
              <a:rPr lang="en-US" sz="1350" dirty="0">
                <a:solidFill>
                  <a:srgbClr val="3F3F3F"/>
                </a:solidFill>
                <a:latin typeface="Arial"/>
                <a:ea typeface="+mn-ea"/>
                <a:cs typeface="+mn-cs"/>
              </a:rPr>
              <a:t>Justyna Sobotka: </a:t>
            </a:r>
            <a:r>
              <a:rPr lang="en-US" sz="1350" dirty="0">
                <a:solidFill>
                  <a:srgbClr val="3F3F3F"/>
                </a:solidFill>
                <a:latin typeface="Arial"/>
                <a:ea typeface="+mn-ea"/>
                <a:cs typeface="+mn-cs"/>
                <a:hlinkClick r:id="rId6"/>
              </a:rPr>
              <a:t>j.sobotka@nhs.net</a:t>
            </a:r>
            <a:r>
              <a:rPr lang="en-US" sz="1350" dirty="0">
                <a:solidFill>
                  <a:srgbClr val="3F3F3F"/>
                </a:solidFill>
                <a:latin typeface="Arial"/>
                <a:ea typeface="+mn-ea"/>
                <a:cs typeface="+mn-cs"/>
              </a:rPr>
              <a:t> </a:t>
            </a:r>
            <a:endParaRPr lang="en-US" sz="1350" dirty="0">
              <a:solidFill>
                <a:srgbClr val="3F3F3F"/>
              </a:solidFill>
              <a:latin typeface="Arial"/>
              <a:ea typeface="+mn-ea"/>
              <a:cs typeface="Arial"/>
            </a:endParaRPr>
          </a:p>
        </p:txBody>
      </p:sp>
      <p:pic>
        <p:nvPicPr>
          <p:cNvPr id="10" name="Obraz 9">
            <a:extLst>
              <a:ext uri="{FF2B5EF4-FFF2-40B4-BE49-F238E27FC236}">
                <a16:creationId xmlns:a16="http://schemas.microsoft.com/office/drawing/2014/main" id="{EE5C767A-D4F1-49BA-A9D3-CC5008F4AA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0074" y="1687175"/>
            <a:ext cx="1275606" cy="1275606"/>
          </a:xfrm>
          <a:prstGeom prst="rect">
            <a:avLst/>
          </a:prstGeom>
        </p:spPr>
      </p:pic>
    </p:spTree>
    <p:extLst>
      <p:ext uri="{BB962C8B-B14F-4D97-AF65-F5344CB8AC3E}">
        <p14:creationId xmlns:p14="http://schemas.microsoft.com/office/powerpoint/2010/main" val="48893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Acknowledgements</a:t>
            </a:r>
          </a:p>
        </p:txBody>
      </p:sp>
      <p:sp>
        <p:nvSpPr>
          <p:cNvPr id="3" name="Content Placeholder 2"/>
          <p:cNvSpPr>
            <a:spLocks noGrp="1"/>
          </p:cNvSpPr>
          <p:nvPr>
            <p:ph idx="1"/>
          </p:nvPr>
        </p:nvSpPr>
        <p:spPr/>
        <p:txBody>
          <a:bodyPr numCol="2"/>
          <a:lstStyle/>
          <a:p>
            <a:pPr marL="0" indent="0"/>
            <a:r>
              <a:rPr lang="en-GB" sz="1600" b="1" dirty="0">
                <a:effectLst/>
              </a:rPr>
              <a:t>Evidence review </a:t>
            </a:r>
            <a:r>
              <a:rPr lang="en-GB" sz="1600" b="1" dirty="0"/>
              <a:t>co-</a:t>
            </a:r>
            <a:r>
              <a:rPr lang="en-GB" sz="1600" b="1" dirty="0">
                <a:effectLst/>
              </a:rPr>
              <a:t>authors</a:t>
            </a:r>
            <a:r>
              <a:rPr lang="en-GB" sz="1600" b="1" dirty="0"/>
              <a:t>:</a:t>
            </a:r>
            <a:endParaRPr lang="en-GB" sz="1600" b="1" dirty="0">
              <a:effectLst/>
            </a:endParaRPr>
          </a:p>
          <a:p>
            <a:pPr marL="285750" indent="-285750">
              <a:buFont typeface="Arial" panose="020B0604020202020204" pitchFamily="34" charset="0"/>
              <a:buChar char="•"/>
            </a:pPr>
            <a:r>
              <a:rPr lang="en-GB" sz="1600" dirty="0"/>
              <a:t>Fatima Wurie</a:t>
            </a:r>
          </a:p>
          <a:p>
            <a:pPr marL="285750" indent="-285750">
              <a:buFont typeface="Arial" panose="020B0604020202020204" pitchFamily="34" charset="0"/>
              <a:buChar char="•"/>
            </a:pPr>
            <a:r>
              <a:rPr lang="en-GB" sz="1600" dirty="0"/>
              <a:t>Annabel Browne</a:t>
            </a:r>
          </a:p>
          <a:p>
            <a:pPr marL="285750" indent="-285750">
              <a:buFont typeface="Arial" panose="020B0604020202020204" pitchFamily="34" charset="0"/>
              <a:buChar char="•"/>
            </a:pPr>
            <a:r>
              <a:rPr lang="en-GB" sz="1600" dirty="0"/>
              <a:t>Steven Haworth</a:t>
            </a:r>
          </a:p>
          <a:p>
            <a:pPr marL="285750" indent="-285750">
              <a:buFont typeface="Arial" panose="020B0604020202020204" pitchFamily="34" charset="0"/>
              <a:buChar char="•"/>
            </a:pPr>
            <a:r>
              <a:rPr lang="en-GB" sz="1600" dirty="0"/>
              <a:t>Rachel Burns</a:t>
            </a:r>
          </a:p>
          <a:p>
            <a:pPr marL="285750" indent="-285750">
              <a:buFont typeface="Arial" panose="020B0604020202020204" pitchFamily="34" charset="0"/>
              <a:buChar char="•"/>
            </a:pPr>
            <a:r>
              <a:rPr lang="en-GB" sz="1600" dirty="0"/>
              <a:t>Rob Aldridge</a:t>
            </a:r>
          </a:p>
          <a:p>
            <a:pPr marL="285750" indent="-285750">
              <a:buFont typeface="Arial" panose="020B0604020202020204" pitchFamily="34" charset="0"/>
              <a:buChar char="•"/>
            </a:pPr>
            <a:r>
              <a:rPr lang="en-GB" sz="1600" dirty="0"/>
              <a:t>Dominik Zenner</a:t>
            </a:r>
          </a:p>
          <a:p>
            <a:pPr marL="285750" indent="-285750">
              <a:buFont typeface="Arial" panose="020B0604020202020204" pitchFamily="34" charset="0"/>
              <a:buChar char="•"/>
            </a:pPr>
            <a:r>
              <a:rPr lang="en-GB" sz="1600" dirty="0"/>
              <a:t>Anh Tran</a:t>
            </a:r>
          </a:p>
          <a:p>
            <a:pPr marL="285750" indent="-285750">
              <a:buFont typeface="Arial" panose="020B0604020202020204" pitchFamily="34" charset="0"/>
              <a:buChar char="•"/>
            </a:pPr>
            <a:r>
              <a:rPr lang="en-GB" sz="1600" dirty="0"/>
              <a:t>Ines Campos-Matos</a:t>
            </a:r>
          </a:p>
          <a:p>
            <a:pPr marL="0" indent="0"/>
            <a:endParaRPr lang="en-GB" sz="1600" dirty="0"/>
          </a:p>
          <a:p>
            <a:pPr marL="0" indent="0"/>
            <a:endParaRPr lang="en-GB" sz="1600" dirty="0"/>
          </a:p>
          <a:p>
            <a:pPr marL="0" indent="0"/>
            <a:endParaRPr lang="en-GB" sz="1600" dirty="0"/>
          </a:p>
          <a:p>
            <a:pPr marL="0" indent="0"/>
            <a:r>
              <a:rPr lang="en-GB" sz="1600" b="1" dirty="0"/>
              <a:t>Migrant Health Guide social prescribing page development:</a:t>
            </a:r>
          </a:p>
          <a:p>
            <a:pPr marL="285750" indent="-285750">
              <a:buFont typeface="Arial" panose="020B0604020202020204" pitchFamily="34" charset="0"/>
              <a:buChar char="•"/>
            </a:pPr>
            <a:r>
              <a:rPr lang="en-GB" sz="1600" dirty="0">
                <a:effectLst/>
              </a:rPr>
              <a:t>Public Health England national migrant health &amp; inclusion health teams</a:t>
            </a:r>
          </a:p>
          <a:p>
            <a:pPr marL="285750" indent="-285750">
              <a:buFont typeface="Arial" panose="020B0604020202020204" pitchFamily="34" charset="0"/>
              <a:buChar char="•"/>
            </a:pPr>
            <a:r>
              <a:rPr lang="en-GB" sz="1600" dirty="0"/>
              <a:t>Public Health England </a:t>
            </a:r>
            <a:r>
              <a:rPr lang="en-GB" sz="1600" dirty="0">
                <a:effectLst/>
              </a:rPr>
              <a:t>regional migrant health leads</a:t>
            </a:r>
          </a:p>
          <a:p>
            <a:pPr marL="285750" indent="-285750">
              <a:buFont typeface="Arial" panose="020B0604020202020204" pitchFamily="34" charset="0"/>
              <a:buChar char="•"/>
            </a:pPr>
            <a:r>
              <a:rPr lang="en-GB" sz="1600" dirty="0"/>
              <a:t>NHS England &amp; NHS Improvement social prescribing team</a:t>
            </a:r>
          </a:p>
          <a:p>
            <a:pPr marL="285750" indent="-285750">
              <a:buFont typeface="Arial" panose="020B0604020202020204" pitchFamily="34" charset="0"/>
              <a:buChar char="•"/>
            </a:pPr>
            <a:r>
              <a:rPr lang="en-GB" sz="1600" dirty="0">
                <a:effectLst/>
              </a:rPr>
              <a:t>Yusuf Ciftci, Doctors of the World UK </a:t>
            </a:r>
          </a:p>
          <a:p>
            <a:pPr marL="0" indent="0"/>
            <a:endParaRPr lang="en-GB" sz="1600" dirty="0"/>
          </a:p>
          <a:p>
            <a:pPr marL="0" indent="0"/>
            <a:endParaRPr lang="en-GB" sz="1600" dirty="0">
              <a:effectLst/>
            </a:endParaRP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Tree>
    <p:extLst>
      <p:ext uri="{BB962C8B-B14F-4D97-AF65-F5344CB8AC3E}">
        <p14:creationId xmlns:p14="http://schemas.microsoft.com/office/powerpoint/2010/main" val="85707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Migrant health</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
        <p:nvSpPr>
          <p:cNvPr id="8" name="Oval 11">
            <a:extLst>
              <a:ext uri="{FF2B5EF4-FFF2-40B4-BE49-F238E27FC236}">
                <a16:creationId xmlns:a16="http://schemas.microsoft.com/office/drawing/2014/main" id="{B3C7D4FC-C682-4596-8019-81A4F31002AA}"/>
              </a:ext>
            </a:extLst>
          </p:cNvPr>
          <p:cNvSpPr>
            <a:spLocks noChangeAspect="1" noChangeArrowheads="1"/>
          </p:cNvSpPr>
          <p:nvPr/>
        </p:nvSpPr>
        <p:spPr bwMode="auto">
          <a:xfrm>
            <a:off x="3124226" y="123478"/>
            <a:ext cx="2592264" cy="2592000"/>
          </a:xfrm>
          <a:prstGeom prst="ellipse">
            <a:avLst/>
          </a:prstGeom>
          <a:solidFill>
            <a:srgbClr val="002776">
              <a:alpha val="80000"/>
            </a:srgbClr>
          </a:solidFill>
          <a:ln w="9525">
            <a:noFill/>
            <a:round/>
            <a:headEnd/>
            <a:tailEnd/>
          </a:ln>
        </p:spPr>
        <p:txBody>
          <a:bodyPr wrap="square" lIns="36000" rIns="36000" anchor="ctr"/>
          <a:lstStyle/>
          <a:p>
            <a:pPr algn="ctr" fontAlgn="base">
              <a:spcBef>
                <a:spcPct val="50000"/>
              </a:spcBef>
              <a:spcAft>
                <a:spcPct val="0"/>
              </a:spcAft>
            </a:pPr>
            <a:r>
              <a:rPr lang="en-GB" sz="1400" b="1" dirty="0">
                <a:solidFill>
                  <a:prstClr val="white"/>
                </a:solidFill>
                <a:latin typeface="Arial" pitchFamily="84" charset="0"/>
                <a:ea typeface="ヒラギノ角ゴ Pro W3" pitchFamily="84" charset="-128"/>
              </a:rPr>
              <a:t>Country of origin</a:t>
            </a:r>
          </a:p>
          <a:p>
            <a:pPr algn="ctr" fontAlgn="base">
              <a:spcBef>
                <a:spcPct val="50000"/>
              </a:spcBef>
              <a:spcAft>
                <a:spcPct val="0"/>
              </a:spcAft>
            </a:pPr>
            <a:r>
              <a:rPr lang="en-GB" sz="1400" dirty="0">
                <a:solidFill>
                  <a:prstClr val="white"/>
                </a:solidFill>
                <a:latin typeface="Arial" pitchFamily="84" charset="0"/>
                <a:ea typeface="ヒラギノ角ゴ Pro W3" pitchFamily="84" charset="-128"/>
              </a:rPr>
              <a:t>Disease epidemiology</a:t>
            </a:r>
          </a:p>
          <a:p>
            <a:pPr algn="ctr" fontAlgn="base">
              <a:spcBef>
                <a:spcPct val="50000"/>
              </a:spcBef>
              <a:spcAft>
                <a:spcPct val="0"/>
              </a:spcAft>
            </a:pPr>
            <a:r>
              <a:rPr lang="en-GB" sz="1400" dirty="0">
                <a:solidFill>
                  <a:prstClr val="white"/>
                </a:solidFill>
                <a:latin typeface="Arial" pitchFamily="84" charset="0"/>
                <a:ea typeface="ヒラギノ角ゴ Pro W3" pitchFamily="84" charset="-128"/>
              </a:rPr>
              <a:t>Socioeconomic and environmental conditions</a:t>
            </a:r>
          </a:p>
          <a:p>
            <a:pPr algn="ctr" fontAlgn="base">
              <a:spcBef>
                <a:spcPct val="50000"/>
              </a:spcBef>
              <a:spcAft>
                <a:spcPct val="0"/>
              </a:spcAft>
            </a:pPr>
            <a:r>
              <a:rPr lang="en-GB" sz="1400" dirty="0">
                <a:solidFill>
                  <a:prstClr val="white"/>
                </a:solidFill>
                <a:latin typeface="Arial" pitchFamily="84" charset="0"/>
                <a:ea typeface="ヒラギノ角ゴ Pro W3" pitchFamily="84" charset="-128"/>
              </a:rPr>
              <a:t>Healthcare</a:t>
            </a:r>
          </a:p>
        </p:txBody>
      </p:sp>
      <p:sp>
        <p:nvSpPr>
          <p:cNvPr id="9" name="Oval 9">
            <a:extLst>
              <a:ext uri="{FF2B5EF4-FFF2-40B4-BE49-F238E27FC236}">
                <a16:creationId xmlns:a16="http://schemas.microsoft.com/office/drawing/2014/main" id="{8C3100FB-A8AF-402D-B65F-13B7DC0981EA}"/>
              </a:ext>
            </a:extLst>
          </p:cNvPr>
          <p:cNvSpPr>
            <a:spLocks noChangeAspect="1" noChangeArrowheads="1"/>
          </p:cNvSpPr>
          <p:nvPr/>
        </p:nvSpPr>
        <p:spPr bwMode="auto">
          <a:xfrm>
            <a:off x="1979712" y="2040626"/>
            <a:ext cx="2592264" cy="2591567"/>
          </a:xfrm>
          <a:prstGeom prst="ellipse">
            <a:avLst/>
          </a:prstGeom>
          <a:solidFill>
            <a:srgbClr val="DAD7CB">
              <a:alpha val="80000"/>
            </a:srgbClr>
          </a:solidFill>
          <a:ln w="9525">
            <a:noFill/>
            <a:round/>
            <a:headEnd/>
            <a:tailEnd/>
          </a:ln>
        </p:spPr>
        <p:txBody>
          <a:bodyPr wrap="square" anchor="ctr"/>
          <a:lstStyle/>
          <a:p>
            <a:pPr algn="ctr" fontAlgn="base">
              <a:spcBef>
                <a:spcPct val="50000"/>
              </a:spcBef>
              <a:spcAft>
                <a:spcPct val="0"/>
              </a:spcAft>
            </a:pPr>
            <a:r>
              <a:rPr lang="en-GB" sz="1400" b="1" dirty="0">
                <a:solidFill>
                  <a:prstClr val="black"/>
                </a:solidFill>
                <a:latin typeface="Arial" pitchFamily="84" charset="0"/>
                <a:ea typeface="ヒラギノ角ゴ Pro W3" pitchFamily="84" charset="-128"/>
              </a:rPr>
              <a:t>Journey</a:t>
            </a:r>
          </a:p>
          <a:p>
            <a:pPr algn="ctr" fontAlgn="base">
              <a:spcBef>
                <a:spcPct val="50000"/>
              </a:spcBef>
              <a:spcAft>
                <a:spcPct val="0"/>
              </a:spcAft>
            </a:pPr>
            <a:r>
              <a:rPr lang="en-GB" sz="1400" dirty="0">
                <a:solidFill>
                  <a:prstClr val="black"/>
                </a:solidFill>
                <a:latin typeface="Arial" pitchFamily="84" charset="0"/>
                <a:ea typeface="ヒラギノ角ゴ Pro W3" pitchFamily="84" charset="-128"/>
              </a:rPr>
              <a:t>Reason, mode, duration and circumstances</a:t>
            </a:r>
          </a:p>
          <a:p>
            <a:pPr algn="ctr" fontAlgn="base">
              <a:spcBef>
                <a:spcPct val="50000"/>
              </a:spcBef>
              <a:spcAft>
                <a:spcPct val="0"/>
              </a:spcAft>
            </a:pPr>
            <a:r>
              <a:rPr lang="en-GB" sz="1400" dirty="0">
                <a:solidFill>
                  <a:prstClr val="black"/>
                </a:solidFill>
                <a:latin typeface="Arial" pitchFamily="84" charset="0"/>
                <a:ea typeface="ヒラギノ角ゴ Pro W3" pitchFamily="84" charset="-128"/>
              </a:rPr>
              <a:t>Break of social ties</a:t>
            </a:r>
          </a:p>
        </p:txBody>
      </p:sp>
      <p:sp>
        <p:nvSpPr>
          <p:cNvPr id="10" name="Oval 10">
            <a:extLst>
              <a:ext uri="{FF2B5EF4-FFF2-40B4-BE49-F238E27FC236}">
                <a16:creationId xmlns:a16="http://schemas.microsoft.com/office/drawing/2014/main" id="{5C1E014B-9944-4010-B1BB-797F13AF3D8F}"/>
              </a:ext>
            </a:extLst>
          </p:cNvPr>
          <p:cNvSpPr>
            <a:spLocks noChangeAspect="1" noChangeArrowheads="1"/>
          </p:cNvSpPr>
          <p:nvPr/>
        </p:nvSpPr>
        <p:spPr bwMode="auto">
          <a:xfrm>
            <a:off x="4211960" y="2046458"/>
            <a:ext cx="2591921" cy="2592000"/>
          </a:xfrm>
          <a:prstGeom prst="ellipse">
            <a:avLst/>
          </a:prstGeom>
          <a:solidFill>
            <a:srgbClr val="A4AEB5">
              <a:alpha val="80000"/>
            </a:srgbClr>
          </a:solidFill>
          <a:ln w="9525">
            <a:noFill/>
            <a:round/>
            <a:headEnd/>
            <a:tailEnd/>
          </a:ln>
        </p:spPr>
        <p:txBody>
          <a:bodyPr wrap="square" anchor="ctr"/>
          <a:lstStyle/>
          <a:p>
            <a:pPr algn="ctr" fontAlgn="base">
              <a:spcBef>
                <a:spcPct val="50000"/>
              </a:spcBef>
              <a:spcAft>
                <a:spcPct val="0"/>
              </a:spcAft>
            </a:pPr>
            <a:r>
              <a:rPr lang="en-GB" sz="1400" b="1" dirty="0">
                <a:solidFill>
                  <a:prstClr val="black"/>
                </a:solidFill>
                <a:latin typeface="Arial" pitchFamily="84" charset="0"/>
                <a:ea typeface="ヒラギノ角ゴ Pro W3" pitchFamily="84" charset="-128"/>
              </a:rPr>
              <a:t>Destination</a:t>
            </a:r>
          </a:p>
          <a:p>
            <a:pPr algn="ctr" fontAlgn="base">
              <a:spcBef>
                <a:spcPct val="50000"/>
              </a:spcBef>
              <a:spcAft>
                <a:spcPct val="0"/>
              </a:spcAft>
            </a:pPr>
            <a:r>
              <a:rPr lang="en-GB" sz="1400" dirty="0">
                <a:solidFill>
                  <a:prstClr val="black"/>
                </a:solidFill>
                <a:latin typeface="Arial" pitchFamily="84" charset="0"/>
                <a:ea typeface="ヒラギノ角ゴ Pro W3" pitchFamily="84" charset="-128"/>
              </a:rPr>
              <a:t>Legal status</a:t>
            </a:r>
            <a:r>
              <a:rPr lang="en-GB" sz="1400" dirty="0">
                <a:solidFill>
                  <a:prstClr val="black"/>
                </a:solidFill>
              </a:rPr>
              <a:t> &amp; migration </a:t>
            </a:r>
            <a:r>
              <a:rPr lang="en-GB" sz="1400" dirty="0">
                <a:solidFill>
                  <a:prstClr val="black"/>
                </a:solidFill>
                <a:latin typeface="Arial" pitchFamily="84" charset="0"/>
                <a:ea typeface="ヒラギノ角ゴ Pro W3" pitchFamily="84" charset="-128"/>
              </a:rPr>
              <a:t>policies</a:t>
            </a:r>
          </a:p>
          <a:p>
            <a:pPr algn="ctr" fontAlgn="base">
              <a:spcBef>
                <a:spcPct val="50000"/>
              </a:spcBef>
              <a:spcAft>
                <a:spcPct val="0"/>
              </a:spcAft>
            </a:pPr>
            <a:r>
              <a:rPr lang="en-GB" sz="1400" dirty="0">
                <a:solidFill>
                  <a:prstClr val="black"/>
                </a:solidFill>
              </a:rPr>
              <a:t>W</a:t>
            </a:r>
            <a:r>
              <a:rPr lang="en-GB" sz="1400" dirty="0">
                <a:solidFill>
                  <a:prstClr val="black"/>
                </a:solidFill>
                <a:latin typeface="Arial" pitchFamily="84" charset="0"/>
                <a:ea typeface="ヒラギノ角ゴ Pro W3" pitchFamily="84" charset="-128"/>
              </a:rPr>
              <a:t>orking conditions, living conditions</a:t>
            </a:r>
          </a:p>
          <a:p>
            <a:pPr algn="ctr" fontAlgn="base">
              <a:spcBef>
                <a:spcPct val="50000"/>
              </a:spcBef>
              <a:spcAft>
                <a:spcPct val="0"/>
              </a:spcAft>
            </a:pPr>
            <a:r>
              <a:rPr lang="en-GB" sz="1400" dirty="0">
                <a:solidFill>
                  <a:prstClr val="black"/>
                </a:solidFill>
              </a:rPr>
              <a:t>Language &amp;</a:t>
            </a:r>
            <a:r>
              <a:rPr lang="en-GB" sz="1400" dirty="0">
                <a:solidFill>
                  <a:prstClr val="black"/>
                </a:solidFill>
                <a:latin typeface="Arial" pitchFamily="84" charset="0"/>
                <a:ea typeface="ヒラギノ角ゴ Pro W3" pitchFamily="84" charset="-128"/>
              </a:rPr>
              <a:t> cultural differences</a:t>
            </a:r>
            <a:endParaRPr lang="en-GB" sz="1400" dirty="0">
              <a:solidFill>
                <a:prstClr val="black"/>
              </a:solidFill>
            </a:endParaRPr>
          </a:p>
          <a:p>
            <a:pPr algn="ctr" fontAlgn="base">
              <a:spcBef>
                <a:spcPct val="50000"/>
              </a:spcBef>
              <a:spcAft>
                <a:spcPct val="0"/>
              </a:spcAft>
            </a:pPr>
            <a:r>
              <a:rPr lang="en-GB" sz="1400" dirty="0">
                <a:solidFill>
                  <a:prstClr val="black"/>
                </a:solidFill>
                <a:latin typeface="Arial" pitchFamily="84" charset="0"/>
                <a:ea typeface="ヒラギノ角ゴ Pro W3" pitchFamily="84" charset="-128"/>
              </a:rPr>
              <a:t> Exclusion and discrimination</a:t>
            </a:r>
          </a:p>
        </p:txBody>
      </p:sp>
    </p:spTree>
    <p:extLst>
      <p:ext uri="{BB962C8B-B14F-4D97-AF65-F5344CB8AC3E}">
        <p14:creationId xmlns:p14="http://schemas.microsoft.com/office/powerpoint/2010/main" val="32421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Evidence review</a:t>
            </a:r>
          </a:p>
        </p:txBody>
      </p:sp>
      <p:sp>
        <p:nvSpPr>
          <p:cNvPr id="3" name="Content Placeholder 2"/>
          <p:cNvSpPr>
            <a:spLocks noGrp="1"/>
          </p:cNvSpPr>
          <p:nvPr>
            <p:ph idx="1"/>
          </p:nvPr>
        </p:nvSpPr>
        <p:spPr/>
        <p:txBody>
          <a:bodyPr/>
          <a:lstStyle/>
          <a:p>
            <a:r>
              <a:rPr lang="en-GB" sz="1600" b="1" dirty="0"/>
              <a:t>Aim</a:t>
            </a:r>
            <a:r>
              <a:rPr lang="en-GB" sz="1600" dirty="0"/>
              <a:t>: To describe the evidence base for social prescribing for migrants in the UK:</a:t>
            </a:r>
          </a:p>
          <a:p>
            <a:endParaRPr lang="en-GB" sz="1600" dirty="0"/>
          </a:p>
          <a:p>
            <a:endParaRPr lang="en-GB" sz="16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grpSp>
        <p:nvGrpSpPr>
          <p:cNvPr id="8" name="Group 7">
            <a:extLst>
              <a:ext uri="{FF2B5EF4-FFF2-40B4-BE49-F238E27FC236}">
                <a16:creationId xmlns:a16="http://schemas.microsoft.com/office/drawing/2014/main" id="{4DBD67CD-AF36-4035-8C28-E6E9AEB67B06}"/>
              </a:ext>
            </a:extLst>
          </p:cNvPr>
          <p:cNvGrpSpPr/>
          <p:nvPr/>
        </p:nvGrpSpPr>
        <p:grpSpPr>
          <a:xfrm>
            <a:off x="558000" y="1707654"/>
            <a:ext cx="8028000" cy="2431435"/>
            <a:chOff x="558000" y="1707654"/>
            <a:chExt cx="8028000" cy="2431435"/>
          </a:xfrm>
        </p:grpSpPr>
        <p:sp>
          <p:nvSpPr>
            <p:cNvPr id="6" name="Rectangle 5">
              <a:extLst>
                <a:ext uri="{FF2B5EF4-FFF2-40B4-BE49-F238E27FC236}">
                  <a16:creationId xmlns:a16="http://schemas.microsoft.com/office/drawing/2014/main" id="{3AE6AE04-1C0E-4008-8D41-C71F1358145D}"/>
                </a:ext>
              </a:extLst>
            </p:cNvPr>
            <p:cNvSpPr/>
            <p:nvPr/>
          </p:nvSpPr>
          <p:spPr>
            <a:xfrm>
              <a:off x="558000" y="1707654"/>
              <a:ext cx="8028000" cy="2431435"/>
            </a:xfrm>
            <a:prstGeom prst="rect">
              <a:avLst/>
            </a:prstGeom>
          </p:spPr>
          <p:txBody>
            <a:bodyPr wrap="square">
              <a:spAutoFit/>
            </a:bodyPr>
            <a:lstStyle/>
            <a:p>
              <a:pPr marL="342900" indent="-342900">
                <a:buFont typeface="+mj-lt"/>
                <a:buAutoNum type="arabicPeriod"/>
              </a:pPr>
              <a:r>
                <a:rPr lang="en-GB" sz="1600" dirty="0"/>
                <a:t>approaches that have been evaluated for migrants</a:t>
              </a:r>
            </a:p>
            <a:p>
              <a:pPr marL="342900" indent="-342900">
                <a:buFont typeface="+mj-lt"/>
                <a:buAutoNum type="arabicPeriod"/>
              </a:pPr>
              <a:r>
                <a:rPr lang="en-GB" sz="1600" dirty="0"/>
                <a:t>their effects on migrants </a:t>
              </a:r>
            </a:p>
            <a:p>
              <a:pPr marL="285750" indent="-285750">
                <a:buFont typeface="Arial" panose="020B0604020202020204" pitchFamily="34" charset="0"/>
                <a:buChar char="•"/>
              </a:pPr>
              <a:endParaRPr lang="en-GB" sz="1600" dirty="0"/>
            </a:p>
            <a:p>
              <a:pPr marL="349250" lvl="1" algn="ctr"/>
              <a:r>
                <a:rPr lang="en-GB" sz="1200" dirty="0"/>
                <a:t>physical and mental health and wellbeing</a:t>
              </a:r>
            </a:p>
            <a:p>
              <a:pPr marL="349250" lvl="1" algn="ctr"/>
              <a:r>
                <a:rPr lang="en-GB" sz="1200" dirty="0"/>
                <a:t>healthcare utilisation</a:t>
              </a:r>
            </a:p>
            <a:p>
              <a:pPr marL="349250" lvl="1" algn="ctr"/>
              <a:r>
                <a:rPr lang="en-GB" sz="1200" dirty="0"/>
                <a:t>self-esteem, confidence, control and empowerment </a:t>
              </a:r>
            </a:p>
            <a:p>
              <a:pPr marL="349250" lvl="1" algn="ctr"/>
              <a:r>
                <a:rPr lang="en-GB" sz="1200" dirty="0"/>
                <a:t>knowledge and skills </a:t>
              </a:r>
            </a:p>
            <a:p>
              <a:pPr marL="349250" lvl="1" algn="ctr"/>
              <a:r>
                <a:rPr lang="en-GB" sz="1200" dirty="0"/>
                <a:t>social connectivity </a:t>
              </a:r>
            </a:p>
            <a:p>
              <a:pPr marL="349250" lvl="1"/>
              <a:endParaRPr lang="en-GB" sz="1200" dirty="0"/>
            </a:p>
            <a:p>
              <a:pPr marL="342900" indent="-342900">
                <a:buFont typeface="+mj-lt"/>
                <a:buAutoNum type="arabicPeriod" startAt="3"/>
              </a:pPr>
              <a:r>
                <a:rPr lang="en-GB" sz="1600" dirty="0"/>
                <a:t>the experiences of implementation from the perspectives of migrants, providers and referrers to social prescribing programmes</a:t>
              </a:r>
              <a:endParaRPr lang="en-GB" sz="1600" b="1" dirty="0"/>
            </a:p>
          </p:txBody>
        </p:sp>
        <p:sp>
          <p:nvSpPr>
            <p:cNvPr id="7" name="Rectangle 6">
              <a:extLst>
                <a:ext uri="{FF2B5EF4-FFF2-40B4-BE49-F238E27FC236}">
                  <a16:creationId xmlns:a16="http://schemas.microsoft.com/office/drawing/2014/main" id="{A7FC9A31-A929-43AF-998F-B6DBBCB3FB8E}"/>
                </a:ext>
              </a:extLst>
            </p:cNvPr>
            <p:cNvSpPr/>
            <p:nvPr/>
          </p:nvSpPr>
          <p:spPr>
            <a:xfrm>
              <a:off x="2799102" y="2383311"/>
              <a:ext cx="3887910" cy="108012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6968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Database &amp; grey literature search</a:t>
            </a:r>
          </a:p>
        </p:txBody>
      </p:sp>
      <p:sp>
        <p:nvSpPr>
          <p:cNvPr id="3" name="Content Placeholder 2"/>
          <p:cNvSpPr>
            <a:spLocks noGrp="1"/>
          </p:cNvSpPr>
          <p:nvPr>
            <p:ph idx="1"/>
          </p:nvPr>
        </p:nvSpPr>
        <p:spPr/>
        <p:txBody>
          <a:bodyPr/>
          <a:lstStyle/>
          <a:p>
            <a:pPr marL="0" indent="0"/>
            <a:r>
              <a:rPr lang="en-GB" sz="1600" b="1" dirty="0"/>
              <a:t>Methods</a:t>
            </a:r>
          </a:p>
          <a:p>
            <a:pPr marL="0" indent="0"/>
            <a:endParaRPr lang="en-GB" sz="1600" b="1" dirty="0"/>
          </a:p>
          <a:p>
            <a:pPr marL="285750" indent="-285750">
              <a:buFont typeface="Arial" panose="020B0604020202020204" pitchFamily="34" charset="0"/>
              <a:buChar char="•"/>
            </a:pPr>
            <a:r>
              <a:rPr lang="en-GB" sz="1600" dirty="0"/>
              <a:t>UK studies published between 1 January 2000 and 1 June 2020</a:t>
            </a:r>
          </a:p>
          <a:p>
            <a:pPr marL="285750" indent="-285750">
              <a:buFont typeface="Arial" panose="020B0604020202020204" pitchFamily="34" charset="0"/>
              <a:buChar char="•"/>
            </a:pPr>
            <a:r>
              <a:rPr lang="en-GB" sz="1600" b="1" dirty="0"/>
              <a:t>Study type</a:t>
            </a:r>
            <a:r>
              <a:rPr lang="en-GB" sz="1600" dirty="0"/>
              <a:t>: Controlled and uncontrolled experimental study designs, observational studies, grey literature (e.g. evaluation reports, other programme/intervention-related reports with measurable outcomes, case studies, unpublished papers)</a:t>
            </a:r>
          </a:p>
          <a:p>
            <a:pPr marL="285750" indent="-285750">
              <a:buFont typeface="Arial" panose="020B0604020202020204" pitchFamily="34" charset="0"/>
              <a:buChar char="•"/>
            </a:pPr>
            <a:r>
              <a:rPr lang="en-GB" sz="1600" b="1" dirty="0"/>
              <a:t>Population</a:t>
            </a:r>
            <a:r>
              <a:rPr lang="en-GB" sz="1600" dirty="0"/>
              <a:t>: At least 1 migrant in the sample/cohort </a:t>
            </a:r>
          </a:p>
          <a:p>
            <a:pPr marL="285750" indent="-285750">
              <a:buFont typeface="Arial" panose="020B0604020202020204" pitchFamily="34" charset="0"/>
              <a:buChar char="•"/>
            </a:pPr>
            <a:r>
              <a:rPr lang="en-GB" sz="1600" b="1" dirty="0"/>
              <a:t>Intervention</a:t>
            </a:r>
            <a:r>
              <a:rPr lang="en-GB" sz="1600" dirty="0"/>
              <a:t>: Any social prescribing approach involving an intermediary/coordinator linking migrants to a prescribed activity</a:t>
            </a:r>
          </a:p>
          <a:p>
            <a:pPr marL="0" indent="0"/>
            <a:endParaRPr lang="en-GB" sz="16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r>
              <a:rPr lang="en-US" dirty="0"/>
              <a:t>Social prescribing for migrants in the UK</a:t>
            </a:r>
          </a:p>
        </p:txBody>
      </p:sp>
    </p:spTree>
    <p:extLst>
      <p:ext uri="{BB962C8B-B14F-4D97-AF65-F5344CB8AC3E}">
        <p14:creationId xmlns:p14="http://schemas.microsoft.com/office/powerpoint/2010/main" val="4188184533"/>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70C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3.xml><?xml version="1.0" encoding="utf-8"?>
<a:theme xmlns:a="http://schemas.openxmlformats.org/drawingml/2006/main" name="1_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AA3BD5-90C3-4BC2-94B6-F5B6FAEAFEE3}">
  <ds:schemaRefs>
    <ds:schemaRef ds:uri="http://schemas.microsoft.com/sharepoint/v3"/>
    <ds:schemaRef ds:uri="http://schemas.microsoft.com/office/2006/documentManagement/types"/>
    <ds:schemaRef ds:uri="http://purl.org/dc/term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9A860C3-64E6-4D2A-94B1-6B6AC446E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4031</TotalTime>
  <Words>5615</Words>
  <Application>Microsoft Office PowerPoint</Application>
  <PresentationFormat>On-screen Show (16:9)</PresentationFormat>
  <Paragraphs>622</Paragraphs>
  <Slides>55</Slides>
  <Notes>8</Notes>
  <HiddenSlides>0</HiddenSlides>
  <MMClips>3</MMClips>
  <ScaleCrop>false</ScaleCrop>
  <HeadingPairs>
    <vt:vector size="4" baseType="variant">
      <vt:variant>
        <vt:lpstr>Theme</vt:lpstr>
      </vt:variant>
      <vt:variant>
        <vt:i4>4</vt:i4>
      </vt:variant>
      <vt:variant>
        <vt:lpstr>Slide Titles</vt:lpstr>
      </vt:variant>
      <vt:variant>
        <vt:i4>55</vt:i4>
      </vt:variant>
    </vt:vector>
  </HeadingPairs>
  <TitlesOfParts>
    <vt:vector size="59" baseType="lpstr">
      <vt:lpstr>Office Theme</vt:lpstr>
      <vt:lpstr>2017 - HLP updated branding-PPT Template</vt:lpstr>
      <vt:lpstr>1_2017 - HLP updated branding-PPT Template</vt:lpstr>
      <vt:lpstr>1_Office Theme</vt:lpstr>
      <vt:lpstr>PowerPoint Presentation</vt:lpstr>
      <vt:lpstr>Plan for today  </vt:lpstr>
      <vt:lpstr>Overview – what will you leave with...</vt:lpstr>
      <vt:lpstr>Social prescribing for migrants in the UK </vt:lpstr>
      <vt:lpstr>Contents</vt:lpstr>
      <vt:lpstr>Acknowledgements</vt:lpstr>
      <vt:lpstr>Migrant health</vt:lpstr>
      <vt:lpstr>Evidence review</vt:lpstr>
      <vt:lpstr>Database &amp; grey literature search</vt:lpstr>
      <vt:lpstr>Call for evidence</vt:lpstr>
      <vt:lpstr>Included studies</vt:lpstr>
      <vt:lpstr>Findings:  SP approaches</vt:lpstr>
      <vt:lpstr>PowerPoint Presentation</vt:lpstr>
      <vt:lpstr>PowerPoint Presentation</vt:lpstr>
      <vt:lpstr>Findings: SP effects</vt:lpstr>
      <vt:lpstr>Findings: SP implementation</vt:lpstr>
      <vt:lpstr>Limitations of included items</vt:lpstr>
      <vt:lpstr>Migrant Health Guide</vt:lpstr>
      <vt:lpstr>Migrant Health Guide recommendations</vt:lpstr>
      <vt:lpstr>Migrant Health Guide recommendations</vt:lpstr>
      <vt:lpstr>Migrant Health Guide recommendations</vt:lpstr>
      <vt:lpstr>Migrant Health Guide recommendations</vt:lpstr>
      <vt:lpstr>Migrant Health Guide recommendations</vt:lpstr>
      <vt:lpstr>Migrant Health Guide recommendations</vt:lpstr>
      <vt:lpstr>Migrant Health Guide recommendations</vt:lpstr>
      <vt:lpstr>Migrant Health Guide recommendations</vt:lpstr>
      <vt:lpstr>Over to you</vt:lpstr>
      <vt:lpstr>Get in touch</vt:lpstr>
      <vt:lpstr>Q&amp;A</vt:lpstr>
      <vt:lpstr>PowerPoint Presentation</vt:lpstr>
      <vt:lpstr>PowerPoint Presentation</vt:lpstr>
      <vt:lpstr>PowerPoint Presentation</vt:lpstr>
      <vt:lpstr>PowerPoint Presentation</vt:lpstr>
      <vt:lpstr>PowerPoint Presentation</vt:lpstr>
      <vt:lpstr>PowerPoint Presentation</vt:lpstr>
      <vt:lpstr>Q&amp;A</vt:lpstr>
      <vt:lpstr>Christine Double - Croydon Voluntary Action</vt:lpstr>
      <vt:lpstr>We Stand Together: </vt:lpstr>
      <vt:lpstr>We Stand Together</vt:lpstr>
      <vt:lpstr>We Stand Together</vt:lpstr>
      <vt:lpstr>We Stand Together</vt:lpstr>
      <vt:lpstr>Sarah Jowett – One Westminster</vt:lpstr>
      <vt:lpstr>Sarah Jowett – One Westminster</vt:lpstr>
      <vt:lpstr>Sarah Jowett – One Westminster</vt:lpstr>
      <vt:lpstr>Sarah Jowett – One Westminster</vt:lpstr>
      <vt:lpstr>Sarah Jowett – One Westminster</vt:lpstr>
      <vt:lpstr>Sarah Jowett – One Westminster</vt:lpstr>
      <vt:lpstr>Sarah Jowett – One Westminster</vt:lpstr>
      <vt:lpstr>Esther Bissessar – Mission Practice</vt:lpstr>
      <vt:lpstr>Rosanna Horsley - HostNation</vt:lpstr>
      <vt:lpstr>Rosanna Horsley - HostNation</vt:lpstr>
      <vt:lpstr>Rosanna Horsley - HostNation</vt:lpstr>
      <vt:lpstr>Resources</vt:lpstr>
      <vt:lpstr>Resources shared in our chat</vt:lpstr>
      <vt:lpstr>Feedback</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 Gossling</dc:creator>
  <cp:lastModifiedBy>Justyna Sobotka</cp:lastModifiedBy>
  <cp:revision>426</cp:revision>
  <dcterms:created xsi:type="dcterms:W3CDTF">2012-10-10T09:02:29Z</dcterms:created>
  <dcterms:modified xsi:type="dcterms:W3CDTF">2021-08-26T09:18:27Z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