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0" r:id="rId3"/>
    <p:sldId id="261" r:id="rId4"/>
    <p:sldId id="270" r:id="rId5"/>
    <p:sldId id="271" r:id="rId6"/>
    <p:sldId id="287" r:id="rId7"/>
    <p:sldId id="282" r:id="rId8"/>
    <p:sldId id="307" r:id="rId9"/>
    <p:sldId id="266" r:id="rId10"/>
    <p:sldId id="298" r:id="rId11"/>
    <p:sldId id="299" r:id="rId12"/>
    <p:sldId id="300" r:id="rId13"/>
    <p:sldId id="301" r:id="rId14"/>
    <p:sldId id="289" r:id="rId15"/>
    <p:sldId id="302" r:id="rId16"/>
    <p:sldId id="303" r:id="rId17"/>
    <p:sldId id="291" r:id="rId18"/>
    <p:sldId id="306" r:id="rId19"/>
    <p:sldId id="305" r:id="rId20"/>
    <p:sldId id="292" r:id="rId21"/>
    <p:sldId id="265" r:id="rId22"/>
    <p:sldId id="295" r:id="rId23"/>
    <p:sldId id="296" r:id="rId24"/>
    <p:sldId id="297" r:id="rId25"/>
    <p:sldId id="294" r:id="rId26"/>
    <p:sldId id="308" r:id="rId27"/>
    <p:sldId id="309" r:id="rId28"/>
    <p:sldId id="310" r:id="rId29"/>
    <p:sldId id="293" r:id="rId30"/>
    <p:sldId id="278" r:id="rId31"/>
    <p:sldId id="268" r:id="rId32"/>
    <p:sldId id="286" r:id="rId33"/>
    <p:sldId id="264" r:id="rId34"/>
    <p:sldId id="304" r:id="rId35"/>
    <p:sldId id="279"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BC36C-733F-C749-13AE-0973CBB1FC49}" v="162" dt="2021-07-23T15:14:08.871"/>
    <p1510:client id="{1EB22702-AB51-12DC-899F-FE7674696F27}" v="1676" dt="2021-07-24T01:30:47.921"/>
    <p1510:client id="{24A3CACA-294A-129B-ACC0-6B64DACB902B}" v="113" dt="2021-07-27T00:10:49.201"/>
    <p1510:client id="{2791B7D2-C4F7-2A80-E82B-64647450D945}" v="2763" dt="2021-07-09T15:47:35.874"/>
    <p1510:client id="{27DD9D04-9D8D-85B5-481B-D5F16BB5EFFC}" v="2015" dt="2021-07-23T12:07:43.295"/>
    <p1510:client id="{2D4B6551-BAEE-7713-86C9-5EBBAE996B05}" v="84" dt="2021-07-23T15:24:47.318"/>
    <p1510:client id="{3557C00B-80E4-0D73-1675-8D594A406083}" v="825" dt="2021-07-20T12:51:23.007"/>
    <p1510:client id="{3F971ACF-5393-36AF-C7C6-B6F57FE1F9F1}" v="5" dt="2021-07-29T09:28:09.193"/>
    <p1510:client id="{5B908426-8213-4742-83C1-2CAD178F0EFA}" v="1456" dt="2021-07-27T02:10:23.391"/>
    <p1510:client id="{70AB9FCB-2DC6-6935-1BF3-2D015E311AE3}" v="63" dt="2021-07-27T09:45:51.420"/>
    <p1510:client id="{864EE05C-DC84-9552-D5EE-3B0B7788E841}" v="650" dt="2021-07-28T11:05:07.950"/>
    <p1510:client id="{8AC806F2-ACCB-C5FD-C541-B36C94852187}" v="22" dt="2021-07-28T17:52:21.822"/>
    <p1510:client id="{942B643C-BE60-EF1F-EC5C-8596C1EC4BCF}" v="271" dt="2021-07-27T10:26:12.015"/>
    <p1510:client id="{C45907C7-C28B-BE83-9E61-CE99DE5D2194}" v="10" dt="2021-07-21T23:47:52.501"/>
    <p1510:client id="{CDA1507C-3A66-053B-0910-06C88E6825F5}" v="188" dt="2021-07-26T17:33:06.182"/>
    <p1510:client id="{CE87A131-2794-27D7-D7F9-C899DA4D46FA}" v="2" dt="2021-07-29T09:37:46.924"/>
    <p1510:client id="{CF72A992-5B99-03A8-AA3A-292C5028B45A}" v="183" dt="2021-07-21T15:14:34.642"/>
    <p1510:client id="{D5133CF8-372F-1B93-D7C0-8AD4B0469B40}" v="133" dt="2021-07-28T09:40:54.332"/>
    <p1510:client id="{F63C2134-B82E-9DC8-DA8D-26621F26D369}" v="865" dt="2021-05-26T20:09:08.618"/>
    <p1510:client id="{F746A282-9570-677B-7123-017947002A6E}" v="1392" dt="2021-07-26T09:56:08.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yna Sobotka" userId="S::justyna.s@bbbc.org.uk::8e4321ab-e401-4a08-8f64-c69799fbf28e" providerId="AD" clId="Web-{864EE05C-DC84-9552-D5EE-3B0B7788E841}"/>
    <pc:docChg chg="modSld">
      <pc:chgData name="Justyna Sobotka" userId="S::justyna.s@bbbc.org.uk::8e4321ab-e401-4a08-8f64-c69799fbf28e" providerId="AD" clId="Web-{864EE05C-DC84-9552-D5EE-3B0B7788E841}" dt="2021-07-28T11:05:07.779" v="376" actId="20577"/>
      <pc:docMkLst>
        <pc:docMk/>
      </pc:docMkLst>
      <pc:sldChg chg="modSp">
        <pc:chgData name="Justyna Sobotka" userId="S::justyna.s@bbbc.org.uk::8e4321ab-e401-4a08-8f64-c69799fbf28e" providerId="AD" clId="Web-{864EE05C-DC84-9552-D5EE-3B0B7788E841}" dt="2021-07-28T09:41:08.784" v="156" actId="20577"/>
        <pc:sldMkLst>
          <pc:docMk/>
          <pc:sldMk cId="144343548" sldId="260"/>
        </pc:sldMkLst>
        <pc:spChg chg="mod">
          <ac:chgData name="Justyna Sobotka" userId="S::justyna.s@bbbc.org.uk::8e4321ab-e401-4a08-8f64-c69799fbf28e" providerId="AD" clId="Web-{864EE05C-DC84-9552-D5EE-3B0B7788E841}" dt="2021-07-28T09:41:08.784" v="156" actId="20577"/>
          <ac:spMkLst>
            <pc:docMk/>
            <pc:sldMk cId="144343548" sldId="260"/>
            <ac:spMk id="6" creationId="{85F26609-8D2C-4E82-8C49-01B51171C4D0}"/>
          </ac:spMkLst>
        </pc:spChg>
      </pc:sldChg>
      <pc:sldChg chg="modSp">
        <pc:chgData name="Justyna Sobotka" userId="S::justyna.s@bbbc.org.uk::8e4321ab-e401-4a08-8f64-c69799fbf28e" providerId="AD" clId="Web-{864EE05C-DC84-9552-D5EE-3B0B7788E841}" dt="2021-07-28T10:52:48.712" v="361" actId="20577"/>
        <pc:sldMkLst>
          <pc:docMk/>
          <pc:sldMk cId="1734226731" sldId="264"/>
        </pc:sldMkLst>
        <pc:spChg chg="mod">
          <ac:chgData name="Justyna Sobotka" userId="S::justyna.s@bbbc.org.uk::8e4321ab-e401-4a08-8f64-c69799fbf28e" providerId="AD" clId="Web-{864EE05C-DC84-9552-D5EE-3B0B7788E841}" dt="2021-07-28T10:52:48.712" v="361" actId="20577"/>
          <ac:spMkLst>
            <pc:docMk/>
            <pc:sldMk cId="1734226731" sldId="264"/>
            <ac:spMk id="9" creationId="{D67148D7-954B-4A05-9E7A-8ECCF325B9D8}"/>
          </ac:spMkLst>
        </pc:spChg>
      </pc:sldChg>
      <pc:sldChg chg="modSp">
        <pc:chgData name="Justyna Sobotka" userId="S::justyna.s@bbbc.org.uk::8e4321ab-e401-4a08-8f64-c69799fbf28e" providerId="AD" clId="Web-{864EE05C-DC84-9552-D5EE-3B0B7788E841}" dt="2021-07-28T09:45:18.946" v="162" actId="20577"/>
        <pc:sldMkLst>
          <pc:docMk/>
          <pc:sldMk cId="510004752" sldId="266"/>
        </pc:sldMkLst>
        <pc:spChg chg="mod">
          <ac:chgData name="Justyna Sobotka" userId="S::justyna.s@bbbc.org.uk::8e4321ab-e401-4a08-8f64-c69799fbf28e" providerId="AD" clId="Web-{864EE05C-DC84-9552-D5EE-3B0B7788E841}" dt="2021-07-28T09:45:07.852" v="160" actId="20577"/>
          <ac:spMkLst>
            <pc:docMk/>
            <pc:sldMk cId="510004752" sldId="266"/>
            <ac:spMk id="7" creationId="{90E1DC98-4803-44B7-96C9-10223EC8C916}"/>
          </ac:spMkLst>
        </pc:spChg>
        <pc:spChg chg="mod">
          <ac:chgData name="Justyna Sobotka" userId="S::justyna.s@bbbc.org.uk::8e4321ab-e401-4a08-8f64-c69799fbf28e" providerId="AD" clId="Web-{864EE05C-DC84-9552-D5EE-3B0B7788E841}" dt="2021-07-28T09:45:18.946" v="162" actId="20577"/>
          <ac:spMkLst>
            <pc:docMk/>
            <pc:sldMk cId="510004752" sldId="266"/>
            <ac:spMk id="8" creationId="{46D1C1B9-5C1B-43F7-AFA5-35B22E8BD1D3}"/>
          </ac:spMkLst>
        </pc:spChg>
      </pc:sldChg>
      <pc:sldChg chg="addSp modSp">
        <pc:chgData name="Justyna Sobotka" userId="S::justyna.s@bbbc.org.uk::8e4321ab-e401-4a08-8f64-c69799fbf28e" providerId="AD" clId="Web-{864EE05C-DC84-9552-D5EE-3B0B7788E841}" dt="2021-07-28T10:29:40.877" v="310" actId="20577"/>
        <pc:sldMkLst>
          <pc:docMk/>
          <pc:sldMk cId="479369592" sldId="268"/>
        </pc:sldMkLst>
        <pc:spChg chg="mod">
          <ac:chgData name="Justyna Sobotka" userId="S::justyna.s@bbbc.org.uk::8e4321ab-e401-4a08-8f64-c69799fbf28e" providerId="AD" clId="Web-{864EE05C-DC84-9552-D5EE-3B0B7788E841}" dt="2021-07-28T10:21:05.676" v="188" actId="1076"/>
          <ac:spMkLst>
            <pc:docMk/>
            <pc:sldMk cId="479369592" sldId="268"/>
            <ac:spMk id="3" creationId="{7706BAAF-E1D9-4B79-ABF4-8F74EFB0D566}"/>
          </ac:spMkLst>
        </pc:spChg>
        <pc:spChg chg="mod">
          <ac:chgData name="Justyna Sobotka" userId="S::justyna.s@bbbc.org.uk::8e4321ab-e401-4a08-8f64-c69799fbf28e" providerId="AD" clId="Web-{864EE05C-DC84-9552-D5EE-3B0B7788E841}" dt="2021-07-28T10:20:21.456" v="171" actId="20577"/>
          <ac:spMkLst>
            <pc:docMk/>
            <pc:sldMk cId="479369592" sldId="268"/>
            <ac:spMk id="5" creationId="{1C38CD36-CBB3-4C09-BC4A-DED56E7D6C27}"/>
          </ac:spMkLst>
        </pc:spChg>
        <pc:spChg chg="add mod">
          <ac:chgData name="Justyna Sobotka" userId="S::justyna.s@bbbc.org.uk::8e4321ab-e401-4a08-8f64-c69799fbf28e" providerId="AD" clId="Web-{864EE05C-DC84-9552-D5EE-3B0B7788E841}" dt="2021-07-28T10:29:40.877" v="310" actId="20577"/>
          <ac:spMkLst>
            <pc:docMk/>
            <pc:sldMk cId="479369592" sldId="268"/>
            <ac:spMk id="8" creationId="{805921A2-43E7-40CD-A3A6-8257E207038F}"/>
          </ac:spMkLst>
        </pc:spChg>
        <pc:picChg chg="add mod">
          <ac:chgData name="Justyna Sobotka" userId="S::justyna.s@bbbc.org.uk::8e4321ab-e401-4a08-8f64-c69799fbf28e" providerId="AD" clId="Web-{864EE05C-DC84-9552-D5EE-3B0B7788E841}" dt="2021-07-28T10:24:05.087" v="307" actId="1076"/>
          <ac:picMkLst>
            <pc:docMk/>
            <pc:sldMk cId="479369592" sldId="268"/>
            <ac:picMk id="7" creationId="{B713F4EB-F846-49AA-834E-F88EE9CDA9CF}"/>
          </ac:picMkLst>
        </pc:picChg>
      </pc:sldChg>
      <pc:sldChg chg="modSp">
        <pc:chgData name="Justyna Sobotka" userId="S::justyna.s@bbbc.org.uk::8e4321ab-e401-4a08-8f64-c69799fbf28e" providerId="AD" clId="Web-{864EE05C-DC84-9552-D5EE-3B0B7788E841}" dt="2021-07-28T09:11:40.518" v="22" actId="20577"/>
        <pc:sldMkLst>
          <pc:docMk/>
          <pc:sldMk cId="1620569480" sldId="271"/>
        </pc:sldMkLst>
        <pc:spChg chg="mod">
          <ac:chgData name="Justyna Sobotka" userId="S::justyna.s@bbbc.org.uk::8e4321ab-e401-4a08-8f64-c69799fbf28e" providerId="AD" clId="Web-{864EE05C-DC84-9552-D5EE-3B0B7788E841}" dt="2021-07-28T09:11:40.518" v="22" actId="20577"/>
          <ac:spMkLst>
            <pc:docMk/>
            <pc:sldMk cId="1620569480" sldId="271"/>
            <ac:spMk id="5" creationId="{51F6D3AC-27EE-4C35-997C-1DD84D9DC964}"/>
          </ac:spMkLst>
        </pc:spChg>
      </pc:sldChg>
      <pc:sldChg chg="addSp delSp modSp">
        <pc:chgData name="Justyna Sobotka" userId="S::justyna.s@bbbc.org.uk::8e4321ab-e401-4a08-8f64-c69799fbf28e" providerId="AD" clId="Web-{864EE05C-DC84-9552-D5EE-3B0B7788E841}" dt="2021-07-28T11:05:07.779" v="376" actId="20577"/>
        <pc:sldMkLst>
          <pc:docMk/>
          <pc:sldMk cId="3467478027" sldId="277"/>
        </pc:sldMkLst>
        <pc:spChg chg="mod">
          <ac:chgData name="Justyna Sobotka" userId="S::justyna.s@bbbc.org.uk::8e4321ab-e401-4a08-8f64-c69799fbf28e" providerId="AD" clId="Web-{864EE05C-DC84-9552-D5EE-3B0B7788E841}" dt="2021-07-28T11:05:07.779" v="376" actId="20577"/>
          <ac:spMkLst>
            <pc:docMk/>
            <pc:sldMk cId="3467478027" sldId="277"/>
            <ac:spMk id="2" creationId="{E780D0FB-648F-4345-B3B3-C41B15CB9A7E}"/>
          </ac:spMkLst>
        </pc:spChg>
        <pc:spChg chg="mod">
          <ac:chgData name="Justyna Sobotka" userId="S::justyna.s@bbbc.org.uk::8e4321ab-e401-4a08-8f64-c69799fbf28e" providerId="AD" clId="Web-{864EE05C-DC84-9552-D5EE-3B0B7788E841}" dt="2021-07-28T10:55:08.200" v="368" actId="20577"/>
          <ac:spMkLst>
            <pc:docMk/>
            <pc:sldMk cId="3467478027" sldId="277"/>
            <ac:spMk id="3" creationId="{7706BAAF-E1D9-4B79-ABF4-8F74EFB0D566}"/>
          </ac:spMkLst>
        </pc:spChg>
        <pc:picChg chg="add del mod">
          <ac:chgData name="Justyna Sobotka" userId="S::justyna.s@bbbc.org.uk::8e4321ab-e401-4a08-8f64-c69799fbf28e" providerId="AD" clId="Web-{864EE05C-DC84-9552-D5EE-3B0B7788E841}" dt="2021-07-28T09:19:40.109" v="67"/>
          <ac:picMkLst>
            <pc:docMk/>
            <pc:sldMk cId="3467478027" sldId="277"/>
            <ac:picMk id="5" creationId="{20376937-01C7-41F5-8AFF-0D43B3120042}"/>
          </ac:picMkLst>
        </pc:picChg>
      </pc:sldChg>
      <pc:sldChg chg="modSp">
        <pc:chgData name="Justyna Sobotka" userId="S::justyna.s@bbbc.org.uk::8e4321ab-e401-4a08-8f64-c69799fbf28e" providerId="AD" clId="Web-{864EE05C-DC84-9552-D5EE-3B0B7788E841}" dt="2021-07-28T10:30:50.285" v="321" actId="20577"/>
        <pc:sldMkLst>
          <pc:docMk/>
          <pc:sldMk cId="170517407" sldId="279"/>
        </pc:sldMkLst>
        <pc:spChg chg="mod">
          <ac:chgData name="Justyna Sobotka" userId="S::justyna.s@bbbc.org.uk::8e4321ab-e401-4a08-8f64-c69799fbf28e" providerId="AD" clId="Web-{864EE05C-DC84-9552-D5EE-3B0B7788E841}" dt="2021-07-28T10:30:50.285" v="321" actId="20577"/>
          <ac:spMkLst>
            <pc:docMk/>
            <pc:sldMk cId="170517407" sldId="279"/>
            <ac:spMk id="7" creationId="{7F54D7AF-1056-4907-8A6F-B4AC307421FC}"/>
          </ac:spMkLst>
        </pc:spChg>
      </pc:sldChg>
      <pc:sldChg chg="modSp">
        <pc:chgData name="Justyna Sobotka" userId="S::justyna.s@bbbc.org.uk::8e4321ab-e401-4a08-8f64-c69799fbf28e" providerId="AD" clId="Web-{864EE05C-DC84-9552-D5EE-3B0B7788E841}" dt="2021-07-28T10:35:57.450" v="349" actId="20577"/>
        <pc:sldMkLst>
          <pc:docMk/>
          <pc:sldMk cId="3632529344" sldId="282"/>
        </pc:sldMkLst>
        <pc:spChg chg="mod">
          <ac:chgData name="Justyna Sobotka" userId="S::justyna.s@bbbc.org.uk::8e4321ab-e401-4a08-8f64-c69799fbf28e" providerId="AD" clId="Web-{864EE05C-DC84-9552-D5EE-3B0B7788E841}" dt="2021-07-28T10:35:57.450" v="349" actId="20577"/>
          <ac:spMkLst>
            <pc:docMk/>
            <pc:sldMk cId="3632529344" sldId="282"/>
            <ac:spMk id="2" creationId="{E780D0FB-648F-4345-B3B3-C41B15CB9A7E}"/>
          </ac:spMkLst>
        </pc:spChg>
        <pc:spChg chg="mod">
          <ac:chgData name="Justyna Sobotka" userId="S::justyna.s@bbbc.org.uk::8e4321ab-e401-4a08-8f64-c69799fbf28e" providerId="AD" clId="Web-{864EE05C-DC84-9552-D5EE-3B0B7788E841}" dt="2021-07-28T10:35:33.762" v="346" actId="1076"/>
          <ac:spMkLst>
            <pc:docMk/>
            <pc:sldMk cId="3632529344" sldId="282"/>
            <ac:spMk id="7" creationId="{F2A71024-95D9-4AD2-B39C-BA84498A7382}"/>
          </ac:spMkLst>
        </pc:spChg>
      </pc:sldChg>
      <pc:sldChg chg="modSp">
        <pc:chgData name="Justyna Sobotka" userId="S::justyna.s@bbbc.org.uk::8e4321ab-e401-4a08-8f64-c69799fbf28e" providerId="AD" clId="Web-{864EE05C-DC84-9552-D5EE-3B0B7788E841}" dt="2021-07-28T09:26:48.230" v="153" actId="20577"/>
        <pc:sldMkLst>
          <pc:docMk/>
          <pc:sldMk cId="962301376" sldId="286"/>
        </pc:sldMkLst>
        <pc:spChg chg="mod">
          <ac:chgData name="Justyna Sobotka" userId="S::justyna.s@bbbc.org.uk::8e4321ab-e401-4a08-8f64-c69799fbf28e" providerId="AD" clId="Web-{864EE05C-DC84-9552-D5EE-3B0B7788E841}" dt="2021-07-28T09:26:48.230" v="153" actId="20577"/>
          <ac:spMkLst>
            <pc:docMk/>
            <pc:sldMk cId="962301376" sldId="286"/>
            <ac:spMk id="7" creationId="{55009AC3-5B3A-4DDA-948A-EF44272ECFE0}"/>
          </ac:spMkLst>
        </pc:spChg>
      </pc:sldChg>
      <pc:sldChg chg="modSp">
        <pc:chgData name="Justyna Sobotka" userId="S::justyna.s@bbbc.org.uk::8e4321ab-e401-4a08-8f64-c69799fbf28e" providerId="AD" clId="Web-{864EE05C-DC84-9552-D5EE-3B0B7788E841}" dt="2021-07-28T10:53:26.572" v="364" actId="20577"/>
        <pc:sldMkLst>
          <pc:docMk/>
          <pc:sldMk cId="3489618911" sldId="287"/>
        </pc:sldMkLst>
        <pc:spChg chg="mod">
          <ac:chgData name="Justyna Sobotka" userId="S::justyna.s@bbbc.org.uk::8e4321ab-e401-4a08-8f64-c69799fbf28e" providerId="AD" clId="Web-{864EE05C-DC84-9552-D5EE-3B0B7788E841}" dt="2021-07-28T10:53:26.572" v="364" actId="20577"/>
          <ac:spMkLst>
            <pc:docMk/>
            <pc:sldMk cId="3489618911" sldId="287"/>
            <ac:spMk id="3" creationId="{7706BAAF-E1D9-4B79-ABF4-8F74EFB0D566}"/>
          </ac:spMkLst>
        </pc:spChg>
      </pc:sldChg>
      <pc:sldChg chg="modSp">
        <pc:chgData name="Justyna Sobotka" userId="S::justyna.s@bbbc.org.uk::8e4321ab-e401-4a08-8f64-c69799fbf28e" providerId="AD" clId="Web-{864EE05C-DC84-9552-D5EE-3B0B7788E841}" dt="2021-07-28T10:37:03.421" v="350" actId="20577"/>
        <pc:sldMkLst>
          <pc:docMk/>
          <pc:sldMk cId="1186527191" sldId="291"/>
        </pc:sldMkLst>
        <pc:spChg chg="mod">
          <ac:chgData name="Justyna Sobotka" userId="S::justyna.s@bbbc.org.uk::8e4321ab-e401-4a08-8f64-c69799fbf28e" providerId="AD" clId="Web-{864EE05C-DC84-9552-D5EE-3B0B7788E841}" dt="2021-07-28T10:37:03.421" v="350" actId="20577"/>
          <ac:spMkLst>
            <pc:docMk/>
            <pc:sldMk cId="1186527191" sldId="291"/>
            <ac:spMk id="7" creationId="{8D8DC179-1DAB-4E11-8B6D-6853A4E3A76F}"/>
          </ac:spMkLst>
        </pc:spChg>
      </pc:sldChg>
      <pc:sldChg chg="modSp">
        <pc:chgData name="Justyna Sobotka" userId="S::justyna.s@bbbc.org.uk::8e4321ab-e401-4a08-8f64-c69799fbf28e" providerId="AD" clId="Web-{864EE05C-DC84-9552-D5EE-3B0B7788E841}" dt="2021-07-28T10:38:50.033" v="359" actId="20577"/>
        <pc:sldMkLst>
          <pc:docMk/>
          <pc:sldMk cId="3006666109" sldId="296"/>
        </pc:sldMkLst>
        <pc:spChg chg="mod">
          <ac:chgData name="Justyna Sobotka" userId="S::justyna.s@bbbc.org.uk::8e4321ab-e401-4a08-8f64-c69799fbf28e" providerId="AD" clId="Web-{864EE05C-DC84-9552-D5EE-3B0B7788E841}" dt="2021-07-28T10:38:50.033" v="359" actId="20577"/>
          <ac:spMkLst>
            <pc:docMk/>
            <pc:sldMk cId="3006666109" sldId="296"/>
            <ac:spMk id="5" creationId="{85FC46F1-1374-4E3E-8414-875D1AC4C1B5}"/>
          </ac:spMkLst>
        </pc:spChg>
      </pc:sldChg>
      <pc:sldChg chg="modSp">
        <pc:chgData name="Justyna Sobotka" userId="S::justyna.s@bbbc.org.uk::8e4321ab-e401-4a08-8f64-c69799fbf28e" providerId="AD" clId="Web-{864EE05C-DC84-9552-D5EE-3B0B7788E841}" dt="2021-07-28T09:46:35.855" v="166" actId="20577"/>
        <pc:sldMkLst>
          <pc:docMk/>
          <pc:sldMk cId="3859810314" sldId="300"/>
        </pc:sldMkLst>
        <pc:spChg chg="mod">
          <ac:chgData name="Justyna Sobotka" userId="S::justyna.s@bbbc.org.uk::8e4321ab-e401-4a08-8f64-c69799fbf28e" providerId="AD" clId="Web-{864EE05C-DC84-9552-D5EE-3B0B7788E841}" dt="2021-07-28T09:46:35.855" v="166" actId="20577"/>
          <ac:spMkLst>
            <pc:docMk/>
            <pc:sldMk cId="3859810314" sldId="300"/>
            <ac:spMk id="3" creationId="{CD10F66F-58D4-41AC-BF6E-00C57FD67892}"/>
          </ac:spMkLst>
        </pc:spChg>
        <pc:spChg chg="mod">
          <ac:chgData name="Justyna Sobotka" userId="S::justyna.s@bbbc.org.uk::8e4321ab-e401-4a08-8f64-c69799fbf28e" providerId="AD" clId="Web-{864EE05C-DC84-9552-D5EE-3B0B7788E841}" dt="2021-07-28T09:46:23.948" v="164" actId="20577"/>
          <ac:spMkLst>
            <pc:docMk/>
            <pc:sldMk cId="3859810314" sldId="300"/>
            <ac:spMk id="8" creationId="{5719D234-B06E-4B91-8A4C-86A5DC5CD308}"/>
          </ac:spMkLst>
        </pc:spChg>
      </pc:sldChg>
      <pc:sldChg chg="modSp">
        <pc:chgData name="Justyna Sobotka" userId="S::justyna.s@bbbc.org.uk::8e4321ab-e401-4a08-8f64-c69799fbf28e" providerId="AD" clId="Web-{864EE05C-DC84-9552-D5EE-3B0B7788E841}" dt="2021-07-28T10:55:30.747" v="375" actId="20577"/>
        <pc:sldMkLst>
          <pc:docMk/>
          <pc:sldMk cId="1611611795" sldId="304"/>
        </pc:sldMkLst>
        <pc:spChg chg="mod">
          <ac:chgData name="Justyna Sobotka" userId="S::justyna.s@bbbc.org.uk::8e4321ab-e401-4a08-8f64-c69799fbf28e" providerId="AD" clId="Web-{864EE05C-DC84-9552-D5EE-3B0B7788E841}" dt="2021-07-28T10:55:30.747" v="375" actId="20577"/>
          <ac:spMkLst>
            <pc:docMk/>
            <pc:sldMk cId="1611611795" sldId="304"/>
            <ac:spMk id="3" creationId="{7706BAAF-E1D9-4B79-ABF4-8F74EFB0D566}"/>
          </ac:spMkLst>
        </pc:spChg>
      </pc:sldChg>
      <pc:sldChg chg="addSp delSp modSp">
        <pc:chgData name="Justyna Sobotka" userId="S::justyna.s@bbbc.org.uk::8e4321ab-e401-4a08-8f64-c69799fbf28e" providerId="AD" clId="Web-{864EE05C-DC84-9552-D5EE-3B0B7788E841}" dt="2021-07-28T10:33:43.743" v="342"/>
        <pc:sldMkLst>
          <pc:docMk/>
          <pc:sldMk cId="2123792790" sldId="307"/>
        </pc:sldMkLst>
        <pc:spChg chg="add del mod">
          <ac:chgData name="Justyna Sobotka" userId="S::justyna.s@bbbc.org.uk::8e4321ab-e401-4a08-8f64-c69799fbf28e" providerId="AD" clId="Web-{864EE05C-DC84-9552-D5EE-3B0B7788E841}" dt="2021-07-28T10:33:43.743" v="342"/>
          <ac:spMkLst>
            <pc:docMk/>
            <pc:sldMk cId="2123792790" sldId="307"/>
            <ac:spMk id="3" creationId="{52516464-6D7C-47FA-A32D-64A428C544A9}"/>
          </ac:spMkLst>
        </pc:spChg>
      </pc:sldChg>
    </pc:docChg>
  </pc:docChgLst>
  <pc:docChgLst>
    <pc:chgData name="Lianna Martin" userId="S::lianna.m@bbbc.org.uk::b1610d54-205f-4f3c-8294-1e4ad2dd1f13" providerId="AD" clId="Web-{D5133CF8-372F-1B93-D7C0-8AD4B0469B40}"/>
    <pc:docChg chg="modSld">
      <pc:chgData name="Lianna Martin" userId="S::lianna.m@bbbc.org.uk::b1610d54-205f-4f3c-8294-1e4ad2dd1f13" providerId="AD" clId="Web-{D5133CF8-372F-1B93-D7C0-8AD4B0469B40}" dt="2021-07-28T09:35:02.499" v="116"/>
      <pc:docMkLst>
        <pc:docMk/>
      </pc:docMkLst>
      <pc:sldChg chg="modSp">
        <pc:chgData name="Lianna Martin" userId="S::lianna.m@bbbc.org.uk::b1610d54-205f-4f3c-8294-1e4ad2dd1f13" providerId="AD" clId="Web-{D5133CF8-372F-1B93-D7C0-8AD4B0469B40}" dt="2021-07-28T09:35:02.499" v="116"/>
        <pc:sldMkLst>
          <pc:docMk/>
          <pc:sldMk cId="144343548" sldId="260"/>
        </pc:sldMkLst>
        <pc:graphicFrameChg chg="mod modGraphic">
          <ac:chgData name="Lianna Martin" userId="S::lianna.m@bbbc.org.uk::b1610d54-205f-4f3c-8294-1e4ad2dd1f13" providerId="AD" clId="Web-{D5133CF8-372F-1B93-D7C0-8AD4B0469B40}" dt="2021-07-28T09:35:02.499" v="116"/>
          <ac:graphicFrameMkLst>
            <pc:docMk/>
            <pc:sldMk cId="144343548" sldId="260"/>
            <ac:graphicFrameMk id="18" creationId="{1E6C47AB-011A-4A9F-B0BA-4994FE55EA89}"/>
          </ac:graphicFrameMkLst>
        </pc:graphicFrameChg>
      </pc:sldChg>
    </pc:docChg>
  </pc:docChgLst>
  <pc:docChgLst>
    <pc:chgData name="Justyna Sobotka" userId="S::justyna.s@bbbc.org.uk::8e4321ab-e401-4a08-8f64-c69799fbf28e" providerId="AD" clId="Web-{3F971ACF-5393-36AF-C7C6-B6F57FE1F9F1}"/>
    <pc:docChg chg="modSld">
      <pc:chgData name="Justyna Sobotka" userId="S::justyna.s@bbbc.org.uk::8e4321ab-e401-4a08-8f64-c69799fbf28e" providerId="AD" clId="Web-{3F971ACF-5393-36AF-C7C6-B6F57FE1F9F1}" dt="2021-07-29T09:28:09.193" v="4" actId="14100"/>
      <pc:docMkLst>
        <pc:docMk/>
      </pc:docMkLst>
      <pc:sldChg chg="modSp">
        <pc:chgData name="Justyna Sobotka" userId="S::justyna.s@bbbc.org.uk::8e4321ab-e401-4a08-8f64-c69799fbf28e" providerId="AD" clId="Web-{3F971ACF-5393-36AF-C7C6-B6F57FE1F9F1}" dt="2021-07-29T09:28:09.193" v="4" actId="14100"/>
        <pc:sldMkLst>
          <pc:docMk/>
          <pc:sldMk cId="1795790107" sldId="278"/>
        </pc:sldMkLst>
        <pc:spChg chg="mod">
          <ac:chgData name="Justyna Sobotka" userId="S::justyna.s@bbbc.org.uk::8e4321ab-e401-4a08-8f64-c69799fbf28e" providerId="AD" clId="Web-{3F971ACF-5393-36AF-C7C6-B6F57FE1F9F1}" dt="2021-07-29T09:28:09.193" v="4" actId="14100"/>
          <ac:spMkLst>
            <pc:docMk/>
            <pc:sldMk cId="1795790107" sldId="278"/>
            <ac:spMk id="2" creationId="{E780D0FB-648F-4345-B3B3-C41B15CB9A7E}"/>
          </ac:spMkLst>
        </pc:spChg>
      </pc:sldChg>
    </pc:docChg>
  </pc:docChgLst>
  <pc:docChgLst>
    <pc:chgData name="Justyna Sobotka" userId="S::justyna.s@bbbc.org.uk::8e4321ab-e401-4a08-8f64-c69799fbf28e" providerId="AD" clId="Web-{8AC806F2-ACCB-C5FD-C541-B36C94852187}"/>
    <pc:docChg chg="modSld">
      <pc:chgData name="Justyna Sobotka" userId="S::justyna.s@bbbc.org.uk::8e4321ab-e401-4a08-8f64-c69799fbf28e" providerId="AD" clId="Web-{8AC806F2-ACCB-C5FD-C541-B36C94852187}" dt="2021-07-28T17:52:21.822" v="12" actId="20577"/>
      <pc:docMkLst>
        <pc:docMk/>
      </pc:docMkLst>
      <pc:sldChg chg="modSp">
        <pc:chgData name="Justyna Sobotka" userId="S::justyna.s@bbbc.org.uk::8e4321ab-e401-4a08-8f64-c69799fbf28e" providerId="AD" clId="Web-{8AC806F2-ACCB-C5FD-C541-B36C94852187}" dt="2021-07-28T17:46:20.047" v="6" actId="20577"/>
        <pc:sldMkLst>
          <pc:docMk/>
          <pc:sldMk cId="510004752" sldId="266"/>
        </pc:sldMkLst>
        <pc:spChg chg="mod">
          <ac:chgData name="Justyna Sobotka" userId="S::justyna.s@bbbc.org.uk::8e4321ab-e401-4a08-8f64-c69799fbf28e" providerId="AD" clId="Web-{8AC806F2-ACCB-C5FD-C541-B36C94852187}" dt="2021-07-28T17:46:20.047" v="6" actId="20577"/>
          <ac:spMkLst>
            <pc:docMk/>
            <pc:sldMk cId="510004752" sldId="266"/>
            <ac:spMk id="8" creationId="{46D1C1B9-5C1B-43F7-AFA5-35B22E8BD1D3}"/>
          </ac:spMkLst>
        </pc:spChg>
      </pc:sldChg>
      <pc:sldChg chg="addSp delSp modSp">
        <pc:chgData name="Justyna Sobotka" userId="S::justyna.s@bbbc.org.uk::8e4321ab-e401-4a08-8f64-c69799fbf28e" providerId="AD" clId="Web-{8AC806F2-ACCB-C5FD-C541-B36C94852187}" dt="2021-07-28T17:37:44.126" v="4" actId="1076"/>
        <pc:sldMkLst>
          <pc:docMk/>
          <pc:sldMk cId="1795790107" sldId="278"/>
        </pc:sldMkLst>
        <pc:picChg chg="del">
          <ac:chgData name="Justyna Sobotka" userId="S::justyna.s@bbbc.org.uk::8e4321ab-e401-4a08-8f64-c69799fbf28e" providerId="AD" clId="Web-{8AC806F2-ACCB-C5FD-C541-B36C94852187}" dt="2021-07-28T17:37:27.531" v="0"/>
          <ac:picMkLst>
            <pc:docMk/>
            <pc:sldMk cId="1795790107" sldId="278"/>
            <ac:picMk id="5" creationId="{6FB23DB7-BFD8-44DA-8B88-39E7C6C67E2D}"/>
          </ac:picMkLst>
        </pc:picChg>
        <pc:picChg chg="add mod">
          <ac:chgData name="Justyna Sobotka" userId="S::justyna.s@bbbc.org.uk::8e4321ab-e401-4a08-8f64-c69799fbf28e" providerId="AD" clId="Web-{8AC806F2-ACCB-C5FD-C541-B36C94852187}" dt="2021-07-28T17:37:44.126" v="4" actId="1076"/>
          <ac:picMkLst>
            <pc:docMk/>
            <pc:sldMk cId="1795790107" sldId="278"/>
            <ac:picMk id="9" creationId="{5A6C20B8-CCF7-46C4-B269-E08948DCF7CE}"/>
          </ac:picMkLst>
        </pc:picChg>
      </pc:sldChg>
      <pc:sldChg chg="modSp">
        <pc:chgData name="Justyna Sobotka" userId="S::justyna.s@bbbc.org.uk::8e4321ab-e401-4a08-8f64-c69799fbf28e" providerId="AD" clId="Web-{8AC806F2-ACCB-C5FD-C541-B36C94852187}" dt="2021-07-28T17:52:21.822" v="12" actId="20577"/>
        <pc:sldMkLst>
          <pc:docMk/>
          <pc:sldMk cId="170517407" sldId="279"/>
        </pc:sldMkLst>
        <pc:spChg chg="mod">
          <ac:chgData name="Justyna Sobotka" userId="S::justyna.s@bbbc.org.uk::8e4321ab-e401-4a08-8f64-c69799fbf28e" providerId="AD" clId="Web-{8AC806F2-ACCB-C5FD-C541-B36C94852187}" dt="2021-07-28T17:52:21.822" v="12" actId="20577"/>
          <ac:spMkLst>
            <pc:docMk/>
            <pc:sldMk cId="170517407" sldId="279"/>
            <ac:spMk id="7" creationId="{7F54D7AF-1056-4907-8A6F-B4AC307421FC}"/>
          </ac:spMkLst>
        </pc:spChg>
      </pc:sldChg>
      <pc:sldChg chg="modSp">
        <pc:chgData name="Justyna Sobotka" userId="S::justyna.s@bbbc.org.uk::8e4321ab-e401-4a08-8f64-c69799fbf28e" providerId="AD" clId="Web-{8AC806F2-ACCB-C5FD-C541-B36C94852187}" dt="2021-07-28T17:47:48.768" v="8" actId="20577"/>
        <pc:sldMkLst>
          <pc:docMk/>
          <pc:sldMk cId="3006666109" sldId="296"/>
        </pc:sldMkLst>
        <pc:spChg chg="mod">
          <ac:chgData name="Justyna Sobotka" userId="S::justyna.s@bbbc.org.uk::8e4321ab-e401-4a08-8f64-c69799fbf28e" providerId="AD" clId="Web-{8AC806F2-ACCB-C5FD-C541-B36C94852187}" dt="2021-07-28T17:47:48.768" v="8" actId="20577"/>
          <ac:spMkLst>
            <pc:docMk/>
            <pc:sldMk cId="3006666109" sldId="296"/>
            <ac:spMk id="5" creationId="{85FC46F1-1374-4E3E-8414-875D1AC4C1B5}"/>
          </ac:spMkLst>
        </pc:spChg>
      </pc:sldChg>
    </pc:docChg>
  </pc:docChgLst>
  <pc:docChgLst>
    <pc:chgData name="Justyna Sobotka" userId="S::justyna.s@bbbc.org.uk::8e4321ab-e401-4a08-8f64-c69799fbf28e" providerId="AD" clId="Web-{CE87A131-2794-27D7-D7F9-C899DA4D46FA}"/>
    <pc:docChg chg="modSld">
      <pc:chgData name="Justyna Sobotka" userId="S::justyna.s@bbbc.org.uk::8e4321ab-e401-4a08-8f64-c69799fbf28e" providerId="AD" clId="Web-{CE87A131-2794-27D7-D7F9-C899DA4D46FA}" dt="2021-07-29T09:37:46.924" v="1"/>
      <pc:docMkLst>
        <pc:docMk/>
      </pc:docMkLst>
      <pc:sldChg chg="delSp modSp">
        <pc:chgData name="Justyna Sobotka" userId="S::justyna.s@bbbc.org.uk::8e4321ab-e401-4a08-8f64-c69799fbf28e" providerId="AD" clId="Web-{CE87A131-2794-27D7-D7F9-C899DA4D46FA}" dt="2021-07-29T09:37:46.924" v="1"/>
        <pc:sldMkLst>
          <pc:docMk/>
          <pc:sldMk cId="1841999761" sldId="257"/>
        </pc:sldMkLst>
        <pc:spChg chg="del mod">
          <ac:chgData name="Justyna Sobotka" userId="S::justyna.s@bbbc.org.uk::8e4321ab-e401-4a08-8f64-c69799fbf28e" providerId="AD" clId="Web-{CE87A131-2794-27D7-D7F9-C899DA4D46FA}" dt="2021-07-29T09:37:46.924" v="1"/>
          <ac:spMkLst>
            <pc:docMk/>
            <pc:sldMk cId="1841999761" sldId="257"/>
            <ac:spMk id="4" creationId="{00DC5242-CF94-4F82-B6DB-3C6CEE5987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9DCC8-9E57-4E5A-8BF2-73C1AFB5FEF0}" type="datetimeFigureOut">
              <a:rPr lang="en-GB"/>
              <a:t>29/07/2021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9DFF6-6601-4E8B-B44A-7D1968CB8478}" type="slidenum">
              <a:rPr lang="en-GB"/>
              <a:t>‹#›</a:t>
            </a:fld>
            <a:endParaRPr lang="en-GB"/>
          </a:p>
        </p:txBody>
      </p:sp>
    </p:spTree>
    <p:extLst>
      <p:ext uri="{BB962C8B-B14F-4D97-AF65-F5344CB8AC3E}">
        <p14:creationId xmlns:p14="http://schemas.microsoft.com/office/powerpoint/2010/main" val="353139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a:solidFill>
                  <a:schemeClr val="accent5">
                    <a:lumMod val="60000"/>
                    <a:lumOff val="40000"/>
                  </a:schemeClr>
                </a:solidFill>
              </a:rPr>
              <a:t>Supported by and</a:t>
            </a:r>
            <a:r>
              <a:rPr lang="en-US" sz="1400" i="0" baseline="0">
                <a:solidFill>
                  <a:schemeClr val="accent5">
                    <a:lumMod val="60000"/>
                    <a:lumOff val="40000"/>
                  </a:schemeClr>
                </a:solidFill>
              </a:rPr>
              <a:t> delivering for:</a:t>
            </a:r>
            <a:endParaRPr lang="en-US" sz="1400" i="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7330" y="-243408"/>
            <a:ext cx="7584842" cy="1745667"/>
          </a:xfrm>
          <a:prstGeom prst="rect">
            <a:avLst/>
          </a:prstGeom>
        </p:spPr>
      </p:pic>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a:solidFill>
                  <a:schemeClr val="bg1"/>
                </a:solidFill>
              </a:rPr>
              <a:t>London’s NHS organisations </a:t>
            </a:r>
            <a:r>
              <a:rPr lang="en-US" sz="1400" b="1" baseline="0">
                <a:solidFill>
                  <a:schemeClr val="bg1"/>
                </a:solidFill>
              </a:rPr>
              <a:t>include all of London’s CCGs, NHS England and Health Education England </a:t>
            </a:r>
            <a:endParaRPr lang="en-US" sz="1400" b="1">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5497489"/>
            <a:ext cx="1323789"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9216344" y="5497488"/>
            <a:ext cx="2507483"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503713" y="5596128"/>
            <a:ext cx="100811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56388" y="5532965"/>
            <a:ext cx="1536171"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52384" y="404664"/>
            <a:ext cx="2208246" cy="504056"/>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8" name="Title 1"/>
          <p:cNvSpPr txBox="1">
            <a:spLocks/>
          </p:cNvSpPr>
          <p:nvPr userDrawn="1"/>
        </p:nvSpPr>
        <p:spPr>
          <a:xfrm>
            <a:off x="33600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40579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6" name="Title 1"/>
          <p:cNvSpPr txBox="1">
            <a:spLocks/>
          </p:cNvSpPr>
          <p:nvPr userDrawn="1"/>
        </p:nvSpPr>
        <p:spPr>
          <a:xfrm>
            <a:off x="33536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45844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02</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749523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8" name="Title 1"/>
          <p:cNvSpPr txBox="1">
            <a:spLocks/>
          </p:cNvSpPr>
          <p:nvPr userDrawn="1"/>
        </p:nvSpPr>
        <p:spPr>
          <a:xfrm>
            <a:off x="33600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11604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6" name="Title 1"/>
          <p:cNvSpPr txBox="1">
            <a:spLocks/>
          </p:cNvSpPr>
          <p:nvPr userDrawn="1"/>
        </p:nvSpPr>
        <p:spPr>
          <a:xfrm>
            <a:off x="33536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48765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03</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59341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335360" y="1772816"/>
            <a:ext cx="10988917"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176" y="4454488"/>
            <a:ext cx="4368485"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404664"/>
            <a:ext cx="2352262" cy="504056"/>
          </a:xfrm>
          <a:prstGeom prst="rect">
            <a:avLst/>
          </a:prstGeom>
        </p:spPr>
      </p:pic>
      <p:sp>
        <p:nvSpPr>
          <p:cNvPr id="17" name="Text Placeholder 7"/>
          <p:cNvSpPr>
            <a:spLocks noGrp="1"/>
          </p:cNvSpPr>
          <p:nvPr>
            <p:ph type="body" sz="quarter" idx="10"/>
          </p:nvPr>
        </p:nvSpPr>
        <p:spPr>
          <a:xfrm>
            <a:off x="335362" y="5013176"/>
            <a:ext cx="9793087"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77449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8" name="Title 1"/>
          <p:cNvSpPr txBox="1">
            <a:spLocks/>
          </p:cNvSpPr>
          <p:nvPr userDrawn="1"/>
        </p:nvSpPr>
        <p:spPr>
          <a:xfrm>
            <a:off x="336000" y="190801"/>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8290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rgbClr val="0072C6"/>
                </a:solidFill>
                <a:latin typeface="+mn-lt"/>
              </a:defRPr>
            </a:lvl1pPr>
          </a:lstStyle>
          <a:p>
            <a:pPr lvl="0"/>
            <a:r>
              <a:rPr lang="en-GB"/>
              <a:t>Subtitle </a:t>
            </a:r>
          </a:p>
        </p:txBody>
      </p:sp>
      <p:sp>
        <p:nvSpPr>
          <p:cNvPr id="6" name="Title 1"/>
          <p:cNvSpPr txBox="1">
            <a:spLocks/>
          </p:cNvSpPr>
          <p:nvPr userDrawn="1"/>
        </p:nvSpPr>
        <p:spPr>
          <a:xfrm>
            <a:off x="335360" y="190801"/>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77221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04</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1945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8" name="Title 1"/>
          <p:cNvSpPr txBox="1">
            <a:spLocks/>
          </p:cNvSpPr>
          <p:nvPr userDrawn="1"/>
        </p:nvSpPr>
        <p:spPr>
          <a:xfrm>
            <a:off x="33600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635421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6" name="Title 1"/>
          <p:cNvSpPr txBox="1">
            <a:spLocks/>
          </p:cNvSpPr>
          <p:nvPr userDrawn="1"/>
        </p:nvSpPr>
        <p:spPr>
          <a:xfrm>
            <a:off x="33536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5627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05</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335577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8" name="Title 1"/>
          <p:cNvSpPr txBox="1">
            <a:spLocks/>
          </p:cNvSpPr>
          <p:nvPr userDrawn="1"/>
        </p:nvSpPr>
        <p:spPr>
          <a:xfrm>
            <a:off x="33600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63542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6" name="Title 1"/>
          <p:cNvSpPr txBox="1">
            <a:spLocks/>
          </p:cNvSpPr>
          <p:nvPr userDrawn="1"/>
        </p:nvSpPr>
        <p:spPr>
          <a:xfrm>
            <a:off x="33536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562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06</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418520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07</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50728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09</a:t>
            </a:r>
            <a:endParaRPr lang="en-GB" sz="880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51379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a:p>
        </p:txBody>
      </p:sp>
      <p:sp>
        <p:nvSpPr>
          <p:cNvPr id="4" name="Content Placeholder 3"/>
          <p:cNvSpPr>
            <a:spLocks noGrp="1"/>
          </p:cNvSpPr>
          <p:nvPr>
            <p:ph sz="quarter" idx="13"/>
          </p:nvPr>
        </p:nvSpPr>
        <p:spPr>
          <a:xfrm>
            <a:off x="334434"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1464" y="-158619"/>
            <a:ext cx="1075184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8" name="Title 1"/>
          <p:cNvSpPr txBox="1">
            <a:spLocks/>
          </p:cNvSpPr>
          <p:nvPr userDrawn="1"/>
        </p:nvSpPr>
        <p:spPr>
          <a:xfrm>
            <a:off x="33600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24891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6" name="Title 1"/>
          <p:cNvSpPr txBox="1">
            <a:spLocks/>
          </p:cNvSpPr>
          <p:nvPr userDrawn="1"/>
        </p:nvSpPr>
        <p:spPr>
          <a:xfrm>
            <a:off x="33536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a:t>Click to edit Master title style</a:t>
            </a:r>
            <a:endParaRPr lang="en-GB" sz="24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56357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a:t>Divider Slide </a:t>
            </a:r>
            <a:endParaRPr lang="en-GB"/>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a:ln>
                  <a:noFill/>
                </a:ln>
                <a:solidFill>
                  <a:schemeClr val="bg1"/>
                </a:solidFill>
                <a:effectLst/>
                <a:uLnTx/>
                <a:uFillTx/>
                <a:latin typeface="Arial Black"/>
                <a:ea typeface="+mj-ea"/>
                <a:cs typeface="+mj-cs"/>
              </a:rPr>
              <a:t>01</a:t>
            </a:r>
            <a:endParaRPr lang="en-GB" sz="8800">
              <a:solidFill>
                <a:schemeClr val="bg1"/>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a:solidFill>
                  <a:schemeClr val="bg1"/>
                </a:solidFill>
              </a:rPr>
              <a:t>Transforming</a:t>
            </a:r>
            <a:r>
              <a:rPr lang="en-GB" sz="1800" i="1" baseline="0">
                <a:solidFill>
                  <a:schemeClr val="bg1"/>
                </a:solidFill>
              </a:rPr>
              <a:t> London’s health and care together</a:t>
            </a:r>
            <a:endParaRPr lang="en-GB" sz="1800" i="1">
              <a:solidFill>
                <a:schemeClr val="bg1"/>
              </a:solidFill>
            </a:endParaRPr>
          </a:p>
        </p:txBody>
      </p:sp>
      <p:cxnSp>
        <p:nvCxnSpPr>
          <p:cNvPr id="6" name="Straight Connector 5"/>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64438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4"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9011840" y="638132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770" r:id="rId2"/>
    <p:sldLayoutId id="2147483651" r:id="rId3"/>
    <p:sldLayoutId id="2147483652" r:id="rId4"/>
    <p:sldLayoutId id="2147483653" r:id="rId5"/>
    <p:sldLayoutId id="2147483654" r:id="rId6"/>
    <p:sldLayoutId id="2147483656" r:id="rId7"/>
    <p:sldLayoutId id="2147483750" r:id="rId8"/>
    <p:sldLayoutId id="2147483751" r:id="rId9"/>
    <p:sldLayoutId id="2147483752" r:id="rId10"/>
    <p:sldLayoutId id="2147483753" r:id="rId11"/>
    <p:sldLayoutId id="2147483657" r:id="rId12"/>
    <p:sldLayoutId id="2147483766" r:id="rId13"/>
    <p:sldLayoutId id="2147483767" r:id="rId14"/>
    <p:sldLayoutId id="2147483768" r:id="rId15"/>
    <p:sldLayoutId id="2147483769" r:id="rId16"/>
    <p:sldLayoutId id="2147483658" r:id="rId17"/>
    <p:sldLayoutId id="2147483754" r:id="rId18"/>
    <p:sldLayoutId id="2147483755" r:id="rId19"/>
    <p:sldLayoutId id="2147483756" r:id="rId20"/>
    <p:sldLayoutId id="2147483757" r:id="rId21"/>
    <p:sldLayoutId id="2147483659" r:id="rId22"/>
    <p:sldLayoutId id="2147483758" r:id="rId23"/>
    <p:sldLayoutId id="2147483759" r:id="rId24"/>
    <p:sldLayoutId id="2147483760" r:id="rId25"/>
    <p:sldLayoutId id="2147483761" r:id="rId26"/>
    <p:sldLayoutId id="2147483660" r:id="rId27"/>
    <p:sldLayoutId id="2147483762" r:id="rId28"/>
    <p:sldLayoutId id="2147483763" r:id="rId29"/>
    <p:sldLayoutId id="2147483764" r:id="rId30"/>
    <p:sldLayoutId id="2147483765" r:id="rId31"/>
    <p:sldLayoutId id="2147483661" r:id="rId32"/>
    <p:sldLayoutId id="2147483689" r:id="rId33"/>
    <p:sldLayoutId id="2147483691" r:id="rId34"/>
    <p:sldLayoutId id="2147483737" r:id="rId35"/>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ortCol3=col%5F0&amp;sortDir3=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26sortCol3%3Dcol%255F0%26sortDir3%3Dasc&amp;startRow=5"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bc.org.uk/wp-content/uploads/2021/02/201013-Bromley-by-Bow-Evidence-Into-Practice-Advisory-Group-Members.pdf" TargetMode="External"/><Relationship Id="rId2" Type="http://schemas.openxmlformats.org/officeDocument/2006/relationships/hyperlink" Target="https://www.bbbc.org.uk/wp-content/uploads/2018/06/Unleashing-Healthy-Communities_Summary-Report_Researching-the-Bromley-by-Bow-model.pdf"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amp;startRow=3"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leafoutcomes.u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amp;startRow=9"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SOOI5Qos0cA&amp;list=WL&amp;index=1&amp;t=27s" TargetMode="External"/><Relationship Id="rId1" Type="http://schemas.openxmlformats.org/officeDocument/2006/relationships/slideLayout" Target="../slideLayouts/slideLayout3.xml"/><Relationship Id="rId6" Type="http://schemas.openxmlformats.org/officeDocument/2006/relationships/hyperlink" Target="https://www.youtube.com/watch?v=SOOI5Qos0cA&amp;list=WL&amp;index=1&amp;t=34s" TargetMode="External"/><Relationship Id="rId5" Type="http://schemas.openxmlformats.org/officeDocument/2006/relationships/image" Target="../media/image24.png"/><Relationship Id="rId4" Type="http://schemas.openxmlformats.org/officeDocument/2006/relationships/hyperlink" Target="https://vimeo.com/25343025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amp;startRow=6"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aaPSogU_PSM&amp;t=549s" TargetMode="External"/><Relationship Id="rId13" Type="http://schemas.openxmlformats.org/officeDocument/2006/relationships/hyperlink" Target="https://future.nhs.uk/socialprescribing/viewdatastore?dsid=702244" TargetMode="External"/><Relationship Id="rId3" Type="http://schemas.openxmlformats.org/officeDocument/2006/relationships/hyperlink" Target="https://future.nhs.uk/socialprescribing/viewBlogArticle?articleID=686169&amp;nextURL=%2Fsocialprescribing%2Fviewblog%3Fblogid%3D93592" TargetMode="External"/><Relationship Id="rId7"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ortCol3=col%5F0&amp;sortDir3=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26sortCol3%3Dcol%255F0%26sortDir3%3Dasc&amp;startRow=5" TargetMode="External"/><Relationship Id="rId12" Type="http://schemas.openxmlformats.org/officeDocument/2006/relationships/hyperlink" Target="https://vimeo.com/253430259" TargetMode="External"/><Relationship Id="rId2" Type="http://schemas.openxmlformats.org/officeDocument/2006/relationships/hyperlink" Target="https://www.england.nhs.uk/personalisedcare/social-prescribing/support-and-resources/" TargetMode="External"/><Relationship Id="rId1" Type="http://schemas.openxmlformats.org/officeDocument/2006/relationships/slideLayout" Target="../slideLayouts/slideLayout3.xml"/><Relationship Id="rId6"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ortCol3=col%5F0&amp;sortDir3=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26sortCol3%3Dcol%255F0%26sortDir3%3Dasc&amp;startRow=4" TargetMode="External"/><Relationship Id="rId11" Type="http://schemas.openxmlformats.org/officeDocument/2006/relationships/hyperlink" Target="https://www.youtube.com/watch?v=SOOI5Qos0cA&amp;list=WL&amp;index=1&amp;t=27s" TargetMode="External"/><Relationship Id="rId5" Type="http://schemas.openxmlformats.org/officeDocument/2006/relationships/hyperlink" Target="https://future.nhs.uk/socialprescribing/view?objectID=16076496" TargetMode="External"/><Relationship Id="rId15" Type="http://schemas.openxmlformats.org/officeDocument/2006/relationships/hyperlink" Target="https://www.england.nhs.uk/personalisedcare/supported-self-management/health-system-support-framework-for-supported-self-management/" TargetMode="External"/><Relationship Id="rId10"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ortCol3=col%5F0&amp;sortDir3=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26sortCol3%3Dcol%255F0%26sortDir3%3Dasc&amp;startRow=6" TargetMode="External"/><Relationship Id="rId4"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amp;startRow=1" TargetMode="External"/><Relationship Id="rId9"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amp;startRow=9" TargetMode="External"/><Relationship Id="rId14"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ortCol3=col%5F0&amp;sortDir3=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26sortCol3%3Dcol%255F0%26sortDir3%3Dasc&amp;startRow=3"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forms.office.com/r/kBvGRVRrYj" TargetMode="External"/><Relationship Id="rId2" Type="http://schemas.openxmlformats.org/officeDocument/2006/relationships/hyperlink" Target="mailto:justyna.s@bbbc.org.uk" TargetMode="Externa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mailto:lianna.martin@nhs.net" TargetMode="External"/><Relationship Id="rId4" Type="http://schemas.openxmlformats.org/officeDocument/2006/relationships/hyperlink" Target="https://www.eventbrite.co.uk/e/peer-learningsupporting-migrant-communities-and-people-with-refugee-status-tickets-16416891664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e-lfh.org.uk/myElearning/Index?HierarchyId=0_43971&amp;programmeId=43971" TargetMode="External"/><Relationship Id="rId2" Type="http://schemas.openxmlformats.org/officeDocument/2006/relationships/hyperlink" Target="https://www.england.nhs.uk/wp-content/uploads/2020/06/social-prescribing-summary-guide-updated-june-20.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ortCol3=col%5F0&amp;sortDir3=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26sortCol3%3Dcol%255F0%26sortDir3%3Dasc&amp;startRow=1" TargetMode="Externa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future.nhs.uk/socialprescribing/viewdatastore?dsid=723780&amp;adv=&amp;showAllColumns=N&amp;datViewMode=list&amp;cardColNo=&amp;shownum=10&amp;sort=col_9&amp;dir=asc&amp;search=&amp;sortCol1=col%5F9&amp;sortDir1=asc&amp;sortCol2=col%5F0&amp;sortDir2=asc&amp;showSingleItem=y&amp;nextURL=%2Fsocialprescribing%2Fviewdatastore%3Fdsid%3D723780%26adv%3D%26showAllColumns%3DN%26datViewMode%3Dlist%26showSingleItem%3DN%26cardColNo%3D%26shownum%3D10%26startRow%3D1%26sort%3Dcol%5F9%26dir%3Dasc%26search%3D%26sortCol1%3Dcol%255F9%26sortDir1%3Dasc%26sortCol2%3Dcol%255F0%26sortDir2%3Dasc&amp;startRow=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8;p52">
            <a:extLst>
              <a:ext uri="{FF2B5EF4-FFF2-40B4-BE49-F238E27FC236}">
                <a16:creationId xmlns:a16="http://schemas.microsoft.com/office/drawing/2014/main" id="{85F26609-8D2C-4E82-8C49-01B51171C4D0}"/>
              </a:ext>
            </a:extLst>
          </p:cNvPr>
          <p:cNvSpPr/>
          <p:nvPr/>
        </p:nvSpPr>
        <p:spPr>
          <a:xfrm>
            <a:off x="-1" y="-5483"/>
            <a:ext cx="12192001" cy="5300636"/>
          </a:xfrm>
          <a:prstGeom prst="rect">
            <a:avLst/>
          </a:prstGeom>
          <a:solidFill>
            <a:schemeClr val="tx2"/>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8" name="Google Shape;299;p52">
            <a:extLst>
              <a:ext uri="{FF2B5EF4-FFF2-40B4-BE49-F238E27FC236}">
                <a16:creationId xmlns:a16="http://schemas.microsoft.com/office/drawing/2014/main" id="{65411542-513C-4377-B9E6-43D3DECC404C}"/>
              </a:ext>
            </a:extLst>
          </p:cNvPr>
          <p:cNvSpPr txBox="1"/>
          <p:nvPr/>
        </p:nvSpPr>
        <p:spPr>
          <a:xfrm>
            <a:off x="761999" y="651126"/>
            <a:ext cx="10668000" cy="3635348"/>
          </a:xfrm>
          <a:prstGeom prst="rect">
            <a:avLst/>
          </a:prstGeom>
          <a:noFill/>
          <a:ln>
            <a:noFill/>
          </a:ln>
        </p:spPr>
        <p:txBody>
          <a:bodyPr spcFirstLastPara="1" wrap="square" lIns="0" tIns="0" rIns="0" bIns="0" anchor="t" anchorCtr="0">
            <a:noAutofit/>
          </a:bodyPr>
          <a:lstStyle/>
          <a:p>
            <a:pPr algn="ctr">
              <a:buClr>
                <a:srgbClr val="000000"/>
              </a:buClr>
              <a:buSzPts val="3500"/>
            </a:pPr>
            <a:r>
              <a:rPr lang="en-GB" sz="4250" b="1">
                <a:solidFill>
                  <a:schemeClr val="lt1"/>
                </a:solidFill>
                <a:latin typeface="Arial"/>
                <a:ea typeface="Arial"/>
                <a:cs typeface="Arial"/>
                <a:sym typeface="Arial"/>
              </a:rPr>
              <a:t>Peer Learning for London</a:t>
            </a:r>
          </a:p>
          <a:p>
            <a:pPr algn="ctr">
              <a:buClr>
                <a:srgbClr val="000000"/>
              </a:buClr>
              <a:buSzPts val="3500"/>
            </a:pPr>
            <a:endParaRPr lang="en-GB" sz="2400" b="1">
              <a:solidFill>
                <a:schemeClr val="lt1"/>
              </a:solidFill>
              <a:latin typeface="Arial"/>
              <a:ea typeface="Arial"/>
              <a:cs typeface="Arial"/>
              <a:sym typeface="Arial"/>
            </a:endParaRPr>
          </a:p>
          <a:p>
            <a:pPr algn="ctr">
              <a:buClr>
                <a:srgbClr val="000000"/>
              </a:buClr>
              <a:buSzPts val="1800"/>
            </a:pPr>
            <a:endParaRPr lang="en-GB" sz="2400">
              <a:solidFill>
                <a:schemeClr val="lt1"/>
              </a:solidFill>
              <a:latin typeface="Arial"/>
              <a:ea typeface="Arial"/>
              <a:cs typeface="Arial"/>
              <a:sym typeface="Arial"/>
            </a:endParaRPr>
          </a:p>
          <a:p>
            <a:pPr algn="ctr">
              <a:buClr>
                <a:srgbClr val="000000"/>
              </a:buClr>
              <a:buSzPts val="2200"/>
            </a:pPr>
            <a:r>
              <a:rPr lang="en-GB" sz="4800" b="1" i="1">
                <a:solidFill>
                  <a:schemeClr val="lt1"/>
                </a:solidFill>
                <a:latin typeface="Arial"/>
                <a:ea typeface="Arial"/>
                <a:cs typeface="Arial"/>
                <a:sym typeface="Arial"/>
              </a:rPr>
              <a:t>“</a:t>
            </a:r>
            <a:r>
              <a:rPr lang="en-US" sz="4800" b="1" i="1">
                <a:solidFill>
                  <a:schemeClr val="lt1"/>
                </a:solidFill>
                <a:ea typeface="Arial"/>
                <a:cs typeface="Arial"/>
                <a:sym typeface="Arial"/>
              </a:rPr>
              <a:t>Outcome measures and presenting the impact of your work</a:t>
            </a:r>
            <a:r>
              <a:rPr lang="en-GB" sz="4800" b="1" i="1">
                <a:solidFill>
                  <a:schemeClr val="lt1"/>
                </a:solidFill>
                <a:latin typeface="Arial"/>
                <a:ea typeface="Arial"/>
                <a:cs typeface="Arial"/>
                <a:sym typeface="Arial"/>
              </a:rPr>
              <a:t>”</a:t>
            </a:r>
            <a:endParaRPr lang="en-GB" sz="4800" b="1" i="1">
              <a:solidFill>
                <a:schemeClr val="lt1"/>
              </a:solidFill>
              <a:latin typeface="Arial"/>
              <a:ea typeface="Arial"/>
              <a:cs typeface="Arial"/>
            </a:endParaRPr>
          </a:p>
          <a:p>
            <a:pPr algn="ctr">
              <a:buSzPts val="2200"/>
            </a:pPr>
            <a:endParaRPr lang="en-GB" sz="4267" b="1" u="sng">
              <a:solidFill>
                <a:schemeClr val="lt1"/>
              </a:solidFill>
              <a:latin typeface="Arial"/>
              <a:ea typeface="Arial"/>
              <a:cs typeface="Arial"/>
              <a:sym typeface="Arial"/>
            </a:endParaRPr>
          </a:p>
          <a:p>
            <a:pPr algn="ctr">
              <a:buSzPts val="2200"/>
            </a:pPr>
            <a:r>
              <a:rPr lang="en-GB" sz="2400" b="1">
                <a:solidFill>
                  <a:schemeClr val="lt1"/>
                </a:solidFill>
                <a:latin typeface="Arial"/>
                <a:ea typeface="Arial"/>
                <a:cs typeface="Arial"/>
              </a:rPr>
              <a:t>Wed 28th July 21</a:t>
            </a:r>
            <a:endParaRPr lang="en-GB" sz="2400" b="1" u="sng">
              <a:solidFill>
                <a:schemeClr val="lt1"/>
              </a:solidFill>
              <a:latin typeface="Arial"/>
              <a:ea typeface="Arial"/>
              <a:cs typeface="Arial"/>
            </a:endParaRPr>
          </a:p>
        </p:txBody>
      </p:sp>
      <p:grpSp>
        <p:nvGrpSpPr>
          <p:cNvPr id="10" name="Google Shape;300;p52">
            <a:extLst>
              <a:ext uri="{FF2B5EF4-FFF2-40B4-BE49-F238E27FC236}">
                <a16:creationId xmlns:a16="http://schemas.microsoft.com/office/drawing/2014/main" id="{3A45A00E-C181-4D46-AF6B-A14C521BB9F8}"/>
              </a:ext>
            </a:extLst>
          </p:cNvPr>
          <p:cNvGrpSpPr/>
          <p:nvPr/>
        </p:nvGrpSpPr>
        <p:grpSpPr>
          <a:xfrm>
            <a:off x="232889" y="5609049"/>
            <a:ext cx="11197111" cy="1142872"/>
            <a:chOff x="302762" y="4270978"/>
            <a:chExt cx="8412454" cy="857154"/>
          </a:xfrm>
        </p:grpSpPr>
        <p:pic>
          <p:nvPicPr>
            <p:cNvPr id="11" name="Google Shape;302;p52">
              <a:extLst>
                <a:ext uri="{FF2B5EF4-FFF2-40B4-BE49-F238E27FC236}">
                  <a16:creationId xmlns:a16="http://schemas.microsoft.com/office/drawing/2014/main" id="{195A2FAA-D076-4502-A2E4-DD718A62B2C0}"/>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03571" y="4308975"/>
              <a:ext cx="911645" cy="644780"/>
            </a:xfrm>
            <a:prstGeom prst="rect">
              <a:avLst/>
            </a:prstGeom>
            <a:noFill/>
            <a:ln>
              <a:noFill/>
            </a:ln>
          </p:spPr>
        </p:pic>
        <p:pic>
          <p:nvPicPr>
            <p:cNvPr id="12" name="Google Shape;303;p52">
              <a:extLst>
                <a:ext uri="{FF2B5EF4-FFF2-40B4-BE49-F238E27FC236}">
                  <a16:creationId xmlns:a16="http://schemas.microsoft.com/office/drawing/2014/main" id="{43195DCA-647B-4E70-BA37-81C4D6FB5FB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2762" y="4270978"/>
              <a:ext cx="2323558" cy="857154"/>
            </a:xfrm>
            <a:prstGeom prst="rect">
              <a:avLst/>
            </a:prstGeom>
            <a:noFill/>
            <a:ln>
              <a:noFill/>
            </a:ln>
          </p:spPr>
        </p:pic>
      </p:grpSp>
    </p:spTree>
    <p:extLst>
      <p:ext uri="{BB962C8B-B14F-4D97-AF65-F5344CB8AC3E}">
        <p14:creationId xmlns:p14="http://schemas.microsoft.com/office/powerpoint/2010/main" val="184199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10</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Michaela Coker – Social Prescribing Link Worker</a:t>
            </a:r>
          </a:p>
        </p:txBody>
      </p:sp>
      <p:sp>
        <p:nvSpPr>
          <p:cNvPr id="7" name="Subtitle 2">
            <a:extLst>
              <a:ext uri="{FF2B5EF4-FFF2-40B4-BE49-F238E27FC236}">
                <a16:creationId xmlns:a16="http://schemas.microsoft.com/office/drawing/2014/main" id="{90E1DC98-4803-44B7-96C9-10223EC8C916}"/>
              </a:ext>
            </a:extLst>
          </p:cNvPr>
          <p:cNvSpPr txBox="1">
            <a:spLocks/>
          </p:cNvSpPr>
          <p:nvPr/>
        </p:nvSpPr>
        <p:spPr>
          <a:xfrm>
            <a:off x="334434" y="854366"/>
            <a:ext cx="11601286" cy="4981000"/>
          </a:xfrm>
          <a:prstGeom prst="rect">
            <a:avLst/>
          </a:prstGeom>
        </p:spPr>
        <p:txBody>
          <a:bodyPr>
            <a:normAutofit lnSpcReduction="1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b="1">
                <a:solidFill>
                  <a:schemeClr val="tx1"/>
                </a:solidFill>
              </a:rPr>
              <a:t>How do we do this?</a:t>
            </a:r>
            <a:r>
              <a:rPr lang="en-GB" b="1"/>
              <a:t> </a:t>
            </a:r>
            <a:endParaRPr lang="en-GB"/>
          </a:p>
          <a:p>
            <a:pPr lvl="0" algn="just">
              <a:spcBef>
                <a:spcPct val="20000"/>
              </a:spcBef>
              <a:spcAft>
                <a:spcPts val="0"/>
              </a:spcAft>
            </a:pPr>
            <a:r>
              <a:rPr lang="en-GB">
                <a:solidFill>
                  <a:schemeClr val="tx1"/>
                </a:solidFill>
              </a:rPr>
              <a:t>The first time I saw the Rickter Board or ONS4 in 2019 I wondered “ how do we get a patient to want to do this evaluation”?</a:t>
            </a:r>
          </a:p>
          <a:p>
            <a:pPr lvl="0" algn="just">
              <a:spcBef>
                <a:spcPct val="20000"/>
              </a:spcBef>
              <a:spcAft>
                <a:spcPts val="0"/>
              </a:spcAft>
            </a:pPr>
            <a:r>
              <a:rPr lang="en-GB">
                <a:solidFill>
                  <a:schemeClr val="tx1"/>
                </a:solidFill>
              </a:rPr>
              <a:t>We all have our own unique ways of how we connect and build trust with our patients. What works for one of us might not work for another. Nevertheless, in majority of cases we would be able to introduce ONS4 questions in a pleasant way – with our patient’s acceptance. </a:t>
            </a:r>
          </a:p>
          <a:p>
            <a:pPr lvl="0" algn="just">
              <a:spcBef>
                <a:spcPct val="20000"/>
              </a:spcBef>
              <a:spcAft>
                <a:spcPts val="0"/>
              </a:spcAft>
            </a:pPr>
            <a:endParaRPr lang="en-GB">
              <a:solidFill>
                <a:schemeClr val="tx1"/>
              </a:solidFill>
              <a:highlight>
                <a:srgbClr val="FFFF00"/>
              </a:highlight>
            </a:endParaRPr>
          </a:p>
          <a:p>
            <a:pPr lvl="0" algn="just">
              <a:spcBef>
                <a:spcPct val="20000"/>
              </a:spcBef>
              <a:spcAft>
                <a:spcPts val="0"/>
              </a:spcAft>
            </a:pPr>
            <a:r>
              <a:rPr lang="en-GB" b="1">
                <a:solidFill>
                  <a:schemeClr val="tx1"/>
                </a:solidFill>
              </a:rPr>
              <a:t>Completing ONS4 - demonstration using a dummy patient.</a:t>
            </a:r>
          </a:p>
          <a:p>
            <a:pPr lvl="0" algn="just">
              <a:spcBef>
                <a:spcPct val="20000"/>
              </a:spcBef>
              <a:spcAft>
                <a:spcPts val="0"/>
              </a:spcAft>
            </a:pPr>
            <a:endParaRPr lang="en-GB">
              <a:solidFill>
                <a:schemeClr val="tx1"/>
              </a:solidFill>
            </a:endParaRPr>
          </a:p>
          <a:p>
            <a:pPr algn="just"/>
            <a:r>
              <a:rPr lang="en-GB" b="1"/>
              <a:t>Challenges using ONS4 and Rickter Scale</a:t>
            </a:r>
            <a:endParaRPr lang="en-GB"/>
          </a:p>
          <a:p>
            <a:pPr algn="just"/>
            <a:r>
              <a:rPr lang="en-GB"/>
              <a:t>Like every tool in the world nothing is ever #perfect! </a:t>
            </a:r>
          </a:p>
          <a:p>
            <a:pPr algn="just"/>
            <a:r>
              <a:rPr lang="en-GB"/>
              <a:t>One of the main challenges for me is that some patients have had really negative experiences with CBT therapy and these tools and questions can be daunting or irritating to them.</a:t>
            </a:r>
          </a:p>
          <a:p>
            <a:pPr algn="just"/>
            <a:r>
              <a:rPr lang="en-GB"/>
              <a:t>My hack: rephrase how I ask the question, personalise the relevance, so they feel confident that the data shared is for their best interest.</a:t>
            </a:r>
          </a:p>
          <a:p>
            <a:pPr lvl="0" algn="just">
              <a:spcBef>
                <a:spcPct val="20000"/>
              </a:spcBef>
              <a:spcAft>
                <a:spcPts val="0"/>
              </a:spcAft>
            </a:pPr>
            <a:endParaRPr lang="en-US" b="1">
              <a:solidFill>
                <a:schemeClr val="tx1"/>
              </a:solidFill>
            </a:endParaRPr>
          </a:p>
          <a:p>
            <a:endParaRPr lang="en-GB" b="1">
              <a:solidFill>
                <a:schemeClr val="tx1"/>
              </a:solidFill>
            </a:endParaRPr>
          </a:p>
        </p:txBody>
      </p:sp>
    </p:spTree>
    <p:extLst>
      <p:ext uri="{BB962C8B-B14F-4D97-AF65-F5344CB8AC3E}">
        <p14:creationId xmlns:p14="http://schemas.microsoft.com/office/powerpoint/2010/main" val="344387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11</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Michaela Coker – Social Prescribing Link Worker</a:t>
            </a:r>
          </a:p>
        </p:txBody>
      </p:sp>
      <p:sp>
        <p:nvSpPr>
          <p:cNvPr id="7" name="Subtitle 2">
            <a:extLst>
              <a:ext uri="{FF2B5EF4-FFF2-40B4-BE49-F238E27FC236}">
                <a16:creationId xmlns:a16="http://schemas.microsoft.com/office/drawing/2014/main" id="{90E1DC98-4803-44B7-96C9-10223EC8C916}"/>
              </a:ext>
            </a:extLst>
          </p:cNvPr>
          <p:cNvSpPr txBox="1">
            <a:spLocks/>
          </p:cNvSpPr>
          <p:nvPr/>
        </p:nvSpPr>
        <p:spPr>
          <a:xfrm>
            <a:off x="334434" y="819692"/>
            <a:ext cx="11601286" cy="4751090"/>
          </a:xfrm>
          <a:prstGeom prst="rect">
            <a:avLst/>
          </a:prstGeom>
        </p:spPr>
        <p:txBody>
          <a:bodyPr>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spcAft>
                <a:spcPts val="0"/>
              </a:spcAft>
            </a:pPr>
            <a:r>
              <a:rPr lang="en-US" b="1">
                <a:solidFill>
                  <a:schemeClr val="tx1"/>
                </a:solidFill>
              </a:rPr>
              <a:t>Why is it good to collate qualitative data for our PCNs?</a:t>
            </a:r>
          </a:p>
          <a:p>
            <a:pPr marL="285750" indent="-285750" algn="just">
              <a:spcBef>
                <a:spcPts val="0"/>
              </a:spcBef>
              <a:spcAft>
                <a:spcPts val="0"/>
              </a:spcAft>
              <a:buFont typeface="Arial" panose="020B0604020202020204" pitchFamily="34" charset="0"/>
              <a:buChar char="•"/>
            </a:pPr>
            <a:r>
              <a:rPr lang="en-GB"/>
              <a:t>Due to the fast paced nature of the role often we are not always physically visible in our PCNs</a:t>
            </a:r>
          </a:p>
          <a:p>
            <a:pPr marL="285750" indent="-285750" algn="just">
              <a:spcBef>
                <a:spcPts val="0"/>
              </a:spcBef>
              <a:spcAft>
                <a:spcPts val="0"/>
              </a:spcAft>
              <a:buFont typeface="Arial" panose="020B0604020202020204" pitchFamily="34" charset="0"/>
              <a:buChar char="•"/>
            </a:pPr>
            <a:r>
              <a:rPr lang="en-GB"/>
              <a:t>For this reason in particular, I have found that presenting case studies of patients that have met targets and made progress is key in promoting our amazing work.</a:t>
            </a:r>
          </a:p>
          <a:p>
            <a:pPr marL="285750" indent="-285750" algn="just">
              <a:spcBef>
                <a:spcPts val="0"/>
              </a:spcBef>
              <a:spcAft>
                <a:spcPts val="0"/>
              </a:spcAft>
              <a:buFont typeface="Arial" panose="020B0604020202020204" pitchFamily="34" charset="0"/>
              <a:buChar char="•"/>
            </a:pPr>
            <a:r>
              <a:rPr lang="en-GB"/>
              <a:t>Not only does sharing case studies or good news stories share what you have achieved, it will give a gentle reminder of the power of social prescribing in the community and encourage new referrals. </a:t>
            </a:r>
            <a:endParaRPr lang="en-US" b="1">
              <a:solidFill>
                <a:schemeClr val="tx1"/>
              </a:solidFill>
            </a:endParaRPr>
          </a:p>
          <a:p>
            <a:pPr algn="just">
              <a:spcBef>
                <a:spcPts val="0"/>
              </a:spcBef>
              <a:spcAft>
                <a:spcPts val="0"/>
              </a:spcAft>
            </a:pPr>
            <a:endParaRPr lang="en-US" b="1">
              <a:solidFill>
                <a:schemeClr val="tx1"/>
              </a:solidFill>
            </a:endParaRPr>
          </a:p>
          <a:p>
            <a:pPr algn="just">
              <a:spcBef>
                <a:spcPts val="0"/>
              </a:spcBef>
              <a:spcAft>
                <a:spcPts val="0"/>
              </a:spcAft>
            </a:pPr>
            <a:r>
              <a:rPr lang="en-US" b="1">
                <a:solidFill>
                  <a:schemeClr val="tx1"/>
                </a:solidFill>
              </a:rPr>
              <a:t>When to collate and what to do after?</a:t>
            </a:r>
          </a:p>
          <a:p>
            <a:pPr algn="just">
              <a:spcBef>
                <a:spcPts val="0"/>
              </a:spcBef>
              <a:spcAft>
                <a:spcPts val="0"/>
              </a:spcAft>
            </a:pPr>
            <a:r>
              <a:rPr lang="en-GB"/>
              <a:t>Collating Via Elemental: Upon discharge from the Social Prescribing Service, I review the case notes, highlight most relevant info and create a good news story. </a:t>
            </a:r>
          </a:p>
          <a:p>
            <a:pPr algn="just">
              <a:spcBef>
                <a:spcPts val="0"/>
              </a:spcBef>
              <a:spcAft>
                <a:spcPts val="0"/>
              </a:spcAft>
            </a:pPr>
            <a:endParaRPr lang="en-GB" b="1"/>
          </a:p>
          <a:p>
            <a:pPr algn="just">
              <a:spcBef>
                <a:spcPts val="0"/>
              </a:spcBef>
              <a:spcAft>
                <a:spcPts val="0"/>
              </a:spcAft>
            </a:pPr>
            <a:r>
              <a:rPr lang="en-GB" b="1"/>
              <a:t>Like any traditional story it has the beginning, middle and end as follows:</a:t>
            </a:r>
          </a:p>
          <a:p>
            <a:pPr marL="285750" indent="-285750" algn="just">
              <a:spcBef>
                <a:spcPts val="0"/>
              </a:spcBef>
              <a:spcAft>
                <a:spcPts val="0"/>
              </a:spcAft>
              <a:buFont typeface="Arial" panose="020B0604020202020204" pitchFamily="34" charset="0"/>
              <a:buChar char="•"/>
            </a:pPr>
            <a:r>
              <a:rPr lang="en-GB"/>
              <a:t>Why the patient was referred to me</a:t>
            </a:r>
          </a:p>
          <a:p>
            <a:pPr marL="285750" indent="-285750" algn="just">
              <a:spcBef>
                <a:spcPts val="0"/>
              </a:spcBef>
              <a:spcAft>
                <a:spcPts val="0"/>
              </a:spcAft>
              <a:buFont typeface="Arial" panose="020B0604020202020204" pitchFamily="34" charset="0"/>
              <a:buChar char="•"/>
            </a:pPr>
            <a:r>
              <a:rPr lang="en-GB"/>
              <a:t>How I supporting them, actions, targets achieved, where the patient has been referred to </a:t>
            </a:r>
          </a:p>
          <a:p>
            <a:pPr marL="285750" indent="-285750" algn="just">
              <a:spcBef>
                <a:spcPts val="0"/>
              </a:spcBef>
              <a:spcAft>
                <a:spcPts val="0"/>
              </a:spcAft>
              <a:buFont typeface="Arial" panose="020B0604020202020204" pitchFamily="34" charset="0"/>
              <a:buChar char="•"/>
            </a:pPr>
            <a:r>
              <a:rPr lang="en-GB"/>
              <a:t>Finalising outcome of last appointment, ONS4 result summary and sustainable changes made to patients life.</a:t>
            </a:r>
          </a:p>
          <a:p>
            <a:pPr marL="285750" indent="-285750" algn="just">
              <a:spcBef>
                <a:spcPts val="0"/>
              </a:spcBef>
              <a:spcAft>
                <a:spcPts val="0"/>
              </a:spcAft>
              <a:buFont typeface="Arial" panose="020B0604020202020204" pitchFamily="34" charset="0"/>
              <a:buChar char="•"/>
            </a:pPr>
            <a:r>
              <a:rPr lang="en-GB"/>
              <a:t>I then send a monthly keeping in touch email to Clinical Directors, GP leads, Practice managers to share the impact of my case studies.</a:t>
            </a:r>
          </a:p>
          <a:p>
            <a:pPr algn="just"/>
            <a:endParaRPr lang="en-GB" sz="100"/>
          </a:p>
        </p:txBody>
      </p:sp>
    </p:spTree>
    <p:extLst>
      <p:ext uri="{BB962C8B-B14F-4D97-AF65-F5344CB8AC3E}">
        <p14:creationId xmlns:p14="http://schemas.microsoft.com/office/powerpoint/2010/main" val="16072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12</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Michaela Coker – Social Prescribing Link Worker</a:t>
            </a:r>
          </a:p>
        </p:txBody>
      </p:sp>
      <p:sp>
        <p:nvSpPr>
          <p:cNvPr id="7" name="Subtitle 2">
            <a:extLst>
              <a:ext uri="{FF2B5EF4-FFF2-40B4-BE49-F238E27FC236}">
                <a16:creationId xmlns:a16="http://schemas.microsoft.com/office/drawing/2014/main" id="{90E1DC98-4803-44B7-96C9-10223EC8C916}"/>
              </a:ext>
            </a:extLst>
          </p:cNvPr>
          <p:cNvSpPr txBox="1">
            <a:spLocks/>
          </p:cNvSpPr>
          <p:nvPr/>
        </p:nvSpPr>
        <p:spPr>
          <a:xfrm>
            <a:off x="334434" y="854366"/>
            <a:ext cx="11601286" cy="4981000"/>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b="1">
              <a:solidFill>
                <a:schemeClr val="tx1"/>
              </a:solidFill>
            </a:endParaRPr>
          </a:p>
          <a:p>
            <a:pPr algn="just"/>
            <a:r>
              <a:rPr lang="en-US" b="1">
                <a:solidFill>
                  <a:schemeClr val="tx1"/>
                </a:solidFill>
              </a:rPr>
              <a:t> </a:t>
            </a:r>
            <a:endParaRPr lang="en-GB" b="1">
              <a:solidFill>
                <a:schemeClr val="tx1"/>
              </a:solidFill>
            </a:endParaRPr>
          </a:p>
        </p:txBody>
      </p:sp>
      <p:sp>
        <p:nvSpPr>
          <p:cNvPr id="3" name="Prostokąt 2">
            <a:extLst>
              <a:ext uri="{FF2B5EF4-FFF2-40B4-BE49-F238E27FC236}">
                <a16:creationId xmlns:a16="http://schemas.microsoft.com/office/drawing/2014/main" id="{CD10F66F-58D4-41AC-BF6E-00C57FD67892}"/>
              </a:ext>
            </a:extLst>
          </p:cNvPr>
          <p:cNvSpPr/>
          <p:nvPr/>
        </p:nvSpPr>
        <p:spPr>
          <a:xfrm>
            <a:off x="334434" y="833381"/>
            <a:ext cx="5503658" cy="5909310"/>
          </a:xfrm>
          <a:prstGeom prst="rect">
            <a:avLst/>
          </a:prstGeom>
        </p:spPr>
        <p:txBody>
          <a:bodyPr wrap="square" lIns="91440" tIns="45720" rIns="91440" bIns="45720" anchor="t">
            <a:spAutoFit/>
          </a:bodyPr>
          <a:lstStyle/>
          <a:p>
            <a:pPr algn="just"/>
            <a:r>
              <a:rPr lang="en-US" b="1"/>
              <a:t>How using ONS4 helps me present quarterly reports?</a:t>
            </a:r>
          </a:p>
          <a:p>
            <a:pPr algn="just">
              <a:spcBef>
                <a:spcPts val="0"/>
              </a:spcBef>
              <a:spcAft>
                <a:spcPts val="0"/>
              </a:spcAft>
            </a:pPr>
            <a:endParaRPr lang="en-GB"/>
          </a:p>
          <a:p>
            <a:pPr algn="just"/>
            <a:r>
              <a:rPr lang="en-GB"/>
              <a:t>I have attached a copy of a </a:t>
            </a:r>
            <a:r>
              <a:rPr lang="en-GB">
                <a:hlinkClick r:id="rId2"/>
              </a:rPr>
              <a:t>drafted quarterly report</a:t>
            </a:r>
            <a:r>
              <a:rPr lang="en-GB"/>
              <a:t> so you can see how it was presented to my PCN. </a:t>
            </a:r>
            <a:endParaRPr lang="en-GB">
              <a:cs typeface="Arial"/>
            </a:endParaRPr>
          </a:p>
          <a:p>
            <a:pPr algn="just">
              <a:spcBef>
                <a:spcPts val="0"/>
              </a:spcBef>
              <a:spcAft>
                <a:spcPts val="0"/>
              </a:spcAft>
            </a:pPr>
            <a:endParaRPr lang="en-GB"/>
          </a:p>
          <a:p>
            <a:pPr algn="just">
              <a:spcBef>
                <a:spcPts val="0"/>
              </a:spcBef>
              <a:spcAft>
                <a:spcPts val="0"/>
              </a:spcAft>
            </a:pPr>
            <a:r>
              <a:rPr lang="en-GB"/>
              <a:t>This covers either ONS4 OR Rickter scale demographics for the patients that I supported in that time period.</a:t>
            </a:r>
            <a:endParaRPr lang="en-GB" b="1"/>
          </a:p>
          <a:p>
            <a:pPr algn="just"/>
            <a:endParaRPr lang="en-GB" b="1"/>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pl-PL"/>
          </a:p>
        </p:txBody>
      </p:sp>
      <p:pic>
        <p:nvPicPr>
          <p:cNvPr id="5" name="Obraz 4">
            <a:extLst>
              <a:ext uri="{FF2B5EF4-FFF2-40B4-BE49-F238E27FC236}">
                <a16:creationId xmlns:a16="http://schemas.microsoft.com/office/drawing/2014/main" id="{A0FEF9DF-151F-4302-9E4D-AF2482A4DC3C}"/>
              </a:ext>
            </a:extLst>
          </p:cNvPr>
          <p:cNvPicPr>
            <a:picLocks noChangeAspect="1"/>
          </p:cNvPicPr>
          <p:nvPr/>
        </p:nvPicPr>
        <p:blipFill>
          <a:blip r:embed="rId3"/>
          <a:stretch>
            <a:fillRect/>
          </a:stretch>
        </p:blipFill>
        <p:spPr>
          <a:xfrm>
            <a:off x="6247457" y="1022634"/>
            <a:ext cx="5535178" cy="3915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ole tekstowe 7">
            <a:extLst>
              <a:ext uri="{FF2B5EF4-FFF2-40B4-BE49-F238E27FC236}">
                <a16:creationId xmlns:a16="http://schemas.microsoft.com/office/drawing/2014/main" id="{5719D234-B06E-4B91-8A4C-86A5DC5CD308}"/>
              </a:ext>
            </a:extLst>
          </p:cNvPr>
          <p:cNvSpPr txBox="1"/>
          <p:nvPr/>
        </p:nvSpPr>
        <p:spPr>
          <a:xfrm>
            <a:off x="7330677" y="5106028"/>
            <a:ext cx="3775393" cy="369332"/>
          </a:xfrm>
          <a:prstGeom prst="rect">
            <a:avLst/>
          </a:prstGeom>
          <a:noFill/>
        </p:spPr>
        <p:txBody>
          <a:bodyPr wrap="none" lIns="91440" tIns="45720" rIns="91440" bIns="45720" rtlCol="0" anchor="t">
            <a:spAutoFit/>
          </a:bodyPr>
          <a:lstStyle/>
          <a:p>
            <a:r>
              <a:rPr lang="en-GB"/>
              <a:t>Feel free to access the report </a:t>
            </a:r>
            <a:r>
              <a:rPr lang="en-GB">
                <a:hlinkClick r:id="rId2"/>
              </a:rPr>
              <a:t>here</a:t>
            </a:r>
            <a:r>
              <a:rPr lang="en-GB"/>
              <a:t>.</a:t>
            </a:r>
            <a:endParaRPr lang="pl-PL"/>
          </a:p>
        </p:txBody>
      </p:sp>
    </p:spTree>
    <p:extLst>
      <p:ext uri="{BB962C8B-B14F-4D97-AF65-F5344CB8AC3E}">
        <p14:creationId xmlns:p14="http://schemas.microsoft.com/office/powerpoint/2010/main" val="385981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13</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Michaela Coker – Social Prescribing Link Worker</a:t>
            </a:r>
          </a:p>
        </p:txBody>
      </p:sp>
      <p:sp>
        <p:nvSpPr>
          <p:cNvPr id="7" name="Subtitle 2">
            <a:extLst>
              <a:ext uri="{FF2B5EF4-FFF2-40B4-BE49-F238E27FC236}">
                <a16:creationId xmlns:a16="http://schemas.microsoft.com/office/drawing/2014/main" id="{90E1DC98-4803-44B7-96C9-10223EC8C916}"/>
              </a:ext>
            </a:extLst>
          </p:cNvPr>
          <p:cNvSpPr txBox="1">
            <a:spLocks/>
          </p:cNvSpPr>
          <p:nvPr/>
        </p:nvSpPr>
        <p:spPr>
          <a:xfrm>
            <a:off x="334434" y="854366"/>
            <a:ext cx="11601286" cy="4981000"/>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b="1">
              <a:solidFill>
                <a:schemeClr val="tx1"/>
              </a:solidFill>
            </a:endParaRPr>
          </a:p>
          <a:p>
            <a:pPr algn="just"/>
            <a:r>
              <a:rPr lang="en-US" b="1">
                <a:solidFill>
                  <a:schemeClr val="tx1"/>
                </a:solidFill>
              </a:rPr>
              <a:t> </a:t>
            </a:r>
            <a:endParaRPr lang="en-GB" b="1">
              <a:solidFill>
                <a:schemeClr val="tx1"/>
              </a:solidFill>
            </a:endParaRPr>
          </a:p>
        </p:txBody>
      </p:sp>
      <p:sp>
        <p:nvSpPr>
          <p:cNvPr id="3" name="Prostokąt 2">
            <a:extLst>
              <a:ext uri="{FF2B5EF4-FFF2-40B4-BE49-F238E27FC236}">
                <a16:creationId xmlns:a16="http://schemas.microsoft.com/office/drawing/2014/main" id="{CD10F66F-58D4-41AC-BF6E-00C57FD67892}"/>
              </a:ext>
            </a:extLst>
          </p:cNvPr>
          <p:cNvSpPr/>
          <p:nvPr/>
        </p:nvSpPr>
        <p:spPr>
          <a:xfrm>
            <a:off x="334434" y="854366"/>
            <a:ext cx="11601286" cy="7048083"/>
          </a:xfrm>
          <a:prstGeom prst="rect">
            <a:avLst/>
          </a:prstGeom>
        </p:spPr>
        <p:txBody>
          <a:bodyPr wrap="square">
            <a:spAutoFit/>
          </a:bodyPr>
          <a:lstStyle/>
          <a:p>
            <a:r>
              <a:rPr lang="en-US" sz="2000" b="1"/>
              <a:t>My Top Tips</a:t>
            </a:r>
          </a:p>
          <a:p>
            <a:endParaRPr lang="en-US" sz="2000" b="1"/>
          </a:p>
          <a:p>
            <a:pPr marL="457200" indent="-457200">
              <a:buFont typeface="+mj-lt"/>
              <a:buAutoNum type="arabicPeriod"/>
            </a:pPr>
            <a:r>
              <a:rPr lang="en-GB" sz="2000"/>
              <a:t>Practice using the tool with your peers and take turns being a difficult patient and review how you ask the questions.</a:t>
            </a:r>
          </a:p>
          <a:p>
            <a:pPr marL="457200" indent="-457200">
              <a:buFont typeface="+mj-lt"/>
              <a:buAutoNum type="arabicPeriod"/>
            </a:pPr>
            <a:endParaRPr lang="en-GB" sz="2000"/>
          </a:p>
          <a:p>
            <a:pPr marL="457200" indent="-457200">
              <a:buFont typeface="+mj-lt"/>
              <a:buAutoNum type="arabicPeriod"/>
            </a:pPr>
            <a:r>
              <a:rPr lang="en-GB" sz="2000"/>
              <a:t>Be your authentic self, although we remain professional at all times patients sense when we are being “textbook” be mindful on how we speak with each individual</a:t>
            </a:r>
          </a:p>
          <a:p>
            <a:pPr marL="457200" indent="-457200">
              <a:buFont typeface="+mj-lt"/>
              <a:buAutoNum type="arabicPeriod"/>
            </a:pPr>
            <a:endParaRPr lang="en-GB" sz="2000"/>
          </a:p>
          <a:p>
            <a:pPr marL="457200" indent="-457200">
              <a:buFont typeface="+mj-lt"/>
              <a:buAutoNum type="arabicPeriod"/>
            </a:pPr>
            <a:r>
              <a:rPr lang="en-GB" sz="2000"/>
              <a:t>Create yourself a folder of case studies so you have them prepared upon request which saves you admin time!</a:t>
            </a:r>
          </a:p>
          <a:p>
            <a:pPr marL="457200" indent="-457200">
              <a:buFont typeface="+mj-lt"/>
              <a:buAutoNum type="arabicPeriod"/>
            </a:pPr>
            <a:endParaRPr lang="en-GB" sz="2000"/>
          </a:p>
          <a:p>
            <a:pPr marL="457200" indent="-457200">
              <a:buFont typeface="+mj-lt"/>
              <a:buAutoNum type="arabicPeriod"/>
            </a:pPr>
            <a:r>
              <a:rPr lang="en-GB" sz="2000"/>
              <a:t>If in doubt and you need additional training or support always ask for help. Whether it be with your PCN or external organisation there are pathways in place to support us.</a:t>
            </a:r>
          </a:p>
          <a:p>
            <a:endParaRPr lang="en-GB" sz="2400">
              <a:solidFill>
                <a:schemeClr val="tx2">
                  <a:lumMod val="60000"/>
                  <a:lumOff val="40000"/>
                </a:schemeClr>
              </a:solidFill>
            </a:endParaRPr>
          </a:p>
          <a:p>
            <a:endParaRPr lang="en-GB" sz="2400">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en-GB">
              <a:solidFill>
                <a:schemeClr val="tx2">
                  <a:lumMod val="60000"/>
                  <a:lumOff val="40000"/>
                </a:schemeClr>
              </a:solidFill>
            </a:endParaRPr>
          </a:p>
          <a:p>
            <a:endParaRPr lang="pl-PL"/>
          </a:p>
        </p:txBody>
      </p:sp>
    </p:spTree>
    <p:extLst>
      <p:ext uri="{BB962C8B-B14F-4D97-AF65-F5344CB8AC3E}">
        <p14:creationId xmlns:p14="http://schemas.microsoft.com/office/powerpoint/2010/main" val="208320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14</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Q&amp;A</a:t>
            </a:r>
          </a:p>
        </p:txBody>
      </p:sp>
      <p:sp>
        <p:nvSpPr>
          <p:cNvPr id="7" name="Prostokąt 6">
            <a:extLst>
              <a:ext uri="{FF2B5EF4-FFF2-40B4-BE49-F238E27FC236}">
                <a16:creationId xmlns:a16="http://schemas.microsoft.com/office/drawing/2014/main" id="{BE38DC55-2751-44F4-8EB2-1E00C04E0EDB}"/>
              </a:ext>
            </a:extLst>
          </p:cNvPr>
          <p:cNvSpPr/>
          <p:nvPr/>
        </p:nvSpPr>
        <p:spPr>
          <a:xfrm>
            <a:off x="334434" y="2905780"/>
            <a:ext cx="11522206" cy="523220"/>
          </a:xfrm>
          <a:prstGeom prst="rect">
            <a:avLst/>
          </a:prstGeom>
        </p:spPr>
        <p:txBody>
          <a:bodyPr wrap="square" lIns="91440" tIns="45720" rIns="91440" bIns="45720" anchor="t">
            <a:spAutoFit/>
          </a:bodyPr>
          <a:lstStyle/>
          <a:p>
            <a:pPr algn="ctr"/>
            <a:r>
              <a:rPr lang="en-US" sz="2800" b="1">
                <a:ea typeface="+mn-lt"/>
                <a:cs typeface="+mn-lt"/>
              </a:rPr>
              <a:t>Please feel free to ask your question(s).</a:t>
            </a:r>
            <a:endParaRPr lang="en-US">
              <a:cs typeface="Arial"/>
            </a:endParaRPr>
          </a:p>
        </p:txBody>
      </p:sp>
    </p:spTree>
    <p:extLst>
      <p:ext uri="{BB962C8B-B14F-4D97-AF65-F5344CB8AC3E}">
        <p14:creationId xmlns:p14="http://schemas.microsoft.com/office/powerpoint/2010/main" val="145614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8DC179-1DAB-4E11-8B6D-6853A4E3A76F}"/>
              </a:ext>
            </a:extLst>
          </p:cNvPr>
          <p:cNvSpPr txBox="1"/>
          <p:nvPr/>
        </p:nvSpPr>
        <p:spPr>
          <a:xfrm>
            <a:off x="334434" y="872088"/>
            <a:ext cx="11601286"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b="1">
                <a:ea typeface="+mn-lt"/>
                <a:cs typeface="+mn-lt"/>
              </a:rPr>
              <a:t>Outcomes Measurement and Evaluation</a:t>
            </a:r>
            <a:r>
              <a:rPr lang="en-US" b="1"/>
              <a:t>	                  </a:t>
            </a:r>
          </a:p>
          <a:p>
            <a:pPr algn="just"/>
            <a:r>
              <a:rPr lang="en-US" b="1"/>
              <a:t>Cross-service/cross-</a:t>
            </a:r>
            <a:r>
              <a:rPr lang="en-US" b="1" err="1"/>
              <a:t>organisation</a:t>
            </a:r>
            <a:r>
              <a:rPr lang="en-US" b="1"/>
              <a:t> outcomes measurement. </a:t>
            </a:r>
          </a:p>
          <a:p>
            <a:endParaRPr lang="en-US" b="1"/>
          </a:p>
          <a:p>
            <a:pPr algn="just"/>
            <a:r>
              <a:rPr lang="en-US"/>
              <a:t>With members of the local community Bromley by Bow has developed the knowledge and skills to measure change due to our work that is based entirely on what matters to the local community.</a:t>
            </a:r>
          </a:p>
          <a:p>
            <a:pPr algn="just"/>
            <a:endParaRPr lang="en-US"/>
          </a:p>
          <a:p>
            <a:pPr algn="just"/>
            <a:r>
              <a:rPr lang="en-US"/>
              <a:t>The two-year Bromley by Bow qualitative study </a:t>
            </a:r>
            <a:r>
              <a:rPr lang="en-US" b="1">
                <a:hlinkClick r:id="rId2"/>
              </a:rPr>
              <a:t>Unleashing Health Communities </a:t>
            </a:r>
            <a:r>
              <a:rPr lang="en-US"/>
              <a:t>identified the ‘ingredients of a good life’ from the perspective of local community members, set within the current and a historical context.</a:t>
            </a:r>
          </a:p>
          <a:p>
            <a:pPr algn="just"/>
            <a:endParaRPr lang="en-US"/>
          </a:p>
          <a:p>
            <a:pPr algn="just"/>
            <a:r>
              <a:rPr lang="en-US"/>
              <a:t>These have been grouped and now form the </a:t>
            </a:r>
            <a:r>
              <a:rPr lang="en-US" b="1"/>
              <a:t>Bromley by Bow Outcomes Framework</a:t>
            </a:r>
            <a:r>
              <a:rPr lang="en-US"/>
              <a:t>. Our team has </a:t>
            </a:r>
            <a:r>
              <a:rPr lang="en-US" err="1"/>
              <a:t>operationalised</a:t>
            </a:r>
            <a:r>
              <a:rPr lang="en-US"/>
              <a:t> the Framework into </a:t>
            </a:r>
            <a:r>
              <a:rPr lang="en-US" b="1"/>
              <a:t>14 domains</a:t>
            </a:r>
            <a:r>
              <a:rPr lang="en-US"/>
              <a:t> and </a:t>
            </a:r>
            <a:r>
              <a:rPr lang="en-US" b="1"/>
              <a:t>40 indicators</a:t>
            </a:r>
            <a:r>
              <a:rPr lang="en-US"/>
              <a:t> and has developed an </a:t>
            </a:r>
            <a:r>
              <a:rPr lang="en-US" b="1"/>
              <a:t>evaluation tool</a:t>
            </a:r>
            <a:r>
              <a:rPr lang="en-US"/>
              <a:t> that routinely and consistently </a:t>
            </a:r>
            <a:r>
              <a:rPr lang="en-US" b="1"/>
              <a:t>measures the change clients experience</a:t>
            </a:r>
            <a:r>
              <a:rPr lang="en-US"/>
              <a:t> as a direct result of the Bromley by Bow activity they participate in, across the integrated Bromley by Bow Centre and Health. </a:t>
            </a:r>
          </a:p>
          <a:p>
            <a:endParaRPr lang="en-US"/>
          </a:p>
          <a:p>
            <a:r>
              <a:rPr lang="en-US"/>
              <a:t>			For this work we are grateful to be supported by an </a:t>
            </a:r>
            <a:r>
              <a:rPr lang="en-US" b="1">
                <a:hlinkClick r:id="rId3"/>
              </a:rPr>
              <a:t>Advisory Group</a:t>
            </a:r>
            <a:r>
              <a:rPr lang="en-US" i="1"/>
              <a:t> </a:t>
            </a:r>
          </a:p>
          <a:p>
            <a:r>
              <a:rPr lang="en-US" i="1"/>
              <a:t>			</a:t>
            </a:r>
            <a:r>
              <a:rPr lang="en-US"/>
              <a:t>and </a:t>
            </a:r>
            <a:r>
              <a:rPr lang="en-US" b="1"/>
              <a:t>funded by the Health Foundation</a:t>
            </a:r>
            <a:r>
              <a:rPr lang="en-US"/>
              <a:t>.</a:t>
            </a:r>
          </a:p>
          <a:p>
            <a:pPr algn="just"/>
            <a:endParaRPr lang="en-GB" sz="1600">
              <a:cs typeface="Arial"/>
            </a:endParaRPr>
          </a:p>
        </p:txBody>
      </p:sp>
      <p:pic>
        <p:nvPicPr>
          <p:cNvPr id="1026" name="Picture 2" descr="Bromley by Bow Centre">
            <a:extLst>
              <a:ext uri="{FF2B5EF4-FFF2-40B4-BE49-F238E27FC236}">
                <a16:creationId xmlns:a16="http://schemas.microsoft.com/office/drawing/2014/main" id="{487FC450-1D75-43A5-B20A-538EAEE23C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844" y="4650963"/>
            <a:ext cx="1845533" cy="8386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15</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Dan Hopewell – London Region Facilitator for Social Prescribing</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2961988"/>
            <a:ext cx="11522206" cy="307777"/>
          </a:xfrm>
          <a:prstGeom prst="rect">
            <a:avLst/>
          </a:prstGeom>
        </p:spPr>
        <p:txBody>
          <a:bodyPr wrap="square" lIns="91440" tIns="45720" rIns="91440" bIns="45720" anchor="t">
            <a:spAutoFit/>
          </a:bodyPr>
          <a:lstStyle/>
          <a:p>
            <a:endParaRPr lang="en-US" sz="1400" b="1">
              <a:cs typeface="Arial"/>
            </a:endParaRPr>
          </a:p>
        </p:txBody>
      </p:sp>
    </p:spTree>
    <p:extLst>
      <p:ext uri="{BB962C8B-B14F-4D97-AF65-F5344CB8AC3E}">
        <p14:creationId xmlns:p14="http://schemas.microsoft.com/office/powerpoint/2010/main" val="289492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16</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Q&amp;A</a:t>
            </a:r>
          </a:p>
        </p:txBody>
      </p:sp>
      <p:sp>
        <p:nvSpPr>
          <p:cNvPr id="7" name="Prostokąt 6">
            <a:extLst>
              <a:ext uri="{FF2B5EF4-FFF2-40B4-BE49-F238E27FC236}">
                <a16:creationId xmlns:a16="http://schemas.microsoft.com/office/drawing/2014/main" id="{BE38DC55-2751-44F4-8EB2-1E00C04E0EDB}"/>
              </a:ext>
            </a:extLst>
          </p:cNvPr>
          <p:cNvSpPr/>
          <p:nvPr/>
        </p:nvSpPr>
        <p:spPr>
          <a:xfrm>
            <a:off x="334434" y="2905780"/>
            <a:ext cx="11522206" cy="523220"/>
          </a:xfrm>
          <a:prstGeom prst="rect">
            <a:avLst/>
          </a:prstGeom>
        </p:spPr>
        <p:txBody>
          <a:bodyPr wrap="square" lIns="91440" tIns="45720" rIns="91440" bIns="45720" anchor="t">
            <a:spAutoFit/>
          </a:bodyPr>
          <a:lstStyle/>
          <a:p>
            <a:pPr algn="ctr"/>
            <a:r>
              <a:rPr lang="en-US" sz="2800" b="1">
                <a:ea typeface="+mn-lt"/>
                <a:cs typeface="+mn-lt"/>
              </a:rPr>
              <a:t>Please feel free to ask your question(s).</a:t>
            </a:r>
            <a:endParaRPr lang="en-US">
              <a:cs typeface="Arial"/>
            </a:endParaRPr>
          </a:p>
        </p:txBody>
      </p:sp>
    </p:spTree>
    <p:extLst>
      <p:ext uri="{BB962C8B-B14F-4D97-AF65-F5344CB8AC3E}">
        <p14:creationId xmlns:p14="http://schemas.microsoft.com/office/powerpoint/2010/main" val="37142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17</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Louise </a:t>
            </a:r>
            <a:r>
              <a:rPr lang="en-US" err="1"/>
              <a:t>McComiskie</a:t>
            </a:r>
            <a:r>
              <a:rPr lang="en-US"/>
              <a:t> – Social Prescribing Link Worker, Barnet</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976046"/>
            <a:ext cx="11522206" cy="307777"/>
          </a:xfrm>
          <a:prstGeom prst="rect">
            <a:avLst/>
          </a:prstGeom>
        </p:spPr>
        <p:txBody>
          <a:bodyPr wrap="square" lIns="91440" tIns="45720" rIns="91440" bIns="45720" anchor="t">
            <a:spAutoFit/>
          </a:bodyPr>
          <a:lstStyle/>
          <a:p>
            <a:endParaRPr lang="en-US" sz="1400" b="1">
              <a:cs typeface="Arial"/>
            </a:endParaRPr>
          </a:p>
        </p:txBody>
      </p:sp>
      <p:sp>
        <p:nvSpPr>
          <p:cNvPr id="7" name="TextBox 6">
            <a:extLst>
              <a:ext uri="{FF2B5EF4-FFF2-40B4-BE49-F238E27FC236}">
                <a16:creationId xmlns:a16="http://schemas.microsoft.com/office/drawing/2014/main" id="{8D8DC179-1DAB-4E11-8B6D-6853A4E3A76F}"/>
              </a:ext>
            </a:extLst>
          </p:cNvPr>
          <p:cNvSpPr txBox="1"/>
          <p:nvPr/>
        </p:nvSpPr>
        <p:spPr>
          <a:xfrm>
            <a:off x="288707" y="903183"/>
            <a:ext cx="1161366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600" b="1">
                <a:ea typeface="+mn-lt"/>
                <a:cs typeface="+mn-lt"/>
              </a:rPr>
              <a:t>Description of SP service</a:t>
            </a:r>
            <a:endParaRPr lang="en-GB" sz="1600" b="1">
              <a:cs typeface="Arial"/>
            </a:endParaRPr>
          </a:p>
          <a:p>
            <a:pPr algn="just"/>
            <a:r>
              <a:rPr lang="en-GB" sz="1600">
                <a:ea typeface="+mn-lt"/>
                <a:cs typeface="+mn-lt"/>
              </a:rPr>
              <a:t>Within the PCN that I work in, there are 3 SPLW including myself and between us we cover 7 surgeries. The sessions can last anywhere from 10 minutes to just over 30 minutes depending on the needs of the patients and what they have referred for.</a:t>
            </a:r>
            <a:endParaRPr lang="en-GB" sz="1600">
              <a:cs typeface="Arial"/>
            </a:endParaRPr>
          </a:p>
          <a:p>
            <a:pPr algn="just"/>
            <a:endParaRPr lang="en-GB" sz="1600">
              <a:ea typeface="+mn-lt"/>
              <a:cs typeface="+mn-lt"/>
            </a:endParaRPr>
          </a:p>
          <a:p>
            <a:pPr algn="just"/>
            <a:r>
              <a:rPr lang="en-GB" sz="1600" b="1">
                <a:ea typeface="+mn-lt"/>
                <a:cs typeface="+mn-lt"/>
              </a:rPr>
              <a:t>What do we measure and why?</a:t>
            </a:r>
            <a:endParaRPr lang="en-GB" sz="1600" b="1">
              <a:cs typeface="Arial"/>
            </a:endParaRPr>
          </a:p>
          <a:p>
            <a:pPr algn="just"/>
            <a:r>
              <a:rPr lang="en-GB" sz="1600">
                <a:ea typeface="+mn-lt"/>
                <a:cs typeface="+mn-lt"/>
              </a:rPr>
              <a:t>We use a software called Elemental. This is where we receive referrals and make notes from the conversations we have with the patients. We record the social prescription and the ONS4 and GP visits in the first session and then record it again once we have discharged the patient.</a:t>
            </a:r>
          </a:p>
          <a:p>
            <a:pPr algn="just"/>
            <a:endParaRPr lang="en-GB" sz="1600">
              <a:cs typeface="Arial"/>
            </a:endParaRPr>
          </a:p>
          <a:p>
            <a:pPr algn="just"/>
            <a:r>
              <a:rPr lang="en-GB" sz="1600">
                <a:ea typeface="+mn-lt"/>
                <a:cs typeface="+mn-lt"/>
              </a:rPr>
              <a:t>We also have a feedback survey which we send out to patients via email at the end of service to gain information on how helpful they found the service and how we can improve.</a:t>
            </a:r>
            <a:endParaRPr lang="en-GB" sz="1600">
              <a:cs typeface="Arial"/>
            </a:endParaRPr>
          </a:p>
          <a:p>
            <a:pPr algn="just"/>
            <a:endParaRPr lang="en-GB" sz="1600">
              <a:ea typeface="+mn-lt"/>
              <a:cs typeface="+mn-lt"/>
            </a:endParaRPr>
          </a:p>
          <a:p>
            <a:pPr algn="just"/>
            <a:r>
              <a:rPr lang="en-GB" sz="1600" b="1">
                <a:ea typeface="+mn-lt"/>
                <a:cs typeface="+mn-lt"/>
              </a:rPr>
              <a:t>How do we do it</a:t>
            </a:r>
            <a:endParaRPr lang="en-GB" sz="1600" b="1">
              <a:cs typeface="Arial"/>
            </a:endParaRPr>
          </a:p>
          <a:p>
            <a:pPr algn="just"/>
            <a:r>
              <a:rPr lang="en-GB" sz="1600">
                <a:ea typeface="+mn-lt"/>
                <a:cs typeface="+mn-lt"/>
              </a:rPr>
              <a:t>We do this by using Elemental and inputting the data that is then pulled by the SP manager every month.</a:t>
            </a:r>
            <a:endParaRPr lang="en-GB" sz="1600">
              <a:cs typeface="Arial"/>
            </a:endParaRPr>
          </a:p>
          <a:p>
            <a:pPr algn="just"/>
            <a:endParaRPr lang="en-GB" sz="1600">
              <a:ea typeface="+mn-lt"/>
              <a:cs typeface="+mn-lt"/>
            </a:endParaRPr>
          </a:p>
          <a:p>
            <a:pPr algn="just"/>
            <a:r>
              <a:rPr lang="en-GB" sz="1600" b="1">
                <a:ea typeface="+mn-lt"/>
                <a:cs typeface="+mn-lt"/>
              </a:rPr>
              <a:t>Summary </a:t>
            </a:r>
            <a:endParaRPr lang="en-GB" sz="1600" b="1">
              <a:cs typeface="Arial"/>
            </a:endParaRPr>
          </a:p>
          <a:p>
            <a:pPr algn="just"/>
            <a:r>
              <a:rPr lang="en-GB" sz="1600">
                <a:ea typeface="+mn-lt"/>
                <a:cs typeface="+mn-lt"/>
              </a:rPr>
              <a:t>By using Elemental it helps us to keep a record of how well SP works with the surgeries whom we support. It helps us see if SP is working for patients who are referred to us and record the data once we have discharged them to find out if the patient isn’t going to see the GP as much as they were before being referred to the SP service.</a:t>
            </a:r>
            <a:endParaRPr lang="en-GB" sz="1600">
              <a:cs typeface="Arial"/>
            </a:endParaRPr>
          </a:p>
          <a:p>
            <a:endParaRPr lang="en-GB" sz="1600">
              <a:cs typeface="Arial"/>
            </a:endParaRPr>
          </a:p>
          <a:p>
            <a:pPr algn="l"/>
            <a:endParaRPr lang="en-GB" sz="1600">
              <a:cs typeface="Arial"/>
            </a:endParaRPr>
          </a:p>
        </p:txBody>
      </p:sp>
    </p:spTree>
    <p:extLst>
      <p:ext uri="{BB962C8B-B14F-4D97-AF65-F5344CB8AC3E}">
        <p14:creationId xmlns:p14="http://schemas.microsoft.com/office/powerpoint/2010/main" val="118652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4765F2E-CBFB-4CAE-82FA-D7BA3C4AB8AC}"/>
              </a:ext>
            </a:extLst>
          </p:cNvPr>
          <p:cNvPicPr>
            <a:picLocks noChangeAspect="1"/>
          </p:cNvPicPr>
          <p:nvPr/>
        </p:nvPicPr>
        <p:blipFill>
          <a:blip r:embed="rId2"/>
          <a:stretch>
            <a:fillRect/>
          </a:stretch>
        </p:blipFill>
        <p:spPr>
          <a:xfrm rot="274269">
            <a:off x="7292200" y="816374"/>
            <a:ext cx="4075517" cy="2279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18</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Louise </a:t>
            </a:r>
            <a:r>
              <a:rPr lang="en-US" err="1"/>
              <a:t>McComiskie</a:t>
            </a:r>
            <a:r>
              <a:rPr lang="en-US"/>
              <a:t> – Social Prescribing Link Worker, Barnet</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976046"/>
            <a:ext cx="11522206" cy="307777"/>
          </a:xfrm>
          <a:prstGeom prst="rect">
            <a:avLst/>
          </a:prstGeom>
        </p:spPr>
        <p:txBody>
          <a:bodyPr wrap="square" lIns="91440" tIns="45720" rIns="91440" bIns="45720" anchor="t">
            <a:spAutoFit/>
          </a:bodyPr>
          <a:lstStyle/>
          <a:p>
            <a:endParaRPr lang="en-US" sz="1400" b="1">
              <a:cs typeface="Arial"/>
            </a:endParaRPr>
          </a:p>
        </p:txBody>
      </p:sp>
      <p:sp>
        <p:nvSpPr>
          <p:cNvPr id="8" name="pole tekstowe 7">
            <a:extLst>
              <a:ext uri="{FF2B5EF4-FFF2-40B4-BE49-F238E27FC236}">
                <a16:creationId xmlns:a16="http://schemas.microsoft.com/office/drawing/2014/main" id="{754FACD6-9AED-4AC2-BF53-5655A966619B}"/>
              </a:ext>
            </a:extLst>
          </p:cNvPr>
          <p:cNvSpPr txBox="1"/>
          <p:nvPr/>
        </p:nvSpPr>
        <p:spPr>
          <a:xfrm>
            <a:off x="263413" y="907997"/>
            <a:ext cx="6998522" cy="3970318"/>
          </a:xfrm>
          <a:prstGeom prst="rect">
            <a:avLst/>
          </a:prstGeom>
          <a:noFill/>
        </p:spPr>
        <p:txBody>
          <a:bodyPr wrap="square" rtlCol="0">
            <a:spAutoFit/>
          </a:bodyPr>
          <a:lstStyle/>
          <a:p>
            <a:r>
              <a:rPr lang="en-US"/>
              <a:t>In our annual reports we include information related to:</a:t>
            </a:r>
          </a:p>
          <a:p>
            <a:endParaRPr lang="en-US"/>
          </a:p>
          <a:p>
            <a:pPr marL="285750" indent="-285750">
              <a:buFont typeface="Wingdings" panose="05000000000000000000" pitchFamily="2" charset="2"/>
              <a:buChar char="ü"/>
            </a:pPr>
            <a:r>
              <a:rPr lang="en-US"/>
              <a:t>Overall Summary</a:t>
            </a:r>
          </a:p>
          <a:p>
            <a:pPr marL="285750" indent="-285750">
              <a:buFont typeface="Wingdings" panose="05000000000000000000" pitchFamily="2" charset="2"/>
              <a:buChar char="ü"/>
            </a:pPr>
            <a:r>
              <a:rPr lang="en-US"/>
              <a:t>Referral totals (per month and PCN split)</a:t>
            </a:r>
          </a:p>
          <a:p>
            <a:pPr marL="285750" indent="-285750">
              <a:buFont typeface="Wingdings" panose="05000000000000000000" pitchFamily="2" charset="2"/>
              <a:buChar char="ü"/>
            </a:pPr>
            <a:r>
              <a:rPr lang="en-US"/>
              <a:t>Referral by GP practice</a:t>
            </a:r>
          </a:p>
          <a:p>
            <a:pPr marL="285750" indent="-285750">
              <a:buFont typeface="Wingdings" panose="05000000000000000000" pitchFamily="2" charset="2"/>
              <a:buChar char="ü"/>
            </a:pPr>
            <a:r>
              <a:rPr lang="en-US"/>
              <a:t>Age and gender of total referrals made</a:t>
            </a:r>
          </a:p>
          <a:p>
            <a:pPr marL="285750" indent="-285750">
              <a:buFont typeface="Wingdings" panose="05000000000000000000" pitchFamily="2" charset="2"/>
              <a:buChar char="ü"/>
            </a:pPr>
            <a:r>
              <a:rPr lang="en-US"/>
              <a:t>Appointment types and number of appointments made by PCN</a:t>
            </a:r>
          </a:p>
          <a:p>
            <a:pPr marL="285750" indent="-285750">
              <a:buFont typeface="Wingdings" panose="05000000000000000000" pitchFamily="2" charset="2"/>
              <a:buChar char="ü"/>
            </a:pPr>
            <a:r>
              <a:rPr lang="en-US"/>
              <a:t>Contact times of appointments made</a:t>
            </a:r>
          </a:p>
          <a:p>
            <a:pPr marL="285750" indent="-285750">
              <a:buFont typeface="Wingdings" panose="05000000000000000000" pitchFamily="2" charset="2"/>
              <a:buChar char="ü"/>
            </a:pPr>
            <a:r>
              <a:rPr lang="en-US"/>
              <a:t>Most common referral reasons for the service identified</a:t>
            </a:r>
          </a:p>
          <a:p>
            <a:pPr marL="285750" indent="-285750">
              <a:buFont typeface="Wingdings" panose="05000000000000000000" pitchFamily="2" charset="2"/>
              <a:buChar char="ü"/>
            </a:pPr>
            <a:r>
              <a:rPr lang="en-US"/>
              <a:t>Most common signposting and referrals made by SPLW</a:t>
            </a:r>
          </a:p>
          <a:p>
            <a:pPr marL="285750" indent="-285750">
              <a:buFont typeface="Wingdings" panose="05000000000000000000" pitchFamily="2" charset="2"/>
              <a:buChar char="ü"/>
            </a:pPr>
            <a:r>
              <a:rPr lang="en-US"/>
              <a:t>Percentage of referrals made for each Referral reason to the service</a:t>
            </a:r>
          </a:p>
          <a:p>
            <a:pPr marL="285750" indent="-285750">
              <a:buFont typeface="Wingdings" panose="05000000000000000000" pitchFamily="2" charset="2"/>
              <a:buChar char="ü"/>
            </a:pPr>
            <a:r>
              <a:rPr lang="en-US"/>
              <a:t>Outcome data ONS and GP attendance records</a:t>
            </a:r>
          </a:p>
          <a:p>
            <a:pPr marL="285750" indent="-285750">
              <a:buFont typeface="Wingdings" panose="05000000000000000000" pitchFamily="2" charset="2"/>
              <a:buChar char="ü"/>
            </a:pPr>
            <a:r>
              <a:rPr lang="en-US"/>
              <a:t>Feedback Survey results</a:t>
            </a:r>
          </a:p>
        </p:txBody>
      </p:sp>
      <p:pic>
        <p:nvPicPr>
          <p:cNvPr id="9" name="Obraz 8">
            <a:extLst>
              <a:ext uri="{FF2B5EF4-FFF2-40B4-BE49-F238E27FC236}">
                <a16:creationId xmlns:a16="http://schemas.microsoft.com/office/drawing/2014/main" id="{E481913A-2A12-4D08-8D63-5BB4DF4A97C1}"/>
              </a:ext>
            </a:extLst>
          </p:cNvPr>
          <p:cNvPicPr>
            <a:picLocks noChangeAspect="1"/>
          </p:cNvPicPr>
          <p:nvPr/>
        </p:nvPicPr>
        <p:blipFill>
          <a:blip r:embed="rId3"/>
          <a:stretch>
            <a:fillRect/>
          </a:stretch>
        </p:blipFill>
        <p:spPr>
          <a:xfrm rot="21258102">
            <a:off x="7374101" y="3084458"/>
            <a:ext cx="4563701" cy="2486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806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19</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Louise </a:t>
            </a:r>
            <a:r>
              <a:rPr lang="en-US" err="1"/>
              <a:t>McComiskie</a:t>
            </a:r>
            <a:r>
              <a:rPr lang="en-US"/>
              <a:t> – Social Prescribing Link Worker, Barnet</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976046"/>
            <a:ext cx="11522206" cy="307777"/>
          </a:xfrm>
          <a:prstGeom prst="rect">
            <a:avLst/>
          </a:prstGeom>
        </p:spPr>
        <p:txBody>
          <a:bodyPr wrap="square" lIns="91440" tIns="45720" rIns="91440" bIns="45720" anchor="t">
            <a:spAutoFit/>
          </a:bodyPr>
          <a:lstStyle/>
          <a:p>
            <a:endParaRPr lang="en-US" sz="1400" b="1">
              <a:cs typeface="Arial"/>
            </a:endParaRPr>
          </a:p>
        </p:txBody>
      </p:sp>
      <p:pic>
        <p:nvPicPr>
          <p:cNvPr id="5" name="Obraz 4">
            <a:extLst>
              <a:ext uri="{FF2B5EF4-FFF2-40B4-BE49-F238E27FC236}">
                <a16:creationId xmlns:a16="http://schemas.microsoft.com/office/drawing/2014/main" id="{D8B7744C-6C97-4392-8820-BBA8254ACD7D}"/>
              </a:ext>
            </a:extLst>
          </p:cNvPr>
          <p:cNvPicPr>
            <a:picLocks noChangeAspect="1"/>
          </p:cNvPicPr>
          <p:nvPr/>
        </p:nvPicPr>
        <p:blipFill>
          <a:blip r:embed="rId2"/>
          <a:stretch>
            <a:fillRect/>
          </a:stretch>
        </p:blipFill>
        <p:spPr>
          <a:xfrm>
            <a:off x="3090583" y="910364"/>
            <a:ext cx="8605440" cy="4822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ole tekstowe 7">
            <a:extLst>
              <a:ext uri="{FF2B5EF4-FFF2-40B4-BE49-F238E27FC236}">
                <a16:creationId xmlns:a16="http://schemas.microsoft.com/office/drawing/2014/main" id="{754FACD6-9AED-4AC2-BF53-5655A966619B}"/>
              </a:ext>
            </a:extLst>
          </p:cNvPr>
          <p:cNvSpPr txBox="1"/>
          <p:nvPr/>
        </p:nvSpPr>
        <p:spPr>
          <a:xfrm>
            <a:off x="334434" y="1733621"/>
            <a:ext cx="2515298" cy="2585323"/>
          </a:xfrm>
          <a:prstGeom prst="rect">
            <a:avLst/>
          </a:prstGeom>
          <a:noFill/>
        </p:spPr>
        <p:txBody>
          <a:bodyPr wrap="square" rtlCol="0">
            <a:spAutoFit/>
          </a:bodyPr>
          <a:lstStyle/>
          <a:p>
            <a:r>
              <a:rPr lang="en-GB"/>
              <a:t>The slide illustrates how we report GP attendance, hospital admission and A&amp;E admissions.</a:t>
            </a:r>
          </a:p>
          <a:p>
            <a:endParaRPr lang="en-GB"/>
          </a:p>
          <a:p>
            <a:r>
              <a:rPr lang="en-GB"/>
              <a:t>The report is presented to the PCN on a regular basis.</a:t>
            </a:r>
            <a:endParaRPr lang="pl-PL"/>
          </a:p>
        </p:txBody>
      </p:sp>
    </p:spTree>
    <p:extLst>
      <p:ext uri="{BB962C8B-B14F-4D97-AF65-F5344CB8AC3E}">
        <p14:creationId xmlns:p14="http://schemas.microsoft.com/office/powerpoint/2010/main" val="369534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Logo&#10;&#10;Description automatically generated">
            <a:extLst>
              <a:ext uri="{FF2B5EF4-FFF2-40B4-BE49-F238E27FC236}">
                <a16:creationId xmlns:a16="http://schemas.microsoft.com/office/drawing/2014/main" id="{DD935B4D-2048-4F0E-A549-9DC3C8EE1472}"/>
              </a:ext>
            </a:extLst>
          </p:cNvPr>
          <p:cNvPicPr>
            <a:picLocks noChangeAspect="1"/>
          </p:cNvPicPr>
          <p:nvPr/>
        </p:nvPicPr>
        <p:blipFill>
          <a:blip r:embed="rId2"/>
          <a:stretch>
            <a:fillRect/>
          </a:stretch>
        </p:blipFill>
        <p:spPr>
          <a:xfrm>
            <a:off x="18270" y="3502592"/>
            <a:ext cx="2524125" cy="1809750"/>
          </a:xfrm>
          <a:prstGeom prst="rect">
            <a:avLst/>
          </a:prstGeom>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6047587"/>
            <a:ext cx="12192001" cy="814496"/>
          </a:xfrm>
          <a:prstGeom prst="rect">
            <a:avLst/>
          </a:prstGeom>
          <a:solidFill>
            <a:schemeClr val="tx2"/>
          </a:solidFill>
          <a:ln>
            <a:noFill/>
          </a:ln>
        </p:spPr>
        <p:txBody>
          <a:bodyPr spcFirstLastPara="1" wrap="square" lIns="121900" tIns="60933" rIns="121900" bIns="60933" anchor="ctr" anchorCtr="0">
            <a:noAutofit/>
          </a:bodyPr>
          <a:lstStyle/>
          <a:p>
            <a:pPr algn="ctr"/>
            <a:r>
              <a:rPr lang="en-US" sz="2400">
                <a:solidFill>
                  <a:schemeClr val="lt1"/>
                </a:solidFill>
                <a:ea typeface="+mn-lt"/>
                <a:cs typeface="+mn-lt"/>
              </a:rPr>
              <a:t>Peer Learning for London: Outcome measures and presenting the impact of your work</a:t>
            </a:r>
          </a:p>
        </p:txBody>
      </p:sp>
      <p:sp>
        <p:nvSpPr>
          <p:cNvPr id="2" name="Title 1">
            <a:extLst>
              <a:ext uri="{FF2B5EF4-FFF2-40B4-BE49-F238E27FC236}">
                <a16:creationId xmlns:a16="http://schemas.microsoft.com/office/drawing/2014/main" id="{ADF629DB-CF70-4455-89EC-7AF1A2E4A478}"/>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GB" sz="2800" b="1">
                <a:sym typeface="Arial"/>
              </a:rPr>
              <a:t>Plan for today </a:t>
            </a:r>
            <a:br>
              <a:rPr lang="en-GB" sz="2800" b="0" i="0" u="none" strike="noStrike" cap="none">
                <a:latin typeface="Arial"/>
                <a:ea typeface="Arial"/>
                <a:cs typeface="Arial"/>
              </a:rPr>
            </a:br>
            <a:endParaRPr lang="en-GB" sz="2800"/>
          </a:p>
        </p:txBody>
      </p:sp>
      <p:pic>
        <p:nvPicPr>
          <p:cNvPr id="7" name="Picture 12" descr="Icon&#10;&#10;Description automatically generated">
            <a:extLst>
              <a:ext uri="{FF2B5EF4-FFF2-40B4-BE49-F238E27FC236}">
                <a16:creationId xmlns:a16="http://schemas.microsoft.com/office/drawing/2014/main" id="{6ADED57B-2968-4E88-9F0D-4AA9D4FF854B}"/>
              </a:ext>
            </a:extLst>
          </p:cNvPr>
          <p:cNvPicPr>
            <a:picLocks noChangeAspect="1"/>
          </p:cNvPicPr>
          <p:nvPr/>
        </p:nvPicPr>
        <p:blipFill>
          <a:blip r:embed="rId3"/>
          <a:stretch>
            <a:fillRect/>
          </a:stretch>
        </p:blipFill>
        <p:spPr>
          <a:xfrm>
            <a:off x="205726" y="1518616"/>
            <a:ext cx="2239716" cy="2250448"/>
          </a:xfrm>
          <a:prstGeom prst="rect">
            <a:avLst/>
          </a:prstGeom>
        </p:spPr>
      </p:pic>
      <p:sp>
        <p:nvSpPr>
          <p:cNvPr id="13" name="TextBox 12">
            <a:extLst>
              <a:ext uri="{FF2B5EF4-FFF2-40B4-BE49-F238E27FC236}">
                <a16:creationId xmlns:a16="http://schemas.microsoft.com/office/drawing/2014/main" id="{A8E1FB94-7353-48F2-BC25-19DF0D1A65AD}"/>
              </a:ext>
            </a:extLst>
          </p:cNvPr>
          <p:cNvSpPr txBox="1"/>
          <p:nvPr/>
        </p:nvSpPr>
        <p:spPr>
          <a:xfrm>
            <a:off x="2445442" y="2104088"/>
            <a:ext cx="29846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ea typeface="+mn-lt"/>
                <a:cs typeface="+mn-lt"/>
              </a:rPr>
              <a:t>It is an informal session </a:t>
            </a:r>
          </a:p>
          <a:p>
            <a:pPr algn="just"/>
            <a:r>
              <a:rPr lang="en-US">
                <a:ea typeface="+mn-lt"/>
                <a:cs typeface="+mn-lt"/>
              </a:rPr>
              <a:t>– talk to each other &amp; share resources in the chat</a:t>
            </a:r>
            <a:endParaRPr lang="en-US">
              <a:cs typeface="Arial"/>
            </a:endParaRPr>
          </a:p>
        </p:txBody>
      </p:sp>
      <p:sp>
        <p:nvSpPr>
          <p:cNvPr id="14" name="TextBox 13">
            <a:extLst>
              <a:ext uri="{FF2B5EF4-FFF2-40B4-BE49-F238E27FC236}">
                <a16:creationId xmlns:a16="http://schemas.microsoft.com/office/drawing/2014/main" id="{4A2D73A8-ED58-40DD-8F4A-054FD3D43EBF}"/>
              </a:ext>
            </a:extLst>
          </p:cNvPr>
          <p:cNvSpPr txBox="1"/>
          <p:nvPr/>
        </p:nvSpPr>
        <p:spPr>
          <a:xfrm>
            <a:off x="1325585" y="874824"/>
            <a:ext cx="45033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rPr>
              <a:t>JOIN THE CONVERSATION</a:t>
            </a:r>
            <a:endParaRPr lang="en-US" sz="2400" b="1">
              <a:solidFill>
                <a:schemeClr val="tx2"/>
              </a:solidFill>
              <a:cs typeface="Arial"/>
            </a:endParaRPr>
          </a:p>
        </p:txBody>
      </p:sp>
      <p:sp>
        <p:nvSpPr>
          <p:cNvPr id="16" name="TextBox 15">
            <a:extLst>
              <a:ext uri="{FF2B5EF4-FFF2-40B4-BE49-F238E27FC236}">
                <a16:creationId xmlns:a16="http://schemas.microsoft.com/office/drawing/2014/main" id="{12136108-A1FC-461C-A578-0B5ABAA30B61}"/>
              </a:ext>
            </a:extLst>
          </p:cNvPr>
          <p:cNvSpPr txBox="1"/>
          <p:nvPr/>
        </p:nvSpPr>
        <p:spPr>
          <a:xfrm>
            <a:off x="2445442" y="4126474"/>
            <a:ext cx="27455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ea typeface="+mn-lt"/>
                <a:cs typeface="+mn-lt"/>
              </a:rPr>
              <a:t>The presentations will be recorded &amp; circulated</a:t>
            </a:r>
            <a:endParaRPr lang="en-US">
              <a:cs typeface="Arial"/>
            </a:endParaRPr>
          </a:p>
        </p:txBody>
      </p:sp>
      <p:graphicFrame>
        <p:nvGraphicFramePr>
          <p:cNvPr id="18" name="Table 18">
            <a:extLst>
              <a:ext uri="{FF2B5EF4-FFF2-40B4-BE49-F238E27FC236}">
                <a16:creationId xmlns:a16="http://schemas.microsoft.com/office/drawing/2014/main" id="{1E6C47AB-011A-4A9F-B0BA-4994FE55EA89}"/>
              </a:ext>
            </a:extLst>
          </p:cNvPr>
          <p:cNvGraphicFramePr>
            <a:graphicFrameLocks noGrp="1"/>
          </p:cNvGraphicFramePr>
          <p:nvPr>
            <p:extLst>
              <p:ext uri="{D42A27DB-BD31-4B8C-83A1-F6EECF244321}">
                <p14:modId xmlns:p14="http://schemas.microsoft.com/office/powerpoint/2010/main" val="4120815753"/>
              </p:ext>
            </p:extLst>
          </p:nvPr>
        </p:nvGraphicFramePr>
        <p:xfrm>
          <a:off x="5838092" y="874825"/>
          <a:ext cx="6018548" cy="4896098"/>
        </p:xfrm>
        <a:graphic>
          <a:graphicData uri="http://schemas.openxmlformats.org/drawingml/2006/table">
            <a:tbl>
              <a:tblPr firstRow="1" bandRow="1">
                <a:tableStyleId>{5C22544A-7EE6-4342-B048-85BDC9FD1C3A}</a:tableStyleId>
              </a:tblPr>
              <a:tblGrid>
                <a:gridCol w="1448227">
                  <a:extLst>
                    <a:ext uri="{9D8B030D-6E8A-4147-A177-3AD203B41FA5}">
                      <a16:colId xmlns:a16="http://schemas.microsoft.com/office/drawing/2014/main" val="3636418603"/>
                    </a:ext>
                  </a:extLst>
                </a:gridCol>
                <a:gridCol w="4570321">
                  <a:extLst>
                    <a:ext uri="{9D8B030D-6E8A-4147-A177-3AD203B41FA5}">
                      <a16:colId xmlns:a16="http://schemas.microsoft.com/office/drawing/2014/main" val="865326900"/>
                    </a:ext>
                  </a:extLst>
                </a:gridCol>
              </a:tblGrid>
              <a:tr h="397225">
                <a:tc>
                  <a:txBody>
                    <a:bodyPr/>
                    <a:lstStyle/>
                    <a:p>
                      <a:r>
                        <a:rPr lang="en-US"/>
                        <a:t>TIME</a:t>
                      </a:r>
                    </a:p>
                  </a:txBody>
                  <a:tcPr>
                    <a:solidFill>
                      <a:schemeClr val="tx2"/>
                    </a:solidFill>
                  </a:tcPr>
                </a:tc>
                <a:tc>
                  <a:txBody>
                    <a:bodyPr/>
                    <a:lstStyle/>
                    <a:p>
                      <a:r>
                        <a:rPr lang="en-US"/>
                        <a:t>ITEM</a:t>
                      </a:r>
                    </a:p>
                  </a:txBody>
                  <a:tcPr>
                    <a:solidFill>
                      <a:schemeClr val="tx2"/>
                    </a:solidFill>
                  </a:tcPr>
                </a:tc>
                <a:extLst>
                  <a:ext uri="{0D108BD9-81ED-4DB2-BD59-A6C34878D82A}">
                    <a16:rowId xmlns:a16="http://schemas.microsoft.com/office/drawing/2014/main" val="1695839792"/>
                  </a:ext>
                </a:extLst>
              </a:tr>
              <a:tr h="331021">
                <a:tc>
                  <a:txBody>
                    <a:bodyPr/>
                    <a:lstStyle/>
                    <a:p>
                      <a:r>
                        <a:rPr lang="en-US" sz="1600">
                          <a:latin typeface="+mn-lt"/>
                        </a:rPr>
                        <a:t>12:30</a:t>
                      </a:r>
                    </a:p>
                  </a:txBody>
                  <a:tcPr>
                    <a:solidFill>
                      <a:schemeClr val="bg1">
                        <a:lumMod val="95000"/>
                      </a:schemeClr>
                    </a:solidFill>
                  </a:tcPr>
                </a:tc>
                <a:tc>
                  <a:txBody>
                    <a:bodyPr/>
                    <a:lstStyle/>
                    <a:p>
                      <a:r>
                        <a:rPr lang="en-US" sz="1600">
                          <a:latin typeface="+mn-lt"/>
                        </a:rPr>
                        <a:t>Introductions</a:t>
                      </a:r>
                    </a:p>
                  </a:txBody>
                  <a:tcPr>
                    <a:solidFill>
                      <a:schemeClr val="bg1">
                        <a:lumMod val="95000"/>
                      </a:schemeClr>
                    </a:solidFill>
                  </a:tcPr>
                </a:tc>
                <a:extLst>
                  <a:ext uri="{0D108BD9-81ED-4DB2-BD59-A6C34878D82A}">
                    <a16:rowId xmlns:a16="http://schemas.microsoft.com/office/drawing/2014/main" val="2169326247"/>
                  </a:ext>
                </a:extLst>
              </a:tr>
              <a:tr h="562735">
                <a:tc>
                  <a:txBody>
                    <a:bodyPr/>
                    <a:lstStyle/>
                    <a:p>
                      <a:r>
                        <a:rPr lang="en-US" sz="1600">
                          <a:latin typeface="+mn-lt"/>
                        </a:rPr>
                        <a:t>12:40</a:t>
                      </a:r>
                    </a:p>
                  </a:txBody>
                  <a:tcPr>
                    <a:solidFill>
                      <a:schemeClr val="bg1">
                        <a:lumMod val="95000"/>
                      </a:schemeClr>
                    </a:solidFill>
                  </a:tcPr>
                </a:tc>
                <a:tc>
                  <a:txBody>
                    <a:bodyPr/>
                    <a:lstStyle/>
                    <a:p>
                      <a:r>
                        <a:rPr lang="en-US" sz="1600">
                          <a:latin typeface="+mn-lt"/>
                        </a:rPr>
                        <a:t>Martin Cattermole – SNOMED and minimum data set</a:t>
                      </a:r>
                    </a:p>
                  </a:txBody>
                  <a:tcPr>
                    <a:solidFill>
                      <a:schemeClr val="bg1">
                        <a:lumMod val="95000"/>
                      </a:schemeClr>
                    </a:solidFill>
                  </a:tcPr>
                </a:tc>
                <a:extLst>
                  <a:ext uri="{0D108BD9-81ED-4DB2-BD59-A6C34878D82A}">
                    <a16:rowId xmlns:a16="http://schemas.microsoft.com/office/drawing/2014/main" val="4077502420"/>
                  </a:ext>
                </a:extLst>
              </a:tr>
              <a:tr h="562735">
                <a:tc>
                  <a:txBody>
                    <a:bodyPr/>
                    <a:lstStyle/>
                    <a:p>
                      <a:pPr lvl="0">
                        <a:buNone/>
                      </a:pPr>
                      <a:r>
                        <a:rPr lang="en-US" sz="1600">
                          <a:latin typeface="+mn-lt"/>
                        </a:rPr>
                        <a:t>12:50</a:t>
                      </a:r>
                    </a:p>
                  </a:txBody>
                  <a:tcPr>
                    <a:solidFill>
                      <a:schemeClr val="bg1">
                        <a:lumMod val="95000"/>
                      </a:schemeClr>
                    </a:solidFill>
                  </a:tcPr>
                </a:tc>
                <a:tc>
                  <a:txBody>
                    <a:bodyPr/>
                    <a:lstStyle/>
                    <a:p>
                      <a:pPr lvl="0">
                        <a:buNone/>
                      </a:pPr>
                      <a:r>
                        <a:rPr lang="en-US" sz="1600">
                          <a:latin typeface="+mn-lt"/>
                        </a:rPr>
                        <a:t>Michaela Coker – ONS4, collating and presenting reports to the PCN</a:t>
                      </a:r>
                    </a:p>
                  </a:txBody>
                  <a:tcPr>
                    <a:solidFill>
                      <a:schemeClr val="bg1">
                        <a:lumMod val="95000"/>
                      </a:schemeClr>
                    </a:solidFill>
                  </a:tcPr>
                </a:tc>
                <a:extLst>
                  <a:ext uri="{0D108BD9-81ED-4DB2-BD59-A6C34878D82A}">
                    <a16:rowId xmlns:a16="http://schemas.microsoft.com/office/drawing/2014/main" val="135828922"/>
                  </a:ext>
                </a:extLst>
              </a:tr>
              <a:tr h="434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noProof="0">
                          <a:latin typeface="+mn-lt"/>
                        </a:rPr>
                        <a:t>1:05</a:t>
                      </a:r>
                      <a:endParaRPr lang="en-US" sz="1600">
                        <a:latin typeface="+mn-lt"/>
                      </a:endParaRPr>
                    </a:p>
                  </a:txBody>
                  <a:tcPr>
                    <a:solidFill>
                      <a:schemeClr val="bg1">
                        <a:lumMod val="95000"/>
                      </a:schemeClr>
                    </a:solidFill>
                  </a:tcPr>
                </a:tc>
                <a:tc>
                  <a:txBody>
                    <a:bodyPr/>
                    <a:lstStyle/>
                    <a:p>
                      <a:pPr lvl="0" algn="l">
                        <a:lnSpc>
                          <a:spcPct val="100000"/>
                        </a:lnSpc>
                        <a:spcBef>
                          <a:spcPts val="0"/>
                        </a:spcBef>
                        <a:spcAft>
                          <a:spcPts val="0"/>
                        </a:spcAft>
                        <a:buNone/>
                      </a:pPr>
                      <a:r>
                        <a:rPr lang="en-US" sz="1600" b="0" i="0" u="none" strike="noStrike" noProof="0">
                          <a:latin typeface="+mn-lt"/>
                        </a:rPr>
                        <a:t>Dan Hopewell – BBBC, MYCAW &amp; clinician surveys</a:t>
                      </a:r>
                      <a:endParaRPr lang="en-US"/>
                    </a:p>
                  </a:txBody>
                  <a:tcPr>
                    <a:solidFill>
                      <a:schemeClr val="bg1">
                        <a:lumMod val="95000"/>
                      </a:schemeClr>
                    </a:solidFill>
                  </a:tcPr>
                </a:tc>
                <a:extLst>
                  <a:ext uri="{0D108BD9-81ED-4DB2-BD59-A6C34878D82A}">
                    <a16:rowId xmlns:a16="http://schemas.microsoft.com/office/drawing/2014/main" val="2411929658"/>
                  </a:ext>
                </a:extLst>
              </a:tr>
              <a:tr h="434994">
                <a:tc>
                  <a:txBody>
                    <a:bodyPr/>
                    <a:lstStyle/>
                    <a:p>
                      <a:pPr lvl="0">
                        <a:buNone/>
                      </a:pPr>
                      <a:r>
                        <a:rPr lang="en-US" sz="1600">
                          <a:latin typeface="+mn-lt"/>
                        </a:rPr>
                        <a:t>1:15</a:t>
                      </a:r>
                    </a:p>
                  </a:txBody>
                  <a:tcPr>
                    <a:solidFill>
                      <a:schemeClr val="bg1">
                        <a:lumMod val="95000"/>
                      </a:schemeClr>
                    </a:solidFill>
                  </a:tcPr>
                </a:tc>
                <a:tc>
                  <a:txBody>
                    <a:bodyPr/>
                    <a:lstStyle/>
                    <a:p>
                      <a:pPr lvl="0" algn="l">
                        <a:lnSpc>
                          <a:spcPct val="100000"/>
                        </a:lnSpc>
                        <a:spcBef>
                          <a:spcPts val="0"/>
                        </a:spcBef>
                        <a:spcAft>
                          <a:spcPts val="0"/>
                        </a:spcAft>
                        <a:buNone/>
                      </a:pPr>
                      <a:r>
                        <a:rPr lang="en-US" sz="1600" b="0" i="0" u="none" strike="noStrike" noProof="0">
                          <a:latin typeface="+mn-lt"/>
                        </a:rPr>
                        <a:t>Louise </a:t>
                      </a:r>
                      <a:r>
                        <a:rPr lang="en-US" sz="1600" b="0" i="0" u="none" strike="noStrike" noProof="0" err="1">
                          <a:latin typeface="+mn-lt"/>
                        </a:rPr>
                        <a:t>McComiskie</a:t>
                      </a:r>
                      <a:r>
                        <a:rPr lang="en-US" sz="1600" b="0" i="0" u="none" strike="noStrike" noProof="0">
                          <a:latin typeface="+mn-lt"/>
                        </a:rPr>
                        <a:t> – GP attendance</a:t>
                      </a:r>
                    </a:p>
                  </a:txBody>
                  <a:tcPr>
                    <a:solidFill>
                      <a:schemeClr val="bg1">
                        <a:lumMod val="95000"/>
                      </a:schemeClr>
                    </a:solidFill>
                  </a:tcPr>
                </a:tc>
                <a:extLst>
                  <a:ext uri="{0D108BD9-81ED-4DB2-BD59-A6C34878D82A}">
                    <a16:rowId xmlns:a16="http://schemas.microsoft.com/office/drawing/2014/main" val="3018491929"/>
                  </a:ext>
                </a:extLst>
              </a:tr>
              <a:tr h="339508">
                <a:tc>
                  <a:txBody>
                    <a:bodyPr/>
                    <a:lstStyle/>
                    <a:p>
                      <a:pPr lvl="0">
                        <a:buNone/>
                      </a:pPr>
                      <a:r>
                        <a:rPr lang="en-US" sz="1600" b="0" i="0" u="none" strike="noStrike" noProof="0">
                          <a:latin typeface="+mn-lt"/>
                        </a:rPr>
                        <a:t>1:25</a:t>
                      </a:r>
                      <a:endParaRPr lang="en-US" sz="1600">
                        <a:latin typeface="+mn-lt"/>
                      </a:endParaRPr>
                    </a:p>
                  </a:txBody>
                  <a:tcPr>
                    <a:solidFill>
                      <a:schemeClr val="bg1">
                        <a:lumMod val="95000"/>
                      </a:schemeClr>
                    </a:solidFill>
                  </a:tcPr>
                </a:tc>
                <a:tc>
                  <a:txBody>
                    <a:bodyPr/>
                    <a:lstStyle/>
                    <a:p>
                      <a:pPr lvl="0">
                        <a:buNone/>
                      </a:pPr>
                      <a:r>
                        <a:rPr lang="en-US" sz="1600" b="0" i="0" u="none" strike="noStrike" noProof="0">
                          <a:latin typeface="+mn-lt"/>
                        </a:rPr>
                        <a:t>Katalin Swan – Case studies</a:t>
                      </a:r>
                    </a:p>
                  </a:txBody>
                  <a:tcPr>
                    <a:solidFill>
                      <a:schemeClr val="bg1">
                        <a:lumMod val="95000"/>
                      </a:schemeClr>
                    </a:solidFill>
                  </a:tcPr>
                </a:tc>
                <a:extLst>
                  <a:ext uri="{0D108BD9-81ED-4DB2-BD59-A6C34878D82A}">
                    <a16:rowId xmlns:a16="http://schemas.microsoft.com/office/drawing/2014/main" val="1759293809"/>
                  </a:ext>
                </a:extLst>
              </a:tr>
              <a:tr h="639137">
                <a:tc>
                  <a:txBody>
                    <a:bodyPr/>
                    <a:lstStyle/>
                    <a:p>
                      <a:pPr lvl="0">
                        <a:buNone/>
                      </a:pPr>
                      <a:r>
                        <a:rPr lang="en-US" sz="1600" b="0" i="0" u="none" strike="noStrike" noProof="0">
                          <a:latin typeface="+mn-lt"/>
                        </a:rPr>
                        <a:t>1:35</a:t>
                      </a:r>
                      <a:endParaRPr lang="en-US" sz="1600">
                        <a:latin typeface="+mn-lt"/>
                      </a:endParaRPr>
                    </a:p>
                  </a:txBody>
                  <a:tcPr>
                    <a:solidFill>
                      <a:schemeClr val="bg1">
                        <a:lumMod val="95000"/>
                      </a:schemeClr>
                    </a:solidFill>
                  </a:tcPr>
                </a:tc>
                <a:tc>
                  <a:txBody>
                    <a:bodyPr/>
                    <a:lstStyle/>
                    <a:p>
                      <a:pPr lvl="0" algn="l">
                        <a:lnSpc>
                          <a:spcPct val="100000"/>
                        </a:lnSpc>
                        <a:spcBef>
                          <a:spcPts val="0"/>
                        </a:spcBef>
                        <a:spcAft>
                          <a:spcPts val="0"/>
                        </a:spcAft>
                        <a:buNone/>
                      </a:pPr>
                      <a:r>
                        <a:rPr lang="en-US" sz="1600" b="0" i="0" u="none" strike="noStrike" noProof="0">
                          <a:latin typeface="+mn-lt"/>
                        </a:rPr>
                        <a:t>Kerri Fowkes-Morley – LEAF-7, Patient's feedback and presenting reports to stakeholders</a:t>
                      </a:r>
                    </a:p>
                  </a:txBody>
                  <a:tcPr>
                    <a:solidFill>
                      <a:schemeClr val="bg1">
                        <a:lumMod val="95000"/>
                      </a:schemeClr>
                    </a:solidFill>
                  </a:tcPr>
                </a:tc>
                <a:extLst>
                  <a:ext uri="{0D108BD9-81ED-4DB2-BD59-A6C34878D82A}">
                    <a16:rowId xmlns:a16="http://schemas.microsoft.com/office/drawing/2014/main" val="3874270881"/>
                  </a:ext>
                </a:extLst>
              </a:tr>
              <a:tr h="342034">
                <a:tc>
                  <a:txBody>
                    <a:bodyPr/>
                    <a:lstStyle/>
                    <a:p>
                      <a:pPr lvl="0">
                        <a:buNone/>
                      </a:pPr>
                      <a:r>
                        <a:rPr lang="en-US" sz="1600">
                          <a:latin typeface="+mn-lt"/>
                        </a:rPr>
                        <a:t>1:45</a:t>
                      </a:r>
                    </a:p>
                  </a:txBody>
                  <a:tcPr>
                    <a:solidFill>
                      <a:schemeClr val="bg1">
                        <a:lumMod val="95000"/>
                      </a:schemeClr>
                    </a:solidFill>
                  </a:tcPr>
                </a:tc>
                <a:tc>
                  <a:txBody>
                    <a:bodyPr/>
                    <a:lstStyle/>
                    <a:p>
                      <a:pPr lvl="0">
                        <a:buNone/>
                      </a:pPr>
                      <a:r>
                        <a:rPr lang="en-US" sz="1600" b="0" i="0" u="none" strike="noStrike" noProof="0">
                          <a:latin typeface="+mn-lt"/>
                        </a:rPr>
                        <a:t>Sharing best practice</a:t>
                      </a:r>
                    </a:p>
                  </a:txBody>
                  <a:tcPr>
                    <a:solidFill>
                      <a:schemeClr val="bg1">
                        <a:lumMod val="95000"/>
                      </a:schemeClr>
                    </a:solidFill>
                  </a:tcPr>
                </a:tc>
                <a:extLst>
                  <a:ext uri="{0D108BD9-81ED-4DB2-BD59-A6C34878D82A}">
                    <a16:rowId xmlns:a16="http://schemas.microsoft.com/office/drawing/2014/main" val="1224762946"/>
                  </a:ext>
                </a:extLst>
              </a:tr>
              <a:tr h="331021">
                <a:tc>
                  <a:txBody>
                    <a:bodyPr/>
                    <a:lstStyle/>
                    <a:p>
                      <a:pPr lvl="0">
                        <a:buNone/>
                      </a:pPr>
                      <a:r>
                        <a:rPr lang="en-US" sz="1600">
                          <a:latin typeface="+mn-lt"/>
                        </a:rPr>
                        <a:t>2:00 </a:t>
                      </a:r>
                    </a:p>
                  </a:txBody>
                  <a:tcPr>
                    <a:solidFill>
                      <a:schemeClr val="bg1">
                        <a:lumMod val="95000"/>
                      </a:schemeClr>
                    </a:solidFill>
                  </a:tcPr>
                </a:tc>
                <a:tc>
                  <a:txBody>
                    <a:bodyPr/>
                    <a:lstStyle/>
                    <a:p>
                      <a:pPr lvl="0">
                        <a:buNone/>
                      </a:pPr>
                      <a:r>
                        <a:rPr lang="en-US" sz="1600" b="0" i="0" u="none" strike="noStrike" noProof="0">
                          <a:latin typeface="Arial"/>
                        </a:rPr>
                        <a:t>Q&amp;A and Networking</a:t>
                      </a:r>
                      <a:endParaRPr lang="en-US" sz="1600">
                        <a:latin typeface="+mn-lt"/>
                      </a:endParaRPr>
                    </a:p>
                  </a:txBody>
                  <a:tcPr>
                    <a:solidFill>
                      <a:schemeClr val="bg1">
                        <a:lumMod val="95000"/>
                      </a:schemeClr>
                    </a:solidFill>
                  </a:tcPr>
                </a:tc>
                <a:extLst>
                  <a:ext uri="{0D108BD9-81ED-4DB2-BD59-A6C34878D82A}">
                    <a16:rowId xmlns:a16="http://schemas.microsoft.com/office/drawing/2014/main" val="3267515864"/>
                  </a:ext>
                </a:extLst>
              </a:tr>
              <a:tr h="332619">
                <a:tc>
                  <a:txBody>
                    <a:bodyPr/>
                    <a:lstStyle/>
                    <a:p>
                      <a:r>
                        <a:rPr lang="en-US" sz="1600">
                          <a:latin typeface="+mn-lt"/>
                        </a:rPr>
                        <a:t>2:30</a:t>
                      </a:r>
                    </a:p>
                  </a:txBody>
                  <a:tcPr>
                    <a:solidFill>
                      <a:schemeClr val="bg1">
                        <a:lumMod val="95000"/>
                      </a:schemeClr>
                    </a:solidFill>
                  </a:tcPr>
                </a:tc>
                <a:tc>
                  <a:txBody>
                    <a:bodyPr/>
                    <a:lstStyle/>
                    <a:p>
                      <a:r>
                        <a:rPr lang="en-US" sz="1600">
                          <a:latin typeface="+mn-lt"/>
                        </a:rPr>
                        <a:t>Close</a:t>
                      </a:r>
                    </a:p>
                  </a:txBody>
                  <a:tcPr>
                    <a:solidFill>
                      <a:schemeClr val="bg1">
                        <a:lumMod val="95000"/>
                      </a:schemeClr>
                    </a:solidFill>
                  </a:tcPr>
                </a:tc>
                <a:extLst>
                  <a:ext uri="{0D108BD9-81ED-4DB2-BD59-A6C34878D82A}">
                    <a16:rowId xmlns:a16="http://schemas.microsoft.com/office/drawing/2014/main" val="820115827"/>
                  </a:ext>
                </a:extLst>
              </a:tr>
            </a:tbl>
          </a:graphicData>
        </a:graphic>
      </p:graphicFrame>
    </p:spTree>
    <p:extLst>
      <p:ext uri="{BB962C8B-B14F-4D97-AF65-F5344CB8AC3E}">
        <p14:creationId xmlns:p14="http://schemas.microsoft.com/office/powerpoint/2010/main" val="14434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20</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Q&amp;A</a:t>
            </a:r>
          </a:p>
        </p:txBody>
      </p:sp>
      <p:sp>
        <p:nvSpPr>
          <p:cNvPr id="7" name="Prostokąt 6">
            <a:extLst>
              <a:ext uri="{FF2B5EF4-FFF2-40B4-BE49-F238E27FC236}">
                <a16:creationId xmlns:a16="http://schemas.microsoft.com/office/drawing/2014/main" id="{50CEB445-A920-4075-B154-621E59A0C4DE}"/>
              </a:ext>
            </a:extLst>
          </p:cNvPr>
          <p:cNvSpPr/>
          <p:nvPr/>
        </p:nvSpPr>
        <p:spPr>
          <a:xfrm>
            <a:off x="334434" y="2905780"/>
            <a:ext cx="11522206" cy="523220"/>
          </a:xfrm>
          <a:prstGeom prst="rect">
            <a:avLst/>
          </a:prstGeom>
        </p:spPr>
        <p:txBody>
          <a:bodyPr wrap="square" lIns="91440" tIns="45720" rIns="91440" bIns="45720" anchor="t">
            <a:spAutoFit/>
          </a:bodyPr>
          <a:lstStyle/>
          <a:p>
            <a:pPr algn="ctr"/>
            <a:r>
              <a:rPr lang="en-US" sz="2800" b="1">
                <a:ea typeface="+mn-lt"/>
                <a:cs typeface="+mn-lt"/>
              </a:rPr>
              <a:t>Please feel free to ask your question(s).</a:t>
            </a:r>
            <a:endParaRPr lang="en-US" sz="2800" b="1">
              <a:cs typeface="Arial"/>
            </a:endParaRPr>
          </a:p>
        </p:txBody>
      </p:sp>
    </p:spTree>
    <p:extLst>
      <p:ext uri="{BB962C8B-B14F-4D97-AF65-F5344CB8AC3E}">
        <p14:creationId xmlns:p14="http://schemas.microsoft.com/office/powerpoint/2010/main" val="814666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21</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Katalin Swann, Care Navigation and Social Prescribing Manager</a:t>
            </a:r>
            <a:br>
              <a:rPr lang="en-US"/>
            </a:br>
            <a:br>
              <a:rPr lang="en-US"/>
            </a:br>
            <a:r>
              <a:rPr lang="en-US"/>
              <a:t>       S</a:t>
            </a:r>
          </a:p>
        </p:txBody>
      </p:sp>
      <p:sp>
        <p:nvSpPr>
          <p:cNvPr id="7" name="Rectangle 2">
            <a:extLst>
              <a:ext uri="{FF2B5EF4-FFF2-40B4-BE49-F238E27FC236}">
                <a16:creationId xmlns:a16="http://schemas.microsoft.com/office/drawing/2014/main" id="{E047C3D9-652D-48FB-9C7C-EAA48FB39398}"/>
              </a:ext>
            </a:extLst>
          </p:cNvPr>
          <p:cNvSpPr/>
          <p:nvPr/>
        </p:nvSpPr>
        <p:spPr>
          <a:xfrm>
            <a:off x="234892" y="830510"/>
            <a:ext cx="6065240" cy="5069658"/>
          </a:xfrm>
          <a:prstGeom prst="rect">
            <a:avLst/>
          </a:prstGeom>
        </p:spPr>
        <p:txBody>
          <a:bodyPr wrap="square">
            <a:spAutoFit/>
          </a:bodyPr>
          <a:lstStyle/>
          <a:p>
            <a:pPr lvl="0">
              <a:lnSpc>
                <a:spcPct val="103000"/>
              </a:lnSpc>
            </a:pPr>
            <a:r>
              <a:rPr lang="en-GB" sz="1600" b="1">
                <a:latin typeface="Arial" panose="020B0604020202020204" pitchFamily="34" charset="0"/>
                <a:ea typeface="Calibri" panose="020F0502020204030204" pitchFamily="34" charset="0"/>
                <a:cs typeface="Arial" panose="020B0604020202020204" pitchFamily="34" charset="0"/>
              </a:rPr>
              <a:t>CARE NAVIGATOR </a:t>
            </a:r>
          </a:p>
          <a:p>
            <a:pPr lvl="0">
              <a:lnSpc>
                <a:spcPct val="103000"/>
              </a:lnSpc>
            </a:pPr>
            <a:endParaRPr lang="en-GB" sz="700" b="1">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Self-management – </a:t>
            </a:r>
            <a:r>
              <a:rPr lang="en-GB" sz="1500">
                <a:latin typeface="Arial" panose="020B0604020202020204" pitchFamily="34" charset="0"/>
                <a:ea typeface="Calibri" panose="020F0502020204030204" pitchFamily="34" charset="0"/>
                <a:cs typeface="Arial" panose="020B0604020202020204" pitchFamily="34" charset="0"/>
              </a:rPr>
              <a:t>food provision, prescription delivery, arranging POC, Falls team, </a:t>
            </a:r>
            <a:r>
              <a:rPr lang="en-GB" sz="1500" err="1">
                <a:latin typeface="Arial" panose="020B0604020202020204" pitchFamily="34" charset="0"/>
                <a:ea typeface="Calibri" panose="020F0502020204030204" pitchFamily="34" charset="0"/>
                <a:cs typeface="Arial" panose="020B0604020202020204" pitchFamily="34" charset="0"/>
              </a:rPr>
              <a:t>Physio</a:t>
            </a:r>
            <a:r>
              <a:rPr lang="en-GB" sz="1500">
                <a:latin typeface="Arial" panose="020B0604020202020204" pitchFamily="34" charset="0"/>
                <a:ea typeface="Calibri" panose="020F0502020204030204" pitchFamily="34" charset="0"/>
                <a:cs typeface="Arial" panose="020B0604020202020204" pitchFamily="34" charset="0"/>
              </a:rPr>
              <a:t>, DNs, dentist, podiatry, optician, pendant alarm, carers, appointment support, employment support</a:t>
            </a:r>
          </a:p>
          <a:p>
            <a:pPr marL="285750" lvl="0" indent="-285750">
              <a:lnSpc>
                <a:spcPct val="103000"/>
              </a:lnSpc>
              <a:spcAft>
                <a:spcPts val="0"/>
              </a:spcAft>
              <a:buFont typeface="Arial" panose="020B0604020202020204" pitchFamily="34" charset="0"/>
              <a:buChar char="•"/>
            </a:pPr>
            <a:endParaRPr lang="en-GB" sz="900" b="1">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Home management – </a:t>
            </a:r>
            <a:r>
              <a:rPr lang="en-GB" sz="1500">
                <a:latin typeface="Arial" panose="020B0604020202020204" pitchFamily="34" charset="0"/>
                <a:ea typeface="Calibri" panose="020F0502020204030204" pitchFamily="34" charset="0"/>
                <a:cs typeface="Arial" panose="020B0604020202020204" pitchFamily="34" charset="0"/>
              </a:rPr>
              <a:t>OT assessment, home adaption, home repair issues, key top ups, hoarding, looking after pets</a:t>
            </a:r>
          </a:p>
          <a:p>
            <a:pPr marL="285750" lvl="0" indent="-285750">
              <a:lnSpc>
                <a:spcPct val="103000"/>
              </a:lnSpc>
              <a:spcAft>
                <a:spcPts val="0"/>
              </a:spcAft>
              <a:buFont typeface="Arial" panose="020B0604020202020204" pitchFamily="34" charset="0"/>
              <a:buChar char="•"/>
            </a:pPr>
            <a:endParaRPr lang="en-GB" sz="10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Housing support </a:t>
            </a:r>
            <a:r>
              <a:rPr lang="en-GB" sz="1500">
                <a:latin typeface="Arial" panose="020B0604020202020204" pitchFamily="34" charset="0"/>
                <a:ea typeface="Calibri" panose="020F0502020204030204" pitchFamily="34" charset="0"/>
                <a:cs typeface="Arial" panose="020B0604020202020204" pitchFamily="34" charset="0"/>
              </a:rPr>
              <a:t>– homeless applications, social housing, repairs, moving, liaising with Housing departments </a:t>
            </a:r>
          </a:p>
          <a:p>
            <a:pPr marL="285750" lvl="0" indent="-285750">
              <a:lnSpc>
                <a:spcPct val="103000"/>
              </a:lnSpc>
              <a:spcAft>
                <a:spcPts val="0"/>
              </a:spcAft>
              <a:buFont typeface="Arial" panose="020B0604020202020204" pitchFamily="34" charset="0"/>
              <a:buChar char="•"/>
            </a:pPr>
            <a:endParaRPr lang="en-GB" sz="105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Finance</a:t>
            </a:r>
            <a:r>
              <a:rPr lang="en-GB" sz="1500">
                <a:latin typeface="Arial" panose="020B0604020202020204" pitchFamily="34" charset="0"/>
                <a:ea typeface="Calibri" panose="020F0502020204030204" pitchFamily="34" charset="0"/>
                <a:cs typeface="Arial" panose="020B0604020202020204" pitchFamily="34" charset="0"/>
              </a:rPr>
              <a:t> – Benefit assessment, Debt advise, PIP, Attendance allowance </a:t>
            </a:r>
          </a:p>
          <a:p>
            <a:pPr marL="285750" lvl="0" indent="-285750">
              <a:lnSpc>
                <a:spcPct val="103000"/>
              </a:lnSpc>
              <a:spcAft>
                <a:spcPts val="0"/>
              </a:spcAft>
              <a:buFont typeface="Arial" panose="020B0604020202020204" pitchFamily="34" charset="0"/>
              <a:buChar char="•"/>
            </a:pPr>
            <a:endParaRPr lang="en-GB" sz="10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Transport – </a:t>
            </a:r>
            <a:r>
              <a:rPr lang="en-GB" sz="1500">
                <a:latin typeface="Arial" panose="020B0604020202020204" pitchFamily="34" charset="0"/>
                <a:ea typeface="Calibri" panose="020F0502020204030204" pitchFamily="34" charset="0"/>
                <a:cs typeface="Arial" panose="020B0604020202020204" pitchFamily="34" charset="0"/>
              </a:rPr>
              <a:t>arranging hospital transport, Blue badge and taxi card applications</a:t>
            </a:r>
          </a:p>
          <a:p>
            <a:pPr marL="285750" lvl="0" indent="-285750">
              <a:lnSpc>
                <a:spcPct val="103000"/>
              </a:lnSpc>
              <a:spcAft>
                <a:spcPts val="0"/>
              </a:spcAft>
              <a:buFont typeface="Arial" panose="020B0604020202020204" pitchFamily="34" charset="0"/>
              <a:buChar char="•"/>
            </a:pPr>
            <a:endParaRPr lang="en-GB" sz="10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Mental Health </a:t>
            </a:r>
            <a:r>
              <a:rPr lang="en-GB" sz="1500">
                <a:latin typeface="Arial" panose="020B0604020202020204" pitchFamily="34" charset="0"/>
                <a:ea typeface="Calibri" panose="020F0502020204030204" pitchFamily="34" charset="0"/>
                <a:cs typeface="Arial" panose="020B0604020202020204" pitchFamily="34" charset="0"/>
              </a:rPr>
              <a:t>-  liaising with secondary services and GP, referrals to mental health services, Counselling </a:t>
            </a:r>
          </a:p>
          <a:p>
            <a:pPr marL="285750" lvl="0" indent="-285750">
              <a:lnSpc>
                <a:spcPct val="103000"/>
              </a:lnSpc>
              <a:spcAft>
                <a:spcPts val="0"/>
              </a:spcAft>
              <a:buFont typeface="Arial" panose="020B0604020202020204" pitchFamily="34" charset="0"/>
              <a:buChar char="•"/>
            </a:pPr>
            <a:endParaRPr lang="en-GB" sz="105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Social isolation </a:t>
            </a:r>
            <a:r>
              <a:rPr lang="en-GB" sz="1500">
                <a:latin typeface="Arial" panose="020B0604020202020204" pitchFamily="34" charset="0"/>
                <a:ea typeface="Calibri" panose="020F0502020204030204" pitchFamily="34" charset="0"/>
                <a:cs typeface="Arial" panose="020B0604020202020204" pitchFamily="34" charset="0"/>
              </a:rPr>
              <a:t>– befriending, activity classes, day centres</a:t>
            </a:r>
            <a:r>
              <a:rPr lang="en-GB" sz="1400">
                <a:latin typeface="Arial" panose="020B0604020202020204" pitchFamily="34" charset="0"/>
                <a:ea typeface="Calibri" panose="020F0502020204030204" pitchFamily="34" charset="0"/>
                <a:cs typeface="Arial" panose="020B0604020202020204" pitchFamily="34" charset="0"/>
              </a:rPr>
              <a:t>. </a:t>
            </a:r>
          </a:p>
        </p:txBody>
      </p:sp>
      <p:sp>
        <p:nvSpPr>
          <p:cNvPr id="8" name="TextBox 4">
            <a:extLst>
              <a:ext uri="{FF2B5EF4-FFF2-40B4-BE49-F238E27FC236}">
                <a16:creationId xmlns:a16="http://schemas.microsoft.com/office/drawing/2014/main" id="{9547671C-0E3B-46DE-AE65-CEC5A3ECDC96}"/>
              </a:ext>
            </a:extLst>
          </p:cNvPr>
          <p:cNvSpPr txBox="1"/>
          <p:nvPr/>
        </p:nvSpPr>
        <p:spPr>
          <a:xfrm>
            <a:off x="6095999" y="847294"/>
            <a:ext cx="5880683" cy="5641288"/>
          </a:xfrm>
          <a:prstGeom prst="rect">
            <a:avLst/>
          </a:prstGeom>
          <a:noFill/>
        </p:spPr>
        <p:txBody>
          <a:bodyPr wrap="square" rtlCol="0">
            <a:spAutoFit/>
          </a:bodyPr>
          <a:lstStyle/>
          <a:p>
            <a:pPr lvl="0">
              <a:lnSpc>
                <a:spcPct val="103000"/>
              </a:lnSpc>
            </a:pPr>
            <a:r>
              <a:rPr lang="en-GB" sz="1600" b="1">
                <a:latin typeface="Arial" panose="020B0604020202020204" pitchFamily="34" charset="0"/>
                <a:ea typeface="Calibri" panose="020F0502020204030204" pitchFamily="34" charset="0"/>
                <a:cs typeface="Arial" panose="020B0604020202020204" pitchFamily="34" charset="0"/>
              </a:rPr>
              <a:t>SOCIAL PRESCRIBING LINK WORKER </a:t>
            </a:r>
          </a:p>
          <a:p>
            <a:pPr lvl="0">
              <a:lnSpc>
                <a:spcPct val="103000"/>
              </a:lnSpc>
            </a:pPr>
            <a:endParaRPr lang="en-GB" sz="700" b="1">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Social isolation </a:t>
            </a:r>
            <a:r>
              <a:rPr lang="en-GB" sz="1500">
                <a:latin typeface="Arial" panose="020B0604020202020204" pitchFamily="34" charset="0"/>
                <a:ea typeface="Calibri" panose="020F0502020204030204" pitchFamily="34" charset="0"/>
                <a:cs typeface="Arial" panose="020B0604020202020204" pitchFamily="34" charset="0"/>
              </a:rPr>
              <a:t>– activity classes in person and online, befriending, volunteering opportunities, exploring ways to connect back with the local community, finding activities that mirrors client’s interest</a:t>
            </a:r>
          </a:p>
          <a:p>
            <a:pPr marL="285750" lvl="0" indent="-285750">
              <a:lnSpc>
                <a:spcPct val="103000"/>
              </a:lnSpc>
              <a:spcAft>
                <a:spcPts val="0"/>
              </a:spcAft>
              <a:buFont typeface="Arial" panose="020B0604020202020204" pitchFamily="34" charset="0"/>
              <a:buChar char="•"/>
            </a:pPr>
            <a:endParaRPr lang="en-GB" sz="7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Improve overall wellbeing </a:t>
            </a:r>
            <a:r>
              <a:rPr lang="en-GB" sz="1500">
                <a:latin typeface="Arial" panose="020B0604020202020204" pitchFamily="34" charset="0"/>
                <a:ea typeface="Calibri" panose="020F0502020204030204" pitchFamily="34" charset="0"/>
                <a:cs typeface="Arial" panose="020B0604020202020204" pitchFamily="34" charset="0"/>
              </a:rPr>
              <a:t>– support with positive health behaviours, provide a holistic approach to overall wellbeing – environment, mental and emotional wellbeing</a:t>
            </a:r>
          </a:p>
          <a:p>
            <a:pPr marL="285750" lvl="0" indent="-285750">
              <a:lnSpc>
                <a:spcPct val="103000"/>
              </a:lnSpc>
              <a:spcAft>
                <a:spcPts val="0"/>
              </a:spcAft>
              <a:buFont typeface="Arial" panose="020B0604020202020204" pitchFamily="34" charset="0"/>
              <a:buChar char="•"/>
            </a:pPr>
            <a:endParaRPr lang="en-GB" sz="8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Life-style/behaviour change </a:t>
            </a:r>
            <a:r>
              <a:rPr lang="en-GB" sz="1500">
                <a:latin typeface="Arial" panose="020B0604020202020204" pitchFamily="34" charset="0"/>
                <a:ea typeface="Calibri" panose="020F0502020204030204" pitchFamily="34" charset="0"/>
                <a:cs typeface="Arial" panose="020B0604020202020204" pitchFamily="34" charset="0"/>
              </a:rPr>
              <a:t>– support with making healthier life-style choices, diet, alcohol consumption, smoking, exercise</a:t>
            </a:r>
          </a:p>
          <a:p>
            <a:pPr marL="285750" lvl="0" indent="-285750">
              <a:lnSpc>
                <a:spcPct val="103000"/>
              </a:lnSpc>
              <a:spcAft>
                <a:spcPts val="0"/>
              </a:spcAft>
              <a:buFont typeface="Arial" panose="020B0604020202020204" pitchFamily="34" charset="0"/>
              <a:buChar char="•"/>
            </a:pPr>
            <a:endParaRPr lang="en-GB" sz="7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Peer support groups </a:t>
            </a:r>
            <a:r>
              <a:rPr lang="en-GB" sz="1500">
                <a:latin typeface="Arial" panose="020B0604020202020204" pitchFamily="34" charset="0"/>
                <a:ea typeface="Calibri" panose="020F0502020204030204" pitchFamily="34" charset="0"/>
                <a:cs typeface="Arial" panose="020B0604020202020204" pitchFamily="34" charset="0"/>
              </a:rPr>
              <a:t>– online and face to face – managing diabetes, long </a:t>
            </a:r>
            <a:r>
              <a:rPr lang="en-GB" sz="1500" err="1">
                <a:latin typeface="Arial" panose="020B0604020202020204" pitchFamily="34" charset="0"/>
                <a:ea typeface="Calibri" panose="020F0502020204030204" pitchFamily="34" charset="0"/>
                <a:cs typeface="Arial" panose="020B0604020202020204" pitchFamily="34" charset="0"/>
              </a:rPr>
              <a:t>Covid</a:t>
            </a:r>
            <a:r>
              <a:rPr lang="en-GB" sz="1500">
                <a:latin typeface="Arial" panose="020B0604020202020204" pitchFamily="34" charset="0"/>
                <a:ea typeface="Calibri" panose="020F0502020204030204" pitchFamily="34" charset="0"/>
                <a:cs typeface="Arial" panose="020B0604020202020204" pitchFamily="34" charset="0"/>
              </a:rPr>
              <a:t>, Walking group </a:t>
            </a:r>
            <a:r>
              <a:rPr lang="en-GB" sz="1500" err="1">
                <a:latin typeface="Arial" panose="020B0604020202020204" pitchFamily="34" charset="0"/>
                <a:ea typeface="Calibri" panose="020F0502020204030204" pitchFamily="34" charset="0"/>
                <a:cs typeface="Arial" panose="020B0604020202020204" pitchFamily="34" charset="0"/>
              </a:rPr>
              <a:t>etc</a:t>
            </a:r>
            <a:r>
              <a:rPr lang="en-GB" sz="1500">
                <a:latin typeface="Arial" panose="020B0604020202020204" pitchFamily="34" charset="0"/>
                <a:ea typeface="Calibri" panose="020F0502020204030204" pitchFamily="34" charset="0"/>
                <a:cs typeface="Arial" panose="020B0604020202020204" pitchFamily="34" charset="0"/>
              </a:rPr>
              <a:t> </a:t>
            </a:r>
          </a:p>
          <a:p>
            <a:pPr marL="285750" lvl="0" indent="-285750">
              <a:lnSpc>
                <a:spcPct val="103000"/>
              </a:lnSpc>
              <a:spcAft>
                <a:spcPts val="0"/>
              </a:spcAft>
              <a:buFont typeface="Arial" panose="020B0604020202020204" pitchFamily="34" charset="0"/>
              <a:buChar char="•"/>
            </a:pPr>
            <a:endParaRPr lang="en-GB" sz="9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Returning patients </a:t>
            </a:r>
            <a:r>
              <a:rPr lang="en-GB" sz="1500">
                <a:latin typeface="Arial" panose="020B0604020202020204" pitchFamily="34" charset="0"/>
                <a:ea typeface="Calibri" panose="020F0502020204030204" pitchFamily="34" charset="0"/>
                <a:cs typeface="Arial" panose="020B0604020202020204" pitchFamily="34" charset="0"/>
              </a:rPr>
              <a:t>– offer support to those patients who are frequently returning or calling the GP practice </a:t>
            </a:r>
          </a:p>
          <a:p>
            <a:pPr marL="285750" lvl="0" indent="-285750">
              <a:lnSpc>
                <a:spcPct val="103000"/>
              </a:lnSpc>
              <a:spcAft>
                <a:spcPts val="0"/>
              </a:spcAft>
              <a:buFont typeface="Arial" panose="020B0604020202020204" pitchFamily="34" charset="0"/>
              <a:buChar char="•"/>
            </a:pPr>
            <a:endParaRPr lang="en-GB" sz="700">
              <a:latin typeface="Arial" panose="020B0604020202020204" pitchFamily="34" charset="0"/>
              <a:ea typeface="Calibri" panose="020F0502020204030204" pitchFamily="34" charset="0"/>
              <a:cs typeface="Arial" panose="020B0604020202020204" pitchFamily="34" charset="0"/>
            </a:endParaRPr>
          </a:p>
          <a:p>
            <a:pPr marL="285750" indent="-285750">
              <a:lnSpc>
                <a:spcPct val="103000"/>
              </a:lnSpc>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Mental Health </a:t>
            </a:r>
            <a:r>
              <a:rPr lang="en-GB" sz="1500">
                <a:latin typeface="Arial" panose="020B0604020202020204" pitchFamily="34" charset="0"/>
                <a:ea typeface="Calibri" panose="020F0502020204030204" pitchFamily="34" charset="0"/>
                <a:cs typeface="Arial" panose="020B0604020202020204" pitchFamily="34" charset="0"/>
              </a:rPr>
              <a:t>-  liaising with secondary services and GP, referrals to mental health services, Counselling </a:t>
            </a:r>
          </a:p>
          <a:p>
            <a:pPr marL="285750" indent="-285750">
              <a:lnSpc>
                <a:spcPct val="103000"/>
              </a:lnSpc>
              <a:buFont typeface="Arial" panose="020B0604020202020204" pitchFamily="34" charset="0"/>
              <a:buChar char="•"/>
            </a:pPr>
            <a:endParaRPr lang="en-GB" sz="500">
              <a:latin typeface="Arial" panose="020B0604020202020204" pitchFamily="34" charset="0"/>
              <a:ea typeface="Calibri" panose="020F0502020204030204" pitchFamily="34" charset="0"/>
              <a:cs typeface="Arial" panose="020B0604020202020204" pitchFamily="34" charset="0"/>
            </a:endParaRPr>
          </a:p>
          <a:p>
            <a:pPr marL="285750" indent="-285750">
              <a:lnSpc>
                <a:spcPct val="103000"/>
              </a:lnSpc>
              <a:buFont typeface="Arial" panose="020B0604020202020204" pitchFamily="34" charset="0"/>
              <a:buChar char="•"/>
            </a:pPr>
            <a:r>
              <a:rPr lang="en-GB" sz="1500" b="1">
                <a:latin typeface="Arial" panose="020B0604020202020204" pitchFamily="34" charset="0"/>
                <a:ea typeface="Calibri" panose="020F0502020204030204" pitchFamily="34" charset="0"/>
                <a:cs typeface="Arial" panose="020B0604020202020204" pitchFamily="34" charset="0"/>
              </a:rPr>
              <a:t>Finance/Housing support/Transport </a:t>
            </a:r>
            <a:r>
              <a:rPr lang="en-GB" sz="1500">
                <a:latin typeface="Arial" panose="020B0604020202020204" pitchFamily="34" charset="0"/>
                <a:ea typeface="Calibri" panose="020F0502020204030204" pitchFamily="34" charset="0"/>
                <a:cs typeface="Arial" panose="020B0604020202020204" pitchFamily="34" charset="0"/>
              </a:rPr>
              <a:t>– Out of borough patients </a:t>
            </a:r>
          </a:p>
          <a:p>
            <a:pPr marL="285750" lvl="0" indent="-285750">
              <a:lnSpc>
                <a:spcPct val="103000"/>
              </a:lnSpc>
              <a:spcAft>
                <a:spcPts val="0"/>
              </a:spcAft>
              <a:buFont typeface="Arial" panose="020B0604020202020204" pitchFamily="34" charset="0"/>
              <a:buChar char="•"/>
            </a:pPr>
            <a:endParaRPr lang="en-GB" sz="140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3000"/>
              </a:lnSpc>
              <a:spcAft>
                <a:spcPts val="0"/>
              </a:spcAft>
              <a:buFont typeface="Arial" panose="020B0604020202020204" pitchFamily="34" charset="0"/>
              <a:buChar char="•"/>
            </a:pPr>
            <a:endParaRPr lang="en-GB" sz="14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772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22</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Katalin Swann, Care Navigation and Social Prescribing Manager</a:t>
            </a:r>
            <a:br>
              <a:rPr lang="en-US"/>
            </a:br>
            <a:br>
              <a:rPr lang="en-US"/>
            </a:br>
            <a:r>
              <a:rPr lang="en-US"/>
              <a:t>       S</a:t>
            </a:r>
          </a:p>
        </p:txBody>
      </p:sp>
      <p:sp>
        <p:nvSpPr>
          <p:cNvPr id="9" name="Prostokąt 8">
            <a:extLst>
              <a:ext uri="{FF2B5EF4-FFF2-40B4-BE49-F238E27FC236}">
                <a16:creationId xmlns:a16="http://schemas.microsoft.com/office/drawing/2014/main" id="{8BDF2324-F0D2-4291-808C-D1B8085364A7}"/>
              </a:ext>
            </a:extLst>
          </p:cNvPr>
          <p:cNvSpPr/>
          <p:nvPr/>
        </p:nvSpPr>
        <p:spPr>
          <a:xfrm>
            <a:off x="334434" y="749406"/>
            <a:ext cx="5675079" cy="338554"/>
          </a:xfrm>
          <a:prstGeom prst="rect">
            <a:avLst/>
          </a:prstGeom>
        </p:spPr>
        <p:txBody>
          <a:bodyPr wrap="square">
            <a:spAutoFit/>
          </a:bodyPr>
          <a:lstStyle/>
          <a:p>
            <a:pPr fontAlgn="base"/>
            <a:r>
              <a:rPr lang="en-US" sz="1600" b="1"/>
              <a:t>Client Feedback</a:t>
            </a:r>
            <a:endParaRPr lang="en-US" sz="1600"/>
          </a:p>
        </p:txBody>
      </p:sp>
      <p:sp>
        <p:nvSpPr>
          <p:cNvPr id="10" name="TextBox 4">
            <a:extLst>
              <a:ext uri="{FF2B5EF4-FFF2-40B4-BE49-F238E27FC236}">
                <a16:creationId xmlns:a16="http://schemas.microsoft.com/office/drawing/2014/main" id="{92D1F927-361A-4AF9-9D82-3FAB703DB712}"/>
              </a:ext>
            </a:extLst>
          </p:cNvPr>
          <p:cNvSpPr txBox="1"/>
          <p:nvPr/>
        </p:nvSpPr>
        <p:spPr>
          <a:xfrm>
            <a:off x="334434" y="1138003"/>
            <a:ext cx="5675079" cy="4970591"/>
          </a:xfrm>
          <a:prstGeom prst="rect">
            <a:avLst/>
          </a:prstGeom>
          <a:noFill/>
        </p:spPr>
        <p:txBody>
          <a:bodyPr wrap="square" rtlCol="0">
            <a:spAutoFit/>
          </a:bodyPr>
          <a:lstStyle/>
          <a:p>
            <a:pPr marL="285750" indent="-285750" algn="just">
              <a:buFont typeface="Arial" pitchFamily="34" charset="0"/>
              <a:buChar char="•"/>
            </a:pPr>
            <a:r>
              <a:rPr lang="en-GB" sz="1500"/>
              <a:t>Did the help you received from Care navigator/SPLW focus on the thing you wanted support with?</a:t>
            </a:r>
          </a:p>
          <a:p>
            <a:pPr algn="just"/>
            <a:endParaRPr lang="en-GB" sz="1000"/>
          </a:p>
          <a:p>
            <a:pPr marL="285750" indent="-285750" algn="just">
              <a:buFont typeface="Arial" pitchFamily="34" charset="0"/>
              <a:buChar char="•"/>
            </a:pPr>
            <a:r>
              <a:rPr lang="en-GB" sz="1500"/>
              <a:t>Did you feel the care navigator/SPLW understood your need and what you wanted/needed?</a:t>
            </a:r>
          </a:p>
          <a:p>
            <a:pPr algn="just"/>
            <a:endParaRPr lang="en-GB" sz="1000"/>
          </a:p>
          <a:p>
            <a:pPr marL="285750" indent="-285750" algn="just">
              <a:buFont typeface="Arial" pitchFamily="34" charset="0"/>
              <a:buChar char="•"/>
            </a:pPr>
            <a:r>
              <a:rPr lang="en-GB" sz="1500"/>
              <a:t>Since working with the Care navigator/SPLW do you have a better understanding of how to manage your health and wellbeing?</a:t>
            </a:r>
          </a:p>
          <a:p>
            <a:pPr algn="just"/>
            <a:endParaRPr lang="en-GB" sz="1000"/>
          </a:p>
          <a:p>
            <a:pPr marL="285750" indent="-285750" algn="just">
              <a:buFont typeface="Arial" pitchFamily="34" charset="0"/>
              <a:buChar char="•"/>
            </a:pPr>
            <a:r>
              <a:rPr lang="en-GB" sz="1500"/>
              <a:t>Did the Care Navigator/SPLW have good knowledge of local services for you?</a:t>
            </a:r>
          </a:p>
          <a:p>
            <a:pPr algn="just"/>
            <a:endParaRPr lang="en-GB" sz="1000"/>
          </a:p>
          <a:p>
            <a:pPr marL="285750" indent="-285750" algn="just">
              <a:buFont typeface="Arial" pitchFamily="34" charset="0"/>
              <a:buChar char="•"/>
            </a:pPr>
            <a:r>
              <a:rPr lang="en-GB" sz="1500"/>
              <a:t>I am satisfied with the help I received from the Care Navigator/SPLW.</a:t>
            </a:r>
          </a:p>
          <a:p>
            <a:pPr marL="285750" indent="-285750" algn="just">
              <a:buFont typeface="Arial" pitchFamily="34" charset="0"/>
              <a:buChar char="•"/>
            </a:pPr>
            <a:endParaRPr lang="en-GB" sz="1000"/>
          </a:p>
          <a:p>
            <a:pPr marL="285750" indent="-285750" algn="just">
              <a:buFont typeface="Arial" pitchFamily="34" charset="0"/>
              <a:buChar char="•"/>
            </a:pPr>
            <a:r>
              <a:rPr lang="en-GB" sz="1500"/>
              <a:t>The Care navigator/SPLW involved me in decisions about my care and support.</a:t>
            </a:r>
          </a:p>
          <a:p>
            <a:pPr algn="just"/>
            <a:endParaRPr lang="en-GB" sz="1000"/>
          </a:p>
          <a:p>
            <a:pPr marL="285750" indent="-285750" algn="just">
              <a:buFont typeface="Arial" pitchFamily="34" charset="0"/>
              <a:buChar char="•"/>
            </a:pPr>
            <a:r>
              <a:rPr lang="en-GB" sz="1500"/>
              <a:t>Did your Care navigator/SPLW help you link with other services?</a:t>
            </a:r>
          </a:p>
          <a:p>
            <a:pPr algn="just"/>
            <a:endParaRPr lang="en-GB" sz="600"/>
          </a:p>
          <a:p>
            <a:pPr marL="285750" indent="-285750" algn="just">
              <a:buFont typeface="Arial" pitchFamily="34" charset="0"/>
              <a:buChar char="•"/>
            </a:pPr>
            <a:r>
              <a:rPr lang="en-GB" sz="1500"/>
              <a:t>Any other information</a:t>
            </a:r>
          </a:p>
        </p:txBody>
      </p:sp>
      <p:sp>
        <p:nvSpPr>
          <p:cNvPr id="11" name="TextBox 6">
            <a:extLst>
              <a:ext uri="{FF2B5EF4-FFF2-40B4-BE49-F238E27FC236}">
                <a16:creationId xmlns:a16="http://schemas.microsoft.com/office/drawing/2014/main" id="{4A0B03AF-3ED5-4A3A-B700-4BEFB1CF0369}"/>
              </a:ext>
            </a:extLst>
          </p:cNvPr>
          <p:cNvSpPr txBox="1"/>
          <p:nvPr/>
        </p:nvSpPr>
        <p:spPr>
          <a:xfrm>
            <a:off x="6343948" y="799449"/>
            <a:ext cx="6091730" cy="338554"/>
          </a:xfrm>
          <a:prstGeom prst="rect">
            <a:avLst/>
          </a:prstGeom>
          <a:noFill/>
        </p:spPr>
        <p:txBody>
          <a:bodyPr wrap="square" rtlCol="0">
            <a:spAutoFit/>
          </a:bodyPr>
          <a:lstStyle/>
          <a:p>
            <a:r>
              <a:rPr lang="en-GB" sz="1600" b="1"/>
              <a:t>Feedback to evidence time saved by Social Prescribing</a:t>
            </a:r>
          </a:p>
        </p:txBody>
      </p:sp>
      <p:sp>
        <p:nvSpPr>
          <p:cNvPr id="12" name="TextBox 7">
            <a:extLst>
              <a:ext uri="{FF2B5EF4-FFF2-40B4-BE49-F238E27FC236}">
                <a16:creationId xmlns:a16="http://schemas.microsoft.com/office/drawing/2014/main" id="{F2522851-885F-475E-AF17-0240D0946F98}"/>
              </a:ext>
            </a:extLst>
          </p:cNvPr>
          <p:cNvSpPr txBox="1"/>
          <p:nvPr/>
        </p:nvSpPr>
        <p:spPr>
          <a:xfrm>
            <a:off x="6343948" y="1135335"/>
            <a:ext cx="5512692" cy="4678204"/>
          </a:xfrm>
          <a:prstGeom prst="rect">
            <a:avLst/>
          </a:prstGeom>
          <a:noFill/>
        </p:spPr>
        <p:txBody>
          <a:bodyPr wrap="square" rtlCol="0">
            <a:spAutoFit/>
          </a:bodyPr>
          <a:lstStyle/>
          <a:p>
            <a:pPr marL="285750" indent="-285750" algn="just">
              <a:buFont typeface="Arial" panose="020B0604020202020204" pitchFamily="34" charset="0"/>
              <a:buChar char="•"/>
            </a:pPr>
            <a:r>
              <a:rPr lang="en-GB" sz="1500"/>
              <a:t>Did using our service save you from attending one or more GP appointments? (60.47%)</a:t>
            </a:r>
          </a:p>
          <a:p>
            <a:pPr marL="285750" indent="-285750" algn="just">
              <a:buFont typeface="Arial" panose="020B0604020202020204" pitchFamily="34" charset="0"/>
              <a:buChar char="•"/>
            </a:pPr>
            <a:endParaRPr lang="en-GB" sz="1000"/>
          </a:p>
          <a:p>
            <a:pPr marL="285750" indent="-285750" algn="just">
              <a:buFont typeface="Arial" panose="020B0604020202020204" pitchFamily="34" charset="0"/>
              <a:buChar char="•"/>
            </a:pPr>
            <a:r>
              <a:rPr lang="en-GB" sz="1500"/>
              <a:t>Did using our service save you from attending one or more nurse appointments? (35.53%)</a:t>
            </a:r>
          </a:p>
          <a:p>
            <a:pPr marL="285750" indent="-285750" algn="just">
              <a:buFont typeface="Arial" panose="020B0604020202020204" pitchFamily="34" charset="0"/>
              <a:buChar char="•"/>
            </a:pPr>
            <a:endParaRPr lang="en-GB" sz="1000"/>
          </a:p>
          <a:p>
            <a:pPr marL="285750" indent="-285750" algn="just">
              <a:buFont typeface="Arial" panose="020B0604020202020204" pitchFamily="34" charset="0"/>
              <a:buChar char="•"/>
            </a:pPr>
            <a:r>
              <a:rPr lang="en-GB" sz="1500"/>
              <a:t>Did using our service save you from contacting a non medical staff member at the GP practice, </a:t>
            </a:r>
            <a:r>
              <a:rPr lang="en-GB" sz="1500" err="1"/>
              <a:t>e.g</a:t>
            </a:r>
            <a:r>
              <a:rPr lang="en-GB" sz="1500"/>
              <a:t> receptionist, secretary ? (70.59%)</a:t>
            </a:r>
          </a:p>
          <a:p>
            <a:pPr marL="285750" indent="-285750" algn="just">
              <a:buFont typeface="Arial" panose="020B0604020202020204" pitchFamily="34" charset="0"/>
              <a:buChar char="•"/>
            </a:pPr>
            <a:endParaRPr lang="en-GB" sz="1000"/>
          </a:p>
          <a:p>
            <a:pPr marL="285750" indent="-285750" algn="just">
              <a:buFont typeface="Arial" panose="020B0604020202020204" pitchFamily="34" charset="0"/>
              <a:buChar char="•"/>
            </a:pPr>
            <a:r>
              <a:rPr lang="en-GB" sz="1500"/>
              <a:t>Did using our service save you from attending one or more appointments with other healthcare professionals? (27.45%)</a:t>
            </a:r>
          </a:p>
          <a:p>
            <a:pPr marL="285750" indent="-285750" algn="just">
              <a:buFont typeface="Arial" panose="020B0604020202020204" pitchFamily="34" charset="0"/>
              <a:buChar char="•"/>
            </a:pPr>
            <a:endParaRPr lang="en-GB" sz="1000"/>
          </a:p>
          <a:p>
            <a:pPr marL="285750" indent="-285750" algn="just">
              <a:buFont typeface="Arial" panose="020B0604020202020204" pitchFamily="34" charset="0"/>
              <a:buChar char="•"/>
            </a:pPr>
            <a:r>
              <a:rPr lang="en-GB" sz="1500"/>
              <a:t>If you had not use our service where would you have gone for help?  - GP surgery (66.38%,  Camden Council (11.18%) Other (Charity/Voluntary Organisation – 25.93%,  not known – 11.26%)</a:t>
            </a:r>
          </a:p>
          <a:p>
            <a:pPr algn="just"/>
            <a:endParaRPr lang="en-GB" sz="1500"/>
          </a:p>
          <a:p>
            <a:pPr algn="just"/>
            <a:r>
              <a:rPr lang="en-GB" sz="1500"/>
              <a:t>      (% based on Jan 21 – March 21) </a:t>
            </a:r>
          </a:p>
          <a:p>
            <a:r>
              <a:rPr lang="en-GB"/>
              <a:t> </a:t>
            </a:r>
          </a:p>
        </p:txBody>
      </p:sp>
    </p:spTree>
    <p:extLst>
      <p:ext uri="{BB962C8B-B14F-4D97-AF65-F5344CB8AC3E}">
        <p14:creationId xmlns:p14="http://schemas.microsoft.com/office/powerpoint/2010/main" val="347052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23</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Katalin Swann, Care Navigation and Social Prescribing Manager</a:t>
            </a:r>
            <a:br>
              <a:rPr lang="en-US"/>
            </a:br>
            <a:br>
              <a:rPr lang="en-US"/>
            </a:br>
            <a:r>
              <a:rPr lang="en-US"/>
              <a:t>       S</a:t>
            </a:r>
          </a:p>
        </p:txBody>
      </p:sp>
      <p:sp>
        <p:nvSpPr>
          <p:cNvPr id="9" name="TextBox 12">
            <a:extLst>
              <a:ext uri="{FF2B5EF4-FFF2-40B4-BE49-F238E27FC236}">
                <a16:creationId xmlns:a16="http://schemas.microsoft.com/office/drawing/2014/main" id="{09632DE2-0ED1-4E36-83F9-7285A9ABCF16}"/>
              </a:ext>
            </a:extLst>
          </p:cNvPr>
          <p:cNvSpPr txBox="1"/>
          <p:nvPr/>
        </p:nvSpPr>
        <p:spPr>
          <a:xfrm>
            <a:off x="334434" y="797510"/>
            <a:ext cx="11522206" cy="4832092"/>
          </a:xfrm>
          <a:prstGeom prst="rect">
            <a:avLst/>
          </a:prstGeom>
          <a:noFill/>
        </p:spPr>
        <p:txBody>
          <a:bodyPr wrap="square" rtlCol="0">
            <a:spAutoFit/>
          </a:bodyPr>
          <a:lstStyle/>
          <a:p>
            <a:pPr algn="just"/>
            <a:r>
              <a:rPr lang="en-GB" b="1"/>
              <a:t>Social Prescribing Link Worker Case Study -   case example </a:t>
            </a:r>
          </a:p>
          <a:p>
            <a:pPr algn="just"/>
            <a:endParaRPr lang="en-GB" sz="1600" b="1"/>
          </a:p>
          <a:p>
            <a:pPr algn="just"/>
            <a:r>
              <a:rPr lang="en-GB" sz="1600" b="1"/>
              <a:t>Referred by: </a:t>
            </a:r>
            <a:r>
              <a:rPr lang="en-GB" sz="1600"/>
              <a:t>Adelaide Medical Centre. 111 Adelaide Road, London, NW3 3RY</a:t>
            </a:r>
          </a:p>
          <a:p>
            <a:pPr algn="just"/>
            <a:endParaRPr lang="en-GB" sz="1200" b="1"/>
          </a:p>
          <a:p>
            <a:pPr algn="just"/>
            <a:r>
              <a:rPr lang="en-GB" sz="1600" b="1"/>
              <a:t>Age: </a:t>
            </a:r>
            <a:r>
              <a:rPr lang="en-GB" sz="1600"/>
              <a:t>82</a:t>
            </a:r>
          </a:p>
          <a:p>
            <a:pPr algn="just"/>
            <a:r>
              <a:rPr lang="en-GB" sz="1600" b="1"/>
              <a:t>Gender: </a:t>
            </a:r>
            <a:r>
              <a:rPr lang="en-GB" sz="1600"/>
              <a:t>Female</a:t>
            </a:r>
          </a:p>
          <a:p>
            <a:pPr algn="just"/>
            <a:r>
              <a:rPr lang="en-GB" sz="1600" b="1"/>
              <a:t>Ethnicity: </a:t>
            </a:r>
            <a:r>
              <a:rPr lang="en-GB" sz="1600"/>
              <a:t>White-British</a:t>
            </a:r>
          </a:p>
          <a:p>
            <a:pPr algn="just"/>
            <a:r>
              <a:rPr lang="en-GB" sz="1600" b="1"/>
              <a:t>Sexual orientation: </a:t>
            </a:r>
            <a:r>
              <a:rPr lang="en-GB" sz="1600"/>
              <a:t>Heterosexual</a:t>
            </a:r>
          </a:p>
          <a:p>
            <a:pPr algn="just"/>
            <a:endParaRPr lang="en-GB" sz="1100" b="1"/>
          </a:p>
          <a:p>
            <a:pPr algn="just"/>
            <a:r>
              <a:rPr lang="en-GB" sz="1600" b="1"/>
              <a:t>Referrer’s reason for referring:  </a:t>
            </a:r>
            <a:r>
              <a:rPr lang="en-GB" sz="1600"/>
              <a:t>Isolated, lonely, struggling with weight loss, </a:t>
            </a:r>
          </a:p>
          <a:p>
            <a:pPr algn="just"/>
            <a:r>
              <a:rPr lang="en-GB" sz="1600"/>
              <a:t>anxious about health and risk of </a:t>
            </a:r>
            <a:r>
              <a:rPr lang="en-GB" sz="1600" err="1"/>
              <a:t>Covid</a:t>
            </a:r>
            <a:r>
              <a:rPr lang="en-GB" sz="1600"/>
              <a:t>, health advocacy required</a:t>
            </a:r>
          </a:p>
          <a:p>
            <a:pPr algn="just"/>
            <a:endParaRPr lang="en-GB" sz="1600" b="1"/>
          </a:p>
          <a:p>
            <a:pPr algn="just"/>
            <a:r>
              <a:rPr lang="en-GB" sz="1600" b="1"/>
              <a:t>Actual Link Worker Findings:  </a:t>
            </a:r>
            <a:r>
              <a:rPr lang="en-GB" sz="1600"/>
              <a:t>Findings as described. Additionally, </a:t>
            </a:r>
          </a:p>
          <a:p>
            <a:pPr algn="just"/>
            <a:r>
              <a:rPr lang="en-GB" sz="1600"/>
              <a:t>client discussed sleep problems due to noise issues at home residence </a:t>
            </a:r>
          </a:p>
          <a:p>
            <a:pPr algn="just"/>
            <a:endParaRPr lang="en-GB" sz="1200" b="1"/>
          </a:p>
          <a:p>
            <a:pPr lvl="0" algn="just"/>
            <a:r>
              <a:rPr lang="en-GB" sz="1600" b="1"/>
              <a:t>Action/Onward referrals made: </a:t>
            </a:r>
          </a:p>
          <a:p>
            <a:pPr lvl="0" algn="just"/>
            <a:endParaRPr lang="en-GB" sz="100" b="1"/>
          </a:p>
          <a:p>
            <a:pPr marL="285750" lvl="0" indent="-285750" algn="just">
              <a:buFont typeface="Wingdings" panose="05000000000000000000" pitchFamily="2" charset="2"/>
              <a:buChar char="ü"/>
            </a:pPr>
            <a:r>
              <a:rPr lang="en-GB" sz="1600"/>
              <a:t>Referred to Camden Nutrition and Dietetics Service</a:t>
            </a:r>
          </a:p>
          <a:p>
            <a:pPr marL="285750" lvl="0" indent="-285750" algn="just">
              <a:buFont typeface="Wingdings" panose="05000000000000000000" pitchFamily="2" charset="2"/>
              <a:buChar char="ü"/>
            </a:pPr>
            <a:r>
              <a:rPr lang="en-GB" sz="1600"/>
              <a:t>Signposted to Old Vic Pen Pal Scheme, Community Connectors, and Age UK Befriending Scheme</a:t>
            </a:r>
          </a:p>
          <a:p>
            <a:pPr marL="285750" indent="-285750" algn="just">
              <a:buFont typeface="Wingdings" panose="05000000000000000000" pitchFamily="2" charset="2"/>
              <a:buChar char="ü"/>
            </a:pPr>
            <a:r>
              <a:rPr lang="en-GB" sz="1600"/>
              <a:t>Contacted Genesis Housing Association to discuss noise issues and requested for a poster to be advertised to residents asking for consideration re noise</a:t>
            </a:r>
            <a:endParaRPr lang="en-GB" sz="1600" b="1"/>
          </a:p>
        </p:txBody>
      </p:sp>
      <p:sp>
        <p:nvSpPr>
          <p:cNvPr id="5" name="pole tekstowe 4">
            <a:extLst>
              <a:ext uri="{FF2B5EF4-FFF2-40B4-BE49-F238E27FC236}">
                <a16:creationId xmlns:a16="http://schemas.microsoft.com/office/drawing/2014/main" id="{85FC46F1-1374-4E3E-8414-875D1AC4C1B5}"/>
              </a:ext>
            </a:extLst>
          </p:cNvPr>
          <p:cNvSpPr txBox="1"/>
          <p:nvPr/>
        </p:nvSpPr>
        <p:spPr>
          <a:xfrm>
            <a:off x="7637472" y="4061159"/>
            <a:ext cx="4433238" cy="307777"/>
          </a:xfrm>
          <a:prstGeom prst="rect">
            <a:avLst/>
          </a:prstGeom>
          <a:noFill/>
        </p:spPr>
        <p:txBody>
          <a:bodyPr wrap="square" lIns="91440" tIns="45720" rIns="91440" bIns="45720" rtlCol="0" anchor="t">
            <a:spAutoFit/>
          </a:bodyPr>
          <a:lstStyle/>
          <a:p>
            <a:pPr algn="ctr"/>
            <a:r>
              <a:rPr lang="en-GB" sz="1400"/>
              <a:t>Blank case study template available </a:t>
            </a:r>
            <a:r>
              <a:rPr lang="en-GB" sz="1400" dirty="0">
                <a:hlinkClick r:id="rId2"/>
              </a:rPr>
              <a:t>here</a:t>
            </a:r>
            <a:r>
              <a:rPr lang="en-GB" sz="1400"/>
              <a:t>.</a:t>
            </a:r>
            <a:endParaRPr lang="pl-PL" sz="1400">
              <a:cs typeface="Arial"/>
            </a:endParaRPr>
          </a:p>
        </p:txBody>
      </p:sp>
      <p:pic>
        <p:nvPicPr>
          <p:cNvPr id="10" name="Obraz 9">
            <a:extLst>
              <a:ext uri="{FF2B5EF4-FFF2-40B4-BE49-F238E27FC236}">
                <a16:creationId xmlns:a16="http://schemas.microsoft.com/office/drawing/2014/main" id="{1666A97F-F0ED-47E9-A501-9127C389E6AD}"/>
              </a:ext>
            </a:extLst>
          </p:cNvPr>
          <p:cNvPicPr>
            <a:picLocks noChangeAspect="1"/>
          </p:cNvPicPr>
          <p:nvPr/>
        </p:nvPicPr>
        <p:blipFill>
          <a:blip r:embed="rId3"/>
          <a:stretch>
            <a:fillRect/>
          </a:stretch>
        </p:blipFill>
        <p:spPr>
          <a:xfrm>
            <a:off x="7641062" y="1335570"/>
            <a:ext cx="4215578" cy="2725589"/>
          </a:xfrm>
          <a:prstGeom prst="rect">
            <a:avLst/>
          </a:prstGeom>
        </p:spPr>
      </p:pic>
    </p:spTree>
    <p:extLst>
      <p:ext uri="{BB962C8B-B14F-4D97-AF65-F5344CB8AC3E}">
        <p14:creationId xmlns:p14="http://schemas.microsoft.com/office/powerpoint/2010/main" val="300666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24</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Katalin Swann, Care Navigation and Social Prescribing Manager</a:t>
            </a:r>
            <a:br>
              <a:rPr lang="en-US"/>
            </a:br>
            <a:br>
              <a:rPr lang="en-US"/>
            </a:br>
            <a:r>
              <a:rPr lang="en-US"/>
              <a:t>       S</a:t>
            </a:r>
          </a:p>
        </p:txBody>
      </p:sp>
      <p:sp>
        <p:nvSpPr>
          <p:cNvPr id="7" name="TextBox 12">
            <a:extLst>
              <a:ext uri="{FF2B5EF4-FFF2-40B4-BE49-F238E27FC236}">
                <a16:creationId xmlns:a16="http://schemas.microsoft.com/office/drawing/2014/main" id="{E8B1C4C5-D72B-45A4-BDF0-D4AC0D9041A9}"/>
              </a:ext>
            </a:extLst>
          </p:cNvPr>
          <p:cNvSpPr txBox="1"/>
          <p:nvPr/>
        </p:nvSpPr>
        <p:spPr>
          <a:xfrm>
            <a:off x="334434" y="696286"/>
            <a:ext cx="11527598" cy="5093702"/>
          </a:xfrm>
          <a:prstGeom prst="rect">
            <a:avLst/>
          </a:prstGeom>
          <a:noFill/>
        </p:spPr>
        <p:txBody>
          <a:bodyPr wrap="square" rtlCol="0">
            <a:spAutoFit/>
          </a:bodyPr>
          <a:lstStyle/>
          <a:p>
            <a:endParaRPr lang="en-GB" sz="1000" b="1"/>
          </a:p>
          <a:p>
            <a:r>
              <a:rPr lang="en-GB" sz="1600" b="1"/>
              <a:t>Follow up action by Link Worker:</a:t>
            </a:r>
          </a:p>
          <a:p>
            <a:pPr marL="285750" lvl="0" indent="-285750">
              <a:buFont typeface="Wingdings" panose="05000000000000000000" pitchFamily="2" charset="2"/>
              <a:buChar char="ü"/>
            </a:pPr>
            <a:r>
              <a:rPr lang="en-GB" sz="1600"/>
              <a:t>Referred to NHS Responders for hospital transport.</a:t>
            </a:r>
          </a:p>
          <a:p>
            <a:pPr marL="285750" lvl="0" indent="-285750">
              <a:buFont typeface="Wingdings" panose="05000000000000000000" pitchFamily="2" charset="2"/>
              <a:buChar char="ü"/>
            </a:pPr>
            <a:r>
              <a:rPr lang="en-GB" sz="1600"/>
              <a:t>Liaised with client’s GP to discuss queries around Ensure prescription, recommendations for blood test, chest X-ray, stool sample.</a:t>
            </a:r>
          </a:p>
          <a:p>
            <a:pPr marL="285750" lvl="0" indent="-285750">
              <a:buFont typeface="Wingdings" panose="05000000000000000000" pitchFamily="2" charset="2"/>
              <a:buChar char="ü"/>
            </a:pPr>
            <a:r>
              <a:rPr lang="en-GB" sz="1600"/>
              <a:t>Liaised with Royal Free to arrange appointment.</a:t>
            </a:r>
          </a:p>
          <a:p>
            <a:pPr marL="285750" lvl="0" indent="-285750">
              <a:buFont typeface="Wingdings" panose="05000000000000000000" pitchFamily="2" charset="2"/>
              <a:buChar char="ü"/>
            </a:pPr>
            <a:r>
              <a:rPr lang="en-GB" sz="1600"/>
              <a:t>Liaised with UCH for foot appointment.</a:t>
            </a:r>
          </a:p>
          <a:p>
            <a:pPr marL="285750" lvl="0" indent="-285750">
              <a:buFont typeface="Wingdings" panose="05000000000000000000" pitchFamily="2" charset="2"/>
              <a:buChar char="ü"/>
            </a:pPr>
            <a:r>
              <a:rPr lang="en-GB" sz="1600"/>
              <a:t>Liaised with Western Eye Hospital to arrange appointment.</a:t>
            </a:r>
          </a:p>
          <a:p>
            <a:pPr marL="285750" lvl="0" indent="-285750">
              <a:buFont typeface="Wingdings" panose="05000000000000000000" pitchFamily="2" charset="2"/>
              <a:buChar char="ü"/>
            </a:pPr>
            <a:r>
              <a:rPr lang="en-GB" sz="1600"/>
              <a:t>Regularly updated client with information around ever-changing </a:t>
            </a:r>
            <a:r>
              <a:rPr lang="en-GB" sz="1600" err="1"/>
              <a:t>Covid</a:t>
            </a:r>
            <a:r>
              <a:rPr lang="en-GB" sz="1600"/>
              <a:t> regulations</a:t>
            </a:r>
          </a:p>
          <a:p>
            <a:pPr marL="285750" lvl="0" indent="-285750">
              <a:buFont typeface="Wingdings" panose="05000000000000000000" pitchFamily="2" charset="2"/>
              <a:buChar char="ü"/>
            </a:pPr>
            <a:r>
              <a:rPr lang="en-GB" sz="1600"/>
              <a:t>Supported client through multiple panic attacks over the phone, including encouraging breathing exercises.</a:t>
            </a:r>
          </a:p>
          <a:p>
            <a:pPr marL="285750" lvl="0" indent="-285750">
              <a:buFont typeface="Wingdings" panose="05000000000000000000" pitchFamily="2" charset="2"/>
              <a:buChar char="ü"/>
            </a:pPr>
            <a:r>
              <a:rPr lang="en-GB" sz="1600"/>
              <a:t>Signposted client to organisations to help with anxiety including Mind, </a:t>
            </a:r>
            <a:r>
              <a:rPr lang="en-GB" sz="1600" err="1"/>
              <a:t>Icope</a:t>
            </a:r>
            <a:r>
              <a:rPr lang="en-GB" sz="1600"/>
              <a:t> and Anxiety UK </a:t>
            </a:r>
          </a:p>
          <a:p>
            <a:pPr marL="285750" indent="-285750">
              <a:buFont typeface="Wingdings" panose="05000000000000000000" pitchFamily="2" charset="2"/>
              <a:buChar char="ü"/>
            </a:pPr>
            <a:r>
              <a:rPr lang="en-GB" sz="1600"/>
              <a:t>Encouraged client to increase social connections by drawing on current social networks given client’s disinterest in befriending and community connectors</a:t>
            </a:r>
          </a:p>
          <a:p>
            <a:endParaRPr lang="en-GB" sz="1100" b="1"/>
          </a:p>
          <a:p>
            <a:r>
              <a:rPr lang="en-GB" sz="1600" b="1"/>
              <a:t>Outcomes for client: </a:t>
            </a:r>
          </a:p>
          <a:p>
            <a:pPr marL="285750" lvl="0" indent="-285750">
              <a:buFont typeface="Wingdings" panose="05000000000000000000" pitchFamily="2" charset="2"/>
              <a:buChar char="ü"/>
            </a:pPr>
            <a:r>
              <a:rPr lang="en-GB" sz="1600" b="1"/>
              <a:t>Weight loss reversal</a:t>
            </a:r>
            <a:r>
              <a:rPr lang="en-GB" sz="1600"/>
              <a:t> through new diet/strategies as suggested via Camden Dietetics and Nutrition referral</a:t>
            </a:r>
          </a:p>
          <a:p>
            <a:pPr marL="285750" lvl="0" indent="-285750">
              <a:buFont typeface="Wingdings" panose="05000000000000000000" pitchFamily="2" charset="2"/>
              <a:buChar char="ü"/>
            </a:pPr>
            <a:r>
              <a:rPr lang="en-GB" sz="1600" b="1"/>
              <a:t>Successfully scheduled appointments</a:t>
            </a:r>
            <a:r>
              <a:rPr lang="en-GB" sz="1600"/>
              <a:t> with various hospitals </a:t>
            </a:r>
          </a:p>
          <a:p>
            <a:pPr marL="285750" lvl="0" indent="-285750">
              <a:buFont typeface="Wingdings" panose="05000000000000000000" pitchFamily="2" charset="2"/>
              <a:buChar char="ü"/>
            </a:pPr>
            <a:r>
              <a:rPr lang="en-GB" sz="1600" b="1"/>
              <a:t>Arranged transport</a:t>
            </a:r>
            <a:r>
              <a:rPr lang="en-GB" sz="1600"/>
              <a:t> to appointments </a:t>
            </a:r>
            <a:r>
              <a:rPr lang="en-GB" sz="1600" err="1"/>
              <a:t>inc</a:t>
            </a:r>
            <a:r>
              <a:rPr lang="en-GB" sz="1600"/>
              <a:t> </a:t>
            </a:r>
            <a:r>
              <a:rPr lang="en-GB" sz="1600" err="1"/>
              <a:t>Covid</a:t>
            </a:r>
            <a:r>
              <a:rPr lang="en-GB" sz="1600"/>
              <a:t> vaccination. </a:t>
            </a:r>
          </a:p>
          <a:p>
            <a:pPr marL="285750" lvl="0" indent="-285750">
              <a:buFont typeface="Wingdings" panose="05000000000000000000" pitchFamily="2" charset="2"/>
              <a:buChar char="ü"/>
            </a:pPr>
            <a:r>
              <a:rPr lang="en-GB" sz="1600" b="1"/>
              <a:t>Reduced anxiety</a:t>
            </a:r>
            <a:r>
              <a:rPr lang="en-GB" sz="1600"/>
              <a:t> through weekly wellbeing calls, encouraging breathing exercises when panicky and health advocacy with hospitals and GP. </a:t>
            </a:r>
          </a:p>
          <a:p>
            <a:pPr marL="285750" indent="-285750">
              <a:buFont typeface="Wingdings" panose="05000000000000000000" pitchFamily="2" charset="2"/>
              <a:buChar char="ü"/>
            </a:pPr>
            <a:r>
              <a:rPr lang="en-GB" sz="1600" b="1"/>
              <a:t>Reduced social isolation</a:t>
            </a:r>
            <a:r>
              <a:rPr lang="en-GB" sz="1600"/>
              <a:t> through encouraging client to make use of social networks already in place </a:t>
            </a:r>
            <a:endParaRPr lang="en-GB" sz="1600" b="1"/>
          </a:p>
        </p:txBody>
      </p:sp>
    </p:spTree>
    <p:extLst>
      <p:ext uri="{BB962C8B-B14F-4D97-AF65-F5344CB8AC3E}">
        <p14:creationId xmlns:p14="http://schemas.microsoft.com/office/powerpoint/2010/main" val="102218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25</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Q&amp;A</a:t>
            </a:r>
          </a:p>
        </p:txBody>
      </p:sp>
      <p:sp>
        <p:nvSpPr>
          <p:cNvPr id="8" name="Prostokąt 7">
            <a:extLst>
              <a:ext uri="{FF2B5EF4-FFF2-40B4-BE49-F238E27FC236}">
                <a16:creationId xmlns:a16="http://schemas.microsoft.com/office/drawing/2014/main" id="{060B8CF8-B83C-4980-B82A-B6777D3713CC}"/>
              </a:ext>
            </a:extLst>
          </p:cNvPr>
          <p:cNvSpPr/>
          <p:nvPr/>
        </p:nvSpPr>
        <p:spPr>
          <a:xfrm>
            <a:off x="334434" y="2905780"/>
            <a:ext cx="11522206" cy="523220"/>
          </a:xfrm>
          <a:prstGeom prst="rect">
            <a:avLst/>
          </a:prstGeom>
        </p:spPr>
        <p:txBody>
          <a:bodyPr wrap="square" lIns="91440" tIns="45720" rIns="91440" bIns="45720" anchor="t">
            <a:spAutoFit/>
          </a:bodyPr>
          <a:lstStyle/>
          <a:p>
            <a:pPr algn="ctr"/>
            <a:r>
              <a:rPr lang="en-US" sz="2800" b="1">
                <a:ea typeface="+mn-lt"/>
                <a:cs typeface="+mn-lt"/>
              </a:rPr>
              <a:t>Please feel free to ask your question(s).</a:t>
            </a:r>
            <a:endParaRPr lang="en-US" sz="2800" b="1">
              <a:cs typeface="Arial"/>
            </a:endParaRPr>
          </a:p>
        </p:txBody>
      </p:sp>
    </p:spTree>
    <p:extLst>
      <p:ext uri="{BB962C8B-B14F-4D97-AF65-F5344CB8AC3E}">
        <p14:creationId xmlns:p14="http://schemas.microsoft.com/office/powerpoint/2010/main" val="1564765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Arial"/>
                <a:cs typeface="Arial"/>
              </a:rPr>
              <a:t>Peer Learning for London: Outcome measures and presenting the impact of your work</a:t>
            </a:r>
            <a:endParaRPr kumimoji="0" sz="2600" b="0" i="0" u="none" strike="noStrike" kern="1200" cap="none" spc="0" normalizeH="0" baseline="0" noProof="0" dirty="0">
              <a:ln>
                <a:noFill/>
              </a:ln>
              <a:solidFill>
                <a:prstClr val="white"/>
              </a:solidFill>
              <a:effectLst/>
              <a:uLnTx/>
              <a:uFillTx/>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dirty="0"/>
              <a:t>Kerri </a:t>
            </a:r>
            <a:r>
              <a:rPr lang="en-US" dirty="0" err="1"/>
              <a:t>Fowkes</a:t>
            </a:r>
            <a:r>
              <a:rPr lang="en-US" dirty="0"/>
              <a:t>-Morley, Head of Social Prescribing Sutton</a:t>
            </a:r>
            <a:endParaRPr lang="en-US" sz="2000" dirty="0"/>
          </a:p>
        </p:txBody>
      </p:sp>
      <p:sp>
        <p:nvSpPr>
          <p:cNvPr id="3" name="Prostokąt 2">
            <a:extLst>
              <a:ext uri="{FF2B5EF4-FFF2-40B4-BE49-F238E27FC236}">
                <a16:creationId xmlns:a16="http://schemas.microsoft.com/office/drawing/2014/main" id="{7706BAAF-E1D9-4B79-ABF4-8F74EFB0D566}"/>
              </a:ext>
            </a:extLst>
          </p:cNvPr>
          <p:cNvSpPr/>
          <p:nvPr/>
        </p:nvSpPr>
        <p:spPr>
          <a:xfrm>
            <a:off x="334433" y="1142123"/>
            <a:ext cx="11177381"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3F3F3F"/>
                </a:solidFill>
                <a:effectLst/>
                <a:uLnTx/>
                <a:uFillTx/>
                <a:latin typeface="Arial"/>
                <a:ea typeface="+mn-ea"/>
                <a:cs typeface="+mn-cs"/>
              </a:rPr>
              <a:t>Social Prescribing Sutton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Commissioned by the </a:t>
            </a:r>
            <a:r>
              <a:rPr kumimoji="0" lang="en-GB" sz="2100" b="0" i="0" u="none" strike="noStrike" kern="1200" cap="none" spc="0" normalizeH="0" baseline="0" noProof="0" dirty="0">
                <a:ln>
                  <a:noFill/>
                </a:ln>
                <a:solidFill>
                  <a:srgbClr val="3F3F3F"/>
                </a:solidFill>
                <a:effectLst/>
                <a:uLnTx/>
                <a:uFillTx/>
                <a:latin typeface="Arial"/>
                <a:ea typeface="+mn-ea"/>
                <a:cs typeface="+mn-cs"/>
              </a:rPr>
              <a:t>Primary Care Networks</a:t>
            </a:r>
            <a:br>
              <a:rPr kumimoji="0" lang="en-GB" sz="2100" b="0" i="0" u="none" strike="noStrike" kern="1200" cap="none" spc="0" normalizeH="0" baseline="0" noProof="0" dirty="0">
                <a:ln>
                  <a:noFill/>
                </a:ln>
                <a:solidFill>
                  <a:srgbClr val="3F3F3F"/>
                </a:solidFill>
                <a:effectLst/>
                <a:uLnTx/>
                <a:uFillTx/>
                <a:latin typeface="Arial"/>
                <a:ea typeface="+mn-ea"/>
                <a:cs typeface="+mn-cs"/>
              </a:rPr>
            </a:br>
            <a:r>
              <a:rPr kumimoji="0" lang="en-GB" sz="2100" b="0" i="0" u="none" strike="noStrike" kern="1200" cap="none" spc="0" normalizeH="0" baseline="0" noProof="0" dirty="0">
                <a:ln>
                  <a:noFill/>
                </a:ln>
                <a:solidFill>
                  <a:srgbClr val="3F3F3F"/>
                </a:solidFill>
                <a:effectLst/>
                <a:uLnTx/>
                <a:uFillTx/>
                <a:latin typeface="Arial"/>
                <a:ea typeface="+mn-ea"/>
                <a:cs typeface="+mn-cs"/>
              </a:rPr>
              <a:t> </a:t>
            </a: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All-adult (18+) holistic service</a:t>
            </a:r>
            <a:br>
              <a:rPr kumimoji="0" lang="en-US" sz="2100" b="0" i="0" u="none" strike="noStrike" kern="1200" cap="none" spc="0" normalizeH="0" baseline="0" noProof="0" dirty="0">
                <a:ln>
                  <a:noFill/>
                </a:ln>
                <a:solidFill>
                  <a:srgbClr val="3F3F3F"/>
                </a:solidFill>
                <a:effectLst/>
                <a:uLnTx/>
                <a:uFillTx/>
                <a:latin typeface="Arial"/>
                <a:ea typeface="+mn-ea"/>
                <a:cs typeface="+mn-cs"/>
              </a:rPr>
            </a:b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Delivered in partnership with Sutton GPs </a:t>
            </a:r>
            <a:br>
              <a:rPr kumimoji="0" lang="en-US" sz="2100" b="0" i="0" u="none" strike="noStrike" kern="1200" cap="none" spc="0" normalizeH="0" baseline="0" noProof="0" dirty="0">
                <a:ln>
                  <a:noFill/>
                </a:ln>
                <a:solidFill>
                  <a:srgbClr val="3F3F3F"/>
                </a:solidFill>
                <a:effectLst/>
                <a:uLnTx/>
                <a:uFillTx/>
                <a:latin typeface="Arial"/>
                <a:ea typeface="+mn-ea"/>
                <a:cs typeface="+mn-cs"/>
              </a:rPr>
            </a:br>
            <a:r>
              <a:rPr kumimoji="0" lang="en-US" sz="2100" b="0" i="0" u="none" strike="noStrike" kern="1200" cap="none" spc="0" normalizeH="0" baseline="0" noProof="0" dirty="0">
                <a:ln>
                  <a:noFill/>
                </a:ln>
                <a:solidFill>
                  <a:srgbClr val="3F3F3F"/>
                </a:solidFill>
                <a:effectLst/>
                <a:uLnTx/>
                <a:uFillTx/>
                <a:latin typeface="Arial"/>
                <a:ea typeface="+mn-ea"/>
                <a:cs typeface="+mn-cs"/>
              </a:rPr>
              <a:t>and voluntary sector, with Age UK Sutton as the lead delivery partner</a:t>
            </a:r>
            <a:br>
              <a:rPr kumimoji="0" lang="en-US" sz="2100" b="0" i="0" u="none" strike="noStrike" kern="1200" cap="none" spc="0" normalizeH="0" baseline="0" noProof="0" dirty="0">
                <a:ln>
                  <a:noFill/>
                </a:ln>
                <a:solidFill>
                  <a:srgbClr val="3F3F3F"/>
                </a:solidFill>
                <a:effectLst/>
                <a:uLnTx/>
                <a:uFillTx/>
                <a:latin typeface="Arial"/>
                <a:ea typeface="+mn-ea"/>
                <a:cs typeface="+mn-cs"/>
              </a:rPr>
            </a:b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6 Link Workers: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x 4 aligned to each of the PCNs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x 2 supporting MDT / Virtual Wards </a:t>
            </a:r>
            <a:r>
              <a:rPr kumimoji="0" lang="en-US" sz="2100" b="0" i="1" u="none" strike="noStrike" kern="1200" cap="none" spc="0" normalizeH="0" baseline="0" noProof="0" dirty="0">
                <a:ln>
                  <a:noFill/>
                </a:ln>
                <a:solidFill>
                  <a:srgbClr val="3F3F3F"/>
                </a:solidFill>
                <a:effectLst/>
                <a:uLnTx/>
                <a:uFillTx/>
                <a:latin typeface="Arial"/>
                <a:ea typeface="+mn-ea"/>
                <a:cs typeface="+mn-cs"/>
              </a:rPr>
              <a:t>(</a:t>
            </a:r>
            <a:r>
              <a:rPr kumimoji="0" lang="en-GB" sz="2100" b="0" i="1" u="none" strike="noStrike" kern="1200" cap="none" spc="0" normalizeH="0" baseline="0" noProof="0" dirty="0">
                <a:ln>
                  <a:noFill/>
                </a:ln>
                <a:solidFill>
                  <a:srgbClr val="3F3F3F"/>
                </a:solidFill>
                <a:effectLst/>
                <a:uLnTx/>
                <a:uFillTx/>
                <a:latin typeface="Arial"/>
                <a:ea typeface="+mn-ea"/>
                <a:cs typeface="+mn-cs"/>
                <a:sym typeface="Arial"/>
              </a:rPr>
              <a:t>complex combination of medical and non-medical needs)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3F3F3F"/>
                </a:solidFill>
                <a:effectLst/>
                <a:uLnTx/>
                <a:uFillTx/>
                <a:latin typeface="Arial"/>
                <a:ea typeface="+mn-ea"/>
                <a:cs typeface="+mn-cs"/>
              </a:rPr>
              <a:t> </a:t>
            </a:r>
            <a:endParaRPr kumimoji="0" lang="pl-PL" sz="2100" b="0" i="0" u="none" strike="noStrike" kern="1200" cap="none" spc="0" normalizeH="0" baseline="0" noProof="0" dirty="0">
              <a:ln>
                <a:noFill/>
              </a:ln>
              <a:solidFill>
                <a:srgbClr val="3F3F3F"/>
              </a:solidFill>
              <a:effectLst/>
              <a:uLnTx/>
              <a:uFillTx/>
              <a:latin typeface="Arial"/>
              <a:ea typeface="+mn-ea"/>
              <a:cs typeface="+mn-cs"/>
            </a:endParaRPr>
          </a:p>
        </p:txBody>
      </p:sp>
      <p:pic>
        <p:nvPicPr>
          <p:cNvPr id="7" name="Google Shape;132;p1"/>
          <p:cNvPicPr preferRelativeResize="0"/>
          <p:nvPr/>
        </p:nvPicPr>
        <p:blipFill rotWithShape="1">
          <a:blip r:embed="rId2">
            <a:alphaModFix/>
          </a:blip>
          <a:srcRect/>
          <a:stretch/>
        </p:blipFill>
        <p:spPr>
          <a:xfrm>
            <a:off x="7196982" y="926956"/>
            <a:ext cx="4659658" cy="1607401"/>
          </a:xfrm>
          <a:prstGeom prst="rect">
            <a:avLst/>
          </a:prstGeom>
          <a:noFill/>
          <a:ln>
            <a:noFill/>
          </a:ln>
        </p:spPr>
      </p:pic>
      <p:sp>
        <p:nvSpPr>
          <p:cNvPr id="8" name="Rectangle 7"/>
          <p:cNvSpPr/>
          <p:nvPr/>
        </p:nvSpPr>
        <p:spPr>
          <a:xfrm>
            <a:off x="7633098" y="2595359"/>
            <a:ext cx="4051129" cy="369332"/>
          </a:xfrm>
          <a:prstGeom prst="rect">
            <a:avLst/>
          </a:prstGeom>
        </p:spPr>
        <p:txBody>
          <a:bodyPr wrap="square">
            <a:spAutoFit/>
          </a:bodyPr>
          <a:lstStyle/>
          <a:p>
            <a:pPr marL="0" marR="0" lvl="0" indent="0" algn="ctr" defTabSz="914400" rtl="0" eaLnBrk="1" fontAlgn="auto" latinLnBrk="0" hangingPunct="1">
              <a:lnSpc>
                <a:spcPct val="100000"/>
              </a:lnSpc>
              <a:spcBef>
                <a:spcPts val="2000"/>
              </a:spcBef>
              <a:spcAft>
                <a:spcPts val="600"/>
              </a:spcAft>
              <a:buClrTx/>
              <a:buSzTx/>
              <a:buFontTx/>
              <a:buNone/>
              <a:tabLst/>
              <a:defRPr/>
            </a:pPr>
            <a:r>
              <a:rPr kumimoji="0" lang="en-GB" sz="1800" b="1" i="1" u="none" strike="noStrike" kern="1200" cap="none" spc="0" normalizeH="0" baseline="0" noProof="0" dirty="0">
                <a:ln>
                  <a:noFill/>
                </a:ln>
                <a:solidFill>
                  <a:srgbClr val="1C4587"/>
                </a:solidFill>
                <a:effectLst/>
                <a:uLnTx/>
                <a:uFillTx/>
                <a:latin typeface="Arial" panose="020B0604020202020204" pitchFamily="34" charset="0"/>
                <a:ea typeface="+mn-ea"/>
                <a:cs typeface="+mn-cs"/>
              </a:rPr>
              <a:t>Connecting you with what matters</a:t>
            </a:r>
            <a:endParaRPr kumimoji="0" lang="en-GB" sz="1800" b="1"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35555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3F3F3F">
                  <a:lumMod val="50000"/>
                </a:srgbClr>
              </a:solidFill>
              <a:effectLst/>
              <a:uLnTx/>
              <a:uFillTx/>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Calibri"/>
                <a:ea typeface="Arial"/>
                <a:cs typeface="Arial"/>
              </a:rPr>
              <a:t>Peer Learning for London: Outcome measures and presenting the impact of your work</a:t>
            </a:r>
            <a:endParaRPr kumimoji="0" sz="2600" b="0" i="0" u="none" strike="noStrike" kern="1200" cap="none" spc="0" normalizeH="0" baseline="0" noProof="0">
              <a:ln>
                <a:noFill/>
              </a:ln>
              <a:solidFill>
                <a:prstClr val="white"/>
              </a:solidFill>
              <a:effectLst/>
              <a:uLnTx/>
              <a:uFillTx/>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dirty="0"/>
              <a:t>Kerri </a:t>
            </a:r>
            <a:r>
              <a:rPr lang="en-US" dirty="0" err="1"/>
              <a:t>Fowkes</a:t>
            </a:r>
            <a:r>
              <a:rPr lang="en-US" dirty="0"/>
              <a:t>-Morley, Head of Social Prescribing Sutton</a:t>
            </a:r>
            <a:endParaRPr lang="en-US" sz="2000" dirty="0"/>
          </a:p>
        </p:txBody>
      </p:sp>
      <p:sp>
        <p:nvSpPr>
          <p:cNvPr id="3" name="Prostokąt 2">
            <a:extLst>
              <a:ext uri="{FF2B5EF4-FFF2-40B4-BE49-F238E27FC236}">
                <a16:creationId xmlns:a16="http://schemas.microsoft.com/office/drawing/2014/main" id="{7706BAAF-E1D9-4B79-ABF4-8F74EFB0D566}"/>
              </a:ext>
            </a:extLst>
          </p:cNvPr>
          <p:cNvSpPr/>
          <p:nvPr/>
        </p:nvSpPr>
        <p:spPr>
          <a:xfrm>
            <a:off x="582475" y="1106588"/>
            <a:ext cx="1170508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Arial"/>
                <a:ea typeface="+mn-ea"/>
                <a:cs typeface="+mn-cs"/>
              </a:rPr>
              <a:t>Wellbeing and outcome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​P-CAT (Person-Centred Assessment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3F3F3F"/>
                </a:solidFill>
                <a:effectLst/>
                <a:uLnTx/>
                <a:uFillTx/>
                <a:latin typeface="Arial"/>
                <a:ea typeface="+mn-ea"/>
                <a:cs typeface="+mn-cs"/>
              </a:rPr>
              <a:t>ONS4 / LEAF-7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Service User Evaluations: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3F3F3F"/>
                </a:solidFill>
                <a:effectLst/>
                <a:uLnTx/>
                <a:uFillTx/>
                <a:latin typeface="Arial"/>
                <a:ea typeface="+mn-ea"/>
                <a:cs typeface="+mn-cs"/>
              </a:rPr>
              <a:t>Patients’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 </a:t>
            </a:r>
            <a:endParaRPr kumimoji="0" lang="pl-PL" sz="1800" b="0" i="0" u="none" strike="noStrike" kern="1200" cap="none" spc="0" normalizeH="0" baseline="0" noProof="0" dirty="0">
              <a:ln>
                <a:noFill/>
              </a:ln>
              <a:solidFill>
                <a:srgbClr val="3F3F3F"/>
              </a:solidFill>
              <a:effectLst/>
              <a:uLnTx/>
              <a:uFillTx/>
              <a:latin typeface="Arial"/>
              <a:ea typeface="+mn-ea"/>
              <a:cs typeface="+mn-cs"/>
            </a:endParaRPr>
          </a:p>
        </p:txBody>
      </p:sp>
      <p:sp>
        <p:nvSpPr>
          <p:cNvPr id="5" name="Rectangle 4"/>
          <p:cNvSpPr/>
          <p:nvPr/>
        </p:nvSpPr>
        <p:spPr>
          <a:xfrm>
            <a:off x="6484218" y="1636286"/>
            <a:ext cx="4382704" cy="2800767"/>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Managing daily living </a:t>
            </a:r>
          </a:p>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Health management </a:t>
            </a:r>
          </a:p>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Feeling safe and secure </a:t>
            </a:r>
          </a:p>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Doing the things you enjoy </a:t>
            </a:r>
          </a:p>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Social contact </a:t>
            </a:r>
          </a:p>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Doing what’s important to you </a:t>
            </a:r>
          </a:p>
          <a:p>
            <a:pPr marL="480060" marR="0" lvl="0" indent="-342900" algn="l" defTabSz="914400" rtl="0" eaLnBrk="1" fontAlgn="auto" latinLnBrk="0" hangingPunct="1">
              <a:lnSpc>
                <a:spcPct val="100000"/>
              </a:lnSpc>
              <a:spcBef>
                <a:spcPts val="1000"/>
              </a:spcBef>
              <a:spcAft>
                <a:spcPts val="0"/>
              </a:spcAft>
              <a:buClrTx/>
              <a:buSzPts val="1440"/>
              <a:buFont typeface="+mj-lt"/>
              <a:buAutoNum type="arabicPeriod"/>
              <a:tabLst/>
              <a:defRPr/>
            </a:pPr>
            <a:r>
              <a:rPr kumimoji="0" lang="en-GB" sz="1800" b="0" i="0" u="none" strike="noStrike" kern="1200" cap="none" spc="0" normalizeH="0" baseline="0" noProof="0" dirty="0">
                <a:ln>
                  <a:noFill/>
                </a:ln>
                <a:solidFill>
                  <a:srgbClr val="3F3F3F"/>
                </a:solidFill>
                <a:effectLst/>
                <a:uLnTx/>
                <a:uFillTx/>
                <a:latin typeface="Arial"/>
                <a:ea typeface="Arial"/>
                <a:cs typeface="Arial"/>
                <a:sym typeface="Arial"/>
              </a:rPr>
              <a:t>Living life the way you choose </a:t>
            </a:r>
            <a:endParaRPr kumimoji="0" lang="en-GB" sz="1800" b="0" i="0" u="none" strike="noStrike" kern="1200" cap="none" spc="0" normalizeH="0" baseline="0" noProof="0" dirty="0">
              <a:ln>
                <a:noFill/>
              </a:ln>
              <a:solidFill>
                <a:srgbClr val="3F3F3F"/>
              </a:solidFill>
              <a:effectLst/>
              <a:uLnTx/>
              <a:uFillTx/>
              <a:latin typeface="Arial"/>
              <a:ea typeface="+mn-ea"/>
              <a:cs typeface="+mn-cs"/>
            </a:endParaRPr>
          </a:p>
        </p:txBody>
      </p:sp>
      <p:sp>
        <p:nvSpPr>
          <p:cNvPr id="7" name="Rectangle 6"/>
          <p:cNvSpPr/>
          <p:nvPr/>
        </p:nvSpPr>
        <p:spPr>
          <a:xfrm>
            <a:off x="582475" y="2769288"/>
            <a:ext cx="5288936"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F3F3F"/>
                </a:solidFill>
                <a:effectLst/>
                <a:uLnTx/>
                <a:uFillTx/>
                <a:latin typeface="Arial "/>
                <a:ea typeface="+mn-ea"/>
                <a:cs typeface="+mn-cs"/>
              </a:rPr>
              <a:t>LEAF-7: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Arial "/>
                <a:ea typeface="+mn-ea"/>
                <a:cs typeface="+mn-cs"/>
              </a:rPr>
              <a:t>Started by Age UK Wakefield District in 2009, and developed with Leeds Beckett University and more recently Sheffield Hallam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Arial "/>
                <a:ea typeface="+mn-ea"/>
                <a:cs typeface="+mn-cs"/>
              </a:rPr>
              <a:t>Assesses a person’s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Arial "/>
                <a:ea typeface="+mn-ea"/>
                <a:cs typeface="+mn-cs"/>
              </a:rPr>
              <a:t>Supports holistic assessment and goal setting – easily highlighting areas to focus on, as identified by client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Arial "/>
                <a:ea typeface="+mn-ea"/>
                <a:cs typeface="+mn-cs"/>
              </a:rPr>
              <a:t>Overview of wellbeing rather than snapshot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F3F3F"/>
                </a:solidFill>
                <a:effectLst/>
                <a:uLnTx/>
                <a:uFillTx/>
                <a:latin typeface="Arial "/>
                <a:ea typeface="+mn-ea"/>
                <a:cs typeface="+mn-cs"/>
                <a:hlinkClick r:id="rId2"/>
              </a:rPr>
              <a:t>http://leafoutcomes.uk/</a:t>
            </a:r>
            <a:r>
              <a:rPr kumimoji="0" lang="en-GB" sz="1800" b="0" i="0" u="none" strike="noStrike" kern="1200" cap="none" spc="0" normalizeH="0" baseline="0" noProof="0" dirty="0">
                <a:ln>
                  <a:noFill/>
                </a:ln>
                <a:solidFill>
                  <a:srgbClr val="3F3F3F"/>
                </a:solidFill>
                <a:effectLst/>
                <a:uLnTx/>
                <a:uFillTx/>
                <a:latin typeface="Arial "/>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210472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Arial"/>
                <a:cs typeface="Arial"/>
              </a:rPr>
              <a:t>Peer Learning for London: Outcome measures and presenting the impact of your work</a:t>
            </a:r>
            <a:endParaRPr kumimoji="0" sz="2600" b="0" i="0" u="none" strike="noStrike" kern="1200" cap="none" spc="0" normalizeH="0" baseline="0" noProof="0" dirty="0">
              <a:ln>
                <a:noFill/>
              </a:ln>
              <a:solidFill>
                <a:prstClr val="white"/>
              </a:solidFill>
              <a:effectLst/>
              <a:uLnTx/>
              <a:uFillTx/>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dirty="0"/>
              <a:t>Kerri Fowkes-Morley, Head of Social Prescribing Sutton</a:t>
            </a:r>
            <a:endParaRPr lang="en-US" sz="2000" dirty="0"/>
          </a:p>
        </p:txBody>
      </p:sp>
      <p:sp>
        <p:nvSpPr>
          <p:cNvPr id="3" name="Prostokąt 2">
            <a:extLst>
              <a:ext uri="{FF2B5EF4-FFF2-40B4-BE49-F238E27FC236}">
                <a16:creationId xmlns:a16="http://schemas.microsoft.com/office/drawing/2014/main" id="{7706BAAF-E1D9-4B79-ABF4-8F74EFB0D566}"/>
              </a:ext>
            </a:extLst>
          </p:cNvPr>
          <p:cNvSpPr/>
          <p:nvPr/>
        </p:nvSpPr>
        <p:spPr>
          <a:xfrm>
            <a:off x="459561" y="1123031"/>
            <a:ext cx="11543141"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Arial"/>
                <a:ea typeface="+mn-ea"/>
                <a:cs typeface="+mn-cs"/>
              </a:rPr>
              <a:t>Who do we report the outcomes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To the PCNs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To the Commissioners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To other stakeholders, including Sutton’s Social Prescribing Steering Group and Age UK Sutton’s Quality Committee</a:t>
            </a:r>
            <a:endParaRPr kumimoji="0" lang="pl-PL" sz="1800" b="0" i="0" u="none" strike="noStrike" kern="1200" cap="none" spc="0" normalizeH="0" baseline="0" noProof="0" dirty="0">
              <a:ln>
                <a:noFill/>
              </a:ln>
              <a:solidFill>
                <a:srgbClr val="3F3F3F"/>
              </a:solidFill>
              <a:effectLst/>
              <a:uLnTx/>
              <a:uFillTx/>
              <a:latin typeface="Arial"/>
              <a:ea typeface="+mn-ea"/>
              <a:cs typeface="+mn-cs"/>
            </a:endParaRPr>
          </a:p>
        </p:txBody>
      </p:sp>
      <p:sp>
        <p:nvSpPr>
          <p:cNvPr id="7" name="Prostokąt 2">
            <a:extLst>
              <a:ext uri="{FF2B5EF4-FFF2-40B4-BE49-F238E27FC236}">
                <a16:creationId xmlns:a16="http://schemas.microsoft.com/office/drawing/2014/main" id="{7706BAAF-E1D9-4B79-ABF4-8F74EFB0D566}"/>
              </a:ext>
            </a:extLst>
          </p:cNvPr>
          <p:cNvSpPr/>
          <p:nvPr/>
        </p:nvSpPr>
        <p:spPr>
          <a:xfrm>
            <a:off x="334434" y="2877357"/>
            <a:ext cx="11668268"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3F3F3F"/>
                </a:solidFill>
                <a:effectLst/>
                <a:uLnTx/>
                <a:uFillTx/>
                <a:latin typeface="Arial"/>
                <a:ea typeface="+mn-ea"/>
                <a:cs typeface="+mn-cs"/>
              </a:rPr>
              <a:t>Monthly: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F3F3F"/>
                </a:solidFill>
                <a:effectLst/>
                <a:uLnTx/>
                <a:uFillTx/>
                <a:latin typeface="Arial"/>
                <a:ea typeface="+mn-ea"/>
                <a:cs typeface="+mn-cs"/>
              </a:rPr>
              <a:t>AUKS</a:t>
            </a:r>
            <a:r>
              <a:rPr kumimoji="0" lang="en-US" sz="1800" b="0" i="0" u="none" strike="noStrike" kern="1200" cap="none" spc="0" normalizeH="0" baseline="0" noProof="0" dirty="0">
                <a:ln>
                  <a:noFill/>
                </a:ln>
                <a:solidFill>
                  <a:srgbClr val="3F3F3F"/>
                </a:solidFill>
                <a:effectLst/>
                <a:uLnTx/>
                <a:uFillTx/>
                <a:latin typeface="Arial"/>
                <a:ea typeface="+mn-ea"/>
                <a:cs typeface="+mn-cs"/>
              </a:rPr>
              <a:t> internal leadership meetings to report on KPI activity, referrals, trends,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Information on referrals submitted to </a:t>
            </a:r>
            <a:r>
              <a:rPr kumimoji="0" lang="en-US" sz="1800" b="1" i="0" u="none" strike="noStrike" kern="1200" cap="none" spc="0" normalizeH="0" baseline="0" noProof="0" dirty="0">
                <a:ln>
                  <a:noFill/>
                </a:ln>
                <a:solidFill>
                  <a:srgbClr val="3F3F3F"/>
                </a:solidFill>
                <a:effectLst/>
                <a:uLnTx/>
                <a:uFillTx/>
                <a:latin typeface="Arial"/>
                <a:ea typeface="+mn-ea"/>
                <a:cs typeface="+mn-cs"/>
              </a:rPr>
              <a:t>PCNs</a:t>
            </a:r>
            <a:r>
              <a:rPr kumimoji="0" lang="en-US" sz="1800" b="0" i="0" u="none" strike="noStrike" kern="1200" cap="none" spc="0" normalizeH="0" baseline="0" noProof="0" dirty="0">
                <a:ln>
                  <a:noFill/>
                </a:ln>
                <a:solidFill>
                  <a:srgbClr val="3F3F3F"/>
                </a:solidFill>
                <a:effectLst/>
                <a:uLnTx/>
                <a:uFillTx/>
                <a:latin typeface="Arial"/>
                <a:ea typeface="+mn-ea"/>
                <a:cs typeface="+mn-cs"/>
              </a:rPr>
              <a:t> (written and presented verbally at CRTs)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Presentation at Sutton’s </a:t>
            </a:r>
            <a:r>
              <a:rPr kumimoji="0" lang="en-US" sz="1800" b="1" i="0" u="none" strike="noStrike" kern="1200" cap="none" spc="0" normalizeH="0" baseline="0" noProof="0" dirty="0">
                <a:ln>
                  <a:noFill/>
                </a:ln>
                <a:solidFill>
                  <a:srgbClr val="3F3F3F"/>
                </a:solidFill>
                <a:effectLst/>
                <a:uLnTx/>
                <a:uFillTx/>
                <a:latin typeface="Arial"/>
                <a:ea typeface="+mn-ea"/>
                <a:cs typeface="+mn-cs"/>
              </a:rPr>
              <a:t>Social Prescribing Steering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3F3F3F"/>
                </a:solidFill>
                <a:effectLst/>
                <a:uLnTx/>
                <a:uFillTx/>
                <a:latin typeface="Arial"/>
                <a:ea typeface="+mn-ea"/>
                <a:cs typeface="+mn-cs"/>
              </a:rPr>
              <a:t>Quarterly: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Qualitative report + spreadsheet on KPI activity submitted to </a:t>
            </a:r>
            <a:r>
              <a:rPr kumimoji="0" lang="en-US" sz="1800" b="1" i="0" u="none" strike="noStrike" kern="1200" cap="none" spc="0" normalizeH="0" baseline="0" noProof="0" dirty="0">
                <a:ln>
                  <a:noFill/>
                </a:ln>
                <a:solidFill>
                  <a:srgbClr val="3F3F3F"/>
                </a:solidFill>
                <a:effectLst/>
                <a:uLnTx/>
                <a:uFillTx/>
                <a:latin typeface="Arial"/>
                <a:ea typeface="+mn-ea"/>
                <a:cs typeface="+mn-cs"/>
              </a:rPr>
              <a:t>Commissioners </a:t>
            </a:r>
            <a:r>
              <a:rPr kumimoji="0" lang="en-US" sz="1800" b="0" i="0" u="none" strike="noStrike" kern="1200" cap="none" spc="0" normalizeH="0" baseline="0" noProof="0" dirty="0">
                <a:ln>
                  <a:noFill/>
                </a:ln>
                <a:solidFill>
                  <a:srgbClr val="3F3F3F"/>
                </a:solidFill>
                <a:effectLst/>
                <a:uLnTx/>
                <a:uFillTx/>
                <a:latin typeface="Arial"/>
                <a:ea typeface="+mn-ea"/>
                <a:cs typeface="+mn-cs"/>
              </a:rPr>
              <a:t>and </a:t>
            </a:r>
            <a:r>
              <a:rPr kumimoji="0" lang="en-US" sz="1800" b="1" i="0" u="none" strike="noStrike" kern="1200" cap="none" spc="0" normalizeH="0" baseline="0" noProof="0" dirty="0">
                <a:ln>
                  <a:noFill/>
                </a:ln>
                <a:solidFill>
                  <a:srgbClr val="3F3F3F"/>
                </a:solidFill>
                <a:effectLst/>
                <a:uLnTx/>
                <a:uFillTx/>
                <a:latin typeface="Arial"/>
                <a:ea typeface="+mn-ea"/>
                <a:cs typeface="+mn-cs"/>
              </a:rPr>
              <a:t>AUKS Quality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3F3F3F"/>
                </a:solidFill>
                <a:effectLst/>
                <a:uLnTx/>
                <a:uFillTx/>
                <a:latin typeface="Arial"/>
                <a:ea typeface="+mn-ea"/>
                <a:cs typeface="+mn-cs"/>
              </a:rPr>
              <a:t>Annually: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End of Year Report shared with </a:t>
            </a:r>
            <a:r>
              <a:rPr kumimoji="0" lang="en-US" sz="1800" b="1" i="0" u="none" strike="noStrike" kern="1200" cap="none" spc="0" normalizeH="0" baseline="0" noProof="0" dirty="0">
                <a:ln>
                  <a:noFill/>
                </a:ln>
                <a:solidFill>
                  <a:srgbClr val="3F3F3F"/>
                </a:solidFill>
                <a:effectLst/>
                <a:uLnTx/>
                <a:uFillTx/>
                <a:latin typeface="Arial"/>
                <a:ea typeface="+mn-ea"/>
                <a:cs typeface="+mn-cs"/>
              </a:rPr>
              <a:t>Commissioners</a:t>
            </a:r>
            <a:r>
              <a:rPr kumimoji="0" lang="en-US" sz="1800" b="0" i="0" u="none" strike="noStrike" kern="1200" cap="none" spc="0" normalizeH="0" baseline="0" noProof="0" dirty="0">
                <a:ln>
                  <a:noFill/>
                </a:ln>
                <a:solidFill>
                  <a:srgbClr val="3F3F3F"/>
                </a:solidFill>
                <a:effectLst/>
                <a:uLnTx/>
                <a:uFillTx/>
                <a:latin typeface="Arial"/>
                <a:ea typeface="+mn-ea"/>
                <a:cs typeface="+mn-cs"/>
              </a:rPr>
              <a:t>, </a:t>
            </a:r>
            <a:r>
              <a:rPr kumimoji="0" lang="en-US" sz="1800" b="1" i="0" u="none" strike="noStrike" kern="1200" cap="none" spc="0" normalizeH="0" baseline="0" noProof="0" dirty="0">
                <a:ln>
                  <a:noFill/>
                </a:ln>
                <a:solidFill>
                  <a:srgbClr val="3F3F3F"/>
                </a:solidFill>
                <a:effectLst/>
                <a:uLnTx/>
                <a:uFillTx/>
                <a:latin typeface="Arial"/>
                <a:ea typeface="+mn-ea"/>
                <a:cs typeface="+mn-cs"/>
              </a:rPr>
              <a:t>Steering Group </a:t>
            </a:r>
            <a:r>
              <a:rPr kumimoji="0" lang="en-US" sz="1800" b="0" i="0" u="none" strike="noStrike" kern="1200" cap="none" spc="0" normalizeH="0" baseline="0" noProof="0" dirty="0">
                <a:ln>
                  <a:noFill/>
                </a:ln>
                <a:solidFill>
                  <a:srgbClr val="3F3F3F"/>
                </a:solidFill>
                <a:effectLst/>
                <a:uLnTx/>
                <a:uFillTx/>
                <a:latin typeface="Arial"/>
                <a:ea typeface="+mn-ea"/>
                <a:cs typeface="+mn-cs"/>
              </a:rPr>
              <a:t>and</a:t>
            </a:r>
            <a:r>
              <a:rPr kumimoji="0" lang="en-US" sz="1800" b="1" i="0" u="none" strike="noStrike" kern="1200" cap="none" spc="0" normalizeH="0" baseline="0" noProof="0" dirty="0">
                <a:ln>
                  <a:noFill/>
                </a:ln>
                <a:solidFill>
                  <a:srgbClr val="3F3F3F"/>
                </a:solidFill>
                <a:effectLst/>
                <a:uLnTx/>
                <a:uFillTx/>
                <a:latin typeface="Arial"/>
                <a:ea typeface="+mn-ea"/>
                <a:cs typeface="+mn-cs"/>
              </a:rPr>
              <a:t> </a:t>
            </a:r>
            <a:r>
              <a:rPr kumimoji="0" lang="en-US" sz="1800" b="0" i="0" u="none" strike="noStrike" kern="1200" cap="none" spc="0" normalizeH="0" baseline="0" noProof="0" dirty="0">
                <a:ln>
                  <a:noFill/>
                </a:ln>
                <a:solidFill>
                  <a:srgbClr val="3F3F3F"/>
                </a:solidFill>
                <a:effectLst/>
                <a:uLnTx/>
                <a:uFillTx/>
                <a:latin typeface="Arial"/>
                <a:ea typeface="+mn-ea"/>
                <a:cs typeface="+mn-cs"/>
              </a:rPr>
              <a:t>other stakeholders</a:t>
            </a:r>
            <a:endParaRPr kumimoji="0" lang="en-US" sz="1800" b="1"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 </a:t>
            </a:r>
            <a:endParaRPr kumimoji="0" lang="pl-PL" sz="18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313620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29</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Q&amp;A</a:t>
            </a:r>
          </a:p>
        </p:txBody>
      </p:sp>
      <p:sp>
        <p:nvSpPr>
          <p:cNvPr id="3" name="Prostokąt 2">
            <a:extLst>
              <a:ext uri="{FF2B5EF4-FFF2-40B4-BE49-F238E27FC236}">
                <a16:creationId xmlns:a16="http://schemas.microsoft.com/office/drawing/2014/main" id="{7706BAAF-E1D9-4B79-ABF4-8F74EFB0D566}"/>
              </a:ext>
            </a:extLst>
          </p:cNvPr>
          <p:cNvSpPr/>
          <p:nvPr/>
        </p:nvSpPr>
        <p:spPr>
          <a:xfrm>
            <a:off x="669794" y="2642674"/>
            <a:ext cx="11522206" cy="2062103"/>
          </a:xfrm>
          <a:prstGeom prst="rect">
            <a:avLst/>
          </a:prstGeom>
        </p:spPr>
        <p:txBody>
          <a:bodyPr wrap="square" lIns="91440" tIns="45720" rIns="91440" bIns="45720" anchor="t">
            <a:spAutoFit/>
          </a:bodyPr>
          <a:lstStyle/>
          <a:p>
            <a:pPr algn="ctr"/>
            <a:r>
              <a:rPr lang="en-US" sz="2800" b="1">
                <a:ea typeface="+mn-lt"/>
                <a:cs typeface="+mn-lt"/>
              </a:rPr>
              <a:t>Please feel free to ask your question(s).</a:t>
            </a:r>
            <a:endParaRPr lang="en-US" sz="2800" b="1">
              <a:cs typeface="Arial"/>
            </a:endParaRPr>
          </a:p>
          <a:p>
            <a:endParaRPr lang="en-US" sz="2800" b="1">
              <a:cs typeface="Arial"/>
            </a:endParaRPr>
          </a:p>
          <a:p>
            <a:endParaRPr lang="en-US">
              <a:cs typeface="Arial"/>
            </a:endParaRPr>
          </a:p>
          <a:p>
            <a:endParaRPr lang="en-US">
              <a:cs typeface="Arial"/>
            </a:endParaRPr>
          </a:p>
          <a:p>
            <a:endParaRPr lang="en-US">
              <a:cs typeface="Arial"/>
            </a:endParaRPr>
          </a:p>
          <a:p>
            <a:endParaRPr lang="pl-PL">
              <a:cs typeface="Arial"/>
            </a:endParaRPr>
          </a:p>
        </p:txBody>
      </p:sp>
    </p:spTree>
    <p:extLst>
      <p:ext uri="{BB962C8B-B14F-4D97-AF65-F5344CB8AC3E}">
        <p14:creationId xmlns:p14="http://schemas.microsoft.com/office/powerpoint/2010/main" val="352430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Overview – what will you leave with...</a:t>
            </a:r>
          </a:p>
        </p:txBody>
      </p:sp>
      <p:sp>
        <p:nvSpPr>
          <p:cNvPr id="7" name="TextBox 6">
            <a:extLst>
              <a:ext uri="{FF2B5EF4-FFF2-40B4-BE49-F238E27FC236}">
                <a16:creationId xmlns:a16="http://schemas.microsoft.com/office/drawing/2014/main" id="{A838422D-0D6D-4701-96E8-B0C4E19C3E8D}"/>
              </a:ext>
            </a:extLst>
          </p:cNvPr>
          <p:cNvSpPr txBox="1"/>
          <p:nvPr/>
        </p:nvSpPr>
        <p:spPr>
          <a:xfrm>
            <a:off x="338015" y="1207477"/>
            <a:ext cx="11144738" cy="39190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By the end of this session you will be able to:</a:t>
            </a:r>
            <a:endParaRPr lang="en-US">
              <a:cs typeface="Arial"/>
            </a:endParaRPr>
          </a:p>
          <a:p>
            <a:endParaRPr lang="en-US" b="1">
              <a:cs typeface="Arial"/>
            </a:endParaRPr>
          </a:p>
          <a:p>
            <a:pPr marL="285750" indent="-285750">
              <a:lnSpc>
                <a:spcPct val="150000"/>
              </a:lnSpc>
              <a:buFont typeface="Wingdings"/>
              <a:buChar char="ü"/>
            </a:pPr>
            <a:r>
              <a:rPr lang="en-US">
                <a:cs typeface="Arial"/>
              </a:rPr>
              <a:t>understand what data on Social Prescribing should be collected;</a:t>
            </a:r>
          </a:p>
          <a:p>
            <a:pPr marL="285750" indent="-285750">
              <a:lnSpc>
                <a:spcPct val="150000"/>
              </a:lnSpc>
              <a:buFont typeface="Wingdings"/>
              <a:buChar char="ü"/>
            </a:pPr>
            <a:r>
              <a:rPr lang="en-US">
                <a:cs typeface="Arial"/>
              </a:rPr>
              <a:t>know what outcome measure is required by the NHSE;</a:t>
            </a:r>
            <a:endParaRPr lang="en-US">
              <a:ea typeface="+mn-lt"/>
              <a:cs typeface="+mn-lt"/>
            </a:endParaRPr>
          </a:p>
          <a:p>
            <a:pPr marL="285750" indent="-285750">
              <a:lnSpc>
                <a:spcPct val="150000"/>
              </a:lnSpc>
              <a:buFont typeface="Wingdings"/>
              <a:buChar char="ü"/>
            </a:pPr>
            <a:r>
              <a:rPr lang="en-US">
                <a:ea typeface="+mn-lt"/>
                <a:cs typeface="+mn-lt"/>
              </a:rPr>
              <a:t>gain information on different outcome measures used by SPLWs and SP Managers across London;</a:t>
            </a:r>
          </a:p>
          <a:p>
            <a:pPr marL="285750" indent="-285750">
              <a:lnSpc>
                <a:spcPct val="150000"/>
              </a:lnSpc>
              <a:buFont typeface="Wingdings"/>
              <a:buChar char="ü"/>
            </a:pPr>
            <a:r>
              <a:rPr lang="en-US">
                <a:ea typeface="+mn-lt"/>
                <a:cs typeface="+mn-lt"/>
              </a:rPr>
              <a:t>share best practice and resources related to measuring outcomes;</a:t>
            </a:r>
          </a:p>
          <a:p>
            <a:pPr marL="285750" indent="-285750">
              <a:lnSpc>
                <a:spcPct val="150000"/>
              </a:lnSpc>
              <a:buFont typeface="Wingdings"/>
              <a:buChar char="ü"/>
            </a:pPr>
            <a:r>
              <a:rPr lang="en-GB">
                <a:ea typeface="+mn-lt"/>
                <a:cs typeface="+mn-lt"/>
              </a:rPr>
              <a:t>know how to present the outcomes of SPLW work in a short, easy-to-digest way;</a:t>
            </a:r>
            <a:endParaRPr lang="en-US">
              <a:ea typeface="+mn-lt"/>
              <a:cs typeface="+mn-lt"/>
            </a:endParaRPr>
          </a:p>
          <a:p>
            <a:pPr marL="285750" indent="-285750">
              <a:lnSpc>
                <a:spcPct val="150000"/>
              </a:lnSpc>
              <a:buFont typeface="Wingdings"/>
              <a:buChar char="ü"/>
            </a:pPr>
            <a:r>
              <a:rPr lang="en-US">
                <a:ea typeface="+mn-lt"/>
                <a:cs typeface="+mn-lt"/>
              </a:rPr>
              <a:t>get examples of reports created to present the impact of Social Prescribing interventions;</a:t>
            </a:r>
          </a:p>
          <a:p>
            <a:pPr marL="285750" indent="-285750">
              <a:lnSpc>
                <a:spcPct val="150000"/>
              </a:lnSpc>
              <a:buFont typeface="Wingdings"/>
              <a:buChar char="ü"/>
            </a:pPr>
            <a:r>
              <a:rPr lang="en-GB">
                <a:cs typeface="Arial"/>
              </a:rPr>
              <a:t>reflect on your current methods of measuring outcomes and create a plan allowing effective outcome measures and high standard of SP reports</a:t>
            </a:r>
          </a:p>
        </p:txBody>
      </p:sp>
    </p:spTree>
    <p:extLst>
      <p:ext uri="{BB962C8B-B14F-4D97-AF65-F5344CB8AC3E}">
        <p14:creationId xmlns:p14="http://schemas.microsoft.com/office/powerpoint/2010/main" val="2531332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30</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666587" y="188914"/>
            <a:ext cx="11190980" cy="503783"/>
          </a:xfrm>
          <a:solidFill>
            <a:schemeClr val="tx2"/>
          </a:solidFill>
          <a:ln>
            <a:solidFill>
              <a:schemeClr val="accent4"/>
            </a:solidFill>
          </a:ln>
        </p:spPr>
        <p:txBody>
          <a:bodyPr lIns="91440" tIns="45720" rIns="91440" bIns="45720" anchor="t"/>
          <a:lstStyle/>
          <a:p>
            <a:pPr algn="ctr">
              <a:spcBef>
                <a:spcPts val="0"/>
              </a:spcBef>
            </a:pPr>
            <a:r>
              <a:rPr lang="en-US"/>
              <a:t>What London is using....</a:t>
            </a:r>
          </a:p>
        </p:txBody>
      </p:sp>
      <p:sp>
        <p:nvSpPr>
          <p:cNvPr id="7" name="TextBox 6">
            <a:extLst>
              <a:ext uri="{FF2B5EF4-FFF2-40B4-BE49-F238E27FC236}">
                <a16:creationId xmlns:a16="http://schemas.microsoft.com/office/drawing/2014/main" id="{CC98F155-1EA9-4008-A001-43DDCFB059D1}"/>
              </a:ext>
            </a:extLst>
          </p:cNvPr>
          <p:cNvSpPr txBox="1"/>
          <p:nvPr/>
        </p:nvSpPr>
        <p:spPr>
          <a:xfrm>
            <a:off x="333536" y="1115142"/>
            <a:ext cx="11522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The map illustrates current knowledge on using outcome measures across London.</a:t>
            </a:r>
            <a:endParaRPr lang="en-US" b="1">
              <a:cs typeface="Arial"/>
            </a:endParaRPr>
          </a:p>
          <a:p>
            <a:endParaRPr lang="en-US" b="1">
              <a:cs typeface="Arial"/>
            </a:endParaRPr>
          </a:p>
        </p:txBody>
      </p:sp>
      <p:pic>
        <p:nvPicPr>
          <p:cNvPr id="3" name="Picture 4" descr="Map&#10;&#10;Description automatically generated">
            <a:extLst>
              <a:ext uri="{FF2B5EF4-FFF2-40B4-BE49-F238E27FC236}">
                <a16:creationId xmlns:a16="http://schemas.microsoft.com/office/drawing/2014/main" id="{9CD6CA3F-96AD-4E9D-BDE8-7522F1CE0E2D}"/>
              </a:ext>
            </a:extLst>
          </p:cNvPr>
          <p:cNvPicPr>
            <a:picLocks noChangeAspect="1"/>
          </p:cNvPicPr>
          <p:nvPr/>
        </p:nvPicPr>
        <p:blipFill rotWithShape="1">
          <a:blip r:embed="rId2"/>
          <a:srcRect l="11025" t="-227" r="11025" b="633"/>
          <a:stretch/>
        </p:blipFill>
        <p:spPr>
          <a:xfrm>
            <a:off x="5456394" y="1760465"/>
            <a:ext cx="4386335" cy="3830263"/>
          </a:xfrm>
          <a:prstGeom prst="rect">
            <a:avLst/>
          </a:prstGeom>
        </p:spPr>
      </p:pic>
      <p:sp>
        <p:nvSpPr>
          <p:cNvPr id="8" name="TextBox 1">
            <a:extLst>
              <a:ext uri="{FF2B5EF4-FFF2-40B4-BE49-F238E27FC236}">
                <a16:creationId xmlns:a16="http://schemas.microsoft.com/office/drawing/2014/main" id="{055FD9DF-1648-492C-A607-548C1FC811AF}"/>
              </a:ext>
            </a:extLst>
          </p:cNvPr>
          <p:cNvSpPr txBox="1"/>
          <p:nvPr/>
        </p:nvSpPr>
        <p:spPr>
          <a:xfrm>
            <a:off x="5259615" y="5060043"/>
            <a:ext cx="6598556"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GB" sz="1200">
              <a:cs typeface="Arial"/>
            </a:endParaRPr>
          </a:p>
        </p:txBody>
      </p:sp>
      <p:pic>
        <p:nvPicPr>
          <p:cNvPr id="9" name="Picture 9" descr="A picture containing text&#10;&#10;Description automatically generated">
            <a:extLst>
              <a:ext uri="{FF2B5EF4-FFF2-40B4-BE49-F238E27FC236}">
                <a16:creationId xmlns:a16="http://schemas.microsoft.com/office/drawing/2014/main" id="{5A6C20B8-CCF7-46C4-B269-E08948DCF7CE}"/>
              </a:ext>
            </a:extLst>
          </p:cNvPr>
          <p:cNvPicPr>
            <a:picLocks noChangeAspect="1"/>
          </p:cNvPicPr>
          <p:nvPr/>
        </p:nvPicPr>
        <p:blipFill>
          <a:blip r:embed="rId3"/>
          <a:stretch>
            <a:fillRect/>
          </a:stretch>
        </p:blipFill>
        <p:spPr>
          <a:xfrm>
            <a:off x="2977539" y="1718041"/>
            <a:ext cx="2358537" cy="3832225"/>
          </a:xfrm>
          <a:prstGeom prst="rect">
            <a:avLst/>
          </a:prstGeom>
        </p:spPr>
      </p:pic>
    </p:spTree>
    <p:extLst>
      <p:ext uri="{BB962C8B-B14F-4D97-AF65-F5344CB8AC3E}">
        <p14:creationId xmlns:p14="http://schemas.microsoft.com/office/powerpoint/2010/main" val="179579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31</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Summary of tools</a:t>
            </a:r>
          </a:p>
        </p:txBody>
      </p:sp>
      <p:sp>
        <p:nvSpPr>
          <p:cNvPr id="3" name="Prostokąt 2">
            <a:extLst>
              <a:ext uri="{FF2B5EF4-FFF2-40B4-BE49-F238E27FC236}">
                <a16:creationId xmlns:a16="http://schemas.microsoft.com/office/drawing/2014/main" id="{7706BAAF-E1D9-4B79-ABF4-8F74EFB0D566}"/>
              </a:ext>
            </a:extLst>
          </p:cNvPr>
          <p:cNvSpPr/>
          <p:nvPr/>
        </p:nvSpPr>
        <p:spPr>
          <a:xfrm>
            <a:off x="334433" y="845477"/>
            <a:ext cx="4888645" cy="5509200"/>
          </a:xfrm>
          <a:prstGeom prst="rect">
            <a:avLst/>
          </a:prstGeom>
        </p:spPr>
        <p:txBody>
          <a:bodyPr wrap="square" lIns="91440" tIns="45720" rIns="91440" bIns="45720" numCol="1" anchor="t">
            <a:spAutoFit/>
          </a:bodyPr>
          <a:lstStyle/>
          <a:p>
            <a:r>
              <a:rPr lang="en-US" sz="1600" b="1"/>
              <a:t>Quantitative:</a:t>
            </a:r>
            <a:endParaRPr lang="en-US" sz="1600" b="1">
              <a:cs typeface="Arial"/>
            </a:endParaRPr>
          </a:p>
          <a:p>
            <a:pPr marL="285750" indent="-285750">
              <a:buFont typeface="Wingdings" panose="05000000000000000000" pitchFamily="2" charset="2"/>
              <a:buChar char="ü"/>
            </a:pPr>
            <a:r>
              <a:rPr lang="en-US" sz="1600"/>
              <a:t>SNOMED</a:t>
            </a:r>
            <a:endParaRPr lang="en-US" sz="1600">
              <a:cs typeface="Arial"/>
            </a:endParaRPr>
          </a:p>
          <a:p>
            <a:pPr marL="285750" indent="-285750">
              <a:buFont typeface="Wingdings" panose="05000000000000000000" pitchFamily="2" charset="2"/>
              <a:buChar char="ü"/>
            </a:pPr>
            <a:r>
              <a:rPr lang="en-US" sz="1600"/>
              <a:t>EMIS/</a:t>
            </a:r>
            <a:r>
              <a:rPr lang="en-US" sz="1600" err="1"/>
              <a:t>SystmOne</a:t>
            </a:r>
            <a:endParaRPr lang="en-US" sz="1600">
              <a:cs typeface="Arial"/>
            </a:endParaRPr>
          </a:p>
          <a:p>
            <a:pPr marL="285750" indent="-285750">
              <a:buFont typeface="Wingdings" panose="05000000000000000000" pitchFamily="2" charset="2"/>
              <a:buChar char="ü"/>
            </a:pPr>
            <a:r>
              <a:rPr lang="en-US" sz="1600"/>
              <a:t>ONS4</a:t>
            </a:r>
            <a:endParaRPr lang="en-US" sz="1600">
              <a:cs typeface="Arial"/>
            </a:endParaRPr>
          </a:p>
          <a:p>
            <a:pPr marL="285750" indent="-285750">
              <a:buFont typeface="Wingdings" panose="05000000000000000000" pitchFamily="2" charset="2"/>
              <a:buChar char="ü"/>
            </a:pPr>
            <a:r>
              <a:rPr lang="en-US" sz="1600"/>
              <a:t>Measure Yourself Concerns and Wellbeing (</a:t>
            </a:r>
            <a:r>
              <a:rPr lang="en-US" sz="1600" err="1"/>
              <a:t>MYCaW</a:t>
            </a:r>
            <a:r>
              <a:rPr lang="en-US" sz="1600"/>
              <a:t>)</a:t>
            </a:r>
            <a:endParaRPr lang="en-US" sz="1600">
              <a:cs typeface="Arial"/>
            </a:endParaRPr>
          </a:p>
          <a:p>
            <a:pPr marL="285750" indent="-285750">
              <a:buFont typeface="Wingdings" panose="05000000000000000000" pitchFamily="2" charset="2"/>
              <a:buChar char="ü"/>
            </a:pPr>
            <a:r>
              <a:rPr lang="en-US" sz="1600"/>
              <a:t>The Warwick-Edinburgh Mental Wellbeing Scale (WEMWBS)</a:t>
            </a:r>
            <a:endParaRPr lang="en-US" sz="1600">
              <a:cs typeface="Arial"/>
            </a:endParaRPr>
          </a:p>
          <a:p>
            <a:pPr marL="285750" indent="-285750">
              <a:buFont typeface="Wingdings" panose="05000000000000000000" pitchFamily="2" charset="2"/>
              <a:buChar char="ü"/>
            </a:pPr>
            <a:r>
              <a:rPr lang="en-US" sz="1600"/>
              <a:t>Patient Health Questionnaire (PHQ-9)</a:t>
            </a:r>
            <a:endParaRPr lang="en-US" sz="1600">
              <a:cs typeface="Arial"/>
            </a:endParaRPr>
          </a:p>
          <a:p>
            <a:pPr marL="285750" indent="-285750">
              <a:buFont typeface="Wingdings" panose="05000000000000000000" pitchFamily="2" charset="2"/>
              <a:buChar char="ü"/>
            </a:pPr>
            <a:r>
              <a:rPr lang="en-US" sz="1600"/>
              <a:t>Patient Activation Measure (PAM)</a:t>
            </a:r>
            <a:endParaRPr lang="en-US" sz="1600">
              <a:cs typeface="Arial"/>
            </a:endParaRPr>
          </a:p>
          <a:p>
            <a:pPr marL="285750" indent="-285750">
              <a:buFont typeface="Wingdings" panose="05000000000000000000" pitchFamily="2" charset="2"/>
              <a:buChar char="ü"/>
            </a:pPr>
            <a:r>
              <a:rPr lang="en-US" sz="1600"/>
              <a:t>Rickter scale</a:t>
            </a:r>
            <a:endParaRPr lang="en-US" sz="1600">
              <a:cs typeface="Arial"/>
            </a:endParaRPr>
          </a:p>
          <a:p>
            <a:pPr marL="285750" indent="-285750">
              <a:buFont typeface="Wingdings" panose="05000000000000000000" pitchFamily="2" charset="2"/>
              <a:buChar char="ü"/>
            </a:pPr>
            <a:r>
              <a:rPr lang="en-US" sz="1600">
                <a:cs typeface="Arial"/>
              </a:rPr>
              <a:t>LEAF-9</a:t>
            </a:r>
          </a:p>
          <a:p>
            <a:pPr marL="285750" indent="-285750">
              <a:buFont typeface="Wingdings" panose="05000000000000000000" pitchFamily="2" charset="2"/>
              <a:buChar char="ü"/>
            </a:pPr>
            <a:r>
              <a:rPr lang="en-US" sz="1600">
                <a:cs typeface="Arial"/>
              </a:rPr>
              <a:t>EQ5D</a:t>
            </a:r>
          </a:p>
          <a:p>
            <a:pPr marL="285750" indent="-285750">
              <a:buFont typeface="Wingdings" panose="05000000000000000000" pitchFamily="2" charset="2"/>
              <a:buChar char="ü"/>
            </a:pPr>
            <a:r>
              <a:rPr lang="en-US" sz="1600">
                <a:cs typeface="Arial"/>
              </a:rPr>
              <a:t>Wellbeing Star</a:t>
            </a:r>
          </a:p>
          <a:p>
            <a:pPr marL="285750" indent="-285750">
              <a:buFont typeface="Wingdings" panose="05000000000000000000" pitchFamily="2" charset="2"/>
              <a:buChar char="ü"/>
            </a:pPr>
            <a:r>
              <a:rPr lang="en-US" sz="1600">
                <a:cs typeface="Arial"/>
              </a:rPr>
              <a:t>Wellbeing Prism</a:t>
            </a:r>
          </a:p>
          <a:p>
            <a:pPr marL="285750" indent="-285750">
              <a:buFont typeface="Wingdings" panose="05000000000000000000" pitchFamily="2" charset="2"/>
              <a:buChar char="ü"/>
            </a:pPr>
            <a:endParaRPr lang="en-US" sz="1600" b="1">
              <a:cs typeface="Arial"/>
            </a:endParaRPr>
          </a:p>
          <a:p>
            <a:r>
              <a:rPr lang="en-US" sz="1600" b="1">
                <a:ea typeface="+mn-lt"/>
                <a:cs typeface="+mn-lt"/>
              </a:rPr>
              <a:t>Qualitative: </a:t>
            </a:r>
          </a:p>
          <a:p>
            <a:pPr marL="285750" indent="-342900">
              <a:buFont typeface="Wingdings,Sans-Serif" panose="05000000000000000000" pitchFamily="2" charset="2"/>
              <a:buChar char="ü"/>
            </a:pPr>
            <a:r>
              <a:rPr lang="en-US" sz="1600">
                <a:ea typeface="+mn-lt"/>
                <a:cs typeface="+mn-lt"/>
              </a:rPr>
              <a:t>Patients’ feedback</a:t>
            </a:r>
          </a:p>
          <a:p>
            <a:pPr marL="285750" indent="-342900">
              <a:buFont typeface="Wingdings,Sans-Serif" panose="05000000000000000000" pitchFamily="2" charset="2"/>
              <a:buChar char="ü"/>
            </a:pPr>
            <a:r>
              <a:rPr lang="en-US" sz="1600">
                <a:ea typeface="+mn-lt"/>
                <a:cs typeface="+mn-lt"/>
              </a:rPr>
              <a:t>Case studies</a:t>
            </a:r>
          </a:p>
          <a:p>
            <a:pPr marL="285750" indent="-342900">
              <a:buFont typeface="Wingdings,Sans-Serif" panose="05000000000000000000" pitchFamily="2" charset="2"/>
              <a:buChar char="ü"/>
            </a:pPr>
            <a:r>
              <a:rPr lang="en-US" sz="1600">
                <a:ea typeface="+mn-lt"/>
                <a:cs typeface="+mn-lt"/>
              </a:rPr>
              <a:t>Compliment/ Complaint forms</a:t>
            </a:r>
            <a:endParaRPr lang="en-US" sz="1600">
              <a:cs typeface="Arial"/>
            </a:endParaRPr>
          </a:p>
          <a:p>
            <a:pPr marL="285750" indent="-285750">
              <a:buFont typeface="Wingdings" panose="05000000000000000000" pitchFamily="2" charset="2"/>
              <a:buChar char="ü"/>
            </a:pPr>
            <a:endParaRPr lang="en-US" sz="1600">
              <a:cs typeface="Arial"/>
            </a:endParaRPr>
          </a:p>
          <a:p>
            <a:endParaRPr lang="pl-PL" sz="1600">
              <a:cs typeface="Arial"/>
            </a:endParaRPr>
          </a:p>
        </p:txBody>
      </p:sp>
      <p:sp>
        <p:nvSpPr>
          <p:cNvPr id="5" name="Prostokąt 4">
            <a:extLst>
              <a:ext uri="{FF2B5EF4-FFF2-40B4-BE49-F238E27FC236}">
                <a16:creationId xmlns:a16="http://schemas.microsoft.com/office/drawing/2014/main" id="{1C38CD36-CBB3-4C09-BC4A-DED56E7D6C27}"/>
              </a:ext>
            </a:extLst>
          </p:cNvPr>
          <p:cNvSpPr/>
          <p:nvPr/>
        </p:nvSpPr>
        <p:spPr>
          <a:xfrm>
            <a:off x="6519219" y="1040862"/>
            <a:ext cx="3193484" cy="369332"/>
          </a:xfrm>
          <a:prstGeom prst="rect">
            <a:avLst/>
          </a:prstGeom>
        </p:spPr>
        <p:txBody>
          <a:bodyPr wrap="square" lIns="91440" tIns="45720" rIns="91440" bIns="45720" anchor="t">
            <a:spAutoFit/>
          </a:bodyPr>
          <a:lstStyle/>
          <a:p>
            <a:endParaRPr lang="en-US" b="1">
              <a:cs typeface="Arial"/>
            </a:endParaRPr>
          </a:p>
        </p:txBody>
      </p:sp>
      <p:pic>
        <p:nvPicPr>
          <p:cNvPr id="7" name="Picture 7">
            <a:extLst>
              <a:ext uri="{FF2B5EF4-FFF2-40B4-BE49-F238E27FC236}">
                <a16:creationId xmlns:a16="http://schemas.microsoft.com/office/drawing/2014/main" id="{B713F4EB-F846-49AA-834E-F88EE9CDA9CF}"/>
              </a:ext>
            </a:extLst>
          </p:cNvPr>
          <p:cNvPicPr>
            <a:picLocks noChangeAspect="1"/>
          </p:cNvPicPr>
          <p:nvPr/>
        </p:nvPicPr>
        <p:blipFill>
          <a:blip r:embed="rId2"/>
          <a:stretch>
            <a:fillRect/>
          </a:stretch>
        </p:blipFill>
        <p:spPr>
          <a:xfrm>
            <a:off x="5271477" y="1532529"/>
            <a:ext cx="6572738" cy="2630400"/>
          </a:xfrm>
          <a:prstGeom prst="rect">
            <a:avLst/>
          </a:prstGeom>
        </p:spPr>
      </p:pic>
      <p:sp>
        <p:nvSpPr>
          <p:cNvPr id="8" name="TextBox 7">
            <a:extLst>
              <a:ext uri="{FF2B5EF4-FFF2-40B4-BE49-F238E27FC236}">
                <a16:creationId xmlns:a16="http://schemas.microsoft.com/office/drawing/2014/main" id="{805921A2-43E7-40CD-A3A6-8257E207038F}"/>
              </a:ext>
            </a:extLst>
          </p:cNvPr>
          <p:cNvSpPr txBox="1"/>
          <p:nvPr/>
        </p:nvSpPr>
        <p:spPr>
          <a:xfrm>
            <a:off x="5232400" y="4353169"/>
            <a:ext cx="660204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cs typeface="Arial"/>
              </a:rPr>
              <a:t>The outcome measures database can be accessed via </a:t>
            </a:r>
            <a:r>
              <a:rPr lang="en-GB" sz="1600" b="1">
                <a:cs typeface="Arial"/>
              </a:rPr>
              <a:t>London Social Prescribing Toolkit page </a:t>
            </a:r>
            <a:r>
              <a:rPr lang="en-GB" sz="1600">
                <a:cs typeface="Arial"/>
                <a:hlinkClick r:id="rId3"/>
              </a:rPr>
              <a:t>available here</a:t>
            </a:r>
            <a:r>
              <a:rPr lang="en-GB" sz="1600">
                <a:cs typeface="Arial"/>
              </a:rPr>
              <a:t>.</a:t>
            </a:r>
          </a:p>
        </p:txBody>
      </p:sp>
    </p:spTree>
    <p:extLst>
      <p:ext uri="{BB962C8B-B14F-4D97-AF65-F5344CB8AC3E}">
        <p14:creationId xmlns:p14="http://schemas.microsoft.com/office/powerpoint/2010/main" val="479369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32</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EMIS and SystmOne Reports</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1005354"/>
            <a:ext cx="11522206" cy="1200329"/>
          </a:xfrm>
          <a:prstGeom prst="rect">
            <a:avLst/>
          </a:prstGeom>
        </p:spPr>
        <p:txBody>
          <a:bodyPr wrap="square" lIns="91440" tIns="45720" rIns="91440" bIns="45720" anchor="t">
            <a:spAutoFit/>
          </a:bodyPr>
          <a:lstStyle/>
          <a:p>
            <a:endParaRPr lang="en-US">
              <a:cs typeface="Arial"/>
            </a:endParaRPr>
          </a:p>
          <a:p>
            <a:endParaRPr lang="en-US">
              <a:cs typeface="Arial"/>
            </a:endParaRPr>
          </a:p>
          <a:p>
            <a:endParaRPr lang="en-US"/>
          </a:p>
          <a:p>
            <a:endParaRPr lang="pl-PL"/>
          </a:p>
        </p:txBody>
      </p:sp>
      <p:pic>
        <p:nvPicPr>
          <p:cNvPr id="5" name="Picture 6">
            <a:hlinkClick r:id="rId2"/>
            <a:extLst>
              <a:ext uri="{FF2B5EF4-FFF2-40B4-BE49-F238E27FC236}">
                <a16:creationId xmlns:a16="http://schemas.microsoft.com/office/drawing/2014/main" id="{B88984D2-0C6C-4E72-9D4A-ABD5CA489068}"/>
              </a:ext>
            </a:extLst>
          </p:cNvPr>
          <p:cNvPicPr>
            <a:picLocks noChangeAspect="1"/>
          </p:cNvPicPr>
          <p:nvPr/>
        </p:nvPicPr>
        <p:blipFill>
          <a:blip r:embed="rId3"/>
          <a:stretch>
            <a:fillRect/>
          </a:stretch>
        </p:blipFill>
        <p:spPr>
          <a:xfrm>
            <a:off x="494323" y="2531277"/>
            <a:ext cx="4775200" cy="2723522"/>
          </a:xfrm>
          <a:prstGeom prst="rect">
            <a:avLst/>
          </a:prstGeom>
        </p:spPr>
      </p:pic>
      <p:sp>
        <p:nvSpPr>
          <p:cNvPr id="7" name="TextBox 6">
            <a:extLst>
              <a:ext uri="{FF2B5EF4-FFF2-40B4-BE49-F238E27FC236}">
                <a16:creationId xmlns:a16="http://schemas.microsoft.com/office/drawing/2014/main" id="{55009AC3-5B3A-4DDA-948A-EF44272ECFE0}"/>
              </a:ext>
            </a:extLst>
          </p:cNvPr>
          <p:cNvSpPr txBox="1"/>
          <p:nvPr/>
        </p:nvSpPr>
        <p:spPr>
          <a:xfrm>
            <a:off x="338015" y="1002323"/>
            <a:ext cx="1152573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a:t>You can create reports based on data obtained from your GP IT system e.g. </a:t>
            </a:r>
            <a:r>
              <a:rPr lang="en-GB" err="1"/>
              <a:t>Emis</a:t>
            </a:r>
            <a:r>
              <a:rPr lang="en-GB"/>
              <a:t> or </a:t>
            </a:r>
            <a:r>
              <a:rPr lang="en-GB" err="1"/>
              <a:t>SystmOne</a:t>
            </a:r>
            <a:r>
              <a:rPr lang="en-GB"/>
              <a:t>.</a:t>
            </a:r>
            <a:endParaRPr lang="en-GB" err="1">
              <a:cs typeface="Arial"/>
            </a:endParaRPr>
          </a:p>
          <a:p>
            <a:pPr algn="just"/>
            <a:r>
              <a:rPr lang="en-GB">
                <a:cs typeface="Arial"/>
              </a:rPr>
              <a:t>The videos below present creating searches in </a:t>
            </a:r>
            <a:r>
              <a:rPr lang="en-GB" err="1">
                <a:cs typeface="Arial"/>
              </a:rPr>
              <a:t>Emis</a:t>
            </a:r>
            <a:r>
              <a:rPr lang="en-GB">
                <a:cs typeface="Arial"/>
              </a:rPr>
              <a:t>, and step-by-step instruction on how to run searches using </a:t>
            </a:r>
            <a:r>
              <a:rPr lang="en-GB" err="1">
                <a:cs typeface="Arial"/>
              </a:rPr>
              <a:t>SystmOne</a:t>
            </a:r>
            <a:r>
              <a:rPr lang="en-GB">
                <a:cs typeface="Arial"/>
              </a:rPr>
              <a:t>. </a:t>
            </a:r>
            <a:r>
              <a:rPr lang="en-GB">
                <a:solidFill>
                  <a:schemeClr val="tx1">
                    <a:lumMod val="50000"/>
                  </a:schemeClr>
                </a:solidFill>
                <a:cs typeface="Arial"/>
              </a:rPr>
              <a:t>Best practise indicates it is always advised to seek your line manager's approval before running searches.</a:t>
            </a:r>
          </a:p>
        </p:txBody>
      </p:sp>
      <p:pic>
        <p:nvPicPr>
          <p:cNvPr id="9" name="Obraz 8">
            <a:hlinkClick r:id="rId4"/>
            <a:extLst>
              <a:ext uri="{FF2B5EF4-FFF2-40B4-BE49-F238E27FC236}">
                <a16:creationId xmlns:a16="http://schemas.microsoft.com/office/drawing/2014/main" id="{B854371C-FA9A-4106-8C30-58A7CC668077}"/>
              </a:ext>
            </a:extLst>
          </p:cNvPr>
          <p:cNvPicPr>
            <a:picLocks noChangeAspect="1"/>
          </p:cNvPicPr>
          <p:nvPr/>
        </p:nvPicPr>
        <p:blipFill>
          <a:blip r:embed="rId5"/>
          <a:stretch>
            <a:fillRect/>
          </a:stretch>
        </p:blipFill>
        <p:spPr>
          <a:xfrm>
            <a:off x="6026380" y="2388093"/>
            <a:ext cx="5550709" cy="2939946"/>
          </a:xfrm>
          <a:prstGeom prst="rect">
            <a:avLst/>
          </a:prstGeom>
        </p:spPr>
      </p:pic>
      <p:sp>
        <p:nvSpPr>
          <p:cNvPr id="10" name="pole tekstowe 9">
            <a:extLst>
              <a:ext uri="{FF2B5EF4-FFF2-40B4-BE49-F238E27FC236}">
                <a16:creationId xmlns:a16="http://schemas.microsoft.com/office/drawing/2014/main" id="{50067863-82D8-4367-8E74-472141E30747}"/>
              </a:ext>
            </a:extLst>
          </p:cNvPr>
          <p:cNvSpPr txBox="1"/>
          <p:nvPr/>
        </p:nvSpPr>
        <p:spPr>
          <a:xfrm>
            <a:off x="494323" y="5270185"/>
            <a:ext cx="4707992" cy="369332"/>
          </a:xfrm>
          <a:prstGeom prst="rect">
            <a:avLst/>
          </a:prstGeom>
          <a:noFill/>
        </p:spPr>
        <p:txBody>
          <a:bodyPr wrap="square" rtlCol="0">
            <a:spAutoFit/>
          </a:bodyPr>
          <a:lstStyle/>
          <a:p>
            <a:pPr algn="ctr"/>
            <a:r>
              <a:rPr lang="en-GB">
                <a:hlinkClick r:id="rId6"/>
              </a:rPr>
              <a:t>Creating EMIS searches</a:t>
            </a:r>
            <a:endParaRPr lang="pl-PL"/>
          </a:p>
        </p:txBody>
      </p:sp>
      <p:sp>
        <p:nvSpPr>
          <p:cNvPr id="11" name="pole tekstowe 10">
            <a:extLst>
              <a:ext uri="{FF2B5EF4-FFF2-40B4-BE49-F238E27FC236}">
                <a16:creationId xmlns:a16="http://schemas.microsoft.com/office/drawing/2014/main" id="{0A5B805C-9DF1-40DA-A81A-ABAB9EC675E0}"/>
              </a:ext>
            </a:extLst>
          </p:cNvPr>
          <p:cNvSpPr txBox="1"/>
          <p:nvPr/>
        </p:nvSpPr>
        <p:spPr>
          <a:xfrm>
            <a:off x="6026379" y="5325783"/>
            <a:ext cx="5550709" cy="369332"/>
          </a:xfrm>
          <a:prstGeom prst="rect">
            <a:avLst/>
          </a:prstGeom>
          <a:noFill/>
        </p:spPr>
        <p:txBody>
          <a:bodyPr wrap="square" rtlCol="0">
            <a:spAutoFit/>
          </a:bodyPr>
          <a:lstStyle/>
          <a:p>
            <a:pPr algn="ctr"/>
            <a:r>
              <a:rPr lang="en-GB">
                <a:hlinkClick r:id="rId4"/>
              </a:rPr>
              <a:t>Building </a:t>
            </a:r>
            <a:r>
              <a:rPr lang="en-GB" err="1">
                <a:hlinkClick r:id="rId4"/>
              </a:rPr>
              <a:t>SystmOne</a:t>
            </a:r>
            <a:r>
              <a:rPr lang="en-GB">
                <a:hlinkClick r:id="rId4"/>
              </a:rPr>
              <a:t> reports</a:t>
            </a:r>
            <a:endParaRPr lang="pl-PL"/>
          </a:p>
        </p:txBody>
      </p:sp>
    </p:spTree>
    <p:extLst>
      <p:ext uri="{BB962C8B-B14F-4D97-AF65-F5344CB8AC3E}">
        <p14:creationId xmlns:p14="http://schemas.microsoft.com/office/powerpoint/2010/main" val="962301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7D8FC3E-BE52-41B6-AF2C-FC629A8BF4CA}"/>
              </a:ext>
            </a:extLst>
          </p:cNvPr>
          <p:cNvPicPr>
            <a:picLocks noChangeAspect="1"/>
          </p:cNvPicPr>
          <p:nvPr/>
        </p:nvPicPr>
        <p:blipFill>
          <a:blip r:embed="rId2"/>
          <a:stretch>
            <a:fillRect/>
          </a:stretch>
        </p:blipFill>
        <p:spPr>
          <a:xfrm>
            <a:off x="7758689" y="918430"/>
            <a:ext cx="3494270" cy="4916936"/>
          </a:xfrm>
          <a:prstGeom prst="rect">
            <a:avLst/>
          </a:prstGeom>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33</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Process</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1142123"/>
            <a:ext cx="11522206" cy="646331"/>
          </a:xfrm>
          <a:prstGeom prst="rect">
            <a:avLst/>
          </a:prstGeom>
        </p:spPr>
        <p:txBody>
          <a:bodyPr wrap="square">
            <a:spAutoFit/>
          </a:bodyPr>
          <a:lstStyle/>
          <a:p>
            <a:endParaRPr lang="en-US"/>
          </a:p>
          <a:p>
            <a:r>
              <a:rPr lang="en-US"/>
              <a:t> </a:t>
            </a:r>
            <a:endParaRPr lang="pl-PL"/>
          </a:p>
        </p:txBody>
      </p:sp>
      <p:sp>
        <p:nvSpPr>
          <p:cNvPr id="9" name="Prostokąt 8">
            <a:extLst>
              <a:ext uri="{FF2B5EF4-FFF2-40B4-BE49-F238E27FC236}">
                <a16:creationId xmlns:a16="http://schemas.microsoft.com/office/drawing/2014/main" id="{D67148D7-954B-4A05-9E7A-8ECCF325B9D8}"/>
              </a:ext>
            </a:extLst>
          </p:cNvPr>
          <p:cNvSpPr/>
          <p:nvPr/>
        </p:nvSpPr>
        <p:spPr>
          <a:xfrm>
            <a:off x="334434" y="877822"/>
            <a:ext cx="11522206" cy="3088025"/>
          </a:xfrm>
          <a:prstGeom prst="rect">
            <a:avLst/>
          </a:prstGeom>
        </p:spPr>
        <p:txBody>
          <a:bodyPr wrap="square" lIns="91440" tIns="45720" rIns="91440" bIns="45720" anchor="t">
            <a:spAutoFit/>
          </a:bodyPr>
          <a:lstStyle/>
          <a:p>
            <a:pPr algn="just"/>
            <a:r>
              <a:rPr lang="en-US"/>
              <a:t>If you would like to introduce or evaluate your outcome measures </a:t>
            </a:r>
          </a:p>
          <a:p>
            <a:pPr algn="just"/>
            <a:r>
              <a:rPr lang="en-US"/>
              <a:t>it may be  useful to complete a written exercise. </a:t>
            </a:r>
          </a:p>
          <a:p>
            <a:pPr algn="just"/>
            <a:r>
              <a:rPr lang="en-US"/>
              <a:t>You can find the editable file </a:t>
            </a:r>
            <a:r>
              <a:rPr lang="en-US">
                <a:hlinkClick r:id="rId3"/>
              </a:rPr>
              <a:t>here</a:t>
            </a:r>
            <a:r>
              <a:rPr lang="en-US"/>
              <a:t>.</a:t>
            </a:r>
            <a:endParaRPr lang="en-US">
              <a:cs typeface="Arial"/>
            </a:endParaRPr>
          </a:p>
          <a:p>
            <a:endParaRPr lang="en-US"/>
          </a:p>
          <a:p>
            <a:r>
              <a:rPr lang="en-US" b="1"/>
              <a:t>Questions you may consider asking yourself could include:</a:t>
            </a:r>
          </a:p>
          <a:p>
            <a:pPr marL="285750" indent="-285750">
              <a:lnSpc>
                <a:spcPct val="150000"/>
              </a:lnSpc>
              <a:buFont typeface="Wingdings" panose="05000000000000000000" pitchFamily="2" charset="2"/>
              <a:buChar char="ü"/>
            </a:pPr>
            <a:r>
              <a:rPr lang="en-US"/>
              <a:t>What do I need to measure?</a:t>
            </a:r>
          </a:p>
          <a:p>
            <a:pPr marL="285750" indent="-285750">
              <a:lnSpc>
                <a:spcPct val="150000"/>
              </a:lnSpc>
              <a:buFont typeface="Wingdings" panose="05000000000000000000" pitchFamily="2" charset="2"/>
              <a:buChar char="ü"/>
            </a:pPr>
            <a:r>
              <a:rPr lang="en-US"/>
              <a:t>What tools do I have?</a:t>
            </a:r>
          </a:p>
          <a:p>
            <a:pPr marL="285750" indent="-285750">
              <a:lnSpc>
                <a:spcPct val="150000"/>
              </a:lnSpc>
              <a:buFont typeface="Wingdings" panose="05000000000000000000" pitchFamily="2" charset="2"/>
              <a:buChar char="ü"/>
            </a:pPr>
            <a:r>
              <a:rPr lang="en-US"/>
              <a:t>Which tools should I use and why?</a:t>
            </a:r>
          </a:p>
          <a:p>
            <a:pPr marL="285750" indent="-285750">
              <a:lnSpc>
                <a:spcPct val="150000"/>
              </a:lnSpc>
              <a:buFont typeface="Wingdings" panose="05000000000000000000" pitchFamily="2" charset="2"/>
              <a:buChar char="ü"/>
            </a:pPr>
            <a:r>
              <a:rPr lang="en-US"/>
              <a:t>How would I present the data?</a:t>
            </a:r>
            <a:endParaRPr lang="pl-PL"/>
          </a:p>
        </p:txBody>
      </p:sp>
    </p:spTree>
    <p:extLst>
      <p:ext uri="{BB962C8B-B14F-4D97-AF65-F5344CB8AC3E}">
        <p14:creationId xmlns:p14="http://schemas.microsoft.com/office/powerpoint/2010/main" val="173422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34</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Discussion</a:t>
            </a:r>
          </a:p>
        </p:txBody>
      </p:sp>
      <p:sp>
        <p:nvSpPr>
          <p:cNvPr id="3" name="Prostokąt 2">
            <a:extLst>
              <a:ext uri="{FF2B5EF4-FFF2-40B4-BE49-F238E27FC236}">
                <a16:creationId xmlns:a16="http://schemas.microsoft.com/office/drawing/2014/main" id="{7706BAAF-E1D9-4B79-ABF4-8F74EFB0D566}"/>
              </a:ext>
            </a:extLst>
          </p:cNvPr>
          <p:cNvSpPr/>
          <p:nvPr/>
        </p:nvSpPr>
        <p:spPr>
          <a:xfrm>
            <a:off x="565253" y="2767848"/>
            <a:ext cx="11522207" cy="400110"/>
          </a:xfrm>
          <a:prstGeom prst="rect">
            <a:avLst/>
          </a:prstGeom>
        </p:spPr>
        <p:txBody>
          <a:bodyPr wrap="square" lIns="91440" tIns="45720" rIns="91440" bIns="45720" numCol="1" anchor="t">
            <a:spAutoFit/>
          </a:bodyPr>
          <a:lstStyle/>
          <a:p>
            <a:pPr algn="ctr"/>
            <a:r>
              <a:rPr lang="en-US" sz="2000" b="1"/>
              <a:t>How can you be feeding back on the impact of your work (top tips, meetings etc.)</a:t>
            </a:r>
            <a:endParaRPr lang="en-US" sz="2000" b="1">
              <a:cs typeface="Arial"/>
            </a:endParaRPr>
          </a:p>
        </p:txBody>
      </p:sp>
    </p:spTree>
    <p:extLst>
      <p:ext uri="{BB962C8B-B14F-4D97-AF65-F5344CB8AC3E}">
        <p14:creationId xmlns:p14="http://schemas.microsoft.com/office/powerpoint/2010/main" val="1611611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35</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Resources</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1142123"/>
            <a:ext cx="11522206" cy="646331"/>
          </a:xfrm>
          <a:prstGeom prst="rect">
            <a:avLst/>
          </a:prstGeom>
        </p:spPr>
        <p:txBody>
          <a:bodyPr wrap="square">
            <a:spAutoFit/>
          </a:bodyPr>
          <a:lstStyle/>
          <a:p>
            <a:endParaRPr lang="en-US"/>
          </a:p>
          <a:p>
            <a:r>
              <a:rPr lang="en-US"/>
              <a:t> </a:t>
            </a:r>
            <a:endParaRPr lang="pl-PL"/>
          </a:p>
        </p:txBody>
      </p:sp>
      <p:sp>
        <p:nvSpPr>
          <p:cNvPr id="5" name="Prostokąt 4">
            <a:extLst>
              <a:ext uri="{FF2B5EF4-FFF2-40B4-BE49-F238E27FC236}">
                <a16:creationId xmlns:a16="http://schemas.microsoft.com/office/drawing/2014/main" id="{ED4EE7D9-F765-46AE-9E27-9513D903310F}"/>
              </a:ext>
            </a:extLst>
          </p:cNvPr>
          <p:cNvSpPr/>
          <p:nvPr/>
        </p:nvSpPr>
        <p:spPr>
          <a:xfrm>
            <a:off x="334434" y="1280622"/>
            <a:ext cx="2988704" cy="369332"/>
          </a:xfrm>
          <a:prstGeom prst="rect">
            <a:avLst/>
          </a:prstGeom>
        </p:spPr>
        <p:txBody>
          <a:bodyPr wrap="square">
            <a:spAutoFit/>
          </a:bodyPr>
          <a:lstStyle/>
          <a:p>
            <a:endParaRPr lang="pl-PL"/>
          </a:p>
        </p:txBody>
      </p:sp>
      <p:sp>
        <p:nvSpPr>
          <p:cNvPr id="7" name="TextBox 6">
            <a:extLst>
              <a:ext uri="{FF2B5EF4-FFF2-40B4-BE49-F238E27FC236}">
                <a16:creationId xmlns:a16="http://schemas.microsoft.com/office/drawing/2014/main" id="{7F54D7AF-1056-4907-8A6F-B4AC307421FC}"/>
              </a:ext>
            </a:extLst>
          </p:cNvPr>
          <p:cNvSpPr txBox="1"/>
          <p:nvPr/>
        </p:nvSpPr>
        <p:spPr>
          <a:xfrm>
            <a:off x="325095" y="1209367"/>
            <a:ext cx="1106311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
            </a:pPr>
            <a:r>
              <a:rPr lang="en-US">
                <a:cs typeface="Arial"/>
              </a:rPr>
              <a:t>NHSE guidance documents – PDF </a:t>
            </a:r>
            <a:r>
              <a:rPr lang="en-US" dirty="0">
                <a:cs typeface="Arial"/>
                <a:hlinkClick r:id="rId2"/>
              </a:rPr>
              <a:t>document</a:t>
            </a:r>
            <a:endParaRPr lang="en-US" dirty="0">
              <a:cs typeface="Arial"/>
            </a:endParaRPr>
          </a:p>
          <a:p>
            <a:pPr marL="342900" indent="-342900">
              <a:buFont typeface="Wingdings" panose="05000000000000000000" pitchFamily="2" charset="2"/>
              <a:buChar char="§"/>
            </a:pPr>
            <a:r>
              <a:rPr lang="en-US">
                <a:cs typeface="Arial"/>
              </a:rPr>
              <a:t>SNOMED – PDF </a:t>
            </a:r>
            <a:r>
              <a:rPr lang="en-US" dirty="0">
                <a:cs typeface="Arial"/>
                <a:hlinkClick r:id="rId3"/>
              </a:rPr>
              <a:t>document</a:t>
            </a:r>
            <a:endParaRPr lang="en-US" dirty="0">
              <a:cs typeface="Arial"/>
            </a:endParaRPr>
          </a:p>
          <a:p>
            <a:pPr marL="342900" indent="-342900">
              <a:buFont typeface="Wingdings" panose="05000000000000000000" pitchFamily="2" charset="2"/>
              <a:buChar char="§"/>
            </a:pPr>
            <a:r>
              <a:rPr lang="en-US">
                <a:cs typeface="Arial"/>
              </a:rPr>
              <a:t>ONS4 – MS Excel </a:t>
            </a:r>
            <a:r>
              <a:rPr lang="en-US" dirty="0">
                <a:cs typeface="Arial"/>
                <a:hlinkClick r:id="rId4"/>
              </a:rPr>
              <a:t>file</a:t>
            </a:r>
          </a:p>
          <a:p>
            <a:pPr marL="342900" indent="-342900">
              <a:buFont typeface="Wingdings" panose="05000000000000000000" pitchFamily="2" charset="2"/>
              <a:buChar char="§"/>
            </a:pPr>
            <a:r>
              <a:rPr lang="en-US">
                <a:cs typeface="Arial"/>
              </a:rPr>
              <a:t>Using ONS 4 – NHSE </a:t>
            </a:r>
            <a:r>
              <a:rPr lang="en-US" dirty="0">
                <a:cs typeface="Arial"/>
                <a:hlinkClick r:id="rId5"/>
              </a:rPr>
              <a:t>recorded webinar</a:t>
            </a:r>
            <a:endParaRPr lang="en-US" dirty="0">
              <a:cs typeface="Arial"/>
            </a:endParaRPr>
          </a:p>
          <a:p>
            <a:pPr marL="342900" indent="-342900">
              <a:buFont typeface="Wingdings" panose="05000000000000000000" pitchFamily="2" charset="2"/>
              <a:buChar char="§"/>
            </a:pPr>
            <a:r>
              <a:rPr lang="en-US">
                <a:cs typeface="Arial"/>
              </a:rPr>
              <a:t>Personalised care plan template by Michaela Coker – MS Word </a:t>
            </a:r>
            <a:r>
              <a:rPr lang="en-US" dirty="0">
                <a:cs typeface="Arial"/>
                <a:hlinkClick r:id="rId6"/>
              </a:rPr>
              <a:t>document</a:t>
            </a:r>
          </a:p>
          <a:p>
            <a:pPr marL="342900" indent="-342900">
              <a:buFont typeface="Wingdings" panose="05000000000000000000" pitchFamily="2" charset="2"/>
              <a:buChar char="§"/>
            </a:pPr>
            <a:r>
              <a:rPr lang="en-US">
                <a:cs typeface="Arial"/>
              </a:rPr>
              <a:t>PCN quarterly report sample by Michaela Coker – PDF </a:t>
            </a:r>
            <a:r>
              <a:rPr lang="en-US" dirty="0">
                <a:cs typeface="Arial"/>
                <a:hlinkClick r:id="rId7"/>
              </a:rPr>
              <a:t>document</a:t>
            </a:r>
            <a:endParaRPr lang="en-US" dirty="0">
              <a:cs typeface="Arial"/>
            </a:endParaRPr>
          </a:p>
          <a:p>
            <a:pPr marL="342900" indent="-342900">
              <a:buFont typeface="Wingdings" panose="05000000000000000000" pitchFamily="2" charset="2"/>
              <a:buChar char="§"/>
            </a:pPr>
            <a:r>
              <a:rPr lang="en-US">
                <a:cs typeface="Arial"/>
              </a:rPr>
              <a:t>Bromley By Bow Centre outcome measures - </a:t>
            </a:r>
            <a:r>
              <a:rPr lang="en-US" dirty="0">
                <a:cs typeface="Arial"/>
                <a:hlinkClick r:id="rId8"/>
              </a:rPr>
              <a:t>recorded session</a:t>
            </a:r>
            <a:endParaRPr lang="en-US" dirty="0">
              <a:cs typeface="Arial"/>
            </a:endParaRPr>
          </a:p>
          <a:p>
            <a:pPr marL="342900" indent="-342900">
              <a:buFont typeface="Wingdings" panose="05000000000000000000" pitchFamily="2" charset="2"/>
              <a:buChar char="§"/>
            </a:pPr>
            <a:r>
              <a:rPr lang="en-US">
                <a:cs typeface="Arial"/>
              </a:rPr>
              <a:t>Grid of Social Prescribing outcome measures – MS Excel </a:t>
            </a:r>
            <a:r>
              <a:rPr lang="en-US" dirty="0">
                <a:cs typeface="Arial"/>
                <a:hlinkClick r:id="rId9"/>
              </a:rPr>
              <a:t>file</a:t>
            </a:r>
            <a:endParaRPr lang="en-US" dirty="0">
              <a:cs typeface="Arial"/>
            </a:endParaRPr>
          </a:p>
          <a:p>
            <a:pPr marL="342900" indent="-342900">
              <a:buFont typeface="Wingdings" panose="05000000000000000000" pitchFamily="2" charset="2"/>
              <a:buChar char="§"/>
            </a:pPr>
            <a:r>
              <a:rPr lang="en-US">
                <a:cs typeface="Arial"/>
              </a:rPr>
              <a:t>Introducing Outcome Measures Process – MS Word </a:t>
            </a:r>
            <a:r>
              <a:rPr lang="en-US" dirty="0">
                <a:cs typeface="Arial"/>
                <a:hlinkClick r:id="rId10"/>
              </a:rPr>
              <a:t>document</a:t>
            </a:r>
            <a:endParaRPr lang="en-US" dirty="0">
              <a:cs typeface="Arial"/>
            </a:endParaRPr>
          </a:p>
          <a:p>
            <a:pPr marL="342900" indent="-342900">
              <a:buFont typeface="Wingdings" panose="05000000000000000000" pitchFamily="2" charset="2"/>
              <a:buChar char="§"/>
            </a:pPr>
            <a:r>
              <a:rPr lang="en-US">
                <a:cs typeface="Arial"/>
              </a:rPr>
              <a:t>Recording on how to run searches using EMIS – YouTube </a:t>
            </a:r>
            <a:r>
              <a:rPr lang="en-US" dirty="0">
                <a:cs typeface="Arial"/>
                <a:hlinkClick r:id="rId11"/>
              </a:rPr>
              <a:t>link</a:t>
            </a:r>
            <a:endParaRPr lang="en-US" dirty="0">
              <a:cs typeface="Arial"/>
            </a:endParaRPr>
          </a:p>
          <a:p>
            <a:pPr marL="342900" indent="-342900">
              <a:buFont typeface="Wingdings" panose="05000000000000000000" pitchFamily="2" charset="2"/>
              <a:buChar char="§"/>
            </a:pPr>
            <a:r>
              <a:rPr lang="en-US">
                <a:cs typeface="Arial"/>
              </a:rPr>
              <a:t>Recording on how to build reports using </a:t>
            </a:r>
            <a:r>
              <a:rPr lang="en-US" err="1">
                <a:cs typeface="Arial"/>
              </a:rPr>
              <a:t>SystmOne</a:t>
            </a:r>
            <a:r>
              <a:rPr lang="en-US">
                <a:cs typeface="Arial"/>
              </a:rPr>
              <a:t> – Vimeo </a:t>
            </a:r>
            <a:r>
              <a:rPr lang="en-US" dirty="0">
                <a:cs typeface="Arial"/>
                <a:hlinkClick r:id="rId12"/>
              </a:rPr>
              <a:t>link</a:t>
            </a:r>
            <a:endParaRPr lang="en-US" dirty="0">
              <a:cs typeface="Arial"/>
            </a:endParaRPr>
          </a:p>
          <a:p>
            <a:pPr marL="342900" indent="-342900">
              <a:buFont typeface="Wingdings" panose="05000000000000000000" pitchFamily="2" charset="2"/>
              <a:buChar char="§"/>
            </a:pPr>
            <a:r>
              <a:rPr lang="en-US">
                <a:cs typeface="Arial"/>
              </a:rPr>
              <a:t>London Case Studies – </a:t>
            </a:r>
            <a:r>
              <a:rPr lang="en-US" err="1">
                <a:cs typeface="Arial"/>
              </a:rPr>
              <a:t>FutureNHS</a:t>
            </a:r>
            <a:r>
              <a:rPr lang="en-US">
                <a:cs typeface="Arial"/>
              </a:rPr>
              <a:t> Collaboration Platform </a:t>
            </a:r>
            <a:r>
              <a:rPr lang="en-US" dirty="0">
                <a:cs typeface="Arial"/>
                <a:hlinkClick r:id="rId13"/>
              </a:rPr>
              <a:t>database</a:t>
            </a:r>
            <a:endParaRPr lang="en-US" dirty="0">
              <a:cs typeface="Arial"/>
            </a:endParaRPr>
          </a:p>
          <a:p>
            <a:pPr marL="342900" indent="-342900">
              <a:buFont typeface="Wingdings" panose="05000000000000000000" pitchFamily="2" charset="2"/>
              <a:buChar char="§"/>
            </a:pPr>
            <a:r>
              <a:rPr lang="en-US">
                <a:cs typeface="Arial"/>
              </a:rPr>
              <a:t>Social Prescribing Case Study template by Katalin Swann – MS Word </a:t>
            </a:r>
            <a:r>
              <a:rPr lang="en-US" dirty="0">
                <a:cs typeface="Arial"/>
                <a:hlinkClick r:id="rId14"/>
              </a:rPr>
              <a:t>document</a:t>
            </a:r>
          </a:p>
          <a:p>
            <a:pPr marL="342900" indent="-342900">
              <a:buFont typeface="Wingdings" panose="05000000000000000000" pitchFamily="2" charset="2"/>
              <a:buChar char="§"/>
            </a:pPr>
            <a:r>
              <a:rPr lang="en-US">
                <a:cs typeface="Arial"/>
              </a:rPr>
              <a:t>SSM resources – </a:t>
            </a:r>
            <a:r>
              <a:rPr lang="en-US" err="1">
                <a:cs typeface="Arial"/>
              </a:rPr>
              <a:t>FutureNHS</a:t>
            </a:r>
            <a:r>
              <a:rPr lang="en-US">
                <a:cs typeface="Arial"/>
              </a:rPr>
              <a:t> Collaboration Platform </a:t>
            </a:r>
            <a:r>
              <a:rPr lang="en-US" dirty="0">
                <a:cs typeface="Arial"/>
                <a:hlinkClick r:id="rId15"/>
              </a:rPr>
              <a:t>page</a:t>
            </a:r>
            <a:endParaRPr lang="en-US" dirty="0">
              <a:cs typeface="Arial"/>
            </a:endParaRP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17051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dirty="0" smtClean="0"/>
              <a:pPr/>
              <a:t>36</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Feedback</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1142123"/>
            <a:ext cx="11522206" cy="646331"/>
          </a:xfrm>
          <a:prstGeom prst="rect">
            <a:avLst/>
          </a:prstGeom>
        </p:spPr>
        <p:txBody>
          <a:bodyPr wrap="square">
            <a:spAutoFit/>
          </a:bodyPr>
          <a:lstStyle/>
          <a:p>
            <a:endParaRPr lang="en-US"/>
          </a:p>
          <a:p>
            <a:r>
              <a:rPr lang="en-US"/>
              <a:t> </a:t>
            </a:r>
            <a:endParaRPr lang="pl-PL"/>
          </a:p>
        </p:txBody>
      </p:sp>
      <p:sp>
        <p:nvSpPr>
          <p:cNvPr id="5" name="Prostokąt 4">
            <a:extLst>
              <a:ext uri="{FF2B5EF4-FFF2-40B4-BE49-F238E27FC236}">
                <a16:creationId xmlns:a16="http://schemas.microsoft.com/office/drawing/2014/main" id="{ED4EE7D9-F765-46AE-9E27-9513D903310F}"/>
              </a:ext>
            </a:extLst>
          </p:cNvPr>
          <p:cNvSpPr/>
          <p:nvPr/>
        </p:nvSpPr>
        <p:spPr>
          <a:xfrm>
            <a:off x="334434" y="1280622"/>
            <a:ext cx="2988704" cy="369332"/>
          </a:xfrm>
          <a:prstGeom prst="rect">
            <a:avLst/>
          </a:prstGeom>
        </p:spPr>
        <p:txBody>
          <a:bodyPr wrap="square">
            <a:spAutoFit/>
          </a:bodyPr>
          <a:lstStyle/>
          <a:p>
            <a:endParaRPr lang="pl-PL"/>
          </a:p>
        </p:txBody>
      </p:sp>
      <p:sp>
        <p:nvSpPr>
          <p:cNvPr id="7" name="TextBox 6">
            <a:extLst>
              <a:ext uri="{FF2B5EF4-FFF2-40B4-BE49-F238E27FC236}">
                <a16:creationId xmlns:a16="http://schemas.microsoft.com/office/drawing/2014/main" id="{547B6B00-DED2-41A6-9458-322A58E377CE}"/>
              </a:ext>
            </a:extLst>
          </p:cNvPr>
          <p:cNvSpPr txBox="1"/>
          <p:nvPr/>
        </p:nvSpPr>
        <p:spPr>
          <a:xfrm>
            <a:off x="3786554" y="4900246"/>
            <a:ext cx="65629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4E4128E2-7175-4C8F-95E2-8079FC023C5A}"/>
              </a:ext>
            </a:extLst>
          </p:cNvPr>
          <p:cNvSpPr txBox="1"/>
          <p:nvPr/>
        </p:nvSpPr>
        <p:spPr>
          <a:xfrm>
            <a:off x="298939" y="1012093"/>
            <a:ext cx="1156481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Thank you for participating in our </a:t>
            </a:r>
            <a:r>
              <a:rPr lang="en-US" i="1"/>
              <a:t>Peer Learning: Using outcome measures and presenting the impact of your work</a:t>
            </a:r>
            <a:r>
              <a:rPr lang="en-US"/>
              <a:t> session. We hope you have enjoyed it and find it useful.</a:t>
            </a:r>
          </a:p>
          <a:p>
            <a:pPr algn="just"/>
            <a:br>
              <a:rPr lang="en-US"/>
            </a:br>
            <a:r>
              <a:rPr lang="en-US"/>
              <a:t>It would be great if you could complete this quick feedback form to let us know your honest opinions:</a:t>
            </a:r>
            <a:endParaRPr lang="en-US">
              <a:cs typeface="Arial"/>
              <a:hlinkClick r:id="rId2"/>
            </a:endParaRPr>
          </a:p>
          <a:p>
            <a:endParaRPr lang="en-US">
              <a:ea typeface="+mn-lt"/>
              <a:cs typeface="+mn-lt"/>
            </a:endParaRPr>
          </a:p>
          <a:p>
            <a:endParaRPr lang="en-US">
              <a:cs typeface="Arial"/>
            </a:endParaRPr>
          </a:p>
          <a:p>
            <a:pPr algn="ctr"/>
            <a:r>
              <a:rPr lang="en-US">
                <a:ea typeface="+mn-lt"/>
                <a:cs typeface="+mn-lt"/>
                <a:hlinkClick r:id="rId3"/>
              </a:rPr>
              <a:t>https://forms.office.com/r/kBvGRVRrYj</a:t>
            </a:r>
            <a:r>
              <a:rPr lang="en-US">
                <a:ea typeface="+mn-lt"/>
                <a:cs typeface="+mn-lt"/>
              </a:rPr>
              <a:t>              or            </a:t>
            </a:r>
            <a:endParaRPr lang="en-US">
              <a:cs typeface="Arial"/>
            </a:endParaRPr>
          </a:p>
          <a:p>
            <a:br>
              <a:rPr lang="en-US"/>
            </a:br>
            <a:endParaRPr lang="en-US"/>
          </a:p>
          <a:p>
            <a:endParaRPr lang="en-US"/>
          </a:p>
          <a:p>
            <a:r>
              <a:rPr lang="en-US">
                <a:cs typeface="Arial"/>
              </a:rPr>
              <a:t>Our next session on 25th August will be:</a:t>
            </a:r>
            <a:endParaRPr lang="en-US">
              <a:highlight>
                <a:srgbClr val="FFFF00"/>
              </a:highlight>
              <a:cs typeface="Arial"/>
            </a:endParaRPr>
          </a:p>
          <a:p>
            <a:r>
              <a:rPr lang="en-US" b="1">
                <a:ea typeface="+mn-lt"/>
                <a:cs typeface="+mn-lt"/>
              </a:rPr>
              <a:t>Supporting migrant communities and people with refugee status</a:t>
            </a:r>
            <a:r>
              <a:rPr lang="en-US">
                <a:ea typeface="+mn-lt"/>
                <a:cs typeface="+mn-lt"/>
              </a:rPr>
              <a:t>. </a:t>
            </a:r>
            <a:r>
              <a:rPr lang="en-US">
                <a:ea typeface="+mn-lt"/>
                <a:cs typeface="+mn-lt"/>
                <a:hlinkClick r:id="rId4"/>
              </a:rPr>
              <a:t>Sign up here.</a:t>
            </a:r>
            <a:endParaRPr lang="en-US">
              <a:cs typeface="Arial"/>
            </a:endParaRPr>
          </a:p>
          <a:p>
            <a:br>
              <a:rPr lang="en-US"/>
            </a:br>
            <a:r>
              <a:rPr lang="en-US"/>
              <a:t>Please feel free to email us if you have any questions.</a:t>
            </a:r>
            <a:br>
              <a:rPr lang="en-US"/>
            </a:br>
            <a:br>
              <a:rPr lang="en-US"/>
            </a:br>
            <a:r>
              <a:rPr lang="en-US"/>
              <a:t>Lianna Martin: </a:t>
            </a:r>
            <a:r>
              <a:rPr lang="en-US">
                <a:hlinkClick r:id="rId5"/>
              </a:rPr>
              <a:t>lianna.martin@nhs.net</a:t>
            </a:r>
            <a:r>
              <a:rPr lang="en-US"/>
              <a:t> </a:t>
            </a:r>
            <a:br>
              <a:rPr lang="en-US"/>
            </a:br>
            <a:r>
              <a:rPr lang="en-US"/>
              <a:t>Justyna Sobotka: </a:t>
            </a:r>
            <a:r>
              <a:rPr lang="en-US">
                <a:hlinkClick r:id="rId2"/>
              </a:rPr>
              <a:t>justyna.s@bbbc.org.uk</a:t>
            </a:r>
            <a:endParaRPr lang="en-US">
              <a:cs typeface="Arial"/>
            </a:endParaRPr>
          </a:p>
        </p:txBody>
      </p:sp>
      <p:pic>
        <p:nvPicPr>
          <p:cNvPr id="13" name="Picture 13" descr="Qr code&#10;&#10;Description automatically generated">
            <a:extLst>
              <a:ext uri="{FF2B5EF4-FFF2-40B4-BE49-F238E27FC236}">
                <a16:creationId xmlns:a16="http://schemas.microsoft.com/office/drawing/2014/main" id="{4E5DFA19-642E-4EDC-B16F-6E62C7787C7A}"/>
              </a:ext>
            </a:extLst>
          </p:cNvPr>
          <p:cNvPicPr>
            <a:picLocks noChangeAspect="1"/>
          </p:cNvPicPr>
          <p:nvPr/>
        </p:nvPicPr>
        <p:blipFill>
          <a:blip r:embed="rId6"/>
          <a:stretch>
            <a:fillRect/>
          </a:stretch>
        </p:blipFill>
        <p:spPr>
          <a:xfrm>
            <a:off x="8954719" y="2223722"/>
            <a:ext cx="1492739" cy="1492739"/>
          </a:xfrm>
          <a:prstGeom prst="rect">
            <a:avLst/>
          </a:prstGeom>
        </p:spPr>
      </p:pic>
    </p:spTree>
    <p:extLst>
      <p:ext uri="{BB962C8B-B14F-4D97-AF65-F5344CB8AC3E}">
        <p14:creationId xmlns:p14="http://schemas.microsoft.com/office/powerpoint/2010/main" val="48893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4</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ZOOM POLL</a:t>
            </a:r>
          </a:p>
        </p:txBody>
      </p:sp>
      <p:sp>
        <p:nvSpPr>
          <p:cNvPr id="5" name="Prostokąt 4">
            <a:extLst>
              <a:ext uri="{FF2B5EF4-FFF2-40B4-BE49-F238E27FC236}">
                <a16:creationId xmlns:a16="http://schemas.microsoft.com/office/drawing/2014/main" id="{0F29DD3C-59D1-4D2E-9C4C-5EAF2FAFBFD3}"/>
              </a:ext>
            </a:extLst>
          </p:cNvPr>
          <p:cNvSpPr/>
          <p:nvPr/>
        </p:nvSpPr>
        <p:spPr>
          <a:xfrm>
            <a:off x="1244383" y="2691761"/>
            <a:ext cx="10293202" cy="523220"/>
          </a:xfrm>
          <a:prstGeom prst="rect">
            <a:avLst/>
          </a:prstGeom>
        </p:spPr>
        <p:txBody>
          <a:bodyPr wrap="none">
            <a:spAutoFit/>
          </a:bodyPr>
          <a:lstStyle/>
          <a:p>
            <a:r>
              <a:rPr lang="en-US" sz="2800" b="1"/>
              <a:t>Do you use any outcome measuring tools/questionnaires? </a:t>
            </a:r>
            <a:endParaRPr lang="pl-PL" sz="2800" b="1"/>
          </a:p>
        </p:txBody>
      </p:sp>
    </p:spTree>
    <p:extLst>
      <p:ext uri="{BB962C8B-B14F-4D97-AF65-F5344CB8AC3E}">
        <p14:creationId xmlns:p14="http://schemas.microsoft.com/office/powerpoint/2010/main" val="62737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5</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QUESTION</a:t>
            </a:r>
          </a:p>
        </p:txBody>
      </p:sp>
      <p:sp>
        <p:nvSpPr>
          <p:cNvPr id="5" name="Prostokąt 4">
            <a:extLst>
              <a:ext uri="{FF2B5EF4-FFF2-40B4-BE49-F238E27FC236}">
                <a16:creationId xmlns:a16="http://schemas.microsoft.com/office/drawing/2014/main" id="{51F6D3AC-27EE-4C35-997C-1DD84D9DC964}"/>
              </a:ext>
            </a:extLst>
          </p:cNvPr>
          <p:cNvSpPr/>
          <p:nvPr/>
        </p:nvSpPr>
        <p:spPr>
          <a:xfrm>
            <a:off x="334434" y="2922092"/>
            <a:ext cx="11523133" cy="954107"/>
          </a:xfrm>
          <a:prstGeom prst="rect">
            <a:avLst/>
          </a:prstGeom>
        </p:spPr>
        <p:txBody>
          <a:bodyPr wrap="square" lIns="91440" tIns="45720" rIns="91440" bIns="45720" anchor="t">
            <a:spAutoFit/>
          </a:bodyPr>
          <a:lstStyle/>
          <a:p>
            <a:pPr algn="ctr"/>
            <a:r>
              <a:rPr lang="en-US" sz="2800" b="1"/>
              <a:t>Which outcome measuring tools/questionnaires do you use?</a:t>
            </a:r>
            <a:endParaRPr lang="pl-PL" sz="2800" b="1"/>
          </a:p>
          <a:p>
            <a:pPr algn="ctr"/>
            <a:r>
              <a:rPr lang="pl-PL" sz="2800" b="1" err="1">
                <a:cs typeface="Arial"/>
              </a:rPr>
              <a:t>Please</a:t>
            </a:r>
            <a:r>
              <a:rPr lang="pl-PL" sz="2800" b="1">
                <a:cs typeface="Arial"/>
              </a:rPr>
              <a:t> </a:t>
            </a:r>
            <a:r>
              <a:rPr lang="pl-PL" sz="2800" b="1" err="1">
                <a:cs typeface="Arial"/>
              </a:rPr>
              <a:t>share</a:t>
            </a:r>
            <a:r>
              <a:rPr lang="pl-PL" sz="2800" b="1">
                <a:cs typeface="Arial"/>
              </a:rPr>
              <a:t> </a:t>
            </a:r>
            <a:r>
              <a:rPr lang="pl-PL" sz="2800" b="1" err="1">
                <a:cs typeface="Arial"/>
              </a:rPr>
              <a:t>using</a:t>
            </a:r>
            <a:r>
              <a:rPr lang="pl-PL" sz="2800" b="1">
                <a:cs typeface="Arial"/>
              </a:rPr>
              <a:t> chat.</a:t>
            </a:r>
          </a:p>
        </p:txBody>
      </p:sp>
    </p:spTree>
    <p:extLst>
      <p:ext uri="{BB962C8B-B14F-4D97-AF65-F5344CB8AC3E}">
        <p14:creationId xmlns:p14="http://schemas.microsoft.com/office/powerpoint/2010/main" val="162056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6</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503783"/>
          </a:xfrm>
          <a:solidFill>
            <a:schemeClr val="tx2"/>
          </a:solidFill>
          <a:ln>
            <a:solidFill>
              <a:schemeClr val="accent4"/>
            </a:solidFill>
          </a:ln>
        </p:spPr>
        <p:txBody>
          <a:bodyPr lIns="91440" tIns="45720" rIns="91440" bIns="45720" anchor="t"/>
          <a:lstStyle/>
          <a:p>
            <a:pPr algn="ctr">
              <a:spcBef>
                <a:spcPts val="0"/>
              </a:spcBef>
            </a:pPr>
            <a:r>
              <a:rPr lang="en-US"/>
              <a:t>NHS Requirements</a:t>
            </a:r>
          </a:p>
        </p:txBody>
      </p:sp>
      <p:sp>
        <p:nvSpPr>
          <p:cNvPr id="3" name="Prostokąt 2">
            <a:extLst>
              <a:ext uri="{FF2B5EF4-FFF2-40B4-BE49-F238E27FC236}">
                <a16:creationId xmlns:a16="http://schemas.microsoft.com/office/drawing/2014/main" id="{7706BAAF-E1D9-4B79-ABF4-8F74EFB0D566}"/>
              </a:ext>
            </a:extLst>
          </p:cNvPr>
          <p:cNvSpPr/>
          <p:nvPr/>
        </p:nvSpPr>
        <p:spPr>
          <a:xfrm>
            <a:off x="334434" y="875793"/>
            <a:ext cx="11522206" cy="5647700"/>
          </a:xfrm>
          <a:prstGeom prst="rect">
            <a:avLst/>
          </a:prstGeom>
        </p:spPr>
        <p:txBody>
          <a:bodyPr wrap="square" lIns="91440" tIns="45720" rIns="91440" bIns="45720" anchor="t">
            <a:spAutoFit/>
          </a:bodyPr>
          <a:lstStyle/>
          <a:p>
            <a:pPr algn="just"/>
            <a:r>
              <a:rPr lang="en-US">
                <a:ea typeface="+mn-lt"/>
                <a:cs typeface="+mn-lt"/>
              </a:rPr>
              <a:t>All Social Prescribing Link Workers should measure impact of their work focusing on SP interventions impact on the person, community groups and the health and care system (details in </a:t>
            </a:r>
            <a:r>
              <a:rPr lang="en-US">
                <a:ea typeface="+mn-lt"/>
                <a:cs typeface="+mn-lt"/>
                <a:hlinkClick r:id="rId2"/>
              </a:rPr>
              <a:t>Social prescribing and community-based support. Summary guide</a:t>
            </a:r>
            <a:r>
              <a:rPr lang="en-US">
                <a:ea typeface="+mn-lt"/>
                <a:cs typeface="+mn-lt"/>
              </a:rPr>
              <a:t>).</a:t>
            </a:r>
          </a:p>
          <a:p>
            <a:pPr algn="just"/>
            <a:endParaRPr lang="en-US" sz="1100">
              <a:cs typeface="Arial"/>
            </a:endParaRPr>
          </a:p>
          <a:p>
            <a:r>
              <a:rPr lang="en-US" b="1">
                <a:ea typeface="+mn-lt"/>
                <a:cs typeface="+mn-lt"/>
              </a:rPr>
              <a:t>Social Prescribing Link Workers should consider collecting following data*:</a:t>
            </a:r>
            <a:endParaRPr lang="en-US" sz="1100" b="1">
              <a:ea typeface="+mn-lt"/>
              <a:cs typeface="+mn-lt"/>
            </a:endParaRPr>
          </a:p>
          <a:p>
            <a:endParaRPr lang="en-US" sz="200">
              <a:ea typeface="+mn-lt"/>
              <a:cs typeface="+mn-lt"/>
            </a:endParaRPr>
          </a:p>
          <a:p>
            <a:pPr marL="285750" indent="-285750">
              <a:buFont typeface="Arial"/>
              <a:buChar char="•"/>
            </a:pPr>
            <a:r>
              <a:rPr lang="en-US">
                <a:ea typeface="+mn-lt"/>
                <a:cs typeface="+mn-lt"/>
              </a:rPr>
              <a:t>Using </a:t>
            </a:r>
            <a:r>
              <a:rPr lang="en-US" err="1">
                <a:ea typeface="+mn-lt"/>
                <a:cs typeface="+mn-lt"/>
              </a:rPr>
              <a:t>Systematised</a:t>
            </a:r>
            <a:r>
              <a:rPr lang="en-US">
                <a:ea typeface="+mn-lt"/>
                <a:cs typeface="+mn-lt"/>
              </a:rPr>
              <a:t> Nomenclature of Medicine (SNOMED) codes on GP IT systems to record social prescribing referrals made and social prescribing referrals declined </a:t>
            </a:r>
          </a:p>
          <a:p>
            <a:pPr marL="285750" indent="-285750">
              <a:buFont typeface="Arial"/>
              <a:buChar char="•"/>
            </a:pPr>
            <a:r>
              <a:rPr lang="en-US">
                <a:ea typeface="+mn-lt"/>
                <a:cs typeface="+mn-lt"/>
              </a:rPr>
              <a:t>Outcomes from the Office for National Statistics wellbeing scale - ONS4</a:t>
            </a:r>
            <a:endParaRPr lang="en-US">
              <a:cs typeface="Arial"/>
            </a:endParaRPr>
          </a:p>
          <a:p>
            <a:pPr marL="285750" indent="-285750">
              <a:buFont typeface="Arial"/>
              <a:buChar char="•"/>
            </a:pPr>
            <a:r>
              <a:rPr lang="en-US">
                <a:ea typeface="+mn-lt"/>
                <a:cs typeface="+mn-lt"/>
              </a:rPr>
              <a:t>Total number of referrals to the social prescribing link worker</a:t>
            </a:r>
            <a:endParaRPr lang="en-US"/>
          </a:p>
          <a:p>
            <a:pPr marL="285750" indent="-285750">
              <a:buFont typeface="Arial"/>
              <a:buChar char="•"/>
            </a:pPr>
            <a:r>
              <a:rPr lang="en-US">
                <a:ea typeface="+mn-lt"/>
                <a:cs typeface="+mn-lt"/>
              </a:rPr>
              <a:t>Where referrals have come from such as GPs, other PCN staff, the police, fire service, self-referrals, etc.</a:t>
            </a:r>
            <a:endParaRPr lang="en-US"/>
          </a:p>
          <a:p>
            <a:pPr marL="285750" indent="-285750">
              <a:buFont typeface="Arial"/>
              <a:buChar char="•"/>
            </a:pPr>
            <a:r>
              <a:rPr lang="en-US">
                <a:ea typeface="+mn-lt"/>
                <a:cs typeface="+mn-lt"/>
              </a:rPr>
              <a:t>Reasons for the referral, for example isolation, long term condition, depression, etc.</a:t>
            </a:r>
            <a:endParaRPr lang="en-US"/>
          </a:p>
          <a:p>
            <a:pPr marL="285750" indent="-285750">
              <a:buFont typeface="Arial"/>
              <a:buChar char="•"/>
            </a:pPr>
            <a:r>
              <a:rPr lang="en-US">
                <a:ea typeface="+mn-lt"/>
                <a:cs typeface="+mn-lt"/>
              </a:rPr>
              <a:t>The number and type of contacts each person has had with their link worker, for example, first contact, when, where, number of phone calls, 1-2-1 meetings (including the amount of time spent with each person)</a:t>
            </a:r>
            <a:endParaRPr lang="en-US"/>
          </a:p>
          <a:p>
            <a:pPr marL="285750" indent="-285750">
              <a:buFont typeface="Arial"/>
              <a:buChar char="•"/>
            </a:pPr>
            <a:r>
              <a:rPr lang="en-US">
                <a:ea typeface="+mn-lt"/>
                <a:cs typeface="+mn-lt"/>
              </a:rPr>
              <a:t>Where the person is being connected to, such as money/welfare rights, housing support, statutory services, employment support, practical support with aids and adaptations, etc.</a:t>
            </a:r>
            <a:endParaRPr lang="en-US"/>
          </a:p>
          <a:p>
            <a:pPr marL="285750" indent="-285750">
              <a:buFont typeface="Arial"/>
              <a:buChar char="•"/>
            </a:pPr>
            <a:r>
              <a:rPr lang="en-US">
                <a:ea typeface="+mn-lt"/>
                <a:cs typeface="+mn-lt"/>
              </a:rPr>
              <a:t>Information about their </a:t>
            </a:r>
            <a:r>
              <a:rPr lang="en-US" err="1">
                <a:ea typeface="+mn-lt"/>
                <a:cs typeface="+mn-lt"/>
              </a:rPr>
              <a:t>personalised</a:t>
            </a:r>
            <a:r>
              <a:rPr lang="en-US">
                <a:ea typeface="+mn-lt"/>
                <a:cs typeface="+mn-lt"/>
              </a:rPr>
              <a:t> care plan</a:t>
            </a:r>
            <a:endParaRPr lang="en-US"/>
          </a:p>
          <a:p>
            <a:pPr marL="285750" indent="-285750">
              <a:buFont typeface="Arial"/>
              <a:buChar char="•"/>
            </a:pPr>
            <a:r>
              <a:rPr lang="en-US">
                <a:ea typeface="+mn-lt"/>
                <a:cs typeface="+mn-lt"/>
              </a:rPr>
              <a:t>How satisfied the person was with the support</a:t>
            </a:r>
            <a:endParaRPr lang="en-US" sz="1000">
              <a:cs typeface="Arial"/>
            </a:endParaRPr>
          </a:p>
          <a:p>
            <a:endParaRPr lang="en-US" sz="1000">
              <a:cs typeface="Arial"/>
            </a:endParaRPr>
          </a:p>
          <a:p>
            <a:r>
              <a:rPr lang="en-US" sz="1400" b="1">
                <a:cs typeface="Arial"/>
              </a:rPr>
              <a:t>* Source: </a:t>
            </a:r>
            <a:r>
              <a:rPr lang="en-US" sz="1400">
                <a:cs typeface="Arial"/>
                <a:hlinkClick r:id="rId3"/>
              </a:rPr>
              <a:t>Social</a:t>
            </a:r>
            <a:r>
              <a:rPr lang="en-US" sz="1400">
                <a:ea typeface="+mn-lt"/>
                <a:cs typeface="+mn-lt"/>
                <a:hlinkClick r:id="rId3"/>
              </a:rPr>
              <a:t> Prescribing - Learning for Link Workers </a:t>
            </a:r>
            <a:endParaRPr lang="en-US" sz="1400">
              <a:cs typeface="Arial"/>
            </a:endParaRPr>
          </a:p>
          <a:p>
            <a:endParaRPr lang="en-US">
              <a:cs typeface="Arial"/>
            </a:endParaRPr>
          </a:p>
          <a:p>
            <a:endParaRPr lang="pl-PL">
              <a:cs typeface="Arial"/>
            </a:endParaRPr>
          </a:p>
        </p:txBody>
      </p:sp>
    </p:spTree>
    <p:extLst>
      <p:ext uri="{BB962C8B-B14F-4D97-AF65-F5344CB8AC3E}">
        <p14:creationId xmlns:p14="http://schemas.microsoft.com/office/powerpoint/2010/main" val="348961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7</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523133" cy="806629"/>
          </a:xfrm>
          <a:solidFill>
            <a:schemeClr val="tx2"/>
          </a:solidFill>
          <a:ln>
            <a:solidFill>
              <a:schemeClr val="accent4"/>
            </a:solidFill>
          </a:ln>
        </p:spPr>
        <p:txBody>
          <a:bodyPr lIns="91440" tIns="45720" rIns="91440" bIns="45720" anchor="t"/>
          <a:lstStyle/>
          <a:p>
            <a:pPr algn="ctr">
              <a:spcBef>
                <a:spcPts val="0"/>
              </a:spcBef>
            </a:pPr>
            <a:r>
              <a:rPr lang="en-US"/>
              <a:t>Martin Cattermole, </a:t>
            </a:r>
            <a:r>
              <a:rPr lang="en-US">
                <a:ea typeface="+mj-lt"/>
                <a:cs typeface="+mj-lt"/>
              </a:rPr>
              <a:t>Head of evidence unit</a:t>
            </a:r>
            <a:br>
              <a:rPr lang="en-US">
                <a:ea typeface="+mj-lt"/>
                <a:cs typeface="+mj-lt"/>
              </a:rPr>
            </a:br>
            <a:r>
              <a:rPr lang="en-US" err="1">
                <a:ea typeface="+mj-lt"/>
                <a:cs typeface="+mj-lt"/>
              </a:rPr>
              <a:t>Personalised</a:t>
            </a:r>
            <a:r>
              <a:rPr lang="en-US">
                <a:ea typeface="+mj-lt"/>
                <a:cs typeface="+mj-lt"/>
              </a:rPr>
              <a:t> Care Group, NHS England and NHS Improvement</a:t>
            </a:r>
            <a:endParaRPr lang="en-US"/>
          </a:p>
        </p:txBody>
      </p:sp>
      <p:sp>
        <p:nvSpPr>
          <p:cNvPr id="3" name="Prostokąt 2">
            <a:extLst>
              <a:ext uri="{FF2B5EF4-FFF2-40B4-BE49-F238E27FC236}">
                <a16:creationId xmlns:a16="http://schemas.microsoft.com/office/drawing/2014/main" id="{7706BAAF-E1D9-4B79-ABF4-8F74EFB0D566}"/>
              </a:ext>
            </a:extLst>
          </p:cNvPr>
          <p:cNvSpPr/>
          <p:nvPr/>
        </p:nvSpPr>
        <p:spPr>
          <a:xfrm>
            <a:off x="334434" y="1142123"/>
            <a:ext cx="11522206" cy="646331"/>
          </a:xfrm>
          <a:prstGeom prst="rect">
            <a:avLst/>
          </a:prstGeom>
        </p:spPr>
        <p:txBody>
          <a:bodyPr wrap="square" lIns="91440" tIns="45720" rIns="91440" bIns="45720" anchor="t">
            <a:spAutoFit/>
          </a:bodyPr>
          <a:lstStyle/>
          <a:p>
            <a:endParaRPr lang="en-US">
              <a:cs typeface="Arial"/>
            </a:endParaRPr>
          </a:p>
          <a:p>
            <a:endParaRPr lang="pl-PL"/>
          </a:p>
        </p:txBody>
      </p:sp>
      <p:sp>
        <p:nvSpPr>
          <p:cNvPr id="7" name="TextBox 6">
            <a:extLst>
              <a:ext uri="{FF2B5EF4-FFF2-40B4-BE49-F238E27FC236}">
                <a16:creationId xmlns:a16="http://schemas.microsoft.com/office/drawing/2014/main" id="{F2A71024-95D9-4AD2-B39C-BA84498A7382}"/>
              </a:ext>
            </a:extLst>
          </p:cNvPr>
          <p:cNvSpPr txBox="1"/>
          <p:nvPr/>
        </p:nvSpPr>
        <p:spPr>
          <a:xfrm>
            <a:off x="289170" y="1236784"/>
            <a:ext cx="116136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b="1">
                <a:ea typeface="+mn-lt"/>
                <a:cs typeface="+mn-lt"/>
              </a:rPr>
              <a:t>SNOMED CT</a:t>
            </a:r>
            <a:r>
              <a:rPr lang="en-GB">
                <a:ea typeface="+mn-lt"/>
                <a:cs typeface="+mn-lt"/>
              </a:rPr>
              <a:t> is a multilingual healthcare terminology originally created by, and annually enhanced through, extensive clinical input. It contains over 350,000 concepts with unique meanings and formal logic-based definitions.</a:t>
            </a:r>
            <a:endParaRPr lang="en-US">
              <a:cs typeface="Arial"/>
            </a:endParaRPr>
          </a:p>
          <a:p>
            <a:pPr algn="just"/>
            <a:endParaRPr lang="en-GB" b="1">
              <a:ea typeface="+mn-lt"/>
              <a:cs typeface="+mn-lt"/>
            </a:endParaRPr>
          </a:p>
          <a:p>
            <a:pPr algn="just"/>
            <a:r>
              <a:rPr lang="en-GB" b="1">
                <a:ea typeface="+mn-lt"/>
                <a:cs typeface="+mn-lt"/>
              </a:rPr>
              <a:t>The Network Contract DES Specification 2020/21</a:t>
            </a:r>
            <a:r>
              <a:rPr lang="en-GB">
                <a:ea typeface="+mn-lt"/>
                <a:cs typeface="+mn-lt"/>
              </a:rPr>
              <a:t> (sections 5.4.6. and 10.4.) requires core network practices of a PCN to use the relevant SNOMED codes. Annex B3.6. of the DES Specification document provides that a PCN </a:t>
            </a:r>
            <a:r>
              <a:rPr lang="en-GB" u="sng">
                <a:ea typeface="+mn-lt"/>
                <a:cs typeface="+mn-lt"/>
              </a:rPr>
              <a:t>must ensure</a:t>
            </a:r>
            <a:r>
              <a:rPr lang="en-GB">
                <a:ea typeface="+mn-lt"/>
                <a:cs typeface="+mn-lt"/>
              </a:rPr>
              <a:t> referrals to the SPLW are recorded within GP clinical systems using the following codes, which are listed in section 10.4:</a:t>
            </a:r>
            <a:endParaRPr lang="en-GB">
              <a:cs typeface="Arial"/>
            </a:endParaRPr>
          </a:p>
          <a:p>
            <a:pPr algn="just"/>
            <a:endParaRPr lang="en-GB">
              <a:ea typeface="+mn-lt"/>
              <a:cs typeface="+mn-lt"/>
            </a:endParaRPr>
          </a:p>
          <a:p>
            <a:pPr algn="just"/>
            <a:r>
              <a:rPr lang="en-GB" b="1">
                <a:solidFill>
                  <a:srgbClr val="FF0000"/>
                </a:solidFill>
                <a:ea typeface="+mn-lt"/>
                <a:cs typeface="+mn-lt"/>
              </a:rPr>
              <a:t>871731000000106 – Referral to social prescribing service (procedure)</a:t>
            </a:r>
            <a:endParaRPr lang="en-GB" b="1">
              <a:solidFill>
                <a:srgbClr val="FF0000"/>
              </a:solidFill>
              <a:cs typeface="Arial"/>
            </a:endParaRPr>
          </a:p>
          <a:p>
            <a:pPr algn="just"/>
            <a:r>
              <a:rPr lang="en-GB">
                <a:ea typeface="+mn-lt"/>
                <a:cs typeface="+mn-lt"/>
              </a:rPr>
              <a:t>To be used when an individual accepts a referral to the SPLW– for first interaction in an episode of care only, not to be used to code ongoing activity.</a:t>
            </a:r>
            <a:endParaRPr lang="en-GB">
              <a:cs typeface="Arial"/>
            </a:endParaRPr>
          </a:p>
          <a:p>
            <a:pPr algn="just"/>
            <a:endParaRPr lang="en-GB" b="1">
              <a:solidFill>
                <a:srgbClr val="FF0000"/>
              </a:solidFill>
              <a:ea typeface="+mn-lt"/>
              <a:cs typeface="+mn-lt"/>
            </a:endParaRPr>
          </a:p>
          <a:p>
            <a:pPr algn="just"/>
            <a:r>
              <a:rPr lang="en-GB" b="1">
                <a:solidFill>
                  <a:srgbClr val="FF0000"/>
                </a:solidFill>
                <a:ea typeface="+mn-lt"/>
                <a:cs typeface="+mn-lt"/>
              </a:rPr>
              <a:t>871711000000103 – Social prescribing declined (situation)</a:t>
            </a:r>
            <a:endParaRPr lang="en-GB">
              <a:solidFill>
                <a:srgbClr val="3F3F3F"/>
              </a:solidFill>
              <a:cs typeface="Arial"/>
            </a:endParaRPr>
          </a:p>
          <a:p>
            <a:pPr algn="just"/>
            <a:r>
              <a:rPr lang="en-GB">
                <a:ea typeface="+mn-lt"/>
                <a:cs typeface="+mn-lt"/>
              </a:rPr>
              <a:t>To be used when an individual declines a referral to the SPLW.</a:t>
            </a:r>
            <a:endParaRPr lang="en-GB">
              <a:cs typeface="Arial"/>
            </a:endParaRPr>
          </a:p>
          <a:p>
            <a:pPr algn="just"/>
            <a:endParaRPr lang="en-GB" b="1">
              <a:highlight>
                <a:srgbClr val="FFFF00"/>
              </a:highlight>
              <a:cs typeface="Arial"/>
            </a:endParaRPr>
          </a:p>
        </p:txBody>
      </p:sp>
    </p:spTree>
    <p:extLst>
      <p:ext uri="{BB962C8B-B14F-4D97-AF65-F5344CB8AC3E}">
        <p14:creationId xmlns:p14="http://schemas.microsoft.com/office/powerpoint/2010/main" val="36325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8</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Q&amp;A</a:t>
            </a:r>
          </a:p>
        </p:txBody>
      </p:sp>
      <p:sp>
        <p:nvSpPr>
          <p:cNvPr id="7" name="Prostokąt 6">
            <a:extLst>
              <a:ext uri="{FF2B5EF4-FFF2-40B4-BE49-F238E27FC236}">
                <a16:creationId xmlns:a16="http://schemas.microsoft.com/office/drawing/2014/main" id="{BE38DC55-2751-44F4-8EB2-1E00C04E0EDB}"/>
              </a:ext>
            </a:extLst>
          </p:cNvPr>
          <p:cNvSpPr/>
          <p:nvPr/>
        </p:nvSpPr>
        <p:spPr>
          <a:xfrm>
            <a:off x="334434" y="2905780"/>
            <a:ext cx="11522206" cy="523220"/>
          </a:xfrm>
          <a:prstGeom prst="rect">
            <a:avLst/>
          </a:prstGeom>
        </p:spPr>
        <p:txBody>
          <a:bodyPr wrap="square" lIns="91440" tIns="45720" rIns="91440" bIns="45720" anchor="t">
            <a:spAutoFit/>
          </a:bodyPr>
          <a:lstStyle/>
          <a:p>
            <a:pPr algn="ctr"/>
            <a:r>
              <a:rPr lang="en-US" sz="2800" b="1">
                <a:ea typeface="+mn-lt"/>
                <a:cs typeface="+mn-lt"/>
              </a:rPr>
              <a:t>Please feel free to ask your question(s).</a:t>
            </a:r>
            <a:endParaRPr lang="en-US">
              <a:cs typeface="Arial"/>
            </a:endParaRPr>
          </a:p>
        </p:txBody>
      </p:sp>
    </p:spTree>
    <p:extLst>
      <p:ext uri="{BB962C8B-B14F-4D97-AF65-F5344CB8AC3E}">
        <p14:creationId xmlns:p14="http://schemas.microsoft.com/office/powerpoint/2010/main" val="212379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02DA8A69-0A98-4A19-81D7-066E03833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597" y="1123031"/>
            <a:ext cx="3255286" cy="1854276"/>
          </a:xfrm>
          <a:prstGeom prst="rect">
            <a:avLst/>
          </a:prstGeom>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9</a:t>
            </a:fld>
            <a:endParaRPr lang="en-GB"/>
          </a:p>
        </p:txBody>
      </p:sp>
      <p:sp>
        <p:nvSpPr>
          <p:cNvPr id="6" name="Google Shape;298;p52">
            <a:extLst>
              <a:ext uri="{FF2B5EF4-FFF2-40B4-BE49-F238E27FC236}">
                <a16:creationId xmlns:a16="http://schemas.microsoft.com/office/drawing/2014/main" id="{85F26609-8D2C-4E82-8C49-01B51171C4D0}"/>
              </a:ext>
            </a:extLst>
          </p:cNvPr>
          <p:cNvSpPr/>
          <p:nvPr/>
        </p:nvSpPr>
        <p:spPr>
          <a:xfrm>
            <a:off x="-1" y="5950995"/>
            <a:ext cx="12192001" cy="911088"/>
          </a:xfrm>
          <a:prstGeom prst="rect">
            <a:avLst/>
          </a:prstGeom>
          <a:solidFill>
            <a:schemeClr val="tx2"/>
          </a:solidFill>
          <a:ln>
            <a:noFill/>
          </a:ln>
        </p:spPr>
        <p:txBody>
          <a:bodyPr spcFirstLastPara="1" wrap="square" lIns="121900" tIns="60933" rIns="121900" bIns="60933" anchor="ctr" anchorCtr="0">
            <a:noAutofit/>
          </a:bodyPr>
          <a:lstStyle/>
          <a:p>
            <a:pPr algn="ctr"/>
            <a:r>
              <a:rPr lang="en-US" sz="2600">
                <a:solidFill>
                  <a:schemeClr val="lt1"/>
                </a:solidFill>
                <a:latin typeface="Calibri"/>
                <a:ea typeface="Arial"/>
                <a:cs typeface="Arial"/>
              </a:rPr>
              <a:t>Peer Learning for London: Outcome measures and presenting the impact of your work</a:t>
            </a:r>
            <a:endParaRPr sz="2600">
              <a:solidFill>
                <a:schemeClr val="lt1"/>
              </a:solidFill>
              <a:latin typeface="Calibri"/>
              <a:ea typeface="Arial"/>
              <a:cs typeface="Arial"/>
              <a:sym typeface="Arial"/>
            </a:endParaRP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334434" y="188914"/>
            <a:ext cx="11601286" cy="503783"/>
          </a:xfrm>
          <a:solidFill>
            <a:schemeClr val="tx2"/>
          </a:solidFill>
          <a:ln>
            <a:solidFill>
              <a:schemeClr val="accent4"/>
            </a:solidFill>
          </a:ln>
        </p:spPr>
        <p:txBody>
          <a:bodyPr lIns="91440" tIns="45720" rIns="91440" bIns="45720" anchor="t"/>
          <a:lstStyle/>
          <a:p>
            <a:pPr algn="ctr">
              <a:spcBef>
                <a:spcPts val="0"/>
              </a:spcBef>
            </a:pPr>
            <a:r>
              <a:rPr lang="en-US"/>
              <a:t>Michaela Coker – Social Prescribing Link Worker</a:t>
            </a:r>
          </a:p>
        </p:txBody>
      </p:sp>
      <p:sp>
        <p:nvSpPr>
          <p:cNvPr id="7" name="Subtitle 2">
            <a:extLst>
              <a:ext uri="{FF2B5EF4-FFF2-40B4-BE49-F238E27FC236}">
                <a16:creationId xmlns:a16="http://schemas.microsoft.com/office/drawing/2014/main" id="{90E1DC98-4803-44B7-96C9-10223EC8C916}"/>
              </a:ext>
            </a:extLst>
          </p:cNvPr>
          <p:cNvSpPr txBox="1">
            <a:spLocks/>
          </p:cNvSpPr>
          <p:nvPr/>
        </p:nvSpPr>
        <p:spPr>
          <a:xfrm>
            <a:off x="334434" y="3770142"/>
            <a:ext cx="11601286" cy="2065223"/>
          </a:xfrm>
          <a:prstGeom prst="rect">
            <a:avLst/>
          </a:prstGeom>
        </p:spPr>
        <p:txBody>
          <a:bodyPr lIns="91440" tIns="45720" rIns="91440" bIns="45720" anchor="t">
            <a:normAutofit lnSpcReduction="1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b="1">
                <a:solidFill>
                  <a:schemeClr val="tx1"/>
                </a:solidFill>
              </a:rPr>
              <a:t>What is ONS4 and why do we use it?</a:t>
            </a:r>
          </a:p>
          <a:p>
            <a:pPr marL="285750" indent="-285750" algn="just">
              <a:buFont typeface="Arial" panose="020B0604020202020204" pitchFamily="34" charset="0"/>
              <a:buChar char="•"/>
            </a:pPr>
            <a:r>
              <a:rPr lang="en-GB"/>
              <a:t>The </a:t>
            </a:r>
            <a:r>
              <a:rPr lang="en-GB">
                <a:hlinkClick r:id="rId3"/>
              </a:rPr>
              <a:t>ONS4</a:t>
            </a:r>
            <a:r>
              <a:rPr lang="en-GB"/>
              <a:t> is the only outcome measure required by NHSE.</a:t>
            </a:r>
            <a:endParaRPr lang="en-GB">
              <a:cs typeface="Arial"/>
            </a:endParaRPr>
          </a:p>
          <a:p>
            <a:pPr marL="285750" indent="-285750" algn="just">
              <a:buFont typeface="Arial" panose="020B0604020202020204" pitchFamily="34" charset="0"/>
              <a:buChar char="•"/>
            </a:pPr>
            <a:r>
              <a:rPr lang="en-GB"/>
              <a:t>Rickter scale measures observable factors like: </a:t>
            </a:r>
            <a:r>
              <a:rPr lang="en-GB" b="1"/>
              <a:t>employment, education, social life, health, physical activity, finances, housing</a:t>
            </a:r>
            <a:r>
              <a:rPr lang="en-GB"/>
              <a:t> and looking at how the patient may feel about them.</a:t>
            </a:r>
          </a:p>
          <a:p>
            <a:pPr marL="285750" indent="-285750" algn="just">
              <a:buFont typeface="Arial" panose="020B0604020202020204" pitchFamily="34" charset="0"/>
              <a:buChar char="•"/>
            </a:pPr>
            <a:r>
              <a:rPr lang="en-GB"/>
              <a:t>By evaluating the patient using these tools in we ensure accurate details of their feeling and the </a:t>
            </a:r>
            <a:r>
              <a:rPr lang="en-GB" b="1" u="sng"/>
              <a:t>impact</a:t>
            </a:r>
            <a:r>
              <a:rPr lang="en-GB"/>
              <a:t> our service has had for them from beginning to end.</a:t>
            </a:r>
          </a:p>
        </p:txBody>
      </p:sp>
      <p:sp>
        <p:nvSpPr>
          <p:cNvPr id="8" name="Subtitle 2">
            <a:extLst>
              <a:ext uri="{FF2B5EF4-FFF2-40B4-BE49-F238E27FC236}">
                <a16:creationId xmlns:a16="http://schemas.microsoft.com/office/drawing/2014/main" id="{46D1C1B9-5C1B-43F7-AFA5-35B22E8BD1D3}"/>
              </a:ext>
            </a:extLst>
          </p:cNvPr>
          <p:cNvSpPr txBox="1">
            <a:spLocks/>
          </p:cNvSpPr>
          <p:nvPr/>
        </p:nvSpPr>
        <p:spPr>
          <a:xfrm>
            <a:off x="334433" y="854366"/>
            <a:ext cx="11601286" cy="3095566"/>
          </a:xfrm>
          <a:prstGeom prst="rect">
            <a:avLst/>
          </a:prstGeom>
        </p:spPr>
        <p:txBody>
          <a:bodyPr lIns="91440" tIns="45720" rIns="91440" bIns="45720" anchor="t">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b="1">
                <a:solidFill>
                  <a:schemeClr val="tx1"/>
                </a:solidFill>
              </a:rPr>
              <a:t>AGE UK Lambeth &amp; Streatham PCN Social Prescribing</a:t>
            </a:r>
            <a:endParaRPr lang="en-GB" b="1">
              <a:solidFill>
                <a:schemeClr val="tx1"/>
              </a:solidFill>
            </a:endParaRPr>
          </a:p>
          <a:p>
            <a:pPr marL="285750" indent="-285750" algn="just">
              <a:buFont typeface="Arial" panose="020B0604020202020204" pitchFamily="34" charset="0"/>
              <a:buChar char="•"/>
            </a:pPr>
            <a:r>
              <a:rPr lang="en-GB">
                <a:solidFill>
                  <a:schemeClr val="tx1"/>
                </a:solidFill>
              </a:rPr>
              <a:t>My PCN consists of 7 practices that accumulate to 54.000 patients</a:t>
            </a:r>
          </a:p>
          <a:p>
            <a:pPr marL="285750" indent="-285750" algn="just">
              <a:buFont typeface="Arial" panose="020B0604020202020204" pitchFamily="34" charset="0"/>
              <a:buChar char="•"/>
            </a:pPr>
            <a:r>
              <a:rPr lang="en-GB"/>
              <a:t>My initial appointments will be booked for 1 hour follow ups 30min appointments</a:t>
            </a:r>
          </a:p>
          <a:p>
            <a:pPr marL="285750" indent="-285750" algn="just">
              <a:spcBef>
                <a:spcPts val="0"/>
              </a:spcBef>
              <a:spcAft>
                <a:spcPts val="0"/>
              </a:spcAft>
              <a:buFont typeface="Arial" panose="020B0604020202020204" pitchFamily="34" charset="0"/>
              <a:buChar char="•"/>
            </a:pPr>
            <a:r>
              <a:rPr lang="en-GB"/>
              <a:t>Initial appointment introduces the nature of my role and asks the patient to take </a:t>
            </a:r>
          </a:p>
          <a:p>
            <a:pPr algn="just">
              <a:spcBef>
                <a:spcPts val="0"/>
              </a:spcBef>
              <a:spcAft>
                <a:spcPts val="0"/>
              </a:spcAft>
            </a:pPr>
            <a:r>
              <a:rPr lang="en-GB"/>
              <a:t>     time explaining there issues/ support required.</a:t>
            </a:r>
          </a:p>
          <a:p>
            <a:pPr marL="285750" indent="-285750" algn="just">
              <a:buFont typeface="Arial" panose="020B0604020202020204" pitchFamily="34" charset="0"/>
              <a:buChar char="•"/>
            </a:pPr>
            <a:r>
              <a:rPr lang="en-GB"/>
              <a:t>I then do ONS4 and create a </a:t>
            </a:r>
            <a:r>
              <a:rPr lang="en-GB" dirty="0">
                <a:hlinkClick r:id="rId4"/>
              </a:rPr>
              <a:t>personalised care plan</a:t>
            </a:r>
            <a:r>
              <a:rPr lang="en-GB"/>
              <a:t> with targets for the patient</a:t>
            </a:r>
            <a:endParaRPr lang="en-GB">
              <a:cs typeface="Arial"/>
            </a:endParaRPr>
          </a:p>
          <a:p>
            <a:pPr marL="285750" indent="-285750" algn="just">
              <a:buFont typeface="Arial" panose="020B0604020202020204" pitchFamily="34" charset="0"/>
              <a:buChar char="•"/>
            </a:pPr>
            <a:r>
              <a:rPr lang="en-GB"/>
              <a:t>I tend to work with people up to 8-10 weeks and patients may re-refer should they need the service again.</a:t>
            </a:r>
          </a:p>
          <a:p>
            <a:endParaRPr lang="en-GB" b="1">
              <a:solidFill>
                <a:schemeClr val="tx1"/>
              </a:solidFill>
            </a:endParaRPr>
          </a:p>
        </p:txBody>
      </p:sp>
    </p:spTree>
    <p:extLst>
      <p:ext uri="{BB962C8B-B14F-4D97-AF65-F5344CB8AC3E}">
        <p14:creationId xmlns:p14="http://schemas.microsoft.com/office/powerpoint/2010/main" val="510004752"/>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4428</Words>
  <Application>Microsoft Office PowerPoint</Application>
  <PresentationFormat>Widescreen</PresentationFormat>
  <Paragraphs>508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2017 - HLP updated branding-PPT Template</vt:lpstr>
      <vt:lpstr>PowerPoint Presentation</vt:lpstr>
      <vt:lpstr>Plan for today  </vt:lpstr>
      <vt:lpstr>Overview – what will you leave with...</vt:lpstr>
      <vt:lpstr>ZOOM POLL</vt:lpstr>
      <vt:lpstr>QUESTION</vt:lpstr>
      <vt:lpstr>NHS Requirements</vt:lpstr>
      <vt:lpstr>Martin Cattermole, Head of evidence unit Personalised Care Group, NHS England and NHS Improvement</vt:lpstr>
      <vt:lpstr>Q&amp;A</vt:lpstr>
      <vt:lpstr>Michaela Coker – Social Prescribing Link Worker</vt:lpstr>
      <vt:lpstr>Michaela Coker – Social Prescribing Link Worker</vt:lpstr>
      <vt:lpstr>Michaela Coker – Social Prescribing Link Worker</vt:lpstr>
      <vt:lpstr>Michaela Coker – Social Prescribing Link Worker</vt:lpstr>
      <vt:lpstr>Michaela Coker – Social Prescribing Link Worker</vt:lpstr>
      <vt:lpstr>Q&amp;A</vt:lpstr>
      <vt:lpstr>Dan Hopewell – London Region Facilitator for Social Prescribing</vt:lpstr>
      <vt:lpstr>Q&amp;A</vt:lpstr>
      <vt:lpstr>Louise McComiskie – Social Prescribing Link Worker, Barnet</vt:lpstr>
      <vt:lpstr>Louise McComiskie – Social Prescribing Link Worker, Barnet</vt:lpstr>
      <vt:lpstr>Louise McComiskie – Social Prescribing Link Worker, Barnet</vt:lpstr>
      <vt:lpstr>Q&amp;A</vt:lpstr>
      <vt:lpstr>Katalin Swann, Care Navigation and Social Prescribing Manager         S</vt:lpstr>
      <vt:lpstr>Katalin Swann, Care Navigation and Social Prescribing Manager         S</vt:lpstr>
      <vt:lpstr>Katalin Swann, Care Navigation and Social Prescribing Manager         S</vt:lpstr>
      <vt:lpstr>Katalin Swann, Care Navigation and Social Prescribing Manager         S</vt:lpstr>
      <vt:lpstr>Q&amp;A</vt:lpstr>
      <vt:lpstr>Kerri Fowkes-Morley, Head of Social Prescribing Sutton</vt:lpstr>
      <vt:lpstr>Kerri Fowkes-Morley, Head of Social Prescribing Sutton</vt:lpstr>
      <vt:lpstr>Kerri Fowkes-Morley, Head of Social Prescribing Sutton</vt:lpstr>
      <vt:lpstr>Q&amp;A</vt:lpstr>
      <vt:lpstr>What London is using....</vt:lpstr>
      <vt:lpstr>Summary of tools</vt:lpstr>
      <vt:lpstr>EMIS and SystmOne Reports</vt:lpstr>
      <vt:lpstr>Process</vt:lpstr>
      <vt:lpstr>Discussion</vt:lpstr>
      <vt:lpstr>Resources</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Juss So</dc:creator>
  <cp:lastModifiedBy>Justyna Sobotka</cp:lastModifiedBy>
  <cp:revision>21</cp:revision>
  <dcterms:created xsi:type="dcterms:W3CDTF">2021-05-26T19:17:53Z</dcterms:created>
  <dcterms:modified xsi:type="dcterms:W3CDTF">2021-07-29T09:37:47Z</dcterms:modified>
</cp:coreProperties>
</file>