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1" r:id="rId4"/>
    <p:sldId id="263" r:id="rId5"/>
    <p:sldId id="288" r:id="rId6"/>
    <p:sldId id="283" r:id="rId7"/>
    <p:sldId id="266" r:id="rId8"/>
    <p:sldId id="282" r:id="rId9"/>
    <p:sldId id="281" r:id="rId10"/>
    <p:sldId id="276" r:id="rId11"/>
    <p:sldId id="270" r:id="rId12"/>
    <p:sldId id="286" r:id="rId13"/>
    <p:sldId id="287" r:id="rId14"/>
    <p:sldId id="27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7544" autoAdjust="0"/>
  </p:normalViewPr>
  <p:slideViewPr>
    <p:cSldViewPr snapToGrid="0">
      <p:cViewPr varScale="1">
        <p:scale>
          <a:sx n="58" d="100"/>
          <a:sy n="58" d="100"/>
        </p:scale>
        <p:origin x="99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prcifs01\homedrives$\joel-khor\Commissioning\2021%207%20Service%20development\Data%20for%20SD21%2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g1nas01\Children%20&amp;%20Women\etherl01\Paediatrics\clinical%20governance\Audit\My%20audits\Eating%20disorders\ED%20inpatients%202016-201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Referrals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13</c:v>
                </c:pt>
                <c:pt idx="1">
                  <c:v>25</c:v>
                </c:pt>
                <c:pt idx="2">
                  <c:v>20</c:v>
                </c:pt>
                <c:pt idx="3">
                  <c:v>26</c:v>
                </c:pt>
                <c:pt idx="4">
                  <c:v>22</c:v>
                </c:pt>
                <c:pt idx="5">
                  <c:v>28</c:v>
                </c:pt>
                <c:pt idx="6">
                  <c:v>22</c:v>
                </c:pt>
                <c:pt idx="7">
                  <c:v>8</c:v>
                </c:pt>
                <c:pt idx="8">
                  <c:v>25</c:v>
                </c:pt>
                <c:pt idx="9">
                  <c:v>23</c:v>
                </c:pt>
                <c:pt idx="10">
                  <c:v>24</c:v>
                </c:pt>
                <c:pt idx="11">
                  <c:v>18</c:v>
                </c:pt>
                <c:pt idx="12">
                  <c:v>22</c:v>
                </c:pt>
                <c:pt idx="13">
                  <c:v>20</c:v>
                </c:pt>
                <c:pt idx="14">
                  <c:v>15</c:v>
                </c:pt>
                <c:pt idx="15">
                  <c:v>19</c:v>
                </c:pt>
                <c:pt idx="16">
                  <c:v>9</c:v>
                </c:pt>
                <c:pt idx="17">
                  <c:v>24</c:v>
                </c:pt>
                <c:pt idx="18">
                  <c:v>33</c:v>
                </c:pt>
                <c:pt idx="19">
                  <c:v>21</c:v>
                </c:pt>
                <c:pt idx="20">
                  <c:v>38</c:v>
                </c:pt>
                <c:pt idx="21">
                  <c:v>41</c:v>
                </c:pt>
                <c:pt idx="22">
                  <c:v>33</c:v>
                </c:pt>
                <c:pt idx="23">
                  <c:v>48</c:v>
                </c:pt>
                <c:pt idx="24">
                  <c:v>25</c:v>
                </c:pt>
                <c:pt idx="25">
                  <c:v>40</c:v>
                </c:pt>
                <c:pt idx="26">
                  <c:v>32</c:v>
                </c:pt>
                <c:pt idx="27">
                  <c:v>40</c:v>
                </c:pt>
                <c:pt idx="28">
                  <c:v>46</c:v>
                </c:pt>
                <c:pt idx="29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7-4E71-AA7E-E8B5F4C388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Accepted Referrals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</c:numCache>
            </c:numRef>
          </c:cat>
          <c:val>
            <c:numRef>
              <c:f>Sheet1!$C$2:$C$31</c:f>
              <c:numCache>
                <c:formatCode>0;[Red]0</c:formatCode>
                <c:ptCount val="30"/>
                <c:pt idx="0">
                  <c:v>12</c:v>
                </c:pt>
                <c:pt idx="1">
                  <c:v>20</c:v>
                </c:pt>
                <c:pt idx="2">
                  <c:v>14</c:v>
                </c:pt>
                <c:pt idx="3">
                  <c:v>7</c:v>
                </c:pt>
                <c:pt idx="4">
                  <c:v>9</c:v>
                </c:pt>
                <c:pt idx="5">
                  <c:v>13</c:v>
                </c:pt>
                <c:pt idx="6">
                  <c:v>9</c:v>
                </c:pt>
                <c:pt idx="7">
                  <c:v>6</c:v>
                </c:pt>
                <c:pt idx="8" formatCode="General">
                  <c:v>10</c:v>
                </c:pt>
                <c:pt idx="9" formatCode="General">
                  <c:v>12</c:v>
                </c:pt>
                <c:pt idx="10" formatCode="General">
                  <c:v>15</c:v>
                </c:pt>
                <c:pt idx="11" formatCode="General">
                  <c:v>6</c:v>
                </c:pt>
                <c:pt idx="12">
                  <c:v>12</c:v>
                </c:pt>
                <c:pt idx="13">
                  <c:v>12</c:v>
                </c:pt>
                <c:pt idx="14">
                  <c:v>5</c:v>
                </c:pt>
                <c:pt idx="15">
                  <c:v>10</c:v>
                </c:pt>
                <c:pt idx="16">
                  <c:v>8</c:v>
                </c:pt>
                <c:pt idx="17">
                  <c:v>13</c:v>
                </c:pt>
                <c:pt idx="18">
                  <c:v>17</c:v>
                </c:pt>
                <c:pt idx="19">
                  <c:v>11</c:v>
                </c:pt>
                <c:pt idx="20">
                  <c:v>27</c:v>
                </c:pt>
                <c:pt idx="21">
                  <c:v>26</c:v>
                </c:pt>
                <c:pt idx="22">
                  <c:v>24</c:v>
                </c:pt>
                <c:pt idx="23">
                  <c:v>33</c:v>
                </c:pt>
                <c:pt idx="24">
                  <c:v>15</c:v>
                </c:pt>
                <c:pt idx="25">
                  <c:v>14</c:v>
                </c:pt>
                <c:pt idx="26">
                  <c:v>23</c:v>
                </c:pt>
                <c:pt idx="27">
                  <c:v>17</c:v>
                </c:pt>
                <c:pt idx="28">
                  <c:v>21</c:v>
                </c:pt>
                <c:pt idx="2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7-4E71-AA7E-E8B5F4C38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924216"/>
        <c:axId val="481922248"/>
      </c:area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Urgent referrals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6</c:v>
                </c:pt>
                <c:pt idx="10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0</c:v>
                </c:pt>
                <c:pt idx="18">
                  <c:v>3</c:v>
                </c:pt>
                <c:pt idx="19">
                  <c:v>4</c:v>
                </c:pt>
                <c:pt idx="20">
                  <c:v>11</c:v>
                </c:pt>
                <c:pt idx="21">
                  <c:v>11</c:v>
                </c:pt>
                <c:pt idx="22">
                  <c:v>13</c:v>
                </c:pt>
                <c:pt idx="23">
                  <c:v>12</c:v>
                </c:pt>
                <c:pt idx="24">
                  <c:v>5</c:v>
                </c:pt>
                <c:pt idx="25">
                  <c:v>5</c:v>
                </c:pt>
                <c:pt idx="26">
                  <c:v>20</c:v>
                </c:pt>
                <c:pt idx="27">
                  <c:v>13</c:v>
                </c:pt>
                <c:pt idx="28">
                  <c:v>16</c:v>
                </c:pt>
                <c:pt idx="2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7-4E71-AA7E-E8B5F4C388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Routine referrals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Sheet1!$A$2:$A$31</c:f>
              <c:numCache>
                <c:formatCode>mmm\-yy</c:formatCode>
                <c:ptCount val="3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</c:numCache>
            </c:numRef>
          </c:cat>
          <c:val>
            <c:numRef>
              <c:f>Sheet1!$E$2:$E$31</c:f>
              <c:numCache>
                <c:formatCode>0;[Red]0</c:formatCode>
                <c:ptCount val="30"/>
                <c:pt idx="0">
                  <c:v>7</c:v>
                </c:pt>
                <c:pt idx="1">
                  <c:v>17</c:v>
                </c:pt>
                <c:pt idx="2">
                  <c:v>12</c:v>
                </c:pt>
                <c:pt idx="3">
                  <c:v>6</c:v>
                </c:pt>
                <c:pt idx="4">
                  <c:v>7</c:v>
                </c:pt>
                <c:pt idx="5">
                  <c:v>12</c:v>
                </c:pt>
                <c:pt idx="6">
                  <c:v>7</c:v>
                </c:pt>
                <c:pt idx="7">
                  <c:v>5</c:v>
                </c:pt>
                <c:pt idx="8">
                  <c:v>9</c:v>
                </c:pt>
                <c:pt idx="9">
                  <c:v>6</c:v>
                </c:pt>
                <c:pt idx="10">
                  <c:v>15</c:v>
                </c:pt>
                <c:pt idx="11">
                  <c:v>4</c:v>
                </c:pt>
                <c:pt idx="12">
                  <c:v>9</c:v>
                </c:pt>
                <c:pt idx="13">
                  <c:v>10</c:v>
                </c:pt>
                <c:pt idx="14">
                  <c:v>4</c:v>
                </c:pt>
                <c:pt idx="15">
                  <c:v>10</c:v>
                </c:pt>
                <c:pt idx="16">
                  <c:v>6</c:v>
                </c:pt>
                <c:pt idx="17">
                  <c:v>13</c:v>
                </c:pt>
                <c:pt idx="18">
                  <c:v>14</c:v>
                </c:pt>
                <c:pt idx="19">
                  <c:v>7</c:v>
                </c:pt>
                <c:pt idx="20">
                  <c:v>16</c:v>
                </c:pt>
                <c:pt idx="21">
                  <c:v>15</c:v>
                </c:pt>
                <c:pt idx="22">
                  <c:v>11</c:v>
                </c:pt>
                <c:pt idx="23">
                  <c:v>21</c:v>
                </c:pt>
                <c:pt idx="24">
                  <c:v>10</c:v>
                </c:pt>
                <c:pt idx="25">
                  <c:v>9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A7-4E71-AA7E-E8B5F4C38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924216"/>
        <c:axId val="481922248"/>
      </c:barChart>
      <c:dateAx>
        <c:axId val="4819242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922248"/>
        <c:crosses val="autoZero"/>
        <c:auto val="1"/>
        <c:lblOffset val="100"/>
        <c:baseTimeUnit val="months"/>
      </c:dateAx>
      <c:valAx>
        <c:axId val="4819222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92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94473637407232E-2"/>
          <c:y val="9.1766610268757723E-2"/>
          <c:w val="0.89462891372315034"/>
          <c:h val="0.73493946742168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No adm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Sheet1!$B$3:$F$3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26</c:v>
                </c:pt>
                <c:pt idx="1">
                  <c:v>25</c:v>
                </c:pt>
                <c:pt idx="2">
                  <c:v>21</c:v>
                </c:pt>
                <c:pt idx="3">
                  <c:v>35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9-42F6-A498-B3AD8AC95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640159"/>
        <c:axId val="836633503"/>
      </c:barChart>
      <c:lineChart>
        <c:grouping val="standard"/>
        <c:varyColors val="0"/>
        <c:ser>
          <c:idx val="1"/>
          <c:order val="1"/>
          <c:tx>
            <c:strRef>
              <c:f>Sheet1!$A$5</c:f>
              <c:strCache>
                <c:ptCount val="1"/>
                <c:pt idx="0">
                  <c:v>Mean LoS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Sheet1!$B$3:$F$3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10.4</c:v>
                </c:pt>
                <c:pt idx="2">
                  <c:v>7.2</c:v>
                </c:pt>
                <c:pt idx="3">
                  <c:v>8.6999999999999993</c:v>
                </c:pt>
                <c:pt idx="4">
                  <c:v>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69-42F6-A498-B3AD8AC95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640159"/>
        <c:axId val="836633503"/>
      </c:lineChart>
      <c:catAx>
        <c:axId val="83664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633503"/>
        <c:crosses val="autoZero"/>
        <c:auto val="1"/>
        <c:lblAlgn val="ctr"/>
        <c:lblOffset val="100"/>
        <c:noMultiLvlLbl val="0"/>
      </c:catAx>
      <c:valAx>
        <c:axId val="83663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64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39068133680415"/>
          <c:y val="0.95273735927637149"/>
          <c:w val="0.28013640075021418"/>
          <c:h val="3.4865946508752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0.65556</cdr:x>
      <cdr:y>0.81861</cdr:y>
    </cdr:from>
    <cdr:to>
      <cdr:x>0.72693</cdr:x>
      <cdr:y>0.82687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468304" y="4205016"/>
          <a:ext cx="268721" cy="4243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0.83394</cdr:x>
      <cdr:y>0.76404</cdr:y>
    </cdr:from>
    <cdr:to>
      <cdr:x>0.90558</cdr:x>
      <cdr:y>0.82733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39935" y="3924702"/>
          <a:ext cx="269738" cy="32510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0.66387</cdr:x>
      <cdr:y>0.95597</cdr:y>
    </cdr:from>
    <cdr:to>
      <cdr:x>0.76</cdr:x>
      <cdr:y>0.98867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499587" y="4910603"/>
          <a:ext cx="361947" cy="16798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 dirty="0"/>
        </a:p>
      </cdr:txBody>
    </cdr:sp>
  </cdr:relSizeAnchor>
  <cdr:relSizeAnchor xmlns:cdr="http://schemas.openxmlformats.org/drawingml/2006/chartDrawing">
    <cdr:from>
      <cdr:x>0.63958</cdr:x>
      <cdr:y>0.94666</cdr:y>
    </cdr:from>
    <cdr:to>
      <cdr:x>0.77545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08143" y="4862780"/>
          <a:ext cx="511580" cy="273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dirty="0"/>
            <a:t>MHA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82CD-B906-4E18-BBBD-856B7D0B8FF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9515-8056-4FF0-B0EF-F8D7A8D4D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Numbers of referrals continue to go up significantly</a:t>
            </a:r>
          </a:p>
          <a:p>
            <a:r>
              <a:rPr lang="en-US" dirty="0"/>
              <a:t>Numbers of urgent cases continue to go up significantly</a:t>
            </a:r>
          </a:p>
          <a:p>
            <a:r>
              <a:rPr lang="en-US" dirty="0"/>
              <a:t>Many more cases where at referral screening, there doesn’t seem to be an eating disorder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39515-8056-4FF0-B0EF-F8D7A8D4D6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3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5C5A8-D772-4121-B2EA-D53B9795BA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39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</a:t>
            </a:r>
            <a:r>
              <a:rPr lang="en-GB" baseline="0" dirty="0"/>
              <a:t> harm cutting, impulsive behaviour, identified longstanding sensory issues and rigidity so referred ASD assessment</a:t>
            </a:r>
          </a:p>
          <a:p>
            <a:r>
              <a:rPr lang="en-GB" baseline="0" dirty="0"/>
              <a:t>Low mood managed as depressive episode, ad hoc contact for self harming</a:t>
            </a:r>
          </a:p>
          <a:p>
            <a:r>
              <a:rPr lang="en-GB" baseline="0" dirty="0"/>
              <a:t>Since starting treatment </a:t>
            </a:r>
            <a:r>
              <a:rPr lang="en-GB" baseline="0" dirty="0" err="1"/>
              <a:t>inc</a:t>
            </a:r>
            <a:r>
              <a:rPr lang="en-GB" baseline="0" dirty="0"/>
              <a:t> restricted and would try to go long periods of not eating, seen at review and had lost weight so sent to A&amp;E</a:t>
            </a:r>
          </a:p>
          <a:p>
            <a:r>
              <a:rPr lang="en-GB" baseline="0" dirty="0"/>
              <a:t>Loss of 2kg in 2 weeks at attendance, rest of </a:t>
            </a:r>
            <a:r>
              <a:rPr lang="en-GB" baseline="0" dirty="0" err="1"/>
              <a:t>obs</a:t>
            </a:r>
            <a:r>
              <a:rPr lang="en-GB" baseline="0" dirty="0"/>
              <a:t> normal, parents felt unable to manage at home and concerned about </a:t>
            </a:r>
            <a:r>
              <a:rPr lang="en-GB" baseline="0" dirty="0" err="1"/>
              <a:t>inc</a:t>
            </a:r>
            <a:r>
              <a:rPr lang="en-GB" baseline="0" dirty="0"/>
              <a:t> suicidal ideation</a:t>
            </a:r>
          </a:p>
          <a:p>
            <a:r>
              <a:rPr lang="en-GB" baseline="0" dirty="0"/>
              <a:t>Identified longstanding limited diet, beige foods, little enjoyment of food, rigid patterns of eating, using fasting app and challenging herself </a:t>
            </a:r>
          </a:p>
          <a:p>
            <a:r>
              <a:rPr lang="en-GB" baseline="0" dirty="0"/>
              <a:t>Unhappy on ward, did not like food or environment, refused to eat and unable to engage in discussions about why</a:t>
            </a:r>
          </a:p>
          <a:p>
            <a:r>
              <a:rPr lang="en-GB" baseline="0" dirty="0"/>
              <a:t>After 4 days NGT passed, initially accepted </a:t>
            </a:r>
          </a:p>
          <a:p>
            <a:r>
              <a:rPr lang="en-GB" baseline="0" dirty="0"/>
              <a:t>Assessed at CEDS and given initial diagnosis 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Other YP on ward with AN refusing NG feeds, began holding NGT and refusing access, leading to MHA assessment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Over next several weeks able to better work with her and family and understand background and formulation revised – not AN, longstanding sensory issues with food and eating in context of ASD and emotional dysregulation, restriction as coping leading to entrenched patterns of food refusal as part of a way of managing emotions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B9B5-CE94-4848-B34E-05D17F2E46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7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8E381-69A3-4636-A21E-42B0DE417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AE91A-5CEC-49B2-8D48-9A7452C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30865-4419-443E-A0A0-C1E793C1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5A0D2-F5A1-461D-B5BD-15E56EB6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6FC6D-E9C9-4CAB-B348-80258232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D21F-B4C0-4DF4-8DD5-636FEA1E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5C198-34F7-4186-B9EF-EEEBEFE9E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6DFF-735F-4C49-B85A-5BC3C49D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82409-16FD-4B70-B2A2-A7EB88D1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A669-120B-4CB9-9BB9-2B7386AD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6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29285-B9D5-409E-B40C-1605D6C5D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8D89C-241A-4836-A34D-A13882983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A9FB2-067F-41A7-82CB-398DF71E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6BB0F-F4CE-4B2D-95D7-5F74970C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24060-AAED-4019-B0E1-EEA70436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9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F8F8-2DC3-47F0-8903-D51E824B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F058D-07E3-49B0-898B-31678F99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7C6C-34D7-479E-A630-DB2D85BE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53A6C-44D3-43AF-A2A0-FB0DFF0C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2253E-09A1-4E7B-8987-201C676B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5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BD75-5D3B-43CE-82BB-C633DE1B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16DA4-BF14-460A-9F99-3AB417C43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B67A9-3C02-4582-B829-A8A00A85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9AE7E-9E12-4AE4-A687-78386403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88007-F7F4-4213-BCA2-23B3B555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1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6D8A-F835-48F6-AA82-2A61E3DD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F330-887A-40AF-9FE6-25B7ED075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0832E-A6CC-4D43-8A02-570F82F72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BC91D-ABB4-48F0-B605-A05755E5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ADB63-C994-4B47-ABEB-E3FA9AE1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EB575-05A0-4C49-9BB9-A9EDDEA4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7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CDCC-A2B4-49F2-9460-0D6315A8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09CA3-BE66-4862-9E17-A574DF9F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8297-E981-45D9-88C8-195ED775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96E8D-68BF-464C-8EFF-029CBE17F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376E3-7774-41E1-BDA1-A060D0EBF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810E4-2862-4470-992D-8774AB20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3C1CE-04FC-4557-8A27-365850A8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12434-E1E9-4FAC-B5FF-2AC7E196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67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49E8-0044-4F5D-8F9A-92EDB289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74B42-E3DE-4E3B-994D-6B42FEF3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81E47-A956-458A-A3E0-599018AA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9493A-866D-4B71-BB44-73922587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7A6E8-7B37-4BA8-88CA-9934B90C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0CA5-1697-4271-9A13-3CB62E47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F4FF3-D5B6-4463-8402-416D0C66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9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BF1F-8A43-4C36-873D-F4712FAD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DBFD-1D8D-4005-B211-CB11E167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3EB27-B656-4CCB-8FD7-E59C52D4B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45106-54F3-45F1-B372-3C6B4C30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FFC2F-7756-4960-84DF-DE1CDE2D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E2BBC-3049-47DA-A159-F3E9E3AE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7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BA8-6269-4184-827E-5844AE8D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80364-E349-4086-89AD-BD74FD4D4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F9CB6-CD14-4BF3-8E77-E8D57480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DEA68-E24B-43DC-AD43-340AFC4F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E3BF0-6A4D-455C-99C7-5639DCBD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BBDD0-BD40-4233-B93F-4D6904FB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9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1738E-EBEC-4CCF-824B-F6BF6411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04405-5794-4BC4-8F56-9FB75B72B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7EBE-E45F-4FE0-B0F2-A3B26716F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9D600-97E4-4B06-9D07-3B762920F7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E1B29-B52C-4518-AF12-C04FE173D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E873-6DC6-467A-81E3-5CA3B12AC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33F2-3406-4A3F-9962-3B95C4744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6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DB8D6-2792-4BDE-8013-851189FB8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Working with disordered eating presentations to the acute hospital during Covid-19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13.7.21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43714-B61D-4469-8299-C7C5C8F6F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 fontScale="92500" lnSpcReduction="2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Dr Joel Khor, Consultant C&amp;A Psychiatrist</a:t>
            </a:r>
          </a:p>
          <a:p>
            <a:pPr algn="l"/>
            <a:r>
              <a:rPr lang="en-US" dirty="0"/>
              <a:t>Dr Luci Etheridge, Consultant </a:t>
            </a:r>
            <a:r>
              <a:rPr lang="en-US" dirty="0" err="1"/>
              <a:t>Paediatrician</a:t>
            </a:r>
            <a:endParaRPr lang="en-US" dirty="0"/>
          </a:p>
          <a:p>
            <a:pPr algn="l"/>
            <a:r>
              <a:rPr lang="en-US" dirty="0"/>
              <a:t>SWL St George’s CYP eating disorders service &amp; St George’s Hospital CWDT</a:t>
            </a:r>
          </a:p>
        </p:txBody>
      </p:sp>
    </p:spTree>
    <p:extLst>
      <p:ext uri="{BB962C8B-B14F-4D97-AF65-F5344CB8AC3E}">
        <p14:creationId xmlns:p14="http://schemas.microsoft.com/office/powerpoint/2010/main" val="239291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C3F62-EB5D-46DE-B174-9837A7D7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“Disordered eating”: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Who can / should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assess?</a:t>
            </a:r>
            <a:endParaRPr lang="en-US" sz="4000" kern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6C90-7F85-40E7-AD08-D57432233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A+E</a:t>
            </a:r>
          </a:p>
          <a:p>
            <a:r>
              <a:rPr lang="en-US" sz="2000" dirty="0"/>
              <a:t>On-call </a:t>
            </a:r>
            <a:r>
              <a:rPr lang="en-US" sz="2000" dirty="0" err="1"/>
              <a:t>paediatric</a:t>
            </a:r>
            <a:r>
              <a:rPr lang="en-US" sz="2000" dirty="0"/>
              <a:t> team</a:t>
            </a:r>
          </a:p>
          <a:p>
            <a:r>
              <a:rPr lang="en-US" sz="2000" dirty="0"/>
              <a:t>On-call liaison nurse</a:t>
            </a:r>
          </a:p>
          <a:p>
            <a:r>
              <a:rPr lang="en-US" sz="2000" dirty="0"/>
              <a:t>On-call </a:t>
            </a:r>
            <a:r>
              <a:rPr lang="en-US" sz="2000" dirty="0" err="1"/>
              <a:t>SpR</a:t>
            </a:r>
            <a:endParaRPr lang="en-US" sz="2000" dirty="0"/>
          </a:p>
          <a:p>
            <a:r>
              <a:rPr lang="en-US" sz="2000" dirty="0"/>
              <a:t>Ward-based </a:t>
            </a:r>
            <a:r>
              <a:rPr lang="en-US" sz="2000" dirty="0" err="1"/>
              <a:t>paediatric</a:t>
            </a:r>
            <a:r>
              <a:rPr lang="en-US" sz="2000" dirty="0"/>
              <a:t> team</a:t>
            </a:r>
          </a:p>
          <a:p>
            <a:r>
              <a:rPr lang="en-US" sz="2000" dirty="0"/>
              <a:t>Borough-based Tier 3 CAMHS</a:t>
            </a:r>
          </a:p>
          <a:p>
            <a:r>
              <a:rPr lang="en-US" sz="2000" dirty="0"/>
              <a:t>Adolescent assertive outreach team</a:t>
            </a:r>
          </a:p>
          <a:p>
            <a:r>
              <a:rPr lang="en-US" sz="2000" dirty="0"/>
              <a:t>Liaison psychiatry team</a:t>
            </a:r>
          </a:p>
          <a:p>
            <a:r>
              <a:rPr lang="en-US" sz="2000" dirty="0"/>
              <a:t>CYP-CEDS</a:t>
            </a:r>
          </a:p>
          <a:p>
            <a:r>
              <a:rPr lang="en-US" sz="2000" dirty="0"/>
              <a:t>Feeding disorders team (if present)</a:t>
            </a:r>
          </a:p>
        </p:txBody>
      </p:sp>
    </p:spTree>
    <p:extLst>
      <p:ext uri="{BB962C8B-B14F-4D97-AF65-F5344CB8AC3E}">
        <p14:creationId xmlns:p14="http://schemas.microsoft.com/office/powerpoint/2010/main" val="353622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82429-A5E5-4EE5-833B-577FBB1F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“Disordered eating”: inpatient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psychiatric admission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7B48-72A4-421A-ADA3-22C6349A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Do not do well on SEDUs: </a:t>
            </a:r>
          </a:p>
          <a:p>
            <a:pPr lvl="1"/>
            <a:r>
              <a:rPr lang="en-US" sz="1600" dirty="0"/>
              <a:t>long-stays</a:t>
            </a:r>
          </a:p>
          <a:p>
            <a:pPr lvl="1"/>
            <a:r>
              <a:rPr lang="en-US" sz="1600" dirty="0"/>
              <a:t>Different profile of needs from CYP with AN</a:t>
            </a:r>
          </a:p>
          <a:p>
            <a:pPr lvl="1"/>
            <a:r>
              <a:rPr lang="en-US" sz="1600" dirty="0"/>
              <a:t>Influence to escalate eating </a:t>
            </a:r>
            <a:r>
              <a:rPr lang="en-US" sz="1600" dirty="0" err="1"/>
              <a:t>behaviours</a:t>
            </a:r>
            <a:r>
              <a:rPr lang="en-US" sz="1600" dirty="0"/>
              <a:t> to prove they belong</a:t>
            </a:r>
          </a:p>
          <a:p>
            <a:pPr lvl="1"/>
            <a:r>
              <a:rPr lang="en-US" sz="1600" dirty="0"/>
              <a:t>Difficulties with returning to home/school</a:t>
            </a:r>
          </a:p>
          <a:p>
            <a:pPr lvl="1"/>
            <a:r>
              <a:rPr lang="en-US" sz="1600" dirty="0"/>
              <a:t>Disruptive for SEDUs - may escalate to LSU / “HDU”</a:t>
            </a:r>
          </a:p>
          <a:p>
            <a:pPr lvl="1"/>
            <a:r>
              <a:rPr lang="en-US" sz="1600" dirty="0"/>
              <a:t>Most units that can choose will not accept referrals</a:t>
            </a:r>
          </a:p>
          <a:p>
            <a:pPr lvl="1"/>
            <a:r>
              <a:rPr lang="en-US" sz="1600" dirty="0"/>
              <a:t>Efficacy of out of area placements (?)</a:t>
            </a:r>
          </a:p>
          <a:p>
            <a:r>
              <a:rPr lang="en-US" sz="2000" dirty="0"/>
              <a:t>Hard to avoid admission to Tier 4 once on </a:t>
            </a:r>
            <a:r>
              <a:rPr lang="en-US" sz="2000" dirty="0" err="1"/>
              <a:t>paed</a:t>
            </a:r>
            <a:r>
              <a:rPr lang="en-US" sz="2000" dirty="0"/>
              <a:t> ward with NG tube in situ without an exit strategy</a:t>
            </a:r>
          </a:p>
          <a:p>
            <a:r>
              <a:rPr lang="en-US" sz="2000" dirty="0"/>
              <a:t>Recent CYP after 4m on </a:t>
            </a:r>
            <a:r>
              <a:rPr lang="en-US" sz="2000" dirty="0" err="1"/>
              <a:t>paed</a:t>
            </a:r>
            <a:r>
              <a:rPr lang="en-US" sz="2000" dirty="0"/>
              <a:t> ward negotiated brief admission to acute unit with clear plan to increase eating + parallel multiagency planning for post-discharge support, including borough T3, AOT, social care and education (+ ASD assessment)</a:t>
            </a:r>
          </a:p>
        </p:txBody>
      </p:sp>
    </p:spTree>
    <p:extLst>
      <p:ext uri="{BB962C8B-B14F-4D97-AF65-F5344CB8AC3E}">
        <p14:creationId xmlns:p14="http://schemas.microsoft.com/office/powerpoint/2010/main" val="18623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262" y="10412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Case study: 15 years old girl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262" y="1690688"/>
            <a:ext cx="31611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mood and self-harm from age 13 – referred T3 CAMHS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5957" y="1690688"/>
            <a:ext cx="31611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Started SSRI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262" y="2547953"/>
            <a:ext cx="31611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Inc</a:t>
            </a:r>
            <a:r>
              <a:rPr lang="en-GB" dirty="0"/>
              <a:t> restriction of eating and weight loss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2652" y="1690688"/>
            <a:ext cx="31611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Tried to access ASD assessment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2652" y="2428359"/>
            <a:ext cx="31611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Sent to A&amp;E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262" y="3660947"/>
            <a:ext cx="31611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Longstanding sensory issues with food and limited diet, eats alone, feels guilty, hates thighs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5957" y="3671276"/>
            <a:ext cx="31611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Acute food and fluid refusal plus </a:t>
            </a:r>
            <a:r>
              <a:rPr lang="en-GB" dirty="0" err="1"/>
              <a:t>inc</a:t>
            </a:r>
            <a:r>
              <a:rPr lang="en-GB" dirty="0"/>
              <a:t> suicidal ideation. High unmet needs in the family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262" y="4773942"/>
            <a:ext cx="31611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Worsening restriction on ward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92652" y="3700674"/>
            <a:ext cx="31611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Admitted to </a:t>
            </a:r>
            <a:r>
              <a:rPr lang="en-GB" dirty="0" err="1"/>
              <a:t>paeds</a:t>
            </a:r>
            <a:r>
              <a:rPr lang="en-GB" dirty="0"/>
              <a:t> ward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5957" y="4773942"/>
            <a:ext cx="31611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NGT passed parental consent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92652" y="2985711"/>
            <a:ext cx="31611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Referred CEDS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92652" y="4773942"/>
            <a:ext cx="31611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Assessment at CEDS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262" y="5522604"/>
            <a:ext cx="31611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Refusal of NG feeds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92652" y="5522604"/>
            <a:ext cx="31611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MHA assessment</a:t>
            </a:r>
          </a:p>
        </p:txBody>
      </p:sp>
      <p:sp>
        <p:nvSpPr>
          <p:cNvPr id="20" name="Right Arrow 19"/>
          <p:cNvSpPr/>
          <p:nvPr/>
        </p:nvSpPr>
        <p:spPr>
          <a:xfrm flipV="1">
            <a:off x="3580410" y="1804736"/>
            <a:ext cx="725547" cy="162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flipV="1">
            <a:off x="7501851" y="1809015"/>
            <a:ext cx="690801" cy="158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flipV="1">
            <a:off x="3580409" y="2526683"/>
            <a:ext cx="4612242" cy="194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flipV="1">
            <a:off x="3580410" y="3874993"/>
            <a:ext cx="725547" cy="155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flipV="1">
            <a:off x="3591093" y="4877133"/>
            <a:ext cx="725547" cy="162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flipV="1">
            <a:off x="3591093" y="3039464"/>
            <a:ext cx="4601559" cy="204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flipV="1">
            <a:off x="7467105" y="3838590"/>
            <a:ext cx="725547" cy="155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flipV="1">
            <a:off x="7467104" y="4880681"/>
            <a:ext cx="725547" cy="155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flipV="1">
            <a:off x="3585750" y="5600522"/>
            <a:ext cx="4601559" cy="204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9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0E5DA-3487-440E-BAFF-A233CD38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chemeClr val="bg1"/>
                </a:solidFill>
              </a:rPr>
              <a:t>Managing “disordered eating”: where to focus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3CA51-9086-41F4-8084-68E3FA10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GB" sz="2000" dirty="0"/>
              <a:t>How to avoid acute paediatric admission?</a:t>
            </a:r>
          </a:p>
          <a:p>
            <a:pPr lvl="1">
              <a:buFontTx/>
              <a:buChar char="-"/>
            </a:pPr>
            <a:r>
              <a:rPr lang="en-GB" sz="1600" dirty="0"/>
              <a:t>What frameworks to set up?</a:t>
            </a:r>
          </a:p>
          <a:p>
            <a:pPr lvl="1">
              <a:buFontTx/>
              <a:buChar char="-"/>
            </a:pPr>
            <a:r>
              <a:rPr lang="en-GB" sz="1600" dirty="0"/>
              <a:t>Do you have a lead paediatrician for these presentations?</a:t>
            </a:r>
          </a:p>
          <a:p>
            <a:pPr lvl="1">
              <a:buFontTx/>
              <a:buChar char="-"/>
            </a:pPr>
            <a:r>
              <a:rPr lang="en-GB" sz="1600" dirty="0"/>
              <a:t>How you do mobilise mental health and social services response urgently and robustly?</a:t>
            </a:r>
          </a:p>
          <a:p>
            <a:pPr marL="457200" lvl="1" indent="0">
              <a:buNone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How to avoid NG tube insertion?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How to achieve joint working between paediatrics and CAMHS to effectively support community treatment?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How do you improve assessment and treatment planning within existing resources?</a:t>
            </a:r>
          </a:p>
        </p:txBody>
      </p:sp>
    </p:spTree>
    <p:extLst>
      <p:ext uri="{BB962C8B-B14F-4D97-AF65-F5344CB8AC3E}">
        <p14:creationId xmlns:p14="http://schemas.microsoft.com/office/powerpoint/2010/main" val="60496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0E5DA-3487-440E-BAFF-A233CD38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“Disordered eating”: Admission Avoidance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3CA51-9086-41F4-8084-68E3FA10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Admission Avoidance</a:t>
            </a:r>
          </a:p>
          <a:p>
            <a:r>
              <a:rPr lang="en-US" sz="2000" dirty="0" err="1"/>
              <a:t>Paediatric</a:t>
            </a:r>
            <a:r>
              <a:rPr lang="en-US" sz="2000" dirty="0"/>
              <a:t> admission decision guide</a:t>
            </a:r>
          </a:p>
          <a:p>
            <a:r>
              <a:rPr lang="en-US" sz="2000" dirty="0"/>
              <a:t>Shared </a:t>
            </a:r>
            <a:r>
              <a:rPr lang="en-US" sz="2000" dirty="0" err="1"/>
              <a:t>paediatric</a:t>
            </a:r>
            <a:r>
              <a:rPr lang="en-US" sz="2000" dirty="0"/>
              <a:t> / mental health pathway</a:t>
            </a:r>
          </a:p>
          <a:p>
            <a:r>
              <a:rPr lang="en-US" sz="2000" dirty="0"/>
              <a:t>Outpatient ambulatory </a:t>
            </a:r>
            <a:r>
              <a:rPr lang="en-US" sz="2000" dirty="0" err="1"/>
              <a:t>paediatric</a:t>
            </a:r>
            <a:r>
              <a:rPr lang="en-US" sz="2000" dirty="0"/>
              <a:t> model</a:t>
            </a:r>
          </a:p>
          <a:p>
            <a:r>
              <a:rPr lang="en-US" sz="2000" dirty="0" err="1"/>
              <a:t>Mobilising</a:t>
            </a:r>
            <a:r>
              <a:rPr lang="en-US" sz="2000" dirty="0"/>
              <a:t> appropriate community mental health involvement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5584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37CC154-FD76-4AD6-BDF4-5F8E9BFB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SWLSTG/SGH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pathway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85451-F361-4190-AF0F-D24EBA7A9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59" y="10138"/>
            <a:ext cx="4293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2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C3F62-EB5D-46DE-B174-9837A7D7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Covid-19 context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6C90-7F85-40E7-AD08-D57432233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Greater burden of unmet mental health need accrued during lockdowns / changes going into and out of lockdown</a:t>
            </a:r>
          </a:p>
          <a:p>
            <a:r>
              <a:rPr lang="en-US" sz="2000" dirty="0"/>
              <a:t>Increased focus on eating and weight in the whole population</a:t>
            </a:r>
          </a:p>
          <a:p>
            <a:r>
              <a:rPr lang="en-US" sz="2000" dirty="0"/>
              <a:t>Further demands on CYP-CEDS and general CAMHS services, overwhelming already limited capacity</a:t>
            </a:r>
          </a:p>
          <a:p>
            <a:r>
              <a:rPr lang="en-US" sz="2000" dirty="0"/>
              <a:t>Increase in the “disordered eating” group since start of 2021</a:t>
            </a:r>
          </a:p>
          <a:p>
            <a:r>
              <a:rPr lang="en-US" sz="2000" dirty="0"/>
              <a:t>“Disordered eating” presenting more to borough Tier 3 CAMHS and CYP-CEDS, but greatest challenges are with presentations to acute hospitals</a:t>
            </a:r>
          </a:p>
          <a:p>
            <a:r>
              <a:rPr lang="en-US" sz="2000" dirty="0"/>
              <a:t>The nature of the presentations has highlighted gaps in services and service </a:t>
            </a:r>
            <a:r>
              <a:rPr lang="en-US" sz="2000" dirty="0" err="1"/>
              <a:t>organisation</a:t>
            </a:r>
            <a:r>
              <a:rPr lang="en-US" sz="2000" dirty="0"/>
              <a:t>, and posed challenges to joint working</a:t>
            </a:r>
          </a:p>
          <a:p>
            <a:r>
              <a:rPr lang="en-US" sz="2000" dirty="0"/>
              <a:t>This is currently one of the major organizational needs for all </a:t>
            </a:r>
            <a:r>
              <a:rPr lang="en-US" sz="2000" dirty="0" err="1"/>
              <a:t>paediatric</a:t>
            </a:r>
            <a:r>
              <a:rPr lang="en-US" sz="2000" dirty="0"/>
              <a:t> and CYP MH services</a:t>
            </a:r>
          </a:p>
          <a:p>
            <a:r>
              <a:rPr lang="en-US" sz="2000" dirty="0"/>
              <a:t>Status </a:t>
            </a:r>
            <a:r>
              <a:rPr lang="en-US" sz="2000"/>
              <a:t>quo = perverse </a:t>
            </a:r>
            <a:r>
              <a:rPr lang="en-US" sz="2000" dirty="0"/>
              <a:t>incentives and iatrogenic harm</a:t>
            </a:r>
          </a:p>
        </p:txBody>
      </p:sp>
    </p:spTree>
    <p:extLst>
      <p:ext uri="{BB962C8B-B14F-4D97-AF65-F5344CB8AC3E}">
        <p14:creationId xmlns:p14="http://schemas.microsoft.com/office/powerpoint/2010/main" val="316737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3DC2-DBF2-4FA6-B2A7-9EDE4BAA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SWLSTG CYP Community ED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Monthly referral rates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405ACE-F3ED-48FC-86AA-3402CB18AF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307141"/>
              </p:ext>
            </p:extLst>
          </p:nvPr>
        </p:nvGraphicFramePr>
        <p:xfrm>
          <a:off x="838200" y="1574310"/>
          <a:ext cx="10515599" cy="528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71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D6FD1-A4B8-4446-8EDF-82A5C1C4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CYP-</a:t>
            </a:r>
            <a:r>
              <a:rPr lang="en-US" sz="4000" dirty="0">
                <a:solidFill>
                  <a:srgbClr val="FFFFFF"/>
                </a:solidFill>
              </a:rPr>
              <a:t>CEDS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Trend in %EBW at referral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8405D7-BDEA-446E-B7D5-741143132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6522" y="5633765"/>
            <a:ext cx="340855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=&gt; Trend increase in relative proportion of cases at or above expected body weight</a:t>
            </a:r>
          </a:p>
        </p:txBody>
      </p:sp>
      <p:pic>
        <p:nvPicPr>
          <p:cNvPr id="4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C9CDD923-A8CE-47BA-A5F5-782E81864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1000" contrast="-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126" y="0"/>
            <a:ext cx="8927552" cy="52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F6FB03-EA3C-4247-9036-AA4F0AEA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Trend 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paediatric 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admissions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717" y="2423821"/>
            <a:ext cx="5929422" cy="351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2020-2021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66% increase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paeds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admissions to SGH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 (vs 22% in 19-20), self-present to A&amp;E, many prior to diagnosis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54% (vs 10%) fed by NGT, mainly due to complete food and fluid refusal +/- low blood sugar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doubled (range 1-140 days)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complexity and severity of mental health need at admission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paediatric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ward, no real change in severity or complexity of physical health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745506" y="806824"/>
          <a:ext cx="3765176" cy="513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680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2E66B-C852-472F-B77D-CD066645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“Disordered eating”: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What is it?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52D18-6AB2-4697-B908-F3E053E0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1"/>
            <a:ext cx="6555347" cy="440771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CYP with other mental health and psychosocial needs presenting with food and fluid avoidance, phobias and refusal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Not primary DSM-5 Anorexia Nervosa, Bulimia Nervosa, or OSFED (the focus of CYP-CEDS)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SWLSTG/SGH using “constrained eaters” as the interim term - coined by SWLSTG COO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Three categories</a:t>
            </a:r>
            <a:r>
              <a:rPr lang="en-US" sz="2000" baseline="30000" dirty="0">
                <a:solidFill>
                  <a:schemeClr val="accent1"/>
                </a:solidFill>
              </a:rPr>
              <a:t>1</a:t>
            </a:r>
            <a:r>
              <a:rPr lang="en-US" sz="2000" dirty="0"/>
              <a:t> might be helpful to consider: food-avoidance, food phobias, and food refusal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113C20-6B56-42D9-BC60-6B5195CA17F4}"/>
              </a:ext>
            </a:extLst>
          </p:cNvPr>
          <p:cNvSpPr txBox="1">
            <a:spLocks/>
          </p:cNvSpPr>
          <p:nvPr/>
        </p:nvSpPr>
        <p:spPr>
          <a:xfrm>
            <a:off x="4807211" y="4895851"/>
            <a:ext cx="6555347" cy="93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Nicholls, D., Barrett, E. and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Huline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-Dickens, S. (2014). Atypical early-onset eating disorders.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Advances in Psychiatric Treatment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volume 20, pp. 330–339. </a:t>
            </a:r>
          </a:p>
        </p:txBody>
      </p:sp>
    </p:spTree>
    <p:extLst>
      <p:ext uri="{BB962C8B-B14F-4D97-AF65-F5344CB8AC3E}">
        <p14:creationId xmlns:p14="http://schemas.microsoft.com/office/powerpoint/2010/main" val="176817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2E66B-C852-472F-B77D-CD066645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“Disordered eating”: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What is it?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52D18-6AB2-4697-B908-F3E053E0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276837"/>
            <a:ext cx="6555347" cy="63840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Anorexia Nervosa Diagnostic Criteria (DSM-5)</a:t>
            </a:r>
          </a:p>
          <a:p>
            <a:pPr marL="514350" indent="-514350">
              <a:lnSpc>
                <a:spcPct val="120000"/>
              </a:lnSpc>
              <a:buAutoNum type="alphaUcPeriod"/>
            </a:pPr>
            <a:r>
              <a:rPr lang="en-US" sz="1600" i="1" dirty="0"/>
              <a:t>Restriction</a:t>
            </a:r>
            <a:r>
              <a:rPr lang="en-US" sz="1600" dirty="0"/>
              <a:t> of </a:t>
            </a:r>
            <a:r>
              <a:rPr lang="en-US" sz="1600" b="1" i="1" dirty="0"/>
              <a:t>energy intake relative to requirements</a:t>
            </a:r>
            <a:r>
              <a:rPr lang="en-US" sz="1600" dirty="0"/>
              <a:t>, leading to a </a:t>
            </a:r>
            <a:r>
              <a:rPr lang="en-US" sz="1600" b="1" i="1" dirty="0"/>
              <a:t>significantly low body weight</a:t>
            </a:r>
            <a:r>
              <a:rPr lang="en-US" sz="1600" i="1" dirty="0"/>
              <a:t> </a:t>
            </a:r>
            <a:r>
              <a:rPr lang="en-US" sz="1600" dirty="0"/>
              <a:t>in the context of age, sex, developmental trajectory, and physical health. </a:t>
            </a:r>
            <a:r>
              <a:rPr lang="en-US" sz="1600" i="1" dirty="0"/>
              <a:t>Significantly low weight </a:t>
            </a:r>
            <a:r>
              <a:rPr lang="en-US" sz="1600" dirty="0"/>
              <a:t>is defined as a weight that is less than minimally normal or, for children and adolescents, less than that minimally expected.</a:t>
            </a:r>
          </a:p>
          <a:p>
            <a:pPr marL="514350" indent="-514350">
              <a:lnSpc>
                <a:spcPct val="120000"/>
              </a:lnSpc>
              <a:buAutoNum type="alphaUcPeriod"/>
            </a:pPr>
            <a:r>
              <a:rPr lang="en-US" sz="1600" b="1" i="1" dirty="0"/>
              <a:t>Intense fear </a:t>
            </a:r>
            <a:r>
              <a:rPr lang="en-US" sz="1600" dirty="0"/>
              <a:t>of gaining weight or of becoming fat, or </a:t>
            </a:r>
            <a:r>
              <a:rPr lang="en-US" sz="1600" i="1" dirty="0"/>
              <a:t>persistent</a:t>
            </a:r>
            <a:r>
              <a:rPr lang="en-US" sz="1600" dirty="0"/>
              <a:t> </a:t>
            </a:r>
            <a:r>
              <a:rPr lang="en-US" sz="1600" i="1" dirty="0"/>
              <a:t>behavior </a:t>
            </a:r>
            <a:r>
              <a:rPr lang="en-US" sz="1600" dirty="0"/>
              <a:t>that</a:t>
            </a:r>
            <a:r>
              <a:rPr lang="en-US" sz="1600" i="1" dirty="0"/>
              <a:t> interferes with weight gain</a:t>
            </a:r>
            <a:r>
              <a:rPr lang="en-US" sz="1600" dirty="0"/>
              <a:t>, even though </a:t>
            </a:r>
            <a:r>
              <a:rPr lang="en-US" sz="1600" i="1" dirty="0"/>
              <a:t>at a significantly low weight</a:t>
            </a:r>
            <a:r>
              <a:rPr lang="en-US" sz="1600" dirty="0"/>
              <a:t>.</a:t>
            </a:r>
          </a:p>
          <a:p>
            <a:pPr marL="514350" indent="-514350">
              <a:lnSpc>
                <a:spcPct val="120000"/>
              </a:lnSpc>
              <a:buAutoNum type="alphaUcPeriod"/>
            </a:pPr>
            <a:r>
              <a:rPr lang="en-US" sz="1600" dirty="0"/>
              <a:t>Disturbance in the way in which one’s body weight or shape is experienced, </a:t>
            </a:r>
            <a:r>
              <a:rPr lang="en-US" sz="1600" b="1" i="1" dirty="0"/>
              <a:t>undue influence </a:t>
            </a:r>
            <a:r>
              <a:rPr lang="en-US" sz="1600" i="1" dirty="0"/>
              <a:t>of body weight or shape on self-evaluation</a:t>
            </a:r>
            <a:r>
              <a:rPr lang="en-US" sz="1600" dirty="0"/>
              <a:t>, or persistent lack of recognition of the seriousness of the current low body weight.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OSFED-Atypical Anorexia Nervosa Diagnostic Criteria (DSM-5)</a:t>
            </a:r>
          </a:p>
          <a:p>
            <a:pPr marL="0" indent="0">
              <a:buNone/>
            </a:pPr>
            <a:r>
              <a:rPr lang="en-US" sz="1600" dirty="0"/>
              <a:t>“</a:t>
            </a:r>
            <a:r>
              <a:rPr lang="en-US" sz="1600" i="1" dirty="0"/>
              <a:t>All of the criteria for anorexia nervosa </a:t>
            </a:r>
            <a:r>
              <a:rPr lang="en-US" sz="1600" dirty="0"/>
              <a:t>are met, except that despite </a:t>
            </a:r>
            <a:r>
              <a:rPr lang="en-US" sz="1600" b="1" i="1" dirty="0"/>
              <a:t>significant weight loss</a:t>
            </a:r>
            <a:r>
              <a:rPr lang="en-US" sz="1600" dirty="0"/>
              <a:t>, the individual’s weight is within or above the normal </a:t>
            </a:r>
            <a:r>
              <a:rPr lang="en-GB" sz="1600" dirty="0"/>
              <a:t>range”</a:t>
            </a:r>
            <a:endParaRPr lang="en-US" sz="1600" dirty="0"/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112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C3F62-EB5D-46DE-B174-9837A7D7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“Disordered eating”: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What is it?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6C90-7F85-40E7-AD08-D57432233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85000" lnSpcReduction="20000"/>
          </a:bodyPr>
          <a:lstStyle/>
          <a:p>
            <a:pPr lvl="0"/>
            <a:r>
              <a:rPr lang="en-US" sz="2000" dirty="0"/>
              <a:t>Should we be talking about ARFID?</a:t>
            </a:r>
          </a:p>
          <a:p>
            <a:pPr marL="0" lvl="0" indent="0">
              <a:buNone/>
            </a:pPr>
            <a:r>
              <a:rPr lang="en-US" sz="2000" dirty="0"/>
              <a:t>    Most areas do not have an ARFID pathway / service, therefore </a:t>
            </a:r>
          </a:p>
          <a:p>
            <a:pPr lvl="1">
              <a:buFontTx/>
              <a:buChar char="-"/>
            </a:pPr>
            <a:r>
              <a:rPr lang="en-US" sz="2000" dirty="0"/>
              <a:t>These presentations fall under borough T3 CAMHS</a:t>
            </a:r>
          </a:p>
          <a:p>
            <a:pPr lvl="1">
              <a:buFontTx/>
              <a:buChar char="-"/>
            </a:pPr>
            <a:r>
              <a:rPr lang="en-US" sz="2000" dirty="0"/>
              <a:t>No additional resource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DSM-5 ARFID Criterion D: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“The eating disturbance is </a:t>
            </a:r>
            <a:r>
              <a:rPr lang="en-US" sz="2000" b="1" dirty="0">
                <a:solidFill>
                  <a:schemeClr val="accent1"/>
                </a:solidFill>
              </a:rPr>
              <a:t>not attributable </a:t>
            </a:r>
            <a:r>
              <a:rPr lang="en-US" sz="2000" dirty="0">
                <a:solidFill>
                  <a:schemeClr val="accent1"/>
                </a:solidFill>
              </a:rPr>
              <a:t>to a </a:t>
            </a:r>
            <a:r>
              <a:rPr lang="en-US" sz="2000" b="1" dirty="0">
                <a:solidFill>
                  <a:schemeClr val="accent1"/>
                </a:solidFill>
              </a:rPr>
              <a:t>concurrent medical condition </a:t>
            </a:r>
            <a:r>
              <a:rPr lang="en-US" sz="2000" dirty="0">
                <a:solidFill>
                  <a:schemeClr val="accent1"/>
                </a:solidFill>
              </a:rPr>
              <a:t>or </a:t>
            </a:r>
            <a:r>
              <a:rPr lang="en-US" sz="2000" b="1" dirty="0">
                <a:solidFill>
                  <a:schemeClr val="accent1"/>
                </a:solidFill>
              </a:rPr>
              <a:t>not better explained </a:t>
            </a:r>
            <a:r>
              <a:rPr lang="en-US" sz="2000" dirty="0">
                <a:solidFill>
                  <a:schemeClr val="accent1"/>
                </a:solidFill>
              </a:rPr>
              <a:t>by </a:t>
            </a:r>
            <a:r>
              <a:rPr lang="en-US" sz="2000" b="1" dirty="0">
                <a:solidFill>
                  <a:schemeClr val="accent1"/>
                </a:solidFill>
              </a:rPr>
              <a:t>another mental disorder</a:t>
            </a:r>
            <a:r>
              <a:rPr lang="en-US" sz="2000" dirty="0">
                <a:solidFill>
                  <a:schemeClr val="accent1"/>
                </a:solidFill>
              </a:rPr>
              <a:t>. When the eating disturbance occurs in the context of another condition or disorder, the severity of the eating disturbance </a:t>
            </a:r>
            <a:r>
              <a:rPr lang="en-US" sz="2000" b="1" dirty="0">
                <a:solidFill>
                  <a:schemeClr val="accent1"/>
                </a:solidFill>
              </a:rPr>
              <a:t>exceeds that routinely associated</a:t>
            </a:r>
            <a:r>
              <a:rPr lang="en-US" sz="2000" dirty="0">
                <a:solidFill>
                  <a:schemeClr val="accent1"/>
                </a:solidFill>
              </a:rPr>
              <a:t> with the condition or disorder and warrants additional clinical attention.”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Most challenging is interface with emotion dysregulation (which ARFID category may not handle well?) and ASD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Symbol" panose="05050102010706020507" pitchFamily="18" charset="2"/>
              <a:buChar char="Þ"/>
            </a:pPr>
            <a:r>
              <a:rPr lang="en-GB" sz="2000" dirty="0"/>
              <a:t> Conversations about “is this ARFID” currently do not help to access treatment – there is nowhere else to send them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sz="2000" dirty="0"/>
              <a:t> There will always be an interface, even with an ARFID pathway / service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sz="2000" dirty="0"/>
              <a:t> Need to find a way to work with these presentations now, within existing frameworks</a:t>
            </a:r>
          </a:p>
        </p:txBody>
      </p:sp>
    </p:spTree>
    <p:extLst>
      <p:ext uri="{BB962C8B-B14F-4D97-AF65-F5344CB8AC3E}">
        <p14:creationId xmlns:p14="http://schemas.microsoft.com/office/powerpoint/2010/main" val="169205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C3F62-EB5D-46DE-B174-9837A7D7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“Disordered eating”: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How to assess?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6C90-7F85-40E7-AD08-D57432233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2000" dirty="0"/>
              <a:t>Assessment of eating and eating behaviours has to be </a:t>
            </a:r>
            <a:r>
              <a:rPr lang="en-GB" sz="2000" b="1" dirty="0"/>
              <a:t>objective</a:t>
            </a:r>
            <a:r>
              <a:rPr lang="en-GB" sz="2000" dirty="0"/>
              <a:t> – what is the evidence?</a:t>
            </a:r>
          </a:p>
          <a:p>
            <a:endParaRPr lang="en-GB" sz="2000" dirty="0"/>
          </a:p>
          <a:p>
            <a:r>
              <a:rPr lang="en-GB" sz="2000" dirty="0"/>
              <a:t>Assessment and treatment planning has to be </a:t>
            </a:r>
            <a:r>
              <a:rPr lang="en-GB" sz="2000" b="1" dirty="0"/>
              <a:t>holistic</a:t>
            </a:r>
          </a:p>
          <a:p>
            <a:pPr lvl="1">
              <a:buFontTx/>
              <a:buChar char="-"/>
            </a:pPr>
            <a:r>
              <a:rPr lang="en-GB" sz="1600" dirty="0"/>
              <a:t>Don’t just focus on eating</a:t>
            </a:r>
          </a:p>
          <a:p>
            <a:pPr lvl="1">
              <a:buFontTx/>
              <a:buChar char="-"/>
            </a:pPr>
            <a:r>
              <a:rPr lang="en-GB" sz="1600" dirty="0"/>
              <a:t>Holistic assessment of mental health including other disorders</a:t>
            </a:r>
          </a:p>
          <a:p>
            <a:pPr lvl="1">
              <a:buFontTx/>
              <a:buChar char="-"/>
            </a:pPr>
            <a:r>
              <a:rPr lang="en-GB" sz="1600" dirty="0"/>
              <a:t>Personal / developmental history</a:t>
            </a:r>
          </a:p>
          <a:p>
            <a:pPr lvl="1">
              <a:buFontTx/>
              <a:buChar char="-"/>
            </a:pPr>
            <a:r>
              <a:rPr lang="en-GB" sz="1600" dirty="0"/>
              <a:t>Family history and social context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b="1" dirty="0"/>
              <a:t>Is there a better explanation </a:t>
            </a:r>
            <a:r>
              <a:rPr lang="en-GB" sz="2000" dirty="0"/>
              <a:t>than an eating disorder?</a:t>
            </a:r>
          </a:p>
          <a:p>
            <a:pPr lvl="1">
              <a:buFontTx/>
              <a:buChar char="-"/>
            </a:pPr>
            <a:r>
              <a:rPr lang="en-GB" sz="1800" dirty="0"/>
              <a:t>Medical conditions</a:t>
            </a:r>
          </a:p>
          <a:p>
            <a:pPr lvl="1">
              <a:buFontTx/>
              <a:buChar char="-"/>
            </a:pPr>
            <a:r>
              <a:rPr lang="en-GB" sz="1800" dirty="0"/>
              <a:t>Axis 1 disorders, developmental disorders, emotion dysregulation / emerging EUPD</a:t>
            </a:r>
          </a:p>
          <a:p>
            <a:pPr lvl="1">
              <a:buFontTx/>
              <a:buChar char="-"/>
            </a:pPr>
            <a:r>
              <a:rPr lang="en-GB" sz="1800" dirty="0"/>
              <a:t>A form of communication (e.g. protest, anger, frustration, pain)</a:t>
            </a:r>
          </a:p>
          <a:p>
            <a:pPr marL="457200" lvl="1" indent="0">
              <a:buNone/>
            </a:pPr>
            <a:r>
              <a:rPr lang="en-US" sz="1600" dirty="0"/>
              <a:t>“In these children, food refusal may be one of only a few ways that they are able to communicate that something is either physically or emotionally wrong…” (ibid.)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/>
              <a:t>At every level, </a:t>
            </a:r>
            <a:r>
              <a:rPr lang="en-GB" sz="2000" b="1" dirty="0"/>
              <a:t>don’t jump to a diagnosis of Anorexia Nervosa </a:t>
            </a:r>
            <a:r>
              <a:rPr lang="en-GB" sz="2000" dirty="0"/>
              <a:t>in complex cases with diagnostic uncertainty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2865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1526</Words>
  <Application>Microsoft Office PowerPoint</Application>
  <PresentationFormat>Widescreen</PresentationFormat>
  <Paragraphs>141</Paragraphs>
  <Slides>15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Working with disordered eating presentations to the acute hospital during Covid-19 13.7.21</vt:lpstr>
      <vt:lpstr>Covid-19 context</vt:lpstr>
      <vt:lpstr>SWLSTG CYP Community ED Monthly referral rates</vt:lpstr>
      <vt:lpstr>CYP-CEDS Trend in %EBW at referral</vt:lpstr>
      <vt:lpstr>Trend in paediatric admissions </vt:lpstr>
      <vt:lpstr>“Disordered eating”: What is it?</vt:lpstr>
      <vt:lpstr>“Disordered eating”: What is it?</vt:lpstr>
      <vt:lpstr>“Disordered eating”: What is it?</vt:lpstr>
      <vt:lpstr>“Disordered eating”: How to assess?</vt:lpstr>
      <vt:lpstr>“Disordered eating”: Who can / should  assess?</vt:lpstr>
      <vt:lpstr>“Disordered eating”: inpatient psychiatric admission</vt:lpstr>
      <vt:lpstr>Case study: 15 years old girl</vt:lpstr>
      <vt:lpstr>Managing “disordered eating”: where to focus</vt:lpstr>
      <vt:lpstr>“Disordered eating”: Admission Avoidance</vt:lpstr>
      <vt:lpstr>SWLSTG/SGH pathway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2020/21 Covid-19 Response: “Constrained eaters” pathway 30.6.21</dc:title>
  <dc:creator>Khor, Joel</dc:creator>
  <cp:lastModifiedBy>TAYLOR, Jennifer (HEALTHY LONDON PARTNERSHIP)</cp:lastModifiedBy>
  <cp:revision>30</cp:revision>
  <dcterms:created xsi:type="dcterms:W3CDTF">2021-07-05T09:48:01Z</dcterms:created>
  <dcterms:modified xsi:type="dcterms:W3CDTF">2021-07-19T10:48:28Z</dcterms:modified>
</cp:coreProperties>
</file>