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680" r:id="rId6"/>
    <p:sldId id="257" r:id="rId7"/>
    <p:sldId id="682" r:id="rId8"/>
    <p:sldId id="259" r:id="rId9"/>
    <p:sldId id="258" r:id="rId10"/>
    <p:sldId id="669" r:id="rId11"/>
    <p:sldId id="649" r:id="rId12"/>
    <p:sldId id="650" r:id="rId13"/>
    <p:sldId id="671" r:id="rId14"/>
    <p:sldId id="683" r:id="rId15"/>
    <p:sldId id="260" r:id="rId16"/>
    <p:sldId id="261" r:id="rId17"/>
    <p:sldId id="262" r:id="rId18"/>
    <p:sldId id="672" r:id="rId19"/>
    <p:sldId id="673" r:id="rId20"/>
    <p:sldId id="674" r:id="rId21"/>
    <p:sldId id="675" r:id="rId22"/>
    <p:sldId id="676" r:id="rId23"/>
    <p:sldId id="677" r:id="rId24"/>
    <p:sldId id="678" r:id="rId25"/>
    <p:sldId id="2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461DD-7B68-4443-BAF4-DA5EA766EA51}" type="datetimeFigureOut">
              <a:rPr lang="en-US" smtClean="0"/>
              <a:t>3/30/2021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70CA0-5A5B-804A-BED2-4BBF956712B0}" type="slidenum">
              <a:rPr lang="en-US" smtClean="0"/>
              <a:t>‹#›</a:t>
            </a:fld>
            <a:endParaRPr lang="en-US"/>
          </a:p>
        </p:txBody>
      </p:sp>
    </p:spTree>
    <p:extLst>
      <p:ext uri="{BB962C8B-B14F-4D97-AF65-F5344CB8AC3E}">
        <p14:creationId xmlns:p14="http://schemas.microsoft.com/office/powerpoint/2010/main" val="4253070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5445EB2-84FB-4FA5-865E-32C6FB12AF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a:extLst>
              <a:ext uri="{FF2B5EF4-FFF2-40B4-BE49-F238E27FC236}">
                <a16:creationId xmlns:a16="http://schemas.microsoft.com/office/drawing/2014/main" id="{BCAF06BA-8C3C-4769-AFBE-5D595685A68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a:t>Explain NICE – who decide what </a:t>
            </a:r>
            <a:r>
              <a:rPr lang="en-US" altLang="en-US"/>
              <a:t>treatment should be offered in the NHS according to research. </a:t>
            </a:r>
            <a:endParaRPr lang="en-GB" altLang="en-US"/>
          </a:p>
        </p:txBody>
      </p:sp>
      <p:sp>
        <p:nvSpPr>
          <p:cNvPr id="33796" name="Slide Number Placeholder 3">
            <a:extLst>
              <a:ext uri="{FF2B5EF4-FFF2-40B4-BE49-F238E27FC236}">
                <a16:creationId xmlns:a16="http://schemas.microsoft.com/office/drawing/2014/main" id="{406CCAD1-ED5D-4632-8D64-402983A41CD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0455E97-E5ED-4696-9BCC-17FDB4C485EF}" type="slidenum">
              <a:rPr lang="en-GB" altLang="en-US"/>
              <a:pPr eaLnBrk="1" hangingPunct="1">
                <a:spcBef>
                  <a:spcPct val="0"/>
                </a:spcBef>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C436C57-B340-42C1-BD6A-C951A98594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a:extLst>
              <a:ext uri="{FF2B5EF4-FFF2-40B4-BE49-F238E27FC236}">
                <a16:creationId xmlns:a16="http://schemas.microsoft.com/office/drawing/2014/main" id="{3D92A93C-A3EC-4CD8-B75A-ACCD9114CE0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p>
        </p:txBody>
      </p:sp>
      <p:sp>
        <p:nvSpPr>
          <p:cNvPr id="31748" name="Slide Number Placeholder 3">
            <a:extLst>
              <a:ext uri="{FF2B5EF4-FFF2-40B4-BE49-F238E27FC236}">
                <a16:creationId xmlns:a16="http://schemas.microsoft.com/office/drawing/2014/main" id="{953AF2CF-78D7-403B-BCCE-1E7C0A4F91B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6654B78-9B3A-41CA-A836-E78CF9F587DE}" type="slidenum">
              <a:rPr lang="en-GB" altLang="en-US"/>
              <a:pPr eaLnBrk="1" hangingPunct="1">
                <a:spcBef>
                  <a:spcPct val="0"/>
                </a:spcBef>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a:t>
            </a:r>
            <a:r>
              <a:rPr lang="en-US" baseline="0" dirty="0"/>
              <a:t> </a:t>
            </a:r>
            <a:r>
              <a:rPr lang="en-US" dirty="0"/>
              <a:t>groups- any experience</a:t>
            </a:r>
            <a:r>
              <a:rPr lang="en-US" baseline="0" dirty="0"/>
              <a:t> of these symptoms and when did they occur ?</a:t>
            </a:r>
            <a:endParaRPr lang="en-US" dirty="0"/>
          </a:p>
        </p:txBody>
      </p:sp>
      <p:sp>
        <p:nvSpPr>
          <p:cNvPr id="4" name="Slide Number Placeholder 3"/>
          <p:cNvSpPr>
            <a:spLocks noGrp="1"/>
          </p:cNvSpPr>
          <p:nvPr>
            <p:ph type="sldNum" sz="quarter" idx="10"/>
          </p:nvPr>
        </p:nvSpPr>
        <p:spPr/>
        <p:txBody>
          <a:bodyPr/>
          <a:lstStyle/>
          <a:p>
            <a:fld id="{73B70CA0-5A5B-804A-BED2-4BBF956712B0}" type="slidenum">
              <a:rPr lang="en-US" smtClean="0"/>
              <a:t>5</a:t>
            </a:fld>
            <a:endParaRPr lang="en-US"/>
          </a:p>
        </p:txBody>
      </p:sp>
    </p:spTree>
    <p:extLst>
      <p:ext uri="{BB962C8B-B14F-4D97-AF65-F5344CB8AC3E}">
        <p14:creationId xmlns:p14="http://schemas.microsoft.com/office/powerpoint/2010/main" val="329767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solidFill>
                <a:srgbClr val="FF0000"/>
              </a:solidFill>
            </a:endParaRPr>
          </a:p>
          <a:p>
            <a:pPr marL="0" indent="0">
              <a:buNone/>
            </a:pPr>
            <a:r>
              <a:rPr lang="en-GB" sz="1200" i="1" dirty="0">
                <a:solidFill>
                  <a:srgbClr val="FF0000"/>
                </a:solidFill>
              </a:rPr>
              <a:t>(note: use this as an interactive pause – giving the group</a:t>
            </a:r>
            <a:r>
              <a:rPr lang="en-GB" sz="1200" i="1" baseline="0" dirty="0">
                <a:solidFill>
                  <a:srgbClr val="FF0000"/>
                </a:solidFill>
              </a:rPr>
              <a:t> a couple</a:t>
            </a:r>
            <a:r>
              <a:rPr lang="en-GB" sz="1200" i="1" dirty="0">
                <a:solidFill>
                  <a:srgbClr val="FF0000"/>
                </a:solidFill>
              </a:rPr>
              <a:t> of minutes and then feedback to the whole group – capture this information as this will be valuable data for fine tuning the adaptation of therapy to this community)</a:t>
            </a:r>
          </a:p>
          <a:p>
            <a:endParaRPr lang="en-US" dirty="0"/>
          </a:p>
        </p:txBody>
      </p:sp>
      <p:sp>
        <p:nvSpPr>
          <p:cNvPr id="4" name="Slide Number Placeholder 3"/>
          <p:cNvSpPr>
            <a:spLocks noGrp="1"/>
          </p:cNvSpPr>
          <p:nvPr>
            <p:ph type="sldNum" sz="quarter" idx="10"/>
          </p:nvPr>
        </p:nvSpPr>
        <p:spPr/>
        <p:txBody>
          <a:bodyPr/>
          <a:lstStyle/>
          <a:p>
            <a:fld id="{73B70CA0-5A5B-804A-BED2-4BBF956712B0}" type="slidenum">
              <a:rPr lang="en-US" smtClean="0"/>
              <a:t>8</a:t>
            </a:fld>
            <a:endParaRPr lang="en-US"/>
          </a:p>
        </p:txBody>
      </p:sp>
    </p:spTree>
    <p:extLst>
      <p:ext uri="{BB962C8B-B14F-4D97-AF65-F5344CB8AC3E}">
        <p14:creationId xmlns:p14="http://schemas.microsoft.com/office/powerpoint/2010/main" val="231124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groups if this top</a:t>
            </a:r>
            <a:r>
              <a:rPr lang="en-US" baseline="0" dirty="0"/>
              <a:t>ic has not been discussed previously </a:t>
            </a:r>
            <a:endParaRPr lang="en-US" dirty="0"/>
          </a:p>
        </p:txBody>
      </p:sp>
      <p:sp>
        <p:nvSpPr>
          <p:cNvPr id="4" name="Slide Number Placeholder 3"/>
          <p:cNvSpPr>
            <a:spLocks noGrp="1"/>
          </p:cNvSpPr>
          <p:nvPr>
            <p:ph type="sldNum" sz="quarter" idx="10"/>
          </p:nvPr>
        </p:nvSpPr>
        <p:spPr/>
        <p:txBody>
          <a:bodyPr/>
          <a:lstStyle/>
          <a:p>
            <a:fld id="{73B70CA0-5A5B-804A-BED2-4BBF956712B0}" type="slidenum">
              <a:rPr lang="en-US" smtClean="0"/>
              <a:t>9</a:t>
            </a:fld>
            <a:endParaRPr lang="en-US"/>
          </a:p>
        </p:txBody>
      </p:sp>
    </p:spTree>
    <p:extLst>
      <p:ext uri="{BB962C8B-B14F-4D97-AF65-F5344CB8AC3E}">
        <p14:creationId xmlns:p14="http://schemas.microsoft.com/office/powerpoint/2010/main" val="161158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relate to</a:t>
            </a:r>
            <a:r>
              <a:rPr lang="en-US" baseline="0" dirty="0"/>
              <a:t> Jack? Breakout room </a:t>
            </a:r>
            <a:endParaRPr lang="en-US" dirty="0"/>
          </a:p>
        </p:txBody>
      </p:sp>
      <p:sp>
        <p:nvSpPr>
          <p:cNvPr id="4" name="Slide Number Placeholder 3"/>
          <p:cNvSpPr>
            <a:spLocks noGrp="1"/>
          </p:cNvSpPr>
          <p:nvPr>
            <p:ph type="sldNum" sz="quarter" idx="10"/>
          </p:nvPr>
        </p:nvSpPr>
        <p:spPr/>
        <p:txBody>
          <a:bodyPr/>
          <a:lstStyle/>
          <a:p>
            <a:fld id="{73B70CA0-5A5B-804A-BED2-4BBF956712B0}" type="slidenum">
              <a:rPr lang="en-US" smtClean="0"/>
              <a:t>11</a:t>
            </a:fld>
            <a:endParaRPr lang="en-US"/>
          </a:p>
        </p:txBody>
      </p:sp>
    </p:spTree>
    <p:extLst>
      <p:ext uri="{BB962C8B-B14F-4D97-AF65-F5344CB8AC3E}">
        <p14:creationId xmlns:p14="http://schemas.microsoft.com/office/powerpoint/2010/main" val="39451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E7E7F0C-F81E-8F4D-B2C5-95D8681C502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19781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7E7F0C-F81E-8F4D-B2C5-95D8681C502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169770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7E7F0C-F81E-8F4D-B2C5-95D8681C502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172266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7E7F0C-F81E-8F4D-B2C5-95D8681C502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391738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7E7F0C-F81E-8F4D-B2C5-95D8681C502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131377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E7E7F0C-F81E-8F4D-B2C5-95D8681C502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92385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E7E7F0C-F81E-8F4D-B2C5-95D8681C5020}"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246348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E7E7F0C-F81E-8F4D-B2C5-95D8681C5020}"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170936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E7F0C-F81E-8F4D-B2C5-95D8681C5020}"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2726838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7E7F0C-F81E-8F4D-B2C5-95D8681C502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425586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7E7F0C-F81E-8F4D-B2C5-95D8681C502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9876C-94E4-C74F-AF29-9116695A36E3}" type="slidenum">
              <a:rPr lang="en-US" smtClean="0"/>
              <a:t>‹#›</a:t>
            </a:fld>
            <a:endParaRPr lang="en-US"/>
          </a:p>
        </p:txBody>
      </p:sp>
    </p:spTree>
    <p:extLst>
      <p:ext uri="{BB962C8B-B14F-4D97-AF65-F5344CB8AC3E}">
        <p14:creationId xmlns:p14="http://schemas.microsoft.com/office/powerpoint/2010/main" val="280358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E7F0C-F81E-8F4D-B2C5-95D8681C5020}" type="datetimeFigureOut">
              <a:rPr lang="en-US" smtClean="0"/>
              <a:t>3/30/2021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9876C-94E4-C74F-AF29-9116695A36E3}" type="slidenum">
              <a:rPr lang="en-US" smtClean="0"/>
              <a:t>‹#›</a:t>
            </a:fld>
            <a:endParaRPr lang="en-US"/>
          </a:p>
        </p:txBody>
      </p:sp>
    </p:spTree>
    <p:extLst>
      <p:ext uri="{BB962C8B-B14F-4D97-AF65-F5344CB8AC3E}">
        <p14:creationId xmlns:p14="http://schemas.microsoft.com/office/powerpoint/2010/main" val="409130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Anxiety</a:t>
            </a:r>
          </a:p>
        </p:txBody>
      </p:sp>
      <p:sp>
        <p:nvSpPr>
          <p:cNvPr id="3" name="Subtitle 2"/>
          <p:cNvSpPr>
            <a:spLocks noGrp="1"/>
          </p:cNvSpPr>
          <p:nvPr>
            <p:ph type="subTitle" idx="1"/>
          </p:nvPr>
        </p:nvSpPr>
        <p:spPr/>
        <p:txBody>
          <a:bodyPr/>
          <a:lstStyle/>
          <a:p>
            <a:r>
              <a:rPr lang="en-US" dirty="0"/>
              <a:t>By Yvonne </a:t>
            </a:r>
            <a:r>
              <a:rPr lang="en-US" dirty="0" err="1"/>
              <a:t>Agyemang</a:t>
            </a:r>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9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265E-B6E1-4943-9EC8-888C38AE23D3}"/>
              </a:ext>
            </a:extLst>
          </p:cNvPr>
          <p:cNvSpPr>
            <a:spLocks noGrp="1"/>
          </p:cNvSpPr>
          <p:nvPr>
            <p:ph type="title"/>
          </p:nvPr>
        </p:nvSpPr>
        <p:spPr/>
        <p:txBody>
          <a:bodyPr/>
          <a:lstStyle/>
          <a:p>
            <a:r>
              <a:rPr lang="en-GB" dirty="0">
                <a:solidFill>
                  <a:srgbClr val="000000"/>
                </a:solidFill>
              </a:rPr>
              <a:t>Triggers to Anxiety?</a:t>
            </a:r>
          </a:p>
        </p:txBody>
      </p:sp>
      <p:sp>
        <p:nvSpPr>
          <p:cNvPr id="3" name="Content Placeholder 2">
            <a:extLst>
              <a:ext uri="{FF2B5EF4-FFF2-40B4-BE49-F238E27FC236}">
                <a16:creationId xmlns:a16="http://schemas.microsoft.com/office/drawing/2014/main" id="{54DA7FFC-9726-4455-923B-65132D37E50D}"/>
              </a:ext>
            </a:extLst>
          </p:cNvPr>
          <p:cNvSpPr>
            <a:spLocks noGrp="1"/>
          </p:cNvSpPr>
          <p:nvPr>
            <p:ph idx="1"/>
          </p:nvPr>
        </p:nvSpPr>
        <p:spPr/>
        <p:txBody>
          <a:bodyPr>
            <a:normAutofit fontScale="55000" lnSpcReduction="20000"/>
          </a:bodyPr>
          <a:lstStyle/>
          <a:p>
            <a:r>
              <a:rPr lang="en-US" b="1" dirty="0"/>
              <a:t>Stress</a:t>
            </a:r>
            <a:r>
              <a:rPr lang="en-US" dirty="0"/>
              <a:t>- unable to balance lots of different demands and worries about how you are going to be able to cope </a:t>
            </a:r>
          </a:p>
          <a:p>
            <a:r>
              <a:rPr lang="en-US" b="1" dirty="0"/>
              <a:t>Being a worrier- </a:t>
            </a:r>
            <a:r>
              <a:rPr lang="en-US" dirty="0"/>
              <a:t>worrying about lots of different things </a:t>
            </a:r>
          </a:p>
          <a:p>
            <a:r>
              <a:rPr lang="en-US" b="1" dirty="0">
                <a:solidFill>
                  <a:srgbClr val="000000"/>
                </a:solidFill>
              </a:rPr>
              <a:t>Financial Concerns- </a:t>
            </a:r>
            <a:r>
              <a:rPr lang="en-US" dirty="0">
                <a:solidFill>
                  <a:srgbClr val="000000"/>
                </a:solidFill>
              </a:rPr>
              <a:t>Worrying about money, being in debt </a:t>
            </a:r>
          </a:p>
          <a:p>
            <a:r>
              <a:rPr lang="en-US" b="1" dirty="0">
                <a:solidFill>
                  <a:srgbClr val="000000"/>
                </a:solidFill>
              </a:rPr>
              <a:t>Significant life events</a:t>
            </a:r>
            <a:r>
              <a:rPr lang="en-US" dirty="0">
                <a:solidFill>
                  <a:srgbClr val="000000"/>
                </a:solidFill>
              </a:rPr>
              <a:t>- death of someone close, moving houses, having a baby, getting married </a:t>
            </a:r>
            <a:endParaRPr lang="en-GB" b="1" dirty="0">
              <a:solidFill>
                <a:srgbClr val="000000"/>
              </a:solidFill>
            </a:endParaRPr>
          </a:p>
          <a:p>
            <a:r>
              <a:rPr lang="en-GB" b="1" dirty="0">
                <a:solidFill>
                  <a:srgbClr val="000000"/>
                </a:solidFill>
              </a:rPr>
              <a:t>Racism </a:t>
            </a:r>
            <a:r>
              <a:rPr lang="en-GB" dirty="0">
                <a:solidFill>
                  <a:srgbClr val="000000"/>
                </a:solidFill>
              </a:rPr>
              <a:t> - experiencing discrimination at work or in searching for work, feeling excluded in college – can lead to low mood, affect self esteem, motivation etc….</a:t>
            </a:r>
          </a:p>
          <a:p>
            <a:r>
              <a:rPr lang="en-GB" b="1" dirty="0">
                <a:solidFill>
                  <a:srgbClr val="000000"/>
                </a:solidFill>
              </a:rPr>
              <a:t>Personal Relationships pressures  </a:t>
            </a:r>
            <a:r>
              <a:rPr lang="en-GB" dirty="0">
                <a:solidFill>
                  <a:srgbClr val="000000"/>
                </a:solidFill>
              </a:rPr>
              <a:t>(within the family and outside of the family – difficulties in relationships at home can affect our mood…… health issues, employment or housing issues, caring responsibilities etc</a:t>
            </a:r>
          </a:p>
          <a:p>
            <a:r>
              <a:rPr lang="en-GB" b="1" dirty="0">
                <a:solidFill>
                  <a:srgbClr val="000000"/>
                </a:solidFill>
              </a:rPr>
              <a:t> Migration</a:t>
            </a:r>
            <a:r>
              <a:rPr lang="en-GB" dirty="0">
                <a:solidFill>
                  <a:srgbClr val="000000"/>
                </a:solidFill>
              </a:rPr>
              <a:t>– difficulties with migration status, feeling isolated and missing family from the country of origin, difficulties with integrating to the new community, language difficulties can all lead to low mood… </a:t>
            </a:r>
          </a:p>
          <a:p>
            <a:r>
              <a:rPr lang="en-GB" b="1" dirty="0">
                <a:solidFill>
                  <a:srgbClr val="000000"/>
                </a:solidFill>
              </a:rPr>
              <a:t>Struggling with cultural differences </a:t>
            </a:r>
            <a:r>
              <a:rPr lang="en-GB" dirty="0">
                <a:solidFill>
                  <a:srgbClr val="000000"/>
                </a:solidFill>
              </a:rPr>
              <a:t>between expectations of own cultural background and the dominate culture  </a:t>
            </a:r>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30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rmAutofit fontScale="70000" lnSpcReduction="20000"/>
          </a:bodyPr>
          <a:lstStyle/>
          <a:p>
            <a:r>
              <a:rPr lang="en-US" dirty="0"/>
              <a:t>Jack struggles with GAD</a:t>
            </a:r>
          </a:p>
          <a:p>
            <a:r>
              <a:rPr lang="en-US" dirty="0"/>
              <a:t>It interferes with his ability to do everyday things as he constantly worries about whether or not he is making the right decision. He also always thinks about the worst case scenario </a:t>
            </a:r>
          </a:p>
          <a:p>
            <a:r>
              <a:rPr lang="en-US" dirty="0"/>
              <a:t>He constantly finds himself trapped in a cycle of anxiety, causing him to always feel restless and on edge. As a result his sleep is impacted and he is often irritable with others</a:t>
            </a:r>
          </a:p>
          <a:p>
            <a:r>
              <a:rPr lang="en-US" dirty="0"/>
              <a:t>Jack has always been a worrier but now struggles to stop worrying. He also worries about the fact that he worries so much and the impact that this may have on his health</a:t>
            </a:r>
          </a:p>
          <a:p>
            <a:r>
              <a:rPr lang="en-US" dirty="0"/>
              <a:t>Sometimes he thinks that worrying is a useful way to prevent things going wrong. However, he wishes he could stop worrying and over analyzing everything </a:t>
            </a:r>
          </a:p>
        </p:txBody>
      </p:sp>
    </p:spTree>
    <p:extLst>
      <p:ext uri="{BB962C8B-B14F-4D97-AF65-F5344CB8AC3E}">
        <p14:creationId xmlns:p14="http://schemas.microsoft.com/office/powerpoint/2010/main" val="51311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Can Affect Us</a:t>
            </a:r>
          </a:p>
        </p:txBody>
      </p:sp>
      <p:sp>
        <p:nvSpPr>
          <p:cNvPr id="3" name="Content Placeholder 2"/>
          <p:cNvSpPr>
            <a:spLocks noGrp="1"/>
          </p:cNvSpPr>
          <p:nvPr>
            <p:ph idx="1"/>
          </p:nvPr>
        </p:nvSpPr>
        <p:spPr/>
        <p:txBody>
          <a:bodyPr>
            <a:normAutofit lnSpcReduction="10000"/>
          </a:bodyPr>
          <a:lstStyle/>
          <a:p>
            <a:r>
              <a:rPr lang="en-US" b="1" dirty="0"/>
              <a:t>Behavioural- </a:t>
            </a:r>
            <a:r>
              <a:rPr lang="en-US" dirty="0"/>
              <a:t>Worrying, seeking reassurance from others and putting things off/avoiding doing things</a:t>
            </a:r>
          </a:p>
          <a:p>
            <a:r>
              <a:rPr lang="en-US" b="1" dirty="0"/>
              <a:t>Physical- </a:t>
            </a:r>
            <a:r>
              <a:rPr lang="en-US" dirty="0"/>
              <a:t>Sweating, disturbed sleep, headaches, irritable, tired, pins and needles and tension</a:t>
            </a:r>
            <a:endParaRPr lang="en-US" b="1" dirty="0"/>
          </a:p>
          <a:p>
            <a:r>
              <a:rPr lang="en-US" b="1" dirty="0"/>
              <a:t>Thoughts- </a:t>
            </a:r>
            <a:r>
              <a:rPr lang="en-US" dirty="0"/>
              <a:t>Tend to be predicting that something bad is going to happen and unable to stop ourselves from worrying</a:t>
            </a:r>
            <a:endParaRPr lang="en-US" dirty="0">
              <a:effectLst/>
            </a:endParaRPr>
          </a:p>
          <a:p>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2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First Steps to Feeling Better</a:t>
            </a:r>
          </a:p>
        </p:txBody>
      </p:sp>
      <p:pic>
        <p:nvPicPr>
          <p:cNvPr id="3" name="Picture 2" descr="Screen Shot 2020-09-20 at 19.57.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99372"/>
            <a:ext cx="7799440" cy="5503718"/>
          </a:xfrm>
          <a:prstGeom prst="rect">
            <a:avLst/>
          </a:prstGeom>
        </p:spPr>
      </p:pic>
    </p:spTree>
    <p:extLst>
      <p:ext uri="{BB962C8B-B14F-4D97-AF65-F5344CB8AC3E}">
        <p14:creationId xmlns:p14="http://schemas.microsoft.com/office/powerpoint/2010/main" val="225984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Cycle of Worry</a:t>
            </a:r>
          </a:p>
        </p:txBody>
      </p:sp>
      <p:sp>
        <p:nvSpPr>
          <p:cNvPr id="3" name="Content Placeholder 2"/>
          <p:cNvSpPr>
            <a:spLocks noGrp="1"/>
          </p:cNvSpPr>
          <p:nvPr>
            <p:ph idx="1"/>
          </p:nvPr>
        </p:nvSpPr>
        <p:spPr/>
        <p:txBody>
          <a:bodyPr>
            <a:normAutofit fontScale="85000" lnSpcReduction="20000"/>
          </a:bodyPr>
          <a:lstStyle/>
          <a:p>
            <a:r>
              <a:rPr lang="en-US" dirty="0"/>
              <a:t>When we are worrying about something we tend to avoid solving the problem, seeking reassurance from others or worrying </a:t>
            </a:r>
          </a:p>
          <a:p>
            <a:r>
              <a:rPr lang="en-US" dirty="0"/>
              <a:t>These behaviours maintain symptoms of anxiety as we are not dealing with the issue at hand</a:t>
            </a:r>
          </a:p>
          <a:p>
            <a:r>
              <a:rPr lang="en-US" dirty="0"/>
              <a:t>As a result we continue to worry that something bad is going to happen and therefore keep the fight and flight system going, which maintains the physical symptoms of anxiety</a:t>
            </a:r>
          </a:p>
          <a:p>
            <a:r>
              <a:rPr lang="en-US" dirty="0"/>
              <a:t>The key to start feeling better to replace worrying, seeking reassurance and avoiding things with other tools which will break the cycle.</a:t>
            </a:r>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04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Worry </a:t>
            </a:r>
          </a:p>
        </p:txBody>
      </p:sp>
      <p:sp>
        <p:nvSpPr>
          <p:cNvPr id="3" name="Content Placeholder 2"/>
          <p:cNvSpPr>
            <a:spLocks noGrp="1"/>
          </p:cNvSpPr>
          <p:nvPr>
            <p:ph idx="1"/>
          </p:nvPr>
        </p:nvSpPr>
        <p:spPr/>
        <p:txBody>
          <a:bodyPr>
            <a:normAutofit lnSpcReduction="10000"/>
          </a:bodyPr>
          <a:lstStyle/>
          <a:p>
            <a:r>
              <a:rPr lang="en-US" dirty="0"/>
              <a:t>Worry can be helpful- helps us problem solve</a:t>
            </a:r>
          </a:p>
          <a:p>
            <a:r>
              <a:rPr lang="en-US" dirty="0"/>
              <a:t>Worry can be unhelpful when it is excessive, predicts the worse and gives us physical symptoms or anxiety- headaches, tension, troubles concentrating</a:t>
            </a:r>
          </a:p>
          <a:p>
            <a:r>
              <a:rPr lang="en-US" dirty="0"/>
              <a:t>People who worry may start to worry about the fact they are worrying so much and what this may mean for their health, or what this says about them as a person. </a:t>
            </a:r>
          </a:p>
          <a:p>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27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Worry</a:t>
            </a:r>
          </a:p>
        </p:txBody>
      </p:sp>
      <p:sp>
        <p:nvSpPr>
          <p:cNvPr id="3" name="Content Placeholder 2"/>
          <p:cNvSpPr>
            <a:spLocks noGrp="1"/>
          </p:cNvSpPr>
          <p:nvPr>
            <p:ph idx="1"/>
          </p:nvPr>
        </p:nvSpPr>
        <p:spPr/>
        <p:txBody>
          <a:bodyPr>
            <a:normAutofit fontScale="92500" lnSpcReduction="10000"/>
          </a:bodyPr>
          <a:lstStyle/>
          <a:p>
            <a:r>
              <a:rPr lang="en-US" b="1" dirty="0"/>
              <a:t>Practical Worries: </a:t>
            </a:r>
            <a:r>
              <a:rPr lang="en-US" dirty="0"/>
              <a:t>These are worries that are often affecting you now and for which there is a practical solution. For example, these can include things like ‘I haven’t paid the gas bill this quarter’</a:t>
            </a:r>
          </a:p>
          <a:p>
            <a:r>
              <a:rPr lang="en-US" b="1" dirty="0"/>
              <a:t>Hypothetical Worries: </a:t>
            </a:r>
            <a:r>
              <a:rPr lang="en-US" dirty="0"/>
              <a:t>This type of worry is often about things that may be well in the future and may not have a solution no matter how hard you try to find one. ‘For example ‘What if the plane crashes on the way to Manchester?’, ‘What if the bus is late tomorrow to take me to the hospital?’, </a:t>
            </a:r>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84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Worries</a:t>
            </a:r>
          </a:p>
        </p:txBody>
      </p:sp>
      <p:sp>
        <p:nvSpPr>
          <p:cNvPr id="3" name="Content Placeholder 2"/>
          <p:cNvSpPr>
            <a:spLocks noGrp="1"/>
          </p:cNvSpPr>
          <p:nvPr>
            <p:ph idx="1"/>
          </p:nvPr>
        </p:nvSpPr>
        <p:spPr/>
        <p:txBody>
          <a:bodyPr>
            <a:normAutofit fontScale="85000" lnSpcReduction="20000"/>
          </a:bodyPr>
          <a:lstStyle/>
          <a:p>
            <a:r>
              <a:rPr lang="en-US" b="1" dirty="0"/>
              <a:t>Practical Worries: </a:t>
            </a:r>
          </a:p>
          <a:p>
            <a:pPr marL="0" indent="0">
              <a:buNone/>
            </a:pPr>
            <a:r>
              <a:rPr lang="en-US" b="1" dirty="0"/>
              <a:t>Problem solving </a:t>
            </a:r>
            <a:r>
              <a:rPr lang="en-US" i="1" dirty="0"/>
              <a:t>is an evidence-based intervention that helps you initially distance yourself from your worries to help you think about different types of practical solutions that there may be. </a:t>
            </a:r>
            <a:endParaRPr lang="en-US" b="1" dirty="0"/>
          </a:p>
          <a:p>
            <a:endParaRPr lang="en-US" b="1" dirty="0"/>
          </a:p>
          <a:p>
            <a:r>
              <a:rPr lang="en-US" b="1" dirty="0"/>
              <a:t>Hypothetical Worries: </a:t>
            </a:r>
          </a:p>
          <a:p>
            <a:pPr marL="0" indent="0">
              <a:buNone/>
            </a:pPr>
            <a:r>
              <a:rPr lang="en-US" b="1" dirty="0"/>
              <a:t>Worry time </a:t>
            </a:r>
            <a:r>
              <a:rPr lang="en-US" dirty="0"/>
              <a:t>is giving yourself time to worry, but at a time that you choose and are more in control of during the day. When you are worrying it can distract your focus away from what you are doing in the present moment onto future concerns. </a:t>
            </a:r>
          </a:p>
          <a:p>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3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a:t>
            </a:r>
          </a:p>
        </p:txBody>
      </p:sp>
      <p:sp>
        <p:nvSpPr>
          <p:cNvPr id="3" name="Content Placeholder 2"/>
          <p:cNvSpPr>
            <a:spLocks noGrp="1"/>
          </p:cNvSpPr>
          <p:nvPr>
            <p:ph idx="1"/>
          </p:nvPr>
        </p:nvSpPr>
        <p:spPr/>
        <p:txBody>
          <a:bodyPr>
            <a:normAutofit fontScale="25000" lnSpcReduction="20000"/>
          </a:bodyPr>
          <a:lstStyle/>
          <a:p>
            <a:pPr marL="0" indent="0">
              <a:buNone/>
            </a:pPr>
            <a:r>
              <a:rPr lang="en-US" sz="11100" dirty="0"/>
              <a:t>Step 1: Identify the worry you want to focus on</a:t>
            </a:r>
          </a:p>
          <a:p>
            <a:pPr marL="0" indent="0">
              <a:buNone/>
            </a:pPr>
            <a:r>
              <a:rPr lang="en-US" sz="11100" dirty="0"/>
              <a:t>Step 2: Convert the worry into a practical problem </a:t>
            </a:r>
            <a:endParaRPr lang="en-US" sz="11100" dirty="0">
              <a:effectLst/>
            </a:endParaRPr>
          </a:p>
          <a:p>
            <a:pPr marL="0" indent="0">
              <a:buNone/>
            </a:pPr>
            <a:r>
              <a:rPr lang="en-US" sz="11100" dirty="0"/>
              <a:t>Step 3: Identify solutions</a:t>
            </a:r>
          </a:p>
          <a:p>
            <a:pPr marL="0" indent="0">
              <a:buNone/>
            </a:pPr>
            <a:r>
              <a:rPr lang="en-US" sz="11100" dirty="0"/>
              <a:t>Step 4: </a:t>
            </a:r>
            <a:r>
              <a:rPr lang="en-US" sz="11100" dirty="0" err="1"/>
              <a:t>Analyse</a:t>
            </a:r>
            <a:r>
              <a:rPr lang="en-US" sz="11100" dirty="0"/>
              <a:t> the strengths and weaknesses of each solution </a:t>
            </a:r>
          </a:p>
          <a:p>
            <a:pPr marL="0" indent="0">
              <a:buNone/>
            </a:pPr>
            <a:r>
              <a:rPr lang="en-US" sz="11100" dirty="0"/>
              <a:t>Step 5: Select a solution </a:t>
            </a:r>
          </a:p>
          <a:p>
            <a:pPr marL="0" indent="0">
              <a:buNone/>
            </a:pPr>
            <a:r>
              <a:rPr lang="en-US" sz="11100" dirty="0"/>
              <a:t>Step 6: Develop a plan </a:t>
            </a:r>
          </a:p>
          <a:p>
            <a:pPr marL="0" indent="0">
              <a:buNone/>
            </a:pPr>
            <a:r>
              <a:rPr lang="en-US" sz="11100" dirty="0"/>
              <a:t>Step 7: Put your plan into action </a:t>
            </a:r>
          </a:p>
          <a:p>
            <a:pPr marL="0" indent="0">
              <a:buNone/>
            </a:pPr>
            <a:r>
              <a:rPr lang="en-US" sz="11100" dirty="0"/>
              <a:t>Step 8: Review your plan </a:t>
            </a:r>
            <a:endParaRPr lang="en-US" sz="11100" dirty="0">
              <a:effectLst/>
            </a:endParaRPr>
          </a:p>
          <a:p>
            <a:pPr marL="0" indent="0">
              <a:buNone/>
            </a:pPr>
            <a:endParaRPr lang="en-US" dirty="0">
              <a:effectLst/>
            </a:endParaRPr>
          </a:p>
          <a:p>
            <a:pPr marL="0" indent="0">
              <a:buNone/>
            </a:pPr>
            <a:endParaRPr lang="en-US" dirty="0">
              <a:effectLst/>
            </a:endParaRPr>
          </a:p>
          <a:p>
            <a:pPr marL="0" indent="0">
              <a:buNone/>
            </a:pPr>
            <a:endParaRPr lang="en-US" dirty="0">
              <a:effectLst/>
            </a:endParaRPr>
          </a:p>
          <a:p>
            <a:pPr marL="0" indent="0">
              <a:buNone/>
            </a:pPr>
            <a:endParaRPr lang="en-US" dirty="0">
              <a:effectLst/>
            </a:endParaRPr>
          </a:p>
          <a:p>
            <a:pPr marL="0" indent="0">
              <a:buNone/>
            </a:pPr>
            <a:endParaRPr lang="en-US" dirty="0">
              <a:effectLst/>
            </a:endParaRPr>
          </a:p>
          <a:p>
            <a:pPr marL="0" indent="0">
              <a:buNone/>
            </a:pPr>
            <a:endParaRPr lang="en-US" dirty="0">
              <a:effectLst/>
            </a:endParaRPr>
          </a:p>
          <a:p>
            <a:pPr marL="0" indent="0">
              <a:buNone/>
            </a:pPr>
            <a:endParaRPr lang="en-US" b="1" dirty="0"/>
          </a:p>
          <a:p>
            <a:pPr marL="0" indent="0">
              <a:buNone/>
            </a:pPr>
            <a:r>
              <a:rPr lang="en-US" b="1" dirty="0"/>
              <a:t> </a:t>
            </a:r>
            <a:endParaRPr lang="en-US" dirty="0">
              <a:effectLst/>
            </a:endParaRPr>
          </a:p>
          <a:p>
            <a:pPr marL="0" indent="0">
              <a:buNone/>
            </a:pPr>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76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Worry Time</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Step 1: Plan your worry time </a:t>
            </a:r>
          </a:p>
          <a:p>
            <a:pPr marL="0" indent="0">
              <a:buNone/>
            </a:pPr>
            <a:r>
              <a:rPr lang="en-US" dirty="0"/>
              <a:t>A time where you can spend 10 minutes worrying </a:t>
            </a:r>
          </a:p>
          <a:p>
            <a:pPr marL="0" indent="0">
              <a:buNone/>
            </a:pPr>
            <a:r>
              <a:rPr lang="en-US" b="1" dirty="0"/>
              <a:t>Step 2: Write down your hypothetical worries </a:t>
            </a:r>
          </a:p>
          <a:p>
            <a:pPr marL="0" indent="0">
              <a:buNone/>
            </a:pPr>
            <a:r>
              <a:rPr lang="en-US" dirty="0"/>
              <a:t>Acknowledge that they are there, do not try to stop them and write them down </a:t>
            </a:r>
          </a:p>
          <a:p>
            <a:pPr marL="0" indent="0">
              <a:buNone/>
            </a:pPr>
            <a:r>
              <a:rPr lang="en-US" b="1" dirty="0"/>
              <a:t>Step 3: Refocus on the present moment </a:t>
            </a:r>
          </a:p>
          <a:p>
            <a:pPr marL="0" indent="0">
              <a:buNone/>
            </a:pPr>
            <a:r>
              <a:rPr lang="en-US" dirty="0"/>
              <a:t>Color distraction technique or 5 sense technique </a:t>
            </a:r>
          </a:p>
          <a:p>
            <a:pPr marL="0" indent="0">
              <a:buNone/>
            </a:pPr>
            <a:r>
              <a:rPr lang="en-US" b="1" dirty="0"/>
              <a:t>Step 4: Your scheduled worry time - Now worry! </a:t>
            </a:r>
          </a:p>
          <a:p>
            <a:pPr marL="0" indent="0">
              <a:buNone/>
            </a:pPr>
            <a:r>
              <a:rPr lang="en-US" dirty="0"/>
              <a:t>Worry as much as you want to for 10 minutes and end with a mentally exhausting task</a:t>
            </a:r>
          </a:p>
          <a:p>
            <a:pPr marL="0" indent="0">
              <a:buNone/>
            </a:pPr>
            <a:endParaRPr lang="en-US" dirty="0"/>
          </a:p>
          <a:p>
            <a:pPr marL="0" indent="0">
              <a:buNone/>
            </a:pPr>
            <a:endParaRPr lang="en-US"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66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9E55D657-628A-4D08-9B33-86090B616E8E}"/>
              </a:ext>
            </a:extLst>
          </p:cNvPr>
          <p:cNvSpPr>
            <a:spLocks noGrp="1"/>
          </p:cNvSpPr>
          <p:nvPr>
            <p:ph type="title"/>
          </p:nvPr>
        </p:nvSpPr>
        <p:spPr>
          <a:xfrm>
            <a:off x="457200" y="274638"/>
            <a:ext cx="8507413" cy="1143000"/>
          </a:xfrm>
        </p:spPr>
        <p:txBody>
          <a:bodyPr/>
          <a:lstStyle/>
          <a:p>
            <a:pPr algn="l" eaLnBrk="1" hangingPunct="1"/>
            <a:r>
              <a:rPr lang="en-GB" altLang="en-US">
                <a:latin typeface="Arial" panose="020B0604020202020204" pitchFamily="34" charset="0"/>
              </a:rPr>
              <a:t>What will the group involve?</a:t>
            </a:r>
            <a:endParaRPr lang="en-US" altLang="en-US">
              <a:latin typeface="Arial" panose="020B0604020202020204" pitchFamily="34" charset="0"/>
            </a:endParaRPr>
          </a:p>
        </p:txBody>
      </p:sp>
      <p:sp>
        <p:nvSpPr>
          <p:cNvPr id="7172" name="Content Placeholder 2">
            <a:extLst>
              <a:ext uri="{FF2B5EF4-FFF2-40B4-BE49-F238E27FC236}">
                <a16:creationId xmlns:a16="http://schemas.microsoft.com/office/drawing/2014/main" id="{4250A6EE-B8B3-48AA-90E2-E0E1739FAB54}"/>
              </a:ext>
            </a:extLst>
          </p:cNvPr>
          <p:cNvSpPr>
            <a:spLocks noGrp="1"/>
          </p:cNvSpPr>
          <p:nvPr>
            <p:ph idx="1"/>
          </p:nvPr>
        </p:nvSpPr>
        <p:spPr>
          <a:xfrm>
            <a:off x="457200" y="1566863"/>
            <a:ext cx="8229600" cy="4238625"/>
          </a:xfrm>
        </p:spPr>
        <p:txBody>
          <a:bodyPr>
            <a:normAutofit/>
          </a:bodyPr>
          <a:lstStyle/>
          <a:p>
            <a:pPr marL="0" indent="0" eaLnBrk="1" hangingPunct="1">
              <a:lnSpc>
                <a:spcPct val="80000"/>
              </a:lnSpc>
              <a:buFont typeface="Symbol" panose="05050102010706020507" pitchFamily="18" charset="2"/>
              <a:buNone/>
            </a:pPr>
            <a:r>
              <a:rPr lang="en-GB" altLang="en-US" sz="2800" b="1" dirty="0">
                <a:solidFill>
                  <a:srgbClr val="4E005F"/>
                </a:solidFill>
                <a:latin typeface="Arial" panose="020B0604020202020204" pitchFamily="34" charset="0"/>
              </a:rPr>
              <a:t>Our part…</a:t>
            </a:r>
          </a:p>
          <a:p>
            <a:pPr marL="0" indent="0" eaLnBrk="1" hangingPunct="1">
              <a:lnSpc>
                <a:spcPct val="80000"/>
              </a:lnSpc>
              <a:buFont typeface="Symbol" panose="05050102010706020507" pitchFamily="18" charset="2"/>
              <a:buNone/>
            </a:pPr>
            <a:endParaRPr lang="en-GB" altLang="en-US" sz="2800" dirty="0">
              <a:latin typeface="Arial" panose="020B0604020202020204" pitchFamily="34" charset="0"/>
            </a:endParaRPr>
          </a:p>
          <a:p>
            <a:pPr marL="0" indent="0" eaLnBrk="1" hangingPunct="1">
              <a:lnSpc>
                <a:spcPct val="80000"/>
              </a:lnSpc>
              <a:buFont typeface="Wingdings" panose="05000000000000000000" pitchFamily="2" charset="2"/>
              <a:buChar char="Ø"/>
            </a:pPr>
            <a:r>
              <a:rPr lang="en-GB" altLang="en-US" sz="2800" dirty="0">
                <a:latin typeface="Arial" panose="020B0604020202020204" pitchFamily="34" charset="0"/>
              </a:rPr>
              <a:t>To provide a safe place to explore your difficulties</a:t>
            </a:r>
          </a:p>
          <a:p>
            <a:pPr marL="0" indent="0" eaLnBrk="1" hangingPunct="1">
              <a:lnSpc>
                <a:spcPct val="80000"/>
              </a:lnSpc>
              <a:buFont typeface="Wingdings" panose="05000000000000000000" pitchFamily="2" charset="2"/>
              <a:buChar char="Ø"/>
            </a:pPr>
            <a:endParaRPr lang="en-GB" altLang="en-US" sz="2800" dirty="0">
              <a:latin typeface="Arial" panose="020B0604020202020204" pitchFamily="34" charset="0"/>
            </a:endParaRPr>
          </a:p>
          <a:p>
            <a:pPr marL="0" indent="0" eaLnBrk="1" hangingPunct="1">
              <a:lnSpc>
                <a:spcPct val="80000"/>
              </a:lnSpc>
              <a:buFont typeface="Wingdings" panose="05000000000000000000" pitchFamily="2" charset="2"/>
              <a:buChar char="Ø"/>
            </a:pPr>
            <a:r>
              <a:rPr lang="en-GB" altLang="en-US" sz="2800" dirty="0">
                <a:latin typeface="Arial" panose="020B0604020202020204" pitchFamily="34" charset="0"/>
              </a:rPr>
              <a:t>Based on Worry Time, Problem Solving and Progressive Muscle Relaxation </a:t>
            </a:r>
            <a:r>
              <a:rPr lang="en-US" altLang="en-US" sz="2800" dirty="0">
                <a:latin typeface="Arial" panose="020B0604020202020204" pitchFamily="34" charset="0"/>
              </a:rPr>
              <a:t>which is recommended by NICE for treating anxiety </a:t>
            </a:r>
          </a:p>
          <a:p>
            <a:pPr marL="0" indent="0" eaLnBrk="1" hangingPunct="1">
              <a:lnSpc>
                <a:spcPct val="80000"/>
              </a:lnSpc>
              <a:buFont typeface="Wingdings" panose="05000000000000000000" pitchFamily="2" charset="2"/>
              <a:buChar char="Ø"/>
            </a:pPr>
            <a:endParaRPr lang="en-GB" altLang="en-US" sz="2800" dirty="0">
              <a:latin typeface="Arial" panose="020B0604020202020204" pitchFamily="34" charset="0"/>
            </a:endParaRPr>
          </a:p>
        </p:txBody>
      </p:sp>
      <p:pic>
        <p:nvPicPr>
          <p:cNvPr id="6"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42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of Tools To Apply</a:t>
            </a:r>
          </a:p>
        </p:txBody>
      </p:sp>
      <p:pic>
        <p:nvPicPr>
          <p:cNvPr id="4" name="Content Placeholder 3" descr="Screen Shot 2020-09-20 at 20.05.57.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24" t="-3946" r="1824" b="3946"/>
          <a:stretch/>
        </p:blipFill>
        <p:spPr>
          <a:xfrm>
            <a:off x="655659" y="1239057"/>
            <a:ext cx="8229600" cy="4525963"/>
          </a:xfrm>
        </p:spPr>
      </p:pic>
      <p:pic>
        <p:nvPicPr>
          <p:cNvPr id="5"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21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Muscle Relaxation</a:t>
            </a:r>
          </a:p>
        </p:txBody>
      </p:sp>
      <p:sp>
        <p:nvSpPr>
          <p:cNvPr id="3" name="Content Placeholder 2"/>
          <p:cNvSpPr>
            <a:spLocks noGrp="1"/>
          </p:cNvSpPr>
          <p:nvPr>
            <p:ph idx="1"/>
          </p:nvPr>
        </p:nvSpPr>
        <p:spPr/>
        <p:txBody>
          <a:bodyPr/>
          <a:lstStyle/>
          <a:p>
            <a:r>
              <a:rPr lang="en-US" dirty="0"/>
              <a:t>Our bodies respond automatically to stressful situations and thoughts by becoming tense. The opposite relationship also works: a good way of relaxing the mind is to deliberately relax the body. </a:t>
            </a:r>
          </a:p>
          <a:p>
            <a:r>
              <a:rPr lang="en-US" dirty="0"/>
              <a:t>In a progressive muscle relaxation each muscle group is tensed in turn, and the tension is then released. </a:t>
            </a:r>
          </a:p>
          <a:p>
            <a:endParaRPr lang="en-US"/>
          </a:p>
          <a:p>
            <a:endParaRPr lang="en-US" dirty="0"/>
          </a:p>
          <a:p>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561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5919"/>
            <a:ext cx="8229600" cy="1143000"/>
          </a:xfrm>
        </p:spPr>
        <p:txBody>
          <a:bodyPr/>
          <a:lstStyle/>
          <a:p>
            <a:r>
              <a:rPr lang="en-US" dirty="0"/>
              <a:t>Questions?</a:t>
            </a:r>
          </a:p>
        </p:txBody>
      </p:sp>
    </p:spTree>
    <p:extLst>
      <p:ext uri="{BB962C8B-B14F-4D97-AF65-F5344CB8AC3E}">
        <p14:creationId xmlns:p14="http://schemas.microsoft.com/office/powerpoint/2010/main" val="137046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be covered</a:t>
            </a:r>
          </a:p>
        </p:txBody>
      </p:sp>
      <p:sp>
        <p:nvSpPr>
          <p:cNvPr id="3" name="Content Placeholder 2"/>
          <p:cNvSpPr>
            <a:spLocks noGrp="1"/>
          </p:cNvSpPr>
          <p:nvPr>
            <p:ph idx="1"/>
          </p:nvPr>
        </p:nvSpPr>
        <p:spPr/>
        <p:txBody>
          <a:bodyPr>
            <a:normAutofit fontScale="85000" lnSpcReduction="20000"/>
          </a:bodyPr>
          <a:lstStyle/>
          <a:p>
            <a:r>
              <a:rPr lang="en-US" dirty="0"/>
              <a:t>What is anxiety?​</a:t>
            </a:r>
          </a:p>
          <a:p>
            <a:endParaRPr lang="en-US" dirty="0"/>
          </a:p>
          <a:p>
            <a:r>
              <a:rPr lang="en-US" dirty="0"/>
              <a:t>Possible triggers to anxiety?</a:t>
            </a:r>
          </a:p>
          <a:p>
            <a:pPr marL="0" indent="0">
              <a:buNone/>
            </a:pPr>
            <a:endParaRPr lang="en-GB" dirty="0"/>
          </a:p>
          <a:p>
            <a:r>
              <a:rPr lang="en-US" dirty="0"/>
              <a:t>First steps to feeling better…​</a:t>
            </a:r>
            <a:endParaRPr lang="en-GB" dirty="0"/>
          </a:p>
          <a:p>
            <a:pPr marL="0" indent="0">
              <a:buNone/>
            </a:pPr>
            <a:endParaRPr lang="en-GB" dirty="0"/>
          </a:p>
          <a:p>
            <a:r>
              <a:rPr lang="en-US" dirty="0"/>
              <a:t>What are Worry Time, Problem Solving and Progressive Muscle Relaxation?​</a:t>
            </a:r>
            <a:endParaRPr lang="en-GB" dirty="0"/>
          </a:p>
          <a:p>
            <a:pPr marL="0" indent="0">
              <a:buNone/>
            </a:pPr>
            <a:endParaRPr lang="en-GB" dirty="0"/>
          </a:p>
          <a:p>
            <a:r>
              <a:rPr lang="en-US" dirty="0"/>
              <a:t>Getting to know the link between our anxiety- seeking reassurance</a:t>
            </a:r>
            <a:r>
              <a:rPr lang="en-US"/>
              <a:t>, worrying </a:t>
            </a:r>
            <a:r>
              <a:rPr lang="en-US" dirty="0"/>
              <a:t>and avoidance</a:t>
            </a:r>
            <a:endParaRPr lang="en-GB" dirty="0"/>
          </a:p>
          <a:p>
            <a:endParaRPr lang="en-GB" dirty="0"/>
          </a:p>
          <a:p>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14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29CC6C3B-FF5C-42EF-9522-3504906601DF}"/>
              </a:ext>
            </a:extLst>
          </p:cNvPr>
          <p:cNvSpPr>
            <a:spLocks noGrp="1"/>
          </p:cNvSpPr>
          <p:nvPr>
            <p:ph type="title"/>
          </p:nvPr>
        </p:nvSpPr>
        <p:spPr/>
        <p:txBody>
          <a:bodyPr/>
          <a:lstStyle/>
          <a:p>
            <a:pPr algn="l" eaLnBrk="1" hangingPunct="1"/>
            <a:r>
              <a:rPr lang="en-GB" altLang="en-US">
                <a:latin typeface="Arial" panose="020B0604020202020204" pitchFamily="34" charset="0"/>
              </a:rPr>
              <a:t>Housekeeping </a:t>
            </a:r>
            <a:endParaRPr lang="en-US" altLang="en-US">
              <a:latin typeface="Arial" panose="020B0604020202020204" pitchFamily="34" charset="0"/>
            </a:endParaRPr>
          </a:p>
        </p:txBody>
      </p:sp>
      <p:sp>
        <p:nvSpPr>
          <p:cNvPr id="5124" name="Content Placeholder 2">
            <a:extLst>
              <a:ext uri="{FF2B5EF4-FFF2-40B4-BE49-F238E27FC236}">
                <a16:creationId xmlns:a16="http://schemas.microsoft.com/office/drawing/2014/main" id="{F4DFC841-B6D1-4679-AA39-1375523641ED}"/>
              </a:ext>
            </a:extLst>
          </p:cNvPr>
          <p:cNvSpPr>
            <a:spLocks noGrp="1"/>
          </p:cNvSpPr>
          <p:nvPr>
            <p:ph idx="1"/>
          </p:nvPr>
        </p:nvSpPr>
        <p:spPr>
          <a:xfrm>
            <a:off x="468313" y="1484313"/>
            <a:ext cx="8229600" cy="4537075"/>
          </a:xfrm>
        </p:spPr>
        <p:txBody>
          <a:bodyPr/>
          <a:lstStyle/>
          <a:p>
            <a:pPr eaLnBrk="1" hangingPunct="1">
              <a:spcBef>
                <a:spcPct val="0"/>
              </a:spcBef>
              <a:buFont typeface="Wingdings" panose="05000000000000000000" pitchFamily="2" charset="2"/>
              <a:buChar char="Ø"/>
            </a:pPr>
            <a:r>
              <a:rPr lang="en-GB" altLang="en-US" dirty="0">
                <a:latin typeface="Avenir Book" charset="0"/>
              </a:rPr>
              <a:t>Phones off</a:t>
            </a:r>
          </a:p>
          <a:p>
            <a:pPr eaLnBrk="1" hangingPunct="1">
              <a:spcBef>
                <a:spcPct val="0"/>
              </a:spcBef>
              <a:buFont typeface="Wingdings" panose="05000000000000000000" pitchFamily="2" charset="2"/>
              <a:buChar char="Ø"/>
            </a:pPr>
            <a:r>
              <a:rPr lang="en-GB" altLang="en-US" dirty="0">
                <a:latin typeface="Avenir Book" charset="0"/>
              </a:rPr>
              <a:t>Respect one another</a:t>
            </a:r>
          </a:p>
          <a:p>
            <a:pPr eaLnBrk="1" hangingPunct="1">
              <a:spcBef>
                <a:spcPct val="0"/>
              </a:spcBef>
              <a:buFont typeface="Wingdings" panose="05000000000000000000" pitchFamily="2" charset="2"/>
              <a:buChar char="Ø"/>
            </a:pPr>
            <a:r>
              <a:rPr lang="en-GB" altLang="en-US" dirty="0">
                <a:latin typeface="Avenir Book" charset="0"/>
              </a:rPr>
              <a:t>A lot to get through</a:t>
            </a:r>
          </a:p>
          <a:p>
            <a:pPr eaLnBrk="1" hangingPunct="1">
              <a:spcBef>
                <a:spcPct val="0"/>
              </a:spcBef>
              <a:buFont typeface="Wingdings" panose="05000000000000000000" pitchFamily="2" charset="2"/>
              <a:buChar char="Ø"/>
            </a:pPr>
            <a:r>
              <a:rPr lang="en-GB" altLang="en-US" dirty="0">
                <a:latin typeface="Avenir Book" charset="0"/>
              </a:rPr>
              <a:t>Not talking over each other</a:t>
            </a:r>
          </a:p>
          <a:p>
            <a:pPr eaLnBrk="1" hangingPunct="1">
              <a:spcBef>
                <a:spcPct val="0"/>
              </a:spcBef>
              <a:buFont typeface="Wingdings" panose="05000000000000000000" pitchFamily="2" charset="2"/>
              <a:buChar char="Ø"/>
            </a:pPr>
            <a:r>
              <a:rPr lang="en-GB" altLang="en-US" dirty="0">
                <a:latin typeface="Avenir Book" charset="0"/>
              </a:rPr>
              <a:t>Confidentiality </a:t>
            </a:r>
          </a:p>
          <a:p>
            <a:pPr eaLnBrk="1" hangingPunct="1">
              <a:spcBef>
                <a:spcPct val="0"/>
              </a:spcBef>
              <a:buFont typeface="Wingdings" panose="05000000000000000000" pitchFamily="2" charset="2"/>
              <a:buChar char="Ø"/>
            </a:pPr>
            <a:endParaRPr lang="en-GB" altLang="en-US" dirty="0">
              <a:latin typeface="Avenir Book" charset="0"/>
            </a:endParaRPr>
          </a:p>
          <a:p>
            <a:pPr eaLnBrk="1" hangingPunct="1">
              <a:spcBef>
                <a:spcPct val="0"/>
              </a:spcBef>
              <a:buFont typeface="Wingdings" panose="05000000000000000000" pitchFamily="2" charset="2"/>
              <a:buChar char="Ø"/>
            </a:pPr>
            <a:r>
              <a:rPr lang="en-GB" altLang="en-US" dirty="0">
                <a:latin typeface="Avenir Book" charset="0"/>
              </a:rPr>
              <a:t>Any thing else?</a:t>
            </a:r>
            <a:endParaRPr lang="en-US" altLang="en-US" dirty="0">
              <a:latin typeface="Arial" panose="020B0604020202020204" pitchFamily="34" charset="0"/>
            </a:endParaRPr>
          </a:p>
        </p:txBody>
      </p:sp>
      <p:pic>
        <p:nvPicPr>
          <p:cNvPr id="5125"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73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Anxiety			</a:t>
            </a:r>
          </a:p>
        </p:txBody>
      </p:sp>
      <p:sp>
        <p:nvSpPr>
          <p:cNvPr id="3" name="Content Placeholder 2"/>
          <p:cNvSpPr>
            <a:spLocks noGrp="1"/>
          </p:cNvSpPr>
          <p:nvPr>
            <p:ph idx="1"/>
          </p:nvPr>
        </p:nvSpPr>
        <p:spPr/>
        <p:txBody>
          <a:bodyPr>
            <a:normAutofit fontScale="77500" lnSpcReduction="20000"/>
          </a:bodyPr>
          <a:lstStyle/>
          <a:p>
            <a:r>
              <a:rPr lang="en-GB" dirty="0"/>
              <a:t>Panic attacks (separate workshop on this which goes into more detail. We will be focusing more on Generalised Anxiety </a:t>
            </a:r>
          </a:p>
          <a:p>
            <a:r>
              <a:rPr lang="en-GB" dirty="0"/>
              <a:t>Worrying about everything and finding it hard to stop worrying</a:t>
            </a:r>
          </a:p>
          <a:p>
            <a:r>
              <a:rPr lang="en-GB" dirty="0"/>
              <a:t>Troubles concentrating and sleeping</a:t>
            </a:r>
          </a:p>
          <a:p>
            <a:r>
              <a:rPr lang="en-GB" dirty="0"/>
              <a:t>Feeling restless and tense </a:t>
            </a:r>
          </a:p>
          <a:p>
            <a:r>
              <a:rPr lang="en-US" dirty="0"/>
              <a:t>Reduction of energy​</a:t>
            </a:r>
            <a:endParaRPr lang="en-GB" dirty="0"/>
          </a:p>
          <a:p>
            <a:r>
              <a:rPr lang="en-US" dirty="0"/>
              <a:t>Physical symptoms- increased heartbeat, sweating, dizziness </a:t>
            </a:r>
          </a:p>
          <a:p>
            <a:r>
              <a:rPr lang="en-US" dirty="0"/>
              <a:t>Sense of dread and constantly feeling ‘on edge’</a:t>
            </a:r>
          </a:p>
          <a:p>
            <a:r>
              <a:rPr lang="en-US" dirty="0"/>
              <a:t>Irritability </a:t>
            </a:r>
          </a:p>
          <a:p>
            <a:pPr marL="0" indent="0">
              <a:buNone/>
            </a:pPr>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18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Common Is Anxiety?</a:t>
            </a:r>
          </a:p>
        </p:txBody>
      </p:sp>
      <p:sp>
        <p:nvSpPr>
          <p:cNvPr id="3" name="Content Placeholder 2"/>
          <p:cNvSpPr>
            <a:spLocks noGrp="1"/>
          </p:cNvSpPr>
          <p:nvPr>
            <p:ph idx="1"/>
          </p:nvPr>
        </p:nvSpPr>
        <p:spPr/>
        <p:txBody>
          <a:bodyPr>
            <a:normAutofit/>
          </a:bodyPr>
          <a:lstStyle/>
          <a:p>
            <a:r>
              <a:rPr lang="en-US" dirty="0"/>
              <a:t>Feeling worried is a normal part of being human​</a:t>
            </a:r>
          </a:p>
          <a:p>
            <a:r>
              <a:rPr lang="en-US" dirty="0"/>
              <a:t>It is a common condition and estimated to affect 5% of the UK population (NHS website, 2020)</a:t>
            </a:r>
          </a:p>
          <a:p>
            <a:r>
              <a:rPr lang="en-US" dirty="0"/>
              <a:t>Reported by more women than men​</a:t>
            </a:r>
            <a:endParaRPr lang="en-GB" dirty="0"/>
          </a:p>
          <a:p>
            <a:pPr marL="0" indent="0">
              <a:buNone/>
            </a:pPr>
            <a:endParaRPr lang="en-US" dirty="0"/>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2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6D9F6D5-8600-496C-9950-6EFDE4147E4E}"/>
              </a:ext>
            </a:extLst>
          </p:cNvPr>
          <p:cNvSpPr>
            <a:spLocks noGrp="1"/>
          </p:cNvSpPr>
          <p:nvPr>
            <p:ph type="title"/>
          </p:nvPr>
        </p:nvSpPr>
        <p:spPr/>
        <p:txBody>
          <a:bodyPr/>
          <a:lstStyle/>
          <a:p>
            <a:r>
              <a:rPr lang="en-GB" altLang="en-US" dirty="0"/>
              <a:t>Anxiety across cultures</a:t>
            </a:r>
          </a:p>
        </p:txBody>
      </p:sp>
      <p:sp>
        <p:nvSpPr>
          <p:cNvPr id="92163" name="Content Placeholder 2">
            <a:extLst>
              <a:ext uri="{FF2B5EF4-FFF2-40B4-BE49-F238E27FC236}">
                <a16:creationId xmlns:a16="http://schemas.microsoft.com/office/drawing/2014/main" id="{B7F5E85E-B81D-4462-BD2D-D119751FC3F9}"/>
              </a:ext>
            </a:extLst>
          </p:cNvPr>
          <p:cNvSpPr>
            <a:spLocks noGrp="1"/>
          </p:cNvSpPr>
          <p:nvPr>
            <p:ph idx="1"/>
          </p:nvPr>
        </p:nvSpPr>
        <p:spPr/>
        <p:txBody>
          <a:bodyPr>
            <a:normAutofit fontScale="62500" lnSpcReduction="20000"/>
          </a:bodyPr>
          <a:lstStyle/>
          <a:p>
            <a:r>
              <a:rPr lang="en-GB" altLang="en-US" sz="4600" dirty="0">
                <a:solidFill>
                  <a:srgbClr val="000000"/>
                </a:solidFill>
              </a:rPr>
              <a:t>In some cultures it is common to use the psychological term of anxiety. In some cultures this word does not exists and may be better described as ‘nervousness’ (Martinez, 2020)</a:t>
            </a:r>
          </a:p>
          <a:p>
            <a:r>
              <a:rPr lang="en-US" sz="4600" dirty="0"/>
              <a:t>Research indicates that certain anxiety disorders (e.g., generalized anxiety disorder and panic disorder) may vary greatly in rate across cultural groups. It indicates that the clinical presentation of anxiety disorders, with respect to symptom presentation and the interpretation of symptoms, varies across cultures (Marques et al, 2014)</a:t>
            </a:r>
          </a:p>
          <a:p>
            <a:endParaRPr lang="en-GB" altLang="en-US" dirty="0">
              <a:solidFill>
                <a:srgbClr val="000000"/>
              </a:solidFill>
            </a:endParaRPr>
          </a:p>
          <a:p>
            <a:endParaRPr lang="en-GB" altLang="en-US" dirty="0">
              <a:solidFill>
                <a:srgbClr val="000000"/>
              </a:solidFill>
            </a:endParaRPr>
          </a:p>
          <a:p>
            <a:endParaRPr lang="en-GB" altLang="en-US" dirty="0">
              <a:solidFill>
                <a:srgbClr val="000000"/>
              </a:solidFill>
            </a:endParaRPr>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411A-C3FB-412A-A77E-9E384ADA2A1C}"/>
              </a:ext>
            </a:extLst>
          </p:cNvPr>
          <p:cNvSpPr>
            <a:spLocks noGrp="1"/>
          </p:cNvSpPr>
          <p:nvPr>
            <p:ph type="title"/>
          </p:nvPr>
        </p:nvSpPr>
        <p:spPr/>
        <p:txBody>
          <a:bodyPr>
            <a:normAutofit fontScale="90000"/>
          </a:bodyPr>
          <a:lstStyle/>
          <a:p>
            <a:br>
              <a:rPr lang="en-GB" dirty="0">
                <a:solidFill>
                  <a:srgbClr val="000000"/>
                </a:solidFill>
              </a:rPr>
            </a:br>
            <a:r>
              <a:rPr lang="en-GB" dirty="0">
                <a:solidFill>
                  <a:srgbClr val="000000"/>
                </a:solidFill>
              </a:rPr>
              <a:t>Other symptoms of anxiety?</a:t>
            </a:r>
          </a:p>
        </p:txBody>
      </p:sp>
      <p:sp>
        <p:nvSpPr>
          <p:cNvPr id="3" name="Content Placeholder 2">
            <a:extLst>
              <a:ext uri="{FF2B5EF4-FFF2-40B4-BE49-F238E27FC236}">
                <a16:creationId xmlns:a16="http://schemas.microsoft.com/office/drawing/2014/main" id="{1DCD2F50-0F81-4DC9-AE1A-F7AB6C65766C}"/>
              </a:ext>
            </a:extLst>
          </p:cNvPr>
          <p:cNvSpPr>
            <a:spLocks noGrp="1"/>
          </p:cNvSpPr>
          <p:nvPr>
            <p:ph idx="1"/>
          </p:nvPr>
        </p:nvSpPr>
        <p:spPr/>
        <p:txBody>
          <a:bodyPr>
            <a:normAutofit/>
          </a:bodyPr>
          <a:lstStyle/>
          <a:p>
            <a:r>
              <a:rPr lang="en-GB" dirty="0">
                <a:solidFill>
                  <a:srgbClr val="000000"/>
                </a:solidFill>
              </a:rPr>
              <a:t>Are there any other symptoms or ways in which anxiety is understood or manifest in your own cultural background?</a:t>
            </a:r>
          </a:p>
        </p:txBody>
      </p:sp>
      <p:pic>
        <p:nvPicPr>
          <p:cNvPr id="4" name="Picture 6">
            <a:extLst>
              <a:ext uri="{FF2B5EF4-FFF2-40B4-BE49-F238E27FC236}">
                <a16:creationId xmlns:a16="http://schemas.microsoft.com/office/drawing/2014/main" id="{86F8603B-A358-403D-823E-0E5F9EFB0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41" t="68596" r="32239" b="23862"/>
          <a:stretch/>
        </p:blipFill>
        <p:spPr bwMode="auto">
          <a:xfrm>
            <a:off x="1947510" y="6237288"/>
            <a:ext cx="567249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39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A27A-FAB6-4456-8CD4-7488FD567E4A}"/>
              </a:ext>
            </a:extLst>
          </p:cNvPr>
          <p:cNvSpPr>
            <a:spLocks noGrp="1"/>
          </p:cNvSpPr>
          <p:nvPr>
            <p:ph type="title"/>
          </p:nvPr>
        </p:nvSpPr>
        <p:spPr/>
        <p:txBody>
          <a:bodyPr/>
          <a:lstStyle/>
          <a:p>
            <a:r>
              <a:rPr lang="en-GB" dirty="0">
                <a:solidFill>
                  <a:srgbClr val="000000"/>
                </a:solidFill>
              </a:rPr>
              <a:t>Triggers to Anxiety</a:t>
            </a:r>
          </a:p>
        </p:txBody>
      </p:sp>
      <p:sp>
        <p:nvSpPr>
          <p:cNvPr id="3" name="Content Placeholder 2">
            <a:extLst>
              <a:ext uri="{FF2B5EF4-FFF2-40B4-BE49-F238E27FC236}">
                <a16:creationId xmlns:a16="http://schemas.microsoft.com/office/drawing/2014/main" id="{A15D4F13-8A64-4785-BE8E-11A89CED54A1}"/>
              </a:ext>
            </a:extLst>
          </p:cNvPr>
          <p:cNvSpPr>
            <a:spLocks noGrp="1"/>
          </p:cNvSpPr>
          <p:nvPr>
            <p:ph idx="1"/>
          </p:nvPr>
        </p:nvSpPr>
        <p:spPr/>
        <p:txBody>
          <a:bodyPr/>
          <a:lstStyle/>
          <a:p>
            <a:r>
              <a:rPr lang="en-GB" dirty="0">
                <a:solidFill>
                  <a:srgbClr val="000000"/>
                </a:solidFill>
              </a:rPr>
              <a:t>If anxiety manifests in symptoms then it is important to think about the triggers or things that lead to anxiety</a:t>
            </a:r>
          </a:p>
          <a:p>
            <a:r>
              <a:rPr lang="en-GB" dirty="0">
                <a:solidFill>
                  <a:srgbClr val="000000"/>
                </a:solidFill>
              </a:rPr>
              <a:t>What has made you feel anxious in the past?</a:t>
            </a:r>
          </a:p>
          <a:p>
            <a:endParaRPr lang="en-GB" dirty="0">
              <a:solidFill>
                <a:srgbClr val="000000"/>
              </a:solidFill>
            </a:endParaRPr>
          </a:p>
          <a:p>
            <a:endParaRPr lang="en-GB" dirty="0">
              <a:solidFill>
                <a:srgbClr val="000000"/>
              </a:solidFill>
            </a:endParaRPr>
          </a:p>
        </p:txBody>
      </p:sp>
    </p:spTree>
    <p:extLst>
      <p:ext uri="{BB962C8B-B14F-4D97-AF65-F5344CB8AC3E}">
        <p14:creationId xmlns:p14="http://schemas.microsoft.com/office/powerpoint/2010/main" val="15109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DC643D1A9D1443AE118E1E947213E9" ma:contentTypeVersion="14" ma:contentTypeDescription="Create a new document." ma:contentTypeScope="" ma:versionID="69b169284b1c588ddcb746cc232d6c72">
  <xsd:schema xmlns:xsd="http://www.w3.org/2001/XMLSchema" xmlns:xs="http://www.w3.org/2001/XMLSchema" xmlns:p="http://schemas.microsoft.com/office/2006/metadata/properties" xmlns:ns1="http://schemas.microsoft.com/sharepoint/v3" xmlns:ns2="8ffdc974-e99f-487a-8d4f-873ad39f7f08" xmlns:ns3="1f2e93fb-e17d-4616-ad53-b706d42fa899" targetNamespace="http://schemas.microsoft.com/office/2006/metadata/properties" ma:root="true" ma:fieldsID="be89d96dde9c191c1cc7580b6941304e" ns1:_="" ns2:_="" ns3:_="">
    <xsd:import namespace="http://schemas.microsoft.com/sharepoint/v3"/>
    <xsd:import namespace="8ffdc974-e99f-487a-8d4f-873ad39f7f08"/>
    <xsd:import namespace="1f2e93fb-e17d-4616-ad53-b706d42fa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fdc974-e99f-487a-8d4f-873ad39f7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2e93fb-e17d-4616-ad53-b706d42fa89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3C4C3C-CD90-453E-9A0B-3716350ED39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D9D070C-59FB-4368-BF85-94B48B2016A2}">
  <ds:schemaRefs>
    <ds:schemaRef ds:uri="http://schemas.microsoft.com/sharepoint/v3/contenttype/forms"/>
  </ds:schemaRefs>
</ds:datastoreItem>
</file>

<file path=customXml/itemProps3.xml><?xml version="1.0" encoding="utf-8"?>
<ds:datastoreItem xmlns:ds="http://schemas.openxmlformats.org/officeDocument/2006/customXml" ds:itemID="{21FDE3BD-70C9-4723-A60F-33F08AC2A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fdc974-e99f-487a-8d4f-873ad39f7f08"/>
    <ds:schemaRef ds:uri="1f2e93fb-e17d-4616-ad53-b706d42fa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9274</TotalTime>
  <Words>1336</Words>
  <Application>Microsoft Office PowerPoint</Application>
  <PresentationFormat>On-screen Show (4:3)</PresentationFormat>
  <Paragraphs>135</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Anxiety</vt:lpstr>
      <vt:lpstr>What will the group involve?</vt:lpstr>
      <vt:lpstr>What will be covered</vt:lpstr>
      <vt:lpstr>Housekeeping </vt:lpstr>
      <vt:lpstr>Symptoms of Anxiety   </vt:lpstr>
      <vt:lpstr>How Common Is Anxiety?</vt:lpstr>
      <vt:lpstr>Anxiety across cultures</vt:lpstr>
      <vt:lpstr> Other symptoms of anxiety?</vt:lpstr>
      <vt:lpstr>Triggers to Anxiety</vt:lpstr>
      <vt:lpstr>Triggers to Anxiety?</vt:lpstr>
      <vt:lpstr>Case Study</vt:lpstr>
      <vt:lpstr>How It Can Affect Us</vt:lpstr>
      <vt:lpstr>First Steps to Feeling Better</vt:lpstr>
      <vt:lpstr>Summary of Cycle of Worry</vt:lpstr>
      <vt:lpstr>Worry </vt:lpstr>
      <vt:lpstr>Different types of Worry</vt:lpstr>
      <vt:lpstr>Managing Worries</vt:lpstr>
      <vt:lpstr>Problem Solving</vt:lpstr>
      <vt:lpstr>Worry Time</vt:lpstr>
      <vt:lpstr>Reminder of Tools To Apply</vt:lpstr>
      <vt:lpstr>Progressive Muscle Relaxation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Yvonne</dc:creator>
  <cp:lastModifiedBy>Yvonne</cp:lastModifiedBy>
  <cp:revision>29</cp:revision>
  <dcterms:created xsi:type="dcterms:W3CDTF">2020-08-24T14:22:41Z</dcterms:created>
  <dcterms:modified xsi:type="dcterms:W3CDTF">2021-03-30T12:18:06Z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0x01010010DC643D1A9D1443AE118E1E947213E9</vt:lpwstr>
  </property>
</Properties>
</file>