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980" r:id="rId3"/>
    <p:sldId id="695" r:id="rId4"/>
    <p:sldId id="983" r:id="rId5"/>
    <p:sldId id="982" r:id="rId6"/>
    <p:sldId id="981" r:id="rId7"/>
    <p:sldId id="984"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414E2C-8B03-43FD-82CD-EB42A878CD7E}" type="datetimeFigureOut">
              <a:rPr lang="en-GB" smtClean="0"/>
              <a:t>29/04/2021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EBEA3A-0925-4315-A4C8-613874CE0FA6}" type="slidenum">
              <a:rPr lang="en-GB" smtClean="0"/>
              <a:t>‹#›</a:t>
            </a:fld>
            <a:endParaRPr lang="en-GB"/>
          </a:p>
        </p:txBody>
      </p:sp>
    </p:spTree>
    <p:extLst>
      <p:ext uri="{BB962C8B-B14F-4D97-AF65-F5344CB8AC3E}">
        <p14:creationId xmlns:p14="http://schemas.microsoft.com/office/powerpoint/2010/main" val="4894281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Even NICE got it wrong</a:t>
            </a:r>
          </a:p>
          <a:p>
            <a:r>
              <a:rPr lang="en-GB" dirty="0"/>
              <a:t>IPCRG have researched all major stock image suppliers and found very few appropriate images amongst many hundreds of poor ones like these</a:t>
            </a:r>
          </a:p>
        </p:txBody>
      </p:sp>
      <p:sp>
        <p:nvSpPr>
          <p:cNvPr id="4" name="Slide Number Placeholder 3"/>
          <p:cNvSpPr>
            <a:spLocks noGrp="1"/>
          </p:cNvSpPr>
          <p:nvPr>
            <p:ph type="sldNum" sz="quarter" idx="5"/>
          </p:nvPr>
        </p:nvSpPr>
        <p:spPr/>
        <p:txBody>
          <a:bodyPr/>
          <a:lstStyle/>
          <a:p>
            <a:fld id="{373189C4-4C32-4896-8BCA-4CC52E1869D2}" type="slidenum">
              <a:rPr lang="en-GB" smtClean="0"/>
              <a:t>2</a:t>
            </a:fld>
            <a:endParaRPr lang="en-GB"/>
          </a:p>
        </p:txBody>
      </p:sp>
    </p:spTree>
    <p:extLst>
      <p:ext uri="{BB962C8B-B14F-4D97-AF65-F5344CB8AC3E}">
        <p14:creationId xmlns:p14="http://schemas.microsoft.com/office/powerpoint/2010/main" val="4280063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GB" sz="1200" dirty="0"/>
              <a:t>Generate a clear, simple and robust campaign through use of #RightInhalerImage</a:t>
            </a:r>
          </a:p>
          <a:p>
            <a:pPr marL="342900" indent="-342900">
              <a:buFont typeface="Arial" panose="020B0604020202020204" pitchFamily="34" charset="0"/>
              <a:buChar char="•"/>
            </a:pPr>
            <a:r>
              <a:rPr lang="en-GB" sz="1200" dirty="0"/>
              <a:t>Engage healthcare professionals and professional bodies and voluntary organisations to pledge support through co-signing a joint letter to be sent to media industry and getting involved with campaign activities</a:t>
            </a:r>
          </a:p>
          <a:p>
            <a:pPr marL="342900" indent="-342900">
              <a:buFont typeface="Arial" panose="020B0604020202020204" pitchFamily="34" charset="0"/>
              <a:buChar char="•"/>
            </a:pPr>
            <a:r>
              <a:rPr lang="en-GB" sz="1200" dirty="0"/>
              <a:t>Invite media industry to support campaign and to remove poor images from their image libraries (sign post to our image library)</a:t>
            </a:r>
          </a:p>
          <a:p>
            <a:pPr marL="342900" indent="-342900">
              <a:buFont typeface="Arial" panose="020B0604020202020204" pitchFamily="34" charset="0"/>
              <a:buChar char="•"/>
            </a:pPr>
            <a:r>
              <a:rPr lang="en-GB" sz="1200" dirty="0"/>
              <a:t>Guide users of inhaler images about accurate and appropriate use </a:t>
            </a:r>
          </a:p>
          <a:p>
            <a:pPr marL="342900" indent="-342900">
              <a:buFont typeface="Arial" panose="020B0604020202020204" pitchFamily="34" charset="0"/>
              <a:buChar char="•"/>
            </a:pPr>
            <a:r>
              <a:rPr lang="en-GB" sz="1200" dirty="0"/>
              <a:t>Signpost users of inhaler images to reliable sources (our image library)</a:t>
            </a:r>
          </a:p>
          <a:p>
            <a:pPr marL="342900" indent="-342900">
              <a:buFont typeface="Arial" panose="020B0604020202020204" pitchFamily="34" charset="0"/>
              <a:buChar char="•"/>
            </a:pPr>
            <a:r>
              <a:rPr lang="en-GB" sz="1200" dirty="0"/>
              <a:t>Use the hashtag to praise positive use and call out inappropriate use of images</a:t>
            </a:r>
          </a:p>
          <a:p>
            <a:pPr marL="342900" indent="-342900">
              <a:buFont typeface="Arial" panose="020B0604020202020204" pitchFamily="34" charset="0"/>
              <a:buChar char="•"/>
            </a:pPr>
            <a:r>
              <a:rPr lang="en-GB" sz="1200" dirty="0"/>
              <a:t>Provide a communication toolkit for adaptation across the country</a:t>
            </a:r>
          </a:p>
          <a:p>
            <a:endParaRPr lang="en-GB" dirty="0"/>
          </a:p>
        </p:txBody>
      </p:sp>
      <p:sp>
        <p:nvSpPr>
          <p:cNvPr id="4" name="Slide Number Placeholder 3"/>
          <p:cNvSpPr>
            <a:spLocks noGrp="1"/>
          </p:cNvSpPr>
          <p:nvPr>
            <p:ph type="sldNum" sz="quarter" idx="5"/>
          </p:nvPr>
        </p:nvSpPr>
        <p:spPr/>
        <p:txBody>
          <a:bodyPr/>
          <a:lstStyle/>
          <a:p>
            <a:fld id="{373189C4-4C32-4896-8BCA-4CC52E1869D2}" type="slidenum">
              <a:rPr lang="en-GB" smtClean="0"/>
              <a:t>6</a:t>
            </a:fld>
            <a:endParaRPr lang="en-GB"/>
          </a:p>
        </p:txBody>
      </p:sp>
    </p:spTree>
    <p:extLst>
      <p:ext uri="{BB962C8B-B14F-4D97-AF65-F5344CB8AC3E}">
        <p14:creationId xmlns:p14="http://schemas.microsoft.com/office/powerpoint/2010/main" val="2904665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D5575-9357-4554-B1E5-A9681E02DBA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3A252B8-47CB-45EA-8C1E-E52C4899465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DAADF80-B156-4B03-8079-F698202D7848}"/>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FEA7AB24-ABE6-4EB7-A338-8CA7EA50D4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628E9F-6ED4-41E2-89E8-BBC5497EA4F1}"/>
              </a:ext>
            </a:extLst>
          </p:cNvPr>
          <p:cNvSpPr>
            <a:spLocks noGrp="1"/>
          </p:cNvSpPr>
          <p:nvPr>
            <p:ph type="sldNum" sz="quarter" idx="12"/>
          </p:nvPr>
        </p:nvSpPr>
        <p:spPr/>
        <p:txBody>
          <a:bodyPr/>
          <a:lstStyle/>
          <a:p>
            <a:fld id="{8A0F2778-118B-479A-B0FC-473AD8903E50}" type="slidenum">
              <a:rPr lang="en-GB" smtClean="0"/>
              <a:t>‹#›</a:t>
            </a:fld>
            <a:endParaRPr lang="en-GB"/>
          </a:p>
        </p:txBody>
      </p:sp>
    </p:spTree>
    <p:extLst>
      <p:ext uri="{BB962C8B-B14F-4D97-AF65-F5344CB8AC3E}">
        <p14:creationId xmlns:p14="http://schemas.microsoft.com/office/powerpoint/2010/main" val="2541424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C6B2A-FB83-4574-B243-5E7CDCEDCAC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5FD341F-6331-45AF-9C46-98EE9811AC6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27BEEAB-B634-4940-857A-190C2A7DABC1}"/>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AB3D8118-24E3-4802-BAF0-B4669887A2B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AC55CE7-1030-48CD-9F6B-F16AA74ABFDB}"/>
              </a:ext>
            </a:extLst>
          </p:cNvPr>
          <p:cNvSpPr>
            <a:spLocks noGrp="1"/>
          </p:cNvSpPr>
          <p:nvPr>
            <p:ph type="sldNum" sz="quarter" idx="12"/>
          </p:nvPr>
        </p:nvSpPr>
        <p:spPr/>
        <p:txBody>
          <a:bodyPr/>
          <a:lstStyle/>
          <a:p>
            <a:fld id="{8A0F2778-118B-479A-B0FC-473AD8903E50}" type="slidenum">
              <a:rPr lang="en-GB" smtClean="0"/>
              <a:t>‹#›</a:t>
            </a:fld>
            <a:endParaRPr lang="en-GB"/>
          </a:p>
        </p:txBody>
      </p:sp>
    </p:spTree>
    <p:extLst>
      <p:ext uri="{BB962C8B-B14F-4D97-AF65-F5344CB8AC3E}">
        <p14:creationId xmlns:p14="http://schemas.microsoft.com/office/powerpoint/2010/main" val="359907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16D620-A874-4D28-AB53-2D012F7B959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CCD9C2E-2287-4B44-B514-737A07F4D89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E579E4B-4E3C-4AC8-A17E-F8E938F22F7B}"/>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CBDA2A44-65C9-429F-899D-487C16E56AF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6216C2-D041-46C9-9FAA-6F4F50A1A791}"/>
              </a:ext>
            </a:extLst>
          </p:cNvPr>
          <p:cNvSpPr>
            <a:spLocks noGrp="1"/>
          </p:cNvSpPr>
          <p:nvPr>
            <p:ph type="sldNum" sz="quarter" idx="12"/>
          </p:nvPr>
        </p:nvSpPr>
        <p:spPr/>
        <p:txBody>
          <a:bodyPr/>
          <a:lstStyle/>
          <a:p>
            <a:fld id="{8A0F2778-118B-479A-B0FC-473AD8903E50}" type="slidenum">
              <a:rPr lang="en-GB" smtClean="0"/>
              <a:t>‹#›</a:t>
            </a:fld>
            <a:endParaRPr lang="en-GB"/>
          </a:p>
        </p:txBody>
      </p:sp>
    </p:spTree>
    <p:extLst>
      <p:ext uri="{BB962C8B-B14F-4D97-AF65-F5344CB8AC3E}">
        <p14:creationId xmlns:p14="http://schemas.microsoft.com/office/powerpoint/2010/main" val="16669837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4436" y="188916"/>
            <a:ext cx="11523133" cy="503783"/>
          </a:xfrm>
          <a:prstGeom prst="rect">
            <a:avLst/>
          </a:prstGeom>
          <a:solidFill>
            <a:srgbClr val="0072C6"/>
          </a:solidFill>
        </p:spPr>
        <p:txBody>
          <a:bodyPr/>
          <a:lstStyle>
            <a:lvl1pPr marL="71438"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334436" y="692697"/>
            <a:ext cx="11523133" cy="432047"/>
          </a:xfrm>
        </p:spPr>
        <p:txBody>
          <a:bodyPr>
            <a:normAutofit/>
          </a:bodyPr>
          <a:lstStyle>
            <a:lvl1pPr marL="133350" indent="0">
              <a:defRPr sz="165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334436" y="1341443"/>
            <a:ext cx="11523133"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70937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E8978-A49D-4ED1-8C4F-54315A895E1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F69CDC2-27F0-4FA9-8F1B-594BD25A6D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66A00A1-74CD-4541-BD71-197CA9C15D75}"/>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E8CA8479-3116-4C85-A204-1B83D4A69B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1744B4-8AB7-4617-AF16-27A04B0E8476}"/>
              </a:ext>
            </a:extLst>
          </p:cNvPr>
          <p:cNvSpPr>
            <a:spLocks noGrp="1"/>
          </p:cNvSpPr>
          <p:nvPr>
            <p:ph type="sldNum" sz="quarter" idx="12"/>
          </p:nvPr>
        </p:nvSpPr>
        <p:spPr/>
        <p:txBody>
          <a:bodyPr/>
          <a:lstStyle/>
          <a:p>
            <a:fld id="{8A0F2778-118B-479A-B0FC-473AD8903E50}" type="slidenum">
              <a:rPr lang="en-GB" smtClean="0"/>
              <a:t>‹#›</a:t>
            </a:fld>
            <a:endParaRPr lang="en-GB"/>
          </a:p>
        </p:txBody>
      </p:sp>
    </p:spTree>
    <p:extLst>
      <p:ext uri="{BB962C8B-B14F-4D97-AF65-F5344CB8AC3E}">
        <p14:creationId xmlns:p14="http://schemas.microsoft.com/office/powerpoint/2010/main" val="2251665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85712-ADE9-4F53-964D-560161672BC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3591B38-C002-41F8-899F-7E03D9E54C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E10E879-A7E4-40F7-B3B8-B4FED017CEB1}"/>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CE6403F8-C18B-4C4B-9846-9A28BEA8E75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02CC782-B72D-40E9-8C83-529E08871C6E}"/>
              </a:ext>
            </a:extLst>
          </p:cNvPr>
          <p:cNvSpPr>
            <a:spLocks noGrp="1"/>
          </p:cNvSpPr>
          <p:nvPr>
            <p:ph type="sldNum" sz="quarter" idx="12"/>
          </p:nvPr>
        </p:nvSpPr>
        <p:spPr/>
        <p:txBody>
          <a:bodyPr/>
          <a:lstStyle/>
          <a:p>
            <a:fld id="{8A0F2778-118B-479A-B0FC-473AD8903E50}" type="slidenum">
              <a:rPr lang="en-GB" smtClean="0"/>
              <a:t>‹#›</a:t>
            </a:fld>
            <a:endParaRPr lang="en-GB"/>
          </a:p>
        </p:txBody>
      </p:sp>
    </p:spTree>
    <p:extLst>
      <p:ext uri="{BB962C8B-B14F-4D97-AF65-F5344CB8AC3E}">
        <p14:creationId xmlns:p14="http://schemas.microsoft.com/office/powerpoint/2010/main" val="3709729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05177-F9BA-4A93-B084-C1131304A20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5880E55-B382-4677-919C-7B0FE134EAF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E8E69FE-63C3-46F2-9FC6-03802C1DC7B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2C53509-97CC-438B-9792-E7291A326259}"/>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1FA57C67-BB1D-4F2A-9DED-EE83FBC63F6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546C040-1A4D-4FD3-B359-7B41713972C3}"/>
              </a:ext>
            </a:extLst>
          </p:cNvPr>
          <p:cNvSpPr>
            <a:spLocks noGrp="1"/>
          </p:cNvSpPr>
          <p:nvPr>
            <p:ph type="sldNum" sz="quarter" idx="12"/>
          </p:nvPr>
        </p:nvSpPr>
        <p:spPr/>
        <p:txBody>
          <a:bodyPr/>
          <a:lstStyle/>
          <a:p>
            <a:fld id="{8A0F2778-118B-479A-B0FC-473AD8903E50}" type="slidenum">
              <a:rPr lang="en-GB" smtClean="0"/>
              <a:t>‹#›</a:t>
            </a:fld>
            <a:endParaRPr lang="en-GB"/>
          </a:p>
        </p:txBody>
      </p:sp>
    </p:spTree>
    <p:extLst>
      <p:ext uri="{BB962C8B-B14F-4D97-AF65-F5344CB8AC3E}">
        <p14:creationId xmlns:p14="http://schemas.microsoft.com/office/powerpoint/2010/main" val="3037101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5AF1F-6272-45EF-A68A-0758F6E9621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9FB5969-4BE0-4D4F-BDA9-2EA413C3BC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518209B-122E-46A9-9A2D-960C45409C0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6753A80-68EF-4A00-BB71-7BA67B5FC2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C878526-232B-42D1-90DC-BC04AEE3D61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5D24707-BA88-4528-A389-AC9F1B6A6AAC}"/>
              </a:ext>
            </a:extLst>
          </p:cNvPr>
          <p:cNvSpPr>
            <a:spLocks noGrp="1"/>
          </p:cNvSpPr>
          <p:nvPr>
            <p:ph type="dt" sz="half" idx="10"/>
          </p:nvPr>
        </p:nvSpPr>
        <p:spPr/>
        <p:txBody>
          <a:bodyPr/>
          <a:lstStyle/>
          <a:p>
            <a:endParaRPr lang="en-GB"/>
          </a:p>
        </p:txBody>
      </p:sp>
      <p:sp>
        <p:nvSpPr>
          <p:cNvPr id="8" name="Footer Placeholder 7">
            <a:extLst>
              <a:ext uri="{FF2B5EF4-FFF2-40B4-BE49-F238E27FC236}">
                <a16:creationId xmlns:a16="http://schemas.microsoft.com/office/drawing/2014/main" id="{4CB3D00A-A6EB-4D71-9E86-ABE0673EE8F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416A0F6-FB11-4878-A608-2D12153C3D4D}"/>
              </a:ext>
            </a:extLst>
          </p:cNvPr>
          <p:cNvSpPr>
            <a:spLocks noGrp="1"/>
          </p:cNvSpPr>
          <p:nvPr>
            <p:ph type="sldNum" sz="quarter" idx="12"/>
          </p:nvPr>
        </p:nvSpPr>
        <p:spPr/>
        <p:txBody>
          <a:bodyPr/>
          <a:lstStyle/>
          <a:p>
            <a:fld id="{8A0F2778-118B-479A-B0FC-473AD8903E50}" type="slidenum">
              <a:rPr lang="en-GB" smtClean="0"/>
              <a:t>‹#›</a:t>
            </a:fld>
            <a:endParaRPr lang="en-GB"/>
          </a:p>
        </p:txBody>
      </p:sp>
    </p:spTree>
    <p:extLst>
      <p:ext uri="{BB962C8B-B14F-4D97-AF65-F5344CB8AC3E}">
        <p14:creationId xmlns:p14="http://schemas.microsoft.com/office/powerpoint/2010/main" val="667177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F481B-785D-4B0D-90C6-56D908FB33F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3748F93-6B86-4FC9-9A6B-3BCA300933A0}"/>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1F7749A3-9FD4-4F6A-8263-C5849F8AA41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C41254D-F8C1-4D0C-8255-045260A6FB90}"/>
              </a:ext>
            </a:extLst>
          </p:cNvPr>
          <p:cNvSpPr>
            <a:spLocks noGrp="1"/>
          </p:cNvSpPr>
          <p:nvPr>
            <p:ph type="sldNum" sz="quarter" idx="12"/>
          </p:nvPr>
        </p:nvSpPr>
        <p:spPr/>
        <p:txBody>
          <a:bodyPr/>
          <a:lstStyle/>
          <a:p>
            <a:fld id="{8A0F2778-118B-479A-B0FC-473AD8903E50}" type="slidenum">
              <a:rPr lang="en-GB" smtClean="0"/>
              <a:t>‹#›</a:t>
            </a:fld>
            <a:endParaRPr lang="en-GB"/>
          </a:p>
        </p:txBody>
      </p:sp>
    </p:spTree>
    <p:extLst>
      <p:ext uri="{BB962C8B-B14F-4D97-AF65-F5344CB8AC3E}">
        <p14:creationId xmlns:p14="http://schemas.microsoft.com/office/powerpoint/2010/main" val="3736235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DE6D37-51A2-44BA-A866-A356E3E514ED}"/>
              </a:ext>
            </a:extLst>
          </p:cNvPr>
          <p:cNvSpPr>
            <a:spLocks noGrp="1"/>
          </p:cNvSpPr>
          <p:nvPr>
            <p:ph type="dt" sz="half" idx="10"/>
          </p:nvPr>
        </p:nvSpPr>
        <p:spPr/>
        <p:txBody>
          <a:bodyPr/>
          <a:lstStyle/>
          <a:p>
            <a:endParaRPr lang="en-GB"/>
          </a:p>
        </p:txBody>
      </p:sp>
      <p:sp>
        <p:nvSpPr>
          <p:cNvPr id="3" name="Footer Placeholder 2">
            <a:extLst>
              <a:ext uri="{FF2B5EF4-FFF2-40B4-BE49-F238E27FC236}">
                <a16:creationId xmlns:a16="http://schemas.microsoft.com/office/drawing/2014/main" id="{2D247E3C-DA6D-41ED-8C0A-93C2DF40936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CA98EE4-D422-4BB6-8220-9D74C91123E9}"/>
              </a:ext>
            </a:extLst>
          </p:cNvPr>
          <p:cNvSpPr>
            <a:spLocks noGrp="1"/>
          </p:cNvSpPr>
          <p:nvPr>
            <p:ph type="sldNum" sz="quarter" idx="12"/>
          </p:nvPr>
        </p:nvSpPr>
        <p:spPr/>
        <p:txBody>
          <a:bodyPr/>
          <a:lstStyle/>
          <a:p>
            <a:fld id="{8A0F2778-118B-479A-B0FC-473AD8903E50}" type="slidenum">
              <a:rPr lang="en-GB" smtClean="0"/>
              <a:t>‹#›</a:t>
            </a:fld>
            <a:endParaRPr lang="en-GB"/>
          </a:p>
        </p:txBody>
      </p:sp>
    </p:spTree>
    <p:extLst>
      <p:ext uri="{BB962C8B-B14F-4D97-AF65-F5344CB8AC3E}">
        <p14:creationId xmlns:p14="http://schemas.microsoft.com/office/powerpoint/2010/main" val="2077729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9A557-6BAD-4695-9429-523749A4FE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7FB5AAB-C4F8-4755-B405-85637FA244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9F0B0DB-1F8D-4434-8BFF-6A89C8007E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31F02C-712F-4D95-8DE9-F91834DBAB83}"/>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B58820C3-C6F6-4A04-83BE-EDB656BB0D1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D0B096B-A441-4EFF-BDDF-E17BF92F19F5}"/>
              </a:ext>
            </a:extLst>
          </p:cNvPr>
          <p:cNvSpPr>
            <a:spLocks noGrp="1"/>
          </p:cNvSpPr>
          <p:nvPr>
            <p:ph type="sldNum" sz="quarter" idx="12"/>
          </p:nvPr>
        </p:nvSpPr>
        <p:spPr/>
        <p:txBody>
          <a:bodyPr/>
          <a:lstStyle/>
          <a:p>
            <a:fld id="{8A0F2778-118B-479A-B0FC-473AD8903E50}" type="slidenum">
              <a:rPr lang="en-GB" smtClean="0"/>
              <a:t>‹#›</a:t>
            </a:fld>
            <a:endParaRPr lang="en-GB"/>
          </a:p>
        </p:txBody>
      </p:sp>
    </p:spTree>
    <p:extLst>
      <p:ext uri="{BB962C8B-B14F-4D97-AF65-F5344CB8AC3E}">
        <p14:creationId xmlns:p14="http://schemas.microsoft.com/office/powerpoint/2010/main" val="3690203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18DDC-85BD-476F-950D-AFBA821257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CCB0876-BB11-4AD2-AEA2-7963187CEB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70FA3E0-0B6F-4074-81BD-518FB3EFB4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FB5992-7051-4396-9BD1-46765B8AA902}"/>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3256A29E-10E0-4585-A2E3-330124D2638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016A69A-9990-4B6B-89BA-EDB8E86D8F25}"/>
              </a:ext>
            </a:extLst>
          </p:cNvPr>
          <p:cNvSpPr>
            <a:spLocks noGrp="1"/>
          </p:cNvSpPr>
          <p:nvPr>
            <p:ph type="sldNum" sz="quarter" idx="12"/>
          </p:nvPr>
        </p:nvSpPr>
        <p:spPr/>
        <p:txBody>
          <a:bodyPr/>
          <a:lstStyle/>
          <a:p>
            <a:fld id="{8A0F2778-118B-479A-B0FC-473AD8903E50}" type="slidenum">
              <a:rPr lang="en-GB" smtClean="0"/>
              <a:t>‹#›</a:t>
            </a:fld>
            <a:endParaRPr lang="en-GB"/>
          </a:p>
        </p:txBody>
      </p:sp>
    </p:spTree>
    <p:extLst>
      <p:ext uri="{BB962C8B-B14F-4D97-AF65-F5344CB8AC3E}">
        <p14:creationId xmlns:p14="http://schemas.microsoft.com/office/powerpoint/2010/main" val="1069451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FCF167A-36A7-4458-8023-6DA0B1318F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FFE0B74-8B41-4F3A-8AEC-476F821B94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25F62A6-6BD2-4ACA-8D53-1A18ABB6E5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a:extLst>
              <a:ext uri="{FF2B5EF4-FFF2-40B4-BE49-F238E27FC236}">
                <a16:creationId xmlns:a16="http://schemas.microsoft.com/office/drawing/2014/main" id="{D322EC79-3C62-40AE-AB25-45D9AF52FC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BF7577A-AEDF-4DF7-B83D-1DB945DAF4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0F2778-118B-479A-B0FC-473AD8903E50}" type="slidenum">
              <a:rPr lang="en-GB" smtClean="0"/>
              <a:t>‹#›</a:t>
            </a:fld>
            <a:endParaRPr lang="en-GB"/>
          </a:p>
        </p:txBody>
      </p:sp>
    </p:spTree>
    <p:extLst>
      <p:ext uri="{BB962C8B-B14F-4D97-AF65-F5344CB8AC3E}">
        <p14:creationId xmlns:p14="http://schemas.microsoft.com/office/powerpoint/2010/main" val="29046962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jpeg"/><Relationship Id="rId12"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7.jpeg"/><Relationship Id="rId11" Type="http://schemas.openxmlformats.org/officeDocument/2006/relationships/image" Target="../media/image12.pn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hyperlink" Target="https://ginasthma.org/wad/" TargetMode="Externa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www.healthylondon.org/rightinhalerimage-campaig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0FBD993-54D4-44E5-8725-1A094AEF6272}"/>
              </a:ext>
            </a:extLst>
          </p:cNvPr>
          <p:cNvSpPr>
            <a:spLocks noGrp="1"/>
          </p:cNvSpPr>
          <p:nvPr>
            <p:ph type="subTitle" idx="1"/>
          </p:nvPr>
        </p:nvSpPr>
        <p:spPr>
          <a:xfrm>
            <a:off x="114295" y="2828871"/>
            <a:ext cx="6524624" cy="1655762"/>
          </a:xfrm>
          <a:solidFill>
            <a:schemeClr val="bg2">
              <a:lumMod val="90000"/>
            </a:schemeClr>
          </a:solidFill>
        </p:spPr>
        <p:txBody>
          <a:bodyPr>
            <a:normAutofit lnSpcReduction="10000"/>
          </a:bodyPr>
          <a:lstStyle/>
          <a:p>
            <a:pPr algn="l">
              <a:spcBef>
                <a:spcPts val="0"/>
              </a:spcBef>
            </a:pPr>
            <a:r>
              <a:rPr lang="en-GB" sz="2400" dirty="0"/>
              <a:t>Sara Nelson RGN, BSc (Hons), MSc, QN</a:t>
            </a:r>
          </a:p>
          <a:p>
            <a:pPr algn="l">
              <a:spcBef>
                <a:spcPts val="0"/>
              </a:spcBef>
            </a:pPr>
            <a:endParaRPr lang="en-GB" sz="2400" dirty="0"/>
          </a:p>
          <a:p>
            <a:pPr algn="l">
              <a:spcBef>
                <a:spcPts val="0"/>
              </a:spcBef>
            </a:pPr>
            <a:r>
              <a:rPr lang="en-GB" sz="2400" dirty="0"/>
              <a:t>Olivia Fulton, Patient and Public Engagement Lead</a:t>
            </a:r>
          </a:p>
          <a:p>
            <a:pPr algn="l">
              <a:spcBef>
                <a:spcPts val="0"/>
              </a:spcBef>
            </a:pPr>
            <a:br>
              <a:rPr lang="en-GB" sz="2400" dirty="0"/>
            </a:br>
            <a:r>
              <a:rPr lang="en-GB" sz="2400" dirty="0"/>
              <a:t>Viv Marsh, RGN, RSCN, SCPHN, BSc (hons), PGCE</a:t>
            </a:r>
            <a:endParaRPr lang="en-GB" dirty="0"/>
          </a:p>
        </p:txBody>
      </p:sp>
      <p:pic>
        <p:nvPicPr>
          <p:cNvPr id="4" name="Picture 3">
            <a:extLst>
              <a:ext uri="{FF2B5EF4-FFF2-40B4-BE49-F238E27FC236}">
                <a16:creationId xmlns:a16="http://schemas.microsoft.com/office/drawing/2014/main" id="{721D80E7-1D4E-49A7-A59B-8DEF212C1A9D}"/>
              </a:ext>
            </a:extLst>
          </p:cNvPr>
          <p:cNvPicPr>
            <a:picLocks noChangeAspect="1"/>
          </p:cNvPicPr>
          <p:nvPr/>
        </p:nvPicPr>
        <p:blipFill rotWithShape="1">
          <a:blip r:embed="rId2"/>
          <a:srcRect l="15614" r="23456"/>
          <a:stretch/>
        </p:blipFill>
        <p:spPr>
          <a:xfrm>
            <a:off x="114295" y="115941"/>
            <a:ext cx="8362950" cy="2712930"/>
          </a:xfrm>
          <a:prstGeom prst="rect">
            <a:avLst/>
          </a:prstGeom>
        </p:spPr>
      </p:pic>
      <p:pic>
        <p:nvPicPr>
          <p:cNvPr id="5" name="Picture 4">
            <a:extLst>
              <a:ext uri="{FF2B5EF4-FFF2-40B4-BE49-F238E27FC236}">
                <a16:creationId xmlns:a16="http://schemas.microsoft.com/office/drawing/2014/main" id="{1CE7E011-9CCE-4B15-9EBF-823B52DBAA60}"/>
              </a:ext>
            </a:extLst>
          </p:cNvPr>
          <p:cNvPicPr>
            <a:picLocks noChangeAspect="1"/>
          </p:cNvPicPr>
          <p:nvPr/>
        </p:nvPicPr>
        <p:blipFill>
          <a:blip r:embed="rId3"/>
          <a:stretch>
            <a:fillRect/>
          </a:stretch>
        </p:blipFill>
        <p:spPr>
          <a:xfrm>
            <a:off x="9210674" y="266700"/>
            <a:ext cx="2800350" cy="1123950"/>
          </a:xfrm>
          <a:prstGeom prst="rect">
            <a:avLst/>
          </a:prstGeom>
        </p:spPr>
      </p:pic>
      <p:pic>
        <p:nvPicPr>
          <p:cNvPr id="7" name="Picture 6">
            <a:extLst>
              <a:ext uri="{FF2B5EF4-FFF2-40B4-BE49-F238E27FC236}">
                <a16:creationId xmlns:a16="http://schemas.microsoft.com/office/drawing/2014/main" id="{45561739-114A-456E-ADA2-21A76D0D8B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43099" y="1472405"/>
            <a:ext cx="3434606" cy="4468915"/>
          </a:xfrm>
          <a:prstGeom prst="rect">
            <a:avLst/>
          </a:prstGeom>
        </p:spPr>
      </p:pic>
    </p:spTree>
    <p:extLst>
      <p:ext uri="{BB962C8B-B14F-4D97-AF65-F5344CB8AC3E}">
        <p14:creationId xmlns:p14="http://schemas.microsoft.com/office/powerpoint/2010/main" val="2057066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food, phone, coffee&#10;&#10;Description automatically generated">
            <a:extLst>
              <a:ext uri="{FF2B5EF4-FFF2-40B4-BE49-F238E27FC236}">
                <a16:creationId xmlns:a16="http://schemas.microsoft.com/office/drawing/2014/main" id="{166951AE-FBA5-4AA8-826F-5D43C47D8A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62" y="4751047"/>
            <a:ext cx="2864773" cy="2005341"/>
          </a:xfrm>
          <a:prstGeom prst="rect">
            <a:avLst/>
          </a:prstGeom>
        </p:spPr>
      </p:pic>
      <p:sp>
        <p:nvSpPr>
          <p:cNvPr id="2" name="Title 1">
            <a:extLst>
              <a:ext uri="{FF2B5EF4-FFF2-40B4-BE49-F238E27FC236}">
                <a16:creationId xmlns:a16="http://schemas.microsoft.com/office/drawing/2014/main" id="{BFC4DDC5-3EC2-47E2-8363-F1A9661C9B8E}"/>
              </a:ext>
            </a:extLst>
          </p:cNvPr>
          <p:cNvSpPr>
            <a:spLocks noGrp="1"/>
          </p:cNvSpPr>
          <p:nvPr>
            <p:ph type="title"/>
          </p:nvPr>
        </p:nvSpPr>
        <p:spPr>
          <a:xfrm>
            <a:off x="68062" y="75939"/>
            <a:ext cx="11523133" cy="763953"/>
          </a:xfrm>
        </p:spPr>
        <p:txBody>
          <a:bodyPr>
            <a:normAutofit/>
          </a:bodyPr>
          <a:lstStyle/>
          <a:p>
            <a:r>
              <a:rPr lang="en-GB" dirty="0"/>
              <a:t>What is the problem?</a:t>
            </a:r>
          </a:p>
        </p:txBody>
      </p:sp>
      <p:pic>
        <p:nvPicPr>
          <p:cNvPr id="1026" name="Picture 2" descr="Young man using blue asthma inhaler for relief asthma attack. Pharmaceutical product is used to prevent and treat wheezing and shortness of breath caused asthma or COPD. Health care concept. Close up.">
            <a:extLst>
              <a:ext uri="{FF2B5EF4-FFF2-40B4-BE49-F238E27FC236}">
                <a16:creationId xmlns:a16="http://schemas.microsoft.com/office/drawing/2014/main" id="{7A7CE13D-CECD-4485-B6E9-641CDC75AE9E}"/>
              </a:ext>
            </a:extLst>
          </p:cNvPr>
          <p:cNvPicPr>
            <a:picLocks noGrp="1" noChangeAspect="1" noChangeArrowheads="1"/>
          </p:cNvPicPr>
          <p:nvPr>
            <p:ph sz="quarter" idx="15"/>
          </p:nvPr>
        </p:nvPicPr>
        <p:blipFill>
          <a:blip r:embed="rId4">
            <a:extLst>
              <a:ext uri="{28A0092B-C50C-407E-A947-70E740481C1C}">
                <a14:useLocalDpi xmlns:a14="http://schemas.microsoft.com/office/drawing/2010/main" val="0"/>
              </a:ext>
            </a:extLst>
          </a:blip>
          <a:srcRect/>
          <a:stretch>
            <a:fillRect/>
          </a:stretch>
        </p:blipFill>
        <p:spPr bwMode="auto">
          <a:xfrm>
            <a:off x="33719" y="1069456"/>
            <a:ext cx="3435292" cy="162031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Young woman using asthma inhaler on color background">
            <a:extLst>
              <a:ext uri="{FF2B5EF4-FFF2-40B4-BE49-F238E27FC236}">
                <a16:creationId xmlns:a16="http://schemas.microsoft.com/office/drawing/2014/main" id="{88280BC5-C4FB-4399-B3E0-5F4DE1DF21E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42230" y="868507"/>
            <a:ext cx="2450318" cy="171522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ittle girl using asthma inhaler on blurred background">
            <a:extLst>
              <a:ext uri="{FF2B5EF4-FFF2-40B4-BE49-F238E27FC236}">
                <a16:creationId xmlns:a16="http://schemas.microsoft.com/office/drawing/2014/main" id="{B2CED9DB-01B8-4DBA-82B5-E46EDBC5703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1049" y="2568306"/>
            <a:ext cx="3435291" cy="240470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Medical doctor applying oxygen treatment on a little boy with asthma">
            <a:extLst>
              <a:ext uri="{FF2B5EF4-FFF2-40B4-BE49-F238E27FC236}">
                <a16:creationId xmlns:a16="http://schemas.microsoft.com/office/drawing/2014/main" id="{766BB298-EA30-450E-A773-48A1FD517C0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44281" y="709588"/>
            <a:ext cx="4106575" cy="286091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2D31CF69-B91C-4E31-A5DD-CE0A3FA17EAB}"/>
              </a:ext>
            </a:extLst>
          </p:cNvPr>
          <p:cNvSpPr/>
          <p:nvPr/>
        </p:nvSpPr>
        <p:spPr>
          <a:xfrm>
            <a:off x="8094188" y="2156015"/>
            <a:ext cx="1733266" cy="12511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Labelled Dr applying oxygen treatment!!!</a:t>
            </a:r>
          </a:p>
        </p:txBody>
      </p:sp>
      <p:pic>
        <p:nvPicPr>
          <p:cNvPr id="13" name="Picture 12">
            <a:extLst>
              <a:ext uri="{FF2B5EF4-FFF2-40B4-BE49-F238E27FC236}">
                <a16:creationId xmlns:a16="http://schemas.microsoft.com/office/drawing/2014/main" id="{3765DD7C-CEC4-431B-AF50-F2A858F22F14}"/>
              </a:ext>
            </a:extLst>
          </p:cNvPr>
          <p:cNvPicPr/>
          <p:nvPr/>
        </p:nvPicPr>
        <p:blipFill rotWithShape="1">
          <a:blip r:embed="rId8"/>
          <a:srcRect l="33965" t="16715" r="34319" b="21890"/>
          <a:stretch/>
        </p:blipFill>
        <p:spPr bwMode="auto">
          <a:xfrm>
            <a:off x="2907447" y="3349014"/>
            <a:ext cx="3157772" cy="3508986"/>
          </a:xfrm>
          <a:prstGeom prst="rect">
            <a:avLst/>
          </a:prstGeom>
          <a:ln>
            <a:no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5A4DE45B-DE2D-447B-A470-5934F5EF8FDE}"/>
              </a:ext>
            </a:extLst>
          </p:cNvPr>
          <p:cNvPicPr>
            <a:picLocks noChangeAspect="1"/>
          </p:cNvPicPr>
          <p:nvPr/>
        </p:nvPicPr>
        <p:blipFill rotWithShape="1">
          <a:blip r:embed="rId9"/>
          <a:srcRect l="33215" t="25624" r="35334" b="24489"/>
          <a:stretch/>
        </p:blipFill>
        <p:spPr>
          <a:xfrm>
            <a:off x="8658426" y="3570502"/>
            <a:ext cx="3157772" cy="2817388"/>
          </a:xfrm>
          <a:prstGeom prst="rect">
            <a:avLst/>
          </a:prstGeom>
        </p:spPr>
      </p:pic>
      <p:pic>
        <p:nvPicPr>
          <p:cNvPr id="7" name="Picture 6">
            <a:extLst>
              <a:ext uri="{FF2B5EF4-FFF2-40B4-BE49-F238E27FC236}">
                <a16:creationId xmlns:a16="http://schemas.microsoft.com/office/drawing/2014/main" id="{781D1BF0-DACB-40D9-B0F5-DF98CD611281}"/>
              </a:ext>
            </a:extLst>
          </p:cNvPr>
          <p:cNvPicPr>
            <a:picLocks noChangeAspect="1"/>
          </p:cNvPicPr>
          <p:nvPr/>
        </p:nvPicPr>
        <p:blipFill>
          <a:blip r:embed="rId10"/>
          <a:stretch>
            <a:fillRect/>
          </a:stretch>
        </p:blipFill>
        <p:spPr>
          <a:xfrm>
            <a:off x="6065219" y="4585182"/>
            <a:ext cx="2987040" cy="1989415"/>
          </a:xfrm>
          <a:prstGeom prst="rect">
            <a:avLst/>
          </a:prstGeom>
        </p:spPr>
      </p:pic>
      <p:pic>
        <p:nvPicPr>
          <p:cNvPr id="9" name="Picture 8">
            <a:extLst>
              <a:ext uri="{FF2B5EF4-FFF2-40B4-BE49-F238E27FC236}">
                <a16:creationId xmlns:a16="http://schemas.microsoft.com/office/drawing/2014/main" id="{BF562CD9-1648-4E54-B313-F7EDBCB4E7FC}"/>
              </a:ext>
            </a:extLst>
          </p:cNvPr>
          <p:cNvPicPr>
            <a:picLocks noChangeAspect="1"/>
          </p:cNvPicPr>
          <p:nvPr/>
        </p:nvPicPr>
        <p:blipFill>
          <a:blip r:embed="rId11"/>
          <a:stretch>
            <a:fillRect/>
          </a:stretch>
        </p:blipFill>
        <p:spPr>
          <a:xfrm>
            <a:off x="2847037" y="1504723"/>
            <a:ext cx="2921811" cy="1951770"/>
          </a:xfrm>
          <a:prstGeom prst="rect">
            <a:avLst/>
          </a:prstGeom>
        </p:spPr>
      </p:pic>
      <p:pic>
        <p:nvPicPr>
          <p:cNvPr id="10" name="Picture 9">
            <a:extLst>
              <a:ext uri="{FF2B5EF4-FFF2-40B4-BE49-F238E27FC236}">
                <a16:creationId xmlns:a16="http://schemas.microsoft.com/office/drawing/2014/main" id="{F8363B90-0124-464B-AAAA-E05948B25F6C}"/>
              </a:ext>
            </a:extLst>
          </p:cNvPr>
          <p:cNvPicPr>
            <a:picLocks noChangeAspect="1"/>
          </p:cNvPicPr>
          <p:nvPr/>
        </p:nvPicPr>
        <p:blipFill>
          <a:blip r:embed="rId12"/>
          <a:stretch>
            <a:fillRect/>
          </a:stretch>
        </p:blipFill>
        <p:spPr>
          <a:xfrm>
            <a:off x="5542230" y="2740540"/>
            <a:ext cx="2568472" cy="1715739"/>
          </a:xfrm>
          <a:prstGeom prst="rect">
            <a:avLst/>
          </a:prstGeom>
        </p:spPr>
      </p:pic>
    </p:spTree>
    <p:extLst>
      <p:ext uri="{BB962C8B-B14F-4D97-AF65-F5344CB8AC3E}">
        <p14:creationId xmlns:p14="http://schemas.microsoft.com/office/powerpoint/2010/main" val="1557878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CE963-A209-4EE9-9EE2-75723AF48AFD}"/>
              </a:ext>
            </a:extLst>
          </p:cNvPr>
          <p:cNvSpPr>
            <a:spLocks noGrp="1"/>
          </p:cNvSpPr>
          <p:nvPr>
            <p:ph type="title"/>
          </p:nvPr>
        </p:nvSpPr>
        <p:spPr>
          <a:xfrm>
            <a:off x="241562" y="136525"/>
            <a:ext cx="11523133" cy="1019809"/>
          </a:xfrm>
          <a:solidFill>
            <a:srgbClr val="0070C0"/>
          </a:solidFill>
        </p:spPr>
        <p:txBody>
          <a:bodyPr>
            <a:normAutofit fontScale="90000"/>
          </a:bodyPr>
          <a:lstStyle/>
          <a:p>
            <a:r>
              <a:rPr lang="en-GB" dirty="0"/>
              <a:t>Aims and objectives - Right Inhaler Image Campaign </a:t>
            </a:r>
            <a:endParaRPr lang="en-GB" dirty="0">
              <a:highlight>
                <a:srgbClr val="0000FF"/>
              </a:highlight>
            </a:endParaRPr>
          </a:p>
        </p:txBody>
      </p:sp>
      <p:sp>
        <p:nvSpPr>
          <p:cNvPr id="5" name="Content Placeholder 4">
            <a:extLst>
              <a:ext uri="{FF2B5EF4-FFF2-40B4-BE49-F238E27FC236}">
                <a16:creationId xmlns:a16="http://schemas.microsoft.com/office/drawing/2014/main" id="{508B7DBD-4008-477F-931C-14A3091C7245}"/>
              </a:ext>
            </a:extLst>
          </p:cNvPr>
          <p:cNvSpPr>
            <a:spLocks noGrp="1"/>
          </p:cNvSpPr>
          <p:nvPr>
            <p:ph sz="quarter" idx="15"/>
          </p:nvPr>
        </p:nvSpPr>
        <p:spPr>
          <a:xfrm>
            <a:off x="241562" y="1194911"/>
            <a:ext cx="11523133" cy="5526564"/>
          </a:xfrm>
        </p:spPr>
        <p:txBody>
          <a:bodyPr>
            <a:normAutofit/>
          </a:bodyPr>
          <a:lstStyle/>
          <a:p>
            <a:pPr>
              <a:lnSpc>
                <a:spcPct val="115000"/>
              </a:lnSpc>
              <a:spcAft>
                <a:spcPts val="1000"/>
              </a:spcAft>
            </a:pPr>
            <a:r>
              <a:rPr lang="en-GB" sz="1800" b="1" dirty="0">
                <a:effectLst/>
                <a:latin typeface="Arial" panose="020B0604020202020204" pitchFamily="34" charset="0"/>
                <a:ea typeface="Calibri" panose="020F0502020204030204" pitchFamily="34" charset="0"/>
                <a:cs typeface="Arial" panose="020B0604020202020204" pitchFamily="34" charset="0"/>
              </a:rPr>
              <a:t>To improve the quality of information for patients, health care professionals and the public about use of inhalers by promoting use of images representing inhalers being used accurately and appropriately.</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marL="0" indent="0" algn="ctr">
              <a:lnSpc>
                <a:spcPct val="115000"/>
              </a:lnSpc>
              <a:spcAft>
                <a:spcPts val="1000"/>
              </a:spcAft>
              <a:buNone/>
            </a:pPr>
            <a:r>
              <a:rPr lang="en-GB" sz="1800" dirty="0">
                <a:latin typeface="Arial" panose="020B0604020202020204" pitchFamily="34" charset="0"/>
                <a:ea typeface="Calibri" panose="020F0502020204030204" pitchFamily="34" charset="0"/>
                <a:cs typeface="Arial" panose="020B0604020202020204" pitchFamily="34" charset="0"/>
              </a:rPr>
              <a:t>F</a:t>
            </a:r>
            <a:r>
              <a:rPr lang="en-GB" sz="1800" dirty="0">
                <a:effectLst/>
                <a:latin typeface="Arial" panose="020B0604020202020204" pitchFamily="34" charset="0"/>
                <a:ea typeface="Calibri" panose="020F0502020204030204" pitchFamily="34" charset="0"/>
                <a:cs typeface="Arial" panose="020B0604020202020204" pitchFamily="34" charset="0"/>
              </a:rPr>
              <a:t>ocussing on children, young people, and adults with asthma</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15000"/>
              </a:lnSpc>
              <a:spcAft>
                <a:spcPts val="600"/>
              </a:spcAft>
              <a:buFont typeface="+mj-lt"/>
              <a:buAutoNum type="arabicPeriod"/>
            </a:pPr>
            <a:r>
              <a:rPr lang="en-US" sz="1800" b="1" dirty="0">
                <a:effectLst/>
                <a:latin typeface="Arial" panose="020B0604020202020204" pitchFamily="34" charset="0"/>
                <a:ea typeface="Calibri" panose="020F0502020204030204" pitchFamily="34" charset="0"/>
                <a:cs typeface="Arial" panose="020B0604020202020204" pitchFamily="34" charset="0"/>
              </a:rPr>
              <a:t>Awareness</a:t>
            </a:r>
            <a:r>
              <a:rPr lang="en-US" sz="1800" dirty="0">
                <a:effectLst/>
                <a:latin typeface="Arial" panose="020B0604020202020204" pitchFamily="34" charset="0"/>
                <a:ea typeface="Calibri" panose="020F0502020204030204" pitchFamily="34" charset="0"/>
                <a:cs typeface="Arial" panose="020B0604020202020204" pitchFamily="34" charset="0"/>
              </a:rPr>
              <a:t>: Raise awareness, increase, and improve knowledge of asthma management across the country using the right images, (right person, right treatment, </a:t>
            </a:r>
            <a:r>
              <a:rPr lang="en-US" sz="1800" dirty="0">
                <a:latin typeface="Arial" panose="020B0604020202020204" pitchFamily="34" charset="0"/>
                <a:ea typeface="Calibri" panose="020F0502020204030204" pitchFamily="34" charset="0"/>
                <a:cs typeface="Arial" panose="020B0604020202020204" pitchFamily="34" charset="0"/>
              </a:rPr>
              <a:t>right inhaler/spacer, </a:t>
            </a:r>
            <a:r>
              <a:rPr lang="en-US" sz="1800" dirty="0">
                <a:effectLst/>
                <a:latin typeface="Arial" panose="020B0604020202020204" pitchFamily="34" charset="0"/>
                <a:ea typeface="Calibri" panose="020F0502020204030204" pitchFamily="34" charset="0"/>
                <a:cs typeface="Arial" panose="020B0604020202020204" pitchFamily="34" charset="0"/>
              </a:rPr>
              <a:t>right technique)	</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15000"/>
              </a:lnSpc>
              <a:spcAft>
                <a:spcPts val="600"/>
              </a:spcAft>
              <a:buFont typeface="+mj-lt"/>
              <a:buAutoNum type="arabicPeriod"/>
            </a:pPr>
            <a:r>
              <a:rPr lang="en-US" sz="1800" b="1" dirty="0">
                <a:effectLst/>
                <a:latin typeface="Arial" panose="020B0604020202020204" pitchFamily="34" charset="0"/>
                <a:ea typeface="Calibri" panose="020F0502020204030204" pitchFamily="34" charset="0"/>
                <a:cs typeface="Arial" panose="020B0604020202020204" pitchFamily="34" charset="0"/>
              </a:rPr>
              <a:t>Inform</a:t>
            </a:r>
            <a:r>
              <a:rPr lang="en-US" sz="1800" dirty="0">
                <a:effectLst/>
                <a:latin typeface="Arial" panose="020B0604020202020204" pitchFamily="34" charset="0"/>
                <a:ea typeface="Calibri" panose="020F0502020204030204" pitchFamily="34" charset="0"/>
                <a:cs typeface="Arial" panose="020B0604020202020204" pitchFamily="34" charset="0"/>
              </a:rPr>
              <a:t>: To inform the media, professionals, adults, CYP and families about the correct use of inhalers to manage asthma (Use the right image </a:t>
            </a:r>
            <a:r>
              <a:rPr lang="en-US" sz="1800" dirty="0">
                <a:latin typeface="Arial" panose="020B0604020202020204" pitchFamily="34" charset="0"/>
                <a:ea typeface="Calibri" panose="020F0502020204030204" pitchFamily="34" charset="0"/>
                <a:cs typeface="Arial" panose="020B0604020202020204" pitchFamily="34" charset="0"/>
              </a:rPr>
              <a:t>to send</a:t>
            </a:r>
            <a:r>
              <a:rPr lang="en-US" sz="1800" dirty="0">
                <a:effectLst/>
                <a:latin typeface="Arial" panose="020B0604020202020204" pitchFamily="34" charset="0"/>
                <a:ea typeface="Calibri" panose="020F0502020204030204" pitchFamily="34" charset="0"/>
                <a:cs typeface="Arial" panose="020B0604020202020204" pitchFamily="34" charset="0"/>
              </a:rPr>
              <a:t> the right message)</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15000"/>
              </a:lnSpc>
              <a:spcAft>
                <a:spcPts val="600"/>
              </a:spcAft>
              <a:buFont typeface="+mj-lt"/>
              <a:buAutoNum type="arabicPeriod"/>
            </a:pPr>
            <a:r>
              <a:rPr lang="en-US" sz="1800" b="1" dirty="0">
                <a:effectLst/>
                <a:latin typeface="Arial" panose="020B0604020202020204" pitchFamily="34" charset="0"/>
                <a:ea typeface="Calibri" panose="020F0502020204030204" pitchFamily="34" charset="0"/>
                <a:cs typeface="Arial" panose="020B0604020202020204" pitchFamily="34" charset="0"/>
              </a:rPr>
              <a:t>Support:</a:t>
            </a:r>
            <a:r>
              <a:rPr lang="en-US" sz="1800" dirty="0">
                <a:effectLst/>
                <a:latin typeface="Arial" panose="020B0604020202020204" pitchFamily="34" charset="0"/>
                <a:ea typeface="Calibri" panose="020F0502020204030204" pitchFamily="34" charset="0"/>
                <a:cs typeface="Arial" panose="020B0604020202020204" pitchFamily="34" charset="0"/>
              </a:rPr>
              <a:t> Support media companies and health professionals to help people with asthma by always using right inhaler images</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marL="0" lvl="0" indent="0">
              <a:lnSpc>
                <a:spcPct val="115000"/>
              </a:lnSpc>
              <a:spcAft>
                <a:spcPts val="600"/>
              </a:spcAft>
              <a:buNone/>
            </a:pPr>
            <a:endParaRPr lang="en-US"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lvl="0" indent="0" algn="ctr">
              <a:lnSpc>
                <a:spcPct val="115000"/>
              </a:lnSpc>
              <a:spcAft>
                <a:spcPts val="600"/>
              </a:spcAft>
              <a:buNone/>
            </a:pPr>
            <a:r>
              <a:rPr lang="en-US" sz="18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Campaign Launch - </a:t>
            </a:r>
            <a:r>
              <a:rPr lang="en-GB" sz="1800" b="1" dirty="0">
                <a:effectLst/>
                <a:latin typeface="Arial" panose="020B0604020202020204" pitchFamily="34" charset="0"/>
                <a:ea typeface="Calibri" panose="020F0502020204030204" pitchFamily="34" charset="0"/>
                <a:cs typeface="Arial" panose="020B0604020202020204" pitchFamily="34" charset="0"/>
                <a:hlinkClick r:id="rId2"/>
              </a:rPr>
              <a:t>World Asthma Day</a:t>
            </a:r>
            <a:r>
              <a:rPr lang="en-GB" sz="1800" b="1" dirty="0">
                <a:effectLst/>
                <a:latin typeface="Arial" panose="020B0604020202020204" pitchFamily="34" charset="0"/>
                <a:ea typeface="Calibri" panose="020F0502020204030204" pitchFamily="34" charset="0"/>
                <a:cs typeface="Arial" panose="020B0604020202020204" pitchFamily="34" charset="0"/>
              </a:rPr>
              <a:t> on 5</a:t>
            </a:r>
            <a:r>
              <a:rPr lang="en-GB" sz="1800" b="1" baseline="30000" dirty="0">
                <a:effectLst/>
                <a:latin typeface="Arial" panose="020B0604020202020204" pitchFamily="34" charset="0"/>
                <a:ea typeface="Calibri" panose="020F0502020204030204" pitchFamily="34" charset="0"/>
                <a:cs typeface="Arial" panose="020B0604020202020204" pitchFamily="34" charset="0"/>
              </a:rPr>
              <a:t>th</a:t>
            </a:r>
            <a:r>
              <a:rPr lang="en-GB" sz="1800" b="1" dirty="0">
                <a:effectLst/>
                <a:latin typeface="Arial" panose="020B0604020202020204" pitchFamily="34" charset="0"/>
                <a:ea typeface="Calibri" panose="020F0502020204030204" pitchFamily="34" charset="0"/>
                <a:cs typeface="Arial" panose="020B0604020202020204" pitchFamily="34" charset="0"/>
              </a:rPr>
              <a:t> May 2021 –</a:t>
            </a:r>
            <a:r>
              <a:rPr lang="en-GB" sz="1800" b="1" dirty="0">
                <a:latin typeface="Arial" panose="020B0604020202020204" pitchFamily="34" charset="0"/>
                <a:ea typeface="Calibri" panose="020F0502020204030204" pitchFamily="34" charset="0"/>
                <a:cs typeface="Arial" panose="020B0604020202020204" pitchFamily="34" charset="0"/>
              </a:rPr>
              <a:t> </a:t>
            </a:r>
            <a:r>
              <a:rPr lang="en-GB" sz="1800" b="1" dirty="0">
                <a:effectLst/>
                <a:latin typeface="Arial" panose="020B0604020202020204" pitchFamily="34" charset="0"/>
                <a:ea typeface="Calibri" panose="020F0502020204030204" pitchFamily="34" charset="0"/>
                <a:cs typeface="Arial" panose="020B0604020202020204" pitchFamily="34" charset="0"/>
              </a:rPr>
              <a:t>Uncovering Asthma Misconceptions </a:t>
            </a:r>
          </a:p>
          <a:p>
            <a:endParaRPr lang="en-GB" sz="1200" b="1" dirty="0">
              <a:ea typeface="Calibri" panose="020F0502020204030204" pitchFamily="34" charset="0"/>
            </a:endParaRPr>
          </a:p>
          <a:p>
            <a:pPr marL="342900" lvl="0" indent="-342900">
              <a:lnSpc>
                <a:spcPct val="115000"/>
              </a:lnSpc>
              <a:spcAft>
                <a:spcPts val="600"/>
              </a:spcAft>
              <a:buFont typeface="+mj-lt"/>
              <a:buAutoNum type="arabicPeriod"/>
            </a:pPr>
            <a:endParaRPr lang="en-GB" dirty="0">
              <a:solidFill>
                <a:schemeClr val="tx1"/>
              </a:solidFill>
            </a:endParaRPr>
          </a:p>
        </p:txBody>
      </p:sp>
    </p:spTree>
    <p:extLst>
      <p:ext uri="{BB962C8B-B14F-4D97-AF65-F5344CB8AC3E}">
        <p14:creationId xmlns:p14="http://schemas.microsoft.com/office/powerpoint/2010/main" val="3994892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FA7F0E-5371-4F23-8E1C-22CACBD05A71}"/>
              </a:ext>
            </a:extLst>
          </p:cNvPr>
          <p:cNvSpPr>
            <a:spLocks noGrp="1"/>
          </p:cNvSpPr>
          <p:nvPr>
            <p:ph sz="half" idx="1"/>
          </p:nvPr>
        </p:nvSpPr>
        <p:spPr/>
        <p:txBody>
          <a:bodyPr/>
          <a:lstStyle/>
          <a:p>
            <a:pPr marL="0" indent="0">
              <a:buNone/>
            </a:pPr>
            <a:r>
              <a:rPr lang="en-GB" b="1" dirty="0"/>
              <a:t>1. Poor Inhaler Technique</a:t>
            </a:r>
          </a:p>
          <a:p>
            <a:pPr marL="0" indent="0">
              <a:buNone/>
            </a:pPr>
            <a:endParaRPr lang="en-GB" dirty="0"/>
          </a:p>
          <a:p>
            <a:pPr marL="0" indent="0">
              <a:buNone/>
            </a:pPr>
            <a:r>
              <a:rPr lang="en-GB" dirty="0"/>
              <a:t>Poor asthma control</a:t>
            </a:r>
          </a:p>
          <a:p>
            <a:pPr marL="0" indent="0">
              <a:buNone/>
            </a:pPr>
            <a:endParaRPr lang="en-GB" dirty="0"/>
          </a:p>
          <a:p>
            <a:pPr marL="0" indent="0">
              <a:buNone/>
            </a:pPr>
            <a:r>
              <a:rPr lang="en-GB" dirty="0"/>
              <a:t>Asthma attacks</a:t>
            </a:r>
          </a:p>
          <a:p>
            <a:pPr marL="0" indent="0">
              <a:buNone/>
            </a:pPr>
            <a:endParaRPr lang="en-GB" dirty="0"/>
          </a:p>
          <a:p>
            <a:pPr marL="0" indent="0">
              <a:buNone/>
            </a:pPr>
            <a:r>
              <a:rPr lang="en-GB" dirty="0"/>
              <a:t>Asthma death </a:t>
            </a:r>
          </a:p>
          <a:p>
            <a:pPr marL="0" indent="0">
              <a:buNone/>
            </a:pPr>
            <a:endParaRPr lang="en-GB" dirty="0"/>
          </a:p>
        </p:txBody>
      </p:sp>
      <p:sp>
        <p:nvSpPr>
          <p:cNvPr id="5" name="Content Placeholder 4">
            <a:extLst>
              <a:ext uri="{FF2B5EF4-FFF2-40B4-BE49-F238E27FC236}">
                <a16:creationId xmlns:a16="http://schemas.microsoft.com/office/drawing/2014/main" id="{92F9B421-3899-49DC-90B5-B778EF083968}"/>
              </a:ext>
            </a:extLst>
          </p:cNvPr>
          <p:cNvSpPr>
            <a:spLocks noGrp="1"/>
          </p:cNvSpPr>
          <p:nvPr>
            <p:ph sz="half" idx="2"/>
          </p:nvPr>
        </p:nvSpPr>
        <p:spPr>
          <a:xfrm>
            <a:off x="5686425" y="1825625"/>
            <a:ext cx="5181600" cy="4351338"/>
          </a:xfrm>
        </p:spPr>
        <p:txBody>
          <a:bodyPr/>
          <a:lstStyle/>
          <a:p>
            <a:pPr marL="0" indent="0">
              <a:buNone/>
            </a:pPr>
            <a:r>
              <a:rPr lang="en-GB" b="1" dirty="0"/>
              <a:t>2. Overuse of blue/reliever inhalers</a:t>
            </a:r>
          </a:p>
          <a:p>
            <a:pPr marL="0" indent="0">
              <a:buNone/>
            </a:pPr>
            <a:endParaRPr lang="en-GB" dirty="0"/>
          </a:p>
          <a:p>
            <a:pPr marL="0" indent="0">
              <a:buNone/>
            </a:pPr>
            <a:r>
              <a:rPr lang="en-GB" dirty="0"/>
              <a:t>Poor asthma control</a:t>
            </a:r>
          </a:p>
          <a:p>
            <a:pPr marL="0" indent="0">
              <a:buNone/>
            </a:pPr>
            <a:endParaRPr lang="en-GB" dirty="0"/>
          </a:p>
          <a:p>
            <a:pPr marL="0" indent="0">
              <a:buNone/>
            </a:pPr>
            <a:r>
              <a:rPr lang="en-GB" dirty="0"/>
              <a:t>Asthma attacks</a:t>
            </a:r>
          </a:p>
          <a:p>
            <a:pPr marL="0" indent="0">
              <a:buNone/>
            </a:pPr>
            <a:endParaRPr lang="en-GB" dirty="0"/>
          </a:p>
          <a:p>
            <a:pPr marL="0" indent="0">
              <a:buNone/>
            </a:pPr>
            <a:r>
              <a:rPr lang="en-GB" dirty="0"/>
              <a:t>Asthma death</a:t>
            </a:r>
          </a:p>
        </p:txBody>
      </p:sp>
      <p:cxnSp>
        <p:nvCxnSpPr>
          <p:cNvPr id="7" name="Connector: Elbow 6">
            <a:extLst>
              <a:ext uri="{FF2B5EF4-FFF2-40B4-BE49-F238E27FC236}">
                <a16:creationId xmlns:a16="http://schemas.microsoft.com/office/drawing/2014/main" id="{4091B81F-B7D6-4A2E-BCB0-CB29979180E7}"/>
              </a:ext>
            </a:extLst>
          </p:cNvPr>
          <p:cNvCxnSpPr>
            <a:cxnSpLocks/>
          </p:cNvCxnSpPr>
          <p:nvPr/>
        </p:nvCxnSpPr>
        <p:spPr>
          <a:xfrm rot="16200000" flipH="1">
            <a:off x="942975" y="2266949"/>
            <a:ext cx="561975" cy="561975"/>
          </a:xfrm>
          <a:prstGeom prst="bentConnector3">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nector: Elbow 8">
            <a:extLst>
              <a:ext uri="{FF2B5EF4-FFF2-40B4-BE49-F238E27FC236}">
                <a16:creationId xmlns:a16="http://schemas.microsoft.com/office/drawing/2014/main" id="{46C9B1F5-AA09-4B34-8B0A-8B40BF7F6082}"/>
              </a:ext>
            </a:extLst>
          </p:cNvPr>
          <p:cNvCxnSpPr>
            <a:cxnSpLocks/>
          </p:cNvCxnSpPr>
          <p:nvPr/>
        </p:nvCxnSpPr>
        <p:spPr>
          <a:xfrm rot="16200000" flipH="1">
            <a:off x="1009650" y="3270248"/>
            <a:ext cx="561975" cy="561975"/>
          </a:xfrm>
          <a:prstGeom prst="bentConnector3">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nector: Elbow 9">
            <a:extLst>
              <a:ext uri="{FF2B5EF4-FFF2-40B4-BE49-F238E27FC236}">
                <a16:creationId xmlns:a16="http://schemas.microsoft.com/office/drawing/2014/main" id="{CE60A593-E66E-480E-84E0-A8EB59ED7A3F}"/>
              </a:ext>
            </a:extLst>
          </p:cNvPr>
          <p:cNvCxnSpPr>
            <a:cxnSpLocks/>
          </p:cNvCxnSpPr>
          <p:nvPr/>
        </p:nvCxnSpPr>
        <p:spPr>
          <a:xfrm rot="16200000" flipH="1">
            <a:off x="1009651" y="4273547"/>
            <a:ext cx="561975" cy="561975"/>
          </a:xfrm>
          <a:prstGeom prst="bentConnector3">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2" name="Arrow: Curved Left 11">
            <a:extLst>
              <a:ext uri="{FF2B5EF4-FFF2-40B4-BE49-F238E27FC236}">
                <a16:creationId xmlns:a16="http://schemas.microsoft.com/office/drawing/2014/main" id="{D258161A-02AA-4AB6-B5B3-42450AB6896A}"/>
              </a:ext>
            </a:extLst>
          </p:cNvPr>
          <p:cNvSpPr/>
          <p:nvPr/>
        </p:nvSpPr>
        <p:spPr>
          <a:xfrm>
            <a:off x="10050144" y="2266949"/>
            <a:ext cx="714375" cy="935164"/>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Arrow: Curved Left 13">
            <a:extLst>
              <a:ext uri="{FF2B5EF4-FFF2-40B4-BE49-F238E27FC236}">
                <a16:creationId xmlns:a16="http://schemas.microsoft.com/office/drawing/2014/main" id="{754789E8-D71F-4487-9FFF-D148BF44A782}"/>
              </a:ext>
            </a:extLst>
          </p:cNvPr>
          <p:cNvSpPr/>
          <p:nvPr/>
        </p:nvSpPr>
        <p:spPr>
          <a:xfrm>
            <a:off x="8991600" y="3104592"/>
            <a:ext cx="714375" cy="935164"/>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 name="Arrow: Curved Left 14">
            <a:extLst>
              <a:ext uri="{FF2B5EF4-FFF2-40B4-BE49-F238E27FC236}">
                <a16:creationId xmlns:a16="http://schemas.microsoft.com/office/drawing/2014/main" id="{CC90CC32-8758-4D1D-8E8D-960575C4B6B3}"/>
              </a:ext>
            </a:extLst>
          </p:cNvPr>
          <p:cNvSpPr/>
          <p:nvPr/>
        </p:nvSpPr>
        <p:spPr>
          <a:xfrm>
            <a:off x="8277225" y="4273547"/>
            <a:ext cx="714375" cy="935164"/>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7" name="Picture 16">
            <a:extLst>
              <a:ext uri="{FF2B5EF4-FFF2-40B4-BE49-F238E27FC236}">
                <a16:creationId xmlns:a16="http://schemas.microsoft.com/office/drawing/2014/main" id="{0F0DD550-1CEE-4BD8-87FC-2D55C0131BFA}"/>
              </a:ext>
            </a:extLst>
          </p:cNvPr>
          <p:cNvPicPr>
            <a:picLocks noChangeAspect="1"/>
          </p:cNvPicPr>
          <p:nvPr/>
        </p:nvPicPr>
        <p:blipFill>
          <a:blip r:embed="rId2"/>
          <a:stretch>
            <a:fillRect/>
          </a:stretch>
        </p:blipFill>
        <p:spPr>
          <a:xfrm>
            <a:off x="-67944" y="181413"/>
            <a:ext cx="11699238" cy="1176630"/>
          </a:xfrm>
          <a:prstGeom prst="rect">
            <a:avLst/>
          </a:prstGeom>
        </p:spPr>
      </p:pic>
    </p:spTree>
    <p:extLst>
      <p:ext uri="{BB962C8B-B14F-4D97-AF65-F5344CB8AC3E}">
        <p14:creationId xmlns:p14="http://schemas.microsoft.com/office/powerpoint/2010/main" val="1065174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A01EA-9EF1-48A3-8275-ED5015F40105}"/>
              </a:ext>
            </a:extLst>
          </p:cNvPr>
          <p:cNvSpPr>
            <a:spLocks noGrp="1"/>
          </p:cNvSpPr>
          <p:nvPr>
            <p:ph type="title"/>
          </p:nvPr>
        </p:nvSpPr>
        <p:spPr>
          <a:xfrm>
            <a:off x="334433" y="74333"/>
            <a:ext cx="11523133" cy="949874"/>
          </a:xfrm>
        </p:spPr>
        <p:txBody>
          <a:bodyPr>
            <a:normAutofit/>
          </a:bodyPr>
          <a:lstStyle/>
          <a:p>
            <a:r>
              <a:rPr lang="en-GB" dirty="0"/>
              <a:t>Right Inhaler Images should portray</a:t>
            </a:r>
          </a:p>
        </p:txBody>
      </p:sp>
      <p:sp>
        <p:nvSpPr>
          <p:cNvPr id="4" name="Content Placeholder 3">
            <a:extLst>
              <a:ext uri="{FF2B5EF4-FFF2-40B4-BE49-F238E27FC236}">
                <a16:creationId xmlns:a16="http://schemas.microsoft.com/office/drawing/2014/main" id="{F7E19A0A-492C-4D4F-8D91-451A0F50BDCF}"/>
              </a:ext>
            </a:extLst>
          </p:cNvPr>
          <p:cNvSpPr>
            <a:spLocks noGrp="1"/>
          </p:cNvSpPr>
          <p:nvPr>
            <p:ph sz="quarter" idx="15"/>
          </p:nvPr>
        </p:nvSpPr>
        <p:spPr>
          <a:xfrm>
            <a:off x="334432" y="1474793"/>
            <a:ext cx="6837893" cy="4967287"/>
          </a:xfrm>
        </p:spPr>
        <p:txBody>
          <a:bodyPr>
            <a:normAutofit/>
          </a:bodyPr>
          <a:lstStyle/>
          <a:p>
            <a:r>
              <a:rPr lang="en-GB" dirty="0"/>
              <a:t>Inhaler device appropriate for the person</a:t>
            </a:r>
          </a:p>
          <a:p>
            <a:r>
              <a:rPr lang="en-GB" dirty="0"/>
              <a:t>Inhaler device being used correctly</a:t>
            </a:r>
          </a:p>
          <a:p>
            <a:r>
              <a:rPr lang="en-GB" dirty="0" err="1"/>
              <a:t>pMDI’s</a:t>
            </a:r>
            <a:r>
              <a:rPr lang="en-GB" dirty="0"/>
              <a:t> used with spacer for all children (and adults)</a:t>
            </a:r>
          </a:p>
          <a:p>
            <a:r>
              <a:rPr lang="en-GB" dirty="0"/>
              <a:t>Spacer appropriate for the person</a:t>
            </a:r>
          </a:p>
          <a:p>
            <a:r>
              <a:rPr lang="en-GB" dirty="0"/>
              <a:t>Preventer inhalers (not blue)</a:t>
            </a:r>
          </a:p>
        </p:txBody>
      </p:sp>
      <p:pic>
        <p:nvPicPr>
          <p:cNvPr id="5" name="Picture 4">
            <a:extLst>
              <a:ext uri="{FF2B5EF4-FFF2-40B4-BE49-F238E27FC236}">
                <a16:creationId xmlns:a16="http://schemas.microsoft.com/office/drawing/2014/main" id="{805E9027-5C8D-486D-AEE4-1900B06F2593}"/>
              </a:ext>
            </a:extLst>
          </p:cNvPr>
          <p:cNvPicPr>
            <a:picLocks noChangeAspect="1"/>
          </p:cNvPicPr>
          <p:nvPr/>
        </p:nvPicPr>
        <p:blipFill>
          <a:blip r:embed="rId2"/>
          <a:stretch>
            <a:fillRect/>
          </a:stretch>
        </p:blipFill>
        <p:spPr>
          <a:xfrm>
            <a:off x="7714010" y="1541468"/>
            <a:ext cx="3851702" cy="2525707"/>
          </a:xfrm>
          <a:prstGeom prst="rect">
            <a:avLst/>
          </a:prstGeom>
        </p:spPr>
      </p:pic>
      <p:pic>
        <p:nvPicPr>
          <p:cNvPr id="3" name="Picture 2">
            <a:extLst>
              <a:ext uri="{FF2B5EF4-FFF2-40B4-BE49-F238E27FC236}">
                <a16:creationId xmlns:a16="http://schemas.microsoft.com/office/drawing/2014/main" id="{32FFE630-81A3-4B42-9B82-5021A00E556D}"/>
              </a:ext>
            </a:extLst>
          </p:cNvPr>
          <p:cNvPicPr>
            <a:picLocks noChangeAspect="1"/>
          </p:cNvPicPr>
          <p:nvPr/>
        </p:nvPicPr>
        <p:blipFill>
          <a:blip r:embed="rId3"/>
          <a:stretch>
            <a:fillRect/>
          </a:stretch>
        </p:blipFill>
        <p:spPr>
          <a:xfrm>
            <a:off x="5685839" y="3860088"/>
            <a:ext cx="2752785" cy="2752785"/>
          </a:xfrm>
          <a:prstGeom prst="rect">
            <a:avLst/>
          </a:prstGeom>
        </p:spPr>
      </p:pic>
      <p:pic>
        <p:nvPicPr>
          <p:cNvPr id="7" name="Picture 6">
            <a:extLst>
              <a:ext uri="{FF2B5EF4-FFF2-40B4-BE49-F238E27FC236}">
                <a16:creationId xmlns:a16="http://schemas.microsoft.com/office/drawing/2014/main" id="{8BD6BA9A-98A9-4A1A-AA64-791B3F97CC2F}"/>
              </a:ext>
            </a:extLst>
          </p:cNvPr>
          <p:cNvPicPr>
            <a:picLocks noChangeAspect="1"/>
          </p:cNvPicPr>
          <p:nvPr/>
        </p:nvPicPr>
        <p:blipFill>
          <a:blip r:embed="rId4"/>
          <a:stretch>
            <a:fillRect/>
          </a:stretch>
        </p:blipFill>
        <p:spPr>
          <a:xfrm>
            <a:off x="1461936" y="4479702"/>
            <a:ext cx="2957604" cy="2133171"/>
          </a:xfrm>
          <a:prstGeom prst="rect">
            <a:avLst/>
          </a:prstGeom>
        </p:spPr>
      </p:pic>
    </p:spTree>
    <p:extLst>
      <p:ext uri="{BB962C8B-B14F-4D97-AF65-F5344CB8AC3E}">
        <p14:creationId xmlns:p14="http://schemas.microsoft.com/office/powerpoint/2010/main" val="11504482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3EA043D-9CA5-4D36-8F2D-3BF9BD5EF141}"/>
              </a:ext>
            </a:extLst>
          </p:cNvPr>
          <p:cNvSpPr txBox="1"/>
          <p:nvPr/>
        </p:nvSpPr>
        <p:spPr>
          <a:xfrm>
            <a:off x="414339" y="405949"/>
            <a:ext cx="11015662" cy="1323439"/>
          </a:xfrm>
          <a:prstGeom prst="rect">
            <a:avLst/>
          </a:prstGeom>
          <a:solidFill>
            <a:srgbClr val="0070C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rPr>
              <a:t>#RightInhalerImage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rPr>
              <a:t>Campaign </a:t>
            </a:r>
          </a:p>
        </p:txBody>
      </p:sp>
      <p:sp>
        <p:nvSpPr>
          <p:cNvPr id="5" name="TextBox 4">
            <a:extLst>
              <a:ext uri="{FF2B5EF4-FFF2-40B4-BE49-F238E27FC236}">
                <a16:creationId xmlns:a16="http://schemas.microsoft.com/office/drawing/2014/main" id="{381DAE53-C8A6-4578-83D5-84D851AEC63B}"/>
              </a:ext>
            </a:extLst>
          </p:cNvPr>
          <p:cNvSpPr txBox="1"/>
          <p:nvPr/>
        </p:nvSpPr>
        <p:spPr>
          <a:xfrm>
            <a:off x="1244600" y="1808480"/>
            <a:ext cx="1146175" cy="523220"/>
          </a:xfrm>
          <a:prstGeom prst="rect">
            <a:avLst/>
          </a:prstGeom>
          <a:solidFill>
            <a:schemeClr val="bg2">
              <a:lumMod val="9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Media</a:t>
            </a:r>
          </a:p>
        </p:txBody>
      </p:sp>
      <p:sp>
        <p:nvSpPr>
          <p:cNvPr id="6" name="TextBox 5">
            <a:extLst>
              <a:ext uri="{FF2B5EF4-FFF2-40B4-BE49-F238E27FC236}">
                <a16:creationId xmlns:a16="http://schemas.microsoft.com/office/drawing/2014/main" id="{E99A5BBB-148F-4CEB-AF80-7C3C67E1B8DA}"/>
              </a:ext>
            </a:extLst>
          </p:cNvPr>
          <p:cNvSpPr txBox="1"/>
          <p:nvPr/>
        </p:nvSpPr>
        <p:spPr>
          <a:xfrm>
            <a:off x="5019040" y="1818640"/>
            <a:ext cx="1076960" cy="523220"/>
          </a:xfrm>
          <a:prstGeom prst="rect">
            <a:avLst/>
          </a:prstGeom>
          <a:solidFill>
            <a:schemeClr val="bg2">
              <a:lumMod val="9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Public</a:t>
            </a:r>
          </a:p>
        </p:txBody>
      </p:sp>
      <p:sp>
        <p:nvSpPr>
          <p:cNvPr id="7" name="TextBox 6">
            <a:extLst>
              <a:ext uri="{FF2B5EF4-FFF2-40B4-BE49-F238E27FC236}">
                <a16:creationId xmlns:a16="http://schemas.microsoft.com/office/drawing/2014/main" id="{F39B96C6-8DC8-4919-A36F-268E300C625B}"/>
              </a:ext>
            </a:extLst>
          </p:cNvPr>
          <p:cNvSpPr txBox="1"/>
          <p:nvPr/>
        </p:nvSpPr>
        <p:spPr>
          <a:xfrm>
            <a:off x="8659773" y="1818640"/>
            <a:ext cx="2131695" cy="523220"/>
          </a:xfrm>
          <a:prstGeom prst="rect">
            <a:avLst/>
          </a:prstGeom>
          <a:solidFill>
            <a:schemeClr val="bg2">
              <a:lumMod val="9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Professionals</a:t>
            </a:r>
          </a:p>
        </p:txBody>
      </p:sp>
      <p:sp>
        <p:nvSpPr>
          <p:cNvPr id="8" name="TextBox 7">
            <a:extLst>
              <a:ext uri="{FF2B5EF4-FFF2-40B4-BE49-F238E27FC236}">
                <a16:creationId xmlns:a16="http://schemas.microsoft.com/office/drawing/2014/main" id="{3A1A0CF8-8475-4B1B-8469-2BC3E0E655BC}"/>
              </a:ext>
            </a:extLst>
          </p:cNvPr>
          <p:cNvSpPr txBox="1"/>
          <p:nvPr/>
        </p:nvSpPr>
        <p:spPr>
          <a:xfrm>
            <a:off x="792480" y="3452337"/>
            <a:ext cx="2773680" cy="230832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Open letter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Image guide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Access to good images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Access to expert patient &amp; professional opinion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Articles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Interviews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Blogs</a:t>
            </a:r>
          </a:p>
        </p:txBody>
      </p:sp>
      <p:sp>
        <p:nvSpPr>
          <p:cNvPr id="9" name="Arrow: Down 8">
            <a:extLst>
              <a:ext uri="{FF2B5EF4-FFF2-40B4-BE49-F238E27FC236}">
                <a16:creationId xmlns:a16="http://schemas.microsoft.com/office/drawing/2014/main" id="{56CB97DB-C833-4361-96EE-C5C779612300}"/>
              </a:ext>
            </a:extLst>
          </p:cNvPr>
          <p:cNvSpPr/>
          <p:nvPr/>
        </p:nvSpPr>
        <p:spPr>
          <a:xfrm>
            <a:off x="1598302" y="2365026"/>
            <a:ext cx="210634" cy="10873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D9E1D057-5C2E-4876-A554-16149B0A04FD}"/>
              </a:ext>
            </a:extLst>
          </p:cNvPr>
          <p:cNvPicPr>
            <a:picLocks noChangeAspect="1"/>
          </p:cNvPicPr>
          <p:nvPr/>
        </p:nvPicPr>
        <p:blipFill>
          <a:blip r:embed="rId3"/>
          <a:stretch>
            <a:fillRect/>
          </a:stretch>
        </p:blipFill>
        <p:spPr>
          <a:xfrm>
            <a:off x="5409480" y="2394353"/>
            <a:ext cx="230927" cy="1238545"/>
          </a:xfrm>
          <a:prstGeom prst="rect">
            <a:avLst/>
          </a:prstGeom>
        </p:spPr>
      </p:pic>
      <p:pic>
        <p:nvPicPr>
          <p:cNvPr id="13" name="Picture 12">
            <a:extLst>
              <a:ext uri="{FF2B5EF4-FFF2-40B4-BE49-F238E27FC236}">
                <a16:creationId xmlns:a16="http://schemas.microsoft.com/office/drawing/2014/main" id="{C4C11BA4-D288-443A-A973-67F59B5C1161}"/>
              </a:ext>
            </a:extLst>
          </p:cNvPr>
          <p:cNvPicPr>
            <a:picLocks noChangeAspect="1"/>
          </p:cNvPicPr>
          <p:nvPr/>
        </p:nvPicPr>
        <p:blipFill>
          <a:blip r:embed="rId3"/>
          <a:stretch>
            <a:fillRect/>
          </a:stretch>
        </p:blipFill>
        <p:spPr>
          <a:xfrm>
            <a:off x="9498202" y="2394353"/>
            <a:ext cx="240409" cy="1314656"/>
          </a:xfrm>
          <a:prstGeom prst="rect">
            <a:avLst/>
          </a:prstGeom>
        </p:spPr>
      </p:pic>
      <p:sp>
        <p:nvSpPr>
          <p:cNvPr id="14" name="TextBox 13">
            <a:extLst>
              <a:ext uri="{FF2B5EF4-FFF2-40B4-BE49-F238E27FC236}">
                <a16:creationId xmlns:a16="http://schemas.microsoft.com/office/drawing/2014/main" id="{1DBBF0F9-4C43-461C-A38D-8B1211CA25B4}"/>
              </a:ext>
            </a:extLst>
          </p:cNvPr>
          <p:cNvSpPr txBox="1"/>
          <p:nvPr/>
        </p:nvSpPr>
        <p:spPr>
          <a:xfrm>
            <a:off x="4427440" y="3613919"/>
            <a:ext cx="2773680" cy="184665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Infographics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Image </a:t>
            </a:r>
            <a:r>
              <a:rPr lang="en-GB" sz="2400" b="1" dirty="0">
                <a:solidFill>
                  <a:prstClr val="black"/>
                </a:solidFill>
                <a:latin typeface="Calibri" panose="020F0502020204030204"/>
              </a:rPr>
              <a:t>li</a:t>
            </a:r>
            <a:r>
              <a:rPr kumimoji="0" lang="en-GB" sz="2400" b="1" i="0" u="none" strike="noStrike" kern="1200" cap="none" spc="0" normalizeH="0" baseline="0" noProof="0" dirty="0" err="1">
                <a:ln>
                  <a:noFill/>
                </a:ln>
                <a:solidFill>
                  <a:prstClr val="black"/>
                </a:solidFill>
                <a:effectLst/>
                <a:uLnTx/>
                <a:uFillTx/>
                <a:latin typeface="Calibri" panose="020F0502020204030204"/>
                <a:ea typeface="+mn-ea"/>
                <a:cs typeface="+mn-cs"/>
              </a:rPr>
              <a:t>brary</a:t>
            </a:r>
            <a:endPar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Story telling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b="1" dirty="0">
                <a:solidFill>
                  <a:prstClr val="black"/>
                </a:solidFill>
                <a:latin typeface="Calibri" panose="020F0502020204030204"/>
              </a:rPr>
              <a:t>Guide badge</a:t>
            </a:r>
            <a:endPar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F43B2B46-371F-4E0E-886F-78AABC7E040E}"/>
              </a:ext>
            </a:extLst>
          </p:cNvPr>
          <p:cNvSpPr txBox="1"/>
          <p:nvPr/>
        </p:nvSpPr>
        <p:spPr>
          <a:xfrm>
            <a:off x="8510168" y="3761502"/>
            <a:ext cx="2665095" cy="147732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Open letter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Image guide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Access to good images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Glossary of hashtags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prstClr val="black"/>
                </a:solidFill>
                <a:latin typeface="Calibri" panose="020F0502020204030204"/>
              </a:rPr>
              <a:t>Educational resources</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A7C0A38C-100E-4BE4-A1A7-013A12C3C5A4}"/>
              </a:ext>
            </a:extLst>
          </p:cNvPr>
          <p:cNvPicPr>
            <a:picLocks noChangeAspect="1"/>
          </p:cNvPicPr>
          <p:nvPr/>
        </p:nvPicPr>
        <p:blipFill>
          <a:blip r:embed="rId3"/>
          <a:stretch>
            <a:fillRect/>
          </a:stretch>
        </p:blipFill>
        <p:spPr>
          <a:xfrm rot="18818059">
            <a:off x="3230196" y="1747988"/>
            <a:ext cx="189667" cy="2391046"/>
          </a:xfrm>
          <a:prstGeom prst="rect">
            <a:avLst/>
          </a:prstGeom>
        </p:spPr>
      </p:pic>
      <p:pic>
        <p:nvPicPr>
          <p:cNvPr id="17" name="Picture 16">
            <a:extLst>
              <a:ext uri="{FF2B5EF4-FFF2-40B4-BE49-F238E27FC236}">
                <a16:creationId xmlns:a16="http://schemas.microsoft.com/office/drawing/2014/main" id="{9BD85514-7C0F-478E-B4C4-3A60AB660C23}"/>
              </a:ext>
            </a:extLst>
          </p:cNvPr>
          <p:cNvPicPr>
            <a:picLocks noChangeAspect="1"/>
          </p:cNvPicPr>
          <p:nvPr/>
        </p:nvPicPr>
        <p:blipFill>
          <a:blip r:embed="rId3"/>
          <a:stretch>
            <a:fillRect/>
          </a:stretch>
        </p:blipFill>
        <p:spPr>
          <a:xfrm rot="2689896">
            <a:off x="7611085" y="1801032"/>
            <a:ext cx="208833" cy="2406209"/>
          </a:xfrm>
          <a:prstGeom prst="rect">
            <a:avLst/>
          </a:prstGeom>
        </p:spPr>
      </p:pic>
    </p:spTree>
    <p:extLst>
      <p:ext uri="{BB962C8B-B14F-4D97-AF65-F5344CB8AC3E}">
        <p14:creationId xmlns:p14="http://schemas.microsoft.com/office/powerpoint/2010/main" val="2281015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8B28857-8977-4E69-A4D6-DBDAEA89B781}"/>
              </a:ext>
            </a:extLst>
          </p:cNvPr>
          <p:cNvPicPr>
            <a:picLocks noChangeAspect="1"/>
          </p:cNvPicPr>
          <p:nvPr/>
        </p:nvPicPr>
        <p:blipFill>
          <a:blip r:embed="rId2"/>
          <a:stretch>
            <a:fillRect/>
          </a:stretch>
        </p:blipFill>
        <p:spPr>
          <a:xfrm>
            <a:off x="444911" y="120704"/>
            <a:ext cx="11016427" cy="1682642"/>
          </a:xfrm>
          <a:prstGeom prst="rect">
            <a:avLst/>
          </a:prstGeom>
        </p:spPr>
      </p:pic>
      <p:sp>
        <p:nvSpPr>
          <p:cNvPr id="5" name="Content Placeholder 4">
            <a:extLst>
              <a:ext uri="{FF2B5EF4-FFF2-40B4-BE49-F238E27FC236}">
                <a16:creationId xmlns:a16="http://schemas.microsoft.com/office/drawing/2014/main" id="{20E98937-0246-4808-AC6D-B22FAE825CC7}"/>
              </a:ext>
            </a:extLst>
          </p:cNvPr>
          <p:cNvSpPr>
            <a:spLocks noGrp="1"/>
          </p:cNvSpPr>
          <p:nvPr>
            <p:ph idx="1"/>
          </p:nvPr>
        </p:nvSpPr>
        <p:spPr>
          <a:xfrm>
            <a:off x="444911" y="1803346"/>
            <a:ext cx="10515600" cy="4351338"/>
          </a:xfrm>
        </p:spPr>
        <p:txBody>
          <a:bodyPr>
            <a:normAutofit/>
          </a:bodyPr>
          <a:lstStyle/>
          <a:p>
            <a:pPr marL="0" indent="0" algn="ctr">
              <a:buNone/>
            </a:pPr>
            <a:r>
              <a:rPr lang="en-GB" sz="3200" dirty="0"/>
              <a:t>Support the campaign, use the resources, spread the word</a:t>
            </a:r>
          </a:p>
        </p:txBody>
      </p:sp>
      <p:pic>
        <p:nvPicPr>
          <p:cNvPr id="7" name="Picture 6">
            <a:extLst>
              <a:ext uri="{FF2B5EF4-FFF2-40B4-BE49-F238E27FC236}">
                <a16:creationId xmlns:a16="http://schemas.microsoft.com/office/drawing/2014/main" id="{095F207E-6052-49A8-8B1F-108CE4B17C38}"/>
              </a:ext>
            </a:extLst>
          </p:cNvPr>
          <p:cNvPicPr>
            <a:picLocks noChangeAspect="1"/>
          </p:cNvPicPr>
          <p:nvPr/>
        </p:nvPicPr>
        <p:blipFill rotWithShape="1">
          <a:blip r:embed="rId3"/>
          <a:srcRect t="15139" r="36797" b="54028"/>
          <a:stretch/>
        </p:blipFill>
        <p:spPr>
          <a:xfrm>
            <a:off x="1631670" y="2514599"/>
            <a:ext cx="8642907" cy="2371726"/>
          </a:xfrm>
          <a:prstGeom prst="rect">
            <a:avLst/>
          </a:prstGeom>
        </p:spPr>
      </p:pic>
      <p:sp>
        <p:nvSpPr>
          <p:cNvPr id="9" name="TextBox 8">
            <a:extLst>
              <a:ext uri="{FF2B5EF4-FFF2-40B4-BE49-F238E27FC236}">
                <a16:creationId xmlns:a16="http://schemas.microsoft.com/office/drawing/2014/main" id="{9F37D39B-1209-474A-A9C7-314C53D79C90}"/>
              </a:ext>
            </a:extLst>
          </p:cNvPr>
          <p:cNvSpPr txBox="1"/>
          <p:nvPr/>
        </p:nvSpPr>
        <p:spPr>
          <a:xfrm>
            <a:off x="1495424" y="5289672"/>
            <a:ext cx="8181975" cy="461665"/>
          </a:xfrm>
          <a:prstGeom prst="rect">
            <a:avLst/>
          </a:prstGeom>
          <a:noFill/>
        </p:spPr>
        <p:txBody>
          <a:bodyPr wrap="square">
            <a:spAutoFit/>
          </a:bodyPr>
          <a:lstStyle/>
          <a:p>
            <a:pPr algn="ctr"/>
            <a:r>
              <a:rPr lang="en-GB" sz="2400" dirty="0">
                <a:hlinkClick r:id="rId4"/>
              </a:rPr>
              <a:t>https://www.healthylondon.org/rightinhalerimage-campaign/</a:t>
            </a:r>
            <a:r>
              <a:rPr lang="en-GB" sz="2400" dirty="0"/>
              <a:t> </a:t>
            </a:r>
          </a:p>
        </p:txBody>
      </p:sp>
    </p:spTree>
    <p:extLst>
      <p:ext uri="{BB962C8B-B14F-4D97-AF65-F5344CB8AC3E}">
        <p14:creationId xmlns:p14="http://schemas.microsoft.com/office/powerpoint/2010/main" val="37246762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TotalTime>
  <Words>470</Words>
  <Application>Microsoft Office PowerPoint</Application>
  <PresentationFormat>Widescreen</PresentationFormat>
  <Paragraphs>68</Paragraphs>
  <Slides>7</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PowerPoint Presentation</vt:lpstr>
      <vt:lpstr>What is the problem?</vt:lpstr>
      <vt:lpstr>Aims and objectives - Right Inhaler Image Campaign </vt:lpstr>
      <vt:lpstr>PowerPoint Presentation</vt:lpstr>
      <vt:lpstr>Right Inhaler Images should portray</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#RightInhalerImage Campaign</dc:title>
  <dc:creator>Vivienne Marsh</dc:creator>
  <cp:lastModifiedBy>Vivienne Marsh</cp:lastModifiedBy>
  <cp:revision>10</cp:revision>
  <dcterms:created xsi:type="dcterms:W3CDTF">2021-04-28T09:41:26Z</dcterms:created>
  <dcterms:modified xsi:type="dcterms:W3CDTF">2021-04-29T15:17:51Z</dcterms:modified>
</cp:coreProperties>
</file>