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8"/>
  </p:notesMasterIdLst>
  <p:sldIdLst>
    <p:sldId id="257" r:id="rId6"/>
    <p:sldId id="692" r:id="rId7"/>
    <p:sldId id="694" r:id="rId8"/>
    <p:sldId id="693" r:id="rId9"/>
    <p:sldId id="695" r:id="rId10"/>
    <p:sldId id="698" r:id="rId11"/>
    <p:sldId id="704" r:id="rId12"/>
    <p:sldId id="708" r:id="rId13"/>
    <p:sldId id="276" r:id="rId14"/>
    <p:sldId id="261" r:id="rId15"/>
    <p:sldId id="273" r:id="rId16"/>
    <p:sldId id="702" r:id="rId17"/>
    <p:sldId id="709" r:id="rId18"/>
    <p:sldId id="705" r:id="rId19"/>
    <p:sldId id="703" r:id="rId20"/>
    <p:sldId id="710" r:id="rId21"/>
    <p:sldId id="304" r:id="rId22"/>
    <p:sldId id="305" r:id="rId23"/>
    <p:sldId id="696" r:id="rId24"/>
    <p:sldId id="697" r:id="rId25"/>
    <p:sldId id="287" r:id="rId26"/>
    <p:sldId id="6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Dyer (NHS South West London CCG)" initials="SD(SWLC" lastIdx="11" clrIdx="0">
    <p:extLst>
      <p:ext uri="{19B8F6BF-5375-455C-9EA6-DF929625EA0E}">
        <p15:presenceInfo xmlns:p15="http://schemas.microsoft.com/office/powerpoint/2012/main" userId="S::Sandra.Dyer@swlondon.nhs.uk::6c34e6b6-58b3-4540-9bf8-287a4a307f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95884"/>
  </p:normalViewPr>
  <p:slideViewPr>
    <p:cSldViewPr snapToGrid="0">
      <p:cViewPr varScale="1">
        <p:scale>
          <a:sx n="55" d="100"/>
          <a:sy n="55" d="100"/>
        </p:scale>
        <p:origin x="56" y="204"/>
      </p:cViewPr>
      <p:guideLst/>
    </p:cSldViewPr>
  </p:slideViewPr>
  <p:notesTextViewPr>
    <p:cViewPr>
      <p:scale>
        <a:sx n="1" d="1"/>
        <a:sy n="1" d="1"/>
      </p:scale>
      <p:origin x="0" y="0"/>
    </p:cViewPr>
  </p:notesTextViewPr>
  <p:notesViewPr>
    <p:cSldViewPr snapToGrid="0">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4T11:58:04.942" idx="9">
    <p:pos x="3982" y="2304"/>
    <p:text>Doc 1</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4T09:11:38.598" idx="8">
    <p:pos x="3353" y="3402"/>
    <p:text>link to report Doc 2 and 2a</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3T16:57:59.114" idx="4">
    <p:pos x="5472" y="2100"/>
    <p:text>Document 2</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4-14T14:23:03.028" idx="11">
    <p:pos x="3184" y="496"/>
    <p:text>Link to report Doc 2</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416FE-A1C9-4577-8F8F-9F396A0A473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5DD4F6E2-BE42-41F9-A9FF-7E634EAD39CA}">
      <dgm:prSet phldrT="[Text]"/>
      <dgm:spPr/>
      <dgm:t>
        <a:bodyPr/>
        <a:lstStyle/>
        <a:p>
          <a:r>
            <a:rPr lang="en-GB" b="1" dirty="0"/>
            <a:t>Cancer Care Reviews </a:t>
          </a:r>
        </a:p>
        <a:p>
          <a:r>
            <a:rPr lang="en-GB" dirty="0"/>
            <a:t>Very few nurses undertaking them  despite some nurses having completed the Macmillan Practice Nurse Course</a:t>
          </a:r>
        </a:p>
        <a:p>
          <a:r>
            <a:rPr lang="en-GB" dirty="0"/>
            <a:t>Incentive schemes not effectively incentivising  all GPs to complete </a:t>
          </a:r>
        </a:p>
        <a:p>
          <a:r>
            <a:rPr lang="en-GB" dirty="0"/>
            <a:t>No evaluation of quality for incentive scheme or QOF CCR s</a:t>
          </a:r>
        </a:p>
      </dgm:t>
    </dgm:pt>
    <dgm:pt modelId="{24FBED97-75F0-4897-85B8-31FAA73F931B}" type="parTrans" cxnId="{311DD933-A366-4105-A843-8C5231CA97A5}">
      <dgm:prSet/>
      <dgm:spPr/>
      <dgm:t>
        <a:bodyPr/>
        <a:lstStyle/>
        <a:p>
          <a:endParaRPr lang="en-GB"/>
        </a:p>
      </dgm:t>
    </dgm:pt>
    <dgm:pt modelId="{79E5E6F4-A4F5-43B4-899B-11BA42C39C90}" type="sibTrans" cxnId="{311DD933-A366-4105-A843-8C5231CA97A5}">
      <dgm:prSet/>
      <dgm:spPr/>
      <dgm:t>
        <a:bodyPr/>
        <a:lstStyle/>
        <a:p>
          <a:endParaRPr lang="en-GB"/>
        </a:p>
      </dgm:t>
    </dgm:pt>
    <dgm:pt modelId="{089DC3E3-13EA-4286-A03B-0FB0B801701D}">
      <dgm:prSet phldrT="[Text]"/>
      <dgm:spPr/>
      <dgm:t>
        <a:bodyPr/>
        <a:lstStyle/>
        <a:p>
          <a:r>
            <a:rPr lang="en-GB" b="1" dirty="0"/>
            <a:t>Prostate Cancer Primary Care Stratified Follow up </a:t>
          </a:r>
        </a:p>
        <a:p>
          <a:r>
            <a:rPr lang="en-GB" dirty="0"/>
            <a:t>Very few nurses undertaking reviews</a:t>
          </a:r>
        </a:p>
        <a:p>
          <a:r>
            <a:rPr lang="en-GB" dirty="0"/>
            <a:t>Some examples of excellent practice that are replicable </a:t>
          </a:r>
        </a:p>
      </dgm:t>
    </dgm:pt>
    <dgm:pt modelId="{957DC263-11F2-49BA-966C-713F2C489153}" type="parTrans" cxnId="{A549C1BD-82E2-4008-8438-074010BFA0DD}">
      <dgm:prSet/>
      <dgm:spPr/>
      <dgm:t>
        <a:bodyPr/>
        <a:lstStyle/>
        <a:p>
          <a:endParaRPr lang="en-GB"/>
        </a:p>
      </dgm:t>
    </dgm:pt>
    <dgm:pt modelId="{EA3960ED-E401-42D3-B638-FC45601488C5}" type="sibTrans" cxnId="{A549C1BD-82E2-4008-8438-074010BFA0DD}">
      <dgm:prSet/>
      <dgm:spPr/>
      <dgm:t>
        <a:bodyPr/>
        <a:lstStyle/>
        <a:p>
          <a:endParaRPr lang="en-GB"/>
        </a:p>
      </dgm:t>
    </dgm:pt>
    <dgm:pt modelId="{F185C938-1280-46E3-928B-E86AF068D2E3}">
      <dgm:prSet phldrT="[Text]"/>
      <dgm:spPr/>
      <dgm:t>
        <a:bodyPr/>
        <a:lstStyle/>
        <a:p>
          <a:r>
            <a:rPr lang="en-GB" b="1" dirty="0"/>
            <a:t>Community Nursing </a:t>
          </a:r>
        </a:p>
        <a:p>
          <a:r>
            <a:rPr lang="en-GB" dirty="0"/>
            <a:t>Meeting with providers- focus of their role very much on EOLC with little recognition of potential to support those LWBC</a:t>
          </a:r>
        </a:p>
        <a:p>
          <a:r>
            <a:rPr lang="en-GB" dirty="0"/>
            <a:t>Consensus that competency development unhelpful at this point and project will focus on education  </a:t>
          </a:r>
        </a:p>
        <a:p>
          <a:endParaRPr lang="en-GB" dirty="0"/>
        </a:p>
      </dgm:t>
    </dgm:pt>
    <dgm:pt modelId="{FEAE3303-B154-432C-B3FC-B878B2FB0D7D}" type="parTrans" cxnId="{843D8AB5-45B3-44D3-AB7D-8DE59FBDD189}">
      <dgm:prSet/>
      <dgm:spPr/>
      <dgm:t>
        <a:bodyPr/>
        <a:lstStyle/>
        <a:p>
          <a:endParaRPr lang="en-GB"/>
        </a:p>
      </dgm:t>
    </dgm:pt>
    <dgm:pt modelId="{B936C624-CC5A-4ECD-8415-949AF43DA823}" type="sibTrans" cxnId="{843D8AB5-45B3-44D3-AB7D-8DE59FBDD189}">
      <dgm:prSet/>
      <dgm:spPr/>
      <dgm:t>
        <a:bodyPr/>
        <a:lstStyle/>
        <a:p>
          <a:endParaRPr lang="en-GB"/>
        </a:p>
      </dgm:t>
    </dgm:pt>
    <dgm:pt modelId="{B519798C-D964-40EF-B431-95D9A79CD0F1}">
      <dgm:prSet phldrT="[Text]"/>
      <dgm:spPr/>
      <dgm:t>
        <a:bodyPr/>
        <a:lstStyle/>
        <a:p>
          <a:r>
            <a:rPr lang="en-GB" b="1" dirty="0"/>
            <a:t>Higher education Institutions </a:t>
          </a:r>
        </a:p>
        <a:p>
          <a:r>
            <a:rPr lang="en-GB" dirty="0"/>
            <a:t>Cancer as a long term condition not featured on post reg programmes for GPNs or community nurses</a:t>
          </a:r>
        </a:p>
        <a:p>
          <a:r>
            <a:rPr lang="en-GB" dirty="0"/>
            <a:t>Engagement with Kingston, LSBU, City  </a:t>
          </a:r>
        </a:p>
        <a:p>
          <a:r>
            <a:rPr lang="en-GB" dirty="0"/>
            <a:t>Conversations started to include cancer as LTC in course content.</a:t>
          </a:r>
        </a:p>
        <a:p>
          <a:endParaRPr lang="en-GB" dirty="0"/>
        </a:p>
      </dgm:t>
    </dgm:pt>
    <dgm:pt modelId="{AA10712B-BECC-4590-9D8C-1933C379E514}" type="parTrans" cxnId="{E95827F3-E63F-4171-96A8-56C3975ADE11}">
      <dgm:prSet/>
      <dgm:spPr/>
      <dgm:t>
        <a:bodyPr/>
        <a:lstStyle/>
        <a:p>
          <a:endParaRPr lang="en-GB"/>
        </a:p>
      </dgm:t>
    </dgm:pt>
    <dgm:pt modelId="{A27F7786-2200-4265-AFC8-3198F0402758}" type="sibTrans" cxnId="{E95827F3-E63F-4171-96A8-56C3975ADE11}">
      <dgm:prSet/>
      <dgm:spPr/>
      <dgm:t>
        <a:bodyPr/>
        <a:lstStyle/>
        <a:p>
          <a:endParaRPr lang="en-GB"/>
        </a:p>
      </dgm:t>
    </dgm:pt>
    <dgm:pt modelId="{2C0054EF-B602-4CEA-A64F-3BD5C454A154}">
      <dgm:prSet phldrT="[Text]"/>
      <dgm:spPr/>
      <dgm:t>
        <a:bodyPr/>
        <a:lstStyle/>
        <a:p>
          <a:r>
            <a:rPr lang="en-GB" b="1" dirty="0"/>
            <a:t>Barriers</a:t>
          </a:r>
        </a:p>
        <a:p>
          <a:r>
            <a:rPr lang="en-GB" dirty="0"/>
            <a:t>Lack of protected learning time for GPNs </a:t>
          </a:r>
        </a:p>
        <a:p>
          <a:r>
            <a:rPr lang="en-GB" dirty="0"/>
            <a:t>GPs not necessarily seeing value of CCRs for patients even where incentive schemes in place </a:t>
          </a:r>
        </a:p>
        <a:p>
          <a:r>
            <a:rPr lang="en-GB" dirty="0"/>
            <a:t>Workloads and wide variation in  roles</a:t>
          </a:r>
        </a:p>
        <a:p>
          <a:r>
            <a:rPr lang="en-GB" dirty="0"/>
            <a:t>Variation in contract – No AFC for GPN</a:t>
          </a:r>
        </a:p>
        <a:p>
          <a:r>
            <a:rPr lang="en-GB" dirty="0"/>
            <a:t>Community nursing roles task driven</a:t>
          </a:r>
        </a:p>
        <a:p>
          <a:r>
            <a:rPr lang="en-GB" dirty="0"/>
            <a:t>Recruitment/ retention challenges  </a:t>
          </a:r>
        </a:p>
      </dgm:t>
    </dgm:pt>
    <dgm:pt modelId="{8069DA43-71A3-4EAC-83E4-DFF05772FECC}" type="parTrans" cxnId="{EE01F0C5-6E51-46BC-A2A7-22EBFC68D29E}">
      <dgm:prSet/>
      <dgm:spPr/>
      <dgm:t>
        <a:bodyPr/>
        <a:lstStyle/>
        <a:p>
          <a:endParaRPr lang="en-GB"/>
        </a:p>
      </dgm:t>
    </dgm:pt>
    <dgm:pt modelId="{16382B3B-58DC-41BA-B6AE-996E2BD85C0C}" type="sibTrans" cxnId="{EE01F0C5-6E51-46BC-A2A7-22EBFC68D29E}">
      <dgm:prSet/>
      <dgm:spPr/>
      <dgm:t>
        <a:bodyPr/>
        <a:lstStyle/>
        <a:p>
          <a:endParaRPr lang="en-GB"/>
        </a:p>
      </dgm:t>
    </dgm:pt>
    <dgm:pt modelId="{17E36BAF-742B-4C15-BC5A-541B6F1E8E24}" type="pres">
      <dgm:prSet presAssocID="{86E416FE-A1C9-4577-8F8F-9F396A0A473B}" presName="diagram" presStyleCnt="0">
        <dgm:presLayoutVars>
          <dgm:dir/>
          <dgm:resizeHandles val="exact"/>
        </dgm:presLayoutVars>
      </dgm:prSet>
      <dgm:spPr/>
    </dgm:pt>
    <dgm:pt modelId="{697F20CD-0AE3-4038-8AEB-59726EE89B6C}" type="pres">
      <dgm:prSet presAssocID="{5DD4F6E2-BE42-41F9-A9FF-7E634EAD39CA}" presName="node" presStyleLbl="node1" presStyleIdx="0" presStyleCnt="5" custScaleX="136535" custLinFactNeighborX="-68094" custLinFactNeighborY="-40730">
        <dgm:presLayoutVars>
          <dgm:bulletEnabled val="1"/>
        </dgm:presLayoutVars>
      </dgm:prSet>
      <dgm:spPr/>
    </dgm:pt>
    <dgm:pt modelId="{EAE90ED4-08B2-4015-8FAE-F9EC0B6F8B3D}" type="pres">
      <dgm:prSet presAssocID="{79E5E6F4-A4F5-43B4-899B-11BA42C39C90}" presName="sibTrans" presStyleCnt="0"/>
      <dgm:spPr/>
    </dgm:pt>
    <dgm:pt modelId="{EF1E99B5-0065-423F-810A-7A2F55A7004D}" type="pres">
      <dgm:prSet presAssocID="{089DC3E3-13EA-4286-A03B-0FB0B801701D}" presName="node" presStyleLbl="node1" presStyleIdx="1" presStyleCnt="5" custScaleX="105892" custScaleY="109249" custLinFactNeighborX="44084" custLinFactNeighborY="-34742">
        <dgm:presLayoutVars>
          <dgm:bulletEnabled val="1"/>
        </dgm:presLayoutVars>
      </dgm:prSet>
      <dgm:spPr/>
    </dgm:pt>
    <dgm:pt modelId="{FE18E6F1-E1C2-43BD-8E59-BA4EC6FEACBE}" type="pres">
      <dgm:prSet presAssocID="{EA3960ED-E401-42D3-B638-FC45601488C5}" presName="sibTrans" presStyleCnt="0"/>
      <dgm:spPr/>
    </dgm:pt>
    <dgm:pt modelId="{3BCCA99C-CAAE-413E-A2C7-59C1872B6776}" type="pres">
      <dgm:prSet presAssocID="{F185C938-1280-46E3-928B-E86AF068D2E3}" presName="node" presStyleLbl="node1" presStyleIdx="2" presStyleCnt="5" custScaleX="168119" custLinFactNeighborX="-36233" custLinFactNeighborY="12401">
        <dgm:presLayoutVars>
          <dgm:bulletEnabled val="1"/>
        </dgm:presLayoutVars>
      </dgm:prSet>
      <dgm:spPr/>
    </dgm:pt>
    <dgm:pt modelId="{C3F68F5E-5A57-4444-A239-DAB7AC4529BB}" type="pres">
      <dgm:prSet presAssocID="{B936C624-CC5A-4ECD-8415-949AF43DA823}" presName="sibTrans" presStyleCnt="0"/>
      <dgm:spPr/>
    </dgm:pt>
    <dgm:pt modelId="{6FC99934-FFF3-48E1-B088-FA73AD575578}" type="pres">
      <dgm:prSet presAssocID="{B519798C-D964-40EF-B431-95D9A79CD0F1}" presName="node" presStyleLbl="node1" presStyleIdx="3" presStyleCnt="5" custLinFactNeighborX="-24093" custLinFactNeighborY="-91000">
        <dgm:presLayoutVars>
          <dgm:bulletEnabled val="1"/>
        </dgm:presLayoutVars>
      </dgm:prSet>
      <dgm:spPr/>
    </dgm:pt>
    <dgm:pt modelId="{1F6F6E2F-3599-4CBC-A4DE-428A7161A78B}" type="pres">
      <dgm:prSet presAssocID="{A27F7786-2200-4265-AFC8-3198F0402758}" presName="sibTrans" presStyleCnt="0"/>
      <dgm:spPr/>
    </dgm:pt>
    <dgm:pt modelId="{ED5E5B2C-D06A-448A-812B-F8483FACB90F}" type="pres">
      <dgm:prSet presAssocID="{2C0054EF-B602-4CEA-A64F-3BD5C454A154}" presName="node" presStyleLbl="node1" presStyleIdx="4" presStyleCnt="5" custLinFactNeighborX="-12079" custLinFactNeighborY="34368">
        <dgm:presLayoutVars>
          <dgm:bulletEnabled val="1"/>
        </dgm:presLayoutVars>
      </dgm:prSet>
      <dgm:spPr/>
    </dgm:pt>
  </dgm:ptLst>
  <dgm:cxnLst>
    <dgm:cxn modelId="{66BD2314-B2C7-4594-B0EB-B88E14DE970D}" type="presOf" srcId="{F185C938-1280-46E3-928B-E86AF068D2E3}" destId="{3BCCA99C-CAAE-413E-A2C7-59C1872B6776}" srcOrd="0" destOrd="0" presId="urn:microsoft.com/office/officeart/2005/8/layout/default"/>
    <dgm:cxn modelId="{311DD933-A366-4105-A843-8C5231CA97A5}" srcId="{86E416FE-A1C9-4577-8F8F-9F396A0A473B}" destId="{5DD4F6E2-BE42-41F9-A9FF-7E634EAD39CA}" srcOrd="0" destOrd="0" parTransId="{24FBED97-75F0-4897-85B8-31FAA73F931B}" sibTransId="{79E5E6F4-A4F5-43B4-899B-11BA42C39C90}"/>
    <dgm:cxn modelId="{A7EE8041-D215-4D8E-A4B8-7EA409A8C891}" type="presOf" srcId="{86E416FE-A1C9-4577-8F8F-9F396A0A473B}" destId="{17E36BAF-742B-4C15-BC5A-541B6F1E8E24}" srcOrd="0" destOrd="0" presId="urn:microsoft.com/office/officeart/2005/8/layout/default"/>
    <dgm:cxn modelId="{8F51EB6C-CBFB-455D-81A3-A205D916E237}" type="presOf" srcId="{2C0054EF-B602-4CEA-A64F-3BD5C454A154}" destId="{ED5E5B2C-D06A-448A-812B-F8483FACB90F}" srcOrd="0" destOrd="0" presId="urn:microsoft.com/office/officeart/2005/8/layout/default"/>
    <dgm:cxn modelId="{6282686D-4B0B-40D8-9AA4-BCD72D6B0C86}" type="presOf" srcId="{B519798C-D964-40EF-B431-95D9A79CD0F1}" destId="{6FC99934-FFF3-48E1-B088-FA73AD575578}" srcOrd="0" destOrd="0" presId="urn:microsoft.com/office/officeart/2005/8/layout/default"/>
    <dgm:cxn modelId="{54A465B5-2701-4567-82A2-8F6DDF857D91}" type="presOf" srcId="{089DC3E3-13EA-4286-A03B-0FB0B801701D}" destId="{EF1E99B5-0065-423F-810A-7A2F55A7004D}" srcOrd="0" destOrd="0" presId="urn:microsoft.com/office/officeart/2005/8/layout/default"/>
    <dgm:cxn modelId="{843D8AB5-45B3-44D3-AB7D-8DE59FBDD189}" srcId="{86E416FE-A1C9-4577-8F8F-9F396A0A473B}" destId="{F185C938-1280-46E3-928B-E86AF068D2E3}" srcOrd="2" destOrd="0" parTransId="{FEAE3303-B154-432C-B3FC-B878B2FB0D7D}" sibTransId="{B936C624-CC5A-4ECD-8415-949AF43DA823}"/>
    <dgm:cxn modelId="{A549C1BD-82E2-4008-8438-074010BFA0DD}" srcId="{86E416FE-A1C9-4577-8F8F-9F396A0A473B}" destId="{089DC3E3-13EA-4286-A03B-0FB0B801701D}" srcOrd="1" destOrd="0" parTransId="{957DC263-11F2-49BA-966C-713F2C489153}" sibTransId="{EA3960ED-E401-42D3-B638-FC45601488C5}"/>
    <dgm:cxn modelId="{EE01F0C5-6E51-46BC-A2A7-22EBFC68D29E}" srcId="{86E416FE-A1C9-4577-8F8F-9F396A0A473B}" destId="{2C0054EF-B602-4CEA-A64F-3BD5C454A154}" srcOrd="4" destOrd="0" parTransId="{8069DA43-71A3-4EAC-83E4-DFF05772FECC}" sibTransId="{16382B3B-58DC-41BA-B6AE-996E2BD85C0C}"/>
    <dgm:cxn modelId="{F07570EE-5004-4149-AC42-27DE626AFE0A}" type="presOf" srcId="{5DD4F6E2-BE42-41F9-A9FF-7E634EAD39CA}" destId="{697F20CD-0AE3-4038-8AEB-59726EE89B6C}" srcOrd="0" destOrd="0" presId="urn:microsoft.com/office/officeart/2005/8/layout/default"/>
    <dgm:cxn modelId="{E95827F3-E63F-4171-96A8-56C3975ADE11}" srcId="{86E416FE-A1C9-4577-8F8F-9F396A0A473B}" destId="{B519798C-D964-40EF-B431-95D9A79CD0F1}" srcOrd="3" destOrd="0" parTransId="{AA10712B-BECC-4590-9D8C-1933C379E514}" sibTransId="{A27F7786-2200-4265-AFC8-3198F0402758}"/>
    <dgm:cxn modelId="{7BC6BFD4-8955-4F7C-A125-5B33A0AC81DD}" type="presParOf" srcId="{17E36BAF-742B-4C15-BC5A-541B6F1E8E24}" destId="{697F20CD-0AE3-4038-8AEB-59726EE89B6C}" srcOrd="0" destOrd="0" presId="urn:microsoft.com/office/officeart/2005/8/layout/default"/>
    <dgm:cxn modelId="{D5C0C850-5589-41EC-B5B1-97F071774B31}" type="presParOf" srcId="{17E36BAF-742B-4C15-BC5A-541B6F1E8E24}" destId="{EAE90ED4-08B2-4015-8FAE-F9EC0B6F8B3D}" srcOrd="1" destOrd="0" presId="urn:microsoft.com/office/officeart/2005/8/layout/default"/>
    <dgm:cxn modelId="{5D86AFEC-F185-4335-9147-4BB01D9BE482}" type="presParOf" srcId="{17E36BAF-742B-4C15-BC5A-541B6F1E8E24}" destId="{EF1E99B5-0065-423F-810A-7A2F55A7004D}" srcOrd="2" destOrd="0" presId="urn:microsoft.com/office/officeart/2005/8/layout/default"/>
    <dgm:cxn modelId="{5C274B31-5E59-4DAA-9350-AD6B09555F86}" type="presParOf" srcId="{17E36BAF-742B-4C15-BC5A-541B6F1E8E24}" destId="{FE18E6F1-E1C2-43BD-8E59-BA4EC6FEACBE}" srcOrd="3" destOrd="0" presId="urn:microsoft.com/office/officeart/2005/8/layout/default"/>
    <dgm:cxn modelId="{07C1497E-B9D3-4793-9F65-723FABB3B140}" type="presParOf" srcId="{17E36BAF-742B-4C15-BC5A-541B6F1E8E24}" destId="{3BCCA99C-CAAE-413E-A2C7-59C1872B6776}" srcOrd="4" destOrd="0" presId="urn:microsoft.com/office/officeart/2005/8/layout/default"/>
    <dgm:cxn modelId="{11960131-E384-46A5-B0C9-ACFEBC2506B3}" type="presParOf" srcId="{17E36BAF-742B-4C15-BC5A-541B6F1E8E24}" destId="{C3F68F5E-5A57-4444-A239-DAB7AC4529BB}" srcOrd="5" destOrd="0" presId="urn:microsoft.com/office/officeart/2005/8/layout/default"/>
    <dgm:cxn modelId="{B150BEA4-7DFA-41F4-8A14-3B86A222B53B}" type="presParOf" srcId="{17E36BAF-742B-4C15-BC5A-541B6F1E8E24}" destId="{6FC99934-FFF3-48E1-B088-FA73AD575578}" srcOrd="6" destOrd="0" presId="urn:microsoft.com/office/officeart/2005/8/layout/default"/>
    <dgm:cxn modelId="{E64DD1D5-7828-4F30-BCF8-BD2971D02023}" type="presParOf" srcId="{17E36BAF-742B-4C15-BC5A-541B6F1E8E24}" destId="{1F6F6E2F-3599-4CBC-A4DE-428A7161A78B}" srcOrd="7" destOrd="0" presId="urn:microsoft.com/office/officeart/2005/8/layout/default"/>
    <dgm:cxn modelId="{85E38A29-F55D-4F7E-8C89-6F329111127F}" type="presParOf" srcId="{17E36BAF-742B-4C15-BC5A-541B6F1E8E24}" destId="{ED5E5B2C-D06A-448A-812B-F8483FACB9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F20CD-0AE3-4038-8AEB-59726EE89B6C}">
      <dsp:nvSpPr>
        <dsp:cNvPr id="0" name=""/>
        <dsp:cNvSpPr/>
      </dsp:nvSpPr>
      <dsp:spPr>
        <a:xfrm>
          <a:off x="0" y="57334"/>
          <a:ext cx="4048510" cy="17791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Cancer Care Reviews </a:t>
          </a:r>
        </a:p>
        <a:p>
          <a:pPr marL="0" lvl="0" indent="0" algn="ctr" defTabSz="488950">
            <a:lnSpc>
              <a:spcPct val="90000"/>
            </a:lnSpc>
            <a:spcBef>
              <a:spcPct val="0"/>
            </a:spcBef>
            <a:spcAft>
              <a:spcPct val="35000"/>
            </a:spcAft>
            <a:buNone/>
          </a:pPr>
          <a:r>
            <a:rPr lang="en-GB" sz="1100" kern="1200" dirty="0"/>
            <a:t>Very few nurses undertaking them  despite some nurses having completed the Macmillan Practice Nurse Course</a:t>
          </a:r>
        </a:p>
        <a:p>
          <a:pPr marL="0" lvl="0" indent="0" algn="ctr" defTabSz="488950">
            <a:lnSpc>
              <a:spcPct val="90000"/>
            </a:lnSpc>
            <a:spcBef>
              <a:spcPct val="0"/>
            </a:spcBef>
            <a:spcAft>
              <a:spcPct val="35000"/>
            </a:spcAft>
            <a:buNone/>
          </a:pPr>
          <a:r>
            <a:rPr lang="en-GB" sz="1100" kern="1200" dirty="0"/>
            <a:t>Incentive schemes not effectively incentivising  all GPs to complete </a:t>
          </a:r>
        </a:p>
        <a:p>
          <a:pPr marL="0" lvl="0" indent="0" algn="ctr" defTabSz="488950">
            <a:lnSpc>
              <a:spcPct val="90000"/>
            </a:lnSpc>
            <a:spcBef>
              <a:spcPct val="0"/>
            </a:spcBef>
            <a:spcAft>
              <a:spcPct val="35000"/>
            </a:spcAft>
            <a:buNone/>
          </a:pPr>
          <a:r>
            <a:rPr lang="en-GB" sz="1100" kern="1200" dirty="0"/>
            <a:t>No evaluation of quality for incentive scheme or QOF CCR s</a:t>
          </a:r>
        </a:p>
      </dsp:txBody>
      <dsp:txXfrm>
        <a:off x="0" y="57334"/>
        <a:ext cx="4048510" cy="1779108"/>
      </dsp:txXfrm>
    </dsp:sp>
    <dsp:sp modelId="{EF1E99B5-0065-423F-810A-7A2F55A7004D}">
      <dsp:nvSpPr>
        <dsp:cNvPr id="0" name=""/>
        <dsp:cNvSpPr/>
      </dsp:nvSpPr>
      <dsp:spPr>
        <a:xfrm>
          <a:off x="7671306" y="81592"/>
          <a:ext cx="3139889" cy="19436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Prostate Cancer Primary Care Stratified Follow up </a:t>
          </a:r>
        </a:p>
        <a:p>
          <a:pPr marL="0" lvl="0" indent="0" algn="ctr" defTabSz="488950">
            <a:lnSpc>
              <a:spcPct val="90000"/>
            </a:lnSpc>
            <a:spcBef>
              <a:spcPct val="0"/>
            </a:spcBef>
            <a:spcAft>
              <a:spcPct val="35000"/>
            </a:spcAft>
            <a:buNone/>
          </a:pPr>
          <a:r>
            <a:rPr lang="en-GB" sz="1100" kern="1200" dirty="0"/>
            <a:t>Very few nurses undertaking reviews</a:t>
          </a:r>
        </a:p>
        <a:p>
          <a:pPr marL="0" lvl="0" indent="0" algn="ctr" defTabSz="488950">
            <a:lnSpc>
              <a:spcPct val="90000"/>
            </a:lnSpc>
            <a:spcBef>
              <a:spcPct val="0"/>
            </a:spcBef>
            <a:spcAft>
              <a:spcPct val="35000"/>
            </a:spcAft>
            <a:buNone/>
          </a:pPr>
          <a:r>
            <a:rPr lang="en-GB" sz="1100" kern="1200" dirty="0"/>
            <a:t>Some examples of excellent practice that are replicable </a:t>
          </a:r>
        </a:p>
      </dsp:txBody>
      <dsp:txXfrm>
        <a:off x="7671306" y="81592"/>
        <a:ext cx="3139889" cy="1943658"/>
      </dsp:txXfrm>
    </dsp:sp>
    <dsp:sp modelId="{3BCCA99C-CAAE-413E-A2C7-59C1872B6776}">
      <dsp:nvSpPr>
        <dsp:cNvPr id="0" name=""/>
        <dsp:cNvSpPr/>
      </dsp:nvSpPr>
      <dsp:spPr>
        <a:xfrm>
          <a:off x="0" y="3160494"/>
          <a:ext cx="4985032" cy="17791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Community Nursing </a:t>
          </a:r>
        </a:p>
        <a:p>
          <a:pPr marL="0" lvl="0" indent="0" algn="ctr" defTabSz="488950">
            <a:lnSpc>
              <a:spcPct val="90000"/>
            </a:lnSpc>
            <a:spcBef>
              <a:spcPct val="0"/>
            </a:spcBef>
            <a:spcAft>
              <a:spcPct val="35000"/>
            </a:spcAft>
            <a:buNone/>
          </a:pPr>
          <a:r>
            <a:rPr lang="en-GB" sz="1100" kern="1200" dirty="0"/>
            <a:t>Meeting with providers- focus of their role very much on EOLC with little recognition of potential to support those LWBC</a:t>
          </a:r>
        </a:p>
        <a:p>
          <a:pPr marL="0" lvl="0" indent="0" algn="ctr" defTabSz="488950">
            <a:lnSpc>
              <a:spcPct val="90000"/>
            </a:lnSpc>
            <a:spcBef>
              <a:spcPct val="0"/>
            </a:spcBef>
            <a:spcAft>
              <a:spcPct val="35000"/>
            </a:spcAft>
            <a:buNone/>
          </a:pPr>
          <a:r>
            <a:rPr lang="en-GB" sz="1100" kern="1200" dirty="0"/>
            <a:t>Consensus that competency development unhelpful at this point and project will focus on education  </a:t>
          </a:r>
        </a:p>
        <a:p>
          <a:pPr marL="0" lvl="0" indent="0" algn="ctr" defTabSz="488950">
            <a:lnSpc>
              <a:spcPct val="90000"/>
            </a:lnSpc>
            <a:spcBef>
              <a:spcPct val="0"/>
            </a:spcBef>
            <a:spcAft>
              <a:spcPct val="35000"/>
            </a:spcAft>
            <a:buNone/>
          </a:pPr>
          <a:endParaRPr lang="en-GB" sz="1100" kern="1200" dirty="0"/>
        </a:p>
      </dsp:txBody>
      <dsp:txXfrm>
        <a:off x="0" y="3160494"/>
        <a:ext cx="4985032" cy="1779108"/>
      </dsp:txXfrm>
    </dsp:sp>
    <dsp:sp modelId="{6FC99934-FFF3-48E1-B088-FA73AD575578}">
      <dsp:nvSpPr>
        <dsp:cNvPr id="0" name=""/>
        <dsp:cNvSpPr/>
      </dsp:nvSpPr>
      <dsp:spPr>
        <a:xfrm>
          <a:off x="4574500" y="1320878"/>
          <a:ext cx="2965181" cy="17791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Higher education Institutions </a:t>
          </a:r>
        </a:p>
        <a:p>
          <a:pPr marL="0" lvl="0" indent="0" algn="ctr" defTabSz="488950">
            <a:lnSpc>
              <a:spcPct val="90000"/>
            </a:lnSpc>
            <a:spcBef>
              <a:spcPct val="0"/>
            </a:spcBef>
            <a:spcAft>
              <a:spcPct val="35000"/>
            </a:spcAft>
            <a:buNone/>
          </a:pPr>
          <a:r>
            <a:rPr lang="en-GB" sz="1100" kern="1200" dirty="0"/>
            <a:t>Cancer as a long term condition not featured on post reg programmes for GPNs or community nurses</a:t>
          </a:r>
        </a:p>
        <a:p>
          <a:pPr marL="0" lvl="0" indent="0" algn="ctr" defTabSz="488950">
            <a:lnSpc>
              <a:spcPct val="90000"/>
            </a:lnSpc>
            <a:spcBef>
              <a:spcPct val="0"/>
            </a:spcBef>
            <a:spcAft>
              <a:spcPct val="35000"/>
            </a:spcAft>
            <a:buNone/>
          </a:pPr>
          <a:r>
            <a:rPr lang="en-GB" sz="1100" kern="1200" dirty="0"/>
            <a:t>Engagement with Kingston, LSBU, City  </a:t>
          </a:r>
        </a:p>
        <a:p>
          <a:pPr marL="0" lvl="0" indent="0" algn="ctr" defTabSz="488950">
            <a:lnSpc>
              <a:spcPct val="90000"/>
            </a:lnSpc>
            <a:spcBef>
              <a:spcPct val="0"/>
            </a:spcBef>
            <a:spcAft>
              <a:spcPct val="35000"/>
            </a:spcAft>
            <a:buNone/>
          </a:pPr>
          <a:r>
            <a:rPr lang="en-GB" sz="1100" kern="1200" dirty="0"/>
            <a:t>Conversations started to include cancer as LTC in course content.</a:t>
          </a:r>
        </a:p>
        <a:p>
          <a:pPr marL="0" lvl="0" indent="0" algn="ctr" defTabSz="488950">
            <a:lnSpc>
              <a:spcPct val="90000"/>
            </a:lnSpc>
            <a:spcBef>
              <a:spcPct val="0"/>
            </a:spcBef>
            <a:spcAft>
              <a:spcPct val="35000"/>
            </a:spcAft>
            <a:buNone/>
          </a:pPr>
          <a:endParaRPr lang="en-GB" sz="1100" kern="1200" dirty="0"/>
        </a:p>
      </dsp:txBody>
      <dsp:txXfrm>
        <a:off x="4574500" y="1320878"/>
        <a:ext cx="2965181" cy="1779108"/>
      </dsp:txXfrm>
    </dsp:sp>
    <dsp:sp modelId="{ED5E5B2C-D06A-448A-812B-F8483FACB90F}">
      <dsp:nvSpPr>
        <dsp:cNvPr id="0" name=""/>
        <dsp:cNvSpPr/>
      </dsp:nvSpPr>
      <dsp:spPr>
        <a:xfrm>
          <a:off x="8192436" y="3551311"/>
          <a:ext cx="2965181" cy="177910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t>Barriers</a:t>
          </a:r>
        </a:p>
        <a:p>
          <a:pPr marL="0" lvl="0" indent="0" algn="ctr" defTabSz="488950">
            <a:lnSpc>
              <a:spcPct val="90000"/>
            </a:lnSpc>
            <a:spcBef>
              <a:spcPct val="0"/>
            </a:spcBef>
            <a:spcAft>
              <a:spcPct val="35000"/>
            </a:spcAft>
            <a:buNone/>
          </a:pPr>
          <a:r>
            <a:rPr lang="en-GB" sz="1100" kern="1200" dirty="0"/>
            <a:t>Lack of protected learning time for GPNs </a:t>
          </a:r>
        </a:p>
        <a:p>
          <a:pPr marL="0" lvl="0" indent="0" algn="ctr" defTabSz="488950">
            <a:lnSpc>
              <a:spcPct val="90000"/>
            </a:lnSpc>
            <a:spcBef>
              <a:spcPct val="0"/>
            </a:spcBef>
            <a:spcAft>
              <a:spcPct val="35000"/>
            </a:spcAft>
            <a:buNone/>
          </a:pPr>
          <a:r>
            <a:rPr lang="en-GB" sz="1100" kern="1200" dirty="0"/>
            <a:t>GPs not necessarily seeing value of CCRs for patients even where incentive schemes in place </a:t>
          </a:r>
        </a:p>
        <a:p>
          <a:pPr marL="0" lvl="0" indent="0" algn="ctr" defTabSz="488950">
            <a:lnSpc>
              <a:spcPct val="90000"/>
            </a:lnSpc>
            <a:spcBef>
              <a:spcPct val="0"/>
            </a:spcBef>
            <a:spcAft>
              <a:spcPct val="35000"/>
            </a:spcAft>
            <a:buNone/>
          </a:pPr>
          <a:r>
            <a:rPr lang="en-GB" sz="1100" kern="1200" dirty="0"/>
            <a:t>Workloads and wide variation in  roles</a:t>
          </a:r>
        </a:p>
        <a:p>
          <a:pPr marL="0" lvl="0" indent="0" algn="ctr" defTabSz="488950">
            <a:lnSpc>
              <a:spcPct val="90000"/>
            </a:lnSpc>
            <a:spcBef>
              <a:spcPct val="0"/>
            </a:spcBef>
            <a:spcAft>
              <a:spcPct val="35000"/>
            </a:spcAft>
            <a:buNone/>
          </a:pPr>
          <a:r>
            <a:rPr lang="en-GB" sz="1100" kern="1200" dirty="0"/>
            <a:t>Variation in contract – No AFC for GPN</a:t>
          </a:r>
        </a:p>
        <a:p>
          <a:pPr marL="0" lvl="0" indent="0" algn="ctr" defTabSz="488950">
            <a:lnSpc>
              <a:spcPct val="90000"/>
            </a:lnSpc>
            <a:spcBef>
              <a:spcPct val="0"/>
            </a:spcBef>
            <a:spcAft>
              <a:spcPct val="35000"/>
            </a:spcAft>
            <a:buNone/>
          </a:pPr>
          <a:r>
            <a:rPr lang="en-GB" sz="1100" kern="1200" dirty="0"/>
            <a:t>Community nursing roles task driven</a:t>
          </a:r>
        </a:p>
        <a:p>
          <a:pPr marL="0" lvl="0" indent="0" algn="ctr" defTabSz="488950">
            <a:lnSpc>
              <a:spcPct val="90000"/>
            </a:lnSpc>
            <a:spcBef>
              <a:spcPct val="0"/>
            </a:spcBef>
            <a:spcAft>
              <a:spcPct val="35000"/>
            </a:spcAft>
            <a:buNone/>
          </a:pPr>
          <a:r>
            <a:rPr lang="en-GB" sz="1100" kern="1200" dirty="0"/>
            <a:t>Recruitment/ retention challenges  </a:t>
          </a:r>
        </a:p>
      </dsp:txBody>
      <dsp:txXfrm>
        <a:off x="8192436" y="3551311"/>
        <a:ext cx="2965181" cy="17791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E416D-FA72-294A-8DC2-80B4C09259C5}"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246D8-7A2B-AA42-90D0-2BB06BD3D930}" type="slidenum">
              <a:rPr lang="en-US" smtClean="0"/>
              <a:t>‹#›</a:t>
            </a:fld>
            <a:endParaRPr lang="en-US"/>
          </a:p>
        </p:txBody>
      </p:sp>
    </p:spTree>
    <p:extLst>
      <p:ext uri="{BB962C8B-B14F-4D97-AF65-F5344CB8AC3E}">
        <p14:creationId xmlns:p14="http://schemas.microsoft.com/office/powerpoint/2010/main" val="80276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 to address issues with retention and recruitment </a:t>
            </a:r>
          </a:p>
          <a:p>
            <a:r>
              <a:rPr lang="en-US" dirty="0" err="1"/>
              <a:t>Inititiatives</a:t>
            </a:r>
            <a:r>
              <a:rPr lang="en-US" dirty="0"/>
              <a:t> to  strengthen leadership – </a:t>
            </a:r>
            <a:r>
              <a:rPr lang="en-US" dirty="0" err="1"/>
              <a:t>eg</a:t>
            </a:r>
            <a:r>
              <a:rPr lang="en-US" dirty="0"/>
              <a:t> access to bespoke GPN Rosaland Franklin </a:t>
            </a:r>
            <a:r>
              <a:rPr lang="en-US" dirty="0" err="1"/>
              <a:t>programme</a:t>
            </a:r>
            <a:r>
              <a:rPr lang="en-US" dirty="0"/>
              <a:t> ( NHS leadership academy)</a:t>
            </a:r>
          </a:p>
          <a:p>
            <a:r>
              <a:rPr lang="en-US" dirty="0"/>
              <a:t>More student nurse placements in primary care to promote as first career choice</a:t>
            </a:r>
          </a:p>
          <a:p>
            <a:r>
              <a:rPr lang="en-US" dirty="0"/>
              <a:t>Induction toolkit to standardize</a:t>
            </a:r>
          </a:p>
          <a:p>
            <a:r>
              <a:rPr lang="en-US" dirty="0"/>
              <a:t>Fellowships for new to primary care/ newly qualified </a:t>
            </a:r>
          </a:p>
          <a:p>
            <a:r>
              <a:rPr lang="en-US" dirty="0"/>
              <a:t>Foundation and academic </a:t>
            </a:r>
            <a:r>
              <a:rPr lang="en-US" dirty="0" err="1"/>
              <a:t>programmes</a:t>
            </a:r>
            <a:r>
              <a:rPr lang="en-US" dirty="0"/>
              <a:t> at HEIs funded by HEE via training hubs</a:t>
            </a:r>
          </a:p>
        </p:txBody>
      </p:sp>
      <p:sp>
        <p:nvSpPr>
          <p:cNvPr id="4" name="Slide Number Placeholder 3"/>
          <p:cNvSpPr>
            <a:spLocks noGrp="1"/>
          </p:cNvSpPr>
          <p:nvPr>
            <p:ph type="sldNum" sz="quarter" idx="5"/>
          </p:nvPr>
        </p:nvSpPr>
        <p:spPr/>
        <p:txBody>
          <a:bodyPr/>
          <a:lstStyle/>
          <a:p>
            <a:fld id="{1C7246D8-7A2B-AA42-90D0-2BB06BD3D930}" type="slidenum">
              <a:rPr lang="en-US" smtClean="0"/>
              <a:t>4</a:t>
            </a:fld>
            <a:endParaRPr lang="en-US"/>
          </a:p>
        </p:txBody>
      </p:sp>
    </p:spTree>
    <p:extLst>
      <p:ext uri="{BB962C8B-B14F-4D97-AF65-F5344CB8AC3E}">
        <p14:creationId xmlns:p14="http://schemas.microsoft.com/office/powerpoint/2010/main" val="164459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previous role in TCST </a:t>
            </a:r>
          </a:p>
        </p:txBody>
      </p:sp>
      <p:sp>
        <p:nvSpPr>
          <p:cNvPr id="4" name="Slide Number Placeholder 3"/>
          <p:cNvSpPr>
            <a:spLocks noGrp="1"/>
          </p:cNvSpPr>
          <p:nvPr>
            <p:ph type="sldNum" sz="quarter" idx="5"/>
          </p:nvPr>
        </p:nvSpPr>
        <p:spPr/>
        <p:txBody>
          <a:bodyPr/>
          <a:lstStyle/>
          <a:p>
            <a:fld id="{1C7246D8-7A2B-AA42-90D0-2BB06BD3D930}" type="slidenum">
              <a:rPr lang="en-US" smtClean="0"/>
              <a:t>5</a:t>
            </a:fld>
            <a:endParaRPr lang="en-US"/>
          </a:p>
        </p:txBody>
      </p:sp>
    </p:spTree>
    <p:extLst>
      <p:ext uri="{BB962C8B-B14F-4D97-AF65-F5344CB8AC3E}">
        <p14:creationId xmlns:p14="http://schemas.microsoft.com/office/powerpoint/2010/main" val="405675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E662D2-3952-1C40-A359-FE169C5D37F2}" type="slidenum">
              <a:rPr lang="en-US" smtClean="0"/>
              <a:t>10</a:t>
            </a:fld>
            <a:endParaRPr lang="en-US"/>
          </a:p>
        </p:txBody>
      </p:sp>
    </p:spTree>
    <p:extLst>
      <p:ext uri="{BB962C8B-B14F-4D97-AF65-F5344CB8AC3E}">
        <p14:creationId xmlns:p14="http://schemas.microsoft.com/office/powerpoint/2010/main" val="252270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E662D2-3952-1C40-A359-FE169C5D37F2}" type="slidenum">
              <a:rPr lang="en-US" smtClean="0"/>
              <a:t>11</a:t>
            </a:fld>
            <a:endParaRPr lang="en-US"/>
          </a:p>
        </p:txBody>
      </p:sp>
    </p:spTree>
    <p:extLst>
      <p:ext uri="{BB962C8B-B14F-4D97-AF65-F5344CB8AC3E}">
        <p14:creationId xmlns:p14="http://schemas.microsoft.com/office/powerpoint/2010/main" val="167439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and potential values</a:t>
            </a:r>
          </a:p>
          <a:p>
            <a:r>
              <a:rPr lang="en-GB" dirty="0"/>
              <a:t>Clear and consistent rationale – platform for change – but personalised care questions to be resolved</a:t>
            </a:r>
          </a:p>
          <a:p>
            <a:r>
              <a:rPr lang="en-GB" dirty="0"/>
              <a:t>For the postholder to have influence they need credibility – clinical experience and ongoing practice are necessary</a:t>
            </a:r>
          </a:p>
          <a:p>
            <a:r>
              <a:rPr lang="en-GB" dirty="0"/>
              <a:t>Continued leadership is required to sustain efforts to develop the role of primary care nurses in delivery of cancer care</a:t>
            </a:r>
          </a:p>
          <a:p>
            <a:r>
              <a:rPr lang="en-GB" dirty="0"/>
              <a:t>Further work to enable colleagues to identify how practice could improve</a:t>
            </a:r>
          </a:p>
          <a:p>
            <a:r>
              <a:rPr lang="en-GB" dirty="0"/>
              <a:t>Continued presence </a:t>
            </a:r>
          </a:p>
          <a:p>
            <a:r>
              <a:rPr lang="en-GB" dirty="0"/>
              <a:t>Workforce lead roles – will need to secure buy in – should consider developing specialism within each PCN</a:t>
            </a:r>
          </a:p>
          <a:p>
            <a:r>
              <a:rPr lang="en-GB" dirty="0"/>
              <a:t>Macmillan’s future work – make use of materials developed and engage early with training hubs (on an operational level)</a:t>
            </a:r>
          </a:p>
          <a:p>
            <a:r>
              <a:rPr lang="en-GB" dirty="0"/>
              <a:t>Recognition that changes will take hold in some places than others and consider – level of influence / activity of the Mac GP in CCG / STP,  </a:t>
            </a:r>
          </a:p>
          <a:p>
            <a:endParaRPr lang="en-GB" dirty="0"/>
          </a:p>
        </p:txBody>
      </p:sp>
      <p:sp>
        <p:nvSpPr>
          <p:cNvPr id="4" name="Slide Number Placeholder 3"/>
          <p:cNvSpPr>
            <a:spLocks noGrp="1"/>
          </p:cNvSpPr>
          <p:nvPr>
            <p:ph type="sldNum" sz="quarter" idx="5"/>
          </p:nvPr>
        </p:nvSpPr>
        <p:spPr/>
        <p:txBody>
          <a:bodyPr/>
          <a:lstStyle/>
          <a:p>
            <a:pPr>
              <a:defRPr/>
            </a:pPr>
            <a:fld id="{937D3E65-B1EF-48A1-8530-4277833549A7}" type="slidenum">
              <a:rPr lang="en-CA" smtClean="0"/>
              <a:pPr>
                <a:defRPr/>
              </a:pPr>
              <a:t>17</a:t>
            </a:fld>
            <a:endParaRPr lang="en-CA" dirty="0"/>
          </a:p>
        </p:txBody>
      </p:sp>
    </p:spTree>
    <p:extLst>
      <p:ext uri="{BB962C8B-B14F-4D97-AF65-F5344CB8AC3E}">
        <p14:creationId xmlns:p14="http://schemas.microsoft.com/office/powerpoint/2010/main" val="232101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and potential values</a:t>
            </a:r>
          </a:p>
          <a:p>
            <a:r>
              <a:rPr lang="en-GB" dirty="0"/>
              <a:t>Clear and consistent rationale – platform for change – but personalised care questions to be resolved</a:t>
            </a:r>
          </a:p>
          <a:p>
            <a:r>
              <a:rPr lang="en-GB" dirty="0"/>
              <a:t>For the postholder to have influence they need credibility – clinical experience and ongoing practice are necessary</a:t>
            </a:r>
          </a:p>
          <a:p>
            <a:r>
              <a:rPr lang="en-GB" dirty="0"/>
              <a:t>Continued leadership is required to sustain efforts to develop the role of primary care nurses in delivery of cancer care</a:t>
            </a:r>
          </a:p>
          <a:p>
            <a:r>
              <a:rPr lang="en-GB" dirty="0"/>
              <a:t>Further work to enable colleagues to identify how practice could improve</a:t>
            </a:r>
          </a:p>
          <a:p>
            <a:r>
              <a:rPr lang="en-GB" dirty="0"/>
              <a:t>Continued presence </a:t>
            </a:r>
          </a:p>
          <a:p>
            <a:r>
              <a:rPr lang="en-GB" dirty="0"/>
              <a:t>Workforce lead roles – will need to secure buy in – should consider developing specialism within each PCN</a:t>
            </a:r>
          </a:p>
          <a:p>
            <a:r>
              <a:rPr lang="en-GB" dirty="0"/>
              <a:t>Macmillan’s future work – make use of materials developed and engage early with training hubs (on an operational level)</a:t>
            </a:r>
          </a:p>
          <a:p>
            <a:r>
              <a:rPr lang="en-GB" dirty="0"/>
              <a:t>Recognition that changes will take hold in some places than others and consider – level of influence / activity of the Mac GP in CCG / STP,  </a:t>
            </a:r>
          </a:p>
          <a:p>
            <a:endParaRPr lang="en-GB" dirty="0"/>
          </a:p>
        </p:txBody>
      </p:sp>
      <p:sp>
        <p:nvSpPr>
          <p:cNvPr id="4" name="Slide Number Placeholder 3"/>
          <p:cNvSpPr>
            <a:spLocks noGrp="1"/>
          </p:cNvSpPr>
          <p:nvPr>
            <p:ph type="sldNum" sz="quarter" idx="5"/>
          </p:nvPr>
        </p:nvSpPr>
        <p:spPr/>
        <p:txBody>
          <a:bodyPr/>
          <a:lstStyle/>
          <a:p>
            <a:pPr>
              <a:defRPr/>
            </a:pPr>
            <a:fld id="{937D3E65-B1EF-48A1-8530-4277833549A7}" type="slidenum">
              <a:rPr lang="en-CA" smtClean="0"/>
              <a:pPr>
                <a:defRPr/>
              </a:pPr>
              <a:t>18</a:t>
            </a:fld>
            <a:endParaRPr lang="en-CA" dirty="0"/>
          </a:p>
        </p:txBody>
      </p:sp>
    </p:spTree>
    <p:extLst>
      <p:ext uri="{BB962C8B-B14F-4D97-AF65-F5344CB8AC3E}">
        <p14:creationId xmlns:p14="http://schemas.microsoft.com/office/powerpoint/2010/main" val="263025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CD4D-0CA4-4092-BD5C-F8D8E642D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A743EE-877F-4C09-A9ED-E625F3FEB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2F8B78-DC55-4367-B05A-26C62E0DDE88}"/>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DA30DAAC-D20C-4FDE-B76F-1FFB35D5A0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C9094-111D-46B7-A7E6-9B5F7AABBB56}"/>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106726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6613-55EA-4DB7-9FE6-F2595F6EDD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3E1DE7-8DA5-4F6C-8639-3942309CC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360D5-8B31-44B0-B80B-923CFD2AF9DB}"/>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95604270-38C8-40AE-981F-A65DA1B0E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FFBC10-6C8A-4404-9B30-A02377B8F8DF}"/>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220975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047E8-BAE8-4662-8430-623D3E3F02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7AEE4C-1BE0-4D48-A5E0-B56EBFC79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485F4F-F1E2-4AED-A106-04D7DB1682A1}"/>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70DF74F1-4A72-49A1-953B-931EEF967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89564-6965-4EBF-9231-EF0A65A4B197}"/>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1116238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124744"/>
            <a:ext cx="10988917" cy="1008112"/>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2204865"/>
            <a:ext cx="9793087" cy="504825"/>
          </a:xfrm>
        </p:spPr>
        <p:txBody>
          <a:bodyPr>
            <a:normAutofit/>
          </a:bodyPr>
          <a:lstStyle>
            <a:lvl1pPr algn="l">
              <a:defRPr sz="24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5730" y="476672"/>
            <a:ext cx="142287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936"/>
            <a:ext cx="12192000" cy="4033332"/>
          </a:xfrm>
          <a:prstGeom prst="rect">
            <a:avLst/>
          </a:prstGeom>
        </p:spPr>
      </p:pic>
    </p:spTree>
    <p:extLst>
      <p:ext uri="{BB962C8B-B14F-4D97-AF65-F5344CB8AC3E}">
        <p14:creationId xmlns:p14="http://schemas.microsoft.com/office/powerpoint/2010/main" val="341875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124744"/>
            <a:ext cx="10988917" cy="1008112"/>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2204865"/>
            <a:ext cx="9793087" cy="504825"/>
          </a:xfrm>
        </p:spPr>
        <p:txBody>
          <a:bodyPr>
            <a:normAutofit/>
          </a:bodyPr>
          <a:lstStyle>
            <a:lvl1pPr algn="l">
              <a:defRPr sz="24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5730" y="476672"/>
            <a:ext cx="142287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2936"/>
            <a:ext cx="12192000" cy="4033332"/>
          </a:xfrm>
          <a:prstGeom prst="rect">
            <a:avLst/>
          </a:prstGeom>
        </p:spPr>
      </p:pic>
    </p:spTree>
    <p:extLst>
      <p:ext uri="{BB962C8B-B14F-4D97-AF65-F5344CB8AC3E}">
        <p14:creationId xmlns:p14="http://schemas.microsoft.com/office/powerpoint/2010/main" val="320506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1130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23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27324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060954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7946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3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565E-9D6B-4803-A438-F3B2997858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FA4F40-6FD5-4F9E-880A-BF8611B83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244AC-49B8-4482-AAFC-72F53FE66675}"/>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4327513D-9863-40E8-A78E-32A48F4D31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E8494-949F-4FFA-AE72-45506DBF44DA}"/>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4012487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0180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65837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2710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76270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2163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6429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2160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655180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277155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568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3F2D-09C0-43A8-9B32-F11F52071E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AF32F4-15EC-4738-B28C-9B97554FD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B9432-9E16-4EEF-9204-899BEC0D4E62}"/>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F3101282-18FC-4ADA-B5F7-87BD828BE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64C999-418D-44ED-81CB-5C15EC1D46F3}"/>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6975645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a:xfrm>
            <a:off x="9011840" y="6453336"/>
            <a:ext cx="2844800" cy="404664"/>
          </a:xfrm>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726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248412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63233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030982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257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2016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82262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15003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81735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300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6376-36E7-449C-B47F-CF85586C10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285B95-D502-4777-ADB9-BE67280624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FA5DCF-90D0-4669-9D4C-C8908B857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45812B-D540-4DC4-A72D-DA5C04EB502B}"/>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6" name="Footer Placeholder 5">
            <a:extLst>
              <a:ext uri="{FF2B5EF4-FFF2-40B4-BE49-F238E27FC236}">
                <a16:creationId xmlns:a16="http://schemas.microsoft.com/office/drawing/2014/main" id="{73EB0F18-8FFC-4BF3-99C7-DD6E704A34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67DCF7-9162-4B35-B3E1-3EE58945F9D4}"/>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442238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3273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996540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950391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069122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06595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233560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12192000" cy="1687711"/>
          </a:xfrm>
          <a:prstGeom prst="rect">
            <a:avLst/>
          </a:prstGeom>
        </p:spPr>
      </p:pic>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405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12181645" cy="1098352"/>
          </a:xfrm>
          <a:prstGeom prst="rect">
            <a:avLst/>
          </a:prstGeom>
        </p:spPr>
      </p:pic>
      <p:sp>
        <p:nvSpPr>
          <p:cNvPr id="5" name="Content Placeholder 4"/>
          <p:cNvSpPr>
            <a:spLocks noGrp="1"/>
          </p:cNvSpPr>
          <p:nvPr>
            <p:ph sz="quarter" idx="10"/>
          </p:nvPr>
        </p:nvSpPr>
        <p:spPr>
          <a:xfrm>
            <a:off x="312000" y="648001"/>
            <a:ext cx="11544640" cy="9808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334433" y="1659600"/>
            <a:ext cx="11522207" cy="4321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645592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5"/>
            <a:ext cx="11523133" cy="503783"/>
          </a:xfrm>
          <a:prstGeom prst="rect">
            <a:avLst/>
          </a:prstGeom>
          <a:solidFill>
            <a:srgbClr val="0072C6"/>
          </a:solidFill>
        </p:spPr>
        <p:txBody>
          <a:bodyPr lIns="91330" tIns="45670" rIns="91330" bIns="45670"/>
          <a:lstStyle>
            <a:lvl1pPr marL="17758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588"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40"/>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p:cNvSpPr>
            <a:spLocks noGrp="1"/>
          </p:cNvSpPr>
          <p:nvPr>
            <p:ph type="sldNum" sz="quarter" idx="4"/>
          </p:nvPr>
        </p:nvSpPr>
        <p:spPr>
          <a:xfrm>
            <a:off x="8976320" y="6520260"/>
            <a:ext cx="2844800" cy="365125"/>
          </a:xfrm>
          <a:prstGeom prst="rect">
            <a:avLst/>
          </a:prstGeom>
        </p:spPr>
        <p:txBody>
          <a:bodyPr vert="horz" lIns="91363" tIns="45685" rIns="91363" bIns="45685"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89219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5"/>
            <a:ext cx="11523133" cy="503783"/>
          </a:xfrm>
          <a:prstGeom prst="rect">
            <a:avLst/>
          </a:prstGeom>
          <a:solidFill>
            <a:srgbClr val="0072C6"/>
          </a:solidFill>
        </p:spPr>
        <p:txBody>
          <a:bodyPr lIns="91330" tIns="45670" rIns="91330" bIns="45670"/>
          <a:lstStyle>
            <a:lvl1pPr marL="17758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588"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40"/>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p:cNvSpPr>
            <a:spLocks noGrp="1"/>
          </p:cNvSpPr>
          <p:nvPr>
            <p:ph type="sldNum" sz="quarter" idx="4"/>
          </p:nvPr>
        </p:nvSpPr>
        <p:spPr>
          <a:xfrm>
            <a:off x="9011840" y="6525344"/>
            <a:ext cx="2844800" cy="288032"/>
          </a:xfrm>
          <a:prstGeom prst="rect">
            <a:avLst/>
          </a:prstGeom>
        </p:spPr>
        <p:txBody>
          <a:bodyPr vert="horz" lIns="91363" tIns="45685" rIns="91363" bIns="45685"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2242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E406-C783-4625-99CB-B38F0BA5E0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EF4C62-D151-4380-ACA0-4E7DAD8AC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46BA5-CBEE-4AD1-9E7B-2BCA4FB66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16B89C1-BC1F-41DB-870F-9FFA29BC3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F7695-1AA7-44D6-AA06-C47D2DE7D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A1A25F-6745-4DFF-9FF3-2B607E77BBEC}"/>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8" name="Footer Placeholder 7">
            <a:extLst>
              <a:ext uri="{FF2B5EF4-FFF2-40B4-BE49-F238E27FC236}">
                <a16:creationId xmlns:a16="http://schemas.microsoft.com/office/drawing/2014/main" id="{44438462-21A4-41C4-A135-C9BC6191D8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67EDCF-1453-4E34-B1A6-6B85864F8567}"/>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1186932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6" y="188916"/>
            <a:ext cx="11523133" cy="503783"/>
          </a:xfrm>
          <a:prstGeom prst="rect">
            <a:avLst/>
          </a:prstGeom>
          <a:solidFill>
            <a:srgbClr val="0072C6"/>
          </a:solidFill>
        </p:spPr>
        <p:txBody>
          <a:bodyPr lIns="91330" tIns="45670" rIns="91330" bIns="45670"/>
          <a:lstStyle>
            <a:lvl1pPr marL="99893"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6" y="692697"/>
            <a:ext cx="11523133" cy="432047"/>
          </a:xfrm>
        </p:spPr>
        <p:txBody>
          <a:bodyPr>
            <a:normAutofit/>
          </a:bodyPr>
          <a:lstStyle>
            <a:lvl1pPr marL="99893" indent="0">
              <a:defRPr sz="1238"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6" y="1341444"/>
            <a:ext cx="11523133"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p:cNvSpPr>
            <a:spLocks noGrp="1"/>
          </p:cNvSpPr>
          <p:nvPr>
            <p:ph type="sldNum" sz="quarter" idx="4"/>
          </p:nvPr>
        </p:nvSpPr>
        <p:spPr>
          <a:xfrm>
            <a:off x="9011840" y="6381340"/>
            <a:ext cx="2844800" cy="365125"/>
          </a:xfrm>
          <a:prstGeom prst="rect">
            <a:avLst/>
          </a:prstGeom>
        </p:spPr>
        <p:txBody>
          <a:bodyPr vert="horz" lIns="91363" tIns="45685" rIns="91363" bIns="45685" rtlCol="0" anchor="ctr"/>
          <a:lstStyle>
            <a:lvl1pPr algn="r">
              <a:defRPr sz="675">
                <a:solidFill>
                  <a:schemeClr val="accent5">
                    <a:lumMod val="50000"/>
                  </a:schemeClr>
                </a:solidFill>
              </a:defRPr>
            </a:lvl1pPr>
          </a:lstStyle>
          <a:p>
            <a:pPr>
              <a:defRPr/>
            </a:pPr>
            <a:fld id="{8FC524A1-7B6A-464D-B8BC-8FE2E057339E}" type="slidenum">
              <a:rPr lang="en-GB" smtClean="0">
                <a:solidFill>
                  <a:srgbClr val="3F3F3F">
                    <a:lumMod val="50000"/>
                  </a:srgbClr>
                </a:solidFill>
              </a:rPr>
              <a:pPr>
                <a:defRPr/>
              </a:pPr>
              <a:t>‹#›</a:t>
            </a:fld>
            <a:endParaRPr lang="en-GB" dirty="0">
              <a:solidFill>
                <a:srgbClr val="3F3F3F">
                  <a:lumMod val="50000"/>
                </a:srgbClr>
              </a:solidFill>
            </a:endParaRPr>
          </a:p>
        </p:txBody>
      </p:sp>
    </p:spTree>
    <p:extLst>
      <p:ext uri="{BB962C8B-B14F-4D97-AF65-F5344CB8AC3E}">
        <p14:creationId xmlns:p14="http://schemas.microsoft.com/office/powerpoint/2010/main" val="4044846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6121E8-DBE4-1A49-B19C-848E8A420708}"/>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681A8BC3-4127-5A4C-8CE0-6748EDFD4F38}"/>
              </a:ext>
            </a:extLst>
          </p:cNvPr>
          <p:cNvSpPr>
            <a:spLocks noGrp="1"/>
          </p:cNvSpPr>
          <p:nvPr>
            <p:ph type="title"/>
          </p:nvPr>
        </p:nvSpPr>
        <p:spPr>
          <a:xfrm>
            <a:off x="500063" y="1317625"/>
            <a:ext cx="1085373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BDA14F4-B444-5E40-9FF5-9F1B454DEE08}"/>
              </a:ext>
            </a:extLst>
          </p:cNvPr>
          <p:cNvSpPr>
            <a:spLocks noGrp="1"/>
          </p:cNvSpPr>
          <p:nvPr>
            <p:ph idx="1"/>
          </p:nvPr>
        </p:nvSpPr>
        <p:spPr>
          <a:xfrm>
            <a:off x="500063" y="2643188"/>
            <a:ext cx="10853737" cy="2914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96595833-9AA9-4F4C-9A47-3EF84AF3EDF2}"/>
              </a:ext>
            </a:extLst>
          </p:cNvPr>
          <p:cNvSpPr txBox="1"/>
          <p:nvPr userDrawn="1"/>
        </p:nvSpPr>
        <p:spPr>
          <a:xfrm>
            <a:off x="500063" y="6356350"/>
            <a:ext cx="7986712"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674696"/>
                </a:solidFill>
                <a:latin typeface="Bariol" panose="02000506040000020003" pitchFamily="2" charset="0"/>
              </a:rPr>
              <a:t>We believe </a:t>
            </a:r>
            <a:r>
              <a:rPr lang="en-US" sz="1500" dirty="0">
                <a:latin typeface="Bariol" panose="02000506040000020003" pitchFamily="2" charset="0"/>
              </a:rPr>
              <a:t>in an inclusive and innovative approach to care.</a:t>
            </a:r>
          </a:p>
        </p:txBody>
      </p:sp>
      <p:sp>
        <p:nvSpPr>
          <p:cNvPr id="11" name="TextBox 10">
            <a:extLst>
              <a:ext uri="{FF2B5EF4-FFF2-40B4-BE49-F238E27FC236}">
                <a16:creationId xmlns:a16="http://schemas.microsoft.com/office/drawing/2014/main" id="{F382358A-B954-7742-B4DC-4EA976B9886C}"/>
              </a:ext>
            </a:extLst>
          </p:cNvPr>
          <p:cNvSpPr txBox="1"/>
          <p:nvPr userDrawn="1"/>
        </p:nvSpPr>
        <p:spPr>
          <a:xfrm>
            <a:off x="8858250" y="6356350"/>
            <a:ext cx="2495550"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err="1">
                <a:latin typeface="Bariol" panose="02000506040000020003" pitchFamily="2" charset="0"/>
              </a:rPr>
              <a:t>www.swlondon.nhs.uk</a:t>
            </a:r>
            <a:endParaRPr lang="en-US" sz="1500" dirty="0">
              <a:latin typeface="Bariol" panose="02000506040000020003" pitchFamily="2" charset="0"/>
            </a:endParaRPr>
          </a:p>
        </p:txBody>
      </p:sp>
    </p:spTree>
    <p:extLst>
      <p:ext uri="{BB962C8B-B14F-4D97-AF65-F5344CB8AC3E}">
        <p14:creationId xmlns:p14="http://schemas.microsoft.com/office/powerpoint/2010/main" val="3777777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AFBB09-9569-5446-A88D-3B6DFA816083}"/>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8" name="TextBox 7">
            <a:extLst>
              <a:ext uri="{FF2B5EF4-FFF2-40B4-BE49-F238E27FC236}">
                <a16:creationId xmlns:a16="http://schemas.microsoft.com/office/drawing/2014/main" id="{5BC2B792-6698-3544-B04B-BE847EAB5B59}"/>
              </a:ext>
            </a:extLst>
          </p:cNvPr>
          <p:cNvSpPr txBox="1"/>
          <p:nvPr userDrawn="1"/>
        </p:nvSpPr>
        <p:spPr>
          <a:xfrm>
            <a:off x="500063" y="6356350"/>
            <a:ext cx="7986712"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674696"/>
                </a:solidFill>
                <a:latin typeface="Bariol" panose="02000506040000020003" pitchFamily="2" charset="0"/>
              </a:rPr>
              <a:t>We believe </a:t>
            </a:r>
            <a:r>
              <a:rPr lang="en-US" sz="1500" dirty="0">
                <a:latin typeface="Bariol" panose="02000506040000020003" pitchFamily="2" charset="0"/>
              </a:rPr>
              <a:t>in an inclusive and innovative approach to care.</a:t>
            </a:r>
          </a:p>
        </p:txBody>
      </p:sp>
      <p:sp>
        <p:nvSpPr>
          <p:cNvPr id="9" name="TextBox 8">
            <a:extLst>
              <a:ext uri="{FF2B5EF4-FFF2-40B4-BE49-F238E27FC236}">
                <a16:creationId xmlns:a16="http://schemas.microsoft.com/office/drawing/2014/main" id="{EC6F4E4B-F011-AB4B-B93D-C47BBC38001E}"/>
              </a:ext>
            </a:extLst>
          </p:cNvPr>
          <p:cNvSpPr txBox="1"/>
          <p:nvPr userDrawn="1"/>
        </p:nvSpPr>
        <p:spPr>
          <a:xfrm>
            <a:off x="8858250" y="6356350"/>
            <a:ext cx="2495550"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err="1">
                <a:latin typeface="Bariol" panose="02000506040000020003" pitchFamily="2" charset="0"/>
              </a:rPr>
              <a:t>www.swlondon.nhs.uk</a:t>
            </a:r>
            <a:endParaRPr lang="en-US" sz="1500" dirty="0">
              <a:latin typeface="Bariol" panose="02000506040000020003" pitchFamily="2" charset="0"/>
            </a:endParaRPr>
          </a:p>
        </p:txBody>
      </p:sp>
    </p:spTree>
    <p:extLst>
      <p:ext uri="{BB962C8B-B14F-4D97-AF65-F5344CB8AC3E}">
        <p14:creationId xmlns:p14="http://schemas.microsoft.com/office/powerpoint/2010/main" val="3254786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88A125-11EA-0440-B915-E9E4637BDB1D}"/>
              </a:ext>
            </a:extLst>
          </p:cNvPr>
          <p:cNvPicPr>
            <a:picLocks noChangeAspect="1"/>
          </p:cNvPicPr>
          <p:nvPr userDrawn="1"/>
        </p:nvPicPr>
        <p:blipFill>
          <a:blip r:embed="rId2"/>
          <a:stretch>
            <a:fillRect/>
          </a:stretch>
        </p:blipFill>
        <p:spPr>
          <a:xfrm>
            <a:off x="12700" y="7144"/>
            <a:ext cx="12166600" cy="6843712"/>
          </a:xfrm>
          <a:prstGeom prst="rect">
            <a:avLst/>
          </a:prstGeom>
        </p:spPr>
      </p:pic>
      <p:sp>
        <p:nvSpPr>
          <p:cNvPr id="2" name="Title 1">
            <a:extLst>
              <a:ext uri="{FF2B5EF4-FFF2-40B4-BE49-F238E27FC236}">
                <a16:creationId xmlns:a16="http://schemas.microsoft.com/office/drawing/2014/main" id="{A4727EA2-1CF7-4F41-9BB3-F616C507CDBF}"/>
              </a:ext>
            </a:extLst>
          </p:cNvPr>
          <p:cNvSpPr>
            <a:spLocks noGrp="1"/>
          </p:cNvSpPr>
          <p:nvPr>
            <p:ph type="title"/>
          </p:nvPr>
        </p:nvSpPr>
        <p:spPr>
          <a:xfrm>
            <a:off x="500063" y="14652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5F63D8-61E9-5442-92B9-51D9169754C8}"/>
              </a:ext>
            </a:extLst>
          </p:cNvPr>
          <p:cNvSpPr>
            <a:spLocks noGrp="1"/>
          </p:cNvSpPr>
          <p:nvPr>
            <p:ph sz="half" idx="1"/>
          </p:nvPr>
        </p:nvSpPr>
        <p:spPr>
          <a:xfrm>
            <a:off x="500063" y="2970213"/>
            <a:ext cx="5519737" cy="2759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8FA58A-6638-894E-90E0-2C6AC33BA9E0}"/>
              </a:ext>
            </a:extLst>
          </p:cNvPr>
          <p:cNvSpPr>
            <a:spLocks noGrp="1"/>
          </p:cNvSpPr>
          <p:nvPr>
            <p:ph sz="half" idx="2"/>
          </p:nvPr>
        </p:nvSpPr>
        <p:spPr>
          <a:xfrm>
            <a:off x="6172200" y="2970213"/>
            <a:ext cx="5181600" cy="2759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67F3CAA-940E-884F-9528-3A7D076AA83D}"/>
              </a:ext>
            </a:extLst>
          </p:cNvPr>
          <p:cNvSpPr txBox="1"/>
          <p:nvPr userDrawn="1"/>
        </p:nvSpPr>
        <p:spPr>
          <a:xfrm>
            <a:off x="500063" y="6356350"/>
            <a:ext cx="7986712"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674696"/>
                </a:solidFill>
                <a:latin typeface="Bariol" panose="02000506040000020003" pitchFamily="2" charset="0"/>
              </a:rPr>
              <a:t>We believe </a:t>
            </a:r>
            <a:r>
              <a:rPr lang="en-US" sz="1500" dirty="0">
                <a:latin typeface="Bariol" panose="02000506040000020003" pitchFamily="2" charset="0"/>
              </a:rPr>
              <a:t>in an inclusive and innovative approach to care.</a:t>
            </a:r>
          </a:p>
        </p:txBody>
      </p:sp>
      <p:sp>
        <p:nvSpPr>
          <p:cNvPr id="12" name="TextBox 11">
            <a:extLst>
              <a:ext uri="{FF2B5EF4-FFF2-40B4-BE49-F238E27FC236}">
                <a16:creationId xmlns:a16="http://schemas.microsoft.com/office/drawing/2014/main" id="{177D7DD7-23AE-934A-9EB5-E54F80880E66}"/>
              </a:ext>
            </a:extLst>
          </p:cNvPr>
          <p:cNvSpPr txBox="1"/>
          <p:nvPr userDrawn="1"/>
        </p:nvSpPr>
        <p:spPr>
          <a:xfrm>
            <a:off x="8858250" y="6356350"/>
            <a:ext cx="2495550"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500" dirty="0" err="1">
                <a:latin typeface="Bariol" panose="02000506040000020003" pitchFamily="2" charset="0"/>
              </a:rPr>
              <a:t>www.swlondon.nhs.uk</a:t>
            </a:r>
            <a:endParaRPr lang="en-US" sz="1500" dirty="0">
              <a:latin typeface="Bariol" panose="02000506040000020003" pitchFamily="2" charset="0"/>
            </a:endParaRPr>
          </a:p>
        </p:txBody>
      </p:sp>
    </p:spTree>
    <p:extLst>
      <p:ext uri="{BB962C8B-B14F-4D97-AF65-F5344CB8AC3E}">
        <p14:creationId xmlns:p14="http://schemas.microsoft.com/office/powerpoint/2010/main" val="955479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6" name="Group 6">
            <a:extLst>
              <a:ext uri="{FF2B5EF4-FFF2-40B4-BE49-F238E27FC236}">
                <a16:creationId xmlns:a16="http://schemas.microsoft.com/office/drawing/2014/main" id="{E39FA942-BEC6-4D16-9495-6AB85FCBD22B}"/>
              </a:ext>
            </a:extLst>
          </p:cNvPr>
          <p:cNvGrpSpPr>
            <a:grpSpLocks/>
          </p:cNvGrpSpPr>
          <p:nvPr userDrawn="1"/>
        </p:nvGrpSpPr>
        <p:grpSpPr bwMode="auto">
          <a:xfrm>
            <a:off x="838200" y="712788"/>
            <a:ext cx="10539413" cy="652462"/>
            <a:chOff x="838200" y="712522"/>
            <a:chExt cx="10539350" cy="653138"/>
          </a:xfrm>
        </p:grpSpPr>
        <p:cxnSp>
          <p:nvCxnSpPr>
            <p:cNvPr id="7" name="Straight Connector 6">
              <a:extLst>
                <a:ext uri="{FF2B5EF4-FFF2-40B4-BE49-F238E27FC236}">
                  <a16:creationId xmlns:a16="http://schemas.microsoft.com/office/drawing/2014/main" id="{C97BA17A-7F8E-4FC8-8D49-0D3F0962FA2F}"/>
                </a:ext>
              </a:extLst>
            </p:cNvPr>
            <p:cNvCxnSpPr/>
            <p:nvPr userDrawn="1"/>
          </p:nvCxnSpPr>
          <p:spPr>
            <a:xfrm>
              <a:off x="838200" y="712522"/>
              <a:ext cx="1053935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CFEA26-8B1B-4A87-83AE-509889CDE109}"/>
                </a:ext>
              </a:extLst>
            </p:cNvPr>
            <p:cNvCxnSpPr/>
            <p:nvPr userDrawn="1"/>
          </p:nvCxnSpPr>
          <p:spPr>
            <a:xfrm>
              <a:off x="838200" y="1365660"/>
              <a:ext cx="1053935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3"/>
          <p:cNvSpPr>
            <a:spLocks noGrp="1"/>
          </p:cNvSpPr>
          <p:nvPr>
            <p:ph sz="half" idx="13"/>
          </p:nvPr>
        </p:nvSpPr>
        <p:spPr>
          <a:xfrm>
            <a:off x="838203" y="702784"/>
            <a:ext cx="10515599" cy="662878"/>
          </a:xfrm>
        </p:spPr>
        <p:txBody>
          <a:bodyPr anchor="ctr">
            <a:normAutofit/>
          </a:bodyPr>
          <a:lstStyle>
            <a:lvl1pPr marL="0" indent="0">
              <a:buFontTx/>
              <a:buNone/>
              <a:defRPr sz="1800">
                <a:solidFill>
                  <a:schemeClr val="accent3">
                    <a:lumMod val="50000"/>
                  </a:schemeClr>
                </a:solidFill>
                <a:latin typeface="+mj-lt"/>
              </a:defRPr>
            </a:lvl1pPr>
          </a:lstStyle>
          <a:p>
            <a:pPr lvl="0"/>
            <a:r>
              <a:rPr lang="en-US" dirty="0"/>
              <a:t>Click to edit Master text styles</a:t>
            </a:r>
          </a:p>
        </p:txBody>
      </p:sp>
      <p:sp>
        <p:nvSpPr>
          <p:cNvPr id="2" name="Title 1"/>
          <p:cNvSpPr>
            <a:spLocks noGrp="1"/>
          </p:cNvSpPr>
          <p:nvPr>
            <p:ph type="title"/>
          </p:nvPr>
        </p:nvSpPr>
        <p:spPr/>
        <p:txBody>
          <a:bodyPr/>
          <a:lstStyle>
            <a:lvl1pPr>
              <a:defRPr b="1"/>
            </a:lvl1pPr>
          </a:lstStyle>
          <a:p>
            <a:r>
              <a:rPr lang="en-US" dirty="0"/>
              <a:t>Click to edit Master title style</a:t>
            </a:r>
            <a:endParaRPr lang="en-CA" dirty="0"/>
          </a:p>
        </p:txBody>
      </p:sp>
      <p:sp>
        <p:nvSpPr>
          <p:cNvPr id="3" name="Content Placeholder 2"/>
          <p:cNvSpPr>
            <a:spLocks noGrp="1"/>
          </p:cNvSpPr>
          <p:nvPr>
            <p:ph sz="half" idx="1"/>
          </p:nvPr>
        </p:nvSpPr>
        <p:spPr>
          <a:xfrm>
            <a:off x="838202" y="1450923"/>
            <a:ext cx="10515599" cy="4146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9" name="Content Placeholder 3"/>
          <p:cNvSpPr>
            <a:spLocks noGrp="1"/>
          </p:cNvSpPr>
          <p:nvPr>
            <p:ph sz="half" idx="14"/>
          </p:nvPr>
        </p:nvSpPr>
        <p:spPr>
          <a:xfrm>
            <a:off x="838202" y="5668503"/>
            <a:ext cx="10515599" cy="629388"/>
          </a:xfrm>
          <a:solidFill>
            <a:schemeClr val="bg1">
              <a:lumMod val="65000"/>
            </a:schemeClr>
          </a:solidFill>
          <a:ln w="28575">
            <a:solidFill>
              <a:schemeClr val="accent2">
                <a:lumMod val="40000"/>
                <a:lumOff val="60000"/>
              </a:schemeClr>
            </a:solidFill>
          </a:ln>
        </p:spPr>
        <p:txBody>
          <a:bodyPr anchor="ctr">
            <a:normAutofit/>
          </a:bodyPr>
          <a:lstStyle>
            <a:lvl1pPr marL="0" indent="0">
              <a:buFontTx/>
              <a:buNone/>
              <a:defRPr sz="1800">
                <a:solidFill>
                  <a:schemeClr val="bg1"/>
                </a:solidFill>
                <a:latin typeface="+mj-lt"/>
              </a:defRPr>
            </a:lvl1pPr>
          </a:lstStyle>
          <a:p>
            <a:pPr lvl="0"/>
            <a:r>
              <a:rPr lang="en-US" dirty="0"/>
              <a:t>Click to edit Master text styles</a:t>
            </a:r>
          </a:p>
        </p:txBody>
      </p:sp>
      <p:sp>
        <p:nvSpPr>
          <p:cNvPr id="9" name="Slide Number Placeholder 6">
            <a:extLst>
              <a:ext uri="{FF2B5EF4-FFF2-40B4-BE49-F238E27FC236}">
                <a16:creationId xmlns:a16="http://schemas.microsoft.com/office/drawing/2014/main" id="{C2BC3386-6AE5-49B6-A4D1-2102D5E34B9E}"/>
              </a:ext>
            </a:extLst>
          </p:cNvPr>
          <p:cNvSpPr>
            <a:spLocks noGrp="1"/>
          </p:cNvSpPr>
          <p:nvPr>
            <p:ph type="sldNum" sz="quarter" idx="15"/>
          </p:nvPr>
        </p:nvSpPr>
        <p:spPr/>
        <p:txBody>
          <a:bodyPr/>
          <a:lstStyle>
            <a:lvl1pPr>
              <a:defRPr/>
            </a:lvl1pPr>
          </a:lstStyle>
          <a:p>
            <a:pPr>
              <a:defRPr/>
            </a:pPr>
            <a:fld id="{4A7146A7-BC85-4A66-94C4-9676BB3C3516}" type="slidenum">
              <a:rPr lang="en-CA"/>
              <a:pPr>
                <a:defRPr/>
              </a:pPr>
              <a:t>‹#›</a:t>
            </a:fld>
            <a:endParaRPr lang="en-CA" dirty="0"/>
          </a:p>
        </p:txBody>
      </p:sp>
    </p:spTree>
    <p:extLst>
      <p:ext uri="{BB962C8B-B14F-4D97-AF65-F5344CB8AC3E}">
        <p14:creationId xmlns:p14="http://schemas.microsoft.com/office/powerpoint/2010/main" val="301707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CA59-3AC3-4B9D-B871-948A4EB332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DDF161-B4F9-42FA-8997-66937A978780}"/>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4" name="Footer Placeholder 3">
            <a:extLst>
              <a:ext uri="{FF2B5EF4-FFF2-40B4-BE49-F238E27FC236}">
                <a16:creationId xmlns:a16="http://schemas.microsoft.com/office/drawing/2014/main" id="{7AE29140-BD50-4153-8641-A27604BDB8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0A0F2A-C480-4E96-BD3B-54C12EA34C60}"/>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35276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EF599-FE7F-4FEA-A414-460C6061982D}"/>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3" name="Footer Placeholder 2">
            <a:extLst>
              <a:ext uri="{FF2B5EF4-FFF2-40B4-BE49-F238E27FC236}">
                <a16:creationId xmlns:a16="http://schemas.microsoft.com/office/drawing/2014/main" id="{4268B37F-A6E9-4F97-84C9-CCC5B091B4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116565-627E-4D37-891F-E54EAAB9B30C}"/>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356484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BC87-B873-4034-8CE6-D325AA9B5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1620B7-51E2-4CAC-8523-987E50FC3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F8ED4B-0334-4DE0-830A-EB05B4156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A0177-FED7-4EEC-A3EA-3C9A218ABA57}"/>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6" name="Footer Placeholder 5">
            <a:extLst>
              <a:ext uri="{FF2B5EF4-FFF2-40B4-BE49-F238E27FC236}">
                <a16:creationId xmlns:a16="http://schemas.microsoft.com/office/drawing/2014/main" id="{1555C51F-FDA9-4304-A6DA-514B31FFF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AE3C9-F6B0-4C58-85C0-458955F8DBDF}"/>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418524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F673-B955-4494-8C12-C6560DE65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A5C507-379E-4B8D-994C-847260F7A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EA510B-6EED-4D28-8738-2A7C5F39B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BB9BF-D09E-407C-B334-9192D7DAA421}"/>
              </a:ext>
            </a:extLst>
          </p:cNvPr>
          <p:cNvSpPr>
            <a:spLocks noGrp="1"/>
          </p:cNvSpPr>
          <p:nvPr>
            <p:ph type="dt" sz="half" idx="10"/>
          </p:nvPr>
        </p:nvSpPr>
        <p:spPr/>
        <p:txBody>
          <a:bodyPr/>
          <a:lstStyle/>
          <a:p>
            <a:fld id="{7D37AC4E-51F8-45F4-93AA-ECE4BF6C9C8F}" type="datetimeFigureOut">
              <a:rPr lang="en-GB" smtClean="0"/>
              <a:t>22/04/2021</a:t>
            </a:fld>
            <a:endParaRPr lang="en-GB"/>
          </a:p>
        </p:txBody>
      </p:sp>
      <p:sp>
        <p:nvSpPr>
          <p:cNvPr id="6" name="Footer Placeholder 5">
            <a:extLst>
              <a:ext uri="{FF2B5EF4-FFF2-40B4-BE49-F238E27FC236}">
                <a16:creationId xmlns:a16="http://schemas.microsoft.com/office/drawing/2014/main" id="{74ABA339-C576-48B3-885F-BCD692E6F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65183E-23E1-4B4D-9621-970C50BD9D98}"/>
              </a:ext>
            </a:extLst>
          </p:cNvPr>
          <p:cNvSpPr>
            <a:spLocks noGrp="1"/>
          </p:cNvSpPr>
          <p:nvPr>
            <p:ph type="sldNum" sz="quarter" idx="12"/>
          </p:nvPr>
        </p:nvSpPr>
        <p:spPr/>
        <p:txBody>
          <a:bodyPr/>
          <a:lstStyle/>
          <a:p>
            <a:fld id="{DA1D0325-41CB-4C78-ABB6-C3BA81B5565E}" type="slidenum">
              <a:rPr lang="en-GB" smtClean="0"/>
              <a:t>‹#›</a:t>
            </a:fld>
            <a:endParaRPr lang="en-GB"/>
          </a:p>
        </p:txBody>
      </p:sp>
    </p:spTree>
    <p:extLst>
      <p:ext uri="{BB962C8B-B14F-4D97-AF65-F5344CB8AC3E}">
        <p14:creationId xmlns:p14="http://schemas.microsoft.com/office/powerpoint/2010/main" val="147970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2E796-16C0-4998-958F-930DDA105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ABF3F4-F54F-4D3D-A34C-3DB062793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2C89E8-7559-4782-ABA9-4A388623A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7AC4E-51F8-45F4-93AA-ECE4BF6C9C8F}" type="datetimeFigureOut">
              <a:rPr lang="en-GB" smtClean="0"/>
              <a:t>22/04/2021</a:t>
            </a:fld>
            <a:endParaRPr lang="en-GB"/>
          </a:p>
        </p:txBody>
      </p:sp>
      <p:sp>
        <p:nvSpPr>
          <p:cNvPr id="5" name="Footer Placeholder 4">
            <a:extLst>
              <a:ext uri="{FF2B5EF4-FFF2-40B4-BE49-F238E27FC236}">
                <a16:creationId xmlns:a16="http://schemas.microsoft.com/office/drawing/2014/main" id="{BD862BC1-3EE3-4E29-AB13-8D66E1902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9C9054-317B-4202-A27A-27FD7204C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D0325-41CB-4C78-ABB6-C3BA81B5565E}" type="slidenum">
              <a:rPr lang="en-GB" smtClean="0"/>
              <a:t>‹#›</a:t>
            </a:fld>
            <a:endParaRPr lang="en-GB"/>
          </a:p>
        </p:txBody>
      </p:sp>
    </p:spTree>
    <p:extLst>
      <p:ext uri="{BB962C8B-B14F-4D97-AF65-F5344CB8AC3E}">
        <p14:creationId xmlns:p14="http://schemas.microsoft.com/office/powerpoint/2010/main" val="251758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998429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700" r:id="rId38"/>
    <p:sldLayoutId id="2147483701" r:id="rId39"/>
    <p:sldLayoutId id="2147483702" r:id="rId40"/>
    <p:sldLayoutId id="2147483703" r:id="rId41"/>
    <p:sldLayoutId id="2147483704" r:id="rId42"/>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andra.Dyer1@nhs.net" TargetMode="External"/><Relationship Id="rId1" Type="http://schemas.openxmlformats.org/officeDocument/2006/relationships/slideLayout" Target="../slideLayouts/slideLayout25.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youtu.be/wh4E-4RcduI" TargetMode="External"/><Relationship Id="rId1" Type="http://schemas.openxmlformats.org/officeDocument/2006/relationships/slideLayout" Target="../slideLayouts/slideLayout24.xml"/><Relationship Id="rId6" Type="http://schemas.openxmlformats.org/officeDocument/2006/relationships/hyperlink" Target="https://anchor.fm/macmillan-primary-care-nursing-project" TargetMode="External"/><Relationship Id="rId5" Type="http://schemas.openxmlformats.org/officeDocument/2006/relationships/image" Target="../media/image19.png"/><Relationship Id="rId4" Type="http://schemas.openxmlformats.org/officeDocument/2006/relationships/hyperlink" Target="https://youtu.be/uI2020fr6D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nchor.fm/macmillan-primary-care-nursing-project/episodes/Episode-3-Part-1-Working-with-Patient-Partners---A-Case-Study-of-Good-Practice-eaf0e1" TargetMode="External"/><Relationship Id="rId7" Type="http://schemas.openxmlformats.org/officeDocument/2006/relationships/image" Target="../media/image24.png"/><Relationship Id="rId2" Type="http://schemas.openxmlformats.org/officeDocument/2006/relationships/hyperlink" Target="https://www.swlondon.nhs.uk/wp-content/uploads/2020/02/Combined-Focus-Group-Report_FINAL.pdf" TargetMode="External"/><Relationship Id="rId1" Type="http://schemas.openxmlformats.org/officeDocument/2006/relationships/slideLayout" Target="../slideLayouts/slideLayout2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www.swlondon.nhs.uk/ourwork/macmillan-primary-care-nursing-project/" TargetMode="Externa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hyperlink" Target="mailto:Sandra.dyer1@nhs.net"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hyperlink" Target="https://www.rcn.org.uk/news-and-events/press-releases/district-nursing" TargetMode="External"/><Relationship Id="rId2" Type="http://schemas.openxmlformats.org/officeDocument/2006/relationships/hyperlink" Target="https://www.qni.org.uk/news-and-events/news/district-nurse-workforce-under-threat/" TargetMode="Externa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independentnurse.co.uk/clinical-article/long-term-support-in-primary-care-for-men-with-prostate-cancer/146830" TargetMode="External"/><Relationship Id="rId7" Type="http://schemas.openxmlformats.org/officeDocument/2006/relationships/hyperlink" Target="https://journals.rcni.com/primary-health-care/evidence-and-practice/why-general-practice-nurses-need-education-about-cancer-as-a-longterm-condition-phc.2020.e1566/ab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s://journals.rcni.com/doi/abs/10.7748/phc.26.2.24.s22"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www.swlondon.nhs.uk/macmillan-primary-care-nursing-project-steering-group/" TargetMode="External"/><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a:solidFill>
                  <a:srgbClr val="0070C0"/>
                </a:solidFill>
                <a:latin typeface="Arial Black" panose="020B0A04020102020204" pitchFamily="34" charset="0"/>
                <a:cs typeface="Helvetica" pitchFamily="34" charset="0"/>
              </a:rPr>
              <a:t>Primary Care Nursing and Cancer </a:t>
            </a:r>
            <a:br>
              <a:rPr lang="en-GB" b="1" dirty="0">
                <a:solidFill>
                  <a:srgbClr val="0099D8"/>
                </a:solidFill>
                <a:latin typeface="Helvetica" pitchFamily="34" charset="0"/>
                <a:cs typeface="Helvetica" pitchFamily="34" charset="0"/>
              </a:rPr>
            </a:br>
            <a:endParaRPr lang="en-GB" dirty="0"/>
          </a:p>
        </p:txBody>
      </p:sp>
      <p:sp>
        <p:nvSpPr>
          <p:cNvPr id="3" name="Text Placeholder 2"/>
          <p:cNvSpPr>
            <a:spLocks noGrp="1"/>
          </p:cNvSpPr>
          <p:nvPr>
            <p:ph type="body" sz="quarter" idx="10"/>
          </p:nvPr>
        </p:nvSpPr>
        <p:spPr>
          <a:xfrm>
            <a:off x="295617" y="1821042"/>
            <a:ext cx="9793087" cy="779545"/>
          </a:xfrm>
        </p:spPr>
        <p:txBody>
          <a:bodyPr>
            <a:normAutofit fontScale="92500" lnSpcReduction="10000"/>
          </a:bodyPr>
          <a:lstStyle/>
          <a:p>
            <a:pPr marL="0" indent="0">
              <a:buNone/>
            </a:pPr>
            <a:endParaRPr lang="en-GB" b="1" dirty="0">
              <a:latin typeface="Arial Black" panose="020B0A04020102020204" pitchFamily="34" charset="0"/>
            </a:endParaRPr>
          </a:p>
          <a:p>
            <a:pPr marL="0" indent="0">
              <a:buNone/>
            </a:pPr>
            <a:r>
              <a:rPr lang="en-GB" b="1" dirty="0">
                <a:latin typeface="Arial Black" panose="020B0A04020102020204" pitchFamily="34" charset="0"/>
              </a:rPr>
              <a:t>Transforming Cancer Services Team for London </a:t>
            </a:r>
          </a:p>
        </p:txBody>
      </p:sp>
    </p:spTree>
    <p:extLst>
      <p:ext uri="{BB962C8B-B14F-4D97-AF65-F5344CB8AC3E}">
        <p14:creationId xmlns:p14="http://schemas.microsoft.com/office/powerpoint/2010/main" val="1164893570"/>
      </p:ext>
    </p:extLst>
  </p:cSld>
  <p:clrMapOvr>
    <a:masterClrMapping/>
  </p:clrMapOvr>
  <mc:AlternateContent xmlns:mc="http://schemas.openxmlformats.org/markup-compatibility/2006" xmlns:p14="http://schemas.microsoft.com/office/powerpoint/2010/main">
    <mc:Choice Requires="p14">
      <p:transition spd="slow" p14:dur="2000" advTm="15398"/>
    </mc:Choice>
    <mc:Fallback xmlns="">
      <p:transition spd="slow" advTm="153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GB" dirty="0"/>
              <a:t>TNA Headlines </a:t>
            </a:r>
          </a:p>
        </p:txBody>
      </p:sp>
      <p:sp>
        <p:nvSpPr>
          <p:cNvPr id="4" name="Content Placeholder 3"/>
          <p:cNvSpPr>
            <a:spLocks noGrp="1"/>
          </p:cNvSpPr>
          <p:nvPr>
            <p:ph sz="quarter" idx="15"/>
          </p:nvPr>
        </p:nvSpPr>
        <p:spPr/>
        <p:txBody>
          <a:bodyPr>
            <a:normAutofit/>
          </a:bodyPr>
          <a:lstStyle/>
          <a:p>
            <a:pPr marL="0" indent="0">
              <a:spcAft>
                <a:spcPts val="1200"/>
              </a:spcAft>
              <a:buNone/>
            </a:pPr>
            <a:r>
              <a:rPr lang="en-GB" sz="1500" dirty="0"/>
              <a:t>   Headlines of the 2018 report:</a:t>
            </a:r>
          </a:p>
          <a:p>
            <a:pPr lvl="1">
              <a:spcAft>
                <a:spcPts val="600"/>
              </a:spcAft>
            </a:pPr>
            <a:r>
              <a:rPr lang="en-GB" sz="1500" dirty="0"/>
              <a:t>55% have been working in general practice for over 10years</a:t>
            </a:r>
          </a:p>
          <a:p>
            <a:pPr lvl="1">
              <a:spcAft>
                <a:spcPts val="600"/>
              </a:spcAft>
            </a:pPr>
            <a:r>
              <a:rPr lang="en-GB" sz="1500" dirty="0"/>
              <a:t>58% of respondents are asked questions relating to cancer at least on a daily or weekly basis</a:t>
            </a:r>
          </a:p>
          <a:p>
            <a:pPr lvl="1">
              <a:spcAft>
                <a:spcPts val="600"/>
              </a:spcAft>
            </a:pPr>
            <a:r>
              <a:rPr lang="en-GB" sz="1500" dirty="0"/>
              <a:t>60% were clear about their role in supporting patients with a cancer diagnosis (focused on emotional support)</a:t>
            </a:r>
          </a:p>
          <a:p>
            <a:pPr lvl="1">
              <a:spcAft>
                <a:spcPts val="600"/>
              </a:spcAft>
            </a:pPr>
            <a:r>
              <a:rPr lang="en-GB" sz="1500" dirty="0"/>
              <a:t>Only 11% currently complete CCRs, 13% were unaware of them.</a:t>
            </a:r>
          </a:p>
          <a:p>
            <a:pPr lvl="1">
              <a:spcAft>
                <a:spcPts val="600"/>
              </a:spcAft>
            </a:pPr>
            <a:r>
              <a:rPr lang="en-GB" sz="1500" dirty="0"/>
              <a:t>Over 70% were not confident in completing a CCR </a:t>
            </a:r>
          </a:p>
          <a:p>
            <a:pPr lvl="1">
              <a:spcAft>
                <a:spcPts val="600"/>
              </a:spcAft>
            </a:pPr>
            <a:r>
              <a:rPr lang="en-GB" sz="1500" dirty="0"/>
              <a:t>Over 70% of respondents had not received any training specific to cancer, of those who had, the majority related to screening services. </a:t>
            </a:r>
          </a:p>
          <a:p>
            <a:pPr marL="457200" lvl="1" indent="0">
              <a:spcAft>
                <a:spcPts val="600"/>
              </a:spcAft>
              <a:buNone/>
            </a:pPr>
            <a:endParaRPr lang="en-GB" sz="1500" dirty="0"/>
          </a:p>
          <a:p>
            <a:r>
              <a:rPr lang="en-GB" sz="1500" dirty="0"/>
              <a:t>The 2018 and end of project TNA 2019 are available here</a:t>
            </a:r>
          </a:p>
          <a:p>
            <a:endParaRPr lang="en-GB" sz="1500" dirty="0"/>
          </a:p>
          <a:p>
            <a:endParaRPr lang="en-GB" sz="1500" dirty="0"/>
          </a:p>
        </p:txBody>
      </p:sp>
      <p:pic>
        <p:nvPicPr>
          <p:cNvPr id="3" name="Picture 2" descr="A picture containing text&#10;&#10;Description automatically generated">
            <a:extLst>
              <a:ext uri="{FF2B5EF4-FFF2-40B4-BE49-F238E27FC236}">
                <a16:creationId xmlns:a16="http://schemas.microsoft.com/office/drawing/2014/main" id="{685793AC-631A-42A2-A5E4-8C235ED30E41}"/>
              </a:ext>
            </a:extLst>
          </p:cNvPr>
          <p:cNvPicPr>
            <a:picLocks noChangeAspect="1"/>
          </p:cNvPicPr>
          <p:nvPr/>
        </p:nvPicPr>
        <p:blipFill>
          <a:blip r:embed="rId3"/>
          <a:stretch>
            <a:fillRect/>
          </a:stretch>
        </p:blipFill>
        <p:spPr>
          <a:xfrm>
            <a:off x="6413486" y="1556521"/>
            <a:ext cx="5771692" cy="4285480"/>
          </a:xfrm>
          <a:prstGeom prst="rect">
            <a:avLst/>
          </a:prstGeom>
        </p:spPr>
      </p:pic>
    </p:spTree>
    <p:extLst>
      <p:ext uri="{BB962C8B-B14F-4D97-AF65-F5344CB8AC3E}">
        <p14:creationId xmlns:p14="http://schemas.microsoft.com/office/powerpoint/2010/main" val="456382182"/>
      </p:ext>
    </p:extLst>
  </p:cSld>
  <p:clrMapOvr>
    <a:masterClrMapping/>
  </p:clrMapOvr>
  <mc:AlternateContent xmlns:mc="http://schemas.openxmlformats.org/markup-compatibility/2006" xmlns:p14="http://schemas.microsoft.com/office/powerpoint/2010/main">
    <mc:Choice Requires="p14">
      <p:transition spd="slow" p14:dur="2000" advTm="69472"/>
    </mc:Choice>
    <mc:Fallback xmlns="">
      <p:transition spd="slow" advTm="694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Influencing and Education-Headlines </a:t>
            </a:r>
          </a:p>
        </p:txBody>
      </p:sp>
      <p:sp>
        <p:nvSpPr>
          <p:cNvPr id="4" name="Content Placeholder 3"/>
          <p:cNvSpPr>
            <a:spLocks noGrp="1"/>
          </p:cNvSpPr>
          <p:nvPr>
            <p:ph type="body" sz="quarter" idx="13"/>
          </p:nvPr>
        </p:nvSpPr>
        <p:spPr/>
        <p:txBody>
          <a:bodyPr>
            <a:normAutofit fontScale="92500" lnSpcReduction="10000"/>
          </a:bodyPr>
          <a:lstStyle/>
          <a:p>
            <a:pPr marL="0" indent="0">
              <a:buNone/>
            </a:pPr>
            <a:endParaRPr lang="en-GB" dirty="0"/>
          </a:p>
          <a:p>
            <a:endParaRPr lang="en-GB" dirty="0"/>
          </a:p>
        </p:txBody>
      </p:sp>
      <p:sp>
        <p:nvSpPr>
          <p:cNvPr id="3" name="Content Placeholder 2"/>
          <p:cNvSpPr>
            <a:spLocks noGrp="1"/>
          </p:cNvSpPr>
          <p:nvPr>
            <p:ph sz="quarter" idx="15"/>
          </p:nvPr>
        </p:nvSpPr>
        <p:spPr>
          <a:xfrm>
            <a:off x="334434" y="880533"/>
            <a:ext cx="5666317" cy="5575605"/>
          </a:xfrm>
        </p:spPr>
        <p:txBody>
          <a:bodyPr>
            <a:normAutofit fontScale="85000" lnSpcReduction="20000"/>
          </a:bodyPr>
          <a:lstStyle/>
          <a:p>
            <a:pPr marL="0" indent="0">
              <a:buNone/>
            </a:pPr>
            <a:endParaRPr lang="en-GB" dirty="0"/>
          </a:p>
          <a:p>
            <a:pPr algn="just"/>
            <a:r>
              <a:rPr lang="en-GB" dirty="0"/>
              <a:t>Training/engagement with GPNs in all boroughs in SWL -cancer as a long-term condition taster session developed and delivered. Promoting   Macmillan Practice Nurse Course as the next step.</a:t>
            </a:r>
          </a:p>
          <a:p>
            <a:pPr algn="just"/>
            <a:r>
              <a:rPr lang="en-GB" dirty="0"/>
              <a:t>Videos developed to promote value of  CCRs and the role of nurses in delivering them , as well as  a series of podcasts</a:t>
            </a:r>
          </a:p>
          <a:p>
            <a:pPr algn="just"/>
            <a:r>
              <a:rPr lang="en-GB" dirty="0"/>
              <a:t>Development of a pan cancer  London Community of Practice for GPNs – Launched 4</a:t>
            </a:r>
            <a:r>
              <a:rPr lang="en-GB" baseline="30000" dirty="0"/>
              <a:t>th</a:t>
            </a:r>
            <a:r>
              <a:rPr lang="en-GB" dirty="0"/>
              <a:t> July 2019 with headline speakers- Jane Clegg (Director of Nursing &amp; Deputy Regional Chief Nurse for London at NHS England) and Karen Roberts ( Chief Nurse/AHP- Macmillan). </a:t>
            </a:r>
          </a:p>
          <a:p>
            <a:pPr algn="just"/>
            <a:r>
              <a:rPr lang="en-GB" dirty="0"/>
              <a:t>Development of an education toolkit for GPNs to include competencies, recommended e-modules, and links to the community of practice.</a:t>
            </a:r>
          </a:p>
          <a:p>
            <a:pPr algn="just"/>
            <a:r>
              <a:rPr lang="en-GB" dirty="0"/>
              <a:t>Developed, delivered and currently evaluating a community nursing short course- Cancer in the Community in partnership with CLCH academy.</a:t>
            </a:r>
          </a:p>
          <a:p>
            <a:pPr algn="just"/>
            <a:r>
              <a:rPr lang="en-GB" dirty="0"/>
              <a:t>Snap shot audit of DN caseloads- exploring opportunities for role development. </a:t>
            </a:r>
          </a:p>
          <a:p>
            <a:pPr algn="just"/>
            <a:r>
              <a:rPr lang="en-GB" dirty="0"/>
              <a:t>Working with HEIs to ensure cancer as a LTC visible sustainable content in post registration education for GPNs. For example- Influenced curriculum content at Kingston , and London South Bank and City Universities.</a:t>
            </a:r>
          </a:p>
          <a:p>
            <a:endParaRPr lang="en-GB" dirty="0"/>
          </a:p>
          <a:p>
            <a:endParaRPr lang="en-GB" dirty="0"/>
          </a:p>
          <a:p>
            <a:endParaRPr lang="en-GB" dirty="0"/>
          </a:p>
          <a:p>
            <a:endParaRPr lang="en-GB" dirty="0"/>
          </a:p>
          <a:p>
            <a:endParaRPr lang="en-GB" dirty="0"/>
          </a:p>
          <a:p>
            <a:endParaRPr lang="en-GB" dirty="0">
              <a:solidFill>
                <a:schemeClr val="tx1">
                  <a:lumMod val="50000"/>
                  <a:lumOff val="50000"/>
                </a:schemeClr>
              </a:solidFill>
            </a:endParaRPr>
          </a:p>
        </p:txBody>
      </p:sp>
      <p:pic>
        <p:nvPicPr>
          <p:cNvPr id="6" name="Picture 5">
            <a:extLst>
              <a:ext uri="{FF2B5EF4-FFF2-40B4-BE49-F238E27FC236}">
                <a16:creationId xmlns:a16="http://schemas.microsoft.com/office/drawing/2014/main" id="{2FF034DB-5E0F-4F5D-AF3C-E58CDBC8FCFA}"/>
              </a:ext>
            </a:extLst>
          </p:cNvPr>
          <p:cNvPicPr>
            <a:picLocks noChangeAspect="1"/>
          </p:cNvPicPr>
          <p:nvPr/>
        </p:nvPicPr>
        <p:blipFill>
          <a:blip r:embed="rId3"/>
          <a:stretch>
            <a:fillRect/>
          </a:stretch>
        </p:blipFill>
        <p:spPr>
          <a:xfrm>
            <a:off x="9029508" y="1230086"/>
            <a:ext cx="3082512" cy="3603171"/>
          </a:xfrm>
          <a:prstGeom prst="rect">
            <a:avLst/>
          </a:prstGeom>
        </p:spPr>
      </p:pic>
      <p:pic>
        <p:nvPicPr>
          <p:cNvPr id="7" name="Picture 6">
            <a:extLst>
              <a:ext uri="{FF2B5EF4-FFF2-40B4-BE49-F238E27FC236}">
                <a16:creationId xmlns:a16="http://schemas.microsoft.com/office/drawing/2014/main" id="{9E822C3A-729E-4C57-9B3E-D8AF672413E0}"/>
              </a:ext>
            </a:extLst>
          </p:cNvPr>
          <p:cNvPicPr>
            <a:picLocks noChangeAspect="1"/>
          </p:cNvPicPr>
          <p:nvPr/>
        </p:nvPicPr>
        <p:blipFill>
          <a:blip r:embed="rId4"/>
          <a:stretch>
            <a:fillRect/>
          </a:stretch>
        </p:blipFill>
        <p:spPr>
          <a:xfrm>
            <a:off x="6346370" y="2171699"/>
            <a:ext cx="2530738" cy="3652157"/>
          </a:xfrm>
          <a:prstGeom prst="rect">
            <a:avLst/>
          </a:prstGeom>
        </p:spPr>
      </p:pic>
    </p:spTree>
    <p:extLst>
      <p:ext uri="{BB962C8B-B14F-4D97-AF65-F5344CB8AC3E}">
        <p14:creationId xmlns:p14="http://schemas.microsoft.com/office/powerpoint/2010/main" val="1796269053"/>
      </p:ext>
    </p:extLst>
  </p:cSld>
  <p:clrMapOvr>
    <a:masterClrMapping/>
  </p:clrMapOvr>
  <mc:AlternateContent xmlns:mc="http://schemas.openxmlformats.org/markup-compatibility/2006" xmlns:p14="http://schemas.microsoft.com/office/powerpoint/2010/main">
    <mc:Choice Requires="p14">
      <p:transition spd="slow" p14:dur="2000" advTm="272036"/>
    </mc:Choice>
    <mc:Fallback xmlns="">
      <p:transition spd="slow" advTm="2720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E315-A307-4375-BD26-9EE490008399}"/>
              </a:ext>
            </a:extLst>
          </p:cNvPr>
          <p:cNvSpPr>
            <a:spLocks noGrp="1"/>
          </p:cNvSpPr>
          <p:nvPr>
            <p:ph type="title"/>
          </p:nvPr>
        </p:nvSpPr>
        <p:spPr/>
        <p:txBody>
          <a:bodyPr/>
          <a:lstStyle/>
          <a:p>
            <a:r>
              <a:rPr lang="en-GB" dirty="0"/>
              <a:t>Cancer in the Community </a:t>
            </a:r>
          </a:p>
        </p:txBody>
      </p:sp>
      <p:sp>
        <p:nvSpPr>
          <p:cNvPr id="4" name="Slide Number Placeholder 3">
            <a:extLst>
              <a:ext uri="{FF2B5EF4-FFF2-40B4-BE49-F238E27FC236}">
                <a16:creationId xmlns:a16="http://schemas.microsoft.com/office/drawing/2014/main" id="{3B069E59-96DA-4078-B545-B6EA37FB9C10}"/>
              </a:ext>
            </a:extLst>
          </p:cNvPr>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a:extLst>
              <a:ext uri="{FF2B5EF4-FFF2-40B4-BE49-F238E27FC236}">
                <a16:creationId xmlns:a16="http://schemas.microsoft.com/office/drawing/2014/main" id="{D8022CC6-E9C3-4E7A-8EE2-F0809AFDD3E2}"/>
              </a:ext>
            </a:extLst>
          </p:cNvPr>
          <p:cNvSpPr>
            <a:spLocks noGrp="1"/>
          </p:cNvSpPr>
          <p:nvPr>
            <p:ph sz="quarter" idx="15"/>
          </p:nvPr>
        </p:nvSpPr>
        <p:spPr/>
        <p:txBody>
          <a:bodyPr>
            <a:normAutofit/>
          </a:bodyPr>
          <a:lstStyle/>
          <a:p>
            <a:pPr lvl="0"/>
            <a:r>
              <a:rPr lang="en-GB" dirty="0"/>
              <a:t>Using HEE funding the project developed and successfully piloted a Cancer in the Community course for community nurses  (a partnership with  CLCH academy)</a:t>
            </a:r>
          </a:p>
          <a:p>
            <a:pPr lvl="0"/>
            <a:r>
              <a:rPr lang="en-GB" dirty="0">
                <a:latin typeface="Arial" panose="020B0604020202020204" pitchFamily="34" charset="0"/>
                <a:ea typeface="Calibri" panose="020F0502020204030204" pitchFamily="34" charset="0"/>
                <a:cs typeface="Times New Roman" panose="02020603050405020304" pitchFamily="18" charset="0"/>
              </a:rPr>
              <a:t>The course consisted of</a:t>
            </a:r>
            <a:r>
              <a:rPr lang="en-GB" sz="1800" dirty="0">
                <a:effectLst/>
                <a:latin typeface="Arial" panose="020B0604020202020204" pitchFamily="34" charset="0"/>
                <a:ea typeface="Calibri" panose="020F0502020204030204" pitchFamily="34" charset="0"/>
                <a:cs typeface="Times New Roman" panose="02020603050405020304" pitchFamily="18" charset="0"/>
              </a:rPr>
              <a:t> a three-day face to-face course with an additional placement day, Two modules of e-learning from Cancer in the Community e-Learning for Healthcare (ELFH) were essential pre-course learning.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blended learning approach allowed participants to study at their own pace, as well as introducing information that was later reinforced in the classroom setting.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The Module ran in 2019. The full evaluation is available </a:t>
            </a:r>
            <a:r>
              <a:rPr lang="en-GB" sz="1800" b="1" dirty="0">
                <a:effectLst/>
                <a:latin typeface="Arial" panose="020B0604020202020204" pitchFamily="34" charset="0"/>
                <a:ea typeface="Calibri" panose="020F0502020204030204" pitchFamily="34" charset="0"/>
                <a:cs typeface="Times New Roman" panose="02020603050405020304" pitchFamily="18" charset="0"/>
              </a:rPr>
              <a:t>here. (Link to document)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evaluation demonstrated that </a:t>
            </a:r>
            <a:r>
              <a:rPr lang="en-GB" sz="1800" b="1" dirty="0">
                <a:effectLst/>
                <a:latin typeface="Arial" panose="020B0604020202020204" pitchFamily="34" charset="0"/>
                <a:ea typeface="Calibri" panose="020F0502020204030204" pitchFamily="34" charset="0"/>
                <a:cs typeface="Times New Roman" panose="02020603050405020304" pitchFamily="18" charset="0"/>
              </a:rPr>
              <a:t>community nurses benefited from education on cancer as a long term condition and that it was highly relevant to their role</a:t>
            </a:r>
            <a:r>
              <a:rPr lang="en-GB" sz="1800" dirty="0">
                <a:effectLst/>
                <a:latin typeface="Arial" panose="020B0604020202020204" pitchFamily="34" charset="0"/>
                <a:ea typeface="Calibri" panose="020F0502020204030204" pitchFamily="34" charset="0"/>
                <a:cs typeface="Times New Roman" panose="02020603050405020304" pitchFamily="18" charset="0"/>
              </a:rPr>
              <a:t> by enabling them to improve quality of care.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The project team worked with CLCH, TCST and HEE to examine opportunities to maximise the learning from the course. HEE commissioned CLCH to run the course for  further cohorts across London in 2020. This activity is currently paused due to the COVID 19 pandemic.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dirty="0"/>
          </a:p>
          <a:p>
            <a:endParaRPr lang="en-GB" dirty="0"/>
          </a:p>
        </p:txBody>
      </p:sp>
    </p:spTree>
    <p:extLst>
      <p:ext uri="{BB962C8B-B14F-4D97-AF65-F5344CB8AC3E}">
        <p14:creationId xmlns:p14="http://schemas.microsoft.com/office/powerpoint/2010/main" val="422066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F4ED-B8DF-4B6C-A865-18ED77C93A8C}"/>
              </a:ext>
            </a:extLst>
          </p:cNvPr>
          <p:cNvSpPr>
            <a:spLocks noGrp="1"/>
          </p:cNvSpPr>
          <p:nvPr>
            <p:ph type="title"/>
          </p:nvPr>
        </p:nvSpPr>
        <p:spPr/>
        <p:txBody>
          <a:bodyPr/>
          <a:lstStyle/>
          <a:p>
            <a:r>
              <a:rPr lang="en-GB" dirty="0"/>
              <a:t>London Cancer Community of Practice for General Practice Nurses </a:t>
            </a:r>
          </a:p>
        </p:txBody>
      </p:sp>
      <p:sp>
        <p:nvSpPr>
          <p:cNvPr id="4" name="Slide Number Placeholder 3">
            <a:extLst>
              <a:ext uri="{FF2B5EF4-FFF2-40B4-BE49-F238E27FC236}">
                <a16:creationId xmlns:a16="http://schemas.microsoft.com/office/drawing/2014/main" id="{12FEDE57-2067-4719-A138-DC2AD267BE34}"/>
              </a:ext>
            </a:extLst>
          </p:cNvPr>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a:extLst>
              <a:ext uri="{FF2B5EF4-FFF2-40B4-BE49-F238E27FC236}">
                <a16:creationId xmlns:a16="http://schemas.microsoft.com/office/drawing/2014/main" id="{AAE8CB4C-3806-4C81-979F-970793304502}"/>
              </a:ext>
            </a:extLst>
          </p:cNvPr>
          <p:cNvSpPr>
            <a:spLocks noGrp="1"/>
          </p:cNvSpPr>
          <p:nvPr>
            <p:ph sz="quarter" idx="15"/>
          </p:nvPr>
        </p:nvSpPr>
        <p:spPr/>
        <p:txBody>
          <a:bodyPr>
            <a:normAutofit fontScale="85000" lnSpcReduction="10000"/>
          </a:bodyPr>
          <a:lstStyle/>
          <a:p>
            <a:pPr>
              <a:lnSpc>
                <a:spcPct val="107000"/>
              </a:lnSpc>
              <a:spcAft>
                <a:spcPts val="360"/>
              </a:spcAft>
            </a:pPr>
            <a:r>
              <a:rPr lang="en-GB" sz="1800" b="1" kern="1800" dirty="0">
                <a:solidFill>
                  <a:srgbClr val="2AB4AB"/>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Macmillan Primary Care Nursing Project, in collaboration with the Transforming Cancer Services Team, supported the establishment of a Pan London General Practice Nurse Community of Practice in managing cancer as a long-term condition. This group aims to  support the growth of clinical leadership amongst GPNs in London around cancer. The group was launched in July 2019 and  met quarterly during the duration of the SW London project.</a:t>
            </a:r>
          </a:p>
          <a:p>
            <a:pPr>
              <a:lnSpc>
                <a:spcPct val="107000"/>
              </a:lnSpc>
              <a:spcAft>
                <a:spcPts val="36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is now hosted by TCST and  currently meets on a monthly basis using MS Teams due to the constraints of the COVID 19 pandemic.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group have worked collaboratively with NHSE, and Macmillan to develop the role of the General Practice Nurse in relation to cancer and have established connections with their local cancer colleagues. Members have created a number of resources including a draft business case to be used by members and other General Practice Nurses to encourage change in practice.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 would like more information or to </a:t>
            </a: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join the Community of Practice,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contact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Sandra.Dyer1@nhs.net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Graphic 4">
            <a:extLst>
              <a:ext uri="{FF2B5EF4-FFF2-40B4-BE49-F238E27FC236}">
                <a16:creationId xmlns:a16="http://schemas.microsoft.com/office/drawing/2014/main" id="{465B3E66-9D42-4394-A347-3CC46ABA8719}"/>
              </a:ext>
            </a:extLst>
          </p:cNvPr>
          <p:cNvPicPr>
            <a:picLocks noGrp="1"/>
          </p:cNvPicPr>
          <p:nvPr>
            <p:ph sz="quarter" idx="16"/>
          </p:nvPr>
        </p:nvPicPr>
        <p:blipFill>
          <a:blip r:embed="rId3">
            <a:extLst>
              <a:ext uri="{96DAC541-7B7A-43D3-8B79-37D633B846F1}">
                <asvg:svgBlip xmlns:asvg="http://schemas.microsoft.com/office/drawing/2016/SVG/main" r:embed="rId4"/>
              </a:ext>
            </a:extLst>
          </a:blip>
          <a:stretch>
            <a:fillRect/>
          </a:stretch>
        </p:blipFill>
        <p:spPr>
          <a:xfrm>
            <a:off x="6191251" y="1808708"/>
            <a:ext cx="5761038" cy="3240583"/>
          </a:xfrm>
          <a:prstGeom prst="rect">
            <a:avLst/>
          </a:prstGeom>
        </p:spPr>
      </p:pic>
    </p:spTree>
    <p:extLst>
      <p:ext uri="{BB962C8B-B14F-4D97-AF65-F5344CB8AC3E}">
        <p14:creationId xmlns:p14="http://schemas.microsoft.com/office/powerpoint/2010/main" val="343726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0B6E-5B8F-4AAC-B748-55D8ADF83CF8}"/>
              </a:ext>
            </a:extLst>
          </p:cNvPr>
          <p:cNvSpPr>
            <a:spLocks noGrp="1"/>
          </p:cNvSpPr>
          <p:nvPr>
            <p:ph type="title"/>
          </p:nvPr>
        </p:nvSpPr>
        <p:spPr/>
        <p:txBody>
          <a:bodyPr/>
          <a:lstStyle/>
          <a:p>
            <a:r>
              <a:rPr lang="en-GB" dirty="0"/>
              <a:t>Project resources </a:t>
            </a:r>
          </a:p>
        </p:txBody>
      </p:sp>
      <p:sp>
        <p:nvSpPr>
          <p:cNvPr id="4" name="Slide Number Placeholder 3">
            <a:extLst>
              <a:ext uri="{FF2B5EF4-FFF2-40B4-BE49-F238E27FC236}">
                <a16:creationId xmlns:a16="http://schemas.microsoft.com/office/drawing/2014/main" id="{0D2B8223-7E27-4BD6-856F-390E768B6B3E}"/>
              </a:ext>
            </a:extLst>
          </p:cNvPr>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a:extLst>
              <a:ext uri="{FF2B5EF4-FFF2-40B4-BE49-F238E27FC236}">
                <a16:creationId xmlns:a16="http://schemas.microsoft.com/office/drawing/2014/main" id="{26A1C30D-2F74-4C0F-9C36-6F94066A4A71}"/>
              </a:ext>
            </a:extLst>
          </p:cNvPr>
          <p:cNvSpPr>
            <a:spLocks noGrp="1"/>
          </p:cNvSpPr>
          <p:nvPr>
            <p:ph sz="quarter" idx="15"/>
          </p:nvPr>
        </p:nvSpPr>
        <p:spPr>
          <a:xfrm>
            <a:off x="334434" y="902043"/>
            <a:ext cx="11523133" cy="5406683"/>
          </a:xfrm>
        </p:spPr>
        <p:txBody>
          <a:bodyPr/>
          <a:lstStyle/>
          <a:p>
            <a:pPr>
              <a:lnSpc>
                <a:spcPct val="107000"/>
              </a:lnSpc>
              <a:spcAft>
                <a:spcPts val="800"/>
              </a:spcAft>
            </a:pPr>
            <a:r>
              <a:rPr lang="en-GB" sz="1800" b="1" dirty="0">
                <a:solidFill>
                  <a:srgbClr val="000120"/>
                </a:solidFill>
                <a:effectLst/>
                <a:latin typeface="Arial" panose="020B0604020202020204" pitchFamily="34" charset="0"/>
                <a:ea typeface="Times New Roman" panose="02020603050405020304" pitchFamily="18" charset="0"/>
                <a:cs typeface="Times New Roman" panose="02020603050405020304" pitchFamily="18" charset="0"/>
              </a:rPr>
              <a:t>Videos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solidFill>
                  <a:srgbClr val="000120"/>
                </a:solidFill>
                <a:effectLst/>
                <a:latin typeface="Arial" panose="020B0604020202020204" pitchFamily="34" charset="0"/>
                <a:ea typeface="Times New Roman" panose="02020603050405020304" pitchFamily="18" charset="0"/>
                <a:cs typeface="Times New Roman" panose="02020603050405020304" pitchFamily="18" charset="0"/>
              </a:rPr>
              <a:t>These short videos were produced to help GPNs and the wider system in primary care, understand the importance of supporting patients living with cancer following treatment. They also demonstrate how to carry out a cancer care review and offer useful tips and other resources that can be used</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hlinkClick r:id="rId2"/>
            <a:extLst>
              <a:ext uri="{FF2B5EF4-FFF2-40B4-BE49-F238E27FC236}">
                <a16:creationId xmlns:a16="http://schemas.microsoft.com/office/drawing/2014/main" id="{B4142577-295C-4509-ADAA-F664819A63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3181" y="2114929"/>
            <a:ext cx="2857500" cy="1593850"/>
          </a:xfrm>
          <a:prstGeom prst="rect">
            <a:avLst/>
          </a:prstGeom>
          <a:noFill/>
          <a:ln>
            <a:noFill/>
          </a:ln>
        </p:spPr>
      </p:pic>
      <p:pic>
        <p:nvPicPr>
          <p:cNvPr id="8" name="Picture 7">
            <a:hlinkClick r:id="rId4"/>
            <a:extLst>
              <a:ext uri="{FF2B5EF4-FFF2-40B4-BE49-F238E27FC236}">
                <a16:creationId xmlns:a16="http://schemas.microsoft.com/office/drawing/2014/main" id="{B6FE154C-E8E3-4F1F-8EA7-E0B1EE24F4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163761"/>
            <a:ext cx="2857500" cy="1578937"/>
          </a:xfrm>
          <a:prstGeom prst="rect">
            <a:avLst/>
          </a:prstGeom>
          <a:noFill/>
          <a:ln>
            <a:noFill/>
          </a:ln>
        </p:spPr>
      </p:pic>
      <p:pic>
        <p:nvPicPr>
          <p:cNvPr id="9" name="Picture 8">
            <a:hlinkClick r:id="rId6"/>
            <a:extLst>
              <a:ext uri="{FF2B5EF4-FFF2-40B4-BE49-F238E27FC236}">
                <a16:creationId xmlns:a16="http://schemas.microsoft.com/office/drawing/2014/main" id="{77ED0441-4C31-45F5-9670-A4B62E85007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49945" y="4212563"/>
            <a:ext cx="2108361" cy="2096163"/>
          </a:xfrm>
          <a:prstGeom prst="rect">
            <a:avLst/>
          </a:prstGeom>
          <a:noFill/>
          <a:ln>
            <a:noFill/>
          </a:ln>
        </p:spPr>
      </p:pic>
      <p:sp>
        <p:nvSpPr>
          <p:cNvPr id="11" name="TextBox 10">
            <a:extLst>
              <a:ext uri="{FF2B5EF4-FFF2-40B4-BE49-F238E27FC236}">
                <a16:creationId xmlns:a16="http://schemas.microsoft.com/office/drawing/2014/main" id="{04050A66-EF41-485E-B8CD-AC49C2DC29E6}"/>
              </a:ext>
            </a:extLst>
          </p:cNvPr>
          <p:cNvSpPr txBox="1"/>
          <p:nvPr/>
        </p:nvSpPr>
        <p:spPr>
          <a:xfrm>
            <a:off x="385038" y="4134252"/>
            <a:ext cx="6098058" cy="1803955"/>
          </a:xfrm>
          <a:prstGeom prst="rect">
            <a:avLst/>
          </a:prstGeom>
          <a:noFill/>
        </p:spPr>
        <p:txBody>
          <a:bodyPr wrap="square">
            <a:spAutoFit/>
          </a:bodyPr>
          <a:lstStyle/>
          <a:p>
            <a:pPr>
              <a:lnSpc>
                <a:spcPct val="107000"/>
              </a:lnSpc>
              <a:spcAft>
                <a:spcPts val="800"/>
              </a:spcAft>
            </a:pPr>
            <a:r>
              <a:rPr lang="en-GB" b="1" dirty="0">
                <a:solidFill>
                  <a:srgbClr val="000120"/>
                </a:solidFill>
                <a:effectLst/>
                <a:latin typeface="Arial" panose="020B0604020202020204" pitchFamily="34" charset="0"/>
                <a:ea typeface="Times New Roman" panose="02020603050405020304" pitchFamily="18" charset="0"/>
                <a:cs typeface="Times New Roman" panose="02020603050405020304" pitchFamily="18" charset="0"/>
              </a:rPr>
              <a:t>Primary Care Nursing and Cancer Podcast Channel</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680"/>
              </a:lnSpc>
              <a:spcAft>
                <a:spcPts val="800"/>
              </a:spcAft>
            </a:pPr>
            <a:r>
              <a:rPr lang="en-GB" sz="1800" dirty="0">
                <a:solidFill>
                  <a:srgbClr val="000120"/>
                </a:solidFill>
                <a:effectLst/>
                <a:latin typeface="Arial" panose="020B0604020202020204" pitchFamily="34" charset="0"/>
                <a:ea typeface="Times New Roman" panose="02020603050405020304" pitchFamily="18" charset="0"/>
                <a:cs typeface="Times New Roman" panose="02020603050405020304" pitchFamily="18" charset="0"/>
              </a:rPr>
              <a:t>The South West London project team launched a podcast channel, ‘Primary Care Nursing and Cancer Podcast’. Episodes explored the work that took place in SWL on topics such as what does good practice look like in primary care, the value of working collaboratively, the importance of patient partners and more.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14FB6A5-71B6-41A1-B792-F735ECB51234}"/>
              </a:ext>
            </a:extLst>
          </p:cNvPr>
          <p:cNvSpPr txBox="1"/>
          <p:nvPr/>
        </p:nvSpPr>
        <p:spPr>
          <a:xfrm>
            <a:off x="208266" y="3689873"/>
            <a:ext cx="4171230" cy="503408"/>
          </a:xfrm>
          <a:prstGeom prst="rect">
            <a:avLst/>
          </a:prstGeom>
          <a:noFill/>
        </p:spPr>
        <p:txBody>
          <a:bodyPr wrap="square">
            <a:spAutoFit/>
          </a:bodyPr>
          <a:lstStyle/>
          <a:p>
            <a:pPr>
              <a:lnSpc>
                <a:spcPts val="1680"/>
              </a:lnSpc>
              <a:spcAft>
                <a:spcPts val="800"/>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value of good cancer care reviews, and the role that nurses play in delivering them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B60D6A2-A35D-4178-AADE-D9FDC68C8674}"/>
              </a:ext>
            </a:extLst>
          </p:cNvPr>
          <p:cNvSpPr txBox="1"/>
          <p:nvPr/>
        </p:nvSpPr>
        <p:spPr>
          <a:xfrm>
            <a:off x="4018087" y="3795524"/>
            <a:ext cx="5266823" cy="233077"/>
          </a:xfrm>
          <a:prstGeom prst="rect">
            <a:avLst/>
          </a:prstGeom>
          <a:noFill/>
        </p:spPr>
        <p:txBody>
          <a:bodyPr wrap="square">
            <a:spAutoFit/>
          </a:bodyPr>
          <a:lstStyle/>
          <a:p>
            <a:pPr>
              <a:lnSpc>
                <a:spcPct val="107000"/>
              </a:lnSpc>
              <a:spcAft>
                <a:spcPts val="800"/>
              </a:spcAft>
            </a:pPr>
            <a:r>
              <a:rPr lang="en-GB" sz="900" dirty="0">
                <a:solidFill>
                  <a:srgbClr val="000120"/>
                </a:solidFill>
                <a:effectLst/>
                <a:latin typeface="Arial" panose="020B0604020202020204" pitchFamily="34" charset="0"/>
                <a:ea typeface="Times New Roman" panose="02020603050405020304" pitchFamily="18" charset="0"/>
                <a:cs typeface="Times New Roman" panose="02020603050405020304" pitchFamily="18" charset="0"/>
              </a:rPr>
              <a:t>How to carry out an effective Cancer Care Review</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73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B5FF-827E-4E7B-90A4-3DDF59AD119E}"/>
              </a:ext>
            </a:extLst>
          </p:cNvPr>
          <p:cNvSpPr>
            <a:spLocks noGrp="1"/>
          </p:cNvSpPr>
          <p:nvPr>
            <p:ph type="title"/>
          </p:nvPr>
        </p:nvSpPr>
        <p:spPr/>
        <p:txBody>
          <a:bodyPr/>
          <a:lstStyle/>
          <a:p>
            <a:r>
              <a:rPr lang="en-GB" dirty="0"/>
              <a:t>Patient Voices </a:t>
            </a:r>
          </a:p>
        </p:txBody>
      </p:sp>
      <p:sp>
        <p:nvSpPr>
          <p:cNvPr id="4" name="Slide Number Placeholder 3">
            <a:extLst>
              <a:ext uri="{FF2B5EF4-FFF2-40B4-BE49-F238E27FC236}">
                <a16:creationId xmlns:a16="http://schemas.microsoft.com/office/drawing/2014/main" id="{E41937E7-5BB9-4086-8FEE-C52A50664E21}"/>
              </a:ext>
            </a:extLst>
          </p:cNvPr>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a:extLst>
              <a:ext uri="{FF2B5EF4-FFF2-40B4-BE49-F238E27FC236}">
                <a16:creationId xmlns:a16="http://schemas.microsoft.com/office/drawing/2014/main" id="{7407C76A-0D42-403F-BF54-CB377FB308AE}"/>
              </a:ext>
            </a:extLst>
          </p:cNvPr>
          <p:cNvSpPr>
            <a:spLocks noGrp="1"/>
          </p:cNvSpPr>
          <p:nvPr>
            <p:ph sz="quarter" idx="15"/>
          </p:nvPr>
        </p:nvSpPr>
        <p:spPr/>
        <p:txBody>
          <a:bodyPr/>
          <a:lstStyle/>
          <a:p>
            <a:pPr algn="just"/>
            <a:r>
              <a:rPr lang="en-GB" dirty="0">
                <a:solidFill>
                  <a:srgbClr val="000000"/>
                </a:solidFill>
                <a:latin typeface="Arial" panose="020B0604020202020204" pitchFamily="34" charset="0"/>
                <a:ea typeface="Calibri" panose="020F0502020204030204" pitchFamily="34" charset="0"/>
              </a:rPr>
              <a:t>The project </a:t>
            </a:r>
            <a:r>
              <a:rPr lang="en-GB" sz="1800" dirty="0">
                <a:solidFill>
                  <a:srgbClr val="000000"/>
                </a:solidFill>
                <a:effectLst/>
                <a:latin typeface="Arial" panose="020B0604020202020204" pitchFamily="34" charset="0"/>
                <a:ea typeface="Calibri" panose="020F0502020204030204" pitchFamily="34" charset="0"/>
              </a:rPr>
              <a:t> had patient partner involvement at every step of the project from planning, recruitment, engagement, steering group membership, and delivering education. </a:t>
            </a:r>
          </a:p>
          <a:p>
            <a:pPr algn="just"/>
            <a:r>
              <a:rPr lang="en-GB" sz="1800" dirty="0">
                <a:solidFill>
                  <a:srgbClr val="000000"/>
                </a:solidFill>
                <a:effectLst/>
                <a:latin typeface="Arial" panose="020B0604020202020204" pitchFamily="34" charset="0"/>
                <a:ea typeface="Calibri" panose="020F0502020204030204" pitchFamily="34" charset="0"/>
              </a:rPr>
              <a:t>We have held three patient focus groups across south west London to gain insight and feedback on the support that patients have been receiving from Primary Care following their cancer treatment. </a:t>
            </a:r>
          </a:p>
          <a:p>
            <a:pPr algn="just"/>
            <a:r>
              <a:rPr lang="en-GB" sz="1800" dirty="0">
                <a:solidFill>
                  <a:srgbClr val="000000"/>
                </a:solidFill>
                <a:effectLst/>
                <a:latin typeface="Arial" panose="020B0604020202020204" pitchFamily="34" charset="0"/>
                <a:ea typeface="Calibri" panose="020F0502020204030204" pitchFamily="34" charset="0"/>
              </a:rPr>
              <a:t>The input from our Patient Partners pictured below (L-R: Bonnie, Sharon, Christine, and Lindsay) was invaluable and  ensured that patients’ needs are prioritised always. </a:t>
            </a:r>
            <a:r>
              <a:rPr lang="en-GB" sz="1800" u="sng" dirty="0">
                <a:solidFill>
                  <a:srgbClr val="0072C6"/>
                </a:solidFill>
                <a:effectLst/>
                <a:latin typeface="Arial" panose="020B0604020202020204" pitchFamily="34" charset="0"/>
                <a:ea typeface="Calibri" panose="020F0502020204030204" pitchFamily="34" charset="0"/>
                <a:cs typeface="Times New Roman" panose="02020603050405020304" pitchFamily="18" charset="0"/>
                <a:hlinkClick r:id="rId2"/>
              </a:rPr>
              <a:t>Read the report (PDF document)</a:t>
            </a:r>
            <a:endParaRPr lang="en-GB" sz="1800" u="sng" dirty="0">
              <a:solidFill>
                <a:srgbClr val="0072C6"/>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n-GB" sz="1800" dirty="0">
                <a:solidFill>
                  <a:srgbClr val="000000"/>
                </a:solidFill>
                <a:effectLst/>
                <a:latin typeface="Arial" panose="020B0604020202020204" pitchFamily="34" charset="0"/>
                <a:ea typeface="Times New Roman" panose="02020603050405020304" pitchFamily="18" charset="0"/>
              </a:rPr>
              <a:t>If you would like to find out more about our collaborative work with our Patient Partners, you can listen to a podcast episode: </a:t>
            </a:r>
            <a:r>
              <a:rPr lang="en-GB" sz="1800" u="sng" dirty="0">
                <a:solidFill>
                  <a:srgbClr val="0072C6"/>
                </a:solidFill>
                <a:effectLst/>
                <a:latin typeface="Arial" panose="020B0604020202020204" pitchFamily="34" charset="0"/>
                <a:ea typeface="Times New Roman" panose="02020603050405020304" pitchFamily="18" charset="0"/>
                <a:hlinkClick r:id="rId3"/>
              </a:rPr>
              <a:t>‘Working with Patient Partners – a case study of good practice’.</a:t>
            </a: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2B5A1B45-AEF4-4C17-8A19-D235020901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591355" y="4098470"/>
            <a:ext cx="1551164" cy="2207026"/>
          </a:xfrm>
          <a:prstGeom prst="rect">
            <a:avLst/>
          </a:prstGeom>
          <a:noFill/>
          <a:ln>
            <a:noFill/>
          </a:ln>
        </p:spPr>
      </p:pic>
      <p:pic>
        <p:nvPicPr>
          <p:cNvPr id="7" name="Picture 6">
            <a:extLst>
              <a:ext uri="{FF2B5EF4-FFF2-40B4-BE49-F238E27FC236}">
                <a16:creationId xmlns:a16="http://schemas.microsoft.com/office/drawing/2014/main" id="{3207A627-C8D7-44D4-B2FE-7C2CE89DA44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6987" y="4098470"/>
            <a:ext cx="1747156" cy="2181049"/>
          </a:xfrm>
          <a:prstGeom prst="rect">
            <a:avLst/>
          </a:prstGeom>
          <a:noFill/>
          <a:ln>
            <a:noFill/>
          </a:ln>
        </p:spPr>
      </p:pic>
      <p:pic>
        <p:nvPicPr>
          <p:cNvPr id="8" name="Picture 7">
            <a:extLst>
              <a:ext uri="{FF2B5EF4-FFF2-40B4-BE49-F238E27FC236}">
                <a16:creationId xmlns:a16="http://schemas.microsoft.com/office/drawing/2014/main" id="{A1E7B8B8-4E34-4119-AB7C-FD1D874E871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591355" y="1162853"/>
            <a:ext cx="1551163" cy="2266147"/>
          </a:xfrm>
          <a:prstGeom prst="rect">
            <a:avLst/>
          </a:prstGeom>
          <a:noFill/>
          <a:ln>
            <a:noFill/>
          </a:ln>
        </p:spPr>
      </p:pic>
      <p:pic>
        <p:nvPicPr>
          <p:cNvPr id="9" name="Picture 8">
            <a:extLst>
              <a:ext uri="{FF2B5EF4-FFF2-40B4-BE49-F238E27FC236}">
                <a16:creationId xmlns:a16="http://schemas.microsoft.com/office/drawing/2014/main" id="{1AE10175-0B61-4BCA-935D-2337C1CA4C03}"/>
              </a:ext>
            </a:extLst>
          </p:cNvPr>
          <p:cNvPicPr>
            <a:picLocks noChangeAspect="1"/>
          </p:cNvPicPr>
          <p:nvPr/>
        </p:nvPicPr>
        <p:blipFill>
          <a:blip r:embed="rId7"/>
          <a:stretch>
            <a:fillRect/>
          </a:stretch>
        </p:blipFill>
        <p:spPr>
          <a:xfrm>
            <a:off x="6937963" y="1162852"/>
            <a:ext cx="1716180" cy="2266148"/>
          </a:xfrm>
          <a:prstGeom prst="rect">
            <a:avLst/>
          </a:prstGeom>
        </p:spPr>
      </p:pic>
    </p:spTree>
    <p:extLst>
      <p:ext uri="{BB962C8B-B14F-4D97-AF65-F5344CB8AC3E}">
        <p14:creationId xmlns:p14="http://schemas.microsoft.com/office/powerpoint/2010/main" val="320409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3F366-7B21-4C00-8F43-2C07326EE4A1}"/>
              </a:ext>
            </a:extLst>
          </p:cNvPr>
          <p:cNvSpPr>
            <a:spLocks noGrp="1"/>
          </p:cNvSpPr>
          <p:nvPr>
            <p:ph type="body" sz="quarter" idx="10"/>
          </p:nvPr>
        </p:nvSpPr>
        <p:spPr/>
        <p:txBody>
          <a:bodyPr/>
          <a:lstStyle/>
          <a:p>
            <a:r>
              <a:rPr lang="en-GB" dirty="0"/>
              <a:t>Evaluation and recommendations </a:t>
            </a:r>
          </a:p>
        </p:txBody>
      </p:sp>
      <p:sp>
        <p:nvSpPr>
          <p:cNvPr id="3" name="Slide Number Placeholder 2">
            <a:extLst>
              <a:ext uri="{FF2B5EF4-FFF2-40B4-BE49-F238E27FC236}">
                <a16:creationId xmlns:a16="http://schemas.microsoft.com/office/drawing/2014/main" id="{20FE61F3-917B-4242-87A1-5F9E0F6E8035}"/>
              </a:ext>
            </a:extLst>
          </p:cNvPr>
          <p:cNvSpPr>
            <a:spLocks noGrp="1"/>
          </p:cNvSpPr>
          <p:nvPr>
            <p:ph type="sldNum" sz="quarter" idx="11"/>
          </p:nvPr>
        </p:nvSpPr>
        <p:spPr/>
        <p:txBody>
          <a:bodyPr/>
          <a:lstStyle/>
          <a:p>
            <a:fld id="{8FC524A1-7B6A-464D-B8BC-8FE2E057339E}" type="slidenum">
              <a:rPr lang="en-GB" smtClean="0"/>
              <a:pPr/>
              <a:t>16</a:t>
            </a:fld>
            <a:endParaRPr lang="en-GB" dirty="0"/>
          </a:p>
        </p:txBody>
      </p:sp>
    </p:spTree>
    <p:extLst>
      <p:ext uri="{BB962C8B-B14F-4D97-AF65-F5344CB8AC3E}">
        <p14:creationId xmlns:p14="http://schemas.microsoft.com/office/powerpoint/2010/main" val="379585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57E3E-1C65-44A5-83D4-291E7DF94542}"/>
              </a:ext>
            </a:extLst>
          </p:cNvPr>
          <p:cNvSpPr>
            <a:spLocks noGrp="1"/>
          </p:cNvSpPr>
          <p:nvPr>
            <p:ph sz="half" idx="13"/>
          </p:nvPr>
        </p:nvSpPr>
        <p:spPr>
          <a:xfrm>
            <a:off x="838204" y="707098"/>
            <a:ext cx="10708103" cy="662878"/>
          </a:xfrm>
        </p:spPr>
        <p:txBody>
          <a:bodyPr>
            <a:normAutofit/>
          </a:bodyPr>
          <a:lstStyle/>
          <a:p>
            <a:r>
              <a:rPr lang="en-GB" sz="3200" dirty="0">
                <a:solidFill>
                  <a:schemeClr val="tx1">
                    <a:lumMod val="50000"/>
                  </a:schemeClr>
                </a:solidFill>
              </a:rPr>
              <a:t>Project Evaluation</a:t>
            </a:r>
          </a:p>
        </p:txBody>
      </p:sp>
      <p:sp>
        <p:nvSpPr>
          <p:cNvPr id="6" name="Slide Number Placeholder 5">
            <a:extLst>
              <a:ext uri="{FF2B5EF4-FFF2-40B4-BE49-F238E27FC236}">
                <a16:creationId xmlns:a16="http://schemas.microsoft.com/office/drawing/2014/main" id="{E0E14E26-267C-4C08-AE76-DEB5525F7B92}"/>
              </a:ext>
            </a:extLst>
          </p:cNvPr>
          <p:cNvSpPr>
            <a:spLocks noGrp="1"/>
          </p:cNvSpPr>
          <p:nvPr>
            <p:ph type="sldNum" sz="quarter" idx="15"/>
          </p:nvPr>
        </p:nvSpPr>
        <p:spPr/>
        <p:txBody>
          <a:bodyPr/>
          <a:lstStyle/>
          <a:p>
            <a:pPr>
              <a:defRPr/>
            </a:pPr>
            <a:fld id="{4A7146A7-BC85-4A66-94C4-9676BB3C3516}" type="slidenum">
              <a:rPr lang="en-CA" smtClean="0"/>
              <a:pPr>
                <a:defRPr/>
              </a:pPr>
              <a:t>17</a:t>
            </a:fld>
            <a:endParaRPr lang="en-CA" dirty="0"/>
          </a:p>
        </p:txBody>
      </p:sp>
      <p:sp>
        <p:nvSpPr>
          <p:cNvPr id="7" name="Rectangle 6">
            <a:extLst>
              <a:ext uri="{FF2B5EF4-FFF2-40B4-BE49-F238E27FC236}">
                <a16:creationId xmlns:a16="http://schemas.microsoft.com/office/drawing/2014/main" id="{30278DCD-D75F-42C6-87A0-6C2CCE288E26}"/>
              </a:ext>
            </a:extLst>
          </p:cNvPr>
          <p:cNvSpPr/>
          <p:nvPr/>
        </p:nvSpPr>
        <p:spPr>
          <a:xfrm>
            <a:off x="838204" y="1639019"/>
            <a:ext cx="2281677" cy="1408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Leadership and influencing   </a:t>
            </a:r>
          </a:p>
        </p:txBody>
      </p:sp>
      <p:sp>
        <p:nvSpPr>
          <p:cNvPr id="8" name="Rectangle 7">
            <a:extLst>
              <a:ext uri="{FF2B5EF4-FFF2-40B4-BE49-F238E27FC236}">
                <a16:creationId xmlns:a16="http://schemas.microsoft.com/office/drawing/2014/main" id="{232E1DD8-EF2C-49AE-BFB2-6E1970A19721}"/>
              </a:ext>
            </a:extLst>
          </p:cNvPr>
          <p:cNvSpPr/>
          <p:nvPr/>
        </p:nvSpPr>
        <p:spPr>
          <a:xfrm>
            <a:off x="3858870" y="1639019"/>
            <a:ext cx="7492052" cy="14085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accent5"/>
                </a:solidFill>
              </a:rPr>
              <a:t>Considerable current and potential value:</a:t>
            </a:r>
          </a:p>
          <a:p>
            <a:pPr marL="285750" indent="-285750">
              <a:buFont typeface="Arial" panose="020B0604020202020204" pitchFamily="34" charset="0"/>
              <a:buChar char="•"/>
            </a:pPr>
            <a:r>
              <a:rPr lang="en-GB" dirty="0">
                <a:solidFill>
                  <a:schemeClr val="accent5"/>
                </a:solidFill>
              </a:rPr>
              <a:t>achieving recognition of the issue </a:t>
            </a:r>
          </a:p>
          <a:p>
            <a:pPr marL="285750" indent="-285750">
              <a:buFont typeface="Arial" panose="020B0604020202020204" pitchFamily="34" charset="0"/>
              <a:buChar char="•"/>
            </a:pPr>
            <a:r>
              <a:rPr lang="en-GB" dirty="0">
                <a:solidFill>
                  <a:schemeClr val="accent5"/>
                </a:solidFill>
              </a:rPr>
              <a:t>building and maintaining a case for change </a:t>
            </a:r>
          </a:p>
          <a:p>
            <a:pPr marL="285750" indent="-285750">
              <a:buFont typeface="Arial" panose="020B0604020202020204" pitchFamily="34" charset="0"/>
              <a:buChar char="•"/>
            </a:pPr>
            <a:r>
              <a:rPr lang="en-GB" dirty="0">
                <a:solidFill>
                  <a:schemeClr val="accent5"/>
                </a:solidFill>
              </a:rPr>
              <a:t>more to do to cement strategic success through training and hands on support</a:t>
            </a:r>
          </a:p>
        </p:txBody>
      </p:sp>
      <p:sp>
        <p:nvSpPr>
          <p:cNvPr id="9" name="Arrow: Right 8">
            <a:extLst>
              <a:ext uri="{FF2B5EF4-FFF2-40B4-BE49-F238E27FC236}">
                <a16:creationId xmlns:a16="http://schemas.microsoft.com/office/drawing/2014/main" id="{33ED0EA6-D2BC-4925-922A-DB1EA61064C1}"/>
              </a:ext>
            </a:extLst>
          </p:cNvPr>
          <p:cNvSpPr/>
          <p:nvPr/>
        </p:nvSpPr>
        <p:spPr>
          <a:xfrm>
            <a:off x="3117000" y="2070206"/>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F5AC830-E407-4CB9-8EF8-5D2A3AA71B12}"/>
              </a:ext>
            </a:extLst>
          </p:cNvPr>
          <p:cNvSpPr/>
          <p:nvPr/>
        </p:nvSpPr>
        <p:spPr>
          <a:xfrm>
            <a:off x="841085" y="3271167"/>
            <a:ext cx="2281677" cy="1408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Education and Influencing </a:t>
            </a:r>
          </a:p>
        </p:txBody>
      </p:sp>
      <p:sp>
        <p:nvSpPr>
          <p:cNvPr id="11" name="Rectangle 10">
            <a:extLst>
              <a:ext uri="{FF2B5EF4-FFF2-40B4-BE49-F238E27FC236}">
                <a16:creationId xmlns:a16="http://schemas.microsoft.com/office/drawing/2014/main" id="{1A123C86-92F4-4E06-81F0-A88195D50EA6}"/>
              </a:ext>
            </a:extLst>
          </p:cNvPr>
          <p:cNvSpPr/>
          <p:nvPr/>
        </p:nvSpPr>
        <p:spPr>
          <a:xfrm>
            <a:off x="3861751" y="3164270"/>
            <a:ext cx="7492052" cy="15351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Challenge in reaching GPNs- however short intervention has impact – confidence to discuss diagnosis, and change in culture- cancer is a LTC.</a:t>
            </a:r>
          </a:p>
          <a:p>
            <a:pPr marL="285750" indent="-285750">
              <a:buFont typeface="Arial" panose="020B0604020202020204" pitchFamily="34" charset="0"/>
              <a:buChar char="•"/>
            </a:pPr>
            <a:r>
              <a:rPr lang="en-GB" dirty="0"/>
              <a:t>Cancer as a LTC can be incorporated into existing post grad courses</a:t>
            </a:r>
          </a:p>
          <a:p>
            <a:pPr marL="285750" indent="-285750">
              <a:buFont typeface="Arial" panose="020B0604020202020204" pitchFamily="34" charset="0"/>
              <a:buChar char="•"/>
            </a:pPr>
            <a:r>
              <a:rPr lang="en-GB" dirty="0"/>
              <a:t>Macmillan Course- uptake improved by project </a:t>
            </a:r>
          </a:p>
          <a:p>
            <a:pPr marL="285750" indent="-285750">
              <a:buFont typeface="Arial" panose="020B0604020202020204" pitchFamily="34" charset="0"/>
              <a:buChar char="•"/>
            </a:pPr>
            <a:endParaRPr lang="en-GB" dirty="0"/>
          </a:p>
        </p:txBody>
      </p:sp>
      <p:sp>
        <p:nvSpPr>
          <p:cNvPr id="12" name="Arrow: Right 11">
            <a:extLst>
              <a:ext uri="{FF2B5EF4-FFF2-40B4-BE49-F238E27FC236}">
                <a16:creationId xmlns:a16="http://schemas.microsoft.com/office/drawing/2014/main" id="{D54848CF-CBCD-4156-A3A8-6B608A7D5E17}"/>
              </a:ext>
            </a:extLst>
          </p:cNvPr>
          <p:cNvSpPr/>
          <p:nvPr/>
        </p:nvSpPr>
        <p:spPr>
          <a:xfrm>
            <a:off x="3117000" y="3702356"/>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BC389C9-73E7-4BA0-B886-1B29D4E53BE8}"/>
              </a:ext>
            </a:extLst>
          </p:cNvPr>
          <p:cNvSpPr/>
          <p:nvPr/>
        </p:nvSpPr>
        <p:spPr>
          <a:xfrm>
            <a:off x="841085" y="4829728"/>
            <a:ext cx="2281677" cy="1408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Patient Voices</a:t>
            </a:r>
          </a:p>
        </p:txBody>
      </p:sp>
      <p:sp>
        <p:nvSpPr>
          <p:cNvPr id="14" name="Rectangle 13">
            <a:extLst>
              <a:ext uri="{FF2B5EF4-FFF2-40B4-BE49-F238E27FC236}">
                <a16:creationId xmlns:a16="http://schemas.microsoft.com/office/drawing/2014/main" id="{90071F97-B6F9-4F82-B44F-C140698CA935}"/>
              </a:ext>
            </a:extLst>
          </p:cNvPr>
          <p:cNvSpPr/>
          <p:nvPr/>
        </p:nvSpPr>
        <p:spPr>
          <a:xfrm>
            <a:off x="3858870" y="4796423"/>
            <a:ext cx="7492052" cy="1408584"/>
          </a:xfrm>
          <a:prstGeom prst="rect">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Vital member of the project team – ensured project is patient focused</a:t>
            </a:r>
          </a:p>
          <a:p>
            <a:pPr marL="285750" indent="-285750">
              <a:buFont typeface="Arial" panose="020B0604020202020204" pitchFamily="34" charset="0"/>
              <a:buChar char="•"/>
            </a:pPr>
            <a:r>
              <a:rPr lang="en-GB" dirty="0"/>
              <a:t>Focus groups- patients value support offered by primary care team . There is variation in quality and provision</a:t>
            </a:r>
          </a:p>
        </p:txBody>
      </p:sp>
      <p:sp>
        <p:nvSpPr>
          <p:cNvPr id="15" name="Arrow: Right 14">
            <a:extLst>
              <a:ext uri="{FF2B5EF4-FFF2-40B4-BE49-F238E27FC236}">
                <a16:creationId xmlns:a16="http://schemas.microsoft.com/office/drawing/2014/main" id="{62F71E1D-DBD9-471A-857C-6501110B104B}"/>
              </a:ext>
            </a:extLst>
          </p:cNvPr>
          <p:cNvSpPr/>
          <p:nvPr/>
        </p:nvSpPr>
        <p:spPr>
          <a:xfrm>
            <a:off x="3117000" y="5260917"/>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507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57E3E-1C65-44A5-83D4-291E7DF94542}"/>
              </a:ext>
            </a:extLst>
          </p:cNvPr>
          <p:cNvSpPr>
            <a:spLocks noGrp="1"/>
          </p:cNvSpPr>
          <p:nvPr>
            <p:ph sz="half" idx="13"/>
          </p:nvPr>
        </p:nvSpPr>
        <p:spPr/>
        <p:txBody>
          <a:bodyPr>
            <a:normAutofit/>
          </a:bodyPr>
          <a:lstStyle/>
          <a:p>
            <a:r>
              <a:rPr lang="en-GB" sz="3200" dirty="0">
                <a:solidFill>
                  <a:schemeClr val="tx1">
                    <a:lumMod val="50000"/>
                  </a:schemeClr>
                </a:solidFill>
              </a:rPr>
              <a:t>Project Evaluation Recommendations</a:t>
            </a:r>
          </a:p>
        </p:txBody>
      </p:sp>
      <p:sp>
        <p:nvSpPr>
          <p:cNvPr id="6" name="Slide Number Placeholder 5">
            <a:extLst>
              <a:ext uri="{FF2B5EF4-FFF2-40B4-BE49-F238E27FC236}">
                <a16:creationId xmlns:a16="http://schemas.microsoft.com/office/drawing/2014/main" id="{E0E14E26-267C-4C08-AE76-DEB5525F7B92}"/>
              </a:ext>
            </a:extLst>
          </p:cNvPr>
          <p:cNvSpPr>
            <a:spLocks noGrp="1"/>
          </p:cNvSpPr>
          <p:nvPr>
            <p:ph type="sldNum" sz="quarter" idx="15"/>
          </p:nvPr>
        </p:nvSpPr>
        <p:spPr/>
        <p:txBody>
          <a:bodyPr/>
          <a:lstStyle/>
          <a:p>
            <a:pPr>
              <a:defRPr/>
            </a:pPr>
            <a:fld id="{4A7146A7-BC85-4A66-94C4-9676BB3C3516}" type="slidenum">
              <a:rPr lang="en-CA" smtClean="0"/>
              <a:pPr>
                <a:defRPr/>
              </a:pPr>
              <a:t>18</a:t>
            </a:fld>
            <a:endParaRPr lang="en-CA" dirty="0"/>
          </a:p>
        </p:txBody>
      </p:sp>
      <p:sp>
        <p:nvSpPr>
          <p:cNvPr id="7" name="Rectangle 6">
            <a:extLst>
              <a:ext uri="{FF2B5EF4-FFF2-40B4-BE49-F238E27FC236}">
                <a16:creationId xmlns:a16="http://schemas.microsoft.com/office/drawing/2014/main" id="{30278DCD-D75F-42C6-87A0-6C2CCE288E26}"/>
              </a:ext>
            </a:extLst>
          </p:cNvPr>
          <p:cNvSpPr/>
          <p:nvPr/>
        </p:nvSpPr>
        <p:spPr>
          <a:xfrm>
            <a:off x="838204" y="1515641"/>
            <a:ext cx="2281677" cy="15319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Leadership and influencing   </a:t>
            </a:r>
          </a:p>
        </p:txBody>
      </p:sp>
      <p:sp>
        <p:nvSpPr>
          <p:cNvPr id="8" name="Rectangle 7">
            <a:extLst>
              <a:ext uri="{FF2B5EF4-FFF2-40B4-BE49-F238E27FC236}">
                <a16:creationId xmlns:a16="http://schemas.microsoft.com/office/drawing/2014/main" id="{232E1DD8-EF2C-49AE-BFB2-6E1970A19721}"/>
              </a:ext>
            </a:extLst>
          </p:cNvPr>
          <p:cNvSpPr/>
          <p:nvPr/>
        </p:nvSpPr>
        <p:spPr>
          <a:xfrm>
            <a:off x="3858870" y="1508679"/>
            <a:ext cx="7492052" cy="15389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lumMod val="50000"/>
                  </a:schemeClr>
                </a:solidFill>
              </a:rPr>
              <a:t>Lead Nurse role  valuable- having current primary care clinical experience important for credibility</a:t>
            </a:r>
          </a:p>
          <a:p>
            <a:pPr marL="285750" indent="-285750">
              <a:buFont typeface="Arial" panose="020B0604020202020204" pitchFamily="34" charset="0"/>
              <a:buChar char="•"/>
            </a:pPr>
            <a:r>
              <a:rPr lang="en-GB" dirty="0">
                <a:solidFill>
                  <a:schemeClr val="tx1">
                    <a:lumMod val="50000"/>
                  </a:schemeClr>
                </a:solidFill>
              </a:rPr>
              <a:t>Active support from Mac GPs, Clinical Leads and training hub lead nurses  maximises impact</a:t>
            </a:r>
          </a:p>
        </p:txBody>
      </p:sp>
      <p:sp>
        <p:nvSpPr>
          <p:cNvPr id="9" name="Arrow: Right 8">
            <a:extLst>
              <a:ext uri="{FF2B5EF4-FFF2-40B4-BE49-F238E27FC236}">
                <a16:creationId xmlns:a16="http://schemas.microsoft.com/office/drawing/2014/main" id="{33ED0EA6-D2BC-4925-922A-DB1EA61064C1}"/>
              </a:ext>
            </a:extLst>
          </p:cNvPr>
          <p:cNvSpPr/>
          <p:nvPr/>
        </p:nvSpPr>
        <p:spPr>
          <a:xfrm>
            <a:off x="3117000" y="2070206"/>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F5AC830-E407-4CB9-8EF8-5D2A3AA71B12}"/>
              </a:ext>
            </a:extLst>
          </p:cNvPr>
          <p:cNvSpPr/>
          <p:nvPr/>
        </p:nvSpPr>
        <p:spPr>
          <a:xfrm>
            <a:off x="841085" y="3164273"/>
            <a:ext cx="2281677" cy="15154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Education and Influencing </a:t>
            </a:r>
          </a:p>
        </p:txBody>
      </p:sp>
      <p:sp>
        <p:nvSpPr>
          <p:cNvPr id="11" name="Rectangle 10">
            <a:extLst>
              <a:ext uri="{FF2B5EF4-FFF2-40B4-BE49-F238E27FC236}">
                <a16:creationId xmlns:a16="http://schemas.microsoft.com/office/drawing/2014/main" id="{1A123C86-92F4-4E06-81F0-A88195D50EA6}"/>
              </a:ext>
            </a:extLst>
          </p:cNvPr>
          <p:cNvSpPr/>
          <p:nvPr/>
        </p:nvSpPr>
        <p:spPr>
          <a:xfrm>
            <a:off x="3861751" y="3147787"/>
            <a:ext cx="7492052" cy="1531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solidFill>
                  <a:schemeClr val="tx1">
                    <a:lumMod val="50000"/>
                  </a:schemeClr>
                </a:solidFill>
              </a:rPr>
              <a:t>Cancer as a LTC needs to be on curriculum for undergraduate nurses, and covered in post grad GPN /Community nursing courses.</a:t>
            </a:r>
          </a:p>
          <a:p>
            <a:pPr marL="285750" indent="-285750">
              <a:buFont typeface="Arial" panose="020B0604020202020204" pitchFamily="34" charset="0"/>
              <a:buChar char="•"/>
            </a:pPr>
            <a:r>
              <a:rPr lang="en-GB" dirty="0">
                <a:solidFill>
                  <a:schemeClr val="tx1">
                    <a:lumMod val="50000"/>
                  </a:schemeClr>
                </a:solidFill>
              </a:rPr>
              <a:t>Nurses need support in practice to develop cancer knowledge and skills </a:t>
            </a:r>
          </a:p>
          <a:p>
            <a:pPr marL="285750" indent="-285750">
              <a:buFont typeface="Arial" panose="020B0604020202020204" pitchFamily="34" charset="0"/>
              <a:buChar char="•"/>
            </a:pPr>
            <a:r>
              <a:rPr lang="en-GB" dirty="0">
                <a:solidFill>
                  <a:schemeClr val="tx1">
                    <a:lumMod val="50000"/>
                  </a:schemeClr>
                </a:solidFill>
              </a:rPr>
              <a:t>Cancer in the Community Module- needs to  be promoted pan London </a:t>
            </a:r>
          </a:p>
          <a:p>
            <a:pPr marL="285750" indent="-285750">
              <a:buFont typeface="Arial" panose="020B0604020202020204" pitchFamily="34" charset="0"/>
              <a:buChar char="•"/>
            </a:pPr>
            <a:endParaRPr lang="en-GB" dirty="0"/>
          </a:p>
        </p:txBody>
      </p:sp>
      <p:sp>
        <p:nvSpPr>
          <p:cNvPr id="12" name="Arrow: Right 11">
            <a:extLst>
              <a:ext uri="{FF2B5EF4-FFF2-40B4-BE49-F238E27FC236}">
                <a16:creationId xmlns:a16="http://schemas.microsoft.com/office/drawing/2014/main" id="{D54848CF-CBCD-4156-A3A8-6B608A7D5E17}"/>
              </a:ext>
            </a:extLst>
          </p:cNvPr>
          <p:cNvSpPr/>
          <p:nvPr/>
        </p:nvSpPr>
        <p:spPr>
          <a:xfrm>
            <a:off x="3117000" y="3702356"/>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BC389C9-73E7-4BA0-B886-1B29D4E53BE8}"/>
              </a:ext>
            </a:extLst>
          </p:cNvPr>
          <p:cNvSpPr/>
          <p:nvPr/>
        </p:nvSpPr>
        <p:spPr>
          <a:xfrm>
            <a:off x="841085" y="4829728"/>
            <a:ext cx="2281677" cy="1408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Patient Voices</a:t>
            </a:r>
          </a:p>
        </p:txBody>
      </p:sp>
      <p:sp>
        <p:nvSpPr>
          <p:cNvPr id="14" name="Rectangle 13">
            <a:extLst>
              <a:ext uri="{FF2B5EF4-FFF2-40B4-BE49-F238E27FC236}">
                <a16:creationId xmlns:a16="http://schemas.microsoft.com/office/drawing/2014/main" id="{90071F97-B6F9-4F82-B44F-C140698CA935}"/>
              </a:ext>
            </a:extLst>
          </p:cNvPr>
          <p:cNvSpPr/>
          <p:nvPr/>
        </p:nvSpPr>
        <p:spPr>
          <a:xfrm>
            <a:off x="3861751" y="4829728"/>
            <a:ext cx="7492052" cy="14085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Patient partners need to be involved in planning and developing further work with primary care nurses</a:t>
            </a:r>
          </a:p>
          <a:p>
            <a:pPr marL="285750" indent="-285750">
              <a:buFont typeface="Arial" panose="020B0604020202020204" pitchFamily="34" charset="0"/>
              <a:buChar char="•"/>
            </a:pPr>
            <a:r>
              <a:rPr lang="en-GB" dirty="0"/>
              <a:t>There is a need to improve patient experience in out of hospital care</a:t>
            </a:r>
          </a:p>
          <a:p>
            <a:pPr marL="285750" indent="-285750">
              <a:buFont typeface="Arial" panose="020B0604020202020204" pitchFamily="34" charset="0"/>
              <a:buChar char="•"/>
            </a:pPr>
            <a:r>
              <a:rPr lang="en-GB" dirty="0"/>
              <a:t>As increased interventions such as cancer care reviews are nurse led there is a need to evaluate quality and outcomes for patients </a:t>
            </a:r>
          </a:p>
        </p:txBody>
      </p:sp>
      <p:sp>
        <p:nvSpPr>
          <p:cNvPr id="15" name="Arrow: Right 14">
            <a:extLst>
              <a:ext uri="{FF2B5EF4-FFF2-40B4-BE49-F238E27FC236}">
                <a16:creationId xmlns:a16="http://schemas.microsoft.com/office/drawing/2014/main" id="{62F71E1D-DBD9-471A-857C-6501110B104B}"/>
              </a:ext>
            </a:extLst>
          </p:cNvPr>
          <p:cNvSpPr/>
          <p:nvPr/>
        </p:nvSpPr>
        <p:spPr>
          <a:xfrm>
            <a:off x="3117000" y="5260917"/>
            <a:ext cx="741870" cy="662878"/>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587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CBCB-98DE-460E-A2B2-FEC142FF4813}"/>
              </a:ext>
            </a:extLst>
          </p:cNvPr>
          <p:cNvSpPr>
            <a:spLocks noGrp="1"/>
          </p:cNvSpPr>
          <p:nvPr>
            <p:ph type="title"/>
          </p:nvPr>
        </p:nvSpPr>
        <p:spPr>
          <a:solidFill>
            <a:schemeClr val="accent2"/>
          </a:solidFill>
        </p:spPr>
        <p:txBody>
          <a:bodyPr/>
          <a:lstStyle/>
          <a:p>
            <a:r>
              <a:rPr lang="en-GB" dirty="0"/>
              <a:t>STP recommendations </a:t>
            </a:r>
          </a:p>
        </p:txBody>
      </p:sp>
      <p:sp>
        <p:nvSpPr>
          <p:cNvPr id="3" name="Content Placeholder 2">
            <a:extLst>
              <a:ext uri="{FF2B5EF4-FFF2-40B4-BE49-F238E27FC236}">
                <a16:creationId xmlns:a16="http://schemas.microsoft.com/office/drawing/2014/main" id="{6377B872-0AF5-425A-9170-DCA8E52674C0}"/>
              </a:ext>
            </a:extLst>
          </p:cNvPr>
          <p:cNvSpPr>
            <a:spLocks noGrp="1"/>
          </p:cNvSpPr>
          <p:nvPr>
            <p:ph sz="quarter" idx="15"/>
          </p:nvPr>
        </p:nvSpPr>
        <p:spPr/>
        <p:txBody>
          <a:bodyPr>
            <a:normAutofit fontScale="92500"/>
          </a:bodyPr>
          <a:lstStyle/>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The full and active support of Macmillan GPs, Cancer clinical leads, and Training Hub lead nurses would maximise the impact of any future work. There is still more to do to influence GPs, commissioners and nurses around the potential role of nurses in managing cancer as an LTC.</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Developing Primary Care Networks provide an opportunity to improve patient experience and quality of care at scale. Future work needs to consider the opportunities provided by the revised GP Contract and Primary Care Network DES to find novel and innovative approaches to improving care through the involvement of primary care nurses.</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Primary care education around cancer at Cancer Alliance, or CCG level needs to be planned, promoted and delivered to be inclusive of primary care nurses and other non-medical members of the primary care team.</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Nurses need support in practice in order to develop their cancer knowledge and skills. Education intervention alone are not effective to implement sustained change. The impact of access to a range of support such as communities of practice, action learning and clinical supervision need to be considered to embed sustained change.</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There is considerable value in the Lead Nurse role. Having contemporary clinical experience in primary care is an enabler to success. This needs to be considered if workforce leadership is being considered across London.</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Training Needs Analysis is extremely valuable in project scoping, planning and demonstrating outcomes. A multi-professional tool (such as the TCST tool) needs to be considered if future work includes AHPs.​</a:t>
            </a:r>
          </a:p>
          <a:p>
            <a:endParaRPr lang="en-GB" dirty="0"/>
          </a:p>
        </p:txBody>
      </p:sp>
      <p:sp>
        <p:nvSpPr>
          <p:cNvPr id="4" name="AutoShape 2">
            <a:extLst>
              <a:ext uri="{FF2B5EF4-FFF2-40B4-BE49-F238E27FC236}">
                <a16:creationId xmlns:a16="http://schemas.microsoft.com/office/drawing/2014/main" id="{E3FDDD7C-9648-4221-919E-4431C3A953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a:extLst>
              <a:ext uri="{FF2B5EF4-FFF2-40B4-BE49-F238E27FC236}">
                <a16:creationId xmlns:a16="http://schemas.microsoft.com/office/drawing/2014/main" id="{0FEC912C-AC6A-4562-A737-EA725C18902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a:extLst>
              <a:ext uri="{FF2B5EF4-FFF2-40B4-BE49-F238E27FC236}">
                <a16:creationId xmlns:a16="http://schemas.microsoft.com/office/drawing/2014/main" id="{FA62FB1B-5497-449C-AF73-7CB43B69C6A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2015CB21-86B0-4CAF-BCCF-C48E7B2A99FF}"/>
              </a:ext>
            </a:extLst>
          </p:cNvPr>
          <p:cNvSpPr txBox="1"/>
          <p:nvPr/>
        </p:nvSpPr>
        <p:spPr>
          <a:xfrm>
            <a:off x="3047301" y="3246431"/>
            <a:ext cx="6094602" cy="369332"/>
          </a:xfrm>
          <a:prstGeom prst="rect">
            <a:avLst/>
          </a:prstGeom>
          <a:noFill/>
        </p:spPr>
        <p:txBody>
          <a:bodyPr wrap="square">
            <a:spAutoFit/>
          </a:bodyPr>
          <a:lstStyle/>
          <a:p>
            <a:r>
              <a:rPr lang="en-GB" dirty="0"/>
              <a:t> </a:t>
            </a:r>
          </a:p>
        </p:txBody>
      </p:sp>
    </p:spTree>
    <p:extLst>
      <p:ext uri="{BB962C8B-B14F-4D97-AF65-F5344CB8AC3E}">
        <p14:creationId xmlns:p14="http://schemas.microsoft.com/office/powerpoint/2010/main" val="415096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7BD90-9A2D-429B-81FF-56A916D1B210}"/>
              </a:ext>
            </a:extLst>
          </p:cNvPr>
          <p:cNvSpPr>
            <a:spLocks noGrp="1"/>
          </p:cNvSpPr>
          <p:nvPr>
            <p:ph type="body" sz="quarter" idx="10"/>
          </p:nvPr>
        </p:nvSpPr>
        <p:spPr/>
        <p:txBody>
          <a:bodyPr/>
          <a:lstStyle/>
          <a:p>
            <a:r>
              <a:rPr lang="en-GB" dirty="0"/>
              <a:t>Background</a:t>
            </a:r>
          </a:p>
        </p:txBody>
      </p:sp>
      <p:sp>
        <p:nvSpPr>
          <p:cNvPr id="3" name="Slide Number Placeholder 2">
            <a:extLst>
              <a:ext uri="{FF2B5EF4-FFF2-40B4-BE49-F238E27FC236}">
                <a16:creationId xmlns:a16="http://schemas.microsoft.com/office/drawing/2014/main" id="{BD5D01FE-9A1F-49B3-852C-C33F36120E73}"/>
              </a:ext>
            </a:extLst>
          </p:cNvPr>
          <p:cNvSpPr>
            <a:spLocks noGrp="1"/>
          </p:cNvSpPr>
          <p:nvPr>
            <p:ph type="sldNum" sz="quarter" idx="11"/>
          </p:nvPr>
        </p:nvSpPr>
        <p:spPr/>
        <p:txBody>
          <a:bodyPr/>
          <a:lstStyle/>
          <a:p>
            <a:fld id="{8FC524A1-7B6A-464D-B8BC-8FE2E057339E}" type="slidenum">
              <a:rPr lang="en-GB" smtClean="0"/>
              <a:pPr/>
              <a:t>2</a:t>
            </a:fld>
            <a:endParaRPr lang="en-GB" dirty="0"/>
          </a:p>
        </p:txBody>
      </p:sp>
    </p:spTree>
    <p:extLst>
      <p:ext uri="{BB962C8B-B14F-4D97-AF65-F5344CB8AC3E}">
        <p14:creationId xmlns:p14="http://schemas.microsoft.com/office/powerpoint/2010/main" val="83903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A4B5-FECE-4804-97D9-195307720A25}"/>
              </a:ext>
            </a:extLst>
          </p:cNvPr>
          <p:cNvSpPr>
            <a:spLocks noGrp="1"/>
          </p:cNvSpPr>
          <p:nvPr>
            <p:ph type="title"/>
          </p:nvPr>
        </p:nvSpPr>
        <p:spPr>
          <a:solidFill>
            <a:schemeClr val="accent2"/>
          </a:solidFill>
        </p:spPr>
        <p:txBody>
          <a:bodyPr/>
          <a:lstStyle/>
          <a:p>
            <a:r>
              <a:rPr lang="en-GB" dirty="0"/>
              <a:t>Recommendations </a:t>
            </a:r>
            <a:r>
              <a:rPr lang="en-GB" b="0" i="0" dirty="0">
                <a:effectLst/>
              </a:rPr>
              <a:t>for London</a:t>
            </a:r>
            <a:endParaRPr lang="en-GB" dirty="0"/>
          </a:p>
        </p:txBody>
      </p:sp>
      <p:sp>
        <p:nvSpPr>
          <p:cNvPr id="4" name="Slide Number Placeholder 3">
            <a:extLst>
              <a:ext uri="{FF2B5EF4-FFF2-40B4-BE49-F238E27FC236}">
                <a16:creationId xmlns:a16="http://schemas.microsoft.com/office/drawing/2014/main" id="{E8C26604-E3FB-4502-BBB8-1A211569C16B}"/>
              </a:ext>
            </a:extLst>
          </p:cNvPr>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a:extLst>
              <a:ext uri="{FF2B5EF4-FFF2-40B4-BE49-F238E27FC236}">
                <a16:creationId xmlns:a16="http://schemas.microsoft.com/office/drawing/2014/main" id="{EEC7A6D5-222F-4FDA-9172-56752B945435}"/>
              </a:ext>
            </a:extLst>
          </p:cNvPr>
          <p:cNvSpPr>
            <a:spLocks noGrp="1"/>
          </p:cNvSpPr>
          <p:nvPr>
            <p:ph sz="quarter" idx="15"/>
          </p:nvPr>
        </p:nvSpPr>
        <p:spPr/>
        <p:txBody>
          <a:bodyPr/>
          <a:lstStyle/>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A pan London view has been important to the success of the SW London project. When other Workforce Leads are appointed in the other STP areas it is important that there is pan London overview and shared learning.</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There is the potential to develop and test a rotational scheme for primary care nurses to enable skill development and improve knowledge and confidence in managing cancer as an LTC. Such an approach would support role development and clinical leadership in cancer for primary care nurses.</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Community nurses play an extremely important role in the care of people living with long term conditions who are housebound. There is huge potential value in providing education and training to empower them to improve the care of people living with cancer that they already care for.</a:t>
            </a:r>
            <a:r>
              <a:rPr lang="en-US" b="0" i="0" dirty="0">
                <a:solidFill>
                  <a:schemeClr val="tx1"/>
                </a:solidFill>
                <a:effectLst/>
                <a:latin typeface="Arial" panose="020B0604020202020204" pitchFamily="34" charset="0"/>
              </a:rPr>
              <a:t>​</a:t>
            </a:r>
          </a:p>
          <a:p>
            <a:pPr algn="just" rtl="0" fontAlgn="base">
              <a:buFont typeface="Arial" panose="020B0604020202020204" pitchFamily="34" charset="0"/>
              <a:buChar char="•"/>
            </a:pPr>
            <a:r>
              <a:rPr lang="en-GB" b="0" i="0" dirty="0">
                <a:solidFill>
                  <a:schemeClr val="tx1"/>
                </a:solidFill>
                <a:effectLst/>
                <a:latin typeface="Arial" panose="020B0604020202020204" pitchFamily="34" charset="0"/>
              </a:rPr>
              <a:t>Cancer as a LTC needs to be on undergraduate and post graduate course curriculum for primary care nurses. The project has demonstrated that this can be influenced, and ongoing  work is needed for London. </a:t>
            </a:r>
            <a:r>
              <a:rPr lang="en-US" b="0" i="0" dirty="0">
                <a:solidFill>
                  <a:schemeClr val="tx1"/>
                </a:solidFill>
                <a:effectLst/>
                <a:latin typeface="Arial" panose="020B0604020202020204" pitchFamily="34" charset="0"/>
              </a:rPr>
              <a:t>​</a:t>
            </a:r>
          </a:p>
          <a:p>
            <a:endParaRPr lang="en-GB" dirty="0"/>
          </a:p>
        </p:txBody>
      </p:sp>
    </p:spTree>
    <p:extLst>
      <p:ext uri="{BB962C8B-B14F-4D97-AF65-F5344CB8AC3E}">
        <p14:creationId xmlns:p14="http://schemas.microsoft.com/office/powerpoint/2010/main" val="1953176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0"/>
          </p:nvPr>
        </p:nvSpPr>
        <p:spPr>
          <a:xfrm>
            <a:off x="312000" y="648001"/>
            <a:ext cx="11544640" cy="980800"/>
          </a:xfrm>
        </p:spPr>
        <p:txBody>
          <a:bodyPr vert="horz" lIns="0" tIns="0" rIns="0" bIns="0" rtlCol="0" anchor="ctr">
            <a:normAutofit/>
          </a:bodyPr>
          <a:lstStyle/>
          <a:p>
            <a:r>
              <a:rPr lang="en-US" b="1" kern="1200" dirty="0">
                <a:solidFill>
                  <a:schemeClr val="accent2">
                    <a:lumMod val="75000"/>
                  </a:schemeClr>
                </a:solidFill>
                <a:latin typeface="+mn-lt"/>
                <a:ea typeface="+mn-ea"/>
                <a:cs typeface="+mn-cs"/>
              </a:rPr>
              <a:t>SWL project recommendations </a:t>
            </a:r>
            <a:r>
              <a:rPr lang="en-US" dirty="0">
                <a:solidFill>
                  <a:schemeClr val="accent2">
                    <a:lumMod val="75000"/>
                  </a:schemeClr>
                </a:solidFill>
              </a:rPr>
              <a:t>in</a:t>
            </a:r>
            <a:r>
              <a:rPr lang="en-US" b="1" kern="1200" dirty="0">
                <a:solidFill>
                  <a:schemeClr val="accent2">
                    <a:lumMod val="75000"/>
                  </a:schemeClr>
                </a:solidFill>
                <a:latin typeface="+mn-lt"/>
                <a:ea typeface="+mn-ea"/>
                <a:cs typeface="+mn-cs"/>
              </a:rPr>
              <a:t> context of COVID </a:t>
            </a:r>
          </a:p>
        </p:txBody>
      </p:sp>
      <p:sp>
        <p:nvSpPr>
          <p:cNvPr id="5" name="TextBox 4">
            <a:extLst>
              <a:ext uri="{FF2B5EF4-FFF2-40B4-BE49-F238E27FC236}">
                <a16:creationId xmlns:a16="http://schemas.microsoft.com/office/drawing/2014/main" id="{6B7BC905-3A44-43C8-B57B-8EDAE3A5F82C}"/>
              </a:ext>
            </a:extLst>
          </p:cNvPr>
          <p:cNvSpPr txBox="1"/>
          <p:nvPr/>
        </p:nvSpPr>
        <p:spPr>
          <a:xfrm>
            <a:off x="334433" y="1659600"/>
            <a:ext cx="11522207" cy="4321199"/>
          </a:xfrm>
          <a:prstGeom prst="rect">
            <a:avLst/>
          </a:prstGeom>
        </p:spPr>
        <p:txBody>
          <a:bodyPr vert="horz" lIns="0" tIns="0" rIns="0" bIns="0" rtlCol="0">
            <a:normAutofit fontScale="92500" lnSpcReduction="10000"/>
          </a:bodyPr>
          <a:lstStyle/>
          <a:p>
            <a:pPr>
              <a:spcBef>
                <a:spcPts val="600"/>
              </a:spcBef>
              <a:spcAft>
                <a:spcPts val="600"/>
              </a:spcAft>
              <a:buFont typeface="Arial" panose="020B0604020202020204" pitchFamily="34" charset="0"/>
            </a:pPr>
            <a:endParaRPr lang="en-GB" dirty="0">
              <a:solidFill>
                <a:schemeClr val="accent5"/>
              </a:solidFill>
            </a:endParaRPr>
          </a:p>
          <a:p>
            <a:pPr>
              <a:spcBef>
                <a:spcPts val="600"/>
              </a:spcBef>
              <a:spcAft>
                <a:spcPts val="600"/>
              </a:spcAft>
              <a:buFont typeface="Arial" panose="020B0604020202020204" pitchFamily="34" charset="0"/>
            </a:pPr>
            <a:r>
              <a:rPr lang="en-GB" dirty="0">
                <a:solidFill>
                  <a:schemeClr val="accent5"/>
                </a:solidFill>
              </a:rPr>
              <a:t>The SW London Macmillan funded </a:t>
            </a:r>
            <a:r>
              <a:rPr lang="en-GB" dirty="0">
                <a:solidFill>
                  <a:schemeClr val="accent5"/>
                </a:solidFill>
                <a:hlinkClick r:id="rId2"/>
              </a:rPr>
              <a:t>Primary Care Nursing Project  </a:t>
            </a:r>
            <a:r>
              <a:rPr lang="en-GB" dirty="0">
                <a:solidFill>
                  <a:schemeClr val="accent5"/>
                </a:solidFill>
              </a:rPr>
              <a:t>demonstrated opportunities for primary care nurses to lead on care of cancer as a LTC in primary care .</a:t>
            </a:r>
          </a:p>
          <a:p>
            <a:pPr>
              <a:spcBef>
                <a:spcPts val="600"/>
              </a:spcBef>
              <a:spcAft>
                <a:spcPts val="600"/>
              </a:spcAft>
              <a:buFont typeface="Arial" panose="020B0604020202020204" pitchFamily="34" charset="0"/>
            </a:pPr>
            <a:r>
              <a:rPr lang="en-GB" dirty="0">
                <a:solidFill>
                  <a:schemeClr val="accent5"/>
                </a:solidFill>
              </a:rPr>
              <a:t>Primary care nurses are well placed to identify patients with worrying symptoms who haven’t presented to primary care but may be having routine nursing care. In context of COVID this is pertinent potentially for  both early diagnosis and  recurrences of primary cancers and secondary cancers especially as there are issues in provision of secondary care follow up.</a:t>
            </a:r>
          </a:p>
          <a:p>
            <a:pPr>
              <a:spcBef>
                <a:spcPts val="600"/>
              </a:spcBef>
              <a:spcAft>
                <a:spcPts val="600"/>
              </a:spcAft>
              <a:buFont typeface="Arial" panose="020B0604020202020204" pitchFamily="34" charset="0"/>
            </a:pPr>
            <a:r>
              <a:rPr lang="en-GB" dirty="0">
                <a:solidFill>
                  <a:schemeClr val="accent5"/>
                </a:solidFill>
              </a:rPr>
              <a:t>GPNs/ Community nurses seeing high volumes of patients F2F Vs mostly remote consultations by GPs/ACPs etc-   Primary care nurses well placed to support patients waiting for cancer diagnostics and treatment </a:t>
            </a:r>
          </a:p>
          <a:p>
            <a:pPr>
              <a:spcBef>
                <a:spcPts val="600"/>
              </a:spcBef>
              <a:spcAft>
                <a:spcPts val="600"/>
              </a:spcAft>
              <a:buFont typeface="Arial" panose="020B0604020202020204" pitchFamily="34" charset="0"/>
            </a:pPr>
            <a:r>
              <a:rPr lang="en-GB" dirty="0">
                <a:solidFill>
                  <a:schemeClr val="accent5"/>
                </a:solidFill>
              </a:rPr>
              <a:t>Innovation in delivery of primary care in the COVID pandemic could support new ways of supporting people living with cancer – through group online consultations for example .</a:t>
            </a:r>
          </a:p>
          <a:p>
            <a:pPr>
              <a:spcBef>
                <a:spcPts val="600"/>
              </a:spcBef>
              <a:spcAft>
                <a:spcPts val="600"/>
              </a:spcAft>
              <a:buFont typeface="Arial" panose="020B0604020202020204" pitchFamily="34" charset="0"/>
            </a:pPr>
            <a:r>
              <a:rPr lang="en-GB" dirty="0">
                <a:solidFill>
                  <a:schemeClr val="accent5"/>
                </a:solidFill>
              </a:rPr>
              <a:t>Education interventions for GPNs ( and primary care teams ) around cancer remains a need . New ways of working provide opportunities to innovate education delivery . Multi professional learning reflects changing make up of primary care but co-design/co-delivery vital to ensure meets the needs of different professional groups.</a:t>
            </a:r>
          </a:p>
          <a:p>
            <a:pPr>
              <a:spcBef>
                <a:spcPts val="600"/>
              </a:spcBef>
              <a:spcAft>
                <a:spcPts val="600"/>
              </a:spcAft>
              <a:buFont typeface="Arial" panose="020B0604020202020204" pitchFamily="34" charset="0"/>
            </a:pPr>
            <a:endParaRPr lang="en-GB" dirty="0">
              <a:solidFill>
                <a:schemeClr val="accent5"/>
              </a:solidFill>
            </a:endParaRPr>
          </a:p>
        </p:txBody>
      </p:sp>
      <p:sp>
        <p:nvSpPr>
          <p:cNvPr id="3" name="Slide Number Placeholder 2">
            <a:extLst>
              <a:ext uri="{FF2B5EF4-FFF2-40B4-BE49-F238E27FC236}">
                <a16:creationId xmlns:a16="http://schemas.microsoft.com/office/drawing/2014/main" id="{E038834D-2254-4697-A182-6F83DAF9461C}"/>
              </a:ext>
            </a:extLst>
          </p:cNvPr>
          <p:cNvSpPr>
            <a:spLocks noGrp="1"/>
          </p:cNvSpPr>
          <p:nvPr>
            <p:ph type="sldNum" sz="quarter" idx="12"/>
          </p:nvPr>
        </p:nvSpPr>
        <p:spPr>
          <a:xfrm>
            <a:off x="9011840" y="6381329"/>
            <a:ext cx="2844800" cy="365125"/>
          </a:xfrm>
        </p:spPr>
        <p:txBody>
          <a:bodyPr vert="horz" lIns="91440" tIns="45720" rIns="91440" bIns="45720" rtlCol="0" anchor="ctr">
            <a:normAutofit/>
          </a:bodyPr>
          <a:lstStyle/>
          <a:p>
            <a:pPr>
              <a:spcAft>
                <a:spcPts val="600"/>
              </a:spcAft>
            </a:pPr>
            <a:fld id="{8FC524A1-7B6A-464D-B8BC-8FE2E057339E}" type="slidenum">
              <a:rPr lang="en-GB" smtClean="0"/>
              <a:pPr>
                <a:spcAft>
                  <a:spcPts val="600"/>
                </a:spcAft>
              </a:pPr>
              <a:t>21</a:t>
            </a:fld>
            <a:endParaRPr lang="en-GB"/>
          </a:p>
        </p:txBody>
      </p:sp>
    </p:spTree>
    <p:extLst>
      <p:ext uri="{BB962C8B-B14F-4D97-AF65-F5344CB8AC3E}">
        <p14:creationId xmlns:p14="http://schemas.microsoft.com/office/powerpoint/2010/main" val="3443450661"/>
      </p:ext>
    </p:extLst>
  </p:cSld>
  <p:clrMapOvr>
    <a:masterClrMapping/>
  </p:clrMapOvr>
  <mc:AlternateContent xmlns:mc="http://schemas.openxmlformats.org/markup-compatibility/2006" xmlns:p14="http://schemas.microsoft.com/office/powerpoint/2010/main">
    <mc:Choice Requires="p14">
      <p:transition spd="slow" p14:dur="2000" advTm="115553"/>
    </mc:Choice>
    <mc:Fallback xmlns="">
      <p:transition spd="slow" advTm="11555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9C67B-E664-42A1-9A81-CE4B02E611DA}"/>
              </a:ext>
            </a:extLst>
          </p:cNvPr>
          <p:cNvSpPr>
            <a:spLocks noGrp="1"/>
          </p:cNvSpPr>
          <p:nvPr>
            <p:ph sz="quarter" idx="11"/>
          </p:nvPr>
        </p:nvSpPr>
        <p:spPr/>
        <p:txBody>
          <a:bodyPr>
            <a:normAutofit/>
          </a:bodyPr>
          <a:lstStyle/>
          <a:p>
            <a:endParaRPr lang="en-GB" sz="4400" dirty="0"/>
          </a:p>
          <a:p>
            <a:endParaRPr lang="en-GB" sz="4400" dirty="0"/>
          </a:p>
          <a:p>
            <a:r>
              <a:rPr lang="en-GB" sz="4400" dirty="0"/>
              <a:t>What questions do you have ? </a:t>
            </a:r>
          </a:p>
          <a:p>
            <a:r>
              <a:rPr lang="en-GB" sz="4400" dirty="0"/>
              <a:t>Contact : </a:t>
            </a:r>
            <a:r>
              <a:rPr lang="en-GB" sz="4400" dirty="0">
                <a:hlinkClick r:id="rId2"/>
              </a:rPr>
              <a:t>Sandra.dyer1@nhs.net</a:t>
            </a:r>
            <a:r>
              <a:rPr lang="en-GB" sz="4400" dirty="0"/>
              <a:t> or england.tcstlondon@nhs.net</a:t>
            </a:r>
          </a:p>
          <a:p>
            <a:endParaRPr lang="en-GB" sz="4400" dirty="0"/>
          </a:p>
        </p:txBody>
      </p:sp>
      <p:sp>
        <p:nvSpPr>
          <p:cNvPr id="4" name="Slide Number Placeholder 3">
            <a:extLst>
              <a:ext uri="{FF2B5EF4-FFF2-40B4-BE49-F238E27FC236}">
                <a16:creationId xmlns:a16="http://schemas.microsoft.com/office/drawing/2014/main" id="{D011FE3A-31C0-4DE1-859C-8E71E04BA8DD}"/>
              </a:ext>
            </a:extLst>
          </p:cNvPr>
          <p:cNvSpPr>
            <a:spLocks noGrp="1"/>
          </p:cNvSpPr>
          <p:nvPr>
            <p:ph type="sldNum" sz="quarter" idx="12"/>
          </p:nvPr>
        </p:nvSpPr>
        <p:spPr/>
        <p:txBody>
          <a:bodyPr/>
          <a:lstStyle/>
          <a:p>
            <a:fld id="{8FC524A1-7B6A-464D-B8BC-8FE2E057339E}" type="slidenum">
              <a:rPr lang="en-GB" smtClean="0"/>
              <a:pPr/>
              <a:t>22</a:t>
            </a:fld>
            <a:endParaRPr lang="en-GB" dirty="0"/>
          </a:p>
        </p:txBody>
      </p:sp>
    </p:spTree>
    <p:extLst>
      <p:ext uri="{BB962C8B-B14F-4D97-AF65-F5344CB8AC3E}">
        <p14:creationId xmlns:p14="http://schemas.microsoft.com/office/powerpoint/2010/main" val="3379274522"/>
      </p:ext>
    </p:extLst>
  </p:cSld>
  <p:clrMapOvr>
    <a:masterClrMapping/>
  </p:clrMapOvr>
  <mc:AlternateContent xmlns:mc="http://schemas.openxmlformats.org/markup-compatibility/2006" xmlns:p14="http://schemas.microsoft.com/office/powerpoint/2010/main">
    <mc:Choice Requires="p14">
      <p:transition spd="slow" p14:dur="2000" advTm="5939"/>
    </mc:Choice>
    <mc:Fallback xmlns="">
      <p:transition spd="slow" advTm="59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5562-70EC-4780-A966-58E98EAB4E66}"/>
              </a:ext>
            </a:extLst>
          </p:cNvPr>
          <p:cNvSpPr>
            <a:spLocks noGrp="1"/>
          </p:cNvSpPr>
          <p:nvPr>
            <p:ph type="title"/>
          </p:nvPr>
        </p:nvSpPr>
        <p:spPr>
          <a:xfrm>
            <a:off x="334434" y="188914"/>
            <a:ext cx="11523133" cy="869927"/>
          </a:xfrm>
        </p:spPr>
        <p:txBody>
          <a:bodyPr/>
          <a:lstStyle/>
          <a:p>
            <a:r>
              <a:rPr lang="en-GB" dirty="0"/>
              <a:t>Primary Care Nursing in London </a:t>
            </a:r>
          </a:p>
        </p:txBody>
      </p:sp>
      <p:sp>
        <p:nvSpPr>
          <p:cNvPr id="4" name="Slide Number Placeholder 3">
            <a:extLst>
              <a:ext uri="{FF2B5EF4-FFF2-40B4-BE49-F238E27FC236}">
                <a16:creationId xmlns:a16="http://schemas.microsoft.com/office/drawing/2014/main" id="{DD6A9A65-280E-4C72-8817-2D6CD60E661F}"/>
              </a:ext>
            </a:extLst>
          </p:cNvPr>
          <p:cNvSpPr>
            <a:spLocks noGrp="1"/>
          </p:cNvSpPr>
          <p:nvPr>
            <p:ph type="sldNum" sz="quarter" idx="14"/>
          </p:nvPr>
        </p:nvSpPr>
        <p:spPr/>
        <p:txBody>
          <a:bodyPr/>
          <a:lstStyle/>
          <a:p>
            <a:fld id="{8FC524A1-7B6A-464D-B8BC-8FE2E057339E}" type="slidenum">
              <a:rPr lang="en-GB" smtClean="0"/>
              <a:pPr/>
              <a:t>3</a:t>
            </a:fld>
            <a:endParaRPr lang="en-GB" dirty="0"/>
          </a:p>
        </p:txBody>
      </p:sp>
      <p:sp>
        <p:nvSpPr>
          <p:cNvPr id="5" name="Content Placeholder 4">
            <a:extLst>
              <a:ext uri="{FF2B5EF4-FFF2-40B4-BE49-F238E27FC236}">
                <a16:creationId xmlns:a16="http://schemas.microsoft.com/office/drawing/2014/main" id="{BA183CA0-59BC-420A-9D29-3E7F262F20E5}"/>
              </a:ext>
            </a:extLst>
          </p:cNvPr>
          <p:cNvSpPr>
            <a:spLocks noGrp="1"/>
          </p:cNvSpPr>
          <p:nvPr>
            <p:ph sz="quarter" idx="15"/>
          </p:nvPr>
        </p:nvSpPr>
        <p:spPr/>
        <p:txBody>
          <a:bodyPr>
            <a:normAutofit fontScale="85000" lnSpcReduction="10000"/>
          </a:bodyPr>
          <a:lstStyle/>
          <a:p>
            <a:r>
              <a:rPr lang="en-GB" b="1" dirty="0"/>
              <a:t>General Practice Nursing </a:t>
            </a:r>
          </a:p>
          <a:p>
            <a:r>
              <a:rPr lang="en-GB" dirty="0"/>
              <a:t>Stable workforce in London BUT 60% &gt; 50 years and 41.8% &gt;55  (higher than rest of England )</a:t>
            </a:r>
          </a:p>
          <a:p>
            <a:r>
              <a:rPr lang="en-GB" b="1" dirty="0"/>
              <a:t>GPN 10 point plan delivery board- COVID GPN  Leads Group- </a:t>
            </a:r>
            <a:r>
              <a:rPr lang="en-GB" dirty="0"/>
              <a:t>reports into Jane Clegg (Director of Nursing and Deputy Regional Chief Nurse. Comprised of STP/ICS GPN Leads , and HEE/ HLP</a:t>
            </a:r>
          </a:p>
          <a:p>
            <a:r>
              <a:rPr lang="en-GB" b="1" dirty="0"/>
              <a:t>HEE pan London GPN reference group </a:t>
            </a:r>
            <a:r>
              <a:rPr lang="en-GB" dirty="0"/>
              <a:t>(developing SPIN/education offer to GPNs), </a:t>
            </a:r>
          </a:p>
          <a:p>
            <a:r>
              <a:rPr lang="en-GB" b="1" dirty="0"/>
              <a:t>Community Nursing</a:t>
            </a:r>
          </a:p>
          <a:p>
            <a:r>
              <a:rPr lang="en-GB" dirty="0"/>
              <a:t>Nationally – </a:t>
            </a:r>
            <a:r>
              <a:rPr lang="en-GB" dirty="0">
                <a:hlinkClick r:id="rId2"/>
              </a:rPr>
              <a:t>ageing workforce with 46% planning retirement/ leaving the NHS in next 6 years</a:t>
            </a:r>
            <a:endParaRPr lang="en-GB" dirty="0"/>
          </a:p>
          <a:p>
            <a:r>
              <a:rPr lang="en-GB" dirty="0"/>
              <a:t>Lack of IT – interoperability issues, no contemporaneous access to primary care record</a:t>
            </a:r>
          </a:p>
          <a:p>
            <a:r>
              <a:rPr lang="en-GB" dirty="0"/>
              <a:t>Growing caseloads, increasing complexity of caseloads- </a:t>
            </a:r>
            <a:r>
              <a:rPr lang="en-GB" dirty="0">
                <a:hlinkClick r:id="rId2"/>
              </a:rPr>
              <a:t>patient safety </a:t>
            </a:r>
            <a:r>
              <a:rPr lang="en-GB" dirty="0"/>
              <a:t>issues highlighted </a:t>
            </a:r>
          </a:p>
          <a:p>
            <a:r>
              <a:rPr lang="en-GB" dirty="0"/>
              <a:t>Stagnation and lack of progression in workforce</a:t>
            </a:r>
          </a:p>
          <a:p>
            <a:r>
              <a:rPr lang="en-GB" dirty="0"/>
              <a:t>Community nurses crucial to delivery  of </a:t>
            </a:r>
            <a:r>
              <a:rPr lang="en-GB" dirty="0">
                <a:hlinkClick r:id="rId3"/>
              </a:rPr>
              <a:t>long term plan </a:t>
            </a:r>
            <a:endParaRPr lang="en-GB" dirty="0"/>
          </a:p>
          <a:p>
            <a:endParaRPr lang="en-GB" dirty="0"/>
          </a:p>
        </p:txBody>
      </p:sp>
      <p:sp>
        <p:nvSpPr>
          <p:cNvPr id="6" name="Content Placeholder 5">
            <a:extLst>
              <a:ext uri="{FF2B5EF4-FFF2-40B4-BE49-F238E27FC236}">
                <a16:creationId xmlns:a16="http://schemas.microsoft.com/office/drawing/2014/main" id="{2DF95973-F9CA-4480-ADC1-23B378872C43}"/>
              </a:ext>
            </a:extLst>
          </p:cNvPr>
          <p:cNvSpPr>
            <a:spLocks noGrp="1"/>
          </p:cNvSpPr>
          <p:nvPr>
            <p:ph sz="quarter" idx="16"/>
          </p:nvPr>
        </p:nvSpPr>
        <p:spPr/>
        <p:txBody>
          <a:bodyPr/>
          <a:lstStyle/>
          <a:p>
            <a:r>
              <a:rPr lang="en-GB" b="1" dirty="0"/>
              <a:t> </a:t>
            </a:r>
          </a:p>
        </p:txBody>
      </p:sp>
      <p:pic>
        <p:nvPicPr>
          <p:cNvPr id="8" name="Picture 7">
            <a:extLst>
              <a:ext uri="{FF2B5EF4-FFF2-40B4-BE49-F238E27FC236}">
                <a16:creationId xmlns:a16="http://schemas.microsoft.com/office/drawing/2014/main" id="{E549107B-8B8B-4281-BA49-3FAA741C1870}"/>
              </a:ext>
            </a:extLst>
          </p:cNvPr>
          <p:cNvPicPr>
            <a:picLocks noChangeAspect="1"/>
          </p:cNvPicPr>
          <p:nvPr/>
        </p:nvPicPr>
        <p:blipFill>
          <a:blip r:embed="rId4"/>
          <a:stretch>
            <a:fillRect/>
          </a:stretch>
        </p:blipFill>
        <p:spPr>
          <a:xfrm>
            <a:off x="6130957" y="1408412"/>
            <a:ext cx="5481035" cy="2655922"/>
          </a:xfrm>
          <a:prstGeom prst="rect">
            <a:avLst/>
          </a:prstGeom>
        </p:spPr>
      </p:pic>
      <p:pic>
        <p:nvPicPr>
          <p:cNvPr id="11" name="Picture 10">
            <a:extLst>
              <a:ext uri="{FF2B5EF4-FFF2-40B4-BE49-F238E27FC236}">
                <a16:creationId xmlns:a16="http://schemas.microsoft.com/office/drawing/2014/main" id="{149A56C1-F862-4524-8099-7DA6BE07299B}"/>
              </a:ext>
            </a:extLst>
          </p:cNvPr>
          <p:cNvPicPr>
            <a:picLocks noChangeAspect="1"/>
          </p:cNvPicPr>
          <p:nvPr/>
        </p:nvPicPr>
        <p:blipFill>
          <a:blip r:embed="rId5"/>
          <a:stretch>
            <a:fillRect/>
          </a:stretch>
        </p:blipFill>
        <p:spPr>
          <a:xfrm>
            <a:off x="6320899" y="4144027"/>
            <a:ext cx="3604335" cy="2591758"/>
          </a:xfrm>
          <a:prstGeom prst="rect">
            <a:avLst/>
          </a:prstGeom>
        </p:spPr>
      </p:pic>
    </p:spTree>
    <p:extLst>
      <p:ext uri="{BB962C8B-B14F-4D97-AF65-F5344CB8AC3E}">
        <p14:creationId xmlns:p14="http://schemas.microsoft.com/office/powerpoint/2010/main" val="369636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43B2A8-CDDA-41F3-90C7-E486AC2CADC7}"/>
              </a:ext>
            </a:extLst>
          </p:cNvPr>
          <p:cNvSpPr>
            <a:spLocks noGrp="1"/>
          </p:cNvSpPr>
          <p:nvPr>
            <p:ph type="title"/>
          </p:nvPr>
        </p:nvSpPr>
        <p:spPr/>
        <p:txBody>
          <a:bodyPr/>
          <a:lstStyle/>
          <a:p>
            <a:r>
              <a:rPr lang="en-GB" dirty="0"/>
              <a:t>GPN 10 point action plan </a:t>
            </a:r>
          </a:p>
        </p:txBody>
      </p:sp>
      <p:pic>
        <p:nvPicPr>
          <p:cNvPr id="9" name="Content Placeholder 8">
            <a:extLst>
              <a:ext uri="{FF2B5EF4-FFF2-40B4-BE49-F238E27FC236}">
                <a16:creationId xmlns:a16="http://schemas.microsoft.com/office/drawing/2014/main" id="{F547742E-8EEA-40E8-96E6-A61B5B2ECE45}"/>
              </a:ext>
            </a:extLst>
          </p:cNvPr>
          <p:cNvPicPr>
            <a:picLocks noGrp="1" noChangeAspect="1"/>
          </p:cNvPicPr>
          <p:nvPr>
            <p:ph sz="quarter" idx="15"/>
          </p:nvPr>
        </p:nvPicPr>
        <p:blipFill>
          <a:blip r:embed="rId3"/>
          <a:stretch>
            <a:fillRect/>
          </a:stretch>
        </p:blipFill>
        <p:spPr>
          <a:xfrm>
            <a:off x="334434" y="1124911"/>
            <a:ext cx="3591597" cy="5113338"/>
          </a:xfrm>
        </p:spPr>
      </p:pic>
      <p:sp>
        <p:nvSpPr>
          <p:cNvPr id="11" name="Content Placeholder 10">
            <a:extLst>
              <a:ext uri="{FF2B5EF4-FFF2-40B4-BE49-F238E27FC236}">
                <a16:creationId xmlns:a16="http://schemas.microsoft.com/office/drawing/2014/main" id="{58507A96-CB93-4A9F-A8D3-AE6747F86942}"/>
              </a:ext>
            </a:extLst>
          </p:cNvPr>
          <p:cNvSpPr>
            <a:spLocks noGrp="1"/>
          </p:cNvSpPr>
          <p:nvPr>
            <p:ph sz="quarter" idx="16"/>
          </p:nvPr>
        </p:nvSpPr>
        <p:spPr/>
        <p:txBody>
          <a:bodyPr/>
          <a:lstStyle/>
          <a:p>
            <a:r>
              <a:rPr lang="en-GB" dirty="0"/>
              <a:t>3 year programme that completes in March 2021</a:t>
            </a:r>
          </a:p>
          <a:p>
            <a:r>
              <a:rPr lang="en-GB" dirty="0"/>
              <a:t>Emphasis on developing career pathways in primary care for GPNs</a:t>
            </a:r>
          </a:p>
          <a:p>
            <a:r>
              <a:rPr lang="en-GB" dirty="0"/>
              <a:t>Establishing primary care as first choice career</a:t>
            </a:r>
          </a:p>
          <a:p>
            <a:r>
              <a:rPr lang="en-GB" dirty="0"/>
              <a:t>Addressing variation </a:t>
            </a:r>
          </a:p>
          <a:p>
            <a:r>
              <a:rPr lang="en-GB" dirty="0"/>
              <a:t>Developing leadership </a:t>
            </a:r>
          </a:p>
          <a:p>
            <a:r>
              <a:rPr lang="en-GB" dirty="0"/>
              <a:t>Improving access to education</a:t>
            </a:r>
          </a:p>
          <a:p>
            <a:r>
              <a:rPr lang="en-GB" dirty="0"/>
              <a:t>Improve retention</a:t>
            </a:r>
          </a:p>
          <a:p>
            <a:r>
              <a:rPr lang="en-GB" dirty="0"/>
              <a:t>London wide- Power of Practice Nursing Event 4</a:t>
            </a:r>
            <a:r>
              <a:rPr lang="en-GB" baseline="30000" dirty="0"/>
              <a:t>th</a:t>
            </a:r>
            <a:r>
              <a:rPr lang="en-GB" dirty="0"/>
              <a:t> November – GPN leaders came together to map out strategic next steps after 10pp completes in March. </a:t>
            </a:r>
          </a:p>
        </p:txBody>
      </p:sp>
    </p:spTree>
    <p:extLst>
      <p:ext uri="{BB962C8B-B14F-4D97-AF65-F5344CB8AC3E}">
        <p14:creationId xmlns:p14="http://schemas.microsoft.com/office/powerpoint/2010/main" val="98451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98AC-8050-4CEE-BDD1-C20CFEB22F6A}"/>
              </a:ext>
            </a:extLst>
          </p:cNvPr>
          <p:cNvSpPr>
            <a:spLocks noGrp="1"/>
          </p:cNvSpPr>
          <p:nvPr>
            <p:ph type="title"/>
          </p:nvPr>
        </p:nvSpPr>
        <p:spPr/>
        <p:txBody>
          <a:bodyPr/>
          <a:lstStyle/>
          <a:p>
            <a:r>
              <a:rPr lang="en-GB" dirty="0"/>
              <a:t>Primary Care Nursing and Cancer </a:t>
            </a:r>
          </a:p>
        </p:txBody>
      </p:sp>
      <p:sp>
        <p:nvSpPr>
          <p:cNvPr id="4" name="Slide Number Placeholder 3">
            <a:extLst>
              <a:ext uri="{FF2B5EF4-FFF2-40B4-BE49-F238E27FC236}">
                <a16:creationId xmlns:a16="http://schemas.microsoft.com/office/drawing/2014/main" id="{05FFE394-8D3C-47E5-8672-86FEBACC9302}"/>
              </a:ext>
            </a:extLst>
          </p:cNvPr>
          <p:cNvSpPr>
            <a:spLocks noGrp="1"/>
          </p:cNvSpPr>
          <p:nvPr>
            <p:ph type="sldNum" sz="quarter" idx="14"/>
          </p:nvPr>
        </p:nvSpPr>
        <p:spPr/>
        <p:txBody>
          <a:bodyPr/>
          <a:lstStyle/>
          <a:p>
            <a:fld id="{8FC524A1-7B6A-464D-B8BC-8FE2E057339E}" type="slidenum">
              <a:rPr lang="en-GB" smtClean="0"/>
              <a:pPr/>
              <a:t>5</a:t>
            </a:fld>
            <a:endParaRPr lang="en-GB" dirty="0"/>
          </a:p>
        </p:txBody>
      </p:sp>
      <p:sp>
        <p:nvSpPr>
          <p:cNvPr id="5" name="Content Placeholder 4">
            <a:extLst>
              <a:ext uri="{FF2B5EF4-FFF2-40B4-BE49-F238E27FC236}">
                <a16:creationId xmlns:a16="http://schemas.microsoft.com/office/drawing/2014/main" id="{2A55541C-BA2C-45CB-B450-467ABD79C3C0}"/>
              </a:ext>
            </a:extLst>
          </p:cNvPr>
          <p:cNvSpPr>
            <a:spLocks noGrp="1"/>
          </p:cNvSpPr>
          <p:nvPr>
            <p:ph sz="quarter" idx="15"/>
          </p:nvPr>
        </p:nvSpPr>
        <p:spPr>
          <a:xfrm>
            <a:off x="334434" y="879231"/>
            <a:ext cx="11523133" cy="5867223"/>
          </a:xfrm>
        </p:spPr>
        <p:txBody>
          <a:bodyPr/>
          <a:lstStyle/>
          <a:p>
            <a:r>
              <a:rPr lang="en-GB" sz="1600" b="1" dirty="0"/>
              <a:t>Background</a:t>
            </a:r>
          </a:p>
          <a:p>
            <a:r>
              <a:rPr lang="en-GB" sz="1600" dirty="0"/>
              <a:t>Primary care nurses- generalists leading on LTC care/management- TCST, Macmillan and others asked ‘why not cancer?’</a:t>
            </a:r>
          </a:p>
          <a:p>
            <a:r>
              <a:rPr lang="en-GB" sz="1600" dirty="0"/>
              <a:t>Macmillan practice Nurse Course developed and has been running in London for last 5 years + but hasn’t translated into significant changes in practice</a:t>
            </a:r>
          </a:p>
          <a:p>
            <a:r>
              <a:rPr lang="en-GB" sz="1600" dirty="0"/>
              <a:t>TCST/PCUK Primary Care SFU Project 2014-16 - opportunities for GPNs to lead on SFU were identified </a:t>
            </a:r>
          </a:p>
          <a:p>
            <a:r>
              <a:rPr lang="en-GB" sz="1600" dirty="0"/>
              <a:t>2017 TCST and SWL developed proposal to test the impact of a strategic nursing role embedded in to the STP- Macmillan agreed funding for a 2 year project. </a:t>
            </a:r>
          </a:p>
          <a:p>
            <a:endParaRPr lang="en-GB" dirty="0"/>
          </a:p>
        </p:txBody>
      </p:sp>
      <p:pic>
        <p:nvPicPr>
          <p:cNvPr id="7" name="Picture 6">
            <a:hlinkClick r:id="rId3"/>
            <a:extLst>
              <a:ext uri="{FF2B5EF4-FFF2-40B4-BE49-F238E27FC236}">
                <a16:creationId xmlns:a16="http://schemas.microsoft.com/office/drawing/2014/main" id="{996AF049-4451-4B37-BFDA-F913B5BBE808}"/>
              </a:ext>
            </a:extLst>
          </p:cNvPr>
          <p:cNvPicPr>
            <a:picLocks noChangeAspect="1"/>
          </p:cNvPicPr>
          <p:nvPr/>
        </p:nvPicPr>
        <p:blipFill>
          <a:blip r:embed="rId4"/>
          <a:stretch>
            <a:fillRect/>
          </a:stretch>
        </p:blipFill>
        <p:spPr>
          <a:xfrm>
            <a:off x="334433" y="3429000"/>
            <a:ext cx="3614737" cy="2709862"/>
          </a:xfrm>
          <a:prstGeom prst="rect">
            <a:avLst/>
          </a:prstGeom>
        </p:spPr>
      </p:pic>
      <p:pic>
        <p:nvPicPr>
          <p:cNvPr id="9" name="Picture 8">
            <a:hlinkClick r:id="rId5"/>
            <a:extLst>
              <a:ext uri="{FF2B5EF4-FFF2-40B4-BE49-F238E27FC236}">
                <a16:creationId xmlns:a16="http://schemas.microsoft.com/office/drawing/2014/main" id="{BC963821-B25F-4BD8-BF38-8FDB7741ED48}"/>
              </a:ext>
            </a:extLst>
          </p:cNvPr>
          <p:cNvPicPr>
            <a:picLocks noChangeAspect="1"/>
          </p:cNvPicPr>
          <p:nvPr/>
        </p:nvPicPr>
        <p:blipFill>
          <a:blip r:embed="rId6"/>
          <a:stretch>
            <a:fillRect/>
          </a:stretch>
        </p:blipFill>
        <p:spPr>
          <a:xfrm>
            <a:off x="7989390" y="3358379"/>
            <a:ext cx="2939365" cy="2836416"/>
          </a:xfrm>
          <a:prstGeom prst="rect">
            <a:avLst/>
          </a:prstGeom>
        </p:spPr>
      </p:pic>
      <p:pic>
        <p:nvPicPr>
          <p:cNvPr id="11" name="Picture 10">
            <a:hlinkClick r:id="rId7"/>
            <a:extLst>
              <a:ext uri="{FF2B5EF4-FFF2-40B4-BE49-F238E27FC236}">
                <a16:creationId xmlns:a16="http://schemas.microsoft.com/office/drawing/2014/main" id="{2A12DFC2-F81B-4E42-8163-9362A541817E}"/>
              </a:ext>
            </a:extLst>
          </p:cNvPr>
          <p:cNvPicPr>
            <a:picLocks noChangeAspect="1"/>
          </p:cNvPicPr>
          <p:nvPr/>
        </p:nvPicPr>
        <p:blipFill>
          <a:blip r:embed="rId8"/>
          <a:stretch>
            <a:fillRect/>
          </a:stretch>
        </p:blipFill>
        <p:spPr>
          <a:xfrm>
            <a:off x="4574553" y="3019425"/>
            <a:ext cx="2486025" cy="3838575"/>
          </a:xfrm>
          <a:prstGeom prst="rect">
            <a:avLst/>
          </a:prstGeom>
        </p:spPr>
      </p:pic>
    </p:spTree>
    <p:extLst>
      <p:ext uri="{BB962C8B-B14F-4D97-AF65-F5344CB8AC3E}">
        <p14:creationId xmlns:p14="http://schemas.microsoft.com/office/powerpoint/2010/main" val="30103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4C1B6-6C73-433D-A068-797BA1D08F94}"/>
              </a:ext>
            </a:extLst>
          </p:cNvPr>
          <p:cNvSpPr>
            <a:spLocks noGrp="1"/>
          </p:cNvSpPr>
          <p:nvPr>
            <p:ph type="body" sz="quarter" idx="10"/>
          </p:nvPr>
        </p:nvSpPr>
        <p:spPr/>
        <p:txBody>
          <a:bodyPr/>
          <a:lstStyle/>
          <a:p>
            <a:r>
              <a:rPr lang="en-GB" dirty="0"/>
              <a:t>SW London Macmillan Primary Care Nursing project </a:t>
            </a:r>
          </a:p>
        </p:txBody>
      </p:sp>
      <p:sp>
        <p:nvSpPr>
          <p:cNvPr id="3" name="Slide Number Placeholder 2">
            <a:extLst>
              <a:ext uri="{FF2B5EF4-FFF2-40B4-BE49-F238E27FC236}">
                <a16:creationId xmlns:a16="http://schemas.microsoft.com/office/drawing/2014/main" id="{1F6DA111-CA4D-45CA-BE38-A63ECE9CEE2E}"/>
              </a:ext>
            </a:extLst>
          </p:cNvPr>
          <p:cNvSpPr>
            <a:spLocks noGrp="1"/>
          </p:cNvSpPr>
          <p:nvPr>
            <p:ph type="sldNum" sz="quarter" idx="11"/>
          </p:nvPr>
        </p:nvSpPr>
        <p:spPr/>
        <p:txBody>
          <a:bodyPr/>
          <a:lstStyle/>
          <a:p>
            <a:fld id="{8FC524A1-7B6A-464D-B8BC-8FE2E057339E}" type="slidenum">
              <a:rPr lang="en-GB" smtClean="0"/>
              <a:pPr/>
              <a:t>6</a:t>
            </a:fld>
            <a:endParaRPr lang="en-GB" dirty="0"/>
          </a:p>
        </p:txBody>
      </p:sp>
    </p:spTree>
    <p:extLst>
      <p:ext uri="{BB962C8B-B14F-4D97-AF65-F5344CB8AC3E}">
        <p14:creationId xmlns:p14="http://schemas.microsoft.com/office/powerpoint/2010/main" val="95299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A520-2719-483E-B3AA-8926E5F211B0}"/>
              </a:ext>
            </a:extLst>
          </p:cNvPr>
          <p:cNvSpPr>
            <a:spLocks noGrp="1"/>
          </p:cNvSpPr>
          <p:nvPr>
            <p:ph type="title"/>
          </p:nvPr>
        </p:nvSpPr>
        <p:spPr/>
        <p:txBody>
          <a:bodyPr/>
          <a:lstStyle/>
          <a:p>
            <a:r>
              <a:rPr lang="en-GB" dirty="0"/>
              <a:t>Project Summary</a:t>
            </a:r>
          </a:p>
        </p:txBody>
      </p:sp>
      <p:sp>
        <p:nvSpPr>
          <p:cNvPr id="4" name="Slide Number Placeholder 3">
            <a:extLst>
              <a:ext uri="{FF2B5EF4-FFF2-40B4-BE49-F238E27FC236}">
                <a16:creationId xmlns:a16="http://schemas.microsoft.com/office/drawing/2014/main" id="{8530063D-DB09-4EA5-A3F7-D3F6295F5554}"/>
              </a:ext>
            </a:extLst>
          </p:cNvPr>
          <p:cNvSpPr>
            <a:spLocks noGrp="1"/>
          </p:cNvSpPr>
          <p:nvPr>
            <p:ph type="sldNum" sz="quarter" idx="14"/>
          </p:nvPr>
        </p:nvSpPr>
        <p:spPr/>
        <p:txBody>
          <a:bodyPr/>
          <a:lstStyle/>
          <a:p>
            <a:fld id="{8FC524A1-7B6A-464D-B8BC-8FE2E057339E}" type="slidenum">
              <a:rPr lang="en-GB" smtClean="0"/>
              <a:pPr/>
              <a:t>7</a:t>
            </a:fld>
            <a:endParaRPr lang="en-GB" dirty="0"/>
          </a:p>
        </p:txBody>
      </p:sp>
      <p:pic>
        <p:nvPicPr>
          <p:cNvPr id="6" name="Content Placeholder 5">
            <a:extLst>
              <a:ext uri="{FF2B5EF4-FFF2-40B4-BE49-F238E27FC236}">
                <a16:creationId xmlns:a16="http://schemas.microsoft.com/office/drawing/2014/main" id="{73AFBA2B-81DD-4E29-A802-80F0888C4D69}"/>
              </a:ext>
            </a:extLst>
          </p:cNvPr>
          <p:cNvPicPr>
            <a:picLocks noGrp="1" noChangeAspect="1"/>
          </p:cNvPicPr>
          <p:nvPr>
            <p:ph sz="quarter" idx="15"/>
          </p:nvPr>
        </p:nvPicPr>
        <p:blipFill rotWithShape="1">
          <a:blip r:embed="rId2"/>
          <a:stretch/>
        </p:blipFill>
        <p:spPr>
          <a:xfrm>
            <a:off x="334963" y="1894185"/>
            <a:ext cx="5665787" cy="4011017"/>
          </a:xfrm>
          <a:prstGeom prst="rect">
            <a:avLst/>
          </a:prstGeom>
          <a:noFill/>
        </p:spPr>
      </p:pic>
      <p:sp>
        <p:nvSpPr>
          <p:cNvPr id="8" name="Content Placeholder 7">
            <a:extLst>
              <a:ext uri="{FF2B5EF4-FFF2-40B4-BE49-F238E27FC236}">
                <a16:creationId xmlns:a16="http://schemas.microsoft.com/office/drawing/2014/main" id="{A4963DE9-F17A-470B-8AA6-2E89D3D4E6A2}"/>
              </a:ext>
            </a:extLst>
          </p:cNvPr>
          <p:cNvSpPr>
            <a:spLocks noGrp="1"/>
          </p:cNvSpPr>
          <p:nvPr>
            <p:ph sz="quarter" idx="16"/>
          </p:nvPr>
        </p:nvSpPr>
        <p:spPr/>
        <p:txBody>
          <a:bodyPr>
            <a:normAutofit fontScale="92500"/>
          </a:bodyPr>
          <a:lstStyle/>
          <a:p>
            <a:r>
              <a:rPr lang="en-GB" dirty="0"/>
              <a:t>2 Years of funding from </a:t>
            </a:r>
            <a:r>
              <a:rPr lang="en-GB" b="1" dirty="0"/>
              <a:t>Macmillan:</a:t>
            </a:r>
            <a:r>
              <a:rPr lang="en-GB" dirty="0"/>
              <a:t> </a:t>
            </a:r>
          </a:p>
          <a:p>
            <a:r>
              <a:rPr lang="en-GB" dirty="0"/>
              <a:t>Macmillan Primary Care Lead Nurse x 1 (AFC 8b- 0.7 WTE)</a:t>
            </a:r>
          </a:p>
          <a:p>
            <a:r>
              <a:rPr lang="en-GB" dirty="0"/>
              <a:t>Macmillan Specialist Clinician x 1 (AFC 7- 0.4 WTE)</a:t>
            </a:r>
          </a:p>
          <a:p>
            <a:r>
              <a:rPr lang="en-GB" dirty="0"/>
              <a:t>Macmillan Project Manager x1 (AFC 7-1.0 WTE)</a:t>
            </a:r>
          </a:p>
          <a:p>
            <a:r>
              <a:rPr lang="en-GB" dirty="0"/>
              <a:t>The project was hosted by </a:t>
            </a:r>
            <a:r>
              <a:rPr lang="en-GB" b="1" dirty="0"/>
              <a:t>SW London Health and Care partnership.</a:t>
            </a:r>
          </a:p>
          <a:p>
            <a:r>
              <a:rPr lang="en-GB" dirty="0"/>
              <a:t>The focus was  on developing the role of Primary Care Nurses in relation to cancer as a long term condition.</a:t>
            </a:r>
          </a:p>
          <a:p>
            <a:pPr lvl="0" algn="just"/>
            <a:r>
              <a:rPr lang="en-GB" dirty="0"/>
              <a:t>Case for change was based on increasing cancer survival rates and number of people living longer following a cancer diagnosis, with unique ongoing care needs (management of physical and psychosocial consequences of treatment)</a:t>
            </a:r>
          </a:p>
          <a:p>
            <a:pPr lvl="0" algn="just"/>
            <a:r>
              <a:rPr lang="en-GB" dirty="0"/>
              <a:t>The </a:t>
            </a:r>
            <a:r>
              <a:rPr lang="en-GB" b="1" dirty="0">
                <a:hlinkClick r:id="rId3"/>
              </a:rPr>
              <a:t>steering group </a:t>
            </a:r>
            <a:r>
              <a:rPr lang="en-GB" dirty="0"/>
              <a:t>was chaired by the TCST Assistant Director for Personalised Care and Cancer.</a:t>
            </a:r>
          </a:p>
          <a:p>
            <a:pPr lvl="0" algn="just"/>
            <a:r>
              <a:rPr lang="en-GB" dirty="0"/>
              <a:t> </a:t>
            </a:r>
          </a:p>
        </p:txBody>
      </p:sp>
    </p:spTree>
    <p:extLst>
      <p:ext uri="{BB962C8B-B14F-4D97-AF65-F5344CB8AC3E}">
        <p14:creationId xmlns:p14="http://schemas.microsoft.com/office/powerpoint/2010/main" val="387753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A079-5ED2-4032-B706-AD93B909FC7D}"/>
              </a:ext>
            </a:extLst>
          </p:cNvPr>
          <p:cNvSpPr>
            <a:spLocks noGrp="1"/>
          </p:cNvSpPr>
          <p:nvPr>
            <p:ph type="title"/>
          </p:nvPr>
        </p:nvSpPr>
        <p:spPr/>
        <p:txBody>
          <a:bodyPr/>
          <a:lstStyle/>
          <a:p>
            <a:r>
              <a:rPr lang="en-GB" dirty="0"/>
              <a:t>Acknowledgements</a:t>
            </a:r>
          </a:p>
        </p:txBody>
      </p:sp>
      <p:sp>
        <p:nvSpPr>
          <p:cNvPr id="4" name="Slide Number Placeholder 3">
            <a:extLst>
              <a:ext uri="{FF2B5EF4-FFF2-40B4-BE49-F238E27FC236}">
                <a16:creationId xmlns:a16="http://schemas.microsoft.com/office/drawing/2014/main" id="{ACE6080C-CB29-4D69-B767-D2431F6F93FD}"/>
              </a:ext>
            </a:extLst>
          </p:cNvPr>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a:extLst>
              <a:ext uri="{FF2B5EF4-FFF2-40B4-BE49-F238E27FC236}">
                <a16:creationId xmlns:a16="http://schemas.microsoft.com/office/drawing/2014/main" id="{6131DEA8-6FF9-46A2-84B3-D6AD4C75F50F}"/>
              </a:ext>
            </a:extLst>
          </p:cNvPr>
          <p:cNvSpPr>
            <a:spLocks noGrp="1"/>
          </p:cNvSpPr>
          <p:nvPr>
            <p:ph sz="quarter" idx="15"/>
          </p:nvPr>
        </p:nvSpPr>
        <p:spPr/>
        <p:txBody>
          <a:bodyPr/>
          <a:lstStyle/>
          <a:p>
            <a:r>
              <a:rPr lang="en-GB" dirty="0"/>
              <a:t>South West London Health and Care Partnership – host organisation for the project </a:t>
            </a:r>
          </a:p>
          <a:p>
            <a:r>
              <a:rPr lang="en-GB" dirty="0"/>
              <a:t>Macmillan – funders </a:t>
            </a:r>
          </a:p>
          <a:p>
            <a:r>
              <a:rPr lang="en-GB" dirty="0"/>
              <a:t>TCST- Associate Director ( personalised care for cancer) for support in creating the project and chairing the steering group </a:t>
            </a:r>
          </a:p>
          <a:p>
            <a:r>
              <a:rPr lang="en-GB" dirty="0"/>
              <a:t>Our patient partners for their support and steer to keep patients at the heart of the project </a:t>
            </a:r>
          </a:p>
          <a:p>
            <a:r>
              <a:rPr lang="en-GB" dirty="0"/>
              <a:t>All members of the steering group for their dedication and support. </a:t>
            </a:r>
          </a:p>
          <a:p>
            <a:r>
              <a:rPr lang="en-GB" i="1" dirty="0"/>
              <a:t>Full acknowledgements are found in the evaluation report</a:t>
            </a:r>
            <a:r>
              <a:rPr lang="en-GB" dirty="0"/>
              <a:t>. </a:t>
            </a:r>
          </a:p>
          <a:p>
            <a:endParaRPr lang="en-GB" dirty="0"/>
          </a:p>
        </p:txBody>
      </p:sp>
    </p:spTree>
    <p:extLst>
      <p:ext uri="{BB962C8B-B14F-4D97-AF65-F5344CB8AC3E}">
        <p14:creationId xmlns:p14="http://schemas.microsoft.com/office/powerpoint/2010/main" val="307670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B095936-F1EB-4B6D-896E-A05CA2566F8A}"/>
              </a:ext>
            </a:extLst>
          </p:cNvPr>
          <p:cNvGraphicFramePr/>
          <p:nvPr>
            <p:extLst>
              <p:ext uri="{D42A27DB-BD31-4B8C-83A1-F6EECF244321}">
                <p14:modId xmlns:p14="http://schemas.microsoft.com/office/powerpoint/2010/main" val="1904308093"/>
              </p:ext>
            </p:extLst>
          </p:nvPr>
        </p:nvGraphicFramePr>
        <p:xfrm>
          <a:off x="522514" y="844852"/>
          <a:ext cx="115231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A3BE64E-9C39-4221-AE7A-A42031DB5795}"/>
              </a:ext>
            </a:extLst>
          </p:cNvPr>
          <p:cNvSpPr txBox="1"/>
          <p:nvPr/>
        </p:nvSpPr>
        <p:spPr>
          <a:xfrm>
            <a:off x="522514" y="283029"/>
            <a:ext cx="9399815" cy="461665"/>
          </a:xfrm>
          <a:prstGeom prst="rect">
            <a:avLst/>
          </a:prstGeom>
          <a:noFill/>
        </p:spPr>
        <p:txBody>
          <a:bodyPr wrap="square" rtlCol="0">
            <a:spAutoFit/>
          </a:bodyPr>
          <a:lstStyle/>
          <a:p>
            <a:r>
              <a:rPr lang="en-GB" sz="2400"/>
              <a:t>              Scoping report – Headlines </a:t>
            </a:r>
            <a:endParaRPr lang="en-GB" sz="2400" dirty="0"/>
          </a:p>
        </p:txBody>
      </p:sp>
      <p:sp>
        <p:nvSpPr>
          <p:cNvPr id="9" name="Title 8">
            <a:extLst>
              <a:ext uri="{FF2B5EF4-FFF2-40B4-BE49-F238E27FC236}">
                <a16:creationId xmlns:a16="http://schemas.microsoft.com/office/drawing/2014/main" id="{9F5ECF99-B3BC-40E6-831D-3AECAD2C0B94}"/>
              </a:ext>
            </a:extLst>
          </p:cNvPr>
          <p:cNvSpPr>
            <a:spLocks noGrp="1"/>
          </p:cNvSpPr>
          <p:nvPr>
            <p:ph type="title"/>
          </p:nvPr>
        </p:nvSpPr>
        <p:spPr/>
        <p:txBody>
          <a:bodyPr/>
          <a:lstStyle/>
          <a:p>
            <a:r>
              <a:rPr lang="en-GB" dirty="0"/>
              <a:t>Scoping </a:t>
            </a:r>
          </a:p>
        </p:txBody>
      </p:sp>
    </p:spTree>
    <p:extLst>
      <p:ext uri="{BB962C8B-B14F-4D97-AF65-F5344CB8AC3E}">
        <p14:creationId xmlns:p14="http://schemas.microsoft.com/office/powerpoint/2010/main" val="1542748563"/>
      </p:ext>
    </p:extLst>
  </p:cSld>
  <p:clrMapOvr>
    <a:masterClrMapping/>
  </p:clrMapOvr>
  <mc:AlternateContent xmlns:mc="http://schemas.openxmlformats.org/markup-compatibility/2006" xmlns:p14="http://schemas.microsoft.com/office/powerpoint/2010/main">
    <mc:Choice Requires="p14">
      <p:transition spd="slow" p14:dur="2000" advTm="169022"/>
    </mc:Choice>
    <mc:Fallback xmlns="">
      <p:transition spd="slow" advTm="16902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A7497F3E52C3419C5817744A69E22C" ma:contentTypeVersion="13" ma:contentTypeDescription="Create a new document." ma:contentTypeScope="" ma:versionID="34c33fff06e6213d7db16357d8844dff">
  <xsd:schema xmlns:xsd="http://www.w3.org/2001/XMLSchema" xmlns:xs="http://www.w3.org/2001/XMLSchema" xmlns:p="http://schemas.microsoft.com/office/2006/metadata/properties" xmlns:ns3="c787d1e7-829d-4c55-ba1f-d2e4dcfeceb8" xmlns:ns4="e3d6b901-f750-452f-adc0-15436b543981" targetNamespace="http://schemas.microsoft.com/office/2006/metadata/properties" ma:root="true" ma:fieldsID="00a3fdbb9e94ecc5b677bbba3f1a8c10" ns3:_="" ns4:_="">
    <xsd:import namespace="c787d1e7-829d-4c55-ba1f-d2e4dcfeceb8"/>
    <xsd:import namespace="e3d6b901-f750-452f-adc0-15436b54398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7d1e7-829d-4c55-ba1f-d2e4dcfeceb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d6b901-f750-452f-adc0-15436b5439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CAC89-F86E-48DA-8925-93827CB49057}">
  <ds:schemaRefs>
    <ds:schemaRef ds:uri="http://schemas.microsoft.com/office/2006/metadata/properties"/>
    <ds:schemaRef ds:uri="e3d6b901-f750-452f-adc0-15436b543981"/>
    <ds:schemaRef ds:uri="http://purl.org/dc/dcmitype/"/>
    <ds:schemaRef ds:uri="c787d1e7-829d-4c55-ba1f-d2e4dcfeceb8"/>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F0E452-1CF1-43F3-94DD-3651894991BC}">
  <ds:schemaRefs>
    <ds:schemaRef ds:uri="http://schemas.microsoft.com/sharepoint/v3/contenttype/forms"/>
  </ds:schemaRefs>
</ds:datastoreItem>
</file>

<file path=customXml/itemProps3.xml><?xml version="1.0" encoding="utf-8"?>
<ds:datastoreItem xmlns:ds="http://schemas.openxmlformats.org/officeDocument/2006/customXml" ds:itemID="{02A75E38-69A3-4F31-8DEF-FA1CF69F8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87d1e7-829d-4c55-ba1f-d2e4dcfeceb8"/>
    <ds:schemaRef ds:uri="e3d6b901-f750-452f-adc0-15436b543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1970</TotalTime>
  <Words>3002</Words>
  <Application>Microsoft Office PowerPoint</Application>
  <PresentationFormat>Widescreen</PresentationFormat>
  <Paragraphs>219</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Bariol</vt:lpstr>
      <vt:lpstr>Calibri</vt:lpstr>
      <vt:lpstr>Calibri Light</vt:lpstr>
      <vt:lpstr>Helvetica</vt:lpstr>
      <vt:lpstr>Times New Roman</vt:lpstr>
      <vt:lpstr>Office Theme</vt:lpstr>
      <vt:lpstr>Healthy London_Powerpoint template v2</vt:lpstr>
      <vt:lpstr>Primary Care Nursing and Cancer  </vt:lpstr>
      <vt:lpstr>PowerPoint Presentation</vt:lpstr>
      <vt:lpstr>Primary Care Nursing in London </vt:lpstr>
      <vt:lpstr>GPN 10 point action plan </vt:lpstr>
      <vt:lpstr>Primary Care Nursing and Cancer </vt:lpstr>
      <vt:lpstr>PowerPoint Presentation</vt:lpstr>
      <vt:lpstr>Project Summary</vt:lpstr>
      <vt:lpstr>Acknowledgements</vt:lpstr>
      <vt:lpstr>Scoping </vt:lpstr>
      <vt:lpstr>TNA Headlines </vt:lpstr>
      <vt:lpstr>Influencing and Education-Headlines </vt:lpstr>
      <vt:lpstr>Cancer in the Community </vt:lpstr>
      <vt:lpstr>London Cancer Community of Practice for General Practice Nurses </vt:lpstr>
      <vt:lpstr>Project resources </vt:lpstr>
      <vt:lpstr>Patient Voices </vt:lpstr>
      <vt:lpstr>PowerPoint Presentation</vt:lpstr>
      <vt:lpstr>PowerPoint Presentation</vt:lpstr>
      <vt:lpstr>PowerPoint Presentation</vt:lpstr>
      <vt:lpstr>STP recommendations </vt:lpstr>
      <vt:lpstr>Recommendations for London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Nursing and Cancer as a LTC</dc:title>
  <dc:creator>Sandra Dyer (NHS South West London CCG)</dc:creator>
  <cp:lastModifiedBy>Sandra Dyer (NHS South West London CCG)</cp:lastModifiedBy>
  <cp:revision>29</cp:revision>
  <dcterms:created xsi:type="dcterms:W3CDTF">2020-10-13T11:12:06Z</dcterms:created>
  <dcterms:modified xsi:type="dcterms:W3CDTF">2021-04-22T12:36:50Z</dcterms:modified>
</cp:coreProperties>
</file>