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3"/>
  </p:notesMasterIdLst>
  <p:handoutMasterIdLst>
    <p:handoutMasterId r:id="rId14"/>
  </p:handoutMasterIdLst>
  <p:sldIdLst>
    <p:sldId id="349" r:id="rId2"/>
    <p:sldId id="424" r:id="rId3"/>
    <p:sldId id="432" r:id="rId4"/>
    <p:sldId id="430" r:id="rId5"/>
    <p:sldId id="425" r:id="rId6"/>
    <p:sldId id="426" r:id="rId7"/>
    <p:sldId id="428" r:id="rId8"/>
    <p:sldId id="429" r:id="rId9"/>
    <p:sldId id="433" r:id="rId10"/>
    <p:sldId id="431" r:id="rId11"/>
    <p:sldId id="434" r:id="rId12"/>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0"/>
    <a:srgbClr val="F7778C"/>
    <a:srgbClr val="FCD6B6"/>
    <a:srgbClr val="FFFFCC"/>
    <a:srgbClr val="0000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3277" autoAdjust="0"/>
    <p:restoredTop sz="79841" autoAdjust="0"/>
  </p:normalViewPr>
  <p:slideViewPr>
    <p:cSldViewPr>
      <p:cViewPr varScale="1">
        <p:scale>
          <a:sx n="39" d="100"/>
          <a:sy n="39" d="100"/>
        </p:scale>
        <p:origin x="38" y="7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8186"/>
    </p:cViewPr>
  </p:sorterViewPr>
  <p:notesViewPr>
    <p:cSldViewPr>
      <p:cViewPr varScale="1">
        <p:scale>
          <a:sx n="51" d="100"/>
          <a:sy n="51" d="100"/>
        </p:scale>
        <p:origin x="-2958" y="-108"/>
      </p:cViewPr>
      <p:guideLst>
        <p:guide orient="horz" pos="2880"/>
        <p:guide pos="2160"/>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3DBB6566-F0D6-40F8-AA0F-5BB440C87FE0}" type="datetimeFigureOut">
              <a:rPr lang="en-GB" smtClean="0">
                <a:latin typeface="Arial" panose="020B0604020202020204" pitchFamily="34" charset="0"/>
                <a:cs typeface="Arial" panose="020B0604020202020204" pitchFamily="34" charset="0"/>
              </a:rPr>
              <a:t>29/04/2020</a:t>
            </a:fld>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109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767D8F69-CAE8-4452-9834-297F8002C522}" type="datetimeFigureOut">
              <a:rPr lang="en-GB" smtClean="0"/>
              <a:pPr/>
              <a:t>29/04/2020</a:t>
            </a:fld>
            <a:endParaRPr lang="en-GB"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3512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31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9217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8582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92366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615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1179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1036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46484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93995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98677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extBox 8"/>
          <p:cNvSpPr txBox="1"/>
          <p:nvPr userDrawn="1"/>
        </p:nvSpPr>
        <p:spPr>
          <a:xfrm>
            <a:off x="0" y="1268760"/>
            <a:ext cx="9180512" cy="4140000"/>
          </a:xfrm>
          <a:prstGeom prst="rect">
            <a:avLst/>
          </a:prstGeom>
          <a:solidFill>
            <a:srgbClr val="000640"/>
          </a:solidFill>
        </p:spPr>
        <p:txBody>
          <a:bodyPr wrap="square" rtlCol="0">
            <a:spAutoFit/>
          </a:bodyPr>
          <a:lstStyle/>
          <a:p>
            <a:endParaRPr lang="en-GB" dirty="0">
              <a:solidFill>
                <a:prstClr val="black"/>
              </a:solidFill>
            </a:endParaRPr>
          </a:p>
        </p:txBody>
      </p:sp>
      <p:sp>
        <p:nvSpPr>
          <p:cNvPr id="2" name="Title 1"/>
          <p:cNvSpPr>
            <a:spLocks noGrp="1"/>
          </p:cNvSpPr>
          <p:nvPr>
            <p:ph type="ctrTitle"/>
          </p:nvPr>
        </p:nvSpPr>
        <p:spPr>
          <a:xfrm>
            <a:off x="685800" y="1988840"/>
            <a:ext cx="7772400" cy="1470025"/>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744615"/>
            <a:ext cx="6400800" cy="1343000"/>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7" name="Picture 6" descr="wlmht_logo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07904" y="363190"/>
            <a:ext cx="503713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07461" y="5661248"/>
            <a:ext cx="2517775"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16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TextBox 6"/>
          <p:cNvSpPr txBox="1"/>
          <p:nvPr userDrawn="1"/>
        </p:nvSpPr>
        <p:spPr>
          <a:xfrm>
            <a:off x="0" y="0"/>
            <a:ext cx="9144000" cy="1440000"/>
          </a:xfrm>
          <a:prstGeom prst="rect">
            <a:avLst/>
          </a:prstGeom>
          <a:solidFill>
            <a:srgbClr val="000640"/>
          </a:solidFill>
        </p:spPr>
        <p:txBody>
          <a:bodyPr wrap="square" rtlCol="0">
            <a:spAutoFit/>
          </a:bodyPr>
          <a:lstStyle/>
          <a:p>
            <a:endParaRPr lang="en-GB" dirty="0">
              <a:solidFill>
                <a:prstClr val="black"/>
              </a:solidFill>
            </a:endParaRPr>
          </a:p>
        </p:txBody>
      </p:sp>
      <p:sp>
        <p:nvSpPr>
          <p:cNvPr id="2" name="Title 1"/>
          <p:cNvSpPr>
            <a:spLocks noGrp="1"/>
          </p:cNvSpPr>
          <p:nvPr>
            <p:ph type="title"/>
          </p:nvPr>
        </p:nvSpPr>
        <p:spPr/>
        <p:txBody>
          <a:bodyPr lIns="0" tIns="0" rIns="0" bIns="0"/>
          <a:lstStyle>
            <a:lvl1pPr algn="l">
              <a:defRPr b="1">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700808"/>
            <a:ext cx="8229600" cy="460851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5368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extBox 7"/>
          <p:cNvSpPr txBox="1"/>
          <p:nvPr userDrawn="1"/>
        </p:nvSpPr>
        <p:spPr>
          <a:xfrm>
            <a:off x="0" y="0"/>
            <a:ext cx="9144000" cy="1440000"/>
          </a:xfrm>
          <a:prstGeom prst="rect">
            <a:avLst/>
          </a:prstGeom>
          <a:solidFill>
            <a:srgbClr val="000640"/>
          </a:solidFill>
        </p:spPr>
        <p:txBody>
          <a:bodyPr wrap="square" rtlCol="0">
            <a:spAutoFit/>
          </a:bodyPr>
          <a:lstStyle/>
          <a:p>
            <a:endParaRPr lang="en-GB" dirty="0">
              <a:solidFill>
                <a:prstClr val="black"/>
              </a:solidFill>
            </a:endParaRPr>
          </a:p>
        </p:txBody>
      </p:sp>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709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3625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extBox 9"/>
          <p:cNvSpPr txBox="1"/>
          <p:nvPr userDrawn="1"/>
        </p:nvSpPr>
        <p:spPr>
          <a:xfrm>
            <a:off x="0" y="0"/>
            <a:ext cx="9144000" cy="1440000"/>
          </a:xfrm>
          <a:prstGeom prst="rect">
            <a:avLst/>
          </a:prstGeom>
          <a:solidFill>
            <a:srgbClr val="000640"/>
          </a:solidFill>
        </p:spPr>
        <p:txBody>
          <a:bodyPr wrap="square" rtlCol="0">
            <a:spAutoFit/>
          </a:bodyPr>
          <a:lstStyle/>
          <a:p>
            <a:endParaRPr lang="en-GB" dirty="0">
              <a:solidFill>
                <a:prstClr val="black"/>
              </a:solidFill>
            </a:endParaRPr>
          </a:p>
        </p:txBody>
      </p:sp>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79027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004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79027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004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9624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extBox 5"/>
          <p:cNvSpPr txBox="1"/>
          <p:nvPr userDrawn="1"/>
        </p:nvSpPr>
        <p:spPr>
          <a:xfrm>
            <a:off x="0" y="0"/>
            <a:ext cx="9144000" cy="1440000"/>
          </a:xfrm>
          <a:prstGeom prst="rect">
            <a:avLst/>
          </a:prstGeom>
          <a:solidFill>
            <a:srgbClr val="000640"/>
          </a:solidFill>
        </p:spPr>
        <p:txBody>
          <a:bodyPr wrap="square" rtlCol="0">
            <a:spAutoFit/>
          </a:bodyPr>
          <a:lstStyle/>
          <a:p>
            <a:endParaRPr lang="en-GB" dirty="0">
              <a:solidFill>
                <a:prstClr val="black"/>
              </a:solidFill>
            </a:endParaRPr>
          </a:p>
        </p:txBody>
      </p:sp>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37565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40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rgbClr val="000640"/>
          </a:solidFill>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60362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8742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281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6153584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txStyles>
    <p:title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hyperlink" Target="mailto:Estelle.Moore@westlondon.nhs.uk" TargetMode="External"/><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88840"/>
            <a:ext cx="8712968" cy="1470025"/>
          </a:xfrm>
        </p:spPr>
        <p:txBody>
          <a:bodyPr>
            <a:normAutofit/>
          </a:bodyPr>
          <a:lstStyle/>
          <a:p>
            <a:r>
              <a:rPr lang="en-GB" dirty="0" smtClean="0">
                <a:latin typeface="Candara" panose="020E0502030303020204" pitchFamily="34" charset="0"/>
              </a:rPr>
              <a:t>COVID-19 Staff Health &amp; Well-being Support for Managers in Ealing</a:t>
            </a:r>
            <a:endParaRPr lang="en-GB" dirty="0">
              <a:latin typeface="Candara" panose="020E0502030303020204" pitchFamily="34" charset="0"/>
            </a:endParaRPr>
          </a:p>
        </p:txBody>
      </p:sp>
      <p:sp>
        <p:nvSpPr>
          <p:cNvPr id="3" name="Subtitle 2"/>
          <p:cNvSpPr>
            <a:spLocks noGrp="1"/>
          </p:cNvSpPr>
          <p:nvPr>
            <p:ph type="subTitle" idx="1"/>
          </p:nvPr>
        </p:nvSpPr>
        <p:spPr>
          <a:xfrm>
            <a:off x="683568" y="3717032"/>
            <a:ext cx="8208912" cy="1343000"/>
          </a:xfrm>
        </p:spPr>
        <p:txBody>
          <a:bodyPr>
            <a:normAutofit fontScale="92500" lnSpcReduction="20000"/>
          </a:bodyPr>
          <a:lstStyle/>
          <a:p>
            <a:r>
              <a:rPr lang="en-GB" dirty="0" smtClean="0">
                <a:solidFill>
                  <a:schemeClr val="accent5">
                    <a:lumMod val="60000"/>
                    <a:lumOff val="40000"/>
                  </a:schemeClr>
                </a:solidFill>
                <a:latin typeface="Candara" panose="020E0502030303020204" pitchFamily="34" charset="0"/>
              </a:rPr>
              <a:t>29 April 2020</a:t>
            </a:r>
          </a:p>
          <a:p>
            <a:r>
              <a:rPr lang="en-GB" dirty="0" smtClean="0">
                <a:solidFill>
                  <a:schemeClr val="accent4">
                    <a:lumMod val="60000"/>
                    <a:lumOff val="40000"/>
                  </a:schemeClr>
                </a:solidFill>
                <a:latin typeface="Candara" panose="020E0502030303020204" pitchFamily="34" charset="0"/>
              </a:rPr>
              <a:t> </a:t>
            </a:r>
            <a:r>
              <a:rPr lang="en-GB" sz="2400" dirty="0" smtClean="0">
                <a:latin typeface="Candara" panose="020E0502030303020204" pitchFamily="34" charset="0"/>
              </a:rPr>
              <a:t>Please contact: </a:t>
            </a:r>
            <a:r>
              <a:rPr lang="en-GB" sz="2300" dirty="0" smtClean="0">
                <a:latin typeface="Candara" panose="020E0502030303020204" pitchFamily="34" charset="0"/>
                <a:hlinkClick r:id="rId3"/>
              </a:rPr>
              <a:t>Estelle.Moore@westlondon.nhs.uk</a:t>
            </a:r>
            <a:endParaRPr lang="en-GB" sz="2300" dirty="0" smtClean="0">
              <a:latin typeface="Candara" panose="020E0502030303020204" pitchFamily="34" charset="0"/>
            </a:endParaRPr>
          </a:p>
          <a:p>
            <a:r>
              <a:rPr lang="en-GB" sz="2300" dirty="0" smtClean="0">
                <a:latin typeface="Candara" panose="020E0502030303020204" pitchFamily="34" charset="0"/>
              </a:rPr>
              <a:t>Chair: COVID-19 Staff Health &amp; Well-being </a:t>
            </a:r>
            <a:r>
              <a:rPr lang="en-GB" sz="2300" dirty="0" err="1" smtClean="0">
                <a:latin typeface="Candara" panose="020E0502030303020204" pitchFamily="34" charset="0"/>
              </a:rPr>
              <a:t>Workstream</a:t>
            </a:r>
            <a:r>
              <a:rPr lang="en-GB" sz="2300" dirty="0" smtClean="0">
                <a:latin typeface="Candara" panose="020E0502030303020204" pitchFamily="34" charset="0"/>
              </a:rPr>
              <a:t>, West London</a:t>
            </a:r>
            <a:endParaRPr lang="en-GB" sz="2300" dirty="0">
              <a:latin typeface="Candara" panose="020E0502030303020204" pitchFamily="34" charset="0"/>
            </a:endParaRPr>
          </a:p>
        </p:txBody>
      </p:sp>
      <p:sp>
        <p:nvSpPr>
          <p:cNvPr id="5" name="TextBox 4"/>
          <p:cNvSpPr txBox="1"/>
          <p:nvPr/>
        </p:nvSpPr>
        <p:spPr>
          <a:xfrm flipH="1">
            <a:off x="3419872" y="375597"/>
            <a:ext cx="5328592" cy="821155"/>
          </a:xfrm>
          <a:prstGeom prst="rect">
            <a:avLst/>
          </a:prstGeom>
          <a:solidFill>
            <a:schemeClr val="bg1"/>
          </a:solidFill>
        </p:spPr>
        <p:txBody>
          <a:bodyPr wrap="square" rtlCol="0">
            <a:spAutoFit/>
          </a:bodyPr>
          <a:lstStyle/>
          <a:p>
            <a:endParaRPr lang="en-GB"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73104"/>
            <a:ext cx="1939304" cy="94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9582" y="5046130"/>
            <a:ext cx="1487016" cy="148701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421" y="5072108"/>
            <a:ext cx="3565523" cy="1462863"/>
          </a:xfrm>
          <a:prstGeom prst="rect">
            <a:avLst/>
          </a:prstGeom>
        </p:spPr>
      </p:pic>
      <p:pic>
        <p:nvPicPr>
          <p:cNvPr id="7" name="Picture 6"/>
          <p:cNvPicPr>
            <a:picLocks noChangeAspect="1"/>
          </p:cNvPicPr>
          <p:nvPr/>
        </p:nvPicPr>
        <p:blipFill>
          <a:blip r:embed="rId7"/>
          <a:stretch>
            <a:fillRect/>
          </a:stretch>
        </p:blipFill>
        <p:spPr>
          <a:xfrm>
            <a:off x="251520" y="221832"/>
            <a:ext cx="4032448" cy="743158"/>
          </a:xfrm>
          <a:prstGeom prst="rect">
            <a:avLst/>
          </a:prstGeom>
        </p:spPr>
      </p:pic>
      <p:pic>
        <p:nvPicPr>
          <p:cNvPr id="8" name="Picture 7"/>
          <p:cNvPicPr>
            <a:picLocks noChangeAspect="1"/>
          </p:cNvPicPr>
          <p:nvPr/>
        </p:nvPicPr>
        <p:blipFill>
          <a:blip r:embed="rId8"/>
          <a:stretch>
            <a:fillRect/>
          </a:stretch>
        </p:blipFill>
        <p:spPr>
          <a:xfrm>
            <a:off x="2195736" y="395440"/>
            <a:ext cx="1993846" cy="501099"/>
          </a:xfrm>
          <a:prstGeom prst="rect">
            <a:avLst/>
          </a:prstGeom>
        </p:spPr>
      </p:pic>
    </p:spTree>
    <p:extLst>
      <p:ext uri="{BB962C8B-B14F-4D97-AF65-F5344CB8AC3E}">
        <p14:creationId xmlns:p14="http://schemas.microsoft.com/office/powerpoint/2010/main" val="1330754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75657"/>
            <a:ext cx="8652839" cy="2728787"/>
          </a:xfrm>
          <a:ln>
            <a:noFill/>
          </a:ln>
        </p:spPr>
        <p:txBody>
          <a:bodyPr>
            <a:normAutofit fontScale="90000"/>
          </a:bodyPr>
          <a:lstStyle/>
          <a:p>
            <a:pPr algn="l"/>
            <a:r>
              <a:rPr lang="en-GB" dirty="0" smtClean="0">
                <a:solidFill>
                  <a:srgbClr val="00B050"/>
                </a:solidFill>
              </a:rPr>
              <a:t/>
            </a:r>
            <a:br>
              <a:rPr lang="en-GB" dirty="0" smtClean="0">
                <a:solidFill>
                  <a:srgbClr val="00B050"/>
                </a:solidFill>
              </a:rPr>
            </a:br>
            <a:r>
              <a:rPr lang="en-GB" dirty="0">
                <a:solidFill>
                  <a:schemeClr val="tx1"/>
                </a:solidFill>
              </a:rPr>
              <a:t/>
            </a:r>
            <a:br>
              <a:rPr lang="en-GB" dirty="0">
                <a:solidFill>
                  <a:schemeClr val="tx1"/>
                </a:solidFill>
              </a:rPr>
            </a:br>
            <a:r>
              <a:rPr lang="en-GB" dirty="0" smtClean="0">
                <a:solidFill>
                  <a:schemeClr val="tx1"/>
                </a:solidFill>
              </a:rPr>
              <a:t/>
            </a:r>
            <a:br>
              <a:rPr lang="en-GB" dirty="0" smtClean="0">
                <a:solidFill>
                  <a:schemeClr val="tx1"/>
                </a:solidFill>
              </a:rPr>
            </a:br>
            <a:r>
              <a:rPr lang="en-GB" sz="4000" dirty="0" smtClean="0"/>
              <a:t>How was the shift?</a:t>
            </a:r>
            <a:r>
              <a:rPr lang="en-GB" sz="4000" dirty="0">
                <a:solidFill>
                  <a:schemeClr val="tx1"/>
                </a:solidFill>
              </a:rPr>
              <a:t/>
            </a:r>
            <a:br>
              <a:rPr lang="en-GB" sz="4000" dirty="0">
                <a:solidFill>
                  <a:schemeClr val="tx1"/>
                </a:solidFill>
              </a:rPr>
            </a:br>
            <a:r>
              <a:rPr lang="en-GB" sz="4000" b="0" dirty="0" smtClean="0"/>
              <a:t>W</a:t>
            </a:r>
            <a:r>
              <a:rPr lang="en-GB" sz="4000" dirty="0" smtClean="0"/>
              <a:t>hat </a:t>
            </a:r>
            <a:r>
              <a:rPr lang="en-GB" sz="4000" dirty="0"/>
              <a:t>could we </a:t>
            </a:r>
            <a:r>
              <a:rPr lang="en-GB" sz="4000" dirty="0" smtClean="0"/>
              <a:t>have done differently</a:t>
            </a:r>
            <a:r>
              <a:rPr lang="en-GB" sz="4000" dirty="0"/>
              <a:t>? </a:t>
            </a:r>
            <a:r>
              <a:rPr lang="en-GB" sz="4000" b="0" dirty="0"/>
              <a:t/>
            </a:r>
            <a:br>
              <a:rPr lang="en-GB" sz="4000" b="0" dirty="0"/>
            </a:br>
            <a:r>
              <a:rPr lang="en-GB" sz="4000" dirty="0"/>
              <a:t>What issues do we need to escalate to other colleagues? </a:t>
            </a:r>
            <a:r>
              <a:rPr lang="en-GB" sz="4000" b="0" dirty="0"/>
              <a:t/>
            </a:r>
            <a:br>
              <a:rPr lang="en-GB" sz="4000" b="0" dirty="0"/>
            </a:br>
            <a:r>
              <a:rPr lang="en-GB" sz="4000" dirty="0"/>
              <a:t>What positives have there been today? </a:t>
            </a:r>
            <a:r>
              <a:rPr lang="en-GB" sz="4000" dirty="0" smtClean="0">
                <a:solidFill>
                  <a:schemeClr val="accent5">
                    <a:lumMod val="40000"/>
                    <a:lumOff val="60000"/>
                  </a:schemeClr>
                </a:solidFill>
                <a:latin typeface="Candara" panose="020E0502030303020204" pitchFamily="34" charset="0"/>
              </a:rPr>
              <a:t/>
            </a:r>
            <a:br>
              <a:rPr lang="en-GB" sz="4000" dirty="0" smtClean="0">
                <a:solidFill>
                  <a:schemeClr val="accent5">
                    <a:lumMod val="40000"/>
                    <a:lumOff val="60000"/>
                  </a:schemeClr>
                </a:solidFill>
                <a:latin typeface="Candara" panose="020E0502030303020204" pitchFamily="34" charset="0"/>
              </a:rPr>
            </a:br>
            <a:endParaRPr lang="en-GB" sz="4000" dirty="0">
              <a:solidFill>
                <a:schemeClr val="accent5">
                  <a:lumMod val="40000"/>
                  <a:lumOff val="60000"/>
                </a:schemeClr>
              </a:solidFill>
              <a:latin typeface="Candara" panose="020E0502030303020204" pitchFamily="34" charset="0"/>
            </a:endParaRPr>
          </a:p>
        </p:txBody>
      </p:sp>
      <p:sp>
        <p:nvSpPr>
          <p:cNvPr id="5" name="TextBox 4"/>
          <p:cNvSpPr txBox="1"/>
          <p:nvPr/>
        </p:nvSpPr>
        <p:spPr>
          <a:xfrm flipH="1">
            <a:off x="179512" y="398298"/>
            <a:ext cx="8583874" cy="830997"/>
          </a:xfrm>
          <a:prstGeom prst="rect">
            <a:avLst/>
          </a:prstGeom>
          <a:solidFill>
            <a:schemeClr val="bg1"/>
          </a:solidFill>
        </p:spPr>
        <p:txBody>
          <a:bodyPr wrap="square" rtlCol="0">
            <a:spAutoFit/>
          </a:bodyPr>
          <a:lstStyle/>
          <a:p>
            <a:r>
              <a:rPr lang="en-GB" sz="4800" b="1" dirty="0">
                <a:solidFill>
                  <a:srgbClr val="00B050"/>
                </a:solidFill>
              </a:rPr>
              <a:t>Safety Huddles</a:t>
            </a:r>
            <a:endParaRPr lang="en-GB" sz="4800" b="1"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16632"/>
            <a:ext cx="2028104" cy="94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5506564"/>
            <a:ext cx="1194760" cy="1194760"/>
          </a:xfrm>
          <a:prstGeom prst="rect">
            <a:avLst/>
          </a:prstGeom>
        </p:spPr>
      </p:pic>
      <p:pic>
        <p:nvPicPr>
          <p:cNvPr id="6" name="Picture 5"/>
          <p:cNvPicPr>
            <a:picLocks noChangeAspect="1"/>
          </p:cNvPicPr>
          <p:nvPr/>
        </p:nvPicPr>
        <p:blipFill>
          <a:blip r:embed="rId5"/>
          <a:stretch>
            <a:fillRect/>
          </a:stretch>
        </p:blipFill>
        <p:spPr>
          <a:xfrm>
            <a:off x="3650818" y="4725145"/>
            <a:ext cx="2433350" cy="1976180"/>
          </a:xfrm>
          <a:prstGeom prst="rect">
            <a:avLst/>
          </a:prstGeom>
        </p:spPr>
      </p:pic>
    </p:spTree>
    <p:extLst>
      <p:ext uri="{BB962C8B-B14F-4D97-AF65-F5344CB8AC3E}">
        <p14:creationId xmlns:p14="http://schemas.microsoft.com/office/powerpoint/2010/main" val="2081430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161" y="1510961"/>
            <a:ext cx="8652839" cy="2728787"/>
          </a:xfrm>
          <a:ln>
            <a:noFill/>
          </a:ln>
        </p:spPr>
        <p:txBody>
          <a:bodyPr>
            <a:normAutofit fontScale="90000"/>
          </a:bodyPr>
          <a:lstStyle/>
          <a:p>
            <a:pPr algn="l"/>
            <a:r>
              <a:rPr lang="en-GB" dirty="0" smtClean="0">
                <a:solidFill>
                  <a:srgbClr val="00B050"/>
                </a:solidFill>
              </a:rPr>
              <a:t/>
            </a:r>
            <a:br>
              <a:rPr lang="en-GB" dirty="0" smtClean="0">
                <a:solidFill>
                  <a:srgbClr val="00B050"/>
                </a:solidFill>
              </a:rPr>
            </a:br>
            <a:r>
              <a:rPr lang="en-GB" dirty="0">
                <a:solidFill>
                  <a:schemeClr val="tx1"/>
                </a:solidFill>
              </a:rPr>
              <a:t/>
            </a:r>
            <a:br>
              <a:rPr lang="en-GB" dirty="0">
                <a:solidFill>
                  <a:schemeClr val="tx1"/>
                </a:solidFill>
              </a:rPr>
            </a:br>
            <a:r>
              <a:rPr lang="en-GB" sz="4000" dirty="0" smtClean="0"/>
              <a:t>Staff Well-being SPA: 0208 483 2420</a:t>
            </a:r>
            <a:br>
              <a:rPr lang="en-GB" sz="4000" dirty="0" smtClean="0"/>
            </a:br>
            <a:r>
              <a:rPr lang="en-GB" sz="4000" dirty="0" smtClean="0"/>
              <a:t>National helpline: 0300 131 7000</a:t>
            </a:r>
            <a:br>
              <a:rPr lang="en-GB" sz="4000" dirty="0" smtClean="0"/>
            </a:br>
            <a:r>
              <a:rPr lang="en-GB" sz="4000" dirty="0" smtClean="0"/>
              <a:t>Text back service: 24/7 FRONTLINE 85258</a:t>
            </a:r>
            <a:r>
              <a:rPr lang="en-GB" sz="4000" dirty="0" smtClean="0">
                <a:solidFill>
                  <a:schemeClr val="accent5">
                    <a:lumMod val="40000"/>
                    <a:lumOff val="60000"/>
                  </a:schemeClr>
                </a:solidFill>
                <a:latin typeface="Candara" panose="020E0502030303020204" pitchFamily="34" charset="0"/>
              </a:rPr>
              <a:t/>
            </a:r>
            <a:br>
              <a:rPr lang="en-GB" sz="4000" dirty="0" smtClean="0">
                <a:solidFill>
                  <a:schemeClr val="accent5">
                    <a:lumMod val="40000"/>
                    <a:lumOff val="60000"/>
                  </a:schemeClr>
                </a:solidFill>
                <a:latin typeface="Candara" panose="020E0502030303020204" pitchFamily="34" charset="0"/>
              </a:rPr>
            </a:br>
            <a:endParaRPr lang="en-GB" sz="4000" dirty="0">
              <a:solidFill>
                <a:schemeClr val="accent5">
                  <a:lumMod val="40000"/>
                  <a:lumOff val="60000"/>
                </a:schemeClr>
              </a:solidFill>
              <a:latin typeface="Candara" panose="020E0502030303020204" pitchFamily="34" charset="0"/>
            </a:endParaRPr>
          </a:p>
        </p:txBody>
      </p:sp>
      <p:sp>
        <p:nvSpPr>
          <p:cNvPr id="5" name="TextBox 4"/>
          <p:cNvSpPr txBox="1"/>
          <p:nvPr/>
        </p:nvSpPr>
        <p:spPr>
          <a:xfrm flipH="1">
            <a:off x="179512" y="398298"/>
            <a:ext cx="8583874" cy="830997"/>
          </a:xfrm>
          <a:prstGeom prst="rect">
            <a:avLst/>
          </a:prstGeom>
          <a:solidFill>
            <a:schemeClr val="bg1"/>
          </a:solidFill>
        </p:spPr>
        <p:txBody>
          <a:bodyPr wrap="square" rtlCol="0">
            <a:spAutoFit/>
          </a:bodyPr>
          <a:lstStyle/>
          <a:p>
            <a:r>
              <a:rPr lang="en-GB" sz="4800" b="1" dirty="0" smtClean="0">
                <a:solidFill>
                  <a:srgbClr val="00B050"/>
                </a:solidFill>
              </a:rPr>
              <a:t>Back up resources </a:t>
            </a:r>
            <a:endParaRPr lang="en-GB" sz="4800" b="1"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16632"/>
            <a:ext cx="2028104" cy="94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4239748"/>
            <a:ext cx="2160240" cy="1997564"/>
          </a:xfrm>
          <a:prstGeom prst="rect">
            <a:avLst/>
          </a:prstGeom>
        </p:spPr>
      </p:pic>
    </p:spTree>
    <p:extLst>
      <p:ext uri="{BB962C8B-B14F-4D97-AF65-F5344CB8AC3E}">
        <p14:creationId xmlns:p14="http://schemas.microsoft.com/office/powerpoint/2010/main" val="2623734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12" y="274638"/>
            <a:ext cx="8429888" cy="1143000"/>
          </a:xfrm>
        </p:spPr>
        <p:txBody>
          <a:bodyPr>
            <a:normAutofit/>
          </a:bodyPr>
          <a:lstStyle/>
          <a:p>
            <a:r>
              <a:rPr lang="en-GB" sz="3200" dirty="0" smtClean="0">
                <a:solidFill>
                  <a:schemeClr val="accent5">
                    <a:lumMod val="60000"/>
                    <a:lumOff val="40000"/>
                  </a:schemeClr>
                </a:solidFill>
                <a:latin typeface="Candara" panose="020E0502030303020204" pitchFamily="34" charset="0"/>
              </a:rPr>
              <a:t>COVID-19 Staff Health &amp; Well-being strategy</a:t>
            </a:r>
            <a:r>
              <a:rPr lang="en-GB" sz="2200" dirty="0" smtClean="0">
                <a:latin typeface="Candara" panose="020E0502030303020204" pitchFamily="34" charset="0"/>
              </a:rPr>
              <a:t> </a:t>
            </a:r>
            <a:br>
              <a:rPr lang="en-GB" sz="2200" dirty="0" smtClean="0">
                <a:latin typeface="Candara" panose="020E0502030303020204" pitchFamily="34" charset="0"/>
              </a:rPr>
            </a:br>
            <a:endParaRPr lang="en-GB" sz="2200" dirty="0">
              <a:solidFill>
                <a:schemeClr val="accent5">
                  <a:lumMod val="60000"/>
                  <a:lumOff val="40000"/>
                </a:schemeClr>
              </a:solidFill>
              <a:latin typeface="Lao UI" panose="020B0502040204020203" pitchFamily="34" charset="0"/>
              <a:cs typeface="Lao UI" panose="020B0502040204020203" pitchFamily="34" charset="0"/>
            </a:endParaRPr>
          </a:p>
        </p:txBody>
      </p:sp>
      <p:pic>
        <p:nvPicPr>
          <p:cNvPr id="7" name="Picture 6"/>
          <p:cNvPicPr>
            <a:picLocks noChangeAspect="1"/>
          </p:cNvPicPr>
          <p:nvPr/>
        </p:nvPicPr>
        <p:blipFill>
          <a:blip r:embed="rId3"/>
          <a:stretch>
            <a:fillRect/>
          </a:stretch>
        </p:blipFill>
        <p:spPr>
          <a:xfrm>
            <a:off x="0" y="1417638"/>
            <a:ext cx="9144000" cy="5301208"/>
          </a:xfrm>
          <a:prstGeom prst="rect">
            <a:avLst/>
          </a:prstGeom>
        </p:spPr>
      </p:pic>
      <p:sp>
        <p:nvSpPr>
          <p:cNvPr id="30" name="Oval 29"/>
          <p:cNvSpPr/>
          <p:nvPr/>
        </p:nvSpPr>
        <p:spPr>
          <a:xfrm>
            <a:off x="2780640" y="1887840"/>
            <a:ext cx="2430360" cy="2430360"/>
          </a:xfrm>
          <a:prstGeom prst="ellipse">
            <a:avLst/>
          </a:prstGeom>
          <a:noFill/>
          <a:ln w="6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D1C24"/>
              </a:solidFill>
            </a:endParaRPr>
          </a:p>
        </p:txBody>
      </p:sp>
    </p:spTree>
    <p:extLst>
      <p:ext uri="{BB962C8B-B14F-4D97-AF65-F5344CB8AC3E}">
        <p14:creationId xmlns:p14="http://schemas.microsoft.com/office/powerpoint/2010/main" val="3548155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1700808"/>
            <a:ext cx="8435279" cy="4608512"/>
          </a:xfrm>
        </p:spPr>
        <p:txBody>
          <a:bodyPr/>
          <a:lstStyle/>
          <a:p>
            <a:pPr marL="0" indent="0">
              <a:buNone/>
            </a:pPr>
            <a:r>
              <a:rPr lang="en-GB" b="1" dirty="0"/>
              <a:t>TEAM RESILIENCE </a:t>
            </a:r>
            <a:r>
              <a:rPr lang="en-GB" b="1" dirty="0" smtClean="0"/>
              <a:t>	Taking your 						        team’s emotional 					        temperature</a:t>
            </a:r>
            <a:endParaRPr lang="en-GB" b="1" dirty="0"/>
          </a:p>
        </p:txBody>
      </p:sp>
      <p:pic>
        <p:nvPicPr>
          <p:cNvPr id="4" name="Picture 3"/>
          <p:cNvPicPr>
            <a:picLocks noChangeAspect="1"/>
          </p:cNvPicPr>
          <p:nvPr/>
        </p:nvPicPr>
        <p:blipFill>
          <a:blip r:embed="rId2"/>
          <a:stretch>
            <a:fillRect/>
          </a:stretch>
        </p:blipFill>
        <p:spPr>
          <a:xfrm>
            <a:off x="251520" y="2276872"/>
            <a:ext cx="4176463" cy="4315618"/>
          </a:xfrm>
          <a:prstGeom prst="rect">
            <a:avLst/>
          </a:prstGeom>
        </p:spPr>
      </p:pic>
      <p:sp>
        <p:nvSpPr>
          <p:cNvPr id="6" name="Title 5"/>
          <p:cNvSpPr>
            <a:spLocks noGrp="1"/>
          </p:cNvSpPr>
          <p:nvPr>
            <p:ph type="title"/>
          </p:nvPr>
        </p:nvSpPr>
        <p:spPr/>
        <p:txBody>
          <a:bodyPr/>
          <a:lstStyle/>
          <a:p>
            <a:r>
              <a:rPr lang="en-GB" dirty="0" smtClean="0"/>
              <a:t>TWO KEY MESSAGES</a:t>
            </a:r>
            <a:endParaRPr lang="en-GB" dirty="0"/>
          </a:p>
        </p:txBody>
      </p:sp>
      <p:pic>
        <p:nvPicPr>
          <p:cNvPr id="7" name="Picture 6"/>
          <p:cNvPicPr>
            <a:picLocks noChangeAspect="1"/>
          </p:cNvPicPr>
          <p:nvPr/>
        </p:nvPicPr>
        <p:blipFill>
          <a:blip r:embed="rId3"/>
          <a:stretch>
            <a:fillRect/>
          </a:stretch>
        </p:blipFill>
        <p:spPr>
          <a:xfrm>
            <a:off x="4961148" y="3356992"/>
            <a:ext cx="3725651" cy="3235498"/>
          </a:xfrm>
          <a:prstGeom prst="rect">
            <a:avLst/>
          </a:prstGeom>
        </p:spPr>
      </p:pic>
      <p:pic>
        <p:nvPicPr>
          <p:cNvPr id="9" name="Picture 8"/>
          <p:cNvPicPr>
            <a:picLocks noChangeAspect="1"/>
          </p:cNvPicPr>
          <p:nvPr/>
        </p:nvPicPr>
        <p:blipFill>
          <a:blip r:embed="rId4"/>
          <a:stretch>
            <a:fillRect/>
          </a:stretch>
        </p:blipFill>
        <p:spPr>
          <a:xfrm>
            <a:off x="6660233" y="274638"/>
            <a:ext cx="1872208" cy="922114"/>
          </a:xfrm>
          <a:prstGeom prst="rect">
            <a:avLst/>
          </a:prstGeom>
        </p:spPr>
      </p:pic>
    </p:spTree>
    <p:extLst>
      <p:ext uri="{BB962C8B-B14F-4D97-AF65-F5344CB8AC3E}">
        <p14:creationId xmlns:p14="http://schemas.microsoft.com/office/powerpoint/2010/main" val="343150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353" y="1164205"/>
            <a:ext cx="8545986" cy="1334148"/>
          </a:xfrm>
        </p:spPr>
        <p:txBody>
          <a:bodyPr>
            <a:normAutofit fontScale="90000"/>
          </a:bodyPr>
          <a:lstStyle/>
          <a:p>
            <a:pPr algn="l"/>
            <a:r>
              <a:rPr lang="en-GB" dirty="0" smtClean="0">
                <a:latin typeface="Candara" panose="020E0502030303020204" pitchFamily="34" charset="0"/>
              </a:rPr>
              <a:t/>
            </a:r>
            <a:br>
              <a:rPr lang="en-GB" dirty="0" smtClean="0">
                <a:latin typeface="Candara" panose="020E0502030303020204" pitchFamily="34" charset="0"/>
              </a:rPr>
            </a:br>
            <a:r>
              <a:rPr lang="en-GB" dirty="0" smtClean="0">
                <a:latin typeface="Candara" panose="020E0502030303020204" pitchFamily="34" charset="0"/>
              </a:rPr>
              <a:t/>
            </a:r>
            <a:br>
              <a:rPr lang="en-GB" dirty="0" smtClean="0">
                <a:latin typeface="Candara" panose="020E0502030303020204" pitchFamily="34" charset="0"/>
              </a:rPr>
            </a:br>
            <a:r>
              <a:rPr lang="en-GB" dirty="0" smtClean="0">
                <a:latin typeface="Candara" panose="020E0502030303020204" pitchFamily="34" charset="0"/>
              </a:rPr>
              <a:t/>
            </a:r>
            <a:br>
              <a:rPr lang="en-GB" dirty="0" smtClean="0">
                <a:latin typeface="Candara" panose="020E0502030303020204" pitchFamily="34" charset="0"/>
              </a:rPr>
            </a:br>
            <a:r>
              <a:rPr lang="en-GB" dirty="0" smtClean="0">
                <a:latin typeface="Candara" panose="020E0502030303020204" pitchFamily="34" charset="0"/>
              </a:rPr>
              <a:t/>
            </a:r>
            <a:br>
              <a:rPr lang="en-GB" dirty="0" smtClean="0">
                <a:latin typeface="Candara" panose="020E0502030303020204" pitchFamily="34" charset="0"/>
              </a:rPr>
            </a:br>
            <a:r>
              <a:rPr lang="en-GB" dirty="0">
                <a:latin typeface="Candara" panose="020E0502030303020204" pitchFamily="34" charset="0"/>
              </a:rPr>
              <a:t/>
            </a:r>
            <a:br>
              <a:rPr lang="en-GB" dirty="0">
                <a:latin typeface="Candara" panose="020E0502030303020204" pitchFamily="34" charset="0"/>
              </a:rPr>
            </a:br>
            <a:r>
              <a:rPr lang="en-GB" dirty="0" smtClean="0">
                <a:solidFill>
                  <a:schemeClr val="accent2">
                    <a:lumMod val="60000"/>
                    <a:lumOff val="40000"/>
                  </a:schemeClr>
                </a:solidFill>
                <a:latin typeface="Candara" panose="020E0502030303020204" pitchFamily="34" charset="0"/>
              </a:rPr>
              <a:t>Crisis, trauma and threat</a:t>
            </a:r>
            <a:br>
              <a:rPr lang="en-GB" dirty="0" smtClean="0">
                <a:solidFill>
                  <a:schemeClr val="accent2">
                    <a:lumMod val="60000"/>
                    <a:lumOff val="40000"/>
                  </a:schemeClr>
                </a:solidFill>
                <a:latin typeface="Candara" panose="020E0502030303020204" pitchFamily="34" charset="0"/>
              </a:rPr>
            </a:br>
            <a:r>
              <a:rPr lang="en-GB" dirty="0" smtClean="0">
                <a:solidFill>
                  <a:schemeClr val="accent2">
                    <a:lumMod val="60000"/>
                    <a:lumOff val="40000"/>
                  </a:schemeClr>
                </a:solidFill>
                <a:latin typeface="Candara" panose="020E0502030303020204" pitchFamily="34" charset="0"/>
              </a:rPr>
              <a:t>make everything seem harder</a:t>
            </a:r>
            <a:br>
              <a:rPr lang="en-GB" dirty="0" smtClean="0">
                <a:solidFill>
                  <a:schemeClr val="accent2">
                    <a:lumMod val="60000"/>
                    <a:lumOff val="40000"/>
                  </a:schemeClr>
                </a:solidFill>
                <a:latin typeface="Candara" panose="020E0502030303020204" pitchFamily="34" charset="0"/>
              </a:rPr>
            </a:br>
            <a:r>
              <a:rPr lang="en-GB" sz="3600" dirty="0" smtClean="0">
                <a:latin typeface="Candara" panose="020E0502030303020204" pitchFamily="34" charset="0"/>
              </a:rPr>
              <a:t>barriers, gaps, existing tensions </a:t>
            </a:r>
            <a:r>
              <a:rPr lang="en-GB" sz="3600" dirty="0" err="1" smtClean="0">
                <a:latin typeface="Candara" panose="020E0502030303020204" pitchFamily="34" charset="0"/>
              </a:rPr>
              <a:t>etc</a:t>
            </a:r>
            <a:r>
              <a:rPr lang="en-GB" sz="3600" dirty="0" smtClean="0">
                <a:latin typeface="Candara" panose="020E0502030303020204" pitchFamily="34" charset="0"/>
              </a:rPr>
              <a:t> in/between services</a:t>
            </a:r>
            <a:br>
              <a:rPr lang="en-GB" sz="3600" dirty="0" smtClean="0">
                <a:latin typeface="Candara" panose="020E0502030303020204" pitchFamily="34" charset="0"/>
              </a:rPr>
            </a:br>
            <a:r>
              <a:rPr lang="en-GB" sz="3600" dirty="0" smtClean="0">
                <a:latin typeface="Candara" panose="020E0502030303020204" pitchFamily="34" charset="0"/>
              </a:rPr>
              <a:t>and our clients? underlying health conditions in focus: &gt;confusion, &gt;withdrawal, &gt;anxiety, &gt;distress … </a:t>
            </a:r>
            <a:br>
              <a:rPr lang="en-GB" sz="3600" dirty="0" smtClean="0">
                <a:latin typeface="Candara" panose="020E0502030303020204" pitchFamily="34" charset="0"/>
              </a:rPr>
            </a:br>
            <a:r>
              <a:rPr lang="en-GB" sz="3600" dirty="0" smtClean="0">
                <a:solidFill>
                  <a:schemeClr val="accent2">
                    <a:lumMod val="60000"/>
                    <a:lumOff val="40000"/>
                  </a:schemeClr>
                </a:solidFill>
                <a:latin typeface="Candara" panose="020E0502030303020204" pitchFamily="34" charset="0"/>
              </a:rPr>
              <a:t>LESS TIME </a:t>
            </a:r>
            <a:r>
              <a:rPr lang="en-GB" sz="3600" dirty="0" smtClean="0">
                <a:latin typeface="Candara" panose="020E0502030303020204" pitchFamily="34" charset="0"/>
              </a:rPr>
              <a:t>(!)</a:t>
            </a:r>
            <a:endParaRPr lang="en-GB" sz="3600" dirty="0">
              <a:latin typeface="Candara" panose="020E0502030303020204" pitchFamily="34" charset="0"/>
            </a:endParaRPr>
          </a:p>
        </p:txBody>
      </p:sp>
      <p:sp>
        <p:nvSpPr>
          <p:cNvPr id="5" name="TextBox 4"/>
          <p:cNvSpPr txBox="1"/>
          <p:nvPr/>
        </p:nvSpPr>
        <p:spPr>
          <a:xfrm flipH="1">
            <a:off x="3419872" y="375597"/>
            <a:ext cx="5328592" cy="821155"/>
          </a:xfrm>
          <a:prstGeom prst="rect">
            <a:avLst/>
          </a:prstGeom>
          <a:solidFill>
            <a:schemeClr val="bg1"/>
          </a:solidFill>
        </p:spPr>
        <p:txBody>
          <a:bodyPr wrap="square" rtlCol="0">
            <a:spAutoFit/>
          </a:bodyPr>
          <a:lstStyle/>
          <a:p>
            <a:endParaRPr lang="en-GB"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73104"/>
            <a:ext cx="2227336" cy="94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8832" y="1447573"/>
            <a:ext cx="834720" cy="834720"/>
          </a:xfrm>
          <a:prstGeom prst="rect">
            <a:avLst/>
          </a:prstGeom>
        </p:spPr>
      </p:pic>
      <p:pic>
        <p:nvPicPr>
          <p:cNvPr id="7" name="Picture 6"/>
          <p:cNvPicPr>
            <a:picLocks noChangeAspect="1"/>
          </p:cNvPicPr>
          <p:nvPr/>
        </p:nvPicPr>
        <p:blipFill>
          <a:blip r:embed="rId5"/>
          <a:stretch>
            <a:fillRect/>
          </a:stretch>
        </p:blipFill>
        <p:spPr>
          <a:xfrm>
            <a:off x="251520" y="221832"/>
            <a:ext cx="4032448" cy="743158"/>
          </a:xfrm>
          <a:prstGeom prst="rect">
            <a:avLst/>
          </a:prstGeom>
        </p:spPr>
      </p:pic>
      <p:pic>
        <p:nvPicPr>
          <p:cNvPr id="8" name="Picture 7"/>
          <p:cNvPicPr>
            <a:picLocks noChangeAspect="1"/>
          </p:cNvPicPr>
          <p:nvPr/>
        </p:nvPicPr>
        <p:blipFill>
          <a:blip r:embed="rId6"/>
          <a:stretch>
            <a:fillRect/>
          </a:stretch>
        </p:blipFill>
        <p:spPr>
          <a:xfrm>
            <a:off x="2195736" y="395440"/>
            <a:ext cx="1993846" cy="501099"/>
          </a:xfrm>
          <a:prstGeom prst="rect">
            <a:avLst/>
          </a:prstGeom>
        </p:spPr>
      </p:pic>
      <p:pic>
        <p:nvPicPr>
          <p:cNvPr id="6" name="Picture 5"/>
          <p:cNvPicPr>
            <a:picLocks noChangeAspect="1"/>
          </p:cNvPicPr>
          <p:nvPr/>
        </p:nvPicPr>
        <p:blipFill>
          <a:blip r:embed="rId7"/>
          <a:stretch>
            <a:fillRect/>
          </a:stretch>
        </p:blipFill>
        <p:spPr>
          <a:xfrm>
            <a:off x="3030488" y="4509120"/>
            <a:ext cx="2506960" cy="2133600"/>
          </a:xfrm>
          <a:prstGeom prst="rect">
            <a:avLst/>
          </a:prstGeom>
          <a:ln w="28575">
            <a:solidFill>
              <a:schemeClr val="tx1"/>
            </a:solidFill>
          </a:ln>
        </p:spPr>
      </p:pic>
    </p:spTree>
    <p:extLst>
      <p:ext uri="{BB962C8B-B14F-4D97-AF65-F5344CB8AC3E}">
        <p14:creationId xmlns:p14="http://schemas.microsoft.com/office/powerpoint/2010/main" val="1995075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88840"/>
            <a:ext cx="8712968" cy="1470025"/>
          </a:xfrm>
        </p:spPr>
        <p:txBody>
          <a:bodyPr>
            <a:normAutofit fontScale="90000"/>
          </a:bodyPr>
          <a:lstStyle/>
          <a:p>
            <a:pPr algn="l"/>
            <a:r>
              <a:rPr lang="en-GB" dirty="0" smtClean="0">
                <a:latin typeface="Candara" panose="020E0502030303020204" pitchFamily="34" charset="0"/>
              </a:rPr>
              <a:t/>
            </a:r>
            <a:br>
              <a:rPr lang="en-GB" dirty="0" smtClean="0">
                <a:latin typeface="Candara" panose="020E0502030303020204" pitchFamily="34" charset="0"/>
              </a:rPr>
            </a:br>
            <a:r>
              <a:rPr lang="en-GB" dirty="0" smtClean="0">
                <a:latin typeface="Candara" panose="020E0502030303020204" pitchFamily="34" charset="0"/>
              </a:rPr>
              <a:t/>
            </a:r>
            <a:br>
              <a:rPr lang="en-GB" dirty="0" smtClean="0">
                <a:latin typeface="Candara" panose="020E0502030303020204" pitchFamily="34" charset="0"/>
              </a:rPr>
            </a:br>
            <a:r>
              <a:rPr lang="en-GB" dirty="0" err="1" smtClean="0">
                <a:solidFill>
                  <a:schemeClr val="accent2">
                    <a:lumMod val="40000"/>
                    <a:lumOff val="60000"/>
                  </a:schemeClr>
                </a:solidFill>
                <a:latin typeface="Candara" panose="020E0502030303020204" pitchFamily="34" charset="0"/>
              </a:rPr>
              <a:t>Healthworkers</a:t>
            </a:r>
            <a:r>
              <a:rPr lang="en-GB" dirty="0" smtClean="0">
                <a:solidFill>
                  <a:schemeClr val="accent2">
                    <a:lumMod val="40000"/>
                    <a:lumOff val="60000"/>
                  </a:schemeClr>
                </a:solidFill>
                <a:latin typeface="Candara" panose="020E0502030303020204" pitchFamily="34" charset="0"/>
              </a:rPr>
              <a:t> face unique challenges: </a:t>
            </a:r>
            <a:r>
              <a:rPr lang="en-GB" dirty="0" smtClean="0">
                <a:latin typeface="Candara" panose="020E0502030303020204" pitchFamily="34" charset="0"/>
              </a:rPr>
              <a:t/>
            </a:r>
            <a:br>
              <a:rPr lang="en-GB" dirty="0" smtClean="0">
                <a:latin typeface="Candara" panose="020E0502030303020204" pitchFamily="34" charset="0"/>
              </a:rPr>
            </a:br>
            <a:r>
              <a:rPr lang="en-GB" dirty="0" smtClean="0">
                <a:solidFill>
                  <a:schemeClr val="accent5">
                    <a:lumMod val="40000"/>
                    <a:lumOff val="60000"/>
                  </a:schemeClr>
                </a:solidFill>
                <a:latin typeface="Candara" panose="020E0502030303020204" pitchFamily="34" charset="0"/>
              </a:rPr>
              <a:t>u</a:t>
            </a:r>
            <a:r>
              <a:rPr lang="en-GB" sz="3600" dirty="0" smtClean="0">
                <a:solidFill>
                  <a:schemeClr val="accent5">
                    <a:lumMod val="40000"/>
                    <a:lumOff val="60000"/>
                  </a:schemeClr>
                </a:solidFill>
                <a:latin typeface="Candara" panose="020E0502030303020204" pitchFamily="34" charset="0"/>
              </a:rPr>
              <a:t>nder pressure </a:t>
            </a:r>
            <a:r>
              <a:rPr lang="en-GB" sz="3600" dirty="0" smtClean="0">
                <a:latin typeface="Candara" panose="020E0502030303020204" pitchFamily="34" charset="0"/>
              </a:rPr>
              <a:t>(by no means a reflection that you cannot do your job!)</a:t>
            </a:r>
            <a:br>
              <a:rPr lang="en-GB" sz="3600" dirty="0" smtClean="0">
                <a:latin typeface="Candara" panose="020E0502030303020204" pitchFamily="34" charset="0"/>
              </a:rPr>
            </a:br>
            <a:r>
              <a:rPr lang="en-GB" sz="3600" dirty="0" smtClean="0">
                <a:latin typeface="Candara" panose="020E0502030303020204" pitchFamily="34" charset="0"/>
              </a:rPr>
              <a:t>we have to </a:t>
            </a:r>
            <a:r>
              <a:rPr lang="en-GB" sz="3600" dirty="0" smtClean="0">
                <a:solidFill>
                  <a:schemeClr val="accent5">
                    <a:lumMod val="40000"/>
                    <a:lumOff val="60000"/>
                  </a:schemeClr>
                </a:solidFill>
                <a:latin typeface="Candara" panose="020E0502030303020204" pitchFamily="34" charset="0"/>
              </a:rPr>
              <a:t>manage (our own) emotional health </a:t>
            </a:r>
            <a:r>
              <a:rPr lang="en-GB" sz="3600" dirty="0" smtClean="0">
                <a:latin typeface="Candara" panose="020E0502030303020204" pitchFamily="34" charset="0"/>
              </a:rPr>
              <a:t>as well as physical health</a:t>
            </a:r>
            <a:br>
              <a:rPr lang="en-GB" sz="3600" dirty="0" smtClean="0">
                <a:latin typeface="Candara" panose="020E0502030303020204" pitchFamily="34" charset="0"/>
              </a:rPr>
            </a:br>
            <a:r>
              <a:rPr lang="en-GB" sz="3600" dirty="0" smtClean="0">
                <a:solidFill>
                  <a:schemeClr val="accent5">
                    <a:lumMod val="40000"/>
                    <a:lumOff val="60000"/>
                  </a:schemeClr>
                </a:solidFill>
                <a:latin typeface="Candara" panose="020E0502030303020204" pitchFamily="34" charset="0"/>
              </a:rPr>
              <a:t>Take care </a:t>
            </a:r>
            <a:r>
              <a:rPr lang="en-GB" sz="3600" dirty="0" smtClean="0">
                <a:latin typeface="Candara" panose="020E0502030303020204" pitchFamily="34" charset="0"/>
              </a:rPr>
              <a:t>of ourselves (first)</a:t>
            </a:r>
            <a:br>
              <a:rPr lang="en-GB" sz="3600" dirty="0" smtClean="0">
                <a:latin typeface="Candara" panose="020E0502030303020204" pitchFamily="34" charset="0"/>
              </a:rPr>
            </a:br>
            <a:r>
              <a:rPr lang="en-GB" sz="3600" dirty="0" smtClean="0">
                <a:latin typeface="Candara" panose="020E0502030303020204" pitchFamily="34" charset="0"/>
              </a:rPr>
              <a:t>know </a:t>
            </a:r>
            <a:r>
              <a:rPr lang="en-GB" sz="3600" dirty="0" smtClean="0">
                <a:solidFill>
                  <a:schemeClr val="accent5">
                    <a:lumMod val="40000"/>
                    <a:lumOff val="60000"/>
                  </a:schemeClr>
                </a:solidFill>
                <a:latin typeface="Candara" panose="020E0502030303020204" pitchFamily="34" charset="0"/>
              </a:rPr>
              <a:t>how to provide support</a:t>
            </a:r>
            <a:r>
              <a:rPr lang="en-GB" sz="3600" dirty="0" smtClean="0">
                <a:latin typeface="Candara" panose="020E0502030303020204" pitchFamily="34" charset="0"/>
              </a:rPr>
              <a:t> to people affected with COVID-19</a:t>
            </a:r>
            <a:endParaRPr lang="en-GB" sz="3600" dirty="0">
              <a:latin typeface="Candara" panose="020E0502030303020204" pitchFamily="34" charset="0"/>
            </a:endParaRPr>
          </a:p>
        </p:txBody>
      </p:sp>
      <p:sp>
        <p:nvSpPr>
          <p:cNvPr id="5" name="TextBox 4"/>
          <p:cNvSpPr txBox="1"/>
          <p:nvPr/>
        </p:nvSpPr>
        <p:spPr>
          <a:xfrm flipH="1">
            <a:off x="3419872" y="375597"/>
            <a:ext cx="5328592" cy="821155"/>
          </a:xfrm>
          <a:prstGeom prst="rect">
            <a:avLst/>
          </a:prstGeom>
          <a:solidFill>
            <a:schemeClr val="bg1"/>
          </a:solidFill>
        </p:spPr>
        <p:txBody>
          <a:bodyPr wrap="square" rtlCol="0">
            <a:spAutoFit/>
          </a:bodyPr>
          <a:lstStyle/>
          <a:p>
            <a:endParaRPr lang="en-GB"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73104"/>
            <a:ext cx="2155328" cy="94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364" y="5517232"/>
            <a:ext cx="1194760" cy="1194760"/>
          </a:xfrm>
          <a:prstGeom prst="rect">
            <a:avLst/>
          </a:prstGeom>
        </p:spPr>
      </p:pic>
      <p:pic>
        <p:nvPicPr>
          <p:cNvPr id="7" name="Picture 6"/>
          <p:cNvPicPr>
            <a:picLocks noChangeAspect="1"/>
          </p:cNvPicPr>
          <p:nvPr/>
        </p:nvPicPr>
        <p:blipFill>
          <a:blip r:embed="rId5"/>
          <a:stretch>
            <a:fillRect/>
          </a:stretch>
        </p:blipFill>
        <p:spPr>
          <a:xfrm>
            <a:off x="251520" y="221832"/>
            <a:ext cx="4032448" cy="743158"/>
          </a:xfrm>
          <a:prstGeom prst="rect">
            <a:avLst/>
          </a:prstGeom>
        </p:spPr>
      </p:pic>
      <p:pic>
        <p:nvPicPr>
          <p:cNvPr id="8" name="Picture 7"/>
          <p:cNvPicPr>
            <a:picLocks noChangeAspect="1"/>
          </p:cNvPicPr>
          <p:nvPr/>
        </p:nvPicPr>
        <p:blipFill>
          <a:blip r:embed="rId6"/>
          <a:stretch>
            <a:fillRect/>
          </a:stretch>
        </p:blipFill>
        <p:spPr>
          <a:xfrm>
            <a:off x="2195736" y="395440"/>
            <a:ext cx="1993846" cy="501099"/>
          </a:xfrm>
          <a:prstGeom prst="rect">
            <a:avLst/>
          </a:prstGeom>
        </p:spPr>
      </p:pic>
      <p:pic>
        <p:nvPicPr>
          <p:cNvPr id="10" name="Picture 9"/>
          <p:cNvPicPr>
            <a:picLocks noChangeAspect="1"/>
          </p:cNvPicPr>
          <p:nvPr/>
        </p:nvPicPr>
        <p:blipFill>
          <a:blip r:embed="rId7"/>
          <a:stretch>
            <a:fillRect/>
          </a:stretch>
        </p:blipFill>
        <p:spPr>
          <a:xfrm>
            <a:off x="3044923" y="4999433"/>
            <a:ext cx="2478090" cy="1712559"/>
          </a:xfrm>
          <a:prstGeom prst="rect">
            <a:avLst/>
          </a:prstGeom>
        </p:spPr>
      </p:pic>
    </p:spTree>
    <p:extLst>
      <p:ext uri="{BB962C8B-B14F-4D97-AF65-F5344CB8AC3E}">
        <p14:creationId xmlns:p14="http://schemas.microsoft.com/office/powerpoint/2010/main" val="820776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132856"/>
            <a:ext cx="8964488" cy="1771588"/>
          </a:xfrm>
        </p:spPr>
        <p:txBody>
          <a:bodyPr>
            <a:normAutofit fontScale="90000"/>
          </a:bodyPr>
          <a:lstStyle/>
          <a:p>
            <a:pPr algn="l"/>
            <a:r>
              <a:rPr lang="en-GB" dirty="0" smtClean="0">
                <a:solidFill>
                  <a:schemeClr val="accent2">
                    <a:lumMod val="40000"/>
                    <a:lumOff val="60000"/>
                  </a:schemeClr>
                </a:solidFill>
                <a:latin typeface="Candara" panose="020E0502030303020204" pitchFamily="34" charset="0"/>
              </a:rPr>
              <a:t/>
            </a:r>
            <a:br>
              <a:rPr lang="en-GB" dirty="0" smtClean="0">
                <a:solidFill>
                  <a:schemeClr val="accent2">
                    <a:lumMod val="40000"/>
                    <a:lumOff val="60000"/>
                  </a:schemeClr>
                </a:solidFill>
                <a:latin typeface="Candara" panose="020E0502030303020204" pitchFamily="34" charset="0"/>
              </a:rPr>
            </a:br>
            <a:r>
              <a:rPr lang="en-GB" dirty="0" smtClean="0">
                <a:solidFill>
                  <a:schemeClr val="accent2">
                    <a:lumMod val="40000"/>
                    <a:lumOff val="60000"/>
                  </a:schemeClr>
                </a:solidFill>
                <a:latin typeface="Candara" panose="020E0502030303020204" pitchFamily="34" charset="0"/>
              </a:rPr>
              <a:t>Managers face specific challenges:</a:t>
            </a:r>
            <a:r>
              <a:rPr lang="en-GB" dirty="0" smtClean="0">
                <a:latin typeface="Candara" panose="020E0502030303020204" pitchFamily="34" charset="0"/>
              </a:rPr>
              <a:t> </a:t>
            </a:r>
            <a:br>
              <a:rPr lang="en-GB" dirty="0" smtClean="0">
                <a:latin typeface="Candara" panose="020E0502030303020204" pitchFamily="34" charset="0"/>
              </a:rPr>
            </a:br>
            <a:r>
              <a:rPr lang="en-GB" dirty="0" smtClean="0">
                <a:solidFill>
                  <a:schemeClr val="accent5">
                    <a:lumMod val="40000"/>
                    <a:lumOff val="60000"/>
                  </a:schemeClr>
                </a:solidFill>
                <a:latin typeface="Candara" panose="020E0502030303020204" pitchFamily="34" charset="0"/>
              </a:rPr>
              <a:t>protecting others </a:t>
            </a:r>
            <a:r>
              <a:rPr lang="en-GB" dirty="0" smtClean="0">
                <a:latin typeface="Candara" panose="020E0502030303020204" pitchFamily="34" charset="0"/>
              </a:rPr>
              <a:t>from chronic stress</a:t>
            </a:r>
            <a:br>
              <a:rPr lang="en-GB" dirty="0" smtClean="0">
                <a:latin typeface="Candara" panose="020E0502030303020204" pitchFamily="34" charset="0"/>
              </a:rPr>
            </a:br>
            <a:r>
              <a:rPr lang="en-GB" dirty="0" smtClean="0">
                <a:latin typeface="Candara" panose="020E0502030303020204" pitchFamily="34" charset="0"/>
              </a:rPr>
              <a:t>knowing that the situation won’t go away overnight  - </a:t>
            </a:r>
            <a:r>
              <a:rPr lang="en-GB" dirty="0" smtClean="0">
                <a:solidFill>
                  <a:schemeClr val="accent5">
                    <a:lumMod val="40000"/>
                    <a:lumOff val="60000"/>
                  </a:schemeClr>
                </a:solidFill>
                <a:latin typeface="Candara" panose="020E0502030303020204" pitchFamily="34" charset="0"/>
              </a:rPr>
              <a:t>endurance</a:t>
            </a:r>
            <a:r>
              <a:rPr lang="en-GB" dirty="0" smtClean="0">
                <a:latin typeface="Candara" panose="020E0502030303020204" pitchFamily="34" charset="0"/>
              </a:rPr>
              <a:t/>
            </a:r>
            <a:br>
              <a:rPr lang="en-GB" dirty="0" smtClean="0">
                <a:latin typeface="Candara" panose="020E0502030303020204" pitchFamily="34" charset="0"/>
              </a:rPr>
            </a:br>
            <a:r>
              <a:rPr lang="en-GB" dirty="0" smtClean="0">
                <a:latin typeface="Candara" panose="020E0502030303020204" pitchFamily="34" charset="0"/>
              </a:rPr>
              <a:t>Communicating  - psychological </a:t>
            </a:r>
            <a:r>
              <a:rPr lang="en-GB" dirty="0" smtClean="0">
                <a:solidFill>
                  <a:schemeClr val="accent5">
                    <a:lumMod val="40000"/>
                    <a:lumOff val="60000"/>
                  </a:schemeClr>
                </a:solidFill>
                <a:latin typeface="Candara" panose="020E0502030303020204" pitchFamily="34" charset="0"/>
              </a:rPr>
              <a:t>first aid </a:t>
            </a:r>
            <a:r>
              <a:rPr lang="en-GB" sz="4000" dirty="0" smtClean="0">
                <a:solidFill>
                  <a:schemeClr val="accent5">
                    <a:lumMod val="40000"/>
                    <a:lumOff val="60000"/>
                  </a:schemeClr>
                </a:solidFill>
                <a:latin typeface="Candara" panose="020E0502030303020204" pitchFamily="34" charset="0"/>
              </a:rPr>
              <a:t>watching, supporting, identifying distress</a:t>
            </a:r>
            <a:endParaRPr lang="en-GB" sz="4000" dirty="0">
              <a:solidFill>
                <a:schemeClr val="accent5">
                  <a:lumMod val="40000"/>
                  <a:lumOff val="60000"/>
                </a:schemeClr>
              </a:solidFill>
              <a:latin typeface="Candara" panose="020E0502030303020204" pitchFamily="34" charset="0"/>
            </a:endParaRPr>
          </a:p>
        </p:txBody>
      </p:sp>
      <p:sp>
        <p:nvSpPr>
          <p:cNvPr id="5" name="TextBox 4"/>
          <p:cNvSpPr txBox="1"/>
          <p:nvPr/>
        </p:nvSpPr>
        <p:spPr>
          <a:xfrm flipH="1">
            <a:off x="3419872" y="375597"/>
            <a:ext cx="5328592" cy="821155"/>
          </a:xfrm>
          <a:prstGeom prst="rect">
            <a:avLst/>
          </a:prstGeom>
          <a:solidFill>
            <a:schemeClr val="bg1"/>
          </a:solidFill>
        </p:spPr>
        <p:txBody>
          <a:bodyPr wrap="square" rtlCol="0">
            <a:spAutoFit/>
          </a:bodyPr>
          <a:lstStyle/>
          <a:p>
            <a:endParaRPr lang="en-GB"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73104"/>
            <a:ext cx="1795288" cy="94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015" y="5506564"/>
            <a:ext cx="1194760" cy="1194760"/>
          </a:xfrm>
          <a:prstGeom prst="rect">
            <a:avLst/>
          </a:prstGeom>
        </p:spPr>
      </p:pic>
      <p:pic>
        <p:nvPicPr>
          <p:cNvPr id="7" name="Picture 6"/>
          <p:cNvPicPr>
            <a:picLocks noChangeAspect="1"/>
          </p:cNvPicPr>
          <p:nvPr/>
        </p:nvPicPr>
        <p:blipFill>
          <a:blip r:embed="rId5"/>
          <a:stretch>
            <a:fillRect/>
          </a:stretch>
        </p:blipFill>
        <p:spPr>
          <a:xfrm>
            <a:off x="411643" y="274410"/>
            <a:ext cx="4032448" cy="743158"/>
          </a:xfrm>
          <a:prstGeom prst="rect">
            <a:avLst/>
          </a:prstGeom>
        </p:spPr>
      </p:pic>
      <p:pic>
        <p:nvPicPr>
          <p:cNvPr id="8" name="Picture 7"/>
          <p:cNvPicPr>
            <a:picLocks noChangeAspect="1"/>
          </p:cNvPicPr>
          <p:nvPr/>
        </p:nvPicPr>
        <p:blipFill>
          <a:blip r:embed="rId6"/>
          <a:stretch>
            <a:fillRect/>
          </a:stretch>
        </p:blipFill>
        <p:spPr>
          <a:xfrm>
            <a:off x="2063197" y="405360"/>
            <a:ext cx="1993846" cy="501099"/>
          </a:xfrm>
          <a:prstGeom prst="rect">
            <a:avLst/>
          </a:prstGeom>
        </p:spPr>
      </p:pic>
      <p:pic>
        <p:nvPicPr>
          <p:cNvPr id="3" name="Picture 2"/>
          <p:cNvPicPr>
            <a:picLocks noChangeAspect="1"/>
          </p:cNvPicPr>
          <p:nvPr/>
        </p:nvPicPr>
        <p:blipFill>
          <a:blip r:embed="rId7"/>
          <a:stretch>
            <a:fillRect/>
          </a:stretch>
        </p:blipFill>
        <p:spPr>
          <a:xfrm>
            <a:off x="2427867" y="5435529"/>
            <a:ext cx="3576214" cy="1336831"/>
          </a:xfrm>
          <a:prstGeom prst="rect">
            <a:avLst/>
          </a:prstGeom>
        </p:spPr>
      </p:pic>
    </p:spTree>
    <p:extLst>
      <p:ext uri="{BB962C8B-B14F-4D97-AF65-F5344CB8AC3E}">
        <p14:creationId xmlns:p14="http://schemas.microsoft.com/office/powerpoint/2010/main" val="2955919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84" y="1844824"/>
            <a:ext cx="8712968" cy="2059620"/>
          </a:xfrm>
        </p:spPr>
        <p:txBody>
          <a:bodyPr>
            <a:normAutofit fontScale="90000"/>
          </a:bodyPr>
          <a:lstStyle/>
          <a:p>
            <a:pPr algn="l"/>
            <a:r>
              <a:rPr lang="en-GB" dirty="0" smtClean="0">
                <a:solidFill>
                  <a:schemeClr val="accent2">
                    <a:lumMod val="40000"/>
                    <a:lumOff val="60000"/>
                  </a:schemeClr>
                </a:solidFill>
                <a:latin typeface="Candara" panose="020E0502030303020204" pitchFamily="34" charset="0"/>
              </a:rPr>
              <a:t/>
            </a:r>
            <a:br>
              <a:rPr lang="en-GB" dirty="0" smtClean="0">
                <a:solidFill>
                  <a:schemeClr val="accent2">
                    <a:lumMod val="40000"/>
                    <a:lumOff val="60000"/>
                  </a:schemeClr>
                </a:solidFill>
                <a:latin typeface="Candara" panose="020E0502030303020204" pitchFamily="34" charset="0"/>
              </a:rPr>
            </a:br>
            <a:r>
              <a:rPr lang="en-GB" dirty="0" smtClean="0">
                <a:solidFill>
                  <a:schemeClr val="accent2">
                    <a:lumMod val="40000"/>
                    <a:lumOff val="60000"/>
                  </a:schemeClr>
                </a:solidFill>
                <a:latin typeface="Candara" panose="020E0502030303020204" pitchFamily="34" charset="0"/>
              </a:rPr>
              <a:t/>
            </a:r>
            <a:br>
              <a:rPr lang="en-GB" dirty="0" smtClean="0">
                <a:solidFill>
                  <a:schemeClr val="accent2">
                    <a:lumMod val="40000"/>
                    <a:lumOff val="60000"/>
                  </a:schemeClr>
                </a:solidFill>
                <a:latin typeface="Candara" panose="020E0502030303020204" pitchFamily="34" charset="0"/>
              </a:rPr>
            </a:br>
            <a:r>
              <a:rPr lang="en-GB" dirty="0" smtClean="0">
                <a:solidFill>
                  <a:schemeClr val="accent2">
                    <a:lumMod val="40000"/>
                    <a:lumOff val="60000"/>
                  </a:schemeClr>
                </a:solidFill>
                <a:latin typeface="Candara" panose="020E0502030303020204" pitchFamily="34" charset="0"/>
              </a:rPr>
              <a:t>Psychological first aid: create</a:t>
            </a:r>
            <a:r>
              <a:rPr lang="en-GB" dirty="0" smtClean="0">
                <a:latin typeface="Candara" panose="020E0502030303020204" pitchFamily="34" charset="0"/>
              </a:rPr>
              <a:t> </a:t>
            </a:r>
            <a:br>
              <a:rPr lang="en-GB" dirty="0" smtClean="0">
                <a:latin typeface="Candara" panose="020E0502030303020204" pitchFamily="34" charset="0"/>
              </a:rPr>
            </a:br>
            <a:r>
              <a:rPr lang="en-GB" dirty="0" smtClean="0">
                <a:solidFill>
                  <a:schemeClr val="accent5">
                    <a:lumMod val="40000"/>
                    <a:lumOff val="60000"/>
                  </a:schemeClr>
                </a:solidFill>
                <a:latin typeface="Candara" panose="020E0502030303020204" pitchFamily="34" charset="0"/>
              </a:rPr>
              <a:t>a sense </a:t>
            </a:r>
            <a:r>
              <a:rPr lang="en-GB" dirty="0">
                <a:solidFill>
                  <a:schemeClr val="accent5">
                    <a:lumMod val="40000"/>
                    <a:lumOff val="60000"/>
                  </a:schemeClr>
                </a:solidFill>
                <a:latin typeface="Candara" panose="020E0502030303020204" pitchFamily="34" charset="0"/>
              </a:rPr>
              <a:t>of </a:t>
            </a:r>
            <a:r>
              <a:rPr lang="en-GB" dirty="0" smtClean="0">
                <a:solidFill>
                  <a:schemeClr val="accent5">
                    <a:lumMod val="40000"/>
                    <a:lumOff val="60000"/>
                  </a:schemeClr>
                </a:solidFill>
                <a:latin typeface="Candara" panose="020E0502030303020204" pitchFamily="34" charset="0"/>
              </a:rPr>
              <a:t>safety</a:t>
            </a:r>
            <a:br>
              <a:rPr lang="en-GB" dirty="0" smtClean="0">
                <a:solidFill>
                  <a:schemeClr val="accent5">
                    <a:lumMod val="40000"/>
                    <a:lumOff val="60000"/>
                  </a:schemeClr>
                </a:solidFill>
                <a:latin typeface="Candara" panose="020E0502030303020204" pitchFamily="34" charset="0"/>
              </a:rPr>
            </a:br>
            <a:r>
              <a:rPr lang="en-GB" dirty="0" smtClean="0">
                <a:solidFill>
                  <a:schemeClr val="accent5">
                    <a:lumMod val="40000"/>
                    <a:lumOff val="60000"/>
                  </a:schemeClr>
                </a:solidFill>
                <a:latin typeface="Candara" panose="020E0502030303020204" pitchFamily="34" charset="0"/>
              </a:rPr>
              <a:t>calm</a:t>
            </a:r>
            <a:br>
              <a:rPr lang="en-GB" dirty="0" smtClean="0">
                <a:solidFill>
                  <a:schemeClr val="accent5">
                    <a:lumMod val="40000"/>
                    <a:lumOff val="60000"/>
                  </a:schemeClr>
                </a:solidFill>
                <a:latin typeface="Candara" panose="020E0502030303020204" pitchFamily="34" charset="0"/>
              </a:rPr>
            </a:br>
            <a:r>
              <a:rPr lang="en-GB" dirty="0" smtClean="0">
                <a:solidFill>
                  <a:schemeClr val="accent5">
                    <a:lumMod val="40000"/>
                    <a:lumOff val="60000"/>
                  </a:schemeClr>
                </a:solidFill>
                <a:latin typeface="Candara" panose="020E0502030303020204" pitchFamily="34" charset="0"/>
              </a:rPr>
              <a:t>self and collective efficacy</a:t>
            </a:r>
            <a:br>
              <a:rPr lang="en-GB" dirty="0" smtClean="0">
                <a:solidFill>
                  <a:schemeClr val="accent5">
                    <a:lumMod val="40000"/>
                    <a:lumOff val="60000"/>
                  </a:schemeClr>
                </a:solidFill>
                <a:latin typeface="Candara" panose="020E0502030303020204" pitchFamily="34" charset="0"/>
              </a:rPr>
            </a:br>
            <a:r>
              <a:rPr lang="en-GB" dirty="0" smtClean="0">
                <a:solidFill>
                  <a:schemeClr val="accent5">
                    <a:lumMod val="40000"/>
                    <a:lumOff val="60000"/>
                  </a:schemeClr>
                </a:solidFill>
                <a:latin typeface="Candara" panose="020E0502030303020204" pitchFamily="34" charset="0"/>
              </a:rPr>
              <a:t>connection</a:t>
            </a:r>
            <a:br>
              <a:rPr lang="en-GB" dirty="0" smtClean="0">
                <a:solidFill>
                  <a:schemeClr val="accent5">
                    <a:lumMod val="40000"/>
                    <a:lumOff val="60000"/>
                  </a:schemeClr>
                </a:solidFill>
                <a:latin typeface="Candara" panose="020E0502030303020204" pitchFamily="34" charset="0"/>
              </a:rPr>
            </a:br>
            <a:r>
              <a:rPr lang="en-GB" dirty="0" smtClean="0">
                <a:solidFill>
                  <a:schemeClr val="accent5">
                    <a:lumMod val="40000"/>
                    <a:lumOff val="60000"/>
                  </a:schemeClr>
                </a:solidFill>
                <a:latin typeface="Candara" panose="020E0502030303020204" pitchFamily="34" charset="0"/>
              </a:rPr>
              <a:t>hope </a:t>
            </a:r>
            <a:r>
              <a:rPr lang="en-GB" sz="3600" dirty="0" smtClean="0">
                <a:solidFill>
                  <a:schemeClr val="accent5">
                    <a:lumMod val="40000"/>
                    <a:lumOff val="60000"/>
                  </a:schemeClr>
                </a:solidFill>
                <a:latin typeface="Candara" panose="020E0502030303020204" pitchFamily="34" charset="0"/>
              </a:rPr>
              <a:t>(control)</a:t>
            </a:r>
            <a:r>
              <a:rPr lang="en-GB" sz="3600" dirty="0" smtClean="0">
                <a:latin typeface="Candara" panose="020E0502030303020204" pitchFamily="34" charset="0"/>
              </a:rPr>
              <a:t/>
            </a:r>
            <a:br>
              <a:rPr lang="en-GB" sz="3600" dirty="0" smtClean="0">
                <a:latin typeface="Candara" panose="020E0502030303020204" pitchFamily="34" charset="0"/>
              </a:rPr>
            </a:br>
            <a:endParaRPr lang="en-GB" sz="3600" dirty="0">
              <a:solidFill>
                <a:schemeClr val="accent5">
                  <a:lumMod val="40000"/>
                  <a:lumOff val="60000"/>
                </a:schemeClr>
              </a:solidFill>
              <a:latin typeface="Candara" panose="020E0502030303020204" pitchFamily="34" charset="0"/>
            </a:endParaRPr>
          </a:p>
        </p:txBody>
      </p:sp>
      <p:sp>
        <p:nvSpPr>
          <p:cNvPr id="5" name="TextBox 4"/>
          <p:cNvSpPr txBox="1"/>
          <p:nvPr/>
        </p:nvSpPr>
        <p:spPr>
          <a:xfrm flipH="1">
            <a:off x="3419872" y="375597"/>
            <a:ext cx="5328592" cy="821155"/>
          </a:xfrm>
          <a:prstGeom prst="rect">
            <a:avLst/>
          </a:prstGeom>
          <a:solidFill>
            <a:schemeClr val="bg1"/>
          </a:solidFill>
        </p:spPr>
        <p:txBody>
          <a:bodyPr wrap="square" rtlCol="0">
            <a:spAutoFit/>
          </a:bodyPr>
          <a:lstStyle/>
          <a:p>
            <a:endParaRPr lang="en-GB"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3" y="103432"/>
            <a:ext cx="1695874" cy="94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5445224"/>
            <a:ext cx="1194760" cy="1194760"/>
          </a:xfrm>
          <a:prstGeom prst="rect">
            <a:avLst/>
          </a:prstGeom>
        </p:spPr>
      </p:pic>
      <p:pic>
        <p:nvPicPr>
          <p:cNvPr id="7" name="Picture 6"/>
          <p:cNvPicPr>
            <a:picLocks noChangeAspect="1"/>
          </p:cNvPicPr>
          <p:nvPr/>
        </p:nvPicPr>
        <p:blipFill>
          <a:blip r:embed="rId5"/>
          <a:stretch>
            <a:fillRect/>
          </a:stretch>
        </p:blipFill>
        <p:spPr>
          <a:xfrm>
            <a:off x="429084" y="274410"/>
            <a:ext cx="4032448" cy="743158"/>
          </a:xfrm>
          <a:prstGeom prst="rect">
            <a:avLst/>
          </a:prstGeom>
        </p:spPr>
      </p:pic>
      <p:pic>
        <p:nvPicPr>
          <p:cNvPr id="8" name="Picture 7"/>
          <p:cNvPicPr>
            <a:picLocks noChangeAspect="1"/>
          </p:cNvPicPr>
          <p:nvPr/>
        </p:nvPicPr>
        <p:blipFill>
          <a:blip r:embed="rId6"/>
          <a:stretch>
            <a:fillRect/>
          </a:stretch>
        </p:blipFill>
        <p:spPr>
          <a:xfrm>
            <a:off x="2325114" y="404073"/>
            <a:ext cx="1993846" cy="501099"/>
          </a:xfrm>
          <a:prstGeom prst="rect">
            <a:avLst/>
          </a:prstGeom>
        </p:spPr>
      </p:pic>
      <p:pic>
        <p:nvPicPr>
          <p:cNvPr id="6" name="Picture 5"/>
          <p:cNvPicPr>
            <a:picLocks noChangeAspect="1"/>
          </p:cNvPicPr>
          <p:nvPr/>
        </p:nvPicPr>
        <p:blipFill rotWithShape="1">
          <a:blip r:embed="rId7"/>
          <a:srcRect l="51164" t="30917"/>
          <a:stretch/>
        </p:blipFill>
        <p:spPr>
          <a:xfrm>
            <a:off x="3563888" y="4437112"/>
            <a:ext cx="2650097" cy="2318835"/>
          </a:xfrm>
          <a:prstGeom prst="rect">
            <a:avLst/>
          </a:prstGeom>
        </p:spPr>
      </p:pic>
    </p:spTree>
    <p:extLst>
      <p:ext uri="{BB962C8B-B14F-4D97-AF65-F5344CB8AC3E}">
        <p14:creationId xmlns:p14="http://schemas.microsoft.com/office/powerpoint/2010/main" val="3379783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694" y="0"/>
            <a:ext cx="8414650" cy="3904444"/>
          </a:xfrm>
        </p:spPr>
        <p:txBody>
          <a:bodyPr>
            <a:normAutofit/>
          </a:bodyPr>
          <a:lstStyle/>
          <a:p>
            <a:pPr algn="l"/>
            <a:r>
              <a:rPr lang="en-GB" dirty="0" smtClean="0">
                <a:solidFill>
                  <a:schemeClr val="accent2">
                    <a:lumMod val="40000"/>
                    <a:lumOff val="60000"/>
                  </a:schemeClr>
                </a:solidFill>
                <a:latin typeface="Candara" panose="020E0502030303020204" pitchFamily="34" charset="0"/>
              </a:rPr>
              <a:t/>
            </a:r>
            <a:br>
              <a:rPr lang="en-GB" dirty="0" smtClean="0">
                <a:solidFill>
                  <a:schemeClr val="accent2">
                    <a:lumMod val="40000"/>
                    <a:lumOff val="60000"/>
                  </a:schemeClr>
                </a:solidFill>
                <a:latin typeface="Candara" panose="020E0502030303020204" pitchFamily="34" charset="0"/>
              </a:rPr>
            </a:br>
            <a:r>
              <a:rPr lang="en-GB" dirty="0" smtClean="0">
                <a:latin typeface="Candara" panose="020E0502030303020204" pitchFamily="34" charset="0"/>
              </a:rPr>
              <a:t>Checking in: Where are you today?</a:t>
            </a:r>
            <a:r>
              <a:rPr lang="en-GB" dirty="0" smtClean="0">
                <a:solidFill>
                  <a:schemeClr val="accent5">
                    <a:lumMod val="40000"/>
                    <a:lumOff val="60000"/>
                  </a:schemeClr>
                </a:solidFill>
                <a:latin typeface="Candara" panose="020E0502030303020204" pitchFamily="34" charset="0"/>
              </a:rPr>
              <a:t/>
            </a:r>
            <a:br>
              <a:rPr lang="en-GB" dirty="0" smtClean="0">
                <a:solidFill>
                  <a:schemeClr val="accent5">
                    <a:lumMod val="40000"/>
                    <a:lumOff val="60000"/>
                  </a:schemeClr>
                </a:solidFill>
                <a:latin typeface="Candara" panose="020E0502030303020204" pitchFamily="34" charset="0"/>
              </a:rPr>
            </a:br>
            <a:r>
              <a:rPr lang="en-GB" dirty="0" smtClean="0">
                <a:latin typeface="Candara" panose="020E0502030303020204" pitchFamily="34" charset="0"/>
              </a:rPr>
              <a:t/>
            </a:r>
            <a:br>
              <a:rPr lang="en-GB" dirty="0" smtClean="0">
                <a:latin typeface="Candara" panose="020E0502030303020204" pitchFamily="34" charset="0"/>
              </a:rPr>
            </a:br>
            <a:endParaRPr lang="en-GB" sz="3600" dirty="0">
              <a:solidFill>
                <a:schemeClr val="accent5">
                  <a:lumMod val="40000"/>
                  <a:lumOff val="60000"/>
                </a:schemeClr>
              </a:solidFill>
              <a:latin typeface="Candara" panose="020E0502030303020204" pitchFamily="34" charset="0"/>
            </a:endParaRPr>
          </a:p>
        </p:txBody>
      </p:sp>
      <p:sp>
        <p:nvSpPr>
          <p:cNvPr id="5" name="TextBox 4"/>
          <p:cNvSpPr txBox="1"/>
          <p:nvPr/>
        </p:nvSpPr>
        <p:spPr>
          <a:xfrm flipH="1">
            <a:off x="3419872" y="375597"/>
            <a:ext cx="5328592" cy="821155"/>
          </a:xfrm>
          <a:prstGeom prst="rect">
            <a:avLst/>
          </a:prstGeom>
          <a:solidFill>
            <a:schemeClr val="bg1"/>
          </a:solidFill>
        </p:spPr>
        <p:txBody>
          <a:bodyPr wrap="square" rtlCol="0">
            <a:spAutoFit/>
          </a:bodyPr>
          <a:lstStyle/>
          <a:p>
            <a:endParaRPr lang="en-GB"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3913"/>
            <a:ext cx="1812080" cy="94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45694" y="483354"/>
            <a:ext cx="5018394" cy="646331"/>
          </a:xfrm>
          <a:prstGeom prst="rect">
            <a:avLst/>
          </a:prstGeom>
          <a:noFill/>
        </p:spPr>
        <p:txBody>
          <a:bodyPr wrap="square" rtlCol="0">
            <a:spAutoFit/>
          </a:bodyPr>
          <a:lstStyle/>
          <a:p>
            <a:r>
              <a:rPr lang="en-GB" sz="3600" b="1" dirty="0" smtClean="0"/>
              <a:t>TEAM RESILIENCE: HOW?</a:t>
            </a:r>
            <a:endParaRPr lang="en-GB" sz="3600" b="1" dirty="0"/>
          </a:p>
        </p:txBody>
      </p:sp>
      <p:pic>
        <p:nvPicPr>
          <p:cNvPr id="6" name="Picture 5"/>
          <p:cNvPicPr>
            <a:picLocks noChangeAspect="1"/>
          </p:cNvPicPr>
          <p:nvPr/>
        </p:nvPicPr>
        <p:blipFill>
          <a:blip r:embed="rId4"/>
          <a:stretch>
            <a:fillRect/>
          </a:stretch>
        </p:blipFill>
        <p:spPr>
          <a:xfrm>
            <a:off x="510286" y="1141999"/>
            <a:ext cx="8085466" cy="5409442"/>
          </a:xfrm>
          <a:prstGeom prst="rect">
            <a:avLst/>
          </a:prstGeom>
        </p:spPr>
      </p:pic>
    </p:spTree>
    <p:extLst>
      <p:ext uri="{BB962C8B-B14F-4D97-AF65-F5344CB8AC3E}">
        <p14:creationId xmlns:p14="http://schemas.microsoft.com/office/powerpoint/2010/main" val="163806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694" y="0"/>
            <a:ext cx="8414650" cy="3904444"/>
          </a:xfrm>
        </p:spPr>
        <p:txBody>
          <a:bodyPr>
            <a:normAutofit/>
          </a:bodyPr>
          <a:lstStyle/>
          <a:p>
            <a:pPr algn="l"/>
            <a:r>
              <a:rPr lang="en-GB" dirty="0" smtClean="0">
                <a:solidFill>
                  <a:schemeClr val="accent2">
                    <a:lumMod val="40000"/>
                    <a:lumOff val="60000"/>
                  </a:schemeClr>
                </a:solidFill>
                <a:latin typeface="Candara" panose="020E0502030303020204" pitchFamily="34" charset="0"/>
              </a:rPr>
              <a:t/>
            </a:r>
            <a:br>
              <a:rPr lang="en-GB" dirty="0" smtClean="0">
                <a:solidFill>
                  <a:schemeClr val="accent2">
                    <a:lumMod val="40000"/>
                    <a:lumOff val="60000"/>
                  </a:schemeClr>
                </a:solidFill>
                <a:latin typeface="Candara" panose="020E0502030303020204" pitchFamily="34" charset="0"/>
              </a:rPr>
            </a:br>
            <a:r>
              <a:rPr lang="en-GB" dirty="0" smtClean="0">
                <a:latin typeface="Candara" panose="020E0502030303020204" pitchFamily="34" charset="0"/>
              </a:rPr>
              <a:t>Checking in: Where are you today?</a:t>
            </a:r>
            <a:r>
              <a:rPr lang="en-GB" dirty="0" smtClean="0">
                <a:solidFill>
                  <a:schemeClr val="accent5">
                    <a:lumMod val="40000"/>
                    <a:lumOff val="60000"/>
                  </a:schemeClr>
                </a:solidFill>
                <a:latin typeface="Candara" panose="020E0502030303020204" pitchFamily="34" charset="0"/>
              </a:rPr>
              <a:t/>
            </a:r>
            <a:br>
              <a:rPr lang="en-GB" dirty="0" smtClean="0">
                <a:solidFill>
                  <a:schemeClr val="accent5">
                    <a:lumMod val="40000"/>
                    <a:lumOff val="60000"/>
                  </a:schemeClr>
                </a:solidFill>
                <a:latin typeface="Candara" panose="020E0502030303020204" pitchFamily="34" charset="0"/>
              </a:rPr>
            </a:br>
            <a:r>
              <a:rPr lang="en-GB" dirty="0" smtClean="0">
                <a:latin typeface="Candara" panose="020E0502030303020204" pitchFamily="34" charset="0"/>
              </a:rPr>
              <a:t/>
            </a:r>
            <a:br>
              <a:rPr lang="en-GB" dirty="0" smtClean="0">
                <a:latin typeface="Candara" panose="020E0502030303020204" pitchFamily="34" charset="0"/>
              </a:rPr>
            </a:br>
            <a:endParaRPr lang="en-GB" sz="3600" dirty="0">
              <a:solidFill>
                <a:schemeClr val="accent5">
                  <a:lumMod val="40000"/>
                  <a:lumOff val="60000"/>
                </a:schemeClr>
              </a:solidFill>
              <a:latin typeface="Candara" panose="020E0502030303020204" pitchFamily="34" charset="0"/>
            </a:endParaRPr>
          </a:p>
        </p:txBody>
      </p:sp>
      <p:sp>
        <p:nvSpPr>
          <p:cNvPr id="5" name="TextBox 4"/>
          <p:cNvSpPr txBox="1"/>
          <p:nvPr/>
        </p:nvSpPr>
        <p:spPr>
          <a:xfrm flipH="1">
            <a:off x="3419872" y="375597"/>
            <a:ext cx="5328592" cy="821155"/>
          </a:xfrm>
          <a:prstGeom prst="rect">
            <a:avLst/>
          </a:prstGeom>
          <a:solidFill>
            <a:schemeClr val="bg1"/>
          </a:solidFill>
        </p:spPr>
        <p:txBody>
          <a:bodyPr wrap="square" rtlCol="0">
            <a:spAutoFit/>
          </a:bodyPr>
          <a:lstStyle/>
          <a:p>
            <a:endParaRPr lang="en-GB"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01645"/>
            <a:ext cx="2181856" cy="94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45694" y="483354"/>
            <a:ext cx="5018394" cy="646331"/>
          </a:xfrm>
          <a:prstGeom prst="rect">
            <a:avLst/>
          </a:prstGeom>
          <a:noFill/>
        </p:spPr>
        <p:txBody>
          <a:bodyPr wrap="square" rtlCol="0">
            <a:spAutoFit/>
          </a:bodyPr>
          <a:lstStyle/>
          <a:p>
            <a:r>
              <a:rPr lang="en-GB" sz="3600" b="1" dirty="0" smtClean="0"/>
              <a:t>TEAM RESILIENCE: HOW?</a:t>
            </a:r>
            <a:endParaRPr lang="en-GB" sz="3600" b="1" dirty="0"/>
          </a:p>
        </p:txBody>
      </p:sp>
      <p:pic>
        <p:nvPicPr>
          <p:cNvPr id="3" name="Picture 2"/>
          <p:cNvPicPr>
            <a:picLocks noChangeAspect="1"/>
          </p:cNvPicPr>
          <p:nvPr/>
        </p:nvPicPr>
        <p:blipFill>
          <a:blip r:embed="rId4"/>
          <a:stretch>
            <a:fillRect/>
          </a:stretch>
        </p:blipFill>
        <p:spPr>
          <a:xfrm>
            <a:off x="615469" y="1237443"/>
            <a:ext cx="3596713" cy="5050562"/>
          </a:xfrm>
          <a:prstGeom prst="rect">
            <a:avLst/>
          </a:prstGeom>
        </p:spPr>
      </p:pic>
      <p:pic>
        <p:nvPicPr>
          <p:cNvPr id="7" name="Picture 6"/>
          <p:cNvPicPr>
            <a:picLocks noChangeAspect="1"/>
          </p:cNvPicPr>
          <p:nvPr/>
        </p:nvPicPr>
        <p:blipFill>
          <a:blip r:embed="rId5"/>
          <a:stretch>
            <a:fillRect/>
          </a:stretch>
        </p:blipFill>
        <p:spPr>
          <a:xfrm>
            <a:off x="7488659" y="2348880"/>
            <a:ext cx="1353429" cy="1280271"/>
          </a:xfrm>
          <a:prstGeom prst="rect">
            <a:avLst/>
          </a:prstGeom>
        </p:spPr>
      </p:pic>
      <p:pic>
        <p:nvPicPr>
          <p:cNvPr id="8" name="Picture 7"/>
          <p:cNvPicPr>
            <a:picLocks noChangeAspect="1"/>
          </p:cNvPicPr>
          <p:nvPr/>
        </p:nvPicPr>
        <p:blipFill>
          <a:blip r:embed="rId6"/>
          <a:stretch>
            <a:fillRect/>
          </a:stretch>
        </p:blipFill>
        <p:spPr>
          <a:xfrm>
            <a:off x="7494755" y="3803103"/>
            <a:ext cx="1347333" cy="1280271"/>
          </a:xfrm>
          <a:prstGeom prst="rect">
            <a:avLst/>
          </a:prstGeom>
        </p:spPr>
      </p:pic>
      <p:pic>
        <p:nvPicPr>
          <p:cNvPr id="9" name="Picture 8"/>
          <p:cNvPicPr>
            <a:picLocks noChangeAspect="1"/>
          </p:cNvPicPr>
          <p:nvPr/>
        </p:nvPicPr>
        <p:blipFill>
          <a:blip r:embed="rId7"/>
          <a:stretch>
            <a:fillRect/>
          </a:stretch>
        </p:blipFill>
        <p:spPr>
          <a:xfrm>
            <a:off x="7518679" y="5310673"/>
            <a:ext cx="1353429" cy="1280271"/>
          </a:xfrm>
          <a:prstGeom prst="rect">
            <a:avLst/>
          </a:prstGeom>
        </p:spPr>
      </p:pic>
      <p:sp>
        <p:nvSpPr>
          <p:cNvPr id="12" name="Title 1"/>
          <p:cNvSpPr txBox="1">
            <a:spLocks/>
          </p:cNvSpPr>
          <p:nvPr/>
        </p:nvSpPr>
        <p:spPr>
          <a:xfrm>
            <a:off x="402692" y="0"/>
            <a:ext cx="8414650" cy="39044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gn="l"/>
            <a:r>
              <a:rPr lang="en-GB" dirty="0" smtClean="0">
                <a:solidFill>
                  <a:schemeClr val="accent2">
                    <a:lumMod val="40000"/>
                    <a:lumOff val="60000"/>
                  </a:schemeClr>
                </a:solidFill>
                <a:latin typeface="Candara" panose="020E0502030303020204" pitchFamily="34" charset="0"/>
              </a:rPr>
              <a:t/>
            </a:r>
            <a:br>
              <a:rPr lang="en-GB" dirty="0" smtClean="0">
                <a:solidFill>
                  <a:schemeClr val="accent2">
                    <a:lumMod val="40000"/>
                    <a:lumOff val="60000"/>
                  </a:schemeClr>
                </a:solidFill>
                <a:latin typeface="Candara" panose="020E0502030303020204" pitchFamily="34" charset="0"/>
              </a:rPr>
            </a:br>
            <a:endParaRPr lang="en-GB" sz="3600" dirty="0">
              <a:solidFill>
                <a:schemeClr val="accent5">
                  <a:lumMod val="40000"/>
                  <a:lumOff val="60000"/>
                </a:schemeClr>
              </a:solidFill>
              <a:latin typeface="Candara" panose="020E0502030303020204" pitchFamily="34" charset="0"/>
            </a:endParaRPr>
          </a:p>
        </p:txBody>
      </p:sp>
      <p:pic>
        <p:nvPicPr>
          <p:cNvPr id="10" name="Picture 9"/>
          <p:cNvPicPr>
            <a:picLocks noChangeAspect="1"/>
          </p:cNvPicPr>
          <p:nvPr/>
        </p:nvPicPr>
        <p:blipFill>
          <a:blip r:embed="rId8"/>
          <a:stretch>
            <a:fillRect/>
          </a:stretch>
        </p:blipFill>
        <p:spPr>
          <a:xfrm>
            <a:off x="4212183" y="1680106"/>
            <a:ext cx="3219478" cy="5177894"/>
          </a:xfrm>
          <a:prstGeom prst="rect">
            <a:avLst/>
          </a:prstGeom>
        </p:spPr>
      </p:pic>
    </p:spTree>
    <p:extLst>
      <p:ext uri="{BB962C8B-B14F-4D97-AF65-F5344CB8AC3E}">
        <p14:creationId xmlns:p14="http://schemas.microsoft.com/office/powerpoint/2010/main" val="2601944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resentation 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14148</TotalTime>
  <Words>332</Words>
  <Application>Microsoft Office PowerPoint</Application>
  <PresentationFormat>On-screen Show (4:3)</PresentationFormat>
  <Paragraphs>20</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Candara</vt:lpstr>
      <vt:lpstr>Lao UI</vt:lpstr>
      <vt:lpstr>1_Presentation template v1</vt:lpstr>
      <vt:lpstr>COVID-19 Staff Health &amp; Well-being Support for Managers in Ealing</vt:lpstr>
      <vt:lpstr>COVID-19 Staff Health &amp; Well-being strategy  </vt:lpstr>
      <vt:lpstr>TWO KEY MESSAGES</vt:lpstr>
      <vt:lpstr>     Crisis, trauma and threat make everything seem harder barriers, gaps, existing tensions etc in/between services and our clients? underlying health conditions in focus: &gt;confusion, &gt;withdrawal, &gt;anxiety, &gt;distress …  LESS TIME (!)</vt:lpstr>
      <vt:lpstr>  Healthworkers face unique challenges:  under pressure (by no means a reflection that you cannot do your job!) we have to manage (our own) emotional health as well as physical health Take care of ourselves (first) know how to provide support to people affected with COVID-19</vt:lpstr>
      <vt:lpstr> Managers face specific challenges:  protecting others from chronic stress knowing that the situation won’t go away overnight  - endurance Communicating  - psychological first aid watching, supporting, identifying distress</vt:lpstr>
      <vt:lpstr>  Psychological first aid: create  a sense of safety calm self and collective efficacy connection hope (control) </vt:lpstr>
      <vt:lpstr> Checking in: Where are you today?  </vt:lpstr>
      <vt:lpstr> Checking in: Where are you today?  </vt:lpstr>
      <vt:lpstr>   How was the shift? What could we have done differently?  What issues do we need to escalate to other colleagues?  What positives have there been today?  </vt:lpstr>
      <vt:lpstr>  Staff Well-being SPA: 0208 483 2420 National helpline: 0300 131 7000 Text back service: 24/7 FRONTLINE 85258 </vt:lpstr>
    </vt:vector>
  </TitlesOfParts>
  <Company>West London Mental Health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strategy review</dc:title>
  <dc:creator>Christina Barragan</dc:creator>
  <cp:lastModifiedBy>Estelle Moore</cp:lastModifiedBy>
  <cp:revision>326</cp:revision>
  <cp:lastPrinted>2017-06-19T13:14:14Z</cp:lastPrinted>
  <dcterms:created xsi:type="dcterms:W3CDTF">2017-06-08T14:22:05Z</dcterms:created>
  <dcterms:modified xsi:type="dcterms:W3CDTF">2020-04-29T06:36:51Z</dcterms:modified>
</cp:coreProperties>
</file>