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676" r:id="rId6"/>
    <p:sldMasterId id="2147483680" r:id="rId7"/>
  </p:sldMasterIdLst>
  <p:notesMasterIdLst>
    <p:notesMasterId r:id="rId61"/>
  </p:notesMasterIdLst>
  <p:handoutMasterIdLst>
    <p:handoutMasterId r:id="rId62"/>
  </p:handoutMasterIdLst>
  <p:sldIdLst>
    <p:sldId id="263" r:id="rId8"/>
    <p:sldId id="659" r:id="rId9"/>
    <p:sldId id="557" r:id="rId10"/>
    <p:sldId id="697" r:id="rId11"/>
    <p:sldId id="593" r:id="rId12"/>
    <p:sldId id="574" r:id="rId13"/>
    <p:sldId id="576" r:id="rId14"/>
    <p:sldId id="619" r:id="rId15"/>
    <p:sldId id="698" r:id="rId16"/>
    <p:sldId id="699" r:id="rId17"/>
    <p:sldId id="681" r:id="rId18"/>
    <p:sldId id="700" r:id="rId19"/>
    <p:sldId id="701" r:id="rId20"/>
    <p:sldId id="610" r:id="rId21"/>
    <p:sldId id="714" r:id="rId22"/>
    <p:sldId id="692" r:id="rId23"/>
    <p:sldId id="691" r:id="rId24"/>
    <p:sldId id="686" r:id="rId25"/>
    <p:sldId id="687" r:id="rId26"/>
    <p:sldId id="693" r:id="rId27"/>
    <p:sldId id="694" r:id="rId28"/>
    <p:sldId id="689" r:id="rId29"/>
    <p:sldId id="721" r:id="rId30"/>
    <p:sldId id="611" r:id="rId31"/>
    <p:sldId id="710" r:id="rId32"/>
    <p:sldId id="722" r:id="rId33"/>
    <p:sldId id="670" r:id="rId34"/>
    <p:sldId id="660" r:id="rId35"/>
    <p:sldId id="702" r:id="rId36"/>
    <p:sldId id="703" r:id="rId37"/>
    <p:sldId id="633" r:id="rId38"/>
    <p:sldId id="704" r:id="rId39"/>
    <p:sldId id="649" r:id="rId40"/>
    <p:sldId id="669" r:id="rId41"/>
    <p:sldId id="568" r:id="rId42"/>
    <p:sldId id="696" r:id="rId43"/>
    <p:sldId id="705" r:id="rId44"/>
    <p:sldId id="579" r:id="rId45"/>
    <p:sldId id="672" r:id="rId46"/>
    <p:sldId id="711" r:id="rId47"/>
    <p:sldId id="713" r:id="rId48"/>
    <p:sldId id="612" r:id="rId49"/>
    <p:sldId id="706" r:id="rId50"/>
    <p:sldId id="622" r:id="rId51"/>
    <p:sldId id="708" r:id="rId52"/>
    <p:sldId id="601" r:id="rId53"/>
    <p:sldId id="607" r:id="rId54"/>
    <p:sldId id="631" r:id="rId55"/>
    <p:sldId id="709" r:id="rId56"/>
    <p:sldId id="624" r:id="rId57"/>
    <p:sldId id="604" r:id="rId58"/>
    <p:sldId id="690" r:id="rId59"/>
    <p:sldId id="72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arrie" initials="C" lastIdx="8" clrIdx="6"/>
  <p:cmAuthor id="1" name="Laura Cook" initials="LC" lastIdx="1" clrIdx="0">
    <p:extLst>
      <p:ext uri="{19B8F6BF-5375-455C-9EA6-DF929625EA0E}">
        <p15:presenceInfo xmlns:p15="http://schemas.microsoft.com/office/powerpoint/2012/main" userId="S::Laura.Cook18@england.nhs.uk::3a599866-de27-46f0-a144-81a69e193928" providerId="AD"/>
      </p:ext>
    </p:extLst>
  </p:cmAuthor>
  <p:cmAuthor id="2" name="Sproat, Jane" initials="SJ" lastIdx="5" clrIdx="1">
    <p:extLst>
      <p:ext uri="{19B8F6BF-5375-455C-9EA6-DF929625EA0E}">
        <p15:presenceInfo xmlns:p15="http://schemas.microsoft.com/office/powerpoint/2012/main" userId="S-1-5-21-3044193875-1230985279-3292283753-50638" providerId="AD"/>
      </p:ext>
    </p:extLst>
  </p:cmAuthor>
  <p:cmAuthor id="3" name="Josh Brewster" initials="JB" lastIdx="1" clrIdx="2">
    <p:extLst>
      <p:ext uri="{19B8F6BF-5375-455C-9EA6-DF929625EA0E}">
        <p15:presenceInfo xmlns:p15="http://schemas.microsoft.com/office/powerpoint/2012/main" userId="6aa81ca89d6ad6a0" providerId="Windows Live"/>
      </p:ext>
    </p:extLst>
  </p:cmAuthor>
  <p:cmAuthor id="4" name="Daniel Heller" initials="DH" lastIdx="5" clrIdx="3">
    <p:extLst>
      <p:ext uri="{19B8F6BF-5375-455C-9EA6-DF929625EA0E}">
        <p15:presenceInfo xmlns:p15="http://schemas.microsoft.com/office/powerpoint/2012/main" userId="S::Daniel.Heller@hlp.nhs.uk::f8c99429-a11b-4699-98f9-6159d8a2f7e4" providerId="AD"/>
      </p:ext>
    </p:extLst>
  </p:cmAuthor>
  <p:cmAuthor id="5" name="Ezra Kanyimo" initials="EK" lastIdx="17" clrIdx="4">
    <p:extLst>
      <p:ext uri="{19B8F6BF-5375-455C-9EA6-DF929625EA0E}">
        <p15:presenceInfo xmlns:p15="http://schemas.microsoft.com/office/powerpoint/2012/main" userId="Ezra Kanyimo" providerId="None"/>
      </p:ext>
    </p:extLst>
  </p:cmAuthor>
  <p:cmAuthor id="6" name="Lorraine Van Barthold" initials="LVB" lastIdx="40" clrIdx="5">
    <p:extLst>
      <p:ext uri="{19B8F6BF-5375-455C-9EA6-DF929625EA0E}">
        <p15:presenceInfo xmlns:p15="http://schemas.microsoft.com/office/powerpoint/2012/main" userId="S::Lorraine.VanBarthold@england.nhs.uk::a3984255-fcc4-44bf-b97d-c419fd3dd3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19" autoAdjust="0"/>
    <p:restoredTop sz="95226" autoAdjust="0"/>
  </p:normalViewPr>
  <p:slideViewPr>
    <p:cSldViewPr snapToGrid="0">
      <p:cViewPr varScale="1">
        <p:scale>
          <a:sx n="114" d="100"/>
          <a:sy n="114" d="100"/>
        </p:scale>
        <p:origin x="906" y="102"/>
      </p:cViewPr>
      <p:guideLst/>
    </p:cSldViewPr>
  </p:slideViewPr>
  <p:outlineViewPr>
    <p:cViewPr>
      <p:scale>
        <a:sx n="33" d="100"/>
        <a:sy n="33" d="100"/>
      </p:scale>
      <p:origin x="0" y="-7384"/>
    </p:cViewPr>
  </p:outlineViewPr>
  <p:notesTextViewPr>
    <p:cViewPr>
      <p:scale>
        <a:sx n="1" d="1"/>
        <a:sy n="1" d="1"/>
      </p:scale>
      <p:origin x="0" y="0"/>
    </p:cViewPr>
  </p:notesTextViewPr>
  <p:sorterViewPr>
    <p:cViewPr>
      <p:scale>
        <a:sx n="100" d="100"/>
        <a:sy n="100" d="100"/>
      </p:scale>
      <p:origin x="0" y="-2624"/>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44C38C-EE73-48D6-AB3F-179A64BE1E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3EAF42A-772D-436C-A136-E4BFF7E88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F52B9A-14CD-4442-BBB1-610277AE7ACF}" type="datetimeFigureOut">
              <a:rPr lang="en-GB" smtClean="0"/>
              <a:t>25/11/2020</a:t>
            </a:fld>
            <a:endParaRPr lang="en-GB"/>
          </a:p>
        </p:txBody>
      </p:sp>
      <p:sp>
        <p:nvSpPr>
          <p:cNvPr id="4" name="Footer Placeholder 3">
            <a:extLst>
              <a:ext uri="{FF2B5EF4-FFF2-40B4-BE49-F238E27FC236}">
                <a16:creationId xmlns:a16="http://schemas.microsoft.com/office/drawing/2014/main" id="{856E1529-2F1E-4445-9758-F27780EBE2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31E4A4-ECC2-4BE2-9A6A-FFE9561237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B5FA12-8709-4BCD-B2DE-EA2A4CB72994}" type="slidenum">
              <a:rPr lang="en-GB" smtClean="0"/>
              <a:t>‹#›</a:t>
            </a:fld>
            <a:endParaRPr lang="en-GB"/>
          </a:p>
        </p:txBody>
      </p:sp>
    </p:spTree>
    <p:extLst>
      <p:ext uri="{BB962C8B-B14F-4D97-AF65-F5344CB8AC3E}">
        <p14:creationId xmlns:p14="http://schemas.microsoft.com/office/powerpoint/2010/main" val="3149053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7BDEC-F3A8-49D6-8FC6-25DCBC765689}" type="datetimeFigureOut">
              <a:rPr lang="en-GB" smtClean="0"/>
              <a:t>25/11/2020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009CC-C758-4E1C-B438-CB2226909E68}" type="slidenum">
              <a:rPr lang="en-GB" smtClean="0"/>
              <a:t>‹#›</a:t>
            </a:fld>
            <a:endParaRPr lang="en-GB"/>
          </a:p>
        </p:txBody>
      </p:sp>
    </p:spTree>
    <p:extLst>
      <p:ext uri="{BB962C8B-B14F-4D97-AF65-F5344CB8AC3E}">
        <p14:creationId xmlns:p14="http://schemas.microsoft.com/office/powerpoint/2010/main" val="4193193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2</a:t>
            </a:fld>
            <a:endParaRPr lang="en-GB"/>
          </a:p>
        </p:txBody>
      </p:sp>
    </p:spTree>
    <p:extLst>
      <p:ext uri="{BB962C8B-B14F-4D97-AF65-F5344CB8AC3E}">
        <p14:creationId xmlns:p14="http://schemas.microsoft.com/office/powerpoint/2010/main" val="1019228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11</a:t>
            </a:fld>
            <a:endParaRPr lang="en-GB" dirty="0"/>
          </a:p>
        </p:txBody>
      </p:sp>
    </p:spTree>
    <p:extLst>
      <p:ext uri="{BB962C8B-B14F-4D97-AF65-F5344CB8AC3E}">
        <p14:creationId xmlns:p14="http://schemas.microsoft.com/office/powerpoint/2010/main" val="422421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47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1831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693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18</a:t>
            </a:fld>
            <a:endParaRPr lang="en-GB"/>
          </a:p>
        </p:txBody>
      </p:sp>
    </p:spTree>
    <p:extLst>
      <p:ext uri="{BB962C8B-B14F-4D97-AF65-F5344CB8AC3E}">
        <p14:creationId xmlns:p14="http://schemas.microsoft.com/office/powerpoint/2010/main" val="1521627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19</a:t>
            </a:fld>
            <a:endParaRPr lang="en-GB"/>
          </a:p>
        </p:txBody>
      </p:sp>
    </p:spTree>
    <p:extLst>
      <p:ext uri="{BB962C8B-B14F-4D97-AF65-F5344CB8AC3E}">
        <p14:creationId xmlns:p14="http://schemas.microsoft.com/office/powerpoint/2010/main" val="45866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20</a:t>
            </a:fld>
            <a:endParaRPr lang="en-GB" dirty="0"/>
          </a:p>
        </p:txBody>
      </p:sp>
    </p:spTree>
    <p:extLst>
      <p:ext uri="{BB962C8B-B14F-4D97-AF65-F5344CB8AC3E}">
        <p14:creationId xmlns:p14="http://schemas.microsoft.com/office/powerpoint/2010/main" val="483915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21</a:t>
            </a:fld>
            <a:endParaRPr lang="en-GB" dirty="0"/>
          </a:p>
        </p:txBody>
      </p:sp>
    </p:spTree>
    <p:extLst>
      <p:ext uri="{BB962C8B-B14F-4D97-AF65-F5344CB8AC3E}">
        <p14:creationId xmlns:p14="http://schemas.microsoft.com/office/powerpoint/2010/main" val="2814021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22</a:t>
            </a:fld>
            <a:endParaRPr lang="en-GB" dirty="0"/>
          </a:p>
        </p:txBody>
      </p:sp>
    </p:spTree>
    <p:extLst>
      <p:ext uri="{BB962C8B-B14F-4D97-AF65-F5344CB8AC3E}">
        <p14:creationId xmlns:p14="http://schemas.microsoft.com/office/powerpoint/2010/main" val="2814021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0"/>
              </a:spcBef>
            </a:pPr>
            <a:endParaRPr lang="en-GB" sz="9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7BA845-C0AE-4571-98F0-0DDF3EBC742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56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a:t>
            </a:fld>
            <a:endParaRPr lang="en-GB" dirty="0"/>
          </a:p>
        </p:txBody>
      </p:sp>
    </p:spTree>
    <p:extLst>
      <p:ext uri="{BB962C8B-B14F-4D97-AF65-F5344CB8AC3E}">
        <p14:creationId xmlns:p14="http://schemas.microsoft.com/office/powerpoint/2010/main" val="3656766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24</a:t>
            </a:fld>
            <a:endParaRPr lang="en-GB"/>
          </a:p>
        </p:txBody>
      </p:sp>
    </p:spTree>
    <p:extLst>
      <p:ext uri="{BB962C8B-B14F-4D97-AF65-F5344CB8AC3E}">
        <p14:creationId xmlns:p14="http://schemas.microsoft.com/office/powerpoint/2010/main" val="1166142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25</a:t>
            </a:fld>
            <a:endParaRPr lang="en-GB"/>
          </a:p>
        </p:txBody>
      </p:sp>
    </p:spTree>
    <p:extLst>
      <p:ext uri="{BB962C8B-B14F-4D97-AF65-F5344CB8AC3E}">
        <p14:creationId xmlns:p14="http://schemas.microsoft.com/office/powerpoint/2010/main" val="2160453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26</a:t>
            </a:fld>
            <a:endParaRPr lang="en-GB"/>
          </a:p>
        </p:txBody>
      </p:sp>
    </p:spTree>
    <p:extLst>
      <p:ext uri="{BB962C8B-B14F-4D97-AF65-F5344CB8AC3E}">
        <p14:creationId xmlns:p14="http://schemas.microsoft.com/office/powerpoint/2010/main" val="42919675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28</a:t>
            </a:fld>
            <a:endParaRPr lang="en-GB"/>
          </a:p>
        </p:txBody>
      </p:sp>
    </p:spTree>
    <p:extLst>
      <p:ext uri="{BB962C8B-B14F-4D97-AF65-F5344CB8AC3E}">
        <p14:creationId xmlns:p14="http://schemas.microsoft.com/office/powerpoint/2010/main" val="4224212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changes </a:t>
            </a:r>
          </a:p>
        </p:txBody>
      </p:sp>
      <p:sp>
        <p:nvSpPr>
          <p:cNvPr id="4" name="Slide Number Placeholder 3"/>
          <p:cNvSpPr>
            <a:spLocks noGrp="1"/>
          </p:cNvSpPr>
          <p:nvPr>
            <p:ph type="sldNum" sz="quarter" idx="5"/>
          </p:nvPr>
        </p:nvSpPr>
        <p:spPr/>
        <p:txBody>
          <a:bodyPr/>
          <a:lstStyle/>
          <a:p>
            <a:fld id="{04F009CC-C758-4E1C-B438-CB2226909E68}" type="slidenum">
              <a:rPr lang="en-GB" smtClean="0"/>
              <a:t>29</a:t>
            </a:fld>
            <a:endParaRPr lang="en-GB"/>
          </a:p>
        </p:txBody>
      </p:sp>
    </p:spTree>
    <p:extLst>
      <p:ext uri="{BB962C8B-B14F-4D97-AF65-F5344CB8AC3E}">
        <p14:creationId xmlns:p14="http://schemas.microsoft.com/office/powerpoint/2010/main" val="19781617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102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31</a:t>
            </a:fld>
            <a:endParaRPr lang="en-GB"/>
          </a:p>
        </p:txBody>
      </p:sp>
    </p:spTree>
    <p:extLst>
      <p:ext uri="{BB962C8B-B14F-4D97-AF65-F5344CB8AC3E}">
        <p14:creationId xmlns:p14="http://schemas.microsoft.com/office/powerpoint/2010/main" val="8870898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967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35</a:t>
            </a:fld>
            <a:endParaRPr lang="en-GB"/>
          </a:p>
        </p:txBody>
      </p:sp>
    </p:spTree>
    <p:extLst>
      <p:ext uri="{BB962C8B-B14F-4D97-AF65-F5344CB8AC3E}">
        <p14:creationId xmlns:p14="http://schemas.microsoft.com/office/powerpoint/2010/main" val="7093524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36</a:t>
            </a:fld>
            <a:endParaRPr lang="en-GB"/>
          </a:p>
        </p:txBody>
      </p:sp>
    </p:spTree>
    <p:extLst>
      <p:ext uri="{BB962C8B-B14F-4D97-AF65-F5344CB8AC3E}">
        <p14:creationId xmlns:p14="http://schemas.microsoft.com/office/powerpoint/2010/main" val="2616097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4</a:t>
            </a:fld>
            <a:endParaRPr lang="en-GB"/>
          </a:p>
        </p:txBody>
      </p:sp>
    </p:spTree>
    <p:extLst>
      <p:ext uri="{BB962C8B-B14F-4D97-AF65-F5344CB8AC3E}">
        <p14:creationId xmlns:p14="http://schemas.microsoft.com/office/powerpoint/2010/main" val="1948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37</a:t>
            </a:fld>
            <a:endParaRPr lang="en-GB"/>
          </a:p>
        </p:txBody>
      </p:sp>
    </p:spTree>
    <p:extLst>
      <p:ext uri="{BB962C8B-B14F-4D97-AF65-F5344CB8AC3E}">
        <p14:creationId xmlns:p14="http://schemas.microsoft.com/office/powerpoint/2010/main" val="25505101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38</a:t>
            </a:fld>
            <a:endParaRPr lang="en-GB"/>
          </a:p>
        </p:txBody>
      </p:sp>
    </p:spTree>
    <p:extLst>
      <p:ext uri="{BB962C8B-B14F-4D97-AF65-F5344CB8AC3E}">
        <p14:creationId xmlns:p14="http://schemas.microsoft.com/office/powerpoint/2010/main" val="3442102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Updated resources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3298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165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42</a:t>
            </a:fld>
            <a:endParaRPr lang="en-GB"/>
          </a:p>
        </p:txBody>
      </p:sp>
    </p:spTree>
    <p:extLst>
      <p:ext uri="{BB962C8B-B14F-4D97-AF65-F5344CB8AC3E}">
        <p14:creationId xmlns:p14="http://schemas.microsoft.com/office/powerpoint/2010/main" val="1737010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582F10F2-E4CF-4295-926B-D73F662A0C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A675440D-6BB3-49DE-9070-084477DF57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Updated resources </a:t>
            </a:r>
          </a:p>
        </p:txBody>
      </p:sp>
      <p:sp>
        <p:nvSpPr>
          <p:cNvPr id="5124" name="Slide Number Placeholder 3">
            <a:extLst>
              <a:ext uri="{FF2B5EF4-FFF2-40B4-BE49-F238E27FC236}">
                <a16:creationId xmlns:a16="http://schemas.microsoft.com/office/drawing/2014/main" id="{E11B47E9-BE2F-4044-8A14-D047F77064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D1C2A1D-F042-4C63-8811-0428AE2BA095}" type="slidenum">
              <a:rPr lang="en-GB" altLang="en-US" smtClean="0">
                <a:solidFill>
                  <a:srgbClr val="000000"/>
                </a:solidFill>
              </a:rPr>
              <a:pPr/>
              <a:t>43</a:t>
            </a:fld>
            <a:endParaRPr lang="en-GB" altLang="en-US">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44</a:t>
            </a:fld>
            <a:endParaRPr lang="en-GB"/>
          </a:p>
        </p:txBody>
      </p:sp>
    </p:spTree>
    <p:extLst>
      <p:ext uri="{BB962C8B-B14F-4D97-AF65-F5344CB8AC3E}">
        <p14:creationId xmlns:p14="http://schemas.microsoft.com/office/powerpoint/2010/main" val="264808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21022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46</a:t>
            </a:fld>
            <a:endParaRPr lang="en-GB"/>
          </a:p>
        </p:txBody>
      </p:sp>
    </p:spTree>
    <p:extLst>
      <p:ext uri="{BB962C8B-B14F-4D97-AF65-F5344CB8AC3E}">
        <p14:creationId xmlns:p14="http://schemas.microsoft.com/office/powerpoint/2010/main" val="37263121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47</a:t>
            </a:fld>
            <a:endParaRPr lang="en-GB"/>
          </a:p>
        </p:txBody>
      </p:sp>
    </p:spTree>
    <p:extLst>
      <p:ext uri="{BB962C8B-B14F-4D97-AF65-F5344CB8AC3E}">
        <p14:creationId xmlns:p14="http://schemas.microsoft.com/office/powerpoint/2010/main" val="606826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009CC-C758-4E1C-B438-CB2226909E6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08753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48</a:t>
            </a:fld>
            <a:endParaRPr lang="en-GB"/>
          </a:p>
        </p:txBody>
      </p:sp>
    </p:spTree>
    <p:extLst>
      <p:ext uri="{BB962C8B-B14F-4D97-AF65-F5344CB8AC3E}">
        <p14:creationId xmlns:p14="http://schemas.microsoft.com/office/powerpoint/2010/main" val="1309828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50</a:t>
            </a:fld>
            <a:endParaRPr lang="en-GB"/>
          </a:p>
        </p:txBody>
      </p:sp>
    </p:spTree>
    <p:extLst>
      <p:ext uri="{BB962C8B-B14F-4D97-AF65-F5344CB8AC3E}">
        <p14:creationId xmlns:p14="http://schemas.microsoft.com/office/powerpoint/2010/main" val="42015954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51</a:t>
            </a:fld>
            <a:endParaRPr lang="en-GB"/>
          </a:p>
        </p:txBody>
      </p:sp>
    </p:spTree>
    <p:extLst>
      <p:ext uri="{BB962C8B-B14F-4D97-AF65-F5344CB8AC3E}">
        <p14:creationId xmlns:p14="http://schemas.microsoft.com/office/powerpoint/2010/main" val="8808619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53</a:t>
            </a:fld>
            <a:endParaRPr lang="en-GB"/>
          </a:p>
        </p:txBody>
      </p:sp>
    </p:spTree>
    <p:extLst>
      <p:ext uri="{BB962C8B-B14F-4D97-AF65-F5344CB8AC3E}">
        <p14:creationId xmlns:p14="http://schemas.microsoft.com/office/powerpoint/2010/main" val="420159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6</a:t>
            </a:fld>
            <a:endParaRPr lang="en-GB"/>
          </a:p>
        </p:txBody>
      </p:sp>
    </p:spTree>
    <p:extLst>
      <p:ext uri="{BB962C8B-B14F-4D97-AF65-F5344CB8AC3E}">
        <p14:creationId xmlns:p14="http://schemas.microsoft.com/office/powerpoint/2010/main" val="191259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7</a:t>
            </a:fld>
            <a:endParaRPr lang="en-GB"/>
          </a:p>
        </p:txBody>
      </p:sp>
    </p:spTree>
    <p:extLst>
      <p:ext uri="{BB962C8B-B14F-4D97-AF65-F5344CB8AC3E}">
        <p14:creationId xmlns:p14="http://schemas.microsoft.com/office/powerpoint/2010/main" val="429196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8</a:t>
            </a:fld>
            <a:endParaRPr lang="en-GB"/>
          </a:p>
        </p:txBody>
      </p:sp>
    </p:spTree>
    <p:extLst>
      <p:ext uri="{BB962C8B-B14F-4D97-AF65-F5344CB8AC3E}">
        <p14:creationId xmlns:p14="http://schemas.microsoft.com/office/powerpoint/2010/main" val="4291967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9</a:t>
            </a:fld>
            <a:endParaRPr lang="en-GB"/>
          </a:p>
        </p:txBody>
      </p:sp>
    </p:spTree>
    <p:extLst>
      <p:ext uri="{BB962C8B-B14F-4D97-AF65-F5344CB8AC3E}">
        <p14:creationId xmlns:p14="http://schemas.microsoft.com/office/powerpoint/2010/main" val="76796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4F009CC-C758-4E1C-B438-CB2226909E68}" type="slidenum">
              <a:rPr lang="en-GB" smtClean="0"/>
              <a:t>10</a:t>
            </a:fld>
            <a:endParaRPr lang="en-GB"/>
          </a:p>
        </p:txBody>
      </p:sp>
    </p:spTree>
    <p:extLst>
      <p:ext uri="{BB962C8B-B14F-4D97-AF65-F5344CB8AC3E}">
        <p14:creationId xmlns:p14="http://schemas.microsoft.com/office/powerpoint/2010/main" val="2016399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545176"/>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62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BC209E-CE1F-4041-9B2E-9AC0F9DF98D1}"/>
              </a:ext>
            </a:extLst>
          </p:cNvPr>
          <p:cNvSpPr>
            <a:spLocks noGrp="1"/>
          </p:cNvSpPr>
          <p:nvPr>
            <p:ph type="dt" sz="half" idx="10"/>
          </p:nvPr>
        </p:nvSpPr>
        <p:spPr/>
        <p:txBody>
          <a:bodyPr/>
          <a:lstStyle/>
          <a:p>
            <a:fld id="{A9ED334B-17E8-457F-9A86-2370D0687AD0}" type="datetimeFigureOut">
              <a:rPr lang="en-GB" smtClean="0"/>
              <a:t>25/11/2020</a:t>
            </a:fld>
            <a:endParaRPr lang="en-GB"/>
          </a:p>
        </p:txBody>
      </p:sp>
      <p:sp>
        <p:nvSpPr>
          <p:cNvPr id="3" name="Footer Placeholder 2">
            <a:extLst>
              <a:ext uri="{FF2B5EF4-FFF2-40B4-BE49-F238E27FC236}">
                <a16:creationId xmlns:a16="http://schemas.microsoft.com/office/drawing/2014/main" id="{2E9299F1-3B26-438A-B09A-F2D4820BFFF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401FF4-4FEE-44D3-8B9C-C5852E9124B6}"/>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22448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C2E76-23D5-49D7-8942-FAC9A7A35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90D5C37-8955-4587-9845-9FBE0C745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89F67DE-851F-4AD4-9465-CAC2ECD2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25B24-5222-4E2D-8C87-812035B443AF}"/>
              </a:ext>
            </a:extLst>
          </p:cNvPr>
          <p:cNvSpPr>
            <a:spLocks noGrp="1"/>
          </p:cNvSpPr>
          <p:nvPr>
            <p:ph type="dt" sz="half" idx="10"/>
          </p:nvPr>
        </p:nvSpPr>
        <p:spPr/>
        <p:txBody>
          <a:bodyPr/>
          <a:lstStyle/>
          <a:p>
            <a:fld id="{A9ED334B-17E8-457F-9A86-2370D0687AD0}" type="datetimeFigureOut">
              <a:rPr lang="en-GB" smtClean="0"/>
              <a:t>25/11/2020</a:t>
            </a:fld>
            <a:endParaRPr lang="en-GB"/>
          </a:p>
        </p:txBody>
      </p:sp>
      <p:sp>
        <p:nvSpPr>
          <p:cNvPr id="6" name="Footer Placeholder 5">
            <a:extLst>
              <a:ext uri="{FF2B5EF4-FFF2-40B4-BE49-F238E27FC236}">
                <a16:creationId xmlns:a16="http://schemas.microsoft.com/office/drawing/2014/main" id="{8F7795B6-2C06-4267-A1F5-A97F17C1DD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31A007-D52F-41CB-9ECA-F2750D24FC25}"/>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3544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218F8-F77B-4C5E-8F75-27B0826FEF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1EA553-2159-4B8E-9F5E-0076BC4406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6E9867-A4C2-46D5-9286-DF08F7CB5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B13B9-F6F1-428E-884D-FC6431D05B40}"/>
              </a:ext>
            </a:extLst>
          </p:cNvPr>
          <p:cNvSpPr>
            <a:spLocks noGrp="1"/>
          </p:cNvSpPr>
          <p:nvPr>
            <p:ph type="dt" sz="half" idx="10"/>
          </p:nvPr>
        </p:nvSpPr>
        <p:spPr/>
        <p:txBody>
          <a:bodyPr/>
          <a:lstStyle/>
          <a:p>
            <a:fld id="{A9ED334B-17E8-457F-9A86-2370D0687AD0}" type="datetimeFigureOut">
              <a:rPr lang="en-GB" smtClean="0"/>
              <a:t>25/11/2020</a:t>
            </a:fld>
            <a:endParaRPr lang="en-GB"/>
          </a:p>
        </p:txBody>
      </p:sp>
      <p:sp>
        <p:nvSpPr>
          <p:cNvPr id="6" name="Footer Placeholder 5">
            <a:extLst>
              <a:ext uri="{FF2B5EF4-FFF2-40B4-BE49-F238E27FC236}">
                <a16:creationId xmlns:a16="http://schemas.microsoft.com/office/drawing/2014/main" id="{A84A87B1-8ABE-4965-8E4A-74E5EDF5D3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AF1EE8-33BD-4227-A4A3-2AED0300CFDE}"/>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4038767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1019-473D-4FBF-A03A-959B19BE07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A333BD-9A3A-4E14-97CF-48E50A443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E2EACB-EF4F-4309-AFDC-77B58F0DF53E}"/>
              </a:ext>
            </a:extLst>
          </p:cNvPr>
          <p:cNvSpPr>
            <a:spLocks noGrp="1"/>
          </p:cNvSpPr>
          <p:nvPr>
            <p:ph type="dt" sz="half" idx="10"/>
          </p:nvPr>
        </p:nvSpPr>
        <p:spPr/>
        <p:txBody>
          <a:bodyPr/>
          <a:lstStyle/>
          <a:p>
            <a:fld id="{A9ED334B-17E8-457F-9A86-2370D0687AD0}" type="datetimeFigureOut">
              <a:rPr lang="en-GB" smtClean="0"/>
              <a:t>25/11/2020</a:t>
            </a:fld>
            <a:endParaRPr lang="en-GB"/>
          </a:p>
        </p:txBody>
      </p:sp>
      <p:sp>
        <p:nvSpPr>
          <p:cNvPr id="5" name="Footer Placeholder 4">
            <a:extLst>
              <a:ext uri="{FF2B5EF4-FFF2-40B4-BE49-F238E27FC236}">
                <a16:creationId xmlns:a16="http://schemas.microsoft.com/office/drawing/2014/main" id="{53A9C469-6712-4FFE-97D5-F07F63770C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E089CA-E94B-480A-9C4D-CE66828827A0}"/>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1966954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F84A94-D31F-413A-B37D-3090406056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01324E-8023-4B83-BA8D-B7D2694556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220728-7133-43AC-8623-46C8F541B31D}"/>
              </a:ext>
            </a:extLst>
          </p:cNvPr>
          <p:cNvSpPr>
            <a:spLocks noGrp="1"/>
          </p:cNvSpPr>
          <p:nvPr>
            <p:ph type="dt" sz="half" idx="10"/>
          </p:nvPr>
        </p:nvSpPr>
        <p:spPr/>
        <p:txBody>
          <a:bodyPr/>
          <a:lstStyle/>
          <a:p>
            <a:fld id="{A9ED334B-17E8-457F-9A86-2370D0687AD0}" type="datetimeFigureOut">
              <a:rPr lang="en-GB" smtClean="0"/>
              <a:t>25/11/2020</a:t>
            </a:fld>
            <a:endParaRPr lang="en-GB"/>
          </a:p>
        </p:txBody>
      </p:sp>
      <p:sp>
        <p:nvSpPr>
          <p:cNvPr id="5" name="Footer Placeholder 4">
            <a:extLst>
              <a:ext uri="{FF2B5EF4-FFF2-40B4-BE49-F238E27FC236}">
                <a16:creationId xmlns:a16="http://schemas.microsoft.com/office/drawing/2014/main" id="{488680CF-4538-4AF5-A285-19E38B3D8C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EE2C2-C8EE-45F6-B3E5-2798CD4CD1AF}"/>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1793406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pic>
        <p:nvPicPr>
          <p:cNvPr id="2" name="Picture 1" descr="A picture containing clipart&#10;&#10;Description generated with very high confidence">
            <a:extLst>
              <a:ext uri="{FF2B5EF4-FFF2-40B4-BE49-F238E27FC236}">
                <a16:creationId xmlns:a16="http://schemas.microsoft.com/office/drawing/2014/main" id="{F4E48F7B-58EE-4D77-A800-483567AD7FA9}"/>
              </a:ext>
            </a:extLst>
          </p:cNvPr>
          <p:cNvPicPr>
            <a:picLocks noChangeAspect="1"/>
          </p:cNvPicPr>
          <p:nvPr userDrawn="1"/>
        </p:nvPicPr>
        <p:blipFill>
          <a:blip r:embed="rId2"/>
          <a:stretch>
            <a:fillRect/>
          </a:stretch>
        </p:blipFill>
        <p:spPr>
          <a:xfrm>
            <a:off x="10706100" y="159674"/>
            <a:ext cx="1282069" cy="544236"/>
          </a:xfrm>
          <a:prstGeom prst="rect">
            <a:avLst/>
          </a:prstGeom>
        </p:spPr>
      </p:pic>
    </p:spTree>
    <p:extLst>
      <p:ext uri="{BB962C8B-B14F-4D97-AF65-F5344CB8AC3E}">
        <p14:creationId xmlns:p14="http://schemas.microsoft.com/office/powerpoint/2010/main" val="214104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9375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726646" y="235873"/>
            <a:ext cx="1261523" cy="468977"/>
          </a:xfrm>
          <a:prstGeom prst="rect">
            <a:avLst/>
          </a:prstGeom>
        </p:spPr>
      </p:pic>
    </p:spTree>
    <p:extLst>
      <p:ext uri="{BB962C8B-B14F-4D97-AF65-F5344CB8AC3E}">
        <p14:creationId xmlns:p14="http://schemas.microsoft.com/office/powerpoint/2010/main" val="2461938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AA7D-DE79-4C0C-8EB5-18AAC96EE0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02FF04-0C5A-43E6-A52D-C42B9972AB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C8A94A-E918-4B71-8B5A-535C36EB59F2}"/>
              </a:ext>
            </a:extLst>
          </p:cNvPr>
          <p:cNvSpPr>
            <a:spLocks noGrp="1"/>
          </p:cNvSpPr>
          <p:nvPr>
            <p:ph type="dt" sz="half" idx="10"/>
          </p:nvPr>
        </p:nvSpPr>
        <p:spPr/>
        <p:txBody>
          <a:bodyPr/>
          <a:lstStyle/>
          <a:p>
            <a:fld id="{1607C624-DD16-4669-951B-32F5C42AA00B}" type="datetimeFigureOut">
              <a:rPr lang="en-GB" smtClean="0"/>
              <a:t>25/11/2020</a:t>
            </a:fld>
            <a:endParaRPr lang="en-GB"/>
          </a:p>
        </p:txBody>
      </p:sp>
      <p:sp>
        <p:nvSpPr>
          <p:cNvPr id="5" name="Footer Placeholder 4">
            <a:extLst>
              <a:ext uri="{FF2B5EF4-FFF2-40B4-BE49-F238E27FC236}">
                <a16:creationId xmlns:a16="http://schemas.microsoft.com/office/drawing/2014/main" id="{7DF93DCA-4D49-4740-B966-EA93113C76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F6C96A-503E-4425-99BE-7673D853E918}"/>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17793615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46CA-FDC0-40AB-B9D4-D2D71C10BB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5FA5E3-C379-46A2-968D-3CD268C79C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B96854-84D2-473B-A559-067F95073ADD}"/>
              </a:ext>
            </a:extLst>
          </p:cNvPr>
          <p:cNvSpPr>
            <a:spLocks noGrp="1"/>
          </p:cNvSpPr>
          <p:nvPr>
            <p:ph type="dt" sz="half" idx="10"/>
          </p:nvPr>
        </p:nvSpPr>
        <p:spPr/>
        <p:txBody>
          <a:bodyPr/>
          <a:lstStyle/>
          <a:p>
            <a:fld id="{1607C624-DD16-4669-951B-32F5C42AA00B}" type="datetimeFigureOut">
              <a:rPr lang="en-GB" smtClean="0"/>
              <a:t>25/11/2020</a:t>
            </a:fld>
            <a:endParaRPr lang="en-GB"/>
          </a:p>
        </p:txBody>
      </p:sp>
      <p:sp>
        <p:nvSpPr>
          <p:cNvPr id="5" name="Footer Placeholder 4">
            <a:extLst>
              <a:ext uri="{FF2B5EF4-FFF2-40B4-BE49-F238E27FC236}">
                <a16:creationId xmlns:a16="http://schemas.microsoft.com/office/drawing/2014/main" id="{DD71F043-C25C-4C7B-94B4-879003FBFB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610C6F-E167-47DF-BBB4-A9B5C45CEBC8}"/>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268174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601325" y="209848"/>
            <a:ext cx="1282069" cy="544236"/>
          </a:xfrm>
          <a:prstGeom prst="rect">
            <a:avLst/>
          </a:prstGeom>
        </p:spPr>
      </p:pic>
    </p:spTree>
    <p:extLst>
      <p:ext uri="{BB962C8B-B14F-4D97-AF65-F5344CB8AC3E}">
        <p14:creationId xmlns:p14="http://schemas.microsoft.com/office/powerpoint/2010/main" val="418482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99E1-0BF4-4F3B-9362-2DFABD22F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F3A2D32-B15C-465D-A087-1F3FBE812F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AC4AE6-9A4A-4911-8D1A-48AD03AF0FF8}"/>
              </a:ext>
            </a:extLst>
          </p:cNvPr>
          <p:cNvSpPr>
            <a:spLocks noGrp="1"/>
          </p:cNvSpPr>
          <p:nvPr>
            <p:ph type="dt" sz="half" idx="10"/>
          </p:nvPr>
        </p:nvSpPr>
        <p:spPr/>
        <p:txBody>
          <a:bodyPr/>
          <a:lstStyle/>
          <a:p>
            <a:fld id="{1607C624-DD16-4669-951B-32F5C42AA00B}" type="datetimeFigureOut">
              <a:rPr lang="en-GB" smtClean="0"/>
              <a:t>25/11/2020</a:t>
            </a:fld>
            <a:endParaRPr lang="en-GB"/>
          </a:p>
        </p:txBody>
      </p:sp>
      <p:sp>
        <p:nvSpPr>
          <p:cNvPr id="5" name="Footer Placeholder 4">
            <a:extLst>
              <a:ext uri="{FF2B5EF4-FFF2-40B4-BE49-F238E27FC236}">
                <a16:creationId xmlns:a16="http://schemas.microsoft.com/office/drawing/2014/main" id="{65F38971-F998-426F-8508-F52E7BE228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57BEB6-D900-4BF3-8D12-3A5405057623}"/>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591814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BEED2-E4CE-4A48-856E-C9E21584F6E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4B9C12-D1BC-4553-8354-10BD8E54C3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CBFEF8A-C687-49B7-8862-506DE03475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A28746-965C-486F-B4FF-FA1DCECA6496}"/>
              </a:ext>
            </a:extLst>
          </p:cNvPr>
          <p:cNvSpPr>
            <a:spLocks noGrp="1"/>
          </p:cNvSpPr>
          <p:nvPr>
            <p:ph type="dt" sz="half" idx="10"/>
          </p:nvPr>
        </p:nvSpPr>
        <p:spPr/>
        <p:txBody>
          <a:bodyPr/>
          <a:lstStyle/>
          <a:p>
            <a:fld id="{1607C624-DD16-4669-951B-32F5C42AA00B}" type="datetimeFigureOut">
              <a:rPr lang="en-GB" smtClean="0"/>
              <a:t>25/11/2020</a:t>
            </a:fld>
            <a:endParaRPr lang="en-GB"/>
          </a:p>
        </p:txBody>
      </p:sp>
      <p:sp>
        <p:nvSpPr>
          <p:cNvPr id="6" name="Footer Placeholder 5">
            <a:extLst>
              <a:ext uri="{FF2B5EF4-FFF2-40B4-BE49-F238E27FC236}">
                <a16:creationId xmlns:a16="http://schemas.microsoft.com/office/drawing/2014/main" id="{0074B68E-F995-4E8E-B78F-53D9C4E480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FFED29-DCF3-48B2-ACE6-43DCCDAC36D2}"/>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538717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D7185-C149-46C7-91BF-95FC363E0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BB0D25-3209-4C63-8E16-57DDFE29B0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E25D92-918E-43D6-9A89-945C134830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BAF202-32FE-4513-9C32-68E6BE3A68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4A7A67-B338-4574-807A-6D644BFC9C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CF422F-B1CF-4AB8-84FE-35D4E16A1E84}"/>
              </a:ext>
            </a:extLst>
          </p:cNvPr>
          <p:cNvSpPr>
            <a:spLocks noGrp="1"/>
          </p:cNvSpPr>
          <p:nvPr>
            <p:ph type="dt" sz="half" idx="10"/>
          </p:nvPr>
        </p:nvSpPr>
        <p:spPr/>
        <p:txBody>
          <a:bodyPr/>
          <a:lstStyle/>
          <a:p>
            <a:fld id="{1607C624-DD16-4669-951B-32F5C42AA00B}" type="datetimeFigureOut">
              <a:rPr lang="en-GB" smtClean="0"/>
              <a:t>25/11/2020</a:t>
            </a:fld>
            <a:endParaRPr lang="en-GB"/>
          </a:p>
        </p:txBody>
      </p:sp>
      <p:sp>
        <p:nvSpPr>
          <p:cNvPr id="8" name="Footer Placeholder 7">
            <a:extLst>
              <a:ext uri="{FF2B5EF4-FFF2-40B4-BE49-F238E27FC236}">
                <a16:creationId xmlns:a16="http://schemas.microsoft.com/office/drawing/2014/main" id="{B487F1F8-BE0F-4281-AB83-531651BF24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559036-96D7-41AE-9792-EC9F4A2874D0}"/>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32664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6B16-2D92-4265-857F-4ACC7C32E18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FBF163-BBEA-44F6-A5DE-5C951E5164E4}"/>
              </a:ext>
            </a:extLst>
          </p:cNvPr>
          <p:cNvSpPr>
            <a:spLocks noGrp="1"/>
          </p:cNvSpPr>
          <p:nvPr>
            <p:ph type="dt" sz="half" idx="10"/>
          </p:nvPr>
        </p:nvSpPr>
        <p:spPr/>
        <p:txBody>
          <a:bodyPr/>
          <a:lstStyle/>
          <a:p>
            <a:fld id="{1607C624-DD16-4669-951B-32F5C42AA00B}" type="datetimeFigureOut">
              <a:rPr lang="en-GB" smtClean="0"/>
              <a:t>25/11/2020</a:t>
            </a:fld>
            <a:endParaRPr lang="en-GB"/>
          </a:p>
        </p:txBody>
      </p:sp>
      <p:sp>
        <p:nvSpPr>
          <p:cNvPr id="4" name="Footer Placeholder 3">
            <a:extLst>
              <a:ext uri="{FF2B5EF4-FFF2-40B4-BE49-F238E27FC236}">
                <a16:creationId xmlns:a16="http://schemas.microsoft.com/office/drawing/2014/main" id="{8175ED42-4BF2-4622-906E-6905039916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8AAF46F-5726-45F0-8B97-52E50E0C3517}"/>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3255940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A887DF-DBA3-4EEC-8B32-32AEB0D97D7A}"/>
              </a:ext>
            </a:extLst>
          </p:cNvPr>
          <p:cNvSpPr>
            <a:spLocks noGrp="1"/>
          </p:cNvSpPr>
          <p:nvPr>
            <p:ph type="dt" sz="half" idx="10"/>
          </p:nvPr>
        </p:nvSpPr>
        <p:spPr/>
        <p:txBody>
          <a:bodyPr/>
          <a:lstStyle/>
          <a:p>
            <a:fld id="{1607C624-DD16-4669-951B-32F5C42AA00B}" type="datetimeFigureOut">
              <a:rPr lang="en-GB" smtClean="0"/>
              <a:t>25/11/2020</a:t>
            </a:fld>
            <a:endParaRPr lang="en-GB"/>
          </a:p>
        </p:txBody>
      </p:sp>
      <p:sp>
        <p:nvSpPr>
          <p:cNvPr id="3" name="Footer Placeholder 2">
            <a:extLst>
              <a:ext uri="{FF2B5EF4-FFF2-40B4-BE49-F238E27FC236}">
                <a16:creationId xmlns:a16="http://schemas.microsoft.com/office/drawing/2014/main" id="{E82F6EC4-C50F-49F4-A3DA-DDB53DAE99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2C81F00-F22C-4652-965D-FCB8DB308AFB}"/>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29880112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F357-EC3F-4C0A-8EE0-5DFAECDE9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AB41CB1-D2F8-4B34-B7AC-B6AD41DC1B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70B754D-A38D-4A19-BE56-59C12C68A2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903B84-40A1-4A3C-A0DF-553CC24EFBE0}"/>
              </a:ext>
            </a:extLst>
          </p:cNvPr>
          <p:cNvSpPr>
            <a:spLocks noGrp="1"/>
          </p:cNvSpPr>
          <p:nvPr>
            <p:ph type="dt" sz="half" idx="10"/>
          </p:nvPr>
        </p:nvSpPr>
        <p:spPr/>
        <p:txBody>
          <a:bodyPr/>
          <a:lstStyle/>
          <a:p>
            <a:fld id="{1607C624-DD16-4669-951B-32F5C42AA00B}" type="datetimeFigureOut">
              <a:rPr lang="en-GB" smtClean="0"/>
              <a:t>25/11/2020</a:t>
            </a:fld>
            <a:endParaRPr lang="en-GB"/>
          </a:p>
        </p:txBody>
      </p:sp>
      <p:sp>
        <p:nvSpPr>
          <p:cNvPr id="6" name="Footer Placeholder 5">
            <a:extLst>
              <a:ext uri="{FF2B5EF4-FFF2-40B4-BE49-F238E27FC236}">
                <a16:creationId xmlns:a16="http://schemas.microsoft.com/office/drawing/2014/main" id="{F97E8BEB-ABAF-4E7E-8E1E-E5D0F9EB18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9F137E-16E5-4B91-9223-FDAAB3C72C0F}"/>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562224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8925D-F981-43E0-8301-FC29B28666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0D3851A-DEA7-4951-B8AB-25A88E1D0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DC43B27-F365-4A6C-8DFC-F93A800AC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2A91B-471B-4D57-B4EC-85638D4F653F}"/>
              </a:ext>
            </a:extLst>
          </p:cNvPr>
          <p:cNvSpPr>
            <a:spLocks noGrp="1"/>
          </p:cNvSpPr>
          <p:nvPr>
            <p:ph type="dt" sz="half" idx="10"/>
          </p:nvPr>
        </p:nvSpPr>
        <p:spPr/>
        <p:txBody>
          <a:bodyPr/>
          <a:lstStyle/>
          <a:p>
            <a:fld id="{1607C624-DD16-4669-951B-32F5C42AA00B}" type="datetimeFigureOut">
              <a:rPr lang="en-GB" smtClean="0"/>
              <a:t>25/11/2020</a:t>
            </a:fld>
            <a:endParaRPr lang="en-GB"/>
          </a:p>
        </p:txBody>
      </p:sp>
      <p:sp>
        <p:nvSpPr>
          <p:cNvPr id="6" name="Footer Placeholder 5">
            <a:extLst>
              <a:ext uri="{FF2B5EF4-FFF2-40B4-BE49-F238E27FC236}">
                <a16:creationId xmlns:a16="http://schemas.microsoft.com/office/drawing/2014/main" id="{73D97A0D-0C1B-4769-8384-CFF2B633A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27D6E5-DE20-4995-AA70-926160980D12}"/>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472908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B9B2A-7CD6-4699-A0B8-60D8ABD0F57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2FCB30-5DC8-482E-87BF-F4DC40EF89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20560C-7528-4479-86B2-22C3298E09EE}"/>
              </a:ext>
            </a:extLst>
          </p:cNvPr>
          <p:cNvSpPr>
            <a:spLocks noGrp="1"/>
          </p:cNvSpPr>
          <p:nvPr>
            <p:ph type="dt" sz="half" idx="10"/>
          </p:nvPr>
        </p:nvSpPr>
        <p:spPr/>
        <p:txBody>
          <a:bodyPr/>
          <a:lstStyle/>
          <a:p>
            <a:fld id="{1607C624-DD16-4669-951B-32F5C42AA00B}" type="datetimeFigureOut">
              <a:rPr lang="en-GB" smtClean="0"/>
              <a:t>25/11/2020</a:t>
            </a:fld>
            <a:endParaRPr lang="en-GB"/>
          </a:p>
        </p:txBody>
      </p:sp>
      <p:sp>
        <p:nvSpPr>
          <p:cNvPr id="5" name="Footer Placeholder 4">
            <a:extLst>
              <a:ext uri="{FF2B5EF4-FFF2-40B4-BE49-F238E27FC236}">
                <a16:creationId xmlns:a16="http://schemas.microsoft.com/office/drawing/2014/main" id="{6CE9161F-4694-4A91-B5AA-B4CBD9B3FF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A1D9F9-B834-41AD-BAE1-AB4744FFF986}"/>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3901925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AF8F66-874A-4D68-BF70-A22FCE272B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BD5115-6DF1-4F11-82D4-A1319068AC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14E039-497B-4EAD-8D91-34B17BBABF31}"/>
              </a:ext>
            </a:extLst>
          </p:cNvPr>
          <p:cNvSpPr>
            <a:spLocks noGrp="1"/>
          </p:cNvSpPr>
          <p:nvPr>
            <p:ph type="dt" sz="half" idx="10"/>
          </p:nvPr>
        </p:nvSpPr>
        <p:spPr/>
        <p:txBody>
          <a:bodyPr/>
          <a:lstStyle/>
          <a:p>
            <a:fld id="{1607C624-DD16-4669-951B-32F5C42AA00B}" type="datetimeFigureOut">
              <a:rPr lang="en-GB" smtClean="0"/>
              <a:t>25/11/2020</a:t>
            </a:fld>
            <a:endParaRPr lang="en-GB"/>
          </a:p>
        </p:txBody>
      </p:sp>
      <p:sp>
        <p:nvSpPr>
          <p:cNvPr id="5" name="Footer Placeholder 4">
            <a:extLst>
              <a:ext uri="{FF2B5EF4-FFF2-40B4-BE49-F238E27FC236}">
                <a16:creationId xmlns:a16="http://schemas.microsoft.com/office/drawing/2014/main" id="{3AE202FD-C1E0-4B00-9962-BBEC723D52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375B7E-136F-4BDC-A445-D18B90A656E9}"/>
              </a:ext>
            </a:extLst>
          </p:cNvPr>
          <p:cNvSpPr>
            <a:spLocks noGrp="1"/>
          </p:cNvSpPr>
          <p:nvPr>
            <p:ph type="sldNum" sz="quarter" idx="12"/>
          </p:nvPr>
        </p:nvSpPr>
        <p:spPr/>
        <p:txBody>
          <a:bodyPr/>
          <a:lstStyle/>
          <a:p>
            <a:fld id="{018CC62D-0794-4BDE-AE23-3DEBF78AA6AB}" type="slidenum">
              <a:rPr lang="en-GB" smtClean="0"/>
              <a:t>‹#›</a:t>
            </a:fld>
            <a:endParaRPr lang="en-GB"/>
          </a:p>
        </p:txBody>
      </p:sp>
    </p:spTree>
    <p:extLst>
      <p:ext uri="{BB962C8B-B14F-4D97-AF65-F5344CB8AC3E}">
        <p14:creationId xmlns:p14="http://schemas.microsoft.com/office/powerpoint/2010/main" val="2632976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54625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7B2DA-33C0-4F39-BD83-EBF2E8BF6B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B8014A-AD4F-4415-A563-A041D8E16E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523FEEE-EE02-40C6-8893-FB3C30119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1AFF8F-C878-4E81-8136-C941A5D3E31A}"/>
              </a:ext>
            </a:extLst>
          </p:cNvPr>
          <p:cNvSpPr>
            <a:spLocks noGrp="1"/>
          </p:cNvSpPr>
          <p:nvPr>
            <p:ph type="dt" sz="half" idx="10"/>
          </p:nvPr>
        </p:nvSpPr>
        <p:spPr/>
        <p:txBody>
          <a:bodyPr/>
          <a:lstStyle/>
          <a:p>
            <a:fld id="{2E35EE27-B576-488F-ADDD-F22D196076A6}" type="datetimeFigureOut">
              <a:rPr lang="en-GB" smtClean="0"/>
              <a:t>25/11/2020</a:t>
            </a:fld>
            <a:endParaRPr lang="en-GB"/>
          </a:p>
        </p:txBody>
      </p:sp>
      <p:sp>
        <p:nvSpPr>
          <p:cNvPr id="6" name="Footer Placeholder 5">
            <a:extLst>
              <a:ext uri="{FF2B5EF4-FFF2-40B4-BE49-F238E27FC236}">
                <a16:creationId xmlns:a16="http://schemas.microsoft.com/office/drawing/2014/main" id="{7E8063B8-9354-486D-8373-B03C5A99D3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75C7A0-6B96-40C7-BBC4-1368C5456041}"/>
              </a:ext>
            </a:extLst>
          </p:cNvPr>
          <p:cNvSpPr>
            <a:spLocks noGrp="1"/>
          </p:cNvSpPr>
          <p:nvPr>
            <p:ph type="sldNum" sz="quarter" idx="12"/>
          </p:nvPr>
        </p:nvSpPr>
        <p:spPr/>
        <p:txBody>
          <a:bodyPr/>
          <a:lstStyle/>
          <a:p>
            <a:fld id="{43DCCE37-374A-4FC8-9A93-25203FB557A0}" type="slidenum">
              <a:rPr lang="en-GB" smtClean="0"/>
              <a:t>‹#›</a:t>
            </a:fld>
            <a:endParaRPr lang="en-GB"/>
          </a:p>
        </p:txBody>
      </p:sp>
    </p:spTree>
    <p:extLst>
      <p:ext uri="{BB962C8B-B14F-4D97-AF65-F5344CB8AC3E}">
        <p14:creationId xmlns:p14="http://schemas.microsoft.com/office/powerpoint/2010/main" val="318085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A18E5-F4B6-49C0-9853-B1557A53AC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F5807B-8D7C-4EC4-BAD5-9E2A308F18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14B31D-24D6-42F0-BE3B-C946E7D2193B}"/>
              </a:ext>
            </a:extLst>
          </p:cNvPr>
          <p:cNvSpPr>
            <a:spLocks noGrp="1"/>
          </p:cNvSpPr>
          <p:nvPr>
            <p:ph type="dt" sz="half" idx="10"/>
          </p:nvPr>
        </p:nvSpPr>
        <p:spPr/>
        <p:txBody>
          <a:bodyPr/>
          <a:lstStyle/>
          <a:p>
            <a:fld id="{A9ED334B-17E8-457F-9A86-2370D0687AD0}" type="datetimeFigureOut">
              <a:rPr lang="en-GB" smtClean="0"/>
              <a:t>25/11/2020</a:t>
            </a:fld>
            <a:endParaRPr lang="en-GB"/>
          </a:p>
        </p:txBody>
      </p:sp>
      <p:sp>
        <p:nvSpPr>
          <p:cNvPr id="5" name="Footer Placeholder 4">
            <a:extLst>
              <a:ext uri="{FF2B5EF4-FFF2-40B4-BE49-F238E27FC236}">
                <a16:creationId xmlns:a16="http://schemas.microsoft.com/office/drawing/2014/main" id="{4F0B93FF-BE63-4672-8924-97F43E185C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DA5C09-964D-411F-B1C2-F2A97D81F0CF}"/>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60294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276A-0FC1-4916-84CB-9479CE39BB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3E5E7B-5F8C-477F-8C70-8588EEB590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391CE1-3711-4C97-93CE-BBF8EBDF7FE0}"/>
              </a:ext>
            </a:extLst>
          </p:cNvPr>
          <p:cNvSpPr>
            <a:spLocks noGrp="1"/>
          </p:cNvSpPr>
          <p:nvPr>
            <p:ph type="dt" sz="half" idx="10"/>
          </p:nvPr>
        </p:nvSpPr>
        <p:spPr/>
        <p:txBody>
          <a:bodyPr/>
          <a:lstStyle/>
          <a:p>
            <a:fld id="{A9ED334B-17E8-457F-9A86-2370D0687AD0}" type="datetimeFigureOut">
              <a:rPr lang="en-GB" smtClean="0"/>
              <a:t>25/11/2020</a:t>
            </a:fld>
            <a:endParaRPr lang="en-GB"/>
          </a:p>
        </p:txBody>
      </p:sp>
      <p:sp>
        <p:nvSpPr>
          <p:cNvPr id="5" name="Footer Placeholder 4">
            <a:extLst>
              <a:ext uri="{FF2B5EF4-FFF2-40B4-BE49-F238E27FC236}">
                <a16:creationId xmlns:a16="http://schemas.microsoft.com/office/drawing/2014/main" id="{946F205C-3B4B-4D23-B920-9BF5327115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F72A9D-DE99-41E4-9CEE-32588D63B477}"/>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90697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64B72-1FD6-4C23-8B74-329FBCEB91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E7CE640-ACA1-4214-ABC1-0FA4AAC251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D7195-3077-4644-A5F6-A41B9FD56316}"/>
              </a:ext>
            </a:extLst>
          </p:cNvPr>
          <p:cNvSpPr>
            <a:spLocks noGrp="1"/>
          </p:cNvSpPr>
          <p:nvPr>
            <p:ph type="dt" sz="half" idx="10"/>
          </p:nvPr>
        </p:nvSpPr>
        <p:spPr/>
        <p:txBody>
          <a:bodyPr/>
          <a:lstStyle/>
          <a:p>
            <a:fld id="{A9ED334B-17E8-457F-9A86-2370D0687AD0}" type="datetimeFigureOut">
              <a:rPr lang="en-GB" smtClean="0"/>
              <a:t>25/11/2020</a:t>
            </a:fld>
            <a:endParaRPr lang="en-GB"/>
          </a:p>
        </p:txBody>
      </p:sp>
      <p:sp>
        <p:nvSpPr>
          <p:cNvPr id="5" name="Footer Placeholder 4">
            <a:extLst>
              <a:ext uri="{FF2B5EF4-FFF2-40B4-BE49-F238E27FC236}">
                <a16:creationId xmlns:a16="http://schemas.microsoft.com/office/drawing/2014/main" id="{F453AA35-B377-4ABD-8BC6-EF0BDEF53A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20FBF7-DE0C-4FEC-A4CD-B4B19907AC71}"/>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947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2C944-7F05-47F1-AB0E-DDF8DBB172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E21F8D-FC57-4AB9-B3B8-F220A096C2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0FE873-7E89-4E61-B021-A082679A9A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EA5E31-607A-46D2-822F-839B23096201}"/>
              </a:ext>
            </a:extLst>
          </p:cNvPr>
          <p:cNvSpPr>
            <a:spLocks noGrp="1"/>
          </p:cNvSpPr>
          <p:nvPr>
            <p:ph type="dt" sz="half" idx="10"/>
          </p:nvPr>
        </p:nvSpPr>
        <p:spPr/>
        <p:txBody>
          <a:bodyPr/>
          <a:lstStyle/>
          <a:p>
            <a:fld id="{A9ED334B-17E8-457F-9A86-2370D0687AD0}" type="datetimeFigureOut">
              <a:rPr lang="en-GB" smtClean="0"/>
              <a:t>25/11/2020</a:t>
            </a:fld>
            <a:endParaRPr lang="en-GB"/>
          </a:p>
        </p:txBody>
      </p:sp>
      <p:sp>
        <p:nvSpPr>
          <p:cNvPr id="6" name="Footer Placeholder 5">
            <a:extLst>
              <a:ext uri="{FF2B5EF4-FFF2-40B4-BE49-F238E27FC236}">
                <a16:creationId xmlns:a16="http://schemas.microsoft.com/office/drawing/2014/main" id="{6CA240A1-38B9-495D-A133-0955EEEFAE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3FAE2D-6EA5-468A-A505-D80B67CD5785}"/>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488357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A135-6E49-48E6-B2C9-DD5ED37E570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A0E218-BF9C-4CEE-879D-2C0EDDC1F9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0F907-80A7-4240-8195-C8C001AF79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C4467C-3A61-4C53-925F-EE57657361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AB2189-2251-4615-9D25-84E0EBF994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A371BA-FA1E-4133-AC3A-23433E02FB1B}"/>
              </a:ext>
            </a:extLst>
          </p:cNvPr>
          <p:cNvSpPr>
            <a:spLocks noGrp="1"/>
          </p:cNvSpPr>
          <p:nvPr>
            <p:ph type="dt" sz="half" idx="10"/>
          </p:nvPr>
        </p:nvSpPr>
        <p:spPr/>
        <p:txBody>
          <a:bodyPr/>
          <a:lstStyle/>
          <a:p>
            <a:fld id="{A9ED334B-17E8-457F-9A86-2370D0687AD0}" type="datetimeFigureOut">
              <a:rPr lang="en-GB" smtClean="0"/>
              <a:t>25/11/2020</a:t>
            </a:fld>
            <a:endParaRPr lang="en-GB"/>
          </a:p>
        </p:txBody>
      </p:sp>
      <p:sp>
        <p:nvSpPr>
          <p:cNvPr id="8" name="Footer Placeholder 7">
            <a:extLst>
              <a:ext uri="{FF2B5EF4-FFF2-40B4-BE49-F238E27FC236}">
                <a16:creationId xmlns:a16="http://schemas.microsoft.com/office/drawing/2014/main" id="{1FDE7FE4-3D25-4300-B5AB-75965AB4B9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5D936E-BF03-4D7D-A115-FE99C1DE6B43}"/>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4158355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0204B-B3C8-482E-92F3-85B254875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7D8AC1-63EA-48B8-94EB-89766700C299}"/>
              </a:ext>
            </a:extLst>
          </p:cNvPr>
          <p:cNvSpPr>
            <a:spLocks noGrp="1"/>
          </p:cNvSpPr>
          <p:nvPr>
            <p:ph type="dt" sz="half" idx="10"/>
          </p:nvPr>
        </p:nvSpPr>
        <p:spPr/>
        <p:txBody>
          <a:bodyPr/>
          <a:lstStyle/>
          <a:p>
            <a:fld id="{A9ED334B-17E8-457F-9A86-2370D0687AD0}" type="datetimeFigureOut">
              <a:rPr lang="en-GB" smtClean="0"/>
              <a:t>25/11/2020</a:t>
            </a:fld>
            <a:endParaRPr lang="en-GB"/>
          </a:p>
        </p:txBody>
      </p:sp>
      <p:sp>
        <p:nvSpPr>
          <p:cNvPr id="4" name="Footer Placeholder 3">
            <a:extLst>
              <a:ext uri="{FF2B5EF4-FFF2-40B4-BE49-F238E27FC236}">
                <a16:creationId xmlns:a16="http://schemas.microsoft.com/office/drawing/2014/main" id="{9969339C-E784-4BCC-9990-AF0060BC0C6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40A120-FD99-474D-BB53-F28C31F5694A}"/>
              </a:ext>
            </a:extLst>
          </p:cNvPr>
          <p:cNvSpPr>
            <a:spLocks noGrp="1"/>
          </p:cNvSpPr>
          <p:nvPr>
            <p:ph type="sldNum" sz="quarter" idx="12"/>
          </p:nvPr>
        </p:nvSpPr>
        <p:spPr/>
        <p:txBody>
          <a:bodyPr/>
          <a:lstStyle/>
          <a:p>
            <a:fld id="{96352198-4F16-4714-BDAF-EE74460AC830}" type="slidenum">
              <a:rPr lang="en-GB" smtClean="0"/>
              <a:t>‹#›</a:t>
            </a:fld>
            <a:endParaRPr lang="en-GB"/>
          </a:p>
        </p:txBody>
      </p:sp>
    </p:spTree>
    <p:extLst>
      <p:ext uri="{BB962C8B-B14F-4D97-AF65-F5344CB8AC3E}">
        <p14:creationId xmlns:p14="http://schemas.microsoft.com/office/powerpoint/2010/main" val="855661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169803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9" r:id="rId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D29280-E36D-4227-B81E-2D608C5FE3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490394-1BC4-4EA6-9A8D-4D7AC1E6DA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6ED07E-1EAD-4DFD-B55F-C912DD77A5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D334B-17E8-457F-9A86-2370D0687AD0}" type="datetimeFigureOut">
              <a:rPr lang="en-GB" smtClean="0"/>
              <a:t>25/11/2020</a:t>
            </a:fld>
            <a:endParaRPr lang="en-GB"/>
          </a:p>
        </p:txBody>
      </p:sp>
      <p:sp>
        <p:nvSpPr>
          <p:cNvPr id="5" name="Footer Placeholder 4">
            <a:extLst>
              <a:ext uri="{FF2B5EF4-FFF2-40B4-BE49-F238E27FC236}">
                <a16:creationId xmlns:a16="http://schemas.microsoft.com/office/drawing/2014/main" id="{7F6BB442-FD5B-42EE-9EC1-B73CDC0968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853C332-D375-47CB-8B41-72D5C921B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52198-4F16-4714-BDAF-EE74460AC830}" type="slidenum">
              <a:rPr lang="en-GB" smtClean="0"/>
              <a:t>‹#›</a:t>
            </a:fld>
            <a:endParaRPr lang="en-GB" dirty="0"/>
          </a:p>
        </p:txBody>
      </p:sp>
    </p:spTree>
    <p:extLst>
      <p:ext uri="{BB962C8B-B14F-4D97-AF65-F5344CB8AC3E}">
        <p14:creationId xmlns:p14="http://schemas.microsoft.com/office/powerpoint/2010/main" val="26824232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3090007768"/>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0D5BDB-755A-465C-A2CE-ABF00E45C8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FBA107-34E6-4286-9DC9-B5F9C9C03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047AD4-50B2-4B13-A02F-B9914300D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07C624-DD16-4669-951B-32F5C42AA00B}" type="datetimeFigureOut">
              <a:rPr lang="en-GB" smtClean="0"/>
              <a:t>25/11/2020</a:t>
            </a:fld>
            <a:endParaRPr lang="en-GB"/>
          </a:p>
        </p:txBody>
      </p:sp>
      <p:sp>
        <p:nvSpPr>
          <p:cNvPr id="5" name="Footer Placeholder 4">
            <a:extLst>
              <a:ext uri="{FF2B5EF4-FFF2-40B4-BE49-F238E27FC236}">
                <a16:creationId xmlns:a16="http://schemas.microsoft.com/office/drawing/2014/main" id="{B6BBD345-CFA4-42EC-A0B1-E8E65C7EAF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E16E42F-5D85-4E34-BEA2-0B7BF99166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CC62D-0794-4BDE-AE23-3DEBF78AA6AB}" type="slidenum">
              <a:rPr lang="en-GB" smtClean="0"/>
              <a:t>‹#›</a:t>
            </a:fld>
            <a:endParaRPr lang="en-GB"/>
          </a:p>
        </p:txBody>
      </p:sp>
    </p:spTree>
    <p:extLst>
      <p:ext uri="{BB962C8B-B14F-4D97-AF65-F5344CB8AC3E}">
        <p14:creationId xmlns:p14="http://schemas.microsoft.com/office/powerpoint/2010/main" val="175207874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england.londonehchprogramme@nhs.net"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hyperlink" Target="https://www.gov.uk/government/publications/covid-19-how-to-work-safely-in-care-homes" TargetMode="External"/><Relationship Id="rId3" Type="http://schemas.openxmlformats.org/officeDocument/2006/relationships/hyperlink" Target="https://www.youtube.com/watch?v=ozY50PPmsvE&amp;feature=youtu.be" TargetMode="External"/><Relationship Id="rId7" Type="http://schemas.openxmlformats.org/officeDocument/2006/relationships/hyperlink" Target="https://www.gov.uk/government/publications/wuhan-novel-coronavirus-infection-prevention-and-control/covid-19-personal-protective-equipment-pp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hyperlink" Target="https://assets.publishing.service.gov.uk/government/uploads/system/uploads/attachment_data/file/881005/Taking_off_PPE_Care_Homes.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gov.uk/government/publications/face-coverings-when-to-wear-one-and-how-to-make-your-own" TargetMode="External"/><Relationship Id="rId3" Type="http://schemas.openxmlformats.org/officeDocument/2006/relationships/hyperlink" Target="https://www.gov.uk/government/publications/face-coverings-when-to-wear-one-and-how-to-make-your-own/face-coverings-when-to-wear-one-and-how-to-make-your-own" TargetMode="External"/><Relationship Id="rId7" Type="http://schemas.openxmlformats.org/officeDocument/2006/relationships/hyperlink" Target="https://www.mencap.org.uk/sites/default/files/2020-08/Face%20covering%20rules%20in%20England.pdf"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s://www.mencap.org.uk/sites/default/files/2020-08/All%20about%20face%20coverings.pdf" TargetMode="External"/><Relationship Id="rId11" Type="http://schemas.openxmlformats.org/officeDocument/2006/relationships/image" Target="../media/image23.svg"/><Relationship Id="rId5" Type="http://schemas.openxmlformats.org/officeDocument/2006/relationships/hyperlink" Target="https://www.gov.uk/government/publications/wuhan-novel-coronavirus-infection-prevention-and-control/new-government-recommendations-for-england-nhs-hospital-trusts-and-private-hospital-providers" TargetMode="External"/><Relationship Id="rId10" Type="http://schemas.openxmlformats.org/officeDocument/2006/relationships/image" Target="../media/image22.png"/><Relationship Id="rId4" Type="http://schemas.openxmlformats.org/officeDocument/2006/relationships/hyperlink" Target="https://www.gov.uk/government/publications/how-to-wear-and-make-a-cloth-face-covering/how-to-wear-and-make-a-cloth-face-covering" TargetMode="External"/><Relationship Id="rId9" Type="http://schemas.openxmlformats.org/officeDocument/2006/relationships/hyperlink" Target="https://assets.publishing.service.gov.uk/government/uploads/system/uploads/attachment_data/file/902355/How_to_work_safely_in_care_homes_v5_20_July.pd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atm-gnobU7o" TargetMode="External"/><Relationship Id="rId13" Type="http://schemas.openxmlformats.org/officeDocument/2006/relationships/slide" Target="slide5.xml"/><Relationship Id="rId3" Type="http://schemas.openxmlformats.org/officeDocument/2006/relationships/hyperlink" Target="https://www.gov.uk/government/publications/wuhan-novel-coronavirus-infection-prevention-and-control#history" TargetMode="External"/><Relationship Id="rId7" Type="http://schemas.openxmlformats.org/officeDocument/2006/relationships/hyperlink" Target="https://www.nhs.uk/common-health-questions/accidents-first-aid-and-treatments/how-do-i-check-my-pulse/" TargetMode="External"/><Relationship Id="rId12"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gov.uk/government/publications/wuhan-novel-coronavirus-initial-investigation-of-possible-cases/investigation-and-initial-clinical-management-of-possible-cases-of-wuhan-novel-coronavirus-wn-cov-infection" TargetMode="External"/><Relationship Id="rId11" Type="http://schemas.openxmlformats.org/officeDocument/2006/relationships/hyperlink" Target="https://www.gov.uk/government/publications/coronavirus-covid-19-admission-and-care-of-people-in-care-homes" TargetMode="External"/><Relationship Id="rId5" Type="http://schemas.openxmlformats.org/officeDocument/2006/relationships/slide" Target="slide13.xml"/><Relationship Id="rId10" Type="http://schemas.openxmlformats.org/officeDocument/2006/relationships/hyperlink" Target="mailto:LCRC@phe.gov.uk" TargetMode="External"/><Relationship Id="rId4" Type="http://schemas.openxmlformats.org/officeDocument/2006/relationships/hyperlink" Target="https://www.bgs.org.uk/resources/covid-19-managing-the-covid-19-pandemic-in-care-homes" TargetMode="External"/><Relationship Id="rId9" Type="http://schemas.openxmlformats.org/officeDocument/2006/relationships/hyperlink" Target="https://wessexahsn.org.uk/img/projects/HydrationPoster-1584451329.pdf" TargetMode="External"/><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gov.uk/guidance/coronavirus-covid-19-getting-tested" TargetMode="External"/><Relationship Id="rId7" Type="http://schemas.openxmlformats.org/officeDocument/2006/relationships/hyperlink" Target="mailto:phe.lcrc@nhs.net" TargetMode="External"/><Relationship Id="rId2" Type="http://schemas.openxmlformats.org/officeDocument/2006/relationships/hyperlink" Target="https://www.gov.uk/apply-coronavirus-test-care-home" TargetMode="External"/><Relationship Id="rId1" Type="http://schemas.openxmlformats.org/officeDocument/2006/relationships/slideLayout" Target="../slideLayouts/slideLayout3.xml"/><Relationship Id="rId6" Type="http://schemas.openxmlformats.org/officeDocument/2006/relationships/hyperlink" Target="mailto:lcrc@phe.gov.uk" TargetMode="External"/><Relationship Id="rId5" Type="http://schemas.openxmlformats.org/officeDocument/2006/relationships/hyperlink" Target="http://www.genqa.org/carehomes" TargetMode="External"/><Relationship Id="rId4" Type="http://schemas.openxmlformats.org/officeDocument/2006/relationships/hyperlink" Target="http://www.yhscn.nhs.uk/media/PDFs/mhdn/Dementia/Covid%2019/Top%20Tips%20Getting%20a%20COVID%20Swab%20from%20people%20with%20dementia.pdf" TargetMode="External"/><Relationship Id="rId9" Type="http://schemas.openxmlformats.org/officeDocument/2006/relationships/image" Target="../media/image26.sv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hyperlink" Target="https://bnssgccg-media.ams3.cdn.digitaloceanspaces.com/attachments/Easy_Read_swab.pdf" TargetMode="External"/><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hyperlink" Target="https://www.scie.org.uk/care-providers/coronavirus-covid-19/mca/best-interests-decisions" TargetMode="External"/><Relationship Id="rId3" Type="http://schemas.openxmlformats.org/officeDocument/2006/relationships/hyperlink" Target="https://www.achievetogether.co.uk/wp-content/uploads/2020/04/Being-tested-for-Covid-19a.pdf" TargetMode="External"/><Relationship Id="rId7" Type="http://schemas.openxmlformats.org/officeDocument/2006/relationships/hyperlink" Target="https://assets.publishing.service.gov.uk/government/uploads/system/uploads/attachment_data/file/895702/annex-a-decision-making-flowchart.pdf" TargetMode="External"/><Relationship Id="rId2" Type="http://schemas.openxmlformats.org/officeDocument/2006/relationships/hyperlink" Target="https://www.scie.org.uk/mca/introduction" TargetMode="External"/><Relationship Id="rId1" Type="http://schemas.openxmlformats.org/officeDocument/2006/relationships/slideLayout" Target="../slideLayouts/slideLayout2.xml"/><Relationship Id="rId6" Type="http://schemas.openxmlformats.org/officeDocument/2006/relationships/hyperlink" Target="https://www.gov.uk/government/publications/coronavirus-covid-19-looking-after-people-who-lack-mental-capacity/the-mental-capacity-act-2005-mca-and-deprivation-of-liberty-safeguards-dols-during-the-coronavirus-covid-19-pandemic-additional-guidancea#best-interest-decisions" TargetMode="External"/><Relationship Id="rId5" Type="http://schemas.openxmlformats.org/officeDocument/2006/relationships/hyperlink" Target="https://www.scie.org.uk/mca/directory/forum/covid-webinars/testing-and-capacity" TargetMode="External"/><Relationship Id="rId4" Type="http://schemas.openxmlformats.org/officeDocument/2006/relationships/hyperlink" Target="https://www.gov.uk/government/publications/coronavirus-covid-19-looking-after-people-who-lack-mental-capacity/the-mental-capacity-act-2005-mca-and-deprivation-of-liberty-safeguards-dols-during-the-coronavirus-covid-19-pandemic-additional-guidancea" TargetMode="External"/><Relationship Id="rId9"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get-coronavirus-test" TargetMode="External"/><Relationship Id="rId7" Type="http://schemas.openxmlformats.org/officeDocument/2006/relationships/image" Target="../media/image41.svg"/><Relationship Id="rId2" Type="http://schemas.openxmlformats.org/officeDocument/2006/relationships/hyperlink" Target="https://www.gov.uk/apply-coronavirus-test-care-home" TargetMode="Externa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hyperlink" Target="mailto:phe.lcrc@nhs.net" TargetMode="External"/><Relationship Id="rId4" Type="http://schemas.openxmlformats.org/officeDocument/2006/relationships/hyperlink" Target="mailto:lcrc@phe.gov.uk"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gov.uk/government/publications/covid-19-stay-at-home-guidance/stay-at-home-guidance-for-households-with-possible-coronavirus-covid-19-infec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s://www.gov.uk/government/publications/coronavirus-covid-19-admission-and-care-of-people-in-care-hom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government/publications/coronavirus-covid-19-admission-and-care-of-people-in-care-homes/coronavirus-covid-19-admission-and-care-of-people-in-care-homes#annex-b"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4.sv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hyperlink" Target="mailto:LCRC@phe.gov.uk"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hyperlink" Target="https://www.gov.uk/guidance/nhs-test-and-trace-how-it-work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covid19.nhs.uk/pdf/businesses-qr-guide.pdf" TargetMode="External"/><Relationship Id="rId13" Type="http://schemas.openxmlformats.org/officeDocument/2006/relationships/hyperlink" Target="https://faq.covid19.nhs.uk/category/?id=CAT-01033" TargetMode="External"/><Relationship Id="rId18" Type="http://schemas.openxmlformats.org/officeDocument/2006/relationships/image" Target="../media/image49.png"/><Relationship Id="rId3" Type="http://schemas.openxmlformats.org/officeDocument/2006/relationships/hyperlink" Target="https://www.covid19.nhs.uk/privacy-and-data.html" TargetMode="External"/><Relationship Id="rId21" Type="http://schemas.openxmlformats.org/officeDocument/2006/relationships/hyperlink" Target="https://faq.covid19.nhs.uk/category/?id=CAT-01037" TargetMode="External"/><Relationship Id="rId7" Type="http://schemas.openxmlformats.org/officeDocument/2006/relationships/hyperlink" Target="https://www.covid19.nhs.uk/information-and-resources.html" TargetMode="External"/><Relationship Id="rId12" Type="http://schemas.openxmlformats.org/officeDocument/2006/relationships/image" Target="../media/image46.png"/><Relationship Id="rId17" Type="http://schemas.openxmlformats.org/officeDocument/2006/relationships/hyperlink" Target="https://faq.covid19.nhs.uk/category/?id=CAT-01035" TargetMode="External"/><Relationship Id="rId25" Type="http://schemas.openxmlformats.org/officeDocument/2006/relationships/image" Target="../media/image53.png"/><Relationship Id="rId2" Type="http://schemas.openxmlformats.org/officeDocument/2006/relationships/notesSlide" Target="../notesSlides/notesSlide16.xml"/><Relationship Id="rId16" Type="http://schemas.openxmlformats.org/officeDocument/2006/relationships/image" Target="../media/image48.png"/><Relationship Id="rId20"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hyperlink" Target="https://www.covid19.nhs.uk/venue-check-in-businesses.html" TargetMode="External"/><Relationship Id="rId11" Type="http://schemas.openxmlformats.org/officeDocument/2006/relationships/hyperlink" Target="https://www.covid19.nhs.uk/assets/apple-store.svg" TargetMode="External"/><Relationship Id="rId24" Type="http://schemas.openxmlformats.org/officeDocument/2006/relationships/image" Target="../media/image52.png"/><Relationship Id="rId5" Type="http://schemas.openxmlformats.org/officeDocument/2006/relationships/hyperlink" Target="https://www.covid19.nhs.uk/" TargetMode="External"/><Relationship Id="rId15" Type="http://schemas.openxmlformats.org/officeDocument/2006/relationships/hyperlink" Target="https://faq.covid19.nhs.uk/category/?id=CAT-01034" TargetMode="External"/><Relationship Id="rId23" Type="http://schemas.openxmlformats.org/officeDocument/2006/relationships/hyperlink" Target="https://faq.covid19.nhs.uk/category/?id=CAT-01038" TargetMode="External"/><Relationship Id="rId10" Type="http://schemas.openxmlformats.org/officeDocument/2006/relationships/image" Target="../media/image45.png"/><Relationship Id="rId19" Type="http://schemas.openxmlformats.org/officeDocument/2006/relationships/hyperlink" Target="https://faq.covid19.nhs.uk/category/?id=CAT-01036" TargetMode="External"/><Relationship Id="rId4" Type="http://schemas.openxmlformats.org/officeDocument/2006/relationships/hyperlink" Target="https://covid19.nhs.uk/help-downloading.html" TargetMode="External"/><Relationship Id="rId9" Type="http://schemas.openxmlformats.org/officeDocument/2006/relationships/hyperlink" Target="https://www.covid19.nhs.uk/assets/android-store.svg" TargetMode="External"/><Relationship Id="rId14" Type="http://schemas.openxmlformats.org/officeDocument/2006/relationships/image" Target="../media/image47.png"/><Relationship Id="rId22"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hyperlink" Target="https://www.covid19.nhs.uk/venue-check-in-businesses.html" TargetMode="External"/><Relationship Id="rId3" Type="http://schemas.openxmlformats.org/officeDocument/2006/relationships/hyperlink" Target="https://www.gov.uk/create-coronavirus-qr-poster" TargetMode="External"/><Relationship Id="rId7" Type="http://schemas.openxmlformats.org/officeDocument/2006/relationships/hyperlink" Target="https://www.covid19.nhs.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covid19.nhs.uk/help-downloading.html" TargetMode="External"/><Relationship Id="rId11" Type="http://schemas.openxmlformats.org/officeDocument/2006/relationships/hyperlink" Target="https://www.mencap.org.uk/sites/default/files/2020-09/Test%20and%20trace%20app.pdf" TargetMode="External"/><Relationship Id="rId5" Type="http://schemas.openxmlformats.org/officeDocument/2006/relationships/image" Target="../media/image53.png"/><Relationship Id="rId10" Type="http://schemas.openxmlformats.org/officeDocument/2006/relationships/hyperlink" Target="https://www.covid19.nhs.uk/information-and-resources.html" TargetMode="External"/><Relationship Id="rId4" Type="http://schemas.openxmlformats.org/officeDocument/2006/relationships/image" Target="../media/image54.png"/><Relationship Id="rId9" Type="http://schemas.openxmlformats.org/officeDocument/2006/relationships/hyperlink" Target="https://www.covid19.nhs.uk/privacy-and-data.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covid19.nhs.uk/help-downloading.html" TargetMode="External"/><Relationship Id="rId7" Type="http://schemas.openxmlformats.org/officeDocument/2006/relationships/hyperlink" Target="https://www.mencap.org.uk/sites/default/files/2020-09/Test%20and%20trace%20app.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covid19.nhs.uk/information-and-resources.html" TargetMode="External"/><Relationship Id="rId5" Type="http://schemas.openxmlformats.org/officeDocument/2006/relationships/hyperlink" Target="https://www.covid19.nhs.uk/privacy-and-data.html" TargetMode="External"/><Relationship Id="rId4" Type="http://schemas.openxmlformats.org/officeDocument/2006/relationships/hyperlink" Target="https://www.covid19.nhs.uk/" TargetMode="External"/><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8" Type="http://schemas.openxmlformats.org/officeDocument/2006/relationships/hyperlink" Target="https://www.mha.org.uk/files/1515/9343/2745/26._MHA_COVID-19__DEMENTIA_CH_Visiting_a_relative_who_has_dementia_living_in_a_care_home.pdf" TargetMode="External"/><Relationship Id="rId3" Type="http://schemas.openxmlformats.org/officeDocument/2006/relationships/hyperlink" Target="https://www.nhs.uk/conditions/coronavirus-covid-19/symptoms/" TargetMode="External"/><Relationship Id="rId7" Type="http://schemas.openxmlformats.org/officeDocument/2006/relationships/hyperlink" Target="https://www.bgs.org.uk/resources/covid-19-managing-the-covid-19-pandemic-in-care-homes" TargetMode="External"/><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hyperlink" Target="https://careprovideralliance.org.uk/coronavirus-visitors-protocol" TargetMode="External"/><Relationship Id="rId5" Type="http://schemas.openxmlformats.org/officeDocument/2006/relationships/image" Target="../media/image57.svg"/><Relationship Id="rId10" Type="http://schemas.openxmlformats.org/officeDocument/2006/relationships/hyperlink" Target="https://www.gov.uk/government/publications/visiting-care-homes-during-coronavirus/update-on-policies-for-visiting-arrangements-in-care-homes" TargetMode="External"/><Relationship Id="rId4" Type="http://schemas.openxmlformats.org/officeDocument/2006/relationships/image" Target="../media/image56.png"/><Relationship Id="rId9" Type="http://schemas.openxmlformats.org/officeDocument/2006/relationships/hyperlink" Target="https://www.autism.org.uk/about/strategies/social-stories-comic-strips.aspx"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hlp.londonchnhsmailrequests@nhs.net" TargetMode="External"/><Relationship Id="rId3" Type="http://schemas.openxmlformats.org/officeDocument/2006/relationships/hyperlink" Target="https://assets.publishing.service.gov.uk/government/uploads/system/uploads/attachment_data/file/893717/admission-and-care-of-residents-during-covid-19-incident-in-a-care-home.pdf" TargetMode="External"/><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hse.gov.uk/simple-health-safety/risk/risk-assessment-template-and-examples.htm" TargetMode="External"/><Relationship Id="rId5" Type="http://schemas.openxmlformats.org/officeDocument/2006/relationships/hyperlink" Target="https://www.gov.uk/government/publications/coronavirus-covid-19-adult-social-care-action-plan/covid-19-our-action-plan-for-adult-social-care" TargetMode="External"/><Relationship Id="rId4" Type="http://schemas.openxmlformats.org/officeDocument/2006/relationships/hyperlink" Target="https://www.gov.uk/government/publications/covid-19-guidance-for-stepdown-of-infection-control-precautions-within-hospitals-and-discharging-covid-19-patients-from-hospital-to-home-settings/guidance-for-stepdown-of-infection-control-precautions-and-discharging-covid-19-patient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hyperlink" Target="mailto:hlp.londonchnhsmailrequests@nhs.ne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gov.uk/government/publications/coronavirus-covid-19-adult-social-care-action-plan/covid-19-our-action-plan-for-adult-social-care" TargetMode="External"/><Relationship Id="rId5" Type="http://schemas.openxmlformats.org/officeDocument/2006/relationships/hyperlink" Target="https://www.gov.uk/government/publications/covid-19-guidance-for-stepdown-of-infection-control-precautions-within-hospitals-and-discharging-covid-19-patients-from-hospital-to-home-settings/guidance-for-stepdown-of-infection-control-precautions-and-discharging-covid-19-patients" TargetMode="External"/><Relationship Id="rId4" Type="http://schemas.openxmlformats.org/officeDocument/2006/relationships/hyperlink" Target="https://www.cqc.org.uk/guidance-providers/adult-social-care/information-adult-social-care-services-during-coronavirus-outbreak"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swlmcg.nhs.uk/Clinical/Pages/Oral-Nutritional-Supplements.aspx" TargetMode="External"/><Relationship Id="rId3" Type="http://schemas.openxmlformats.org/officeDocument/2006/relationships/image" Target="../media/image59.png"/><Relationship Id="rId7" Type="http://schemas.openxmlformats.org/officeDocument/2006/relationships/hyperlink" Target="https://wessexahsn.org.uk/projects/204/hydration-at-hom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patientwebinars.co.uk/condition/malnutrition/webinars/webinar-1-advice-for-those-at-risk-of-malnutrition/" TargetMode="External"/><Relationship Id="rId5" Type="http://schemas.openxmlformats.org/officeDocument/2006/relationships/hyperlink" Target="https://www.bapen.org.uk/screening-and-must/must/introducing-must" TargetMode="External"/><Relationship Id="rId4" Type="http://schemas.openxmlformats.org/officeDocument/2006/relationships/image" Target="../media/image60.svg"/></Relationships>
</file>

<file path=ppt/slides/_rels/slide27.xml.rels><?xml version="1.0" encoding="UTF-8" standalone="yes"?>
<Relationships xmlns="http://schemas.openxmlformats.org/package/2006/relationships"><Relationship Id="rId8" Type="http://schemas.openxmlformats.org/officeDocument/2006/relationships/hyperlink" Target="https://www.youtube.com/playlist?list=PLrVQaAxyJE3cJ1fB9K2poc9pXn7b9WcQg" TargetMode="External"/><Relationship Id="rId3" Type="http://schemas.openxmlformats.org/officeDocument/2006/relationships/hyperlink" Target="https://westhampshireccg.nhs.uk/restore2/" TargetMode="External"/><Relationship Id="rId7" Type="http://schemas.openxmlformats.org/officeDocument/2006/relationships/hyperlink" Target="https://www.youtube.com/watch?v=vI80yZI7A3w&amp;list=PL0iI-soGFKUW4IEh5VhTM08TSaeTIUt8s&amp;index=1" TargetMode="External"/><Relationship Id="rId12" Type="http://schemas.openxmlformats.org/officeDocument/2006/relationships/image" Target="../media/image39.png"/><Relationship Id="rId2"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hyperlink" Target="https://www.livingwellessex.org/media/664685/is-my-resident-well-.pdf" TargetMode="External"/><Relationship Id="rId11" Type="http://schemas.openxmlformats.org/officeDocument/2006/relationships/hyperlink" Target="https://www.ahsnnetwork.com/patient-safety-resources-for-care-homes" TargetMode="External"/><Relationship Id="rId5" Type="http://schemas.openxmlformats.org/officeDocument/2006/relationships/hyperlink" Target="https://www.nelft.nhs.uk/significant-7/" TargetMode="External"/><Relationship Id="rId10" Type="http://schemas.openxmlformats.org/officeDocument/2006/relationships/hyperlink" Target="https://uclpartners.com/work/improving-care-for-deteriorating-patients/" TargetMode="External"/><Relationship Id="rId4" Type="http://schemas.openxmlformats.org/officeDocument/2006/relationships/hyperlink" Target="https://uclpartners.com/news-item/free-tool-to-help-carers-spot-deterioration-launched/" TargetMode="External"/><Relationship Id="rId9" Type="http://schemas.openxmlformats.org/officeDocument/2006/relationships/hyperlink" Target="https://www.youtube.com/watch?v=Ki0BX61xhdw&amp;list=PLrVQaAxyJE3cJ1fB9K2poc9pXn7b9WcQg&amp;index=13&amp;t=0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kcl.ac.uk/cicelysaunders/resources/khp-gp-breathlessness-resource.pdf" TargetMode="External"/><Relationship Id="rId5" Type="http://schemas.openxmlformats.org/officeDocument/2006/relationships/hyperlink" Target="https://supporting-breathlessness.org.uk/wp-content/uploads/2020/05/SSwB-website-download-How-to-Use-for-Coronavirus.pdf" TargetMode="External"/><Relationship Id="rId4" Type="http://schemas.openxmlformats.org/officeDocument/2006/relationships/hyperlink" Target="mailto:england.resp-cnldn@nhs.net"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inclusionnorth.org/wp-content/uploads/2020/03/PPE-Easy-Read-Poster.pdf" TargetMode="External"/><Relationship Id="rId13" Type="http://schemas.openxmlformats.org/officeDocument/2006/relationships/hyperlink" Target="https://www.bartshealth.nhs.uk/download.cfm?doc=docm93jijm4n425" TargetMode="External"/><Relationship Id="rId3" Type="http://schemas.openxmlformats.org/officeDocument/2006/relationships/image" Target="../media/image62.png"/><Relationship Id="rId7" Type="http://schemas.openxmlformats.org/officeDocument/2006/relationships/hyperlink" Target="https://www.ncic.nhs.uk/application/files/8915/7779/8829/stop-and-watch-leaflet.pdf" TargetMode="External"/><Relationship Id="rId12" Type="http://schemas.openxmlformats.org/officeDocument/2006/relationships/hyperlink" Target="https://northcumbriaccg.nhs.uk/your-health/campaigns/stop-and-watch-resources" TargetMode="External"/><Relationship Id="rId17" Type="http://schemas.openxmlformats.org/officeDocument/2006/relationships/hyperlink" Target="https://www.mencap.org.uk/advice-and-support/coronavirus-covid-19" TargetMode="External"/><Relationship Id="rId2" Type="http://schemas.openxmlformats.org/officeDocument/2006/relationships/notesSlide" Target="../notesSlides/notesSlide24.xml"/><Relationship Id="rId16" Type="http://schemas.openxmlformats.org/officeDocument/2006/relationships/hyperlink" Target="https://www.scie.org.uk/care-providers/coronavirus-covid-19/learning-disabilities-autism/care-staff" TargetMode="External"/><Relationship Id="rId1" Type="http://schemas.openxmlformats.org/officeDocument/2006/relationships/slideLayout" Target="../slideLayouts/slideLayout2.xml"/><Relationship Id="rId6" Type="http://schemas.openxmlformats.org/officeDocument/2006/relationships/hyperlink" Target="https://www.england.nhs.uk/london/london-clinical-networks/our-networks/learning-disabilities/publications/" TargetMode="External"/><Relationship Id="rId11" Type="http://schemas.openxmlformats.org/officeDocument/2006/relationships/hyperlink" Target="https://www.mentalcapacitylawandpolicy.org.uk/dols-dhsc-guidance-published/" TargetMode="External"/><Relationship Id="rId5" Type="http://schemas.openxmlformats.org/officeDocument/2006/relationships/hyperlink" Target="https://www.mencap.org.uk/sites/default/files/2020-07/Sheilding%20Update%2022nd%20JuneSSUPDATD.pdf" TargetMode="External"/><Relationship Id="rId15" Type="http://schemas.openxmlformats.org/officeDocument/2006/relationships/hyperlink" Target="https://www.gov.uk/government/publications/guidance-on-shielding-and-protecting-extremely-vulnerable-persons-from-covid-19/guidance-on-shielding-and-protecting-extremely-vulnerable-persons-from-covid-19" TargetMode="External"/><Relationship Id="rId10" Type="http://schemas.openxmlformats.org/officeDocument/2006/relationships/hyperlink" Target="https://www.gov.uk/government/publications/coronavirus-covid-19-looking-after-people-who-lack-mental-capacity?utm_source=a4a3d322-fbe7-424e-bc47-ed85741782a8&amp;utm_medium=email&amp;utm_campaign=govuk-notifications&amp;utm_content=immediate" TargetMode="External"/><Relationship Id="rId4" Type="http://schemas.microsoft.com/office/2007/relationships/hdphoto" Target="../media/hdphoto1.wdp"/><Relationship Id="rId9" Type="http://schemas.openxmlformats.org/officeDocument/2006/relationships/hyperlink" Target="http://radiant.nhs.uk/uploads/2/7/2/5/27254761/ravi_et_al__2020__end_of_life_and_palliative_care_guidance_on_covid-19_and_intellectual_disability.pdf" TargetMode="External"/><Relationship Id="rId14" Type="http://schemas.openxmlformats.org/officeDocument/2006/relationships/hyperlink" Target="https://www.england.nhs.uk/coronavirus/wp-content/uploads/sites/52/2020/03/C0524-visiting-healthcare-inpatient-settings-5-June-2020.pdf"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2.xml"/><Relationship Id="rId18" Type="http://schemas.openxmlformats.org/officeDocument/2006/relationships/slide" Target="slide24.xml"/><Relationship Id="rId26" Type="http://schemas.openxmlformats.org/officeDocument/2006/relationships/slide" Target="slide31.xml"/><Relationship Id="rId39" Type="http://schemas.openxmlformats.org/officeDocument/2006/relationships/slide" Target="slide48.xml"/><Relationship Id="rId3" Type="http://schemas.openxmlformats.org/officeDocument/2006/relationships/hyperlink" Target="mailto:england.londonehchprogramme@nhs.net" TargetMode="External"/><Relationship Id="rId21" Type="http://schemas.openxmlformats.org/officeDocument/2006/relationships/slide" Target="slide21.xml"/><Relationship Id="rId34" Type="http://schemas.openxmlformats.org/officeDocument/2006/relationships/slide" Target="slide42.xml"/><Relationship Id="rId42" Type="http://schemas.openxmlformats.org/officeDocument/2006/relationships/slide" Target="slide53.xml"/><Relationship Id="rId7" Type="http://schemas.openxmlformats.org/officeDocument/2006/relationships/slide" Target="slide5.xml"/><Relationship Id="rId12" Type="http://schemas.openxmlformats.org/officeDocument/2006/relationships/slide" Target="slide11.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41.xml"/><Relationship Id="rId38" Type="http://schemas.openxmlformats.org/officeDocument/2006/relationships/slide" Target="slide47.xml"/><Relationship Id="rId2" Type="http://schemas.openxmlformats.org/officeDocument/2006/relationships/notesSlide" Target="../notesSlides/notesSlide2.xml"/><Relationship Id="rId16" Type="http://schemas.openxmlformats.org/officeDocument/2006/relationships/slide" Target="slide15.xml"/><Relationship Id="rId20" Type="http://schemas.openxmlformats.org/officeDocument/2006/relationships/slide" Target="slide20.xml"/><Relationship Id="rId29" Type="http://schemas.openxmlformats.org/officeDocument/2006/relationships/slide" Target="slide35.xml"/><Relationship Id="rId41"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10.xml"/><Relationship Id="rId24" Type="http://schemas.openxmlformats.org/officeDocument/2006/relationships/slide" Target="slide27.xml"/><Relationship Id="rId32" Type="http://schemas.openxmlformats.org/officeDocument/2006/relationships/slide" Target="slide40.xml"/><Relationship Id="rId37" Type="http://schemas.openxmlformats.org/officeDocument/2006/relationships/slide" Target="slide46.xml"/><Relationship Id="rId40" Type="http://schemas.openxmlformats.org/officeDocument/2006/relationships/slide" Target="slide51.xml"/><Relationship Id="rId5" Type="http://schemas.openxmlformats.org/officeDocument/2006/relationships/image" Target="../media/image12.png"/><Relationship Id="rId15" Type="http://schemas.openxmlformats.org/officeDocument/2006/relationships/slide" Target="slide14.xml"/><Relationship Id="rId23" Type="http://schemas.openxmlformats.org/officeDocument/2006/relationships/slide" Target="slide43.xml"/><Relationship Id="rId28" Type="http://schemas.openxmlformats.org/officeDocument/2006/relationships/slide" Target="slide33.xml"/><Relationship Id="rId36" Type="http://schemas.openxmlformats.org/officeDocument/2006/relationships/slide" Target="slide45.xml"/><Relationship Id="rId10" Type="http://schemas.openxmlformats.org/officeDocument/2006/relationships/slide" Target="slide8.xml"/><Relationship Id="rId19" Type="http://schemas.openxmlformats.org/officeDocument/2006/relationships/slide" Target="slide25.xml"/><Relationship Id="rId31" Type="http://schemas.openxmlformats.org/officeDocument/2006/relationships/slide" Target="slide38.xml"/><Relationship Id="rId4" Type="http://schemas.openxmlformats.org/officeDocument/2006/relationships/image" Target="../media/image11.png"/><Relationship Id="rId9" Type="http://schemas.openxmlformats.org/officeDocument/2006/relationships/slide" Target="slide7.xml"/><Relationship Id="rId14" Type="http://schemas.openxmlformats.org/officeDocument/2006/relationships/slide" Target="slide13.xml"/><Relationship Id="rId22" Type="http://schemas.openxmlformats.org/officeDocument/2006/relationships/slide" Target="slide22.xml"/><Relationship Id="rId27" Type="http://schemas.openxmlformats.org/officeDocument/2006/relationships/slide" Target="slide30.xml"/><Relationship Id="rId30" Type="http://schemas.openxmlformats.org/officeDocument/2006/relationships/slide" Target="slide37.xml"/><Relationship Id="rId35" Type="http://schemas.openxmlformats.org/officeDocument/2006/relationships/slide" Target="slide44.xml"/></Relationships>
</file>

<file path=ppt/slides/_rels/slide30.xml.rels><?xml version="1.0" encoding="UTF-8" standalone="yes"?>
<Relationships xmlns="http://schemas.openxmlformats.org/package/2006/relationships"><Relationship Id="rId8" Type="http://schemas.openxmlformats.org/officeDocument/2006/relationships/hyperlink" Target="https://www.nhsaaa.net/media/8922/8-impact-of-ppe-on-individuals-with-dementia.pdf" TargetMode="External"/><Relationship Id="rId13" Type="http://schemas.openxmlformats.org/officeDocument/2006/relationships/hyperlink" Target="https://www.bgs.org.uk/resources/covid-19-dementia-and-cognitive-impairment" TargetMode="External"/><Relationship Id="rId3" Type="http://schemas.openxmlformats.org/officeDocument/2006/relationships/image" Target="../media/image63.png"/><Relationship Id="rId7" Type="http://schemas.openxmlformats.org/officeDocument/2006/relationships/hyperlink" Target="http://www.yhscn.nhs.uk/media/PDFs/mhdn/Dementia/Covid%2019/Leeds-walking-with-purpose-guide-ADAPTABLE.docx" TargetMode="External"/><Relationship Id="rId12" Type="http://schemas.openxmlformats.org/officeDocument/2006/relationships/hyperlink" Target="https://www.mentalcapacitylawandpolicy.org.uk/dols-dhsc-guidance-published/" TargetMode="External"/><Relationship Id="rId2" Type="http://schemas.openxmlformats.org/officeDocument/2006/relationships/notesSlide" Target="../notesSlides/notesSlide25.xml"/><Relationship Id="rId16" Type="http://schemas.openxmlformats.org/officeDocument/2006/relationships/hyperlink" Target="https://www.england.nhs.uk/wp-content/uploads/2020/09/C0747-dementia-wellbeing-in-the-covid-pandemic.pdf" TargetMode="External"/><Relationship Id="rId1" Type="http://schemas.openxmlformats.org/officeDocument/2006/relationships/slideLayout" Target="../slideLayouts/slideLayout2.xml"/><Relationship Id="rId6" Type="http://schemas.openxmlformats.org/officeDocument/2006/relationships/hyperlink" Target="https://www.youtube.com/watch?v=blJjUwBhVpk&amp;feature=youtu.be" TargetMode="External"/><Relationship Id="rId11" Type="http://schemas.openxmlformats.org/officeDocument/2006/relationships/hyperlink" Target="https://www.gov.uk/government/publications/coronavirus-covid-19-looking-after-people-who-lack-mental-capacity?utm_source=a4a3d322-fbe7-424e-bc47-ed85741782a8&amp;utm_medium=email&amp;utm_campaign=govuk-notifications&amp;utm_content=immediate" TargetMode="External"/><Relationship Id="rId5" Type="http://schemas.openxmlformats.org/officeDocument/2006/relationships/slide" Target="slide31.xml"/><Relationship Id="rId15" Type="http://schemas.openxmlformats.org/officeDocument/2006/relationships/hyperlink" Target="https://mandrillapp.com/track/click/31035596/www.bgs.org.uk?p=eyJzIjoiTGZGVkcyNlFVZzBPNElycXc0b1czaTMtUHNjIiwidiI6MSwicCI6IntcInVcIjozMTAzNTU5NixcInZcIjoxLFwidXJsXCI6XCJodHRwczpcXFwvXFxcL3d3dy5iZ3Mub3JnLnVrXFxcL3NpdGVzXFxcL2FsbFxcXC9tb2R1bGVzXFxcL2Npdmljcm1cXFwvZXh0ZXJuXFxcL3VybC5waHA_dT02NDA1MSZxaWQ9MjM1MTgxMlwiLFwiaWRcIjpcImQ0ZjI2YjJjYWFmMDQ2YWFhZGViMzI0NzRmM2I4MTAxXCIsXCJ1cmxfaWRzXCI6W1wiMTg5ZTBkMmM3ZWEyOTY5NjgyZGI2MTEwYTQwYTA4ZWQ1MTIzNTA3Y1wiXX0ifQ" TargetMode="External"/><Relationship Id="rId10" Type="http://schemas.openxmlformats.org/officeDocument/2006/relationships/hyperlink" Target="https://healthinnovationnetwork.com/wp-content/uploads/2020/04/Maintaining-Activities-for-Older-Adults-during-COVID19.pdf" TargetMode="External"/><Relationship Id="rId4" Type="http://schemas.openxmlformats.org/officeDocument/2006/relationships/slide" Target="slide14.xml"/><Relationship Id="rId9" Type="http://schemas.openxmlformats.org/officeDocument/2006/relationships/hyperlink" Target="http://nebula.wsimg.com/62159566dcd305437153f3e0a8cc0166?AccessKeyId=5861B1733117182DC99B&amp;disposition=0&amp;alloworigin=1" TargetMode="External"/><Relationship Id="rId14" Type="http://schemas.openxmlformats.org/officeDocument/2006/relationships/hyperlink" Target="https://www.scie.org.uk/care-providers/coronavirus-covid-19/dementia/care-homes?utm_campaign=11544303_SCIELine%2014%20May&amp;utm_medium=email&amp;utm_source=SOCIAL%20CARE%20INSTITUTE%20FOR%20EXCELLENCE%20&amp;utm_sfid=0030f00002uZUAUAA4&amp;utm_role=Pharmacist&amp;dm_i=4O5,6VFN3,S9B92N,RL3DJ,1"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thenounproject.com/term/mental-health/1061782" TargetMode="External"/><Relationship Id="rId7" Type="http://schemas.openxmlformats.org/officeDocument/2006/relationships/hyperlink" Target="https://www.youtube.com/watch?feature=youtu.be&amp;v=2Hg1VP-Enw4&amp;app=deskto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youtube.com/watch?v=BPfZgBmcQB8&amp;feature=youtu.be&amp;app=desktop" TargetMode="External"/><Relationship Id="rId5" Type="http://schemas.openxmlformats.org/officeDocument/2006/relationships/hyperlink" Target="https://www.rgptoronto.ca/wp-content/uploads/2019/01/Delirium-prevention-PRINT.pdf" TargetMode="External"/><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8" Type="http://schemas.openxmlformats.org/officeDocument/2006/relationships/hyperlink" Target="https://www.healthylondon.org/resource/accelerated-improvement-resources/enhanced-health-in-care-homes/workforce-training-and-development/falls-prevention/" TargetMode="External"/><Relationship Id="rId13" Type="http://schemas.openxmlformats.org/officeDocument/2006/relationships/hyperlink" Target="https://www.youtube.com/watch?v=hHOnv3_ym2U" TargetMode="External"/><Relationship Id="rId18" Type="http://schemas.openxmlformats.org/officeDocument/2006/relationships/image" Target="../media/image65.tiff"/><Relationship Id="rId3" Type="http://schemas.openxmlformats.org/officeDocument/2006/relationships/slide" Target="slide38.xml"/><Relationship Id="rId7" Type="http://schemas.openxmlformats.org/officeDocument/2006/relationships/hyperlink" Target="https://mandrillapp.com/track/click/31035596/www.bgs.org.uk?p=eyJzIjoiZU1uRjlxenUtank2SGNJWGdwb24zRFRBM0VFIiwidiI6MSwicCI6IntcInVcIjozMTAzNTU5NixcInZcIjoxLFwidXJsXCI6XCJodHRwczpcXFwvXFxcL3d3dy5iZ3Mub3JnLnVrXFxcL3NpdGVzXFxcL2FsbFxcXC9tb2R1bGVzXFxcL2Npdmljcm1cXFwvZXh0ZXJuXFxcL3VybC5waHA_dT02NDA1MyZxaWQ9MjM1MTgxMlwiLFwiaWRcIjpcImQ0ZjI2YjJjYWFmMDQ2YWFhZGViMzI0NzRmM2I4MTAxXCIsXCJ1cmxfaWRzXCI6W1wiMTg5ZTBkMmM3ZWEyOTY5NjgyZGI2MTEwYTQwYTA4ZWQ1MTIzNTA3Y1wiXX0ifQ" TargetMode="External"/><Relationship Id="rId12" Type="http://schemas.openxmlformats.org/officeDocument/2006/relationships/hyperlink" Target="https://www.nhsinform.scot/healthy-living/preventing-falls/dealing-with-a-fall/what-to-do-if-you-fall" TargetMode="External"/><Relationship Id="rId17" Type="http://schemas.openxmlformats.org/officeDocument/2006/relationships/hyperlink" Target="https://www.nhs.uk/using-the-nhs/nhs-services/urgent-and-emergency-care/when-to-call-999/" TargetMode="External"/><Relationship Id="rId2" Type="http://schemas.openxmlformats.org/officeDocument/2006/relationships/notesSlide" Target="../notesSlides/notesSlide27.xml"/><Relationship Id="rId16" Type="http://schemas.openxmlformats.org/officeDocument/2006/relationships/hyperlink" Target="https://www.hse.gov.uk/healthservices/moving-handling.htm" TargetMode="External"/><Relationship Id="rId1" Type="http://schemas.openxmlformats.org/officeDocument/2006/relationships/slideLayout" Target="../slideLayouts/slideLayout2.xml"/><Relationship Id="rId6" Type="http://schemas.openxmlformats.org/officeDocument/2006/relationships/hyperlink" Target="https://mandrillapp.com/track/click/31035596/www.bgs.org.uk?p=eyJzIjoiOUROaGo0a0NxeXRTMWtRRWFaQTg2ZU80UkV3IiwidiI6MSwicCI6IntcInVcIjozMTAzNTU5NixcInZcIjoxLFwidXJsXCI6XCJodHRwczpcXFwvXFxcL3d3dy5iZ3Mub3JnLnVrXFxcL3NpdGVzXFxcL2FsbFxcXC9tb2R1bGVzXFxcL2Npdmljcm1cXFwvZXh0ZXJuXFxcL3VybC5waHA_dT02NDA1NCZxaWQ9MjM1MTgxMlwiLFwiaWRcIjpcImQ0ZjI2YjJjYWFmMDQ2YWFhZGViMzI0NzRmM2I4MTAxXCIsXCJ1cmxfaWRzXCI6W1wiMTg5ZTBkMmM3ZWEyOTY5NjgyZGI2MTEwYTQwYTA4ZWQ1MTIzNTA3Y1wiXX0ifQ" TargetMode="External"/><Relationship Id="rId11" Type="http://schemas.openxmlformats.org/officeDocument/2006/relationships/hyperlink" Target="https://mangarhealth.com/uk/news/new-app-launched-to-provide-carers-with-an-interactive-post-falls-assessment-tool/" TargetMode="External"/><Relationship Id="rId5" Type="http://schemas.openxmlformats.org/officeDocument/2006/relationships/hyperlink" Target="https://www.reactto.co.uk/resources/react-to-falls/" TargetMode="External"/><Relationship Id="rId15" Type="http://schemas.openxmlformats.org/officeDocument/2006/relationships/hyperlink" Target="https://www.youtube.com/watch?v=-Xun0_yoqew" TargetMode="External"/><Relationship Id="rId10" Type="http://schemas.openxmlformats.org/officeDocument/2006/relationships/hyperlink" Target="http://www.westsuffolkccg.nhs.uk/wp-content/uploads/2018/06/I-STUMBLE.pdf" TargetMode="External"/><Relationship Id="rId4" Type="http://schemas.openxmlformats.org/officeDocument/2006/relationships/slide" Target="slide36.xml"/><Relationship Id="rId9" Type="http://schemas.openxmlformats.org/officeDocument/2006/relationships/hyperlink" Target="https://www.bgs.org.uk/sites/default/files/content/attachment/2020-05-04/Falls%20FAQs%20Poster%20for%20Care%20Homes%20May%202020_0.pdf" TargetMode="External"/><Relationship Id="rId14" Type="http://schemas.openxmlformats.org/officeDocument/2006/relationships/hyperlink" Target="https://www.youtube.com/watch?v=m_clTtglbvI"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s://ctru.leeds.ac.uk/purpose/purpose-t/" TargetMode="External"/><Relationship Id="rId7" Type="http://schemas.openxmlformats.org/officeDocument/2006/relationships/hyperlink" Target="https://www.nice.org.uk/about/nice-communities/social-care/quick-guides/helping-to-prevent-pressure-ulcers?utm_medium=webpage&amp;utm_source=toolsr&amp;utm_campaign=quickguides&amp;utm_content=qg16" TargetMode="External"/><Relationship Id="rId2" Type="http://schemas.openxmlformats.org/officeDocument/2006/relationships/hyperlink" Target="http://www.judy-waterlow.co.uk/waterlow_score.htm" TargetMode="External"/><Relationship Id="rId1" Type="http://schemas.openxmlformats.org/officeDocument/2006/relationships/slideLayout" Target="../slideLayouts/slideLayout2.xml"/><Relationship Id="rId6" Type="http://schemas.openxmlformats.org/officeDocument/2006/relationships/hyperlink" Target="https://www.derby.ac.uk/short-courses-cpd/online/free-courses/pressure-ulcer-prevention/" TargetMode="External"/><Relationship Id="rId5" Type="http://schemas.openxmlformats.org/officeDocument/2006/relationships/hyperlink" Target="http://www.reacttoredskin.co.uk/" TargetMode="External"/><Relationship Id="rId4" Type="http://schemas.openxmlformats.org/officeDocument/2006/relationships/hyperlink" Target="https://nhs.stopthepressure.co.uk/" TargetMode="External"/><Relationship Id="rId9" Type="http://schemas.openxmlformats.org/officeDocument/2006/relationships/image" Target="../media/image67.svg"/></Relationships>
</file>

<file path=ppt/slides/_rels/slide34.xml.rels><?xml version="1.0" encoding="UTF-8" standalone="yes"?>
<Relationships xmlns="http://schemas.openxmlformats.org/package/2006/relationships"><Relationship Id="rId3" Type="http://schemas.openxmlformats.org/officeDocument/2006/relationships/hyperlink" Target="https://www.ahsnnetwork.com/nwcsp-help-and-advice" TargetMode="External"/><Relationship Id="rId7" Type="http://schemas.openxmlformats.org/officeDocument/2006/relationships/image" Target="../media/image67.svg"/><Relationship Id="rId2" Type="http://schemas.openxmlformats.org/officeDocument/2006/relationships/hyperlink" Target="https://www.england.nhs.uk/wp-content/uploads/2020/03/the-framework-for-enhanced-health-in-care-homes-v2-0.pdf" TargetMode="Externa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hyperlink" Target="https://www.acceleratecic.com/coronavirus-covid-19/" TargetMode="External"/><Relationship Id="rId4" Type="http://schemas.openxmlformats.org/officeDocument/2006/relationships/hyperlink" Target="https://legsmatter.org/"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england.nhs.uk/coronavirus/wp-content/uploads/sites/52/2020/03/COVID-19-response-primary-care-and-community-health-support-care-home-residents.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hyperlink" Target="https://improvement.nhs.uk/documents/2162/sbar-communication-tool.pdf"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government/publications/guidance-on-shielding-and-protecting-extremely-vulnerable-persons-from-covid-19"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hyperlink" Target="https://www.sps.nhs.uk/articles/pharmacy-and-medicines-support-to-care-homes-urgent-system-wide-delivery-mode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hyperlink" Target="https://www.voiceability.org/support-and-help/stopping-over-medication"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mailto:hlp.londonchnhsmailrequests@nhs.net" TargetMode="External"/><Relationship Id="rId3" Type="http://schemas.openxmlformats.org/officeDocument/2006/relationships/hyperlink" Target="https://broadbandtest.which.co.uk/" TargetMode="External"/><Relationship Id="rId7" Type="http://schemas.openxmlformats.org/officeDocument/2006/relationships/hyperlink" Target="https://www.digitalsocialcare.co.u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mailto:England.CareHomesDigital@nhs.net" TargetMode="External"/><Relationship Id="rId5" Type="http://schemas.openxmlformats.org/officeDocument/2006/relationships/hyperlink" Target="https://www.digitalsocialcare.co.uk/digital-social-care-launch-phone-helpline/" TargetMode="External"/><Relationship Id="rId10" Type="http://schemas.openxmlformats.org/officeDocument/2006/relationships/image" Target="../media/image72.svg"/><Relationship Id="rId4" Type="http://schemas.openxmlformats.org/officeDocument/2006/relationships/hyperlink" Target="https://www.digitalsocialcare.co.uk/covid-19-guidance/covid-19-microsoft-teams/" TargetMode="External"/><Relationship Id="rId9" Type="http://schemas.openxmlformats.org/officeDocument/2006/relationships/image" Target="../media/image71.png"/></Relationships>
</file>

<file path=ppt/slides/_rels/slide39.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hyperlink" Target="https://www.digitalsocialcare.co.uk/latest-guidance/registering-for-the-data-security-and-protection-toolkit/" TargetMode="External"/><Relationship Id="rId7" Type="http://schemas.openxmlformats.org/officeDocument/2006/relationships/image" Target="../media/image7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hyperlink" Target="mailto:hlp.londonchnhsmailrequests@nhs.net" TargetMode="External"/><Relationship Id="rId4" Type="http://schemas.openxmlformats.org/officeDocument/2006/relationships/hyperlink" Target="https://www.dsptoolkit.nhs.uk/"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gov.uk/government/publications/covid-19-how-to-work-safely-in-care-homes" TargetMode="External"/><Relationship Id="rId13" Type="http://schemas.openxmlformats.org/officeDocument/2006/relationships/hyperlink" Target="mailto:hlp.londonchnhsmailrequests@nhs.net" TargetMode="External"/><Relationship Id="rId18" Type="http://schemas.openxmlformats.org/officeDocument/2006/relationships/hyperlink" Target="https://www.gov.uk/government/publications/coronavirus-covid-19-looking-after-people-who-lack-mental-capacity" TargetMode="External"/><Relationship Id="rId3" Type="http://schemas.openxmlformats.org/officeDocument/2006/relationships/hyperlink" Target="https://www.nhs.uk/common-health-questions/accidents-first-aid-and-treatments/how-do-i-check-my-pulse/" TargetMode="External"/><Relationship Id="rId21" Type="http://schemas.openxmlformats.org/officeDocument/2006/relationships/hyperlink" Target="https://webapp.mobileappco.org/m/COVID19CARE/?appcode=COVID19CARE&amp;controller=InfoDetailViewController&amp;id=5223054&amp;tab_id=9872509" TargetMode="External"/><Relationship Id="rId7" Type="http://schemas.openxmlformats.org/officeDocument/2006/relationships/hyperlink" Target="https://assets.publishing.service.gov.uk/government/uploads/system/uploads/attachment_data/file/902355/How_to_work_safely_in_care_homes_v5_20_July.pdf" TargetMode="External"/><Relationship Id="rId12" Type="http://schemas.openxmlformats.org/officeDocument/2006/relationships/hyperlink" Target="https://www.coordinatemycare.co.uk/" TargetMode="External"/><Relationship Id="rId17" Type="http://schemas.openxmlformats.org/officeDocument/2006/relationships/hyperlink" Target="https://www.youtube.com/watch?v=9O_fGqGF8VI&amp;feature=youtu.be" TargetMode="External"/><Relationship Id="rId2" Type="http://schemas.openxmlformats.org/officeDocument/2006/relationships/notesSlide" Target="../notesSlides/notesSlide3.xml"/><Relationship Id="rId16" Type="http://schemas.openxmlformats.org/officeDocument/2006/relationships/hyperlink" Target="https://careproduksstore.blob.core.windows.net/carehomeuserdocs/business-continuity.pdf" TargetMode="External"/><Relationship Id="rId20" Type="http://schemas.openxmlformats.org/officeDocument/2006/relationships/hyperlink" Target="https://www.gov.uk/government/publications/coronavirus-covid-19-admission-and-care-of-people-in-care-homes" TargetMode="Externa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910885/COVID-19_Infection_prevention_and_control_guidance_FINAL_PDF_20082020.pdf" TargetMode="External"/><Relationship Id="rId11" Type="http://schemas.openxmlformats.org/officeDocument/2006/relationships/hyperlink" Target="https://wessexahsn.org.uk/projects/329/restore2" TargetMode="External"/><Relationship Id="rId5" Type="http://schemas.openxmlformats.org/officeDocument/2006/relationships/hyperlink" Target="https://wessexahsn.org.uk/img/projects/HydrationPoster-1584451329.pdf" TargetMode="External"/><Relationship Id="rId15" Type="http://schemas.openxmlformats.org/officeDocument/2006/relationships/hyperlink" Target="https://careproduksstore.blob.core.windows.net/carehomeuserdocs/care-home-userguide.pdf" TargetMode="External"/><Relationship Id="rId23" Type="http://schemas.openxmlformats.org/officeDocument/2006/relationships/hyperlink" Target="https://www.hse.gov.uk/news/riddor-reporting-coronavirus.htm" TargetMode="External"/><Relationship Id="rId10" Type="http://schemas.openxmlformats.org/officeDocument/2006/relationships/hyperlink" Target="https://www.nhs.uk/video/pages/how-to-wash-hands.aspx" TargetMode="External"/><Relationship Id="rId19" Type="http://schemas.openxmlformats.org/officeDocument/2006/relationships/hyperlink" Target="mailto:LCRC@phe.gov.uk" TargetMode="External"/><Relationship Id="rId4" Type="http://schemas.openxmlformats.org/officeDocument/2006/relationships/hyperlink" Target="https://www.youtube.com/watch?v=atm-gnobU7o" TargetMode="External"/><Relationship Id="rId9" Type="http://schemas.openxmlformats.org/officeDocument/2006/relationships/hyperlink" Target="https://www.gov.uk/government/publications/wuhan-novel-coronavirus-infection-prevention-and-control/covid-19-infection-prevention-and-control-guidance-aerosol-generating-procedures" TargetMode="External"/><Relationship Id="rId14" Type="http://schemas.openxmlformats.org/officeDocument/2006/relationships/hyperlink" Target="https://carehomes.necsu.nhs.uk/register" TargetMode="External"/><Relationship Id="rId22" Type="http://schemas.openxmlformats.org/officeDocument/2006/relationships/hyperlink" Target="https://www.facebook.com/pg/TheQNI/posts/"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s://www.digitalsocialcare.co.uk/events/start-here-protect-your-it-systems-and-devices-from-cyber-threats/" TargetMode="External"/><Relationship Id="rId13" Type="http://schemas.openxmlformats.org/officeDocument/2006/relationships/image" Target="../media/image75.svg"/><Relationship Id="rId3" Type="http://schemas.openxmlformats.org/officeDocument/2006/relationships/hyperlink" Target="https://www.digitalsocialcare.co.uk/events/" TargetMode="External"/><Relationship Id="rId7" Type="http://schemas.openxmlformats.org/officeDocument/2006/relationships/hyperlink" Target="https://www.digitalsocialcare.co.uk/events/start-here-the-data-protection-and-cyber-security-training-your-staff-need/" TargetMode="External"/><Relationship Id="rId12"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digitalsocialcare.co.uk/events/start-here-the-policies-and-procedures-you-need-for-better-security/" TargetMode="External"/><Relationship Id="rId11" Type="http://schemas.openxmlformats.org/officeDocument/2006/relationships/image" Target="../media/image76.png"/><Relationship Id="rId5" Type="http://schemas.openxmlformats.org/officeDocument/2006/relationships/hyperlink" Target="https://www.digitalsocialcare.co.uk/events/start-here-what-you-need-to-know-about-data-security/" TargetMode="External"/><Relationship Id="rId10" Type="http://schemas.openxmlformats.org/officeDocument/2006/relationships/hyperlink" Target="https://www.digitalsocialcare.co.uk/" TargetMode="External"/><Relationship Id="rId4" Type="http://schemas.openxmlformats.org/officeDocument/2006/relationships/hyperlink" Target="https://www.digitalsocialcare.co.uk/events/how-to-register-for-the-data-security-and-protection-toolkit-dspt/" TargetMode="External"/><Relationship Id="rId9" Type="http://schemas.openxmlformats.org/officeDocument/2006/relationships/hyperlink" Target="https://www.digitalsocialcare.co.uk/data-security-protecting-my-information/data-security-and-protection-toolkit/getting-started-with-the-data-security-protection-toolkit-webinar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nhs.uk/service-search/find-a-psychological-therapies-service/" TargetMode="External"/><Relationship Id="rId2" Type="http://schemas.openxmlformats.org/officeDocument/2006/relationships/slide" Target="slide43.xml"/><Relationship Id="rId1" Type="http://schemas.openxmlformats.org/officeDocument/2006/relationships/slideLayout" Target="../slideLayouts/slideLayout29.xml"/><Relationship Id="rId6" Type="http://schemas.openxmlformats.org/officeDocument/2006/relationships/hyperlink" Target="https://fpld.hs.to/sites/default/files/feeling-down-guide.pdf" TargetMode="External"/><Relationship Id="rId5" Type="http://schemas.openxmlformats.org/officeDocument/2006/relationships/hyperlink" Target="https://www.rcpsych.ac.uk/mental-health/problems-disorders/depression-in-older-adults" TargetMode="External"/><Relationship Id="rId4" Type="http://schemas.openxmlformats.org/officeDocument/2006/relationships/hyperlink" Target="https://mindedforfamilies.org.uk/older-people/"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www.ataloss.org/Pages/FAQs/Category/coronavirus-pandemic" TargetMode="External"/><Relationship Id="rId13" Type="http://schemas.openxmlformats.org/officeDocument/2006/relationships/image" Target="../media/image64.png"/><Relationship Id="rId3" Type="http://schemas.openxmlformats.org/officeDocument/2006/relationships/hyperlink" Target="https://assets.publishing.service.gov.uk/government/uploads/system/uploads/attachment_data/file/829884/3-physical-activity-for-adults-and-older-adults.pdf" TargetMode="External"/><Relationship Id="rId7" Type="http://schemas.openxmlformats.org/officeDocument/2006/relationships/hyperlink" Target="http://www.relres.org/helpline/coronavirus/" TargetMode="External"/><Relationship Id="rId12" Type="http://schemas.openxmlformats.org/officeDocument/2006/relationships/hyperlink" Target="https://thenounproject.com/term/mental-health/1061782"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w.nhs.uk/live-well/" TargetMode="External"/><Relationship Id="rId11" Type="http://schemas.openxmlformats.org/officeDocument/2006/relationships/hyperlink" Target="https://www.bild.org.uk/wp-content/uploads/2020/04/LDPS-Activity-ideas-for-people-with-learning-disabilities-in-isolation-in-in-patient-units.pdf" TargetMode="External"/><Relationship Id="rId5" Type="http://schemas.openxmlformats.org/officeDocument/2006/relationships/hyperlink" Target="https://healthinnovationnetwork.com/healthy-ageing/maintaining-activities-for-older-adults-during-covid19/" TargetMode="External"/><Relationship Id="rId10" Type="http://schemas.openxmlformats.org/officeDocument/2006/relationships/hyperlink" Target="https://www.bps.org.uk/sites/www.bps.org.uk/files/Policy/Policy%20-%20Files/Death%20and%20grieving%20in%20a%20care%20home%20during%20Covid-19.pdf" TargetMode="External"/><Relationship Id="rId4" Type="http://schemas.openxmlformats.org/officeDocument/2006/relationships/hyperlink" Target="https://www.faithaction.net/campaigns/coronavirus/" TargetMode="External"/><Relationship Id="rId9" Type="http://schemas.openxmlformats.org/officeDocument/2006/relationships/hyperlink" Target="https://www.cruse.org.uk/get-help/coronavirus/coronavirus-what-say-when-someone-grieving"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hyperlink" Target="https://vimeo.com/showcase/6900217" TargetMode="External"/><Relationship Id="rId7" Type="http://schemas.openxmlformats.org/officeDocument/2006/relationships/hyperlink" Target="https://www.rcot.co.uk/about-occupational-therapy/living-well-care-homes-2019"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generationgames.org.uk/resource/GG%20home%20exercise%20Info.pdf" TargetMode="External"/><Relationship Id="rId5" Type="http://schemas.openxmlformats.org/officeDocument/2006/relationships/hyperlink" Target="https://www.youtube.com/playlist?list=PLeePVUq4FvWu9uSwUK8YMwZlVjx1CKp8q" TargetMode="External"/><Relationship Id="rId4" Type="http://schemas.openxmlformats.org/officeDocument/2006/relationships/hyperlink" Target="https://www.csp.org.uk/system/files/documents/2020-03/001728_Staying%20Active%20at%20Home_England_A4%20Download_Final.pdf" TargetMode="External"/><Relationship Id="rId9" Type="http://schemas.openxmlformats.org/officeDocument/2006/relationships/hyperlink" Target="https://www.mencap.org.uk/about-us/what-we-do/mencap-sport"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78.JPG"/><Relationship Id="rId7" Type="http://schemas.openxmlformats.org/officeDocument/2006/relationships/image" Target="../media/image7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https://www.ahsnnetwork.com/helping-break-unwelcome-news" TargetMode="External"/><Relationship Id="rId5" Type="http://schemas.openxmlformats.org/officeDocument/2006/relationships/hyperlink" Target="https://www.vitaltalk.org/guides/covid-19-communication-skills/" TargetMode="External"/><Relationship Id="rId4" Type="http://schemas.openxmlformats.org/officeDocument/2006/relationships/hyperlink" Target="https://www.realtalktraining.co.uk/covid19-evidence-based-advice-difficult-conversations"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s://www.skillsforcare.org.uk/Documents/Learning-and-development/Ongoing-learning-and-development/End-of-life-care/End-of-life-care-support-during-the-COVID-19-pandemic.pdf" TargetMode="External"/><Relationship Id="rId3" Type="http://schemas.openxmlformats.org/officeDocument/2006/relationships/hyperlink" Target="https://www.coordinatemycare.co.uk/mycmc/" TargetMode="External"/><Relationship Id="rId7" Type="http://schemas.openxmlformats.org/officeDocument/2006/relationships/hyperlink" Target="https://www.coordinatemycare.co.uk/for-healthcare-professionals/clinical-trainin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coordinatemycare@nhs.net" TargetMode="External"/><Relationship Id="rId5" Type="http://schemas.openxmlformats.org/officeDocument/2006/relationships/hyperlink" Target="https://www.coordinatemycare.co.uk/mycmc-guides-staff-in-care-homes" TargetMode="External"/><Relationship Id="rId10" Type="http://schemas.openxmlformats.org/officeDocument/2006/relationships/image" Target="../media/image80.png"/><Relationship Id="rId4" Type="http://schemas.openxmlformats.org/officeDocument/2006/relationships/hyperlink" Target="https://www.coordinatemycare.co.uk/for-healthcare-professionals/become-a-user/" TargetMode="External"/><Relationship Id="rId9" Type="http://schemas.openxmlformats.org/officeDocument/2006/relationships/hyperlink" Target="https://healthinnovationnetwork.com/wp-content/uploads/2020/05/HIN-CMC-Implementation-Guide-for-Care-Homes-2020-Final.pdf"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nice.org.uk/guidance/ng163" TargetMode="External"/><Relationship Id="rId3" Type="http://schemas.openxmlformats.org/officeDocument/2006/relationships/image" Target="../media/image39.png"/><Relationship Id="rId7" Type="http://schemas.openxmlformats.org/officeDocument/2006/relationships/hyperlink" Target="https://elearning.rcgp.org.uk/pluginfile.php/149457/mod_page/content/22/COVID%20Community%20symptom%20control%20and%20end%20of%20life%20care%20for%20General%20Practice%20FINAL%20v2.docx.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relres.org/wp-content/uploads/endoflife.pdf" TargetMode="External"/><Relationship Id="rId5" Type="http://schemas.openxmlformats.org/officeDocument/2006/relationships/hyperlink" Target="https://www.skillsforcare.org.uk/Documents/Learning-and-development/Ongoing-learning-and-development/End-of-life-care/End-of-life-care-support-during-the-COVID-19-pandemic.pdf" TargetMode="External"/><Relationship Id="rId4" Type="http://schemas.openxmlformats.org/officeDocument/2006/relationships/hyperlink" Target="https://www.england.nhs.uk/coronavirus/wp-content/uploads/sites/52/2020/03/C0393-clinical-guide-for-supporting-compassionate-visiting-arrangements-11-may-2020.pdf" TargetMode="External"/><Relationship Id="rId9" Type="http://schemas.openxmlformats.org/officeDocument/2006/relationships/hyperlink" Target="http://radiant.nhs.uk/uploads/2/7/2/5/27254761/ravi_et_al__2020__end_of_life_and_palliative_care_guidance_on_covid-19_and_intellectual_disability.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hospiceuk.org/docs/default-source/What-We-Offer/Care-Support-Programmes/Care-after-death/rnvoead-special-covid-19-edition-final_2.pdf?sfvrsn=2"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www.england.nhs.uk/learning-disabilities/improving-health/mortality-review/" TargetMode="External"/><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media/image82.tiff"/><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hyperlink" Target="https://www.gov.uk/government/publications/coronavirus-covid-19-verification-of-death-in-times-of-emergency/coronavirus-covid-19-verifying-death-in-times-of-emergency"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coordinatemycare.co.uk/for-healthcare-professionals/become-a-user/" TargetMode="External"/><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hyperlink" Target="https://www.gov.uk/government/publications/covid-19-guidance-for-care-of-the-deceased/guidance-for-care-of-the-deceased-with-suspected-or-confirmed-coronavirus-covid-1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4.png"/><Relationship Id="rId5" Type="http://schemas.openxmlformats.org/officeDocument/2006/relationships/hyperlink" Target="https://www.youtube.com/watch?v=atm-gnobU7o" TargetMode="External"/><Relationship Id="rId4" Type="http://schemas.openxmlformats.org/officeDocument/2006/relationships/hyperlink" Target="https://www.nhs.uk/common-health-questions/accidents-first-aid-and-treatments/how-do-i-check-my-pulse/" TargetMode="External"/></Relationships>
</file>

<file path=ppt/slides/_rels/slide50.xml.rels><?xml version="1.0" encoding="UTF-8" standalone="yes"?>
<Relationships xmlns="http://schemas.openxmlformats.org/package/2006/relationships"><Relationship Id="rId8" Type="http://schemas.openxmlformats.org/officeDocument/2006/relationships/hyperlink" Target="http://www.moneyadviceservice.org.uk/" TargetMode="External"/><Relationship Id="rId3" Type="http://schemas.openxmlformats.org/officeDocument/2006/relationships/hyperlink" Target="https://www.good-thinking.uk/resources/your-local-crisis-line/" TargetMode="External"/><Relationship Id="rId7" Type="http://schemas.openxmlformats.org/officeDocument/2006/relationships/hyperlink" Target="https://webchat.moneyadviceservice.org.uk/newchat/chat.aspx?domain=www.moneyadviceservice.org.uk&amp;_ga=2.140429041.394809734.1588085879-98373926.1587556513"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www.nhs.uk/service-search/other-services/Psychological%20therapy%20(NHS%20IAPT)/LocationSearch/396" TargetMode="External"/><Relationship Id="rId5" Type="http://schemas.openxmlformats.org/officeDocument/2006/relationships/hyperlink" Target="https://people.nhs.uk/guides/bereavement-support-during-covid-19/" TargetMode="External"/><Relationship Id="rId4" Type="http://schemas.openxmlformats.org/officeDocument/2006/relationships/hyperlink" Target="https://www.good-thinking.uk/urgent-support/" TargetMode="External"/><Relationship Id="rId9" Type="http://schemas.openxmlformats.org/officeDocument/2006/relationships/image" Target="../media/image39.png"/></Relationships>
</file>

<file path=ppt/slides/_rels/slide51.xml.rels><?xml version="1.0" encoding="UTF-8" standalone="yes"?>
<Relationships xmlns="http://schemas.openxmlformats.org/package/2006/relationships"><Relationship Id="rId8" Type="http://schemas.openxmlformats.org/officeDocument/2006/relationships/hyperlink" Target="https://www.fom.ac.uk/wp-content/uploads/Risk-Reduction-Framework-for-NHS-staff-at-risk-of-COVID-19-infection-12-05-20.pdf" TargetMode="External"/><Relationship Id="rId13" Type="http://schemas.openxmlformats.org/officeDocument/2006/relationships/hyperlink" Target="https://www.psychologytools.com/articles/free-guide-to-living-with-worry-and-anxiety-amidst-global-uncertainty/" TargetMode="External"/><Relationship Id="rId18" Type="http://schemas.openxmlformats.org/officeDocument/2006/relationships/hyperlink" Target="https://www.good-thinking.uk/coronavirus/how-to/" TargetMode="External"/><Relationship Id="rId3" Type="http://schemas.openxmlformats.org/officeDocument/2006/relationships/hyperlink" Target="https://thenounproject.com/term/mental-health/1061782" TargetMode="External"/><Relationship Id="rId7" Type="http://schemas.openxmlformats.org/officeDocument/2006/relationships/hyperlink" Target="https://www.youtube.com/watch?v=Axgs0A76k3Y&amp;feature=youtu.be" TargetMode="External"/><Relationship Id="rId12" Type="http://schemas.openxmlformats.org/officeDocument/2006/relationships/hyperlink" Target="http://www.mind.org.uk/workplace/mental-health-at-work/taking-care-of-your-staff/" TargetMode="External"/><Relationship Id="rId17" Type="http://schemas.openxmlformats.org/officeDocument/2006/relationships/hyperlink" Target="https://workforce.adultsocialcare.uk/join" TargetMode="External"/><Relationship Id="rId2" Type="http://schemas.openxmlformats.org/officeDocument/2006/relationships/notesSlide" Target="../notesSlides/notesSlide42.xml"/><Relationship Id="rId16" Type="http://schemas.openxmlformats.org/officeDocument/2006/relationships/hyperlink" Target="https://uclpartners.com/work/whats-best-for-lily-end-of-life-training-for-care-home-staff/" TargetMode="External"/><Relationship Id="rId1" Type="http://schemas.openxmlformats.org/officeDocument/2006/relationships/slideLayout" Target="../slideLayouts/slideLayout2.xml"/><Relationship Id="rId6" Type="http://schemas.openxmlformats.org/officeDocument/2006/relationships/hyperlink" Target="https://onboarding.sleepio.com/sleepio/care-access/77#1/1" TargetMode="External"/><Relationship Id="rId11" Type="http://schemas.openxmlformats.org/officeDocument/2006/relationships/hyperlink" Target="https://pscentre.org/wp-content/uploads/2020/02/MHPSS-in-nCoV-2020_ENG-1.pdf" TargetMode="External"/><Relationship Id="rId5" Type="http://schemas.openxmlformats.org/officeDocument/2006/relationships/hyperlink" Target="https://onboarding.trydaylight.com/daylight/care-access/100#1/1" TargetMode="External"/><Relationship Id="rId15" Type="http://schemas.openxmlformats.org/officeDocument/2006/relationships/hyperlink" Target="https://www.skillsforcare.org.uk/Documents/Leadership-and-management/Resilience/Building-your-own-health-resilience-and-wellbeing-WEB.pdf" TargetMode="External"/><Relationship Id="rId10" Type="http://schemas.openxmlformats.org/officeDocument/2006/relationships/hyperlink" Target="http://www.hse.gov.uk/gohomehealthy/assets/docs/StressTalkingToolkit.pdf" TargetMode="External"/><Relationship Id="rId4" Type="http://schemas.openxmlformats.org/officeDocument/2006/relationships/image" Target="../media/image64.png"/><Relationship Id="rId9" Type="http://schemas.openxmlformats.org/officeDocument/2006/relationships/hyperlink" Target="https://www.rcpsych.ac.uk/docs/default-source/about-us/covid-19/risk_assessment_tool_covid19.pdf" TargetMode="External"/><Relationship Id="rId14" Type="http://schemas.openxmlformats.org/officeDocument/2006/relationships/hyperlink" Target="https://www.youtube.com/watch?v=vinh0lIG1p0"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hyperlink" Target="https://bit.ly/2OpMC7Q." TargetMode="External"/><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hyperlink" Target="https://www.ippr.org/research/publications/care-fit-for-carers" TargetMode="External"/><Relationship Id="rId1" Type="http://schemas.openxmlformats.org/officeDocument/2006/relationships/slideLayout" Target="../slideLayouts/slideLayout4.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emf"/><Relationship Id="rId10" Type="http://schemas.openxmlformats.org/officeDocument/2006/relationships/image" Target="../media/image88.png"/><Relationship Id="rId4" Type="http://schemas.openxmlformats.org/officeDocument/2006/relationships/hyperlink" Target="https://bit.ly/2OpMC7Q" TargetMode="External"/><Relationship Id="rId9" Type="http://schemas.openxmlformats.org/officeDocument/2006/relationships/image" Target="../media/image87.png"/></Relationships>
</file>

<file path=ppt/slides/_rels/slide53.xml.rels><?xml version="1.0" encoding="UTF-8" standalone="yes"?>
<Relationships xmlns="http://schemas.openxmlformats.org/package/2006/relationships"><Relationship Id="rId8" Type="http://schemas.openxmlformats.org/officeDocument/2006/relationships/hyperlink" Target="https://www.skillsforcare.org.uk/Leadership-management/support-for-registered-managers/membership/membership.aspx" TargetMode="External"/><Relationship Id="rId13" Type="http://schemas.openxmlformats.org/officeDocument/2006/relationships/hyperlink" Target="https://www.skillsforcare.org.uk/Getting-involved/In-your-area/In-your-area.aspx" TargetMode="External"/><Relationship Id="rId3" Type="http://schemas.openxmlformats.org/officeDocument/2006/relationships/hyperlink" Target="https://www.skillsforcare.org.uk/Leadership-management/support-for-registered-managers/support-for-registered-managers.aspx" TargetMode="External"/><Relationship Id="rId7" Type="http://schemas.openxmlformats.org/officeDocument/2006/relationships/hyperlink" Target="https://www.skillsforcare.org.uk/Leadership-management/support-for-registered-managers/Registered-Manager-webinars.aspx" TargetMode="External"/><Relationship Id="rId12" Type="http://schemas.openxmlformats.org/officeDocument/2006/relationships/hyperlink" Target="https://www.skillsforcare.org.uk/home.aspx" TargetMode="External"/><Relationship Id="rId2" Type="http://schemas.openxmlformats.org/officeDocument/2006/relationships/notesSlide" Target="../notesSlides/notesSlide43.xml"/><Relationship Id="rId1" Type="http://schemas.openxmlformats.org/officeDocument/2006/relationships/slideLayout" Target="../slideLayouts/slideLayout15.xml"/><Relationship Id="rId6" Type="http://schemas.openxmlformats.org/officeDocument/2006/relationships/hyperlink" Target="https://www.skillsforcare.org.uk/Leadership-management/support-for-registered-managers/Skills-for-Care-registered-managers-group.aspx" TargetMode="External"/><Relationship Id="rId11" Type="http://schemas.openxmlformats.org/officeDocument/2006/relationships/hyperlink" Target="https://www.skillsforcare.org.uk/CQC-provider-support/CQC-provider-support.aspx" TargetMode="External"/><Relationship Id="rId5" Type="http://schemas.openxmlformats.org/officeDocument/2006/relationships/hyperlink" Target="https://www.skillsforcare.org.uk/Leadership-management/support-for-registered-managers/Deputy-manager-networks.aspx" TargetMode="External"/><Relationship Id="rId15" Type="http://schemas.openxmlformats.org/officeDocument/2006/relationships/image" Target="../media/image92.png"/><Relationship Id="rId10" Type="http://schemas.openxmlformats.org/officeDocument/2006/relationships/hyperlink" Target="https://www.skillsforcare.org.uk/Leadership-management/Leadership-and-management.aspx" TargetMode="External"/><Relationship Id="rId4" Type="http://schemas.openxmlformats.org/officeDocument/2006/relationships/hyperlink" Target="https://www.skillsforcare.org.uk/Leadership-management/support-for-registered-managers/local-networks.aspx" TargetMode="External"/><Relationship Id="rId9" Type="http://schemas.openxmlformats.org/officeDocument/2006/relationships/hyperlink" Target="https://www.skillsforcare.org.uk/Leadership-management/support-for-registered-managers/Advice-line.aspx" TargetMode="External"/><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86217/Best_practice_hand_wash.pdf" TargetMode="External"/><Relationship Id="rId13" Type="http://schemas.openxmlformats.org/officeDocument/2006/relationships/image" Target="../media/image15.png"/><Relationship Id="rId3" Type="http://schemas.openxmlformats.org/officeDocument/2006/relationships/hyperlink" Target="https://www.nice.org.uk/about/nice-communities/social-care/quick-guides/helping-to-prevent-infection" TargetMode="External"/><Relationship Id="rId7" Type="http://schemas.openxmlformats.org/officeDocument/2006/relationships/hyperlink" Target="https://www.gov.uk/government/publications/covid-19-personal-protective-equipment-use-for-aerosol-generating-procedures?utm_source=3c9f7d4c-5f86-411c-99e0-b28ab766bd4f&amp;utm_medium=email&amp;utm_campaign=govuk-notifications&amp;utm_content=immediate" TargetMode="External"/><Relationship Id="rId12" Type="http://schemas.openxmlformats.org/officeDocument/2006/relationships/hyperlink" Target="https://assets.publishing.service.gov.uk/government/uploads/system/uploads/attachment_data/file/877530/Best_Practice_hand_wash.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gov.uk/government/publications/covid-19-personal-protective-equipment-use-for-non-aerosol-generating-procedures?utm_source=9047cf6d-e7ff-4ea0-a745-5d19077dc61a&amp;utm_medium=email&amp;utm_campaign=govuk-notifications&amp;utm_content=immediate" TargetMode="External"/><Relationship Id="rId11" Type="http://schemas.openxmlformats.org/officeDocument/2006/relationships/hyperlink" Target="https://www.nhs.uk/video/pages/how-to-wash-hands.aspx" TargetMode="External"/><Relationship Id="rId5" Type="http://schemas.openxmlformats.org/officeDocument/2006/relationships/hyperlink" Target="https://www.gov.uk/government/publications/covid-19-how-to-work-safely-in-care-homes" TargetMode="External"/><Relationship Id="rId10" Type="http://schemas.openxmlformats.org/officeDocument/2006/relationships/hyperlink" Target="https://assets.publishing.service.gov.uk/government/uploads/system/uploads/attachment_data/file/879111/T4_poster_Recommended_PPE_additional_considerations_of_COVID-19.pdf" TargetMode="External"/><Relationship Id="rId4" Type="http://schemas.openxmlformats.org/officeDocument/2006/relationships/hyperlink" Target="https://assets.publishing.service.gov.uk/government/uploads/system/uploads/attachment_data/file/880094/PHE_11651_COVID-19_How_to_work_safely_in_care_homes.pdf" TargetMode="External"/><Relationship Id="rId9" Type="http://schemas.openxmlformats.org/officeDocument/2006/relationships/hyperlink" Target="https://assets.publishing.service.gov.uk/government/uploads/system/uploads/attachment_data/file/902355/How_to_work_safely_in_care_homes_v5_20_July.pdf" TargetMode="External"/><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www.bushproof.com/care-homes-strategy-for-infection-prevention-control-of-covid-19-based-on-clear-delineation-of-risk-zon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ww.gov.uk/guidance/ppe-portal-how-to-order-emergency-personal-protective-equipment" TargetMode="External"/><Relationship Id="rId7" Type="http://schemas.openxmlformats.org/officeDocument/2006/relationships/hyperlink" Target="https://www.gov.uk/government/publications/covid-19-how-to-work-safely-in-care-hom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921787/PPE_strategy_v4.5_FINAL.pdf" TargetMode="External"/><Relationship Id="rId5" Type="http://schemas.openxmlformats.org/officeDocument/2006/relationships/hyperlink" Target="https://www.gov.uk/government/publications/personal-protective-equipment-ppe-strategy-stabilise-and-build-resilience" TargetMode="External"/><Relationship Id="rId4" Type="http://schemas.openxmlformats.org/officeDocument/2006/relationships/hyperlink" Target="https://assets.publishing.service.gov.uk/government/uploads/system/uploads/attachment_data/file/878099/Admission_and_Care_of_Residents_during_COVID-19_Incident_in_a_Care_Home.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youtube.com/watch?v=ozY50PPmsvE&amp;feature=youtu.be" TargetMode="External"/><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gov.uk/government/publications/covid-19-how-to-work-safely-in-care-homes" TargetMode="External"/><Relationship Id="rId5" Type="http://schemas.openxmlformats.org/officeDocument/2006/relationships/hyperlink" Target="https://www.gov.uk/government/publications/wuhan-novel-coronavirus-infection-prevention-and-control/covid-19-personal-protective-equipment-ppe" TargetMode="External"/><Relationship Id="rId4" Type="http://schemas.openxmlformats.org/officeDocument/2006/relationships/hyperlink" Target="https://assets.publishing.service.gov.uk/government/uploads/system/uploads/attachment_data/file/881004/Putting_on_PPE_Care_Home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751" y="2378793"/>
            <a:ext cx="10977577" cy="1102495"/>
          </a:xfrm>
        </p:spPr>
        <p:txBody>
          <a:bodyPr/>
          <a:lstStyle/>
          <a:p>
            <a:r>
              <a:rPr lang="en-GB" b="1" dirty="0"/>
              <a:t>London Care Home Resource Pack </a:t>
            </a:r>
          </a:p>
        </p:txBody>
      </p:sp>
      <p:sp>
        <p:nvSpPr>
          <p:cNvPr id="3" name="Subtitle 2"/>
          <p:cNvSpPr>
            <a:spLocks noGrp="1"/>
          </p:cNvSpPr>
          <p:nvPr>
            <p:ph type="subTitle" idx="1"/>
          </p:nvPr>
        </p:nvSpPr>
        <p:spPr>
          <a:xfrm>
            <a:off x="622751" y="3481288"/>
            <a:ext cx="11284183" cy="2043239"/>
          </a:xfrm>
        </p:spPr>
        <p:txBody>
          <a:bodyPr/>
          <a:lstStyle/>
          <a:p>
            <a:r>
              <a:rPr lang="en-GB" dirty="0">
                <a:solidFill>
                  <a:srgbClr val="0070C0"/>
                </a:solidFill>
              </a:rPr>
              <a:t>Proposed publication date: </a:t>
            </a:r>
            <a:r>
              <a:rPr lang="en-GB" dirty="0">
                <a:solidFill>
                  <a:schemeClr val="bg2"/>
                </a:solidFill>
              </a:rPr>
              <a:t>25</a:t>
            </a:r>
            <a:r>
              <a:rPr lang="en-GB" baseline="30000" dirty="0">
                <a:solidFill>
                  <a:schemeClr val="bg2"/>
                </a:solidFill>
              </a:rPr>
              <a:t> </a:t>
            </a:r>
            <a:r>
              <a:rPr lang="en-GB" dirty="0">
                <a:solidFill>
                  <a:schemeClr val="bg2"/>
                </a:solidFill>
              </a:rPr>
              <a:t>November 2020</a:t>
            </a:r>
          </a:p>
          <a:p>
            <a:r>
              <a:rPr lang="en-GB" dirty="0">
                <a:solidFill>
                  <a:srgbClr val="0070C0"/>
                </a:solidFill>
              </a:rPr>
              <a:t>Version 6.1</a:t>
            </a:r>
          </a:p>
          <a:p>
            <a:r>
              <a:rPr lang="en-GB" dirty="0">
                <a:solidFill>
                  <a:srgbClr val="0070C0"/>
                </a:solidFill>
              </a:rPr>
              <a:t>Review Date: </a:t>
            </a:r>
            <a:r>
              <a:rPr lang="en-GB" dirty="0">
                <a:solidFill>
                  <a:schemeClr val="bg2"/>
                </a:solidFill>
              </a:rPr>
              <a:t>5 January 2021</a:t>
            </a:r>
          </a:p>
          <a:p>
            <a:r>
              <a:rPr lang="en-GB" dirty="0">
                <a:solidFill>
                  <a:srgbClr val="0070C0"/>
                </a:solidFill>
                <a:latin typeface="Arial" panose="020B0604020202020204" pitchFamily="34" charset="0"/>
                <a:cs typeface="Arial" panose="020B0604020202020204" pitchFamily="34" charset="0"/>
              </a:rPr>
              <a:t>If you are reading this guidance after </a:t>
            </a:r>
            <a:r>
              <a:rPr lang="en-GB" dirty="0">
                <a:solidFill>
                  <a:schemeClr val="bg2"/>
                </a:solidFill>
                <a:latin typeface="Arial" panose="020B0604020202020204" pitchFamily="34" charset="0"/>
                <a:cs typeface="Arial" panose="020B0604020202020204" pitchFamily="34" charset="0"/>
              </a:rPr>
              <a:t>5</a:t>
            </a:r>
            <a:r>
              <a:rPr lang="en-GB" baseline="30000" dirty="0">
                <a:solidFill>
                  <a:schemeClr val="bg2"/>
                </a:solidFill>
                <a:latin typeface="Arial" panose="020B0604020202020204" pitchFamily="34" charset="0"/>
                <a:cs typeface="Arial" panose="020B0604020202020204" pitchFamily="34" charset="0"/>
              </a:rPr>
              <a:t> </a:t>
            </a:r>
            <a:r>
              <a:rPr lang="en-GB" dirty="0">
                <a:solidFill>
                  <a:schemeClr val="bg2"/>
                </a:solidFill>
                <a:latin typeface="Arial" panose="020B0604020202020204" pitchFamily="34" charset="0"/>
                <a:cs typeface="Arial" panose="020B0604020202020204" pitchFamily="34" charset="0"/>
              </a:rPr>
              <a:t>January 2021</a:t>
            </a:r>
            <a:r>
              <a:rPr lang="en-GB" dirty="0">
                <a:solidFill>
                  <a:srgbClr val="0070C0"/>
                </a:solidFill>
                <a:latin typeface="Arial" panose="020B0604020202020204" pitchFamily="34" charset="0"/>
                <a:cs typeface="Arial" panose="020B0604020202020204" pitchFamily="34" charset="0"/>
              </a:rPr>
              <a:t>, please check to see if there is an updated version.</a:t>
            </a:r>
          </a:p>
          <a:p>
            <a:endParaRPr lang="en-GB" dirty="0">
              <a:solidFill>
                <a:srgbClr val="FF0000"/>
              </a:solidFill>
            </a:endParaRPr>
          </a:p>
          <a:p>
            <a:r>
              <a:rPr lang="en-GB" sz="1200" i="1" dirty="0">
                <a:solidFill>
                  <a:schemeClr val="bg2"/>
                </a:solidFill>
              </a:rPr>
              <a:t>This London guide is designed to complement and not replace local guidance and professional judgement. It will be updated to align with other national and regional guidance once published.</a:t>
            </a:r>
            <a:endParaRPr lang="en-GB" sz="1200" dirty="0">
              <a:solidFill>
                <a:schemeClr val="bg2"/>
              </a:solidFill>
            </a:endParaRPr>
          </a:p>
          <a:p>
            <a:endParaRPr lang="en-GB" dirty="0"/>
          </a:p>
        </p:txBody>
      </p:sp>
      <p:pic>
        <p:nvPicPr>
          <p:cNvPr id="1027" name="Picture 15">
            <a:extLst>
              <a:ext uri="{FF2B5EF4-FFF2-40B4-BE49-F238E27FC236}">
                <a16:creationId xmlns:a16="http://schemas.microsoft.com/office/drawing/2014/main" id="{845AAB96-735C-45BB-A66E-4D64DC57E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2767" y="264727"/>
            <a:ext cx="15938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8D7A3B5-B46F-448F-B8CB-E0B61CC92E34}"/>
              </a:ext>
            </a:extLst>
          </p:cNvPr>
          <p:cNvPicPr>
            <a:picLocks noChangeAspect="1"/>
          </p:cNvPicPr>
          <p:nvPr/>
        </p:nvPicPr>
        <p:blipFill>
          <a:blip r:embed="rId3"/>
          <a:stretch>
            <a:fillRect/>
          </a:stretch>
        </p:blipFill>
        <p:spPr>
          <a:xfrm>
            <a:off x="8553598" y="1162376"/>
            <a:ext cx="1833564" cy="795338"/>
          </a:xfrm>
          <a:prstGeom prst="rect">
            <a:avLst/>
          </a:prstGeom>
        </p:spPr>
      </p:pic>
      <p:pic>
        <p:nvPicPr>
          <p:cNvPr id="12" name="Picture 11">
            <a:extLst>
              <a:ext uri="{FF2B5EF4-FFF2-40B4-BE49-F238E27FC236}">
                <a16:creationId xmlns:a16="http://schemas.microsoft.com/office/drawing/2014/main" id="{79FA6E8F-69A8-47EF-8268-214B802AFC89}"/>
              </a:ext>
            </a:extLst>
          </p:cNvPr>
          <p:cNvPicPr>
            <a:picLocks noChangeAspect="1"/>
          </p:cNvPicPr>
          <p:nvPr/>
        </p:nvPicPr>
        <p:blipFill>
          <a:blip r:embed="rId4"/>
          <a:stretch>
            <a:fillRect/>
          </a:stretch>
        </p:blipFill>
        <p:spPr>
          <a:xfrm>
            <a:off x="10630563" y="1154251"/>
            <a:ext cx="1145171" cy="689541"/>
          </a:xfrm>
          <a:prstGeom prst="rect">
            <a:avLst/>
          </a:prstGeom>
        </p:spPr>
      </p:pic>
      <p:sp>
        <p:nvSpPr>
          <p:cNvPr id="6" name="TextBox 5">
            <a:extLst>
              <a:ext uri="{FF2B5EF4-FFF2-40B4-BE49-F238E27FC236}">
                <a16:creationId xmlns:a16="http://schemas.microsoft.com/office/drawing/2014/main" id="{6D8B2536-9E52-4B48-998B-B529A2358A53}"/>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pic>
        <p:nvPicPr>
          <p:cNvPr id="9" name="Picture 8">
            <a:extLst>
              <a:ext uri="{FF2B5EF4-FFF2-40B4-BE49-F238E27FC236}">
                <a16:creationId xmlns:a16="http://schemas.microsoft.com/office/drawing/2014/main" id="{313FDD16-93EC-42B7-8081-6C23DEEC0A9A}"/>
              </a:ext>
            </a:extLst>
          </p:cNvPr>
          <p:cNvPicPr>
            <a:picLocks noChangeAspect="1"/>
          </p:cNvPicPr>
          <p:nvPr/>
        </p:nvPicPr>
        <p:blipFill>
          <a:blip r:embed="rId5"/>
          <a:stretch>
            <a:fillRect/>
          </a:stretch>
        </p:blipFill>
        <p:spPr>
          <a:xfrm>
            <a:off x="5569590" y="276040"/>
            <a:ext cx="1083898" cy="819801"/>
          </a:xfrm>
          <a:prstGeom prst="rect">
            <a:avLst/>
          </a:prstGeom>
        </p:spPr>
      </p:pic>
      <p:pic>
        <p:nvPicPr>
          <p:cNvPr id="13" name="Picture 12">
            <a:extLst>
              <a:ext uri="{FF2B5EF4-FFF2-40B4-BE49-F238E27FC236}">
                <a16:creationId xmlns:a16="http://schemas.microsoft.com/office/drawing/2014/main" id="{01AE1BD4-F766-420E-91F3-8A186A999C55}"/>
              </a:ext>
            </a:extLst>
          </p:cNvPr>
          <p:cNvPicPr/>
          <p:nvPr/>
        </p:nvPicPr>
        <p:blipFill>
          <a:blip r:embed="rId6">
            <a:extLst>
              <a:ext uri="{28A0092B-C50C-407E-A947-70E740481C1C}">
                <a14:useLocalDpi xmlns:a14="http://schemas.microsoft.com/office/drawing/2010/main" val="0"/>
              </a:ext>
            </a:extLst>
          </a:blip>
          <a:stretch>
            <a:fillRect/>
          </a:stretch>
        </p:blipFill>
        <p:spPr>
          <a:xfrm>
            <a:off x="3138453" y="293394"/>
            <a:ext cx="1099655" cy="887623"/>
          </a:xfrm>
          <a:prstGeom prst="rect">
            <a:avLst/>
          </a:prstGeom>
        </p:spPr>
      </p:pic>
      <p:pic>
        <p:nvPicPr>
          <p:cNvPr id="10" name="Picture 9">
            <a:extLst>
              <a:ext uri="{FF2B5EF4-FFF2-40B4-BE49-F238E27FC236}">
                <a16:creationId xmlns:a16="http://schemas.microsoft.com/office/drawing/2014/main" id="{9DF73601-14C2-425F-A22D-4ACD044F74F2}"/>
              </a:ext>
            </a:extLst>
          </p:cNvPr>
          <p:cNvPicPr>
            <a:picLocks noChangeAspect="1"/>
          </p:cNvPicPr>
          <p:nvPr/>
        </p:nvPicPr>
        <p:blipFill>
          <a:blip r:embed="rId7"/>
          <a:stretch>
            <a:fillRect/>
          </a:stretch>
        </p:blipFill>
        <p:spPr>
          <a:xfrm>
            <a:off x="4342005" y="293393"/>
            <a:ext cx="900009" cy="887624"/>
          </a:xfrm>
          <a:prstGeom prst="rect">
            <a:avLst/>
          </a:prstGeom>
        </p:spPr>
      </p:pic>
      <p:sp>
        <p:nvSpPr>
          <p:cNvPr id="8" name="TextBox 7">
            <a:extLst>
              <a:ext uri="{FF2B5EF4-FFF2-40B4-BE49-F238E27FC236}">
                <a16:creationId xmlns:a16="http://schemas.microsoft.com/office/drawing/2014/main" id="{A11B4C3E-BFBE-4556-9C30-23AC4492B394}"/>
              </a:ext>
            </a:extLst>
          </p:cNvPr>
          <p:cNvSpPr txBox="1"/>
          <p:nvPr/>
        </p:nvSpPr>
        <p:spPr>
          <a:xfrm>
            <a:off x="622751" y="5122876"/>
            <a:ext cx="8812306" cy="523220"/>
          </a:xfrm>
          <a:prstGeom prst="rect">
            <a:avLst/>
          </a:prstGeom>
          <a:noFill/>
        </p:spPr>
        <p:txBody>
          <a:bodyPr wrap="square" rtlCol="0">
            <a:spAutoFit/>
          </a:bodyPr>
          <a:lstStyle/>
          <a:p>
            <a:r>
              <a:rPr lang="en-GB" sz="1400" dirty="0">
                <a:solidFill>
                  <a:srgbClr val="005EB8"/>
                </a:solidFill>
                <a:latin typeface="Arial" panose="020B0604020202020204" pitchFamily="34" charset="0"/>
                <a:cs typeface="Arial" panose="020B0604020202020204" pitchFamily="34" charset="0"/>
              </a:rPr>
              <a:t>To provide feedback on this pack please contact: </a:t>
            </a:r>
            <a:r>
              <a:rPr lang="en-GB" sz="1400" dirty="0">
                <a:solidFill>
                  <a:srgbClr val="0563C1"/>
                </a:solidFill>
                <a:latin typeface="Arial" panose="020B0604020202020204" pitchFamily="34" charset="0"/>
                <a:ea typeface="Calibri" panose="020F0502020204030204" pitchFamily="34" charset="0"/>
                <a:cs typeface="Arial" panose="020B0604020202020204" pitchFamily="34" charset="0"/>
                <a:hlinkClick r:id="rId8"/>
              </a:rPr>
              <a:t>england.londonehchprogramme@nhs.net</a:t>
            </a:r>
            <a:endParaRPr lang="en-GB" sz="1400" dirty="0">
              <a:latin typeface="Arial" panose="020B0604020202020204" pitchFamily="34" charset="0"/>
              <a:cs typeface="Arial" panose="020B0604020202020204" pitchFamily="34" charset="0"/>
            </a:endParaRPr>
          </a:p>
          <a:p>
            <a:r>
              <a:rPr lang="en-GB" sz="1400" b="1" dirty="0"/>
              <a:t> </a:t>
            </a:r>
            <a:endParaRPr lang="en-GB" sz="1400"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55856F3C-FDAB-4CA6-A325-EEDB114E7A3E}"/>
              </a:ext>
            </a:extLst>
          </p:cNvPr>
          <p:cNvSpPr txBox="1">
            <a:spLocks/>
          </p:cNvSpPr>
          <p:nvPr/>
        </p:nvSpPr>
        <p:spPr>
          <a:xfrm>
            <a:off x="168338" y="134694"/>
            <a:ext cx="10977577" cy="1102495"/>
          </a:xfrm>
          <a:prstGeom prst="rect">
            <a:avLst/>
          </a:prstGeom>
        </p:spPr>
        <p:txBody>
          <a:bodyPr/>
          <a:lstStyle>
            <a:lvl1pPr algn="l" defTabSz="914400" rtl="0" eaLnBrk="1" latinLnBrk="0" hangingPunct="1">
              <a:lnSpc>
                <a:spcPct val="90000"/>
              </a:lnSpc>
              <a:spcBef>
                <a:spcPct val="0"/>
              </a:spcBef>
              <a:buNone/>
              <a:defRPr sz="3600" kern="1200" baseline="0">
                <a:solidFill>
                  <a:srgbClr val="005EB8"/>
                </a:solidFill>
                <a:latin typeface="Arial" panose="020B0604020202020204" pitchFamily="34" charset="0"/>
                <a:ea typeface="+mj-ea"/>
                <a:cs typeface="Arial" panose="020B0604020202020204" pitchFamily="34" charset="0"/>
              </a:defRPr>
            </a:lvl1pPr>
          </a:lstStyle>
          <a:p>
            <a:r>
              <a:rPr lang="en-GB" sz="1600" b="1" dirty="0"/>
              <a:t>Produced by</a:t>
            </a:r>
          </a:p>
          <a:p>
            <a:r>
              <a:rPr lang="en-GB" sz="1600" b="1" dirty="0"/>
              <a:t>Healthy London Partnership</a:t>
            </a:r>
          </a:p>
          <a:p>
            <a:r>
              <a:rPr lang="en-GB" sz="1600" b="1" dirty="0"/>
              <a:t>and NHS E/I</a:t>
            </a:r>
          </a:p>
          <a:p>
            <a:r>
              <a:rPr lang="en-GB" sz="1600" b="1" dirty="0"/>
              <a:t>in partnership</a:t>
            </a:r>
          </a:p>
          <a:p>
            <a:r>
              <a:rPr lang="en-GB" sz="1600" b="1" dirty="0"/>
              <a:t>with </a:t>
            </a:r>
          </a:p>
        </p:txBody>
      </p:sp>
      <p:pic>
        <p:nvPicPr>
          <p:cNvPr id="15" name="Picture 14">
            <a:extLst>
              <a:ext uri="{FF2B5EF4-FFF2-40B4-BE49-F238E27FC236}">
                <a16:creationId xmlns:a16="http://schemas.microsoft.com/office/drawing/2014/main" id="{1CE781A7-64E6-431D-BBFF-806220676289}"/>
              </a:ext>
            </a:extLst>
          </p:cNvPr>
          <p:cNvPicPr>
            <a:picLocks noChangeAspect="1"/>
          </p:cNvPicPr>
          <p:nvPr/>
        </p:nvPicPr>
        <p:blipFill>
          <a:blip r:embed="rId9"/>
          <a:stretch>
            <a:fillRect/>
          </a:stretch>
        </p:blipFill>
        <p:spPr>
          <a:xfrm>
            <a:off x="8492355" y="335649"/>
            <a:ext cx="1648694" cy="472744"/>
          </a:xfrm>
          <a:prstGeom prst="rect">
            <a:avLst/>
          </a:prstGeom>
        </p:spPr>
      </p:pic>
    </p:spTree>
    <p:extLst>
      <p:ext uri="{BB962C8B-B14F-4D97-AF65-F5344CB8AC3E}">
        <p14:creationId xmlns:p14="http://schemas.microsoft.com/office/powerpoint/2010/main" val="314411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37">
            <a:extLst>
              <a:ext uri="{FF2B5EF4-FFF2-40B4-BE49-F238E27FC236}">
                <a16:creationId xmlns:a16="http://schemas.microsoft.com/office/drawing/2014/main" id="{16983D77-3D33-4DB1-A92D-F9893A14607D}"/>
              </a:ext>
            </a:extLst>
          </p:cNvPr>
          <p:cNvSpPr txBox="1">
            <a:spLocks/>
          </p:cNvSpPr>
          <p:nvPr/>
        </p:nvSpPr>
        <p:spPr>
          <a:xfrm>
            <a:off x="614921" y="295480"/>
            <a:ext cx="8756650" cy="612775"/>
          </a:xfrm>
          <a:prstGeom prst="rect">
            <a:avLst/>
          </a:prstGeom>
        </p:spPr>
        <p:txBody>
          <a:bodyP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US" dirty="0"/>
              <a:t>	</a:t>
            </a:r>
            <a:r>
              <a:rPr lang="en-US" sz="3200" dirty="0"/>
              <a:t>Taking off (doffing) PPE for care homes</a:t>
            </a:r>
            <a:endParaRPr lang="en-US" dirty="0"/>
          </a:p>
        </p:txBody>
      </p:sp>
      <p:sp>
        <p:nvSpPr>
          <p:cNvPr id="3" name="Content Placeholder 2">
            <a:extLst>
              <a:ext uri="{FF2B5EF4-FFF2-40B4-BE49-F238E27FC236}">
                <a16:creationId xmlns:a16="http://schemas.microsoft.com/office/drawing/2014/main" id="{41EE968C-E034-4A40-8DE7-E75686C44866}"/>
              </a:ext>
            </a:extLst>
          </p:cNvPr>
          <p:cNvSpPr>
            <a:spLocks noGrp="1"/>
          </p:cNvSpPr>
          <p:nvPr>
            <p:ph sz="quarter" idx="10"/>
          </p:nvPr>
        </p:nvSpPr>
        <p:spPr>
          <a:xfrm>
            <a:off x="614921" y="1002058"/>
            <a:ext cx="5884556" cy="3866302"/>
          </a:xfrm>
        </p:spPr>
        <p:txBody>
          <a:bodyPr/>
          <a:lstStyle/>
          <a:p>
            <a:pPr marL="0" indent="0">
              <a:buNone/>
            </a:pPr>
            <a:r>
              <a:rPr lang="en-GB" b="1" dirty="0"/>
              <a:t>In your care home:</a:t>
            </a:r>
          </a:p>
          <a:p>
            <a:pPr marL="0" indent="0">
              <a:buNone/>
            </a:pPr>
            <a:r>
              <a:rPr lang="en-GB" dirty="0"/>
              <a:t>Different types of PPE are worn depending on the type of work people do and the setting in which they work. Click on this </a:t>
            </a:r>
            <a:r>
              <a:rPr lang="en-GB" dirty="0">
                <a:hlinkClick r:id="rId3"/>
              </a:rPr>
              <a:t>link</a:t>
            </a:r>
            <a:r>
              <a:rPr lang="en-GB" dirty="0"/>
              <a:t> to see the video on how to put on PPE and take it off in your care home. You can also use the poster on the right which can be downloaded </a:t>
            </a:r>
            <a:r>
              <a:rPr lang="en-GB" dirty="0">
                <a:hlinkClick r:id="rId4"/>
              </a:rPr>
              <a:t>here</a:t>
            </a:r>
            <a:endParaRPr lang="en-GB" dirty="0"/>
          </a:p>
          <a:p>
            <a:pPr marL="0" indent="0">
              <a:buNone/>
            </a:pPr>
            <a:endParaRPr lang="en-GB" dirty="0"/>
          </a:p>
          <a:p>
            <a:pPr marL="0" indent="0">
              <a:buNone/>
            </a:pPr>
            <a:r>
              <a:rPr lang="en-GB" b="1" dirty="0"/>
              <a:t>Why are people wearing different PPE?</a:t>
            </a:r>
          </a:p>
          <a:p>
            <a:pPr marL="0" indent="0">
              <a:buNone/>
            </a:pPr>
            <a:r>
              <a:rPr lang="en-GB" dirty="0"/>
              <a:t>You may see other people wearing different types of PPE, for example, paramedics, district nurses and GPs. This is because some roles will have contact with more people in different procedures and settings, who are possibly infected. In addition, there are a number of styles of PPE made by different manufacturers. You will see, for example, not all face masks will look the same.</a:t>
            </a:r>
          </a:p>
        </p:txBody>
      </p:sp>
      <p:pic>
        <p:nvPicPr>
          <p:cNvPr id="10" name="Picture 9">
            <a:extLst>
              <a:ext uri="{FF2B5EF4-FFF2-40B4-BE49-F238E27FC236}">
                <a16:creationId xmlns:a16="http://schemas.microsoft.com/office/drawing/2014/main" id="{C91B1218-3C07-40C5-9D56-C53F1EC80B3D}"/>
              </a:ext>
            </a:extLst>
          </p:cNvPr>
          <p:cNvPicPr>
            <a:picLocks noChangeAspect="1"/>
          </p:cNvPicPr>
          <p:nvPr/>
        </p:nvPicPr>
        <p:blipFill>
          <a:blip r:embed="rId5"/>
          <a:stretch>
            <a:fillRect/>
          </a:stretch>
        </p:blipFill>
        <p:spPr>
          <a:xfrm>
            <a:off x="685800" y="201677"/>
            <a:ext cx="669210" cy="669210"/>
          </a:xfrm>
          <a:prstGeom prst="rect">
            <a:avLst/>
          </a:prstGeom>
        </p:spPr>
      </p:pic>
      <p:sp>
        <p:nvSpPr>
          <p:cNvPr id="11" name="TextBox 10">
            <a:extLst>
              <a:ext uri="{FF2B5EF4-FFF2-40B4-BE49-F238E27FC236}">
                <a16:creationId xmlns:a16="http://schemas.microsoft.com/office/drawing/2014/main" id="{1A24F9D8-C91D-4C25-B565-D6E00E32EC55}"/>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pic>
        <p:nvPicPr>
          <p:cNvPr id="13" name="Picture 12">
            <a:extLst>
              <a:ext uri="{FF2B5EF4-FFF2-40B4-BE49-F238E27FC236}">
                <a16:creationId xmlns:a16="http://schemas.microsoft.com/office/drawing/2014/main" id="{4F732BF7-1A29-477D-B5EB-9760E4BD8B40}"/>
              </a:ext>
            </a:extLst>
          </p:cNvPr>
          <p:cNvPicPr>
            <a:picLocks noChangeAspect="1"/>
          </p:cNvPicPr>
          <p:nvPr/>
        </p:nvPicPr>
        <p:blipFill>
          <a:blip r:embed="rId6"/>
          <a:stretch>
            <a:fillRect/>
          </a:stretch>
        </p:blipFill>
        <p:spPr>
          <a:xfrm>
            <a:off x="6629410" y="786326"/>
            <a:ext cx="5492497" cy="5878911"/>
          </a:xfrm>
          <a:prstGeom prst="rect">
            <a:avLst/>
          </a:prstGeom>
        </p:spPr>
      </p:pic>
      <p:sp>
        <p:nvSpPr>
          <p:cNvPr id="9" name="Content Placeholder 1">
            <a:extLst>
              <a:ext uri="{FF2B5EF4-FFF2-40B4-BE49-F238E27FC236}">
                <a16:creationId xmlns:a16="http://schemas.microsoft.com/office/drawing/2014/main" id="{7DAC3B7C-5F4D-41A6-AFA8-3C307DEFAD96}"/>
              </a:ext>
            </a:extLst>
          </p:cNvPr>
          <p:cNvSpPr txBox="1">
            <a:spLocks/>
          </p:cNvSpPr>
          <p:nvPr/>
        </p:nvSpPr>
        <p:spPr>
          <a:xfrm>
            <a:off x="433900" y="4965151"/>
            <a:ext cx="6066661" cy="890791"/>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dirty="0">
                <a:solidFill>
                  <a:schemeClr val="bg2"/>
                </a:solidFill>
              </a:rPr>
              <a:t>Resources</a:t>
            </a:r>
          </a:p>
          <a:p>
            <a:pPr marL="0" indent="0">
              <a:spcBef>
                <a:spcPts val="0"/>
              </a:spcBef>
              <a:buFont typeface="Arial" panose="020B0604020202020204" pitchFamily="34" charset="0"/>
              <a:buNone/>
            </a:pPr>
            <a:endParaRPr lang="en-GB" sz="1200" b="1" dirty="0">
              <a:solidFill>
                <a:schemeClr val="bg2"/>
              </a:solidFill>
            </a:endParaRPr>
          </a:p>
          <a:p>
            <a:pPr marL="0" indent="0">
              <a:spcBef>
                <a:spcPts val="0"/>
              </a:spcBef>
              <a:buNone/>
            </a:pPr>
            <a:r>
              <a:rPr lang="en-GB" sz="1200" dirty="0"/>
              <a:t>PPE in all settings: </a:t>
            </a:r>
            <a:r>
              <a:rPr lang="en-GB" sz="1200" dirty="0">
                <a:hlinkClick r:id="rId7"/>
              </a:rPr>
              <a:t>Guide</a:t>
            </a:r>
            <a:r>
              <a:rPr lang="en-GB" sz="1200" dirty="0"/>
              <a:t> </a:t>
            </a:r>
          </a:p>
          <a:p>
            <a:pPr marL="0" indent="0">
              <a:spcBef>
                <a:spcPts val="0"/>
              </a:spcBef>
              <a:buNone/>
            </a:pPr>
            <a:r>
              <a:rPr lang="en-GB" sz="1200" dirty="0"/>
              <a:t>How to work safely in care homes: </a:t>
            </a:r>
            <a:r>
              <a:rPr lang="en-GB" sz="1200" dirty="0">
                <a:hlinkClick r:id="rId8"/>
              </a:rPr>
              <a:t>Guide </a:t>
            </a:r>
            <a:endParaRPr lang="en-GB" sz="1200" dirty="0"/>
          </a:p>
          <a:p>
            <a:pPr marL="0" indent="0">
              <a:spcBef>
                <a:spcPts val="0"/>
              </a:spcBef>
              <a:buNone/>
            </a:pPr>
            <a:endParaRPr lang="en-GB" sz="1200" dirty="0"/>
          </a:p>
        </p:txBody>
      </p:sp>
    </p:spTree>
    <p:extLst>
      <p:ext uri="{BB962C8B-B14F-4D97-AF65-F5344CB8AC3E}">
        <p14:creationId xmlns:p14="http://schemas.microsoft.com/office/powerpoint/2010/main" val="85104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1346718" y="201537"/>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GB" altLang="en-US" sz="2800" dirty="0"/>
              <a:t>When residents should consider wearing face coverings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629350" y="830431"/>
            <a:ext cx="5181600" cy="562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buFont typeface="Arial" panose="020B0604020202020204" pitchFamily="34" charset="0"/>
              <a:buNone/>
            </a:pPr>
            <a:r>
              <a:rPr lang="en-GB" altLang="en-US" sz="1200" dirty="0">
                <a:latin typeface="Arial" panose="020B0604020202020204" pitchFamily="34" charset="0"/>
              </a:rPr>
              <a:t>In the context of the coronavirus (COVID-19) outbreak, a face covering is something which safely covers the nose and mouth. You can buy reusable or single-use face coverings. </a:t>
            </a:r>
          </a:p>
          <a:p>
            <a:pPr>
              <a:lnSpc>
                <a:spcPct val="90000"/>
              </a:lnSpc>
              <a:buFont typeface="Arial" panose="020B0604020202020204" pitchFamily="34" charset="0"/>
              <a:buNone/>
            </a:pPr>
            <a:endParaRPr lang="en-GB" altLang="en-US" sz="1200" dirty="0">
              <a:latin typeface="Arial" panose="020B0604020202020204" pitchFamily="34" charset="0"/>
            </a:endParaRPr>
          </a:p>
          <a:p>
            <a:pPr>
              <a:lnSpc>
                <a:spcPct val="90000"/>
              </a:lnSpc>
              <a:buFont typeface="Arial" panose="020B0604020202020204" pitchFamily="34" charset="0"/>
              <a:buNone/>
            </a:pPr>
            <a:r>
              <a:rPr lang="en-GB" altLang="en-US" sz="1200" dirty="0">
                <a:latin typeface="Arial" panose="020B0604020202020204" pitchFamily="34" charset="0"/>
                <a:hlinkClick r:id="rId3"/>
              </a:rPr>
              <a:t>In England, you must by law wear a face covering in the following settings</a:t>
            </a:r>
            <a:r>
              <a:rPr lang="en-GB" altLang="en-US" sz="1200" dirty="0">
                <a:latin typeface="Arial" panose="020B0604020202020204" pitchFamily="34" charset="0"/>
              </a:rPr>
              <a:t>:</a:t>
            </a:r>
          </a:p>
          <a:p>
            <a:pPr marL="285750" indent="-285750">
              <a:lnSpc>
                <a:spcPct val="90000"/>
              </a:lnSpc>
              <a:buFont typeface="Arial" panose="020B0604020202020204" pitchFamily="34" charset="0"/>
              <a:buChar char="•"/>
            </a:pPr>
            <a:r>
              <a:rPr lang="en-GB" altLang="en-US" sz="1200" dirty="0">
                <a:latin typeface="Arial" panose="020B0604020202020204" pitchFamily="34" charset="0"/>
              </a:rPr>
              <a:t>Public Transport including Taxi’s and Transport Hubs </a:t>
            </a:r>
          </a:p>
          <a:p>
            <a:pPr marL="285750" indent="-285750">
              <a:lnSpc>
                <a:spcPct val="90000"/>
              </a:lnSpc>
              <a:buFont typeface="Arial" panose="020B0604020202020204" pitchFamily="34" charset="0"/>
              <a:buChar char="•"/>
            </a:pPr>
            <a:r>
              <a:rPr lang="en-GB" altLang="en-US" sz="1200" dirty="0">
                <a:latin typeface="Arial" panose="020B0604020202020204" pitchFamily="34" charset="0"/>
              </a:rPr>
              <a:t>Shops, Supermarkets and Shopping centres</a:t>
            </a:r>
          </a:p>
          <a:p>
            <a:pPr marL="285750" indent="-285750">
              <a:lnSpc>
                <a:spcPct val="90000"/>
              </a:lnSpc>
              <a:buFont typeface="Arial" panose="020B0604020202020204" pitchFamily="34" charset="0"/>
              <a:buChar char="•"/>
            </a:pPr>
            <a:r>
              <a:rPr lang="en-GB" altLang="en-US" sz="1200" dirty="0">
                <a:latin typeface="Arial" panose="020B0604020202020204" pitchFamily="34" charset="0"/>
              </a:rPr>
              <a:t>Library’s, visitor attractions and entertainment venues </a:t>
            </a:r>
          </a:p>
          <a:p>
            <a:pPr marL="285750" indent="-285750">
              <a:lnSpc>
                <a:spcPct val="90000"/>
              </a:lnSpc>
              <a:buFont typeface="Arial" panose="020B0604020202020204" pitchFamily="34" charset="0"/>
              <a:buChar char="•"/>
            </a:pPr>
            <a:r>
              <a:rPr lang="en-GB" altLang="en-US" sz="1200" dirty="0">
                <a:latin typeface="Arial" panose="020B0604020202020204" pitchFamily="34" charset="0"/>
              </a:rPr>
              <a:t>Premises providing hospitality (bars, pubs, restaurants, cafes), except when seated at a table to eat or drink.</a:t>
            </a:r>
          </a:p>
          <a:p>
            <a:pPr marL="285750" indent="-285750">
              <a:lnSpc>
                <a:spcPct val="90000"/>
              </a:lnSpc>
              <a:buFont typeface="Arial" panose="020B0604020202020204" pitchFamily="34" charset="0"/>
              <a:buChar char="•"/>
            </a:pPr>
            <a:r>
              <a:rPr lang="en-GB" altLang="en-US" sz="1200" dirty="0">
                <a:latin typeface="Arial" panose="020B0604020202020204" pitchFamily="34" charset="0"/>
              </a:rPr>
              <a:t>Places of Worship, community centres and social clubs.</a:t>
            </a:r>
          </a:p>
          <a:p>
            <a:pPr marL="285750" indent="-285750">
              <a:lnSpc>
                <a:spcPct val="90000"/>
              </a:lnSpc>
              <a:buFont typeface="Arial" panose="020B0604020202020204" pitchFamily="34" charset="0"/>
              <a:buChar char="•"/>
            </a:pPr>
            <a:r>
              <a:rPr lang="en-GB" altLang="en-US" sz="1200" dirty="0">
                <a:latin typeface="Arial" panose="020B0604020202020204" pitchFamily="34" charset="0"/>
              </a:rPr>
              <a:t>Hospitals or any NHS Setting either as a visitor or attending an appointment. </a:t>
            </a:r>
          </a:p>
          <a:p>
            <a:pPr>
              <a:lnSpc>
                <a:spcPct val="90000"/>
              </a:lnSpc>
            </a:pPr>
            <a:endParaRPr lang="en-GB" altLang="en-US" sz="1200" dirty="0">
              <a:latin typeface="Arial" panose="020B0604020202020204" pitchFamily="34" charset="0"/>
            </a:endParaRPr>
          </a:p>
          <a:p>
            <a:pPr>
              <a:lnSpc>
                <a:spcPct val="90000"/>
              </a:lnSpc>
            </a:pPr>
            <a:r>
              <a:rPr lang="en-GB" altLang="en-US" sz="1200" dirty="0">
                <a:latin typeface="Arial" panose="020B0604020202020204" pitchFamily="34" charset="0"/>
              </a:rPr>
              <a:t>And any indoor places not listed here where social distancing may be difficult and where you will come into contact with people you do not normally meet.</a:t>
            </a:r>
          </a:p>
          <a:p>
            <a:pPr>
              <a:lnSpc>
                <a:spcPct val="90000"/>
              </a:lnSpc>
            </a:pPr>
            <a:endParaRPr lang="en-GB" altLang="en-US" sz="1200" dirty="0">
              <a:latin typeface="Arial" panose="020B0604020202020204" pitchFamily="34" charset="0"/>
            </a:endParaRPr>
          </a:p>
          <a:p>
            <a:pPr>
              <a:lnSpc>
                <a:spcPct val="90000"/>
              </a:lnSpc>
            </a:pPr>
            <a:r>
              <a:rPr lang="en-GB" altLang="en-US" sz="1200" dirty="0">
                <a:latin typeface="Arial" panose="020B0604020202020204" pitchFamily="34" charset="0"/>
              </a:rPr>
              <a:t>Face covering should be applied before entering any of these settings and must keep it on until you leave unless there is a reasonable excuse for removing it.</a:t>
            </a: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buFont typeface="Arial" panose="020B0604020202020204" pitchFamily="34" charset="0"/>
              <a:buNone/>
            </a:pPr>
            <a:endParaRPr lang="en-GB" altLang="en-US" sz="1400" dirty="0">
              <a:latin typeface="Arial" panose="020B0604020202020204" pitchFamily="34" charset="0"/>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6014545" y="3703290"/>
            <a:ext cx="6260686" cy="3046988"/>
          </a:xfrm>
          <a:prstGeom prst="rect">
            <a:avLst/>
          </a:prstGeom>
          <a:noFill/>
        </p:spPr>
        <p:txBody>
          <a:bodyPr wrap="square">
            <a:spAutoFit/>
          </a:bodyPr>
          <a:lstStyle/>
          <a:p>
            <a:pPr fontAlgn="auto">
              <a:spcBef>
                <a:spcPts val="0"/>
              </a:spcBef>
              <a:spcAft>
                <a:spcPts val="0"/>
              </a:spcAft>
              <a:defRPr/>
            </a:pPr>
            <a:r>
              <a:rPr lang="en-GB" sz="1200" b="1" dirty="0">
                <a:solidFill>
                  <a:srgbClr val="0070C0"/>
                </a:solidFill>
                <a:latin typeface="Arial" panose="020B0604020202020204" pitchFamily="34" charset="0"/>
                <a:cs typeface="Arial" panose="020B0604020202020204" pitchFamily="34" charset="0"/>
              </a:rPr>
              <a:t>Think</a:t>
            </a:r>
          </a:p>
          <a:p>
            <a:pPr marL="171450" indent="-171450" fontAlgn="auto">
              <a:spcBef>
                <a:spcPts val="0"/>
              </a:spcBef>
              <a:spcAft>
                <a:spcPts val="0"/>
              </a:spcAft>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Are there any circumstances/situations within the care setting where the use of face coverings for residents should be considered?</a:t>
            </a:r>
          </a:p>
          <a:p>
            <a:pPr marL="171450" indent="-171450" fontAlgn="auto">
              <a:spcBef>
                <a:spcPts val="0"/>
              </a:spcBef>
              <a:spcAft>
                <a:spcPts val="0"/>
              </a:spcAft>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Will the resident tolerate wearing a face covering?</a:t>
            </a:r>
          </a:p>
          <a:p>
            <a:pPr marL="171450" indent="-171450" fontAlgn="auto">
              <a:spcBef>
                <a:spcPts val="0"/>
              </a:spcBef>
              <a:spcAft>
                <a:spcPts val="0"/>
              </a:spcAft>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Is the visit to the setting necessary, for health appointments can a virtual appointment take place?</a:t>
            </a:r>
          </a:p>
          <a:p>
            <a:pPr fontAlgn="auto">
              <a:spcBef>
                <a:spcPts val="0"/>
              </a:spcBef>
              <a:spcAft>
                <a:spcPts val="0"/>
              </a:spcAft>
              <a:defRPr/>
            </a:pPr>
            <a:endParaRPr lang="en-GB" sz="1200" dirty="0">
              <a:solidFill>
                <a:srgbClr val="000000"/>
              </a:solidFill>
              <a:latin typeface="Arial" panose="020B0604020202020204" pitchFamily="34" charset="0"/>
              <a:cs typeface="Arial" panose="020B0604020202020204" pitchFamily="34" charset="0"/>
            </a:endParaRPr>
          </a:p>
          <a:p>
            <a:pPr fontAlgn="auto">
              <a:spcBef>
                <a:spcPts val="0"/>
              </a:spcBef>
              <a:spcAft>
                <a:spcPts val="0"/>
              </a:spcAft>
              <a:defRPr/>
            </a:pPr>
            <a:r>
              <a:rPr lang="en-GB" sz="1200" b="1" dirty="0">
                <a:solidFill>
                  <a:srgbClr val="0070C0"/>
                </a:solidFill>
                <a:latin typeface="Arial" panose="020B0604020202020204" pitchFamily="34" charset="0"/>
                <a:cs typeface="Arial" panose="020B0604020202020204" pitchFamily="34" charset="0"/>
              </a:rPr>
              <a:t>Ask</a:t>
            </a:r>
            <a:r>
              <a:rPr lang="en-GB" sz="1200" dirty="0">
                <a:solidFill>
                  <a:srgbClr val="0070C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Does the individual need to travel on public transport or can alternative forms of transport be considered?</a:t>
            </a:r>
          </a:p>
          <a:p>
            <a:pPr marL="171450" indent="-171450">
              <a:buFont typeface="Arial" panose="020B0604020202020204" pitchFamily="34" charset="0"/>
              <a:buChar char="•"/>
              <a:defRPr/>
            </a:pPr>
            <a:r>
              <a:rPr lang="en-GB" sz="1200" dirty="0">
                <a:latin typeface="Arial" panose="020B0604020202020204" pitchFamily="34" charset="0"/>
                <a:cs typeface="Arial" panose="020B0604020202020204" pitchFamily="34" charset="0"/>
              </a:rPr>
              <a:t>Does the face covering meet the </a:t>
            </a:r>
            <a:r>
              <a:rPr lang="en-GB" sz="1200" dirty="0">
                <a:latin typeface="Arial" panose="020B0604020202020204" pitchFamily="34" charset="0"/>
                <a:cs typeface="Arial" panose="020B0604020202020204" pitchFamily="34" charset="0"/>
                <a:hlinkClick r:id="rId4"/>
              </a:rPr>
              <a:t>PHE </a:t>
            </a:r>
            <a:r>
              <a:rPr lang="en-GB" sz="1200" dirty="0">
                <a:latin typeface="Arial" panose="020B0604020202020204" pitchFamily="34" charset="0"/>
                <a:cs typeface="Arial" panose="020B0604020202020204" pitchFamily="34" charset="0"/>
              </a:rPr>
              <a:t>recommended minimum of two or three layers? </a:t>
            </a:r>
          </a:p>
          <a:p>
            <a:pPr fontAlgn="auto">
              <a:spcBef>
                <a:spcPts val="0"/>
              </a:spcBef>
              <a:spcAft>
                <a:spcPts val="0"/>
              </a:spcAft>
              <a:defRPr/>
            </a:pPr>
            <a:endParaRPr lang="en-GB" sz="1200" dirty="0">
              <a:latin typeface="Arial" panose="020B0604020202020204" pitchFamily="34" charset="0"/>
              <a:cs typeface="Arial" panose="020B0604020202020204" pitchFamily="34" charset="0"/>
            </a:endParaRPr>
          </a:p>
          <a:p>
            <a:pPr>
              <a:defRPr/>
            </a:pPr>
            <a:r>
              <a:rPr lang="en-GB" sz="1200" b="1" dirty="0">
                <a:solidFill>
                  <a:srgbClr val="0070C0"/>
                </a:solidFill>
                <a:latin typeface="Arial" panose="020B0604020202020204" pitchFamily="34" charset="0"/>
                <a:cs typeface="Arial" panose="020B0604020202020204" pitchFamily="34" charset="0"/>
              </a:rPr>
              <a:t>Do  </a:t>
            </a:r>
          </a:p>
          <a:p>
            <a:pPr marL="285750" indent="-285750">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Make sure the resident can breathe ok</a:t>
            </a:r>
          </a:p>
          <a:p>
            <a:pPr marL="285750" indent="-285750">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Wash your hands when you put it on and take off</a:t>
            </a:r>
          </a:p>
          <a:p>
            <a:pPr marL="285750" indent="-285750">
              <a:buFont typeface="Arial" panose="020B0604020202020204" pitchFamily="34" charset="0"/>
              <a:buChar char="•"/>
              <a:defRPr/>
            </a:pPr>
            <a:r>
              <a:rPr lang="en-GB" sz="1200" dirty="0">
                <a:solidFill>
                  <a:srgbClr val="000000"/>
                </a:solidFill>
                <a:latin typeface="Arial" panose="020B0604020202020204" pitchFamily="34" charset="0"/>
                <a:cs typeface="Arial" panose="020B0604020202020204" pitchFamily="34" charset="0"/>
              </a:rPr>
              <a:t>Ensure that residents </a:t>
            </a:r>
            <a:r>
              <a:rPr lang="en-GB" sz="1200" b="1" dirty="0">
                <a:solidFill>
                  <a:srgbClr val="000000"/>
                </a:solidFill>
                <a:latin typeface="Arial" panose="020B0604020202020204" pitchFamily="34" charset="0"/>
                <a:cs typeface="Arial" panose="020B0604020202020204" pitchFamily="34" charset="0"/>
              </a:rPr>
              <a:t>do not </a:t>
            </a:r>
            <a:r>
              <a:rPr lang="en-GB" sz="1200" dirty="0">
                <a:solidFill>
                  <a:srgbClr val="000000"/>
                </a:solidFill>
                <a:latin typeface="Arial" panose="020B0604020202020204" pitchFamily="34" charset="0"/>
                <a:cs typeface="Arial" panose="020B0604020202020204" pitchFamily="34" charset="0"/>
              </a:rPr>
              <a:t>keep touching the face covering when wearing it</a:t>
            </a:r>
            <a:endParaRPr lang="en-GB" sz="1200" dirty="0">
              <a:solidFill>
                <a:srgbClr val="0070C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dirty="0"/>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494064" y="4819679"/>
            <a:ext cx="5181599" cy="1520502"/>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b="1" dirty="0">
                <a:solidFill>
                  <a:schemeClr val="accent1"/>
                </a:solidFill>
              </a:rPr>
              <a:t>Resources</a:t>
            </a:r>
          </a:p>
          <a:p>
            <a:pPr marL="0" indent="0">
              <a:spcBef>
                <a:spcPts val="0"/>
              </a:spcBef>
              <a:buNone/>
            </a:pPr>
            <a:r>
              <a:rPr lang="en-GB" dirty="0">
                <a:hlinkClick r:id="rId5"/>
              </a:rPr>
              <a:t>Guidance on Face Coverings to attend health appointments</a:t>
            </a:r>
          </a:p>
          <a:p>
            <a:pPr marL="0" indent="0">
              <a:spcBef>
                <a:spcPts val="0"/>
              </a:spcBef>
              <a:buNone/>
            </a:pPr>
            <a:r>
              <a:rPr lang="en-GB" dirty="0">
                <a:hlinkClick r:id="rId3"/>
              </a:rPr>
              <a:t>Guidance on Face Coverings for other settings </a:t>
            </a:r>
            <a:r>
              <a:rPr lang="en-GB" dirty="0">
                <a:solidFill>
                  <a:schemeClr val="accent1"/>
                </a:solidFill>
                <a:hlinkClick r:id="rId3"/>
              </a:rPr>
              <a:t> </a:t>
            </a:r>
            <a:endParaRPr lang="en-GB" dirty="0">
              <a:solidFill>
                <a:schemeClr val="accent1"/>
              </a:solidFill>
            </a:endParaRPr>
          </a:p>
          <a:p>
            <a:pPr marL="0" indent="0">
              <a:spcBef>
                <a:spcPts val="0"/>
              </a:spcBef>
              <a:buNone/>
            </a:pPr>
            <a:r>
              <a:rPr lang="en-GB" dirty="0">
                <a:solidFill>
                  <a:schemeClr val="accent1"/>
                </a:solidFill>
                <a:hlinkClick r:id="rId6"/>
              </a:rPr>
              <a:t>How to wear Face Coverings Easy read</a:t>
            </a:r>
            <a:endParaRPr lang="en-GB" dirty="0">
              <a:solidFill>
                <a:schemeClr val="accent1"/>
              </a:solidFill>
            </a:endParaRPr>
          </a:p>
          <a:p>
            <a:pPr marL="0" indent="0">
              <a:spcBef>
                <a:spcPts val="0"/>
              </a:spcBef>
              <a:buNone/>
            </a:pPr>
            <a:r>
              <a:rPr lang="en-GB" dirty="0">
                <a:solidFill>
                  <a:schemeClr val="accent1"/>
                </a:solidFill>
                <a:hlinkClick r:id="rId7"/>
              </a:rPr>
              <a:t>Face Coverings Easy Read </a:t>
            </a:r>
            <a:endParaRPr lang="en-GB" dirty="0">
              <a:solidFill>
                <a:schemeClr val="accent1"/>
              </a:solidFill>
            </a:endParaRPr>
          </a:p>
          <a:p>
            <a:pPr marL="0" indent="0">
              <a:spcBef>
                <a:spcPts val="0"/>
              </a:spcBef>
              <a:buNone/>
            </a:pPr>
            <a:r>
              <a:rPr lang="en-GB" dirty="0">
                <a:solidFill>
                  <a:schemeClr val="accent1"/>
                </a:solidFill>
                <a:hlinkClick r:id="rId8"/>
              </a:rPr>
              <a:t>Face Covering Exemption Resources</a:t>
            </a:r>
            <a:endParaRPr lang="en-GB" dirty="0">
              <a:solidFill>
                <a:schemeClr val="accent1"/>
              </a:solidFill>
            </a:endParaRPr>
          </a:p>
          <a:p>
            <a:pPr marL="0" indent="0">
              <a:spcBef>
                <a:spcPts val="0"/>
              </a:spcBef>
              <a:buNone/>
            </a:pPr>
            <a:r>
              <a:rPr lang="en-GB" dirty="0">
                <a:solidFill>
                  <a:schemeClr val="accent1"/>
                </a:solidFill>
                <a:hlinkClick r:id="rId9"/>
              </a:rPr>
              <a:t>PPE- resource for care workers during covid-19</a:t>
            </a:r>
            <a:endParaRPr lang="en-GB" dirty="0">
              <a:solidFill>
                <a:schemeClr val="accent1"/>
              </a:solidFill>
            </a:endParaRPr>
          </a:p>
          <a:p>
            <a:pPr marL="0" indent="0">
              <a:spcBef>
                <a:spcPts val="0"/>
              </a:spcBef>
              <a:buNone/>
            </a:pPr>
            <a:endParaRPr lang="en-GB" sz="1200" dirty="0"/>
          </a:p>
        </p:txBody>
      </p:sp>
      <p:sp>
        <p:nvSpPr>
          <p:cNvPr id="12" name="TextBox 11">
            <a:extLst>
              <a:ext uri="{FF2B5EF4-FFF2-40B4-BE49-F238E27FC236}">
                <a16:creationId xmlns:a16="http://schemas.microsoft.com/office/drawing/2014/main" id="{B2751A6C-C980-4A71-AE78-4D97FD5CD525}"/>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
        <p:nvSpPr>
          <p:cNvPr id="2" name="Rectangle 1">
            <a:extLst>
              <a:ext uri="{FF2B5EF4-FFF2-40B4-BE49-F238E27FC236}">
                <a16:creationId xmlns:a16="http://schemas.microsoft.com/office/drawing/2014/main" id="{2E15B9DA-7DD1-44FC-8A4F-0EB6C16DCFCC}"/>
              </a:ext>
            </a:extLst>
          </p:cNvPr>
          <p:cNvSpPr/>
          <p:nvPr/>
        </p:nvSpPr>
        <p:spPr>
          <a:xfrm>
            <a:off x="6044154" y="879090"/>
            <a:ext cx="6002844" cy="2765353"/>
          </a:xfrm>
          <a:prstGeom prst="rect">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4" name="Rectangle 3">
            <a:extLst>
              <a:ext uri="{FF2B5EF4-FFF2-40B4-BE49-F238E27FC236}">
                <a16:creationId xmlns:a16="http://schemas.microsoft.com/office/drawing/2014/main" id="{EE1A9692-8801-45AB-8118-89B61664D40F}"/>
              </a:ext>
            </a:extLst>
          </p:cNvPr>
          <p:cNvSpPr/>
          <p:nvPr/>
        </p:nvSpPr>
        <p:spPr>
          <a:xfrm>
            <a:off x="6044154" y="843677"/>
            <a:ext cx="6096000" cy="2800767"/>
          </a:xfrm>
          <a:prstGeom prst="rect">
            <a:avLst/>
          </a:prstGeom>
        </p:spPr>
        <p:txBody>
          <a:bodyPr>
            <a:spAutoFit/>
          </a:bodyPr>
          <a:lstStyle/>
          <a:p>
            <a:r>
              <a:rPr lang="en-GB" sz="1400" b="1" dirty="0">
                <a:latin typeface="Arial" panose="020B0604020202020204" pitchFamily="34" charset="0"/>
                <a:cs typeface="Arial" panose="020B0604020202020204" pitchFamily="34" charset="0"/>
              </a:rPr>
              <a:t>Individuals can be exempt from wearing a face covering if:</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You are unable to put on, wear or remove a face covering because of a physical or mental illness or impairment, or disability</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Putting on, wearing or removing a face covering will cause you severe distress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You are travelling with or providing assistance to someone who relies on lip reading to communicate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 avoid harm or injury, or the risk of harm or injury, to yourself or others.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 avoid injury, or to escape a risk of harm, and you do not have a face covering with you</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 eat or drink, but only if you need to</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To take medication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 police officer or other official requests you remove your face covering</a:t>
            </a:r>
          </a:p>
          <a:p>
            <a:endParaRPr lang="en-GB" dirty="0"/>
          </a:p>
        </p:txBody>
      </p:sp>
      <p:pic>
        <p:nvPicPr>
          <p:cNvPr id="7" name="Graphic 6" descr="Users">
            <a:extLst>
              <a:ext uri="{FF2B5EF4-FFF2-40B4-BE49-F238E27FC236}">
                <a16:creationId xmlns:a16="http://schemas.microsoft.com/office/drawing/2014/main" id="{71611840-73F7-42A3-99E5-F5240FA3C7D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75707" y="0"/>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534467" y="107893"/>
            <a:ext cx="9283753" cy="1145536"/>
          </a:xfrm>
        </p:spPr>
        <p:txBody>
          <a:bodyPr/>
          <a:lstStyle/>
          <a:p>
            <a:r>
              <a:rPr lang="en-GB" sz="3200" dirty="0"/>
              <a:t>What to do when you suspect someone has Covid-19 symptoms </a:t>
            </a:r>
          </a:p>
        </p:txBody>
      </p:sp>
      <p:sp>
        <p:nvSpPr>
          <p:cNvPr id="6" name="Content Placeholder 1">
            <a:extLst>
              <a:ext uri="{FF2B5EF4-FFF2-40B4-BE49-F238E27FC236}">
                <a16:creationId xmlns:a16="http://schemas.microsoft.com/office/drawing/2014/main" id="{01CEF365-BA0F-4918-9FB5-5914098211EA}"/>
              </a:ext>
            </a:extLst>
          </p:cNvPr>
          <p:cNvSpPr txBox="1">
            <a:spLocks/>
          </p:cNvSpPr>
          <p:nvPr/>
        </p:nvSpPr>
        <p:spPr>
          <a:xfrm>
            <a:off x="5392702" y="6047941"/>
            <a:ext cx="6410280" cy="643851"/>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COVID-19 Infection prevention and control (IPC):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Guidance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British Geriatrics Society - Managing COVID-19 Pandemic in Care Homes: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Guidance</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9" name="Rectangle 8">
            <a:extLst>
              <a:ext uri="{FF2B5EF4-FFF2-40B4-BE49-F238E27FC236}">
                <a16:creationId xmlns:a16="http://schemas.microsoft.com/office/drawing/2014/main" id="{A8F22D73-0A5F-4540-8B7C-4C3ABB8C3A74}"/>
              </a:ext>
            </a:extLst>
          </p:cNvPr>
          <p:cNvSpPr/>
          <p:nvPr/>
        </p:nvSpPr>
        <p:spPr>
          <a:xfrm>
            <a:off x="630809" y="1088136"/>
            <a:ext cx="11150378" cy="3337560"/>
          </a:xfrm>
          <a:prstGeom prst="rect">
            <a:avLst/>
          </a:prstGeom>
          <a:solidFill>
            <a:srgbClr val="FFFF66"/>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rPr>
              <a:t>The NHS and PHE definition for COVID-19 infection is the following:</a:t>
            </a:r>
          </a:p>
          <a:p>
            <a:pPr marL="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New continuous cough, different to usual</a:t>
            </a:r>
          </a:p>
          <a:p>
            <a:pPr marL="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High temperature (≥37.8°C)</a:t>
            </a:r>
          </a:p>
          <a:p>
            <a:pPr marL="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300" b="0" i="0" u="none" strike="noStrike" kern="1200" cap="none" spc="0" normalizeH="0" baseline="0" noProof="0" dirty="0" bmk="_Hlk36125628">
                <a:ln>
                  <a:noFill/>
                </a:ln>
                <a:solidFill>
                  <a:srgbClr val="000000"/>
                </a:solidFill>
                <a:effectLst/>
                <a:uLnTx/>
                <a:uFillTx/>
                <a:latin typeface="Arial" panose="020B0604020202020204" pitchFamily="34" charset="0"/>
                <a:ea typeface="+mn-ea"/>
                <a:cs typeface="Arial" panose="020B0604020202020204" pitchFamily="34" charset="0"/>
              </a:rPr>
              <a:t>Loss or change to sense of smell or taste</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a:p>
            <a:pPr marR="0" lvl="0" algn="l" defTabSz="914400" rtl="0" eaLnBrk="1" fontAlgn="auto" latinLnBrk="0" hangingPunct="1">
              <a:lnSpc>
                <a:spcPct val="100000"/>
              </a:lnSpc>
              <a:spcBef>
                <a:spcPts val="0"/>
              </a:spcBef>
              <a:spcAft>
                <a:spcPts val="0"/>
              </a:spcAft>
              <a:buClrTx/>
              <a:buSzTx/>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Care home residents may also commonly present with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other signs of being unwell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such as being more confused or more sleepy, having diarrhoea, dizziness, conjunctivitis and falls. Residents may </a:t>
            </a:r>
            <a:r>
              <a:rPr kumimoji="0" lang="en-GB" sz="13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also</a:t>
            </a:r>
            <a:r>
              <a:rPr kumimoji="0" lang="en-GB" sz="13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present with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changes in usual behaviours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such as being restless or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changes in abilities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such as walking.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5" action="ppaction://hlinksldjump"/>
              </a:rPr>
              <a:t>Testing residents and staff </a:t>
            </a:r>
            <a:r>
              <a:rPr lang="en-GB" sz="1300" dirty="0">
                <a:solidFill>
                  <a:srgbClr val="000000"/>
                </a:solidFill>
                <a:latin typeface="Arial" panose="020B0604020202020204" pitchFamily="34" charset="0"/>
                <a:ea typeface="Calibri" panose="020F0502020204030204" pitchFamily="34" charset="0"/>
                <a:cs typeface="Arial" panose="020B0604020202020204" pitchFamily="34" charset="0"/>
                <a:hlinkClick r:id="rId5" action="ppaction://hlinksldjump"/>
              </a:rPr>
              <a:t>slide</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1300" dirty="0">
              <a:solidFill>
                <a:srgbClr val="000000"/>
              </a:solidFill>
              <a:latin typeface="Arial" panose="020B0604020202020204" pitchFamily="34" charset="0"/>
              <a:ea typeface="Calibri" panose="020F0502020204030204" pitchFamily="34" charset="0"/>
              <a:cs typeface="Arial" panose="020B0604020202020204" pitchFamily="34" charset="0"/>
              <a:hlinkClick r:id="rId6"/>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6"/>
              </a:rPr>
              <a:t>PHE guidance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states </a:t>
            </a:r>
            <a:r>
              <a:rPr kumimoji="0" lang="en-GB" sz="13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tha</a:t>
            </a:r>
            <a:r>
              <a:rPr lang="en-GB" sz="1300" dirty="0">
                <a:solidFill>
                  <a:srgbClr val="000000"/>
                </a:solidFill>
                <a:latin typeface="Arial" panose="020B0604020202020204" pitchFamily="34" charset="0"/>
                <a:ea typeface="Calibri" panose="020F0502020204030204" pitchFamily="34" charset="0"/>
                <a:cs typeface="Arial" panose="020B0604020202020204" pitchFamily="34" charset="0"/>
              </a:rPr>
              <a:t>t c</a:t>
            </a:r>
            <a:r>
              <a:rPr kumimoji="0" lang="en-GB" sz="13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linicians</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should consider COVID-19 testing in older residents or residents with dementia or cognitive impairment who have acute confusion. These residents might not be able to report symptoms.</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Record observations where possible: Date of first symptoms, blood pressure,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7"/>
              </a:rPr>
              <a:t>p</a:t>
            </a:r>
            <a:r>
              <a:rPr kumimoji="0" lang="en-GB" sz="13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7"/>
              </a:rPr>
              <a:t>ulse</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3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respiratory rate</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temperature (refer to thermometer instructions) – remember to </a:t>
            </a:r>
            <a:r>
              <a:rPr kumimoji="0" lang="en-GB" sz="13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rPr>
              <a:t>m</a:t>
            </a:r>
            <a:r>
              <a:rPr kumimoji="0" lang="en-GB" sz="13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aintain fluid intake</a:t>
            </a:r>
            <a:endParaRPr kumimoji="0" lang="en-GB" sz="13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For more clinical  support</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call the residents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GP</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in the first instance. Call NHS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111* Star 6</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for urgent clinical advice, or if the GP is not available – this will put you in contact with a Clinician in NHS 111</a:t>
            </a:r>
          </a:p>
        </p:txBody>
      </p:sp>
      <p:sp>
        <p:nvSpPr>
          <p:cNvPr id="12" name="TextBox 10">
            <a:extLst>
              <a:ext uri="{FF2B5EF4-FFF2-40B4-BE49-F238E27FC236}">
                <a16:creationId xmlns:a16="http://schemas.microsoft.com/office/drawing/2014/main" id="{6505FA25-9C4C-4912-BD13-7037D163CE1B}"/>
              </a:ext>
            </a:extLst>
          </p:cNvPr>
          <p:cNvSpPr txBox="1"/>
          <p:nvPr/>
        </p:nvSpPr>
        <p:spPr>
          <a:xfrm>
            <a:off x="630809" y="4500240"/>
            <a:ext cx="11091070" cy="1498464"/>
          </a:xfrm>
          <a:prstGeom prst="rect">
            <a:avLst/>
          </a:prstGeom>
          <a:solidFill>
            <a:srgbClr val="FFFF66"/>
          </a:solidFill>
          <a:ln>
            <a:noFill/>
          </a:ln>
        </p:spPr>
        <p:txBody>
          <a:bodyPr wrap="square" rtlCol="0">
            <a:noAutofit/>
          </a:bodyPr>
          <a:lstStyle/>
          <a:p>
            <a:pPr lvl="0">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If this is the first new case for over 28 days or you suspect a new outbreak </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call Public Health England London Coronavirus Response Cell (LCRC) for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infection control advice</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access to </a:t>
            </a: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initial </a:t>
            </a:r>
            <a:r>
              <a:rPr lang="en-GB" sz="1300" b="1" dirty="0">
                <a:solidFill>
                  <a:srgbClr val="000000"/>
                </a:solidFill>
                <a:latin typeface="Arial" panose="020B0604020202020204" pitchFamily="34" charset="0"/>
                <a:ea typeface="Calibri" panose="020F0502020204030204" pitchFamily="34" charset="0"/>
                <a:cs typeface="Arial" panose="020B0604020202020204" pitchFamily="34" charset="0"/>
              </a:rPr>
              <a:t>testing. </a:t>
            </a:r>
            <a:r>
              <a:rPr lang="en-GB" sz="1300" dirty="0">
                <a:solidFill>
                  <a:srgbClr val="000000"/>
                </a:solidFill>
                <a:latin typeface="Arial" panose="020B0604020202020204" pitchFamily="34" charset="0"/>
                <a:ea typeface="Calibri" panose="020F0502020204030204" pitchFamily="34" charset="0"/>
                <a:cs typeface="Arial" panose="020B0604020202020204" pitchFamily="34" charset="0"/>
              </a:rPr>
              <a:t>LCRC will provide advice and support along with local authority partners to help the care home manage an outbreak.</a:t>
            </a:r>
            <a:endParaRPr kumimoji="0" lang="en-GB" sz="1300" i="0" u="none" strike="noStrike" kern="1200" cap="none" spc="0" normalizeH="0" baseline="0" noProof="0" dirty="0">
              <a:ln>
                <a:noFill/>
              </a:ln>
              <a:solidFill>
                <a:srgbClr val="000000"/>
              </a:solidFill>
              <a:effectLst/>
              <a:highlight>
                <a:srgbClr val="00FFFF"/>
              </a:highligh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Phone Number:</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0300 303 0450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Email:</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GB" sz="13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LCRC@phe.gov.uk</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Update:</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Capacity Tracker, your Local Authority and RIDDOR</a:t>
            </a: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Guidance:</a:t>
            </a:r>
            <a:r>
              <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GB" sz="13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Admission and Care of Residents during COVID-19 Incident</a:t>
            </a:r>
            <a:endParaRPr kumimoji="0" lang="en-GB" sz="13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3" name="Text Box 2">
            <a:extLst>
              <a:ext uri="{FF2B5EF4-FFF2-40B4-BE49-F238E27FC236}">
                <a16:creationId xmlns:a16="http://schemas.microsoft.com/office/drawing/2014/main" id="{28719F28-17CF-44C9-AD3F-CE0336DB4861}"/>
              </a:ext>
            </a:extLst>
          </p:cNvPr>
          <p:cNvSpPr txBox="1">
            <a:spLocks noChangeArrowheads="1"/>
          </p:cNvSpPr>
          <p:nvPr/>
        </p:nvSpPr>
        <p:spPr bwMode="auto">
          <a:xfrm>
            <a:off x="630809" y="5998704"/>
            <a:ext cx="4635851" cy="643851"/>
          </a:xfrm>
          <a:prstGeom prst="rect">
            <a:avLst/>
          </a:prstGeom>
          <a:solidFill>
            <a:srgbClr val="70AD47">
              <a:lumMod val="20000"/>
              <a:lumOff val="80000"/>
            </a:srgbClr>
          </a:solidFill>
          <a:ln w="9525">
            <a:no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2" action="ppaction://hlinksldjump"/>
              </a:rPr>
              <a:t>For </a:t>
            </a:r>
            <a:r>
              <a:rPr kumimoji="0" lang="en-GB" sz="1400" b="1"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2" action="ppaction://hlinksldjump"/>
              </a:rPr>
              <a:t>PPE</a:t>
            </a:r>
            <a:r>
              <a:rPr kumimoji="0" lang="en-GB" sz="14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2" action="ppaction://hlinksldjump"/>
              </a:rPr>
              <a:t> information  </a:t>
            </a:r>
            <a:endParaRPr lang="en-GB" sz="1400" kern="0" dirty="0">
              <a:solidFill>
                <a:sysClr val="windowText" lastClr="000000"/>
              </a:solidFill>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3" action="ppaction://hlinksldjump"/>
              </a:rPr>
              <a:t>For NHS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3" action="ppaction://hlinksldjump"/>
              </a:rPr>
              <a:t>111* Star 6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3" action="ppaction://hlinksldjump"/>
              </a:rPr>
              <a:t>information   </a:t>
            </a:r>
            <a:r>
              <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3" action="ppaction://hlinksldjump"/>
              </a:rPr>
              <a:t> </a:t>
            </a:r>
            <a:endParaRPr kumimoji="0" lang="en-GB" sz="14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6280A770-A57D-47AB-A759-A6B035A57B5F}"/>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pic>
        <p:nvPicPr>
          <p:cNvPr id="10" name="Picture 8" descr="https://static.thenounproject.com/png/1946229-200.png">
            <a:extLst>
              <a:ext uri="{FF2B5EF4-FFF2-40B4-BE49-F238E27FC236}">
                <a16:creationId xmlns:a16="http://schemas.microsoft.com/office/drawing/2014/main" id="{2001125C-7C7E-4D5D-B1F6-92D9F74A9235}"/>
              </a:ext>
            </a:extLst>
          </p:cNvPr>
          <p:cNvPicPr>
            <a:picLocks noChangeAspect="1" noChangeArrowheads="1"/>
          </p:cNvPicPr>
          <p:nvPr/>
        </p:nvPicPr>
        <p:blipFill>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0809" y="107893"/>
            <a:ext cx="608756" cy="60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45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64F0-F27B-489D-9BA4-8165DD3B0F4D}"/>
              </a:ext>
            </a:extLst>
          </p:cNvPr>
          <p:cNvSpPr>
            <a:spLocks noGrp="1"/>
          </p:cNvSpPr>
          <p:nvPr>
            <p:ph type="title"/>
          </p:nvPr>
        </p:nvSpPr>
        <p:spPr>
          <a:xfrm>
            <a:off x="1463351" y="350369"/>
            <a:ext cx="10515600" cy="911225"/>
          </a:xfrm>
        </p:spPr>
        <p:txBody>
          <a:bodyPr/>
          <a:lstStyle/>
          <a:p>
            <a:r>
              <a:rPr lang="en-GB" sz="3600" dirty="0">
                <a:solidFill>
                  <a:srgbClr val="005EB8"/>
                </a:solidFill>
                <a:latin typeface="Arial" panose="020B0604020202020204" pitchFamily="34" charset="0"/>
                <a:cs typeface="Arial" panose="020B0604020202020204" pitchFamily="34" charset="0"/>
              </a:rPr>
              <a:t>Covid-19: testing residents </a:t>
            </a:r>
            <a:endParaRPr lang="en-GB" dirty="0"/>
          </a:p>
        </p:txBody>
      </p:sp>
      <p:sp>
        <p:nvSpPr>
          <p:cNvPr id="6" name="Content Placeholder 1">
            <a:extLst>
              <a:ext uri="{FF2B5EF4-FFF2-40B4-BE49-F238E27FC236}">
                <a16:creationId xmlns:a16="http://schemas.microsoft.com/office/drawing/2014/main" id="{CF5BC88D-97BD-46AE-96CB-63865B77FB9F}"/>
              </a:ext>
            </a:extLst>
          </p:cNvPr>
          <p:cNvSpPr txBox="1">
            <a:spLocks/>
          </p:cNvSpPr>
          <p:nvPr/>
        </p:nvSpPr>
        <p:spPr>
          <a:xfrm>
            <a:off x="711735" y="5925429"/>
            <a:ext cx="5308065" cy="911226"/>
          </a:xfrm>
          <a:prstGeom prst="rect">
            <a:avLst/>
          </a:prstGeom>
          <a:ln w="19050">
            <a:solidFill>
              <a:srgbClr val="00206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Resources</a:t>
            </a:r>
            <a:endParaRPr lang="en-GB" sz="1200" b="1" dirty="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2"/>
              </a:rPr>
              <a:t>Care Home Testing </a:t>
            </a:r>
            <a:endParaRPr kumimoji="0" lang="en-GB"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lvl="0" indent="0">
              <a:spcBef>
                <a:spcPts val="0"/>
              </a:spcBef>
              <a:buNone/>
              <a:defRPr/>
            </a:pPr>
            <a:r>
              <a:rPr lang="en-GB" sz="1200" dirty="0">
                <a:solidFill>
                  <a:srgbClr val="000000"/>
                </a:solidFill>
                <a:hlinkClick r:id="rId3"/>
              </a:rPr>
              <a:t>Government Testing Guidance</a:t>
            </a:r>
            <a:endParaRPr lang="en-GB" sz="1200" dirty="0">
              <a:solidFill>
                <a:srgbClr val="000000"/>
              </a:solidFill>
            </a:endParaRPr>
          </a:p>
          <a:p>
            <a:pPr marL="0" lvl="0" indent="0">
              <a:spcBef>
                <a:spcPts val="0"/>
              </a:spcBef>
              <a:buNone/>
              <a:defRPr/>
            </a:pPr>
            <a:r>
              <a:rPr lang="en-GB" sz="1200" dirty="0">
                <a:solidFill>
                  <a:srgbClr val="000000"/>
                </a:solidFill>
                <a:hlinkClick r:id="rId4"/>
              </a:rPr>
              <a:t>Top tips for swabbing people with dementia</a:t>
            </a:r>
            <a:endParaRPr lang="en-GB" sz="1200" dirty="0">
              <a:solidFill>
                <a:srgbClr val="000000"/>
              </a:solidFill>
            </a:endParaRPr>
          </a:p>
          <a:p>
            <a:pPr marL="0" lvl="0" indent="0">
              <a:spcBef>
                <a:spcPts val="0"/>
              </a:spcBef>
              <a:buNone/>
              <a:defRPr/>
            </a:pPr>
            <a:endParaRPr lang="en-GB" sz="1200" b="1" dirty="0">
              <a:solidFill>
                <a:srgbClr val="000000"/>
              </a:solidFill>
            </a:endParaRPr>
          </a:p>
          <a:p>
            <a:pPr marL="0" lvl="0" indent="0">
              <a:spcBef>
                <a:spcPts val="0"/>
              </a:spcBef>
              <a:buNone/>
              <a:defRPr/>
            </a:pPr>
            <a:endPar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Content Placeholder 6">
            <a:extLst>
              <a:ext uri="{FF2B5EF4-FFF2-40B4-BE49-F238E27FC236}">
                <a16:creationId xmlns:a16="http://schemas.microsoft.com/office/drawing/2014/main" id="{959BC076-0B90-4132-9479-4D575ABA4213}"/>
              </a:ext>
            </a:extLst>
          </p:cNvPr>
          <p:cNvSpPr>
            <a:spLocks noGrp="1"/>
          </p:cNvSpPr>
          <p:nvPr>
            <p:ph sz="half" idx="1"/>
          </p:nvPr>
        </p:nvSpPr>
        <p:spPr>
          <a:xfrm>
            <a:off x="711735" y="1261595"/>
            <a:ext cx="5308065" cy="4663833"/>
          </a:xfrm>
        </p:spPr>
        <p:txBody>
          <a:bodyPr>
            <a:normAutofit fontScale="25000" lnSpcReduction="20000"/>
          </a:bodyPr>
          <a:lstStyle/>
          <a:p>
            <a:endParaRPr lang="en-GB" sz="1700" dirty="0"/>
          </a:p>
          <a:p>
            <a:pPr marL="0" indent="0">
              <a:buNone/>
            </a:pPr>
            <a:r>
              <a:rPr lang="en-GB" sz="5600" dirty="0">
                <a:latin typeface="Arial" panose="020B0604020202020204" pitchFamily="34" charset="0"/>
                <a:cs typeface="Arial" panose="020B0604020202020204" pitchFamily="34" charset="0"/>
              </a:rPr>
              <a:t>You can test residents every 28 days whether they have symptoms or not.</a:t>
            </a:r>
          </a:p>
          <a:p>
            <a:pPr marL="0" indent="0">
              <a:buNone/>
            </a:pPr>
            <a:r>
              <a:rPr lang="en-GB" sz="5600" dirty="0">
                <a:latin typeface="Arial" panose="020B0604020202020204" pitchFamily="34" charset="0"/>
                <a:cs typeface="Arial" panose="020B0604020202020204" pitchFamily="34" charset="0"/>
              </a:rPr>
              <a:t>Register at:</a:t>
            </a:r>
          </a:p>
          <a:p>
            <a:pPr marL="0" indent="0">
              <a:buNone/>
            </a:pPr>
            <a:endParaRPr lang="en-GB" sz="56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GB" sz="5600" dirty="0">
                <a:solidFill>
                  <a:srgbClr val="000000"/>
                </a:solidFill>
                <a:latin typeface="Arial" panose="020B0604020202020204" pitchFamily="34" charset="0"/>
                <a:cs typeface="Arial" panose="020B0604020202020204" pitchFamily="34" charset="0"/>
              </a:rPr>
              <a:t> </a:t>
            </a:r>
            <a:r>
              <a:rPr lang="en-GB" sz="5600" b="1" dirty="0">
                <a:solidFill>
                  <a:srgbClr val="000000"/>
                </a:solidFill>
                <a:latin typeface="Arial" panose="020B0604020202020204" pitchFamily="34" charset="0"/>
                <a:cs typeface="Arial" panose="020B0604020202020204" pitchFamily="34" charset="0"/>
                <a:hlinkClick r:id="rId2"/>
              </a:rPr>
              <a:t>DHSC portal</a:t>
            </a:r>
            <a:r>
              <a:rPr lang="en-GB" sz="5600" dirty="0">
                <a:solidFill>
                  <a:srgbClr val="000000"/>
                </a:solidFill>
                <a:latin typeface="Arial" panose="020B0604020202020204" pitchFamily="34" charset="0"/>
                <a:cs typeface="Arial" panose="020B0604020202020204" pitchFamily="34" charset="0"/>
              </a:rPr>
              <a:t>, </a:t>
            </a:r>
          </a:p>
          <a:p>
            <a:pPr>
              <a:buFont typeface="Wingdings" panose="05000000000000000000" pitchFamily="2" charset="2"/>
              <a:buChar char="Ø"/>
            </a:pPr>
            <a:r>
              <a:rPr lang="en-GB" sz="5600" dirty="0">
                <a:solidFill>
                  <a:srgbClr val="000000"/>
                </a:solidFill>
                <a:latin typeface="Arial" panose="020B0604020202020204" pitchFamily="34" charset="0"/>
                <a:cs typeface="Arial" panose="020B0604020202020204" pitchFamily="34" charset="0"/>
              </a:rPr>
              <a:t>phone 0300 303 2713,</a:t>
            </a:r>
          </a:p>
          <a:p>
            <a:pPr>
              <a:buFont typeface="Wingdings" panose="05000000000000000000" pitchFamily="2" charset="2"/>
              <a:buChar char="Ø"/>
            </a:pPr>
            <a:r>
              <a:rPr lang="en-GB" sz="5600" b="1" dirty="0">
                <a:solidFill>
                  <a:srgbClr val="000000"/>
                </a:solidFill>
                <a:latin typeface="Arial" panose="020B0604020202020204" pitchFamily="34" charset="0"/>
                <a:cs typeface="Arial" panose="020B0604020202020204" pitchFamily="34" charset="0"/>
              </a:rPr>
              <a:t>or via local arrangements</a:t>
            </a:r>
          </a:p>
          <a:p>
            <a:pPr>
              <a:buFont typeface="Wingdings" panose="05000000000000000000" pitchFamily="2" charset="2"/>
              <a:buChar char="Ø"/>
            </a:pPr>
            <a:endParaRPr lang="en-GB" sz="5600" dirty="0">
              <a:latin typeface="Arial" panose="020B0604020202020204" pitchFamily="34" charset="0"/>
              <a:cs typeface="Arial" panose="020B0604020202020204" pitchFamily="34" charset="0"/>
            </a:endParaRPr>
          </a:p>
          <a:p>
            <a:pPr marL="0" indent="0">
              <a:buNone/>
            </a:pPr>
            <a:r>
              <a:rPr lang="en-GB" sz="5600" dirty="0">
                <a:latin typeface="Arial" panose="020B0604020202020204" pitchFamily="34" charset="0"/>
                <a:cs typeface="Arial" panose="020B0604020202020204" pitchFamily="34" charset="0"/>
              </a:rPr>
              <a:t>Request kits every 28 days.</a:t>
            </a:r>
          </a:p>
          <a:p>
            <a:pPr marL="0" indent="0">
              <a:buNone/>
            </a:pPr>
            <a:r>
              <a:rPr lang="en-GB" sz="5600" dirty="0">
                <a:latin typeface="Arial" panose="020B0604020202020204" pitchFamily="34" charset="0"/>
                <a:cs typeface="Arial" panose="020B0604020202020204" pitchFamily="34" charset="0"/>
              </a:rPr>
              <a:t>Carers and nurses who will be swabbing residents in care homes should complete the online care home swabbing competency assessment before carrying out swabbing. Register at  </a:t>
            </a:r>
            <a:r>
              <a:rPr lang="en-GB" sz="5600" dirty="0">
                <a:latin typeface="Arial" panose="020B0604020202020204" pitchFamily="34" charset="0"/>
                <a:cs typeface="Arial" panose="020B0604020202020204" pitchFamily="34" charset="0"/>
                <a:hlinkClick r:id="rId5"/>
              </a:rPr>
              <a:t>www.genqa.org/carehomes</a:t>
            </a:r>
            <a:r>
              <a:rPr lang="en-GB" sz="5600" dirty="0">
                <a:latin typeface="Arial" panose="020B0604020202020204" pitchFamily="34" charset="0"/>
                <a:cs typeface="Arial" panose="020B0604020202020204" pitchFamily="34" charset="0"/>
              </a:rPr>
              <a:t> </a:t>
            </a:r>
          </a:p>
          <a:p>
            <a:pPr marL="0" indent="0">
              <a:buNone/>
            </a:pPr>
            <a:r>
              <a:rPr lang="en-GB" sz="5600" dirty="0">
                <a:latin typeface="Arial" panose="020B0604020202020204" pitchFamily="34" charset="0"/>
                <a:cs typeface="Arial" panose="020B0604020202020204" pitchFamily="34" charset="0"/>
              </a:rPr>
              <a:t>Please ensure that you talk to and prepare the resident for a test, see testing residents top tips and capacity slide</a:t>
            </a:r>
          </a:p>
          <a:p>
            <a:pPr marL="0" indent="0">
              <a:buNone/>
            </a:pPr>
            <a:r>
              <a:rPr lang="en-GB" sz="5600" i="1" dirty="0">
                <a:latin typeface="Arial" panose="020B0604020202020204" pitchFamily="34" charset="0"/>
                <a:cs typeface="Arial" panose="020B0604020202020204" pitchFamily="34" charset="0"/>
              </a:rPr>
              <a:t>Residents who have had a positive test result for COVID-19 should not be retested until 90 days after onset of their symptoms or test date (if asymptomatic) except if they develop new symptoms of Covid-19.</a:t>
            </a:r>
          </a:p>
          <a:p>
            <a:pPr marL="0" indent="0">
              <a:buNone/>
            </a:pPr>
            <a:endParaRPr lang="en-GB" sz="6400" dirty="0">
              <a:latin typeface="Arial" panose="020B0604020202020204" pitchFamily="34" charset="0"/>
              <a:cs typeface="Arial" panose="020B0604020202020204" pitchFamily="34" charset="0"/>
            </a:endParaRPr>
          </a:p>
          <a:p>
            <a:pPr marL="0" indent="0">
              <a:buNone/>
            </a:pPr>
            <a:endParaRPr lang="en-GB" sz="6400" dirty="0">
              <a:latin typeface="Arial" panose="020B0604020202020204" pitchFamily="34" charset="0"/>
              <a:cs typeface="Arial" panose="020B0604020202020204" pitchFamily="34" charset="0"/>
            </a:endParaRPr>
          </a:p>
          <a:p>
            <a:pPr marL="0" indent="0">
              <a:buNone/>
            </a:pPr>
            <a:endParaRPr lang="en-GB" sz="6400" dirty="0">
              <a:latin typeface="Arial" panose="020B0604020202020204" pitchFamily="34" charset="0"/>
              <a:cs typeface="Arial" panose="020B0604020202020204" pitchFamily="34" charset="0"/>
            </a:endParaRPr>
          </a:p>
          <a:p>
            <a:endParaRPr lang="en-GB" sz="1700" dirty="0"/>
          </a:p>
          <a:p>
            <a:endParaRPr lang="en-GB" sz="1700" dirty="0"/>
          </a:p>
          <a:p>
            <a:endParaRPr lang="en-GB" dirty="0"/>
          </a:p>
        </p:txBody>
      </p:sp>
      <p:sp>
        <p:nvSpPr>
          <p:cNvPr id="9" name="Content Placeholder 1">
            <a:extLst>
              <a:ext uri="{FF2B5EF4-FFF2-40B4-BE49-F238E27FC236}">
                <a16:creationId xmlns:a16="http://schemas.microsoft.com/office/drawing/2014/main" id="{372E2CB5-15A4-4F3F-8A1D-58DD87B46E4B}"/>
              </a:ext>
            </a:extLst>
          </p:cNvPr>
          <p:cNvSpPr txBox="1">
            <a:spLocks noGrp="1"/>
          </p:cNvSpPr>
          <p:nvPr>
            <p:ph sz="half" idx="2"/>
          </p:nvPr>
        </p:nvSpPr>
        <p:spPr>
          <a:xfrm>
            <a:off x="6172200" y="1403499"/>
            <a:ext cx="5181600" cy="508937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5600" b="1" dirty="0"/>
              <a:t>If a resident develops new COVID symptoms/has a new positive test result and there is no ongoing outbreaks at the care home please:</a:t>
            </a:r>
          </a:p>
          <a:p>
            <a:pPr marL="0" indent="0">
              <a:buNone/>
            </a:pPr>
            <a:r>
              <a:rPr lang="en-GB" sz="5600" dirty="0"/>
              <a:t>Call PHE London Coronavirus Response Cell (LCRC) Tel 0300 030 0340 email </a:t>
            </a:r>
            <a:r>
              <a:rPr lang="en-GB" sz="5600" dirty="0">
                <a:hlinkClick r:id="rId6"/>
              </a:rPr>
              <a:t>lcrc@phe.gov.uk  </a:t>
            </a:r>
            <a:r>
              <a:rPr lang="en-GB" sz="5600" dirty="0"/>
              <a:t>or </a:t>
            </a:r>
            <a:r>
              <a:rPr lang="en-GB" sz="5600" dirty="0">
                <a:hlinkClick r:id="rId7"/>
              </a:rPr>
              <a:t>phe.lcrc@nhs.net </a:t>
            </a:r>
            <a:endParaRPr lang="en-GB" sz="5600" b="1" dirty="0"/>
          </a:p>
          <a:p>
            <a:pPr marL="0" indent="0">
              <a:buFont typeface="Arial" panose="020B0604020202020204" pitchFamily="34" charset="0"/>
              <a:buNone/>
            </a:pPr>
            <a:r>
              <a:rPr lang="en-GB" sz="5600" b="1" dirty="0"/>
              <a:t>LCRC will talk through the situation with you and if there is a new suspected outbreak: </a:t>
            </a:r>
          </a:p>
          <a:p>
            <a:r>
              <a:rPr lang="en-GB" sz="5600" dirty="0"/>
              <a:t>LCRC will provide infection control support and send test kits for all residents and asymptomatic staff on the day (Round 1) depending on when the last “whole home testing” was carried out.</a:t>
            </a:r>
          </a:p>
          <a:p>
            <a:r>
              <a:rPr lang="en-GB" sz="5600" dirty="0"/>
              <a:t> The results will be sent back to you from LCRC via email (nhs.net email or password protected) along with guidance on what to do next, depending on negative or positive results.</a:t>
            </a:r>
          </a:p>
          <a:p>
            <a:r>
              <a:rPr lang="en-GB" sz="5600" dirty="0"/>
              <a:t>LCRC will then arrange retesting at 7 days (Round 2) for residents and staff who tested negative or missed testing on Round 1.</a:t>
            </a:r>
          </a:p>
          <a:p>
            <a:r>
              <a:rPr lang="en-GB" sz="5600" dirty="0"/>
              <a:t>All residents should be retested again 28 days after the last resident or staff had a positive test result or showed coronavirus-like symptoms. This round is arranged by the care home via DHSC or local arrangements.</a:t>
            </a:r>
          </a:p>
          <a:p>
            <a:r>
              <a:rPr lang="en-GB" sz="5600" dirty="0"/>
              <a:t> If no further cases are identified at this point, the outbreak is considered to have ended. </a:t>
            </a:r>
          </a:p>
          <a:p>
            <a:endParaRPr lang="en-GB" sz="4500" dirty="0"/>
          </a:p>
          <a:p>
            <a:pPr marL="0" indent="0">
              <a:buFont typeface="Arial" panose="020B0604020202020204" pitchFamily="34" charset="0"/>
              <a:buNone/>
              <a:defRPr/>
            </a:pPr>
            <a:r>
              <a:rPr lang="en-GB" sz="4500" dirty="0">
                <a:solidFill>
                  <a:srgbClr val="000000"/>
                </a:solidFill>
              </a:rPr>
              <a:t> </a:t>
            </a:r>
          </a:p>
          <a:p>
            <a:pPr marL="0" indent="0">
              <a:buFont typeface="Arial" panose="020B0604020202020204" pitchFamily="34" charset="0"/>
              <a:buNone/>
              <a:defRPr/>
            </a:pPr>
            <a:endParaRPr lang="en-GB" dirty="0">
              <a:solidFill>
                <a:srgbClr val="000000"/>
              </a:solidFill>
            </a:endParaRPr>
          </a:p>
        </p:txBody>
      </p:sp>
      <p:pic>
        <p:nvPicPr>
          <p:cNvPr id="5" name="Graphic 4" descr="Test tubes">
            <a:extLst>
              <a:ext uri="{FF2B5EF4-FFF2-40B4-BE49-F238E27FC236}">
                <a16:creationId xmlns:a16="http://schemas.microsoft.com/office/drawing/2014/main" id="{E6D7B9DA-B104-41CB-A398-683C8DEEB6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8951" y="247748"/>
            <a:ext cx="914400" cy="914400"/>
          </a:xfrm>
          <a:prstGeom prst="rect">
            <a:avLst/>
          </a:prstGeom>
        </p:spPr>
      </p:pic>
      <p:sp>
        <p:nvSpPr>
          <p:cNvPr id="11" name="TextBox 10">
            <a:extLst>
              <a:ext uri="{FF2B5EF4-FFF2-40B4-BE49-F238E27FC236}">
                <a16:creationId xmlns:a16="http://schemas.microsoft.com/office/drawing/2014/main" id="{4B9818D1-E8C3-4A8B-A5B4-A7ABB902DB66}"/>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255370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F71970A-8C36-41C5-8C8D-83285CFFA4DE}"/>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graphicFrame>
        <p:nvGraphicFramePr>
          <p:cNvPr id="3" name="Table 3">
            <a:extLst>
              <a:ext uri="{FF2B5EF4-FFF2-40B4-BE49-F238E27FC236}">
                <a16:creationId xmlns:a16="http://schemas.microsoft.com/office/drawing/2014/main" id="{EE247D93-4FB4-4139-B757-ED2369E18A65}"/>
              </a:ext>
            </a:extLst>
          </p:cNvPr>
          <p:cNvGraphicFramePr>
            <a:graphicFrameLocks noGrp="1"/>
          </p:cNvGraphicFramePr>
          <p:nvPr>
            <p:extLst>
              <p:ext uri="{D42A27DB-BD31-4B8C-83A1-F6EECF244321}">
                <p14:modId xmlns:p14="http://schemas.microsoft.com/office/powerpoint/2010/main" val="3123941452"/>
              </p:ext>
            </p:extLst>
          </p:nvPr>
        </p:nvGraphicFramePr>
        <p:xfrm>
          <a:off x="636177" y="801305"/>
          <a:ext cx="11170656" cy="4843472"/>
        </p:xfrm>
        <a:graphic>
          <a:graphicData uri="http://schemas.openxmlformats.org/drawingml/2006/table">
            <a:tbl>
              <a:tblPr firstRow="1" bandRow="1">
                <a:tableStyleId>{5C22544A-7EE6-4342-B048-85BDC9FD1C3A}</a:tableStyleId>
              </a:tblPr>
              <a:tblGrid>
                <a:gridCol w="1326942">
                  <a:extLst>
                    <a:ext uri="{9D8B030D-6E8A-4147-A177-3AD203B41FA5}">
                      <a16:colId xmlns:a16="http://schemas.microsoft.com/office/drawing/2014/main" val="358362019"/>
                    </a:ext>
                  </a:extLst>
                </a:gridCol>
                <a:gridCol w="9843714">
                  <a:extLst>
                    <a:ext uri="{9D8B030D-6E8A-4147-A177-3AD203B41FA5}">
                      <a16:colId xmlns:a16="http://schemas.microsoft.com/office/drawing/2014/main" val="1978856637"/>
                    </a:ext>
                  </a:extLst>
                </a:gridCol>
              </a:tblGrid>
              <a:tr h="63723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368B0"/>
                          </a:solidFill>
                          <a:effectLst/>
                          <a:uLnTx/>
                          <a:uFillTx/>
                          <a:latin typeface="Arial" panose="020B0604020202020204" pitchFamily="34" charset="0"/>
                          <a:ea typeface="+mn-ea"/>
                          <a:cs typeface="Arial" panose="020B0604020202020204" pitchFamily="34" charset="0"/>
                        </a:rPr>
                        <a:t>Swabbing may feel uncomfortable and be frightening for some residents.</a:t>
                      </a:r>
                    </a:p>
                  </a:txBody>
                  <a:tcPr anchor="ctr">
                    <a:solidFill>
                      <a:srgbClr val="E7ECEF"/>
                    </a:solidFill>
                  </a:tcPr>
                </a:tc>
                <a:tc hMerge="1">
                  <a:txBody>
                    <a:bodyPr/>
                    <a:lstStyle/>
                    <a:p>
                      <a:endParaRPr lang="en-GB" dirty="0"/>
                    </a:p>
                  </a:txBody>
                  <a:tcPr/>
                </a:tc>
                <a:extLst>
                  <a:ext uri="{0D108BD9-81ED-4DB2-BD59-A6C34878D82A}">
                    <a16:rowId xmlns:a16="http://schemas.microsoft.com/office/drawing/2014/main" val="2689841353"/>
                  </a:ext>
                </a:extLst>
              </a:tr>
              <a:tr h="701040">
                <a:tc>
                  <a:txBody>
                    <a:bodyPr/>
                    <a:lstStyle/>
                    <a:p>
                      <a:endParaRPr lang="en-GB" dirty="0"/>
                    </a:p>
                  </a:txBody>
                  <a:tcPr>
                    <a:solidFill>
                      <a:srgbClr val="FFB90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You might want to wait for a good moment where someone is engaged and not in distress for another reason</a:t>
                      </a:r>
                    </a:p>
                  </a:txBody>
                  <a:tcPr>
                    <a:solidFill>
                      <a:srgbClr val="FFD56F"/>
                    </a:solidFill>
                  </a:tcPr>
                </a:tc>
                <a:extLst>
                  <a:ext uri="{0D108BD9-81ED-4DB2-BD59-A6C34878D82A}">
                    <a16:rowId xmlns:a16="http://schemas.microsoft.com/office/drawing/2014/main" val="3856763005"/>
                  </a:ext>
                </a:extLst>
              </a:tr>
              <a:tr h="701040">
                <a:tc>
                  <a:txBody>
                    <a:bodyPr/>
                    <a:lstStyle/>
                    <a:p>
                      <a:endParaRPr lang="en-GB"/>
                    </a:p>
                  </a:txBody>
                  <a:tcPr>
                    <a:solidFill>
                      <a:srgbClr val="F08C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Explain the reasons behind the swab and that there might be some discomfort</a:t>
                      </a:r>
                    </a:p>
                  </a:txBody>
                  <a:tcPr>
                    <a:solidFill>
                      <a:srgbClr val="F5BA60"/>
                    </a:solidFill>
                  </a:tcPr>
                </a:tc>
                <a:extLst>
                  <a:ext uri="{0D108BD9-81ED-4DB2-BD59-A6C34878D82A}">
                    <a16:rowId xmlns:a16="http://schemas.microsoft.com/office/drawing/2014/main" val="2172101098"/>
                  </a:ext>
                </a:extLst>
              </a:tr>
              <a:tr h="701040">
                <a:tc>
                  <a:txBody>
                    <a:bodyPr/>
                    <a:lstStyle/>
                    <a:p>
                      <a:endParaRPr lang="en-GB"/>
                    </a:p>
                  </a:txBody>
                  <a:tcPr>
                    <a:solidFill>
                      <a:srgbClr val="B11E7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dirty="0">
                          <a:solidFill>
                            <a:schemeClr val="bg1"/>
                          </a:solidFill>
                          <a:latin typeface="Arial" panose="020B0604020202020204" pitchFamily="34" charset="0"/>
                          <a:cs typeface="Arial" panose="020B0604020202020204" pitchFamily="34" charset="0"/>
                        </a:rPr>
                        <a:t>Use pictures and simple information to help explain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i="0" dirty="0">
                          <a:solidFill>
                            <a:schemeClr val="bg1"/>
                          </a:solidFill>
                          <a:latin typeface="Arial" panose="020B0604020202020204" pitchFamily="34" charset="0"/>
                          <a:cs typeface="Arial" panose="020B0604020202020204" pitchFamily="34" charset="0"/>
                        </a:rPr>
                        <a:t>Example here: </a:t>
                      </a:r>
                      <a:r>
                        <a:rPr lang="en-GB" sz="1600" i="0" dirty="0">
                          <a:hlinkClick r:id="rId3"/>
                        </a:rPr>
                        <a:t>https://bnssgccg-media.ams3.cdn.digitaloceanspaces.com/attachments/Easy_Read_swab.pdf</a:t>
                      </a:r>
                      <a:r>
                        <a:rPr lang="en-GB" sz="1600" i="0" dirty="0"/>
                        <a:t> </a:t>
                      </a:r>
                      <a:endParaRPr lang="en-GB" sz="1600" i="0" dirty="0">
                        <a:solidFill>
                          <a:schemeClr val="bg1"/>
                        </a:solidFill>
                        <a:latin typeface="Arial" panose="020B0604020202020204" pitchFamily="34" charset="0"/>
                        <a:cs typeface="Arial" panose="020B0604020202020204" pitchFamily="34" charset="0"/>
                      </a:endParaRPr>
                    </a:p>
                  </a:txBody>
                  <a:tcPr>
                    <a:solidFill>
                      <a:srgbClr val="D17AAD"/>
                    </a:solidFill>
                  </a:tcPr>
                </a:tc>
                <a:extLst>
                  <a:ext uri="{0D108BD9-81ED-4DB2-BD59-A6C34878D82A}">
                    <a16:rowId xmlns:a16="http://schemas.microsoft.com/office/drawing/2014/main" val="2387490519"/>
                  </a:ext>
                </a:extLst>
              </a:tr>
              <a:tr h="701040">
                <a:tc>
                  <a:txBody>
                    <a:bodyPr/>
                    <a:lstStyle/>
                    <a:p>
                      <a:endParaRPr lang="en-GB"/>
                    </a:p>
                  </a:txBody>
                  <a:tcPr>
                    <a:solidFill>
                      <a:srgbClr val="32007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Demonstrate what will happen on yourself, a colleague or a doll/teddy</a:t>
                      </a:r>
                    </a:p>
                  </a:txBody>
                  <a:tcPr>
                    <a:solidFill>
                      <a:srgbClr val="8563AD"/>
                    </a:solidFill>
                  </a:tcPr>
                </a:tc>
                <a:extLst>
                  <a:ext uri="{0D108BD9-81ED-4DB2-BD59-A6C34878D82A}">
                    <a16:rowId xmlns:a16="http://schemas.microsoft.com/office/drawing/2014/main" val="1545678645"/>
                  </a:ext>
                </a:extLst>
              </a:tr>
              <a:tr h="701040">
                <a:tc>
                  <a:txBody>
                    <a:bodyPr/>
                    <a:lstStyle/>
                    <a:p>
                      <a:endParaRPr lang="en-GB"/>
                    </a:p>
                  </a:txBody>
                  <a:tcPr>
                    <a:solidFill>
                      <a:srgbClr val="002D8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Asking the person to open their mouth, stick out their tongue and say “</a:t>
                      </a:r>
                      <a:r>
                        <a:rPr lang="en-GB" sz="2000" dirty="0" err="1">
                          <a:solidFill>
                            <a:schemeClr val="bg1"/>
                          </a:solidFill>
                          <a:latin typeface="Arial" panose="020B0604020202020204" pitchFamily="34" charset="0"/>
                          <a:cs typeface="Arial" panose="020B0604020202020204" pitchFamily="34" charset="0"/>
                        </a:rPr>
                        <a:t>ahhh</a:t>
                      </a:r>
                      <a:r>
                        <a:rPr lang="en-GB" sz="2000" dirty="0">
                          <a:solidFill>
                            <a:schemeClr val="bg1"/>
                          </a:solidFill>
                          <a:latin typeface="Arial" panose="020B0604020202020204" pitchFamily="34" charset="0"/>
                          <a:cs typeface="Arial" panose="020B0604020202020204" pitchFamily="34" charset="0"/>
                        </a:rPr>
                        <a:t>..” can help with understanding </a:t>
                      </a:r>
                    </a:p>
                  </a:txBody>
                  <a:tcPr>
                    <a:solidFill>
                      <a:srgbClr val="6482B8"/>
                    </a:solidFill>
                  </a:tcPr>
                </a:tc>
                <a:extLst>
                  <a:ext uri="{0D108BD9-81ED-4DB2-BD59-A6C34878D82A}">
                    <a16:rowId xmlns:a16="http://schemas.microsoft.com/office/drawing/2014/main" val="2835605872"/>
                  </a:ext>
                </a:extLst>
              </a:tr>
              <a:tr h="701040">
                <a:tc>
                  <a:txBody>
                    <a:bodyPr/>
                    <a:lstStyle/>
                    <a:p>
                      <a:endParaRPr lang="en-GB"/>
                    </a:p>
                  </a:txBody>
                  <a:tcPr>
                    <a:solidFill>
                      <a:srgbClr val="0096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bg1"/>
                          </a:solidFill>
                          <a:latin typeface="Arial" panose="020B0604020202020204" pitchFamily="34" charset="0"/>
                          <a:cs typeface="Arial" panose="020B0604020202020204" pitchFamily="34" charset="0"/>
                        </a:rPr>
                        <a:t>Keep explaining what you are doing during swabbing and give clear instructions </a:t>
                      </a:r>
                    </a:p>
                  </a:txBody>
                  <a:tcPr>
                    <a:solidFill>
                      <a:srgbClr val="62C187"/>
                    </a:solidFill>
                  </a:tcPr>
                </a:tc>
                <a:extLst>
                  <a:ext uri="{0D108BD9-81ED-4DB2-BD59-A6C34878D82A}">
                    <a16:rowId xmlns:a16="http://schemas.microsoft.com/office/drawing/2014/main" val="1507838304"/>
                  </a:ext>
                </a:extLst>
              </a:tr>
            </a:tbl>
          </a:graphicData>
        </a:graphic>
      </p:graphicFrame>
      <p:pic>
        <p:nvPicPr>
          <p:cNvPr id="8" name="Graphic 7" descr="Pause">
            <a:extLst>
              <a:ext uri="{FF2B5EF4-FFF2-40B4-BE49-F238E27FC236}">
                <a16:creationId xmlns:a16="http://schemas.microsoft.com/office/drawing/2014/main" id="{06161F1D-3F17-45E7-9FD7-A741599A014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8335" y="1512012"/>
            <a:ext cx="645785" cy="641550"/>
          </a:xfrm>
          <a:prstGeom prst="rect">
            <a:avLst/>
          </a:prstGeom>
        </p:spPr>
      </p:pic>
      <p:pic>
        <p:nvPicPr>
          <p:cNvPr id="10" name="Graphic 9" descr="Teacher">
            <a:extLst>
              <a:ext uri="{FF2B5EF4-FFF2-40B4-BE49-F238E27FC236}">
                <a16:creationId xmlns:a16="http://schemas.microsoft.com/office/drawing/2014/main" id="{B686D1F8-CB1D-4FC9-A2E7-AF5A42AF27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255" y="2170130"/>
            <a:ext cx="729332" cy="724549"/>
          </a:xfrm>
          <a:prstGeom prst="rect">
            <a:avLst/>
          </a:prstGeom>
        </p:spPr>
      </p:pic>
      <p:pic>
        <p:nvPicPr>
          <p:cNvPr id="17" name="Graphic 16" descr="Camera">
            <a:extLst>
              <a:ext uri="{FF2B5EF4-FFF2-40B4-BE49-F238E27FC236}">
                <a16:creationId xmlns:a16="http://schemas.microsoft.com/office/drawing/2014/main" id="{AA9490B4-780D-4295-A89C-BCDB72F560D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8335" y="2860766"/>
            <a:ext cx="729332" cy="724549"/>
          </a:xfrm>
          <a:prstGeom prst="rect">
            <a:avLst/>
          </a:prstGeom>
        </p:spPr>
      </p:pic>
      <p:pic>
        <p:nvPicPr>
          <p:cNvPr id="19" name="Graphic 18" descr="Doctor">
            <a:extLst>
              <a:ext uri="{FF2B5EF4-FFF2-40B4-BE49-F238E27FC236}">
                <a16:creationId xmlns:a16="http://schemas.microsoft.com/office/drawing/2014/main" id="{CC388641-45E1-443E-A831-7B0FA77858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38335" y="3492672"/>
            <a:ext cx="729332" cy="724549"/>
          </a:xfrm>
          <a:prstGeom prst="rect">
            <a:avLst/>
          </a:prstGeom>
        </p:spPr>
      </p:pic>
      <p:pic>
        <p:nvPicPr>
          <p:cNvPr id="21" name="Graphic 20" descr="Lips">
            <a:extLst>
              <a:ext uri="{FF2B5EF4-FFF2-40B4-BE49-F238E27FC236}">
                <a16:creationId xmlns:a16="http://schemas.microsoft.com/office/drawing/2014/main" id="{EF4F8EF6-4F86-474C-BFF0-ED94FA5C3F9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8335" y="4291952"/>
            <a:ext cx="729332" cy="724549"/>
          </a:xfrm>
          <a:prstGeom prst="rect">
            <a:avLst/>
          </a:prstGeom>
        </p:spPr>
      </p:pic>
      <p:pic>
        <p:nvPicPr>
          <p:cNvPr id="23" name="Graphic 22" descr="Chat RTL">
            <a:extLst>
              <a:ext uri="{FF2B5EF4-FFF2-40B4-BE49-F238E27FC236}">
                <a16:creationId xmlns:a16="http://schemas.microsoft.com/office/drawing/2014/main" id="{0B58FE78-CCFF-412B-9DA8-E6C4C5FA1DD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8335" y="4994959"/>
            <a:ext cx="729332" cy="724549"/>
          </a:xfrm>
          <a:prstGeom prst="rect">
            <a:avLst/>
          </a:prstGeom>
        </p:spPr>
      </p:pic>
      <p:sp>
        <p:nvSpPr>
          <p:cNvPr id="13" name="Title 2">
            <a:extLst>
              <a:ext uri="{FF2B5EF4-FFF2-40B4-BE49-F238E27FC236}">
                <a16:creationId xmlns:a16="http://schemas.microsoft.com/office/drawing/2014/main" id="{53206F75-7665-4316-AFC7-125385C6CF43}"/>
              </a:ext>
            </a:extLst>
          </p:cNvPr>
          <p:cNvSpPr>
            <a:spLocks noGrp="1"/>
          </p:cNvSpPr>
          <p:nvPr>
            <p:ph type="title"/>
          </p:nvPr>
        </p:nvSpPr>
        <p:spPr>
          <a:xfrm>
            <a:off x="636177" y="56685"/>
            <a:ext cx="9593524" cy="646331"/>
          </a:xfrm>
        </p:spPr>
        <p:txBody>
          <a:bodyPr/>
          <a:lstStyle/>
          <a:p>
            <a:r>
              <a:rPr lang="en-GB" sz="3200" dirty="0">
                <a:solidFill>
                  <a:schemeClr val="bg2"/>
                </a:solidFill>
              </a:rPr>
              <a:t>Swabbing </a:t>
            </a:r>
            <a:r>
              <a:rPr lang="en-GB" dirty="0">
                <a:solidFill>
                  <a:schemeClr val="bg2"/>
                </a:solidFill>
              </a:rPr>
              <a:t>residents</a:t>
            </a:r>
            <a:r>
              <a:rPr lang="en-GB" sz="3200" dirty="0">
                <a:solidFill>
                  <a:schemeClr val="bg2"/>
                </a:solidFill>
              </a:rPr>
              <a:t>: top tips</a:t>
            </a:r>
            <a:br>
              <a:rPr lang="en-GB" sz="3200" dirty="0">
                <a:solidFill>
                  <a:schemeClr val="bg2"/>
                </a:solidFill>
              </a:rPr>
            </a:br>
            <a:br>
              <a:rPr lang="en-GB" sz="3200" dirty="0">
                <a:solidFill>
                  <a:schemeClr val="bg2"/>
                </a:solidFill>
              </a:rPr>
            </a:br>
            <a:br>
              <a:rPr lang="en-GB" sz="3200" dirty="0">
                <a:solidFill>
                  <a:schemeClr val="bg2"/>
                </a:solidFill>
              </a:rPr>
            </a:br>
            <a:br>
              <a:rPr lang="en-GB" b="1" dirty="0">
                <a:solidFill>
                  <a:schemeClr val="bg1"/>
                </a:solidFill>
              </a:rPr>
            </a:br>
            <a:endParaRPr lang="en-GB" dirty="0"/>
          </a:p>
        </p:txBody>
      </p:sp>
    </p:spTree>
    <p:extLst>
      <p:ext uri="{BB962C8B-B14F-4D97-AF65-F5344CB8AC3E}">
        <p14:creationId xmlns:p14="http://schemas.microsoft.com/office/powerpoint/2010/main" val="461376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958356" y="269597"/>
            <a:ext cx="10112375" cy="611188"/>
          </a:xfr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GB" altLang="en-US" dirty="0"/>
              <a:t> Assessing capacity for Covid-19 testing </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351692" y="902862"/>
            <a:ext cx="4768948" cy="538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defRPr/>
            </a:pPr>
            <a:r>
              <a:rPr lang="en-GB" sz="1100" dirty="0">
                <a:solidFill>
                  <a:srgbClr val="231F20"/>
                </a:solidFill>
                <a:latin typeface="Arial" panose="020B0604020202020204" pitchFamily="34" charset="0"/>
                <a:cs typeface="Arial" panose="020B0604020202020204" pitchFamily="34" charset="0"/>
              </a:rPr>
              <a:t>For regular testing of all residents for COVID-19 in care home settings, see the below guidance for staff in cases where the relevant person may lack the capacity to consent to this procedure.</a:t>
            </a:r>
          </a:p>
          <a:p>
            <a:pPr lvl="0">
              <a:defRPr/>
            </a:pPr>
            <a:endParaRPr lang="en-GB" sz="1100" dirty="0">
              <a:solidFill>
                <a:srgbClr val="231F20"/>
              </a:solidFill>
              <a:latin typeface="Arial" panose="020B0604020202020204" pitchFamily="34" charset="0"/>
              <a:cs typeface="Arial" panose="020B0604020202020204" pitchFamily="34" charset="0"/>
            </a:endParaRPr>
          </a:p>
          <a:p>
            <a:pPr lvl="0">
              <a:defRPr/>
            </a:pPr>
            <a:r>
              <a:rPr lang="en-GB" sz="1100" b="1" dirty="0">
                <a:solidFill>
                  <a:srgbClr val="231F20"/>
                </a:solidFill>
                <a:latin typeface="Arial" panose="020B0604020202020204" pitchFamily="34" charset="0"/>
                <a:cs typeface="Arial" panose="020B0604020202020204" pitchFamily="34" charset="0"/>
              </a:rPr>
              <a:t>If there are doubts about a resident’s capacity to consent to a test for COVID 19, this decision should be approached by applying the practice and principles of the </a:t>
            </a:r>
            <a:r>
              <a:rPr lang="en-GB" sz="1100" b="1" dirty="0">
                <a:solidFill>
                  <a:srgbClr val="231F20"/>
                </a:solidFill>
                <a:latin typeface="Arial" panose="020B0604020202020204" pitchFamily="34" charset="0"/>
                <a:cs typeface="Arial" panose="020B0604020202020204" pitchFamily="34" charset="0"/>
                <a:hlinkClick r:id="rId2"/>
              </a:rPr>
              <a:t>Mental Capacity Act (MCA) 2005</a:t>
            </a:r>
            <a:r>
              <a:rPr lang="en-GB" sz="1100" dirty="0">
                <a:solidFill>
                  <a:srgbClr val="231F20"/>
                </a:solidFill>
                <a:latin typeface="Arial" panose="020B0604020202020204" pitchFamily="34" charset="0"/>
                <a:cs typeface="Arial" panose="020B0604020202020204" pitchFamily="34" charset="0"/>
                <a:hlinkClick r:id="rId2"/>
              </a:rPr>
              <a:t>. </a:t>
            </a:r>
            <a:endParaRPr lang="en-GB" sz="1100" dirty="0">
              <a:solidFill>
                <a:srgbClr val="231F2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GB" sz="1100" dirty="0">
                <a:solidFill>
                  <a:srgbClr val="231F20"/>
                </a:solidFill>
                <a:latin typeface="Arial" panose="020B0604020202020204" pitchFamily="34" charset="0"/>
                <a:cs typeface="Arial" panose="020B0604020202020204" pitchFamily="34" charset="0"/>
              </a:rPr>
              <a:t>Establish whether the individual does lack capacity to make this particular decision. In doing so you must support them, and take all practicable steps, to help them make their own decision. </a:t>
            </a:r>
          </a:p>
          <a:p>
            <a:pPr marL="171450" lvl="0" indent="-171450">
              <a:buFont typeface="Arial" panose="020B0604020202020204" pitchFamily="34" charset="0"/>
              <a:buChar char="•"/>
              <a:defRPr/>
            </a:pPr>
            <a:r>
              <a:rPr lang="en-GB" sz="1100" dirty="0">
                <a:solidFill>
                  <a:srgbClr val="231F20"/>
                </a:solidFill>
                <a:latin typeface="Arial" panose="020B0604020202020204" pitchFamily="34" charset="0"/>
                <a:cs typeface="Arial" panose="020B0604020202020204" pitchFamily="34" charset="0"/>
              </a:rPr>
              <a:t>Make sure the person has all relevant information, e.g. what the test is for, what the procedure involves and what the risks are of not being tested and what the benefits would be. </a:t>
            </a:r>
            <a:r>
              <a:rPr lang="en-GB" sz="1100" dirty="0">
                <a:solidFill>
                  <a:srgbClr val="231F20"/>
                </a:solidFill>
                <a:latin typeface="Arial" panose="020B0604020202020204" pitchFamily="34" charset="0"/>
                <a:cs typeface="Arial" panose="020B0604020202020204" pitchFamily="34" charset="0"/>
                <a:hlinkClick r:id="rId3"/>
              </a:rPr>
              <a:t>This information should be given in an accessible way that is suited to the individual’s level of understanding. </a:t>
            </a:r>
            <a:endParaRPr lang="en-GB" sz="1100" dirty="0">
              <a:solidFill>
                <a:srgbClr val="231F20"/>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GB" sz="1100" dirty="0">
                <a:solidFill>
                  <a:srgbClr val="231F20"/>
                </a:solidFill>
                <a:latin typeface="Arial" panose="020B0604020202020204" pitchFamily="34" charset="0"/>
                <a:cs typeface="Arial" panose="020B0604020202020204" pitchFamily="34" charset="0"/>
              </a:rPr>
              <a:t>The capacity assessment must be evidenced and recorded in the person’s care notes.</a:t>
            </a:r>
          </a:p>
          <a:p>
            <a:pPr lvl="0">
              <a:defRPr/>
            </a:pPr>
            <a:endParaRPr lang="en-GB" sz="1100" dirty="0">
              <a:solidFill>
                <a:srgbClr val="231F20"/>
              </a:solidFill>
              <a:latin typeface="Arial" panose="020B0604020202020204" pitchFamily="34" charset="0"/>
              <a:cs typeface="Arial" panose="020B0604020202020204" pitchFamily="34" charset="0"/>
            </a:endParaRPr>
          </a:p>
          <a:p>
            <a:pPr lvl="0">
              <a:defRPr/>
            </a:pPr>
            <a:r>
              <a:rPr lang="en-GB" sz="1100" b="1" dirty="0">
                <a:solidFill>
                  <a:schemeClr val="accent1"/>
                </a:solidFill>
                <a:latin typeface="Arial" panose="020B0604020202020204" pitchFamily="34" charset="0"/>
                <a:cs typeface="Arial" panose="020B0604020202020204" pitchFamily="34" charset="0"/>
              </a:rPr>
              <a:t>Is there a Lasting Power Of Attorney (LPA) for health and welfare Or Court Appointed Deputy ?</a:t>
            </a:r>
          </a:p>
          <a:p>
            <a:pPr lvl="0">
              <a:defRPr/>
            </a:pPr>
            <a:endParaRPr lang="en-GB" sz="1100" b="1" dirty="0">
              <a:solidFill>
                <a:schemeClr val="accent1"/>
              </a:solidFill>
              <a:latin typeface="Arial" panose="020B0604020202020204" pitchFamily="34" charset="0"/>
              <a:cs typeface="Arial" panose="020B0604020202020204" pitchFamily="34" charset="0"/>
            </a:endParaRPr>
          </a:p>
          <a:p>
            <a:pPr lvl="0">
              <a:defRPr/>
            </a:pPr>
            <a:r>
              <a:rPr lang="en-GB" sz="1100" dirty="0">
                <a:latin typeface="Arial" panose="020B0604020202020204" pitchFamily="34" charset="0"/>
                <a:cs typeface="Arial" panose="020B0604020202020204" pitchFamily="34" charset="0"/>
              </a:rPr>
              <a:t>If the person concerned lacks capacity to consent to the COVID-19 test then you should check whether that individual has a Lasting Power of Attorney (LPA) or deputy for health and welfare who can consent on their behalf. Where an individual does not have an LPA a </a:t>
            </a:r>
            <a:r>
              <a:rPr lang="en-GB" sz="1100" b="1" dirty="0">
                <a:solidFill>
                  <a:schemeClr val="accent1"/>
                </a:solidFill>
                <a:latin typeface="Arial" panose="020B0604020202020204" pitchFamily="34" charset="0"/>
                <a:cs typeface="Arial" panose="020B0604020202020204" pitchFamily="34" charset="0"/>
              </a:rPr>
              <a:t>Best Interest Decision </a:t>
            </a:r>
            <a:r>
              <a:rPr lang="en-GB" sz="1100" dirty="0">
                <a:latin typeface="Arial" panose="020B0604020202020204" pitchFamily="34" charset="0"/>
                <a:cs typeface="Arial" panose="020B0604020202020204" pitchFamily="34" charset="0"/>
              </a:rPr>
              <a:t>approach is required.</a:t>
            </a:r>
          </a:p>
          <a:p>
            <a:pPr lvl="0">
              <a:defRPr/>
            </a:pPr>
            <a:endParaRPr lang="en-GB" sz="1200" dirty="0">
              <a:solidFill>
                <a:srgbClr val="231F20"/>
              </a:solidFill>
              <a:latin typeface="Arial" panose="020B0604020202020204" pitchFamily="34" charset="0"/>
              <a:cs typeface="Arial" panose="020B0604020202020204" pitchFamily="34" charset="0"/>
            </a:endParaRPr>
          </a:p>
          <a:p>
            <a:pPr lvl="0">
              <a:defRPr/>
            </a:pPr>
            <a:endParaRPr lang="en-GB" sz="1200" dirty="0">
              <a:solidFill>
                <a:srgbClr val="231F20"/>
              </a:solidFill>
              <a:latin typeface="Arial" panose="020B0604020202020204" pitchFamily="34" charset="0"/>
              <a:cs typeface="Arial" panose="020B0604020202020204" pitchFamily="34" charset="0"/>
            </a:endParaRPr>
          </a:p>
          <a:p>
            <a:pPr lvl="0">
              <a:defRPr/>
            </a:pPr>
            <a:endParaRPr lang="en-GB" sz="1200" dirty="0">
              <a:solidFill>
                <a:srgbClr val="231F2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5421753" y="902862"/>
            <a:ext cx="6418555" cy="6017032"/>
          </a:xfrm>
          <a:prstGeom prst="rect">
            <a:avLst/>
          </a:prstGeom>
          <a:noFill/>
          <a:ln>
            <a:noFill/>
          </a:ln>
        </p:spPr>
        <p:txBody>
          <a:bodyPr wrap="square">
            <a:spAutoFit/>
          </a:bodyPr>
          <a:lstStyle/>
          <a:p>
            <a:pPr>
              <a:defRPr/>
            </a:pPr>
            <a:r>
              <a:rPr lang="en-GB" sz="1100" b="1" dirty="0">
                <a:solidFill>
                  <a:srgbClr val="000000"/>
                </a:solidFill>
                <a:latin typeface="Arial" panose="020B0604020202020204" pitchFamily="34" charset="0"/>
                <a:cs typeface="Arial" panose="020B0604020202020204" pitchFamily="34" charset="0"/>
              </a:rPr>
              <a:t>Blanket decision making’ cannot be made on the issue of testing a group of residents This would breach the person centred nature of the Mental Capacity Act - capacity is an individual issue and what may be in the best interests of one resident may not be in the best interests of another. </a:t>
            </a:r>
          </a:p>
          <a:p>
            <a:pPr marR="0" lvl="0" algn="l" defTabSz="914400" rtl="0" eaLnBrk="1" fontAlgn="auto" latinLnBrk="0" hangingPunct="1">
              <a:lnSpc>
                <a:spcPct val="100000"/>
              </a:lnSpc>
              <a:spcBef>
                <a:spcPts val="0"/>
              </a:spcBef>
              <a:spcAft>
                <a:spcPts val="0"/>
              </a:spcAft>
              <a:buClrTx/>
              <a:buSzTx/>
              <a:tabLst/>
              <a:defRPr/>
            </a:pPr>
            <a:endParaRPr lang="en-GB" sz="1100" b="1" dirty="0">
              <a:solidFill>
                <a:schemeClr val="accent1"/>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GB" sz="1100" b="1" dirty="0">
                <a:solidFill>
                  <a:schemeClr val="accent1"/>
                </a:solidFill>
                <a:latin typeface="Arial" panose="020B0604020202020204" pitchFamily="34" charset="0"/>
                <a:cs typeface="Arial" panose="020B0604020202020204" pitchFamily="34" charset="0"/>
                <a:hlinkClick r:id="rId4"/>
              </a:rPr>
              <a:t>Best Interest Decision Making </a:t>
            </a:r>
            <a:endParaRPr lang="en-GB" sz="1100" b="1" dirty="0">
              <a:solidFill>
                <a:schemeClr val="accent1"/>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sz="1100" b="1" dirty="0">
              <a:solidFill>
                <a:schemeClr val="accent1"/>
              </a:solidFill>
              <a:latin typeface="Arial" panose="020B0604020202020204" pitchFamily="34" charset="0"/>
              <a:cs typeface="Arial" panose="020B0604020202020204" pitchFamily="34" charset="0"/>
            </a:endParaRPr>
          </a:p>
          <a:p>
            <a:pPr lvl="0">
              <a:defRPr/>
            </a:pPr>
            <a:r>
              <a:rPr lang="en-GB" sz="1100" dirty="0">
                <a:solidFill>
                  <a:srgbClr val="000000"/>
                </a:solidFill>
                <a:latin typeface="Arial" panose="020B0604020202020204" pitchFamily="34" charset="0"/>
                <a:cs typeface="Arial" panose="020B0604020202020204" pitchFamily="34" charset="0"/>
              </a:rPr>
              <a:t>In making this best interest decision, you must consider the best interest checklist. This includes:</a:t>
            </a:r>
          </a:p>
          <a:p>
            <a:pPr marL="285750" lvl="0" indent="-285750">
              <a:buFont typeface="Arial" panose="020B0604020202020204" pitchFamily="34" charset="0"/>
              <a:buChar char="•"/>
              <a:defRPr/>
            </a:pPr>
            <a:endParaRPr lang="en-GB" sz="1100" dirty="0">
              <a:solidFill>
                <a:srgbClr val="0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Trying to ascertain the person’s views as much as is possible, encouraging the person’s participation in the decision</a:t>
            </a:r>
          </a:p>
          <a:p>
            <a:pPr marL="285750" lvl="0" indent="-2857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Consult others involved, e.g. family members and carers</a:t>
            </a:r>
          </a:p>
          <a:p>
            <a:pPr marL="285750" lvl="0" indent="-2857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Identifying the relevant factors that the person themselves would taken into account if they were able to make the decision themselves. For instance the risk of harm to them should they not be tested</a:t>
            </a:r>
          </a:p>
          <a:p>
            <a:pPr marL="285750" lvl="0" indent="-2857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Use your knowledge of the resident to identify whether they would have likely to have wanted the test had they been able to make the decision for themselves</a:t>
            </a:r>
          </a:p>
          <a:p>
            <a:pPr marL="171450" lvl="0" indent="-1714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  Taking all these views and factors into account you can then make a best interest  </a:t>
            </a:r>
          </a:p>
          <a:p>
            <a:pPr lvl="0">
              <a:defRPr/>
            </a:pPr>
            <a:r>
              <a:rPr lang="en-GB" sz="1100" dirty="0">
                <a:solidFill>
                  <a:srgbClr val="000000"/>
                </a:solidFill>
                <a:latin typeface="Arial" panose="020B0604020202020204" pitchFamily="34" charset="0"/>
                <a:cs typeface="Arial" panose="020B0604020202020204" pitchFamily="34" charset="0"/>
              </a:rPr>
              <a:t>      decision on behalf of the individual. </a:t>
            </a:r>
          </a:p>
          <a:p>
            <a:pPr marL="171450" lvl="0" indent="-1714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  Again, this should be evidenced and recorded in the individual’s care notes. </a:t>
            </a:r>
          </a:p>
          <a:p>
            <a:pPr lvl="0">
              <a:defRPr/>
            </a:pPr>
            <a:endParaRPr lang="en-GB" sz="1100" dirty="0">
              <a:solidFill>
                <a:srgbClr val="000000"/>
              </a:solidFill>
              <a:latin typeface="Arial" panose="020B0604020202020204" pitchFamily="34" charset="0"/>
              <a:cs typeface="Arial" panose="020B0604020202020204" pitchFamily="34" charset="0"/>
            </a:endParaRPr>
          </a:p>
          <a:p>
            <a:pPr lvl="0">
              <a:defRPr/>
            </a:pPr>
            <a:r>
              <a:rPr lang="en-GB" sz="1100" b="1" dirty="0">
                <a:solidFill>
                  <a:schemeClr val="accent1"/>
                </a:solidFill>
                <a:latin typeface="Arial" panose="020B0604020202020204" pitchFamily="34" charset="0"/>
                <a:cs typeface="Arial" panose="020B0604020202020204" pitchFamily="34" charset="0"/>
              </a:rPr>
              <a:t>Implementing a Best Interest Decision to be tested</a:t>
            </a:r>
          </a:p>
          <a:p>
            <a:pPr lvl="0">
              <a:defRPr/>
            </a:pPr>
            <a:endParaRPr lang="en-GB" sz="1100" b="1" dirty="0">
              <a:solidFill>
                <a:schemeClr val="accent1"/>
              </a:solidFill>
              <a:latin typeface="Arial" panose="020B0604020202020204" pitchFamily="34" charset="0"/>
              <a:cs typeface="Arial" panose="020B0604020202020204" pitchFamily="34" charset="0"/>
            </a:endParaRPr>
          </a:p>
          <a:p>
            <a:pPr>
              <a:defRPr/>
            </a:pPr>
            <a:r>
              <a:rPr lang="en-GB" sz="1100" dirty="0">
                <a:latin typeface="Arial" panose="020B0604020202020204" pitchFamily="34" charset="0"/>
                <a:cs typeface="Arial" panose="020B0604020202020204" pitchFamily="34" charset="0"/>
              </a:rPr>
              <a:t>A Best Interest Decision on Testing Must Be Person Centred</a:t>
            </a:r>
          </a:p>
          <a:p>
            <a:pPr>
              <a:defRPr/>
            </a:pPr>
            <a:endParaRPr lang="en-GB" sz="1100" b="1"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r>
              <a:rPr lang="en-GB" sz="1100" dirty="0">
                <a:latin typeface="Arial" panose="020B0604020202020204" pitchFamily="34" charset="0"/>
                <a:cs typeface="Arial" panose="020B0604020202020204" pitchFamily="34" charset="0"/>
              </a:rPr>
              <a:t>Try to complete the test in course of daily care routines without the use of restraint</a:t>
            </a:r>
            <a:r>
              <a:rPr lang="en-GB" sz="1100" b="1" dirty="0">
                <a:solidFill>
                  <a:schemeClr val="accent1"/>
                </a:solidFill>
                <a:latin typeface="Arial" panose="020B0604020202020204" pitchFamily="34" charset="0"/>
                <a:cs typeface="Arial" panose="020B0604020202020204" pitchFamily="34" charset="0"/>
              </a:rPr>
              <a:t>.</a:t>
            </a:r>
          </a:p>
          <a:p>
            <a:pPr marL="171450" lvl="0" indent="-1714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If  the person is resisting in any way and restraint is required, then you must be satisfied that it is a necessary and a proportionate response to the likelihood and seriousness of the harm that they would suffer should they not be tested. </a:t>
            </a:r>
          </a:p>
          <a:p>
            <a:pPr marL="171450" lvl="0" indent="-171450">
              <a:buFont typeface="Arial" panose="020B0604020202020204" pitchFamily="34" charset="0"/>
              <a:buChar char="•"/>
              <a:defRPr/>
            </a:pPr>
            <a:r>
              <a:rPr lang="en-GB" sz="1100" dirty="0">
                <a:solidFill>
                  <a:srgbClr val="000000"/>
                </a:solidFill>
                <a:latin typeface="Arial" panose="020B0604020202020204" pitchFamily="34" charset="0"/>
                <a:cs typeface="Arial" panose="020B0604020202020204" pitchFamily="34" charset="0"/>
              </a:rPr>
              <a:t>If restraint and force is required to perform a COVID-19 test then questions will have to be asked if the risk of harm is actually great enough to justify this and whether testing that individual is really in their best interests given the level of distress it is causing. This can only be decided on a case by case basis and clearly documented. </a:t>
            </a:r>
          </a:p>
          <a:p>
            <a:pPr lvl="0">
              <a:defRPr/>
            </a:pPr>
            <a:endParaRPr lang="en-GB" sz="1100" dirty="0">
              <a:solidFill>
                <a:srgbClr val="000000"/>
              </a:solidFill>
              <a:latin typeface="Arial" panose="020B0604020202020204" pitchFamily="34" charset="0"/>
              <a:cs typeface="Arial" panose="020B0604020202020204" pitchFamily="34" charset="0"/>
            </a:endParaRPr>
          </a:p>
          <a:p>
            <a:pPr lvl="0">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(Content </a:t>
            </a:r>
            <a:r>
              <a:rPr lang="en-GB" sz="1100" dirty="0">
                <a:solidFill>
                  <a:srgbClr val="000000"/>
                </a:solidFill>
                <a:latin typeface="Arial" panose="020B0604020202020204" pitchFamily="34" charset="0"/>
                <a:cs typeface="Arial" panose="020B0604020202020204" pitchFamily="34" charset="0"/>
              </a:rPr>
              <a:t>credited to Bath &amp; North East Somerset Council)</a:t>
            </a: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276027" y="5431944"/>
            <a:ext cx="4995169" cy="1318334"/>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Useful Resources</a:t>
            </a:r>
          </a:p>
          <a:p>
            <a:pPr marL="0" indent="0">
              <a:spcBef>
                <a:spcPts val="0"/>
              </a:spcBef>
              <a:buNone/>
              <a:defRPr/>
            </a:pPr>
            <a:r>
              <a:rPr lang="en-GB" sz="1200" u="sng" dirty="0">
                <a:hlinkClick r:id="rId5"/>
              </a:rPr>
              <a:t>Testing and Capacity and COVID 19</a:t>
            </a:r>
            <a:r>
              <a:rPr lang="en-GB" sz="1200" u="sng" dirty="0"/>
              <a:t> </a:t>
            </a:r>
            <a:endParaRPr lang="en-GB" sz="1200" dirty="0"/>
          </a:p>
          <a:p>
            <a:pPr marL="0" lvl="0" indent="0">
              <a:spcBef>
                <a:spcPts val="0"/>
              </a:spcBef>
              <a:buNone/>
              <a:defRPr/>
            </a:pPr>
            <a:r>
              <a:rPr lang="en-GB" sz="1200" dirty="0">
                <a:solidFill>
                  <a:srgbClr val="000000"/>
                </a:solidFill>
                <a:hlinkClick r:id="rId6"/>
              </a:rPr>
              <a:t>Testing someone who lacks the relevant mental capacity without their consent</a:t>
            </a:r>
            <a:endParaRPr lang="en-GB" sz="1200" dirty="0">
              <a:solidFill>
                <a:srgbClr val="000000"/>
              </a:solidFill>
            </a:endParaRPr>
          </a:p>
          <a:p>
            <a:pPr marL="0" lvl="0" indent="0">
              <a:spcBef>
                <a:spcPts val="0"/>
              </a:spcBef>
              <a:buNone/>
              <a:defRPr/>
            </a:pPr>
            <a:r>
              <a:rPr lang="en-GB" sz="1200" dirty="0">
                <a:solidFill>
                  <a:srgbClr val="000000"/>
                </a:solidFill>
                <a:hlinkClick r:id="rId7"/>
              </a:rPr>
              <a:t>DHSC: Annex A: decision-making flowchart for decision-makers in hospitals and care homes</a:t>
            </a:r>
            <a:endParaRPr lang="en-GB" sz="1200" dirty="0">
              <a:solidFill>
                <a:srgbClr val="000000"/>
              </a:solidFill>
            </a:endParaRPr>
          </a:p>
          <a:p>
            <a:pPr marL="0" lvl="0" indent="0">
              <a:spcBef>
                <a:spcPts val="0"/>
              </a:spcBef>
              <a:buNone/>
              <a:defRPr/>
            </a:pPr>
            <a:r>
              <a:rPr lang="en-GB" sz="1200" dirty="0">
                <a:solidFill>
                  <a:srgbClr val="000000"/>
                </a:solidFill>
                <a:hlinkClick r:id="rId8"/>
              </a:rPr>
              <a:t>SCIE: Best interests decisions: A COVID-19 quick guide</a:t>
            </a:r>
            <a:endParaRPr lang="en-GB" sz="1200" dirty="0">
              <a:solidFill>
                <a:srgbClr val="000000"/>
              </a:solidFill>
            </a:endParaRPr>
          </a:p>
          <a:p>
            <a:pPr marL="0" lvl="0" indent="0">
              <a:spcBef>
                <a:spcPts val="0"/>
              </a:spcBef>
              <a:buNone/>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B2751A6C-C980-4A71-AE78-4D97FD5CD525}"/>
              </a:ext>
            </a:extLst>
          </p:cNvPr>
          <p:cNvSpPr txBox="1"/>
          <p:nvPr/>
        </p:nvSpPr>
        <p:spPr>
          <a:xfrm>
            <a:off x="11054600" y="6642556"/>
            <a:ext cx="18473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3F5EBE21-F81A-49E7-86F5-42474B0937FE}"/>
              </a:ext>
            </a:extLst>
          </p:cNvPr>
          <p:cNvPicPr>
            <a:picLocks noChangeAspect="1"/>
          </p:cNvPicPr>
          <p:nvPr/>
        </p:nvPicPr>
        <p:blipFill rotWithShape="1">
          <a:blip r:embed="rId9"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487424" y="247520"/>
            <a:ext cx="470932" cy="515631"/>
          </a:xfrm>
          <a:prstGeom prst="rect">
            <a:avLst/>
          </a:prstGeom>
        </p:spPr>
      </p:pic>
      <p:sp>
        <p:nvSpPr>
          <p:cNvPr id="13" name="TextBox 12">
            <a:extLst>
              <a:ext uri="{FF2B5EF4-FFF2-40B4-BE49-F238E27FC236}">
                <a16:creationId xmlns:a16="http://schemas.microsoft.com/office/drawing/2014/main" id="{0BA7A1BF-3C2F-4EBC-AE36-86E5E609793A}"/>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3525035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5832027-298A-4789-8E4B-75A5C47963A7}"/>
              </a:ext>
            </a:extLst>
          </p:cNvPr>
          <p:cNvSpPr>
            <a:spLocks noGrp="1"/>
          </p:cNvSpPr>
          <p:nvPr>
            <p:ph type="title"/>
          </p:nvPr>
        </p:nvSpPr>
        <p:spPr>
          <a:xfrm>
            <a:off x="1707503" y="500062"/>
            <a:ext cx="10515600" cy="1325563"/>
          </a:xfrm>
        </p:spPr>
        <p:txBody>
          <a:bodyPr/>
          <a:lstStyle/>
          <a:p>
            <a:r>
              <a:rPr lang="en-GB" dirty="0">
                <a:solidFill>
                  <a:srgbClr val="005EB8"/>
                </a:solidFill>
                <a:latin typeface="Arial" panose="020B0604020202020204" pitchFamily="34" charset="0"/>
                <a:cs typeface="Arial" panose="020B0604020202020204" pitchFamily="34" charset="0"/>
              </a:rPr>
              <a:t>COVID-19 Testing staff</a:t>
            </a:r>
            <a:br>
              <a:rPr lang="en-GB" dirty="0"/>
            </a:br>
            <a:endParaRPr lang="en-GB" dirty="0"/>
          </a:p>
        </p:txBody>
      </p:sp>
      <p:sp>
        <p:nvSpPr>
          <p:cNvPr id="3" name="Content Placeholder 2">
            <a:extLst>
              <a:ext uri="{FF2B5EF4-FFF2-40B4-BE49-F238E27FC236}">
                <a16:creationId xmlns:a16="http://schemas.microsoft.com/office/drawing/2014/main" id="{BF2E240D-FEDC-447A-9F90-4640ECC32518}"/>
              </a:ext>
            </a:extLst>
          </p:cNvPr>
          <p:cNvSpPr>
            <a:spLocks noGrp="1"/>
          </p:cNvSpPr>
          <p:nvPr>
            <p:ph idx="1"/>
          </p:nvPr>
        </p:nvSpPr>
        <p:spPr>
          <a:xfrm>
            <a:off x="838200" y="1498600"/>
            <a:ext cx="5469294" cy="4678363"/>
          </a:xfrm>
        </p:spPr>
        <p:txBody>
          <a:bodyPr>
            <a:normAutofit/>
          </a:bodyPr>
          <a:lstStyle/>
          <a:p>
            <a:pPr marL="0" indent="0">
              <a:buNone/>
            </a:pPr>
            <a:r>
              <a:rPr lang="en-GB" sz="1600" b="1" dirty="0">
                <a:latin typeface="Arial" panose="020B0604020202020204" pitchFamily="34" charset="0"/>
                <a:cs typeface="Arial" panose="020B0604020202020204" pitchFamily="34" charset="0"/>
              </a:rPr>
              <a:t>Testing of staff, in combination with effective infection control measures, supports prevention and control of Covid-19 in care homes.</a:t>
            </a:r>
          </a:p>
          <a:p>
            <a:pPr marL="0" lvl="0" indent="0">
              <a:buNone/>
            </a:pPr>
            <a:r>
              <a:rPr lang="en-GB" sz="1600" dirty="0">
                <a:latin typeface="Arial" panose="020B0604020202020204" pitchFamily="34" charset="0"/>
                <a:cs typeface="Arial" panose="020B0604020202020204" pitchFamily="34" charset="0"/>
              </a:rPr>
              <a:t> </a:t>
            </a:r>
            <a:r>
              <a:rPr lang="en-GB" sz="1600" dirty="0">
                <a:solidFill>
                  <a:prstClr val="black"/>
                </a:solidFill>
                <a:latin typeface="Arial" panose="020B0604020202020204" pitchFamily="34" charset="0"/>
                <a:cs typeface="Arial" panose="020B0604020202020204" pitchFamily="34" charset="0"/>
              </a:rPr>
              <a:t>You can test staff every 7 days.</a:t>
            </a:r>
          </a:p>
          <a:p>
            <a:pPr marL="0" lvl="0" indent="0">
              <a:buNone/>
            </a:pPr>
            <a:r>
              <a:rPr lang="en-GB" sz="1600" dirty="0">
                <a:solidFill>
                  <a:prstClr val="black"/>
                </a:solidFill>
                <a:latin typeface="Arial" panose="020B0604020202020204" pitchFamily="34" charset="0"/>
                <a:cs typeface="Arial" panose="020B0604020202020204" pitchFamily="34" charset="0"/>
              </a:rPr>
              <a:t>Register at:</a:t>
            </a:r>
          </a:p>
          <a:p>
            <a:pPr lvl="0">
              <a:buFont typeface="Wingdings" panose="05000000000000000000" pitchFamily="2" charset="2"/>
              <a:buChar char="Ø"/>
            </a:pPr>
            <a:r>
              <a:rPr lang="en-GB" sz="1600" dirty="0">
                <a:solidFill>
                  <a:srgbClr val="000000"/>
                </a:solidFill>
                <a:latin typeface="Arial" panose="020B0604020202020204" pitchFamily="34" charset="0"/>
                <a:cs typeface="Arial" panose="020B0604020202020204" pitchFamily="34" charset="0"/>
              </a:rPr>
              <a:t> </a:t>
            </a:r>
            <a:r>
              <a:rPr lang="en-GB" sz="1600" b="1" dirty="0">
                <a:solidFill>
                  <a:srgbClr val="0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DHSC portal</a:t>
            </a:r>
            <a:r>
              <a:rPr lang="en-GB" sz="1600" dirty="0">
                <a:solidFill>
                  <a:srgbClr val="000000"/>
                </a:solidFill>
                <a:latin typeface="Arial" panose="020B0604020202020204" pitchFamily="34" charset="0"/>
                <a:cs typeface="Arial" panose="020B0604020202020204" pitchFamily="34" charset="0"/>
              </a:rPr>
              <a:t>, </a:t>
            </a:r>
          </a:p>
          <a:p>
            <a:pPr lvl="0">
              <a:buFont typeface="Wingdings" panose="05000000000000000000" pitchFamily="2" charset="2"/>
              <a:buChar char="Ø"/>
            </a:pPr>
            <a:r>
              <a:rPr lang="en-GB" sz="1600" dirty="0">
                <a:solidFill>
                  <a:srgbClr val="000000"/>
                </a:solidFill>
                <a:latin typeface="Arial" panose="020B0604020202020204" pitchFamily="34" charset="0"/>
                <a:cs typeface="Arial" panose="020B0604020202020204" pitchFamily="34" charset="0"/>
              </a:rPr>
              <a:t>phone 0300 303 2713,</a:t>
            </a:r>
          </a:p>
          <a:p>
            <a:pPr lvl="0">
              <a:buFont typeface="Wingdings" panose="05000000000000000000" pitchFamily="2" charset="2"/>
              <a:buChar char="Ø"/>
            </a:pPr>
            <a:r>
              <a:rPr lang="en-GB" sz="1600" b="1" dirty="0">
                <a:solidFill>
                  <a:srgbClr val="000000"/>
                </a:solidFill>
                <a:latin typeface="Arial" panose="020B0604020202020204" pitchFamily="34" charset="0"/>
                <a:cs typeface="Arial" panose="020B0604020202020204" pitchFamily="34" charset="0"/>
              </a:rPr>
              <a:t>or via local arrangements</a:t>
            </a:r>
            <a:endParaRPr lang="en-GB" sz="1600" dirty="0">
              <a:solidFill>
                <a:prstClr val="black"/>
              </a:solidFill>
              <a:latin typeface="Arial" panose="020B0604020202020204" pitchFamily="34" charset="0"/>
              <a:cs typeface="Arial" panose="020B0604020202020204" pitchFamily="34" charset="0"/>
            </a:endParaRPr>
          </a:p>
          <a:p>
            <a:pPr marL="0" lvl="0" indent="0">
              <a:buNone/>
            </a:pPr>
            <a:r>
              <a:rPr lang="en-GB" sz="1600" b="1" dirty="0">
                <a:solidFill>
                  <a:srgbClr val="000000"/>
                </a:solidFill>
                <a:latin typeface="Arial" panose="020B0604020202020204" pitchFamily="34" charset="0"/>
                <a:cs typeface="Arial" panose="020B0604020202020204" pitchFamily="34" charset="0"/>
              </a:rPr>
              <a:t>You should include bank and agency staff in your weekly staff testing.</a:t>
            </a:r>
            <a:endParaRPr lang="en-GB" sz="1600" dirty="0">
              <a:solidFill>
                <a:prstClr val="black"/>
              </a:solidFill>
              <a:latin typeface="Arial" panose="020B0604020202020204" pitchFamily="34" charset="0"/>
              <a:cs typeface="Arial" panose="020B0604020202020204" pitchFamily="34" charset="0"/>
            </a:endParaRPr>
          </a:p>
          <a:p>
            <a:pPr marL="0" lvl="0" indent="0">
              <a:buNone/>
            </a:pPr>
            <a:r>
              <a:rPr lang="en-GB" sz="1600" dirty="0">
                <a:solidFill>
                  <a:prstClr val="black"/>
                </a:solidFill>
                <a:latin typeface="Arial" panose="020B0604020202020204" pitchFamily="34" charset="0"/>
                <a:cs typeface="Arial" panose="020B0604020202020204" pitchFamily="34" charset="0"/>
              </a:rPr>
              <a:t>Staff who have had a positive test result for  COVID-19 should </a:t>
            </a:r>
            <a:r>
              <a:rPr lang="en-GB" sz="1600" b="1" dirty="0">
                <a:solidFill>
                  <a:prstClr val="black"/>
                </a:solidFill>
                <a:latin typeface="Arial" panose="020B0604020202020204" pitchFamily="34" charset="0"/>
                <a:cs typeface="Arial" panose="020B0604020202020204" pitchFamily="34" charset="0"/>
              </a:rPr>
              <a:t>not have a coronavirus test or be  included in whole home testing until 90 days after </a:t>
            </a:r>
            <a:r>
              <a:rPr lang="en-GB" sz="1600" dirty="0">
                <a:solidFill>
                  <a:prstClr val="black"/>
                </a:solidFill>
                <a:latin typeface="Arial" panose="020B0604020202020204" pitchFamily="34" charset="0"/>
                <a:cs typeface="Arial" panose="020B0604020202020204" pitchFamily="34" charset="0"/>
              </a:rPr>
              <a:t>their initial onset of symptoms or, if asymptomatic the date of their test, </a:t>
            </a:r>
            <a:r>
              <a:rPr lang="en-GB" sz="1600" b="1" dirty="0">
                <a:solidFill>
                  <a:prstClr val="black"/>
                </a:solidFill>
                <a:latin typeface="Arial" panose="020B0604020202020204" pitchFamily="34" charset="0"/>
                <a:cs typeface="Arial" panose="020B0604020202020204" pitchFamily="34" charset="0"/>
              </a:rPr>
              <a:t>except if they develop new symptoms of Covid-19.</a:t>
            </a:r>
          </a:p>
          <a:p>
            <a:pPr marL="0" lvl="0" indent="0">
              <a:buNone/>
            </a:pPr>
            <a:endParaRPr lang="en-GB" sz="1600" dirty="0">
              <a:solidFill>
                <a:prstClr val="black"/>
              </a:solidFill>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p:txBody>
      </p:sp>
      <p:sp>
        <p:nvSpPr>
          <p:cNvPr id="4" name="Content Placeholder 3">
            <a:extLst>
              <a:ext uri="{FF2B5EF4-FFF2-40B4-BE49-F238E27FC236}">
                <a16:creationId xmlns:a16="http://schemas.microsoft.com/office/drawing/2014/main" id="{A2E81C75-77F1-4E6F-8A53-D72E1BB2A85C}"/>
              </a:ext>
            </a:extLst>
          </p:cNvPr>
          <p:cNvSpPr>
            <a:spLocks noGrp="1"/>
          </p:cNvSpPr>
          <p:nvPr>
            <p:ph sz="half" idx="4294967295"/>
          </p:nvPr>
        </p:nvSpPr>
        <p:spPr>
          <a:xfrm>
            <a:off x="6568752" y="1498599"/>
            <a:ext cx="5181600" cy="4678363"/>
          </a:xfrm>
        </p:spPr>
        <p:txBody>
          <a:bodyPr>
            <a:normAutofit/>
          </a:bodyPr>
          <a:lstStyle/>
          <a:p>
            <a:pPr marL="0" lvl="0" indent="0">
              <a:lnSpc>
                <a:spcPct val="100000"/>
              </a:lnSpc>
              <a:spcBef>
                <a:spcPts val="0"/>
              </a:spcBef>
              <a:buNone/>
            </a:pPr>
            <a:r>
              <a:rPr lang="en-GB" sz="1600" b="1" dirty="0">
                <a:solidFill>
                  <a:prstClr val="black"/>
                </a:solidFill>
                <a:latin typeface="Arial" panose="020B0604020202020204" pitchFamily="34" charset="0"/>
                <a:cs typeface="Arial" panose="020B0604020202020204" pitchFamily="34" charset="0"/>
              </a:rPr>
              <a:t>If staff develop symptoms</a:t>
            </a:r>
            <a:r>
              <a:rPr lang="en-GB" sz="1600" dirty="0">
                <a:solidFill>
                  <a:prstClr val="black"/>
                </a:solidFill>
                <a:latin typeface="Arial" panose="020B0604020202020204" pitchFamily="34" charset="0"/>
                <a:cs typeface="Arial" panose="020B0604020202020204" pitchFamily="34" charset="0"/>
              </a:rPr>
              <a:t>, they should self isolate at home and should order a test through the </a:t>
            </a:r>
            <a:r>
              <a:rPr lang="en-GB" sz="1600" b="1" u="sng" dirty="0">
                <a:solidFill>
                  <a:prstClr val="black"/>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self referral portal </a:t>
            </a:r>
            <a:r>
              <a:rPr lang="en-GB" sz="1600" dirty="0">
                <a:solidFill>
                  <a:prstClr val="black"/>
                </a:solidFill>
                <a:latin typeface="Arial" panose="020B0604020202020204" pitchFamily="34" charset="0"/>
                <a:cs typeface="Arial" panose="020B0604020202020204" pitchFamily="34" charset="0"/>
              </a:rPr>
              <a:t>or use local arrangements for testing where they exist.</a:t>
            </a:r>
          </a:p>
          <a:p>
            <a:pPr marL="0" lvl="0" indent="0">
              <a:lnSpc>
                <a:spcPct val="100000"/>
              </a:lnSpc>
              <a:spcBef>
                <a:spcPts val="0"/>
              </a:spcBef>
              <a:buNone/>
            </a:pPr>
            <a:endParaRPr lang="en-GB" sz="1600" b="1"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pPr>
            <a:r>
              <a:rPr lang="en-GB" sz="1600" b="1" dirty="0">
                <a:solidFill>
                  <a:prstClr val="black"/>
                </a:solidFill>
                <a:latin typeface="Arial" panose="020B0604020202020204" pitchFamily="34" charset="0"/>
                <a:cs typeface="Arial" panose="020B0604020202020204" pitchFamily="34" charset="0"/>
              </a:rPr>
              <a:t>What to do if a member of staff has a positive test result:</a:t>
            </a:r>
          </a:p>
          <a:p>
            <a:pPr marL="0" lvl="0" indent="0">
              <a:lnSpc>
                <a:spcPct val="100000"/>
              </a:lnSpc>
              <a:spcBef>
                <a:spcPts val="0"/>
              </a:spcBef>
              <a:buNone/>
            </a:pPr>
            <a:endParaRPr lang="en-GB" sz="1600" b="1" dirty="0">
              <a:solidFill>
                <a:prstClr val="black"/>
              </a:solidFill>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Ensure self-isolation process is followed according to national guidelines</a:t>
            </a:r>
          </a:p>
          <a:p>
            <a:pPr>
              <a:lnSpc>
                <a:spcPct val="100000"/>
              </a:lnSpc>
              <a:spcBef>
                <a:spcPts val="0"/>
              </a:spcBef>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If you have not already been contacted by Test &amp; Trace based at PHE London Coronavirus Response Cell please contact them </a:t>
            </a:r>
            <a:r>
              <a:rPr lang="en-GB" sz="1600" dirty="0" err="1">
                <a:solidFill>
                  <a:prstClr val="black"/>
                </a:solidFill>
                <a:latin typeface="Arial" panose="020B0604020202020204" pitchFamily="34" charset="0"/>
                <a:cs typeface="Arial" panose="020B0604020202020204" pitchFamily="34" charset="0"/>
              </a:rPr>
              <a:t>tel</a:t>
            </a:r>
            <a:r>
              <a:rPr lang="en-GB" sz="1600" dirty="0">
                <a:solidFill>
                  <a:prstClr val="black"/>
                </a:solidFill>
                <a:latin typeface="Arial" panose="020B0604020202020204" pitchFamily="34" charset="0"/>
                <a:cs typeface="Arial" panose="020B0604020202020204" pitchFamily="34" charset="0"/>
              </a:rPr>
              <a:t>: 0300 030 0340 email </a:t>
            </a:r>
            <a:r>
              <a:rPr lang="en-GB" sz="1600" dirty="0">
                <a:solidFill>
                  <a:prstClr val="black"/>
                </a:solidFill>
                <a:latin typeface="Arial" panose="020B0604020202020204" pitchFamily="34" charset="0"/>
                <a:cs typeface="Arial" panose="020B0604020202020204" pitchFamily="34" charset="0"/>
                <a:hlinkClick r:id="rId4"/>
              </a:rPr>
              <a:t>lcrc@phe.gov.uk</a:t>
            </a:r>
            <a:r>
              <a:rPr lang="en-GB" sz="1600" dirty="0">
                <a:solidFill>
                  <a:prstClr val="black"/>
                </a:solidFill>
                <a:latin typeface="Arial" panose="020B0604020202020204" pitchFamily="34" charset="0"/>
                <a:cs typeface="Arial" panose="020B0604020202020204" pitchFamily="34" charset="0"/>
              </a:rPr>
              <a:t>   or </a:t>
            </a:r>
            <a:r>
              <a:rPr lang="en-GB" sz="1600" dirty="0">
                <a:solidFill>
                  <a:prstClr val="black"/>
                </a:solidFill>
                <a:latin typeface="Arial" panose="020B0604020202020204" pitchFamily="34" charset="0"/>
                <a:cs typeface="Arial" panose="020B0604020202020204" pitchFamily="34" charset="0"/>
                <a:hlinkClick r:id="rId5"/>
              </a:rPr>
              <a:t>phe.lcrc@nhs.net</a:t>
            </a:r>
            <a:r>
              <a:rPr lang="en-GB" sz="1600" dirty="0">
                <a:solidFill>
                  <a:prstClr val="black"/>
                </a:solidFill>
                <a:latin typeface="Arial" panose="020B0604020202020204" pitchFamily="34" charset="0"/>
                <a:cs typeface="Arial" panose="020B0604020202020204" pitchFamily="34" charset="0"/>
              </a:rPr>
              <a:t>  for advice on contact tracing.</a:t>
            </a:r>
          </a:p>
          <a:p>
            <a:pPr>
              <a:lnSpc>
                <a:spcPct val="100000"/>
              </a:lnSpc>
              <a:spcBef>
                <a:spcPts val="0"/>
              </a:spcBef>
              <a:buFont typeface="Wingdings" panose="05000000000000000000" pitchFamily="2" charset="2"/>
              <a:buChar char="Ø"/>
            </a:pPr>
            <a:r>
              <a:rPr lang="en-GB" sz="1600" dirty="0">
                <a:solidFill>
                  <a:prstClr val="black"/>
                </a:solidFill>
                <a:latin typeface="Arial" panose="020B0604020202020204" pitchFamily="34" charset="0"/>
                <a:cs typeface="Arial" panose="020B0604020202020204" pitchFamily="34" charset="0"/>
              </a:rPr>
              <a:t>LCRC will provide infection control support and advise on  any further testing </a:t>
            </a:r>
          </a:p>
          <a:p>
            <a:pPr marL="0" lvl="0" indent="0">
              <a:lnSpc>
                <a:spcPct val="100000"/>
              </a:lnSpc>
              <a:spcBef>
                <a:spcPts val="0"/>
              </a:spcBef>
              <a:buNone/>
            </a:pPr>
            <a:endParaRPr lang="en-GB" sz="1400" b="1"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pPr>
            <a:endParaRPr lang="en-GB" sz="1600" dirty="0">
              <a:solidFill>
                <a:prstClr val="black"/>
              </a:solidFill>
            </a:endParaRPr>
          </a:p>
          <a:p>
            <a:pPr marL="0" lvl="0" indent="0">
              <a:lnSpc>
                <a:spcPct val="100000"/>
              </a:lnSpc>
              <a:spcBef>
                <a:spcPts val="0"/>
              </a:spcBef>
              <a:buNone/>
            </a:pPr>
            <a:endParaRPr lang="en-GB" sz="1400" b="1" dirty="0">
              <a:solidFill>
                <a:prstClr val="black"/>
              </a:solidFill>
              <a:latin typeface="Arial" panose="020B0604020202020204" pitchFamily="34" charset="0"/>
              <a:cs typeface="Arial" panose="020B0604020202020204" pitchFamily="34" charset="0"/>
            </a:endParaRPr>
          </a:p>
          <a:p>
            <a:pPr marL="0" indent="0">
              <a:buNone/>
            </a:pPr>
            <a:endParaRPr lang="en-GB" dirty="0"/>
          </a:p>
        </p:txBody>
      </p:sp>
      <p:sp>
        <p:nvSpPr>
          <p:cNvPr id="6" name="TextBox 5">
            <a:extLst>
              <a:ext uri="{FF2B5EF4-FFF2-40B4-BE49-F238E27FC236}">
                <a16:creationId xmlns:a16="http://schemas.microsoft.com/office/drawing/2014/main" id="{BAA7098C-3770-479B-BD63-21363FA3C996}"/>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pic>
        <p:nvPicPr>
          <p:cNvPr id="10" name="Graphic 9" descr="Test tubes">
            <a:extLst>
              <a:ext uri="{FF2B5EF4-FFF2-40B4-BE49-F238E27FC236}">
                <a16:creationId xmlns:a16="http://schemas.microsoft.com/office/drawing/2014/main" id="{FBEA62AE-491D-4B93-90C6-9DC3B6E5BD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3103" y="383511"/>
            <a:ext cx="914400" cy="914400"/>
          </a:xfrm>
          <a:prstGeom prst="rect">
            <a:avLst/>
          </a:prstGeom>
        </p:spPr>
      </p:pic>
    </p:spTree>
    <p:extLst>
      <p:ext uri="{BB962C8B-B14F-4D97-AF65-F5344CB8AC3E}">
        <p14:creationId xmlns:p14="http://schemas.microsoft.com/office/powerpoint/2010/main" val="450637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26">
            <a:extLst>
              <a:ext uri="{FF2B5EF4-FFF2-40B4-BE49-F238E27FC236}">
                <a16:creationId xmlns:a16="http://schemas.microsoft.com/office/drawing/2014/main" id="{4D3573F9-9061-49B9-90B5-61506590216A}"/>
              </a:ext>
            </a:extLst>
          </p:cNvPr>
          <p:cNvSpPr txBox="1"/>
          <p:nvPr/>
        </p:nvSpPr>
        <p:spPr>
          <a:xfrm>
            <a:off x="5936615" y="2988086"/>
            <a:ext cx="3091616" cy="2937796"/>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no symptoms</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self-isolate at home for 10 days from the date of swab being taken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has/develops symptoms</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self-isolate for 10 days from date of symptom onset. (No need for a negative test before returning to work after 10 days as long as symptoms have resolved)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Household members should self-isolate for 14 days from the date of swab being taken (if staff member has no symptoms). If any of them develop symptoms during this period, they should self-isolate for another 10 days from date of symptom onset.</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(see </a:t>
            </a:r>
            <a:r>
              <a:rPr kumimoji="0" lang="en-GB" sz="1100" b="0" i="0" u="sng" strike="noStrike" kern="1200" cap="none" spc="0" normalizeH="0" baseline="0" noProof="0" dirty="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hlinkClick r:id="rId3"/>
              </a:rPr>
              <a:t>Stay at Home guidance</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0" name="TextBox 27">
            <a:extLst>
              <a:ext uri="{FF2B5EF4-FFF2-40B4-BE49-F238E27FC236}">
                <a16:creationId xmlns:a16="http://schemas.microsoft.com/office/drawing/2014/main" id="{7F661016-4F57-407D-84A9-25BBA82D24D3}"/>
              </a:ext>
            </a:extLst>
          </p:cNvPr>
          <p:cNvSpPr txBox="1"/>
          <p:nvPr/>
        </p:nvSpPr>
        <p:spPr>
          <a:xfrm>
            <a:off x="9270801" y="2988087"/>
            <a:ext cx="2714722" cy="2937796"/>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no symptoms</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continue to work as normal</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self-isolating as identified as close/proximity contact of a confirmed case must complete 14 days of self-isolation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has symptoms at the time of testing</a:t>
            </a:r>
            <a:r>
              <a:rPr lang="en-GB" sz="1000" b="1" dirty="0">
                <a:solidFill>
                  <a:srgbClr val="000000"/>
                </a:solidFill>
                <a:latin typeface="Arial" panose="020B0604020202020204" pitchFamily="34" charset="0"/>
                <a:ea typeface="Times New Roman" panose="02020603050405020304" pitchFamily="18" charset="0"/>
              </a:rPr>
              <a:t>, </a:t>
            </a:r>
            <a:r>
              <a:rPr kumimoji="0" lang="en-GB" sz="10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return to work when you feel well, unless self-isolating as a close/proximity contact</a:t>
            </a:r>
            <a:endPar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1" dirty="0">
              <a:solidFill>
                <a:srgbClr val="000000"/>
              </a:solidFill>
              <a:latin typeface="Arial" panose="020B0604020202020204" pitchFamily="34" charset="0"/>
              <a:ea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GB" sz="1000" b="1" dirty="0">
                <a:solidFill>
                  <a:srgbClr val="000000"/>
                </a:solidFill>
                <a:latin typeface="Arial" panose="020B0604020202020204" pitchFamily="34" charset="0"/>
                <a:ea typeface="Times New Roman" panose="02020603050405020304" pitchFamily="18" charset="0"/>
              </a:rPr>
              <a:t>If </a:t>
            </a: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develops symptoms after testing</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self-isolate for 10 days from onset of symptoms and re-test. (Household members should then self-isolate for 14 days (see </a:t>
            </a:r>
            <a:r>
              <a:rPr kumimoji="0" lang="en-GB" sz="1000" b="0"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mn-cs"/>
                <a:hlinkClick r:id="rId3"/>
              </a:rPr>
              <a:t>Stay at Home guidance</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en-GB"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1" name="TextBox 28">
            <a:extLst>
              <a:ext uri="{FF2B5EF4-FFF2-40B4-BE49-F238E27FC236}">
                <a16:creationId xmlns:a16="http://schemas.microsoft.com/office/drawing/2014/main" id="{3EEC8E05-CDB1-4B50-8071-812A9E00F68A}"/>
              </a:ext>
            </a:extLst>
          </p:cNvPr>
          <p:cNvSpPr txBox="1"/>
          <p:nvPr/>
        </p:nvSpPr>
        <p:spPr>
          <a:xfrm>
            <a:off x="668216" y="2988084"/>
            <a:ext cx="2468274" cy="2937797"/>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no symptoms, </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continue implementing the infection prevention and control measures, as previously advised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self-isolating as identified as a close/proximity contact of a confirmed case must complete 14 days of self-isolation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has/develops symptoms</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continue treating as a suspected case – isolate for 14 days from onset of symptoms in a single room.  Discourage use of any communal areas. Seek medical help as required. (see </a:t>
            </a:r>
            <a:r>
              <a:rPr kumimoji="0" lang="en-GB" sz="1000" b="0"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mn-cs"/>
                <a:hlinkClick r:id="rId4"/>
              </a:rPr>
              <a:t>PHE care home guidance</a:t>
            </a:r>
            <a:r>
              <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GB" sz="1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2" name="TextBox 29">
            <a:extLst>
              <a:ext uri="{FF2B5EF4-FFF2-40B4-BE49-F238E27FC236}">
                <a16:creationId xmlns:a16="http://schemas.microsoft.com/office/drawing/2014/main" id="{DE4B0FEF-B15F-45DE-9236-749CCC6377B2}"/>
              </a:ext>
            </a:extLst>
          </p:cNvPr>
          <p:cNvSpPr txBox="1"/>
          <p:nvPr/>
        </p:nvSpPr>
        <p:spPr>
          <a:xfrm>
            <a:off x="3520440" y="2988085"/>
            <a:ext cx="2173605" cy="2937797"/>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no symptoms</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isolate in a single room for 14 days from the date of swab being taken</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11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If has/develops symptoms</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isolate for 14 days in a single room from date of symptom onset. </a:t>
            </a:r>
            <a:endParaRPr lang="en-GB" sz="1200" dirty="0">
              <a:solidFill>
                <a:srgbClr val="000000"/>
              </a:solidFill>
              <a:latin typeface="Times New Roman" panose="02020603050405020304" pitchFamily="18" charset="0"/>
              <a:ea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lang="en-GB" sz="11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Discourage use of any communal areas. Seek medical help as required. (see </a:t>
            </a:r>
            <a:r>
              <a:rPr kumimoji="0" lang="en-GB" sz="1100" b="0" i="0" u="sng" strike="noStrike" kern="1200" cap="none" spc="0" normalizeH="0" baseline="0" noProof="0" dirty="0">
                <a:ln>
                  <a:noFill/>
                </a:ln>
                <a:solidFill>
                  <a:srgbClr val="0563C1"/>
                </a:solidFill>
                <a:effectLst/>
                <a:uLnTx/>
                <a:uFillTx/>
                <a:latin typeface="Arial" panose="020B0604020202020204" pitchFamily="34" charset="0"/>
                <a:ea typeface="Times New Roman" panose="02020603050405020304" pitchFamily="18" charset="0"/>
                <a:cs typeface="+mn-cs"/>
                <a:hlinkClick r:id="rId4"/>
              </a:rPr>
              <a:t>PHE care home guidance</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3" name="TextBox 15">
            <a:extLst>
              <a:ext uri="{FF2B5EF4-FFF2-40B4-BE49-F238E27FC236}">
                <a16:creationId xmlns:a16="http://schemas.microsoft.com/office/drawing/2014/main" id="{62E6806B-5D77-40B2-BAE3-4E752B4E8960}"/>
              </a:ext>
            </a:extLst>
          </p:cNvPr>
          <p:cNvSpPr txBox="1"/>
          <p:nvPr/>
        </p:nvSpPr>
        <p:spPr>
          <a:xfrm>
            <a:off x="1003300" y="2386239"/>
            <a:ext cx="2019300" cy="264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Negative swab test</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4" name="TextBox 16">
            <a:extLst>
              <a:ext uri="{FF2B5EF4-FFF2-40B4-BE49-F238E27FC236}">
                <a16:creationId xmlns:a16="http://schemas.microsoft.com/office/drawing/2014/main" id="{6E1ADA65-3590-44E3-8E8F-74D4CE662C05}"/>
              </a:ext>
            </a:extLst>
          </p:cNvPr>
          <p:cNvSpPr txBox="1"/>
          <p:nvPr/>
        </p:nvSpPr>
        <p:spPr>
          <a:xfrm>
            <a:off x="3521298" y="2386239"/>
            <a:ext cx="2171700" cy="264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Positive swab test</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5" name="TextBox 19">
            <a:extLst>
              <a:ext uri="{FF2B5EF4-FFF2-40B4-BE49-F238E27FC236}">
                <a16:creationId xmlns:a16="http://schemas.microsoft.com/office/drawing/2014/main" id="{CAF19DB1-C0D0-4CB6-B8D6-215533141533}"/>
              </a:ext>
            </a:extLst>
          </p:cNvPr>
          <p:cNvSpPr txBox="1"/>
          <p:nvPr/>
        </p:nvSpPr>
        <p:spPr>
          <a:xfrm>
            <a:off x="6845300" y="2365919"/>
            <a:ext cx="2051685" cy="264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Positive swab test</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6" name="TextBox 20">
            <a:extLst>
              <a:ext uri="{FF2B5EF4-FFF2-40B4-BE49-F238E27FC236}">
                <a16:creationId xmlns:a16="http://schemas.microsoft.com/office/drawing/2014/main" id="{EC429395-8B63-48D7-92ED-00C1373A02A4}"/>
              </a:ext>
            </a:extLst>
          </p:cNvPr>
          <p:cNvSpPr txBox="1"/>
          <p:nvPr/>
        </p:nvSpPr>
        <p:spPr>
          <a:xfrm>
            <a:off x="9598025" y="2364014"/>
            <a:ext cx="1590675" cy="264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Negative swab test</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7" name="TextBox 8">
            <a:extLst>
              <a:ext uri="{FF2B5EF4-FFF2-40B4-BE49-F238E27FC236}">
                <a16:creationId xmlns:a16="http://schemas.microsoft.com/office/drawing/2014/main" id="{84BFDF68-ED4E-403A-9A6D-1448D9F73976}"/>
              </a:ext>
            </a:extLst>
          </p:cNvPr>
          <p:cNvSpPr txBox="1"/>
          <p:nvPr/>
        </p:nvSpPr>
        <p:spPr>
          <a:xfrm>
            <a:off x="2423750" y="1597513"/>
            <a:ext cx="1741805" cy="264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Resident</a:t>
            </a:r>
            <a:endParaRPr kumimoji="0" lang="en-GB"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8" name="TextBox 9">
            <a:extLst>
              <a:ext uri="{FF2B5EF4-FFF2-40B4-BE49-F238E27FC236}">
                <a16:creationId xmlns:a16="http://schemas.microsoft.com/office/drawing/2014/main" id="{A080FEE2-46BA-420C-A953-FCB42BB96BA7}"/>
              </a:ext>
            </a:extLst>
          </p:cNvPr>
          <p:cNvSpPr txBox="1"/>
          <p:nvPr/>
        </p:nvSpPr>
        <p:spPr>
          <a:xfrm>
            <a:off x="8271510" y="1597514"/>
            <a:ext cx="1929130" cy="2647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mn-cs"/>
              </a:rPr>
              <a:t>Member of staff</a:t>
            </a:r>
            <a:endParaRPr kumimoji="0" lang="en-GB"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9" name="TextBox 3">
            <a:extLst>
              <a:ext uri="{FF2B5EF4-FFF2-40B4-BE49-F238E27FC236}">
                <a16:creationId xmlns:a16="http://schemas.microsoft.com/office/drawing/2014/main" id="{6049AA8B-D7DE-4A8A-AC9B-6C7AC56DB64B}"/>
              </a:ext>
            </a:extLst>
          </p:cNvPr>
          <p:cNvSpPr txBox="1"/>
          <p:nvPr/>
        </p:nvSpPr>
        <p:spPr>
          <a:xfrm>
            <a:off x="4571853" y="919159"/>
            <a:ext cx="3048294" cy="372918"/>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Who is the COVID-19 swab  for? </a:t>
            </a:r>
            <a:endParaRPr kumimoji="0" lang="en-GB" sz="1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pic>
        <p:nvPicPr>
          <p:cNvPr id="70" name="Picture 69">
            <a:extLst>
              <a:ext uri="{FF2B5EF4-FFF2-40B4-BE49-F238E27FC236}">
                <a16:creationId xmlns:a16="http://schemas.microsoft.com/office/drawing/2014/main" id="{2A8653FD-A125-4953-BA7A-77A8417234E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4339" y="135806"/>
            <a:ext cx="1246505" cy="806450"/>
          </a:xfrm>
          <a:prstGeom prst="rect">
            <a:avLst/>
          </a:prstGeom>
          <a:noFill/>
          <a:ln>
            <a:noFill/>
          </a:ln>
        </p:spPr>
      </p:pic>
      <p:sp>
        <p:nvSpPr>
          <p:cNvPr id="58" name="TextBox 57">
            <a:extLst>
              <a:ext uri="{FF2B5EF4-FFF2-40B4-BE49-F238E27FC236}">
                <a16:creationId xmlns:a16="http://schemas.microsoft.com/office/drawing/2014/main" id="{C1453C60-0A02-4E11-8EB9-186BA03817B8}"/>
              </a:ext>
            </a:extLst>
          </p:cNvPr>
          <p:cNvSpPr txBox="1"/>
          <p:nvPr/>
        </p:nvSpPr>
        <p:spPr>
          <a:xfrm>
            <a:off x="1596539" y="109568"/>
            <a:ext cx="868015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PHE care home testing results: actions for care home residents and staff</a:t>
            </a:r>
          </a:p>
        </p:txBody>
      </p:sp>
      <p:cxnSp>
        <p:nvCxnSpPr>
          <p:cNvPr id="73" name="Straight Connector 72">
            <a:extLst>
              <a:ext uri="{FF2B5EF4-FFF2-40B4-BE49-F238E27FC236}">
                <a16:creationId xmlns:a16="http://schemas.microsoft.com/office/drawing/2014/main" id="{CE17AB70-BAD7-409C-B12D-0B191AB896F9}"/>
              </a:ext>
            </a:extLst>
          </p:cNvPr>
          <p:cNvCxnSpPr>
            <a:cxnSpLocks/>
            <a:stCxn id="69" idx="1"/>
          </p:cNvCxnSpPr>
          <p:nvPr/>
        </p:nvCxnSpPr>
        <p:spPr>
          <a:xfrm flipH="1">
            <a:off x="3259357" y="1105618"/>
            <a:ext cx="1312496" cy="54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EF192CF-897C-401D-A48D-1A6D479F11C7}"/>
              </a:ext>
            </a:extLst>
          </p:cNvPr>
          <p:cNvCxnSpPr>
            <a:cxnSpLocks/>
            <a:stCxn id="69" idx="3"/>
          </p:cNvCxnSpPr>
          <p:nvPr/>
        </p:nvCxnSpPr>
        <p:spPr>
          <a:xfrm>
            <a:off x="7620147" y="1105618"/>
            <a:ext cx="1580633" cy="548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3F55A4A-6D9B-4931-8056-23ED34937BED}"/>
              </a:ext>
            </a:extLst>
          </p:cNvPr>
          <p:cNvCxnSpPr>
            <a:endCxn id="67" idx="0"/>
          </p:cNvCxnSpPr>
          <p:nvPr/>
        </p:nvCxnSpPr>
        <p:spPr>
          <a:xfrm>
            <a:off x="3294652" y="1128844"/>
            <a:ext cx="1" cy="4686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1C8A29B-735B-4ED9-820F-DC9C7BC704B5}"/>
              </a:ext>
            </a:extLst>
          </p:cNvPr>
          <p:cNvCxnSpPr>
            <a:cxnSpLocks/>
            <a:endCxn id="68" idx="0"/>
          </p:cNvCxnSpPr>
          <p:nvPr/>
        </p:nvCxnSpPr>
        <p:spPr>
          <a:xfrm>
            <a:off x="9236075" y="1128844"/>
            <a:ext cx="0" cy="468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9E425DF6-8884-4C5A-B8D2-15E44F2A00DF}"/>
              </a:ext>
            </a:extLst>
          </p:cNvPr>
          <p:cNvCxnSpPr>
            <a:stCxn id="67" idx="2"/>
            <a:endCxn id="63" idx="0"/>
          </p:cNvCxnSpPr>
          <p:nvPr/>
        </p:nvCxnSpPr>
        <p:spPr>
          <a:xfrm flipH="1">
            <a:off x="2012950" y="1862308"/>
            <a:ext cx="1281703" cy="523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AF0E19E-58CA-4C5B-B2BE-FD115879F013}"/>
              </a:ext>
            </a:extLst>
          </p:cNvPr>
          <p:cNvCxnSpPr>
            <a:stCxn id="67" idx="2"/>
            <a:endCxn id="64" idx="0"/>
          </p:cNvCxnSpPr>
          <p:nvPr/>
        </p:nvCxnSpPr>
        <p:spPr>
          <a:xfrm>
            <a:off x="3294653" y="1862308"/>
            <a:ext cx="1312495" cy="523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51346EFF-DD1C-4842-BCF2-663AEF3ECD0F}"/>
              </a:ext>
            </a:extLst>
          </p:cNvPr>
          <p:cNvCxnSpPr>
            <a:stCxn id="68" idx="2"/>
            <a:endCxn id="65" idx="0"/>
          </p:cNvCxnSpPr>
          <p:nvPr/>
        </p:nvCxnSpPr>
        <p:spPr>
          <a:xfrm flipH="1">
            <a:off x="7871143" y="1862309"/>
            <a:ext cx="1364932" cy="503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CE8AB76F-51AE-4E75-993B-F4C8BFEE4120}"/>
              </a:ext>
            </a:extLst>
          </p:cNvPr>
          <p:cNvCxnSpPr>
            <a:stCxn id="68" idx="2"/>
            <a:endCxn id="66" idx="0"/>
          </p:cNvCxnSpPr>
          <p:nvPr/>
        </p:nvCxnSpPr>
        <p:spPr>
          <a:xfrm>
            <a:off x="9236075" y="1862309"/>
            <a:ext cx="1157288" cy="501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5BD52E79-CC8B-44AF-AF9E-1BD650222E47}"/>
              </a:ext>
            </a:extLst>
          </p:cNvPr>
          <p:cNvCxnSpPr>
            <a:cxnSpLocks/>
            <a:stCxn id="63" idx="2"/>
            <a:endCxn id="61" idx="0"/>
          </p:cNvCxnSpPr>
          <p:nvPr/>
        </p:nvCxnSpPr>
        <p:spPr>
          <a:xfrm flipH="1">
            <a:off x="1902353" y="2651034"/>
            <a:ext cx="110597" cy="337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32C4DB62-95E9-42E4-86A1-D5782521A346}"/>
              </a:ext>
            </a:extLst>
          </p:cNvPr>
          <p:cNvCxnSpPr>
            <a:stCxn id="64" idx="2"/>
            <a:endCxn id="62" idx="0"/>
          </p:cNvCxnSpPr>
          <p:nvPr/>
        </p:nvCxnSpPr>
        <p:spPr>
          <a:xfrm>
            <a:off x="4607148" y="2651034"/>
            <a:ext cx="95" cy="3370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3443E3DF-C3F0-4144-A934-B944C9B46469}"/>
              </a:ext>
            </a:extLst>
          </p:cNvPr>
          <p:cNvCxnSpPr>
            <a:stCxn id="65" idx="2"/>
          </p:cNvCxnSpPr>
          <p:nvPr/>
        </p:nvCxnSpPr>
        <p:spPr>
          <a:xfrm flipH="1">
            <a:off x="7871142" y="2630714"/>
            <a:ext cx="1" cy="357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F25FF0FA-A512-424C-89F0-3F1B416968F5}"/>
              </a:ext>
            </a:extLst>
          </p:cNvPr>
          <p:cNvCxnSpPr>
            <a:cxnSpLocks/>
            <a:stCxn id="66" idx="2"/>
            <a:endCxn id="60" idx="0"/>
          </p:cNvCxnSpPr>
          <p:nvPr/>
        </p:nvCxnSpPr>
        <p:spPr>
          <a:xfrm>
            <a:off x="10393363" y="2628809"/>
            <a:ext cx="234799" cy="3592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C76BF00-1316-4D63-88C8-D1D2DC07C0BD}"/>
              </a:ext>
            </a:extLst>
          </p:cNvPr>
          <p:cNvSpPr txBox="1"/>
          <p:nvPr/>
        </p:nvSpPr>
        <p:spPr>
          <a:xfrm>
            <a:off x="11106446" y="6642556"/>
            <a:ext cx="1085554" cy="215444"/>
          </a:xfrm>
          <a:prstGeom prst="rect">
            <a:avLst/>
          </a:prstGeom>
          <a:noFill/>
        </p:spPr>
        <p:txBody>
          <a:bodyPr wrap="none" rtlCol="0">
            <a:spAutoFit/>
          </a:bodyPr>
          <a:lstStyle/>
          <a:p>
            <a:r>
              <a:rPr lang="en-GB" sz="800" dirty="0"/>
              <a:t>Version 6.1 20201125</a:t>
            </a:r>
          </a:p>
        </p:txBody>
      </p:sp>
      <p:sp>
        <p:nvSpPr>
          <p:cNvPr id="30" name="TextBox 15">
            <a:extLst>
              <a:ext uri="{FF2B5EF4-FFF2-40B4-BE49-F238E27FC236}">
                <a16:creationId xmlns:a16="http://schemas.microsoft.com/office/drawing/2014/main" id="{19C9EF1D-37B7-4ACE-9F07-7CB0E39B2595}"/>
              </a:ext>
            </a:extLst>
          </p:cNvPr>
          <p:cNvSpPr txBox="1"/>
          <p:nvPr/>
        </p:nvSpPr>
        <p:spPr>
          <a:xfrm>
            <a:off x="806825" y="6009768"/>
            <a:ext cx="1068592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a:t>Antibody tests are for research purposes only and </a:t>
            </a:r>
            <a:r>
              <a:rPr lang="en-GB" sz="1200" b="1" i="1" dirty="0"/>
              <a:t>should NOT be used to make decisions about your health or behaviour</a:t>
            </a:r>
            <a:r>
              <a:rPr lang="en-GB" sz="1200" i="1" dirty="0"/>
              <a:t>, either at work or at home.</a:t>
            </a:r>
            <a:r>
              <a:rPr lang="en-GB" sz="1200" dirty="0"/>
              <a:t> You should continue to take all precautions to avoid COVID-19, following Government advice. This includes the requirement to self-isolate if you are informed by the NHS contact tracing system that you are required to do so. </a:t>
            </a:r>
          </a:p>
        </p:txBody>
      </p:sp>
    </p:spTree>
    <p:extLst>
      <p:ext uri="{BB962C8B-B14F-4D97-AF65-F5344CB8AC3E}">
        <p14:creationId xmlns:p14="http://schemas.microsoft.com/office/powerpoint/2010/main" val="2792998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F47991-40C5-4288-98BD-B7004A6EBC02}"/>
              </a:ext>
            </a:extLst>
          </p:cNvPr>
          <p:cNvSpPr>
            <a:spLocks noGrp="1"/>
          </p:cNvSpPr>
          <p:nvPr>
            <p:ph sz="quarter" idx="10"/>
          </p:nvPr>
        </p:nvSpPr>
        <p:spPr>
          <a:xfrm>
            <a:off x="730690" y="1500769"/>
            <a:ext cx="4815154" cy="4762979"/>
          </a:xfrm>
        </p:spPr>
        <p:txBody>
          <a:bodyPr>
            <a:normAutofit/>
          </a:bodyPr>
          <a:lstStyle/>
          <a:p>
            <a:pPr>
              <a:buFont typeface="Wingdings" panose="05000000000000000000" pitchFamily="2" charset="2"/>
              <a:buChar char="Ø"/>
            </a:pPr>
            <a:r>
              <a:rPr lang="en-GB" sz="1600" dirty="0"/>
              <a:t>Under the new COVID-19 Test and Trace system, anyone, including care home staff and residents, who has “close contact” (see next slide) with someone who tests positive for COVID-19 will be expected to self-isolate for 14 days. </a:t>
            </a:r>
          </a:p>
          <a:p>
            <a:pPr marL="0" lvl="0" indent="0">
              <a:lnSpc>
                <a:spcPct val="100000"/>
              </a:lnSpc>
              <a:spcBef>
                <a:spcPts val="0"/>
              </a:spcBef>
              <a:buNone/>
            </a:pPr>
            <a:endParaRPr lang="en-GB" sz="1600" dirty="0"/>
          </a:p>
          <a:p>
            <a:pPr>
              <a:buFont typeface="Wingdings" panose="05000000000000000000" pitchFamily="2" charset="2"/>
              <a:buChar char="Ø"/>
            </a:pPr>
            <a:r>
              <a:rPr lang="en-GB" sz="1600" dirty="0"/>
              <a:t>see </a:t>
            </a:r>
            <a:r>
              <a:rPr lang="en-GB" sz="1600" u="sng" dirty="0">
                <a:hlinkClick r:id="rId3"/>
              </a:rPr>
              <a:t>Annex B</a:t>
            </a:r>
            <a:r>
              <a:rPr lang="en-GB" sz="1600" dirty="0"/>
              <a:t> for example scenarios in a care home setting and how it may affect your care home</a:t>
            </a:r>
          </a:p>
          <a:p>
            <a:pPr>
              <a:buFont typeface="Wingdings" panose="05000000000000000000" pitchFamily="2" charset="2"/>
              <a:buChar char="Ø"/>
            </a:pPr>
            <a:endParaRPr lang="en-GB" sz="1600" dirty="0"/>
          </a:p>
          <a:p>
            <a:pPr>
              <a:buFont typeface="Wingdings" panose="05000000000000000000" pitchFamily="2" charset="2"/>
              <a:buChar char="Ø"/>
            </a:pPr>
            <a:r>
              <a:rPr lang="en-GB" sz="1600" b="1" dirty="0"/>
              <a:t>It is not clear if previous infection gives someone immunity or not, therefore this contact tracing system will  apply to anyone (resident or staff) who is a close contact of a confirmed case, whether they have had the virus before or not.</a:t>
            </a:r>
          </a:p>
          <a:p>
            <a:endParaRPr lang="en-GB" dirty="0"/>
          </a:p>
        </p:txBody>
      </p:sp>
      <p:sp>
        <p:nvSpPr>
          <p:cNvPr id="3" name="Title 2">
            <a:extLst>
              <a:ext uri="{FF2B5EF4-FFF2-40B4-BE49-F238E27FC236}">
                <a16:creationId xmlns:a16="http://schemas.microsoft.com/office/drawing/2014/main" id="{59E8F859-9FCC-477E-8AD7-05C625E7CEA2}"/>
              </a:ext>
            </a:extLst>
          </p:cNvPr>
          <p:cNvSpPr>
            <a:spLocks noGrp="1"/>
          </p:cNvSpPr>
          <p:nvPr>
            <p:ph type="title"/>
          </p:nvPr>
        </p:nvSpPr>
        <p:spPr>
          <a:xfrm>
            <a:off x="1267147" y="424439"/>
            <a:ext cx="8756073" cy="611649"/>
          </a:xfrm>
        </p:spPr>
        <p:txBody>
          <a:bodyPr>
            <a:normAutofit fontScale="90000"/>
          </a:bodyPr>
          <a:lstStyle/>
          <a:p>
            <a:r>
              <a:rPr lang="en-GB" dirty="0"/>
              <a:t>NHS Test and Trace: what does it mean for care homes?</a:t>
            </a:r>
            <a:br>
              <a:rPr lang="en-GB" dirty="0"/>
            </a:br>
            <a:endParaRPr lang="en-GB" dirty="0"/>
          </a:p>
        </p:txBody>
      </p:sp>
      <p:sp>
        <p:nvSpPr>
          <p:cNvPr id="4" name="TextBox 3">
            <a:extLst>
              <a:ext uri="{FF2B5EF4-FFF2-40B4-BE49-F238E27FC236}">
                <a16:creationId xmlns:a16="http://schemas.microsoft.com/office/drawing/2014/main" id="{15E25DA5-91F2-47CE-98A1-B045E8456A69}"/>
              </a:ext>
            </a:extLst>
          </p:cNvPr>
          <p:cNvSpPr txBox="1"/>
          <p:nvPr/>
        </p:nvSpPr>
        <p:spPr>
          <a:xfrm>
            <a:off x="6193971" y="1500769"/>
            <a:ext cx="4676088" cy="4308872"/>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How can I make this work?</a:t>
            </a:r>
          </a:p>
          <a:p>
            <a:endParaRPr lang="en-GB" sz="2000"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To reduce possible impact on staffing levels if staff need to self-isolate, do look at ways for staff to socially distance with colleagues at all times, even at break times.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Think about how this might work in your care home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staggering breaks or taking breaks outside.</a:t>
            </a:r>
          </a:p>
          <a:p>
            <a:endParaRPr lang="en-GB" dirty="0">
              <a:highlight>
                <a:srgbClr val="00FFFF"/>
              </a:highlight>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Encourage staff to keep following the PPE and hygiene measure outlined in national guidance and follow the advice of your infection control adviser</a:t>
            </a:r>
          </a:p>
        </p:txBody>
      </p:sp>
      <p:pic>
        <p:nvPicPr>
          <p:cNvPr id="6" name="Graphic 5" descr="Clipboard Mixed">
            <a:extLst>
              <a:ext uri="{FF2B5EF4-FFF2-40B4-BE49-F238E27FC236}">
                <a16:creationId xmlns:a16="http://schemas.microsoft.com/office/drawing/2014/main" id="{2E209C1F-DCB2-4737-AF0D-ED89310FB7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045" y="424439"/>
            <a:ext cx="777290" cy="777290"/>
          </a:xfrm>
          <a:prstGeom prst="rect">
            <a:avLst/>
          </a:prstGeom>
        </p:spPr>
      </p:pic>
      <p:sp>
        <p:nvSpPr>
          <p:cNvPr id="5" name="Rectangle 4">
            <a:extLst>
              <a:ext uri="{FF2B5EF4-FFF2-40B4-BE49-F238E27FC236}">
                <a16:creationId xmlns:a16="http://schemas.microsoft.com/office/drawing/2014/main" id="{2059AA37-7355-4709-85BC-4431650C042A}"/>
              </a:ext>
            </a:extLst>
          </p:cNvPr>
          <p:cNvSpPr/>
          <p:nvPr/>
        </p:nvSpPr>
        <p:spPr>
          <a:xfrm>
            <a:off x="11106446" y="6642556"/>
            <a:ext cx="1085554" cy="215444"/>
          </a:xfrm>
          <a:prstGeom prst="rect">
            <a:avLst/>
          </a:prstGeom>
        </p:spPr>
        <p:txBody>
          <a:bodyPr wrap="none">
            <a:spAutoFit/>
          </a:bodyPr>
          <a:lstStyle/>
          <a:p>
            <a:r>
              <a:rPr lang="en-GB" sz="800" dirty="0"/>
              <a:t>Version 6.1 20201125</a:t>
            </a:r>
          </a:p>
        </p:txBody>
      </p:sp>
    </p:spTree>
    <p:extLst>
      <p:ext uri="{BB962C8B-B14F-4D97-AF65-F5344CB8AC3E}">
        <p14:creationId xmlns:p14="http://schemas.microsoft.com/office/powerpoint/2010/main" val="3857307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567AA0-3870-4B16-A686-A9CA0B00901D}"/>
              </a:ext>
            </a:extLst>
          </p:cNvPr>
          <p:cNvSpPr>
            <a:spLocks noGrp="1"/>
          </p:cNvSpPr>
          <p:nvPr>
            <p:ph sz="quarter" idx="10"/>
          </p:nvPr>
        </p:nvSpPr>
        <p:spPr>
          <a:xfrm>
            <a:off x="609601" y="1723948"/>
            <a:ext cx="10885713" cy="4539800"/>
          </a:xfrm>
        </p:spPr>
        <p:txBody>
          <a:bodyPr>
            <a:normAutofit/>
          </a:bodyPr>
          <a:lstStyle/>
          <a:p>
            <a:pPr marL="0" indent="0">
              <a:lnSpc>
                <a:spcPct val="100000"/>
              </a:lnSpc>
              <a:spcBef>
                <a:spcPts val="0"/>
              </a:spcBef>
              <a:buNone/>
              <a:defRPr/>
            </a:pPr>
            <a:r>
              <a:rPr lang="en-GB" sz="1800" dirty="0"/>
              <a:t>London Coronavirus Response Cell (LCRC) test and trace team will contact you when a person with a positive test is identified as a care home resident, staff or visitor through the NHS Test and Trace system.</a:t>
            </a:r>
          </a:p>
          <a:p>
            <a:pPr marL="0" indent="0">
              <a:lnSpc>
                <a:spcPct val="100000"/>
              </a:lnSpc>
              <a:spcBef>
                <a:spcPts val="0"/>
              </a:spcBef>
              <a:buNone/>
              <a:defRPr/>
            </a:pPr>
            <a:endParaRPr lang="en-GB" sz="1800" dirty="0"/>
          </a:p>
          <a:p>
            <a:pPr marL="0" indent="0">
              <a:lnSpc>
                <a:spcPct val="100000"/>
              </a:lnSpc>
              <a:spcBef>
                <a:spcPts val="0"/>
              </a:spcBef>
              <a:buNone/>
              <a:defRPr/>
            </a:pPr>
            <a:r>
              <a:rPr lang="en-GB" sz="1800" dirty="0"/>
              <a:t>If you become aware of a resident or staff member with a </a:t>
            </a:r>
            <a:r>
              <a:rPr lang="en-GB" sz="1800" b="1" dirty="0"/>
              <a:t>confirmed</a:t>
            </a:r>
            <a:r>
              <a:rPr lang="en-GB" sz="1800" dirty="0"/>
              <a:t> coronavirus test contact London Coronavirus Response Cell (LCRC) </a:t>
            </a:r>
            <a:r>
              <a:rPr lang="en-GB" sz="1800" dirty="0">
                <a:solidFill>
                  <a:srgbClr val="000000"/>
                </a:solidFill>
              </a:rPr>
              <a:t>on </a:t>
            </a:r>
            <a:r>
              <a:rPr lang="en-GB" sz="1800" dirty="0">
                <a:solidFill>
                  <a:srgbClr val="000000"/>
                </a:solidFill>
                <a:ea typeface="Calibri" panose="020F0502020204030204" pitchFamily="34" charset="0"/>
              </a:rPr>
              <a:t>0300 303 0450, or </a:t>
            </a:r>
            <a:r>
              <a:rPr lang="en-GB" sz="1800" u="sng" dirty="0">
                <a:solidFill>
                  <a:srgbClr val="0563C1"/>
                </a:solidFill>
                <a:ea typeface="Calibri" panose="020F0502020204030204" pitchFamily="34" charset="0"/>
                <a:hlinkClick r:id="rId3"/>
              </a:rPr>
              <a:t>LCRC@phe.gov.uk</a:t>
            </a:r>
            <a:r>
              <a:rPr lang="en-GB" sz="1800" dirty="0"/>
              <a:t>. LCRC will be able to advise on next steps for contact tracing.</a:t>
            </a:r>
          </a:p>
          <a:p>
            <a:r>
              <a:rPr lang="en-GB" sz="1800" dirty="0"/>
              <a:t>Your local authority care home team will be able to provide further advice and support </a:t>
            </a:r>
          </a:p>
          <a:p>
            <a:r>
              <a:rPr lang="en-GB" sz="1800" dirty="0"/>
              <a:t>Close contacts (as per </a:t>
            </a:r>
            <a:r>
              <a:rPr lang="en-GB" sz="1800" dirty="0">
                <a:hlinkClick r:id="rId4"/>
              </a:rPr>
              <a:t>test and trace </a:t>
            </a:r>
            <a:r>
              <a:rPr lang="en-GB" sz="1800" dirty="0"/>
              <a:t>processes) are defined as (without wearing PPE or where there has been a breach in PPE): </a:t>
            </a:r>
          </a:p>
          <a:p>
            <a:pPr lvl="1">
              <a:buFont typeface="Courier New" panose="02070309020205020404" pitchFamily="49" charset="0"/>
              <a:buChar char="o"/>
            </a:pPr>
            <a:r>
              <a:rPr lang="en-GB" sz="1800" dirty="0"/>
              <a:t>having face-to-face contact with someone (less than 1 metre away)</a:t>
            </a:r>
          </a:p>
          <a:p>
            <a:pPr lvl="1">
              <a:buFont typeface="Courier New" panose="02070309020205020404" pitchFamily="49" charset="0"/>
              <a:buChar char="o"/>
            </a:pPr>
            <a:r>
              <a:rPr lang="en-GB" sz="1800" dirty="0"/>
              <a:t>spending more than 15 minutes within 2 metres of someone</a:t>
            </a:r>
          </a:p>
          <a:p>
            <a:pPr lvl="1">
              <a:buFont typeface="Courier New" panose="02070309020205020404" pitchFamily="49" charset="0"/>
              <a:buChar char="o"/>
            </a:pPr>
            <a:r>
              <a:rPr lang="en-GB" sz="1800" dirty="0"/>
              <a:t>travelling in a car or other small vehicle with someone (even on a short journey) or close to them on a plane</a:t>
            </a:r>
          </a:p>
          <a:p>
            <a:pPr lvl="1">
              <a:buFont typeface="Courier New" panose="02070309020205020404" pitchFamily="49" charset="0"/>
              <a:buChar char="o"/>
            </a:pPr>
            <a:r>
              <a:rPr lang="en-GB" sz="1800" dirty="0"/>
              <a:t>has cleaned a personal or communal area of the home where a confirmed case has been located (note this only applies to the first time cleaning of the personal or communal area)</a:t>
            </a:r>
          </a:p>
          <a:p>
            <a:pPr marL="0" indent="0">
              <a:buNone/>
            </a:pPr>
            <a:endParaRPr lang="en-GB" dirty="0"/>
          </a:p>
          <a:p>
            <a:pPr marL="0" indent="0">
              <a:buNone/>
            </a:pPr>
            <a:endParaRPr lang="en-GB" dirty="0"/>
          </a:p>
          <a:p>
            <a:endParaRPr lang="en-GB" dirty="0"/>
          </a:p>
        </p:txBody>
      </p:sp>
      <p:sp>
        <p:nvSpPr>
          <p:cNvPr id="3" name="Title 2">
            <a:extLst>
              <a:ext uri="{FF2B5EF4-FFF2-40B4-BE49-F238E27FC236}">
                <a16:creationId xmlns:a16="http://schemas.microsoft.com/office/drawing/2014/main" id="{23627973-841B-42EE-A8DF-4DCA8DCDDABB}"/>
              </a:ext>
            </a:extLst>
          </p:cNvPr>
          <p:cNvSpPr>
            <a:spLocks noGrp="1"/>
          </p:cNvSpPr>
          <p:nvPr>
            <p:ph type="title"/>
          </p:nvPr>
        </p:nvSpPr>
        <p:spPr>
          <a:xfrm>
            <a:off x="1208315" y="515984"/>
            <a:ext cx="8963101" cy="611649"/>
          </a:xfrm>
        </p:spPr>
        <p:txBody>
          <a:bodyPr/>
          <a:lstStyle/>
          <a:p>
            <a:r>
              <a:rPr lang="en-GB" dirty="0"/>
              <a:t>NHS Test and Trace: what do I need to do?</a:t>
            </a:r>
          </a:p>
        </p:txBody>
      </p:sp>
      <p:pic>
        <p:nvPicPr>
          <p:cNvPr id="4" name="Graphic 3" descr="Clipboard Mixed">
            <a:extLst>
              <a:ext uri="{FF2B5EF4-FFF2-40B4-BE49-F238E27FC236}">
                <a16:creationId xmlns:a16="http://schemas.microsoft.com/office/drawing/2014/main" id="{D260C185-32AA-4F36-B260-983C6C51F8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1025" y="395625"/>
            <a:ext cx="777290" cy="777290"/>
          </a:xfrm>
          <a:prstGeom prst="rect">
            <a:avLst/>
          </a:prstGeom>
        </p:spPr>
      </p:pic>
      <p:sp>
        <p:nvSpPr>
          <p:cNvPr id="5" name="Rectangle 4">
            <a:extLst>
              <a:ext uri="{FF2B5EF4-FFF2-40B4-BE49-F238E27FC236}">
                <a16:creationId xmlns:a16="http://schemas.microsoft.com/office/drawing/2014/main" id="{A3EAD845-4B48-4A3B-A747-AE6F8BE278FF}"/>
              </a:ext>
            </a:extLst>
          </p:cNvPr>
          <p:cNvSpPr/>
          <p:nvPr/>
        </p:nvSpPr>
        <p:spPr>
          <a:xfrm>
            <a:off x="11106446" y="6642556"/>
            <a:ext cx="1085554" cy="215444"/>
          </a:xfrm>
          <a:prstGeom prst="rect">
            <a:avLst/>
          </a:prstGeom>
        </p:spPr>
        <p:txBody>
          <a:bodyPr wrap="none">
            <a:spAutoFit/>
          </a:bodyPr>
          <a:lstStyle/>
          <a:p>
            <a:r>
              <a:rPr lang="en-GB" sz="800" dirty="0"/>
              <a:t>Version 6.1 20201125</a:t>
            </a:r>
          </a:p>
        </p:txBody>
      </p:sp>
    </p:spTree>
    <p:extLst>
      <p:ext uri="{BB962C8B-B14F-4D97-AF65-F5344CB8AC3E}">
        <p14:creationId xmlns:p14="http://schemas.microsoft.com/office/powerpoint/2010/main" val="1529738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05421" y="-509290"/>
            <a:ext cx="742830" cy="6848973"/>
          </a:xfrm>
        </p:spPr>
        <p:txBody>
          <a:bodyPr vert="vert270"/>
          <a:lstStyle/>
          <a:p>
            <a:r>
              <a:rPr lang="en-GB" dirty="0"/>
              <a:t>	</a:t>
            </a:r>
            <a:r>
              <a:rPr lang="en-GB" sz="3200" dirty="0"/>
              <a:t>Change log</a:t>
            </a:r>
            <a:endParaRPr lang="en-GB" dirty="0"/>
          </a:p>
        </p:txBody>
      </p:sp>
      <p:sp>
        <p:nvSpPr>
          <p:cNvPr id="10" name="Oval 9">
            <a:extLst>
              <a:ext uri="{FF2B5EF4-FFF2-40B4-BE49-F238E27FC236}">
                <a16:creationId xmlns:a16="http://schemas.microsoft.com/office/drawing/2014/main" id="{B1C779F6-EE02-46D2-9702-D9D7C26EB938}"/>
              </a:ext>
            </a:extLst>
          </p:cNvPr>
          <p:cNvSpPr/>
          <p:nvPr/>
        </p:nvSpPr>
        <p:spPr>
          <a:xfrm>
            <a:off x="51845" y="5536091"/>
            <a:ext cx="742830" cy="698749"/>
          </a:xfrm>
          <a:prstGeom prst="ellipse">
            <a:avLst/>
          </a:prstGeom>
          <a:noFill/>
          <a:ln>
            <a:solidFill>
              <a:schemeClr val="accent1"/>
            </a:solidFill>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400" b="1">
              <a:latin typeface="Calibri" panose="020F050202020403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F2C87CC1-6894-4E8E-9B17-425C56C6454E}"/>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230044" y="5716509"/>
            <a:ext cx="386432" cy="386432"/>
          </a:xfrm>
          <a:prstGeom prst="rect">
            <a:avLst/>
          </a:prstGeom>
        </p:spPr>
      </p:pic>
      <p:sp>
        <p:nvSpPr>
          <p:cNvPr id="8" name="TextBox 7">
            <a:extLst>
              <a:ext uri="{FF2B5EF4-FFF2-40B4-BE49-F238E27FC236}">
                <a16:creationId xmlns:a16="http://schemas.microsoft.com/office/drawing/2014/main" id="{5F1BDC72-04D2-4726-A7C8-F3BE6952A249}"/>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graphicFrame>
        <p:nvGraphicFramePr>
          <p:cNvPr id="4" name="Table 3">
            <a:extLst>
              <a:ext uri="{FF2B5EF4-FFF2-40B4-BE49-F238E27FC236}">
                <a16:creationId xmlns:a16="http://schemas.microsoft.com/office/drawing/2014/main" id="{EFF3A17F-5D99-48EB-B6D7-9195D41AA7BB}"/>
              </a:ext>
            </a:extLst>
          </p:cNvPr>
          <p:cNvGraphicFramePr>
            <a:graphicFrameLocks noGrp="1"/>
          </p:cNvGraphicFramePr>
          <p:nvPr>
            <p:extLst>
              <p:ext uri="{D42A27DB-BD31-4B8C-83A1-F6EECF244321}">
                <p14:modId xmlns:p14="http://schemas.microsoft.com/office/powerpoint/2010/main" val="3737049162"/>
              </p:ext>
            </p:extLst>
          </p:nvPr>
        </p:nvGraphicFramePr>
        <p:xfrm>
          <a:off x="848251" y="-155295"/>
          <a:ext cx="9645155" cy="7128742"/>
        </p:xfrm>
        <a:graphic>
          <a:graphicData uri="http://schemas.openxmlformats.org/drawingml/2006/table">
            <a:tbl>
              <a:tblPr firstRow="1" firstCol="1" bandRow="1">
                <a:tableStyleId>{5C22544A-7EE6-4342-B048-85BDC9FD1C3A}</a:tableStyleId>
              </a:tblPr>
              <a:tblGrid>
                <a:gridCol w="530484">
                  <a:extLst>
                    <a:ext uri="{9D8B030D-6E8A-4147-A177-3AD203B41FA5}">
                      <a16:colId xmlns:a16="http://schemas.microsoft.com/office/drawing/2014/main" val="2714906695"/>
                    </a:ext>
                  </a:extLst>
                </a:gridCol>
                <a:gridCol w="4772422">
                  <a:extLst>
                    <a:ext uri="{9D8B030D-6E8A-4147-A177-3AD203B41FA5}">
                      <a16:colId xmlns:a16="http://schemas.microsoft.com/office/drawing/2014/main" val="3487449495"/>
                    </a:ext>
                  </a:extLst>
                </a:gridCol>
                <a:gridCol w="4342249">
                  <a:extLst>
                    <a:ext uri="{9D8B030D-6E8A-4147-A177-3AD203B41FA5}">
                      <a16:colId xmlns:a16="http://schemas.microsoft.com/office/drawing/2014/main" val="2203877653"/>
                    </a:ext>
                  </a:extLst>
                </a:gridCol>
              </a:tblGrid>
              <a:tr h="138228">
                <a:tc>
                  <a:txBody>
                    <a:bodyPr/>
                    <a:lstStyle/>
                    <a:p>
                      <a:pPr algn="l">
                        <a:lnSpc>
                          <a:spcPct val="107000"/>
                        </a:lnSpc>
                        <a:spcAft>
                          <a:spcPts val="800"/>
                        </a:spcAft>
                      </a:pPr>
                      <a:r>
                        <a:rPr lang="en-GB" sz="800" dirty="0">
                          <a:effectLst/>
                        </a:rPr>
                        <a:t>Slide no.</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Topic</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Changes since v5.0</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483998983"/>
                  </a:ext>
                </a:extLst>
              </a:tr>
              <a:tr h="138228">
                <a:tc>
                  <a:txBody>
                    <a:bodyPr/>
                    <a:lstStyle/>
                    <a:p>
                      <a:pPr algn="l">
                        <a:lnSpc>
                          <a:spcPct val="107000"/>
                        </a:lnSpc>
                        <a:spcAft>
                          <a:spcPts val="800"/>
                        </a:spcAft>
                      </a:pPr>
                      <a:r>
                        <a:rPr lang="en-GB" sz="800">
                          <a:effectLst/>
                        </a:rPr>
                        <a:t>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US" sz="800">
                          <a:effectLst/>
                        </a:rPr>
                        <a:t>Summary: Suspected Coronavirus Care Pathway - Residential and Nursing Care Residents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518496067"/>
                  </a:ext>
                </a:extLst>
              </a:tr>
              <a:tr h="138228">
                <a:tc>
                  <a:txBody>
                    <a:bodyPr/>
                    <a:lstStyle/>
                    <a:p>
                      <a:pPr algn="l">
                        <a:lnSpc>
                          <a:spcPct val="107000"/>
                        </a:lnSpc>
                        <a:spcAft>
                          <a:spcPts val="800"/>
                        </a:spcAft>
                      </a:pPr>
                      <a:r>
                        <a:rPr lang="en-GB" sz="800">
                          <a:effectLst/>
                        </a:rPr>
                        <a:t>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US" sz="800">
                          <a:effectLst/>
                        </a:rPr>
                        <a:t>Your direct line to urgent clinical advice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4173351461"/>
                  </a:ext>
                </a:extLst>
              </a:tr>
              <a:tr h="138228">
                <a:tc>
                  <a:txBody>
                    <a:bodyPr/>
                    <a:lstStyle/>
                    <a:p>
                      <a:pPr algn="l">
                        <a:lnSpc>
                          <a:spcPct val="107000"/>
                        </a:lnSpc>
                        <a:spcAft>
                          <a:spcPts val="800"/>
                        </a:spcAft>
                      </a:pPr>
                      <a:r>
                        <a:rPr lang="en-GB" sz="800">
                          <a:effectLst/>
                        </a:rPr>
                        <a:t>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Infection Prevention and Control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1683661188"/>
                  </a:ext>
                </a:extLst>
              </a:tr>
              <a:tr h="138228">
                <a:tc>
                  <a:txBody>
                    <a:bodyPr/>
                    <a:lstStyle/>
                    <a:p>
                      <a:pPr algn="l">
                        <a:lnSpc>
                          <a:spcPct val="107000"/>
                        </a:lnSpc>
                        <a:spcAft>
                          <a:spcPts val="800"/>
                        </a:spcAft>
                      </a:pPr>
                      <a:r>
                        <a:rPr lang="en-GB" sz="800">
                          <a:effectLst/>
                        </a:rPr>
                        <a:t>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Zoning</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1192071087"/>
                  </a:ext>
                </a:extLst>
              </a:tr>
              <a:tr h="138228">
                <a:tc>
                  <a:txBody>
                    <a:bodyPr/>
                    <a:lstStyle/>
                    <a:p>
                      <a:pPr algn="l">
                        <a:lnSpc>
                          <a:spcPct val="107000"/>
                        </a:lnSpc>
                        <a:spcAft>
                          <a:spcPts val="800"/>
                        </a:spcAft>
                      </a:pPr>
                      <a:r>
                        <a:rPr lang="en-GB" sz="800">
                          <a:effectLst/>
                        </a:rPr>
                        <a:t>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PPE and escalating your supply issues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3801464291"/>
                  </a:ext>
                </a:extLst>
              </a:tr>
              <a:tr h="138228">
                <a:tc>
                  <a:txBody>
                    <a:bodyPr/>
                    <a:lstStyle/>
                    <a:p>
                      <a:pPr algn="l">
                        <a:lnSpc>
                          <a:spcPct val="107000"/>
                        </a:lnSpc>
                        <a:spcAft>
                          <a:spcPts val="800"/>
                        </a:spcAft>
                      </a:pPr>
                      <a:r>
                        <a:rPr lang="en-GB" sz="800">
                          <a:effectLst/>
                        </a:rPr>
                        <a:t>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US" sz="800">
                          <a:effectLst/>
                        </a:rPr>
                        <a:t>Putting on (donning) PPE for care homes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607205025"/>
                  </a:ext>
                </a:extLst>
              </a:tr>
              <a:tr h="138228">
                <a:tc>
                  <a:txBody>
                    <a:bodyPr/>
                    <a:lstStyle/>
                    <a:p>
                      <a:pPr algn="l">
                        <a:lnSpc>
                          <a:spcPct val="107000"/>
                        </a:lnSpc>
                        <a:spcAft>
                          <a:spcPts val="800"/>
                        </a:spcAft>
                      </a:pPr>
                      <a:r>
                        <a:rPr lang="en-GB" sz="800">
                          <a:effectLst/>
                        </a:rPr>
                        <a:t>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US" sz="800">
                          <a:effectLst/>
                        </a:rPr>
                        <a:t>Taking off (doffing) PPE for care homes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442756678"/>
                  </a:ext>
                </a:extLst>
              </a:tr>
              <a:tr h="138228">
                <a:tc>
                  <a:txBody>
                    <a:bodyPr/>
                    <a:lstStyle/>
                    <a:p>
                      <a:pPr algn="l">
                        <a:lnSpc>
                          <a:spcPct val="107000"/>
                        </a:lnSpc>
                        <a:spcAft>
                          <a:spcPts val="800"/>
                        </a:spcAft>
                      </a:pPr>
                      <a:r>
                        <a:rPr lang="en-GB" sz="800">
                          <a:effectLst/>
                        </a:rPr>
                        <a:t>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When residents should consider wearing face coverings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654117628"/>
                  </a:ext>
                </a:extLst>
              </a:tr>
              <a:tr h="138228">
                <a:tc>
                  <a:txBody>
                    <a:bodyPr/>
                    <a:lstStyle/>
                    <a:p>
                      <a:pPr algn="l">
                        <a:lnSpc>
                          <a:spcPct val="107000"/>
                        </a:lnSpc>
                        <a:spcAft>
                          <a:spcPts val="800"/>
                        </a:spcAft>
                      </a:pPr>
                      <a:r>
                        <a:rPr lang="en-GB" sz="800">
                          <a:effectLst/>
                        </a:rPr>
                        <a:t>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What to do when you suspect someone has COVID-19 symptoms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3559330888"/>
                  </a:ext>
                </a:extLst>
              </a:tr>
              <a:tr h="138228">
                <a:tc>
                  <a:txBody>
                    <a:bodyPr/>
                    <a:lstStyle/>
                    <a:p>
                      <a:pPr algn="l">
                        <a:lnSpc>
                          <a:spcPct val="107000"/>
                        </a:lnSpc>
                        <a:spcAft>
                          <a:spcPts val="800"/>
                        </a:spcAft>
                      </a:pPr>
                      <a:r>
                        <a:rPr lang="en-GB" sz="800">
                          <a:effectLst/>
                        </a:rPr>
                        <a:t>10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COVD-19 Testing residents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3331238894"/>
                  </a:ext>
                </a:extLst>
              </a:tr>
              <a:tr h="138228">
                <a:tc>
                  <a:txBody>
                    <a:bodyPr/>
                    <a:lstStyle/>
                    <a:p>
                      <a:pPr algn="l">
                        <a:lnSpc>
                          <a:spcPct val="107000"/>
                        </a:lnSpc>
                        <a:spcAft>
                          <a:spcPts val="800"/>
                        </a:spcAft>
                      </a:pPr>
                      <a:r>
                        <a:rPr lang="en-GB" sz="800">
                          <a:effectLst/>
                        </a:rPr>
                        <a:t>11</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Swabbing residents - top tips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3134432669"/>
                  </a:ext>
                </a:extLst>
              </a:tr>
              <a:tr h="138228">
                <a:tc>
                  <a:txBody>
                    <a:bodyPr/>
                    <a:lstStyle/>
                    <a:p>
                      <a:pPr algn="l">
                        <a:lnSpc>
                          <a:spcPct val="107000"/>
                        </a:lnSpc>
                        <a:spcAft>
                          <a:spcPts val="800"/>
                        </a:spcAft>
                      </a:pPr>
                      <a:r>
                        <a:rPr lang="en-GB" sz="800">
                          <a:effectLst/>
                        </a:rPr>
                        <a:t>12</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Assessing Capacity for COVID 19 Testing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Updated</a:t>
                      </a:r>
                    </a:p>
                  </a:txBody>
                  <a:tcPr marL="17775" marR="17775" marT="3232" marB="0"/>
                </a:tc>
                <a:extLst>
                  <a:ext uri="{0D108BD9-81ED-4DB2-BD59-A6C34878D82A}">
                    <a16:rowId xmlns:a16="http://schemas.microsoft.com/office/drawing/2014/main" val="1194778741"/>
                  </a:ext>
                </a:extLst>
              </a:tr>
              <a:tr h="138228">
                <a:tc>
                  <a:txBody>
                    <a:bodyPr/>
                    <a:lstStyle/>
                    <a:p>
                      <a:pPr algn="l">
                        <a:lnSpc>
                          <a:spcPct val="107000"/>
                        </a:lnSpc>
                        <a:spcAft>
                          <a:spcPts val="800"/>
                        </a:spcAft>
                      </a:pPr>
                      <a:r>
                        <a:rPr lang="en-GB" sz="800">
                          <a:effectLst/>
                        </a:rPr>
                        <a:t>13</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COVID-19 Testing staff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2850445967"/>
                  </a:ext>
                </a:extLst>
              </a:tr>
              <a:tr h="138228">
                <a:tc>
                  <a:txBody>
                    <a:bodyPr/>
                    <a:lstStyle/>
                    <a:p>
                      <a:pPr algn="l">
                        <a:lnSpc>
                          <a:spcPct val="107000"/>
                        </a:lnSpc>
                        <a:spcAft>
                          <a:spcPts val="800"/>
                        </a:spcAft>
                      </a:pPr>
                      <a:r>
                        <a:rPr lang="en-GB" sz="800">
                          <a:effectLst/>
                        </a:rPr>
                        <a:t>14</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PHE care home testing results: actions for care home residents and staff</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2209075834"/>
                  </a:ext>
                </a:extLst>
              </a:tr>
              <a:tr h="138228">
                <a:tc>
                  <a:txBody>
                    <a:bodyPr/>
                    <a:lstStyle/>
                    <a:p>
                      <a:pPr algn="l">
                        <a:lnSpc>
                          <a:spcPct val="107000"/>
                        </a:lnSpc>
                        <a:spcAft>
                          <a:spcPts val="800"/>
                        </a:spcAft>
                      </a:pPr>
                      <a:r>
                        <a:rPr lang="en-GB" sz="800">
                          <a:effectLst/>
                        </a:rPr>
                        <a:t>15</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NHS Test and Trace – what does it mean for care homes?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89123294"/>
                  </a:ext>
                </a:extLst>
              </a:tr>
              <a:tr h="138228">
                <a:tc>
                  <a:txBody>
                    <a:bodyPr/>
                    <a:lstStyle/>
                    <a:p>
                      <a:pPr algn="l">
                        <a:lnSpc>
                          <a:spcPct val="107000"/>
                        </a:lnSpc>
                        <a:spcAft>
                          <a:spcPts val="800"/>
                        </a:spcAft>
                      </a:pPr>
                      <a:r>
                        <a:rPr lang="en-GB" sz="800">
                          <a:effectLst/>
                        </a:rPr>
                        <a:t>16</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NHS Test and Trace – what do I need to do?</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4028318335"/>
                  </a:ext>
                </a:extLst>
              </a:tr>
              <a:tr h="138228">
                <a:tc>
                  <a:txBody>
                    <a:bodyPr/>
                    <a:lstStyle/>
                    <a:p>
                      <a:pPr algn="l">
                        <a:lnSpc>
                          <a:spcPct val="107000"/>
                        </a:lnSpc>
                        <a:spcAft>
                          <a:spcPts val="800"/>
                        </a:spcAft>
                      </a:pPr>
                      <a:r>
                        <a:rPr lang="en-GB" sz="800">
                          <a:effectLst/>
                        </a:rPr>
                        <a:t>17</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NHS COVID-19 app features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4177708017"/>
                  </a:ext>
                </a:extLst>
              </a:tr>
              <a:tr h="138228">
                <a:tc>
                  <a:txBody>
                    <a:bodyPr/>
                    <a:lstStyle/>
                    <a:p>
                      <a:pPr algn="l">
                        <a:lnSpc>
                          <a:spcPct val="107000"/>
                        </a:lnSpc>
                        <a:spcAft>
                          <a:spcPts val="800"/>
                        </a:spcAft>
                      </a:pPr>
                      <a:r>
                        <a:rPr lang="en-GB" sz="800">
                          <a:effectLst/>
                        </a:rPr>
                        <a:t>18</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How staff should use NHS COVID-19 app</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73086484"/>
                  </a:ext>
                </a:extLst>
              </a:tr>
              <a:tr h="138228">
                <a:tc>
                  <a:txBody>
                    <a:bodyPr/>
                    <a:lstStyle/>
                    <a:p>
                      <a:pPr algn="l">
                        <a:lnSpc>
                          <a:spcPct val="107000"/>
                        </a:lnSpc>
                        <a:spcAft>
                          <a:spcPts val="800"/>
                        </a:spcAft>
                      </a:pPr>
                      <a:r>
                        <a:rPr lang="en-GB" sz="800">
                          <a:effectLst/>
                        </a:rPr>
                        <a:t>19</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How residents should use NHS COVID-19 app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3722278678"/>
                  </a:ext>
                </a:extLst>
              </a:tr>
              <a:tr h="129560">
                <a:tc>
                  <a:txBody>
                    <a:bodyPr/>
                    <a:lstStyle/>
                    <a:p>
                      <a:pPr algn="l">
                        <a:lnSpc>
                          <a:spcPct val="107000"/>
                        </a:lnSpc>
                        <a:spcAft>
                          <a:spcPts val="800"/>
                        </a:spcAft>
                      </a:pPr>
                      <a:r>
                        <a:rPr lang="en-GB" sz="800">
                          <a:effectLst/>
                        </a:rPr>
                        <a:t>20</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Enabling care home visits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Updated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2667162832"/>
                  </a:ext>
                </a:extLst>
              </a:tr>
              <a:tr h="129560">
                <a:tc>
                  <a:txBody>
                    <a:bodyPr/>
                    <a:lstStyle/>
                    <a:p>
                      <a:pPr algn="l">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21</a:t>
                      </a:r>
                    </a:p>
                  </a:txBody>
                  <a:tcPr marL="17775" marR="17775" marT="3232" marB="0"/>
                </a:tc>
                <a:tc>
                  <a:txBody>
                    <a:bodyPr/>
                    <a:lstStyle/>
                    <a:p>
                      <a:pPr algn="l">
                        <a:lnSpc>
                          <a:spcPct val="107000"/>
                        </a:lnSpc>
                        <a:spcAft>
                          <a:spcPts val="800"/>
                        </a:spcAft>
                      </a:pPr>
                      <a:r>
                        <a:rPr lang="en-GB" sz="800" dirty="0">
                          <a:effectLst/>
                        </a:rPr>
                        <a:t>Admissions into your home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No change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2675262368"/>
                  </a:ext>
                </a:extLst>
              </a:tr>
              <a:tr h="138228">
                <a:tc>
                  <a:txBody>
                    <a:bodyPr/>
                    <a:lstStyle/>
                    <a:p>
                      <a:pPr algn="l">
                        <a:lnSpc>
                          <a:spcPct val="107000"/>
                        </a:lnSpc>
                        <a:spcAft>
                          <a:spcPts val="800"/>
                        </a:spcAft>
                      </a:pPr>
                      <a:r>
                        <a:rPr lang="en-GB" sz="800" dirty="0">
                          <a:effectLst/>
                        </a:rPr>
                        <a:t>22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Concerns about accepting a resident</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767206650"/>
                  </a:ext>
                </a:extLst>
              </a:tr>
              <a:tr h="138228">
                <a:tc>
                  <a:txBody>
                    <a:bodyPr/>
                    <a:lstStyle/>
                    <a:p>
                      <a:pPr algn="l">
                        <a:lnSpc>
                          <a:spcPct val="107000"/>
                        </a:lnSpc>
                        <a:spcAft>
                          <a:spcPts val="800"/>
                        </a:spcAft>
                      </a:pPr>
                      <a:r>
                        <a:rPr lang="en-GB" sz="800" dirty="0">
                          <a:effectLst/>
                        </a:rPr>
                        <a:t>23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Supporting eating and drinking</a:t>
                      </a:r>
                    </a:p>
                  </a:txBody>
                  <a:tcPr marL="17775" marR="17775" marT="3232" marB="0"/>
                </a:tc>
                <a:tc>
                  <a:txBody>
                    <a:bodyPr/>
                    <a:lstStyle/>
                    <a:p>
                      <a:pPr algn="l">
                        <a:lnSpc>
                          <a:spcPct val="107000"/>
                        </a:lnSpc>
                        <a:spcAft>
                          <a:spcPts val="800"/>
                        </a:spcAft>
                      </a:pPr>
                      <a:r>
                        <a:rPr lang="en-GB" sz="800" dirty="0">
                          <a:effectLst/>
                        </a:rPr>
                        <a:t>New slide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3902400689"/>
                  </a:ext>
                </a:extLst>
              </a:tr>
              <a:tr h="138228">
                <a:tc>
                  <a:txBody>
                    <a:bodyPr/>
                    <a:lstStyle/>
                    <a:p>
                      <a:pPr algn="l">
                        <a:lnSpc>
                          <a:spcPct val="107000"/>
                        </a:lnSpc>
                        <a:spcAft>
                          <a:spcPts val="800"/>
                        </a:spcAft>
                      </a:pPr>
                      <a:r>
                        <a:rPr lang="en-GB" sz="800" dirty="0">
                          <a:effectLst/>
                        </a:rPr>
                        <a:t>24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Recognising when your resident becomes unwell</a:t>
                      </a: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2095765699"/>
                  </a:ext>
                </a:extLst>
              </a:tr>
              <a:tr h="126854">
                <a:tc>
                  <a:txBody>
                    <a:bodyPr/>
                    <a:lstStyle/>
                    <a:p>
                      <a:pPr algn="l">
                        <a:lnSpc>
                          <a:spcPct val="107000"/>
                        </a:lnSpc>
                        <a:spcAft>
                          <a:spcPts val="800"/>
                        </a:spcAft>
                      </a:pPr>
                      <a:r>
                        <a:rPr lang="en-GB" sz="800" dirty="0">
                          <a:effectLst/>
                        </a:rPr>
                        <a:t>25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Managing respiratory symptoms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No change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1790123043"/>
                  </a:ext>
                </a:extLst>
              </a:tr>
              <a:tr h="138228">
                <a:tc>
                  <a:txBody>
                    <a:bodyPr/>
                    <a:lstStyle/>
                    <a:p>
                      <a:pPr algn="l">
                        <a:lnSpc>
                          <a:spcPct val="107000"/>
                        </a:lnSpc>
                        <a:spcAft>
                          <a:spcPts val="800"/>
                        </a:spcAft>
                      </a:pPr>
                      <a:r>
                        <a:rPr lang="en-GB" sz="800" dirty="0">
                          <a:effectLst/>
                        </a:rPr>
                        <a:t>26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Supporting your residents with learning disabilities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1689243923"/>
                  </a:ext>
                </a:extLst>
              </a:tr>
              <a:tr h="135888">
                <a:tc>
                  <a:txBody>
                    <a:bodyPr/>
                    <a:lstStyle/>
                    <a:p>
                      <a:pPr algn="l">
                        <a:lnSpc>
                          <a:spcPct val="107000"/>
                        </a:lnSpc>
                        <a:spcAft>
                          <a:spcPts val="800"/>
                        </a:spcAft>
                      </a:pPr>
                      <a:r>
                        <a:rPr lang="en-GB" sz="800" dirty="0">
                          <a:effectLst/>
                        </a:rPr>
                        <a:t>27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Supporting your residents with dementia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a:effectLst/>
                        </a:rPr>
                        <a:t>No change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3670108587"/>
                  </a:ext>
                </a:extLst>
              </a:tr>
              <a:tr h="138228">
                <a:tc>
                  <a:txBody>
                    <a:bodyPr/>
                    <a:lstStyle/>
                    <a:p>
                      <a:pPr algn="l">
                        <a:lnSpc>
                          <a:spcPct val="107000"/>
                        </a:lnSpc>
                        <a:spcAft>
                          <a:spcPts val="800"/>
                        </a:spcAft>
                      </a:pPr>
                      <a:r>
                        <a:rPr lang="en-GB" sz="800" dirty="0">
                          <a:effectLst/>
                        </a:rPr>
                        <a:t>28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800" dirty="0">
                          <a:effectLst/>
                        </a:rPr>
                        <a:t>Supporting residents who are more confused than normal</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1101672340"/>
                  </a:ext>
                </a:extLst>
              </a:tr>
              <a:tr h="136980">
                <a:tc>
                  <a:txBody>
                    <a:bodyPr/>
                    <a:lstStyle/>
                    <a:p>
                      <a:pPr algn="l">
                        <a:lnSpc>
                          <a:spcPct val="107000"/>
                        </a:lnSpc>
                        <a:spcAft>
                          <a:spcPts val="800"/>
                        </a:spcAft>
                      </a:pPr>
                      <a:r>
                        <a:rPr lang="en-GB" sz="800" dirty="0">
                          <a:effectLst/>
                        </a:rPr>
                        <a:t>29</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Managing falls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940505196"/>
                  </a:ext>
                </a:extLst>
              </a:tr>
              <a:tr h="138228">
                <a:tc>
                  <a:txBody>
                    <a:bodyPr/>
                    <a:lstStyle/>
                    <a:p>
                      <a:pPr algn="l">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30</a:t>
                      </a:r>
                    </a:p>
                  </a:txBody>
                  <a:tcPr marL="17775" marR="17775" marT="3232" marB="0"/>
                </a:tc>
                <a:tc>
                  <a:txBody>
                    <a:bodyPr/>
                    <a:lstStyle/>
                    <a:p>
                      <a:pPr algn="l">
                        <a:lnSpc>
                          <a:spcPct val="107000"/>
                        </a:lnSpc>
                        <a:spcAft>
                          <a:spcPts val="800"/>
                        </a:spcAft>
                      </a:pPr>
                      <a:r>
                        <a:rPr lang="en-GB" sz="800" dirty="0">
                          <a:effectLst/>
                        </a:rPr>
                        <a:t>Preventing Pressure Ulcers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764612846"/>
                  </a:ext>
                </a:extLst>
              </a:tr>
              <a:tr h="136980">
                <a:tc>
                  <a:txBody>
                    <a:bodyPr/>
                    <a:lstStyle/>
                    <a:p>
                      <a:pPr algn="l">
                        <a:lnSpc>
                          <a:spcPct val="107000"/>
                        </a:lnSpc>
                        <a:spcAft>
                          <a:spcPts val="800"/>
                        </a:spcAft>
                      </a:pPr>
                      <a:r>
                        <a:rPr lang="en-GB" sz="800" dirty="0">
                          <a:effectLst/>
                        </a:rPr>
                        <a:t>31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Managing Lower Limbs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2266791974"/>
                  </a:ext>
                </a:extLst>
              </a:tr>
              <a:tr h="138228">
                <a:tc>
                  <a:txBody>
                    <a:bodyPr/>
                    <a:lstStyle/>
                    <a:p>
                      <a:pPr algn="l">
                        <a:lnSpc>
                          <a:spcPct val="107000"/>
                        </a:lnSpc>
                        <a:spcAft>
                          <a:spcPts val="800"/>
                        </a:spcAft>
                      </a:pPr>
                      <a:r>
                        <a:rPr lang="en-GB" sz="800" dirty="0">
                          <a:effectLst/>
                        </a:rPr>
                        <a:t>32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Working with primary care and community services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1740338223"/>
                  </a:ext>
                </a:extLst>
              </a:tr>
              <a:tr h="138228">
                <a:tc>
                  <a:txBody>
                    <a:bodyPr/>
                    <a:lstStyle/>
                    <a:p>
                      <a:pPr algn="l">
                        <a:lnSpc>
                          <a:spcPct val="107000"/>
                        </a:lnSpc>
                        <a:spcAft>
                          <a:spcPts val="800"/>
                        </a:spcAft>
                      </a:pPr>
                      <a:r>
                        <a:rPr lang="en-GB" sz="800" dirty="0">
                          <a:effectLst/>
                        </a:rPr>
                        <a:t>33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Support from primary care and community services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2960780731"/>
                  </a:ext>
                </a:extLst>
              </a:tr>
              <a:tr h="138228">
                <a:tc>
                  <a:txBody>
                    <a:bodyPr/>
                    <a:lstStyle/>
                    <a:p>
                      <a:pPr algn="l">
                        <a:lnSpc>
                          <a:spcPct val="107000"/>
                        </a:lnSpc>
                        <a:spcAft>
                          <a:spcPts val="800"/>
                        </a:spcAft>
                      </a:pPr>
                      <a:r>
                        <a:rPr lang="en-GB" sz="800" dirty="0">
                          <a:effectLst/>
                        </a:rPr>
                        <a:t>34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Pharmacy &amp; Medicines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3219749620"/>
                  </a:ext>
                </a:extLst>
              </a:tr>
              <a:tr h="138228">
                <a:tc>
                  <a:txBody>
                    <a:bodyPr/>
                    <a:lstStyle/>
                    <a:p>
                      <a:pPr algn="l">
                        <a:lnSpc>
                          <a:spcPct val="107000"/>
                        </a:lnSpc>
                        <a:spcAft>
                          <a:spcPts val="800"/>
                        </a:spcAft>
                      </a:pPr>
                      <a:r>
                        <a:rPr lang="en-GB" sz="800" dirty="0">
                          <a:effectLst/>
                        </a:rPr>
                        <a:t>35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Using technology to work with health and care professionals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Calibri" panose="020F0502020204030204"/>
                          <a:ea typeface="+mn-ea"/>
                          <a:cs typeface="+mn-cs"/>
                        </a:rPr>
                        <a:t>No change</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2651572996"/>
                  </a:ext>
                </a:extLst>
              </a:tr>
              <a:tr h="138228">
                <a:tc>
                  <a:txBody>
                    <a:bodyPr/>
                    <a:lstStyle/>
                    <a:p>
                      <a:pPr algn="l">
                        <a:lnSpc>
                          <a:spcPct val="107000"/>
                        </a:lnSpc>
                        <a:spcAft>
                          <a:spcPts val="800"/>
                        </a:spcAft>
                      </a:pPr>
                      <a:r>
                        <a:rPr lang="en-GB" sz="800" dirty="0">
                          <a:effectLst/>
                        </a:rPr>
                        <a:t>36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Update on Data Security and Protection Toolkit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No change</a:t>
                      </a:r>
                    </a:p>
                  </a:txBody>
                  <a:tcPr marL="17775" marR="17775" marT="3232" marB="0"/>
                </a:tc>
                <a:extLst>
                  <a:ext uri="{0D108BD9-81ED-4DB2-BD59-A6C34878D82A}">
                    <a16:rowId xmlns:a16="http://schemas.microsoft.com/office/drawing/2014/main" val="1628358829"/>
                  </a:ext>
                </a:extLst>
              </a:tr>
              <a:tr h="138228">
                <a:tc>
                  <a:txBody>
                    <a:bodyPr/>
                    <a:lstStyle/>
                    <a:p>
                      <a:pPr algn="l">
                        <a:lnSpc>
                          <a:spcPct val="107000"/>
                        </a:lnSpc>
                        <a:spcAft>
                          <a:spcPts val="800"/>
                        </a:spcAft>
                      </a:pPr>
                      <a:r>
                        <a:rPr lang="en-GB" sz="800" dirty="0">
                          <a:effectLst/>
                        </a:rPr>
                        <a:t>37</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DSPT – support available from Digital Social Care</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mn-lt"/>
                          <a:ea typeface="+mn-ea"/>
                          <a:cs typeface="+mn-cs"/>
                        </a:rPr>
                        <a:t>Updated</a:t>
                      </a:r>
                      <a:endParaRPr kumimoji="0" lang="en-GB"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1065843211"/>
                  </a:ext>
                </a:extLst>
              </a:tr>
              <a:tr h="138228">
                <a:tc>
                  <a:txBody>
                    <a:bodyPr/>
                    <a:lstStyle/>
                    <a:p>
                      <a:pPr algn="l">
                        <a:lnSpc>
                          <a:spcPct val="107000"/>
                        </a:lnSpc>
                        <a:spcAft>
                          <a:spcPts val="800"/>
                        </a:spcAft>
                      </a:pPr>
                      <a:r>
                        <a:rPr lang="en-GB" sz="800" dirty="0">
                          <a:effectLst/>
                        </a:rPr>
                        <a:t>38</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altLang="en-US" sz="800" dirty="0"/>
                        <a:t>Identifying and Managing Depression in residents</a:t>
                      </a:r>
                      <a:endParaRPr lang="en-GB" sz="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solidFill>
                            <a:schemeClr val="tx1"/>
                          </a:solidFill>
                          <a:effectLst/>
                        </a:rPr>
                        <a:t>New slide</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1833625207"/>
                  </a:ext>
                </a:extLst>
              </a:tr>
              <a:tr h="138228">
                <a:tc>
                  <a:txBody>
                    <a:bodyPr/>
                    <a:lstStyle/>
                    <a:p>
                      <a:pPr algn="l">
                        <a:lnSpc>
                          <a:spcPct val="107000"/>
                        </a:lnSpc>
                        <a:spcAft>
                          <a:spcPts val="800"/>
                        </a:spcAft>
                      </a:pPr>
                      <a:r>
                        <a:rPr lang="en-GB" sz="800" dirty="0">
                          <a:effectLst/>
                        </a:rPr>
                        <a:t>39</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solidFill>
                            <a:schemeClr val="tx1"/>
                          </a:solidFill>
                          <a:effectLst/>
                        </a:rPr>
                        <a:t>Supporting residents’ health and well-being </a:t>
                      </a:r>
                      <a:endParaRPr lang="en-GB"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2169930610"/>
                  </a:ext>
                </a:extLst>
              </a:tr>
              <a:tr h="138228">
                <a:tc>
                  <a:txBody>
                    <a:bodyPr/>
                    <a:lstStyle/>
                    <a:p>
                      <a:pPr algn="l">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40</a:t>
                      </a:r>
                    </a:p>
                  </a:txBody>
                  <a:tcPr marL="17775" marR="17775" marT="3232" marB="0"/>
                </a:tc>
                <a:tc>
                  <a:txBody>
                    <a:bodyPr/>
                    <a:lstStyle/>
                    <a:p>
                      <a:pPr algn="l">
                        <a:lnSpc>
                          <a:spcPct val="107000"/>
                        </a:lnSpc>
                        <a:spcAft>
                          <a:spcPts val="800"/>
                        </a:spcAft>
                      </a:pPr>
                      <a:r>
                        <a:rPr lang="en-GB" sz="800" dirty="0">
                          <a:effectLst/>
                        </a:rPr>
                        <a:t>Supporting residents to exercise and get moving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650207867"/>
                  </a:ext>
                </a:extLst>
              </a:tr>
              <a:tr h="138228">
                <a:tc>
                  <a:txBody>
                    <a:bodyPr/>
                    <a:lstStyle/>
                    <a:p>
                      <a:pPr algn="l">
                        <a:lnSpc>
                          <a:spcPct val="107000"/>
                        </a:lnSpc>
                        <a:spcAft>
                          <a:spcPts val="800"/>
                        </a:spcAft>
                      </a:pPr>
                      <a:r>
                        <a:rPr lang="en-GB" sz="800" dirty="0">
                          <a:effectLst/>
                        </a:rPr>
                        <a:t>41</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Talking to relatives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579108501"/>
                  </a:ext>
                </a:extLst>
              </a:tr>
              <a:tr h="138228">
                <a:tc>
                  <a:txBody>
                    <a:bodyPr/>
                    <a:lstStyle/>
                    <a:p>
                      <a:pPr algn="l">
                        <a:lnSpc>
                          <a:spcPct val="107000"/>
                        </a:lnSpc>
                        <a:spcAft>
                          <a:spcPts val="800"/>
                        </a:spcAft>
                      </a:pPr>
                      <a:r>
                        <a:rPr lang="en-GB" sz="800" dirty="0">
                          <a:effectLst/>
                        </a:rPr>
                        <a:t>42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Advance Care Planning and Coordinate My Care (CMC)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1352776455"/>
                  </a:ext>
                </a:extLst>
              </a:tr>
              <a:tr h="138228">
                <a:tc>
                  <a:txBody>
                    <a:bodyPr/>
                    <a:lstStyle/>
                    <a:p>
                      <a:pPr algn="l">
                        <a:lnSpc>
                          <a:spcPct val="107000"/>
                        </a:lnSpc>
                        <a:spcAft>
                          <a:spcPts val="800"/>
                        </a:spcAft>
                      </a:pPr>
                      <a:r>
                        <a:rPr lang="en-GB" sz="800" dirty="0">
                          <a:effectLst/>
                        </a:rPr>
                        <a:t>43</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Supporting care in the last days of life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260500641"/>
                  </a:ext>
                </a:extLst>
              </a:tr>
              <a:tr h="138228">
                <a:tc>
                  <a:txBody>
                    <a:bodyPr/>
                    <a:lstStyle/>
                    <a:p>
                      <a:pPr algn="l">
                        <a:lnSpc>
                          <a:spcPct val="107000"/>
                        </a:lnSpc>
                        <a:spcAft>
                          <a:spcPts val="800"/>
                        </a:spcAft>
                      </a:pPr>
                      <a:r>
                        <a:rPr lang="en-GB" sz="800" dirty="0">
                          <a:effectLst/>
                        </a:rPr>
                        <a:t>44</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Expected and unexpected deaths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3677685497"/>
                  </a:ext>
                </a:extLst>
              </a:tr>
              <a:tr h="138228">
                <a:tc>
                  <a:txBody>
                    <a:bodyPr/>
                    <a:lstStyle/>
                    <a:p>
                      <a:pPr algn="l">
                        <a:lnSpc>
                          <a:spcPct val="107000"/>
                        </a:lnSpc>
                        <a:spcAft>
                          <a:spcPts val="800"/>
                        </a:spcAft>
                      </a:pPr>
                      <a:r>
                        <a:rPr lang="en-GB" sz="800" dirty="0">
                          <a:effectLst/>
                        </a:rPr>
                        <a:t>45</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Verification of death – national guidance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2051169362"/>
                  </a:ext>
                </a:extLst>
              </a:tr>
              <a:tr h="159843">
                <a:tc>
                  <a:txBody>
                    <a:bodyPr/>
                    <a:lstStyle/>
                    <a:p>
                      <a:pPr algn="l">
                        <a:lnSpc>
                          <a:spcPct val="107000"/>
                        </a:lnSpc>
                      </a:pPr>
                      <a:r>
                        <a:rPr lang="en-GB" sz="800" dirty="0">
                          <a:effectLst/>
                          <a:latin typeface="Calibri" panose="020F0502020204030204" pitchFamily="34" charset="0"/>
                          <a:cs typeface="Times New Roman" panose="02020603050405020304" pitchFamily="18" charset="0"/>
                        </a:rPr>
                        <a:t>46</a:t>
                      </a:r>
                    </a:p>
                  </a:txBody>
                  <a:tcPr marL="17775" marR="17775" marT="3232" marB="0"/>
                </a:tc>
                <a:tc>
                  <a:txBody>
                    <a:bodyPr/>
                    <a:lstStyle/>
                    <a:p>
                      <a:pPr algn="l">
                        <a:lnSpc>
                          <a:spcPct val="107000"/>
                        </a:lnSpc>
                        <a:spcAft>
                          <a:spcPts val="800"/>
                        </a:spcAft>
                      </a:pPr>
                      <a:r>
                        <a:rPr lang="en-GB" sz="800" dirty="0">
                          <a:effectLst/>
                        </a:rPr>
                        <a:t>Care after death – using PPE and IPC</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2220420405"/>
                  </a:ext>
                </a:extLst>
              </a:tr>
              <a:tr h="153862">
                <a:tc>
                  <a:txBody>
                    <a:bodyPr/>
                    <a:lstStyle/>
                    <a:p>
                      <a:pPr algn="l">
                        <a:lnSpc>
                          <a:spcPct val="107000"/>
                        </a:lnSpc>
                      </a:pPr>
                      <a:r>
                        <a:rPr lang="en-GB" sz="800" dirty="0">
                          <a:effectLst/>
                          <a:latin typeface="Calibri" panose="020F0502020204030204" pitchFamily="34" charset="0"/>
                          <a:cs typeface="Times New Roman" panose="02020603050405020304" pitchFamily="18" charset="0"/>
                        </a:rPr>
                        <a:t>47</a:t>
                      </a:r>
                    </a:p>
                  </a:txBody>
                  <a:tcPr marL="17775" marR="17775" marT="3232" marB="0"/>
                </a:tc>
                <a:tc>
                  <a:txBody>
                    <a:bodyPr/>
                    <a:lstStyle/>
                    <a:p>
                      <a:pPr algn="l">
                        <a:lnSpc>
                          <a:spcPct val="107000"/>
                        </a:lnSpc>
                        <a:spcAft>
                          <a:spcPts val="800"/>
                        </a:spcAft>
                      </a:pPr>
                      <a:r>
                        <a:rPr lang="en-GB" sz="800" dirty="0">
                          <a:effectLst/>
                        </a:rPr>
                        <a:t>Supporting care home staff well-being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887348432"/>
                  </a:ext>
                </a:extLst>
              </a:tr>
              <a:tr h="169407">
                <a:tc>
                  <a:txBody>
                    <a:bodyPr/>
                    <a:lstStyle/>
                    <a:p>
                      <a:pPr algn="l">
                        <a:lnSpc>
                          <a:spcPct val="107000"/>
                        </a:lnSpc>
                      </a:pPr>
                      <a:r>
                        <a:rPr lang="en-GB" sz="800" dirty="0">
                          <a:effectLst/>
                          <a:latin typeface="Calibri" panose="020F0502020204030204" pitchFamily="34" charset="0"/>
                          <a:cs typeface="Times New Roman" panose="02020603050405020304" pitchFamily="18" charset="0"/>
                        </a:rPr>
                        <a:t>48</a:t>
                      </a:r>
                    </a:p>
                  </a:txBody>
                  <a:tcPr marL="17775" marR="17775" marT="3232" marB="0"/>
                </a:tc>
                <a:tc>
                  <a:txBody>
                    <a:bodyPr/>
                    <a:lstStyle/>
                    <a:p>
                      <a:pPr algn="l">
                        <a:lnSpc>
                          <a:spcPct val="107000"/>
                        </a:lnSpc>
                        <a:spcAft>
                          <a:spcPts val="800"/>
                        </a:spcAft>
                      </a:pPr>
                      <a:r>
                        <a:rPr lang="en-GB" sz="800" dirty="0">
                          <a:effectLst/>
                        </a:rPr>
                        <a:t>Staff mental health and emotional well-being</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2979127589"/>
                  </a:ext>
                </a:extLst>
              </a:tr>
              <a:tr h="150189">
                <a:tc>
                  <a:txBody>
                    <a:bodyPr/>
                    <a:lstStyle/>
                    <a:p>
                      <a:pPr algn="l">
                        <a:lnSpc>
                          <a:spcPct val="107000"/>
                        </a:lnSpc>
                      </a:pPr>
                      <a:r>
                        <a:rPr lang="en-GB" sz="800" dirty="0">
                          <a:effectLst/>
                          <a:latin typeface="Calibri" panose="020F0502020204030204" pitchFamily="34" charset="0"/>
                          <a:cs typeface="Times New Roman" panose="02020603050405020304" pitchFamily="18" charset="0"/>
                        </a:rPr>
                        <a:t>49</a:t>
                      </a:r>
                    </a:p>
                  </a:txBody>
                  <a:tcPr marL="17775" marR="17775" marT="3232" marB="0"/>
                </a:tc>
                <a:tc>
                  <a:txBody>
                    <a:bodyPr/>
                    <a:lstStyle/>
                    <a:p>
                      <a:pPr algn="l">
                        <a:lnSpc>
                          <a:spcPct val="107000"/>
                        </a:lnSpc>
                        <a:spcAft>
                          <a:spcPts val="800"/>
                        </a:spcAft>
                      </a:pPr>
                      <a:r>
                        <a:rPr lang="en-GB" sz="800" dirty="0">
                          <a:effectLst/>
                        </a:rPr>
                        <a:t>Supporting wellbeing during and post Covid-19</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rPr>
                        <a:t>No change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extLst>
                  <a:ext uri="{0D108BD9-81ED-4DB2-BD59-A6C34878D82A}">
                    <a16:rowId xmlns:a16="http://schemas.microsoft.com/office/drawing/2014/main" val="1226798082"/>
                  </a:ext>
                </a:extLst>
              </a:tr>
              <a:tr h="169407">
                <a:tc>
                  <a:txBody>
                    <a:bodyPr/>
                    <a:lstStyle/>
                    <a:p>
                      <a:pPr algn="l">
                        <a:lnSpc>
                          <a:spcPct val="107000"/>
                        </a:lnSpc>
                      </a:pPr>
                      <a:r>
                        <a:rPr lang="en-GB" sz="800" dirty="0">
                          <a:effectLst/>
                          <a:latin typeface="Calibri" panose="020F0502020204030204" pitchFamily="34" charset="0"/>
                          <a:cs typeface="Times New Roman" panose="02020603050405020304" pitchFamily="18" charset="0"/>
                        </a:rPr>
                        <a:t>50</a:t>
                      </a:r>
                    </a:p>
                  </a:txBody>
                  <a:tcPr marL="17775" marR="17775" marT="3232" marB="0"/>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800" dirty="0">
                          <a:effectLst/>
                        </a:rPr>
                        <a:t>Supporting care provider managers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17775" marR="17775" marT="3232" marB="0"/>
                </a:tc>
                <a:tc>
                  <a:txBody>
                    <a:bodyPr/>
                    <a:lstStyle/>
                    <a:p>
                      <a:pPr algn="l">
                        <a:lnSpc>
                          <a:spcPct val="107000"/>
                        </a:lnSpc>
                        <a:spcAft>
                          <a:spcPts val="800"/>
                        </a:spcAft>
                      </a:pPr>
                      <a:r>
                        <a:rPr lang="en-GB" sz="800" dirty="0">
                          <a:effectLst/>
                          <a:latin typeface="Calibri" panose="020F0502020204030204" pitchFamily="34" charset="0"/>
                          <a:ea typeface="Calibri" panose="020F0502020204030204" pitchFamily="34" charset="0"/>
                          <a:cs typeface="Times New Roman" panose="02020603050405020304" pitchFamily="18" charset="0"/>
                        </a:rPr>
                        <a:t>New slide</a:t>
                      </a:r>
                    </a:p>
                  </a:txBody>
                  <a:tcPr marL="17775" marR="17775" marT="3232" marB="0"/>
                </a:tc>
                <a:extLst>
                  <a:ext uri="{0D108BD9-81ED-4DB2-BD59-A6C34878D82A}">
                    <a16:rowId xmlns:a16="http://schemas.microsoft.com/office/drawing/2014/main" val="2679930182"/>
                  </a:ext>
                </a:extLst>
              </a:tr>
            </a:tbl>
          </a:graphicData>
        </a:graphic>
      </p:graphicFrame>
    </p:spTree>
    <p:extLst>
      <p:ext uri="{BB962C8B-B14F-4D97-AF65-F5344CB8AC3E}">
        <p14:creationId xmlns:p14="http://schemas.microsoft.com/office/powerpoint/2010/main" val="1149296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012EF79-BC01-472B-9D90-B12248988470}"/>
              </a:ext>
            </a:extLst>
          </p:cNvPr>
          <p:cNvSpPr txBox="1"/>
          <p:nvPr/>
        </p:nvSpPr>
        <p:spPr>
          <a:xfrm>
            <a:off x="8120396" y="2374246"/>
            <a:ext cx="2428837" cy="3323987"/>
          </a:xfrm>
          <a:prstGeom prst="rect">
            <a:avLst/>
          </a:prstGeom>
          <a:noFill/>
          <a:ln w="19050">
            <a:solidFill>
              <a:srgbClr val="005EB8"/>
            </a:solidFill>
          </a:ln>
        </p:spPr>
        <p:txBody>
          <a:bodyPr wrap="square">
            <a:spAutoFit/>
          </a:bodyPr>
          <a:lstStyle/>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p:txBody>
      </p:sp>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1235839" y="181132"/>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NHS COVID-19 app features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650046" y="759856"/>
            <a:ext cx="11098460" cy="152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sz="1050" dirty="0">
                <a:latin typeface="Arial" panose="020B0604020202020204" pitchFamily="34" charset="0"/>
                <a:cs typeface="Arial" panose="020B0604020202020204" pitchFamily="34" charset="0"/>
              </a:rPr>
              <a:t>The </a:t>
            </a:r>
            <a:r>
              <a:rPr lang="en-GB" sz="1050" b="1" dirty="0">
                <a:latin typeface="Arial" panose="020B0604020202020204" pitchFamily="34" charset="0"/>
                <a:cs typeface="Arial" panose="020B0604020202020204" pitchFamily="34" charset="0"/>
              </a:rPr>
              <a:t>free NHS COVID-19 app </a:t>
            </a:r>
            <a:r>
              <a:rPr lang="en-GB" sz="1050" dirty="0">
                <a:latin typeface="Arial" panose="020B0604020202020204" pitchFamily="34" charset="0"/>
                <a:cs typeface="Arial" panose="020B0604020202020204" pitchFamily="34" charset="0"/>
              </a:rPr>
              <a:t>is a vital part of the NHS Test and Trace service in England Test, Trace, Protect service. It is the fastest way to see if you're at risk from coronavirus.</a:t>
            </a:r>
          </a:p>
          <a:p>
            <a:r>
              <a:rPr lang="en-GB" sz="1050" dirty="0">
                <a:latin typeface="Arial" panose="020B0604020202020204" pitchFamily="34" charset="0"/>
                <a:cs typeface="Arial" panose="020B0604020202020204" pitchFamily="34" charset="0"/>
              </a:rPr>
              <a:t>The app has a </a:t>
            </a:r>
            <a:r>
              <a:rPr lang="en-GB" sz="1050" b="1" dirty="0">
                <a:latin typeface="Arial" panose="020B0604020202020204" pitchFamily="34" charset="0"/>
                <a:cs typeface="Arial" panose="020B0604020202020204" pitchFamily="34" charset="0"/>
              </a:rPr>
              <a:t>number of tools to protect you</a:t>
            </a:r>
            <a:r>
              <a:rPr lang="en-GB" sz="1050" dirty="0">
                <a:latin typeface="Arial" panose="020B0604020202020204" pitchFamily="34" charset="0"/>
                <a:cs typeface="Arial" panose="020B0604020202020204" pitchFamily="34" charset="0"/>
              </a:rPr>
              <a:t>, including contact tracing, local area alerts and venue check-in. </a:t>
            </a:r>
          </a:p>
          <a:p>
            <a:pPr>
              <a:lnSpc>
                <a:spcPct val="90000"/>
              </a:lnSpc>
              <a:buFont typeface="Arial" panose="020B0604020202020204" pitchFamily="34" charset="0"/>
              <a:buNone/>
            </a:pPr>
            <a:r>
              <a:rPr lang="en-GB" sz="1050" dirty="0">
                <a:latin typeface="Arial" panose="020B0604020202020204" pitchFamily="34" charset="0"/>
                <a:cs typeface="Arial" panose="020B0604020202020204" pitchFamily="34" charset="0"/>
              </a:rPr>
              <a:t>The NHS COVID-19 app is entirely voluntary and you can choose whether or not to download it. You can also uninstall and delete the app whenever you like.</a:t>
            </a:r>
          </a:p>
          <a:p>
            <a:pPr>
              <a:lnSpc>
                <a:spcPct val="90000"/>
              </a:lnSpc>
              <a:buFont typeface="Arial" panose="020B0604020202020204" pitchFamily="34" charset="0"/>
              <a:buNone/>
            </a:pPr>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Every person who downloads the NHS COVID-19 app will be helping in the fight against coronavirus (COVID-19). </a:t>
            </a:r>
            <a:endParaRPr lang="en-GB" altLang="en-US" sz="1050" dirty="0">
              <a:latin typeface="Arial" panose="020B0604020202020204" pitchFamily="34" charset="0"/>
              <a:cs typeface="Arial" panose="020B0604020202020204" pitchFamily="34" charset="0"/>
            </a:endParaRPr>
          </a:p>
          <a:p>
            <a:pPr>
              <a:lnSpc>
                <a:spcPct val="90000"/>
              </a:lnSpc>
              <a:buFont typeface="Arial" panose="020B0604020202020204" pitchFamily="34" charset="0"/>
              <a:buNone/>
            </a:pPr>
            <a:endParaRPr lang="en-GB" sz="1050" dirty="0">
              <a:latin typeface="Arial" panose="020B0604020202020204" pitchFamily="34" charset="0"/>
              <a:cs typeface="Arial" panose="020B0604020202020204" pitchFamily="34" charset="0"/>
            </a:endParaRPr>
          </a:p>
          <a:p>
            <a:r>
              <a:rPr lang="en-GB" sz="1050" dirty="0">
                <a:latin typeface="Arial" panose="020B0604020202020204" pitchFamily="34" charset="0"/>
                <a:cs typeface="Arial" panose="020B0604020202020204" pitchFamily="34" charset="0"/>
              </a:rPr>
              <a:t>The app does all this while protecting </a:t>
            </a:r>
            <a:r>
              <a:rPr lang="en-GB" sz="1050" dirty="0">
                <a:latin typeface="Arial" panose="020B0604020202020204" pitchFamily="34" charset="0"/>
                <a:cs typeface="Arial" panose="020B0604020202020204" pitchFamily="34" charset="0"/>
                <a:hlinkClick r:id="rId3"/>
              </a:rPr>
              <a:t>users' anonymity</a:t>
            </a:r>
            <a:r>
              <a:rPr lang="en-GB" sz="1050" dirty="0">
                <a:latin typeface="Arial" panose="020B0604020202020204" pitchFamily="34" charset="0"/>
                <a:cs typeface="Arial" panose="020B0604020202020204" pitchFamily="34" charset="0"/>
              </a:rPr>
              <a:t>. Nobody, including the government, will know who or where a particular user is.</a:t>
            </a:r>
          </a:p>
          <a:p>
            <a:pPr>
              <a:lnSpc>
                <a:spcPct val="90000"/>
              </a:lnSpc>
              <a:buFont typeface="Arial" panose="020B0604020202020204" pitchFamily="34" charset="0"/>
              <a:buNone/>
            </a:pPr>
            <a:endParaRPr lang="en-GB" altLang="en-US" sz="1050" dirty="0">
              <a:latin typeface="Arial" panose="020B0604020202020204" pitchFamily="34" charset="0"/>
            </a:endParaRPr>
          </a:p>
          <a:p>
            <a:r>
              <a:rPr lang="en-GB" sz="1050" b="1" dirty="0">
                <a:latin typeface="Arial" panose="020B0604020202020204" pitchFamily="34" charset="0"/>
                <a:cs typeface="Arial" panose="020B0604020202020204" pitchFamily="34" charset="0"/>
              </a:rPr>
              <a:t>The NHS COVID-19 app only works on smartphones that are compatible with the Exposure Notification framework developed by Apple and Google.</a:t>
            </a:r>
          </a:p>
          <a:p>
            <a:endParaRPr lang="en-GB" sz="1050" b="1" dirty="0">
              <a:latin typeface="Arial" panose="020B0604020202020204" pitchFamily="34" charset="0"/>
              <a:cs typeface="Arial" panose="020B0604020202020204" pitchFamily="34" charset="0"/>
            </a:endParaRPr>
          </a:p>
          <a:p>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buFont typeface="Arial" panose="020B0604020202020204" pitchFamily="34" charset="0"/>
              <a:buNone/>
            </a:pPr>
            <a:endParaRPr lang="en-GB" altLang="en-US" sz="1400" dirty="0">
              <a:latin typeface="Arial" panose="020B0604020202020204" pitchFamily="34" charset="0"/>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731785" y="2400914"/>
            <a:ext cx="6617189" cy="3485570"/>
          </a:xfrm>
          <a:prstGeom prst="rect">
            <a:avLst/>
          </a:prstGeom>
          <a:noFill/>
          <a:ln w="19050">
            <a:solidFill>
              <a:srgbClr val="005EB8"/>
            </a:solidFill>
          </a:ln>
        </p:spPr>
        <p:txBody>
          <a:bodyPr wrap="square">
            <a:spAutoFit/>
          </a:bodyPr>
          <a:lstStyle/>
          <a:p>
            <a:r>
              <a:rPr lang="en-GB" sz="1200" dirty="0">
                <a:latin typeface="Arial" panose="020B0604020202020204" pitchFamily="34" charset="0"/>
                <a:cs typeface="Arial" panose="020B0604020202020204" pitchFamily="34" charset="0"/>
              </a:rPr>
              <a:t>Below are the </a:t>
            </a:r>
            <a:r>
              <a:rPr lang="en-GB" sz="1200" b="1" dirty="0">
                <a:latin typeface="Arial" panose="020B0604020202020204" pitchFamily="34" charset="0"/>
                <a:cs typeface="Arial" panose="020B0604020202020204" pitchFamily="34" charset="0"/>
              </a:rPr>
              <a:t>key app features</a:t>
            </a: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dirty="0">
              <a:latin typeface="Arial" panose="020B0604020202020204" pitchFamily="34" charset="0"/>
              <a:cs typeface="Arial" panose="020B0604020202020204" pitchFamily="34" charset="0"/>
            </a:endParaRPr>
          </a:p>
          <a:p>
            <a:endParaRPr lang="en-GB" sz="105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dirty="0"/>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927454" y="6275801"/>
            <a:ext cx="9640451" cy="522013"/>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000" b="1" dirty="0">
                <a:solidFill>
                  <a:schemeClr val="accent1"/>
                </a:solidFill>
              </a:rPr>
              <a:t>Resources</a:t>
            </a:r>
          </a:p>
          <a:p>
            <a:pPr marL="0" indent="0">
              <a:spcBef>
                <a:spcPts val="0"/>
              </a:spcBef>
              <a:buNone/>
            </a:pPr>
            <a:r>
              <a:rPr lang="en-GB" sz="1000" dirty="0">
                <a:hlinkClick r:id="rId4"/>
              </a:rPr>
              <a:t>How to download the app</a:t>
            </a:r>
            <a:r>
              <a:rPr lang="en-GB" sz="1000" dirty="0"/>
              <a:t>			</a:t>
            </a:r>
            <a:r>
              <a:rPr lang="en-GB" sz="1000" dirty="0">
                <a:hlinkClick r:id="rId5"/>
              </a:rPr>
              <a:t>NHS COVID-19 app video</a:t>
            </a:r>
            <a:r>
              <a:rPr lang="en-GB" sz="1000" dirty="0"/>
              <a:t>		</a:t>
            </a:r>
            <a:r>
              <a:rPr lang="en-GB" sz="1000" dirty="0">
                <a:hlinkClick r:id="rId3"/>
              </a:rPr>
              <a:t>Your data and privacy</a:t>
            </a:r>
            <a:endParaRPr lang="en-GB" sz="1000" dirty="0"/>
          </a:p>
          <a:p>
            <a:pPr marL="0" indent="0">
              <a:spcBef>
                <a:spcPts val="0"/>
              </a:spcBef>
              <a:buNone/>
            </a:pPr>
            <a:r>
              <a:rPr lang="en-GB" sz="1000" dirty="0">
                <a:hlinkClick r:id="rId6"/>
              </a:rPr>
              <a:t>Using COVID-19 app to protect visitors and staff </a:t>
            </a:r>
            <a:r>
              <a:rPr lang="en-GB" sz="1000" dirty="0"/>
              <a:t>		</a:t>
            </a:r>
            <a:r>
              <a:rPr lang="en-GB" sz="1000" dirty="0">
                <a:hlinkClick r:id="rId7"/>
              </a:rPr>
              <a:t>NHS COVID-19 information</a:t>
            </a:r>
            <a:r>
              <a:rPr lang="en-GB" sz="1000" dirty="0"/>
              <a:t>		</a:t>
            </a:r>
            <a:r>
              <a:rPr lang="en-GB" sz="1000" dirty="0">
                <a:hlinkClick r:id="rId8"/>
              </a:rPr>
              <a:t>Create QR poster pdf</a:t>
            </a:r>
            <a:endParaRPr lang="en-GB" sz="1000" dirty="0"/>
          </a:p>
          <a:p>
            <a:pPr marL="0" indent="0">
              <a:spcBef>
                <a:spcPts val="0"/>
              </a:spcBef>
              <a:buNone/>
            </a:pPr>
            <a:endParaRPr lang="en-GB" sz="1200" dirty="0"/>
          </a:p>
          <a:p>
            <a:pPr marL="0" indent="0">
              <a:spcBef>
                <a:spcPts val="0"/>
              </a:spcBef>
              <a:buNone/>
            </a:pPr>
            <a:endParaRPr lang="en-GB" sz="1200" dirty="0"/>
          </a:p>
        </p:txBody>
      </p:sp>
      <p:sp>
        <p:nvSpPr>
          <p:cNvPr id="12" name="TextBox 11">
            <a:extLst>
              <a:ext uri="{FF2B5EF4-FFF2-40B4-BE49-F238E27FC236}">
                <a16:creationId xmlns:a16="http://schemas.microsoft.com/office/drawing/2014/main" id="{B2751A6C-C980-4A71-AE78-4D97FD5CD525}"/>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pic>
        <p:nvPicPr>
          <p:cNvPr id="6" name="Picture 5">
            <a:hlinkClick r:id="rId9"/>
            <a:extLst>
              <a:ext uri="{FF2B5EF4-FFF2-40B4-BE49-F238E27FC236}">
                <a16:creationId xmlns:a16="http://schemas.microsoft.com/office/drawing/2014/main" id="{5B375F89-AB49-4746-A9D9-CE3D599F2A4F}"/>
              </a:ext>
            </a:extLst>
          </p:cNvPr>
          <p:cNvPicPr>
            <a:picLocks noChangeAspect="1"/>
          </p:cNvPicPr>
          <p:nvPr/>
        </p:nvPicPr>
        <p:blipFill>
          <a:blip r:embed="rId10"/>
          <a:stretch>
            <a:fillRect/>
          </a:stretch>
        </p:blipFill>
        <p:spPr>
          <a:xfrm>
            <a:off x="8457035" y="4121835"/>
            <a:ext cx="1734480" cy="568835"/>
          </a:xfrm>
          <a:prstGeom prst="rect">
            <a:avLst/>
          </a:prstGeom>
        </p:spPr>
      </p:pic>
      <p:pic>
        <p:nvPicPr>
          <p:cNvPr id="7" name="Picture 6">
            <a:hlinkClick r:id="rId11"/>
            <a:extLst>
              <a:ext uri="{FF2B5EF4-FFF2-40B4-BE49-F238E27FC236}">
                <a16:creationId xmlns:a16="http://schemas.microsoft.com/office/drawing/2014/main" id="{E27FFD59-C227-4E24-A870-AF767D003F71}"/>
              </a:ext>
            </a:extLst>
          </p:cNvPr>
          <p:cNvPicPr>
            <a:picLocks noChangeAspect="1"/>
          </p:cNvPicPr>
          <p:nvPr/>
        </p:nvPicPr>
        <p:blipFill>
          <a:blip r:embed="rId12"/>
          <a:stretch>
            <a:fillRect/>
          </a:stretch>
        </p:blipFill>
        <p:spPr>
          <a:xfrm>
            <a:off x="8553765" y="3163283"/>
            <a:ext cx="1562100" cy="571500"/>
          </a:xfrm>
          <a:prstGeom prst="rect">
            <a:avLst/>
          </a:prstGeom>
        </p:spPr>
      </p:pic>
      <p:pic>
        <p:nvPicPr>
          <p:cNvPr id="14" name="Picture 13">
            <a:hlinkClick r:id="rId13"/>
            <a:extLst>
              <a:ext uri="{FF2B5EF4-FFF2-40B4-BE49-F238E27FC236}">
                <a16:creationId xmlns:a16="http://schemas.microsoft.com/office/drawing/2014/main" id="{E327EBCD-B3BD-4AC2-BCFC-9CBDBDE7C8F2}"/>
              </a:ext>
            </a:extLst>
          </p:cNvPr>
          <p:cNvPicPr>
            <a:picLocks noChangeAspect="1"/>
          </p:cNvPicPr>
          <p:nvPr/>
        </p:nvPicPr>
        <p:blipFill>
          <a:blip r:embed="rId14"/>
          <a:stretch>
            <a:fillRect/>
          </a:stretch>
        </p:blipFill>
        <p:spPr>
          <a:xfrm>
            <a:off x="1338097" y="3072395"/>
            <a:ext cx="1324775" cy="1324775"/>
          </a:xfrm>
          <a:prstGeom prst="rect">
            <a:avLst/>
          </a:prstGeom>
        </p:spPr>
      </p:pic>
      <p:pic>
        <p:nvPicPr>
          <p:cNvPr id="15" name="Picture 14">
            <a:hlinkClick r:id="rId15"/>
            <a:extLst>
              <a:ext uri="{FF2B5EF4-FFF2-40B4-BE49-F238E27FC236}">
                <a16:creationId xmlns:a16="http://schemas.microsoft.com/office/drawing/2014/main" id="{16B11648-85A5-4357-8832-B458202B7984}"/>
              </a:ext>
            </a:extLst>
          </p:cNvPr>
          <p:cNvPicPr>
            <a:picLocks noChangeAspect="1"/>
          </p:cNvPicPr>
          <p:nvPr/>
        </p:nvPicPr>
        <p:blipFill>
          <a:blip r:embed="rId16"/>
          <a:stretch>
            <a:fillRect/>
          </a:stretch>
        </p:blipFill>
        <p:spPr>
          <a:xfrm>
            <a:off x="3476667" y="2881471"/>
            <a:ext cx="1431029" cy="1522020"/>
          </a:xfrm>
          <a:prstGeom prst="rect">
            <a:avLst/>
          </a:prstGeom>
        </p:spPr>
      </p:pic>
      <p:pic>
        <p:nvPicPr>
          <p:cNvPr id="16" name="Picture 15">
            <a:hlinkClick r:id="rId17"/>
            <a:extLst>
              <a:ext uri="{FF2B5EF4-FFF2-40B4-BE49-F238E27FC236}">
                <a16:creationId xmlns:a16="http://schemas.microsoft.com/office/drawing/2014/main" id="{A5500EDE-6E1E-4023-AEAD-C03A2F15FC60}"/>
              </a:ext>
            </a:extLst>
          </p:cNvPr>
          <p:cNvPicPr>
            <a:picLocks noChangeAspect="1"/>
          </p:cNvPicPr>
          <p:nvPr/>
        </p:nvPicPr>
        <p:blipFill>
          <a:blip r:embed="rId18"/>
          <a:stretch>
            <a:fillRect/>
          </a:stretch>
        </p:blipFill>
        <p:spPr>
          <a:xfrm>
            <a:off x="5503782" y="2884187"/>
            <a:ext cx="1373853" cy="1388626"/>
          </a:xfrm>
          <a:prstGeom prst="rect">
            <a:avLst/>
          </a:prstGeom>
        </p:spPr>
      </p:pic>
      <p:pic>
        <p:nvPicPr>
          <p:cNvPr id="17" name="Picture 16">
            <a:hlinkClick r:id="rId19"/>
            <a:extLst>
              <a:ext uri="{FF2B5EF4-FFF2-40B4-BE49-F238E27FC236}">
                <a16:creationId xmlns:a16="http://schemas.microsoft.com/office/drawing/2014/main" id="{22BD2EEF-5D20-4603-9AB9-12067C27BEF0}"/>
              </a:ext>
            </a:extLst>
          </p:cNvPr>
          <p:cNvPicPr>
            <a:picLocks noChangeAspect="1"/>
          </p:cNvPicPr>
          <p:nvPr/>
        </p:nvPicPr>
        <p:blipFill>
          <a:blip r:embed="rId20"/>
          <a:stretch>
            <a:fillRect/>
          </a:stretch>
        </p:blipFill>
        <p:spPr>
          <a:xfrm>
            <a:off x="1144679" y="4359794"/>
            <a:ext cx="1604432" cy="1470729"/>
          </a:xfrm>
          <a:prstGeom prst="rect">
            <a:avLst/>
          </a:prstGeom>
        </p:spPr>
      </p:pic>
      <p:pic>
        <p:nvPicPr>
          <p:cNvPr id="18" name="Picture 17">
            <a:hlinkClick r:id="rId21"/>
            <a:extLst>
              <a:ext uri="{FF2B5EF4-FFF2-40B4-BE49-F238E27FC236}">
                <a16:creationId xmlns:a16="http://schemas.microsoft.com/office/drawing/2014/main" id="{E524409D-E79E-42CD-9803-7919ECEB1910}"/>
              </a:ext>
            </a:extLst>
          </p:cNvPr>
          <p:cNvPicPr>
            <a:picLocks noChangeAspect="1"/>
          </p:cNvPicPr>
          <p:nvPr/>
        </p:nvPicPr>
        <p:blipFill>
          <a:blip r:embed="rId22"/>
          <a:stretch>
            <a:fillRect/>
          </a:stretch>
        </p:blipFill>
        <p:spPr>
          <a:xfrm>
            <a:off x="3501902" y="4423827"/>
            <a:ext cx="1431029" cy="1447108"/>
          </a:xfrm>
          <a:prstGeom prst="rect">
            <a:avLst/>
          </a:prstGeom>
        </p:spPr>
      </p:pic>
      <p:pic>
        <p:nvPicPr>
          <p:cNvPr id="19" name="Picture 18">
            <a:hlinkClick r:id="rId23"/>
            <a:extLst>
              <a:ext uri="{FF2B5EF4-FFF2-40B4-BE49-F238E27FC236}">
                <a16:creationId xmlns:a16="http://schemas.microsoft.com/office/drawing/2014/main" id="{C41025EE-F4D8-4D1E-AC80-1016B68A63FE}"/>
              </a:ext>
            </a:extLst>
          </p:cNvPr>
          <p:cNvPicPr>
            <a:picLocks noChangeAspect="1"/>
          </p:cNvPicPr>
          <p:nvPr/>
        </p:nvPicPr>
        <p:blipFill>
          <a:blip r:embed="rId24"/>
          <a:stretch>
            <a:fillRect/>
          </a:stretch>
        </p:blipFill>
        <p:spPr>
          <a:xfrm>
            <a:off x="5480997" y="4501516"/>
            <a:ext cx="1306577" cy="1291729"/>
          </a:xfrm>
          <a:prstGeom prst="rect">
            <a:avLst/>
          </a:prstGeom>
        </p:spPr>
      </p:pic>
      <p:sp>
        <p:nvSpPr>
          <p:cNvPr id="2" name="TextBox 1">
            <a:extLst>
              <a:ext uri="{FF2B5EF4-FFF2-40B4-BE49-F238E27FC236}">
                <a16:creationId xmlns:a16="http://schemas.microsoft.com/office/drawing/2014/main" id="{5C8C2EC6-5BE1-42F1-BCDA-0FF831281300}"/>
              </a:ext>
            </a:extLst>
          </p:cNvPr>
          <p:cNvSpPr txBox="1"/>
          <p:nvPr/>
        </p:nvSpPr>
        <p:spPr>
          <a:xfrm>
            <a:off x="8213209" y="2551798"/>
            <a:ext cx="2280553" cy="307777"/>
          </a:xfrm>
          <a:prstGeom prst="rect">
            <a:avLst/>
          </a:prstGeom>
          <a:noFill/>
        </p:spPr>
        <p:txBody>
          <a:bodyPr wrap="square" rtlCol="0">
            <a:spAutoFit/>
          </a:bodyPr>
          <a:lstStyle/>
          <a:p>
            <a:pPr algn="ctr"/>
            <a:r>
              <a:rPr lang="en-GB" sz="1400" b="1" dirty="0"/>
              <a:t>Download the app here</a:t>
            </a:r>
          </a:p>
        </p:txBody>
      </p:sp>
      <p:pic>
        <p:nvPicPr>
          <p:cNvPr id="4" name="Picture 3">
            <a:extLst>
              <a:ext uri="{FF2B5EF4-FFF2-40B4-BE49-F238E27FC236}">
                <a16:creationId xmlns:a16="http://schemas.microsoft.com/office/drawing/2014/main" id="{7764A212-7D3C-4E20-AFEE-9C77D0C004F8}"/>
              </a:ext>
            </a:extLst>
          </p:cNvPr>
          <p:cNvPicPr>
            <a:picLocks noChangeAspect="1"/>
          </p:cNvPicPr>
          <p:nvPr/>
        </p:nvPicPr>
        <p:blipFill>
          <a:blip r:embed="rId25"/>
          <a:stretch>
            <a:fillRect/>
          </a:stretch>
        </p:blipFill>
        <p:spPr>
          <a:xfrm>
            <a:off x="201543" y="0"/>
            <a:ext cx="796833" cy="812189"/>
          </a:xfrm>
          <a:prstGeom prst="rect">
            <a:avLst/>
          </a:prstGeom>
        </p:spPr>
      </p:pic>
    </p:spTree>
    <p:extLst>
      <p:ext uri="{BB962C8B-B14F-4D97-AF65-F5344CB8AC3E}">
        <p14:creationId xmlns:p14="http://schemas.microsoft.com/office/powerpoint/2010/main" val="1428213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1143088" y="135605"/>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How staff should use NHS COVID-19 app </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599959" y="782125"/>
            <a:ext cx="11098460" cy="118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pPr>
            <a:r>
              <a:rPr lang="en-GB" sz="1400" b="1" dirty="0">
                <a:latin typeface="Arial" panose="020B0604020202020204" pitchFamily="34" charset="0"/>
                <a:cs typeface="Arial" panose="020B0604020202020204" pitchFamily="34" charset="0"/>
              </a:rPr>
              <a:t>All care home staff </a:t>
            </a:r>
            <a:r>
              <a:rPr lang="en-GB" sz="1400" dirty="0">
                <a:latin typeface="Arial" panose="020B0604020202020204" pitchFamily="34" charset="0"/>
                <a:cs typeface="Arial" panose="020B0604020202020204" pitchFamily="34" charset="0"/>
              </a:rPr>
              <a:t>should use the NHS COVID-19 app </a:t>
            </a:r>
            <a:r>
              <a:rPr lang="en-GB" sz="1400" b="1" dirty="0">
                <a:latin typeface="Arial" panose="020B0604020202020204" pitchFamily="34" charset="0"/>
                <a:cs typeface="Arial" panose="020B0604020202020204" pitchFamily="34" charset="0"/>
              </a:rPr>
              <a:t>outside their places of work</a:t>
            </a:r>
            <a:r>
              <a:rPr lang="en-GB" sz="1400" dirty="0">
                <a:latin typeface="Arial" panose="020B0604020202020204" pitchFamily="34" charset="0"/>
                <a:cs typeface="Arial" panose="020B0604020202020204" pitchFamily="34" charset="0"/>
              </a:rPr>
              <a:t>, please see </a:t>
            </a:r>
            <a:r>
              <a:rPr lang="en-GB" sz="1400" dirty="0">
                <a:latin typeface="Arial" panose="020B0604020202020204" pitchFamily="34" charset="0"/>
                <a:cs typeface="Arial" panose="020B0604020202020204" pitchFamily="34" charset="0"/>
                <a:hlinkClick r:id="" action="ppaction://noaction"/>
              </a:rPr>
              <a:t>NHS COVID-19 app features</a:t>
            </a:r>
            <a:r>
              <a:rPr lang="en-GB" sz="1400" dirty="0">
                <a:latin typeface="Arial" panose="020B0604020202020204" pitchFamily="34" charset="0"/>
                <a:cs typeface="Arial" panose="020B0604020202020204" pitchFamily="34" charset="0"/>
              </a:rPr>
              <a:t> slide regarding instructions on how to download the app.</a:t>
            </a:r>
          </a:p>
          <a:p>
            <a:pPr>
              <a:lnSpc>
                <a:spcPct val="90000"/>
              </a:lnSpc>
            </a:pPr>
            <a:endParaRPr lang="en-GB" altLang="en-US"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The NHS COVID-19 app only works on smartphones that are compatible with the Exposure Notification framework developed by Apple and Google</a:t>
            </a: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buFont typeface="Arial" panose="020B0604020202020204" pitchFamily="34" charset="0"/>
              <a:buNone/>
            </a:pPr>
            <a:endParaRPr lang="en-GB" altLang="en-US" sz="1400" dirty="0">
              <a:latin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dirty="0"/>
          </a:p>
        </p:txBody>
      </p:sp>
      <p:sp>
        <p:nvSpPr>
          <p:cNvPr id="12" name="TextBox 11">
            <a:extLst>
              <a:ext uri="{FF2B5EF4-FFF2-40B4-BE49-F238E27FC236}">
                <a16:creationId xmlns:a16="http://schemas.microsoft.com/office/drawing/2014/main" id="{B2751A6C-C980-4A71-AE78-4D97FD5CD525}"/>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
        <p:nvSpPr>
          <p:cNvPr id="13" name="TextBox 12">
            <a:extLst>
              <a:ext uri="{FF2B5EF4-FFF2-40B4-BE49-F238E27FC236}">
                <a16:creationId xmlns:a16="http://schemas.microsoft.com/office/drawing/2014/main" id="{B91DE03E-CF70-432F-B3EF-FF6566F427FF}"/>
              </a:ext>
            </a:extLst>
          </p:cNvPr>
          <p:cNvSpPr txBox="1"/>
          <p:nvPr/>
        </p:nvSpPr>
        <p:spPr>
          <a:xfrm>
            <a:off x="6510835" y="1850124"/>
            <a:ext cx="5369207" cy="3600986"/>
          </a:xfrm>
          <a:prstGeom prst="rect">
            <a:avLst/>
          </a:prstGeom>
          <a:noFill/>
          <a:ln w="19050">
            <a:solidFill>
              <a:srgbClr val="005EB8"/>
            </a:solidFill>
          </a:ln>
        </p:spPr>
        <p:txBody>
          <a:bodyPr wrap="square">
            <a:spAutoFit/>
          </a:bodyPr>
          <a:lstStyle/>
          <a:p>
            <a:r>
              <a:rPr lang="en-GB" sz="1200" b="1" dirty="0">
                <a:latin typeface="Arial" panose="020B0604020202020204" pitchFamily="34" charset="0"/>
                <a:cs typeface="Arial" panose="020B0604020202020204" pitchFamily="34" charset="0"/>
              </a:rPr>
              <a:t>Use of app to protect visitors and staff</a:t>
            </a:r>
          </a:p>
          <a:p>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Care providers are encouraged to display official </a:t>
            </a:r>
            <a:r>
              <a:rPr lang="en-GB" sz="1200" b="1" dirty="0">
                <a:latin typeface="Arial" panose="020B0604020202020204" pitchFamily="34" charset="0"/>
                <a:cs typeface="Arial" panose="020B0604020202020204" pitchFamily="34" charset="0"/>
                <a:hlinkClick r:id="rId3"/>
              </a:rPr>
              <a:t>NHS QR code posters</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at their venue entrances to help support contact tracing. </a:t>
            </a:r>
          </a:p>
          <a:p>
            <a:endParaRPr lang="en-GB" sz="1200" b="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This should be referenced in visitor’s policy and part risk assessment. </a:t>
            </a:r>
          </a:p>
          <a:p>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This means that if people visit the venue and later test positive for coronavirus, other app users who were there at the same time may be sent an alert, if local public health teams think this is necessary. </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The app notification will not mention the name of your venue, it will just let app users know that they may have come into contact with coronavirus and provide them with public health advice.</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If staff believe that they’ve been in contact with coronavirus, or gets an alert telling them that they’ve been in contact with someone who has tested positive, they should refer to their </a:t>
            </a:r>
            <a:r>
              <a:rPr lang="en-GB" sz="1200" b="1" dirty="0">
                <a:latin typeface="Arial" panose="020B0604020202020204" pitchFamily="34" charset="0"/>
                <a:cs typeface="Arial" panose="020B0604020202020204" pitchFamily="34" charset="0"/>
              </a:rPr>
              <a:t>local public health risk assessment process</a:t>
            </a:r>
            <a:r>
              <a:rPr lang="en-GB" sz="1200" dirty="0">
                <a:latin typeface="Arial" panose="020B0604020202020204" pitchFamily="34" charset="0"/>
                <a:cs typeface="Arial" panose="020B0604020202020204" pitchFamily="34" charset="0"/>
              </a:rPr>
              <a:t>. </a:t>
            </a:r>
          </a:p>
        </p:txBody>
      </p:sp>
      <p:sp>
        <p:nvSpPr>
          <p:cNvPr id="21" name="TextBox 20">
            <a:extLst>
              <a:ext uri="{FF2B5EF4-FFF2-40B4-BE49-F238E27FC236}">
                <a16:creationId xmlns:a16="http://schemas.microsoft.com/office/drawing/2014/main" id="{38F8A3B7-E567-45F0-A9A2-8814A5F9C122}"/>
              </a:ext>
            </a:extLst>
          </p:cNvPr>
          <p:cNvSpPr txBox="1"/>
          <p:nvPr/>
        </p:nvSpPr>
        <p:spPr>
          <a:xfrm>
            <a:off x="541772" y="1862571"/>
            <a:ext cx="5868139" cy="4524315"/>
          </a:xfrm>
          <a:prstGeom prst="rect">
            <a:avLst/>
          </a:prstGeom>
          <a:noFill/>
          <a:ln w="19050">
            <a:solidFill>
              <a:srgbClr val="005EB8"/>
            </a:solidFill>
          </a:ln>
        </p:spPr>
        <p:txBody>
          <a:bodyPr wrap="square">
            <a:spAutoFit/>
          </a:bodyPr>
          <a:lstStyle/>
          <a:p>
            <a:r>
              <a:rPr lang="en-GB" sz="1200" b="1" dirty="0">
                <a:latin typeface="Arial" panose="020B0604020202020204" pitchFamily="34" charset="0"/>
                <a:cs typeface="Arial" panose="020B0604020202020204" pitchFamily="34" charset="0"/>
              </a:rPr>
              <a:t>Use of app in care environment</a:t>
            </a:r>
          </a:p>
          <a:p>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Health and care workers </a:t>
            </a:r>
            <a:r>
              <a:rPr lang="en-GB" sz="1200" b="1" dirty="0">
                <a:latin typeface="Arial" panose="020B0604020202020204" pitchFamily="34" charset="0"/>
                <a:cs typeface="Arial" panose="020B0604020202020204" pitchFamily="34" charset="0"/>
              </a:rPr>
              <a:t>should not use </a:t>
            </a:r>
            <a:r>
              <a:rPr lang="en-GB" sz="1200" dirty="0">
                <a:latin typeface="Arial" panose="020B0604020202020204" pitchFamily="34" charset="0"/>
                <a:cs typeface="Arial" panose="020B0604020202020204" pitchFamily="34" charset="0"/>
              </a:rPr>
              <a:t>the NHS COVID-19 app </a:t>
            </a:r>
          </a:p>
          <a:p>
            <a:r>
              <a:rPr lang="en-GB" sz="1200" dirty="0">
                <a:latin typeface="Arial" panose="020B0604020202020204" pitchFamily="34" charset="0"/>
                <a:cs typeface="Arial" panose="020B0604020202020204" pitchFamily="34" charset="0"/>
              </a:rPr>
              <a:t>when they are working in care environment, healthcare buildings, </a:t>
            </a:r>
          </a:p>
          <a:p>
            <a:r>
              <a:rPr lang="en-GB" sz="1200" dirty="0">
                <a:latin typeface="Arial" panose="020B0604020202020204" pitchFamily="34" charset="0"/>
                <a:cs typeface="Arial" panose="020B0604020202020204" pitchFamily="34" charset="0"/>
              </a:rPr>
              <a:t>including hospitals and GP surgeries.</a:t>
            </a:r>
          </a:p>
          <a:p>
            <a:r>
              <a:rPr lang="en-GB" sz="1200" dirty="0">
                <a:latin typeface="Arial" panose="020B0604020202020204" pitchFamily="34" charset="0"/>
                <a:cs typeface="Arial" panose="020B0604020202020204" pitchFamily="34" charset="0"/>
              </a:rPr>
              <a:t>If you’re a health or care worker practising infection prevention </a:t>
            </a:r>
          </a:p>
          <a:p>
            <a:r>
              <a:rPr lang="en-GB" sz="1200" dirty="0">
                <a:latin typeface="Arial" panose="020B0604020202020204" pitchFamily="34" charset="0"/>
                <a:cs typeface="Arial" panose="020B0604020202020204" pitchFamily="34" charset="0"/>
              </a:rPr>
              <a:t>and control (IPC), including wearing correct PPE, you should </a:t>
            </a:r>
          </a:p>
          <a:p>
            <a:r>
              <a:rPr lang="en-GB" sz="1200" dirty="0">
                <a:latin typeface="Arial" panose="020B0604020202020204" pitchFamily="34" charset="0"/>
                <a:cs typeface="Arial" panose="020B0604020202020204" pitchFamily="34" charset="0"/>
              </a:rPr>
              <a:t>pause contact tracing on your app.</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How should health and social care workers pause contact </a:t>
            </a:r>
          </a:p>
          <a:p>
            <a:r>
              <a:rPr lang="en-GB" sz="1200" b="1" dirty="0">
                <a:latin typeface="Arial" panose="020B0604020202020204" pitchFamily="34" charset="0"/>
                <a:cs typeface="Arial" panose="020B0604020202020204" pitchFamily="34" charset="0"/>
              </a:rPr>
              <a:t>tracing?</a:t>
            </a:r>
          </a:p>
          <a:p>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Pause contact tracing within the app by scrolling down the </a:t>
            </a:r>
          </a:p>
          <a:p>
            <a:r>
              <a:rPr lang="en-GB" sz="1200" dirty="0">
                <a:latin typeface="Arial" panose="020B0604020202020204" pitchFamily="34" charset="0"/>
                <a:cs typeface="Arial" panose="020B0604020202020204" pitchFamily="34" charset="0"/>
              </a:rPr>
              <a:t>home screen to the Bluetooth image and turning the contract </a:t>
            </a:r>
          </a:p>
          <a:p>
            <a:r>
              <a:rPr lang="en-GB" sz="1200" dirty="0">
                <a:latin typeface="Arial" panose="020B0604020202020204" pitchFamily="34" charset="0"/>
                <a:cs typeface="Arial" panose="020B0604020202020204" pitchFamily="34" charset="0"/>
              </a:rPr>
              <a:t>tracing button to off as shown in the picture.</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You should also pause the app when: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you’re working behind a fixed Perspex (or equivalent) screen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and are fully protected from other people - you should be </a:t>
            </a:r>
          </a:p>
          <a:p>
            <a:r>
              <a:rPr lang="en-GB" sz="1200" dirty="0">
                <a:latin typeface="Arial" panose="020B0604020202020204" pitchFamily="34" charset="0"/>
                <a:cs typeface="Arial" panose="020B0604020202020204" pitchFamily="34" charset="0"/>
              </a:rPr>
              <a:t>adequately protected</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you store your phone in a locker or communal area</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Remember to turn contact tracing back on once you leave this situation</a:t>
            </a:r>
            <a:r>
              <a:rPr lang="en-GB" sz="1050" b="1" dirty="0">
                <a:latin typeface="Arial" panose="020B0604020202020204" pitchFamily="34" charset="0"/>
                <a:cs typeface="Arial" panose="020B0604020202020204" pitchFamily="34" charset="0"/>
              </a:rPr>
              <a:t>.</a:t>
            </a:r>
          </a:p>
          <a:p>
            <a:endParaRPr lang="en-GB"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3CA0372-B85C-4509-92FE-28007753DBC7}"/>
              </a:ext>
            </a:extLst>
          </p:cNvPr>
          <p:cNvPicPr>
            <a:picLocks noChangeAspect="1"/>
          </p:cNvPicPr>
          <p:nvPr/>
        </p:nvPicPr>
        <p:blipFill>
          <a:blip r:embed="rId4"/>
          <a:stretch>
            <a:fillRect/>
          </a:stretch>
        </p:blipFill>
        <p:spPr>
          <a:xfrm>
            <a:off x="4874261" y="3117159"/>
            <a:ext cx="1434727" cy="2860257"/>
          </a:xfrm>
          <a:prstGeom prst="rect">
            <a:avLst/>
          </a:prstGeom>
        </p:spPr>
      </p:pic>
      <p:pic>
        <p:nvPicPr>
          <p:cNvPr id="14" name="Picture 13">
            <a:extLst>
              <a:ext uri="{FF2B5EF4-FFF2-40B4-BE49-F238E27FC236}">
                <a16:creationId xmlns:a16="http://schemas.microsoft.com/office/drawing/2014/main" id="{9CDF99FA-22E4-4EAC-9648-CBF1D50B8548}"/>
              </a:ext>
            </a:extLst>
          </p:cNvPr>
          <p:cNvPicPr>
            <a:picLocks noChangeAspect="1"/>
          </p:cNvPicPr>
          <p:nvPr/>
        </p:nvPicPr>
        <p:blipFill>
          <a:blip r:embed="rId5"/>
          <a:stretch>
            <a:fillRect/>
          </a:stretch>
        </p:blipFill>
        <p:spPr>
          <a:xfrm>
            <a:off x="201543" y="0"/>
            <a:ext cx="796833" cy="812189"/>
          </a:xfrm>
          <a:prstGeom prst="rect">
            <a:avLst/>
          </a:prstGeom>
        </p:spPr>
      </p:pic>
      <p:sp>
        <p:nvSpPr>
          <p:cNvPr id="15" name="Content Placeholder 1">
            <a:extLst>
              <a:ext uri="{FF2B5EF4-FFF2-40B4-BE49-F238E27FC236}">
                <a16:creationId xmlns:a16="http://schemas.microsoft.com/office/drawing/2014/main" id="{78F6E8FE-8974-4067-B528-942ADE1492A2}"/>
              </a:ext>
            </a:extLst>
          </p:cNvPr>
          <p:cNvSpPr txBox="1">
            <a:spLocks/>
          </p:cNvSpPr>
          <p:nvPr/>
        </p:nvSpPr>
        <p:spPr>
          <a:xfrm>
            <a:off x="6510835" y="5542021"/>
            <a:ext cx="5369207" cy="1107626"/>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000" b="1" dirty="0">
                <a:solidFill>
                  <a:schemeClr val="accent1"/>
                </a:solidFill>
              </a:rPr>
              <a:t>Resources</a:t>
            </a:r>
          </a:p>
          <a:p>
            <a:pPr marL="0" indent="0">
              <a:spcBef>
                <a:spcPts val="0"/>
              </a:spcBef>
              <a:buNone/>
            </a:pPr>
            <a:r>
              <a:rPr lang="en-GB" sz="1000" dirty="0">
                <a:hlinkClick r:id="rId6"/>
              </a:rPr>
              <a:t>How to download the app</a:t>
            </a:r>
            <a:r>
              <a:rPr lang="en-GB" sz="1000" dirty="0"/>
              <a:t>			</a:t>
            </a:r>
          </a:p>
          <a:p>
            <a:pPr marL="0" indent="0">
              <a:spcBef>
                <a:spcPts val="0"/>
              </a:spcBef>
              <a:buNone/>
            </a:pPr>
            <a:r>
              <a:rPr lang="en-GB" sz="1000" dirty="0">
                <a:hlinkClick r:id="rId7"/>
              </a:rPr>
              <a:t>NHS COVID-19 app video</a:t>
            </a:r>
            <a:endParaRPr lang="en-GB" sz="1000" dirty="0"/>
          </a:p>
          <a:p>
            <a:pPr marL="0" indent="0">
              <a:spcBef>
                <a:spcPts val="0"/>
              </a:spcBef>
              <a:buNone/>
            </a:pPr>
            <a:r>
              <a:rPr lang="en-GB" sz="1000" dirty="0">
                <a:hlinkClick r:id="rId8"/>
              </a:rPr>
              <a:t>Using COVID-19 app to protect visitors and staff </a:t>
            </a:r>
            <a:r>
              <a:rPr lang="en-GB" sz="1000" dirty="0"/>
              <a:t>			</a:t>
            </a:r>
          </a:p>
          <a:p>
            <a:pPr marL="0" indent="0">
              <a:spcBef>
                <a:spcPts val="0"/>
              </a:spcBef>
              <a:buNone/>
            </a:pPr>
            <a:r>
              <a:rPr lang="en-GB" sz="1000" dirty="0">
                <a:hlinkClick r:id="rId9"/>
              </a:rPr>
              <a:t>Your data and privacy</a:t>
            </a:r>
            <a:endParaRPr lang="en-GB" sz="1000" dirty="0"/>
          </a:p>
          <a:p>
            <a:pPr marL="0" indent="0">
              <a:spcBef>
                <a:spcPts val="0"/>
              </a:spcBef>
              <a:buNone/>
            </a:pPr>
            <a:r>
              <a:rPr lang="en-GB" sz="1000" dirty="0">
                <a:hlinkClick r:id="rId10"/>
              </a:rPr>
              <a:t>NHS COVID-19 information</a:t>
            </a:r>
            <a:r>
              <a:rPr lang="en-GB" sz="1000" dirty="0"/>
              <a:t>	</a:t>
            </a:r>
          </a:p>
          <a:p>
            <a:pPr marL="0" indent="0">
              <a:spcBef>
                <a:spcPts val="0"/>
              </a:spcBef>
              <a:buNone/>
            </a:pPr>
            <a:r>
              <a:rPr lang="en-GB" sz="1000" dirty="0">
                <a:hlinkClick r:id="rId11"/>
              </a:rPr>
              <a:t>Easy Read Test and Trace</a:t>
            </a:r>
            <a:endParaRPr lang="en-GB" sz="1000" dirty="0"/>
          </a:p>
          <a:p>
            <a:pPr marL="0" indent="0">
              <a:spcBef>
                <a:spcPts val="0"/>
              </a:spcBef>
              <a:buNone/>
            </a:pPr>
            <a:endParaRPr lang="en-GB" sz="1200" dirty="0"/>
          </a:p>
        </p:txBody>
      </p:sp>
    </p:spTree>
    <p:extLst>
      <p:ext uri="{BB962C8B-B14F-4D97-AF65-F5344CB8AC3E}">
        <p14:creationId xmlns:p14="http://schemas.microsoft.com/office/powerpoint/2010/main" val="362993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942225" y="146465"/>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How residents should use NHS COVID-19 app </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650046" y="759857"/>
            <a:ext cx="11098460" cy="134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en-GB" altLang="en-US" sz="1400" dirty="0">
              <a:latin typeface="Arial" panose="020B0604020202020204" pitchFamily="34" charset="0"/>
            </a:endParaRPr>
          </a:p>
          <a:p>
            <a:pPr>
              <a:lnSpc>
                <a:spcPct val="90000"/>
              </a:lnSpc>
            </a:pPr>
            <a:r>
              <a:rPr lang="en-GB" sz="1400" b="1" dirty="0">
                <a:latin typeface="Arial" panose="020B0604020202020204" pitchFamily="34" charset="0"/>
                <a:cs typeface="Arial" panose="020B0604020202020204" pitchFamily="34" charset="0"/>
              </a:rPr>
              <a:t>All residents </a:t>
            </a:r>
            <a:r>
              <a:rPr lang="en-GB" sz="1400" dirty="0">
                <a:latin typeface="Arial" panose="020B0604020202020204" pitchFamily="34" charset="0"/>
                <a:cs typeface="Arial" panose="020B0604020202020204" pitchFamily="34" charset="0"/>
              </a:rPr>
              <a:t>should use the NHS COVID-19 app when they are visiting venues outside their places of residence, please see </a:t>
            </a:r>
            <a:r>
              <a:rPr lang="en-GB" sz="1400" dirty="0">
                <a:latin typeface="Arial" panose="020B0604020202020204" pitchFamily="34" charset="0"/>
                <a:cs typeface="Arial" panose="020B0604020202020204" pitchFamily="34" charset="0"/>
                <a:hlinkClick r:id="" action="ppaction://noaction"/>
              </a:rPr>
              <a:t>NHS COVID-19 app features</a:t>
            </a:r>
            <a:r>
              <a:rPr lang="en-GB" sz="1400" dirty="0">
                <a:latin typeface="Arial" panose="020B0604020202020204" pitchFamily="34" charset="0"/>
                <a:cs typeface="Arial" panose="020B0604020202020204" pitchFamily="34" charset="0"/>
              </a:rPr>
              <a:t> slide regarding instructions on how to download the app. </a:t>
            </a:r>
            <a:r>
              <a:rPr lang="en-GB" sz="1400" b="1" dirty="0">
                <a:latin typeface="Arial" panose="020B0604020202020204" pitchFamily="34" charset="0"/>
                <a:cs typeface="Arial" panose="020B0604020202020204" pitchFamily="34" charset="0"/>
              </a:rPr>
              <a:t>The app should be turned off in the care environment</a:t>
            </a:r>
          </a:p>
          <a:p>
            <a:pPr>
              <a:lnSpc>
                <a:spcPct val="90000"/>
              </a:lnSpc>
            </a:pPr>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The NHS COVID-19 app only works on smartphones that are compatible with the Exposure Notification framework developed by Apple and Google.</a:t>
            </a:r>
          </a:p>
          <a:p>
            <a:endParaRPr lang="en-GB" altLang="en-US" sz="2000" dirty="0">
              <a:latin typeface="Arial" panose="020B0604020202020204" pitchFamily="34" charset="0"/>
            </a:endParaRPr>
          </a:p>
          <a:p>
            <a:endParaRPr lang="en-GB" altLang="en-US" sz="2000" dirty="0">
              <a:latin typeface="Arial" panose="020B0604020202020204" pitchFamily="34" charset="0"/>
            </a:endParaRPr>
          </a:p>
          <a:p>
            <a:endParaRPr lang="en-GB" altLang="en-US" sz="2000" dirty="0">
              <a:latin typeface="Arial" panose="020B0604020202020204" pitchFamily="34" charset="0"/>
            </a:endParaRPr>
          </a:p>
          <a:p>
            <a:endParaRPr lang="en-GB" altLang="en-US" sz="20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pPr>
            <a:endParaRPr lang="en-GB" altLang="en-US" sz="1400" dirty="0">
              <a:latin typeface="Arial" panose="020B0604020202020204" pitchFamily="34" charset="0"/>
            </a:endParaRPr>
          </a:p>
          <a:p>
            <a:pPr>
              <a:lnSpc>
                <a:spcPct val="90000"/>
              </a:lnSpc>
              <a:buFont typeface="Arial" panose="020B0604020202020204" pitchFamily="34" charset="0"/>
              <a:buNone/>
            </a:pPr>
            <a:endParaRPr lang="en-GB" altLang="en-US" sz="1400" dirty="0">
              <a:latin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dirty="0"/>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6375320" y="5362673"/>
            <a:ext cx="5369207" cy="1277679"/>
          </a:xfrm>
          <a:prstGeom prst="rect">
            <a:avLst/>
          </a:prstGeom>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b="1" dirty="0">
                <a:solidFill>
                  <a:schemeClr val="accent1"/>
                </a:solidFill>
              </a:rPr>
              <a:t>Resources</a:t>
            </a:r>
          </a:p>
          <a:p>
            <a:pPr marL="0" indent="0">
              <a:spcBef>
                <a:spcPts val="0"/>
              </a:spcBef>
              <a:buNone/>
            </a:pPr>
            <a:r>
              <a:rPr lang="en-GB" dirty="0">
                <a:hlinkClick r:id="rId3"/>
              </a:rPr>
              <a:t>How to download the app</a:t>
            </a:r>
            <a:r>
              <a:rPr lang="en-GB" dirty="0"/>
              <a:t>			</a:t>
            </a:r>
          </a:p>
          <a:p>
            <a:pPr marL="0" indent="0">
              <a:spcBef>
                <a:spcPts val="0"/>
              </a:spcBef>
              <a:buNone/>
            </a:pPr>
            <a:r>
              <a:rPr lang="en-GB" dirty="0">
                <a:hlinkClick r:id="rId4"/>
              </a:rPr>
              <a:t>NHS COVID-19 app video</a:t>
            </a:r>
            <a:r>
              <a:rPr lang="en-GB" dirty="0"/>
              <a:t>		</a:t>
            </a:r>
          </a:p>
          <a:p>
            <a:pPr marL="0" indent="0">
              <a:spcBef>
                <a:spcPts val="0"/>
              </a:spcBef>
              <a:buNone/>
            </a:pPr>
            <a:r>
              <a:rPr lang="en-GB" dirty="0">
                <a:hlinkClick r:id="rId5"/>
              </a:rPr>
              <a:t>Your data and privacy</a:t>
            </a:r>
            <a:endParaRPr lang="en-GB" dirty="0"/>
          </a:p>
          <a:p>
            <a:pPr marL="0" indent="0">
              <a:spcBef>
                <a:spcPts val="0"/>
              </a:spcBef>
              <a:buNone/>
            </a:pPr>
            <a:r>
              <a:rPr lang="en-GB" dirty="0">
                <a:hlinkClick r:id="rId6"/>
              </a:rPr>
              <a:t>NHS COVID-19 information</a:t>
            </a:r>
            <a:r>
              <a:rPr lang="en-GB" dirty="0"/>
              <a:t>	</a:t>
            </a:r>
          </a:p>
          <a:p>
            <a:pPr marL="0" indent="0">
              <a:spcBef>
                <a:spcPts val="0"/>
              </a:spcBef>
              <a:buNone/>
            </a:pPr>
            <a:r>
              <a:rPr lang="en-GB" dirty="0">
                <a:hlinkClick r:id="rId7"/>
              </a:rPr>
              <a:t>Easy Read Test and Trace</a:t>
            </a:r>
            <a:endParaRPr lang="en-GB" dirty="0"/>
          </a:p>
          <a:p>
            <a:pPr marL="0" indent="0">
              <a:spcBef>
                <a:spcPts val="0"/>
              </a:spcBef>
              <a:buNone/>
            </a:pPr>
            <a:endParaRPr lang="en-GB" sz="1200" dirty="0"/>
          </a:p>
        </p:txBody>
      </p:sp>
      <p:sp>
        <p:nvSpPr>
          <p:cNvPr id="12" name="TextBox 11">
            <a:extLst>
              <a:ext uri="{FF2B5EF4-FFF2-40B4-BE49-F238E27FC236}">
                <a16:creationId xmlns:a16="http://schemas.microsoft.com/office/drawing/2014/main" id="{B2751A6C-C980-4A71-AE78-4D97FD5CD525}"/>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
        <p:nvSpPr>
          <p:cNvPr id="13" name="TextBox 12">
            <a:extLst>
              <a:ext uri="{FF2B5EF4-FFF2-40B4-BE49-F238E27FC236}">
                <a16:creationId xmlns:a16="http://schemas.microsoft.com/office/drawing/2014/main" id="{B91DE03E-CF70-432F-B3EF-FF6566F427FF}"/>
              </a:ext>
            </a:extLst>
          </p:cNvPr>
          <p:cNvSpPr txBox="1"/>
          <p:nvPr/>
        </p:nvSpPr>
        <p:spPr>
          <a:xfrm>
            <a:off x="6379299" y="2136396"/>
            <a:ext cx="5369207" cy="3108543"/>
          </a:xfrm>
          <a:prstGeom prst="rect">
            <a:avLst/>
          </a:prstGeom>
          <a:noFill/>
          <a:ln w="19050">
            <a:solidFill>
              <a:srgbClr val="005EB8"/>
            </a:solidFill>
          </a:ln>
        </p:spPr>
        <p:txBody>
          <a:bodyPr wrap="square">
            <a:spAutoFit/>
          </a:bodyPr>
          <a:lstStyle/>
          <a:p>
            <a:r>
              <a:rPr lang="en-GB" sz="1400" b="1" dirty="0">
                <a:latin typeface="Arial" panose="020B0604020202020204" pitchFamily="34" charset="0"/>
                <a:cs typeface="Arial" panose="020B0604020202020204" pitchFamily="34" charset="0"/>
              </a:rPr>
              <a:t>Using the App to check symptoms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Residents can use the app to check and report their symptoms.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By clicking on the select symptoms section the resident can choose the symptoms they may feel they are experiencing at the time.</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By clicking the submit symptoms button it will let the resident know if they may need to have a Coronavirus test.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If the app advises to have a Coronavirus test, resident should </a:t>
            </a:r>
            <a:r>
              <a:rPr lang="en-GB" sz="1400" b="1" dirty="0">
                <a:latin typeface="Arial" panose="020B0604020202020204" pitchFamily="34" charset="0"/>
                <a:cs typeface="Arial" panose="020B0604020202020204" pitchFamily="34" charset="0"/>
              </a:rPr>
              <a:t>follow local care home guidance for testing and not book test through the app.</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app will provide guidance on the number of days the resident will need to self isolate.</a:t>
            </a:r>
          </a:p>
          <a:p>
            <a:endParaRPr lang="en-GB" sz="1400"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38F8A3B7-E567-45F0-A9A2-8814A5F9C122}"/>
              </a:ext>
            </a:extLst>
          </p:cNvPr>
          <p:cNvSpPr txBox="1"/>
          <p:nvPr/>
        </p:nvSpPr>
        <p:spPr>
          <a:xfrm>
            <a:off x="715730" y="2108719"/>
            <a:ext cx="5298815" cy="4616648"/>
          </a:xfrm>
          <a:prstGeom prst="rect">
            <a:avLst/>
          </a:prstGeom>
          <a:noFill/>
          <a:ln w="19050">
            <a:solidFill>
              <a:srgbClr val="005EB8"/>
            </a:solidFill>
          </a:ln>
        </p:spPr>
        <p:txBody>
          <a:bodyPr wrap="square">
            <a:spAutoFit/>
          </a:bodyPr>
          <a:lstStyle/>
          <a:p>
            <a:r>
              <a:rPr lang="en-GB" sz="1400" b="1" dirty="0">
                <a:latin typeface="Arial" panose="020B0604020202020204" pitchFamily="34" charset="0"/>
                <a:cs typeface="Arial" panose="020B0604020202020204" pitchFamily="34" charset="0"/>
                <a:hlinkClick r:id="rId7"/>
              </a:rPr>
              <a:t>Using the COVID-19 Test and Trace App</a:t>
            </a:r>
            <a:endParaRPr lang="en-GB" sz="1400" b="1"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app can keeps a record of where they have been when visiting places outside the home. If other people were at the same venue at the same time as your resident, and later test positive for coronavirus (COVID-19), the resident may receive a notification.</a:t>
            </a:r>
          </a:p>
          <a:p>
            <a:endParaRPr lang="en-GB" sz="1400"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Checking in to venues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Residents can use the app to check in to          </a:t>
            </a:r>
            <a:r>
              <a:rPr lang="en-GB" sz="1400" b="1" dirty="0">
                <a:latin typeface="Arial" panose="020B0604020202020204" pitchFamily="34" charset="0"/>
                <a:cs typeface="Arial" panose="020B0604020202020204" pitchFamily="34" charset="0"/>
              </a:rPr>
              <a:t>QR Code</a:t>
            </a:r>
          </a:p>
          <a:p>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venues when they visit.</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Residents can check in to a venue by</a:t>
            </a:r>
          </a:p>
          <a:p>
            <a:r>
              <a:rPr lang="en-GB" sz="1400" dirty="0">
                <a:latin typeface="Arial" panose="020B0604020202020204" pitchFamily="34" charset="0"/>
                <a:cs typeface="Arial" panose="020B0604020202020204" pitchFamily="34" charset="0"/>
              </a:rPr>
              <a:t>      pressing on the check in section and</a:t>
            </a:r>
          </a:p>
          <a:p>
            <a:r>
              <a:rPr lang="en-GB" sz="1400" dirty="0">
                <a:latin typeface="Arial" panose="020B0604020202020204" pitchFamily="34" charset="0"/>
                <a:cs typeface="Arial" panose="020B0604020202020204" pitchFamily="34" charset="0"/>
              </a:rPr>
              <a:t>      scanning a QR code (see picture) </a:t>
            </a:r>
          </a:p>
          <a:p>
            <a:r>
              <a:rPr lang="en-GB" sz="1400" dirty="0">
                <a:latin typeface="Arial" panose="020B0604020202020204" pitchFamily="34" charset="0"/>
                <a:cs typeface="Arial" panose="020B0604020202020204" pitchFamily="34" charset="0"/>
              </a:rPr>
              <a:t>      The QR for a venue is usually located </a:t>
            </a:r>
          </a:p>
          <a:p>
            <a:r>
              <a:rPr lang="en-GB" sz="1400" dirty="0">
                <a:latin typeface="Arial" panose="020B0604020202020204" pitchFamily="34" charset="0"/>
                <a:cs typeface="Arial" panose="020B0604020202020204" pitchFamily="34" charset="0"/>
              </a:rPr>
              <a:t>      on a poster near the </a:t>
            </a:r>
          </a:p>
          <a:p>
            <a:r>
              <a:rPr lang="en-GB" sz="1400" dirty="0">
                <a:latin typeface="Arial" panose="020B0604020202020204" pitchFamily="34" charset="0"/>
                <a:cs typeface="Arial" panose="020B0604020202020204" pitchFamily="34" charset="0"/>
              </a:rPr>
              <a:t>      entrance or service till in a shop.</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You will find QR posters in cafes, restaurants, bars, leisure centres, hairdressers, beauticians, community centres and places of worship.</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Where a QR code poster is not available, Residents may still need to fill out their details.</a:t>
            </a:r>
          </a:p>
        </p:txBody>
      </p:sp>
      <p:pic>
        <p:nvPicPr>
          <p:cNvPr id="2" name="Picture 1">
            <a:extLst>
              <a:ext uri="{FF2B5EF4-FFF2-40B4-BE49-F238E27FC236}">
                <a16:creationId xmlns:a16="http://schemas.microsoft.com/office/drawing/2014/main" id="{69ECDC29-D0EF-45F6-9F21-2EC79C8E4A1B}"/>
              </a:ext>
            </a:extLst>
          </p:cNvPr>
          <p:cNvPicPr>
            <a:picLocks noChangeAspect="1"/>
          </p:cNvPicPr>
          <p:nvPr/>
        </p:nvPicPr>
        <p:blipFill>
          <a:blip r:embed="rId8"/>
          <a:stretch>
            <a:fillRect/>
          </a:stretch>
        </p:blipFill>
        <p:spPr>
          <a:xfrm>
            <a:off x="4636204" y="4057297"/>
            <a:ext cx="1158340" cy="1152244"/>
          </a:xfrm>
          <a:prstGeom prst="rect">
            <a:avLst/>
          </a:prstGeom>
        </p:spPr>
      </p:pic>
      <p:pic>
        <p:nvPicPr>
          <p:cNvPr id="10" name="Picture 9">
            <a:extLst>
              <a:ext uri="{FF2B5EF4-FFF2-40B4-BE49-F238E27FC236}">
                <a16:creationId xmlns:a16="http://schemas.microsoft.com/office/drawing/2014/main" id="{78949624-EF47-4E6C-86E1-4940A30CE3DD}"/>
              </a:ext>
            </a:extLst>
          </p:cNvPr>
          <p:cNvPicPr>
            <a:picLocks noChangeAspect="1"/>
          </p:cNvPicPr>
          <p:nvPr/>
        </p:nvPicPr>
        <p:blipFill>
          <a:blip r:embed="rId9"/>
          <a:stretch>
            <a:fillRect/>
          </a:stretch>
        </p:blipFill>
        <p:spPr>
          <a:xfrm>
            <a:off x="201543" y="0"/>
            <a:ext cx="796833" cy="812189"/>
          </a:xfrm>
          <a:prstGeom prst="rect">
            <a:avLst/>
          </a:prstGeom>
        </p:spPr>
      </p:pic>
    </p:spTree>
    <p:extLst>
      <p:ext uri="{BB962C8B-B14F-4D97-AF65-F5344CB8AC3E}">
        <p14:creationId xmlns:p14="http://schemas.microsoft.com/office/powerpoint/2010/main" val="1691787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CC96BB-5973-493A-8E9E-3014114B98CB}"/>
              </a:ext>
            </a:extLst>
          </p:cNvPr>
          <p:cNvSpPr>
            <a:spLocks noGrp="1"/>
          </p:cNvSpPr>
          <p:nvPr>
            <p:ph sz="quarter" idx="10"/>
          </p:nvPr>
        </p:nvSpPr>
        <p:spPr>
          <a:xfrm>
            <a:off x="160302" y="3638064"/>
            <a:ext cx="11709919" cy="2906273"/>
          </a:xfrm>
        </p:spPr>
        <p:txBody>
          <a:bodyPr>
            <a:noAutofit/>
          </a:bodyPr>
          <a:lstStyle/>
          <a:p>
            <a:pPr marL="0" indent="0">
              <a:lnSpc>
                <a:spcPct val="100000"/>
              </a:lnSpc>
              <a:spcBef>
                <a:spcPts val="0"/>
              </a:spcBef>
              <a:buNone/>
            </a:pPr>
            <a:r>
              <a:rPr lang="en-GB" sz="1300" b="1" dirty="0">
                <a:solidFill>
                  <a:srgbClr val="0070C0"/>
                </a:solidFill>
                <a:latin typeface="+mn-lt"/>
              </a:rPr>
              <a:t>Measures to reduce risk</a:t>
            </a:r>
          </a:p>
          <a:p>
            <a:pPr>
              <a:lnSpc>
                <a:spcPct val="100000"/>
              </a:lnSpc>
              <a:spcBef>
                <a:spcPts val="0"/>
              </a:spcBef>
            </a:pPr>
            <a:r>
              <a:rPr lang="en-GB" sz="1300" b="1" dirty="0">
                <a:latin typeface="+mn-lt"/>
              </a:rPr>
              <a:t>Prior to each visit check that each visitor does not have </a:t>
            </a:r>
            <a:r>
              <a:rPr lang="en-GB" sz="1300" b="1" dirty="0">
                <a:latin typeface="+mn-lt"/>
                <a:hlinkClick r:id="rId3"/>
              </a:rPr>
              <a:t>symptoms of COVID-19 </a:t>
            </a:r>
            <a:r>
              <a:rPr lang="en-GB" sz="1300" b="1" dirty="0">
                <a:latin typeface="+mn-lt"/>
              </a:rPr>
              <a:t>and they are not self-isolating.</a:t>
            </a:r>
          </a:p>
          <a:p>
            <a:pPr>
              <a:lnSpc>
                <a:spcPct val="100000"/>
              </a:lnSpc>
              <a:spcBef>
                <a:spcPts val="0"/>
              </a:spcBef>
            </a:pPr>
            <a:r>
              <a:rPr lang="en-GB" sz="1300" dirty="0">
                <a:solidFill>
                  <a:prstClr val="black"/>
                </a:solidFill>
                <a:latin typeface="+mn-lt"/>
              </a:rPr>
              <a:t>Check if the visitor is bringing a gift – wipeable gifts may be acceptable</a:t>
            </a:r>
          </a:p>
          <a:p>
            <a:pPr>
              <a:lnSpc>
                <a:spcPct val="100000"/>
              </a:lnSpc>
              <a:spcBef>
                <a:spcPts val="0"/>
              </a:spcBef>
            </a:pPr>
            <a:r>
              <a:rPr lang="en-GB" sz="1300" dirty="0">
                <a:solidFill>
                  <a:prstClr val="black"/>
                </a:solidFill>
                <a:latin typeface="+mn-lt"/>
              </a:rPr>
              <a:t>Remind visitors to wash their hands or sanitize when they arrive and leave and strongly encourage they </a:t>
            </a:r>
            <a:r>
              <a:rPr lang="en-GB" sz="1300" b="1" dirty="0">
                <a:solidFill>
                  <a:prstClr val="black"/>
                </a:solidFill>
                <a:latin typeface="+mn-lt"/>
              </a:rPr>
              <a:t>maintain social distancing</a:t>
            </a:r>
          </a:p>
          <a:p>
            <a:pPr>
              <a:lnSpc>
                <a:spcPct val="100000"/>
              </a:lnSpc>
              <a:spcBef>
                <a:spcPts val="0"/>
              </a:spcBef>
            </a:pPr>
            <a:r>
              <a:rPr lang="en-GB" sz="1300" dirty="0">
                <a:solidFill>
                  <a:prstClr val="black"/>
                </a:solidFill>
                <a:latin typeface="+mn-lt"/>
              </a:rPr>
              <a:t>Where possible visits should happen </a:t>
            </a:r>
            <a:r>
              <a:rPr lang="en-GB" sz="1300" b="1" dirty="0">
                <a:solidFill>
                  <a:prstClr val="black"/>
                </a:solidFill>
                <a:latin typeface="+mn-lt"/>
              </a:rPr>
              <a:t>outdoors</a:t>
            </a:r>
            <a:r>
              <a:rPr lang="en-GB" sz="1300" dirty="0">
                <a:solidFill>
                  <a:prstClr val="black"/>
                </a:solidFill>
                <a:latin typeface="+mn-lt"/>
              </a:rPr>
              <a:t> (with visitors going directly to the garden) or via a </a:t>
            </a:r>
            <a:r>
              <a:rPr lang="en-GB" sz="1300" b="1" dirty="0">
                <a:solidFill>
                  <a:prstClr val="black"/>
                </a:solidFill>
                <a:latin typeface="+mn-lt"/>
              </a:rPr>
              <a:t>ground floor window. </a:t>
            </a:r>
            <a:r>
              <a:rPr lang="en-GB" sz="1300" dirty="0">
                <a:solidFill>
                  <a:prstClr val="black"/>
                </a:solidFill>
                <a:latin typeface="+mn-lt"/>
              </a:rPr>
              <a:t>Relevant social distancing, PPE and infection control measures  (e.g. wipeable chairs) will apply</a:t>
            </a:r>
          </a:p>
          <a:p>
            <a:pPr>
              <a:lnSpc>
                <a:spcPct val="100000"/>
              </a:lnSpc>
              <a:spcBef>
                <a:spcPts val="0"/>
              </a:spcBef>
            </a:pPr>
            <a:r>
              <a:rPr lang="en-GB" sz="1300" dirty="0">
                <a:latin typeface="+mn-lt"/>
              </a:rPr>
              <a:t>Consider using a substantial (e.g. floor to ceiling) screen between the resident and visitor where people are not able to socially distance.</a:t>
            </a:r>
          </a:p>
          <a:p>
            <a:pPr>
              <a:lnSpc>
                <a:spcPct val="100000"/>
              </a:lnSpc>
              <a:spcBef>
                <a:spcPts val="0"/>
              </a:spcBef>
            </a:pPr>
            <a:r>
              <a:rPr lang="en-GB" sz="1300" dirty="0">
                <a:latin typeface="+mn-lt"/>
              </a:rPr>
              <a:t>If a </a:t>
            </a:r>
            <a:r>
              <a:rPr lang="en-GB" sz="1300" b="1" dirty="0">
                <a:latin typeface="+mn-lt"/>
              </a:rPr>
              <a:t>indoor visit </a:t>
            </a:r>
            <a:r>
              <a:rPr lang="en-GB" sz="1300" dirty="0">
                <a:latin typeface="+mn-lt"/>
              </a:rPr>
              <a:t>is required e.g. for end of life, visitors should be provided with suitable PPE. Where possible use a separate entrance and exit, use a one way system and plan the most direct route to a residents room avoiding communal spaces. </a:t>
            </a:r>
          </a:p>
          <a:p>
            <a:pPr marL="0" indent="0">
              <a:lnSpc>
                <a:spcPct val="100000"/>
              </a:lnSpc>
              <a:spcBef>
                <a:spcPts val="0"/>
              </a:spcBef>
              <a:buNone/>
            </a:pPr>
            <a:endParaRPr lang="en-GB" sz="400" b="1" dirty="0">
              <a:latin typeface="+mn-lt"/>
            </a:endParaRPr>
          </a:p>
          <a:p>
            <a:pPr marL="0" indent="0">
              <a:lnSpc>
                <a:spcPct val="100000"/>
              </a:lnSpc>
              <a:spcBef>
                <a:spcPts val="0"/>
              </a:spcBef>
              <a:buNone/>
            </a:pPr>
            <a:r>
              <a:rPr lang="en-GB" sz="1300" b="1" dirty="0">
                <a:solidFill>
                  <a:srgbClr val="0070C0"/>
                </a:solidFill>
                <a:latin typeface="+mn-lt"/>
              </a:rPr>
              <a:t>Individual residents</a:t>
            </a:r>
          </a:p>
          <a:p>
            <a:pPr>
              <a:lnSpc>
                <a:spcPct val="100000"/>
              </a:lnSpc>
              <a:spcBef>
                <a:spcPts val="0"/>
              </a:spcBef>
            </a:pPr>
            <a:r>
              <a:rPr lang="en-GB" sz="1300" b="1" dirty="0">
                <a:latin typeface="+mn-lt"/>
              </a:rPr>
              <a:t>Risks and benefits </a:t>
            </a:r>
            <a:r>
              <a:rPr lang="en-GB" sz="1300" dirty="0">
                <a:latin typeface="+mn-lt"/>
              </a:rPr>
              <a:t>of visiting each resident need to be discussed with them and their families an individual visiting plan can be created. </a:t>
            </a:r>
          </a:p>
          <a:p>
            <a:pPr>
              <a:lnSpc>
                <a:spcPct val="100000"/>
              </a:lnSpc>
              <a:spcBef>
                <a:spcPts val="0"/>
              </a:spcBef>
            </a:pPr>
            <a:r>
              <a:rPr lang="en-GB" sz="1300" dirty="0">
                <a:latin typeface="+mn-lt"/>
              </a:rPr>
              <a:t>For some residents, such as people with dementia or a learning disability there may be a case for allowing a family member to visit in order to </a:t>
            </a:r>
            <a:r>
              <a:rPr lang="en-GB" sz="1300" b="1" dirty="0">
                <a:latin typeface="+mn-lt"/>
              </a:rPr>
              <a:t>reduce distress</a:t>
            </a:r>
          </a:p>
          <a:p>
            <a:pPr>
              <a:lnSpc>
                <a:spcPct val="100000"/>
              </a:lnSpc>
              <a:spcBef>
                <a:spcPts val="0"/>
              </a:spcBef>
            </a:pPr>
            <a:r>
              <a:rPr lang="en-GB" sz="1300" dirty="0">
                <a:latin typeface="+mn-lt"/>
              </a:rPr>
              <a:t>Some residents may find maintaining social distancing difficult to understand or</a:t>
            </a:r>
            <a:r>
              <a:rPr lang="en-GB" sz="1300" b="1" dirty="0">
                <a:latin typeface="+mn-lt"/>
              </a:rPr>
              <a:t> distressing </a:t>
            </a:r>
            <a:r>
              <a:rPr lang="en-GB" sz="1300" dirty="0">
                <a:latin typeface="+mn-lt"/>
              </a:rPr>
              <a:t>– explain this to the resident and reassure them prior to and during the visit. Simple language, pictures or social stories may help</a:t>
            </a:r>
          </a:p>
          <a:p>
            <a:pPr marL="0" indent="0">
              <a:lnSpc>
                <a:spcPct val="100000"/>
              </a:lnSpc>
              <a:spcBef>
                <a:spcPts val="0"/>
              </a:spcBef>
              <a:buNone/>
            </a:pPr>
            <a:endParaRPr lang="en-GB" sz="1300" b="1" dirty="0">
              <a:latin typeface="+mn-lt"/>
            </a:endParaRPr>
          </a:p>
          <a:p>
            <a:pPr marL="0" indent="0">
              <a:lnSpc>
                <a:spcPct val="100000"/>
              </a:lnSpc>
              <a:spcBef>
                <a:spcPts val="0"/>
              </a:spcBef>
              <a:buNone/>
            </a:pPr>
            <a:endParaRPr lang="en-GB" sz="1300" b="1" dirty="0">
              <a:latin typeface="+mn-lt"/>
            </a:endParaRPr>
          </a:p>
        </p:txBody>
      </p:sp>
      <p:sp>
        <p:nvSpPr>
          <p:cNvPr id="4" name="Title 2">
            <a:extLst>
              <a:ext uri="{FF2B5EF4-FFF2-40B4-BE49-F238E27FC236}">
                <a16:creationId xmlns:a16="http://schemas.microsoft.com/office/drawing/2014/main" id="{8C70CE32-D3B7-491F-8F7C-BF9EB3B55F24}"/>
              </a:ext>
            </a:extLst>
          </p:cNvPr>
          <p:cNvSpPr>
            <a:spLocks noGrp="1"/>
          </p:cNvSpPr>
          <p:nvPr>
            <p:ph type="title"/>
          </p:nvPr>
        </p:nvSpPr>
        <p:spPr>
          <a:xfrm>
            <a:off x="1487799" y="242124"/>
            <a:ext cx="8756073" cy="611649"/>
          </a:xfrm>
        </p:spPr>
        <p:txBody>
          <a:bodyPr>
            <a:normAutofit/>
          </a:bodyPr>
          <a:lstStyle/>
          <a:p>
            <a:r>
              <a:rPr lang="en-GB" dirty="0"/>
              <a:t>Enabling care home visits</a:t>
            </a:r>
          </a:p>
        </p:txBody>
      </p:sp>
      <p:pic>
        <p:nvPicPr>
          <p:cNvPr id="6" name="Graphic 5" descr="Wave Gesture">
            <a:extLst>
              <a:ext uri="{FF2B5EF4-FFF2-40B4-BE49-F238E27FC236}">
                <a16:creationId xmlns:a16="http://schemas.microsoft.com/office/drawing/2014/main" id="{0ABB34BC-FC9F-4C35-A339-688ED8D5AD9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1106" y="34547"/>
            <a:ext cx="819226" cy="819226"/>
          </a:xfrm>
          <a:prstGeom prst="rect">
            <a:avLst/>
          </a:prstGeom>
        </p:spPr>
      </p:pic>
      <p:sp>
        <p:nvSpPr>
          <p:cNvPr id="3" name="TextBox 2">
            <a:extLst>
              <a:ext uri="{FF2B5EF4-FFF2-40B4-BE49-F238E27FC236}">
                <a16:creationId xmlns:a16="http://schemas.microsoft.com/office/drawing/2014/main" id="{3ED7C8B6-928B-44BC-8506-8986E82D3A41}"/>
              </a:ext>
            </a:extLst>
          </p:cNvPr>
          <p:cNvSpPr txBox="1"/>
          <p:nvPr/>
        </p:nvSpPr>
        <p:spPr>
          <a:xfrm>
            <a:off x="8671551" y="2048390"/>
            <a:ext cx="3209737"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ea typeface="+mn-ea"/>
                <a:cs typeface="Arial" panose="020B0604020202020204" pitchFamily="34" charset="0"/>
              </a:rPr>
              <a:t>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ea typeface="+mn-ea"/>
                <a:cs typeface="Arial" panose="020B0604020202020204" pitchFamily="34" charset="0"/>
              </a:rPr>
              <a:t>Care Home Provider Alliance </a:t>
            </a:r>
            <a:r>
              <a:rPr lang="en-GB" sz="1200" dirty="0">
                <a:solidFill>
                  <a:prstClr val="black"/>
                </a:solidFill>
                <a:cs typeface="Arial" panose="020B0604020202020204" pitchFamily="34" charset="0"/>
                <a:hlinkClick r:id="rId6"/>
              </a:rPr>
              <a:t>visitors protocol</a:t>
            </a:r>
            <a:endParaRPr kumimoji="0" lang="en-GB" sz="12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ea typeface="+mn-ea"/>
                <a:cs typeface="Arial" panose="020B0604020202020204" pitchFamily="34" charset="0"/>
              </a:rPr>
              <a:t>British Geriatric Society </a:t>
            </a:r>
            <a:r>
              <a:rPr kumimoji="0" lang="en-GB" sz="1200" b="0" i="0" u="none" strike="noStrike" kern="1200" cap="none" spc="0" normalizeH="0" baseline="0" noProof="0" dirty="0">
                <a:ln>
                  <a:noFill/>
                </a:ln>
                <a:solidFill>
                  <a:prstClr val="black"/>
                </a:solidFill>
                <a:effectLst/>
                <a:uLnTx/>
                <a:uFillTx/>
                <a:ea typeface="+mn-ea"/>
                <a:cs typeface="Arial" panose="020B0604020202020204" pitchFamily="34" charset="0"/>
                <a:hlinkClick r:id="rId7"/>
              </a:rPr>
              <a:t>care home guidance</a:t>
            </a:r>
            <a:endParaRPr kumimoji="0" lang="en-GB" sz="12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ea typeface="+mn-ea"/>
                <a:cs typeface="Arial" panose="020B0604020202020204" pitchFamily="34" charset="0"/>
              </a:rPr>
              <a:t>MHA booklet on </a:t>
            </a:r>
            <a:r>
              <a:rPr kumimoji="0" lang="en-GB" sz="1200" b="0" i="0" u="none" strike="noStrike" kern="1200" cap="none" spc="0" normalizeH="0" baseline="0" noProof="0" dirty="0">
                <a:ln>
                  <a:noFill/>
                </a:ln>
                <a:solidFill>
                  <a:prstClr val="black"/>
                </a:solidFill>
                <a:effectLst/>
                <a:uLnTx/>
                <a:uFillTx/>
                <a:ea typeface="+mn-ea"/>
                <a:cs typeface="Arial" panose="020B0604020202020204" pitchFamily="34" charset="0"/>
                <a:hlinkClick r:id="rId8"/>
              </a:rPr>
              <a:t>visiting a relative with dementia</a:t>
            </a:r>
            <a:endParaRPr kumimoji="0" lang="en-GB" sz="12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ea typeface="+mn-ea"/>
                <a:cs typeface="Arial" panose="020B0604020202020204" pitchFamily="34" charset="0"/>
              </a:rPr>
              <a:t>National Autistic Society </a:t>
            </a:r>
            <a:r>
              <a:rPr kumimoji="0" lang="en-GB" sz="1200" b="0" i="0" u="none" strike="noStrike" kern="1200" cap="none" spc="0" normalizeH="0" baseline="0" noProof="0" dirty="0">
                <a:ln>
                  <a:noFill/>
                </a:ln>
                <a:solidFill>
                  <a:prstClr val="black"/>
                </a:solidFill>
                <a:effectLst/>
                <a:uLnTx/>
                <a:uFillTx/>
                <a:ea typeface="+mn-ea"/>
                <a:cs typeface="Arial" panose="020B0604020202020204" pitchFamily="34" charset="0"/>
                <a:hlinkClick r:id="rId9"/>
              </a:rPr>
              <a:t>social stories</a:t>
            </a:r>
            <a:r>
              <a:rPr kumimoji="0" lang="en-GB" sz="1200" b="0" i="0" u="none" strike="noStrike" kern="1200" cap="none" spc="0" normalizeH="0" baseline="0" noProof="0" dirty="0">
                <a:ln>
                  <a:noFill/>
                </a:ln>
                <a:solidFill>
                  <a:prstClr val="black"/>
                </a:solidFill>
                <a:effectLst/>
                <a:uLnTx/>
                <a:uFillTx/>
                <a:ea typeface="+mn-ea"/>
                <a:cs typeface="Arial" panose="020B0604020202020204" pitchFamily="34" charset="0"/>
              </a:rPr>
              <a:t> to help someone understand the situation</a:t>
            </a:r>
          </a:p>
        </p:txBody>
      </p:sp>
      <p:sp>
        <p:nvSpPr>
          <p:cNvPr id="8" name="TextBox 7">
            <a:extLst>
              <a:ext uri="{FF2B5EF4-FFF2-40B4-BE49-F238E27FC236}">
                <a16:creationId xmlns:a16="http://schemas.microsoft.com/office/drawing/2014/main" id="{9BCA910C-E8BE-42F2-B003-66ED1ECD85B4}"/>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
        <p:nvSpPr>
          <p:cNvPr id="5" name="Rectangle 4">
            <a:extLst>
              <a:ext uri="{FF2B5EF4-FFF2-40B4-BE49-F238E27FC236}">
                <a16:creationId xmlns:a16="http://schemas.microsoft.com/office/drawing/2014/main" id="{B3695747-8317-42D7-B0B3-F2FB0DA06B48}"/>
              </a:ext>
            </a:extLst>
          </p:cNvPr>
          <p:cNvSpPr/>
          <p:nvPr/>
        </p:nvSpPr>
        <p:spPr>
          <a:xfrm>
            <a:off x="160302" y="790849"/>
            <a:ext cx="11787366" cy="1661993"/>
          </a:xfrm>
          <a:prstGeom prst="rect">
            <a:avLst/>
          </a:prstGeom>
        </p:spPr>
        <p:txBody>
          <a:bodyPr wrap="square">
            <a:spAutoFit/>
          </a:bodyPr>
          <a:lstStyle/>
          <a:p>
            <a:r>
              <a:rPr lang="en-GB" sz="1300" dirty="0"/>
              <a:t>The national care home visiting guidance continues to be updated and should be </a:t>
            </a:r>
            <a:r>
              <a:rPr lang="en-GB" sz="1300" b="1" dirty="0"/>
              <a:t>checked at regular intervals</a:t>
            </a:r>
            <a:r>
              <a:rPr lang="en-GB" sz="1300" dirty="0"/>
              <a:t>: </a:t>
            </a:r>
            <a:r>
              <a:rPr lang="en-GB" sz="1300" dirty="0">
                <a:hlinkClick r:id="rId10"/>
              </a:rPr>
              <a:t>https://www.gov.uk/government/publications/visiting-care-homes-during-coronavirus/update-on-policies-for-visiting-arrangements-in-care-homes</a:t>
            </a:r>
            <a:r>
              <a:rPr lang="en-GB" sz="1300" dirty="0"/>
              <a:t>. </a:t>
            </a:r>
          </a:p>
          <a:p>
            <a:endParaRPr lang="en-GB" sz="500" dirty="0"/>
          </a:p>
          <a:p>
            <a:r>
              <a:rPr lang="en-GB" sz="1300" b="1" dirty="0"/>
              <a:t>Prior to visits being allowed</a:t>
            </a:r>
            <a:r>
              <a:rPr lang="en-GB" sz="1300" dirty="0"/>
              <a:t> in a local authority area, local authority public health and social care teams, on behalf of the director of public health, will assess the suitability of a specified level of visiting for that area, taking into account relevant infection and growth rates – </a:t>
            </a:r>
            <a:r>
              <a:rPr lang="en-GB" sz="1300" b="1" dirty="0"/>
              <a:t>please speak with your local authority commissioning team. </a:t>
            </a:r>
            <a:r>
              <a:rPr lang="en-GB" sz="1300" dirty="0"/>
              <a:t>Visiting may need to be restricted again.</a:t>
            </a:r>
          </a:p>
          <a:p>
            <a:endParaRPr lang="en-GB" sz="200" dirty="0"/>
          </a:p>
          <a:p>
            <a:r>
              <a:rPr lang="en-GB" sz="1300" b="1" dirty="0">
                <a:highlight>
                  <a:srgbClr val="FFFF00"/>
                </a:highlight>
              </a:rPr>
              <a:t>Visits in exceptional circumstances such as end of life (last days/weeks of life) should continue in all circumstances.</a:t>
            </a:r>
          </a:p>
          <a:p>
            <a:endParaRPr lang="en-GB" sz="1300" dirty="0"/>
          </a:p>
        </p:txBody>
      </p:sp>
      <p:sp>
        <p:nvSpPr>
          <p:cNvPr id="9" name="Rectangle 8">
            <a:extLst>
              <a:ext uri="{FF2B5EF4-FFF2-40B4-BE49-F238E27FC236}">
                <a16:creationId xmlns:a16="http://schemas.microsoft.com/office/drawing/2014/main" id="{3EBDB606-77AB-4845-8800-A5F1F24B6BB4}"/>
              </a:ext>
            </a:extLst>
          </p:cNvPr>
          <p:cNvSpPr/>
          <p:nvPr/>
        </p:nvSpPr>
        <p:spPr>
          <a:xfrm>
            <a:off x="160302" y="2226129"/>
            <a:ext cx="8782846" cy="1492716"/>
          </a:xfrm>
          <a:prstGeom prst="rect">
            <a:avLst/>
          </a:prstGeom>
        </p:spPr>
        <p:txBody>
          <a:bodyPr wrap="square">
            <a:spAutoFit/>
          </a:bodyPr>
          <a:lstStyle/>
          <a:p>
            <a:r>
              <a:rPr lang="en-GB" sz="1300" b="1" dirty="0">
                <a:solidFill>
                  <a:srgbClr val="0070C0"/>
                </a:solidFill>
              </a:rPr>
              <a:t>Care homes need to develop a local policy based on a local risk assessment including:</a:t>
            </a:r>
          </a:p>
          <a:p>
            <a:pPr marL="285750" indent="-285750">
              <a:lnSpc>
                <a:spcPct val="100000"/>
              </a:lnSpc>
              <a:spcBef>
                <a:spcPts val="0"/>
              </a:spcBef>
              <a:buFont typeface="Arial" panose="020B0604020202020204" pitchFamily="34" charset="0"/>
              <a:buChar char="•"/>
            </a:pPr>
            <a:r>
              <a:rPr lang="en-GB" sz="1300" dirty="0"/>
              <a:t>Balance benefits to residents against risk of visitors</a:t>
            </a:r>
          </a:p>
          <a:p>
            <a:pPr marL="285750" indent="-285750">
              <a:lnSpc>
                <a:spcPct val="100000"/>
              </a:lnSpc>
              <a:spcBef>
                <a:spcPts val="0"/>
              </a:spcBef>
              <a:buFont typeface="Arial" panose="020B0604020202020204" pitchFamily="34" charset="0"/>
              <a:buChar char="•"/>
            </a:pPr>
            <a:r>
              <a:rPr lang="en-GB" sz="1300" b="1" dirty="0"/>
              <a:t>One consistent visitor </a:t>
            </a:r>
            <a:r>
              <a:rPr lang="en-GB" sz="1300" dirty="0"/>
              <a:t>per resident where possible</a:t>
            </a:r>
          </a:p>
          <a:p>
            <a:pPr marL="285750" indent="-285750">
              <a:lnSpc>
                <a:spcPct val="100000"/>
              </a:lnSpc>
              <a:spcBef>
                <a:spcPts val="0"/>
              </a:spcBef>
              <a:buFont typeface="Arial" panose="020B0604020202020204" pitchFamily="34" charset="0"/>
              <a:buChar char="•"/>
            </a:pPr>
            <a:r>
              <a:rPr lang="en-GB" sz="1300" dirty="0"/>
              <a:t>Practical measures to reduce risk such a outdoor visits where possible</a:t>
            </a:r>
          </a:p>
          <a:p>
            <a:pPr marL="285750" indent="-285750">
              <a:lnSpc>
                <a:spcPct val="100000"/>
              </a:lnSpc>
              <a:spcBef>
                <a:spcPts val="0"/>
              </a:spcBef>
              <a:buFont typeface="Arial" panose="020B0604020202020204" pitchFamily="34" charset="0"/>
              <a:buChar char="•"/>
            </a:pPr>
            <a:r>
              <a:rPr lang="en-GB" sz="1300" dirty="0">
                <a:solidFill>
                  <a:prstClr val="black"/>
                </a:solidFill>
              </a:rPr>
              <a:t>Having a </a:t>
            </a:r>
            <a:r>
              <a:rPr lang="en-GB" sz="1300" b="1" dirty="0">
                <a:solidFill>
                  <a:prstClr val="black"/>
                </a:solidFill>
              </a:rPr>
              <a:t>visiting appointment system </a:t>
            </a:r>
            <a:r>
              <a:rPr lang="en-GB" sz="1300" dirty="0">
                <a:solidFill>
                  <a:prstClr val="black"/>
                </a:solidFill>
              </a:rPr>
              <a:t>to ensure a manageable number of visitors and ensure a record of visitors is kept</a:t>
            </a:r>
          </a:p>
          <a:p>
            <a:pPr marL="285750" indent="-285750">
              <a:lnSpc>
                <a:spcPct val="100000"/>
              </a:lnSpc>
              <a:spcBef>
                <a:spcPts val="0"/>
              </a:spcBef>
              <a:buFont typeface="Arial" panose="020B0604020202020204" pitchFamily="34" charset="0"/>
              <a:buChar char="•"/>
            </a:pPr>
            <a:r>
              <a:rPr lang="en-GB" sz="1300" dirty="0"/>
              <a:t>Bringing in </a:t>
            </a:r>
            <a:r>
              <a:rPr lang="en-GB" sz="1300" b="1" dirty="0"/>
              <a:t>restrictions </a:t>
            </a:r>
            <a:r>
              <a:rPr lang="en-GB" sz="1300" dirty="0"/>
              <a:t>if there is an outbreak in the home or a local lockdown</a:t>
            </a:r>
            <a:endParaRPr lang="en-GB" sz="1300" dirty="0">
              <a:solidFill>
                <a:prstClr val="black"/>
              </a:solidFill>
            </a:endParaRPr>
          </a:p>
          <a:p>
            <a:pPr marL="285750" indent="-285750">
              <a:buFont typeface="Arial" panose="020B0604020202020204" pitchFamily="34" charset="0"/>
              <a:buChar char="•"/>
            </a:pPr>
            <a:r>
              <a:rPr lang="en-GB" sz="1300" dirty="0"/>
              <a:t>This policy will need to be </a:t>
            </a:r>
            <a:r>
              <a:rPr lang="en-GB" sz="1300" b="1" dirty="0"/>
              <a:t>shared with residents and families </a:t>
            </a:r>
            <a:r>
              <a:rPr lang="en-GB" sz="1300" dirty="0"/>
              <a:t>so they know what to expect</a:t>
            </a:r>
          </a:p>
        </p:txBody>
      </p:sp>
    </p:spTree>
    <p:extLst>
      <p:ext uri="{BB962C8B-B14F-4D97-AF65-F5344CB8AC3E}">
        <p14:creationId xmlns:p14="http://schemas.microsoft.com/office/powerpoint/2010/main" val="1850179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426721" y="213069"/>
            <a:ext cx="9876396" cy="611649"/>
          </a:xfrm>
        </p:spPr>
        <p:txBody>
          <a:bodyPr/>
          <a:lstStyle/>
          <a:p>
            <a:r>
              <a:rPr lang="en-GB" dirty="0"/>
              <a:t>	Admissions into your care home</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Content Placeholder 1">
            <a:extLst>
              <a:ext uri="{FF2B5EF4-FFF2-40B4-BE49-F238E27FC236}">
                <a16:creationId xmlns:a16="http://schemas.microsoft.com/office/drawing/2014/main" id="{302D1D9E-7DBE-401B-A5BF-EF97E6C8C3F3}"/>
              </a:ext>
            </a:extLst>
          </p:cNvPr>
          <p:cNvSpPr txBox="1">
            <a:spLocks/>
          </p:cNvSpPr>
          <p:nvPr/>
        </p:nvSpPr>
        <p:spPr>
          <a:xfrm>
            <a:off x="6018988" y="5593278"/>
            <a:ext cx="6121166" cy="1079366"/>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dirty="0">
                <a:solidFill>
                  <a:schemeClr val="accent1"/>
                </a:solidFill>
              </a:rPr>
              <a:t>Resources</a:t>
            </a:r>
          </a:p>
          <a:p>
            <a:pPr marL="0" indent="0">
              <a:lnSpc>
                <a:spcPct val="100000"/>
              </a:lnSpc>
              <a:spcBef>
                <a:spcPts val="0"/>
              </a:spcBef>
              <a:buNone/>
            </a:pPr>
            <a:r>
              <a:rPr lang="en-GB" sz="1200" dirty="0">
                <a:hlinkClick r:id="rId3"/>
              </a:rPr>
              <a:t>Admission and Care of Residents in a Care Home during COVID-19  </a:t>
            </a:r>
            <a:r>
              <a:rPr lang="en-GB" sz="1200" dirty="0"/>
              <a:t> </a:t>
            </a:r>
            <a:endParaRPr lang="en-GB" sz="1200" b="1" dirty="0">
              <a:solidFill>
                <a:schemeClr val="accent1"/>
              </a:solidFill>
            </a:endParaRPr>
          </a:p>
          <a:p>
            <a:pPr marL="0" indent="0">
              <a:lnSpc>
                <a:spcPct val="100000"/>
              </a:lnSpc>
              <a:spcBef>
                <a:spcPts val="0"/>
              </a:spcBef>
              <a:buNone/>
            </a:pPr>
            <a:r>
              <a:rPr lang="en-GB" sz="1200" dirty="0"/>
              <a:t>Stepdown of infection control precautions and discharging COVID-19 patients:</a:t>
            </a:r>
            <a:r>
              <a:rPr lang="en-GB" sz="1200" dirty="0">
                <a:solidFill>
                  <a:schemeClr val="bg2"/>
                </a:solidFill>
              </a:rPr>
              <a:t> </a:t>
            </a:r>
            <a:r>
              <a:rPr lang="en-GB" sz="1200" dirty="0">
                <a:solidFill>
                  <a:schemeClr val="bg2"/>
                </a:solidFill>
                <a:hlinkClick r:id="rId4"/>
              </a:rPr>
              <a:t>Guidance</a:t>
            </a:r>
            <a:endParaRPr lang="en-GB" sz="1200" dirty="0">
              <a:solidFill>
                <a:srgbClr val="FF0000"/>
              </a:solidFill>
            </a:endParaRPr>
          </a:p>
          <a:p>
            <a:pPr marL="0" indent="0">
              <a:lnSpc>
                <a:spcPct val="100000"/>
              </a:lnSpc>
              <a:spcBef>
                <a:spcPts val="0"/>
              </a:spcBef>
              <a:buNone/>
            </a:pPr>
            <a:r>
              <a:rPr lang="en-GB" sz="1200" dirty="0">
                <a:hlinkClick r:id="rId5"/>
              </a:rPr>
              <a:t>COVID-19: Adult Social Care Action Plan</a:t>
            </a:r>
            <a:endParaRPr lang="en-GB" sz="1200" dirty="0"/>
          </a:p>
        </p:txBody>
      </p:sp>
      <p:sp>
        <p:nvSpPr>
          <p:cNvPr id="4" name="TextBox 3">
            <a:extLst>
              <a:ext uri="{FF2B5EF4-FFF2-40B4-BE49-F238E27FC236}">
                <a16:creationId xmlns:a16="http://schemas.microsoft.com/office/drawing/2014/main" id="{1D2ABF19-D177-4310-A1D6-2805CB78DADE}"/>
              </a:ext>
            </a:extLst>
          </p:cNvPr>
          <p:cNvSpPr txBox="1"/>
          <p:nvPr/>
        </p:nvSpPr>
        <p:spPr>
          <a:xfrm>
            <a:off x="311056" y="1027574"/>
            <a:ext cx="5707932" cy="526297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As care providers you are looking after people who are most vulnerable to COVID-19 under very challenging circumstances. You and your teams have played a vital role in accepting patients as they are discharged from hospital, providing care that best helps them recuperate away from a hospital environment. </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Below is a summary of the current national guidance:</a:t>
            </a:r>
          </a:p>
          <a:p>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For </a:t>
            </a:r>
            <a:r>
              <a:rPr lang="en-GB" sz="1200" b="1" dirty="0">
                <a:latin typeface="Arial" panose="020B0604020202020204" pitchFamily="34" charset="0"/>
                <a:cs typeface="Arial" panose="020B0604020202020204" pitchFamily="34" charset="0"/>
              </a:rPr>
              <a:t>all</a:t>
            </a:r>
            <a:r>
              <a:rPr lang="en-GB" sz="1200" dirty="0">
                <a:latin typeface="Arial" panose="020B0604020202020204" pitchFamily="34" charset="0"/>
                <a:cs typeface="Arial" panose="020B0604020202020204" pitchFamily="34" charset="0"/>
              </a:rPr>
              <a:t> admissions to your home, whether returning residents or new residents, from a hospital or from a community setting, </a:t>
            </a:r>
            <a:r>
              <a:rPr lang="en-GB" sz="1200" b="1" dirty="0">
                <a:latin typeface="Arial" panose="020B0604020202020204" pitchFamily="34" charset="0"/>
                <a:cs typeface="Arial" panose="020B0604020202020204" pitchFamily="34" charset="0"/>
              </a:rPr>
              <a:t>the resident should be managed in isolation for 14 days</a:t>
            </a:r>
            <a:r>
              <a:rPr lang="en-GB" sz="1200" dirty="0">
                <a:latin typeface="Arial" panose="020B0604020202020204" pitchFamily="34" charset="0"/>
                <a:cs typeface="Arial" panose="020B0604020202020204" pitchFamily="34" charset="0"/>
              </a:rPr>
              <a:t>, regardless of a positive or negative swab from hospital, and regardless of whether they are showing symptoms or not</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For residents being discharged from hospital, most will be </a:t>
            </a:r>
            <a:r>
              <a:rPr lang="en-GB" sz="1200" b="1" dirty="0">
                <a:latin typeface="Arial" panose="020B0604020202020204" pitchFamily="34" charset="0"/>
                <a:cs typeface="Arial" panose="020B0604020202020204" pitchFamily="34" charset="0"/>
              </a:rPr>
              <a:t>swabbed 48 hours before discharge. </a:t>
            </a:r>
            <a:r>
              <a:rPr lang="en-GB" sz="1200" dirty="0">
                <a:latin typeface="Arial" panose="020B0604020202020204" pitchFamily="34" charset="0"/>
                <a:cs typeface="Arial" panose="020B0604020202020204" pitchFamily="34" charset="0"/>
              </a:rPr>
              <a:t>But where test results are still awaiting and provided all Infection Prevention and Control advice is followed, it is safe to accept a resident into your home</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Hospital Discharge Service and staff will clarify with care homes the COVID-19 status of an individual and any COVID-19 symptoms, during the process of transfer from a hospital to the care home</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b="1" dirty="0">
                <a:latin typeface="Arial" panose="020B0604020202020204" pitchFamily="34" charset="0"/>
                <a:cs typeface="Arial" panose="020B0604020202020204" pitchFamily="34" charset="0"/>
              </a:rPr>
              <a:t>Discharge can still happen while awaiting results</a:t>
            </a:r>
            <a:r>
              <a:rPr lang="en-GB" sz="1200" dirty="0">
                <a:latin typeface="Arial" panose="020B0604020202020204" pitchFamily="34" charset="0"/>
                <a:cs typeface="Arial" panose="020B0604020202020204" pitchFamily="34" charset="0"/>
              </a:rPr>
              <a:t>, as a negative result is not required to enable discharge</a:t>
            </a:r>
          </a:p>
          <a:p>
            <a:pPr marL="285750" indent="-2857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Risk Assessments should be carried out in line with current guidance and recommendations. See </a:t>
            </a:r>
            <a:r>
              <a:rPr lang="en-GB" sz="1200" dirty="0">
                <a:latin typeface="Arial" panose="020B0604020202020204" pitchFamily="34" charset="0"/>
                <a:cs typeface="Arial" panose="020B0604020202020204" pitchFamily="34" charset="0"/>
                <a:hlinkClick r:id="rId6"/>
              </a:rPr>
              <a:t>example risk assessments and templates</a:t>
            </a:r>
            <a:endParaRPr lang="en-GB" sz="1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5C97C20A-7E8D-4D1F-961B-47655FCA78F6}"/>
              </a:ext>
            </a:extLst>
          </p:cNvPr>
          <p:cNvPicPr>
            <a:picLocks/>
          </p:cNvPicPr>
          <p:nvPr/>
        </p:nvPicPr>
        <p:blipFill>
          <a:blip r:embed="rId7" cstate="screen">
            <a:extLst>
              <a:ext uri="{28A0092B-C50C-407E-A947-70E740481C1C}">
                <a14:useLocalDpi xmlns:a14="http://schemas.microsoft.com/office/drawing/2010/main"/>
              </a:ext>
            </a:extLst>
          </a:blip>
          <a:stretch>
            <a:fillRect/>
          </a:stretch>
        </p:blipFill>
        <p:spPr>
          <a:xfrm>
            <a:off x="495224" y="213069"/>
            <a:ext cx="576000" cy="576000"/>
          </a:xfrm>
          <a:prstGeom prst="rect">
            <a:avLst/>
          </a:prstGeom>
        </p:spPr>
      </p:pic>
      <p:sp>
        <p:nvSpPr>
          <p:cNvPr id="8" name="TextBox 7">
            <a:extLst>
              <a:ext uri="{FF2B5EF4-FFF2-40B4-BE49-F238E27FC236}">
                <a16:creationId xmlns:a16="http://schemas.microsoft.com/office/drawing/2014/main" id="{7E4C4B01-F88D-4CDD-BDF2-62D85398C927}"/>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
        <p:nvSpPr>
          <p:cNvPr id="9" name="Content Placeholder 1">
            <a:extLst>
              <a:ext uri="{FF2B5EF4-FFF2-40B4-BE49-F238E27FC236}">
                <a16:creationId xmlns:a16="http://schemas.microsoft.com/office/drawing/2014/main" id="{A1FEEE30-5558-4D67-8527-E3754FF5E9CB}"/>
              </a:ext>
            </a:extLst>
          </p:cNvPr>
          <p:cNvSpPr txBox="1">
            <a:spLocks/>
          </p:cNvSpPr>
          <p:nvPr/>
        </p:nvSpPr>
        <p:spPr>
          <a:xfrm>
            <a:off x="6018988" y="1206809"/>
            <a:ext cx="6167979" cy="52597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b="1" dirty="0">
                <a:solidFill>
                  <a:schemeClr val="accent1"/>
                </a:solidFill>
              </a:rPr>
              <a:t>Think</a:t>
            </a:r>
            <a:r>
              <a:rPr lang="en-GB" dirty="0">
                <a:solidFill>
                  <a:schemeClr val="accent1"/>
                </a:solidFill>
              </a:rPr>
              <a:t> </a:t>
            </a:r>
          </a:p>
          <a:p>
            <a:pPr>
              <a:lnSpc>
                <a:spcPct val="100000"/>
              </a:lnSpc>
              <a:spcBef>
                <a:spcPts val="0"/>
              </a:spcBef>
            </a:pPr>
            <a:r>
              <a:rPr lang="en-GB" dirty="0"/>
              <a:t>Do we need to discuss admission processes with our teams? Do they feel confident with the process and understand what they are expected to do based on your local admission process? </a:t>
            </a:r>
          </a:p>
          <a:p>
            <a:pPr marL="0">
              <a:lnSpc>
                <a:spcPct val="100000"/>
              </a:lnSpc>
              <a:spcBef>
                <a:spcPts val="0"/>
              </a:spcBef>
            </a:pPr>
            <a:endParaRPr lang="en-GB" dirty="0"/>
          </a:p>
          <a:p>
            <a:pPr marL="0" indent="0">
              <a:lnSpc>
                <a:spcPct val="100000"/>
              </a:lnSpc>
              <a:spcBef>
                <a:spcPts val="0"/>
              </a:spcBef>
              <a:buNone/>
            </a:pPr>
            <a:r>
              <a:rPr lang="en-GB" b="1" dirty="0">
                <a:solidFill>
                  <a:schemeClr val="accent1"/>
                </a:solidFill>
              </a:rPr>
              <a:t>Ask</a:t>
            </a:r>
            <a:r>
              <a:rPr lang="en-GB" dirty="0"/>
              <a:t> </a:t>
            </a:r>
          </a:p>
          <a:p>
            <a:pPr>
              <a:lnSpc>
                <a:spcPct val="100000"/>
              </a:lnSpc>
              <a:spcBef>
                <a:spcPts val="0"/>
              </a:spcBef>
            </a:pPr>
            <a:r>
              <a:rPr lang="en-GB" dirty="0"/>
              <a:t>Is there anything that you need to consider in terms of your admission process? Remember that your local CCG and Local Authority teams can help if you need it. </a:t>
            </a:r>
          </a:p>
          <a:p>
            <a:pPr marL="0" indent="0">
              <a:lnSpc>
                <a:spcPct val="100000"/>
              </a:lnSpc>
              <a:spcBef>
                <a:spcPts val="0"/>
              </a:spcBef>
              <a:buNone/>
            </a:pPr>
            <a:endParaRPr lang="en-GB" b="1" dirty="0">
              <a:solidFill>
                <a:schemeClr val="bg2"/>
              </a:solidFill>
            </a:endParaRPr>
          </a:p>
          <a:p>
            <a:pPr marL="0" indent="0">
              <a:lnSpc>
                <a:spcPct val="100000"/>
              </a:lnSpc>
              <a:spcBef>
                <a:spcPts val="0"/>
              </a:spcBef>
              <a:buNone/>
            </a:pPr>
            <a:r>
              <a:rPr lang="en-GB" b="1" dirty="0">
                <a:solidFill>
                  <a:schemeClr val="accent1"/>
                </a:solidFill>
              </a:rPr>
              <a:t>Do</a:t>
            </a:r>
          </a:p>
          <a:p>
            <a:pPr>
              <a:lnSpc>
                <a:spcPct val="100000"/>
              </a:lnSpc>
              <a:spcBef>
                <a:spcPts val="0"/>
              </a:spcBef>
            </a:pPr>
            <a:r>
              <a:rPr lang="en-GB" dirty="0"/>
              <a:t>Have early conversations with your local Hospital Discharge Services so that you understand how they will be working through this period. This will help you both to understand the expectations that will support a safe and effective discharge for your resident. </a:t>
            </a:r>
          </a:p>
          <a:p>
            <a:pPr>
              <a:lnSpc>
                <a:spcPct val="100000"/>
              </a:lnSpc>
              <a:spcBef>
                <a:spcPts val="0"/>
              </a:spcBef>
            </a:pPr>
            <a:r>
              <a:rPr lang="en-GB" dirty="0"/>
              <a:t>Start using NHS mail to support communication around discharge.  If you need help with this please email </a:t>
            </a:r>
            <a:r>
              <a:rPr lang="en-GB" dirty="0">
                <a:hlinkClick r:id="rId8"/>
              </a:rPr>
              <a:t>hlp.londonchnhsmailrequests@nhs.net</a:t>
            </a:r>
            <a:r>
              <a:rPr lang="en-GB" dirty="0"/>
              <a:t> and the </a:t>
            </a:r>
            <a:r>
              <a:rPr lang="en-GB" dirty="0" err="1"/>
              <a:t>NHSmail</a:t>
            </a:r>
            <a:r>
              <a:rPr lang="en-GB" dirty="0"/>
              <a:t> team will support you will this. </a:t>
            </a:r>
          </a:p>
          <a:p>
            <a:pPr>
              <a:lnSpc>
                <a:spcPct val="100000"/>
              </a:lnSpc>
              <a:spcBef>
                <a:spcPts val="0"/>
              </a:spcBef>
            </a:pPr>
            <a:r>
              <a:rPr lang="en-GB" dirty="0"/>
              <a:t>Feel confident to raise your concerns – throughout this the safety of care still remains the core priority. </a:t>
            </a:r>
          </a:p>
          <a:p>
            <a:pPr marL="0" indent="0">
              <a:lnSpc>
                <a:spcPct val="100000"/>
              </a:lnSpc>
              <a:spcBef>
                <a:spcPts val="0"/>
              </a:spcBef>
              <a:buFont typeface="Arial" panose="020B0604020202020204" pitchFamily="34" charset="0"/>
              <a:buNone/>
            </a:pPr>
            <a:endParaRPr lang="en-GB" dirty="0"/>
          </a:p>
          <a:p>
            <a:pPr marL="0" indent="0">
              <a:lnSpc>
                <a:spcPct val="100000"/>
              </a:lnSpc>
              <a:spcBef>
                <a:spcPts val="0"/>
              </a:spcBef>
              <a:buFont typeface="Arial" panose="020B0604020202020204" pitchFamily="34" charset="0"/>
              <a:buNone/>
            </a:pPr>
            <a:r>
              <a:rPr lang="en-GB" dirty="0"/>
              <a:t> </a:t>
            </a:r>
          </a:p>
        </p:txBody>
      </p:sp>
    </p:spTree>
    <p:extLst>
      <p:ext uri="{BB962C8B-B14F-4D97-AF65-F5344CB8AC3E}">
        <p14:creationId xmlns:p14="http://schemas.microsoft.com/office/powerpoint/2010/main" val="2682245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316090" y="234983"/>
            <a:ext cx="9876396" cy="611649"/>
          </a:xfrm>
        </p:spPr>
        <p:txBody>
          <a:bodyPr/>
          <a:lstStyle/>
          <a:p>
            <a:r>
              <a:rPr lang="en-GB" dirty="0"/>
              <a:t>	Concerns about accepting a resident</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1D2ABF19-D177-4310-A1D6-2805CB78DADE}"/>
              </a:ext>
            </a:extLst>
          </p:cNvPr>
          <p:cNvSpPr txBox="1"/>
          <p:nvPr/>
        </p:nvSpPr>
        <p:spPr>
          <a:xfrm>
            <a:off x="316090" y="1100458"/>
            <a:ext cx="5635866" cy="452431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The guidance makes it clear that no care home will be forced to admit an existing or new resident to their care home if they are unable to provide the isolation for the 14 day period and safely manage any subsequent COVID-19 illness for the duration of the isolation period. This means that there may be grounds for a care home to decline admission if the home feels they are unable to manage the resident’s isolation needs. </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Below is a summary of the current national guidance:</a:t>
            </a:r>
          </a:p>
          <a:p>
            <a:endParaRPr lang="en-GB"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If there is a side room with an </a:t>
            </a:r>
            <a:r>
              <a:rPr lang="en-GB" sz="1200" dirty="0" err="1">
                <a:latin typeface="Arial" panose="020B0604020202020204" pitchFamily="34" charset="0"/>
                <a:cs typeface="Arial" panose="020B0604020202020204" pitchFamily="34" charset="0"/>
              </a:rPr>
              <a:t>en</a:t>
            </a:r>
            <a:r>
              <a:rPr lang="en-GB" sz="1200" dirty="0">
                <a:latin typeface="Arial" panose="020B0604020202020204" pitchFamily="34" charset="0"/>
                <a:cs typeface="Arial" panose="020B0604020202020204" pitchFamily="34" charset="0"/>
              </a:rPr>
              <a:t>-suite, then this is adequate facility for isolation but there may also be staffing challenges which may influence your decision to accept</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If you are unable to accommodate a resident in isolation, the national guidance indicates that the Local Authority has some responsibility to help. However, your local CCGs will also support making the necessary arrangements with a joint approach between health and social care in supporting care homes with temporary alternative placements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If alternative provision is required </a:t>
            </a:r>
            <a:r>
              <a:rPr lang="en-GB" sz="1200" b="1" dirty="0">
                <a:latin typeface="Arial" panose="020B0604020202020204" pitchFamily="34" charset="0"/>
                <a:cs typeface="Arial" panose="020B0604020202020204" pitchFamily="34" charset="0"/>
              </a:rPr>
              <a:t>this would be for a period of 14 days. </a:t>
            </a:r>
          </a:p>
          <a:p>
            <a:pPr marL="285750" indent="-2857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endParaRPr lang="en-GB" sz="1200" b="1"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key is that there is support when you have concerns about accepting a resident and you do still need to complete your assessment to ensure you can safely admit a resident under CQC requirements. </a:t>
            </a:r>
          </a:p>
        </p:txBody>
      </p:sp>
      <p:pic>
        <p:nvPicPr>
          <p:cNvPr id="12" name="Picture 11">
            <a:extLst>
              <a:ext uri="{FF2B5EF4-FFF2-40B4-BE49-F238E27FC236}">
                <a16:creationId xmlns:a16="http://schemas.microsoft.com/office/drawing/2014/main" id="{5C97C20A-7E8D-4D1F-961B-47655FCA78F6}"/>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480824" y="252807"/>
            <a:ext cx="576000" cy="576000"/>
          </a:xfrm>
          <a:prstGeom prst="rect">
            <a:avLst/>
          </a:prstGeom>
        </p:spPr>
      </p:pic>
      <p:sp>
        <p:nvSpPr>
          <p:cNvPr id="8" name="TextBox 7">
            <a:extLst>
              <a:ext uri="{FF2B5EF4-FFF2-40B4-BE49-F238E27FC236}">
                <a16:creationId xmlns:a16="http://schemas.microsoft.com/office/drawing/2014/main" id="{977DB59F-9F3B-4B81-88F7-655D0398F8A3}"/>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
        <p:nvSpPr>
          <p:cNvPr id="9" name="Content Placeholder 1">
            <a:extLst>
              <a:ext uri="{FF2B5EF4-FFF2-40B4-BE49-F238E27FC236}">
                <a16:creationId xmlns:a16="http://schemas.microsoft.com/office/drawing/2014/main" id="{A4EBE666-B74D-41AF-A1C3-B2EAA53C662D}"/>
              </a:ext>
            </a:extLst>
          </p:cNvPr>
          <p:cNvSpPr txBox="1">
            <a:spLocks/>
          </p:cNvSpPr>
          <p:nvPr/>
        </p:nvSpPr>
        <p:spPr>
          <a:xfrm>
            <a:off x="5951956" y="5584194"/>
            <a:ext cx="6167979" cy="835841"/>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dirty="0">
                <a:solidFill>
                  <a:schemeClr val="accent1"/>
                </a:solidFill>
              </a:rPr>
              <a:t>Resources</a:t>
            </a:r>
          </a:p>
          <a:p>
            <a:pPr marL="0" indent="0">
              <a:lnSpc>
                <a:spcPct val="100000"/>
              </a:lnSpc>
              <a:spcBef>
                <a:spcPts val="0"/>
              </a:spcBef>
              <a:buNone/>
            </a:pPr>
            <a:r>
              <a:rPr lang="en-GB" sz="1100" dirty="0">
                <a:hlinkClick r:id="rId4"/>
              </a:rPr>
              <a:t>Outbreak Information for adult social care services during the coronavirus (COVID-19) outbreak</a:t>
            </a:r>
            <a:endParaRPr lang="en-GB" sz="1100" b="1" dirty="0">
              <a:solidFill>
                <a:schemeClr val="accent1"/>
              </a:solidFill>
            </a:endParaRPr>
          </a:p>
          <a:p>
            <a:pPr marL="0" indent="0">
              <a:lnSpc>
                <a:spcPct val="100000"/>
              </a:lnSpc>
              <a:spcBef>
                <a:spcPts val="0"/>
              </a:spcBef>
              <a:buNone/>
            </a:pPr>
            <a:r>
              <a:rPr lang="en-GB" sz="1100" dirty="0"/>
              <a:t>Stepdown of infection control precautions and discharging COVID-19 patients:</a:t>
            </a:r>
            <a:r>
              <a:rPr lang="en-GB" sz="1100" dirty="0">
                <a:solidFill>
                  <a:schemeClr val="bg2"/>
                </a:solidFill>
              </a:rPr>
              <a:t> </a:t>
            </a:r>
            <a:r>
              <a:rPr lang="en-GB" sz="1100" dirty="0">
                <a:solidFill>
                  <a:schemeClr val="bg2"/>
                </a:solidFill>
                <a:hlinkClick r:id="rId5"/>
              </a:rPr>
              <a:t>Guidance</a:t>
            </a:r>
            <a:endParaRPr lang="en-GB" sz="1100" dirty="0">
              <a:solidFill>
                <a:srgbClr val="FF0000"/>
              </a:solidFill>
            </a:endParaRPr>
          </a:p>
          <a:p>
            <a:pPr marL="0" indent="0">
              <a:lnSpc>
                <a:spcPct val="100000"/>
              </a:lnSpc>
              <a:spcBef>
                <a:spcPts val="0"/>
              </a:spcBef>
              <a:buNone/>
            </a:pPr>
            <a:r>
              <a:rPr lang="en-GB" sz="1100" dirty="0">
                <a:hlinkClick r:id="rId6"/>
              </a:rPr>
              <a:t>COVID-19: Adult Social Care Action Plan</a:t>
            </a:r>
            <a:endParaRPr lang="en-GB" sz="1100" dirty="0"/>
          </a:p>
        </p:txBody>
      </p:sp>
      <p:sp>
        <p:nvSpPr>
          <p:cNvPr id="11" name="Content Placeholder 1">
            <a:extLst>
              <a:ext uri="{FF2B5EF4-FFF2-40B4-BE49-F238E27FC236}">
                <a16:creationId xmlns:a16="http://schemas.microsoft.com/office/drawing/2014/main" id="{51A88391-EB02-4B7B-9EA8-4D74D6161DD9}"/>
              </a:ext>
            </a:extLst>
          </p:cNvPr>
          <p:cNvSpPr txBox="1">
            <a:spLocks/>
          </p:cNvSpPr>
          <p:nvPr/>
        </p:nvSpPr>
        <p:spPr>
          <a:xfrm>
            <a:off x="5954525" y="1160290"/>
            <a:ext cx="6167979" cy="4343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dirty="0">
                <a:solidFill>
                  <a:schemeClr val="accent1"/>
                </a:solidFill>
              </a:rPr>
              <a:t>Think</a:t>
            </a:r>
            <a:r>
              <a:rPr lang="en-GB" sz="1200" dirty="0">
                <a:solidFill>
                  <a:schemeClr val="accent1"/>
                </a:solidFill>
              </a:rPr>
              <a:t> </a:t>
            </a:r>
          </a:p>
          <a:p>
            <a:pPr>
              <a:lnSpc>
                <a:spcPct val="100000"/>
              </a:lnSpc>
              <a:spcBef>
                <a:spcPts val="0"/>
              </a:spcBef>
            </a:pPr>
            <a:r>
              <a:rPr lang="en-GB" sz="1200" dirty="0"/>
              <a:t>Do you have a way of understanding your current dependency that will help you to articulate any concerns about not being able to meet a new or returning resident’s need? This can really help to have a positive conversation that is supportive rather than purely a challenging discussion.  </a:t>
            </a:r>
          </a:p>
          <a:p>
            <a:pPr marL="0">
              <a:lnSpc>
                <a:spcPct val="100000"/>
              </a:lnSpc>
              <a:spcBef>
                <a:spcPts val="0"/>
              </a:spcBef>
            </a:pPr>
            <a:endParaRPr lang="en-GB" sz="1200" dirty="0"/>
          </a:p>
          <a:p>
            <a:pPr marL="0" indent="0">
              <a:lnSpc>
                <a:spcPct val="100000"/>
              </a:lnSpc>
              <a:spcBef>
                <a:spcPts val="0"/>
              </a:spcBef>
              <a:buNone/>
            </a:pPr>
            <a:r>
              <a:rPr lang="en-GB" sz="1200" b="1" dirty="0">
                <a:solidFill>
                  <a:schemeClr val="accent1"/>
                </a:solidFill>
              </a:rPr>
              <a:t>Ask</a:t>
            </a:r>
            <a:r>
              <a:rPr lang="en-GB" sz="1200" dirty="0"/>
              <a:t> </a:t>
            </a:r>
          </a:p>
          <a:p>
            <a:pPr>
              <a:lnSpc>
                <a:spcPct val="100000"/>
              </a:lnSpc>
              <a:spcBef>
                <a:spcPts val="0"/>
              </a:spcBef>
            </a:pPr>
            <a:r>
              <a:rPr lang="en-GB" sz="1200" dirty="0"/>
              <a:t>Is there anything that you need to consider in terms of your admission process? Remember that your local CCG and Local Authority teams can help if you need it. </a:t>
            </a:r>
          </a:p>
          <a:p>
            <a:pPr>
              <a:lnSpc>
                <a:spcPct val="100000"/>
              </a:lnSpc>
              <a:spcBef>
                <a:spcPts val="0"/>
              </a:spcBef>
            </a:pPr>
            <a:r>
              <a:rPr lang="en-GB" sz="1200" dirty="0"/>
              <a:t>Ask for additional support from Primary Care team if needed</a:t>
            </a:r>
          </a:p>
          <a:p>
            <a:pPr marL="0" indent="0">
              <a:lnSpc>
                <a:spcPct val="100000"/>
              </a:lnSpc>
              <a:spcBef>
                <a:spcPts val="0"/>
              </a:spcBef>
              <a:buNone/>
            </a:pPr>
            <a:endParaRPr lang="en-GB" sz="1200" b="1" dirty="0">
              <a:solidFill>
                <a:schemeClr val="bg2"/>
              </a:solidFill>
            </a:endParaRPr>
          </a:p>
          <a:p>
            <a:pPr marL="0" indent="0">
              <a:lnSpc>
                <a:spcPct val="100000"/>
              </a:lnSpc>
              <a:spcBef>
                <a:spcPts val="0"/>
              </a:spcBef>
              <a:buNone/>
            </a:pPr>
            <a:r>
              <a:rPr lang="en-GB" sz="1200" b="1" dirty="0">
                <a:solidFill>
                  <a:schemeClr val="accent1"/>
                </a:solidFill>
              </a:rPr>
              <a:t>Do</a:t>
            </a:r>
          </a:p>
          <a:p>
            <a:pPr>
              <a:lnSpc>
                <a:spcPct val="100000"/>
              </a:lnSpc>
              <a:spcBef>
                <a:spcPts val="0"/>
              </a:spcBef>
            </a:pPr>
            <a:r>
              <a:rPr lang="en-GB" sz="1200" dirty="0"/>
              <a:t>Have early conversations with your local Hospital Discharge Services so that you understand how they will be working through this period and that they understand your need for an assessment under CQC requirements.  This will help you both to understand the expectations that will support a safe and effective discharge for your resident. </a:t>
            </a:r>
          </a:p>
          <a:p>
            <a:pPr>
              <a:lnSpc>
                <a:spcPct val="100000"/>
              </a:lnSpc>
              <a:spcBef>
                <a:spcPts val="0"/>
              </a:spcBef>
            </a:pPr>
            <a:r>
              <a:rPr lang="en-GB" sz="1200" dirty="0"/>
              <a:t>Start using NHS mail and MS Teams  to support communication around discharge can help you to safely assess your resident remotely. If you need help with this please email </a:t>
            </a:r>
            <a:r>
              <a:rPr lang="en-GB" sz="1200" dirty="0">
                <a:hlinkClick r:id="rId7"/>
              </a:rPr>
              <a:t>hlp.londonchnhsmailrequests@nhs.net</a:t>
            </a:r>
            <a:r>
              <a:rPr lang="en-GB" sz="1200" dirty="0"/>
              <a:t> and the </a:t>
            </a:r>
            <a:r>
              <a:rPr lang="en-GB" sz="1200" dirty="0" err="1"/>
              <a:t>NHSmail</a:t>
            </a:r>
            <a:r>
              <a:rPr lang="en-GB" sz="1200" dirty="0"/>
              <a:t> team will support you will this. </a:t>
            </a:r>
          </a:p>
          <a:p>
            <a:pPr>
              <a:lnSpc>
                <a:spcPct val="100000"/>
              </a:lnSpc>
              <a:spcBef>
                <a:spcPts val="0"/>
              </a:spcBef>
            </a:pPr>
            <a:r>
              <a:rPr lang="en-GB" sz="1200" dirty="0"/>
              <a:t>Feel confident to raise your concerns – throughout this the safety of care still remains the core priority</a:t>
            </a:r>
            <a:r>
              <a:rPr lang="en-GB" dirty="0"/>
              <a:t>. </a:t>
            </a:r>
          </a:p>
          <a:p>
            <a:pPr marL="0" indent="0">
              <a:lnSpc>
                <a:spcPct val="100000"/>
              </a:lnSpc>
              <a:spcBef>
                <a:spcPts val="0"/>
              </a:spcBef>
              <a:buFont typeface="Arial" panose="020B0604020202020204" pitchFamily="34" charset="0"/>
              <a:buNone/>
            </a:pPr>
            <a:endParaRPr lang="en-GB" dirty="0"/>
          </a:p>
          <a:p>
            <a:pPr marL="0" indent="0">
              <a:lnSpc>
                <a:spcPct val="100000"/>
              </a:lnSpc>
              <a:spcBef>
                <a:spcPts val="0"/>
              </a:spcBef>
              <a:buFont typeface="Arial" panose="020B0604020202020204" pitchFamily="34" charset="0"/>
              <a:buNone/>
            </a:pPr>
            <a:r>
              <a:rPr lang="en-GB" dirty="0"/>
              <a:t> </a:t>
            </a:r>
          </a:p>
        </p:txBody>
      </p:sp>
    </p:spTree>
    <p:extLst>
      <p:ext uri="{BB962C8B-B14F-4D97-AF65-F5344CB8AC3E}">
        <p14:creationId xmlns:p14="http://schemas.microsoft.com/office/powerpoint/2010/main" val="675738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242816"/>
            <a:ext cx="9804034" cy="611649"/>
          </a:xfrm>
        </p:spPr>
        <p:txBody>
          <a:bodyPr/>
          <a:lstStyle/>
          <a:p>
            <a:r>
              <a:rPr lang="en-GB" dirty="0"/>
              <a:t>	Supporting eating and drinking</a:t>
            </a: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101197" y="799790"/>
            <a:ext cx="11917978" cy="5101300"/>
          </a:xfrm>
          <a:prstGeom prst="rect">
            <a:avLst/>
          </a:prstGeom>
          <a:ln w="19050">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200" dirty="0">
                <a:highlight>
                  <a:srgbClr val="00FFFF"/>
                </a:highlight>
              </a:rPr>
              <a:t>If you are concerned about a residents oral intake speak with their GP/healthcare professional. See the slide on </a:t>
            </a:r>
            <a:r>
              <a:rPr lang="en-GB" sz="1200" dirty="0">
                <a:highlight>
                  <a:srgbClr val="00FFFF"/>
                </a:highlight>
                <a:hlinkClick r:id="" action="ppaction://noaction">
                  <a:extLst>
                    <a:ext uri="{A12FA001-AC4F-418D-AE19-62706E023703}">
                      <ahyp:hlinkClr xmlns:ahyp="http://schemas.microsoft.com/office/drawing/2018/hyperlinkcolor" val="tx"/>
                    </a:ext>
                  </a:extLst>
                </a:hlinkClick>
              </a:rPr>
              <a:t>recognising when your resident becomes unwell</a:t>
            </a:r>
            <a:endParaRPr lang="en-GB" sz="1200" dirty="0">
              <a:highlight>
                <a:srgbClr val="00FFFF"/>
              </a:highlight>
            </a:endParaRPr>
          </a:p>
          <a:p>
            <a:pPr marL="0" indent="0">
              <a:lnSpc>
                <a:spcPct val="100000"/>
              </a:lnSpc>
              <a:spcBef>
                <a:spcPts val="0"/>
              </a:spcBef>
              <a:buFont typeface="Arial" panose="020B0604020202020204" pitchFamily="34" charset="0"/>
              <a:buNone/>
            </a:pPr>
            <a:endParaRPr lang="en-GB" sz="1200" dirty="0"/>
          </a:p>
          <a:p>
            <a:pPr marL="0" indent="0">
              <a:lnSpc>
                <a:spcPct val="100000"/>
              </a:lnSpc>
              <a:spcBef>
                <a:spcPts val="0"/>
              </a:spcBef>
              <a:buFont typeface="Arial" panose="020B0604020202020204" pitchFamily="34" charset="0"/>
              <a:buNone/>
            </a:pPr>
            <a:r>
              <a:rPr lang="en-GB" sz="1200" dirty="0"/>
              <a:t>The impact of COVID-19 has affected eating and drinking for some residents – making it even more important to monitor food and fluid intake</a:t>
            </a:r>
          </a:p>
          <a:p>
            <a:pPr>
              <a:lnSpc>
                <a:spcPct val="100000"/>
              </a:lnSpc>
              <a:spcBef>
                <a:spcPts val="0"/>
              </a:spcBef>
            </a:pPr>
            <a:r>
              <a:rPr lang="en-GB" sz="1200" dirty="0"/>
              <a:t>If a resident has/ has had COVID-19 they may lose their sense of taste and smell and have reduced appetite</a:t>
            </a:r>
          </a:p>
          <a:p>
            <a:pPr>
              <a:lnSpc>
                <a:spcPct val="100000"/>
              </a:lnSpc>
              <a:spcBef>
                <a:spcPts val="0"/>
              </a:spcBef>
            </a:pPr>
            <a:r>
              <a:rPr lang="en-GB" sz="1200" dirty="0"/>
              <a:t>Isolation and a lack of sociable meal times can also affect how well people eat and drink</a:t>
            </a:r>
          </a:p>
          <a:p>
            <a:pPr marL="0" indent="0">
              <a:lnSpc>
                <a:spcPct val="100000"/>
              </a:lnSpc>
              <a:spcBef>
                <a:spcPts val="0"/>
              </a:spcBef>
              <a:buNone/>
            </a:pPr>
            <a:endParaRPr lang="en-GB" sz="1200" dirty="0"/>
          </a:p>
          <a:p>
            <a:pPr marL="0" indent="0">
              <a:lnSpc>
                <a:spcPct val="100000"/>
              </a:lnSpc>
              <a:spcBef>
                <a:spcPts val="0"/>
              </a:spcBef>
              <a:buNone/>
            </a:pPr>
            <a:r>
              <a:rPr lang="en-GB" sz="1200" dirty="0"/>
              <a:t>If residents are not eating and drinking enough this can lead to illness and infections, falls, reduced mobility and pressure sores. </a:t>
            </a:r>
          </a:p>
          <a:p>
            <a:pPr marL="0" indent="0">
              <a:lnSpc>
                <a:spcPct val="100000"/>
              </a:lnSpc>
              <a:spcBef>
                <a:spcPts val="0"/>
              </a:spcBef>
              <a:buNone/>
            </a:pPr>
            <a:r>
              <a:rPr lang="en-GB" sz="1200" dirty="0"/>
              <a:t>Some people reduce their fluid intake due to incontinence </a:t>
            </a:r>
            <a:r>
              <a:rPr lang="en-GB" sz="1200" b="1" dirty="0"/>
              <a:t>but</a:t>
            </a:r>
            <a:r>
              <a:rPr lang="en-GB" sz="1200" dirty="0"/>
              <a:t> reduced fluid intake concentrates urine which irritates the bladder and makes incontinence and frequency worse.</a:t>
            </a:r>
          </a:p>
          <a:p>
            <a:pPr marL="0" indent="0">
              <a:lnSpc>
                <a:spcPct val="100000"/>
              </a:lnSpc>
              <a:spcBef>
                <a:spcPts val="0"/>
              </a:spcBef>
              <a:buNone/>
            </a:pPr>
            <a:endParaRPr lang="en-GB" sz="1200" dirty="0"/>
          </a:p>
          <a:p>
            <a:pPr marL="0" indent="0">
              <a:lnSpc>
                <a:spcPct val="100000"/>
              </a:lnSpc>
              <a:spcBef>
                <a:spcPts val="0"/>
              </a:spcBef>
              <a:buNone/>
            </a:pPr>
            <a:r>
              <a:rPr lang="en-GB" sz="1200" dirty="0">
                <a:highlight>
                  <a:srgbClr val="00FFFF"/>
                </a:highlight>
              </a:rPr>
              <a:t>Don’t forget about the importance of </a:t>
            </a:r>
            <a:r>
              <a:rPr lang="en-GB" sz="1200" b="1" dirty="0">
                <a:highlight>
                  <a:srgbClr val="00FFFF"/>
                </a:highlight>
              </a:rPr>
              <a:t>good oral health </a:t>
            </a:r>
            <a:r>
              <a:rPr lang="en-GB" sz="1200" dirty="0">
                <a:highlight>
                  <a:srgbClr val="00FFFF"/>
                </a:highlight>
              </a:rPr>
              <a:t>e.g. people with learning disabilities and people with conditions such as dementia and Parkinson’s disease are at greater risk of developing swallowing problems (dysphagia). The signs and symptoms of dysphagia are frequently missed. If you have notice that a resident displays any of the following: coughs/chokes when eating or drinking, brings food back, persistently drools, is unable to chew food or makes a ‘</a:t>
            </a:r>
            <a:r>
              <a:rPr lang="en-GB" sz="1200" dirty="0" err="1">
                <a:highlight>
                  <a:srgbClr val="00FFFF"/>
                </a:highlight>
              </a:rPr>
              <a:t>gurgly</a:t>
            </a:r>
            <a:r>
              <a:rPr lang="en-GB" sz="1200" dirty="0">
                <a:highlight>
                  <a:srgbClr val="00FFFF"/>
                </a:highlight>
              </a:rPr>
              <a:t>’ wet sounding voice when eating or drinking please notify their G.P. or lead health professional</a:t>
            </a:r>
          </a:p>
          <a:p>
            <a:pPr marL="0" indent="0">
              <a:lnSpc>
                <a:spcPct val="100000"/>
              </a:lnSpc>
              <a:spcBef>
                <a:spcPts val="0"/>
              </a:spcBef>
              <a:buNone/>
            </a:pPr>
            <a:endParaRPr lang="en-GB" sz="1200" i="1" dirty="0"/>
          </a:p>
          <a:p>
            <a:pPr marL="0" indent="0">
              <a:lnSpc>
                <a:spcPct val="100000"/>
              </a:lnSpc>
              <a:spcBef>
                <a:spcPts val="0"/>
              </a:spcBef>
              <a:buNone/>
            </a:pPr>
            <a:r>
              <a:rPr lang="en-GB" sz="1200" b="1" dirty="0"/>
              <a:t>Adding extra calories</a:t>
            </a:r>
          </a:p>
          <a:p>
            <a:pPr marL="0" indent="0">
              <a:lnSpc>
                <a:spcPct val="100000"/>
              </a:lnSpc>
              <a:spcBef>
                <a:spcPts val="0"/>
              </a:spcBef>
              <a:buNone/>
            </a:pPr>
            <a:r>
              <a:rPr lang="en-GB" sz="1200" dirty="0"/>
              <a:t>Use a food first approach to add extra calories: (sugary food and drink should still be limited for residents with diabetes)</a:t>
            </a:r>
          </a:p>
          <a:p>
            <a:pPr>
              <a:lnSpc>
                <a:spcPct val="100000"/>
              </a:lnSpc>
              <a:spcBef>
                <a:spcPts val="0"/>
              </a:spcBef>
            </a:pPr>
            <a:r>
              <a:rPr lang="en-GB" sz="1200" dirty="0"/>
              <a:t>1 pint of </a:t>
            </a:r>
            <a:r>
              <a:rPr lang="en-GB" sz="1200" b="1" dirty="0"/>
              <a:t>fortified milk </a:t>
            </a:r>
            <a:r>
              <a:rPr lang="en-GB" sz="1200" dirty="0"/>
              <a:t>per day: 4 table spoons of dried skimmed milk power in 1 pint of full fat milk – use in porridge, mashed potato, milkshakes etc</a:t>
            </a:r>
          </a:p>
          <a:p>
            <a:pPr>
              <a:lnSpc>
                <a:spcPct val="100000"/>
              </a:lnSpc>
              <a:spcBef>
                <a:spcPts val="0"/>
              </a:spcBef>
            </a:pPr>
            <a:r>
              <a:rPr lang="en-GB" sz="1200" dirty="0"/>
              <a:t>High calorie </a:t>
            </a:r>
            <a:r>
              <a:rPr lang="en-GB" sz="1200" b="1" dirty="0"/>
              <a:t>snacks</a:t>
            </a:r>
            <a:r>
              <a:rPr lang="en-GB" sz="1200" dirty="0"/>
              <a:t>: Cheese and crackers, peanut butter toast, full fat yoghurt with fruit, crumpet with jam, homemade milkshakes etc</a:t>
            </a:r>
          </a:p>
          <a:p>
            <a:pPr>
              <a:lnSpc>
                <a:spcPct val="100000"/>
              </a:lnSpc>
              <a:spcBef>
                <a:spcPts val="0"/>
              </a:spcBef>
            </a:pPr>
            <a:r>
              <a:rPr lang="en-GB" sz="1200" dirty="0"/>
              <a:t>Add </a:t>
            </a:r>
            <a:r>
              <a:rPr lang="en-GB" sz="1200" b="1" dirty="0"/>
              <a:t>calories to meals</a:t>
            </a:r>
            <a:r>
              <a:rPr lang="en-GB" sz="1200" dirty="0"/>
              <a:t>: use full fat milk and butter, add cream to potatoes and puddings, add mayonnaise to sandwiches, grated cheese on meals, add olive oil to salads etc. </a:t>
            </a:r>
          </a:p>
          <a:p>
            <a:pPr marL="0" indent="0">
              <a:lnSpc>
                <a:spcPct val="100000"/>
              </a:lnSpc>
              <a:spcBef>
                <a:spcPts val="0"/>
              </a:spcBef>
              <a:buNone/>
            </a:pPr>
            <a:r>
              <a:rPr lang="en-GB" sz="1200" b="1" dirty="0"/>
              <a:t>Reducing impact of isolation</a:t>
            </a:r>
          </a:p>
          <a:p>
            <a:pPr>
              <a:lnSpc>
                <a:spcPct val="100000"/>
              </a:lnSpc>
              <a:spcBef>
                <a:spcPts val="0"/>
              </a:spcBef>
            </a:pPr>
            <a:r>
              <a:rPr lang="en-GB" sz="1200" dirty="0"/>
              <a:t>Where able to (following infection control guidelines) continue </a:t>
            </a:r>
            <a:r>
              <a:rPr lang="en-GB" sz="1200" b="1" dirty="0"/>
              <a:t>residents eating together </a:t>
            </a:r>
            <a:r>
              <a:rPr lang="en-GB" sz="1200" dirty="0"/>
              <a:t>e.g. in smaller groups than usual maintaining distancing </a:t>
            </a:r>
          </a:p>
          <a:p>
            <a:pPr>
              <a:lnSpc>
                <a:spcPct val="100000"/>
              </a:lnSpc>
              <a:spcBef>
                <a:spcPts val="0"/>
              </a:spcBef>
            </a:pPr>
            <a:r>
              <a:rPr lang="en-GB" sz="1200" dirty="0"/>
              <a:t>Talk to residents about food to stimulate appetite, sit with them whilst they eat</a:t>
            </a:r>
          </a:p>
          <a:p>
            <a:pPr>
              <a:lnSpc>
                <a:spcPct val="100000"/>
              </a:lnSpc>
              <a:spcBef>
                <a:spcPts val="0"/>
              </a:spcBef>
            </a:pPr>
            <a:r>
              <a:rPr lang="en-GB" sz="1200" dirty="0"/>
              <a:t>Ask family members to bring in </a:t>
            </a:r>
            <a:r>
              <a:rPr lang="en-GB" sz="1200" b="1" dirty="0"/>
              <a:t>food they like </a:t>
            </a:r>
            <a:r>
              <a:rPr lang="en-GB" sz="1200" dirty="0"/>
              <a:t>– </a:t>
            </a:r>
            <a:r>
              <a:rPr lang="en-GB" sz="1200" dirty="0">
                <a:highlight>
                  <a:srgbClr val="00FFFF"/>
                </a:highlight>
              </a:rPr>
              <a:t>where non-perishable</a:t>
            </a:r>
            <a:r>
              <a:rPr lang="en-GB" sz="1200" dirty="0"/>
              <a:t> and external packaging can be wiped down - to maintain infection control</a:t>
            </a:r>
          </a:p>
          <a:p>
            <a:pPr>
              <a:lnSpc>
                <a:spcPct val="100000"/>
              </a:lnSpc>
              <a:spcBef>
                <a:spcPts val="0"/>
              </a:spcBef>
            </a:pPr>
            <a:r>
              <a:rPr lang="en-GB" sz="1200" dirty="0"/>
              <a:t>Relaxing music at mealtimes can sometimes help</a:t>
            </a:r>
          </a:p>
          <a:p>
            <a:pPr marL="0" indent="0">
              <a:lnSpc>
                <a:spcPct val="100000"/>
              </a:lnSpc>
              <a:spcBef>
                <a:spcPts val="0"/>
              </a:spcBef>
              <a:buNone/>
            </a:pPr>
            <a:endParaRPr lang="en-GB" sz="1200" dirty="0"/>
          </a:p>
          <a:p>
            <a:pPr marL="0" indent="0">
              <a:lnSpc>
                <a:spcPct val="100000"/>
              </a:lnSpc>
              <a:spcBef>
                <a:spcPts val="0"/>
              </a:spcBef>
              <a:buNone/>
            </a:pPr>
            <a:r>
              <a:rPr lang="en-GB" sz="1200" b="1" dirty="0"/>
              <a:t>Other tips</a:t>
            </a:r>
          </a:p>
          <a:p>
            <a:pPr>
              <a:lnSpc>
                <a:spcPct val="100000"/>
              </a:lnSpc>
              <a:spcBef>
                <a:spcPts val="0"/>
              </a:spcBef>
            </a:pPr>
            <a:r>
              <a:rPr lang="en-GB" sz="1200" dirty="0"/>
              <a:t>Some people loose taste sensations as they get older – you could try stronger flavours (herbs and spices), sweeter foods might be preferred</a:t>
            </a:r>
          </a:p>
          <a:p>
            <a:pPr>
              <a:lnSpc>
                <a:spcPct val="100000"/>
              </a:lnSpc>
              <a:spcBef>
                <a:spcPts val="0"/>
              </a:spcBef>
            </a:pPr>
            <a:r>
              <a:rPr lang="en-GB" sz="1200" dirty="0"/>
              <a:t>Little and often – offer snacks and drinks throughout the day. Some people improve intake with finger foods</a:t>
            </a:r>
          </a:p>
          <a:p>
            <a:pPr>
              <a:lnSpc>
                <a:spcPct val="100000"/>
              </a:lnSpc>
              <a:spcBef>
                <a:spcPts val="0"/>
              </a:spcBef>
            </a:pPr>
            <a:r>
              <a:rPr lang="en-GB" sz="1200" dirty="0"/>
              <a:t>Find out about food likes and dislikes</a:t>
            </a:r>
          </a:p>
          <a:p>
            <a:pPr>
              <a:lnSpc>
                <a:spcPct val="100000"/>
              </a:lnSpc>
              <a:spcBef>
                <a:spcPts val="0"/>
              </a:spcBef>
            </a:pPr>
            <a:r>
              <a:rPr lang="en-GB" sz="1200" dirty="0"/>
              <a:t>Ensure drinks are always in reach, moist soft food it easier to eat</a:t>
            </a:r>
          </a:p>
          <a:p>
            <a:pPr>
              <a:lnSpc>
                <a:spcPct val="100000"/>
              </a:lnSpc>
              <a:spcBef>
                <a:spcPts val="0"/>
              </a:spcBef>
            </a:pPr>
            <a:endParaRPr lang="en-GB" sz="1300" dirty="0"/>
          </a:p>
        </p:txBody>
      </p:sp>
      <p:sp>
        <p:nvSpPr>
          <p:cNvPr id="10" name="TextBox 9">
            <a:extLst>
              <a:ext uri="{FF2B5EF4-FFF2-40B4-BE49-F238E27FC236}">
                <a16:creationId xmlns:a16="http://schemas.microsoft.com/office/drawing/2014/main" id="{89C0E86F-7C42-4A21-BE9B-EEC952CAA829}"/>
              </a:ext>
            </a:extLst>
          </p:cNvPr>
          <p:cNvSpPr txBox="1"/>
          <p:nvPr/>
        </p:nvSpPr>
        <p:spPr>
          <a:xfrm>
            <a:off x="11106446" y="6642556"/>
            <a:ext cx="1085554" cy="215444"/>
          </a:xfrm>
          <a:prstGeom prst="rect">
            <a:avLst/>
          </a:prstGeom>
          <a:noFill/>
        </p:spPr>
        <p:txBody>
          <a:bodyPr wrap="none" rtlCol="0">
            <a:spAutoFit/>
          </a:bodyPr>
          <a:lstStyle/>
          <a:p>
            <a:r>
              <a:rPr lang="en-GB" sz="800" dirty="0"/>
              <a:t>Version 6.1 20201125</a:t>
            </a:r>
          </a:p>
        </p:txBody>
      </p:sp>
      <p:pic>
        <p:nvPicPr>
          <p:cNvPr id="11" name="Picture 10" descr="Cupcake">
            <a:extLst>
              <a:ext uri="{FF2B5EF4-FFF2-40B4-BE49-F238E27FC236}">
                <a16:creationId xmlns:a16="http://schemas.microsoft.com/office/drawing/2014/main" id="{C81410E1-5980-4D88-82A5-B3A10F10E2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609601" y="242816"/>
            <a:ext cx="563879" cy="563879"/>
          </a:xfrm>
          <a:prstGeom prst="rect">
            <a:avLst/>
          </a:prstGeom>
        </p:spPr>
      </p:pic>
      <p:graphicFrame>
        <p:nvGraphicFramePr>
          <p:cNvPr id="8" name="Table 8">
            <a:extLst>
              <a:ext uri="{FF2B5EF4-FFF2-40B4-BE49-F238E27FC236}">
                <a16:creationId xmlns:a16="http://schemas.microsoft.com/office/drawing/2014/main" id="{A0EBFA16-2EEF-451B-B113-8D6073BA17D9}"/>
              </a:ext>
            </a:extLst>
          </p:cNvPr>
          <p:cNvGraphicFramePr>
            <a:graphicFrameLocks noGrp="1"/>
          </p:cNvGraphicFramePr>
          <p:nvPr>
            <p:extLst>
              <p:ext uri="{D42A27DB-BD31-4B8C-83A1-F6EECF244321}">
                <p14:modId xmlns:p14="http://schemas.microsoft.com/office/powerpoint/2010/main" val="3839971788"/>
              </p:ext>
            </p:extLst>
          </p:nvPr>
        </p:nvGraphicFramePr>
        <p:xfrm>
          <a:off x="5511618" y="6360572"/>
          <a:ext cx="6353667" cy="497428"/>
        </p:xfrm>
        <a:graphic>
          <a:graphicData uri="http://schemas.openxmlformats.org/drawingml/2006/table">
            <a:tbl>
              <a:tblPr firstRow="1" bandRow="1">
                <a:tableStyleId>{2D5ABB26-0587-4C30-8999-92F81FD0307C}</a:tableStyleId>
              </a:tblPr>
              <a:tblGrid>
                <a:gridCol w="1048133">
                  <a:extLst>
                    <a:ext uri="{9D8B030D-6E8A-4147-A177-3AD203B41FA5}">
                      <a16:colId xmlns:a16="http://schemas.microsoft.com/office/drawing/2014/main" val="2818643116"/>
                    </a:ext>
                  </a:extLst>
                </a:gridCol>
                <a:gridCol w="2415763">
                  <a:extLst>
                    <a:ext uri="{9D8B030D-6E8A-4147-A177-3AD203B41FA5}">
                      <a16:colId xmlns:a16="http://schemas.microsoft.com/office/drawing/2014/main" val="791406903"/>
                    </a:ext>
                  </a:extLst>
                </a:gridCol>
                <a:gridCol w="2889771">
                  <a:extLst>
                    <a:ext uri="{9D8B030D-6E8A-4147-A177-3AD203B41FA5}">
                      <a16:colId xmlns:a16="http://schemas.microsoft.com/office/drawing/2014/main" val="4085324942"/>
                    </a:ext>
                  </a:extLst>
                </a:gridCol>
              </a:tblGrid>
              <a:tr h="248714">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dirty="0">
                          <a:latin typeface="Arial" panose="020B0604020202020204" pitchFamily="34" charset="0"/>
                          <a:cs typeface="Arial" panose="020B0604020202020204" pitchFamily="34" charset="0"/>
                        </a:rPr>
                        <a:t>Resources</a:t>
                      </a:r>
                    </a:p>
                  </a:txBody>
                  <a:tcPr>
                    <a:lnL w="12700" cap="flat" cmpd="sng" algn="ctr">
                      <a:solidFill>
                        <a:schemeClr val="accent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highlight>
                            <a:srgbClr val="00FFFF"/>
                          </a:highlight>
                          <a:latin typeface="Arial" panose="020B0604020202020204" pitchFamily="34" charset="0"/>
                          <a:cs typeface="Arial" panose="020B0604020202020204" pitchFamily="34" charset="0"/>
                        </a:rPr>
                        <a:t>MUST </a:t>
                      </a:r>
                      <a:r>
                        <a:rPr lang="en-GB" sz="1000" dirty="0">
                          <a:highlight>
                            <a:srgbClr val="00FFFF"/>
                          </a:highlight>
                          <a:latin typeface="Arial" panose="020B0604020202020204" pitchFamily="34" charset="0"/>
                          <a:cs typeface="Arial" panose="020B0604020202020204" pitchFamily="34" charset="0"/>
                          <a:hlinkClick r:id="rId5"/>
                        </a:rPr>
                        <a:t>tool and resources</a:t>
                      </a:r>
                      <a:endParaRPr lang="en-GB" sz="1000" dirty="0">
                        <a:highlight>
                          <a:srgbClr val="00FFFF"/>
                        </a:highlight>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atin typeface="Arial" panose="020B0604020202020204" pitchFamily="34" charset="0"/>
                          <a:cs typeface="Arial" panose="020B0604020202020204" pitchFamily="34" charset="0"/>
                        </a:rPr>
                        <a:t>Managing malnutrition </a:t>
                      </a:r>
                      <a:r>
                        <a:rPr lang="en-GB" sz="1000" dirty="0">
                          <a:latin typeface="Arial" panose="020B0604020202020204" pitchFamily="34" charset="0"/>
                          <a:cs typeface="Arial" panose="020B0604020202020204" pitchFamily="34" charset="0"/>
                          <a:hlinkClick r:id="rId6"/>
                        </a:rPr>
                        <a:t>webinar</a:t>
                      </a:r>
                      <a:endParaRPr lang="en-GB" sz="1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6913052"/>
                  </a:ext>
                </a:extLst>
              </a:tr>
              <a:tr h="248714">
                <a:tc vMerge="1">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atin typeface="Arial" panose="020B0604020202020204" pitchFamily="34" charset="0"/>
                          <a:cs typeface="Arial" panose="020B0604020202020204" pitchFamily="34" charset="0"/>
                        </a:rPr>
                        <a:t>Hydration at home </a:t>
                      </a:r>
                      <a:r>
                        <a:rPr lang="en-GB" sz="1000" dirty="0">
                          <a:latin typeface="Arial" panose="020B0604020202020204" pitchFamily="34" charset="0"/>
                          <a:cs typeface="Arial" panose="020B0604020202020204" pitchFamily="34" charset="0"/>
                          <a:hlinkClick r:id="rId7"/>
                        </a:rPr>
                        <a:t>toolkit</a:t>
                      </a:r>
                      <a:r>
                        <a:rPr lang="en-GB" sz="1000" dirty="0">
                          <a:latin typeface="Arial" panose="020B0604020202020204" pitchFamily="34" charset="0"/>
                          <a:cs typeface="Arial" panose="020B0604020202020204" pitchFamily="34" charset="0"/>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dirty="0">
                          <a:latin typeface="Arial" panose="020B0604020202020204" pitchFamily="34" charset="0"/>
                          <a:cs typeface="Arial" panose="020B0604020202020204" pitchFamily="34" charset="0"/>
                        </a:rPr>
                        <a:t>Adding calories to meals </a:t>
                      </a:r>
                      <a:r>
                        <a:rPr lang="en-GB" sz="1000" dirty="0">
                          <a:latin typeface="Arial" panose="020B0604020202020204" pitchFamily="34" charset="0"/>
                          <a:cs typeface="Arial" panose="020B0604020202020204" pitchFamily="34" charset="0"/>
                          <a:hlinkClick r:id="rId8"/>
                        </a:rPr>
                        <a:t>ideas</a:t>
                      </a:r>
                      <a:endParaRPr lang="en-GB" sz="1000" dirty="0">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5906879"/>
                  </a:ext>
                </a:extLst>
              </a:tr>
            </a:tbl>
          </a:graphicData>
        </a:graphic>
      </p:graphicFrame>
    </p:spTree>
    <p:extLst>
      <p:ext uri="{BB962C8B-B14F-4D97-AF65-F5344CB8AC3E}">
        <p14:creationId xmlns:p14="http://schemas.microsoft.com/office/powerpoint/2010/main" val="1510992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776883-000C-4F36-A093-3460447BE1DD}"/>
              </a:ext>
            </a:extLst>
          </p:cNvPr>
          <p:cNvSpPr>
            <a:spLocks noGrp="1"/>
          </p:cNvSpPr>
          <p:nvPr>
            <p:ph sz="quarter" idx="10"/>
          </p:nvPr>
        </p:nvSpPr>
        <p:spPr>
          <a:xfrm>
            <a:off x="668186" y="908814"/>
            <a:ext cx="5097903" cy="5420965"/>
          </a:xfrm>
        </p:spPr>
        <p:txBody>
          <a:bodyPr>
            <a:noAutofit/>
          </a:bodyPr>
          <a:lstStyle/>
          <a:p>
            <a:pPr marL="0" indent="0">
              <a:buNone/>
            </a:pPr>
            <a:r>
              <a:rPr lang="en-GB" sz="1200" dirty="0"/>
              <a:t>Whilst we all need to be vigilant for signs and symptoms of Covid-19 (</a:t>
            </a:r>
            <a:r>
              <a:rPr lang="en-GB" sz="1200" dirty="0">
                <a:hlinkClick r:id="rId2" action="ppaction://hlinksldjump"/>
              </a:rPr>
              <a:t>slide</a:t>
            </a:r>
            <a:r>
              <a:rPr lang="en-GB" sz="1200" dirty="0"/>
              <a:t>), we know residents may also become unwell for other reasons, e.g. developing a urinary tract infection, becoming constipated or experiencing a fall. Early identification is important to get residents the right care (taking into account any agreed end of life care plans). </a:t>
            </a:r>
          </a:p>
          <a:p>
            <a:pPr marL="0" indent="0">
              <a:buNone/>
            </a:pPr>
            <a:r>
              <a:rPr lang="en-GB" sz="1200" dirty="0"/>
              <a:t>Consider using a </a:t>
            </a:r>
            <a:r>
              <a:rPr lang="en-GB" sz="1200" b="1" dirty="0"/>
              <a:t>soft signs tool to spot</a:t>
            </a:r>
            <a:r>
              <a:rPr lang="en-GB" sz="1200" dirty="0"/>
              <a:t> if a resident is at risk of or becoming unwell (e.g. Restore2, Is my resident well or Significant 7, training is required). This enables staff to compare what is </a:t>
            </a:r>
            <a:r>
              <a:rPr lang="en-GB" sz="1200" b="1" dirty="0"/>
              <a:t>usual</a:t>
            </a:r>
            <a:r>
              <a:rPr lang="en-GB" sz="1200" dirty="0"/>
              <a:t> for their residents with things like mobility, bladder and bowel habits, breathing patterns with what they are seeing in </a:t>
            </a:r>
            <a:r>
              <a:rPr lang="en-GB" sz="1200" b="1" dirty="0"/>
              <a:t>front of them</a:t>
            </a:r>
            <a:r>
              <a:rPr lang="en-GB" sz="1200" dirty="0"/>
              <a:t>. Noticing a change in residents might mean they are unwell or becoming unwell. </a:t>
            </a:r>
          </a:p>
          <a:p>
            <a:pPr marL="0" indent="0">
              <a:buNone/>
            </a:pPr>
            <a:r>
              <a:rPr lang="en-GB" sz="1200" dirty="0"/>
              <a:t>If you aren’t working with a specific tool it maybe useful for staff to look for changes in:</a:t>
            </a:r>
          </a:p>
          <a:p>
            <a:r>
              <a:rPr lang="en-GB" sz="1200" b="1" dirty="0"/>
              <a:t>Changes in appetite, sleep patterns, levels of confusion, bladder and bowel habits, energy levels, mobility, as well as reduction in fluid intake, dry lips, evidence of shivering, feeling very hot or cold.</a:t>
            </a:r>
            <a:endParaRPr lang="en-GB" sz="1200" dirty="0"/>
          </a:p>
          <a:p>
            <a:pPr marL="0" indent="0">
              <a:buNone/>
            </a:pPr>
            <a:endParaRPr lang="en-GB" sz="1200" dirty="0"/>
          </a:p>
          <a:p>
            <a:pPr marL="0" indent="0">
              <a:buNone/>
            </a:pPr>
            <a:r>
              <a:rPr lang="en-GB" sz="1200" dirty="0"/>
              <a:t>Once a change is </a:t>
            </a:r>
            <a:r>
              <a:rPr lang="en-GB" sz="1200" b="1" dirty="0"/>
              <a:t>recognised</a:t>
            </a:r>
            <a:r>
              <a:rPr lang="en-GB" sz="1200" dirty="0"/>
              <a:t> staff need to </a:t>
            </a:r>
            <a:r>
              <a:rPr lang="en-GB" sz="1200" b="1" dirty="0"/>
              <a:t>escalate</a:t>
            </a:r>
            <a:r>
              <a:rPr lang="en-GB" sz="1200" dirty="0"/>
              <a:t> their concerns. Some areas may have pathways associated with specific teams or services to support them, whilst others may discuss with a senior member of staff before taking further action. If staff are able to take physiological observations from the resident (e.g. blood pressure, temperature) this may be useful. Using a </a:t>
            </a:r>
            <a:r>
              <a:rPr lang="en-GB" sz="1200" b="1" dirty="0"/>
              <a:t>structured communication </a:t>
            </a:r>
            <a:r>
              <a:rPr lang="en-GB" sz="1200" dirty="0"/>
              <a:t>tool such as SBARD (Situation, Background, Assessment, Recommendation, Decision) can help staff and the person receiving the information understand the nature and urgency of response required.</a:t>
            </a:r>
          </a:p>
          <a:p>
            <a:pPr marL="0" indent="0">
              <a:buNone/>
            </a:pPr>
            <a:endParaRPr lang="en-GB" dirty="0">
              <a:solidFill>
                <a:srgbClr val="FF0000"/>
              </a:solidFill>
            </a:endParaRPr>
          </a:p>
        </p:txBody>
      </p:sp>
      <p:sp>
        <p:nvSpPr>
          <p:cNvPr id="3" name="Title 2">
            <a:extLst>
              <a:ext uri="{FF2B5EF4-FFF2-40B4-BE49-F238E27FC236}">
                <a16:creationId xmlns:a16="http://schemas.microsoft.com/office/drawing/2014/main" id="{7712DDE8-B83B-494E-9E88-61A3E81E9539}"/>
              </a:ext>
            </a:extLst>
          </p:cNvPr>
          <p:cNvSpPr>
            <a:spLocks noGrp="1"/>
          </p:cNvSpPr>
          <p:nvPr>
            <p:ph type="title"/>
          </p:nvPr>
        </p:nvSpPr>
        <p:spPr>
          <a:xfrm>
            <a:off x="569809" y="174171"/>
            <a:ext cx="10161142" cy="853440"/>
          </a:xfrm>
        </p:spPr>
        <p:txBody>
          <a:bodyPr>
            <a:noAutofit/>
          </a:bodyPr>
          <a:lstStyle/>
          <a:p>
            <a:r>
              <a:rPr lang="en-GB" dirty="0">
                <a:solidFill>
                  <a:srgbClr val="0070C0"/>
                </a:solidFill>
                <a:ea typeface="Calibri" panose="020F0502020204030204" pitchFamily="34" charset="0"/>
              </a:rPr>
              <a:t>Recognising when your resident becomes unwell</a:t>
            </a:r>
            <a:endParaRPr lang="en-GB" dirty="0">
              <a:solidFill>
                <a:srgbClr val="0070C0"/>
              </a:solidFill>
            </a:endParaRPr>
          </a:p>
        </p:txBody>
      </p:sp>
      <p:sp>
        <p:nvSpPr>
          <p:cNvPr id="6" name="Rectangle 5">
            <a:extLst>
              <a:ext uri="{FF2B5EF4-FFF2-40B4-BE49-F238E27FC236}">
                <a16:creationId xmlns:a16="http://schemas.microsoft.com/office/drawing/2014/main" id="{67058D49-146D-46E7-A223-13718ACC8F29}"/>
              </a:ext>
            </a:extLst>
          </p:cNvPr>
          <p:cNvSpPr/>
          <p:nvPr/>
        </p:nvSpPr>
        <p:spPr>
          <a:xfrm>
            <a:off x="6096000" y="1096198"/>
            <a:ext cx="5904411" cy="3293209"/>
          </a:xfrm>
          <a:prstGeom prst="rect">
            <a:avLst/>
          </a:prstGeom>
        </p:spPr>
        <p:txBody>
          <a:bodyPr wrap="square">
            <a:spAutoFit/>
          </a:bodyPr>
          <a:lstStyle/>
          <a:p>
            <a:r>
              <a:rPr lang="en-GB" sz="1400" b="1" dirty="0">
                <a:solidFill>
                  <a:srgbClr val="0070C0"/>
                </a:solidFill>
              </a:rPr>
              <a:t>Think</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How is my resident today? </a:t>
            </a:r>
          </a:p>
          <a:p>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Any changes in their soft signs?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Are they unwell or at risk of becoming unwell?</a:t>
            </a:r>
          </a:p>
          <a:p>
            <a:endParaRPr lang="en-GB" sz="1100" dirty="0"/>
          </a:p>
          <a:p>
            <a:r>
              <a:rPr lang="en-GB" sz="1400" b="1" dirty="0">
                <a:solidFill>
                  <a:srgbClr val="0070C0"/>
                </a:solidFill>
              </a:rPr>
              <a:t>Ask</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How does what I have found today compare to what is usual or normal for the resident?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What do I need to do next with this information? </a:t>
            </a:r>
          </a:p>
          <a:p>
            <a:endParaRPr lang="en-GB" sz="1100" dirty="0"/>
          </a:p>
          <a:p>
            <a:r>
              <a:rPr lang="en-GB" sz="1400" b="1" dirty="0">
                <a:solidFill>
                  <a:srgbClr val="0070C0"/>
                </a:solidFill>
              </a:rPr>
              <a:t>Do</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Follow the relevant pathway if one is available, otherwise discuss with a more senior member of staff, call the GP or 111 *6 (see slide 4 in this pack for further information)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In an emergency call 999.</a:t>
            </a:r>
          </a:p>
        </p:txBody>
      </p:sp>
      <p:sp>
        <p:nvSpPr>
          <p:cNvPr id="7" name="Content Placeholder 5">
            <a:extLst>
              <a:ext uri="{FF2B5EF4-FFF2-40B4-BE49-F238E27FC236}">
                <a16:creationId xmlns:a16="http://schemas.microsoft.com/office/drawing/2014/main" id="{933E098A-9A2A-4A12-B0B5-A1C9FF5BF95F}"/>
              </a:ext>
            </a:extLst>
          </p:cNvPr>
          <p:cNvSpPr txBox="1">
            <a:spLocks/>
          </p:cNvSpPr>
          <p:nvPr/>
        </p:nvSpPr>
        <p:spPr>
          <a:xfrm>
            <a:off x="6211110" y="4673971"/>
            <a:ext cx="5181600" cy="1892341"/>
          </a:xfrm>
          <a:prstGeom prst="rect">
            <a:avLst/>
          </a:prstGeom>
          <a:ln w="1270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200" b="1" dirty="0">
                <a:solidFill>
                  <a:srgbClr val="0070C0"/>
                </a:solidFill>
                <a:latin typeface="Arial" panose="020B0604020202020204" pitchFamily="34" charset="0"/>
                <a:cs typeface="Arial" panose="020B0604020202020204" pitchFamily="34" charset="0"/>
              </a:rPr>
              <a:t>Resources</a:t>
            </a:r>
          </a:p>
          <a:p>
            <a:pPr>
              <a:lnSpc>
                <a:spcPct val="100000"/>
              </a:lnSpc>
              <a:spcBef>
                <a:spcPts val="0"/>
              </a:spcBef>
            </a:pPr>
            <a:r>
              <a:rPr lang="en-GB" sz="1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3"/>
              </a:rPr>
              <a:t>Restore 2 and Restore 2 Mini</a:t>
            </a: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Significant Care</a:t>
            </a:r>
            <a:r>
              <a:rPr lang="en-GB" sz="1200" dirty="0">
                <a:solidFill>
                  <a:srgbClr val="0563C1"/>
                </a:solidFill>
                <a:latin typeface="Arial" panose="020B0604020202020204" pitchFamily="34" charset="0"/>
                <a:ea typeface="Calibri" panose="020F0502020204030204" pitchFamily="34" charset="0"/>
                <a:cs typeface="Arial" panose="020B0604020202020204" pitchFamily="34" charset="0"/>
              </a:rPr>
              <a:t> </a:t>
            </a:r>
            <a:r>
              <a:rPr lang="en-GB" sz="1200" dirty="0">
                <a:latin typeface="Arial" panose="020B0604020202020204" pitchFamily="34" charset="0"/>
                <a:ea typeface="Calibri" panose="020F0502020204030204" pitchFamily="34" charset="0"/>
                <a:cs typeface="Arial" panose="020B0604020202020204" pitchFamily="34" charset="0"/>
              </a:rPr>
              <a:t>and</a:t>
            </a:r>
            <a:r>
              <a:rPr lang="en-GB" sz="1200" dirty="0">
                <a:solidFill>
                  <a:srgbClr val="0563C1"/>
                </a:solidFill>
                <a:latin typeface="Arial" panose="020B0604020202020204" pitchFamily="34" charset="0"/>
                <a:ea typeface="Calibri" panose="020F0502020204030204" pitchFamily="34" charset="0"/>
                <a:cs typeface="Arial" panose="020B0604020202020204" pitchFamily="34" charset="0"/>
              </a:rPr>
              <a:t> </a:t>
            </a:r>
            <a:r>
              <a:rPr lang="en-GB" sz="1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
              </a:rPr>
              <a:t>Significant</a:t>
            </a:r>
            <a:r>
              <a:rPr lang="en-GB" sz="1200" u="sng" dirty="0">
                <a:solidFill>
                  <a:srgbClr val="0563C1"/>
                </a:solidFill>
                <a:latin typeface="Arial" panose="020B0604020202020204" pitchFamily="34" charset="0"/>
                <a:ea typeface="Calibri" panose="020F0502020204030204" pitchFamily="34" charset="0"/>
                <a:cs typeface="Arial" panose="020B0604020202020204" pitchFamily="34" charset="0"/>
              </a:rPr>
              <a:t> 7+</a:t>
            </a:r>
            <a:r>
              <a:rPr lang="en-GB" sz="1200" dirty="0">
                <a:solidFill>
                  <a:srgbClr val="0563C1"/>
                </a:solidFill>
                <a:latin typeface="Arial" panose="020B0604020202020204" pitchFamily="34" charset="0"/>
                <a:ea typeface="Calibri" panose="020F0502020204030204" pitchFamily="34" charset="0"/>
                <a:cs typeface="Arial" panose="020B0604020202020204" pitchFamily="34" charset="0"/>
              </a:rPr>
              <a:t>  </a:t>
            </a:r>
          </a:p>
          <a:p>
            <a:pPr>
              <a:lnSpc>
                <a:spcPct val="100000"/>
              </a:lnSpc>
              <a:spcBef>
                <a:spcPts val="0"/>
              </a:spcBef>
            </a:pPr>
            <a:r>
              <a:rPr lang="en-GB" sz="1200" u="sng" dirty="0">
                <a:solidFill>
                  <a:srgbClr val="0563C1"/>
                </a:solidFill>
                <a:latin typeface="Arial" panose="020B0604020202020204" pitchFamily="34" charset="0"/>
                <a:ea typeface="Calibri" panose="020F0502020204030204" pitchFamily="34" charset="0"/>
                <a:cs typeface="Arial" panose="020B0604020202020204" pitchFamily="34" charset="0"/>
              </a:rPr>
              <a:t>Is My </a:t>
            </a:r>
            <a:r>
              <a:rPr lang="en-GB" sz="1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6"/>
              </a:rPr>
              <a:t>Resident</a:t>
            </a:r>
            <a:r>
              <a:rPr lang="en-GB" sz="1200" u="sng" dirty="0">
                <a:solidFill>
                  <a:srgbClr val="0563C1"/>
                </a:solidFill>
                <a:latin typeface="Arial" panose="020B0604020202020204" pitchFamily="34" charset="0"/>
                <a:ea typeface="Calibri" panose="020F0502020204030204" pitchFamily="34" charset="0"/>
                <a:cs typeface="Arial" panose="020B0604020202020204" pitchFamily="34" charset="0"/>
              </a:rPr>
              <a:t> well?</a:t>
            </a:r>
            <a:r>
              <a:rPr lang="en-GB" sz="1200" dirty="0">
                <a:latin typeface="Arial" panose="020B0604020202020204" pitchFamily="34" charset="0"/>
                <a:ea typeface="Calibri" panose="020F0502020204030204" pitchFamily="34" charset="0"/>
                <a:cs typeface="Arial" panose="020B0604020202020204" pitchFamily="34" charset="0"/>
              </a:rPr>
              <a:t> tool and </a:t>
            </a:r>
            <a:r>
              <a:rPr lang="en-GB" sz="1200" dirty="0">
                <a:latin typeface="Arial" panose="020B0604020202020204" pitchFamily="34" charset="0"/>
                <a:ea typeface="Calibri" panose="020F0502020204030204" pitchFamily="34" charset="0"/>
                <a:cs typeface="Arial" panose="020B0604020202020204" pitchFamily="34" charset="0"/>
                <a:hlinkClick r:id="rId7"/>
              </a:rPr>
              <a:t>training videos</a:t>
            </a: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2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8"/>
              </a:rPr>
              <a:t>Health Education England videos</a:t>
            </a:r>
            <a:r>
              <a:rPr lang="en-GB" sz="1200" dirty="0">
                <a:latin typeface="Arial" panose="020B0604020202020204" pitchFamily="34" charset="0"/>
                <a:ea typeface="Calibri" panose="020F0502020204030204" pitchFamily="34" charset="0"/>
                <a:cs typeface="Arial" panose="020B0604020202020204" pitchFamily="34" charset="0"/>
              </a:rPr>
              <a:t> - a wide range of short training videos including how to recognise when a resident is becoming unwell, how to measure someone’s temperature, blood pressure and more.</a:t>
            </a:r>
          </a:p>
          <a:p>
            <a:pPr>
              <a:lnSpc>
                <a:spcPct val="100000"/>
              </a:lnSpc>
              <a:spcBef>
                <a:spcPts val="0"/>
              </a:spcBef>
            </a:pPr>
            <a:r>
              <a:rPr lang="en-GB" sz="1200" dirty="0">
                <a:latin typeface="Arial" panose="020B0604020202020204" pitchFamily="34" charset="0"/>
                <a:ea typeface="Calibri" panose="020F0502020204030204" pitchFamily="34" charset="0"/>
                <a:cs typeface="Arial" panose="020B0604020202020204" pitchFamily="34" charset="0"/>
              </a:rPr>
              <a:t>Short video on </a:t>
            </a:r>
            <a:r>
              <a:rPr lang="en-GB" sz="1200" dirty="0">
                <a:latin typeface="Arial" panose="020B0604020202020204" pitchFamily="34" charset="0"/>
                <a:ea typeface="Calibri" panose="020F0502020204030204" pitchFamily="34" charset="0"/>
                <a:cs typeface="Arial" panose="020B0604020202020204" pitchFamily="34" charset="0"/>
                <a:hlinkClick r:id="rId9"/>
              </a:rPr>
              <a:t>SBARD</a:t>
            </a: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200" dirty="0">
                <a:latin typeface="Arial" panose="020B0604020202020204" pitchFamily="34" charset="0"/>
                <a:ea typeface="Calibri" panose="020F0502020204030204" pitchFamily="34" charset="0"/>
                <a:cs typeface="Arial" panose="020B0604020202020204" pitchFamily="34" charset="0"/>
                <a:hlinkClick r:id="rId10"/>
              </a:rPr>
              <a:t>Improving care for deteriorating patients</a:t>
            </a: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r>
              <a:rPr lang="en-GB" sz="1200" dirty="0">
                <a:latin typeface="Arial" panose="020B0604020202020204" pitchFamily="34" charset="0"/>
                <a:ea typeface="Calibri" panose="020F0502020204030204" pitchFamily="34" charset="0"/>
                <a:cs typeface="Arial" panose="020B0604020202020204" pitchFamily="34" charset="0"/>
                <a:hlinkClick r:id="rId11"/>
              </a:rPr>
              <a:t>Patient safety resources for care homes</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BC547BA9-A671-4426-9F70-66797B768CD4}"/>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pic>
        <p:nvPicPr>
          <p:cNvPr id="9" name="Picture 8" descr="A close up of a logo&#10;&#10;Description automatically generated">
            <a:extLst>
              <a:ext uri="{FF2B5EF4-FFF2-40B4-BE49-F238E27FC236}">
                <a16:creationId xmlns:a16="http://schemas.microsoft.com/office/drawing/2014/main" id="{B9507A5B-D5E4-4623-998F-ED5D3BF28582}"/>
              </a:ext>
            </a:extLst>
          </p:cNvPr>
          <p:cNvPicPr>
            <a:picLocks noChangeAspect="1"/>
          </p:cNvPicPr>
          <p:nvPr/>
        </p:nvPicPr>
        <p:blipFill rotWithShape="1">
          <a:blip r:embed="rId1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113624" y="288458"/>
            <a:ext cx="470932" cy="515631"/>
          </a:xfrm>
          <a:prstGeom prst="rect">
            <a:avLst/>
          </a:prstGeom>
        </p:spPr>
      </p:pic>
    </p:spTree>
    <p:extLst>
      <p:ext uri="{BB962C8B-B14F-4D97-AF65-F5344CB8AC3E}">
        <p14:creationId xmlns:p14="http://schemas.microsoft.com/office/powerpoint/2010/main" val="1398060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609600" y="549275"/>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	Managing respiratory symptoms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400594" y="1326300"/>
            <a:ext cx="5338355" cy="382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0000"/>
              </a:lnSpc>
              <a:buFont typeface="Arial" panose="020B0604020202020204" pitchFamily="34" charset="0"/>
              <a:buNone/>
            </a:pPr>
            <a:r>
              <a:rPr lang="en-GB" altLang="en-US" sz="1400" dirty="0">
                <a:latin typeface="Arial" panose="020B0604020202020204" pitchFamily="34" charset="0"/>
              </a:rPr>
              <a:t>A </a:t>
            </a:r>
            <a:r>
              <a:rPr lang="en-GB" altLang="en-US" sz="1400" b="1" dirty="0">
                <a:latin typeface="Arial" panose="020B0604020202020204" pitchFamily="34" charset="0"/>
              </a:rPr>
              <a:t>new continuous cough </a:t>
            </a:r>
            <a:r>
              <a:rPr lang="en-GB" altLang="en-US" sz="1400" dirty="0">
                <a:latin typeface="Arial" panose="020B0604020202020204" pitchFamily="34" charset="0"/>
              </a:rPr>
              <a:t>is one of the symptoms of COVID-19.  However, coughing can continue for some time even if the person is getting better. This does not necessarily mean the person is still infectious, especially when other symptoms have settled down.</a:t>
            </a:r>
          </a:p>
          <a:p>
            <a:pPr>
              <a:lnSpc>
                <a:spcPct val="90000"/>
              </a:lnSpc>
              <a:buFont typeface="Arial" panose="020B0604020202020204" pitchFamily="34" charset="0"/>
              <a:buNone/>
            </a:pPr>
            <a:endParaRPr lang="en-GB" altLang="en-US" sz="1400" dirty="0">
              <a:latin typeface="Arial" panose="020B0604020202020204" pitchFamily="34" charset="0"/>
            </a:endParaRPr>
          </a:p>
          <a:p>
            <a:pPr>
              <a:lnSpc>
                <a:spcPct val="90000"/>
              </a:lnSpc>
              <a:buFont typeface="Arial" panose="020B0604020202020204" pitchFamily="34" charset="0"/>
              <a:buNone/>
            </a:pPr>
            <a:r>
              <a:rPr lang="en-GB" altLang="en-US" sz="1400" dirty="0">
                <a:latin typeface="Arial" panose="020B0604020202020204" pitchFamily="34" charset="0"/>
              </a:rPr>
              <a:t>There are simple things you can do to help </a:t>
            </a:r>
            <a:r>
              <a:rPr lang="en-GB" altLang="en-US" sz="1400" b="1" dirty="0">
                <a:latin typeface="Arial" panose="020B0604020202020204" pitchFamily="34" charset="0"/>
              </a:rPr>
              <a:t>relieve coughing, </a:t>
            </a:r>
            <a:r>
              <a:rPr lang="en-GB" altLang="en-US" sz="1400" dirty="0">
                <a:latin typeface="Arial" panose="020B0604020202020204" pitchFamily="34" charset="0"/>
              </a:rPr>
              <a:t>e.g. drinking h</a:t>
            </a:r>
            <a:r>
              <a:rPr lang="en-GB" sz="1400" dirty="0">
                <a:solidFill>
                  <a:srgbClr val="000000"/>
                </a:solidFill>
                <a:latin typeface="Arial" panose="020B0604020202020204" pitchFamily="34" charset="0"/>
                <a:cs typeface="Arial" panose="020B0604020202020204" pitchFamily="34" charset="0"/>
              </a:rPr>
              <a:t>oney &amp; lemon in warm water, sucking cough drops/hard sweets, elevating the head when sleeping and avoiding smoking.</a:t>
            </a:r>
            <a:endParaRPr lang="en-GB" altLang="en-US" sz="1400" dirty="0">
              <a:latin typeface="Arial" panose="020B0604020202020204" pitchFamily="34" charset="0"/>
            </a:endParaRPr>
          </a:p>
          <a:p>
            <a:pPr>
              <a:lnSpc>
                <a:spcPct val="90000"/>
              </a:lnSpc>
              <a:buFont typeface="Arial" panose="020B0604020202020204" pitchFamily="34" charset="0"/>
              <a:buNone/>
            </a:pPr>
            <a:endParaRPr lang="en-GB" altLang="en-US" sz="1400" dirty="0">
              <a:latin typeface="Arial" panose="020B0604020202020204" pitchFamily="34" charset="0"/>
            </a:endParaRPr>
          </a:p>
          <a:p>
            <a:pPr>
              <a:lnSpc>
                <a:spcPct val="90000"/>
              </a:lnSpc>
              <a:buFont typeface="Arial" panose="020B0604020202020204" pitchFamily="34" charset="0"/>
              <a:buNone/>
            </a:pPr>
            <a:r>
              <a:rPr lang="en-GB" altLang="en-US" sz="1400" dirty="0">
                <a:latin typeface="Arial" panose="020B0604020202020204" pitchFamily="34" charset="0"/>
              </a:rPr>
              <a:t>Worsening or </a:t>
            </a:r>
            <a:r>
              <a:rPr lang="en-GB" altLang="en-US" sz="1400" b="1" dirty="0">
                <a:latin typeface="Arial" panose="020B0604020202020204" pitchFamily="34" charset="0"/>
              </a:rPr>
              <a:t>new breathlessness</a:t>
            </a:r>
            <a:r>
              <a:rPr lang="en-GB" altLang="en-US" sz="1400" dirty="0">
                <a:latin typeface="Arial" panose="020B0604020202020204" pitchFamily="34" charset="0"/>
              </a:rPr>
              <a:t> may indicate that the person is deteriorating. However, people can also appear breathless because they are anxious, especially when they are not used to being on their own in a room, or seeing staff wearing PPE. Breathlessness itself can cause anxiety which can lead to increased breathlessness.</a:t>
            </a:r>
          </a:p>
          <a:p>
            <a:pPr>
              <a:lnSpc>
                <a:spcPct val="90000"/>
              </a:lnSpc>
              <a:buFont typeface="Arial" panose="020B0604020202020204" pitchFamily="34" charset="0"/>
              <a:buNone/>
            </a:pPr>
            <a:endParaRPr lang="en-GB" altLang="en-US" sz="1400" dirty="0">
              <a:highlight>
                <a:srgbClr val="FFFF00"/>
              </a:highlight>
              <a:latin typeface="Arial" panose="020B0604020202020204" pitchFamily="34" charset="0"/>
            </a:endParaRPr>
          </a:p>
          <a:p>
            <a:pPr>
              <a:lnSpc>
                <a:spcPct val="90000"/>
              </a:lnSpc>
              <a:spcBef>
                <a:spcPts val="1000"/>
              </a:spcBef>
            </a:pPr>
            <a:r>
              <a:rPr lang="en-GB" altLang="en-US" sz="1400" dirty="0">
                <a:latin typeface="Arial" panose="020B0604020202020204" pitchFamily="34" charset="0"/>
              </a:rPr>
              <a:t>50% of people with mild COVID-19 take about 2 weeks to recover. People with severe COVID-19 will take longer to recover.</a:t>
            </a:r>
          </a:p>
        </p:txBody>
      </p:sp>
      <p:sp>
        <p:nvSpPr>
          <p:cNvPr id="10" name="TextBox 9">
            <a:extLst>
              <a:ext uri="{FF2B5EF4-FFF2-40B4-BE49-F238E27FC236}">
                <a16:creationId xmlns:a16="http://schemas.microsoft.com/office/drawing/2014/main" id="{8530AFDA-6EC6-43B8-B0F6-ED9E727F1079}"/>
              </a:ext>
            </a:extLst>
          </p:cNvPr>
          <p:cNvSpPr txBox="1"/>
          <p:nvPr/>
        </p:nvSpPr>
        <p:spPr>
          <a:xfrm>
            <a:off x="5738949" y="1298164"/>
            <a:ext cx="6524969" cy="5693866"/>
          </a:xfrm>
          <a:prstGeom prst="rect">
            <a:avLst/>
          </a:prstGeom>
          <a:noFill/>
        </p:spPr>
        <p:txBody>
          <a:bodyPr wrap="square">
            <a:spAutoFit/>
          </a:bodyPr>
          <a:lstStyle/>
          <a:p>
            <a:pPr fontAlgn="auto">
              <a:spcBef>
                <a:spcPts val="0"/>
              </a:spcBef>
              <a:spcAft>
                <a:spcPts val="0"/>
              </a:spcAft>
              <a:defRPr/>
            </a:pPr>
            <a:r>
              <a:rPr lang="en-GB" sz="1400" b="1" dirty="0">
                <a:solidFill>
                  <a:schemeClr val="bg2"/>
                </a:solidFill>
                <a:latin typeface="Arial" panose="020B0604020202020204" pitchFamily="34" charset="0"/>
                <a:cs typeface="Arial" panose="020B0604020202020204" pitchFamily="34" charset="0"/>
              </a:rPr>
              <a:t>Think</a:t>
            </a:r>
          </a:p>
          <a:p>
            <a:pPr marL="171450" indent="-171450" fontAlgn="auto">
              <a:spcBef>
                <a:spcPts val="0"/>
              </a:spcBef>
              <a:spcAft>
                <a:spcPts val="0"/>
              </a:spcAft>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Does the resident look short of breath or have difficulty in breathing?</a:t>
            </a:r>
          </a:p>
          <a:p>
            <a:pPr marL="171450" indent="-171450" fontAlgn="auto">
              <a:spcBef>
                <a:spcPts val="0"/>
              </a:spcBef>
              <a:spcAft>
                <a:spcPts val="0"/>
              </a:spcAft>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Is this worse than the day before?</a:t>
            </a:r>
          </a:p>
          <a:p>
            <a:pPr marL="171450" indent="-171450" fontAlgn="auto">
              <a:spcBef>
                <a:spcPts val="0"/>
              </a:spcBef>
              <a:spcAft>
                <a:spcPts val="0"/>
              </a:spcAft>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Has the resident already got an advance care plan or Coordinate my Care (CMC) record for managing these symptoms?</a:t>
            </a:r>
          </a:p>
          <a:p>
            <a:pPr fontAlgn="auto">
              <a:spcBef>
                <a:spcPts val="0"/>
              </a:spcBef>
              <a:spcAft>
                <a:spcPts val="0"/>
              </a:spcAft>
              <a:defRPr/>
            </a:pPr>
            <a:endParaRPr lang="en-GB" sz="1400" dirty="0">
              <a:solidFill>
                <a:srgbClr val="000000"/>
              </a:solidFill>
              <a:latin typeface="Arial" panose="020B0604020202020204" pitchFamily="34" charset="0"/>
              <a:cs typeface="Arial" panose="020B0604020202020204" pitchFamily="34" charset="0"/>
            </a:endParaRPr>
          </a:p>
          <a:p>
            <a:pPr fontAlgn="auto">
              <a:spcBef>
                <a:spcPts val="0"/>
              </a:spcBef>
              <a:spcAft>
                <a:spcPts val="0"/>
              </a:spcAft>
              <a:defRPr/>
            </a:pPr>
            <a:r>
              <a:rPr lang="en-GB" sz="1400" b="1" dirty="0">
                <a:solidFill>
                  <a:schemeClr val="bg2"/>
                </a:solidFill>
                <a:latin typeface="Arial" panose="020B0604020202020204" pitchFamily="34" charset="0"/>
                <a:cs typeface="Arial" panose="020B0604020202020204" pitchFamily="34" charset="0"/>
              </a:rPr>
              <a:t>Ask</a:t>
            </a:r>
            <a:r>
              <a:rPr lang="en-GB" sz="1400" dirty="0">
                <a:solidFill>
                  <a:schemeClr val="bg2"/>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Does the resident need another clinical assessment?</a:t>
            </a:r>
          </a:p>
          <a:p>
            <a:pPr marL="171450" indent="-1714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Should observations or monitoring commence?</a:t>
            </a:r>
            <a:endParaRPr lang="en-GB" sz="1400" dirty="0">
              <a:latin typeface="Arial" panose="020B0604020202020204" pitchFamily="34" charset="0"/>
              <a:cs typeface="Arial" panose="020B0604020202020204" pitchFamily="34" charset="0"/>
            </a:endParaRPr>
          </a:p>
          <a:p>
            <a:pPr marL="171450" indent="-171450" fontAlgn="auto">
              <a:spcBef>
                <a:spcPts val="0"/>
              </a:spcBef>
              <a:spcAft>
                <a:spcPts val="0"/>
              </a:spcAft>
              <a:buFont typeface="Arial" panose="020B0604020202020204" pitchFamily="34" charset="0"/>
              <a:buChar char="•"/>
              <a:defRPr/>
            </a:pPr>
            <a:endParaRPr lang="en-GB" sz="1400" dirty="0">
              <a:latin typeface="Arial" panose="020B0604020202020204" pitchFamily="34" charset="0"/>
              <a:cs typeface="Arial" panose="020B0604020202020204" pitchFamily="34" charset="0"/>
            </a:endParaRPr>
          </a:p>
          <a:p>
            <a:pPr>
              <a:defRPr/>
            </a:pPr>
            <a:r>
              <a:rPr lang="en-GB" sz="1400" b="1" dirty="0">
                <a:solidFill>
                  <a:schemeClr val="bg2"/>
                </a:solidFill>
                <a:latin typeface="Arial" panose="020B0604020202020204" pitchFamily="34" charset="0"/>
                <a:cs typeface="Arial" panose="020B0604020202020204" pitchFamily="34" charset="0"/>
              </a:rPr>
              <a:t>Do </a:t>
            </a:r>
            <a:r>
              <a:rPr lang="en-GB" sz="1400" b="1"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Try and reassure the </a:t>
            </a:r>
            <a:r>
              <a:rPr lang="en-GB" sz="1400" dirty="0">
                <a:latin typeface="Arial" panose="020B0604020202020204" pitchFamily="34" charset="0"/>
                <a:cs typeface="Arial" panose="020B0604020202020204" pitchFamily="34" charset="0"/>
              </a:rPr>
              <a:t>resident and if possible, help them to adopt a more comfortable position, for example, sitting upright might help. Keep the room cool e.g. by opening a window (do not use a fan as this can spread infection)</a:t>
            </a:r>
          </a:p>
          <a:p>
            <a:pPr marL="171450" indent="-1714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Consider increased monitoring</a:t>
            </a:r>
          </a:p>
          <a:p>
            <a:pPr marL="171450" indent="-1714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If this is an unexpected change:</a:t>
            </a:r>
          </a:p>
          <a:p>
            <a:pPr marL="742950" lvl="1" indent="-285750">
              <a:buFont typeface="Courier New" panose="02070309020205020404" pitchFamily="49" charset="0"/>
              <a:buChar char="o"/>
              <a:defRPr/>
            </a:pPr>
            <a:r>
              <a:rPr lang="en-GB" sz="1400" dirty="0">
                <a:solidFill>
                  <a:srgbClr val="000000"/>
                </a:solidFill>
                <a:latin typeface="Arial" panose="020B0604020202020204" pitchFamily="34" charset="0"/>
                <a:cs typeface="Arial" panose="020B0604020202020204" pitchFamily="34" charset="0"/>
              </a:rPr>
              <a:t>Call the GP in the first instance</a:t>
            </a:r>
          </a:p>
          <a:p>
            <a:pPr marL="742950" lvl="1" indent="-285750">
              <a:buFont typeface="Courier New" panose="02070309020205020404" pitchFamily="49" charset="0"/>
              <a:buChar char="o"/>
              <a:defRPr/>
            </a:pPr>
            <a:r>
              <a:rPr lang="en-GB" sz="1400" dirty="0">
                <a:latin typeface="Arial" panose="020B0604020202020204" pitchFamily="34" charset="0"/>
                <a:cs typeface="Arial" panose="020B0604020202020204" pitchFamily="34" charset="0"/>
              </a:rPr>
              <a:t>Call NHS 111 Star*6 if concerned, or if GP is not available</a:t>
            </a:r>
          </a:p>
          <a:p>
            <a:pPr marL="742950" lvl="1" indent="-285750">
              <a:buFont typeface="Courier New" panose="02070309020205020404" pitchFamily="49" charset="0"/>
              <a:buChar char="o"/>
              <a:defRPr/>
            </a:pPr>
            <a:r>
              <a:rPr lang="en-GB" sz="1400" dirty="0">
                <a:latin typeface="Arial" panose="020B0604020202020204" pitchFamily="34" charset="0"/>
                <a:cs typeface="Arial" panose="020B0604020202020204" pitchFamily="34" charset="0"/>
              </a:rPr>
              <a:t>In emergency call 999</a:t>
            </a:r>
          </a:p>
          <a:p>
            <a:pPr marL="742950" lvl="1" indent="-285750">
              <a:buFont typeface="Courier New" panose="02070309020205020404" pitchFamily="49" charset="0"/>
              <a:buChar char="o"/>
              <a:defRPr/>
            </a:pPr>
            <a:r>
              <a:rPr lang="en-GB" sz="1400" dirty="0">
                <a:solidFill>
                  <a:srgbClr val="000000"/>
                </a:solidFill>
                <a:latin typeface="Arial" panose="020B0604020202020204" pitchFamily="34" charset="0"/>
                <a:cs typeface="Arial" panose="020B0604020202020204" pitchFamily="34" charset="0"/>
              </a:rPr>
              <a:t>Be explicit that COVID-19 is suspected</a:t>
            </a:r>
          </a:p>
          <a:p>
            <a:pPr marL="171450" indent="-171450">
              <a:buFont typeface="Arial" panose="020B0604020202020204" pitchFamily="34" charset="0"/>
              <a:buChar char="•"/>
              <a:defRPr/>
            </a:pPr>
            <a:r>
              <a:rPr lang="en-GB" sz="1400" dirty="0">
                <a:solidFill>
                  <a:srgbClr val="000000"/>
                </a:solidFill>
                <a:latin typeface="Arial" panose="020B0604020202020204" pitchFamily="34" charset="0"/>
                <a:cs typeface="Arial" panose="020B0604020202020204" pitchFamily="34" charset="0"/>
              </a:rPr>
              <a:t>If this is an expected deterioration, and there is an advance care plan:</a:t>
            </a:r>
          </a:p>
          <a:p>
            <a:pPr marL="742950" lvl="1" indent="-285750">
              <a:buFont typeface="Courier New" panose="02070309020205020404" pitchFamily="49" charset="0"/>
              <a:buChar char="o"/>
              <a:defRPr/>
            </a:pPr>
            <a:r>
              <a:rPr lang="en-GB" sz="1400" dirty="0">
                <a:solidFill>
                  <a:srgbClr val="000000"/>
                </a:solidFill>
                <a:latin typeface="Arial" panose="020B0604020202020204" pitchFamily="34" charset="0"/>
                <a:cs typeface="Arial" panose="020B0604020202020204" pitchFamily="34" charset="0"/>
              </a:rPr>
              <a:t>Follow the care plan instructions</a:t>
            </a:r>
          </a:p>
          <a:p>
            <a:pPr marL="742950" lvl="1" indent="-285750">
              <a:buFont typeface="Courier New" panose="02070309020205020404" pitchFamily="49" charset="0"/>
              <a:buChar char="o"/>
              <a:defRPr/>
            </a:pPr>
            <a:r>
              <a:rPr lang="en-GB" sz="1400" dirty="0">
                <a:solidFill>
                  <a:srgbClr val="000000"/>
                </a:solidFill>
                <a:latin typeface="Arial" panose="020B0604020202020204" pitchFamily="34" charset="0"/>
                <a:cs typeface="Arial" panose="020B0604020202020204" pitchFamily="34" charset="0"/>
              </a:rPr>
              <a:t>Call GP for further advice if needed</a:t>
            </a:r>
          </a:p>
          <a:p>
            <a:pPr marL="742950" lvl="1" indent="-285750">
              <a:buFont typeface="Courier New" panose="02070309020205020404" pitchFamily="49" charset="0"/>
              <a:buChar char="o"/>
              <a:defRPr/>
            </a:pPr>
            <a:r>
              <a:rPr lang="en-GB" sz="1400" dirty="0">
                <a:solidFill>
                  <a:srgbClr val="000000"/>
                </a:solidFill>
                <a:latin typeface="Arial" panose="020B0604020202020204" pitchFamily="34" charset="0"/>
                <a:cs typeface="Arial" panose="020B0604020202020204" pitchFamily="34" charset="0"/>
              </a:rPr>
              <a:t>Call community palliative care team if they are already involved and further advice is needed</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dirty="0"/>
          </a:p>
        </p:txBody>
      </p:sp>
      <p:sp>
        <p:nvSpPr>
          <p:cNvPr id="9" name="object 31">
            <a:extLst>
              <a:ext uri="{FF2B5EF4-FFF2-40B4-BE49-F238E27FC236}">
                <a16:creationId xmlns:a16="http://schemas.microsoft.com/office/drawing/2014/main" id="{679E3D4C-FAD3-4E6F-AEAB-EECB9B33BA9B}"/>
              </a:ext>
            </a:extLst>
          </p:cNvPr>
          <p:cNvSpPr/>
          <p:nvPr/>
        </p:nvSpPr>
        <p:spPr>
          <a:xfrm>
            <a:off x="609600" y="477917"/>
            <a:ext cx="646176" cy="563879"/>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400594" y="5432204"/>
            <a:ext cx="5181599" cy="1158840"/>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200" b="1" dirty="0">
                <a:solidFill>
                  <a:schemeClr val="accent1"/>
                </a:solidFill>
              </a:rPr>
              <a:t>Resources </a:t>
            </a:r>
          </a:p>
          <a:p>
            <a:pPr marL="0" indent="0">
              <a:spcBef>
                <a:spcPts val="0"/>
              </a:spcBef>
              <a:buNone/>
            </a:pPr>
            <a:r>
              <a:rPr lang="en-GB" sz="1200" dirty="0"/>
              <a:t>The content of this section aligns to the London Primary Care and Community Respiratory Resource pack for use during COVID-19. To receive the latest version please email: </a:t>
            </a:r>
            <a:r>
              <a:rPr lang="en-GB" sz="1200" u="sng" dirty="0">
                <a:hlinkClick r:id="rId4"/>
              </a:rPr>
              <a:t>england.resp-cnldn@nhs.net</a:t>
            </a:r>
            <a:endParaRPr lang="en-GB" sz="1200" u="sng" dirty="0"/>
          </a:p>
          <a:p>
            <a:pPr marL="0" indent="0">
              <a:spcBef>
                <a:spcPts val="0"/>
              </a:spcBef>
              <a:buNone/>
            </a:pPr>
            <a:r>
              <a:rPr lang="en-GB" sz="1200" dirty="0"/>
              <a:t>Supporting someone with breathlessness: </a:t>
            </a:r>
            <a:r>
              <a:rPr lang="en-GB" sz="1200" dirty="0">
                <a:hlinkClick r:id="rId5"/>
              </a:rPr>
              <a:t>Guide</a:t>
            </a:r>
            <a:endParaRPr lang="en-GB" sz="1200" dirty="0"/>
          </a:p>
          <a:p>
            <a:pPr marL="0" indent="0">
              <a:spcBef>
                <a:spcPts val="0"/>
              </a:spcBef>
              <a:buNone/>
            </a:pPr>
            <a:r>
              <a:rPr lang="en-GB" sz="1200" dirty="0"/>
              <a:t>Managing breathlessness at home during the COVID-19 outbreak: </a:t>
            </a:r>
            <a:r>
              <a:rPr lang="en-GB" sz="1200" dirty="0">
                <a:hlinkClick r:id="rId6"/>
              </a:rPr>
              <a:t>Guide</a:t>
            </a:r>
            <a:r>
              <a:rPr lang="en-GB" sz="1200" dirty="0"/>
              <a:t> </a:t>
            </a:r>
          </a:p>
          <a:p>
            <a:pPr marL="0" indent="0">
              <a:spcBef>
                <a:spcPts val="0"/>
              </a:spcBef>
              <a:buNone/>
            </a:pPr>
            <a:endParaRPr lang="en-GB" sz="1200" dirty="0"/>
          </a:p>
        </p:txBody>
      </p:sp>
      <p:sp>
        <p:nvSpPr>
          <p:cNvPr id="12" name="TextBox 11">
            <a:extLst>
              <a:ext uri="{FF2B5EF4-FFF2-40B4-BE49-F238E27FC236}">
                <a16:creationId xmlns:a16="http://schemas.microsoft.com/office/drawing/2014/main" id="{B2751A6C-C980-4A71-AE78-4D97FD5CD525}"/>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44D41CCC-47C6-4DB7-AE68-0C07F6083D43}"/>
              </a:ext>
            </a:extLst>
          </p:cNvPr>
          <p:cNvSpPr>
            <a:spLocks noGrp="1"/>
          </p:cNvSpPr>
          <p:nvPr>
            <p:ph type="title"/>
          </p:nvPr>
        </p:nvSpPr>
        <p:spPr>
          <a:xfrm>
            <a:off x="0" y="247520"/>
            <a:ext cx="11419978" cy="611649"/>
          </a:xfrm>
        </p:spPr>
        <p:txBody>
          <a:bodyPr/>
          <a:lstStyle/>
          <a:p>
            <a:r>
              <a:rPr lang="en-GB" dirty="0"/>
              <a:t>	Supporting residents with learning disabilities</a:t>
            </a:r>
          </a:p>
        </p:txBody>
      </p:sp>
      <p:pic>
        <p:nvPicPr>
          <p:cNvPr id="13" name="Picture 3" descr="I:\Consultancy\4 Admin\Icons\NHS E Icon Pack\Diversity-Dark Pink.png">
            <a:extLst>
              <a:ext uri="{FF2B5EF4-FFF2-40B4-BE49-F238E27FC236}">
                <a16:creationId xmlns:a16="http://schemas.microsoft.com/office/drawing/2014/main" id="{EE90BB2E-9307-45E7-A217-6C4EBAC1823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81081" y="280503"/>
            <a:ext cx="583407" cy="51176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1">
            <a:extLst>
              <a:ext uri="{FF2B5EF4-FFF2-40B4-BE49-F238E27FC236}">
                <a16:creationId xmlns:a16="http://schemas.microsoft.com/office/drawing/2014/main" id="{6A98AF1A-D402-492C-BA51-B187F296CB64}"/>
              </a:ext>
            </a:extLst>
          </p:cNvPr>
          <p:cNvSpPr txBox="1">
            <a:spLocks/>
          </p:cNvSpPr>
          <p:nvPr/>
        </p:nvSpPr>
        <p:spPr>
          <a:xfrm>
            <a:off x="609601" y="1326031"/>
            <a:ext cx="6051175" cy="5127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dirty="0">
                <a:solidFill>
                  <a:srgbClr val="000000"/>
                </a:solidFill>
              </a:rPr>
              <a:t>People with learning disabilities may be </a:t>
            </a:r>
            <a:r>
              <a:rPr lang="en-GB" b="1" dirty="0">
                <a:solidFill>
                  <a:srgbClr val="000000"/>
                </a:solidFill>
              </a:rPr>
              <a:t>at greater risk</a:t>
            </a:r>
            <a:r>
              <a:rPr lang="en-GB" dirty="0">
                <a:solidFill>
                  <a:srgbClr val="000000"/>
                </a:solidFill>
              </a:rPr>
              <a:t> of infection because of other health conditions or routines and/or behaviours. It is important that staff are aware of the risks to each person and reduce them as much as possible.</a:t>
            </a:r>
          </a:p>
          <a:p>
            <a:pPr marL="0" lvl="0" indent="0">
              <a:buNone/>
            </a:pPr>
            <a:r>
              <a:rPr lang="en-GB" b="1" dirty="0">
                <a:solidFill>
                  <a:srgbClr val="000000"/>
                </a:solidFill>
              </a:rPr>
              <a:t>This will mean significant changes to the persons care and support which will require an update in their care plan</a:t>
            </a:r>
            <a:r>
              <a:rPr lang="en-GB" dirty="0">
                <a:solidFill>
                  <a:srgbClr val="000000"/>
                </a:solidFill>
              </a:rPr>
              <a:t>. If the resident needs to exercise or access the community as part of their care plan, it is important to manage the risk and support them to remain as safe as possible.</a:t>
            </a:r>
          </a:p>
          <a:p>
            <a:pPr marL="0" lvl="0" indent="0">
              <a:buNone/>
            </a:pPr>
            <a:r>
              <a:rPr lang="en-GB" dirty="0">
                <a:solidFill>
                  <a:srgbClr val="000000"/>
                </a:solidFill>
              </a:rPr>
              <a:t>You may need help or remind the resident to wash their hands: </a:t>
            </a:r>
          </a:p>
          <a:p>
            <a:pPr lvl="1"/>
            <a:r>
              <a:rPr lang="en-GB" dirty="0">
                <a:solidFill>
                  <a:srgbClr val="000000"/>
                </a:solidFill>
              </a:rPr>
              <a:t>Use signs in bathrooms as a reminder</a:t>
            </a:r>
          </a:p>
          <a:p>
            <a:pPr lvl="1"/>
            <a:r>
              <a:rPr lang="en-GB" dirty="0">
                <a:solidFill>
                  <a:srgbClr val="000000"/>
                </a:solidFill>
              </a:rPr>
              <a:t>Demonstrate hand washing</a:t>
            </a:r>
          </a:p>
          <a:p>
            <a:pPr lvl="1"/>
            <a:r>
              <a:rPr lang="en-GB" dirty="0">
                <a:solidFill>
                  <a:srgbClr val="000000"/>
                </a:solidFill>
              </a:rPr>
              <a:t>Alcohol-based hand sanitizer can be a quick alternative if they are unable to get to a sink or wash their hands easily.</a:t>
            </a:r>
          </a:p>
          <a:p>
            <a:pPr marL="0" indent="0">
              <a:buNone/>
            </a:pPr>
            <a:r>
              <a:rPr lang="en-GB" dirty="0">
                <a:solidFill>
                  <a:srgbClr val="000000"/>
                </a:solidFill>
              </a:rPr>
              <a:t>Residents that are high risk and were subject </a:t>
            </a:r>
            <a:r>
              <a:rPr lang="en-GB" dirty="0">
                <a:solidFill>
                  <a:srgbClr val="000000"/>
                </a:solidFill>
                <a:hlinkClick r:id="rId5"/>
              </a:rPr>
              <a:t>shielding</a:t>
            </a:r>
            <a:r>
              <a:rPr lang="en-GB" dirty="0">
                <a:solidFill>
                  <a:srgbClr val="000000"/>
                </a:solidFill>
              </a:rPr>
              <a:t>, will still need to take appropriate precautions to prevent contracting the coronavirus.</a:t>
            </a:r>
          </a:p>
          <a:p>
            <a:pPr marL="0" lvl="0" indent="0">
              <a:buNone/>
            </a:pPr>
            <a:r>
              <a:rPr lang="en-GB" b="1" dirty="0">
                <a:solidFill>
                  <a:srgbClr val="000000"/>
                </a:solidFill>
              </a:rPr>
              <a:t>To minimise the risk to people if they need access health care services you should use supportive tools as much as possible such as a hospital passport and/or coordinate my care.</a:t>
            </a:r>
          </a:p>
          <a:p>
            <a:pPr marL="0" lvl="0" indent="0">
              <a:buNone/>
            </a:pPr>
            <a:r>
              <a:rPr lang="en-GB" dirty="0">
                <a:solidFill>
                  <a:srgbClr val="000000"/>
                </a:solidFill>
              </a:rPr>
              <a:t>If you are aware that someone is being admitted to hospital, contact your local community learning disability service </a:t>
            </a:r>
            <a:r>
              <a:rPr lang="en-GB" u="sng" dirty="0">
                <a:hlinkClick r:id="rId6"/>
              </a:rPr>
              <a:t>(click here)</a:t>
            </a:r>
            <a:r>
              <a:rPr lang="en-GB" dirty="0">
                <a:solidFill>
                  <a:srgbClr val="000000"/>
                </a:solidFill>
              </a:rPr>
              <a:t> or learning disability nurse within the hospital. </a:t>
            </a:r>
            <a:endParaRPr lang="en-GB" dirty="0">
              <a:solidFill>
                <a:srgbClr val="000000"/>
              </a:solidFill>
              <a:highlight>
                <a:srgbClr val="FFFF00"/>
              </a:highlight>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1" name="Content Placeholder 1">
            <a:extLst>
              <a:ext uri="{FF2B5EF4-FFF2-40B4-BE49-F238E27FC236}">
                <a16:creationId xmlns:a16="http://schemas.microsoft.com/office/drawing/2014/main" id="{A7F1B2F2-9B2D-4228-B4FE-DF891411ED52}"/>
              </a:ext>
            </a:extLst>
          </p:cNvPr>
          <p:cNvSpPr txBox="1">
            <a:spLocks/>
          </p:cNvSpPr>
          <p:nvPr/>
        </p:nvSpPr>
        <p:spPr>
          <a:xfrm>
            <a:off x="6882012" y="1328097"/>
            <a:ext cx="5181599" cy="34600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GB" b="1" dirty="0">
                <a:solidFill>
                  <a:srgbClr val="005EB8"/>
                </a:solidFill>
              </a:rPr>
              <a:t>Think   </a:t>
            </a:r>
            <a:r>
              <a:rPr lang="en-GB" dirty="0"/>
              <a:t>(</a:t>
            </a:r>
            <a:r>
              <a:rPr lang="en-GB" dirty="0">
                <a:hlinkClick r:id="rId7"/>
              </a:rPr>
              <a:t>Consider using the STOP and Watch Tool</a:t>
            </a:r>
            <a:r>
              <a:rPr lang="en-GB" dirty="0"/>
              <a:t>)</a:t>
            </a:r>
            <a:endParaRPr lang="en-GB" b="1" dirty="0">
              <a:solidFill>
                <a:srgbClr val="005EB8"/>
              </a:solidFill>
            </a:endParaRPr>
          </a:p>
          <a:p>
            <a:pPr>
              <a:lnSpc>
                <a:spcPct val="100000"/>
              </a:lnSpc>
              <a:spcBef>
                <a:spcPts val="0"/>
              </a:spcBef>
            </a:pPr>
            <a:r>
              <a:rPr lang="en-GB" dirty="0">
                <a:solidFill>
                  <a:srgbClr val="000000"/>
                </a:solidFill>
              </a:rPr>
              <a:t>Is something different? Is the person communicating less, needing more help than usual, expressing agitation or pain (moving more or less), how is their appetite</a:t>
            </a:r>
          </a:p>
          <a:p>
            <a:pPr>
              <a:lnSpc>
                <a:spcPct val="100000"/>
              </a:lnSpc>
              <a:spcBef>
                <a:spcPts val="0"/>
              </a:spcBef>
            </a:pPr>
            <a:r>
              <a:rPr lang="en-GB" dirty="0">
                <a:solidFill>
                  <a:srgbClr val="000000"/>
                </a:solidFill>
              </a:rPr>
              <a:t>Does the person need extra help to remain safe and protected?</a:t>
            </a:r>
          </a:p>
          <a:p>
            <a:pPr marL="0" lvl="0" indent="0">
              <a:lnSpc>
                <a:spcPct val="100000"/>
              </a:lnSpc>
              <a:spcBef>
                <a:spcPts val="0"/>
              </a:spcBef>
              <a:buNone/>
            </a:pPr>
            <a:endParaRPr lang="en-GB" dirty="0">
              <a:solidFill>
                <a:srgbClr val="000000"/>
              </a:solidFill>
            </a:endParaRPr>
          </a:p>
          <a:p>
            <a:pPr marL="0" lvl="0" indent="0">
              <a:lnSpc>
                <a:spcPct val="100000"/>
              </a:lnSpc>
              <a:spcBef>
                <a:spcPts val="0"/>
              </a:spcBef>
              <a:buNone/>
            </a:pPr>
            <a:r>
              <a:rPr lang="en-GB" b="1" dirty="0">
                <a:solidFill>
                  <a:srgbClr val="005EB8"/>
                </a:solidFill>
              </a:rPr>
              <a:t>Ask </a:t>
            </a:r>
          </a:p>
          <a:p>
            <a:pPr>
              <a:lnSpc>
                <a:spcPct val="100000"/>
              </a:lnSpc>
              <a:spcBef>
                <a:spcPts val="0"/>
              </a:spcBef>
            </a:pPr>
            <a:r>
              <a:rPr lang="en-GB" dirty="0">
                <a:solidFill>
                  <a:srgbClr val="000000"/>
                </a:solidFill>
              </a:rPr>
              <a:t>How can we engage the person to ensure that they understand the change in activities.</a:t>
            </a:r>
          </a:p>
          <a:p>
            <a:pPr marL="0" lvl="0" indent="0">
              <a:lnSpc>
                <a:spcPct val="100000"/>
              </a:lnSpc>
              <a:spcBef>
                <a:spcPts val="0"/>
              </a:spcBef>
              <a:buNone/>
            </a:pPr>
            <a:endParaRPr lang="en-GB" dirty="0">
              <a:solidFill>
                <a:srgbClr val="000000"/>
              </a:solidFill>
            </a:endParaRPr>
          </a:p>
          <a:p>
            <a:pPr marL="0" lvl="0" indent="0">
              <a:lnSpc>
                <a:spcPct val="100000"/>
              </a:lnSpc>
              <a:spcBef>
                <a:spcPts val="0"/>
              </a:spcBef>
              <a:buNone/>
            </a:pPr>
            <a:r>
              <a:rPr lang="en-GB" b="1" dirty="0">
                <a:solidFill>
                  <a:srgbClr val="005EB8"/>
                </a:solidFill>
              </a:rPr>
              <a:t>Do </a:t>
            </a:r>
          </a:p>
          <a:p>
            <a:pPr>
              <a:lnSpc>
                <a:spcPct val="100000"/>
              </a:lnSpc>
              <a:spcBef>
                <a:spcPts val="0"/>
              </a:spcBef>
            </a:pPr>
            <a:r>
              <a:rPr lang="en-GB" dirty="0">
                <a:solidFill>
                  <a:srgbClr val="000000"/>
                </a:solidFill>
              </a:rPr>
              <a:t>Allow time to remind the person why routines may have changed.</a:t>
            </a:r>
          </a:p>
          <a:p>
            <a:pPr>
              <a:lnSpc>
                <a:spcPct val="100000"/>
              </a:lnSpc>
              <a:spcBef>
                <a:spcPts val="0"/>
              </a:spcBef>
            </a:pPr>
            <a:r>
              <a:rPr lang="en-GB" dirty="0">
                <a:solidFill>
                  <a:srgbClr val="000000"/>
                </a:solidFill>
              </a:rPr>
              <a:t>Develop new care plans with the person and their family</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Content Placeholder 1">
            <a:extLst>
              <a:ext uri="{FF2B5EF4-FFF2-40B4-BE49-F238E27FC236}">
                <a16:creationId xmlns:a16="http://schemas.microsoft.com/office/drawing/2014/main" id="{D8DE4761-D594-497D-8DAB-501BD1A5AAC0}"/>
              </a:ext>
            </a:extLst>
          </p:cNvPr>
          <p:cNvSpPr txBox="1">
            <a:spLocks/>
          </p:cNvSpPr>
          <p:nvPr/>
        </p:nvSpPr>
        <p:spPr>
          <a:xfrm>
            <a:off x="6916043" y="4637313"/>
            <a:ext cx="5113536" cy="2122715"/>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Easy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rPr>
              <a:t>read poster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explaining why staff are wearing PPE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200" dirty="0">
                <a:solidFill>
                  <a:srgbClr val="000000"/>
                </a:solidFill>
              </a:rPr>
              <a:t>End of Life Care: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rPr>
              <a:t>guidance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MCA and </a:t>
            </a: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DoLS</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COVID 19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0"/>
              </a:rPr>
              <a:t>guidance</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1"/>
              </a:rPr>
              <a:t>summary</a:t>
            </a:r>
            <a:endParaRPr lang="en-GB" sz="1200" dirty="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Tool to support monitoring </a:t>
            </a:r>
            <a:r>
              <a:rPr lang="en-GB" sz="1200" dirty="0">
                <a:solidFill>
                  <a:srgbClr val="000000"/>
                </a:solidFill>
              </a:rPr>
              <a:t>for signs of deterioration </a:t>
            </a:r>
            <a:r>
              <a:rPr lang="en-GB" sz="1200" dirty="0">
                <a:solidFill>
                  <a:srgbClr val="000000"/>
                </a:solidFill>
                <a:hlinkClick r:id="rId12"/>
              </a:rPr>
              <a:t>STOP and WATCH</a:t>
            </a:r>
            <a:endParaRPr lang="en-GB" sz="1200" dirty="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3"/>
              </a:rPr>
              <a:t>Hospital Passport</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GB" sz="1200" dirty="0">
                <a:solidFill>
                  <a:srgbClr val="000000"/>
                </a:solidFill>
              </a:rPr>
              <a:t>Hospital Visitors </a:t>
            </a:r>
            <a:r>
              <a:rPr lang="en-GB" sz="1200" dirty="0">
                <a:solidFill>
                  <a:srgbClr val="000000"/>
                </a:solidFill>
                <a:hlinkClick r:id="rId14"/>
              </a:rPr>
              <a:t>guidance</a:t>
            </a:r>
            <a:endParaRPr lang="en-GB" sz="1200" dirty="0">
              <a:solidFill>
                <a:srgbClr val="000000"/>
              </a:solidFill>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Protecting extremely vulnerable people: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5"/>
              </a:rPr>
              <a:t>Government guidance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lvl="0" indent="0">
              <a:spcBef>
                <a:spcPts val="0"/>
              </a:spcBef>
              <a:buNone/>
              <a:defRPr/>
            </a:pPr>
            <a:r>
              <a:rPr lang="en-GB" sz="1200" dirty="0">
                <a:solidFill>
                  <a:srgbClr val="000000"/>
                </a:solidFill>
              </a:rPr>
              <a:t>SCIE COVID-19 Care staff supporting adults with learning disabilities or autistic adults: </a:t>
            </a:r>
            <a:r>
              <a:rPr lang="en-GB" sz="1200" dirty="0">
                <a:solidFill>
                  <a:srgbClr val="000000"/>
                </a:solidFill>
                <a:hlinkClick r:id="rId16"/>
              </a:rPr>
              <a:t>Guide</a:t>
            </a:r>
            <a:endParaRPr lang="en-GB" sz="1200" dirty="0">
              <a:solidFill>
                <a:srgbClr val="000000"/>
              </a:solidFill>
            </a:endParaRPr>
          </a:p>
          <a:p>
            <a:pPr marL="0" indent="0">
              <a:spcBef>
                <a:spcPts val="0"/>
              </a:spcBef>
              <a:buNone/>
              <a:defRPr/>
            </a:pPr>
            <a:r>
              <a:rPr lang="en-GB" sz="1200" dirty="0">
                <a:hlinkClick r:id="rId17"/>
              </a:rPr>
              <a:t>Easy Read COVID resources</a:t>
            </a:r>
            <a:endParaRPr lang="en-GB" sz="1200" dirty="0"/>
          </a:p>
          <a:p>
            <a:pPr marL="0" lvl="0" indent="0">
              <a:spcBef>
                <a:spcPts val="0"/>
              </a:spcBef>
              <a:buNone/>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9461A295-9724-4BD4-B126-CFD2975399B1}"/>
              </a:ext>
            </a:extLst>
          </p:cNvPr>
          <p:cNvSpPr txBox="1"/>
          <p:nvPr/>
        </p:nvSpPr>
        <p:spPr>
          <a:xfrm>
            <a:off x="11054600" y="667799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235055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7ED87759-FC9D-4EA9-A511-8FDD716E9C64}"/>
              </a:ext>
            </a:extLst>
          </p:cNvPr>
          <p:cNvSpPr/>
          <p:nvPr/>
        </p:nvSpPr>
        <p:spPr>
          <a:xfrm>
            <a:off x="183836" y="258712"/>
            <a:ext cx="970848" cy="906080"/>
          </a:xfrm>
          <a:prstGeom prst="ellipse">
            <a:avLst/>
          </a:prstGeom>
          <a:solidFill>
            <a:sysClr val="window" lastClr="FFFFFF"/>
          </a:solidFill>
          <a:ln w="12700" cap="flat" cmpd="sng" algn="ctr">
            <a:solidFill>
              <a:srgbClr val="0071B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Subtitle 2"/>
          <p:cNvSpPr>
            <a:spLocks noGrp="1"/>
          </p:cNvSpPr>
          <p:nvPr>
            <p:ph sz="quarter" idx="10"/>
          </p:nvPr>
        </p:nvSpPr>
        <p:spPr>
          <a:xfrm>
            <a:off x="1275900" y="121797"/>
            <a:ext cx="8997104" cy="1248955"/>
          </a:xfrm>
        </p:spPr>
        <p:txBody>
          <a:bodyPr/>
          <a:lstStyle/>
          <a:p>
            <a:pPr marL="0" indent="0">
              <a:buNone/>
            </a:pPr>
            <a:r>
              <a:rPr lang="en-GB" dirty="0"/>
              <a:t>This resource pack has been developed to provide clear guidance for London Care Homes aligned with NHS 111 Star lines and London COVID-19 Resource Pack for Primary Care ensuring that national guidance and good practice can be embedded locally by care providers.</a:t>
            </a:r>
          </a:p>
          <a:p>
            <a:pPr marL="0" indent="0">
              <a:buNone/>
            </a:pPr>
            <a:r>
              <a:rPr lang="en-GB" dirty="0"/>
              <a:t>Ensure escalation routes are clearly identified for care providers. </a:t>
            </a:r>
          </a:p>
          <a:p>
            <a:pPr marL="0" indent="0">
              <a:buNone/>
            </a:pPr>
            <a:r>
              <a:rPr lang="en-GB" dirty="0"/>
              <a:t>If you have any suggestions for future topics please do let us know -  </a:t>
            </a:r>
            <a:r>
              <a:rPr lang="en-GB" dirty="0">
                <a:hlinkClick r:id="rId3"/>
              </a:rPr>
              <a:t>england.londonehchprogramme@nhs.net</a:t>
            </a:r>
            <a:r>
              <a:rPr lang="en-GB" b="1" u="sng" dirty="0"/>
              <a:t> </a:t>
            </a:r>
            <a:endParaRPr lang="en-GB" dirty="0"/>
          </a:p>
        </p:txBody>
      </p:sp>
      <p:sp>
        <p:nvSpPr>
          <p:cNvPr id="4" name="Rectangle 3">
            <a:extLst>
              <a:ext uri="{FF2B5EF4-FFF2-40B4-BE49-F238E27FC236}">
                <a16:creationId xmlns:a16="http://schemas.microsoft.com/office/drawing/2014/main" id="{6F48A887-F541-48BD-9462-F1373E9B8B9C}"/>
              </a:ext>
            </a:extLst>
          </p:cNvPr>
          <p:cNvSpPr/>
          <p:nvPr/>
        </p:nvSpPr>
        <p:spPr>
          <a:xfrm>
            <a:off x="1275900" y="1540598"/>
            <a:ext cx="9966210" cy="830997"/>
          </a:xfrm>
          <a:prstGeom prst="rect">
            <a:avLst/>
          </a:prstGeom>
        </p:spPr>
        <p:txBody>
          <a:bodyPr wrap="square">
            <a:spAutoFit/>
          </a:bodyPr>
          <a:lstStyle/>
          <a:p>
            <a:r>
              <a:rPr lang="en-GB" sz="2400" dirty="0">
                <a:solidFill>
                  <a:srgbClr val="005EB8"/>
                </a:solidFill>
                <a:latin typeface="Arial" panose="020B0604020202020204" pitchFamily="34" charset="0"/>
                <a:ea typeface="+mj-ea"/>
                <a:cs typeface="Arial" panose="020B0604020202020204" pitchFamily="34" charset="0"/>
              </a:rPr>
              <a:t>Topics covered in this resource pack:</a:t>
            </a:r>
          </a:p>
          <a:p>
            <a:endParaRPr lang="en-GB" sz="2400" dirty="0">
              <a:solidFill>
                <a:srgbClr val="005EB8"/>
              </a:solidFill>
              <a:latin typeface="Arial" panose="020B0604020202020204" pitchFamily="34" charset="0"/>
              <a:ea typeface="+mj-ea"/>
              <a:cs typeface="Arial" panose="020B0604020202020204" pitchFamily="34" charset="0"/>
            </a:endParaRPr>
          </a:p>
        </p:txBody>
      </p:sp>
      <p:sp>
        <p:nvSpPr>
          <p:cNvPr id="5" name="Subtitle 2">
            <a:extLst>
              <a:ext uri="{FF2B5EF4-FFF2-40B4-BE49-F238E27FC236}">
                <a16:creationId xmlns:a16="http://schemas.microsoft.com/office/drawing/2014/main" id="{E36692D7-89E2-4F6E-B156-614E5E574E21}"/>
              </a:ext>
            </a:extLst>
          </p:cNvPr>
          <p:cNvSpPr txBox="1">
            <a:spLocks/>
          </p:cNvSpPr>
          <p:nvPr/>
        </p:nvSpPr>
        <p:spPr>
          <a:xfrm>
            <a:off x="1570049" y="3029661"/>
            <a:ext cx="10316899" cy="37289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solidFill>
                <a:srgbClr val="FF0000"/>
              </a:solidFill>
            </a:endParaRPr>
          </a:p>
          <a:p>
            <a:pPr marL="0" indent="0">
              <a:buNone/>
            </a:pPr>
            <a:endParaRPr lang="en-GB" dirty="0"/>
          </a:p>
          <a:p>
            <a:pPr marL="0" indent="0">
              <a:buFont typeface="Arial" panose="020B0604020202020204" pitchFamily="34" charset="0"/>
              <a:buNone/>
            </a:pPr>
            <a:endParaRPr lang="en-GB" dirty="0"/>
          </a:p>
        </p:txBody>
      </p:sp>
      <p:sp>
        <p:nvSpPr>
          <p:cNvPr id="16" name="Oval 15">
            <a:extLst>
              <a:ext uri="{FF2B5EF4-FFF2-40B4-BE49-F238E27FC236}">
                <a16:creationId xmlns:a16="http://schemas.microsoft.com/office/drawing/2014/main" id="{A818A5A7-6694-40FC-B005-45F0C79676E4}"/>
              </a:ext>
            </a:extLst>
          </p:cNvPr>
          <p:cNvSpPr/>
          <p:nvPr/>
        </p:nvSpPr>
        <p:spPr>
          <a:xfrm>
            <a:off x="204555" y="1810815"/>
            <a:ext cx="970848" cy="906080"/>
          </a:xfrm>
          <a:prstGeom prst="ellipse">
            <a:avLst/>
          </a:prstGeom>
          <a:solidFill>
            <a:sysClr val="window" lastClr="FFFFFF"/>
          </a:solidFill>
          <a:ln w="12700" cap="flat" cmpd="sng" algn="ctr">
            <a:solidFill>
              <a:srgbClr val="0071BC">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7" name="Picture 6" descr="https://static.thenounproject.com/png/810625-200.png">
            <a:extLst>
              <a:ext uri="{FF2B5EF4-FFF2-40B4-BE49-F238E27FC236}">
                <a16:creationId xmlns:a16="http://schemas.microsoft.com/office/drawing/2014/main" id="{80BD5D50-E4D5-427A-8D5C-EDFEA294B854}"/>
              </a:ext>
            </a:extLst>
          </p:cNvPr>
          <p:cNvPicPr>
            <a:picLocks noChangeAspect="1" noChangeArrowheads="1"/>
          </p:cNvPicPr>
          <p:nvPr/>
        </p:nvPicPr>
        <p:blipFill>
          <a:blip r:embed="rId4" cstate="screen">
            <a:duotone>
              <a:srgbClr val="0071BC">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428690" y="1956097"/>
            <a:ext cx="615517" cy="61551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close up of a logo&#10;&#10;Description automatically generated">
            <a:extLst>
              <a:ext uri="{FF2B5EF4-FFF2-40B4-BE49-F238E27FC236}">
                <a16:creationId xmlns:a16="http://schemas.microsoft.com/office/drawing/2014/main" id="{8C5DEA56-09C3-4571-8C93-C319DECC4555}"/>
              </a:ext>
            </a:extLst>
          </p:cNvPr>
          <p:cNvPicPr>
            <a:picLocks noChangeAspect="1"/>
          </p:cNvPicPr>
          <p:nvPr/>
        </p:nvPicPr>
        <p:blipFill rotWithShape="1">
          <a:blip r:embed="rId5" cstate="screen">
            <a:duotone>
              <a:srgbClr val="0071BC">
                <a:shade val="45000"/>
                <a:satMod val="135000"/>
              </a:srgbClr>
              <a:prstClr val="white"/>
            </a:duotone>
            <a:extLst>
              <a:ext uri="{28A0092B-C50C-407E-A947-70E740481C1C}">
                <a14:useLocalDpi xmlns:a14="http://schemas.microsoft.com/office/drawing/2010/main"/>
              </a:ext>
            </a:extLst>
          </a:blip>
          <a:srcRect/>
          <a:stretch/>
        </p:blipFill>
        <p:spPr>
          <a:xfrm>
            <a:off x="305052" y="418413"/>
            <a:ext cx="728415" cy="624403"/>
          </a:xfrm>
          <a:prstGeom prst="rect">
            <a:avLst/>
          </a:prstGeom>
        </p:spPr>
      </p:pic>
      <p:sp>
        <p:nvSpPr>
          <p:cNvPr id="12" name="Rectangle 11">
            <a:extLst>
              <a:ext uri="{FF2B5EF4-FFF2-40B4-BE49-F238E27FC236}">
                <a16:creationId xmlns:a16="http://schemas.microsoft.com/office/drawing/2014/main" id="{C4E291DD-5336-4A8A-8688-000B34B8525F}"/>
              </a:ext>
            </a:extLst>
          </p:cNvPr>
          <p:cNvSpPr/>
          <p:nvPr/>
        </p:nvSpPr>
        <p:spPr>
          <a:xfrm>
            <a:off x="2537658" y="6488668"/>
            <a:ext cx="9966210" cy="369332"/>
          </a:xfrm>
          <a:prstGeom prst="rect">
            <a:avLst/>
          </a:prstGeom>
        </p:spPr>
        <p:txBody>
          <a:bodyPr wrap="square">
            <a:spAutoFit/>
          </a:bodyPr>
          <a:lstStyle/>
          <a:p>
            <a:r>
              <a:rPr lang="en-GB" dirty="0">
                <a:solidFill>
                  <a:srgbClr val="005EB8"/>
                </a:solidFill>
                <a:latin typeface="Arial" panose="020B0604020202020204" pitchFamily="34" charset="0"/>
                <a:cs typeface="Arial" panose="020B0604020202020204" pitchFamily="34" charset="0"/>
              </a:rPr>
              <a:t>An updated resource pack will be shared with you every 1-2 months</a:t>
            </a:r>
          </a:p>
        </p:txBody>
      </p:sp>
      <p:graphicFrame>
        <p:nvGraphicFramePr>
          <p:cNvPr id="7" name="Table 7">
            <a:extLst>
              <a:ext uri="{FF2B5EF4-FFF2-40B4-BE49-F238E27FC236}">
                <a16:creationId xmlns:a16="http://schemas.microsoft.com/office/drawing/2014/main" id="{CA8C3379-695F-40CC-8587-5A3AA646C387}"/>
              </a:ext>
            </a:extLst>
          </p:cNvPr>
          <p:cNvGraphicFramePr>
            <a:graphicFrameLocks noGrp="1"/>
          </p:cNvGraphicFramePr>
          <p:nvPr>
            <p:extLst>
              <p:ext uri="{D42A27DB-BD31-4B8C-83A1-F6EECF244321}">
                <p14:modId xmlns:p14="http://schemas.microsoft.com/office/powerpoint/2010/main" val="1693497081"/>
              </p:ext>
            </p:extLst>
          </p:nvPr>
        </p:nvGraphicFramePr>
        <p:xfrm>
          <a:off x="1283877" y="2085052"/>
          <a:ext cx="10266693" cy="4785360"/>
        </p:xfrm>
        <a:graphic>
          <a:graphicData uri="http://schemas.openxmlformats.org/drawingml/2006/table">
            <a:tbl>
              <a:tblPr firstRow="1" bandRow="1">
                <a:tableStyleId>{5940675A-B579-460E-94D1-54222C63F5DA}</a:tableStyleId>
              </a:tblPr>
              <a:tblGrid>
                <a:gridCol w="6004690">
                  <a:extLst>
                    <a:ext uri="{9D8B030D-6E8A-4147-A177-3AD203B41FA5}">
                      <a16:colId xmlns:a16="http://schemas.microsoft.com/office/drawing/2014/main" val="3319299876"/>
                    </a:ext>
                  </a:extLst>
                </a:gridCol>
                <a:gridCol w="208280">
                  <a:extLst>
                    <a:ext uri="{9D8B030D-6E8A-4147-A177-3AD203B41FA5}">
                      <a16:colId xmlns:a16="http://schemas.microsoft.com/office/drawing/2014/main" val="2122982436"/>
                    </a:ext>
                  </a:extLst>
                </a:gridCol>
                <a:gridCol w="4053723">
                  <a:extLst>
                    <a:ext uri="{9D8B030D-6E8A-4147-A177-3AD203B41FA5}">
                      <a16:colId xmlns:a16="http://schemas.microsoft.com/office/drawing/2014/main" val="1120109593"/>
                    </a:ext>
                  </a:extLst>
                </a:gridCol>
              </a:tblGrid>
              <a:tr h="354358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100" u="none" strike="noStrike" cap="none" normalizeH="0" baseline="0" dirty="0">
                          <a:ln>
                            <a:noFill/>
                          </a:ln>
                          <a:effectLst/>
                          <a:latin typeface="Arial" panose="020B0604020202020204" pitchFamily="34" charset="0"/>
                          <a:cs typeface="Arial" panose="020B0604020202020204" pitchFamily="34" charset="0"/>
                          <a:hlinkClick r:id="rId6" action="ppaction://hlinksldjump"/>
                        </a:rPr>
                        <a:t>Summary: Suspected Coronavirus care pathway - residential and nursing care residents</a:t>
                      </a:r>
                      <a:endParaRPr kumimoji="0" lang="en-US" altLang="en-US" sz="1100" u="none" strike="noStrike" cap="none" normalizeH="0" baseline="0" dirty="0">
                        <a:ln>
                          <a:noFill/>
                        </a:ln>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hlinkClick r:id="rId7" action="ppaction://hlinksldjump"/>
                        </a:rPr>
                        <a:t>Your direct line to urgent clinical advice</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8" action="ppaction://hlinksldjump"/>
                        </a:rPr>
                        <a:t>Infection Prevention and Control </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9" action="ppaction://hlinksldjump"/>
                        </a:rPr>
                        <a:t>Zoning</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10" action="ppaction://hlinksldjump"/>
                        </a:rPr>
                        <a:t>PPE and escalating your supply issues </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hlinkClick r:id="rId11" action="ppaction://hlinksldjump"/>
                        </a:rPr>
                        <a:t>Putting on (donning) PPE for care homes</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hlinkClick r:id="rId12" action="ppaction://hlinksldjump"/>
                        </a:rPr>
                        <a:t>Taking off (doffing) PPE for care homes</a:t>
                      </a:r>
                      <a:endParaRPr lang="en-US"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100" dirty="0">
                          <a:latin typeface="Arial" panose="020B0604020202020204" pitchFamily="34" charset="0"/>
                          <a:cs typeface="Arial" panose="020B0604020202020204" pitchFamily="34" charset="0"/>
                          <a:hlinkClick r:id="rId13" action="ppaction://hlinksldjump"/>
                        </a:rPr>
                        <a:t>When residents should consider wearing face coverings</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14" action="ppaction://hlinksldjump"/>
                        </a:rPr>
                        <a:t>What to do when you suspect someone has COVID-19 symptoms</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14" action="ppaction://hlinksldjump"/>
                        </a:rPr>
                        <a:t>COVID-19 testing residents</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15" action="ppaction://hlinksldjump"/>
                        </a:rPr>
                        <a:t>Swabbing residents - top tips</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Arial" panose="020B0604020202020204" pitchFamily="34" charset="0"/>
                          <a:ea typeface="+mn-ea"/>
                          <a:cs typeface="Arial" panose="020B0604020202020204" pitchFamily="34" charset="0"/>
                          <a:hlinkClick r:id="rId16" action="ppaction://hlinksldjump"/>
                        </a:rPr>
                        <a:t>Assessing capacity for COVID-19 testing</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14" action="ppaction://hlinksldjump"/>
                        </a:rPr>
                        <a:t>COVID-19 Testing staff </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17" action="ppaction://hlinksldjump"/>
                        </a:rPr>
                        <a:t>PHE care home testing results: actions for care home residents and staff</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18" action="ppaction://hlinksldjump"/>
                        </a:rPr>
                        <a:t>NHS Test and Trace – what does it mean for care homes?</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19" action="ppaction://hlinksldjump"/>
                        </a:rPr>
                        <a:t>NHS Test and Trace – what do I need to do?</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20" action="ppaction://hlinksldjump"/>
                        </a:rPr>
                        <a:t>NHS COVID-19 app features</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21" action="ppaction://hlinksldjump"/>
                        </a:rPr>
                        <a:t>How staff should use NHS COVID-19 app</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22" action="ppaction://hlinksldjump"/>
                        </a:rPr>
                        <a:t>How residents should use NHS COVID-19 app</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latin typeface="Arial" panose="020B0604020202020204" pitchFamily="34" charset="0"/>
                          <a:cs typeface="Arial" panose="020B0604020202020204" pitchFamily="34" charset="0"/>
                          <a:hlinkClick r:id="rId23" action="ppaction://hlinksldjump"/>
                        </a:rPr>
                        <a:t>Enabling care home visits</a:t>
                      </a:r>
                      <a:endParaRPr lang="en-GB" sz="11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18" action="ppaction://hlinksldjump"/>
                        </a:rPr>
                        <a:t>Admissions into your home</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19" action="ppaction://hlinksldjump"/>
                        </a:rPr>
                        <a:t>Concerns about accepting a resident</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dirty="0">
                          <a:solidFill>
                            <a:schemeClr val="tx1"/>
                          </a:solidFill>
                          <a:latin typeface="Arial" panose="020B0604020202020204" pitchFamily="34" charset="0"/>
                          <a:cs typeface="Arial" panose="020B0604020202020204" pitchFamily="34" charset="0"/>
                          <a:hlinkClick r:id="rId24" action="ppaction://hlinksldjump"/>
                        </a:rPr>
                        <a:t>Recognising when your resident becomes unwell</a:t>
                      </a:r>
                      <a:endParaRPr lang="en-GB" sz="11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1100" dirty="0">
                          <a:latin typeface="Arial" panose="020B0604020202020204" pitchFamily="34" charset="0"/>
                          <a:cs typeface="Arial" panose="020B0604020202020204" pitchFamily="34" charset="0"/>
                          <a:hlinkClick r:id="rId19" action="ppaction://hlinksldjump"/>
                        </a:rPr>
                        <a:t>Managing respiratory symptoms</a:t>
                      </a:r>
                      <a:endParaRPr lang="en-GB" sz="1100" b="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25" action="ppaction://hlinksldjump"/>
                        </a:rPr>
                        <a:t>Supporting your residents with learning disabilities</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26" action="ppaction://hlinksldjump"/>
                        </a:rPr>
                        <a:t>Supporting your residents with dementia</a:t>
                      </a:r>
                      <a:endParaRPr lang="en-GB" sz="1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100" b="0" dirty="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1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endParaRPr lang="en-GB" sz="11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100" dirty="0">
                          <a:latin typeface="Arial" panose="020B0604020202020204" pitchFamily="34" charset="0"/>
                          <a:cs typeface="Arial" panose="020B0604020202020204" pitchFamily="34" charset="0"/>
                          <a:hlinkClick r:id="rId27" action="ppaction://hlinksldjump"/>
                        </a:rPr>
                        <a:t>Supporting residents who are more confused than normal</a:t>
                      </a:r>
                      <a:endParaRPr lang="en-GB" altLang="en-US" sz="1100" b="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26" action="ppaction://hlinksldjump"/>
                        </a:rPr>
                        <a:t>Managing falls</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28" action="ppaction://hlinksldjump"/>
                        </a:rPr>
                        <a:t>Preventing pressure ulcers</a:t>
                      </a:r>
                      <a:endParaRPr lang="en-GB" sz="1100" dirty="0">
                        <a:latin typeface="Arial" panose="020B0604020202020204" pitchFamily="34" charset="0"/>
                        <a:cs typeface="Arial" panose="020B0604020202020204" pitchFamily="34" charset="0"/>
                        <a:hlinkClick r:id="rId29" action="ppaction://hlinksldjump"/>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28" action="ppaction://hlinksldjump"/>
                        </a:rPr>
                        <a:t>Managing lower limb wounds</a:t>
                      </a:r>
                      <a:endParaRPr lang="en-GB" sz="1100" dirty="0">
                        <a:latin typeface="Arial" panose="020B0604020202020204" pitchFamily="34" charset="0"/>
                        <a:cs typeface="Arial" panose="020B0604020202020204" pitchFamily="34" charset="0"/>
                        <a:hlinkClick r:id="rId29" action="ppaction://hlinksldjump"/>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29" action="ppaction://hlinksldjump"/>
                        </a:rPr>
                        <a:t>Working with primary care and community services</a:t>
                      </a:r>
                      <a:endParaRPr lang="en-GB" sz="11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26" action="ppaction://hlinksldjump"/>
                        </a:rPr>
                        <a:t>Support from primary care and community services</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dirty="0">
                          <a:solidFill>
                            <a:schemeClr val="tx1"/>
                          </a:solidFill>
                          <a:latin typeface="Arial" panose="020B0604020202020204" pitchFamily="34" charset="0"/>
                          <a:cs typeface="Arial" panose="020B0604020202020204" pitchFamily="34" charset="0"/>
                          <a:hlinkClick r:id="rId30" action="ppaction://hlinksldjump"/>
                        </a:rPr>
                        <a:t>Pharmacy and medicines</a:t>
                      </a:r>
                      <a:endParaRPr lang="en-GB" sz="11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31" action="ppaction://hlinksldjump"/>
                        </a:rPr>
                        <a:t>Using technology to work with health and </a:t>
                      </a:r>
                      <a:br>
                        <a:rPr lang="en-GB" sz="1100" dirty="0">
                          <a:latin typeface="Arial" panose="020B0604020202020204" pitchFamily="34" charset="0"/>
                          <a:cs typeface="Arial" panose="020B0604020202020204" pitchFamily="34" charset="0"/>
                          <a:hlinkClick r:id="rId31" action="ppaction://hlinksldjump"/>
                        </a:rPr>
                      </a:br>
                      <a:r>
                        <a:rPr lang="en-GB" sz="1100" dirty="0">
                          <a:latin typeface="Arial" panose="020B0604020202020204" pitchFamily="34" charset="0"/>
                          <a:cs typeface="Arial" panose="020B0604020202020204" pitchFamily="34" charset="0"/>
                          <a:hlinkClick r:id="rId31" action="ppaction://hlinksldjump"/>
                        </a:rPr>
                        <a:t>care professionals</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a:solidFill>
                            <a:schemeClr val="tx1"/>
                          </a:solidFill>
                          <a:latin typeface="Arial" panose="020B0604020202020204" pitchFamily="34" charset="0"/>
                          <a:cs typeface="Arial" panose="020B0604020202020204" pitchFamily="34" charset="0"/>
                          <a:hlinkClick r:id="rId31" action="ppaction://hlinksldjump"/>
                        </a:rPr>
                        <a:t>Update on Data Security and Protection Toolkit </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effectLst/>
                          <a:latin typeface="Arial" panose="020B0604020202020204" pitchFamily="34" charset="0"/>
                          <a:ea typeface="Calibri" panose="020F0502020204030204" pitchFamily="34" charset="0"/>
                          <a:cs typeface="Arial" panose="020B0604020202020204" pitchFamily="34" charset="0"/>
                          <a:hlinkClick r:id="rId32" action="ppaction://hlinksldjump"/>
                        </a:rPr>
                        <a:t>DSPT – support available from Digital Social Care</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ltLang="en-US" sz="1100" dirty="0">
                          <a:latin typeface="Arial" panose="020B0604020202020204" pitchFamily="34" charset="0"/>
                          <a:cs typeface="Arial" panose="020B0604020202020204" pitchFamily="34" charset="0"/>
                          <a:hlinkClick r:id="rId33" action="ppaction://hlinksldjump"/>
                        </a:rPr>
                        <a:t>Identifying and Managing Depression in residents</a:t>
                      </a:r>
                      <a:endParaRPr lang="en-GB" sz="11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altLang="en-US" sz="1100" dirty="0">
                          <a:latin typeface="Arial" panose="020B0604020202020204" pitchFamily="34" charset="0"/>
                          <a:cs typeface="Arial" panose="020B0604020202020204" pitchFamily="34" charset="0"/>
                          <a:hlinkClick r:id="rId34" action="ppaction://hlinksldjump"/>
                        </a:rPr>
                        <a:t>Supporting residents’ health and well-being</a:t>
                      </a:r>
                      <a:endParaRPr lang="en-GB" alt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30" action="ppaction://hlinksldjump"/>
                        </a:rPr>
                        <a:t>Supporting residents to exercise and get moving</a:t>
                      </a:r>
                      <a:endParaRPr lang="en-GB" sz="11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35" action="ppaction://hlinksldjump"/>
                        </a:rPr>
                        <a:t>Talking to relatives </a:t>
                      </a:r>
                      <a:endParaRPr lang="en-GB"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36" action="ppaction://hlinksldjump"/>
                        </a:rPr>
                        <a:t>Advance care planning and Co-ordinate </a:t>
                      </a:r>
                      <a:br>
                        <a:rPr lang="en-GB" sz="1100" dirty="0">
                          <a:latin typeface="Arial" panose="020B0604020202020204" pitchFamily="34" charset="0"/>
                          <a:cs typeface="Arial" panose="020B0604020202020204" pitchFamily="34" charset="0"/>
                          <a:hlinkClick r:id="rId36" action="ppaction://hlinksldjump"/>
                        </a:rPr>
                      </a:br>
                      <a:r>
                        <a:rPr lang="en-GB" sz="1100" dirty="0">
                          <a:latin typeface="Arial" panose="020B0604020202020204" pitchFamily="34" charset="0"/>
                          <a:cs typeface="Arial" panose="020B0604020202020204" pitchFamily="34" charset="0"/>
                          <a:hlinkClick r:id="rId36" action="ppaction://hlinksldjump"/>
                        </a:rPr>
                        <a:t>My Care (CMC) </a:t>
                      </a:r>
                      <a:endParaRPr lang="en-GB" sz="11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37" action="ppaction://hlinksldjump"/>
                        </a:rPr>
                        <a:t>Supporting care in the last days of life</a:t>
                      </a: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b="0" dirty="0">
                          <a:solidFill>
                            <a:schemeClr val="tx1"/>
                          </a:solidFill>
                          <a:latin typeface="Arial" panose="020B0604020202020204" pitchFamily="34" charset="0"/>
                          <a:cs typeface="Arial" panose="020B0604020202020204" pitchFamily="34" charset="0"/>
                          <a:hlinkClick r:id="rId38" action="ppaction://hlinksldjump"/>
                        </a:rPr>
                        <a:t>Expected and unexpected deaths</a:t>
                      </a:r>
                      <a:endParaRPr lang="en-GB" sz="11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hlinkClick r:id="rId39" action="ppaction://hlinksldjump"/>
                        </a:rPr>
                        <a:t>Verification of death – national guidance</a:t>
                      </a:r>
                      <a:endParaRPr lang="en-GB" sz="1100" b="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40" action="ppaction://hlinksldjump"/>
                        </a:rPr>
                        <a:t>Care after death – using PPE and IPC</a:t>
                      </a:r>
                      <a:endParaRPr lang="en-GB" sz="11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hlinkClick r:id="rId41" action="ppaction://hlinksldjump"/>
                        </a:rPr>
                        <a:t>Supporting care home staff well-being</a:t>
                      </a:r>
                      <a:endParaRPr lang="en-GB" sz="1100" b="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altLang="en-US" sz="1100" dirty="0">
                          <a:latin typeface="Arial" panose="020B0604020202020204" pitchFamily="34" charset="0"/>
                          <a:cs typeface="Arial" panose="020B0604020202020204" pitchFamily="34" charset="0"/>
                          <a:hlinkClick r:id="rId40" action="ppaction://hlinksldjump"/>
                        </a:rPr>
                        <a:t>Staff mental health and emotional well-being</a:t>
                      </a:r>
                      <a:endParaRPr lang="en-GB" altLang="en-US" sz="11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hlinkClick r:id="rId40" action="ppaction://hlinksldjump"/>
                        </a:rPr>
                        <a:t>Supporting wellbeing during and post Covid-19</a:t>
                      </a:r>
                      <a:endParaRPr kumimoji="0" lang="en-GB" sz="1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latin typeface="Arial" panose="020B0604020202020204" pitchFamily="34" charset="0"/>
                          <a:cs typeface="Arial" panose="020B0604020202020204" pitchFamily="34" charset="0"/>
                          <a:hlinkClick r:id="rId42" action="ppaction://hlinksldjump"/>
                        </a:rPr>
                        <a:t>Supporting care provider managers</a:t>
                      </a:r>
                      <a:endParaRPr kumimoji="0" lang="en-GB" sz="1100" b="0" i="0" u="none" strike="noStrike" kern="1200" cap="none" spc="0" normalizeH="0" baseline="0" noProof="0" dirty="0">
                        <a:ln>
                          <a:noFill/>
                        </a:ln>
                        <a:solidFill>
                          <a:schemeClr val="bg2"/>
                        </a:solidFill>
                        <a:effectLst/>
                        <a:uLnTx/>
                        <a:uFillTx/>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endParaRPr lang="en-GB" sz="11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6003810"/>
                  </a:ext>
                </a:extLst>
              </a:tr>
            </a:tbl>
          </a:graphicData>
        </a:graphic>
      </p:graphicFrame>
      <p:sp>
        <p:nvSpPr>
          <p:cNvPr id="14" name="TextBox 13">
            <a:extLst>
              <a:ext uri="{FF2B5EF4-FFF2-40B4-BE49-F238E27FC236}">
                <a16:creationId xmlns:a16="http://schemas.microsoft.com/office/drawing/2014/main" id="{1BBC87E5-B887-4DEE-81E7-617783F54FD6}"/>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2160127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525625" y="276493"/>
            <a:ext cx="9554054" cy="611649"/>
          </a:xfrm>
        </p:spPr>
        <p:txBody>
          <a:bodyPr/>
          <a:lstStyle/>
          <a:p>
            <a:r>
              <a:rPr lang="en-GB" dirty="0"/>
              <a:t>	Supporting your residents with dementia</a:t>
            </a:r>
          </a:p>
        </p:txBody>
      </p:sp>
      <p:sp>
        <p:nvSpPr>
          <p:cNvPr id="9" name="object 26">
            <a:extLst>
              <a:ext uri="{FF2B5EF4-FFF2-40B4-BE49-F238E27FC236}">
                <a16:creationId xmlns:a16="http://schemas.microsoft.com/office/drawing/2014/main" id="{AFB39CFA-6B08-49DD-9D4E-DE808FFC52E8}"/>
              </a:ext>
            </a:extLst>
          </p:cNvPr>
          <p:cNvSpPr/>
          <p:nvPr/>
        </p:nvSpPr>
        <p:spPr>
          <a:xfrm>
            <a:off x="702907" y="308832"/>
            <a:ext cx="591312" cy="509015"/>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Content Placeholder 1">
            <a:extLst>
              <a:ext uri="{FF2B5EF4-FFF2-40B4-BE49-F238E27FC236}">
                <a16:creationId xmlns:a16="http://schemas.microsoft.com/office/drawing/2014/main" id="{749D9DA7-EC5C-4662-8D3B-BCD0B3354A3E}"/>
              </a:ext>
            </a:extLst>
          </p:cNvPr>
          <p:cNvSpPr txBox="1">
            <a:spLocks/>
          </p:cNvSpPr>
          <p:nvPr/>
        </p:nvSpPr>
        <p:spPr>
          <a:xfrm>
            <a:off x="228052" y="1026368"/>
            <a:ext cx="7058795" cy="52381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There will be a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significant change in routine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people living with dementia.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may behave in ways that are difficult to manage such as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walking with purpose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(wandering). Behaviour is a form of communication, often driven by need. Someone could be hungry, in pain or constipated, they might be scared or bored. Ask someone walking if there is something that they need, try activities they like with them and if possible go for a walk with them.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Some people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ask to go home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this is often because people want to feel safe and secure. Talking about family that they are missing and looking at photographs can help.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might find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personal care frightening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(it might seem like they are aggressive). Giving them time to understand, showing them the towel and cloth, encouraging them to do what they can and keeping them covered as much as possible can help.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with dementia may need help or reminders to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wash their hands</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Use signs in bathrooms as a reminder and demonstrate hand washing. Alcohol-based hand sanitizer can be a quick alternative if they cannot get to a sink or wash their hands easily but remember to store this safely as per your local policy to avoid ingestion.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may find being approached by someone wearing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PPE frightening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It may be helpful to laminate your name and a picture of your role and a smiley face.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may find having a COVID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swab frightening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see the </a:t>
            </a:r>
            <a:r>
              <a:rPr lang="en-GB" dirty="0">
                <a:solidFill>
                  <a:srgbClr val="000000"/>
                </a:solidFill>
                <a:hlinkClick r:id="rId4" action="ppaction://hlinksldjump"/>
              </a:rPr>
              <a:t>Swabbing residents-</a:t>
            </a:r>
            <a:r>
              <a:rPr kumimoji="0" lang="en-GB" sz="1400" b="0" i="0" u="none" strike="noStrike" kern="1200" cap="none" spc="0" normalizeH="0" baseline="0" noProof="0" dirty="0">
                <a:ln>
                  <a:noFill/>
                </a:ln>
                <a:solidFill>
                  <a:srgbClr val="000000"/>
                </a:solidFill>
                <a:effectLst/>
                <a:uLnTx/>
                <a:uFillTx/>
                <a:hlinkClick r:id="rId4" action="ppaction://hlinksldjump"/>
              </a:rPr>
              <a:t> top tips slide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a:t>
            </a:r>
            <a:r>
              <a:rPr lang="en-GB" dirty="0">
                <a:solidFill>
                  <a:srgbClr val="000000"/>
                </a:solidFill>
              </a:rPr>
              <a:t>practical information and information on capacity</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people with dementia become unwell they might get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more confused, agitated or more sleepy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(delirium). See the </a:t>
            </a:r>
            <a:r>
              <a:rPr kumimoji="0" lang="en-GB" sz="1400" b="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ction="ppaction://hlinksldjump"/>
              </a:rPr>
              <a:t>Supporting residents who are more confused than normal</a:t>
            </a:r>
            <a:r>
              <a:rPr kumimoji="0" lang="en-GB" sz="1400" b="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page for further information.</a:t>
            </a:r>
            <a:endParaRPr kumimoji="0" lang="en-GB"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Content Placeholder 1">
            <a:extLst>
              <a:ext uri="{FF2B5EF4-FFF2-40B4-BE49-F238E27FC236}">
                <a16:creationId xmlns:a16="http://schemas.microsoft.com/office/drawing/2014/main" id="{9DE69189-B0B8-49EE-9628-B6082AB36045}"/>
              </a:ext>
            </a:extLst>
          </p:cNvPr>
          <p:cNvSpPr txBox="1">
            <a:spLocks/>
          </p:cNvSpPr>
          <p:nvPr/>
        </p:nvSpPr>
        <p:spPr>
          <a:xfrm>
            <a:off x="7239127" y="1063213"/>
            <a:ext cx="4901027" cy="26191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Think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my resident unwell or frightened?</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Does my resident need extra help to remain safe and protected?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Ask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I done all I can to understand my resident’s needs?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activities does my resident like to do?</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Do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Introduce yourself and explain why you are wearing PPE</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Allow time to remind residents why routines may have changed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Content Placeholder 1">
            <a:extLst>
              <a:ext uri="{FF2B5EF4-FFF2-40B4-BE49-F238E27FC236}">
                <a16:creationId xmlns:a16="http://schemas.microsoft.com/office/drawing/2014/main" id="{49915C6F-BCCE-4F44-B9CE-81EE153A9BDF}"/>
              </a:ext>
            </a:extLst>
          </p:cNvPr>
          <p:cNvSpPr txBox="1">
            <a:spLocks/>
          </p:cNvSpPr>
          <p:nvPr/>
        </p:nvSpPr>
        <p:spPr>
          <a:xfrm>
            <a:off x="7286847" y="3859256"/>
            <a:ext cx="4723570" cy="2619102"/>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Meeting the needs of people with dementia in care homes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video</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Walking with purpose guide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for local adaptation</a:t>
            </a:r>
          </a:p>
          <a:p>
            <a:pPr lvl="0">
              <a:lnSpc>
                <a:spcPct val="100000"/>
              </a:lnSpc>
              <a:spcBef>
                <a:spcPts val="0"/>
              </a:spcBef>
              <a:defRPr/>
            </a:pPr>
            <a:r>
              <a:rPr lang="en-GB" sz="1200" u="sng" dirty="0">
                <a:hlinkClick r:id="rId8"/>
              </a:rPr>
              <a:t>PPE- Reducing anxiety for residents with dementia</a:t>
            </a:r>
            <a:endParaRPr lang="en-GB" sz="1200" u="sng" dirty="0"/>
          </a:p>
          <a:p>
            <a:pPr lvl="0">
              <a:lnSpc>
                <a:spcPct val="100000"/>
              </a:lnSpc>
              <a:spcBef>
                <a:spcPts val="0"/>
              </a:spcBef>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rPr>
              <a:t>Communication cards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can help to talk about COVID-19</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HIN activities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0"/>
              </a:rPr>
              <a:t>resource</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people with dementia during COVID-1</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Mental Capacity Act and Deprivation of Liberty Safeguards (</a:t>
            </a: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DoLs</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COVID 19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1"/>
              </a:rPr>
              <a:t>guidance</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2"/>
              </a:rPr>
              <a:t>summary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British Geriatric Society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3"/>
              </a:rPr>
              <a:t>short guide dementia and COVID-19</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Social care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4"/>
              </a:rPr>
              <a:t>dementia in care homes COVID-19 advice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lnSpc>
                <a:spcPct val="100000"/>
              </a:lnSpc>
              <a:spcBef>
                <a:spcPts val="0"/>
              </a:spcBef>
            </a:pPr>
            <a:r>
              <a:rPr lang="en-GB" sz="1200" dirty="0"/>
              <a:t> Nutrition and dementia care </a:t>
            </a:r>
            <a:r>
              <a:rPr lang="en-GB" sz="1200" dirty="0">
                <a:hlinkClick r:id="rId15"/>
              </a:rPr>
              <a:t>toolkit</a:t>
            </a:r>
            <a:endParaRPr lang="en-GB" sz="1200" dirty="0"/>
          </a:p>
          <a:p>
            <a:pPr>
              <a:lnSpc>
                <a:spcPct val="100000"/>
              </a:lnSpc>
              <a:spcBef>
                <a:spcPts val="0"/>
              </a:spcBef>
            </a:pPr>
            <a:r>
              <a:rPr lang="en-GB" sz="1200" dirty="0">
                <a:solidFill>
                  <a:srgbClr val="000000"/>
                </a:solidFill>
                <a:hlinkClick r:id="rId16"/>
              </a:rPr>
              <a:t>Dementia well pathway </a:t>
            </a:r>
            <a:r>
              <a:rPr lang="en-GB" sz="1200" dirty="0">
                <a:solidFill>
                  <a:srgbClr val="000000"/>
                </a:solidFill>
              </a:rPr>
              <a:t>adapted for COVID-19</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8B2F857D-0DD2-446C-A22B-81989CCD77C2}"/>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4025492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713672" y="417181"/>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000" dirty="0"/>
              <a:t>Supporting residents who are more confused than normal</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10" name="Picture 9" descr="https://static.thenounproject.com/png/1061782-200.png">
            <a:hlinkClick r:id="rId3" tooltip="Mental Health"/>
            <a:extLst>
              <a:ext uri="{FF2B5EF4-FFF2-40B4-BE49-F238E27FC236}">
                <a16:creationId xmlns:a16="http://schemas.microsoft.com/office/drawing/2014/main" id="{8FD09A62-0D03-4127-BB61-599A40D6065C}"/>
              </a:ext>
            </a:extLst>
          </p:cNvPr>
          <p:cNvPicPr>
            <a:picLocks noChangeAspect="1" noChangeArrowheads="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33057" y="433435"/>
            <a:ext cx="442259" cy="442259"/>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1">
            <a:extLst>
              <a:ext uri="{FF2B5EF4-FFF2-40B4-BE49-F238E27FC236}">
                <a16:creationId xmlns:a16="http://schemas.microsoft.com/office/drawing/2014/main" id="{E07B58B7-13BF-4D4D-8AEC-4892F148CEE2}"/>
              </a:ext>
            </a:extLst>
          </p:cNvPr>
          <p:cNvSpPr txBox="1">
            <a:spLocks/>
          </p:cNvSpPr>
          <p:nvPr/>
        </p:nvSpPr>
        <p:spPr>
          <a:xfrm>
            <a:off x="8867299" y="5527649"/>
            <a:ext cx="2855439" cy="863336"/>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Resources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Delirium prevention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poster</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Delirium awareness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video</a:t>
            </a:r>
            <a:endPar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Delirium and dementia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video</a:t>
            </a:r>
            <a:endParaRPr kumimoji="0" lang="en-GB" sz="1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p:txBody>
      </p:sp>
      <p:sp>
        <p:nvSpPr>
          <p:cNvPr id="12" name="Content Placeholder 1">
            <a:extLst>
              <a:ext uri="{FF2B5EF4-FFF2-40B4-BE49-F238E27FC236}">
                <a16:creationId xmlns:a16="http://schemas.microsoft.com/office/drawing/2014/main" id="{B254D760-5A37-49A5-BFDC-7E5CCDC76056}"/>
              </a:ext>
            </a:extLst>
          </p:cNvPr>
          <p:cNvSpPr txBox="1">
            <a:spLocks/>
          </p:cNvSpPr>
          <p:nvPr/>
        </p:nvSpPr>
        <p:spPr>
          <a:xfrm>
            <a:off x="222283" y="1123245"/>
            <a:ext cx="7067152" cy="42229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Delirium is a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sudden change or worsening of mental state and behaviour</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It can cause confusion, poor concentration, sleepiness, memory loss, paranoia, agitation and reduced appetite and mobility.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509838" marR="0" lvl="0" indent="-2509838"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There are two types of delirium: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Hypoactive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where someone is more sleepy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Hyperactive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where someone is more agitated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COVID-19 can cause both types of delirium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it might be the only symptom. Delirium can also be caused by infections, hospital admissions, constipation dehydration and medications.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You can help to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prevent delirium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by:</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Stimulating the mind e.g. listening to music and doing puzzles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Physical activity, exercise and sleeping well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Ensure hearing aids and glasses are worn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Ensuring plenty of fluids and eating well</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Addressing issues such as pain and constipation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you are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concerned that a resident has delirium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speak with their GP or call 111*6 who can try and identify the cause. Delirium in people with learning disabilities may indicate a deterioration in their physical or mental health - contact the individuals lead contact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Reducing noise and distractions, explaining who you are and your role and providing reassurance can help.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DE5345C-5E55-427A-97E5-9DDE43330627}"/>
              </a:ext>
            </a:extLst>
          </p:cNvPr>
          <p:cNvSpPr txBox="1"/>
          <p:nvPr/>
        </p:nvSpPr>
        <p:spPr>
          <a:xfrm>
            <a:off x="7193901" y="1160463"/>
            <a:ext cx="4528837"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Think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can I do to help prevent my resident becoming more confused than normal?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Has my resident changed – are they more confused? Has their behaviour changed?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can I do to support my resident who is more confused then normal?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Ask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residents GP or call 111*6 for advice and guidance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Why is my resident more confused then usual?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Do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Explain who you are and why you are wearing PPE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Provide reassurance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Add information on preventing new confusion to your residents care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97E490F-4F35-46B9-A482-43F467BF8CF6}"/>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4255441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51846" y="226976"/>
            <a:ext cx="9804034" cy="611649"/>
          </a:xfrm>
        </p:spPr>
        <p:txBody>
          <a:bodyPr/>
          <a:lstStyle/>
          <a:p>
            <a:r>
              <a:rPr lang="en-GB" dirty="0"/>
              <a:t>	Managing falls</a:t>
            </a: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349624" y="783414"/>
            <a:ext cx="6013854" cy="5654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Prevention is better than cure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 continuing to implement falls prevention interventions such as strength and balance exercises is important</a:t>
            </a:r>
            <a:r>
              <a:rPr lang="en-GB" dirty="0">
                <a:solidFill>
                  <a:srgbClr val="000000"/>
                </a:solidFill>
              </a:rPr>
              <a:t> – </a:t>
            </a:r>
            <a:r>
              <a:rPr lang="en-GB" dirty="0">
                <a:solidFill>
                  <a:srgbClr val="000000"/>
                </a:solidFill>
                <a:hlinkClick r:id="rId3" action="ppaction://hlinksldjump"/>
              </a:rPr>
              <a:t>see the exercise and moving slide</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help prevent falls: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Complete your local falls assessment and care plan</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Keep call bell and walking aid in reach of your residents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Ensure residents’ shoes fit well and are fastened and clothing is not dragging on the floor</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Optimise environment – reduce clutter, clear signage and good lighting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Ensure the resident is wearing their glasses and hearing aids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Ask for a medication review (see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ction="ppaction://hlinksldjump"/>
              </a:rPr>
              <a:t>pharmacy slide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do not need to go to hospital if they appear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uninjured</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are well and are no different from their usual self.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People with learning disabilities or dementia may not be able to communicate if they are in pain or injured following a fall - take this into account when deciding on whether or not to go to hospital.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Going to hospital can be distressing for some residents. Refer to their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advance care plan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make sure their wishes are considered and take advice e.g. from GP or 111*6. Ring 999 when someone is seriously ill or injured and their life is at risk.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Whilst waiting for an ambulance, keep your resident as comfortable as possible. Offer a drink to avoid dehydration and painkillers such as paracetamol to ease discomfort - tell the ambulance staff what you have given the resident.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4" name="Content Placeholder 1">
            <a:extLst>
              <a:ext uri="{FF2B5EF4-FFF2-40B4-BE49-F238E27FC236}">
                <a16:creationId xmlns:a16="http://schemas.microsoft.com/office/drawing/2014/main" id="{0D92A932-BF3E-4131-8AD4-2564AFF31AC7}"/>
              </a:ext>
            </a:extLst>
          </p:cNvPr>
          <p:cNvSpPr txBox="1">
            <a:spLocks/>
          </p:cNvSpPr>
          <p:nvPr/>
        </p:nvSpPr>
        <p:spPr>
          <a:xfrm>
            <a:off x="6661255" y="3731138"/>
            <a:ext cx="5400925" cy="2793949"/>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 – prevention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REACT to falls resource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videos</a:t>
            </a:r>
            <a:r>
              <a:rPr lang="en-GB" sz="1200" dirty="0">
                <a:solidFill>
                  <a:srgbClr val="000000"/>
                </a:solidFill>
              </a:rPr>
              <a:t>. A</a:t>
            </a: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vailable</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as an app -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Apple</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&amp;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Android</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Greenfinches –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rPr>
              <a:t>Falls Prevention Resources</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 – falls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Falls in care homes management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rPr>
              <a:t>poster</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 STUMBLE </a:t>
            </a:r>
            <a:r>
              <a:rPr kumimoji="0" lang="en-GB" sz="12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hlinkClick r:id="rId10"/>
              </a:rPr>
              <a:t>falls assessment tool</a:t>
            </a:r>
            <a:r>
              <a:rPr kumimoji="0" lang="en-GB" sz="12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which is available as an </a:t>
            </a:r>
            <a:r>
              <a:rPr kumimoji="0" lang="en-GB" sz="12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hlinkClick r:id="rId11"/>
              </a:rPr>
              <a:t>app</a:t>
            </a:r>
            <a:endParaRPr kumimoji="0" lang="en-GB" sz="12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to do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2"/>
              </a:rPr>
              <a:t>if you have a fall</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 – falls videos</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Assisting someone who is uninjured up from the floor: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3"/>
              </a:rPr>
              <a:t>Link</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Using slide sheets in a confined space: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4"/>
              </a:rPr>
              <a:t>Link</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Using a hoist to move from floor to bed: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5"/>
              </a:rPr>
              <a:t>Link</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6"/>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16"/>
              </a:rPr>
              <a:t>HSE - Moving and handling in health and social care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Content Placeholder 1">
            <a:extLst>
              <a:ext uri="{FF2B5EF4-FFF2-40B4-BE49-F238E27FC236}">
                <a16:creationId xmlns:a16="http://schemas.microsoft.com/office/drawing/2014/main" id="{9E4A5A67-F3DD-4D15-9DCE-E7DD8F66F8C9}"/>
              </a:ext>
            </a:extLst>
          </p:cNvPr>
          <p:cNvSpPr txBox="1">
            <a:spLocks/>
          </p:cNvSpPr>
          <p:nvPr/>
        </p:nvSpPr>
        <p:spPr>
          <a:xfrm>
            <a:off x="6475444" y="528401"/>
            <a:ext cx="5664710" cy="31371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Think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an emergency ambulance required?</a:t>
            </a:r>
          </a:p>
          <a:p>
            <a:pPr marL="0" marR="0" lvl="0" indent="0" algn="l" defTabSz="914400" rtl="0" eaLnBrk="1" fontAlgn="auto" latinLnBrk="0" hangingPunct="1">
              <a:lnSpc>
                <a:spcPct val="100000"/>
              </a:lnSpc>
              <a:spcBef>
                <a:spcPts val="0"/>
              </a:spcBef>
              <a:spcAft>
                <a:spcPts val="0"/>
              </a:spcAft>
              <a:buClrTx/>
              <a:buSzTx/>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Ask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Contact your GP, community team or 111*6 for advice and support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Follow advice on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7"/>
              </a:rPr>
              <a:t>NHS website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on when to ring 999</a:t>
            </a:r>
            <a:endPar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Do</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assessment and observation to monitor for deterioration or injury in the hours following a fall</a:t>
            </a:r>
          </a:p>
          <a:p>
            <a:pPr lvl="0">
              <a:lnSpc>
                <a:spcPct val="100000"/>
              </a:lnSpc>
              <a:spcBef>
                <a:spcPts val="0"/>
              </a:spcBef>
            </a:pPr>
            <a:r>
              <a:rPr lang="en-GB" dirty="0"/>
              <a:t>Review medications as part of falls risk assessments</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available and safe use appropriate lifting equipment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it is unsafe to move someone who has had a fall keep them warm and reassure them until the ambulance arrives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Ensure you have up to date moving and handling training</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Continue to implement existing falls prevention measures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C81410E1-5980-4D88-82A5-B3A10F10E2F5}"/>
              </a:ext>
            </a:extLst>
          </p:cNvPr>
          <p:cNvPicPr>
            <a:picLocks noChangeAspect="1"/>
          </p:cNvPicPr>
          <p:nvPr/>
        </p:nvPicPr>
        <p:blipFill>
          <a:blip r:embed="rId18"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27661" y="246462"/>
            <a:ext cx="563879" cy="563879"/>
          </a:xfrm>
          <a:prstGeom prst="rect">
            <a:avLst/>
          </a:prstGeom>
        </p:spPr>
      </p:pic>
      <p:sp>
        <p:nvSpPr>
          <p:cNvPr id="9" name="TextBox 8">
            <a:extLst>
              <a:ext uri="{FF2B5EF4-FFF2-40B4-BE49-F238E27FC236}">
                <a16:creationId xmlns:a16="http://schemas.microsoft.com/office/drawing/2014/main" id="{EF6D9794-6E70-481D-8AF5-043F6C9883EB}"/>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3444759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776883-000C-4F36-A093-3460447BE1DD}"/>
              </a:ext>
            </a:extLst>
          </p:cNvPr>
          <p:cNvSpPr>
            <a:spLocks noGrp="1"/>
          </p:cNvSpPr>
          <p:nvPr>
            <p:ph sz="quarter" idx="10"/>
          </p:nvPr>
        </p:nvSpPr>
        <p:spPr>
          <a:xfrm>
            <a:off x="82194" y="745958"/>
            <a:ext cx="7188618" cy="6061275"/>
          </a:xfrm>
        </p:spPr>
        <p:txBody>
          <a:bodyPr>
            <a:normAutofit fontScale="55000" lnSpcReduction="20000"/>
          </a:bodyPr>
          <a:lstStyle/>
          <a:p>
            <a:pPr>
              <a:lnSpc>
                <a:spcPct val="120000"/>
              </a:lnSpc>
              <a:spcBef>
                <a:spcPts val="0"/>
              </a:spcBef>
            </a:pPr>
            <a:r>
              <a:rPr lang="en-GB" sz="2000" dirty="0"/>
              <a:t>Pressure ulcers also known as “bed sores” are a key indicator of the quality and experience of patient care.     </a:t>
            </a:r>
          </a:p>
          <a:p>
            <a:pPr>
              <a:lnSpc>
                <a:spcPct val="120000"/>
              </a:lnSpc>
              <a:spcBef>
                <a:spcPts val="0"/>
              </a:spcBef>
            </a:pPr>
            <a:r>
              <a:rPr lang="en-GB" sz="2000" dirty="0"/>
              <a:t>They can be extremely painful and can range from slight discolouration on the skin which disappears when pressure is relieved to deep painful wounds which can become infected and cause people to become extremely unwell.   </a:t>
            </a:r>
          </a:p>
          <a:p>
            <a:pPr>
              <a:lnSpc>
                <a:spcPct val="120000"/>
              </a:lnSpc>
              <a:spcBef>
                <a:spcPts val="0"/>
              </a:spcBef>
            </a:pPr>
            <a:r>
              <a:rPr lang="en-GB" sz="2000" dirty="0"/>
              <a:t>They  most commonly occur over bony prominences e.g. sacrum, heels and hips where there is pressure for a period of time or friction/ shear or where devices such as a catheter are trapped/ pressed against the skin on a number of parts of the body.</a:t>
            </a:r>
          </a:p>
          <a:p>
            <a:pPr>
              <a:lnSpc>
                <a:spcPct val="120000"/>
              </a:lnSpc>
              <a:spcBef>
                <a:spcPts val="0"/>
              </a:spcBef>
            </a:pPr>
            <a:r>
              <a:rPr lang="en-GB" sz="2000" dirty="0"/>
              <a:t>They are largely preventable with a few simple strategies which should be in place for all residents/ patients. </a:t>
            </a:r>
          </a:p>
          <a:p>
            <a:pPr>
              <a:lnSpc>
                <a:spcPct val="120000"/>
              </a:lnSpc>
              <a:spcBef>
                <a:spcPts val="0"/>
              </a:spcBef>
            </a:pPr>
            <a:r>
              <a:rPr lang="en-GB" sz="2000" dirty="0"/>
              <a:t>Involve patients/ residents and their carers in the prevention of pressure ulcers by providing information about what to do such as changing position regularly.   But healthcare professionals remain responsible for the provision of care.   </a:t>
            </a:r>
          </a:p>
          <a:p>
            <a:pPr>
              <a:lnSpc>
                <a:spcPct val="120000"/>
              </a:lnSpc>
              <a:spcBef>
                <a:spcPts val="0"/>
              </a:spcBef>
            </a:pPr>
            <a:r>
              <a:rPr lang="en-GB" sz="2000" dirty="0"/>
              <a:t>There are simple steps which should be followed to help prevent pressure ulcers for all residents/ patients. </a:t>
            </a:r>
          </a:p>
          <a:p>
            <a:pPr marL="0" indent="0">
              <a:lnSpc>
                <a:spcPct val="120000"/>
              </a:lnSpc>
              <a:spcBef>
                <a:spcPts val="0"/>
              </a:spcBef>
              <a:buNone/>
            </a:pPr>
            <a:endParaRPr lang="en-GB" sz="2000" dirty="0"/>
          </a:p>
          <a:p>
            <a:pPr marL="0" indent="0">
              <a:lnSpc>
                <a:spcPct val="120000"/>
              </a:lnSpc>
              <a:spcBef>
                <a:spcPts val="0"/>
              </a:spcBef>
              <a:buNone/>
            </a:pPr>
            <a:r>
              <a:rPr lang="en-GB" sz="2000" b="1" dirty="0">
                <a:solidFill>
                  <a:srgbClr val="0070C0"/>
                </a:solidFill>
              </a:rPr>
              <a:t>Think:  about aSSKINg the right questions about preventing pressure ulcers    </a:t>
            </a:r>
          </a:p>
          <a:p>
            <a:pPr>
              <a:lnSpc>
                <a:spcPct val="120000"/>
              </a:lnSpc>
              <a:spcBef>
                <a:spcPts val="0"/>
              </a:spcBef>
            </a:pPr>
            <a:r>
              <a:rPr lang="en-GB" sz="2000" b="1" dirty="0">
                <a:solidFill>
                  <a:srgbClr val="0070C0"/>
                </a:solidFill>
              </a:rPr>
              <a:t>a</a:t>
            </a:r>
            <a:r>
              <a:rPr lang="en-GB" sz="2000" dirty="0">
                <a:solidFill>
                  <a:srgbClr val="0070C0"/>
                </a:solidFill>
              </a:rPr>
              <a:t>ssess risk</a:t>
            </a:r>
            <a:r>
              <a:rPr lang="en-GB" sz="2000" dirty="0"/>
              <a:t>: Use a validated risk assessment tool within 6 hours of admission to the home and ensure that it is reviewed regularly to understand the level of risk that the patients/ resident may have e.g. </a:t>
            </a:r>
            <a:r>
              <a:rPr lang="en-GB" sz="2000" dirty="0">
                <a:hlinkClick r:id="rId2"/>
              </a:rPr>
              <a:t>Waterlow</a:t>
            </a:r>
            <a:r>
              <a:rPr lang="en-GB" sz="2000" dirty="0"/>
              <a:t>, and </a:t>
            </a:r>
            <a:r>
              <a:rPr lang="en-GB" sz="2000" dirty="0">
                <a:hlinkClick r:id="rId3"/>
              </a:rPr>
              <a:t>Purpose T</a:t>
            </a:r>
            <a:r>
              <a:rPr lang="en-GB" sz="2000" dirty="0"/>
              <a:t>. This will help to determine what actions need to be taken. </a:t>
            </a:r>
          </a:p>
          <a:p>
            <a:pPr>
              <a:lnSpc>
                <a:spcPct val="120000"/>
              </a:lnSpc>
              <a:spcBef>
                <a:spcPts val="0"/>
              </a:spcBef>
            </a:pPr>
            <a:r>
              <a:rPr lang="en-GB" sz="2000" b="1" dirty="0">
                <a:solidFill>
                  <a:srgbClr val="0070C0"/>
                </a:solidFill>
              </a:rPr>
              <a:t>S</a:t>
            </a:r>
            <a:r>
              <a:rPr lang="en-GB" sz="2000" dirty="0">
                <a:solidFill>
                  <a:srgbClr val="0070C0"/>
                </a:solidFill>
              </a:rPr>
              <a:t>kin inspection and care</a:t>
            </a:r>
            <a:r>
              <a:rPr lang="en-GB" sz="2000" u="sng" dirty="0"/>
              <a:t>: </a:t>
            </a:r>
            <a:r>
              <a:rPr lang="en-GB" sz="2000" dirty="0"/>
              <a:t>Regularly look at areas where pressure ulcers can occur, the frequency dependent on the level of risk. Early Inspection means early detection, tell your residents/patients and carers what to look for. Ask them to tell you if they have any areas that are painful. Ensure that the skin is clean and dry.      </a:t>
            </a:r>
          </a:p>
          <a:p>
            <a:pPr>
              <a:lnSpc>
                <a:spcPct val="120000"/>
              </a:lnSpc>
              <a:spcBef>
                <a:spcPts val="0"/>
              </a:spcBef>
            </a:pPr>
            <a:r>
              <a:rPr lang="en-GB" sz="2000" b="1" dirty="0">
                <a:solidFill>
                  <a:srgbClr val="0070C0"/>
                </a:solidFill>
              </a:rPr>
              <a:t>S</a:t>
            </a:r>
            <a:r>
              <a:rPr lang="en-GB" sz="2000" dirty="0">
                <a:solidFill>
                  <a:srgbClr val="0070C0"/>
                </a:solidFill>
              </a:rPr>
              <a:t>urface selection and use</a:t>
            </a:r>
            <a:r>
              <a:rPr lang="en-GB" sz="2000" dirty="0"/>
              <a:t>: Make sure your patients/ residents have the right support in terms of equipment they are using.   Select the right equipment based on the risk assessment , what will the patients/ resident need ? Remember to consider pressure relief in a chair as well as the bed. This will help relieve pressure. </a:t>
            </a:r>
          </a:p>
          <a:p>
            <a:pPr>
              <a:lnSpc>
                <a:spcPct val="120000"/>
              </a:lnSpc>
              <a:spcBef>
                <a:spcPts val="0"/>
              </a:spcBef>
            </a:pPr>
            <a:r>
              <a:rPr lang="en-GB" sz="2000" b="1" dirty="0">
                <a:solidFill>
                  <a:srgbClr val="0070C0"/>
                </a:solidFill>
              </a:rPr>
              <a:t>K</a:t>
            </a:r>
            <a:r>
              <a:rPr lang="en-GB" sz="2000" dirty="0">
                <a:solidFill>
                  <a:srgbClr val="0070C0"/>
                </a:solidFill>
              </a:rPr>
              <a:t>eep moving</a:t>
            </a:r>
            <a:r>
              <a:rPr lang="en-GB" sz="2000" dirty="0"/>
              <a:t>: Keep your patients/ residents moving through changing position e.g. getting up and out of bed, going for a short walk, exercise.  </a:t>
            </a:r>
            <a:endParaRPr lang="en-GB" sz="2000" b="1" dirty="0"/>
          </a:p>
          <a:p>
            <a:pPr>
              <a:lnSpc>
                <a:spcPct val="120000"/>
              </a:lnSpc>
              <a:spcBef>
                <a:spcPts val="0"/>
              </a:spcBef>
            </a:pPr>
            <a:r>
              <a:rPr lang="en-GB" sz="2000" b="1" dirty="0">
                <a:solidFill>
                  <a:srgbClr val="0070C0"/>
                </a:solidFill>
              </a:rPr>
              <a:t>I</a:t>
            </a:r>
            <a:r>
              <a:rPr lang="en-GB" sz="2000" dirty="0">
                <a:solidFill>
                  <a:srgbClr val="0070C0"/>
                </a:solidFill>
              </a:rPr>
              <a:t>ncontinence and increased moisture</a:t>
            </a:r>
            <a:r>
              <a:rPr lang="en-GB" sz="2000" dirty="0"/>
              <a:t>: Patients/ residents need to be clean and dry, make sure they are supported to access the toilet at a time which meet their needs. Use creams if skin gets dry. If they are regularly incontinent use barrier creams or wipes which clean to protect the skin.  </a:t>
            </a:r>
          </a:p>
          <a:p>
            <a:pPr>
              <a:lnSpc>
                <a:spcPct val="120000"/>
              </a:lnSpc>
              <a:spcBef>
                <a:spcPts val="0"/>
              </a:spcBef>
            </a:pPr>
            <a:r>
              <a:rPr lang="en-GB" sz="2000" b="1" dirty="0">
                <a:solidFill>
                  <a:srgbClr val="0070C0"/>
                </a:solidFill>
              </a:rPr>
              <a:t>N</a:t>
            </a:r>
            <a:r>
              <a:rPr lang="en-GB" sz="2000" dirty="0">
                <a:solidFill>
                  <a:srgbClr val="0070C0"/>
                </a:solidFill>
              </a:rPr>
              <a:t>utrition and hydration</a:t>
            </a:r>
            <a:r>
              <a:rPr lang="en-GB" sz="2000" dirty="0"/>
              <a:t>: Help patients/ residents have the right diet and plenty of fluids. Encourage them to drink each hour and give them food/ snacks which they can reach and give themselves. If they need assistance provide this as required.  </a:t>
            </a:r>
          </a:p>
          <a:p>
            <a:pPr>
              <a:lnSpc>
                <a:spcPct val="120000"/>
              </a:lnSpc>
              <a:spcBef>
                <a:spcPts val="0"/>
              </a:spcBef>
            </a:pPr>
            <a:r>
              <a:rPr lang="en-GB" sz="2000" b="1" dirty="0">
                <a:solidFill>
                  <a:srgbClr val="0070C0"/>
                </a:solidFill>
              </a:rPr>
              <a:t>g</a:t>
            </a:r>
            <a:r>
              <a:rPr lang="en-GB" sz="2000" dirty="0">
                <a:solidFill>
                  <a:srgbClr val="0070C0"/>
                </a:solidFill>
              </a:rPr>
              <a:t>ive information</a:t>
            </a:r>
            <a:r>
              <a:rPr lang="en-GB" sz="2000" dirty="0"/>
              <a:t>: Provide residents/ patients with information about how to prevent pressure ulcer damage  </a:t>
            </a:r>
          </a:p>
          <a:p>
            <a:pPr marL="0" indent="0">
              <a:buNone/>
            </a:pPr>
            <a:endParaRPr lang="en-GB" dirty="0">
              <a:solidFill>
                <a:srgbClr val="FF0000"/>
              </a:solidFill>
            </a:endParaRPr>
          </a:p>
        </p:txBody>
      </p:sp>
      <p:sp>
        <p:nvSpPr>
          <p:cNvPr id="3" name="Title 2">
            <a:extLst>
              <a:ext uri="{FF2B5EF4-FFF2-40B4-BE49-F238E27FC236}">
                <a16:creationId xmlns:a16="http://schemas.microsoft.com/office/drawing/2014/main" id="{7712DDE8-B83B-494E-9E88-61A3E81E9539}"/>
              </a:ext>
            </a:extLst>
          </p:cNvPr>
          <p:cNvSpPr>
            <a:spLocks noGrp="1"/>
          </p:cNvSpPr>
          <p:nvPr>
            <p:ph type="title"/>
          </p:nvPr>
        </p:nvSpPr>
        <p:spPr>
          <a:xfrm>
            <a:off x="697228" y="174172"/>
            <a:ext cx="8938383" cy="571786"/>
          </a:xfrm>
        </p:spPr>
        <p:txBody>
          <a:bodyPr>
            <a:noAutofit/>
          </a:bodyPr>
          <a:lstStyle/>
          <a:p>
            <a:r>
              <a:rPr lang="en-GB" dirty="0">
                <a:solidFill>
                  <a:srgbClr val="0070C0"/>
                </a:solidFill>
              </a:rPr>
              <a:t>Preventing pressure ulcers</a:t>
            </a:r>
            <a:endParaRPr lang="en-GB" dirty="0"/>
          </a:p>
        </p:txBody>
      </p:sp>
      <p:sp>
        <p:nvSpPr>
          <p:cNvPr id="6" name="Rectangle 5">
            <a:extLst>
              <a:ext uri="{FF2B5EF4-FFF2-40B4-BE49-F238E27FC236}">
                <a16:creationId xmlns:a16="http://schemas.microsoft.com/office/drawing/2014/main" id="{67058D49-146D-46E7-A223-13718ACC8F29}"/>
              </a:ext>
            </a:extLst>
          </p:cNvPr>
          <p:cNvSpPr/>
          <p:nvPr/>
        </p:nvSpPr>
        <p:spPr>
          <a:xfrm>
            <a:off x="7270812" y="912772"/>
            <a:ext cx="4729598" cy="4170372"/>
          </a:xfrm>
          <a:prstGeom prst="rect">
            <a:avLst/>
          </a:prstGeom>
        </p:spPr>
        <p:txBody>
          <a:bodyPr wrap="square">
            <a:spAutoFit/>
          </a:bodyPr>
          <a:lstStyle/>
          <a:p>
            <a:r>
              <a:rPr lang="en-GB" sz="1100" b="1" dirty="0">
                <a:solidFill>
                  <a:srgbClr val="0070C0"/>
                </a:solidFill>
                <a:latin typeface="Arial" panose="020B0604020202020204" pitchFamily="34" charset="0"/>
                <a:cs typeface="Arial" panose="020B0604020202020204" pitchFamily="34" charset="0"/>
              </a:rPr>
              <a:t>Ask </a:t>
            </a:r>
            <a:r>
              <a:rPr lang="en-GB" sz="1100" b="1" dirty="0">
                <a:solidFill>
                  <a:srgbClr val="E2000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Your patients/ residents if they feel sore anywhere , if they have moved what would they like to do in terms of how they are positioned.  </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Is there any other equipment which I should be providing or checking?</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When did they last eat and drink do they need help to eat and drink? What would they like to eat?</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If devices are properly secured and not trapped underneath the body  </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r>
              <a:rPr lang="en-GB" sz="1100" b="1" dirty="0">
                <a:solidFill>
                  <a:srgbClr val="0070C0"/>
                </a:solidFill>
                <a:latin typeface="Arial" panose="020B0604020202020204" pitchFamily="34" charset="0"/>
                <a:cs typeface="Arial" panose="020B0604020202020204" pitchFamily="34" charset="0"/>
              </a:rPr>
              <a:t>Do</a:t>
            </a:r>
            <a:r>
              <a:rPr lang="en-GB" sz="1100" b="1" dirty="0">
                <a:solidFill>
                  <a:srgbClr val="E20000"/>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Ensure a risk assessment has been carried out and is up to date</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Explain why changing position is important , check that information given is clear. </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Access training to help your understanding if you are not sure </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Have a Pressure Ulcer Policy that all staff can access  </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Know how to obtain and use equipment to help prevent pressure ulcers </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322A66-236C-496C-AF16-3CE5BF1FDE27}"/>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
        <p:nvSpPr>
          <p:cNvPr id="4" name="Rectangle 3">
            <a:extLst>
              <a:ext uri="{FF2B5EF4-FFF2-40B4-BE49-F238E27FC236}">
                <a16:creationId xmlns:a16="http://schemas.microsoft.com/office/drawing/2014/main" id="{70B5C2DE-65E9-42A3-866C-5C534B566476}"/>
              </a:ext>
            </a:extLst>
          </p:cNvPr>
          <p:cNvSpPr/>
          <p:nvPr/>
        </p:nvSpPr>
        <p:spPr>
          <a:xfrm>
            <a:off x="7354050" y="5067659"/>
            <a:ext cx="4563122" cy="1567801"/>
          </a:xfrm>
          <a:prstGeom prst="rect">
            <a:avLst/>
          </a:prstGeom>
          <a:ln w="19050">
            <a:solidFill>
              <a:schemeClr val="accent1"/>
            </a:solidFill>
          </a:ln>
        </p:spPr>
        <p:txBody>
          <a:bodyPr wrap="square">
            <a:spAutoFit/>
          </a:bodyPr>
          <a:lstStyle/>
          <a:p>
            <a:pPr>
              <a:lnSpc>
                <a:spcPct val="120000"/>
              </a:lnSpc>
            </a:pPr>
            <a:r>
              <a:rPr lang="en-GB" sz="1200" b="1" dirty="0">
                <a:solidFill>
                  <a:srgbClr val="005EB8"/>
                </a:solidFill>
                <a:latin typeface="Arial" panose="020B0604020202020204" pitchFamily="34" charset="0"/>
                <a:cs typeface="Arial" panose="020B0604020202020204" pitchFamily="34" charset="0"/>
              </a:rPr>
              <a:t>Resources</a:t>
            </a:r>
          </a:p>
          <a:p>
            <a:pPr>
              <a:lnSpc>
                <a:spcPct val="120000"/>
              </a:lnSpc>
            </a:pPr>
            <a:r>
              <a:rPr lang="en-GB" sz="1100" dirty="0">
                <a:latin typeface="Arial" panose="020B0604020202020204" pitchFamily="34" charset="0"/>
                <a:cs typeface="Arial" panose="020B0604020202020204" pitchFamily="34" charset="0"/>
                <a:hlinkClick r:id="rId4"/>
              </a:rPr>
              <a:t>https://nhs.stopthepressure.co.uk/</a:t>
            </a:r>
            <a:endParaRPr lang="en-GB" sz="1100" dirty="0">
              <a:latin typeface="Arial" panose="020B0604020202020204" pitchFamily="34" charset="0"/>
              <a:cs typeface="Arial" panose="020B0604020202020204" pitchFamily="34" charset="0"/>
            </a:endParaRPr>
          </a:p>
          <a:p>
            <a:pPr>
              <a:lnSpc>
                <a:spcPct val="120000"/>
              </a:lnSpc>
            </a:pPr>
            <a:r>
              <a:rPr lang="en-GB" sz="1100" dirty="0">
                <a:latin typeface="Arial" panose="020B0604020202020204" pitchFamily="34" charset="0"/>
                <a:cs typeface="Arial" panose="020B0604020202020204" pitchFamily="34" charset="0"/>
                <a:hlinkClick r:id="rId5"/>
              </a:rPr>
              <a:t>http://www.reacttoredskin.co.uk/</a:t>
            </a:r>
            <a:r>
              <a:rPr lang="en-GB" sz="1100" dirty="0">
                <a:latin typeface="Arial" panose="020B0604020202020204" pitchFamily="34" charset="0"/>
                <a:cs typeface="Arial" panose="020B0604020202020204" pitchFamily="34" charset="0"/>
              </a:rPr>
              <a:t> </a:t>
            </a:r>
          </a:p>
          <a:p>
            <a:pPr>
              <a:lnSpc>
                <a:spcPct val="120000"/>
              </a:lnSpc>
            </a:pPr>
            <a:r>
              <a:rPr lang="en-GB" sz="1100" dirty="0">
                <a:latin typeface="Arial" panose="020B0604020202020204" pitchFamily="34" charset="0"/>
                <a:cs typeface="Arial" panose="020B0604020202020204" pitchFamily="34" charset="0"/>
                <a:hlinkClick r:id="rId6"/>
              </a:rPr>
              <a:t>Pressure ulcer prevention </a:t>
            </a:r>
            <a:r>
              <a:rPr lang="en-GB" sz="1100" dirty="0">
                <a:latin typeface="Arial" panose="020B0604020202020204" pitchFamily="34" charset="0"/>
                <a:cs typeface="Arial" panose="020B0604020202020204" pitchFamily="34" charset="0"/>
              </a:rPr>
              <a:t>	</a:t>
            </a:r>
          </a:p>
          <a:p>
            <a:pPr>
              <a:lnSpc>
                <a:spcPct val="120000"/>
              </a:lnSpc>
            </a:pPr>
            <a:r>
              <a:rPr lang="en-US" sz="1100" u="sng" dirty="0">
                <a:latin typeface="Arial" panose="020B0604020202020204" pitchFamily="34" charset="0"/>
                <a:cs typeface="Arial" panose="020B0604020202020204" pitchFamily="34" charset="0"/>
                <a:hlinkClick r:id="rId7"/>
              </a:rPr>
              <a:t>NICE-helping to prevent pressure ulcers</a:t>
            </a:r>
            <a:r>
              <a:rPr lang="en-GB" sz="1100" b="1" dirty="0">
                <a:solidFill>
                  <a:srgbClr val="0070C0"/>
                </a:solidFill>
                <a:latin typeface="Arial" panose="020B0604020202020204" pitchFamily="34" charset="0"/>
                <a:cs typeface="Arial" panose="020B0604020202020204" pitchFamily="34" charset="0"/>
              </a:rPr>
              <a:t>  </a:t>
            </a:r>
            <a:r>
              <a:rPr lang="en-GB" sz="1200" b="1" dirty="0">
                <a:solidFill>
                  <a:srgbClr val="0070C0"/>
                </a:solidFill>
                <a:latin typeface="Arial" panose="020B0604020202020204" pitchFamily="34" charset="0"/>
                <a:cs typeface="Arial" panose="020B0604020202020204" pitchFamily="34" charset="0"/>
              </a:rPr>
              <a:t>			                  	                  Think #</a:t>
            </a:r>
            <a:r>
              <a:rPr lang="en-GB" sz="1200" b="1" dirty="0" err="1">
                <a:solidFill>
                  <a:srgbClr val="0070C0"/>
                </a:solidFill>
                <a:latin typeface="Arial" panose="020B0604020202020204" pitchFamily="34" charset="0"/>
                <a:cs typeface="Arial" panose="020B0604020202020204" pitchFamily="34" charset="0"/>
              </a:rPr>
              <a:t>Stopthepressure</a:t>
            </a:r>
            <a:endParaRPr lang="en-GB" sz="1200" dirty="0">
              <a:latin typeface="Arial" panose="020B0604020202020204" pitchFamily="34" charset="0"/>
              <a:cs typeface="Arial" panose="020B0604020202020204" pitchFamily="34" charset="0"/>
            </a:endParaRPr>
          </a:p>
          <a:p>
            <a:pPr algn="r">
              <a:lnSpc>
                <a:spcPct val="120000"/>
              </a:lnSpc>
            </a:pPr>
            <a:r>
              <a:rPr lang="en-GB" sz="1200" b="1" dirty="0">
                <a:solidFill>
                  <a:srgbClr val="0070C0"/>
                </a:solidFill>
                <a:latin typeface="Arial" panose="020B0604020202020204" pitchFamily="34" charset="0"/>
                <a:cs typeface="Arial" panose="020B0604020202020204" pitchFamily="34" charset="0"/>
              </a:rPr>
              <a:t>			#aSSKINg</a:t>
            </a:r>
          </a:p>
        </p:txBody>
      </p:sp>
      <p:pic>
        <p:nvPicPr>
          <p:cNvPr id="7" name="Graphic 6" descr="First aid kit">
            <a:extLst>
              <a:ext uri="{FF2B5EF4-FFF2-40B4-BE49-F238E27FC236}">
                <a16:creationId xmlns:a16="http://schemas.microsoft.com/office/drawing/2014/main" id="{A535BFE2-7ABF-42FE-8DCA-46054EF50E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53" y="77706"/>
            <a:ext cx="764717" cy="764717"/>
          </a:xfrm>
          <a:prstGeom prst="rect">
            <a:avLst/>
          </a:prstGeom>
        </p:spPr>
      </p:pic>
    </p:spTree>
    <p:extLst>
      <p:ext uri="{BB962C8B-B14F-4D97-AF65-F5344CB8AC3E}">
        <p14:creationId xmlns:p14="http://schemas.microsoft.com/office/powerpoint/2010/main" val="3244456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776883-000C-4F36-A093-3460447BE1DD}"/>
              </a:ext>
            </a:extLst>
          </p:cNvPr>
          <p:cNvSpPr>
            <a:spLocks noGrp="1"/>
          </p:cNvSpPr>
          <p:nvPr>
            <p:ph sz="quarter" idx="10"/>
          </p:nvPr>
        </p:nvSpPr>
        <p:spPr>
          <a:xfrm>
            <a:off x="191590" y="667820"/>
            <a:ext cx="5904410" cy="5955966"/>
          </a:xfrm>
        </p:spPr>
        <p:txBody>
          <a:bodyPr>
            <a:normAutofit fontScale="85000" lnSpcReduction="10000"/>
          </a:bodyPr>
          <a:lstStyle/>
          <a:p>
            <a:pPr marL="0" indent="0">
              <a:lnSpc>
                <a:spcPct val="110000"/>
              </a:lnSpc>
              <a:spcBef>
                <a:spcPts val="0"/>
              </a:spcBef>
              <a:buNone/>
            </a:pPr>
            <a:r>
              <a:rPr lang="en-GB" sz="1300" dirty="0"/>
              <a:t>Leg and foot ulcers (wounds that fail to heal within a few weeks) and cellulitis is  common in older, less mobile people with poor blood circulation, diabetes, chronic oedema or other chronic long term conditions that may cause skin healing problems. </a:t>
            </a:r>
          </a:p>
          <a:p>
            <a:pPr marL="0" indent="0">
              <a:lnSpc>
                <a:spcPct val="110000"/>
              </a:lnSpc>
              <a:spcBef>
                <a:spcPts val="0"/>
              </a:spcBef>
              <a:buNone/>
            </a:pPr>
            <a:r>
              <a:rPr lang="en-GB" sz="1300" dirty="0"/>
              <a:t>Most leg and foot ulcers are due to poor circulation and can be healed if people receive an accurate diagnosis and appropriate treatment. Treating the underlying cause of non-healing will help prevent a wound on the lower leg or foot becoming an ulcer.</a:t>
            </a:r>
          </a:p>
          <a:p>
            <a:pPr marL="0" indent="0">
              <a:lnSpc>
                <a:spcPct val="110000"/>
              </a:lnSpc>
              <a:spcBef>
                <a:spcPts val="0"/>
              </a:spcBef>
              <a:buNone/>
            </a:pPr>
            <a:endParaRPr lang="en-GB" sz="1300" dirty="0"/>
          </a:p>
          <a:p>
            <a:pPr marL="0" indent="0">
              <a:lnSpc>
                <a:spcPct val="110000"/>
              </a:lnSpc>
              <a:spcBef>
                <a:spcPts val="0"/>
              </a:spcBef>
              <a:buNone/>
            </a:pPr>
            <a:r>
              <a:rPr lang="en-GB" sz="1300" dirty="0"/>
              <a:t>To help </a:t>
            </a:r>
            <a:r>
              <a:rPr lang="en-GB" sz="1300" b="1" dirty="0"/>
              <a:t>prevent lower limb wounds and cellulitis</a:t>
            </a:r>
            <a:r>
              <a:rPr lang="en-GB" sz="1300" dirty="0"/>
              <a:t>:</a:t>
            </a:r>
          </a:p>
          <a:p>
            <a:pPr>
              <a:lnSpc>
                <a:spcPct val="110000"/>
              </a:lnSpc>
              <a:spcBef>
                <a:spcPts val="0"/>
              </a:spcBef>
            </a:pPr>
            <a:r>
              <a:rPr lang="en-GB" sz="1300" dirty="0"/>
              <a:t>Avoid injuries</a:t>
            </a:r>
          </a:p>
          <a:p>
            <a:pPr>
              <a:lnSpc>
                <a:spcPct val="110000"/>
              </a:lnSpc>
              <a:spcBef>
                <a:spcPts val="0"/>
              </a:spcBef>
            </a:pPr>
            <a:r>
              <a:rPr lang="en-GB" sz="1300" dirty="0"/>
              <a:t>Regularly apply moisturiser to maintain the skin’s elasticity</a:t>
            </a:r>
          </a:p>
          <a:p>
            <a:pPr>
              <a:lnSpc>
                <a:spcPct val="110000"/>
              </a:lnSpc>
              <a:spcBef>
                <a:spcPts val="0"/>
              </a:spcBef>
            </a:pPr>
            <a:r>
              <a:rPr lang="en-GB" sz="1300" dirty="0"/>
              <a:t>Regularly check the skin on legs and feet to spot early signs of damage.</a:t>
            </a:r>
          </a:p>
          <a:p>
            <a:pPr>
              <a:lnSpc>
                <a:spcPct val="110000"/>
              </a:lnSpc>
              <a:spcBef>
                <a:spcPts val="0"/>
              </a:spcBef>
            </a:pPr>
            <a:r>
              <a:rPr lang="en-GB" sz="1300" dirty="0"/>
              <a:t>Prevent/ manage lower limb oedema with elevation/ compression therapy. </a:t>
            </a:r>
          </a:p>
          <a:p>
            <a:pPr>
              <a:lnSpc>
                <a:spcPct val="110000"/>
              </a:lnSpc>
              <a:spcBef>
                <a:spcPts val="0"/>
              </a:spcBef>
            </a:pPr>
            <a:r>
              <a:rPr lang="en-GB" sz="1300" dirty="0"/>
              <a:t>If elevating, raise the legs to at least level with the heart and avoid pressure on the heels.</a:t>
            </a:r>
          </a:p>
          <a:p>
            <a:pPr marL="0" indent="0">
              <a:lnSpc>
                <a:spcPct val="110000"/>
              </a:lnSpc>
              <a:spcBef>
                <a:spcPts val="0"/>
              </a:spcBef>
              <a:buNone/>
            </a:pPr>
            <a:endParaRPr lang="en-GB" sz="1300" dirty="0"/>
          </a:p>
          <a:p>
            <a:pPr marL="0" indent="0">
              <a:lnSpc>
                <a:spcPct val="110000"/>
              </a:lnSpc>
              <a:spcBef>
                <a:spcPts val="0"/>
              </a:spcBef>
              <a:buNone/>
            </a:pPr>
            <a:r>
              <a:rPr lang="en-GB" sz="1300" dirty="0"/>
              <a:t>To help </a:t>
            </a:r>
            <a:r>
              <a:rPr lang="en-GB" sz="1300" b="1" dirty="0"/>
              <a:t>prevent lower limb wounds becoming an ulcer</a:t>
            </a:r>
            <a:r>
              <a:rPr lang="en-GB" sz="1300" dirty="0"/>
              <a:t>:</a:t>
            </a:r>
          </a:p>
          <a:p>
            <a:pPr>
              <a:lnSpc>
                <a:spcPct val="110000"/>
              </a:lnSpc>
              <a:spcBef>
                <a:spcPts val="0"/>
              </a:spcBef>
            </a:pPr>
            <a:r>
              <a:rPr lang="en-GB" sz="1300" dirty="0"/>
              <a:t>For leg wounds, request an assessment from a clinician with expertise in leg and foot ulcer management.  The assessment should be completed within 14 days.</a:t>
            </a:r>
          </a:p>
          <a:p>
            <a:pPr>
              <a:lnSpc>
                <a:spcPct val="110000"/>
              </a:lnSpc>
              <a:spcBef>
                <a:spcPts val="0"/>
              </a:spcBef>
            </a:pPr>
            <a:r>
              <a:rPr lang="en-GB" sz="1300" dirty="0"/>
              <a:t>For foot wounds, refer the person within 1 working day to the multidisciplinary foot care service or foot protection service.</a:t>
            </a:r>
          </a:p>
          <a:p>
            <a:pPr marL="0" indent="0">
              <a:lnSpc>
                <a:spcPct val="110000"/>
              </a:lnSpc>
              <a:spcBef>
                <a:spcPts val="0"/>
              </a:spcBef>
              <a:buNone/>
            </a:pPr>
            <a:endParaRPr lang="en-GB" sz="1300" dirty="0"/>
          </a:p>
          <a:p>
            <a:pPr marL="0" indent="0">
              <a:lnSpc>
                <a:spcPct val="110000"/>
              </a:lnSpc>
              <a:spcBef>
                <a:spcPts val="0"/>
              </a:spcBef>
              <a:buNone/>
            </a:pPr>
            <a:r>
              <a:rPr lang="en-GB" sz="1300" b="1" dirty="0"/>
              <a:t>Treatment</a:t>
            </a:r>
            <a:r>
              <a:rPr lang="en-GB" sz="1300" dirty="0"/>
              <a:t> for </a:t>
            </a:r>
            <a:r>
              <a:rPr lang="en-GB" sz="1300" b="1" dirty="0"/>
              <a:t>wounds on the leg </a:t>
            </a:r>
            <a:r>
              <a:rPr lang="en-GB" sz="1300" dirty="0"/>
              <a:t>will normally include:</a:t>
            </a:r>
          </a:p>
          <a:p>
            <a:pPr>
              <a:lnSpc>
                <a:spcPct val="110000"/>
              </a:lnSpc>
              <a:spcBef>
                <a:spcPts val="0"/>
              </a:spcBef>
            </a:pPr>
            <a:r>
              <a:rPr lang="en-GB" sz="1300" dirty="0"/>
              <a:t>A dressing which will need changing a least weekly, but sometimes more often if the wound is leaking a lot of fluid (exudate).</a:t>
            </a:r>
          </a:p>
          <a:p>
            <a:pPr>
              <a:lnSpc>
                <a:spcPct val="110000"/>
              </a:lnSpc>
              <a:spcBef>
                <a:spcPts val="0"/>
              </a:spcBef>
            </a:pPr>
            <a:r>
              <a:rPr lang="en-GB" sz="1300" dirty="0"/>
              <a:t>When there is an adequate blood supply, support or compression bandaging or hosiery to improve blood return.  This bandaging/ hosiery is a very important part of care.</a:t>
            </a:r>
          </a:p>
          <a:p>
            <a:pPr>
              <a:lnSpc>
                <a:spcPct val="110000"/>
              </a:lnSpc>
              <a:spcBef>
                <a:spcPts val="0"/>
              </a:spcBef>
            </a:pPr>
            <a:endParaRPr lang="en-GB" sz="1300" dirty="0"/>
          </a:p>
          <a:p>
            <a:pPr marL="0" indent="0">
              <a:lnSpc>
                <a:spcPct val="110000"/>
              </a:lnSpc>
              <a:spcBef>
                <a:spcPts val="0"/>
              </a:spcBef>
              <a:buNone/>
            </a:pPr>
            <a:r>
              <a:rPr lang="en-GB" sz="1300" b="1" dirty="0"/>
              <a:t>Treatment for cellulitis </a:t>
            </a:r>
            <a:r>
              <a:rPr lang="en-GB" sz="1300" dirty="0"/>
              <a:t>will normally include:</a:t>
            </a:r>
          </a:p>
          <a:p>
            <a:pPr>
              <a:lnSpc>
                <a:spcPct val="110000"/>
              </a:lnSpc>
              <a:spcBef>
                <a:spcPts val="0"/>
              </a:spcBef>
            </a:pPr>
            <a:r>
              <a:rPr lang="en-GB" sz="1300" dirty="0"/>
              <a:t>Antibiotic therapy</a:t>
            </a:r>
          </a:p>
          <a:p>
            <a:pPr marL="0" indent="0">
              <a:lnSpc>
                <a:spcPct val="110000"/>
              </a:lnSpc>
              <a:spcBef>
                <a:spcPts val="0"/>
              </a:spcBef>
              <a:buNone/>
            </a:pPr>
            <a:endParaRPr lang="en-GB" sz="1300" dirty="0"/>
          </a:p>
          <a:p>
            <a:pPr marL="0" indent="0">
              <a:lnSpc>
                <a:spcPct val="110000"/>
              </a:lnSpc>
              <a:spcBef>
                <a:spcPts val="0"/>
              </a:spcBef>
              <a:buNone/>
            </a:pPr>
            <a:r>
              <a:rPr lang="en-GB" sz="1300" b="1" dirty="0"/>
              <a:t>Treatment </a:t>
            </a:r>
            <a:r>
              <a:rPr lang="en-GB" sz="1300" dirty="0"/>
              <a:t>for </a:t>
            </a:r>
            <a:r>
              <a:rPr lang="en-GB" sz="1300" b="1" dirty="0"/>
              <a:t>wounds on the foot </a:t>
            </a:r>
            <a:r>
              <a:rPr lang="en-GB" sz="1300" dirty="0"/>
              <a:t>will normally include:</a:t>
            </a:r>
          </a:p>
          <a:p>
            <a:pPr>
              <a:lnSpc>
                <a:spcPct val="110000"/>
              </a:lnSpc>
              <a:spcBef>
                <a:spcPts val="0"/>
              </a:spcBef>
            </a:pPr>
            <a:r>
              <a:rPr lang="en-GB" sz="1300" dirty="0"/>
              <a:t>Regular dressing changes depending on the levels of exudate, offloading (removing pressure from the foot), and maybe debridement  which should only be undertaken by a clinician with appropriate skills (e.g. podiatrist) </a:t>
            </a:r>
          </a:p>
          <a:p>
            <a:pPr>
              <a:lnSpc>
                <a:spcPct val="110000"/>
              </a:lnSpc>
              <a:spcBef>
                <a:spcPts val="0"/>
              </a:spcBef>
            </a:pPr>
            <a:r>
              <a:rPr lang="en-GB" sz="1300" dirty="0"/>
              <a:t>Management of any underlying conditions e.g. diabetes.     </a:t>
            </a:r>
          </a:p>
          <a:p>
            <a:pPr marL="0" indent="0">
              <a:buNone/>
            </a:pPr>
            <a:endParaRPr lang="en-GB" dirty="0">
              <a:solidFill>
                <a:srgbClr val="FF0000"/>
              </a:solidFill>
            </a:endParaRPr>
          </a:p>
        </p:txBody>
      </p:sp>
      <p:sp>
        <p:nvSpPr>
          <p:cNvPr id="3" name="Title 2">
            <a:extLst>
              <a:ext uri="{FF2B5EF4-FFF2-40B4-BE49-F238E27FC236}">
                <a16:creationId xmlns:a16="http://schemas.microsoft.com/office/drawing/2014/main" id="{7712DDE8-B83B-494E-9E88-61A3E81E9539}"/>
              </a:ext>
            </a:extLst>
          </p:cNvPr>
          <p:cNvSpPr>
            <a:spLocks noGrp="1"/>
          </p:cNvSpPr>
          <p:nvPr>
            <p:ph type="title"/>
          </p:nvPr>
        </p:nvSpPr>
        <p:spPr>
          <a:xfrm>
            <a:off x="886669" y="93268"/>
            <a:ext cx="11681911" cy="853440"/>
          </a:xfrm>
        </p:spPr>
        <p:txBody>
          <a:bodyPr>
            <a:normAutofit/>
          </a:bodyPr>
          <a:lstStyle/>
          <a:p>
            <a:r>
              <a:rPr lang="en-GB" dirty="0">
                <a:solidFill>
                  <a:srgbClr val="0070C0"/>
                </a:solidFill>
              </a:rPr>
              <a:t>Managing lower limb wounds</a:t>
            </a:r>
            <a:endParaRPr lang="en-GB" dirty="0"/>
          </a:p>
        </p:txBody>
      </p:sp>
      <p:sp>
        <p:nvSpPr>
          <p:cNvPr id="6" name="Rectangle 5">
            <a:extLst>
              <a:ext uri="{FF2B5EF4-FFF2-40B4-BE49-F238E27FC236}">
                <a16:creationId xmlns:a16="http://schemas.microsoft.com/office/drawing/2014/main" id="{67058D49-146D-46E7-A223-13718ACC8F29}"/>
              </a:ext>
            </a:extLst>
          </p:cNvPr>
          <p:cNvSpPr/>
          <p:nvPr/>
        </p:nvSpPr>
        <p:spPr>
          <a:xfrm>
            <a:off x="6287589" y="912772"/>
            <a:ext cx="5904411" cy="3893374"/>
          </a:xfrm>
          <a:prstGeom prst="rect">
            <a:avLst/>
          </a:prstGeom>
        </p:spPr>
        <p:txBody>
          <a:bodyPr wrap="square">
            <a:spAutoFit/>
          </a:bodyPr>
          <a:lstStyle/>
          <a:p>
            <a:r>
              <a:rPr lang="en-GB" sz="1400" b="1" dirty="0">
                <a:solidFill>
                  <a:srgbClr val="0070C0"/>
                </a:solidFill>
              </a:rPr>
              <a:t>Think</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Does this person need more care to protect their skin from injury or breakdown?</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Do we have an up to date leg and foot ulcer policy?</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What are our local services to refer to for leg and foot assessments?</a:t>
            </a:r>
          </a:p>
          <a:p>
            <a:pPr marL="171450" indent="-171450">
              <a:buFont typeface="Arial" panose="020B0604020202020204" pitchFamily="34" charset="0"/>
              <a:buChar char="•"/>
            </a:pPr>
            <a:endParaRPr lang="en-GB" sz="1100" dirty="0"/>
          </a:p>
          <a:p>
            <a:r>
              <a:rPr lang="en-GB" sz="1400" b="1" dirty="0">
                <a:solidFill>
                  <a:srgbClr val="0070C0"/>
                </a:solidFill>
              </a:rPr>
              <a:t>Ask</a:t>
            </a:r>
          </a:p>
          <a:p>
            <a:pPr marL="171450" indent="-171450">
              <a:spcBef>
                <a:spcPts val="0"/>
              </a:spcBef>
              <a:buFont typeface="Arial" panose="020B0604020202020204" pitchFamily="34" charset="0"/>
              <a:buChar char="•"/>
            </a:pPr>
            <a:r>
              <a:rPr lang="en-GB" sz="1100" dirty="0">
                <a:latin typeface="Arial" panose="020B0604020202020204" pitchFamily="34" charset="0"/>
                <a:cs typeface="Arial" panose="020B0604020202020204" pitchFamily="34" charset="0"/>
              </a:rPr>
              <a:t>Has this person with a lower limb wound been referred for a leg or foot assessment?</a:t>
            </a:r>
          </a:p>
          <a:p>
            <a:pPr marL="171450" indent="-171450">
              <a:spcBef>
                <a:spcPts val="0"/>
              </a:spcBef>
              <a:buFont typeface="Arial" panose="020B0604020202020204" pitchFamily="34" charset="0"/>
              <a:buChar char="•"/>
            </a:pPr>
            <a:r>
              <a:rPr lang="en-GB" sz="1100" dirty="0">
                <a:latin typeface="Arial" panose="020B0604020202020204" pitchFamily="34" charset="0"/>
                <a:cs typeface="Arial" panose="020B0604020202020204" pitchFamily="34" charset="0"/>
              </a:rPr>
              <a:t>Has this person got lower limb oedema,  and if so, would they benefit from compression therapy? </a:t>
            </a:r>
          </a:p>
          <a:p>
            <a:pPr marL="171450" indent="-171450">
              <a:spcBef>
                <a:spcPts val="0"/>
              </a:spcBef>
              <a:buFont typeface="Arial" panose="020B0604020202020204" pitchFamily="34" charset="0"/>
              <a:buChar char="•"/>
            </a:pPr>
            <a:r>
              <a:rPr lang="en-GB" sz="1100" dirty="0">
                <a:latin typeface="Arial" panose="020B0604020202020204" pitchFamily="34" charset="0"/>
                <a:cs typeface="Arial" panose="020B0604020202020204" pitchFamily="34" charset="0"/>
              </a:rPr>
              <a:t>Has this person received a leg or foot assessment within 2 weeks of their wound occurring?</a:t>
            </a:r>
          </a:p>
          <a:p>
            <a:pPr marL="171450" indent="-171450">
              <a:spcBef>
                <a:spcPts val="0"/>
              </a:spcBef>
              <a:buFont typeface="Arial" panose="020B0604020202020204" pitchFamily="34" charset="0"/>
              <a:buChar char="•"/>
            </a:pPr>
            <a:r>
              <a:rPr lang="en-GB" sz="1100" dirty="0">
                <a:latin typeface="Arial" panose="020B0604020202020204" pitchFamily="34" charset="0"/>
                <a:cs typeface="Arial" panose="020B0604020202020204" pitchFamily="34" charset="0"/>
              </a:rPr>
              <a:t>Is this person receiving the care that has been recommended?</a:t>
            </a:r>
          </a:p>
          <a:p>
            <a:endParaRPr lang="en-GB" sz="1100" dirty="0"/>
          </a:p>
          <a:p>
            <a:r>
              <a:rPr lang="en-GB" sz="1400" b="1" dirty="0">
                <a:solidFill>
                  <a:srgbClr val="0070C0"/>
                </a:solidFill>
              </a:rPr>
              <a:t>Do</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Contact your local service responsible for undertaking leg or foot ulcer assessments. </a:t>
            </a:r>
          </a:p>
          <a:p>
            <a:pPr marL="628650" lvl="1"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Assessment should include a vascular assessment (usually using a Doppler)</a:t>
            </a:r>
          </a:p>
          <a:p>
            <a:pPr marL="628650" lvl="1"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Foot wounds should also be assessed for neuropathy/ sensation.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Make sure that the recommended care is carried out.  If this is difficult, ask for help and advice.</a:t>
            </a:r>
          </a:p>
        </p:txBody>
      </p:sp>
      <p:sp>
        <p:nvSpPr>
          <p:cNvPr id="7" name="Content Placeholder 5">
            <a:extLst>
              <a:ext uri="{FF2B5EF4-FFF2-40B4-BE49-F238E27FC236}">
                <a16:creationId xmlns:a16="http://schemas.microsoft.com/office/drawing/2014/main" id="{933E098A-9A2A-4A12-B0B5-A1C9FF5BF95F}"/>
              </a:ext>
            </a:extLst>
          </p:cNvPr>
          <p:cNvSpPr txBox="1">
            <a:spLocks/>
          </p:cNvSpPr>
          <p:nvPr/>
        </p:nvSpPr>
        <p:spPr>
          <a:xfrm>
            <a:off x="6227431" y="5394302"/>
            <a:ext cx="5181600" cy="1229484"/>
          </a:xfrm>
          <a:prstGeom prst="rect">
            <a:avLst/>
          </a:prstGeom>
          <a:ln w="12700">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b="1" dirty="0">
                <a:solidFill>
                  <a:schemeClr val="accent1"/>
                </a:solidFill>
                <a:latin typeface="Arial" panose="020B0604020202020204" pitchFamily="34" charset="0"/>
                <a:cs typeface="Arial" panose="020B0604020202020204" pitchFamily="34" charset="0"/>
              </a:rPr>
              <a:t>Resources</a:t>
            </a:r>
          </a:p>
          <a:p>
            <a:pPr>
              <a:spcBef>
                <a:spcPts val="0"/>
              </a:spcBef>
            </a:pPr>
            <a:r>
              <a:rPr lang="en-GB" sz="1200" dirty="0">
                <a:latin typeface="Arial" panose="020B0604020202020204" pitchFamily="34" charset="0"/>
                <a:cs typeface="Arial" panose="020B0604020202020204" pitchFamily="34" charset="0"/>
              </a:rPr>
              <a:t>NHS England and Improvement: </a:t>
            </a:r>
            <a:r>
              <a:rPr lang="en-GB" sz="1200" dirty="0">
                <a:latin typeface="Arial" panose="020B0604020202020204" pitchFamily="34" charset="0"/>
                <a:cs typeface="Arial" panose="020B0604020202020204" pitchFamily="34" charset="0"/>
                <a:hlinkClick r:id="rId2"/>
              </a:rPr>
              <a:t>The Framework for Enhanced</a:t>
            </a:r>
          </a:p>
          <a:p>
            <a:pPr>
              <a:spcBef>
                <a:spcPts val="0"/>
              </a:spcBef>
            </a:pPr>
            <a:r>
              <a:rPr lang="en-GB" sz="1200" dirty="0">
                <a:latin typeface="Arial" panose="020B0604020202020204" pitchFamily="34" charset="0"/>
                <a:cs typeface="Arial" panose="020B0604020202020204" pitchFamily="34" charset="0"/>
                <a:hlinkClick r:id="rId2"/>
              </a:rPr>
              <a:t>Health in Care Homes </a:t>
            </a:r>
            <a:endParaRPr lang="en-GB" sz="1200" dirty="0">
              <a:latin typeface="Arial" panose="020B0604020202020204" pitchFamily="34" charset="0"/>
              <a:cs typeface="Arial" panose="020B0604020202020204" pitchFamily="34" charset="0"/>
            </a:endParaRPr>
          </a:p>
          <a:p>
            <a:pPr>
              <a:spcBef>
                <a:spcPts val="0"/>
              </a:spcBef>
            </a:pPr>
            <a:r>
              <a:rPr lang="en-GB" sz="1200" dirty="0">
                <a:latin typeface="Arial" panose="020B0604020202020204" pitchFamily="34" charset="0"/>
                <a:cs typeface="Arial" panose="020B0604020202020204" pitchFamily="34" charset="0"/>
              </a:rPr>
              <a:t>National Wound Care Strategy Programme: </a:t>
            </a:r>
            <a:r>
              <a:rPr lang="en-GB" sz="1200" dirty="0">
                <a:latin typeface="Arial" panose="020B0604020202020204" pitchFamily="34" charset="0"/>
                <a:cs typeface="Arial" panose="020B0604020202020204" pitchFamily="34" charset="0"/>
                <a:hlinkClick r:id="rId3"/>
              </a:rPr>
              <a:t>COVID-19 resources</a:t>
            </a:r>
            <a:endParaRPr lang="en-GB" sz="1200" dirty="0">
              <a:latin typeface="Arial" panose="020B0604020202020204" pitchFamily="34" charset="0"/>
              <a:cs typeface="Arial" panose="020B0604020202020204" pitchFamily="34" charset="0"/>
            </a:endParaRPr>
          </a:p>
          <a:p>
            <a:pPr>
              <a:spcBef>
                <a:spcPts val="0"/>
              </a:spcBef>
            </a:pPr>
            <a:r>
              <a:rPr lang="en-GB" sz="1200" dirty="0">
                <a:latin typeface="Arial" panose="020B0604020202020204" pitchFamily="34" charset="0"/>
                <a:cs typeface="Arial" panose="020B0604020202020204" pitchFamily="34" charset="0"/>
              </a:rPr>
              <a:t>Legs Matter: </a:t>
            </a:r>
            <a:r>
              <a:rPr lang="en-GB" sz="1200" dirty="0">
                <a:latin typeface="Arial" panose="020B0604020202020204" pitchFamily="34" charset="0"/>
                <a:cs typeface="Arial" panose="020B0604020202020204" pitchFamily="34" charset="0"/>
                <a:hlinkClick r:id="rId4"/>
              </a:rPr>
              <a:t>Resources for health care professionals, carers and patients</a:t>
            </a:r>
            <a:endParaRPr lang="en-GB" sz="1200" dirty="0">
              <a:latin typeface="Arial" panose="020B0604020202020204" pitchFamily="34" charset="0"/>
              <a:cs typeface="Arial" panose="020B0604020202020204" pitchFamily="34" charset="0"/>
            </a:endParaRPr>
          </a:p>
          <a:p>
            <a:pPr>
              <a:spcBef>
                <a:spcPts val="0"/>
              </a:spcBef>
            </a:pPr>
            <a:r>
              <a:rPr lang="en-GB" sz="1200" dirty="0">
                <a:latin typeface="Arial" panose="020B0604020202020204" pitchFamily="34" charset="0"/>
                <a:cs typeface="Arial" panose="020B0604020202020204" pitchFamily="34" charset="0"/>
              </a:rPr>
              <a:t>Accelerate CIC: </a:t>
            </a:r>
            <a:r>
              <a:rPr lang="en-GB" sz="1200" dirty="0">
                <a:latin typeface="Arial" panose="020B0604020202020204" pitchFamily="34" charset="0"/>
                <a:cs typeface="Arial" panose="020B0604020202020204" pitchFamily="34" charset="0"/>
                <a:hlinkClick r:id="rId5"/>
              </a:rPr>
              <a:t>Coronavirus (COVID-19) resources</a:t>
            </a:r>
            <a:endParaRPr lang="en-GB" sz="1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322A66-236C-496C-AF16-3CE5BF1FDE27}"/>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pic>
        <p:nvPicPr>
          <p:cNvPr id="9" name="Graphic 8" descr="First aid kit">
            <a:extLst>
              <a:ext uri="{FF2B5EF4-FFF2-40B4-BE49-F238E27FC236}">
                <a16:creationId xmlns:a16="http://schemas.microsoft.com/office/drawing/2014/main" id="{DC53F90B-9A73-4AA0-8564-FFE62B05E16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780" y="-31174"/>
            <a:ext cx="764717" cy="764717"/>
          </a:xfrm>
          <a:prstGeom prst="rect">
            <a:avLst/>
          </a:prstGeom>
        </p:spPr>
      </p:pic>
    </p:spTree>
    <p:extLst>
      <p:ext uri="{BB962C8B-B14F-4D97-AF65-F5344CB8AC3E}">
        <p14:creationId xmlns:p14="http://schemas.microsoft.com/office/powerpoint/2010/main" val="189512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055856" y="180840"/>
            <a:ext cx="9454608" cy="611649"/>
          </a:xfrm>
        </p:spPr>
        <p:txBody>
          <a:bodyPr/>
          <a:lstStyle/>
          <a:p>
            <a:r>
              <a:rPr lang="en-GB" dirty="0"/>
              <a:t>Working with primary care and community services</a:t>
            </a:r>
          </a:p>
        </p:txBody>
      </p:sp>
      <p:sp>
        <p:nvSpPr>
          <p:cNvPr id="6" name="Content Placeholder 1">
            <a:extLst>
              <a:ext uri="{FF2B5EF4-FFF2-40B4-BE49-F238E27FC236}">
                <a16:creationId xmlns:a16="http://schemas.microsoft.com/office/drawing/2014/main" id="{01CEF365-BA0F-4918-9FB5-5914098211EA}"/>
              </a:ext>
            </a:extLst>
          </p:cNvPr>
          <p:cNvSpPr txBox="1">
            <a:spLocks/>
          </p:cNvSpPr>
          <p:nvPr/>
        </p:nvSpPr>
        <p:spPr>
          <a:xfrm>
            <a:off x="708276" y="5833903"/>
            <a:ext cx="5041338" cy="410704"/>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dirty="0">
                <a:solidFill>
                  <a:schemeClr val="accent1"/>
                </a:solidFill>
              </a:rPr>
              <a:t>Resources </a:t>
            </a:r>
          </a:p>
          <a:p>
            <a:pPr marL="0" indent="0">
              <a:spcBef>
                <a:spcPts val="0"/>
              </a:spcBef>
              <a:buNone/>
            </a:pPr>
            <a:r>
              <a:rPr lang="en-GB" sz="1200" dirty="0"/>
              <a:t>Primary Care and community health support to care homes: </a:t>
            </a:r>
            <a:r>
              <a:rPr lang="en-GB" sz="1200" dirty="0">
                <a:hlinkClick r:id="rId3"/>
              </a:rPr>
              <a:t>letter</a:t>
            </a:r>
            <a:endParaRPr lang="en-GB" sz="1200" dirty="0"/>
          </a:p>
        </p:txBody>
      </p:sp>
      <p:sp>
        <p:nvSpPr>
          <p:cNvPr id="9" name="Rectangle 8">
            <a:extLst>
              <a:ext uri="{FF2B5EF4-FFF2-40B4-BE49-F238E27FC236}">
                <a16:creationId xmlns:a16="http://schemas.microsoft.com/office/drawing/2014/main" id="{A8F22D73-0A5F-4540-8B7C-4C3ABB8C3A74}"/>
              </a:ext>
            </a:extLst>
          </p:cNvPr>
          <p:cNvSpPr/>
          <p:nvPr/>
        </p:nvSpPr>
        <p:spPr>
          <a:xfrm>
            <a:off x="569226" y="1444880"/>
            <a:ext cx="5317592" cy="400047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GB" sz="1400" dirty="0">
                <a:latin typeface="Arial" panose="020B0604020202020204" pitchFamily="34" charset="0"/>
                <a:ea typeface="Calibri" panose="020F0502020204030204" pitchFamily="34" charset="0"/>
                <a:cs typeface="Arial" panose="020B0604020202020204" pitchFamily="34" charset="0"/>
              </a:rPr>
              <a:t>It is important we work more closely than ever with our colleagues who provide care in the community, as well as GPs. Here are some checkpoints you should consider when working with primary care and the wider multi-disciplinary team:</a:t>
            </a:r>
          </a:p>
          <a:p>
            <a:endParaRPr lang="en-GB" sz="1400" dirty="0">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Are all residents registered with a GP?</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Are contact details (including bypass numbers) correct for GP, District nurse, pharmacist, hospice and other local services?</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Are all care plans complete and updated regularly with primary care team input?</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Are Advance Care Plans in place for all residents and shared on CMC? If not, can we help our primary care teams  achieve this?</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Have we identified any residents who are especially ‘at risk’ from COVID-19 and implemented plans to ‘shield’ them?</a:t>
            </a:r>
          </a:p>
          <a:p>
            <a:pPr marL="285750"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Are we ready and able to communicate with our primary care team by video link?</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Keep a record of non urgent concerns and queries to discuss with your primary care team when convenient</a:t>
            </a:r>
          </a:p>
          <a:p>
            <a:endParaRPr lang="en-GB" sz="1400" dirty="0">
              <a:latin typeface="Arial" panose="020B0604020202020204" pitchFamily="34" charset="0"/>
              <a:ea typeface="Calibri" panose="020F0502020204030204" pitchFamily="34" charset="0"/>
              <a:cs typeface="Arial" panose="020B0604020202020204" pitchFamily="34" charset="0"/>
            </a:endParaRPr>
          </a:p>
        </p:txBody>
      </p:sp>
      <p:sp>
        <p:nvSpPr>
          <p:cNvPr id="7" name="Content Placeholder 1">
            <a:extLst>
              <a:ext uri="{FF2B5EF4-FFF2-40B4-BE49-F238E27FC236}">
                <a16:creationId xmlns:a16="http://schemas.microsoft.com/office/drawing/2014/main" id="{7A860539-432C-49D1-BB07-EBB1635AAE1A}"/>
              </a:ext>
            </a:extLst>
          </p:cNvPr>
          <p:cNvSpPr txBox="1">
            <a:spLocks/>
          </p:cNvSpPr>
          <p:nvPr/>
        </p:nvSpPr>
        <p:spPr>
          <a:xfrm>
            <a:off x="6024021" y="1144157"/>
            <a:ext cx="6167979" cy="52597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b="1" dirty="0">
                <a:solidFill>
                  <a:schemeClr val="bg2"/>
                </a:solidFill>
              </a:rPr>
              <a:t>Think</a:t>
            </a:r>
            <a:r>
              <a:rPr lang="en-GB" dirty="0"/>
              <a:t> </a:t>
            </a:r>
          </a:p>
          <a:p>
            <a:pPr>
              <a:lnSpc>
                <a:spcPct val="100000"/>
              </a:lnSpc>
              <a:spcBef>
                <a:spcPts val="0"/>
              </a:spcBef>
            </a:pPr>
            <a:r>
              <a:rPr lang="en-GB" dirty="0"/>
              <a:t>Do we need to discuss new ways of working with our GPs and community services staff?</a:t>
            </a:r>
          </a:p>
          <a:p>
            <a:pPr>
              <a:lnSpc>
                <a:spcPct val="100000"/>
              </a:lnSpc>
              <a:spcBef>
                <a:spcPts val="0"/>
              </a:spcBef>
            </a:pPr>
            <a:r>
              <a:rPr lang="en-GB" dirty="0"/>
              <a:t>How do we support remote consultations and video links? E.g. access to laptops, tablets, internet access, means for video meetings etc.</a:t>
            </a:r>
          </a:p>
          <a:p>
            <a:pPr>
              <a:lnSpc>
                <a:spcPct val="100000"/>
              </a:lnSpc>
              <a:spcBef>
                <a:spcPts val="0"/>
              </a:spcBef>
            </a:pPr>
            <a:r>
              <a:rPr lang="en-GB" dirty="0"/>
              <a:t>How can we communicate in the most effective way to support our residents?</a:t>
            </a:r>
          </a:p>
          <a:p>
            <a:pPr>
              <a:lnSpc>
                <a:spcPct val="100000"/>
              </a:lnSpc>
              <a:spcBef>
                <a:spcPts val="0"/>
              </a:spcBef>
            </a:pPr>
            <a:r>
              <a:rPr lang="en-GB" dirty="0"/>
              <a:t>What help do we need to keep our residents safe?</a:t>
            </a:r>
          </a:p>
          <a:p>
            <a:pPr marL="0">
              <a:lnSpc>
                <a:spcPct val="100000"/>
              </a:lnSpc>
              <a:spcBef>
                <a:spcPts val="0"/>
              </a:spcBef>
            </a:pPr>
            <a:endParaRPr lang="en-GB" dirty="0"/>
          </a:p>
          <a:p>
            <a:pPr marL="0" indent="0">
              <a:lnSpc>
                <a:spcPct val="100000"/>
              </a:lnSpc>
              <a:spcBef>
                <a:spcPts val="0"/>
              </a:spcBef>
              <a:buNone/>
            </a:pPr>
            <a:r>
              <a:rPr lang="en-GB" b="1" dirty="0">
                <a:solidFill>
                  <a:schemeClr val="bg2"/>
                </a:solidFill>
              </a:rPr>
              <a:t>Ask</a:t>
            </a:r>
            <a:r>
              <a:rPr lang="en-GB" dirty="0"/>
              <a:t> </a:t>
            </a:r>
          </a:p>
          <a:p>
            <a:pPr>
              <a:lnSpc>
                <a:spcPct val="100000"/>
              </a:lnSpc>
              <a:spcBef>
                <a:spcPts val="0"/>
              </a:spcBef>
            </a:pPr>
            <a:r>
              <a:rPr lang="en-GB" dirty="0"/>
              <a:t>Which new ways of working with GPs and community services staff will be the most effective?</a:t>
            </a:r>
          </a:p>
          <a:p>
            <a:pPr>
              <a:lnSpc>
                <a:spcPct val="100000"/>
              </a:lnSpc>
              <a:spcBef>
                <a:spcPts val="0"/>
              </a:spcBef>
            </a:pPr>
            <a:r>
              <a:rPr lang="en-GB" dirty="0"/>
              <a:t>Are we prepared for weekly “Check ins” with our Primary care team (see next slide)?</a:t>
            </a:r>
          </a:p>
          <a:p>
            <a:pPr>
              <a:lnSpc>
                <a:spcPct val="100000"/>
              </a:lnSpc>
              <a:spcBef>
                <a:spcPts val="0"/>
              </a:spcBef>
            </a:pPr>
            <a:r>
              <a:rPr lang="en-GB" dirty="0"/>
              <a:t>Which service should I contact to support my residents and care home staff?</a:t>
            </a:r>
          </a:p>
          <a:p>
            <a:pPr>
              <a:lnSpc>
                <a:spcPct val="100000"/>
              </a:lnSpc>
              <a:spcBef>
                <a:spcPts val="0"/>
              </a:spcBef>
            </a:pPr>
            <a:r>
              <a:rPr lang="en-GB" dirty="0"/>
              <a:t>Can we work together to support proactive planning and Advance Care Plans for residents?</a:t>
            </a:r>
          </a:p>
          <a:p>
            <a:pPr marL="0" indent="0">
              <a:lnSpc>
                <a:spcPct val="100000"/>
              </a:lnSpc>
              <a:spcBef>
                <a:spcPts val="0"/>
              </a:spcBef>
              <a:buNone/>
            </a:pPr>
            <a:endParaRPr lang="en-GB" b="1" dirty="0">
              <a:solidFill>
                <a:schemeClr val="bg2"/>
              </a:solidFill>
            </a:endParaRPr>
          </a:p>
          <a:p>
            <a:pPr marL="0" indent="0">
              <a:lnSpc>
                <a:spcPct val="100000"/>
              </a:lnSpc>
              <a:spcBef>
                <a:spcPts val="0"/>
              </a:spcBef>
              <a:buNone/>
            </a:pPr>
            <a:r>
              <a:rPr lang="en-GB" b="1" dirty="0">
                <a:solidFill>
                  <a:schemeClr val="bg2"/>
                </a:solidFill>
              </a:rPr>
              <a:t>Do</a:t>
            </a:r>
          </a:p>
          <a:p>
            <a:pPr>
              <a:lnSpc>
                <a:spcPct val="100000"/>
              </a:lnSpc>
              <a:spcBef>
                <a:spcPts val="0"/>
              </a:spcBef>
            </a:pPr>
            <a:r>
              <a:rPr lang="en-GB" dirty="0"/>
              <a:t>Start using NHS mail - if you need help with this please email </a:t>
            </a:r>
          </a:p>
          <a:p>
            <a:pPr>
              <a:lnSpc>
                <a:spcPct val="100000"/>
              </a:lnSpc>
              <a:spcBef>
                <a:spcPts val="0"/>
              </a:spcBef>
            </a:pPr>
            <a:r>
              <a:rPr lang="en-GB" dirty="0"/>
              <a:t>Ask for help when you need it</a:t>
            </a:r>
          </a:p>
          <a:p>
            <a:pPr>
              <a:lnSpc>
                <a:spcPct val="100000"/>
              </a:lnSpc>
              <a:spcBef>
                <a:spcPts val="0"/>
              </a:spcBef>
            </a:pPr>
            <a:r>
              <a:rPr lang="en-GB" dirty="0"/>
              <a:t>Learn to communicate effectively using tools such as </a:t>
            </a:r>
            <a:r>
              <a:rPr lang="en-GB" dirty="0">
                <a:hlinkClick r:id="rId4"/>
              </a:rPr>
              <a:t>SBAR</a:t>
            </a:r>
            <a:r>
              <a:rPr lang="en-GB" dirty="0"/>
              <a:t> or other locally approved tools</a:t>
            </a:r>
          </a:p>
          <a:p>
            <a:pPr>
              <a:lnSpc>
                <a:spcPct val="100000"/>
              </a:lnSpc>
              <a:spcBef>
                <a:spcPts val="0"/>
              </a:spcBef>
            </a:pPr>
            <a:r>
              <a:rPr lang="en-GB" dirty="0"/>
              <a:t>Be clear about what support you can expect from your primary care and community services</a:t>
            </a:r>
          </a:p>
          <a:p>
            <a:pPr marL="0" indent="0">
              <a:lnSpc>
                <a:spcPct val="100000"/>
              </a:lnSpc>
              <a:spcBef>
                <a:spcPts val="0"/>
              </a:spcBef>
              <a:buFont typeface="Arial" panose="020B0604020202020204" pitchFamily="34" charset="0"/>
              <a:buNone/>
            </a:pPr>
            <a:endParaRPr lang="en-GB" dirty="0"/>
          </a:p>
          <a:p>
            <a:pPr marL="0" indent="0">
              <a:lnSpc>
                <a:spcPct val="100000"/>
              </a:lnSpc>
              <a:spcBef>
                <a:spcPts val="0"/>
              </a:spcBef>
              <a:buFont typeface="Arial" panose="020B0604020202020204" pitchFamily="34" charset="0"/>
              <a:buNone/>
            </a:pPr>
            <a:r>
              <a:rPr lang="en-GB" dirty="0"/>
              <a:t> </a:t>
            </a:r>
          </a:p>
        </p:txBody>
      </p:sp>
      <p:pic>
        <p:nvPicPr>
          <p:cNvPr id="4" name="Picture 3">
            <a:extLst>
              <a:ext uri="{FF2B5EF4-FFF2-40B4-BE49-F238E27FC236}">
                <a16:creationId xmlns:a16="http://schemas.microsoft.com/office/drawing/2014/main" id="{FAC65666-449A-442E-8ACA-B7CE4F4CB87E}"/>
              </a:ext>
            </a:extLst>
          </p:cNvPr>
          <p:cNvPicPr>
            <a:picLocks noChangeAspect="1"/>
          </p:cNvPicPr>
          <p:nvPr/>
        </p:nvPicPr>
        <p:blipFill>
          <a:blip r:embed="rId5"/>
          <a:stretch>
            <a:fillRect/>
          </a:stretch>
        </p:blipFill>
        <p:spPr>
          <a:xfrm>
            <a:off x="304699" y="189579"/>
            <a:ext cx="695157" cy="707353"/>
          </a:xfrm>
          <a:prstGeom prst="rect">
            <a:avLst/>
          </a:prstGeom>
          <a:solidFill>
            <a:schemeClr val="bg2"/>
          </a:solidFill>
        </p:spPr>
      </p:pic>
      <p:sp>
        <p:nvSpPr>
          <p:cNvPr id="10" name="TextBox 9">
            <a:extLst>
              <a:ext uri="{FF2B5EF4-FFF2-40B4-BE49-F238E27FC236}">
                <a16:creationId xmlns:a16="http://schemas.microsoft.com/office/drawing/2014/main" id="{F60316CD-9E08-4133-B806-A7AEA8D921CE}"/>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3235965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BB5742-6557-4B5B-9EF4-92EC416616DC}"/>
              </a:ext>
            </a:extLst>
          </p:cNvPr>
          <p:cNvSpPr>
            <a:spLocks noGrp="1"/>
          </p:cNvSpPr>
          <p:nvPr>
            <p:ph sz="quarter" idx="10"/>
          </p:nvPr>
        </p:nvSpPr>
        <p:spPr>
          <a:xfrm>
            <a:off x="522985" y="1647069"/>
            <a:ext cx="11146029" cy="4995487"/>
          </a:xfrm>
        </p:spPr>
        <p:txBody>
          <a:bodyPr/>
          <a:lstStyle/>
          <a:p>
            <a:pPr marL="0" indent="0">
              <a:buNone/>
            </a:pPr>
            <a:r>
              <a:rPr lang="en-GB" b="1" dirty="0">
                <a:solidFill>
                  <a:schemeClr val="bg2"/>
                </a:solidFill>
              </a:rPr>
              <a:t>Virtual Check-ins:</a:t>
            </a:r>
          </a:p>
          <a:p>
            <a:pPr lvl="0"/>
            <a:r>
              <a:rPr lang="en-GB" dirty="0"/>
              <a:t>Starting in May 2020 weekly virtual “check-ins” will be carried out by GPs or other members of the primary care team for residents identified as a clinical priority, in CQC registered homes</a:t>
            </a:r>
          </a:p>
          <a:p>
            <a:pPr lvl="0"/>
            <a:r>
              <a:rPr lang="en-GB" dirty="0"/>
              <a:t>From October 1st care homes should have a nominated care home clinical lead and this can be a lead GP/GPs or any clinician who is a senior member of the primary care team</a:t>
            </a:r>
          </a:p>
          <a:p>
            <a:pPr lvl="0"/>
            <a:r>
              <a:rPr lang="en-GB" dirty="0"/>
              <a:t>The healthcare team (multi-disciplinary team/MDT) supporting your care home will work on a process to support development of personalised and individually agreed care plans including treatment escalation plans for residents reflecting their needs and wishes </a:t>
            </a:r>
          </a:p>
          <a:p>
            <a:pPr lvl="0"/>
            <a:r>
              <a:rPr lang="en-GB" dirty="0"/>
              <a:t>Your home should have direct support from primary care. For example, support could be from GPs, wider MDT, pharmacists, community nurses, geriatricians, community palliative care teams and a variety of other health care professionals, which may vary according to local provision</a:t>
            </a:r>
          </a:p>
          <a:p>
            <a:pPr lvl="0"/>
            <a:r>
              <a:rPr lang="en-GB" dirty="0"/>
              <a:t>Primary care pharmacists may be able to provide advice and support regarding medication for residents. This may include  administration, provision and storage of medication, as well as medicine use reviews for residents</a:t>
            </a:r>
          </a:p>
          <a:p>
            <a:pPr lvl="0"/>
            <a:r>
              <a:rPr lang="en-GB" dirty="0"/>
              <a:t>Technical support will be needed to enable homes and the wider MDT to help deliver care, including Microsoft Teams, video conferencing </a:t>
            </a:r>
            <a:r>
              <a:rPr lang="en-GB" i="1" dirty="0"/>
              <a:t>etc </a:t>
            </a:r>
            <a:r>
              <a:rPr lang="en-GB" dirty="0"/>
              <a:t>(See next slide)</a:t>
            </a:r>
            <a:endParaRPr lang="en-GB" sz="1200" dirty="0">
              <a:solidFill>
                <a:srgbClr val="FF0000"/>
              </a:solidFill>
            </a:endParaRPr>
          </a:p>
          <a:p>
            <a:pPr lvl="0"/>
            <a:r>
              <a:rPr lang="en-GB" dirty="0"/>
              <a:t>Access to equipment will be helpful in some care home settings, for example, via remote monitoring using pulse oximetry to test oxygen levels, as well as other equipment.  </a:t>
            </a:r>
          </a:p>
          <a:p>
            <a:pPr marL="0" lvl="0" indent="0">
              <a:buNone/>
            </a:pPr>
            <a:r>
              <a:rPr lang="en-GB" b="1" dirty="0">
                <a:solidFill>
                  <a:schemeClr val="bg2"/>
                </a:solidFill>
              </a:rPr>
              <a:t>Shielding in care home settings:</a:t>
            </a:r>
          </a:p>
          <a:p>
            <a:pPr lvl="0"/>
            <a:r>
              <a:rPr lang="en-GB" dirty="0"/>
              <a:t>The guidance on shielding is absolutely valid to those who are clinically extremely vulnerable and living in long term care facilities, including care home facilities for the elderly and those with special needs. See this </a:t>
            </a:r>
            <a:r>
              <a:rPr lang="en-GB" dirty="0">
                <a:hlinkClick r:id="rId3"/>
              </a:rPr>
              <a:t>link</a:t>
            </a:r>
            <a:r>
              <a:rPr lang="en-GB" dirty="0"/>
              <a:t> which details all the actions to be followed.</a:t>
            </a:r>
          </a:p>
        </p:txBody>
      </p:sp>
      <p:sp>
        <p:nvSpPr>
          <p:cNvPr id="4" name="Title 2">
            <a:extLst>
              <a:ext uri="{FF2B5EF4-FFF2-40B4-BE49-F238E27FC236}">
                <a16:creationId xmlns:a16="http://schemas.microsoft.com/office/drawing/2014/main" id="{1E905A85-B91B-4D76-88A8-872C0616EC14}"/>
              </a:ext>
            </a:extLst>
          </p:cNvPr>
          <p:cNvSpPr txBox="1">
            <a:spLocks/>
          </p:cNvSpPr>
          <p:nvPr/>
        </p:nvSpPr>
        <p:spPr>
          <a:xfrm>
            <a:off x="1397285" y="456542"/>
            <a:ext cx="9897859"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dirty="0"/>
              <a:t>Support from primary care and community services</a:t>
            </a:r>
          </a:p>
        </p:txBody>
      </p:sp>
      <p:pic>
        <p:nvPicPr>
          <p:cNvPr id="5" name="Picture 4">
            <a:extLst>
              <a:ext uri="{FF2B5EF4-FFF2-40B4-BE49-F238E27FC236}">
                <a16:creationId xmlns:a16="http://schemas.microsoft.com/office/drawing/2014/main" id="{B567DED6-79CD-4C03-AA5C-4BF5B5458D1B}"/>
              </a:ext>
            </a:extLst>
          </p:cNvPr>
          <p:cNvPicPr>
            <a:picLocks noChangeAspect="1"/>
          </p:cNvPicPr>
          <p:nvPr/>
        </p:nvPicPr>
        <p:blipFill>
          <a:blip r:embed="rId4"/>
          <a:stretch>
            <a:fillRect/>
          </a:stretch>
        </p:blipFill>
        <p:spPr>
          <a:xfrm>
            <a:off x="589867" y="293196"/>
            <a:ext cx="695157" cy="707353"/>
          </a:xfrm>
          <a:prstGeom prst="rect">
            <a:avLst/>
          </a:prstGeom>
        </p:spPr>
      </p:pic>
      <p:sp>
        <p:nvSpPr>
          <p:cNvPr id="10" name="TextBox 9">
            <a:extLst>
              <a:ext uri="{FF2B5EF4-FFF2-40B4-BE49-F238E27FC236}">
                <a16:creationId xmlns:a16="http://schemas.microsoft.com/office/drawing/2014/main" id="{6BE45391-06DB-4CB1-8D3B-505ACDD32782}"/>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1744401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958356" y="228501"/>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Pharmacy and medicines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290047" y="995824"/>
            <a:ext cx="4768948" cy="479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General practice, care homes and CCG pharmacists and pharmacy technicians, supported by specialist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community health services pharmacists, </a:t>
            </a:r>
            <a:r>
              <a:rPr kumimoji="0" lang="en-GB" sz="1200" b="0"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hospital pharmacists, and community pharmacy, are all working together in multidisciplinary primary and community care teams to support care homes across London.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31F20"/>
                </a:solidFill>
                <a:effectLst/>
                <a:uLnTx/>
                <a:uFillTx/>
                <a:latin typeface="Arial" panose="020B0604020202020204" pitchFamily="34" charset="0"/>
                <a:cs typeface="Arial" panose="020B0604020202020204" pitchFamily="34" charset="0"/>
              </a:rPr>
              <a:t>In general, pharmacy professionals across the system within the borough will be working together to support care homes with: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Medicines reviews for new residents or those recently discharged from hospital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Structured medication reviews, via video or telephone  consultation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Support</a:t>
            </a:r>
            <a:r>
              <a:rPr kumimoji="0" lang="en-GB" sz="1200" b="0"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a:t>
            </a:r>
            <a:r>
              <a:rPr kumimoji="0" lang="en-GB" sz="1200" b="0" i="0" u="none" strike="noStrike" kern="1200" cap="none" spc="0" normalizeH="0" baseline="0" noProof="0" dirty="0">
                <a:ln>
                  <a:noFill/>
                </a:ln>
                <a:solidFill>
                  <a:srgbClr val="70AD47">
                    <a:lumMod val="75000"/>
                  </a:srgbClr>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care homes with medication-related queries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Facilitating medication supply to care homes, including end of life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Participation in MDTs, as appropriate, to support medicines optimisation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5209516" y="761129"/>
            <a:ext cx="6842370" cy="507831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Think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Which patients require an urgent medicines review as a priority? They could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recently discharged from hospital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New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with COVID-19 symptoms </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with acute illness that may need changes to medicines (e.g. due to renal impairment)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at end of life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in high-risk clinical groups (e.g. renal dysfunction, high risk medicines including insulin, anticoagulants and lithium, and falls risk).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Other residents that may need a medicines review: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with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long-term respiratory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with a learning disability, autism or dementia presenting with early indicators of deterioration such as mood or behaviour changes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deemed to be at an increased risk of adverse medicine-related effects e.g. those on multiple medicines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Ask</a:t>
            </a:r>
            <a:r>
              <a:rPr kumimoji="0" lang="en-GB" sz="1600" b="0"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Does the resident need a review from a pharmacy professional?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this a medicines supply issue?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 is the advice from my local pharmacy team and how do I contact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Could your medication ordering be set up electronically (if it isn’t already)? For example, could proxy ordering be set up? Your local GP practice will be able to help with this.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Do</a:t>
            </a:r>
            <a:r>
              <a:rPr kumimoji="0" lang="en-GB" sz="1600" b="1"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Check and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familiarise yourself with your local pharmacy team. Different members of the team will be providing different aspects of the service, working collectively as part of local MDTs.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Check that you have contact details at hand for the local care homes lead pharmacist.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Contact your usual community pharmacy for supply issues and urgent medicines requests</a:t>
            </a:r>
            <a:r>
              <a:rPr kumimoji="0" lang="en-GB" sz="11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1">
            <a:extLst>
              <a:ext uri="{FF2B5EF4-FFF2-40B4-BE49-F238E27FC236}">
                <a16:creationId xmlns:a16="http://schemas.microsoft.com/office/drawing/2014/main" id="{655D3B39-E7E7-4529-90F2-6EC5FAFE35EE}"/>
              </a:ext>
            </a:extLst>
          </p:cNvPr>
          <p:cNvSpPr txBox="1">
            <a:spLocks/>
          </p:cNvSpPr>
          <p:nvPr/>
        </p:nvSpPr>
        <p:spPr>
          <a:xfrm>
            <a:off x="869480" y="5813799"/>
            <a:ext cx="10290129" cy="856967"/>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4472C4"/>
                </a:solidFill>
                <a:effectLst/>
                <a:uLnTx/>
                <a:uFillTx/>
                <a:latin typeface="Arial" panose="020B0604020202020204" pitchFamily="34" charset="0"/>
                <a:ea typeface="+mn-ea"/>
                <a:cs typeface="Arial" panose="020B0604020202020204" pitchFamily="34" charset="0"/>
              </a:rPr>
              <a:t>Useful Resources</a:t>
            </a:r>
            <a:endParaRPr kumimoji="0" lang="en-GB" sz="1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 action="ppaction://noaction"/>
              </a:rPr>
              <a:t>https://bnf.nice.org.uk/ (British National Formulary)</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 action="ppaction://noaction"/>
              </a:rPr>
              <a:t>https://www.cqc.org.uk/guidance-providers/adult-social-care/controlled-drugs-stock-care-homes</a:t>
            </a:r>
            <a:r>
              <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(Controlled Drugs in care homes)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https://www.sps.nhs.uk/articles/pharmacy-and-medicines-support-to-care-homes-urgent-system-wide-delivery-model/</a:t>
            </a:r>
            <a:r>
              <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(overview of  pharmacy model)</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altLang="en-US" sz="1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How to stop over-medication: Tips for working with people with learning disabilities, autism or both</a:t>
            </a:r>
            <a:endParaRPr kumimoji="0" lang="en-GB" altLang="en-US" sz="1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B2751A6C-C980-4A71-AE78-4D97FD5CD525}"/>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pic>
        <p:nvPicPr>
          <p:cNvPr id="4" name="Graphic 3" descr="Medicine">
            <a:extLst>
              <a:ext uri="{FF2B5EF4-FFF2-40B4-BE49-F238E27FC236}">
                <a16:creationId xmlns:a16="http://schemas.microsoft.com/office/drawing/2014/main" id="{42372E0D-8092-4F0E-9273-93E8E732CA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743" y="216029"/>
            <a:ext cx="656680" cy="65668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903474" y="171947"/>
            <a:ext cx="11159187" cy="611649"/>
          </a:xfrm>
        </p:spPr>
        <p:txBody>
          <a:bodyPr/>
          <a:lstStyle/>
          <a:p>
            <a:r>
              <a:rPr lang="en-GB" dirty="0"/>
              <a:t>Using technology to work with health and </a:t>
            </a:r>
            <a:br>
              <a:rPr lang="en-GB" dirty="0"/>
            </a:br>
            <a:r>
              <a:rPr lang="en-GB" dirty="0"/>
              <a:t>care professionals</a:t>
            </a:r>
          </a:p>
        </p:txBody>
      </p:sp>
      <p:sp>
        <p:nvSpPr>
          <p:cNvPr id="11" name="Content Placeholder 1">
            <a:extLst>
              <a:ext uri="{FF2B5EF4-FFF2-40B4-BE49-F238E27FC236}">
                <a16:creationId xmlns:a16="http://schemas.microsoft.com/office/drawing/2014/main" id="{D66E0AE9-B362-42F2-B587-B31F4682FE6B}"/>
              </a:ext>
            </a:extLst>
          </p:cNvPr>
          <p:cNvSpPr txBox="1">
            <a:spLocks/>
          </p:cNvSpPr>
          <p:nvPr/>
        </p:nvSpPr>
        <p:spPr>
          <a:xfrm>
            <a:off x="152400" y="1224424"/>
            <a:ext cx="6330668" cy="56335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dirty="0"/>
              <a:t>COVID-19 is changing how we access services, this is particularly relevant to care homes as many healthcare professionals can no longer visit your homes.</a:t>
            </a:r>
          </a:p>
          <a:p>
            <a:pPr marL="0" indent="0">
              <a:lnSpc>
                <a:spcPct val="100000"/>
              </a:lnSpc>
              <a:spcBef>
                <a:spcPts val="0"/>
              </a:spcBef>
              <a:buNone/>
            </a:pPr>
            <a:endParaRPr lang="en-GB" dirty="0"/>
          </a:p>
          <a:p>
            <a:pPr marL="0" indent="0">
              <a:lnSpc>
                <a:spcPct val="100000"/>
              </a:lnSpc>
              <a:spcBef>
                <a:spcPts val="0"/>
              </a:spcBef>
              <a:buNone/>
            </a:pPr>
            <a:r>
              <a:rPr lang="en-GB" dirty="0"/>
              <a:t>Through utilising digital tools you can ensure you can continue to access advice, support and treatment for your residents from a range of health and care professionals. Digital tools can help ensure information on residents is sent and received securely and help facilitate remote monitoring which can support clinical decision about your residents.</a:t>
            </a:r>
          </a:p>
          <a:p>
            <a:pPr marL="0" indent="0">
              <a:lnSpc>
                <a:spcPct val="100000"/>
              </a:lnSpc>
              <a:spcBef>
                <a:spcPts val="0"/>
              </a:spcBef>
              <a:buNone/>
            </a:pPr>
            <a:endParaRPr lang="en-GB" dirty="0"/>
          </a:p>
          <a:p>
            <a:pPr marL="0" indent="0">
              <a:lnSpc>
                <a:spcPct val="100000"/>
              </a:lnSpc>
              <a:spcBef>
                <a:spcPts val="0"/>
              </a:spcBef>
              <a:buNone/>
            </a:pPr>
            <a:r>
              <a:rPr lang="en-GB" dirty="0"/>
              <a:t>​To effectively utilise these tools you will need to think about the current technology you have in your organisation: </a:t>
            </a:r>
          </a:p>
          <a:p>
            <a:pPr marL="0" indent="0">
              <a:lnSpc>
                <a:spcPct val="100000"/>
              </a:lnSpc>
              <a:spcBef>
                <a:spcPts val="0"/>
              </a:spcBef>
              <a:buNone/>
            </a:pPr>
            <a:endParaRPr lang="en-GB" dirty="0">
              <a:solidFill>
                <a:srgbClr val="000000"/>
              </a:solidFill>
            </a:endParaRPr>
          </a:p>
          <a:p>
            <a:pPr marL="0" indent="0">
              <a:lnSpc>
                <a:spcPct val="100000"/>
              </a:lnSpc>
              <a:spcBef>
                <a:spcPts val="0"/>
              </a:spcBef>
              <a:buNone/>
            </a:pPr>
            <a:r>
              <a:rPr lang="en-GB" b="1" dirty="0">
                <a:solidFill>
                  <a:srgbClr val="000000"/>
                </a:solidFill>
              </a:rPr>
              <a:t>What you will need:</a:t>
            </a:r>
          </a:p>
          <a:p>
            <a:pPr marL="0">
              <a:lnSpc>
                <a:spcPct val="100000"/>
              </a:lnSpc>
              <a:spcBef>
                <a:spcPts val="0"/>
              </a:spcBef>
            </a:pPr>
            <a:r>
              <a:rPr lang="en-GB" dirty="0">
                <a:solidFill>
                  <a:srgbClr val="000000"/>
                </a:solidFill>
              </a:rPr>
              <a:t>Minimum 10mb broadband speed and adequate coverage across your home - click </a:t>
            </a:r>
            <a:r>
              <a:rPr lang="en-GB" dirty="0">
                <a:solidFill>
                  <a:srgbClr val="000000"/>
                </a:solidFill>
                <a:hlinkClick r:id="rId3"/>
              </a:rPr>
              <a:t>here</a:t>
            </a:r>
            <a:r>
              <a:rPr lang="en-GB" dirty="0">
                <a:solidFill>
                  <a:srgbClr val="000000"/>
                </a:solidFill>
              </a:rPr>
              <a:t> to test your broadband speed.</a:t>
            </a:r>
          </a:p>
          <a:p>
            <a:pPr marL="0">
              <a:lnSpc>
                <a:spcPct val="100000"/>
              </a:lnSpc>
              <a:spcBef>
                <a:spcPts val="0"/>
              </a:spcBef>
            </a:pPr>
            <a:r>
              <a:rPr lang="en-GB" dirty="0">
                <a:solidFill>
                  <a:srgbClr val="000000"/>
                </a:solidFill>
              </a:rPr>
              <a:t>An email address, preferably NHS mail. Signing up to NHS mail is easy and allows you to share confidential information securely </a:t>
            </a:r>
          </a:p>
          <a:p>
            <a:pPr marL="0">
              <a:lnSpc>
                <a:spcPct val="100000"/>
              </a:lnSpc>
              <a:spcBef>
                <a:spcPts val="0"/>
              </a:spcBef>
            </a:pPr>
            <a:r>
              <a:rPr lang="en-GB" dirty="0">
                <a:solidFill>
                  <a:srgbClr val="000000"/>
                </a:solidFill>
              </a:rPr>
              <a:t>A device which can be taken to the resident or a confidential space.</a:t>
            </a:r>
          </a:p>
          <a:p>
            <a:pPr marL="0" indent="0">
              <a:lnSpc>
                <a:spcPct val="100000"/>
              </a:lnSpc>
              <a:spcBef>
                <a:spcPts val="0"/>
              </a:spcBef>
              <a:buNone/>
            </a:pPr>
            <a:endParaRPr lang="en-GB" b="1" dirty="0">
              <a:solidFill>
                <a:srgbClr val="000000"/>
              </a:solidFill>
            </a:endParaRPr>
          </a:p>
          <a:p>
            <a:pPr marL="0" indent="0">
              <a:lnSpc>
                <a:spcPct val="100000"/>
              </a:lnSpc>
              <a:spcBef>
                <a:spcPts val="0"/>
              </a:spcBef>
              <a:buNone/>
            </a:pPr>
            <a:r>
              <a:rPr lang="en-GB" b="1" dirty="0">
                <a:solidFill>
                  <a:srgbClr val="000000"/>
                </a:solidFill>
              </a:rPr>
              <a:t>Helpful tips:</a:t>
            </a:r>
          </a:p>
          <a:p>
            <a:pPr marL="0">
              <a:lnSpc>
                <a:spcPct val="100000"/>
              </a:lnSpc>
              <a:spcBef>
                <a:spcPts val="0"/>
              </a:spcBef>
            </a:pPr>
            <a:r>
              <a:rPr lang="en-GB" dirty="0">
                <a:solidFill>
                  <a:srgbClr val="000000"/>
                </a:solidFill>
              </a:rPr>
              <a:t>Liaise with your GP/HCP to find out how they are delivering remote consultations (</a:t>
            </a:r>
            <a:r>
              <a:rPr lang="en-GB" dirty="0" err="1">
                <a:solidFill>
                  <a:srgbClr val="000000"/>
                </a:solidFill>
              </a:rPr>
              <a:t>AccurX</a:t>
            </a:r>
            <a:r>
              <a:rPr lang="en-GB" dirty="0">
                <a:solidFill>
                  <a:srgbClr val="000000"/>
                </a:solidFill>
              </a:rPr>
              <a:t>, MS teams, Attend Anywhere)</a:t>
            </a:r>
          </a:p>
          <a:p>
            <a:pPr marL="0">
              <a:lnSpc>
                <a:spcPct val="100000"/>
              </a:lnSpc>
              <a:spcBef>
                <a:spcPts val="0"/>
              </a:spcBef>
            </a:pPr>
            <a:r>
              <a:rPr lang="en-GB" dirty="0">
                <a:solidFill>
                  <a:srgbClr val="000000"/>
                </a:solidFill>
              </a:rPr>
              <a:t>Once you have NHS mail you can access MS Teams. Click </a:t>
            </a:r>
            <a:r>
              <a:rPr lang="en-GB" dirty="0">
                <a:solidFill>
                  <a:srgbClr val="000000"/>
                </a:solidFill>
                <a:hlinkClick r:id="rId4"/>
              </a:rPr>
              <a:t>here</a:t>
            </a:r>
            <a:r>
              <a:rPr lang="en-GB" dirty="0">
                <a:solidFill>
                  <a:srgbClr val="000000"/>
                </a:solidFill>
              </a:rPr>
              <a:t> to learn more.</a:t>
            </a:r>
          </a:p>
          <a:p>
            <a:pPr marL="0">
              <a:lnSpc>
                <a:spcPct val="100000"/>
              </a:lnSpc>
              <a:spcBef>
                <a:spcPts val="0"/>
              </a:spcBef>
            </a:pPr>
            <a:r>
              <a:rPr lang="en-GB" dirty="0">
                <a:solidFill>
                  <a:srgbClr val="000000"/>
                </a:solidFill>
              </a:rPr>
              <a:t>Digital social care have launched a </a:t>
            </a:r>
            <a:r>
              <a:rPr lang="en-GB" dirty="0">
                <a:solidFill>
                  <a:srgbClr val="000000"/>
                </a:solidFill>
                <a:hlinkClick r:id="rId5"/>
              </a:rPr>
              <a:t>technology helpline </a:t>
            </a:r>
            <a:r>
              <a:rPr lang="en-GB" dirty="0">
                <a:solidFill>
                  <a:srgbClr val="000000"/>
                </a:solidFill>
              </a:rPr>
              <a:t>to support you.</a:t>
            </a:r>
          </a:p>
        </p:txBody>
      </p:sp>
      <p:sp>
        <p:nvSpPr>
          <p:cNvPr id="12" name="Content Placeholder 1">
            <a:extLst>
              <a:ext uri="{FF2B5EF4-FFF2-40B4-BE49-F238E27FC236}">
                <a16:creationId xmlns:a16="http://schemas.microsoft.com/office/drawing/2014/main" id="{8BF09B03-0DED-4989-8FD2-937B209F052F}"/>
              </a:ext>
            </a:extLst>
          </p:cNvPr>
          <p:cNvSpPr txBox="1">
            <a:spLocks/>
          </p:cNvSpPr>
          <p:nvPr/>
        </p:nvSpPr>
        <p:spPr>
          <a:xfrm>
            <a:off x="6483068" y="783596"/>
            <a:ext cx="5556532" cy="48626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b="1" dirty="0">
                <a:solidFill>
                  <a:schemeClr val="bg2"/>
                </a:solidFill>
              </a:rPr>
              <a:t>Think</a:t>
            </a:r>
            <a:r>
              <a:rPr lang="en-GB" dirty="0"/>
              <a:t> </a:t>
            </a:r>
          </a:p>
          <a:p>
            <a:pPr>
              <a:lnSpc>
                <a:spcPct val="100000"/>
              </a:lnSpc>
              <a:spcBef>
                <a:spcPts val="0"/>
              </a:spcBef>
            </a:pPr>
            <a:r>
              <a:rPr lang="en-GB" dirty="0"/>
              <a:t>Do I have at least 10mb broadband speed in place for remote consultations? If you need support with increasing the </a:t>
            </a:r>
            <a:r>
              <a:rPr lang="en-GB" dirty="0" err="1"/>
              <a:t>WiFi</a:t>
            </a:r>
            <a:r>
              <a:rPr lang="en-GB" dirty="0"/>
              <a:t> speed, please email </a:t>
            </a:r>
            <a:r>
              <a:rPr lang="en-GB" u="sng" dirty="0">
                <a:hlinkClick r:id="rId6"/>
              </a:rPr>
              <a:t>England.CareHomesDigital@nhs.net</a:t>
            </a:r>
            <a:r>
              <a:rPr lang="en-GB" dirty="0"/>
              <a:t> </a:t>
            </a:r>
          </a:p>
          <a:p>
            <a:pPr>
              <a:lnSpc>
                <a:spcPct val="100000"/>
              </a:lnSpc>
              <a:spcBef>
                <a:spcPts val="0"/>
              </a:spcBef>
            </a:pPr>
            <a:r>
              <a:rPr lang="en-GB" dirty="0"/>
              <a:t>Do I have the technology in place to take observations and share them with a healthcare professional?</a:t>
            </a:r>
          </a:p>
          <a:p>
            <a:pPr>
              <a:lnSpc>
                <a:spcPct val="100000"/>
              </a:lnSpc>
              <a:spcBef>
                <a:spcPts val="0"/>
              </a:spcBef>
            </a:pPr>
            <a:r>
              <a:rPr lang="en-GB" dirty="0"/>
              <a:t>Do I have a way of sharing resident information with health and social care securely? </a:t>
            </a:r>
            <a:r>
              <a:rPr lang="en-GB" dirty="0" err="1"/>
              <a:t>NHSmail</a:t>
            </a:r>
            <a:r>
              <a:rPr lang="en-GB" dirty="0"/>
              <a:t> can provide you with a secure way of securely sharing information with the system.</a:t>
            </a:r>
          </a:p>
          <a:p>
            <a:pPr>
              <a:lnSpc>
                <a:spcPct val="100000"/>
              </a:lnSpc>
              <a:spcBef>
                <a:spcPts val="0"/>
              </a:spcBef>
            </a:pPr>
            <a:r>
              <a:rPr lang="en-GB" dirty="0"/>
              <a:t>Do I know how to make a remote consultation using the technology I have? E.g. Teams.</a:t>
            </a:r>
          </a:p>
          <a:p>
            <a:pPr marL="0" indent="0">
              <a:lnSpc>
                <a:spcPct val="100000"/>
              </a:lnSpc>
              <a:spcBef>
                <a:spcPts val="0"/>
              </a:spcBef>
              <a:buNone/>
            </a:pPr>
            <a:endParaRPr lang="en-GB" dirty="0"/>
          </a:p>
          <a:p>
            <a:pPr marL="0" indent="0">
              <a:lnSpc>
                <a:spcPct val="100000"/>
              </a:lnSpc>
              <a:spcBef>
                <a:spcPts val="0"/>
              </a:spcBef>
              <a:buNone/>
            </a:pPr>
            <a:r>
              <a:rPr lang="en-GB" b="1" dirty="0">
                <a:solidFill>
                  <a:schemeClr val="bg2"/>
                </a:solidFill>
              </a:rPr>
              <a:t>Ask</a:t>
            </a:r>
            <a:r>
              <a:rPr lang="en-GB" dirty="0"/>
              <a:t> </a:t>
            </a:r>
          </a:p>
          <a:p>
            <a:pPr>
              <a:lnSpc>
                <a:spcPct val="100000"/>
              </a:lnSpc>
              <a:spcBef>
                <a:spcPts val="0"/>
              </a:spcBef>
            </a:pPr>
            <a:r>
              <a:rPr lang="en-GB" dirty="0"/>
              <a:t>What do I need to do to enable remote consultations?</a:t>
            </a:r>
          </a:p>
          <a:p>
            <a:pPr>
              <a:lnSpc>
                <a:spcPct val="100000"/>
              </a:lnSpc>
              <a:spcBef>
                <a:spcPts val="0"/>
              </a:spcBef>
            </a:pPr>
            <a:r>
              <a:rPr lang="en-GB" dirty="0"/>
              <a:t>How do I access </a:t>
            </a:r>
            <a:r>
              <a:rPr lang="en-GB" dirty="0" err="1"/>
              <a:t>NHSmail</a:t>
            </a:r>
            <a:r>
              <a:rPr lang="en-GB" dirty="0"/>
              <a:t>?</a:t>
            </a:r>
          </a:p>
          <a:p>
            <a:pPr>
              <a:lnSpc>
                <a:spcPct val="100000"/>
              </a:lnSpc>
              <a:spcBef>
                <a:spcPts val="0"/>
              </a:spcBef>
            </a:pPr>
            <a:r>
              <a:rPr lang="en-GB" dirty="0"/>
              <a:t>Can my Local Authority or CCG support me?</a:t>
            </a:r>
          </a:p>
          <a:p>
            <a:pPr>
              <a:lnSpc>
                <a:spcPct val="100000"/>
              </a:lnSpc>
              <a:spcBef>
                <a:spcPts val="0"/>
              </a:spcBef>
            </a:pPr>
            <a:r>
              <a:rPr lang="en-GB" dirty="0"/>
              <a:t>How will you resource the use of technology?</a:t>
            </a:r>
          </a:p>
          <a:p>
            <a:pPr marL="0" indent="0">
              <a:lnSpc>
                <a:spcPct val="100000"/>
              </a:lnSpc>
              <a:spcBef>
                <a:spcPts val="0"/>
              </a:spcBef>
              <a:buNone/>
            </a:pPr>
            <a:endParaRPr lang="en-GB" b="1" dirty="0">
              <a:solidFill>
                <a:schemeClr val="bg2"/>
              </a:solidFill>
            </a:endParaRPr>
          </a:p>
          <a:p>
            <a:pPr marL="0" indent="0">
              <a:lnSpc>
                <a:spcPct val="100000"/>
              </a:lnSpc>
              <a:spcBef>
                <a:spcPts val="0"/>
              </a:spcBef>
              <a:buNone/>
            </a:pPr>
            <a:r>
              <a:rPr lang="en-GB" b="1" dirty="0">
                <a:solidFill>
                  <a:schemeClr val="bg2"/>
                </a:solidFill>
              </a:rPr>
              <a:t>Do</a:t>
            </a:r>
          </a:p>
          <a:p>
            <a:pPr>
              <a:lnSpc>
                <a:spcPct val="100000"/>
              </a:lnSpc>
              <a:spcBef>
                <a:spcPts val="0"/>
              </a:spcBef>
            </a:pPr>
            <a:r>
              <a:rPr lang="en-GB" dirty="0"/>
              <a:t>Access the helpful training resources and webinars produced by Digital Social Care </a:t>
            </a:r>
            <a:r>
              <a:rPr lang="en-GB" dirty="0">
                <a:hlinkClick r:id="rId7"/>
              </a:rPr>
              <a:t>Link</a:t>
            </a:r>
            <a:r>
              <a:rPr lang="en-GB" dirty="0"/>
              <a:t> </a:t>
            </a:r>
          </a:p>
          <a:p>
            <a:pPr>
              <a:lnSpc>
                <a:spcPct val="100000"/>
              </a:lnSpc>
              <a:spcBef>
                <a:spcPts val="0"/>
              </a:spcBef>
            </a:pPr>
            <a:r>
              <a:rPr lang="en-GB" dirty="0"/>
              <a:t>Sign up for NHS mail </a:t>
            </a:r>
            <a:r>
              <a:rPr lang="en-GB" u="sng" dirty="0">
                <a:hlinkClick r:id="rId8"/>
              </a:rPr>
              <a:t>hlp.londonchnhsmailrequests@nhs.net</a:t>
            </a:r>
            <a:endParaRPr lang="en-GB" dirty="0"/>
          </a:p>
          <a:p>
            <a:pPr>
              <a:lnSpc>
                <a:spcPct val="100000"/>
              </a:lnSpc>
              <a:spcBef>
                <a:spcPts val="0"/>
              </a:spcBef>
            </a:pPr>
            <a:r>
              <a:rPr lang="en-GB" dirty="0"/>
              <a:t>Download MS teams </a:t>
            </a:r>
          </a:p>
          <a:p>
            <a:pPr>
              <a:lnSpc>
                <a:spcPct val="100000"/>
              </a:lnSpc>
              <a:spcBef>
                <a:spcPts val="0"/>
              </a:spcBef>
            </a:pPr>
            <a:r>
              <a:rPr lang="en-GB" dirty="0"/>
              <a:t>Ask your Local Authority/CCG/AHSN for support adopting new technology</a:t>
            </a:r>
          </a:p>
        </p:txBody>
      </p:sp>
      <p:sp>
        <p:nvSpPr>
          <p:cNvPr id="13" name="Content Placeholder 1">
            <a:extLst>
              <a:ext uri="{FF2B5EF4-FFF2-40B4-BE49-F238E27FC236}">
                <a16:creationId xmlns:a16="http://schemas.microsoft.com/office/drawing/2014/main" id="{BBE9EA98-DA06-4F53-9EFF-6FA48D7B69CC}"/>
              </a:ext>
            </a:extLst>
          </p:cNvPr>
          <p:cNvSpPr txBox="1">
            <a:spLocks/>
          </p:cNvSpPr>
          <p:nvPr/>
        </p:nvSpPr>
        <p:spPr>
          <a:xfrm>
            <a:off x="6731971" y="6237039"/>
            <a:ext cx="4865406" cy="620961"/>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dirty="0">
                <a:solidFill>
                  <a:schemeClr val="accent1"/>
                </a:solidFill>
              </a:rPr>
              <a:t>Resources</a:t>
            </a:r>
          </a:p>
          <a:p>
            <a:pPr marL="0" indent="0">
              <a:lnSpc>
                <a:spcPct val="100000"/>
              </a:lnSpc>
              <a:spcBef>
                <a:spcPts val="0"/>
              </a:spcBef>
              <a:buNone/>
            </a:pPr>
            <a:r>
              <a:rPr lang="en-GB" sz="1200" dirty="0">
                <a:hlinkClick r:id="rId7"/>
              </a:rPr>
              <a:t>Link</a:t>
            </a:r>
            <a:r>
              <a:rPr lang="en-GB" sz="1200" dirty="0"/>
              <a:t> to Digital Social Care </a:t>
            </a:r>
          </a:p>
          <a:p>
            <a:pPr marL="0" indent="0">
              <a:lnSpc>
                <a:spcPct val="100000"/>
              </a:lnSpc>
              <a:spcBef>
                <a:spcPts val="0"/>
              </a:spcBef>
              <a:buNone/>
            </a:pPr>
            <a:r>
              <a:rPr lang="en-GB" sz="1200" dirty="0"/>
              <a:t>Digital Social Care telephone </a:t>
            </a:r>
            <a:r>
              <a:rPr lang="en-GB" sz="1200" dirty="0">
                <a:hlinkClick r:id="rId5"/>
              </a:rPr>
              <a:t>Helpline</a:t>
            </a:r>
            <a:endParaRPr lang="en-GB" sz="1200" b="1" dirty="0">
              <a:solidFill>
                <a:schemeClr val="bg2"/>
              </a:solidFill>
            </a:endParaRPr>
          </a:p>
          <a:p>
            <a:pPr marL="0" indent="0">
              <a:lnSpc>
                <a:spcPct val="100000"/>
              </a:lnSpc>
              <a:spcBef>
                <a:spcPts val="0"/>
              </a:spcBef>
              <a:buNone/>
            </a:pPr>
            <a:r>
              <a:rPr lang="en-GB" sz="1200" b="1" dirty="0">
                <a:solidFill>
                  <a:schemeClr val="accent1"/>
                </a:solidFill>
              </a:rPr>
              <a:t> </a:t>
            </a:r>
          </a:p>
        </p:txBody>
      </p:sp>
      <p:sp>
        <p:nvSpPr>
          <p:cNvPr id="10" name="TextBox 9">
            <a:extLst>
              <a:ext uri="{FF2B5EF4-FFF2-40B4-BE49-F238E27FC236}">
                <a16:creationId xmlns:a16="http://schemas.microsoft.com/office/drawing/2014/main" id="{A6935561-4399-4137-81FD-3A7133DDEADE}"/>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pic>
        <p:nvPicPr>
          <p:cNvPr id="4" name="Graphic 3" descr="Cloud Computing">
            <a:extLst>
              <a:ext uri="{FF2B5EF4-FFF2-40B4-BE49-F238E27FC236}">
                <a16:creationId xmlns:a16="http://schemas.microsoft.com/office/drawing/2014/main" id="{50EBDBFC-AFD4-468D-9359-57371E1521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2400" y="331745"/>
            <a:ext cx="751331" cy="751331"/>
          </a:xfrm>
          <a:prstGeom prst="rect">
            <a:avLst/>
          </a:prstGeom>
        </p:spPr>
      </p:pic>
    </p:spTree>
    <p:extLst>
      <p:ext uri="{BB962C8B-B14F-4D97-AF65-F5344CB8AC3E}">
        <p14:creationId xmlns:p14="http://schemas.microsoft.com/office/powerpoint/2010/main" val="2128255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864529" y="171765"/>
            <a:ext cx="9804034" cy="611649"/>
          </a:xfrm>
        </p:spPr>
        <p:txBody>
          <a:bodyPr/>
          <a:lstStyle/>
          <a:p>
            <a:r>
              <a:rPr lang="en-GB" sz="2800" dirty="0"/>
              <a:t>Update on the Data Security and Protection Toolkit </a:t>
            </a: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349624" y="783414"/>
            <a:ext cx="6013854" cy="56541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8" name="Content Placeholder 1">
            <a:extLst>
              <a:ext uri="{FF2B5EF4-FFF2-40B4-BE49-F238E27FC236}">
                <a16:creationId xmlns:a16="http://schemas.microsoft.com/office/drawing/2014/main" id="{9E4A5A67-F3DD-4D15-9DCE-E7DD8F66F8C9}"/>
              </a:ext>
            </a:extLst>
          </p:cNvPr>
          <p:cNvSpPr txBox="1">
            <a:spLocks/>
          </p:cNvSpPr>
          <p:nvPr/>
        </p:nvSpPr>
        <p:spPr>
          <a:xfrm>
            <a:off x="7779346" y="1070431"/>
            <a:ext cx="3926879" cy="44361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Think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Who is your Data Security Champion within your home?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this supported by your head office team?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Ask</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Who is going to register your home on the DSPT? This may be completed on behalf of your home if you are part of a larger organisation.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Do</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adult social care providers in England who have not already registered with the DSPT should do so </a:t>
            </a:r>
            <a:r>
              <a:rPr lang="en-GB" b="1" dirty="0">
                <a:solidFill>
                  <a:srgbClr val="000000"/>
                </a:solidFill>
              </a:rPr>
              <a:t>asap</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so that we can let you know when the new version of the DSPT has launched and how to access support.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support you with this Digital Social Care have created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guidance how to register.</a:t>
            </a: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F6D9794-6E70-481D-8AF5-043F6C9883EB}"/>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
        <p:nvSpPr>
          <p:cNvPr id="10" name="TextBox 9">
            <a:extLst>
              <a:ext uri="{FF2B5EF4-FFF2-40B4-BE49-F238E27FC236}">
                <a16:creationId xmlns:a16="http://schemas.microsoft.com/office/drawing/2014/main" id="{0E78B109-F940-4835-95EC-61669AF587EB}"/>
              </a:ext>
            </a:extLst>
          </p:cNvPr>
          <p:cNvSpPr txBox="1"/>
          <p:nvPr/>
        </p:nvSpPr>
        <p:spPr>
          <a:xfrm>
            <a:off x="360550" y="1070431"/>
            <a:ext cx="7298951" cy="54784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Data Security and Protection Toolkit (DSPT)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is a free, online self-assessment for health and care providers to evaluate and improve their information governance, data and cyber security. The DSPT will help ensure your policies and systems are secure and meet information governance, data security and CQC requirements. It will also help you manage risks and share information with other health and care services securely, appropriately and with peace of mind.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 support the COVID-19 response, NHSX temporarily waived the requirement for social care providers to complete the Data Security and Protection Toolkit (DSPT) before accessing </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NHSMail</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All social care providers using </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NHSMail</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must register with the DSPT (i.e. sign up and provide contact details). This will enable the DSPT team to more easily contact and support providers, including those operating under the waiver. Revised guidance on how to register with the DSPT is available on the Digital Social Care w</a:t>
            </a:r>
            <a:r>
              <a:rPr kumimoji="0" lang="en-GB" sz="14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ebsite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new version of the DSPT for social care will launch in October that’s specifically designed for adult social care providers. This will include useful guidance linked to the Digital Social Care website, relevant for all types of care and support services, including residential and nursing homes, supported living, homecare, extra care, shared lives and day services. If you have any questions ahead of this time please email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hlp.londonchnhsmailrequests@nhs.net</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one of the team will come back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4CA392E2-62BA-4909-BAE6-2A3BB6BD8599}"/>
              </a:ext>
            </a:extLst>
          </p:cNvPr>
          <p:cNvPicPr>
            <a:picLocks noChangeAspect="1"/>
          </p:cNvPicPr>
          <p:nvPr/>
        </p:nvPicPr>
        <p:blipFill>
          <a:blip r:embed="rId6"/>
          <a:stretch>
            <a:fillRect/>
          </a:stretch>
        </p:blipFill>
        <p:spPr>
          <a:xfrm>
            <a:off x="8181975" y="5675823"/>
            <a:ext cx="3250826" cy="754655"/>
          </a:xfrm>
          <a:prstGeom prst="rect">
            <a:avLst/>
          </a:prstGeom>
        </p:spPr>
      </p:pic>
      <p:pic>
        <p:nvPicPr>
          <p:cNvPr id="6" name="Graphic 5" descr="Lock">
            <a:extLst>
              <a:ext uri="{FF2B5EF4-FFF2-40B4-BE49-F238E27FC236}">
                <a16:creationId xmlns:a16="http://schemas.microsoft.com/office/drawing/2014/main" id="{FCA13244-B99C-4A47-B6A3-DCD2594D81B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3117" y="98683"/>
            <a:ext cx="641412" cy="641412"/>
          </a:xfrm>
          <a:prstGeom prst="rect">
            <a:avLst/>
          </a:prstGeom>
        </p:spPr>
      </p:pic>
    </p:spTree>
    <p:extLst>
      <p:ext uri="{BB962C8B-B14F-4D97-AF65-F5344CB8AC3E}">
        <p14:creationId xmlns:p14="http://schemas.microsoft.com/office/powerpoint/2010/main" val="114092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4">
            <a:extLst>
              <a:ext uri="{FF2B5EF4-FFF2-40B4-BE49-F238E27FC236}">
                <a16:creationId xmlns:a16="http://schemas.microsoft.com/office/drawing/2014/main" id="{C5DD38FD-C6B7-4B90-93F1-DE51E7F034C1}"/>
              </a:ext>
            </a:extLst>
          </p:cNvPr>
          <p:cNvSpPr txBox="1">
            <a:spLocks noChangeArrowheads="1"/>
          </p:cNvSpPr>
          <p:nvPr/>
        </p:nvSpPr>
        <p:spPr bwMode="auto">
          <a:xfrm>
            <a:off x="-445580" y="-55752"/>
            <a:ext cx="1204295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5EB8"/>
                </a:solidFill>
                <a:effectLst/>
                <a:uLnTx/>
                <a:uFillTx/>
                <a:latin typeface="Arial" panose="020B0604020202020204" pitchFamily="34" charset="0"/>
                <a:ea typeface="Calibri" panose="020F0502020204030204" pitchFamily="34" charset="0"/>
                <a:cs typeface="Arial" panose="020B0604020202020204" pitchFamily="34" charset="0"/>
              </a:rPr>
              <a:t>Summary: Suspected Coronavirus Care Pathway - Residential and Nursing Care Residents</a:t>
            </a:r>
            <a:endParaRPr kumimoji="0" lang="en-US" altLang="en-US" sz="1800" b="0" i="0" u="none" strike="noStrike" kern="1200" cap="none" spc="0" normalizeH="0" baseline="0" noProof="0" dirty="0">
              <a:ln>
                <a:noFill/>
              </a:ln>
              <a:solidFill>
                <a:srgbClr val="005EB8"/>
              </a:solidFill>
              <a:effectLst/>
              <a:uLnTx/>
              <a:uFillTx/>
              <a:latin typeface="Arial" panose="020B0604020202020204" pitchFamily="34" charset="0"/>
              <a:ea typeface="+mn-ea"/>
              <a:cs typeface="+mn-cs"/>
            </a:endParaRPr>
          </a:p>
        </p:txBody>
      </p:sp>
      <p:sp>
        <p:nvSpPr>
          <p:cNvPr id="35" name="Rectangle 34">
            <a:extLst>
              <a:ext uri="{FF2B5EF4-FFF2-40B4-BE49-F238E27FC236}">
                <a16:creationId xmlns:a16="http://schemas.microsoft.com/office/drawing/2014/main" id="{F4FD14BA-519A-4776-86E1-101677C4A07F}"/>
              </a:ext>
            </a:extLst>
          </p:cNvPr>
          <p:cNvSpPr/>
          <p:nvPr/>
        </p:nvSpPr>
        <p:spPr>
          <a:xfrm>
            <a:off x="725938" y="680229"/>
            <a:ext cx="9083675" cy="3178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3" name="TextBox 7">
            <a:extLst>
              <a:ext uri="{FF2B5EF4-FFF2-40B4-BE49-F238E27FC236}">
                <a16:creationId xmlns:a16="http://schemas.microsoft.com/office/drawing/2014/main" id="{96EDF7CF-E117-4456-80D1-9EBBABB99E7F}"/>
              </a:ext>
            </a:extLst>
          </p:cNvPr>
          <p:cNvSpPr txBox="1">
            <a:spLocks noChangeArrowheads="1"/>
          </p:cNvSpPr>
          <p:nvPr/>
        </p:nvSpPr>
        <p:spPr bwMode="auto">
          <a:xfrm>
            <a:off x="353090" y="321023"/>
            <a:ext cx="5497580" cy="377398"/>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Suspected Cases</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 name="TextBox 11">
            <a:extLst>
              <a:ext uri="{FF2B5EF4-FFF2-40B4-BE49-F238E27FC236}">
                <a16:creationId xmlns:a16="http://schemas.microsoft.com/office/drawing/2014/main" id="{BB24C63A-DDF2-4365-BB7E-D0C4D24B348E}"/>
              </a:ext>
            </a:extLst>
          </p:cNvPr>
          <p:cNvSpPr txBox="1">
            <a:spLocks noChangeArrowheads="1"/>
          </p:cNvSpPr>
          <p:nvPr/>
        </p:nvSpPr>
        <p:spPr bwMode="auto">
          <a:xfrm>
            <a:off x="6232323" y="321023"/>
            <a:ext cx="3995756" cy="35920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R="0" lvl="0" indent="0" algn="ctr" eaLnBrk="0" fontAlgn="base" hangingPunct="0">
              <a:lnSpc>
                <a:spcPct val="100000"/>
              </a:lnSpc>
              <a:spcBef>
                <a:spcPct val="0"/>
              </a:spcBef>
              <a:spcAft>
                <a:spcPct val="0"/>
              </a:spcAft>
              <a:buClrTx/>
              <a:buSzTx/>
              <a:buFontTx/>
              <a:buNone/>
              <a:tabLst/>
              <a:defRPr kumimoji="0" sz="1400" b="1"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Isolate and Monitor</a:t>
            </a:r>
          </a:p>
        </p:txBody>
      </p:sp>
      <p:sp>
        <p:nvSpPr>
          <p:cNvPr id="25" name="TextBox 10">
            <a:extLst>
              <a:ext uri="{FF2B5EF4-FFF2-40B4-BE49-F238E27FC236}">
                <a16:creationId xmlns:a16="http://schemas.microsoft.com/office/drawing/2014/main" id="{4A41FA95-E574-4AD1-8C25-5CDCCF9BC0B9}"/>
              </a:ext>
            </a:extLst>
          </p:cNvPr>
          <p:cNvSpPr txBox="1">
            <a:spLocks noChangeArrowheads="1"/>
          </p:cNvSpPr>
          <p:nvPr/>
        </p:nvSpPr>
        <p:spPr bwMode="auto">
          <a:xfrm>
            <a:off x="353090" y="765490"/>
            <a:ext cx="5497580" cy="195232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altLang="en-US" sz="1000" b="0" i="0" u="none" strike="noStrike" kern="1200" cap="none" spc="0" normalizeH="0" baseline="0" noProof="0" dirty="0" bmk="">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onsider COVID-19 infection in a resident with any of the following:</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bmk="_Hlk36125628">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New continuous cough, different to usual</a:t>
            </a:r>
            <a:endParaRPr kumimoji="0" lang="en-US" altLang="en-US" sz="600" b="0" i="0" u="none" strike="noStrike" kern="1200" cap="none" spc="0" normalizeH="0" baseline="0" noProof="0" dirty="0" bmk="_Hlk36125628">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bmk="_Hlk36125628">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High temperature (≥37.8°C), shivery, achy, hot to touch</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bmk="_Hlk36125628">
                <a:ln>
                  <a:noFill/>
                </a:ln>
                <a:solidFill>
                  <a:srgbClr val="000000"/>
                </a:solidFill>
                <a:effectLst/>
                <a:uLnTx/>
                <a:uFillTx/>
                <a:latin typeface="Arial" panose="020B0604020202020204" pitchFamily="34" charset="0"/>
                <a:ea typeface="+mn-ea"/>
                <a:cs typeface="Arial" panose="020B0604020202020204" pitchFamily="34" charset="0"/>
              </a:rPr>
              <a:t>Loss or change to sense of smell or taste</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Care home residents may also commonly present with non-respiratory tract symptoms, such as new onset/worsening confusion or diarrhea and other subtle signs of deterioration.</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Record observations where possible: date of first symptoms, blood </a:t>
            </a:r>
            <a:r>
              <a:rPr lang="en-US"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p</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ressure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3"/>
              </a:rPr>
              <a:t>Pulse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4"/>
              </a:rPr>
              <a:t>respiratory rate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a:t>
            </a:r>
            <a:r>
              <a:rPr lang="en-US"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emperature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(refer to </a:t>
            </a:r>
            <a:r>
              <a:rPr lang="en-US" altLang="en-US" sz="1000"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hermometer</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instructions) </a:t>
            </a: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Remember to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5"/>
              </a:rPr>
              <a:t>Maintain fluid intake</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For more support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call the residents </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GP</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in the first instance</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Call </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111* Star 6</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for urgent clinical advice, or if the GP is not available – this will put you in contact with a Clinician in NHS 111</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6" name="TextBox 22">
            <a:extLst>
              <a:ext uri="{FF2B5EF4-FFF2-40B4-BE49-F238E27FC236}">
                <a16:creationId xmlns:a16="http://schemas.microsoft.com/office/drawing/2014/main" id="{7C11AE4B-1C75-421F-AD1B-67BD0B736A13}"/>
              </a:ext>
            </a:extLst>
          </p:cNvPr>
          <p:cNvSpPr txBox="1">
            <a:spLocks noChangeArrowheads="1"/>
          </p:cNvSpPr>
          <p:nvPr/>
        </p:nvSpPr>
        <p:spPr bwMode="auto">
          <a:xfrm>
            <a:off x="6244473" y="765489"/>
            <a:ext cx="5416343" cy="1657350"/>
          </a:xfrm>
          <a:prstGeom prst="rect">
            <a:avLst/>
          </a:prstGeom>
          <a:solidFill>
            <a:srgbClr val="F7CA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Resident to be isolated for </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14 days</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 a single bedroom. Use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6"/>
              </a:rPr>
              <a:t>Infection Control guidance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Care for resident using PPE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7"/>
              </a:rPr>
              <a:t>what to use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and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8"/>
              </a:rPr>
              <a:t>how to wear and dispose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Due to sustained transmission PPE is to be used with all patients. Additional PPE is required for </a:t>
            </a:r>
            <a:r>
              <a:rPr lang="en-US" altLang="en-US" sz="1000" dirty="0">
                <a:solidFill>
                  <a:srgbClr val="000000"/>
                </a:solidFill>
                <a:ea typeface="Calibri" panose="020F0502020204030204" pitchFamily="34" charset="0"/>
                <a:cs typeface="Arial" panose="020B0604020202020204" pitchFamily="34" charset="0"/>
                <a:hlinkClick r:id="rId9"/>
              </a:rPr>
              <a:t>Aerosol Generating Procedures</a:t>
            </a:r>
            <a:r>
              <a:rPr lang="en-US" altLang="en-US" sz="1000" dirty="0">
                <a:solidFill>
                  <a:srgbClr val="000000"/>
                </a:solidFill>
                <a:ea typeface="Calibri" panose="020F0502020204030204" pitchFamily="34" charset="0"/>
                <a:cs typeface="Arial" panose="020B0604020202020204" pitchFamily="34" charset="0"/>
              </a:rPr>
              <a:t>. </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Use correct handwashing technique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0"/>
              </a:rPr>
              <a:t>video</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Consider bathroom facilities. If no </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en</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-suite available.</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Designate a single bathroom for this resident only </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Use commode in room</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tab pos="457200" algn="l"/>
              </a:tabLst>
              <a:defRPr/>
            </a:pPr>
            <a:r>
              <a:rPr kumimoji="0" lang="en-US" altLang="en-US" sz="1100" b="1" i="0" u="sng"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Record observations</a:t>
            </a: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if concerned to inform health services</a:t>
            </a:r>
            <a:endParaRPr kumimoji="0" lang="en-US" alt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7" name="TextBox 25">
            <a:extLst>
              <a:ext uri="{FF2B5EF4-FFF2-40B4-BE49-F238E27FC236}">
                <a16:creationId xmlns:a16="http://schemas.microsoft.com/office/drawing/2014/main" id="{78936604-2E4E-4131-B19C-B6C66DECC932}"/>
              </a:ext>
            </a:extLst>
          </p:cNvPr>
          <p:cNvSpPr txBox="1">
            <a:spLocks noChangeArrowheads="1"/>
          </p:cNvSpPr>
          <p:nvPr/>
        </p:nvSpPr>
        <p:spPr bwMode="auto">
          <a:xfrm>
            <a:off x="6232322" y="2415470"/>
            <a:ext cx="5428494" cy="5429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If a resident deteriorates at any stage </a:t>
            </a:r>
            <a:r>
              <a:rPr kumimoji="0" lang="en-US" altLang="en-US" sz="10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Escalate to 111* Star 6 or 999</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Be explicit that COVID-19 is suspected and ensure you have easy access to the residents CMC plan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9" name="TextBox 47">
            <a:extLst>
              <a:ext uri="{FF2B5EF4-FFF2-40B4-BE49-F238E27FC236}">
                <a16:creationId xmlns:a16="http://schemas.microsoft.com/office/drawing/2014/main" id="{D608B00D-7B29-4C5F-97D0-D7451878BDC6}"/>
              </a:ext>
            </a:extLst>
          </p:cNvPr>
          <p:cNvSpPr txBox="1">
            <a:spLocks noChangeArrowheads="1"/>
          </p:cNvSpPr>
          <p:nvPr/>
        </p:nvSpPr>
        <p:spPr bwMode="auto">
          <a:xfrm>
            <a:off x="353090" y="4268956"/>
            <a:ext cx="5497580" cy="2193282"/>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Communication with the NHS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Use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1"/>
              </a:rPr>
              <a:t>Restore2</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 deterioration and escalation tool) if you have been trained to do so</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a:t>
            </a:r>
            <a:r>
              <a:rPr kumimoji="0" lang="en-US" altLang="en-US" sz="1000" b="0" i="0" u="none" strike="noStrike" kern="1200" cap="none" spc="0" normalizeH="0" baseline="0" noProof="0" dirty="0" bmk="">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here appropriate please ensure that residents are offered advance care planning discussions and that their wishes are recorded on </a:t>
            </a:r>
            <a:r>
              <a:rPr kumimoji="0" lang="en-US" altLang="en-US" sz="1000" b="0" i="0" u="none" strike="noStrike" kern="1200" cap="none" spc="0" normalizeH="0" baseline="0" noProof="0" dirty="0" bmk="_Hlk36642339">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hlinkClick r:id="rId12"/>
              </a:rPr>
              <a:t>Coordinate My C</a:t>
            </a:r>
            <a:r>
              <a:rPr kumimoji="0" lang="en-US" altLang="en-US" sz="1000" b="0" i="0" u="sng" strike="noStrike" kern="1200" cap="none" spc="0" normalizeH="0" baseline="0" noProof="0" dirty="0" bmk="_Hlk36642339">
                <a:ln>
                  <a:noFill/>
                </a:ln>
                <a:solidFill>
                  <a:srgbClr val="0563C1"/>
                </a:solidFill>
                <a:effectLst/>
                <a:uLnTx/>
                <a:uFillTx/>
                <a:latin typeface="Arial" panose="020B0604020202020204" pitchFamily="34" charset="0"/>
                <a:ea typeface="Times New Roman" panose="02020603050405020304" pitchFamily="18" charset="0"/>
                <a:cs typeface="Arial" panose="020B0604020202020204" pitchFamily="34" charset="0"/>
                <a:hlinkClick r:id="rId12"/>
              </a:rPr>
              <a:t>are (CMC)</a:t>
            </a:r>
            <a:r>
              <a:rPr kumimoji="0" lang="en-US" altLang="en-US" sz="1000" b="0" i="0" u="none" strike="noStrike" kern="1200" cap="none" spc="0" normalizeH="0" baseline="0" noProof="0" dirty="0" bmk="_Hlk36642339">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Make sure you have easy access to the residents CMC or Ceiling of Treatment plan when you call NHS 111 *Star Line (or 999)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Do you have NHS Mail?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Send emails directly to your GP, Community Team and Hospital. Contact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3"/>
              </a:rPr>
              <a:t>hlp.londonchnhsmailrequests@nhs.net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to get an </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NHS.net email</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set up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Please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4"/>
              </a:rPr>
              <a:t>register</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and use </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Capacity Tracker</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to support hospital discharge planning. User guide is available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5"/>
              </a:rPr>
              <a:t>here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and the business continuity guide is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6"/>
              </a:rPr>
              <a:t>here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You can also access the Capacity Tracker masterclass webinar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17"/>
              </a:rPr>
              <a:t>here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43" name="Right Arrow 44">
            <a:extLst>
              <a:ext uri="{FF2B5EF4-FFF2-40B4-BE49-F238E27FC236}">
                <a16:creationId xmlns:a16="http://schemas.microsoft.com/office/drawing/2014/main" id="{F720E853-750A-4A66-9C84-8D9E5F5207BA}"/>
              </a:ext>
            </a:extLst>
          </p:cNvPr>
          <p:cNvSpPr/>
          <p:nvPr/>
        </p:nvSpPr>
        <p:spPr>
          <a:xfrm>
            <a:off x="5714167" y="1369522"/>
            <a:ext cx="466725" cy="39433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0" name="Text Box 2">
            <a:extLst>
              <a:ext uri="{FF2B5EF4-FFF2-40B4-BE49-F238E27FC236}">
                <a16:creationId xmlns:a16="http://schemas.microsoft.com/office/drawing/2014/main" id="{775EF1F0-5C8C-44D0-90C0-075F8335EBC7}"/>
              </a:ext>
            </a:extLst>
          </p:cNvPr>
          <p:cNvSpPr txBox="1">
            <a:spLocks noChangeArrowheads="1"/>
          </p:cNvSpPr>
          <p:nvPr/>
        </p:nvSpPr>
        <p:spPr bwMode="auto">
          <a:xfrm>
            <a:off x="6244473" y="4766156"/>
            <a:ext cx="5452793" cy="867087"/>
          </a:xfrm>
          <a:prstGeom prst="rect">
            <a:avLst/>
          </a:prstGeom>
          <a:solidFill>
            <a:srgbClr val="E2E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How to access Personal Protective Equipment (PPE):</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Order PPE through your normal supplier</a:t>
            </a:r>
            <a:r>
              <a:rPr kumimoji="0" lang="en-US" altLang="en-US" sz="10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Arial" panose="020B0604020202020204" pitchFamily="34" charset="0"/>
              </a:rPr>
              <a:t>. If this isn’t possible arrangements have been made with seven wholesalers to provide PPE to the social care sector.</a:t>
            </a:r>
            <a:endParaRPr kumimoji="0" lang="en-US" altLang="en-US" sz="600" b="0" i="0" u="none" strike="noStrike" kern="1200" cap="none" spc="0" normalizeH="0" baseline="0" noProof="0" dirty="0">
              <a:ln>
                <a:noFill/>
              </a:ln>
              <a:effectLst/>
              <a:uLnTx/>
              <a:uFillTx/>
              <a:latin typeface="Calibri" panose="020F0502020204030204"/>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Contact your Local Authority if you are still unable to get PPE provision.</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lang="en-US"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8"/>
              </a:rPr>
              <a:t>PPE g</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8"/>
              </a:rPr>
              <a:t>uidance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8"/>
              </a:rPr>
              <a:t> for Residential Care Providers </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1" name="Rectangle 7">
            <a:extLst>
              <a:ext uri="{FF2B5EF4-FFF2-40B4-BE49-F238E27FC236}">
                <a16:creationId xmlns:a16="http://schemas.microsoft.com/office/drawing/2014/main" id="{349F9646-F0CA-4799-8072-B8B1CCE90221}"/>
              </a:ext>
            </a:extLst>
          </p:cNvPr>
          <p:cNvSpPr>
            <a:spLocks noChangeArrowheads="1"/>
          </p:cNvSpPr>
          <p:nvPr/>
        </p:nvSpPr>
        <p:spPr bwMode="auto">
          <a:xfrm>
            <a:off x="353090" y="2784885"/>
            <a:ext cx="5497580" cy="1446212"/>
          </a:xfrm>
          <a:prstGeom prst="rect">
            <a:avLst/>
          </a:prstGeom>
          <a:solidFill>
            <a:srgbClr val="E2EFD9"/>
          </a:solidFill>
          <a:ln w="127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Isolation for people who walk around for wellbeing (dementia, learning disabilities, autism)</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Use standard operating procedures for isolating residents who walk around for wellbeing (</a:t>
            </a: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wandering</a:t>
            </a: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Behavioural</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interventions may be employed but physical restraint should not be used.</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When caring for, or treating, a person who lacks the relevant mental capacity during the COVID-19 pandemic, please follow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8"/>
              </a:rPr>
              <a:t>government guidance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2" name="Rectangle 44">
            <a:extLst>
              <a:ext uri="{FF2B5EF4-FFF2-40B4-BE49-F238E27FC236}">
                <a16:creationId xmlns:a16="http://schemas.microsoft.com/office/drawing/2014/main" id="{0F1F0C7B-A8F4-49F1-976D-5A8A3089ACED}"/>
              </a:ext>
            </a:extLst>
          </p:cNvPr>
          <p:cNvSpPr>
            <a:spLocks noChangeArrowheads="1"/>
          </p:cNvSpPr>
          <p:nvPr/>
        </p:nvSpPr>
        <p:spPr bwMode="auto">
          <a:xfrm>
            <a:off x="6220173" y="2941236"/>
            <a:ext cx="5452793" cy="1851481"/>
          </a:xfrm>
          <a:prstGeom prst="rect">
            <a:avLst/>
          </a:prstGeom>
          <a:solidFill>
            <a:srgbClr val="FFFF66"/>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100" b="1" dirty="0">
                <a:solidFill>
                  <a:srgbClr val="000000"/>
                </a:solidFill>
                <a:latin typeface="Arial" panose="020B0604020202020204" pitchFamily="34" charset="0"/>
                <a:cs typeface="Arial" panose="020B0604020202020204" pitchFamily="34" charset="0"/>
              </a:rPr>
              <a:t>If you have two or more new symptomatic residents and these are the first new cases for over 28 days: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Contact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the Public Health England London Coronavirus Response Cell</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Phone Number:</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0300 303 0450</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Email:</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19"/>
              </a:rPr>
              <a:t>LCRC@phe.gov.uk</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000" dirty="0">
              <a:solidFill>
                <a:srgbClr val="000000"/>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LCRC will provide advice and arrange initial testing.</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000" b="1" dirty="0">
                <a:solidFill>
                  <a:srgbClr val="000000"/>
                </a:solidFill>
                <a:latin typeface="Arial" panose="020B0604020202020204" pitchFamily="34" charset="0"/>
                <a:ea typeface="Times New Roman" panose="02020603050405020304" pitchFamily="18" charset="0"/>
                <a:cs typeface="Arial" panose="020B0604020202020204" pitchFamily="34" charset="0"/>
              </a:rPr>
              <a:t>Regularly u</a:t>
            </a:r>
            <a:r>
              <a:rPr kumimoji="0" lang="en-US" altLang="en-US" sz="10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pdate</a:t>
            </a: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Capacity Tracker, your Local Authority and RIDDOR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Guidance:</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hlinkClick r:id="rId20"/>
              </a:rPr>
              <a:t>Admission and Care of Residents during COVID-19 Incident</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33" name="Text Box 46">
            <a:extLst>
              <a:ext uri="{FF2B5EF4-FFF2-40B4-BE49-F238E27FC236}">
                <a16:creationId xmlns:a16="http://schemas.microsoft.com/office/drawing/2014/main" id="{23F2FFC7-5273-4CFC-8BC7-05143A226AA5}"/>
              </a:ext>
            </a:extLst>
          </p:cNvPr>
          <p:cNvSpPr txBox="1">
            <a:spLocks noChangeArrowheads="1"/>
          </p:cNvSpPr>
          <p:nvPr/>
        </p:nvSpPr>
        <p:spPr bwMode="auto">
          <a:xfrm>
            <a:off x="6244474" y="5633243"/>
            <a:ext cx="5452792" cy="867087"/>
          </a:xfrm>
          <a:prstGeom prst="rect">
            <a:avLst/>
          </a:prstGeom>
          <a:solidFill>
            <a:srgbClr val="FFE5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Resources and Support for Care Home Staff</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8"/>
              </a:rPr>
              <a:t>Guidance on how to work safely in care homes</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21"/>
              </a:rPr>
              <a:t>COVID-19 Care Platform</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Queens Nursing Institute </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22"/>
              </a:rPr>
              <a:t>Facebook Page</a:t>
            </a:r>
            <a:endParaRPr kumimoji="0" lang="en-US" altLang="en-US" sz="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hlinkClick r:id="rId23"/>
              </a:rPr>
              <a:t>RIDDOR reporting of COVID-19</a:t>
            </a: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4" name="Rectangle 55">
            <a:extLst>
              <a:ext uri="{FF2B5EF4-FFF2-40B4-BE49-F238E27FC236}">
                <a16:creationId xmlns:a16="http://schemas.microsoft.com/office/drawing/2014/main" id="{585D5EA9-2681-4CCD-9F63-0A1AC6D9CD15}"/>
              </a:ext>
            </a:extLst>
          </p:cNvPr>
          <p:cNvSpPr>
            <a:spLocks noChangeArrowheads="1"/>
          </p:cNvSpPr>
          <p:nvPr/>
        </p:nvSpPr>
        <p:spPr bwMode="auto">
          <a:xfrm>
            <a:off x="-77972" y="-5174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663B8466-85DF-446E-AB3A-10BA7914B448}"/>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
        <p:nvSpPr>
          <p:cNvPr id="2" name="TextBox 1">
            <a:extLst>
              <a:ext uri="{FF2B5EF4-FFF2-40B4-BE49-F238E27FC236}">
                <a16:creationId xmlns:a16="http://schemas.microsoft.com/office/drawing/2014/main" id="{05776125-6B71-48CB-8849-B6A24BA317FC}"/>
              </a:ext>
            </a:extLst>
          </p:cNvPr>
          <p:cNvSpPr txBox="1"/>
          <p:nvPr/>
        </p:nvSpPr>
        <p:spPr>
          <a:xfrm>
            <a:off x="5413248" y="2715768"/>
            <a:ext cx="914400" cy="914400"/>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val="5634975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832961" y="220061"/>
            <a:ext cx="10764416" cy="611649"/>
          </a:xfrm>
        </p:spPr>
        <p:txBody>
          <a:bodyPr>
            <a:normAutofit/>
          </a:bodyPr>
          <a:lstStyle/>
          <a:p>
            <a:r>
              <a:rPr lang="en-GB" sz="3200" dirty="0"/>
              <a:t>DSPT – support available from Digital Social Care  </a:t>
            </a:r>
          </a:p>
        </p:txBody>
      </p:sp>
      <p:sp>
        <p:nvSpPr>
          <p:cNvPr id="8" name="TextBox 7">
            <a:extLst>
              <a:ext uri="{FF2B5EF4-FFF2-40B4-BE49-F238E27FC236}">
                <a16:creationId xmlns:a16="http://schemas.microsoft.com/office/drawing/2014/main" id="{014B120B-4295-46DB-9C49-F6197E96C527}"/>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
        <p:nvSpPr>
          <p:cNvPr id="6" name="TextBox 5">
            <a:extLst>
              <a:ext uri="{FF2B5EF4-FFF2-40B4-BE49-F238E27FC236}">
                <a16:creationId xmlns:a16="http://schemas.microsoft.com/office/drawing/2014/main" id="{71F3028F-46EA-4689-8D29-3E148A7A5454}"/>
              </a:ext>
            </a:extLst>
          </p:cNvPr>
          <p:cNvSpPr txBox="1"/>
          <p:nvPr/>
        </p:nvSpPr>
        <p:spPr>
          <a:xfrm>
            <a:off x="352425" y="910165"/>
            <a:ext cx="6477000" cy="6001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Digital Social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Care, run by social care providers for social care providers, provides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advice</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a:t>
            </a: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the sector on technology and data protection.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part of this support they are offering you the opportunity to join </a:t>
            </a:r>
            <a:r>
              <a:rPr kumimoji="0" lang="en-GB" sz="16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a series of </a:t>
            </a:r>
            <a:r>
              <a:rPr kumimoji="0" lang="en-GB" sz="1600" b="0" i="0" u="sng" strike="noStrike" kern="1200" cap="none" spc="0" normalizeH="0" baseline="0" noProof="0" dirty="0">
                <a:ln>
                  <a:noFill/>
                </a:ln>
                <a:solidFill>
                  <a:srgbClr val="9C4198"/>
                </a:solidFill>
                <a:effectLst/>
                <a:uLnTx/>
                <a:uFillTx/>
                <a:latin typeface="Arial" panose="020B0604020202020204" pitchFamily="34" charset="0"/>
                <a:ea typeface="+mn-ea"/>
                <a:cs typeface="Arial" panose="020B0604020202020204" pitchFamily="34" charset="0"/>
                <a:hlinkClick r:id="rId3"/>
              </a:rPr>
              <a:t>free webinars</a:t>
            </a:r>
            <a:r>
              <a:rPr kumimoji="0" lang="en-GB" sz="16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 to adult social care providers to help you think about how to protect your organisation’s confidential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We’re running the </a:t>
            </a:r>
            <a:r>
              <a:rPr kumimoji="0" lang="en-GB" sz="1600" b="0" i="0" u="sng" strike="noStrike" kern="1200" cap="none" spc="0" normalizeH="0" baseline="0" noProof="0" dirty="0">
                <a:ln>
                  <a:noFill/>
                </a:ln>
                <a:solidFill>
                  <a:srgbClr val="9C4198"/>
                </a:solidFill>
                <a:effectLst/>
                <a:uLnTx/>
                <a:uFillTx/>
                <a:latin typeface="Arial" panose="020B0604020202020204" pitchFamily="34" charset="0"/>
                <a:ea typeface="+mn-ea"/>
                <a:cs typeface="Arial" panose="020B0604020202020204" pitchFamily="34" charset="0"/>
                <a:hlinkClick r:id="rId3"/>
              </a:rPr>
              <a:t>webinars</a:t>
            </a:r>
            <a:r>
              <a:rPr kumimoji="0" lang="en-GB" sz="16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 in partnership with the Institute of Public Care and they are a great opportunity to learn more about data security.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Whether you’re a complete beginner or looking to follow best practice, these webinars are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The impact of COVID-19 has meant more reliance on technology for all of us, so during these webinars taking you through how to keep information secure.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They’ll also be helping you to get started with the Data Security and Protection Toolkit, which is a useful guide and self-assessment tool. It can help you to demonstrate that your organisation meets CQC expectations of good security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CD4D70A-A3A3-4A3A-B612-437B75CCB999}"/>
              </a:ext>
            </a:extLst>
          </p:cNvPr>
          <p:cNvSpPr txBox="1"/>
          <p:nvPr/>
        </p:nvSpPr>
        <p:spPr>
          <a:xfrm>
            <a:off x="7058660" y="1178443"/>
            <a:ext cx="4867858" cy="37548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sng" strike="noStrike" kern="1200" cap="none" spc="0" normalizeH="0" baseline="0" noProof="0" dirty="0">
                <a:ln>
                  <a:noFill/>
                </a:ln>
                <a:solidFill>
                  <a:srgbClr val="9C4198"/>
                </a:solidFill>
                <a:effectLst/>
                <a:uLnTx/>
                <a:uFillTx/>
                <a:latin typeface="Arial" panose="020B0604020202020204" pitchFamily="34" charset="0"/>
                <a:ea typeface="+mn-ea"/>
                <a:cs typeface="Arial" panose="020B0604020202020204" pitchFamily="34" charset="0"/>
                <a:hlinkClick r:id="rId4"/>
              </a:rPr>
              <a:t>how to register for the Data Security and Protection Toolkit</a:t>
            </a:r>
            <a:endParaRPr kumimoji="0" lang="en-GB" sz="14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sng" strike="noStrike" kern="1200" cap="none" spc="0" normalizeH="0" baseline="0" noProof="0" dirty="0">
                <a:ln>
                  <a:noFill/>
                </a:ln>
                <a:solidFill>
                  <a:srgbClr val="9C4198"/>
                </a:solidFill>
                <a:effectLst/>
                <a:uLnTx/>
                <a:uFillTx/>
                <a:latin typeface="Arial" panose="020B0604020202020204" pitchFamily="34" charset="0"/>
                <a:ea typeface="+mn-ea"/>
                <a:cs typeface="Arial" panose="020B0604020202020204" pitchFamily="34" charset="0"/>
                <a:hlinkClick r:id="rId5"/>
              </a:rPr>
              <a:t>what you need to know about data security</a:t>
            </a:r>
            <a:endParaRPr kumimoji="0" lang="en-GB" sz="14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sng" strike="noStrike" kern="1200" cap="none" spc="0" normalizeH="0" baseline="0" noProof="0" dirty="0">
                <a:ln>
                  <a:noFill/>
                </a:ln>
                <a:solidFill>
                  <a:srgbClr val="9C4198"/>
                </a:solidFill>
                <a:effectLst/>
                <a:uLnTx/>
                <a:uFillTx/>
                <a:latin typeface="Arial" panose="020B0604020202020204" pitchFamily="34" charset="0"/>
                <a:ea typeface="+mn-ea"/>
                <a:cs typeface="Arial" panose="020B0604020202020204" pitchFamily="34" charset="0"/>
                <a:hlinkClick r:id="rId6"/>
              </a:rPr>
              <a:t>the policies and procedures you need for better security</a:t>
            </a:r>
            <a:endParaRPr kumimoji="0" lang="en-GB" sz="14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sng" strike="noStrike" kern="1200" cap="none" spc="0" normalizeH="0" baseline="0" noProof="0" dirty="0">
                <a:ln>
                  <a:noFill/>
                </a:ln>
                <a:solidFill>
                  <a:srgbClr val="9C4198"/>
                </a:solidFill>
                <a:effectLst/>
                <a:uLnTx/>
                <a:uFillTx/>
                <a:latin typeface="Arial" panose="020B0604020202020204" pitchFamily="34" charset="0"/>
                <a:ea typeface="+mn-ea"/>
                <a:cs typeface="Arial" panose="020B0604020202020204" pitchFamily="34" charset="0"/>
                <a:hlinkClick r:id="rId7"/>
              </a:rPr>
              <a:t>the data protection and cyber security training your staff need</a:t>
            </a:r>
            <a:endParaRPr kumimoji="0" lang="en-GB" sz="14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sng" strike="noStrike" kern="1200" cap="none" spc="0" normalizeH="0" baseline="0" noProof="0" dirty="0">
                <a:ln>
                  <a:noFill/>
                </a:ln>
                <a:solidFill>
                  <a:srgbClr val="9C4198"/>
                </a:solidFill>
                <a:effectLst/>
                <a:uLnTx/>
                <a:uFillTx/>
                <a:latin typeface="Arial" panose="020B0604020202020204" pitchFamily="34" charset="0"/>
                <a:ea typeface="+mn-ea"/>
                <a:cs typeface="Arial" panose="020B0604020202020204" pitchFamily="34" charset="0"/>
                <a:hlinkClick r:id="rId8"/>
              </a:rPr>
              <a:t>protecting your IT systems and devices from cyber threats</a:t>
            </a:r>
            <a:r>
              <a:rPr kumimoji="0" lang="en-GB" sz="14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sng" strike="noStrike" kern="1200" cap="none" spc="0" normalizeH="0" baseline="0" noProof="0" dirty="0">
                <a:ln>
                  <a:noFill/>
                </a:ln>
                <a:solidFill>
                  <a:srgbClr val="9C4198"/>
                </a:solidFill>
                <a:effectLst/>
                <a:uLnTx/>
                <a:uFillTx/>
                <a:latin typeface="Arial" panose="020B0604020202020204" pitchFamily="34" charset="0"/>
                <a:ea typeface="+mn-ea"/>
                <a:cs typeface="Arial" panose="020B0604020202020204" pitchFamily="34" charset="0"/>
                <a:hlinkClick r:id="rId3"/>
              </a:rPr>
              <a:t>Register for free and find out more about the dates of the webinars</a:t>
            </a:r>
            <a:r>
              <a:rPr kumimoji="0" lang="en-GB" sz="14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During the webinars you’ll have the opportunity to ask our experts any questions you have.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If you can’t make the dates, the webinars will be recorded and made available for you to </a:t>
            </a:r>
            <a:r>
              <a:rPr kumimoji="0" lang="en-GB" sz="1400" b="0" i="0" u="sng" strike="noStrike" kern="1200" cap="none" spc="0" normalizeH="0" baseline="0" noProof="0" dirty="0">
                <a:ln>
                  <a:noFill/>
                </a:ln>
                <a:solidFill>
                  <a:srgbClr val="9C4198"/>
                </a:solidFill>
                <a:effectLst/>
                <a:uLnTx/>
                <a:uFillTx/>
                <a:latin typeface="Arial" panose="020B0604020202020204" pitchFamily="34" charset="0"/>
                <a:ea typeface="+mn-ea"/>
                <a:cs typeface="Arial" panose="020B0604020202020204" pitchFamily="34" charset="0"/>
                <a:hlinkClick r:id="rId9"/>
              </a:rPr>
              <a:t>catch up on demand afterwards</a:t>
            </a:r>
            <a:r>
              <a:rPr kumimoji="0" lang="en-GB" sz="14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40404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E9D5EA86-C873-4F1F-9637-0F756B07269C}"/>
              </a:ext>
            </a:extLst>
          </p:cNvPr>
          <p:cNvSpPr txBox="1"/>
          <p:nvPr/>
        </p:nvSpPr>
        <p:spPr>
          <a:xfrm>
            <a:off x="8235075" y="605767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10"/>
              </a:rPr>
              <a:t>https://www.digitalsocialcare.co.uk</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6DAE213B-AD88-4812-BC58-671AA0FC1E1F}"/>
              </a:ext>
            </a:extLst>
          </p:cNvPr>
          <p:cNvPicPr>
            <a:picLocks noChangeAspect="1"/>
          </p:cNvPicPr>
          <p:nvPr/>
        </p:nvPicPr>
        <p:blipFill>
          <a:blip r:embed="rId11"/>
          <a:stretch>
            <a:fillRect/>
          </a:stretch>
        </p:blipFill>
        <p:spPr>
          <a:xfrm>
            <a:off x="8258175" y="5086147"/>
            <a:ext cx="3249450" cy="755970"/>
          </a:xfrm>
          <a:prstGeom prst="rect">
            <a:avLst/>
          </a:prstGeom>
        </p:spPr>
      </p:pic>
      <p:pic>
        <p:nvPicPr>
          <p:cNvPr id="10" name="Graphic 9" descr="Lock">
            <a:extLst>
              <a:ext uri="{FF2B5EF4-FFF2-40B4-BE49-F238E27FC236}">
                <a16:creationId xmlns:a16="http://schemas.microsoft.com/office/drawing/2014/main" id="{809FC00F-4398-4BB5-8EC1-892204DBDBD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3117" y="98683"/>
            <a:ext cx="641412" cy="641412"/>
          </a:xfrm>
          <a:prstGeom prst="rect">
            <a:avLst/>
          </a:prstGeom>
        </p:spPr>
      </p:pic>
    </p:spTree>
    <p:extLst>
      <p:ext uri="{BB962C8B-B14F-4D97-AF65-F5344CB8AC3E}">
        <p14:creationId xmlns:p14="http://schemas.microsoft.com/office/powerpoint/2010/main" val="30316841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367004" y="148669"/>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GB" altLang="en-US" dirty="0"/>
              <a:t>Identifying and Managing Depression in residents</a:t>
            </a:r>
          </a:p>
        </p:txBody>
      </p:sp>
      <p:sp>
        <p:nvSpPr>
          <p:cNvPr id="21508" name="Content Placeholder 1">
            <a:extLst>
              <a:ext uri="{FF2B5EF4-FFF2-40B4-BE49-F238E27FC236}">
                <a16:creationId xmlns:a16="http://schemas.microsoft.com/office/drawing/2014/main" id="{A5B5FABB-0CB4-45DA-A2B0-B269364EA726}"/>
              </a:ext>
            </a:extLst>
          </p:cNvPr>
          <p:cNvSpPr txBox="1">
            <a:spLocks/>
          </p:cNvSpPr>
          <p:nvPr/>
        </p:nvSpPr>
        <p:spPr bwMode="auto">
          <a:xfrm>
            <a:off x="609600" y="877078"/>
            <a:ext cx="5181600" cy="433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Depression and anxiety are common and are not a normal part of growing old. Anxiety symptoms are frequently due to underlying depression in older people.</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Problems with mental health can be hard to separate from normal everyday stresses and existing health conditions but it is important to identify warning signs such as poor sleep, reduced appetite or altered mood.</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People living with long term conditions and chronic pain may be more likely to develop depression.</a:t>
            </a:r>
            <a:r>
              <a:rPr kumimoji="0" lang="en-GB" altLang="en-US" sz="1200" b="0" i="0" u="none" strike="noStrike" kern="1200" cap="none" spc="0" normalizeH="0" baseline="0" noProof="0" dirty="0">
                <a:ln>
                  <a:noFill/>
                </a:ln>
                <a:effectLst/>
                <a:uLnTx/>
                <a:uFillTx/>
                <a:latin typeface="Arial" panose="020B0604020202020204" pitchFamily="34" charset="0"/>
                <a:ea typeface="+mn-ea"/>
                <a:cs typeface="+mn-cs"/>
              </a:rPr>
              <a:t> Changes in day to day life and reduced contact with family and friends due to </a:t>
            </a:r>
            <a:r>
              <a:rPr kumimoji="0" lang="en-GB" altLang="en-US" sz="1200" b="0" i="0" u="none" strike="noStrike" kern="1200" cap="none" spc="0" normalizeH="0" baseline="0" noProof="0" dirty="0" err="1">
                <a:ln>
                  <a:noFill/>
                </a:ln>
                <a:effectLst/>
                <a:uLnTx/>
                <a:uFillTx/>
                <a:latin typeface="Arial" panose="020B0604020202020204" pitchFamily="34" charset="0"/>
                <a:ea typeface="+mn-ea"/>
                <a:cs typeface="+mn-cs"/>
              </a:rPr>
              <a:t>Covid</a:t>
            </a:r>
            <a:r>
              <a:rPr kumimoji="0" lang="en-GB" altLang="en-US" sz="1200" b="0" i="0" u="none" strike="noStrike" kern="1200" cap="none" spc="0" normalizeH="0" baseline="0" noProof="0" dirty="0">
                <a:ln>
                  <a:noFill/>
                </a:ln>
                <a:effectLst/>
                <a:uLnTx/>
                <a:uFillTx/>
                <a:latin typeface="Arial" panose="020B0604020202020204" pitchFamily="34" charset="0"/>
                <a:ea typeface="+mn-ea"/>
                <a:cs typeface="+mn-cs"/>
              </a:rPr>
              <a:t> restrictions may trigger or worsen anxiety, low mood and depression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200" b="0" i="0" u="none" strike="noStrike" kern="1200" cap="none" spc="0" normalizeH="0" baseline="0" noProof="0" dirty="0">
              <a:ln>
                <a:noFill/>
              </a:ln>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altLang="en-US" sz="1200" b="0" i="0" u="none" strike="noStrike" kern="1200" cap="none" spc="0" normalizeH="0" baseline="0" noProof="0" dirty="0">
                <a:ln>
                  <a:noFill/>
                </a:ln>
                <a:effectLst/>
                <a:uLnTx/>
                <a:uFillTx/>
                <a:latin typeface="Arial" panose="020B0604020202020204" pitchFamily="34" charset="0"/>
                <a:ea typeface="+mn-ea"/>
                <a:cs typeface="+mn-cs"/>
              </a:rPr>
              <a:t>Those with learning disabilities or dementia are more likely than the general population to experience a mental health issue such as depression and may find it difficult to communicate how they are feeling.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Depression is a treatable condition which can respond to lifestyle measures such as healthy diet, </a:t>
            </a: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2" action="ppaction://hlinksldjump"/>
              </a:rPr>
              <a:t>physical activity</a:t>
            </a: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reduced alcohol intake and increased social activity</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People may also benefit from talking therapy or medication.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NHS talking therapy services (often referred to as IAPT) accept self referrals and you can find your local service </a:t>
            </a:r>
            <a: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3"/>
              </a:rPr>
              <a:t>here</a:t>
            </a: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510" name="Content Placeholder 1">
            <a:extLst>
              <a:ext uri="{FF2B5EF4-FFF2-40B4-BE49-F238E27FC236}">
                <a16:creationId xmlns:a16="http://schemas.microsoft.com/office/drawing/2014/main" id="{3F81D9CF-DDF4-493F-BDE7-29DF6236404D}"/>
              </a:ext>
            </a:extLst>
          </p:cNvPr>
          <p:cNvSpPr txBox="1">
            <a:spLocks/>
          </p:cNvSpPr>
          <p:nvPr/>
        </p:nvSpPr>
        <p:spPr bwMode="auto">
          <a:xfrm>
            <a:off x="767455" y="5331059"/>
            <a:ext cx="5181600" cy="1115941"/>
          </a:xfrm>
          <a:prstGeom prst="rect">
            <a:avLst/>
          </a:prstGeom>
          <a:noFill/>
          <a:ln w="19050">
            <a:solidFill>
              <a:srgbClr val="0070C0"/>
            </a:solidFill>
          </a:ln>
        </p:spPr>
        <p:txBody>
          <a:bodyPr/>
          <a:lstStyle>
            <a:lvl1pPr>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Resources</a:t>
            </a: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en-GB" altLang="en-US" sz="1200" i="0" u="none" strike="noStrike" kern="1200" cap="none" spc="0" normalizeH="0" baseline="0" noProof="0" dirty="0">
                <a:ln>
                  <a:noFill/>
                </a:ln>
                <a:effectLst/>
                <a:uLnTx/>
                <a:uFillTx/>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Mental health advice for older people</a:t>
            </a:r>
            <a:endParaRPr kumimoji="0" lang="en-GB" altLang="en-US" sz="1200" i="0" u="none" strike="noStrike" kern="1200" cap="none" spc="0" normalizeH="0" baseline="0" noProof="0" dirty="0">
              <a:ln>
                <a:noFill/>
              </a:ln>
              <a:effectLst/>
              <a:uLnTx/>
              <a:uFillTx/>
              <a:latin typeface="Arial" panose="020B0604020202020204" pitchFamily="34" charset="0"/>
              <a:ea typeface="+mn-ea"/>
              <a:cs typeface="+mn-cs"/>
            </a:endParaRP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en-GB" altLang="en-US" sz="1200" i="0" u="none" strike="noStrike" kern="1200" cap="none" spc="0" normalizeH="0" baseline="0" noProof="0" dirty="0">
                <a:ln>
                  <a:noFill/>
                </a:ln>
                <a:effectLst/>
                <a:uLnTx/>
                <a:uFillTx/>
                <a:latin typeface="Arial" panose="020B0604020202020204" pitchFamily="34" charset="0"/>
                <a:ea typeface="+mn-ea"/>
                <a:cs typeface="+mn-cs"/>
                <a:hlinkClick r:id="rId5">
                  <a:extLst>
                    <a:ext uri="{A12FA001-AC4F-418D-AE19-62706E023703}">
                      <ahyp:hlinkClr xmlns:ahyp="http://schemas.microsoft.com/office/drawing/2018/hyperlinkcolor" val="tx"/>
                    </a:ext>
                  </a:extLst>
                </a:hlinkClick>
              </a:rPr>
              <a:t>Depression in older adults</a:t>
            </a:r>
            <a:endParaRPr kumimoji="0" lang="en-GB" altLang="en-US" sz="1200" i="0" u="none" strike="noStrike" kern="1200" cap="none" spc="0" normalizeH="0" baseline="0" noProof="0" dirty="0">
              <a:ln>
                <a:noFill/>
              </a:ln>
              <a:effectLst/>
              <a:uLnTx/>
              <a:uFillTx/>
              <a:latin typeface="Arial" panose="020B0604020202020204" pitchFamily="34" charset="0"/>
              <a:ea typeface="+mn-ea"/>
              <a:cs typeface="+mn-cs"/>
            </a:endParaRPr>
          </a:p>
          <a:p>
            <a:pPr marL="0" marR="0" lvl="0" indent="0" algn="l" defTabSz="914400" rtl="0" eaLnBrk="1" fontAlgn="auto" latinLnBrk="0" hangingPunct="1">
              <a:spcAft>
                <a:spcPts val="0"/>
              </a:spcAft>
              <a:buClrTx/>
              <a:buSzTx/>
              <a:buFont typeface="Arial" panose="020B0604020202020204" pitchFamily="34" charset="0"/>
              <a:buNone/>
              <a:tabLst/>
              <a:defRPr/>
            </a:pPr>
            <a:r>
              <a:rPr kumimoji="0" lang="en-GB" altLang="en-US" sz="1200" i="0" u="none" strike="noStrike" kern="1200" cap="none" spc="0" normalizeH="0" baseline="0" noProof="0" dirty="0">
                <a:ln>
                  <a:noFill/>
                </a:ln>
                <a:effectLst/>
                <a:uLnTx/>
                <a:uFillTx/>
                <a:latin typeface="Arial" panose="020B0604020202020204" pitchFamily="34" charset="0"/>
                <a:ea typeface="+mn-ea"/>
                <a:cs typeface="+mn-cs"/>
                <a:hlinkClick r:id="rId6">
                  <a:extLst>
                    <a:ext uri="{A12FA001-AC4F-418D-AE19-62706E023703}">
                      <ahyp:hlinkClr xmlns:ahyp="http://schemas.microsoft.com/office/drawing/2018/hyperlinkcolor" val="tx"/>
                    </a:ext>
                  </a:extLst>
                </a:hlinkClick>
              </a:rPr>
              <a:t>Feeling Down: Looking After My Mental Health easy read</a:t>
            </a:r>
            <a:endParaRPr kumimoji="0" lang="en-GB" altLang="en-US" sz="1200" i="0" u="none" strike="noStrike" kern="1200" cap="none" spc="0" normalizeH="0" baseline="0" noProof="0" dirty="0">
              <a:ln>
                <a:noFill/>
              </a:ln>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8530AFDA-6EC6-43B8-B0F6-ED9E727F1079}"/>
              </a:ext>
            </a:extLst>
          </p:cNvPr>
          <p:cNvSpPr txBox="1"/>
          <p:nvPr/>
        </p:nvSpPr>
        <p:spPr>
          <a:xfrm>
            <a:off x="6106910" y="931686"/>
            <a:ext cx="5771498" cy="60016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Has my resident's mood been noticeably different for more than 2 weeks?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Has their sleep pattern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(waking early in the morning ) or appetite altered?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they shown less interest in their appearance and reduced enjoyment in activities that they previously enjoyed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they more anxious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they expressed any suicidal thoughts or wishes to be dead?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other people also noticed a change?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Ask</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resident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last month have you been bothered by feeling down, depressed or hopeless?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During the last month have you often been bothered by having little interest or pleasure in doing things?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answer is yes to either question ask more about their mood as they could be  depressed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E7E6E6"/>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Talk to your resident about how they are feeling </a:t>
            </a:r>
            <a:r>
              <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and use “easy read” information to support discussions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Support the person to engage in distraction techniques such as gentle exercise, singing, art, games, music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In  particular help residents keep in touch with family and those close to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Look at options for talking therapies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Mention your concerns to the GP or health care team as part of the regular care home “check 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Monitor any changes in mood or behaviour.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C47CFA2-C88C-457A-8ABB-A37A9398A8DA}"/>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DAF180F-73E2-4D81-B2FB-3E2738CF5C8C}"/>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
        <p:nvSpPr>
          <p:cNvPr id="9" name="Title 2">
            <a:extLst>
              <a:ext uri="{FF2B5EF4-FFF2-40B4-BE49-F238E27FC236}">
                <a16:creationId xmlns:a16="http://schemas.microsoft.com/office/drawing/2014/main" id="{9BE1F8A4-4FF5-4559-B44D-FAC888F8B536}"/>
              </a:ext>
            </a:extLst>
          </p:cNvPr>
          <p:cNvSpPr txBox="1">
            <a:spLocks/>
          </p:cNvSpPr>
          <p:nvPr/>
        </p:nvSpPr>
        <p:spPr bwMode="auto">
          <a:xfrm>
            <a:off x="154373" y="188661"/>
            <a:ext cx="10112375" cy="611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altLang="en-US" dirty="0"/>
              <a:t>	Supporting residents’ health and wellbeing</a:t>
            </a:r>
          </a:p>
        </p:txBody>
      </p:sp>
      <p:sp>
        <p:nvSpPr>
          <p:cNvPr id="16" name="Content Placeholder 1">
            <a:extLst>
              <a:ext uri="{FF2B5EF4-FFF2-40B4-BE49-F238E27FC236}">
                <a16:creationId xmlns:a16="http://schemas.microsoft.com/office/drawing/2014/main" id="{2A5C9CE3-67F9-437B-BBD2-C26767114042}"/>
              </a:ext>
            </a:extLst>
          </p:cNvPr>
          <p:cNvSpPr txBox="1">
            <a:spLocks/>
          </p:cNvSpPr>
          <p:nvPr/>
        </p:nvSpPr>
        <p:spPr>
          <a:xfrm>
            <a:off x="6457507" y="4757057"/>
            <a:ext cx="5265231" cy="1941455"/>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a:pPr>
            <a:r>
              <a:rPr lang="en-GB" sz="1200" b="1" dirty="0">
                <a:solidFill>
                  <a:srgbClr val="4472C4"/>
                </a:solidFill>
              </a:rPr>
              <a:t>Resources</a:t>
            </a:r>
          </a:p>
          <a:p>
            <a:pPr marL="0" lvl="0" indent="0">
              <a:lnSpc>
                <a:spcPct val="100000"/>
              </a:lnSpc>
              <a:spcBef>
                <a:spcPts val="0"/>
              </a:spcBef>
              <a:buNone/>
              <a:defRPr/>
            </a:pPr>
            <a:r>
              <a:rPr lang="en-GB" sz="1200" dirty="0"/>
              <a:t>Physical activity for adults and older adults </a:t>
            </a:r>
            <a:r>
              <a:rPr lang="en-GB" sz="1200" dirty="0">
                <a:hlinkClick r:id="rId3"/>
              </a:rPr>
              <a:t>poster</a:t>
            </a:r>
            <a:endParaRPr lang="en-GB" sz="1200" dirty="0"/>
          </a:p>
          <a:p>
            <a:pPr marL="0" indent="0">
              <a:lnSpc>
                <a:spcPct val="100000"/>
              </a:lnSpc>
              <a:spcBef>
                <a:spcPts val="0"/>
              </a:spcBef>
              <a:buNone/>
              <a:defRPr/>
            </a:pPr>
            <a:r>
              <a:rPr lang="en-GB" sz="1200" dirty="0">
                <a:hlinkClick r:id="rId4"/>
              </a:rPr>
              <a:t>Faith Action </a:t>
            </a:r>
            <a:r>
              <a:rPr lang="en-GB" sz="1200" dirty="0"/>
              <a:t>– advice and resources</a:t>
            </a:r>
          </a:p>
          <a:p>
            <a:pPr marL="0" indent="0">
              <a:lnSpc>
                <a:spcPct val="100000"/>
              </a:lnSpc>
              <a:spcBef>
                <a:spcPts val="0"/>
              </a:spcBef>
              <a:buNone/>
            </a:pPr>
            <a:r>
              <a:rPr lang="en-GB" sz="1200" dirty="0"/>
              <a:t>Managing activities for older adults during COVID-19 (HIN) </a:t>
            </a:r>
            <a:r>
              <a:rPr lang="en-GB" sz="1200" dirty="0">
                <a:hlinkClick r:id="rId5"/>
              </a:rPr>
              <a:t>link</a:t>
            </a:r>
            <a:endParaRPr lang="en-GB" sz="1200" dirty="0"/>
          </a:p>
          <a:p>
            <a:pPr marL="0" indent="0">
              <a:lnSpc>
                <a:spcPct val="100000"/>
              </a:lnSpc>
              <a:spcBef>
                <a:spcPts val="0"/>
              </a:spcBef>
              <a:buNone/>
            </a:pPr>
            <a:r>
              <a:rPr lang="en-GB" sz="1200" dirty="0"/>
              <a:t>NHS Live Well </a:t>
            </a:r>
            <a:r>
              <a:rPr lang="en-GB" sz="1200" dirty="0">
                <a:hlinkClick r:id="rId6"/>
              </a:rPr>
              <a:t>link</a:t>
            </a:r>
            <a:endParaRPr lang="en-GB" sz="1200" dirty="0"/>
          </a:p>
          <a:p>
            <a:pPr marL="0" indent="0">
              <a:lnSpc>
                <a:spcPct val="100000"/>
              </a:lnSpc>
              <a:spcBef>
                <a:spcPts val="0"/>
              </a:spcBef>
              <a:buNone/>
            </a:pPr>
            <a:r>
              <a:rPr lang="en-GB" sz="1200" dirty="0"/>
              <a:t>Relatives &amp; Residents Association </a:t>
            </a:r>
            <a:r>
              <a:rPr lang="en-GB" sz="1200" dirty="0">
                <a:hlinkClick r:id="rId7"/>
              </a:rPr>
              <a:t>helpline</a:t>
            </a:r>
            <a:endParaRPr lang="en-GB" sz="1200" dirty="0"/>
          </a:p>
          <a:p>
            <a:pPr marL="0" indent="0">
              <a:lnSpc>
                <a:spcPct val="100000"/>
              </a:lnSpc>
              <a:spcBef>
                <a:spcPts val="0"/>
              </a:spcBef>
              <a:buNone/>
            </a:pPr>
            <a:r>
              <a:rPr lang="en-GB" sz="1200" dirty="0"/>
              <a:t>At a Loss tips to help someone bereaved at this time </a:t>
            </a:r>
            <a:r>
              <a:rPr lang="en-GB" sz="1200" u="sng" dirty="0">
                <a:solidFill>
                  <a:srgbClr val="0070C0"/>
                </a:solidFill>
                <a:hlinkClick r:id="rId8">
                  <a:extLst>
                    <a:ext uri="{A12FA001-AC4F-418D-AE19-62706E023703}">
                      <ahyp:hlinkClr xmlns:ahyp="http://schemas.microsoft.com/office/drawing/2018/hyperlinkcolor" val="tx"/>
                    </a:ext>
                  </a:extLst>
                </a:hlinkClick>
              </a:rPr>
              <a:t>here</a:t>
            </a:r>
            <a:endParaRPr lang="en-GB" sz="1200" dirty="0">
              <a:solidFill>
                <a:srgbClr val="0070C0"/>
              </a:solidFill>
            </a:endParaRPr>
          </a:p>
          <a:p>
            <a:pPr marL="0" indent="0">
              <a:lnSpc>
                <a:spcPct val="100000"/>
              </a:lnSpc>
              <a:spcBef>
                <a:spcPts val="0"/>
              </a:spcBef>
              <a:buNone/>
            </a:pPr>
            <a:r>
              <a:rPr lang="en-GB" sz="1200" dirty="0"/>
              <a:t>Cruse – what to say when someone is grieving </a:t>
            </a:r>
            <a:r>
              <a:rPr lang="en-GB" sz="1200" u="sng" dirty="0">
                <a:hlinkClick r:id="rId9"/>
              </a:rPr>
              <a:t>here</a:t>
            </a:r>
            <a:r>
              <a:rPr lang="en-GB" sz="1200" dirty="0"/>
              <a:t>.</a:t>
            </a:r>
          </a:p>
          <a:p>
            <a:pPr marL="0" indent="0">
              <a:lnSpc>
                <a:spcPct val="100000"/>
              </a:lnSpc>
              <a:spcBef>
                <a:spcPts val="0"/>
              </a:spcBef>
              <a:buNone/>
            </a:pPr>
            <a:r>
              <a:rPr lang="en-GB" sz="1200" dirty="0"/>
              <a:t>Death &amp; Grieving in Care Homes during COVID-19: </a:t>
            </a:r>
            <a:r>
              <a:rPr lang="en-GB" sz="1200" dirty="0">
                <a:hlinkClick r:id="rId10"/>
              </a:rPr>
              <a:t>Guidance</a:t>
            </a:r>
            <a:endParaRPr lang="en-GB" sz="1200" dirty="0"/>
          </a:p>
          <a:p>
            <a:pPr marL="0" indent="0">
              <a:lnSpc>
                <a:spcPct val="100000"/>
              </a:lnSpc>
              <a:spcBef>
                <a:spcPts val="0"/>
              </a:spcBef>
              <a:buNone/>
            </a:pPr>
            <a:r>
              <a:rPr lang="en-GB" sz="1200" dirty="0">
                <a:hlinkClick r:id="rId11"/>
              </a:rPr>
              <a:t>Activity ideas for people with learning disabilities</a:t>
            </a:r>
            <a:endParaRPr lang="en-GB" sz="1200" dirty="0"/>
          </a:p>
          <a:p>
            <a:pPr marL="0" indent="0">
              <a:lnSpc>
                <a:spcPct val="100000"/>
              </a:lnSpc>
              <a:spcBef>
                <a:spcPts val="0"/>
              </a:spcBef>
              <a:buNone/>
            </a:pPr>
            <a:endParaRPr lang="en-GB" sz="1200" dirty="0"/>
          </a:p>
          <a:p>
            <a:pPr marL="0" marR="0" lvl="0" indent="0" algn="l" defTabSz="914400" rtl="0" eaLnBrk="1" fontAlgn="auto" latinLnBrk="0" hangingPunct="1">
              <a:lnSpc>
                <a:spcPct val="100000"/>
              </a:lnSpc>
              <a:spcBef>
                <a:spcPts val="0"/>
              </a:spcBef>
              <a:buClrTx/>
              <a:buSzTx/>
              <a:buFont typeface="Arial" panose="020B0604020202020204" pitchFamily="34" charset="0"/>
              <a:buNone/>
              <a:tabLst/>
              <a:defRPr/>
            </a:pPr>
            <a:endParaRPr lang="en-GB" sz="1200" dirty="0"/>
          </a:p>
        </p:txBody>
      </p:sp>
      <p:sp>
        <p:nvSpPr>
          <p:cNvPr id="17" name="Content Placeholder 1">
            <a:extLst>
              <a:ext uri="{FF2B5EF4-FFF2-40B4-BE49-F238E27FC236}">
                <a16:creationId xmlns:a16="http://schemas.microsoft.com/office/drawing/2014/main" id="{FA962828-13FF-4602-B126-E5C77480CAA1}"/>
              </a:ext>
            </a:extLst>
          </p:cNvPr>
          <p:cNvSpPr txBox="1">
            <a:spLocks/>
          </p:cNvSpPr>
          <p:nvPr/>
        </p:nvSpPr>
        <p:spPr>
          <a:xfrm>
            <a:off x="541466" y="1117935"/>
            <a:ext cx="5100878" cy="53054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dirty="0">
                <a:ea typeface="Calibri" panose="020F0502020204030204" pitchFamily="34" charset="0"/>
              </a:rPr>
              <a:t>Your role is important in helping people in your care to enjoy their daily life and take a full part in it as much as they can and is possible. When choosing activities it is important to take in to account, the likes and preferences of your residents. </a:t>
            </a:r>
          </a:p>
          <a:p>
            <a:pPr marL="0" indent="0">
              <a:lnSpc>
                <a:spcPct val="100000"/>
              </a:lnSpc>
              <a:spcBef>
                <a:spcPts val="0"/>
              </a:spcBef>
              <a:buNone/>
            </a:pPr>
            <a:endParaRPr lang="en-GB" dirty="0">
              <a:ea typeface="Calibri" panose="020F0502020204030204" pitchFamily="34" charset="0"/>
            </a:endParaRPr>
          </a:p>
          <a:p>
            <a:pPr marL="0" indent="0">
              <a:lnSpc>
                <a:spcPct val="100000"/>
              </a:lnSpc>
              <a:spcBef>
                <a:spcPts val="0"/>
              </a:spcBef>
              <a:buNone/>
            </a:pPr>
            <a:r>
              <a:rPr lang="en-GB" dirty="0">
                <a:ea typeface="Calibri" panose="020F0502020204030204" pitchFamily="34" charset="0"/>
              </a:rPr>
              <a:t>The </a:t>
            </a:r>
            <a:r>
              <a:rPr lang="en-GB" b="1" dirty="0">
                <a:ea typeface="Calibri" panose="020F0502020204030204" pitchFamily="34" charset="0"/>
              </a:rPr>
              <a:t>Health Innovation Network (HIN) </a:t>
            </a:r>
            <a:r>
              <a:rPr lang="en-GB" dirty="0">
                <a:ea typeface="Calibri" panose="020F0502020204030204" pitchFamily="34" charset="0"/>
              </a:rPr>
              <a:t>has produced an activities guide which collates a number of activities which are free to use and dementia friendly: activities on tablets, access to online newspapers and magazines, physical activity, film, music and TV and livestreams. The guide can be found </a:t>
            </a:r>
            <a:r>
              <a:rPr lang="en-GB" dirty="0">
                <a:ea typeface="Calibri" panose="020F0502020204030204" pitchFamily="34" charset="0"/>
                <a:hlinkClick r:id="rId5"/>
              </a:rPr>
              <a:t>here</a:t>
            </a:r>
            <a:endParaRPr lang="en-GB" dirty="0">
              <a:ea typeface="Calibri" panose="020F0502020204030204" pitchFamily="34" charset="0"/>
            </a:endParaRPr>
          </a:p>
          <a:p>
            <a:pPr marL="0" indent="0">
              <a:lnSpc>
                <a:spcPct val="100000"/>
              </a:lnSpc>
              <a:spcBef>
                <a:spcPts val="0"/>
              </a:spcBef>
              <a:buNone/>
            </a:pPr>
            <a:endParaRPr lang="en-GB" dirty="0">
              <a:ea typeface="Calibri" panose="020F0502020204030204" pitchFamily="34" charset="0"/>
            </a:endParaRPr>
          </a:p>
          <a:p>
            <a:pPr marL="0" indent="0">
              <a:lnSpc>
                <a:spcPct val="100000"/>
              </a:lnSpc>
              <a:spcBef>
                <a:spcPts val="0"/>
              </a:spcBef>
              <a:buNone/>
            </a:pPr>
            <a:r>
              <a:rPr lang="en-GB" dirty="0"/>
              <a:t>Some of your residents may have lost friends that they lived with, care staff or family. At a Loss recommends speaking to the bereaved or offering help, listening (ask, don’t give solutions), showering them with good things, ensuring others do too, and keeping it up. </a:t>
            </a:r>
          </a:p>
          <a:p>
            <a:pPr marL="0" indent="0">
              <a:lnSpc>
                <a:spcPct val="100000"/>
              </a:lnSpc>
              <a:spcBef>
                <a:spcPts val="0"/>
              </a:spcBef>
              <a:buNone/>
            </a:pPr>
            <a:endParaRPr lang="en-GB" dirty="0"/>
          </a:p>
          <a:p>
            <a:pPr marL="0" indent="0">
              <a:lnSpc>
                <a:spcPct val="100000"/>
              </a:lnSpc>
              <a:spcBef>
                <a:spcPts val="0"/>
              </a:spcBef>
              <a:buNone/>
            </a:pPr>
            <a:r>
              <a:rPr lang="en-GB" dirty="0"/>
              <a:t>Cruse also recommends ways to support someone who is grieving. Be honest. Acknowledge the news by sharing your condolences, saying how sorry you are that their friend or relative has died. Share your thoughts about the person who died (if appropriate), tell your friend or relative how much the person will be missed and that you are thinking of them. Remind them that you are there for them, as much as you can be. </a:t>
            </a:r>
          </a:p>
          <a:p>
            <a:pPr marL="0" indent="0">
              <a:lnSpc>
                <a:spcPct val="100000"/>
              </a:lnSpc>
              <a:spcBef>
                <a:spcPts val="0"/>
              </a:spcBef>
              <a:buNone/>
            </a:pPr>
            <a:endParaRPr lang="en-GB" dirty="0"/>
          </a:p>
          <a:p>
            <a:pPr marL="0" indent="0">
              <a:lnSpc>
                <a:spcPct val="100000"/>
              </a:lnSpc>
              <a:spcBef>
                <a:spcPts val="0"/>
              </a:spcBef>
              <a:buFont typeface="Arial" panose="020B0604020202020204" pitchFamily="34" charset="0"/>
              <a:buNone/>
            </a:pPr>
            <a:endParaRPr lang="en-GB" dirty="0"/>
          </a:p>
        </p:txBody>
      </p:sp>
      <p:sp>
        <p:nvSpPr>
          <p:cNvPr id="18" name="TextBox 17">
            <a:extLst>
              <a:ext uri="{FF2B5EF4-FFF2-40B4-BE49-F238E27FC236}">
                <a16:creationId xmlns:a16="http://schemas.microsoft.com/office/drawing/2014/main" id="{C7E3CE94-6196-48D6-A88F-6BB60C8DFD6A}"/>
              </a:ext>
            </a:extLst>
          </p:cNvPr>
          <p:cNvSpPr txBox="1"/>
          <p:nvPr/>
        </p:nvSpPr>
        <p:spPr>
          <a:xfrm>
            <a:off x="6457507" y="1020499"/>
            <a:ext cx="5265231" cy="3754874"/>
          </a:xfrm>
          <a:prstGeom prst="rect">
            <a:avLst/>
          </a:prstGeom>
          <a:noFill/>
        </p:spPr>
        <p:txBody>
          <a:bodyPr wrap="square" rtlCol="0">
            <a:spAutoFit/>
          </a:bodyPr>
          <a:lstStyle/>
          <a:p>
            <a:r>
              <a:rPr lang="en-GB" sz="1400" b="1" dirty="0">
                <a:solidFill>
                  <a:schemeClr val="bg2"/>
                </a:solidFill>
                <a:latin typeface="Arial" panose="020B0604020202020204" pitchFamily="34" charset="0"/>
                <a:cs typeface="Arial" panose="020B0604020202020204" pitchFamily="34" charset="0"/>
              </a:rPr>
              <a:t>Think</a:t>
            </a:r>
            <a:r>
              <a:rPr lang="en-GB" sz="1400" dirty="0">
                <a:latin typeface="Arial" panose="020B0604020202020204" pitchFamily="34" charset="0"/>
                <a:cs typeface="Arial" panose="020B0604020202020204" pitchFamily="34" charset="0"/>
              </a:rPr>
              <a:t> </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How it can feel when you have nothing to do all day or no one to talk to?</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How can I engage my resident in activities they like and enjoy?</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How can I enable and support residents to make video calls?</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Have you considered the spiritual needs of residents?</a:t>
            </a:r>
          </a:p>
          <a:p>
            <a:r>
              <a:rPr lang="en-GB" sz="1400" b="1" dirty="0">
                <a:solidFill>
                  <a:schemeClr val="bg2"/>
                </a:solidFill>
                <a:latin typeface="Arial" panose="020B0604020202020204" pitchFamily="34" charset="0"/>
                <a:cs typeface="Arial" panose="020B0604020202020204" pitchFamily="34" charset="0"/>
              </a:rPr>
              <a:t>Ask</a:t>
            </a:r>
            <a:r>
              <a:rPr lang="en-GB" sz="1400" dirty="0">
                <a:latin typeface="Arial" panose="020B0604020202020204" pitchFamily="34" charset="0"/>
                <a:cs typeface="Arial" panose="020B0604020202020204" pitchFamily="34" charset="0"/>
              </a:rPr>
              <a:t> </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“What do you enjoy?” “what do you like to do?”</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Family members about their loved ones preferences</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Check the care plan to learn more about your residents family and social history</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Can the Local Authority and CCG support us?</a:t>
            </a:r>
            <a:endParaRPr lang="en-GB" sz="1400" b="1" dirty="0">
              <a:solidFill>
                <a:schemeClr val="bg2"/>
              </a:solidFill>
              <a:latin typeface="Arial" panose="020B0604020202020204" pitchFamily="34" charset="0"/>
              <a:cs typeface="Arial" panose="020B0604020202020204" pitchFamily="34" charset="0"/>
            </a:endParaRPr>
          </a:p>
          <a:p>
            <a:r>
              <a:rPr lang="en-GB" sz="1400" b="1" dirty="0">
                <a:solidFill>
                  <a:schemeClr val="bg2"/>
                </a:solidFill>
                <a:latin typeface="Arial" panose="020B0604020202020204" pitchFamily="34" charset="0"/>
                <a:cs typeface="Arial" panose="020B0604020202020204" pitchFamily="34" charset="0"/>
              </a:rPr>
              <a:t>Do</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Refer to existing material such as the HIN’s activity guide</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Use the </a:t>
            </a:r>
            <a:r>
              <a:rPr lang="en-GB" sz="1400" dirty="0">
                <a:latin typeface="Arial" panose="020B0604020202020204" pitchFamily="34" charset="0"/>
                <a:cs typeface="Arial" panose="020B0604020202020204" pitchFamily="34" charset="0"/>
                <a:hlinkClick r:id="rId6"/>
              </a:rPr>
              <a:t>NHS live well </a:t>
            </a:r>
            <a:r>
              <a:rPr lang="en-GB" sz="1400" dirty="0">
                <a:latin typeface="Arial" panose="020B0604020202020204" pitchFamily="34" charset="0"/>
                <a:cs typeface="Arial" panose="020B0604020202020204" pitchFamily="34" charset="0"/>
              </a:rPr>
              <a:t>resources </a:t>
            </a:r>
          </a:p>
          <a:p>
            <a:pPr marL="285750" indent="-285750">
              <a:lnSpc>
                <a:spcPct val="100000"/>
              </a:lnSpc>
              <a:spcBef>
                <a:spcPts val="0"/>
              </a:spcBef>
              <a:buFont typeface="Arial" panose="020B0604020202020204" pitchFamily="34" charset="0"/>
              <a:buChar char="•"/>
            </a:pPr>
            <a:r>
              <a:rPr lang="en-GB" sz="1400" dirty="0">
                <a:latin typeface="Arial" panose="020B0604020202020204" pitchFamily="34" charset="0"/>
                <a:cs typeface="Arial" panose="020B0604020202020204" pitchFamily="34" charset="0"/>
              </a:rPr>
              <a:t>Make activities fun and engaging </a:t>
            </a:r>
          </a:p>
        </p:txBody>
      </p:sp>
      <p:pic>
        <p:nvPicPr>
          <p:cNvPr id="19" name="Picture 18" descr="https://static.thenounproject.com/png/1061782-200.png">
            <a:hlinkClick r:id="rId12" tooltip="Mental Health"/>
            <a:extLst>
              <a:ext uri="{FF2B5EF4-FFF2-40B4-BE49-F238E27FC236}">
                <a16:creationId xmlns:a16="http://schemas.microsoft.com/office/drawing/2014/main" id="{74A569A8-2A88-49AA-99BC-F64E05AF2FA9}"/>
              </a:ext>
            </a:extLst>
          </p:cNvPr>
          <p:cNvPicPr>
            <a:picLocks noChangeAspect="1" noChangeArrowheads="1"/>
          </p:cNvPicPr>
          <p:nvPr/>
        </p:nvPicPr>
        <p:blipFill>
          <a:blip r:embed="rId13" cstate="screen">
            <a:duotone>
              <a:srgbClr val="5B9BD5">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41466" y="246786"/>
            <a:ext cx="442259" cy="442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1860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FB81E8-7DBC-42BE-B637-EF7FEF29B62C}"/>
              </a:ext>
            </a:extLst>
          </p:cNvPr>
          <p:cNvSpPr>
            <a:spLocks noGrp="1"/>
          </p:cNvSpPr>
          <p:nvPr>
            <p:ph type="title"/>
          </p:nvPr>
        </p:nvSpPr>
        <p:spPr>
          <a:xfrm>
            <a:off x="52388" y="227013"/>
            <a:ext cx="10509446" cy="611187"/>
          </a:xfrm>
        </p:spPr>
        <p:txBody>
          <a:bodyPr rtlCol="0">
            <a:normAutofit fontScale="90000"/>
          </a:bodyPr>
          <a:lstStyle/>
          <a:p>
            <a:pPr eaLnBrk="1" fontAlgn="auto" hangingPunct="1">
              <a:spcAft>
                <a:spcPts val="0"/>
              </a:spcAft>
              <a:defRPr/>
            </a:pPr>
            <a:r>
              <a:rPr lang="en-GB" dirty="0"/>
              <a:t>	Supporting residents to exercise and get moving</a:t>
            </a:r>
          </a:p>
        </p:txBody>
      </p:sp>
      <p:sp>
        <p:nvSpPr>
          <p:cNvPr id="14" name="Content Placeholder 1">
            <a:extLst>
              <a:ext uri="{FF2B5EF4-FFF2-40B4-BE49-F238E27FC236}">
                <a16:creationId xmlns:a16="http://schemas.microsoft.com/office/drawing/2014/main" id="{9C34B86C-F091-4C2D-AFC2-DB887134204C}"/>
              </a:ext>
            </a:extLst>
          </p:cNvPr>
          <p:cNvSpPr txBox="1">
            <a:spLocks/>
          </p:cNvSpPr>
          <p:nvPr/>
        </p:nvSpPr>
        <p:spPr>
          <a:xfrm>
            <a:off x="7078663" y="5181600"/>
            <a:ext cx="4954587" cy="1609725"/>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GB" b="1" dirty="0">
                <a:solidFill>
                  <a:srgbClr val="005EB8"/>
                </a:solidFill>
              </a:rPr>
              <a:t>Resources</a:t>
            </a:r>
          </a:p>
          <a:p>
            <a:pPr fontAlgn="auto">
              <a:spcBef>
                <a:spcPts val="0"/>
              </a:spcBef>
              <a:spcAft>
                <a:spcPts val="0"/>
              </a:spcAft>
              <a:defRPr/>
            </a:pPr>
            <a:r>
              <a:rPr lang="en-GB" sz="1300" dirty="0">
                <a:solidFill>
                  <a:srgbClr val="000000"/>
                </a:solidFill>
              </a:rPr>
              <a:t>Simple set of exercises to stay active from the Chartered Society of Physiotherapists  - </a:t>
            </a:r>
            <a:r>
              <a:rPr lang="en-GB" sz="1300" dirty="0">
                <a:solidFill>
                  <a:srgbClr val="000000"/>
                </a:solidFill>
                <a:hlinkClick r:id="rId3"/>
              </a:rPr>
              <a:t>video</a:t>
            </a:r>
            <a:r>
              <a:rPr lang="en-GB" sz="1300" dirty="0">
                <a:solidFill>
                  <a:srgbClr val="000000"/>
                </a:solidFill>
              </a:rPr>
              <a:t> and a </a:t>
            </a:r>
            <a:r>
              <a:rPr lang="en-GB" sz="1300" dirty="0">
                <a:solidFill>
                  <a:srgbClr val="000000"/>
                </a:solidFill>
                <a:hlinkClick r:id="rId4"/>
              </a:rPr>
              <a:t>poster</a:t>
            </a:r>
            <a:endParaRPr lang="en-GB" sz="1300" dirty="0">
              <a:solidFill>
                <a:srgbClr val="000000"/>
              </a:solidFill>
            </a:endParaRPr>
          </a:p>
          <a:p>
            <a:pPr fontAlgn="auto">
              <a:spcBef>
                <a:spcPts val="0"/>
              </a:spcBef>
              <a:spcAft>
                <a:spcPts val="0"/>
              </a:spcAft>
              <a:defRPr/>
            </a:pPr>
            <a:r>
              <a:rPr lang="en-GB" sz="1300" dirty="0">
                <a:solidFill>
                  <a:srgbClr val="000000"/>
                </a:solidFill>
              </a:rPr>
              <a:t>Later life training </a:t>
            </a:r>
            <a:r>
              <a:rPr lang="en-GB" sz="1300" dirty="0">
                <a:solidFill>
                  <a:srgbClr val="000000"/>
                </a:solidFill>
                <a:hlinkClick r:id="rId5"/>
              </a:rPr>
              <a:t>you tube exercises </a:t>
            </a:r>
            <a:r>
              <a:rPr lang="en-GB" sz="1300" dirty="0">
                <a:solidFill>
                  <a:srgbClr val="000000"/>
                </a:solidFill>
              </a:rPr>
              <a:t>including chair based exercises</a:t>
            </a:r>
          </a:p>
          <a:p>
            <a:pPr fontAlgn="auto">
              <a:spcBef>
                <a:spcPts val="0"/>
              </a:spcBef>
              <a:spcAft>
                <a:spcPts val="0"/>
              </a:spcAft>
              <a:defRPr/>
            </a:pPr>
            <a:r>
              <a:rPr lang="en-GB" sz="1300" dirty="0">
                <a:solidFill>
                  <a:srgbClr val="000000"/>
                </a:solidFill>
              </a:rPr>
              <a:t>Age UK </a:t>
            </a:r>
            <a:r>
              <a:rPr lang="en-GB" sz="1300" dirty="0">
                <a:solidFill>
                  <a:srgbClr val="000000"/>
                </a:solidFill>
                <a:hlinkClick r:id="rId6"/>
              </a:rPr>
              <a:t>exercise at home </a:t>
            </a:r>
            <a:r>
              <a:rPr lang="en-GB" sz="1300" dirty="0">
                <a:solidFill>
                  <a:srgbClr val="000000"/>
                </a:solidFill>
              </a:rPr>
              <a:t>information</a:t>
            </a:r>
          </a:p>
          <a:p>
            <a:pPr fontAlgn="auto">
              <a:spcBef>
                <a:spcPts val="0"/>
              </a:spcBef>
              <a:spcAft>
                <a:spcPts val="0"/>
              </a:spcAft>
              <a:defRPr/>
            </a:pPr>
            <a:r>
              <a:rPr lang="en-GB" sz="1300" dirty="0">
                <a:solidFill>
                  <a:srgbClr val="000000"/>
                </a:solidFill>
              </a:rPr>
              <a:t>Royal College of Occupational Therapists </a:t>
            </a:r>
            <a:r>
              <a:rPr lang="en-GB" sz="1300" dirty="0">
                <a:solidFill>
                  <a:srgbClr val="000000"/>
                </a:solidFill>
                <a:hlinkClick r:id="rId7"/>
              </a:rPr>
              <a:t>living well in care homes</a:t>
            </a:r>
            <a:endParaRPr lang="en-GB" sz="1300" dirty="0">
              <a:solidFill>
                <a:srgbClr val="000000"/>
              </a:solidFill>
            </a:endParaRPr>
          </a:p>
          <a:p>
            <a:pPr marL="0" indent="0" fontAlgn="auto">
              <a:spcBef>
                <a:spcPts val="0"/>
              </a:spcBef>
              <a:spcAft>
                <a:spcPts val="0"/>
              </a:spcAft>
              <a:buFont typeface="Arial" panose="020B0604020202020204" pitchFamily="34" charset="0"/>
              <a:buNone/>
              <a:defRPr/>
            </a:pPr>
            <a:endParaRPr lang="en-GB" dirty="0">
              <a:solidFill>
                <a:srgbClr val="000000"/>
              </a:solidFill>
            </a:endParaRPr>
          </a:p>
        </p:txBody>
      </p:sp>
      <p:sp>
        <p:nvSpPr>
          <p:cNvPr id="8" name="Content Placeholder 1">
            <a:extLst>
              <a:ext uri="{FF2B5EF4-FFF2-40B4-BE49-F238E27FC236}">
                <a16:creationId xmlns:a16="http://schemas.microsoft.com/office/drawing/2014/main" id="{1D32FE25-3C22-40C2-9C22-02D400CCA2A9}"/>
              </a:ext>
            </a:extLst>
          </p:cNvPr>
          <p:cNvSpPr txBox="1">
            <a:spLocks/>
          </p:cNvSpPr>
          <p:nvPr/>
        </p:nvSpPr>
        <p:spPr>
          <a:xfrm>
            <a:off x="7184491" y="884238"/>
            <a:ext cx="4956175" cy="2249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Font typeface="Arial" panose="020B0604020202020204" pitchFamily="34" charset="0"/>
              <a:buNone/>
              <a:defRPr/>
            </a:pPr>
            <a:r>
              <a:rPr lang="en-GB" b="1" dirty="0">
                <a:solidFill>
                  <a:srgbClr val="005EB8"/>
                </a:solidFill>
              </a:rPr>
              <a:t>Think</a:t>
            </a:r>
            <a:r>
              <a:rPr lang="en-GB" dirty="0">
                <a:solidFill>
                  <a:srgbClr val="000000"/>
                </a:solidFill>
              </a:rPr>
              <a:t> </a:t>
            </a:r>
          </a:p>
          <a:p>
            <a:pPr fontAlgn="auto">
              <a:lnSpc>
                <a:spcPct val="100000"/>
              </a:lnSpc>
              <a:spcBef>
                <a:spcPts val="0"/>
              </a:spcBef>
              <a:spcAft>
                <a:spcPts val="0"/>
              </a:spcAft>
              <a:defRPr/>
            </a:pPr>
            <a:r>
              <a:rPr lang="en-GB" dirty="0">
                <a:solidFill>
                  <a:srgbClr val="000000"/>
                </a:solidFill>
              </a:rPr>
              <a:t>Some physical activity is always better then none</a:t>
            </a:r>
          </a:p>
          <a:p>
            <a:pPr fontAlgn="auto">
              <a:lnSpc>
                <a:spcPct val="100000"/>
              </a:lnSpc>
              <a:spcBef>
                <a:spcPts val="0"/>
              </a:spcBef>
              <a:spcAft>
                <a:spcPts val="0"/>
              </a:spcAft>
              <a:defRPr/>
            </a:pPr>
            <a:r>
              <a:rPr lang="en-GB" dirty="0">
                <a:solidFill>
                  <a:srgbClr val="000000"/>
                </a:solidFill>
              </a:rPr>
              <a:t>How can we help our residents to sit less and move more</a:t>
            </a:r>
          </a:p>
          <a:p>
            <a:pPr fontAlgn="auto">
              <a:lnSpc>
                <a:spcPct val="100000"/>
              </a:lnSpc>
              <a:spcBef>
                <a:spcPts val="0"/>
              </a:spcBef>
              <a:spcAft>
                <a:spcPts val="0"/>
              </a:spcAft>
              <a:defRPr/>
            </a:pPr>
            <a:r>
              <a:rPr lang="en-GB" dirty="0">
                <a:solidFill>
                  <a:srgbClr val="000000"/>
                </a:solidFill>
              </a:rPr>
              <a:t>What group activities can we do whilst maintaining social distancing, for example group chair exercises</a:t>
            </a:r>
          </a:p>
          <a:p>
            <a:pPr marL="0" indent="0" fontAlgn="auto">
              <a:lnSpc>
                <a:spcPct val="100000"/>
              </a:lnSpc>
              <a:spcBef>
                <a:spcPts val="0"/>
              </a:spcBef>
              <a:spcAft>
                <a:spcPts val="0"/>
              </a:spcAft>
              <a:buFont typeface="Arial" panose="020B0604020202020204" pitchFamily="34" charset="0"/>
              <a:buNone/>
              <a:defRPr/>
            </a:pPr>
            <a:endParaRPr lang="en-GB" b="1" dirty="0">
              <a:solidFill>
                <a:srgbClr val="005EB8"/>
              </a:solidFill>
            </a:endParaRPr>
          </a:p>
          <a:p>
            <a:pPr marL="0" indent="0" fontAlgn="auto">
              <a:lnSpc>
                <a:spcPct val="100000"/>
              </a:lnSpc>
              <a:spcBef>
                <a:spcPts val="0"/>
              </a:spcBef>
              <a:spcAft>
                <a:spcPts val="0"/>
              </a:spcAft>
              <a:buFont typeface="Arial" panose="020B0604020202020204" pitchFamily="34" charset="0"/>
              <a:buNone/>
              <a:defRPr/>
            </a:pPr>
            <a:r>
              <a:rPr lang="en-GB" b="1" dirty="0">
                <a:solidFill>
                  <a:srgbClr val="005EB8"/>
                </a:solidFill>
              </a:rPr>
              <a:t>Ask</a:t>
            </a:r>
            <a:r>
              <a:rPr lang="en-GB" dirty="0">
                <a:solidFill>
                  <a:srgbClr val="000000"/>
                </a:solidFill>
              </a:rPr>
              <a:t> </a:t>
            </a:r>
          </a:p>
          <a:p>
            <a:pPr fontAlgn="auto">
              <a:lnSpc>
                <a:spcPct val="100000"/>
              </a:lnSpc>
              <a:spcBef>
                <a:spcPts val="0"/>
              </a:spcBef>
              <a:spcAft>
                <a:spcPts val="0"/>
              </a:spcAft>
              <a:defRPr/>
            </a:pPr>
            <a:r>
              <a:rPr lang="en-GB" dirty="0">
                <a:solidFill>
                  <a:srgbClr val="000000"/>
                </a:solidFill>
              </a:rPr>
              <a:t>Your residents what physical activities they enjoy or used to enjoy</a:t>
            </a:r>
          </a:p>
          <a:p>
            <a:pPr fontAlgn="auto">
              <a:lnSpc>
                <a:spcPct val="100000"/>
              </a:lnSpc>
              <a:spcBef>
                <a:spcPts val="0"/>
              </a:spcBef>
              <a:spcAft>
                <a:spcPts val="0"/>
              </a:spcAft>
              <a:defRPr/>
            </a:pPr>
            <a:r>
              <a:rPr lang="en-GB" dirty="0"/>
              <a:t>If you have an activities coordinator ask </a:t>
            </a:r>
            <a:r>
              <a:rPr lang="en-GB" dirty="0" err="1"/>
              <a:t>fo</a:t>
            </a:r>
            <a:r>
              <a:rPr lang="en-GB" dirty="0"/>
              <a:t>r their advice</a:t>
            </a:r>
          </a:p>
          <a:p>
            <a:pPr marL="0" indent="0" fontAlgn="auto">
              <a:lnSpc>
                <a:spcPct val="100000"/>
              </a:lnSpc>
              <a:spcBef>
                <a:spcPts val="0"/>
              </a:spcBef>
              <a:spcAft>
                <a:spcPts val="0"/>
              </a:spcAft>
              <a:buFont typeface="Arial" panose="020B0604020202020204" pitchFamily="34" charset="0"/>
              <a:buNone/>
              <a:defRPr/>
            </a:pPr>
            <a:endParaRPr lang="en-GB" b="1" dirty="0">
              <a:solidFill>
                <a:srgbClr val="005EB8"/>
              </a:solidFill>
            </a:endParaRPr>
          </a:p>
          <a:p>
            <a:pPr marL="0" indent="0" fontAlgn="auto">
              <a:lnSpc>
                <a:spcPct val="100000"/>
              </a:lnSpc>
              <a:spcBef>
                <a:spcPts val="0"/>
              </a:spcBef>
              <a:spcAft>
                <a:spcPts val="0"/>
              </a:spcAft>
              <a:buFont typeface="Arial" panose="020B0604020202020204" pitchFamily="34" charset="0"/>
              <a:buNone/>
              <a:defRPr/>
            </a:pPr>
            <a:r>
              <a:rPr lang="en-GB" b="1" dirty="0">
                <a:solidFill>
                  <a:srgbClr val="005EB8"/>
                </a:solidFill>
              </a:rPr>
              <a:t>Do</a:t>
            </a:r>
          </a:p>
          <a:p>
            <a:pPr fontAlgn="auto">
              <a:lnSpc>
                <a:spcPct val="100000"/>
              </a:lnSpc>
              <a:spcBef>
                <a:spcPts val="0"/>
              </a:spcBef>
              <a:spcAft>
                <a:spcPts val="0"/>
              </a:spcAft>
              <a:defRPr/>
            </a:pPr>
            <a:r>
              <a:rPr lang="en-GB" dirty="0"/>
              <a:t>Include exercise/ physical activity in your residents care plan</a:t>
            </a:r>
          </a:p>
          <a:p>
            <a:pPr fontAlgn="auto">
              <a:lnSpc>
                <a:spcPct val="100000"/>
              </a:lnSpc>
              <a:spcBef>
                <a:spcPts val="0"/>
              </a:spcBef>
              <a:spcAft>
                <a:spcPts val="0"/>
              </a:spcAft>
              <a:defRPr/>
            </a:pPr>
            <a:r>
              <a:rPr lang="en-GB" dirty="0"/>
              <a:t>Check you resident is wearing supportive, well fitting shoes for exercise</a:t>
            </a:r>
          </a:p>
          <a:p>
            <a:pPr fontAlgn="auto">
              <a:lnSpc>
                <a:spcPct val="100000"/>
              </a:lnSpc>
              <a:spcBef>
                <a:spcPts val="0"/>
              </a:spcBef>
              <a:spcAft>
                <a:spcPts val="0"/>
              </a:spcAft>
              <a:defRPr/>
            </a:pPr>
            <a:r>
              <a:rPr lang="en-GB" dirty="0"/>
              <a:t>If using a support for standing exercises use a sturdy chair or wall rail</a:t>
            </a:r>
          </a:p>
          <a:p>
            <a:pPr fontAlgn="auto">
              <a:lnSpc>
                <a:spcPct val="100000"/>
              </a:lnSpc>
              <a:spcBef>
                <a:spcPts val="0"/>
              </a:spcBef>
              <a:spcAft>
                <a:spcPts val="0"/>
              </a:spcAft>
              <a:defRPr/>
            </a:pPr>
            <a:r>
              <a:rPr lang="en-GB" dirty="0"/>
              <a:t>Discuss with your residents GP if you have any concerns</a:t>
            </a:r>
          </a:p>
          <a:p>
            <a:pPr marL="0" indent="0" fontAlgn="auto">
              <a:lnSpc>
                <a:spcPct val="100000"/>
              </a:lnSpc>
              <a:spcBef>
                <a:spcPts val="0"/>
              </a:spcBef>
              <a:spcAft>
                <a:spcPts val="0"/>
              </a:spcAft>
              <a:buFont typeface="Arial" panose="020B0604020202020204" pitchFamily="34" charset="0"/>
              <a:buNone/>
              <a:defRPr/>
            </a:pPr>
            <a:endParaRPr lang="en-GB" dirty="0">
              <a:solidFill>
                <a:srgbClr val="000000"/>
              </a:solidFill>
            </a:endParaRPr>
          </a:p>
        </p:txBody>
      </p:sp>
      <p:sp>
        <p:nvSpPr>
          <p:cNvPr id="4101" name="TextBox 8">
            <a:extLst>
              <a:ext uri="{FF2B5EF4-FFF2-40B4-BE49-F238E27FC236}">
                <a16:creationId xmlns:a16="http://schemas.microsoft.com/office/drawing/2014/main" id="{CEB8E683-B78A-406F-9568-3339FA9FEA92}"/>
              </a:ext>
            </a:extLst>
          </p:cNvPr>
          <p:cNvSpPr txBox="1">
            <a:spLocks noChangeArrowheads="1"/>
          </p:cNvSpPr>
          <p:nvPr/>
        </p:nvSpPr>
        <p:spPr bwMode="auto">
          <a:xfrm>
            <a:off x="11055350" y="6642100"/>
            <a:ext cx="1120820" cy="20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GB" sz="800" dirty="0"/>
              <a:t>Version 6.1 20201125</a:t>
            </a:r>
          </a:p>
        </p:txBody>
      </p:sp>
      <p:pic>
        <p:nvPicPr>
          <p:cNvPr id="4102" name="Graphic 9" descr="Wave Gesture">
            <a:extLst>
              <a:ext uri="{FF2B5EF4-FFF2-40B4-BE49-F238E27FC236}">
                <a16:creationId xmlns:a16="http://schemas.microsoft.com/office/drawing/2014/main" id="{18EED21D-2878-4054-ACD8-161A15C0FFB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9250" y="180975"/>
            <a:ext cx="64611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AA665FF-6CD9-4C98-95A9-827725A98632}"/>
              </a:ext>
            </a:extLst>
          </p:cNvPr>
          <p:cNvSpPr txBox="1"/>
          <p:nvPr/>
        </p:nvSpPr>
        <p:spPr>
          <a:xfrm>
            <a:off x="158216" y="811102"/>
            <a:ext cx="6920447" cy="6340197"/>
          </a:xfrm>
          <a:prstGeom prst="rect">
            <a:avLst/>
          </a:prstGeom>
          <a:noFill/>
        </p:spPr>
        <p:txBody>
          <a:bodyPr wrap="square">
            <a:spAutoFit/>
          </a:bodyPr>
          <a:lstStyle/>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Exercise and physical activity help residents to keep moving and prevent falls. It can also </a:t>
            </a:r>
            <a:r>
              <a:rPr lang="en-GB" sz="1400" b="1" dirty="0">
                <a:latin typeface="Arial" panose="020B0604020202020204" pitchFamily="34" charset="0"/>
                <a:cs typeface="Arial" panose="020B0604020202020204" pitchFamily="34" charset="0"/>
              </a:rPr>
              <a:t>improve mood and wellbeing</a:t>
            </a:r>
            <a:r>
              <a:rPr lang="en-GB" sz="1400" dirty="0">
                <a:latin typeface="Arial" panose="020B0604020202020204" pitchFamily="34" charset="0"/>
                <a:cs typeface="Arial" panose="020B0604020202020204" pitchFamily="34" charset="0"/>
              </a:rPr>
              <a:t>, prevent constipation, pressure sores, reduce weight gain and improve sleep. </a:t>
            </a:r>
          </a:p>
          <a:p>
            <a:pPr eaLnBrk="1" fontAlgn="auto" hangingPunct="1">
              <a:spcBef>
                <a:spcPts val="0"/>
              </a:spcBef>
              <a:spcAft>
                <a:spcPts val="0"/>
              </a:spcAft>
              <a:defRPr/>
            </a:pPr>
            <a:endParaRPr lang="en-GB"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Some people don’t like exercise. </a:t>
            </a:r>
            <a:r>
              <a:rPr lang="en-GB" sz="1400" b="1" dirty="0">
                <a:latin typeface="Arial" panose="020B0604020202020204" pitchFamily="34" charset="0"/>
                <a:cs typeface="Arial" panose="020B0604020202020204" pitchFamily="34" charset="0"/>
              </a:rPr>
              <a:t>Activities such as gardening and walking are also great activities </a:t>
            </a:r>
            <a:r>
              <a:rPr lang="en-GB" sz="1400" dirty="0">
                <a:latin typeface="Arial" panose="020B0604020202020204" pitchFamily="34" charset="0"/>
                <a:cs typeface="Arial" panose="020B0604020202020204" pitchFamily="34" charset="0"/>
              </a:rPr>
              <a:t>for those who don’t enjoy exercise. Maintaining a </a:t>
            </a:r>
            <a:r>
              <a:rPr lang="en-GB" sz="1400" b="1" dirty="0">
                <a:latin typeface="Arial" panose="020B0604020202020204" pitchFamily="34" charset="0"/>
                <a:cs typeface="Arial" panose="020B0604020202020204" pitchFamily="34" charset="0"/>
              </a:rPr>
              <a:t>routine</a:t>
            </a:r>
            <a:r>
              <a:rPr lang="en-GB" sz="1400" dirty="0">
                <a:latin typeface="Arial" panose="020B0604020202020204" pitchFamily="34" charset="0"/>
                <a:cs typeface="Arial" panose="020B0604020202020204" pitchFamily="34" charset="0"/>
              </a:rPr>
              <a:t> is key</a:t>
            </a:r>
          </a:p>
          <a:p>
            <a:pPr eaLnBrk="1" fontAlgn="auto" hangingPunct="1">
              <a:spcBef>
                <a:spcPts val="0"/>
              </a:spcBef>
              <a:spcAft>
                <a:spcPts val="0"/>
              </a:spcAft>
              <a:defRPr/>
            </a:pPr>
            <a:endParaRPr lang="en-GB" sz="1400" b="1"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Simple things can help residents </a:t>
            </a:r>
            <a:r>
              <a:rPr lang="en-GB" sz="1400" b="1" dirty="0">
                <a:latin typeface="Arial" panose="020B0604020202020204" pitchFamily="34" charset="0"/>
                <a:cs typeface="Arial" panose="020B0604020202020204" pitchFamily="34" charset="0"/>
              </a:rPr>
              <a:t>move more </a:t>
            </a:r>
            <a:r>
              <a:rPr lang="en-GB" sz="1400" dirty="0">
                <a:latin typeface="Arial" panose="020B0604020202020204" pitchFamily="34" charset="0"/>
                <a:cs typeface="Arial" panose="020B0604020202020204" pitchFamily="34" charset="0"/>
              </a:rPr>
              <a:t>such as</a:t>
            </a:r>
          </a:p>
          <a:p>
            <a:pPr marL="285750" indent="-285750" eaLnBrk="1" fontAlgn="auto" hangingPunct="1">
              <a:spcBef>
                <a:spcPts val="0"/>
              </a:spcBef>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Walking to the dining room for meals and laying the table</a:t>
            </a:r>
          </a:p>
          <a:p>
            <a:pPr marL="285750" indent="-285750" eaLnBrk="1" fontAlgn="auto" hangingPunct="1">
              <a:spcBef>
                <a:spcPts val="0"/>
              </a:spcBef>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Sorting laundry</a:t>
            </a:r>
          </a:p>
          <a:p>
            <a:pPr marL="285750" indent="-285750" eaLnBrk="1" fontAlgn="auto" hangingPunct="1">
              <a:spcBef>
                <a:spcPts val="0"/>
              </a:spcBef>
              <a:spcAft>
                <a:spcPts val="0"/>
              </a:spcAft>
              <a:buFont typeface="Arial" panose="020B0604020202020204" pitchFamily="34" charset="0"/>
              <a:buChar char="•"/>
              <a:defRPr/>
            </a:pPr>
            <a:r>
              <a:rPr lang="en-GB" sz="1400" dirty="0">
                <a:latin typeface="Arial" panose="020B0604020202020204" pitchFamily="34" charset="0"/>
                <a:cs typeface="Arial" panose="020B0604020202020204" pitchFamily="34" charset="0"/>
              </a:rPr>
              <a:t>Going outside to feed the birds</a:t>
            </a:r>
          </a:p>
          <a:p>
            <a:pPr marL="285750" indent="-285750" eaLnBrk="1" fontAlgn="auto" hangingPunct="1">
              <a:spcBef>
                <a:spcPts val="0"/>
              </a:spcBef>
              <a:spcAft>
                <a:spcPts val="0"/>
              </a:spcAft>
              <a:buFont typeface="Arial" panose="020B0604020202020204" pitchFamily="34" charset="0"/>
              <a:buChar char="•"/>
              <a:defRPr/>
            </a:pPr>
            <a:endParaRPr lang="en-GB"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If someone is </a:t>
            </a:r>
            <a:r>
              <a:rPr lang="en-GB" sz="1400" b="1" dirty="0">
                <a:latin typeface="Arial" panose="020B0604020202020204" pitchFamily="34" charset="0"/>
                <a:cs typeface="Arial" panose="020B0604020202020204" pitchFamily="34" charset="0"/>
              </a:rPr>
              <a:t>isolating in their room </a:t>
            </a:r>
            <a:r>
              <a:rPr lang="en-GB" sz="1400" dirty="0">
                <a:latin typeface="Arial" panose="020B0604020202020204" pitchFamily="34" charset="0"/>
                <a:cs typeface="Arial" panose="020B0604020202020204" pitchFamily="34" charset="0"/>
              </a:rPr>
              <a:t>it is really important to encourage physical activity. This can be as simple as practicing standing up and sitting down again or chair based exercises.</a:t>
            </a:r>
          </a:p>
          <a:p>
            <a:pPr eaLnBrk="1" fontAlgn="auto" hangingPunct="1">
              <a:spcBef>
                <a:spcPts val="0"/>
              </a:spcBef>
              <a:spcAft>
                <a:spcPts val="0"/>
              </a:spcAft>
              <a:defRPr/>
            </a:pPr>
            <a:endParaRPr lang="en-GB"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Residents who have had coronavirus or other illness may take some time to build up the amount of activity they can do. Healthcare professionals such as physiotherapists and occupational therapists can help – ask at your ‘weekly check in’</a:t>
            </a:r>
          </a:p>
          <a:p>
            <a:pPr eaLnBrk="1" fontAlgn="auto" hangingPunct="1">
              <a:spcBef>
                <a:spcPts val="0"/>
              </a:spcBef>
              <a:spcAft>
                <a:spcPts val="0"/>
              </a:spcAft>
              <a:defRPr/>
            </a:pPr>
            <a:endParaRPr lang="en-GB"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People with learning disabilities are at increased risk of being overweight or obese compared to the general population. A balanced diet and </a:t>
            </a:r>
            <a:r>
              <a:rPr lang="en-GB" sz="1400" dirty="0">
                <a:latin typeface="Arial" panose="020B0604020202020204" pitchFamily="34" charset="0"/>
                <a:cs typeface="Arial" panose="020B0604020202020204" pitchFamily="34" charset="0"/>
                <a:hlinkClick r:id="rId9"/>
              </a:rPr>
              <a:t>keeping active </a:t>
            </a:r>
            <a:r>
              <a:rPr lang="en-GB" sz="1400" dirty="0">
                <a:latin typeface="Arial" panose="020B0604020202020204" pitchFamily="34" charset="0"/>
                <a:cs typeface="Arial" panose="020B0604020202020204" pitchFamily="34" charset="0"/>
              </a:rPr>
              <a:t>can help reduce obesity levels.</a:t>
            </a:r>
            <a:endParaRPr lang="en-GB" sz="1400" dirty="0">
              <a:highlight>
                <a:srgbClr val="FFFF00"/>
              </a:highlight>
              <a:latin typeface="Arial" panose="020B0604020202020204" pitchFamily="34" charset="0"/>
              <a:cs typeface="Arial" panose="020B0604020202020204" pitchFamily="34" charset="0"/>
            </a:endParaRPr>
          </a:p>
          <a:p>
            <a:pPr eaLnBrk="1" fontAlgn="auto" hangingPunct="1">
              <a:spcBef>
                <a:spcPts val="0"/>
              </a:spcBef>
              <a:spcAft>
                <a:spcPts val="0"/>
              </a:spcAft>
              <a:defRPr/>
            </a:pPr>
            <a:endParaRPr lang="en-GB" sz="1400" dirty="0">
              <a:latin typeface="Arial" panose="020B0604020202020204" pitchFamily="34" charset="0"/>
              <a:cs typeface="Arial" panose="020B0604020202020204" pitchFamily="34" charset="0"/>
            </a:endParaRPr>
          </a:p>
          <a:p>
            <a:pPr eaLnBrk="1" fontAlgn="auto" hangingPunct="1">
              <a:spcBef>
                <a:spcPts val="0"/>
              </a:spcBef>
              <a:spcAft>
                <a:spcPts val="0"/>
              </a:spcAft>
              <a:defRPr/>
            </a:pPr>
            <a:r>
              <a:rPr lang="en-GB" sz="1400" dirty="0">
                <a:latin typeface="Arial" panose="020B0604020202020204" pitchFamily="34" charset="0"/>
                <a:cs typeface="Arial" panose="020B0604020202020204" pitchFamily="34" charset="0"/>
              </a:rPr>
              <a:t>Slight soreness in muscles the day after exercise is common. If you are concerned your resident doesn’t look well or is in pain during physical activities – stop and get advice from your resident’s physiotherapist or GP. </a:t>
            </a:r>
          </a:p>
          <a:p>
            <a:pPr eaLnBrk="1" fontAlgn="auto" hangingPunct="1">
              <a:spcBef>
                <a:spcPts val="0"/>
              </a:spcBef>
              <a:spcAft>
                <a:spcPts val="0"/>
              </a:spcAft>
              <a:defRPr/>
            </a:pPr>
            <a:endParaRPr lang="en-GB" sz="1400" dirty="0">
              <a:latin typeface="+mn-lt"/>
              <a:cs typeface="+mn-cs"/>
            </a:endParaRPr>
          </a:p>
          <a:p>
            <a:pPr eaLnBrk="1" fontAlgn="auto" hangingPunct="1">
              <a:spcBef>
                <a:spcPts val="0"/>
              </a:spcBef>
              <a:spcAft>
                <a:spcPts val="0"/>
              </a:spcAft>
              <a:defRPr/>
            </a:pPr>
            <a:endParaRPr lang="en-GB" sz="1400" dirty="0">
              <a:latin typeface="+mn-lt"/>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609601" y="548641"/>
            <a:ext cx="8756073"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dirty="0"/>
              <a:t>	Talking to relatives </a:t>
            </a:r>
          </a:p>
        </p:txBody>
      </p:sp>
      <p:pic>
        <p:nvPicPr>
          <p:cNvPr id="10" name="Picture 9" descr="A picture containing screenshot&#10;&#10;Description automatically generated">
            <a:extLst>
              <a:ext uri="{FF2B5EF4-FFF2-40B4-BE49-F238E27FC236}">
                <a16:creationId xmlns:a16="http://schemas.microsoft.com/office/drawing/2014/main" id="{50547346-7C2D-4B6B-B9CB-84B1C296B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694" y="858815"/>
            <a:ext cx="4104006" cy="5799138"/>
          </a:xfrm>
          <a:prstGeom prst="rect">
            <a:avLst/>
          </a:prstGeom>
        </p:spPr>
      </p:pic>
      <p:sp>
        <p:nvSpPr>
          <p:cNvPr id="11" name="Content Placeholder 1">
            <a:extLst>
              <a:ext uri="{FF2B5EF4-FFF2-40B4-BE49-F238E27FC236}">
                <a16:creationId xmlns:a16="http://schemas.microsoft.com/office/drawing/2014/main" id="{8FA0C2BA-E59F-44B0-8E20-490A3D42FE82}"/>
              </a:ext>
            </a:extLst>
          </p:cNvPr>
          <p:cNvSpPr txBox="1">
            <a:spLocks/>
          </p:cNvSpPr>
          <p:nvPr/>
        </p:nvSpPr>
        <p:spPr>
          <a:xfrm>
            <a:off x="609601" y="1341195"/>
            <a:ext cx="5486399" cy="3789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dirty="0"/>
              <a:t>Conversations with relatives about COVID-19 can be challenging.</a:t>
            </a:r>
          </a:p>
          <a:p>
            <a:pPr marL="0" indent="0">
              <a:lnSpc>
                <a:spcPct val="100000"/>
              </a:lnSpc>
              <a:spcBef>
                <a:spcPts val="0"/>
              </a:spcBef>
              <a:buNone/>
            </a:pPr>
            <a:endParaRPr lang="en-GB" dirty="0"/>
          </a:p>
          <a:p>
            <a:pPr marL="0" indent="0">
              <a:lnSpc>
                <a:spcPct val="100000"/>
              </a:lnSpc>
              <a:spcBef>
                <a:spcPts val="0"/>
              </a:spcBef>
              <a:buNone/>
            </a:pPr>
            <a:r>
              <a:rPr lang="en-GB" b="1" dirty="0">
                <a:solidFill>
                  <a:schemeClr val="bg2"/>
                </a:solidFill>
              </a:rPr>
              <a:t>Think</a:t>
            </a:r>
            <a:r>
              <a:rPr lang="en-GB" dirty="0"/>
              <a:t> </a:t>
            </a:r>
          </a:p>
          <a:p>
            <a:pPr marL="0">
              <a:lnSpc>
                <a:spcPct val="100000"/>
              </a:lnSpc>
              <a:spcBef>
                <a:spcPts val="0"/>
              </a:spcBef>
            </a:pPr>
            <a:r>
              <a:rPr lang="en-GB" dirty="0"/>
              <a:t>What information do I need to tell the relative</a:t>
            </a:r>
          </a:p>
          <a:p>
            <a:pPr marL="0">
              <a:lnSpc>
                <a:spcPct val="100000"/>
              </a:lnSpc>
              <a:spcBef>
                <a:spcPts val="0"/>
              </a:spcBef>
            </a:pPr>
            <a:r>
              <a:rPr lang="en-GB" dirty="0"/>
              <a:t>How can I keep the language simple</a:t>
            </a:r>
          </a:p>
          <a:p>
            <a:pPr marL="0">
              <a:lnSpc>
                <a:spcPct val="100000"/>
              </a:lnSpc>
              <a:spcBef>
                <a:spcPts val="0"/>
              </a:spcBef>
            </a:pPr>
            <a:endParaRPr lang="en-GB" dirty="0"/>
          </a:p>
          <a:p>
            <a:pPr marL="0" indent="0">
              <a:lnSpc>
                <a:spcPct val="100000"/>
              </a:lnSpc>
              <a:spcBef>
                <a:spcPts val="0"/>
              </a:spcBef>
              <a:buNone/>
            </a:pPr>
            <a:r>
              <a:rPr lang="en-GB" b="1" dirty="0">
                <a:solidFill>
                  <a:schemeClr val="bg2"/>
                </a:solidFill>
              </a:rPr>
              <a:t>Ask</a:t>
            </a:r>
            <a:r>
              <a:rPr lang="en-GB" dirty="0"/>
              <a:t> </a:t>
            </a:r>
          </a:p>
          <a:p>
            <a:pPr marL="0">
              <a:lnSpc>
                <a:spcPct val="100000"/>
              </a:lnSpc>
              <a:spcBef>
                <a:spcPts val="0"/>
              </a:spcBef>
            </a:pPr>
            <a:r>
              <a:rPr lang="en-GB" dirty="0"/>
              <a:t>If the relative is ok to talk</a:t>
            </a:r>
          </a:p>
          <a:p>
            <a:pPr marL="0">
              <a:lnSpc>
                <a:spcPct val="100000"/>
              </a:lnSpc>
              <a:spcBef>
                <a:spcPts val="0"/>
              </a:spcBef>
            </a:pPr>
            <a:r>
              <a:rPr lang="en-GB" dirty="0"/>
              <a:t>What the relative already understands about their loved one</a:t>
            </a:r>
          </a:p>
          <a:p>
            <a:pPr marL="0">
              <a:lnSpc>
                <a:spcPct val="100000"/>
              </a:lnSpc>
              <a:spcBef>
                <a:spcPts val="0"/>
              </a:spcBef>
            </a:pPr>
            <a:r>
              <a:rPr lang="en-GB" dirty="0"/>
              <a:t>If they have any questions or need any other advice or support</a:t>
            </a:r>
          </a:p>
          <a:p>
            <a:pPr marL="0" indent="0">
              <a:lnSpc>
                <a:spcPct val="100000"/>
              </a:lnSpc>
              <a:spcBef>
                <a:spcPts val="0"/>
              </a:spcBef>
              <a:buNone/>
            </a:pPr>
            <a:endParaRPr lang="en-GB" b="1" dirty="0">
              <a:solidFill>
                <a:schemeClr val="bg2"/>
              </a:solidFill>
            </a:endParaRPr>
          </a:p>
          <a:p>
            <a:pPr marL="0" indent="0">
              <a:lnSpc>
                <a:spcPct val="100000"/>
              </a:lnSpc>
              <a:spcBef>
                <a:spcPts val="0"/>
              </a:spcBef>
              <a:buNone/>
            </a:pPr>
            <a:r>
              <a:rPr lang="en-GB" b="1" dirty="0">
                <a:solidFill>
                  <a:schemeClr val="bg2"/>
                </a:solidFill>
              </a:rPr>
              <a:t>Do</a:t>
            </a:r>
          </a:p>
          <a:p>
            <a:pPr marL="0">
              <a:lnSpc>
                <a:spcPct val="100000"/>
              </a:lnSpc>
              <a:spcBef>
                <a:spcPts val="0"/>
              </a:spcBef>
            </a:pPr>
            <a:r>
              <a:rPr lang="en-GB" dirty="0"/>
              <a:t>Introduce yourself</a:t>
            </a:r>
          </a:p>
          <a:p>
            <a:pPr marL="0">
              <a:lnSpc>
                <a:spcPct val="100000"/>
              </a:lnSpc>
              <a:spcBef>
                <a:spcPts val="0"/>
              </a:spcBef>
            </a:pPr>
            <a:r>
              <a:rPr lang="en-GB" dirty="0"/>
              <a:t>Comfort and reassure</a:t>
            </a:r>
          </a:p>
          <a:p>
            <a:pPr marL="0">
              <a:lnSpc>
                <a:spcPct val="100000"/>
              </a:lnSpc>
              <a:spcBef>
                <a:spcPts val="0"/>
              </a:spcBef>
            </a:pPr>
            <a:r>
              <a:rPr lang="en-GB" dirty="0"/>
              <a:t>Allow for silence</a:t>
            </a:r>
          </a:p>
          <a:p>
            <a:pPr marL="0">
              <a:lnSpc>
                <a:spcPct val="100000"/>
              </a:lnSpc>
              <a:spcBef>
                <a:spcPts val="0"/>
              </a:spcBef>
            </a:pPr>
            <a:r>
              <a:rPr lang="en-GB" dirty="0"/>
              <a:t>Talk to colleagues afterwards  </a:t>
            </a:r>
          </a:p>
          <a:p>
            <a:pPr marL="0" indent="0">
              <a:lnSpc>
                <a:spcPct val="100000"/>
              </a:lnSpc>
              <a:spcBef>
                <a:spcPts val="0"/>
              </a:spcBef>
              <a:buFont typeface="Arial" panose="020B0604020202020204" pitchFamily="34" charset="0"/>
              <a:buNone/>
            </a:pPr>
            <a:endParaRPr lang="en-GB" dirty="0"/>
          </a:p>
          <a:p>
            <a:pPr marL="0" indent="0">
              <a:lnSpc>
                <a:spcPct val="100000"/>
              </a:lnSpc>
              <a:spcBef>
                <a:spcPts val="0"/>
              </a:spcBef>
              <a:buFont typeface="Arial" panose="020B0604020202020204" pitchFamily="34" charset="0"/>
              <a:buNone/>
            </a:pPr>
            <a:r>
              <a:rPr lang="en-GB" dirty="0"/>
              <a:t> </a:t>
            </a:r>
          </a:p>
        </p:txBody>
      </p:sp>
      <p:sp>
        <p:nvSpPr>
          <p:cNvPr id="12" name="Content Placeholder 1">
            <a:extLst>
              <a:ext uri="{FF2B5EF4-FFF2-40B4-BE49-F238E27FC236}">
                <a16:creationId xmlns:a16="http://schemas.microsoft.com/office/drawing/2014/main" id="{67AEFD5E-D88A-4081-90D4-DAF7D5734F0B}"/>
              </a:ext>
            </a:extLst>
          </p:cNvPr>
          <p:cNvSpPr txBox="1">
            <a:spLocks/>
          </p:cNvSpPr>
          <p:nvPr/>
        </p:nvSpPr>
        <p:spPr>
          <a:xfrm>
            <a:off x="609601" y="5314523"/>
            <a:ext cx="5486399" cy="1057923"/>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dirty="0">
                <a:solidFill>
                  <a:schemeClr val="bg2"/>
                </a:solidFill>
              </a:rPr>
              <a:t>Resources</a:t>
            </a:r>
          </a:p>
          <a:p>
            <a:pPr marL="0" indent="0">
              <a:lnSpc>
                <a:spcPct val="100000"/>
              </a:lnSpc>
              <a:spcBef>
                <a:spcPts val="0"/>
              </a:spcBef>
              <a:buNone/>
            </a:pPr>
            <a:r>
              <a:rPr lang="en-GB" sz="1200" dirty="0"/>
              <a:t>Real Talk </a:t>
            </a:r>
            <a:r>
              <a:rPr lang="en-GB" sz="1200" dirty="0">
                <a:hlinkClick r:id="rId4"/>
              </a:rPr>
              <a:t>evidence based advice about difficult conversations</a:t>
            </a:r>
            <a:endParaRPr lang="en-GB" sz="1200" dirty="0"/>
          </a:p>
          <a:p>
            <a:pPr marL="0" indent="0">
              <a:lnSpc>
                <a:spcPct val="100000"/>
              </a:lnSpc>
              <a:spcBef>
                <a:spcPts val="0"/>
              </a:spcBef>
              <a:buNone/>
            </a:pPr>
            <a:r>
              <a:rPr lang="en-GB" sz="1200" dirty="0" err="1"/>
              <a:t>VitalTalk</a:t>
            </a:r>
            <a:r>
              <a:rPr lang="en-GB" sz="1200" dirty="0"/>
              <a:t> </a:t>
            </a:r>
            <a:r>
              <a:rPr lang="en-GB" sz="1200" dirty="0">
                <a:hlinkClick r:id="rId5"/>
              </a:rPr>
              <a:t>COVID communication guide</a:t>
            </a:r>
            <a:endParaRPr lang="en-GB" sz="1200" dirty="0"/>
          </a:p>
          <a:p>
            <a:pPr marL="0" indent="0">
              <a:lnSpc>
                <a:spcPct val="100000"/>
              </a:lnSpc>
              <a:spcBef>
                <a:spcPts val="0"/>
              </a:spcBef>
              <a:buNone/>
            </a:pPr>
            <a:r>
              <a:rPr lang="en-GB" sz="1200" dirty="0"/>
              <a:t>Health Education England </a:t>
            </a:r>
            <a:r>
              <a:rPr lang="en-GB" sz="1200" u="sng" dirty="0">
                <a:hlinkClick r:id="rId6"/>
              </a:rPr>
              <a:t>materials and films</a:t>
            </a:r>
            <a:r>
              <a:rPr lang="en-GB" sz="1200" dirty="0"/>
              <a:t> to support staff through difficult conversations arising from COVID-19.</a:t>
            </a:r>
          </a:p>
          <a:p>
            <a:pPr marL="0" indent="0">
              <a:lnSpc>
                <a:spcPct val="100000"/>
              </a:lnSpc>
              <a:spcBef>
                <a:spcPts val="0"/>
              </a:spcBef>
              <a:buNone/>
            </a:pPr>
            <a:endParaRPr lang="en-GB" sz="1200" dirty="0"/>
          </a:p>
          <a:p>
            <a:pPr marL="0" indent="0">
              <a:lnSpc>
                <a:spcPct val="100000"/>
              </a:lnSpc>
              <a:spcBef>
                <a:spcPts val="0"/>
              </a:spcBef>
              <a:buNone/>
            </a:pPr>
            <a:endParaRPr lang="en-GB" sz="1200" dirty="0"/>
          </a:p>
        </p:txBody>
      </p:sp>
      <p:pic>
        <p:nvPicPr>
          <p:cNvPr id="15" name="Picture 2" descr="\\ims.gov.uk\data\Users\GBBULVD\BULHOME22\CWalton1\My Documents\My Pictures\Partnership-engagement-Dark-Pink.png">
            <a:extLst>
              <a:ext uri="{FF2B5EF4-FFF2-40B4-BE49-F238E27FC236}">
                <a16:creationId xmlns:a16="http://schemas.microsoft.com/office/drawing/2014/main" id="{49010412-EEC6-497F-8CE7-A693972DF5EA}"/>
              </a:ext>
            </a:extLst>
          </p:cNvPr>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1" y="548641"/>
            <a:ext cx="776418" cy="5788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3F9737E-42E5-4312-95AB-AF15223027D0}"/>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1461963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1315092" y="351596"/>
            <a:ext cx="9174823" cy="611649"/>
          </a:xfrm>
        </p:spPr>
        <p:txBody>
          <a:bodyPr/>
          <a:lstStyle/>
          <a:p>
            <a:r>
              <a:rPr lang="en-GB" dirty="0"/>
              <a:t>Advance Care Planning and Coordinate </a:t>
            </a:r>
            <a:br>
              <a:rPr lang="en-GB" dirty="0"/>
            </a:br>
            <a:r>
              <a:rPr lang="en-GB" dirty="0"/>
              <a:t>My Care (CMC)  </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609601" y="142648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blanket policy of Advanced Care Planning/Coordinate My Care/Do Not Attempt Resuscitation is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proposed.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Conversations around end of life are challenging, particularly in these difficult times. Residents may want to express their wishes in relation to what care they want if they become unwell.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Open and sympathetic communication with residents and those important to them enables care wishes to be expressed. It is important that people do not feel pressurised in to such conversations and decisions before they are ready.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Advance care planning discussions should be documented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on Coordinate My Care so that urgent care services can view the persons wishes.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Residents can start their own plan through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my CMC</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with family or staff support. That initiated work is then checked, edited and signed off by an appropriate health care professional making it visible to all appropriate users including Urgent Care Services. Alternatively, Nursing Homes can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register</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use CMC directly.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Content Placeholder 1">
            <a:extLst>
              <a:ext uri="{FF2B5EF4-FFF2-40B4-BE49-F238E27FC236}">
                <a16:creationId xmlns:a16="http://schemas.microsoft.com/office/drawing/2014/main" id="{AB852191-91D0-4308-9A13-0A874997B1D7}"/>
              </a:ext>
            </a:extLst>
          </p:cNvPr>
          <p:cNvSpPr txBox="1">
            <a:spLocks/>
          </p:cNvSpPr>
          <p:nvPr/>
        </p:nvSpPr>
        <p:spPr>
          <a:xfrm>
            <a:off x="6400802" y="1426479"/>
            <a:ext cx="5181599" cy="4378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Think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Does the person have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 ACP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care plan which could be put onto CMC?</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If not, could the resident </a:t>
            </a: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support</a:t>
            </a:r>
            <a:r>
              <a:rPr lang="en-GB" dirty="0"/>
              <a:t>ed</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start a plan in My CMC?</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Could </a:t>
            </a: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care home register </a:t>
            </a: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to</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CMC to help create </a:t>
            </a: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CMC </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plans for approval by </a:t>
            </a:r>
            <a:r>
              <a:rPr kumimoji="0" lang="en-GB" sz="14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y</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our GPs or other senior clinicians?</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Ask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resident if they would like to talk about their wishes and preferences if they become unwell. Involve those who matter to them in conversations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resident if their advance care planning discussions can be shared through a CMC care plan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Do  </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Assist clinicians in creating CMC plans from existing advance care plans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Help residents (that wish</a:t>
            </a:r>
            <a:r>
              <a:rPr lang="en-GB" dirty="0">
                <a:solidFill>
                  <a:srgbClr val="000000"/>
                </a:solidFill>
              </a:rPr>
              <a:t> to)</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complete a My CMC plan to be approved by their GP</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Work with GP/community nurses and palliative care teams to finalise and approve plans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Have ACP discussions with new residents and their loved ones when they are admitted. </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Content Placeholder 1">
            <a:extLst>
              <a:ext uri="{FF2B5EF4-FFF2-40B4-BE49-F238E27FC236}">
                <a16:creationId xmlns:a16="http://schemas.microsoft.com/office/drawing/2014/main" id="{8FBED2A9-567A-4E3C-8CA8-85D15633928C}"/>
              </a:ext>
            </a:extLst>
          </p:cNvPr>
          <p:cNvSpPr txBox="1">
            <a:spLocks/>
          </p:cNvSpPr>
          <p:nvPr/>
        </p:nvSpPr>
        <p:spPr>
          <a:xfrm>
            <a:off x="1008888" y="5299735"/>
            <a:ext cx="4383024" cy="1348758"/>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Resources </a:t>
            </a:r>
          </a:p>
          <a:p>
            <a:pPr>
              <a:spcBef>
                <a:spcPts val="0"/>
              </a:spcBef>
              <a:defRPr/>
            </a:pPr>
            <a:r>
              <a:rPr kumimoji="0" lang="en-GB" sz="1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MyCMC</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5"/>
              </a:rPr>
              <a:t>Guide for care home staff</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spcBef>
                <a:spcPts val="0"/>
              </a:spcBef>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CMC contact: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6"/>
              </a:rPr>
              <a:t>coordinatemycare@nhs.net</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020 7811 8513</a:t>
            </a:r>
          </a:p>
          <a:p>
            <a:pPr>
              <a:spcBef>
                <a:spcPts val="0"/>
              </a:spcBef>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Getting a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4"/>
              </a:rPr>
              <a:t>CMC log on</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spcBef>
                <a:spcPts val="0"/>
              </a:spcBef>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CMC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training</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a:spcBef>
                <a:spcPts val="0"/>
              </a:spcBef>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End of Life Care: Support during COVID-19: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rPr>
              <a:t>Guide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spcBef>
                <a:spcPts val="0"/>
              </a:spcBef>
              <a:defRPr/>
            </a:pPr>
            <a:r>
              <a:rPr kumimoji="0" lang="en-GB"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HIN </a:t>
            </a:r>
            <a:r>
              <a:rPr kumimoji="0" lang="en-GB"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9"/>
              </a:rPr>
              <a:t>guide</a:t>
            </a:r>
            <a:r>
              <a:rPr kumimoji="0" lang="en-GB" sz="120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to support care homes implement CMC</a:t>
            </a:r>
          </a:p>
        </p:txBody>
      </p:sp>
      <p:pic>
        <p:nvPicPr>
          <p:cNvPr id="10" name="Picture 9">
            <a:extLst>
              <a:ext uri="{FF2B5EF4-FFF2-40B4-BE49-F238E27FC236}">
                <a16:creationId xmlns:a16="http://schemas.microsoft.com/office/drawing/2014/main" id="{E40BBC80-3BAD-4FCE-829E-3BC4CE7D710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9601" y="279896"/>
            <a:ext cx="516136" cy="516136"/>
          </a:xfrm>
          <a:prstGeom prst="rect">
            <a:avLst/>
          </a:prstGeom>
        </p:spPr>
      </p:pic>
      <p:sp>
        <p:nvSpPr>
          <p:cNvPr id="9" name="TextBox 8">
            <a:extLst>
              <a:ext uri="{FF2B5EF4-FFF2-40B4-BE49-F238E27FC236}">
                <a16:creationId xmlns:a16="http://schemas.microsoft.com/office/drawing/2014/main" id="{2201F119-5DBE-4B8F-A27A-5B4590DF194F}"/>
              </a:ext>
            </a:extLst>
          </p:cNvPr>
          <p:cNvSpPr txBox="1"/>
          <p:nvPr/>
        </p:nvSpPr>
        <p:spPr>
          <a:xfrm>
            <a:off x="11106446" y="6630221"/>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3892362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p:txBody>
          <a:bodyPr/>
          <a:lstStyle/>
          <a:p>
            <a:r>
              <a:rPr lang="en-GB" dirty="0"/>
              <a:t>	Supporting care in the last days of life</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01407" y="548641"/>
            <a:ext cx="470932" cy="515631"/>
          </a:xfrm>
          <a:prstGeom prst="rect">
            <a:avLst/>
          </a:prstGeom>
        </p:spPr>
      </p:pic>
      <p:sp>
        <p:nvSpPr>
          <p:cNvPr id="12" name="Content Placeholder 1">
            <a:extLst>
              <a:ext uri="{FF2B5EF4-FFF2-40B4-BE49-F238E27FC236}">
                <a16:creationId xmlns:a16="http://schemas.microsoft.com/office/drawing/2014/main" id="{3A87F08A-3AAC-49F2-96C2-EFABD27B2B2F}"/>
              </a:ext>
            </a:extLst>
          </p:cNvPr>
          <p:cNvSpPr txBox="1">
            <a:spLocks/>
          </p:cNvSpPr>
          <p:nvPr/>
        </p:nvSpPr>
        <p:spPr>
          <a:xfrm>
            <a:off x="6257677" y="1253527"/>
            <a:ext cx="5726799" cy="51349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0"/>
              </a:spcBef>
              <a:buNone/>
              <a:defRPr/>
            </a:pPr>
            <a:r>
              <a:rPr lang="en-GB" b="1" dirty="0">
                <a:solidFill>
                  <a:schemeClr val="accent1"/>
                </a:solidFill>
              </a:rPr>
              <a:t>Think </a:t>
            </a:r>
          </a:p>
          <a:p>
            <a:pPr>
              <a:spcBef>
                <a:spcPts val="0"/>
              </a:spcBef>
              <a:defRPr/>
            </a:pPr>
            <a:r>
              <a:rPr lang="en-GB" dirty="0">
                <a:solidFill>
                  <a:srgbClr val="000000"/>
                </a:solidFill>
              </a:rPr>
              <a:t>Have we contacted the family?</a:t>
            </a:r>
          </a:p>
          <a:p>
            <a:pPr>
              <a:spcBef>
                <a:spcPts val="0"/>
              </a:spcBef>
              <a:defRPr/>
            </a:pPr>
            <a:r>
              <a:rPr lang="en-GB" dirty="0">
                <a:solidFill>
                  <a:srgbClr val="000000"/>
                </a:solidFill>
              </a:rPr>
              <a:t>Does the resident have a CMC plan? – what are the resident’s wishes and preferences?</a:t>
            </a:r>
          </a:p>
          <a:p>
            <a:pPr>
              <a:spcBef>
                <a:spcPts val="0"/>
              </a:spcBef>
              <a:defRPr/>
            </a:pPr>
            <a:r>
              <a:rPr lang="en-GB" dirty="0"/>
              <a:t>Have you considered the spiritual needs of residents and their families?</a:t>
            </a:r>
            <a:endParaRPr lang="en-GB" dirty="0">
              <a:solidFill>
                <a:srgbClr val="000000"/>
              </a:solidFill>
            </a:endParaRPr>
          </a:p>
          <a:p>
            <a:pPr marL="0" lvl="0" indent="0">
              <a:spcBef>
                <a:spcPts val="0"/>
              </a:spcBef>
              <a:buNone/>
              <a:defRPr/>
            </a:pPr>
            <a:endParaRPr lang="en-GB" dirty="0">
              <a:solidFill>
                <a:srgbClr val="000000"/>
              </a:solidFill>
            </a:endParaRPr>
          </a:p>
          <a:p>
            <a:pPr marL="0" lvl="0" indent="0">
              <a:spcBef>
                <a:spcPts val="0"/>
              </a:spcBef>
              <a:buNone/>
              <a:defRPr/>
            </a:pPr>
            <a:r>
              <a:rPr lang="en-GB" b="1" dirty="0">
                <a:solidFill>
                  <a:schemeClr val="accent1"/>
                </a:solidFill>
              </a:rPr>
              <a:t>Do </a:t>
            </a:r>
          </a:p>
          <a:p>
            <a:pPr>
              <a:spcBef>
                <a:spcPts val="0"/>
              </a:spcBef>
              <a:defRPr/>
            </a:pPr>
            <a:r>
              <a:rPr lang="en-GB" dirty="0"/>
              <a:t>Do we have the medication needed to help relieve symptoms (e.g. pain, nausea, breathlessness)?</a:t>
            </a:r>
          </a:p>
          <a:p>
            <a:pPr>
              <a:spcBef>
                <a:spcPts val="0"/>
              </a:spcBef>
              <a:defRPr/>
            </a:pPr>
            <a:r>
              <a:rPr lang="en-GB" dirty="0"/>
              <a:t>Can I make the resident more comfortable - are they in pain (look or grimacing), are they anxious (can make breathlessness worse)</a:t>
            </a:r>
          </a:p>
          <a:p>
            <a:pPr>
              <a:spcBef>
                <a:spcPts val="0"/>
              </a:spcBef>
              <a:defRPr/>
            </a:pPr>
            <a:r>
              <a:rPr lang="en-GB" dirty="0"/>
              <a:t>Can I use a cool flannel around face to help with fever and breathlessness. Sitting up in bed and opening a window can also help. Portable fans are </a:t>
            </a:r>
            <a:r>
              <a:rPr lang="en-GB" b="1" dirty="0"/>
              <a:t>not recommended</a:t>
            </a:r>
          </a:p>
          <a:p>
            <a:pPr>
              <a:spcBef>
                <a:spcPts val="0"/>
              </a:spcBef>
              <a:defRPr/>
            </a:pPr>
            <a:r>
              <a:rPr lang="en-GB" dirty="0"/>
              <a:t>If the person can still swallow honey and lemon in warm water or sucking hard sweets can help with coughing</a:t>
            </a:r>
          </a:p>
          <a:p>
            <a:pPr>
              <a:spcBef>
                <a:spcPts val="0"/>
              </a:spcBef>
              <a:defRPr/>
            </a:pPr>
            <a:r>
              <a:rPr lang="en-GB" dirty="0"/>
              <a:t>If having a full wash is too disruptive washing hands face and bottom can feel refreshing</a:t>
            </a:r>
          </a:p>
          <a:p>
            <a:pPr marL="0" indent="0">
              <a:spcBef>
                <a:spcPts val="0"/>
              </a:spcBef>
              <a:buNone/>
              <a:defRPr/>
            </a:pPr>
            <a:endParaRPr lang="en-GB" b="1" dirty="0">
              <a:solidFill>
                <a:schemeClr val="accent1"/>
              </a:solidFill>
            </a:endParaRPr>
          </a:p>
          <a:p>
            <a:pPr marL="0" lvl="0" indent="0">
              <a:spcBef>
                <a:spcPts val="0"/>
              </a:spcBef>
              <a:buNone/>
              <a:defRPr/>
            </a:pPr>
            <a:r>
              <a:rPr lang="en-GB" b="1" dirty="0">
                <a:solidFill>
                  <a:schemeClr val="accent1"/>
                </a:solidFill>
              </a:rPr>
              <a:t>Ask </a:t>
            </a:r>
          </a:p>
          <a:p>
            <a:pPr>
              <a:spcBef>
                <a:spcPts val="0"/>
              </a:spcBef>
              <a:defRPr/>
            </a:pPr>
            <a:r>
              <a:rPr lang="en-GB" dirty="0">
                <a:solidFill>
                  <a:srgbClr val="000000"/>
                </a:solidFill>
              </a:rPr>
              <a:t>The family and resident if they want to connect using technology</a:t>
            </a:r>
          </a:p>
          <a:p>
            <a:pPr>
              <a:spcBef>
                <a:spcPts val="0"/>
              </a:spcBef>
              <a:defRPr/>
            </a:pPr>
            <a:r>
              <a:rPr lang="en-GB" dirty="0">
                <a:solidFill>
                  <a:srgbClr val="000000"/>
                </a:solidFill>
              </a:rPr>
              <a:t>The GP or palliative care team or 111 if urgent for advice about symptom control and medication</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Content Placeholder 1">
            <a:extLst>
              <a:ext uri="{FF2B5EF4-FFF2-40B4-BE49-F238E27FC236}">
                <a16:creationId xmlns:a16="http://schemas.microsoft.com/office/drawing/2014/main" id="{4077DE3B-159F-4254-8E23-21DCCDCADF44}"/>
              </a:ext>
            </a:extLst>
          </p:cNvPr>
          <p:cNvSpPr txBox="1">
            <a:spLocks/>
          </p:cNvSpPr>
          <p:nvPr/>
        </p:nvSpPr>
        <p:spPr>
          <a:xfrm>
            <a:off x="685758" y="5270817"/>
            <a:ext cx="5248566" cy="1260612"/>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Resources</a:t>
            </a:r>
          </a:p>
          <a:p>
            <a:pPr marL="0" lvl="0" indent="0">
              <a:spcBef>
                <a:spcPts val="0"/>
              </a:spcBef>
              <a:buNone/>
              <a:defRPr/>
            </a:pPr>
            <a:r>
              <a:rPr lang="en-GB" sz="1200" dirty="0">
                <a:solidFill>
                  <a:srgbClr val="000000"/>
                </a:solidFill>
              </a:rPr>
              <a:t>Guidance on visitors for people in their last days of life: </a:t>
            </a:r>
            <a:r>
              <a:rPr lang="en-GB" sz="1200" dirty="0">
                <a:solidFill>
                  <a:srgbClr val="000000"/>
                </a:solidFill>
                <a:hlinkClick r:id="rId4"/>
              </a:rPr>
              <a:t>Guide</a:t>
            </a:r>
            <a:endParaRPr lang="en-GB" sz="1200" dirty="0">
              <a:solidFill>
                <a:srgbClr val="000000"/>
              </a:solidFill>
            </a:endParaRPr>
          </a:p>
          <a:p>
            <a:pPr marL="0" indent="0">
              <a:spcBef>
                <a:spcPts val="0"/>
              </a:spcBef>
              <a:buNone/>
              <a:defRPr/>
            </a:pPr>
            <a:r>
              <a:rPr lang="en-GB" sz="1200" dirty="0"/>
              <a:t>End of Life Care: Support during COVID-19: </a:t>
            </a:r>
            <a:r>
              <a:rPr lang="en-GB" sz="1200" dirty="0">
                <a:hlinkClick r:id="rId5"/>
              </a:rPr>
              <a:t>Guide</a:t>
            </a:r>
            <a:endParaRPr lang="en-GB" sz="1200" dirty="0"/>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Key to care: </a:t>
            </a:r>
            <a:r>
              <a:rPr lang="en-GB" sz="1200" dirty="0">
                <a:solidFill>
                  <a:srgbClr val="000000"/>
                </a:solidFill>
                <a:hlinkClick r:id="rId6"/>
              </a:rPr>
              <a:t>E</a:t>
            </a:r>
            <a:r>
              <a:rPr kumimoji="0" lang="en-GB" sz="1200" b="0" i="0" u="none" strike="noStrike" kern="1200" cap="none" spc="0" normalizeH="0" baseline="0" noProof="0" dirty="0" err="1">
                <a:ln>
                  <a:noFill/>
                </a:ln>
                <a:solidFill>
                  <a:srgbClr val="000000"/>
                </a:solidFill>
                <a:effectLst/>
                <a:uLnTx/>
                <a:uFillTx/>
                <a:hlinkClick r:id="rId6"/>
              </a:rPr>
              <a:t>nd</a:t>
            </a:r>
            <a:r>
              <a:rPr kumimoji="0" lang="en-GB" sz="1200" b="0" i="0" u="none" strike="noStrike" kern="1200" cap="none" spc="0" normalizeH="0" baseline="0" noProof="0" dirty="0">
                <a:ln>
                  <a:noFill/>
                </a:ln>
                <a:solidFill>
                  <a:srgbClr val="000000"/>
                </a:solidFill>
                <a:effectLst/>
                <a:uLnTx/>
                <a:uFillTx/>
                <a:hlinkClick r:id="rId6"/>
              </a:rPr>
              <a:t> of life care</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Royal College of GPs COVID: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7"/>
              </a:rPr>
              <a:t>End of Life Care in community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Tx/>
              <a:buSz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NICE COVID-19 rapid guidelines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8"/>
              </a:rPr>
              <a:t>managing symptoms in community</a:t>
            </a: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indent="0">
              <a:spcBef>
                <a:spcPts val="0"/>
              </a:spcBef>
              <a:buNone/>
              <a:defRPr/>
            </a:pPr>
            <a:r>
              <a:rPr lang="en-GB" sz="1200" dirty="0">
                <a:hlinkClick r:id="rId9"/>
              </a:rPr>
              <a:t>End of Lifecare for People with Learning Disabilities</a:t>
            </a:r>
            <a:endParaRPr lang="en-GB" sz="1200" dirty="0"/>
          </a:p>
          <a:p>
            <a:pPr marL="0" marR="0" lvl="0" indent="0" algn="l" defTabSz="914400" rtl="0" eaLnBrk="1" fontAlgn="auto" latinLnBrk="0" hangingPunct="1">
              <a:lnSpc>
                <a:spcPct val="90000"/>
              </a:lnSpc>
              <a:spcBef>
                <a:spcPts val="0"/>
              </a:spcBef>
              <a:spcAft>
                <a:spcPts val="0"/>
              </a:spcAft>
              <a:buClrTx/>
              <a:buSz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68525084-2AE7-447F-A012-AFD54E9F7051}"/>
              </a:ext>
            </a:extLst>
          </p:cNvPr>
          <p:cNvSpPr txBox="1"/>
          <p:nvPr/>
        </p:nvSpPr>
        <p:spPr>
          <a:xfrm>
            <a:off x="609601" y="1259877"/>
            <a:ext cx="5322072" cy="3970318"/>
          </a:xfrm>
          <a:prstGeom prst="rect">
            <a:avLst/>
          </a:prstGeom>
          <a:noFill/>
        </p:spPr>
        <p:txBody>
          <a:bodyPr wrap="square" rtlCol="0">
            <a:spAutoFit/>
          </a:bodyPr>
          <a:lstStyle/>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Some residents will have expressed their wishes to not go to hospital and to stay in the care home and made as comfortable as possible when they are dying. </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a:defRPr/>
            </a:pPr>
            <a:r>
              <a:rPr lang="en-GB" sz="1400" dirty="0">
                <a:solidFill>
                  <a:srgbClr val="000000"/>
                </a:solidFill>
                <a:latin typeface="Arial" panose="020B0604020202020204" pitchFamily="34" charset="0"/>
                <a:cs typeface="Arial" panose="020B0604020202020204" pitchFamily="34" charset="0"/>
              </a:rPr>
              <a:t>A family member is able to </a:t>
            </a:r>
            <a:r>
              <a:rPr lang="en-GB" sz="1400" b="1" dirty="0">
                <a:solidFill>
                  <a:srgbClr val="000000"/>
                </a:solidFill>
                <a:latin typeface="Arial" panose="020B0604020202020204" pitchFamily="34" charset="0"/>
                <a:cs typeface="Arial" panose="020B0604020202020204" pitchFamily="34" charset="0"/>
              </a:rPr>
              <a:t>visit their relative </a:t>
            </a:r>
            <a:r>
              <a:rPr lang="en-GB" sz="1400" dirty="0">
                <a:solidFill>
                  <a:srgbClr val="000000"/>
                </a:solidFill>
                <a:latin typeface="Arial" panose="020B0604020202020204" pitchFamily="34" charset="0"/>
                <a:cs typeface="Arial" panose="020B0604020202020204" pitchFamily="34" charset="0"/>
              </a:rPr>
              <a:t>who is dying. If they are unable to visit, they be can supported to connect using technology.</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Common symptoms at the end of life are fever, cough, breathlessness, </a:t>
            </a:r>
            <a:r>
              <a:rPr lang="en-GB" sz="1400" dirty="0">
                <a:solidFill>
                  <a:srgbClr val="000000"/>
                </a:solidFill>
                <a:latin typeface="Arial" panose="020B0604020202020204" pitchFamily="34" charset="0"/>
                <a:cs typeface="Arial" panose="020B0604020202020204" pitchFamily="34" charset="0"/>
              </a:rPr>
              <a:t>confusion, agitation</a:t>
            </a: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and pain. People are often more sleepy, agitated and can lose their desire to eat and drink. </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Breathing can sound noisy when someone is dying – due to secretions, medicine can be given to help.</a:t>
            </a:r>
          </a:p>
          <a:p>
            <a:pPr marL="0" marR="0" lvl="0" indent="0" algn="l" defTabSz="914400" rtl="0" eaLnBrk="1" fontAlgn="auto" latinLnBrk="0" hangingPunct="1">
              <a:lnSpc>
                <a:spcPct val="100000"/>
              </a:lnSpc>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Some people can become agitated or distressed when dying – provide reassurance and things the person would find comforting e.g. music.</a:t>
            </a:r>
          </a:p>
        </p:txBody>
      </p:sp>
      <p:sp>
        <p:nvSpPr>
          <p:cNvPr id="10" name="TextBox 9">
            <a:extLst>
              <a:ext uri="{FF2B5EF4-FFF2-40B4-BE49-F238E27FC236}">
                <a16:creationId xmlns:a16="http://schemas.microsoft.com/office/drawing/2014/main" id="{B1BD6E8A-919D-43BA-92B9-5BEEDCE98F38}"/>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1115581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609601" y="357871"/>
            <a:ext cx="8756073"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dirty="0"/>
              <a:t>	Expected and unexpected deaths</a:t>
            </a:r>
          </a:p>
        </p:txBody>
      </p:sp>
      <p:sp>
        <p:nvSpPr>
          <p:cNvPr id="12" name="Content Placeholder 1">
            <a:extLst>
              <a:ext uri="{FF2B5EF4-FFF2-40B4-BE49-F238E27FC236}">
                <a16:creationId xmlns:a16="http://schemas.microsoft.com/office/drawing/2014/main" id="{67AEFD5E-D88A-4081-90D4-DAF7D5734F0B}"/>
              </a:ext>
            </a:extLst>
          </p:cNvPr>
          <p:cNvSpPr txBox="1">
            <a:spLocks/>
          </p:cNvSpPr>
          <p:nvPr/>
        </p:nvSpPr>
        <p:spPr>
          <a:xfrm>
            <a:off x="869576" y="6198029"/>
            <a:ext cx="10730753" cy="473610"/>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200" b="1" dirty="0">
                <a:solidFill>
                  <a:schemeClr val="bg2"/>
                </a:solidFill>
              </a:rPr>
              <a:t>Resources</a:t>
            </a:r>
          </a:p>
          <a:p>
            <a:pPr marL="0" lvl="0" indent="0">
              <a:lnSpc>
                <a:spcPct val="115000"/>
              </a:lnSpc>
              <a:spcBef>
                <a:spcPts val="0"/>
              </a:spcBef>
              <a:spcAft>
                <a:spcPts val="600"/>
              </a:spcAft>
              <a:buNone/>
            </a:pPr>
            <a:r>
              <a:rPr lang="en-GB" sz="1200" dirty="0">
                <a:solidFill>
                  <a:srgbClr val="000000"/>
                </a:solidFill>
                <a:ea typeface="Arial" panose="020B0604020202020204" pitchFamily="34" charset="0"/>
                <a:cs typeface="Times New Roman" panose="02020603050405020304" pitchFamily="18" charset="0"/>
              </a:rPr>
              <a:t>	*Special Edition of Care After Death: </a:t>
            </a:r>
            <a:r>
              <a:rPr lang="en-GB" sz="1200" dirty="0">
                <a:solidFill>
                  <a:srgbClr val="000000"/>
                </a:solidFill>
                <a:ea typeface="Arial" panose="020B0604020202020204" pitchFamily="34" charset="0"/>
                <a:cs typeface="Times New Roman" panose="02020603050405020304" pitchFamily="18" charset="0"/>
                <a:hlinkClick r:id="rId3"/>
              </a:rPr>
              <a:t>Registered Nurse Verification of Expected Adult Death (</a:t>
            </a:r>
            <a:r>
              <a:rPr lang="en-GB" sz="1200" dirty="0" err="1">
                <a:solidFill>
                  <a:srgbClr val="000000"/>
                </a:solidFill>
                <a:ea typeface="Arial" panose="020B0604020202020204" pitchFamily="34" charset="0"/>
                <a:cs typeface="Times New Roman" panose="02020603050405020304" pitchFamily="18" charset="0"/>
                <a:hlinkClick r:id="rId3"/>
              </a:rPr>
              <a:t>RNVoEAD</a:t>
            </a:r>
            <a:r>
              <a:rPr lang="en-GB" sz="1200" dirty="0">
                <a:solidFill>
                  <a:srgbClr val="000000"/>
                </a:solidFill>
                <a:ea typeface="Arial" panose="020B0604020202020204" pitchFamily="34" charset="0"/>
                <a:cs typeface="Times New Roman" panose="02020603050405020304" pitchFamily="18" charset="0"/>
                <a:hlinkClick r:id="rId3"/>
              </a:rPr>
              <a:t>) guidance</a:t>
            </a:r>
            <a:endParaRPr lang="en-GB" sz="1200" dirty="0"/>
          </a:p>
          <a:p>
            <a:pPr marL="0" indent="0">
              <a:lnSpc>
                <a:spcPct val="100000"/>
              </a:lnSpc>
              <a:spcBef>
                <a:spcPts val="0"/>
              </a:spcBef>
              <a:buNone/>
            </a:pPr>
            <a:endParaRPr lang="en-GB" sz="1200" b="1" dirty="0">
              <a:solidFill>
                <a:schemeClr val="bg2"/>
              </a:solidFill>
            </a:endParaRPr>
          </a:p>
          <a:p>
            <a:pPr marL="0" indent="0">
              <a:lnSpc>
                <a:spcPct val="100000"/>
              </a:lnSpc>
              <a:spcBef>
                <a:spcPts val="0"/>
              </a:spcBef>
              <a:buNone/>
            </a:pPr>
            <a:endParaRPr lang="en-GB" sz="1200" dirty="0"/>
          </a:p>
        </p:txBody>
      </p:sp>
      <p:sp>
        <p:nvSpPr>
          <p:cNvPr id="10" name="object 40">
            <a:extLst>
              <a:ext uri="{FF2B5EF4-FFF2-40B4-BE49-F238E27FC236}">
                <a16:creationId xmlns:a16="http://schemas.microsoft.com/office/drawing/2014/main" id="{34F62302-DD70-4C29-97C4-5B72A7E403E0}"/>
              </a:ext>
            </a:extLst>
          </p:cNvPr>
          <p:cNvSpPr/>
          <p:nvPr/>
        </p:nvSpPr>
        <p:spPr>
          <a:xfrm>
            <a:off x="625246" y="302611"/>
            <a:ext cx="591311" cy="515111"/>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Content Placeholder 1">
            <a:extLst>
              <a:ext uri="{FF2B5EF4-FFF2-40B4-BE49-F238E27FC236}">
                <a16:creationId xmlns:a16="http://schemas.microsoft.com/office/drawing/2014/main" id="{8EEFEA26-4E6C-45C0-B958-9485CFC4FEA5}"/>
              </a:ext>
            </a:extLst>
          </p:cNvPr>
          <p:cNvSpPr txBox="1">
            <a:spLocks/>
          </p:cNvSpPr>
          <p:nvPr/>
        </p:nvSpPr>
        <p:spPr>
          <a:xfrm>
            <a:off x="421014" y="969693"/>
            <a:ext cx="5674986" cy="39041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GB" sz="1600" b="1" dirty="0"/>
              <a:t>What is an expected death?</a:t>
            </a:r>
          </a:p>
          <a:p>
            <a:pPr marL="0" indent="0">
              <a:lnSpc>
                <a:spcPct val="100000"/>
              </a:lnSpc>
              <a:spcBef>
                <a:spcPts val="0"/>
              </a:spcBef>
              <a:buFont typeface="Arial" panose="020B0604020202020204" pitchFamily="34" charset="0"/>
              <a:buNone/>
            </a:pPr>
            <a:endParaRPr lang="en-GB" b="1" dirty="0"/>
          </a:p>
          <a:p>
            <a:pPr>
              <a:lnSpc>
                <a:spcPct val="100000"/>
              </a:lnSpc>
              <a:spcBef>
                <a:spcPts val="0"/>
              </a:spcBef>
            </a:pPr>
            <a:r>
              <a:rPr lang="en-GB" dirty="0"/>
              <a:t>An expected death is the result of </a:t>
            </a:r>
            <a:r>
              <a:rPr lang="en-GB" b="1" dirty="0"/>
              <a:t>acute or gradual deterioration in the patient’s health and often due to advanced disease and terminal illness</a:t>
            </a:r>
            <a:r>
              <a:rPr lang="en-GB" dirty="0"/>
              <a:t>. For example, a person having an expected death due to metastatic cancer and unrelated to COVID-19 </a:t>
            </a:r>
          </a:p>
          <a:p>
            <a:pPr>
              <a:lnSpc>
                <a:spcPct val="100000"/>
              </a:lnSpc>
              <a:spcBef>
                <a:spcPts val="0"/>
              </a:spcBef>
            </a:pPr>
            <a:r>
              <a:rPr lang="en-GB" dirty="0"/>
              <a:t>A patient diagnosed with COVID-19 who is being treated in the community with end of life care plans in place, would be an expected COVID-19 death and should be managed according to their end of life care plan. This will include patients with confirmed COVID-19 who have been discharged from Hospital to a care home with an end of life plan.</a:t>
            </a:r>
          </a:p>
          <a:p>
            <a:pPr marL="0" indent="0">
              <a:lnSpc>
                <a:spcPct val="100000"/>
              </a:lnSpc>
              <a:spcBef>
                <a:spcPts val="0"/>
              </a:spcBef>
              <a:buNone/>
            </a:pPr>
            <a:endParaRPr lang="en-GB" b="1" dirty="0"/>
          </a:p>
          <a:p>
            <a:pPr>
              <a:lnSpc>
                <a:spcPct val="100000"/>
              </a:lnSpc>
              <a:spcBef>
                <a:spcPts val="0"/>
              </a:spcBef>
              <a:buFont typeface="Wingdings" panose="05000000000000000000" pitchFamily="2" charset="2"/>
              <a:buChar char="ü"/>
            </a:pPr>
            <a:r>
              <a:rPr lang="en-GB" b="1" dirty="0">
                <a:solidFill>
                  <a:schemeClr val="bg2"/>
                </a:solidFill>
              </a:rPr>
              <a:t>During core practice hours: call the person’s registered general practice </a:t>
            </a:r>
          </a:p>
          <a:p>
            <a:pPr>
              <a:lnSpc>
                <a:spcPct val="100000"/>
              </a:lnSpc>
              <a:spcBef>
                <a:spcPts val="0"/>
              </a:spcBef>
              <a:buFont typeface="Wingdings" panose="05000000000000000000" pitchFamily="2" charset="2"/>
              <a:buChar char="ü"/>
            </a:pPr>
            <a:endParaRPr lang="en-GB" b="1" dirty="0">
              <a:solidFill>
                <a:schemeClr val="bg2"/>
              </a:solidFill>
            </a:endParaRPr>
          </a:p>
          <a:p>
            <a:pPr>
              <a:lnSpc>
                <a:spcPct val="100000"/>
              </a:lnSpc>
              <a:spcBef>
                <a:spcPts val="0"/>
              </a:spcBef>
              <a:buFont typeface="Wingdings" panose="05000000000000000000" pitchFamily="2" charset="2"/>
              <a:buChar char="ü"/>
            </a:pPr>
            <a:r>
              <a:rPr lang="en-GB" b="1" dirty="0">
                <a:solidFill>
                  <a:schemeClr val="bg2"/>
                </a:solidFill>
              </a:rPr>
              <a:t>Outside of core practice hours: call NHS 111*6</a:t>
            </a:r>
          </a:p>
          <a:p>
            <a:pPr marL="0" indent="0">
              <a:lnSpc>
                <a:spcPct val="100000"/>
              </a:lnSpc>
              <a:spcBef>
                <a:spcPts val="0"/>
              </a:spcBef>
              <a:buNone/>
            </a:pPr>
            <a:endParaRPr lang="en-GB" u="sng" dirty="0">
              <a:solidFill>
                <a:schemeClr val="bg2"/>
              </a:solidFill>
            </a:endParaRPr>
          </a:p>
          <a:p>
            <a:pPr marL="0" indent="0">
              <a:lnSpc>
                <a:spcPct val="100000"/>
              </a:lnSpc>
              <a:spcBef>
                <a:spcPts val="0"/>
              </a:spcBef>
              <a:buFont typeface="Arial" panose="020B0604020202020204" pitchFamily="34" charset="0"/>
              <a:buNone/>
            </a:pPr>
            <a:endParaRPr lang="en-GB" dirty="0"/>
          </a:p>
          <a:p>
            <a:pPr marL="0" indent="0">
              <a:lnSpc>
                <a:spcPct val="100000"/>
              </a:lnSpc>
              <a:spcBef>
                <a:spcPts val="0"/>
              </a:spcBef>
              <a:buFont typeface="Arial" panose="020B0604020202020204" pitchFamily="34" charset="0"/>
              <a:buNone/>
            </a:pPr>
            <a:r>
              <a:rPr lang="en-GB" dirty="0"/>
              <a:t> </a:t>
            </a:r>
          </a:p>
        </p:txBody>
      </p:sp>
      <p:sp>
        <p:nvSpPr>
          <p:cNvPr id="14" name="Content Placeholder 1">
            <a:extLst>
              <a:ext uri="{FF2B5EF4-FFF2-40B4-BE49-F238E27FC236}">
                <a16:creationId xmlns:a16="http://schemas.microsoft.com/office/drawing/2014/main" id="{07580885-65AE-4C51-B809-72413CD70339}"/>
              </a:ext>
            </a:extLst>
          </p:cNvPr>
          <p:cNvSpPr txBox="1">
            <a:spLocks/>
          </p:cNvSpPr>
          <p:nvPr/>
        </p:nvSpPr>
        <p:spPr>
          <a:xfrm>
            <a:off x="6188467" y="969693"/>
            <a:ext cx="5674986" cy="41262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b="1" dirty="0"/>
              <a:t>What is an unexpected death?</a:t>
            </a:r>
          </a:p>
          <a:p>
            <a:pPr marL="0" indent="0">
              <a:lnSpc>
                <a:spcPct val="100000"/>
              </a:lnSpc>
              <a:spcBef>
                <a:spcPts val="0"/>
              </a:spcBef>
              <a:buNone/>
            </a:pPr>
            <a:endParaRPr lang="en-GB" b="1" dirty="0"/>
          </a:p>
          <a:p>
            <a:pPr>
              <a:lnSpc>
                <a:spcPct val="100000"/>
              </a:lnSpc>
              <a:spcBef>
                <a:spcPts val="0"/>
              </a:spcBef>
            </a:pPr>
            <a:r>
              <a:rPr lang="en-GB" dirty="0"/>
              <a:t>These are deaths where the resident has </a:t>
            </a:r>
            <a:r>
              <a:rPr lang="en-GB" b="1" dirty="0"/>
              <a:t>died suddenly or without the cause being expected</a:t>
            </a:r>
            <a:r>
              <a:rPr lang="en-GB" dirty="0"/>
              <a:t> due to illness, or where the cause is unknown. This will include all cases where the death may be due to accident, apparent suicide, violent act and any other death that is not medically expected</a:t>
            </a:r>
          </a:p>
          <a:p>
            <a:pPr>
              <a:lnSpc>
                <a:spcPct val="100000"/>
              </a:lnSpc>
              <a:spcBef>
                <a:spcPts val="0"/>
              </a:spcBef>
            </a:pPr>
            <a:endParaRPr lang="en-GB" b="1" dirty="0">
              <a:solidFill>
                <a:srgbClr val="00B050"/>
              </a:solidFill>
            </a:endParaRPr>
          </a:p>
          <a:p>
            <a:pPr>
              <a:lnSpc>
                <a:spcPct val="100000"/>
              </a:lnSpc>
              <a:spcBef>
                <a:spcPts val="0"/>
              </a:spcBef>
              <a:buFont typeface="Wingdings" panose="05000000000000000000" pitchFamily="2" charset="2"/>
              <a:buChar char="ü"/>
            </a:pPr>
            <a:r>
              <a:rPr lang="en-GB" b="1" dirty="0">
                <a:solidFill>
                  <a:schemeClr val="bg2"/>
                </a:solidFill>
              </a:rPr>
              <a:t>Call NHS111*6</a:t>
            </a:r>
            <a:endParaRPr lang="en-GB" dirty="0">
              <a:solidFill>
                <a:schemeClr val="bg2"/>
              </a:solidFill>
            </a:endParaRPr>
          </a:p>
        </p:txBody>
      </p:sp>
      <p:sp>
        <p:nvSpPr>
          <p:cNvPr id="4" name="TextBox 3">
            <a:extLst>
              <a:ext uri="{FF2B5EF4-FFF2-40B4-BE49-F238E27FC236}">
                <a16:creationId xmlns:a16="http://schemas.microsoft.com/office/drawing/2014/main" id="{3CD2F9A8-E90B-4409-A300-DAF6D1175055}"/>
              </a:ext>
            </a:extLst>
          </p:cNvPr>
          <p:cNvSpPr txBox="1"/>
          <p:nvPr/>
        </p:nvSpPr>
        <p:spPr>
          <a:xfrm>
            <a:off x="421015" y="4747534"/>
            <a:ext cx="11442438" cy="1384995"/>
          </a:xfrm>
          <a:prstGeom prst="rect">
            <a:avLst/>
          </a:prstGeom>
          <a:noFill/>
          <a:ln w="19050">
            <a:solidFill>
              <a:schemeClr val="tx1"/>
            </a:solidFill>
          </a:ln>
        </p:spPr>
        <p:txBody>
          <a:bodyPr wrap="square" rtlCol="0">
            <a:spAutoFit/>
          </a:bodyPr>
          <a:lstStyle/>
          <a:p>
            <a:r>
              <a:rPr lang="en-GB" sz="1400" b="1" dirty="0">
                <a:latin typeface="Arial" panose="020B0604020202020204" pitchFamily="34" charset="0"/>
                <a:cs typeface="Arial" panose="020B0604020202020204" pitchFamily="34" charset="0"/>
              </a:rPr>
              <a:t>Verification of Death </a:t>
            </a:r>
            <a:r>
              <a:rPr lang="en-GB" sz="1400" dirty="0">
                <a:latin typeface="Arial" panose="020B0604020202020204" pitchFamily="34" charset="0"/>
                <a:cs typeface="Arial" panose="020B0604020202020204" pitchFamily="34" charset="0"/>
              </a:rPr>
              <a:t>will need to be completed in the home soon after death. This can be done either by suitably trained Health Care Professional, such a registered nurse in the care home who has completed the correct training*, or another suitably trained Health Care Professional available to visit (</a:t>
            </a:r>
            <a:r>
              <a:rPr lang="en-GB" sz="1400" i="1" dirty="0" err="1">
                <a:latin typeface="Arial" panose="020B0604020202020204" pitchFamily="34" charset="0"/>
                <a:cs typeface="Arial" panose="020B0604020202020204" pitchFamily="34" charset="0"/>
              </a:rPr>
              <a:t>eg.</a:t>
            </a:r>
            <a:r>
              <a:rPr lang="en-GB" sz="1400" i="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district/community nurse).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 Learning Disabilities Mortality Review (</a:t>
            </a:r>
            <a:r>
              <a:rPr lang="en-GB" sz="1400" dirty="0" err="1">
                <a:latin typeface="Arial" panose="020B0604020202020204" pitchFamily="34" charset="0"/>
                <a:cs typeface="Arial" panose="020B0604020202020204" pitchFamily="34" charset="0"/>
              </a:rPr>
              <a:t>LeDeR</a:t>
            </a:r>
            <a:r>
              <a:rPr lang="en-GB" sz="1400" dirty="0">
                <a:latin typeface="Arial" panose="020B0604020202020204" pitchFamily="34" charset="0"/>
                <a:cs typeface="Arial" panose="020B0604020202020204" pitchFamily="34" charset="0"/>
              </a:rPr>
              <a:t>) Programme was set up to review every death of a person with a learning disability over the age of 4. You can find out more about </a:t>
            </a:r>
            <a:r>
              <a:rPr lang="en-GB" sz="1400" dirty="0" err="1">
                <a:latin typeface="Arial" panose="020B0604020202020204" pitchFamily="34" charset="0"/>
                <a:cs typeface="Arial" panose="020B0604020202020204" pitchFamily="34" charset="0"/>
              </a:rPr>
              <a:t>LeDeR</a:t>
            </a:r>
            <a:r>
              <a:rPr lang="en-GB" sz="1400" dirty="0">
                <a:latin typeface="Arial" panose="020B0604020202020204" pitchFamily="34" charset="0"/>
                <a:cs typeface="Arial" panose="020B0604020202020204" pitchFamily="34" charset="0"/>
              </a:rPr>
              <a:t> and notify the </a:t>
            </a:r>
            <a:r>
              <a:rPr lang="en-GB" sz="1400" dirty="0" err="1">
                <a:latin typeface="Arial" panose="020B0604020202020204" pitchFamily="34" charset="0"/>
                <a:cs typeface="Arial" panose="020B0604020202020204" pitchFamily="34" charset="0"/>
              </a:rPr>
              <a:t>LeDeR</a:t>
            </a:r>
            <a:r>
              <a:rPr lang="en-GB" sz="1400" dirty="0">
                <a:latin typeface="Arial" panose="020B0604020202020204" pitchFamily="34" charset="0"/>
                <a:cs typeface="Arial" panose="020B0604020202020204" pitchFamily="34" charset="0"/>
              </a:rPr>
              <a:t> that someone has died </a:t>
            </a:r>
            <a:r>
              <a:rPr lang="en-GB" sz="1400" u="sng" dirty="0">
                <a:latin typeface="Arial" panose="020B0604020202020204" pitchFamily="34" charset="0"/>
                <a:cs typeface="Arial" panose="020B0604020202020204" pitchFamily="34" charset="0"/>
                <a:hlinkClick r:id="rId5"/>
              </a:rPr>
              <a:t>here</a:t>
            </a:r>
            <a:r>
              <a:rPr lang="en-GB" sz="1400"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6CB41C46-3540-4643-B4FD-74F555B0EB0D}"/>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223366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609601" y="436585"/>
            <a:ext cx="11442439" cy="1180306"/>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05EB8"/>
                </a:solidFill>
                <a:effectLst/>
                <a:uLnTx/>
                <a:uFillTx/>
                <a:latin typeface="Arial" panose="020B0604020202020204" pitchFamily="34" charset="0"/>
                <a:ea typeface="+mj-ea"/>
                <a:cs typeface="Arial" panose="020B0604020202020204" pitchFamily="34" charset="0"/>
              </a:rPr>
              <a:t>	Verification of death: national guidance</a:t>
            </a:r>
          </a:p>
        </p:txBody>
      </p:sp>
      <p:pic>
        <p:nvPicPr>
          <p:cNvPr id="15" name="Picture 14">
            <a:extLst>
              <a:ext uri="{FF2B5EF4-FFF2-40B4-BE49-F238E27FC236}">
                <a16:creationId xmlns:a16="http://schemas.microsoft.com/office/drawing/2014/main" id="{3C4A7663-279A-426A-8BCF-8EA985C52A1D}"/>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81297" y="386691"/>
            <a:ext cx="435154" cy="435154"/>
          </a:xfrm>
          <a:prstGeom prst="rect">
            <a:avLst/>
          </a:prstGeom>
        </p:spPr>
      </p:pic>
      <p:sp>
        <p:nvSpPr>
          <p:cNvPr id="3" name="TextBox 2">
            <a:extLst>
              <a:ext uri="{FF2B5EF4-FFF2-40B4-BE49-F238E27FC236}">
                <a16:creationId xmlns:a16="http://schemas.microsoft.com/office/drawing/2014/main" id="{496EF116-1CBC-4EC4-81EF-8663A15FFD10}"/>
              </a:ext>
            </a:extLst>
          </p:cNvPr>
          <p:cNvSpPr txBox="1"/>
          <p:nvPr/>
        </p:nvSpPr>
        <p:spPr>
          <a:xfrm>
            <a:off x="483870" y="1120676"/>
            <a:ext cx="11224260"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national guidance on verification of death can be found here: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hlinkClick r:id="rId4"/>
              </a:rPr>
              <a:t>https://www.gov.uk/government/publications/coronavirus-covid-19-verification-of-death-in-times-of-emergency/coronavirus-covid-19-verifying-death-in-times-of-emergency</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guidance covers deaths in care homes (under community settings) which are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expected</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including confirmed and unconfirmed COVID-19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guidance states that “verification of death is performed by professionals trained to do so in line with their employers’ policies (for example medical practitioners, registered nurses or paramedics) or by others with remote clinical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Equipment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to assist verification of death includes: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Pen torch or mobile phone torch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Stethoscope (optional)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Watch or digital watch times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Appropriate personal protective equipment (PPE)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Process of verification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this period of emergency: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Check the identity of the person – for example photo 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Record the full name, date of birth, address, NHS number and, ideally, next of kin details.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The time of death is recorded as the time at which verification criteria are fulfilled.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For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remote clinical support</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During core practice hours call the residents GP. Out of hours call NHS111*6  where a clinician will provide remote support to work through the process</a:t>
            </a:r>
          </a:p>
        </p:txBody>
      </p:sp>
      <p:sp>
        <p:nvSpPr>
          <p:cNvPr id="9" name="TextBox 8">
            <a:extLst>
              <a:ext uri="{FF2B5EF4-FFF2-40B4-BE49-F238E27FC236}">
                <a16:creationId xmlns:a16="http://schemas.microsoft.com/office/drawing/2014/main" id="{B7B43C6A-27F0-428E-B2C6-B5354EEF731E}"/>
              </a:ext>
            </a:extLst>
          </p:cNvPr>
          <p:cNvSpPr txBox="1"/>
          <p:nvPr/>
        </p:nvSpPr>
        <p:spPr>
          <a:xfrm>
            <a:off x="11106446"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762354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6222766-5ECB-4091-9306-3DB05D6F0587}"/>
              </a:ext>
            </a:extLst>
          </p:cNvPr>
          <p:cNvSpPr txBox="1">
            <a:spLocks/>
          </p:cNvSpPr>
          <p:nvPr/>
        </p:nvSpPr>
        <p:spPr>
          <a:xfrm>
            <a:off x="609601" y="548641"/>
            <a:ext cx="9573789"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3200" dirty="0"/>
              <a:t>	Care after death – using PPE and IPC</a:t>
            </a:r>
            <a:endParaRPr lang="en-GB" sz="3200" dirty="0">
              <a:solidFill>
                <a:srgbClr val="FF0000"/>
              </a:solidFill>
            </a:endParaRPr>
          </a:p>
        </p:txBody>
      </p:sp>
      <p:sp>
        <p:nvSpPr>
          <p:cNvPr id="10" name="object 40">
            <a:extLst>
              <a:ext uri="{FF2B5EF4-FFF2-40B4-BE49-F238E27FC236}">
                <a16:creationId xmlns:a16="http://schemas.microsoft.com/office/drawing/2014/main" id="{34F62302-DD70-4C29-97C4-5B72A7E403E0}"/>
              </a:ext>
            </a:extLst>
          </p:cNvPr>
          <p:cNvSpPr/>
          <p:nvPr/>
        </p:nvSpPr>
        <p:spPr>
          <a:xfrm>
            <a:off x="625246" y="493381"/>
            <a:ext cx="591311" cy="515111"/>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Content Placeholder 1">
            <a:extLst>
              <a:ext uri="{FF2B5EF4-FFF2-40B4-BE49-F238E27FC236}">
                <a16:creationId xmlns:a16="http://schemas.microsoft.com/office/drawing/2014/main" id="{B1B9E8D6-8829-4D13-9B79-7B6DD25162D9}"/>
              </a:ext>
            </a:extLst>
          </p:cNvPr>
          <p:cNvSpPr txBox="1">
            <a:spLocks/>
          </p:cNvSpPr>
          <p:nvPr/>
        </p:nvSpPr>
        <p:spPr>
          <a:xfrm>
            <a:off x="391886" y="1080051"/>
            <a:ext cx="11464910" cy="42505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b="1" dirty="0">
                <a:solidFill>
                  <a:srgbClr val="000000"/>
                </a:solidFill>
                <a:ea typeface="Arial" panose="020B0604020202020204" pitchFamily="34" charset="0"/>
              </a:rPr>
              <a:t>If the deceased person has suspected or confirmed COVID-19:</a:t>
            </a:r>
            <a:endParaRPr lang="en-GB" dirty="0">
              <a:solidFill>
                <a:srgbClr val="000000"/>
              </a:solidFill>
              <a:ea typeface="Arial" panose="020B0604020202020204" pitchFamily="34" charset="0"/>
            </a:endParaRPr>
          </a:p>
          <a:p>
            <a:pPr marL="0" indent="0">
              <a:lnSpc>
                <a:spcPct val="100000"/>
              </a:lnSpc>
              <a:spcBef>
                <a:spcPts val="0"/>
              </a:spcBef>
              <a:buNone/>
            </a:pPr>
            <a:endParaRPr lang="en-GB" dirty="0">
              <a:solidFill>
                <a:srgbClr val="000000"/>
              </a:solidFill>
              <a:ea typeface="Arial" panose="020B0604020202020204" pitchFamily="34" charset="0"/>
            </a:endParaRPr>
          </a:p>
          <a:p>
            <a:pPr>
              <a:lnSpc>
                <a:spcPct val="100000"/>
              </a:lnSpc>
              <a:spcBef>
                <a:spcPts val="0"/>
              </a:spcBef>
            </a:pPr>
            <a:r>
              <a:rPr lang="en-GB" dirty="0">
                <a:ea typeface="Arial" panose="020B0604020202020204" pitchFamily="34" charset="0"/>
                <a:cs typeface="Times New Roman" panose="02020603050405020304" pitchFamily="18" charset="0"/>
              </a:rPr>
              <a:t>Care after death must be performed according to the wishes of the deceased as far as reasonably possible</a:t>
            </a:r>
          </a:p>
          <a:p>
            <a:pPr marL="0" indent="0">
              <a:lnSpc>
                <a:spcPct val="100000"/>
              </a:lnSpc>
              <a:spcBef>
                <a:spcPts val="0"/>
              </a:spcBef>
              <a:buNone/>
            </a:pPr>
            <a:endParaRPr lang="en-GB" sz="600" dirty="0">
              <a:solidFill>
                <a:srgbClr val="000000"/>
              </a:solidFill>
              <a:ea typeface="Arial" panose="020B0604020202020204" pitchFamily="34" charset="0"/>
              <a:cs typeface="Times New Roman" panose="02020603050405020304" pitchFamily="18" charset="0"/>
            </a:endParaRPr>
          </a:p>
          <a:p>
            <a:pPr>
              <a:lnSpc>
                <a:spcPct val="100000"/>
              </a:lnSpc>
              <a:spcBef>
                <a:spcPts val="0"/>
              </a:spcBef>
            </a:pPr>
            <a:r>
              <a:rPr lang="en-GB" dirty="0">
                <a:solidFill>
                  <a:srgbClr val="000000"/>
                </a:solidFill>
                <a:ea typeface="Arial" panose="020B0604020202020204" pitchFamily="34" charset="0"/>
              </a:rPr>
              <a:t>Follow the usual processes for dealing with a death in your care home, ensuring infection prevention and control measures</a:t>
            </a:r>
          </a:p>
          <a:p>
            <a:pPr marL="0" indent="0">
              <a:lnSpc>
                <a:spcPct val="100000"/>
              </a:lnSpc>
              <a:spcBef>
                <a:spcPts val="0"/>
              </a:spcBef>
              <a:buNone/>
            </a:pPr>
            <a:endParaRPr lang="en-GB" sz="600" dirty="0">
              <a:solidFill>
                <a:srgbClr val="000000"/>
              </a:solidFill>
              <a:ea typeface="Arial" panose="020B0604020202020204" pitchFamily="34" charset="0"/>
            </a:endParaRPr>
          </a:p>
          <a:p>
            <a:pPr>
              <a:lnSpc>
                <a:spcPct val="100000"/>
              </a:lnSpc>
              <a:spcBef>
                <a:spcPts val="0"/>
              </a:spcBef>
            </a:pPr>
            <a:r>
              <a:rPr lang="en-GB" dirty="0">
                <a:solidFill>
                  <a:srgbClr val="000000"/>
                </a:solidFill>
                <a:ea typeface="Arial" panose="020B0604020202020204" pitchFamily="34" charset="0"/>
                <a:hlinkClick r:id="rId3"/>
              </a:rPr>
              <a:t>PPE should be used</a:t>
            </a:r>
            <a:r>
              <a:rPr lang="en-GB" dirty="0">
                <a:solidFill>
                  <a:srgbClr val="000000"/>
                </a:solidFill>
                <a:ea typeface="Arial" panose="020B0604020202020204" pitchFamily="34" charset="0"/>
              </a:rPr>
              <a:t>, consisting of disposable plastic apron, disposable plastic gloves and a fluid-resistant surgical mask. </a:t>
            </a:r>
          </a:p>
          <a:p>
            <a:pPr marL="0" indent="0">
              <a:lnSpc>
                <a:spcPct val="100000"/>
              </a:lnSpc>
              <a:spcBef>
                <a:spcPts val="0"/>
              </a:spcBef>
              <a:buNone/>
            </a:pPr>
            <a:endParaRPr lang="en-GB" sz="600" dirty="0">
              <a:solidFill>
                <a:srgbClr val="000000"/>
              </a:solidFill>
              <a:ea typeface="Arial" panose="020B0604020202020204" pitchFamily="34" charset="0"/>
            </a:endParaRPr>
          </a:p>
          <a:p>
            <a:pPr>
              <a:lnSpc>
                <a:spcPct val="100000"/>
              </a:lnSpc>
              <a:spcBef>
                <a:spcPts val="0"/>
              </a:spcBef>
            </a:pPr>
            <a:r>
              <a:rPr lang="en-GB" dirty="0">
                <a:solidFill>
                  <a:srgbClr val="000000"/>
                </a:solidFill>
                <a:ea typeface="Arial" panose="020B0604020202020204" pitchFamily="34" charset="0"/>
              </a:rPr>
              <a:t>Ensure that all residents maintain a distance of at least two metres, or are in another room from the deceased person and avoid all non-essential staff contact with the deceased to minimise risk of exposure</a:t>
            </a:r>
          </a:p>
          <a:p>
            <a:pPr marL="0" indent="0">
              <a:lnSpc>
                <a:spcPct val="100000"/>
              </a:lnSpc>
              <a:spcBef>
                <a:spcPts val="0"/>
              </a:spcBef>
              <a:buNone/>
            </a:pPr>
            <a:endParaRPr lang="en-GB" sz="600" dirty="0">
              <a:solidFill>
                <a:srgbClr val="000000"/>
              </a:solidFill>
              <a:ea typeface="Arial" panose="020B0604020202020204" pitchFamily="34" charset="0"/>
            </a:endParaRPr>
          </a:p>
          <a:p>
            <a:pPr>
              <a:lnSpc>
                <a:spcPct val="100000"/>
              </a:lnSpc>
              <a:spcBef>
                <a:spcPts val="0"/>
              </a:spcBef>
            </a:pPr>
            <a:r>
              <a:rPr lang="en-GB" dirty="0">
                <a:solidFill>
                  <a:srgbClr val="000000"/>
                </a:solidFill>
                <a:ea typeface="Arial" panose="020B0604020202020204" pitchFamily="34" charset="0"/>
              </a:rPr>
              <a:t>Inform those who are handling the deceased when a death is suspected or confirmed to be COVID-19 related.</a:t>
            </a:r>
            <a:r>
              <a:rPr lang="en-GB" dirty="0">
                <a:ea typeface="Arial" panose="020B0604020202020204" pitchFamily="34" charset="0"/>
                <a:cs typeface="Times New Roman" panose="02020603050405020304" pitchFamily="18" charset="0"/>
              </a:rPr>
              <a:t> The deceased should be transferred to the mortuary/funeral directors as soon as practicable. </a:t>
            </a:r>
            <a:endParaRPr lang="en-GB" dirty="0">
              <a:solidFill>
                <a:srgbClr val="000000"/>
              </a:solidFill>
              <a:ea typeface="Arial" panose="020B0604020202020204" pitchFamily="34" charset="0"/>
            </a:endParaRPr>
          </a:p>
          <a:p>
            <a:pPr marL="0" indent="0">
              <a:lnSpc>
                <a:spcPct val="100000"/>
              </a:lnSpc>
              <a:spcBef>
                <a:spcPts val="0"/>
              </a:spcBef>
              <a:buNone/>
            </a:pPr>
            <a:endParaRPr lang="en-GB" dirty="0">
              <a:ea typeface="Arial" panose="020B0604020202020204" pitchFamily="34" charset="0"/>
              <a:cs typeface="Times New Roman" panose="02020603050405020304" pitchFamily="18" charset="0"/>
            </a:endParaRPr>
          </a:p>
          <a:p>
            <a:pPr marL="0" indent="0">
              <a:lnSpc>
                <a:spcPct val="100000"/>
              </a:lnSpc>
              <a:spcBef>
                <a:spcPts val="0"/>
              </a:spcBef>
              <a:buNone/>
            </a:pPr>
            <a:endParaRPr lang="en-GB" dirty="0">
              <a:ea typeface="Arial" panose="020B0604020202020204" pitchFamily="34" charset="0"/>
              <a:cs typeface="Times New Roman" panose="02020603050405020304" pitchFamily="18" charset="0"/>
            </a:endParaRPr>
          </a:p>
          <a:p>
            <a:pPr marL="0" indent="0">
              <a:lnSpc>
                <a:spcPct val="100000"/>
              </a:lnSpc>
              <a:spcBef>
                <a:spcPts val="0"/>
              </a:spcBef>
              <a:buNone/>
            </a:pPr>
            <a:endParaRPr lang="en-GB" dirty="0">
              <a:ea typeface="Arial" panose="020B0604020202020204" pitchFamily="34" charset="0"/>
              <a:cs typeface="Times New Roman" panose="02020603050405020304" pitchFamily="18" charset="0"/>
            </a:endParaRPr>
          </a:p>
          <a:p>
            <a:pPr marL="0" indent="0">
              <a:lnSpc>
                <a:spcPct val="100000"/>
              </a:lnSpc>
              <a:spcBef>
                <a:spcPts val="0"/>
              </a:spcBef>
              <a:buNone/>
            </a:pPr>
            <a:endParaRPr lang="en-GB" dirty="0">
              <a:solidFill>
                <a:srgbClr val="000000"/>
              </a:solidFill>
              <a:ea typeface="Arial" panose="020B0604020202020204" pitchFamily="34" charset="0"/>
            </a:endParaRPr>
          </a:p>
          <a:p>
            <a:pPr marL="0" indent="0">
              <a:lnSpc>
                <a:spcPct val="100000"/>
              </a:lnSpc>
              <a:spcBef>
                <a:spcPts val="0"/>
              </a:spcBef>
              <a:buNone/>
            </a:pPr>
            <a:r>
              <a:rPr lang="en-GB" dirty="0">
                <a:solidFill>
                  <a:srgbClr val="000000"/>
                </a:solidFill>
                <a:ea typeface="Arial" panose="020B0604020202020204" pitchFamily="34" charset="0"/>
              </a:rPr>
              <a:t>Personal care – additional considerations </a:t>
            </a:r>
          </a:p>
          <a:p>
            <a:pPr>
              <a:lnSpc>
                <a:spcPct val="100000"/>
              </a:lnSpc>
              <a:spcBef>
                <a:spcPts val="0"/>
              </a:spcBef>
            </a:pPr>
            <a:r>
              <a:rPr lang="en-GB" dirty="0">
                <a:solidFill>
                  <a:srgbClr val="000000"/>
                </a:solidFill>
                <a:ea typeface="Arial" panose="020B0604020202020204" pitchFamily="34" charset="0"/>
              </a:rPr>
              <a:t>Collect all equipment needed prior to undertaking e.g. clean bed sheets, soap, towels, mouthcare equipment etc </a:t>
            </a:r>
          </a:p>
          <a:p>
            <a:pPr>
              <a:lnSpc>
                <a:spcPct val="100000"/>
              </a:lnSpc>
              <a:spcBef>
                <a:spcPts val="0"/>
              </a:spcBef>
            </a:pPr>
            <a:r>
              <a:rPr lang="en-GB" dirty="0">
                <a:solidFill>
                  <a:srgbClr val="000000"/>
                </a:solidFill>
                <a:ea typeface="Arial" panose="020B0604020202020204" pitchFamily="34" charset="0"/>
              </a:rPr>
              <a:t>Be cautious when cleaning their mouth</a:t>
            </a:r>
          </a:p>
          <a:p>
            <a:pPr>
              <a:lnSpc>
                <a:spcPct val="100000"/>
              </a:lnSpc>
              <a:spcBef>
                <a:spcPts val="0"/>
              </a:spcBef>
            </a:pPr>
            <a:r>
              <a:rPr lang="en-GB" dirty="0">
                <a:solidFill>
                  <a:srgbClr val="000000"/>
                </a:solidFill>
                <a:ea typeface="Arial" panose="020B0604020202020204" pitchFamily="34" charset="0"/>
              </a:rPr>
              <a:t>Any jewellery removed needs to be wiped down with a disinfectant wipe</a:t>
            </a:r>
          </a:p>
          <a:p>
            <a:pPr>
              <a:lnSpc>
                <a:spcPct val="100000"/>
              </a:lnSpc>
              <a:spcBef>
                <a:spcPts val="0"/>
              </a:spcBef>
            </a:pPr>
            <a:endParaRPr lang="en-GB" dirty="0">
              <a:solidFill>
                <a:srgbClr val="000000"/>
              </a:solidFill>
              <a:ea typeface="Arial" panose="020B0604020202020204" pitchFamily="34" charset="0"/>
            </a:endParaRPr>
          </a:p>
          <a:p>
            <a:pPr marL="0" indent="0">
              <a:lnSpc>
                <a:spcPct val="100000"/>
              </a:lnSpc>
              <a:spcBef>
                <a:spcPts val="0"/>
              </a:spcBef>
              <a:buNone/>
            </a:pPr>
            <a:r>
              <a:rPr lang="en-GB" dirty="0">
                <a:ea typeface="Arial" panose="020B0604020202020204" pitchFamily="34" charset="0"/>
                <a:cs typeface="Times New Roman" panose="02020603050405020304" pitchFamily="18" charset="0"/>
              </a:rPr>
              <a:t>Personal property – additional considerations</a:t>
            </a:r>
          </a:p>
          <a:p>
            <a:pPr>
              <a:lnSpc>
                <a:spcPct val="100000"/>
              </a:lnSpc>
              <a:spcBef>
                <a:spcPts val="0"/>
              </a:spcBef>
            </a:pPr>
            <a:r>
              <a:rPr lang="en-GB" dirty="0">
                <a:ea typeface="Arial" panose="020B0604020202020204" pitchFamily="34" charset="0"/>
                <a:cs typeface="Times New Roman" panose="02020603050405020304" pitchFamily="18" charset="0"/>
              </a:rPr>
              <a:t>Contaminated clothes should ideally be disposed (with key contact consent)</a:t>
            </a:r>
          </a:p>
          <a:p>
            <a:pPr>
              <a:lnSpc>
                <a:spcPct val="100000"/>
              </a:lnSpc>
              <a:spcBef>
                <a:spcPts val="0"/>
              </a:spcBef>
            </a:pPr>
            <a:r>
              <a:rPr lang="en-GB" dirty="0">
                <a:ea typeface="Arial" panose="020B0604020202020204" pitchFamily="34" charset="0"/>
                <a:cs typeface="Times New Roman" panose="02020603050405020304" pitchFamily="18" charset="0"/>
              </a:rPr>
              <a:t>Wipe down hard items with disinfectant wipes. Non wipeable items should be packed, sealed and not opened for 72 hours. </a:t>
            </a:r>
          </a:p>
          <a:p>
            <a:pPr>
              <a:lnSpc>
                <a:spcPct val="100000"/>
              </a:lnSpc>
              <a:spcBef>
                <a:spcPts val="0"/>
              </a:spcBef>
            </a:pPr>
            <a:endParaRPr lang="en-GB" dirty="0">
              <a:ea typeface="Arial" panose="020B0604020202020204" pitchFamily="34" charset="0"/>
              <a:cs typeface="Times New Roman" panose="02020603050405020304" pitchFamily="18" charset="0"/>
            </a:endParaRPr>
          </a:p>
          <a:p>
            <a:pPr marL="0" indent="0">
              <a:lnSpc>
                <a:spcPct val="100000"/>
              </a:lnSpc>
              <a:spcBef>
                <a:spcPts val="0"/>
              </a:spcBef>
              <a:buNone/>
            </a:pPr>
            <a:r>
              <a:rPr lang="en-GB" dirty="0">
                <a:ea typeface="Arial" panose="020B0604020202020204" pitchFamily="34" charset="0"/>
                <a:cs typeface="Times New Roman" panose="02020603050405020304" pitchFamily="18" charset="0"/>
              </a:rPr>
              <a:t>PHE guidance on the care of the deceased with suspected or confirmed coronavirus must be followed. Click on this </a:t>
            </a:r>
            <a:r>
              <a:rPr lang="en-GB" dirty="0">
                <a:ea typeface="Arial" panose="020B0604020202020204" pitchFamily="34" charset="0"/>
                <a:cs typeface="Times New Roman" panose="02020603050405020304" pitchFamily="18" charset="0"/>
                <a:hlinkClick r:id="rId4"/>
              </a:rPr>
              <a:t>link</a:t>
            </a:r>
            <a:r>
              <a:rPr lang="en-GB" dirty="0">
                <a:ea typeface="Arial" panose="020B0604020202020204" pitchFamily="34" charset="0"/>
                <a:cs typeface="Times New Roman" panose="02020603050405020304" pitchFamily="18" charset="0"/>
              </a:rPr>
              <a:t> for more information.</a:t>
            </a:r>
          </a:p>
          <a:p>
            <a:pPr marL="0" indent="0">
              <a:lnSpc>
                <a:spcPct val="100000"/>
              </a:lnSpc>
              <a:spcBef>
                <a:spcPts val="0"/>
              </a:spcBef>
              <a:buNone/>
            </a:pPr>
            <a:endParaRPr lang="en-GB" dirty="0">
              <a:ea typeface="Arial" panose="020B0604020202020204" pitchFamily="34" charset="0"/>
              <a:cs typeface="Times New Roman" panose="02020603050405020304" pitchFamily="18" charset="0"/>
            </a:endParaRPr>
          </a:p>
          <a:p>
            <a:pPr marL="0" indent="0">
              <a:lnSpc>
                <a:spcPct val="100000"/>
              </a:lnSpc>
              <a:spcBef>
                <a:spcPts val="0"/>
              </a:spcBef>
              <a:buNone/>
            </a:pPr>
            <a:r>
              <a:rPr lang="en-GB" dirty="0">
                <a:ea typeface="Arial" panose="020B0604020202020204" pitchFamily="34" charset="0"/>
                <a:cs typeface="Times New Roman" panose="02020603050405020304" pitchFamily="18" charset="0"/>
              </a:rPr>
              <a:t> </a:t>
            </a:r>
          </a:p>
          <a:p>
            <a:pPr marL="0" indent="0">
              <a:lnSpc>
                <a:spcPct val="100000"/>
              </a:lnSpc>
              <a:spcBef>
                <a:spcPts val="0"/>
              </a:spcBef>
              <a:buNone/>
            </a:pPr>
            <a:endParaRPr lang="en-GB" dirty="0">
              <a:ea typeface="Arial" panose="020B0604020202020204" pitchFamily="34" charset="0"/>
              <a:cs typeface="Times New Roman" panose="02020603050405020304" pitchFamily="18" charset="0"/>
            </a:endParaRPr>
          </a:p>
          <a:p>
            <a:pPr marL="0" indent="0">
              <a:lnSpc>
                <a:spcPct val="100000"/>
              </a:lnSpc>
              <a:spcBef>
                <a:spcPts val="0"/>
              </a:spcBef>
              <a:buNone/>
            </a:pPr>
            <a:endParaRPr lang="en-GB" dirty="0">
              <a:ea typeface="Arial" panose="020B0604020202020204" pitchFamily="34" charset="0"/>
              <a:cs typeface="Times New Roman" panose="02020603050405020304" pitchFamily="18" charset="0"/>
            </a:endParaRPr>
          </a:p>
          <a:p>
            <a:pPr marL="0" indent="0">
              <a:lnSpc>
                <a:spcPct val="100000"/>
              </a:lnSpc>
              <a:spcBef>
                <a:spcPts val="0"/>
              </a:spcBef>
              <a:buNone/>
            </a:pPr>
            <a:endParaRPr lang="en-GB" dirty="0">
              <a:solidFill>
                <a:srgbClr val="FF0000"/>
              </a:solidFill>
            </a:endParaRPr>
          </a:p>
        </p:txBody>
      </p:sp>
      <p:sp>
        <p:nvSpPr>
          <p:cNvPr id="12" name="TextBox 11">
            <a:extLst>
              <a:ext uri="{FF2B5EF4-FFF2-40B4-BE49-F238E27FC236}">
                <a16:creationId xmlns:a16="http://schemas.microsoft.com/office/drawing/2014/main" id="{4507E65B-5518-4779-9620-22A3C3A881C2}"/>
              </a:ext>
            </a:extLst>
          </p:cNvPr>
          <p:cNvSpPr txBox="1"/>
          <p:nvPr/>
        </p:nvSpPr>
        <p:spPr>
          <a:xfrm>
            <a:off x="391886" y="3534755"/>
            <a:ext cx="11231550" cy="523220"/>
          </a:xfrm>
          <a:prstGeom prst="rect">
            <a:avLst/>
          </a:prstGeom>
          <a:noFill/>
          <a:ln w="19050">
            <a:solidFill>
              <a:schemeClr val="tx1"/>
            </a:solidFill>
          </a:ln>
        </p:spPr>
        <p:txBody>
          <a:bodyPr wrap="square" rtlCol="0">
            <a:spAutoFit/>
          </a:bodyPr>
          <a:lstStyle/>
          <a:p>
            <a:r>
              <a:rPr lang="en-GB" sz="1400" dirty="0">
                <a:solidFill>
                  <a:schemeClr val="bg2"/>
                </a:solidFill>
                <a:latin typeface="Arial" panose="020B0604020202020204" pitchFamily="34" charset="0"/>
                <a:cs typeface="Arial" panose="020B0604020202020204" pitchFamily="34" charset="0"/>
              </a:rPr>
              <a:t>Mementoes/keepsakes (</a:t>
            </a:r>
            <a:r>
              <a:rPr lang="en-GB" sz="1400" i="1" dirty="0">
                <a:solidFill>
                  <a:schemeClr val="bg2"/>
                </a:solidFill>
                <a:latin typeface="Arial" panose="020B0604020202020204" pitchFamily="34" charset="0"/>
                <a:cs typeface="Arial" panose="020B0604020202020204" pitchFamily="34" charset="0"/>
              </a:rPr>
              <a:t>e.g.</a:t>
            </a:r>
            <a:r>
              <a:rPr lang="en-GB" sz="1400" dirty="0">
                <a:solidFill>
                  <a:schemeClr val="bg2"/>
                </a:solidFill>
                <a:latin typeface="Arial" panose="020B0604020202020204" pitchFamily="34" charset="0"/>
                <a:cs typeface="Arial" panose="020B0604020202020204" pitchFamily="34" charset="0"/>
              </a:rPr>
              <a:t> locks of hair, handprints, </a:t>
            </a:r>
            <a:r>
              <a:rPr lang="en-GB" sz="1400" i="1" dirty="0">
                <a:solidFill>
                  <a:schemeClr val="bg2"/>
                </a:solidFill>
                <a:latin typeface="Arial" panose="020B0604020202020204" pitchFamily="34" charset="0"/>
                <a:cs typeface="Arial" panose="020B0604020202020204" pitchFamily="34" charset="0"/>
              </a:rPr>
              <a:t>etc</a:t>
            </a:r>
            <a:r>
              <a:rPr lang="en-GB" sz="1400" dirty="0">
                <a:solidFill>
                  <a:schemeClr val="bg2"/>
                </a:solidFill>
                <a:latin typeface="Arial" panose="020B0604020202020204" pitchFamily="34" charset="0"/>
                <a:cs typeface="Arial" panose="020B0604020202020204" pitchFamily="34" charset="0"/>
              </a:rPr>
              <a:t>) should be offered and taken at the time of care after death, as they will not be able to be offered at a later date. Mementoes should be placed in a sealed bag and the relatives must not open these for 72 hours.</a:t>
            </a:r>
          </a:p>
        </p:txBody>
      </p:sp>
      <p:sp>
        <p:nvSpPr>
          <p:cNvPr id="11" name="TextBox 10">
            <a:extLst>
              <a:ext uri="{FF2B5EF4-FFF2-40B4-BE49-F238E27FC236}">
                <a16:creationId xmlns:a16="http://schemas.microsoft.com/office/drawing/2014/main" id="{7A4FE77F-FA91-4138-9C09-6134C5A96349}"/>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3574680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23C74F9-3444-4951-A3B6-E428ED361E2C}"/>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8692">
                    <a:lumMod val="60000"/>
                    <a:lumOff val="40000"/>
                  </a:srgbClr>
                </a:solidFill>
                <a:effectLst/>
                <a:uLnTx/>
                <a:uFillTx/>
                <a:latin typeface="Arial" charset="0"/>
                <a:cs typeface="Arial" charset="0"/>
              </a:rPr>
              <a:t>Presentation title</a:t>
            </a:r>
            <a:endParaRPr kumimoji="0" lang="en-US" sz="1200" b="0" i="0" u="none" strike="noStrike" kern="1200" cap="none" spc="0" normalizeH="0" baseline="0" noProof="0" dirty="0">
              <a:ln>
                <a:noFill/>
              </a:ln>
              <a:solidFill>
                <a:srgbClr val="768692">
                  <a:lumMod val="60000"/>
                  <a:lumOff val="40000"/>
                </a:srgbClr>
              </a:solidFill>
              <a:effectLst/>
              <a:uLnTx/>
              <a:uFillTx/>
              <a:latin typeface="Arial" charset="0"/>
              <a:cs typeface="Arial" charset="0"/>
            </a:endParaRPr>
          </a:p>
        </p:txBody>
      </p:sp>
      <p:pic>
        <p:nvPicPr>
          <p:cNvPr id="15" name="Picture 14" descr="A picture containing drawing&#10;&#10;Description automatically generated">
            <a:extLst>
              <a:ext uri="{FF2B5EF4-FFF2-40B4-BE49-F238E27FC236}">
                <a16:creationId xmlns:a16="http://schemas.microsoft.com/office/drawing/2014/main" id="{3E2F09E4-CC59-491D-BEF6-E86F9E107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79" y="200882"/>
            <a:ext cx="4955415" cy="1178044"/>
          </a:xfrm>
          <a:prstGeom prst="rect">
            <a:avLst/>
          </a:prstGeom>
        </p:spPr>
      </p:pic>
      <p:sp>
        <p:nvSpPr>
          <p:cNvPr id="17" name="Title 1">
            <a:extLst>
              <a:ext uri="{FF2B5EF4-FFF2-40B4-BE49-F238E27FC236}">
                <a16:creationId xmlns:a16="http://schemas.microsoft.com/office/drawing/2014/main" id="{8D6A82CC-B828-4BF3-B70E-A675D8DE3614}"/>
              </a:ext>
            </a:extLst>
          </p:cNvPr>
          <p:cNvSpPr txBox="1">
            <a:spLocks/>
          </p:cNvSpPr>
          <p:nvPr/>
        </p:nvSpPr>
        <p:spPr>
          <a:xfrm>
            <a:off x="6096000" y="616040"/>
            <a:ext cx="7019925" cy="152577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000" b="0" i="0" kern="1200">
                <a:solidFill>
                  <a:schemeClr val="tx1">
                    <a:lumMod val="50000"/>
                    <a:lumOff val="50000"/>
                  </a:schemeClr>
                </a:solidFill>
                <a:latin typeface="Frutiger LT Std 45 Light" panose="020B0402020204020204" pitchFamily="34"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Text" lastClr="000000">
                    <a:lumMod val="50000"/>
                    <a:lumOff val="50000"/>
                  </a:sysClr>
                </a:solidFill>
                <a:effectLst/>
                <a:uLnTx/>
                <a:uFillTx/>
                <a:latin typeface="Frutiger LT Std 45 Light" panose="020B0402020204020204" pitchFamily="34" charset="77"/>
                <a:ea typeface="+mj-ea"/>
                <a:cs typeface="+mj-cs"/>
              </a:rPr>
              <a:t>Your direct line to </a:t>
            </a:r>
            <a:br>
              <a:rPr kumimoji="0" lang="en-US" sz="4000" b="0" i="0" u="none" strike="noStrike" kern="1200" cap="none" spc="0" normalizeH="0" baseline="0" noProof="0" dirty="0">
                <a:ln>
                  <a:noFill/>
                </a:ln>
                <a:solidFill>
                  <a:sysClr val="windowText" lastClr="000000">
                    <a:lumMod val="50000"/>
                    <a:lumOff val="50000"/>
                  </a:sysClr>
                </a:solidFill>
                <a:effectLst/>
                <a:uLnTx/>
                <a:uFillTx/>
                <a:latin typeface="Frutiger LT Std 45 Light" panose="020B0402020204020204" pitchFamily="34" charset="77"/>
                <a:ea typeface="+mj-ea"/>
                <a:cs typeface="+mj-cs"/>
              </a:rPr>
            </a:br>
            <a:r>
              <a:rPr kumimoji="0" lang="en-US" sz="4000" b="0" i="0" u="none" strike="noStrike" kern="1200" cap="none" spc="0" normalizeH="0" baseline="0" noProof="0" dirty="0">
                <a:ln>
                  <a:noFill/>
                </a:ln>
                <a:solidFill>
                  <a:sysClr val="windowText" lastClr="000000">
                    <a:lumMod val="50000"/>
                    <a:lumOff val="50000"/>
                  </a:sysClr>
                </a:solidFill>
                <a:effectLst/>
                <a:uLnTx/>
                <a:uFillTx/>
                <a:latin typeface="Frutiger LT Std 45 Light" panose="020B0402020204020204" pitchFamily="34" charset="77"/>
                <a:ea typeface="+mj-ea"/>
                <a:cs typeface="+mj-cs"/>
              </a:rPr>
              <a:t>urgent clinical advice</a:t>
            </a:r>
          </a:p>
        </p:txBody>
      </p:sp>
      <p:sp>
        <p:nvSpPr>
          <p:cNvPr id="19" name="Content Placeholder 1">
            <a:extLst>
              <a:ext uri="{FF2B5EF4-FFF2-40B4-BE49-F238E27FC236}">
                <a16:creationId xmlns:a16="http://schemas.microsoft.com/office/drawing/2014/main" id="{B5D822DA-E764-46BA-88D0-2BE744377DB1}"/>
              </a:ext>
            </a:extLst>
          </p:cNvPr>
          <p:cNvSpPr txBox="1">
            <a:spLocks/>
          </p:cNvSpPr>
          <p:nvPr/>
        </p:nvSpPr>
        <p:spPr>
          <a:xfrm>
            <a:off x="270295" y="1789342"/>
            <a:ext cx="5181599" cy="45440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NHS 111 Starline service will provide you with fast access to a clinical team who can give you the advice and medical input you need to care for your resident instead of having to call 999 and transfer your resident to hospital.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b="1" dirty="0">
                <a:solidFill>
                  <a:prstClr val="black"/>
                </a:solidFill>
              </a:rPr>
              <a:t>This service has been relaunched to ensure that you are receiving an enhanced level of support as care providers. </a:t>
            </a:r>
            <a:endPar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noProof="0" dirty="0">
                <a:solidFill>
                  <a:prstClr val="black"/>
                </a:solidFill>
              </a:rPr>
              <a:t>It is not intended to replace your support locally but when you cannot speak to your GP or Community Support team NHS 111 can help.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dirty="0"/>
              <a:t>There is a national COVID-19 111 service but in London, care home staff concerned about a resident who may have COVID-19 symptoms are being asked to call </a:t>
            </a:r>
            <a:r>
              <a:rPr lang="en-GB" sz="1200" b="1" dirty="0"/>
              <a:t>NHS 111 Star*6 </a:t>
            </a:r>
            <a:r>
              <a:rPr lang="en-GB" sz="1200" dirty="0"/>
              <a:t>for faster access to urgent advice from a senior clinician if they cannot get through to the resident’s own GP.</a:t>
            </a:r>
          </a:p>
          <a:p>
            <a:pPr marL="0" indent="0">
              <a:buNone/>
            </a:pPr>
            <a:r>
              <a:rPr lang="en-GB" sz="1200" dirty="0"/>
              <a:t>Be</a:t>
            </a:r>
            <a:r>
              <a:rPr lang="en-GB" dirty="0"/>
              <a:t>f</a:t>
            </a:r>
            <a:r>
              <a:rPr lang="en-GB" sz="1200" dirty="0"/>
              <a:t>ore calling, record observations where possible: Date of first symptoms, blood pressure, </a:t>
            </a:r>
            <a:r>
              <a:rPr lang="en-GB" sz="1200" u="sng" dirty="0">
                <a:hlinkClick r:id="rId4">
                  <a:extLst>
                    <a:ext uri="{A12FA001-AC4F-418D-AE19-62706E023703}">
                      <ahyp:hlinkClr xmlns:ahyp="http://schemas.microsoft.com/office/drawing/2018/hyperlinkcolor" val="tx"/>
                    </a:ext>
                  </a:extLst>
                </a:hlinkClick>
              </a:rPr>
              <a:t>pulse</a:t>
            </a:r>
            <a:r>
              <a:rPr lang="en-GB" sz="1200" dirty="0"/>
              <a:t> </a:t>
            </a:r>
            <a:r>
              <a:rPr lang="en-GB" sz="1200" u="sng" dirty="0">
                <a:hlinkClick r:id="rId5">
                  <a:extLst>
                    <a:ext uri="{A12FA001-AC4F-418D-AE19-62706E023703}">
                      <ahyp:hlinkClr xmlns:ahyp="http://schemas.microsoft.com/office/drawing/2018/hyperlinkcolor" val="tx"/>
                    </a:ext>
                  </a:extLst>
                </a:hlinkClick>
              </a:rPr>
              <a:t>respiratory rate</a:t>
            </a:r>
            <a:r>
              <a:rPr lang="en-GB" sz="1200" dirty="0"/>
              <a:t> and temperature (refer to thermometer instructions). If there is a care plan for your resident, for example a CMC or DNAR plan, please have access to it. </a:t>
            </a:r>
          </a:p>
          <a:p>
            <a:pPr marL="0" indent="0">
              <a:buNone/>
            </a:pPr>
            <a:r>
              <a:rPr lang="en-GB" altLang="en-US" sz="1200" b="1" dirty="0">
                <a:ea typeface="Calibri" panose="020F0502020204030204" pitchFamily="34" charset="0"/>
              </a:rPr>
              <a:t>NHS Diabetes Advice Line </a:t>
            </a:r>
            <a:r>
              <a:rPr lang="en-GB" altLang="en-US" sz="1200" dirty="0">
                <a:ea typeface="Calibri" panose="020F0502020204030204" pitchFamily="34" charset="0"/>
              </a:rPr>
              <a:t>provides urgent clinical advice for people who are unwell and manage their diabetes with insulin. It is available by dialling</a:t>
            </a:r>
            <a:r>
              <a:rPr lang="en-GB" altLang="en-US" sz="1200" b="1" dirty="0">
                <a:ea typeface="Calibri" panose="020F0502020204030204" pitchFamily="34" charset="0"/>
              </a:rPr>
              <a:t> 0345 123 2399 or 111*6, Monday to Friday from 9am – 6pm.</a:t>
            </a:r>
            <a:endParaRPr lang="en-GB" altLang="en-US" sz="1200" dirty="0"/>
          </a:p>
          <a:p>
            <a:pPr marL="0" indent="0">
              <a:buNone/>
            </a:pPr>
            <a:endParaRPr lang="en-GB" dirty="0"/>
          </a:p>
          <a:p>
            <a:pPr marL="0" indent="0">
              <a:buNone/>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Content Placeholder 4">
            <a:extLst>
              <a:ext uri="{FF2B5EF4-FFF2-40B4-BE49-F238E27FC236}">
                <a16:creationId xmlns:a16="http://schemas.microsoft.com/office/drawing/2014/main" id="{90A2C893-354E-4360-BF48-0DB7B6FB1EFF}"/>
              </a:ext>
            </a:extLst>
          </p:cNvPr>
          <p:cNvPicPr>
            <a:picLocks noGrp="1" noChangeAspect="1"/>
          </p:cNvPicPr>
          <p:nvPr>
            <p:ph sz="quarter" idx="10"/>
          </p:nvPr>
        </p:nvPicPr>
        <p:blipFill rotWithShape="1">
          <a:blip r:embed="rId6"/>
          <a:srcRect t="40985" b="14931"/>
          <a:stretch/>
        </p:blipFill>
        <p:spPr>
          <a:xfrm>
            <a:off x="5451894" y="1847252"/>
            <a:ext cx="6508963" cy="4144732"/>
          </a:xfrm>
          <a:prstGeom prst="rect">
            <a:avLst/>
          </a:prstGeom>
        </p:spPr>
      </p:pic>
      <p:sp>
        <p:nvSpPr>
          <p:cNvPr id="2" name="Rectangle 1">
            <a:extLst>
              <a:ext uri="{FF2B5EF4-FFF2-40B4-BE49-F238E27FC236}">
                <a16:creationId xmlns:a16="http://schemas.microsoft.com/office/drawing/2014/main" id="{6088DAE5-BE08-4973-B39A-24D2BCCDC1B3}"/>
              </a:ext>
            </a:extLst>
          </p:cNvPr>
          <p:cNvSpPr/>
          <p:nvPr/>
        </p:nvSpPr>
        <p:spPr>
          <a:xfrm>
            <a:off x="11106446" y="6642556"/>
            <a:ext cx="1085554" cy="215444"/>
          </a:xfrm>
          <a:prstGeom prst="rect">
            <a:avLst/>
          </a:prstGeom>
        </p:spPr>
        <p:txBody>
          <a:bodyPr wrap="none">
            <a:spAutoFit/>
          </a:bodyPr>
          <a:lstStyle/>
          <a:p>
            <a:r>
              <a:rPr lang="en-GB" sz="800" dirty="0"/>
              <a:t>Version 6.1 20201125</a:t>
            </a:r>
          </a:p>
        </p:txBody>
      </p:sp>
    </p:spTree>
    <p:extLst>
      <p:ext uri="{BB962C8B-B14F-4D97-AF65-F5344CB8AC3E}">
        <p14:creationId xmlns:p14="http://schemas.microsoft.com/office/powerpoint/2010/main" val="6424170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428141"/>
            <a:ext cx="9593524" cy="611649"/>
          </a:xfrm>
        </p:spPr>
        <p:txBody>
          <a:bodyPr/>
          <a:lstStyle/>
          <a:p>
            <a:r>
              <a:rPr lang="en-GB" dirty="0"/>
              <a:t>	Supporting care home staff wellbeing</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C68EA85-054E-45BE-B9BF-856B99AE285A}"/>
              </a:ext>
            </a:extLst>
          </p:cNvPr>
          <p:cNvSpPr txBox="1"/>
          <p:nvPr/>
        </p:nvSpPr>
        <p:spPr>
          <a:xfrm>
            <a:off x="264458" y="1012991"/>
            <a:ext cx="11663083" cy="5416868"/>
          </a:xfrm>
          <a:prstGeom prst="rect">
            <a:avLst/>
          </a:prstGeom>
          <a:noFill/>
        </p:spPr>
        <p:txBody>
          <a:bodyPr wrap="square" rtlCol="0">
            <a:spAutoFit/>
          </a:bodyPr>
          <a:lstStyle/>
          <a:p>
            <a:pPr>
              <a:buClr>
                <a:srgbClr val="000000"/>
              </a:buClr>
            </a:pPr>
            <a:r>
              <a:rPr lang="en-GB" sz="1400" dirty="0">
                <a:latin typeface="Arial" panose="020B0604020202020204" pitchFamily="34" charset="0"/>
                <a:cs typeface="Arial" panose="020B0604020202020204" pitchFamily="34" charset="0"/>
              </a:rPr>
              <a:t>The COVID-19 outbreak is affecting us all in many ways: </a:t>
            </a:r>
            <a:r>
              <a:rPr lang="en-GB" sz="1400" b="1" dirty="0">
                <a:latin typeface="Arial" panose="020B0604020202020204" pitchFamily="34" charset="0"/>
                <a:cs typeface="Arial" panose="020B0604020202020204" pitchFamily="34" charset="0"/>
              </a:rPr>
              <a:t>physically</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emotionally</a:t>
            </a:r>
            <a:r>
              <a:rPr lang="en-GB" sz="1400" dirty="0">
                <a:latin typeface="Arial" panose="020B0604020202020204" pitchFamily="34" charset="0"/>
                <a:cs typeface="Arial" panose="020B0604020202020204" pitchFamily="34" charset="0"/>
              </a:rPr>
              <a:t>, </a:t>
            </a:r>
            <a:r>
              <a:rPr lang="en-GB" sz="1400" b="1" dirty="0">
                <a:latin typeface="Arial" panose="020B0604020202020204" pitchFamily="34" charset="0"/>
                <a:cs typeface="Arial" panose="020B0604020202020204" pitchFamily="34" charset="0"/>
              </a:rPr>
              <a:t>socially</a:t>
            </a:r>
            <a:r>
              <a:rPr lang="en-GB" sz="1400" dirty="0">
                <a:latin typeface="Arial" panose="020B0604020202020204" pitchFamily="34" charset="0"/>
                <a:cs typeface="Arial" panose="020B0604020202020204" pitchFamily="34" charset="0"/>
              </a:rPr>
              <a:t> and </a:t>
            </a:r>
            <a:r>
              <a:rPr lang="en-GB" sz="1400" b="1" dirty="0">
                <a:latin typeface="Arial" panose="020B0604020202020204" pitchFamily="34" charset="0"/>
                <a:cs typeface="Arial" panose="020B0604020202020204" pitchFamily="34" charset="0"/>
              </a:rPr>
              <a:t>psychologically</a:t>
            </a:r>
            <a:r>
              <a:rPr lang="en-GB" sz="1400" dirty="0">
                <a:latin typeface="Arial" panose="020B0604020202020204" pitchFamily="34" charset="0"/>
                <a:cs typeface="Arial" panose="020B0604020202020204" pitchFamily="34" charset="0"/>
              </a:rPr>
              <a:t>. It is a normal reaction to a very abnormal set of circumstances. </a:t>
            </a:r>
            <a:r>
              <a:rPr lang="en-GB" sz="1400" b="1" dirty="0">
                <a:latin typeface="Arial" panose="020B0604020202020204" pitchFamily="34" charset="0"/>
                <a:cs typeface="Arial" panose="020B0604020202020204" pitchFamily="34" charset="0"/>
              </a:rPr>
              <a:t>It is okay not to be okay </a:t>
            </a:r>
            <a:r>
              <a:rPr lang="en-GB" sz="1400" dirty="0">
                <a:latin typeface="Arial" panose="020B0604020202020204" pitchFamily="34" charset="0"/>
                <a:cs typeface="Arial" panose="020B0604020202020204" pitchFamily="34" charset="0"/>
              </a:rPr>
              <a:t>and it is by no means a reflection that you cannot do your job or that you are weak. Some people may have some positive experiences, such as taking pride in the work, or your work may provide you with a sense of purpose. Managing your emotional well-being right now is as important as managing your physical health</a:t>
            </a:r>
            <a:r>
              <a:rPr lang="en-GB" sz="1400" dirty="0">
                <a:solidFill>
                  <a:srgbClr val="000000"/>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If you are concerned about your mental health, your GP is always a good place to start. If it is outside of working hours, contact the crisis line of your borough which is </a:t>
            </a:r>
            <a:r>
              <a:rPr lang="en-GB" sz="1400" dirty="0">
                <a:latin typeface="Arial" panose="020B0604020202020204" pitchFamily="34" charset="0"/>
                <a:cs typeface="Arial" panose="020B0604020202020204" pitchFamily="34" charset="0"/>
                <a:hlinkClick r:id="rId3"/>
              </a:rPr>
              <a:t>here</a:t>
            </a:r>
            <a:r>
              <a:rPr lang="en-GB" sz="1400" dirty="0">
                <a:latin typeface="Arial" panose="020B0604020202020204" pitchFamily="34" charset="0"/>
                <a:cs typeface="Arial" panose="020B0604020202020204" pitchFamily="34" charset="0"/>
              </a:rPr>
              <a:t> or if you are known to services, please call your Care Coordinator or the service responsible for your care. </a:t>
            </a:r>
          </a:p>
          <a:p>
            <a:pPr>
              <a:buClr>
                <a:srgbClr val="000000"/>
              </a:buClr>
            </a:pPr>
            <a:endParaRPr lang="en-GB" sz="1600" dirty="0">
              <a:solidFill>
                <a:srgbClr val="000000"/>
              </a:solidFill>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Below are some things to consider to support your own wellbeing:</a:t>
            </a:r>
          </a:p>
          <a:p>
            <a:pPr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These times are temporary and things will get better</a:t>
            </a:r>
          </a:p>
          <a:p>
            <a:pPr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Consider and acknowledge how you are feeling and coping, reflecting on your own needs and limits</a:t>
            </a:r>
          </a:p>
          <a:p>
            <a:pPr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Ask for help if you are struggling. Asking for help when times are difficult is a sign of strength</a:t>
            </a:r>
          </a:p>
          <a:p>
            <a:pPr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Stay connected with colleagues, managers, friends and family. Where possible do check on</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the needs of colleagues and loved ones</a:t>
            </a:r>
          </a:p>
          <a:p>
            <a:pPr lvl="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 lot of things might feel out of your control at the moment. It can help to focus on what we can control rather than what we cannot</a:t>
            </a:r>
          </a:p>
          <a:p>
            <a:pPr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Acknowledge</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that</a:t>
            </a:r>
            <a:r>
              <a:rPr lang="en-GB"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what you and your team are doing matters. You are doing a great job!</a:t>
            </a:r>
          </a:p>
          <a:p>
            <a:pPr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Choose an action that signals the end of your shift and try to rest and recharge when you are home </a:t>
            </a:r>
          </a:p>
          <a:p>
            <a:pPr>
              <a:buClr>
                <a:srgbClr val="000000"/>
              </a:buClr>
            </a:pPr>
            <a:endParaRPr lang="en-GB" sz="1600" dirty="0">
              <a:solidFill>
                <a:srgbClr val="000000"/>
              </a:solidFill>
              <a:latin typeface="Arial" panose="020B0604020202020204" pitchFamily="34" charset="0"/>
              <a:cs typeface="Arial" panose="020B0604020202020204" pitchFamily="34" charset="0"/>
            </a:endParaRPr>
          </a:p>
          <a:p>
            <a:pPr lvl="0">
              <a:buClr>
                <a:srgbClr val="000000"/>
              </a:buClr>
            </a:pPr>
            <a:r>
              <a:rPr lang="en-GB" sz="1600" b="1" dirty="0">
                <a:solidFill>
                  <a:srgbClr val="005EB8"/>
                </a:solidFill>
                <a:latin typeface="Arial" panose="020B0604020202020204" pitchFamily="34" charset="0"/>
                <a:cs typeface="Arial" panose="020B0604020202020204" pitchFamily="34" charset="0"/>
              </a:rPr>
              <a:t>To speak to someone:</a:t>
            </a:r>
            <a:r>
              <a:rPr lang="en-GB" sz="1600" b="1" u="sng" dirty="0">
                <a:solidFill>
                  <a:srgbClr val="FFFFFF"/>
                </a:solidFill>
                <a:latin typeface="Arial" panose="020B0604020202020204" pitchFamily="34" charset="0"/>
                <a:cs typeface="Arial" panose="020B0604020202020204" pitchFamily="34" charset="0"/>
              </a:rPr>
              <a:t>:</a:t>
            </a:r>
          </a:p>
          <a:p>
            <a:pPr indent="-182563">
              <a:buClr>
                <a:srgbClr val="000000"/>
              </a:buClr>
              <a:buFont typeface="Arial" panose="020B0604020202020204" pitchFamily="34" charset="0"/>
              <a:buChar char="•"/>
            </a:pPr>
            <a:r>
              <a:rPr lang="en-GB" sz="1400" b="1" dirty="0">
                <a:latin typeface="Arial" panose="020B0604020202020204" pitchFamily="34" charset="0"/>
                <a:cs typeface="Arial" panose="020B0604020202020204" pitchFamily="34" charset="0"/>
              </a:rPr>
              <a:t>Urgent Support: </a:t>
            </a:r>
            <a:r>
              <a:rPr lang="en-GB" sz="1400" dirty="0">
                <a:latin typeface="Arial" panose="020B0604020202020204" pitchFamily="34" charset="0"/>
                <a:cs typeface="Arial" panose="020B0604020202020204" pitchFamily="34" charset="0"/>
              </a:rPr>
              <a:t>Good-Thinking’s </a:t>
            </a:r>
            <a:r>
              <a:rPr lang="en-GB" sz="1400" dirty="0">
                <a:latin typeface="Arial" panose="020B0604020202020204" pitchFamily="34" charset="0"/>
                <a:cs typeface="Arial" panose="020B0604020202020204" pitchFamily="34" charset="0"/>
                <a:hlinkClick r:id="rId4"/>
              </a:rPr>
              <a:t>Urgent Support page </a:t>
            </a:r>
            <a:r>
              <a:rPr lang="en-GB" sz="1400" dirty="0">
                <a:latin typeface="Arial" panose="020B0604020202020204" pitchFamily="34" charset="0"/>
                <a:cs typeface="Arial" panose="020B0604020202020204" pitchFamily="34" charset="0"/>
              </a:rPr>
              <a:t>has </a:t>
            </a:r>
            <a:r>
              <a:rPr lang="en-GB" sz="1400" dirty="0">
                <a:solidFill>
                  <a:srgbClr val="000000"/>
                </a:solidFill>
                <a:latin typeface="Arial" panose="020B0604020202020204" pitchFamily="34" charset="0"/>
                <a:cs typeface="Arial" panose="020B0604020202020204" pitchFamily="34" charset="0"/>
              </a:rPr>
              <a:t>n</a:t>
            </a:r>
            <a:r>
              <a:rPr lang="en-GB" sz="1400" dirty="0">
                <a:latin typeface="Arial" panose="020B0604020202020204" pitchFamily="34" charset="0"/>
                <a:cs typeface="Arial" panose="020B0604020202020204" pitchFamily="34" charset="0"/>
              </a:rPr>
              <a:t>umbers and links to help you access urgent support, </a:t>
            </a:r>
          </a:p>
          <a:p>
            <a:pPr lvl="0" indent="-182563">
              <a:buClr>
                <a:srgbClr val="000000"/>
              </a:buClr>
              <a:buFont typeface="Arial" panose="020B0604020202020204" pitchFamily="34" charset="0"/>
              <a:buChar char="•"/>
            </a:pPr>
            <a:r>
              <a:rPr lang="en-GB" sz="1400" b="1" dirty="0">
                <a:solidFill>
                  <a:srgbClr val="000000"/>
                </a:solidFill>
                <a:latin typeface="Arial" panose="020B0604020202020204" pitchFamily="34" charset="0"/>
                <a:cs typeface="Arial" panose="020B0604020202020204" pitchFamily="34" charset="0"/>
              </a:rPr>
              <a:t>1:1 Mental health support </a:t>
            </a:r>
            <a:r>
              <a:rPr lang="en-GB" sz="1400" dirty="0">
                <a:solidFill>
                  <a:srgbClr val="000000"/>
                </a:solidFill>
                <a:latin typeface="Arial" panose="020B0604020202020204" pitchFamily="34" charset="0"/>
                <a:cs typeface="Arial" panose="020B0604020202020204" pitchFamily="34" charset="0"/>
              </a:rPr>
              <a:t>24 hours a day: Text FRONTLINE to </a:t>
            </a:r>
            <a:r>
              <a:rPr lang="en-GB" sz="1400" b="1" dirty="0">
                <a:solidFill>
                  <a:srgbClr val="000000"/>
                </a:solidFill>
                <a:latin typeface="Arial" panose="020B0604020202020204" pitchFamily="34" charset="0"/>
                <a:cs typeface="Arial" panose="020B0604020202020204" pitchFamily="34" charset="0"/>
              </a:rPr>
              <a:t>85258 </a:t>
            </a:r>
            <a:r>
              <a:rPr lang="en-GB" sz="1400" dirty="0">
                <a:solidFill>
                  <a:srgbClr val="000000"/>
                </a:solidFill>
                <a:latin typeface="Arial" panose="020B0604020202020204" pitchFamily="34" charset="0"/>
                <a:cs typeface="Arial" panose="020B0604020202020204" pitchFamily="34" charset="0"/>
              </a:rPr>
              <a:t>for a text chat or call </a:t>
            </a:r>
            <a:r>
              <a:rPr lang="en-GB" sz="1400" b="1" dirty="0">
                <a:solidFill>
                  <a:srgbClr val="000000"/>
                </a:solidFill>
                <a:latin typeface="Arial" panose="020B0604020202020204" pitchFamily="34" charset="0"/>
                <a:cs typeface="Arial" panose="020B0604020202020204" pitchFamily="34" charset="0"/>
              </a:rPr>
              <a:t>116 123 </a:t>
            </a:r>
            <a:r>
              <a:rPr lang="en-GB" sz="1400" dirty="0">
                <a:solidFill>
                  <a:srgbClr val="000000"/>
                </a:solidFill>
                <a:latin typeface="Arial" panose="020B0604020202020204" pitchFamily="34" charset="0"/>
                <a:cs typeface="Arial" panose="020B0604020202020204" pitchFamily="34" charset="0"/>
              </a:rPr>
              <a:t>for a phone conversation</a:t>
            </a:r>
          </a:p>
          <a:p>
            <a:pPr lvl="0" indent="-182563">
              <a:buClr>
                <a:srgbClr val="000000"/>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Visit</a:t>
            </a:r>
            <a:r>
              <a:rPr lang="en-GB" sz="1400" b="1" dirty="0">
                <a:solidFill>
                  <a:srgbClr val="000000"/>
                </a:solidFill>
                <a:latin typeface="Arial" panose="020B0604020202020204" pitchFamily="34" charset="0"/>
                <a:cs typeface="Arial" panose="020B0604020202020204" pitchFamily="34" charset="0"/>
              </a:rPr>
              <a:t> </a:t>
            </a:r>
            <a:r>
              <a:rPr lang="en-GB" sz="1400" b="1" dirty="0">
                <a:solidFill>
                  <a:srgbClr val="000000"/>
                </a:solidFill>
                <a:latin typeface="Arial" panose="020B0604020202020204" pitchFamily="34" charset="0"/>
                <a:cs typeface="Arial" panose="020B0604020202020204" pitchFamily="34" charset="0"/>
                <a:hlinkClick r:id="rId5"/>
              </a:rPr>
              <a:t>Bereavement Support Online</a:t>
            </a:r>
            <a:r>
              <a:rPr lang="en-GB" sz="1400" dirty="0">
                <a:solidFill>
                  <a:srgbClr val="000000"/>
                </a:solidFill>
                <a:latin typeface="Arial" panose="020B0604020202020204" pitchFamily="34" charset="0"/>
                <a:cs typeface="Arial" panose="020B0604020202020204" pitchFamily="34" charset="0"/>
                <a:hlinkClick r:id="rId5"/>
              </a:rPr>
              <a:t> </a:t>
            </a:r>
            <a:r>
              <a:rPr lang="en-GB" sz="1400" dirty="0">
                <a:solidFill>
                  <a:srgbClr val="000000"/>
                </a:solidFill>
                <a:latin typeface="Arial" panose="020B0604020202020204" pitchFamily="34" charset="0"/>
                <a:cs typeface="Arial" panose="020B0604020202020204" pitchFamily="34" charset="0"/>
              </a:rPr>
              <a:t>or call the free confidential bereavement support line (Hospice UK), on </a:t>
            </a:r>
            <a:r>
              <a:rPr lang="en-GB" sz="1400" b="1" dirty="0">
                <a:solidFill>
                  <a:srgbClr val="000000"/>
                </a:solidFill>
                <a:latin typeface="Arial" panose="020B0604020202020204" pitchFamily="34" charset="0"/>
                <a:cs typeface="Arial" panose="020B0604020202020204" pitchFamily="34" charset="0"/>
              </a:rPr>
              <a:t>0300 303 4434, </a:t>
            </a:r>
            <a:r>
              <a:rPr lang="en-GB" sz="1400" dirty="0">
                <a:solidFill>
                  <a:srgbClr val="000000"/>
                </a:solidFill>
                <a:latin typeface="Arial" panose="020B0604020202020204" pitchFamily="34" charset="0"/>
                <a:cs typeface="Arial" panose="020B0604020202020204" pitchFamily="34" charset="0"/>
              </a:rPr>
              <a:t>8am – 8pm</a:t>
            </a:r>
          </a:p>
          <a:p>
            <a:pPr lvl="0" indent="-182563">
              <a:buClr>
                <a:srgbClr val="000000"/>
              </a:buClr>
              <a:buFont typeface="Arial" panose="020B0604020202020204" pitchFamily="34" charset="0"/>
              <a:buChar char="•"/>
              <a:defRPr/>
            </a:pPr>
            <a:r>
              <a:rPr lang="en-GB" sz="1400" b="1" dirty="0">
                <a:latin typeface="Arial" panose="020B0604020202020204" pitchFamily="34" charset="0"/>
                <a:cs typeface="Arial" panose="020B0604020202020204" pitchFamily="34" charset="0"/>
              </a:rPr>
              <a:t>NHS Psychological therapy (IAPT): </a:t>
            </a:r>
            <a:r>
              <a:rPr lang="en-GB" sz="1400" dirty="0">
                <a:latin typeface="Arial" panose="020B0604020202020204" pitchFamily="34" charset="0"/>
                <a:cs typeface="Arial" panose="020B0604020202020204" pitchFamily="34" charset="0"/>
              </a:rPr>
              <a:t>Search </a:t>
            </a:r>
            <a:r>
              <a:rPr lang="en-GB" sz="1400" dirty="0">
                <a:latin typeface="Arial" panose="020B0604020202020204" pitchFamily="34" charset="0"/>
                <a:cs typeface="Arial" panose="020B0604020202020204" pitchFamily="34" charset="0"/>
                <a:hlinkClick r:id="rId6"/>
              </a:rPr>
              <a:t>here</a:t>
            </a:r>
            <a:r>
              <a:rPr lang="en-GB" sz="1400" dirty="0">
                <a:latin typeface="Arial" panose="020B0604020202020204" pitchFamily="34" charset="0"/>
                <a:cs typeface="Arial" panose="020B0604020202020204" pitchFamily="34" charset="0"/>
              </a:rPr>
              <a:t> to find out how to get access to NHS psychological therapy (IAPT)</a:t>
            </a:r>
          </a:p>
          <a:p>
            <a:pPr indent="-182563">
              <a:buClr>
                <a:srgbClr val="000000"/>
              </a:buClr>
              <a:buFont typeface="Arial" panose="020B0604020202020204" pitchFamily="34" charset="0"/>
              <a:buChar char="•"/>
              <a:defRPr/>
            </a:pPr>
            <a:r>
              <a:rPr lang="en-GB" sz="1400" b="1" dirty="0">
                <a:solidFill>
                  <a:srgbClr val="000000"/>
                </a:solidFill>
                <a:latin typeface="Arial" panose="020B0604020202020204" pitchFamily="34" charset="0"/>
                <a:cs typeface="Arial" panose="020B0604020202020204" pitchFamily="34" charset="0"/>
              </a:rPr>
              <a:t>Finances: </a:t>
            </a:r>
            <a:r>
              <a:rPr lang="en-GB" sz="1400" dirty="0">
                <a:solidFill>
                  <a:srgbClr val="000000"/>
                </a:solidFill>
                <a:latin typeface="Arial" panose="020B0604020202020204" pitchFamily="34" charset="0"/>
                <a:cs typeface="Arial" panose="020B0604020202020204" pitchFamily="34" charset="0"/>
              </a:rPr>
              <a:t>If relatives of staff are financially effected by COVID-19, they can access the </a:t>
            </a:r>
            <a:r>
              <a:rPr lang="en-GB" sz="1400" dirty="0">
                <a:solidFill>
                  <a:schemeClr val="bg2">
                    <a:lumMod val="60000"/>
                    <a:lumOff val="40000"/>
                  </a:schemeClr>
                </a:solidFill>
                <a:latin typeface="Arial" panose="020B0604020202020204" pitchFamily="34" charset="0"/>
                <a:cs typeface="Arial" panose="020B0604020202020204" pitchFamily="34" charset="0"/>
                <a:hlinkClick r:id="rId7"/>
              </a:rPr>
              <a:t>Money Advice Service web-chat </a:t>
            </a:r>
            <a:r>
              <a:rPr lang="en-GB" sz="1400" dirty="0">
                <a:solidFill>
                  <a:srgbClr val="000000"/>
                </a:solidFill>
                <a:latin typeface="Arial" panose="020B0604020202020204" pitchFamily="34" charset="0"/>
                <a:cs typeface="Arial" panose="020B0604020202020204" pitchFamily="34" charset="0"/>
              </a:rPr>
              <a:t>or </a:t>
            </a:r>
            <a:r>
              <a:rPr lang="en-GB" sz="1400" b="1" dirty="0">
                <a:solidFill>
                  <a:srgbClr val="000000"/>
                </a:solidFill>
                <a:latin typeface="Arial" panose="020B0604020202020204" pitchFamily="34" charset="0"/>
                <a:cs typeface="Arial" panose="020B0604020202020204" pitchFamily="34" charset="0"/>
              </a:rPr>
              <a:t>call 0800 138 1677</a:t>
            </a:r>
            <a:r>
              <a:rPr lang="en-GB" sz="1400" dirty="0">
                <a:solidFill>
                  <a:srgbClr val="000000"/>
                </a:solidFill>
                <a:latin typeface="Arial" panose="020B0604020202020204" pitchFamily="34" charset="0"/>
                <a:cs typeface="Arial" panose="020B0604020202020204" pitchFamily="34" charset="0"/>
              </a:rPr>
              <a:t>, from </a:t>
            </a:r>
            <a:r>
              <a:rPr lang="en-GB" sz="1400" dirty="0">
                <a:solidFill>
                  <a:schemeClr val="bg2">
                    <a:lumMod val="60000"/>
                    <a:lumOff val="40000"/>
                  </a:schemeClr>
                </a:solidFill>
                <a:latin typeface="Arial" panose="020B0604020202020204" pitchFamily="34" charset="0"/>
                <a:cs typeface="Arial" panose="020B0604020202020204" pitchFamily="34" charset="0"/>
                <a:hlinkClick r:id="rId8"/>
              </a:rPr>
              <a:t>www.moneyadviceservice.org.uk </a:t>
            </a:r>
            <a:endParaRPr lang="en-GB" sz="1400" dirty="0">
              <a:solidFill>
                <a:srgbClr val="000000"/>
              </a:solidFill>
              <a:latin typeface="Arial" panose="020B0604020202020204" pitchFamily="34" charset="0"/>
              <a:cs typeface="Arial" panose="020B0604020202020204" pitchFamily="34" charset="0"/>
            </a:endParaRPr>
          </a:p>
          <a:p>
            <a:pPr lvl="0" algn="ctr">
              <a:buClr>
                <a:srgbClr val="000000"/>
              </a:buClr>
              <a:defRPr/>
            </a:pPr>
            <a:r>
              <a:rPr lang="en-GB" sz="1600" b="1" dirty="0">
                <a:solidFill>
                  <a:schemeClr val="bg2"/>
                </a:solidFill>
                <a:latin typeface="Arial" panose="020B0604020202020204" pitchFamily="34" charset="0"/>
                <a:cs typeface="Arial" panose="020B0604020202020204" pitchFamily="34" charset="0"/>
              </a:rPr>
              <a:t>See next slide for more resources</a:t>
            </a: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9"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01407" y="428141"/>
            <a:ext cx="470932" cy="515631"/>
          </a:xfrm>
          <a:prstGeom prst="rect">
            <a:avLst/>
          </a:prstGeom>
        </p:spPr>
      </p:pic>
      <p:sp>
        <p:nvSpPr>
          <p:cNvPr id="7" name="TextBox 6">
            <a:extLst>
              <a:ext uri="{FF2B5EF4-FFF2-40B4-BE49-F238E27FC236}">
                <a16:creationId xmlns:a16="http://schemas.microsoft.com/office/drawing/2014/main" id="{90EC4AB0-9B01-4597-9B11-A827D20B7518}"/>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31758967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BF442A0D-9E52-47F7-ACE3-FB0F251B72F0}"/>
              </a:ext>
            </a:extLst>
          </p:cNvPr>
          <p:cNvSpPr>
            <a:spLocks noGrp="1"/>
          </p:cNvSpPr>
          <p:nvPr>
            <p:ph type="title"/>
          </p:nvPr>
        </p:nvSpPr>
        <p:spPr bwMode="auto">
          <a:xfrm>
            <a:off x="219744" y="320250"/>
            <a:ext cx="10112375" cy="611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dirty="0"/>
              <a:t>	Staff mental health and emotional wellbeing</a:t>
            </a:r>
          </a:p>
        </p:txBody>
      </p:sp>
      <p:sp>
        <p:nvSpPr>
          <p:cNvPr id="3" name="TextBox 2">
            <a:extLst>
              <a:ext uri="{FF2B5EF4-FFF2-40B4-BE49-F238E27FC236}">
                <a16:creationId xmlns:a16="http://schemas.microsoft.com/office/drawing/2014/main" id="{EA2356B5-68A4-446D-9F71-D057036B8E17}"/>
              </a:ext>
            </a:extLst>
          </p:cNvPr>
          <p:cNvSpPr txBox="1"/>
          <p:nvPr/>
        </p:nvSpPr>
        <p:spPr>
          <a:xfrm>
            <a:off x="6014545" y="390525"/>
            <a:ext cx="184731" cy="369332"/>
          </a:xfrm>
          <a:prstGeom prst="rect">
            <a:avLst/>
          </a:prstGeom>
          <a:noFill/>
        </p:spPr>
        <p:txBody>
          <a:bodyPr wrap="none" rtlCol="0">
            <a:spAutoFit/>
          </a:bodyPr>
          <a:lstStyle/>
          <a:p>
            <a:endParaRPr lang="en-GB" dirty="0"/>
          </a:p>
        </p:txBody>
      </p:sp>
      <p:pic>
        <p:nvPicPr>
          <p:cNvPr id="10" name="Picture 9" descr="https://static.thenounproject.com/png/1061782-200.png">
            <a:hlinkClick r:id="rId3" tooltip="Mental Health"/>
            <a:extLst>
              <a:ext uri="{FF2B5EF4-FFF2-40B4-BE49-F238E27FC236}">
                <a16:creationId xmlns:a16="http://schemas.microsoft.com/office/drawing/2014/main" id="{8FD09A62-0D03-4127-BB61-599A40D6065C}"/>
              </a:ext>
            </a:extLst>
          </p:cNvPr>
          <p:cNvPicPr>
            <a:picLocks noChangeAspect="1" noChangeArrowheads="1"/>
          </p:cNvPicPr>
          <p:nvPr/>
        </p:nvPicPr>
        <p:blipFill>
          <a:blip r:embed="rId4" cstate="screen">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8933" y="367293"/>
            <a:ext cx="442259" cy="44225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6C774D-5F18-4668-BB1B-1D33BE97C474}"/>
              </a:ext>
            </a:extLst>
          </p:cNvPr>
          <p:cNvSpPr/>
          <p:nvPr/>
        </p:nvSpPr>
        <p:spPr>
          <a:xfrm>
            <a:off x="317500" y="853493"/>
            <a:ext cx="11658600" cy="284693"/>
          </a:xfrm>
          <a:prstGeom prst="rect">
            <a:avLst/>
          </a:prstGeom>
        </p:spPr>
        <p:txBody>
          <a:bodyPr wrap="square">
            <a:spAutoFit/>
          </a:bodyPr>
          <a:lstStyle/>
          <a:p>
            <a:pPr>
              <a:spcAft>
                <a:spcPts val="600"/>
              </a:spcAft>
              <a:buClr>
                <a:schemeClr val="tx1"/>
              </a:buClr>
            </a:pPr>
            <a:endParaRPr lang="en-GB" sz="1250" dirty="0">
              <a:solidFill>
                <a:prstClr val="black"/>
              </a:solidFill>
              <a:highlight>
                <a:srgbClr val="FFFF00"/>
              </a:highligh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B7F48D03-626F-4ECB-BC5F-F71792FE730D}"/>
              </a:ext>
            </a:extLst>
          </p:cNvPr>
          <p:cNvSpPr/>
          <p:nvPr/>
        </p:nvSpPr>
        <p:spPr>
          <a:xfrm>
            <a:off x="317500" y="1090652"/>
            <a:ext cx="11756356" cy="5047536"/>
          </a:xfrm>
          <a:prstGeom prst="rect">
            <a:avLst/>
          </a:prstGeom>
        </p:spPr>
        <p:txBody>
          <a:bodyPr wrap="square">
            <a:spAutoFit/>
          </a:bodyPr>
          <a:lstStyle/>
          <a:p>
            <a:pPr marL="182563" lvl="0" indent="-182563">
              <a:buClr>
                <a:srgbClr val="000000"/>
              </a:buClr>
              <a:defRPr/>
            </a:pPr>
            <a:r>
              <a:rPr lang="en-GB" sz="1400" b="1" dirty="0">
                <a:solidFill>
                  <a:srgbClr val="005EB8"/>
                </a:solidFill>
                <a:latin typeface="Arial" panose="020B0604020202020204" pitchFamily="34" charset="0"/>
                <a:cs typeface="Arial" panose="020B0604020202020204" pitchFamily="34" charset="0"/>
              </a:rPr>
              <a:t>Evidence-based apps and personalised online tools:</a:t>
            </a:r>
          </a:p>
          <a:p>
            <a:pPr marL="182563" lvl="0" indent="-182563">
              <a:buClr>
                <a:srgbClr val="000000"/>
              </a:buClr>
              <a:buFont typeface="Arial" panose="020B0604020202020204" pitchFamily="34" charset="0"/>
              <a:buChar char="•"/>
              <a:defRPr/>
            </a:pPr>
            <a:r>
              <a:rPr lang="en-GB" sz="1400" b="1" dirty="0">
                <a:solidFill>
                  <a:srgbClr val="000000"/>
                </a:solidFill>
                <a:latin typeface="Arial" panose="020B0604020202020204" pitchFamily="34" charset="0"/>
                <a:cs typeface="Arial" panose="020B0604020202020204" pitchFamily="34" charset="0"/>
              </a:rPr>
              <a:t>Worry and anxiety: </a:t>
            </a:r>
            <a:r>
              <a:rPr lang="en-GB" sz="1400" dirty="0">
                <a:solidFill>
                  <a:srgbClr val="000000"/>
                </a:solidFill>
                <a:latin typeface="Arial" panose="020B0604020202020204" pitchFamily="34" charset="0"/>
                <a:cs typeface="Arial" panose="020B0604020202020204" pitchFamily="34" charset="0"/>
              </a:rPr>
              <a:t>The free </a:t>
            </a:r>
            <a:r>
              <a:rPr lang="en-GB" sz="1400" dirty="0">
                <a:solidFill>
                  <a:srgbClr val="000000"/>
                </a:solidFill>
                <a:latin typeface="Arial" panose="020B0604020202020204" pitchFamily="34" charset="0"/>
                <a:cs typeface="Arial" panose="020B0604020202020204" pitchFamily="34" charset="0"/>
                <a:hlinkClick r:id="rId5"/>
              </a:rPr>
              <a:t>Daylight phone app </a:t>
            </a:r>
            <a:r>
              <a:rPr lang="en-GB" sz="1400" dirty="0">
                <a:solidFill>
                  <a:srgbClr val="000000"/>
                </a:solidFill>
                <a:latin typeface="Arial" panose="020B0604020202020204" pitchFamily="34" charset="0"/>
                <a:cs typeface="Arial" panose="020B0604020202020204" pitchFamily="34" charset="0"/>
              </a:rPr>
              <a:t>teaches you to manage worry and anxiety by offering audio-led guidance tailored to you</a:t>
            </a:r>
          </a:p>
          <a:p>
            <a:pPr marL="182563" lvl="0" indent="-182563">
              <a:buClr>
                <a:srgbClr val="000000"/>
              </a:buClr>
              <a:buFont typeface="Arial" panose="020B0604020202020204" pitchFamily="34" charset="0"/>
              <a:buChar char="•"/>
              <a:defRPr/>
            </a:pPr>
            <a:r>
              <a:rPr lang="en-GB" sz="1400" b="1" dirty="0">
                <a:solidFill>
                  <a:srgbClr val="000000"/>
                </a:solidFill>
                <a:latin typeface="Arial" panose="020B0604020202020204" pitchFamily="34" charset="0"/>
                <a:cs typeface="Arial" panose="020B0604020202020204" pitchFamily="34" charset="0"/>
              </a:rPr>
              <a:t>Sleep:</a:t>
            </a:r>
            <a:r>
              <a:rPr lang="en-GB" sz="1400" dirty="0">
                <a:solidFill>
                  <a:srgbClr val="000000"/>
                </a:solidFill>
                <a:latin typeface="Arial" panose="020B0604020202020204" pitchFamily="34" charset="0"/>
                <a:cs typeface="Arial" panose="020B0604020202020204" pitchFamily="34" charset="0"/>
              </a:rPr>
              <a:t> </a:t>
            </a:r>
            <a:r>
              <a:rPr lang="en-GB" sz="1400" dirty="0" err="1">
                <a:solidFill>
                  <a:srgbClr val="000000"/>
                </a:solidFill>
                <a:latin typeface="Arial" panose="020B0604020202020204" pitchFamily="34" charset="0"/>
                <a:cs typeface="Arial" panose="020B0604020202020204" pitchFamily="34" charset="0"/>
                <a:hlinkClick r:id="rId6"/>
              </a:rPr>
              <a:t>Sleepio</a:t>
            </a:r>
            <a:r>
              <a:rPr lang="en-GB" sz="1400" dirty="0">
                <a:solidFill>
                  <a:srgbClr val="000000"/>
                </a:solidFill>
                <a:latin typeface="Arial" panose="020B0604020202020204" pitchFamily="34" charset="0"/>
                <a:cs typeface="Arial" panose="020B0604020202020204" pitchFamily="34" charset="0"/>
              </a:rPr>
              <a:t> is a highly personalised free digital sleep-improvement program which helps you get to the root of poor sleep.</a:t>
            </a:r>
          </a:p>
          <a:p>
            <a:pPr marL="182563" lvl="0" indent="-182563">
              <a:buClr>
                <a:srgbClr val="000000"/>
              </a:buClr>
              <a:buFont typeface="Arial" panose="020B0604020202020204" pitchFamily="34" charset="0"/>
              <a:buChar char="•"/>
              <a:defRPr/>
            </a:pPr>
            <a:endParaRPr lang="en-GB" sz="1400" dirty="0">
              <a:solidFill>
                <a:srgbClr val="000000"/>
              </a:solidFill>
              <a:latin typeface="Arial" panose="020B0604020202020204" pitchFamily="34" charset="0"/>
              <a:cs typeface="Arial" panose="020B0604020202020204" pitchFamily="34" charset="0"/>
            </a:endParaRPr>
          </a:p>
          <a:p>
            <a:pPr lvl="0">
              <a:buClr>
                <a:srgbClr val="000000"/>
              </a:buClr>
            </a:pPr>
            <a:r>
              <a:rPr lang="en-GB" sz="1400" b="1" dirty="0">
                <a:solidFill>
                  <a:srgbClr val="005EB8"/>
                </a:solidFill>
                <a:latin typeface="Arial" panose="020B0604020202020204" pitchFamily="34" charset="0"/>
                <a:cs typeface="Arial" panose="020B0604020202020204" pitchFamily="34" charset="0"/>
              </a:rPr>
              <a:t>Work and well-being:</a:t>
            </a:r>
          </a:p>
          <a:p>
            <a:pPr marL="182563" indent="-182563">
              <a:buClr>
                <a:srgbClr val="000000"/>
              </a:buClr>
              <a:buFont typeface="Arial" panose="020B0604020202020204" pitchFamily="34" charset="0"/>
              <a:buChar char="•"/>
            </a:pPr>
            <a:r>
              <a:rPr lang="en-GB" sz="1400" b="1" dirty="0">
                <a:solidFill>
                  <a:schemeClr val="dk1"/>
                </a:solidFill>
                <a:latin typeface="Arial" panose="020B0604020202020204" pitchFamily="34" charset="0"/>
                <a:cs typeface="Arial" panose="020B0604020202020204" pitchFamily="34" charset="0"/>
              </a:rPr>
              <a:t>Going Home checklist: </a:t>
            </a:r>
            <a:r>
              <a:rPr lang="en-GB" sz="1400" dirty="0">
                <a:solidFill>
                  <a:schemeClr val="dk1"/>
                </a:solidFill>
                <a:latin typeface="Arial" panose="020B0604020202020204" pitchFamily="34" charset="0"/>
                <a:cs typeface="Arial" panose="020B0604020202020204" pitchFamily="34" charset="0"/>
              </a:rPr>
              <a:t>Find</a:t>
            </a:r>
            <a:r>
              <a:rPr lang="en-GB" sz="1400" b="1" dirty="0">
                <a:solidFill>
                  <a:schemeClr val="dk1"/>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simple steps to help you manage your own wellbeing at the end of each working shift</a:t>
            </a:r>
            <a:r>
              <a:rPr lang="en-GB" sz="1400" dirty="0">
                <a:solidFill>
                  <a:srgbClr val="FF0000"/>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in this </a:t>
            </a:r>
            <a:r>
              <a:rPr lang="en-GB" sz="1400" dirty="0">
                <a:latin typeface="Arial" panose="020B0604020202020204" pitchFamily="34" charset="0"/>
                <a:cs typeface="Arial" panose="020B0604020202020204" pitchFamily="34" charset="0"/>
                <a:hlinkClick r:id="rId7"/>
              </a:rPr>
              <a:t>video</a:t>
            </a:r>
            <a:r>
              <a:rPr lang="en-GB" sz="1400" dirty="0">
                <a:latin typeface="Arial" panose="020B0604020202020204" pitchFamily="34" charset="0"/>
                <a:cs typeface="Arial" panose="020B0604020202020204" pitchFamily="34" charset="0"/>
              </a:rPr>
              <a:t> </a:t>
            </a:r>
          </a:p>
          <a:p>
            <a:pPr marL="182563" indent="-182563">
              <a:buClr>
                <a:srgbClr val="000000"/>
              </a:buClr>
              <a:buFont typeface="Arial" panose="020B0604020202020204" pitchFamily="34" charset="0"/>
              <a:buChar char="•"/>
            </a:pPr>
            <a:r>
              <a:rPr lang="en-GB" sz="1400" b="1" dirty="0">
                <a:solidFill>
                  <a:schemeClr val="dk1"/>
                </a:solidFill>
                <a:latin typeface="Arial" panose="020B0604020202020204" pitchFamily="34" charset="0"/>
                <a:cs typeface="Arial" panose="020B0604020202020204" pitchFamily="34" charset="0"/>
              </a:rPr>
              <a:t>Risk Assessment BAME staff: </a:t>
            </a:r>
            <a:r>
              <a:rPr lang="en-GB" sz="1400" dirty="0">
                <a:solidFill>
                  <a:schemeClr val="dk1"/>
                </a:solidFill>
                <a:latin typeface="Arial" panose="020B0604020202020204" pitchFamily="34" charset="0"/>
                <a:cs typeface="Arial" panose="020B0604020202020204" pitchFamily="34" charset="0"/>
              </a:rPr>
              <a:t>Use </a:t>
            </a:r>
            <a:r>
              <a:rPr lang="en-GB" sz="1400" dirty="0">
                <a:latin typeface="Arial" panose="020B0604020202020204" pitchFamily="34" charset="0"/>
                <a:cs typeface="Arial" panose="020B0604020202020204" pitchFamily="34" charset="0"/>
              </a:rPr>
              <a:t>Risk Reduction Framework for staff at risk of COVID-19 infection (pages 9 and 10) </a:t>
            </a:r>
            <a:r>
              <a:rPr lang="en-GB" sz="1400" dirty="0">
                <a:latin typeface="Arial" panose="020B0604020202020204" pitchFamily="34" charset="0"/>
                <a:cs typeface="Arial" panose="020B0604020202020204" pitchFamily="34" charset="0"/>
                <a:hlinkClick r:id="rId8"/>
              </a:rPr>
              <a:t>here</a:t>
            </a:r>
            <a:r>
              <a:rPr lang="en-GB" sz="1400" dirty="0">
                <a:latin typeface="Arial" panose="020B0604020202020204" pitchFamily="34" charset="0"/>
                <a:cs typeface="Arial" panose="020B0604020202020204" pitchFamily="34" charset="0"/>
              </a:rPr>
              <a:t> and assessment </a:t>
            </a:r>
            <a:r>
              <a:rPr lang="en-GB" sz="1400" dirty="0">
                <a:latin typeface="Arial" panose="020B0604020202020204" pitchFamily="34" charset="0"/>
                <a:cs typeface="Arial" panose="020B0604020202020204" pitchFamily="34" charset="0"/>
                <a:hlinkClick r:id="rId9"/>
              </a:rPr>
              <a:t>here</a:t>
            </a:r>
            <a:endParaRPr lang="en-GB" sz="1400" dirty="0">
              <a:solidFill>
                <a:schemeClr val="dk1"/>
              </a:solidFill>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dirty="0">
                <a:solidFill>
                  <a:schemeClr val="dk1"/>
                </a:solidFill>
                <a:latin typeface="Arial" panose="020B0604020202020204" pitchFamily="34" charset="0"/>
                <a:cs typeface="Arial" panose="020B0604020202020204" pitchFamily="34" charset="0"/>
              </a:rPr>
              <a:t>Preventing work related stress: </a:t>
            </a:r>
            <a:r>
              <a:rPr lang="en-GB" sz="1400" dirty="0">
                <a:solidFill>
                  <a:schemeClr val="dk1"/>
                </a:solidFill>
                <a:latin typeface="Arial" panose="020B0604020202020204" pitchFamily="34" charset="0"/>
                <a:cs typeface="Arial" panose="020B0604020202020204" pitchFamily="34" charset="0"/>
              </a:rPr>
              <a:t>Use </a:t>
            </a:r>
            <a:r>
              <a:rPr lang="en-GB" sz="1400" dirty="0">
                <a:latin typeface="Arial" panose="020B0604020202020204" pitchFamily="34" charset="0"/>
                <a:cs typeface="Arial" panose="020B0604020202020204" pitchFamily="34" charset="0"/>
              </a:rPr>
              <a:t>Health and Safety Executive’s talking toolkit for preventing work related stress </a:t>
            </a:r>
            <a:r>
              <a:rPr lang="en-GB" sz="1400" dirty="0">
                <a:latin typeface="Arial" panose="020B0604020202020204" pitchFamily="34" charset="0"/>
                <a:cs typeface="Arial" panose="020B0604020202020204" pitchFamily="34" charset="0"/>
                <a:hlinkClick r:id="rId10"/>
              </a:rPr>
              <a:t>here</a:t>
            </a:r>
            <a:endParaRPr lang="en-GB" sz="1400" dirty="0">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dirty="0">
                <a:solidFill>
                  <a:schemeClr val="dk1"/>
                </a:solidFill>
                <a:latin typeface="Arial" panose="020B0604020202020204" pitchFamily="34" charset="0"/>
                <a:cs typeface="Arial" panose="020B0604020202020204" pitchFamily="34" charset="0"/>
              </a:rPr>
              <a:t>‘Mental Health and Psychosocial Support</a:t>
            </a:r>
            <a:r>
              <a:rPr lang="en-GB" sz="1400" dirty="0">
                <a:solidFill>
                  <a:schemeClr val="dk1"/>
                </a:solidFill>
                <a:latin typeface="Arial" panose="020B0604020202020204" pitchFamily="34" charset="0"/>
                <a:cs typeface="Arial" panose="020B0604020202020204" pitchFamily="34" charset="0"/>
              </a:rPr>
              <a:t> for Staff, Volunteers and Communities in an Outbreak of Novel Coronavirus’: </a:t>
            </a:r>
            <a:r>
              <a:rPr lang="en-GB" sz="1400" dirty="0">
                <a:solidFill>
                  <a:srgbClr val="000000"/>
                </a:solidFill>
                <a:latin typeface="Arial" panose="020B0604020202020204" pitchFamily="34" charset="0"/>
                <a:cs typeface="Arial" panose="020B0604020202020204" pitchFamily="34" charset="0"/>
              </a:rPr>
              <a:t>Guidance from the British Red Cross for staff, volunteers and communities. Can be found </a:t>
            </a:r>
            <a:r>
              <a:rPr lang="en-GB" sz="1400" dirty="0">
                <a:solidFill>
                  <a:srgbClr val="000000"/>
                </a:solidFill>
                <a:latin typeface="Arial" panose="020B0604020202020204" pitchFamily="34" charset="0"/>
                <a:cs typeface="Arial" panose="020B0604020202020204" pitchFamily="34" charset="0"/>
                <a:hlinkClick r:id="rId11"/>
              </a:rPr>
              <a:t>here</a:t>
            </a:r>
            <a:endParaRPr lang="en-GB" sz="1400" dirty="0">
              <a:solidFill>
                <a:srgbClr val="000000"/>
              </a:solidFill>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dirty="0">
                <a:latin typeface="Arial" panose="020B0604020202020204" pitchFamily="34" charset="0"/>
                <a:cs typeface="Arial" panose="020B0604020202020204" pitchFamily="34" charset="0"/>
              </a:rPr>
              <a:t>Mental Health at work:</a:t>
            </a:r>
            <a:r>
              <a:rPr lang="en-GB" sz="1400" dirty="0">
                <a:latin typeface="Arial" panose="020B0604020202020204" pitchFamily="34" charset="0"/>
                <a:cs typeface="Arial" panose="020B0604020202020204" pitchFamily="34" charset="0"/>
              </a:rPr>
              <a:t> Information and resources for managers on taking care of your staff. Learn how to support your staff </a:t>
            </a:r>
            <a:r>
              <a:rPr lang="en-GB" sz="1400" dirty="0">
                <a:latin typeface="Arial" panose="020B0604020202020204" pitchFamily="34" charset="0"/>
                <a:cs typeface="Arial" panose="020B0604020202020204" pitchFamily="34" charset="0"/>
                <a:hlinkClick r:id="rId12"/>
              </a:rPr>
              <a:t>here</a:t>
            </a:r>
            <a:endParaRPr lang="en-GB" sz="1400" dirty="0">
              <a:latin typeface="Arial" panose="020B0604020202020204" pitchFamily="34" charset="0"/>
              <a:cs typeface="Arial" panose="020B0604020202020204" pitchFamily="34" charset="0"/>
            </a:endParaRPr>
          </a:p>
          <a:p>
            <a:pPr marL="182563" indent="-182563">
              <a:buClr>
                <a:srgbClr val="000000"/>
              </a:buClr>
              <a:buFont typeface="Arial" panose="020B0604020202020204" pitchFamily="34" charset="0"/>
              <a:buChar char="•"/>
            </a:pPr>
            <a:r>
              <a:rPr lang="en-GB" sz="1400" b="1" dirty="0">
                <a:latin typeface="Arial" panose="020B0604020202020204" pitchFamily="34" charset="0"/>
                <a:cs typeface="Arial" panose="020B0604020202020204" pitchFamily="34" charset="0"/>
              </a:rPr>
              <a:t>Anxiety and worry: </a:t>
            </a:r>
            <a:r>
              <a:rPr lang="en-GB" sz="1400" dirty="0">
                <a:latin typeface="Arial" panose="020B0604020202020204" pitchFamily="34" charset="0"/>
                <a:cs typeface="Arial" panose="020B0604020202020204" pitchFamily="34" charset="0"/>
              </a:rPr>
              <a:t>Access the Guide to managing worry and anxiety amidst uncertainty from Practitioner Health (Psychology Tools) </a:t>
            </a:r>
            <a:r>
              <a:rPr lang="en-GB" sz="1400" dirty="0">
                <a:latin typeface="Arial" panose="020B0604020202020204" pitchFamily="34" charset="0"/>
                <a:cs typeface="Arial" panose="020B0604020202020204" pitchFamily="34" charset="0"/>
                <a:hlinkClick r:id="rId13"/>
              </a:rPr>
              <a:t>here</a:t>
            </a:r>
            <a:endParaRPr lang="en-GB" sz="1400" dirty="0">
              <a:latin typeface="Arial" panose="020B0604020202020204" pitchFamily="34" charset="0"/>
              <a:cs typeface="Arial" panose="020B0604020202020204" pitchFamily="34" charset="0"/>
            </a:endParaRPr>
          </a:p>
          <a:p>
            <a:pPr marL="285750" lvl="0" indent="-285750">
              <a:buClr>
                <a:srgbClr val="000000"/>
              </a:buClr>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lvl="0">
              <a:buClr>
                <a:srgbClr val="000000"/>
              </a:buClr>
            </a:pPr>
            <a:r>
              <a:rPr lang="en-GB" sz="1400" b="1" dirty="0">
                <a:solidFill>
                  <a:srgbClr val="005EB8"/>
                </a:solidFill>
                <a:latin typeface="Arial" panose="020B0604020202020204" pitchFamily="34" charset="0"/>
                <a:cs typeface="Arial" panose="020B0604020202020204" pitchFamily="34" charset="0"/>
              </a:rPr>
              <a:t>Further resources:</a:t>
            </a:r>
          </a:p>
          <a:p>
            <a:pPr marL="182563" indent="-182563">
              <a:buClr>
                <a:schemeClr val="tx1"/>
              </a:buClr>
              <a:buFont typeface="Arial" panose="020B0604020202020204" pitchFamily="34" charset="0"/>
              <a:buChar char="•"/>
            </a:pPr>
            <a:r>
              <a:rPr lang="en-GB" sz="1400" b="1" dirty="0">
                <a:solidFill>
                  <a:srgbClr val="000000"/>
                </a:solidFill>
                <a:latin typeface="Arial" panose="020B0604020202020204" pitchFamily="34" charset="0"/>
                <a:cs typeface="Arial" panose="020B0604020202020204" pitchFamily="34" charset="0"/>
              </a:rPr>
              <a:t>The stigma of COVID-19 </a:t>
            </a:r>
            <a:r>
              <a:rPr lang="en-GB" sz="1400" dirty="0">
                <a:solidFill>
                  <a:srgbClr val="000000"/>
                </a:solidFill>
                <a:latin typeface="Arial" panose="020B0604020202020204" pitchFamily="34" charset="0"/>
                <a:cs typeface="Arial" panose="020B0604020202020204" pitchFamily="34" charset="0"/>
              </a:rPr>
              <a:t>can cause distress and isolation. Learn how to fight it </a:t>
            </a:r>
            <a:r>
              <a:rPr lang="en-GB" sz="1400" dirty="0">
                <a:solidFill>
                  <a:srgbClr val="000000"/>
                </a:solidFill>
                <a:latin typeface="Arial" panose="020B0604020202020204" pitchFamily="34" charset="0"/>
                <a:cs typeface="Arial" panose="020B0604020202020204" pitchFamily="34" charset="0"/>
                <a:hlinkClick r:id="rId14"/>
              </a:rPr>
              <a:t>here</a:t>
            </a:r>
            <a:endParaRPr lang="en-GB" sz="1400" dirty="0">
              <a:solidFill>
                <a:srgbClr val="000000"/>
              </a:solidFill>
              <a:latin typeface="Arial" panose="020B0604020202020204" pitchFamily="34" charset="0"/>
              <a:cs typeface="Arial" panose="020B0604020202020204" pitchFamily="34" charset="0"/>
            </a:endParaRPr>
          </a:p>
          <a:p>
            <a:pPr marL="182563" indent="-182563">
              <a:buClr>
                <a:schemeClr val="tx1"/>
              </a:buClr>
              <a:buFont typeface="Arial" panose="020B0604020202020204" pitchFamily="34" charset="0"/>
              <a:buChar char="•"/>
            </a:pPr>
            <a:r>
              <a:rPr lang="en-GB" sz="1400" dirty="0">
                <a:solidFill>
                  <a:schemeClr val="bg2">
                    <a:lumMod val="60000"/>
                    <a:lumOff val="40000"/>
                  </a:schemeClr>
                </a:solidFill>
                <a:latin typeface="Arial" panose="020B0604020202020204" pitchFamily="34" charset="0"/>
                <a:cs typeface="Arial" panose="020B0604020202020204" pitchFamily="34" charset="0"/>
                <a:hlinkClick r:id="rId15"/>
              </a:rPr>
              <a:t>Building your own resilience, health and wellbeing </a:t>
            </a:r>
            <a:r>
              <a:rPr lang="en-GB" sz="1400" dirty="0">
                <a:latin typeface="Arial" panose="020B0604020202020204" pitchFamily="34" charset="0"/>
                <a:cs typeface="Arial" panose="020B0604020202020204" pitchFamily="34" charset="0"/>
              </a:rPr>
              <a:t>website is a r</a:t>
            </a:r>
            <a:r>
              <a:rPr lang="en-GB" sz="1400" dirty="0">
                <a:solidFill>
                  <a:srgbClr val="000000"/>
                </a:solidFill>
                <a:latin typeface="Arial" panose="020B0604020202020204" pitchFamily="34" charset="0"/>
                <a:cs typeface="Arial" panose="020B0604020202020204" pitchFamily="34" charset="0"/>
              </a:rPr>
              <a:t>esource from Skills for Care</a:t>
            </a:r>
          </a:p>
          <a:p>
            <a:pPr marL="182563" lvl="0" indent="-182563">
              <a:buClr>
                <a:srgbClr val="000000"/>
              </a:buClr>
              <a:buFont typeface="Arial" panose="020B0604020202020204" pitchFamily="34" charset="0"/>
              <a:buChar char="•"/>
            </a:pPr>
            <a:r>
              <a:rPr lang="en-GB" sz="1400" b="1" dirty="0">
                <a:solidFill>
                  <a:srgbClr val="000000"/>
                </a:solidFill>
                <a:latin typeface="Arial" panose="020B0604020202020204" pitchFamily="34" charset="0"/>
                <a:cs typeface="Arial" panose="020B0604020202020204" pitchFamily="34" charset="0"/>
              </a:rPr>
              <a:t>Reflective debrief after a death:</a:t>
            </a:r>
            <a:r>
              <a:rPr lang="en-GB" sz="1400" dirty="0">
                <a:solidFill>
                  <a:srgbClr val="000000"/>
                </a:solidFill>
                <a:latin typeface="Arial" panose="020B0604020202020204" pitchFamily="34" charset="0"/>
                <a:cs typeface="Arial" panose="020B0604020202020204" pitchFamily="34" charset="0"/>
              </a:rPr>
              <a:t> Support carers to take time grieving and reflecting together about the person that has passed away, what happened leading up to the death, what went well, and what didn’t go so well, what could have been done differently, and what needs to change as a result of the reflection – Resource from ‘What’s Best for Lily’ by UCL Partners. Find out how to do this by downloading resources </a:t>
            </a:r>
            <a:r>
              <a:rPr lang="en-GB" sz="1400" dirty="0">
                <a:solidFill>
                  <a:schemeClr val="bg2">
                    <a:lumMod val="60000"/>
                    <a:lumOff val="40000"/>
                  </a:schemeClr>
                </a:solidFill>
                <a:latin typeface="Arial" panose="020B0604020202020204" pitchFamily="34" charset="0"/>
                <a:cs typeface="Arial" panose="020B0604020202020204" pitchFamily="34" charset="0"/>
                <a:hlinkClick r:id="rId16"/>
              </a:rPr>
              <a:t>here</a:t>
            </a:r>
            <a:r>
              <a:rPr lang="en-GB" sz="1400" dirty="0">
                <a:solidFill>
                  <a:srgbClr val="000000"/>
                </a:solidFill>
                <a:latin typeface="Arial" panose="020B0604020202020204" pitchFamily="34" charset="0"/>
                <a:cs typeface="Arial" panose="020B0604020202020204" pitchFamily="34" charset="0"/>
              </a:rPr>
              <a:t>.</a:t>
            </a:r>
          </a:p>
          <a:p>
            <a:pPr marL="182563" indent="-182563">
              <a:buClr>
                <a:srgbClr val="000000"/>
              </a:buClr>
              <a:buFont typeface="Arial" panose="020B0604020202020204" pitchFamily="34" charset="0"/>
              <a:buChar char="•"/>
            </a:pPr>
            <a:r>
              <a:rPr lang="en-GB" sz="1400" b="1" dirty="0">
                <a:solidFill>
                  <a:srgbClr val="000000"/>
                </a:solidFill>
                <a:latin typeface="Arial" panose="020B0604020202020204" pitchFamily="34" charset="0"/>
                <a:cs typeface="Arial" panose="020B0604020202020204" pitchFamily="34" charset="0"/>
              </a:rPr>
              <a:t>Care Workforce COVID-19 app: </a:t>
            </a:r>
            <a:r>
              <a:rPr lang="en-US"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Get information and advice, swap learnings and ideas, and access practical resources on looking after your own health and wellbeing. Signup </a:t>
            </a:r>
            <a:r>
              <a:rPr lang="en-US"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hlinkClick r:id="rId17"/>
              </a:rPr>
              <a:t>here</a:t>
            </a:r>
            <a:r>
              <a:rPr lang="en-US"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or download the app using an Apple or Android phone.</a:t>
            </a:r>
            <a:endParaRPr lang="en-GB" sz="1400" dirty="0">
              <a:solidFill>
                <a:srgbClr val="000000"/>
              </a:solidFill>
              <a:latin typeface="Arial" panose="020B0604020202020204" pitchFamily="34" charset="0"/>
              <a:cs typeface="Arial" panose="020B0604020202020204" pitchFamily="34" charset="0"/>
            </a:endParaRPr>
          </a:p>
          <a:p>
            <a:pPr marL="182563" lvl="0" indent="-182563">
              <a:buClr>
                <a:srgbClr val="000000"/>
              </a:buClr>
              <a:buFont typeface="Arial" panose="020B0604020202020204" pitchFamily="34" charset="0"/>
              <a:buChar char="•"/>
            </a:pPr>
            <a:r>
              <a:rPr lang="en-GB" sz="1400" dirty="0">
                <a:solidFill>
                  <a:srgbClr val="000000"/>
                </a:solidFill>
                <a:latin typeface="Arial" panose="020B0604020202020204" pitchFamily="34" charset="0"/>
                <a:cs typeface="Arial" panose="020B0604020202020204" pitchFamily="34" charset="0"/>
              </a:rPr>
              <a:t>For access to more tips, free guides, assessments and signposted resources, visit </a:t>
            </a:r>
            <a:r>
              <a:rPr lang="en-GB" sz="1400" dirty="0">
                <a:solidFill>
                  <a:schemeClr val="bg2">
                    <a:lumMod val="60000"/>
                    <a:lumOff val="40000"/>
                  </a:schemeClr>
                </a:solidFill>
                <a:latin typeface="Arial" panose="020B0604020202020204" pitchFamily="34" charset="0"/>
                <a:cs typeface="Arial" panose="020B0604020202020204" pitchFamily="34" charset="0"/>
                <a:hlinkClick r:id="rId18"/>
              </a:rPr>
              <a:t>Good Thinking</a:t>
            </a:r>
            <a:endParaRPr lang="en-GB" sz="1400"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39B0E26-8886-4190-BD9F-BC66E978BF10}"/>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84F786B8-BCD9-7E46-A361-B0BB6CB38EA3}"/>
              </a:ext>
            </a:extLst>
          </p:cNvPr>
          <p:cNvSpPr/>
          <p:nvPr/>
        </p:nvSpPr>
        <p:spPr>
          <a:xfrm>
            <a:off x="594106" y="280713"/>
            <a:ext cx="5370466" cy="2765722"/>
          </a:xfrm>
          <a:prstGeom prst="roundRect">
            <a:avLst/>
          </a:prstGeom>
          <a:solidFill>
            <a:srgbClr val="00A0DB"/>
          </a:solidFill>
          <a:ln>
            <a:solidFill>
              <a:srgbClr val="949C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636F6DC-F0A5-2A47-867E-45E6289CF66E}"/>
              </a:ext>
            </a:extLst>
          </p:cNvPr>
          <p:cNvGrpSpPr/>
          <p:nvPr/>
        </p:nvGrpSpPr>
        <p:grpSpPr>
          <a:xfrm>
            <a:off x="877329" y="381123"/>
            <a:ext cx="5564732" cy="3047878"/>
            <a:chOff x="850118" y="3228098"/>
            <a:chExt cx="5796026" cy="3714376"/>
          </a:xfrm>
        </p:grpSpPr>
        <p:sp>
          <p:nvSpPr>
            <p:cNvPr id="21" name="TextBox 20">
              <a:extLst>
                <a:ext uri="{FF2B5EF4-FFF2-40B4-BE49-F238E27FC236}">
                  <a16:creationId xmlns:a16="http://schemas.microsoft.com/office/drawing/2014/main" id="{FD077865-B1B8-48C9-8E60-596570490893}"/>
                </a:ext>
              </a:extLst>
            </p:cNvPr>
            <p:cNvSpPr txBox="1"/>
            <p:nvPr/>
          </p:nvSpPr>
          <p:spPr>
            <a:xfrm>
              <a:off x="850118" y="3228098"/>
              <a:ext cx="5796026" cy="412588"/>
            </a:xfrm>
            <a:prstGeom prst="rect">
              <a:avLst/>
            </a:prstGeom>
            <a:noFill/>
          </p:spPr>
          <p:txBody>
            <a:bodyPr wrap="square">
              <a:spAutoFit/>
            </a:bodyPr>
            <a:lstStyle/>
            <a:p>
              <a:pPr algn="l"/>
              <a:r>
                <a:rPr lang="en-GB" sz="1600" b="1" dirty="0">
                  <a:solidFill>
                    <a:schemeClr val="bg1"/>
                  </a:solidFill>
                  <a:effectLst/>
                  <a:latin typeface="Corbel" panose="020B0503020204020204" pitchFamily="34" charset="0"/>
                  <a:cs typeface="Arial" panose="020B0604020202020204" pitchFamily="34" charset="0"/>
                </a:rPr>
                <a:t>Supporting wellbeing during and post Covid-19</a:t>
              </a:r>
            </a:p>
          </p:txBody>
        </p:sp>
        <p:sp>
          <p:nvSpPr>
            <p:cNvPr id="25" name="TextBox 24">
              <a:extLst>
                <a:ext uri="{FF2B5EF4-FFF2-40B4-BE49-F238E27FC236}">
                  <a16:creationId xmlns:a16="http://schemas.microsoft.com/office/drawing/2014/main" id="{622C6969-7962-460B-9372-E8735337B6B1}"/>
                </a:ext>
              </a:extLst>
            </p:cNvPr>
            <p:cNvSpPr txBox="1"/>
            <p:nvPr/>
          </p:nvSpPr>
          <p:spPr>
            <a:xfrm>
              <a:off x="850118" y="3679278"/>
              <a:ext cx="5057605" cy="3263196"/>
            </a:xfrm>
            <a:prstGeom prst="rect">
              <a:avLst/>
            </a:prstGeom>
            <a:noFill/>
          </p:spPr>
          <p:txBody>
            <a:bodyPr wrap="square" lIns="91440" tIns="45720" rIns="91440" bIns="45720" anchor="t">
              <a:spAutoFit/>
            </a:bodyPr>
            <a:lstStyle/>
            <a:p>
              <a:pPr algn="just"/>
              <a:r>
                <a:rPr lang="en-GB" sz="1200" dirty="0">
                  <a:solidFill>
                    <a:schemeClr val="bg1"/>
                  </a:solidFill>
                  <a:effectLst/>
                  <a:latin typeface="Corbel" panose="020B0503020204020204" pitchFamily="34" charset="0"/>
                  <a:ea typeface="Calibri" panose="020F0502020204030204" pitchFamily="34" charset="0"/>
                  <a:cs typeface="Arial" panose="020B0604020202020204" pitchFamily="34" charset="0"/>
                </a:rPr>
                <a:t>The #OnlyHuman campaign has been developed to positively support </a:t>
              </a:r>
              <a:r>
                <a:rPr lang="en-GB" sz="1200" dirty="0">
                  <a:solidFill>
                    <a:schemeClr val="bg1"/>
                  </a:solidFill>
                  <a:latin typeface="Corbel" panose="020B0503020204020204" pitchFamily="34" charset="0"/>
                  <a:ea typeface="Calibri" panose="020F0502020204030204" pitchFamily="34" charset="0"/>
                  <a:cs typeface="Arial" panose="020B0604020202020204" pitchFamily="34" charset="0"/>
                </a:rPr>
                <a:t>health and care </a:t>
              </a:r>
              <a:r>
                <a:rPr lang="en-GB" sz="1200" dirty="0">
                  <a:solidFill>
                    <a:schemeClr val="bg1"/>
                  </a:solidFill>
                  <a:effectLst/>
                  <a:latin typeface="Corbel" panose="020B0503020204020204" pitchFamily="34" charset="0"/>
                  <a:ea typeface="Calibri" panose="020F0502020204030204" pitchFamily="34" charset="0"/>
                  <a:cs typeface="Arial" panose="020B0604020202020204" pitchFamily="34" charset="0"/>
                </a:rPr>
                <a:t>staff to prioritise their physical health and emotional wellbeing needs in light of  Covid-19 and beyond.</a:t>
              </a:r>
              <a:r>
                <a:rPr lang="en-GB" sz="1200" dirty="0">
                  <a:solidFill>
                    <a:schemeClr val="bg1"/>
                  </a:solidFill>
                  <a:latin typeface="Corbel" panose="020B0503020204020204" pitchFamily="34" charset="0"/>
                  <a:ea typeface="Calibri" panose="020F0502020204030204" pitchFamily="34" charset="0"/>
                  <a:cs typeface="Arial" panose="020B0604020202020204" pitchFamily="34" charset="0"/>
                </a:rPr>
                <a:t>  </a:t>
              </a:r>
              <a:endParaRPr lang="en-GB" sz="1200" b="0" i="0" dirty="0">
                <a:solidFill>
                  <a:schemeClr val="bg1"/>
                </a:solidFill>
                <a:effectLst/>
                <a:latin typeface="Corbel" panose="020B0503020204020204" pitchFamily="34" charset="0"/>
                <a:cs typeface="Arial" panose="020B0604020202020204" pitchFamily="34" charset="0"/>
              </a:endParaRPr>
            </a:p>
            <a:p>
              <a:pPr algn="just"/>
              <a:endParaRPr lang="en-GB" sz="1200" b="0" i="0" dirty="0">
                <a:solidFill>
                  <a:schemeClr val="bg1"/>
                </a:solidFill>
                <a:effectLst/>
                <a:latin typeface="Corbel" panose="020B0503020204020204" pitchFamily="34" charset="0"/>
                <a:cs typeface="Arial" panose="020B0604020202020204" pitchFamily="34" charset="0"/>
              </a:endParaRPr>
            </a:p>
            <a:p>
              <a:pPr algn="just"/>
              <a:r>
                <a:rPr lang="en-GB" sz="1200" dirty="0">
                  <a:solidFill>
                    <a:schemeClr val="bg1"/>
                  </a:solidFill>
                  <a:effectLst/>
                  <a:latin typeface="Corbel" panose="020B0503020204020204" pitchFamily="34" charset="0"/>
                  <a:ea typeface="Calibri" panose="020F0502020204030204" pitchFamily="34" charset="0"/>
                  <a:cs typeface="Arial" panose="020B0604020202020204" pitchFamily="34" charset="0"/>
                </a:rPr>
                <a:t>In April, the </a:t>
              </a:r>
              <a:r>
                <a:rPr lang="en-GB" sz="1200" b="1" dirty="0">
                  <a:solidFill>
                    <a:schemeClr val="bg1"/>
                  </a:solidFill>
                  <a:effectLst/>
                  <a:latin typeface="Corbel" panose="020B0503020204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Institute for Public Policy Research</a:t>
              </a:r>
              <a:r>
                <a:rPr lang="en-GB" sz="1200" b="1" dirty="0">
                  <a:solidFill>
                    <a:schemeClr val="bg1"/>
                  </a:solidFill>
                  <a:effectLst/>
                  <a:latin typeface="Corbel" panose="020B0503020204020204" pitchFamily="34" charset="0"/>
                  <a:ea typeface="Calibri" panose="020F0502020204030204" pitchFamily="34" charset="0"/>
                  <a:cs typeface="Arial" panose="020B0604020202020204" pitchFamily="34" charset="0"/>
                </a:rPr>
                <a:t> </a:t>
              </a:r>
              <a:r>
                <a:rPr lang="en-GB" sz="1200" dirty="0">
                  <a:solidFill>
                    <a:schemeClr val="bg1"/>
                  </a:solidFill>
                  <a:effectLst/>
                  <a:latin typeface="Corbel" panose="020B0503020204020204" pitchFamily="34" charset="0"/>
                  <a:ea typeface="Calibri" panose="020F0502020204030204" pitchFamily="34" charset="0"/>
                  <a:cs typeface="Arial" panose="020B0604020202020204" pitchFamily="34" charset="0"/>
                </a:rPr>
                <a:t>reported that 1 in 2 workers felt their mental health had declined since the pandemic began and more than 1 in 5 </a:t>
              </a:r>
              <a:r>
                <a:rPr lang="en-GB" sz="1200" dirty="0">
                  <a:solidFill>
                    <a:schemeClr val="bg1"/>
                  </a:solidFill>
                  <a:latin typeface="Corbel" panose="020B0503020204020204" pitchFamily="34" charset="0"/>
                  <a:ea typeface="Calibri" panose="020F0502020204030204" pitchFamily="34" charset="0"/>
                  <a:cs typeface="Arial" panose="020B0604020202020204" pitchFamily="34" charset="0"/>
                </a:rPr>
                <a:t>were</a:t>
              </a:r>
              <a:r>
                <a:rPr lang="en-GB" sz="1200" dirty="0">
                  <a:solidFill>
                    <a:schemeClr val="bg1"/>
                  </a:solidFill>
                  <a:effectLst/>
                  <a:latin typeface="Corbel" panose="020B0503020204020204" pitchFamily="34" charset="0"/>
                  <a:ea typeface="Calibri" panose="020F0502020204030204" pitchFamily="34" charset="0"/>
                  <a:cs typeface="Arial" panose="020B0604020202020204" pitchFamily="34" charset="0"/>
                </a:rPr>
                <a:t> more likely to leave the profession as a result.</a:t>
              </a:r>
            </a:p>
            <a:p>
              <a:pPr algn="just"/>
              <a:endParaRPr lang="en-GB" sz="1200" dirty="0">
                <a:solidFill>
                  <a:schemeClr val="bg1"/>
                </a:solidFill>
                <a:effectLst/>
                <a:latin typeface="Corbel" panose="020B0503020204020204" pitchFamily="34" charset="0"/>
                <a:ea typeface="Calibri" panose="020F0502020204030204" pitchFamily="34" charset="0"/>
                <a:cs typeface="Arial" panose="020B0604020202020204" pitchFamily="34" charset="0"/>
              </a:endParaRPr>
            </a:p>
            <a:p>
              <a:pPr algn="just"/>
              <a:r>
                <a:rPr lang="en-GB" sz="1200" dirty="0">
                  <a:solidFill>
                    <a:schemeClr val="bg1"/>
                  </a:solidFill>
                  <a:latin typeface="Corbel" panose="020B0503020204020204" pitchFamily="34" charset="0"/>
                  <a:ea typeface="Calibri" panose="020F0502020204030204" pitchFamily="34" charset="0"/>
                  <a:cs typeface="Arial" panose="020B0604020202020204" pitchFamily="34" charset="0"/>
                </a:rPr>
                <a:t>The </a:t>
              </a:r>
              <a:r>
                <a:rPr lang="en-GB" sz="1200" b="1" u="sng" dirty="0">
                  <a:solidFill>
                    <a:schemeClr val="bg1"/>
                  </a:solidFill>
                  <a:latin typeface="Corbel" panose="020B0503020204020204" pitchFamily="34" charset="0"/>
                  <a:ea typeface="+mn-lt"/>
                  <a:cs typeface="Arial" panose="020B0604020202020204" pitchFamily="34" charset="0"/>
                  <a:hlinkClick r:id="rId3">
                    <a:extLst>
                      <a:ext uri="{A12FA001-AC4F-418D-AE19-62706E023703}">
                        <ahyp:hlinkClr xmlns:ahyp="http://schemas.microsoft.com/office/drawing/2018/hyperlinkcolor" val="tx"/>
                      </a:ext>
                    </a:extLst>
                  </a:hlinkClick>
                </a:rPr>
                <a:t>campaign material</a:t>
              </a:r>
              <a:r>
                <a:rPr lang="en-GB" sz="1200" b="1" u="sng" dirty="0">
                  <a:solidFill>
                    <a:schemeClr val="bg1"/>
                  </a:solidFill>
                  <a:latin typeface="Corbel" panose="020B0503020204020204" pitchFamily="34" charset="0"/>
                  <a:ea typeface="+mn-lt"/>
                  <a:cs typeface="Arial" panose="020B0604020202020204" pitchFamily="34" charset="0"/>
                </a:rPr>
                <a:t>s</a:t>
              </a:r>
              <a:r>
                <a:rPr lang="en-GB" sz="1200" b="1" dirty="0">
                  <a:solidFill>
                    <a:schemeClr val="bg1"/>
                  </a:solidFill>
                  <a:latin typeface="Corbel" panose="020B0503020204020204" pitchFamily="34" charset="0"/>
                  <a:ea typeface="+mn-lt"/>
                  <a:cs typeface="Arial" panose="020B0604020202020204" pitchFamily="34" charset="0"/>
                </a:rPr>
                <a:t> </a:t>
              </a:r>
              <a:r>
                <a:rPr lang="en-GB" sz="1200" dirty="0">
                  <a:solidFill>
                    <a:schemeClr val="bg1"/>
                  </a:solidFill>
                  <a:effectLst/>
                  <a:latin typeface="Corbel" panose="020B0503020204020204" pitchFamily="34" charset="0"/>
                  <a:ea typeface="Calibri" panose="020F0502020204030204" pitchFamily="34" charset="0"/>
                  <a:cs typeface="Arial" panose="020B0604020202020204" pitchFamily="34" charset="0"/>
                </a:rPr>
                <a:t>take on a peer-to-peer approach having </a:t>
              </a:r>
              <a:r>
                <a:rPr lang="en-GB" sz="1200" dirty="0">
                  <a:solidFill>
                    <a:schemeClr val="bg1"/>
                  </a:solidFill>
                  <a:latin typeface="Corbel" panose="020B0503020204020204" pitchFamily="34" charset="0"/>
                  <a:cs typeface="Arial" panose="020B0604020202020204" pitchFamily="34" charset="0"/>
                </a:rPr>
                <a:t>found that staff can struggle to identify signs of stress within themselves, but are far better at spotting signs within colleagues. </a:t>
              </a:r>
              <a:r>
                <a:rPr lang="en-GB" sz="1200" dirty="0">
                  <a:solidFill>
                    <a:schemeClr val="bg1"/>
                  </a:solidFill>
                  <a:effectLst/>
                  <a:latin typeface="Corbel" panose="020B0503020204020204" pitchFamily="34" charset="0"/>
                  <a:ea typeface="Calibri" panose="020F0502020204030204" pitchFamily="34" charset="0"/>
                  <a:cs typeface="Arial" panose="020B0604020202020204" pitchFamily="34" charset="0"/>
                </a:rPr>
                <a:t> </a:t>
              </a:r>
              <a:endParaRPr lang="en-GB" sz="1200" b="0" i="0" dirty="0">
                <a:solidFill>
                  <a:schemeClr val="bg1"/>
                </a:solidFill>
                <a:effectLst/>
                <a:latin typeface="Corbel" panose="020B0503020204020204" pitchFamily="34" charset="0"/>
                <a:cs typeface="Arial" panose="020B0604020202020204" pitchFamily="34" charset="0"/>
              </a:endParaRPr>
            </a:p>
            <a:p>
              <a:endParaRPr lang="en-GB" sz="1200" b="0" i="0" dirty="0">
                <a:solidFill>
                  <a:srgbClr val="000000"/>
                </a:solidFill>
                <a:effectLst/>
                <a:latin typeface="Arial" panose="020B0604020202020204" pitchFamily="34" charset="0"/>
                <a:cs typeface="Arial" panose="020B0604020202020204" pitchFamily="34" charset="0"/>
              </a:endParaRPr>
            </a:p>
            <a:p>
              <a:endParaRPr lang="en-GB" sz="1200" dirty="0">
                <a:effectLst/>
                <a:latin typeface="Arial" panose="020B0604020202020204" pitchFamily="34" charset="0"/>
                <a:ea typeface="Calibri" panose="020F0502020204030204" pitchFamily="34" charset="0"/>
                <a:cs typeface="Arial" panose="020B0604020202020204" pitchFamily="34" charset="0"/>
              </a:endParaRPr>
            </a:p>
            <a:p>
              <a:pPr algn="l"/>
              <a:r>
                <a:rPr lang="en-GB" sz="1200" b="0" i="0" dirty="0">
                  <a:solidFill>
                    <a:srgbClr val="000000"/>
                  </a:solidFill>
                  <a:effectLst/>
                  <a:latin typeface="Arial" panose="020B0604020202020204" pitchFamily="34" charset="0"/>
                  <a:cs typeface="Arial" panose="020B0604020202020204" pitchFamily="34" charset="0"/>
                </a:rPr>
                <a:t> </a:t>
              </a:r>
            </a:p>
          </p:txBody>
        </p:sp>
      </p:grpSp>
      <p:sp>
        <p:nvSpPr>
          <p:cNvPr id="27" name="TextBox 26">
            <a:extLst>
              <a:ext uri="{FF2B5EF4-FFF2-40B4-BE49-F238E27FC236}">
                <a16:creationId xmlns:a16="http://schemas.microsoft.com/office/drawing/2014/main" id="{FFA48A43-D085-4767-9C90-F14934CEF451}"/>
              </a:ext>
            </a:extLst>
          </p:cNvPr>
          <p:cNvSpPr txBox="1"/>
          <p:nvPr/>
        </p:nvSpPr>
        <p:spPr>
          <a:xfrm>
            <a:off x="594106" y="5273759"/>
            <a:ext cx="3347688" cy="1785104"/>
          </a:xfrm>
          <a:prstGeom prst="rect">
            <a:avLst/>
          </a:prstGeom>
          <a:noFill/>
        </p:spPr>
        <p:txBody>
          <a:bodyPr wrap="square" lIns="91440" tIns="45720" rIns="91440" bIns="45720" anchor="t">
            <a:spAutoFit/>
          </a:bodyPr>
          <a:lstStyle/>
          <a:p>
            <a:pPr algn="just"/>
            <a:r>
              <a:rPr lang="en-GB" sz="1600" b="1" i="0" dirty="0">
                <a:solidFill>
                  <a:srgbClr val="00A0DB"/>
                </a:solidFill>
                <a:effectLst/>
                <a:latin typeface="Corbel" panose="020B0503020204020204" pitchFamily="34" charset="0"/>
                <a:cs typeface="Arial" panose="020B0604020202020204" pitchFamily="34" charset="0"/>
              </a:rPr>
              <a:t>Resources</a:t>
            </a:r>
          </a:p>
          <a:p>
            <a:pPr algn="just"/>
            <a:r>
              <a:rPr lang="en-GB" sz="1200" b="0" i="0" dirty="0">
                <a:solidFill>
                  <a:srgbClr val="000000"/>
                </a:solidFill>
                <a:effectLst/>
                <a:latin typeface="Corbel" panose="020B0503020204020204" pitchFamily="34" charset="0"/>
                <a:cs typeface="Arial" panose="020B0604020202020204" pitchFamily="34" charset="0"/>
              </a:rPr>
              <a:t>The use of the suite of materials </a:t>
            </a:r>
            <a:r>
              <a:rPr lang="en-GB" sz="1200" dirty="0">
                <a:solidFill>
                  <a:srgbClr val="000000"/>
                </a:solidFill>
                <a:latin typeface="Corbel" panose="020B0503020204020204" pitchFamily="34" charset="0"/>
                <a:cs typeface="Arial" panose="020B0604020202020204" pitchFamily="34" charset="0"/>
              </a:rPr>
              <a:t>is </a:t>
            </a:r>
            <a:r>
              <a:rPr lang="en-GB" sz="1200" b="0" i="0" dirty="0">
                <a:solidFill>
                  <a:srgbClr val="000000"/>
                </a:solidFill>
                <a:effectLst/>
                <a:latin typeface="Corbel" panose="020B0503020204020204" pitchFamily="34" charset="0"/>
                <a:cs typeface="Arial" panose="020B0604020202020204" pitchFamily="34" charset="0"/>
              </a:rPr>
              <a:t>complete</a:t>
            </a:r>
            <a:r>
              <a:rPr lang="en-GB" sz="1200" dirty="0">
                <a:solidFill>
                  <a:srgbClr val="000000"/>
                </a:solidFill>
                <a:latin typeface="Corbel" panose="020B0503020204020204" pitchFamily="34" charset="0"/>
                <a:cs typeface="Arial" panose="020B0604020202020204" pitchFamily="34" charset="0"/>
              </a:rPr>
              <a:t>ly flexible. They are editable so you</a:t>
            </a:r>
            <a:r>
              <a:rPr lang="en-GB" sz="1200" b="0" i="0" dirty="0">
                <a:solidFill>
                  <a:srgbClr val="000000"/>
                </a:solidFill>
                <a:effectLst/>
                <a:latin typeface="Corbel" panose="020B0503020204020204" pitchFamily="34" charset="0"/>
                <a:cs typeface="Arial" panose="020B0604020202020204" pitchFamily="34" charset="0"/>
              </a:rPr>
              <a:t> can add your own logo and choose from the five theme(s) listed </a:t>
            </a:r>
            <a:r>
              <a:rPr lang="en-GB" sz="1200" dirty="0">
                <a:solidFill>
                  <a:srgbClr val="000000"/>
                </a:solidFill>
                <a:latin typeface="Corbel" panose="020B0503020204020204" pitchFamily="34" charset="0"/>
                <a:cs typeface="Arial" panose="020B0604020202020204" pitchFamily="34" charset="0"/>
              </a:rPr>
              <a:t>above</a:t>
            </a:r>
            <a:r>
              <a:rPr lang="en-GB" sz="1200" b="0" i="0" dirty="0">
                <a:solidFill>
                  <a:srgbClr val="000000"/>
                </a:solidFill>
                <a:effectLst/>
                <a:latin typeface="Corbel" panose="020B0503020204020204" pitchFamily="34" charset="0"/>
                <a:cs typeface="Arial" panose="020B0604020202020204" pitchFamily="34" charset="0"/>
              </a:rPr>
              <a:t> which ar</a:t>
            </a:r>
            <a:r>
              <a:rPr lang="en-GB" sz="1200" dirty="0">
                <a:solidFill>
                  <a:srgbClr val="000000"/>
                </a:solidFill>
                <a:latin typeface="Corbel" panose="020B0503020204020204" pitchFamily="34" charset="0"/>
                <a:cs typeface="Arial" panose="020B0604020202020204" pitchFamily="34" charset="0"/>
              </a:rPr>
              <a:t>e </a:t>
            </a:r>
            <a:r>
              <a:rPr lang="en-GB" sz="1200" b="0" i="0" dirty="0">
                <a:solidFill>
                  <a:srgbClr val="000000"/>
                </a:solidFill>
                <a:effectLst/>
                <a:latin typeface="Corbel" panose="020B0503020204020204" pitchFamily="34" charset="0"/>
                <a:cs typeface="Arial" panose="020B0604020202020204" pitchFamily="34" charset="0"/>
              </a:rPr>
              <a:t>most relevant to your team. Please visit </a:t>
            </a:r>
            <a:r>
              <a:rPr lang="en-GB" sz="1200" b="1" u="sng" dirty="0">
                <a:solidFill>
                  <a:srgbClr val="00A0DB"/>
                </a:solidFill>
                <a:latin typeface="Corbel" panose="020B0503020204020204" pitchFamily="34" charset="0"/>
                <a:hlinkClick r:id="rId4" tooltip="https://bit.ly/2OpMC7Q">
                  <a:extLst>
                    <a:ext uri="{A12FA001-AC4F-418D-AE19-62706E023703}">
                      <ahyp:hlinkClr xmlns:ahyp="http://schemas.microsoft.com/office/drawing/2018/hyperlinkcolor" val="tx"/>
                    </a:ext>
                  </a:extLst>
                </a:hlinkClick>
              </a:rPr>
              <a:t>https://bit.ly/2OpMC7Q</a:t>
            </a:r>
            <a:r>
              <a:rPr lang="en-GB" sz="1200" b="1" dirty="0">
                <a:solidFill>
                  <a:srgbClr val="00A0DB"/>
                </a:solidFill>
                <a:latin typeface="Corbel" panose="020B0503020204020204" pitchFamily="34" charset="0"/>
              </a:rPr>
              <a:t> </a:t>
            </a:r>
            <a:r>
              <a:rPr lang="en-GB" sz="1200" b="0" i="0" dirty="0">
                <a:solidFill>
                  <a:srgbClr val="000000"/>
                </a:solidFill>
                <a:effectLst/>
                <a:latin typeface="Corbel" panose="020B0503020204020204" pitchFamily="34" charset="0"/>
                <a:cs typeface="Arial" panose="020B0604020202020204" pitchFamily="34" charset="0"/>
              </a:rPr>
              <a:t>or scan the QR code using the camera on your phone.</a:t>
            </a:r>
          </a:p>
          <a:p>
            <a:pPr algn="l"/>
            <a:endParaRPr lang="en-GB" sz="1100" b="1" dirty="0">
              <a:solidFill>
                <a:srgbClr val="000000"/>
              </a:solidFill>
              <a:latin typeface="Corbel" panose="020B0503020204020204" pitchFamily="34" charset="0"/>
              <a:cs typeface="Arial" panose="020B0604020202020204" pitchFamily="34" charset="0"/>
            </a:endParaRPr>
          </a:p>
          <a:p>
            <a:pPr algn="l"/>
            <a:endParaRPr lang="en-GB" sz="1100" b="1" i="0" dirty="0">
              <a:solidFill>
                <a:srgbClr val="000000"/>
              </a:solidFill>
              <a:effectLst/>
              <a:latin typeface="Corbel"/>
              <a:cs typeface="Arial"/>
            </a:endParaRPr>
          </a:p>
        </p:txBody>
      </p:sp>
      <p:pic>
        <p:nvPicPr>
          <p:cNvPr id="5" name="Picture 4">
            <a:extLst>
              <a:ext uri="{FF2B5EF4-FFF2-40B4-BE49-F238E27FC236}">
                <a16:creationId xmlns:a16="http://schemas.microsoft.com/office/drawing/2014/main" id="{41E79397-E23A-6042-83EE-6BE19570C9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5930" y="6213117"/>
            <a:ext cx="1151964" cy="342531"/>
          </a:xfrm>
          <a:prstGeom prst="rect">
            <a:avLst/>
          </a:prstGeom>
        </p:spPr>
      </p:pic>
      <p:pic>
        <p:nvPicPr>
          <p:cNvPr id="24" name="Picture 23">
            <a:extLst>
              <a:ext uri="{FF2B5EF4-FFF2-40B4-BE49-F238E27FC236}">
                <a16:creationId xmlns:a16="http://schemas.microsoft.com/office/drawing/2014/main" id="{AB56A10D-2513-41DA-AD3C-1D8B3144747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775063" y="302352"/>
            <a:ext cx="1822831" cy="438403"/>
          </a:xfrm>
          <a:prstGeom prst="rect">
            <a:avLst/>
          </a:prstGeom>
          <a:noFill/>
          <a:ln>
            <a:noFill/>
          </a:ln>
        </p:spPr>
      </p:pic>
      <p:pic>
        <p:nvPicPr>
          <p:cNvPr id="10" name="Picture 9">
            <a:extLst>
              <a:ext uri="{FF2B5EF4-FFF2-40B4-BE49-F238E27FC236}">
                <a16:creationId xmlns:a16="http://schemas.microsoft.com/office/drawing/2014/main" id="{76274BF1-F94A-4D58-BD02-E6BB9954D169}"/>
              </a:ext>
            </a:extLst>
          </p:cNvPr>
          <p:cNvPicPr>
            <a:picLocks noChangeAspect="1"/>
          </p:cNvPicPr>
          <p:nvPr/>
        </p:nvPicPr>
        <p:blipFill>
          <a:blip r:embed="rId7"/>
          <a:stretch>
            <a:fillRect/>
          </a:stretch>
        </p:blipFill>
        <p:spPr>
          <a:xfrm>
            <a:off x="1538207" y="3251813"/>
            <a:ext cx="3347688" cy="1890072"/>
          </a:xfrm>
          <a:prstGeom prst="rect">
            <a:avLst/>
          </a:prstGeom>
        </p:spPr>
      </p:pic>
      <p:pic>
        <p:nvPicPr>
          <p:cNvPr id="42" name="Picture 41">
            <a:extLst>
              <a:ext uri="{FF2B5EF4-FFF2-40B4-BE49-F238E27FC236}">
                <a16:creationId xmlns:a16="http://schemas.microsoft.com/office/drawing/2014/main" id="{A3717F66-E044-460E-B093-5C8A351EF63D}"/>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537545" y="792094"/>
            <a:ext cx="1231900" cy="247650"/>
          </a:xfrm>
          <a:prstGeom prst="rect">
            <a:avLst/>
          </a:prstGeom>
          <a:noFill/>
          <a:ln>
            <a:noFill/>
          </a:ln>
        </p:spPr>
      </p:pic>
      <p:pic>
        <p:nvPicPr>
          <p:cNvPr id="46" name="Picture 45">
            <a:extLst>
              <a:ext uri="{FF2B5EF4-FFF2-40B4-BE49-F238E27FC236}">
                <a16:creationId xmlns:a16="http://schemas.microsoft.com/office/drawing/2014/main" id="{20F799D1-6098-493F-B920-A37846B74E1B}"/>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537545" y="2056662"/>
            <a:ext cx="2641600" cy="279400"/>
          </a:xfrm>
          <a:prstGeom prst="rect">
            <a:avLst/>
          </a:prstGeom>
          <a:noFill/>
          <a:ln>
            <a:noFill/>
          </a:ln>
        </p:spPr>
      </p:pic>
      <p:sp>
        <p:nvSpPr>
          <p:cNvPr id="17" name="TextBox 16">
            <a:extLst>
              <a:ext uri="{FF2B5EF4-FFF2-40B4-BE49-F238E27FC236}">
                <a16:creationId xmlns:a16="http://schemas.microsoft.com/office/drawing/2014/main" id="{07A857C9-65BF-4BB6-8173-6236C53B0B07}"/>
              </a:ext>
            </a:extLst>
          </p:cNvPr>
          <p:cNvSpPr txBox="1"/>
          <p:nvPr/>
        </p:nvSpPr>
        <p:spPr>
          <a:xfrm>
            <a:off x="6271788" y="1026319"/>
            <a:ext cx="5500414" cy="101566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dirty="0">
                <a:latin typeface="Corbel" panose="020B0503020204020204" pitchFamily="34" charset="0"/>
              </a:rPr>
              <a:t>It's easier to spot a change – and potentially a problem - in someone else than in yourself. Keep an eye out for changes among your team.</a:t>
            </a:r>
          </a:p>
          <a:p>
            <a:pPr marL="171450" indent="-171450">
              <a:buFont typeface="Arial" panose="020B0604020202020204" pitchFamily="34" charset="0"/>
              <a:buChar char="•"/>
            </a:pPr>
            <a:r>
              <a:rPr lang="en-GB" sz="1000" dirty="0">
                <a:latin typeface="Corbel" panose="020B0503020204020204" pitchFamily="34" charset="0"/>
              </a:rPr>
              <a:t>When asking a colleague how they are, try phrasing it as an open question ("how are you feeling?") rather than closed  one ("you okay?").</a:t>
            </a:r>
          </a:p>
          <a:p>
            <a:pPr marL="171450" indent="-171450">
              <a:buFont typeface="Arial" panose="020B0604020202020204" pitchFamily="34" charset="0"/>
              <a:buChar char="•"/>
            </a:pPr>
            <a:r>
              <a:rPr lang="en-GB" sz="1000" dirty="0">
                <a:latin typeface="Corbel" panose="020B0503020204020204" pitchFamily="34" charset="0"/>
              </a:rPr>
              <a:t>Think about how you can set an example for your colleagues by sharing your own challenges and vulnerabilities, whether that's in a huddle or one-to-one.</a:t>
            </a:r>
            <a:endParaRPr lang="en-GB" sz="1000" b="1" i="0" dirty="0">
              <a:solidFill>
                <a:srgbClr val="000000"/>
              </a:solidFill>
              <a:effectLst/>
              <a:latin typeface="Corbel" panose="020B0503020204020204" pitchFamily="34" charset="0"/>
              <a:cs typeface="Arial"/>
            </a:endParaRPr>
          </a:p>
        </p:txBody>
      </p:sp>
      <p:sp>
        <p:nvSpPr>
          <p:cNvPr id="18" name="TextBox 17">
            <a:extLst>
              <a:ext uri="{FF2B5EF4-FFF2-40B4-BE49-F238E27FC236}">
                <a16:creationId xmlns:a16="http://schemas.microsoft.com/office/drawing/2014/main" id="{665C3CCA-1955-47B4-A0A6-EBB81D741ADF}"/>
              </a:ext>
            </a:extLst>
          </p:cNvPr>
          <p:cNvSpPr txBox="1"/>
          <p:nvPr/>
        </p:nvSpPr>
        <p:spPr>
          <a:xfrm>
            <a:off x="6271788" y="2310277"/>
            <a:ext cx="5500414" cy="1015663"/>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dirty="0">
                <a:latin typeface="Corbel" panose="020B0503020204020204" pitchFamily="34" charset="0"/>
              </a:rPr>
              <a:t>Set aside some time each day to reflect on what you and your team did well today, maybe as you leave the building.</a:t>
            </a:r>
          </a:p>
          <a:p>
            <a:pPr marL="171450" indent="-171450">
              <a:buFont typeface="Arial" panose="020B0604020202020204" pitchFamily="34" charset="0"/>
              <a:buChar char="•"/>
            </a:pPr>
            <a:r>
              <a:rPr lang="en-GB" sz="1000" dirty="0">
                <a:latin typeface="Corbel" panose="020B0503020204020204" pitchFamily="34" charset="0"/>
              </a:rPr>
              <a:t>Encourage discussions about familiar comforts and day-to-day experiences which haven't changed.</a:t>
            </a:r>
          </a:p>
          <a:p>
            <a:pPr marL="171450" indent="-171450">
              <a:buFont typeface="Arial" panose="020B0604020202020204" pitchFamily="34" charset="0"/>
              <a:buChar char="•"/>
            </a:pPr>
            <a:r>
              <a:rPr lang="en-GB" sz="1000" dirty="0">
                <a:latin typeface="Corbel" panose="020B0503020204020204" pitchFamily="34" charset="0"/>
              </a:rPr>
              <a:t>Remember to actively acknowledge the challenges and feelings that change and uncertainty can bring.</a:t>
            </a:r>
            <a:endParaRPr lang="en-GB" sz="1000" b="1" i="0" dirty="0">
              <a:solidFill>
                <a:srgbClr val="000000"/>
              </a:solidFill>
              <a:effectLst/>
              <a:latin typeface="Corbel" panose="020B0503020204020204" pitchFamily="34" charset="0"/>
              <a:cs typeface="Arial"/>
            </a:endParaRPr>
          </a:p>
        </p:txBody>
      </p:sp>
      <p:grpSp>
        <p:nvGrpSpPr>
          <p:cNvPr id="12" name="Group 11">
            <a:extLst>
              <a:ext uri="{FF2B5EF4-FFF2-40B4-BE49-F238E27FC236}">
                <a16:creationId xmlns:a16="http://schemas.microsoft.com/office/drawing/2014/main" id="{CA7CB910-CD38-7442-9B37-3DC30E28DABC}"/>
              </a:ext>
            </a:extLst>
          </p:cNvPr>
          <p:cNvGrpSpPr/>
          <p:nvPr/>
        </p:nvGrpSpPr>
        <p:grpSpPr>
          <a:xfrm>
            <a:off x="6271788" y="3325940"/>
            <a:ext cx="5500414" cy="2868475"/>
            <a:chOff x="6271788" y="3193410"/>
            <a:chExt cx="5500414" cy="2868475"/>
          </a:xfrm>
        </p:grpSpPr>
        <p:pic>
          <p:nvPicPr>
            <p:cNvPr id="44" name="Picture 43">
              <a:extLst>
                <a:ext uri="{FF2B5EF4-FFF2-40B4-BE49-F238E27FC236}">
                  <a16:creationId xmlns:a16="http://schemas.microsoft.com/office/drawing/2014/main" id="{82727B6B-2121-4DB2-84A6-D231A74EBF6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6537545" y="5232196"/>
              <a:ext cx="1384300" cy="304800"/>
            </a:xfrm>
            <a:prstGeom prst="rect">
              <a:avLst/>
            </a:prstGeom>
            <a:noFill/>
            <a:ln>
              <a:noFill/>
            </a:ln>
          </p:spPr>
        </p:pic>
        <p:pic>
          <p:nvPicPr>
            <p:cNvPr id="49" name="Picture 48">
              <a:extLst>
                <a:ext uri="{FF2B5EF4-FFF2-40B4-BE49-F238E27FC236}">
                  <a16:creationId xmlns:a16="http://schemas.microsoft.com/office/drawing/2014/main" id="{75FDC155-2FE5-4B31-A10D-44D38E584544}"/>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6537545" y="4141728"/>
              <a:ext cx="2705100" cy="266700"/>
            </a:xfrm>
            <a:prstGeom prst="rect">
              <a:avLst/>
            </a:prstGeom>
            <a:noFill/>
            <a:ln>
              <a:noFill/>
            </a:ln>
          </p:spPr>
        </p:pic>
        <p:pic>
          <p:nvPicPr>
            <p:cNvPr id="52" name="Picture 51">
              <a:extLst>
                <a:ext uri="{FF2B5EF4-FFF2-40B4-BE49-F238E27FC236}">
                  <a16:creationId xmlns:a16="http://schemas.microsoft.com/office/drawing/2014/main" id="{D0AEE029-7540-4913-B35A-19DAC1E6B119}"/>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537545" y="3193410"/>
              <a:ext cx="1714500" cy="260350"/>
            </a:xfrm>
            <a:prstGeom prst="rect">
              <a:avLst/>
            </a:prstGeom>
            <a:noFill/>
            <a:ln>
              <a:noFill/>
            </a:ln>
          </p:spPr>
        </p:pic>
        <p:sp>
          <p:nvSpPr>
            <p:cNvPr id="19" name="TextBox 18">
              <a:extLst>
                <a:ext uri="{FF2B5EF4-FFF2-40B4-BE49-F238E27FC236}">
                  <a16:creationId xmlns:a16="http://schemas.microsoft.com/office/drawing/2014/main" id="{ED0C8C70-F0AD-4A5D-986B-2DAD4C34D3AD}"/>
                </a:ext>
              </a:extLst>
            </p:cNvPr>
            <p:cNvSpPr txBox="1"/>
            <p:nvPr/>
          </p:nvSpPr>
          <p:spPr>
            <a:xfrm>
              <a:off x="6271788" y="3417437"/>
              <a:ext cx="5500414" cy="707886"/>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dirty="0">
                  <a:latin typeface="Corbel" panose="020B0503020204020204" pitchFamily="34" charset="0"/>
                </a:rPr>
                <a:t>Small acts of kindness really matter - make a teammate a cuppa or bring in some biscuits to share.</a:t>
              </a:r>
            </a:p>
            <a:p>
              <a:pPr marL="171450" indent="-171450">
                <a:buFont typeface="Arial" panose="020B0604020202020204" pitchFamily="34" charset="0"/>
                <a:buChar char="•"/>
              </a:pPr>
              <a:r>
                <a:rPr lang="en-GB" sz="1000" dirty="0">
                  <a:latin typeface="Corbel" panose="020B0503020204020204" pitchFamily="34" charset="0"/>
                </a:rPr>
                <a:t>You can always send your teammate a message after work to let them know you are thinking of them.</a:t>
              </a:r>
            </a:p>
            <a:p>
              <a:pPr marL="171450" indent="-171450">
                <a:buFont typeface="Arial" panose="020B0604020202020204" pitchFamily="34" charset="0"/>
                <a:buChar char="•"/>
              </a:pPr>
              <a:r>
                <a:rPr lang="en-GB" sz="1000" dirty="0">
                  <a:latin typeface="Corbel" panose="020B0503020204020204" pitchFamily="34" charset="0"/>
                </a:rPr>
                <a:t>Thank your teammates for even the smallest thing. Day to day gratitude can make a difference.</a:t>
              </a:r>
              <a:endParaRPr lang="en-GB" sz="1000" b="1" i="0" dirty="0">
                <a:solidFill>
                  <a:srgbClr val="000000"/>
                </a:solidFill>
                <a:effectLst/>
                <a:latin typeface="Corbel" panose="020B0503020204020204" pitchFamily="34" charset="0"/>
                <a:cs typeface="Arial"/>
              </a:endParaRPr>
            </a:p>
          </p:txBody>
        </p:sp>
        <p:sp>
          <p:nvSpPr>
            <p:cNvPr id="20" name="TextBox 19">
              <a:extLst>
                <a:ext uri="{FF2B5EF4-FFF2-40B4-BE49-F238E27FC236}">
                  <a16:creationId xmlns:a16="http://schemas.microsoft.com/office/drawing/2014/main" id="{975447D3-8292-4E01-A509-57A1E1FE6201}"/>
                </a:ext>
              </a:extLst>
            </p:cNvPr>
            <p:cNvSpPr txBox="1"/>
            <p:nvPr/>
          </p:nvSpPr>
          <p:spPr>
            <a:xfrm>
              <a:off x="6271788" y="4385718"/>
              <a:ext cx="5500414" cy="861774"/>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dirty="0">
                  <a:latin typeface="Corbel" panose="020B0503020204020204" pitchFamily="34" charset="0"/>
                </a:rPr>
                <a:t>Encourage a safe safe space for your colleagues to get involved in and speak up </a:t>
              </a:r>
              <a:r>
                <a:rPr lang="en-GB" sz="1000" dirty="0" err="1">
                  <a:latin typeface="Corbel" panose="020B0503020204020204" pitchFamily="34" charset="0"/>
                </a:rPr>
                <a:t>ie</a:t>
              </a:r>
              <a:r>
                <a:rPr lang="en-GB" sz="1000" dirty="0">
                  <a:latin typeface="Corbel" panose="020B0503020204020204" pitchFamily="34" charset="0"/>
                </a:rPr>
                <a:t> team huddles.</a:t>
              </a:r>
            </a:p>
            <a:p>
              <a:pPr marL="171450" indent="-171450">
                <a:buFont typeface="Arial" panose="020B0604020202020204" pitchFamily="34" charset="0"/>
                <a:buChar char="•"/>
              </a:pPr>
              <a:r>
                <a:rPr lang="en-GB" sz="1000" dirty="0">
                  <a:latin typeface="Corbel" panose="020B0503020204020204" pitchFamily="34" charset="0"/>
                </a:rPr>
                <a:t>Think of someone who rarely gets praised and make an effort to let them know you appreciate them. Specific examples make people feel appreciated and noticed.</a:t>
              </a:r>
            </a:p>
            <a:p>
              <a:pPr marL="171450" indent="-171450">
                <a:buFont typeface="Arial" panose="020B0604020202020204" pitchFamily="34" charset="0"/>
                <a:buChar char="•"/>
              </a:pPr>
              <a:r>
                <a:rPr lang="en-GB" sz="1000" dirty="0">
                  <a:latin typeface="Corbel" panose="020B0503020204020204" pitchFamily="34" charset="0"/>
                </a:rPr>
                <a:t>Be mindful that new colleagues or people trying something for the first time </a:t>
              </a:r>
              <a:r>
                <a:rPr lang="en-GB" sz="1000">
                  <a:latin typeface="Corbel" panose="020B0503020204020204" pitchFamily="34" charset="0"/>
                </a:rPr>
                <a:t>will appreciate your  </a:t>
              </a:r>
              <a:r>
                <a:rPr lang="en-GB" sz="1000" dirty="0">
                  <a:latin typeface="Corbel" panose="020B0503020204020204" pitchFamily="34" charset="0"/>
                </a:rPr>
                <a:t>support the most.</a:t>
              </a:r>
              <a:endParaRPr lang="en-GB" sz="1000" b="1" i="0" dirty="0">
                <a:solidFill>
                  <a:srgbClr val="000000"/>
                </a:solidFill>
                <a:effectLst/>
                <a:latin typeface="Corbel" panose="020B0503020204020204" pitchFamily="34" charset="0"/>
                <a:cs typeface="Arial"/>
              </a:endParaRPr>
            </a:p>
          </p:txBody>
        </p:sp>
        <p:sp>
          <p:nvSpPr>
            <p:cNvPr id="23" name="TextBox 22">
              <a:extLst>
                <a:ext uri="{FF2B5EF4-FFF2-40B4-BE49-F238E27FC236}">
                  <a16:creationId xmlns:a16="http://schemas.microsoft.com/office/drawing/2014/main" id="{4D746EEC-A6F8-483C-8F24-9E45F58E9642}"/>
                </a:ext>
              </a:extLst>
            </p:cNvPr>
            <p:cNvSpPr txBox="1"/>
            <p:nvPr/>
          </p:nvSpPr>
          <p:spPr>
            <a:xfrm>
              <a:off x="6271788" y="5507887"/>
              <a:ext cx="5500414" cy="553998"/>
            </a:xfrm>
            <a:prstGeom prst="rect">
              <a:avLst/>
            </a:prstGeom>
            <a:noFill/>
          </p:spPr>
          <p:txBody>
            <a:bodyPr wrap="square" lIns="91440" tIns="45720" rIns="91440" bIns="45720" anchor="t">
              <a:spAutoFit/>
            </a:bodyPr>
            <a:lstStyle/>
            <a:p>
              <a:pPr marL="171450" indent="-171450">
                <a:buFont typeface="Arial" panose="020B0604020202020204" pitchFamily="34" charset="0"/>
                <a:buChar char="•"/>
              </a:pPr>
              <a:r>
                <a:rPr lang="en-GB" sz="1000" dirty="0">
                  <a:latin typeface="Corbel" panose="020B0503020204020204" pitchFamily="34" charset="0"/>
                </a:rPr>
                <a:t>Even when it feels difficult, try to reinforce the importance of breaks.</a:t>
              </a:r>
            </a:p>
            <a:p>
              <a:pPr marL="171450" indent="-171450">
                <a:buFont typeface="Arial" panose="020B0604020202020204" pitchFamily="34" charset="0"/>
                <a:buChar char="•"/>
              </a:pPr>
              <a:r>
                <a:rPr lang="en-GB" sz="1000" dirty="0">
                  <a:latin typeface="Corbel" panose="020B0503020204020204" pitchFamily="34" charset="0"/>
                </a:rPr>
                <a:t>Find a moment every week to share tips about how you switch off and relax at the end of the day.</a:t>
              </a:r>
            </a:p>
            <a:p>
              <a:pPr marL="171450" indent="-171450">
                <a:buFont typeface="Arial" panose="020B0604020202020204" pitchFamily="34" charset="0"/>
                <a:buChar char="•"/>
              </a:pPr>
              <a:r>
                <a:rPr lang="en-GB" sz="1000" dirty="0">
                  <a:latin typeface="Corbel" panose="020B0503020204020204" pitchFamily="34" charset="0"/>
                </a:rPr>
                <a:t>Set an example by making use of the wellbeing facilities your department has on offer.</a:t>
              </a:r>
            </a:p>
          </p:txBody>
        </p:sp>
      </p:grpSp>
      <p:pic>
        <p:nvPicPr>
          <p:cNvPr id="8" name="Picture 7">
            <a:extLst>
              <a:ext uri="{FF2B5EF4-FFF2-40B4-BE49-F238E27FC236}">
                <a16:creationId xmlns:a16="http://schemas.microsoft.com/office/drawing/2014/main" id="{EB8E75D7-C18E-9C49-861D-401769F5B230}"/>
              </a:ext>
            </a:extLst>
          </p:cNvPr>
          <p:cNvPicPr>
            <a:picLocks noChangeAspect="1"/>
          </p:cNvPicPr>
          <p:nvPr/>
        </p:nvPicPr>
        <p:blipFill rotWithShape="1">
          <a:blip r:embed="rId13">
            <a:extLst>
              <a:ext uri="{28A0092B-C50C-407E-A947-70E740481C1C}">
                <a14:useLocalDpi xmlns:a14="http://schemas.microsoft.com/office/drawing/2010/main" val="0"/>
              </a:ext>
            </a:extLst>
          </a:blip>
          <a:srcRect l="4842" t="8263" r="9254" b="5694"/>
          <a:stretch/>
        </p:blipFill>
        <p:spPr>
          <a:xfrm>
            <a:off x="4249010" y="5273759"/>
            <a:ext cx="1484097" cy="1465329"/>
          </a:xfrm>
          <a:prstGeom prst="rect">
            <a:avLst/>
          </a:prstGeom>
        </p:spPr>
      </p:pic>
      <p:sp>
        <p:nvSpPr>
          <p:cNvPr id="22" name="TextBox 21">
            <a:extLst>
              <a:ext uri="{FF2B5EF4-FFF2-40B4-BE49-F238E27FC236}">
                <a16:creationId xmlns:a16="http://schemas.microsoft.com/office/drawing/2014/main" id="{8D4B70AE-4538-4CF4-AD9B-5AB879418071}"/>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23096518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428141"/>
            <a:ext cx="9593524" cy="611649"/>
          </a:xfrm>
        </p:spPr>
        <p:txBody>
          <a:bodyPr>
            <a:normAutofit/>
          </a:bodyPr>
          <a:lstStyle/>
          <a:p>
            <a:r>
              <a:rPr lang="en-GB" dirty="0"/>
              <a:t>	Supporting care provider managers</a:t>
            </a:r>
          </a:p>
        </p:txBody>
      </p:sp>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C68EA85-054E-45BE-B9BF-856B99AE285A}"/>
              </a:ext>
            </a:extLst>
          </p:cNvPr>
          <p:cNvSpPr txBox="1"/>
          <p:nvPr/>
        </p:nvSpPr>
        <p:spPr>
          <a:xfrm>
            <a:off x="544090" y="1193400"/>
            <a:ext cx="10093150" cy="4539704"/>
          </a:xfrm>
          <a:prstGeom prst="rect">
            <a:avLst/>
          </a:prstGeom>
          <a:noFill/>
        </p:spPr>
        <p:txBody>
          <a:bodyPr wrap="square" rtlCol="0">
            <a:spAutoFit/>
          </a:bodyPr>
          <a:lstStyle/>
          <a:p>
            <a:pPr lvl="0">
              <a:buClr>
                <a:srgbClr val="000000"/>
              </a:buClr>
              <a:defRPr/>
            </a:pPr>
            <a:endParaRPr lang="en-GB" sz="1100" b="1" dirty="0"/>
          </a:p>
          <a:p>
            <a:pPr lvl="0">
              <a:buClr>
                <a:srgbClr val="000000"/>
              </a:buClr>
              <a:defRPr/>
            </a:pPr>
            <a:r>
              <a:rPr lang="en-GB" sz="1400" dirty="0">
                <a:latin typeface="Arial" panose="020B0604020202020204" pitchFamily="34" charset="0"/>
                <a:cs typeface="Arial" panose="020B0604020202020204" pitchFamily="34" charset="0"/>
              </a:rPr>
              <a:t>Skills for Care supports the adult care sector in England with workforce development resources and support to recruit, develop and lead quality care services.  A key focus is the range of </a:t>
            </a:r>
            <a:r>
              <a:rPr lang="en-GB" sz="1400" dirty="0">
                <a:latin typeface="Arial" panose="020B0604020202020204" pitchFamily="34" charset="0"/>
                <a:cs typeface="Arial" panose="020B0604020202020204" pitchFamily="34" charset="0"/>
                <a:hlinkClick r:id="rId3"/>
              </a:rPr>
              <a:t>Support for registered managers </a:t>
            </a:r>
            <a:endParaRPr lang="en-GB" sz="1400" dirty="0">
              <a:latin typeface="Arial" panose="020B0604020202020204" pitchFamily="34" charset="0"/>
              <a:cs typeface="Arial" panose="020B0604020202020204" pitchFamily="34" charset="0"/>
            </a:endParaRPr>
          </a:p>
          <a:p>
            <a:pPr lvl="0">
              <a:buClr>
                <a:srgbClr val="000000"/>
              </a:buClr>
              <a:defRPr/>
            </a:pPr>
            <a:endParaRPr lang="en-GB" sz="1400" dirty="0">
              <a:latin typeface="Arial" panose="020B0604020202020204" pitchFamily="34" charset="0"/>
              <a:cs typeface="Arial" panose="020B0604020202020204" pitchFamily="34" charset="0"/>
            </a:endParaRPr>
          </a:p>
          <a:p>
            <a:pPr lvl="0">
              <a:buClr>
                <a:srgbClr val="000000"/>
              </a:buClr>
              <a:defRPr/>
            </a:pPr>
            <a:r>
              <a:rPr lang="en-GB" sz="1400" dirty="0">
                <a:latin typeface="Arial" panose="020B0604020202020204" pitchFamily="34" charset="0"/>
                <a:cs typeface="Arial" panose="020B0604020202020204" pitchFamily="34" charset="0"/>
              </a:rPr>
              <a:t>This includes:</a:t>
            </a:r>
          </a:p>
          <a:p>
            <a:pPr marL="171450" lvl="0" indent="-171450">
              <a:buClr>
                <a:srgbClr val="000000"/>
              </a:buClr>
              <a:buFont typeface="Arial" panose="020B0604020202020204" pitchFamily="34" charset="0"/>
              <a:buChar char="•"/>
              <a:defRPr/>
            </a:pPr>
            <a:r>
              <a:rPr lang="en-GB" sz="1400" dirty="0">
                <a:latin typeface="Arial" panose="020B0604020202020204" pitchFamily="34" charset="0"/>
                <a:cs typeface="Arial" panose="020B0604020202020204" pitchFamily="34" charset="0"/>
                <a:hlinkClick r:id="rId4"/>
              </a:rPr>
              <a:t>Supporting local Registered Managers networks &amp; </a:t>
            </a:r>
            <a:r>
              <a:rPr lang="en-GB" sz="1400" dirty="0" err="1">
                <a:latin typeface="Arial" panose="020B0604020202020204" pitchFamily="34" charset="0"/>
                <a:cs typeface="Arial" panose="020B0604020202020204" pitchFamily="34" charset="0"/>
                <a:hlinkClick r:id="rId4"/>
              </a:rPr>
              <a:t>Whats</a:t>
            </a:r>
            <a:r>
              <a:rPr lang="en-GB" sz="1400" dirty="0">
                <a:latin typeface="Arial" panose="020B0604020202020204" pitchFamily="34" charset="0"/>
                <a:cs typeface="Arial" panose="020B0604020202020204" pitchFamily="34" charset="0"/>
                <a:hlinkClick r:id="rId4"/>
              </a:rPr>
              <a:t> App groups </a:t>
            </a:r>
            <a:endParaRPr lang="en-GB" sz="1400" dirty="0">
              <a:latin typeface="Arial" panose="020B0604020202020204" pitchFamily="34" charset="0"/>
              <a:cs typeface="Arial" panose="020B0604020202020204" pitchFamily="34" charset="0"/>
            </a:endParaRPr>
          </a:p>
          <a:p>
            <a:pPr marL="171450" lvl="0" indent="-171450">
              <a:buClr>
                <a:srgbClr val="000000"/>
              </a:buClr>
              <a:buFont typeface="Arial" panose="020B0604020202020204" pitchFamily="34" charset="0"/>
              <a:buChar char="•"/>
              <a:defRPr/>
            </a:pPr>
            <a:r>
              <a:rPr lang="en-GB" sz="1400" dirty="0">
                <a:latin typeface="Arial" panose="020B0604020202020204" pitchFamily="34" charset="0"/>
                <a:cs typeface="Arial" panose="020B0604020202020204" pitchFamily="34" charset="0"/>
              </a:rPr>
              <a:t>A new London wide network for </a:t>
            </a:r>
            <a:r>
              <a:rPr lang="en-GB" sz="1400" dirty="0">
                <a:latin typeface="Arial" panose="020B0604020202020204" pitchFamily="34" charset="0"/>
                <a:cs typeface="Arial" panose="020B0604020202020204" pitchFamily="34" charset="0"/>
                <a:hlinkClick r:id="rId5"/>
              </a:rPr>
              <a:t>deputy managers </a:t>
            </a:r>
            <a:endParaRPr lang="en-GB" sz="1400" dirty="0">
              <a:latin typeface="Arial" panose="020B0604020202020204" pitchFamily="34" charset="0"/>
              <a:cs typeface="Arial" panose="020B0604020202020204" pitchFamily="34" charset="0"/>
            </a:endParaRPr>
          </a:p>
          <a:p>
            <a:pPr marL="171450" lvl="0" indent="-171450">
              <a:buClr>
                <a:srgbClr val="000000"/>
              </a:buClr>
              <a:buFont typeface="Arial" panose="020B0604020202020204" pitchFamily="34" charset="0"/>
              <a:buChar char="•"/>
              <a:defRPr/>
            </a:pPr>
            <a:r>
              <a:rPr lang="en-GB" sz="1400" dirty="0">
                <a:latin typeface="Arial" panose="020B0604020202020204" pitchFamily="34" charset="0"/>
                <a:cs typeface="Arial" panose="020B0604020202020204" pitchFamily="34" charset="0"/>
              </a:rPr>
              <a:t>A national </a:t>
            </a:r>
            <a:r>
              <a:rPr lang="en-GB" sz="1400" dirty="0">
                <a:latin typeface="Arial" panose="020B0604020202020204" pitchFamily="34" charset="0"/>
                <a:cs typeface="Arial" panose="020B0604020202020204" pitchFamily="34" charset="0"/>
                <a:hlinkClick r:id="rId6"/>
              </a:rPr>
              <a:t>Facebook </a:t>
            </a:r>
            <a:r>
              <a:rPr lang="en-GB" sz="1400" dirty="0">
                <a:latin typeface="Arial" panose="020B0604020202020204" pitchFamily="34" charset="0"/>
                <a:cs typeface="Arial" panose="020B0604020202020204" pitchFamily="34" charset="0"/>
              </a:rPr>
              <a:t>page for managers </a:t>
            </a:r>
          </a:p>
          <a:p>
            <a:pPr marL="171450" lvl="0" indent="-171450">
              <a:buClr>
                <a:srgbClr val="000000"/>
              </a:buClr>
              <a:buFont typeface="Arial" panose="020B0604020202020204" pitchFamily="34" charset="0"/>
              <a:buChar char="•"/>
              <a:defRPr/>
            </a:pPr>
            <a:r>
              <a:rPr lang="en-GB" sz="1400" dirty="0">
                <a:latin typeface="Arial" panose="020B0604020202020204" pitchFamily="34" charset="0"/>
                <a:cs typeface="Arial" panose="020B0604020202020204" pitchFamily="34" charset="0"/>
              </a:rPr>
              <a:t>A series of </a:t>
            </a:r>
            <a:r>
              <a:rPr lang="en-GB" sz="1400" dirty="0">
                <a:latin typeface="Arial" panose="020B0604020202020204" pitchFamily="34" charset="0"/>
                <a:cs typeface="Arial" panose="020B0604020202020204" pitchFamily="34" charset="0"/>
                <a:hlinkClick r:id="rId7"/>
              </a:rPr>
              <a:t>webinars, podcasts and bite sized resources </a:t>
            </a:r>
            <a:r>
              <a:rPr lang="en-GB" sz="1400" dirty="0">
                <a:latin typeface="Arial" panose="020B0604020202020204" pitchFamily="34" charset="0"/>
                <a:cs typeface="Arial" panose="020B0604020202020204" pitchFamily="34" charset="0"/>
              </a:rPr>
              <a:t>for managers –all recorded and available to download from the website </a:t>
            </a:r>
          </a:p>
          <a:p>
            <a:pPr marL="171450" lvl="0" indent="-171450">
              <a:buClr>
                <a:srgbClr val="000000"/>
              </a:buClr>
              <a:buFont typeface="Arial" panose="020B0604020202020204" pitchFamily="34" charset="0"/>
              <a:buChar char="•"/>
              <a:defRPr/>
            </a:pPr>
            <a:r>
              <a:rPr lang="en-GB" sz="1400" dirty="0">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hlinkClick r:id="rId8"/>
              </a:rPr>
              <a:t>Registered Manager membership programme </a:t>
            </a:r>
            <a:r>
              <a:rPr lang="en-GB" sz="1400" dirty="0">
                <a:latin typeface="Arial" panose="020B0604020202020204" pitchFamily="34" charset="0"/>
                <a:cs typeface="Arial" panose="020B0604020202020204" pitchFamily="34" charset="0"/>
              </a:rPr>
              <a:t>which includes a handbook, monthly newsletters, mentoring and peer support learning opportunities </a:t>
            </a:r>
          </a:p>
          <a:p>
            <a:pPr marL="171450" lvl="0" indent="-171450">
              <a:buClr>
                <a:srgbClr val="000000"/>
              </a:buClr>
              <a:buFont typeface="Arial" panose="020B0604020202020204" pitchFamily="34" charset="0"/>
              <a:buChar char="•"/>
              <a:defRPr/>
            </a:pPr>
            <a:r>
              <a:rPr lang="en-GB" sz="1400" dirty="0">
                <a:latin typeface="Arial" panose="020B0604020202020204" pitchFamily="34" charset="0"/>
                <a:cs typeface="Arial" panose="020B0604020202020204" pitchFamily="34" charset="0"/>
              </a:rPr>
              <a:t>An </a:t>
            </a:r>
            <a:r>
              <a:rPr lang="en-GB" sz="1400" dirty="0">
                <a:latin typeface="Arial" panose="020B0604020202020204" pitchFamily="34" charset="0"/>
                <a:cs typeface="Arial" panose="020B0604020202020204" pitchFamily="34" charset="0"/>
                <a:hlinkClick r:id="rId9"/>
              </a:rPr>
              <a:t>advice line </a:t>
            </a:r>
            <a:endParaRPr lang="en-GB" sz="1400" dirty="0">
              <a:latin typeface="Arial" panose="020B0604020202020204" pitchFamily="34" charset="0"/>
              <a:cs typeface="Arial" panose="020B0604020202020204" pitchFamily="34" charset="0"/>
            </a:endParaRPr>
          </a:p>
          <a:p>
            <a:pPr marL="171450" lvl="0" indent="-171450">
              <a:buClr>
                <a:srgbClr val="000000"/>
              </a:buClr>
              <a:buFont typeface="Arial" panose="020B0604020202020204" pitchFamily="34" charset="0"/>
              <a:buChar char="•"/>
              <a:defRPr/>
            </a:pPr>
            <a:r>
              <a:rPr lang="en-GB" sz="1400" dirty="0">
                <a:latin typeface="Arial" panose="020B0604020202020204" pitchFamily="34" charset="0"/>
                <a:cs typeface="Arial" panose="020B0604020202020204" pitchFamily="34" charset="0"/>
                <a:hlinkClick r:id="rId10"/>
              </a:rPr>
              <a:t>Leadership programmes and online learning </a:t>
            </a:r>
            <a:r>
              <a:rPr lang="en-GB" sz="1400" dirty="0">
                <a:latin typeface="Arial" panose="020B0604020202020204" pitchFamily="34" charset="0"/>
                <a:cs typeface="Arial" panose="020B0604020202020204" pitchFamily="34" charset="0"/>
              </a:rPr>
              <a:t>including managers induction standards </a:t>
            </a:r>
          </a:p>
          <a:p>
            <a:pPr marL="171450" lvl="0" indent="-171450">
              <a:buClr>
                <a:srgbClr val="000000"/>
              </a:buClr>
              <a:buFont typeface="Arial" panose="020B0604020202020204" pitchFamily="34" charset="0"/>
              <a:buChar char="•"/>
              <a:defRPr/>
            </a:pPr>
            <a:r>
              <a:rPr lang="en-GB" sz="1400" dirty="0">
                <a:latin typeface="Arial" panose="020B0604020202020204" pitchFamily="34" charset="0"/>
                <a:cs typeface="Arial" panose="020B0604020202020204" pitchFamily="34" charset="0"/>
                <a:hlinkClick r:id="rId11"/>
              </a:rPr>
              <a:t>Support with achieving good and outstanding </a:t>
            </a:r>
            <a:r>
              <a:rPr lang="en-GB" sz="1400" dirty="0">
                <a:latin typeface="Arial" panose="020B0604020202020204" pitchFamily="34" charset="0"/>
                <a:cs typeface="Arial" panose="020B0604020202020204" pitchFamily="34" charset="0"/>
              </a:rPr>
              <a:t>and preparing for CQC</a:t>
            </a:r>
          </a:p>
          <a:p>
            <a:pPr marL="171450" lvl="0" indent="-171450">
              <a:buClr>
                <a:srgbClr val="000000"/>
              </a:buClr>
              <a:buFont typeface="Arial" panose="020B0604020202020204" pitchFamily="34" charset="0"/>
              <a:buChar char="•"/>
              <a:defRPr/>
            </a:pPr>
            <a:endParaRPr lang="en-GB" sz="1400" dirty="0">
              <a:latin typeface="Arial" panose="020B0604020202020204" pitchFamily="34" charset="0"/>
              <a:cs typeface="Arial" panose="020B0604020202020204" pitchFamily="34" charset="0"/>
            </a:endParaRPr>
          </a:p>
          <a:p>
            <a:pPr marL="171450" lvl="0" indent="-171450">
              <a:buClr>
                <a:srgbClr val="000000"/>
              </a:buClr>
              <a:buFont typeface="Arial" panose="020B0604020202020204" pitchFamily="34" charset="0"/>
              <a:buChar char="•"/>
              <a:defRPr/>
            </a:pPr>
            <a:endParaRPr lang="en-GB" sz="1400" dirty="0">
              <a:latin typeface="Arial" panose="020B0604020202020204" pitchFamily="34" charset="0"/>
              <a:cs typeface="Arial" panose="020B0604020202020204" pitchFamily="34" charset="0"/>
            </a:endParaRPr>
          </a:p>
          <a:p>
            <a:pPr lvl="0">
              <a:buClr>
                <a:srgbClr val="000000"/>
              </a:buClr>
              <a:defRPr/>
            </a:pPr>
            <a:r>
              <a:rPr lang="en-GB" sz="1400" dirty="0">
                <a:latin typeface="Arial" panose="020B0604020202020204" pitchFamily="34" charset="0"/>
                <a:cs typeface="Arial" panose="020B0604020202020204" pitchFamily="34" charset="0"/>
              </a:rPr>
              <a:t>In addition Skills for Care provides advice on recruitment of staff, workforce development funding, a range of learning and development resources and support and much more see </a:t>
            </a:r>
            <a:r>
              <a:rPr lang="en-GB" sz="1400" dirty="0">
                <a:latin typeface="Arial" panose="020B0604020202020204" pitchFamily="34" charset="0"/>
                <a:cs typeface="Arial" panose="020B0604020202020204" pitchFamily="34" charset="0"/>
                <a:hlinkClick r:id="rId12"/>
              </a:rPr>
              <a:t>https://www.skillsforcare.org.uk/home.aspx</a:t>
            </a:r>
            <a:endParaRPr lang="en-GB" sz="1400" dirty="0">
              <a:latin typeface="Arial" panose="020B0604020202020204" pitchFamily="34" charset="0"/>
              <a:cs typeface="Arial" panose="020B0604020202020204" pitchFamily="34" charset="0"/>
            </a:endParaRPr>
          </a:p>
          <a:p>
            <a:pPr lvl="0">
              <a:buClr>
                <a:srgbClr val="000000"/>
              </a:buClr>
              <a:defRPr/>
            </a:pPr>
            <a:endParaRPr lang="en-GB" sz="1200" b="1" dirty="0"/>
          </a:p>
          <a:p>
            <a:pPr lvl="0">
              <a:buClr>
                <a:srgbClr val="000000"/>
              </a:buClr>
              <a:defRPr/>
            </a:pPr>
            <a:r>
              <a:rPr lang="en-GB" sz="1400" b="1" dirty="0">
                <a:solidFill>
                  <a:srgbClr val="005EB8"/>
                </a:solidFill>
                <a:latin typeface="Arial" panose="020B0604020202020204" pitchFamily="34" charset="0"/>
                <a:cs typeface="Arial" panose="020B0604020202020204" pitchFamily="34" charset="0"/>
              </a:rPr>
              <a:t>Please contact your Locality Manager for more information </a:t>
            </a:r>
            <a:r>
              <a:rPr lang="en-GB" sz="1400" b="1" dirty="0">
                <a:solidFill>
                  <a:srgbClr val="005EB8"/>
                </a:solidFill>
                <a:latin typeface="Arial" panose="020B0604020202020204" pitchFamily="34" charset="0"/>
                <a:cs typeface="Arial" panose="020B0604020202020204" pitchFamily="34" charset="0"/>
                <a:hlinkClick r:id="rId13"/>
              </a:rPr>
              <a:t>here</a:t>
            </a:r>
            <a:r>
              <a:rPr lang="en-GB" sz="1400" b="1" dirty="0">
                <a:solidFill>
                  <a:srgbClr val="005EB8"/>
                </a:solidFill>
                <a:latin typeface="Arial" panose="020B0604020202020204" pitchFamily="34" charset="0"/>
                <a:cs typeface="Arial" panose="020B0604020202020204" pitchFamily="34" charset="0"/>
              </a:rPr>
              <a:t>.</a:t>
            </a:r>
            <a:endParaRPr lang="en-GB" sz="1400" b="1" dirty="0">
              <a:solidFill>
                <a:schemeClr val="bg2"/>
              </a:solidFill>
              <a:latin typeface="Arial" panose="020B0604020202020204" pitchFamily="34" charset="0"/>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8C04BCAB-9DA7-450B-A03A-E7F54E86C89F}"/>
              </a:ext>
            </a:extLst>
          </p:cNvPr>
          <p:cNvPicPr>
            <a:picLocks noChangeAspect="1"/>
          </p:cNvPicPr>
          <p:nvPr/>
        </p:nvPicPr>
        <p:blipFill rotWithShape="1">
          <a:blip r:embed="rId14"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901407" y="428141"/>
            <a:ext cx="470932" cy="515631"/>
          </a:xfrm>
          <a:prstGeom prst="rect">
            <a:avLst/>
          </a:prstGeom>
        </p:spPr>
      </p:pic>
      <p:sp>
        <p:nvSpPr>
          <p:cNvPr id="7" name="TextBox 6">
            <a:extLst>
              <a:ext uri="{FF2B5EF4-FFF2-40B4-BE49-F238E27FC236}">
                <a16:creationId xmlns:a16="http://schemas.microsoft.com/office/drawing/2014/main" id="{90EC4AB0-9B01-4597-9B11-A827D20B7518}"/>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pic>
        <p:nvPicPr>
          <p:cNvPr id="4" name="Picture 3">
            <a:extLst>
              <a:ext uri="{FF2B5EF4-FFF2-40B4-BE49-F238E27FC236}">
                <a16:creationId xmlns:a16="http://schemas.microsoft.com/office/drawing/2014/main" id="{6EF7A3FA-22E7-45BD-A139-28EB9B36FBCE}"/>
              </a:ext>
            </a:extLst>
          </p:cNvPr>
          <p:cNvPicPr>
            <a:picLocks noChangeAspect="1"/>
          </p:cNvPicPr>
          <p:nvPr/>
        </p:nvPicPr>
        <p:blipFill>
          <a:blip r:embed="rId15"/>
          <a:stretch>
            <a:fillRect/>
          </a:stretch>
        </p:blipFill>
        <p:spPr>
          <a:xfrm>
            <a:off x="8700897" y="5191389"/>
            <a:ext cx="3171825" cy="1390650"/>
          </a:xfrm>
          <a:prstGeom prst="rect">
            <a:avLst/>
          </a:prstGeom>
        </p:spPr>
      </p:pic>
    </p:spTree>
    <p:extLst>
      <p:ext uri="{BB962C8B-B14F-4D97-AF65-F5344CB8AC3E}">
        <p14:creationId xmlns:p14="http://schemas.microsoft.com/office/powerpoint/2010/main" val="2131517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453190" y="308484"/>
            <a:ext cx="8756073" cy="611649"/>
          </a:xfrm>
        </p:spPr>
        <p:txBody>
          <a:bodyPr/>
          <a:lstStyle/>
          <a:p>
            <a:r>
              <a:rPr lang="en-GB" dirty="0"/>
              <a:t>	</a:t>
            </a:r>
            <a:r>
              <a:rPr lang="en-GB" sz="2800" dirty="0"/>
              <a:t>Infection prevention and control  </a:t>
            </a:r>
            <a:endParaRPr lang="en-GB" dirty="0"/>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609601" y="918112"/>
            <a:ext cx="6657681" cy="162931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b="1" dirty="0"/>
              <a:t>Infection prevention and control:</a:t>
            </a:r>
          </a:p>
          <a:p>
            <a:pPr>
              <a:spcBef>
                <a:spcPts val="0"/>
              </a:spcBef>
            </a:pPr>
            <a:r>
              <a:rPr lang="en-GB" dirty="0">
                <a:solidFill>
                  <a:schemeClr val="tx1">
                    <a:lumMod val="95000"/>
                    <a:lumOff val="5000"/>
                  </a:schemeClr>
                </a:solidFill>
              </a:rPr>
              <a:t>Follow the guidance </a:t>
            </a:r>
            <a:r>
              <a:rPr lang="en-GB" dirty="0"/>
              <a:t>on </a:t>
            </a:r>
            <a:r>
              <a:rPr lang="en-GB" dirty="0">
                <a:hlinkClick r:id="rId3"/>
              </a:rPr>
              <a:t>handwashing and social distancing </a:t>
            </a:r>
            <a:endParaRPr lang="en-GB" dirty="0"/>
          </a:p>
          <a:p>
            <a:pPr>
              <a:spcBef>
                <a:spcPts val="0"/>
              </a:spcBef>
            </a:pPr>
            <a:r>
              <a:rPr lang="en-GB" dirty="0">
                <a:solidFill>
                  <a:schemeClr val="tx1">
                    <a:lumMod val="95000"/>
                    <a:lumOff val="5000"/>
                  </a:schemeClr>
                </a:solidFill>
              </a:rPr>
              <a:t>Follow the </a:t>
            </a:r>
            <a:r>
              <a:rPr lang="en-GB" dirty="0">
                <a:solidFill>
                  <a:schemeClr val="tx1">
                    <a:lumMod val="95000"/>
                    <a:lumOff val="5000"/>
                  </a:schemeClr>
                </a:solidFill>
                <a:hlinkClick r:id="rId4"/>
              </a:rPr>
              <a:t>guidance </a:t>
            </a:r>
            <a:r>
              <a:rPr lang="en-GB" dirty="0">
                <a:solidFill>
                  <a:schemeClr val="tx1">
                    <a:lumMod val="95000"/>
                    <a:lumOff val="5000"/>
                  </a:schemeClr>
                </a:solidFill>
              </a:rPr>
              <a:t>to see if you should be using PPE </a:t>
            </a:r>
          </a:p>
          <a:p>
            <a:pPr>
              <a:spcBef>
                <a:spcPts val="0"/>
              </a:spcBef>
            </a:pPr>
            <a:r>
              <a:rPr lang="en-GB" b="1" dirty="0">
                <a:solidFill>
                  <a:schemeClr val="tx1">
                    <a:lumMod val="95000"/>
                    <a:lumOff val="5000"/>
                  </a:schemeClr>
                </a:solidFill>
              </a:rPr>
              <a:t>All staff</a:t>
            </a:r>
            <a:r>
              <a:rPr lang="en-GB" dirty="0">
                <a:solidFill>
                  <a:schemeClr val="tx1">
                    <a:lumMod val="95000"/>
                    <a:lumOff val="5000"/>
                  </a:schemeClr>
                </a:solidFill>
              </a:rPr>
              <a:t> should wear masks </a:t>
            </a:r>
            <a:r>
              <a:rPr lang="en-GB" altLang="en-US" b="1" dirty="0"/>
              <a:t>at all times </a:t>
            </a:r>
            <a:r>
              <a:rPr lang="en-GB" dirty="0"/>
              <a:t>until you take a break from duties (e.g. to drink, eat, for your break time if stepping outside of the care home or at</a:t>
            </a:r>
            <a:br>
              <a:rPr lang="en-GB" dirty="0"/>
            </a:br>
            <a:r>
              <a:rPr lang="en-GB" dirty="0"/>
              <a:t>end of shift when leaving the care home).</a:t>
            </a:r>
            <a:endParaRPr lang="en-GB" altLang="en-US" b="1" dirty="0"/>
          </a:p>
          <a:p>
            <a:pPr>
              <a:spcBef>
                <a:spcPts val="0"/>
              </a:spcBef>
            </a:pPr>
            <a:r>
              <a:rPr lang="en-GB" altLang="en-US" dirty="0"/>
              <a:t>Staff should adhere to social distancing </a:t>
            </a:r>
            <a:r>
              <a:rPr lang="en-GB" dirty="0"/>
              <a:t>in communal areas, including break rooms</a:t>
            </a:r>
            <a:r>
              <a:rPr lang="en-GB" altLang="en-US" dirty="0"/>
              <a:t>. </a:t>
            </a:r>
          </a:p>
          <a:p>
            <a:pPr>
              <a:spcBef>
                <a:spcPts val="0"/>
              </a:spcBef>
            </a:pPr>
            <a:r>
              <a:rPr lang="en-GB" dirty="0"/>
              <a:t>Masks can be used continuously, depending on </a:t>
            </a:r>
            <a:r>
              <a:rPr lang="en-GB" dirty="0">
                <a:hlinkClick r:id="rId5"/>
              </a:rPr>
              <a:t>different scenarios</a:t>
            </a:r>
            <a:endParaRPr lang="en-GB" dirty="0"/>
          </a:p>
          <a:p>
            <a:pPr>
              <a:spcBef>
                <a:spcPts val="0"/>
              </a:spcBef>
            </a:pPr>
            <a:r>
              <a:rPr lang="en-GB" dirty="0"/>
              <a:t>Gloves and aprons are for single patient use only</a:t>
            </a:r>
          </a:p>
          <a:p>
            <a:pPr>
              <a:spcBef>
                <a:spcPts val="0"/>
              </a:spcBef>
            </a:pPr>
            <a:r>
              <a:rPr lang="en-GB" b="1" dirty="0">
                <a:solidFill>
                  <a:srgbClr val="FF0000"/>
                </a:solidFill>
              </a:rPr>
              <a:t>If you take your mask off, it MUST go in the clinical waste bin</a:t>
            </a:r>
          </a:p>
        </p:txBody>
      </p:sp>
      <p:sp>
        <p:nvSpPr>
          <p:cNvPr id="7" name="Content Placeholder 1">
            <a:extLst>
              <a:ext uri="{FF2B5EF4-FFF2-40B4-BE49-F238E27FC236}">
                <a16:creationId xmlns:a16="http://schemas.microsoft.com/office/drawing/2014/main" id="{2C2EC544-50AD-48DC-8A6B-484608CB46D9}"/>
              </a:ext>
            </a:extLst>
          </p:cNvPr>
          <p:cNvSpPr txBox="1">
            <a:spLocks/>
          </p:cNvSpPr>
          <p:nvPr/>
        </p:nvSpPr>
        <p:spPr>
          <a:xfrm>
            <a:off x="609601" y="5214596"/>
            <a:ext cx="6637801" cy="1183234"/>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dirty="0">
                <a:solidFill>
                  <a:schemeClr val="bg2"/>
                </a:solidFill>
              </a:rPr>
              <a:t>Resources</a:t>
            </a:r>
          </a:p>
          <a:p>
            <a:pPr marL="0" lvl="0" indent="0">
              <a:lnSpc>
                <a:spcPct val="107000"/>
              </a:lnSpc>
              <a:spcBef>
                <a:spcPts val="0"/>
              </a:spcBef>
              <a:buNone/>
              <a:defRPr/>
            </a:pPr>
            <a:r>
              <a:rPr lang="en-GB" sz="1200" dirty="0">
                <a:ea typeface="Calibri" panose="020F0502020204030204" pitchFamily="34" charset="0"/>
              </a:rPr>
              <a:t>Infection Control: </a:t>
            </a:r>
            <a:r>
              <a:rPr lang="en-GB" sz="1200" dirty="0">
                <a:solidFill>
                  <a:srgbClr val="0563C1"/>
                </a:solidFill>
                <a:ea typeface="Calibri" panose="020F0502020204030204" pitchFamily="34" charset="0"/>
                <a:hlinkClick r:id="rId3"/>
              </a:rPr>
              <a:t>Guidance</a:t>
            </a:r>
            <a:r>
              <a:rPr lang="en-GB" sz="1200" dirty="0">
                <a:solidFill>
                  <a:srgbClr val="000000"/>
                </a:solidFill>
                <a:ea typeface="Calibri" panose="020F0502020204030204" pitchFamily="34" charset="0"/>
              </a:rPr>
              <a:t> </a:t>
            </a:r>
            <a:endParaRPr lang="en-GB" sz="1200" b="1" dirty="0">
              <a:solidFill>
                <a:schemeClr val="bg2"/>
              </a:solidFill>
            </a:endParaRPr>
          </a:p>
          <a:p>
            <a:pPr marL="0" indent="0">
              <a:spcBef>
                <a:spcPts val="0"/>
              </a:spcBef>
              <a:buNone/>
            </a:pPr>
            <a:r>
              <a:rPr lang="en-GB" sz="1200" dirty="0"/>
              <a:t>COVID-19 Personal protective equipment use for non-aerosol generating procedures: </a:t>
            </a:r>
            <a:r>
              <a:rPr lang="en-GB" sz="1200" dirty="0">
                <a:hlinkClick r:id="rId6"/>
              </a:rPr>
              <a:t>Guidance</a:t>
            </a:r>
            <a:endParaRPr lang="en-GB" sz="1200" dirty="0"/>
          </a:p>
          <a:p>
            <a:pPr marL="0" indent="0">
              <a:spcBef>
                <a:spcPts val="0"/>
              </a:spcBef>
              <a:buNone/>
            </a:pPr>
            <a:r>
              <a:rPr lang="en-GB" sz="1200" dirty="0"/>
              <a:t>COVID-19 Personal protective equipment use for aerosol generating procedures: </a:t>
            </a:r>
            <a:r>
              <a:rPr lang="en-GB" sz="1200" dirty="0">
                <a:hlinkClick r:id="rId7"/>
              </a:rPr>
              <a:t>Guidance</a:t>
            </a:r>
            <a:endParaRPr lang="en-GB" sz="1200" u="sng" dirty="0"/>
          </a:p>
          <a:p>
            <a:pPr marL="0" indent="0">
              <a:spcBef>
                <a:spcPts val="0"/>
              </a:spcBef>
              <a:buNone/>
            </a:pPr>
            <a:r>
              <a:rPr lang="en-GB" sz="1200" dirty="0"/>
              <a:t>COVID-19 How to work safely in care homes: </a:t>
            </a:r>
            <a:r>
              <a:rPr lang="en-GB" sz="1200" dirty="0">
                <a:hlinkClick r:id="rId5"/>
              </a:rPr>
              <a:t>Guidance</a:t>
            </a:r>
            <a:endParaRPr lang="en-GB" sz="1200" u="sng" dirty="0"/>
          </a:p>
          <a:p>
            <a:pPr marL="0" indent="0">
              <a:spcBef>
                <a:spcPts val="0"/>
              </a:spcBef>
              <a:buNone/>
            </a:pPr>
            <a:r>
              <a:rPr lang="en-GB" sz="1200" dirty="0"/>
              <a:t>Best practice - How to hand wash: </a:t>
            </a:r>
            <a:r>
              <a:rPr lang="en-GB" sz="1200" dirty="0">
                <a:hlinkClick r:id="rId8"/>
              </a:rPr>
              <a:t>Poster</a:t>
            </a:r>
            <a:endParaRPr lang="en-GB" sz="1200" dirty="0"/>
          </a:p>
        </p:txBody>
      </p:sp>
      <p:sp>
        <p:nvSpPr>
          <p:cNvPr id="15" name="TextBox 22">
            <a:extLst>
              <a:ext uri="{FF2B5EF4-FFF2-40B4-BE49-F238E27FC236}">
                <a16:creationId xmlns:a16="http://schemas.microsoft.com/office/drawing/2014/main" id="{123CE6E8-500E-45F4-804C-D0B8660B29F3}"/>
              </a:ext>
            </a:extLst>
          </p:cNvPr>
          <p:cNvSpPr txBox="1"/>
          <p:nvPr/>
        </p:nvSpPr>
        <p:spPr>
          <a:xfrm>
            <a:off x="609601" y="2724972"/>
            <a:ext cx="6637801" cy="2342807"/>
          </a:xfrm>
          <a:prstGeom prst="rect">
            <a:avLst/>
          </a:prstGeom>
          <a:solidFill>
            <a:srgbClr val="ED7D31">
              <a:lumMod val="40000"/>
              <a:lumOff val="60000"/>
            </a:srgbClr>
          </a:solidFill>
          <a:ln>
            <a:noFill/>
          </a:ln>
        </p:spPr>
        <p:txBody>
          <a:bodyPr wrap="square" rtlCol="0">
            <a:noAutofit/>
          </a:bodyPr>
          <a:lstStyle/>
          <a:p>
            <a:pPr>
              <a:lnSpc>
                <a:spcPct val="107000"/>
              </a:lnSpc>
              <a:spcAft>
                <a:spcPts val="0"/>
              </a:spcAft>
            </a:pP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Follow clinical advice on length of isolation for your resident which will depend on clinical symptoms and test results. Use </a:t>
            </a:r>
            <a:r>
              <a:rPr lang="en-GB" sz="1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Infection Control guidance</a:t>
            </a:r>
            <a:r>
              <a:rPr lang="en-GB" sz="1400"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rPr>
              <a:t>.</a:t>
            </a:r>
            <a:endParaRPr lang="en-GB"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tabLst>
                <a:tab pos="457200" algn="l"/>
              </a:tabLst>
              <a:defRPr/>
            </a:pP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Care for resident using PPE (</a:t>
            </a: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9"/>
              </a:rPr>
              <a:t>what to use</a:t>
            </a: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and </a:t>
            </a: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hlinkClick r:id="rId5"/>
              </a:rPr>
              <a:t>how to wear and dispose</a:t>
            </a:r>
            <a:r>
              <a:rPr lang="en-US"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altLang="en-US" sz="800" dirty="0">
              <a:solidFill>
                <a:srgbClr val="000000"/>
              </a:solidFill>
              <a:latin typeface="Arial" panose="020B0604020202020204" pitchFamily="34" charset="0"/>
            </a:endParaRPr>
          </a:p>
          <a:p>
            <a:pPr>
              <a:lnSpc>
                <a:spcPct val="107000"/>
              </a:lnSpc>
              <a:spcAft>
                <a:spcPts val="0"/>
              </a:spcAft>
            </a:pP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Due to sustained transmission PPE is to be used with all patients. Additional PPE is required for Aerosol Generating Procedures as described in the </a:t>
            </a:r>
            <a:r>
              <a:rPr lang="en-GB" sz="1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table</a:t>
            </a: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Use correct handwashing technique (</a:t>
            </a:r>
            <a:r>
              <a:rPr lang="en-GB" sz="1400"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1">
                  <a:extLst>
                    <a:ext uri="{A12FA001-AC4F-418D-AE19-62706E023703}">
                      <ahyp:hlinkClr xmlns:ahyp="http://schemas.microsoft.com/office/drawing/2018/hyperlinkcolor" val="tx"/>
                    </a:ext>
                  </a:extLst>
                </a:hlinkClick>
              </a:rPr>
              <a:t>video</a:t>
            </a: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 and </a:t>
            </a:r>
            <a:r>
              <a:rPr lang="en-GB" sz="1400" dirty="0">
                <a:latin typeface="Arial" panose="020B0604020202020204" pitchFamily="34" charset="0"/>
                <a:ea typeface="Calibri" panose="020F0502020204030204" pitchFamily="34" charset="0"/>
                <a:cs typeface="Times New Roman" panose="02020603050405020304" pitchFamily="18" charset="0"/>
                <a:hlinkClick r:id="rId12"/>
              </a:rPr>
              <a:t>guidance</a:t>
            </a: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Consider bathroom facilities. If no </a:t>
            </a:r>
            <a:r>
              <a:rPr lang="en-GB" sz="14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en</a:t>
            </a:r>
            <a:r>
              <a:rPr lang="en-GB" sz="1400" dirty="0">
                <a:solidFill>
                  <a:srgbClr val="000000"/>
                </a:solidFill>
                <a:latin typeface="Arial" panose="020B0604020202020204" pitchFamily="34" charset="0"/>
                <a:ea typeface="Calibri" panose="020F0502020204030204" pitchFamily="34" charset="0"/>
                <a:cs typeface="Times New Roman" panose="02020603050405020304" pitchFamily="18" charset="0"/>
              </a:rPr>
              <a:t>-suite available:</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Courier New" panose="02070309020205020404" pitchFamily="49" charset="0"/>
              <a:buChar char="o"/>
              <a:tabLst>
                <a:tab pos="457200" algn="l"/>
              </a:tabLst>
            </a:pPr>
            <a:r>
              <a:rPr lang="en-GB"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Designate a single bathroom for this resident only </a:t>
            </a:r>
            <a:endParaRPr lang="en-GB" sz="2000" dirty="0">
              <a:latin typeface="Times New Roman" panose="02020603050405020304" pitchFamily="18" charset="0"/>
              <a:ea typeface="Times New Roman" panose="02020603050405020304" pitchFamily="18" charset="0"/>
              <a:cs typeface="Times New Roman" panose="02020603050405020304" pitchFamily="18" charset="0"/>
            </a:endParaRPr>
          </a:p>
          <a:p>
            <a:pPr marL="800100" lvl="1" indent="-342900">
              <a:buFont typeface="Courier New" panose="02070309020205020404" pitchFamily="49" charset="0"/>
              <a:buChar char="o"/>
              <a:tabLst>
                <a:tab pos="457200" algn="l"/>
              </a:tabLst>
            </a:pPr>
            <a:r>
              <a:rPr lang="en-GB"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Use commode in room</a:t>
            </a:r>
            <a:endParaRPr lang="en-GB"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05DA334-E8A6-4AC6-9998-0DD71E969B34}"/>
              </a:ext>
            </a:extLst>
          </p:cNvPr>
          <p:cNvPicPr>
            <a:picLocks noChangeAspect="1"/>
          </p:cNvPicPr>
          <p:nvPr/>
        </p:nvPicPr>
        <p:blipFill>
          <a:blip r:embed="rId13"/>
          <a:stretch>
            <a:fillRect/>
          </a:stretch>
        </p:blipFill>
        <p:spPr>
          <a:xfrm>
            <a:off x="609601" y="283640"/>
            <a:ext cx="669210" cy="669210"/>
          </a:xfrm>
          <a:prstGeom prst="rect">
            <a:avLst/>
          </a:prstGeom>
        </p:spPr>
      </p:pic>
      <p:sp>
        <p:nvSpPr>
          <p:cNvPr id="11" name="TextBox 10">
            <a:extLst>
              <a:ext uri="{FF2B5EF4-FFF2-40B4-BE49-F238E27FC236}">
                <a16:creationId xmlns:a16="http://schemas.microsoft.com/office/drawing/2014/main" id="{60624897-BC70-4653-A22F-E5FACD03D098}"/>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pic>
        <p:nvPicPr>
          <p:cNvPr id="2" name="Picture 1">
            <a:extLst>
              <a:ext uri="{FF2B5EF4-FFF2-40B4-BE49-F238E27FC236}">
                <a16:creationId xmlns:a16="http://schemas.microsoft.com/office/drawing/2014/main" id="{F20161EE-2423-4C93-92AE-CCEC59565221}"/>
              </a:ext>
            </a:extLst>
          </p:cNvPr>
          <p:cNvPicPr>
            <a:picLocks noChangeAspect="1"/>
          </p:cNvPicPr>
          <p:nvPr/>
        </p:nvPicPr>
        <p:blipFill rotWithShape="1">
          <a:blip r:embed="rId14"/>
          <a:srcRect l="36612" t="18482" r="35954" b="11751"/>
          <a:stretch/>
        </p:blipFill>
        <p:spPr>
          <a:xfrm>
            <a:off x="7724274" y="724592"/>
            <a:ext cx="4138863" cy="5917964"/>
          </a:xfrm>
          <a:prstGeom prst="rect">
            <a:avLst/>
          </a:prstGeom>
        </p:spPr>
      </p:pic>
    </p:spTree>
    <p:extLst>
      <p:ext uri="{BB962C8B-B14F-4D97-AF65-F5344CB8AC3E}">
        <p14:creationId xmlns:p14="http://schemas.microsoft.com/office/powerpoint/2010/main" val="3036716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1" y="242816"/>
            <a:ext cx="9804034" cy="611649"/>
          </a:xfrm>
        </p:spPr>
        <p:txBody>
          <a:bodyPr/>
          <a:lstStyle/>
          <a:p>
            <a:r>
              <a:rPr lang="en-GB" dirty="0"/>
              <a:t>	Zoning </a:t>
            </a: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348344" y="854465"/>
            <a:ext cx="11430522" cy="4788351"/>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dirty="0"/>
              <a:t>Dividing the care home into clearly marked </a:t>
            </a:r>
            <a:r>
              <a:rPr lang="en-GB" b="1" dirty="0"/>
              <a:t>risk zones </a:t>
            </a:r>
            <a:r>
              <a:rPr lang="en-GB" dirty="0"/>
              <a:t>should help reduce infection.</a:t>
            </a:r>
          </a:p>
          <a:p>
            <a:pPr marL="0" indent="0">
              <a:lnSpc>
                <a:spcPct val="100000"/>
              </a:lnSpc>
              <a:spcBef>
                <a:spcPts val="0"/>
              </a:spcBef>
              <a:buNone/>
            </a:pPr>
            <a:endParaRPr lang="en-GB" dirty="0"/>
          </a:p>
          <a:p>
            <a:pPr marL="0" indent="0">
              <a:lnSpc>
                <a:spcPct val="100000"/>
              </a:lnSpc>
              <a:spcBef>
                <a:spcPts val="0"/>
              </a:spcBef>
              <a:buNone/>
            </a:pPr>
            <a:endParaRPr lang="en-GB" sz="200" dirty="0"/>
          </a:p>
          <a:p>
            <a:pPr marL="0" indent="0">
              <a:lnSpc>
                <a:spcPct val="100000"/>
              </a:lnSpc>
              <a:spcBef>
                <a:spcPts val="0"/>
              </a:spcBef>
              <a:buNone/>
            </a:pPr>
            <a:r>
              <a:rPr lang="en-GB" dirty="0"/>
              <a:t>Example of zones:</a:t>
            </a:r>
          </a:p>
          <a:p>
            <a:pPr marL="0" indent="0">
              <a:lnSpc>
                <a:spcPct val="100000"/>
              </a:lnSpc>
              <a:spcBef>
                <a:spcPts val="0"/>
              </a:spcBef>
              <a:buNone/>
            </a:pPr>
            <a:r>
              <a:rPr lang="en-GB" b="1" dirty="0">
                <a:solidFill>
                  <a:srgbClr val="00B050"/>
                </a:solidFill>
              </a:rPr>
              <a:t>Green </a:t>
            </a:r>
          </a:p>
          <a:p>
            <a:pPr>
              <a:lnSpc>
                <a:spcPct val="100000"/>
              </a:lnSpc>
              <a:spcBef>
                <a:spcPts val="0"/>
              </a:spcBef>
            </a:pPr>
            <a:r>
              <a:rPr lang="en-GB" dirty="0">
                <a:solidFill>
                  <a:srgbClr val="00B050"/>
                </a:solidFill>
              </a:rPr>
              <a:t>Residents with negative test or no symptoms and have been in the home for over 14 days</a:t>
            </a:r>
          </a:p>
          <a:p>
            <a:pPr>
              <a:lnSpc>
                <a:spcPct val="100000"/>
              </a:lnSpc>
              <a:spcBef>
                <a:spcPts val="0"/>
              </a:spcBef>
            </a:pPr>
            <a:r>
              <a:rPr lang="en-GB" dirty="0">
                <a:solidFill>
                  <a:srgbClr val="00B050"/>
                </a:solidFill>
              </a:rPr>
              <a:t>Areas used prior to full PPE such as offices, food prep and changing room</a:t>
            </a:r>
          </a:p>
          <a:p>
            <a:pPr marL="0" indent="0">
              <a:lnSpc>
                <a:spcPct val="100000"/>
              </a:lnSpc>
              <a:spcBef>
                <a:spcPts val="0"/>
              </a:spcBef>
              <a:buNone/>
            </a:pPr>
            <a:r>
              <a:rPr lang="en-GB" b="1" dirty="0">
                <a:solidFill>
                  <a:srgbClr val="E6AF00"/>
                </a:solidFill>
              </a:rPr>
              <a:t>Amber</a:t>
            </a:r>
          </a:p>
          <a:p>
            <a:pPr>
              <a:lnSpc>
                <a:spcPct val="100000"/>
              </a:lnSpc>
              <a:spcBef>
                <a:spcPts val="0"/>
              </a:spcBef>
            </a:pPr>
            <a:r>
              <a:rPr lang="en-GB" b="1" dirty="0">
                <a:solidFill>
                  <a:srgbClr val="E6AF00"/>
                </a:solidFill>
              </a:rPr>
              <a:t>R</a:t>
            </a:r>
            <a:r>
              <a:rPr lang="en-GB" dirty="0">
                <a:solidFill>
                  <a:srgbClr val="E6AF00"/>
                </a:solidFill>
              </a:rPr>
              <a:t>esidents with no symptoms but returned from hospital within last 14 days – after 14 days their room can become green</a:t>
            </a:r>
          </a:p>
          <a:p>
            <a:pPr>
              <a:lnSpc>
                <a:spcPct val="100000"/>
              </a:lnSpc>
              <a:spcBef>
                <a:spcPts val="0"/>
              </a:spcBef>
            </a:pPr>
            <a:r>
              <a:rPr lang="en-GB" dirty="0">
                <a:solidFill>
                  <a:srgbClr val="E6AF00"/>
                </a:solidFill>
              </a:rPr>
              <a:t>Areas such as elevators, visitor entrance, nursing station and laundry</a:t>
            </a:r>
          </a:p>
          <a:p>
            <a:pPr marL="0" indent="0">
              <a:lnSpc>
                <a:spcPct val="100000"/>
              </a:lnSpc>
              <a:spcBef>
                <a:spcPts val="0"/>
              </a:spcBef>
              <a:buNone/>
            </a:pPr>
            <a:r>
              <a:rPr lang="en-GB" b="1" dirty="0">
                <a:solidFill>
                  <a:srgbClr val="FF0000"/>
                </a:solidFill>
              </a:rPr>
              <a:t>Red</a:t>
            </a:r>
          </a:p>
          <a:p>
            <a:pPr>
              <a:lnSpc>
                <a:spcPct val="100000"/>
              </a:lnSpc>
              <a:spcBef>
                <a:spcPts val="0"/>
              </a:spcBef>
            </a:pPr>
            <a:r>
              <a:rPr lang="en-GB" dirty="0">
                <a:solidFill>
                  <a:srgbClr val="FF0000"/>
                </a:solidFill>
              </a:rPr>
              <a:t>Residents who are symptomatic, had a positive test or confirmed contact with positive case. </a:t>
            </a:r>
          </a:p>
          <a:p>
            <a:pPr>
              <a:lnSpc>
                <a:spcPct val="100000"/>
              </a:lnSpc>
              <a:spcBef>
                <a:spcPts val="0"/>
              </a:spcBef>
            </a:pPr>
            <a:r>
              <a:rPr lang="en-GB" dirty="0">
                <a:solidFill>
                  <a:srgbClr val="FF0000"/>
                </a:solidFill>
              </a:rPr>
              <a:t>Their laundry, dirty dishes (for soaking), waste etc. </a:t>
            </a:r>
          </a:p>
          <a:p>
            <a:pPr marL="0" indent="0">
              <a:lnSpc>
                <a:spcPct val="100000"/>
              </a:lnSpc>
              <a:spcBef>
                <a:spcPts val="0"/>
              </a:spcBef>
              <a:buNone/>
            </a:pPr>
            <a:endParaRPr lang="en-GB" dirty="0">
              <a:ea typeface="Calibri" panose="020F0502020204030204" pitchFamily="34" charset="0"/>
            </a:endParaRPr>
          </a:p>
          <a:p>
            <a:pPr marL="0" indent="0">
              <a:lnSpc>
                <a:spcPct val="100000"/>
              </a:lnSpc>
              <a:spcBef>
                <a:spcPts val="0"/>
              </a:spcBef>
              <a:buNone/>
            </a:pPr>
            <a:r>
              <a:rPr lang="en-GB" dirty="0">
                <a:ea typeface="Calibri" panose="020F0502020204030204" pitchFamily="34" charset="0"/>
              </a:rPr>
              <a:t>Key considerations:</a:t>
            </a:r>
          </a:p>
          <a:p>
            <a:pPr>
              <a:lnSpc>
                <a:spcPct val="100000"/>
              </a:lnSpc>
              <a:spcBef>
                <a:spcPts val="0"/>
              </a:spcBef>
            </a:pPr>
            <a:r>
              <a:rPr lang="en-GB" dirty="0">
                <a:ea typeface="Calibri" panose="020F0502020204030204" pitchFamily="34" charset="0"/>
              </a:rPr>
              <a:t>Look at the care home </a:t>
            </a:r>
            <a:r>
              <a:rPr lang="en-GB" b="1" dirty="0">
                <a:ea typeface="Calibri" panose="020F0502020204030204" pitchFamily="34" charset="0"/>
              </a:rPr>
              <a:t>floor plan </a:t>
            </a:r>
            <a:r>
              <a:rPr lang="en-GB" dirty="0">
                <a:ea typeface="Calibri" panose="020F0502020204030204" pitchFamily="34" charset="0"/>
              </a:rPr>
              <a:t>to consider how to implement e.g. separating floors or areas on one floor. </a:t>
            </a:r>
          </a:p>
          <a:p>
            <a:pPr marL="0" indent="0">
              <a:lnSpc>
                <a:spcPct val="100000"/>
              </a:lnSpc>
              <a:spcBef>
                <a:spcPts val="0"/>
              </a:spcBef>
              <a:buNone/>
            </a:pPr>
            <a:endParaRPr lang="en-GB" sz="400" dirty="0">
              <a:ea typeface="Calibri" panose="020F0502020204030204" pitchFamily="34" charset="0"/>
            </a:endParaRPr>
          </a:p>
          <a:p>
            <a:pPr>
              <a:lnSpc>
                <a:spcPct val="100000"/>
              </a:lnSpc>
              <a:spcBef>
                <a:spcPts val="0"/>
              </a:spcBef>
            </a:pPr>
            <a:r>
              <a:rPr lang="en-GB" dirty="0">
                <a:ea typeface="Calibri" panose="020F0502020204030204" pitchFamily="34" charset="0"/>
              </a:rPr>
              <a:t>Staff (including cleaners) only </a:t>
            </a:r>
            <a:r>
              <a:rPr lang="en-GB" b="1" dirty="0">
                <a:ea typeface="Calibri" panose="020F0502020204030204" pitchFamily="34" charset="0"/>
              </a:rPr>
              <a:t>working in one zone </a:t>
            </a:r>
            <a:r>
              <a:rPr lang="en-GB" dirty="0">
                <a:ea typeface="Calibri" panose="020F0502020204030204" pitchFamily="34" charset="0"/>
              </a:rPr>
              <a:t>where possible. Keep staff from different groups separate</a:t>
            </a:r>
          </a:p>
          <a:p>
            <a:pPr marL="0" indent="0">
              <a:lnSpc>
                <a:spcPct val="100000"/>
              </a:lnSpc>
              <a:spcBef>
                <a:spcPts val="0"/>
              </a:spcBef>
              <a:buNone/>
            </a:pPr>
            <a:endParaRPr lang="en-GB" sz="400" dirty="0">
              <a:ea typeface="Calibri" panose="020F0502020204030204" pitchFamily="34" charset="0"/>
            </a:endParaRPr>
          </a:p>
          <a:p>
            <a:pPr>
              <a:lnSpc>
                <a:spcPct val="100000"/>
              </a:lnSpc>
              <a:spcBef>
                <a:spcPts val="0"/>
              </a:spcBef>
            </a:pPr>
            <a:r>
              <a:rPr lang="en-GB" dirty="0">
                <a:ea typeface="Calibri" panose="020F0502020204030204" pitchFamily="34" charset="0"/>
              </a:rPr>
              <a:t>Constant infection prevention control measures when </a:t>
            </a:r>
            <a:r>
              <a:rPr lang="en-GB" b="1" dirty="0">
                <a:ea typeface="Calibri" panose="020F0502020204030204" pitchFamily="34" charset="0"/>
              </a:rPr>
              <a:t>crossing zones</a:t>
            </a:r>
          </a:p>
          <a:p>
            <a:pPr marL="0" indent="0">
              <a:lnSpc>
                <a:spcPct val="100000"/>
              </a:lnSpc>
              <a:spcBef>
                <a:spcPts val="0"/>
              </a:spcBef>
              <a:buNone/>
            </a:pPr>
            <a:endParaRPr lang="en-GB" sz="400" b="1" dirty="0">
              <a:ea typeface="Calibri" panose="020F0502020204030204" pitchFamily="34" charset="0"/>
            </a:endParaRPr>
          </a:p>
          <a:p>
            <a:pPr>
              <a:lnSpc>
                <a:spcPct val="100000"/>
              </a:lnSpc>
              <a:spcBef>
                <a:spcPts val="0"/>
              </a:spcBef>
            </a:pPr>
            <a:r>
              <a:rPr lang="en-GB" b="1" dirty="0">
                <a:ea typeface="Calibri" panose="020F0502020204030204" pitchFamily="34" charset="0"/>
              </a:rPr>
              <a:t>Vivid signage </a:t>
            </a:r>
            <a:r>
              <a:rPr lang="en-GB" dirty="0">
                <a:ea typeface="Calibri" panose="020F0502020204030204" pitchFamily="34" charset="0"/>
              </a:rPr>
              <a:t>on infection prevention at all points </a:t>
            </a:r>
            <a:r>
              <a:rPr lang="en-GB" b="1" dirty="0">
                <a:ea typeface="Calibri" panose="020F0502020204030204" pitchFamily="34" charset="0"/>
              </a:rPr>
              <a:t>between risk zones</a:t>
            </a:r>
          </a:p>
          <a:p>
            <a:pPr marL="0" indent="0">
              <a:lnSpc>
                <a:spcPct val="100000"/>
              </a:lnSpc>
              <a:spcBef>
                <a:spcPts val="0"/>
              </a:spcBef>
              <a:buNone/>
            </a:pPr>
            <a:endParaRPr lang="en-GB" sz="400" b="1" dirty="0">
              <a:ea typeface="Calibri" panose="020F0502020204030204" pitchFamily="34" charset="0"/>
            </a:endParaRPr>
          </a:p>
          <a:p>
            <a:pPr>
              <a:lnSpc>
                <a:spcPct val="100000"/>
              </a:lnSpc>
              <a:spcBef>
                <a:spcPts val="0"/>
              </a:spcBef>
            </a:pPr>
            <a:r>
              <a:rPr lang="en-GB" b="1" dirty="0">
                <a:ea typeface="Calibri" panose="020F0502020204030204" pitchFamily="34" charset="0"/>
              </a:rPr>
              <a:t>Elevato</a:t>
            </a:r>
            <a:r>
              <a:rPr lang="en-GB" dirty="0">
                <a:ea typeface="Calibri" panose="020F0502020204030204" pitchFamily="34" charset="0"/>
              </a:rPr>
              <a:t>r plan e.g. one for each zone or using at different times of the day</a:t>
            </a:r>
          </a:p>
          <a:p>
            <a:pPr marL="0" indent="0">
              <a:lnSpc>
                <a:spcPct val="100000"/>
              </a:lnSpc>
              <a:spcBef>
                <a:spcPts val="0"/>
              </a:spcBef>
              <a:buNone/>
            </a:pPr>
            <a:endParaRPr lang="en-GB" sz="400" dirty="0">
              <a:ea typeface="Calibri" panose="020F0502020204030204" pitchFamily="34" charset="0"/>
            </a:endParaRPr>
          </a:p>
          <a:p>
            <a:pPr>
              <a:lnSpc>
                <a:spcPct val="100000"/>
              </a:lnSpc>
              <a:spcBef>
                <a:spcPts val="0"/>
              </a:spcBef>
            </a:pPr>
            <a:r>
              <a:rPr lang="en-GB" b="1" dirty="0">
                <a:ea typeface="Calibri" panose="020F0502020204030204" pitchFamily="34" charset="0"/>
              </a:rPr>
              <a:t>Equipment</a:t>
            </a:r>
            <a:r>
              <a:rPr lang="en-GB" dirty="0">
                <a:ea typeface="Calibri" panose="020F0502020204030204" pitchFamily="34" charset="0"/>
              </a:rPr>
              <a:t> –Keep for individual use where possible – when not separate storage areas for different zones</a:t>
            </a:r>
          </a:p>
          <a:p>
            <a:pPr>
              <a:lnSpc>
                <a:spcPct val="100000"/>
              </a:lnSpc>
              <a:spcBef>
                <a:spcPts val="0"/>
              </a:spcBef>
            </a:pPr>
            <a:endParaRPr lang="en-GB" dirty="0">
              <a:ea typeface="Calibri" panose="020F0502020204030204" pitchFamily="34" charset="0"/>
            </a:endParaRPr>
          </a:p>
          <a:p>
            <a:pPr marL="0" indent="0">
              <a:lnSpc>
                <a:spcPct val="100000"/>
              </a:lnSpc>
              <a:spcBef>
                <a:spcPts val="0"/>
              </a:spcBef>
              <a:buNone/>
            </a:pPr>
            <a:r>
              <a:rPr lang="en-GB" b="1" dirty="0">
                <a:ea typeface="Calibri" panose="020F0502020204030204" pitchFamily="34" charset="0"/>
              </a:rPr>
              <a:t>Resource</a:t>
            </a:r>
          </a:p>
          <a:p>
            <a:pPr marL="0" indent="0">
              <a:lnSpc>
                <a:spcPct val="100000"/>
              </a:lnSpc>
              <a:spcBef>
                <a:spcPts val="0"/>
              </a:spcBef>
              <a:buNone/>
            </a:pPr>
            <a:r>
              <a:rPr lang="en-GB" dirty="0">
                <a:ea typeface="Calibri" panose="020F0502020204030204" pitchFamily="34" charset="0"/>
              </a:rPr>
              <a:t>Download </a:t>
            </a:r>
            <a:r>
              <a:rPr lang="en-GB" dirty="0" err="1">
                <a:ea typeface="Calibri" panose="020F0502020204030204" pitchFamily="34" charset="0"/>
              </a:rPr>
              <a:t>BushProof</a:t>
            </a:r>
            <a:r>
              <a:rPr lang="en-GB" dirty="0">
                <a:ea typeface="Calibri" panose="020F0502020204030204" pitchFamily="34" charset="0"/>
              </a:rPr>
              <a:t> </a:t>
            </a:r>
            <a:r>
              <a:rPr lang="en-GB" b="1" dirty="0">
                <a:ea typeface="Calibri" panose="020F0502020204030204" pitchFamily="34" charset="0"/>
              </a:rPr>
              <a:t>infection prevention control signage </a:t>
            </a:r>
            <a:r>
              <a:rPr lang="en-GB" dirty="0">
                <a:ea typeface="Calibri" panose="020F0502020204030204" pitchFamily="34" charset="0"/>
              </a:rPr>
              <a:t>and zoning </a:t>
            </a:r>
            <a:r>
              <a:rPr lang="en-GB" b="1" dirty="0">
                <a:ea typeface="Calibri" panose="020F0502020204030204" pitchFamily="34" charset="0"/>
              </a:rPr>
              <a:t>strategy document </a:t>
            </a:r>
            <a:r>
              <a:rPr lang="en-GB" dirty="0">
                <a:ea typeface="Calibri" panose="020F0502020204030204" pitchFamily="34" charset="0"/>
              </a:rPr>
              <a:t>with lots of information including floor plan examples: </a:t>
            </a:r>
            <a:r>
              <a:rPr lang="en-GB" dirty="0">
                <a:ea typeface="Calibri" panose="020F0502020204030204" pitchFamily="34" charset="0"/>
                <a:hlinkClick r:id="rId3"/>
              </a:rPr>
              <a:t>http://www.bushproof.com/care-homes-strategy-for-infection-prevention-control-of-covid-19-based-on-clear-delineation-of-risk-zones/</a:t>
            </a:r>
            <a:r>
              <a:rPr lang="en-GB" dirty="0">
                <a:ea typeface="Calibri" panose="020F0502020204030204" pitchFamily="34" charset="0"/>
              </a:rPr>
              <a:t> </a:t>
            </a:r>
          </a:p>
          <a:p>
            <a:pPr marL="0" indent="0">
              <a:lnSpc>
                <a:spcPct val="100000"/>
              </a:lnSpc>
              <a:spcBef>
                <a:spcPts val="0"/>
              </a:spcBef>
              <a:buFont typeface="Arial" panose="020B0604020202020204" pitchFamily="34" charset="0"/>
              <a:buNone/>
            </a:pPr>
            <a:endParaRPr lang="en-GB" dirty="0"/>
          </a:p>
        </p:txBody>
      </p:sp>
      <p:sp>
        <p:nvSpPr>
          <p:cNvPr id="10" name="TextBox 9">
            <a:extLst>
              <a:ext uri="{FF2B5EF4-FFF2-40B4-BE49-F238E27FC236}">
                <a16:creationId xmlns:a16="http://schemas.microsoft.com/office/drawing/2014/main" id="{89C0E86F-7C42-4A21-BE9B-EEC952CAA829}"/>
              </a:ext>
            </a:extLst>
          </p:cNvPr>
          <p:cNvSpPr txBox="1"/>
          <p:nvPr/>
        </p:nvSpPr>
        <p:spPr>
          <a:xfrm>
            <a:off x="11106446" y="6642556"/>
            <a:ext cx="1085554" cy="215444"/>
          </a:xfrm>
          <a:prstGeom prst="rect">
            <a:avLst/>
          </a:prstGeom>
          <a:noFill/>
        </p:spPr>
        <p:txBody>
          <a:bodyPr wrap="none" rtlCol="0">
            <a:spAutoFit/>
          </a:bodyPr>
          <a:lstStyle/>
          <a:p>
            <a:r>
              <a:rPr lang="en-GB" sz="800" dirty="0"/>
              <a:t>Version 6.1 20201125</a:t>
            </a:r>
          </a:p>
        </p:txBody>
      </p:sp>
      <p:pic>
        <p:nvPicPr>
          <p:cNvPr id="11" name="Picture 10" descr="Signpost">
            <a:extLst>
              <a:ext uri="{FF2B5EF4-FFF2-40B4-BE49-F238E27FC236}">
                <a16:creationId xmlns:a16="http://schemas.microsoft.com/office/drawing/2014/main" id="{C81410E1-5980-4D88-82A5-B3A10F10E2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09601" y="242816"/>
            <a:ext cx="563879" cy="563879"/>
          </a:xfrm>
          <a:prstGeom prst="rect">
            <a:avLst/>
          </a:prstGeom>
        </p:spPr>
      </p:pic>
      <p:sp>
        <p:nvSpPr>
          <p:cNvPr id="6" name="Content Placeholder 1">
            <a:extLst>
              <a:ext uri="{FF2B5EF4-FFF2-40B4-BE49-F238E27FC236}">
                <a16:creationId xmlns:a16="http://schemas.microsoft.com/office/drawing/2014/main" id="{36ECC20A-3106-4AFF-8CBD-0D9314C07592}"/>
              </a:ext>
            </a:extLst>
          </p:cNvPr>
          <p:cNvSpPr txBox="1">
            <a:spLocks/>
          </p:cNvSpPr>
          <p:nvPr/>
        </p:nvSpPr>
        <p:spPr>
          <a:xfrm>
            <a:off x="348344" y="5690586"/>
            <a:ext cx="11430522" cy="745725"/>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en-GB" dirty="0">
              <a:ea typeface="Calibri" panose="020F0502020204030204" pitchFamily="34" charset="0"/>
            </a:endParaRPr>
          </a:p>
          <a:p>
            <a:pPr marL="0" indent="0">
              <a:lnSpc>
                <a:spcPct val="100000"/>
              </a:lnSpc>
              <a:spcBef>
                <a:spcPts val="0"/>
              </a:spcBef>
              <a:buFont typeface="Arial" panose="020B0604020202020204" pitchFamily="34" charset="0"/>
              <a:buNone/>
            </a:pPr>
            <a:endParaRPr lang="en-GB" dirty="0"/>
          </a:p>
        </p:txBody>
      </p:sp>
    </p:spTree>
    <p:extLst>
      <p:ext uri="{BB962C8B-B14F-4D97-AF65-F5344CB8AC3E}">
        <p14:creationId xmlns:p14="http://schemas.microsoft.com/office/powerpoint/2010/main" val="1876082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33C55D-AFB8-4C4B-B3A7-C1E57AEDAEBA}"/>
              </a:ext>
            </a:extLst>
          </p:cNvPr>
          <p:cNvSpPr>
            <a:spLocks noGrp="1"/>
          </p:cNvSpPr>
          <p:nvPr>
            <p:ph type="title"/>
          </p:nvPr>
        </p:nvSpPr>
        <p:spPr>
          <a:xfrm>
            <a:off x="609600" y="548641"/>
            <a:ext cx="10764416" cy="611649"/>
          </a:xfrm>
        </p:spPr>
        <p:txBody>
          <a:bodyPr/>
          <a:lstStyle/>
          <a:p>
            <a:r>
              <a:rPr lang="en-GB" dirty="0"/>
              <a:t>	PPE and escalating your supply issues</a:t>
            </a:r>
          </a:p>
        </p:txBody>
      </p:sp>
      <p:sp>
        <p:nvSpPr>
          <p:cNvPr id="5" name="Content Placeholder 1">
            <a:extLst>
              <a:ext uri="{FF2B5EF4-FFF2-40B4-BE49-F238E27FC236}">
                <a16:creationId xmlns:a16="http://schemas.microsoft.com/office/drawing/2014/main" id="{44D9779A-4D2E-4E39-98EF-9948824EE6BF}"/>
              </a:ext>
            </a:extLst>
          </p:cNvPr>
          <p:cNvSpPr txBox="1">
            <a:spLocks/>
          </p:cNvSpPr>
          <p:nvPr/>
        </p:nvSpPr>
        <p:spPr>
          <a:xfrm>
            <a:off x="541466" y="1302891"/>
            <a:ext cx="11377265" cy="43584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Continue to order your usual PPE supplies of gloves, aprons and soap/sanitiser but we also know this has been a challenge and want to support you. COVID-19 has created unprecedented demand on the type and quantity of PPE required by the sector. The Winter Plan identifies that the supply of PPE to the care sector is fundamental to ensuring that care workers can safely provide care to those who need it.</a:t>
            </a:r>
          </a:p>
          <a:p>
            <a:pPr marL="36000" indent="0">
              <a:spcBef>
                <a:spcPts val="0"/>
              </a:spcBef>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dirty="0"/>
          </a:p>
          <a:p>
            <a:pPr marL="36000" indent="0">
              <a:spcBef>
                <a:spcPts val="0"/>
              </a:spcBef>
              <a:buFont typeface="Arial" panose="020B0604020202020204" pitchFamily="34" charset="0"/>
              <a:buNone/>
            </a:pPr>
            <a:endParaRPr lang="en-GB" b="1" dirty="0"/>
          </a:p>
          <a:p>
            <a:pPr marL="36000" indent="0">
              <a:spcBef>
                <a:spcPts val="0"/>
              </a:spcBef>
              <a:buFont typeface="Arial" panose="020B0604020202020204" pitchFamily="34" charset="0"/>
              <a:buNone/>
            </a:pPr>
            <a:endParaRPr lang="en-GB" b="1" dirty="0"/>
          </a:p>
          <a:p>
            <a:pPr marL="36000" indent="0">
              <a:spcBef>
                <a:spcPts val="0"/>
              </a:spcBef>
              <a:buFont typeface="Arial" panose="020B0604020202020204" pitchFamily="34" charset="0"/>
              <a:buNone/>
            </a:pPr>
            <a:endParaRPr lang="en-GB" b="1" dirty="0"/>
          </a:p>
          <a:p>
            <a:pPr marL="36000" indent="0">
              <a:spcBef>
                <a:spcPts val="0"/>
              </a:spcBef>
              <a:buFont typeface="Arial" panose="020B0604020202020204" pitchFamily="34" charset="0"/>
              <a:buNone/>
            </a:pPr>
            <a:endParaRPr lang="en-GB" b="1" dirty="0"/>
          </a:p>
          <a:p>
            <a:pPr marL="36000" indent="0">
              <a:spcBef>
                <a:spcPts val="0"/>
              </a:spcBef>
              <a:buFont typeface="Arial" panose="020B0604020202020204" pitchFamily="34" charset="0"/>
              <a:buNone/>
            </a:pPr>
            <a:r>
              <a:rPr lang="en-GB" b="1" dirty="0"/>
              <a:t>When contacting your Local Authority:</a:t>
            </a:r>
          </a:p>
          <a:p>
            <a:pPr marL="93150" indent="-285750">
              <a:spcBef>
                <a:spcPts val="0"/>
              </a:spcBef>
            </a:pPr>
            <a:r>
              <a:rPr lang="en-GB" dirty="0"/>
              <a:t>Outline your concern including the requirement</a:t>
            </a:r>
          </a:p>
          <a:p>
            <a:pPr marL="93150" indent="-285750">
              <a:spcBef>
                <a:spcPts val="0"/>
              </a:spcBef>
            </a:pPr>
            <a:r>
              <a:rPr lang="en-GB" dirty="0"/>
              <a:t>Outline what your current stock levels are and if you have confirmed or suspected COVID cases within your home. </a:t>
            </a:r>
          </a:p>
          <a:p>
            <a:pPr marL="93150" indent="-285750">
              <a:spcBef>
                <a:spcPts val="0"/>
              </a:spcBef>
            </a:pPr>
            <a:r>
              <a:rPr lang="en-GB" dirty="0"/>
              <a:t>If you do not get a response from your local authority, please ask them to escalate to the STP for mutual aid support</a:t>
            </a:r>
          </a:p>
          <a:p>
            <a:pPr marL="93150" indent="-285750">
              <a:spcBef>
                <a:spcPts val="0"/>
              </a:spcBef>
            </a:pPr>
            <a:r>
              <a:rPr lang="en-GB" dirty="0"/>
              <a:t>Where issues with local supply exist, this will be escalated to the regional Supply Chain Team for support.  </a:t>
            </a:r>
          </a:p>
          <a:p>
            <a:pPr marL="36000" indent="0">
              <a:spcBef>
                <a:spcPts val="0"/>
              </a:spcBef>
              <a:buFont typeface="Arial" panose="020B0604020202020204" pitchFamily="34" charset="0"/>
              <a:buNone/>
            </a:pPr>
            <a:r>
              <a:rPr lang="en-GB" dirty="0"/>
              <a:t> </a:t>
            </a:r>
          </a:p>
        </p:txBody>
      </p:sp>
      <p:sp>
        <p:nvSpPr>
          <p:cNvPr id="13" name="Text Box 2">
            <a:extLst>
              <a:ext uri="{FF2B5EF4-FFF2-40B4-BE49-F238E27FC236}">
                <a16:creationId xmlns:a16="http://schemas.microsoft.com/office/drawing/2014/main" id="{00F0A3BF-864D-4945-B72E-42E4929E7569}"/>
              </a:ext>
            </a:extLst>
          </p:cNvPr>
          <p:cNvSpPr txBox="1">
            <a:spLocks noChangeArrowheads="1"/>
          </p:cNvSpPr>
          <p:nvPr/>
        </p:nvSpPr>
        <p:spPr bwMode="auto">
          <a:xfrm>
            <a:off x="541466" y="2141458"/>
            <a:ext cx="11129170" cy="2358124"/>
          </a:xfrm>
          <a:prstGeom prst="rect">
            <a:avLst/>
          </a:prstGeom>
          <a:solidFill>
            <a:srgbClr val="70AD47">
              <a:lumMod val="20000"/>
              <a:lumOff val="80000"/>
            </a:srgbClr>
          </a:solid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en-GB" sz="1400" b="1" dirty="0">
                <a:latin typeface="Arial" panose="020B0604020202020204" pitchFamily="34" charset="0"/>
                <a:ea typeface="Calibri" panose="020F0502020204030204" pitchFamily="34" charset="0"/>
                <a:cs typeface="Arial" panose="020B0604020202020204" pitchFamily="34" charset="0"/>
              </a:rPr>
              <a:t>How to access Personal Protective Equipment (PPE):</a:t>
            </a:r>
            <a:endParaRPr lang="en-GB" sz="14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Care homes and domiciliary care providers are eligible to register for the PPE portal and can obtain </a:t>
            </a:r>
            <a:r>
              <a:rPr lang="en-GB" sz="1400" b="1" dirty="0">
                <a:latin typeface="Arial" panose="020B0604020202020204" pitchFamily="34" charset="0"/>
                <a:cs typeface="Arial" panose="020B0604020202020204" pitchFamily="34" charset="0"/>
              </a:rPr>
              <a:t>free PPE for COVID-19 requirements until March 2021. </a:t>
            </a:r>
            <a:r>
              <a:rPr lang="en-GB" sz="1400" dirty="0">
                <a:latin typeface="Arial" panose="020B0604020202020204" pitchFamily="34" charset="0"/>
                <a:cs typeface="Arial" panose="020B0604020202020204" pitchFamily="34" charset="0"/>
              </a:rPr>
              <a:t>You can only log in and place an order if you’ve received an email invitation to register.</a:t>
            </a:r>
            <a:endParaRPr lang="en-GB"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The PPE portal order limits which are under constant review can be found </a:t>
            </a:r>
            <a:r>
              <a:rPr lang="en-GB" sz="1400" dirty="0">
                <a:latin typeface="Arial" panose="020B0604020202020204" pitchFamily="34" charset="0"/>
                <a:cs typeface="Arial" panose="020B0604020202020204" pitchFamily="34" charset="0"/>
                <a:hlinkClick r:id="rId3"/>
              </a:rPr>
              <a:t>here</a:t>
            </a:r>
            <a:endParaRPr lang="en-GB" sz="1400" dirty="0">
              <a:latin typeface="Arial" panose="020B0604020202020204" pitchFamily="34" charset="0"/>
              <a:cs typeface="Arial" panose="020B0604020202020204" pitchFamily="34" charset="0"/>
            </a:endParaRPr>
          </a:p>
          <a:p>
            <a:endParaRPr lang="en-GB" sz="1400" b="1" dirty="0">
              <a:latin typeface="Arial" panose="020B0604020202020204" pitchFamily="34" charset="0"/>
              <a:cs typeface="Arial" panose="020B0604020202020204" pitchFamily="34" charset="0"/>
            </a:endParaRPr>
          </a:p>
          <a:p>
            <a:r>
              <a:rPr lang="en-GB" sz="1400" b="1" dirty="0">
                <a:latin typeface="Arial" panose="020B0604020202020204" pitchFamily="34" charset="0"/>
                <a:cs typeface="Arial" panose="020B0604020202020204" pitchFamily="34" charset="0"/>
              </a:rPr>
              <a:t>You should not use the portal to order PPE for non-COVID-19 requirements, </a:t>
            </a:r>
            <a:r>
              <a:rPr lang="en-GB" sz="1400" dirty="0">
                <a:latin typeface="Arial" panose="020B0604020202020204" pitchFamily="34" charset="0"/>
                <a:cs typeface="Arial" panose="020B0604020202020204" pitchFamily="34" charset="0"/>
              </a:rPr>
              <a:t>you should get this through your</a:t>
            </a:r>
            <a:r>
              <a:rPr lang="en-GB" sz="1400" dirty="0">
                <a:latin typeface="Arial" panose="020B0604020202020204" pitchFamily="34" charset="0"/>
                <a:ea typeface="Times New Roman" panose="02020603050405020304" pitchFamily="18" charset="0"/>
                <a:cs typeface="Arial" panose="020B0604020202020204" pitchFamily="34" charset="0"/>
              </a:rPr>
              <a:t> normal supplier. If this isn’t possible arrangements have been made with seven wholesalers to provide PPE to the social care sector.</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panose="020B0604020202020204" pitchFamily="34" charset="0"/>
                <a:ea typeface="Times New Roman" panose="02020603050405020304" pitchFamily="18" charset="0"/>
                <a:cs typeface="Arial" panose="020B0604020202020204" pitchFamily="34" charset="0"/>
              </a:rPr>
              <a:t>Contact your Local Authority if you are still unable to get PPE provision.</a:t>
            </a:r>
          </a:p>
          <a:p>
            <a:pPr marL="285750" indent="-285750">
              <a:buFont typeface="Arial" panose="020B0604020202020204" pitchFamily="34" charset="0"/>
              <a:buChar char="•"/>
            </a:pPr>
            <a:r>
              <a:rPr lang="en-GB" sz="1400" u="sng" dirty="0">
                <a:solidFill>
                  <a:srgbClr val="0563C1"/>
                </a:solidFill>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PPE guidance for Residential Care Providers</a:t>
            </a:r>
            <a:r>
              <a:rPr lang="en-GB" sz="1400" dirty="0">
                <a:latin typeface="Arial" panose="020B0604020202020204" pitchFamily="34" charset="0"/>
                <a:ea typeface="Times New Roman" panose="02020603050405020304" pitchFamily="18" charset="0"/>
                <a:cs typeface="Arial" panose="020B0604020202020204" pitchFamily="34" charset="0"/>
              </a:rPr>
              <a:t> </a:t>
            </a:r>
          </a:p>
        </p:txBody>
      </p:sp>
      <p:sp>
        <p:nvSpPr>
          <p:cNvPr id="14" name="Content Placeholder 1">
            <a:extLst>
              <a:ext uri="{FF2B5EF4-FFF2-40B4-BE49-F238E27FC236}">
                <a16:creationId xmlns:a16="http://schemas.microsoft.com/office/drawing/2014/main" id="{0D92A932-BF3E-4131-8AD4-2564AFF31AC7}"/>
              </a:ext>
            </a:extLst>
          </p:cNvPr>
          <p:cNvSpPr txBox="1">
            <a:spLocks/>
          </p:cNvSpPr>
          <p:nvPr/>
        </p:nvSpPr>
        <p:spPr>
          <a:xfrm>
            <a:off x="7952359" y="5774847"/>
            <a:ext cx="3777688" cy="754250"/>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dirty="0">
                <a:solidFill>
                  <a:schemeClr val="bg2"/>
                </a:solidFill>
              </a:rPr>
              <a:t>Resources  </a:t>
            </a:r>
          </a:p>
          <a:p>
            <a:pPr marL="0" lvl="0" indent="0">
              <a:lnSpc>
                <a:spcPct val="100000"/>
              </a:lnSpc>
              <a:spcBef>
                <a:spcPts val="0"/>
              </a:spcBef>
              <a:buNone/>
              <a:defRPr/>
            </a:pPr>
            <a:r>
              <a:rPr lang="en-GB" sz="1200" kern="0" dirty="0">
                <a:solidFill>
                  <a:sysClr val="windowText" lastClr="000000"/>
                </a:solidFill>
                <a:ea typeface="Times New Roman" panose="02020603050405020304" pitchFamily="18" charset="0"/>
              </a:rPr>
              <a:t>Government </a:t>
            </a:r>
            <a:r>
              <a:rPr lang="en-GB" sz="1200" u="sng" kern="0" dirty="0">
                <a:solidFill>
                  <a:srgbClr val="0563C1"/>
                </a:solidFill>
                <a:ea typeface="Times New Roman" panose="02020603050405020304" pitchFamily="18" charset="0"/>
                <a:hlinkClick r:id="rId5"/>
              </a:rPr>
              <a:t>PPE Plan</a:t>
            </a:r>
            <a:r>
              <a:rPr lang="en-GB" sz="1200" kern="0" dirty="0">
                <a:solidFill>
                  <a:sysClr val="windowText" lastClr="000000"/>
                </a:solidFill>
                <a:ea typeface="Times New Roman" panose="02020603050405020304" pitchFamily="18" charset="0"/>
              </a:rPr>
              <a:t>.</a:t>
            </a:r>
          </a:p>
          <a:p>
            <a:pPr marL="0" lvl="0" indent="0">
              <a:lnSpc>
                <a:spcPct val="100000"/>
              </a:lnSpc>
              <a:spcBef>
                <a:spcPts val="0"/>
              </a:spcBef>
              <a:buNone/>
              <a:defRPr/>
            </a:pPr>
            <a:r>
              <a:rPr lang="en-GB" sz="1200" kern="0" dirty="0">
                <a:solidFill>
                  <a:sysClr val="windowText" lastClr="000000"/>
                </a:solidFill>
                <a:ea typeface="Times New Roman" panose="02020603050405020304" pitchFamily="18" charset="0"/>
                <a:hlinkClick r:id="rId6"/>
              </a:rPr>
              <a:t>PPE Strategy</a:t>
            </a:r>
            <a:endParaRPr lang="en-GB" sz="1200" kern="0" dirty="0">
              <a:solidFill>
                <a:sysClr val="windowText" lastClr="000000"/>
              </a:solidFill>
              <a:ea typeface="Times New Roman" panose="02020603050405020304" pitchFamily="18" charset="0"/>
            </a:endParaRPr>
          </a:p>
          <a:p>
            <a:pPr marL="0" lvl="0" indent="0">
              <a:lnSpc>
                <a:spcPct val="100000"/>
              </a:lnSpc>
              <a:spcBef>
                <a:spcPts val="0"/>
              </a:spcBef>
              <a:buNone/>
              <a:defRPr/>
            </a:pPr>
            <a:r>
              <a:rPr lang="en-GB" sz="1200" kern="0" dirty="0">
                <a:ea typeface="Times New Roman" panose="02020603050405020304" pitchFamily="18" charset="0"/>
              </a:rPr>
              <a:t>PPE for Residential Care Providers: </a:t>
            </a:r>
            <a:r>
              <a:rPr lang="en-GB" sz="1200" kern="0" dirty="0">
                <a:ea typeface="Times New Roman" panose="02020603050405020304" pitchFamily="18" charset="0"/>
                <a:hlinkClick r:id="rId7"/>
              </a:rPr>
              <a:t>Guidance</a:t>
            </a:r>
            <a:endParaRPr lang="en-GB" sz="1200" dirty="0"/>
          </a:p>
        </p:txBody>
      </p:sp>
      <p:sp>
        <p:nvSpPr>
          <p:cNvPr id="9" name="object 36">
            <a:extLst>
              <a:ext uri="{FF2B5EF4-FFF2-40B4-BE49-F238E27FC236}">
                <a16:creationId xmlns:a16="http://schemas.microsoft.com/office/drawing/2014/main" id="{E0EEE5D2-7D7C-48BA-80EF-EB7758A82D4D}"/>
              </a:ext>
            </a:extLst>
          </p:cNvPr>
          <p:cNvSpPr/>
          <p:nvPr/>
        </p:nvSpPr>
        <p:spPr>
          <a:xfrm>
            <a:off x="600877" y="614109"/>
            <a:ext cx="563879" cy="484631"/>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TextBox 7">
            <a:extLst>
              <a:ext uri="{FF2B5EF4-FFF2-40B4-BE49-F238E27FC236}">
                <a16:creationId xmlns:a16="http://schemas.microsoft.com/office/drawing/2014/main" id="{014B120B-4295-46DB-9C49-F6197E96C527}"/>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spTree>
    <p:extLst>
      <p:ext uri="{BB962C8B-B14F-4D97-AF65-F5344CB8AC3E}">
        <p14:creationId xmlns:p14="http://schemas.microsoft.com/office/powerpoint/2010/main" val="348805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151F6153-B0FD-417B-A446-E7EAED30102D}"/>
              </a:ext>
            </a:extLst>
          </p:cNvPr>
          <p:cNvSpPr txBox="1">
            <a:spLocks/>
          </p:cNvSpPr>
          <p:nvPr/>
        </p:nvSpPr>
        <p:spPr>
          <a:xfrm>
            <a:off x="426721" y="1160290"/>
            <a:ext cx="5181599" cy="29233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Placeholder 37">
            <a:extLst>
              <a:ext uri="{FF2B5EF4-FFF2-40B4-BE49-F238E27FC236}">
                <a16:creationId xmlns:a16="http://schemas.microsoft.com/office/drawing/2014/main" id="{16983D77-3D33-4DB1-A92D-F9893A14607D}"/>
              </a:ext>
            </a:extLst>
          </p:cNvPr>
          <p:cNvSpPr txBox="1">
            <a:spLocks/>
          </p:cNvSpPr>
          <p:nvPr/>
        </p:nvSpPr>
        <p:spPr>
          <a:xfrm>
            <a:off x="614921" y="235825"/>
            <a:ext cx="8756650" cy="612775"/>
          </a:xfrm>
          <a:prstGeom prst="rect">
            <a:avLst/>
          </a:prstGeom>
        </p:spPr>
        <p:txBody>
          <a:bodyPr>
            <a:noAutofit/>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US" dirty="0"/>
              <a:t>	</a:t>
            </a:r>
            <a:r>
              <a:rPr lang="en-US" sz="3200" dirty="0"/>
              <a:t>Putting on (donning) PPE for care homes</a:t>
            </a:r>
            <a:endParaRPr lang="en-US" dirty="0"/>
          </a:p>
        </p:txBody>
      </p:sp>
      <p:sp>
        <p:nvSpPr>
          <p:cNvPr id="3" name="Content Placeholder 2">
            <a:extLst>
              <a:ext uri="{FF2B5EF4-FFF2-40B4-BE49-F238E27FC236}">
                <a16:creationId xmlns:a16="http://schemas.microsoft.com/office/drawing/2014/main" id="{41EE968C-E034-4A40-8DE7-E75686C44866}"/>
              </a:ext>
            </a:extLst>
          </p:cNvPr>
          <p:cNvSpPr>
            <a:spLocks noGrp="1"/>
          </p:cNvSpPr>
          <p:nvPr>
            <p:ph sz="quarter" idx="10"/>
          </p:nvPr>
        </p:nvSpPr>
        <p:spPr>
          <a:xfrm>
            <a:off x="614921" y="1165799"/>
            <a:ext cx="5884556" cy="3866302"/>
          </a:xfrm>
        </p:spPr>
        <p:txBody>
          <a:bodyPr/>
          <a:lstStyle/>
          <a:p>
            <a:pPr marL="0" indent="0">
              <a:buNone/>
            </a:pPr>
            <a:r>
              <a:rPr lang="en-GB" b="1" dirty="0"/>
              <a:t>In your care home:</a:t>
            </a:r>
          </a:p>
          <a:p>
            <a:pPr marL="0" indent="0">
              <a:buNone/>
            </a:pPr>
            <a:r>
              <a:rPr lang="en-GB" dirty="0"/>
              <a:t>Different types of PPE are worn depending on the type of work people do and the setting in which they work. Click on this </a:t>
            </a:r>
            <a:r>
              <a:rPr lang="en-GB" dirty="0">
                <a:hlinkClick r:id="rId3"/>
              </a:rPr>
              <a:t>link</a:t>
            </a:r>
            <a:r>
              <a:rPr lang="en-GB" dirty="0"/>
              <a:t> to see the video on how to put on PPE and take it off in your care home. You can also use the poster on the right which can be downloaded </a:t>
            </a:r>
            <a:r>
              <a:rPr lang="en-GB" dirty="0">
                <a:hlinkClick r:id="rId4"/>
              </a:rPr>
              <a:t>here</a:t>
            </a:r>
            <a:endParaRPr lang="en-GB" dirty="0"/>
          </a:p>
          <a:p>
            <a:pPr marL="0" indent="0">
              <a:buNone/>
            </a:pPr>
            <a:endParaRPr lang="en-GB" dirty="0"/>
          </a:p>
          <a:p>
            <a:pPr marL="0" indent="0">
              <a:buNone/>
            </a:pPr>
            <a:r>
              <a:rPr lang="en-GB" b="1" dirty="0"/>
              <a:t>Why are people wearing different PPE?</a:t>
            </a:r>
          </a:p>
          <a:p>
            <a:pPr marL="0" indent="0">
              <a:buNone/>
            </a:pPr>
            <a:r>
              <a:rPr lang="en-GB" dirty="0"/>
              <a:t>You may see other people wearing different types of PPE, for example, paramedics, district nurses and GPs. This is because some roles will have contact with more people in different procedures and settings, who are possibly infected. In addition, there are a number of styles of PPE made by different manufacturers. You will see, for example, not all face masks will look the same.</a:t>
            </a:r>
          </a:p>
        </p:txBody>
      </p:sp>
      <p:sp>
        <p:nvSpPr>
          <p:cNvPr id="9" name="Content Placeholder 1">
            <a:extLst>
              <a:ext uri="{FF2B5EF4-FFF2-40B4-BE49-F238E27FC236}">
                <a16:creationId xmlns:a16="http://schemas.microsoft.com/office/drawing/2014/main" id="{726A871B-4762-47A9-B62A-E6B4F7E1FFEC}"/>
              </a:ext>
            </a:extLst>
          </p:cNvPr>
          <p:cNvSpPr txBox="1">
            <a:spLocks/>
          </p:cNvSpPr>
          <p:nvPr/>
        </p:nvSpPr>
        <p:spPr>
          <a:xfrm>
            <a:off x="426721" y="5111556"/>
            <a:ext cx="6066661" cy="897003"/>
          </a:xfrm>
          <a:prstGeom prst="rect">
            <a:avLst/>
          </a:prstGeom>
          <a:ln w="19050">
            <a:solidFill>
              <a:schemeClr val="bg2"/>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GB" sz="1200" b="1" dirty="0">
                <a:solidFill>
                  <a:schemeClr val="bg2"/>
                </a:solidFill>
              </a:rPr>
              <a:t>Resources</a:t>
            </a:r>
          </a:p>
          <a:p>
            <a:pPr marL="0" indent="0">
              <a:spcBef>
                <a:spcPts val="0"/>
              </a:spcBef>
              <a:buFont typeface="Arial" panose="020B0604020202020204" pitchFamily="34" charset="0"/>
              <a:buNone/>
            </a:pPr>
            <a:endParaRPr lang="en-GB" sz="1200" b="1" dirty="0">
              <a:solidFill>
                <a:schemeClr val="bg2"/>
              </a:solidFill>
            </a:endParaRPr>
          </a:p>
          <a:p>
            <a:pPr marL="0" indent="0">
              <a:spcBef>
                <a:spcPts val="0"/>
              </a:spcBef>
              <a:buNone/>
            </a:pPr>
            <a:r>
              <a:rPr lang="en-GB" sz="1200" dirty="0"/>
              <a:t>PPE in all settings: </a:t>
            </a:r>
            <a:r>
              <a:rPr lang="en-GB" sz="1200" dirty="0">
                <a:hlinkClick r:id="rId5"/>
              </a:rPr>
              <a:t>Guide</a:t>
            </a:r>
            <a:r>
              <a:rPr lang="en-GB" sz="1200" dirty="0"/>
              <a:t> </a:t>
            </a:r>
          </a:p>
          <a:p>
            <a:pPr marL="0" indent="0">
              <a:spcBef>
                <a:spcPts val="0"/>
              </a:spcBef>
              <a:buNone/>
            </a:pPr>
            <a:r>
              <a:rPr lang="en-GB" sz="1200" dirty="0"/>
              <a:t>How to work safely in care homes: </a:t>
            </a:r>
            <a:r>
              <a:rPr lang="en-GB" sz="1200" dirty="0">
                <a:hlinkClick r:id="rId6"/>
              </a:rPr>
              <a:t>Guide </a:t>
            </a:r>
            <a:endParaRPr lang="en-GB" sz="1200" dirty="0"/>
          </a:p>
          <a:p>
            <a:pPr marL="0" indent="0">
              <a:spcBef>
                <a:spcPts val="0"/>
              </a:spcBef>
              <a:buNone/>
            </a:pPr>
            <a:endParaRPr lang="en-GB" sz="1200" dirty="0"/>
          </a:p>
        </p:txBody>
      </p:sp>
      <p:pic>
        <p:nvPicPr>
          <p:cNvPr id="10" name="Picture 9">
            <a:extLst>
              <a:ext uri="{FF2B5EF4-FFF2-40B4-BE49-F238E27FC236}">
                <a16:creationId xmlns:a16="http://schemas.microsoft.com/office/drawing/2014/main" id="{C91B1218-3C07-40C5-9D56-C53F1EC80B3D}"/>
              </a:ext>
            </a:extLst>
          </p:cNvPr>
          <p:cNvPicPr>
            <a:picLocks noChangeAspect="1"/>
          </p:cNvPicPr>
          <p:nvPr/>
        </p:nvPicPr>
        <p:blipFill>
          <a:blip r:embed="rId7"/>
          <a:stretch>
            <a:fillRect/>
          </a:stretch>
        </p:blipFill>
        <p:spPr>
          <a:xfrm>
            <a:off x="614921" y="184899"/>
            <a:ext cx="669210" cy="669210"/>
          </a:xfrm>
          <a:prstGeom prst="rect">
            <a:avLst/>
          </a:prstGeom>
        </p:spPr>
      </p:pic>
      <p:sp>
        <p:nvSpPr>
          <p:cNvPr id="11" name="TextBox 10">
            <a:extLst>
              <a:ext uri="{FF2B5EF4-FFF2-40B4-BE49-F238E27FC236}">
                <a16:creationId xmlns:a16="http://schemas.microsoft.com/office/drawing/2014/main" id="{1A24F9D8-C91D-4C25-B565-D6E00E32EC55}"/>
              </a:ext>
            </a:extLst>
          </p:cNvPr>
          <p:cNvSpPr txBox="1"/>
          <p:nvPr/>
        </p:nvSpPr>
        <p:spPr>
          <a:xfrm>
            <a:off x="11054600" y="6642556"/>
            <a:ext cx="1085554" cy="215444"/>
          </a:xfrm>
          <a:prstGeom prst="rect">
            <a:avLst/>
          </a:prstGeom>
          <a:noFill/>
        </p:spPr>
        <p:txBody>
          <a:bodyPr wrap="none" rtlCol="0">
            <a:spAutoFit/>
          </a:bodyPr>
          <a:lstStyle/>
          <a:p>
            <a:r>
              <a:rPr lang="en-GB" sz="800" dirty="0"/>
              <a:t>Version 6.1 20201125</a:t>
            </a:r>
          </a:p>
        </p:txBody>
      </p:sp>
      <p:pic>
        <p:nvPicPr>
          <p:cNvPr id="13" name="Picture 12">
            <a:extLst>
              <a:ext uri="{FF2B5EF4-FFF2-40B4-BE49-F238E27FC236}">
                <a16:creationId xmlns:a16="http://schemas.microsoft.com/office/drawing/2014/main" id="{27E9891C-A5B2-42B6-9C25-08E2459D101C}"/>
              </a:ext>
            </a:extLst>
          </p:cNvPr>
          <p:cNvPicPr>
            <a:picLocks noChangeAspect="1"/>
          </p:cNvPicPr>
          <p:nvPr/>
        </p:nvPicPr>
        <p:blipFill>
          <a:blip r:embed="rId8"/>
          <a:stretch>
            <a:fillRect/>
          </a:stretch>
        </p:blipFill>
        <p:spPr>
          <a:xfrm>
            <a:off x="6562725" y="937081"/>
            <a:ext cx="5629275" cy="5705475"/>
          </a:xfrm>
          <a:prstGeom prst="rect">
            <a:avLst/>
          </a:prstGeom>
        </p:spPr>
      </p:pic>
    </p:spTree>
    <p:extLst>
      <p:ext uri="{BB962C8B-B14F-4D97-AF65-F5344CB8AC3E}">
        <p14:creationId xmlns:p14="http://schemas.microsoft.com/office/powerpoint/2010/main" val="4167548158"/>
      </p:ext>
    </p:extLst>
  </p:cSld>
  <p:clrMapOvr>
    <a:masterClrMapping/>
  </p:clrMapOvr>
</p:sld>
</file>

<file path=ppt/theme/theme1.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5EEF57764F164B9B8A0C95D5D1FE31" ma:contentTypeVersion="4" ma:contentTypeDescription="Create a new document." ma:contentTypeScope="" ma:versionID="5cd9bbd84df1b9f8c0259f8db3f3de9f">
  <xsd:schema xmlns:xsd="http://www.w3.org/2001/XMLSchema" xmlns:xs="http://www.w3.org/2001/XMLSchema" xmlns:p="http://schemas.microsoft.com/office/2006/metadata/properties" xmlns:ns3="00c9df11-fb59-4211-8886-3770b4015a29" targetNamespace="http://schemas.microsoft.com/office/2006/metadata/properties" ma:root="true" ma:fieldsID="d47a886056b8a1091493ed3bf3753275" ns3:_="">
    <xsd:import namespace="00c9df11-fb59-4211-8886-3770b4015a2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9df11-fb59-4211-8886-3770b4015a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477B70-C48E-4612-9F82-94713B61D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c9df11-fb59-4211-8886-3770b4015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1DB2D6-889B-47CB-ABDB-4961B2AFEC1A}">
  <ds:schemaRefs>
    <ds:schemaRef ds:uri="http://schemas.microsoft.com/sharepoint/v3/contenttype/forms"/>
  </ds:schemaRefs>
</ds:datastoreItem>
</file>

<file path=customXml/itemProps3.xml><?xml version="1.0" encoding="utf-8"?>
<ds:datastoreItem xmlns:ds="http://schemas.openxmlformats.org/officeDocument/2006/customXml" ds:itemID="{52BF8D68-A30B-497D-9347-8E534804BF9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0c9df11-fb59-4211-8886-3770b4015a29"/>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79724</TotalTime>
  <Words>17781</Words>
  <Application>Microsoft Office PowerPoint</Application>
  <PresentationFormat>Widescreen</PresentationFormat>
  <Paragraphs>1800</Paragraphs>
  <Slides>53</Slides>
  <Notes>43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53</vt:i4>
      </vt:variant>
    </vt:vector>
  </HeadingPairs>
  <TitlesOfParts>
    <vt:vector size="67" baseType="lpstr">
      <vt:lpstr>Arial</vt:lpstr>
      <vt:lpstr>ArialMT</vt:lpstr>
      <vt:lpstr>Calibri</vt:lpstr>
      <vt:lpstr>Calibri Light</vt:lpstr>
      <vt:lpstr>Corbel</vt:lpstr>
      <vt:lpstr>Courier New</vt:lpstr>
      <vt:lpstr>Frutiger LT Std 45 Light</vt:lpstr>
      <vt:lpstr>Symbol</vt:lpstr>
      <vt:lpstr>Times New Roman</vt:lpstr>
      <vt:lpstr>Wingdings</vt:lpstr>
      <vt:lpstr>1_Office Theme</vt:lpstr>
      <vt:lpstr>Office Theme</vt:lpstr>
      <vt:lpstr>2_Office Theme</vt:lpstr>
      <vt:lpstr>3_Office Theme</vt:lpstr>
      <vt:lpstr>London Care Home Resource Pack </vt:lpstr>
      <vt:lpstr> Change log</vt:lpstr>
      <vt:lpstr>PowerPoint Presentation</vt:lpstr>
      <vt:lpstr>PowerPoint Presentation</vt:lpstr>
      <vt:lpstr>PowerPoint Presentation</vt:lpstr>
      <vt:lpstr> Infection prevention and control  </vt:lpstr>
      <vt:lpstr> Zoning </vt:lpstr>
      <vt:lpstr> PPE and escalating your supply issues</vt:lpstr>
      <vt:lpstr>PowerPoint Presentation</vt:lpstr>
      <vt:lpstr>PowerPoint Presentation</vt:lpstr>
      <vt:lpstr>When residents should consider wearing face coverings</vt:lpstr>
      <vt:lpstr>What to do when you suspect someone has Covid-19 symptoms </vt:lpstr>
      <vt:lpstr>Covid-19: testing residents </vt:lpstr>
      <vt:lpstr>Swabbing residents: top tips    </vt:lpstr>
      <vt:lpstr> Assessing capacity for Covid-19 testing </vt:lpstr>
      <vt:lpstr>COVID-19 Testing staff </vt:lpstr>
      <vt:lpstr>PowerPoint Presentation</vt:lpstr>
      <vt:lpstr>NHS Test and Trace: what does it mean for care homes? </vt:lpstr>
      <vt:lpstr>NHS Test and Trace: what do I need to do?</vt:lpstr>
      <vt:lpstr>NHS COVID-19 app features</vt:lpstr>
      <vt:lpstr>How staff should use NHS COVID-19 app </vt:lpstr>
      <vt:lpstr>How residents should use NHS COVID-19 app </vt:lpstr>
      <vt:lpstr>Enabling care home visits</vt:lpstr>
      <vt:lpstr> Admissions into your care home</vt:lpstr>
      <vt:lpstr> Concerns about accepting a resident</vt:lpstr>
      <vt:lpstr> Supporting eating and drinking</vt:lpstr>
      <vt:lpstr>Recognising when your resident becomes unwell</vt:lpstr>
      <vt:lpstr> Managing respiratory symptoms</vt:lpstr>
      <vt:lpstr> Supporting residents with learning disabilities</vt:lpstr>
      <vt:lpstr> Supporting your residents with dementia</vt:lpstr>
      <vt:lpstr>Supporting residents who are more confused than normal</vt:lpstr>
      <vt:lpstr> Managing falls</vt:lpstr>
      <vt:lpstr>Preventing pressure ulcers</vt:lpstr>
      <vt:lpstr>Managing lower limb wounds</vt:lpstr>
      <vt:lpstr>Working with primary care and community services</vt:lpstr>
      <vt:lpstr>PowerPoint Presentation</vt:lpstr>
      <vt:lpstr>Pharmacy and medicines</vt:lpstr>
      <vt:lpstr>Using technology to work with health and  care professionals</vt:lpstr>
      <vt:lpstr>Update on the Data Security and Protection Toolkit </vt:lpstr>
      <vt:lpstr>DSPT – support available from Digital Social Care  </vt:lpstr>
      <vt:lpstr>Identifying and Managing Depression in residents</vt:lpstr>
      <vt:lpstr>PowerPoint Presentation</vt:lpstr>
      <vt:lpstr> Supporting residents to exercise and get moving</vt:lpstr>
      <vt:lpstr>PowerPoint Presentation</vt:lpstr>
      <vt:lpstr>Advance Care Planning and Coordinate  My Care (CMC)  </vt:lpstr>
      <vt:lpstr> Supporting care in the last days of life</vt:lpstr>
      <vt:lpstr>PowerPoint Presentation</vt:lpstr>
      <vt:lpstr>PowerPoint Presentation</vt:lpstr>
      <vt:lpstr>PowerPoint Presentation</vt:lpstr>
      <vt:lpstr> Supporting care home staff wellbeing</vt:lpstr>
      <vt:lpstr> Staff mental health and emotional wellbeing</vt:lpstr>
      <vt:lpstr>PowerPoint Presentation</vt:lpstr>
      <vt:lpstr> Supporting care provider managers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Home Guidance -</dc:title>
  <dc:creator>Sproat, Jane</dc:creator>
  <cp:lastModifiedBy>Ezra Kanyimo</cp:lastModifiedBy>
  <cp:revision>759</cp:revision>
  <dcterms:created xsi:type="dcterms:W3CDTF">2020-04-08T21:56:45Z</dcterms:created>
  <dcterms:modified xsi:type="dcterms:W3CDTF">2020-11-25T09:23:15Z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0x0101006E5EEF57764F164B9B8A0C95D5D1FE31</vt:lpwstr>
  </property>
</Properties>
</file>