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73" r:id="rId6"/>
    <p:sldId id="275" r:id="rId7"/>
    <p:sldId id="259" r:id="rId8"/>
    <p:sldId id="263" r:id="rId9"/>
    <p:sldId id="260" r:id="rId10"/>
    <p:sldId id="265" r:id="rId11"/>
    <p:sldId id="266" r:id="rId12"/>
    <p:sldId id="267" r:id="rId13"/>
    <p:sldId id="268" r:id="rId14"/>
    <p:sldId id="271" r:id="rId15"/>
    <p:sldId id="272" r:id="rId16"/>
    <p:sldId id="269" r:id="rId17"/>
    <p:sldId id="276" r:id="rId18"/>
    <p:sldId id="270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FCE0"/>
    <a:srgbClr val="91F814"/>
    <a:srgbClr val="F9B713"/>
    <a:srgbClr val="A81202"/>
    <a:srgbClr val="00AA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3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3E89BC-C7F2-4F6C-BE73-F8EDC03167D2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23C1C89-83BE-4BD5-8B53-6F79125F832A}">
      <dgm:prSet phldrT="[Text]"/>
      <dgm:spPr>
        <a:solidFill>
          <a:srgbClr val="FF0000"/>
        </a:solidFill>
      </dgm:spPr>
      <dgm:t>
        <a:bodyPr/>
        <a:lstStyle/>
        <a:p>
          <a:r>
            <a:rPr lang="en-GB" dirty="0" smtClean="0"/>
            <a:t>Make sure everyone is taking breaks</a:t>
          </a:r>
          <a:endParaRPr lang="en-GB" dirty="0"/>
        </a:p>
      </dgm:t>
    </dgm:pt>
    <dgm:pt modelId="{35E688C5-7440-43F5-940D-42327A9D3F97}" type="parTrans" cxnId="{304EDCE1-D8CF-471F-B3A8-3DA2321AC327}">
      <dgm:prSet/>
      <dgm:spPr/>
      <dgm:t>
        <a:bodyPr/>
        <a:lstStyle/>
        <a:p>
          <a:endParaRPr lang="en-GB"/>
        </a:p>
      </dgm:t>
    </dgm:pt>
    <dgm:pt modelId="{7AA85A18-2C48-47C8-A14F-515253B6AD3C}" type="sibTrans" cxnId="{304EDCE1-D8CF-471F-B3A8-3DA2321AC327}">
      <dgm:prSet/>
      <dgm:spPr/>
      <dgm:t>
        <a:bodyPr/>
        <a:lstStyle/>
        <a:p>
          <a:endParaRPr lang="en-GB"/>
        </a:p>
      </dgm:t>
    </dgm:pt>
    <dgm:pt modelId="{9590235A-5707-440F-8221-F4BA0435B8BF}">
      <dgm:prSet phldrT="[Text]"/>
      <dgm:spPr>
        <a:solidFill>
          <a:srgbClr val="FFC000"/>
        </a:solidFill>
      </dgm:spPr>
      <dgm:t>
        <a:bodyPr/>
        <a:lstStyle/>
        <a:p>
          <a:r>
            <a:rPr lang="en-GB" dirty="0" smtClean="0"/>
            <a:t>Encourage staff to take annual leave</a:t>
          </a:r>
          <a:endParaRPr lang="en-GB" dirty="0"/>
        </a:p>
      </dgm:t>
    </dgm:pt>
    <dgm:pt modelId="{9229073A-166D-4CAF-A7EC-E24D92E38C72}" type="parTrans" cxnId="{A976BD12-03E2-444A-94D3-B27B10ACA703}">
      <dgm:prSet/>
      <dgm:spPr/>
      <dgm:t>
        <a:bodyPr/>
        <a:lstStyle/>
        <a:p>
          <a:endParaRPr lang="en-GB"/>
        </a:p>
      </dgm:t>
    </dgm:pt>
    <dgm:pt modelId="{127EB6CD-0997-4DF7-9A6D-6F45C995749D}" type="sibTrans" cxnId="{A976BD12-03E2-444A-94D3-B27B10ACA703}">
      <dgm:prSet/>
      <dgm:spPr/>
      <dgm:t>
        <a:bodyPr/>
        <a:lstStyle/>
        <a:p>
          <a:endParaRPr lang="en-GB"/>
        </a:p>
      </dgm:t>
    </dgm:pt>
    <dgm:pt modelId="{98266CB7-687D-4A09-B531-4E3C927DA2E0}">
      <dgm:prSet phldrT="[Text]"/>
      <dgm:spPr>
        <a:solidFill>
          <a:srgbClr val="FFFF00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Ask staff how they are in a confidential space</a:t>
          </a:r>
          <a:endParaRPr lang="en-GB" dirty="0">
            <a:solidFill>
              <a:schemeClr val="tx1"/>
            </a:solidFill>
          </a:endParaRPr>
        </a:p>
      </dgm:t>
    </dgm:pt>
    <dgm:pt modelId="{80672335-93C2-4BD1-AC5E-60DBE283F41B}" type="parTrans" cxnId="{37AFEE42-7B61-4346-BDD4-4818274A500D}">
      <dgm:prSet/>
      <dgm:spPr/>
      <dgm:t>
        <a:bodyPr/>
        <a:lstStyle/>
        <a:p>
          <a:endParaRPr lang="en-GB"/>
        </a:p>
      </dgm:t>
    </dgm:pt>
    <dgm:pt modelId="{0FF7F3A8-00DF-4CDF-B91D-3256272A6DA6}" type="sibTrans" cxnId="{37AFEE42-7B61-4346-BDD4-4818274A500D}">
      <dgm:prSet/>
      <dgm:spPr/>
      <dgm:t>
        <a:bodyPr/>
        <a:lstStyle/>
        <a:p>
          <a:endParaRPr lang="en-GB"/>
        </a:p>
      </dgm:t>
    </dgm:pt>
    <dgm:pt modelId="{14493A63-4899-4A50-AC54-2233E64AAC5A}">
      <dgm:prSet phldrT="[Text]"/>
      <dgm:spPr>
        <a:solidFill>
          <a:srgbClr val="92D050"/>
        </a:solidFill>
      </dgm:spPr>
      <dgm:t>
        <a:bodyPr/>
        <a:lstStyle/>
        <a:p>
          <a:r>
            <a:rPr lang="en-GB" dirty="0" smtClean="0"/>
            <a:t>Keep asking – people need different things at different times</a:t>
          </a:r>
          <a:endParaRPr lang="en-GB" dirty="0"/>
        </a:p>
      </dgm:t>
    </dgm:pt>
    <dgm:pt modelId="{B2279203-9C65-4776-9AC1-4A2D131D8229}" type="parTrans" cxnId="{B3BCFE7E-B655-4C32-A229-16E3778D90D8}">
      <dgm:prSet/>
      <dgm:spPr/>
      <dgm:t>
        <a:bodyPr/>
        <a:lstStyle/>
        <a:p>
          <a:endParaRPr lang="en-GB"/>
        </a:p>
      </dgm:t>
    </dgm:pt>
    <dgm:pt modelId="{1A015447-3467-4CD3-A4FA-78B8AC30632A}" type="sibTrans" cxnId="{B3BCFE7E-B655-4C32-A229-16E3778D90D8}">
      <dgm:prSet/>
      <dgm:spPr/>
      <dgm:t>
        <a:bodyPr/>
        <a:lstStyle/>
        <a:p>
          <a:endParaRPr lang="en-GB"/>
        </a:p>
      </dgm:t>
    </dgm:pt>
    <dgm:pt modelId="{04D27E39-DB3A-477E-8F40-EDB2E31B12A1}">
      <dgm:prSet phldrT="[Text]"/>
      <dgm:spPr>
        <a:solidFill>
          <a:srgbClr val="00B050"/>
        </a:solidFill>
      </dgm:spPr>
      <dgm:t>
        <a:bodyPr/>
        <a:lstStyle/>
        <a:p>
          <a:r>
            <a:rPr lang="en-GB" dirty="0" smtClean="0"/>
            <a:t>Let people know about the support available</a:t>
          </a:r>
          <a:endParaRPr lang="en-GB" dirty="0"/>
        </a:p>
      </dgm:t>
    </dgm:pt>
    <dgm:pt modelId="{5144F7F5-D8E7-4C04-BACE-DA98854A2F68}" type="parTrans" cxnId="{B3945FAA-ACAC-4E7F-A964-5F25B2E0E628}">
      <dgm:prSet/>
      <dgm:spPr/>
      <dgm:t>
        <a:bodyPr/>
        <a:lstStyle/>
        <a:p>
          <a:endParaRPr lang="en-GB"/>
        </a:p>
      </dgm:t>
    </dgm:pt>
    <dgm:pt modelId="{25987B3D-8828-4C07-9514-39E3B40678F8}" type="sibTrans" cxnId="{B3945FAA-ACAC-4E7F-A964-5F25B2E0E628}">
      <dgm:prSet/>
      <dgm:spPr/>
      <dgm:t>
        <a:bodyPr/>
        <a:lstStyle/>
        <a:p>
          <a:endParaRPr lang="en-GB"/>
        </a:p>
      </dgm:t>
    </dgm:pt>
    <dgm:pt modelId="{9BA42408-EF46-4B7B-A45D-D8C06057F70D}">
      <dgm:prSet phldrT="[Text]"/>
      <dgm:spPr>
        <a:solidFill>
          <a:srgbClr val="00B0F0"/>
        </a:solidFill>
      </dgm:spPr>
      <dgm:t>
        <a:bodyPr/>
        <a:lstStyle/>
        <a:p>
          <a:r>
            <a:rPr lang="en-GB" dirty="0" smtClean="0"/>
            <a:t>Direct to Occupational Health and staff support</a:t>
          </a:r>
          <a:r>
            <a:rPr lang="en-GB" dirty="0" smtClean="0"/>
            <a:t> </a:t>
          </a:r>
          <a:endParaRPr lang="en-GB" dirty="0"/>
        </a:p>
      </dgm:t>
    </dgm:pt>
    <dgm:pt modelId="{AA0B8880-558B-4388-86E9-935ACC884FB0}" type="parTrans" cxnId="{7549E0A3-760D-4C03-A57B-90E285754B2F}">
      <dgm:prSet/>
      <dgm:spPr/>
      <dgm:t>
        <a:bodyPr/>
        <a:lstStyle/>
        <a:p>
          <a:endParaRPr lang="en-GB"/>
        </a:p>
      </dgm:t>
    </dgm:pt>
    <dgm:pt modelId="{EE34A1E7-3D61-459C-9441-0998E7D30499}" type="sibTrans" cxnId="{7549E0A3-760D-4C03-A57B-90E285754B2F}">
      <dgm:prSet/>
      <dgm:spPr/>
      <dgm:t>
        <a:bodyPr/>
        <a:lstStyle/>
        <a:p>
          <a:endParaRPr lang="en-GB"/>
        </a:p>
      </dgm:t>
    </dgm:pt>
    <dgm:pt modelId="{438EA449-034D-46F0-A21B-E044B3D921BC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 smtClean="0"/>
            <a:t>Ask for advice from health and safety, your line manager, </a:t>
          </a:r>
          <a:r>
            <a:rPr lang="en-GB" dirty="0" err="1" smtClean="0"/>
            <a:t>staffside</a:t>
          </a:r>
          <a:r>
            <a:rPr lang="en-GB" dirty="0" smtClean="0"/>
            <a:t>, HR, Occupational Health</a:t>
          </a:r>
          <a:endParaRPr lang="en-GB" dirty="0"/>
        </a:p>
      </dgm:t>
    </dgm:pt>
    <dgm:pt modelId="{7B6CA105-5919-4BA8-AA6A-F65FC253C026}" type="parTrans" cxnId="{66FCDF47-D446-4534-9FBE-EEA04A329E09}">
      <dgm:prSet/>
      <dgm:spPr/>
      <dgm:t>
        <a:bodyPr/>
        <a:lstStyle/>
        <a:p>
          <a:endParaRPr lang="en-GB"/>
        </a:p>
      </dgm:t>
    </dgm:pt>
    <dgm:pt modelId="{C4793794-1D6F-41F1-AB59-DC0919841475}" type="sibTrans" cxnId="{66FCDF47-D446-4534-9FBE-EEA04A329E09}">
      <dgm:prSet/>
      <dgm:spPr/>
      <dgm:t>
        <a:bodyPr/>
        <a:lstStyle/>
        <a:p>
          <a:endParaRPr lang="en-GB"/>
        </a:p>
      </dgm:t>
    </dgm:pt>
    <dgm:pt modelId="{E59738A8-4C06-4BD8-94AC-ED304FB23D88}">
      <dgm:prSet phldrT="[Text]"/>
      <dgm:spPr>
        <a:solidFill>
          <a:srgbClr val="002060"/>
        </a:solidFill>
      </dgm:spPr>
      <dgm:t>
        <a:bodyPr/>
        <a:lstStyle/>
        <a:p>
          <a:r>
            <a:rPr lang="en-GB" dirty="0" smtClean="0"/>
            <a:t>Display wellbeing information in staff rooms and offices</a:t>
          </a:r>
          <a:endParaRPr lang="en-GB" dirty="0"/>
        </a:p>
      </dgm:t>
    </dgm:pt>
    <dgm:pt modelId="{B7C0A9F1-F555-40F4-BB22-8751FA7EC771}" type="parTrans" cxnId="{C9A72624-454E-4684-B7A1-381AC8DD3BB5}">
      <dgm:prSet/>
      <dgm:spPr/>
      <dgm:t>
        <a:bodyPr/>
        <a:lstStyle/>
        <a:p>
          <a:endParaRPr lang="en-GB"/>
        </a:p>
      </dgm:t>
    </dgm:pt>
    <dgm:pt modelId="{70FE5431-6ED3-4753-9440-C9AB922815DE}" type="sibTrans" cxnId="{C9A72624-454E-4684-B7A1-381AC8DD3BB5}">
      <dgm:prSet/>
      <dgm:spPr/>
      <dgm:t>
        <a:bodyPr/>
        <a:lstStyle/>
        <a:p>
          <a:endParaRPr lang="en-GB"/>
        </a:p>
      </dgm:t>
    </dgm:pt>
    <dgm:pt modelId="{CCA39F12-E22A-4470-8E1F-7E77B5C9480A}">
      <dgm:prSet phldrT="[Text]"/>
      <dgm:spPr>
        <a:solidFill>
          <a:srgbClr val="7030A0"/>
        </a:solidFill>
      </dgm:spPr>
      <dgm:t>
        <a:bodyPr/>
        <a:lstStyle/>
        <a:p>
          <a:r>
            <a:rPr lang="en-GB" dirty="0" smtClean="0"/>
            <a:t>Don’t feel you have to do it all yourself - </a:t>
          </a:r>
          <a:endParaRPr lang="en-GB" dirty="0"/>
        </a:p>
      </dgm:t>
    </dgm:pt>
    <dgm:pt modelId="{9D3DDAA2-3FE1-4C18-AD0E-70CDF3F34D4E}" type="parTrans" cxnId="{C2D7D8B8-52A1-45F3-B77E-2622872C167B}">
      <dgm:prSet/>
      <dgm:spPr/>
      <dgm:t>
        <a:bodyPr/>
        <a:lstStyle/>
        <a:p>
          <a:endParaRPr lang="en-GB"/>
        </a:p>
      </dgm:t>
    </dgm:pt>
    <dgm:pt modelId="{4B49C270-E8DE-4A1D-A357-0466F6BF392B}" type="sibTrans" cxnId="{C2D7D8B8-52A1-45F3-B77E-2622872C167B}">
      <dgm:prSet/>
      <dgm:spPr/>
      <dgm:t>
        <a:bodyPr/>
        <a:lstStyle/>
        <a:p>
          <a:endParaRPr lang="en-GB"/>
        </a:p>
      </dgm:t>
    </dgm:pt>
    <dgm:pt modelId="{DFD76FF5-49A0-48BC-844B-362D55038D6D}" type="pres">
      <dgm:prSet presAssocID="{353E89BC-C7F2-4F6C-BE73-F8EDC03167D2}" presName="Name0" presStyleCnt="0">
        <dgm:presLayoutVars>
          <dgm:dir/>
          <dgm:resizeHandles/>
        </dgm:presLayoutVars>
      </dgm:prSet>
      <dgm:spPr/>
    </dgm:pt>
    <dgm:pt modelId="{D609D2ED-BA9F-4979-A347-E10951FE9315}" type="pres">
      <dgm:prSet presAssocID="{523C1C89-83BE-4BD5-8B53-6F79125F832A}" presName="compNode" presStyleCnt="0"/>
      <dgm:spPr/>
    </dgm:pt>
    <dgm:pt modelId="{7ABAC9AB-145B-48E4-8D14-8D977554AC8C}" type="pres">
      <dgm:prSet presAssocID="{523C1C89-83BE-4BD5-8B53-6F79125F832A}" presName="dummyConnPt" presStyleCnt="0"/>
      <dgm:spPr/>
    </dgm:pt>
    <dgm:pt modelId="{D9349B9A-B7F0-4FBF-A53F-520E649D8841}" type="pres">
      <dgm:prSet presAssocID="{523C1C89-83BE-4BD5-8B53-6F79125F832A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CDBBBA9-2114-46D6-86B8-61C1B3DC1A77}" type="pres">
      <dgm:prSet presAssocID="{7AA85A18-2C48-47C8-A14F-515253B6AD3C}" presName="sibTrans" presStyleLbl="bgSibTrans2D1" presStyleIdx="0" presStyleCnt="8"/>
      <dgm:spPr/>
    </dgm:pt>
    <dgm:pt modelId="{8E2451DD-A387-4FE0-BEE7-A1DD9D19D9C8}" type="pres">
      <dgm:prSet presAssocID="{9590235A-5707-440F-8221-F4BA0435B8BF}" presName="compNode" presStyleCnt="0"/>
      <dgm:spPr/>
    </dgm:pt>
    <dgm:pt modelId="{DE7C410C-41F6-46D3-8F4A-19287E3B905E}" type="pres">
      <dgm:prSet presAssocID="{9590235A-5707-440F-8221-F4BA0435B8BF}" presName="dummyConnPt" presStyleCnt="0"/>
      <dgm:spPr/>
    </dgm:pt>
    <dgm:pt modelId="{2107F10F-6CD6-4EB3-87D3-F5FA9B11E8AF}" type="pres">
      <dgm:prSet presAssocID="{9590235A-5707-440F-8221-F4BA0435B8BF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325940-DBAA-43D6-ADE0-6C941A3398F2}" type="pres">
      <dgm:prSet presAssocID="{127EB6CD-0997-4DF7-9A6D-6F45C995749D}" presName="sibTrans" presStyleLbl="bgSibTrans2D1" presStyleIdx="1" presStyleCnt="8"/>
      <dgm:spPr/>
    </dgm:pt>
    <dgm:pt modelId="{883F17F7-674B-47DB-BD05-C2DAC6BAC7FE}" type="pres">
      <dgm:prSet presAssocID="{98266CB7-687D-4A09-B531-4E3C927DA2E0}" presName="compNode" presStyleCnt="0"/>
      <dgm:spPr/>
    </dgm:pt>
    <dgm:pt modelId="{8DE40C86-5AB3-4DDE-98AC-4E02FDDC858E}" type="pres">
      <dgm:prSet presAssocID="{98266CB7-687D-4A09-B531-4E3C927DA2E0}" presName="dummyConnPt" presStyleCnt="0"/>
      <dgm:spPr/>
    </dgm:pt>
    <dgm:pt modelId="{A17A4595-06E8-4E95-A8F4-AE7CE531BC33}" type="pres">
      <dgm:prSet presAssocID="{98266CB7-687D-4A09-B531-4E3C927DA2E0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7CF469-FCE6-42F0-94E0-7F8E19F1F1BA}" type="pres">
      <dgm:prSet presAssocID="{0FF7F3A8-00DF-4CDF-B91D-3256272A6DA6}" presName="sibTrans" presStyleLbl="bgSibTrans2D1" presStyleIdx="2" presStyleCnt="8"/>
      <dgm:spPr/>
    </dgm:pt>
    <dgm:pt modelId="{964979F8-7E3B-47B9-8B51-49ABECB12E93}" type="pres">
      <dgm:prSet presAssocID="{14493A63-4899-4A50-AC54-2233E64AAC5A}" presName="compNode" presStyleCnt="0"/>
      <dgm:spPr/>
    </dgm:pt>
    <dgm:pt modelId="{12723EF8-3F5B-4C13-8483-81F47D9DBA2E}" type="pres">
      <dgm:prSet presAssocID="{14493A63-4899-4A50-AC54-2233E64AAC5A}" presName="dummyConnPt" presStyleCnt="0"/>
      <dgm:spPr/>
    </dgm:pt>
    <dgm:pt modelId="{D01C957C-E1BA-44AD-969B-E6F5024B8925}" type="pres">
      <dgm:prSet presAssocID="{14493A63-4899-4A50-AC54-2233E64AAC5A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43B461F-0792-4F97-8688-5A1CFE4B11BF}" type="pres">
      <dgm:prSet presAssocID="{1A015447-3467-4CD3-A4FA-78B8AC30632A}" presName="sibTrans" presStyleLbl="bgSibTrans2D1" presStyleIdx="3" presStyleCnt="8"/>
      <dgm:spPr/>
    </dgm:pt>
    <dgm:pt modelId="{6DCD9FA2-D629-4AAD-AC63-80F6A393600E}" type="pres">
      <dgm:prSet presAssocID="{04D27E39-DB3A-477E-8F40-EDB2E31B12A1}" presName="compNode" presStyleCnt="0"/>
      <dgm:spPr/>
    </dgm:pt>
    <dgm:pt modelId="{50198A02-EFE1-4498-B461-F080A0155BBC}" type="pres">
      <dgm:prSet presAssocID="{04D27E39-DB3A-477E-8F40-EDB2E31B12A1}" presName="dummyConnPt" presStyleCnt="0"/>
      <dgm:spPr/>
    </dgm:pt>
    <dgm:pt modelId="{B1B340BA-8169-455E-BFA1-95B6C5E7C1D8}" type="pres">
      <dgm:prSet presAssocID="{04D27E39-DB3A-477E-8F40-EDB2E31B12A1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36C8ED-986B-4DF4-9682-926CDEB4BF63}" type="pres">
      <dgm:prSet presAssocID="{25987B3D-8828-4C07-9514-39E3B40678F8}" presName="sibTrans" presStyleLbl="bgSibTrans2D1" presStyleIdx="4" presStyleCnt="8"/>
      <dgm:spPr/>
    </dgm:pt>
    <dgm:pt modelId="{419586C0-C28C-48E5-84D6-350CEF429EFF}" type="pres">
      <dgm:prSet presAssocID="{9BA42408-EF46-4B7B-A45D-D8C06057F70D}" presName="compNode" presStyleCnt="0"/>
      <dgm:spPr/>
    </dgm:pt>
    <dgm:pt modelId="{22A87D9A-76E9-4B61-872E-D959A3ABFF2C}" type="pres">
      <dgm:prSet presAssocID="{9BA42408-EF46-4B7B-A45D-D8C06057F70D}" presName="dummyConnPt" presStyleCnt="0"/>
      <dgm:spPr/>
    </dgm:pt>
    <dgm:pt modelId="{292F1999-9914-4E10-9032-A9912915E147}" type="pres">
      <dgm:prSet presAssocID="{9BA42408-EF46-4B7B-A45D-D8C06057F70D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8FC576-8E9C-4E86-8A7E-6551C3AAAC50}" type="pres">
      <dgm:prSet presAssocID="{EE34A1E7-3D61-459C-9441-0998E7D30499}" presName="sibTrans" presStyleLbl="bgSibTrans2D1" presStyleIdx="5" presStyleCnt="8"/>
      <dgm:spPr/>
    </dgm:pt>
    <dgm:pt modelId="{C87EEF93-F2B7-45A0-A9CE-041E27675E6C}" type="pres">
      <dgm:prSet presAssocID="{438EA449-034D-46F0-A21B-E044B3D921BC}" presName="compNode" presStyleCnt="0"/>
      <dgm:spPr/>
    </dgm:pt>
    <dgm:pt modelId="{BA8A9E10-7F46-45A7-804E-CD3BD50FB66A}" type="pres">
      <dgm:prSet presAssocID="{438EA449-034D-46F0-A21B-E044B3D921BC}" presName="dummyConnPt" presStyleCnt="0"/>
      <dgm:spPr/>
    </dgm:pt>
    <dgm:pt modelId="{696690F4-DF1C-4829-83C2-2F329DCC9F44}" type="pres">
      <dgm:prSet presAssocID="{438EA449-034D-46F0-A21B-E044B3D921BC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12FE4A-5B55-42E8-9116-176F72469926}" type="pres">
      <dgm:prSet presAssocID="{C4793794-1D6F-41F1-AB59-DC0919841475}" presName="sibTrans" presStyleLbl="bgSibTrans2D1" presStyleIdx="6" presStyleCnt="8"/>
      <dgm:spPr/>
    </dgm:pt>
    <dgm:pt modelId="{8142BA80-A074-40AA-A9E8-23155643D10A}" type="pres">
      <dgm:prSet presAssocID="{E59738A8-4C06-4BD8-94AC-ED304FB23D88}" presName="compNode" presStyleCnt="0"/>
      <dgm:spPr/>
    </dgm:pt>
    <dgm:pt modelId="{7D7AE659-8F03-4604-BD8D-221FCF8B738A}" type="pres">
      <dgm:prSet presAssocID="{E59738A8-4C06-4BD8-94AC-ED304FB23D88}" presName="dummyConnPt" presStyleCnt="0"/>
      <dgm:spPr/>
    </dgm:pt>
    <dgm:pt modelId="{E7E37FE0-6F6B-43A3-9915-2515D4165720}" type="pres">
      <dgm:prSet presAssocID="{E59738A8-4C06-4BD8-94AC-ED304FB23D88}" presName="node" presStyleLbl="node1" presStyleIdx="7" presStyleCnt="9">
        <dgm:presLayoutVars>
          <dgm:bulletEnabled val="1"/>
        </dgm:presLayoutVars>
      </dgm:prSet>
      <dgm:spPr/>
    </dgm:pt>
    <dgm:pt modelId="{6EBE029A-0A88-4E37-AEBA-E873414579B7}" type="pres">
      <dgm:prSet presAssocID="{70FE5431-6ED3-4753-9440-C9AB922815DE}" presName="sibTrans" presStyleLbl="bgSibTrans2D1" presStyleIdx="7" presStyleCnt="8"/>
      <dgm:spPr/>
    </dgm:pt>
    <dgm:pt modelId="{02F1879F-4C8B-41F5-9644-FA73A884D239}" type="pres">
      <dgm:prSet presAssocID="{CCA39F12-E22A-4470-8E1F-7E77B5C9480A}" presName="compNode" presStyleCnt="0"/>
      <dgm:spPr/>
    </dgm:pt>
    <dgm:pt modelId="{95DCE8D6-6732-45BF-A129-1CD4DC74B358}" type="pres">
      <dgm:prSet presAssocID="{CCA39F12-E22A-4470-8E1F-7E77B5C9480A}" presName="dummyConnPt" presStyleCnt="0"/>
      <dgm:spPr/>
    </dgm:pt>
    <dgm:pt modelId="{AD2AB62D-7E48-4EDA-A8C2-1C0CCB123072}" type="pres">
      <dgm:prSet presAssocID="{CCA39F12-E22A-4470-8E1F-7E77B5C9480A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A53FA63-5B9D-45D3-A6E4-484C0CBF9ADF}" type="presOf" srcId="{0FF7F3A8-00DF-4CDF-B91D-3256272A6DA6}" destId="{C97CF469-FCE6-42F0-94E0-7F8E19F1F1BA}" srcOrd="0" destOrd="0" presId="urn:microsoft.com/office/officeart/2005/8/layout/bProcess4"/>
    <dgm:cxn modelId="{7549E0A3-760D-4C03-A57B-90E285754B2F}" srcId="{353E89BC-C7F2-4F6C-BE73-F8EDC03167D2}" destId="{9BA42408-EF46-4B7B-A45D-D8C06057F70D}" srcOrd="5" destOrd="0" parTransId="{AA0B8880-558B-4388-86E9-935ACC884FB0}" sibTransId="{EE34A1E7-3D61-459C-9441-0998E7D30499}"/>
    <dgm:cxn modelId="{C9A72624-454E-4684-B7A1-381AC8DD3BB5}" srcId="{353E89BC-C7F2-4F6C-BE73-F8EDC03167D2}" destId="{E59738A8-4C06-4BD8-94AC-ED304FB23D88}" srcOrd="7" destOrd="0" parTransId="{B7C0A9F1-F555-40F4-BB22-8751FA7EC771}" sibTransId="{70FE5431-6ED3-4753-9440-C9AB922815DE}"/>
    <dgm:cxn modelId="{4FCBFCD9-45E6-4F4F-B8CA-1648EF73E9DD}" type="presOf" srcId="{7AA85A18-2C48-47C8-A14F-515253B6AD3C}" destId="{BCDBBBA9-2114-46D6-86B8-61C1B3DC1A77}" srcOrd="0" destOrd="0" presId="urn:microsoft.com/office/officeart/2005/8/layout/bProcess4"/>
    <dgm:cxn modelId="{304EDCE1-D8CF-471F-B3A8-3DA2321AC327}" srcId="{353E89BC-C7F2-4F6C-BE73-F8EDC03167D2}" destId="{523C1C89-83BE-4BD5-8B53-6F79125F832A}" srcOrd="0" destOrd="0" parTransId="{35E688C5-7440-43F5-940D-42327A9D3F97}" sibTransId="{7AA85A18-2C48-47C8-A14F-515253B6AD3C}"/>
    <dgm:cxn modelId="{A976BD12-03E2-444A-94D3-B27B10ACA703}" srcId="{353E89BC-C7F2-4F6C-BE73-F8EDC03167D2}" destId="{9590235A-5707-440F-8221-F4BA0435B8BF}" srcOrd="1" destOrd="0" parTransId="{9229073A-166D-4CAF-A7EC-E24D92E38C72}" sibTransId="{127EB6CD-0997-4DF7-9A6D-6F45C995749D}"/>
    <dgm:cxn modelId="{26A1604E-324B-4ACF-9F24-2F076D048696}" type="presOf" srcId="{98266CB7-687D-4A09-B531-4E3C927DA2E0}" destId="{A17A4595-06E8-4E95-A8F4-AE7CE531BC33}" srcOrd="0" destOrd="0" presId="urn:microsoft.com/office/officeart/2005/8/layout/bProcess4"/>
    <dgm:cxn modelId="{B2DEF1AD-F514-4EBF-890E-E5788A16BB3F}" type="presOf" srcId="{1A015447-3467-4CD3-A4FA-78B8AC30632A}" destId="{E43B461F-0792-4F97-8688-5A1CFE4B11BF}" srcOrd="0" destOrd="0" presId="urn:microsoft.com/office/officeart/2005/8/layout/bProcess4"/>
    <dgm:cxn modelId="{51582CD2-3C2E-4FC2-A907-D754D16B8D97}" type="presOf" srcId="{CCA39F12-E22A-4470-8E1F-7E77B5C9480A}" destId="{AD2AB62D-7E48-4EDA-A8C2-1C0CCB123072}" srcOrd="0" destOrd="0" presId="urn:microsoft.com/office/officeart/2005/8/layout/bProcess4"/>
    <dgm:cxn modelId="{BABBD37B-CA21-489B-9B2D-79E5032E750B}" type="presOf" srcId="{25987B3D-8828-4C07-9514-39E3B40678F8}" destId="{9536C8ED-986B-4DF4-9682-926CDEB4BF63}" srcOrd="0" destOrd="0" presId="urn:microsoft.com/office/officeart/2005/8/layout/bProcess4"/>
    <dgm:cxn modelId="{10BEBD87-5CC4-48FE-9CF1-512387C12435}" type="presOf" srcId="{70FE5431-6ED3-4753-9440-C9AB922815DE}" destId="{6EBE029A-0A88-4E37-AEBA-E873414579B7}" srcOrd="0" destOrd="0" presId="urn:microsoft.com/office/officeart/2005/8/layout/bProcess4"/>
    <dgm:cxn modelId="{28F89279-0302-40AF-9D68-142895906CBB}" type="presOf" srcId="{C4793794-1D6F-41F1-AB59-DC0919841475}" destId="{EF12FE4A-5B55-42E8-9116-176F72469926}" srcOrd="0" destOrd="0" presId="urn:microsoft.com/office/officeart/2005/8/layout/bProcess4"/>
    <dgm:cxn modelId="{B3945FAA-ACAC-4E7F-A964-5F25B2E0E628}" srcId="{353E89BC-C7F2-4F6C-BE73-F8EDC03167D2}" destId="{04D27E39-DB3A-477E-8F40-EDB2E31B12A1}" srcOrd="4" destOrd="0" parTransId="{5144F7F5-D8E7-4C04-BACE-DA98854A2F68}" sibTransId="{25987B3D-8828-4C07-9514-39E3B40678F8}"/>
    <dgm:cxn modelId="{5E45BFFD-B869-490F-8AF4-91B4E222BF0F}" type="presOf" srcId="{EE34A1E7-3D61-459C-9441-0998E7D30499}" destId="{658FC576-8E9C-4E86-8A7E-6551C3AAAC50}" srcOrd="0" destOrd="0" presId="urn:microsoft.com/office/officeart/2005/8/layout/bProcess4"/>
    <dgm:cxn modelId="{729AA3C7-4A50-4554-89DC-7A30FF3A44C1}" type="presOf" srcId="{04D27E39-DB3A-477E-8F40-EDB2E31B12A1}" destId="{B1B340BA-8169-455E-BFA1-95B6C5E7C1D8}" srcOrd="0" destOrd="0" presId="urn:microsoft.com/office/officeart/2005/8/layout/bProcess4"/>
    <dgm:cxn modelId="{AEE24B4F-CD6C-406F-AF3E-0C6C9AB1840C}" type="presOf" srcId="{127EB6CD-0997-4DF7-9A6D-6F45C995749D}" destId="{95325940-DBAA-43D6-ADE0-6C941A3398F2}" srcOrd="0" destOrd="0" presId="urn:microsoft.com/office/officeart/2005/8/layout/bProcess4"/>
    <dgm:cxn modelId="{66FCDF47-D446-4534-9FBE-EEA04A329E09}" srcId="{353E89BC-C7F2-4F6C-BE73-F8EDC03167D2}" destId="{438EA449-034D-46F0-A21B-E044B3D921BC}" srcOrd="6" destOrd="0" parTransId="{7B6CA105-5919-4BA8-AA6A-F65FC253C026}" sibTransId="{C4793794-1D6F-41F1-AB59-DC0919841475}"/>
    <dgm:cxn modelId="{37AFEE42-7B61-4346-BDD4-4818274A500D}" srcId="{353E89BC-C7F2-4F6C-BE73-F8EDC03167D2}" destId="{98266CB7-687D-4A09-B531-4E3C927DA2E0}" srcOrd="2" destOrd="0" parTransId="{80672335-93C2-4BD1-AC5E-60DBE283F41B}" sibTransId="{0FF7F3A8-00DF-4CDF-B91D-3256272A6DA6}"/>
    <dgm:cxn modelId="{C2D7D8B8-52A1-45F3-B77E-2622872C167B}" srcId="{353E89BC-C7F2-4F6C-BE73-F8EDC03167D2}" destId="{CCA39F12-E22A-4470-8E1F-7E77B5C9480A}" srcOrd="8" destOrd="0" parTransId="{9D3DDAA2-3FE1-4C18-AD0E-70CDF3F34D4E}" sibTransId="{4B49C270-E8DE-4A1D-A357-0466F6BF392B}"/>
    <dgm:cxn modelId="{5A5DC8DC-E092-47AD-98CA-F338EC7B9D23}" type="presOf" srcId="{523C1C89-83BE-4BD5-8B53-6F79125F832A}" destId="{D9349B9A-B7F0-4FBF-A53F-520E649D8841}" srcOrd="0" destOrd="0" presId="urn:microsoft.com/office/officeart/2005/8/layout/bProcess4"/>
    <dgm:cxn modelId="{6DC6B762-1750-4B7B-8639-74069E30762F}" type="presOf" srcId="{9BA42408-EF46-4B7B-A45D-D8C06057F70D}" destId="{292F1999-9914-4E10-9032-A9912915E147}" srcOrd="0" destOrd="0" presId="urn:microsoft.com/office/officeart/2005/8/layout/bProcess4"/>
    <dgm:cxn modelId="{719E98CD-6B89-43FA-8116-F75B597E2C01}" type="presOf" srcId="{E59738A8-4C06-4BD8-94AC-ED304FB23D88}" destId="{E7E37FE0-6F6B-43A3-9915-2515D4165720}" srcOrd="0" destOrd="0" presId="urn:microsoft.com/office/officeart/2005/8/layout/bProcess4"/>
    <dgm:cxn modelId="{B3BCFE7E-B655-4C32-A229-16E3778D90D8}" srcId="{353E89BC-C7F2-4F6C-BE73-F8EDC03167D2}" destId="{14493A63-4899-4A50-AC54-2233E64AAC5A}" srcOrd="3" destOrd="0" parTransId="{B2279203-9C65-4776-9AC1-4A2D131D8229}" sibTransId="{1A015447-3467-4CD3-A4FA-78B8AC30632A}"/>
    <dgm:cxn modelId="{0467AA2E-A107-49D8-BF7F-327F513C6958}" type="presOf" srcId="{353E89BC-C7F2-4F6C-BE73-F8EDC03167D2}" destId="{DFD76FF5-49A0-48BC-844B-362D55038D6D}" srcOrd="0" destOrd="0" presId="urn:microsoft.com/office/officeart/2005/8/layout/bProcess4"/>
    <dgm:cxn modelId="{AE19F7F0-2DC0-41C8-9D98-AB3DBF075122}" type="presOf" srcId="{9590235A-5707-440F-8221-F4BA0435B8BF}" destId="{2107F10F-6CD6-4EB3-87D3-F5FA9B11E8AF}" srcOrd="0" destOrd="0" presId="urn:microsoft.com/office/officeart/2005/8/layout/bProcess4"/>
    <dgm:cxn modelId="{AA785D18-2D59-453B-935E-464EDD49B031}" type="presOf" srcId="{438EA449-034D-46F0-A21B-E044B3D921BC}" destId="{696690F4-DF1C-4829-83C2-2F329DCC9F44}" srcOrd="0" destOrd="0" presId="urn:microsoft.com/office/officeart/2005/8/layout/bProcess4"/>
    <dgm:cxn modelId="{0B79EE83-CBFA-4E4A-9D2E-55A877980C3C}" type="presOf" srcId="{14493A63-4899-4A50-AC54-2233E64AAC5A}" destId="{D01C957C-E1BA-44AD-969B-E6F5024B8925}" srcOrd="0" destOrd="0" presId="urn:microsoft.com/office/officeart/2005/8/layout/bProcess4"/>
    <dgm:cxn modelId="{E5F7DA41-BF0E-4819-9CE7-9F54A3EDEDEE}" type="presParOf" srcId="{DFD76FF5-49A0-48BC-844B-362D55038D6D}" destId="{D609D2ED-BA9F-4979-A347-E10951FE9315}" srcOrd="0" destOrd="0" presId="urn:microsoft.com/office/officeart/2005/8/layout/bProcess4"/>
    <dgm:cxn modelId="{CE7CA1DA-42EA-49DD-BDC7-3546E71F4C24}" type="presParOf" srcId="{D609D2ED-BA9F-4979-A347-E10951FE9315}" destId="{7ABAC9AB-145B-48E4-8D14-8D977554AC8C}" srcOrd="0" destOrd="0" presId="urn:microsoft.com/office/officeart/2005/8/layout/bProcess4"/>
    <dgm:cxn modelId="{51AD09AB-43AD-495F-A2A5-EF8458B7726D}" type="presParOf" srcId="{D609D2ED-BA9F-4979-A347-E10951FE9315}" destId="{D9349B9A-B7F0-4FBF-A53F-520E649D8841}" srcOrd="1" destOrd="0" presId="urn:microsoft.com/office/officeart/2005/8/layout/bProcess4"/>
    <dgm:cxn modelId="{1A0D7B55-F5ED-4861-9410-92DCD82064ED}" type="presParOf" srcId="{DFD76FF5-49A0-48BC-844B-362D55038D6D}" destId="{BCDBBBA9-2114-46D6-86B8-61C1B3DC1A77}" srcOrd="1" destOrd="0" presId="urn:microsoft.com/office/officeart/2005/8/layout/bProcess4"/>
    <dgm:cxn modelId="{AE79E00C-52B4-446F-9B01-75EF8F0C5674}" type="presParOf" srcId="{DFD76FF5-49A0-48BC-844B-362D55038D6D}" destId="{8E2451DD-A387-4FE0-BEE7-A1DD9D19D9C8}" srcOrd="2" destOrd="0" presId="urn:microsoft.com/office/officeart/2005/8/layout/bProcess4"/>
    <dgm:cxn modelId="{C0281109-C9D7-4486-A4AB-1ACDE311F021}" type="presParOf" srcId="{8E2451DD-A387-4FE0-BEE7-A1DD9D19D9C8}" destId="{DE7C410C-41F6-46D3-8F4A-19287E3B905E}" srcOrd="0" destOrd="0" presId="urn:microsoft.com/office/officeart/2005/8/layout/bProcess4"/>
    <dgm:cxn modelId="{7C7F8533-C151-4CAA-A9E9-08F5A87CDAC6}" type="presParOf" srcId="{8E2451DD-A387-4FE0-BEE7-A1DD9D19D9C8}" destId="{2107F10F-6CD6-4EB3-87D3-F5FA9B11E8AF}" srcOrd="1" destOrd="0" presId="urn:microsoft.com/office/officeart/2005/8/layout/bProcess4"/>
    <dgm:cxn modelId="{A22A8EFD-F182-4D7D-B23E-1C1164642D00}" type="presParOf" srcId="{DFD76FF5-49A0-48BC-844B-362D55038D6D}" destId="{95325940-DBAA-43D6-ADE0-6C941A3398F2}" srcOrd="3" destOrd="0" presId="urn:microsoft.com/office/officeart/2005/8/layout/bProcess4"/>
    <dgm:cxn modelId="{BF01DA31-0E1E-46DC-A07C-2E743D9E9F73}" type="presParOf" srcId="{DFD76FF5-49A0-48BC-844B-362D55038D6D}" destId="{883F17F7-674B-47DB-BD05-C2DAC6BAC7FE}" srcOrd="4" destOrd="0" presId="urn:microsoft.com/office/officeart/2005/8/layout/bProcess4"/>
    <dgm:cxn modelId="{44F0E74B-59F4-4DC9-BBF4-EB03FCE3D265}" type="presParOf" srcId="{883F17F7-674B-47DB-BD05-C2DAC6BAC7FE}" destId="{8DE40C86-5AB3-4DDE-98AC-4E02FDDC858E}" srcOrd="0" destOrd="0" presId="urn:microsoft.com/office/officeart/2005/8/layout/bProcess4"/>
    <dgm:cxn modelId="{C52E7A41-6E2F-4983-8072-D7A0BC55A98A}" type="presParOf" srcId="{883F17F7-674B-47DB-BD05-C2DAC6BAC7FE}" destId="{A17A4595-06E8-4E95-A8F4-AE7CE531BC33}" srcOrd="1" destOrd="0" presId="urn:microsoft.com/office/officeart/2005/8/layout/bProcess4"/>
    <dgm:cxn modelId="{42537E38-9A78-469F-B306-71A95DBB5B97}" type="presParOf" srcId="{DFD76FF5-49A0-48BC-844B-362D55038D6D}" destId="{C97CF469-FCE6-42F0-94E0-7F8E19F1F1BA}" srcOrd="5" destOrd="0" presId="urn:microsoft.com/office/officeart/2005/8/layout/bProcess4"/>
    <dgm:cxn modelId="{CDF404D7-33C6-480A-AAE6-C603743D0291}" type="presParOf" srcId="{DFD76FF5-49A0-48BC-844B-362D55038D6D}" destId="{964979F8-7E3B-47B9-8B51-49ABECB12E93}" srcOrd="6" destOrd="0" presId="urn:microsoft.com/office/officeart/2005/8/layout/bProcess4"/>
    <dgm:cxn modelId="{4712ADFD-0547-4B49-B6D1-170CBF2818E0}" type="presParOf" srcId="{964979F8-7E3B-47B9-8B51-49ABECB12E93}" destId="{12723EF8-3F5B-4C13-8483-81F47D9DBA2E}" srcOrd="0" destOrd="0" presId="urn:microsoft.com/office/officeart/2005/8/layout/bProcess4"/>
    <dgm:cxn modelId="{71D8FDF4-3684-4C34-86FD-DEA8849E912B}" type="presParOf" srcId="{964979F8-7E3B-47B9-8B51-49ABECB12E93}" destId="{D01C957C-E1BA-44AD-969B-E6F5024B8925}" srcOrd="1" destOrd="0" presId="urn:microsoft.com/office/officeart/2005/8/layout/bProcess4"/>
    <dgm:cxn modelId="{8EA15225-7041-4611-A49B-6FDE6D3A231D}" type="presParOf" srcId="{DFD76FF5-49A0-48BC-844B-362D55038D6D}" destId="{E43B461F-0792-4F97-8688-5A1CFE4B11BF}" srcOrd="7" destOrd="0" presId="urn:microsoft.com/office/officeart/2005/8/layout/bProcess4"/>
    <dgm:cxn modelId="{99A64EFB-D2BF-43BA-B8A2-37C9EEEE1FFD}" type="presParOf" srcId="{DFD76FF5-49A0-48BC-844B-362D55038D6D}" destId="{6DCD9FA2-D629-4AAD-AC63-80F6A393600E}" srcOrd="8" destOrd="0" presId="urn:microsoft.com/office/officeart/2005/8/layout/bProcess4"/>
    <dgm:cxn modelId="{7DE6A653-36DA-40D3-B984-1FD463AFF12F}" type="presParOf" srcId="{6DCD9FA2-D629-4AAD-AC63-80F6A393600E}" destId="{50198A02-EFE1-4498-B461-F080A0155BBC}" srcOrd="0" destOrd="0" presId="urn:microsoft.com/office/officeart/2005/8/layout/bProcess4"/>
    <dgm:cxn modelId="{8D9C11EE-45AF-4232-B000-8548D5ADFED5}" type="presParOf" srcId="{6DCD9FA2-D629-4AAD-AC63-80F6A393600E}" destId="{B1B340BA-8169-455E-BFA1-95B6C5E7C1D8}" srcOrd="1" destOrd="0" presId="urn:microsoft.com/office/officeart/2005/8/layout/bProcess4"/>
    <dgm:cxn modelId="{41C6BD76-66CD-4976-8280-96E6B853DBE5}" type="presParOf" srcId="{DFD76FF5-49A0-48BC-844B-362D55038D6D}" destId="{9536C8ED-986B-4DF4-9682-926CDEB4BF63}" srcOrd="9" destOrd="0" presId="urn:microsoft.com/office/officeart/2005/8/layout/bProcess4"/>
    <dgm:cxn modelId="{1D632EB9-B6EB-420F-8C0F-78D494208089}" type="presParOf" srcId="{DFD76FF5-49A0-48BC-844B-362D55038D6D}" destId="{419586C0-C28C-48E5-84D6-350CEF429EFF}" srcOrd="10" destOrd="0" presId="urn:microsoft.com/office/officeart/2005/8/layout/bProcess4"/>
    <dgm:cxn modelId="{A3B6D287-5A3F-49A9-8025-ACAD17FBCCE6}" type="presParOf" srcId="{419586C0-C28C-48E5-84D6-350CEF429EFF}" destId="{22A87D9A-76E9-4B61-872E-D959A3ABFF2C}" srcOrd="0" destOrd="0" presId="urn:microsoft.com/office/officeart/2005/8/layout/bProcess4"/>
    <dgm:cxn modelId="{985261D8-0292-46EC-9D9F-8640BF7EF016}" type="presParOf" srcId="{419586C0-C28C-48E5-84D6-350CEF429EFF}" destId="{292F1999-9914-4E10-9032-A9912915E147}" srcOrd="1" destOrd="0" presId="urn:microsoft.com/office/officeart/2005/8/layout/bProcess4"/>
    <dgm:cxn modelId="{C0456695-3A59-4EF4-BCF5-BC5AB0AE604D}" type="presParOf" srcId="{DFD76FF5-49A0-48BC-844B-362D55038D6D}" destId="{658FC576-8E9C-4E86-8A7E-6551C3AAAC50}" srcOrd="11" destOrd="0" presId="urn:microsoft.com/office/officeart/2005/8/layout/bProcess4"/>
    <dgm:cxn modelId="{BD5D856D-F8FC-41BE-9EBF-8E413D07596B}" type="presParOf" srcId="{DFD76FF5-49A0-48BC-844B-362D55038D6D}" destId="{C87EEF93-F2B7-45A0-A9CE-041E27675E6C}" srcOrd="12" destOrd="0" presId="urn:microsoft.com/office/officeart/2005/8/layout/bProcess4"/>
    <dgm:cxn modelId="{1FE5C31C-1BF3-4E23-B1A2-D51307019D2A}" type="presParOf" srcId="{C87EEF93-F2B7-45A0-A9CE-041E27675E6C}" destId="{BA8A9E10-7F46-45A7-804E-CD3BD50FB66A}" srcOrd="0" destOrd="0" presId="urn:microsoft.com/office/officeart/2005/8/layout/bProcess4"/>
    <dgm:cxn modelId="{D2975142-F545-42AA-BAF1-649ECD29BE24}" type="presParOf" srcId="{C87EEF93-F2B7-45A0-A9CE-041E27675E6C}" destId="{696690F4-DF1C-4829-83C2-2F329DCC9F44}" srcOrd="1" destOrd="0" presId="urn:microsoft.com/office/officeart/2005/8/layout/bProcess4"/>
    <dgm:cxn modelId="{863252E9-8C67-40F6-9785-4061283481D3}" type="presParOf" srcId="{DFD76FF5-49A0-48BC-844B-362D55038D6D}" destId="{EF12FE4A-5B55-42E8-9116-176F72469926}" srcOrd="13" destOrd="0" presId="urn:microsoft.com/office/officeart/2005/8/layout/bProcess4"/>
    <dgm:cxn modelId="{E33CC0F3-C219-4B26-9F08-4D38043E9926}" type="presParOf" srcId="{DFD76FF5-49A0-48BC-844B-362D55038D6D}" destId="{8142BA80-A074-40AA-A9E8-23155643D10A}" srcOrd="14" destOrd="0" presId="urn:microsoft.com/office/officeart/2005/8/layout/bProcess4"/>
    <dgm:cxn modelId="{924ABB99-57D0-47E3-99B1-EC9DD3D3F6A4}" type="presParOf" srcId="{8142BA80-A074-40AA-A9E8-23155643D10A}" destId="{7D7AE659-8F03-4604-BD8D-221FCF8B738A}" srcOrd="0" destOrd="0" presId="urn:microsoft.com/office/officeart/2005/8/layout/bProcess4"/>
    <dgm:cxn modelId="{EBAD238D-58E1-4295-9F88-418641E929C6}" type="presParOf" srcId="{8142BA80-A074-40AA-A9E8-23155643D10A}" destId="{E7E37FE0-6F6B-43A3-9915-2515D4165720}" srcOrd="1" destOrd="0" presId="urn:microsoft.com/office/officeart/2005/8/layout/bProcess4"/>
    <dgm:cxn modelId="{16ECE99B-4735-4139-8AB5-6D9AA0260840}" type="presParOf" srcId="{DFD76FF5-49A0-48BC-844B-362D55038D6D}" destId="{6EBE029A-0A88-4E37-AEBA-E873414579B7}" srcOrd="15" destOrd="0" presId="urn:microsoft.com/office/officeart/2005/8/layout/bProcess4"/>
    <dgm:cxn modelId="{7CB63EC5-6ED2-476F-94A6-DA45F6FE7D92}" type="presParOf" srcId="{DFD76FF5-49A0-48BC-844B-362D55038D6D}" destId="{02F1879F-4C8B-41F5-9644-FA73A884D239}" srcOrd="16" destOrd="0" presId="urn:microsoft.com/office/officeart/2005/8/layout/bProcess4"/>
    <dgm:cxn modelId="{8ACBE43B-764E-4DD0-B1C1-8CB45C67E5E9}" type="presParOf" srcId="{02F1879F-4C8B-41F5-9644-FA73A884D239}" destId="{95DCE8D6-6732-45BF-A129-1CD4DC74B358}" srcOrd="0" destOrd="0" presId="urn:microsoft.com/office/officeart/2005/8/layout/bProcess4"/>
    <dgm:cxn modelId="{AC213D5C-7AAE-4350-AE44-9B8824D089D2}" type="presParOf" srcId="{02F1879F-4C8B-41F5-9644-FA73A884D239}" destId="{AD2AB62D-7E48-4EDA-A8C2-1C0CCB12307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59BCFC-3340-46A6-B5CE-4C16E873319C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7AB0466-4F17-4B4B-BC1A-8DF271F6A3E9}">
      <dgm:prSet phldrT="[Text]"/>
      <dgm:spPr>
        <a:solidFill>
          <a:srgbClr val="00AAA5"/>
        </a:solidFill>
      </dgm:spPr>
      <dgm:t>
        <a:bodyPr/>
        <a:lstStyle/>
        <a:p>
          <a:r>
            <a:rPr lang="en-GB" dirty="0" smtClean="0"/>
            <a:t>Occupational Health </a:t>
          </a:r>
          <a:endParaRPr lang="en-GB" dirty="0"/>
        </a:p>
      </dgm:t>
    </dgm:pt>
    <dgm:pt modelId="{18613CC3-C9B2-4C7D-9A91-5233863E37E8}" type="parTrans" cxnId="{171A241F-B2FF-44A9-8EF0-3A08ED8CEEC9}">
      <dgm:prSet/>
      <dgm:spPr/>
      <dgm:t>
        <a:bodyPr/>
        <a:lstStyle/>
        <a:p>
          <a:endParaRPr lang="en-GB"/>
        </a:p>
      </dgm:t>
    </dgm:pt>
    <dgm:pt modelId="{1DFE1AA2-AECE-496F-9EBD-5649E4E57EAB}" type="sibTrans" cxnId="{171A241F-B2FF-44A9-8EF0-3A08ED8CEEC9}">
      <dgm:prSet/>
      <dgm:spPr>
        <a:solidFill>
          <a:srgbClr val="00AAA5"/>
        </a:solidFill>
      </dgm:spPr>
      <dgm:t>
        <a:bodyPr/>
        <a:lstStyle/>
        <a:p>
          <a:r>
            <a:rPr lang="en-GB" dirty="0" smtClean="0"/>
            <a:t>Staff support phone line</a:t>
          </a:r>
        </a:p>
      </dgm:t>
    </dgm:pt>
    <dgm:pt modelId="{3E1989F1-5BAD-4AC7-8F9E-479CF8EF8585}">
      <dgm:prSet phldrT="[Text]"/>
      <dgm:spPr/>
      <dgm:t>
        <a:bodyPr/>
        <a:lstStyle/>
        <a:p>
          <a:r>
            <a:rPr lang="en-GB" dirty="0" smtClean="0"/>
            <a:t>OCCUPATIONAL HEALTH</a:t>
          </a:r>
          <a:endParaRPr lang="en-GB" dirty="0"/>
        </a:p>
      </dgm:t>
    </dgm:pt>
    <dgm:pt modelId="{CDD01601-3509-475B-A824-AE8D45A43D45}" type="parTrans" cxnId="{07676A8D-9BD3-4671-AACA-1D60B6AAC79E}">
      <dgm:prSet/>
      <dgm:spPr/>
      <dgm:t>
        <a:bodyPr/>
        <a:lstStyle/>
        <a:p>
          <a:endParaRPr lang="en-GB"/>
        </a:p>
      </dgm:t>
    </dgm:pt>
    <dgm:pt modelId="{5EF7E780-3469-4898-AF98-15937B95A571}" type="sibTrans" cxnId="{07676A8D-9BD3-4671-AACA-1D60B6AAC79E}">
      <dgm:prSet/>
      <dgm:spPr/>
      <dgm:t>
        <a:bodyPr/>
        <a:lstStyle/>
        <a:p>
          <a:endParaRPr lang="en-GB"/>
        </a:p>
      </dgm:t>
    </dgm:pt>
    <dgm:pt modelId="{47A85F1F-D7D0-43B5-B031-A19268749A5B}">
      <dgm:prSet phldrT="[Text]" custT="1"/>
      <dgm:spPr>
        <a:solidFill>
          <a:srgbClr val="00AAA5"/>
        </a:solidFill>
      </dgm:spPr>
      <dgm:t>
        <a:bodyPr/>
        <a:lstStyle/>
        <a:p>
          <a:r>
            <a:rPr lang="en-GB" sz="1600" baseline="0" dirty="0" smtClean="0"/>
            <a:t>HR workforce partner</a:t>
          </a:r>
        </a:p>
      </dgm:t>
    </dgm:pt>
    <dgm:pt modelId="{D438863B-10FE-431B-9403-E05E60E390D0}" type="parTrans" cxnId="{95364A3E-BED6-4ECB-AA4B-F01AC107C2EA}">
      <dgm:prSet/>
      <dgm:spPr/>
      <dgm:t>
        <a:bodyPr/>
        <a:lstStyle/>
        <a:p>
          <a:endParaRPr lang="en-GB"/>
        </a:p>
      </dgm:t>
    </dgm:pt>
    <dgm:pt modelId="{C3C048F5-5679-44EA-8F7A-AEB20F970F4E}" type="sibTrans" cxnId="{95364A3E-BED6-4ECB-AA4B-F01AC107C2EA}">
      <dgm:prSet/>
      <dgm:spPr>
        <a:solidFill>
          <a:srgbClr val="00AAA5"/>
        </a:solidFill>
      </dgm:spPr>
      <dgm:t>
        <a:bodyPr/>
        <a:lstStyle/>
        <a:p>
          <a:r>
            <a:rPr lang="en-GB" dirty="0" err="1" smtClean="0"/>
            <a:t>Staffside</a:t>
          </a:r>
          <a:endParaRPr lang="en-GB" dirty="0"/>
        </a:p>
      </dgm:t>
    </dgm:pt>
    <dgm:pt modelId="{CD59666B-F1CE-4416-8A35-72D7F0AF9276}">
      <dgm:prSet phldrT="[Text]"/>
      <dgm:spPr/>
      <dgm:t>
        <a:bodyPr/>
        <a:lstStyle/>
        <a:p>
          <a:r>
            <a:rPr lang="en-GB" dirty="0" smtClean="0"/>
            <a:t>PARTNERSHIP WORKING</a:t>
          </a:r>
          <a:endParaRPr lang="en-GB" dirty="0"/>
        </a:p>
      </dgm:t>
    </dgm:pt>
    <dgm:pt modelId="{F39168F9-ABB7-40B8-A150-87B7B4B28A66}" type="parTrans" cxnId="{13374BF2-5DAE-400B-983A-985B4D3B2779}">
      <dgm:prSet/>
      <dgm:spPr/>
      <dgm:t>
        <a:bodyPr/>
        <a:lstStyle/>
        <a:p>
          <a:endParaRPr lang="en-GB"/>
        </a:p>
      </dgm:t>
    </dgm:pt>
    <dgm:pt modelId="{12186C9B-6446-4042-8E98-D6F49A33C168}" type="sibTrans" cxnId="{13374BF2-5DAE-400B-983A-985B4D3B2779}">
      <dgm:prSet/>
      <dgm:spPr/>
      <dgm:t>
        <a:bodyPr/>
        <a:lstStyle/>
        <a:p>
          <a:endParaRPr lang="en-GB"/>
        </a:p>
      </dgm:t>
    </dgm:pt>
    <dgm:pt modelId="{95755E5E-A3D8-4BF8-817A-76E609B30E3F}">
      <dgm:prSet phldrT="[Text]" custT="1"/>
      <dgm:spPr>
        <a:solidFill>
          <a:srgbClr val="00AAA5"/>
        </a:solidFill>
      </dgm:spPr>
      <dgm:t>
        <a:bodyPr/>
        <a:lstStyle/>
        <a:p>
          <a:r>
            <a:rPr lang="en-GB" sz="1600" dirty="0" smtClean="0"/>
            <a:t> Wellbeing activities </a:t>
          </a:r>
          <a:r>
            <a:rPr lang="en-GB" sz="1460" baseline="0" dirty="0" smtClean="0"/>
            <a:t>e.g. mindfulness</a:t>
          </a:r>
        </a:p>
      </dgm:t>
    </dgm:pt>
    <dgm:pt modelId="{98340C75-1300-4C1D-B661-C6E984D3D2E7}" type="parTrans" cxnId="{C475D6AC-19FC-4BDD-BA74-6F1DDAFCAD66}">
      <dgm:prSet/>
      <dgm:spPr/>
      <dgm:t>
        <a:bodyPr/>
        <a:lstStyle/>
        <a:p>
          <a:endParaRPr lang="en-GB"/>
        </a:p>
      </dgm:t>
    </dgm:pt>
    <dgm:pt modelId="{8146464E-971E-485A-8B28-8A03492AAEDE}" type="sibTrans" cxnId="{C475D6AC-19FC-4BDD-BA74-6F1DDAFCAD66}">
      <dgm:prSet/>
      <dgm:spPr>
        <a:solidFill>
          <a:srgbClr val="00AAA5"/>
        </a:solidFill>
      </dgm:spPr>
      <dgm:t>
        <a:bodyPr/>
        <a:lstStyle/>
        <a:p>
          <a:r>
            <a:rPr lang="en-GB" dirty="0" smtClean="0"/>
            <a:t>Wellbeing champions</a:t>
          </a:r>
          <a:endParaRPr lang="en-GB" dirty="0"/>
        </a:p>
      </dgm:t>
    </dgm:pt>
    <dgm:pt modelId="{DFA3C832-1F1F-46CA-905D-39054C3B5003}">
      <dgm:prSet phldrT="[Text]"/>
      <dgm:spPr/>
      <dgm:t>
        <a:bodyPr/>
        <a:lstStyle/>
        <a:p>
          <a:r>
            <a:rPr lang="en-GB" dirty="0" smtClean="0"/>
            <a:t>COVID WELLBEING  WORK</a:t>
          </a:r>
          <a:endParaRPr lang="en-GB" dirty="0"/>
        </a:p>
      </dgm:t>
    </dgm:pt>
    <dgm:pt modelId="{7A0F74B6-8D42-43DB-8F0C-6831DCACED8C}" type="parTrans" cxnId="{A516E87B-6036-4DE0-B05B-7D9B76F4692D}">
      <dgm:prSet/>
      <dgm:spPr/>
      <dgm:t>
        <a:bodyPr/>
        <a:lstStyle/>
        <a:p>
          <a:endParaRPr lang="en-GB"/>
        </a:p>
      </dgm:t>
    </dgm:pt>
    <dgm:pt modelId="{77B889B4-AD88-4E77-86ED-1204186B4FBE}" type="sibTrans" cxnId="{A516E87B-6036-4DE0-B05B-7D9B76F4692D}">
      <dgm:prSet/>
      <dgm:spPr/>
      <dgm:t>
        <a:bodyPr/>
        <a:lstStyle/>
        <a:p>
          <a:endParaRPr lang="en-GB"/>
        </a:p>
      </dgm:t>
    </dgm:pt>
    <dgm:pt modelId="{03BB2684-759A-48D6-B61F-6557A04D6BDB}" type="pres">
      <dgm:prSet presAssocID="{3959BCFC-3340-46A6-B5CE-4C16E873319C}" presName="Name0" presStyleCnt="0">
        <dgm:presLayoutVars>
          <dgm:chMax/>
          <dgm:chPref/>
          <dgm:dir/>
          <dgm:animLvl val="lvl"/>
        </dgm:presLayoutVars>
      </dgm:prSet>
      <dgm:spPr/>
    </dgm:pt>
    <dgm:pt modelId="{EA66B90D-392B-446D-9334-49F10D559A5E}" type="pres">
      <dgm:prSet presAssocID="{E7AB0466-4F17-4B4B-BC1A-8DF271F6A3E9}" presName="composite" presStyleCnt="0"/>
      <dgm:spPr/>
    </dgm:pt>
    <dgm:pt modelId="{7071F49B-C58E-499C-A588-362595C7033E}" type="pres">
      <dgm:prSet presAssocID="{E7AB0466-4F17-4B4B-BC1A-8DF271F6A3E9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56E3DA-7E12-4101-A09F-A1D0FF2E964E}" type="pres">
      <dgm:prSet presAssocID="{E7AB0466-4F17-4B4B-BC1A-8DF271F6A3E9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2FB56DC-572A-4D64-9C53-1F6F3358C16F}" type="pres">
      <dgm:prSet presAssocID="{E7AB0466-4F17-4B4B-BC1A-8DF271F6A3E9}" presName="BalanceSpacing" presStyleCnt="0"/>
      <dgm:spPr/>
    </dgm:pt>
    <dgm:pt modelId="{60304ADA-C07F-4731-A01E-873E5616A994}" type="pres">
      <dgm:prSet presAssocID="{E7AB0466-4F17-4B4B-BC1A-8DF271F6A3E9}" presName="BalanceSpacing1" presStyleCnt="0"/>
      <dgm:spPr/>
    </dgm:pt>
    <dgm:pt modelId="{7E813CA3-A918-4CF6-BC3E-73A649E904AE}" type="pres">
      <dgm:prSet presAssocID="{1DFE1AA2-AECE-496F-9EBD-5649E4E57EAB}" presName="Accent1Text" presStyleLbl="node1" presStyleIdx="1" presStyleCnt="6"/>
      <dgm:spPr/>
      <dgm:t>
        <a:bodyPr/>
        <a:lstStyle/>
        <a:p>
          <a:endParaRPr lang="en-GB"/>
        </a:p>
      </dgm:t>
    </dgm:pt>
    <dgm:pt modelId="{4D7A1823-D82B-4D98-B6D0-58E4ABC19622}" type="pres">
      <dgm:prSet presAssocID="{1DFE1AA2-AECE-496F-9EBD-5649E4E57EAB}" presName="spaceBetweenRectangles" presStyleCnt="0"/>
      <dgm:spPr/>
    </dgm:pt>
    <dgm:pt modelId="{F426591E-DD0F-4215-A1F6-8061025F6B16}" type="pres">
      <dgm:prSet presAssocID="{47A85F1F-D7D0-43B5-B031-A19268749A5B}" presName="composite" presStyleCnt="0"/>
      <dgm:spPr/>
    </dgm:pt>
    <dgm:pt modelId="{04D696DA-4E52-46AB-9839-4F8D1A622356}" type="pres">
      <dgm:prSet presAssocID="{47A85F1F-D7D0-43B5-B031-A19268749A5B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FA9E1AA-A99D-4129-A802-CD9A6A19BA49}" type="pres">
      <dgm:prSet presAssocID="{47A85F1F-D7D0-43B5-B031-A19268749A5B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C84D646-57D6-4623-8BE5-D2F529E2DC66}" type="pres">
      <dgm:prSet presAssocID="{47A85F1F-D7D0-43B5-B031-A19268749A5B}" presName="BalanceSpacing" presStyleCnt="0"/>
      <dgm:spPr/>
    </dgm:pt>
    <dgm:pt modelId="{4EB955EA-0B3C-462F-8044-DAC01A7EB7C9}" type="pres">
      <dgm:prSet presAssocID="{47A85F1F-D7D0-43B5-B031-A19268749A5B}" presName="BalanceSpacing1" presStyleCnt="0"/>
      <dgm:spPr/>
    </dgm:pt>
    <dgm:pt modelId="{80AB12C3-9438-40DB-A69C-80BB92882717}" type="pres">
      <dgm:prSet presAssocID="{C3C048F5-5679-44EA-8F7A-AEB20F970F4E}" presName="Accent1Text" presStyleLbl="node1" presStyleIdx="3" presStyleCnt="6"/>
      <dgm:spPr/>
      <dgm:t>
        <a:bodyPr/>
        <a:lstStyle/>
        <a:p>
          <a:endParaRPr lang="en-GB"/>
        </a:p>
      </dgm:t>
    </dgm:pt>
    <dgm:pt modelId="{D93D977D-9C4D-4792-BB0F-DA53C96F3F33}" type="pres">
      <dgm:prSet presAssocID="{C3C048F5-5679-44EA-8F7A-AEB20F970F4E}" presName="spaceBetweenRectangles" presStyleCnt="0"/>
      <dgm:spPr/>
    </dgm:pt>
    <dgm:pt modelId="{79B31A3F-824E-499E-A105-3699B6C7052A}" type="pres">
      <dgm:prSet presAssocID="{95755E5E-A3D8-4BF8-817A-76E609B30E3F}" presName="composite" presStyleCnt="0"/>
      <dgm:spPr/>
    </dgm:pt>
    <dgm:pt modelId="{80AE63F8-F484-45D0-827B-B8527D0F198F}" type="pres">
      <dgm:prSet presAssocID="{95755E5E-A3D8-4BF8-817A-76E609B30E3F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8ADBD0-E84D-4C20-8449-3B76D3B2C025}" type="pres">
      <dgm:prSet presAssocID="{95755E5E-A3D8-4BF8-817A-76E609B30E3F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2F7C65-9386-4CA9-B5EC-A93A237444D9}" type="pres">
      <dgm:prSet presAssocID="{95755E5E-A3D8-4BF8-817A-76E609B30E3F}" presName="BalanceSpacing" presStyleCnt="0"/>
      <dgm:spPr/>
    </dgm:pt>
    <dgm:pt modelId="{5D0AC075-C930-4B05-BFB9-A71BFABA8F49}" type="pres">
      <dgm:prSet presAssocID="{95755E5E-A3D8-4BF8-817A-76E609B30E3F}" presName="BalanceSpacing1" presStyleCnt="0"/>
      <dgm:spPr/>
    </dgm:pt>
    <dgm:pt modelId="{ACF93F48-0604-4595-B900-68560CB24A68}" type="pres">
      <dgm:prSet presAssocID="{8146464E-971E-485A-8B28-8A03492AAEDE}" presName="Accent1Text" presStyleLbl="node1" presStyleIdx="5" presStyleCnt="6"/>
      <dgm:spPr/>
      <dgm:t>
        <a:bodyPr/>
        <a:lstStyle/>
        <a:p>
          <a:endParaRPr lang="en-GB"/>
        </a:p>
      </dgm:t>
    </dgm:pt>
  </dgm:ptLst>
  <dgm:cxnLst>
    <dgm:cxn modelId="{A516E87B-6036-4DE0-B05B-7D9B76F4692D}" srcId="{95755E5E-A3D8-4BF8-817A-76E609B30E3F}" destId="{DFA3C832-1F1F-46CA-905D-39054C3B5003}" srcOrd="0" destOrd="0" parTransId="{7A0F74B6-8D42-43DB-8F0C-6831DCACED8C}" sibTransId="{77B889B4-AD88-4E77-86ED-1204186B4FBE}"/>
    <dgm:cxn modelId="{FCDE0A56-628E-4E29-89D3-656509ADA4B2}" type="presOf" srcId="{CD59666B-F1CE-4416-8A35-72D7F0AF9276}" destId="{3FA9E1AA-A99D-4129-A802-CD9A6A19BA49}" srcOrd="0" destOrd="0" presId="urn:microsoft.com/office/officeart/2008/layout/AlternatingHexagons"/>
    <dgm:cxn modelId="{3173F283-43C7-43DA-9ED2-D57E050F65BF}" type="presOf" srcId="{1DFE1AA2-AECE-496F-9EBD-5649E4E57EAB}" destId="{7E813CA3-A918-4CF6-BC3E-73A649E904AE}" srcOrd="0" destOrd="0" presId="urn:microsoft.com/office/officeart/2008/layout/AlternatingHexagons"/>
    <dgm:cxn modelId="{F452D04C-8AEE-4279-91D7-9900C7003188}" type="presOf" srcId="{3959BCFC-3340-46A6-B5CE-4C16E873319C}" destId="{03BB2684-759A-48D6-B61F-6557A04D6BDB}" srcOrd="0" destOrd="0" presId="urn:microsoft.com/office/officeart/2008/layout/AlternatingHexagons"/>
    <dgm:cxn modelId="{7A0B45E7-83BD-4850-ABFF-BB0EE99DE999}" type="presOf" srcId="{3E1989F1-5BAD-4AC7-8F9E-479CF8EF8585}" destId="{8E56E3DA-7E12-4101-A09F-A1D0FF2E964E}" srcOrd="0" destOrd="0" presId="urn:microsoft.com/office/officeart/2008/layout/AlternatingHexagons"/>
    <dgm:cxn modelId="{7DC51B0D-4F1F-4BDA-823A-6E0E923B06FB}" type="presOf" srcId="{8146464E-971E-485A-8B28-8A03492AAEDE}" destId="{ACF93F48-0604-4595-B900-68560CB24A68}" srcOrd="0" destOrd="0" presId="urn:microsoft.com/office/officeart/2008/layout/AlternatingHexagons"/>
    <dgm:cxn modelId="{13374BF2-5DAE-400B-983A-985B4D3B2779}" srcId="{47A85F1F-D7D0-43B5-B031-A19268749A5B}" destId="{CD59666B-F1CE-4416-8A35-72D7F0AF9276}" srcOrd="0" destOrd="0" parTransId="{F39168F9-ABB7-40B8-A150-87B7B4B28A66}" sibTransId="{12186C9B-6446-4042-8E98-D6F49A33C168}"/>
    <dgm:cxn modelId="{9EAF5C69-8A92-459C-9695-881F2C22D712}" type="presOf" srcId="{E7AB0466-4F17-4B4B-BC1A-8DF271F6A3E9}" destId="{7071F49B-C58E-499C-A588-362595C7033E}" srcOrd="0" destOrd="0" presId="urn:microsoft.com/office/officeart/2008/layout/AlternatingHexagons"/>
    <dgm:cxn modelId="{004B43B2-DE57-4F6E-83E4-F89957B3FDCD}" type="presOf" srcId="{C3C048F5-5679-44EA-8F7A-AEB20F970F4E}" destId="{80AB12C3-9438-40DB-A69C-80BB92882717}" srcOrd="0" destOrd="0" presId="urn:microsoft.com/office/officeart/2008/layout/AlternatingHexagons"/>
    <dgm:cxn modelId="{BD77BCE7-112B-42A2-ACF9-31BF91D4EF87}" type="presOf" srcId="{47A85F1F-D7D0-43B5-B031-A19268749A5B}" destId="{04D696DA-4E52-46AB-9839-4F8D1A622356}" srcOrd="0" destOrd="0" presId="urn:microsoft.com/office/officeart/2008/layout/AlternatingHexagons"/>
    <dgm:cxn modelId="{95364A3E-BED6-4ECB-AA4B-F01AC107C2EA}" srcId="{3959BCFC-3340-46A6-B5CE-4C16E873319C}" destId="{47A85F1F-D7D0-43B5-B031-A19268749A5B}" srcOrd="1" destOrd="0" parTransId="{D438863B-10FE-431B-9403-E05E60E390D0}" sibTransId="{C3C048F5-5679-44EA-8F7A-AEB20F970F4E}"/>
    <dgm:cxn modelId="{C475D6AC-19FC-4BDD-BA74-6F1DDAFCAD66}" srcId="{3959BCFC-3340-46A6-B5CE-4C16E873319C}" destId="{95755E5E-A3D8-4BF8-817A-76E609B30E3F}" srcOrd="2" destOrd="0" parTransId="{98340C75-1300-4C1D-B661-C6E984D3D2E7}" sibTransId="{8146464E-971E-485A-8B28-8A03492AAEDE}"/>
    <dgm:cxn modelId="{07676A8D-9BD3-4671-AACA-1D60B6AAC79E}" srcId="{E7AB0466-4F17-4B4B-BC1A-8DF271F6A3E9}" destId="{3E1989F1-5BAD-4AC7-8F9E-479CF8EF8585}" srcOrd="0" destOrd="0" parTransId="{CDD01601-3509-475B-A824-AE8D45A43D45}" sibTransId="{5EF7E780-3469-4898-AF98-15937B95A571}"/>
    <dgm:cxn modelId="{171A241F-B2FF-44A9-8EF0-3A08ED8CEEC9}" srcId="{3959BCFC-3340-46A6-B5CE-4C16E873319C}" destId="{E7AB0466-4F17-4B4B-BC1A-8DF271F6A3E9}" srcOrd="0" destOrd="0" parTransId="{18613CC3-C9B2-4C7D-9A91-5233863E37E8}" sibTransId="{1DFE1AA2-AECE-496F-9EBD-5649E4E57EAB}"/>
    <dgm:cxn modelId="{33F9F088-4804-4FAF-A563-A379CF28C4E1}" type="presOf" srcId="{95755E5E-A3D8-4BF8-817A-76E609B30E3F}" destId="{80AE63F8-F484-45D0-827B-B8527D0F198F}" srcOrd="0" destOrd="0" presId="urn:microsoft.com/office/officeart/2008/layout/AlternatingHexagons"/>
    <dgm:cxn modelId="{53FC159E-622D-43DF-AED6-7EA82E1F091E}" type="presOf" srcId="{DFA3C832-1F1F-46CA-905D-39054C3B5003}" destId="{E08ADBD0-E84D-4C20-8449-3B76D3B2C025}" srcOrd="0" destOrd="0" presId="urn:microsoft.com/office/officeart/2008/layout/AlternatingHexagons"/>
    <dgm:cxn modelId="{805515CB-E8A8-4AD4-B739-D64525B758D9}" type="presParOf" srcId="{03BB2684-759A-48D6-B61F-6557A04D6BDB}" destId="{EA66B90D-392B-446D-9334-49F10D559A5E}" srcOrd="0" destOrd="0" presId="urn:microsoft.com/office/officeart/2008/layout/AlternatingHexagons"/>
    <dgm:cxn modelId="{ABF9EC37-BD8E-48BF-AC41-737BB82FEA69}" type="presParOf" srcId="{EA66B90D-392B-446D-9334-49F10D559A5E}" destId="{7071F49B-C58E-499C-A588-362595C7033E}" srcOrd="0" destOrd="0" presId="urn:microsoft.com/office/officeart/2008/layout/AlternatingHexagons"/>
    <dgm:cxn modelId="{28ACBF93-6E65-461D-B943-EEA63DE5CACD}" type="presParOf" srcId="{EA66B90D-392B-446D-9334-49F10D559A5E}" destId="{8E56E3DA-7E12-4101-A09F-A1D0FF2E964E}" srcOrd="1" destOrd="0" presId="urn:microsoft.com/office/officeart/2008/layout/AlternatingHexagons"/>
    <dgm:cxn modelId="{F7A88274-A2D0-407C-B128-4315C6D6F0E0}" type="presParOf" srcId="{EA66B90D-392B-446D-9334-49F10D559A5E}" destId="{D2FB56DC-572A-4D64-9C53-1F6F3358C16F}" srcOrd="2" destOrd="0" presId="urn:microsoft.com/office/officeart/2008/layout/AlternatingHexagons"/>
    <dgm:cxn modelId="{D917E75F-EA99-48EF-B758-EF6FBE936092}" type="presParOf" srcId="{EA66B90D-392B-446D-9334-49F10D559A5E}" destId="{60304ADA-C07F-4731-A01E-873E5616A994}" srcOrd="3" destOrd="0" presId="urn:microsoft.com/office/officeart/2008/layout/AlternatingHexagons"/>
    <dgm:cxn modelId="{6C196265-54C7-40A0-99FF-918F1ADB8600}" type="presParOf" srcId="{EA66B90D-392B-446D-9334-49F10D559A5E}" destId="{7E813CA3-A918-4CF6-BC3E-73A649E904AE}" srcOrd="4" destOrd="0" presId="urn:microsoft.com/office/officeart/2008/layout/AlternatingHexagons"/>
    <dgm:cxn modelId="{1416E84F-71AE-4FFD-BC39-D3F9F6410396}" type="presParOf" srcId="{03BB2684-759A-48D6-B61F-6557A04D6BDB}" destId="{4D7A1823-D82B-4D98-B6D0-58E4ABC19622}" srcOrd="1" destOrd="0" presId="urn:microsoft.com/office/officeart/2008/layout/AlternatingHexagons"/>
    <dgm:cxn modelId="{585FC553-9CA8-447D-9472-F3B7B1ACCBEB}" type="presParOf" srcId="{03BB2684-759A-48D6-B61F-6557A04D6BDB}" destId="{F426591E-DD0F-4215-A1F6-8061025F6B16}" srcOrd="2" destOrd="0" presId="urn:microsoft.com/office/officeart/2008/layout/AlternatingHexagons"/>
    <dgm:cxn modelId="{C93FD988-370A-4AC5-AE09-996FB55BDCA9}" type="presParOf" srcId="{F426591E-DD0F-4215-A1F6-8061025F6B16}" destId="{04D696DA-4E52-46AB-9839-4F8D1A622356}" srcOrd="0" destOrd="0" presId="urn:microsoft.com/office/officeart/2008/layout/AlternatingHexagons"/>
    <dgm:cxn modelId="{D7B156A5-E7CC-4A9C-A9BA-66A63BDE88EB}" type="presParOf" srcId="{F426591E-DD0F-4215-A1F6-8061025F6B16}" destId="{3FA9E1AA-A99D-4129-A802-CD9A6A19BA49}" srcOrd="1" destOrd="0" presId="urn:microsoft.com/office/officeart/2008/layout/AlternatingHexagons"/>
    <dgm:cxn modelId="{AE3FA2A4-F69B-435D-A6D8-1EDA03C78DD2}" type="presParOf" srcId="{F426591E-DD0F-4215-A1F6-8061025F6B16}" destId="{9C84D646-57D6-4623-8BE5-D2F529E2DC66}" srcOrd="2" destOrd="0" presId="urn:microsoft.com/office/officeart/2008/layout/AlternatingHexagons"/>
    <dgm:cxn modelId="{B09BDDAB-7393-46DA-B3BC-D01C071CB26C}" type="presParOf" srcId="{F426591E-DD0F-4215-A1F6-8061025F6B16}" destId="{4EB955EA-0B3C-462F-8044-DAC01A7EB7C9}" srcOrd="3" destOrd="0" presId="urn:microsoft.com/office/officeart/2008/layout/AlternatingHexagons"/>
    <dgm:cxn modelId="{6B5A4959-A222-437D-9F6C-CA609A3EA456}" type="presParOf" srcId="{F426591E-DD0F-4215-A1F6-8061025F6B16}" destId="{80AB12C3-9438-40DB-A69C-80BB92882717}" srcOrd="4" destOrd="0" presId="urn:microsoft.com/office/officeart/2008/layout/AlternatingHexagons"/>
    <dgm:cxn modelId="{3C5B1103-0AAE-4C2D-BAEB-A0CCA35AC2D2}" type="presParOf" srcId="{03BB2684-759A-48D6-B61F-6557A04D6BDB}" destId="{D93D977D-9C4D-4792-BB0F-DA53C96F3F33}" srcOrd="3" destOrd="0" presId="urn:microsoft.com/office/officeart/2008/layout/AlternatingHexagons"/>
    <dgm:cxn modelId="{733544D3-43D1-4C15-9F98-9D565650E9AB}" type="presParOf" srcId="{03BB2684-759A-48D6-B61F-6557A04D6BDB}" destId="{79B31A3F-824E-499E-A105-3699B6C7052A}" srcOrd="4" destOrd="0" presId="urn:microsoft.com/office/officeart/2008/layout/AlternatingHexagons"/>
    <dgm:cxn modelId="{BF01E447-BD6F-43A7-BBD8-F322DD4CC376}" type="presParOf" srcId="{79B31A3F-824E-499E-A105-3699B6C7052A}" destId="{80AE63F8-F484-45D0-827B-B8527D0F198F}" srcOrd="0" destOrd="0" presId="urn:microsoft.com/office/officeart/2008/layout/AlternatingHexagons"/>
    <dgm:cxn modelId="{3D7BAEAA-3249-4D88-B12D-F97C28D535D8}" type="presParOf" srcId="{79B31A3F-824E-499E-A105-3699B6C7052A}" destId="{E08ADBD0-E84D-4C20-8449-3B76D3B2C025}" srcOrd="1" destOrd="0" presId="urn:microsoft.com/office/officeart/2008/layout/AlternatingHexagons"/>
    <dgm:cxn modelId="{D94FE12B-6CF7-4D0D-822B-4AA693B8FFFA}" type="presParOf" srcId="{79B31A3F-824E-499E-A105-3699B6C7052A}" destId="{E02F7C65-9386-4CA9-B5EC-A93A237444D9}" srcOrd="2" destOrd="0" presId="urn:microsoft.com/office/officeart/2008/layout/AlternatingHexagons"/>
    <dgm:cxn modelId="{F8CF2C3D-F461-4832-B950-487BEF520672}" type="presParOf" srcId="{79B31A3F-824E-499E-A105-3699B6C7052A}" destId="{5D0AC075-C930-4B05-BFB9-A71BFABA8F49}" srcOrd="3" destOrd="0" presId="urn:microsoft.com/office/officeart/2008/layout/AlternatingHexagons"/>
    <dgm:cxn modelId="{D8089C9F-9BD7-43F3-B763-468158B2701A}" type="presParOf" srcId="{79B31A3F-824E-499E-A105-3699B6C7052A}" destId="{ACF93F48-0604-4595-B900-68560CB24A68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DBBBA9-2114-46D6-86B8-61C1B3DC1A77}">
      <dsp:nvSpPr>
        <dsp:cNvPr id="0" name=""/>
        <dsp:cNvSpPr/>
      </dsp:nvSpPr>
      <dsp:spPr>
        <a:xfrm rot="5400000">
          <a:off x="-405379" y="1362451"/>
          <a:ext cx="1788563" cy="21580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349B9A-B7F0-4FBF-A53F-520E649D8841}">
      <dsp:nvSpPr>
        <dsp:cNvPr id="0" name=""/>
        <dsp:cNvSpPr/>
      </dsp:nvSpPr>
      <dsp:spPr>
        <a:xfrm>
          <a:off x="4418" y="218559"/>
          <a:ext cx="2397852" cy="143871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Make sure everyone is taking breaks</a:t>
          </a:r>
          <a:endParaRPr lang="en-GB" sz="1700" kern="1200" dirty="0"/>
        </a:p>
      </dsp:txBody>
      <dsp:txXfrm>
        <a:off x="46556" y="260697"/>
        <a:ext cx="2313576" cy="1354435"/>
      </dsp:txXfrm>
    </dsp:sp>
    <dsp:sp modelId="{95325940-DBAA-43D6-ADE0-6C941A3398F2}">
      <dsp:nvSpPr>
        <dsp:cNvPr id="0" name=""/>
        <dsp:cNvSpPr/>
      </dsp:nvSpPr>
      <dsp:spPr>
        <a:xfrm rot="5400000">
          <a:off x="-405379" y="3160841"/>
          <a:ext cx="1788563" cy="21580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07F10F-6CD6-4EB3-87D3-F5FA9B11E8AF}">
      <dsp:nvSpPr>
        <dsp:cNvPr id="0" name=""/>
        <dsp:cNvSpPr/>
      </dsp:nvSpPr>
      <dsp:spPr>
        <a:xfrm>
          <a:off x="4418" y="2016948"/>
          <a:ext cx="2397852" cy="1438711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Encourage staff to take annual leave</a:t>
          </a:r>
          <a:endParaRPr lang="en-GB" sz="1700" kern="1200" dirty="0"/>
        </a:p>
      </dsp:txBody>
      <dsp:txXfrm>
        <a:off x="46556" y="2059086"/>
        <a:ext cx="2313576" cy="1354435"/>
      </dsp:txXfrm>
    </dsp:sp>
    <dsp:sp modelId="{C97CF469-FCE6-42F0-94E0-7F8E19F1F1BA}">
      <dsp:nvSpPr>
        <dsp:cNvPr id="0" name=""/>
        <dsp:cNvSpPr/>
      </dsp:nvSpPr>
      <dsp:spPr>
        <a:xfrm>
          <a:off x="493814" y="4060035"/>
          <a:ext cx="3179317" cy="21580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7A4595-06E8-4E95-A8F4-AE7CE531BC33}">
      <dsp:nvSpPr>
        <dsp:cNvPr id="0" name=""/>
        <dsp:cNvSpPr/>
      </dsp:nvSpPr>
      <dsp:spPr>
        <a:xfrm>
          <a:off x="4418" y="3815337"/>
          <a:ext cx="2397852" cy="1438711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solidFill>
                <a:schemeClr val="tx1"/>
              </a:solidFill>
            </a:rPr>
            <a:t>Ask staff how they are in a confidential space</a:t>
          </a:r>
          <a:endParaRPr lang="en-GB" sz="1700" kern="1200" dirty="0">
            <a:solidFill>
              <a:schemeClr val="tx1"/>
            </a:solidFill>
          </a:endParaRPr>
        </a:p>
      </dsp:txBody>
      <dsp:txXfrm>
        <a:off x="46556" y="3857475"/>
        <a:ext cx="2313576" cy="1354435"/>
      </dsp:txXfrm>
    </dsp:sp>
    <dsp:sp modelId="{E43B461F-0792-4F97-8688-5A1CFE4B11BF}">
      <dsp:nvSpPr>
        <dsp:cNvPr id="0" name=""/>
        <dsp:cNvSpPr/>
      </dsp:nvSpPr>
      <dsp:spPr>
        <a:xfrm rot="16200000">
          <a:off x="2783763" y="3160841"/>
          <a:ext cx="1788563" cy="21580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1C957C-E1BA-44AD-969B-E6F5024B8925}">
      <dsp:nvSpPr>
        <dsp:cNvPr id="0" name=""/>
        <dsp:cNvSpPr/>
      </dsp:nvSpPr>
      <dsp:spPr>
        <a:xfrm>
          <a:off x="3193561" y="3815337"/>
          <a:ext cx="2397852" cy="1438711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Keep asking – people need different things at different times</a:t>
          </a:r>
          <a:endParaRPr lang="en-GB" sz="1700" kern="1200" dirty="0"/>
        </a:p>
      </dsp:txBody>
      <dsp:txXfrm>
        <a:off x="3235699" y="3857475"/>
        <a:ext cx="2313576" cy="1354435"/>
      </dsp:txXfrm>
    </dsp:sp>
    <dsp:sp modelId="{9536C8ED-986B-4DF4-9682-926CDEB4BF63}">
      <dsp:nvSpPr>
        <dsp:cNvPr id="0" name=""/>
        <dsp:cNvSpPr/>
      </dsp:nvSpPr>
      <dsp:spPr>
        <a:xfrm rot="16200000">
          <a:off x="2783763" y="1362451"/>
          <a:ext cx="1788563" cy="21580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B340BA-8169-455E-BFA1-95B6C5E7C1D8}">
      <dsp:nvSpPr>
        <dsp:cNvPr id="0" name=""/>
        <dsp:cNvSpPr/>
      </dsp:nvSpPr>
      <dsp:spPr>
        <a:xfrm>
          <a:off x="3193561" y="2016948"/>
          <a:ext cx="2397852" cy="143871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Let people know about the support available</a:t>
          </a:r>
          <a:endParaRPr lang="en-GB" sz="1700" kern="1200" dirty="0"/>
        </a:p>
      </dsp:txBody>
      <dsp:txXfrm>
        <a:off x="3235699" y="2059086"/>
        <a:ext cx="2313576" cy="1354435"/>
      </dsp:txXfrm>
    </dsp:sp>
    <dsp:sp modelId="{658FC576-8E9C-4E86-8A7E-6551C3AAAC50}">
      <dsp:nvSpPr>
        <dsp:cNvPr id="0" name=""/>
        <dsp:cNvSpPr/>
      </dsp:nvSpPr>
      <dsp:spPr>
        <a:xfrm>
          <a:off x="3682958" y="463257"/>
          <a:ext cx="3179317" cy="21580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2F1999-9914-4E10-9032-A9912915E147}">
      <dsp:nvSpPr>
        <dsp:cNvPr id="0" name=""/>
        <dsp:cNvSpPr/>
      </dsp:nvSpPr>
      <dsp:spPr>
        <a:xfrm>
          <a:off x="3193561" y="218559"/>
          <a:ext cx="2397852" cy="1438711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Direct to Occupational Health and staff support</a:t>
          </a:r>
          <a:r>
            <a:rPr lang="en-GB" sz="1700" kern="1200" dirty="0" smtClean="0"/>
            <a:t> </a:t>
          </a:r>
          <a:endParaRPr lang="en-GB" sz="1700" kern="1200" dirty="0"/>
        </a:p>
      </dsp:txBody>
      <dsp:txXfrm>
        <a:off x="3235699" y="260697"/>
        <a:ext cx="2313576" cy="1354435"/>
      </dsp:txXfrm>
    </dsp:sp>
    <dsp:sp modelId="{EF12FE4A-5B55-42E8-9116-176F72469926}">
      <dsp:nvSpPr>
        <dsp:cNvPr id="0" name=""/>
        <dsp:cNvSpPr/>
      </dsp:nvSpPr>
      <dsp:spPr>
        <a:xfrm rot="5400000">
          <a:off x="5972907" y="1362451"/>
          <a:ext cx="1788563" cy="21580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6690F4-DF1C-4829-83C2-2F329DCC9F44}">
      <dsp:nvSpPr>
        <dsp:cNvPr id="0" name=""/>
        <dsp:cNvSpPr/>
      </dsp:nvSpPr>
      <dsp:spPr>
        <a:xfrm>
          <a:off x="6382705" y="218559"/>
          <a:ext cx="2397852" cy="1438711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Ask for advice from health and safety, your line manager, </a:t>
          </a:r>
          <a:r>
            <a:rPr lang="en-GB" sz="1700" kern="1200" dirty="0" err="1" smtClean="0"/>
            <a:t>staffside</a:t>
          </a:r>
          <a:r>
            <a:rPr lang="en-GB" sz="1700" kern="1200" dirty="0" smtClean="0"/>
            <a:t>, HR, Occupational Health</a:t>
          </a:r>
          <a:endParaRPr lang="en-GB" sz="1700" kern="1200" dirty="0"/>
        </a:p>
      </dsp:txBody>
      <dsp:txXfrm>
        <a:off x="6424843" y="260697"/>
        <a:ext cx="2313576" cy="1354435"/>
      </dsp:txXfrm>
    </dsp:sp>
    <dsp:sp modelId="{6EBE029A-0A88-4E37-AEBA-E873414579B7}">
      <dsp:nvSpPr>
        <dsp:cNvPr id="0" name=""/>
        <dsp:cNvSpPr/>
      </dsp:nvSpPr>
      <dsp:spPr>
        <a:xfrm rot="5400000">
          <a:off x="5972907" y="3160841"/>
          <a:ext cx="1788563" cy="21580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E37FE0-6F6B-43A3-9915-2515D4165720}">
      <dsp:nvSpPr>
        <dsp:cNvPr id="0" name=""/>
        <dsp:cNvSpPr/>
      </dsp:nvSpPr>
      <dsp:spPr>
        <a:xfrm>
          <a:off x="6382705" y="2016948"/>
          <a:ext cx="2397852" cy="1438711"/>
        </a:xfrm>
        <a:prstGeom prst="roundRect">
          <a:avLst>
            <a:gd name="adj" fmla="val 10000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Display wellbeing information in staff rooms and offices</a:t>
          </a:r>
          <a:endParaRPr lang="en-GB" sz="1700" kern="1200" dirty="0"/>
        </a:p>
      </dsp:txBody>
      <dsp:txXfrm>
        <a:off x="6424843" y="2059086"/>
        <a:ext cx="2313576" cy="1354435"/>
      </dsp:txXfrm>
    </dsp:sp>
    <dsp:sp modelId="{AD2AB62D-7E48-4EDA-A8C2-1C0CCB123072}">
      <dsp:nvSpPr>
        <dsp:cNvPr id="0" name=""/>
        <dsp:cNvSpPr/>
      </dsp:nvSpPr>
      <dsp:spPr>
        <a:xfrm>
          <a:off x="6382705" y="3815337"/>
          <a:ext cx="2397852" cy="1438711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Don’t feel you have to do it all yourself - </a:t>
          </a:r>
          <a:endParaRPr lang="en-GB" sz="1700" kern="1200" dirty="0"/>
        </a:p>
      </dsp:txBody>
      <dsp:txXfrm>
        <a:off x="6424843" y="3857475"/>
        <a:ext cx="2313576" cy="13544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1F49B-C58E-499C-A588-362595C7033E}">
      <dsp:nvSpPr>
        <dsp:cNvPr id="0" name=""/>
        <dsp:cNvSpPr/>
      </dsp:nvSpPr>
      <dsp:spPr>
        <a:xfrm rot="5400000">
          <a:off x="3254117" y="133962"/>
          <a:ext cx="2027061" cy="1763543"/>
        </a:xfrm>
        <a:prstGeom prst="hexagon">
          <a:avLst>
            <a:gd name="adj" fmla="val 25000"/>
            <a:gd name="vf" fmla="val 115470"/>
          </a:avLst>
        </a:prstGeom>
        <a:solidFill>
          <a:srgbClr val="00AAA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Occupational Health </a:t>
          </a:r>
          <a:endParaRPr lang="en-GB" sz="1600" kern="1200" dirty="0"/>
        </a:p>
      </dsp:txBody>
      <dsp:txXfrm rot="-5400000">
        <a:off x="3660695" y="318087"/>
        <a:ext cx="1213905" cy="1395293"/>
      </dsp:txXfrm>
    </dsp:sp>
    <dsp:sp modelId="{8E56E3DA-7E12-4101-A09F-A1D0FF2E964E}">
      <dsp:nvSpPr>
        <dsp:cNvPr id="0" name=""/>
        <dsp:cNvSpPr/>
      </dsp:nvSpPr>
      <dsp:spPr>
        <a:xfrm>
          <a:off x="5202933" y="407616"/>
          <a:ext cx="2262200" cy="1216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OCCUPATIONAL HEALTH</a:t>
          </a:r>
          <a:endParaRPr lang="en-GB" sz="1600" kern="1200" dirty="0"/>
        </a:p>
      </dsp:txBody>
      <dsp:txXfrm>
        <a:off x="5202933" y="407616"/>
        <a:ext cx="2262200" cy="1216236"/>
      </dsp:txXfrm>
    </dsp:sp>
    <dsp:sp modelId="{7E813CA3-A918-4CF6-BC3E-73A649E904AE}">
      <dsp:nvSpPr>
        <dsp:cNvPr id="0" name=""/>
        <dsp:cNvSpPr/>
      </dsp:nvSpPr>
      <dsp:spPr>
        <a:xfrm rot="5400000">
          <a:off x="1349490" y="133962"/>
          <a:ext cx="2027061" cy="1763543"/>
        </a:xfrm>
        <a:prstGeom prst="hexagon">
          <a:avLst>
            <a:gd name="adj" fmla="val 25000"/>
            <a:gd name="vf" fmla="val 115470"/>
          </a:avLst>
        </a:prstGeom>
        <a:solidFill>
          <a:srgbClr val="00AAA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Staff support phone line</a:t>
          </a:r>
        </a:p>
      </dsp:txBody>
      <dsp:txXfrm rot="-5400000">
        <a:off x="1756068" y="318087"/>
        <a:ext cx="1213905" cy="1395293"/>
      </dsp:txXfrm>
    </dsp:sp>
    <dsp:sp modelId="{04D696DA-4E52-46AB-9839-4F8D1A622356}">
      <dsp:nvSpPr>
        <dsp:cNvPr id="0" name=""/>
        <dsp:cNvSpPr/>
      </dsp:nvSpPr>
      <dsp:spPr>
        <a:xfrm rot="5400000">
          <a:off x="2298155" y="1854532"/>
          <a:ext cx="2027061" cy="1763543"/>
        </a:xfrm>
        <a:prstGeom prst="hexagon">
          <a:avLst>
            <a:gd name="adj" fmla="val 25000"/>
            <a:gd name="vf" fmla="val 115470"/>
          </a:avLst>
        </a:prstGeom>
        <a:solidFill>
          <a:srgbClr val="00AAA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baseline="0" dirty="0" smtClean="0"/>
            <a:t>HR workforce partner</a:t>
          </a:r>
        </a:p>
      </dsp:txBody>
      <dsp:txXfrm rot="-5400000">
        <a:off x="2704733" y="2038657"/>
        <a:ext cx="1213905" cy="1395293"/>
      </dsp:txXfrm>
    </dsp:sp>
    <dsp:sp modelId="{3FA9E1AA-A99D-4129-A802-CD9A6A19BA49}">
      <dsp:nvSpPr>
        <dsp:cNvPr id="0" name=""/>
        <dsp:cNvSpPr/>
      </dsp:nvSpPr>
      <dsp:spPr>
        <a:xfrm>
          <a:off x="167713" y="2128185"/>
          <a:ext cx="2189226" cy="1216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PARTNERSHIP WORKING</a:t>
          </a:r>
          <a:endParaRPr lang="en-GB" sz="1600" kern="1200" dirty="0"/>
        </a:p>
      </dsp:txBody>
      <dsp:txXfrm>
        <a:off x="167713" y="2128185"/>
        <a:ext cx="2189226" cy="1216236"/>
      </dsp:txXfrm>
    </dsp:sp>
    <dsp:sp modelId="{80AB12C3-9438-40DB-A69C-80BB92882717}">
      <dsp:nvSpPr>
        <dsp:cNvPr id="0" name=""/>
        <dsp:cNvSpPr/>
      </dsp:nvSpPr>
      <dsp:spPr>
        <a:xfrm rot="5400000">
          <a:off x="4202781" y="1854532"/>
          <a:ext cx="2027061" cy="1763543"/>
        </a:xfrm>
        <a:prstGeom prst="hexagon">
          <a:avLst>
            <a:gd name="adj" fmla="val 25000"/>
            <a:gd name="vf" fmla="val 115470"/>
          </a:avLst>
        </a:prstGeom>
        <a:solidFill>
          <a:srgbClr val="00AAA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err="1" smtClean="0"/>
            <a:t>Staffside</a:t>
          </a:r>
          <a:endParaRPr lang="en-GB" sz="2700" kern="1200" dirty="0"/>
        </a:p>
      </dsp:txBody>
      <dsp:txXfrm rot="-5400000">
        <a:off x="4609359" y="2038657"/>
        <a:ext cx="1213905" cy="1395293"/>
      </dsp:txXfrm>
    </dsp:sp>
    <dsp:sp modelId="{80AE63F8-F484-45D0-827B-B8527D0F198F}">
      <dsp:nvSpPr>
        <dsp:cNvPr id="0" name=""/>
        <dsp:cNvSpPr/>
      </dsp:nvSpPr>
      <dsp:spPr>
        <a:xfrm rot="5400000">
          <a:off x="3254117" y="3575101"/>
          <a:ext cx="2027061" cy="1763543"/>
        </a:xfrm>
        <a:prstGeom prst="hexagon">
          <a:avLst>
            <a:gd name="adj" fmla="val 25000"/>
            <a:gd name="vf" fmla="val 115470"/>
          </a:avLst>
        </a:prstGeom>
        <a:solidFill>
          <a:srgbClr val="00AAA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 Wellbeing activities </a:t>
          </a:r>
          <a:r>
            <a:rPr lang="en-GB" sz="1460" kern="1200" baseline="0" dirty="0" smtClean="0"/>
            <a:t>e.g. mindfulness</a:t>
          </a:r>
        </a:p>
      </dsp:txBody>
      <dsp:txXfrm rot="-5400000">
        <a:off x="3660695" y="3759226"/>
        <a:ext cx="1213905" cy="1395293"/>
      </dsp:txXfrm>
    </dsp:sp>
    <dsp:sp modelId="{E08ADBD0-E84D-4C20-8449-3B76D3B2C025}">
      <dsp:nvSpPr>
        <dsp:cNvPr id="0" name=""/>
        <dsp:cNvSpPr/>
      </dsp:nvSpPr>
      <dsp:spPr>
        <a:xfrm>
          <a:off x="5202933" y="3848755"/>
          <a:ext cx="2262200" cy="1216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COVID WELLBEING  WORK</a:t>
          </a:r>
          <a:endParaRPr lang="en-GB" sz="1600" kern="1200" dirty="0"/>
        </a:p>
      </dsp:txBody>
      <dsp:txXfrm>
        <a:off x="5202933" y="3848755"/>
        <a:ext cx="2262200" cy="1216236"/>
      </dsp:txXfrm>
    </dsp:sp>
    <dsp:sp modelId="{ACF93F48-0604-4595-B900-68560CB24A68}">
      <dsp:nvSpPr>
        <dsp:cNvPr id="0" name=""/>
        <dsp:cNvSpPr/>
      </dsp:nvSpPr>
      <dsp:spPr>
        <a:xfrm rot="5400000">
          <a:off x="1349490" y="3575101"/>
          <a:ext cx="2027061" cy="1763543"/>
        </a:xfrm>
        <a:prstGeom prst="hexagon">
          <a:avLst>
            <a:gd name="adj" fmla="val 25000"/>
            <a:gd name="vf" fmla="val 115470"/>
          </a:avLst>
        </a:prstGeom>
        <a:solidFill>
          <a:srgbClr val="00AAA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Wellbeing champions</a:t>
          </a:r>
          <a:endParaRPr lang="en-GB" sz="2100" kern="1200" dirty="0"/>
        </a:p>
      </dsp:txBody>
      <dsp:txXfrm rot="-5400000">
        <a:off x="1756068" y="3759226"/>
        <a:ext cx="1213905" cy="13952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40BD9-D11D-4C2E-BABE-C2E87F060568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D1E1-6BDE-4D36-B1A0-25A4A660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290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40BD9-D11D-4C2E-BABE-C2E87F060568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D1E1-6BDE-4D36-B1A0-25A4A660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99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40BD9-D11D-4C2E-BABE-C2E87F060568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D1E1-6BDE-4D36-B1A0-25A4A660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41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40BD9-D11D-4C2E-BABE-C2E87F060568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D1E1-6BDE-4D36-B1A0-25A4A660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536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40BD9-D11D-4C2E-BABE-C2E87F060568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D1E1-6BDE-4D36-B1A0-25A4A660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183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40BD9-D11D-4C2E-BABE-C2E87F060568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D1E1-6BDE-4D36-B1A0-25A4A660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82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40BD9-D11D-4C2E-BABE-C2E87F060568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D1E1-6BDE-4D36-B1A0-25A4A660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53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40BD9-D11D-4C2E-BABE-C2E87F060568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D1E1-6BDE-4D36-B1A0-25A4A660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61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40BD9-D11D-4C2E-BABE-C2E87F060568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D1E1-6BDE-4D36-B1A0-25A4A660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93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40BD9-D11D-4C2E-BABE-C2E87F060568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D1E1-6BDE-4D36-B1A0-25A4A660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519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40BD9-D11D-4C2E-BABE-C2E87F060568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D1E1-6BDE-4D36-B1A0-25A4A660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57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40BD9-D11D-4C2E-BABE-C2E87F060568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BD1E1-6BDE-4D36-B1A0-25A4A660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725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onboarding.sleepio.com/sleepio/access/77#1/1?utm_campaign=C19_FreeAccess&amp;utm_medium=Employers&amp;utm_source=NHSEngland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theexchange/sorce/beacon/default.aspx?pageid=Unions" TargetMode="External"/><Relationship Id="rId7" Type="http://schemas.openxmlformats.org/officeDocument/2006/relationships/hyperlink" Target="https://people.nhs.uk/support-for-leaders/" TargetMode="External"/><Relationship Id="rId2" Type="http://schemas.openxmlformats.org/officeDocument/2006/relationships/hyperlink" Target="mailto:Ohealth@westlondon.nhs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eople.nhs.uk/" TargetMode="External"/><Relationship Id="rId5" Type="http://schemas.openxmlformats.org/officeDocument/2006/relationships/hyperlink" Target="https://www.hse.gov.uk/stress/assets/docs/stress-talking-toolkit.pdf" TargetMode="External"/><Relationship Id="rId4" Type="http://schemas.openxmlformats.org/officeDocument/2006/relationships/hyperlink" Target="http://theexchange/sorce/beacon/?pageid=CoronavirusSupportResources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40768"/>
            <a:ext cx="9144000" cy="3960440"/>
          </a:xfrm>
          <a:prstGeom prst="rect">
            <a:avLst/>
          </a:prstGeom>
          <a:solidFill>
            <a:srgbClr val="00AA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G:\Armstrongway Shared\PRESS&amp;COMMUNICATIONS\Logos guides and templates\Logos\Promoting hope strapline\Screen and office\Mission statement - standar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678" y="5661248"/>
            <a:ext cx="2347648" cy="979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7000" b="1" dirty="0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Line managers</a:t>
            </a:r>
            <a:endParaRPr lang="en-GB" sz="7000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Supporting staff during </a:t>
            </a:r>
            <a:r>
              <a:rPr lang="en-GB" dirty="0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Covid19 – focus on wellbeing</a:t>
            </a:r>
            <a:endParaRPr lang="en-GB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840" y="207293"/>
            <a:ext cx="1683792" cy="917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336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5400" b="1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Exhaustion and burnout</a:t>
            </a:r>
            <a:endParaRPr lang="en-GB" sz="5400" b="1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4968552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ea typeface="Open Sans" panose="020B0606030504020204" pitchFamily="34" charset="0"/>
                <a:cs typeface="Arial" panose="020B0604020202020204" pitchFamily="34" charset="0"/>
              </a:rPr>
              <a:t>Look for signs tha</a:t>
            </a:r>
            <a:r>
              <a:rPr lang="en-GB" dirty="0" smtClean="0">
                <a:ea typeface="Open Sans" panose="020B0606030504020204" pitchFamily="34" charset="0"/>
                <a:cs typeface="Arial" panose="020B0604020202020204" pitchFamily="34" charset="0"/>
              </a:rPr>
              <a:t>t someone may be exhausted and at risk of ‘burnout’:</a:t>
            </a:r>
          </a:p>
          <a:p>
            <a:pPr lvl="1"/>
            <a:r>
              <a:rPr lang="en-GB" dirty="0" smtClean="0">
                <a:ea typeface="Open Sans" panose="020B0606030504020204" pitchFamily="34" charset="0"/>
                <a:cs typeface="Arial" panose="020B0604020202020204" pitchFamily="34" charset="0"/>
              </a:rPr>
              <a:t>Tired all the time, headaches, irritability, finding it harder to make decisions, overwhelmed, withdrawn</a:t>
            </a:r>
            <a:endParaRPr lang="en-GB" dirty="0" smtClean="0">
              <a:ea typeface="Open Sans" panose="020B0606030504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ea typeface="Open Sans" panose="020B0606030504020204" pitchFamily="34" charset="0"/>
                <a:cs typeface="Arial" panose="020B0604020202020204" pitchFamily="34" charset="0"/>
              </a:rPr>
              <a:t>Importance of breaks and annual leave</a:t>
            </a:r>
          </a:p>
          <a:p>
            <a:r>
              <a:rPr lang="en-GB" dirty="0" smtClean="0">
                <a:ea typeface="Open Sans" panose="020B0606030504020204" pitchFamily="34" charset="0"/>
                <a:cs typeface="Arial" panose="020B0604020202020204" pitchFamily="34" charset="0"/>
              </a:rPr>
              <a:t>Notice if staff are working additional hours and speak to </a:t>
            </a:r>
            <a:r>
              <a:rPr lang="en-GB" dirty="0" smtClean="0">
                <a:ea typeface="Open Sans" panose="020B0606030504020204" pitchFamily="34" charset="0"/>
                <a:cs typeface="Arial" panose="020B0604020202020204" pitchFamily="34" charset="0"/>
              </a:rPr>
              <a:t>them, work</a:t>
            </a:r>
            <a:endParaRPr lang="en-GB" dirty="0">
              <a:ea typeface="Open Sans" panose="020B0606030504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ea typeface="Open Sans" panose="020B0606030504020204" pitchFamily="34" charset="0"/>
                <a:cs typeface="Arial" panose="020B0604020202020204" pitchFamily="34" charset="0"/>
              </a:rPr>
              <a:t>Talking toolkit </a:t>
            </a:r>
            <a:r>
              <a:rPr lang="en-GB" dirty="0" smtClean="0">
                <a:ea typeface="Open Sans" panose="020B0606030504020204" pitchFamily="34" charset="0"/>
                <a:cs typeface="Arial" panose="020B0604020202020204" pitchFamily="34" charset="0"/>
              </a:rPr>
              <a:t>- focus </a:t>
            </a:r>
            <a:r>
              <a:rPr lang="en-GB" dirty="0" smtClean="0">
                <a:ea typeface="Open Sans" panose="020B0606030504020204" pitchFamily="34" charset="0"/>
                <a:cs typeface="Arial" panose="020B0604020202020204" pitchFamily="34" charset="0"/>
              </a:rPr>
              <a:t>on </a:t>
            </a:r>
            <a:r>
              <a:rPr lang="en-GB" dirty="0" smtClean="0">
                <a:ea typeface="Open Sans" panose="020B0606030504020204" pitchFamily="34" charset="0"/>
                <a:cs typeface="Arial" panose="020B0604020202020204" pitchFamily="34" charset="0"/>
              </a:rPr>
              <a:t>control </a:t>
            </a:r>
            <a:r>
              <a:rPr lang="en-GB" dirty="0" smtClean="0">
                <a:ea typeface="Open Sans" panose="020B0606030504020204" pitchFamily="34" charset="0"/>
                <a:cs typeface="Arial" panose="020B0604020202020204" pitchFamily="34" charset="0"/>
              </a:rPr>
              <a:t>and levels of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20404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5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Sleep problems</a:t>
            </a:r>
            <a:endParaRPr lang="en-GB" sz="5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GB" b="1" dirty="0" smtClean="0"/>
              <a:t>Sleep problems are common – </a:t>
            </a:r>
            <a:r>
              <a:rPr lang="en-GB" dirty="0" smtClean="0"/>
              <a:t>may have difficulty getting to sleep or waking. Leads to exhaustion and may increase likelihood of burnout.</a:t>
            </a:r>
          </a:p>
          <a:p>
            <a:pPr lvl="0"/>
            <a:r>
              <a:rPr lang="en-GB" b="1" dirty="0" smtClean="0"/>
              <a:t>Shift workers – </a:t>
            </a:r>
            <a:r>
              <a:rPr lang="en-GB" dirty="0" smtClean="0"/>
              <a:t>can’t stick to set times for waking and sleeping</a:t>
            </a:r>
            <a:endParaRPr lang="en-GB" b="1" dirty="0" smtClean="0"/>
          </a:p>
          <a:p>
            <a:pPr lvl="0"/>
            <a:r>
              <a:rPr lang="en-GB" b="1" dirty="0" err="1" smtClean="0"/>
              <a:t>Sleepio</a:t>
            </a:r>
            <a:r>
              <a:rPr lang="en-GB" dirty="0" smtClean="0"/>
              <a:t> </a:t>
            </a:r>
            <a:r>
              <a:rPr lang="en-GB" dirty="0"/>
              <a:t>is a clinically-evidenced sleep improvement programme that is fully automated and highly personalised, using cognitive behavioural techniques to help improve poor sleep. Free access to </a:t>
            </a:r>
            <a:r>
              <a:rPr lang="en-GB" dirty="0" err="1"/>
              <a:t>Sleepio</a:t>
            </a:r>
            <a:r>
              <a:rPr lang="en-GB" dirty="0"/>
              <a:t> for all NHS staff is active now until 31</a:t>
            </a:r>
            <a:r>
              <a:rPr lang="en-GB" baseline="30000" dirty="0"/>
              <a:t>st</a:t>
            </a:r>
            <a:r>
              <a:rPr lang="en-GB" dirty="0"/>
              <a:t> December 2020.</a:t>
            </a:r>
          </a:p>
          <a:p>
            <a:pPr lvl="1"/>
            <a:r>
              <a:rPr lang="en-GB" u="sng" dirty="0">
                <a:hlinkClick r:id="rId2"/>
              </a:rPr>
              <a:t>https://onboarding.sleepio.com/sleepio/access/77#1/1?utm_campaign=C19_FreeAccess&amp;utm_medium=Employers&amp;utm_source=NHSEngland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7264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sz="54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Support for staff with pre-existing conditions</a:t>
            </a:r>
            <a:endParaRPr lang="en-GB" sz="54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Two </a:t>
            </a:r>
            <a:r>
              <a:rPr lang="en-US" dirty="0"/>
              <a:t>large COVID-19 studies suggest that the staff who are most in need </a:t>
            </a:r>
            <a:r>
              <a:rPr lang="en-US" dirty="0" smtClean="0"/>
              <a:t>of psychological </a:t>
            </a:r>
            <a:r>
              <a:rPr lang="en-US" dirty="0"/>
              <a:t>support are the least likely to request or receive it</a:t>
            </a:r>
            <a:r>
              <a:rPr lang="en-US" dirty="0" smtClean="0"/>
              <a:t>.</a:t>
            </a:r>
          </a:p>
          <a:p>
            <a:r>
              <a:rPr lang="en-GB" dirty="0" smtClean="0"/>
              <a:t>Check-in regularly with team members you know may be vulnerable</a:t>
            </a:r>
          </a:p>
          <a:p>
            <a:r>
              <a:rPr lang="en-GB" b="1" dirty="0" smtClean="0"/>
              <a:t>Don’t </a:t>
            </a:r>
            <a:r>
              <a:rPr lang="en-GB" dirty="0" smtClean="0"/>
              <a:t>wait </a:t>
            </a:r>
            <a:r>
              <a:rPr lang="en-GB" dirty="0" smtClean="0"/>
              <a:t>to offer help</a:t>
            </a:r>
            <a:endParaRPr lang="en-GB" dirty="0"/>
          </a:p>
          <a:p>
            <a:r>
              <a:rPr lang="en-GB" dirty="0" smtClean="0"/>
              <a:t>Suggest making an OH </a:t>
            </a:r>
            <a:r>
              <a:rPr lang="en-GB" dirty="0" smtClean="0"/>
              <a:t>referral </a:t>
            </a:r>
            <a:r>
              <a:rPr lang="en-GB" dirty="0" smtClean="0"/>
              <a:t>to </a:t>
            </a:r>
            <a:r>
              <a:rPr lang="en-GB" dirty="0" smtClean="0"/>
              <a:t>them</a:t>
            </a:r>
            <a:endParaRPr lang="en-GB" dirty="0"/>
          </a:p>
          <a:p>
            <a:pPr lvl="0"/>
            <a:r>
              <a:rPr lang="en-GB" dirty="0"/>
              <a:t>Focus them on what helped </a:t>
            </a:r>
            <a:r>
              <a:rPr lang="en-GB" dirty="0" smtClean="0"/>
              <a:t>before – encourage staff to seek help </a:t>
            </a:r>
            <a:r>
              <a:rPr lang="en-GB" dirty="0" smtClean="0"/>
              <a:t>from GP or health team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21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54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Those who are shielding</a:t>
            </a:r>
            <a:endParaRPr lang="en-GB" sz="54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7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Many feel very isolated and </a:t>
            </a:r>
            <a:r>
              <a:rPr lang="en-GB" dirty="0" smtClean="0">
                <a:ea typeface="Open Sans" panose="020B0606030504020204" pitchFamily="34" charset="0"/>
                <a:cs typeface="Open Sans" panose="020B0606030504020204" pitchFamily="34" charset="0"/>
              </a:rPr>
              <a:t>cut-off</a:t>
            </a:r>
            <a:endParaRPr lang="en-GB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dirty="0" smtClean="0">
                <a:ea typeface="Open Sans" panose="020B0606030504020204" pitchFamily="34" charset="0"/>
                <a:cs typeface="Open Sans" panose="020B0606030504020204" pitchFamily="34" charset="0"/>
              </a:rPr>
              <a:t>Check-in regularly with staff who are shielding</a:t>
            </a:r>
          </a:p>
          <a:p>
            <a:r>
              <a:rPr lang="en-GB" dirty="0" smtClean="0">
                <a:ea typeface="Open Sans" panose="020B0606030504020204" pitchFamily="34" charset="0"/>
                <a:cs typeface="Open Sans" panose="020B0606030504020204" pitchFamily="34" charset="0"/>
              </a:rPr>
              <a:t>Include them in team meetings and other forums as much as possible via remote dial-in and video calls</a:t>
            </a:r>
          </a:p>
          <a:p>
            <a:r>
              <a:rPr lang="en-GB" dirty="0" smtClean="0">
                <a:ea typeface="Open Sans" panose="020B0606030504020204" pitchFamily="34" charset="0"/>
                <a:cs typeface="Open Sans" panose="020B0606030504020204" pitchFamily="34" charset="0"/>
              </a:rPr>
              <a:t>Look for opportunities for projects tha</a:t>
            </a:r>
            <a:r>
              <a:rPr lang="en-GB" dirty="0" smtClean="0">
                <a:ea typeface="Open Sans" panose="020B0606030504020204" pitchFamily="34" charset="0"/>
                <a:cs typeface="Open Sans" panose="020B0606030504020204" pitchFamily="34" charset="0"/>
              </a:rPr>
              <a:t>t would support the rest of the team and can be completed from home</a:t>
            </a:r>
            <a:endParaRPr lang="en-GB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7" y="5121275"/>
            <a:ext cx="5072063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480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5400" b="1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Bereavement</a:t>
            </a:r>
            <a:endParaRPr lang="en-GB" sz="5400" b="1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579296" cy="5904656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>
                <a:ea typeface="Open Sans" panose="020B0606030504020204" pitchFamily="34" charset="0"/>
                <a:cs typeface="Open Sans" panose="020B0606030504020204" pitchFamily="34" charset="0"/>
              </a:rPr>
              <a:t>Staff members have lost </a:t>
            </a:r>
            <a:r>
              <a:rPr lang="en-GB" dirty="0" smtClean="0">
                <a:ea typeface="Open Sans" panose="020B0606030504020204" pitchFamily="34" charset="0"/>
                <a:cs typeface="Open Sans" panose="020B0606030504020204" pitchFamily="34" charset="0"/>
              </a:rPr>
              <a:t>friends, family and loved ones</a:t>
            </a:r>
          </a:p>
          <a:p>
            <a:r>
              <a:rPr lang="en-GB" dirty="0" smtClean="0">
                <a:ea typeface="Open Sans" panose="020B0606030504020204" pitchFamily="34" charset="0"/>
                <a:cs typeface="Open Sans" panose="020B0606030504020204" pitchFamily="34" charset="0"/>
              </a:rPr>
              <a:t>Ensure they know they can request Compassionate Leave. </a:t>
            </a:r>
          </a:p>
          <a:p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Funerals are happening with very few people allowed to be there – many people are planning a celebration later on</a:t>
            </a:r>
          </a:p>
          <a:p>
            <a:pPr lvl="1"/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Even if someone cannot attend a funeral in person they can request compassionate leave on that </a:t>
            </a:r>
            <a:r>
              <a:rPr lang="en-GB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day</a:t>
            </a:r>
            <a:r>
              <a:rPr lang="en-GB" b="1" i="1" dirty="0" err="1">
                <a:ea typeface="Open Sans" panose="020B0606030504020204" pitchFamily="34" charset="0"/>
                <a:cs typeface="Open Sans" panose="020B0606030504020204" pitchFamily="34" charset="0"/>
              </a:rPr>
              <a:t>CHECK</a:t>
            </a:r>
            <a:r>
              <a:rPr lang="en-GB" b="1" i="1" dirty="0">
                <a:ea typeface="Open Sans" panose="020B0606030504020204" pitchFamily="34" charset="0"/>
                <a:cs typeface="Open Sans" panose="020B0606030504020204" pitchFamily="34" charset="0"/>
              </a:rPr>
              <a:t> WITH </a:t>
            </a:r>
            <a:r>
              <a:rPr lang="en-GB" b="1" i="1" dirty="0" smtClean="0">
                <a:ea typeface="Open Sans" panose="020B0606030504020204" pitchFamily="34" charset="0"/>
                <a:cs typeface="Open Sans" panose="020B0606030504020204" pitchFamily="34" charset="0"/>
              </a:rPr>
              <a:t>LAURA</a:t>
            </a:r>
            <a:r>
              <a:rPr lang="en-GB" b="1" i="1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b="1" i="1" dirty="0" smtClean="0">
                <a:ea typeface="Open Sans" panose="020B0606030504020204" pitchFamily="34" charset="0"/>
                <a:cs typeface="Open Sans" panose="020B0606030504020204" pitchFamily="34" charset="0"/>
              </a:rPr>
              <a:t>– is wording OK??)</a:t>
            </a:r>
            <a:endParaRPr lang="en-GB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/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Can take compassionate leave to attend events even if they don’t take place for a long time(</a:t>
            </a:r>
            <a:r>
              <a:rPr lang="en-GB" b="1" i="1" dirty="0">
                <a:ea typeface="Open Sans" panose="020B0606030504020204" pitchFamily="34" charset="0"/>
                <a:cs typeface="Open Sans" panose="020B0606030504020204" pitchFamily="34" charset="0"/>
              </a:rPr>
              <a:t>CHECK WITH </a:t>
            </a:r>
            <a:r>
              <a:rPr lang="en-GB" b="1" i="1" dirty="0" smtClean="0">
                <a:ea typeface="Open Sans" panose="020B0606030504020204" pitchFamily="34" charset="0"/>
                <a:cs typeface="Open Sans" panose="020B0606030504020204" pitchFamily="34" charset="0"/>
              </a:rPr>
              <a:t>LAURA – is wording OK???)</a:t>
            </a:r>
          </a:p>
          <a:p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Each person is different. For some people returning to work is an important way of coping, having a routine and feeling normal again. For others they may find work is harder and they may need to take more time off or need more support</a:t>
            </a:r>
          </a:p>
          <a:p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People will be affected by bereavement for a very long time. Anniversaries and special occasions like birthdays or family celebrations can be particularly difficult times. </a:t>
            </a:r>
          </a:p>
          <a:p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Do express condolences and ask the person how they would like to be supported by you</a:t>
            </a:r>
          </a:p>
          <a:p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Don’t avoid bringing up the subject because you don’t want to upset them. </a:t>
            </a:r>
          </a:p>
          <a:p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Keep asking if there is anything that you can do to help - it may change over </a:t>
            </a:r>
            <a:r>
              <a:rPr lang="en-GB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tim</a:t>
            </a:r>
            <a:endParaRPr lang="en-GB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6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Death of a colleague</a:t>
            </a:r>
          </a:p>
          <a:p>
            <a:pPr marL="0" indent="0">
              <a:buNone/>
            </a:pPr>
            <a:r>
              <a:rPr lang="en-GB" dirty="0" smtClean="0"/>
              <a:t>If a colleague dies then this tragedy will have a profound effect on the whole team. </a:t>
            </a:r>
          </a:p>
          <a:p>
            <a:pPr marL="0" indent="0">
              <a:buNone/>
            </a:pPr>
            <a:r>
              <a:rPr lang="en-GB" dirty="0" smtClean="0"/>
              <a:t>Additional support will need to be provided – this should be for the whole team with individual support for those who need it. Contact senior managers to arrange this immediately. </a:t>
            </a:r>
          </a:p>
          <a:p>
            <a:pPr marL="0" indent="0">
              <a:buNone/>
            </a:pPr>
            <a:r>
              <a:rPr lang="en-GB" dirty="0" smtClean="0"/>
              <a:t>The Trust chaplaincy service and Occupational Health services are there to support</a:t>
            </a:r>
          </a:p>
          <a:p>
            <a:pPr marL="0" indent="0">
              <a:buNone/>
            </a:pPr>
            <a:r>
              <a:rPr lang="en-GB" dirty="0" smtClean="0"/>
              <a:t>As a line manager there are reporting processes you need to complete. These may seem insensitive but are very important to ensure the bereaved relatives receive pension and other entitlements. </a:t>
            </a:r>
            <a:r>
              <a:rPr lang="en-GB" dirty="0"/>
              <a:t>	</a:t>
            </a:r>
            <a:r>
              <a:rPr lang="en-GB" dirty="0" smtClean="0"/>
              <a:t>IR1 completed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660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54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Looking after yourself</a:t>
            </a:r>
            <a:endParaRPr lang="en-GB" sz="54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7" name="Picture 3" descr="C:\Users\dennisr\AppData\Local\Microsoft\Windows\Temporary Internet Files\Content.IE5\G5LA5EIO\help-2655258_960_72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673337"/>
            <a:ext cx="3411356" cy="3411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7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ea typeface="Open Sans" panose="020B0606030504020204" pitchFamily="34" charset="0"/>
                <a:cs typeface="Open Sans" panose="020B0606030504020204" pitchFamily="34" charset="0"/>
              </a:rPr>
              <a:t>All of the advice and support applies to you as well</a:t>
            </a:r>
          </a:p>
          <a:p>
            <a:r>
              <a:rPr lang="en-GB" dirty="0" smtClean="0">
                <a:ea typeface="Open Sans" panose="020B0606030504020204" pitchFamily="34" charset="0"/>
                <a:cs typeface="Open Sans" panose="020B0606030504020204" pitchFamily="34" charset="0"/>
              </a:rPr>
              <a:t>Line managers may be holding a lot of </a:t>
            </a:r>
            <a:r>
              <a:rPr lang="en-GB" dirty="0" smtClean="0">
                <a:ea typeface="Open Sans" panose="020B0606030504020204" pitchFamily="34" charset="0"/>
                <a:cs typeface="Open Sans" panose="020B0606030504020204" pitchFamily="34" charset="0"/>
              </a:rPr>
              <a:t>responsibility </a:t>
            </a:r>
            <a:r>
              <a:rPr lang="en-GB" dirty="0" smtClean="0">
                <a:ea typeface="Open Sans" panose="020B0606030504020204" pitchFamily="34" charset="0"/>
                <a:cs typeface="Open Sans" panose="020B0606030504020204" pitchFamily="34" charset="0"/>
              </a:rPr>
              <a:t>and speaking to a lot of distressed staff – it may feel overwhelming</a:t>
            </a:r>
          </a:p>
          <a:p>
            <a:r>
              <a:rPr lang="en-GB" dirty="0" smtClean="0">
                <a:ea typeface="Open Sans" panose="020B0606030504020204" pitchFamily="34" charset="0"/>
                <a:cs typeface="Open Sans" panose="020B0606030504020204" pitchFamily="34" charset="0"/>
              </a:rPr>
              <a:t>Don’t feel you have to manage </a:t>
            </a:r>
          </a:p>
          <a:p>
            <a:pPr marL="0" indent="0">
              <a:buNone/>
            </a:pPr>
            <a:r>
              <a:rPr lang="en-GB" dirty="0" smtClean="0">
                <a:ea typeface="Open Sans" panose="020B0606030504020204" pitchFamily="34" charset="0"/>
                <a:cs typeface="Open Sans" panose="020B0606030504020204" pitchFamily="34" charset="0"/>
              </a:rPr>
              <a:t>alone – ask for help</a:t>
            </a:r>
          </a:p>
          <a:p>
            <a:r>
              <a:rPr lang="en-GB" dirty="0" smtClean="0">
                <a:ea typeface="Open Sans" panose="020B0606030504020204" pitchFamily="34" charset="0"/>
                <a:cs typeface="Open Sans" panose="020B0606030504020204" pitchFamily="34" charset="0"/>
              </a:rPr>
              <a:t>You need to take </a:t>
            </a:r>
            <a:r>
              <a:rPr lang="en-GB" dirty="0" smtClean="0">
                <a:ea typeface="Open Sans" panose="020B0606030504020204" pitchFamily="34" charset="0"/>
                <a:cs typeface="Open Sans" panose="020B0606030504020204" pitchFamily="34" charset="0"/>
              </a:rPr>
              <a:t>breaks</a:t>
            </a:r>
          </a:p>
          <a:p>
            <a:r>
              <a:rPr lang="en-GB" dirty="0" smtClean="0">
                <a:ea typeface="Open Sans" panose="020B0606030504020204" pitchFamily="34" charset="0"/>
                <a:cs typeface="Open Sans" panose="020B0606030504020204" pitchFamily="34" charset="0"/>
              </a:rPr>
              <a:t>Don’t try and be superhuman!</a:t>
            </a:r>
            <a:endParaRPr lang="en-GB" dirty="0" smtClean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640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54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Resources – HR contacts</a:t>
            </a:r>
            <a:endParaRPr lang="en-GB" sz="54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0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84204"/>
            <a:ext cx="7344815" cy="488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9670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54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Resources - other</a:t>
            </a:r>
            <a:endParaRPr lang="en-GB" sz="54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Contact </a:t>
            </a:r>
            <a:r>
              <a:rPr lang="en-GB" dirty="0"/>
              <a:t>details for </a:t>
            </a:r>
            <a:r>
              <a:rPr lang="en-GB" dirty="0" smtClean="0"/>
              <a:t>Occupational Health: </a:t>
            </a:r>
            <a:r>
              <a:rPr lang="en-GB" dirty="0"/>
              <a:t>020 8354 </a:t>
            </a:r>
            <a:r>
              <a:rPr lang="en-GB" dirty="0" smtClean="0"/>
              <a:t>8919; </a:t>
            </a:r>
            <a:r>
              <a:rPr lang="en-GB" dirty="0" smtClean="0">
                <a:hlinkClick r:id="rId2"/>
              </a:rPr>
              <a:t>Ohealth@westlondon.nhs.uk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Staffside</a:t>
            </a:r>
            <a:r>
              <a:rPr lang="en-GB" dirty="0" smtClean="0"/>
              <a:t> </a:t>
            </a:r>
            <a:r>
              <a:rPr lang="en-GB" dirty="0"/>
              <a:t>contact details: </a:t>
            </a:r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theexchange/sorce/beacon/default.aspx?pageid=Unions</a:t>
            </a:r>
            <a:endParaRPr lang="en-GB" dirty="0" smtClean="0"/>
          </a:p>
          <a:p>
            <a:r>
              <a:rPr lang="en-GB" dirty="0" smtClean="0"/>
              <a:t>Staff wellbeing information</a:t>
            </a:r>
            <a:r>
              <a:rPr lang="en-GB" dirty="0"/>
              <a:t>: </a:t>
            </a:r>
            <a:r>
              <a:rPr lang="en-GB" dirty="0">
                <a:hlinkClick r:id="rId4"/>
              </a:rPr>
              <a:t>http://theexchange/sorce/beacon/?</a:t>
            </a:r>
            <a:r>
              <a:rPr lang="en-GB" dirty="0" smtClean="0">
                <a:hlinkClick r:id="rId4"/>
              </a:rPr>
              <a:t>pageid=CoronavirusSupportResources</a:t>
            </a:r>
            <a:r>
              <a:rPr lang="en-GB" dirty="0" smtClean="0"/>
              <a:t> </a:t>
            </a:r>
            <a:endParaRPr lang="en-GB" dirty="0"/>
          </a:p>
          <a:p>
            <a:r>
              <a:rPr lang="en-GB" dirty="0" smtClean="0"/>
              <a:t>Talking toolkit (HSE) - </a:t>
            </a:r>
            <a:r>
              <a:rPr lang="en-GB" dirty="0" smtClean="0">
                <a:hlinkClick r:id="rId5"/>
              </a:rPr>
              <a:t>https</a:t>
            </a:r>
            <a:r>
              <a:rPr lang="en-GB" dirty="0">
                <a:hlinkClick r:id="rId5"/>
              </a:rPr>
              <a:t>://www.hse.gov.uk/stress/assets/docs/stress-talking-toolkit.pdf</a:t>
            </a:r>
            <a:endParaRPr lang="en-GB" dirty="0"/>
          </a:p>
          <a:p>
            <a:r>
              <a:rPr lang="en-GB" dirty="0"/>
              <a:t>Links to selected staff wellbeing publications</a:t>
            </a:r>
          </a:p>
          <a:p>
            <a:r>
              <a:rPr lang="en-GB" dirty="0" smtClean="0"/>
              <a:t>Links to national support lines for </a:t>
            </a:r>
            <a:r>
              <a:rPr lang="en-GB" dirty="0" smtClean="0"/>
              <a:t>staff</a:t>
            </a:r>
          </a:p>
          <a:p>
            <a:r>
              <a:rPr lang="en-GB" dirty="0">
                <a:hlinkClick r:id="rId6"/>
              </a:rPr>
              <a:t>https://people.nhs.uk</a:t>
            </a:r>
            <a:r>
              <a:rPr lang="en-GB" dirty="0" smtClean="0">
                <a:hlinkClick r:id="rId6"/>
              </a:rPr>
              <a:t>/</a:t>
            </a:r>
            <a:endParaRPr lang="en-GB" dirty="0" smtClean="0"/>
          </a:p>
          <a:p>
            <a:r>
              <a:rPr lang="en-GB" dirty="0">
                <a:hlinkClick r:id="rId7"/>
              </a:rPr>
              <a:t>https://people.nhs.uk/support-for-leaders/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012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54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Resources - other</a:t>
            </a:r>
            <a:endParaRPr lang="en-GB" sz="54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>
            <a:normAutofit/>
          </a:bodyPr>
          <a:lstStyle/>
          <a:p>
            <a:r>
              <a:rPr lang="en-GB" dirty="0" smtClean="0"/>
              <a:t>Links </a:t>
            </a:r>
            <a:r>
              <a:rPr lang="en-GB" dirty="0"/>
              <a:t>to selected staff wellbeing publications</a:t>
            </a:r>
          </a:p>
          <a:p>
            <a:r>
              <a:rPr lang="en-GB" dirty="0" smtClean="0"/>
              <a:t>Links to wellbeing posters we would recommend are displayed in all workplaces </a:t>
            </a:r>
          </a:p>
          <a:p>
            <a:pPr lvl="1"/>
            <a:r>
              <a:rPr lang="en-GB" dirty="0" smtClean="0"/>
              <a:t>Raising concerns and Freedom to Speak up Guardian</a:t>
            </a:r>
          </a:p>
          <a:p>
            <a:pPr lvl="1"/>
            <a:r>
              <a:rPr lang="en-GB" dirty="0" smtClean="0"/>
              <a:t>Staff counselling and staff support line</a:t>
            </a:r>
          </a:p>
          <a:p>
            <a:pPr lvl="1"/>
            <a:r>
              <a:rPr lang="en-GB" dirty="0" err="1" smtClean="0"/>
              <a:t>Staffside</a:t>
            </a:r>
            <a:r>
              <a:rPr lang="en-GB" dirty="0" smtClean="0"/>
              <a:t> points of contact</a:t>
            </a:r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348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54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Overview </a:t>
            </a:r>
            <a:endParaRPr lang="en-GB" sz="54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61048"/>
          </a:xfrm>
        </p:spPr>
        <p:txBody>
          <a:bodyPr>
            <a:normAutofit/>
          </a:bodyPr>
          <a:lstStyle/>
          <a:p>
            <a:r>
              <a:rPr lang="en-GB" sz="2600" dirty="0"/>
              <a:t>What we know about staff wellbeing in a pandemic</a:t>
            </a:r>
          </a:p>
          <a:p>
            <a:r>
              <a:rPr lang="en-GB" sz="2600" dirty="0"/>
              <a:t>What you can do as a line manager</a:t>
            </a:r>
          </a:p>
          <a:p>
            <a:r>
              <a:rPr lang="en-GB" sz="2600" dirty="0"/>
              <a:t>What support is available</a:t>
            </a:r>
          </a:p>
          <a:p>
            <a:r>
              <a:rPr lang="en-GB" sz="2600" dirty="0"/>
              <a:t>Specific issues your staff may face</a:t>
            </a:r>
          </a:p>
          <a:p>
            <a:r>
              <a:rPr lang="en-GB" sz="2600" dirty="0"/>
              <a:t>Looking after yourself</a:t>
            </a:r>
          </a:p>
          <a:p>
            <a:r>
              <a:rPr lang="en-GB" sz="2600" dirty="0"/>
              <a:t>References and useful resources</a:t>
            </a:r>
          </a:p>
        </p:txBody>
      </p:sp>
    </p:spTree>
    <p:extLst>
      <p:ext uri="{BB962C8B-B14F-4D97-AF65-F5344CB8AC3E}">
        <p14:creationId xmlns:p14="http://schemas.microsoft.com/office/powerpoint/2010/main" val="1306355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59" y="1052736"/>
            <a:ext cx="3496165" cy="34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0967" y="54868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National NHS support for staff:</a:t>
            </a:r>
            <a:endParaRPr lang="en-GB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32" y="4494409"/>
            <a:ext cx="6270781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155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ennisr\AppData\Local\Microsoft\Windows\Temporary Internet Files\Content.Outlook\SJE5W522\Self care TREE F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26" y="692696"/>
            <a:ext cx="8442546" cy="5968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22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sz="5400" b="1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Staff wellbeing – what we know</a:t>
            </a:r>
            <a:endParaRPr lang="en-GB" sz="5400" b="1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61048"/>
          </a:xfrm>
        </p:spPr>
        <p:txBody>
          <a:bodyPr/>
          <a:lstStyle/>
          <a:p>
            <a:r>
              <a:rPr lang="en-GB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There are many d</a:t>
            </a:r>
            <a:r>
              <a:rPr lang="en-GB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ifferent </a:t>
            </a:r>
            <a:r>
              <a:rPr lang="en-GB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stages </a:t>
            </a:r>
            <a:r>
              <a:rPr lang="en-GB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in the pandemic</a:t>
            </a:r>
            <a:endParaRPr lang="en-GB" dirty="0" smtClean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As we move through the stages we can expect tha</a:t>
            </a:r>
            <a:r>
              <a:rPr lang="en-GB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 staff will have different concerns and need different support</a:t>
            </a:r>
            <a:endParaRPr lang="en-GB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854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i="1" dirty="0" smtClean="0"/>
              <a:t>Stages of pandemic and related staff wellbeing concerns – chart/ diagram to be inserted.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433707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sz="54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Best practice for staff wellbeing</a:t>
            </a:r>
            <a:endParaRPr lang="en-GB" sz="54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39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is likely to help</a:t>
            </a:r>
          </a:p>
          <a:p>
            <a:pPr lvl="1"/>
            <a:r>
              <a:rPr lang="en-GB" sz="3000" b="1" dirty="0"/>
              <a:t>Staying well: </a:t>
            </a:r>
            <a:r>
              <a:rPr lang="en-GB" sz="3000" dirty="0"/>
              <a:t>eating well, taking breaks, getting enough sleep, safety at work (</a:t>
            </a:r>
            <a:r>
              <a:rPr lang="en-GB" sz="3000" dirty="0" err="1"/>
              <a:t>inc</a:t>
            </a:r>
            <a:r>
              <a:rPr lang="en-GB" sz="3000" dirty="0"/>
              <a:t> PPE)</a:t>
            </a:r>
          </a:p>
          <a:p>
            <a:pPr lvl="1"/>
            <a:r>
              <a:rPr lang="en-GB" sz="3000" b="1" dirty="0"/>
              <a:t>Checking in: </a:t>
            </a:r>
            <a:r>
              <a:rPr lang="en-GB" sz="3000" dirty="0"/>
              <a:t>asking what they need, what will help and dong this regularly</a:t>
            </a:r>
          </a:p>
          <a:p>
            <a:pPr lvl="1"/>
            <a:r>
              <a:rPr lang="en-GB" sz="3000" b="1" dirty="0"/>
              <a:t>Clear communication: </a:t>
            </a:r>
            <a:r>
              <a:rPr lang="en-GB" sz="3000" dirty="0"/>
              <a:t>knowing what is happening, when and why. Honesty is key.</a:t>
            </a:r>
          </a:p>
          <a:p>
            <a:pPr lvl="1"/>
            <a:r>
              <a:rPr lang="en-GB" sz="3000" b="1" dirty="0"/>
              <a:t>Familiar support: </a:t>
            </a:r>
            <a:r>
              <a:rPr lang="en-GB" sz="3000" dirty="0"/>
              <a:t>peers at work, family and </a:t>
            </a:r>
            <a:r>
              <a:rPr lang="en-GB" sz="3000" dirty="0" smtClean="0"/>
              <a:t>friends</a:t>
            </a:r>
          </a:p>
          <a:p>
            <a:pPr lvl="1"/>
            <a:r>
              <a:rPr lang="en-GB" sz="3000" b="1" dirty="0" smtClean="0"/>
              <a:t>Referral to psychological support</a:t>
            </a:r>
            <a:r>
              <a:rPr lang="en-GB" sz="3000" dirty="0" smtClean="0"/>
              <a:t>: </a:t>
            </a:r>
            <a:r>
              <a:rPr lang="en-GB" sz="3000" dirty="0" smtClean="0"/>
              <a:t>for </a:t>
            </a:r>
            <a:r>
              <a:rPr lang="en-GB" sz="3000" dirty="0" smtClean="0"/>
              <a:t>some people who are particularly vulnerable or </a:t>
            </a:r>
            <a:r>
              <a:rPr lang="en-GB" sz="3000" dirty="0" smtClean="0"/>
              <a:t>struggling. </a:t>
            </a:r>
            <a:r>
              <a:rPr lang="en-GB" sz="3000" dirty="0" smtClean="0"/>
              <a:t>Needs to be evidence-based</a:t>
            </a:r>
            <a:endParaRPr lang="en-GB" sz="3000" dirty="0"/>
          </a:p>
          <a:p>
            <a:pPr lvl="1"/>
            <a:endParaRPr lang="en-GB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050" name="Picture 2" descr="C:\Users\dennisr\AppData\Local\Microsoft\Windows\Temporary Internet Files\Content.IE5\YUV1E2MN\120px-Yes_Check_Circle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16632"/>
            <a:ext cx="1202432" cy="120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072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7211144" cy="6264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is unlikely to help </a:t>
            </a:r>
            <a:endParaRPr lang="en-GB" dirty="0"/>
          </a:p>
          <a:p>
            <a:pPr lvl="1"/>
            <a:r>
              <a:rPr lang="en-GB" b="1" dirty="0" smtClean="0"/>
              <a:t>Single-sessions </a:t>
            </a:r>
            <a:r>
              <a:rPr lang="en-GB" dirty="0" smtClean="0"/>
              <a:t>that </a:t>
            </a:r>
            <a:r>
              <a:rPr lang="en-GB" i="1" dirty="0"/>
              <a:t>require</a:t>
            </a:r>
            <a:r>
              <a:rPr lang="en-GB" dirty="0"/>
              <a:t> </a:t>
            </a:r>
            <a:r>
              <a:rPr lang="en-GB" dirty="0" smtClean="0"/>
              <a:t>staff </a:t>
            </a:r>
            <a:r>
              <a:rPr lang="en-US" dirty="0" smtClean="0"/>
              <a:t>to </a:t>
            </a:r>
            <a:r>
              <a:rPr lang="en-US" dirty="0"/>
              <a:t>talk about their thoughts </a:t>
            </a:r>
            <a:r>
              <a:rPr lang="en-US" dirty="0" smtClean="0"/>
              <a:t>or feelings </a:t>
            </a:r>
            <a:r>
              <a:rPr lang="en-US" dirty="0"/>
              <a:t>– this may increase </a:t>
            </a:r>
            <a:r>
              <a:rPr lang="en-US" dirty="0" smtClean="0"/>
              <a:t>the </a:t>
            </a:r>
            <a:r>
              <a:rPr lang="en-GB" dirty="0" smtClean="0"/>
              <a:t>likelihood </a:t>
            </a:r>
            <a:r>
              <a:rPr lang="en-GB" dirty="0"/>
              <a:t>of </a:t>
            </a:r>
            <a:r>
              <a:rPr lang="en-GB" dirty="0" smtClean="0"/>
              <a:t>PTSD</a:t>
            </a:r>
          </a:p>
          <a:p>
            <a:pPr lvl="1"/>
            <a:r>
              <a:rPr lang="en-GB" b="1" dirty="0" smtClean="0"/>
              <a:t>One size fits all </a:t>
            </a:r>
            <a:r>
              <a:rPr lang="en-GB" dirty="0" smtClean="0"/>
              <a:t>– everyone is responding differently and will need a variety of support at different times</a:t>
            </a:r>
          </a:p>
          <a:p>
            <a:pPr lvl="1"/>
            <a:r>
              <a:rPr lang="en-GB" b="1" dirty="0" smtClean="0"/>
              <a:t>Psychological treatment too soon </a:t>
            </a:r>
            <a:r>
              <a:rPr lang="en-GB" dirty="0" smtClean="0"/>
              <a:t>– most people will use their own coping mechanisms and rushing to treatment may interfere with these</a:t>
            </a:r>
          </a:p>
          <a:p>
            <a:pPr lvl="1"/>
            <a:r>
              <a:rPr lang="en-GB" b="1" dirty="0" smtClean="0"/>
              <a:t>Generic training e.g. mental strength training </a:t>
            </a:r>
            <a:r>
              <a:rPr lang="en-GB" dirty="0" smtClean="0"/>
              <a:t>– no evidence this is effective and may send the wrong messages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pic>
        <p:nvPicPr>
          <p:cNvPr id="1026" name="Picture 2" descr="C:\Users\dennisr\AppData\Local\Microsoft\Windows\Temporary Internet Files\Content.IE5\5TFD1SO7\No_sign_Right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840" y="188640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622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sz="54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What can a line manager do?</a:t>
            </a:r>
            <a:endParaRPr lang="en-GB" sz="54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24615848"/>
              </p:ext>
            </p:extLst>
          </p:nvPr>
        </p:nvGraphicFramePr>
        <p:xfrm>
          <a:off x="251520" y="1268760"/>
          <a:ext cx="878497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5739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5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 sure where to start?</a:t>
            </a:r>
            <a:endParaRPr lang="en-GB" sz="5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6923112" cy="5040560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/>
              <a:t>It may be difficult to start a conversation about wellbeing </a:t>
            </a:r>
          </a:p>
          <a:p>
            <a:r>
              <a:rPr lang="en-GB" sz="2800" dirty="0"/>
              <a:t>You may not feel confident and </a:t>
            </a:r>
            <a:r>
              <a:rPr lang="en-GB" sz="2800" dirty="0" smtClean="0"/>
              <a:t>your staff member may not find it easy</a:t>
            </a:r>
          </a:p>
          <a:p>
            <a:r>
              <a:rPr lang="en-GB" sz="2800" dirty="0" smtClean="0"/>
              <a:t>If you have clinical training remember you shouldn’t start doing an assessment – refer to OH and remain in line management role</a:t>
            </a:r>
          </a:p>
          <a:p>
            <a:r>
              <a:rPr lang="en-GB" sz="2800" dirty="0" smtClean="0"/>
              <a:t>There </a:t>
            </a:r>
            <a:r>
              <a:rPr lang="en-GB" sz="2800" dirty="0"/>
              <a:t>is </a:t>
            </a:r>
            <a:r>
              <a:rPr lang="en-GB" sz="2800" dirty="0" smtClean="0"/>
              <a:t>an HSE </a:t>
            </a:r>
            <a:r>
              <a:rPr lang="en-GB" sz="2800" dirty="0"/>
              <a:t>Talking </a:t>
            </a:r>
            <a:r>
              <a:rPr lang="en-GB" sz="2800" dirty="0" smtClean="0"/>
              <a:t>toolkit (see resources) that has a structure and specific questions to ask your team members</a:t>
            </a:r>
          </a:p>
          <a:p>
            <a:pPr marL="742950" lvl="2" indent="-342900"/>
            <a:r>
              <a:rPr lang="en-GB" sz="2000" dirty="0" smtClean="0"/>
              <a:t>It’s </a:t>
            </a:r>
            <a:r>
              <a:rPr lang="en-GB" sz="2000" dirty="0"/>
              <a:t>not </a:t>
            </a:r>
            <a:r>
              <a:rPr lang="en-GB" sz="2000" dirty="0" smtClean="0"/>
              <a:t>specific to </a:t>
            </a:r>
            <a:r>
              <a:rPr lang="en-GB" sz="2000" dirty="0" err="1" smtClean="0"/>
              <a:t>Covid</a:t>
            </a:r>
            <a:r>
              <a:rPr lang="en-GB" sz="2000" dirty="0" smtClean="0"/>
              <a:t> </a:t>
            </a:r>
          </a:p>
          <a:p>
            <a:pPr marL="742950" lvl="2" indent="-342900"/>
            <a:r>
              <a:rPr lang="en-GB" sz="2000" dirty="0" smtClean="0"/>
              <a:t>It has useful open-ended questions about demands at work, support available etc.</a:t>
            </a:r>
            <a:endParaRPr lang="en-GB" sz="2000" dirty="0"/>
          </a:p>
          <a:p>
            <a:pPr marL="0" indent="0">
              <a:buNone/>
            </a:pPr>
            <a:endParaRPr lang="en-GB" sz="28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404" y="2276872"/>
            <a:ext cx="1844596" cy="260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50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54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Support </a:t>
            </a:r>
            <a:r>
              <a:rPr lang="en-GB" sz="54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available</a:t>
            </a:r>
            <a:endParaRPr lang="en-GB" sz="54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3578125"/>
              </p:ext>
            </p:extLst>
          </p:nvPr>
        </p:nvGraphicFramePr>
        <p:xfrm>
          <a:off x="1115616" y="1268760"/>
          <a:ext cx="763284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181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AAA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1203</Words>
  <Application>Microsoft Office PowerPoint</Application>
  <PresentationFormat>On-screen Show (4:3)</PresentationFormat>
  <Paragraphs>114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Line managers</vt:lpstr>
      <vt:lpstr>Overview </vt:lpstr>
      <vt:lpstr>Staff wellbeing – what we know</vt:lpstr>
      <vt:lpstr>PowerPoint Presentation</vt:lpstr>
      <vt:lpstr>Best practice for staff wellbeing</vt:lpstr>
      <vt:lpstr>PowerPoint Presentation</vt:lpstr>
      <vt:lpstr>What can a line manager do?</vt:lpstr>
      <vt:lpstr>Not sure where to start?</vt:lpstr>
      <vt:lpstr>Support available</vt:lpstr>
      <vt:lpstr>Exhaustion and burnout</vt:lpstr>
      <vt:lpstr>Sleep problems</vt:lpstr>
      <vt:lpstr>Support for staff with pre-existing conditions</vt:lpstr>
      <vt:lpstr>Those who are shielding</vt:lpstr>
      <vt:lpstr>Bereavement</vt:lpstr>
      <vt:lpstr>PowerPoint Presentation</vt:lpstr>
      <vt:lpstr>Looking after yourself</vt:lpstr>
      <vt:lpstr>Resources – HR contacts</vt:lpstr>
      <vt:lpstr>Resources - other</vt:lpstr>
      <vt:lpstr>Resources - other</vt:lpstr>
      <vt:lpstr>PowerPoint Presentation</vt:lpstr>
      <vt:lpstr>PowerPoint Presentation</vt:lpstr>
    </vt:vector>
  </TitlesOfParts>
  <Company>West London Mental Health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Jaina Shah</dc:creator>
  <cp:lastModifiedBy>Ruth Dennis</cp:lastModifiedBy>
  <cp:revision>31</cp:revision>
  <dcterms:created xsi:type="dcterms:W3CDTF">2016-03-11T10:17:40Z</dcterms:created>
  <dcterms:modified xsi:type="dcterms:W3CDTF">2020-05-22T13:49:15Z</dcterms:modified>
</cp:coreProperties>
</file>