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7.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30.jpg" ContentType="image/jpeg"/>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40"/>
  </p:notesMasterIdLst>
  <p:handoutMasterIdLst>
    <p:handoutMasterId r:id="rId41"/>
  </p:handoutMasterIdLst>
  <p:sldIdLst>
    <p:sldId id="256" r:id="rId2"/>
    <p:sldId id="515" r:id="rId3"/>
    <p:sldId id="281" r:id="rId4"/>
    <p:sldId id="358" r:id="rId5"/>
    <p:sldId id="363" r:id="rId6"/>
    <p:sldId id="463" r:id="rId7"/>
    <p:sldId id="465" r:id="rId8"/>
    <p:sldId id="464" r:id="rId9"/>
    <p:sldId id="367" r:id="rId10"/>
    <p:sldId id="327" r:id="rId11"/>
    <p:sldId id="325" r:id="rId12"/>
    <p:sldId id="326" r:id="rId13"/>
    <p:sldId id="368" r:id="rId14"/>
    <p:sldId id="369" r:id="rId15"/>
    <p:sldId id="370" r:id="rId16"/>
    <p:sldId id="274" r:id="rId17"/>
    <p:sldId id="275" r:id="rId18"/>
    <p:sldId id="466" r:id="rId19"/>
    <p:sldId id="471" r:id="rId20"/>
    <p:sldId id="277" r:id="rId21"/>
    <p:sldId id="315" r:id="rId22"/>
    <p:sldId id="288" r:id="rId23"/>
    <p:sldId id="316" r:id="rId24"/>
    <p:sldId id="317" r:id="rId25"/>
    <p:sldId id="318" r:id="rId26"/>
    <p:sldId id="261" r:id="rId27"/>
    <p:sldId id="319" r:id="rId28"/>
    <p:sldId id="300" r:id="rId29"/>
    <p:sldId id="301" r:id="rId30"/>
    <p:sldId id="314" r:id="rId31"/>
    <p:sldId id="320" r:id="rId32"/>
    <p:sldId id="303" r:id="rId33"/>
    <p:sldId id="472" r:id="rId34"/>
    <p:sldId id="321" r:id="rId35"/>
    <p:sldId id="322" r:id="rId36"/>
    <p:sldId id="323" r:id="rId37"/>
    <p:sldId id="324" r:id="rId38"/>
    <p:sldId id="329"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00"/>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8769" autoAdjust="0"/>
    <p:restoredTop sz="86379" autoAdjust="0"/>
  </p:normalViewPr>
  <p:slideViewPr>
    <p:cSldViewPr snapToGrid="0">
      <p:cViewPr varScale="1">
        <p:scale>
          <a:sx n="72" d="100"/>
          <a:sy n="72" d="100"/>
        </p:scale>
        <p:origin x="1002" y="66"/>
      </p:cViewPr>
      <p:guideLst>
        <p:guide orient="horz" pos="2160"/>
        <p:guide pos="3840"/>
      </p:guideLst>
    </p:cSldViewPr>
  </p:slideViewPr>
  <p:outlineViewPr>
    <p:cViewPr>
      <p:scale>
        <a:sx n="33" d="100"/>
        <a:sy n="33" d="100"/>
      </p:scale>
      <p:origin x="0" y="-10758"/>
    </p:cViewPr>
  </p:outlineViewPr>
  <p:notesTextViewPr>
    <p:cViewPr>
      <p:scale>
        <a:sx n="1" d="1"/>
        <a:sy n="1" d="1"/>
      </p:scale>
      <p:origin x="0" y="0"/>
    </p:cViewPr>
  </p:notesTextViewPr>
  <p:sorterViewPr>
    <p:cViewPr>
      <p:scale>
        <a:sx n="100" d="100"/>
        <a:sy n="100" d="100"/>
      </p:scale>
      <p:origin x="0" y="-606"/>
    </p:cViewPr>
  </p:sorterViewPr>
  <p:notesViewPr>
    <p:cSldViewPr snapToGrid="0">
      <p:cViewPr varScale="1">
        <p:scale>
          <a:sx n="58" d="100"/>
          <a:sy n="58" d="100"/>
        </p:scale>
        <p:origin x="325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C9282C9-63DE-4EC6-862A-72648838849D}" type="datetimeFigureOut">
              <a:rPr lang="en-US" smtClean="0"/>
              <a:t>10/7/2020</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3D9F954-4F87-4EBB-A82B-84DF934B6E88}" type="slidenum">
              <a:rPr lang="en-US" smtClean="0"/>
              <a:t>‹#›</a:t>
            </a:fld>
            <a:endParaRPr lang="en-US"/>
          </a:p>
        </p:txBody>
      </p:sp>
    </p:spTree>
    <p:extLst>
      <p:ext uri="{BB962C8B-B14F-4D97-AF65-F5344CB8AC3E}">
        <p14:creationId xmlns:p14="http://schemas.microsoft.com/office/powerpoint/2010/main" val="461758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F846A9A-5434-401F-BB0E-FDDDC562E152}" type="datetimeFigureOut">
              <a:rPr lang="en-GB" smtClean="0"/>
              <a:t>07/10/2020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8797D50-29C1-43CA-8D75-D70EC8BAC397}" type="slidenum">
              <a:rPr lang="en-GB" smtClean="0"/>
              <a:t>‹#›</a:t>
            </a:fld>
            <a:endParaRPr lang="en-GB"/>
          </a:p>
        </p:txBody>
      </p:sp>
    </p:spTree>
    <p:extLst>
      <p:ext uri="{BB962C8B-B14F-4D97-AF65-F5344CB8AC3E}">
        <p14:creationId xmlns:p14="http://schemas.microsoft.com/office/powerpoint/2010/main" val="229470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slides have been prepared to assist you in developing educational agendas and events for primary and community healthcare staff.  The slides, specifically focused on managing and supporting patients in the community.  Aims and objectives are outlined above</a:t>
            </a:r>
          </a:p>
        </p:txBody>
      </p:sp>
      <p:sp>
        <p:nvSpPr>
          <p:cNvPr id="4" name="Footer Placeholder 3"/>
          <p:cNvSpPr>
            <a:spLocks noGrp="1"/>
          </p:cNvSpPr>
          <p:nvPr>
            <p:ph type="ftr" sz="quarter" idx="10"/>
          </p:nvPr>
        </p:nvSpPr>
        <p:spPr/>
        <p:txBody>
          <a:bodyPr/>
          <a:lstStyle/>
          <a:p>
            <a:r>
              <a:rPr lang="en-GB">
                <a:solidFill>
                  <a:prstClr val="black"/>
                </a:solidFill>
              </a:rPr>
              <a:t>TCST</a:t>
            </a:r>
            <a:endParaRPr lang="en-GB" dirty="0">
              <a:solidFill>
                <a:prstClr val="black"/>
              </a:solidFill>
            </a:endParaRPr>
          </a:p>
        </p:txBody>
      </p:sp>
      <p:sp>
        <p:nvSpPr>
          <p:cNvPr id="5" name="Slide Number Placeholder 4"/>
          <p:cNvSpPr>
            <a:spLocks noGrp="1"/>
          </p:cNvSpPr>
          <p:nvPr>
            <p:ph type="sldNum" sz="quarter" idx="11"/>
          </p:nvPr>
        </p:nvSpPr>
        <p:spPr/>
        <p:txBody>
          <a:bodyPr/>
          <a:lstStyle/>
          <a:p>
            <a:fld id="{5EF00A87-77B9-4372-8F89-E17ACE83D287}"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795700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a:t>
            </a:r>
            <a:r>
              <a:rPr lang="en-GB" baseline="0" dirty="0"/>
              <a:t> highlights that cancer rehab has 4 key roles from prevention (</a:t>
            </a:r>
            <a:r>
              <a:rPr lang="en-GB" baseline="0" dirty="0" err="1"/>
              <a:t>e.g</a:t>
            </a:r>
            <a:r>
              <a:rPr lang="en-GB" baseline="0" dirty="0"/>
              <a:t>, prehabilitation programmes) all the way through to palliative rehab (</a:t>
            </a:r>
            <a:r>
              <a:rPr lang="en-GB" baseline="0" dirty="0" err="1"/>
              <a:t>e.g</a:t>
            </a:r>
            <a:r>
              <a:rPr lang="en-GB" baseline="0" dirty="0"/>
              <a:t> symptom management of fatigue or breathlessness in metastatic cancer)</a:t>
            </a:r>
            <a:endParaRPr lang="en-GB" dirty="0"/>
          </a:p>
          <a:p>
            <a:endParaRPr lang="en-GB" dirty="0"/>
          </a:p>
        </p:txBody>
      </p:sp>
      <p:sp>
        <p:nvSpPr>
          <p:cNvPr id="4" name="Slide Number Placeholder 3"/>
          <p:cNvSpPr>
            <a:spLocks noGrp="1"/>
          </p:cNvSpPr>
          <p:nvPr>
            <p:ph type="sldNum" sz="quarter" idx="5"/>
          </p:nvPr>
        </p:nvSpPr>
        <p:spPr/>
        <p:txBody>
          <a:bodyPr/>
          <a:lstStyle/>
          <a:p>
            <a:fld id="{8DFDDD98-AD3B-4FBB-815E-912B11787200}" type="slidenum">
              <a:rPr lang="en-GB" smtClean="0"/>
              <a:t>24</a:t>
            </a:fld>
            <a:endParaRPr lang="en-GB"/>
          </a:p>
        </p:txBody>
      </p:sp>
    </p:spTree>
    <p:extLst>
      <p:ext uri="{BB962C8B-B14F-4D97-AF65-F5344CB8AC3E}">
        <p14:creationId xmlns:p14="http://schemas.microsoft.com/office/powerpoint/2010/main" val="2313600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Highlights role</a:t>
            </a:r>
            <a:r>
              <a:rPr lang="en-GB" baseline="0" dirty="0"/>
              <a:t> that rehab plays in maximising quality of life and function</a:t>
            </a:r>
          </a:p>
          <a:p>
            <a:r>
              <a:rPr lang="en-GB" baseline="0" dirty="0"/>
              <a:t>Holistic nature encompassing care of physical, emotional, spiritual etc</a:t>
            </a:r>
          </a:p>
          <a:p>
            <a:r>
              <a:rPr lang="en-GB" baseline="0" dirty="0"/>
              <a:t>2 pictures represent some musculoskeletal issues facing women after breast cancer; scarring and postural abnormalities secondary surgery and pain. Audience need to think about how these physical issues might impact on work, relationships, sexuality etc. This highlights the need for a holistic approach to rehab.</a:t>
            </a:r>
          </a:p>
          <a:p>
            <a:endParaRPr lang="en-GB" dirty="0"/>
          </a:p>
        </p:txBody>
      </p:sp>
      <p:sp>
        <p:nvSpPr>
          <p:cNvPr id="4" name="Slide Number Placeholder 3"/>
          <p:cNvSpPr>
            <a:spLocks noGrp="1"/>
          </p:cNvSpPr>
          <p:nvPr>
            <p:ph type="sldNum" sz="quarter" idx="5"/>
          </p:nvPr>
        </p:nvSpPr>
        <p:spPr/>
        <p:txBody>
          <a:bodyPr/>
          <a:lstStyle/>
          <a:p>
            <a:fld id="{8DFDDD98-AD3B-4FBB-815E-912B11787200}" type="slidenum">
              <a:rPr lang="en-GB" smtClean="0"/>
              <a:t>25</a:t>
            </a:fld>
            <a:endParaRPr lang="en-GB"/>
          </a:p>
        </p:txBody>
      </p:sp>
    </p:spTree>
    <p:extLst>
      <p:ext uri="{BB962C8B-B14F-4D97-AF65-F5344CB8AC3E}">
        <p14:creationId xmlns:p14="http://schemas.microsoft.com/office/powerpoint/2010/main" val="2118535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4213"/>
            <a:ext cx="6096000" cy="3429000"/>
          </a:xfrm>
        </p:spPr>
      </p:sp>
      <p:sp>
        <p:nvSpPr>
          <p:cNvPr id="3" name="Notes Placeholder 2"/>
          <p:cNvSpPr>
            <a:spLocks noGrp="1"/>
          </p:cNvSpPr>
          <p:nvPr>
            <p:ph type="body" idx="1"/>
          </p:nvPr>
        </p:nvSpPr>
        <p:spPr/>
        <p:txBody>
          <a:bodyPr/>
          <a:lstStyle/>
          <a:p>
            <a:r>
              <a:rPr lang="en-GB" dirty="0"/>
              <a:t>This</a:t>
            </a:r>
            <a:r>
              <a:rPr lang="en-GB" baseline="0" dirty="0"/>
              <a:t> and the next slides outline what resources are available to support the assessment and management of people Living with and Beyond cancer with rehab needs; includes examples of best practice and a mural showing what is important to patients </a:t>
            </a:r>
            <a:endParaRPr lang="en-GB" dirty="0"/>
          </a:p>
          <a:p>
            <a:endParaRPr lang="en-GB" dirty="0"/>
          </a:p>
          <a:p>
            <a:r>
              <a:rPr lang="en-GB" dirty="0"/>
              <a:t> This tool was</a:t>
            </a:r>
            <a:r>
              <a:rPr lang="en-GB" baseline="0" dirty="0"/>
              <a:t> developed by London Cancer Alliance and is available online</a:t>
            </a:r>
          </a:p>
          <a:p>
            <a:r>
              <a:rPr lang="en-GB" baseline="0" dirty="0"/>
              <a:t>It highlights a wide range of possible consequences of cancer treatment that would be amenable to cancer rehab. And which AHP is best suited to manage them.</a:t>
            </a:r>
          </a:p>
        </p:txBody>
      </p:sp>
      <p:sp>
        <p:nvSpPr>
          <p:cNvPr id="4" name="Slide Number Placeholder 3"/>
          <p:cNvSpPr>
            <a:spLocks noGrp="1"/>
          </p:cNvSpPr>
          <p:nvPr>
            <p:ph type="sldNum" sz="quarter" idx="10"/>
          </p:nvPr>
        </p:nvSpPr>
        <p:spPr/>
        <p:txBody>
          <a:bodyPr/>
          <a:lstStyle/>
          <a:p>
            <a:fld id="{7BC35BD6-522A-4B70-B143-1CC1AA6D9895}"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857477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TCST mapping</a:t>
            </a:r>
            <a:r>
              <a:rPr lang="en-US" baseline="0" dirty="0"/>
              <a:t> report highlights what services are available in each STP area, an example is shown</a:t>
            </a:r>
          </a:p>
          <a:p>
            <a:r>
              <a:rPr lang="en-US" baseline="0" dirty="0"/>
              <a:t>There is also the </a:t>
            </a:r>
            <a:r>
              <a:rPr lang="en-US" baseline="0" dirty="0" err="1"/>
              <a:t>Dimbleby</a:t>
            </a:r>
            <a:r>
              <a:rPr lang="en-US" baseline="0" dirty="0"/>
              <a:t> Cancer Care map which is comprehensive </a:t>
            </a:r>
          </a:p>
          <a:p>
            <a:endParaRPr lang="en-GB" dirty="0"/>
          </a:p>
        </p:txBody>
      </p:sp>
      <p:sp>
        <p:nvSpPr>
          <p:cNvPr id="4" name="Slide Number Placeholder 3"/>
          <p:cNvSpPr>
            <a:spLocks noGrp="1"/>
          </p:cNvSpPr>
          <p:nvPr>
            <p:ph type="sldNum" sz="quarter" idx="5"/>
          </p:nvPr>
        </p:nvSpPr>
        <p:spPr/>
        <p:txBody>
          <a:bodyPr/>
          <a:lstStyle/>
          <a:p>
            <a:fld id="{8DFDDD98-AD3B-4FBB-815E-912B11787200}" type="slidenum">
              <a:rPr lang="en-GB" smtClean="0"/>
              <a:t>27</a:t>
            </a:fld>
            <a:endParaRPr lang="en-GB"/>
          </a:p>
        </p:txBody>
      </p:sp>
    </p:spTree>
    <p:extLst>
      <p:ext uri="{BB962C8B-B14F-4D97-AF65-F5344CB8AC3E}">
        <p14:creationId xmlns:p14="http://schemas.microsoft.com/office/powerpoint/2010/main" val="1899640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Comprehensive service</a:t>
            </a:r>
            <a:r>
              <a:rPr lang="en-US" baseline="0" dirty="0"/>
              <a:t> for patients with head and neck cancer. Model could be replicated for other </a:t>
            </a:r>
            <a:r>
              <a:rPr lang="en-US" baseline="0" dirty="0" err="1"/>
              <a:t>tumour</a:t>
            </a:r>
            <a:r>
              <a:rPr lang="en-US" baseline="0" dirty="0"/>
              <a:t> groups</a:t>
            </a:r>
            <a:endParaRPr lang="en-US" dirty="0"/>
          </a:p>
        </p:txBody>
      </p:sp>
      <p:sp>
        <p:nvSpPr>
          <p:cNvPr id="4" name="Slide Number Placeholder 3"/>
          <p:cNvSpPr>
            <a:spLocks noGrp="1"/>
          </p:cNvSpPr>
          <p:nvPr>
            <p:ph type="sldNum" sz="quarter" idx="10"/>
          </p:nvPr>
        </p:nvSpPr>
        <p:spPr/>
        <p:txBody>
          <a:bodyPr/>
          <a:lstStyle/>
          <a:p>
            <a:fld id="{8DFDDD98-AD3B-4FBB-815E-912B11787200}" type="slidenum">
              <a:rPr lang="en-GB" smtClean="0"/>
              <a:t>28</a:t>
            </a:fld>
            <a:endParaRPr lang="en-GB"/>
          </a:p>
        </p:txBody>
      </p:sp>
    </p:spTree>
    <p:extLst>
      <p:ext uri="{BB962C8B-B14F-4D97-AF65-F5344CB8AC3E}">
        <p14:creationId xmlns:p14="http://schemas.microsoft.com/office/powerpoint/2010/main" val="2248651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Palliative</a:t>
            </a:r>
            <a:r>
              <a:rPr lang="en-US" baseline="0" dirty="0"/>
              <a:t> rehabilitation : multi disciplinary team based within a hospice. Embraces </a:t>
            </a:r>
            <a:r>
              <a:rPr lang="en-US" baseline="0" dirty="0" err="1"/>
              <a:t>personalised</a:t>
            </a:r>
            <a:r>
              <a:rPr lang="en-US" baseline="0" dirty="0"/>
              <a:t> care.</a:t>
            </a:r>
            <a:endParaRPr lang="en-US" dirty="0"/>
          </a:p>
        </p:txBody>
      </p:sp>
      <p:sp>
        <p:nvSpPr>
          <p:cNvPr id="4" name="Slide Number Placeholder 3"/>
          <p:cNvSpPr>
            <a:spLocks noGrp="1"/>
          </p:cNvSpPr>
          <p:nvPr>
            <p:ph type="sldNum" sz="quarter" idx="10"/>
          </p:nvPr>
        </p:nvSpPr>
        <p:spPr/>
        <p:txBody>
          <a:bodyPr/>
          <a:lstStyle/>
          <a:p>
            <a:fld id="{8DFDDD98-AD3B-4FBB-815E-912B11787200}" type="slidenum">
              <a:rPr lang="en-GB" smtClean="0"/>
              <a:t>29</a:t>
            </a:fld>
            <a:endParaRPr lang="en-GB"/>
          </a:p>
        </p:txBody>
      </p:sp>
    </p:spTree>
    <p:extLst>
      <p:ext uri="{BB962C8B-B14F-4D97-AF65-F5344CB8AC3E}">
        <p14:creationId xmlns:p14="http://schemas.microsoft.com/office/powerpoint/2010/main" val="3122622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physical activity </a:t>
            </a:r>
            <a:r>
              <a:rPr lang="en-US" dirty="0" err="1"/>
              <a:t>programme</a:t>
            </a:r>
            <a:r>
              <a:rPr lang="en-US" dirty="0"/>
              <a:t>. Originally Macmillan funded, now funded by CCG.</a:t>
            </a:r>
          </a:p>
        </p:txBody>
      </p:sp>
      <p:sp>
        <p:nvSpPr>
          <p:cNvPr id="4" name="Slide Number Placeholder 3"/>
          <p:cNvSpPr>
            <a:spLocks noGrp="1"/>
          </p:cNvSpPr>
          <p:nvPr>
            <p:ph type="sldNum" sz="quarter" idx="10"/>
          </p:nvPr>
        </p:nvSpPr>
        <p:spPr/>
        <p:txBody>
          <a:bodyPr/>
          <a:lstStyle/>
          <a:p>
            <a:fld id="{8DFDDD98-AD3B-4FBB-815E-912B11787200}" type="slidenum">
              <a:rPr lang="en-GB" smtClean="0"/>
              <a:t>30</a:t>
            </a:fld>
            <a:endParaRPr lang="en-GB"/>
          </a:p>
        </p:txBody>
      </p:sp>
    </p:spTree>
    <p:extLst>
      <p:ext uri="{BB962C8B-B14F-4D97-AF65-F5344CB8AC3E}">
        <p14:creationId xmlns:p14="http://schemas.microsoft.com/office/powerpoint/2010/main" val="1676068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FDDD98-AD3B-4FBB-815E-912B11787200}" type="slidenum">
              <a:rPr lang="en-GB" smtClean="0"/>
              <a:t>31</a:t>
            </a:fld>
            <a:endParaRPr lang="en-GB"/>
          </a:p>
        </p:txBody>
      </p:sp>
    </p:spTree>
    <p:extLst>
      <p:ext uri="{BB962C8B-B14F-4D97-AF65-F5344CB8AC3E}">
        <p14:creationId xmlns:p14="http://schemas.microsoft.com/office/powerpoint/2010/main" val="1623089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NHS England Regional Rehabilitation Lead</a:t>
            </a:r>
            <a:r>
              <a:rPr lang="en-GB" baseline="0" dirty="0"/>
              <a:t> </a:t>
            </a:r>
            <a:r>
              <a:rPr lang="en-GB" dirty="0"/>
              <a:t>report published 2017 highlighted some key challenges for rehabilitation in London, as</a:t>
            </a:r>
            <a:r>
              <a:rPr lang="en-GB" baseline="0" dirty="0"/>
              <a:t> shown on the slide</a:t>
            </a:r>
          </a:p>
          <a:p>
            <a:r>
              <a:rPr lang="en-GB" baseline="0" dirty="0"/>
              <a:t>Work carried out by Karen Robb, this was a 9mth project</a:t>
            </a:r>
          </a:p>
          <a:p>
            <a:r>
              <a:rPr lang="en-GB" baseline="0" dirty="0"/>
              <a:t>Full reference is here: https://www.england.nhs.uk/london/wp-content/uploads/sites/8/2016/09/rehab-leads-report-london.pdf</a:t>
            </a:r>
          </a:p>
          <a:p>
            <a:endParaRPr lang="en-GB" dirty="0"/>
          </a:p>
        </p:txBody>
      </p:sp>
      <p:sp>
        <p:nvSpPr>
          <p:cNvPr id="4" name="Slide Number Placeholder 3"/>
          <p:cNvSpPr>
            <a:spLocks noGrp="1"/>
          </p:cNvSpPr>
          <p:nvPr>
            <p:ph type="sldNum" sz="quarter" idx="5"/>
          </p:nvPr>
        </p:nvSpPr>
        <p:spPr/>
        <p:txBody>
          <a:bodyPr/>
          <a:lstStyle/>
          <a:p>
            <a:fld id="{8DFDDD98-AD3B-4FBB-815E-912B11787200}" type="slidenum">
              <a:rPr lang="en-GB" smtClean="0"/>
              <a:t>34</a:t>
            </a:fld>
            <a:endParaRPr lang="en-GB"/>
          </a:p>
        </p:txBody>
      </p:sp>
    </p:spTree>
    <p:extLst>
      <p:ext uri="{BB962C8B-B14F-4D97-AF65-F5344CB8AC3E}">
        <p14:creationId xmlns:p14="http://schemas.microsoft.com/office/powerpoint/2010/main" val="1111074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many levers and drivers,</a:t>
            </a:r>
            <a:r>
              <a:rPr lang="en-US" baseline="0" dirty="0"/>
              <a:t> importantly rehab is integral to delivering </a:t>
            </a:r>
            <a:r>
              <a:rPr lang="en-US" baseline="0" dirty="0" err="1"/>
              <a:t>personalised</a:t>
            </a:r>
            <a:r>
              <a:rPr lang="en-US" baseline="0" dirty="0"/>
              <a:t> care AND it makes economic sense </a:t>
            </a:r>
            <a:endParaRPr lang="en-US" dirty="0"/>
          </a:p>
          <a:p>
            <a:endParaRPr lang="en-GB" dirty="0"/>
          </a:p>
        </p:txBody>
      </p:sp>
      <p:sp>
        <p:nvSpPr>
          <p:cNvPr id="4" name="Slide Number Placeholder 3"/>
          <p:cNvSpPr>
            <a:spLocks noGrp="1"/>
          </p:cNvSpPr>
          <p:nvPr>
            <p:ph type="sldNum" sz="quarter" idx="5"/>
          </p:nvPr>
        </p:nvSpPr>
        <p:spPr/>
        <p:txBody>
          <a:bodyPr/>
          <a:lstStyle/>
          <a:p>
            <a:fld id="{8DFDDD98-AD3B-4FBB-815E-912B11787200}" type="slidenum">
              <a:rPr lang="en-GB" smtClean="0"/>
              <a:t>35</a:t>
            </a:fld>
            <a:endParaRPr lang="en-GB"/>
          </a:p>
        </p:txBody>
      </p:sp>
    </p:spTree>
    <p:extLst>
      <p:ext uri="{BB962C8B-B14F-4D97-AF65-F5344CB8AC3E}">
        <p14:creationId xmlns:p14="http://schemas.microsoft.com/office/powerpoint/2010/main" val="258857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C5C9B-AADA-4322-8541-6D596F76DE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2828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important</a:t>
            </a:r>
            <a:r>
              <a:rPr lang="en-US" baseline="0" dirty="0"/>
              <a:t> documents clearly outline the economic benefits of delivering good rehabilitation </a:t>
            </a:r>
          </a:p>
          <a:p>
            <a:r>
              <a:rPr lang="en-US" baseline="0" dirty="0"/>
              <a:t>The </a:t>
            </a:r>
            <a:r>
              <a:rPr lang="en-US" baseline="0" dirty="0" err="1"/>
              <a:t>Barts</a:t>
            </a:r>
            <a:r>
              <a:rPr lang="en-US" baseline="0" dirty="0"/>
              <a:t> neuro oncology team are funded by Macmillan to reduce length of stay: preliminary reporting suggested significant benefits for patients and the system</a:t>
            </a:r>
            <a:endParaRPr lang="en-US" dirty="0"/>
          </a:p>
          <a:p>
            <a:endParaRPr lang="en-GB" dirty="0"/>
          </a:p>
        </p:txBody>
      </p:sp>
      <p:sp>
        <p:nvSpPr>
          <p:cNvPr id="4" name="Slide Number Placeholder 3"/>
          <p:cNvSpPr>
            <a:spLocks noGrp="1"/>
          </p:cNvSpPr>
          <p:nvPr>
            <p:ph type="sldNum" sz="quarter" idx="5"/>
          </p:nvPr>
        </p:nvSpPr>
        <p:spPr/>
        <p:txBody>
          <a:bodyPr/>
          <a:lstStyle/>
          <a:p>
            <a:fld id="{8DFDDD98-AD3B-4FBB-815E-912B11787200}" type="slidenum">
              <a:rPr lang="en-GB" smtClean="0"/>
              <a:t>36</a:t>
            </a:fld>
            <a:endParaRPr lang="en-GB"/>
          </a:p>
        </p:txBody>
      </p:sp>
    </p:spTree>
    <p:extLst>
      <p:ext uri="{BB962C8B-B14F-4D97-AF65-F5344CB8AC3E}">
        <p14:creationId xmlns:p14="http://schemas.microsoft.com/office/powerpoint/2010/main" val="66115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
            </a:r>
            <a:r>
              <a:rPr lang="en-GB" baseline="0" dirty="0"/>
              <a:t>r Karen Robb, Macmillan Rehab Clin lead and June Davis, National lead for cancer rehab at Macmillan authored this editorial </a:t>
            </a:r>
          </a:p>
          <a:p>
            <a:r>
              <a:rPr lang="en-GB" baseline="0" dirty="0"/>
              <a:t>The 3 bullet points illustrate what needs to be done to maximise the impact of cancer rehab</a:t>
            </a:r>
          </a:p>
          <a:p>
            <a:r>
              <a:rPr lang="en-GB" baseline="0" dirty="0"/>
              <a:t>TCST believe comprehensive commissioning guidance is needed to help address </a:t>
            </a:r>
            <a:r>
              <a:rPr lang="en-GB" baseline="0" dirty="0" err="1"/>
              <a:t>conseq</a:t>
            </a:r>
            <a:r>
              <a:rPr lang="en-GB" baseline="0" dirty="0"/>
              <a:t> of treatment e.g. we were aware from previous work in lymphoedema that our commissioning stakeholders were not clear what a good service looks like nor how it should be commissioned</a:t>
            </a:r>
            <a:endParaRPr lang="en-GB" dirty="0"/>
          </a:p>
          <a:p>
            <a:endParaRPr lang="en-GB" dirty="0"/>
          </a:p>
        </p:txBody>
      </p:sp>
      <p:sp>
        <p:nvSpPr>
          <p:cNvPr id="4" name="Slide Number Placeholder 3"/>
          <p:cNvSpPr>
            <a:spLocks noGrp="1"/>
          </p:cNvSpPr>
          <p:nvPr>
            <p:ph type="sldNum" sz="quarter" idx="5"/>
          </p:nvPr>
        </p:nvSpPr>
        <p:spPr/>
        <p:txBody>
          <a:bodyPr/>
          <a:lstStyle/>
          <a:p>
            <a:fld id="{8DFDDD98-AD3B-4FBB-815E-912B11787200}" type="slidenum">
              <a:rPr lang="en-GB" smtClean="0"/>
              <a:t>37</a:t>
            </a:fld>
            <a:endParaRPr lang="en-GB"/>
          </a:p>
        </p:txBody>
      </p:sp>
    </p:spTree>
    <p:extLst>
      <p:ext uri="{BB962C8B-B14F-4D97-AF65-F5344CB8AC3E}">
        <p14:creationId xmlns:p14="http://schemas.microsoft.com/office/powerpoint/2010/main" val="2404525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important document from NHS England shows how effective rehab delivers better outcomes and has potential for cost savings through reduced length of stays, decreased admissions, better self management etc</a:t>
            </a:r>
            <a:endParaRPr lang="en-GB" dirty="0"/>
          </a:p>
          <a:p>
            <a:r>
              <a:rPr lang="en-GB" dirty="0"/>
              <a:t>There</a:t>
            </a:r>
            <a:r>
              <a:rPr lang="en-GB" baseline="0" dirty="0"/>
              <a:t> are many economic benefits of good cancer rehab outlined in the Cancer Care toolkit (shown).</a:t>
            </a:r>
          </a:p>
          <a:p>
            <a:r>
              <a:rPr lang="en-GB" baseline="0" dirty="0"/>
              <a:t>Specific example highlighted by Macmillan: for every £1 NHS spends on lymphoedema care, it saves £100 in hospital admissions</a:t>
            </a:r>
            <a:endParaRPr lang="en-GB" dirty="0"/>
          </a:p>
          <a:p>
            <a:endParaRPr lang="en-GB" dirty="0"/>
          </a:p>
        </p:txBody>
      </p:sp>
      <p:sp>
        <p:nvSpPr>
          <p:cNvPr id="4" name="Slide Number Placeholder 3"/>
          <p:cNvSpPr>
            <a:spLocks noGrp="1"/>
          </p:cNvSpPr>
          <p:nvPr>
            <p:ph type="sldNum" sz="quarter" idx="5"/>
          </p:nvPr>
        </p:nvSpPr>
        <p:spPr/>
        <p:txBody>
          <a:bodyPr/>
          <a:lstStyle/>
          <a:p>
            <a:fld id="{8DFDDD98-AD3B-4FBB-815E-912B11787200}" type="slidenum">
              <a:rPr lang="en-GB" smtClean="0"/>
              <a:t>38</a:t>
            </a:fld>
            <a:endParaRPr lang="en-GB"/>
          </a:p>
        </p:txBody>
      </p:sp>
    </p:spTree>
    <p:extLst>
      <p:ext uri="{BB962C8B-B14F-4D97-AF65-F5344CB8AC3E}">
        <p14:creationId xmlns:p14="http://schemas.microsoft.com/office/powerpoint/2010/main" val="385651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5C5C9B-AADA-4322-8541-6D596F76DE0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26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indicates when an IAPT services can provide really important input along the cancer pathway.</a:t>
            </a:r>
          </a:p>
        </p:txBody>
      </p:sp>
      <p:sp>
        <p:nvSpPr>
          <p:cNvPr id="4" name="Footer Placeholder 3"/>
          <p:cNvSpPr>
            <a:spLocks noGrp="1"/>
          </p:cNvSpPr>
          <p:nvPr>
            <p:ph type="ftr" sz="quarter" idx="10"/>
          </p:nvPr>
        </p:nvSpPr>
        <p:spPr/>
        <p:txBody>
          <a:bodyPr/>
          <a:lstStyle/>
          <a:p>
            <a:r>
              <a:rPr lang="en-GB">
                <a:solidFill>
                  <a:prstClr val="black"/>
                </a:solidFill>
              </a:rPr>
              <a:t>TCST</a:t>
            </a:r>
            <a:endParaRPr lang="en-GB" dirty="0">
              <a:solidFill>
                <a:prstClr val="black"/>
              </a:solidFill>
            </a:endParaRPr>
          </a:p>
        </p:txBody>
      </p:sp>
      <p:sp>
        <p:nvSpPr>
          <p:cNvPr id="5" name="Slide Number Placeholder 4"/>
          <p:cNvSpPr>
            <a:spLocks noGrp="1"/>
          </p:cNvSpPr>
          <p:nvPr>
            <p:ph type="sldNum" sz="quarter" idx="11"/>
          </p:nvPr>
        </p:nvSpPr>
        <p:spPr/>
        <p:txBody>
          <a:bodyPr/>
          <a:lstStyle/>
          <a:p>
            <a:fld id="{5EF00A87-77B9-4372-8F89-E17ACE83D287}"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1055239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Psycho-oncology teams</a:t>
            </a:r>
            <a:r>
              <a:rPr lang="en-GB" baseline="0" dirty="0"/>
              <a:t> can have a really vital role in sharing their expertise across the pathway, including working more closely with primary care.</a:t>
            </a:r>
            <a:endParaRPr lang="en-GB" dirty="0"/>
          </a:p>
        </p:txBody>
      </p:sp>
      <p:sp>
        <p:nvSpPr>
          <p:cNvPr id="4" name="Footer Placeholder 3"/>
          <p:cNvSpPr>
            <a:spLocks noGrp="1"/>
          </p:cNvSpPr>
          <p:nvPr>
            <p:ph type="ftr" sz="quarter" idx="10"/>
          </p:nvPr>
        </p:nvSpPr>
        <p:spPr/>
        <p:txBody>
          <a:bodyPr/>
          <a:lstStyle/>
          <a:p>
            <a:r>
              <a:rPr lang="en-GB">
                <a:solidFill>
                  <a:prstClr val="black"/>
                </a:solidFill>
              </a:rPr>
              <a:t>TCST</a:t>
            </a:r>
            <a:endParaRPr lang="en-GB" dirty="0">
              <a:solidFill>
                <a:prstClr val="black"/>
              </a:solidFill>
            </a:endParaRPr>
          </a:p>
        </p:txBody>
      </p:sp>
      <p:sp>
        <p:nvSpPr>
          <p:cNvPr id="5" name="Slide Number Placeholder 4"/>
          <p:cNvSpPr>
            <a:spLocks noGrp="1"/>
          </p:cNvSpPr>
          <p:nvPr>
            <p:ph type="sldNum" sz="quarter" idx="11"/>
          </p:nvPr>
        </p:nvSpPr>
        <p:spPr/>
        <p:txBody>
          <a:bodyPr/>
          <a:lstStyle/>
          <a:p>
            <a:fld id="{5EF00A87-77B9-4372-8F89-E17ACE83D287}"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32353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s a national NHS England</a:t>
            </a:r>
            <a:r>
              <a:rPr lang="en-US" baseline="0" dirty="0"/>
              <a:t> work </a:t>
            </a:r>
            <a:r>
              <a:rPr lang="en-US" baseline="0" dirty="0" err="1"/>
              <a:t>programme</a:t>
            </a:r>
            <a:r>
              <a:rPr lang="en-US" baseline="0" dirty="0"/>
              <a:t> called AHPs into Action which is a significant lever for developing AHP led rehab services </a:t>
            </a:r>
          </a:p>
        </p:txBody>
      </p:sp>
      <p:sp>
        <p:nvSpPr>
          <p:cNvPr id="4" name="Slide Number Placeholder 3"/>
          <p:cNvSpPr>
            <a:spLocks noGrp="1"/>
          </p:cNvSpPr>
          <p:nvPr>
            <p:ph type="sldNum" sz="quarter" idx="10"/>
          </p:nvPr>
        </p:nvSpPr>
        <p:spPr/>
        <p:txBody>
          <a:bodyPr/>
          <a:lstStyle/>
          <a:p>
            <a:fld id="{D228C0F5-E587-9348-B577-69B1E2665533}" type="slidenum">
              <a:rPr lang="en-US" smtClean="0"/>
              <a:t>20</a:t>
            </a:fld>
            <a:endParaRPr lang="en-US" dirty="0"/>
          </a:p>
        </p:txBody>
      </p:sp>
    </p:spTree>
    <p:extLst>
      <p:ext uri="{BB962C8B-B14F-4D97-AF65-F5344CB8AC3E}">
        <p14:creationId xmlns:p14="http://schemas.microsoft.com/office/powerpoint/2010/main" val="30073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 lifted from</a:t>
            </a:r>
            <a:r>
              <a:rPr lang="en-GB" baseline="0" dirty="0"/>
              <a:t> the national commissioning guidance shows the different levels of rehabilitation available</a:t>
            </a:r>
          </a:p>
          <a:p>
            <a:r>
              <a:rPr lang="en-GB" baseline="0" dirty="0"/>
              <a:t>Complexity of patients decrease as numbers increase</a:t>
            </a:r>
            <a:endParaRPr lang="en-GB" dirty="0"/>
          </a:p>
          <a:p>
            <a:endParaRPr lang="en-GB" dirty="0"/>
          </a:p>
        </p:txBody>
      </p:sp>
      <p:sp>
        <p:nvSpPr>
          <p:cNvPr id="4" name="Slide Number Placeholder 3"/>
          <p:cNvSpPr>
            <a:spLocks noGrp="1"/>
          </p:cNvSpPr>
          <p:nvPr>
            <p:ph type="sldNum" sz="quarter" idx="5"/>
          </p:nvPr>
        </p:nvSpPr>
        <p:spPr/>
        <p:txBody>
          <a:bodyPr/>
          <a:lstStyle/>
          <a:p>
            <a:fld id="{8DFDDD98-AD3B-4FBB-815E-912B11787200}" type="slidenum">
              <a:rPr lang="en-GB" smtClean="0"/>
              <a:t>21</a:t>
            </a:fld>
            <a:endParaRPr lang="en-GB"/>
          </a:p>
        </p:txBody>
      </p:sp>
    </p:spTree>
    <p:extLst>
      <p:ext uri="{BB962C8B-B14F-4D97-AF65-F5344CB8AC3E}">
        <p14:creationId xmlns:p14="http://schemas.microsoft.com/office/powerpoint/2010/main" val="1344536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r>
              <a:rPr lang="en-US" baseline="0" dirty="0"/>
              <a:t> lives with the consequences of pelvic radiotherapy and is a firm advocate of early referral to rehab and better access across the entire pathway</a:t>
            </a:r>
          </a:p>
          <a:p>
            <a:r>
              <a:rPr lang="en-US" baseline="0" dirty="0"/>
              <a:t>The quotes are from stakeholder engagement work in London as part of TCST work to develop commissioning guidance</a:t>
            </a:r>
            <a:endParaRPr lang="en-US" dirty="0"/>
          </a:p>
        </p:txBody>
      </p:sp>
      <p:sp>
        <p:nvSpPr>
          <p:cNvPr id="4" name="Slide Number Placeholder 3"/>
          <p:cNvSpPr>
            <a:spLocks noGrp="1"/>
          </p:cNvSpPr>
          <p:nvPr>
            <p:ph type="sldNum" sz="quarter" idx="10"/>
          </p:nvPr>
        </p:nvSpPr>
        <p:spPr/>
        <p:txBody>
          <a:bodyPr/>
          <a:lstStyle/>
          <a:p>
            <a:fld id="{8DFDDD98-AD3B-4FBB-815E-912B11787200}" type="slidenum">
              <a:rPr lang="en-GB" smtClean="0"/>
              <a:t>22</a:t>
            </a:fld>
            <a:endParaRPr lang="en-GB"/>
          </a:p>
        </p:txBody>
      </p:sp>
    </p:spTree>
    <p:extLst>
      <p:ext uri="{BB962C8B-B14F-4D97-AF65-F5344CB8AC3E}">
        <p14:creationId xmlns:p14="http://schemas.microsoft.com/office/powerpoint/2010/main" val="2884848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move away from thinking</a:t>
            </a:r>
            <a:r>
              <a:rPr lang="en-GB" baseline="0" dirty="0"/>
              <a:t> of rehab/cancer rehab as a ‘nice to have’ or ‘optional extra’</a:t>
            </a:r>
          </a:p>
          <a:p>
            <a:r>
              <a:rPr lang="en-GB" baseline="0" dirty="0"/>
              <a:t>It is an integral part of patient care and needs to be considered across all patient pathways and across the lifespan</a:t>
            </a:r>
          </a:p>
          <a:p>
            <a:r>
              <a:rPr lang="en-GB" baseline="0" dirty="0"/>
              <a:t>It is everyone’s business</a:t>
            </a:r>
          </a:p>
          <a:p>
            <a:r>
              <a:rPr lang="en-GB" baseline="0" dirty="0"/>
              <a:t>Top image is the NHS England </a:t>
            </a:r>
            <a:r>
              <a:rPr lang="en-GB" baseline="0" dirty="0" err="1"/>
              <a:t>Commisioning</a:t>
            </a:r>
            <a:r>
              <a:rPr lang="en-GB" baseline="0" dirty="0"/>
              <a:t> Guidance for rehab: a blueprint for how rehab should be </a:t>
            </a:r>
            <a:r>
              <a:rPr lang="en-GB" baseline="0" dirty="0" err="1"/>
              <a:t>commisioned</a:t>
            </a:r>
            <a:endParaRPr lang="en-GB" baseline="0" dirty="0"/>
          </a:p>
          <a:p>
            <a:r>
              <a:rPr lang="en-GB" baseline="0" dirty="0"/>
              <a:t>Below is the NCAT report on Cancer Rehab (archived now as NCAT is disbanded): was a seminal publication and still relevant now, although slightly outdated</a:t>
            </a:r>
            <a:endParaRPr lang="en-GB" dirty="0"/>
          </a:p>
          <a:p>
            <a:endParaRPr lang="en-GB" dirty="0"/>
          </a:p>
        </p:txBody>
      </p:sp>
      <p:sp>
        <p:nvSpPr>
          <p:cNvPr id="4" name="Slide Number Placeholder 3"/>
          <p:cNvSpPr>
            <a:spLocks noGrp="1"/>
          </p:cNvSpPr>
          <p:nvPr>
            <p:ph type="sldNum" sz="quarter" idx="5"/>
          </p:nvPr>
        </p:nvSpPr>
        <p:spPr/>
        <p:txBody>
          <a:bodyPr/>
          <a:lstStyle/>
          <a:p>
            <a:fld id="{8DFDDD98-AD3B-4FBB-815E-912B11787200}" type="slidenum">
              <a:rPr lang="en-GB" smtClean="0"/>
              <a:t>23</a:t>
            </a:fld>
            <a:endParaRPr lang="en-GB"/>
          </a:p>
        </p:txBody>
      </p:sp>
    </p:spTree>
    <p:extLst>
      <p:ext uri="{BB962C8B-B14F-4D97-AF65-F5344CB8AC3E}">
        <p14:creationId xmlns:p14="http://schemas.microsoft.com/office/powerpoint/2010/main" val="1038325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35360" y="1780721"/>
            <a:ext cx="10988917" cy="1647510"/>
          </a:xfrm>
          <a:prstGeom prst="rect">
            <a:avLst/>
          </a:prstGeom>
          <a:noFill/>
        </p:spPr>
        <p:txBody>
          <a:bodyPr lIns="0" tIns="0" rIns="0" bIns="0">
            <a:normAutofit/>
          </a:bodyPr>
          <a:lstStyle>
            <a:lvl1pPr algn="l">
              <a:defRPr sz="3600" baseline="0">
                <a:solidFill>
                  <a:srgbClr val="0072C6"/>
                </a:solidFill>
              </a:defRPr>
            </a:lvl1pPr>
          </a:lstStyle>
          <a:p>
            <a:r>
              <a:rPr lang="en-GB" dirty="0"/>
              <a:t>Document Title</a:t>
            </a:r>
          </a:p>
        </p:txBody>
      </p:sp>
      <p:sp>
        <p:nvSpPr>
          <p:cNvPr id="8" name="Text Placeholder 7"/>
          <p:cNvSpPr>
            <a:spLocks noGrp="1"/>
          </p:cNvSpPr>
          <p:nvPr>
            <p:ph type="body" sz="quarter" idx="10" hasCustomPrompt="1"/>
          </p:nvPr>
        </p:nvSpPr>
        <p:spPr>
          <a:xfrm>
            <a:off x="352062" y="3500239"/>
            <a:ext cx="9793087" cy="936873"/>
          </a:xfrm>
        </p:spPr>
        <p:txBody>
          <a:bodyPr>
            <a:normAutofit/>
          </a:bodyPr>
          <a:lstStyle>
            <a:lvl1pPr algn="l">
              <a:defRPr sz="2400" baseline="0">
                <a:solidFill>
                  <a:srgbClr val="0072C6"/>
                </a:solidFill>
                <a:latin typeface="+mn-lt"/>
              </a:defRPr>
            </a:lvl1pPr>
          </a:lstStyle>
          <a:p>
            <a:pPr lvl="0"/>
            <a:r>
              <a:rPr lang="en-GB" dirty="0"/>
              <a:t>Subtitle </a:t>
            </a:r>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95648" y="5085185"/>
            <a:ext cx="11084928" cy="307777"/>
          </a:xfrm>
          <a:prstGeom prst="rect">
            <a:avLst/>
          </a:prstGeom>
          <a:noFill/>
        </p:spPr>
        <p:txBody>
          <a:bodyPr wrap="square" lIns="72000" rtlCol="0">
            <a:spAutoFit/>
          </a:bodyPr>
          <a:lstStyle/>
          <a:p>
            <a:r>
              <a:rPr lang="en-US" sz="1400" i="0" dirty="0">
                <a:solidFill>
                  <a:schemeClr val="accent5">
                    <a:lumMod val="60000"/>
                    <a:lumOff val="40000"/>
                  </a:schemeClr>
                </a:solidFill>
              </a:rPr>
              <a:t>Supported by and</a:t>
            </a:r>
            <a:r>
              <a:rPr lang="en-US" sz="1400" i="0" baseline="0" dirty="0">
                <a:solidFill>
                  <a:schemeClr val="accent5">
                    <a:lumMod val="60000"/>
                    <a:lumOff val="40000"/>
                  </a:schemeClr>
                </a:solidFill>
              </a:rPr>
              <a:t> delivering for:</a:t>
            </a:r>
            <a:endParaRPr lang="en-US" sz="1400" i="0" dirty="0">
              <a:solidFill>
                <a:schemeClr val="accent5">
                  <a:lumMod val="60000"/>
                  <a:lumOff val="40000"/>
                </a:schemeClr>
              </a:solidFill>
            </a:endParaRPr>
          </a:p>
        </p:txBody>
      </p:sp>
      <p:sp>
        <p:nvSpPr>
          <p:cNvPr id="16" name="Rectangle 15"/>
          <p:cNvSpPr/>
          <p:nvPr userDrawn="1"/>
        </p:nvSpPr>
        <p:spPr>
          <a:xfrm>
            <a:off x="0" y="6381330"/>
            <a:ext cx="12192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TextBox 21"/>
          <p:cNvSpPr txBox="1"/>
          <p:nvPr userDrawn="1"/>
        </p:nvSpPr>
        <p:spPr>
          <a:xfrm>
            <a:off x="143339" y="6486756"/>
            <a:ext cx="11942299" cy="307777"/>
          </a:xfrm>
          <a:prstGeom prst="rect">
            <a:avLst/>
          </a:prstGeom>
          <a:noFill/>
        </p:spPr>
        <p:txBody>
          <a:bodyPr wrap="square" rtlCol="0">
            <a:spAutoFit/>
          </a:bodyPr>
          <a:lstStyle/>
          <a:p>
            <a:r>
              <a:rPr lang="en-US" sz="1400" b="1" dirty="0">
                <a:solidFill>
                  <a:schemeClr val="bg1"/>
                </a:solidFill>
              </a:rPr>
              <a:t>London’s NHS organisations </a:t>
            </a:r>
            <a:r>
              <a:rPr lang="en-US" sz="1400" b="1" baseline="0" dirty="0">
                <a:solidFill>
                  <a:schemeClr val="bg1"/>
                </a:solidFill>
              </a:rPr>
              <a:t>include all of London’s CCGs, </a:t>
            </a:r>
            <a:r>
              <a:rPr lang="en-US" sz="1400" b="1" baseline="0">
                <a:solidFill>
                  <a:schemeClr val="bg1"/>
                </a:solidFill>
              </a:rPr>
              <a:t>NHS England and Health </a:t>
            </a:r>
            <a:r>
              <a:rPr lang="en-US" sz="1400" b="1" baseline="0" dirty="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1" y="5497489"/>
            <a:ext cx="1633548" cy="762279"/>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25238" t="39907" r="24588" b="34095"/>
          <a:stretch/>
        </p:blipFill>
        <p:spPr>
          <a:xfrm>
            <a:off x="8709966" y="5497488"/>
            <a:ext cx="3013861" cy="658233"/>
          </a:xfrm>
          <a:prstGeom prst="rect">
            <a:avLst/>
          </a:prstGeom>
        </p:spPr>
      </p:pic>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t="24871" b="16201"/>
          <a:stretch/>
        </p:blipFill>
        <p:spPr>
          <a:xfrm>
            <a:off x="3236040" y="5596128"/>
            <a:ext cx="1323789" cy="424282"/>
          </a:xfrm>
          <a:prstGeom prst="rect">
            <a:avLst/>
          </a:prstGeom>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03979" y="5532964"/>
            <a:ext cx="1728192" cy="622756"/>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874095" y="404664"/>
            <a:ext cx="2886535" cy="504056"/>
          </a:xfrm>
          <a:prstGeom prst="rect">
            <a:avLst/>
          </a:prstGeom>
        </p:spPr>
      </p:pic>
    </p:spTree>
    <p:extLst>
      <p:ext uri="{BB962C8B-B14F-4D97-AF65-F5344CB8AC3E}">
        <p14:creationId xmlns:p14="http://schemas.microsoft.com/office/powerpoint/2010/main" val="62212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504BAB39-F9B9-4548-8082-CCF997471444}"/>
              </a:ext>
            </a:extLst>
          </p:cNvPr>
          <p:cNvGrpSpPr/>
          <p:nvPr userDrawn="1"/>
        </p:nvGrpSpPr>
        <p:grpSpPr>
          <a:xfrm>
            <a:off x="359669" y="6453095"/>
            <a:ext cx="3076258" cy="215991"/>
            <a:chOff x="359669" y="6453095"/>
            <a:chExt cx="3076258" cy="215991"/>
          </a:xfrm>
        </p:grpSpPr>
        <p:pic>
          <p:nvPicPr>
            <p:cNvPr id="11" name="Picture 10">
              <a:extLst>
                <a:ext uri="{FF2B5EF4-FFF2-40B4-BE49-F238E27FC236}">
                  <a16:creationId xmlns:a16="http://schemas.microsoft.com/office/drawing/2014/main" id="{0D0A2E58-0892-43D0-BA1E-3149B5D3F3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3" name="Picture 12" descr="M:\Public Health\4_Healthy Adults\MLAPP\Blank docs with logo header\Macmillan logo new.jpg">
              <a:extLst>
                <a:ext uri="{FF2B5EF4-FFF2-40B4-BE49-F238E27FC236}">
                  <a16:creationId xmlns:a16="http://schemas.microsoft.com/office/drawing/2014/main" id="{2F7C92A4-3423-4330-890E-716BFC014F9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7982D83D-F1BB-40B0-B80B-0CBF61DB7A6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9287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D8CD6B7C-D9D7-41DD-BEFF-2D2EF80FF9DC}"/>
              </a:ext>
            </a:extLst>
          </p:cNvPr>
          <p:cNvGrpSpPr/>
          <p:nvPr userDrawn="1"/>
        </p:nvGrpSpPr>
        <p:grpSpPr>
          <a:xfrm>
            <a:off x="359669" y="6453095"/>
            <a:ext cx="3076258" cy="215991"/>
            <a:chOff x="359669" y="6453095"/>
            <a:chExt cx="3076258" cy="215991"/>
          </a:xfrm>
        </p:grpSpPr>
        <p:pic>
          <p:nvPicPr>
            <p:cNvPr id="10" name="Picture 9">
              <a:extLst>
                <a:ext uri="{FF2B5EF4-FFF2-40B4-BE49-F238E27FC236}">
                  <a16:creationId xmlns:a16="http://schemas.microsoft.com/office/drawing/2014/main" id="{D446359A-3775-4B22-996B-391B0152AC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1" name="Picture 10" descr="M:\Public Health\4_Healthy Adults\MLAPP\Blank docs with logo header\Macmillan logo new.jpg">
              <a:extLst>
                <a:ext uri="{FF2B5EF4-FFF2-40B4-BE49-F238E27FC236}">
                  <a16:creationId xmlns:a16="http://schemas.microsoft.com/office/drawing/2014/main" id="{5262B6B0-2005-4883-B26C-87FF18C8E3E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1299644A-B361-47CA-9975-05654E05839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98390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1"/>
                </a:solidFill>
                <a:effectLst/>
                <a:uLnTx/>
                <a:uFillTx/>
                <a:latin typeface="Arial Black"/>
                <a:ea typeface="+mj-ea"/>
                <a:cs typeface="+mj-cs"/>
              </a:rPr>
              <a:t>02</a:t>
            </a:r>
            <a:endParaRPr lang="en-GB" sz="8800" dirty="0">
              <a:solidFill>
                <a:schemeClr val="accent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1"/>
                </a:solidFill>
              </a:rPr>
              <a:t>Transforming</a:t>
            </a:r>
            <a:r>
              <a:rPr lang="en-GB" sz="1800" i="1" baseline="0" dirty="0">
                <a:solidFill>
                  <a:schemeClr val="accent1"/>
                </a:solidFill>
              </a:rPr>
              <a:t> London’s health and care together</a:t>
            </a:r>
            <a:endParaRPr lang="en-GB" sz="1800" i="1" dirty="0">
              <a:solidFill>
                <a:schemeClr val="accent1"/>
              </a:solidFill>
            </a:endParaRPr>
          </a:p>
        </p:txBody>
      </p:sp>
      <p:cxnSp>
        <p:nvCxnSpPr>
          <p:cNvPr id="8" name="Straight Connector 7"/>
          <p:cNvCxnSpPr/>
          <p:nvPr userDrawn="1"/>
        </p:nvCxnSpPr>
        <p:spPr>
          <a:xfrm>
            <a:off x="310555" y="6165304"/>
            <a:ext cx="114500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DF94D516-A511-430B-9B88-3A6E333F752E}"/>
              </a:ext>
            </a:extLst>
          </p:cNvPr>
          <p:cNvGrpSpPr/>
          <p:nvPr userDrawn="1"/>
        </p:nvGrpSpPr>
        <p:grpSpPr>
          <a:xfrm>
            <a:off x="8684372" y="5719404"/>
            <a:ext cx="3076258" cy="215991"/>
            <a:chOff x="359669" y="6453095"/>
            <a:chExt cx="3076258" cy="215991"/>
          </a:xfrm>
        </p:grpSpPr>
        <p:pic>
          <p:nvPicPr>
            <p:cNvPr id="10" name="Picture 9">
              <a:extLst>
                <a:ext uri="{FF2B5EF4-FFF2-40B4-BE49-F238E27FC236}">
                  <a16:creationId xmlns:a16="http://schemas.microsoft.com/office/drawing/2014/main" id="{13F10946-AECF-4573-BFE8-CB00039D669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BF62C2DE-815D-4468-BD72-DE0F44FB109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2CCBBDDB-4D3A-4908-9927-118F6DCE74B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74537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E3248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9AFE155F-84A2-4AAE-A9FC-02B6EC7364BB}"/>
              </a:ext>
            </a:extLst>
          </p:cNvPr>
          <p:cNvGrpSpPr/>
          <p:nvPr userDrawn="1"/>
        </p:nvGrpSpPr>
        <p:grpSpPr>
          <a:xfrm>
            <a:off x="359669" y="6453095"/>
            <a:ext cx="3076258" cy="215991"/>
            <a:chOff x="359669" y="6453095"/>
            <a:chExt cx="3076258" cy="215991"/>
          </a:xfrm>
        </p:grpSpPr>
        <p:pic>
          <p:nvPicPr>
            <p:cNvPr id="8" name="Picture 7">
              <a:extLst>
                <a:ext uri="{FF2B5EF4-FFF2-40B4-BE49-F238E27FC236}">
                  <a16:creationId xmlns:a16="http://schemas.microsoft.com/office/drawing/2014/main" id="{532A9007-0561-49CD-AF45-6ECD3F80B1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9CDA2F04-6597-4034-933F-EAF3C007C6B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A79641E6-BE62-4D7A-B07F-7529FC91269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312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E3248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9664E0EF-5F8B-40A9-B373-B0CE5F9D4FDE}"/>
              </a:ext>
            </a:extLst>
          </p:cNvPr>
          <p:cNvGrpSpPr/>
          <p:nvPr userDrawn="1"/>
        </p:nvGrpSpPr>
        <p:grpSpPr>
          <a:xfrm>
            <a:off x="359669" y="6453095"/>
            <a:ext cx="3076258" cy="215991"/>
            <a:chOff x="359669" y="6453095"/>
            <a:chExt cx="3076258" cy="215991"/>
          </a:xfrm>
        </p:grpSpPr>
        <p:pic>
          <p:nvPicPr>
            <p:cNvPr id="9" name="Picture 8">
              <a:extLst>
                <a:ext uri="{FF2B5EF4-FFF2-40B4-BE49-F238E27FC236}">
                  <a16:creationId xmlns:a16="http://schemas.microsoft.com/office/drawing/2014/main" id="{D00B708D-B993-469C-8D84-4A78B1B854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0" name="Picture 9" descr="M:\Public Health\4_Healthy Adults\MLAPP\Blank docs with logo header\Macmillan logo new.jpg">
              <a:extLst>
                <a:ext uri="{FF2B5EF4-FFF2-40B4-BE49-F238E27FC236}">
                  <a16:creationId xmlns:a16="http://schemas.microsoft.com/office/drawing/2014/main" id="{A78259BE-A702-46F8-AEA5-9614C93057F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F5294E26-BF76-4A0B-8D19-F353E4517E6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424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2ACD3911-6830-4365-9FDC-7450012E60D4}"/>
              </a:ext>
            </a:extLst>
          </p:cNvPr>
          <p:cNvGrpSpPr/>
          <p:nvPr userDrawn="1"/>
        </p:nvGrpSpPr>
        <p:grpSpPr>
          <a:xfrm>
            <a:off x="359669" y="6453095"/>
            <a:ext cx="3076258" cy="215991"/>
            <a:chOff x="359669" y="6453095"/>
            <a:chExt cx="3076258" cy="215991"/>
          </a:xfrm>
        </p:grpSpPr>
        <p:pic>
          <p:nvPicPr>
            <p:cNvPr id="11" name="Picture 10">
              <a:extLst>
                <a:ext uri="{FF2B5EF4-FFF2-40B4-BE49-F238E27FC236}">
                  <a16:creationId xmlns:a16="http://schemas.microsoft.com/office/drawing/2014/main" id="{DB3FCB92-D46C-4ABA-899C-7C0DA02E24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3" name="Picture 12" descr="M:\Public Health\4_Healthy Adults\MLAPP\Blank docs with logo header\Macmillan logo new.jpg">
              <a:extLst>
                <a:ext uri="{FF2B5EF4-FFF2-40B4-BE49-F238E27FC236}">
                  <a16:creationId xmlns:a16="http://schemas.microsoft.com/office/drawing/2014/main" id="{A23104B3-66DB-4CBD-9B3F-F6D3D5E20E8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B6D49EA4-5B16-441F-8446-5CBD30FB3B0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41118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9958C69D-3126-4EC1-B2DF-8CD74633DA80}"/>
              </a:ext>
            </a:extLst>
          </p:cNvPr>
          <p:cNvGrpSpPr/>
          <p:nvPr userDrawn="1"/>
        </p:nvGrpSpPr>
        <p:grpSpPr>
          <a:xfrm>
            <a:off x="359669" y="6453095"/>
            <a:ext cx="3076258" cy="215991"/>
            <a:chOff x="359669" y="6453095"/>
            <a:chExt cx="3076258" cy="215991"/>
          </a:xfrm>
        </p:grpSpPr>
        <p:pic>
          <p:nvPicPr>
            <p:cNvPr id="10" name="Picture 9">
              <a:extLst>
                <a:ext uri="{FF2B5EF4-FFF2-40B4-BE49-F238E27FC236}">
                  <a16:creationId xmlns:a16="http://schemas.microsoft.com/office/drawing/2014/main" id="{DA40E7FF-A2D8-409A-AA58-86C349811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1" name="Picture 10" descr="M:\Public Health\4_Healthy Adults\MLAPP\Blank docs with logo header\Macmillan logo new.jpg">
              <a:extLst>
                <a:ext uri="{FF2B5EF4-FFF2-40B4-BE49-F238E27FC236}">
                  <a16:creationId xmlns:a16="http://schemas.microsoft.com/office/drawing/2014/main" id="{04241C03-2318-46A3-98C5-D25E88096F4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6FDACA08-A709-472D-89F6-C279D693522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7826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2"/>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2"/>
                </a:solidFill>
                <a:effectLst/>
                <a:uLnTx/>
                <a:uFillTx/>
                <a:latin typeface="Arial Black"/>
                <a:ea typeface="+mj-ea"/>
                <a:cs typeface="+mj-cs"/>
              </a:rPr>
              <a:t>03</a:t>
            </a:r>
            <a:endParaRPr lang="en-GB" sz="8800" dirty="0">
              <a:solidFill>
                <a:schemeClr val="accent2"/>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2"/>
                </a:solidFill>
              </a:rPr>
              <a:t>Transforming</a:t>
            </a:r>
            <a:r>
              <a:rPr lang="en-GB" sz="1800" i="1" baseline="0" dirty="0">
                <a:solidFill>
                  <a:schemeClr val="accent2"/>
                </a:solidFill>
              </a:rPr>
              <a:t> London’s health and care together</a:t>
            </a:r>
            <a:endParaRPr lang="en-GB" sz="1800" i="1" dirty="0">
              <a:solidFill>
                <a:schemeClr val="accent2"/>
              </a:solidFill>
            </a:endParaRPr>
          </a:p>
        </p:txBody>
      </p:sp>
      <p:cxnSp>
        <p:nvCxnSpPr>
          <p:cNvPr id="8" name="Straight Connector 7"/>
          <p:cNvCxnSpPr/>
          <p:nvPr userDrawn="1"/>
        </p:nvCxnSpPr>
        <p:spPr>
          <a:xfrm>
            <a:off x="310555" y="6165304"/>
            <a:ext cx="1145007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CA2501B6-2449-4326-A1B3-385894DECD9A}"/>
              </a:ext>
            </a:extLst>
          </p:cNvPr>
          <p:cNvGrpSpPr/>
          <p:nvPr userDrawn="1"/>
        </p:nvGrpSpPr>
        <p:grpSpPr>
          <a:xfrm>
            <a:off x="8684372" y="5795973"/>
            <a:ext cx="3076258" cy="215991"/>
            <a:chOff x="359669" y="6453095"/>
            <a:chExt cx="3076258" cy="215991"/>
          </a:xfrm>
        </p:grpSpPr>
        <p:pic>
          <p:nvPicPr>
            <p:cNvPr id="10" name="Picture 9">
              <a:extLst>
                <a:ext uri="{FF2B5EF4-FFF2-40B4-BE49-F238E27FC236}">
                  <a16:creationId xmlns:a16="http://schemas.microsoft.com/office/drawing/2014/main" id="{83913E61-F10F-4E2C-8269-A75F2E899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2EF05C51-ADA4-4728-8019-9C35AC948CD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3C61D96A-BD31-40EE-B3C7-1BCF6A3DB1F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8562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A25BA0"/>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2E22EA78-C608-4F32-8678-FB73C053DAB4}"/>
              </a:ext>
            </a:extLst>
          </p:cNvPr>
          <p:cNvGrpSpPr/>
          <p:nvPr userDrawn="1"/>
        </p:nvGrpSpPr>
        <p:grpSpPr>
          <a:xfrm>
            <a:off x="359669" y="6453095"/>
            <a:ext cx="3076258" cy="215991"/>
            <a:chOff x="359669" y="6453095"/>
            <a:chExt cx="3076258" cy="215991"/>
          </a:xfrm>
        </p:grpSpPr>
        <p:pic>
          <p:nvPicPr>
            <p:cNvPr id="8" name="Picture 7">
              <a:extLst>
                <a:ext uri="{FF2B5EF4-FFF2-40B4-BE49-F238E27FC236}">
                  <a16:creationId xmlns:a16="http://schemas.microsoft.com/office/drawing/2014/main" id="{2491AA11-4CD2-44F3-9267-05C8258BD3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2B57723B-B35C-4C00-AEBC-271BACE2170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D83C50A4-B09B-4754-BAB3-C980AE7E6B7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81711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A25BA0"/>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551201D9-4C7C-4601-9639-60BF5F131FDD}"/>
              </a:ext>
            </a:extLst>
          </p:cNvPr>
          <p:cNvGrpSpPr/>
          <p:nvPr userDrawn="1"/>
        </p:nvGrpSpPr>
        <p:grpSpPr>
          <a:xfrm>
            <a:off x="359669" y="6453095"/>
            <a:ext cx="3076258" cy="215991"/>
            <a:chOff x="359669" y="6453095"/>
            <a:chExt cx="3076258" cy="215991"/>
          </a:xfrm>
        </p:grpSpPr>
        <p:pic>
          <p:nvPicPr>
            <p:cNvPr id="9" name="Picture 8">
              <a:extLst>
                <a:ext uri="{FF2B5EF4-FFF2-40B4-BE49-F238E27FC236}">
                  <a16:creationId xmlns:a16="http://schemas.microsoft.com/office/drawing/2014/main" id="{5F60F179-33A8-49A8-AF75-0D6B4742CD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0" name="Picture 9" descr="M:\Public Health\4_Healthy Adults\MLAPP\Blank docs with logo header\Macmillan logo new.jpg">
              <a:extLst>
                <a:ext uri="{FF2B5EF4-FFF2-40B4-BE49-F238E27FC236}">
                  <a16:creationId xmlns:a16="http://schemas.microsoft.com/office/drawing/2014/main" id="{124E54ED-1EE8-47F2-AD7C-11CF025483E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5E6EBC4C-3025-49C4-87B1-3C6C52342E3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182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_Slide">
    <p:spTree>
      <p:nvGrpSpPr>
        <p:cNvPr id="1" name=""/>
        <p:cNvGrpSpPr/>
        <p:nvPr/>
      </p:nvGrpSpPr>
      <p:grpSpPr>
        <a:xfrm>
          <a:off x="0" y="0"/>
          <a:ext cx="0" cy="0"/>
          <a:chOff x="0" y="0"/>
          <a:chExt cx="0" cy="0"/>
        </a:xfrm>
      </p:grpSpPr>
      <p:sp>
        <p:nvSpPr>
          <p:cNvPr id="6" name="Title 5"/>
          <p:cNvSpPr>
            <a:spLocks noGrp="1"/>
          </p:cNvSpPr>
          <p:nvPr>
            <p:ph type="title"/>
          </p:nvPr>
        </p:nvSpPr>
        <p:spPr>
          <a:xfrm>
            <a:off x="335360" y="1772816"/>
            <a:ext cx="10988917" cy="1647510"/>
          </a:xfrm>
          <a:prstGeom prst="rect">
            <a:avLst/>
          </a:prstGeom>
          <a:noFill/>
        </p:spPr>
        <p:txBody>
          <a:bodyPr lIns="0" tIns="0" rIns="0" bIns="0">
            <a:normAutofit/>
          </a:bodyPr>
          <a:lstStyle>
            <a:lvl1pPr algn="l">
              <a:defRPr sz="3600" baseline="0">
                <a:solidFill>
                  <a:srgbClr val="0091C9"/>
                </a:solidFill>
              </a:defRPr>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8832" y="4454488"/>
            <a:ext cx="4559829" cy="15668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4095" y="404664"/>
            <a:ext cx="2886535" cy="504056"/>
          </a:xfrm>
          <a:prstGeom prst="rect">
            <a:avLst/>
          </a:prstGeom>
        </p:spPr>
      </p:pic>
      <p:sp>
        <p:nvSpPr>
          <p:cNvPr id="17" name="Text Placeholder 7"/>
          <p:cNvSpPr>
            <a:spLocks noGrp="1"/>
          </p:cNvSpPr>
          <p:nvPr>
            <p:ph type="body" sz="quarter" idx="10"/>
          </p:nvPr>
        </p:nvSpPr>
        <p:spPr>
          <a:xfrm>
            <a:off x="335362" y="5013176"/>
            <a:ext cx="9793087" cy="1512168"/>
          </a:xfrm>
        </p:spPr>
        <p:txBody>
          <a:bodyPr>
            <a:normAutofit/>
          </a:bodyPr>
          <a:lstStyle>
            <a:lvl1pPr algn="l">
              <a:defRPr sz="2400" baseline="0">
                <a:solidFill>
                  <a:srgbClr val="0091C9"/>
                </a:solidFill>
                <a:latin typeface="+mn-lt"/>
              </a:defRPr>
            </a:lvl1pPr>
          </a:lstStyle>
          <a:p>
            <a:pPr lvl="0"/>
            <a:r>
              <a:rPr lang="en-US"/>
              <a:t>Click to edit Master text styles</a:t>
            </a:r>
          </a:p>
        </p:txBody>
      </p:sp>
      <p:grpSp>
        <p:nvGrpSpPr>
          <p:cNvPr id="7" name="Group 6">
            <a:extLst>
              <a:ext uri="{FF2B5EF4-FFF2-40B4-BE49-F238E27FC236}">
                <a16:creationId xmlns:a16="http://schemas.microsoft.com/office/drawing/2014/main" id="{96F2BDDC-AD73-4492-A1BD-395BE171F0A9}"/>
              </a:ext>
            </a:extLst>
          </p:cNvPr>
          <p:cNvGrpSpPr/>
          <p:nvPr userDrawn="1"/>
        </p:nvGrpSpPr>
        <p:grpSpPr>
          <a:xfrm>
            <a:off x="359669" y="6462331"/>
            <a:ext cx="3076258" cy="215991"/>
            <a:chOff x="359669" y="6453095"/>
            <a:chExt cx="3076258" cy="215991"/>
          </a:xfrm>
        </p:grpSpPr>
        <p:pic>
          <p:nvPicPr>
            <p:cNvPr id="8" name="Picture 7">
              <a:extLst>
                <a:ext uri="{FF2B5EF4-FFF2-40B4-BE49-F238E27FC236}">
                  <a16:creationId xmlns:a16="http://schemas.microsoft.com/office/drawing/2014/main" id="{036B23CA-6A7F-4C82-ACCA-A80128DCB8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8B6D40DA-A0AC-46CC-A778-02930B3269C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EAD2AAA3-B5AA-4D13-8678-CDC4CA9919E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9218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F2896AD0-D51A-4A53-A5DF-0EF0032541FA}"/>
              </a:ext>
            </a:extLst>
          </p:cNvPr>
          <p:cNvGrpSpPr/>
          <p:nvPr userDrawn="1"/>
        </p:nvGrpSpPr>
        <p:grpSpPr>
          <a:xfrm>
            <a:off x="359669" y="6453095"/>
            <a:ext cx="3076258" cy="215991"/>
            <a:chOff x="359669" y="6453095"/>
            <a:chExt cx="3076258" cy="215991"/>
          </a:xfrm>
        </p:grpSpPr>
        <p:pic>
          <p:nvPicPr>
            <p:cNvPr id="11" name="Picture 10">
              <a:extLst>
                <a:ext uri="{FF2B5EF4-FFF2-40B4-BE49-F238E27FC236}">
                  <a16:creationId xmlns:a16="http://schemas.microsoft.com/office/drawing/2014/main" id="{118CDA7B-12B8-462A-B002-D9E1A6816C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3" name="Picture 12" descr="M:\Public Health\4_Healthy Adults\MLAPP\Blank docs with logo header\Macmillan logo new.jpg">
              <a:extLst>
                <a:ext uri="{FF2B5EF4-FFF2-40B4-BE49-F238E27FC236}">
                  <a16:creationId xmlns:a16="http://schemas.microsoft.com/office/drawing/2014/main" id="{F236CE19-5641-470D-BD99-B94FE4BF69C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19826DE4-2E76-46DA-ABB0-209BA9CB4C7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13680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3CA96512-D5E7-402A-8B8B-6BD78B626950}"/>
              </a:ext>
            </a:extLst>
          </p:cNvPr>
          <p:cNvGrpSpPr/>
          <p:nvPr userDrawn="1"/>
        </p:nvGrpSpPr>
        <p:grpSpPr>
          <a:xfrm>
            <a:off x="359669" y="6453095"/>
            <a:ext cx="3076258" cy="215991"/>
            <a:chOff x="359669" y="6453095"/>
            <a:chExt cx="3076258" cy="215991"/>
          </a:xfrm>
        </p:grpSpPr>
        <p:pic>
          <p:nvPicPr>
            <p:cNvPr id="10" name="Picture 9">
              <a:extLst>
                <a:ext uri="{FF2B5EF4-FFF2-40B4-BE49-F238E27FC236}">
                  <a16:creationId xmlns:a16="http://schemas.microsoft.com/office/drawing/2014/main" id="{5E37EAE7-EB89-4FA0-A80D-CE77C4D58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1" name="Picture 10" descr="M:\Public Health\4_Healthy Adults\MLAPP\Blank docs with logo header\Macmillan logo new.jpg">
              <a:extLst>
                <a:ext uri="{FF2B5EF4-FFF2-40B4-BE49-F238E27FC236}">
                  <a16:creationId xmlns:a16="http://schemas.microsoft.com/office/drawing/2014/main" id="{49286C74-1B3F-44D1-9CFA-E90759BF80A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8F417731-CE09-4C08-8232-E05733A3D65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5707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3"/>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3"/>
                </a:solidFill>
                <a:effectLst/>
                <a:uLnTx/>
                <a:uFillTx/>
                <a:latin typeface="Arial Black"/>
                <a:ea typeface="+mj-ea"/>
                <a:cs typeface="+mj-cs"/>
              </a:rPr>
              <a:t>04</a:t>
            </a:r>
            <a:endParaRPr lang="en-GB" sz="8800" dirty="0">
              <a:solidFill>
                <a:schemeClr val="accent3"/>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3"/>
                </a:solidFill>
              </a:rPr>
              <a:t>Transforming</a:t>
            </a:r>
            <a:r>
              <a:rPr lang="en-GB" sz="1800" i="1" baseline="0" dirty="0">
                <a:solidFill>
                  <a:schemeClr val="accent3"/>
                </a:solidFill>
              </a:rPr>
              <a:t> London’s health and care together</a:t>
            </a:r>
            <a:endParaRPr lang="en-GB" sz="1800" i="1" dirty="0">
              <a:solidFill>
                <a:schemeClr val="accent3"/>
              </a:solidFill>
            </a:endParaRPr>
          </a:p>
        </p:txBody>
      </p:sp>
      <p:cxnSp>
        <p:nvCxnSpPr>
          <p:cNvPr id="8" name="Straight Connector 7"/>
          <p:cNvCxnSpPr/>
          <p:nvPr userDrawn="1"/>
        </p:nvCxnSpPr>
        <p:spPr>
          <a:xfrm>
            <a:off x="310555" y="6165304"/>
            <a:ext cx="114500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B999813E-1D55-4B09-83FB-5EB3581635E8}"/>
              </a:ext>
            </a:extLst>
          </p:cNvPr>
          <p:cNvGrpSpPr/>
          <p:nvPr userDrawn="1"/>
        </p:nvGrpSpPr>
        <p:grpSpPr>
          <a:xfrm>
            <a:off x="8684372" y="5687977"/>
            <a:ext cx="3076258" cy="215991"/>
            <a:chOff x="359669" y="6453095"/>
            <a:chExt cx="3076258" cy="215991"/>
          </a:xfrm>
        </p:grpSpPr>
        <p:pic>
          <p:nvPicPr>
            <p:cNvPr id="10" name="Picture 9">
              <a:extLst>
                <a:ext uri="{FF2B5EF4-FFF2-40B4-BE49-F238E27FC236}">
                  <a16:creationId xmlns:a16="http://schemas.microsoft.com/office/drawing/2014/main" id="{7AA2D484-1C69-4738-9508-61BDBDE6B9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D17265D4-AF02-4901-B8A2-A8F7C3CC362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0E12CD40-F20F-4ABB-A0FF-A66822E29B2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33760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33BBB1"/>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EE06CA7B-C58B-4EE9-B590-19690B09B860}"/>
              </a:ext>
            </a:extLst>
          </p:cNvPr>
          <p:cNvGrpSpPr/>
          <p:nvPr userDrawn="1"/>
        </p:nvGrpSpPr>
        <p:grpSpPr>
          <a:xfrm>
            <a:off x="359669" y="6453095"/>
            <a:ext cx="3076258" cy="215991"/>
            <a:chOff x="359669" y="6453095"/>
            <a:chExt cx="3076258" cy="215991"/>
          </a:xfrm>
        </p:grpSpPr>
        <p:pic>
          <p:nvPicPr>
            <p:cNvPr id="8" name="Picture 7">
              <a:extLst>
                <a:ext uri="{FF2B5EF4-FFF2-40B4-BE49-F238E27FC236}">
                  <a16:creationId xmlns:a16="http://schemas.microsoft.com/office/drawing/2014/main" id="{A0CA9AA8-7236-4832-8958-3DDE398317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DDBEBC73-A7DA-404F-948B-4EBBD53A2B3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9E5826FD-9F4F-4485-9BBE-916E8C6F13B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1931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33BBB1"/>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349C8D13-9AB1-409E-98BD-462CDD45D950}"/>
              </a:ext>
            </a:extLst>
          </p:cNvPr>
          <p:cNvGrpSpPr/>
          <p:nvPr userDrawn="1"/>
        </p:nvGrpSpPr>
        <p:grpSpPr>
          <a:xfrm>
            <a:off x="359669" y="6453095"/>
            <a:ext cx="3076258" cy="215991"/>
            <a:chOff x="359669" y="6453095"/>
            <a:chExt cx="3076258" cy="215991"/>
          </a:xfrm>
        </p:grpSpPr>
        <p:pic>
          <p:nvPicPr>
            <p:cNvPr id="9" name="Picture 8">
              <a:extLst>
                <a:ext uri="{FF2B5EF4-FFF2-40B4-BE49-F238E27FC236}">
                  <a16:creationId xmlns:a16="http://schemas.microsoft.com/office/drawing/2014/main" id="{54DEEE0C-044F-4C05-A067-DFF1CE48C8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0" name="Picture 9" descr="M:\Public Health\4_Healthy Adults\MLAPP\Blank docs with logo header\Macmillan logo new.jpg">
              <a:extLst>
                <a:ext uri="{FF2B5EF4-FFF2-40B4-BE49-F238E27FC236}">
                  <a16:creationId xmlns:a16="http://schemas.microsoft.com/office/drawing/2014/main" id="{0548B324-A83B-49B6-B562-33F1647A313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44123409-070E-43A1-B361-44001C2D62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1881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05FE8FC2-93F4-4FC7-AC20-D9680EEBF0B2}"/>
              </a:ext>
            </a:extLst>
          </p:cNvPr>
          <p:cNvGrpSpPr/>
          <p:nvPr userDrawn="1"/>
        </p:nvGrpSpPr>
        <p:grpSpPr>
          <a:xfrm>
            <a:off x="359669" y="6453095"/>
            <a:ext cx="3076258" cy="215991"/>
            <a:chOff x="359669" y="6453095"/>
            <a:chExt cx="3076258" cy="215991"/>
          </a:xfrm>
        </p:grpSpPr>
        <p:pic>
          <p:nvPicPr>
            <p:cNvPr id="11" name="Picture 10">
              <a:extLst>
                <a:ext uri="{FF2B5EF4-FFF2-40B4-BE49-F238E27FC236}">
                  <a16:creationId xmlns:a16="http://schemas.microsoft.com/office/drawing/2014/main" id="{58E2E2BE-EEF8-444B-9B79-6F2DD6AFCF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3" name="Picture 12" descr="M:\Public Health\4_Healthy Adults\MLAPP\Blank docs with logo header\Macmillan logo new.jpg">
              <a:extLst>
                <a:ext uri="{FF2B5EF4-FFF2-40B4-BE49-F238E27FC236}">
                  <a16:creationId xmlns:a16="http://schemas.microsoft.com/office/drawing/2014/main" id="{A3D40754-FA87-4616-AC23-58CFC20B243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2CC9EE0B-D0D2-4710-A662-4AE04775705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4661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0F49A3E5-3597-484A-ACAD-FF7712C7C420}"/>
              </a:ext>
            </a:extLst>
          </p:cNvPr>
          <p:cNvGrpSpPr/>
          <p:nvPr userDrawn="1"/>
        </p:nvGrpSpPr>
        <p:grpSpPr>
          <a:xfrm>
            <a:off x="359669" y="6453095"/>
            <a:ext cx="3076258" cy="215991"/>
            <a:chOff x="359669" y="6453095"/>
            <a:chExt cx="3076258" cy="215991"/>
          </a:xfrm>
        </p:grpSpPr>
        <p:pic>
          <p:nvPicPr>
            <p:cNvPr id="10" name="Picture 9">
              <a:extLst>
                <a:ext uri="{FF2B5EF4-FFF2-40B4-BE49-F238E27FC236}">
                  <a16:creationId xmlns:a16="http://schemas.microsoft.com/office/drawing/2014/main" id="{E57A8025-8C83-4C28-B684-E05405A6B0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1" name="Picture 10" descr="M:\Public Health\4_Healthy Adults\MLAPP\Blank docs with logo header\Macmillan logo new.jpg">
              <a:extLst>
                <a:ext uri="{FF2B5EF4-FFF2-40B4-BE49-F238E27FC236}">
                  <a16:creationId xmlns:a16="http://schemas.microsoft.com/office/drawing/2014/main" id="{A5E82058-926C-467C-8868-88D1599EF95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36B36466-0135-4DF2-B435-896854180BD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92951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4"/>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3" y="188912"/>
            <a:ext cx="2209172"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4"/>
                </a:solidFill>
                <a:effectLst/>
                <a:uLnTx/>
                <a:uFillTx/>
                <a:latin typeface="Arial Black"/>
                <a:ea typeface="+mj-ea"/>
                <a:cs typeface="+mj-cs"/>
              </a:rPr>
              <a:t>05</a:t>
            </a:r>
            <a:endParaRPr lang="en-GB" sz="8800" dirty="0">
              <a:solidFill>
                <a:schemeClr val="accent4"/>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4"/>
                </a:solidFill>
              </a:rPr>
              <a:t>Transforming</a:t>
            </a:r>
            <a:r>
              <a:rPr lang="en-GB" sz="1800" i="1" baseline="0" dirty="0">
                <a:solidFill>
                  <a:schemeClr val="accent4"/>
                </a:solidFill>
              </a:rPr>
              <a:t> London’s health and care together</a:t>
            </a:r>
            <a:endParaRPr lang="en-GB" sz="1800" i="1" dirty="0">
              <a:solidFill>
                <a:schemeClr val="accent4"/>
              </a:solidFill>
            </a:endParaRPr>
          </a:p>
        </p:txBody>
      </p:sp>
      <p:cxnSp>
        <p:nvCxnSpPr>
          <p:cNvPr id="8" name="Straight Connector 7"/>
          <p:cNvCxnSpPr/>
          <p:nvPr userDrawn="1"/>
        </p:nvCxnSpPr>
        <p:spPr>
          <a:xfrm>
            <a:off x="310555" y="6165304"/>
            <a:ext cx="1145007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7353A42E-3DF5-4C07-BE60-45FFDF1368D6}"/>
              </a:ext>
            </a:extLst>
          </p:cNvPr>
          <p:cNvGrpSpPr/>
          <p:nvPr userDrawn="1"/>
        </p:nvGrpSpPr>
        <p:grpSpPr>
          <a:xfrm>
            <a:off x="8684372" y="5841284"/>
            <a:ext cx="3076258" cy="215991"/>
            <a:chOff x="359669" y="6453095"/>
            <a:chExt cx="3076258" cy="215991"/>
          </a:xfrm>
        </p:grpSpPr>
        <p:pic>
          <p:nvPicPr>
            <p:cNvPr id="10" name="Picture 9">
              <a:extLst>
                <a:ext uri="{FF2B5EF4-FFF2-40B4-BE49-F238E27FC236}">
                  <a16:creationId xmlns:a16="http://schemas.microsoft.com/office/drawing/2014/main" id="{75291203-5A96-4C61-8688-96447A9C3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ED8ABD93-7092-4E9C-B044-C937038D7DEB}"/>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D62861F0-8232-4160-A482-C6CB8EF508F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0800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chemeClr val="accent4"/>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40C16E4C-F2D5-4E57-B484-733254E7E6B9}"/>
              </a:ext>
            </a:extLst>
          </p:cNvPr>
          <p:cNvGrpSpPr/>
          <p:nvPr userDrawn="1"/>
        </p:nvGrpSpPr>
        <p:grpSpPr>
          <a:xfrm>
            <a:off x="359669" y="6453095"/>
            <a:ext cx="3076258" cy="215991"/>
            <a:chOff x="359669" y="6453095"/>
            <a:chExt cx="3076258" cy="215991"/>
          </a:xfrm>
        </p:grpSpPr>
        <p:pic>
          <p:nvPicPr>
            <p:cNvPr id="8" name="Picture 7">
              <a:extLst>
                <a:ext uri="{FF2B5EF4-FFF2-40B4-BE49-F238E27FC236}">
                  <a16:creationId xmlns:a16="http://schemas.microsoft.com/office/drawing/2014/main" id="{C30324EF-AFAB-4273-BDFB-6BABE65E54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CB1E5134-54E3-4026-B878-1DCA706696A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1E32301D-99C1-4204-BE22-A3F23A66B9D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719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chemeClr val="accent4"/>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11F7B1CB-5CFC-4301-8817-9F77AABF4427}"/>
              </a:ext>
            </a:extLst>
          </p:cNvPr>
          <p:cNvGrpSpPr/>
          <p:nvPr userDrawn="1"/>
        </p:nvGrpSpPr>
        <p:grpSpPr>
          <a:xfrm>
            <a:off x="359669" y="6453095"/>
            <a:ext cx="3076258" cy="215991"/>
            <a:chOff x="359669" y="6453095"/>
            <a:chExt cx="3076258" cy="215991"/>
          </a:xfrm>
        </p:grpSpPr>
        <p:pic>
          <p:nvPicPr>
            <p:cNvPr id="9" name="Picture 8">
              <a:extLst>
                <a:ext uri="{FF2B5EF4-FFF2-40B4-BE49-F238E27FC236}">
                  <a16:creationId xmlns:a16="http://schemas.microsoft.com/office/drawing/2014/main" id="{28CA66A0-994A-4B23-9B76-1671A45B81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0" name="Picture 9" descr="M:\Public Health\4_Healthy Adults\MLAPP\Blank docs with logo header\Macmillan logo new.jpg">
              <a:extLst>
                <a:ext uri="{FF2B5EF4-FFF2-40B4-BE49-F238E27FC236}">
                  <a16:creationId xmlns:a16="http://schemas.microsoft.com/office/drawing/2014/main" id="{182D58C8-60E7-4D47-A3EB-8A047E6CB41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EB2C0FC2-3CF5-4A1F-BA3C-D0C3604D409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5850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39DB388F-18E6-40D7-AF4D-8B6CD188BC23}"/>
              </a:ext>
            </a:extLst>
          </p:cNvPr>
          <p:cNvGrpSpPr/>
          <p:nvPr userDrawn="1"/>
        </p:nvGrpSpPr>
        <p:grpSpPr>
          <a:xfrm>
            <a:off x="359669" y="6462331"/>
            <a:ext cx="3076258" cy="215991"/>
            <a:chOff x="359669" y="6453095"/>
            <a:chExt cx="3076258" cy="215991"/>
          </a:xfrm>
        </p:grpSpPr>
        <p:pic>
          <p:nvPicPr>
            <p:cNvPr id="8" name="Picture 7">
              <a:extLst>
                <a:ext uri="{FF2B5EF4-FFF2-40B4-BE49-F238E27FC236}">
                  <a16:creationId xmlns:a16="http://schemas.microsoft.com/office/drawing/2014/main" id="{4799F615-046F-4396-88AD-7310350185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EDB09642-099D-4AC5-A76A-2688988973F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751D6C7E-FC34-4451-A5BA-8A90A75F411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40539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07297574-1507-47CD-A09D-D3D88C0D897E}"/>
              </a:ext>
            </a:extLst>
          </p:cNvPr>
          <p:cNvGrpSpPr/>
          <p:nvPr userDrawn="1"/>
        </p:nvGrpSpPr>
        <p:grpSpPr>
          <a:xfrm>
            <a:off x="359669" y="6453095"/>
            <a:ext cx="3076258" cy="215991"/>
            <a:chOff x="359669" y="6453095"/>
            <a:chExt cx="3076258" cy="215991"/>
          </a:xfrm>
        </p:grpSpPr>
        <p:pic>
          <p:nvPicPr>
            <p:cNvPr id="11" name="Picture 10">
              <a:extLst>
                <a:ext uri="{FF2B5EF4-FFF2-40B4-BE49-F238E27FC236}">
                  <a16:creationId xmlns:a16="http://schemas.microsoft.com/office/drawing/2014/main" id="{E15274E1-23B9-4836-905C-33492C569D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3" name="Picture 12" descr="M:\Public Health\4_Healthy Adults\MLAPP\Blank docs with logo header\Macmillan logo new.jpg">
              <a:extLst>
                <a:ext uri="{FF2B5EF4-FFF2-40B4-BE49-F238E27FC236}">
                  <a16:creationId xmlns:a16="http://schemas.microsoft.com/office/drawing/2014/main" id="{0289BFDE-C852-4BE4-88F3-11D566BB897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886274B4-7D81-439B-A46D-98D015C86E7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18156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59370F19-A1AB-4C1A-8DCC-662FE6762436}"/>
              </a:ext>
            </a:extLst>
          </p:cNvPr>
          <p:cNvGrpSpPr/>
          <p:nvPr userDrawn="1"/>
        </p:nvGrpSpPr>
        <p:grpSpPr>
          <a:xfrm>
            <a:off x="359669" y="6453095"/>
            <a:ext cx="3076258" cy="215991"/>
            <a:chOff x="359669" y="6453095"/>
            <a:chExt cx="3076258" cy="215991"/>
          </a:xfrm>
        </p:grpSpPr>
        <p:pic>
          <p:nvPicPr>
            <p:cNvPr id="10" name="Picture 9">
              <a:extLst>
                <a:ext uri="{FF2B5EF4-FFF2-40B4-BE49-F238E27FC236}">
                  <a16:creationId xmlns:a16="http://schemas.microsoft.com/office/drawing/2014/main" id="{AE72CDDC-1F72-4EE6-9744-7646C6EFF4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1" name="Picture 10" descr="M:\Public Health\4_Healthy Adults\MLAPP\Blank docs with logo header\Macmillan logo new.jpg">
              <a:extLst>
                <a:ext uri="{FF2B5EF4-FFF2-40B4-BE49-F238E27FC236}">
                  <a16:creationId xmlns:a16="http://schemas.microsoft.com/office/drawing/2014/main" id="{63D46A49-5364-459D-A3F7-36CB61E0251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3B64799B-967A-4C85-B90E-69E8C642F4E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3521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rgbClr val="0091C9"/>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rgbClr val="0091C9"/>
                </a:solidFill>
                <a:effectLst/>
                <a:uLnTx/>
                <a:uFillTx/>
                <a:latin typeface="Arial Black"/>
                <a:ea typeface="+mj-ea"/>
                <a:cs typeface="+mj-cs"/>
              </a:rPr>
              <a:t>06</a:t>
            </a:r>
            <a:endParaRPr lang="en-GB" sz="8800" dirty="0">
              <a:solidFill>
                <a:srgbClr val="0091C9"/>
              </a:solidFill>
            </a:endParaRPr>
          </a:p>
        </p:txBody>
      </p:sp>
      <p:sp>
        <p:nvSpPr>
          <p:cNvPr id="2" name="TextBox 1"/>
          <p:cNvSpPr txBox="1"/>
          <p:nvPr userDrawn="1"/>
        </p:nvSpPr>
        <p:spPr>
          <a:xfrm>
            <a:off x="310555" y="6165304"/>
            <a:ext cx="11450075" cy="369332"/>
          </a:xfrm>
          <a:prstGeom prst="rect">
            <a:avLst/>
          </a:prstGeom>
          <a:noFill/>
        </p:spPr>
        <p:txBody>
          <a:bodyPr wrap="square" rtlCol="0">
            <a:spAutoFit/>
          </a:bodyPr>
          <a:lstStyle/>
          <a:p>
            <a:r>
              <a:rPr lang="en-GB" sz="1800" i="1" dirty="0">
                <a:solidFill>
                  <a:srgbClr val="0091C9"/>
                </a:solidFill>
              </a:rPr>
              <a:t>Transforming</a:t>
            </a:r>
            <a:r>
              <a:rPr lang="en-GB" sz="1800" i="1" baseline="0" dirty="0">
                <a:solidFill>
                  <a:srgbClr val="0091C9"/>
                </a:solidFill>
              </a:rPr>
              <a:t> London’s health and care together</a:t>
            </a:r>
            <a:endParaRPr lang="en-GB" sz="1800" i="1" dirty="0">
              <a:solidFill>
                <a:srgbClr val="0091C9"/>
              </a:solidFill>
            </a:endParaRPr>
          </a:p>
        </p:txBody>
      </p:sp>
      <p:cxnSp>
        <p:nvCxnSpPr>
          <p:cNvPr id="6" name="Straight Connector 5"/>
          <p:cNvCxnSpPr/>
          <p:nvPr userDrawn="1"/>
        </p:nvCxnSpPr>
        <p:spPr>
          <a:xfrm>
            <a:off x="310555" y="6165304"/>
            <a:ext cx="11450075" cy="0"/>
          </a:xfrm>
          <a:prstGeom prst="line">
            <a:avLst/>
          </a:prstGeom>
          <a:ln>
            <a:solidFill>
              <a:srgbClr val="0091C9"/>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7" name="Group 6">
            <a:extLst>
              <a:ext uri="{FF2B5EF4-FFF2-40B4-BE49-F238E27FC236}">
                <a16:creationId xmlns:a16="http://schemas.microsoft.com/office/drawing/2014/main" id="{944B5163-5897-4BC7-9EC6-A71BAA3D75AA}"/>
              </a:ext>
            </a:extLst>
          </p:cNvPr>
          <p:cNvGrpSpPr/>
          <p:nvPr userDrawn="1"/>
        </p:nvGrpSpPr>
        <p:grpSpPr>
          <a:xfrm>
            <a:off x="8684372" y="5795973"/>
            <a:ext cx="3076258" cy="215991"/>
            <a:chOff x="359669" y="6453095"/>
            <a:chExt cx="3076258" cy="215991"/>
          </a:xfrm>
        </p:grpSpPr>
        <p:pic>
          <p:nvPicPr>
            <p:cNvPr id="8" name="Picture 7">
              <a:extLst>
                <a:ext uri="{FF2B5EF4-FFF2-40B4-BE49-F238E27FC236}">
                  <a16:creationId xmlns:a16="http://schemas.microsoft.com/office/drawing/2014/main" id="{47D8FEA7-14C5-43C5-97BB-CC26C72B90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E8582E1B-CA1C-4FA3-860F-50CD984414B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64389D50-F51A-496B-AC56-2DA9B7333AC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0517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34433" y="188912"/>
            <a:ext cx="2209172"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1"/>
                </a:solidFill>
                <a:effectLst/>
                <a:uLnTx/>
                <a:uFillTx/>
                <a:latin typeface="Arial Black"/>
                <a:ea typeface="+mj-ea"/>
                <a:cs typeface="+mj-cs"/>
              </a:rPr>
              <a:t>07</a:t>
            </a:r>
            <a:endParaRPr lang="en-GB" sz="8800" dirty="0">
              <a:solidFill>
                <a:schemeClr val="accent1"/>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1"/>
                </a:solidFill>
              </a:rPr>
              <a:t>Transforming</a:t>
            </a:r>
            <a:r>
              <a:rPr lang="en-GB" sz="1800" i="1" baseline="0" dirty="0">
                <a:solidFill>
                  <a:schemeClr val="accent1"/>
                </a:solidFill>
              </a:rPr>
              <a:t> London’s health and care together</a:t>
            </a:r>
            <a:endParaRPr lang="en-GB" sz="1800" i="1" dirty="0">
              <a:solidFill>
                <a:schemeClr val="accent1"/>
              </a:solidFill>
            </a:endParaRPr>
          </a:p>
        </p:txBody>
      </p:sp>
      <p:cxnSp>
        <p:nvCxnSpPr>
          <p:cNvPr id="8" name="Straight Connector 7"/>
          <p:cNvCxnSpPr/>
          <p:nvPr userDrawn="1"/>
        </p:nvCxnSpPr>
        <p:spPr>
          <a:xfrm>
            <a:off x="310555" y="6165304"/>
            <a:ext cx="114500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7567C097-818A-4539-BAC6-FC83578807C2}"/>
              </a:ext>
            </a:extLst>
          </p:cNvPr>
          <p:cNvGrpSpPr/>
          <p:nvPr userDrawn="1"/>
        </p:nvGrpSpPr>
        <p:grpSpPr>
          <a:xfrm>
            <a:off x="8684372" y="5795973"/>
            <a:ext cx="3076258" cy="215991"/>
            <a:chOff x="359669" y="6453095"/>
            <a:chExt cx="3076258" cy="215991"/>
          </a:xfrm>
        </p:grpSpPr>
        <p:pic>
          <p:nvPicPr>
            <p:cNvPr id="10" name="Picture 9">
              <a:extLst>
                <a:ext uri="{FF2B5EF4-FFF2-40B4-BE49-F238E27FC236}">
                  <a16:creationId xmlns:a16="http://schemas.microsoft.com/office/drawing/2014/main" id="{8D3D5B6E-8742-4D69-8126-7C245ADD19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161444F2-1A7A-46BD-A5EF-BBAFFA36DE5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1B5020BE-B668-4BE4-8C0D-B21CD7781AF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22002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2"/>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2"/>
                </a:solidFill>
                <a:effectLst/>
                <a:uLnTx/>
                <a:uFillTx/>
                <a:latin typeface="Arial Black"/>
                <a:ea typeface="+mj-ea"/>
                <a:cs typeface="+mj-cs"/>
              </a:rPr>
              <a:t>08</a:t>
            </a:r>
            <a:endParaRPr lang="en-GB" sz="8800" dirty="0">
              <a:solidFill>
                <a:schemeClr val="accent2"/>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2"/>
                </a:solidFill>
              </a:rPr>
              <a:t>Transforming</a:t>
            </a:r>
            <a:r>
              <a:rPr lang="en-GB" sz="1800" i="1" baseline="0" dirty="0">
                <a:solidFill>
                  <a:schemeClr val="accent2"/>
                </a:solidFill>
              </a:rPr>
              <a:t> London’s health and care together</a:t>
            </a:r>
            <a:endParaRPr lang="en-GB" sz="1800" i="1" dirty="0">
              <a:solidFill>
                <a:schemeClr val="accent2"/>
              </a:solidFill>
            </a:endParaRPr>
          </a:p>
        </p:txBody>
      </p:sp>
      <p:cxnSp>
        <p:nvCxnSpPr>
          <p:cNvPr id="8" name="Straight Connector 7"/>
          <p:cNvCxnSpPr/>
          <p:nvPr userDrawn="1"/>
        </p:nvCxnSpPr>
        <p:spPr>
          <a:xfrm>
            <a:off x="310555" y="6165304"/>
            <a:ext cx="1145007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6BE8DF68-54E4-484B-A7C5-A2C99F868F6B}"/>
              </a:ext>
            </a:extLst>
          </p:cNvPr>
          <p:cNvGrpSpPr/>
          <p:nvPr userDrawn="1"/>
        </p:nvGrpSpPr>
        <p:grpSpPr>
          <a:xfrm>
            <a:off x="8780382" y="5794975"/>
            <a:ext cx="3076258" cy="215991"/>
            <a:chOff x="359669" y="6453095"/>
            <a:chExt cx="3076258" cy="215991"/>
          </a:xfrm>
        </p:grpSpPr>
        <p:pic>
          <p:nvPicPr>
            <p:cNvPr id="10" name="Picture 9">
              <a:extLst>
                <a:ext uri="{FF2B5EF4-FFF2-40B4-BE49-F238E27FC236}">
                  <a16:creationId xmlns:a16="http://schemas.microsoft.com/office/drawing/2014/main" id="{5FE8AD83-3E1B-4347-9901-1CF0466B23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8B61A3F5-A4F1-4D1B-8BC7-8C24607C55C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329D4098-0595-4A6C-B09C-A1B3D0B1FB9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8593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accent3"/>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chemeClr val="accent3"/>
                </a:solidFill>
                <a:effectLst/>
                <a:uLnTx/>
                <a:uFillTx/>
                <a:latin typeface="Arial Black"/>
                <a:ea typeface="+mj-ea"/>
                <a:cs typeface="+mj-cs"/>
              </a:rPr>
              <a:t>09</a:t>
            </a:r>
            <a:endParaRPr lang="en-GB" sz="8800" dirty="0">
              <a:solidFill>
                <a:schemeClr val="accent3"/>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schemeClr val="accent3"/>
                </a:solidFill>
              </a:rPr>
              <a:t>Transforming</a:t>
            </a:r>
            <a:r>
              <a:rPr lang="en-GB" sz="1800" i="1" baseline="0" dirty="0">
                <a:solidFill>
                  <a:schemeClr val="accent3"/>
                </a:solidFill>
              </a:rPr>
              <a:t> London’s health and care together</a:t>
            </a:r>
            <a:endParaRPr lang="en-GB" sz="1800" i="1" dirty="0">
              <a:solidFill>
                <a:schemeClr val="accent3"/>
              </a:solidFill>
            </a:endParaRPr>
          </a:p>
        </p:txBody>
      </p:sp>
      <p:cxnSp>
        <p:nvCxnSpPr>
          <p:cNvPr id="8" name="Straight Connector 7"/>
          <p:cNvCxnSpPr/>
          <p:nvPr userDrawn="1"/>
        </p:nvCxnSpPr>
        <p:spPr>
          <a:xfrm>
            <a:off x="310555" y="6165304"/>
            <a:ext cx="1145007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C8928CDD-1BD5-4AB9-B42A-D0558D6ED24A}"/>
              </a:ext>
            </a:extLst>
          </p:cNvPr>
          <p:cNvGrpSpPr/>
          <p:nvPr userDrawn="1"/>
        </p:nvGrpSpPr>
        <p:grpSpPr>
          <a:xfrm>
            <a:off x="8684372" y="5687977"/>
            <a:ext cx="3076258" cy="215991"/>
            <a:chOff x="359669" y="6453095"/>
            <a:chExt cx="3076258" cy="215991"/>
          </a:xfrm>
        </p:grpSpPr>
        <p:pic>
          <p:nvPicPr>
            <p:cNvPr id="10" name="Picture 9">
              <a:extLst>
                <a:ext uri="{FF2B5EF4-FFF2-40B4-BE49-F238E27FC236}">
                  <a16:creationId xmlns:a16="http://schemas.microsoft.com/office/drawing/2014/main" id="{FFCAB331-6F85-4BD6-A3B5-CF16A2DF89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2" name="Picture 11" descr="M:\Public Health\4_Healthy Adults\MLAPP\Blank docs with logo header\Macmillan logo new.jpg">
              <a:extLst>
                <a:ext uri="{FF2B5EF4-FFF2-40B4-BE49-F238E27FC236}">
                  <a16:creationId xmlns:a16="http://schemas.microsoft.com/office/drawing/2014/main" id="{926262AA-D6E3-49A4-9479-32775326799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652D7199-7DAF-4DAA-926C-054317477B4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5142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5723" y="1660327"/>
            <a:ext cx="10464800" cy="576648"/>
          </a:xfrm>
        </p:spPr>
        <p:txBody>
          <a:bodyPr>
            <a:normAutofit/>
          </a:bodyPr>
          <a:lstStyle>
            <a:lvl1pPr>
              <a:defRPr sz="2400" b="1">
                <a:solidFill>
                  <a:srgbClr val="0072C6"/>
                </a:solidFill>
              </a:defRPr>
            </a:lvl1pPr>
          </a:lstStyle>
          <a:p>
            <a:pPr lvl="0"/>
            <a:r>
              <a:rPr lang="en-US"/>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334434" y="2275200"/>
            <a:ext cx="11523133" cy="4106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683" y="-244800"/>
            <a:ext cx="12192000" cy="1780721"/>
          </a:xfrm>
          <a:prstGeom prst="rect">
            <a:avLst/>
          </a:prstGeom>
        </p:spPr>
      </p:pic>
      <p:grpSp>
        <p:nvGrpSpPr>
          <p:cNvPr id="6" name="Group 5">
            <a:extLst>
              <a:ext uri="{FF2B5EF4-FFF2-40B4-BE49-F238E27FC236}">
                <a16:creationId xmlns:a16="http://schemas.microsoft.com/office/drawing/2014/main" id="{1D01259E-444E-4257-B30D-05CE405505BE}"/>
              </a:ext>
            </a:extLst>
          </p:cNvPr>
          <p:cNvGrpSpPr/>
          <p:nvPr userDrawn="1"/>
        </p:nvGrpSpPr>
        <p:grpSpPr>
          <a:xfrm>
            <a:off x="359669" y="6453095"/>
            <a:ext cx="3076258" cy="215991"/>
            <a:chOff x="359669" y="6453095"/>
            <a:chExt cx="3076258" cy="215991"/>
          </a:xfrm>
        </p:grpSpPr>
        <p:pic>
          <p:nvPicPr>
            <p:cNvPr id="7" name="Picture 6">
              <a:extLst>
                <a:ext uri="{FF2B5EF4-FFF2-40B4-BE49-F238E27FC236}">
                  <a16:creationId xmlns:a16="http://schemas.microsoft.com/office/drawing/2014/main" id="{50D24194-6B81-48CB-AC18-B6AC290DE8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8" name="Picture 7" descr="M:\Public Health\4_Healthy Adults\MLAPP\Blank docs with logo header\Macmillan logo new.jpg">
              <a:extLst>
                <a:ext uri="{FF2B5EF4-FFF2-40B4-BE49-F238E27FC236}">
                  <a16:creationId xmlns:a16="http://schemas.microsoft.com/office/drawing/2014/main" id="{3BD3A999-27EA-4175-BC3A-8D7C56D3D37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32942CC3-85BE-45FB-BFEB-D169553B38E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5082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735580" y="4941214"/>
            <a:ext cx="2436707" cy="1622806"/>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143344" y="4941126"/>
            <a:ext cx="2331381" cy="1592961"/>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57051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73942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30954" y="274600"/>
            <a:ext cx="11330092" cy="369332"/>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10/7/2020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4073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D97EC6D1-7589-4603-B9AA-8211C07FEA31}"/>
              </a:ext>
            </a:extLst>
          </p:cNvPr>
          <p:cNvGrpSpPr/>
          <p:nvPr userDrawn="1"/>
        </p:nvGrpSpPr>
        <p:grpSpPr>
          <a:xfrm>
            <a:off x="359669" y="6453095"/>
            <a:ext cx="3076258" cy="215991"/>
            <a:chOff x="359669" y="6453095"/>
            <a:chExt cx="3076258" cy="215991"/>
          </a:xfrm>
        </p:grpSpPr>
        <p:pic>
          <p:nvPicPr>
            <p:cNvPr id="9" name="Picture 8">
              <a:extLst>
                <a:ext uri="{FF2B5EF4-FFF2-40B4-BE49-F238E27FC236}">
                  <a16:creationId xmlns:a16="http://schemas.microsoft.com/office/drawing/2014/main" id="{5B7552B8-5C1D-4085-82FB-9C040A0B45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0" name="Picture 9" descr="M:\Public Health\4_Healthy Adults\MLAPP\Blank docs with logo header\Macmillan logo new.jpg">
              <a:extLst>
                <a:ext uri="{FF2B5EF4-FFF2-40B4-BE49-F238E27FC236}">
                  <a16:creationId xmlns:a16="http://schemas.microsoft.com/office/drawing/2014/main" id="{6C3658B5-9B5F-4043-AD5F-33BDE21213A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D51A6543-1243-4C14-A39C-35CE262F109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44590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177800" indent="0">
              <a:defRPr baseline="0">
                <a:solidFill>
                  <a:schemeClr val="bg1"/>
                </a:solidFill>
              </a:defRPr>
            </a:lvl1pPr>
          </a:lstStyle>
          <a:p>
            <a:r>
              <a:rPr lang="en-US" dirty="0"/>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4" y="1341439"/>
            <a:ext cx="11523133" cy="50398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6822395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177800" indent="0">
              <a:defRPr baseline="0">
                <a:solidFill>
                  <a:schemeClr val="bg1"/>
                </a:solidFill>
              </a:defRPr>
            </a:lvl1pPr>
          </a:lstStyle>
          <a:p>
            <a:r>
              <a:rPr lang="en-US" dirty="0"/>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4" y="1341439"/>
            <a:ext cx="11523133" cy="50398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849375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177800" indent="0">
              <a:defRPr baseline="0">
                <a:solidFill>
                  <a:schemeClr val="bg1"/>
                </a:solidFill>
              </a:defRPr>
            </a:lvl1pPr>
          </a:lstStyle>
          <a:p>
            <a:r>
              <a:rPr lang="en-US" dirty="0"/>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4" y="1341439"/>
            <a:ext cx="11523133" cy="50398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180695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177800" indent="0">
              <a:defRPr baseline="0">
                <a:solidFill>
                  <a:schemeClr val="bg1"/>
                </a:solidFill>
              </a:defRPr>
            </a:lvl1pPr>
          </a:lstStyle>
          <a:p>
            <a:r>
              <a:rPr lang="en-US" dirty="0"/>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4" y="1341439"/>
            <a:ext cx="11523133" cy="50398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9298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177800" indent="0">
              <a:defRPr baseline="0">
                <a:solidFill>
                  <a:schemeClr val="bg1"/>
                </a:solidFill>
              </a:defRPr>
            </a:lvl1pPr>
          </a:lstStyle>
          <a:p>
            <a:r>
              <a:rPr lang="en-US" dirty="0"/>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4" y="1341439"/>
            <a:ext cx="11523133" cy="50398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23701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2383C-D68D-49A3-A36F-31372D004115}" type="datetimeFigureOut">
              <a:rPr lang="en-GB" smtClean="0"/>
              <a:t>07/10/2020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2C3F1C9-9C68-4B79-9F82-6A083012194C}" type="slidenum">
              <a:rPr lang="en-GB" smtClean="0"/>
              <a:t>‹#›</a:t>
            </a:fld>
            <a:endParaRPr lang="en-GB" dirty="0"/>
          </a:p>
        </p:txBody>
      </p:sp>
    </p:spTree>
    <p:extLst>
      <p:ext uri="{BB962C8B-B14F-4D97-AF65-F5344CB8AC3E}">
        <p14:creationId xmlns:p14="http://schemas.microsoft.com/office/powerpoint/2010/main" val="39610050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A2383C-D68D-49A3-A36F-31372D004115}" type="datetimeFigureOut">
              <a:rPr lang="en-GB" smtClean="0"/>
              <a:t>07/10/2020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2C3F1C9-9C68-4B79-9F82-6A083012194C}" type="slidenum">
              <a:rPr lang="en-GB" smtClean="0"/>
              <a:t>‹#›</a:t>
            </a:fld>
            <a:endParaRPr lang="en-GB" dirty="0"/>
          </a:p>
        </p:txBody>
      </p:sp>
    </p:spTree>
    <p:extLst>
      <p:ext uri="{BB962C8B-B14F-4D97-AF65-F5344CB8AC3E}">
        <p14:creationId xmlns:p14="http://schemas.microsoft.com/office/powerpoint/2010/main" val="2745300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177800" indent="0">
              <a:defRPr baseline="0">
                <a:solidFill>
                  <a:schemeClr val="bg1"/>
                </a:solidFill>
              </a:defRPr>
            </a:lvl1pPr>
          </a:lstStyle>
          <a:p>
            <a:r>
              <a:rPr lang="en-US" dirty="0"/>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4" y="1341439"/>
            <a:ext cx="11523133" cy="50398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330095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177800" indent="0">
              <a:defRPr baseline="0">
                <a:solidFill>
                  <a:schemeClr val="bg1"/>
                </a:solidFill>
              </a:defRPr>
            </a:lvl1pPr>
          </a:lstStyle>
          <a:p>
            <a:r>
              <a:rPr lang="en-US" dirty="0"/>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4" y="1341439"/>
            <a:ext cx="11523133" cy="50398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3726237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72C6"/>
          </a:solidFill>
        </p:spPr>
        <p:txBody>
          <a:bodyPr/>
          <a:lstStyle>
            <a:lvl1pPr marL="177800" indent="0">
              <a:defRPr baseline="0">
                <a:solidFill>
                  <a:schemeClr val="bg1"/>
                </a:solidFill>
              </a:defRPr>
            </a:lvl1pPr>
          </a:lstStyle>
          <a:p>
            <a:r>
              <a:rPr lang="en-US" dirty="0"/>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rgbClr val="0072C6"/>
                </a:solidFill>
                <a:latin typeface="+mn-lt"/>
              </a:defRPr>
            </a:lvl1pPr>
          </a:lstStyle>
          <a:p>
            <a:pPr lvl="0"/>
            <a:r>
              <a:rPr lang="en-GB" dirty="0"/>
              <a:t>Subtitle </a:t>
            </a:r>
          </a:p>
        </p:txBody>
      </p:sp>
      <p:sp>
        <p:nvSpPr>
          <p:cNvPr id="7" name="Text Placeholder 6"/>
          <p:cNvSpPr>
            <a:spLocks noGrp="1"/>
          </p:cNvSpPr>
          <p:nvPr>
            <p:ph type="body" sz="quarter" idx="13"/>
          </p:nvPr>
        </p:nvSpPr>
        <p:spPr>
          <a:xfrm>
            <a:off x="334434" y="1341439"/>
            <a:ext cx="11523133" cy="50398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179146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4434" y="188914"/>
            <a:ext cx="11523133" cy="503783"/>
          </a:xfrm>
          <a:prstGeom prst="rect">
            <a:avLst/>
          </a:prstGeom>
        </p:spPr>
        <p:txBody>
          <a:bodyPr/>
          <a:lstStyle>
            <a:lvl1pPr>
              <a:defRPr/>
            </a:lvl1pPr>
          </a:lstStyle>
          <a:p>
            <a:r>
              <a:rPr lang="en-US" dirty="0"/>
              <a:t> Click to edit Master title style</a:t>
            </a:r>
            <a:endParaRPr lang="en-GB" dirty="0"/>
          </a:p>
        </p:txBody>
      </p:sp>
      <p:sp>
        <p:nvSpPr>
          <p:cNvPr id="10" name="Text Placeholder 9"/>
          <p:cNvSpPr>
            <a:spLocks noGrp="1"/>
          </p:cNvSpPr>
          <p:nvPr>
            <p:ph type="body"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1"/>
          <p:cNvSpPr>
            <a:spLocks noGrp="1"/>
          </p:cNvSpPr>
          <p:nvPr>
            <p:ph type="body" sz="quarter" idx="12"/>
          </p:nvPr>
        </p:nvSpPr>
        <p:spPr>
          <a:xfrm>
            <a:off x="4271434" y="1341438"/>
            <a:ext cx="3649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p:cNvSpPr>
            <a:spLocks noGrp="1"/>
          </p:cNvSpPr>
          <p:nvPr>
            <p:ph type="body" sz="quarter" idx="13"/>
          </p:nvPr>
        </p:nvSpPr>
        <p:spPr>
          <a:xfrm>
            <a:off x="8113185" y="1341438"/>
            <a:ext cx="374438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7"/>
          <p:cNvSpPr>
            <a:spLocks noGrp="1"/>
          </p:cNvSpPr>
          <p:nvPr>
            <p:ph type="body" sz="quarter" idx="14"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8" name="Title 1"/>
          <p:cNvSpPr txBox="1">
            <a:spLocks/>
          </p:cNvSpPr>
          <p:nvPr userDrawn="1"/>
        </p:nvSpPr>
        <p:spPr>
          <a:xfrm>
            <a:off x="336000" y="190801"/>
            <a:ext cx="11523133"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7F6F2CFA-65A0-442B-B1C2-75A5E0BFE8F4}"/>
              </a:ext>
            </a:extLst>
          </p:cNvPr>
          <p:cNvGrpSpPr/>
          <p:nvPr userDrawn="1"/>
        </p:nvGrpSpPr>
        <p:grpSpPr>
          <a:xfrm>
            <a:off x="359669" y="6453095"/>
            <a:ext cx="3076258" cy="215991"/>
            <a:chOff x="359669" y="6453095"/>
            <a:chExt cx="3076258" cy="215991"/>
          </a:xfrm>
        </p:grpSpPr>
        <p:pic>
          <p:nvPicPr>
            <p:cNvPr id="11" name="Picture 10">
              <a:extLst>
                <a:ext uri="{FF2B5EF4-FFF2-40B4-BE49-F238E27FC236}">
                  <a16:creationId xmlns:a16="http://schemas.microsoft.com/office/drawing/2014/main" id="{4169CE17-A535-4998-84E9-66D72F9DC2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3" name="Picture 12" descr="M:\Public Health\4_Healthy Adults\MLAPP\Blank docs with logo header\Macmillan logo new.jpg">
              <a:extLst>
                <a:ext uri="{FF2B5EF4-FFF2-40B4-BE49-F238E27FC236}">
                  <a16:creationId xmlns:a16="http://schemas.microsoft.com/office/drawing/2014/main" id="{65FC0BDD-7E3D-4BBC-8111-284D030B68C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extLst>
                <a:ext uri="{FF2B5EF4-FFF2-40B4-BE49-F238E27FC236}">
                  <a16:creationId xmlns:a16="http://schemas.microsoft.com/office/drawing/2014/main" id="{C4125F13-6534-4D6C-8D2B-A20162628E2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31075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lang="en-GB" sz="8800" dirty="0">
                <a:solidFill>
                  <a:prstClr val="white"/>
                </a:solidFill>
                <a:latin typeface="Arial Black"/>
              </a:rPr>
              <a:t>02</a:t>
            </a:r>
            <a:endParaRPr lang="en-GB" sz="8800" dirty="0">
              <a:solidFill>
                <a:prstClr val="white"/>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26429878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6" name="Rectangle 5"/>
          <p:cNvSpPr/>
          <p:nvPr userDrawn="1"/>
        </p:nvSpPr>
        <p:spPr>
          <a:xfrm>
            <a:off x="310555" y="188912"/>
            <a:ext cx="2233051" cy="1152526"/>
          </a:xfrm>
          <a:prstGeom prst="rect">
            <a:avLst/>
          </a:prstGeom>
        </p:spPr>
        <p:txBody>
          <a:bodyPr wrap="square" lIns="0" tIns="0" rIns="0" bIns="0" anchor="ctr">
            <a:noAutofit/>
          </a:bodyPr>
          <a:lstStyle/>
          <a:p>
            <a:r>
              <a:rPr lang="en-GB" sz="8800" dirty="0">
                <a:solidFill>
                  <a:prstClr val="white"/>
                </a:solidFill>
                <a:latin typeface="Arial Black"/>
              </a:rPr>
              <a:t>03</a:t>
            </a:r>
            <a:endParaRPr lang="en-GB" sz="8800" dirty="0">
              <a:solidFill>
                <a:prstClr val="white"/>
              </a:solidFill>
            </a:endParaRPr>
          </a:p>
        </p:txBody>
      </p:sp>
      <p:sp>
        <p:nvSpPr>
          <p:cNvPr id="7" name="TextBox 6"/>
          <p:cNvSpPr txBox="1"/>
          <p:nvPr userDrawn="1"/>
        </p:nvSpPr>
        <p:spPr>
          <a:xfrm>
            <a:off x="310555" y="6165304"/>
            <a:ext cx="11450075" cy="369332"/>
          </a:xfrm>
          <a:prstGeom prst="rect">
            <a:avLst/>
          </a:prstGeom>
          <a:noFill/>
        </p:spPr>
        <p:txBody>
          <a:bodyPr wrap="square" rtlCol="0">
            <a:spAutoFit/>
          </a:bodyPr>
          <a:lstStyle/>
          <a:p>
            <a:r>
              <a:rPr lang="en-GB" sz="1800" i="1" dirty="0">
                <a:solidFill>
                  <a:prstClr val="white"/>
                </a:solidFill>
              </a:rPr>
              <a:t>Transforming London’s health and care together</a:t>
            </a:r>
          </a:p>
        </p:txBody>
      </p:sp>
      <p:cxnSp>
        <p:nvCxnSpPr>
          <p:cNvPr id="8" name="Straight Connector 7"/>
          <p:cNvCxnSpPr/>
          <p:nvPr userDrawn="1"/>
        </p:nvCxnSpPr>
        <p:spPr>
          <a:xfrm>
            <a:off x="310555" y="6165304"/>
            <a:ext cx="11450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solidFill>
                  <a:srgbClr val="3F3F3F">
                    <a:lumMod val="50000"/>
                  </a:srgbClr>
                </a:solidFill>
              </a:rPr>
              <a:pPr/>
              <a:t>‹#›</a:t>
            </a:fld>
            <a:endParaRPr lang="en-GB" dirty="0">
              <a:solidFill>
                <a:srgbClr val="3F3F3F">
                  <a:lumMod val="50000"/>
                </a:srgbClr>
              </a:solidFill>
            </a:endParaRPr>
          </a:p>
        </p:txBody>
      </p:sp>
    </p:spTree>
    <p:extLst>
      <p:ext uri="{BB962C8B-B14F-4D97-AF65-F5344CB8AC3E}">
        <p14:creationId xmlns:p14="http://schemas.microsoft.com/office/powerpoint/2010/main" val="662173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p:spPr>
        <p:txBody>
          <a:bodyPr/>
          <a:lstStyle/>
          <a:p>
            <a:r>
              <a:rPr lang="en-US"/>
              <a:t>Click to edit Master title style</a:t>
            </a:r>
            <a:endParaRPr lang="en-GB"/>
          </a:p>
        </p:txBody>
      </p:sp>
      <p:sp>
        <p:nvSpPr>
          <p:cNvPr id="5" name="Content Placeholder 4"/>
          <p:cNvSpPr>
            <a:spLocks noGrp="1"/>
          </p:cNvSpPr>
          <p:nvPr>
            <p:ph sz="quarter" idx="11"/>
          </p:nvPr>
        </p:nvSpPr>
        <p:spPr>
          <a:xfrm>
            <a:off x="334433" y="1341438"/>
            <a:ext cx="3744384"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2"/>
          </p:nvPr>
        </p:nvSpPr>
        <p:spPr>
          <a:xfrm>
            <a:off x="4271434" y="1341438"/>
            <a:ext cx="7586133" cy="504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6" name="Title 1"/>
          <p:cNvSpPr txBox="1">
            <a:spLocks/>
          </p:cNvSpPr>
          <p:nvPr userDrawn="1"/>
        </p:nvSpPr>
        <p:spPr>
          <a:xfrm>
            <a:off x="335360" y="190801"/>
            <a:ext cx="11523133"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sz="2400" dirty="0"/>
              <a:t>Click to edit Master title style</a:t>
            </a:r>
            <a:endParaRPr lang="en-GB" sz="2400"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grpSp>
        <p:nvGrpSpPr>
          <p:cNvPr id="9" name="Group 8">
            <a:extLst>
              <a:ext uri="{FF2B5EF4-FFF2-40B4-BE49-F238E27FC236}">
                <a16:creationId xmlns:a16="http://schemas.microsoft.com/office/drawing/2014/main" id="{A4751D2D-E14B-4C71-A846-10EE7ECCBF3A}"/>
              </a:ext>
            </a:extLst>
          </p:cNvPr>
          <p:cNvGrpSpPr/>
          <p:nvPr userDrawn="1"/>
        </p:nvGrpSpPr>
        <p:grpSpPr>
          <a:xfrm>
            <a:off x="359669" y="6453095"/>
            <a:ext cx="3076258" cy="215991"/>
            <a:chOff x="359669" y="6453095"/>
            <a:chExt cx="3076258" cy="215991"/>
          </a:xfrm>
        </p:grpSpPr>
        <p:pic>
          <p:nvPicPr>
            <p:cNvPr id="10" name="Picture 9">
              <a:extLst>
                <a:ext uri="{FF2B5EF4-FFF2-40B4-BE49-F238E27FC236}">
                  <a16:creationId xmlns:a16="http://schemas.microsoft.com/office/drawing/2014/main" id="{8CF3E729-2356-46CA-840F-B973F54F55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1" name="Picture 10" descr="M:\Public Health\4_Healthy Adults\MLAPP\Blank docs with logo header\Macmillan logo new.jpg">
              <a:extLst>
                <a:ext uri="{FF2B5EF4-FFF2-40B4-BE49-F238E27FC236}">
                  <a16:creationId xmlns:a16="http://schemas.microsoft.com/office/drawing/2014/main" id="{A478121D-A750-4272-8FD4-E4216894DA7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9766BB3F-3691-4042-845D-A7BB1F025D1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2588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_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34434" y="1340768"/>
            <a:ext cx="9313333" cy="504056"/>
          </a:xfrm>
        </p:spPr>
        <p:txBody>
          <a:bodyPr>
            <a:noAutofit/>
          </a:bodyPr>
          <a:lstStyle>
            <a:lvl1pPr>
              <a:defRPr sz="3600" baseline="0">
                <a:solidFill>
                  <a:srgbClr val="0091C9"/>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a:t>Divider Slide </a:t>
            </a:r>
            <a:endParaRPr lang="en-GB" dirty="0"/>
          </a:p>
        </p:txBody>
      </p:sp>
      <p:sp>
        <p:nvSpPr>
          <p:cNvPr id="15" name="Rectangle 14"/>
          <p:cNvSpPr/>
          <p:nvPr userDrawn="1"/>
        </p:nvSpPr>
        <p:spPr>
          <a:xfrm>
            <a:off x="310555" y="188912"/>
            <a:ext cx="2233051" cy="1152526"/>
          </a:xfrm>
          <a:prstGeom prst="rect">
            <a:avLst/>
          </a:prstGeom>
        </p:spPr>
        <p:txBody>
          <a:bodyPr wrap="square" lIns="0" tIns="0" rIns="0" bIns="0" anchor="ctr">
            <a:noAutofit/>
          </a:bodyPr>
          <a:lstStyle/>
          <a:p>
            <a:r>
              <a:rPr kumimoji="0" lang="en-GB" sz="8800" b="0" i="0" u="none" strike="noStrike" kern="1200" cap="none" spc="0" normalizeH="0" baseline="0" noProof="0" dirty="0">
                <a:ln>
                  <a:noFill/>
                </a:ln>
                <a:solidFill>
                  <a:srgbClr val="0091C9"/>
                </a:solidFill>
                <a:effectLst/>
                <a:uLnTx/>
                <a:uFillTx/>
                <a:latin typeface="Arial Black"/>
                <a:ea typeface="+mj-ea"/>
                <a:cs typeface="+mj-cs"/>
              </a:rPr>
              <a:t>01</a:t>
            </a:r>
            <a:endParaRPr lang="en-GB" sz="8800" dirty="0">
              <a:solidFill>
                <a:srgbClr val="0091C9"/>
              </a:solidFill>
            </a:endParaRPr>
          </a:p>
        </p:txBody>
      </p:sp>
      <p:sp>
        <p:nvSpPr>
          <p:cNvPr id="2" name="TextBox 1"/>
          <p:cNvSpPr txBox="1"/>
          <p:nvPr userDrawn="1"/>
        </p:nvSpPr>
        <p:spPr>
          <a:xfrm>
            <a:off x="310555" y="6165304"/>
            <a:ext cx="11450075" cy="369332"/>
          </a:xfrm>
          <a:prstGeom prst="rect">
            <a:avLst/>
          </a:prstGeom>
          <a:noFill/>
        </p:spPr>
        <p:txBody>
          <a:bodyPr wrap="square" rtlCol="0">
            <a:spAutoFit/>
          </a:bodyPr>
          <a:lstStyle/>
          <a:p>
            <a:r>
              <a:rPr lang="en-GB" sz="1800" i="1" dirty="0">
                <a:solidFill>
                  <a:srgbClr val="0091C9"/>
                </a:solidFill>
              </a:rPr>
              <a:t>Transforming</a:t>
            </a:r>
            <a:r>
              <a:rPr lang="en-GB" sz="1800" i="1" baseline="0" dirty="0">
                <a:solidFill>
                  <a:srgbClr val="0091C9"/>
                </a:solidFill>
              </a:rPr>
              <a:t> London’s health and care together</a:t>
            </a:r>
            <a:endParaRPr lang="en-GB" sz="1800" i="1" dirty="0">
              <a:solidFill>
                <a:srgbClr val="0091C9"/>
              </a:solidFill>
            </a:endParaRPr>
          </a:p>
        </p:txBody>
      </p:sp>
      <p:cxnSp>
        <p:nvCxnSpPr>
          <p:cNvPr id="6" name="Straight Connector 5"/>
          <p:cNvCxnSpPr/>
          <p:nvPr userDrawn="1"/>
        </p:nvCxnSpPr>
        <p:spPr>
          <a:xfrm>
            <a:off x="310555" y="6165304"/>
            <a:ext cx="11450075" cy="0"/>
          </a:xfrm>
          <a:prstGeom prst="line">
            <a:avLst/>
          </a:prstGeom>
          <a:ln>
            <a:solidFill>
              <a:srgbClr val="0091C9"/>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grpSp>
        <p:nvGrpSpPr>
          <p:cNvPr id="7" name="Group 6">
            <a:extLst>
              <a:ext uri="{FF2B5EF4-FFF2-40B4-BE49-F238E27FC236}">
                <a16:creationId xmlns:a16="http://schemas.microsoft.com/office/drawing/2014/main" id="{4A736704-FBEA-4E35-A11A-1B6858D4E3DC}"/>
              </a:ext>
            </a:extLst>
          </p:cNvPr>
          <p:cNvGrpSpPr/>
          <p:nvPr userDrawn="1"/>
        </p:nvGrpSpPr>
        <p:grpSpPr>
          <a:xfrm>
            <a:off x="8684372" y="5831920"/>
            <a:ext cx="3076258" cy="215991"/>
            <a:chOff x="359669" y="6453095"/>
            <a:chExt cx="3076258" cy="215991"/>
          </a:xfrm>
        </p:grpSpPr>
        <p:pic>
          <p:nvPicPr>
            <p:cNvPr id="8" name="Picture 7">
              <a:extLst>
                <a:ext uri="{FF2B5EF4-FFF2-40B4-BE49-F238E27FC236}">
                  <a16:creationId xmlns:a16="http://schemas.microsoft.com/office/drawing/2014/main" id="{9098EAA5-E76C-4379-AFE0-B95C4B60DB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E56063A5-B23F-4811-8314-1C296D419CC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09D253CA-BFCE-4BBD-973F-F318A328898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9751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91C9"/>
          </a:solidFill>
        </p:spPr>
        <p:txBody>
          <a:bodyPr/>
          <a:lstStyle>
            <a:lvl1pPr marL="95250" indent="0">
              <a:defRPr baseline="0">
                <a:solidFill>
                  <a:schemeClr val="bg1"/>
                </a:solidFill>
              </a:defRPr>
            </a:lvl1pPr>
          </a:lstStyle>
          <a:p>
            <a:r>
              <a:rPr lang="en-US"/>
              <a:t>Click to edit Master title style</a:t>
            </a:r>
            <a:endParaRPr lang="en-GB" dirty="0"/>
          </a:p>
        </p:txBody>
      </p:sp>
      <p:sp>
        <p:nvSpPr>
          <p:cNvPr id="6" name="Text Placeholder 7"/>
          <p:cNvSpPr>
            <a:spLocks noGrp="1"/>
          </p:cNvSpPr>
          <p:nvPr>
            <p:ph type="body" sz="quarter" idx="12" hasCustomPrompt="1"/>
          </p:nvPr>
        </p:nvSpPr>
        <p:spPr>
          <a:xfrm>
            <a:off x="334434" y="692697"/>
            <a:ext cx="11523133" cy="432047"/>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1439"/>
            <a:ext cx="11523133" cy="496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a:extLst>
              <a:ext uri="{FF2B5EF4-FFF2-40B4-BE49-F238E27FC236}">
                <a16:creationId xmlns:a16="http://schemas.microsoft.com/office/drawing/2014/main" id="{21504FC5-F620-47FC-B5A4-F62092FAD9D9}"/>
              </a:ext>
            </a:extLst>
          </p:cNvPr>
          <p:cNvGrpSpPr/>
          <p:nvPr userDrawn="1"/>
        </p:nvGrpSpPr>
        <p:grpSpPr>
          <a:xfrm>
            <a:off x="359669" y="6453095"/>
            <a:ext cx="3076258" cy="215991"/>
            <a:chOff x="359669" y="6453095"/>
            <a:chExt cx="3076258" cy="215991"/>
          </a:xfrm>
        </p:grpSpPr>
        <p:pic>
          <p:nvPicPr>
            <p:cNvPr id="8" name="Picture 7">
              <a:extLst>
                <a:ext uri="{FF2B5EF4-FFF2-40B4-BE49-F238E27FC236}">
                  <a16:creationId xmlns:a16="http://schemas.microsoft.com/office/drawing/2014/main" id="{A60CF09B-EFA6-4459-B98C-8F8C609BAFE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9" name="Picture 8" descr="M:\Public Health\4_Healthy Adults\MLAPP\Blank docs with logo header\Macmillan logo new.jpg">
              <a:extLst>
                <a:ext uri="{FF2B5EF4-FFF2-40B4-BE49-F238E27FC236}">
                  <a16:creationId xmlns:a16="http://schemas.microsoft.com/office/drawing/2014/main" id="{8C000FB8-2D9D-4CD3-BB8C-D9303D839D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724FFAA5-F743-4278-8F9D-8BDB5687CB6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9641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334434" y="188914"/>
            <a:ext cx="11523133" cy="503783"/>
          </a:xfrm>
          <a:prstGeom prst="rect">
            <a:avLst/>
          </a:prstGeom>
          <a:solidFill>
            <a:srgbClr val="0091C9"/>
          </a:solidFill>
        </p:spPr>
        <p:txBody>
          <a:bodyPr/>
          <a:lstStyle>
            <a:lvl1pPr marL="95250" indent="0">
              <a:defRPr>
                <a:solidFill>
                  <a:schemeClr val="bg1"/>
                </a:solidFill>
              </a:defRPr>
            </a:lvl1pPr>
          </a:lstStyle>
          <a:p>
            <a:r>
              <a:rPr lang="en-US"/>
              <a:t>Click to edit Master title style</a:t>
            </a:r>
            <a:endParaRPr lang="en-GB" dirty="0"/>
          </a:p>
        </p:txBody>
      </p:sp>
      <p:sp>
        <p:nvSpPr>
          <p:cNvPr id="13" name="Text Placeholder 7"/>
          <p:cNvSpPr>
            <a:spLocks noGrp="1"/>
          </p:cNvSpPr>
          <p:nvPr>
            <p:ph type="body" sz="quarter" idx="13" hasCustomPrompt="1"/>
          </p:nvPr>
        </p:nvSpPr>
        <p:spPr>
          <a:xfrm>
            <a:off x="334434" y="692697"/>
            <a:ext cx="11523133" cy="360040"/>
          </a:xfrm>
        </p:spPr>
        <p:txBody>
          <a:bodyPr>
            <a:normAutofit/>
          </a:bodyPr>
          <a:lstStyle>
            <a:lvl1pPr marL="177800" indent="0">
              <a:defRPr sz="2200" baseline="0">
                <a:solidFill>
                  <a:schemeClr val="accent5"/>
                </a:solidFill>
                <a:latin typeface="+mn-lt"/>
              </a:defRPr>
            </a:lvl1pPr>
          </a:lstStyle>
          <a:p>
            <a:pPr lvl="0"/>
            <a:r>
              <a:rPr lang="en-GB" dirty="0"/>
              <a:t>Subtitle </a:t>
            </a:r>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334434" y="1342801"/>
            <a:ext cx="5666317" cy="5113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6"/>
          <p:cNvSpPr>
            <a:spLocks noGrp="1"/>
          </p:cNvSpPr>
          <p:nvPr>
            <p:ph sz="quarter" idx="16"/>
          </p:nvPr>
        </p:nvSpPr>
        <p:spPr>
          <a:xfrm>
            <a:off x="6096001" y="1341438"/>
            <a:ext cx="5760640" cy="5111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8" name="Group 7">
            <a:extLst>
              <a:ext uri="{FF2B5EF4-FFF2-40B4-BE49-F238E27FC236}">
                <a16:creationId xmlns:a16="http://schemas.microsoft.com/office/drawing/2014/main" id="{D2BEA295-9A08-471F-A7CD-0010F89CDA82}"/>
              </a:ext>
            </a:extLst>
          </p:cNvPr>
          <p:cNvGrpSpPr/>
          <p:nvPr userDrawn="1"/>
        </p:nvGrpSpPr>
        <p:grpSpPr>
          <a:xfrm>
            <a:off x="359669" y="6453095"/>
            <a:ext cx="3076258" cy="215991"/>
            <a:chOff x="359669" y="6453095"/>
            <a:chExt cx="3076258" cy="215991"/>
          </a:xfrm>
        </p:grpSpPr>
        <p:pic>
          <p:nvPicPr>
            <p:cNvPr id="9" name="Picture 8">
              <a:extLst>
                <a:ext uri="{FF2B5EF4-FFF2-40B4-BE49-F238E27FC236}">
                  <a16:creationId xmlns:a16="http://schemas.microsoft.com/office/drawing/2014/main" id="{989427DE-CAEB-466F-8F02-4D486A380D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6945" y="6519088"/>
              <a:ext cx="858982" cy="149998"/>
            </a:xfrm>
            <a:prstGeom prst="rect">
              <a:avLst/>
            </a:prstGeom>
          </p:spPr>
        </p:pic>
        <p:pic>
          <p:nvPicPr>
            <p:cNvPr id="10" name="Picture 9" descr="M:\Public Health\4_Healthy Adults\MLAPP\Blank docs with logo header\Macmillan logo new.jpg">
              <a:extLst>
                <a:ext uri="{FF2B5EF4-FFF2-40B4-BE49-F238E27FC236}">
                  <a16:creationId xmlns:a16="http://schemas.microsoft.com/office/drawing/2014/main" id="{24D102C8-4560-4978-B4E6-C2FA08BFC22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12170" y="6453095"/>
              <a:ext cx="957062" cy="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216CE6AB-4475-4E59-A484-3660FBBCEEF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9669" y="6453095"/>
              <a:ext cx="957062" cy="215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285292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34434" y="908050"/>
            <a:ext cx="11523133" cy="54737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4"/>
          </p:nvPr>
        </p:nvSpPr>
        <p:spPr>
          <a:xfrm>
            <a:off x="9011840" y="6381329"/>
            <a:ext cx="28448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277718263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 id="2147483786" r:id="rId31"/>
    <p:sldLayoutId id="2147483787" r:id="rId32"/>
    <p:sldLayoutId id="2147483788" r:id="rId33"/>
    <p:sldLayoutId id="2147483789" r:id="rId34"/>
    <p:sldLayoutId id="2147483790" r:id="rId35"/>
    <p:sldLayoutId id="2147483791" r:id="rId36"/>
    <p:sldLayoutId id="2147483794" r:id="rId37"/>
    <p:sldLayoutId id="2147483795" r:id="rId38"/>
    <p:sldLayoutId id="2147483796" r:id="rId39"/>
    <p:sldLayoutId id="2147483798" r:id="rId40"/>
    <p:sldLayoutId id="2147483799" r:id="rId41"/>
    <p:sldLayoutId id="2147483800" r:id="rId42"/>
    <p:sldLayoutId id="2147483801" r:id="rId43"/>
    <p:sldLayoutId id="2147483802" r:id="rId44"/>
    <p:sldLayoutId id="2147483803" r:id="rId45"/>
    <p:sldLayoutId id="2147483804" r:id="rId46"/>
    <p:sldLayoutId id="2147483805" r:id="rId47"/>
    <p:sldLayoutId id="2147483806" r:id="rId48"/>
    <p:sldLayoutId id="2147483807" r:id="rId49"/>
    <p:sldLayoutId id="2147483808" r:id="rId50"/>
    <p:sldLayoutId id="2147483809" r:id="rId51"/>
  </p:sldLayoutIdLst>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1.bin"/><Relationship Id="rId4" Type="http://schemas.openxmlformats.org/officeDocument/2006/relationships/image" Target="../media/image22.tiff"/></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dimblebycancercare.org/cancer-care-map/" TargetMode="External"/><Relationship Id="rId4" Type="http://schemas.openxmlformats.org/officeDocument/2006/relationships/hyperlink" Target="https://www.healthylondon.org/resource/mapping-of-pan-london-cancer-rehabilitation-servic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england.nhs.uk/london/wp-content/uploads/sites/8/2016/09/rehab-leads-report-london.pdf"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https://www.england.nhs.uk/wp-content/uploads/2016/04/rehabilitation-comms-guid-16-17.pdf"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30.jpg"/><Relationship Id="rId4" Type="http://schemas.openxmlformats.org/officeDocument/2006/relationships/hyperlink" Target="https://www.networks.nhs.uk/nhs-networks/ahp-networks/ahp-qipp-toolkit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Why psychosocial support and cancer rehabilitation are important</a:t>
            </a:r>
            <a:br>
              <a:rPr lang="en-GB" b="1" dirty="0"/>
            </a:br>
            <a:r>
              <a:rPr lang="en-GB" b="1" dirty="0"/>
              <a:t>Module 4</a:t>
            </a:r>
          </a:p>
        </p:txBody>
      </p:sp>
      <p:pic>
        <p:nvPicPr>
          <p:cNvPr id="4" name="Picture 7" descr="M:\Public Health\4_Healthy Adults\MLAPP\Blank docs with logo header\Macmillan logo new.jpg">
            <a:extLst>
              <a:ext uri="{FF2B5EF4-FFF2-40B4-BE49-F238E27FC236}">
                <a16:creationId xmlns:a16="http://schemas.microsoft.com/office/drawing/2014/main" id="{ED445E3E-44EE-471D-8FC3-8C4ED0DF85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9018" y="399596"/>
            <a:ext cx="3300789"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E71FCCE4-E5E9-4B6E-ADF7-7E050EB6D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46" y="399596"/>
            <a:ext cx="3300789"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51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B2244EA-4F39-4DFE-BC38-8DDCA76A63F1}"/>
              </a:ext>
            </a:extLst>
          </p:cNvPr>
          <p:cNvSpPr/>
          <p:nvPr/>
        </p:nvSpPr>
        <p:spPr>
          <a:xfrm>
            <a:off x="423746" y="1060956"/>
            <a:ext cx="11285033" cy="4827759"/>
          </a:xfrm>
          <a:prstGeom prst="roundRect">
            <a:avLst>
              <a:gd name="adj" fmla="val 4562"/>
            </a:avLst>
          </a:prstGeom>
          <a:solidFill>
            <a:srgbClr val="EBF1DE">
              <a:alpha val="54902"/>
            </a:srgbClr>
          </a:solid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6675" defTabSz="342900">
              <a:spcAft>
                <a:spcPts val="450"/>
              </a:spcAft>
              <a:defRPr/>
            </a:pPr>
            <a:endParaRPr lang="en-GB" sz="750" dirty="0">
              <a:solidFill>
                <a:prstClr val="black"/>
              </a:solidFill>
              <a:latin typeface="Calibri"/>
            </a:endParaRPr>
          </a:p>
        </p:txBody>
      </p:sp>
      <p:sp>
        <p:nvSpPr>
          <p:cNvPr id="3" name="Rectangle: Rounded Corners 2">
            <a:extLst>
              <a:ext uri="{FF2B5EF4-FFF2-40B4-BE49-F238E27FC236}">
                <a16:creationId xmlns:a16="http://schemas.microsoft.com/office/drawing/2014/main" id="{DACC92B3-BFE4-4E08-9466-3FE275DA089E}"/>
              </a:ext>
            </a:extLst>
          </p:cNvPr>
          <p:cNvSpPr/>
          <p:nvPr/>
        </p:nvSpPr>
        <p:spPr>
          <a:xfrm>
            <a:off x="5427459" y="1202009"/>
            <a:ext cx="5879878" cy="4557989"/>
          </a:xfrm>
          <a:prstGeom prst="roundRect">
            <a:avLst>
              <a:gd name="adj" fmla="val 4853"/>
            </a:avLst>
          </a:prstGeom>
          <a:solidFill>
            <a:srgbClr val="FDD9BB">
              <a:alpha val="50196"/>
            </a:srgbClr>
          </a:solidFill>
          <a:ln w="2857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sp>
        <p:nvSpPr>
          <p:cNvPr id="4" name="Rectangle: Rounded Corners 3">
            <a:extLst>
              <a:ext uri="{FF2B5EF4-FFF2-40B4-BE49-F238E27FC236}">
                <a16:creationId xmlns:a16="http://schemas.microsoft.com/office/drawing/2014/main" id="{4AEA1C97-3ACA-477D-8D8C-A698612E1F9E}"/>
              </a:ext>
            </a:extLst>
          </p:cNvPr>
          <p:cNvSpPr/>
          <p:nvPr/>
        </p:nvSpPr>
        <p:spPr>
          <a:xfrm>
            <a:off x="7872026" y="1337809"/>
            <a:ext cx="2344472" cy="4274050"/>
          </a:xfrm>
          <a:prstGeom prst="roundRect">
            <a:avLst>
              <a:gd name="adj" fmla="val 10589"/>
            </a:avLst>
          </a:prstGeom>
          <a:solidFill>
            <a:srgbClr val="FBC9C9">
              <a:alpha val="38039"/>
            </a:srgbClr>
          </a:solid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sp>
        <p:nvSpPr>
          <p:cNvPr id="6" name="TextBox 5">
            <a:extLst>
              <a:ext uri="{FF2B5EF4-FFF2-40B4-BE49-F238E27FC236}">
                <a16:creationId xmlns:a16="http://schemas.microsoft.com/office/drawing/2014/main" id="{23186CDB-AC08-40B9-BD21-592BE7D0A176}"/>
              </a:ext>
            </a:extLst>
          </p:cNvPr>
          <p:cNvSpPr txBox="1"/>
          <p:nvPr/>
        </p:nvSpPr>
        <p:spPr>
          <a:xfrm rot="10800000" flipV="1">
            <a:off x="5551787" y="1551982"/>
            <a:ext cx="2195910" cy="3084755"/>
          </a:xfrm>
          <a:prstGeom prst="rect">
            <a:avLst/>
          </a:prstGeom>
          <a:noFill/>
        </p:spPr>
        <p:txBody>
          <a:bodyPr vert="horz" wrap="square" rtlCol="0" anchor="t">
            <a:spAutoFit/>
          </a:bodyPr>
          <a:lstStyle/>
          <a:p>
            <a:pPr marL="66675" defTabSz="342900">
              <a:spcAft>
                <a:spcPts val="450"/>
              </a:spcAft>
              <a:defRPr/>
            </a:pPr>
            <a:r>
              <a:rPr lang="en-GB" sz="825" b="1" dirty="0">
                <a:solidFill>
                  <a:prstClr val="black"/>
                </a:solidFill>
                <a:latin typeface="Calibri"/>
              </a:rPr>
              <a:t>all Level 1 care, plus:</a:t>
            </a:r>
          </a:p>
          <a:p>
            <a:pPr marL="66675" defTabSz="342900">
              <a:spcAft>
                <a:spcPts val="450"/>
              </a:spcAft>
              <a:defRPr/>
            </a:pPr>
            <a:r>
              <a:rPr lang="en-GB" sz="825" b="1" dirty="0">
                <a:solidFill>
                  <a:prstClr val="black"/>
                </a:solidFill>
                <a:latin typeface="Calibri"/>
              </a:rPr>
              <a:t>Level 2</a:t>
            </a:r>
          </a:p>
          <a:p>
            <a:pPr marL="195263" indent="-128588" defTabSz="342900">
              <a:buFont typeface="Arial" panose="020B0604020202020204" pitchFamily="34" charset="0"/>
              <a:buChar char="•"/>
              <a:defRPr/>
            </a:pPr>
            <a:r>
              <a:rPr lang="en-GB" sz="788" dirty="0">
                <a:solidFill>
                  <a:prstClr val="black"/>
                </a:solidFill>
                <a:latin typeface="Calibri"/>
              </a:rPr>
              <a:t>assessment of significant distress &amp; psychological issues identified in HNA or routine cancer care</a:t>
            </a:r>
          </a:p>
          <a:p>
            <a:pPr marL="195263" indent="-128588" defTabSz="342900">
              <a:buFont typeface="Arial" panose="020B0604020202020204" pitchFamily="34" charset="0"/>
              <a:buChar char="•"/>
              <a:defRPr/>
            </a:pPr>
            <a:r>
              <a:rPr lang="en-GB" sz="788" dirty="0">
                <a:solidFill>
                  <a:prstClr val="black"/>
                </a:solidFill>
                <a:latin typeface="Calibri"/>
              </a:rPr>
              <a:t>first-line psychological interventions to enhance self-management e.g. relaxation, worry tree, structured problem-solving, motivational interviewing</a:t>
            </a:r>
          </a:p>
          <a:p>
            <a:pPr marL="195263" indent="-128588" defTabSz="342900">
              <a:buFont typeface="Arial" panose="020B0604020202020204" pitchFamily="34" charset="0"/>
              <a:buChar char="•"/>
              <a:defRPr/>
            </a:pPr>
            <a:r>
              <a:rPr lang="en-GB" sz="788" dirty="0">
                <a:solidFill>
                  <a:prstClr val="black"/>
                </a:solidFill>
                <a:latin typeface="Calibri"/>
              </a:rPr>
              <a:t>consultation and advice from specialist service (e.g. Level 3-4 psycho-oncology service to guide Level 2 input)</a:t>
            </a:r>
          </a:p>
          <a:p>
            <a:pPr marL="195263" indent="-128588" defTabSz="342900">
              <a:buFont typeface="Arial" panose="020B0604020202020204" pitchFamily="34" charset="0"/>
              <a:buChar char="•"/>
              <a:defRPr/>
            </a:pPr>
            <a:r>
              <a:rPr lang="en-GB" sz="788" dirty="0">
                <a:solidFill>
                  <a:prstClr val="black"/>
                </a:solidFill>
                <a:latin typeface="Calibri"/>
              </a:rPr>
              <a:t>signposts/refers to specific cancer psychological care resources e.g. structured support groups</a:t>
            </a:r>
          </a:p>
          <a:p>
            <a:pPr marL="66675" defTabSz="342900">
              <a:defRPr/>
            </a:pPr>
            <a:endParaRPr lang="en-GB" sz="750" dirty="0">
              <a:solidFill>
                <a:prstClr val="black"/>
              </a:solidFill>
              <a:latin typeface="Calibri"/>
            </a:endParaRPr>
          </a:p>
          <a:p>
            <a:pPr marL="66675" defTabSz="342900">
              <a:spcAft>
                <a:spcPts val="450"/>
              </a:spcAft>
              <a:defRPr/>
            </a:pPr>
            <a:r>
              <a:rPr lang="en-GB" sz="825" b="1" dirty="0">
                <a:solidFill>
                  <a:prstClr val="black"/>
                </a:solidFill>
                <a:latin typeface="Calibri"/>
              </a:rPr>
              <a:t>Community</a:t>
            </a:r>
          </a:p>
          <a:p>
            <a:pPr marL="195263" indent="-128588" defTabSz="342900">
              <a:buFont typeface="Arial" panose="020B0604020202020204" pitchFamily="34" charset="0"/>
              <a:buChar char="•"/>
              <a:defRPr/>
            </a:pPr>
            <a:r>
              <a:rPr lang="en-GB" sz="788" dirty="0">
                <a:solidFill>
                  <a:prstClr val="black"/>
                </a:solidFill>
                <a:latin typeface="Calibri"/>
              </a:rPr>
              <a:t>Primary Care-level 2 support from a trained primary care nurse/other professional</a:t>
            </a:r>
          </a:p>
          <a:p>
            <a:pPr marL="195263" indent="-128588" defTabSz="342900">
              <a:buFont typeface="Arial" panose="020B0604020202020204" pitchFamily="34" charset="0"/>
              <a:buChar char="•"/>
              <a:defRPr/>
            </a:pPr>
            <a:r>
              <a:rPr lang="en-GB" sz="788" dirty="0">
                <a:solidFill>
                  <a:prstClr val="black"/>
                </a:solidFill>
                <a:latin typeface="Calibri"/>
              </a:rPr>
              <a:t>IAPT Step 2 : low-intensity interventions, e.g. guided self-help for anxiety or depression, psycho-educational groups, computerised CBT (non-cancer specific)</a:t>
            </a:r>
            <a:endParaRPr lang="en-GB" sz="900" dirty="0">
              <a:solidFill>
                <a:prstClr val="black"/>
              </a:solidFill>
              <a:latin typeface="Calibri"/>
            </a:endParaRPr>
          </a:p>
        </p:txBody>
      </p:sp>
      <p:sp>
        <p:nvSpPr>
          <p:cNvPr id="7" name="TextBox 6">
            <a:extLst>
              <a:ext uri="{FF2B5EF4-FFF2-40B4-BE49-F238E27FC236}">
                <a16:creationId xmlns:a16="http://schemas.microsoft.com/office/drawing/2014/main" id="{D5EE1C09-3B3E-4850-B5DB-0B22AD29259B}"/>
              </a:ext>
            </a:extLst>
          </p:cNvPr>
          <p:cNvSpPr txBox="1"/>
          <p:nvPr/>
        </p:nvSpPr>
        <p:spPr>
          <a:xfrm>
            <a:off x="1828801" y="1573749"/>
            <a:ext cx="3280374" cy="4130426"/>
          </a:xfrm>
          <a:prstGeom prst="rect">
            <a:avLst/>
          </a:prstGeom>
          <a:noFill/>
        </p:spPr>
        <p:txBody>
          <a:bodyPr wrap="square" rtlCol="0">
            <a:spAutoFit/>
          </a:bodyPr>
          <a:lstStyle/>
          <a:p>
            <a:pPr marL="66675" defTabSz="342900">
              <a:spcAft>
                <a:spcPts val="450"/>
              </a:spcAft>
              <a:defRPr/>
            </a:pPr>
            <a:r>
              <a:rPr lang="en-GB" sz="825" b="1" dirty="0">
                <a:solidFill>
                  <a:prstClr val="black"/>
                </a:solidFill>
                <a:latin typeface="Calibri"/>
              </a:rPr>
              <a:t>Healthcare system </a:t>
            </a:r>
            <a:endParaRPr lang="en-GB" sz="825" dirty="0">
              <a:solidFill>
                <a:prstClr val="black"/>
              </a:solidFill>
              <a:latin typeface="Calibri"/>
            </a:endParaRPr>
          </a:p>
          <a:p>
            <a:pPr marL="195263" indent="-128588" defTabSz="342900">
              <a:buFont typeface="Arial" panose="020B0604020202020204" pitchFamily="34" charset="0"/>
              <a:buChar char="•"/>
              <a:defRPr/>
            </a:pPr>
            <a:r>
              <a:rPr lang="en-GB" sz="788" dirty="0">
                <a:solidFill>
                  <a:prstClr val="black"/>
                </a:solidFill>
                <a:latin typeface="Calibri"/>
              </a:rPr>
              <a:t>underlying principle: how to prevent distress and promote adjustment</a:t>
            </a:r>
          </a:p>
          <a:p>
            <a:pPr marL="195263" indent="-128588" defTabSz="342900">
              <a:buFont typeface="Arial" panose="020B0604020202020204" pitchFamily="34" charset="0"/>
              <a:buChar char="•"/>
              <a:defRPr/>
            </a:pPr>
            <a:r>
              <a:rPr lang="en-GB" sz="788" dirty="0">
                <a:solidFill>
                  <a:prstClr val="black"/>
                </a:solidFill>
                <a:latin typeface="Calibri"/>
              </a:rPr>
              <a:t>prompt, efficient, reliable systems e.g. for appointments and reporting</a:t>
            </a:r>
          </a:p>
          <a:p>
            <a:pPr marL="195263" indent="-128588" defTabSz="342900">
              <a:buFont typeface="Arial" panose="020B0604020202020204" pitchFamily="34" charset="0"/>
              <a:buChar char="•"/>
              <a:defRPr/>
            </a:pPr>
            <a:r>
              <a:rPr lang="en-GB" sz="788" dirty="0">
                <a:solidFill>
                  <a:prstClr val="black"/>
                </a:solidFill>
                <a:latin typeface="Calibri"/>
              </a:rPr>
              <a:t>effective communication between staff/services across the pathway</a:t>
            </a:r>
          </a:p>
          <a:p>
            <a:pPr marL="66675" defTabSz="342900">
              <a:buFont typeface="Arial" panose="020B0604020202020204" pitchFamily="34" charset="0"/>
              <a:buChar char="•"/>
              <a:defRPr/>
            </a:pPr>
            <a:endParaRPr lang="en-GB" sz="788" dirty="0">
              <a:solidFill>
                <a:prstClr val="black"/>
              </a:solidFill>
              <a:latin typeface="Calibri"/>
            </a:endParaRPr>
          </a:p>
          <a:p>
            <a:pPr marL="66675" defTabSz="342900">
              <a:spcAft>
                <a:spcPts val="450"/>
              </a:spcAft>
              <a:defRPr/>
            </a:pPr>
            <a:r>
              <a:rPr lang="en-GB" sz="825" b="1" dirty="0">
                <a:solidFill>
                  <a:prstClr val="black"/>
                </a:solidFill>
                <a:latin typeface="Calibri"/>
              </a:rPr>
              <a:t>Level 1 care – All</a:t>
            </a:r>
          </a:p>
          <a:p>
            <a:pPr marL="195263" indent="-128588" defTabSz="342900">
              <a:buFont typeface="Arial" panose="020B0604020202020204" pitchFamily="34" charset="0"/>
              <a:buChar char="•"/>
              <a:defRPr/>
            </a:pPr>
            <a:r>
              <a:rPr lang="en-GB" sz="788" dirty="0">
                <a:solidFill>
                  <a:prstClr val="black"/>
                </a:solidFill>
                <a:latin typeface="Calibri"/>
              </a:rPr>
              <a:t>compassionate communication</a:t>
            </a:r>
          </a:p>
          <a:p>
            <a:pPr marL="195263" indent="-128588" defTabSz="342900">
              <a:buFont typeface="Arial" panose="020B0604020202020204" pitchFamily="34" charset="0"/>
              <a:buChar char="•"/>
              <a:defRPr/>
            </a:pPr>
            <a:r>
              <a:rPr lang="en-GB" sz="788" dirty="0">
                <a:solidFill>
                  <a:prstClr val="black"/>
                </a:solidFill>
                <a:latin typeface="Calibri"/>
              </a:rPr>
              <a:t>active listening</a:t>
            </a:r>
          </a:p>
          <a:p>
            <a:pPr marL="195263" indent="-128588" defTabSz="342900">
              <a:buFont typeface="Arial" panose="020B0604020202020204" pitchFamily="34" charset="0"/>
              <a:buChar char="•"/>
              <a:defRPr/>
            </a:pPr>
            <a:r>
              <a:rPr lang="en-GB" sz="788" dirty="0">
                <a:solidFill>
                  <a:prstClr val="black"/>
                </a:solidFill>
                <a:latin typeface="Calibri"/>
              </a:rPr>
              <a:t>timely information, advice and links with social care </a:t>
            </a:r>
            <a:r>
              <a:rPr lang="en-GB" sz="788" dirty="0" err="1">
                <a:solidFill>
                  <a:prstClr val="black"/>
                </a:solidFill>
                <a:latin typeface="Calibri"/>
              </a:rPr>
              <a:t>e.g</a:t>
            </a:r>
            <a:r>
              <a:rPr lang="en-GB" sz="788" dirty="0">
                <a:solidFill>
                  <a:prstClr val="black"/>
                </a:solidFill>
                <a:latin typeface="Calibri"/>
              </a:rPr>
              <a:t>  regarding employment, finances, benefits etc</a:t>
            </a:r>
          </a:p>
          <a:p>
            <a:pPr marL="195263" indent="-128588" defTabSz="342900">
              <a:buFont typeface="Arial" panose="020B0604020202020204" pitchFamily="34" charset="0"/>
              <a:buChar char="•"/>
              <a:defRPr/>
            </a:pPr>
            <a:r>
              <a:rPr lang="en-GB" sz="788" dirty="0">
                <a:solidFill>
                  <a:prstClr val="black"/>
                </a:solidFill>
                <a:latin typeface="Calibri"/>
              </a:rPr>
              <a:t>facilitating access to peer support, open groups, online forums, </a:t>
            </a:r>
          </a:p>
          <a:p>
            <a:pPr marL="195263" indent="-128588" defTabSz="342900">
              <a:buFont typeface="Arial" panose="020B0604020202020204" pitchFamily="34" charset="0"/>
              <a:buChar char="•"/>
              <a:defRPr/>
            </a:pPr>
            <a:r>
              <a:rPr lang="en-GB" sz="788" dirty="0">
                <a:solidFill>
                  <a:prstClr val="black"/>
                </a:solidFill>
                <a:latin typeface="Calibri"/>
              </a:rPr>
              <a:t>third sector organisations</a:t>
            </a:r>
          </a:p>
          <a:p>
            <a:pPr marL="195263" indent="-128588" defTabSz="342900">
              <a:buFont typeface="Arial" panose="020B0604020202020204" pitchFamily="34" charset="0"/>
              <a:buChar char="•"/>
              <a:defRPr/>
            </a:pPr>
            <a:r>
              <a:rPr lang="en-GB" sz="788" dirty="0">
                <a:solidFill>
                  <a:prstClr val="black"/>
                </a:solidFill>
                <a:latin typeface="Calibri"/>
              </a:rPr>
              <a:t>social prescribing</a:t>
            </a:r>
          </a:p>
          <a:p>
            <a:pPr marL="195263" indent="-128588" defTabSz="342900">
              <a:buFont typeface="Arial" panose="020B0604020202020204" pitchFamily="34" charset="0"/>
              <a:buChar char="•"/>
              <a:defRPr/>
            </a:pPr>
            <a:r>
              <a:rPr lang="en-GB" sz="788" dirty="0">
                <a:solidFill>
                  <a:prstClr val="black"/>
                </a:solidFill>
                <a:latin typeface="Calibri"/>
              </a:rPr>
              <a:t>digital resources</a:t>
            </a:r>
          </a:p>
          <a:p>
            <a:pPr marL="66675" defTabSz="342900">
              <a:buFont typeface="Arial" panose="020B0604020202020204" pitchFamily="34" charset="0"/>
              <a:buChar char="•"/>
              <a:defRPr/>
            </a:pPr>
            <a:endParaRPr lang="en-GB" sz="788" dirty="0">
              <a:solidFill>
                <a:prstClr val="black"/>
              </a:solidFill>
              <a:latin typeface="Calibri"/>
            </a:endParaRPr>
          </a:p>
          <a:p>
            <a:pPr marL="66675" defTabSz="342900">
              <a:spcAft>
                <a:spcPts val="450"/>
              </a:spcAft>
              <a:defRPr/>
            </a:pPr>
            <a:r>
              <a:rPr lang="en-GB" sz="825" b="1" dirty="0">
                <a:solidFill>
                  <a:prstClr val="black"/>
                </a:solidFill>
                <a:latin typeface="Calibri"/>
              </a:rPr>
              <a:t>Keyworker – e.g. clinical nurse specialist</a:t>
            </a:r>
          </a:p>
          <a:p>
            <a:pPr marL="195263" indent="-128588" defTabSz="342900">
              <a:buFont typeface="Arial" panose="020B0604020202020204" pitchFamily="34" charset="0"/>
              <a:buChar char="•"/>
              <a:defRPr/>
            </a:pPr>
            <a:r>
              <a:rPr lang="en-GB" sz="788" dirty="0">
                <a:solidFill>
                  <a:prstClr val="black"/>
                </a:solidFill>
                <a:latin typeface="Calibri"/>
              </a:rPr>
              <a:t>meets person at diagnosis to establish a reliable relationship</a:t>
            </a:r>
          </a:p>
          <a:p>
            <a:pPr marL="195263" indent="-128588" defTabSz="342900">
              <a:buFont typeface="Arial" panose="020B0604020202020204" pitchFamily="34" charset="0"/>
              <a:buChar char="•"/>
              <a:defRPr/>
            </a:pPr>
            <a:r>
              <a:rPr lang="en-GB" sz="788" dirty="0">
                <a:solidFill>
                  <a:prstClr val="black"/>
                </a:solidFill>
                <a:latin typeface="Calibri"/>
              </a:rPr>
              <a:t>develops a holistic understanding of the impact of cancer on the person</a:t>
            </a:r>
          </a:p>
          <a:p>
            <a:pPr marL="195263" indent="-128588" defTabSz="342900">
              <a:buFont typeface="Arial" panose="020B0604020202020204" pitchFamily="34" charset="0"/>
              <a:buChar char="•"/>
              <a:defRPr/>
            </a:pPr>
            <a:r>
              <a:rPr lang="en-GB" sz="788" dirty="0">
                <a:solidFill>
                  <a:prstClr val="black"/>
                </a:solidFill>
                <a:latin typeface="Calibri"/>
              </a:rPr>
              <a:t>maintains a reliable single point of contact throughout</a:t>
            </a:r>
          </a:p>
          <a:p>
            <a:pPr marL="195263" indent="-128588" defTabSz="342900">
              <a:buFont typeface="Arial" panose="020B0604020202020204" pitchFamily="34" charset="0"/>
              <a:buChar char="•"/>
              <a:defRPr/>
            </a:pPr>
            <a:r>
              <a:rPr lang="en-GB" sz="788" dirty="0">
                <a:solidFill>
                  <a:prstClr val="black"/>
                </a:solidFill>
                <a:latin typeface="Calibri"/>
              </a:rPr>
              <a:t>guides the person in effective self-management</a:t>
            </a:r>
          </a:p>
          <a:p>
            <a:pPr marL="195263" indent="-128588" defTabSz="342900">
              <a:buFont typeface="Arial" panose="020B0604020202020204" pitchFamily="34" charset="0"/>
              <a:buChar char="•"/>
              <a:defRPr/>
            </a:pPr>
            <a:r>
              <a:rPr lang="en-GB" sz="788" dirty="0">
                <a:solidFill>
                  <a:prstClr val="black"/>
                </a:solidFill>
                <a:latin typeface="Calibri"/>
              </a:rPr>
              <a:t>identifies needs, signposts to specific resources and reviews impact</a:t>
            </a:r>
          </a:p>
          <a:p>
            <a:pPr marL="195263" indent="-128588" defTabSz="342900">
              <a:buFont typeface="Arial" panose="020B0604020202020204" pitchFamily="34" charset="0"/>
              <a:buChar char="•"/>
              <a:defRPr/>
            </a:pPr>
            <a:r>
              <a:rPr lang="en-GB" sz="788" dirty="0">
                <a:solidFill>
                  <a:prstClr val="black"/>
                </a:solidFill>
                <a:latin typeface="Calibri"/>
              </a:rPr>
              <a:t>advocates psychosocial perspective in MDT</a:t>
            </a:r>
          </a:p>
          <a:p>
            <a:pPr marL="66675" defTabSz="342900">
              <a:defRPr/>
            </a:pPr>
            <a:endParaRPr lang="en-GB" sz="788" dirty="0">
              <a:solidFill>
                <a:prstClr val="black"/>
              </a:solidFill>
              <a:latin typeface="Calibri"/>
            </a:endParaRPr>
          </a:p>
          <a:p>
            <a:pPr marL="66675" defTabSz="342900">
              <a:spcAft>
                <a:spcPts val="450"/>
              </a:spcAft>
              <a:defRPr/>
            </a:pPr>
            <a:r>
              <a:rPr lang="en-GB" sz="825" b="1" dirty="0">
                <a:solidFill>
                  <a:prstClr val="black"/>
                </a:solidFill>
                <a:latin typeface="Calibri"/>
              </a:rPr>
              <a:t>Personalised care</a:t>
            </a:r>
          </a:p>
          <a:p>
            <a:pPr marL="195263" indent="-128588" defTabSz="342900">
              <a:buFont typeface="Arial" panose="020B0604020202020204" pitchFamily="34" charset="0"/>
              <a:buChar char="•"/>
              <a:defRPr/>
            </a:pPr>
            <a:r>
              <a:rPr lang="en-GB" sz="788" dirty="0">
                <a:solidFill>
                  <a:prstClr val="black"/>
                </a:solidFill>
                <a:latin typeface="Calibri"/>
              </a:rPr>
              <a:t>HNA – holistic needs assessment and care plan, at key points in pathway </a:t>
            </a:r>
          </a:p>
          <a:p>
            <a:pPr marL="195263" indent="-128588" defTabSz="342900">
              <a:buFont typeface="Arial" panose="020B0604020202020204" pitchFamily="34" charset="0"/>
              <a:buChar char="•"/>
              <a:defRPr/>
            </a:pPr>
            <a:r>
              <a:rPr lang="en-GB" sz="788" dirty="0">
                <a:solidFill>
                  <a:prstClr val="black"/>
                </a:solidFill>
                <a:latin typeface="Calibri"/>
              </a:rPr>
              <a:t>EOT – end of treatment review, includes HNA and treatment summary (TS)</a:t>
            </a:r>
          </a:p>
          <a:p>
            <a:pPr marL="195263" indent="-128588" defTabSz="342900">
              <a:buFont typeface="Arial" panose="020B0604020202020204" pitchFamily="34" charset="0"/>
              <a:buChar char="•"/>
              <a:defRPr/>
            </a:pPr>
            <a:r>
              <a:rPr lang="en-GB" sz="788" dirty="0">
                <a:solidFill>
                  <a:prstClr val="black"/>
                </a:solidFill>
                <a:latin typeface="Calibri"/>
              </a:rPr>
              <a:t>HWBE – health &amp; wellbeing event</a:t>
            </a:r>
          </a:p>
          <a:p>
            <a:pPr marL="195263" indent="-128588" defTabSz="342900">
              <a:buFont typeface="Arial" panose="020B0604020202020204" pitchFamily="34" charset="0"/>
              <a:buChar char="•"/>
              <a:defRPr/>
            </a:pPr>
            <a:r>
              <a:rPr lang="en-GB" sz="788" dirty="0">
                <a:solidFill>
                  <a:prstClr val="black"/>
                </a:solidFill>
                <a:latin typeface="Calibri"/>
              </a:rPr>
              <a:t>CCR – cancer care review in primary care</a:t>
            </a:r>
          </a:p>
        </p:txBody>
      </p:sp>
      <p:sp>
        <p:nvSpPr>
          <p:cNvPr id="8" name="TextBox 7">
            <a:extLst>
              <a:ext uri="{FF2B5EF4-FFF2-40B4-BE49-F238E27FC236}">
                <a16:creationId xmlns:a16="http://schemas.microsoft.com/office/drawing/2014/main" id="{E56A0BD1-9472-48CC-9949-641774D0EBA5}"/>
              </a:ext>
            </a:extLst>
          </p:cNvPr>
          <p:cNvSpPr txBox="1"/>
          <p:nvPr/>
        </p:nvSpPr>
        <p:spPr>
          <a:xfrm rot="10800000" flipV="1">
            <a:off x="7881920" y="1720527"/>
            <a:ext cx="2230968" cy="3563924"/>
          </a:xfrm>
          <a:prstGeom prst="rect">
            <a:avLst/>
          </a:prstGeom>
          <a:noFill/>
        </p:spPr>
        <p:txBody>
          <a:bodyPr vert="horz" wrap="square" rtlCol="0" anchor="t">
            <a:spAutoFit/>
          </a:bodyPr>
          <a:lstStyle/>
          <a:p>
            <a:pPr marL="66675" defTabSz="342900">
              <a:spcAft>
                <a:spcPts val="450"/>
              </a:spcAft>
              <a:defRPr/>
            </a:pPr>
            <a:r>
              <a:rPr lang="en-GB" sz="825" b="1" dirty="0">
                <a:solidFill>
                  <a:prstClr val="black"/>
                </a:solidFill>
                <a:latin typeface="Calibri"/>
              </a:rPr>
              <a:t>all Level 1&amp;2 care, plus:</a:t>
            </a:r>
          </a:p>
          <a:p>
            <a:pPr marL="195263" indent="-128588" defTabSz="342900">
              <a:buFont typeface="Arial" panose="020B0604020202020204" pitchFamily="34" charset="0"/>
              <a:buChar char="•"/>
              <a:defRPr/>
            </a:pPr>
            <a:r>
              <a:rPr lang="en-GB" sz="788" dirty="0">
                <a:solidFill>
                  <a:prstClr val="black"/>
                </a:solidFill>
                <a:latin typeface="Calibri"/>
              </a:rPr>
              <a:t>specialist clinical assessment of distress &amp; mental health in the context of cancer</a:t>
            </a:r>
          </a:p>
          <a:p>
            <a:pPr marL="195263" indent="-128588" defTabSz="342900">
              <a:buFont typeface="Arial" panose="020B0604020202020204" pitchFamily="34" charset="0"/>
              <a:buChar char="•"/>
              <a:defRPr/>
            </a:pPr>
            <a:r>
              <a:rPr lang="en-GB" sz="788" dirty="0">
                <a:solidFill>
                  <a:prstClr val="black"/>
                </a:solidFill>
                <a:latin typeface="Calibri"/>
              </a:rPr>
              <a:t>developing a comprehensive biopsychosocial psychological formulation or multidimensional diagnostic profile</a:t>
            </a:r>
          </a:p>
          <a:p>
            <a:pPr marL="66675" defTabSz="342900">
              <a:defRPr/>
            </a:pPr>
            <a:endParaRPr lang="en-GB" sz="750" dirty="0">
              <a:solidFill>
                <a:prstClr val="black"/>
              </a:solidFill>
              <a:latin typeface="Calibri"/>
            </a:endParaRPr>
          </a:p>
          <a:p>
            <a:pPr marL="66675" defTabSz="342900">
              <a:spcAft>
                <a:spcPts val="450"/>
              </a:spcAft>
              <a:defRPr/>
            </a:pPr>
            <a:r>
              <a:rPr lang="en-GB" sz="825" b="1" dirty="0">
                <a:solidFill>
                  <a:prstClr val="black"/>
                </a:solidFill>
                <a:latin typeface="Calibri"/>
              </a:rPr>
              <a:t>Level 3</a:t>
            </a:r>
          </a:p>
          <a:p>
            <a:pPr marL="195263" indent="-128588" defTabSz="342900">
              <a:buFont typeface="Arial" panose="020B0604020202020204" pitchFamily="34" charset="0"/>
              <a:buChar char="•"/>
              <a:defRPr/>
            </a:pPr>
            <a:r>
              <a:rPr lang="en-GB" sz="788" dirty="0">
                <a:solidFill>
                  <a:prstClr val="black"/>
                </a:solidFill>
                <a:latin typeface="Calibri"/>
              </a:rPr>
              <a:t>assess and deliver interventions with complex presentations that include cancer and psychosocial factors</a:t>
            </a:r>
          </a:p>
          <a:p>
            <a:pPr marL="195263" indent="-128588" defTabSz="342900">
              <a:buFont typeface="Arial" panose="020B0604020202020204" pitchFamily="34" charset="0"/>
              <a:buChar char="•"/>
              <a:defRPr/>
            </a:pPr>
            <a:r>
              <a:rPr lang="en-GB" sz="788" dirty="0">
                <a:solidFill>
                  <a:prstClr val="black"/>
                </a:solidFill>
                <a:latin typeface="Calibri"/>
              </a:rPr>
              <a:t>psychological interventions e.g. counselling, solution-focused therapy, focused on cancer-related difficulties</a:t>
            </a:r>
          </a:p>
          <a:p>
            <a:pPr marL="195263" indent="-128588" defTabSz="342900">
              <a:buFont typeface="Arial" panose="020B0604020202020204" pitchFamily="34" charset="0"/>
              <a:buChar char="•"/>
              <a:defRPr/>
            </a:pPr>
            <a:endParaRPr lang="en-GB" sz="788" dirty="0">
              <a:solidFill>
                <a:prstClr val="black"/>
              </a:solidFill>
              <a:latin typeface="Calibri"/>
            </a:endParaRPr>
          </a:p>
          <a:p>
            <a:pPr marL="195263" indent="-128588" defTabSz="342900">
              <a:buFont typeface="Arial" panose="020B0604020202020204" pitchFamily="34" charset="0"/>
              <a:buChar char="•"/>
              <a:defRPr/>
            </a:pPr>
            <a:r>
              <a:rPr lang="en-GB" sz="788" dirty="0">
                <a:solidFill>
                  <a:prstClr val="black"/>
                </a:solidFill>
                <a:latin typeface="Calibri"/>
              </a:rPr>
              <a:t>IAPT Step 3: High-intensity </a:t>
            </a:r>
            <a:r>
              <a:rPr lang="en-GB" sz="788" dirty="0" err="1">
                <a:solidFill>
                  <a:prstClr val="black"/>
                </a:solidFill>
                <a:latin typeface="Calibri"/>
              </a:rPr>
              <a:t>unidisciplinary</a:t>
            </a:r>
            <a:r>
              <a:rPr lang="en-GB" sz="788" dirty="0">
                <a:solidFill>
                  <a:prstClr val="black"/>
                </a:solidFill>
                <a:latin typeface="Calibri"/>
              </a:rPr>
              <a:t> interventions (non-cancer specific) e.g. CBT, counselling for depression.</a:t>
            </a:r>
          </a:p>
          <a:p>
            <a:pPr marL="66675" defTabSz="342900">
              <a:defRPr/>
            </a:pPr>
            <a:endParaRPr lang="en-GB" sz="750" dirty="0">
              <a:solidFill>
                <a:prstClr val="black"/>
              </a:solidFill>
              <a:latin typeface="Calibri"/>
            </a:endParaRPr>
          </a:p>
          <a:p>
            <a:pPr marL="66675" defTabSz="342900">
              <a:spcAft>
                <a:spcPts val="450"/>
              </a:spcAft>
              <a:defRPr/>
            </a:pPr>
            <a:r>
              <a:rPr lang="en-GB" sz="825" b="1" dirty="0">
                <a:solidFill>
                  <a:prstClr val="black"/>
                </a:solidFill>
                <a:latin typeface="Calibri"/>
              </a:rPr>
              <a:t>Level 4</a:t>
            </a:r>
          </a:p>
          <a:p>
            <a:pPr marL="195263" indent="-128588" defTabSz="342900">
              <a:buFont typeface="Arial" panose="020B0604020202020204" pitchFamily="34" charset="0"/>
              <a:buChar char="•"/>
              <a:defRPr/>
            </a:pPr>
            <a:r>
              <a:rPr lang="en-GB" sz="788" dirty="0">
                <a:solidFill>
                  <a:prstClr val="black"/>
                </a:solidFill>
                <a:latin typeface="Calibri"/>
              </a:rPr>
              <a:t>embedded within cancer MDT input</a:t>
            </a:r>
          </a:p>
          <a:p>
            <a:pPr marL="195263" indent="-128588" defTabSz="342900">
              <a:buFont typeface="Arial" panose="020B0604020202020204" pitchFamily="34" charset="0"/>
              <a:buChar char="•"/>
              <a:defRPr/>
            </a:pPr>
            <a:r>
              <a:rPr lang="en-GB" sz="788" dirty="0">
                <a:solidFill>
                  <a:prstClr val="black"/>
                </a:solidFill>
                <a:latin typeface="Calibri"/>
              </a:rPr>
              <a:t>assess and intervene with complex psychological, psychotherapeutic or pharmacological interventions</a:t>
            </a:r>
          </a:p>
          <a:p>
            <a:pPr marL="195263" indent="-128588" defTabSz="342900">
              <a:buFont typeface="Arial" panose="020B0604020202020204" pitchFamily="34" charset="0"/>
              <a:buChar char="•"/>
              <a:defRPr/>
            </a:pPr>
            <a:r>
              <a:rPr lang="en-GB" sz="788" dirty="0">
                <a:solidFill>
                  <a:prstClr val="black"/>
                </a:solidFill>
                <a:latin typeface="Calibri"/>
              </a:rPr>
              <a:t>management of non-acute risk</a:t>
            </a:r>
          </a:p>
          <a:p>
            <a:pPr marL="195263" indent="-128588" defTabSz="342900">
              <a:buFont typeface="Arial" panose="020B0604020202020204" pitchFamily="34" charset="0"/>
              <a:buChar char="•"/>
              <a:defRPr/>
            </a:pPr>
            <a:r>
              <a:rPr lang="en-GB" sz="788" dirty="0">
                <a:solidFill>
                  <a:prstClr val="black"/>
                </a:solidFill>
                <a:latin typeface="Calibri"/>
              </a:rPr>
              <a:t>enabling effective liaison of mental health &amp; related services to cancer MDT</a:t>
            </a:r>
          </a:p>
        </p:txBody>
      </p:sp>
      <p:grpSp>
        <p:nvGrpSpPr>
          <p:cNvPr id="10" name="Group 9">
            <a:extLst>
              <a:ext uri="{FF2B5EF4-FFF2-40B4-BE49-F238E27FC236}">
                <a16:creationId xmlns:a16="http://schemas.microsoft.com/office/drawing/2014/main" id="{8E65DE90-6537-4B62-9D24-5252B3D34630}"/>
              </a:ext>
            </a:extLst>
          </p:cNvPr>
          <p:cNvGrpSpPr/>
          <p:nvPr/>
        </p:nvGrpSpPr>
        <p:grpSpPr>
          <a:xfrm>
            <a:off x="1942514" y="1168890"/>
            <a:ext cx="1440690" cy="223095"/>
            <a:chOff x="304907" y="6195714"/>
            <a:chExt cx="1920920" cy="297460"/>
          </a:xfrm>
        </p:grpSpPr>
        <p:sp>
          <p:nvSpPr>
            <p:cNvPr id="11" name="TextBox 10">
              <a:extLst>
                <a:ext uri="{FF2B5EF4-FFF2-40B4-BE49-F238E27FC236}">
                  <a16:creationId xmlns:a16="http://schemas.microsoft.com/office/drawing/2014/main" id="{4AAA31AB-7C29-4254-AFD4-28ECE4AB834C}"/>
                </a:ext>
              </a:extLst>
            </p:cNvPr>
            <p:cNvSpPr txBox="1"/>
            <p:nvPr/>
          </p:nvSpPr>
          <p:spPr>
            <a:xfrm rot="10800000" flipV="1">
              <a:off x="497827" y="6205174"/>
              <a:ext cx="1728000" cy="288000"/>
            </a:xfrm>
            <a:prstGeom prst="roundRect">
              <a:avLst>
                <a:gd name="adj" fmla="val 35188"/>
              </a:avLst>
            </a:prstGeom>
            <a:solidFill>
              <a:schemeClr val="accent3">
                <a:lumMod val="40000"/>
                <a:lumOff val="60000"/>
              </a:schemeClr>
            </a:solidFill>
          </p:spPr>
          <p:txBody>
            <a:bodyPr vert="horz" wrap="square" rtlCol="0" anchor="ctr">
              <a:noAutofit/>
            </a:bodyPr>
            <a:lstStyle/>
            <a:p>
              <a:pPr algn="ctr" defTabSz="685800">
                <a:lnSpc>
                  <a:spcPts val="750"/>
                </a:lnSpc>
                <a:defRPr/>
              </a:pPr>
              <a:r>
                <a:rPr lang="en-GB" sz="900" b="1" spc="60" dirty="0">
                  <a:solidFill>
                    <a:srgbClr val="00B050"/>
                  </a:solidFill>
                  <a:latin typeface="Calibri"/>
                </a:rPr>
                <a:t>universal support</a:t>
              </a:r>
              <a:endParaRPr lang="en-GB" sz="1500" b="1" spc="60" dirty="0">
                <a:solidFill>
                  <a:srgbClr val="00B050"/>
                </a:solidFill>
                <a:latin typeface="Calibri"/>
              </a:endParaRPr>
            </a:p>
          </p:txBody>
        </p:sp>
        <p:sp>
          <p:nvSpPr>
            <p:cNvPr id="12" name="Oval 66">
              <a:extLst>
                <a:ext uri="{FF2B5EF4-FFF2-40B4-BE49-F238E27FC236}">
                  <a16:creationId xmlns:a16="http://schemas.microsoft.com/office/drawing/2014/main" id="{E474E5BF-FDE6-49D5-8B1F-BF54CC78B7FB}"/>
                </a:ext>
              </a:extLst>
            </p:cNvPr>
            <p:cNvSpPr/>
            <p:nvPr/>
          </p:nvSpPr>
          <p:spPr>
            <a:xfrm>
              <a:off x="304907" y="6195714"/>
              <a:ext cx="288000" cy="288000"/>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A</a:t>
              </a:r>
            </a:p>
          </p:txBody>
        </p:sp>
      </p:grpSp>
      <p:grpSp>
        <p:nvGrpSpPr>
          <p:cNvPr id="13" name="Group 12">
            <a:extLst>
              <a:ext uri="{FF2B5EF4-FFF2-40B4-BE49-F238E27FC236}">
                <a16:creationId xmlns:a16="http://schemas.microsoft.com/office/drawing/2014/main" id="{ADA4D34E-5243-4E79-B993-2AFDC469D706}"/>
              </a:ext>
            </a:extLst>
          </p:cNvPr>
          <p:cNvGrpSpPr/>
          <p:nvPr/>
        </p:nvGrpSpPr>
        <p:grpSpPr>
          <a:xfrm>
            <a:off x="5325832" y="1168889"/>
            <a:ext cx="1399424" cy="218990"/>
            <a:chOff x="3306012" y="6254918"/>
            <a:chExt cx="2111852" cy="300776"/>
          </a:xfrm>
        </p:grpSpPr>
        <p:sp>
          <p:nvSpPr>
            <p:cNvPr id="14" name="TextBox 13">
              <a:extLst>
                <a:ext uri="{FF2B5EF4-FFF2-40B4-BE49-F238E27FC236}">
                  <a16:creationId xmlns:a16="http://schemas.microsoft.com/office/drawing/2014/main" id="{088F41D9-D16E-4B7B-8D0F-1F76F0A4C5CD}"/>
                </a:ext>
              </a:extLst>
            </p:cNvPr>
            <p:cNvSpPr txBox="1"/>
            <p:nvPr/>
          </p:nvSpPr>
          <p:spPr>
            <a:xfrm rot="10800000" flipV="1">
              <a:off x="3543579" y="6259025"/>
              <a:ext cx="1874285" cy="296669"/>
            </a:xfrm>
            <a:prstGeom prst="roundRect">
              <a:avLst>
                <a:gd name="adj" fmla="val 32542"/>
              </a:avLst>
            </a:prstGeom>
            <a:solidFill>
              <a:schemeClr val="accent6">
                <a:lumMod val="40000"/>
                <a:lumOff val="60000"/>
              </a:schemeClr>
            </a:solidFill>
          </p:spPr>
          <p:txBody>
            <a:bodyPr vert="horz" wrap="square" rtlCol="0" anchor="ctr">
              <a:noAutofit/>
            </a:bodyPr>
            <a:lstStyle/>
            <a:p>
              <a:pPr algn="ctr" defTabSz="685800">
                <a:lnSpc>
                  <a:spcPts val="750"/>
                </a:lnSpc>
                <a:defRPr/>
              </a:pPr>
              <a:r>
                <a:rPr lang="en-GB" sz="900" b="1" spc="60" dirty="0">
                  <a:solidFill>
                    <a:srgbClr val="C0504D">
                      <a:lumMod val="75000"/>
                    </a:srgbClr>
                  </a:solidFill>
                  <a:latin typeface="Calibri"/>
                </a:rPr>
                <a:t>enhanced support</a:t>
              </a:r>
            </a:p>
          </p:txBody>
        </p:sp>
        <p:sp>
          <p:nvSpPr>
            <p:cNvPr id="15" name="Oval 70">
              <a:extLst>
                <a:ext uri="{FF2B5EF4-FFF2-40B4-BE49-F238E27FC236}">
                  <a16:creationId xmlns:a16="http://schemas.microsoft.com/office/drawing/2014/main" id="{F714838E-7802-4E23-9530-A3B676B90BFF}"/>
                </a:ext>
              </a:extLst>
            </p:cNvPr>
            <p:cNvSpPr/>
            <p:nvPr/>
          </p:nvSpPr>
          <p:spPr>
            <a:xfrm>
              <a:off x="3306012" y="6254918"/>
              <a:ext cx="325963" cy="296670"/>
            </a:xfrm>
            <a:prstGeom prst="round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B</a:t>
              </a:r>
            </a:p>
          </p:txBody>
        </p:sp>
      </p:grpSp>
      <p:grpSp>
        <p:nvGrpSpPr>
          <p:cNvPr id="16" name="Group 15">
            <a:extLst>
              <a:ext uri="{FF2B5EF4-FFF2-40B4-BE49-F238E27FC236}">
                <a16:creationId xmlns:a16="http://schemas.microsoft.com/office/drawing/2014/main" id="{5F35C072-9314-4B76-9F49-287718CBCB54}"/>
              </a:ext>
            </a:extLst>
          </p:cNvPr>
          <p:cNvGrpSpPr/>
          <p:nvPr/>
        </p:nvGrpSpPr>
        <p:grpSpPr>
          <a:xfrm>
            <a:off x="7747697" y="1322313"/>
            <a:ext cx="1370798" cy="218068"/>
            <a:chOff x="6687945" y="6216030"/>
            <a:chExt cx="1827731" cy="290757"/>
          </a:xfrm>
        </p:grpSpPr>
        <p:sp>
          <p:nvSpPr>
            <p:cNvPr id="17" name="TextBox 16">
              <a:extLst>
                <a:ext uri="{FF2B5EF4-FFF2-40B4-BE49-F238E27FC236}">
                  <a16:creationId xmlns:a16="http://schemas.microsoft.com/office/drawing/2014/main" id="{63D812B8-E352-42A3-98BC-5F8E08BC7294}"/>
                </a:ext>
              </a:extLst>
            </p:cNvPr>
            <p:cNvSpPr txBox="1"/>
            <p:nvPr/>
          </p:nvSpPr>
          <p:spPr>
            <a:xfrm rot="10800000" flipV="1">
              <a:off x="6859676" y="6218787"/>
              <a:ext cx="1656000" cy="288000"/>
            </a:xfrm>
            <a:prstGeom prst="roundRect">
              <a:avLst>
                <a:gd name="adj" fmla="val 28573"/>
              </a:avLst>
            </a:prstGeom>
            <a:solidFill>
              <a:srgbClr val="FF3300"/>
            </a:solidFill>
          </p:spPr>
          <p:txBody>
            <a:bodyPr vert="horz" wrap="square" rtlCol="0" anchor="ctr">
              <a:noAutofit/>
            </a:bodyPr>
            <a:lstStyle/>
            <a:p>
              <a:pPr algn="ctr" defTabSz="685800">
                <a:lnSpc>
                  <a:spcPts val="750"/>
                </a:lnSpc>
                <a:defRPr/>
              </a:pPr>
              <a:r>
                <a:rPr lang="en-GB" sz="900" b="1" spc="60" dirty="0">
                  <a:solidFill>
                    <a:prstClr val="white"/>
                  </a:solidFill>
                  <a:latin typeface="Calibri"/>
                </a:rPr>
                <a:t>specialist support</a:t>
              </a:r>
            </a:p>
          </p:txBody>
        </p:sp>
        <p:sp>
          <p:nvSpPr>
            <p:cNvPr id="18" name="Rectangle: Rounded Corners 17">
              <a:extLst>
                <a:ext uri="{FF2B5EF4-FFF2-40B4-BE49-F238E27FC236}">
                  <a16:creationId xmlns:a16="http://schemas.microsoft.com/office/drawing/2014/main" id="{1B118D8B-8E95-4EF7-9499-703DD640569E}"/>
                </a:ext>
              </a:extLst>
            </p:cNvPr>
            <p:cNvSpPr/>
            <p:nvPr/>
          </p:nvSpPr>
          <p:spPr>
            <a:xfrm>
              <a:off x="6687945" y="6216030"/>
              <a:ext cx="288000" cy="288000"/>
            </a:xfrm>
            <a:prstGeom prst="roundRect">
              <a:avLst/>
            </a:prstGeom>
            <a:solidFill>
              <a:srgbClr val="C0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C</a:t>
              </a:r>
            </a:p>
          </p:txBody>
        </p:sp>
      </p:grpSp>
    </p:spTree>
    <p:extLst>
      <p:ext uri="{BB962C8B-B14F-4D97-AF65-F5344CB8AC3E}">
        <p14:creationId xmlns:p14="http://schemas.microsoft.com/office/powerpoint/2010/main" val="175763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Rounded Corners 72"/>
          <p:cNvSpPr/>
          <p:nvPr/>
        </p:nvSpPr>
        <p:spPr>
          <a:xfrm>
            <a:off x="2623136" y="1473572"/>
            <a:ext cx="7141283" cy="4297778"/>
          </a:xfrm>
          <a:prstGeom prst="roundRect">
            <a:avLst>
              <a:gd name="adj" fmla="val 4562"/>
            </a:avLst>
          </a:prstGeom>
          <a:solidFill>
            <a:srgbClr val="EBF1DE">
              <a:alpha val="54902"/>
            </a:srgbClr>
          </a:solid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sp>
        <p:nvSpPr>
          <p:cNvPr id="66" name="Rectangle 65"/>
          <p:cNvSpPr/>
          <p:nvPr/>
        </p:nvSpPr>
        <p:spPr>
          <a:xfrm>
            <a:off x="1524000" y="1704829"/>
            <a:ext cx="9144000" cy="1566000"/>
          </a:xfrm>
          <a:prstGeom prst="rect">
            <a:avLst/>
          </a:prstGeom>
          <a:solidFill>
            <a:srgbClr val="E2C5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sp>
        <p:nvSpPr>
          <p:cNvPr id="172" name="Rectangle: Rounded Corners 171"/>
          <p:cNvSpPr/>
          <p:nvPr/>
        </p:nvSpPr>
        <p:spPr>
          <a:xfrm>
            <a:off x="5814171" y="1589673"/>
            <a:ext cx="3846405" cy="4057623"/>
          </a:xfrm>
          <a:prstGeom prst="roundRect">
            <a:avLst>
              <a:gd name="adj" fmla="val 4853"/>
            </a:avLst>
          </a:prstGeom>
          <a:solidFill>
            <a:srgbClr val="FDD9BB">
              <a:alpha val="50196"/>
            </a:srgbClr>
          </a:solidFill>
          <a:ln w="2857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sp>
        <p:nvSpPr>
          <p:cNvPr id="19490" name="Rectangle 19489"/>
          <p:cNvSpPr/>
          <p:nvPr/>
        </p:nvSpPr>
        <p:spPr>
          <a:xfrm>
            <a:off x="1524000" y="3481742"/>
            <a:ext cx="9144000" cy="1593000"/>
          </a:xfrm>
          <a:prstGeom prst="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cxnSp>
        <p:nvCxnSpPr>
          <p:cNvPr id="19492" name="Straight Arrow Connector 19491"/>
          <p:cNvCxnSpPr>
            <a:cxnSpLocks/>
            <a:stCxn id="153" idx="6"/>
            <a:endCxn id="63" idx="1"/>
          </p:cNvCxnSpPr>
          <p:nvPr/>
        </p:nvCxnSpPr>
        <p:spPr>
          <a:xfrm flipV="1">
            <a:off x="5503235" y="2188897"/>
            <a:ext cx="618500" cy="7457"/>
          </a:xfrm>
          <a:prstGeom prst="straightConnector1">
            <a:avLst/>
          </a:prstGeom>
          <a:ln w="28575">
            <a:solidFill>
              <a:srgbClr val="C0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176" name="Rectangle: Rounded Corners 175"/>
          <p:cNvSpPr/>
          <p:nvPr/>
        </p:nvSpPr>
        <p:spPr>
          <a:xfrm>
            <a:off x="7912935" y="1704829"/>
            <a:ext cx="1617114" cy="3804854"/>
          </a:xfrm>
          <a:prstGeom prst="roundRect">
            <a:avLst>
              <a:gd name="adj" fmla="val 10589"/>
            </a:avLst>
          </a:prstGeom>
          <a:solidFill>
            <a:srgbClr val="FBC9C9">
              <a:alpha val="38039"/>
            </a:srgbClr>
          </a:solid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sp>
        <p:nvSpPr>
          <p:cNvPr id="102" name="Rectangle 14">
            <a:extLst>
              <a:ext uri="{FF2B5EF4-FFF2-40B4-BE49-F238E27FC236}">
                <a16:creationId xmlns:a16="http://schemas.microsoft.com/office/drawing/2014/main" id="{D1195869-2308-4225-B9DF-57055DC2B054}"/>
              </a:ext>
            </a:extLst>
          </p:cNvPr>
          <p:cNvSpPr>
            <a:spLocks noChangeArrowheads="1"/>
          </p:cNvSpPr>
          <p:nvPr/>
        </p:nvSpPr>
        <p:spPr bwMode="auto">
          <a:xfrm>
            <a:off x="8132488" y="1845883"/>
            <a:ext cx="1275911" cy="351000"/>
          </a:xfrm>
          <a:prstGeom prst="rect">
            <a:avLst/>
          </a:prstGeom>
          <a:solidFill>
            <a:schemeClr val="bg1"/>
          </a:solidFill>
          <a:ln w="28575">
            <a:solidFill>
              <a:srgbClr val="7030A0"/>
            </a:solidFill>
            <a:headEnd/>
            <a:tailEnd/>
          </a:ln>
        </p:spPr>
        <p:style>
          <a:lnRef idx="2">
            <a:schemeClr val="accent6"/>
          </a:lnRef>
          <a:fillRef idx="1">
            <a:schemeClr val="lt1"/>
          </a:fillRef>
          <a:effectRef idx="0">
            <a:schemeClr val="accent6"/>
          </a:effectRef>
          <a:fontRef idx="minor">
            <a:schemeClr val="dk1"/>
          </a:fontRef>
        </p:style>
        <p:txBody>
          <a:bodyPr tIns="54000" bIns="54000" anchor="ctr" anchorCtr="0"/>
          <a:lstStyle/>
          <a:p>
            <a:pPr algn="ctr" defTabSz="685800">
              <a:buClr>
                <a:srgbClr val="F79646">
                  <a:lumMod val="75000"/>
                </a:srgbClr>
              </a:buClr>
              <a:buSzPct val="120000"/>
              <a:defRPr/>
            </a:pPr>
            <a:r>
              <a:rPr lang="en-GB" sz="825" dirty="0">
                <a:solidFill>
                  <a:prstClr val="black"/>
                </a:solidFill>
                <a:latin typeface="Calibri"/>
              </a:rPr>
              <a:t>General Hospital </a:t>
            </a:r>
          </a:p>
          <a:p>
            <a:pPr algn="ctr" defTabSz="685800">
              <a:buClr>
                <a:srgbClr val="F79646">
                  <a:lumMod val="75000"/>
                </a:srgbClr>
              </a:buClr>
              <a:buSzPct val="120000"/>
              <a:defRPr/>
            </a:pPr>
            <a:r>
              <a:rPr lang="en-GB" sz="825" dirty="0">
                <a:solidFill>
                  <a:prstClr val="black"/>
                </a:solidFill>
                <a:latin typeface="Calibri"/>
              </a:rPr>
              <a:t>Liaison Psychiatry</a:t>
            </a:r>
            <a:endParaRPr lang="en-GB" sz="750" dirty="0">
              <a:solidFill>
                <a:prstClr val="black"/>
              </a:solidFill>
              <a:latin typeface="Calibri"/>
            </a:endParaRPr>
          </a:p>
        </p:txBody>
      </p:sp>
      <p:grpSp>
        <p:nvGrpSpPr>
          <p:cNvPr id="25" name="Group 24">
            <a:extLst>
              <a:ext uri="{FF2B5EF4-FFF2-40B4-BE49-F238E27FC236}">
                <a16:creationId xmlns:a16="http://schemas.microsoft.com/office/drawing/2014/main" id="{C8B0EA8C-5959-4335-8E92-3AB8206F9E4B}"/>
              </a:ext>
            </a:extLst>
          </p:cNvPr>
          <p:cNvGrpSpPr/>
          <p:nvPr/>
        </p:nvGrpSpPr>
        <p:grpSpPr>
          <a:xfrm>
            <a:off x="2787794" y="5371399"/>
            <a:ext cx="1440690" cy="223095"/>
            <a:chOff x="304907" y="6195714"/>
            <a:chExt cx="1920920" cy="297460"/>
          </a:xfrm>
        </p:grpSpPr>
        <p:sp>
          <p:nvSpPr>
            <p:cNvPr id="65" name="TextBox 64">
              <a:extLst>
                <a:ext uri="{FF2B5EF4-FFF2-40B4-BE49-F238E27FC236}">
                  <a16:creationId xmlns:a16="http://schemas.microsoft.com/office/drawing/2014/main" id="{BEC9E556-1ECF-4D29-9F82-46A839A690E8}"/>
                </a:ext>
              </a:extLst>
            </p:cNvPr>
            <p:cNvSpPr txBox="1"/>
            <p:nvPr/>
          </p:nvSpPr>
          <p:spPr>
            <a:xfrm rot="10800000" flipV="1">
              <a:off x="497827" y="6205174"/>
              <a:ext cx="1728000" cy="288000"/>
            </a:xfrm>
            <a:prstGeom prst="roundRect">
              <a:avLst>
                <a:gd name="adj" fmla="val 35188"/>
              </a:avLst>
            </a:prstGeom>
            <a:solidFill>
              <a:schemeClr val="accent3">
                <a:lumMod val="40000"/>
                <a:lumOff val="60000"/>
              </a:schemeClr>
            </a:solidFill>
          </p:spPr>
          <p:txBody>
            <a:bodyPr vert="horz" wrap="square" rtlCol="0" anchor="ctr">
              <a:noAutofit/>
            </a:bodyPr>
            <a:lstStyle/>
            <a:p>
              <a:pPr algn="ctr" defTabSz="685800">
                <a:lnSpc>
                  <a:spcPts val="750"/>
                </a:lnSpc>
                <a:defRPr/>
              </a:pPr>
              <a:r>
                <a:rPr lang="en-GB" sz="900" b="1" spc="60" dirty="0">
                  <a:solidFill>
                    <a:srgbClr val="00B050"/>
                  </a:solidFill>
                  <a:latin typeface="Calibri"/>
                </a:rPr>
                <a:t>universal support</a:t>
              </a:r>
              <a:endParaRPr lang="en-GB" sz="1500" b="1" spc="60" dirty="0">
                <a:solidFill>
                  <a:srgbClr val="00B050"/>
                </a:solidFill>
                <a:latin typeface="Calibri"/>
              </a:endParaRPr>
            </a:p>
          </p:txBody>
        </p:sp>
        <p:sp>
          <p:nvSpPr>
            <p:cNvPr id="67" name="Oval 66">
              <a:extLst>
                <a:ext uri="{FF2B5EF4-FFF2-40B4-BE49-F238E27FC236}">
                  <a16:creationId xmlns:a16="http://schemas.microsoft.com/office/drawing/2014/main" id="{E20A35FD-B210-4AF8-B04D-4AB596A55652}"/>
                </a:ext>
              </a:extLst>
            </p:cNvPr>
            <p:cNvSpPr/>
            <p:nvPr/>
          </p:nvSpPr>
          <p:spPr>
            <a:xfrm>
              <a:off x="304907" y="6195714"/>
              <a:ext cx="288000" cy="288000"/>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A</a:t>
              </a:r>
            </a:p>
          </p:txBody>
        </p:sp>
      </p:grpSp>
      <p:grpSp>
        <p:nvGrpSpPr>
          <p:cNvPr id="2" name="Group 1">
            <a:extLst>
              <a:ext uri="{FF2B5EF4-FFF2-40B4-BE49-F238E27FC236}">
                <a16:creationId xmlns:a16="http://schemas.microsoft.com/office/drawing/2014/main" id="{6CD6D501-00F6-4360-B539-C729994B1DEC}"/>
              </a:ext>
            </a:extLst>
          </p:cNvPr>
          <p:cNvGrpSpPr/>
          <p:nvPr/>
        </p:nvGrpSpPr>
        <p:grpSpPr>
          <a:xfrm>
            <a:off x="5962420" y="5290705"/>
            <a:ext cx="1399423" cy="218978"/>
            <a:chOff x="3306013" y="6254928"/>
            <a:chExt cx="2111850" cy="300759"/>
          </a:xfrm>
        </p:grpSpPr>
        <p:sp>
          <p:nvSpPr>
            <p:cNvPr id="70" name="TextBox 69">
              <a:extLst>
                <a:ext uri="{FF2B5EF4-FFF2-40B4-BE49-F238E27FC236}">
                  <a16:creationId xmlns:a16="http://schemas.microsoft.com/office/drawing/2014/main" id="{DA4BCCC9-2232-4DE0-8F70-A5C68C9BADB6}"/>
                </a:ext>
              </a:extLst>
            </p:cNvPr>
            <p:cNvSpPr txBox="1"/>
            <p:nvPr/>
          </p:nvSpPr>
          <p:spPr>
            <a:xfrm rot="10800000" flipV="1">
              <a:off x="3543578" y="6259017"/>
              <a:ext cx="1874285" cy="296670"/>
            </a:xfrm>
            <a:prstGeom prst="roundRect">
              <a:avLst>
                <a:gd name="adj" fmla="val 32542"/>
              </a:avLst>
            </a:prstGeom>
            <a:solidFill>
              <a:schemeClr val="accent6">
                <a:lumMod val="40000"/>
                <a:lumOff val="60000"/>
              </a:schemeClr>
            </a:solidFill>
          </p:spPr>
          <p:txBody>
            <a:bodyPr vert="horz" wrap="square" rtlCol="0" anchor="ctr">
              <a:noAutofit/>
            </a:bodyPr>
            <a:lstStyle/>
            <a:p>
              <a:pPr algn="ctr" defTabSz="685800">
                <a:lnSpc>
                  <a:spcPts val="750"/>
                </a:lnSpc>
                <a:defRPr/>
              </a:pPr>
              <a:r>
                <a:rPr lang="en-GB" sz="900" b="1" spc="60" dirty="0">
                  <a:solidFill>
                    <a:srgbClr val="C0504D">
                      <a:lumMod val="75000"/>
                    </a:srgbClr>
                  </a:solidFill>
                  <a:latin typeface="Calibri"/>
                </a:rPr>
                <a:t>enhanced support</a:t>
              </a:r>
            </a:p>
          </p:txBody>
        </p:sp>
        <p:sp>
          <p:nvSpPr>
            <p:cNvPr id="71" name="Oval 70">
              <a:extLst>
                <a:ext uri="{FF2B5EF4-FFF2-40B4-BE49-F238E27FC236}">
                  <a16:creationId xmlns:a16="http://schemas.microsoft.com/office/drawing/2014/main" id="{F6E144D5-B686-44FE-96FF-469663610B4F}"/>
                </a:ext>
              </a:extLst>
            </p:cNvPr>
            <p:cNvSpPr/>
            <p:nvPr/>
          </p:nvSpPr>
          <p:spPr>
            <a:xfrm>
              <a:off x="3306013" y="6254928"/>
              <a:ext cx="325963" cy="296670"/>
            </a:xfrm>
            <a:prstGeom prst="round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B</a:t>
              </a:r>
            </a:p>
          </p:txBody>
        </p:sp>
      </p:grpSp>
      <p:grpSp>
        <p:nvGrpSpPr>
          <p:cNvPr id="247" name="Group 246">
            <a:extLst>
              <a:ext uri="{FF2B5EF4-FFF2-40B4-BE49-F238E27FC236}">
                <a16:creationId xmlns:a16="http://schemas.microsoft.com/office/drawing/2014/main" id="{BE70EAC0-CAB1-4F2A-85D2-9B8D4FFB5FC6}"/>
              </a:ext>
            </a:extLst>
          </p:cNvPr>
          <p:cNvGrpSpPr/>
          <p:nvPr/>
        </p:nvGrpSpPr>
        <p:grpSpPr>
          <a:xfrm>
            <a:off x="8046576" y="5184916"/>
            <a:ext cx="1370798" cy="218068"/>
            <a:chOff x="6687945" y="6216030"/>
            <a:chExt cx="1827731" cy="290757"/>
          </a:xfrm>
        </p:grpSpPr>
        <p:sp>
          <p:nvSpPr>
            <p:cNvPr id="75" name="TextBox 74">
              <a:extLst>
                <a:ext uri="{FF2B5EF4-FFF2-40B4-BE49-F238E27FC236}">
                  <a16:creationId xmlns:a16="http://schemas.microsoft.com/office/drawing/2014/main" id="{0D4515BE-1F5B-446C-9CE6-7620E5E67128}"/>
                </a:ext>
              </a:extLst>
            </p:cNvPr>
            <p:cNvSpPr txBox="1"/>
            <p:nvPr/>
          </p:nvSpPr>
          <p:spPr>
            <a:xfrm rot="10800000" flipV="1">
              <a:off x="6859676" y="6218787"/>
              <a:ext cx="1656000" cy="288000"/>
            </a:xfrm>
            <a:prstGeom prst="roundRect">
              <a:avLst>
                <a:gd name="adj" fmla="val 28573"/>
              </a:avLst>
            </a:prstGeom>
            <a:solidFill>
              <a:srgbClr val="FF3300"/>
            </a:solidFill>
          </p:spPr>
          <p:txBody>
            <a:bodyPr vert="horz" wrap="square" rtlCol="0" anchor="ctr">
              <a:noAutofit/>
            </a:bodyPr>
            <a:lstStyle/>
            <a:p>
              <a:pPr algn="ctr" defTabSz="685800">
                <a:lnSpc>
                  <a:spcPts val="750"/>
                </a:lnSpc>
                <a:defRPr/>
              </a:pPr>
              <a:r>
                <a:rPr lang="en-GB" sz="900" b="1" spc="60" dirty="0">
                  <a:solidFill>
                    <a:prstClr val="white"/>
                  </a:solidFill>
                  <a:latin typeface="Calibri"/>
                </a:rPr>
                <a:t>specialist support</a:t>
              </a:r>
            </a:p>
          </p:txBody>
        </p:sp>
        <p:sp>
          <p:nvSpPr>
            <p:cNvPr id="79" name="Rectangle: Rounded Corners 78">
              <a:extLst>
                <a:ext uri="{FF2B5EF4-FFF2-40B4-BE49-F238E27FC236}">
                  <a16:creationId xmlns:a16="http://schemas.microsoft.com/office/drawing/2014/main" id="{DE9186E8-3A0A-4612-ACE9-75FCBCA17864}"/>
                </a:ext>
              </a:extLst>
            </p:cNvPr>
            <p:cNvSpPr/>
            <p:nvPr/>
          </p:nvSpPr>
          <p:spPr>
            <a:xfrm>
              <a:off x="6687945" y="6216030"/>
              <a:ext cx="288000" cy="288000"/>
            </a:xfrm>
            <a:prstGeom prst="roundRect">
              <a:avLst/>
            </a:prstGeom>
            <a:solidFill>
              <a:srgbClr val="C0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C</a:t>
              </a:r>
            </a:p>
          </p:txBody>
        </p:sp>
      </p:grpSp>
      <p:grpSp>
        <p:nvGrpSpPr>
          <p:cNvPr id="7" name="Group 6">
            <a:extLst>
              <a:ext uri="{FF2B5EF4-FFF2-40B4-BE49-F238E27FC236}">
                <a16:creationId xmlns:a16="http://schemas.microsoft.com/office/drawing/2014/main" id="{CB0F6BCF-0148-4EF7-AD70-1BAA4A3EDA2D}"/>
              </a:ext>
            </a:extLst>
          </p:cNvPr>
          <p:cNvGrpSpPr/>
          <p:nvPr/>
        </p:nvGrpSpPr>
        <p:grpSpPr>
          <a:xfrm>
            <a:off x="2999639" y="2982729"/>
            <a:ext cx="810000" cy="810000"/>
            <a:chOff x="159783" y="2838262"/>
            <a:chExt cx="1080000" cy="1080000"/>
          </a:xfrm>
        </p:grpSpPr>
        <p:grpSp>
          <p:nvGrpSpPr>
            <p:cNvPr id="6" name="Group 5">
              <a:extLst>
                <a:ext uri="{FF2B5EF4-FFF2-40B4-BE49-F238E27FC236}">
                  <a16:creationId xmlns:a16="http://schemas.microsoft.com/office/drawing/2014/main" id="{8625B875-6912-4FF5-A260-739C214C6279}"/>
                </a:ext>
              </a:extLst>
            </p:cNvPr>
            <p:cNvGrpSpPr/>
            <p:nvPr/>
          </p:nvGrpSpPr>
          <p:grpSpPr>
            <a:xfrm>
              <a:off x="159783" y="2838262"/>
              <a:ext cx="1080000" cy="1080000"/>
              <a:chOff x="159783" y="2838262"/>
              <a:chExt cx="1080000" cy="1080000"/>
            </a:xfrm>
          </p:grpSpPr>
          <p:sp>
            <p:nvSpPr>
              <p:cNvPr id="135" name="Oval 134">
                <a:extLst>
                  <a:ext uri="{FF2B5EF4-FFF2-40B4-BE49-F238E27FC236}">
                    <a16:creationId xmlns:a16="http://schemas.microsoft.com/office/drawing/2014/main" id="{E380EF5E-9E1A-476B-ABAF-F011489F6D65}"/>
                  </a:ext>
                </a:extLst>
              </p:cNvPr>
              <p:cNvSpPr/>
              <p:nvPr/>
            </p:nvSpPr>
            <p:spPr>
              <a:xfrm>
                <a:off x="159783" y="2838262"/>
                <a:ext cx="1080000" cy="108000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pic>
            <p:nvPicPr>
              <p:cNvPr id="134" name="Graphic 133" descr="User">
                <a:extLst>
                  <a:ext uri="{FF2B5EF4-FFF2-40B4-BE49-F238E27FC236}">
                    <a16:creationId xmlns:a16="http://schemas.microsoft.com/office/drawing/2014/main" id="{F2BDA2E9-1A63-4563-B4F3-7BA5010A2BE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1562" y="2898515"/>
                <a:ext cx="914400" cy="914400"/>
              </a:xfrm>
              <a:prstGeom prst="rect">
                <a:avLst/>
              </a:prstGeom>
            </p:spPr>
          </p:pic>
        </p:grpSp>
        <p:sp>
          <p:nvSpPr>
            <p:cNvPr id="137" name="TextBox 136">
              <a:extLst>
                <a:ext uri="{FF2B5EF4-FFF2-40B4-BE49-F238E27FC236}">
                  <a16:creationId xmlns:a16="http://schemas.microsoft.com/office/drawing/2014/main" id="{87DD18E9-98CE-42F8-877C-DCB2E567F4BB}"/>
                </a:ext>
              </a:extLst>
            </p:cNvPr>
            <p:cNvSpPr txBox="1"/>
            <p:nvPr/>
          </p:nvSpPr>
          <p:spPr>
            <a:xfrm>
              <a:off x="365098" y="3393041"/>
              <a:ext cx="667328" cy="338555"/>
            </a:xfrm>
            <a:prstGeom prst="rect">
              <a:avLst/>
            </a:prstGeom>
            <a:noFill/>
          </p:spPr>
          <p:txBody>
            <a:bodyPr wrap="square" rtlCol="0">
              <a:spAutoFit/>
            </a:bodyPr>
            <a:lstStyle/>
            <a:p>
              <a:pPr algn="ctr" defTabSz="685800">
                <a:defRPr/>
              </a:pPr>
              <a:r>
                <a:rPr lang="en-GB" sz="525" dirty="0">
                  <a:solidFill>
                    <a:prstClr val="white"/>
                  </a:solidFill>
                  <a:latin typeface="Calibri"/>
                </a:rPr>
                <a:t>Patients &amp; Carers</a:t>
              </a:r>
              <a:endParaRPr lang="en-GB" sz="1350" dirty="0">
                <a:solidFill>
                  <a:prstClr val="white"/>
                </a:solidFill>
                <a:latin typeface="Calibri"/>
              </a:endParaRPr>
            </a:p>
          </p:txBody>
        </p:sp>
      </p:grpSp>
      <p:sp>
        <p:nvSpPr>
          <p:cNvPr id="218" name="Rectangle 14">
            <a:extLst>
              <a:ext uri="{FF2B5EF4-FFF2-40B4-BE49-F238E27FC236}">
                <a16:creationId xmlns:a16="http://schemas.microsoft.com/office/drawing/2014/main" id="{5719CF18-C2A0-4A8E-84AA-53036964FE16}"/>
              </a:ext>
            </a:extLst>
          </p:cNvPr>
          <p:cNvSpPr>
            <a:spLocks noChangeArrowheads="1"/>
          </p:cNvSpPr>
          <p:nvPr/>
        </p:nvSpPr>
        <p:spPr bwMode="auto">
          <a:xfrm>
            <a:off x="8132488" y="4643734"/>
            <a:ext cx="1279817" cy="350187"/>
          </a:xfrm>
          <a:prstGeom prst="snip2DiagRect">
            <a:avLst>
              <a:gd name="adj1" fmla="val 23253"/>
              <a:gd name="adj2" fmla="val 0"/>
            </a:avLst>
          </a:prstGeom>
          <a:solidFill>
            <a:schemeClr val="bg1"/>
          </a:solidFill>
          <a:ln w="28575">
            <a:solidFill>
              <a:srgbClr val="7030A0"/>
            </a:solidFill>
            <a:headEnd/>
            <a:tailEnd/>
          </a:ln>
        </p:spPr>
        <p:style>
          <a:lnRef idx="2">
            <a:schemeClr val="accent6"/>
          </a:lnRef>
          <a:fillRef idx="1">
            <a:schemeClr val="lt1"/>
          </a:fillRef>
          <a:effectRef idx="0">
            <a:schemeClr val="accent6"/>
          </a:effectRef>
          <a:fontRef idx="minor">
            <a:schemeClr val="dk1"/>
          </a:fontRef>
        </p:style>
        <p:txBody>
          <a:bodyPr anchor="ctr"/>
          <a:lstStyle/>
          <a:p>
            <a:pPr algn="ctr" defTabSz="685800">
              <a:buClr>
                <a:srgbClr val="F79646">
                  <a:lumMod val="75000"/>
                </a:srgbClr>
              </a:buClr>
              <a:buSzPct val="120000"/>
              <a:defRPr/>
            </a:pPr>
            <a:r>
              <a:rPr lang="en-GB" sz="825" dirty="0">
                <a:solidFill>
                  <a:prstClr val="black"/>
                </a:solidFill>
                <a:latin typeface="Calibri"/>
              </a:rPr>
              <a:t>Comm. &amp; Specialist Mental Health</a:t>
            </a:r>
          </a:p>
        </p:txBody>
      </p:sp>
      <p:sp>
        <p:nvSpPr>
          <p:cNvPr id="31" name="TextBox 30">
            <a:extLst>
              <a:ext uri="{FF2B5EF4-FFF2-40B4-BE49-F238E27FC236}">
                <a16:creationId xmlns:a16="http://schemas.microsoft.com/office/drawing/2014/main" id="{AC701CFC-EA5E-4EE6-968C-F42A4370BEDE}"/>
              </a:ext>
            </a:extLst>
          </p:cNvPr>
          <p:cNvSpPr txBox="1"/>
          <p:nvPr/>
        </p:nvSpPr>
        <p:spPr>
          <a:xfrm>
            <a:off x="10299700" y="5771351"/>
            <a:ext cx="320124" cy="323165"/>
          </a:xfrm>
          <a:prstGeom prst="rect">
            <a:avLst/>
          </a:prstGeom>
          <a:noFill/>
        </p:spPr>
        <p:txBody>
          <a:bodyPr wrap="square" rtlCol="0">
            <a:spAutoFit/>
          </a:bodyPr>
          <a:lstStyle/>
          <a:p>
            <a:pPr defTabSz="685800">
              <a:defRPr/>
            </a:pPr>
            <a:r>
              <a:rPr lang="en-GB" sz="750" dirty="0">
                <a:solidFill>
                  <a:srgbClr val="00B050"/>
                </a:solidFill>
                <a:latin typeface="Calibri"/>
              </a:rPr>
              <a:t>V5.6</a:t>
            </a:r>
          </a:p>
        </p:txBody>
      </p:sp>
      <p:cxnSp>
        <p:nvCxnSpPr>
          <p:cNvPr id="19518" name="Straight Arrow Connector 19517"/>
          <p:cNvCxnSpPr>
            <a:cxnSpLocks/>
            <a:stCxn id="154" idx="5"/>
            <a:endCxn id="114" idx="0"/>
          </p:cNvCxnSpPr>
          <p:nvPr/>
        </p:nvCxnSpPr>
        <p:spPr>
          <a:xfrm>
            <a:off x="7650925" y="2253182"/>
            <a:ext cx="487461" cy="301703"/>
          </a:xfrm>
          <a:prstGeom prst="straightConnector1">
            <a:avLst/>
          </a:prstGeom>
          <a:ln w="28575">
            <a:solidFill>
              <a:srgbClr val="C0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120" name="Rectangle: Rounded Corners 119">
            <a:extLst>
              <a:ext uri="{FF2B5EF4-FFF2-40B4-BE49-F238E27FC236}">
                <a16:creationId xmlns:a16="http://schemas.microsoft.com/office/drawing/2014/main" id="{9447644A-920F-4725-944B-D56F690A032D}"/>
              </a:ext>
            </a:extLst>
          </p:cNvPr>
          <p:cNvSpPr/>
          <p:nvPr/>
        </p:nvSpPr>
        <p:spPr>
          <a:xfrm>
            <a:off x="1524000" y="1038849"/>
            <a:ext cx="9144000" cy="270000"/>
          </a:xfrm>
          <a:prstGeom prst="roundRect">
            <a:avLst>
              <a:gd name="adj" fmla="val 0"/>
            </a:avLst>
          </a:prstGeom>
          <a:solidFill>
            <a:srgbClr val="00B05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50" b="1" spc="225" dirty="0">
                <a:solidFill>
                  <a:prstClr val="white"/>
                </a:solidFill>
                <a:latin typeface="Calibri"/>
              </a:rPr>
              <a:t>LONDON INTEGRATED PATHWAY FOR CANCER PSYCHOSOCIAL SUPPORT</a:t>
            </a:r>
            <a:endParaRPr lang="en-GB" sz="1350" b="1" spc="225" dirty="0">
              <a:solidFill>
                <a:prstClr val="white"/>
              </a:solidFill>
              <a:latin typeface="Calibri"/>
            </a:endParaRPr>
          </a:p>
        </p:txBody>
      </p:sp>
      <p:sp>
        <p:nvSpPr>
          <p:cNvPr id="198" name="TextBox 197">
            <a:extLst>
              <a:ext uri="{FF2B5EF4-FFF2-40B4-BE49-F238E27FC236}">
                <a16:creationId xmlns:a16="http://schemas.microsoft.com/office/drawing/2014/main" id="{EAC32B2B-B1D1-4885-B081-2AC58A1A9EFC}"/>
              </a:ext>
            </a:extLst>
          </p:cNvPr>
          <p:cNvSpPr txBox="1"/>
          <p:nvPr/>
        </p:nvSpPr>
        <p:spPr>
          <a:xfrm rot="16200000">
            <a:off x="1079841" y="2233914"/>
            <a:ext cx="1566001" cy="507831"/>
          </a:xfrm>
          <a:prstGeom prst="rect">
            <a:avLst/>
          </a:prstGeom>
        </p:spPr>
        <p:txBody>
          <a:bodyPr wrap="square">
            <a:spAutoFit/>
          </a:bodyPr>
          <a:lstStyle>
            <a:defPPr>
              <a:defRPr lang="en-US"/>
            </a:defPPr>
            <a:lvl1pPr algn="ctr">
              <a:defRPr b="1">
                <a:solidFill>
                  <a:schemeClr val="bg1"/>
                </a:solidFill>
              </a:defRPr>
            </a:lvl1pPr>
          </a:lstStyle>
          <a:p>
            <a:pPr defTabSz="342900">
              <a:defRPr/>
            </a:pPr>
            <a:r>
              <a:rPr lang="en-GB" sz="1350" spc="225" dirty="0">
                <a:solidFill>
                  <a:srgbClr val="C0504D">
                    <a:lumMod val="60000"/>
                    <a:lumOff val="40000"/>
                  </a:srgbClr>
                </a:solidFill>
                <a:latin typeface="Calibri"/>
              </a:rPr>
              <a:t>hospital</a:t>
            </a:r>
          </a:p>
          <a:p>
            <a:pPr defTabSz="342900">
              <a:defRPr/>
            </a:pPr>
            <a:endParaRPr lang="en-GB" sz="1350" dirty="0">
              <a:solidFill>
                <a:prstClr val="white"/>
              </a:solidFill>
              <a:latin typeface="Calibri"/>
            </a:endParaRPr>
          </a:p>
        </p:txBody>
      </p:sp>
      <p:sp>
        <p:nvSpPr>
          <p:cNvPr id="94" name="Rectangle 93">
            <a:extLst>
              <a:ext uri="{FF2B5EF4-FFF2-40B4-BE49-F238E27FC236}">
                <a16:creationId xmlns:a16="http://schemas.microsoft.com/office/drawing/2014/main" id="{F2EDBCC8-C0C2-4B43-930F-B7AD18FA8A25}"/>
              </a:ext>
            </a:extLst>
          </p:cNvPr>
          <p:cNvSpPr/>
          <p:nvPr/>
        </p:nvSpPr>
        <p:spPr>
          <a:xfrm rot="16200000">
            <a:off x="966366" y="4148545"/>
            <a:ext cx="1593000" cy="300082"/>
          </a:xfrm>
          <a:prstGeom prst="rect">
            <a:avLst/>
          </a:prstGeom>
        </p:spPr>
        <p:txBody>
          <a:bodyPr wrap="square">
            <a:spAutoFit/>
          </a:bodyPr>
          <a:lstStyle/>
          <a:p>
            <a:pPr algn="ctr" defTabSz="342900">
              <a:defRPr/>
            </a:pPr>
            <a:r>
              <a:rPr lang="en-GB" sz="1350" b="1" spc="225" dirty="0">
                <a:solidFill>
                  <a:srgbClr val="1F497D">
                    <a:lumMod val="60000"/>
                    <a:lumOff val="40000"/>
                  </a:srgbClr>
                </a:solidFill>
                <a:latin typeface="Calibri"/>
              </a:rPr>
              <a:t>community</a:t>
            </a:r>
          </a:p>
        </p:txBody>
      </p:sp>
      <p:cxnSp>
        <p:nvCxnSpPr>
          <p:cNvPr id="80" name="Straight Arrow Connector 79">
            <a:extLst>
              <a:ext uri="{FF2B5EF4-FFF2-40B4-BE49-F238E27FC236}">
                <a16:creationId xmlns:a16="http://schemas.microsoft.com/office/drawing/2014/main" id="{7FD68287-416A-41F1-A29D-39259C7BEF16}"/>
              </a:ext>
            </a:extLst>
          </p:cNvPr>
          <p:cNvCxnSpPr>
            <a:cxnSpLocks/>
          </p:cNvCxnSpPr>
          <p:nvPr/>
        </p:nvCxnSpPr>
        <p:spPr>
          <a:xfrm>
            <a:off x="8365649" y="2196884"/>
            <a:ext cx="13584" cy="2448195"/>
          </a:xfrm>
          <a:prstGeom prst="straightConnector1">
            <a:avLst/>
          </a:prstGeom>
          <a:ln w="28575" cmpd="sng">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sp>
        <p:nvSpPr>
          <p:cNvPr id="35" name="Rectangle 14"/>
          <p:cNvSpPr>
            <a:spLocks noChangeArrowheads="1"/>
          </p:cNvSpPr>
          <p:nvPr/>
        </p:nvSpPr>
        <p:spPr bwMode="auto">
          <a:xfrm>
            <a:off x="7501870" y="3573324"/>
            <a:ext cx="1911431" cy="488076"/>
          </a:xfrm>
          <a:prstGeom prst="snip2DiagRect">
            <a:avLst>
              <a:gd name="adj1" fmla="val 20648"/>
              <a:gd name="adj2" fmla="val 0"/>
            </a:avLst>
          </a:prstGeom>
          <a:solidFill>
            <a:schemeClr val="bg1"/>
          </a:solidFill>
          <a:ln w="28575">
            <a:solidFill>
              <a:srgbClr val="0070C0"/>
            </a:solidFill>
            <a:headEnd/>
            <a:tailEnd/>
          </a:ln>
        </p:spPr>
        <p:style>
          <a:lnRef idx="2">
            <a:schemeClr val="accent6"/>
          </a:lnRef>
          <a:fillRef idx="1">
            <a:schemeClr val="lt1"/>
          </a:fillRef>
          <a:effectRef idx="0">
            <a:schemeClr val="accent6"/>
          </a:effectRef>
          <a:fontRef idx="minor">
            <a:schemeClr val="dk1"/>
          </a:fontRef>
        </p:style>
        <p:txBody>
          <a:bodyPr anchor="ctr"/>
          <a:lstStyle/>
          <a:p>
            <a:pPr defTabSz="685800">
              <a:buClr>
                <a:srgbClr val="F79646">
                  <a:lumMod val="75000"/>
                </a:srgbClr>
              </a:buClr>
              <a:buSzPct val="120000"/>
              <a:defRPr/>
            </a:pPr>
            <a:r>
              <a:rPr lang="en-GB" sz="825" dirty="0">
                <a:solidFill>
                  <a:prstClr val="black"/>
                </a:solidFill>
                <a:latin typeface="Calibri"/>
              </a:rPr>
              <a:t>Community Palliative </a:t>
            </a:r>
          </a:p>
          <a:p>
            <a:pPr defTabSz="685800">
              <a:buClr>
                <a:srgbClr val="F79646">
                  <a:lumMod val="75000"/>
                </a:srgbClr>
              </a:buClr>
              <a:buSzPct val="120000"/>
              <a:defRPr/>
            </a:pPr>
            <a:r>
              <a:rPr lang="en-GB" sz="825" dirty="0">
                <a:solidFill>
                  <a:prstClr val="black"/>
                </a:solidFill>
                <a:latin typeface="Calibri"/>
              </a:rPr>
              <a:t>Care Services</a:t>
            </a:r>
          </a:p>
        </p:txBody>
      </p:sp>
      <p:sp>
        <p:nvSpPr>
          <p:cNvPr id="195" name="Rectangle: Diagonal Corners Rounded 194">
            <a:extLst>
              <a:ext uri="{FF2B5EF4-FFF2-40B4-BE49-F238E27FC236}">
                <a16:creationId xmlns:a16="http://schemas.microsoft.com/office/drawing/2014/main" id="{B50DBF08-3879-4D7F-8E2A-3C5373C3E86D}"/>
              </a:ext>
            </a:extLst>
          </p:cNvPr>
          <p:cNvSpPr/>
          <p:nvPr/>
        </p:nvSpPr>
        <p:spPr>
          <a:xfrm>
            <a:off x="8137390" y="2392884"/>
            <a:ext cx="1274915" cy="162000"/>
          </a:xfrm>
          <a:prstGeom prst="rect">
            <a:avLst/>
          </a:prstGeom>
          <a:solidFill>
            <a:schemeClr val="accent4">
              <a:lumMod val="60000"/>
              <a:lumOff val="4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GB" sz="825" spc="225" dirty="0">
                <a:solidFill>
                  <a:prstClr val="white"/>
                </a:solidFill>
                <a:latin typeface="Calibri"/>
              </a:rPr>
              <a:t>NICE Level 3&amp;4</a:t>
            </a:r>
          </a:p>
        </p:txBody>
      </p:sp>
      <p:sp>
        <p:nvSpPr>
          <p:cNvPr id="114" name="Freeform: Shape 113">
            <a:extLst>
              <a:ext uri="{FF2B5EF4-FFF2-40B4-BE49-F238E27FC236}">
                <a16:creationId xmlns:a16="http://schemas.microsoft.com/office/drawing/2014/main" id="{11D9A9D5-CFB8-44C4-B5FD-08C28684C64D}"/>
              </a:ext>
            </a:extLst>
          </p:cNvPr>
          <p:cNvSpPr>
            <a:spLocks noChangeArrowheads="1"/>
          </p:cNvSpPr>
          <p:nvPr/>
        </p:nvSpPr>
        <p:spPr bwMode="auto">
          <a:xfrm>
            <a:off x="8138386" y="2554885"/>
            <a:ext cx="1274915" cy="1426145"/>
          </a:xfrm>
          <a:custGeom>
            <a:avLst/>
            <a:gdLst>
              <a:gd name="connsiteX0" fmla="*/ 0 w 1699886"/>
              <a:gd name="connsiteY0" fmla="*/ 0 h 1871231"/>
              <a:gd name="connsiteX1" fmla="*/ 1699886 w 1699886"/>
              <a:gd name="connsiteY1" fmla="*/ 0 h 1871231"/>
              <a:gd name="connsiteX2" fmla="*/ 1699886 w 1699886"/>
              <a:gd name="connsiteY2" fmla="*/ 726192 h 1871231"/>
              <a:gd name="connsiteX3" fmla="*/ 1221230 w 1699886"/>
              <a:gd name="connsiteY3" fmla="*/ 726192 h 1871231"/>
              <a:gd name="connsiteX4" fmla="*/ 1221230 w 1699886"/>
              <a:gd name="connsiteY4" fmla="*/ 1418217 h 1871231"/>
              <a:gd name="connsiteX5" fmla="*/ 1590784 w 1699886"/>
              <a:gd name="connsiteY5" fmla="*/ 1418217 h 1871231"/>
              <a:gd name="connsiteX6" fmla="*/ 1590784 w 1699886"/>
              <a:gd name="connsiteY6" fmla="*/ 1791238 h 1871231"/>
              <a:gd name="connsiteX7" fmla="*/ 1510791 w 1699886"/>
              <a:gd name="connsiteY7" fmla="*/ 1871231 h 1871231"/>
              <a:gd name="connsiteX8" fmla="*/ 604314 w 1699886"/>
              <a:gd name="connsiteY8" fmla="*/ 1871231 h 1871231"/>
              <a:gd name="connsiteX9" fmla="*/ 604314 w 1699886"/>
              <a:gd name="connsiteY9" fmla="*/ 1498210 h 1871231"/>
              <a:gd name="connsiteX10" fmla="*/ 684307 w 1699886"/>
              <a:gd name="connsiteY10" fmla="*/ 1418217 h 1871231"/>
              <a:gd name="connsiteX11" fmla="*/ 1102376 w 1699886"/>
              <a:gd name="connsiteY11" fmla="*/ 1418217 h 1871231"/>
              <a:gd name="connsiteX12" fmla="*/ 1102376 w 1699886"/>
              <a:gd name="connsiteY12" fmla="*/ 726192 h 1871231"/>
              <a:gd name="connsiteX13" fmla="*/ 0 w 1699886"/>
              <a:gd name="connsiteY13" fmla="*/ 726192 h 187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9886" h="1871231">
                <a:moveTo>
                  <a:pt x="0" y="0"/>
                </a:moveTo>
                <a:lnTo>
                  <a:pt x="1699886" y="0"/>
                </a:lnTo>
                <a:lnTo>
                  <a:pt x="1699886" y="726192"/>
                </a:lnTo>
                <a:lnTo>
                  <a:pt x="1221230" y="726192"/>
                </a:lnTo>
                <a:lnTo>
                  <a:pt x="1221230" y="1418217"/>
                </a:lnTo>
                <a:lnTo>
                  <a:pt x="1590784" y="1418217"/>
                </a:lnTo>
                <a:lnTo>
                  <a:pt x="1590784" y="1791238"/>
                </a:lnTo>
                <a:lnTo>
                  <a:pt x="1510791" y="1871231"/>
                </a:lnTo>
                <a:lnTo>
                  <a:pt x="604314" y="1871231"/>
                </a:lnTo>
                <a:lnTo>
                  <a:pt x="604314" y="1498210"/>
                </a:lnTo>
                <a:lnTo>
                  <a:pt x="684307" y="1418217"/>
                </a:lnTo>
                <a:lnTo>
                  <a:pt x="1102376" y="1418217"/>
                </a:lnTo>
                <a:lnTo>
                  <a:pt x="1102376" y="726192"/>
                </a:lnTo>
                <a:lnTo>
                  <a:pt x="0" y="726192"/>
                </a:lnTo>
                <a:close/>
              </a:path>
            </a:pathLst>
          </a:custGeom>
          <a:solidFill>
            <a:schemeClr val="bg1"/>
          </a:solidFill>
          <a:ln w="28575">
            <a:solidFill>
              <a:srgbClr val="C00000"/>
            </a:solidFill>
            <a:headEnd/>
            <a:tailEnd/>
          </a:ln>
        </p:spPr>
        <p:style>
          <a:lnRef idx="2">
            <a:schemeClr val="accent6"/>
          </a:lnRef>
          <a:fillRef idx="1">
            <a:schemeClr val="lt1"/>
          </a:fillRef>
          <a:effectRef idx="0">
            <a:schemeClr val="accent6"/>
          </a:effectRef>
          <a:fontRef idx="minor">
            <a:schemeClr val="dk1"/>
          </a:fontRef>
        </p:style>
        <p:txBody>
          <a:bodyPr wrap="square" tIns="27000" anchor="t" anchorCtr="0">
            <a:noAutofit/>
          </a:bodyPr>
          <a:lstStyle/>
          <a:p>
            <a:pPr algn="ctr" defTabSz="685800">
              <a:buClr>
                <a:srgbClr val="F79646">
                  <a:lumMod val="75000"/>
                </a:srgbClr>
              </a:buClr>
              <a:buSzPct val="120000"/>
              <a:defRPr/>
            </a:pPr>
            <a:endParaRPr lang="en-GB" sz="450" dirty="0">
              <a:solidFill>
                <a:prstClr val="black"/>
              </a:solidFill>
              <a:latin typeface="Calibri"/>
            </a:endParaRPr>
          </a:p>
          <a:p>
            <a:pPr algn="ctr" defTabSz="685800">
              <a:buClr>
                <a:srgbClr val="F79646">
                  <a:lumMod val="75000"/>
                </a:srgbClr>
              </a:buClr>
              <a:buSzPct val="120000"/>
              <a:defRPr/>
            </a:pPr>
            <a:r>
              <a:rPr lang="en-GB" sz="825" dirty="0">
                <a:solidFill>
                  <a:prstClr val="black"/>
                </a:solidFill>
                <a:latin typeface="Calibri"/>
              </a:rPr>
              <a:t>Psycho-oncology team</a:t>
            </a:r>
            <a:r>
              <a:rPr lang="en-GB" sz="825" b="1" dirty="0">
                <a:solidFill>
                  <a:prstClr val="black"/>
                </a:solidFill>
                <a:latin typeface="Calibri"/>
              </a:rPr>
              <a:t> </a:t>
            </a:r>
          </a:p>
          <a:p>
            <a:pPr algn="ctr" defTabSz="685800">
              <a:buClr>
                <a:srgbClr val="F79646">
                  <a:lumMod val="75000"/>
                </a:srgbClr>
              </a:buClr>
              <a:buSzPct val="120000"/>
              <a:defRPr/>
            </a:pPr>
            <a:endParaRPr lang="en-GB" sz="100" dirty="0">
              <a:solidFill>
                <a:prstClr val="black"/>
              </a:solidFill>
              <a:latin typeface="Calibri"/>
            </a:endParaRPr>
          </a:p>
          <a:p>
            <a:pPr algn="ctr" defTabSz="685800">
              <a:buClr>
                <a:srgbClr val="F79646">
                  <a:lumMod val="75000"/>
                </a:srgbClr>
              </a:buClr>
              <a:buSzPct val="120000"/>
              <a:defRPr/>
            </a:pPr>
            <a:r>
              <a:rPr lang="en-GB" sz="525" dirty="0">
                <a:solidFill>
                  <a:prstClr val="black"/>
                </a:solidFill>
                <a:latin typeface="Calibri"/>
              </a:rPr>
              <a:t>(incl. counselling, clinical psychology, oncology psychiatry, psychotherapy etc)</a:t>
            </a:r>
            <a:endParaRPr lang="en-GB" sz="750" dirty="0">
              <a:solidFill>
                <a:prstClr val="black"/>
              </a:solidFill>
              <a:latin typeface="Calibri"/>
            </a:endParaRPr>
          </a:p>
          <a:p>
            <a:pPr algn="ctr" defTabSz="685800">
              <a:buClr>
                <a:srgbClr val="F79646">
                  <a:lumMod val="75000"/>
                </a:srgbClr>
              </a:buClr>
              <a:buSzPct val="120000"/>
              <a:defRPr/>
            </a:pPr>
            <a:endParaRPr lang="en-GB" sz="900" dirty="0">
              <a:solidFill>
                <a:prstClr val="black"/>
              </a:solidFill>
              <a:latin typeface="Calibri"/>
            </a:endParaRPr>
          </a:p>
          <a:p>
            <a:pPr algn="ctr" defTabSz="685800">
              <a:buClr>
                <a:srgbClr val="F79646">
                  <a:lumMod val="75000"/>
                </a:srgbClr>
              </a:buClr>
              <a:buSzPct val="120000"/>
              <a:defRPr/>
            </a:pPr>
            <a:endParaRPr lang="en-GB" sz="825" dirty="0">
              <a:solidFill>
                <a:prstClr val="black"/>
              </a:solidFill>
              <a:latin typeface="Calibri"/>
            </a:endParaRPr>
          </a:p>
          <a:p>
            <a:pPr algn="ctr" defTabSz="685800">
              <a:buClr>
                <a:srgbClr val="F79646">
                  <a:lumMod val="75000"/>
                </a:srgbClr>
              </a:buClr>
              <a:buSzPct val="120000"/>
              <a:defRPr/>
            </a:pPr>
            <a:endParaRPr lang="en-GB" sz="825" dirty="0">
              <a:solidFill>
                <a:prstClr val="black"/>
              </a:solidFill>
              <a:latin typeface="Calibri"/>
            </a:endParaRPr>
          </a:p>
          <a:p>
            <a:pPr algn="ctr" defTabSz="685800">
              <a:buClr>
                <a:srgbClr val="F79646">
                  <a:lumMod val="75000"/>
                </a:srgbClr>
              </a:buClr>
              <a:buSzPct val="120000"/>
              <a:defRPr/>
            </a:pPr>
            <a:endParaRPr lang="en-GB" sz="825" dirty="0">
              <a:solidFill>
                <a:prstClr val="black"/>
              </a:solidFill>
              <a:latin typeface="Calibri"/>
            </a:endParaRPr>
          </a:p>
          <a:p>
            <a:pPr algn="ctr" defTabSz="685800">
              <a:buClr>
                <a:srgbClr val="F79646">
                  <a:lumMod val="75000"/>
                </a:srgbClr>
              </a:buClr>
              <a:buSzPct val="120000"/>
              <a:defRPr/>
            </a:pPr>
            <a:endParaRPr lang="en-GB" sz="825" dirty="0">
              <a:solidFill>
                <a:prstClr val="black"/>
              </a:solidFill>
              <a:latin typeface="Calibri"/>
            </a:endParaRPr>
          </a:p>
          <a:p>
            <a:pPr algn="ctr" defTabSz="685800">
              <a:buClr>
                <a:srgbClr val="F79646">
                  <a:lumMod val="75000"/>
                </a:srgbClr>
              </a:buClr>
              <a:buSzPct val="120000"/>
              <a:defRPr/>
            </a:pPr>
            <a:endParaRPr lang="en-GB" sz="525" dirty="0">
              <a:solidFill>
                <a:prstClr val="black"/>
              </a:solidFill>
              <a:latin typeface="Calibri"/>
            </a:endParaRPr>
          </a:p>
          <a:p>
            <a:pPr algn="ctr" defTabSz="685800">
              <a:buClr>
                <a:srgbClr val="F79646">
                  <a:lumMod val="75000"/>
                </a:srgbClr>
              </a:buClr>
              <a:buSzPct val="120000"/>
              <a:defRPr/>
            </a:pPr>
            <a:r>
              <a:rPr lang="en-GB" sz="825" dirty="0">
                <a:solidFill>
                  <a:prstClr val="black"/>
                </a:solidFill>
                <a:latin typeface="Calibri"/>
              </a:rPr>
              <a:t>              Level 3/4</a:t>
            </a:r>
          </a:p>
          <a:p>
            <a:pPr algn="ctr" defTabSz="685800">
              <a:buClr>
                <a:srgbClr val="F79646">
                  <a:lumMod val="75000"/>
                </a:srgbClr>
              </a:buClr>
              <a:buSzPct val="120000"/>
              <a:defRPr/>
            </a:pPr>
            <a:r>
              <a:rPr lang="en-GB" sz="825" dirty="0">
                <a:solidFill>
                  <a:prstClr val="black"/>
                </a:solidFill>
                <a:latin typeface="Calibri"/>
              </a:rPr>
              <a:t>              specialists</a:t>
            </a:r>
          </a:p>
        </p:txBody>
      </p:sp>
      <p:sp>
        <p:nvSpPr>
          <p:cNvPr id="86" name="Oval 85">
            <a:extLst>
              <a:ext uri="{FF2B5EF4-FFF2-40B4-BE49-F238E27FC236}">
                <a16:creationId xmlns:a16="http://schemas.microsoft.com/office/drawing/2014/main" id="{A56CA8D8-2659-4803-8723-9FC3B4274107}"/>
              </a:ext>
            </a:extLst>
          </p:cNvPr>
          <p:cNvSpPr/>
          <p:nvPr/>
        </p:nvSpPr>
        <p:spPr>
          <a:xfrm>
            <a:off x="8275679" y="3071509"/>
            <a:ext cx="189000" cy="189000"/>
          </a:xfrm>
          <a:prstGeom prst="ellipse">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4</a:t>
            </a:r>
            <a:endParaRPr lang="en-GB" sz="1350" dirty="0">
              <a:solidFill>
                <a:prstClr val="white"/>
              </a:solidFill>
              <a:latin typeface="Calibri"/>
            </a:endParaRPr>
          </a:p>
        </p:txBody>
      </p:sp>
      <p:grpSp>
        <p:nvGrpSpPr>
          <p:cNvPr id="116" name="Group 115">
            <a:extLst>
              <a:ext uri="{FF2B5EF4-FFF2-40B4-BE49-F238E27FC236}">
                <a16:creationId xmlns:a16="http://schemas.microsoft.com/office/drawing/2014/main" id="{63A93AAD-9F07-41E4-98B1-FD48DF628023}"/>
              </a:ext>
            </a:extLst>
          </p:cNvPr>
          <p:cNvGrpSpPr/>
          <p:nvPr/>
        </p:nvGrpSpPr>
        <p:grpSpPr>
          <a:xfrm>
            <a:off x="5838451" y="2642548"/>
            <a:ext cx="1499870" cy="1455038"/>
            <a:chOff x="5752601" y="2380396"/>
            <a:chExt cx="1999827" cy="1940051"/>
          </a:xfrm>
        </p:grpSpPr>
        <p:grpSp>
          <p:nvGrpSpPr>
            <p:cNvPr id="19494" name="Group 19493">
              <a:extLst>
                <a:ext uri="{FF2B5EF4-FFF2-40B4-BE49-F238E27FC236}">
                  <a16:creationId xmlns:a16="http://schemas.microsoft.com/office/drawing/2014/main" id="{E40BD43D-BD82-43F9-936B-8F180C05FFAB}"/>
                </a:ext>
              </a:extLst>
            </p:cNvPr>
            <p:cNvGrpSpPr/>
            <p:nvPr/>
          </p:nvGrpSpPr>
          <p:grpSpPr>
            <a:xfrm>
              <a:off x="5752601" y="2380396"/>
              <a:ext cx="1999827" cy="1940051"/>
              <a:chOff x="-2311988" y="3091468"/>
              <a:chExt cx="2160000" cy="2160000"/>
            </a:xfrm>
          </p:grpSpPr>
          <p:sp>
            <p:nvSpPr>
              <p:cNvPr id="126" name="Oval 125">
                <a:extLst>
                  <a:ext uri="{FF2B5EF4-FFF2-40B4-BE49-F238E27FC236}">
                    <a16:creationId xmlns:a16="http://schemas.microsoft.com/office/drawing/2014/main" id="{BAE8F6B8-CE34-44A0-9321-A6E3A099701A}"/>
                  </a:ext>
                </a:extLst>
              </p:cNvPr>
              <p:cNvSpPr/>
              <p:nvPr/>
            </p:nvSpPr>
            <p:spPr>
              <a:xfrm>
                <a:off x="-2311988" y="3091468"/>
                <a:ext cx="2160000" cy="2160000"/>
              </a:xfrm>
              <a:prstGeom prst="ellipse">
                <a:avLst/>
              </a:prstGeom>
              <a:pattFill prst="ltUpDiag">
                <a:fgClr>
                  <a:schemeClr val="accent6">
                    <a:lumMod val="20000"/>
                    <a:lumOff val="80000"/>
                  </a:schemeClr>
                </a:fgClr>
                <a:bgClr>
                  <a:schemeClr val="bg1"/>
                </a:bgClr>
              </a:pattFill>
              <a:ln w="25400">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endParaRPr lang="en-GB" sz="675" dirty="0">
                  <a:solidFill>
                    <a:prstClr val="black"/>
                  </a:solidFill>
                  <a:latin typeface="Calibri"/>
                </a:endParaRPr>
              </a:p>
            </p:txBody>
          </p:sp>
          <p:sp>
            <p:nvSpPr>
              <p:cNvPr id="128" name="Oval 127">
                <a:extLst>
                  <a:ext uri="{FF2B5EF4-FFF2-40B4-BE49-F238E27FC236}">
                    <a16:creationId xmlns:a16="http://schemas.microsoft.com/office/drawing/2014/main" id="{AA7ADC0B-0505-4D24-9E88-8FD1865E79EB}"/>
                  </a:ext>
                </a:extLst>
              </p:cNvPr>
              <p:cNvSpPr/>
              <p:nvPr/>
            </p:nvSpPr>
            <p:spPr>
              <a:xfrm>
                <a:off x="-2143674" y="3289750"/>
                <a:ext cx="1800000" cy="1800000"/>
              </a:xfrm>
              <a:prstGeom prst="ellipse">
                <a:avLst/>
              </a:prstGeom>
              <a:solidFill>
                <a:srgbClr val="F2DCDB">
                  <a:alpha val="69804"/>
                </a:srgbClr>
              </a:solidFill>
              <a:ln w="25400">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endParaRPr lang="en-GB" sz="675" dirty="0">
                  <a:solidFill>
                    <a:prstClr val="black"/>
                  </a:solidFill>
                  <a:latin typeface="Calibri"/>
                </a:endParaRPr>
              </a:p>
            </p:txBody>
          </p:sp>
        </p:grpSp>
        <p:sp>
          <p:nvSpPr>
            <p:cNvPr id="124" name="Oval 123">
              <a:extLst>
                <a:ext uri="{FF2B5EF4-FFF2-40B4-BE49-F238E27FC236}">
                  <a16:creationId xmlns:a16="http://schemas.microsoft.com/office/drawing/2014/main" id="{435E82BB-58DC-478D-93E6-591D07B8E772}"/>
                </a:ext>
              </a:extLst>
            </p:cNvPr>
            <p:cNvSpPr/>
            <p:nvPr/>
          </p:nvSpPr>
          <p:spPr>
            <a:xfrm>
              <a:off x="6110117" y="2728158"/>
              <a:ext cx="1260000" cy="1260000"/>
            </a:xfrm>
            <a:prstGeom prst="ellipse">
              <a:avLst/>
            </a:prstGeom>
            <a:solidFill>
              <a:schemeClr val="accent2">
                <a:lumMod val="40000"/>
                <a:lumOff val="60000"/>
                <a:alpha val="42000"/>
              </a:schemeClr>
            </a:solidFill>
            <a:ln w="25400">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endParaRPr lang="en-GB" sz="675" dirty="0">
                <a:solidFill>
                  <a:prstClr val="black"/>
                </a:solidFill>
                <a:latin typeface="Calibri"/>
              </a:endParaRPr>
            </a:p>
          </p:txBody>
        </p:sp>
        <p:sp>
          <p:nvSpPr>
            <p:cNvPr id="58" name="Oval 57">
              <a:extLst>
                <a:ext uri="{FF2B5EF4-FFF2-40B4-BE49-F238E27FC236}">
                  <a16:creationId xmlns:a16="http://schemas.microsoft.com/office/drawing/2014/main" id="{BEFFED88-7815-4A72-A329-1ABB541F2C0D}"/>
                </a:ext>
              </a:extLst>
            </p:cNvPr>
            <p:cNvSpPr/>
            <p:nvPr/>
          </p:nvSpPr>
          <p:spPr>
            <a:xfrm>
              <a:off x="6338134" y="2952292"/>
              <a:ext cx="833261" cy="808354"/>
            </a:xfrm>
            <a:prstGeom prst="ellipse">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endParaRPr lang="en-GB" sz="675" dirty="0">
                <a:solidFill>
                  <a:prstClr val="black"/>
                </a:solidFill>
                <a:latin typeface="Calibri"/>
              </a:endParaRPr>
            </a:p>
          </p:txBody>
        </p:sp>
        <p:sp>
          <p:nvSpPr>
            <p:cNvPr id="254" name="TextBox 253">
              <a:extLst>
                <a:ext uri="{FF2B5EF4-FFF2-40B4-BE49-F238E27FC236}">
                  <a16:creationId xmlns:a16="http://schemas.microsoft.com/office/drawing/2014/main" id="{C68D147F-BACA-427B-83F5-0B5B2562DED6}"/>
                </a:ext>
              </a:extLst>
            </p:cNvPr>
            <p:cNvSpPr txBox="1"/>
            <p:nvPr/>
          </p:nvSpPr>
          <p:spPr>
            <a:xfrm>
              <a:off x="6339400" y="3075591"/>
              <a:ext cx="874337" cy="677108"/>
            </a:xfrm>
            <a:prstGeom prst="rect">
              <a:avLst/>
            </a:prstGeom>
            <a:noFill/>
            <a:ln>
              <a:noFill/>
            </a:ln>
          </p:spPr>
          <p:txBody>
            <a:bodyPr wrap="square" rtlCol="0">
              <a:spAutoFit/>
            </a:bodyPr>
            <a:lstStyle/>
            <a:p>
              <a:pPr algn="ctr" defTabSz="342900">
                <a:defRPr/>
              </a:pPr>
              <a:r>
                <a:rPr lang="en-GB" sz="720" dirty="0">
                  <a:solidFill>
                    <a:prstClr val="black"/>
                  </a:solidFill>
                  <a:latin typeface="Calibri"/>
                </a:rPr>
                <a:t>consultation training &amp; supervision</a:t>
              </a:r>
            </a:p>
            <a:p>
              <a:pPr algn="ctr" defTabSz="342900">
                <a:defRPr/>
              </a:pPr>
              <a:endParaRPr lang="en-GB" sz="450" dirty="0">
                <a:solidFill>
                  <a:prstClr val="black"/>
                </a:solidFill>
                <a:latin typeface="Calibri"/>
              </a:endParaRPr>
            </a:p>
          </p:txBody>
        </p:sp>
      </p:grpSp>
      <p:sp>
        <p:nvSpPr>
          <p:cNvPr id="131" name="Rectangle: Rounded Corners 130">
            <a:extLst>
              <a:ext uri="{FF2B5EF4-FFF2-40B4-BE49-F238E27FC236}">
                <a16:creationId xmlns:a16="http://schemas.microsoft.com/office/drawing/2014/main" id="{8235A7BD-7BD8-43D2-8D8B-9814023AC42F}"/>
              </a:ext>
            </a:extLst>
          </p:cNvPr>
          <p:cNvSpPr/>
          <p:nvPr/>
        </p:nvSpPr>
        <p:spPr>
          <a:xfrm rot="16200000">
            <a:off x="844461" y="3274691"/>
            <a:ext cx="3550450" cy="270000"/>
          </a:xfrm>
          <a:prstGeom prst="roundRect">
            <a:avLst>
              <a:gd name="adj" fmla="val 12356"/>
            </a:avLst>
          </a:prstGeom>
          <a:solidFill>
            <a:srgbClr val="00B05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50" b="1" spc="225" dirty="0">
                <a:solidFill>
                  <a:prstClr val="white"/>
                </a:solidFill>
                <a:latin typeface="Calibri"/>
              </a:rPr>
              <a:t>PERSONALISED CARE</a:t>
            </a:r>
            <a:endParaRPr lang="en-GB" sz="1350" b="1" spc="225" dirty="0">
              <a:solidFill>
                <a:prstClr val="white"/>
              </a:solidFill>
              <a:latin typeface="Calibri"/>
            </a:endParaRPr>
          </a:p>
        </p:txBody>
      </p:sp>
      <p:grpSp>
        <p:nvGrpSpPr>
          <p:cNvPr id="84" name="Group 83">
            <a:extLst>
              <a:ext uri="{FF2B5EF4-FFF2-40B4-BE49-F238E27FC236}">
                <a16:creationId xmlns:a16="http://schemas.microsoft.com/office/drawing/2014/main" id="{7C6FCF4A-1CD9-4E57-9931-74E50558B61F}"/>
              </a:ext>
            </a:extLst>
          </p:cNvPr>
          <p:cNvGrpSpPr/>
          <p:nvPr/>
        </p:nvGrpSpPr>
        <p:grpSpPr>
          <a:xfrm>
            <a:off x="3003071" y="1650428"/>
            <a:ext cx="2406887" cy="882998"/>
            <a:chOff x="1972094" y="1057571"/>
            <a:chExt cx="3209182" cy="1177330"/>
          </a:xfrm>
        </p:grpSpPr>
        <p:sp>
          <p:nvSpPr>
            <p:cNvPr id="44" name="Rectangle 8"/>
            <p:cNvSpPr>
              <a:spLocks noChangeArrowheads="1"/>
            </p:cNvSpPr>
            <p:nvPr/>
          </p:nvSpPr>
          <p:spPr bwMode="auto">
            <a:xfrm>
              <a:off x="1972094" y="1317052"/>
              <a:ext cx="3209182" cy="917849"/>
            </a:xfrm>
            <a:prstGeom prst="rect">
              <a:avLst/>
            </a:prstGeom>
            <a:ln w="25400">
              <a:solidFill>
                <a:srgbClr val="C00000"/>
              </a:solidFill>
              <a:headEnd/>
              <a:tailEnd/>
            </a:ln>
          </p:spPr>
          <p:style>
            <a:lnRef idx="2">
              <a:schemeClr val="accent6"/>
            </a:lnRef>
            <a:fillRef idx="1">
              <a:schemeClr val="lt1"/>
            </a:fillRef>
            <a:effectRef idx="0">
              <a:schemeClr val="accent6"/>
            </a:effectRef>
            <a:fontRef idx="minor">
              <a:schemeClr val="dk1"/>
            </a:fontRef>
          </p:style>
          <p:txBody>
            <a:bodyPr tIns="54000" anchor="ctr" anchorCtr="0"/>
            <a:lstStyle/>
            <a:p>
              <a:pPr marL="202406" defTabSz="685800">
                <a:defRPr/>
              </a:pPr>
              <a:r>
                <a:rPr lang="en-GB" sz="825" dirty="0">
                  <a:solidFill>
                    <a:prstClr val="black"/>
                  </a:solidFill>
                  <a:latin typeface="Calibri"/>
                </a:rPr>
                <a:t>All hospital staff</a:t>
              </a:r>
            </a:p>
            <a:p>
              <a:pPr marL="202406" defTabSz="685800">
                <a:defRPr/>
              </a:pPr>
              <a:r>
                <a:rPr lang="en-GB" sz="675" dirty="0">
                  <a:solidFill>
                    <a:prstClr val="black"/>
                  </a:solidFill>
                  <a:latin typeface="Calibri"/>
                </a:rPr>
                <a:t>e.g. clinic, ward, administrative</a:t>
              </a:r>
              <a:endParaRPr lang="en-GB" sz="750" dirty="0">
                <a:solidFill>
                  <a:prstClr val="black"/>
                </a:solidFill>
                <a:latin typeface="Calibri"/>
              </a:endParaRPr>
            </a:p>
          </p:txBody>
        </p:sp>
        <p:sp>
          <p:nvSpPr>
            <p:cNvPr id="29" name="Rectangle: Diagonal Corners Rounded 28"/>
            <p:cNvSpPr/>
            <p:nvPr/>
          </p:nvSpPr>
          <p:spPr>
            <a:xfrm>
              <a:off x="1972095" y="1316153"/>
              <a:ext cx="2102600" cy="216000"/>
            </a:xfrm>
            <a:prstGeom prst="rect">
              <a:avLst/>
            </a:prstGeom>
            <a:solidFill>
              <a:schemeClr val="accent4">
                <a:lumMod val="60000"/>
                <a:lumOff val="4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GB" sz="825" spc="225" dirty="0">
                  <a:solidFill>
                    <a:prstClr val="white"/>
                  </a:solidFill>
                  <a:latin typeface="Calibri"/>
                </a:rPr>
                <a:t>NICE Level 1</a:t>
              </a:r>
              <a:endParaRPr lang="en-GB" sz="1200" spc="225" dirty="0">
                <a:solidFill>
                  <a:prstClr val="white"/>
                </a:solidFill>
                <a:latin typeface="Calibri"/>
              </a:endParaRPr>
            </a:p>
          </p:txBody>
        </p:sp>
        <p:sp>
          <p:nvSpPr>
            <p:cNvPr id="61" name="Rectangle: Diagonal Corners Rounded 28">
              <a:extLst>
                <a:ext uri="{FF2B5EF4-FFF2-40B4-BE49-F238E27FC236}">
                  <a16:creationId xmlns:a16="http://schemas.microsoft.com/office/drawing/2014/main" id="{8D9E55DC-5367-42D5-9F6F-D1059524A778}"/>
                </a:ext>
              </a:extLst>
            </p:cNvPr>
            <p:cNvSpPr/>
            <p:nvPr/>
          </p:nvSpPr>
          <p:spPr>
            <a:xfrm>
              <a:off x="1973059" y="1057571"/>
              <a:ext cx="2101636" cy="167169"/>
            </a:xfrm>
            <a:prstGeom prst="rect">
              <a:avLst/>
            </a:prstGeom>
            <a:solidFill>
              <a:schemeClr val="bg1"/>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GB" sz="788" dirty="0">
                  <a:solidFill>
                    <a:prstClr val="black"/>
                  </a:solidFill>
                  <a:latin typeface="Calibri"/>
                </a:rPr>
                <a:t>as per NICE IOG 2004</a:t>
              </a:r>
              <a:endParaRPr lang="en-GB" sz="1050" dirty="0">
                <a:solidFill>
                  <a:prstClr val="black"/>
                </a:solidFill>
                <a:latin typeface="Calibri"/>
              </a:endParaRPr>
            </a:p>
          </p:txBody>
        </p:sp>
        <p:sp>
          <p:nvSpPr>
            <p:cNvPr id="118" name="TextBox 117">
              <a:extLst>
                <a:ext uri="{FF2B5EF4-FFF2-40B4-BE49-F238E27FC236}">
                  <a16:creationId xmlns:a16="http://schemas.microsoft.com/office/drawing/2014/main" id="{2A788A5E-9915-45F9-8B2E-0974E5FF50D1}"/>
                </a:ext>
              </a:extLst>
            </p:cNvPr>
            <p:cNvSpPr txBox="1"/>
            <p:nvPr/>
          </p:nvSpPr>
          <p:spPr>
            <a:xfrm>
              <a:off x="4206942" y="1491640"/>
              <a:ext cx="900973" cy="677108"/>
            </a:xfrm>
            <a:prstGeom prst="rect">
              <a:avLst/>
            </a:prstGeom>
            <a:noFill/>
          </p:spPr>
          <p:txBody>
            <a:bodyPr wrap="square" rtlCol="0">
              <a:spAutoFit/>
            </a:bodyPr>
            <a:lstStyle/>
            <a:p>
              <a:pPr algn="ctr" defTabSz="342900">
                <a:defRPr/>
              </a:pPr>
              <a:r>
                <a:rPr lang="en-GB" sz="750" dirty="0">
                  <a:solidFill>
                    <a:prstClr val="black"/>
                  </a:solidFill>
                  <a:latin typeface="Calibri"/>
                </a:rPr>
                <a:t>Holistic</a:t>
              </a:r>
            </a:p>
            <a:p>
              <a:pPr algn="ctr" defTabSz="342900">
                <a:defRPr/>
              </a:pPr>
              <a:r>
                <a:rPr lang="en-GB" sz="750" dirty="0">
                  <a:solidFill>
                    <a:prstClr val="black"/>
                  </a:solidFill>
                  <a:latin typeface="Calibri"/>
                </a:rPr>
                <a:t>Needs</a:t>
              </a:r>
            </a:p>
            <a:p>
              <a:pPr algn="ctr" defTabSz="342900">
                <a:defRPr/>
              </a:pPr>
              <a:r>
                <a:rPr lang="en-GB" sz="750" dirty="0">
                  <a:solidFill>
                    <a:prstClr val="black"/>
                  </a:solidFill>
                  <a:latin typeface="Calibri"/>
                </a:rPr>
                <a:t>Plan</a:t>
              </a:r>
            </a:p>
            <a:p>
              <a:pPr algn="ctr" defTabSz="342900">
                <a:defRPr/>
              </a:pPr>
              <a:endParaRPr lang="en-GB" sz="450" dirty="0">
                <a:solidFill>
                  <a:prstClr val="black"/>
                </a:solidFill>
                <a:latin typeface="Calibri"/>
              </a:endParaRPr>
            </a:p>
          </p:txBody>
        </p:sp>
        <p:sp>
          <p:nvSpPr>
            <p:cNvPr id="177" name="Rectangle 8">
              <a:extLst>
                <a:ext uri="{FF2B5EF4-FFF2-40B4-BE49-F238E27FC236}">
                  <a16:creationId xmlns:a16="http://schemas.microsoft.com/office/drawing/2014/main" id="{EEF52623-4C9F-4570-ACB7-E345BC2E91F7}"/>
                </a:ext>
              </a:extLst>
            </p:cNvPr>
            <p:cNvSpPr>
              <a:spLocks noChangeArrowheads="1"/>
            </p:cNvSpPr>
            <p:nvPr/>
          </p:nvSpPr>
          <p:spPr bwMode="auto">
            <a:xfrm>
              <a:off x="4327528" y="1448147"/>
              <a:ext cx="648000" cy="648000"/>
            </a:xfrm>
            <a:prstGeom prst="snip2DiagRect">
              <a:avLst/>
            </a:prstGeom>
            <a:noFill/>
            <a:ln w="28575">
              <a:solidFill>
                <a:srgbClr val="00B050"/>
              </a:solidFill>
              <a:headEnd/>
              <a:tailEnd/>
            </a:ln>
          </p:spPr>
          <p:style>
            <a:lnRef idx="2">
              <a:schemeClr val="accent6"/>
            </a:lnRef>
            <a:fillRef idx="1">
              <a:schemeClr val="lt1"/>
            </a:fillRef>
            <a:effectRef idx="0">
              <a:schemeClr val="accent6"/>
            </a:effectRef>
            <a:fontRef idx="minor">
              <a:schemeClr val="dk1"/>
            </a:fontRef>
          </p:style>
          <p:txBody>
            <a:bodyPr anchor="ctr" anchorCtr="0"/>
            <a:lstStyle/>
            <a:p>
              <a:pPr algn="ctr" defTabSz="685800">
                <a:defRPr/>
              </a:pPr>
              <a:endParaRPr lang="en-GB" sz="225" dirty="0">
                <a:solidFill>
                  <a:prstClr val="black"/>
                </a:solidFill>
                <a:latin typeface="Calibri"/>
              </a:endParaRPr>
            </a:p>
          </p:txBody>
        </p:sp>
      </p:grpSp>
      <p:grpSp>
        <p:nvGrpSpPr>
          <p:cNvPr id="90" name="Group 89">
            <a:extLst>
              <a:ext uri="{FF2B5EF4-FFF2-40B4-BE49-F238E27FC236}">
                <a16:creationId xmlns:a16="http://schemas.microsoft.com/office/drawing/2014/main" id="{D4073744-4EE4-4075-93AC-254EEEAC0496}"/>
              </a:ext>
            </a:extLst>
          </p:cNvPr>
          <p:cNvGrpSpPr/>
          <p:nvPr/>
        </p:nvGrpSpPr>
        <p:grpSpPr>
          <a:xfrm>
            <a:off x="3001948" y="4128448"/>
            <a:ext cx="2408011" cy="791468"/>
            <a:chOff x="1970595" y="4361597"/>
            <a:chExt cx="3210681" cy="1055291"/>
          </a:xfrm>
        </p:grpSpPr>
        <p:sp>
          <p:nvSpPr>
            <p:cNvPr id="40" name="Rectangle 8"/>
            <p:cNvSpPr>
              <a:spLocks noChangeArrowheads="1"/>
            </p:cNvSpPr>
            <p:nvPr/>
          </p:nvSpPr>
          <p:spPr bwMode="auto">
            <a:xfrm>
              <a:off x="1970595" y="4361597"/>
              <a:ext cx="3210681" cy="1055291"/>
            </a:xfrm>
            <a:prstGeom prst="snip2DiagRect">
              <a:avLst/>
            </a:prstGeom>
            <a:pattFill prst="pct5">
              <a:fgClr>
                <a:schemeClr val="accent6">
                  <a:lumMod val="20000"/>
                  <a:lumOff val="80000"/>
                </a:schemeClr>
              </a:fgClr>
              <a:bgClr>
                <a:schemeClr val="bg1"/>
              </a:bgClr>
            </a:pattFill>
            <a:ln w="28575">
              <a:solidFill>
                <a:srgbClr val="0070C0"/>
              </a:solidFill>
              <a:headEnd/>
              <a:tailEnd/>
            </a:ln>
          </p:spPr>
          <p:style>
            <a:lnRef idx="2">
              <a:schemeClr val="accent6"/>
            </a:lnRef>
            <a:fillRef idx="1">
              <a:schemeClr val="lt1"/>
            </a:fillRef>
            <a:effectRef idx="0">
              <a:schemeClr val="accent6"/>
            </a:effectRef>
            <a:fontRef idx="minor">
              <a:schemeClr val="dk1"/>
            </a:fontRef>
          </p:style>
          <p:txBody>
            <a:bodyPr anchor="t"/>
            <a:lstStyle/>
            <a:p>
              <a:pPr defTabSz="685800">
                <a:defRPr/>
              </a:pPr>
              <a:endParaRPr lang="en-GB" sz="300" dirty="0">
                <a:solidFill>
                  <a:prstClr val="black"/>
                </a:solidFill>
                <a:latin typeface="Calibri"/>
              </a:endParaRPr>
            </a:p>
            <a:p>
              <a:pPr defTabSz="685800">
                <a:defRPr/>
              </a:pPr>
              <a:r>
                <a:rPr lang="en-GB" sz="825" dirty="0">
                  <a:solidFill>
                    <a:prstClr val="black"/>
                  </a:solidFill>
                  <a:latin typeface="Calibri"/>
                </a:rPr>
                <a:t>Primary Care</a:t>
              </a:r>
            </a:p>
          </p:txBody>
        </p:sp>
        <p:sp>
          <p:nvSpPr>
            <p:cNvPr id="81" name="Rectangle 8"/>
            <p:cNvSpPr>
              <a:spLocks noChangeArrowheads="1"/>
            </p:cNvSpPr>
            <p:nvPr/>
          </p:nvSpPr>
          <p:spPr bwMode="auto">
            <a:xfrm>
              <a:off x="4327528" y="4647482"/>
              <a:ext cx="648000" cy="648000"/>
            </a:xfrm>
            <a:prstGeom prst="snip2DiagRect">
              <a:avLst/>
            </a:prstGeom>
            <a:noFill/>
            <a:ln w="28575">
              <a:solidFill>
                <a:srgbClr val="00B050"/>
              </a:solidFill>
              <a:headEnd/>
              <a:tailEnd/>
            </a:ln>
          </p:spPr>
          <p:style>
            <a:lnRef idx="2">
              <a:schemeClr val="accent6"/>
            </a:lnRef>
            <a:fillRef idx="1">
              <a:schemeClr val="lt1"/>
            </a:fillRef>
            <a:effectRef idx="0">
              <a:schemeClr val="accent6"/>
            </a:effectRef>
            <a:fontRef idx="minor">
              <a:schemeClr val="dk1"/>
            </a:fontRef>
          </p:style>
          <p:txBody>
            <a:bodyPr anchor="ctr" anchorCtr="0"/>
            <a:lstStyle/>
            <a:p>
              <a:pPr algn="ctr" defTabSz="685800">
                <a:defRPr/>
              </a:pPr>
              <a:endParaRPr lang="en-GB" sz="225" dirty="0">
                <a:solidFill>
                  <a:prstClr val="black"/>
                </a:solidFill>
                <a:latin typeface="Calibri"/>
              </a:endParaRPr>
            </a:p>
          </p:txBody>
        </p:sp>
        <p:sp>
          <p:nvSpPr>
            <p:cNvPr id="127" name="Rectangle 8">
              <a:extLst>
                <a:ext uri="{FF2B5EF4-FFF2-40B4-BE49-F238E27FC236}">
                  <a16:creationId xmlns:a16="http://schemas.microsoft.com/office/drawing/2014/main" id="{73DF7862-4703-4985-8359-34B3855C3CDD}"/>
                </a:ext>
              </a:extLst>
            </p:cNvPr>
            <p:cNvSpPr>
              <a:spLocks noChangeArrowheads="1"/>
            </p:cNvSpPr>
            <p:nvPr/>
          </p:nvSpPr>
          <p:spPr bwMode="auto">
            <a:xfrm>
              <a:off x="2157423" y="4762312"/>
              <a:ext cx="2074936" cy="540000"/>
            </a:xfrm>
            <a:prstGeom prst="snip2DiagRect">
              <a:avLst/>
            </a:prstGeom>
            <a:noFill/>
            <a:ln w="28575">
              <a:noFill/>
              <a:headEnd/>
              <a:tailEnd/>
            </a:ln>
          </p:spPr>
          <p:style>
            <a:lnRef idx="2">
              <a:schemeClr val="accent6"/>
            </a:lnRef>
            <a:fillRef idx="1">
              <a:schemeClr val="lt1"/>
            </a:fillRef>
            <a:effectRef idx="0">
              <a:schemeClr val="accent6"/>
            </a:effectRef>
            <a:fontRef idx="minor">
              <a:schemeClr val="dk1"/>
            </a:fontRef>
          </p:style>
          <p:txBody>
            <a:bodyPr anchor="ctr" anchorCtr="0"/>
            <a:lstStyle/>
            <a:p>
              <a:pPr defTabSz="685800">
                <a:defRPr/>
              </a:pPr>
              <a:r>
                <a:rPr lang="en-GB" sz="825" dirty="0">
                  <a:solidFill>
                    <a:prstClr val="black"/>
                  </a:solidFill>
                  <a:latin typeface="Calibri"/>
                </a:rPr>
                <a:t>GPs, primary care staff &amp; ‘care navigator’ roles</a:t>
              </a:r>
            </a:p>
          </p:txBody>
        </p:sp>
        <p:sp>
          <p:nvSpPr>
            <p:cNvPr id="185" name="TextBox 184">
              <a:extLst>
                <a:ext uri="{FF2B5EF4-FFF2-40B4-BE49-F238E27FC236}">
                  <a16:creationId xmlns:a16="http://schemas.microsoft.com/office/drawing/2014/main" id="{0DA81D5E-70C9-4910-ADB3-E5DCFC649653}"/>
                </a:ext>
              </a:extLst>
            </p:cNvPr>
            <p:cNvSpPr txBox="1"/>
            <p:nvPr/>
          </p:nvSpPr>
          <p:spPr>
            <a:xfrm>
              <a:off x="4222399" y="4690337"/>
              <a:ext cx="900973" cy="677108"/>
            </a:xfrm>
            <a:prstGeom prst="rect">
              <a:avLst/>
            </a:prstGeom>
            <a:noFill/>
          </p:spPr>
          <p:txBody>
            <a:bodyPr wrap="square" rtlCol="0">
              <a:spAutoFit/>
            </a:bodyPr>
            <a:lstStyle/>
            <a:p>
              <a:pPr algn="ctr" defTabSz="342900">
                <a:defRPr/>
              </a:pPr>
              <a:r>
                <a:rPr lang="en-GB" sz="750" dirty="0">
                  <a:solidFill>
                    <a:prstClr val="black"/>
                  </a:solidFill>
                  <a:latin typeface="Calibri"/>
                </a:rPr>
                <a:t>Cancer</a:t>
              </a:r>
            </a:p>
            <a:p>
              <a:pPr algn="ctr" defTabSz="342900">
                <a:defRPr/>
              </a:pPr>
              <a:r>
                <a:rPr lang="en-GB" sz="750" dirty="0">
                  <a:solidFill>
                    <a:prstClr val="black"/>
                  </a:solidFill>
                  <a:latin typeface="Calibri"/>
                </a:rPr>
                <a:t>Care</a:t>
              </a:r>
            </a:p>
            <a:p>
              <a:pPr algn="ctr" defTabSz="342900">
                <a:defRPr/>
              </a:pPr>
              <a:r>
                <a:rPr lang="en-GB" sz="750" dirty="0">
                  <a:solidFill>
                    <a:prstClr val="black"/>
                  </a:solidFill>
                  <a:latin typeface="Calibri"/>
                </a:rPr>
                <a:t>Plan</a:t>
              </a:r>
            </a:p>
            <a:p>
              <a:pPr algn="ctr" defTabSz="342900">
                <a:defRPr/>
              </a:pPr>
              <a:endParaRPr lang="en-GB" sz="450" dirty="0">
                <a:solidFill>
                  <a:prstClr val="black"/>
                </a:solidFill>
                <a:latin typeface="Calibri"/>
              </a:endParaRPr>
            </a:p>
          </p:txBody>
        </p:sp>
      </p:grpSp>
      <p:cxnSp>
        <p:nvCxnSpPr>
          <p:cNvPr id="186" name="Straight Arrow Connector 185">
            <a:extLst>
              <a:ext uri="{FF2B5EF4-FFF2-40B4-BE49-F238E27FC236}">
                <a16:creationId xmlns:a16="http://schemas.microsoft.com/office/drawing/2014/main" id="{D4B82F70-F207-4EB0-B83A-FF3EE4F4BDEE}"/>
              </a:ext>
            </a:extLst>
          </p:cNvPr>
          <p:cNvCxnSpPr>
            <a:cxnSpLocks/>
          </p:cNvCxnSpPr>
          <p:nvPr/>
        </p:nvCxnSpPr>
        <p:spPr>
          <a:xfrm flipV="1">
            <a:off x="6881491" y="2738430"/>
            <a:ext cx="1255899" cy="521529"/>
          </a:xfrm>
          <a:prstGeom prst="straightConnector1">
            <a:avLst/>
          </a:prstGeom>
          <a:ln w="28575">
            <a:solidFill>
              <a:schemeClr val="accent6">
                <a:lumMod val="75000"/>
              </a:schemeClr>
            </a:solidFill>
            <a:headEnd type="triangle"/>
            <a:tailEnd type="oval"/>
          </a:ln>
        </p:spPr>
        <p:style>
          <a:lnRef idx="1">
            <a:schemeClr val="dk1"/>
          </a:lnRef>
          <a:fillRef idx="0">
            <a:schemeClr val="dk1"/>
          </a:fillRef>
          <a:effectRef idx="0">
            <a:schemeClr val="dk1"/>
          </a:effectRef>
          <a:fontRef idx="minor">
            <a:schemeClr val="tx1"/>
          </a:fontRef>
        </p:style>
      </p:cxnSp>
      <p:cxnSp>
        <p:nvCxnSpPr>
          <p:cNvPr id="19505" name="Straight Arrow Connector 19504"/>
          <p:cNvCxnSpPr>
            <a:cxnSpLocks/>
            <a:stCxn id="143" idx="6"/>
            <a:endCxn id="76" idx="2"/>
          </p:cNvCxnSpPr>
          <p:nvPr/>
        </p:nvCxnSpPr>
        <p:spPr>
          <a:xfrm flipV="1">
            <a:off x="5509658" y="4333491"/>
            <a:ext cx="1477773" cy="257513"/>
          </a:xfrm>
          <a:prstGeom prst="straightConnector1">
            <a:avLst/>
          </a:prstGeom>
          <a:ln w="28575">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sp>
        <p:nvSpPr>
          <p:cNvPr id="77" name="Snip Diagonal Corner Rectangle 76"/>
          <p:cNvSpPr/>
          <p:nvPr/>
        </p:nvSpPr>
        <p:spPr>
          <a:xfrm>
            <a:off x="4499694" y="2186880"/>
            <a:ext cx="2592288" cy="207949"/>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750" i="1" dirty="0">
              <a:solidFill>
                <a:prstClr val="black"/>
              </a:solidFill>
              <a:latin typeface="Calibri"/>
            </a:endParaRPr>
          </a:p>
        </p:txBody>
      </p:sp>
      <p:grpSp>
        <p:nvGrpSpPr>
          <p:cNvPr id="91" name="Group 90">
            <a:extLst>
              <a:ext uri="{FF2B5EF4-FFF2-40B4-BE49-F238E27FC236}">
                <a16:creationId xmlns:a16="http://schemas.microsoft.com/office/drawing/2014/main" id="{A22AF1DB-A0E2-4419-B321-481ADF5C142C}"/>
              </a:ext>
            </a:extLst>
          </p:cNvPr>
          <p:cNvGrpSpPr/>
          <p:nvPr/>
        </p:nvGrpSpPr>
        <p:grpSpPr>
          <a:xfrm>
            <a:off x="6121736" y="1844366"/>
            <a:ext cx="1457999" cy="689061"/>
            <a:chOff x="6130313" y="1316153"/>
            <a:chExt cx="1943999" cy="918748"/>
          </a:xfrm>
        </p:grpSpPr>
        <p:sp>
          <p:nvSpPr>
            <p:cNvPr id="63" name="Rectangle 14"/>
            <p:cNvSpPr>
              <a:spLocks noChangeArrowheads="1"/>
            </p:cNvSpPr>
            <p:nvPr/>
          </p:nvSpPr>
          <p:spPr bwMode="auto">
            <a:xfrm>
              <a:off x="6130313" y="1316153"/>
              <a:ext cx="1943999" cy="918748"/>
            </a:xfrm>
            <a:prstGeom prst="rect">
              <a:avLst/>
            </a:prstGeom>
            <a:solidFill>
              <a:schemeClr val="bg1"/>
            </a:solidFill>
            <a:ln w="25400">
              <a:solidFill>
                <a:srgbClr val="C00000"/>
              </a:solidFill>
              <a:headEnd/>
              <a:tailEnd/>
            </a:ln>
          </p:spPr>
          <p:style>
            <a:lnRef idx="2">
              <a:schemeClr val="accent6"/>
            </a:lnRef>
            <a:fillRef idx="1">
              <a:schemeClr val="lt1"/>
            </a:fillRef>
            <a:effectRef idx="0">
              <a:schemeClr val="accent6"/>
            </a:effectRef>
            <a:fontRef idx="minor">
              <a:schemeClr val="dk1"/>
            </a:fontRef>
          </p:style>
          <p:txBody>
            <a:bodyPr tIns="81000" anchor="b" anchorCtr="0"/>
            <a:lstStyle/>
            <a:p>
              <a:pPr marL="66675" algn="ctr" defTabSz="685800">
                <a:buClr>
                  <a:srgbClr val="F79646">
                    <a:lumMod val="75000"/>
                  </a:srgbClr>
                </a:buClr>
                <a:buSzPct val="120000"/>
                <a:defRPr/>
              </a:pPr>
              <a:r>
                <a:rPr lang="en-GB" sz="825" dirty="0">
                  <a:solidFill>
                    <a:prstClr val="black"/>
                  </a:solidFill>
                  <a:latin typeface="Calibri"/>
                </a:rPr>
                <a:t>Level 2 assessment </a:t>
              </a:r>
            </a:p>
            <a:p>
              <a:pPr marL="66675" algn="ctr" defTabSz="685800">
                <a:buClr>
                  <a:srgbClr val="F79646">
                    <a:lumMod val="75000"/>
                  </a:srgbClr>
                </a:buClr>
                <a:buSzPct val="120000"/>
                <a:defRPr/>
              </a:pPr>
              <a:r>
                <a:rPr lang="en-GB" sz="825" dirty="0">
                  <a:solidFill>
                    <a:prstClr val="black"/>
                  </a:solidFill>
                  <a:latin typeface="Calibri"/>
                </a:rPr>
                <a:t>&amp; first-line input</a:t>
              </a:r>
            </a:p>
            <a:p>
              <a:pPr marL="66675" algn="ctr" defTabSz="685800">
                <a:buClr>
                  <a:srgbClr val="F79646">
                    <a:lumMod val="75000"/>
                  </a:srgbClr>
                </a:buClr>
                <a:buSzPct val="120000"/>
                <a:defRPr/>
              </a:pPr>
              <a:r>
                <a:rPr lang="en-GB" sz="675" dirty="0">
                  <a:solidFill>
                    <a:prstClr val="black"/>
                  </a:solidFill>
                  <a:latin typeface="Calibri"/>
                </a:rPr>
                <a:t>e.g. by Clinical Nurse Specialist</a:t>
              </a:r>
            </a:p>
            <a:p>
              <a:pPr marL="66675" algn="ctr" defTabSz="685800">
                <a:buClr>
                  <a:srgbClr val="F79646">
                    <a:lumMod val="75000"/>
                  </a:srgbClr>
                </a:buClr>
                <a:buSzPct val="120000"/>
                <a:defRPr/>
              </a:pPr>
              <a:endParaRPr lang="en-GB" sz="600" dirty="0">
                <a:solidFill>
                  <a:prstClr val="black"/>
                </a:solidFill>
                <a:latin typeface="Calibri"/>
              </a:endParaRPr>
            </a:p>
          </p:txBody>
        </p:sp>
        <p:sp>
          <p:nvSpPr>
            <p:cNvPr id="156" name="Rectangle: Diagonal Corners Rounded 155">
              <a:extLst>
                <a:ext uri="{FF2B5EF4-FFF2-40B4-BE49-F238E27FC236}">
                  <a16:creationId xmlns:a16="http://schemas.microsoft.com/office/drawing/2014/main" id="{C8773F87-6078-4305-AC5D-2EFC37E3E941}"/>
                </a:ext>
              </a:extLst>
            </p:cNvPr>
            <p:cNvSpPr/>
            <p:nvPr/>
          </p:nvSpPr>
          <p:spPr>
            <a:xfrm>
              <a:off x="6130313" y="1318177"/>
              <a:ext cx="1943999" cy="216000"/>
            </a:xfrm>
            <a:prstGeom prst="rect">
              <a:avLst/>
            </a:prstGeom>
            <a:solidFill>
              <a:schemeClr val="accent4">
                <a:lumMod val="60000"/>
                <a:lumOff val="4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GB" sz="825" spc="225" dirty="0">
                  <a:solidFill>
                    <a:prstClr val="white"/>
                  </a:solidFill>
                  <a:latin typeface="Calibri"/>
                </a:rPr>
                <a:t>NICE Level 2</a:t>
              </a:r>
            </a:p>
          </p:txBody>
        </p:sp>
      </p:grpSp>
      <p:sp>
        <p:nvSpPr>
          <p:cNvPr id="76" name="Rectangle 14"/>
          <p:cNvSpPr>
            <a:spLocks noChangeArrowheads="1"/>
          </p:cNvSpPr>
          <p:nvPr/>
        </p:nvSpPr>
        <p:spPr bwMode="auto">
          <a:xfrm>
            <a:off x="6987430" y="4158398"/>
            <a:ext cx="1565042" cy="350187"/>
          </a:xfrm>
          <a:prstGeom prst="snip2DiagRect">
            <a:avLst>
              <a:gd name="adj1" fmla="val 23738"/>
              <a:gd name="adj2" fmla="val 0"/>
            </a:avLst>
          </a:prstGeom>
          <a:solidFill>
            <a:schemeClr val="bg1"/>
          </a:solidFill>
          <a:ln w="28575">
            <a:solidFill>
              <a:srgbClr val="007BC3"/>
            </a:solidFill>
            <a:headEnd/>
            <a:tailEnd/>
          </a:ln>
        </p:spPr>
        <p:style>
          <a:lnRef idx="2">
            <a:schemeClr val="accent6"/>
          </a:lnRef>
          <a:fillRef idx="1">
            <a:schemeClr val="lt1"/>
          </a:fillRef>
          <a:effectRef idx="0">
            <a:schemeClr val="accent6"/>
          </a:effectRef>
          <a:fontRef idx="minor">
            <a:schemeClr val="dk1"/>
          </a:fontRef>
        </p:style>
        <p:txBody>
          <a:bodyPr anchor="ctr"/>
          <a:lstStyle/>
          <a:p>
            <a:pPr algn="ctr" defTabSz="685800">
              <a:buClr>
                <a:srgbClr val="F79646">
                  <a:lumMod val="75000"/>
                </a:srgbClr>
              </a:buClr>
              <a:buSzPct val="120000"/>
              <a:defRPr/>
            </a:pPr>
            <a:r>
              <a:rPr lang="en-GB" sz="825" dirty="0">
                <a:solidFill>
                  <a:prstClr val="black"/>
                </a:solidFill>
                <a:latin typeface="Calibri"/>
              </a:rPr>
              <a:t>IAPT - Community Psychological Therapies </a:t>
            </a:r>
          </a:p>
        </p:txBody>
      </p:sp>
      <p:sp>
        <p:nvSpPr>
          <p:cNvPr id="153" name="Oval 152"/>
          <p:cNvSpPr/>
          <p:nvPr/>
        </p:nvSpPr>
        <p:spPr>
          <a:xfrm>
            <a:off x="5314235" y="2101853"/>
            <a:ext cx="189000" cy="189000"/>
          </a:xfrm>
          <a:prstGeom prst="ellipse">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1</a:t>
            </a:r>
          </a:p>
        </p:txBody>
      </p:sp>
      <p:sp>
        <p:nvSpPr>
          <p:cNvPr id="143" name="Oval 142"/>
          <p:cNvSpPr/>
          <p:nvPr/>
        </p:nvSpPr>
        <p:spPr>
          <a:xfrm>
            <a:off x="5320657" y="4496503"/>
            <a:ext cx="189000" cy="189000"/>
          </a:xfrm>
          <a:prstGeom prst="ellipse">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3</a:t>
            </a:r>
          </a:p>
        </p:txBody>
      </p:sp>
      <p:grpSp>
        <p:nvGrpSpPr>
          <p:cNvPr id="125" name="Group 124">
            <a:extLst>
              <a:ext uri="{FF2B5EF4-FFF2-40B4-BE49-F238E27FC236}">
                <a16:creationId xmlns:a16="http://schemas.microsoft.com/office/drawing/2014/main" id="{170E806E-5207-45E5-A2F5-52D2A6835F15}"/>
              </a:ext>
            </a:extLst>
          </p:cNvPr>
          <p:cNvGrpSpPr/>
          <p:nvPr/>
        </p:nvGrpSpPr>
        <p:grpSpPr>
          <a:xfrm>
            <a:off x="4280326" y="2599743"/>
            <a:ext cx="1499870" cy="1455038"/>
            <a:chOff x="3675100" y="2323323"/>
            <a:chExt cx="1999827" cy="1940051"/>
          </a:xfrm>
        </p:grpSpPr>
        <p:grpSp>
          <p:nvGrpSpPr>
            <p:cNvPr id="96" name="Group 95">
              <a:extLst>
                <a:ext uri="{FF2B5EF4-FFF2-40B4-BE49-F238E27FC236}">
                  <a16:creationId xmlns:a16="http://schemas.microsoft.com/office/drawing/2014/main" id="{7A19947D-8C8F-4AEF-98BF-F5C54A9E53B8}"/>
                </a:ext>
              </a:extLst>
            </p:cNvPr>
            <p:cNvGrpSpPr/>
            <p:nvPr/>
          </p:nvGrpSpPr>
          <p:grpSpPr>
            <a:xfrm>
              <a:off x="3675100" y="2323323"/>
              <a:ext cx="1999827" cy="1940051"/>
              <a:chOff x="3675100" y="2323323"/>
              <a:chExt cx="1999827" cy="1940051"/>
            </a:xfrm>
          </p:grpSpPr>
          <p:sp>
            <p:nvSpPr>
              <p:cNvPr id="157" name="Oval 156">
                <a:extLst>
                  <a:ext uri="{FF2B5EF4-FFF2-40B4-BE49-F238E27FC236}">
                    <a16:creationId xmlns:a16="http://schemas.microsoft.com/office/drawing/2014/main" id="{44F0CF3F-64B7-4D1D-8535-237BF2EE9981}"/>
                  </a:ext>
                </a:extLst>
              </p:cNvPr>
              <p:cNvSpPr/>
              <p:nvPr/>
            </p:nvSpPr>
            <p:spPr>
              <a:xfrm>
                <a:off x="3675100" y="2323323"/>
                <a:ext cx="1999827" cy="1940051"/>
              </a:xfrm>
              <a:prstGeom prst="ellipse">
                <a:avLst/>
              </a:prstGeom>
              <a:solidFill>
                <a:srgbClr val="E5FFE5">
                  <a:alpha val="60000"/>
                </a:srgbClr>
              </a:solidFill>
              <a:ln w="25400">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endParaRPr lang="en-GB" sz="675" dirty="0">
                  <a:solidFill>
                    <a:prstClr val="black"/>
                  </a:solidFill>
                  <a:latin typeface="Calibri"/>
                </a:endParaRPr>
              </a:p>
            </p:txBody>
          </p:sp>
          <p:grpSp>
            <p:nvGrpSpPr>
              <p:cNvPr id="95" name="Group 94">
                <a:extLst>
                  <a:ext uri="{FF2B5EF4-FFF2-40B4-BE49-F238E27FC236}">
                    <a16:creationId xmlns:a16="http://schemas.microsoft.com/office/drawing/2014/main" id="{75AD7957-27F5-45AC-9323-E52EB58437B3}"/>
                  </a:ext>
                </a:extLst>
              </p:cNvPr>
              <p:cNvGrpSpPr/>
              <p:nvPr/>
            </p:nvGrpSpPr>
            <p:grpSpPr>
              <a:xfrm>
                <a:off x="3831266" y="2494693"/>
                <a:ext cx="1666523" cy="1616709"/>
                <a:chOff x="3831266" y="2494693"/>
                <a:chExt cx="1666523" cy="1616709"/>
              </a:xfrm>
            </p:grpSpPr>
            <p:sp>
              <p:nvSpPr>
                <p:cNvPr id="159" name="Oval 158">
                  <a:extLst>
                    <a:ext uri="{FF2B5EF4-FFF2-40B4-BE49-F238E27FC236}">
                      <a16:creationId xmlns:a16="http://schemas.microsoft.com/office/drawing/2014/main" id="{890AFAC5-360E-4BE2-BFA7-D3B19CF06C53}"/>
                    </a:ext>
                  </a:extLst>
                </p:cNvPr>
                <p:cNvSpPr/>
                <p:nvPr/>
              </p:nvSpPr>
              <p:spPr>
                <a:xfrm>
                  <a:off x="3831266" y="2494693"/>
                  <a:ext cx="1666523" cy="1616709"/>
                </a:xfrm>
                <a:prstGeom prst="ellipse">
                  <a:avLst/>
                </a:prstGeom>
                <a:solidFill>
                  <a:schemeClr val="accent3">
                    <a:lumMod val="20000"/>
                    <a:lumOff val="80000"/>
                    <a:alpha val="69804"/>
                  </a:schemeClr>
                </a:solidFill>
                <a:ln w="25400">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endParaRPr lang="en-GB" sz="675" dirty="0">
                    <a:solidFill>
                      <a:prstClr val="black"/>
                    </a:solidFill>
                    <a:latin typeface="Calibri"/>
                  </a:endParaRPr>
                </a:p>
              </p:txBody>
            </p:sp>
            <p:sp>
              <p:nvSpPr>
                <p:cNvPr id="160" name="Oval 159">
                  <a:extLst>
                    <a:ext uri="{FF2B5EF4-FFF2-40B4-BE49-F238E27FC236}">
                      <a16:creationId xmlns:a16="http://schemas.microsoft.com/office/drawing/2014/main" id="{A054AC38-3D84-42F2-960F-D9E8D016F3D2}"/>
                    </a:ext>
                  </a:extLst>
                </p:cNvPr>
                <p:cNvSpPr/>
                <p:nvPr/>
              </p:nvSpPr>
              <p:spPr>
                <a:xfrm>
                  <a:off x="4004804" y="2650034"/>
                  <a:ext cx="1333218" cy="1293367"/>
                </a:xfrm>
                <a:prstGeom prst="ellipse">
                  <a:avLst/>
                </a:prstGeom>
                <a:solidFill>
                  <a:schemeClr val="accent3">
                    <a:lumMod val="20000"/>
                    <a:lumOff val="80000"/>
                  </a:schemeClr>
                </a:solidFill>
                <a:ln w="25400">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endParaRPr lang="en-GB" sz="675" dirty="0">
                    <a:solidFill>
                      <a:prstClr val="black"/>
                    </a:solidFill>
                    <a:latin typeface="Calibri"/>
                  </a:endParaRPr>
                </a:p>
              </p:txBody>
            </p:sp>
            <p:sp>
              <p:nvSpPr>
                <p:cNvPr id="161" name="Oval 160">
                  <a:extLst>
                    <a:ext uri="{FF2B5EF4-FFF2-40B4-BE49-F238E27FC236}">
                      <a16:creationId xmlns:a16="http://schemas.microsoft.com/office/drawing/2014/main" id="{B43E47A0-98AA-49EE-BCF5-7DE5CF820431}"/>
                    </a:ext>
                  </a:extLst>
                </p:cNvPr>
                <p:cNvSpPr/>
                <p:nvPr/>
              </p:nvSpPr>
              <p:spPr>
                <a:xfrm>
                  <a:off x="4243332" y="2898856"/>
                  <a:ext cx="833261" cy="808354"/>
                </a:xfrm>
                <a:prstGeom prst="ellipse">
                  <a:avLst/>
                </a:prstGeom>
                <a:pattFill prst="ltDnDiag">
                  <a:fgClr>
                    <a:srgbClr val="92D050"/>
                  </a:fgClr>
                  <a:bgClr>
                    <a:schemeClr val="bg1"/>
                  </a:bgClr>
                </a:pattFill>
                <a:ln w="25400">
                  <a:solidFill>
                    <a:schemeClr val="accent3">
                      <a:lumMod val="20000"/>
                      <a:lumOff val="80000"/>
                      <a:alpha val="46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endParaRPr lang="en-GB" sz="675" dirty="0">
                    <a:solidFill>
                      <a:prstClr val="black"/>
                    </a:solidFill>
                    <a:latin typeface="Calibri"/>
                  </a:endParaRPr>
                </a:p>
              </p:txBody>
            </p:sp>
          </p:grpSp>
        </p:grpSp>
        <p:sp>
          <p:nvSpPr>
            <p:cNvPr id="19509" name="Rectangle 19508">
              <a:extLst>
                <a:ext uri="{FF2B5EF4-FFF2-40B4-BE49-F238E27FC236}">
                  <a16:creationId xmlns:a16="http://schemas.microsoft.com/office/drawing/2014/main" id="{32F168B6-CDD6-4BAA-A76F-A2A5518CE13E}"/>
                </a:ext>
              </a:extLst>
            </p:cNvPr>
            <p:cNvSpPr/>
            <p:nvPr/>
          </p:nvSpPr>
          <p:spPr>
            <a:xfrm>
              <a:off x="3774846" y="2454185"/>
              <a:ext cx="1826361" cy="1613568"/>
            </a:xfrm>
            <a:prstGeom prst="rect">
              <a:avLst/>
            </a:prstGeom>
          </p:spPr>
          <p:txBody>
            <a:bodyPr anchor="ctr" anchorCtr="0">
              <a:noAutofit/>
            </a:bodyPr>
            <a:lstStyle/>
            <a:p>
              <a:pPr algn="ctr" defTabSz="342900">
                <a:defRPr/>
              </a:pPr>
              <a:r>
                <a:rPr lang="en-GB" sz="1050" b="1" dirty="0">
                  <a:solidFill>
                    <a:srgbClr val="00B050"/>
                  </a:solidFill>
                  <a:latin typeface="Calibri"/>
                </a:rPr>
                <a:t>support for </a:t>
              </a:r>
            </a:p>
            <a:p>
              <a:pPr algn="ctr" defTabSz="342900">
                <a:defRPr/>
              </a:pPr>
              <a:r>
                <a:rPr lang="en-GB" sz="1050" b="1" dirty="0">
                  <a:solidFill>
                    <a:srgbClr val="00B050"/>
                  </a:solidFill>
                  <a:latin typeface="Calibri"/>
                </a:rPr>
                <a:t>self-management </a:t>
              </a:r>
            </a:p>
            <a:p>
              <a:pPr algn="ctr" defTabSz="342900">
                <a:defRPr/>
              </a:pPr>
              <a:r>
                <a:rPr lang="en-GB" sz="750" dirty="0">
                  <a:solidFill>
                    <a:prstClr val="black"/>
                  </a:solidFill>
                  <a:latin typeface="Calibri"/>
                </a:rPr>
                <a:t>information resources</a:t>
              </a:r>
            </a:p>
            <a:p>
              <a:pPr algn="ctr" defTabSz="342900">
                <a:defRPr/>
              </a:pPr>
              <a:r>
                <a:rPr lang="en-GB" sz="750" dirty="0">
                  <a:solidFill>
                    <a:prstClr val="black"/>
                  </a:solidFill>
                  <a:latin typeface="Calibri"/>
                </a:rPr>
                <a:t>social prescribing</a:t>
              </a:r>
            </a:p>
            <a:p>
              <a:pPr algn="ctr" defTabSz="342900">
                <a:defRPr/>
              </a:pPr>
              <a:r>
                <a:rPr lang="en-GB" sz="750" dirty="0">
                  <a:solidFill>
                    <a:prstClr val="black"/>
                  </a:solidFill>
                  <a:latin typeface="Calibri"/>
                </a:rPr>
                <a:t>third sector</a:t>
              </a:r>
            </a:p>
            <a:p>
              <a:pPr algn="ctr" defTabSz="342900">
                <a:defRPr/>
              </a:pPr>
              <a:r>
                <a:rPr lang="en-GB" sz="750" dirty="0">
                  <a:solidFill>
                    <a:prstClr val="black"/>
                  </a:solidFill>
                  <a:latin typeface="Calibri"/>
                </a:rPr>
                <a:t>social care</a:t>
              </a:r>
            </a:p>
            <a:p>
              <a:pPr algn="ctr" defTabSz="342900">
                <a:defRPr/>
              </a:pPr>
              <a:r>
                <a:rPr lang="en-GB" sz="750" dirty="0">
                  <a:solidFill>
                    <a:prstClr val="black"/>
                  </a:solidFill>
                  <a:latin typeface="Calibri"/>
                </a:rPr>
                <a:t>digital</a:t>
              </a:r>
            </a:p>
          </p:txBody>
        </p:sp>
      </p:grpSp>
      <p:grpSp>
        <p:nvGrpSpPr>
          <p:cNvPr id="19" name="Group 18"/>
          <p:cNvGrpSpPr/>
          <p:nvPr/>
        </p:nvGrpSpPr>
        <p:grpSpPr>
          <a:xfrm>
            <a:off x="3404639" y="2404034"/>
            <a:ext cx="1610966" cy="1848095"/>
            <a:chOff x="2507518" y="2062377"/>
            <a:chExt cx="2147955" cy="2464127"/>
          </a:xfrm>
        </p:grpSpPr>
        <p:cxnSp>
          <p:nvCxnSpPr>
            <p:cNvPr id="69" name="Straight Arrow Connector 68">
              <a:extLst>
                <a:ext uri="{FF2B5EF4-FFF2-40B4-BE49-F238E27FC236}">
                  <a16:creationId xmlns:a16="http://schemas.microsoft.com/office/drawing/2014/main" id="{E432D18E-9C9C-4A33-8C77-BED01474EC95}"/>
                </a:ext>
              </a:extLst>
            </p:cNvPr>
            <p:cNvCxnSpPr>
              <a:cxnSpLocks/>
              <a:stCxn id="135" idx="4"/>
            </p:cNvCxnSpPr>
            <p:nvPr/>
          </p:nvCxnSpPr>
          <p:spPr>
            <a:xfrm>
              <a:off x="2507518" y="3913972"/>
              <a:ext cx="3556" cy="612532"/>
            </a:xfrm>
            <a:prstGeom prst="straightConnector1">
              <a:avLst/>
            </a:prstGeom>
            <a:ln w="28575">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74" name="Straight Arrow Connector 73">
              <a:extLst>
                <a:ext uri="{FF2B5EF4-FFF2-40B4-BE49-F238E27FC236}">
                  <a16:creationId xmlns:a16="http://schemas.microsoft.com/office/drawing/2014/main" id="{5AA1A3C9-7701-45DB-8E50-D0A1249E02F3}"/>
                </a:ext>
              </a:extLst>
            </p:cNvPr>
            <p:cNvCxnSpPr>
              <a:cxnSpLocks/>
            </p:cNvCxnSpPr>
            <p:nvPr/>
          </p:nvCxnSpPr>
          <p:spPr>
            <a:xfrm flipH="1" flipV="1">
              <a:off x="4650543" y="3930199"/>
              <a:ext cx="4930" cy="513725"/>
            </a:xfrm>
            <a:prstGeom prst="straightConnector1">
              <a:avLst/>
            </a:prstGeom>
            <a:ln w="28575">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93" name="Straight Arrow Connector 192">
              <a:extLst>
                <a:ext uri="{FF2B5EF4-FFF2-40B4-BE49-F238E27FC236}">
                  <a16:creationId xmlns:a16="http://schemas.microsoft.com/office/drawing/2014/main" id="{BFB100C6-E26B-45E5-8CA9-08842FBBC9DD}"/>
                </a:ext>
              </a:extLst>
            </p:cNvPr>
            <p:cNvCxnSpPr>
              <a:cxnSpLocks/>
              <a:stCxn id="135" idx="6"/>
            </p:cNvCxnSpPr>
            <p:nvPr/>
          </p:nvCxnSpPr>
          <p:spPr>
            <a:xfrm>
              <a:off x="3047518" y="3373972"/>
              <a:ext cx="1027177" cy="0"/>
            </a:xfrm>
            <a:prstGeom prst="straightConnector1">
              <a:avLst/>
            </a:prstGeom>
            <a:ln w="28575">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60" name="Straight Arrow Connector 59">
              <a:extLst>
                <a:ext uri="{FF2B5EF4-FFF2-40B4-BE49-F238E27FC236}">
                  <a16:creationId xmlns:a16="http://schemas.microsoft.com/office/drawing/2014/main" id="{B11EABED-D17C-4D91-85A4-A6247F8E7D8C}"/>
                </a:ext>
              </a:extLst>
            </p:cNvPr>
            <p:cNvCxnSpPr>
              <a:cxnSpLocks/>
            </p:cNvCxnSpPr>
            <p:nvPr/>
          </p:nvCxnSpPr>
          <p:spPr>
            <a:xfrm>
              <a:off x="4654004" y="2179150"/>
              <a:ext cx="0" cy="496803"/>
            </a:xfrm>
            <a:prstGeom prst="straightConnector1">
              <a:avLst/>
            </a:prstGeom>
            <a:ln w="28575">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68" name="Straight Arrow Connector 67">
              <a:extLst>
                <a:ext uri="{FF2B5EF4-FFF2-40B4-BE49-F238E27FC236}">
                  <a16:creationId xmlns:a16="http://schemas.microsoft.com/office/drawing/2014/main" id="{0373CB77-0050-4E7B-AE33-B8A835627240}"/>
                </a:ext>
              </a:extLst>
            </p:cNvPr>
            <p:cNvCxnSpPr>
              <a:cxnSpLocks/>
              <a:stCxn id="135" idx="0"/>
            </p:cNvCxnSpPr>
            <p:nvPr/>
          </p:nvCxnSpPr>
          <p:spPr>
            <a:xfrm flipV="1">
              <a:off x="2507518" y="2062377"/>
              <a:ext cx="0" cy="771595"/>
            </a:xfrm>
            <a:prstGeom prst="straightConnector1">
              <a:avLst/>
            </a:prstGeom>
            <a:ln w="28575">
              <a:solidFill>
                <a:srgbClr val="00B050"/>
              </a:solidFill>
              <a:tailEnd type="triangle"/>
            </a:ln>
          </p:spPr>
          <p:style>
            <a:lnRef idx="1">
              <a:schemeClr val="accent6"/>
            </a:lnRef>
            <a:fillRef idx="0">
              <a:schemeClr val="accent6"/>
            </a:fillRef>
            <a:effectRef idx="0">
              <a:schemeClr val="accent6"/>
            </a:effectRef>
            <a:fontRef idx="minor">
              <a:schemeClr val="tx1"/>
            </a:fontRef>
          </p:style>
        </p:cxnSp>
      </p:grpSp>
      <p:cxnSp>
        <p:nvCxnSpPr>
          <p:cNvPr id="78" name="Straight Arrow Connector 77"/>
          <p:cNvCxnSpPr>
            <a:cxnSpLocks/>
            <a:stCxn id="143" idx="7"/>
          </p:cNvCxnSpPr>
          <p:nvPr/>
        </p:nvCxnSpPr>
        <p:spPr>
          <a:xfrm flipV="1">
            <a:off x="5481979" y="2880141"/>
            <a:ext cx="2655411" cy="1644043"/>
          </a:xfrm>
          <a:prstGeom prst="straightConnector1">
            <a:avLst/>
          </a:prstGeom>
          <a:ln w="28575">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04" name="Straight Arrow Connector 203">
            <a:extLst>
              <a:ext uri="{FF2B5EF4-FFF2-40B4-BE49-F238E27FC236}">
                <a16:creationId xmlns:a16="http://schemas.microsoft.com/office/drawing/2014/main" id="{F680BAD8-58FB-443B-A35A-0B4035EFE5BF}"/>
              </a:ext>
            </a:extLst>
          </p:cNvPr>
          <p:cNvCxnSpPr>
            <a:cxnSpLocks/>
          </p:cNvCxnSpPr>
          <p:nvPr/>
        </p:nvCxnSpPr>
        <p:spPr>
          <a:xfrm flipV="1">
            <a:off x="5205168" y="3598885"/>
            <a:ext cx="1173105" cy="705608"/>
          </a:xfrm>
          <a:prstGeom prst="straightConnector1">
            <a:avLst/>
          </a:prstGeom>
          <a:ln w="28575">
            <a:solidFill>
              <a:schemeClr val="accent6">
                <a:lumMod val="75000"/>
              </a:schemeClr>
            </a:solidFill>
            <a:headEnd type="triangle"/>
            <a:tailEnd type="oval"/>
          </a:ln>
        </p:spPr>
        <p:style>
          <a:lnRef idx="1">
            <a:schemeClr val="dk1"/>
          </a:lnRef>
          <a:fillRef idx="0">
            <a:schemeClr val="dk1"/>
          </a:fillRef>
          <a:effectRef idx="0">
            <a:schemeClr val="dk1"/>
          </a:effectRef>
          <a:fontRef idx="minor">
            <a:schemeClr val="tx1"/>
          </a:fontRef>
        </p:style>
      </p:cxnSp>
      <p:cxnSp>
        <p:nvCxnSpPr>
          <p:cNvPr id="207" name="Straight Arrow Connector 206">
            <a:extLst>
              <a:ext uri="{FF2B5EF4-FFF2-40B4-BE49-F238E27FC236}">
                <a16:creationId xmlns:a16="http://schemas.microsoft.com/office/drawing/2014/main" id="{245CC992-BF78-4B12-A6CD-A8E905BFB387}"/>
              </a:ext>
            </a:extLst>
          </p:cNvPr>
          <p:cNvCxnSpPr>
            <a:cxnSpLocks/>
            <a:endCxn id="58" idx="0"/>
          </p:cNvCxnSpPr>
          <p:nvPr/>
        </p:nvCxnSpPr>
        <p:spPr>
          <a:xfrm>
            <a:off x="6588386" y="2432515"/>
            <a:ext cx="1688" cy="638955"/>
          </a:xfrm>
          <a:prstGeom prst="straightConnector1">
            <a:avLst/>
          </a:prstGeom>
          <a:ln w="28575">
            <a:solidFill>
              <a:schemeClr val="accent6">
                <a:lumMod val="75000"/>
              </a:schemeClr>
            </a:solidFill>
            <a:headEnd type="triangle"/>
            <a:tailEnd type="oval"/>
          </a:ln>
        </p:spPr>
        <p:style>
          <a:lnRef idx="1">
            <a:schemeClr val="dk1"/>
          </a:lnRef>
          <a:fillRef idx="0">
            <a:schemeClr val="dk1"/>
          </a:fillRef>
          <a:effectRef idx="0">
            <a:schemeClr val="dk1"/>
          </a:effectRef>
          <a:fontRef idx="minor">
            <a:schemeClr val="tx1"/>
          </a:fontRef>
        </p:style>
      </p:cxnSp>
      <p:cxnSp>
        <p:nvCxnSpPr>
          <p:cNvPr id="212" name="Straight Arrow Connector 211">
            <a:extLst>
              <a:ext uri="{FF2B5EF4-FFF2-40B4-BE49-F238E27FC236}">
                <a16:creationId xmlns:a16="http://schemas.microsoft.com/office/drawing/2014/main" id="{BDFF2549-1371-42E8-A001-7CDD46B7EEBA}"/>
              </a:ext>
            </a:extLst>
          </p:cNvPr>
          <p:cNvCxnSpPr>
            <a:cxnSpLocks/>
          </p:cNvCxnSpPr>
          <p:nvPr/>
        </p:nvCxnSpPr>
        <p:spPr>
          <a:xfrm flipH="1" flipV="1">
            <a:off x="6806258" y="3598885"/>
            <a:ext cx="407075" cy="670160"/>
          </a:xfrm>
          <a:prstGeom prst="straightConnector1">
            <a:avLst/>
          </a:prstGeom>
          <a:ln w="28575">
            <a:solidFill>
              <a:schemeClr val="accent6">
                <a:lumMod val="75000"/>
              </a:schemeClr>
            </a:solidFill>
            <a:headEnd type="triangle"/>
            <a:tailEnd type="oval"/>
          </a:ln>
        </p:spPr>
        <p:style>
          <a:lnRef idx="1">
            <a:schemeClr val="dk1"/>
          </a:lnRef>
          <a:fillRef idx="0">
            <a:schemeClr val="dk1"/>
          </a:fillRef>
          <a:effectRef idx="0">
            <a:schemeClr val="dk1"/>
          </a:effectRef>
          <a:fontRef idx="minor">
            <a:schemeClr val="tx1"/>
          </a:fontRef>
        </p:style>
      </p:cxnSp>
      <p:cxnSp>
        <p:nvCxnSpPr>
          <p:cNvPr id="217" name="Straight Arrow Connector 216">
            <a:extLst>
              <a:ext uri="{FF2B5EF4-FFF2-40B4-BE49-F238E27FC236}">
                <a16:creationId xmlns:a16="http://schemas.microsoft.com/office/drawing/2014/main" id="{1E2C7B61-96EE-4419-B2E5-ED9D8CB7ED29}"/>
              </a:ext>
            </a:extLst>
          </p:cNvPr>
          <p:cNvCxnSpPr>
            <a:cxnSpLocks/>
          </p:cNvCxnSpPr>
          <p:nvPr/>
        </p:nvCxnSpPr>
        <p:spPr>
          <a:xfrm>
            <a:off x="5323340" y="2433653"/>
            <a:ext cx="999375" cy="788190"/>
          </a:xfrm>
          <a:prstGeom prst="straightConnector1">
            <a:avLst/>
          </a:prstGeom>
          <a:ln w="28575">
            <a:solidFill>
              <a:schemeClr val="accent6">
                <a:lumMod val="75000"/>
              </a:schemeClr>
            </a:solidFill>
            <a:headEnd type="triangle"/>
            <a:tailEnd type="oval"/>
          </a:ln>
        </p:spPr>
        <p:style>
          <a:lnRef idx="1">
            <a:schemeClr val="dk1"/>
          </a:lnRef>
          <a:fillRef idx="0">
            <a:schemeClr val="dk1"/>
          </a:fillRef>
          <a:effectRef idx="0">
            <a:schemeClr val="dk1"/>
          </a:effectRef>
          <a:fontRef idx="minor">
            <a:schemeClr val="tx1"/>
          </a:fontRef>
        </p:style>
      </p:cxnSp>
      <p:sp>
        <p:nvSpPr>
          <p:cNvPr id="154" name="Oval 153"/>
          <p:cNvSpPr/>
          <p:nvPr/>
        </p:nvSpPr>
        <p:spPr>
          <a:xfrm>
            <a:off x="7489603" y="2091860"/>
            <a:ext cx="189000" cy="189000"/>
          </a:xfrm>
          <a:prstGeom prst="ellipse">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2</a:t>
            </a:r>
            <a:endParaRPr lang="en-GB" sz="1350" dirty="0">
              <a:solidFill>
                <a:prstClr val="white"/>
              </a:solidFill>
              <a:latin typeface="Calibri"/>
            </a:endParaRPr>
          </a:p>
        </p:txBody>
      </p:sp>
    </p:spTree>
    <p:extLst>
      <p:ext uri="{BB962C8B-B14F-4D97-AF65-F5344CB8AC3E}">
        <p14:creationId xmlns:p14="http://schemas.microsoft.com/office/powerpoint/2010/main" val="106085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500"/>
                                        <p:tgtEl>
                                          <p:spTgt spid="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8"/>
                                        </p:tgtEl>
                                        <p:attrNameLst>
                                          <p:attrName>style.visibility</p:attrName>
                                        </p:attrNameLst>
                                      </p:cBhvr>
                                      <p:to>
                                        <p:strVal val="visible"/>
                                      </p:to>
                                    </p:set>
                                    <p:animEffect transition="in" filter="fade">
                                      <p:cBhvr>
                                        <p:cTn id="13" dur="500"/>
                                        <p:tgtEl>
                                          <p:spTgt spid="19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490"/>
                                        </p:tgtEl>
                                        <p:attrNameLst>
                                          <p:attrName>style.visibility</p:attrName>
                                        </p:attrNameLst>
                                      </p:cBhvr>
                                      <p:to>
                                        <p:strVal val="visible"/>
                                      </p:to>
                                    </p:set>
                                    <p:animEffect transition="in" filter="fade">
                                      <p:cBhvr>
                                        <p:cTn id="19" dur="500"/>
                                        <p:tgtEl>
                                          <p:spTgt spid="1949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6"/>
                                        </p:tgtEl>
                                        <p:attrNameLst>
                                          <p:attrName>style.visibility</p:attrName>
                                        </p:attrNameLst>
                                      </p:cBhvr>
                                      <p:to>
                                        <p:strVal val="visible"/>
                                      </p:to>
                                    </p:set>
                                    <p:animEffect transition="in" filter="fade">
                                      <p:cBhvr>
                                        <p:cTn id="45" dur="500"/>
                                        <p:tgtEl>
                                          <p:spTgt spid="176"/>
                                        </p:tgtEl>
                                      </p:cBhvr>
                                    </p:animEffect>
                                  </p:childTnLst>
                                </p:cTn>
                              </p:par>
                              <p:par>
                                <p:cTn id="46" presetID="10" presetClass="entr" presetSubtype="0" fill="hold" nodeType="withEffect">
                                  <p:stCondLst>
                                    <p:cond delay="0"/>
                                  </p:stCondLst>
                                  <p:childTnLst>
                                    <p:set>
                                      <p:cBhvr>
                                        <p:cTn id="47" dur="1" fill="hold">
                                          <p:stCondLst>
                                            <p:cond delay="0"/>
                                          </p:stCondLst>
                                        </p:cTn>
                                        <p:tgtEl>
                                          <p:spTgt spid="247"/>
                                        </p:tgtEl>
                                        <p:attrNameLst>
                                          <p:attrName>style.visibility</p:attrName>
                                        </p:attrNameLst>
                                      </p:cBhvr>
                                      <p:to>
                                        <p:strVal val="visible"/>
                                      </p:to>
                                    </p:set>
                                    <p:animEffect transition="in" filter="fade">
                                      <p:cBhvr>
                                        <p:cTn id="48" dur="500"/>
                                        <p:tgtEl>
                                          <p:spTgt spid="24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500"/>
                                        <p:tgtEl>
                                          <p:spTgt spid="90"/>
                                        </p:tgtEl>
                                      </p:cBhvr>
                                    </p:animEffect>
                                  </p:childTnLst>
                                </p:cTn>
                              </p:par>
                              <p:par>
                                <p:cTn id="54" presetID="10" presetClass="entr" presetSubtype="0" fill="hold"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childTnLst>
                                </p:cTn>
                              </p:par>
                              <p:par>
                                <p:cTn id="57" presetID="1"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par>
                          <p:cTn id="59" fill="hold">
                            <p:stCondLst>
                              <p:cond delay="500"/>
                            </p:stCondLst>
                            <p:childTnLst>
                              <p:par>
                                <p:cTn id="60" presetID="55" presetClass="entr" presetSubtype="0" fill="hold" nodeType="afterEffect">
                                  <p:stCondLst>
                                    <p:cond delay="0"/>
                                  </p:stCondLst>
                                  <p:childTnLst>
                                    <p:set>
                                      <p:cBhvr>
                                        <p:cTn id="61" dur="1" fill="hold">
                                          <p:stCondLst>
                                            <p:cond delay="0"/>
                                          </p:stCondLst>
                                        </p:cTn>
                                        <p:tgtEl>
                                          <p:spTgt spid="125"/>
                                        </p:tgtEl>
                                        <p:attrNameLst>
                                          <p:attrName>style.visibility</p:attrName>
                                        </p:attrNameLst>
                                      </p:cBhvr>
                                      <p:to>
                                        <p:strVal val="visible"/>
                                      </p:to>
                                    </p:set>
                                    <p:anim calcmode="lin" valueType="num">
                                      <p:cBhvr>
                                        <p:cTn id="62" dur="1000" fill="hold"/>
                                        <p:tgtEl>
                                          <p:spTgt spid="125"/>
                                        </p:tgtEl>
                                        <p:attrNameLst>
                                          <p:attrName>ppt_w</p:attrName>
                                        </p:attrNameLst>
                                      </p:cBhvr>
                                      <p:tavLst>
                                        <p:tav tm="0">
                                          <p:val>
                                            <p:strVal val="#ppt_w*0.70"/>
                                          </p:val>
                                        </p:tav>
                                        <p:tav tm="100000">
                                          <p:val>
                                            <p:strVal val="#ppt_w"/>
                                          </p:val>
                                        </p:tav>
                                      </p:tavLst>
                                    </p:anim>
                                    <p:anim calcmode="lin" valueType="num">
                                      <p:cBhvr>
                                        <p:cTn id="63" dur="1000" fill="hold"/>
                                        <p:tgtEl>
                                          <p:spTgt spid="125"/>
                                        </p:tgtEl>
                                        <p:attrNameLst>
                                          <p:attrName>ppt_h</p:attrName>
                                        </p:attrNameLst>
                                      </p:cBhvr>
                                      <p:tavLst>
                                        <p:tav tm="0">
                                          <p:val>
                                            <p:strVal val="#ppt_h"/>
                                          </p:val>
                                        </p:tav>
                                        <p:tav tm="100000">
                                          <p:val>
                                            <p:strVal val="#ppt_h"/>
                                          </p:val>
                                        </p:tav>
                                      </p:tavLst>
                                    </p:anim>
                                    <p:animEffect transition="in" filter="fade">
                                      <p:cBhvr>
                                        <p:cTn id="64" dur="1000"/>
                                        <p:tgtEl>
                                          <p:spTgt spid="12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3"/>
                                        </p:tgtEl>
                                        <p:attrNameLst>
                                          <p:attrName>style.visibility</p:attrName>
                                        </p:attrNameLst>
                                      </p:cBhvr>
                                      <p:to>
                                        <p:strVal val="visible"/>
                                      </p:to>
                                    </p:set>
                                    <p:animEffect transition="in" filter="fade">
                                      <p:cBhvr>
                                        <p:cTn id="69" dur="500"/>
                                        <p:tgtEl>
                                          <p:spTgt spid="153"/>
                                        </p:tgtEl>
                                      </p:cBhvr>
                                    </p:animEffect>
                                  </p:childTnLst>
                                </p:cTn>
                              </p:par>
                              <p:par>
                                <p:cTn id="70" presetID="10" presetClass="entr" presetSubtype="0" fill="hold" nodeType="withEffect">
                                  <p:stCondLst>
                                    <p:cond delay="0"/>
                                  </p:stCondLst>
                                  <p:childTnLst>
                                    <p:set>
                                      <p:cBhvr>
                                        <p:cTn id="71" dur="1" fill="hold">
                                          <p:stCondLst>
                                            <p:cond delay="0"/>
                                          </p:stCondLst>
                                        </p:cTn>
                                        <p:tgtEl>
                                          <p:spTgt spid="19492"/>
                                        </p:tgtEl>
                                        <p:attrNameLst>
                                          <p:attrName>style.visibility</p:attrName>
                                        </p:attrNameLst>
                                      </p:cBhvr>
                                      <p:to>
                                        <p:strVal val="visible"/>
                                      </p:to>
                                    </p:set>
                                    <p:animEffect transition="in" filter="fade">
                                      <p:cBhvr>
                                        <p:cTn id="72" dur="500"/>
                                        <p:tgtEl>
                                          <p:spTgt spid="19492"/>
                                        </p:tgtEl>
                                      </p:cBhvr>
                                    </p:animEffect>
                                  </p:childTnLst>
                                </p:cTn>
                              </p:par>
                              <p:par>
                                <p:cTn id="73" presetID="10" presetClass="entr" presetSubtype="0" fill="hold" nodeType="withEffect">
                                  <p:stCondLst>
                                    <p:cond delay="0"/>
                                  </p:stCondLst>
                                  <p:childTnLst>
                                    <p:set>
                                      <p:cBhvr>
                                        <p:cTn id="74" dur="1" fill="hold">
                                          <p:stCondLst>
                                            <p:cond delay="0"/>
                                          </p:stCondLst>
                                        </p:cTn>
                                        <p:tgtEl>
                                          <p:spTgt spid="91"/>
                                        </p:tgtEl>
                                        <p:attrNameLst>
                                          <p:attrName>style.visibility</p:attrName>
                                        </p:attrNameLst>
                                      </p:cBhvr>
                                      <p:to>
                                        <p:strVal val="visible"/>
                                      </p:to>
                                    </p:set>
                                    <p:animEffect transition="in" filter="fade">
                                      <p:cBhvr>
                                        <p:cTn id="75" dur="500"/>
                                        <p:tgtEl>
                                          <p:spTgt spid="9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43"/>
                                        </p:tgtEl>
                                        <p:attrNameLst>
                                          <p:attrName>style.visibility</p:attrName>
                                        </p:attrNameLst>
                                      </p:cBhvr>
                                      <p:to>
                                        <p:strVal val="visible"/>
                                      </p:to>
                                    </p:set>
                                    <p:animEffect transition="in" filter="fade">
                                      <p:cBhvr>
                                        <p:cTn id="78" dur="500"/>
                                        <p:tgtEl>
                                          <p:spTgt spid="143"/>
                                        </p:tgtEl>
                                      </p:cBhvr>
                                    </p:animEffect>
                                  </p:childTnLst>
                                </p:cTn>
                              </p:par>
                              <p:par>
                                <p:cTn id="79" presetID="10" presetClass="entr" presetSubtype="0" fill="hold" nodeType="withEffect">
                                  <p:stCondLst>
                                    <p:cond delay="0"/>
                                  </p:stCondLst>
                                  <p:childTnLst>
                                    <p:set>
                                      <p:cBhvr>
                                        <p:cTn id="80" dur="1" fill="hold">
                                          <p:stCondLst>
                                            <p:cond delay="0"/>
                                          </p:stCondLst>
                                        </p:cTn>
                                        <p:tgtEl>
                                          <p:spTgt spid="19505"/>
                                        </p:tgtEl>
                                        <p:attrNameLst>
                                          <p:attrName>style.visibility</p:attrName>
                                        </p:attrNameLst>
                                      </p:cBhvr>
                                      <p:to>
                                        <p:strVal val="visible"/>
                                      </p:to>
                                    </p:set>
                                    <p:animEffect transition="in" filter="fade">
                                      <p:cBhvr>
                                        <p:cTn id="81" dur="500"/>
                                        <p:tgtEl>
                                          <p:spTgt spid="1950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6"/>
                                        </p:tgtEl>
                                        <p:attrNameLst>
                                          <p:attrName>style.visibility</p:attrName>
                                        </p:attrNameLst>
                                      </p:cBhvr>
                                      <p:to>
                                        <p:strVal val="visible"/>
                                      </p:to>
                                    </p:set>
                                    <p:animEffect transition="in" filter="fade">
                                      <p:cBhvr>
                                        <p:cTn id="84" dur="500"/>
                                        <p:tgtEl>
                                          <p:spTgt spid="76"/>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4"/>
                                        </p:tgtEl>
                                        <p:attrNameLst>
                                          <p:attrName>style.visibility</p:attrName>
                                        </p:attrNameLst>
                                      </p:cBhvr>
                                      <p:to>
                                        <p:strVal val="visible"/>
                                      </p:to>
                                    </p:set>
                                    <p:animEffect transition="in" filter="fade">
                                      <p:cBhvr>
                                        <p:cTn id="89" dur="500"/>
                                        <p:tgtEl>
                                          <p:spTgt spid="154"/>
                                        </p:tgtEl>
                                      </p:cBhvr>
                                    </p:animEffect>
                                  </p:childTnLst>
                                </p:cTn>
                              </p:par>
                              <p:par>
                                <p:cTn id="90" presetID="10" presetClass="entr" presetSubtype="0" fill="hold" nodeType="withEffect">
                                  <p:stCondLst>
                                    <p:cond delay="0"/>
                                  </p:stCondLst>
                                  <p:childTnLst>
                                    <p:set>
                                      <p:cBhvr>
                                        <p:cTn id="91" dur="1" fill="hold">
                                          <p:stCondLst>
                                            <p:cond delay="0"/>
                                          </p:stCondLst>
                                        </p:cTn>
                                        <p:tgtEl>
                                          <p:spTgt spid="19518"/>
                                        </p:tgtEl>
                                        <p:attrNameLst>
                                          <p:attrName>style.visibility</p:attrName>
                                        </p:attrNameLst>
                                      </p:cBhvr>
                                      <p:to>
                                        <p:strVal val="visible"/>
                                      </p:to>
                                    </p:set>
                                    <p:animEffect transition="in" filter="fade">
                                      <p:cBhvr>
                                        <p:cTn id="92" dur="500"/>
                                        <p:tgtEl>
                                          <p:spTgt spid="1951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95"/>
                                        </p:tgtEl>
                                        <p:attrNameLst>
                                          <p:attrName>style.visibility</p:attrName>
                                        </p:attrNameLst>
                                      </p:cBhvr>
                                      <p:to>
                                        <p:strVal val="visible"/>
                                      </p:to>
                                    </p:set>
                                    <p:animEffect transition="in" filter="fade">
                                      <p:cBhvr>
                                        <p:cTn id="95" dur="500"/>
                                        <p:tgtEl>
                                          <p:spTgt spid="19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4"/>
                                        </p:tgtEl>
                                        <p:attrNameLst>
                                          <p:attrName>style.visibility</p:attrName>
                                        </p:attrNameLst>
                                      </p:cBhvr>
                                      <p:to>
                                        <p:strVal val="visible"/>
                                      </p:to>
                                    </p:set>
                                    <p:animEffect transition="in" filter="fade">
                                      <p:cBhvr>
                                        <p:cTn id="98" dur="500"/>
                                        <p:tgtEl>
                                          <p:spTgt spid="11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500"/>
                                        <p:tgtEl>
                                          <p:spTgt spid="3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500"/>
                                        <p:tgtEl>
                                          <p:spTgt spid="21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02"/>
                                        </p:tgtEl>
                                        <p:attrNameLst>
                                          <p:attrName>style.visibility</p:attrName>
                                        </p:attrNameLst>
                                      </p:cBhvr>
                                      <p:to>
                                        <p:strVal val="visible"/>
                                      </p:to>
                                    </p:set>
                                    <p:animEffect transition="in" filter="fade">
                                      <p:cBhvr>
                                        <p:cTn id="107" dur="500"/>
                                        <p:tgtEl>
                                          <p:spTgt spid="102"/>
                                        </p:tgtEl>
                                      </p:cBhvr>
                                    </p:animEffect>
                                  </p:childTnLst>
                                </p:cTn>
                              </p:par>
                              <p:par>
                                <p:cTn id="108" presetID="10" presetClass="entr" presetSubtype="0" fill="hold" nodeType="withEffect">
                                  <p:stCondLst>
                                    <p:cond delay="0"/>
                                  </p:stCondLst>
                                  <p:childTnLst>
                                    <p:set>
                                      <p:cBhvr>
                                        <p:cTn id="109" dur="1" fill="hold">
                                          <p:stCondLst>
                                            <p:cond delay="0"/>
                                          </p:stCondLst>
                                        </p:cTn>
                                        <p:tgtEl>
                                          <p:spTgt spid="78"/>
                                        </p:tgtEl>
                                        <p:attrNameLst>
                                          <p:attrName>style.visibility</p:attrName>
                                        </p:attrNameLst>
                                      </p:cBhvr>
                                      <p:to>
                                        <p:strVal val="visible"/>
                                      </p:to>
                                    </p:set>
                                    <p:animEffect transition="in" filter="fade">
                                      <p:cBhvr>
                                        <p:cTn id="110" dur="500"/>
                                        <p:tgtEl>
                                          <p:spTgt spid="7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500"/>
                                        <p:tgtEl>
                                          <p:spTgt spid="86"/>
                                        </p:tgtEl>
                                      </p:cBhvr>
                                    </p:animEffect>
                                  </p:childTnLst>
                                </p:cTn>
                              </p:par>
                              <p:par>
                                <p:cTn id="116" presetID="10" presetClass="entr" presetSubtype="0" fill="hold" nodeType="withEffect">
                                  <p:stCondLst>
                                    <p:cond delay="0"/>
                                  </p:stCondLst>
                                  <p:childTnLst>
                                    <p:set>
                                      <p:cBhvr>
                                        <p:cTn id="117" dur="1" fill="hold">
                                          <p:stCondLst>
                                            <p:cond delay="0"/>
                                          </p:stCondLst>
                                        </p:cTn>
                                        <p:tgtEl>
                                          <p:spTgt spid="80"/>
                                        </p:tgtEl>
                                        <p:attrNameLst>
                                          <p:attrName>style.visibility</p:attrName>
                                        </p:attrNameLst>
                                      </p:cBhvr>
                                      <p:to>
                                        <p:strVal val="visible"/>
                                      </p:to>
                                    </p:set>
                                    <p:animEffect transition="in" filter="fade">
                                      <p:cBhvr>
                                        <p:cTn id="118" dur="500"/>
                                        <p:tgtEl>
                                          <p:spTgt spid="80"/>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186"/>
                                        </p:tgtEl>
                                        <p:attrNameLst>
                                          <p:attrName>style.visibility</p:attrName>
                                        </p:attrNameLst>
                                      </p:cBhvr>
                                      <p:to>
                                        <p:strVal val="visible"/>
                                      </p:to>
                                    </p:set>
                                    <p:animEffect transition="in" filter="fade">
                                      <p:cBhvr>
                                        <p:cTn id="123" dur="500"/>
                                        <p:tgtEl>
                                          <p:spTgt spid="186"/>
                                        </p:tgtEl>
                                      </p:cBhvr>
                                    </p:animEffect>
                                  </p:childTnLst>
                                </p:cTn>
                              </p:par>
                              <p:par>
                                <p:cTn id="124" presetID="10" presetClass="entr" presetSubtype="0" fill="hold" nodeType="withEffect">
                                  <p:stCondLst>
                                    <p:cond delay="0"/>
                                  </p:stCondLst>
                                  <p:childTnLst>
                                    <p:set>
                                      <p:cBhvr>
                                        <p:cTn id="125" dur="1" fill="hold">
                                          <p:stCondLst>
                                            <p:cond delay="0"/>
                                          </p:stCondLst>
                                        </p:cTn>
                                        <p:tgtEl>
                                          <p:spTgt spid="116"/>
                                        </p:tgtEl>
                                        <p:attrNameLst>
                                          <p:attrName>style.visibility</p:attrName>
                                        </p:attrNameLst>
                                      </p:cBhvr>
                                      <p:to>
                                        <p:strVal val="visible"/>
                                      </p:to>
                                    </p:set>
                                    <p:animEffect transition="in" filter="fade">
                                      <p:cBhvr>
                                        <p:cTn id="126" dur="500"/>
                                        <p:tgtEl>
                                          <p:spTgt spid="116"/>
                                        </p:tgtEl>
                                      </p:cBhvr>
                                    </p:animEffect>
                                  </p:childTnLst>
                                </p:cTn>
                              </p:par>
                              <p:par>
                                <p:cTn id="127" presetID="10" presetClass="entr" presetSubtype="0" fill="hold" nodeType="withEffect">
                                  <p:stCondLst>
                                    <p:cond delay="0"/>
                                  </p:stCondLst>
                                  <p:childTnLst>
                                    <p:set>
                                      <p:cBhvr>
                                        <p:cTn id="128" dur="1" fill="hold">
                                          <p:stCondLst>
                                            <p:cond delay="0"/>
                                          </p:stCondLst>
                                        </p:cTn>
                                        <p:tgtEl>
                                          <p:spTgt spid="207"/>
                                        </p:tgtEl>
                                        <p:attrNameLst>
                                          <p:attrName>style.visibility</p:attrName>
                                        </p:attrNameLst>
                                      </p:cBhvr>
                                      <p:to>
                                        <p:strVal val="visible"/>
                                      </p:to>
                                    </p:set>
                                    <p:animEffect transition="in" filter="fade">
                                      <p:cBhvr>
                                        <p:cTn id="129" dur="500"/>
                                        <p:tgtEl>
                                          <p:spTgt spid="207"/>
                                        </p:tgtEl>
                                      </p:cBhvr>
                                    </p:animEffect>
                                  </p:childTnLst>
                                </p:cTn>
                              </p:par>
                              <p:par>
                                <p:cTn id="130" presetID="10" presetClass="entr" presetSubtype="0" fill="hold" nodeType="withEffect">
                                  <p:stCondLst>
                                    <p:cond delay="0"/>
                                  </p:stCondLst>
                                  <p:childTnLst>
                                    <p:set>
                                      <p:cBhvr>
                                        <p:cTn id="131" dur="1" fill="hold">
                                          <p:stCondLst>
                                            <p:cond delay="0"/>
                                          </p:stCondLst>
                                        </p:cTn>
                                        <p:tgtEl>
                                          <p:spTgt spid="212"/>
                                        </p:tgtEl>
                                        <p:attrNameLst>
                                          <p:attrName>style.visibility</p:attrName>
                                        </p:attrNameLst>
                                      </p:cBhvr>
                                      <p:to>
                                        <p:strVal val="visible"/>
                                      </p:to>
                                    </p:set>
                                    <p:animEffect transition="in" filter="fade">
                                      <p:cBhvr>
                                        <p:cTn id="132" dur="500"/>
                                        <p:tgtEl>
                                          <p:spTgt spid="21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217"/>
                                        </p:tgtEl>
                                        <p:attrNameLst>
                                          <p:attrName>style.visibility</p:attrName>
                                        </p:attrNameLst>
                                      </p:cBhvr>
                                      <p:to>
                                        <p:strVal val="visible"/>
                                      </p:to>
                                    </p:set>
                                    <p:animEffect transition="in" filter="fade">
                                      <p:cBhvr>
                                        <p:cTn id="137" dur="500"/>
                                        <p:tgtEl>
                                          <p:spTgt spid="217"/>
                                        </p:tgtEl>
                                      </p:cBhvr>
                                    </p:animEffect>
                                  </p:childTnLst>
                                </p:cTn>
                              </p:par>
                              <p:par>
                                <p:cTn id="138" presetID="10" presetClass="entr" presetSubtype="0" fill="hold" nodeType="withEffect">
                                  <p:stCondLst>
                                    <p:cond delay="0"/>
                                  </p:stCondLst>
                                  <p:childTnLst>
                                    <p:set>
                                      <p:cBhvr>
                                        <p:cTn id="139" dur="1" fill="hold">
                                          <p:stCondLst>
                                            <p:cond delay="0"/>
                                          </p:stCondLst>
                                        </p:cTn>
                                        <p:tgtEl>
                                          <p:spTgt spid="204"/>
                                        </p:tgtEl>
                                        <p:attrNameLst>
                                          <p:attrName>style.visibility</p:attrName>
                                        </p:attrNameLst>
                                      </p:cBhvr>
                                      <p:to>
                                        <p:strVal val="visible"/>
                                      </p:to>
                                    </p:set>
                                    <p:animEffect transition="in" filter="fade">
                                      <p:cBhvr>
                                        <p:cTn id="140"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66" grpId="0" animBg="1"/>
      <p:bldP spid="172" grpId="0" animBg="1"/>
      <p:bldP spid="19490" grpId="0" animBg="1"/>
      <p:bldP spid="176" grpId="0" animBg="1"/>
      <p:bldP spid="102" grpId="0" animBg="1"/>
      <p:bldP spid="218" grpId="0" animBg="1"/>
      <p:bldP spid="120" grpId="0" animBg="1"/>
      <p:bldP spid="198" grpId="0"/>
      <p:bldP spid="94" grpId="0"/>
      <p:bldP spid="35" grpId="0" animBg="1"/>
      <p:bldP spid="195" grpId="0" animBg="1"/>
      <p:bldP spid="114" grpId="0" animBg="1"/>
      <p:bldP spid="86" grpId="0" animBg="1"/>
      <p:bldP spid="131" grpId="0" animBg="1"/>
      <p:bldP spid="76" grpId="0" animBg="1"/>
      <p:bldP spid="153" grpId="0" animBg="1"/>
      <p:bldP spid="143" grpId="0" animBg="1"/>
      <p:bldP spid="1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Rounded Corners 72"/>
          <p:cNvSpPr/>
          <p:nvPr/>
        </p:nvSpPr>
        <p:spPr>
          <a:xfrm>
            <a:off x="2623136" y="1473572"/>
            <a:ext cx="7141283" cy="4297778"/>
          </a:xfrm>
          <a:prstGeom prst="roundRect">
            <a:avLst>
              <a:gd name="adj" fmla="val 4562"/>
            </a:avLst>
          </a:prstGeom>
          <a:solidFill>
            <a:srgbClr val="EBF1DE">
              <a:alpha val="54902"/>
            </a:srgbClr>
          </a:solidFill>
          <a:ln w="1905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sp>
        <p:nvSpPr>
          <p:cNvPr id="66" name="Rectangle 65"/>
          <p:cNvSpPr/>
          <p:nvPr/>
        </p:nvSpPr>
        <p:spPr>
          <a:xfrm>
            <a:off x="1524000" y="1704829"/>
            <a:ext cx="9144000" cy="1566000"/>
          </a:xfrm>
          <a:prstGeom prst="rect">
            <a:avLst/>
          </a:prstGeom>
          <a:solidFill>
            <a:srgbClr val="E2C5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sp>
        <p:nvSpPr>
          <p:cNvPr id="172" name="Rectangle: Rounded Corners 171"/>
          <p:cNvSpPr/>
          <p:nvPr/>
        </p:nvSpPr>
        <p:spPr>
          <a:xfrm>
            <a:off x="5814171" y="1589673"/>
            <a:ext cx="3846405" cy="4057623"/>
          </a:xfrm>
          <a:prstGeom prst="roundRect">
            <a:avLst>
              <a:gd name="adj" fmla="val 4853"/>
            </a:avLst>
          </a:prstGeom>
          <a:solidFill>
            <a:srgbClr val="FDD9BB">
              <a:alpha val="50196"/>
            </a:srgbClr>
          </a:solidFill>
          <a:ln w="2857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sp>
        <p:nvSpPr>
          <p:cNvPr id="19490" name="Rectangle 19489"/>
          <p:cNvSpPr/>
          <p:nvPr/>
        </p:nvSpPr>
        <p:spPr>
          <a:xfrm>
            <a:off x="1524000" y="3481742"/>
            <a:ext cx="9144000" cy="1593000"/>
          </a:xfrm>
          <a:prstGeom prst="rect">
            <a:avLst/>
          </a:prstGeom>
          <a:solidFill>
            <a:schemeClr val="tx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cxnSp>
        <p:nvCxnSpPr>
          <p:cNvPr id="19492" name="Straight Arrow Connector 19491"/>
          <p:cNvCxnSpPr>
            <a:cxnSpLocks/>
            <a:stCxn id="153" idx="6"/>
            <a:endCxn id="63" idx="1"/>
          </p:cNvCxnSpPr>
          <p:nvPr/>
        </p:nvCxnSpPr>
        <p:spPr>
          <a:xfrm flipV="1">
            <a:off x="5503235" y="2188897"/>
            <a:ext cx="618500" cy="7457"/>
          </a:xfrm>
          <a:prstGeom prst="straightConnector1">
            <a:avLst/>
          </a:prstGeom>
          <a:ln w="28575">
            <a:solidFill>
              <a:srgbClr val="C0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176" name="Rectangle: Rounded Corners 175"/>
          <p:cNvSpPr/>
          <p:nvPr/>
        </p:nvSpPr>
        <p:spPr>
          <a:xfrm>
            <a:off x="7912935" y="1704829"/>
            <a:ext cx="1617114" cy="3804854"/>
          </a:xfrm>
          <a:prstGeom prst="roundRect">
            <a:avLst>
              <a:gd name="adj" fmla="val 10589"/>
            </a:avLst>
          </a:prstGeom>
          <a:solidFill>
            <a:srgbClr val="FBC9C9">
              <a:alpha val="38039"/>
            </a:srgbClr>
          </a:solid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sp>
        <p:nvSpPr>
          <p:cNvPr id="102" name="Rectangle 14">
            <a:extLst>
              <a:ext uri="{FF2B5EF4-FFF2-40B4-BE49-F238E27FC236}">
                <a16:creationId xmlns:a16="http://schemas.microsoft.com/office/drawing/2014/main" id="{D1195869-2308-4225-B9DF-57055DC2B054}"/>
              </a:ext>
            </a:extLst>
          </p:cNvPr>
          <p:cNvSpPr>
            <a:spLocks noChangeArrowheads="1"/>
          </p:cNvSpPr>
          <p:nvPr/>
        </p:nvSpPr>
        <p:spPr bwMode="auto">
          <a:xfrm>
            <a:off x="8132488" y="1845883"/>
            <a:ext cx="1275911" cy="351000"/>
          </a:xfrm>
          <a:prstGeom prst="rect">
            <a:avLst/>
          </a:prstGeom>
          <a:solidFill>
            <a:schemeClr val="bg1"/>
          </a:solidFill>
          <a:ln w="28575">
            <a:solidFill>
              <a:srgbClr val="7030A0"/>
            </a:solidFill>
            <a:headEnd/>
            <a:tailEnd/>
          </a:ln>
        </p:spPr>
        <p:style>
          <a:lnRef idx="2">
            <a:schemeClr val="accent6"/>
          </a:lnRef>
          <a:fillRef idx="1">
            <a:schemeClr val="lt1"/>
          </a:fillRef>
          <a:effectRef idx="0">
            <a:schemeClr val="accent6"/>
          </a:effectRef>
          <a:fontRef idx="minor">
            <a:schemeClr val="dk1"/>
          </a:fontRef>
        </p:style>
        <p:txBody>
          <a:bodyPr tIns="54000" bIns="54000" anchor="ctr" anchorCtr="0"/>
          <a:lstStyle/>
          <a:p>
            <a:pPr algn="ctr" defTabSz="685800">
              <a:buClr>
                <a:srgbClr val="F79646">
                  <a:lumMod val="75000"/>
                </a:srgbClr>
              </a:buClr>
              <a:buSzPct val="120000"/>
              <a:defRPr/>
            </a:pPr>
            <a:r>
              <a:rPr lang="en-GB" sz="825" dirty="0">
                <a:solidFill>
                  <a:prstClr val="black"/>
                </a:solidFill>
                <a:latin typeface="Calibri"/>
              </a:rPr>
              <a:t>General Hospital </a:t>
            </a:r>
          </a:p>
          <a:p>
            <a:pPr algn="ctr" defTabSz="685800">
              <a:buClr>
                <a:srgbClr val="F79646">
                  <a:lumMod val="75000"/>
                </a:srgbClr>
              </a:buClr>
              <a:buSzPct val="120000"/>
              <a:defRPr/>
            </a:pPr>
            <a:r>
              <a:rPr lang="en-GB" sz="825" dirty="0">
                <a:solidFill>
                  <a:prstClr val="black"/>
                </a:solidFill>
                <a:latin typeface="Calibri"/>
              </a:rPr>
              <a:t>Liaison Psychiatry</a:t>
            </a:r>
            <a:endParaRPr lang="en-GB" sz="750" dirty="0">
              <a:solidFill>
                <a:prstClr val="black"/>
              </a:solidFill>
              <a:latin typeface="Calibri"/>
            </a:endParaRPr>
          </a:p>
        </p:txBody>
      </p:sp>
      <p:grpSp>
        <p:nvGrpSpPr>
          <p:cNvPr id="25" name="Group 24">
            <a:extLst>
              <a:ext uri="{FF2B5EF4-FFF2-40B4-BE49-F238E27FC236}">
                <a16:creationId xmlns:a16="http://schemas.microsoft.com/office/drawing/2014/main" id="{C8B0EA8C-5959-4335-8E92-3AB8206F9E4B}"/>
              </a:ext>
            </a:extLst>
          </p:cNvPr>
          <p:cNvGrpSpPr/>
          <p:nvPr/>
        </p:nvGrpSpPr>
        <p:grpSpPr>
          <a:xfrm>
            <a:off x="2787794" y="5371399"/>
            <a:ext cx="1440690" cy="223095"/>
            <a:chOff x="304907" y="6195714"/>
            <a:chExt cx="1920920" cy="297460"/>
          </a:xfrm>
        </p:grpSpPr>
        <p:sp>
          <p:nvSpPr>
            <p:cNvPr id="65" name="TextBox 64">
              <a:extLst>
                <a:ext uri="{FF2B5EF4-FFF2-40B4-BE49-F238E27FC236}">
                  <a16:creationId xmlns:a16="http://schemas.microsoft.com/office/drawing/2014/main" id="{BEC9E556-1ECF-4D29-9F82-46A839A690E8}"/>
                </a:ext>
              </a:extLst>
            </p:cNvPr>
            <p:cNvSpPr txBox="1"/>
            <p:nvPr/>
          </p:nvSpPr>
          <p:spPr>
            <a:xfrm rot="10800000" flipV="1">
              <a:off x="497827" y="6205174"/>
              <a:ext cx="1728000" cy="288000"/>
            </a:xfrm>
            <a:prstGeom prst="roundRect">
              <a:avLst>
                <a:gd name="adj" fmla="val 35188"/>
              </a:avLst>
            </a:prstGeom>
            <a:solidFill>
              <a:schemeClr val="accent3">
                <a:lumMod val="40000"/>
                <a:lumOff val="60000"/>
              </a:schemeClr>
            </a:solidFill>
          </p:spPr>
          <p:txBody>
            <a:bodyPr vert="horz" wrap="square" rtlCol="0" anchor="ctr">
              <a:noAutofit/>
            </a:bodyPr>
            <a:lstStyle/>
            <a:p>
              <a:pPr algn="ctr" defTabSz="685800">
                <a:lnSpc>
                  <a:spcPts val="750"/>
                </a:lnSpc>
                <a:defRPr/>
              </a:pPr>
              <a:r>
                <a:rPr lang="en-GB" sz="900" b="1" spc="60" dirty="0">
                  <a:solidFill>
                    <a:srgbClr val="00B050"/>
                  </a:solidFill>
                  <a:latin typeface="Calibri"/>
                </a:rPr>
                <a:t>universal support</a:t>
              </a:r>
              <a:endParaRPr lang="en-GB" sz="1500" b="1" spc="60" dirty="0">
                <a:solidFill>
                  <a:srgbClr val="00B050"/>
                </a:solidFill>
                <a:latin typeface="Calibri"/>
              </a:endParaRPr>
            </a:p>
          </p:txBody>
        </p:sp>
        <p:sp>
          <p:nvSpPr>
            <p:cNvPr id="67" name="Oval 66">
              <a:extLst>
                <a:ext uri="{FF2B5EF4-FFF2-40B4-BE49-F238E27FC236}">
                  <a16:creationId xmlns:a16="http://schemas.microsoft.com/office/drawing/2014/main" id="{E20A35FD-B210-4AF8-B04D-4AB596A55652}"/>
                </a:ext>
              </a:extLst>
            </p:cNvPr>
            <p:cNvSpPr/>
            <p:nvPr/>
          </p:nvSpPr>
          <p:spPr>
            <a:xfrm>
              <a:off x="304907" y="6195714"/>
              <a:ext cx="288000" cy="288000"/>
            </a:xfrm>
            <a:prstGeom prst="roundRect">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A</a:t>
              </a:r>
            </a:p>
          </p:txBody>
        </p:sp>
      </p:grpSp>
      <p:grpSp>
        <p:nvGrpSpPr>
          <p:cNvPr id="2" name="Group 1">
            <a:extLst>
              <a:ext uri="{FF2B5EF4-FFF2-40B4-BE49-F238E27FC236}">
                <a16:creationId xmlns:a16="http://schemas.microsoft.com/office/drawing/2014/main" id="{6CD6D501-00F6-4360-B539-C729994B1DEC}"/>
              </a:ext>
            </a:extLst>
          </p:cNvPr>
          <p:cNvGrpSpPr/>
          <p:nvPr/>
        </p:nvGrpSpPr>
        <p:grpSpPr>
          <a:xfrm>
            <a:off x="5962420" y="5290705"/>
            <a:ext cx="1399423" cy="218978"/>
            <a:chOff x="3306013" y="6254928"/>
            <a:chExt cx="2111850" cy="300759"/>
          </a:xfrm>
        </p:grpSpPr>
        <p:sp>
          <p:nvSpPr>
            <p:cNvPr id="70" name="TextBox 69">
              <a:extLst>
                <a:ext uri="{FF2B5EF4-FFF2-40B4-BE49-F238E27FC236}">
                  <a16:creationId xmlns:a16="http://schemas.microsoft.com/office/drawing/2014/main" id="{DA4BCCC9-2232-4DE0-8F70-A5C68C9BADB6}"/>
                </a:ext>
              </a:extLst>
            </p:cNvPr>
            <p:cNvSpPr txBox="1"/>
            <p:nvPr/>
          </p:nvSpPr>
          <p:spPr>
            <a:xfrm rot="10800000" flipV="1">
              <a:off x="3543578" y="6259017"/>
              <a:ext cx="1874285" cy="296670"/>
            </a:xfrm>
            <a:prstGeom prst="roundRect">
              <a:avLst>
                <a:gd name="adj" fmla="val 32542"/>
              </a:avLst>
            </a:prstGeom>
            <a:solidFill>
              <a:schemeClr val="accent6">
                <a:lumMod val="40000"/>
                <a:lumOff val="60000"/>
              </a:schemeClr>
            </a:solidFill>
          </p:spPr>
          <p:txBody>
            <a:bodyPr vert="horz" wrap="square" rtlCol="0" anchor="ctr">
              <a:noAutofit/>
            </a:bodyPr>
            <a:lstStyle/>
            <a:p>
              <a:pPr algn="ctr" defTabSz="685800">
                <a:lnSpc>
                  <a:spcPts val="750"/>
                </a:lnSpc>
                <a:defRPr/>
              </a:pPr>
              <a:r>
                <a:rPr lang="en-GB" sz="900" b="1" spc="60" dirty="0">
                  <a:solidFill>
                    <a:srgbClr val="C0504D">
                      <a:lumMod val="75000"/>
                    </a:srgbClr>
                  </a:solidFill>
                  <a:latin typeface="Calibri"/>
                </a:rPr>
                <a:t>enhanced support</a:t>
              </a:r>
            </a:p>
          </p:txBody>
        </p:sp>
        <p:sp>
          <p:nvSpPr>
            <p:cNvPr id="71" name="Oval 70">
              <a:extLst>
                <a:ext uri="{FF2B5EF4-FFF2-40B4-BE49-F238E27FC236}">
                  <a16:creationId xmlns:a16="http://schemas.microsoft.com/office/drawing/2014/main" id="{F6E144D5-B686-44FE-96FF-469663610B4F}"/>
                </a:ext>
              </a:extLst>
            </p:cNvPr>
            <p:cNvSpPr/>
            <p:nvPr/>
          </p:nvSpPr>
          <p:spPr>
            <a:xfrm>
              <a:off x="3306013" y="6254928"/>
              <a:ext cx="325963" cy="296670"/>
            </a:xfrm>
            <a:prstGeom prst="roundRect">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B</a:t>
              </a:r>
            </a:p>
          </p:txBody>
        </p:sp>
      </p:grpSp>
      <p:grpSp>
        <p:nvGrpSpPr>
          <p:cNvPr id="247" name="Group 246">
            <a:extLst>
              <a:ext uri="{FF2B5EF4-FFF2-40B4-BE49-F238E27FC236}">
                <a16:creationId xmlns:a16="http://schemas.microsoft.com/office/drawing/2014/main" id="{BE70EAC0-CAB1-4F2A-85D2-9B8D4FFB5FC6}"/>
              </a:ext>
            </a:extLst>
          </p:cNvPr>
          <p:cNvGrpSpPr/>
          <p:nvPr/>
        </p:nvGrpSpPr>
        <p:grpSpPr>
          <a:xfrm>
            <a:off x="8046576" y="5184916"/>
            <a:ext cx="1370798" cy="218068"/>
            <a:chOff x="6687945" y="6216030"/>
            <a:chExt cx="1827731" cy="290757"/>
          </a:xfrm>
        </p:grpSpPr>
        <p:sp>
          <p:nvSpPr>
            <p:cNvPr id="75" name="TextBox 74">
              <a:extLst>
                <a:ext uri="{FF2B5EF4-FFF2-40B4-BE49-F238E27FC236}">
                  <a16:creationId xmlns:a16="http://schemas.microsoft.com/office/drawing/2014/main" id="{0D4515BE-1F5B-446C-9CE6-7620E5E67128}"/>
                </a:ext>
              </a:extLst>
            </p:cNvPr>
            <p:cNvSpPr txBox="1"/>
            <p:nvPr/>
          </p:nvSpPr>
          <p:spPr>
            <a:xfrm rot="10800000" flipV="1">
              <a:off x="6859676" y="6218787"/>
              <a:ext cx="1656000" cy="288000"/>
            </a:xfrm>
            <a:prstGeom prst="roundRect">
              <a:avLst>
                <a:gd name="adj" fmla="val 28573"/>
              </a:avLst>
            </a:prstGeom>
            <a:solidFill>
              <a:srgbClr val="FF3300"/>
            </a:solidFill>
          </p:spPr>
          <p:txBody>
            <a:bodyPr vert="horz" wrap="square" rtlCol="0" anchor="ctr">
              <a:noAutofit/>
            </a:bodyPr>
            <a:lstStyle/>
            <a:p>
              <a:pPr algn="ctr" defTabSz="685800">
                <a:lnSpc>
                  <a:spcPts val="750"/>
                </a:lnSpc>
                <a:defRPr/>
              </a:pPr>
              <a:r>
                <a:rPr lang="en-GB" sz="900" b="1" spc="60" dirty="0">
                  <a:solidFill>
                    <a:prstClr val="white"/>
                  </a:solidFill>
                  <a:latin typeface="Calibri"/>
                </a:rPr>
                <a:t>specialist support</a:t>
              </a:r>
            </a:p>
          </p:txBody>
        </p:sp>
        <p:sp>
          <p:nvSpPr>
            <p:cNvPr id="79" name="Rectangle: Rounded Corners 78">
              <a:extLst>
                <a:ext uri="{FF2B5EF4-FFF2-40B4-BE49-F238E27FC236}">
                  <a16:creationId xmlns:a16="http://schemas.microsoft.com/office/drawing/2014/main" id="{DE9186E8-3A0A-4612-ACE9-75FCBCA17864}"/>
                </a:ext>
              </a:extLst>
            </p:cNvPr>
            <p:cNvSpPr/>
            <p:nvPr/>
          </p:nvSpPr>
          <p:spPr>
            <a:xfrm>
              <a:off x="6687945" y="6216030"/>
              <a:ext cx="288000" cy="288000"/>
            </a:xfrm>
            <a:prstGeom prst="roundRect">
              <a:avLst/>
            </a:prstGeom>
            <a:solidFill>
              <a:srgbClr val="C00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C</a:t>
              </a:r>
            </a:p>
          </p:txBody>
        </p:sp>
      </p:grpSp>
      <p:grpSp>
        <p:nvGrpSpPr>
          <p:cNvPr id="7" name="Group 6">
            <a:extLst>
              <a:ext uri="{FF2B5EF4-FFF2-40B4-BE49-F238E27FC236}">
                <a16:creationId xmlns:a16="http://schemas.microsoft.com/office/drawing/2014/main" id="{CB0F6BCF-0148-4EF7-AD70-1BAA4A3EDA2D}"/>
              </a:ext>
            </a:extLst>
          </p:cNvPr>
          <p:cNvGrpSpPr/>
          <p:nvPr/>
        </p:nvGrpSpPr>
        <p:grpSpPr>
          <a:xfrm>
            <a:off x="2999639" y="2982729"/>
            <a:ext cx="810000" cy="810000"/>
            <a:chOff x="159783" y="2838262"/>
            <a:chExt cx="1080000" cy="1080000"/>
          </a:xfrm>
        </p:grpSpPr>
        <p:grpSp>
          <p:nvGrpSpPr>
            <p:cNvPr id="6" name="Group 5">
              <a:extLst>
                <a:ext uri="{FF2B5EF4-FFF2-40B4-BE49-F238E27FC236}">
                  <a16:creationId xmlns:a16="http://schemas.microsoft.com/office/drawing/2014/main" id="{8625B875-6912-4FF5-A260-739C214C6279}"/>
                </a:ext>
              </a:extLst>
            </p:cNvPr>
            <p:cNvGrpSpPr/>
            <p:nvPr/>
          </p:nvGrpSpPr>
          <p:grpSpPr>
            <a:xfrm>
              <a:off x="159783" y="2838262"/>
              <a:ext cx="1080000" cy="1080000"/>
              <a:chOff x="159783" y="2838262"/>
              <a:chExt cx="1080000" cy="1080000"/>
            </a:xfrm>
          </p:grpSpPr>
          <p:sp>
            <p:nvSpPr>
              <p:cNvPr id="135" name="Oval 134">
                <a:extLst>
                  <a:ext uri="{FF2B5EF4-FFF2-40B4-BE49-F238E27FC236}">
                    <a16:creationId xmlns:a16="http://schemas.microsoft.com/office/drawing/2014/main" id="{E380EF5E-9E1A-476B-ABAF-F011489F6D65}"/>
                  </a:ext>
                </a:extLst>
              </p:cNvPr>
              <p:cNvSpPr/>
              <p:nvPr/>
            </p:nvSpPr>
            <p:spPr>
              <a:xfrm>
                <a:off x="159783" y="2838262"/>
                <a:ext cx="1080000" cy="108000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dirty="0">
                  <a:solidFill>
                    <a:prstClr val="white"/>
                  </a:solidFill>
                  <a:latin typeface="Calibri"/>
                </a:endParaRPr>
              </a:p>
            </p:txBody>
          </p:sp>
          <p:pic>
            <p:nvPicPr>
              <p:cNvPr id="134" name="Graphic 133" descr="User">
                <a:extLst>
                  <a:ext uri="{FF2B5EF4-FFF2-40B4-BE49-F238E27FC236}">
                    <a16:creationId xmlns:a16="http://schemas.microsoft.com/office/drawing/2014/main" id="{F2BDA2E9-1A63-4563-B4F3-7BA5010A2BE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1562" y="2898515"/>
                <a:ext cx="914400" cy="914400"/>
              </a:xfrm>
              <a:prstGeom prst="rect">
                <a:avLst/>
              </a:prstGeom>
            </p:spPr>
          </p:pic>
        </p:grpSp>
        <p:sp>
          <p:nvSpPr>
            <p:cNvPr id="137" name="TextBox 136">
              <a:extLst>
                <a:ext uri="{FF2B5EF4-FFF2-40B4-BE49-F238E27FC236}">
                  <a16:creationId xmlns:a16="http://schemas.microsoft.com/office/drawing/2014/main" id="{87DD18E9-98CE-42F8-877C-DCB2E567F4BB}"/>
                </a:ext>
              </a:extLst>
            </p:cNvPr>
            <p:cNvSpPr txBox="1"/>
            <p:nvPr/>
          </p:nvSpPr>
          <p:spPr>
            <a:xfrm>
              <a:off x="365098" y="3393041"/>
              <a:ext cx="667328" cy="338555"/>
            </a:xfrm>
            <a:prstGeom prst="rect">
              <a:avLst/>
            </a:prstGeom>
            <a:noFill/>
          </p:spPr>
          <p:txBody>
            <a:bodyPr wrap="square" rtlCol="0">
              <a:spAutoFit/>
            </a:bodyPr>
            <a:lstStyle/>
            <a:p>
              <a:pPr algn="ctr" defTabSz="685800">
                <a:defRPr/>
              </a:pPr>
              <a:r>
                <a:rPr lang="en-GB" sz="525" dirty="0">
                  <a:solidFill>
                    <a:prstClr val="white"/>
                  </a:solidFill>
                  <a:latin typeface="Calibri"/>
                </a:rPr>
                <a:t>Patients &amp; Carers</a:t>
              </a:r>
              <a:endParaRPr lang="en-GB" sz="1350" dirty="0">
                <a:solidFill>
                  <a:prstClr val="white"/>
                </a:solidFill>
                <a:latin typeface="Calibri"/>
              </a:endParaRPr>
            </a:p>
          </p:txBody>
        </p:sp>
      </p:grpSp>
      <p:sp>
        <p:nvSpPr>
          <p:cNvPr id="218" name="Rectangle 14">
            <a:extLst>
              <a:ext uri="{FF2B5EF4-FFF2-40B4-BE49-F238E27FC236}">
                <a16:creationId xmlns:a16="http://schemas.microsoft.com/office/drawing/2014/main" id="{5719CF18-C2A0-4A8E-84AA-53036964FE16}"/>
              </a:ext>
            </a:extLst>
          </p:cNvPr>
          <p:cNvSpPr>
            <a:spLocks noChangeArrowheads="1"/>
          </p:cNvSpPr>
          <p:nvPr/>
        </p:nvSpPr>
        <p:spPr bwMode="auto">
          <a:xfrm>
            <a:off x="8132488" y="4643734"/>
            <a:ext cx="1279817" cy="350187"/>
          </a:xfrm>
          <a:prstGeom prst="snip2DiagRect">
            <a:avLst>
              <a:gd name="adj1" fmla="val 23253"/>
              <a:gd name="adj2" fmla="val 0"/>
            </a:avLst>
          </a:prstGeom>
          <a:solidFill>
            <a:schemeClr val="bg1"/>
          </a:solidFill>
          <a:ln w="28575">
            <a:solidFill>
              <a:srgbClr val="7030A0"/>
            </a:solidFill>
            <a:headEnd/>
            <a:tailEnd/>
          </a:ln>
        </p:spPr>
        <p:style>
          <a:lnRef idx="2">
            <a:schemeClr val="accent6"/>
          </a:lnRef>
          <a:fillRef idx="1">
            <a:schemeClr val="lt1"/>
          </a:fillRef>
          <a:effectRef idx="0">
            <a:schemeClr val="accent6"/>
          </a:effectRef>
          <a:fontRef idx="minor">
            <a:schemeClr val="dk1"/>
          </a:fontRef>
        </p:style>
        <p:txBody>
          <a:bodyPr anchor="ctr"/>
          <a:lstStyle/>
          <a:p>
            <a:pPr algn="ctr" defTabSz="685800">
              <a:buClr>
                <a:srgbClr val="F79646">
                  <a:lumMod val="75000"/>
                </a:srgbClr>
              </a:buClr>
              <a:buSzPct val="120000"/>
              <a:defRPr/>
            </a:pPr>
            <a:r>
              <a:rPr lang="en-GB" sz="825" dirty="0">
                <a:solidFill>
                  <a:prstClr val="black"/>
                </a:solidFill>
                <a:latin typeface="Calibri"/>
              </a:rPr>
              <a:t>Comm. &amp; Specialist Mental Health</a:t>
            </a:r>
          </a:p>
        </p:txBody>
      </p:sp>
      <p:sp>
        <p:nvSpPr>
          <p:cNvPr id="31" name="TextBox 30">
            <a:extLst>
              <a:ext uri="{FF2B5EF4-FFF2-40B4-BE49-F238E27FC236}">
                <a16:creationId xmlns:a16="http://schemas.microsoft.com/office/drawing/2014/main" id="{AC701CFC-EA5E-4EE6-968C-F42A4370BEDE}"/>
              </a:ext>
            </a:extLst>
          </p:cNvPr>
          <p:cNvSpPr txBox="1"/>
          <p:nvPr/>
        </p:nvSpPr>
        <p:spPr>
          <a:xfrm>
            <a:off x="10299700" y="5771351"/>
            <a:ext cx="320124" cy="323165"/>
          </a:xfrm>
          <a:prstGeom prst="rect">
            <a:avLst/>
          </a:prstGeom>
          <a:noFill/>
        </p:spPr>
        <p:txBody>
          <a:bodyPr wrap="square" rtlCol="0">
            <a:spAutoFit/>
          </a:bodyPr>
          <a:lstStyle/>
          <a:p>
            <a:pPr defTabSz="685800">
              <a:defRPr/>
            </a:pPr>
            <a:r>
              <a:rPr lang="en-GB" sz="750" dirty="0">
                <a:solidFill>
                  <a:srgbClr val="00B050"/>
                </a:solidFill>
                <a:latin typeface="Calibri"/>
              </a:rPr>
              <a:t>V5.6</a:t>
            </a:r>
          </a:p>
        </p:txBody>
      </p:sp>
      <p:cxnSp>
        <p:nvCxnSpPr>
          <p:cNvPr id="19518" name="Straight Arrow Connector 19517"/>
          <p:cNvCxnSpPr>
            <a:cxnSpLocks/>
            <a:stCxn id="154" idx="5"/>
            <a:endCxn id="114" idx="0"/>
          </p:cNvCxnSpPr>
          <p:nvPr/>
        </p:nvCxnSpPr>
        <p:spPr>
          <a:xfrm>
            <a:off x="7650925" y="2253182"/>
            <a:ext cx="487461" cy="301703"/>
          </a:xfrm>
          <a:prstGeom prst="straightConnector1">
            <a:avLst/>
          </a:prstGeom>
          <a:ln w="28575">
            <a:solidFill>
              <a:srgbClr val="C00000"/>
            </a:solidFill>
            <a:headEnd type="triangle"/>
            <a:tailEnd type="triangle"/>
          </a:ln>
        </p:spPr>
        <p:style>
          <a:lnRef idx="1">
            <a:schemeClr val="dk1"/>
          </a:lnRef>
          <a:fillRef idx="0">
            <a:schemeClr val="dk1"/>
          </a:fillRef>
          <a:effectRef idx="0">
            <a:schemeClr val="dk1"/>
          </a:effectRef>
          <a:fontRef idx="minor">
            <a:schemeClr val="tx1"/>
          </a:fontRef>
        </p:style>
      </p:cxnSp>
      <p:sp>
        <p:nvSpPr>
          <p:cNvPr id="120" name="Rectangle: Rounded Corners 119">
            <a:extLst>
              <a:ext uri="{FF2B5EF4-FFF2-40B4-BE49-F238E27FC236}">
                <a16:creationId xmlns:a16="http://schemas.microsoft.com/office/drawing/2014/main" id="{9447644A-920F-4725-944B-D56F690A032D}"/>
              </a:ext>
            </a:extLst>
          </p:cNvPr>
          <p:cNvSpPr/>
          <p:nvPr/>
        </p:nvSpPr>
        <p:spPr>
          <a:xfrm>
            <a:off x="1524000" y="1038849"/>
            <a:ext cx="9144000" cy="270000"/>
          </a:xfrm>
          <a:prstGeom prst="roundRect">
            <a:avLst>
              <a:gd name="adj" fmla="val 0"/>
            </a:avLst>
          </a:prstGeom>
          <a:solidFill>
            <a:srgbClr val="00B05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50" b="1" spc="225" dirty="0">
                <a:solidFill>
                  <a:prstClr val="white"/>
                </a:solidFill>
                <a:latin typeface="Calibri"/>
              </a:rPr>
              <a:t>LONDON INTEGRATED PATHWAY FOR CANCER PSYCHOSOCIAL SUPPORT</a:t>
            </a:r>
            <a:endParaRPr lang="en-GB" sz="1350" b="1" spc="225" dirty="0">
              <a:solidFill>
                <a:prstClr val="white"/>
              </a:solidFill>
              <a:latin typeface="Calibri"/>
            </a:endParaRPr>
          </a:p>
        </p:txBody>
      </p:sp>
      <p:sp>
        <p:nvSpPr>
          <p:cNvPr id="198" name="TextBox 197">
            <a:extLst>
              <a:ext uri="{FF2B5EF4-FFF2-40B4-BE49-F238E27FC236}">
                <a16:creationId xmlns:a16="http://schemas.microsoft.com/office/drawing/2014/main" id="{EAC32B2B-B1D1-4885-B081-2AC58A1A9EFC}"/>
              </a:ext>
            </a:extLst>
          </p:cNvPr>
          <p:cNvSpPr txBox="1"/>
          <p:nvPr/>
        </p:nvSpPr>
        <p:spPr>
          <a:xfrm rot="16200000">
            <a:off x="1079841" y="2233914"/>
            <a:ext cx="1566001" cy="507831"/>
          </a:xfrm>
          <a:prstGeom prst="rect">
            <a:avLst/>
          </a:prstGeom>
        </p:spPr>
        <p:txBody>
          <a:bodyPr wrap="square">
            <a:spAutoFit/>
          </a:bodyPr>
          <a:lstStyle>
            <a:defPPr>
              <a:defRPr lang="en-US"/>
            </a:defPPr>
            <a:lvl1pPr algn="ctr">
              <a:defRPr b="1">
                <a:solidFill>
                  <a:schemeClr val="bg1"/>
                </a:solidFill>
              </a:defRPr>
            </a:lvl1pPr>
          </a:lstStyle>
          <a:p>
            <a:pPr defTabSz="342900">
              <a:defRPr/>
            </a:pPr>
            <a:r>
              <a:rPr lang="en-GB" sz="1350" spc="225" dirty="0">
                <a:solidFill>
                  <a:srgbClr val="C0504D">
                    <a:lumMod val="60000"/>
                    <a:lumOff val="40000"/>
                  </a:srgbClr>
                </a:solidFill>
                <a:latin typeface="Calibri"/>
              </a:rPr>
              <a:t>hospital</a:t>
            </a:r>
          </a:p>
          <a:p>
            <a:pPr defTabSz="342900">
              <a:defRPr/>
            </a:pPr>
            <a:endParaRPr lang="en-GB" sz="1350" dirty="0">
              <a:solidFill>
                <a:prstClr val="white"/>
              </a:solidFill>
              <a:latin typeface="Calibri"/>
            </a:endParaRPr>
          </a:p>
        </p:txBody>
      </p:sp>
      <p:sp>
        <p:nvSpPr>
          <p:cNvPr id="94" name="Rectangle 93">
            <a:extLst>
              <a:ext uri="{FF2B5EF4-FFF2-40B4-BE49-F238E27FC236}">
                <a16:creationId xmlns:a16="http://schemas.microsoft.com/office/drawing/2014/main" id="{F2EDBCC8-C0C2-4B43-930F-B7AD18FA8A25}"/>
              </a:ext>
            </a:extLst>
          </p:cNvPr>
          <p:cNvSpPr/>
          <p:nvPr/>
        </p:nvSpPr>
        <p:spPr>
          <a:xfrm rot="16200000">
            <a:off x="966366" y="4148545"/>
            <a:ext cx="1593000" cy="300082"/>
          </a:xfrm>
          <a:prstGeom prst="rect">
            <a:avLst/>
          </a:prstGeom>
        </p:spPr>
        <p:txBody>
          <a:bodyPr wrap="square">
            <a:spAutoFit/>
          </a:bodyPr>
          <a:lstStyle/>
          <a:p>
            <a:pPr algn="ctr" defTabSz="342900">
              <a:defRPr/>
            </a:pPr>
            <a:r>
              <a:rPr lang="en-GB" sz="1350" b="1" spc="225" dirty="0">
                <a:solidFill>
                  <a:srgbClr val="1F497D">
                    <a:lumMod val="60000"/>
                    <a:lumOff val="40000"/>
                  </a:srgbClr>
                </a:solidFill>
                <a:latin typeface="Calibri"/>
              </a:rPr>
              <a:t>community</a:t>
            </a:r>
          </a:p>
        </p:txBody>
      </p:sp>
      <p:cxnSp>
        <p:nvCxnSpPr>
          <p:cNvPr id="80" name="Straight Arrow Connector 79">
            <a:extLst>
              <a:ext uri="{FF2B5EF4-FFF2-40B4-BE49-F238E27FC236}">
                <a16:creationId xmlns:a16="http://schemas.microsoft.com/office/drawing/2014/main" id="{7FD68287-416A-41F1-A29D-39259C7BEF16}"/>
              </a:ext>
            </a:extLst>
          </p:cNvPr>
          <p:cNvCxnSpPr>
            <a:cxnSpLocks/>
          </p:cNvCxnSpPr>
          <p:nvPr/>
        </p:nvCxnSpPr>
        <p:spPr>
          <a:xfrm>
            <a:off x="8365649" y="2196884"/>
            <a:ext cx="13584" cy="2448195"/>
          </a:xfrm>
          <a:prstGeom prst="straightConnector1">
            <a:avLst/>
          </a:prstGeom>
          <a:ln w="28575" cmpd="sng">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sp>
        <p:nvSpPr>
          <p:cNvPr id="35" name="Rectangle 14"/>
          <p:cNvSpPr>
            <a:spLocks noChangeArrowheads="1"/>
          </p:cNvSpPr>
          <p:nvPr/>
        </p:nvSpPr>
        <p:spPr bwMode="auto">
          <a:xfrm>
            <a:off x="7501870" y="3573324"/>
            <a:ext cx="1911431" cy="488076"/>
          </a:xfrm>
          <a:prstGeom prst="snip2DiagRect">
            <a:avLst>
              <a:gd name="adj1" fmla="val 20648"/>
              <a:gd name="adj2" fmla="val 0"/>
            </a:avLst>
          </a:prstGeom>
          <a:solidFill>
            <a:schemeClr val="bg1"/>
          </a:solidFill>
          <a:ln w="28575">
            <a:solidFill>
              <a:srgbClr val="0070C0"/>
            </a:solidFill>
            <a:headEnd/>
            <a:tailEnd/>
          </a:ln>
        </p:spPr>
        <p:style>
          <a:lnRef idx="2">
            <a:schemeClr val="accent6"/>
          </a:lnRef>
          <a:fillRef idx="1">
            <a:schemeClr val="lt1"/>
          </a:fillRef>
          <a:effectRef idx="0">
            <a:schemeClr val="accent6"/>
          </a:effectRef>
          <a:fontRef idx="minor">
            <a:schemeClr val="dk1"/>
          </a:fontRef>
        </p:style>
        <p:txBody>
          <a:bodyPr anchor="ctr"/>
          <a:lstStyle/>
          <a:p>
            <a:pPr defTabSz="685800">
              <a:buClr>
                <a:srgbClr val="F79646">
                  <a:lumMod val="75000"/>
                </a:srgbClr>
              </a:buClr>
              <a:buSzPct val="120000"/>
              <a:defRPr/>
            </a:pPr>
            <a:r>
              <a:rPr lang="en-GB" sz="825" dirty="0">
                <a:solidFill>
                  <a:prstClr val="black"/>
                </a:solidFill>
                <a:latin typeface="Calibri"/>
              </a:rPr>
              <a:t>Community Palliative </a:t>
            </a:r>
          </a:p>
          <a:p>
            <a:pPr defTabSz="685800">
              <a:buClr>
                <a:srgbClr val="F79646">
                  <a:lumMod val="75000"/>
                </a:srgbClr>
              </a:buClr>
              <a:buSzPct val="120000"/>
              <a:defRPr/>
            </a:pPr>
            <a:r>
              <a:rPr lang="en-GB" sz="825" dirty="0">
                <a:solidFill>
                  <a:prstClr val="black"/>
                </a:solidFill>
                <a:latin typeface="Calibri"/>
              </a:rPr>
              <a:t>Care Services</a:t>
            </a:r>
          </a:p>
        </p:txBody>
      </p:sp>
      <p:sp>
        <p:nvSpPr>
          <p:cNvPr id="195" name="Rectangle: Diagonal Corners Rounded 194">
            <a:extLst>
              <a:ext uri="{FF2B5EF4-FFF2-40B4-BE49-F238E27FC236}">
                <a16:creationId xmlns:a16="http://schemas.microsoft.com/office/drawing/2014/main" id="{B50DBF08-3879-4D7F-8E2A-3C5373C3E86D}"/>
              </a:ext>
            </a:extLst>
          </p:cNvPr>
          <p:cNvSpPr/>
          <p:nvPr/>
        </p:nvSpPr>
        <p:spPr>
          <a:xfrm>
            <a:off x="8137390" y="2392884"/>
            <a:ext cx="1274915" cy="162000"/>
          </a:xfrm>
          <a:prstGeom prst="rect">
            <a:avLst/>
          </a:prstGeom>
          <a:solidFill>
            <a:schemeClr val="accent4">
              <a:lumMod val="60000"/>
              <a:lumOff val="4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GB" sz="825" spc="225" dirty="0">
                <a:solidFill>
                  <a:prstClr val="white"/>
                </a:solidFill>
                <a:latin typeface="Calibri"/>
              </a:rPr>
              <a:t>NICE Level 3&amp;4</a:t>
            </a:r>
          </a:p>
        </p:txBody>
      </p:sp>
      <p:sp>
        <p:nvSpPr>
          <p:cNvPr id="114" name="Freeform: Shape 113">
            <a:extLst>
              <a:ext uri="{FF2B5EF4-FFF2-40B4-BE49-F238E27FC236}">
                <a16:creationId xmlns:a16="http://schemas.microsoft.com/office/drawing/2014/main" id="{11D9A9D5-CFB8-44C4-B5FD-08C28684C64D}"/>
              </a:ext>
            </a:extLst>
          </p:cNvPr>
          <p:cNvSpPr>
            <a:spLocks noChangeArrowheads="1"/>
          </p:cNvSpPr>
          <p:nvPr/>
        </p:nvSpPr>
        <p:spPr bwMode="auto">
          <a:xfrm>
            <a:off x="8138386" y="2554885"/>
            <a:ext cx="1274915" cy="1426145"/>
          </a:xfrm>
          <a:custGeom>
            <a:avLst/>
            <a:gdLst>
              <a:gd name="connsiteX0" fmla="*/ 0 w 1699886"/>
              <a:gd name="connsiteY0" fmla="*/ 0 h 1871231"/>
              <a:gd name="connsiteX1" fmla="*/ 1699886 w 1699886"/>
              <a:gd name="connsiteY1" fmla="*/ 0 h 1871231"/>
              <a:gd name="connsiteX2" fmla="*/ 1699886 w 1699886"/>
              <a:gd name="connsiteY2" fmla="*/ 726192 h 1871231"/>
              <a:gd name="connsiteX3" fmla="*/ 1221230 w 1699886"/>
              <a:gd name="connsiteY3" fmla="*/ 726192 h 1871231"/>
              <a:gd name="connsiteX4" fmla="*/ 1221230 w 1699886"/>
              <a:gd name="connsiteY4" fmla="*/ 1418217 h 1871231"/>
              <a:gd name="connsiteX5" fmla="*/ 1590784 w 1699886"/>
              <a:gd name="connsiteY5" fmla="*/ 1418217 h 1871231"/>
              <a:gd name="connsiteX6" fmla="*/ 1590784 w 1699886"/>
              <a:gd name="connsiteY6" fmla="*/ 1791238 h 1871231"/>
              <a:gd name="connsiteX7" fmla="*/ 1510791 w 1699886"/>
              <a:gd name="connsiteY7" fmla="*/ 1871231 h 1871231"/>
              <a:gd name="connsiteX8" fmla="*/ 604314 w 1699886"/>
              <a:gd name="connsiteY8" fmla="*/ 1871231 h 1871231"/>
              <a:gd name="connsiteX9" fmla="*/ 604314 w 1699886"/>
              <a:gd name="connsiteY9" fmla="*/ 1498210 h 1871231"/>
              <a:gd name="connsiteX10" fmla="*/ 684307 w 1699886"/>
              <a:gd name="connsiteY10" fmla="*/ 1418217 h 1871231"/>
              <a:gd name="connsiteX11" fmla="*/ 1102376 w 1699886"/>
              <a:gd name="connsiteY11" fmla="*/ 1418217 h 1871231"/>
              <a:gd name="connsiteX12" fmla="*/ 1102376 w 1699886"/>
              <a:gd name="connsiteY12" fmla="*/ 726192 h 1871231"/>
              <a:gd name="connsiteX13" fmla="*/ 0 w 1699886"/>
              <a:gd name="connsiteY13" fmla="*/ 726192 h 187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9886" h="1871231">
                <a:moveTo>
                  <a:pt x="0" y="0"/>
                </a:moveTo>
                <a:lnTo>
                  <a:pt x="1699886" y="0"/>
                </a:lnTo>
                <a:lnTo>
                  <a:pt x="1699886" y="726192"/>
                </a:lnTo>
                <a:lnTo>
                  <a:pt x="1221230" y="726192"/>
                </a:lnTo>
                <a:lnTo>
                  <a:pt x="1221230" y="1418217"/>
                </a:lnTo>
                <a:lnTo>
                  <a:pt x="1590784" y="1418217"/>
                </a:lnTo>
                <a:lnTo>
                  <a:pt x="1590784" y="1791238"/>
                </a:lnTo>
                <a:lnTo>
                  <a:pt x="1510791" y="1871231"/>
                </a:lnTo>
                <a:lnTo>
                  <a:pt x="604314" y="1871231"/>
                </a:lnTo>
                <a:lnTo>
                  <a:pt x="604314" y="1498210"/>
                </a:lnTo>
                <a:lnTo>
                  <a:pt x="684307" y="1418217"/>
                </a:lnTo>
                <a:lnTo>
                  <a:pt x="1102376" y="1418217"/>
                </a:lnTo>
                <a:lnTo>
                  <a:pt x="1102376" y="726192"/>
                </a:lnTo>
                <a:lnTo>
                  <a:pt x="0" y="726192"/>
                </a:lnTo>
                <a:close/>
              </a:path>
            </a:pathLst>
          </a:custGeom>
          <a:solidFill>
            <a:schemeClr val="bg1"/>
          </a:solidFill>
          <a:ln w="28575">
            <a:solidFill>
              <a:srgbClr val="C00000"/>
            </a:solidFill>
            <a:headEnd/>
            <a:tailEnd/>
          </a:ln>
        </p:spPr>
        <p:style>
          <a:lnRef idx="2">
            <a:schemeClr val="accent6"/>
          </a:lnRef>
          <a:fillRef idx="1">
            <a:schemeClr val="lt1"/>
          </a:fillRef>
          <a:effectRef idx="0">
            <a:schemeClr val="accent6"/>
          </a:effectRef>
          <a:fontRef idx="minor">
            <a:schemeClr val="dk1"/>
          </a:fontRef>
        </p:style>
        <p:txBody>
          <a:bodyPr wrap="square" tIns="27000" anchor="t" anchorCtr="0">
            <a:noAutofit/>
          </a:bodyPr>
          <a:lstStyle/>
          <a:p>
            <a:pPr algn="ctr" defTabSz="685800">
              <a:buClr>
                <a:srgbClr val="F79646">
                  <a:lumMod val="75000"/>
                </a:srgbClr>
              </a:buClr>
              <a:buSzPct val="120000"/>
              <a:defRPr/>
            </a:pPr>
            <a:endParaRPr lang="en-GB" sz="450" dirty="0">
              <a:solidFill>
                <a:prstClr val="black"/>
              </a:solidFill>
              <a:latin typeface="Calibri"/>
            </a:endParaRPr>
          </a:p>
          <a:p>
            <a:pPr algn="ctr" defTabSz="685800">
              <a:buClr>
                <a:srgbClr val="F79646">
                  <a:lumMod val="75000"/>
                </a:srgbClr>
              </a:buClr>
              <a:buSzPct val="120000"/>
              <a:defRPr/>
            </a:pPr>
            <a:r>
              <a:rPr lang="en-GB" sz="825" dirty="0">
                <a:solidFill>
                  <a:prstClr val="black"/>
                </a:solidFill>
                <a:latin typeface="Calibri"/>
              </a:rPr>
              <a:t>Psycho-oncology team</a:t>
            </a:r>
            <a:r>
              <a:rPr lang="en-GB" sz="825" b="1" dirty="0">
                <a:solidFill>
                  <a:prstClr val="black"/>
                </a:solidFill>
                <a:latin typeface="Calibri"/>
              </a:rPr>
              <a:t> </a:t>
            </a:r>
          </a:p>
          <a:p>
            <a:pPr algn="ctr" defTabSz="685800">
              <a:buClr>
                <a:srgbClr val="F79646">
                  <a:lumMod val="75000"/>
                </a:srgbClr>
              </a:buClr>
              <a:buSzPct val="120000"/>
              <a:defRPr/>
            </a:pPr>
            <a:endParaRPr lang="en-GB" sz="100" dirty="0">
              <a:solidFill>
                <a:prstClr val="black"/>
              </a:solidFill>
              <a:latin typeface="Calibri"/>
            </a:endParaRPr>
          </a:p>
          <a:p>
            <a:pPr algn="ctr" defTabSz="685800">
              <a:buClr>
                <a:srgbClr val="F79646">
                  <a:lumMod val="75000"/>
                </a:srgbClr>
              </a:buClr>
              <a:buSzPct val="120000"/>
              <a:defRPr/>
            </a:pPr>
            <a:r>
              <a:rPr lang="en-GB" sz="525" dirty="0">
                <a:solidFill>
                  <a:prstClr val="black"/>
                </a:solidFill>
                <a:latin typeface="Calibri"/>
              </a:rPr>
              <a:t>(incl. counselling, clinical psychology, oncology psychiatry, psychotherapy etc)</a:t>
            </a:r>
            <a:endParaRPr lang="en-GB" sz="750" dirty="0">
              <a:solidFill>
                <a:prstClr val="black"/>
              </a:solidFill>
              <a:latin typeface="Calibri"/>
            </a:endParaRPr>
          </a:p>
          <a:p>
            <a:pPr algn="ctr" defTabSz="685800">
              <a:buClr>
                <a:srgbClr val="F79646">
                  <a:lumMod val="75000"/>
                </a:srgbClr>
              </a:buClr>
              <a:buSzPct val="120000"/>
              <a:defRPr/>
            </a:pPr>
            <a:endParaRPr lang="en-GB" sz="900" dirty="0">
              <a:solidFill>
                <a:prstClr val="black"/>
              </a:solidFill>
              <a:latin typeface="Calibri"/>
            </a:endParaRPr>
          </a:p>
          <a:p>
            <a:pPr algn="ctr" defTabSz="685800">
              <a:buClr>
                <a:srgbClr val="F79646">
                  <a:lumMod val="75000"/>
                </a:srgbClr>
              </a:buClr>
              <a:buSzPct val="120000"/>
              <a:defRPr/>
            </a:pPr>
            <a:endParaRPr lang="en-GB" sz="825" dirty="0">
              <a:solidFill>
                <a:prstClr val="black"/>
              </a:solidFill>
              <a:latin typeface="Calibri"/>
            </a:endParaRPr>
          </a:p>
          <a:p>
            <a:pPr algn="ctr" defTabSz="685800">
              <a:buClr>
                <a:srgbClr val="F79646">
                  <a:lumMod val="75000"/>
                </a:srgbClr>
              </a:buClr>
              <a:buSzPct val="120000"/>
              <a:defRPr/>
            </a:pPr>
            <a:endParaRPr lang="en-GB" sz="825" dirty="0">
              <a:solidFill>
                <a:prstClr val="black"/>
              </a:solidFill>
              <a:latin typeface="Calibri"/>
            </a:endParaRPr>
          </a:p>
          <a:p>
            <a:pPr algn="ctr" defTabSz="685800">
              <a:buClr>
                <a:srgbClr val="F79646">
                  <a:lumMod val="75000"/>
                </a:srgbClr>
              </a:buClr>
              <a:buSzPct val="120000"/>
              <a:defRPr/>
            </a:pPr>
            <a:endParaRPr lang="en-GB" sz="825" dirty="0">
              <a:solidFill>
                <a:prstClr val="black"/>
              </a:solidFill>
              <a:latin typeface="Calibri"/>
            </a:endParaRPr>
          </a:p>
          <a:p>
            <a:pPr algn="ctr" defTabSz="685800">
              <a:buClr>
                <a:srgbClr val="F79646">
                  <a:lumMod val="75000"/>
                </a:srgbClr>
              </a:buClr>
              <a:buSzPct val="120000"/>
              <a:defRPr/>
            </a:pPr>
            <a:endParaRPr lang="en-GB" sz="825" dirty="0">
              <a:solidFill>
                <a:prstClr val="black"/>
              </a:solidFill>
              <a:latin typeface="Calibri"/>
            </a:endParaRPr>
          </a:p>
          <a:p>
            <a:pPr algn="ctr" defTabSz="685800">
              <a:buClr>
                <a:srgbClr val="F79646">
                  <a:lumMod val="75000"/>
                </a:srgbClr>
              </a:buClr>
              <a:buSzPct val="120000"/>
              <a:defRPr/>
            </a:pPr>
            <a:endParaRPr lang="en-GB" sz="525" dirty="0">
              <a:solidFill>
                <a:prstClr val="black"/>
              </a:solidFill>
              <a:latin typeface="Calibri"/>
            </a:endParaRPr>
          </a:p>
          <a:p>
            <a:pPr algn="ctr" defTabSz="685800">
              <a:buClr>
                <a:srgbClr val="F79646">
                  <a:lumMod val="75000"/>
                </a:srgbClr>
              </a:buClr>
              <a:buSzPct val="120000"/>
              <a:defRPr/>
            </a:pPr>
            <a:r>
              <a:rPr lang="en-GB" sz="825" dirty="0">
                <a:solidFill>
                  <a:prstClr val="black"/>
                </a:solidFill>
                <a:latin typeface="Calibri"/>
              </a:rPr>
              <a:t>              Level 3/4</a:t>
            </a:r>
          </a:p>
          <a:p>
            <a:pPr algn="ctr" defTabSz="685800">
              <a:buClr>
                <a:srgbClr val="F79646">
                  <a:lumMod val="75000"/>
                </a:srgbClr>
              </a:buClr>
              <a:buSzPct val="120000"/>
              <a:defRPr/>
            </a:pPr>
            <a:r>
              <a:rPr lang="en-GB" sz="825" dirty="0">
                <a:solidFill>
                  <a:prstClr val="black"/>
                </a:solidFill>
                <a:latin typeface="Calibri"/>
              </a:rPr>
              <a:t>              specialists</a:t>
            </a:r>
          </a:p>
        </p:txBody>
      </p:sp>
      <p:sp>
        <p:nvSpPr>
          <p:cNvPr id="86" name="Oval 85">
            <a:extLst>
              <a:ext uri="{FF2B5EF4-FFF2-40B4-BE49-F238E27FC236}">
                <a16:creationId xmlns:a16="http://schemas.microsoft.com/office/drawing/2014/main" id="{A56CA8D8-2659-4803-8723-9FC3B4274107}"/>
              </a:ext>
            </a:extLst>
          </p:cNvPr>
          <p:cNvSpPr/>
          <p:nvPr/>
        </p:nvSpPr>
        <p:spPr>
          <a:xfrm>
            <a:off x="8275679" y="3071509"/>
            <a:ext cx="189000" cy="189000"/>
          </a:xfrm>
          <a:prstGeom prst="ellipse">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4</a:t>
            </a:r>
            <a:endParaRPr lang="en-GB" sz="1350" dirty="0">
              <a:solidFill>
                <a:prstClr val="white"/>
              </a:solidFill>
              <a:latin typeface="Calibri"/>
            </a:endParaRPr>
          </a:p>
        </p:txBody>
      </p:sp>
      <p:sp>
        <p:nvSpPr>
          <p:cNvPr id="131" name="Rectangle: Rounded Corners 130">
            <a:extLst>
              <a:ext uri="{FF2B5EF4-FFF2-40B4-BE49-F238E27FC236}">
                <a16:creationId xmlns:a16="http://schemas.microsoft.com/office/drawing/2014/main" id="{8235A7BD-7BD8-43D2-8D8B-9814023AC42F}"/>
              </a:ext>
            </a:extLst>
          </p:cNvPr>
          <p:cNvSpPr/>
          <p:nvPr/>
        </p:nvSpPr>
        <p:spPr>
          <a:xfrm rot="16200000">
            <a:off x="844461" y="3274691"/>
            <a:ext cx="3550450" cy="270000"/>
          </a:xfrm>
          <a:prstGeom prst="roundRect">
            <a:avLst>
              <a:gd name="adj" fmla="val 12356"/>
            </a:avLst>
          </a:prstGeom>
          <a:solidFill>
            <a:srgbClr val="00B050"/>
          </a:soli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050" b="1" spc="225" dirty="0">
                <a:solidFill>
                  <a:prstClr val="white"/>
                </a:solidFill>
                <a:latin typeface="Calibri"/>
              </a:rPr>
              <a:t>PERSONALISED CARE</a:t>
            </a:r>
            <a:endParaRPr lang="en-GB" sz="1350" b="1" spc="225" dirty="0">
              <a:solidFill>
                <a:prstClr val="white"/>
              </a:solidFill>
              <a:latin typeface="Calibri"/>
            </a:endParaRPr>
          </a:p>
        </p:txBody>
      </p:sp>
      <p:grpSp>
        <p:nvGrpSpPr>
          <p:cNvPr id="84" name="Group 83">
            <a:extLst>
              <a:ext uri="{FF2B5EF4-FFF2-40B4-BE49-F238E27FC236}">
                <a16:creationId xmlns:a16="http://schemas.microsoft.com/office/drawing/2014/main" id="{7C6FCF4A-1CD9-4E57-9931-74E50558B61F}"/>
              </a:ext>
            </a:extLst>
          </p:cNvPr>
          <p:cNvGrpSpPr/>
          <p:nvPr/>
        </p:nvGrpSpPr>
        <p:grpSpPr>
          <a:xfrm>
            <a:off x="3003071" y="1650428"/>
            <a:ext cx="2406887" cy="882998"/>
            <a:chOff x="1972094" y="1057571"/>
            <a:chExt cx="3209182" cy="1177330"/>
          </a:xfrm>
        </p:grpSpPr>
        <p:sp>
          <p:nvSpPr>
            <p:cNvPr id="44" name="Rectangle 8"/>
            <p:cNvSpPr>
              <a:spLocks noChangeArrowheads="1"/>
            </p:cNvSpPr>
            <p:nvPr/>
          </p:nvSpPr>
          <p:spPr bwMode="auto">
            <a:xfrm>
              <a:off x="1972094" y="1317052"/>
              <a:ext cx="3209182" cy="917849"/>
            </a:xfrm>
            <a:prstGeom prst="rect">
              <a:avLst/>
            </a:prstGeom>
            <a:ln w="25400">
              <a:solidFill>
                <a:srgbClr val="C00000"/>
              </a:solidFill>
              <a:headEnd/>
              <a:tailEnd/>
            </a:ln>
          </p:spPr>
          <p:style>
            <a:lnRef idx="2">
              <a:schemeClr val="accent6"/>
            </a:lnRef>
            <a:fillRef idx="1">
              <a:schemeClr val="lt1"/>
            </a:fillRef>
            <a:effectRef idx="0">
              <a:schemeClr val="accent6"/>
            </a:effectRef>
            <a:fontRef idx="minor">
              <a:schemeClr val="dk1"/>
            </a:fontRef>
          </p:style>
          <p:txBody>
            <a:bodyPr tIns="54000" anchor="ctr" anchorCtr="0"/>
            <a:lstStyle/>
            <a:p>
              <a:pPr marL="202406" defTabSz="685800">
                <a:defRPr/>
              </a:pPr>
              <a:r>
                <a:rPr lang="en-GB" sz="825" dirty="0">
                  <a:solidFill>
                    <a:prstClr val="black"/>
                  </a:solidFill>
                  <a:latin typeface="Calibri"/>
                </a:rPr>
                <a:t>All hospital staff</a:t>
              </a:r>
            </a:p>
            <a:p>
              <a:pPr marL="202406" defTabSz="685800">
                <a:defRPr/>
              </a:pPr>
              <a:r>
                <a:rPr lang="en-GB" sz="675" dirty="0">
                  <a:solidFill>
                    <a:prstClr val="black"/>
                  </a:solidFill>
                  <a:latin typeface="Calibri"/>
                </a:rPr>
                <a:t>e.g. clinic, ward, administrative</a:t>
              </a:r>
              <a:endParaRPr lang="en-GB" sz="750" dirty="0">
                <a:solidFill>
                  <a:prstClr val="black"/>
                </a:solidFill>
                <a:latin typeface="Calibri"/>
              </a:endParaRPr>
            </a:p>
          </p:txBody>
        </p:sp>
        <p:sp>
          <p:nvSpPr>
            <p:cNvPr id="29" name="Rectangle: Diagonal Corners Rounded 28"/>
            <p:cNvSpPr/>
            <p:nvPr/>
          </p:nvSpPr>
          <p:spPr>
            <a:xfrm>
              <a:off x="1972095" y="1316153"/>
              <a:ext cx="2102600" cy="216000"/>
            </a:xfrm>
            <a:prstGeom prst="rect">
              <a:avLst/>
            </a:prstGeom>
            <a:solidFill>
              <a:schemeClr val="accent4">
                <a:lumMod val="60000"/>
                <a:lumOff val="4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GB" sz="825" spc="225" dirty="0">
                  <a:solidFill>
                    <a:prstClr val="white"/>
                  </a:solidFill>
                  <a:latin typeface="Calibri"/>
                </a:rPr>
                <a:t>NICE Level 1</a:t>
              </a:r>
              <a:endParaRPr lang="en-GB" sz="1200" spc="225" dirty="0">
                <a:solidFill>
                  <a:prstClr val="white"/>
                </a:solidFill>
                <a:latin typeface="Calibri"/>
              </a:endParaRPr>
            </a:p>
          </p:txBody>
        </p:sp>
        <p:sp>
          <p:nvSpPr>
            <p:cNvPr id="61" name="Rectangle: Diagonal Corners Rounded 28">
              <a:extLst>
                <a:ext uri="{FF2B5EF4-FFF2-40B4-BE49-F238E27FC236}">
                  <a16:creationId xmlns:a16="http://schemas.microsoft.com/office/drawing/2014/main" id="{8D9E55DC-5367-42D5-9F6F-D1059524A778}"/>
                </a:ext>
              </a:extLst>
            </p:cNvPr>
            <p:cNvSpPr/>
            <p:nvPr/>
          </p:nvSpPr>
          <p:spPr>
            <a:xfrm>
              <a:off x="1973059" y="1057571"/>
              <a:ext cx="2101636" cy="167169"/>
            </a:xfrm>
            <a:prstGeom prst="rect">
              <a:avLst/>
            </a:prstGeom>
            <a:solidFill>
              <a:schemeClr val="bg1"/>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GB" sz="788" dirty="0">
                  <a:solidFill>
                    <a:prstClr val="black"/>
                  </a:solidFill>
                  <a:latin typeface="Calibri"/>
                </a:rPr>
                <a:t>as per NICE IOG 2004</a:t>
              </a:r>
              <a:endParaRPr lang="en-GB" sz="1050" dirty="0">
                <a:solidFill>
                  <a:prstClr val="black"/>
                </a:solidFill>
                <a:latin typeface="Calibri"/>
              </a:endParaRPr>
            </a:p>
          </p:txBody>
        </p:sp>
        <p:sp>
          <p:nvSpPr>
            <p:cNvPr id="118" name="TextBox 117">
              <a:extLst>
                <a:ext uri="{FF2B5EF4-FFF2-40B4-BE49-F238E27FC236}">
                  <a16:creationId xmlns:a16="http://schemas.microsoft.com/office/drawing/2014/main" id="{2A788A5E-9915-45F9-8B2E-0974E5FF50D1}"/>
                </a:ext>
              </a:extLst>
            </p:cNvPr>
            <p:cNvSpPr txBox="1"/>
            <p:nvPr/>
          </p:nvSpPr>
          <p:spPr>
            <a:xfrm>
              <a:off x="4206942" y="1491640"/>
              <a:ext cx="900973" cy="677108"/>
            </a:xfrm>
            <a:prstGeom prst="rect">
              <a:avLst/>
            </a:prstGeom>
            <a:noFill/>
          </p:spPr>
          <p:txBody>
            <a:bodyPr wrap="square" rtlCol="0">
              <a:spAutoFit/>
            </a:bodyPr>
            <a:lstStyle/>
            <a:p>
              <a:pPr algn="ctr" defTabSz="342900">
                <a:defRPr/>
              </a:pPr>
              <a:r>
                <a:rPr lang="en-GB" sz="750" dirty="0">
                  <a:solidFill>
                    <a:prstClr val="black"/>
                  </a:solidFill>
                  <a:latin typeface="Calibri"/>
                </a:rPr>
                <a:t>Holistic</a:t>
              </a:r>
            </a:p>
            <a:p>
              <a:pPr algn="ctr" defTabSz="342900">
                <a:defRPr/>
              </a:pPr>
              <a:r>
                <a:rPr lang="en-GB" sz="750" dirty="0">
                  <a:solidFill>
                    <a:prstClr val="black"/>
                  </a:solidFill>
                  <a:latin typeface="Calibri"/>
                </a:rPr>
                <a:t>Needs</a:t>
              </a:r>
            </a:p>
            <a:p>
              <a:pPr algn="ctr" defTabSz="342900">
                <a:defRPr/>
              </a:pPr>
              <a:r>
                <a:rPr lang="en-GB" sz="750" dirty="0">
                  <a:solidFill>
                    <a:prstClr val="black"/>
                  </a:solidFill>
                  <a:latin typeface="Calibri"/>
                </a:rPr>
                <a:t>Plan</a:t>
              </a:r>
            </a:p>
            <a:p>
              <a:pPr algn="ctr" defTabSz="342900">
                <a:defRPr/>
              </a:pPr>
              <a:endParaRPr lang="en-GB" sz="450" dirty="0">
                <a:solidFill>
                  <a:prstClr val="black"/>
                </a:solidFill>
                <a:latin typeface="Calibri"/>
              </a:endParaRPr>
            </a:p>
          </p:txBody>
        </p:sp>
        <p:sp>
          <p:nvSpPr>
            <p:cNvPr id="177" name="Rectangle 8">
              <a:extLst>
                <a:ext uri="{FF2B5EF4-FFF2-40B4-BE49-F238E27FC236}">
                  <a16:creationId xmlns:a16="http://schemas.microsoft.com/office/drawing/2014/main" id="{EEF52623-4C9F-4570-ACB7-E345BC2E91F7}"/>
                </a:ext>
              </a:extLst>
            </p:cNvPr>
            <p:cNvSpPr>
              <a:spLocks noChangeArrowheads="1"/>
            </p:cNvSpPr>
            <p:nvPr/>
          </p:nvSpPr>
          <p:spPr bwMode="auto">
            <a:xfrm>
              <a:off x="4327528" y="1448147"/>
              <a:ext cx="648000" cy="648000"/>
            </a:xfrm>
            <a:prstGeom prst="snip2DiagRect">
              <a:avLst/>
            </a:prstGeom>
            <a:noFill/>
            <a:ln w="28575">
              <a:solidFill>
                <a:srgbClr val="00B050"/>
              </a:solidFill>
              <a:headEnd/>
              <a:tailEnd/>
            </a:ln>
          </p:spPr>
          <p:style>
            <a:lnRef idx="2">
              <a:schemeClr val="accent6"/>
            </a:lnRef>
            <a:fillRef idx="1">
              <a:schemeClr val="lt1"/>
            </a:fillRef>
            <a:effectRef idx="0">
              <a:schemeClr val="accent6"/>
            </a:effectRef>
            <a:fontRef idx="minor">
              <a:schemeClr val="dk1"/>
            </a:fontRef>
          </p:style>
          <p:txBody>
            <a:bodyPr anchor="ctr" anchorCtr="0"/>
            <a:lstStyle/>
            <a:p>
              <a:pPr algn="ctr" defTabSz="685800">
                <a:defRPr/>
              </a:pPr>
              <a:endParaRPr lang="en-GB" sz="225" dirty="0">
                <a:solidFill>
                  <a:prstClr val="black"/>
                </a:solidFill>
                <a:latin typeface="Calibri"/>
              </a:endParaRPr>
            </a:p>
          </p:txBody>
        </p:sp>
      </p:grpSp>
      <p:grpSp>
        <p:nvGrpSpPr>
          <p:cNvPr id="90" name="Group 89">
            <a:extLst>
              <a:ext uri="{FF2B5EF4-FFF2-40B4-BE49-F238E27FC236}">
                <a16:creationId xmlns:a16="http://schemas.microsoft.com/office/drawing/2014/main" id="{D4073744-4EE4-4075-93AC-254EEEAC0496}"/>
              </a:ext>
            </a:extLst>
          </p:cNvPr>
          <p:cNvGrpSpPr/>
          <p:nvPr/>
        </p:nvGrpSpPr>
        <p:grpSpPr>
          <a:xfrm>
            <a:off x="3001948" y="4128448"/>
            <a:ext cx="2408011" cy="791468"/>
            <a:chOff x="1970595" y="4361597"/>
            <a:chExt cx="3210681" cy="1055291"/>
          </a:xfrm>
        </p:grpSpPr>
        <p:sp>
          <p:nvSpPr>
            <p:cNvPr id="40" name="Rectangle 8"/>
            <p:cNvSpPr>
              <a:spLocks noChangeArrowheads="1"/>
            </p:cNvSpPr>
            <p:nvPr/>
          </p:nvSpPr>
          <p:spPr bwMode="auto">
            <a:xfrm>
              <a:off x="1970595" y="4361597"/>
              <a:ext cx="3210681" cy="1055291"/>
            </a:xfrm>
            <a:prstGeom prst="snip2DiagRect">
              <a:avLst/>
            </a:prstGeom>
            <a:pattFill prst="pct5">
              <a:fgClr>
                <a:schemeClr val="accent6">
                  <a:lumMod val="20000"/>
                  <a:lumOff val="80000"/>
                </a:schemeClr>
              </a:fgClr>
              <a:bgClr>
                <a:schemeClr val="bg1"/>
              </a:bgClr>
            </a:pattFill>
            <a:ln w="28575">
              <a:solidFill>
                <a:srgbClr val="0070C0"/>
              </a:solidFill>
              <a:headEnd/>
              <a:tailEnd/>
            </a:ln>
          </p:spPr>
          <p:style>
            <a:lnRef idx="2">
              <a:schemeClr val="accent6"/>
            </a:lnRef>
            <a:fillRef idx="1">
              <a:schemeClr val="lt1"/>
            </a:fillRef>
            <a:effectRef idx="0">
              <a:schemeClr val="accent6"/>
            </a:effectRef>
            <a:fontRef idx="minor">
              <a:schemeClr val="dk1"/>
            </a:fontRef>
          </p:style>
          <p:txBody>
            <a:bodyPr anchor="t"/>
            <a:lstStyle/>
            <a:p>
              <a:pPr defTabSz="685800">
                <a:defRPr/>
              </a:pPr>
              <a:endParaRPr lang="en-GB" sz="300" dirty="0">
                <a:solidFill>
                  <a:prstClr val="black"/>
                </a:solidFill>
                <a:latin typeface="Calibri"/>
              </a:endParaRPr>
            </a:p>
            <a:p>
              <a:pPr defTabSz="685800">
                <a:defRPr/>
              </a:pPr>
              <a:r>
                <a:rPr lang="en-GB" sz="825" dirty="0">
                  <a:solidFill>
                    <a:prstClr val="black"/>
                  </a:solidFill>
                  <a:latin typeface="Calibri"/>
                </a:rPr>
                <a:t>Primary Care</a:t>
              </a:r>
            </a:p>
          </p:txBody>
        </p:sp>
        <p:sp>
          <p:nvSpPr>
            <p:cNvPr id="81" name="Rectangle 8"/>
            <p:cNvSpPr>
              <a:spLocks noChangeArrowheads="1"/>
            </p:cNvSpPr>
            <p:nvPr/>
          </p:nvSpPr>
          <p:spPr bwMode="auto">
            <a:xfrm>
              <a:off x="4327528" y="4647482"/>
              <a:ext cx="648000" cy="648000"/>
            </a:xfrm>
            <a:prstGeom prst="snip2DiagRect">
              <a:avLst/>
            </a:prstGeom>
            <a:noFill/>
            <a:ln w="28575">
              <a:solidFill>
                <a:srgbClr val="00B050"/>
              </a:solidFill>
              <a:headEnd/>
              <a:tailEnd/>
            </a:ln>
          </p:spPr>
          <p:style>
            <a:lnRef idx="2">
              <a:schemeClr val="accent6"/>
            </a:lnRef>
            <a:fillRef idx="1">
              <a:schemeClr val="lt1"/>
            </a:fillRef>
            <a:effectRef idx="0">
              <a:schemeClr val="accent6"/>
            </a:effectRef>
            <a:fontRef idx="minor">
              <a:schemeClr val="dk1"/>
            </a:fontRef>
          </p:style>
          <p:txBody>
            <a:bodyPr anchor="ctr" anchorCtr="0"/>
            <a:lstStyle/>
            <a:p>
              <a:pPr algn="ctr" defTabSz="685800">
                <a:defRPr/>
              </a:pPr>
              <a:endParaRPr lang="en-GB" sz="225" dirty="0">
                <a:solidFill>
                  <a:prstClr val="black"/>
                </a:solidFill>
                <a:latin typeface="Calibri"/>
              </a:endParaRPr>
            </a:p>
          </p:txBody>
        </p:sp>
        <p:sp>
          <p:nvSpPr>
            <p:cNvPr id="127" name="Rectangle 8">
              <a:extLst>
                <a:ext uri="{FF2B5EF4-FFF2-40B4-BE49-F238E27FC236}">
                  <a16:creationId xmlns:a16="http://schemas.microsoft.com/office/drawing/2014/main" id="{73DF7862-4703-4985-8359-34B3855C3CDD}"/>
                </a:ext>
              </a:extLst>
            </p:cNvPr>
            <p:cNvSpPr>
              <a:spLocks noChangeArrowheads="1"/>
            </p:cNvSpPr>
            <p:nvPr/>
          </p:nvSpPr>
          <p:spPr bwMode="auto">
            <a:xfrm>
              <a:off x="2157423" y="4762312"/>
              <a:ext cx="2074936" cy="540000"/>
            </a:xfrm>
            <a:prstGeom prst="snip2DiagRect">
              <a:avLst/>
            </a:prstGeom>
            <a:noFill/>
            <a:ln w="28575">
              <a:noFill/>
              <a:headEnd/>
              <a:tailEnd/>
            </a:ln>
          </p:spPr>
          <p:style>
            <a:lnRef idx="2">
              <a:schemeClr val="accent6"/>
            </a:lnRef>
            <a:fillRef idx="1">
              <a:schemeClr val="lt1"/>
            </a:fillRef>
            <a:effectRef idx="0">
              <a:schemeClr val="accent6"/>
            </a:effectRef>
            <a:fontRef idx="minor">
              <a:schemeClr val="dk1"/>
            </a:fontRef>
          </p:style>
          <p:txBody>
            <a:bodyPr anchor="ctr" anchorCtr="0"/>
            <a:lstStyle/>
            <a:p>
              <a:pPr defTabSz="685800">
                <a:defRPr/>
              </a:pPr>
              <a:r>
                <a:rPr lang="en-GB" sz="825" dirty="0">
                  <a:solidFill>
                    <a:prstClr val="black"/>
                  </a:solidFill>
                  <a:latin typeface="Calibri"/>
                </a:rPr>
                <a:t>GPs, primary care staff &amp; ‘care navigator’ roles</a:t>
              </a:r>
            </a:p>
          </p:txBody>
        </p:sp>
        <p:sp>
          <p:nvSpPr>
            <p:cNvPr id="185" name="TextBox 184">
              <a:extLst>
                <a:ext uri="{FF2B5EF4-FFF2-40B4-BE49-F238E27FC236}">
                  <a16:creationId xmlns:a16="http://schemas.microsoft.com/office/drawing/2014/main" id="{0DA81D5E-70C9-4910-ADB3-E5DCFC649653}"/>
                </a:ext>
              </a:extLst>
            </p:cNvPr>
            <p:cNvSpPr txBox="1"/>
            <p:nvPr/>
          </p:nvSpPr>
          <p:spPr>
            <a:xfrm>
              <a:off x="4222399" y="4690337"/>
              <a:ext cx="900973" cy="677108"/>
            </a:xfrm>
            <a:prstGeom prst="rect">
              <a:avLst/>
            </a:prstGeom>
            <a:noFill/>
          </p:spPr>
          <p:txBody>
            <a:bodyPr wrap="square" rtlCol="0">
              <a:spAutoFit/>
            </a:bodyPr>
            <a:lstStyle/>
            <a:p>
              <a:pPr algn="ctr" defTabSz="342900">
                <a:defRPr/>
              </a:pPr>
              <a:r>
                <a:rPr lang="en-GB" sz="750" dirty="0">
                  <a:solidFill>
                    <a:prstClr val="black"/>
                  </a:solidFill>
                  <a:latin typeface="Calibri"/>
                </a:rPr>
                <a:t>Cancer</a:t>
              </a:r>
            </a:p>
            <a:p>
              <a:pPr algn="ctr" defTabSz="342900">
                <a:defRPr/>
              </a:pPr>
              <a:r>
                <a:rPr lang="en-GB" sz="750" dirty="0">
                  <a:solidFill>
                    <a:prstClr val="black"/>
                  </a:solidFill>
                  <a:latin typeface="Calibri"/>
                </a:rPr>
                <a:t>Care</a:t>
              </a:r>
            </a:p>
            <a:p>
              <a:pPr algn="ctr" defTabSz="342900">
                <a:defRPr/>
              </a:pPr>
              <a:r>
                <a:rPr lang="en-GB" sz="750" dirty="0">
                  <a:solidFill>
                    <a:prstClr val="black"/>
                  </a:solidFill>
                  <a:latin typeface="Calibri"/>
                </a:rPr>
                <a:t>Plan</a:t>
              </a:r>
            </a:p>
            <a:p>
              <a:pPr algn="ctr" defTabSz="342900">
                <a:defRPr/>
              </a:pPr>
              <a:endParaRPr lang="en-GB" sz="450" dirty="0">
                <a:solidFill>
                  <a:prstClr val="black"/>
                </a:solidFill>
                <a:latin typeface="Calibri"/>
              </a:endParaRPr>
            </a:p>
          </p:txBody>
        </p:sp>
      </p:grpSp>
      <p:cxnSp>
        <p:nvCxnSpPr>
          <p:cNvPr id="19505" name="Straight Arrow Connector 19504"/>
          <p:cNvCxnSpPr>
            <a:cxnSpLocks/>
            <a:stCxn id="143" idx="6"/>
            <a:endCxn id="76" idx="2"/>
          </p:cNvCxnSpPr>
          <p:nvPr/>
        </p:nvCxnSpPr>
        <p:spPr>
          <a:xfrm flipV="1">
            <a:off x="5509657" y="4333491"/>
            <a:ext cx="1668000" cy="257513"/>
          </a:xfrm>
          <a:prstGeom prst="straightConnector1">
            <a:avLst/>
          </a:prstGeom>
          <a:ln w="28575">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sp>
        <p:nvSpPr>
          <p:cNvPr id="77" name="Snip Diagonal Corner Rectangle 76"/>
          <p:cNvSpPr/>
          <p:nvPr/>
        </p:nvSpPr>
        <p:spPr>
          <a:xfrm>
            <a:off x="4499694" y="2186880"/>
            <a:ext cx="2592288" cy="207949"/>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750" i="1" dirty="0">
              <a:solidFill>
                <a:prstClr val="black"/>
              </a:solidFill>
              <a:latin typeface="Calibri"/>
            </a:endParaRPr>
          </a:p>
        </p:txBody>
      </p:sp>
      <p:grpSp>
        <p:nvGrpSpPr>
          <p:cNvPr id="91" name="Group 90">
            <a:extLst>
              <a:ext uri="{FF2B5EF4-FFF2-40B4-BE49-F238E27FC236}">
                <a16:creationId xmlns:a16="http://schemas.microsoft.com/office/drawing/2014/main" id="{A22AF1DB-A0E2-4419-B321-481ADF5C142C}"/>
              </a:ext>
            </a:extLst>
          </p:cNvPr>
          <p:cNvGrpSpPr/>
          <p:nvPr/>
        </p:nvGrpSpPr>
        <p:grpSpPr>
          <a:xfrm>
            <a:off x="6121736" y="1839094"/>
            <a:ext cx="1457999" cy="694333"/>
            <a:chOff x="6130313" y="1309124"/>
            <a:chExt cx="1943999" cy="925777"/>
          </a:xfrm>
        </p:grpSpPr>
        <p:sp>
          <p:nvSpPr>
            <p:cNvPr id="63" name="Rectangle 14"/>
            <p:cNvSpPr>
              <a:spLocks noChangeArrowheads="1"/>
            </p:cNvSpPr>
            <p:nvPr/>
          </p:nvSpPr>
          <p:spPr bwMode="auto">
            <a:xfrm>
              <a:off x="6130313" y="1316153"/>
              <a:ext cx="1943999" cy="918748"/>
            </a:xfrm>
            <a:prstGeom prst="rect">
              <a:avLst/>
            </a:prstGeom>
            <a:solidFill>
              <a:schemeClr val="bg1"/>
            </a:solidFill>
            <a:ln w="25400">
              <a:solidFill>
                <a:srgbClr val="C00000"/>
              </a:solidFill>
              <a:headEnd/>
              <a:tailEnd/>
            </a:ln>
          </p:spPr>
          <p:style>
            <a:lnRef idx="2">
              <a:schemeClr val="accent6"/>
            </a:lnRef>
            <a:fillRef idx="1">
              <a:schemeClr val="lt1"/>
            </a:fillRef>
            <a:effectRef idx="0">
              <a:schemeClr val="accent6"/>
            </a:effectRef>
            <a:fontRef idx="minor">
              <a:schemeClr val="dk1"/>
            </a:fontRef>
          </p:style>
          <p:txBody>
            <a:bodyPr tIns="81000" anchor="b" anchorCtr="0"/>
            <a:lstStyle/>
            <a:p>
              <a:pPr marL="66675" algn="ctr" defTabSz="685800">
                <a:buClr>
                  <a:srgbClr val="F79646">
                    <a:lumMod val="75000"/>
                  </a:srgbClr>
                </a:buClr>
                <a:buSzPct val="120000"/>
                <a:defRPr/>
              </a:pPr>
              <a:r>
                <a:rPr lang="en-GB" sz="825" dirty="0">
                  <a:solidFill>
                    <a:prstClr val="black"/>
                  </a:solidFill>
                  <a:latin typeface="Calibri"/>
                </a:rPr>
                <a:t>Level 2 assessment </a:t>
              </a:r>
            </a:p>
            <a:p>
              <a:pPr marL="66675" algn="ctr" defTabSz="685800">
                <a:buClr>
                  <a:srgbClr val="F79646">
                    <a:lumMod val="75000"/>
                  </a:srgbClr>
                </a:buClr>
                <a:buSzPct val="120000"/>
                <a:defRPr/>
              </a:pPr>
              <a:r>
                <a:rPr lang="en-GB" sz="825" dirty="0">
                  <a:solidFill>
                    <a:prstClr val="black"/>
                  </a:solidFill>
                  <a:latin typeface="Calibri"/>
                </a:rPr>
                <a:t>&amp; first-line input</a:t>
              </a:r>
            </a:p>
            <a:p>
              <a:pPr marL="66675" algn="ctr" defTabSz="685800">
                <a:buClr>
                  <a:srgbClr val="F79646">
                    <a:lumMod val="75000"/>
                  </a:srgbClr>
                </a:buClr>
                <a:buSzPct val="120000"/>
                <a:defRPr/>
              </a:pPr>
              <a:r>
                <a:rPr lang="en-GB" sz="675" dirty="0">
                  <a:solidFill>
                    <a:prstClr val="black"/>
                  </a:solidFill>
                  <a:latin typeface="Calibri"/>
                </a:rPr>
                <a:t>e.g. by Clinical Nurse Specialist</a:t>
              </a:r>
            </a:p>
            <a:p>
              <a:pPr marL="66675" algn="ctr" defTabSz="685800">
                <a:buClr>
                  <a:srgbClr val="F79646">
                    <a:lumMod val="75000"/>
                  </a:srgbClr>
                </a:buClr>
                <a:buSzPct val="120000"/>
                <a:defRPr/>
              </a:pPr>
              <a:endParaRPr lang="en-GB" sz="600" dirty="0">
                <a:solidFill>
                  <a:prstClr val="black"/>
                </a:solidFill>
                <a:latin typeface="Calibri"/>
              </a:endParaRPr>
            </a:p>
          </p:txBody>
        </p:sp>
        <p:sp>
          <p:nvSpPr>
            <p:cNvPr id="156" name="Rectangle: Diagonal Corners Rounded 155">
              <a:extLst>
                <a:ext uri="{FF2B5EF4-FFF2-40B4-BE49-F238E27FC236}">
                  <a16:creationId xmlns:a16="http://schemas.microsoft.com/office/drawing/2014/main" id="{C8773F87-6078-4305-AC5D-2EFC37E3E941}"/>
                </a:ext>
              </a:extLst>
            </p:cNvPr>
            <p:cNvSpPr/>
            <p:nvPr/>
          </p:nvSpPr>
          <p:spPr>
            <a:xfrm>
              <a:off x="6130313" y="1309124"/>
              <a:ext cx="1943999" cy="216000"/>
            </a:xfrm>
            <a:prstGeom prst="rect">
              <a:avLst/>
            </a:prstGeom>
            <a:solidFill>
              <a:schemeClr val="accent4">
                <a:lumMod val="60000"/>
                <a:lumOff val="40000"/>
              </a:schemeClr>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defRPr/>
              </a:pPr>
              <a:r>
                <a:rPr lang="en-GB" sz="825" spc="225" dirty="0">
                  <a:solidFill>
                    <a:prstClr val="white"/>
                  </a:solidFill>
                  <a:latin typeface="Calibri"/>
                </a:rPr>
                <a:t>NICE Level 2</a:t>
              </a:r>
            </a:p>
          </p:txBody>
        </p:sp>
      </p:grpSp>
      <p:sp>
        <p:nvSpPr>
          <p:cNvPr id="76" name="Rectangle 14"/>
          <p:cNvSpPr>
            <a:spLocks noChangeArrowheads="1"/>
          </p:cNvSpPr>
          <p:nvPr/>
        </p:nvSpPr>
        <p:spPr bwMode="auto">
          <a:xfrm>
            <a:off x="7177657" y="4158398"/>
            <a:ext cx="1374814" cy="350187"/>
          </a:xfrm>
          <a:prstGeom prst="snip2DiagRect">
            <a:avLst>
              <a:gd name="adj1" fmla="val 23738"/>
              <a:gd name="adj2" fmla="val 0"/>
            </a:avLst>
          </a:prstGeom>
          <a:solidFill>
            <a:schemeClr val="bg1"/>
          </a:solidFill>
          <a:ln w="28575">
            <a:solidFill>
              <a:srgbClr val="007BC3"/>
            </a:solidFill>
            <a:headEnd/>
            <a:tailEnd/>
          </a:ln>
        </p:spPr>
        <p:style>
          <a:lnRef idx="2">
            <a:schemeClr val="accent6"/>
          </a:lnRef>
          <a:fillRef idx="1">
            <a:schemeClr val="lt1"/>
          </a:fillRef>
          <a:effectRef idx="0">
            <a:schemeClr val="accent6"/>
          </a:effectRef>
          <a:fontRef idx="minor">
            <a:schemeClr val="dk1"/>
          </a:fontRef>
        </p:style>
        <p:txBody>
          <a:bodyPr anchor="ctr"/>
          <a:lstStyle/>
          <a:p>
            <a:pPr algn="ctr" defTabSz="685800">
              <a:buClr>
                <a:srgbClr val="F79646">
                  <a:lumMod val="75000"/>
                </a:srgbClr>
              </a:buClr>
              <a:buSzPct val="120000"/>
              <a:defRPr/>
            </a:pPr>
            <a:r>
              <a:rPr lang="en-GB" sz="825" dirty="0">
                <a:solidFill>
                  <a:prstClr val="black"/>
                </a:solidFill>
                <a:latin typeface="Calibri"/>
              </a:rPr>
              <a:t>IAPT - Community Psychological Therapies </a:t>
            </a:r>
          </a:p>
        </p:txBody>
      </p:sp>
      <p:sp>
        <p:nvSpPr>
          <p:cNvPr id="153" name="Oval 152"/>
          <p:cNvSpPr/>
          <p:nvPr/>
        </p:nvSpPr>
        <p:spPr>
          <a:xfrm>
            <a:off x="5314235" y="2101853"/>
            <a:ext cx="189000" cy="189000"/>
          </a:xfrm>
          <a:prstGeom prst="ellipse">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1</a:t>
            </a:r>
          </a:p>
        </p:txBody>
      </p:sp>
      <p:sp>
        <p:nvSpPr>
          <p:cNvPr id="143" name="Oval 142"/>
          <p:cNvSpPr/>
          <p:nvPr/>
        </p:nvSpPr>
        <p:spPr>
          <a:xfrm>
            <a:off x="5320657" y="4496503"/>
            <a:ext cx="189000" cy="189000"/>
          </a:xfrm>
          <a:prstGeom prst="ellipse">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3</a:t>
            </a:r>
          </a:p>
        </p:txBody>
      </p:sp>
      <p:grpSp>
        <p:nvGrpSpPr>
          <p:cNvPr id="125" name="Group 124">
            <a:extLst>
              <a:ext uri="{FF2B5EF4-FFF2-40B4-BE49-F238E27FC236}">
                <a16:creationId xmlns:a16="http://schemas.microsoft.com/office/drawing/2014/main" id="{170E806E-5207-45E5-A2F5-52D2A6835F15}"/>
              </a:ext>
            </a:extLst>
          </p:cNvPr>
          <p:cNvGrpSpPr/>
          <p:nvPr/>
        </p:nvGrpSpPr>
        <p:grpSpPr>
          <a:xfrm>
            <a:off x="4280326" y="2599743"/>
            <a:ext cx="1499870" cy="1455038"/>
            <a:chOff x="3675100" y="2323323"/>
            <a:chExt cx="1999827" cy="1940051"/>
          </a:xfrm>
        </p:grpSpPr>
        <p:grpSp>
          <p:nvGrpSpPr>
            <p:cNvPr id="96" name="Group 95">
              <a:extLst>
                <a:ext uri="{FF2B5EF4-FFF2-40B4-BE49-F238E27FC236}">
                  <a16:creationId xmlns:a16="http://schemas.microsoft.com/office/drawing/2014/main" id="{7A19947D-8C8F-4AEF-98BF-F5C54A9E53B8}"/>
                </a:ext>
              </a:extLst>
            </p:cNvPr>
            <p:cNvGrpSpPr/>
            <p:nvPr/>
          </p:nvGrpSpPr>
          <p:grpSpPr>
            <a:xfrm>
              <a:off x="3675100" y="2323323"/>
              <a:ext cx="1999827" cy="1940051"/>
              <a:chOff x="3675100" y="2323323"/>
              <a:chExt cx="1999827" cy="1940051"/>
            </a:xfrm>
          </p:grpSpPr>
          <p:sp>
            <p:nvSpPr>
              <p:cNvPr id="157" name="Oval 156">
                <a:extLst>
                  <a:ext uri="{FF2B5EF4-FFF2-40B4-BE49-F238E27FC236}">
                    <a16:creationId xmlns:a16="http://schemas.microsoft.com/office/drawing/2014/main" id="{44F0CF3F-64B7-4D1D-8535-237BF2EE9981}"/>
                  </a:ext>
                </a:extLst>
              </p:cNvPr>
              <p:cNvSpPr/>
              <p:nvPr/>
            </p:nvSpPr>
            <p:spPr>
              <a:xfrm>
                <a:off x="3675100" y="2323323"/>
                <a:ext cx="1999827" cy="1940051"/>
              </a:xfrm>
              <a:prstGeom prst="ellipse">
                <a:avLst/>
              </a:prstGeom>
              <a:solidFill>
                <a:srgbClr val="E5FFE5">
                  <a:alpha val="60000"/>
                </a:srgbClr>
              </a:solidFill>
              <a:ln w="25400">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endParaRPr lang="en-GB" sz="675" dirty="0">
                  <a:solidFill>
                    <a:prstClr val="black"/>
                  </a:solidFill>
                  <a:latin typeface="Calibri"/>
                </a:endParaRPr>
              </a:p>
            </p:txBody>
          </p:sp>
          <p:grpSp>
            <p:nvGrpSpPr>
              <p:cNvPr id="95" name="Group 94">
                <a:extLst>
                  <a:ext uri="{FF2B5EF4-FFF2-40B4-BE49-F238E27FC236}">
                    <a16:creationId xmlns:a16="http://schemas.microsoft.com/office/drawing/2014/main" id="{75AD7957-27F5-45AC-9323-E52EB58437B3}"/>
                  </a:ext>
                </a:extLst>
              </p:cNvPr>
              <p:cNvGrpSpPr/>
              <p:nvPr/>
            </p:nvGrpSpPr>
            <p:grpSpPr>
              <a:xfrm>
                <a:off x="3831266" y="2494693"/>
                <a:ext cx="1666523" cy="1616709"/>
                <a:chOff x="3831266" y="2494693"/>
                <a:chExt cx="1666523" cy="1616709"/>
              </a:xfrm>
            </p:grpSpPr>
            <p:sp>
              <p:nvSpPr>
                <p:cNvPr id="159" name="Oval 158">
                  <a:extLst>
                    <a:ext uri="{FF2B5EF4-FFF2-40B4-BE49-F238E27FC236}">
                      <a16:creationId xmlns:a16="http://schemas.microsoft.com/office/drawing/2014/main" id="{890AFAC5-360E-4BE2-BFA7-D3B19CF06C53}"/>
                    </a:ext>
                  </a:extLst>
                </p:cNvPr>
                <p:cNvSpPr/>
                <p:nvPr/>
              </p:nvSpPr>
              <p:spPr>
                <a:xfrm>
                  <a:off x="3831266" y="2494693"/>
                  <a:ext cx="1666523" cy="1616709"/>
                </a:xfrm>
                <a:prstGeom prst="ellipse">
                  <a:avLst/>
                </a:prstGeom>
                <a:solidFill>
                  <a:schemeClr val="accent3">
                    <a:lumMod val="20000"/>
                    <a:lumOff val="80000"/>
                    <a:alpha val="69804"/>
                  </a:schemeClr>
                </a:solidFill>
                <a:ln w="25400">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endParaRPr lang="en-GB" sz="675" dirty="0">
                    <a:solidFill>
                      <a:prstClr val="black"/>
                    </a:solidFill>
                    <a:latin typeface="Calibri"/>
                  </a:endParaRPr>
                </a:p>
              </p:txBody>
            </p:sp>
            <p:sp>
              <p:nvSpPr>
                <p:cNvPr id="160" name="Oval 159">
                  <a:extLst>
                    <a:ext uri="{FF2B5EF4-FFF2-40B4-BE49-F238E27FC236}">
                      <a16:creationId xmlns:a16="http://schemas.microsoft.com/office/drawing/2014/main" id="{A054AC38-3D84-42F2-960F-D9E8D016F3D2}"/>
                    </a:ext>
                  </a:extLst>
                </p:cNvPr>
                <p:cNvSpPr/>
                <p:nvPr/>
              </p:nvSpPr>
              <p:spPr>
                <a:xfrm>
                  <a:off x="4004804" y="2650034"/>
                  <a:ext cx="1333218" cy="1293367"/>
                </a:xfrm>
                <a:prstGeom prst="ellipse">
                  <a:avLst/>
                </a:prstGeom>
                <a:solidFill>
                  <a:schemeClr val="accent3">
                    <a:lumMod val="20000"/>
                    <a:lumOff val="80000"/>
                  </a:schemeClr>
                </a:solidFill>
                <a:ln w="25400">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endParaRPr lang="en-GB" sz="675" dirty="0">
                    <a:solidFill>
                      <a:prstClr val="black"/>
                    </a:solidFill>
                    <a:latin typeface="Calibri"/>
                  </a:endParaRPr>
                </a:p>
              </p:txBody>
            </p:sp>
            <p:sp>
              <p:nvSpPr>
                <p:cNvPr id="161" name="Oval 160">
                  <a:extLst>
                    <a:ext uri="{FF2B5EF4-FFF2-40B4-BE49-F238E27FC236}">
                      <a16:creationId xmlns:a16="http://schemas.microsoft.com/office/drawing/2014/main" id="{B43E47A0-98AA-49EE-BCF5-7DE5CF820431}"/>
                    </a:ext>
                  </a:extLst>
                </p:cNvPr>
                <p:cNvSpPr/>
                <p:nvPr/>
              </p:nvSpPr>
              <p:spPr>
                <a:xfrm>
                  <a:off x="4243332" y="2898856"/>
                  <a:ext cx="833261" cy="808354"/>
                </a:xfrm>
                <a:prstGeom prst="ellipse">
                  <a:avLst/>
                </a:prstGeom>
                <a:pattFill prst="ltDnDiag">
                  <a:fgClr>
                    <a:srgbClr val="92D050"/>
                  </a:fgClr>
                  <a:bgClr>
                    <a:schemeClr val="bg1"/>
                  </a:bgClr>
                </a:pattFill>
                <a:ln w="25400">
                  <a:solidFill>
                    <a:schemeClr val="accent3">
                      <a:lumMod val="20000"/>
                      <a:lumOff val="80000"/>
                      <a:alpha val="46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endParaRPr lang="en-GB" sz="675" dirty="0">
                    <a:solidFill>
                      <a:prstClr val="black"/>
                    </a:solidFill>
                    <a:latin typeface="Calibri"/>
                  </a:endParaRPr>
                </a:p>
              </p:txBody>
            </p:sp>
          </p:grpSp>
        </p:grpSp>
        <p:sp>
          <p:nvSpPr>
            <p:cNvPr id="19509" name="Rectangle 19508">
              <a:extLst>
                <a:ext uri="{FF2B5EF4-FFF2-40B4-BE49-F238E27FC236}">
                  <a16:creationId xmlns:a16="http://schemas.microsoft.com/office/drawing/2014/main" id="{32F168B6-CDD6-4BAA-A76F-A2A5518CE13E}"/>
                </a:ext>
              </a:extLst>
            </p:cNvPr>
            <p:cNvSpPr/>
            <p:nvPr/>
          </p:nvSpPr>
          <p:spPr>
            <a:xfrm>
              <a:off x="3774846" y="2454185"/>
              <a:ext cx="1826361" cy="1613568"/>
            </a:xfrm>
            <a:prstGeom prst="rect">
              <a:avLst/>
            </a:prstGeom>
          </p:spPr>
          <p:txBody>
            <a:bodyPr anchor="ctr" anchorCtr="0">
              <a:noAutofit/>
            </a:bodyPr>
            <a:lstStyle/>
            <a:p>
              <a:pPr algn="ctr" defTabSz="342900">
                <a:defRPr/>
              </a:pPr>
              <a:r>
                <a:rPr lang="en-GB" sz="1050" b="1" dirty="0">
                  <a:solidFill>
                    <a:srgbClr val="00B050"/>
                  </a:solidFill>
                  <a:latin typeface="Calibri"/>
                </a:rPr>
                <a:t>support for </a:t>
              </a:r>
            </a:p>
            <a:p>
              <a:pPr algn="ctr" defTabSz="342900">
                <a:defRPr/>
              </a:pPr>
              <a:r>
                <a:rPr lang="en-GB" sz="1050" b="1" dirty="0">
                  <a:solidFill>
                    <a:srgbClr val="00B050"/>
                  </a:solidFill>
                  <a:latin typeface="Calibri"/>
                </a:rPr>
                <a:t>self-management </a:t>
              </a:r>
            </a:p>
            <a:p>
              <a:pPr algn="ctr" defTabSz="342900">
                <a:defRPr/>
              </a:pPr>
              <a:r>
                <a:rPr lang="en-GB" sz="750" dirty="0">
                  <a:solidFill>
                    <a:prstClr val="black"/>
                  </a:solidFill>
                  <a:latin typeface="Calibri"/>
                </a:rPr>
                <a:t>information resources</a:t>
              </a:r>
            </a:p>
            <a:p>
              <a:pPr algn="ctr" defTabSz="342900">
                <a:defRPr/>
              </a:pPr>
              <a:r>
                <a:rPr lang="en-GB" sz="750" dirty="0">
                  <a:solidFill>
                    <a:prstClr val="black"/>
                  </a:solidFill>
                  <a:latin typeface="Calibri"/>
                </a:rPr>
                <a:t>social prescribing</a:t>
              </a:r>
            </a:p>
            <a:p>
              <a:pPr algn="ctr" defTabSz="342900">
                <a:defRPr/>
              </a:pPr>
              <a:r>
                <a:rPr lang="en-GB" sz="750" dirty="0">
                  <a:solidFill>
                    <a:prstClr val="black"/>
                  </a:solidFill>
                  <a:latin typeface="Calibri"/>
                </a:rPr>
                <a:t>third sector</a:t>
              </a:r>
            </a:p>
            <a:p>
              <a:pPr algn="ctr" defTabSz="342900">
                <a:defRPr/>
              </a:pPr>
              <a:r>
                <a:rPr lang="en-GB" sz="750" dirty="0">
                  <a:solidFill>
                    <a:prstClr val="black"/>
                  </a:solidFill>
                  <a:latin typeface="Calibri"/>
                </a:rPr>
                <a:t>social care</a:t>
              </a:r>
            </a:p>
            <a:p>
              <a:pPr algn="ctr" defTabSz="342900">
                <a:defRPr/>
              </a:pPr>
              <a:r>
                <a:rPr lang="en-GB" sz="750" dirty="0">
                  <a:solidFill>
                    <a:prstClr val="black"/>
                  </a:solidFill>
                  <a:latin typeface="Calibri"/>
                </a:rPr>
                <a:t>digital</a:t>
              </a:r>
            </a:p>
          </p:txBody>
        </p:sp>
      </p:grpSp>
      <p:grpSp>
        <p:nvGrpSpPr>
          <p:cNvPr id="19" name="Group 18"/>
          <p:cNvGrpSpPr/>
          <p:nvPr/>
        </p:nvGrpSpPr>
        <p:grpSpPr>
          <a:xfrm>
            <a:off x="3404639" y="2404034"/>
            <a:ext cx="1610966" cy="1848095"/>
            <a:chOff x="2507518" y="2062377"/>
            <a:chExt cx="2147955" cy="2464127"/>
          </a:xfrm>
        </p:grpSpPr>
        <p:cxnSp>
          <p:nvCxnSpPr>
            <p:cNvPr id="69" name="Straight Arrow Connector 68">
              <a:extLst>
                <a:ext uri="{FF2B5EF4-FFF2-40B4-BE49-F238E27FC236}">
                  <a16:creationId xmlns:a16="http://schemas.microsoft.com/office/drawing/2014/main" id="{E432D18E-9C9C-4A33-8C77-BED01474EC95}"/>
                </a:ext>
              </a:extLst>
            </p:cNvPr>
            <p:cNvCxnSpPr>
              <a:cxnSpLocks/>
              <a:stCxn id="135" idx="4"/>
            </p:cNvCxnSpPr>
            <p:nvPr/>
          </p:nvCxnSpPr>
          <p:spPr>
            <a:xfrm>
              <a:off x="2507518" y="3913972"/>
              <a:ext cx="3556" cy="612532"/>
            </a:xfrm>
            <a:prstGeom prst="straightConnector1">
              <a:avLst/>
            </a:prstGeom>
            <a:ln w="28575">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74" name="Straight Arrow Connector 73">
              <a:extLst>
                <a:ext uri="{FF2B5EF4-FFF2-40B4-BE49-F238E27FC236}">
                  <a16:creationId xmlns:a16="http://schemas.microsoft.com/office/drawing/2014/main" id="{5AA1A3C9-7701-45DB-8E50-D0A1249E02F3}"/>
                </a:ext>
              </a:extLst>
            </p:cNvPr>
            <p:cNvCxnSpPr>
              <a:cxnSpLocks/>
            </p:cNvCxnSpPr>
            <p:nvPr/>
          </p:nvCxnSpPr>
          <p:spPr>
            <a:xfrm flipH="1" flipV="1">
              <a:off x="4650543" y="3930199"/>
              <a:ext cx="4930" cy="513725"/>
            </a:xfrm>
            <a:prstGeom prst="straightConnector1">
              <a:avLst/>
            </a:prstGeom>
            <a:ln w="28575">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193" name="Straight Arrow Connector 192">
              <a:extLst>
                <a:ext uri="{FF2B5EF4-FFF2-40B4-BE49-F238E27FC236}">
                  <a16:creationId xmlns:a16="http://schemas.microsoft.com/office/drawing/2014/main" id="{BFB100C6-E26B-45E5-8CA9-08842FBBC9DD}"/>
                </a:ext>
              </a:extLst>
            </p:cNvPr>
            <p:cNvCxnSpPr>
              <a:cxnSpLocks/>
              <a:stCxn id="135" idx="6"/>
            </p:cNvCxnSpPr>
            <p:nvPr/>
          </p:nvCxnSpPr>
          <p:spPr>
            <a:xfrm>
              <a:off x="3047518" y="3373972"/>
              <a:ext cx="1027177" cy="0"/>
            </a:xfrm>
            <a:prstGeom prst="straightConnector1">
              <a:avLst/>
            </a:prstGeom>
            <a:ln w="28575">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60" name="Straight Arrow Connector 59">
              <a:extLst>
                <a:ext uri="{FF2B5EF4-FFF2-40B4-BE49-F238E27FC236}">
                  <a16:creationId xmlns:a16="http://schemas.microsoft.com/office/drawing/2014/main" id="{B11EABED-D17C-4D91-85A4-A6247F8E7D8C}"/>
                </a:ext>
              </a:extLst>
            </p:cNvPr>
            <p:cNvCxnSpPr>
              <a:cxnSpLocks/>
            </p:cNvCxnSpPr>
            <p:nvPr/>
          </p:nvCxnSpPr>
          <p:spPr>
            <a:xfrm>
              <a:off x="4654004" y="2179150"/>
              <a:ext cx="0" cy="496803"/>
            </a:xfrm>
            <a:prstGeom prst="straightConnector1">
              <a:avLst/>
            </a:prstGeom>
            <a:ln w="28575">
              <a:solidFill>
                <a:srgbClr val="00B050"/>
              </a:solidFill>
              <a:tailEnd type="triangle"/>
            </a:ln>
          </p:spPr>
          <p:style>
            <a:lnRef idx="1">
              <a:schemeClr val="accent6"/>
            </a:lnRef>
            <a:fillRef idx="0">
              <a:schemeClr val="accent6"/>
            </a:fillRef>
            <a:effectRef idx="0">
              <a:schemeClr val="accent6"/>
            </a:effectRef>
            <a:fontRef idx="minor">
              <a:schemeClr val="tx1"/>
            </a:fontRef>
          </p:style>
        </p:cxnSp>
        <p:cxnSp>
          <p:nvCxnSpPr>
            <p:cNvPr id="68" name="Straight Arrow Connector 67">
              <a:extLst>
                <a:ext uri="{FF2B5EF4-FFF2-40B4-BE49-F238E27FC236}">
                  <a16:creationId xmlns:a16="http://schemas.microsoft.com/office/drawing/2014/main" id="{0373CB77-0050-4E7B-AE33-B8A835627240}"/>
                </a:ext>
              </a:extLst>
            </p:cNvPr>
            <p:cNvCxnSpPr>
              <a:cxnSpLocks/>
              <a:stCxn id="135" idx="0"/>
            </p:cNvCxnSpPr>
            <p:nvPr/>
          </p:nvCxnSpPr>
          <p:spPr>
            <a:xfrm flipV="1">
              <a:off x="2507518" y="2062377"/>
              <a:ext cx="0" cy="771595"/>
            </a:xfrm>
            <a:prstGeom prst="straightConnector1">
              <a:avLst/>
            </a:prstGeom>
            <a:ln w="28575">
              <a:solidFill>
                <a:srgbClr val="00B050"/>
              </a:solidFill>
              <a:tailEnd type="triangle"/>
            </a:ln>
          </p:spPr>
          <p:style>
            <a:lnRef idx="1">
              <a:schemeClr val="accent6"/>
            </a:lnRef>
            <a:fillRef idx="0">
              <a:schemeClr val="accent6"/>
            </a:fillRef>
            <a:effectRef idx="0">
              <a:schemeClr val="accent6"/>
            </a:effectRef>
            <a:fontRef idx="minor">
              <a:schemeClr val="tx1"/>
            </a:fontRef>
          </p:style>
        </p:cxnSp>
      </p:grpSp>
      <p:cxnSp>
        <p:nvCxnSpPr>
          <p:cNvPr id="78" name="Straight Arrow Connector 77"/>
          <p:cNvCxnSpPr>
            <a:cxnSpLocks/>
            <a:stCxn id="143" idx="7"/>
          </p:cNvCxnSpPr>
          <p:nvPr/>
        </p:nvCxnSpPr>
        <p:spPr>
          <a:xfrm flipV="1">
            <a:off x="5481979" y="2880141"/>
            <a:ext cx="2655411" cy="1644043"/>
          </a:xfrm>
          <a:prstGeom prst="straightConnector1">
            <a:avLst/>
          </a:prstGeom>
          <a:ln w="28575">
            <a:solidFill>
              <a:srgbClr val="0070C0"/>
            </a:solidFill>
            <a:headEnd type="triangle"/>
            <a:tailEnd type="triangle"/>
          </a:ln>
        </p:spPr>
        <p:style>
          <a:lnRef idx="1">
            <a:schemeClr val="dk1"/>
          </a:lnRef>
          <a:fillRef idx="0">
            <a:schemeClr val="dk1"/>
          </a:fillRef>
          <a:effectRef idx="0">
            <a:schemeClr val="dk1"/>
          </a:effectRef>
          <a:fontRef idx="minor">
            <a:schemeClr val="tx1"/>
          </a:fontRef>
        </p:style>
      </p:cxnSp>
      <p:sp>
        <p:nvSpPr>
          <p:cNvPr id="154" name="Oval 153"/>
          <p:cNvSpPr/>
          <p:nvPr/>
        </p:nvSpPr>
        <p:spPr>
          <a:xfrm>
            <a:off x="7489603" y="2091860"/>
            <a:ext cx="189000" cy="189000"/>
          </a:xfrm>
          <a:prstGeom prst="ellipse">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1200" dirty="0">
                <a:solidFill>
                  <a:prstClr val="white"/>
                </a:solidFill>
                <a:latin typeface="Calibri"/>
              </a:rPr>
              <a:t>2</a:t>
            </a:r>
            <a:endParaRPr lang="en-GB" sz="1350" dirty="0">
              <a:solidFill>
                <a:prstClr val="white"/>
              </a:solidFill>
              <a:latin typeface="Calibri"/>
            </a:endParaRPr>
          </a:p>
        </p:txBody>
      </p:sp>
    </p:spTree>
    <p:extLst>
      <p:ext uri="{BB962C8B-B14F-4D97-AF65-F5344CB8AC3E}">
        <p14:creationId xmlns:p14="http://schemas.microsoft.com/office/powerpoint/2010/main" val="4286429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EF53-BA48-4C4A-89A0-9E13BD864B9A}"/>
              </a:ext>
            </a:extLst>
          </p:cNvPr>
          <p:cNvSpPr>
            <a:spLocks noGrp="1"/>
          </p:cNvSpPr>
          <p:nvPr>
            <p:ph type="title"/>
          </p:nvPr>
        </p:nvSpPr>
        <p:spPr/>
        <p:txBody>
          <a:bodyPr/>
          <a:lstStyle/>
          <a:p>
            <a:r>
              <a:rPr lang="en-GB" dirty="0"/>
              <a:t>Referral criteria (</a:t>
            </a:r>
            <a:r>
              <a:rPr lang="en-GB" dirty="0" err="1"/>
              <a:t>i</a:t>
            </a:r>
            <a:r>
              <a:rPr lang="en-GB" dirty="0"/>
              <a:t>)</a:t>
            </a:r>
          </a:p>
        </p:txBody>
      </p:sp>
      <p:sp>
        <p:nvSpPr>
          <p:cNvPr id="5" name="Slide Number Placeholder 4">
            <a:extLst>
              <a:ext uri="{FF2B5EF4-FFF2-40B4-BE49-F238E27FC236}">
                <a16:creationId xmlns:a16="http://schemas.microsoft.com/office/drawing/2014/main" id="{4237193F-4A8A-48B4-80F3-21E2D25EE1A6}"/>
              </a:ext>
            </a:extLst>
          </p:cNvPr>
          <p:cNvSpPr>
            <a:spLocks noGrp="1"/>
          </p:cNvSpPr>
          <p:nvPr>
            <p:ph type="sldNum" sz="quarter" idx="14"/>
          </p:nvPr>
        </p:nvSpPr>
        <p:spPr/>
        <p:txBody>
          <a:bodyPr/>
          <a:lstStyle/>
          <a:p>
            <a:pPr>
              <a:defRPr/>
            </a:pPr>
            <a:fld id="{8FC524A1-7B6A-464D-B8BC-8FE2E057339E}" type="slidenum">
              <a:rPr lang="en-GB">
                <a:solidFill>
                  <a:srgbClr val="3F3F3F">
                    <a:lumMod val="50000"/>
                  </a:srgbClr>
                </a:solidFill>
                <a:latin typeface="Arial"/>
              </a:rPr>
              <a:pPr>
                <a:defRPr/>
              </a:pPr>
              <a:t>13</a:t>
            </a:fld>
            <a:endParaRPr lang="en-GB" dirty="0">
              <a:solidFill>
                <a:srgbClr val="3F3F3F">
                  <a:lumMod val="50000"/>
                </a:srgbClr>
              </a:solidFill>
              <a:latin typeface="Arial"/>
            </a:endParaRPr>
          </a:p>
        </p:txBody>
      </p:sp>
      <p:sp>
        <p:nvSpPr>
          <p:cNvPr id="22" name="TextBox 21">
            <a:extLst>
              <a:ext uri="{FF2B5EF4-FFF2-40B4-BE49-F238E27FC236}">
                <a16:creationId xmlns:a16="http://schemas.microsoft.com/office/drawing/2014/main" id="{49993CAD-C198-4F78-810D-861421138082}"/>
              </a:ext>
            </a:extLst>
          </p:cNvPr>
          <p:cNvSpPr txBox="1"/>
          <p:nvPr/>
        </p:nvSpPr>
        <p:spPr>
          <a:xfrm rot="10800000" flipV="1">
            <a:off x="2572934" y="1797306"/>
            <a:ext cx="3240360" cy="270000"/>
          </a:xfrm>
          <a:prstGeom prst="roundRect">
            <a:avLst/>
          </a:prstGeom>
          <a:solidFill>
            <a:srgbClr val="00B0F0"/>
          </a:solidFill>
        </p:spPr>
        <p:txBody>
          <a:bodyPr vert="horz" wrap="square" rtlCol="0" anchor="ctr">
            <a:noAutofit/>
          </a:bodyPr>
          <a:lstStyle/>
          <a:p>
            <a:pPr algn="ctr" defTabSz="342900">
              <a:defRPr/>
            </a:pPr>
            <a:r>
              <a:rPr lang="en-GB" sz="1050" b="1" dirty="0">
                <a:solidFill>
                  <a:prstClr val="white"/>
                </a:solidFill>
                <a:latin typeface="Calibri"/>
              </a:rPr>
              <a:t>Level 1 &gt; 2</a:t>
            </a:r>
            <a:endParaRPr lang="en-GB" b="1" dirty="0">
              <a:solidFill>
                <a:prstClr val="white"/>
              </a:solidFill>
              <a:latin typeface="Calibri"/>
            </a:endParaRPr>
          </a:p>
        </p:txBody>
      </p:sp>
      <p:sp>
        <p:nvSpPr>
          <p:cNvPr id="23" name="TextBox 22">
            <a:extLst>
              <a:ext uri="{FF2B5EF4-FFF2-40B4-BE49-F238E27FC236}">
                <a16:creationId xmlns:a16="http://schemas.microsoft.com/office/drawing/2014/main" id="{4C8D3DF1-020A-49AF-BC7B-6A74EDE8AB51}"/>
              </a:ext>
            </a:extLst>
          </p:cNvPr>
          <p:cNvSpPr txBox="1"/>
          <p:nvPr/>
        </p:nvSpPr>
        <p:spPr>
          <a:xfrm rot="10800000" flipV="1">
            <a:off x="2572934" y="2187252"/>
            <a:ext cx="3240360" cy="3401988"/>
          </a:xfrm>
          <a:prstGeom prst="roundRect">
            <a:avLst/>
          </a:prstGeom>
          <a:solidFill>
            <a:sysClr val="window" lastClr="FFFFFF"/>
          </a:solidFill>
          <a:ln w="25400" cap="flat" cmpd="sng" algn="ctr">
            <a:solidFill>
              <a:srgbClr val="4F81BD"/>
            </a:solidFill>
            <a:prstDash val="solid"/>
          </a:ln>
          <a:effectLst/>
        </p:spPr>
        <p:txBody>
          <a:bodyPr vert="horz" wrap="square" rtlCol="0" anchor="t">
            <a:noAutofit/>
          </a:bodyPr>
          <a:lstStyle/>
          <a:p>
            <a:pPr marL="64294" defTabSz="342900">
              <a:lnSpc>
                <a:spcPct val="150000"/>
              </a:lnSpc>
              <a:defRPr/>
            </a:pPr>
            <a:r>
              <a:rPr lang="en-GB" sz="788" kern="0" dirty="0">
                <a:solidFill>
                  <a:prstClr val="black"/>
                </a:solidFill>
                <a:latin typeface="Calibri"/>
              </a:rPr>
              <a:t>All staff to request or implement Level 2 input when:</a:t>
            </a:r>
          </a:p>
          <a:p>
            <a:pPr marL="64294" defTabSz="342900">
              <a:lnSpc>
                <a:spcPct val="150000"/>
              </a:lnSpc>
              <a:defRPr/>
            </a:pPr>
            <a:endParaRPr lang="en-GB" sz="750" kern="0" dirty="0">
              <a:solidFill>
                <a:prstClr val="black"/>
              </a:solidFill>
              <a:latin typeface="Calibri"/>
            </a:endParaRPr>
          </a:p>
          <a:p>
            <a:pPr marL="135731" indent="-71438" defTabSz="342900">
              <a:lnSpc>
                <a:spcPct val="150000"/>
              </a:lnSpc>
              <a:buFont typeface="Arial" panose="020B0604020202020204" pitchFamily="34" charset="0"/>
              <a:buChar char="•"/>
              <a:defRPr/>
            </a:pPr>
            <a:r>
              <a:rPr lang="en-GB" sz="788" kern="0" dirty="0">
                <a:solidFill>
                  <a:prstClr val="black"/>
                </a:solidFill>
                <a:latin typeface="Calibri"/>
              </a:rPr>
              <a:t>HNA or other screening identifies heightened distress (e.g. DT&gt;5, GAD/PHQ&gt;9)</a:t>
            </a:r>
          </a:p>
          <a:p>
            <a:pPr marL="135731" indent="-71438" defTabSz="342900">
              <a:lnSpc>
                <a:spcPct val="150000"/>
              </a:lnSpc>
              <a:buFont typeface="Arial" panose="020B0604020202020204" pitchFamily="34" charset="0"/>
              <a:buChar char="•"/>
              <a:defRPr/>
            </a:pPr>
            <a:r>
              <a:rPr lang="en-GB" sz="788" kern="0" dirty="0">
                <a:solidFill>
                  <a:prstClr val="black"/>
                </a:solidFill>
                <a:latin typeface="Calibri"/>
              </a:rPr>
              <a:t>patient or carer self-identify poor coping or psychological issues that affect function</a:t>
            </a:r>
          </a:p>
          <a:p>
            <a:pPr marL="135731" indent="-71438" defTabSz="342900">
              <a:lnSpc>
                <a:spcPct val="150000"/>
              </a:lnSpc>
              <a:buFont typeface="Arial" panose="020B0604020202020204" pitchFamily="34" charset="0"/>
              <a:buChar char="•"/>
              <a:defRPr/>
            </a:pPr>
            <a:r>
              <a:rPr lang="en-GB" sz="788" kern="0" dirty="0">
                <a:solidFill>
                  <a:prstClr val="black"/>
                </a:solidFill>
                <a:latin typeface="Calibri"/>
              </a:rPr>
              <a:t>clinical impression of persistent significant distress in clinical encounters</a:t>
            </a:r>
          </a:p>
          <a:p>
            <a:pPr marL="135731" indent="-71438" defTabSz="342900">
              <a:lnSpc>
                <a:spcPct val="150000"/>
              </a:lnSpc>
              <a:buFont typeface="Arial" panose="020B0604020202020204" pitchFamily="34" charset="0"/>
              <a:buChar char="•"/>
              <a:defRPr/>
            </a:pPr>
            <a:r>
              <a:rPr lang="en-GB" sz="788" kern="0" dirty="0">
                <a:solidFill>
                  <a:prstClr val="black"/>
                </a:solidFill>
                <a:latin typeface="Calibri"/>
              </a:rPr>
              <a:t>clinician concerns about difficulties with decisions, adherence, treatments.</a:t>
            </a:r>
          </a:p>
          <a:p>
            <a:pPr marL="135731" indent="-71438" defTabSz="342900">
              <a:lnSpc>
                <a:spcPct val="150000"/>
              </a:lnSpc>
              <a:buFont typeface="Arial" panose="020B0604020202020204" pitchFamily="34" charset="0"/>
              <a:buChar char="•"/>
              <a:defRPr/>
            </a:pPr>
            <a:endParaRPr lang="en-GB" sz="750" kern="0" dirty="0">
              <a:solidFill>
                <a:prstClr val="black"/>
              </a:solidFill>
              <a:latin typeface="Calibri"/>
            </a:endParaRPr>
          </a:p>
          <a:p>
            <a:pPr marL="192881" indent="-128588" defTabSz="342900">
              <a:lnSpc>
                <a:spcPct val="150000"/>
              </a:lnSpc>
              <a:buFont typeface="Arial" panose="020B0604020202020204" pitchFamily="34" charset="0"/>
              <a:buChar char="•"/>
              <a:defRPr/>
            </a:pPr>
            <a:r>
              <a:rPr lang="en-GB" sz="788" kern="0" dirty="0">
                <a:solidFill>
                  <a:prstClr val="black"/>
                </a:solidFill>
                <a:latin typeface="Calibri"/>
              </a:rPr>
              <a:t>When there is clinical evidence of significant concerns relating to treatment, mental health or risk, direct referral to Level 3/4 would be appropriate.</a:t>
            </a:r>
          </a:p>
        </p:txBody>
      </p:sp>
      <p:sp>
        <p:nvSpPr>
          <p:cNvPr id="24" name="Oval 23">
            <a:extLst>
              <a:ext uri="{FF2B5EF4-FFF2-40B4-BE49-F238E27FC236}">
                <a16:creationId xmlns:a16="http://schemas.microsoft.com/office/drawing/2014/main" id="{D826BAAA-3D93-43B3-9AB1-BA112A3F0A30}"/>
              </a:ext>
            </a:extLst>
          </p:cNvPr>
          <p:cNvSpPr/>
          <p:nvPr/>
        </p:nvSpPr>
        <p:spPr>
          <a:xfrm>
            <a:off x="2158444" y="1792635"/>
            <a:ext cx="360000" cy="270000"/>
          </a:xfrm>
          <a:prstGeom prst="ellipse">
            <a:avLst/>
          </a:prstGeom>
          <a:solidFill>
            <a:srgbClr val="0070C0"/>
          </a:solidFill>
          <a:ln w="25400" cap="flat" cmpd="sng" algn="ctr">
            <a:solidFill>
              <a:srgbClr val="00B0F0"/>
            </a:solidFill>
            <a:prstDash val="solid"/>
          </a:ln>
          <a:effectLst/>
        </p:spPr>
        <p:txBody>
          <a:bodyPr rtlCol="0" anchor="ctr"/>
          <a:lstStyle/>
          <a:p>
            <a:pPr algn="ctr" defTabSz="342900">
              <a:defRPr/>
            </a:pPr>
            <a:r>
              <a:rPr lang="en-GB" sz="1200" kern="0" dirty="0">
                <a:solidFill>
                  <a:prstClr val="white"/>
                </a:solidFill>
                <a:latin typeface="Calibri"/>
              </a:rPr>
              <a:t>1</a:t>
            </a:r>
          </a:p>
        </p:txBody>
      </p:sp>
      <p:sp>
        <p:nvSpPr>
          <p:cNvPr id="26" name="TextBox 25">
            <a:extLst>
              <a:ext uri="{FF2B5EF4-FFF2-40B4-BE49-F238E27FC236}">
                <a16:creationId xmlns:a16="http://schemas.microsoft.com/office/drawing/2014/main" id="{D6C218E4-8832-484D-8E06-3B37609CB229}"/>
              </a:ext>
            </a:extLst>
          </p:cNvPr>
          <p:cNvSpPr txBox="1"/>
          <p:nvPr/>
        </p:nvSpPr>
        <p:spPr>
          <a:xfrm rot="10800000" flipV="1">
            <a:off x="2158443" y="1398018"/>
            <a:ext cx="7631475" cy="270000"/>
          </a:xfrm>
          <a:prstGeom prst="roundRect">
            <a:avLst/>
          </a:prstGeom>
          <a:solidFill>
            <a:srgbClr val="4BACC6">
              <a:lumMod val="75000"/>
            </a:srgbClr>
          </a:solidFill>
        </p:spPr>
        <p:txBody>
          <a:bodyPr vert="horz" wrap="square" rtlCol="0" anchor="ctr">
            <a:noAutofit/>
          </a:bodyPr>
          <a:lstStyle/>
          <a:p>
            <a:pPr algn="ctr" defTabSz="342900">
              <a:defRPr/>
            </a:pPr>
            <a:r>
              <a:rPr lang="en-GB" sz="1050" b="1" kern="0" dirty="0">
                <a:solidFill>
                  <a:prstClr val="white"/>
                </a:solidFill>
                <a:latin typeface="Calibri"/>
              </a:rPr>
              <a:t>Acute/Hospital Context</a:t>
            </a:r>
            <a:endParaRPr lang="en-GB" b="1" kern="0" dirty="0">
              <a:solidFill>
                <a:prstClr val="white"/>
              </a:solidFill>
              <a:latin typeface="Calibri"/>
            </a:endParaRPr>
          </a:p>
        </p:txBody>
      </p:sp>
      <p:sp>
        <p:nvSpPr>
          <p:cNvPr id="27" name="TextBox 26">
            <a:extLst>
              <a:ext uri="{FF2B5EF4-FFF2-40B4-BE49-F238E27FC236}">
                <a16:creationId xmlns:a16="http://schemas.microsoft.com/office/drawing/2014/main" id="{296130A9-245E-4B82-A8D6-B097071F4475}"/>
              </a:ext>
            </a:extLst>
          </p:cNvPr>
          <p:cNvSpPr txBox="1"/>
          <p:nvPr/>
        </p:nvSpPr>
        <p:spPr>
          <a:xfrm rot="10800000" flipV="1">
            <a:off x="6549558" y="1797306"/>
            <a:ext cx="3240360" cy="270000"/>
          </a:xfrm>
          <a:prstGeom prst="roundRect">
            <a:avLst/>
          </a:prstGeom>
          <a:solidFill>
            <a:srgbClr val="00B0F0"/>
          </a:solidFill>
        </p:spPr>
        <p:txBody>
          <a:bodyPr vert="horz" wrap="square" rtlCol="0" anchor="ctr">
            <a:noAutofit/>
          </a:bodyPr>
          <a:lstStyle/>
          <a:p>
            <a:pPr algn="ctr" defTabSz="342900">
              <a:defRPr/>
            </a:pPr>
            <a:r>
              <a:rPr lang="en-GB" sz="1050" b="1" dirty="0">
                <a:solidFill>
                  <a:prstClr val="white"/>
                </a:solidFill>
                <a:latin typeface="Calibri"/>
              </a:rPr>
              <a:t>Level 2 &gt; Psycho-oncology</a:t>
            </a:r>
            <a:endParaRPr lang="en-GB" b="1" dirty="0">
              <a:solidFill>
                <a:prstClr val="white"/>
              </a:solidFill>
              <a:latin typeface="Calibri"/>
            </a:endParaRPr>
          </a:p>
        </p:txBody>
      </p:sp>
      <p:sp>
        <p:nvSpPr>
          <p:cNvPr id="28" name="TextBox 27">
            <a:extLst>
              <a:ext uri="{FF2B5EF4-FFF2-40B4-BE49-F238E27FC236}">
                <a16:creationId xmlns:a16="http://schemas.microsoft.com/office/drawing/2014/main" id="{9E655ECA-3739-4A49-AFBC-933570FFC23A}"/>
              </a:ext>
            </a:extLst>
          </p:cNvPr>
          <p:cNvSpPr txBox="1"/>
          <p:nvPr/>
        </p:nvSpPr>
        <p:spPr>
          <a:xfrm rot="10800000" flipV="1">
            <a:off x="6549558" y="2187252"/>
            <a:ext cx="3240360" cy="3401988"/>
          </a:xfrm>
          <a:prstGeom prst="roundRect">
            <a:avLst/>
          </a:prstGeom>
          <a:solidFill>
            <a:sysClr val="window" lastClr="FFFFFF"/>
          </a:solidFill>
          <a:ln w="25400" cap="flat" cmpd="sng" algn="ctr">
            <a:solidFill>
              <a:srgbClr val="4F81BD"/>
            </a:solidFill>
            <a:prstDash val="solid"/>
          </a:ln>
          <a:effectLst/>
        </p:spPr>
        <p:txBody>
          <a:bodyPr vert="horz" wrap="square" rtlCol="0" anchor="t">
            <a:noAutofit/>
          </a:bodyPr>
          <a:lstStyle/>
          <a:p>
            <a:pPr marL="64294" defTabSz="342900">
              <a:lnSpc>
                <a:spcPct val="150000"/>
              </a:lnSpc>
              <a:defRPr/>
            </a:pPr>
            <a:r>
              <a:rPr lang="en-GB" sz="788" kern="0" dirty="0">
                <a:solidFill>
                  <a:prstClr val="black"/>
                </a:solidFill>
                <a:latin typeface="Calibri"/>
              </a:rPr>
              <a:t>Clinical judgement, taking into account:</a:t>
            </a:r>
          </a:p>
          <a:p>
            <a:pPr marL="64294" defTabSz="342900">
              <a:lnSpc>
                <a:spcPct val="150000"/>
              </a:lnSpc>
              <a:defRPr/>
            </a:pPr>
            <a:endParaRPr lang="en-GB" sz="788" kern="0" dirty="0">
              <a:solidFill>
                <a:prstClr val="black"/>
              </a:solidFill>
              <a:latin typeface="Calibri"/>
            </a:endParaRPr>
          </a:p>
          <a:p>
            <a:pPr marL="135731" indent="-71438" defTabSz="342900">
              <a:lnSpc>
                <a:spcPct val="150000"/>
              </a:lnSpc>
              <a:buFont typeface="Arial" panose="020B0604020202020204" pitchFamily="34" charset="0"/>
              <a:buChar char="•"/>
              <a:defRPr/>
            </a:pPr>
            <a:r>
              <a:rPr lang="en-GB" sz="788" kern="0" dirty="0">
                <a:solidFill>
                  <a:prstClr val="black"/>
                </a:solidFill>
                <a:latin typeface="Calibri"/>
              </a:rPr>
              <a:t>Keyworker observes pattern of poor psychological adjustment over time</a:t>
            </a:r>
          </a:p>
          <a:p>
            <a:pPr marL="135731" indent="-71438" defTabSz="342900">
              <a:lnSpc>
                <a:spcPct val="150000"/>
              </a:lnSpc>
              <a:buFont typeface="Arial" panose="020B0604020202020204" pitchFamily="34" charset="0"/>
              <a:buChar char="•"/>
              <a:defRPr/>
            </a:pPr>
            <a:r>
              <a:rPr lang="en-GB" sz="788" kern="0" dirty="0">
                <a:solidFill>
                  <a:prstClr val="black"/>
                </a:solidFill>
                <a:latin typeface="Calibri"/>
              </a:rPr>
              <a:t>Level 2 assessment identifies significant severity, persistence and functional impact of distress, and background complexities/ vulnerabilities e.g. trauma, multiple losses, relevant mental health history</a:t>
            </a:r>
          </a:p>
          <a:p>
            <a:pPr marL="135731" indent="-71438" defTabSz="342900">
              <a:lnSpc>
                <a:spcPct val="150000"/>
              </a:lnSpc>
              <a:buFont typeface="Arial" panose="020B0604020202020204" pitchFamily="34" charset="0"/>
              <a:buChar char="•"/>
              <a:defRPr/>
            </a:pPr>
            <a:r>
              <a:rPr lang="en-GB" sz="788" kern="0" dirty="0">
                <a:solidFill>
                  <a:prstClr val="black"/>
                </a:solidFill>
                <a:latin typeface="Calibri"/>
              </a:rPr>
              <a:t>Level 2 input (e.g. ‘worry tree’, sleep hygiene) has not proved sufficient</a:t>
            </a:r>
          </a:p>
          <a:p>
            <a:pPr marL="135731" indent="-71438" defTabSz="342900">
              <a:lnSpc>
                <a:spcPct val="150000"/>
              </a:lnSpc>
              <a:buFont typeface="Arial" panose="020B0604020202020204" pitchFamily="34" charset="0"/>
              <a:buChar char="•"/>
              <a:defRPr/>
            </a:pPr>
            <a:r>
              <a:rPr lang="en-GB" sz="788" kern="0" dirty="0">
                <a:solidFill>
                  <a:prstClr val="black"/>
                </a:solidFill>
                <a:latin typeface="Calibri"/>
              </a:rPr>
              <a:t>Holistic care requires </a:t>
            </a:r>
            <a:r>
              <a:rPr lang="en-GB" sz="788" kern="0" dirty="0" err="1">
                <a:solidFill>
                  <a:prstClr val="black"/>
                </a:solidFill>
                <a:latin typeface="Calibri"/>
              </a:rPr>
              <a:t>multiprofessional</a:t>
            </a:r>
            <a:r>
              <a:rPr lang="en-GB" sz="788" kern="0" dirty="0">
                <a:solidFill>
                  <a:prstClr val="black"/>
                </a:solidFill>
                <a:latin typeface="Calibri"/>
              </a:rPr>
              <a:t> coordination (hospital/mental health) and/or multidisciplinary input (e.g. psychosexual rehabilitation)</a:t>
            </a:r>
          </a:p>
        </p:txBody>
      </p:sp>
      <p:sp>
        <p:nvSpPr>
          <p:cNvPr id="29" name="Oval 28">
            <a:extLst>
              <a:ext uri="{FF2B5EF4-FFF2-40B4-BE49-F238E27FC236}">
                <a16:creationId xmlns:a16="http://schemas.microsoft.com/office/drawing/2014/main" id="{79E1AB89-D201-4910-BE74-74C066ADCA9D}"/>
              </a:ext>
            </a:extLst>
          </p:cNvPr>
          <p:cNvSpPr/>
          <p:nvPr/>
        </p:nvSpPr>
        <p:spPr>
          <a:xfrm>
            <a:off x="6135068" y="1792635"/>
            <a:ext cx="360000" cy="270000"/>
          </a:xfrm>
          <a:prstGeom prst="ellipse">
            <a:avLst/>
          </a:prstGeom>
          <a:solidFill>
            <a:srgbClr val="0070C0"/>
          </a:solidFill>
          <a:ln w="25400" cap="flat" cmpd="sng" algn="ctr">
            <a:solidFill>
              <a:srgbClr val="00B0F0"/>
            </a:solidFill>
            <a:prstDash val="solid"/>
          </a:ln>
          <a:effectLst/>
        </p:spPr>
        <p:txBody>
          <a:bodyPr rtlCol="0" anchor="ctr"/>
          <a:lstStyle/>
          <a:p>
            <a:pPr algn="ctr" defTabSz="342900">
              <a:defRPr/>
            </a:pPr>
            <a:r>
              <a:rPr lang="en-GB" sz="1200" kern="0" dirty="0">
                <a:solidFill>
                  <a:prstClr val="white"/>
                </a:solidFill>
                <a:latin typeface="Calibri"/>
              </a:rPr>
              <a:t>2</a:t>
            </a:r>
          </a:p>
        </p:txBody>
      </p:sp>
    </p:spTree>
    <p:extLst>
      <p:ext uri="{BB962C8B-B14F-4D97-AF65-F5344CB8AC3E}">
        <p14:creationId xmlns:p14="http://schemas.microsoft.com/office/powerpoint/2010/main" val="190858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D5D5-8216-4F75-BDE1-FB760E090CC9}"/>
              </a:ext>
            </a:extLst>
          </p:cNvPr>
          <p:cNvSpPr>
            <a:spLocks noGrp="1"/>
          </p:cNvSpPr>
          <p:nvPr>
            <p:ph type="title"/>
          </p:nvPr>
        </p:nvSpPr>
        <p:spPr/>
        <p:txBody>
          <a:bodyPr/>
          <a:lstStyle/>
          <a:p>
            <a:r>
              <a:rPr lang="en-GB" dirty="0"/>
              <a:t>Referral criteria (ii)</a:t>
            </a:r>
          </a:p>
        </p:txBody>
      </p:sp>
      <p:sp>
        <p:nvSpPr>
          <p:cNvPr id="5" name="Slide Number Placeholder 4">
            <a:extLst>
              <a:ext uri="{FF2B5EF4-FFF2-40B4-BE49-F238E27FC236}">
                <a16:creationId xmlns:a16="http://schemas.microsoft.com/office/drawing/2014/main" id="{F3026BB2-C182-4B2B-A562-5BD59D06B673}"/>
              </a:ext>
            </a:extLst>
          </p:cNvPr>
          <p:cNvSpPr>
            <a:spLocks noGrp="1"/>
          </p:cNvSpPr>
          <p:nvPr>
            <p:ph type="sldNum" sz="quarter" idx="14"/>
          </p:nvPr>
        </p:nvSpPr>
        <p:spPr/>
        <p:txBody>
          <a:bodyPr/>
          <a:lstStyle/>
          <a:p>
            <a:pPr>
              <a:defRPr/>
            </a:pPr>
            <a:fld id="{8FC524A1-7B6A-464D-B8BC-8FE2E057339E}" type="slidenum">
              <a:rPr lang="en-GB">
                <a:solidFill>
                  <a:srgbClr val="3F3F3F">
                    <a:lumMod val="50000"/>
                  </a:srgbClr>
                </a:solidFill>
                <a:latin typeface="Arial"/>
              </a:rPr>
              <a:pPr>
                <a:defRPr/>
              </a:pPr>
              <a:t>14</a:t>
            </a:fld>
            <a:endParaRPr lang="en-GB" dirty="0">
              <a:solidFill>
                <a:srgbClr val="3F3F3F">
                  <a:lumMod val="50000"/>
                </a:srgbClr>
              </a:solidFill>
              <a:latin typeface="Arial"/>
            </a:endParaRPr>
          </a:p>
        </p:txBody>
      </p:sp>
      <p:sp>
        <p:nvSpPr>
          <p:cNvPr id="12" name="TextBox 11">
            <a:extLst>
              <a:ext uri="{FF2B5EF4-FFF2-40B4-BE49-F238E27FC236}">
                <a16:creationId xmlns:a16="http://schemas.microsoft.com/office/drawing/2014/main" id="{9339603A-1877-452C-88FA-0186ECB946D7}"/>
              </a:ext>
            </a:extLst>
          </p:cNvPr>
          <p:cNvSpPr txBox="1"/>
          <p:nvPr/>
        </p:nvSpPr>
        <p:spPr>
          <a:xfrm rot="10800000" flipV="1">
            <a:off x="2572934" y="1797306"/>
            <a:ext cx="3240360" cy="270000"/>
          </a:xfrm>
          <a:prstGeom prst="roundRect">
            <a:avLst/>
          </a:prstGeom>
          <a:solidFill>
            <a:srgbClr val="00B0F0"/>
          </a:solidFill>
        </p:spPr>
        <p:txBody>
          <a:bodyPr vert="horz" wrap="square" rtlCol="0" anchor="ctr">
            <a:noAutofit/>
          </a:bodyPr>
          <a:lstStyle/>
          <a:p>
            <a:pPr algn="ctr" defTabSz="342900">
              <a:defRPr/>
            </a:pPr>
            <a:r>
              <a:rPr lang="en-GB" sz="1050" b="1" dirty="0">
                <a:solidFill>
                  <a:prstClr val="white"/>
                </a:solidFill>
                <a:latin typeface="Calibri"/>
              </a:rPr>
              <a:t>GP &gt; Psycho-oncology</a:t>
            </a:r>
            <a:endParaRPr lang="en-GB" b="1" dirty="0">
              <a:solidFill>
                <a:prstClr val="white"/>
              </a:solidFill>
              <a:latin typeface="Calibri"/>
            </a:endParaRPr>
          </a:p>
        </p:txBody>
      </p:sp>
      <p:sp>
        <p:nvSpPr>
          <p:cNvPr id="13" name="TextBox 12">
            <a:extLst>
              <a:ext uri="{FF2B5EF4-FFF2-40B4-BE49-F238E27FC236}">
                <a16:creationId xmlns:a16="http://schemas.microsoft.com/office/drawing/2014/main" id="{B7F55CF6-100C-4785-9821-6AA718EECB82}"/>
              </a:ext>
            </a:extLst>
          </p:cNvPr>
          <p:cNvSpPr txBox="1"/>
          <p:nvPr/>
        </p:nvSpPr>
        <p:spPr>
          <a:xfrm rot="10800000" flipV="1">
            <a:off x="2572934" y="2187252"/>
            <a:ext cx="3240360" cy="3275066"/>
          </a:xfrm>
          <a:prstGeom prst="roundRect">
            <a:avLst/>
          </a:prstGeom>
          <a:solidFill>
            <a:sysClr val="window" lastClr="FFFFFF"/>
          </a:solidFill>
          <a:ln w="25400" cap="flat" cmpd="sng" algn="ctr">
            <a:solidFill>
              <a:srgbClr val="4F81BD"/>
            </a:solidFill>
            <a:prstDash val="solid"/>
          </a:ln>
          <a:effectLst/>
        </p:spPr>
        <p:txBody>
          <a:bodyPr vert="horz" wrap="square" rtlCol="0" anchor="t">
            <a:noAutofit/>
          </a:bodyPr>
          <a:lstStyle/>
          <a:p>
            <a:pPr defTabSz="342900">
              <a:lnSpc>
                <a:spcPct val="150000"/>
              </a:lnSpc>
              <a:defRPr/>
            </a:pPr>
            <a:r>
              <a:rPr lang="en-GB" sz="825" kern="0" dirty="0">
                <a:solidFill>
                  <a:prstClr val="black"/>
                </a:solidFill>
                <a:latin typeface="Calibri"/>
              </a:rPr>
              <a:t>Clinical judgement, taking into account:</a:t>
            </a:r>
          </a:p>
          <a:p>
            <a:pPr marL="150019" indent="-150019" defTabSz="342900">
              <a:lnSpc>
                <a:spcPct val="150000"/>
              </a:lnSpc>
              <a:buFont typeface="Arial" panose="020B0604020202020204" pitchFamily="34" charset="0"/>
              <a:buChar char="•"/>
              <a:defRPr/>
            </a:pPr>
            <a:r>
              <a:rPr lang="en-GB" sz="825" kern="0" dirty="0">
                <a:solidFill>
                  <a:prstClr val="black"/>
                </a:solidFill>
                <a:latin typeface="Calibri"/>
              </a:rPr>
              <a:t>undergoing active cancer tests &amp; treatments, or unstable/advancing/progressive disease</a:t>
            </a:r>
          </a:p>
          <a:p>
            <a:pPr marL="150019" indent="-150019" defTabSz="342900">
              <a:lnSpc>
                <a:spcPct val="150000"/>
              </a:lnSpc>
              <a:buFont typeface="Arial" panose="020B0604020202020204" pitchFamily="34" charset="0"/>
              <a:buChar char="•"/>
              <a:defRPr/>
            </a:pPr>
            <a:r>
              <a:rPr lang="en-GB" sz="825" kern="0" dirty="0">
                <a:solidFill>
                  <a:prstClr val="black"/>
                </a:solidFill>
                <a:latin typeface="Calibri"/>
              </a:rPr>
              <a:t>significant cancer /treatment consequences (e.g. epilepsy, </a:t>
            </a:r>
            <a:r>
              <a:rPr lang="en-GB" sz="825" kern="0" dirty="0" err="1">
                <a:solidFill>
                  <a:prstClr val="black"/>
                </a:solidFill>
                <a:latin typeface="Calibri"/>
              </a:rPr>
              <a:t>GvHD</a:t>
            </a:r>
            <a:r>
              <a:rPr lang="en-GB" sz="825" kern="0" dirty="0">
                <a:solidFill>
                  <a:prstClr val="black"/>
                </a:solidFill>
                <a:latin typeface="Calibri"/>
              </a:rPr>
              <a:t>, neutropenia, dysphagia), requiring multidisciplinary input.</a:t>
            </a:r>
          </a:p>
          <a:p>
            <a:pPr marL="150019" indent="-150019" defTabSz="342900">
              <a:lnSpc>
                <a:spcPct val="150000"/>
              </a:lnSpc>
              <a:buFont typeface="Arial" panose="020B0604020202020204" pitchFamily="34" charset="0"/>
              <a:buChar char="•"/>
              <a:defRPr/>
            </a:pPr>
            <a:r>
              <a:rPr lang="en-GB" sz="825" kern="0" dirty="0">
                <a:solidFill>
                  <a:prstClr val="black"/>
                </a:solidFill>
                <a:latin typeface="Calibri"/>
              </a:rPr>
              <a:t>Frequent and/or ongoing hospital contact for cancer care</a:t>
            </a:r>
          </a:p>
          <a:p>
            <a:pPr marL="150019" indent="-150019" defTabSz="342900">
              <a:lnSpc>
                <a:spcPct val="150000"/>
              </a:lnSpc>
              <a:buFont typeface="Arial" panose="020B0604020202020204" pitchFamily="34" charset="0"/>
              <a:buChar char="•"/>
              <a:defRPr/>
            </a:pPr>
            <a:r>
              <a:rPr lang="en-GB" sz="825" kern="0" dirty="0">
                <a:solidFill>
                  <a:prstClr val="black"/>
                </a:solidFill>
                <a:latin typeface="Calibri"/>
              </a:rPr>
              <a:t>Psychosocial factors impacting adversely on:</a:t>
            </a:r>
          </a:p>
          <a:p>
            <a:pPr defTabSz="342900">
              <a:lnSpc>
                <a:spcPct val="150000"/>
              </a:lnSpc>
              <a:defRPr/>
            </a:pPr>
            <a:r>
              <a:rPr lang="en-GB" sz="825" kern="0" dirty="0">
                <a:solidFill>
                  <a:prstClr val="black"/>
                </a:solidFill>
                <a:latin typeface="Calibri"/>
              </a:rPr>
              <a:t>	- accessing cancer tests/treatment adherence</a:t>
            </a:r>
          </a:p>
          <a:p>
            <a:pPr defTabSz="342900">
              <a:lnSpc>
                <a:spcPct val="150000"/>
              </a:lnSpc>
              <a:defRPr/>
            </a:pPr>
            <a:r>
              <a:rPr lang="en-GB" sz="825" kern="0" dirty="0">
                <a:solidFill>
                  <a:prstClr val="black"/>
                </a:solidFill>
                <a:latin typeface="Calibri"/>
              </a:rPr>
              <a:t>	-decision-making (</a:t>
            </a:r>
            <a:r>
              <a:rPr lang="en-GB" sz="825" kern="0" dirty="0" err="1">
                <a:solidFill>
                  <a:prstClr val="black"/>
                </a:solidFill>
                <a:latin typeface="Calibri"/>
              </a:rPr>
              <a:t>e.g</a:t>
            </a:r>
            <a:r>
              <a:rPr lang="en-GB" sz="825" kern="0" dirty="0">
                <a:solidFill>
                  <a:prstClr val="black"/>
                </a:solidFill>
                <a:latin typeface="Calibri"/>
              </a:rPr>
              <a:t> treatment decisions )</a:t>
            </a:r>
          </a:p>
          <a:p>
            <a:pPr defTabSz="342900">
              <a:lnSpc>
                <a:spcPct val="150000"/>
              </a:lnSpc>
              <a:defRPr/>
            </a:pPr>
            <a:r>
              <a:rPr lang="en-GB" sz="825" kern="0" dirty="0">
                <a:solidFill>
                  <a:prstClr val="black"/>
                </a:solidFill>
                <a:latin typeface="Calibri"/>
              </a:rPr>
              <a:t>	-health self-management (</a:t>
            </a:r>
            <a:r>
              <a:rPr lang="en-GB" sz="825" kern="0" dirty="0" err="1">
                <a:solidFill>
                  <a:prstClr val="black"/>
                </a:solidFill>
                <a:latin typeface="Calibri"/>
              </a:rPr>
              <a:t>e.g</a:t>
            </a:r>
            <a:r>
              <a:rPr lang="en-GB" sz="825" kern="0" dirty="0">
                <a:solidFill>
                  <a:prstClr val="black"/>
                </a:solidFill>
                <a:latin typeface="Calibri"/>
              </a:rPr>
              <a:t> medication adherence_ 	-	-cancer rehab</a:t>
            </a:r>
          </a:p>
          <a:p>
            <a:pPr marL="150019" indent="-150019" defTabSz="342900">
              <a:lnSpc>
                <a:spcPct val="150000"/>
              </a:lnSpc>
              <a:buFont typeface="Arial" panose="020B0604020202020204" pitchFamily="34" charset="0"/>
              <a:buChar char="•"/>
              <a:defRPr/>
            </a:pPr>
            <a:r>
              <a:rPr lang="en-GB" sz="825" kern="0" dirty="0">
                <a:solidFill>
                  <a:prstClr val="black"/>
                </a:solidFill>
                <a:latin typeface="Calibri"/>
              </a:rPr>
              <a:t>requires </a:t>
            </a:r>
            <a:r>
              <a:rPr lang="en-GB" sz="825" kern="0" dirty="0" err="1">
                <a:solidFill>
                  <a:prstClr val="black"/>
                </a:solidFill>
                <a:latin typeface="Calibri"/>
              </a:rPr>
              <a:t>multiprofessional</a:t>
            </a:r>
            <a:r>
              <a:rPr lang="en-GB" sz="825" kern="0" dirty="0">
                <a:solidFill>
                  <a:prstClr val="black"/>
                </a:solidFill>
                <a:latin typeface="Calibri"/>
              </a:rPr>
              <a:t> coordination  with cancer </a:t>
            </a:r>
            <a:r>
              <a:rPr lang="en-GB" sz="825" kern="0" dirty="0" err="1">
                <a:solidFill>
                  <a:prstClr val="black"/>
                </a:solidFill>
                <a:latin typeface="Calibri"/>
              </a:rPr>
              <a:t>mdt</a:t>
            </a:r>
            <a:r>
              <a:rPr lang="en-GB" sz="825" kern="0" dirty="0">
                <a:solidFill>
                  <a:prstClr val="black"/>
                </a:solidFill>
                <a:latin typeface="Calibri"/>
              </a:rPr>
              <a:t> and other services (e.g. mental health) and/or multidisciplinary input (e.g. psychosexual rehabilitation)</a:t>
            </a:r>
          </a:p>
          <a:p>
            <a:pPr marL="150019" indent="-150019" defTabSz="342900">
              <a:lnSpc>
                <a:spcPct val="150000"/>
              </a:lnSpc>
              <a:buFont typeface="Arial" panose="020B0604020202020204" pitchFamily="34" charset="0"/>
              <a:buChar char="•"/>
              <a:defRPr/>
            </a:pPr>
            <a:r>
              <a:rPr lang="en-GB" sz="825" kern="0" dirty="0">
                <a:solidFill>
                  <a:prstClr val="black"/>
                </a:solidFill>
                <a:latin typeface="Calibri"/>
              </a:rPr>
              <a:t>Usually seen for up to 12-24 months after End Of Treatment</a:t>
            </a:r>
          </a:p>
          <a:p>
            <a:pPr marL="150019" indent="-150019" defTabSz="342900">
              <a:lnSpc>
                <a:spcPct val="150000"/>
              </a:lnSpc>
              <a:buFont typeface="Arial" panose="020B0604020202020204" pitchFamily="34" charset="0"/>
              <a:buChar char="•"/>
              <a:defRPr/>
            </a:pPr>
            <a:endParaRPr lang="en-GB" sz="825" kern="0" dirty="0">
              <a:solidFill>
                <a:prstClr val="black"/>
              </a:solidFill>
              <a:latin typeface="Calibri"/>
            </a:endParaRPr>
          </a:p>
        </p:txBody>
      </p:sp>
      <p:sp>
        <p:nvSpPr>
          <p:cNvPr id="14" name="Oval 13">
            <a:extLst>
              <a:ext uri="{FF2B5EF4-FFF2-40B4-BE49-F238E27FC236}">
                <a16:creationId xmlns:a16="http://schemas.microsoft.com/office/drawing/2014/main" id="{3BD7A2AC-CBE8-4B3F-A531-E35C304BC43A}"/>
              </a:ext>
            </a:extLst>
          </p:cNvPr>
          <p:cNvSpPr/>
          <p:nvPr/>
        </p:nvSpPr>
        <p:spPr>
          <a:xfrm>
            <a:off x="2158444" y="1792635"/>
            <a:ext cx="360000" cy="270000"/>
          </a:xfrm>
          <a:prstGeom prst="ellipse">
            <a:avLst/>
          </a:prstGeom>
          <a:solidFill>
            <a:srgbClr val="0070C0"/>
          </a:solidFill>
          <a:ln w="25400" cap="flat" cmpd="sng" algn="ctr">
            <a:solidFill>
              <a:srgbClr val="00B0F0"/>
            </a:solidFill>
            <a:prstDash val="solid"/>
          </a:ln>
          <a:effectLst/>
        </p:spPr>
        <p:txBody>
          <a:bodyPr rtlCol="0" anchor="ctr"/>
          <a:lstStyle/>
          <a:p>
            <a:pPr algn="ctr" defTabSz="342900">
              <a:defRPr/>
            </a:pPr>
            <a:r>
              <a:rPr lang="en-GB" sz="1200" kern="0" dirty="0">
                <a:solidFill>
                  <a:prstClr val="white"/>
                </a:solidFill>
                <a:latin typeface="Calibri"/>
              </a:rPr>
              <a:t>3</a:t>
            </a:r>
          </a:p>
        </p:txBody>
      </p:sp>
      <p:sp>
        <p:nvSpPr>
          <p:cNvPr id="15" name="TextBox 14">
            <a:extLst>
              <a:ext uri="{FF2B5EF4-FFF2-40B4-BE49-F238E27FC236}">
                <a16:creationId xmlns:a16="http://schemas.microsoft.com/office/drawing/2014/main" id="{FF2B98BD-0176-454D-9556-E15C40512341}"/>
              </a:ext>
            </a:extLst>
          </p:cNvPr>
          <p:cNvSpPr txBox="1"/>
          <p:nvPr/>
        </p:nvSpPr>
        <p:spPr>
          <a:xfrm rot="10800000" flipV="1">
            <a:off x="2158446" y="1395683"/>
            <a:ext cx="7631475" cy="270000"/>
          </a:xfrm>
          <a:prstGeom prst="roundRect">
            <a:avLst/>
          </a:prstGeom>
          <a:solidFill>
            <a:srgbClr val="4F81BD"/>
          </a:solidFill>
        </p:spPr>
        <p:txBody>
          <a:bodyPr vert="horz" wrap="square" rtlCol="0" anchor="ctr">
            <a:noAutofit/>
          </a:bodyPr>
          <a:lstStyle/>
          <a:p>
            <a:pPr algn="ctr" defTabSz="342900">
              <a:defRPr/>
            </a:pPr>
            <a:r>
              <a:rPr lang="en-GB" sz="1050" b="1" kern="0" dirty="0">
                <a:solidFill>
                  <a:prstClr val="white"/>
                </a:solidFill>
                <a:latin typeface="Calibri"/>
              </a:rPr>
              <a:t>Primary / Community Context</a:t>
            </a:r>
            <a:endParaRPr lang="en-GB" b="1" kern="0" dirty="0">
              <a:solidFill>
                <a:prstClr val="white"/>
              </a:solidFill>
              <a:latin typeface="Calibri"/>
            </a:endParaRPr>
          </a:p>
        </p:txBody>
      </p:sp>
      <p:sp>
        <p:nvSpPr>
          <p:cNvPr id="16" name="TextBox 15">
            <a:extLst>
              <a:ext uri="{FF2B5EF4-FFF2-40B4-BE49-F238E27FC236}">
                <a16:creationId xmlns:a16="http://schemas.microsoft.com/office/drawing/2014/main" id="{A5D5580B-CBB1-4297-8A28-ECFDFECAEEB9}"/>
              </a:ext>
            </a:extLst>
          </p:cNvPr>
          <p:cNvSpPr txBox="1"/>
          <p:nvPr/>
        </p:nvSpPr>
        <p:spPr>
          <a:xfrm rot="10800000" flipV="1">
            <a:off x="6549558" y="1797306"/>
            <a:ext cx="3240360" cy="270000"/>
          </a:xfrm>
          <a:prstGeom prst="roundRect">
            <a:avLst/>
          </a:prstGeom>
          <a:solidFill>
            <a:srgbClr val="00B0F0"/>
          </a:solidFill>
        </p:spPr>
        <p:txBody>
          <a:bodyPr vert="horz" wrap="square" rtlCol="0" anchor="ctr">
            <a:noAutofit/>
          </a:bodyPr>
          <a:lstStyle/>
          <a:p>
            <a:pPr algn="ctr" defTabSz="342900">
              <a:defRPr/>
            </a:pPr>
            <a:r>
              <a:rPr lang="en-GB" sz="1050" b="1" dirty="0">
                <a:solidFill>
                  <a:prstClr val="white"/>
                </a:solidFill>
                <a:latin typeface="Calibri"/>
              </a:rPr>
              <a:t>GP &gt; IAPT</a:t>
            </a:r>
            <a:endParaRPr lang="en-GB" b="1" dirty="0">
              <a:solidFill>
                <a:prstClr val="white"/>
              </a:solidFill>
              <a:latin typeface="Calibri"/>
            </a:endParaRPr>
          </a:p>
        </p:txBody>
      </p:sp>
      <p:sp>
        <p:nvSpPr>
          <p:cNvPr id="17" name="TextBox 16">
            <a:extLst>
              <a:ext uri="{FF2B5EF4-FFF2-40B4-BE49-F238E27FC236}">
                <a16:creationId xmlns:a16="http://schemas.microsoft.com/office/drawing/2014/main" id="{374C9CAA-79E6-4C9D-9B92-208B3D523C2B}"/>
              </a:ext>
            </a:extLst>
          </p:cNvPr>
          <p:cNvSpPr txBox="1"/>
          <p:nvPr/>
        </p:nvSpPr>
        <p:spPr>
          <a:xfrm rot="10800000" flipV="1">
            <a:off x="6549558" y="2187252"/>
            <a:ext cx="3240360" cy="3275066"/>
          </a:xfrm>
          <a:prstGeom prst="roundRect">
            <a:avLst/>
          </a:prstGeom>
          <a:solidFill>
            <a:sysClr val="window" lastClr="FFFFFF"/>
          </a:solidFill>
          <a:ln w="25400" cap="flat" cmpd="sng" algn="ctr">
            <a:solidFill>
              <a:srgbClr val="4F81BD"/>
            </a:solidFill>
            <a:prstDash val="solid"/>
          </a:ln>
          <a:effectLst/>
        </p:spPr>
        <p:txBody>
          <a:bodyPr vert="horz" wrap="square" rtlCol="0" anchor="t">
            <a:noAutofit/>
          </a:bodyPr>
          <a:lstStyle/>
          <a:p>
            <a:pPr marL="64294" defTabSz="342900">
              <a:lnSpc>
                <a:spcPct val="150000"/>
              </a:lnSpc>
              <a:defRPr/>
            </a:pPr>
            <a:r>
              <a:rPr lang="en-GB" sz="788" kern="0" dirty="0">
                <a:solidFill>
                  <a:prstClr val="black"/>
                </a:solidFill>
                <a:latin typeface="Calibri"/>
              </a:rPr>
              <a:t>Clinical judgement, taking into account:</a:t>
            </a:r>
          </a:p>
          <a:p>
            <a:pPr marL="135731" indent="-71438" defTabSz="342900">
              <a:lnSpc>
                <a:spcPct val="150000"/>
              </a:lnSpc>
              <a:buFont typeface="Arial" panose="020B0604020202020204" pitchFamily="34" charset="0"/>
              <a:buChar char="•"/>
              <a:defRPr/>
            </a:pPr>
            <a:r>
              <a:rPr lang="en-GB" sz="900" kern="0" dirty="0">
                <a:solidFill>
                  <a:prstClr val="black"/>
                </a:solidFill>
                <a:latin typeface="Calibri"/>
              </a:rPr>
              <a:t>Meets general criteria for </a:t>
            </a:r>
            <a:r>
              <a:rPr lang="en-GB" sz="900" kern="0">
                <a:solidFill>
                  <a:prstClr val="black"/>
                </a:solidFill>
                <a:latin typeface="Calibri"/>
              </a:rPr>
              <a:t>IAPT  g  </a:t>
            </a:r>
            <a:r>
              <a:rPr lang="en-GB" sz="900" kern="0" dirty="0">
                <a:solidFill>
                  <a:prstClr val="black"/>
                </a:solidFill>
                <a:latin typeface="Calibri"/>
              </a:rPr>
              <a:t>mild/moderate anxiety and/or depression</a:t>
            </a:r>
          </a:p>
          <a:p>
            <a:pPr marL="135731" indent="-71438" defTabSz="342900">
              <a:lnSpc>
                <a:spcPct val="150000"/>
              </a:lnSpc>
              <a:buFont typeface="Arial" panose="020B0604020202020204" pitchFamily="34" charset="0"/>
              <a:buChar char="•"/>
              <a:defRPr/>
            </a:pPr>
            <a:r>
              <a:rPr lang="en-GB" sz="900" kern="0" dirty="0">
                <a:solidFill>
                  <a:prstClr val="black"/>
                </a:solidFill>
                <a:latin typeface="Calibri"/>
              </a:rPr>
              <a:t>Medically stable/cancer remission/cancer ‘in the background’</a:t>
            </a:r>
          </a:p>
          <a:p>
            <a:pPr marL="135731" indent="-71438" defTabSz="342900">
              <a:lnSpc>
                <a:spcPct val="150000"/>
              </a:lnSpc>
              <a:buFont typeface="Arial" panose="020B0604020202020204" pitchFamily="34" charset="0"/>
              <a:buChar char="•"/>
              <a:defRPr/>
            </a:pPr>
            <a:r>
              <a:rPr lang="en-GB" sz="900" kern="0" dirty="0">
                <a:solidFill>
                  <a:prstClr val="black"/>
                </a:solidFill>
                <a:latin typeface="Calibri"/>
              </a:rPr>
              <a:t>Few hospital cancer-related contacts/routine follow up</a:t>
            </a:r>
          </a:p>
          <a:p>
            <a:pPr marL="135731" indent="-71438" defTabSz="342900">
              <a:lnSpc>
                <a:spcPct val="150000"/>
              </a:lnSpc>
              <a:buFont typeface="Arial" panose="020B0604020202020204" pitchFamily="34" charset="0"/>
              <a:buChar char="•"/>
              <a:defRPr/>
            </a:pPr>
            <a:r>
              <a:rPr lang="en-GB" sz="900" kern="0" dirty="0">
                <a:solidFill>
                  <a:prstClr val="black"/>
                </a:solidFill>
                <a:latin typeface="Calibri"/>
              </a:rPr>
              <a:t>Nil or mild/well-managed physical consequences of treatment </a:t>
            </a:r>
          </a:p>
          <a:p>
            <a:pPr marL="135731" indent="-71438" defTabSz="342900">
              <a:lnSpc>
                <a:spcPct val="150000"/>
              </a:lnSpc>
              <a:buFont typeface="Arial" panose="020B0604020202020204" pitchFamily="34" charset="0"/>
              <a:buChar char="•"/>
              <a:defRPr/>
            </a:pPr>
            <a:r>
              <a:rPr lang="en-GB" sz="900" kern="0" dirty="0">
                <a:solidFill>
                  <a:prstClr val="black"/>
                </a:solidFill>
                <a:latin typeface="Calibri"/>
              </a:rPr>
              <a:t>link to pre-existing issues, e.g. previous anxiety disorder re-activated by cancer uncertainty</a:t>
            </a:r>
          </a:p>
          <a:p>
            <a:pPr marL="135731" indent="-71438" defTabSz="342900">
              <a:lnSpc>
                <a:spcPct val="150000"/>
              </a:lnSpc>
              <a:buFont typeface="Arial" panose="020B0604020202020204" pitchFamily="34" charset="0"/>
              <a:buChar char="•"/>
              <a:defRPr/>
            </a:pPr>
            <a:r>
              <a:rPr lang="en-GB" sz="900" kern="0" dirty="0" err="1">
                <a:solidFill>
                  <a:prstClr val="black"/>
                </a:solidFill>
                <a:latin typeface="Calibri"/>
              </a:rPr>
              <a:t>unidisciplinary</a:t>
            </a:r>
            <a:r>
              <a:rPr lang="en-GB" sz="900" kern="0" dirty="0">
                <a:solidFill>
                  <a:prstClr val="black"/>
                </a:solidFill>
                <a:latin typeface="Calibri"/>
              </a:rPr>
              <a:t> input sufficient</a:t>
            </a:r>
          </a:p>
          <a:p>
            <a:pPr marL="135731" indent="-71438" defTabSz="342900">
              <a:lnSpc>
                <a:spcPct val="150000"/>
              </a:lnSpc>
              <a:buFont typeface="Arial" panose="020B0604020202020204" pitchFamily="34" charset="0"/>
              <a:buChar char="•"/>
              <a:defRPr/>
            </a:pPr>
            <a:r>
              <a:rPr lang="en-GB" sz="900" kern="0" dirty="0">
                <a:solidFill>
                  <a:prstClr val="black"/>
                </a:solidFill>
                <a:latin typeface="Calibri"/>
              </a:rPr>
              <a:t>No acute mental health risk concerns</a:t>
            </a:r>
          </a:p>
          <a:p>
            <a:pPr marL="135731" indent="-71438" defTabSz="342900">
              <a:lnSpc>
                <a:spcPct val="150000"/>
              </a:lnSpc>
              <a:buFont typeface="Arial" panose="020B0604020202020204" pitchFamily="34" charset="0"/>
              <a:buChar char="•"/>
              <a:defRPr/>
            </a:pPr>
            <a:endParaRPr lang="en-GB" sz="788" kern="0" dirty="0">
              <a:solidFill>
                <a:prstClr val="black"/>
              </a:solidFill>
              <a:latin typeface="Calibri"/>
            </a:endParaRPr>
          </a:p>
          <a:p>
            <a:pPr marL="64294" defTabSz="342900">
              <a:lnSpc>
                <a:spcPct val="150000"/>
              </a:lnSpc>
              <a:defRPr/>
            </a:pPr>
            <a:endParaRPr lang="en-GB" sz="788" kern="0" dirty="0">
              <a:solidFill>
                <a:prstClr val="black"/>
              </a:solidFill>
              <a:latin typeface="Calibri"/>
            </a:endParaRPr>
          </a:p>
        </p:txBody>
      </p:sp>
    </p:spTree>
    <p:extLst>
      <p:ext uri="{BB962C8B-B14F-4D97-AF65-F5344CB8AC3E}">
        <p14:creationId xmlns:p14="http://schemas.microsoft.com/office/powerpoint/2010/main" val="388789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FE41-3563-429C-AE49-70FB30AE7CB8}"/>
              </a:ext>
            </a:extLst>
          </p:cNvPr>
          <p:cNvSpPr>
            <a:spLocks noGrp="1"/>
          </p:cNvSpPr>
          <p:nvPr>
            <p:ph type="title"/>
          </p:nvPr>
        </p:nvSpPr>
        <p:spPr/>
        <p:txBody>
          <a:bodyPr/>
          <a:lstStyle/>
          <a:p>
            <a:r>
              <a:rPr lang="en-GB" dirty="0"/>
              <a:t>Referral criteria (iii)</a:t>
            </a:r>
          </a:p>
        </p:txBody>
      </p:sp>
      <p:sp>
        <p:nvSpPr>
          <p:cNvPr id="5" name="Slide Number Placeholder 4">
            <a:extLst>
              <a:ext uri="{FF2B5EF4-FFF2-40B4-BE49-F238E27FC236}">
                <a16:creationId xmlns:a16="http://schemas.microsoft.com/office/drawing/2014/main" id="{4EF680D8-C0C1-4A58-B306-90D58CBCFDDB}"/>
              </a:ext>
            </a:extLst>
          </p:cNvPr>
          <p:cNvSpPr>
            <a:spLocks noGrp="1"/>
          </p:cNvSpPr>
          <p:nvPr>
            <p:ph type="sldNum" sz="quarter" idx="14"/>
          </p:nvPr>
        </p:nvSpPr>
        <p:spPr/>
        <p:txBody>
          <a:bodyPr/>
          <a:lstStyle/>
          <a:p>
            <a:pPr>
              <a:defRPr/>
            </a:pPr>
            <a:fld id="{8FC524A1-7B6A-464D-B8BC-8FE2E057339E}" type="slidenum">
              <a:rPr lang="en-GB">
                <a:solidFill>
                  <a:srgbClr val="3F3F3F">
                    <a:lumMod val="50000"/>
                  </a:srgbClr>
                </a:solidFill>
                <a:latin typeface="Arial"/>
              </a:rPr>
              <a:pPr>
                <a:defRPr/>
              </a:pPr>
              <a:t>15</a:t>
            </a:fld>
            <a:endParaRPr lang="en-GB" dirty="0">
              <a:solidFill>
                <a:srgbClr val="3F3F3F">
                  <a:lumMod val="50000"/>
                </a:srgbClr>
              </a:solidFill>
              <a:latin typeface="Arial"/>
            </a:endParaRPr>
          </a:p>
        </p:txBody>
      </p:sp>
      <p:sp>
        <p:nvSpPr>
          <p:cNvPr id="9" name="TextBox 8">
            <a:extLst>
              <a:ext uri="{FF2B5EF4-FFF2-40B4-BE49-F238E27FC236}">
                <a16:creationId xmlns:a16="http://schemas.microsoft.com/office/drawing/2014/main" id="{EC9CD5B3-850A-4288-A59F-B8D3CF6851FE}"/>
              </a:ext>
            </a:extLst>
          </p:cNvPr>
          <p:cNvSpPr txBox="1"/>
          <p:nvPr/>
        </p:nvSpPr>
        <p:spPr>
          <a:xfrm rot="10800000" flipV="1">
            <a:off x="2406034" y="1590656"/>
            <a:ext cx="4243146" cy="270000"/>
          </a:xfrm>
          <a:prstGeom prst="roundRect">
            <a:avLst/>
          </a:prstGeom>
          <a:solidFill>
            <a:srgbClr val="00B0F0"/>
          </a:solidFill>
        </p:spPr>
        <p:txBody>
          <a:bodyPr vert="horz" wrap="square" rtlCol="0" anchor="ctr">
            <a:noAutofit/>
          </a:bodyPr>
          <a:lstStyle/>
          <a:p>
            <a:pPr algn="ctr" defTabSz="342900">
              <a:defRPr/>
            </a:pPr>
            <a:r>
              <a:rPr lang="en-GB" sz="1050" b="1" dirty="0">
                <a:solidFill>
                  <a:prstClr val="white"/>
                </a:solidFill>
                <a:latin typeface="Calibri"/>
              </a:rPr>
              <a:t>Psycho-oncology teams leading service coordination and sharing expertise across the pathway </a:t>
            </a:r>
          </a:p>
        </p:txBody>
      </p:sp>
      <p:sp>
        <p:nvSpPr>
          <p:cNvPr id="10" name="TextBox 9">
            <a:extLst>
              <a:ext uri="{FF2B5EF4-FFF2-40B4-BE49-F238E27FC236}">
                <a16:creationId xmlns:a16="http://schemas.microsoft.com/office/drawing/2014/main" id="{B458B6A9-8B2E-4501-9FB4-39FBE9B7D510}"/>
              </a:ext>
            </a:extLst>
          </p:cNvPr>
          <p:cNvSpPr txBox="1"/>
          <p:nvPr/>
        </p:nvSpPr>
        <p:spPr>
          <a:xfrm rot="10800000" flipV="1">
            <a:off x="2406034" y="2182581"/>
            <a:ext cx="4243146" cy="2866600"/>
          </a:xfrm>
          <a:prstGeom prst="roundRect">
            <a:avLst/>
          </a:prstGeom>
          <a:solidFill>
            <a:sysClr val="window" lastClr="FFFFFF"/>
          </a:solidFill>
          <a:ln w="25400" cap="flat" cmpd="sng" algn="ctr">
            <a:solidFill>
              <a:srgbClr val="4F81BD"/>
            </a:solidFill>
            <a:prstDash val="solid"/>
          </a:ln>
          <a:effectLst/>
        </p:spPr>
        <p:txBody>
          <a:bodyPr vert="horz" wrap="square" rtlCol="0" anchor="t">
            <a:noAutofit/>
          </a:bodyPr>
          <a:lstStyle/>
          <a:p>
            <a:pPr marL="64294" defTabSz="342900">
              <a:lnSpc>
                <a:spcPct val="150000"/>
              </a:lnSpc>
              <a:defRPr/>
            </a:pPr>
            <a:r>
              <a:rPr lang="en-GB" sz="788" kern="0" dirty="0">
                <a:solidFill>
                  <a:prstClr val="black"/>
                </a:solidFill>
                <a:latin typeface="Calibri"/>
              </a:rPr>
              <a:t>Psycho-oncology teams will :</a:t>
            </a:r>
          </a:p>
          <a:p>
            <a:pPr marL="192881" indent="-128588" defTabSz="342900">
              <a:lnSpc>
                <a:spcPct val="150000"/>
              </a:lnSpc>
              <a:buFont typeface="Arial" panose="020B0604020202020204" pitchFamily="34" charset="0"/>
              <a:buChar char="•"/>
              <a:defRPr/>
            </a:pPr>
            <a:r>
              <a:rPr lang="en-GB" sz="788" kern="0" dirty="0">
                <a:solidFill>
                  <a:prstClr val="black"/>
                </a:solidFill>
                <a:latin typeface="Calibri"/>
              </a:rPr>
              <a:t>Across the whole pathway, coordinate and collaborate with other enhanced &amp; specialist services (e.g. general hospital liaison psychiatry, community and specialist mental health, palliative care, primary care, IAPT, third-sector providers and others) to ensure the delivery of personalised care with a safe, individualised, comprehensive and clear plan.</a:t>
            </a:r>
          </a:p>
          <a:p>
            <a:pPr marL="192881" indent="-128588" defTabSz="342900">
              <a:lnSpc>
                <a:spcPct val="150000"/>
              </a:lnSpc>
              <a:buFont typeface="Arial" panose="020B0604020202020204" pitchFamily="34" charset="0"/>
              <a:buChar char="•"/>
              <a:defRPr/>
            </a:pPr>
            <a:r>
              <a:rPr lang="en-GB" sz="788" kern="0" dirty="0">
                <a:solidFill>
                  <a:prstClr val="black"/>
                </a:solidFill>
                <a:latin typeface="Calibri"/>
              </a:rPr>
              <a:t>provide consultation, expert advice and training on cancer and psychological issues to a range of professionals  across the whole pathway</a:t>
            </a:r>
          </a:p>
          <a:p>
            <a:pPr marL="64294" defTabSz="342900">
              <a:lnSpc>
                <a:spcPct val="150000"/>
              </a:lnSpc>
              <a:defRPr/>
            </a:pPr>
            <a:r>
              <a:rPr lang="en-GB" sz="788" kern="0" dirty="0">
                <a:solidFill>
                  <a:prstClr val="black"/>
                </a:solidFill>
                <a:latin typeface="Calibri"/>
              </a:rPr>
              <a:t>The aim of this function overall will be to ensure:</a:t>
            </a:r>
          </a:p>
          <a:p>
            <a:pPr marL="192881" indent="-128588" defTabSz="342900">
              <a:lnSpc>
                <a:spcPct val="150000"/>
              </a:lnSpc>
              <a:buFont typeface="Arial" panose="020B0604020202020204" pitchFamily="34" charset="0"/>
              <a:buChar char="•"/>
              <a:defRPr/>
            </a:pPr>
            <a:r>
              <a:rPr lang="en-GB" sz="788" kern="0" dirty="0">
                <a:solidFill>
                  <a:prstClr val="black"/>
                </a:solidFill>
                <a:latin typeface="Calibri"/>
              </a:rPr>
              <a:t> patients are offered all relevant choices</a:t>
            </a:r>
          </a:p>
          <a:p>
            <a:pPr marL="192881" indent="-128588" defTabSz="342900">
              <a:lnSpc>
                <a:spcPct val="150000"/>
              </a:lnSpc>
              <a:buFont typeface="Arial" panose="020B0604020202020204" pitchFamily="34" charset="0"/>
              <a:buChar char="•"/>
              <a:defRPr/>
            </a:pPr>
            <a:r>
              <a:rPr lang="en-GB" sz="788" kern="0" dirty="0">
                <a:solidFill>
                  <a:prstClr val="black"/>
                </a:solidFill>
                <a:latin typeface="Calibri"/>
              </a:rPr>
              <a:t>all people with pre-existing SMI have optimal cancer treatment</a:t>
            </a:r>
          </a:p>
          <a:p>
            <a:pPr marL="192881" indent="-128588" defTabSz="342900">
              <a:lnSpc>
                <a:spcPct val="150000"/>
              </a:lnSpc>
              <a:buFont typeface="Arial" panose="020B0604020202020204" pitchFamily="34" charset="0"/>
              <a:buChar char="•"/>
              <a:defRPr/>
            </a:pPr>
            <a:r>
              <a:rPr lang="en-GB" sz="788" kern="0" dirty="0">
                <a:solidFill>
                  <a:prstClr val="black"/>
                </a:solidFill>
                <a:latin typeface="Calibri"/>
              </a:rPr>
              <a:t>GPs , primary care staff and cancer MDTs are offered clear and reliable advice on how cancer care and mental health / psychological care will be coordinated</a:t>
            </a:r>
          </a:p>
          <a:p>
            <a:pPr marL="192881" indent="-128588" defTabSz="342900">
              <a:lnSpc>
                <a:spcPct val="150000"/>
              </a:lnSpc>
              <a:buFontTx/>
              <a:buChar char="-"/>
              <a:defRPr/>
            </a:pPr>
            <a:endParaRPr lang="en-GB" sz="825" kern="0" dirty="0">
              <a:solidFill>
                <a:prstClr val="black"/>
              </a:solidFill>
              <a:latin typeface="Calibri"/>
            </a:endParaRPr>
          </a:p>
        </p:txBody>
      </p:sp>
      <p:sp>
        <p:nvSpPr>
          <p:cNvPr id="11" name="Oval 10">
            <a:extLst>
              <a:ext uri="{FF2B5EF4-FFF2-40B4-BE49-F238E27FC236}">
                <a16:creationId xmlns:a16="http://schemas.microsoft.com/office/drawing/2014/main" id="{1E59778C-F0E1-45E5-A10E-28B6608DB3C1}"/>
              </a:ext>
            </a:extLst>
          </p:cNvPr>
          <p:cNvSpPr/>
          <p:nvPr/>
        </p:nvSpPr>
        <p:spPr>
          <a:xfrm>
            <a:off x="1991544" y="1585985"/>
            <a:ext cx="360000" cy="270000"/>
          </a:xfrm>
          <a:prstGeom prst="ellipse">
            <a:avLst/>
          </a:prstGeom>
          <a:solidFill>
            <a:srgbClr val="0070C0"/>
          </a:solidFill>
          <a:ln w="25400" cap="flat" cmpd="sng" algn="ctr">
            <a:solidFill>
              <a:srgbClr val="00B0F0"/>
            </a:solidFill>
            <a:prstDash val="solid"/>
          </a:ln>
          <a:effectLst/>
        </p:spPr>
        <p:txBody>
          <a:bodyPr rtlCol="0" anchor="ctr"/>
          <a:lstStyle/>
          <a:p>
            <a:pPr algn="ctr" defTabSz="342900">
              <a:defRPr/>
            </a:pPr>
            <a:r>
              <a:rPr lang="en-GB" sz="1200" kern="0" dirty="0">
                <a:solidFill>
                  <a:prstClr val="white"/>
                </a:solidFill>
                <a:latin typeface="Calibri"/>
              </a:rPr>
              <a:t>4</a:t>
            </a:r>
          </a:p>
        </p:txBody>
      </p:sp>
    </p:spTree>
    <p:extLst>
      <p:ext uri="{BB962C8B-B14F-4D97-AF65-F5344CB8AC3E}">
        <p14:creationId xmlns:p14="http://schemas.microsoft.com/office/powerpoint/2010/main" val="202280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C3A02-DCB7-49C0-ABB6-FE0848E1E342}"/>
              </a:ext>
            </a:extLst>
          </p:cNvPr>
          <p:cNvSpPr>
            <a:spLocks noGrp="1"/>
          </p:cNvSpPr>
          <p:nvPr>
            <p:ph type="title"/>
          </p:nvPr>
        </p:nvSpPr>
        <p:spPr/>
        <p:txBody>
          <a:bodyPr/>
          <a:lstStyle/>
          <a:p>
            <a:r>
              <a:rPr lang="en-GB" dirty="0"/>
              <a:t>Case example Referral appropriate for IAPT</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16</a:t>
            </a:fld>
            <a:endParaRPr lang="en-GB" dirty="0">
              <a:solidFill>
                <a:srgbClr val="3F3F3F">
                  <a:lumMod val="50000"/>
                </a:srgbClr>
              </a:solidFill>
            </a:endParaRPr>
          </a:p>
        </p:txBody>
      </p:sp>
      <p:sp>
        <p:nvSpPr>
          <p:cNvPr id="5" name="Content Placeholder 4"/>
          <p:cNvSpPr>
            <a:spLocks noGrp="1"/>
          </p:cNvSpPr>
          <p:nvPr>
            <p:ph sz="quarter" idx="15"/>
          </p:nvPr>
        </p:nvSpPr>
        <p:spPr>
          <a:xfrm>
            <a:off x="334434" y="692697"/>
            <a:ext cx="11523133" cy="5616029"/>
          </a:xfrm>
        </p:spPr>
        <p:txBody>
          <a:bodyPr>
            <a:normAutofit/>
          </a:bodyPr>
          <a:lstStyle/>
          <a:p>
            <a:r>
              <a:rPr lang="en-GB" sz="2400" dirty="0"/>
              <a:t>Patient RS, a woman in her 40s, with a young family, in stable remission for eighteen months, but with mobility problems following brain surgery was referred by her GP to IAPT service with concerns about low mood and adjustment. IAPT colleagues sought psycho-oncology advice; the team were able to look up her medical records (with consent) and advised a joint assessment session to clarify her needs, preferences and best options. It was agreed that starting with a psychological wellbeing practitioner (PWP) within IAPT would be a helpful initial step. She made good use of this input, resulting in measured clinically significant improvement and started to go to the gym. A year later she remains well in herself and has maintained gym activity.</a:t>
            </a:r>
          </a:p>
        </p:txBody>
      </p:sp>
    </p:spTree>
    <p:extLst>
      <p:ext uri="{BB962C8B-B14F-4D97-AF65-F5344CB8AC3E}">
        <p14:creationId xmlns:p14="http://schemas.microsoft.com/office/powerpoint/2010/main" val="2525421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F84DD8-2F84-4670-B94A-EF2C55F88F96}"/>
              </a:ext>
            </a:extLst>
          </p:cNvPr>
          <p:cNvSpPr>
            <a:spLocks noGrp="1"/>
          </p:cNvSpPr>
          <p:nvPr>
            <p:ph type="title"/>
          </p:nvPr>
        </p:nvSpPr>
        <p:spPr/>
        <p:txBody>
          <a:bodyPr/>
          <a:lstStyle/>
          <a:p>
            <a:r>
              <a:rPr lang="en-GB" dirty="0"/>
              <a:t>Case example: Psycho-oncology working collaboratively with Primary Care</a:t>
            </a:r>
          </a:p>
        </p:txBody>
      </p:sp>
      <p:sp>
        <p:nvSpPr>
          <p:cNvPr id="4" name="Slide Number Placeholder 3"/>
          <p:cNvSpPr>
            <a:spLocks noGrp="1"/>
          </p:cNvSpPr>
          <p:nvPr>
            <p:ph type="sldNum" sz="quarter" idx="14"/>
          </p:nvPr>
        </p:nvSpPr>
        <p:spPr/>
        <p:txBody>
          <a:bodyPr/>
          <a:lstStyle/>
          <a:p>
            <a:fld id="{8FC524A1-7B6A-464D-B8BC-8FE2E057339E}" type="slidenum">
              <a:rPr lang="en-GB" smtClean="0">
                <a:solidFill>
                  <a:srgbClr val="3F3F3F">
                    <a:lumMod val="50000"/>
                  </a:srgbClr>
                </a:solidFill>
              </a:rPr>
              <a:pPr/>
              <a:t>17</a:t>
            </a:fld>
            <a:endParaRPr lang="en-GB" dirty="0">
              <a:solidFill>
                <a:srgbClr val="3F3F3F">
                  <a:lumMod val="50000"/>
                </a:srgbClr>
              </a:solidFill>
            </a:endParaRPr>
          </a:p>
        </p:txBody>
      </p:sp>
      <p:sp>
        <p:nvSpPr>
          <p:cNvPr id="5" name="Content Placeholder 4"/>
          <p:cNvSpPr>
            <a:spLocks noGrp="1"/>
          </p:cNvSpPr>
          <p:nvPr>
            <p:ph sz="quarter" idx="15"/>
          </p:nvPr>
        </p:nvSpPr>
        <p:spPr>
          <a:xfrm>
            <a:off x="334434" y="692697"/>
            <a:ext cx="11523133" cy="5616029"/>
          </a:xfrm>
        </p:spPr>
        <p:txBody>
          <a:bodyPr>
            <a:normAutofit/>
          </a:bodyPr>
          <a:lstStyle/>
          <a:p>
            <a:r>
              <a:rPr lang="en-GB" sz="2400" dirty="0"/>
              <a:t>A young woman with two young children, limited social support and an unusual haematological cancer is in remission after acute treatment, but adhering poorly to her medical monitoring and attending psycho-oncology sporadically in crisis, raising concerns about her wellbeing. The psycho-oncologist liaised closely with the GP to agree a ‘safety net’ that would respect her autonomy while also holding her vulnerability in mind. The collaborative formulation and planning with the GP has proved useful in managing the risk jointly, facilitating her medical monitoring and preventing unnecessary referrals to crisis services that she had previously experienced as coercive and stigmatising.</a:t>
            </a:r>
          </a:p>
        </p:txBody>
      </p:sp>
    </p:spTree>
    <p:extLst>
      <p:ext uri="{BB962C8B-B14F-4D97-AF65-F5344CB8AC3E}">
        <p14:creationId xmlns:p14="http://schemas.microsoft.com/office/powerpoint/2010/main" val="1963028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495C-01A1-4196-B195-31044951F35F}"/>
              </a:ext>
            </a:extLst>
          </p:cNvPr>
          <p:cNvSpPr>
            <a:spLocks noGrp="1"/>
          </p:cNvSpPr>
          <p:nvPr>
            <p:ph type="title"/>
          </p:nvPr>
        </p:nvSpPr>
        <p:spPr>
          <a:xfrm>
            <a:off x="334434" y="188914"/>
            <a:ext cx="11523133" cy="859301"/>
          </a:xfrm>
        </p:spPr>
        <p:txBody>
          <a:bodyPr/>
          <a:lstStyle/>
          <a:p>
            <a:r>
              <a:rPr lang="en-GB" dirty="0"/>
              <a:t>Key role for Primary Care: Preventing distress and promoting adjustment</a:t>
            </a:r>
          </a:p>
        </p:txBody>
      </p:sp>
      <p:sp>
        <p:nvSpPr>
          <p:cNvPr id="4" name="Slide Number Placeholder 3">
            <a:extLst>
              <a:ext uri="{FF2B5EF4-FFF2-40B4-BE49-F238E27FC236}">
                <a16:creationId xmlns:a16="http://schemas.microsoft.com/office/drawing/2014/main" id="{3D2A66C6-76DC-46B4-83D8-DD368A493F3B}"/>
              </a:ext>
            </a:extLst>
          </p:cNvPr>
          <p:cNvSpPr>
            <a:spLocks noGrp="1"/>
          </p:cNvSpPr>
          <p:nvPr>
            <p:ph type="sldNum" sz="quarter" idx="14"/>
          </p:nvPr>
        </p:nvSpPr>
        <p:spPr/>
        <p:txBody>
          <a:bodyPr/>
          <a:lstStyle/>
          <a:p>
            <a:fld id="{8FC524A1-7B6A-464D-B8BC-8FE2E057339E}" type="slidenum">
              <a:rPr lang="en-GB" smtClean="0">
                <a:solidFill>
                  <a:srgbClr val="3F3F3F">
                    <a:lumMod val="50000"/>
                  </a:srgbClr>
                </a:solidFill>
              </a:rPr>
              <a:pPr/>
              <a:t>18</a:t>
            </a:fld>
            <a:endParaRPr lang="en-GB" dirty="0">
              <a:solidFill>
                <a:srgbClr val="3F3F3F">
                  <a:lumMod val="50000"/>
                </a:srgbClr>
              </a:solidFill>
            </a:endParaRPr>
          </a:p>
        </p:txBody>
      </p:sp>
      <p:sp>
        <p:nvSpPr>
          <p:cNvPr id="5" name="Content Placeholder 4">
            <a:extLst>
              <a:ext uri="{FF2B5EF4-FFF2-40B4-BE49-F238E27FC236}">
                <a16:creationId xmlns:a16="http://schemas.microsoft.com/office/drawing/2014/main" id="{73AEF48F-FCC3-49B1-A360-13F54FBCEBBA}"/>
              </a:ext>
            </a:extLst>
          </p:cNvPr>
          <p:cNvSpPr>
            <a:spLocks noGrp="1"/>
          </p:cNvSpPr>
          <p:nvPr>
            <p:ph sz="quarter" idx="15"/>
          </p:nvPr>
        </p:nvSpPr>
        <p:spPr>
          <a:xfrm>
            <a:off x="334434" y="1048215"/>
            <a:ext cx="11523133" cy="5260511"/>
          </a:xfrm>
        </p:spPr>
        <p:txBody>
          <a:bodyPr>
            <a:normAutofit fontScale="92500" lnSpcReduction="20000"/>
          </a:bodyPr>
          <a:lstStyle/>
          <a:p>
            <a:pPr lvl="0"/>
            <a:r>
              <a:rPr lang="en-GB" sz="1700" dirty="0">
                <a:solidFill>
                  <a:srgbClr val="3F3F3F"/>
                </a:solidFill>
              </a:rPr>
              <a:t>Significant positive impact on patients, carers and families with the following simple steps:</a:t>
            </a:r>
          </a:p>
          <a:p>
            <a:pPr marL="285750" indent="-285750">
              <a:buFont typeface="Arial" panose="020B0604020202020204" pitchFamily="34" charset="0"/>
              <a:buChar char="•"/>
            </a:pPr>
            <a:r>
              <a:rPr lang="en-GB" sz="1900" dirty="0">
                <a:solidFill>
                  <a:srgbClr val="3F3F3F"/>
                </a:solidFill>
              </a:rPr>
              <a:t>focusing on effective communication and good partnership working between all staff across the whole pathway (for example Holistic Needs Assessments including care plans and Treatment summaries (TS) being shared with patient and GP) </a:t>
            </a:r>
            <a:endParaRPr lang="en-GB" sz="1900" b="1" dirty="0">
              <a:solidFill>
                <a:srgbClr val="3F3F3F"/>
              </a:solidFill>
            </a:endParaRPr>
          </a:p>
          <a:p>
            <a:pPr marL="285750" indent="-285750">
              <a:buFont typeface="Arial" panose="020B0604020202020204" pitchFamily="34" charset="0"/>
              <a:buChar char="•"/>
            </a:pPr>
            <a:r>
              <a:rPr lang="en-GB" sz="1900" dirty="0">
                <a:solidFill>
                  <a:srgbClr val="3F3F3F"/>
                </a:solidFill>
              </a:rPr>
              <a:t>patients, families and carers being communicated with compassionately by all staff </a:t>
            </a:r>
            <a:endParaRPr lang="en-GB" sz="1900" b="1" dirty="0">
              <a:solidFill>
                <a:srgbClr val="3F3F3F"/>
              </a:solidFill>
            </a:endParaRPr>
          </a:p>
          <a:p>
            <a:pPr marL="285750" indent="-285750">
              <a:buFont typeface="Arial" panose="020B0604020202020204" pitchFamily="34" charset="0"/>
              <a:buChar char="•"/>
            </a:pPr>
            <a:r>
              <a:rPr lang="en-GB" sz="1900" dirty="0">
                <a:solidFill>
                  <a:srgbClr val="3F3F3F"/>
                </a:solidFill>
              </a:rPr>
              <a:t>high quality cancer care reviews (CCRs) taking place within primary care (see TCST 4 point model)</a:t>
            </a:r>
            <a:endParaRPr lang="en-GB" sz="1900" b="1" dirty="0">
              <a:solidFill>
                <a:srgbClr val="3F3F3F"/>
              </a:solidFill>
            </a:endParaRPr>
          </a:p>
          <a:p>
            <a:pPr marL="285750" indent="-285750">
              <a:buFont typeface="Arial" panose="020B0604020202020204" pitchFamily="34" charset="0"/>
              <a:buChar char="•"/>
            </a:pPr>
            <a:r>
              <a:rPr lang="en-GB" sz="1900" dirty="0">
                <a:solidFill>
                  <a:srgbClr val="3F3F3F"/>
                </a:solidFill>
              </a:rPr>
              <a:t>prompt efficient and reliable appointment systems and reporting processes in place across the whole pathway </a:t>
            </a:r>
            <a:endParaRPr lang="en-GB" sz="1900" b="1" dirty="0">
              <a:solidFill>
                <a:srgbClr val="3F3F3F"/>
              </a:solidFill>
            </a:endParaRPr>
          </a:p>
          <a:p>
            <a:pPr marL="285750" indent="-285750">
              <a:buFont typeface="Arial" panose="020B0604020202020204" pitchFamily="34" charset="0"/>
              <a:buChar char="•"/>
            </a:pPr>
            <a:r>
              <a:rPr lang="en-GB" sz="1900" dirty="0">
                <a:solidFill>
                  <a:srgbClr val="3F3F3F"/>
                </a:solidFill>
              </a:rPr>
              <a:t>robust safety netting and follow-up in primary care</a:t>
            </a:r>
            <a:endParaRPr lang="en-GB" sz="1900" b="1" dirty="0">
              <a:solidFill>
                <a:srgbClr val="3F3F3F"/>
              </a:solidFill>
            </a:endParaRPr>
          </a:p>
          <a:p>
            <a:pPr marL="285750" indent="-285750">
              <a:buFont typeface="Arial" panose="020B0604020202020204" pitchFamily="34" charset="0"/>
              <a:buChar char="•"/>
            </a:pPr>
            <a:r>
              <a:rPr lang="en-GB" sz="1900" dirty="0">
                <a:solidFill>
                  <a:srgbClr val="3F3F3F"/>
                </a:solidFill>
              </a:rPr>
              <a:t>early identification of who may need extra support  (</a:t>
            </a:r>
            <a:r>
              <a:rPr lang="en-GB" sz="1900" dirty="0" err="1">
                <a:solidFill>
                  <a:srgbClr val="3F3F3F"/>
                </a:solidFill>
              </a:rPr>
              <a:t>e.g</a:t>
            </a:r>
            <a:r>
              <a:rPr lang="en-GB" sz="1900" dirty="0">
                <a:solidFill>
                  <a:srgbClr val="3F3F3F"/>
                </a:solidFill>
              </a:rPr>
              <a:t> by asking about bereavement and past losses, by having a thorough knowledge of current or past mental health issues, being aware of social isolation and socio-economic deprivation) </a:t>
            </a:r>
            <a:endParaRPr lang="en-GB" sz="1900" b="1" dirty="0">
              <a:solidFill>
                <a:srgbClr val="3F3F3F"/>
              </a:solidFill>
            </a:endParaRPr>
          </a:p>
          <a:p>
            <a:pPr marL="285750" indent="-285750">
              <a:buFont typeface="Arial" panose="020B0604020202020204" pitchFamily="34" charset="0"/>
              <a:buChar char="•"/>
            </a:pPr>
            <a:r>
              <a:rPr lang="en-GB" sz="1900" dirty="0">
                <a:solidFill>
                  <a:srgbClr val="3F3F3F"/>
                </a:solidFill>
              </a:rPr>
              <a:t>supporting a psychologically minded culture within primary and community care and across all cancer services emphasising the integration between physical health and psychological well-being. </a:t>
            </a:r>
          </a:p>
          <a:p>
            <a:pPr marL="285750" indent="-285750">
              <a:buFont typeface="Arial" panose="020B0604020202020204" pitchFamily="34" charset="0"/>
              <a:buChar char="•"/>
            </a:pPr>
            <a:r>
              <a:rPr lang="en-GB" sz="1900" dirty="0">
                <a:solidFill>
                  <a:srgbClr val="3F3F3F"/>
                </a:solidFill>
              </a:rPr>
              <a:t>Supporting self-management across the pathway</a:t>
            </a:r>
          </a:p>
          <a:p>
            <a:pPr marL="285750" indent="-285750">
              <a:buFont typeface="Arial" panose="020B0604020202020204" pitchFamily="34" charset="0"/>
              <a:buChar char="•"/>
            </a:pPr>
            <a:r>
              <a:rPr lang="en-GB" sz="1900" dirty="0">
                <a:solidFill>
                  <a:srgbClr val="3F3F3F"/>
                </a:solidFill>
              </a:rPr>
              <a:t>Localising the London Integrated Pathway for Cancer Psychosocial Support and referring when appropriate based on agreed referral criteria.</a:t>
            </a:r>
          </a:p>
          <a:p>
            <a:endParaRPr lang="en-GB" dirty="0"/>
          </a:p>
        </p:txBody>
      </p:sp>
    </p:spTree>
    <p:extLst>
      <p:ext uri="{BB962C8B-B14F-4D97-AF65-F5344CB8AC3E}">
        <p14:creationId xmlns:p14="http://schemas.microsoft.com/office/powerpoint/2010/main" val="3238113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5E8DD1-6ED0-4241-BE72-3EA0EBB9754E}"/>
              </a:ext>
            </a:extLst>
          </p:cNvPr>
          <p:cNvSpPr>
            <a:spLocks noGrp="1"/>
          </p:cNvSpPr>
          <p:nvPr>
            <p:ph type="body" sz="quarter" idx="10"/>
          </p:nvPr>
        </p:nvSpPr>
        <p:spPr/>
        <p:txBody>
          <a:bodyPr/>
          <a:lstStyle/>
          <a:p>
            <a:r>
              <a:rPr lang="en-GB" dirty="0"/>
              <a:t>Cancer rehabilitation</a:t>
            </a:r>
          </a:p>
        </p:txBody>
      </p:sp>
      <p:sp>
        <p:nvSpPr>
          <p:cNvPr id="4" name="Slide Number Placeholder 3">
            <a:extLst>
              <a:ext uri="{FF2B5EF4-FFF2-40B4-BE49-F238E27FC236}">
                <a16:creationId xmlns:a16="http://schemas.microsoft.com/office/drawing/2014/main" id="{108E3990-ADDD-4CA0-B7C4-6A96A7707F99}"/>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19</a:t>
            </a:fld>
            <a:endParaRPr lang="en-GB" dirty="0">
              <a:solidFill>
                <a:srgbClr val="3F3F3F">
                  <a:lumMod val="50000"/>
                </a:srgbClr>
              </a:solidFill>
            </a:endParaRPr>
          </a:p>
        </p:txBody>
      </p:sp>
    </p:spTree>
    <p:extLst>
      <p:ext uri="{BB962C8B-B14F-4D97-AF65-F5344CB8AC3E}">
        <p14:creationId xmlns:p14="http://schemas.microsoft.com/office/powerpoint/2010/main" val="3240289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36A80A-44B4-4420-A34E-DBD0C7913FB1}"/>
              </a:ext>
            </a:extLst>
          </p:cNvPr>
          <p:cNvSpPr>
            <a:spLocks noGrp="1"/>
          </p:cNvSpPr>
          <p:nvPr>
            <p:ph type="title"/>
          </p:nvPr>
        </p:nvSpPr>
        <p:spPr/>
        <p:txBody>
          <a:bodyPr>
            <a:normAutofit/>
          </a:bodyPr>
          <a:lstStyle/>
          <a:p>
            <a:r>
              <a:rPr lang="en-GB" dirty="0">
                <a:latin typeface="Arial Black" panose="020B0A04020102020204" pitchFamily="34" charset="0"/>
                <a:cs typeface="Arial" panose="020B0604020202020204" pitchFamily="34" charset="0"/>
              </a:rPr>
              <a:t>Introduction</a:t>
            </a:r>
          </a:p>
        </p:txBody>
      </p:sp>
      <p:sp>
        <p:nvSpPr>
          <p:cNvPr id="9" name="Text Placeholder 8">
            <a:extLst>
              <a:ext uri="{FF2B5EF4-FFF2-40B4-BE49-F238E27FC236}">
                <a16:creationId xmlns:a16="http://schemas.microsoft.com/office/drawing/2014/main" id="{E23320A1-8154-4A73-AC88-89D12C6BA6CF}"/>
              </a:ext>
            </a:extLst>
          </p:cNvPr>
          <p:cNvSpPr>
            <a:spLocks noGrp="1"/>
          </p:cNvSpPr>
          <p:nvPr>
            <p:ph type="body" sz="quarter" idx="13"/>
          </p:nvPr>
        </p:nvSpPr>
        <p:spPr/>
        <p:txBody>
          <a:bodyPr/>
          <a:lstStyle/>
          <a:p>
            <a:r>
              <a:rPr lang="en-GB" dirty="0"/>
              <a:t>Training content for managing cancer as a long term condition</a:t>
            </a:r>
          </a:p>
        </p:txBody>
      </p:sp>
      <p:sp>
        <p:nvSpPr>
          <p:cNvPr id="6" name="Content Placeholder 5">
            <a:extLst>
              <a:ext uri="{FF2B5EF4-FFF2-40B4-BE49-F238E27FC236}">
                <a16:creationId xmlns:a16="http://schemas.microsoft.com/office/drawing/2014/main" id="{D04B5478-F676-4AC7-B0A9-0A9781ECA1F3}"/>
              </a:ext>
            </a:extLst>
          </p:cNvPr>
          <p:cNvSpPr>
            <a:spLocks noGrp="1"/>
          </p:cNvSpPr>
          <p:nvPr>
            <p:ph sz="quarter" idx="15"/>
          </p:nvPr>
        </p:nvSpPr>
        <p:spPr/>
        <p:txBody>
          <a:bodyPr>
            <a:normAutofit/>
          </a:bodyPr>
          <a:lstStyle/>
          <a:p>
            <a:pPr marL="0" indent="0">
              <a:buNone/>
            </a:pPr>
            <a:r>
              <a:rPr lang="en-GB" sz="1800" b="1" dirty="0">
                <a:latin typeface="Arial" panose="020B0604020202020204" pitchFamily="34" charset="0"/>
                <a:cs typeface="Arial" panose="020B0604020202020204" pitchFamily="34" charset="0"/>
              </a:rPr>
              <a:t>Purpose</a:t>
            </a:r>
          </a:p>
          <a:p>
            <a:pPr marL="0" indent="0">
              <a:buNone/>
            </a:pPr>
            <a:r>
              <a:rPr lang="en-GB" dirty="0">
                <a:latin typeface="Arial" panose="020B0604020202020204" pitchFamily="34" charset="0"/>
                <a:cs typeface="Arial" panose="020B0604020202020204" pitchFamily="34" charset="0"/>
              </a:rPr>
              <a:t>The content within these slides can be used and adapted for local use in Protected Learning Time and other training sessions on cancer as a long term condition.</a:t>
            </a:r>
          </a:p>
          <a:p>
            <a:r>
              <a:rPr lang="en-GB" dirty="0">
                <a:latin typeface="Arial" panose="020B0604020202020204" pitchFamily="34" charset="0"/>
                <a:cs typeface="Arial" panose="020B0604020202020204" pitchFamily="34" charset="0"/>
              </a:rPr>
              <a:t>This module is one of five – it can be used in isolation or as part of a wider training package. The modules are:</a:t>
            </a:r>
          </a:p>
          <a:p>
            <a:pPr marL="514350" indent="-514350">
              <a:buFont typeface="+mj-lt"/>
              <a:buAutoNum type="arabicPeriod"/>
            </a:pPr>
            <a:r>
              <a:rPr lang="en-GB" dirty="0">
                <a:latin typeface="Arial" panose="020B0604020202020204" pitchFamily="34" charset="0"/>
                <a:cs typeface="Arial" panose="020B0604020202020204" pitchFamily="34" charset="0"/>
              </a:rPr>
              <a:t>Personalised cancer care interventions</a:t>
            </a:r>
          </a:p>
          <a:p>
            <a:pPr marL="514350" indent="-514350">
              <a:buFont typeface="+mj-lt"/>
              <a:buAutoNum type="arabicPeriod"/>
            </a:pPr>
            <a:r>
              <a:rPr lang="en-GB" dirty="0">
                <a:latin typeface="Arial" panose="020B0604020202020204" pitchFamily="34" charset="0"/>
                <a:cs typeface="Arial" panose="020B0604020202020204" pitchFamily="34" charset="0"/>
              </a:rPr>
              <a:t>Holistic cancer care reviews</a:t>
            </a:r>
          </a:p>
          <a:p>
            <a:pPr marL="514350" indent="-514350">
              <a:buFont typeface="+mj-lt"/>
              <a:buAutoNum type="arabicPeriod"/>
            </a:pPr>
            <a:r>
              <a:rPr lang="en-GB" dirty="0">
                <a:latin typeface="Arial" panose="020B0604020202020204" pitchFamily="34" charset="0"/>
                <a:cs typeface="Arial" panose="020B0604020202020204" pitchFamily="34" charset="0"/>
              </a:rPr>
              <a:t>Consequences of treatment</a:t>
            </a:r>
          </a:p>
          <a:p>
            <a:pPr marL="514350" indent="-514350">
              <a:buFont typeface="+mj-lt"/>
              <a:buAutoNum type="arabicPeriod"/>
            </a:pPr>
            <a:r>
              <a:rPr lang="en-GB" dirty="0">
                <a:latin typeface="Arial" panose="020B0604020202020204" pitchFamily="34" charset="0"/>
                <a:cs typeface="Arial" panose="020B0604020202020204" pitchFamily="34" charset="0"/>
              </a:rPr>
              <a:t>Psychological support and rehabilitation</a:t>
            </a:r>
          </a:p>
          <a:p>
            <a:pPr marL="514350" indent="-514350">
              <a:buFont typeface="+mj-lt"/>
              <a:buAutoNum type="arabicPeriod"/>
            </a:pPr>
            <a:r>
              <a:rPr lang="en-GB" dirty="0">
                <a:latin typeface="Arial" panose="020B0604020202020204" pitchFamily="34" charset="0"/>
                <a:cs typeface="Arial" panose="020B0604020202020204" pitchFamily="34" charset="0"/>
              </a:rPr>
              <a:t>Social needs of people affected by cancer</a:t>
            </a:r>
          </a:p>
          <a:p>
            <a:pPr marL="0" indent="0">
              <a:buNone/>
            </a:pPr>
            <a:endParaRPr lang="en-GB"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p:txBody>
      </p:sp>
      <p:sp>
        <p:nvSpPr>
          <p:cNvPr id="10" name="Content Placeholder 9">
            <a:extLst>
              <a:ext uri="{FF2B5EF4-FFF2-40B4-BE49-F238E27FC236}">
                <a16:creationId xmlns:a16="http://schemas.microsoft.com/office/drawing/2014/main" id="{13E35FD9-BAED-4C21-AD8C-8710931A18DC}"/>
              </a:ext>
            </a:extLst>
          </p:cNvPr>
          <p:cNvSpPr>
            <a:spLocks noGrp="1"/>
          </p:cNvSpPr>
          <p:nvPr>
            <p:ph sz="quarter" idx="16"/>
          </p:nvPr>
        </p:nvSpPr>
        <p:spPr/>
        <p:txBody>
          <a:bodyPr>
            <a:normAutofit fontScale="92500" lnSpcReduction="10000"/>
          </a:bodyPr>
          <a:lstStyle/>
          <a:p>
            <a:r>
              <a:rPr lang="en-GB" b="1" dirty="0">
                <a:latin typeface="Arial" panose="020B0604020202020204" pitchFamily="34" charset="0"/>
                <a:cs typeface="Arial" panose="020B0604020202020204" pitchFamily="34" charset="0"/>
              </a:rPr>
              <a:t>Intended audience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CCG clinical leads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Macmillan GPs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Primary Care Nursing Forum leads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Training Hubs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Social prescribing teams</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Acknowledgements</a:t>
            </a:r>
          </a:p>
          <a:p>
            <a:r>
              <a:rPr lang="en-GB" dirty="0">
                <a:latin typeface="Arial" panose="020B0604020202020204" pitchFamily="34" charset="0"/>
                <a:cs typeface="Arial" panose="020B0604020202020204" pitchFamily="34" charset="0"/>
              </a:rPr>
              <a:t>The content contained within this module was co-developed with London clinicians from Transforming Cancer Services Team (part of Healthy London Partnership), Macmillan Cancer Support, Trusts and Primary Care. </a:t>
            </a:r>
          </a:p>
          <a:p>
            <a:r>
              <a:rPr lang="en-GB" dirty="0">
                <a:latin typeface="Arial" panose="020B0604020202020204" pitchFamily="34" charset="0"/>
                <a:cs typeface="Arial" panose="020B0604020202020204" pitchFamily="34" charset="0"/>
              </a:rPr>
              <a:t>When using these slides locally, please ensure branding includes Health Education England, Macmillan and Healthy London Partnership. Thank you</a:t>
            </a:r>
          </a:p>
          <a:p>
            <a:endParaRPr lang="en-GB" b="1"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022295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4434" y="188914"/>
            <a:ext cx="11523133" cy="503783"/>
          </a:xfrm>
        </p:spPr>
        <p:txBody>
          <a:bodyPr>
            <a:normAutofit/>
          </a:bodyPr>
          <a:lstStyle/>
          <a:p>
            <a:r>
              <a:rPr lang="en-US" b="1" dirty="0"/>
              <a:t>Understanding Cancer Rehabilitation </a:t>
            </a:r>
          </a:p>
        </p:txBody>
      </p:sp>
      <p:sp>
        <p:nvSpPr>
          <p:cNvPr id="73" name="Slide Number Placeholder 3">
            <a:extLst>
              <a:ext uri="{FF2B5EF4-FFF2-40B4-BE49-F238E27FC236}">
                <a16:creationId xmlns:a16="http://schemas.microsoft.com/office/drawing/2014/main" id="{DB949DC0-9DE0-423F-BA5F-94AD1FF4B650}"/>
              </a:ext>
            </a:extLst>
          </p:cNvPr>
          <p:cNvSpPr>
            <a:spLocks noGrp="1"/>
          </p:cNvSpPr>
          <p:nvPr>
            <p:ph type="sldNum" sz="quarter" idx="14"/>
          </p:nvPr>
        </p:nvSpPr>
        <p:spPr>
          <a:xfrm>
            <a:off x="9011840" y="6381329"/>
            <a:ext cx="2844800" cy="365125"/>
          </a:xfrm>
        </p:spPr>
        <p:txBody>
          <a:bodyPr/>
          <a:lstStyle/>
          <a:p>
            <a:pPr>
              <a:spcAft>
                <a:spcPts val="600"/>
              </a:spcAft>
            </a:pPr>
            <a:fld id="{8FC524A1-7B6A-464D-B8BC-8FE2E057339E}" type="slidenum">
              <a:rPr lang="en-GB" smtClean="0"/>
              <a:pPr>
                <a:spcAft>
                  <a:spcPts val="600"/>
                </a:spcAft>
              </a:pPr>
              <a:t>3</a:t>
            </a:fld>
            <a:endParaRPr lang="en-GB"/>
          </a:p>
        </p:txBody>
      </p:sp>
      <p:sp>
        <p:nvSpPr>
          <p:cNvPr id="2" name="Content Placeholder 1"/>
          <p:cNvSpPr>
            <a:spLocks noGrp="1"/>
          </p:cNvSpPr>
          <p:nvPr>
            <p:ph sz="quarter" idx="15"/>
          </p:nvPr>
        </p:nvSpPr>
        <p:spPr>
          <a:xfrm>
            <a:off x="334434" y="1342801"/>
            <a:ext cx="5666317" cy="5113337"/>
          </a:xfrm>
        </p:spPr>
        <p:txBody>
          <a:bodyPr>
            <a:normAutofit/>
          </a:bodyPr>
          <a:lstStyle/>
          <a:p>
            <a:pPr marL="457200" indent="-457200">
              <a:buFont typeface="Arial" panose="020B0604020202020204" pitchFamily="34" charset="0"/>
              <a:buChar char="•"/>
            </a:pPr>
            <a:r>
              <a:rPr lang="en-US"/>
              <a:t>Rehabilitation is an essential component of high quality cancer care</a:t>
            </a:r>
          </a:p>
          <a:p>
            <a:pPr marL="457200" indent="-457200">
              <a:buFont typeface="Arial" panose="020B0604020202020204" pitchFamily="34" charset="0"/>
              <a:buChar char="•"/>
            </a:pPr>
            <a:r>
              <a:rPr lang="en-US"/>
              <a:t>Rehabilitation spans the entire cancer pathway from diagnosis to palliative care.</a:t>
            </a:r>
          </a:p>
          <a:p>
            <a:pPr marL="457200" indent="-457200">
              <a:buFont typeface="Arial" panose="020B0604020202020204" pitchFamily="34" charset="0"/>
              <a:buChar char="•"/>
            </a:pPr>
            <a:r>
              <a:rPr lang="en-US"/>
              <a:t>Rehabilitation brings a focus on ‘adding life to years’.</a:t>
            </a:r>
          </a:p>
          <a:p>
            <a:pPr marL="457200" indent="-457200">
              <a:buFont typeface="Arial" panose="020B0604020202020204" pitchFamily="34" charset="0"/>
              <a:buChar char="•"/>
            </a:pPr>
            <a:r>
              <a:rPr lang="en-US"/>
              <a:t>Rehabilitation is everyone’s business with AHPs as the specialist workforce.</a:t>
            </a:r>
          </a:p>
        </p:txBody>
      </p:sp>
      <p:pic>
        <p:nvPicPr>
          <p:cNvPr id="2050" name="Picture 2" descr="A picture containing shape&#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36091" y="1341438"/>
            <a:ext cx="3680459" cy="5111750"/>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366576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817CB-D8EE-4602-AFDE-BD0091794B07}"/>
              </a:ext>
            </a:extLst>
          </p:cNvPr>
          <p:cNvSpPr>
            <a:spLocks noGrp="1"/>
          </p:cNvSpPr>
          <p:nvPr>
            <p:ph type="title"/>
          </p:nvPr>
        </p:nvSpPr>
        <p:spPr/>
        <p:txBody>
          <a:bodyPr/>
          <a:lstStyle/>
          <a:p>
            <a:r>
              <a:rPr lang="en-GB" b="1" dirty="0"/>
              <a:t>The model of rehabilitation services</a:t>
            </a:r>
            <a:endParaRPr lang="en-GB" dirty="0"/>
          </a:p>
        </p:txBody>
      </p:sp>
      <p:sp>
        <p:nvSpPr>
          <p:cNvPr id="3" name="Text Placeholder 2">
            <a:extLst>
              <a:ext uri="{FF2B5EF4-FFF2-40B4-BE49-F238E27FC236}">
                <a16:creationId xmlns:a16="http://schemas.microsoft.com/office/drawing/2014/main" id="{54E850CB-6A48-4093-A4A0-B18C6DB1F945}"/>
              </a:ext>
            </a:extLst>
          </p:cNvPr>
          <p:cNvSpPr>
            <a:spLocks noGrp="1"/>
          </p:cNvSpPr>
          <p:nvPr>
            <p:ph type="body" sz="quarter" idx="12"/>
          </p:nvPr>
        </p:nvSpPr>
        <p:spPr/>
        <p:txBody>
          <a:bodyPr/>
          <a:lstStyle/>
          <a:p>
            <a:r>
              <a:rPr lang="en-GB" dirty="0">
                <a:solidFill>
                  <a:schemeClr val="tx1"/>
                </a:solidFill>
              </a:rPr>
              <a:t>Ref: NHS England Commissioning Guidance (2016)</a:t>
            </a:r>
          </a:p>
          <a:p>
            <a:endParaRPr lang="en-GB" dirty="0">
              <a:solidFill>
                <a:schemeClr val="tx1"/>
              </a:solidFill>
            </a:endParaRPr>
          </a:p>
        </p:txBody>
      </p:sp>
      <p:pic>
        <p:nvPicPr>
          <p:cNvPr id="5" name="Picture 2">
            <a:extLst>
              <a:ext uri="{FF2B5EF4-FFF2-40B4-BE49-F238E27FC236}">
                <a16:creationId xmlns:a16="http://schemas.microsoft.com/office/drawing/2014/main" id="{1EC3C45C-95EE-47D8-90A3-52784EE58645}"/>
              </a:ext>
            </a:extLst>
          </p:cNvPr>
          <p:cNvPicPr>
            <a:picLocks noGrp="1" noChangeAspect="1" noChangeArrowheads="1"/>
          </p:cNvPicPr>
          <p:nvPr>
            <p:ph sz="quarter" idx="15"/>
          </p:nvPr>
        </p:nvPicPr>
        <p:blipFill>
          <a:blip r:embed="rId3">
            <a:extLst>
              <a:ext uri="{28A0092B-C50C-407E-A947-70E740481C1C}">
                <a14:useLocalDpi xmlns:a14="http://schemas.microsoft.com/office/drawing/2010/main" val="0"/>
              </a:ext>
            </a:extLst>
          </a:blip>
          <a:stretch>
            <a:fillRect/>
          </a:stretch>
        </p:blipFill>
        <p:spPr bwMode="auto">
          <a:xfrm>
            <a:off x="2445983" y="1341438"/>
            <a:ext cx="7300035" cy="4967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99029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139905-4CD4-4315-8646-FD936F837425}"/>
              </a:ext>
            </a:extLst>
          </p:cNvPr>
          <p:cNvSpPr>
            <a:spLocks noGrp="1"/>
          </p:cNvSpPr>
          <p:nvPr>
            <p:ph type="title"/>
          </p:nvPr>
        </p:nvSpPr>
        <p:spPr/>
        <p:txBody>
          <a:bodyPr/>
          <a:lstStyle/>
          <a:p>
            <a:r>
              <a:rPr lang="en-GB" b="1" dirty="0"/>
              <a:t>Why improving cancer rehabilitation is important </a:t>
            </a:r>
          </a:p>
        </p:txBody>
      </p:sp>
      <p:sp>
        <p:nvSpPr>
          <p:cNvPr id="4" name="Slide Number Placeholder 3">
            <a:extLst>
              <a:ext uri="{FF2B5EF4-FFF2-40B4-BE49-F238E27FC236}">
                <a16:creationId xmlns:a16="http://schemas.microsoft.com/office/drawing/2014/main" id="{6DBA045C-A1B8-4BBE-9FF2-10DACC3D2BDC}"/>
              </a:ext>
            </a:extLst>
          </p:cNvPr>
          <p:cNvSpPr>
            <a:spLocks noGrp="1"/>
          </p:cNvSpPr>
          <p:nvPr>
            <p:ph type="sldNum" sz="quarter" idx="14"/>
          </p:nvPr>
        </p:nvSpPr>
        <p:spPr/>
        <p:txBody>
          <a:bodyPr/>
          <a:lstStyle/>
          <a:p>
            <a:fld id="{8FC524A1-7B6A-464D-B8BC-8FE2E057339E}" type="slidenum">
              <a:rPr lang="en-GB" smtClean="0"/>
              <a:pPr/>
              <a:t>22</a:t>
            </a:fld>
            <a:endParaRPr lang="en-GB" dirty="0"/>
          </a:p>
        </p:txBody>
      </p:sp>
      <p:sp>
        <p:nvSpPr>
          <p:cNvPr id="10" name="Content Placeholder 9">
            <a:extLst>
              <a:ext uri="{FF2B5EF4-FFF2-40B4-BE49-F238E27FC236}">
                <a16:creationId xmlns:a16="http://schemas.microsoft.com/office/drawing/2014/main" id="{AA018542-5A1F-43EF-8F65-ED239F0EAE02}"/>
              </a:ext>
            </a:extLst>
          </p:cNvPr>
          <p:cNvSpPr>
            <a:spLocks noGrp="1"/>
          </p:cNvSpPr>
          <p:nvPr>
            <p:ph sz="quarter" idx="15"/>
          </p:nvPr>
        </p:nvSpPr>
        <p:spPr/>
        <p:txBody>
          <a:bodyPr>
            <a:normAutofit/>
          </a:bodyPr>
          <a:lstStyle/>
          <a:p>
            <a:r>
              <a:rPr lang="en-GB" b="1" dirty="0">
                <a:solidFill>
                  <a:schemeClr val="tx1"/>
                </a:solidFill>
              </a:rPr>
              <a:t>David Jillings, Trustee, Pelvic Radiation Disease Association</a:t>
            </a:r>
          </a:p>
          <a:p>
            <a:r>
              <a:rPr lang="en-GB" dirty="0">
                <a:solidFill>
                  <a:schemeClr val="tx1"/>
                </a:solidFill>
              </a:rPr>
              <a:t>‘Rehabilitation has for a long time been Cinderella at the cancer ball, often relying for funding on a Fairy Godmother in an NHS Hospital Trust, or the charitable sector.  Unsurprisingly, the availability of all the necessary services is patchy.  There are many excellent rehab providers, but most of these stand isolated.  </a:t>
            </a:r>
          </a:p>
          <a:p>
            <a:r>
              <a:rPr lang="en-GB" dirty="0">
                <a:solidFill>
                  <a:schemeClr val="tx1"/>
                </a:solidFill>
              </a:rPr>
              <a:t>Is there even one part of London where every cancer patient can have the full spectrum of their needs addressed, from pre-treatment until as long afterwards as it is needed, holistically encompassing physical, financial and emotional needs, and involving family and carers, MDT, and GPs?’ </a:t>
            </a:r>
          </a:p>
          <a:p>
            <a:endParaRPr lang="en-GB" dirty="0">
              <a:solidFill>
                <a:schemeClr val="tx1"/>
              </a:solidFill>
            </a:endParaRPr>
          </a:p>
        </p:txBody>
      </p:sp>
      <p:pic>
        <p:nvPicPr>
          <p:cNvPr id="12" name="Picture 11">
            <a:extLst>
              <a:ext uri="{FF2B5EF4-FFF2-40B4-BE49-F238E27FC236}">
                <a16:creationId xmlns:a16="http://schemas.microsoft.com/office/drawing/2014/main" id="{558A6859-9AF6-4A8A-8628-5875C1308E37}"/>
              </a:ext>
            </a:extLst>
          </p:cNvPr>
          <p:cNvPicPr/>
          <p:nvPr/>
        </p:nvPicPr>
        <p:blipFill>
          <a:blip r:embed="rId3"/>
          <a:stretch>
            <a:fillRect/>
          </a:stretch>
        </p:blipFill>
        <p:spPr>
          <a:xfrm>
            <a:off x="8976320" y="188914"/>
            <a:ext cx="2687856" cy="1506071"/>
          </a:xfrm>
          <a:prstGeom prst="rect">
            <a:avLst/>
          </a:prstGeom>
        </p:spPr>
      </p:pic>
      <p:sp>
        <p:nvSpPr>
          <p:cNvPr id="13" name="Speech Bubble: Rectangle 12">
            <a:extLst>
              <a:ext uri="{FF2B5EF4-FFF2-40B4-BE49-F238E27FC236}">
                <a16:creationId xmlns:a16="http://schemas.microsoft.com/office/drawing/2014/main" id="{D28AC448-16D2-43CA-A9D4-5EA5A22FA936}"/>
              </a:ext>
            </a:extLst>
          </p:cNvPr>
          <p:cNvSpPr/>
          <p:nvPr/>
        </p:nvSpPr>
        <p:spPr>
          <a:xfrm>
            <a:off x="1543249" y="4201236"/>
            <a:ext cx="1557655" cy="1736391"/>
          </a:xfrm>
          <a:prstGeom prst="wedgeRectCallo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i="1" dirty="0">
                <a:latin typeface="Arial" panose="020B0604020202020204" pitchFamily="34" charset="0"/>
                <a:ea typeface="Calibri" panose="020F0502020204030204" pitchFamily="34" charset="0"/>
                <a:cs typeface="Times New Roman" panose="02020603050405020304" pitchFamily="18" charset="0"/>
              </a:rPr>
              <a:t>“I want access to a therapist who specialises in cancer.”</a:t>
            </a:r>
            <a:endParaRPr lang="en-GB" sz="1100"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pPr>
            <a:r>
              <a:rPr lang="en-GB" sz="1100" b="1" i="1" dirty="0">
                <a:latin typeface="Arial" panose="020B0604020202020204" pitchFamily="34" charset="0"/>
                <a:ea typeface="Calibri" panose="020F0502020204030204" pitchFamily="34" charset="0"/>
                <a:cs typeface="Times New Roman" panose="02020603050405020304" pitchFamily="18" charset="0"/>
              </a:rPr>
              <a:t>Service User,                           TCST Engagement Event</a:t>
            </a:r>
            <a:endParaRPr lang="en-GB" sz="1100"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11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4" name="Speech Bubble: Rectangle 13">
            <a:extLst>
              <a:ext uri="{FF2B5EF4-FFF2-40B4-BE49-F238E27FC236}">
                <a16:creationId xmlns:a16="http://schemas.microsoft.com/office/drawing/2014/main" id="{0179AFF4-AAF9-4D30-8A55-29CCF4142AF6}"/>
              </a:ext>
            </a:extLst>
          </p:cNvPr>
          <p:cNvSpPr/>
          <p:nvPr/>
        </p:nvSpPr>
        <p:spPr>
          <a:xfrm>
            <a:off x="4108997" y="4201235"/>
            <a:ext cx="3130550" cy="1736391"/>
          </a:xfrm>
          <a:prstGeom prst="wedgeRectCallo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200" i="1" dirty="0">
                <a:latin typeface="Arial" panose="020B0604020202020204" pitchFamily="34" charset="0"/>
                <a:ea typeface="Calibri" panose="020F0502020204030204" pitchFamily="34" charset="0"/>
                <a:cs typeface="Times New Roman" panose="02020603050405020304" pitchFamily="18" charset="0"/>
              </a:rPr>
              <a:t>“Services should also be available to patient’s family etc.  It’s not just about me as an individual; it’s about my whole family who have been affected by the experience.”</a:t>
            </a:r>
            <a:endParaRPr lang="en-GB" sz="1100"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pPr>
            <a:r>
              <a:rPr lang="en-GB" sz="1100" b="1" i="1" dirty="0">
                <a:latin typeface="Arial" panose="020B0604020202020204" pitchFamily="34" charset="0"/>
                <a:ea typeface="Calibri" panose="020F0502020204030204" pitchFamily="34" charset="0"/>
                <a:cs typeface="Times New Roman" panose="02020603050405020304" pitchFamily="18" charset="0"/>
              </a:rPr>
              <a:t> Service User,                                            TCST Engagement Event</a:t>
            </a:r>
            <a:endParaRPr lang="en-GB" sz="1100"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1100" dirty="0">
                <a:latin typeface="Arial" panose="020B0604020202020204" pitchFamily="34" charset="0"/>
                <a:ea typeface="Calibri" panose="020F0502020204030204" pitchFamily="34" charset="0"/>
                <a:cs typeface="Times New Roman" panose="02020603050405020304" pitchFamily="18" charset="0"/>
              </a:rPr>
              <a:t> </a:t>
            </a:r>
          </a:p>
        </p:txBody>
      </p:sp>
      <p:sp>
        <p:nvSpPr>
          <p:cNvPr id="15" name="Speech Bubble: Rectangle 14">
            <a:extLst>
              <a:ext uri="{FF2B5EF4-FFF2-40B4-BE49-F238E27FC236}">
                <a16:creationId xmlns:a16="http://schemas.microsoft.com/office/drawing/2014/main" id="{37DE1592-C67C-4B44-ADED-DE4D20AAE09D}"/>
              </a:ext>
            </a:extLst>
          </p:cNvPr>
          <p:cNvSpPr/>
          <p:nvPr/>
        </p:nvSpPr>
        <p:spPr>
          <a:xfrm>
            <a:off x="8316982" y="4201235"/>
            <a:ext cx="2260600" cy="1656184"/>
          </a:xfrm>
          <a:prstGeom prst="wedgeRectCallou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sz="1100" i="1" dirty="0">
                <a:latin typeface="Arial" panose="020B0604020202020204" pitchFamily="34" charset="0"/>
                <a:ea typeface="Calibri" panose="020F0502020204030204" pitchFamily="34" charset="0"/>
                <a:cs typeface="Times New Roman" panose="02020603050405020304" pitchFamily="18" charset="0"/>
              </a:rPr>
              <a:t>“None of the services join up or seem to communicate with each other.”</a:t>
            </a:r>
            <a:endParaRPr lang="en-GB" sz="1100"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pPr>
            <a:r>
              <a:rPr lang="en-GB" sz="1100" b="1" i="1" dirty="0">
                <a:latin typeface="Arial" panose="020B0604020202020204" pitchFamily="34" charset="0"/>
                <a:ea typeface="Calibri" panose="020F0502020204030204" pitchFamily="34" charset="0"/>
                <a:cs typeface="Times New Roman" panose="02020603050405020304" pitchFamily="18" charset="0"/>
              </a:rPr>
              <a:t>Service User,                           TCST Engagement Event</a:t>
            </a:r>
            <a:endParaRPr lang="en-GB" sz="1100"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1100" i="1" dirty="0">
                <a:latin typeface="Arial" panose="020B0604020202020204" pitchFamily="34" charset="0"/>
                <a:ea typeface="Calibri" panose="020F0502020204030204" pitchFamily="34" charset="0"/>
                <a:cs typeface="Times New Roman" panose="02020603050405020304" pitchFamily="18" charset="0"/>
              </a:rPr>
              <a:t> </a:t>
            </a:r>
            <a:endParaRPr lang="en-GB" sz="11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i="1" dirty="0">
                <a:latin typeface="Arial" panose="020B0604020202020204" pitchFamily="34" charset="0"/>
                <a:ea typeface="Calibri" panose="020F0502020204030204" pitchFamily="34" charset="0"/>
                <a:cs typeface="Times New Roman" panose="02020603050405020304" pitchFamily="18" charset="0"/>
              </a:rPr>
              <a:t> </a:t>
            </a:r>
            <a:endParaRPr lang="en-GB" sz="11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9435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896DD-DC25-440E-AC26-1C80AEFCD756}"/>
              </a:ext>
            </a:extLst>
          </p:cNvPr>
          <p:cNvSpPr>
            <a:spLocks noGrp="1"/>
          </p:cNvSpPr>
          <p:nvPr>
            <p:ph type="title"/>
          </p:nvPr>
        </p:nvSpPr>
        <p:spPr/>
        <p:txBody>
          <a:bodyPr/>
          <a:lstStyle/>
          <a:p>
            <a:r>
              <a:rPr lang="en-US" b="1" dirty="0"/>
              <a:t>Understanding Rehabilitation</a:t>
            </a:r>
            <a:endParaRPr lang="en-GB" dirty="0"/>
          </a:p>
        </p:txBody>
      </p:sp>
      <p:sp>
        <p:nvSpPr>
          <p:cNvPr id="4" name="Content Placeholder 3">
            <a:extLst>
              <a:ext uri="{FF2B5EF4-FFF2-40B4-BE49-F238E27FC236}">
                <a16:creationId xmlns:a16="http://schemas.microsoft.com/office/drawing/2014/main" id="{C47FCAC6-8068-49A0-AEA9-4DD434073852}"/>
              </a:ext>
            </a:extLst>
          </p:cNvPr>
          <p:cNvSpPr>
            <a:spLocks noGrp="1"/>
          </p:cNvSpPr>
          <p:nvPr>
            <p:ph sz="quarter" idx="15"/>
          </p:nvPr>
        </p:nvSpPr>
        <p:spPr>
          <a:xfrm>
            <a:off x="334434" y="692697"/>
            <a:ext cx="7573837" cy="5616035"/>
          </a:xfrm>
        </p:spPr>
        <p:txBody>
          <a:bodyPr>
            <a:normAutofit/>
          </a:bodyPr>
          <a:lstStyle/>
          <a:p>
            <a:pPr marL="285750" indent="-285750">
              <a:buFont typeface="Arial"/>
              <a:buChar char="•"/>
            </a:pPr>
            <a:r>
              <a:rPr lang="en-US" sz="2000" dirty="0">
                <a:solidFill>
                  <a:schemeClr val="tx1"/>
                </a:solidFill>
              </a:rPr>
              <a:t>Rehabilitation is not a ‘nice to have’ or an optional add-on, but a vital aspect of care and should be available to all.</a:t>
            </a:r>
          </a:p>
          <a:p>
            <a:pPr marL="285750" indent="-285750">
              <a:buFont typeface="Arial"/>
              <a:buChar char="•"/>
            </a:pPr>
            <a:r>
              <a:rPr lang="en-US" sz="2000" i="1" dirty="0">
                <a:solidFill>
                  <a:schemeClr val="tx1"/>
                </a:solidFill>
              </a:rPr>
              <a:t>‘Rehabilitation is the development, to the maximum degree possible, of an individual’s function and/or role, both mentally and physically, within their family and social networks and within education/training and the workplace where appropriate’</a:t>
            </a:r>
            <a:r>
              <a:rPr lang="en-US" sz="2000" dirty="0">
                <a:solidFill>
                  <a:schemeClr val="tx1"/>
                </a:solidFill>
              </a:rPr>
              <a:t> (NHS England 2016)</a:t>
            </a:r>
          </a:p>
          <a:p>
            <a:pPr marL="285750" indent="-285750">
              <a:buFont typeface="Arial"/>
              <a:buChar char="•"/>
            </a:pPr>
            <a:r>
              <a:rPr lang="en-US" sz="2000" dirty="0">
                <a:solidFill>
                  <a:schemeClr val="tx1"/>
                </a:solidFill>
              </a:rPr>
              <a:t>Rehabilitation intervention underpins all conditions.</a:t>
            </a:r>
          </a:p>
          <a:p>
            <a:pPr marL="285750" indent="-285750">
              <a:buFont typeface="Arial"/>
              <a:buChar char="•"/>
            </a:pPr>
            <a:r>
              <a:rPr lang="en-US" sz="2000" dirty="0">
                <a:solidFill>
                  <a:schemeClr val="tx1"/>
                </a:solidFill>
              </a:rPr>
              <a:t>Rehabilitation spans the entire life course and pathways, including prehabilitation and palliative rehab.</a:t>
            </a:r>
          </a:p>
          <a:p>
            <a:pPr marL="285750" indent="-285750">
              <a:buFont typeface="Arial"/>
              <a:buChar char="•"/>
            </a:pPr>
            <a:r>
              <a:rPr lang="en-US" sz="2000" dirty="0">
                <a:solidFill>
                  <a:schemeClr val="tx1"/>
                </a:solidFill>
              </a:rPr>
              <a:t>Rehabilitation is everyone’s business, although AHPs are </a:t>
            </a:r>
            <a:r>
              <a:rPr lang="en-US" sz="2000" dirty="0" err="1">
                <a:solidFill>
                  <a:schemeClr val="tx1"/>
                </a:solidFill>
              </a:rPr>
              <a:t>recognised</a:t>
            </a:r>
            <a:r>
              <a:rPr lang="en-US" sz="2000" dirty="0">
                <a:solidFill>
                  <a:schemeClr val="tx1"/>
                </a:solidFill>
              </a:rPr>
              <a:t> as the specialist workforce</a:t>
            </a:r>
            <a:endParaRPr lang="en-GB" sz="2000" dirty="0">
              <a:solidFill>
                <a:schemeClr val="tx1"/>
              </a:solidFill>
            </a:endParaRPr>
          </a:p>
        </p:txBody>
      </p:sp>
      <p:pic>
        <p:nvPicPr>
          <p:cNvPr id="5" name="Picture 2">
            <a:extLst>
              <a:ext uri="{FF2B5EF4-FFF2-40B4-BE49-F238E27FC236}">
                <a16:creationId xmlns:a16="http://schemas.microsoft.com/office/drawing/2014/main" id="{A9FFBAE4-5118-441C-B1A7-316E60B5A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8271" y="1087468"/>
            <a:ext cx="3949293" cy="2120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3D50C168-0129-49F0-816C-14CDC5E07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8272" y="3645028"/>
            <a:ext cx="3949293" cy="3019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625005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3B0C-08FE-4FF6-83C1-3CBC841C3BB2}"/>
              </a:ext>
            </a:extLst>
          </p:cNvPr>
          <p:cNvSpPr>
            <a:spLocks noGrp="1"/>
          </p:cNvSpPr>
          <p:nvPr>
            <p:ph type="title"/>
          </p:nvPr>
        </p:nvSpPr>
        <p:spPr/>
        <p:txBody>
          <a:bodyPr/>
          <a:lstStyle/>
          <a:p>
            <a:r>
              <a:rPr lang="en-GB" dirty="0">
                <a:solidFill>
                  <a:prstClr val="white"/>
                </a:solidFill>
              </a:rPr>
              <a:t>4 stages of cancer rehabilitation</a:t>
            </a:r>
            <a:br>
              <a:rPr lang="en-GB" dirty="0">
                <a:solidFill>
                  <a:prstClr val="white"/>
                </a:solidFill>
              </a:rPr>
            </a:br>
            <a:endParaRPr lang="en-GB" dirty="0"/>
          </a:p>
        </p:txBody>
      </p:sp>
      <p:sp>
        <p:nvSpPr>
          <p:cNvPr id="4" name="Content Placeholder 3">
            <a:extLst>
              <a:ext uri="{FF2B5EF4-FFF2-40B4-BE49-F238E27FC236}">
                <a16:creationId xmlns:a16="http://schemas.microsoft.com/office/drawing/2014/main" id="{433A987E-69E3-4E0B-8123-E7D5D4732A9B}"/>
              </a:ext>
            </a:extLst>
          </p:cNvPr>
          <p:cNvSpPr>
            <a:spLocks noGrp="1"/>
          </p:cNvSpPr>
          <p:nvPr>
            <p:ph sz="quarter" idx="15"/>
          </p:nvPr>
        </p:nvSpPr>
        <p:spPr>
          <a:xfrm>
            <a:off x="334434" y="692697"/>
            <a:ext cx="11523133" cy="5688631"/>
          </a:xfrm>
        </p:spPr>
        <p:txBody>
          <a:bodyPr>
            <a:normAutofit/>
          </a:bodyPr>
          <a:lstStyle/>
          <a:p>
            <a:pPr>
              <a:lnSpc>
                <a:spcPct val="90000"/>
              </a:lnSpc>
              <a:defRPr/>
            </a:pPr>
            <a:r>
              <a:rPr lang="en-GB" sz="2500" b="1" dirty="0">
                <a:solidFill>
                  <a:schemeClr val="tx1"/>
                </a:solidFill>
              </a:rPr>
              <a:t>Preventative</a:t>
            </a:r>
            <a:r>
              <a:rPr lang="en-GB" sz="2500" dirty="0">
                <a:solidFill>
                  <a:schemeClr val="tx1"/>
                </a:solidFill>
              </a:rPr>
              <a:t>: reducing the impact of expected disabilities and improving coping strategies.</a:t>
            </a:r>
          </a:p>
          <a:p>
            <a:pPr>
              <a:lnSpc>
                <a:spcPct val="90000"/>
              </a:lnSpc>
              <a:defRPr/>
            </a:pPr>
            <a:endParaRPr lang="en-GB" sz="2500" dirty="0">
              <a:solidFill>
                <a:schemeClr val="tx1"/>
              </a:solidFill>
            </a:endParaRPr>
          </a:p>
          <a:p>
            <a:pPr>
              <a:lnSpc>
                <a:spcPct val="90000"/>
              </a:lnSpc>
              <a:defRPr/>
            </a:pPr>
            <a:r>
              <a:rPr lang="en-GB" sz="2500" b="1" dirty="0">
                <a:solidFill>
                  <a:schemeClr val="tx1"/>
                </a:solidFill>
              </a:rPr>
              <a:t>Restorative:</a:t>
            </a:r>
            <a:r>
              <a:rPr lang="en-GB" sz="2500" dirty="0">
                <a:solidFill>
                  <a:schemeClr val="tx1"/>
                </a:solidFill>
              </a:rPr>
              <a:t> returning individual to pre-treatment/disease levels.</a:t>
            </a:r>
          </a:p>
          <a:p>
            <a:pPr>
              <a:lnSpc>
                <a:spcPct val="90000"/>
              </a:lnSpc>
              <a:defRPr/>
            </a:pPr>
            <a:endParaRPr lang="en-GB" sz="2500" dirty="0">
              <a:solidFill>
                <a:schemeClr val="tx1"/>
              </a:solidFill>
            </a:endParaRPr>
          </a:p>
          <a:p>
            <a:pPr>
              <a:lnSpc>
                <a:spcPct val="90000"/>
              </a:lnSpc>
              <a:defRPr/>
            </a:pPr>
            <a:r>
              <a:rPr lang="en-GB" sz="2500" b="1" dirty="0">
                <a:solidFill>
                  <a:schemeClr val="tx1"/>
                </a:solidFill>
              </a:rPr>
              <a:t>Supportive</a:t>
            </a:r>
            <a:r>
              <a:rPr lang="en-GB" sz="2500" dirty="0">
                <a:solidFill>
                  <a:schemeClr val="tx1"/>
                </a:solidFill>
              </a:rPr>
              <a:t>: in presence of persistent disease and need for treatment, rehab is aimed at limiting functional loss and providing support.</a:t>
            </a:r>
          </a:p>
          <a:p>
            <a:pPr>
              <a:lnSpc>
                <a:spcPct val="90000"/>
              </a:lnSpc>
              <a:defRPr/>
            </a:pPr>
            <a:endParaRPr lang="en-GB" sz="2500" dirty="0">
              <a:solidFill>
                <a:schemeClr val="tx1"/>
              </a:solidFill>
            </a:endParaRPr>
          </a:p>
          <a:p>
            <a:pPr>
              <a:lnSpc>
                <a:spcPct val="90000"/>
              </a:lnSpc>
              <a:defRPr/>
            </a:pPr>
            <a:r>
              <a:rPr lang="en-GB" sz="2500" b="1" dirty="0">
                <a:solidFill>
                  <a:schemeClr val="tx1"/>
                </a:solidFill>
              </a:rPr>
              <a:t>Palliative</a:t>
            </a:r>
            <a:r>
              <a:rPr lang="en-GB" sz="2500" dirty="0">
                <a:solidFill>
                  <a:schemeClr val="tx1"/>
                </a:solidFill>
              </a:rPr>
              <a:t>: preventing further loss of function, measures put in place to eliminate or reduce complications and to provide symptom management.</a:t>
            </a:r>
          </a:p>
          <a:p>
            <a:pPr>
              <a:lnSpc>
                <a:spcPct val="90000"/>
              </a:lnSpc>
              <a:defRPr/>
            </a:pPr>
            <a:r>
              <a:rPr lang="en-GB" sz="2500" dirty="0">
                <a:solidFill>
                  <a:schemeClr val="tx1"/>
                </a:solidFill>
              </a:rPr>
              <a:t>	</a:t>
            </a:r>
            <a:r>
              <a:rPr lang="en-GB" sz="2500" i="1" dirty="0">
                <a:solidFill>
                  <a:schemeClr val="tx1"/>
                </a:solidFill>
              </a:rPr>
              <a:t>(Dietz 1980)</a:t>
            </a:r>
          </a:p>
          <a:p>
            <a:endParaRPr lang="en-GB" dirty="0"/>
          </a:p>
        </p:txBody>
      </p:sp>
    </p:spTree>
    <p:extLst>
      <p:ext uri="{BB962C8B-B14F-4D97-AF65-F5344CB8AC3E}">
        <p14:creationId xmlns:p14="http://schemas.microsoft.com/office/powerpoint/2010/main" val="1888291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D0831-F0F4-442A-ADB1-124661BC5D25}"/>
              </a:ext>
            </a:extLst>
          </p:cNvPr>
          <p:cNvSpPr>
            <a:spLocks noGrp="1"/>
          </p:cNvSpPr>
          <p:nvPr>
            <p:ph type="title"/>
          </p:nvPr>
        </p:nvSpPr>
        <p:spPr/>
        <p:txBody>
          <a:bodyPr/>
          <a:lstStyle/>
          <a:p>
            <a:r>
              <a:rPr lang="en-GB" b="1" dirty="0"/>
              <a:t>Why is rehabilitation important?</a:t>
            </a:r>
            <a:endParaRPr lang="en-GB" dirty="0"/>
          </a:p>
        </p:txBody>
      </p:sp>
      <p:sp>
        <p:nvSpPr>
          <p:cNvPr id="4" name="Content Placeholder 3">
            <a:extLst>
              <a:ext uri="{FF2B5EF4-FFF2-40B4-BE49-F238E27FC236}">
                <a16:creationId xmlns:a16="http://schemas.microsoft.com/office/drawing/2014/main" id="{C1BFBD1E-A666-4EF8-97DE-D4E0DEAE77CE}"/>
              </a:ext>
            </a:extLst>
          </p:cNvPr>
          <p:cNvSpPr>
            <a:spLocks noGrp="1"/>
          </p:cNvSpPr>
          <p:nvPr>
            <p:ph sz="quarter" idx="15"/>
          </p:nvPr>
        </p:nvSpPr>
        <p:spPr>
          <a:xfrm>
            <a:off x="334433" y="710334"/>
            <a:ext cx="11523133" cy="1583500"/>
          </a:xfrm>
        </p:spPr>
        <p:txBody>
          <a:bodyPr/>
          <a:lstStyle/>
          <a:p>
            <a:r>
              <a:rPr lang="en-GB" b="1" i="1" dirty="0">
                <a:solidFill>
                  <a:schemeClr val="tx1"/>
                </a:solidFill>
              </a:rPr>
              <a:t>‘</a:t>
            </a:r>
            <a:r>
              <a:rPr lang="en-GB" sz="2400" b="1" i="1" dirty="0">
                <a:solidFill>
                  <a:schemeClr val="tx1"/>
                </a:solidFill>
              </a:rPr>
              <a:t>A modern healthcare system must do more than just stop people dying. It needs to equip them to live their lives, fulfil their maximum potential and optimise their contribution to family life, their community and society as a whole’  (NHS England  2016)</a:t>
            </a:r>
            <a:endParaRPr lang="en-GB" sz="2400" b="1" dirty="0">
              <a:solidFill>
                <a:schemeClr val="tx1"/>
              </a:solidFill>
            </a:endParaRPr>
          </a:p>
          <a:p>
            <a:endParaRPr lang="en-GB" dirty="0"/>
          </a:p>
        </p:txBody>
      </p:sp>
      <p:pic>
        <p:nvPicPr>
          <p:cNvPr id="5" name="Picture 10" descr="C:\Users\KRobb\AppData\Local\Microsoft\Windows\Temporary Internet Files\Content.Outlook\EVBLPLF0\rehabdiagram.tiff">
            <a:extLst>
              <a:ext uri="{FF2B5EF4-FFF2-40B4-BE49-F238E27FC236}">
                <a16:creationId xmlns:a16="http://schemas.microsoft.com/office/drawing/2014/main" id="{2634B511-FCCD-4B80-AC16-6CA63AEAF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937" y="2420889"/>
            <a:ext cx="10013795" cy="252316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Object 5">
            <a:extLst>
              <a:ext uri="{FF2B5EF4-FFF2-40B4-BE49-F238E27FC236}">
                <a16:creationId xmlns:a16="http://schemas.microsoft.com/office/drawing/2014/main" id="{8FCD805A-D2B4-497A-AC7B-761FCF09E27D}"/>
              </a:ext>
            </a:extLst>
          </p:cNvPr>
          <p:cNvGraphicFramePr>
            <a:graphicFrameLocks noChangeAspect="1"/>
          </p:cNvGraphicFramePr>
          <p:nvPr/>
        </p:nvGraphicFramePr>
        <p:xfrm>
          <a:off x="3281957" y="4872050"/>
          <a:ext cx="2652361" cy="1910123"/>
        </p:xfrm>
        <a:graphic>
          <a:graphicData uri="http://schemas.openxmlformats.org/presentationml/2006/ole">
            <mc:AlternateContent xmlns:mc="http://schemas.openxmlformats.org/markup-compatibility/2006">
              <mc:Choice xmlns:v="urn:schemas-microsoft-com:vml" Requires="v">
                <p:oleObj spid="_x0000_s1032" name="Photo Editor Photo" r:id="rId5" imgW="3019048" imgH="2542857" progId="">
                  <p:embed/>
                </p:oleObj>
              </mc:Choice>
              <mc:Fallback>
                <p:oleObj name="Photo Editor Photo" r:id="rId5" imgW="3019048" imgH="2542857" progId="">
                  <p:embed/>
                  <p:pic>
                    <p:nvPicPr>
                      <p:cNvPr id="6" name="Object 5">
                        <a:extLst>
                          <a:ext uri="{FF2B5EF4-FFF2-40B4-BE49-F238E27FC236}">
                            <a16:creationId xmlns:a16="http://schemas.microsoft.com/office/drawing/2014/main" id="{8FCD805A-D2B4-497A-AC7B-761FCF09E2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1957" y="4872050"/>
                        <a:ext cx="2652361" cy="1910123"/>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CDD05AA2-F624-426B-9BEF-31AF78B64D6B}"/>
              </a:ext>
            </a:extLst>
          </p:cNvPr>
          <p:cNvGraphicFramePr>
            <a:graphicFrameLocks noChangeAspect="1"/>
          </p:cNvGraphicFramePr>
          <p:nvPr/>
        </p:nvGraphicFramePr>
        <p:xfrm>
          <a:off x="6312029" y="4872039"/>
          <a:ext cx="2838347" cy="1872208"/>
        </p:xfrm>
        <a:graphic>
          <a:graphicData uri="http://schemas.openxmlformats.org/presentationml/2006/ole">
            <mc:AlternateContent xmlns:mc="http://schemas.openxmlformats.org/markup-compatibility/2006">
              <mc:Choice xmlns:v="urn:schemas-microsoft-com:vml" Requires="v">
                <p:oleObj spid="_x0000_s1033" name="Photo Editor Photo" r:id="rId7" imgW="4361905" imgH="3161905" progId="">
                  <p:embed/>
                </p:oleObj>
              </mc:Choice>
              <mc:Fallback>
                <p:oleObj name="Photo Editor Photo" r:id="rId7" imgW="4361905" imgH="3161905" progId="">
                  <p:embed/>
                  <p:pic>
                    <p:nvPicPr>
                      <p:cNvPr id="7" name="Object 6">
                        <a:extLst>
                          <a:ext uri="{FF2B5EF4-FFF2-40B4-BE49-F238E27FC236}">
                            <a16:creationId xmlns:a16="http://schemas.microsoft.com/office/drawing/2014/main" id="{CDD05AA2-F624-426B-9BEF-31AF78B64D6B}"/>
                          </a:ext>
                        </a:extLst>
                      </p:cNvPr>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2029" y="4872039"/>
                        <a:ext cx="2838347" cy="187220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0108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67630" y="0"/>
            <a:ext cx="11664176" cy="6461798"/>
          </a:xfrm>
          <a:prstGeom prst="rect">
            <a:avLst/>
          </a:prstGeom>
        </p:spPr>
      </p:pic>
      <p:sp>
        <p:nvSpPr>
          <p:cNvPr id="6" name="TextBox 5"/>
          <p:cNvSpPr txBox="1"/>
          <p:nvPr/>
        </p:nvSpPr>
        <p:spPr>
          <a:xfrm>
            <a:off x="3387214" y="6461809"/>
            <a:ext cx="6516528" cy="246221"/>
          </a:xfrm>
          <a:prstGeom prst="rect">
            <a:avLst/>
          </a:prstGeom>
          <a:noFill/>
        </p:spPr>
        <p:txBody>
          <a:bodyPr wrap="none" rtlCol="0">
            <a:spAutoFit/>
          </a:bodyPr>
          <a:lstStyle/>
          <a:p>
            <a:r>
              <a:rPr lang="en-US" sz="1000" dirty="0">
                <a:solidFill>
                  <a:srgbClr val="3F3F3F"/>
                </a:solidFill>
              </a:rPr>
              <a:t>http://</a:t>
            </a:r>
            <a:r>
              <a:rPr lang="en-US" sz="1000" dirty="0" err="1">
                <a:solidFill>
                  <a:srgbClr val="3F3F3F"/>
                </a:solidFill>
              </a:rPr>
              <a:t>www.londoncanceralliance.nhs.uk</a:t>
            </a:r>
            <a:r>
              <a:rPr lang="en-US" sz="1000" dirty="0">
                <a:solidFill>
                  <a:srgbClr val="3F3F3F"/>
                </a:solidFill>
              </a:rPr>
              <a:t>/media/116517/lca-rehabilitation-referral-prompt-tool-december-2015.pdf</a:t>
            </a:r>
          </a:p>
        </p:txBody>
      </p:sp>
    </p:spTree>
    <p:extLst>
      <p:ext uri="{BB962C8B-B14F-4D97-AF65-F5344CB8AC3E}">
        <p14:creationId xmlns:p14="http://schemas.microsoft.com/office/powerpoint/2010/main" val="2120203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4AC1A-608E-4800-8E51-FE5DE0DDEFA6}"/>
              </a:ext>
            </a:extLst>
          </p:cNvPr>
          <p:cNvSpPr>
            <a:spLocks noGrp="1"/>
          </p:cNvSpPr>
          <p:nvPr>
            <p:ph type="title"/>
          </p:nvPr>
        </p:nvSpPr>
        <p:spPr/>
        <p:txBody>
          <a:bodyPr/>
          <a:lstStyle/>
          <a:p>
            <a:r>
              <a:rPr lang="en-GB" b="1" dirty="0"/>
              <a:t>Maps of cancer rehab services in each STP</a:t>
            </a:r>
            <a:endParaRPr lang="en-GB" dirty="0"/>
          </a:p>
        </p:txBody>
      </p:sp>
      <p:pic>
        <p:nvPicPr>
          <p:cNvPr id="7" name="Picture 6">
            <a:extLst>
              <a:ext uri="{FF2B5EF4-FFF2-40B4-BE49-F238E27FC236}">
                <a16:creationId xmlns:a16="http://schemas.microsoft.com/office/drawing/2014/main" id="{9339D63D-CE62-4A27-AC01-2BFAB3BD7354}"/>
              </a:ext>
            </a:extLst>
          </p:cNvPr>
          <p:cNvPicPr>
            <a:picLocks noChangeAspect="1"/>
          </p:cNvPicPr>
          <p:nvPr/>
        </p:nvPicPr>
        <p:blipFill>
          <a:blip r:embed="rId3"/>
          <a:stretch>
            <a:fillRect/>
          </a:stretch>
        </p:blipFill>
        <p:spPr>
          <a:xfrm>
            <a:off x="334434" y="836712"/>
            <a:ext cx="11523133" cy="5328592"/>
          </a:xfrm>
          <a:prstGeom prst="rect">
            <a:avLst/>
          </a:prstGeom>
        </p:spPr>
      </p:pic>
      <p:sp>
        <p:nvSpPr>
          <p:cNvPr id="8" name="TextBox 7">
            <a:extLst>
              <a:ext uri="{FF2B5EF4-FFF2-40B4-BE49-F238E27FC236}">
                <a16:creationId xmlns:a16="http://schemas.microsoft.com/office/drawing/2014/main" id="{A098CBCA-35C8-4433-B0BD-AF3589879D4F}"/>
              </a:ext>
            </a:extLst>
          </p:cNvPr>
          <p:cNvSpPr txBox="1"/>
          <p:nvPr/>
        </p:nvSpPr>
        <p:spPr>
          <a:xfrm>
            <a:off x="3813343" y="6342382"/>
            <a:ext cx="7560840" cy="369332"/>
          </a:xfrm>
          <a:prstGeom prst="rect">
            <a:avLst/>
          </a:prstGeom>
          <a:noFill/>
        </p:spPr>
        <p:txBody>
          <a:bodyPr wrap="square" rtlCol="0">
            <a:spAutoFit/>
          </a:bodyPr>
          <a:lstStyle/>
          <a:p>
            <a:r>
              <a:rPr lang="en-US" dirty="0">
                <a:hlinkClick r:id="rId4"/>
              </a:rPr>
              <a:t>TCST mapping resources here</a:t>
            </a:r>
            <a:r>
              <a:rPr lang="en-US" dirty="0"/>
              <a:t>   </a:t>
            </a:r>
            <a:r>
              <a:rPr lang="en-US" dirty="0">
                <a:hlinkClick r:id="rId5"/>
              </a:rPr>
              <a:t>Dimbleby Cancer Care map here</a:t>
            </a:r>
            <a:endParaRPr lang="en-US" dirty="0"/>
          </a:p>
        </p:txBody>
      </p:sp>
    </p:spTree>
    <p:extLst>
      <p:ext uri="{BB962C8B-B14F-4D97-AF65-F5344CB8AC3E}">
        <p14:creationId xmlns:p14="http://schemas.microsoft.com/office/powerpoint/2010/main" val="21796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364059" y="116632"/>
            <a:ext cx="7515922" cy="6741368"/>
          </a:xfrm>
          <a:prstGeom prst="rect">
            <a:avLst/>
          </a:prstGeom>
        </p:spPr>
      </p:pic>
    </p:spTree>
    <p:extLst>
      <p:ext uri="{BB962C8B-B14F-4D97-AF65-F5344CB8AC3E}">
        <p14:creationId xmlns:p14="http://schemas.microsoft.com/office/powerpoint/2010/main" val="255500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C524A1-7B6A-464D-B8BC-8FE2E057339E}" type="slidenum">
              <a:rPr lang="en-GB" smtClean="0">
                <a:solidFill>
                  <a:srgbClr val="3F3F3F">
                    <a:lumMod val="50000"/>
                  </a:srgbClr>
                </a:solidFill>
              </a:rPr>
              <a:pPr/>
              <a:t>29</a:t>
            </a:fld>
            <a:endParaRPr lang="en-GB" dirty="0">
              <a:solidFill>
                <a:srgbClr val="3F3F3F">
                  <a:lumMod val="50000"/>
                </a:srgbClr>
              </a:solidFill>
            </a:endParaRPr>
          </a:p>
        </p:txBody>
      </p:sp>
      <p:sp>
        <p:nvSpPr>
          <p:cNvPr id="2" name="Title 1"/>
          <p:cNvSpPr>
            <a:spLocks noGrp="1"/>
          </p:cNvSpPr>
          <p:nvPr>
            <p:ph type="title" idx="4294967295"/>
          </p:nvPr>
        </p:nvSpPr>
        <p:spPr>
          <a:xfrm>
            <a:off x="1524000" y="188914"/>
            <a:ext cx="8642350" cy="503237"/>
          </a:xfrm>
          <a:prstGeom prst="rect">
            <a:avLst/>
          </a:prstGeom>
        </p:spPr>
        <p:txBody>
          <a:bodyPr/>
          <a:lstStyle/>
          <a:p>
            <a:r>
              <a:rPr lang="en-US" dirty="0"/>
              <a:t>Examples of best practice: physical activity</a:t>
            </a:r>
          </a:p>
        </p:txBody>
      </p:sp>
      <p:pic>
        <p:nvPicPr>
          <p:cNvPr id="6" name="Picture 5"/>
          <p:cNvPicPr>
            <a:picLocks noChangeAspect="1"/>
          </p:cNvPicPr>
          <p:nvPr/>
        </p:nvPicPr>
        <p:blipFill>
          <a:blip r:embed="rId3"/>
          <a:stretch>
            <a:fillRect/>
          </a:stretch>
        </p:blipFill>
        <p:spPr>
          <a:xfrm>
            <a:off x="2374901" y="101467"/>
            <a:ext cx="7321500" cy="6756533"/>
          </a:xfrm>
          <a:prstGeom prst="rect">
            <a:avLst/>
          </a:prstGeom>
        </p:spPr>
      </p:pic>
    </p:spTree>
    <p:extLst>
      <p:ext uri="{BB962C8B-B14F-4D97-AF65-F5344CB8AC3E}">
        <p14:creationId xmlns:p14="http://schemas.microsoft.com/office/powerpoint/2010/main" val="357136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2C6"/>
          </a:solidFill>
        </p:spPr>
        <p:txBody>
          <a:bodyPr vert="horz" lIns="91440" tIns="45720" rIns="91440" bIns="45720" rtlCol="0" anchor="ctr">
            <a:normAutofit fontScale="90000"/>
          </a:bodyPr>
          <a:lstStyle/>
          <a:p>
            <a:pPr marL="177800">
              <a:spcBef>
                <a:spcPct val="0"/>
              </a:spcBef>
            </a:pPr>
            <a:r>
              <a:rPr lang="en-GB" sz="2800" b="1" dirty="0">
                <a:latin typeface="Arial" panose="020B0604020202020204" pitchFamily="34" charset="0"/>
                <a:cs typeface="Arial" panose="020B0604020202020204" pitchFamily="34" charset="0"/>
              </a:rPr>
              <a:t>Aims and objectives of this module</a:t>
            </a:r>
          </a:p>
        </p:txBody>
      </p:sp>
      <p:sp>
        <p:nvSpPr>
          <p:cNvPr id="5" name="Content Placeholder 4"/>
          <p:cNvSpPr>
            <a:spLocks noGrp="1"/>
          </p:cNvSpPr>
          <p:nvPr>
            <p:ph sz="quarter" idx="15"/>
          </p:nvPr>
        </p:nvSpPr>
        <p:spPr>
          <a:xfrm>
            <a:off x="334434" y="692697"/>
            <a:ext cx="11523133" cy="5616029"/>
          </a:xfrm>
        </p:spPr>
        <p:txBody>
          <a:bodyPr>
            <a:noAutofit/>
          </a:bodyPr>
          <a:lstStyle/>
          <a:p>
            <a:pPr lvl="0"/>
            <a:r>
              <a:rPr lang="en-GB" sz="2400" b="1" dirty="0">
                <a:solidFill>
                  <a:schemeClr val="tx1"/>
                </a:solidFill>
              </a:rPr>
              <a:t>Aims</a:t>
            </a:r>
          </a:p>
          <a:p>
            <a:pPr marL="285750" indent="-285750">
              <a:buFont typeface="Arial" panose="020B0604020202020204" pitchFamily="34" charset="0"/>
              <a:buChar char="•"/>
            </a:pPr>
            <a:r>
              <a:rPr lang="en-GB" sz="2400" dirty="0">
                <a:solidFill>
                  <a:schemeClr val="tx1"/>
                </a:solidFill>
              </a:rPr>
              <a:t>Help improve holistic understanding of the long term management of people affected by cancer  </a:t>
            </a:r>
          </a:p>
          <a:p>
            <a:r>
              <a:rPr lang="en-GB" sz="2400" b="1" dirty="0">
                <a:solidFill>
                  <a:schemeClr val="tx1"/>
                </a:solidFill>
              </a:rPr>
              <a:t>Objectives</a:t>
            </a:r>
          </a:p>
          <a:p>
            <a:pPr marL="285750" indent="-285750">
              <a:buFont typeface="Arial" panose="020B0604020202020204" pitchFamily="34" charset="0"/>
              <a:buChar char="•"/>
            </a:pPr>
            <a:r>
              <a:rPr lang="en-GB" sz="2400" dirty="0">
                <a:solidFill>
                  <a:schemeClr val="tx1"/>
                </a:solidFill>
              </a:rPr>
              <a:t>Understand the impact of cancer treatment on patients</a:t>
            </a:r>
          </a:p>
          <a:p>
            <a:pPr marL="285750" indent="-285750">
              <a:buFont typeface="Arial" panose="020B0604020202020204" pitchFamily="34" charset="0"/>
              <a:buChar char="•"/>
            </a:pPr>
            <a:r>
              <a:rPr lang="en-GB" sz="2400" dirty="0">
                <a:solidFill>
                  <a:schemeClr val="tx1"/>
                </a:solidFill>
              </a:rPr>
              <a:t>Identify red flags that signal psychological, physical and emotional impact</a:t>
            </a:r>
          </a:p>
          <a:p>
            <a:pPr marL="285750" indent="-285750">
              <a:buFont typeface="Arial" panose="020B0604020202020204" pitchFamily="34" charset="0"/>
              <a:buChar char="•"/>
            </a:pPr>
            <a:r>
              <a:rPr lang="en-GB" sz="2400" dirty="0">
                <a:solidFill>
                  <a:schemeClr val="tx1"/>
                </a:solidFill>
              </a:rPr>
              <a:t>Explore some key psychological and physical consequences of cancer treatment through the use of case studies</a:t>
            </a:r>
          </a:p>
          <a:p>
            <a:pPr marL="285750" indent="-285750">
              <a:buFont typeface="Arial" panose="020B0604020202020204" pitchFamily="34" charset="0"/>
              <a:buChar char="•"/>
            </a:pPr>
            <a:r>
              <a:rPr lang="en-GB" sz="2400" dirty="0">
                <a:solidFill>
                  <a:schemeClr val="tx1"/>
                </a:solidFill>
              </a:rPr>
              <a:t>Apply skills in practice</a:t>
            </a:r>
          </a:p>
          <a:p>
            <a:pPr marL="1095375" lvl="3">
              <a:buFont typeface="Wingdings" panose="05000000000000000000" pitchFamily="2" charset="2"/>
              <a:buChar char="Ø"/>
            </a:pPr>
            <a:r>
              <a:rPr lang="en-GB" sz="2400" dirty="0">
                <a:solidFill>
                  <a:schemeClr val="tx1"/>
                </a:solidFill>
              </a:rPr>
              <a:t> Highlight online educational tools and other resources that can enhance patient care </a:t>
            </a:r>
          </a:p>
          <a:p>
            <a:pPr marL="571500" lvl="1"/>
            <a:endParaRPr lang="en-GB" sz="1500" dirty="0">
              <a:solidFill>
                <a:schemeClr val="tx1"/>
              </a:solidFill>
            </a:endParaRPr>
          </a:p>
        </p:txBody>
      </p:sp>
    </p:spTree>
    <p:extLst>
      <p:ext uri="{BB962C8B-B14F-4D97-AF65-F5344CB8AC3E}">
        <p14:creationId xmlns:p14="http://schemas.microsoft.com/office/powerpoint/2010/main" val="2779561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solidFill>
                  <a:prstClr val="black">
                    <a:tint val="75000"/>
                  </a:prstClr>
                </a:solidFill>
              </a:rPr>
              <a:t>TCST</a:t>
            </a:r>
          </a:p>
        </p:txBody>
      </p:sp>
      <p:pic>
        <p:nvPicPr>
          <p:cNvPr id="4" name="Picture 3"/>
          <p:cNvPicPr>
            <a:picLocks noChangeAspect="1"/>
          </p:cNvPicPr>
          <p:nvPr/>
        </p:nvPicPr>
        <p:blipFill>
          <a:blip r:embed="rId3"/>
          <a:stretch>
            <a:fillRect/>
          </a:stretch>
        </p:blipFill>
        <p:spPr>
          <a:xfrm>
            <a:off x="2587083" y="116632"/>
            <a:ext cx="7538224" cy="6741368"/>
          </a:xfrm>
          <a:prstGeom prst="rect">
            <a:avLst/>
          </a:prstGeom>
        </p:spPr>
      </p:pic>
    </p:spTree>
    <p:extLst>
      <p:ext uri="{BB962C8B-B14F-4D97-AF65-F5344CB8AC3E}">
        <p14:creationId xmlns:p14="http://schemas.microsoft.com/office/powerpoint/2010/main" val="2444640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1646-D39E-4DE4-B627-176CD3CCE41E}"/>
              </a:ext>
            </a:extLst>
          </p:cNvPr>
          <p:cNvSpPr>
            <a:spLocks noGrp="1"/>
          </p:cNvSpPr>
          <p:nvPr>
            <p:ph type="title"/>
          </p:nvPr>
        </p:nvSpPr>
        <p:spPr/>
        <p:txBody>
          <a:bodyPr/>
          <a:lstStyle/>
          <a:p>
            <a:r>
              <a:rPr lang="en-GB" dirty="0"/>
              <a:t>Key actions for primary care</a:t>
            </a:r>
          </a:p>
        </p:txBody>
      </p:sp>
      <p:sp>
        <p:nvSpPr>
          <p:cNvPr id="6" name="Content Placeholder 4">
            <a:extLst>
              <a:ext uri="{FF2B5EF4-FFF2-40B4-BE49-F238E27FC236}">
                <a16:creationId xmlns:a16="http://schemas.microsoft.com/office/drawing/2014/main" id="{1C512591-BFC9-4254-8E01-A6DAC9AE6F50}"/>
              </a:ext>
            </a:extLst>
          </p:cNvPr>
          <p:cNvSpPr>
            <a:spLocks noGrp="1"/>
          </p:cNvSpPr>
          <p:nvPr>
            <p:ph sz="quarter" idx="15"/>
          </p:nvPr>
        </p:nvSpPr>
        <p:spPr>
          <a:xfrm>
            <a:off x="334434" y="692697"/>
            <a:ext cx="11523133" cy="5616029"/>
          </a:xfrm>
        </p:spPr>
        <p:txBody>
          <a:bodyPr/>
          <a:lstStyle/>
          <a:p>
            <a:pPr marL="285750" indent="-285750">
              <a:buFont typeface="Arial" panose="020B0604020202020204" pitchFamily="34" charset="0"/>
              <a:buChar char="•"/>
            </a:pPr>
            <a:r>
              <a:rPr lang="en-GB" sz="2400" dirty="0">
                <a:solidFill>
                  <a:schemeClr val="tx1"/>
                </a:solidFill>
              </a:rPr>
              <a:t>Assess rehabilitation needs during Cancer Care Reviews:</a:t>
            </a:r>
          </a:p>
          <a:p>
            <a:pPr marL="571500" lvl="1"/>
            <a:r>
              <a:rPr lang="en-GB" sz="2400" dirty="0">
                <a:solidFill>
                  <a:schemeClr val="tx1"/>
                </a:solidFill>
              </a:rPr>
              <a:t>Consider use of AHP prompt tool</a:t>
            </a:r>
          </a:p>
          <a:p>
            <a:pPr marL="571500" lvl="1"/>
            <a:r>
              <a:rPr lang="en-GB" sz="2400" dirty="0">
                <a:solidFill>
                  <a:schemeClr val="tx1"/>
                </a:solidFill>
              </a:rPr>
              <a:t>Ask patient ‘what matters to them’ </a:t>
            </a:r>
          </a:p>
          <a:p>
            <a:pPr marL="571500" lvl="1"/>
            <a:r>
              <a:rPr lang="en-GB" sz="2400" dirty="0">
                <a:solidFill>
                  <a:schemeClr val="tx1"/>
                </a:solidFill>
              </a:rPr>
              <a:t>Think holistically and how physical and psychosocial factors are interlinked</a:t>
            </a:r>
          </a:p>
          <a:p>
            <a:pPr lvl="1" indent="0">
              <a:buNone/>
            </a:pPr>
            <a:endParaRPr lang="en-GB" sz="2400" dirty="0">
              <a:solidFill>
                <a:schemeClr val="tx1"/>
              </a:solidFill>
            </a:endParaRPr>
          </a:p>
          <a:p>
            <a:pPr marL="285750" indent="-285750">
              <a:buFont typeface="Arial" panose="020B0604020202020204" pitchFamily="34" charset="0"/>
              <a:buChar char="•"/>
            </a:pPr>
            <a:r>
              <a:rPr lang="en-GB" sz="2400" dirty="0">
                <a:solidFill>
                  <a:schemeClr val="tx1"/>
                </a:solidFill>
              </a:rPr>
              <a:t>Know availability of local services (NHS and other) to help with physical activity, diet and nutrition, speech and communication challenges, musculoskeletal and neurological consequences of treatment etc</a:t>
            </a:r>
          </a:p>
          <a:p>
            <a:pPr marL="571500" lvl="1"/>
            <a:r>
              <a:rPr lang="en-GB" sz="2400" dirty="0">
                <a:solidFill>
                  <a:schemeClr val="tx1"/>
                </a:solidFill>
              </a:rPr>
              <a:t>Use TCST and </a:t>
            </a:r>
            <a:r>
              <a:rPr lang="en-GB" sz="2400" dirty="0" err="1">
                <a:solidFill>
                  <a:schemeClr val="tx1"/>
                </a:solidFill>
              </a:rPr>
              <a:t>Dimbleby</a:t>
            </a:r>
            <a:r>
              <a:rPr lang="en-GB" sz="2400" dirty="0">
                <a:solidFill>
                  <a:schemeClr val="tx1"/>
                </a:solidFill>
              </a:rPr>
              <a:t> mapping resources</a:t>
            </a:r>
          </a:p>
          <a:p>
            <a:pPr marL="571500" lvl="1"/>
            <a:r>
              <a:rPr lang="en-GB" sz="2400" dirty="0">
                <a:solidFill>
                  <a:schemeClr val="tx1"/>
                </a:solidFill>
              </a:rPr>
              <a:t>Remember early intervention matters to prevent chronicity and improve outcomes.</a:t>
            </a:r>
          </a:p>
          <a:p>
            <a:pPr marL="285750" indent="-285750">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2724670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3AA7208-0D74-4015-9367-63B05CA4159B}"/>
              </a:ext>
            </a:extLst>
          </p:cNvPr>
          <p:cNvSpPr>
            <a:spLocks noGrp="1"/>
          </p:cNvSpPr>
          <p:nvPr>
            <p:ph type="body" sz="quarter" idx="10"/>
          </p:nvPr>
        </p:nvSpPr>
        <p:spPr/>
        <p:txBody>
          <a:bodyPr/>
          <a:lstStyle/>
          <a:p>
            <a:r>
              <a:rPr lang="en-GB" dirty="0"/>
              <a:t>Background Info/Further reading</a:t>
            </a:r>
          </a:p>
        </p:txBody>
      </p:sp>
      <p:sp>
        <p:nvSpPr>
          <p:cNvPr id="4" name="Slide Number Placeholder 3">
            <a:extLst>
              <a:ext uri="{FF2B5EF4-FFF2-40B4-BE49-F238E27FC236}">
                <a16:creationId xmlns:a16="http://schemas.microsoft.com/office/drawing/2014/main" id="{6298EC53-B9B6-48CA-B943-5FC4FB1FD9F1}"/>
              </a:ext>
            </a:extLst>
          </p:cNvPr>
          <p:cNvSpPr>
            <a:spLocks noGrp="1"/>
          </p:cNvSpPr>
          <p:nvPr>
            <p:ph type="sldNum" sz="quarter" idx="11"/>
          </p:nvPr>
        </p:nvSpPr>
        <p:spPr/>
        <p:txBody>
          <a:bodyPr/>
          <a:lstStyle/>
          <a:p>
            <a:fld id="{8FC524A1-7B6A-464D-B8BC-8FE2E057339E}" type="slidenum">
              <a:rPr lang="en-GB" smtClean="0">
                <a:solidFill>
                  <a:srgbClr val="3F3F3F">
                    <a:lumMod val="50000"/>
                  </a:srgbClr>
                </a:solidFill>
              </a:rPr>
              <a:pPr/>
              <a:t>32</a:t>
            </a:fld>
            <a:endParaRPr lang="en-GB" dirty="0">
              <a:solidFill>
                <a:srgbClr val="3F3F3F">
                  <a:lumMod val="50000"/>
                </a:srgbClr>
              </a:solidFill>
            </a:endParaRPr>
          </a:p>
        </p:txBody>
      </p:sp>
    </p:spTree>
    <p:extLst>
      <p:ext uri="{BB962C8B-B14F-4D97-AF65-F5344CB8AC3E}">
        <p14:creationId xmlns:p14="http://schemas.microsoft.com/office/powerpoint/2010/main" val="2998578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4434" y="1152938"/>
            <a:ext cx="7696383" cy="4953527"/>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34434" y="188914"/>
            <a:ext cx="11523133" cy="859466"/>
          </a:xfrm>
          <a:prstGeom prst="rect">
            <a:avLst/>
          </a:prstGeom>
          <a:solidFill>
            <a:schemeClr val="accent2"/>
          </a:solidFill>
        </p:spPr>
        <p:txBody>
          <a:bodyPr vert="horz" wrap="square" lIns="0" tIns="76835" rIns="0" bIns="0" rtlCol="0">
            <a:spAutoFit/>
          </a:bodyPr>
          <a:lstStyle/>
          <a:p>
            <a:pPr marL="12700" marR="5080">
              <a:lnSpc>
                <a:spcPct val="80000"/>
              </a:lnSpc>
              <a:spcBef>
                <a:spcPts val="605"/>
              </a:spcBef>
            </a:pPr>
            <a:r>
              <a:rPr sz="2100" dirty="0"/>
              <a:t>Improving </a:t>
            </a:r>
            <a:r>
              <a:rPr sz="2100" spc="-5" dirty="0"/>
              <a:t>supportive care for adults </a:t>
            </a:r>
            <a:r>
              <a:rPr sz="2100" spc="10" dirty="0"/>
              <a:t>with </a:t>
            </a:r>
            <a:r>
              <a:rPr sz="2100" spc="-5" dirty="0"/>
              <a:t>cancer: NICE </a:t>
            </a:r>
            <a:r>
              <a:rPr sz="2100" dirty="0"/>
              <a:t>Stepped </a:t>
            </a:r>
            <a:r>
              <a:rPr sz="2100" spc="-5" dirty="0"/>
              <a:t>Care </a:t>
            </a:r>
            <a:r>
              <a:rPr sz="2100" dirty="0"/>
              <a:t>Model </a:t>
            </a:r>
            <a:r>
              <a:rPr sz="2100" spc="-5" dirty="0"/>
              <a:t>(2004)</a:t>
            </a:r>
            <a:br>
              <a:rPr lang="en-GB" sz="2100" spc="-5" dirty="0"/>
            </a:br>
            <a:endParaRPr sz="21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90B0-D552-4E41-B2A9-23ACF3F8C940}"/>
              </a:ext>
            </a:extLst>
          </p:cNvPr>
          <p:cNvSpPr>
            <a:spLocks noGrp="1"/>
          </p:cNvSpPr>
          <p:nvPr>
            <p:ph type="title"/>
          </p:nvPr>
        </p:nvSpPr>
        <p:spPr/>
        <p:txBody>
          <a:bodyPr/>
          <a:lstStyle/>
          <a:p>
            <a:r>
              <a:rPr lang="en-US" b="1" dirty="0"/>
              <a:t>Background: developing a ‘helicopter view’</a:t>
            </a:r>
            <a:endParaRPr lang="en-GB" dirty="0"/>
          </a:p>
        </p:txBody>
      </p:sp>
      <p:sp>
        <p:nvSpPr>
          <p:cNvPr id="7" name="Content Placeholder 1">
            <a:extLst>
              <a:ext uri="{FF2B5EF4-FFF2-40B4-BE49-F238E27FC236}">
                <a16:creationId xmlns:a16="http://schemas.microsoft.com/office/drawing/2014/main" id="{52CDEAAA-6629-4702-88BF-22C2EA5A5909}"/>
              </a:ext>
            </a:extLst>
          </p:cNvPr>
          <p:cNvSpPr txBox="1">
            <a:spLocks noGrp="1"/>
          </p:cNvSpPr>
          <p:nvPr>
            <p:ph sz="quarter" idx="15"/>
          </p:nvPr>
        </p:nvSpPr>
        <p:spPr>
          <a:xfrm>
            <a:off x="334434" y="772187"/>
            <a:ext cx="7129718" cy="5584008"/>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a:solidFill>
                  <a:schemeClr val="tx1"/>
                </a:solidFill>
              </a:rPr>
              <a:t>Findings from the London region rehabilitation report:</a:t>
            </a:r>
          </a:p>
          <a:p>
            <a:pPr marL="285750" indent="-285750">
              <a:buFont typeface="Arial"/>
              <a:buChar char="•"/>
            </a:pPr>
            <a:r>
              <a:rPr lang="en-US" sz="2400" dirty="0">
                <a:solidFill>
                  <a:schemeClr val="tx1"/>
                </a:solidFill>
              </a:rPr>
              <a:t>Poor awareness of the scope of rehabilitation and the fact that rehabilitation happens along and across every pathway of care</a:t>
            </a:r>
          </a:p>
          <a:p>
            <a:pPr marL="285750" indent="-285750">
              <a:buFont typeface="Arial"/>
              <a:buChar char="•"/>
            </a:pPr>
            <a:r>
              <a:rPr lang="en-US" sz="2400" dirty="0">
                <a:solidFill>
                  <a:schemeClr val="tx1"/>
                </a:solidFill>
              </a:rPr>
              <a:t>Little to guide commissioners, providers &amp; others on what good looks like and how to measure it </a:t>
            </a:r>
          </a:p>
          <a:p>
            <a:pPr marL="285750" indent="-285750">
              <a:buFont typeface="Arial"/>
              <a:buChar char="•"/>
            </a:pPr>
            <a:r>
              <a:rPr lang="en-US" sz="2400" dirty="0">
                <a:solidFill>
                  <a:schemeClr val="tx1"/>
                </a:solidFill>
              </a:rPr>
              <a:t>Lack of quality data relating to many aspects of rehabilitation service delivery </a:t>
            </a:r>
          </a:p>
          <a:p>
            <a:pPr marL="285750" indent="-285750">
              <a:buFont typeface="Arial"/>
              <a:buChar char="•"/>
            </a:pPr>
            <a:r>
              <a:rPr lang="en-US" sz="2400" dirty="0">
                <a:solidFill>
                  <a:schemeClr val="tx1"/>
                </a:solidFill>
              </a:rPr>
              <a:t>Developing the workforce is key to the delivery of better outcomes</a:t>
            </a:r>
          </a:p>
          <a:p>
            <a:endParaRPr lang="en-GB" dirty="0">
              <a:solidFill>
                <a:schemeClr val="tx1"/>
              </a:solidFill>
              <a:hlinkClick r:id="rId3">
                <a:extLst>
                  <a:ext uri="{A12FA001-AC4F-418D-AE19-62706E023703}">
                    <ahyp:hlinkClr xmlns:ahyp="http://schemas.microsoft.com/office/drawing/2018/hyperlinkcolor" val="tx"/>
                  </a:ext>
                </a:extLst>
              </a:hlinkClick>
            </a:endParaRPr>
          </a:p>
          <a:p>
            <a:endParaRPr lang="en-GB" dirty="0">
              <a:solidFill>
                <a:schemeClr val="tx1"/>
              </a:solidFill>
            </a:endParaRPr>
          </a:p>
          <a:p>
            <a:endParaRPr lang="en-GB" dirty="0">
              <a:solidFill>
                <a:schemeClr val="tx1"/>
              </a:solidFill>
            </a:endParaRPr>
          </a:p>
        </p:txBody>
      </p:sp>
      <p:pic>
        <p:nvPicPr>
          <p:cNvPr id="8" name="Picture 7">
            <a:extLst>
              <a:ext uri="{FF2B5EF4-FFF2-40B4-BE49-F238E27FC236}">
                <a16:creationId xmlns:a16="http://schemas.microsoft.com/office/drawing/2014/main" id="{60AA2220-A03A-4C94-9ED7-0EB883AB40CF}"/>
              </a:ext>
            </a:extLst>
          </p:cNvPr>
          <p:cNvPicPr>
            <a:picLocks noChangeAspect="1"/>
          </p:cNvPicPr>
          <p:nvPr/>
        </p:nvPicPr>
        <p:blipFill>
          <a:blip r:embed="rId4"/>
          <a:stretch>
            <a:fillRect/>
          </a:stretch>
        </p:blipFill>
        <p:spPr>
          <a:xfrm>
            <a:off x="8267040" y="1400842"/>
            <a:ext cx="2969832" cy="4326697"/>
          </a:xfrm>
          <a:prstGeom prst="rect">
            <a:avLst/>
          </a:prstGeom>
          <a:ln w="9525">
            <a:solidFill>
              <a:schemeClr val="tx1"/>
            </a:solidFill>
          </a:ln>
        </p:spPr>
      </p:pic>
    </p:spTree>
    <p:extLst>
      <p:ext uri="{BB962C8B-B14F-4D97-AF65-F5344CB8AC3E}">
        <p14:creationId xmlns:p14="http://schemas.microsoft.com/office/powerpoint/2010/main" val="4058445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FF4E-7D7C-45CE-8679-A2825F633B49}"/>
              </a:ext>
            </a:extLst>
          </p:cNvPr>
          <p:cNvSpPr>
            <a:spLocks noGrp="1"/>
          </p:cNvSpPr>
          <p:nvPr>
            <p:ph type="title"/>
          </p:nvPr>
        </p:nvSpPr>
        <p:spPr/>
        <p:txBody>
          <a:bodyPr/>
          <a:lstStyle/>
          <a:p>
            <a:r>
              <a:rPr lang="en-GB" b="1" dirty="0"/>
              <a:t>Levers and Drivers</a:t>
            </a:r>
            <a:endParaRPr lang="en-GB" dirty="0"/>
          </a:p>
        </p:txBody>
      </p:sp>
      <p:sp>
        <p:nvSpPr>
          <p:cNvPr id="4" name="Content Placeholder 3">
            <a:extLst>
              <a:ext uri="{FF2B5EF4-FFF2-40B4-BE49-F238E27FC236}">
                <a16:creationId xmlns:a16="http://schemas.microsoft.com/office/drawing/2014/main" id="{0B1FA37C-DF74-4819-A61D-0AAB6F7C4B2E}"/>
              </a:ext>
            </a:extLst>
          </p:cNvPr>
          <p:cNvSpPr>
            <a:spLocks noGrp="1"/>
          </p:cNvSpPr>
          <p:nvPr>
            <p:ph sz="quarter" idx="15"/>
          </p:nvPr>
        </p:nvSpPr>
        <p:spPr>
          <a:xfrm>
            <a:off x="334434" y="692697"/>
            <a:ext cx="11523133" cy="5616029"/>
          </a:xfrm>
        </p:spPr>
        <p:txBody>
          <a:bodyPr/>
          <a:lstStyle/>
          <a:p>
            <a:pPr marL="285750" indent="-285750">
              <a:buFont typeface="Arial" panose="020B0604020202020204" pitchFamily="34" charset="0"/>
              <a:buChar char="•"/>
            </a:pPr>
            <a:r>
              <a:rPr lang="en-GB" sz="2400" dirty="0">
                <a:solidFill>
                  <a:schemeClr val="tx1"/>
                </a:solidFill>
              </a:rPr>
              <a:t>Rehabilitation is a vital component in the care of people living with and beyond cancer and is part of the Cancer Taskforce recommendations. </a:t>
            </a:r>
          </a:p>
          <a:p>
            <a:pPr marL="285750" indent="-285750">
              <a:buFont typeface="Arial" panose="020B0604020202020204" pitchFamily="34" charset="0"/>
              <a:buChar char="•"/>
            </a:pPr>
            <a:r>
              <a:rPr lang="en-GB" sz="2400" dirty="0">
                <a:solidFill>
                  <a:schemeClr val="tx1"/>
                </a:solidFill>
              </a:rPr>
              <a:t>Demand for services will grow as our population ages, and more people survive cancer and live with the consequences of their cancer treatment.</a:t>
            </a:r>
          </a:p>
          <a:p>
            <a:pPr marL="285750" indent="-285750">
              <a:buFont typeface="Arial" panose="020B0604020202020204" pitchFamily="34" charset="0"/>
              <a:buChar char="•"/>
            </a:pPr>
            <a:r>
              <a:rPr lang="en-GB" sz="2400" dirty="0">
                <a:solidFill>
                  <a:schemeClr val="tx1"/>
                </a:solidFill>
              </a:rPr>
              <a:t>The ‘Long Term Plan’ has highlighted the importance of personalised care. Empowering people and supporting them to stay well within their communities, is key. </a:t>
            </a:r>
          </a:p>
          <a:p>
            <a:pPr marL="285750" indent="-285750">
              <a:buFont typeface="Arial" panose="020B0604020202020204" pitchFamily="34" charset="0"/>
              <a:buChar char="•"/>
            </a:pPr>
            <a:r>
              <a:rPr lang="en-GB" sz="2400" dirty="0">
                <a:solidFill>
                  <a:schemeClr val="tx1"/>
                </a:solidFill>
              </a:rPr>
              <a:t>Rehabilitation services support the integrated care agenda. </a:t>
            </a:r>
          </a:p>
          <a:p>
            <a:pPr marL="285750" indent="-285750">
              <a:buFont typeface="Arial" panose="020B0604020202020204" pitchFamily="34" charset="0"/>
              <a:buChar char="•"/>
            </a:pPr>
            <a:r>
              <a:rPr lang="en-GB" sz="2400" dirty="0">
                <a:solidFill>
                  <a:schemeClr val="tx1"/>
                </a:solidFill>
              </a:rPr>
              <a:t>Rehab services provide a range of benefits for the wider healthcare economy; most notably by keeping patients out of hospital, supporting early discharge and providing care closer to home. </a:t>
            </a:r>
          </a:p>
          <a:p>
            <a:endParaRPr lang="en-GB" dirty="0"/>
          </a:p>
        </p:txBody>
      </p:sp>
    </p:spTree>
    <p:extLst>
      <p:ext uri="{BB962C8B-B14F-4D97-AF65-F5344CB8AC3E}">
        <p14:creationId xmlns:p14="http://schemas.microsoft.com/office/powerpoint/2010/main" val="1927150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0C1A-3941-4342-89C0-E3832C71B56D}"/>
              </a:ext>
            </a:extLst>
          </p:cNvPr>
          <p:cNvSpPr>
            <a:spLocks noGrp="1"/>
          </p:cNvSpPr>
          <p:nvPr>
            <p:ph type="title"/>
          </p:nvPr>
        </p:nvSpPr>
        <p:spPr/>
        <p:txBody>
          <a:bodyPr/>
          <a:lstStyle/>
          <a:p>
            <a:r>
              <a:rPr lang="en-US" b="1" dirty="0"/>
              <a:t>Cost benefits of Rehabilitation</a:t>
            </a:r>
            <a:endParaRPr lang="en-GB" dirty="0"/>
          </a:p>
        </p:txBody>
      </p:sp>
      <p:sp>
        <p:nvSpPr>
          <p:cNvPr id="6" name="Content Placeholder 10">
            <a:extLst>
              <a:ext uri="{FF2B5EF4-FFF2-40B4-BE49-F238E27FC236}">
                <a16:creationId xmlns:a16="http://schemas.microsoft.com/office/drawing/2014/main" id="{4AD67227-58A7-4145-AF26-272EBCA13A3C}"/>
              </a:ext>
            </a:extLst>
          </p:cNvPr>
          <p:cNvSpPr>
            <a:spLocks noGrp="1"/>
          </p:cNvSpPr>
          <p:nvPr>
            <p:ph sz="quarter" idx="15"/>
          </p:nvPr>
        </p:nvSpPr>
        <p:spPr>
          <a:xfrm>
            <a:off x="334434" y="692697"/>
            <a:ext cx="8642812" cy="5616029"/>
          </a:xfrm>
        </p:spPr>
        <p:txBody>
          <a:bodyPr>
            <a:normAutofit fontScale="92500" lnSpcReduction="10000"/>
          </a:bodyPr>
          <a:lstStyle/>
          <a:p>
            <a:endParaRPr lang="en-US" dirty="0">
              <a:solidFill>
                <a:schemeClr val="tx1"/>
              </a:solidFill>
            </a:endParaRPr>
          </a:p>
          <a:p>
            <a:pPr marL="285750" indent="-285750">
              <a:buFont typeface="Arial"/>
              <a:buChar char="•"/>
            </a:pPr>
            <a:r>
              <a:rPr lang="en-US" dirty="0">
                <a:solidFill>
                  <a:schemeClr val="tx1"/>
                </a:solidFill>
              </a:rPr>
              <a:t>There have been several reports highlighting the economic benefits of good rehabilitation:</a:t>
            </a:r>
          </a:p>
          <a:p>
            <a:pPr lvl="1" indent="0">
              <a:buNone/>
            </a:pPr>
            <a:r>
              <a:rPr lang="en-US" dirty="0">
                <a:solidFill>
                  <a:schemeClr val="tx1"/>
                </a:solidFill>
              </a:rPr>
              <a:t>*</a:t>
            </a:r>
            <a:r>
              <a:rPr lang="en-US" dirty="0">
                <a:solidFill>
                  <a:schemeClr val="tx1"/>
                </a:solidFill>
                <a:hlinkClick r:id="rId3">
                  <a:extLst>
                    <a:ext uri="{A12FA001-AC4F-418D-AE19-62706E023703}">
                      <ahyp:hlinkClr xmlns:ahyp="http://schemas.microsoft.com/office/drawing/2018/hyperlinkcolor" val="tx"/>
                    </a:ext>
                  </a:extLst>
                </a:hlinkClick>
              </a:rPr>
              <a:t>NHS England Commissioning Guidance</a:t>
            </a:r>
            <a:endParaRPr lang="en-US" dirty="0">
              <a:solidFill>
                <a:schemeClr val="tx1"/>
              </a:solidFill>
            </a:endParaRPr>
          </a:p>
          <a:p>
            <a:pPr lvl="1" indent="0">
              <a:buNone/>
            </a:pPr>
            <a:r>
              <a:rPr lang="en-US" dirty="0">
                <a:solidFill>
                  <a:schemeClr val="tx1"/>
                </a:solidFill>
              </a:rPr>
              <a:t>*</a:t>
            </a:r>
            <a:r>
              <a:rPr lang="en-US" dirty="0">
                <a:solidFill>
                  <a:schemeClr val="tx1"/>
                </a:solidFill>
                <a:hlinkClick r:id="rId4">
                  <a:extLst>
                    <a:ext uri="{A12FA001-AC4F-418D-AE19-62706E023703}">
                      <ahyp:hlinkClr xmlns:ahyp="http://schemas.microsoft.com/office/drawing/2018/hyperlinkcolor" val="tx"/>
                    </a:ext>
                  </a:extLst>
                </a:hlinkClick>
              </a:rPr>
              <a:t>AHP Cancer Toolkit</a:t>
            </a:r>
            <a:endParaRPr lang="en-US" dirty="0">
              <a:solidFill>
                <a:schemeClr val="tx1"/>
              </a:solidFill>
            </a:endParaRPr>
          </a:p>
          <a:p>
            <a:pPr marL="285750" indent="-285750">
              <a:buFont typeface="Arial"/>
              <a:buChar char="•"/>
            </a:pPr>
            <a:endParaRPr lang="en-US" dirty="0">
              <a:solidFill>
                <a:schemeClr val="tx1"/>
              </a:solidFill>
            </a:endParaRPr>
          </a:p>
          <a:p>
            <a:r>
              <a:rPr lang="en-US" dirty="0">
                <a:solidFill>
                  <a:schemeClr val="tx1"/>
                </a:solidFill>
              </a:rPr>
              <a:t>A London example:</a:t>
            </a:r>
          </a:p>
          <a:p>
            <a:pPr marL="285750" indent="-285750">
              <a:buFont typeface="Arial"/>
              <a:buChar char="•"/>
            </a:pPr>
            <a:r>
              <a:rPr lang="en-US" dirty="0">
                <a:solidFill>
                  <a:schemeClr val="tx1"/>
                </a:solidFill>
              </a:rPr>
              <a:t>Specialist neuro-oncology therapies team at </a:t>
            </a:r>
            <a:r>
              <a:rPr lang="en-US" dirty="0" err="1">
                <a:solidFill>
                  <a:schemeClr val="tx1"/>
                </a:solidFill>
              </a:rPr>
              <a:t>Barts</a:t>
            </a:r>
            <a:r>
              <a:rPr lang="en-US" dirty="0">
                <a:solidFill>
                  <a:schemeClr val="tx1"/>
                </a:solidFill>
              </a:rPr>
              <a:t> </a:t>
            </a:r>
          </a:p>
          <a:p>
            <a:r>
              <a:rPr lang="en-US" dirty="0">
                <a:solidFill>
                  <a:schemeClr val="tx1"/>
                </a:solidFill>
              </a:rPr>
              <a:t>     NHS Trust</a:t>
            </a:r>
          </a:p>
          <a:p>
            <a:pPr marL="285750" indent="-285750">
              <a:buFont typeface="Arial"/>
              <a:buChar char="•"/>
            </a:pPr>
            <a:r>
              <a:rPr lang="en-US" dirty="0">
                <a:solidFill>
                  <a:schemeClr val="tx1"/>
                </a:solidFill>
              </a:rPr>
              <a:t>Set up to deal with excessive length of stay (LOS)</a:t>
            </a:r>
          </a:p>
          <a:p>
            <a:pPr lvl="1">
              <a:buFont typeface="Arial"/>
              <a:buChar char="•"/>
            </a:pPr>
            <a:r>
              <a:rPr lang="en-US" dirty="0">
                <a:solidFill>
                  <a:schemeClr val="tx1"/>
                </a:solidFill>
              </a:rPr>
              <a:t>Each day 90min contact per patient</a:t>
            </a:r>
          </a:p>
          <a:p>
            <a:pPr marL="285750" indent="-285750">
              <a:buFont typeface="Arial"/>
              <a:buChar char="•"/>
            </a:pPr>
            <a:r>
              <a:rPr lang="en-US" dirty="0">
                <a:solidFill>
                  <a:schemeClr val="tx1"/>
                </a:solidFill>
              </a:rPr>
              <a:t>Preliminary reports show:</a:t>
            </a:r>
          </a:p>
          <a:p>
            <a:pPr marL="571500" lvl="1">
              <a:buFont typeface="Arial"/>
              <a:buChar char="•"/>
            </a:pPr>
            <a:r>
              <a:rPr lang="en-US" dirty="0">
                <a:solidFill>
                  <a:schemeClr val="tx1"/>
                </a:solidFill>
              </a:rPr>
              <a:t>Functional outcomes and patient experience is better</a:t>
            </a:r>
          </a:p>
          <a:p>
            <a:pPr marL="571500" lvl="1">
              <a:buFont typeface="Arial"/>
              <a:buChar char="•"/>
            </a:pPr>
            <a:r>
              <a:rPr lang="en-US" dirty="0">
                <a:solidFill>
                  <a:schemeClr val="tx1"/>
                </a:solidFill>
              </a:rPr>
              <a:t>For complex cases, the service can save </a:t>
            </a:r>
            <a:r>
              <a:rPr lang="en-US" b="1" dirty="0">
                <a:solidFill>
                  <a:schemeClr val="tx1"/>
                </a:solidFill>
              </a:rPr>
              <a:t>&gt;25k/yr in community care costs</a:t>
            </a:r>
          </a:p>
          <a:p>
            <a:pPr marL="571500" lvl="1">
              <a:buFont typeface="Arial"/>
              <a:buChar char="•"/>
            </a:pPr>
            <a:r>
              <a:rPr lang="en-US" dirty="0">
                <a:solidFill>
                  <a:schemeClr val="tx1"/>
                </a:solidFill>
              </a:rPr>
              <a:t>Reducing LoS = savings </a:t>
            </a:r>
            <a:r>
              <a:rPr lang="en-US" b="1" dirty="0">
                <a:solidFill>
                  <a:schemeClr val="tx1"/>
                </a:solidFill>
              </a:rPr>
              <a:t>&gt; £20k/month</a:t>
            </a:r>
          </a:p>
          <a:p>
            <a:pPr marL="571500" lvl="1">
              <a:buFont typeface="Arial"/>
              <a:buChar char="•"/>
            </a:pPr>
            <a:endParaRPr lang="en-US" dirty="0">
              <a:solidFill>
                <a:schemeClr val="tx1"/>
              </a:solidFill>
            </a:endParaRPr>
          </a:p>
          <a:p>
            <a:pPr marL="571500" lvl="1">
              <a:buFont typeface="Arial"/>
              <a:buChar char="•"/>
            </a:pPr>
            <a:endParaRPr lang="en-US" dirty="0">
              <a:solidFill>
                <a:schemeClr val="tx1"/>
              </a:solidFill>
            </a:endParaRPr>
          </a:p>
        </p:txBody>
      </p:sp>
      <p:pic>
        <p:nvPicPr>
          <p:cNvPr id="7" name="Picture 6" descr="BartsNeuroOnc.jpg">
            <a:extLst>
              <a:ext uri="{FF2B5EF4-FFF2-40B4-BE49-F238E27FC236}">
                <a16:creationId xmlns:a16="http://schemas.microsoft.com/office/drawing/2014/main" id="{9037A105-D58F-47E9-9838-A291ABFF9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7246" y="1508787"/>
            <a:ext cx="2880320" cy="3840426"/>
          </a:xfrm>
          <a:prstGeom prst="rect">
            <a:avLst/>
          </a:prstGeom>
        </p:spPr>
      </p:pic>
    </p:spTree>
    <p:extLst>
      <p:ext uri="{BB962C8B-B14F-4D97-AF65-F5344CB8AC3E}">
        <p14:creationId xmlns:p14="http://schemas.microsoft.com/office/powerpoint/2010/main" val="289421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E67E-A3C3-48A5-9CE7-807415C7E86C}"/>
              </a:ext>
            </a:extLst>
          </p:cNvPr>
          <p:cNvSpPr>
            <a:spLocks noGrp="1"/>
          </p:cNvSpPr>
          <p:nvPr>
            <p:ph type="title"/>
          </p:nvPr>
        </p:nvSpPr>
        <p:spPr/>
        <p:txBody>
          <a:bodyPr/>
          <a:lstStyle/>
          <a:p>
            <a:r>
              <a:rPr lang="en-GB" b="1" dirty="0"/>
              <a:t>To optimise the rehabilitation solution we need to…</a:t>
            </a:r>
            <a:endParaRPr lang="en-GB" dirty="0"/>
          </a:p>
        </p:txBody>
      </p:sp>
      <p:sp>
        <p:nvSpPr>
          <p:cNvPr id="5" name="Content Placeholder 1">
            <a:extLst>
              <a:ext uri="{FF2B5EF4-FFF2-40B4-BE49-F238E27FC236}">
                <a16:creationId xmlns:a16="http://schemas.microsoft.com/office/drawing/2014/main" id="{C6690D75-8F2D-461D-9373-74C95A17B6A3}"/>
              </a:ext>
            </a:extLst>
          </p:cNvPr>
          <p:cNvSpPr>
            <a:spLocks noGrp="1"/>
          </p:cNvSpPr>
          <p:nvPr>
            <p:ph sz="quarter" idx="15"/>
          </p:nvPr>
        </p:nvSpPr>
        <p:spPr>
          <a:xfrm>
            <a:off x="334434" y="692697"/>
            <a:ext cx="8204351" cy="5616035"/>
          </a:xfrm>
        </p:spPr>
        <p:txBody>
          <a:bodyPr>
            <a:normAutofit/>
          </a:bodyPr>
          <a:lstStyle/>
          <a:p>
            <a:pPr marL="457200" indent="-457200">
              <a:buClr>
                <a:srgbClr val="0070C0"/>
              </a:buClr>
              <a:buFont typeface="Arial" panose="020B0604020202020204" pitchFamily="34" charset="0"/>
              <a:buChar char="•"/>
            </a:pPr>
            <a:r>
              <a:rPr lang="en-GB" sz="2400" dirty="0">
                <a:solidFill>
                  <a:schemeClr val="tx1"/>
                </a:solidFill>
              </a:rPr>
              <a:t>Define what good looks like</a:t>
            </a:r>
          </a:p>
          <a:p>
            <a:pPr marL="457200" indent="-457200">
              <a:buClr>
                <a:srgbClr val="0070C0"/>
              </a:buClr>
              <a:buFont typeface="Arial" panose="020B0604020202020204" pitchFamily="34" charset="0"/>
              <a:buChar char="•"/>
            </a:pPr>
            <a:r>
              <a:rPr lang="en-GB" sz="2400" dirty="0">
                <a:solidFill>
                  <a:schemeClr val="tx1"/>
                </a:solidFill>
              </a:rPr>
              <a:t>Have the tools to measure it</a:t>
            </a:r>
          </a:p>
          <a:p>
            <a:pPr marL="457200" indent="-457200">
              <a:buClr>
                <a:srgbClr val="0070C0"/>
              </a:buClr>
              <a:buFont typeface="Arial" panose="020B0604020202020204" pitchFamily="34" charset="0"/>
              <a:buChar char="•"/>
            </a:pPr>
            <a:r>
              <a:rPr lang="en-GB" sz="2400" dirty="0">
                <a:solidFill>
                  <a:schemeClr val="tx1"/>
                </a:solidFill>
              </a:rPr>
              <a:t>Use this to continually drive rehabilitation across all pathways, until and including end of life, to maximise mental and physical health, independence and occupation.</a:t>
            </a:r>
          </a:p>
          <a:p>
            <a:endParaRPr lang="en-GB" sz="2400" i="1" dirty="0">
              <a:solidFill>
                <a:schemeClr val="tx1"/>
              </a:solidFill>
            </a:endParaRPr>
          </a:p>
          <a:p>
            <a:pPr algn="ctr"/>
            <a:r>
              <a:rPr lang="en-GB" sz="2400" i="1" dirty="0">
                <a:solidFill>
                  <a:schemeClr val="tx1"/>
                </a:solidFill>
              </a:rPr>
              <a:t>…TCST believes London needs guidance and a suite of resources to support the commissioning of consequences of treatment </a:t>
            </a:r>
            <a:r>
              <a:rPr lang="en-GB" sz="2400" i="1" dirty="0" err="1">
                <a:solidFill>
                  <a:schemeClr val="tx1"/>
                </a:solidFill>
              </a:rPr>
              <a:t>inc.</a:t>
            </a:r>
            <a:r>
              <a:rPr lang="en-GB" sz="2400" i="1" dirty="0">
                <a:solidFill>
                  <a:schemeClr val="tx1"/>
                </a:solidFill>
              </a:rPr>
              <a:t> cancer rehabilitation.</a:t>
            </a:r>
          </a:p>
          <a:p>
            <a:endParaRPr lang="en-GB" dirty="0">
              <a:solidFill>
                <a:schemeClr val="tx1"/>
              </a:solidFill>
            </a:endParaRPr>
          </a:p>
        </p:txBody>
      </p:sp>
      <p:pic>
        <p:nvPicPr>
          <p:cNvPr id="6" name="Picture 5">
            <a:extLst>
              <a:ext uri="{FF2B5EF4-FFF2-40B4-BE49-F238E27FC236}">
                <a16:creationId xmlns:a16="http://schemas.microsoft.com/office/drawing/2014/main" id="{3511E994-75AF-49B9-8AAF-756D8AE9FFC6}"/>
              </a:ext>
            </a:extLst>
          </p:cNvPr>
          <p:cNvPicPr>
            <a:picLocks noChangeAspect="1"/>
          </p:cNvPicPr>
          <p:nvPr/>
        </p:nvPicPr>
        <p:blipFill>
          <a:blip r:embed="rId3"/>
          <a:stretch>
            <a:fillRect/>
          </a:stretch>
        </p:blipFill>
        <p:spPr>
          <a:xfrm>
            <a:off x="8538785" y="1394468"/>
            <a:ext cx="3318781" cy="4512979"/>
          </a:xfrm>
          <a:prstGeom prst="rect">
            <a:avLst/>
          </a:prstGeom>
          <a:ln w="9525">
            <a:solidFill>
              <a:schemeClr val="tx1"/>
            </a:solidFill>
          </a:ln>
        </p:spPr>
      </p:pic>
    </p:spTree>
    <p:extLst>
      <p:ext uri="{BB962C8B-B14F-4D97-AF65-F5344CB8AC3E}">
        <p14:creationId xmlns:p14="http://schemas.microsoft.com/office/powerpoint/2010/main" val="881031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72210-C0E4-46AE-A5CF-7345C2A329C5}"/>
              </a:ext>
            </a:extLst>
          </p:cNvPr>
          <p:cNvSpPr>
            <a:spLocks noGrp="1"/>
          </p:cNvSpPr>
          <p:nvPr>
            <p:ph type="title"/>
          </p:nvPr>
        </p:nvSpPr>
        <p:spPr/>
        <p:txBody>
          <a:bodyPr/>
          <a:lstStyle/>
          <a:p>
            <a:r>
              <a:rPr lang="en-GB" b="1" dirty="0"/>
              <a:t>Benefits of good rehabilitation</a:t>
            </a:r>
            <a:endParaRPr lang="en-GB" dirty="0"/>
          </a:p>
        </p:txBody>
      </p:sp>
      <p:pic>
        <p:nvPicPr>
          <p:cNvPr id="6" name="Content Placeholder 5">
            <a:extLst>
              <a:ext uri="{FF2B5EF4-FFF2-40B4-BE49-F238E27FC236}">
                <a16:creationId xmlns:a16="http://schemas.microsoft.com/office/drawing/2014/main" id="{598351E6-60D6-40AF-B59B-499BC68366B7}"/>
              </a:ext>
            </a:extLst>
          </p:cNvPr>
          <p:cNvPicPr>
            <a:picLocks noGrp="1" noChangeAspect="1"/>
          </p:cNvPicPr>
          <p:nvPr>
            <p:ph sz="quarter" idx="15"/>
          </p:nvPr>
        </p:nvPicPr>
        <p:blipFill>
          <a:blip r:embed="rId3"/>
          <a:stretch>
            <a:fillRect/>
          </a:stretch>
        </p:blipFill>
        <p:spPr>
          <a:xfrm>
            <a:off x="334434" y="692698"/>
            <a:ext cx="7538327" cy="5607966"/>
          </a:xfrm>
          <a:prstGeom prst="rect">
            <a:avLst/>
          </a:prstGeom>
        </p:spPr>
      </p:pic>
      <p:pic>
        <p:nvPicPr>
          <p:cNvPr id="7" name="Picture 3">
            <a:extLst>
              <a:ext uri="{FF2B5EF4-FFF2-40B4-BE49-F238E27FC236}">
                <a16:creationId xmlns:a16="http://schemas.microsoft.com/office/drawing/2014/main" id="{28C08BC2-EB37-471A-A9BF-B729DB991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2761" y="692697"/>
            <a:ext cx="3742952" cy="56079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20537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3DA0D26-5E4E-4C57-8213-AF9A6FC9FC9D}"/>
              </a:ext>
            </a:extLst>
          </p:cNvPr>
          <p:cNvSpPr>
            <a:spLocks noGrp="1"/>
          </p:cNvSpPr>
          <p:nvPr>
            <p:ph type="body" sz="quarter" idx="10"/>
          </p:nvPr>
        </p:nvSpPr>
        <p:spPr/>
        <p:txBody>
          <a:bodyPr/>
          <a:lstStyle/>
          <a:p>
            <a:r>
              <a:rPr lang="en-GB" dirty="0"/>
              <a:t>Psychosocial Support</a:t>
            </a:r>
          </a:p>
        </p:txBody>
      </p:sp>
      <p:sp>
        <p:nvSpPr>
          <p:cNvPr id="4" name="Footer Placeholder 3">
            <a:extLst>
              <a:ext uri="{FF2B5EF4-FFF2-40B4-BE49-F238E27FC236}">
                <a16:creationId xmlns:a16="http://schemas.microsoft.com/office/drawing/2014/main" id="{2CBAEE99-8FC5-4996-A1D8-2CF9683F6548}"/>
              </a:ext>
            </a:extLst>
          </p:cNvPr>
          <p:cNvSpPr>
            <a:spLocks noGrp="1"/>
          </p:cNvSpPr>
          <p:nvPr>
            <p:ph type="ftr" sz="quarter" idx="4294967295"/>
          </p:nvPr>
        </p:nvSpPr>
        <p:spPr>
          <a:xfrm>
            <a:off x="0" y="6356350"/>
            <a:ext cx="2895600" cy="365125"/>
          </a:xfrm>
        </p:spPr>
        <p:txBody>
          <a:bodyPr/>
          <a:lstStyle/>
          <a:p>
            <a:pPr>
              <a:defRPr/>
            </a:pPr>
            <a:r>
              <a:rPr lang="en-GB">
                <a:solidFill>
                  <a:prstClr val="black">
                    <a:tint val="75000"/>
                  </a:prstClr>
                </a:solidFill>
              </a:rPr>
              <a:t>Produce by Stephen Scott</a:t>
            </a:r>
          </a:p>
        </p:txBody>
      </p:sp>
    </p:spTree>
    <p:extLst>
      <p:ext uri="{BB962C8B-B14F-4D97-AF65-F5344CB8AC3E}">
        <p14:creationId xmlns:p14="http://schemas.microsoft.com/office/powerpoint/2010/main" val="202567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39793-0FED-46B4-8BCE-AC11202FD09A}"/>
              </a:ext>
            </a:extLst>
          </p:cNvPr>
          <p:cNvSpPr>
            <a:spLocks noGrp="1"/>
          </p:cNvSpPr>
          <p:nvPr>
            <p:ph type="title"/>
          </p:nvPr>
        </p:nvSpPr>
        <p:spPr/>
        <p:txBody>
          <a:bodyPr/>
          <a:lstStyle/>
          <a:p>
            <a:r>
              <a:rPr lang="en-US" dirty="0"/>
              <a:t>Why is the psychosocial support for cancer work so important?</a:t>
            </a:r>
            <a:endParaRPr lang="en-GB" dirty="0"/>
          </a:p>
        </p:txBody>
      </p:sp>
      <p:sp>
        <p:nvSpPr>
          <p:cNvPr id="6" name="Rectangle 5">
            <a:extLst>
              <a:ext uri="{FF2B5EF4-FFF2-40B4-BE49-F238E27FC236}">
                <a16:creationId xmlns:a16="http://schemas.microsoft.com/office/drawing/2014/main" id="{14DA11D0-1A27-4218-A458-E77318E3D86D}"/>
              </a:ext>
            </a:extLst>
          </p:cNvPr>
          <p:cNvSpPr/>
          <p:nvPr/>
        </p:nvSpPr>
        <p:spPr>
          <a:xfrm>
            <a:off x="334434" y="692697"/>
            <a:ext cx="11522206" cy="2160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dirty="0">
                <a:solidFill>
                  <a:prstClr val="white"/>
                </a:solidFill>
                <a:latin typeface="Arial"/>
              </a:rPr>
              <a:t>Establishes </a:t>
            </a:r>
            <a:r>
              <a:rPr lang="en-GB" b="1" dirty="0">
                <a:solidFill>
                  <a:prstClr val="white"/>
                </a:solidFill>
                <a:latin typeface="Arial"/>
              </a:rPr>
              <a:t>parity of esteem </a:t>
            </a:r>
            <a:r>
              <a:rPr lang="en-GB" dirty="0">
                <a:solidFill>
                  <a:prstClr val="white"/>
                </a:solidFill>
                <a:latin typeface="Arial"/>
              </a:rPr>
              <a:t>so there is the same level of attention paid to mental health as physical health within cancer care. (</a:t>
            </a:r>
            <a:r>
              <a:rPr lang="en-GB" b="1" dirty="0">
                <a:solidFill>
                  <a:prstClr val="white"/>
                </a:solidFill>
                <a:latin typeface="Arial"/>
              </a:rPr>
              <a:t>(No health without mental health, 2011; NHS Mandate, Five Year Forward View for Mental Health, 2016 </a:t>
            </a:r>
            <a:r>
              <a:rPr lang="en-GB" dirty="0">
                <a:solidFill>
                  <a:prstClr val="white"/>
                </a:solidFill>
                <a:latin typeface="Arial"/>
              </a:rPr>
              <a:t>FYFV).</a:t>
            </a:r>
          </a:p>
          <a:p>
            <a:pPr marL="285750" indent="-285750">
              <a:buFont typeface="Arial" panose="020B0604020202020204" pitchFamily="34" charset="0"/>
              <a:buChar char="•"/>
              <a:defRPr/>
            </a:pPr>
            <a:r>
              <a:rPr lang="en-GB" dirty="0">
                <a:solidFill>
                  <a:prstClr val="white"/>
                </a:solidFill>
                <a:latin typeface="Arial"/>
              </a:rPr>
              <a:t>Better informed commissioning decisions can be made based on greater understanding of the current picture in London</a:t>
            </a:r>
          </a:p>
        </p:txBody>
      </p:sp>
      <p:sp>
        <p:nvSpPr>
          <p:cNvPr id="7" name="Right Arrow 4">
            <a:extLst>
              <a:ext uri="{FF2B5EF4-FFF2-40B4-BE49-F238E27FC236}">
                <a16:creationId xmlns:a16="http://schemas.microsoft.com/office/drawing/2014/main" id="{72A38902-614B-4FC1-A770-30251DAAB208}"/>
              </a:ext>
            </a:extLst>
          </p:cNvPr>
          <p:cNvSpPr/>
          <p:nvPr/>
        </p:nvSpPr>
        <p:spPr>
          <a:xfrm>
            <a:off x="2063552" y="35730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Arial"/>
            </a:endParaRPr>
          </a:p>
        </p:txBody>
      </p:sp>
      <p:sp>
        <p:nvSpPr>
          <p:cNvPr id="8" name="Right Arrow 6">
            <a:extLst>
              <a:ext uri="{FF2B5EF4-FFF2-40B4-BE49-F238E27FC236}">
                <a16:creationId xmlns:a16="http://schemas.microsoft.com/office/drawing/2014/main" id="{534AA918-C8F5-4AED-886B-0DA36A5223B8}"/>
              </a:ext>
            </a:extLst>
          </p:cNvPr>
          <p:cNvSpPr/>
          <p:nvPr/>
        </p:nvSpPr>
        <p:spPr>
          <a:xfrm>
            <a:off x="2054009" y="554684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Arial"/>
            </a:endParaRPr>
          </a:p>
        </p:txBody>
      </p:sp>
      <p:sp>
        <p:nvSpPr>
          <p:cNvPr id="9" name="TextBox 8">
            <a:extLst>
              <a:ext uri="{FF2B5EF4-FFF2-40B4-BE49-F238E27FC236}">
                <a16:creationId xmlns:a16="http://schemas.microsoft.com/office/drawing/2014/main" id="{3137CB59-4294-4363-B366-3D3014AEF058}"/>
              </a:ext>
            </a:extLst>
          </p:cNvPr>
          <p:cNvSpPr txBox="1"/>
          <p:nvPr/>
        </p:nvSpPr>
        <p:spPr>
          <a:xfrm>
            <a:off x="3431704" y="3158606"/>
            <a:ext cx="8424936" cy="1631216"/>
          </a:xfrm>
          <a:prstGeom prst="rect">
            <a:avLst/>
          </a:prstGeom>
          <a:noFill/>
        </p:spPr>
        <p:txBody>
          <a:bodyPr wrap="square" rtlCol="0">
            <a:spAutoFit/>
          </a:bodyPr>
          <a:lstStyle/>
          <a:p>
            <a:pPr marL="285750" indent="-285750">
              <a:buFont typeface="Arial" panose="020B0604020202020204" pitchFamily="34" charset="0"/>
              <a:buChar char="•"/>
              <a:defRPr/>
            </a:pPr>
            <a:r>
              <a:rPr lang="en-GB" sz="2000" dirty="0">
                <a:solidFill>
                  <a:srgbClr val="3F3F3F"/>
                </a:solidFill>
                <a:latin typeface="Arial"/>
              </a:rPr>
              <a:t>58% of people diagnosed with cancer feel their emotional needs are not looked after as much as their physical needs (Macmillan, 2006)</a:t>
            </a:r>
          </a:p>
          <a:p>
            <a:pPr marL="285750" indent="-285750">
              <a:buFont typeface="Arial" panose="020B0604020202020204" pitchFamily="34" charset="0"/>
              <a:buChar char="•"/>
              <a:defRPr/>
            </a:pPr>
            <a:endParaRPr lang="en-GB" sz="2000" dirty="0">
              <a:solidFill>
                <a:srgbClr val="3F3F3F"/>
              </a:solidFill>
              <a:latin typeface="Arial"/>
            </a:endParaRPr>
          </a:p>
          <a:p>
            <a:pPr marL="285750" indent="-285750">
              <a:buFont typeface="Arial" panose="020B0604020202020204" pitchFamily="34" charset="0"/>
              <a:buChar char="•"/>
              <a:defRPr/>
            </a:pPr>
            <a:r>
              <a:rPr lang="en-GB" sz="2000" dirty="0">
                <a:solidFill>
                  <a:srgbClr val="3F3F3F"/>
                </a:solidFill>
                <a:latin typeface="Arial"/>
              </a:rPr>
              <a:t>Cancer patients have a 55% higher risk of suicide than those without cancer (</a:t>
            </a:r>
            <a:r>
              <a:rPr lang="en-GB" sz="2000" dirty="0" err="1">
                <a:solidFill>
                  <a:srgbClr val="3F3F3F"/>
                </a:solidFill>
                <a:latin typeface="Arial"/>
              </a:rPr>
              <a:t>Calati</a:t>
            </a:r>
            <a:r>
              <a:rPr lang="en-GB" sz="2000" dirty="0">
                <a:solidFill>
                  <a:srgbClr val="3F3F3F"/>
                </a:solidFill>
                <a:latin typeface="Arial"/>
              </a:rPr>
              <a:t> et al, 2017) </a:t>
            </a:r>
          </a:p>
        </p:txBody>
      </p:sp>
      <p:sp>
        <p:nvSpPr>
          <p:cNvPr id="10" name="TextBox 9">
            <a:extLst>
              <a:ext uri="{FF2B5EF4-FFF2-40B4-BE49-F238E27FC236}">
                <a16:creationId xmlns:a16="http://schemas.microsoft.com/office/drawing/2014/main" id="{7DCD3D86-9E80-4DA9-A32B-BFE75946C0B9}"/>
              </a:ext>
            </a:extLst>
          </p:cNvPr>
          <p:cNvSpPr txBox="1"/>
          <p:nvPr/>
        </p:nvSpPr>
        <p:spPr>
          <a:xfrm>
            <a:off x="3431704" y="5327500"/>
            <a:ext cx="6624736" cy="369332"/>
          </a:xfrm>
          <a:prstGeom prst="rect">
            <a:avLst/>
          </a:prstGeom>
          <a:noFill/>
        </p:spPr>
        <p:txBody>
          <a:bodyPr wrap="square" rtlCol="0">
            <a:spAutoFit/>
          </a:bodyPr>
          <a:lstStyle/>
          <a:p>
            <a:pPr marL="285750" indent="-285750">
              <a:buFont typeface="Arial" panose="020B0604020202020204" pitchFamily="34" charset="0"/>
              <a:buChar char="•"/>
              <a:defRPr/>
            </a:pPr>
            <a:endParaRPr lang="en-GB" dirty="0">
              <a:solidFill>
                <a:srgbClr val="3F3F3F"/>
              </a:solidFill>
              <a:latin typeface="Arial"/>
            </a:endParaRPr>
          </a:p>
        </p:txBody>
      </p:sp>
      <p:sp>
        <p:nvSpPr>
          <p:cNvPr id="11" name="TextBox 10">
            <a:extLst>
              <a:ext uri="{FF2B5EF4-FFF2-40B4-BE49-F238E27FC236}">
                <a16:creationId xmlns:a16="http://schemas.microsoft.com/office/drawing/2014/main" id="{A92DE1CE-5E87-41EA-B9BD-031891ED0EF8}"/>
              </a:ext>
            </a:extLst>
          </p:cNvPr>
          <p:cNvSpPr txBox="1"/>
          <p:nvPr/>
        </p:nvSpPr>
        <p:spPr>
          <a:xfrm>
            <a:off x="3431704" y="5327500"/>
            <a:ext cx="8424936" cy="1015663"/>
          </a:xfrm>
          <a:prstGeom prst="rect">
            <a:avLst/>
          </a:prstGeom>
          <a:noFill/>
        </p:spPr>
        <p:txBody>
          <a:bodyPr wrap="square" rtlCol="0">
            <a:spAutoFit/>
          </a:bodyPr>
          <a:lstStyle/>
          <a:p>
            <a:pPr marL="285750" indent="-285750">
              <a:buFont typeface="Arial" panose="020B0604020202020204" pitchFamily="34" charset="0"/>
              <a:buChar char="•"/>
              <a:defRPr/>
            </a:pPr>
            <a:r>
              <a:rPr lang="en-GB" sz="2000" dirty="0">
                <a:solidFill>
                  <a:srgbClr val="3F3F3F"/>
                </a:solidFill>
                <a:latin typeface="Arial"/>
              </a:rPr>
              <a:t>Cancer and its treatments have the potential to significantly impact on mental health, physical health and socio-economic status in multiple ways.</a:t>
            </a:r>
          </a:p>
        </p:txBody>
      </p:sp>
    </p:spTree>
    <p:extLst>
      <p:ext uri="{BB962C8B-B14F-4D97-AF65-F5344CB8AC3E}">
        <p14:creationId xmlns:p14="http://schemas.microsoft.com/office/powerpoint/2010/main" val="232381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7E9C-8671-40B6-ADC9-6C1F76238EAB}"/>
              </a:ext>
            </a:extLst>
          </p:cNvPr>
          <p:cNvSpPr>
            <a:spLocks noGrp="1"/>
          </p:cNvSpPr>
          <p:nvPr>
            <p:ph type="title"/>
          </p:nvPr>
        </p:nvSpPr>
        <p:spPr/>
        <p:txBody>
          <a:bodyPr/>
          <a:lstStyle/>
          <a:p>
            <a:r>
              <a:rPr lang="en-US" dirty="0"/>
              <a:t>Why is the psychosocial support for cancer work so important? The economic argument</a:t>
            </a:r>
            <a:endParaRPr lang="en-GB" dirty="0"/>
          </a:p>
        </p:txBody>
      </p:sp>
      <p:sp>
        <p:nvSpPr>
          <p:cNvPr id="7" name="Rectangle 6">
            <a:extLst>
              <a:ext uri="{FF2B5EF4-FFF2-40B4-BE49-F238E27FC236}">
                <a16:creationId xmlns:a16="http://schemas.microsoft.com/office/drawing/2014/main" id="{46F00C6C-AAED-462B-8DFB-5987024C30CF}"/>
              </a:ext>
            </a:extLst>
          </p:cNvPr>
          <p:cNvSpPr/>
          <p:nvPr/>
        </p:nvSpPr>
        <p:spPr>
          <a:xfrm>
            <a:off x="334434" y="692697"/>
            <a:ext cx="11522206"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defRPr/>
            </a:pPr>
            <a:r>
              <a:rPr lang="en-GB" sz="2000" dirty="0">
                <a:solidFill>
                  <a:prstClr val="white"/>
                </a:solidFill>
                <a:latin typeface="Arial"/>
              </a:rPr>
              <a:t>Healthcare costs for people with long term conditions (cancer is now considered for many a LTC) are 50% higher in people with depression/anxiety</a:t>
            </a:r>
          </a:p>
          <a:p>
            <a:pPr marL="285750" indent="-285750">
              <a:buFont typeface="Wingdings" panose="05000000000000000000" pitchFamily="2" charset="2"/>
              <a:buChar char="Ø"/>
              <a:defRPr/>
            </a:pPr>
            <a:r>
              <a:rPr lang="en-GB" sz="2000" dirty="0">
                <a:solidFill>
                  <a:prstClr val="white"/>
                </a:solidFill>
                <a:latin typeface="Arial"/>
              </a:rPr>
              <a:t>Psychological therapy reduces physical health care costs by average of 20% (meta-analysis of 91 studies) (Layard &amp; Clark, 2014)</a:t>
            </a:r>
          </a:p>
          <a:p>
            <a:pPr marL="285750" indent="-285750">
              <a:buFont typeface="Wingdings" panose="05000000000000000000" pitchFamily="2" charset="2"/>
              <a:buChar char="Ø"/>
              <a:defRPr/>
            </a:pPr>
            <a:r>
              <a:rPr lang="en-GB" sz="2000" dirty="0">
                <a:solidFill>
                  <a:prstClr val="white"/>
                </a:solidFill>
                <a:latin typeface="Arial"/>
              </a:rPr>
              <a:t>Where a mental health problem coexists with a physical health problem it can increase their physical healthcare costs by 45-75% after adjusting for severity of the disease (King’s Fund, 2012)</a:t>
            </a:r>
          </a:p>
          <a:p>
            <a:pPr>
              <a:defRPr/>
            </a:pPr>
            <a:r>
              <a:rPr lang="en-GB" sz="1400" b="1" dirty="0">
                <a:solidFill>
                  <a:prstClr val="white"/>
                </a:solidFill>
                <a:latin typeface="Arial"/>
              </a:rPr>
              <a:t> </a:t>
            </a:r>
            <a:endParaRPr lang="en-GB" sz="1400" dirty="0">
              <a:solidFill>
                <a:prstClr val="white"/>
              </a:solidFill>
              <a:latin typeface="Arial"/>
            </a:endParaRPr>
          </a:p>
        </p:txBody>
      </p:sp>
      <p:sp>
        <p:nvSpPr>
          <p:cNvPr id="8" name="Rectangle 7">
            <a:extLst>
              <a:ext uri="{FF2B5EF4-FFF2-40B4-BE49-F238E27FC236}">
                <a16:creationId xmlns:a16="http://schemas.microsoft.com/office/drawing/2014/main" id="{052E6DF6-CBB5-4378-ACBF-322243F592E7}"/>
              </a:ext>
            </a:extLst>
          </p:cNvPr>
          <p:cNvSpPr/>
          <p:nvPr/>
        </p:nvSpPr>
        <p:spPr>
          <a:xfrm>
            <a:off x="4223792" y="3393539"/>
            <a:ext cx="7632848" cy="3477875"/>
          </a:xfrm>
          <a:prstGeom prst="rect">
            <a:avLst/>
          </a:prstGeom>
        </p:spPr>
        <p:txBody>
          <a:bodyPr wrap="square">
            <a:spAutoFit/>
          </a:bodyPr>
          <a:lstStyle/>
          <a:p>
            <a:pPr>
              <a:defRPr/>
            </a:pPr>
            <a:endParaRPr lang="en-GB" sz="2000" b="1" dirty="0">
              <a:solidFill>
                <a:srgbClr val="3F3F3F"/>
              </a:solidFill>
              <a:latin typeface="Arial"/>
            </a:endParaRPr>
          </a:p>
          <a:p>
            <a:pPr>
              <a:defRPr/>
            </a:pPr>
            <a:r>
              <a:rPr lang="en-GB" sz="2000" b="1" dirty="0">
                <a:solidFill>
                  <a:srgbClr val="3F3F3F"/>
                </a:solidFill>
                <a:latin typeface="Arial"/>
              </a:rPr>
              <a:t>Health Foundation report (August, 2018)</a:t>
            </a:r>
          </a:p>
          <a:p>
            <a:pPr>
              <a:defRPr/>
            </a:pPr>
            <a:endParaRPr lang="en-GB" sz="2000" b="1" dirty="0">
              <a:solidFill>
                <a:srgbClr val="3F3F3F"/>
              </a:solidFill>
              <a:latin typeface="Arial"/>
            </a:endParaRPr>
          </a:p>
          <a:p>
            <a:pPr>
              <a:defRPr/>
            </a:pPr>
            <a:r>
              <a:rPr lang="en-GB" sz="2000" b="1" dirty="0">
                <a:solidFill>
                  <a:srgbClr val="3F3F3F"/>
                </a:solidFill>
                <a:latin typeface="Arial"/>
              </a:rPr>
              <a:t>Patients most able to manage a mental health condition, as well as physical</a:t>
            </a:r>
            <a:r>
              <a:rPr lang="en-GB" sz="2000" dirty="0">
                <a:solidFill>
                  <a:srgbClr val="3F3F3F"/>
                </a:solidFill>
                <a:latin typeface="Arial"/>
              </a:rPr>
              <a:t> </a:t>
            </a:r>
            <a:r>
              <a:rPr lang="en-GB" sz="2000" b="1" dirty="0">
                <a:solidFill>
                  <a:srgbClr val="3F3F3F"/>
                </a:solidFill>
                <a:latin typeface="Arial"/>
              </a:rPr>
              <a:t>health conditions:</a:t>
            </a:r>
          </a:p>
          <a:p>
            <a:pPr marL="285750" indent="-285750">
              <a:buFont typeface="Wingdings" panose="05000000000000000000" pitchFamily="2" charset="2"/>
              <a:buChar char="Ø"/>
              <a:defRPr/>
            </a:pPr>
            <a:r>
              <a:rPr lang="en-GB" sz="2000" dirty="0">
                <a:solidFill>
                  <a:srgbClr val="3F3F3F"/>
                </a:solidFill>
                <a:latin typeface="Arial"/>
              </a:rPr>
              <a:t>experienced</a:t>
            </a:r>
            <a:r>
              <a:rPr lang="en-GB" sz="2000" b="1" dirty="0">
                <a:solidFill>
                  <a:srgbClr val="3F3F3F"/>
                </a:solidFill>
                <a:latin typeface="Arial"/>
              </a:rPr>
              <a:t> 49% fewer emergency admissions </a:t>
            </a:r>
            <a:r>
              <a:rPr lang="en-GB" sz="2000" dirty="0">
                <a:solidFill>
                  <a:srgbClr val="3F3F3F"/>
                </a:solidFill>
                <a:latin typeface="Arial"/>
              </a:rPr>
              <a:t>than those who were least able.</a:t>
            </a:r>
          </a:p>
          <a:p>
            <a:pPr marL="285750" indent="-285750">
              <a:buFont typeface="Wingdings" panose="05000000000000000000" pitchFamily="2" charset="2"/>
              <a:buChar char="Ø"/>
              <a:defRPr/>
            </a:pPr>
            <a:r>
              <a:rPr lang="en-GB" sz="2000" dirty="0">
                <a:solidFill>
                  <a:srgbClr val="3F3F3F"/>
                </a:solidFill>
                <a:latin typeface="Arial"/>
              </a:rPr>
              <a:t>had a </a:t>
            </a:r>
            <a:r>
              <a:rPr lang="en-GB" sz="2000" b="1" dirty="0">
                <a:solidFill>
                  <a:srgbClr val="3F3F3F"/>
                </a:solidFill>
                <a:latin typeface="Arial"/>
              </a:rPr>
              <a:t>length of stay in hospital 41% shorter </a:t>
            </a:r>
            <a:r>
              <a:rPr lang="en-GB" sz="2000" dirty="0">
                <a:solidFill>
                  <a:srgbClr val="3F3F3F"/>
                </a:solidFill>
                <a:latin typeface="Arial"/>
              </a:rPr>
              <a:t>compared to those least able</a:t>
            </a:r>
          </a:p>
          <a:p>
            <a:pPr marL="285750" indent="-285750">
              <a:buFont typeface="Wingdings" panose="05000000000000000000" pitchFamily="2" charset="2"/>
              <a:buChar char="Ø"/>
              <a:defRPr/>
            </a:pPr>
            <a:r>
              <a:rPr lang="en-GB" sz="2000" b="1" dirty="0">
                <a:solidFill>
                  <a:srgbClr val="3F3F3F"/>
                </a:solidFill>
                <a:latin typeface="Arial"/>
              </a:rPr>
              <a:t>32 % fewer A &amp; E attendances </a:t>
            </a:r>
          </a:p>
          <a:p>
            <a:pPr marL="285750" indent="-285750">
              <a:buFont typeface="Wingdings" panose="05000000000000000000" pitchFamily="2" charset="2"/>
              <a:buChar char="Ø"/>
              <a:defRPr/>
            </a:pPr>
            <a:r>
              <a:rPr lang="en-GB" sz="2000" b="1" dirty="0">
                <a:solidFill>
                  <a:srgbClr val="3F3F3F"/>
                </a:solidFill>
                <a:latin typeface="Arial"/>
              </a:rPr>
              <a:t>18 % fewer GP appointments</a:t>
            </a:r>
          </a:p>
        </p:txBody>
      </p:sp>
      <p:sp>
        <p:nvSpPr>
          <p:cNvPr id="9" name="Right Arrow 4">
            <a:extLst>
              <a:ext uri="{FF2B5EF4-FFF2-40B4-BE49-F238E27FC236}">
                <a16:creationId xmlns:a16="http://schemas.microsoft.com/office/drawing/2014/main" id="{15C30A87-F7B0-4FFE-826D-D0BFAB9889BD}"/>
              </a:ext>
            </a:extLst>
          </p:cNvPr>
          <p:cNvSpPr/>
          <p:nvPr/>
        </p:nvSpPr>
        <p:spPr>
          <a:xfrm>
            <a:off x="2699509" y="4558089"/>
            <a:ext cx="978408" cy="916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prstClr val="white"/>
              </a:solidFill>
              <a:latin typeface="Arial"/>
            </a:endParaRPr>
          </a:p>
        </p:txBody>
      </p:sp>
    </p:spTree>
    <p:extLst>
      <p:ext uri="{BB962C8B-B14F-4D97-AF65-F5344CB8AC3E}">
        <p14:creationId xmlns:p14="http://schemas.microsoft.com/office/powerpoint/2010/main" val="165623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FCD8-5043-4B82-8D37-BF009A9F4A18}"/>
              </a:ext>
            </a:extLst>
          </p:cNvPr>
          <p:cNvSpPr>
            <a:spLocks noGrp="1"/>
          </p:cNvSpPr>
          <p:nvPr>
            <p:ph type="title"/>
          </p:nvPr>
        </p:nvSpPr>
        <p:spPr/>
        <p:txBody>
          <a:bodyPr/>
          <a:lstStyle/>
          <a:p>
            <a:r>
              <a:rPr lang="en-GB" dirty="0"/>
              <a:t>Using an adjustment model to conceptualise living with and beyond cancer</a:t>
            </a:r>
          </a:p>
        </p:txBody>
      </p:sp>
      <p:sp>
        <p:nvSpPr>
          <p:cNvPr id="4" name="Text Placeholder 3">
            <a:extLst>
              <a:ext uri="{FF2B5EF4-FFF2-40B4-BE49-F238E27FC236}">
                <a16:creationId xmlns:a16="http://schemas.microsoft.com/office/drawing/2014/main" id="{43D2B52E-A9C8-4FD7-910A-16247A7DDE6B}"/>
              </a:ext>
            </a:extLst>
          </p:cNvPr>
          <p:cNvSpPr>
            <a:spLocks noGrp="1"/>
          </p:cNvSpPr>
          <p:nvPr>
            <p:ph type="body" sz="quarter" idx="12"/>
          </p:nvPr>
        </p:nvSpPr>
        <p:spPr>
          <a:xfrm>
            <a:off x="334434" y="692697"/>
            <a:ext cx="11523133" cy="5688632"/>
          </a:xfrm>
        </p:spPr>
        <p:txBody>
          <a:bodyPr>
            <a:normAutofit/>
          </a:bodyPr>
          <a:lstStyle/>
          <a:p>
            <a:pPr marL="285750" indent="-285750">
              <a:buFont typeface="Arial" panose="020B0604020202020204" pitchFamily="34" charset="0"/>
              <a:buChar char="•"/>
            </a:pPr>
            <a:r>
              <a:rPr lang="en-GB" dirty="0"/>
              <a:t>Psychological distress is a common and understandable response to a diagnosis of cancer and living with and beyond cancer</a:t>
            </a:r>
          </a:p>
          <a:p>
            <a:pPr marL="285750" indent="-285750">
              <a:buFont typeface="Arial" panose="020B0604020202020204" pitchFamily="34" charset="0"/>
              <a:buChar char="•"/>
            </a:pPr>
            <a:r>
              <a:rPr lang="en-GB" dirty="0"/>
              <a:t>Cancer and its treatments have the potential to significantly impact on mental health, physical health and socio-economic status in multiple ways.</a:t>
            </a:r>
          </a:p>
          <a:p>
            <a:pPr marL="285750" indent="-285750">
              <a:buFont typeface="Arial" panose="020B0604020202020204" pitchFamily="34" charset="0"/>
              <a:buChar char="•"/>
            </a:pPr>
            <a:r>
              <a:rPr lang="en-GB" dirty="0"/>
              <a:t>The majority of people use a variety of resources to cope including their own inner emotional resources, external support systems (</a:t>
            </a:r>
            <a:r>
              <a:rPr lang="en-GB" dirty="0" err="1"/>
              <a:t>e.g</a:t>
            </a:r>
            <a:r>
              <a:rPr lang="en-GB" dirty="0"/>
              <a:t> family/friends/3rd sector) and the guidance of trusted healthcare professionals.</a:t>
            </a:r>
          </a:p>
          <a:p>
            <a:pPr marL="285750" indent="-285750">
              <a:buFont typeface="Arial" panose="020B0604020202020204" pitchFamily="34" charset="0"/>
              <a:buChar char="•"/>
            </a:pPr>
            <a:r>
              <a:rPr lang="en-GB" dirty="0"/>
              <a:t>The ‘ARC’ model of adjustment to cancer is based on the direct experience of people living with cancer which has been central to developing this framework. Most people will never need to be referred for a specialist psychological intervention. </a:t>
            </a:r>
          </a:p>
          <a:p>
            <a:pPr marL="285750" indent="-285750">
              <a:buFont typeface="Arial" panose="020B0604020202020204" pitchFamily="34" charset="0"/>
              <a:buChar char="•"/>
            </a:pPr>
            <a:r>
              <a:rPr lang="en-GB" dirty="0"/>
              <a:t>However, for some the impact of cancer and its treatment can be overwhelming.</a:t>
            </a:r>
          </a:p>
          <a:p>
            <a:pPr marL="285750" indent="-285750">
              <a:buFont typeface="Arial" panose="020B0604020202020204" pitchFamily="34" charset="0"/>
              <a:buChar char="•"/>
            </a:pPr>
            <a:r>
              <a:rPr lang="en-GB" dirty="0"/>
              <a:t>In the year following diagnosis, around one in ten patients will experience symptoms of anxiety and depression severe enough to warrant intervention by specialist psychological/psychiatric services (NICE, 2004)</a:t>
            </a:r>
          </a:p>
          <a:p>
            <a:endParaRPr lang="en-GB" dirty="0"/>
          </a:p>
        </p:txBody>
      </p:sp>
    </p:spTree>
    <p:extLst>
      <p:ext uri="{BB962C8B-B14F-4D97-AF65-F5344CB8AC3E}">
        <p14:creationId xmlns:p14="http://schemas.microsoft.com/office/powerpoint/2010/main" val="88922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6EB8C-201B-478E-9CA6-5B22158F3FC3}"/>
              </a:ext>
            </a:extLst>
          </p:cNvPr>
          <p:cNvSpPr>
            <a:spLocks noGrp="1"/>
          </p:cNvSpPr>
          <p:nvPr>
            <p:ph type="title"/>
          </p:nvPr>
        </p:nvSpPr>
        <p:spPr>
          <a:xfrm>
            <a:off x="334434" y="188915"/>
            <a:ext cx="11523133" cy="725486"/>
          </a:xfrm>
        </p:spPr>
        <p:txBody>
          <a:bodyPr>
            <a:normAutofit/>
          </a:bodyPr>
          <a:lstStyle/>
          <a:p>
            <a:pPr>
              <a:lnSpc>
                <a:spcPct val="90000"/>
              </a:lnSpc>
            </a:pPr>
            <a:r>
              <a:rPr lang="en-GB" sz="1800" dirty="0"/>
              <a:t>The ‘ARC’ model of adjustment for living with and  beyond cancer (Le </a:t>
            </a:r>
            <a:r>
              <a:rPr lang="en-GB" sz="1800" dirty="0" err="1"/>
              <a:t>Boutillier</a:t>
            </a:r>
            <a:r>
              <a:rPr lang="en-GB" sz="1800" dirty="0"/>
              <a:t> et al 2019)</a:t>
            </a:r>
          </a:p>
        </p:txBody>
      </p:sp>
      <p:pic>
        <p:nvPicPr>
          <p:cNvPr id="6" name="Picture 5" descr="Chart, bubble chart&#10;&#10;Description automatically generated">
            <a:extLst>
              <a:ext uri="{FF2B5EF4-FFF2-40B4-BE49-F238E27FC236}">
                <a16:creationId xmlns:a16="http://schemas.microsoft.com/office/drawing/2014/main" id="{9D145914-859F-4044-A48A-6BAFEA6B8E64}"/>
              </a:ext>
            </a:extLst>
          </p:cNvPr>
          <p:cNvPicPr/>
          <p:nvPr/>
        </p:nvPicPr>
        <p:blipFill>
          <a:blip r:embed="rId2" cstate="print"/>
          <a:stretch>
            <a:fillRect/>
          </a:stretch>
        </p:blipFill>
        <p:spPr>
          <a:xfrm>
            <a:off x="334434" y="914401"/>
            <a:ext cx="11522205" cy="5394325"/>
          </a:xfrm>
          <a:prstGeom prst="rect">
            <a:avLst/>
          </a:prstGeom>
          <a:noFill/>
          <a:ln w="76200">
            <a:solidFill>
              <a:srgbClr val="3691AA">
                <a:lumMod val="20000"/>
                <a:lumOff val="80000"/>
              </a:srgbClr>
            </a:solidFill>
          </a:ln>
        </p:spPr>
      </p:pic>
    </p:spTree>
    <p:extLst>
      <p:ext uri="{BB962C8B-B14F-4D97-AF65-F5344CB8AC3E}">
        <p14:creationId xmlns:p14="http://schemas.microsoft.com/office/powerpoint/2010/main" val="4266633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198B-6908-415C-8187-3ECBFC41A363}"/>
              </a:ext>
            </a:extLst>
          </p:cNvPr>
          <p:cNvSpPr>
            <a:spLocks noGrp="1"/>
          </p:cNvSpPr>
          <p:nvPr>
            <p:ph type="title"/>
          </p:nvPr>
        </p:nvSpPr>
        <p:spPr/>
        <p:txBody>
          <a:bodyPr/>
          <a:lstStyle/>
          <a:p>
            <a:r>
              <a:rPr lang="en-GB" dirty="0"/>
              <a:t>A London integrated pathway for cancer psychosocial support has been developed</a:t>
            </a:r>
          </a:p>
        </p:txBody>
      </p:sp>
      <p:sp>
        <p:nvSpPr>
          <p:cNvPr id="4" name="Text Placeholder 3">
            <a:extLst>
              <a:ext uri="{FF2B5EF4-FFF2-40B4-BE49-F238E27FC236}">
                <a16:creationId xmlns:a16="http://schemas.microsoft.com/office/drawing/2014/main" id="{EC7CF11F-CEB0-480C-B05A-2CF1E18D43C2}"/>
              </a:ext>
            </a:extLst>
          </p:cNvPr>
          <p:cNvSpPr>
            <a:spLocks noGrp="1"/>
          </p:cNvSpPr>
          <p:nvPr>
            <p:ph type="body" sz="quarter" idx="12"/>
          </p:nvPr>
        </p:nvSpPr>
        <p:spPr>
          <a:xfrm>
            <a:off x="334434" y="692697"/>
            <a:ext cx="11523133" cy="5688632"/>
          </a:xfrm>
        </p:spPr>
        <p:txBody>
          <a:bodyPr>
            <a:normAutofit/>
          </a:bodyPr>
          <a:lstStyle/>
          <a:p>
            <a:pPr marL="285750" indent="-285750">
              <a:buFont typeface="Arial" panose="020B0604020202020204" pitchFamily="34" charset="0"/>
              <a:buChar char="•"/>
            </a:pPr>
            <a:r>
              <a:rPr lang="en-GB" b="1" dirty="0">
                <a:solidFill>
                  <a:prstClr val="black"/>
                </a:solidFill>
              </a:rPr>
              <a:t>Integrated personalised care pathway </a:t>
            </a:r>
            <a:r>
              <a:rPr lang="en-GB" dirty="0">
                <a:solidFill>
                  <a:prstClr val="black"/>
                </a:solidFill>
              </a:rPr>
              <a:t>approach</a:t>
            </a:r>
          </a:p>
          <a:p>
            <a:pPr marL="342900" indent="-342900">
              <a:buFont typeface="Arial" panose="020B0604020202020204" pitchFamily="34" charset="0"/>
              <a:buChar char="•"/>
            </a:pPr>
            <a:r>
              <a:rPr lang="en-GB" sz="1900" dirty="0">
                <a:solidFill>
                  <a:srgbClr val="3F3F3F"/>
                </a:solidFill>
              </a:rPr>
              <a:t>This is a whole pathway for psychological care from diagnosis, through treatment, cancer rehabilitation, recovery, living with and beyond cancer and end of life care.</a:t>
            </a:r>
          </a:p>
          <a:p>
            <a:pPr marL="285750" indent="-285750">
              <a:buFont typeface="Arial" panose="020B0604020202020204" pitchFamily="34" charset="0"/>
              <a:buChar char="•"/>
            </a:pPr>
            <a:r>
              <a:rPr lang="en-GB" dirty="0">
                <a:solidFill>
                  <a:prstClr val="black"/>
                </a:solidFill>
              </a:rPr>
              <a:t>Distinction between </a:t>
            </a:r>
            <a:r>
              <a:rPr lang="en-GB" b="1" dirty="0">
                <a:solidFill>
                  <a:prstClr val="black"/>
                </a:solidFill>
              </a:rPr>
              <a:t>universal, enhanced </a:t>
            </a:r>
            <a:r>
              <a:rPr lang="en-GB" dirty="0">
                <a:solidFill>
                  <a:prstClr val="black"/>
                </a:solidFill>
              </a:rPr>
              <a:t>and </a:t>
            </a:r>
            <a:r>
              <a:rPr lang="en-GB" b="1" dirty="0">
                <a:solidFill>
                  <a:prstClr val="black"/>
                </a:solidFill>
              </a:rPr>
              <a:t>specialist</a:t>
            </a:r>
            <a:r>
              <a:rPr lang="en-GB" dirty="0">
                <a:solidFill>
                  <a:prstClr val="black"/>
                </a:solidFill>
              </a:rPr>
              <a:t> support</a:t>
            </a:r>
          </a:p>
          <a:p>
            <a:pPr marL="285750" indent="-285750">
              <a:buFont typeface="Arial" panose="020B0604020202020204" pitchFamily="34" charset="0"/>
              <a:buChar char="•"/>
            </a:pPr>
            <a:r>
              <a:rPr lang="en-GB" dirty="0">
                <a:solidFill>
                  <a:prstClr val="black"/>
                </a:solidFill>
              </a:rPr>
              <a:t>An adjustment model underpins the pathway. </a:t>
            </a:r>
            <a:r>
              <a:rPr lang="en-GB" b="1" dirty="0">
                <a:solidFill>
                  <a:prstClr val="black"/>
                </a:solidFill>
              </a:rPr>
              <a:t>Majority of people cope with support from family/friends, self-management, third sector, information and signposting</a:t>
            </a:r>
          </a:p>
          <a:p>
            <a:pPr marL="342900" indent="-342900">
              <a:buFont typeface="Arial" panose="020B0604020202020204" pitchFamily="34" charset="0"/>
              <a:buChar char="•"/>
            </a:pPr>
            <a:r>
              <a:rPr lang="en-GB" sz="1900" dirty="0">
                <a:solidFill>
                  <a:srgbClr val="3F3F3F"/>
                </a:solidFill>
              </a:rPr>
              <a:t>Different services have key roles at different points along the pathway – no single service alone is sufficient</a:t>
            </a:r>
          </a:p>
          <a:p>
            <a:pPr marL="285750" indent="-285750">
              <a:buFont typeface="Arial" panose="020B0604020202020204" pitchFamily="34" charset="0"/>
              <a:buChar char="•"/>
            </a:pPr>
            <a:r>
              <a:rPr lang="en-GB" dirty="0">
                <a:solidFill>
                  <a:prstClr val="black"/>
                </a:solidFill>
              </a:rPr>
              <a:t>Pathway needs both IAPT and Psycho-oncology teams- </a:t>
            </a:r>
            <a:r>
              <a:rPr lang="en-GB" b="1" dirty="0">
                <a:solidFill>
                  <a:prstClr val="black"/>
                </a:solidFill>
              </a:rPr>
              <a:t>not either/or</a:t>
            </a:r>
            <a:r>
              <a:rPr lang="en-GB" dirty="0">
                <a:solidFill>
                  <a:prstClr val="black"/>
                </a:solidFill>
              </a:rPr>
              <a:t>.</a:t>
            </a:r>
          </a:p>
          <a:p>
            <a:pPr marL="285750" indent="-285750">
              <a:buFont typeface="Arial" panose="020B0604020202020204" pitchFamily="34" charset="0"/>
              <a:buChar char="•"/>
            </a:pPr>
            <a:r>
              <a:rPr lang="en-GB" dirty="0">
                <a:solidFill>
                  <a:prstClr val="black"/>
                </a:solidFill>
              </a:rPr>
              <a:t>Psycho-oncology teams will </a:t>
            </a:r>
            <a:r>
              <a:rPr lang="en-GB" b="1" dirty="0">
                <a:solidFill>
                  <a:prstClr val="black"/>
                </a:solidFill>
              </a:rPr>
              <a:t>share expertise </a:t>
            </a:r>
            <a:r>
              <a:rPr lang="en-GB" dirty="0">
                <a:solidFill>
                  <a:prstClr val="black"/>
                </a:solidFill>
              </a:rPr>
              <a:t>across the whole pathway, including consultation and training with primary care and IAPT services.</a:t>
            </a:r>
            <a:endParaRPr lang="en-GB" dirty="0"/>
          </a:p>
          <a:p>
            <a:endParaRPr lang="en-GB" dirty="0"/>
          </a:p>
        </p:txBody>
      </p:sp>
    </p:spTree>
    <p:extLst>
      <p:ext uri="{BB962C8B-B14F-4D97-AF65-F5344CB8AC3E}">
        <p14:creationId xmlns:p14="http://schemas.microsoft.com/office/powerpoint/2010/main" val="2760765305"/>
      </p:ext>
    </p:extLst>
  </p:cSld>
  <p:clrMapOvr>
    <a:masterClrMapping/>
  </p:clrMapOvr>
</p:sld>
</file>

<file path=ppt/theme/theme1.xml><?xml version="1.0" encoding="utf-8"?>
<a:theme xmlns:a="http://schemas.openxmlformats.org/drawingml/2006/main" name="2017 - HLP updated branding-PP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4459</Words>
  <Application>Microsoft Office PowerPoint</Application>
  <PresentationFormat>Widescreen</PresentationFormat>
  <Paragraphs>483</Paragraphs>
  <Slides>38</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Arial Black</vt:lpstr>
      <vt:lpstr>Calibri</vt:lpstr>
      <vt:lpstr>Wingdings</vt:lpstr>
      <vt:lpstr>2017 - HLP updated branding-PPT Template</vt:lpstr>
      <vt:lpstr>Photo Editor Photo</vt:lpstr>
      <vt:lpstr>Why psychosocial support and cancer rehabilitation are important Module 4</vt:lpstr>
      <vt:lpstr>Introduction</vt:lpstr>
      <vt:lpstr>Aims and objectives of this module</vt:lpstr>
      <vt:lpstr>PowerPoint Presentation</vt:lpstr>
      <vt:lpstr>Why is the psychosocial support for cancer work so important?</vt:lpstr>
      <vt:lpstr>Why is the psychosocial support for cancer work so important? The economic argument</vt:lpstr>
      <vt:lpstr>Using an adjustment model to conceptualise living with and beyond cancer</vt:lpstr>
      <vt:lpstr>The ‘ARC’ model of adjustment for living with and  beyond cancer (Le Boutillier et al 2019)</vt:lpstr>
      <vt:lpstr>A London integrated pathway for cancer psychosocial support has been developed</vt:lpstr>
      <vt:lpstr>PowerPoint Presentation</vt:lpstr>
      <vt:lpstr>PowerPoint Presentation</vt:lpstr>
      <vt:lpstr>PowerPoint Presentation</vt:lpstr>
      <vt:lpstr>Referral criteria (i)</vt:lpstr>
      <vt:lpstr>Referral criteria (ii)</vt:lpstr>
      <vt:lpstr>Referral criteria (iii)</vt:lpstr>
      <vt:lpstr>Case example Referral appropriate for IAPT</vt:lpstr>
      <vt:lpstr>Case example: Psycho-oncology working collaboratively with Primary Care</vt:lpstr>
      <vt:lpstr>Key role for Primary Care: Preventing distress and promoting adjustment</vt:lpstr>
      <vt:lpstr>PowerPoint Presentation</vt:lpstr>
      <vt:lpstr>Understanding Cancer Rehabilitation </vt:lpstr>
      <vt:lpstr>The model of rehabilitation services</vt:lpstr>
      <vt:lpstr>Why improving cancer rehabilitation is important </vt:lpstr>
      <vt:lpstr>Understanding Rehabilitation</vt:lpstr>
      <vt:lpstr>4 stages of cancer rehabilitation </vt:lpstr>
      <vt:lpstr>Why is rehabilitation important?</vt:lpstr>
      <vt:lpstr>PowerPoint Presentation</vt:lpstr>
      <vt:lpstr>Maps of cancer rehab services in each STP</vt:lpstr>
      <vt:lpstr>PowerPoint Presentation</vt:lpstr>
      <vt:lpstr>Examples of best practice: physical activity</vt:lpstr>
      <vt:lpstr>PowerPoint Presentation</vt:lpstr>
      <vt:lpstr>Key actions for primary care</vt:lpstr>
      <vt:lpstr>PowerPoint Presentation</vt:lpstr>
      <vt:lpstr>Improving supportive care for adults with cancer: NICE Stepped Care Model (2004) </vt:lpstr>
      <vt:lpstr>Background: developing a ‘helicopter view’</vt:lpstr>
      <vt:lpstr>Levers and Drivers</vt:lpstr>
      <vt:lpstr>Cost benefits of Rehabilitation</vt:lpstr>
      <vt:lpstr>To optimise the rehabilitation solution we need to…</vt:lpstr>
      <vt:lpstr>Benefits of good rehabilitation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psychosocial support and cancer rehabilitation are important Module 4</dc:title>
  <dc:creator>Jason Tong</dc:creator>
  <cp:lastModifiedBy>Jason Tong</cp:lastModifiedBy>
  <cp:revision>3</cp:revision>
  <dcterms:created xsi:type="dcterms:W3CDTF">2020-10-07T19:14:06Z</dcterms:created>
  <dcterms:modified xsi:type="dcterms:W3CDTF">2020-10-07T19:28:24Z</dcterms:modified>
</cp:coreProperties>
</file>