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9"/>
  </p:notesMasterIdLst>
  <p:handoutMasterIdLst>
    <p:handoutMasterId r:id="rId40"/>
  </p:handoutMasterIdLst>
  <p:sldIdLst>
    <p:sldId id="256" r:id="rId2"/>
    <p:sldId id="515" r:id="rId3"/>
    <p:sldId id="399" r:id="rId4"/>
    <p:sldId id="358" r:id="rId5"/>
    <p:sldId id="400" r:id="rId6"/>
    <p:sldId id="516" r:id="rId7"/>
    <p:sldId id="370" r:id="rId8"/>
    <p:sldId id="376" r:id="rId9"/>
    <p:sldId id="389" r:id="rId10"/>
    <p:sldId id="391" r:id="rId11"/>
    <p:sldId id="392" r:id="rId12"/>
    <p:sldId id="393" r:id="rId13"/>
    <p:sldId id="377" r:id="rId14"/>
    <p:sldId id="373" r:id="rId15"/>
    <p:sldId id="372" r:id="rId16"/>
    <p:sldId id="517" r:id="rId17"/>
    <p:sldId id="403" r:id="rId18"/>
    <p:sldId id="518" r:id="rId19"/>
    <p:sldId id="404" r:id="rId20"/>
    <p:sldId id="405" r:id="rId21"/>
    <p:sldId id="519" r:id="rId22"/>
    <p:sldId id="378" r:id="rId23"/>
    <p:sldId id="379" r:id="rId24"/>
    <p:sldId id="387" r:id="rId25"/>
    <p:sldId id="520" r:id="rId26"/>
    <p:sldId id="381" r:id="rId27"/>
    <p:sldId id="395" r:id="rId28"/>
    <p:sldId id="382" r:id="rId29"/>
    <p:sldId id="398" r:id="rId30"/>
    <p:sldId id="521" r:id="rId31"/>
    <p:sldId id="401" r:id="rId32"/>
    <p:sldId id="402" r:id="rId33"/>
    <p:sldId id="522" r:id="rId34"/>
    <p:sldId id="396" r:id="rId35"/>
    <p:sldId id="397" r:id="rId36"/>
    <p:sldId id="388" r:id="rId37"/>
    <p:sldId id="364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8769" autoAdjust="0"/>
    <p:restoredTop sz="86379" autoAdjust="0"/>
  </p:normalViewPr>
  <p:slideViewPr>
    <p:cSldViewPr snapToGrid="0">
      <p:cViewPr>
        <p:scale>
          <a:sx n="46" d="100"/>
          <a:sy n="46" d="100"/>
        </p:scale>
        <p:origin x="2004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notesViewPr>
    <p:cSldViewPr snapToGrid="0">
      <p:cViewPr varScale="1">
        <p:scale>
          <a:sx n="58" d="100"/>
          <a:sy n="58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82C9-63DE-4EC6-862A-72648838849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F954-4F87-4EBB-A82B-84DF934B6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8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46A9A-5434-401F-BB0E-FDDDC562E152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7D50-29C1-43CA-8D75-D70EC8BAC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70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1070074-C2A9-4A4D-8EDC-60C163E1B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BE72946-C3CE-4461-A0F9-B845027A9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GI symptom can be related to cancer diagnosis or oncology treatments</a:t>
            </a:r>
          </a:p>
          <a:p>
            <a:r>
              <a:rPr lang="en-US" altLang="en-US">
                <a:latin typeface="Arial" panose="020B0604020202020204" pitchFamily="34" charset="0"/>
              </a:rPr>
              <a:t>Chemotherapies can cause diarrhea – CTC grading system assess severity (grade 3 =&gt;7x/24 hours and usually necessitates medical assessment)</a:t>
            </a:r>
          </a:p>
          <a:p>
            <a:r>
              <a:rPr lang="en-US" altLang="en-US">
                <a:latin typeface="Arial" panose="020B0604020202020204" pitchFamily="34" charset="0"/>
              </a:rPr>
              <a:t>Immunotherapies can cause an acute colitis</a:t>
            </a:r>
          </a:p>
          <a:p>
            <a:r>
              <a:rPr lang="en-US" altLang="en-US">
                <a:latin typeface="Arial" panose="020B0604020202020204" pitchFamily="34" charset="0"/>
              </a:rPr>
              <a:t>If on chemotherapy, think about an neutropenic typhlitis</a:t>
            </a:r>
          </a:p>
          <a:p>
            <a:r>
              <a:rPr lang="en-US" altLang="en-US">
                <a:latin typeface="Arial" panose="020B0604020202020204" pitchFamily="34" charset="0"/>
              </a:rPr>
              <a:t>Post GI surgery – can cause long term bowel changes</a:t>
            </a:r>
          </a:p>
          <a:p>
            <a:r>
              <a:rPr lang="en-US" altLang="en-US">
                <a:latin typeface="Arial" panose="020B0604020202020204" pitchFamily="34" charset="0"/>
              </a:rPr>
              <a:t>Pancreatic surgery – can lead to pancreatic insuffiency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B307915-4A7F-4819-9D89-633EAB40C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1AF49E-D493-475C-A837-5FBE1685FD4C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99986D3-33D1-4189-8966-8CFC45E87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8D2ADD9-E253-402A-A2A5-6FEACBDC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8827813-7F8B-4D9B-B2B1-4C38A9322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A559B6-1794-4197-A5D1-1E903827590B}" type="slidenum">
              <a:rPr lang="en-GB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15">
            <a:extLst>
              <a:ext uri="{FF2B5EF4-FFF2-40B4-BE49-F238E27FC236}">
                <a16:creationId xmlns:a16="http://schemas.microsoft.com/office/drawing/2014/main" id="{A7679E87-3143-48AD-8958-2B6DF01FA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" name="Shape 316">
            <a:extLst>
              <a:ext uri="{FF2B5EF4-FFF2-40B4-BE49-F238E27FC236}">
                <a16:creationId xmlns:a16="http://schemas.microsoft.com/office/drawing/2014/main" id="{60F13C4C-CBB2-4110-98FD-1642AFF4A27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1" indent="457200">
              <a:lnSpc>
                <a:spcPct val="80000"/>
              </a:lnSpc>
              <a:spcBef>
                <a:spcPts val="15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42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We will be working in collaboration with clinicians and researchers to roll out our CoT guidance model and continue awareness raising.</a:t>
            </a:r>
          </a:p>
          <a:p>
            <a:pPr lvl="1" indent="457200">
              <a:lnSpc>
                <a:spcPct val="80000"/>
              </a:lnSpc>
              <a:spcBef>
                <a:spcPts val="15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42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Heart health guide – launched this month (Nov 2015)</a:t>
            </a:r>
          </a:p>
          <a:p>
            <a:pPr lvl="1" indent="457200">
              <a:lnSpc>
                <a:spcPct val="80000"/>
              </a:lnSpc>
              <a:spcBef>
                <a:spcPts val="15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42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After cancer, cardiovascular disease is the leading cause of long-term morbidity &amp; death among cancer survivors. We know that </a:t>
            </a:r>
            <a:r>
              <a:rPr sz="4200">
                <a:uFill>
                  <a:solidFill>
                    <a:srgbClr val="000000"/>
                  </a:solidFill>
                </a:uFill>
              </a:rPr>
              <a:t>some cancer treatments can lead to heart problems, especially in patients with pre-existing cardiovascular (CV) risk factors.</a:t>
            </a:r>
            <a:endParaRPr sz="4200">
              <a:solidFill>
                <a:srgbClr val="008000"/>
              </a:solidFill>
              <a:uFill>
                <a:solidFill>
                  <a:srgbClr val="008000"/>
                </a:solidFill>
              </a:uFill>
            </a:endParaRPr>
          </a:p>
          <a:p>
            <a:pPr lvl="1" indent="457200">
              <a:lnSpc>
                <a:spcPct val="80000"/>
              </a:lnSpc>
              <a:spcBef>
                <a:spcPts val="15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rPr sz="42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Our newest guide for primary care provides guidance on managing heart health during and after cancer treatment. Endorsed by the British Heart Foundation, UKONS and British Cardio-Oncology Society.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35360" y="1780721"/>
            <a:ext cx="10988917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062" y="3500239"/>
            <a:ext cx="9793087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95648" y="5085185"/>
            <a:ext cx="11084928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i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Supported by and</a:t>
            </a:r>
            <a:r>
              <a:rPr lang="en-US" sz="1400" i="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delivering for:</a:t>
            </a:r>
            <a:endParaRPr lang="en-US" sz="1400" i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381330"/>
            <a:ext cx="12192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43339" y="6486756"/>
            <a:ext cx="1194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London’s NHS organisations </a:t>
            </a:r>
            <a:r>
              <a:rPr lang="en-US" sz="1400" b="1" baseline="0" dirty="0">
                <a:solidFill>
                  <a:schemeClr val="bg1"/>
                </a:solidFill>
              </a:rPr>
              <a:t>include all of London’s CCGs, </a:t>
            </a:r>
            <a:r>
              <a:rPr lang="en-US" sz="1400" b="1" baseline="0">
                <a:solidFill>
                  <a:schemeClr val="bg1"/>
                </a:solidFill>
              </a:rPr>
              <a:t>NHS England and Health </a:t>
            </a:r>
            <a:r>
              <a:rPr lang="en-US" sz="1400" b="1" baseline="0" dirty="0">
                <a:solidFill>
                  <a:schemeClr val="bg1"/>
                </a:solidFill>
              </a:rPr>
              <a:t>Education England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5497489"/>
            <a:ext cx="1633548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8709966" y="5497488"/>
            <a:ext cx="3013861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3236040" y="5596128"/>
            <a:ext cx="1323789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9" y="5532964"/>
            <a:ext cx="1728192" cy="622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95" y="404664"/>
            <a:ext cx="288653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3649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113185" y="1341438"/>
            <a:ext cx="374438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6000" y="190801"/>
            <a:ext cx="11523133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4BAB39-F9B9-4548-8082-CCF997471444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0A2E58-0892-43D0-BA1E-3149B5D3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3" name="Picture 12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2F7C92A4-3423-4330-890E-716BFC014F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982D83D-F1BB-40B0-B80B-0CBF61DB7A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287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7586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5360" y="190801"/>
            <a:ext cx="11523133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D6B7C-D9D7-41DD-BEFF-2D2EF80FF9DC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46359A-3775-4B22-996B-391B0152AC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1" name="Picture 10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5262B6B0-2005-4883-B26C-87FF18C8E3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299644A-B361-47CA-9975-05654E0583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839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0555" y="188912"/>
            <a:ext cx="2233051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1"/>
                </a:solidFill>
              </a:rPr>
              <a:t>Transforming</a:t>
            </a:r>
            <a:r>
              <a:rPr lang="en-GB" sz="1800" i="1" baseline="0" dirty="0">
                <a:solidFill>
                  <a:schemeClr val="accent1"/>
                </a:solidFill>
              </a:rPr>
              <a:t> London’s health and care together</a:t>
            </a:r>
            <a:endParaRPr lang="en-GB" sz="1800" i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94D516-A511-430B-9B88-3A6E333F752E}"/>
              </a:ext>
            </a:extLst>
          </p:cNvPr>
          <p:cNvGrpSpPr/>
          <p:nvPr userDrawn="1"/>
        </p:nvGrpSpPr>
        <p:grpSpPr>
          <a:xfrm>
            <a:off x="8684372" y="5719404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F10946-AECF-4573-BFE8-CB00039D66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2" name="Picture 11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BF62C2DE-815D-4468-BD72-DE0F44FB10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CCBBDDB-4D3A-4908-9927-118F6DCE74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453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92697"/>
            <a:ext cx="11523133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1439"/>
            <a:ext cx="11523133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E155F-84A2-4AAE-A9FC-02B6EC7364BB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A9007-0561-49CD-AF45-6ECD3F80B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9CDA2F04-6597-4034-933F-EAF3C007C6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79641E6-BE62-4D7A-B07F-7529FC9126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312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2801"/>
            <a:ext cx="5666317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6096001" y="1341438"/>
            <a:ext cx="576064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64E0EF-5F8B-40A9-B373-B0CE5F9D4FDE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0B708D-B993-469C-8D84-4A78B1B85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0" name="Picture 9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A78259BE-A702-46F8-AEA5-9614C93057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5294E26-BF76-4A0B-8D19-F353E4517E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42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3649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113185" y="1341438"/>
            <a:ext cx="374438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6000" y="190801"/>
            <a:ext cx="11523133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D3911-6830-4365-9FDC-7450012E60D4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B3FCB92-D46C-4ABA-899C-7C0DA02E2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3" name="Picture 12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A23104B3-66DB-4CBD-9B3F-F6D3D5E20E8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6D49EA4-5B16-441F-8446-5CBD30FB3B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111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7586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5360" y="190801"/>
            <a:ext cx="11523133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58C69D-3126-4EC1-B2DF-8CD74633DA80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40E7FF-A2D8-409A-AA58-86C349811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1" name="Picture 10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04241C03-2318-46A3-98C5-D25E88096F4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FDACA08-A709-472D-89F6-C279D69352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782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0555" y="188912"/>
            <a:ext cx="2233051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2"/>
                </a:solidFill>
              </a:rPr>
              <a:t>Transforming</a:t>
            </a:r>
            <a:r>
              <a:rPr lang="en-GB" sz="1800" i="1" baseline="0" dirty="0">
                <a:solidFill>
                  <a:schemeClr val="accent2"/>
                </a:solidFill>
              </a:rPr>
              <a:t> London’s health and care together</a:t>
            </a:r>
            <a:endParaRPr lang="en-GB" sz="1800" i="1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2501B6-2449-4326-A1B3-385894DECD9A}"/>
              </a:ext>
            </a:extLst>
          </p:cNvPr>
          <p:cNvGrpSpPr/>
          <p:nvPr userDrawn="1"/>
        </p:nvGrpSpPr>
        <p:grpSpPr>
          <a:xfrm>
            <a:off x="8684372" y="5795973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13E61-F10F-4E2C-8269-A75F2E899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2" name="Picture 11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2EF05C51-ADA4-4728-8019-9C35AC948C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C61D96A-BD31-40EE-B3C7-1BCF6A3DB1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8562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92697"/>
            <a:ext cx="11523133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1439"/>
            <a:ext cx="11523133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22EA78-C608-4F32-8678-FB73C053DAB4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91AA11-4CD2-44F3-9267-05C8258BD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2B57723B-B35C-4C00-AEBC-271BACE217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83C50A4-B09B-4754-BAB3-C980AE7E6B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711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2801"/>
            <a:ext cx="5666317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6096001" y="1341438"/>
            <a:ext cx="576064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1201D9-4C7C-4601-9639-60BF5F131FDD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60F179-33A8-49A8-AF75-0D6B4742CD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0" name="Picture 9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124E54ED-1EE8-47F2-AD7C-11CF025483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E6EBC4C-3025-49C4-87B1-3C6C52342E3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182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1772816"/>
            <a:ext cx="10988917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91C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4454488"/>
            <a:ext cx="4559829" cy="15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95" y="404664"/>
            <a:ext cx="2886535" cy="504056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5362" y="5013176"/>
            <a:ext cx="9793087" cy="1512168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F2BDDC-AD73-4492-A1BD-395BE171F0A9}"/>
              </a:ext>
            </a:extLst>
          </p:cNvPr>
          <p:cNvGrpSpPr/>
          <p:nvPr userDrawn="1"/>
        </p:nvGrpSpPr>
        <p:grpSpPr>
          <a:xfrm>
            <a:off x="359669" y="6462331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6B23CA-6A7F-4C82-ACCA-A80128DCB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8B6D40DA-A0AC-46CC-A778-02930B3269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AD2AAA3-B5AA-4D13-8678-CDC4CA9919E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218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3649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113185" y="1341438"/>
            <a:ext cx="374438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6000" y="190801"/>
            <a:ext cx="11523133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896AD0-D51A-4A53-A5DF-0EF0032541FA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8CDA7B-12B8-462A-B002-D9E1A6816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3" name="Picture 12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F236CE19-5641-470D-BD99-B94FE4BF69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19826DE4-2E76-46DA-ABB0-209BA9CB4C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368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7586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5360" y="190801"/>
            <a:ext cx="11523133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A96512-D5E7-402A-8B8B-6BD78B626950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37EAE7-EB89-4FA0-A80D-CE77C4D58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1" name="Picture 10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49286C74-1B3F-44D1-9CFA-E90759BF80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F417731-CE09-4C08-8232-E05733A3D65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5707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3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0555" y="188912"/>
            <a:ext cx="2233051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3"/>
                </a:solidFill>
              </a:rPr>
              <a:t>Transforming</a:t>
            </a:r>
            <a:r>
              <a:rPr lang="en-GB" sz="1800" i="1" baseline="0" dirty="0">
                <a:solidFill>
                  <a:schemeClr val="accent3"/>
                </a:solidFill>
              </a:rPr>
              <a:t> London’s health and care together</a:t>
            </a:r>
            <a:endParaRPr lang="en-GB" sz="1800" i="1" dirty="0">
              <a:solidFill>
                <a:schemeClr val="accent3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99813E-1D55-4B09-83FB-5EB3581635E8}"/>
              </a:ext>
            </a:extLst>
          </p:cNvPr>
          <p:cNvGrpSpPr/>
          <p:nvPr userDrawn="1"/>
        </p:nvGrpSpPr>
        <p:grpSpPr>
          <a:xfrm>
            <a:off x="8684372" y="5687977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A2D484-1C69-4738-9508-61BDBDE6B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2" name="Picture 11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D17265D4-AF02-4901-B8A2-A8F7C3CC36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E12CD40-F20F-4ABB-A0FF-A66822E29B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76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92697"/>
            <a:ext cx="11523133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1439"/>
            <a:ext cx="11523133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06CA7B-C58B-4EE9-B590-19690B09B860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CA9AA8-7236-4832-8958-3DDE39831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DDBEBC73-A7DA-404F-948B-4EBBD53A2B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E5826FD-9F4F-4485-9BBE-916E8C6F13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931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2801"/>
            <a:ext cx="5666317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6096001" y="1341438"/>
            <a:ext cx="576064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9C8D13-9AB1-409E-98BD-462CDD45D950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DEEE0C-044F-4C05-A067-DFF1CE48C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0" name="Picture 9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0548B324-A83B-49B6-B562-33F1647A31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4123409-070E-43A1-B361-44001C2D62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88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3649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113185" y="1341438"/>
            <a:ext cx="374438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6000" y="190801"/>
            <a:ext cx="11523133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FE8FC2-93F4-4FC7-AC20-D9680EEBF0B2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E2E2BE-EEF8-444B-9B79-6F2DD6AFC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3" name="Picture 12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A3D40754-FA87-4616-AC23-58CFC20B24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2CC9EE0B-D0D2-4710-A662-4AE0477570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4661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7586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5360" y="190801"/>
            <a:ext cx="11523133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49A3E5-3597-484A-ACAD-FF7712C7C420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7A8025-8C83-4C28-B684-E05405A6B0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1" name="Picture 10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A5E82058-926C-467C-8868-88D1599EF95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6B36466-0135-4DF2-B435-896854180B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951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4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4433" y="188912"/>
            <a:ext cx="2209172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4"/>
                </a:solidFill>
              </a:rPr>
              <a:t>Transforming</a:t>
            </a:r>
            <a:r>
              <a:rPr lang="en-GB" sz="1800" i="1" baseline="0" dirty="0">
                <a:solidFill>
                  <a:schemeClr val="accent4"/>
                </a:solidFill>
              </a:rPr>
              <a:t> London’s health and care together</a:t>
            </a:r>
            <a:endParaRPr lang="en-GB" sz="1800" i="1" dirty="0">
              <a:solidFill>
                <a:schemeClr val="accent4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53A42E-3DF5-4C07-BE60-45FFDF1368D6}"/>
              </a:ext>
            </a:extLst>
          </p:cNvPr>
          <p:cNvGrpSpPr/>
          <p:nvPr userDrawn="1"/>
        </p:nvGrpSpPr>
        <p:grpSpPr>
          <a:xfrm>
            <a:off x="8684372" y="5841284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291203-5A96-4C61-8688-96447A9C3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2" name="Picture 11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ED8ABD93-7092-4E9C-B044-C937038D7D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62861F0-8232-4160-A482-C6CB8EF508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0800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92697"/>
            <a:ext cx="11523133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1439"/>
            <a:ext cx="11523133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C16E4C-F2D5-4E57-B484-733254E7E6B9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0324EF-AFAB-4273-BDFB-6BABE65E54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CB1E5134-54E3-4026-B878-1DCA706696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E32301D-99C1-4204-BE22-A3F23A66B9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1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2801"/>
            <a:ext cx="5666317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6096001" y="1341438"/>
            <a:ext cx="576064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F7B1CB-5CFC-4301-8817-9F77AABF4427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CA66A0-994A-4B23-9B76-1671A45B8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0" name="Picture 9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182D58C8-60E7-4D47-A3EB-8A047E6CB4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B2C0FC2-3CF5-4A1F-BA3C-D0C3604D409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50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92697"/>
            <a:ext cx="11523133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1439"/>
            <a:ext cx="11523133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DB388F-18E6-40D7-AF4D-8B6CD188BC23}"/>
              </a:ext>
            </a:extLst>
          </p:cNvPr>
          <p:cNvGrpSpPr/>
          <p:nvPr userDrawn="1"/>
        </p:nvGrpSpPr>
        <p:grpSpPr>
          <a:xfrm>
            <a:off x="359669" y="6462331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99F615-046F-4396-88AD-731035018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EDB09642-099D-4AC5-A76A-2688988973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51D6C7E-FC34-4451-A5BA-8A90A75F41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0539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3649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113185" y="1341438"/>
            <a:ext cx="374438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6000" y="190801"/>
            <a:ext cx="11523133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297574-1507-47CD-A09D-D3D88C0D897E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5274E1-23B9-4836-905C-33492C569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3" name="Picture 12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0289BFDE-C852-4BE4-88F3-11D566BB897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86274B4-7D81-439B-A46D-98D015C86E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815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7586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5360" y="190801"/>
            <a:ext cx="11523133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370F19-A1AB-4C1A-8DCC-662FE6762436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72CDDC-1F72-4EE6-9744-7646C6EFF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1" name="Picture 10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63D46A49-5364-459D-A3F7-36CB61E025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B64799B-967A-4C85-B90E-69E8C642F4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3521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091C9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10555" y="188912"/>
            <a:ext cx="2233051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91C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rgbClr val="0091C9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rgbClr val="0091C9"/>
                </a:solidFill>
              </a:rPr>
              <a:t>Transforming</a:t>
            </a:r>
            <a:r>
              <a:rPr lang="en-GB" sz="1800" i="1" baseline="0" dirty="0">
                <a:solidFill>
                  <a:srgbClr val="0091C9"/>
                </a:solidFill>
              </a:rPr>
              <a:t> London’s health and care together</a:t>
            </a:r>
            <a:endParaRPr lang="en-GB" sz="1800" i="1" dirty="0">
              <a:solidFill>
                <a:srgbClr val="0091C9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rgbClr val="009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4B5163-5897-4BC7-9EC6-A71BAA3D75AA}"/>
              </a:ext>
            </a:extLst>
          </p:cNvPr>
          <p:cNvGrpSpPr/>
          <p:nvPr userDrawn="1"/>
        </p:nvGrpSpPr>
        <p:grpSpPr>
          <a:xfrm>
            <a:off x="8684372" y="5795973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D8FEA7-14C5-43C5-97BB-CC26C72B9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E8582E1B-CA1C-4FA3-860F-50CD984414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4389D50-F51A-496B-AC56-2DA9B7333AC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0517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34433" y="188912"/>
            <a:ext cx="2209172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1"/>
                </a:solidFill>
              </a:rPr>
              <a:t>Transforming</a:t>
            </a:r>
            <a:r>
              <a:rPr lang="en-GB" sz="1800" i="1" baseline="0" dirty="0">
                <a:solidFill>
                  <a:schemeClr val="accent1"/>
                </a:solidFill>
              </a:rPr>
              <a:t> London’s health and care together</a:t>
            </a:r>
            <a:endParaRPr lang="en-GB" sz="1800" i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67C097-818A-4539-BAC6-FC83578807C2}"/>
              </a:ext>
            </a:extLst>
          </p:cNvPr>
          <p:cNvGrpSpPr/>
          <p:nvPr userDrawn="1"/>
        </p:nvGrpSpPr>
        <p:grpSpPr>
          <a:xfrm>
            <a:off x="8684372" y="5795973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3D5B6E-8742-4D69-8126-7C245ADD1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2" name="Picture 11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161444F2-1A7A-46BD-A5EF-BBAFFA36DE5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B5020BE-B668-4BE4-8C0D-B21CD7781AF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00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0555" y="188912"/>
            <a:ext cx="2233051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08</a:t>
            </a:r>
            <a:endParaRPr lang="en-GB" sz="8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2"/>
                </a:solidFill>
              </a:rPr>
              <a:t>Transforming</a:t>
            </a:r>
            <a:r>
              <a:rPr lang="en-GB" sz="1800" i="1" baseline="0" dirty="0">
                <a:solidFill>
                  <a:schemeClr val="accent2"/>
                </a:solidFill>
              </a:rPr>
              <a:t> London’s health and care together</a:t>
            </a:r>
            <a:endParaRPr lang="en-GB" sz="1800" i="1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E8DF68-54E4-484B-A7C5-A2C99F868F6B}"/>
              </a:ext>
            </a:extLst>
          </p:cNvPr>
          <p:cNvGrpSpPr/>
          <p:nvPr userDrawn="1"/>
        </p:nvGrpSpPr>
        <p:grpSpPr>
          <a:xfrm>
            <a:off x="8780382" y="5794975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E8AD83-3E1B-4347-9901-1CF0466B23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2" name="Picture 11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8B61A3F5-A4F1-4D1B-8BC7-8C24607C55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29D4098-0595-4A6C-B09C-A1B3D0B1FB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8593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accent3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0555" y="188912"/>
            <a:ext cx="2233051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3"/>
                </a:solidFill>
              </a:rPr>
              <a:t>Transforming</a:t>
            </a:r>
            <a:r>
              <a:rPr lang="en-GB" sz="1800" i="1" baseline="0" dirty="0">
                <a:solidFill>
                  <a:schemeClr val="accent3"/>
                </a:solidFill>
              </a:rPr>
              <a:t> London’s health and care together</a:t>
            </a:r>
            <a:endParaRPr lang="en-GB" sz="1800" i="1" dirty="0">
              <a:solidFill>
                <a:schemeClr val="accent3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28CDD-1BD5-4AB9-B42A-D0558D6ED24A}"/>
              </a:ext>
            </a:extLst>
          </p:cNvPr>
          <p:cNvGrpSpPr/>
          <p:nvPr userDrawn="1"/>
        </p:nvGrpSpPr>
        <p:grpSpPr>
          <a:xfrm>
            <a:off x="8684372" y="5687977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CAB331-6F85-4BD6-A3B5-CF16A2DF8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2" name="Picture 11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926262AA-D6E3-49A4-9479-3277532679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52D7199-7DAF-4DAA-926C-054317477B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5142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723" y="1660327"/>
            <a:ext cx="104648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34434" y="2275200"/>
            <a:ext cx="11523133" cy="410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" y="-244800"/>
            <a:ext cx="12192000" cy="17807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01259E-444E-4257-B30D-05CE405505BE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D24194-6B81-48CB-AC18-B6AC290DE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8" name="Picture 7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3BD3A999-27EA-4175-BC3A-8D7C56D3D3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2942CC3-85BE-45FB-BFEB-D169553B38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5082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35580" y="4941214"/>
            <a:ext cx="2436707" cy="1622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43344" y="4941126"/>
            <a:ext cx="2331381" cy="159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05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942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0954" y="274600"/>
            <a:ext cx="1133009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7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2801"/>
            <a:ext cx="5666317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6096001" y="1341438"/>
            <a:ext cx="576064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7EC6D1-7589-4603-B9AA-8211C07FEA31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7552B8-5C1D-4085-82FB-9C040A0B45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0" name="Picture 9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6C3658B5-9B5F-4043-AD5F-33BDE21213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51A6543-1243-4C14-A39C-35CE262F109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4590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785" y="1549400"/>
            <a:ext cx="5276849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549400"/>
            <a:ext cx="527896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CE83645-C215-430A-8E8F-FE4160C8E2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778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">
            <a:extLst>
              <a:ext uri="{FF2B5EF4-FFF2-40B4-BE49-F238E27FC236}">
                <a16:creationId xmlns:a16="http://schemas.microsoft.com/office/drawing/2014/main" id="{0CD0D399-0A7B-4C41-83B2-8A2498503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52100" y="6394922"/>
            <a:ext cx="1041400" cy="230832"/>
          </a:xfrm>
          <a:ln w="12700">
            <a:miter lim="400000"/>
          </a:ln>
        </p:spPr>
        <p:txBody>
          <a:bodyPr tIns="0">
            <a:spAutoFit/>
          </a:bodyPr>
          <a:lstStyle>
            <a:lvl1pPr>
              <a:defRPr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defRPr>
            </a:lvl1pPr>
          </a:lstStyle>
          <a:p>
            <a:pPr>
              <a:defRPr/>
            </a:pPr>
            <a:fld id="{40E93A2C-EF66-4711-86E6-5C312CE5F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611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3649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113185" y="1341438"/>
            <a:ext cx="374438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6000" y="190801"/>
            <a:ext cx="11523133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6F2CFA-65A0-442B-B1C2-75A5E0BFE8F4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69CE17-A535-4998-84E9-66D72F9DC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3" name="Picture 12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65FC0BDD-7E3D-4BBC-8111-284D030B68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4125F13-6534-4D6C-8D2B-A20162628E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310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4433" y="1341438"/>
            <a:ext cx="3744384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71434" y="1341438"/>
            <a:ext cx="7586133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5360" y="190801"/>
            <a:ext cx="11523133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sz="2400" dirty="0"/>
              <a:t>Click to edit Master title style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751D2D-E14B-4C71-A846-10EE7ECCBF3A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F3E729-2356-46CA-840F-B973F54F55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1" name="Picture 10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A478121D-A750-4272-8FD4-E4216894DA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766BB3F-3691-4042-845D-A7BB1F025D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258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1340768"/>
            <a:ext cx="9313333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091C9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10555" y="188912"/>
            <a:ext cx="2233051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91C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rgbClr val="0091C9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10555" y="6165304"/>
            <a:ext cx="114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rgbClr val="0091C9"/>
                </a:solidFill>
              </a:rPr>
              <a:t>Transforming</a:t>
            </a:r>
            <a:r>
              <a:rPr lang="en-GB" sz="1800" i="1" baseline="0" dirty="0">
                <a:solidFill>
                  <a:srgbClr val="0091C9"/>
                </a:solidFill>
              </a:rPr>
              <a:t> London’s health and care together</a:t>
            </a:r>
            <a:endParaRPr lang="en-GB" sz="1800" i="1" dirty="0">
              <a:solidFill>
                <a:srgbClr val="0091C9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10555" y="6165304"/>
            <a:ext cx="11450075" cy="0"/>
          </a:xfrm>
          <a:prstGeom prst="line">
            <a:avLst/>
          </a:prstGeom>
          <a:ln>
            <a:solidFill>
              <a:srgbClr val="009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736704-FBEA-4E35-A11A-1B6858D4E3DC}"/>
              </a:ext>
            </a:extLst>
          </p:cNvPr>
          <p:cNvGrpSpPr/>
          <p:nvPr userDrawn="1"/>
        </p:nvGrpSpPr>
        <p:grpSpPr>
          <a:xfrm>
            <a:off x="8684372" y="5831920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98EAA5-E76C-4379-AFE0-B95C4B60DB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E56063A5-B23F-4811-8314-1C296D419C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9D253CA-BFCE-4BBD-973F-F318A32889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975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92697"/>
            <a:ext cx="11523133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1439"/>
            <a:ext cx="11523133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504FC5-F620-47FC-B5A4-F62092FAD9D9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0CF09B-EFA6-4459-B98C-8F8C609BAF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9" name="Picture 8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8C000FB8-2D9D-4CD3-BB8C-D9303D839DD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24FFAA5-F743-4278-8F9D-8BDB5687CB6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964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88914"/>
            <a:ext cx="11523133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92697"/>
            <a:ext cx="11523133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434" y="1342801"/>
            <a:ext cx="5666317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6096001" y="1341438"/>
            <a:ext cx="5760640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BEA295-9A08-471F-A7CD-0010F89CDA82}"/>
              </a:ext>
            </a:extLst>
          </p:cNvPr>
          <p:cNvGrpSpPr/>
          <p:nvPr userDrawn="1"/>
        </p:nvGrpSpPr>
        <p:grpSpPr>
          <a:xfrm>
            <a:off x="359669" y="6453095"/>
            <a:ext cx="3076258" cy="215991"/>
            <a:chOff x="359669" y="6453095"/>
            <a:chExt cx="3076258" cy="2159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9427DE-CAEB-466F-8F02-4D486A380D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945" y="6519088"/>
              <a:ext cx="858982" cy="149998"/>
            </a:xfrm>
            <a:prstGeom prst="rect">
              <a:avLst/>
            </a:prstGeom>
          </p:spPr>
        </p:pic>
        <p:pic>
          <p:nvPicPr>
            <p:cNvPr id="10" name="Picture 9" descr="M:\Public Health\4_Healthy Adults\MLAPP\Blank docs with logo header\Macmillan logo new.jpg">
              <a:extLst>
                <a:ext uri="{FF2B5EF4-FFF2-40B4-BE49-F238E27FC236}">
                  <a16:creationId xmlns:a16="http://schemas.microsoft.com/office/drawing/2014/main" id="{24D102C8-4560-4978-B4E6-C2FA08BFC2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170" y="6453095"/>
              <a:ext cx="957062" cy="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16CE6AB-4475-4E59-A484-3660FBBCEE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9" y="6453095"/>
              <a:ext cx="957062" cy="215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852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34434" y="908050"/>
            <a:ext cx="11523133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11840" y="63813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1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4" r:id="rId37"/>
    <p:sldLayoutId id="2147483795" r:id="rId38"/>
    <p:sldLayoutId id="2147483796" r:id="rId39"/>
    <p:sldLayoutId id="2147483798" r:id="rId40"/>
    <p:sldLayoutId id="2147483799" r:id="rId41"/>
  </p:sldLayoutIdLst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Managing Consequences of Treatment in Primary Care</a:t>
            </a:r>
            <a:br>
              <a:rPr lang="en-GB" b="1" dirty="0"/>
            </a:br>
            <a:r>
              <a:rPr lang="en-GB" b="1" dirty="0"/>
              <a:t>Module 3</a:t>
            </a:r>
          </a:p>
        </p:txBody>
      </p:sp>
      <p:pic>
        <p:nvPicPr>
          <p:cNvPr id="4" name="Picture 7" descr="M:\Public Health\4_Healthy Adults\MLAPP\Blank docs with logo header\Macmillan logo new.jpg">
            <a:extLst>
              <a:ext uri="{FF2B5EF4-FFF2-40B4-BE49-F238E27FC236}">
                <a16:creationId xmlns:a16="http://schemas.microsoft.com/office/drawing/2014/main" id="{ED445E3E-44EE-471D-8FC3-8C4ED0DF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399596"/>
            <a:ext cx="330078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FCCE4-E5E9-4B6E-ADF7-7E050EB6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6" y="399596"/>
            <a:ext cx="3300789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1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D330F16-B5B1-45C2-891A-E7058CB02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Basic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0076B-D4A2-452B-B95C-4F99312CA6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72A0-A981-4CA6-BFC9-EABDDE07E3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Trigger Questions…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How many times do you open your bowels in 24 hours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Do you have to get up at night to open your bowels?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Do you have urgency/have to rush to the toilet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Do you have faecal leakage/soiling/incontinence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Do you have symptoms that are preventing you from enjoying your life?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Rectal bleeding – may be mild and not serious but always needs specialist assessment so refer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Drug </a:t>
            </a:r>
            <a:r>
              <a:rPr lang="en-GB" sz="2400" dirty="0" err="1"/>
              <a:t>Hx</a:t>
            </a:r>
            <a:r>
              <a:rPr lang="en-GB" sz="2400" dirty="0"/>
              <a:t> - ? Laxatives, loperamide, anti-</a:t>
            </a:r>
            <a:r>
              <a:rPr lang="en-GB" sz="2400" dirty="0" err="1"/>
              <a:t>muscarinics</a:t>
            </a:r>
            <a:r>
              <a:rPr lang="en-GB" sz="2400" dirty="0"/>
              <a:t>, metformin, iron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E7A3-7D12-4784-86CD-8C93D4E7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Advice and Referral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82845-6713-4D87-AB0F-D53715B7ED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AD94BC09-AD79-4FC8-8E92-AEF6A9934DE5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GB" altLang="en-US" sz="2800" dirty="0"/>
              <a:t>Advise keeping a bowel and diet diary</a:t>
            </a:r>
          </a:p>
          <a:p>
            <a:pPr marL="342900" indent="-342900">
              <a:buFontTx/>
              <a:buChar char="•"/>
            </a:pPr>
            <a:r>
              <a:rPr lang="en-GB" altLang="en-US" sz="2800" dirty="0"/>
              <a:t>Dietary advice - ? too much fibre, avoid high fat/</a:t>
            </a:r>
            <a:r>
              <a:rPr lang="en-GB" altLang="en-US" sz="2800" dirty="0" err="1"/>
              <a:t>coffeine</a:t>
            </a:r>
            <a:r>
              <a:rPr lang="en-GB" altLang="en-US" sz="2800" dirty="0"/>
              <a:t>/alcohol. Advise avoiding skipping meals.</a:t>
            </a:r>
          </a:p>
          <a:p>
            <a:pPr marL="342900" indent="-342900">
              <a:buFontTx/>
              <a:buChar char="•"/>
            </a:pPr>
            <a:r>
              <a:rPr lang="en-GB" altLang="en-US" sz="2800" dirty="0"/>
              <a:t>Dietician referral may be helpful</a:t>
            </a:r>
          </a:p>
          <a:p>
            <a:pPr marL="342900" indent="-342900">
              <a:buFontTx/>
              <a:buChar char="•"/>
            </a:pPr>
            <a:r>
              <a:rPr lang="en-GB" altLang="en-US" sz="2800" dirty="0"/>
              <a:t>Stool bulking agents may be helpful if constipation or tenesmus</a:t>
            </a:r>
          </a:p>
          <a:p>
            <a:pPr marL="342900" indent="-342900">
              <a:buFontTx/>
              <a:buChar char="•"/>
            </a:pPr>
            <a:r>
              <a:rPr lang="en-GB" altLang="en-US" sz="2800" dirty="0"/>
              <a:t>Anti-diarrhoeal agents – if chronic  </a:t>
            </a:r>
            <a:r>
              <a:rPr lang="en-GB" altLang="en-US" sz="2800" dirty="0" err="1"/>
              <a:t>diarrheoa</a:t>
            </a:r>
            <a:endParaRPr lang="en-GB" altLang="en-US" sz="2800" dirty="0"/>
          </a:p>
          <a:p>
            <a:pPr marL="342900" indent="-342900">
              <a:buFontTx/>
              <a:buChar char="•"/>
            </a:pPr>
            <a:r>
              <a:rPr lang="en-GB" altLang="en-US" sz="2800" dirty="0"/>
              <a:t>Toilet access advice – local authority websites, radar key, toilet cards. Disability rights UK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4B619D1-4209-4A53-AA5F-F0F16AC8C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Further Management of GI Sx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147A5-6894-4577-BD1F-D991ED2125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529B3-ACC6-4199-90DC-58F55038E0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Diarrhoea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Stool sample, </a:t>
            </a:r>
            <a:r>
              <a:rPr lang="en-GB" sz="2400" dirty="0" err="1"/>
              <a:t>C.Difficile</a:t>
            </a:r>
            <a:r>
              <a:rPr lang="en-GB" sz="2400" dirty="0"/>
              <a:t>, consider pancreatic insufficiency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May need specialist tests so refer if any doubt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Dietician referral may be helpful</a:t>
            </a:r>
          </a:p>
          <a:p>
            <a:pPr>
              <a:defRPr/>
            </a:pPr>
            <a:r>
              <a:rPr lang="en-GB" sz="2400" dirty="0"/>
              <a:t>? Low dose tri-cyclic </a:t>
            </a:r>
          </a:p>
          <a:p>
            <a:pPr>
              <a:defRPr/>
            </a:pPr>
            <a:r>
              <a:rPr lang="en-GB" sz="2400" dirty="0"/>
              <a:t>Pain on defaecation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Examine – fissures, piles. ? Manage in primary care or consider referral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Ulceration  - refer. Consider </a:t>
            </a:r>
            <a:r>
              <a:rPr lang="en-GB" sz="2400" dirty="0" err="1"/>
              <a:t>abx</a:t>
            </a:r>
            <a:r>
              <a:rPr lang="en-GB" sz="2400" dirty="0"/>
              <a:t>, bulking agents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Acupuncture/neuropathic agents, anti-depressant drugs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5379C51-99E0-4385-8D66-D949B6EFF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Other symptoms secondary to Pelvic Disease and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D61A6-4C60-42AA-BC7E-8DF1E3E7DA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099D9-11A2-4F4B-B755-4A37B52631B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Urinary Incontinence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Bleeding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Infertility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Erectile Dysfunction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Vaginal Stenosis and Pain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0966F43-D7E9-476C-AEB2-E02562A69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121650" cy="620713"/>
          </a:xfrm>
        </p:spPr>
        <p:txBody>
          <a:bodyPr rtlCol="0">
            <a:normAutofit fontScale="90000"/>
          </a:bodyPr>
          <a:lstStyle/>
          <a:p>
            <a:pPr>
              <a:spcAft>
                <a:spcPts val="1200"/>
              </a:spcAft>
              <a:defRPr/>
            </a:pPr>
            <a:r>
              <a:rPr lang="en-GB" sz="6000" dirty="0">
                <a:latin typeface="+mn-lt"/>
                <a:sym typeface="Wingdings" pitchFamily="2" charset="2"/>
              </a:rPr>
              <a:t> </a:t>
            </a:r>
            <a:r>
              <a:rPr lang="en-GB" sz="6000" dirty="0">
                <a:latin typeface="+mn-lt"/>
              </a:rPr>
              <a:t>Empower people</a:t>
            </a:r>
            <a:endParaRPr lang="en-US" sz="6000" dirty="0">
              <a:latin typeface="+mn-lt"/>
            </a:endParaRPr>
          </a:p>
        </p:txBody>
      </p:sp>
      <p:sp>
        <p:nvSpPr>
          <p:cNvPr id="18435" name="Right Arrow 9">
            <a:extLst>
              <a:ext uri="{FF2B5EF4-FFF2-40B4-BE49-F238E27FC236}">
                <a16:creationId xmlns:a16="http://schemas.microsoft.com/office/drawing/2014/main" id="{A7F01D5E-9A77-45AE-BC52-2B902748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1855789"/>
            <a:ext cx="679450" cy="484187"/>
          </a:xfrm>
          <a:prstGeom prst="rightArrow">
            <a:avLst>
              <a:gd name="adj1" fmla="val 50000"/>
              <a:gd name="adj2" fmla="val 5014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ct val="35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35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5000"/>
              </a:spcAft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35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35000"/>
              </a:spcAft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8436" name="Picture 5" descr="\\ukostorage02.mcr.local\ServiceDevelopment\Cancer Survivorship\Consequences of Treatment\Patient Resources\Pelvic package\Toilet Cards\Images\MY4A7008.JPG">
            <a:extLst>
              <a:ext uri="{FF2B5EF4-FFF2-40B4-BE49-F238E27FC236}">
                <a16:creationId xmlns:a16="http://schemas.microsoft.com/office/drawing/2014/main" id="{824A76B9-095D-4021-BE05-973C0194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0" y="-24003000"/>
            <a:ext cx="7199312" cy="1079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\\ukostorage02.mcr.local\ServiceDevelopment\Cancer Survivorship\Consequences of Treatment\Patient Resources\Pelvic package\Toilet Cards\Images\MY4A7008.JPG">
            <a:extLst>
              <a:ext uri="{FF2B5EF4-FFF2-40B4-BE49-F238E27FC236}">
                <a16:creationId xmlns:a16="http://schemas.microsoft.com/office/drawing/2014/main" id="{43A1BFC2-2712-4011-8427-43DDCD5E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0" y="-24003000"/>
            <a:ext cx="12576175" cy="188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O:\Cancer Survivorship\Consequences of Treatment\AA CoT overall\Images\Pelvic\pelvic LE men cover.jpg">
            <a:extLst>
              <a:ext uri="{FF2B5EF4-FFF2-40B4-BE49-F238E27FC236}">
                <a16:creationId xmlns:a16="http://schemas.microsoft.com/office/drawing/2014/main" id="{24409262-E841-4162-8C87-220B5D94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427163"/>
            <a:ext cx="2246312" cy="219551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12" descr="O:\Cancer Survivorship\Consequences of Treatment\AA CoT overall\Images\Pelvic\pelvic SE women cover.jpg">
            <a:extLst>
              <a:ext uri="{FF2B5EF4-FFF2-40B4-BE49-F238E27FC236}">
                <a16:creationId xmlns:a16="http://schemas.microsoft.com/office/drawing/2014/main" id="{24F3D6D1-04F5-40D4-91F3-B2360245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15901"/>
            <a:ext cx="2246312" cy="22780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40" name="Group 15">
            <a:extLst>
              <a:ext uri="{FF2B5EF4-FFF2-40B4-BE49-F238E27FC236}">
                <a16:creationId xmlns:a16="http://schemas.microsoft.com/office/drawing/2014/main" id="{41F90AF2-FBE6-49D9-A504-2CC72044D34E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1389063"/>
            <a:ext cx="3911600" cy="5002212"/>
            <a:chOff x="3995935" y="3789040"/>
            <a:chExt cx="4968553" cy="6120680"/>
          </a:xfrm>
        </p:grpSpPr>
        <p:pic>
          <p:nvPicPr>
            <p:cNvPr id="18446" name="Picture 2">
              <a:extLst>
                <a:ext uri="{FF2B5EF4-FFF2-40B4-BE49-F238E27FC236}">
                  <a16:creationId xmlns:a16="http://schemas.microsoft.com/office/drawing/2014/main" id="{90C85FEC-2BAE-452E-9432-5B0ECDA2A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244601"/>
              <a:ext cx="4248472" cy="566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">
              <a:extLst>
                <a:ext uri="{FF2B5EF4-FFF2-40B4-BE49-F238E27FC236}">
                  <a16:creationId xmlns:a16="http://schemas.microsoft.com/office/drawing/2014/main" id="{63102456-64A6-4514-9CF2-CF9EC9F6D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5" y="3789040"/>
              <a:ext cx="4942187" cy="1008112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41" name="Group 14">
            <a:extLst>
              <a:ext uri="{FF2B5EF4-FFF2-40B4-BE49-F238E27FC236}">
                <a16:creationId xmlns:a16="http://schemas.microsoft.com/office/drawing/2014/main" id="{22FDFA4C-50BB-43FD-843E-4EDFDB1A0096}"/>
              </a:ext>
            </a:extLst>
          </p:cNvPr>
          <p:cNvGrpSpPr>
            <a:grpSpLocks/>
          </p:cNvGrpSpPr>
          <p:nvPr/>
        </p:nvGrpSpPr>
        <p:grpSpPr bwMode="auto">
          <a:xfrm>
            <a:off x="1916114" y="2522538"/>
            <a:ext cx="2308225" cy="1649412"/>
            <a:chOff x="395536" y="3573016"/>
            <a:chExt cx="4040507" cy="3053829"/>
          </a:xfrm>
        </p:grpSpPr>
        <p:pic>
          <p:nvPicPr>
            <p:cNvPr id="18444" name="Picture 11" descr="\\ukostorage02.mcr.local\ServiceDevelopment\Cancer Survivorship\Consequences of Treatment\Patient Resources\Pelvic package\Toilet Cards\Images\MY4A7008.JPG">
              <a:extLst>
                <a:ext uri="{FF2B5EF4-FFF2-40B4-BE49-F238E27FC236}">
                  <a16:creationId xmlns:a16="http://schemas.microsoft.com/office/drawing/2014/main" id="{AE9E655F-4807-46A3-B0F9-E0020D11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573016"/>
              <a:ext cx="3168352" cy="3030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4" descr="http://www.basildon.gov.uk/media/image/o/0/RADAR125x136.gif">
              <a:extLst>
                <a:ext uri="{FF2B5EF4-FFF2-40B4-BE49-F238E27FC236}">
                  <a16:creationId xmlns:a16="http://schemas.microsoft.com/office/drawing/2014/main" id="{44912408-4DE2-4368-A80F-6C8B2739D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5229200"/>
              <a:ext cx="1520227" cy="1397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019897A-22A5-49D2-9DC1-64AFA6AA5B5F}"/>
              </a:ext>
            </a:extLst>
          </p:cNvPr>
          <p:cNvSpPr txBox="1">
            <a:spLocks/>
          </p:cNvSpPr>
          <p:nvPr/>
        </p:nvSpPr>
        <p:spPr>
          <a:xfrm>
            <a:off x="5087938" y="134939"/>
            <a:ext cx="5338762" cy="119697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Supporting self-management</a:t>
            </a:r>
          </a:p>
        </p:txBody>
      </p:sp>
      <p:pic>
        <p:nvPicPr>
          <p:cNvPr id="18443" name="Picture 15" descr="Bowel training.png">
            <a:extLst>
              <a:ext uri="{FF2B5EF4-FFF2-40B4-BE49-F238E27FC236}">
                <a16:creationId xmlns:a16="http://schemas.microsoft.com/office/drawing/2014/main" id="{D0682C63-B399-4F32-B444-441654C3E1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4200526"/>
            <a:ext cx="4572000" cy="2341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C62AB53-0409-423A-A0F2-AF6D63031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Other Long term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6C610-2D36-4FE4-8E2B-A65324E59B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0C1AE58E-BB88-4D89-995F-454B114421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Pelvic Radiation Disease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Cancer related fatigue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Chemotherapy induced Peripheral Neuropathy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/>
              <a:t>Lymphoedema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Heart Failure/IHD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Psychological consequences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Remember co-morbidities and contra-indications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656F5-4968-42A5-8BE3-2250AB930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Consequences of Treatment: Immunotherapy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D0043-94EE-4930-8E3B-B63AF75B5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10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of treatment: Immunotherapy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/>
          </a:bodyPr>
          <a:lstStyle/>
          <a:p>
            <a:r>
              <a:rPr lang="en-GB" sz="2000" dirty="0"/>
              <a:t>Due to the immunomodulatory nature of these drugs, the immune-related side-effects can mimic autoimmune disorders: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Pneumonitis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Thyroiditis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Colitis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Hepatitis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Nephritis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Myocarditis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Hypophysitis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Dermatitis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Myositis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Encephalitis</a:t>
            </a:r>
          </a:p>
          <a:p>
            <a:endParaRPr lang="en-GB" sz="20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565914" y="2690191"/>
            <a:ext cx="3114261" cy="11926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Arial" charset="0"/>
              </a:rPr>
              <a:t>Immunotherapy Alert Card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758609" y="4293705"/>
            <a:ext cx="3008243" cy="14842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tx1"/>
                </a:solidFill>
                <a:latin typeface="Arial" charset="0"/>
              </a:rPr>
              <a:t>Early detection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tx1"/>
                </a:solidFill>
                <a:latin typeface="Arial" charset="0"/>
              </a:rPr>
              <a:t>Timely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chemeClr val="tx1"/>
                </a:solidFill>
                <a:latin typeface="Arial" charset="0"/>
              </a:rPr>
              <a:t>Reduce admissions</a:t>
            </a:r>
          </a:p>
        </p:txBody>
      </p:sp>
    </p:spTree>
    <p:extLst>
      <p:ext uri="{BB962C8B-B14F-4D97-AF65-F5344CB8AC3E}">
        <p14:creationId xmlns:p14="http://schemas.microsoft.com/office/powerpoint/2010/main" val="268021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4E7A2E-41E5-4FC7-A5B2-21D300C18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Consequences of Treatment: Chemotherapy, TKIs, </a:t>
            </a:r>
            <a:r>
              <a:rPr lang="en-GB" dirty="0" err="1"/>
              <a:t>MAbs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1ACB2-35ED-4D69-B673-C1A7A9D33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31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of treatment: Chemotherapy, TKIs, </a:t>
            </a:r>
            <a:r>
              <a:rPr lang="en-GB" dirty="0" err="1"/>
              <a:t>MAbs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24A4D18-D41D-4142-A842-D9B19CDC7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43763"/>
              </p:ext>
            </p:extLst>
          </p:nvPr>
        </p:nvGraphicFramePr>
        <p:xfrm>
          <a:off x="334435" y="692698"/>
          <a:ext cx="11522205" cy="56886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4629">
                  <a:extLst>
                    <a:ext uri="{9D8B030D-6E8A-4147-A177-3AD203B41FA5}">
                      <a16:colId xmlns:a16="http://schemas.microsoft.com/office/drawing/2014/main" val="1948062976"/>
                    </a:ext>
                  </a:extLst>
                </a:gridCol>
                <a:gridCol w="4007891">
                  <a:extLst>
                    <a:ext uri="{9D8B030D-6E8A-4147-A177-3AD203B41FA5}">
                      <a16:colId xmlns:a16="http://schemas.microsoft.com/office/drawing/2014/main" val="3511847715"/>
                    </a:ext>
                  </a:extLst>
                </a:gridCol>
                <a:gridCol w="4789685">
                  <a:extLst>
                    <a:ext uri="{9D8B030D-6E8A-4147-A177-3AD203B41FA5}">
                      <a16:colId xmlns:a16="http://schemas.microsoft.com/office/drawing/2014/main" val="4044267540"/>
                    </a:ext>
                  </a:extLst>
                </a:gridCol>
              </a:tblGrid>
              <a:tr h="383414">
                <a:tc>
                  <a:txBody>
                    <a:bodyPr/>
                    <a:lstStyle/>
                    <a:p>
                      <a:r>
                        <a:rPr lang="en-GB" sz="1600" dirty="0"/>
                        <a:t>Side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35838"/>
                  </a:ext>
                </a:extLst>
              </a:tr>
              <a:tr h="1080532">
                <a:tc>
                  <a:txBody>
                    <a:bodyPr/>
                    <a:lstStyle/>
                    <a:p>
                      <a:r>
                        <a:rPr lang="en-GB" sz="1400" dirty="0"/>
                        <a:t>Myelosuppression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Intensive chemotherapy regimes, age risk factor, bone marrow disease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Patients given GSCF to prevent neutropenia for high risk oncology chemo regimes; may require transfusions, check bleeding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632014"/>
                  </a:ext>
                </a:extLst>
              </a:tr>
              <a:tr h="836541">
                <a:tc>
                  <a:txBody>
                    <a:bodyPr/>
                    <a:lstStyle/>
                    <a:p>
                      <a:r>
                        <a:rPr lang="en-GB" sz="1400" dirty="0"/>
                        <a:t>Neutropenic sepsis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Intensive chemotherapy regimes, bone marrow transplant myeloablative 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Urgent referral, door to needle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21654"/>
                  </a:ext>
                </a:extLst>
              </a:tr>
              <a:tr h="776643">
                <a:tc>
                  <a:txBody>
                    <a:bodyPr/>
                    <a:lstStyle/>
                    <a:p>
                      <a:r>
                        <a:rPr lang="en-GB" sz="1400" dirty="0"/>
                        <a:t>Nausea and vomiting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Melphalan, carboplatin, cisplatin, high dose cyclophosphamide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Check local treatment protocol for N&amp;V management; dehydration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90550"/>
                  </a:ext>
                </a:extLst>
              </a:tr>
              <a:tr h="620550">
                <a:tc>
                  <a:txBody>
                    <a:bodyPr/>
                    <a:lstStyle/>
                    <a:p>
                      <a:r>
                        <a:rPr lang="en-GB" sz="1400" dirty="0"/>
                        <a:t>Mucositis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dose 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Potential for infection, reduce pain, encourage oral hygiene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617934"/>
                  </a:ext>
                </a:extLst>
              </a:tr>
              <a:tr h="701077">
                <a:tc>
                  <a:txBody>
                    <a:bodyPr/>
                    <a:lstStyle/>
                    <a:p>
                      <a:r>
                        <a:rPr lang="en-GB" sz="1400" dirty="0"/>
                        <a:t>Diarrhoea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Irinotecan, 5-FU, Capecitabine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Can be acute or delayed.</a:t>
                      </a:r>
                    </a:p>
                    <a:p>
                      <a:r>
                        <a:rPr lang="en-GB" sz="1400" dirty="0"/>
                        <a:t>Risk of secondary AKI, stoma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87334"/>
                  </a:ext>
                </a:extLst>
              </a:tr>
              <a:tr h="669324">
                <a:tc>
                  <a:txBody>
                    <a:bodyPr/>
                    <a:lstStyle/>
                    <a:p>
                      <a:r>
                        <a:rPr lang="en-GB" sz="1400" dirty="0"/>
                        <a:t>Skin reactions e.g. PPE, acneiform 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Capecitabine, 5-FU, EGFR inhibitors e.g. </a:t>
                      </a:r>
                      <a:r>
                        <a:rPr lang="en-GB" sz="1400" dirty="0" err="1"/>
                        <a:t>afatinib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Emollients and steroid creams for prophylaxis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98477"/>
                  </a:ext>
                </a:extLst>
              </a:tr>
              <a:tr h="620550">
                <a:tc>
                  <a:txBody>
                    <a:bodyPr/>
                    <a:lstStyle/>
                    <a:p>
                      <a:r>
                        <a:rPr lang="en-GB" sz="14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Bevacizumab, carfilzomib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Amlodipine, ACE inhibitors, ARB’s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9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51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36A80A-44B4-4420-A34E-DBD0C791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3320A1-8154-4A73-AC88-89D12C6BA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Training content for managing cancer as a long term condition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B5478-F676-4AC7-B0A9-0A9781ECA1F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content within these slides can be used and adapted for local use in Protected Learning Time and other training sessions on cancer as a long term condition.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module is one of five – it can be used in isolation or as part of a wider training package. The modules are: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Personalised cancer care interventions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Holistic cancer care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Consequences of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Psychological support and rehabilitation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needs of people affected by cancer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E35FD9-BAED-4C21-AD8C-8710931A18D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Intended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CCG clinical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Macmillan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Primary Care Nursing Forum 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Training Hubs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prescribing teams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content contained within this module was co-developed with London clinicians from Transforming Cancer Services Team (part of Healthy London Partnership), Macmillan Cancer Support, Trusts and Primary Care.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using these slides locally, please ensure branding includes Health Education England, Macmillan and Healthy London Partnership. Thank you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29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of treatment: Chemotherapy, TKIs, </a:t>
            </a:r>
            <a:r>
              <a:rPr lang="en-GB" dirty="0" err="1"/>
              <a:t>MAbs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 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E846AD5B-4960-4C94-856E-A5EE74515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14443"/>
              </p:ext>
            </p:extLst>
          </p:nvPr>
        </p:nvGraphicFramePr>
        <p:xfrm>
          <a:off x="334433" y="692697"/>
          <a:ext cx="11522208" cy="54443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5157">
                  <a:extLst>
                    <a:ext uri="{9D8B030D-6E8A-4147-A177-3AD203B41FA5}">
                      <a16:colId xmlns:a16="http://schemas.microsoft.com/office/drawing/2014/main" val="1948062976"/>
                    </a:ext>
                  </a:extLst>
                </a:gridCol>
                <a:gridCol w="3926097">
                  <a:extLst>
                    <a:ext uri="{9D8B030D-6E8A-4147-A177-3AD203B41FA5}">
                      <a16:colId xmlns:a16="http://schemas.microsoft.com/office/drawing/2014/main" val="3511847715"/>
                    </a:ext>
                  </a:extLst>
                </a:gridCol>
                <a:gridCol w="4560954">
                  <a:extLst>
                    <a:ext uri="{9D8B030D-6E8A-4147-A177-3AD203B41FA5}">
                      <a16:colId xmlns:a16="http://schemas.microsoft.com/office/drawing/2014/main" val="4044267540"/>
                    </a:ext>
                  </a:extLst>
                </a:gridCol>
              </a:tblGrid>
              <a:tr h="355467">
                <a:tc>
                  <a:txBody>
                    <a:bodyPr/>
                    <a:lstStyle/>
                    <a:p>
                      <a:r>
                        <a:rPr lang="en-GB" sz="1600" dirty="0"/>
                        <a:t>Side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35838"/>
                  </a:ext>
                </a:extLst>
              </a:tr>
              <a:tr h="781542">
                <a:tc>
                  <a:txBody>
                    <a:bodyPr/>
                    <a:lstStyle/>
                    <a:p>
                      <a:r>
                        <a:rPr lang="en-GB" sz="1400" dirty="0"/>
                        <a:t>Neuropathy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Oxaliplatin, high dose paclitaxel, docetaxel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Potentially irreversible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632014"/>
                  </a:ext>
                </a:extLst>
              </a:tr>
              <a:tr h="591003">
                <a:tc>
                  <a:txBody>
                    <a:bodyPr/>
                    <a:lstStyle/>
                    <a:p>
                      <a:r>
                        <a:rPr lang="en-GB" sz="1400" dirty="0"/>
                        <a:t>LVEF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Anthracyclines</a:t>
                      </a:r>
                      <a:r>
                        <a:rPr lang="en-GB" sz="1400"/>
                        <a:t>, Herceptin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ACE inhibitor initiation, cardiac echogram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21654"/>
                  </a:ext>
                </a:extLst>
              </a:tr>
              <a:tr h="739663">
                <a:tc>
                  <a:txBody>
                    <a:bodyPr/>
                    <a:lstStyle/>
                    <a:p>
                      <a:r>
                        <a:rPr lang="en-GB" sz="1400" dirty="0"/>
                        <a:t>Encephalopathy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dose: </a:t>
                      </a:r>
                      <a:r>
                        <a:rPr lang="en-GB" sz="1400" dirty="0" err="1"/>
                        <a:t>Ifosfamide</a:t>
                      </a:r>
                      <a:r>
                        <a:rPr lang="en-GB" sz="1400" dirty="0"/>
                        <a:t>, cyclophosphamide, methotrexate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Requires urgent referral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90550"/>
                  </a:ext>
                </a:extLst>
              </a:tr>
              <a:tr h="591003">
                <a:tc>
                  <a:txBody>
                    <a:bodyPr/>
                    <a:lstStyle/>
                    <a:p>
                      <a:r>
                        <a:rPr lang="en-GB" sz="1400" dirty="0"/>
                        <a:t>Haemorrhagic cystitis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Ifosfamide</a:t>
                      </a:r>
                      <a:r>
                        <a:rPr lang="en-GB" sz="1400" dirty="0"/>
                        <a:t>, cyclophosphamide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Patients should have emergency </a:t>
                      </a:r>
                      <a:r>
                        <a:rPr lang="en-GB" sz="1400" dirty="0" err="1"/>
                        <a:t>mesna</a:t>
                      </a:r>
                      <a:r>
                        <a:rPr lang="en-GB" sz="1400" dirty="0"/>
                        <a:t> doses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617934"/>
                  </a:ext>
                </a:extLst>
              </a:tr>
              <a:tr h="1013111">
                <a:tc>
                  <a:txBody>
                    <a:bodyPr/>
                    <a:lstStyle/>
                    <a:p>
                      <a:r>
                        <a:rPr lang="en-GB" sz="1400" dirty="0"/>
                        <a:t>Thromboembolism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Cancer + other risk factors; thalidomide, lenalidomide, pomalidomide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VTE risk assessment, patients on LMWH sliding scale or NOAC should have documented treatment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87334"/>
                  </a:ext>
                </a:extLst>
              </a:tr>
              <a:tr h="781542">
                <a:tc>
                  <a:txBody>
                    <a:bodyPr/>
                    <a:lstStyle/>
                    <a:p>
                      <a:r>
                        <a:rPr lang="en-GB" sz="1400" dirty="0"/>
                        <a:t>Nephrotoxicity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dose methotrexate, cisplatin, carboplatin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Check for concurrent nephrotoxic drugs and drugs with high renal clearance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98477"/>
                  </a:ext>
                </a:extLst>
              </a:tr>
              <a:tr h="591003">
                <a:tc>
                  <a:txBody>
                    <a:bodyPr/>
                    <a:lstStyle/>
                    <a:p>
                      <a:r>
                        <a:rPr lang="en-GB" sz="1400" dirty="0"/>
                        <a:t>Tumour Lysis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AML, ALL, APML and SCLC; </a:t>
                      </a:r>
                      <a:r>
                        <a:rPr lang="en-GB" sz="1400" dirty="0" err="1"/>
                        <a:t>venetoclax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Low/intermediate risk patients managed with allopurinol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9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1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8F95C1-5539-4DC6-B896-53A756621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Consequences of Treatment: Cardiovascular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AEDBCB-8FDB-4F7D-8B68-47D41A8C6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7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8AF80D2-9AA9-4499-B8BD-74EAD97EE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Cardiovascular Consequences of Treatment for Cancer</a:t>
            </a:r>
            <a:br>
              <a:rPr lang="en-GB" altLang="en-US"/>
            </a:b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70495-9742-4144-AC76-B061A53108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D06C918-FE45-40F1-AF8D-2B9B5AF8E5FB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GB" altLang="en-US" sz="2200" dirty="0"/>
              <a:t>Cancer treatment should be considered a risk factor for cardiovascular disease</a:t>
            </a:r>
          </a:p>
          <a:p>
            <a:pPr marL="703263" lvl="1" indent="-342900"/>
            <a:r>
              <a:rPr lang="en-GB" altLang="en-US" sz="2200" dirty="0"/>
              <a:t>Acute</a:t>
            </a:r>
          </a:p>
          <a:p>
            <a:pPr marL="893763" lvl="2" indent="-342900"/>
            <a:r>
              <a:rPr lang="en-GB" altLang="en-US" sz="2200" dirty="0"/>
              <a:t>5FU chemotherapy  - MI</a:t>
            </a:r>
          </a:p>
          <a:p>
            <a:pPr marL="893763" lvl="2" indent="-342900"/>
            <a:r>
              <a:rPr lang="en-GB" altLang="en-US" sz="2200" dirty="0"/>
              <a:t>Herceptin – reduced EF</a:t>
            </a:r>
          </a:p>
          <a:p>
            <a:pPr marL="893763" lvl="2" indent="-342900"/>
            <a:r>
              <a:rPr lang="en-GB" altLang="en-US" sz="2200" dirty="0"/>
              <a:t>Immunotherapy – myocarditis (rare)</a:t>
            </a:r>
          </a:p>
          <a:p>
            <a:pPr marL="893763" lvl="2" indent="-342900"/>
            <a:r>
              <a:rPr lang="en-GB" altLang="en-US" sz="2200" dirty="0" err="1"/>
              <a:t>Arrythmias</a:t>
            </a:r>
            <a:r>
              <a:rPr lang="en-GB" altLang="en-US" sz="2200" dirty="0"/>
              <a:t> </a:t>
            </a:r>
          </a:p>
          <a:p>
            <a:pPr marL="703263" lvl="1" indent="-342900"/>
            <a:r>
              <a:rPr lang="en-GB" altLang="en-US" sz="2200" dirty="0"/>
              <a:t>Long term</a:t>
            </a:r>
          </a:p>
          <a:p>
            <a:pPr marL="893763" lvl="2" indent="-342900"/>
            <a:r>
              <a:rPr lang="en-GB" altLang="en-US" sz="2200" dirty="0"/>
              <a:t>Chest RT (</a:t>
            </a:r>
            <a:r>
              <a:rPr lang="en-GB" altLang="en-US" sz="2200" dirty="0" err="1"/>
              <a:t>esp</a:t>
            </a:r>
            <a:r>
              <a:rPr lang="en-GB" altLang="en-US" sz="2200" dirty="0"/>
              <a:t> left sided)</a:t>
            </a:r>
          </a:p>
          <a:p>
            <a:pPr marL="893763" lvl="2" indent="-342900"/>
            <a:r>
              <a:rPr lang="en-GB" altLang="en-US" sz="2200" dirty="0"/>
              <a:t>Hormone therapies</a:t>
            </a:r>
          </a:p>
          <a:p>
            <a:pPr marL="893763" lvl="2" indent="-342900"/>
            <a:r>
              <a:rPr lang="en-GB" altLang="en-US" sz="2200" dirty="0"/>
              <a:t>Chemotherapies such as anthracyclines –reduced EF (</a:t>
            </a:r>
            <a:r>
              <a:rPr lang="en-GB" altLang="en-US" sz="2200" dirty="0" err="1"/>
              <a:t>esp</a:t>
            </a:r>
            <a:r>
              <a:rPr lang="en-GB" altLang="en-US" sz="2200" dirty="0"/>
              <a:t> for breast, haematological, sarcoma, childhood cancers)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AD7C3E0-AD6A-43CD-932C-5AA3C475E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Cardiovascular consequences - Issues for Primary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65335-968E-49B7-B47E-4EF817C05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56099A73-0EED-4685-B98B-B56C01F06C97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Accurate coding so primary care teams are always aware of previous treatments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Ensure secondary care physicians fully aware of any cardiovascular history or significant risk factors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Consider risk factors prior to cancer treatment and ensure optimum treatment to reduce risks and reduce treatment delays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Ensure patients at risk receive regular cardiovascular checks in Primary Care – even if asymptomatic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Involve cardiology if develop symptoms or signs of abnormal cardiac function and ensure all information regarding previous treatments on referral.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If a patients who has received potential cardiotoxic treatment is considering getting pregnant – refer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Consider referral in these patients also if considering high level exercise competitions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Heart health quick guide.png" descr="Heart health quick guide.png">
            <a:extLst>
              <a:ext uri="{FF2B5EF4-FFF2-40B4-BE49-F238E27FC236}">
                <a16:creationId xmlns:a16="http://schemas.microsoft.com/office/drawing/2014/main" id="{B5BE72C2-2DCA-4914-9BD7-CBF91BB3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557338"/>
            <a:ext cx="3198812" cy="452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headline-heart-health.png" descr="C:\Users\ebowman\Downloads\headline-heart-health.png">
            <a:extLst>
              <a:ext uri="{FF2B5EF4-FFF2-40B4-BE49-F238E27FC236}">
                <a16:creationId xmlns:a16="http://schemas.microsoft.com/office/drawing/2014/main" id="{E4594026-9E3C-4E9D-83AB-BC1C873E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76251"/>
            <a:ext cx="6259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4580" name="Heart health and cancer treatment.jpg" descr="Heart health and cancer treatment">
            <a:extLst>
              <a:ext uri="{FF2B5EF4-FFF2-40B4-BE49-F238E27FC236}">
                <a16:creationId xmlns:a16="http://schemas.microsoft.com/office/drawing/2014/main" id="{70E73A5D-6A68-4961-AF80-431772A3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557338"/>
            <a:ext cx="3670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4581" name="MAC14016.jpg" descr="http://be.macmillan.org.uk/be/images/Product/medium/MAC14016.jpg">
            <a:extLst>
              <a:ext uri="{FF2B5EF4-FFF2-40B4-BE49-F238E27FC236}">
                <a16:creationId xmlns:a16="http://schemas.microsoft.com/office/drawing/2014/main" id="{A4CBF89F-DAAB-4613-82A3-672A843E4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043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B5B428-0372-47C2-BAA4-7A2F326A9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Consequences of Treatment: Sexual Dysfunction, Endocrine and Other Toxicities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992F82-0E72-47EF-A9AA-F116EEB7E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0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F0F0482-16A5-474E-AEC1-FCA66E8B1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Sexual Problems following Cancer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89428-0152-41CE-9661-1E498026F5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BC41-854B-4F1C-B696-D062A67D5C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Erectile dysfunction common after pelvic treatment – both surgery and radiotherapy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Vaginal dryness/dyspareunia also common – hormone treatment for breast cancer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Post surgery (stoma formation) can affect body image and relationships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Can have significant impact on quality of life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Important for GP/Nurse to be aware of risk and give the patient the opportunity to discuss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F97D87D-C1A6-4631-B7E8-2CA199224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Erectile Dysfunction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BC4DD-B36F-4ACE-8413-CEB8B4B3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8849-508D-4F83-9FC3-C4CB3FBD6B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Surgical Treatment – consider early treatment even pre-surgery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Radiotherapy – consider early treatment &lt;3 months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General review/co-morbidities/drug causes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Psychosexual Therapy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PDE5-I as required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Consider daily PDE5-I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Consider dual therapy with vacuum device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Referral for specialist treatment - </a:t>
            </a:r>
            <a:r>
              <a:rPr lang="en-GB" sz="2400" dirty="0" err="1"/>
              <a:t>alprostadil</a:t>
            </a:r>
            <a:endParaRPr lang="en-GB" sz="2400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C394782-604E-41CB-9DA4-37B1E38D2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Endocrine consequences of Cancer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5EDDC-9C16-48D4-A4EC-EB748810F0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20A5-1701-4677-AE10-457C57DBB7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Acute to long term</a:t>
            </a:r>
          </a:p>
          <a:p>
            <a:pPr marL="703263" lvl="1" indent="-342900">
              <a:defRPr/>
            </a:pPr>
            <a:r>
              <a:rPr lang="en-GB" sz="2400" dirty="0"/>
              <a:t>Diabetes Mellitus for patients on long term steroids, pancreatic surgery</a:t>
            </a:r>
          </a:p>
          <a:p>
            <a:pPr marL="703263" lvl="1" indent="-342900">
              <a:defRPr/>
            </a:pPr>
            <a:r>
              <a:rPr lang="en-GB" sz="2400" dirty="0"/>
              <a:t>Thyroid dysfunction for patients on tyrosine kinase inhibitors and immunotherapy</a:t>
            </a:r>
          </a:p>
          <a:p>
            <a:pPr marL="703263" lvl="1" indent="-342900">
              <a:defRPr/>
            </a:pPr>
            <a:r>
              <a:rPr lang="en-GB" sz="2400" dirty="0" err="1"/>
              <a:t>Hypophysitis</a:t>
            </a:r>
            <a:r>
              <a:rPr lang="en-GB" sz="2400" dirty="0"/>
              <a:t> for patients on immunotherapy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Long term</a:t>
            </a:r>
          </a:p>
          <a:p>
            <a:pPr marL="703263" lvl="1" indent="-342900">
              <a:defRPr/>
            </a:pPr>
            <a:r>
              <a:rPr lang="en-GB" sz="2400" dirty="0"/>
              <a:t>Osteoporosis – especially for patients on ADT and AI (prostate and breast). Baseline DEXA advises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Again important to code treatment and for primary care teams to be aware of the risk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6CF1D54-92F6-4764-8E1D-417F9DC9E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Toxicities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D4DED-DBD6-2440-8C4E-7852BAD456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D912590-BD18-460C-A8D1-3BA5A1D8C990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•"/>
            </a:pPr>
            <a:r>
              <a:rPr lang="en-US" altLang="en-US" sz="2200" dirty="0"/>
              <a:t>Neurological</a:t>
            </a:r>
          </a:p>
          <a:p>
            <a:pPr marL="703263" lvl="1" indent="-342900"/>
            <a:r>
              <a:rPr lang="en-US" altLang="en-US" sz="2200" dirty="0"/>
              <a:t>PSN – can occur after chemotherapy stops – no known cure, treat as other PSN</a:t>
            </a:r>
          </a:p>
          <a:p>
            <a:pPr marL="703263" lvl="1" indent="-342900"/>
            <a:r>
              <a:rPr lang="en-US" altLang="en-US" sz="2200" dirty="0"/>
              <a:t>Chronic pain syndromes</a:t>
            </a:r>
          </a:p>
          <a:p>
            <a:pPr marL="703263" lvl="1" indent="-342900"/>
            <a:r>
              <a:rPr lang="en-US" altLang="en-US" sz="2200" dirty="0"/>
              <a:t>Memory impairment (‘chemo brain’)	</a:t>
            </a:r>
          </a:p>
          <a:p>
            <a:pPr marL="342900" indent="-342900">
              <a:buFontTx/>
              <a:buChar char="•"/>
            </a:pPr>
            <a:r>
              <a:rPr lang="en-US" altLang="en-US" sz="2200" dirty="0"/>
              <a:t>Respiratory </a:t>
            </a:r>
          </a:p>
          <a:p>
            <a:pPr marL="703263" lvl="1" indent="-342900"/>
            <a:r>
              <a:rPr lang="en-US" altLang="en-US" sz="2200" dirty="0"/>
              <a:t>Pneumonitis – usually occurs whilst on treatment</a:t>
            </a:r>
          </a:p>
          <a:p>
            <a:pPr marL="342900" indent="-342900">
              <a:buFontTx/>
              <a:buChar char="•"/>
            </a:pPr>
            <a:r>
              <a:rPr lang="en-US" altLang="en-US" sz="2200" dirty="0"/>
              <a:t>Skin </a:t>
            </a:r>
          </a:p>
          <a:p>
            <a:pPr marL="703263" lvl="1" indent="-342900"/>
            <a:r>
              <a:rPr lang="en-US" altLang="en-US" sz="2200" dirty="0"/>
              <a:t>Post RT</a:t>
            </a:r>
          </a:p>
          <a:p>
            <a:pPr marL="703263" lvl="1" indent="-342900"/>
            <a:r>
              <a:rPr lang="en-US" altLang="en-US" sz="2200" dirty="0" err="1"/>
              <a:t>Acneform</a:t>
            </a:r>
            <a:r>
              <a:rPr lang="en-US" altLang="en-US" sz="2200" dirty="0"/>
              <a:t> rash with targeted treatment</a:t>
            </a:r>
          </a:p>
          <a:p>
            <a:pPr marL="342900" indent="-342900">
              <a:buFontTx/>
              <a:buChar char="•"/>
            </a:pPr>
            <a:r>
              <a:rPr lang="en-US" altLang="en-US" sz="2200" dirty="0"/>
              <a:t>Difficulty eating/speaking	</a:t>
            </a:r>
          </a:p>
          <a:p>
            <a:pPr marL="703263" lvl="1" indent="-342900"/>
            <a:r>
              <a:rPr lang="en-US" altLang="en-US" sz="2200" dirty="0"/>
              <a:t>Post RT for head and neck/Upper GI cancers</a:t>
            </a:r>
          </a:p>
          <a:p>
            <a:pPr marL="342900" indent="-342900">
              <a:buFontTx/>
              <a:buChar char="•"/>
            </a:pPr>
            <a:r>
              <a:rPr lang="en-GB" altLang="en-US" sz="2200" dirty="0"/>
              <a:t>Increased risk of a second cancer  - especially those who received childhood RT</a:t>
            </a:r>
          </a:p>
          <a:p>
            <a:pPr marL="342900" indent="-342900">
              <a:buFontTx/>
              <a:buChar char="•"/>
            </a:pPr>
            <a:endParaRPr lang="en-US" altLang="en-US" dirty="0"/>
          </a:p>
          <a:p>
            <a:pPr marL="893763" lvl="2" indent="-3429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>
            <a:extLst>
              <a:ext uri="{FF2B5EF4-FFF2-40B4-BE49-F238E27FC236}">
                <a16:creationId xmlns:a16="http://schemas.microsoft.com/office/drawing/2014/main" id="{23DC998E-0935-4E23-A361-125F89B3D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Aims and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FD6CF-EF9A-4ADF-9D98-227B6F4B83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A815F-334E-4199-8A97-8642B0324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>
              <a:defRPr/>
            </a:pPr>
            <a:r>
              <a:rPr lang="en-GB" sz="2400" b="1" dirty="0"/>
              <a:t>Aims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Help improve holistic understanding of the long term management of people affected by cancer  </a:t>
            </a:r>
          </a:p>
          <a:p>
            <a:pPr>
              <a:defRPr/>
            </a:pPr>
            <a:r>
              <a:rPr lang="en-GB" sz="2400" b="1" dirty="0"/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Understand the impact of cancer treatment on patients in short, medium and long term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Identify the types of cancers where consequences of treatment are most likely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Recognise some of the main consequences of treatment, their symptoms and how to manage them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Apply skills in practice</a:t>
            </a:r>
          </a:p>
          <a:p>
            <a:pPr marL="1095375" lvl="3"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 Highlight online educational tools and other resources that can enhance patient care </a:t>
            </a:r>
          </a:p>
          <a:p>
            <a:pPr marL="571500" lvl="1">
              <a:defRPr/>
            </a:pPr>
            <a:endParaRPr lang="en-GB" sz="15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E17DB-2D9C-4212-AB23-FC1A16EFE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Lymphoedema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4008D-23E0-4798-86D9-59A3D1510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070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114B-62FF-4D5C-B2AB-948F2719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Lymphoedema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A7821-163D-4043-A01E-3BADDC8D77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80943-EC6D-42D7-8CFB-2D07FA3764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Primary Lymphoedema, where there is a congenital lymphatic abnormality or Secondary Lymphoedema, where the lymphatic system is damaged by an extrinsic process such as trauma, disease or infection</a:t>
            </a:r>
          </a:p>
          <a:p>
            <a:r>
              <a:rPr lang="en-GB" sz="2000" dirty="0">
                <a:solidFill>
                  <a:srgbClr val="002060"/>
                </a:solidFill>
              </a:rPr>
              <a:t>Lymphoedema is staged according to the International Society of Lymphoedema Staging as follows: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ISL Stage 0: A subclinical state where swelling is not evident despite impaired lymph transport. This stage may exist for months or years before oedema becomes evident.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ISL Stage I: This represents early onset of the condition where there is accumulation of tissue fluid that subsides with limb elevation. The oedema may be pitting at this stage.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ISL Stage II: Limb elevation alone rarely reduces swelling and pitting is manifest.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ISL Late Stage II: There may or may not be pitting as tissue fibrosis is more evident.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ISL Stage III: The tissue is hard (fibrotic) and pitting is absent. Skin changes such as thickening, hyperpigmentation, increased skin folds, fat deposits and warty overgrowths develop. </a:t>
            </a:r>
          </a:p>
        </p:txBody>
      </p:sp>
    </p:spTree>
    <p:extLst>
      <p:ext uri="{BB962C8B-B14F-4D97-AF65-F5344CB8AC3E}">
        <p14:creationId xmlns:p14="http://schemas.microsoft.com/office/powerpoint/2010/main" val="4093149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56B1-CBCC-44A5-BD4E-3E921E5E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108696"/>
            <a:ext cx="11523133" cy="503783"/>
          </a:xfrm>
        </p:spPr>
        <p:txBody>
          <a:bodyPr/>
          <a:lstStyle/>
          <a:p>
            <a:r>
              <a:rPr lang="en-GB" dirty="0"/>
              <a:t>The British Lymphology Society recognises 4 population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E315D-F7A3-4EA7-B44B-13747602FB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DCBD2-57B9-4AB3-842B-B24C05FB02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5027275" cy="5616029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Group 1: People ‘at risk’.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Group 2: People with mild and uncomplicated oedema.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Group 3: People with moderate to severe or complicated oedema.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Group 4: People with oedema and advanced malignancy.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Images of upper limb and lower limb lymphoedema before and after treatment are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C408A-E6EF-4EC3-99FB-6A934CC1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9" y="692697"/>
            <a:ext cx="6494931" cy="60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EA895-D1AD-4613-93E9-CE27F71E7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Consequences of Treatment: Psychological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1768F-B6F3-4167-BFD9-D1616267E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513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B554AFC-5895-4CE3-A0FA-1850CAEDB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Psychological Consequences of Cancer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EB358-5823-42B2-886C-82557797D3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9C6FF15-7A01-4244-9CFE-AAEDBA77F37E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GB" altLang="en-US" sz="2400" dirty="0"/>
              <a:t>Multiple potential significant psychological effects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Anxiety, depression, fear of recurrence, reduced confidence, memory problems, body image issues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Can have a very significant impact on quality of life 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Can affect all people living with cancer including carers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Significant variation in treatments available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Masterclass dedicated to this later in the year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29B76B8-BC4F-4CA8-B6D4-2574A6BC0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contact oncology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D0927-B650-AC4B-9CDF-A113937D17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3634B2BB-A3DB-4DE1-86BA-86C411C1A329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2400" dirty="0"/>
              <a:t>Patients on treatment</a:t>
            </a:r>
          </a:p>
          <a:p>
            <a:pPr marL="703263" lvl="1" indent="-342900"/>
            <a:r>
              <a:rPr lang="en-US" altLang="en-US" sz="2400" dirty="0"/>
              <a:t>Acute oncology services/acute oncology assessment 	unit</a:t>
            </a:r>
          </a:p>
          <a:p>
            <a:pPr marL="703263" lvl="1" indent="-342900"/>
            <a:r>
              <a:rPr lang="en-US" altLang="en-US" sz="2400" dirty="0"/>
              <a:t>Oncology </a:t>
            </a:r>
            <a:r>
              <a:rPr lang="en-US" altLang="en-US" sz="2400" dirty="0" err="1"/>
              <a:t>SpR</a:t>
            </a:r>
            <a:r>
              <a:rPr lang="en-US" altLang="en-US" sz="2400" dirty="0"/>
              <a:t>/Consultant on call</a:t>
            </a:r>
          </a:p>
          <a:p>
            <a:pPr marL="703263" lvl="1" indent="-342900"/>
            <a:r>
              <a:rPr lang="en-US" altLang="en-US" sz="2400" dirty="0"/>
              <a:t>Oncology CNS</a:t>
            </a:r>
          </a:p>
          <a:p>
            <a:pPr marL="342900" indent="-342900">
              <a:buFontTx/>
              <a:buChar char="•"/>
            </a:pPr>
            <a:r>
              <a:rPr lang="en-US" altLang="en-US" sz="2400" dirty="0"/>
              <a:t>Non-urgent</a:t>
            </a:r>
          </a:p>
          <a:p>
            <a:pPr marL="703263" lvl="1" indent="-342900"/>
            <a:r>
              <a:rPr lang="en-US" altLang="en-US" sz="2400" dirty="0"/>
              <a:t>Oncology CNS</a:t>
            </a:r>
          </a:p>
          <a:p>
            <a:pPr marL="703263" lvl="1" indent="-342900"/>
            <a:r>
              <a:rPr lang="en-US" altLang="en-US" sz="2400" dirty="0"/>
              <a:t>via PA – to book back in to clinic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EBD4887-4AC6-4FEB-A14D-99F77AD34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 Messages for Primary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6EFDE-210A-4F27-ABBD-D5DF697338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A0F525DB-DE6C-49BF-BE70-F9DA450920A1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GB" altLang="en-US" sz="2400" dirty="0"/>
              <a:t>Keep your cancer register up to date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Good coding in practice – cancer diagnoses and treatment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Good quality cancer care reviews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Previous cancer diagnoses and treatments considered in all long term condition reviews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Be aware of basic management strategies for common consequences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Regular lifestyle and self management advice</a:t>
            </a:r>
          </a:p>
          <a:p>
            <a:pPr marL="342900" indent="-342900">
              <a:buFontTx/>
              <a:buChar char="•"/>
            </a:pPr>
            <a:r>
              <a:rPr lang="en-GB" altLang="en-US" sz="2400" dirty="0"/>
              <a:t>Know when to refer on for specialist input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4" descr="Consequences Toolkit.PNG">
            <a:extLst>
              <a:ext uri="{FF2B5EF4-FFF2-40B4-BE49-F238E27FC236}">
                <a16:creationId xmlns:a16="http://schemas.microsoft.com/office/drawing/2014/main" id="{1C65ABD7-F604-411B-8E39-336BC885F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364" y="517526"/>
            <a:ext cx="10640291" cy="59166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13B5D-53C2-4792-967D-20A2FD9FC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839075" y="6434138"/>
            <a:ext cx="7810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DA0D26-5E4E-4C57-8213-AF9A6FC9F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Consequences of Treatment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E4565-790A-4D70-97DB-47D75E599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FBA523-4592-4F72-8629-CE6720FC0A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AEE99-8FC5-4996-A1D8-2CF9683F65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Produce by Stephen Scott</a:t>
            </a:r>
          </a:p>
        </p:txBody>
      </p:sp>
    </p:spTree>
    <p:extLst>
      <p:ext uri="{BB962C8B-B14F-4D97-AF65-F5344CB8AC3E}">
        <p14:creationId xmlns:p14="http://schemas.microsoft.com/office/powerpoint/2010/main" val="202567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9D3D1E0-84A1-43AB-BF4B-A573AB244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main consequences of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7F9C-5FFD-4EA9-89E9-A1A67DCC68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57E2C6C-68AA-49D0-B52A-A2198303AD71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z="2400" dirty="0"/>
              <a:t>Gastro-intestinal and urinary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 dirty="0"/>
              <a:t>Cardiovascular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 dirty="0"/>
              <a:t>Sexual problems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 dirty="0"/>
              <a:t>Endocrine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 dirty="0"/>
              <a:t>Psychological</a:t>
            </a:r>
          </a:p>
          <a:p>
            <a:pPr marL="457200" indent="-457200">
              <a:buFontTx/>
              <a:buAutoNum type="arabicPeriod"/>
            </a:pPr>
            <a:r>
              <a:rPr lang="en-GB" altLang="en-US" sz="2400" dirty="0"/>
              <a:t>Lymphoedema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B7FBC-A9F1-459F-A3F0-C27C0D07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GI and Urinary COT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A16C5-5F23-4759-A444-6C33CC872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00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DE59597-8254-4988-A2BE-05EE048AA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GI and Urinary consequences – tumours most affected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FF80C-064C-4FE0-8148-0CADDFAD59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A0D1DE2-5464-46D9-A34B-7FD87AFB76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>
              <a:defRPr/>
            </a:pPr>
            <a:r>
              <a:rPr lang="en-GB" altLang="en-US" sz="2400" dirty="0"/>
              <a:t>Types of tumours most affected:</a:t>
            </a:r>
          </a:p>
          <a:p>
            <a:pPr marL="712788" indent="3492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Rectal cancer</a:t>
            </a:r>
          </a:p>
          <a:p>
            <a:pPr marL="712788" indent="3492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Prostate cancer</a:t>
            </a:r>
          </a:p>
          <a:p>
            <a:pPr marL="712788" indent="3492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Cervical cancer</a:t>
            </a:r>
          </a:p>
          <a:p>
            <a:pPr marL="712788" indent="3492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Endometrial cancer</a:t>
            </a:r>
          </a:p>
          <a:p>
            <a:pPr marL="712788" indent="3492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Bladder cancer</a:t>
            </a:r>
          </a:p>
          <a:p>
            <a:pPr marL="712788" indent="3492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860E040-D83E-43D1-BBAB-EE8B6592E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GI syndromes secondary to Pelvic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6FA60-9062-4000-928D-B6C8A5F1BB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DC62-E5D0-4072-8668-0B41B8838E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Faecal incontinence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Urgency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Diarrhoea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Rectal Bleeding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Faecal Leakage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Strictures/Fistulas/Fissures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Abdominal pain/bloating/flatulence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Stoma problems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Weight problems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77BF2BA-EBE5-4A57-BCDA-D30C9C6A4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Management of GI Sx in Primary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1A7EC-CF66-4BE2-AAA2-6AD3AD64CD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4336F28-D025-4402-8EA2-6E4081CF4490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334434" y="692697"/>
            <a:ext cx="11523133" cy="561602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GB" altLang="en-US" sz="2000" dirty="0"/>
              <a:t>Acute</a:t>
            </a:r>
          </a:p>
          <a:p>
            <a:pPr marL="703263" lvl="1" indent="-342900"/>
            <a:r>
              <a:rPr lang="en-GB" altLang="en-US" sz="2000" dirty="0"/>
              <a:t>Can relate to cancer or treatment</a:t>
            </a:r>
          </a:p>
          <a:p>
            <a:pPr marL="703263" lvl="1" indent="-342900"/>
            <a:r>
              <a:rPr lang="en-GB" altLang="en-US" sz="2000" dirty="0"/>
              <a:t>If related to chemotherapy or tyrosine kinase inhibitors (</a:t>
            </a:r>
            <a:r>
              <a:rPr lang="en-GB" altLang="en-US" sz="2000" dirty="0" err="1"/>
              <a:t>eg</a:t>
            </a:r>
            <a:r>
              <a:rPr lang="en-GB" altLang="en-US" sz="2000" dirty="0"/>
              <a:t> sunitinib) – use loperamide and liaise with oncology team</a:t>
            </a:r>
          </a:p>
          <a:p>
            <a:pPr marL="703263" lvl="1" indent="-342900"/>
            <a:r>
              <a:rPr lang="en-GB" altLang="en-US" sz="2000" dirty="0"/>
              <a:t>If on immunotherapy – at risk of colitis – requires admission, not for loperamide (masks symptoms)</a:t>
            </a:r>
          </a:p>
          <a:p>
            <a:pPr marL="703263" lvl="1" indent="-342900"/>
            <a:r>
              <a:rPr lang="en-GB" altLang="en-US" sz="2000" dirty="0"/>
              <a:t>Consider neutropenic enterocolitis if on chemotherapy. Needs referral into Acute Oncology Service </a:t>
            </a:r>
          </a:p>
          <a:p>
            <a:pPr marL="342900" indent="-342900">
              <a:buFontTx/>
              <a:buChar char="•"/>
            </a:pPr>
            <a:r>
              <a:rPr lang="en-GB" altLang="en-US" sz="2000" dirty="0"/>
              <a:t>Long term</a:t>
            </a:r>
          </a:p>
          <a:p>
            <a:pPr marL="703263" lvl="1" indent="-342900"/>
            <a:r>
              <a:rPr lang="en-GB" altLang="en-US" sz="2000" dirty="0"/>
              <a:t>Consequence of surgery</a:t>
            </a:r>
          </a:p>
          <a:p>
            <a:pPr marL="703263" lvl="1" indent="-342900"/>
            <a:r>
              <a:rPr lang="en-GB" altLang="en-US" sz="2000" dirty="0"/>
              <a:t>Pelvic RT</a:t>
            </a:r>
          </a:p>
          <a:p>
            <a:pPr marL="342900" indent="-342900">
              <a:buFontTx/>
              <a:buChar char="•"/>
            </a:pPr>
            <a:r>
              <a:rPr lang="en-GB" altLang="en-US" sz="2000" dirty="0"/>
              <a:t>Consider oncological emergencies – obstruction, perforation, haemorrhage, infection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7 - HLP updated branding-PPT Template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2017-Healthy London_PPT_template" id="{22512DFE-CEA9-874E-8258-F5D08575994B}" vid="{D26D8EE4-4177-564A-8030-A1F640E50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2012</Words>
  <Application>Microsoft Office PowerPoint</Application>
  <PresentationFormat>Widescreen</PresentationFormat>
  <Paragraphs>322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Arial Bold</vt:lpstr>
      <vt:lpstr>Calibri</vt:lpstr>
      <vt:lpstr>Wingdings</vt:lpstr>
      <vt:lpstr>2017 - HLP updated branding-PPT Template</vt:lpstr>
      <vt:lpstr>Managing Consequences of Treatment in Primary Care Module 3</vt:lpstr>
      <vt:lpstr>Introduction</vt:lpstr>
      <vt:lpstr>Aims and Objectives</vt:lpstr>
      <vt:lpstr>PowerPoint Presentation</vt:lpstr>
      <vt:lpstr>The main consequences of treatment</vt:lpstr>
      <vt:lpstr>PowerPoint Presentation</vt:lpstr>
      <vt:lpstr>GI and Urinary consequences – tumours most affected</vt:lpstr>
      <vt:lpstr>GI syndromes secondary to Pelvic Treatment</vt:lpstr>
      <vt:lpstr>Management of GI Sx in Primary Care</vt:lpstr>
      <vt:lpstr>Basic Assessment</vt:lpstr>
      <vt:lpstr>Basic Advice and Referral</vt:lpstr>
      <vt:lpstr>Further Management of GI Sx</vt:lpstr>
      <vt:lpstr>Other symptoms secondary to Pelvic Disease and Treatment</vt:lpstr>
      <vt:lpstr> Empower people</vt:lpstr>
      <vt:lpstr>Other Long term effects</vt:lpstr>
      <vt:lpstr>PowerPoint Presentation</vt:lpstr>
      <vt:lpstr>Consequences of treatment: Immunotherapy</vt:lpstr>
      <vt:lpstr>PowerPoint Presentation</vt:lpstr>
      <vt:lpstr>Consequences of treatment: Chemotherapy, TKIs, MAbs</vt:lpstr>
      <vt:lpstr>Consequences of treatment: Chemotherapy, TKIs, MAbs</vt:lpstr>
      <vt:lpstr>PowerPoint Presentation</vt:lpstr>
      <vt:lpstr>Cardiovascular Consequences of Treatment for Cancer </vt:lpstr>
      <vt:lpstr>Cardiovascular consequences - Issues for Primary Care</vt:lpstr>
      <vt:lpstr>PowerPoint Presentation</vt:lpstr>
      <vt:lpstr>PowerPoint Presentation</vt:lpstr>
      <vt:lpstr>Sexual Problems following Cancer Treatment</vt:lpstr>
      <vt:lpstr>Erectile Dysfunction Management</vt:lpstr>
      <vt:lpstr>Endocrine consequences of Cancer treatment</vt:lpstr>
      <vt:lpstr>Other Toxicities</vt:lpstr>
      <vt:lpstr>PowerPoint Presentation</vt:lpstr>
      <vt:lpstr>Lymphoedema</vt:lpstr>
      <vt:lpstr>The British Lymphology Society recognises 4 population groups</vt:lpstr>
      <vt:lpstr>PowerPoint Presentation</vt:lpstr>
      <vt:lpstr>Psychological Consequences of Cancer Treatment</vt:lpstr>
      <vt:lpstr>How to contact oncology</vt:lpstr>
      <vt:lpstr>Key Messages for Primary 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Holistic Cancer Care Reviews – an introduction Module 2</dc:title>
  <dc:creator>Jason Tong</dc:creator>
  <cp:lastModifiedBy>Jason Tong</cp:lastModifiedBy>
  <cp:revision>13</cp:revision>
  <dcterms:created xsi:type="dcterms:W3CDTF">2020-10-07T17:25:04Z</dcterms:created>
  <dcterms:modified xsi:type="dcterms:W3CDTF">2020-10-07T18:51:45Z</dcterms:modified>
</cp:coreProperties>
</file>