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72" r:id="rId2"/>
  </p:sldMasterIdLst>
  <p:sldIdLst>
    <p:sldId id="256" r:id="rId3"/>
    <p:sldId id="257" r:id="rId4"/>
    <p:sldId id="260" r:id="rId5"/>
    <p:sldId id="261" r:id="rId6"/>
    <p:sldId id="262" r:id="rId7"/>
    <p:sldId id="263" r:id="rId8"/>
    <p:sldId id="264" r:id="rId9"/>
    <p:sldId id="265" r:id="rId10"/>
    <p:sldId id="266" r:id="rId11"/>
    <p:sldId id="267" r:id="rId12"/>
    <p:sldId id="268" r:id="rId13"/>
  </p:sldIdLst>
  <p:sldSz cx="9144000" cy="6858000" type="screen4x3"/>
  <p:notesSz cx="6808788" cy="9940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74"/>
    <p:restoredTop sz="94599"/>
  </p:normalViewPr>
  <p:slideViewPr>
    <p:cSldViewPr snapToGrid="0" snapToObjects="1">
      <p:cViewPr>
        <p:scale>
          <a:sx n="75" d="100"/>
          <a:sy n="75" d="100"/>
        </p:scale>
        <p:origin x="-1733" y="-37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85899"/>
            <a:ext cx="7772400" cy="2024063"/>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6" name="Slide Number Placeholder 5"/>
          <p:cNvSpPr>
            <a:spLocks noGrp="1"/>
          </p:cNvSpPr>
          <p:nvPr>
            <p:ph type="sldNum" sz="quarter" idx="12"/>
          </p:nvPr>
        </p:nvSpPr>
        <p:spPr>
          <a:xfrm>
            <a:off x="7591647" y="6356351"/>
            <a:ext cx="866554" cy="365125"/>
          </a:xfrm>
        </p:spPr>
        <p:txBody>
          <a:bodyPr/>
          <a:lstStyle/>
          <a:p>
            <a:fld id="{82FE8CD3-1A99-9143-BC08-0AC361BD132B}"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7A600FBD-A600-274C-8834-B1D162325422}" type="datetimeFigureOut">
              <a:rPr lang="en-US" smtClean="0"/>
              <a:t>4/30/2020</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82FE8CD3-1A99-9143-BC08-0AC361BD132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7A600FBD-A600-274C-8834-B1D162325422}" type="datetimeFigureOut">
              <a:rPr lang="en-US" smtClean="0"/>
              <a:t>4/30/2020</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82FE8CD3-1A99-9143-BC08-0AC361BD132B}"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538000"/>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4017675"/>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C50F081-9B56-644D-9B30-0A9E7DBBF99B}"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5981E5-99BB-0B42-A552-676AC4719F5E}" type="slidenum">
              <a:rPr lang="en-US" smtClean="0"/>
              <a:t>‹#›</a:t>
            </a:fld>
            <a:endParaRPr lang="en-US"/>
          </a:p>
        </p:txBody>
      </p:sp>
    </p:spTree>
    <p:extLst>
      <p:ext uri="{BB962C8B-B14F-4D97-AF65-F5344CB8AC3E}">
        <p14:creationId xmlns:p14="http://schemas.microsoft.com/office/powerpoint/2010/main" val="13771846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50F081-9B56-644D-9B30-0A9E7DBBF99B}"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5981E5-99BB-0B42-A552-676AC4719F5E}" type="slidenum">
              <a:rPr lang="en-US" smtClean="0"/>
              <a:t>‹#›</a:t>
            </a:fld>
            <a:endParaRPr lang="en-US"/>
          </a:p>
        </p:txBody>
      </p:sp>
    </p:spTree>
    <p:extLst>
      <p:ext uri="{BB962C8B-B14F-4D97-AF65-F5344CB8AC3E}">
        <p14:creationId xmlns:p14="http://schemas.microsoft.com/office/powerpoint/2010/main" val="7640349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50F081-9B56-644D-9B30-0A9E7DBBF99B}"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5981E5-99BB-0B42-A552-676AC4719F5E}" type="slidenum">
              <a:rPr lang="en-US" smtClean="0"/>
              <a:t>‹#›</a:t>
            </a:fld>
            <a:endParaRPr lang="en-US"/>
          </a:p>
        </p:txBody>
      </p:sp>
    </p:spTree>
    <p:extLst>
      <p:ext uri="{BB962C8B-B14F-4D97-AF65-F5344CB8AC3E}">
        <p14:creationId xmlns:p14="http://schemas.microsoft.com/office/powerpoint/2010/main" val="13304775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C50F081-9B56-644D-9B30-0A9E7DBBF99B}" type="datetimeFigureOut">
              <a:rPr lang="en-US" smtClean="0"/>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5981E5-99BB-0B42-A552-676AC4719F5E}" type="slidenum">
              <a:rPr lang="en-US" smtClean="0"/>
              <a:t>‹#›</a:t>
            </a:fld>
            <a:endParaRPr lang="en-US"/>
          </a:p>
        </p:txBody>
      </p:sp>
    </p:spTree>
    <p:extLst>
      <p:ext uri="{BB962C8B-B14F-4D97-AF65-F5344CB8AC3E}">
        <p14:creationId xmlns:p14="http://schemas.microsoft.com/office/powerpoint/2010/main" val="17365007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C50F081-9B56-644D-9B30-0A9E7DBBF99B}" type="datetimeFigureOut">
              <a:rPr lang="en-US" smtClean="0"/>
              <a:t>4/30/2020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5981E5-99BB-0B42-A552-676AC4719F5E}" type="slidenum">
              <a:rPr lang="en-US" smtClean="0"/>
              <a:t>‹#›</a:t>
            </a:fld>
            <a:endParaRPr lang="en-US"/>
          </a:p>
        </p:txBody>
      </p:sp>
    </p:spTree>
    <p:extLst>
      <p:ext uri="{BB962C8B-B14F-4D97-AF65-F5344CB8AC3E}">
        <p14:creationId xmlns:p14="http://schemas.microsoft.com/office/powerpoint/2010/main" val="10646198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C50F081-9B56-644D-9B30-0A9E7DBBF99B}" type="datetimeFigureOut">
              <a:rPr lang="en-US" smtClean="0"/>
              <a:t>4/30/2020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5981E5-99BB-0B42-A552-676AC4719F5E}" type="slidenum">
              <a:rPr lang="en-US" smtClean="0"/>
              <a:t>‹#›</a:t>
            </a:fld>
            <a:endParaRPr lang="en-US"/>
          </a:p>
        </p:txBody>
      </p:sp>
    </p:spTree>
    <p:extLst>
      <p:ext uri="{BB962C8B-B14F-4D97-AF65-F5344CB8AC3E}">
        <p14:creationId xmlns:p14="http://schemas.microsoft.com/office/powerpoint/2010/main" val="2315511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50F081-9B56-644D-9B30-0A9E7DBBF99B}" type="datetimeFigureOut">
              <a:rPr lang="en-US" smtClean="0"/>
              <a:t>4/30/2020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5981E5-99BB-0B42-A552-676AC4719F5E}" type="slidenum">
              <a:rPr lang="en-US" smtClean="0"/>
              <a:t>‹#›</a:t>
            </a:fld>
            <a:endParaRPr lang="en-US"/>
          </a:p>
        </p:txBody>
      </p:sp>
    </p:spTree>
    <p:extLst>
      <p:ext uri="{BB962C8B-B14F-4D97-AF65-F5344CB8AC3E}">
        <p14:creationId xmlns:p14="http://schemas.microsoft.com/office/powerpoint/2010/main" val="4394567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50F081-9B56-644D-9B30-0A9E7DBBF99B}" type="datetimeFigureOut">
              <a:rPr lang="en-US" smtClean="0"/>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5981E5-99BB-0B42-A552-676AC4719F5E}" type="slidenum">
              <a:rPr lang="en-US" smtClean="0"/>
              <a:t>‹#›</a:t>
            </a:fld>
            <a:endParaRPr lang="en-US"/>
          </a:p>
        </p:txBody>
      </p:sp>
    </p:spTree>
    <p:extLst>
      <p:ext uri="{BB962C8B-B14F-4D97-AF65-F5344CB8AC3E}">
        <p14:creationId xmlns:p14="http://schemas.microsoft.com/office/powerpoint/2010/main" val="753150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1449534"/>
            <a:ext cx="7886700" cy="1325563"/>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628650" y="2775097"/>
            <a:ext cx="7886700" cy="3232297"/>
          </a:xfrm>
        </p:spPr>
        <p:txBody>
          <a:bodyPr/>
          <a:lstStyle/>
          <a:p>
            <a:pPr lvl="0"/>
            <a:r>
              <a:rPr lang="en-US"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82FE8CD3-1A99-9143-BC08-0AC361BD132B}"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50F081-9B56-644D-9B30-0A9E7DBBF99B}" type="datetimeFigureOut">
              <a:rPr lang="en-US" smtClean="0"/>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5981E5-99BB-0B42-A552-676AC4719F5E}" type="slidenum">
              <a:rPr lang="en-US" smtClean="0"/>
              <a:t>‹#›</a:t>
            </a:fld>
            <a:endParaRPr lang="en-US"/>
          </a:p>
        </p:txBody>
      </p:sp>
    </p:spTree>
    <p:extLst>
      <p:ext uri="{BB962C8B-B14F-4D97-AF65-F5344CB8AC3E}">
        <p14:creationId xmlns:p14="http://schemas.microsoft.com/office/powerpoint/2010/main" val="9291489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50F081-9B56-644D-9B30-0A9E7DBBF99B}"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5981E5-99BB-0B42-A552-676AC4719F5E}" type="slidenum">
              <a:rPr lang="en-US" smtClean="0"/>
              <a:t>‹#›</a:t>
            </a:fld>
            <a:endParaRPr lang="en-US"/>
          </a:p>
        </p:txBody>
      </p:sp>
    </p:spTree>
    <p:extLst>
      <p:ext uri="{BB962C8B-B14F-4D97-AF65-F5344CB8AC3E}">
        <p14:creationId xmlns:p14="http://schemas.microsoft.com/office/powerpoint/2010/main" val="18530069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50F081-9B56-644D-9B30-0A9E7DBBF99B}"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5981E5-99BB-0B42-A552-676AC4719F5E}" type="slidenum">
              <a:rPr lang="en-US" smtClean="0"/>
              <a:t>‹#›</a:t>
            </a:fld>
            <a:endParaRPr lang="en-US"/>
          </a:p>
        </p:txBody>
      </p:sp>
    </p:spTree>
    <p:extLst>
      <p:ext uri="{BB962C8B-B14F-4D97-AF65-F5344CB8AC3E}">
        <p14:creationId xmlns:p14="http://schemas.microsoft.com/office/powerpoint/2010/main" val="680749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1979759"/>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82FE8CD3-1A99-9143-BC08-0AC361BD132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1428382"/>
            <a:ext cx="7886700" cy="878883"/>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2424223"/>
            <a:ext cx="3886200" cy="375274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2424223"/>
            <a:ext cx="3886200" cy="3752740"/>
          </a:xfrm>
        </p:spPr>
        <p:txBody>
          <a:bodyPr/>
          <a:lstStyle/>
          <a:p>
            <a:pPr lvl="0"/>
            <a:r>
              <a:rPr lang="en-US"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6"/>
          <p:cNvSpPr>
            <a:spLocks noGrp="1"/>
          </p:cNvSpPr>
          <p:nvPr>
            <p:ph type="sldNum" sz="quarter" idx="12"/>
          </p:nvPr>
        </p:nvSpPr>
        <p:spPr/>
        <p:txBody>
          <a:bodyPr/>
          <a:lstStyle/>
          <a:p>
            <a:fld id="{82FE8CD3-1A99-9143-BC08-0AC361BD132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42996" y="1438276"/>
            <a:ext cx="7886700" cy="984102"/>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642996" y="2505075"/>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42996" y="3323782"/>
            <a:ext cx="3868340" cy="272614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1314" y="2505075"/>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7959" y="3323782"/>
            <a:ext cx="3887391" cy="2726144"/>
          </a:xfrm>
        </p:spPr>
        <p:txBody>
          <a:bodyPr/>
          <a:lstStyle/>
          <a:p>
            <a:pPr lvl="0"/>
            <a:r>
              <a:rPr lang="en-US"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8"/>
          <p:cNvSpPr>
            <a:spLocks noGrp="1"/>
          </p:cNvSpPr>
          <p:nvPr>
            <p:ph type="sldNum" sz="quarter" idx="12"/>
          </p:nvPr>
        </p:nvSpPr>
        <p:spPr/>
        <p:txBody>
          <a:bodyPr/>
          <a:lstStyle/>
          <a:p>
            <a:fld id="{82FE8CD3-1A99-9143-BC08-0AC361BD132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1481544"/>
            <a:ext cx="7886700" cy="1325563"/>
          </a:xfrm>
        </p:spPr>
        <p:txBody>
          <a:body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82FE8CD3-1A99-9143-BC08-0AC361BD132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7A600FBD-A600-274C-8834-B1D162325422}" type="datetimeFigureOut">
              <a:rPr lang="en-US" smtClean="0"/>
              <a:t>4/30/2020</a:t>
            </a:fld>
            <a:endParaRPr lang="en-US"/>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82FE8CD3-1A99-9143-BC08-0AC361BD132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7A600FBD-A600-274C-8834-B1D162325422}" type="datetimeFigureOut">
              <a:rPr lang="en-US" smtClean="0"/>
              <a:t>4/30/2020</a:t>
            </a:fld>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82FE8CD3-1A99-9143-BC08-0AC361BD132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7A600FBD-A600-274C-8834-B1D162325422}" type="datetimeFigureOut">
              <a:rPr lang="en-US" smtClean="0"/>
              <a:t>4/30/2020</a:t>
            </a:fld>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82FE8CD3-1A99-9143-BC08-0AC361BD132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e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141440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2806995"/>
            <a:ext cx="7886700" cy="32004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FE8CD3-1A99-9143-BC08-0AC361BD132B}" type="slidenum">
              <a:rPr lang="en-US" smtClean="0"/>
              <a:t>‹#›</a:t>
            </a:fld>
            <a:endParaRPr lang="en-US"/>
          </a:p>
        </p:txBody>
      </p:sp>
      <p:sp>
        <p:nvSpPr>
          <p:cNvPr id="8" name="Footer Placeholder 4"/>
          <p:cNvSpPr txBox="1">
            <a:spLocks/>
          </p:cNvSpPr>
          <p:nvPr userDrawn="1"/>
        </p:nvSpPr>
        <p:spPr>
          <a:xfrm>
            <a:off x="571500" y="6222299"/>
            <a:ext cx="7886700" cy="499177"/>
          </a:xfrm>
          <a:prstGeom prst="rect">
            <a:avLst/>
          </a:prstGeom>
        </p:spPr>
        <p:txBody>
          <a:bodyPr/>
          <a:lstStyle>
            <a:defPPr>
              <a:defRPr lang="en-US"/>
            </a:defPPr>
            <a:lvl1pPr marL="0" algn="l" defTabSz="914400" rtl="0" eaLnBrk="1" latinLnBrk="0" hangingPunct="1">
              <a:defRPr sz="1800" b="1" i="0" kern="1200" baseline="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aseline="0" dirty="0" smtClean="0"/>
              <a:t>Bringing together hospital trusts, GPs, health service commissioners, local authorities </a:t>
            </a:r>
            <a:br>
              <a:rPr lang="en-US" sz="1200" baseline="0" dirty="0" smtClean="0"/>
            </a:br>
            <a:r>
              <a:rPr lang="en-US" sz="1200" baseline="0" dirty="0" smtClean="0"/>
              <a:t>and patients across north and east London to transform cancer care</a:t>
            </a:r>
          </a:p>
          <a:p>
            <a:endParaRPr lang="en-US" dirty="0"/>
          </a:p>
        </p:txBody>
      </p:sp>
      <p:cxnSp>
        <p:nvCxnSpPr>
          <p:cNvPr id="10" name="Straight Connector 9"/>
          <p:cNvCxnSpPr/>
          <p:nvPr userDrawn="1"/>
        </p:nvCxnSpPr>
        <p:spPr>
          <a:xfrm>
            <a:off x="628650" y="6222299"/>
            <a:ext cx="7886700" cy="0"/>
          </a:xfrm>
          <a:prstGeom prst="line">
            <a:avLst/>
          </a:prstGeom>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6215518" y="446587"/>
            <a:ext cx="2299832" cy="934306"/>
          </a:xfrm>
          <a:prstGeom prst="rect">
            <a:avLst/>
          </a:prstGeom>
        </p:spPr>
      </p:pic>
      <p:sp>
        <p:nvSpPr>
          <p:cNvPr id="5" name="TextBox 4"/>
          <p:cNvSpPr txBox="1"/>
          <p:nvPr userDrawn="1"/>
        </p:nvSpPr>
        <p:spPr>
          <a:xfrm>
            <a:off x="8738755" y="3886200"/>
            <a:ext cx="184731" cy="369332"/>
          </a:xfrm>
          <a:prstGeom prst="rect">
            <a:avLst/>
          </a:prstGeom>
          <a:noFill/>
        </p:spPr>
        <p:txBody>
          <a:bodyPr wrap="none" rtlCol="0">
            <a:spAutoFit/>
          </a:bodyPr>
          <a:lstStyle/>
          <a:p>
            <a:endParaRPr lang="en-US"/>
          </a:p>
        </p:txBody>
      </p:sp>
    </p:spTree>
    <p:extLst>
      <p:ext uri="{BB962C8B-B14F-4D97-AF65-F5344CB8AC3E}">
        <p14:creationId xmlns:p14="http://schemas.microsoft.com/office/powerpoint/2010/main" val="12798765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1560280"/>
            <a:ext cx="7886700" cy="808847"/>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2369127"/>
            <a:ext cx="7886700" cy="3807836"/>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50F081-9B56-644D-9B30-0A9E7DBBF99B}" type="datetimeFigureOut">
              <a:rPr lang="en-US" smtClean="0"/>
              <a:t>4/30/2020</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5981E5-99BB-0B42-A552-676AC4719F5E}" type="slidenum">
              <a:rPr lang="en-US" smtClean="0"/>
              <a:t>‹#›</a:t>
            </a:fld>
            <a:endParaRPr lang="en-US"/>
          </a:p>
        </p:txBody>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6215518" y="446587"/>
            <a:ext cx="2299832" cy="934306"/>
          </a:xfrm>
          <a:prstGeom prst="rect">
            <a:avLst/>
          </a:prstGeom>
        </p:spPr>
      </p:pic>
    </p:spTree>
    <p:extLst>
      <p:ext uri="{BB962C8B-B14F-4D97-AF65-F5344CB8AC3E}">
        <p14:creationId xmlns:p14="http://schemas.microsoft.com/office/powerpoint/2010/main" val="175900738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hyperlink" Target="mailto:Sarita.yaganti1@nhs.net" TargetMode="Externa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a:t>SFU Remote Monitoring IT system enhancement</a:t>
            </a:r>
            <a:endParaRPr lang="en-US" dirty="0"/>
          </a:p>
        </p:txBody>
      </p:sp>
      <p:sp>
        <p:nvSpPr>
          <p:cNvPr id="3" name="Subtitle 2"/>
          <p:cNvSpPr>
            <a:spLocks noGrp="1"/>
          </p:cNvSpPr>
          <p:nvPr>
            <p:ph type="subTitle" idx="1"/>
          </p:nvPr>
        </p:nvSpPr>
        <p:spPr>
          <a:xfrm>
            <a:off x="1143000" y="3602038"/>
            <a:ext cx="6858000" cy="1089603"/>
          </a:xfrm>
        </p:spPr>
        <p:txBody>
          <a:bodyPr/>
          <a:lstStyle/>
          <a:p>
            <a:r>
              <a:rPr lang="en-GB" dirty="0"/>
              <a:t>Project initiation document  (PID) </a:t>
            </a:r>
          </a:p>
          <a:p>
            <a:r>
              <a:rPr lang="en-GB" dirty="0" smtClean="0"/>
              <a:t>July </a:t>
            </a:r>
            <a:r>
              <a:rPr lang="en-GB" dirty="0"/>
              <a:t>2019</a:t>
            </a:r>
          </a:p>
          <a:p>
            <a:endParaRPr lang="en-US" dirty="0"/>
          </a:p>
        </p:txBody>
      </p:sp>
      <p:sp>
        <p:nvSpPr>
          <p:cNvPr id="4" name="Rectangle 3"/>
          <p:cNvSpPr/>
          <p:nvPr/>
        </p:nvSpPr>
        <p:spPr>
          <a:xfrm>
            <a:off x="3573585" y="4816760"/>
            <a:ext cx="1996829" cy="369332"/>
          </a:xfrm>
          <a:prstGeom prst="rect">
            <a:avLst/>
          </a:prstGeom>
        </p:spPr>
        <p:txBody>
          <a:bodyPr wrap="none">
            <a:spAutoFit/>
          </a:bodyPr>
          <a:lstStyle/>
          <a:p>
            <a:r>
              <a:rPr lang="en-GB" dirty="0"/>
              <a:t>[Insert Trust Name]</a:t>
            </a:r>
          </a:p>
        </p:txBody>
      </p:sp>
    </p:spTree>
    <p:extLst>
      <p:ext uri="{BB962C8B-B14F-4D97-AF65-F5344CB8AC3E}">
        <p14:creationId xmlns:p14="http://schemas.microsoft.com/office/powerpoint/2010/main" val="3682231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370" y="290280"/>
            <a:ext cx="5314950" cy="808847"/>
          </a:xfrm>
        </p:spPr>
        <p:txBody>
          <a:bodyPr/>
          <a:lstStyle/>
          <a:p>
            <a:r>
              <a:rPr lang="en-GB" dirty="0" smtClean="0"/>
              <a:t>Risk</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914835167"/>
              </p:ext>
            </p:extLst>
          </p:nvPr>
        </p:nvGraphicFramePr>
        <p:xfrm>
          <a:off x="196273" y="1354316"/>
          <a:ext cx="8607051" cy="5330964"/>
        </p:xfrm>
        <a:graphic>
          <a:graphicData uri="http://schemas.openxmlformats.org/drawingml/2006/table">
            <a:tbl>
              <a:tblPr firstRow="1" bandRow="1"/>
              <a:tblGrid>
                <a:gridCol w="766055"/>
                <a:gridCol w="3744416"/>
                <a:gridCol w="2944452"/>
                <a:gridCol w="1152128"/>
              </a:tblGrid>
              <a:tr h="333722">
                <a:tc>
                  <a:txBody>
                    <a:bodyPr/>
                    <a:lstStyle>
                      <a:lvl1pPr marL="0" algn="l" defTabSz="914400" rtl="0" eaLnBrk="1" latinLnBrk="0" hangingPunct="1">
                        <a:defRPr sz="1800" b="1" kern="1200">
                          <a:solidFill>
                            <a:schemeClr val="lt1"/>
                          </a:solidFill>
                          <a:latin typeface="Georgia"/>
                        </a:defRPr>
                      </a:lvl1pPr>
                      <a:lvl2pPr marL="457200" algn="l" defTabSz="914400" rtl="0" eaLnBrk="1" latinLnBrk="0" hangingPunct="1">
                        <a:defRPr sz="1800" b="1" kern="1200">
                          <a:solidFill>
                            <a:schemeClr val="lt1"/>
                          </a:solidFill>
                          <a:latin typeface="Georgia"/>
                        </a:defRPr>
                      </a:lvl2pPr>
                      <a:lvl3pPr marL="914400" algn="l" defTabSz="914400" rtl="0" eaLnBrk="1" latinLnBrk="0" hangingPunct="1">
                        <a:defRPr sz="1800" b="1" kern="1200">
                          <a:solidFill>
                            <a:schemeClr val="lt1"/>
                          </a:solidFill>
                          <a:latin typeface="Georgia"/>
                        </a:defRPr>
                      </a:lvl3pPr>
                      <a:lvl4pPr marL="1371600" algn="l" defTabSz="914400" rtl="0" eaLnBrk="1" latinLnBrk="0" hangingPunct="1">
                        <a:defRPr sz="1800" b="1" kern="1200">
                          <a:solidFill>
                            <a:schemeClr val="lt1"/>
                          </a:solidFill>
                          <a:latin typeface="Georgia"/>
                        </a:defRPr>
                      </a:lvl4pPr>
                      <a:lvl5pPr marL="1828800" algn="l" defTabSz="914400" rtl="0" eaLnBrk="1" latinLnBrk="0" hangingPunct="1">
                        <a:defRPr sz="1800" b="1" kern="1200">
                          <a:solidFill>
                            <a:schemeClr val="lt1"/>
                          </a:solidFill>
                          <a:latin typeface="Georgia"/>
                        </a:defRPr>
                      </a:lvl5pPr>
                      <a:lvl6pPr marL="2286000" algn="l" defTabSz="914400" rtl="0" eaLnBrk="1" latinLnBrk="0" hangingPunct="1">
                        <a:defRPr sz="1800" b="1" kern="1200">
                          <a:solidFill>
                            <a:schemeClr val="lt1"/>
                          </a:solidFill>
                          <a:latin typeface="Georgia"/>
                        </a:defRPr>
                      </a:lvl6pPr>
                      <a:lvl7pPr marL="2743200" algn="l" defTabSz="914400" rtl="0" eaLnBrk="1" latinLnBrk="0" hangingPunct="1">
                        <a:defRPr sz="1800" b="1" kern="1200">
                          <a:solidFill>
                            <a:schemeClr val="lt1"/>
                          </a:solidFill>
                          <a:latin typeface="Georgia"/>
                        </a:defRPr>
                      </a:lvl7pPr>
                      <a:lvl8pPr marL="3200400" algn="l" defTabSz="914400" rtl="0" eaLnBrk="1" latinLnBrk="0" hangingPunct="1">
                        <a:defRPr sz="1800" b="1" kern="1200">
                          <a:solidFill>
                            <a:schemeClr val="lt1"/>
                          </a:solidFill>
                          <a:latin typeface="Georgia"/>
                        </a:defRPr>
                      </a:lvl8pPr>
                      <a:lvl9pPr marL="3657600" algn="l" defTabSz="914400" rtl="0" eaLnBrk="1" latinLnBrk="0" hangingPunct="1">
                        <a:defRPr sz="1800" b="1" kern="1200">
                          <a:solidFill>
                            <a:schemeClr val="lt1"/>
                          </a:solidFill>
                          <a:latin typeface="Georgia"/>
                        </a:defRPr>
                      </a:lvl9pPr>
                    </a:lstStyle>
                    <a:p>
                      <a:r>
                        <a:rPr lang="en-GB" sz="1000" b="1" dirty="0" smtClean="0">
                          <a:latin typeface="Arial" pitchFamily="34" charset="0"/>
                          <a:cs typeface="Arial" pitchFamily="34" charset="0"/>
                        </a:rPr>
                        <a:t>Risk </a:t>
                      </a:r>
                      <a:endParaRPr lang="en-GB" sz="1000" b="1" dirty="0">
                        <a:latin typeface="Arial" pitchFamily="34" charset="0"/>
                        <a:cs typeface="Arial" pitchFamily="34" charset="0"/>
                      </a:endParaRPr>
                    </a:p>
                  </a:txBody>
                  <a:tcPr>
                    <a:lnL w="12700" cap="flat" cmpd="sng" algn="ctr">
                      <a:solidFill>
                        <a:srgbClr val="00B0F0"/>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lvl1pPr marL="0" algn="l" defTabSz="914400" rtl="0" eaLnBrk="1" latinLnBrk="0" hangingPunct="1">
                        <a:defRPr sz="1800" b="1" kern="1200">
                          <a:solidFill>
                            <a:schemeClr val="lt1"/>
                          </a:solidFill>
                          <a:latin typeface="Georgia"/>
                        </a:defRPr>
                      </a:lvl1pPr>
                      <a:lvl2pPr marL="457200" algn="l" defTabSz="914400" rtl="0" eaLnBrk="1" latinLnBrk="0" hangingPunct="1">
                        <a:defRPr sz="1800" b="1" kern="1200">
                          <a:solidFill>
                            <a:schemeClr val="lt1"/>
                          </a:solidFill>
                          <a:latin typeface="Georgia"/>
                        </a:defRPr>
                      </a:lvl2pPr>
                      <a:lvl3pPr marL="914400" algn="l" defTabSz="914400" rtl="0" eaLnBrk="1" latinLnBrk="0" hangingPunct="1">
                        <a:defRPr sz="1800" b="1" kern="1200">
                          <a:solidFill>
                            <a:schemeClr val="lt1"/>
                          </a:solidFill>
                          <a:latin typeface="Georgia"/>
                        </a:defRPr>
                      </a:lvl3pPr>
                      <a:lvl4pPr marL="1371600" algn="l" defTabSz="914400" rtl="0" eaLnBrk="1" latinLnBrk="0" hangingPunct="1">
                        <a:defRPr sz="1800" b="1" kern="1200">
                          <a:solidFill>
                            <a:schemeClr val="lt1"/>
                          </a:solidFill>
                          <a:latin typeface="Georgia"/>
                        </a:defRPr>
                      </a:lvl4pPr>
                      <a:lvl5pPr marL="1828800" algn="l" defTabSz="914400" rtl="0" eaLnBrk="1" latinLnBrk="0" hangingPunct="1">
                        <a:defRPr sz="1800" b="1" kern="1200">
                          <a:solidFill>
                            <a:schemeClr val="lt1"/>
                          </a:solidFill>
                          <a:latin typeface="Georgia"/>
                        </a:defRPr>
                      </a:lvl5pPr>
                      <a:lvl6pPr marL="2286000" algn="l" defTabSz="914400" rtl="0" eaLnBrk="1" latinLnBrk="0" hangingPunct="1">
                        <a:defRPr sz="1800" b="1" kern="1200">
                          <a:solidFill>
                            <a:schemeClr val="lt1"/>
                          </a:solidFill>
                          <a:latin typeface="Georgia"/>
                        </a:defRPr>
                      </a:lvl6pPr>
                      <a:lvl7pPr marL="2743200" algn="l" defTabSz="914400" rtl="0" eaLnBrk="1" latinLnBrk="0" hangingPunct="1">
                        <a:defRPr sz="1800" b="1" kern="1200">
                          <a:solidFill>
                            <a:schemeClr val="lt1"/>
                          </a:solidFill>
                          <a:latin typeface="Georgia"/>
                        </a:defRPr>
                      </a:lvl7pPr>
                      <a:lvl8pPr marL="3200400" algn="l" defTabSz="914400" rtl="0" eaLnBrk="1" latinLnBrk="0" hangingPunct="1">
                        <a:defRPr sz="1800" b="1" kern="1200">
                          <a:solidFill>
                            <a:schemeClr val="lt1"/>
                          </a:solidFill>
                          <a:latin typeface="Georgia"/>
                        </a:defRPr>
                      </a:lvl8pPr>
                      <a:lvl9pPr marL="3657600" algn="l" defTabSz="914400" rtl="0" eaLnBrk="1" latinLnBrk="0" hangingPunct="1">
                        <a:defRPr sz="1800" b="1" kern="1200">
                          <a:solidFill>
                            <a:schemeClr val="lt1"/>
                          </a:solidFill>
                          <a:latin typeface="Georgia"/>
                        </a:defRPr>
                      </a:lvl9pPr>
                    </a:lstStyle>
                    <a:p>
                      <a:r>
                        <a:rPr lang="en-GB" sz="1000" b="1" dirty="0" smtClean="0">
                          <a:latin typeface="Arial" pitchFamily="34" charset="0"/>
                          <a:cs typeface="Arial" pitchFamily="34" charset="0"/>
                        </a:rPr>
                        <a:t>Risk description</a:t>
                      </a:r>
                      <a:endParaRPr lang="en-GB" sz="1000" b="1" dirty="0">
                        <a:latin typeface="Arial" pitchFamily="34" charset="0"/>
                        <a:cs typeface="Arial" pitchFamily="34" charset="0"/>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lvl1pPr marL="0" algn="l" defTabSz="914400" rtl="0" eaLnBrk="1" latinLnBrk="0" hangingPunct="1">
                        <a:defRPr sz="1800" b="1" kern="1200">
                          <a:solidFill>
                            <a:schemeClr val="lt1"/>
                          </a:solidFill>
                          <a:latin typeface="Georgia"/>
                        </a:defRPr>
                      </a:lvl1pPr>
                      <a:lvl2pPr marL="457200" algn="l" defTabSz="914400" rtl="0" eaLnBrk="1" latinLnBrk="0" hangingPunct="1">
                        <a:defRPr sz="1800" b="1" kern="1200">
                          <a:solidFill>
                            <a:schemeClr val="lt1"/>
                          </a:solidFill>
                          <a:latin typeface="Georgia"/>
                        </a:defRPr>
                      </a:lvl2pPr>
                      <a:lvl3pPr marL="914400" algn="l" defTabSz="914400" rtl="0" eaLnBrk="1" latinLnBrk="0" hangingPunct="1">
                        <a:defRPr sz="1800" b="1" kern="1200">
                          <a:solidFill>
                            <a:schemeClr val="lt1"/>
                          </a:solidFill>
                          <a:latin typeface="Georgia"/>
                        </a:defRPr>
                      </a:lvl3pPr>
                      <a:lvl4pPr marL="1371600" algn="l" defTabSz="914400" rtl="0" eaLnBrk="1" latinLnBrk="0" hangingPunct="1">
                        <a:defRPr sz="1800" b="1" kern="1200">
                          <a:solidFill>
                            <a:schemeClr val="lt1"/>
                          </a:solidFill>
                          <a:latin typeface="Georgia"/>
                        </a:defRPr>
                      </a:lvl4pPr>
                      <a:lvl5pPr marL="1828800" algn="l" defTabSz="914400" rtl="0" eaLnBrk="1" latinLnBrk="0" hangingPunct="1">
                        <a:defRPr sz="1800" b="1" kern="1200">
                          <a:solidFill>
                            <a:schemeClr val="lt1"/>
                          </a:solidFill>
                          <a:latin typeface="Georgia"/>
                        </a:defRPr>
                      </a:lvl5pPr>
                      <a:lvl6pPr marL="2286000" algn="l" defTabSz="914400" rtl="0" eaLnBrk="1" latinLnBrk="0" hangingPunct="1">
                        <a:defRPr sz="1800" b="1" kern="1200">
                          <a:solidFill>
                            <a:schemeClr val="lt1"/>
                          </a:solidFill>
                          <a:latin typeface="Georgia"/>
                        </a:defRPr>
                      </a:lvl6pPr>
                      <a:lvl7pPr marL="2743200" algn="l" defTabSz="914400" rtl="0" eaLnBrk="1" latinLnBrk="0" hangingPunct="1">
                        <a:defRPr sz="1800" b="1" kern="1200">
                          <a:solidFill>
                            <a:schemeClr val="lt1"/>
                          </a:solidFill>
                          <a:latin typeface="Georgia"/>
                        </a:defRPr>
                      </a:lvl7pPr>
                      <a:lvl8pPr marL="3200400" algn="l" defTabSz="914400" rtl="0" eaLnBrk="1" latinLnBrk="0" hangingPunct="1">
                        <a:defRPr sz="1800" b="1" kern="1200">
                          <a:solidFill>
                            <a:schemeClr val="lt1"/>
                          </a:solidFill>
                          <a:latin typeface="Georgia"/>
                        </a:defRPr>
                      </a:lvl8pPr>
                      <a:lvl9pPr marL="3657600" algn="l" defTabSz="914400" rtl="0" eaLnBrk="1" latinLnBrk="0" hangingPunct="1">
                        <a:defRPr sz="1800" b="1" kern="1200">
                          <a:solidFill>
                            <a:schemeClr val="lt1"/>
                          </a:solidFill>
                          <a:latin typeface="Georgia"/>
                        </a:defRPr>
                      </a:lvl9pPr>
                    </a:lstStyle>
                    <a:p>
                      <a:r>
                        <a:rPr lang="en-GB" sz="1000" b="1" dirty="0" smtClean="0">
                          <a:latin typeface="Arial" pitchFamily="34" charset="0"/>
                          <a:cs typeface="Arial" pitchFamily="34" charset="0"/>
                        </a:rPr>
                        <a:t>Mitigation</a:t>
                      </a:r>
                      <a:endParaRPr lang="en-GB" sz="1000" b="1" dirty="0">
                        <a:latin typeface="Arial" pitchFamily="34" charset="0"/>
                        <a:cs typeface="Arial" pitchFamily="34" charset="0"/>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lvl1pPr marL="0" algn="l" defTabSz="914400" rtl="0" eaLnBrk="1" latinLnBrk="0" hangingPunct="1">
                        <a:defRPr sz="1800" b="1" kern="1200">
                          <a:solidFill>
                            <a:schemeClr val="lt1"/>
                          </a:solidFill>
                          <a:latin typeface="Georgia"/>
                        </a:defRPr>
                      </a:lvl1pPr>
                      <a:lvl2pPr marL="457200" algn="l" defTabSz="914400" rtl="0" eaLnBrk="1" latinLnBrk="0" hangingPunct="1">
                        <a:defRPr sz="1800" b="1" kern="1200">
                          <a:solidFill>
                            <a:schemeClr val="lt1"/>
                          </a:solidFill>
                          <a:latin typeface="Georgia"/>
                        </a:defRPr>
                      </a:lvl2pPr>
                      <a:lvl3pPr marL="914400" algn="l" defTabSz="914400" rtl="0" eaLnBrk="1" latinLnBrk="0" hangingPunct="1">
                        <a:defRPr sz="1800" b="1" kern="1200">
                          <a:solidFill>
                            <a:schemeClr val="lt1"/>
                          </a:solidFill>
                          <a:latin typeface="Georgia"/>
                        </a:defRPr>
                      </a:lvl3pPr>
                      <a:lvl4pPr marL="1371600" algn="l" defTabSz="914400" rtl="0" eaLnBrk="1" latinLnBrk="0" hangingPunct="1">
                        <a:defRPr sz="1800" b="1" kern="1200">
                          <a:solidFill>
                            <a:schemeClr val="lt1"/>
                          </a:solidFill>
                          <a:latin typeface="Georgia"/>
                        </a:defRPr>
                      </a:lvl4pPr>
                      <a:lvl5pPr marL="1828800" algn="l" defTabSz="914400" rtl="0" eaLnBrk="1" latinLnBrk="0" hangingPunct="1">
                        <a:defRPr sz="1800" b="1" kern="1200">
                          <a:solidFill>
                            <a:schemeClr val="lt1"/>
                          </a:solidFill>
                          <a:latin typeface="Georgia"/>
                        </a:defRPr>
                      </a:lvl5pPr>
                      <a:lvl6pPr marL="2286000" algn="l" defTabSz="914400" rtl="0" eaLnBrk="1" latinLnBrk="0" hangingPunct="1">
                        <a:defRPr sz="1800" b="1" kern="1200">
                          <a:solidFill>
                            <a:schemeClr val="lt1"/>
                          </a:solidFill>
                          <a:latin typeface="Georgia"/>
                        </a:defRPr>
                      </a:lvl6pPr>
                      <a:lvl7pPr marL="2743200" algn="l" defTabSz="914400" rtl="0" eaLnBrk="1" latinLnBrk="0" hangingPunct="1">
                        <a:defRPr sz="1800" b="1" kern="1200">
                          <a:solidFill>
                            <a:schemeClr val="lt1"/>
                          </a:solidFill>
                          <a:latin typeface="Georgia"/>
                        </a:defRPr>
                      </a:lvl7pPr>
                      <a:lvl8pPr marL="3200400" algn="l" defTabSz="914400" rtl="0" eaLnBrk="1" latinLnBrk="0" hangingPunct="1">
                        <a:defRPr sz="1800" b="1" kern="1200">
                          <a:solidFill>
                            <a:schemeClr val="lt1"/>
                          </a:solidFill>
                          <a:latin typeface="Georgia"/>
                        </a:defRPr>
                      </a:lvl8pPr>
                      <a:lvl9pPr marL="3657600" algn="l" defTabSz="914400" rtl="0" eaLnBrk="1" latinLnBrk="0" hangingPunct="1">
                        <a:defRPr sz="1800" b="1" kern="1200">
                          <a:solidFill>
                            <a:schemeClr val="lt1"/>
                          </a:solidFill>
                          <a:latin typeface="Georgia"/>
                        </a:defRPr>
                      </a:lvl9pPr>
                    </a:lstStyle>
                    <a:p>
                      <a:r>
                        <a:rPr lang="en-GB" sz="1000" b="1" dirty="0" smtClean="0">
                          <a:latin typeface="Arial" pitchFamily="34" charset="0"/>
                          <a:cs typeface="Arial" pitchFamily="34" charset="0"/>
                        </a:rPr>
                        <a:t>RAG</a:t>
                      </a:r>
                      <a:endParaRPr lang="en-GB" sz="1000" b="1" dirty="0">
                        <a:latin typeface="Arial" pitchFamily="34" charset="0"/>
                        <a:cs typeface="Arial" pitchFamily="34" charset="0"/>
                      </a:endParaRPr>
                    </a:p>
                  </a:txBody>
                  <a:tcPr>
                    <a:lnL w="12700" cap="flat" cmpd="sng" algn="ctr">
                      <a:solidFill>
                        <a:sysClr val="window" lastClr="FFFFFF"/>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r>
              <a:tr h="383723">
                <a:tc>
                  <a:txBody>
                    <a:bodyPr/>
                    <a:lstStyle>
                      <a:lvl1pPr marL="0" algn="l" defTabSz="914400" rtl="0" eaLnBrk="1" latinLnBrk="0" hangingPunct="1">
                        <a:defRPr sz="1800" kern="1200">
                          <a:solidFill>
                            <a:schemeClr val="dk1"/>
                          </a:solidFill>
                          <a:latin typeface="Georgia"/>
                        </a:defRPr>
                      </a:lvl1pPr>
                      <a:lvl2pPr marL="457200" algn="l" defTabSz="914400" rtl="0" eaLnBrk="1" latinLnBrk="0" hangingPunct="1">
                        <a:defRPr sz="1800" kern="1200">
                          <a:solidFill>
                            <a:schemeClr val="dk1"/>
                          </a:solidFill>
                          <a:latin typeface="Georgia"/>
                        </a:defRPr>
                      </a:lvl2pPr>
                      <a:lvl3pPr marL="914400" algn="l" defTabSz="914400" rtl="0" eaLnBrk="1" latinLnBrk="0" hangingPunct="1">
                        <a:defRPr sz="1800" kern="1200">
                          <a:solidFill>
                            <a:schemeClr val="dk1"/>
                          </a:solidFill>
                          <a:latin typeface="Georgia"/>
                        </a:defRPr>
                      </a:lvl3pPr>
                      <a:lvl4pPr marL="1371600" algn="l" defTabSz="914400" rtl="0" eaLnBrk="1" latinLnBrk="0" hangingPunct="1">
                        <a:defRPr sz="1800" kern="1200">
                          <a:solidFill>
                            <a:schemeClr val="dk1"/>
                          </a:solidFill>
                          <a:latin typeface="Georgia"/>
                        </a:defRPr>
                      </a:lvl4pPr>
                      <a:lvl5pPr marL="1828800" algn="l" defTabSz="914400" rtl="0" eaLnBrk="1" latinLnBrk="0" hangingPunct="1">
                        <a:defRPr sz="1800" kern="1200">
                          <a:solidFill>
                            <a:schemeClr val="dk1"/>
                          </a:solidFill>
                          <a:latin typeface="Georgia"/>
                        </a:defRPr>
                      </a:lvl5pPr>
                      <a:lvl6pPr marL="2286000" algn="l" defTabSz="914400" rtl="0" eaLnBrk="1" latinLnBrk="0" hangingPunct="1">
                        <a:defRPr sz="1800" kern="1200">
                          <a:solidFill>
                            <a:schemeClr val="dk1"/>
                          </a:solidFill>
                          <a:latin typeface="Georgia"/>
                        </a:defRPr>
                      </a:lvl6pPr>
                      <a:lvl7pPr marL="2743200" algn="l" defTabSz="914400" rtl="0" eaLnBrk="1" latinLnBrk="0" hangingPunct="1">
                        <a:defRPr sz="1800" kern="1200">
                          <a:solidFill>
                            <a:schemeClr val="dk1"/>
                          </a:solidFill>
                          <a:latin typeface="Georgia"/>
                        </a:defRPr>
                      </a:lvl7pPr>
                      <a:lvl8pPr marL="3200400" algn="l" defTabSz="914400" rtl="0" eaLnBrk="1" latinLnBrk="0" hangingPunct="1">
                        <a:defRPr sz="1800" kern="1200">
                          <a:solidFill>
                            <a:schemeClr val="dk1"/>
                          </a:solidFill>
                          <a:latin typeface="Georgia"/>
                        </a:defRPr>
                      </a:lvl8pPr>
                      <a:lvl9pPr marL="3657600" algn="l" defTabSz="914400" rtl="0" eaLnBrk="1" latinLnBrk="0" hangingPunct="1">
                        <a:defRPr sz="1800" kern="1200">
                          <a:solidFill>
                            <a:schemeClr val="dk1"/>
                          </a:solidFill>
                          <a:latin typeface="Georgia"/>
                        </a:defRPr>
                      </a:lvl9pPr>
                    </a:lstStyle>
                    <a:p>
                      <a:r>
                        <a:rPr lang="en-GB" sz="1200" b="1" dirty="0" smtClean="0">
                          <a:latin typeface="Arial" pitchFamily="34" charset="0"/>
                          <a:cs typeface="Arial" pitchFamily="34" charset="0"/>
                        </a:rPr>
                        <a:t>Trust risks</a:t>
                      </a:r>
                      <a:endParaRPr lang="en-GB" sz="1200" b="1" dirty="0">
                        <a:latin typeface="Arial" pitchFamily="34" charset="0"/>
                        <a:cs typeface="Arial" pitchFamily="34" charset="0"/>
                      </a:endParaRPr>
                    </a:p>
                  </a:txBody>
                  <a:tcP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Georgia"/>
                        </a:defRPr>
                      </a:lvl1pPr>
                      <a:lvl2pPr marL="457200" algn="l" defTabSz="914400" rtl="0" eaLnBrk="1" latinLnBrk="0" hangingPunct="1">
                        <a:defRPr sz="1800" kern="1200">
                          <a:solidFill>
                            <a:schemeClr val="dk1"/>
                          </a:solidFill>
                          <a:latin typeface="Georgia"/>
                        </a:defRPr>
                      </a:lvl2pPr>
                      <a:lvl3pPr marL="914400" algn="l" defTabSz="914400" rtl="0" eaLnBrk="1" latinLnBrk="0" hangingPunct="1">
                        <a:defRPr sz="1800" kern="1200">
                          <a:solidFill>
                            <a:schemeClr val="dk1"/>
                          </a:solidFill>
                          <a:latin typeface="Georgia"/>
                        </a:defRPr>
                      </a:lvl3pPr>
                      <a:lvl4pPr marL="1371600" algn="l" defTabSz="914400" rtl="0" eaLnBrk="1" latinLnBrk="0" hangingPunct="1">
                        <a:defRPr sz="1800" kern="1200">
                          <a:solidFill>
                            <a:schemeClr val="dk1"/>
                          </a:solidFill>
                          <a:latin typeface="Georgia"/>
                        </a:defRPr>
                      </a:lvl4pPr>
                      <a:lvl5pPr marL="1828800" algn="l" defTabSz="914400" rtl="0" eaLnBrk="1" latinLnBrk="0" hangingPunct="1">
                        <a:defRPr sz="1800" kern="1200">
                          <a:solidFill>
                            <a:schemeClr val="dk1"/>
                          </a:solidFill>
                          <a:latin typeface="Georgia"/>
                        </a:defRPr>
                      </a:lvl5pPr>
                      <a:lvl6pPr marL="2286000" algn="l" defTabSz="914400" rtl="0" eaLnBrk="1" latinLnBrk="0" hangingPunct="1">
                        <a:defRPr sz="1800" kern="1200">
                          <a:solidFill>
                            <a:schemeClr val="dk1"/>
                          </a:solidFill>
                          <a:latin typeface="Georgia"/>
                        </a:defRPr>
                      </a:lvl6pPr>
                      <a:lvl7pPr marL="2743200" algn="l" defTabSz="914400" rtl="0" eaLnBrk="1" latinLnBrk="0" hangingPunct="1">
                        <a:defRPr sz="1800" kern="1200">
                          <a:solidFill>
                            <a:schemeClr val="dk1"/>
                          </a:solidFill>
                          <a:latin typeface="Georgia"/>
                        </a:defRPr>
                      </a:lvl7pPr>
                      <a:lvl8pPr marL="3200400" algn="l" defTabSz="914400" rtl="0" eaLnBrk="1" latinLnBrk="0" hangingPunct="1">
                        <a:defRPr sz="1800" kern="1200">
                          <a:solidFill>
                            <a:schemeClr val="dk1"/>
                          </a:solidFill>
                          <a:latin typeface="Georgia"/>
                        </a:defRPr>
                      </a:lvl8pPr>
                      <a:lvl9pPr marL="3657600" algn="l" defTabSz="914400" rtl="0" eaLnBrk="1" latinLnBrk="0" hangingPunct="1">
                        <a:defRPr sz="1800" kern="1200">
                          <a:solidFill>
                            <a:schemeClr val="dk1"/>
                          </a:solidFill>
                          <a:latin typeface="Georgia"/>
                        </a:defRPr>
                      </a:lvl9pPr>
                    </a:lstStyle>
                    <a:p>
                      <a:endParaRPr lang="en-GB" sz="1000" dirty="0">
                        <a:latin typeface="Arial" pitchFamily="34" charset="0"/>
                        <a:cs typeface="Arial" pitchFamily="34" charset="0"/>
                      </a:endParaRPr>
                    </a:p>
                  </a:txBody>
                  <a:tcP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Georgia"/>
                        </a:defRPr>
                      </a:lvl1pPr>
                      <a:lvl2pPr marL="457200" algn="l" defTabSz="914400" rtl="0" eaLnBrk="1" latinLnBrk="0" hangingPunct="1">
                        <a:defRPr sz="1800" kern="1200">
                          <a:solidFill>
                            <a:schemeClr val="dk1"/>
                          </a:solidFill>
                          <a:latin typeface="Georgia"/>
                        </a:defRPr>
                      </a:lvl2pPr>
                      <a:lvl3pPr marL="914400" algn="l" defTabSz="914400" rtl="0" eaLnBrk="1" latinLnBrk="0" hangingPunct="1">
                        <a:defRPr sz="1800" kern="1200">
                          <a:solidFill>
                            <a:schemeClr val="dk1"/>
                          </a:solidFill>
                          <a:latin typeface="Georgia"/>
                        </a:defRPr>
                      </a:lvl3pPr>
                      <a:lvl4pPr marL="1371600" algn="l" defTabSz="914400" rtl="0" eaLnBrk="1" latinLnBrk="0" hangingPunct="1">
                        <a:defRPr sz="1800" kern="1200">
                          <a:solidFill>
                            <a:schemeClr val="dk1"/>
                          </a:solidFill>
                          <a:latin typeface="Georgia"/>
                        </a:defRPr>
                      </a:lvl4pPr>
                      <a:lvl5pPr marL="1828800" algn="l" defTabSz="914400" rtl="0" eaLnBrk="1" latinLnBrk="0" hangingPunct="1">
                        <a:defRPr sz="1800" kern="1200">
                          <a:solidFill>
                            <a:schemeClr val="dk1"/>
                          </a:solidFill>
                          <a:latin typeface="Georgia"/>
                        </a:defRPr>
                      </a:lvl5pPr>
                      <a:lvl6pPr marL="2286000" algn="l" defTabSz="914400" rtl="0" eaLnBrk="1" latinLnBrk="0" hangingPunct="1">
                        <a:defRPr sz="1800" kern="1200">
                          <a:solidFill>
                            <a:schemeClr val="dk1"/>
                          </a:solidFill>
                          <a:latin typeface="Georgia"/>
                        </a:defRPr>
                      </a:lvl6pPr>
                      <a:lvl7pPr marL="2743200" algn="l" defTabSz="914400" rtl="0" eaLnBrk="1" latinLnBrk="0" hangingPunct="1">
                        <a:defRPr sz="1800" kern="1200">
                          <a:solidFill>
                            <a:schemeClr val="dk1"/>
                          </a:solidFill>
                          <a:latin typeface="Georgia"/>
                        </a:defRPr>
                      </a:lvl7pPr>
                      <a:lvl8pPr marL="3200400" algn="l" defTabSz="914400" rtl="0" eaLnBrk="1" latinLnBrk="0" hangingPunct="1">
                        <a:defRPr sz="1800" kern="1200">
                          <a:solidFill>
                            <a:schemeClr val="dk1"/>
                          </a:solidFill>
                          <a:latin typeface="Georgia"/>
                        </a:defRPr>
                      </a:lvl8pPr>
                      <a:lvl9pPr marL="3657600" algn="l" defTabSz="914400" rtl="0" eaLnBrk="1" latinLnBrk="0" hangingPunct="1">
                        <a:defRPr sz="1800" kern="1200">
                          <a:solidFill>
                            <a:schemeClr val="dk1"/>
                          </a:solidFill>
                          <a:latin typeface="Georgia"/>
                        </a:defRPr>
                      </a:lvl9pPr>
                    </a:lstStyle>
                    <a:p>
                      <a:endParaRPr lang="en-GB" sz="1000" dirty="0">
                        <a:latin typeface="Arial" pitchFamily="34" charset="0"/>
                        <a:cs typeface="Arial" pitchFamily="34" charset="0"/>
                      </a:endParaRPr>
                    </a:p>
                  </a:txBody>
                  <a:tcP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Georgia"/>
                        </a:defRPr>
                      </a:lvl1pPr>
                      <a:lvl2pPr marL="457200" algn="l" defTabSz="914400" rtl="0" eaLnBrk="1" latinLnBrk="0" hangingPunct="1">
                        <a:defRPr sz="1800" kern="1200">
                          <a:solidFill>
                            <a:schemeClr val="dk1"/>
                          </a:solidFill>
                          <a:latin typeface="Georgia"/>
                        </a:defRPr>
                      </a:lvl2pPr>
                      <a:lvl3pPr marL="914400" algn="l" defTabSz="914400" rtl="0" eaLnBrk="1" latinLnBrk="0" hangingPunct="1">
                        <a:defRPr sz="1800" kern="1200">
                          <a:solidFill>
                            <a:schemeClr val="dk1"/>
                          </a:solidFill>
                          <a:latin typeface="Georgia"/>
                        </a:defRPr>
                      </a:lvl3pPr>
                      <a:lvl4pPr marL="1371600" algn="l" defTabSz="914400" rtl="0" eaLnBrk="1" latinLnBrk="0" hangingPunct="1">
                        <a:defRPr sz="1800" kern="1200">
                          <a:solidFill>
                            <a:schemeClr val="dk1"/>
                          </a:solidFill>
                          <a:latin typeface="Georgia"/>
                        </a:defRPr>
                      </a:lvl4pPr>
                      <a:lvl5pPr marL="1828800" algn="l" defTabSz="914400" rtl="0" eaLnBrk="1" latinLnBrk="0" hangingPunct="1">
                        <a:defRPr sz="1800" kern="1200">
                          <a:solidFill>
                            <a:schemeClr val="dk1"/>
                          </a:solidFill>
                          <a:latin typeface="Georgia"/>
                        </a:defRPr>
                      </a:lvl5pPr>
                      <a:lvl6pPr marL="2286000" algn="l" defTabSz="914400" rtl="0" eaLnBrk="1" latinLnBrk="0" hangingPunct="1">
                        <a:defRPr sz="1800" kern="1200">
                          <a:solidFill>
                            <a:schemeClr val="dk1"/>
                          </a:solidFill>
                          <a:latin typeface="Georgia"/>
                        </a:defRPr>
                      </a:lvl6pPr>
                      <a:lvl7pPr marL="2743200" algn="l" defTabSz="914400" rtl="0" eaLnBrk="1" latinLnBrk="0" hangingPunct="1">
                        <a:defRPr sz="1800" kern="1200">
                          <a:solidFill>
                            <a:schemeClr val="dk1"/>
                          </a:solidFill>
                          <a:latin typeface="Georgia"/>
                        </a:defRPr>
                      </a:lvl7pPr>
                      <a:lvl8pPr marL="3200400" algn="l" defTabSz="914400" rtl="0" eaLnBrk="1" latinLnBrk="0" hangingPunct="1">
                        <a:defRPr sz="1800" kern="1200">
                          <a:solidFill>
                            <a:schemeClr val="dk1"/>
                          </a:solidFill>
                          <a:latin typeface="Georgia"/>
                        </a:defRPr>
                      </a:lvl8pPr>
                      <a:lvl9pPr marL="3657600" algn="l" defTabSz="914400" rtl="0" eaLnBrk="1" latinLnBrk="0" hangingPunct="1">
                        <a:defRPr sz="1800" kern="1200">
                          <a:solidFill>
                            <a:schemeClr val="dk1"/>
                          </a:solidFill>
                          <a:latin typeface="Georgia"/>
                        </a:defRPr>
                      </a:lvl9pPr>
                    </a:lstStyle>
                    <a:p>
                      <a:endParaRPr lang="en-GB" sz="1000" dirty="0">
                        <a:latin typeface="Arial" pitchFamily="34" charset="0"/>
                        <a:cs typeface="Arial" pitchFamily="34" charset="0"/>
                      </a:endParaRPr>
                    </a:p>
                  </a:txBody>
                  <a:tcP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noFill/>
                  </a:tcPr>
                </a:tc>
              </a:tr>
              <a:tr h="912922">
                <a:tc>
                  <a:txBody>
                    <a:bodyPr/>
                    <a:lstStyle>
                      <a:lvl1pPr marL="0" algn="l" defTabSz="914400" rtl="0" eaLnBrk="1" latinLnBrk="0" hangingPunct="1">
                        <a:defRPr sz="1800" kern="1200">
                          <a:solidFill>
                            <a:schemeClr val="dk1"/>
                          </a:solidFill>
                          <a:latin typeface="Georgia"/>
                        </a:defRPr>
                      </a:lvl1pPr>
                      <a:lvl2pPr marL="457200" algn="l" defTabSz="914400" rtl="0" eaLnBrk="1" latinLnBrk="0" hangingPunct="1">
                        <a:defRPr sz="1800" kern="1200">
                          <a:solidFill>
                            <a:schemeClr val="dk1"/>
                          </a:solidFill>
                          <a:latin typeface="Georgia"/>
                        </a:defRPr>
                      </a:lvl2pPr>
                      <a:lvl3pPr marL="914400" algn="l" defTabSz="914400" rtl="0" eaLnBrk="1" latinLnBrk="0" hangingPunct="1">
                        <a:defRPr sz="1800" kern="1200">
                          <a:solidFill>
                            <a:schemeClr val="dk1"/>
                          </a:solidFill>
                          <a:latin typeface="Georgia"/>
                        </a:defRPr>
                      </a:lvl3pPr>
                      <a:lvl4pPr marL="1371600" algn="l" defTabSz="914400" rtl="0" eaLnBrk="1" latinLnBrk="0" hangingPunct="1">
                        <a:defRPr sz="1800" kern="1200">
                          <a:solidFill>
                            <a:schemeClr val="dk1"/>
                          </a:solidFill>
                          <a:latin typeface="Georgia"/>
                        </a:defRPr>
                      </a:lvl4pPr>
                      <a:lvl5pPr marL="1828800" algn="l" defTabSz="914400" rtl="0" eaLnBrk="1" latinLnBrk="0" hangingPunct="1">
                        <a:defRPr sz="1800" kern="1200">
                          <a:solidFill>
                            <a:schemeClr val="dk1"/>
                          </a:solidFill>
                          <a:latin typeface="Georgia"/>
                        </a:defRPr>
                      </a:lvl5pPr>
                      <a:lvl6pPr marL="2286000" algn="l" defTabSz="914400" rtl="0" eaLnBrk="1" latinLnBrk="0" hangingPunct="1">
                        <a:defRPr sz="1800" kern="1200">
                          <a:solidFill>
                            <a:schemeClr val="dk1"/>
                          </a:solidFill>
                          <a:latin typeface="Georgia"/>
                        </a:defRPr>
                      </a:lvl6pPr>
                      <a:lvl7pPr marL="2743200" algn="l" defTabSz="914400" rtl="0" eaLnBrk="1" latinLnBrk="0" hangingPunct="1">
                        <a:defRPr sz="1800" kern="1200">
                          <a:solidFill>
                            <a:schemeClr val="dk1"/>
                          </a:solidFill>
                          <a:latin typeface="Georgia"/>
                        </a:defRPr>
                      </a:lvl7pPr>
                      <a:lvl8pPr marL="3200400" algn="l" defTabSz="914400" rtl="0" eaLnBrk="1" latinLnBrk="0" hangingPunct="1">
                        <a:defRPr sz="1800" kern="1200">
                          <a:solidFill>
                            <a:schemeClr val="dk1"/>
                          </a:solidFill>
                          <a:latin typeface="Georgia"/>
                        </a:defRPr>
                      </a:lvl8pPr>
                      <a:lvl9pPr marL="3657600" algn="l" defTabSz="914400" rtl="0" eaLnBrk="1" latinLnBrk="0" hangingPunct="1">
                        <a:defRPr sz="1800" kern="1200">
                          <a:solidFill>
                            <a:schemeClr val="dk1"/>
                          </a:solidFill>
                          <a:latin typeface="Georgia"/>
                        </a:defRPr>
                      </a:lvl9pPr>
                    </a:lstStyle>
                    <a:p>
                      <a:r>
                        <a:rPr lang="en-GB" sz="1000" dirty="0" smtClean="0">
                          <a:latin typeface="Arial" pitchFamily="34" charset="0"/>
                          <a:cs typeface="Arial" pitchFamily="34" charset="0"/>
                        </a:rPr>
                        <a:t>Audit</a:t>
                      </a:r>
                      <a:endParaRPr lang="en-GB" sz="1000" dirty="0">
                        <a:latin typeface="Arial" pitchFamily="34" charset="0"/>
                        <a:cs typeface="Arial" pitchFamily="34" charset="0"/>
                      </a:endParaRPr>
                    </a:p>
                  </a:txBody>
                  <a:tcP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Georgia"/>
                        </a:defRPr>
                      </a:lvl1pPr>
                      <a:lvl2pPr marL="457200" algn="l" defTabSz="914400" rtl="0" eaLnBrk="1" latinLnBrk="0" hangingPunct="1">
                        <a:defRPr sz="1800" kern="1200">
                          <a:solidFill>
                            <a:schemeClr val="dk1"/>
                          </a:solidFill>
                          <a:latin typeface="Georgia"/>
                        </a:defRPr>
                      </a:lvl2pPr>
                      <a:lvl3pPr marL="914400" algn="l" defTabSz="914400" rtl="0" eaLnBrk="1" latinLnBrk="0" hangingPunct="1">
                        <a:defRPr sz="1800" kern="1200">
                          <a:solidFill>
                            <a:schemeClr val="dk1"/>
                          </a:solidFill>
                          <a:latin typeface="Georgia"/>
                        </a:defRPr>
                      </a:lvl3pPr>
                      <a:lvl4pPr marL="1371600" algn="l" defTabSz="914400" rtl="0" eaLnBrk="1" latinLnBrk="0" hangingPunct="1">
                        <a:defRPr sz="1800" kern="1200">
                          <a:solidFill>
                            <a:schemeClr val="dk1"/>
                          </a:solidFill>
                          <a:latin typeface="Georgia"/>
                        </a:defRPr>
                      </a:lvl4pPr>
                      <a:lvl5pPr marL="1828800" algn="l" defTabSz="914400" rtl="0" eaLnBrk="1" latinLnBrk="0" hangingPunct="1">
                        <a:defRPr sz="1800" kern="1200">
                          <a:solidFill>
                            <a:schemeClr val="dk1"/>
                          </a:solidFill>
                          <a:latin typeface="Georgia"/>
                        </a:defRPr>
                      </a:lvl5pPr>
                      <a:lvl6pPr marL="2286000" algn="l" defTabSz="914400" rtl="0" eaLnBrk="1" latinLnBrk="0" hangingPunct="1">
                        <a:defRPr sz="1800" kern="1200">
                          <a:solidFill>
                            <a:schemeClr val="dk1"/>
                          </a:solidFill>
                          <a:latin typeface="Georgia"/>
                        </a:defRPr>
                      </a:lvl6pPr>
                      <a:lvl7pPr marL="2743200" algn="l" defTabSz="914400" rtl="0" eaLnBrk="1" latinLnBrk="0" hangingPunct="1">
                        <a:defRPr sz="1800" kern="1200">
                          <a:solidFill>
                            <a:schemeClr val="dk1"/>
                          </a:solidFill>
                          <a:latin typeface="Georgia"/>
                        </a:defRPr>
                      </a:lvl7pPr>
                      <a:lvl8pPr marL="3200400" algn="l" defTabSz="914400" rtl="0" eaLnBrk="1" latinLnBrk="0" hangingPunct="1">
                        <a:defRPr sz="1800" kern="1200">
                          <a:solidFill>
                            <a:schemeClr val="dk1"/>
                          </a:solidFill>
                          <a:latin typeface="Georgia"/>
                        </a:defRPr>
                      </a:lvl8pPr>
                      <a:lvl9pPr marL="3657600" algn="l" defTabSz="914400" rtl="0" eaLnBrk="1" latinLnBrk="0" hangingPunct="1">
                        <a:defRPr sz="1800" kern="1200">
                          <a:solidFill>
                            <a:schemeClr val="dk1"/>
                          </a:solidFill>
                          <a:latin typeface="Georgia"/>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smtClean="0">
                          <a:ln>
                            <a:noFill/>
                          </a:ln>
                          <a:solidFill>
                            <a:srgbClr val="3C1A40"/>
                          </a:solidFill>
                          <a:effectLst/>
                          <a:uLnTx/>
                          <a:uFillTx/>
                          <a:latin typeface="Arial" pitchFamily="34" charset="0"/>
                          <a:ea typeface="+mn-ea"/>
                          <a:cs typeface="Arial" pitchFamily="34" charset="0"/>
                        </a:rPr>
                        <a:t>Without a mature system in place and  integrated with the Trust clinical systems, an audit of Trust IT systems may record  a non-compliance with the National Planning Guidance for 2017/19 which requires a system for remote monitoring by the end of March 2019</a:t>
                      </a:r>
                    </a:p>
                  </a:txBody>
                  <a:tcP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Georgia"/>
                        </a:defRPr>
                      </a:lvl1pPr>
                      <a:lvl2pPr marL="457200" algn="l" defTabSz="914400" rtl="0" eaLnBrk="1" latinLnBrk="0" hangingPunct="1">
                        <a:defRPr sz="1800" kern="1200">
                          <a:solidFill>
                            <a:schemeClr val="dk1"/>
                          </a:solidFill>
                          <a:latin typeface="Georgia"/>
                        </a:defRPr>
                      </a:lvl2pPr>
                      <a:lvl3pPr marL="914400" algn="l" defTabSz="914400" rtl="0" eaLnBrk="1" latinLnBrk="0" hangingPunct="1">
                        <a:defRPr sz="1800" kern="1200">
                          <a:solidFill>
                            <a:schemeClr val="dk1"/>
                          </a:solidFill>
                          <a:latin typeface="Georgia"/>
                        </a:defRPr>
                      </a:lvl3pPr>
                      <a:lvl4pPr marL="1371600" algn="l" defTabSz="914400" rtl="0" eaLnBrk="1" latinLnBrk="0" hangingPunct="1">
                        <a:defRPr sz="1800" kern="1200">
                          <a:solidFill>
                            <a:schemeClr val="dk1"/>
                          </a:solidFill>
                          <a:latin typeface="Georgia"/>
                        </a:defRPr>
                      </a:lvl4pPr>
                      <a:lvl5pPr marL="1828800" algn="l" defTabSz="914400" rtl="0" eaLnBrk="1" latinLnBrk="0" hangingPunct="1">
                        <a:defRPr sz="1800" kern="1200">
                          <a:solidFill>
                            <a:schemeClr val="dk1"/>
                          </a:solidFill>
                          <a:latin typeface="Georgia"/>
                        </a:defRPr>
                      </a:lvl5pPr>
                      <a:lvl6pPr marL="2286000" algn="l" defTabSz="914400" rtl="0" eaLnBrk="1" latinLnBrk="0" hangingPunct="1">
                        <a:defRPr sz="1800" kern="1200">
                          <a:solidFill>
                            <a:schemeClr val="dk1"/>
                          </a:solidFill>
                          <a:latin typeface="Georgia"/>
                        </a:defRPr>
                      </a:lvl6pPr>
                      <a:lvl7pPr marL="2743200" algn="l" defTabSz="914400" rtl="0" eaLnBrk="1" latinLnBrk="0" hangingPunct="1">
                        <a:defRPr sz="1800" kern="1200">
                          <a:solidFill>
                            <a:schemeClr val="dk1"/>
                          </a:solidFill>
                          <a:latin typeface="Georgia"/>
                        </a:defRPr>
                      </a:lvl7pPr>
                      <a:lvl8pPr marL="3200400" algn="l" defTabSz="914400" rtl="0" eaLnBrk="1" latinLnBrk="0" hangingPunct="1">
                        <a:defRPr sz="1800" kern="1200">
                          <a:solidFill>
                            <a:schemeClr val="dk1"/>
                          </a:solidFill>
                          <a:latin typeface="Georgia"/>
                        </a:defRPr>
                      </a:lvl8pPr>
                      <a:lvl9pPr marL="3657600" algn="l" defTabSz="914400" rtl="0" eaLnBrk="1" latinLnBrk="0" hangingPunct="1">
                        <a:defRPr sz="1800" kern="1200">
                          <a:solidFill>
                            <a:schemeClr val="dk1"/>
                          </a:solidFill>
                          <a:latin typeface="Georgia"/>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dirty="0" smtClean="0">
                          <a:latin typeface="Arial" panose="020B0604020202020204" pitchFamily="34" charset="0"/>
                          <a:cs typeface="Arial" panose="020B0604020202020204" pitchFamily="34" charset="0"/>
                        </a:rPr>
                        <a:t>SFU Remote Monitoring IT system  required by the </a:t>
                      </a:r>
                      <a:r>
                        <a:rPr lang="en-GB" sz="1000" kern="1200" dirty="0" smtClean="0">
                          <a:solidFill>
                            <a:schemeClr val="tx1"/>
                          </a:solidFill>
                          <a:effectLst/>
                          <a:latin typeface="Arial" panose="020B0604020202020204" pitchFamily="34" charset="0"/>
                          <a:ea typeface="+mn-ea"/>
                          <a:cs typeface="Arial" panose="020B0604020202020204" pitchFamily="34" charset="0"/>
                        </a:rPr>
                        <a:t>National Planning Guidance for 2017/19.</a:t>
                      </a:r>
                    </a:p>
                    <a:p>
                      <a:pPr marL="0" marR="0" indent="0" algn="l" defTabSz="914400" rtl="0" eaLnBrk="1" fontAlgn="auto" latinLnBrk="0" hangingPunct="1">
                        <a:lnSpc>
                          <a:spcPct val="100000"/>
                        </a:lnSpc>
                        <a:spcBef>
                          <a:spcPts val="0"/>
                        </a:spcBef>
                        <a:spcAft>
                          <a:spcPts val="0"/>
                        </a:spcAft>
                        <a:buClrTx/>
                        <a:buSzTx/>
                        <a:buFontTx/>
                        <a:buNone/>
                        <a:tabLst/>
                        <a:defRPr/>
                      </a:pPr>
                      <a:r>
                        <a:rPr lang="en-GB" sz="1000" kern="1200" dirty="0" smtClean="0">
                          <a:solidFill>
                            <a:schemeClr val="tx1"/>
                          </a:solidFill>
                          <a:effectLst/>
                          <a:latin typeface="Arial" panose="020B0604020202020204" pitchFamily="34" charset="0"/>
                          <a:ea typeface="+mn-ea"/>
                          <a:cs typeface="Arial" panose="020B0604020202020204" pitchFamily="34" charset="0"/>
                        </a:rPr>
                        <a:t>This</a:t>
                      </a:r>
                      <a:r>
                        <a:rPr lang="en-GB" sz="1000" kern="1200" baseline="0" dirty="0" smtClean="0">
                          <a:solidFill>
                            <a:schemeClr val="tx1"/>
                          </a:solidFill>
                          <a:effectLst/>
                          <a:latin typeface="Arial" panose="020B0604020202020204" pitchFamily="34" charset="0"/>
                          <a:ea typeface="+mn-ea"/>
                          <a:cs typeface="Arial" panose="020B0604020202020204" pitchFamily="34" charset="0"/>
                        </a:rPr>
                        <a:t> will minimise adverse audit findings.</a:t>
                      </a:r>
                      <a:endParaRPr lang="en-GB" sz="1000" dirty="0" smtClean="0">
                        <a:solidFill>
                          <a:schemeClr val="tx1"/>
                        </a:solidFill>
                        <a:latin typeface="Arial" pitchFamily="34" charset="0"/>
                        <a:cs typeface="Arial" pitchFamily="34" charset="0"/>
                      </a:endParaRPr>
                    </a:p>
                  </a:txBody>
                  <a:tcP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Georgia"/>
                        </a:defRPr>
                      </a:lvl1pPr>
                      <a:lvl2pPr marL="457200" algn="l" defTabSz="914400" rtl="0" eaLnBrk="1" latinLnBrk="0" hangingPunct="1">
                        <a:defRPr sz="1800" kern="1200">
                          <a:solidFill>
                            <a:schemeClr val="dk1"/>
                          </a:solidFill>
                          <a:latin typeface="Georgia"/>
                        </a:defRPr>
                      </a:lvl2pPr>
                      <a:lvl3pPr marL="914400" algn="l" defTabSz="914400" rtl="0" eaLnBrk="1" latinLnBrk="0" hangingPunct="1">
                        <a:defRPr sz="1800" kern="1200">
                          <a:solidFill>
                            <a:schemeClr val="dk1"/>
                          </a:solidFill>
                          <a:latin typeface="Georgia"/>
                        </a:defRPr>
                      </a:lvl3pPr>
                      <a:lvl4pPr marL="1371600" algn="l" defTabSz="914400" rtl="0" eaLnBrk="1" latinLnBrk="0" hangingPunct="1">
                        <a:defRPr sz="1800" kern="1200">
                          <a:solidFill>
                            <a:schemeClr val="dk1"/>
                          </a:solidFill>
                          <a:latin typeface="Georgia"/>
                        </a:defRPr>
                      </a:lvl4pPr>
                      <a:lvl5pPr marL="1828800" algn="l" defTabSz="914400" rtl="0" eaLnBrk="1" latinLnBrk="0" hangingPunct="1">
                        <a:defRPr sz="1800" kern="1200">
                          <a:solidFill>
                            <a:schemeClr val="dk1"/>
                          </a:solidFill>
                          <a:latin typeface="Georgia"/>
                        </a:defRPr>
                      </a:lvl5pPr>
                      <a:lvl6pPr marL="2286000" algn="l" defTabSz="914400" rtl="0" eaLnBrk="1" latinLnBrk="0" hangingPunct="1">
                        <a:defRPr sz="1800" kern="1200">
                          <a:solidFill>
                            <a:schemeClr val="dk1"/>
                          </a:solidFill>
                          <a:latin typeface="Georgia"/>
                        </a:defRPr>
                      </a:lvl6pPr>
                      <a:lvl7pPr marL="2743200" algn="l" defTabSz="914400" rtl="0" eaLnBrk="1" latinLnBrk="0" hangingPunct="1">
                        <a:defRPr sz="1800" kern="1200">
                          <a:solidFill>
                            <a:schemeClr val="dk1"/>
                          </a:solidFill>
                          <a:latin typeface="Georgia"/>
                        </a:defRPr>
                      </a:lvl7pPr>
                      <a:lvl8pPr marL="3200400" algn="l" defTabSz="914400" rtl="0" eaLnBrk="1" latinLnBrk="0" hangingPunct="1">
                        <a:defRPr sz="1800" kern="1200">
                          <a:solidFill>
                            <a:schemeClr val="dk1"/>
                          </a:solidFill>
                          <a:latin typeface="Georgia"/>
                        </a:defRPr>
                      </a:lvl8pPr>
                      <a:lvl9pPr marL="3657600" algn="l" defTabSz="914400" rtl="0" eaLnBrk="1" latinLnBrk="0" hangingPunct="1">
                        <a:defRPr sz="1800" kern="1200">
                          <a:solidFill>
                            <a:schemeClr val="dk1"/>
                          </a:solidFill>
                          <a:latin typeface="Georgia"/>
                        </a:defRPr>
                      </a:lvl9pPr>
                    </a:lstStyle>
                    <a:p>
                      <a:endParaRPr lang="en-GB" sz="1000" dirty="0">
                        <a:latin typeface="Arial" pitchFamily="34" charset="0"/>
                        <a:cs typeface="Arial" pitchFamily="34" charset="0"/>
                      </a:endParaRPr>
                    </a:p>
                  </a:txBody>
                  <a:tcP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83723">
                <a:tc>
                  <a:txBody>
                    <a:bodyPr/>
                    <a:lstStyle>
                      <a:lvl1pPr marL="0" algn="l" defTabSz="914400" rtl="0" eaLnBrk="1" latinLnBrk="0" hangingPunct="1">
                        <a:defRPr sz="1800" kern="1200">
                          <a:solidFill>
                            <a:schemeClr val="dk1"/>
                          </a:solidFill>
                          <a:latin typeface="Georgia"/>
                        </a:defRPr>
                      </a:lvl1pPr>
                      <a:lvl2pPr marL="457200" algn="l" defTabSz="914400" rtl="0" eaLnBrk="1" latinLnBrk="0" hangingPunct="1">
                        <a:defRPr sz="1800" kern="1200">
                          <a:solidFill>
                            <a:schemeClr val="dk1"/>
                          </a:solidFill>
                          <a:latin typeface="Georgia"/>
                        </a:defRPr>
                      </a:lvl2pPr>
                      <a:lvl3pPr marL="914400" algn="l" defTabSz="914400" rtl="0" eaLnBrk="1" latinLnBrk="0" hangingPunct="1">
                        <a:defRPr sz="1800" kern="1200">
                          <a:solidFill>
                            <a:schemeClr val="dk1"/>
                          </a:solidFill>
                          <a:latin typeface="Georgia"/>
                        </a:defRPr>
                      </a:lvl3pPr>
                      <a:lvl4pPr marL="1371600" algn="l" defTabSz="914400" rtl="0" eaLnBrk="1" latinLnBrk="0" hangingPunct="1">
                        <a:defRPr sz="1800" kern="1200">
                          <a:solidFill>
                            <a:schemeClr val="dk1"/>
                          </a:solidFill>
                          <a:latin typeface="Georgia"/>
                        </a:defRPr>
                      </a:lvl4pPr>
                      <a:lvl5pPr marL="1828800" algn="l" defTabSz="914400" rtl="0" eaLnBrk="1" latinLnBrk="0" hangingPunct="1">
                        <a:defRPr sz="1800" kern="1200">
                          <a:solidFill>
                            <a:schemeClr val="dk1"/>
                          </a:solidFill>
                          <a:latin typeface="Georgia"/>
                        </a:defRPr>
                      </a:lvl5pPr>
                      <a:lvl6pPr marL="2286000" algn="l" defTabSz="914400" rtl="0" eaLnBrk="1" latinLnBrk="0" hangingPunct="1">
                        <a:defRPr sz="1800" kern="1200">
                          <a:solidFill>
                            <a:schemeClr val="dk1"/>
                          </a:solidFill>
                          <a:latin typeface="Georgia"/>
                        </a:defRPr>
                      </a:lvl6pPr>
                      <a:lvl7pPr marL="2743200" algn="l" defTabSz="914400" rtl="0" eaLnBrk="1" latinLnBrk="0" hangingPunct="1">
                        <a:defRPr sz="1800" kern="1200">
                          <a:solidFill>
                            <a:schemeClr val="dk1"/>
                          </a:solidFill>
                          <a:latin typeface="Georgia"/>
                        </a:defRPr>
                      </a:lvl7pPr>
                      <a:lvl8pPr marL="3200400" algn="l" defTabSz="914400" rtl="0" eaLnBrk="1" latinLnBrk="0" hangingPunct="1">
                        <a:defRPr sz="1800" kern="1200">
                          <a:solidFill>
                            <a:schemeClr val="dk1"/>
                          </a:solidFill>
                          <a:latin typeface="Georgia"/>
                        </a:defRPr>
                      </a:lvl8pPr>
                      <a:lvl9pPr marL="3657600" algn="l" defTabSz="914400" rtl="0" eaLnBrk="1" latinLnBrk="0" hangingPunct="1">
                        <a:defRPr sz="1800" kern="1200">
                          <a:solidFill>
                            <a:schemeClr val="dk1"/>
                          </a:solidFill>
                          <a:latin typeface="Georgia"/>
                        </a:defRPr>
                      </a:lvl9pPr>
                    </a:lstStyle>
                    <a:p>
                      <a:r>
                        <a:rPr lang="en-GB" sz="1000" dirty="0" smtClean="0">
                          <a:latin typeface="Arial" pitchFamily="34" charset="0"/>
                          <a:cs typeface="Arial" pitchFamily="34" charset="0"/>
                        </a:rPr>
                        <a:t>Data Quality</a:t>
                      </a:r>
                      <a:endParaRPr lang="en-GB" sz="1000" dirty="0">
                        <a:latin typeface="Arial" pitchFamily="34" charset="0"/>
                        <a:cs typeface="Arial" pitchFamily="34" charset="0"/>
                      </a:endParaRPr>
                    </a:p>
                  </a:txBody>
                  <a:tcP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Georgia"/>
                        </a:defRPr>
                      </a:lvl1pPr>
                      <a:lvl2pPr marL="457200" algn="l" defTabSz="914400" rtl="0" eaLnBrk="1" latinLnBrk="0" hangingPunct="1">
                        <a:defRPr sz="1800" kern="1200">
                          <a:solidFill>
                            <a:schemeClr val="dk1"/>
                          </a:solidFill>
                          <a:latin typeface="Georgia"/>
                        </a:defRPr>
                      </a:lvl2pPr>
                      <a:lvl3pPr marL="914400" algn="l" defTabSz="914400" rtl="0" eaLnBrk="1" latinLnBrk="0" hangingPunct="1">
                        <a:defRPr sz="1800" kern="1200">
                          <a:solidFill>
                            <a:schemeClr val="dk1"/>
                          </a:solidFill>
                          <a:latin typeface="Georgia"/>
                        </a:defRPr>
                      </a:lvl3pPr>
                      <a:lvl4pPr marL="1371600" algn="l" defTabSz="914400" rtl="0" eaLnBrk="1" latinLnBrk="0" hangingPunct="1">
                        <a:defRPr sz="1800" kern="1200">
                          <a:solidFill>
                            <a:schemeClr val="dk1"/>
                          </a:solidFill>
                          <a:latin typeface="Georgia"/>
                        </a:defRPr>
                      </a:lvl4pPr>
                      <a:lvl5pPr marL="1828800" algn="l" defTabSz="914400" rtl="0" eaLnBrk="1" latinLnBrk="0" hangingPunct="1">
                        <a:defRPr sz="1800" kern="1200">
                          <a:solidFill>
                            <a:schemeClr val="dk1"/>
                          </a:solidFill>
                          <a:latin typeface="Georgia"/>
                        </a:defRPr>
                      </a:lvl5pPr>
                      <a:lvl6pPr marL="2286000" algn="l" defTabSz="914400" rtl="0" eaLnBrk="1" latinLnBrk="0" hangingPunct="1">
                        <a:defRPr sz="1800" kern="1200">
                          <a:solidFill>
                            <a:schemeClr val="dk1"/>
                          </a:solidFill>
                          <a:latin typeface="Georgia"/>
                        </a:defRPr>
                      </a:lvl6pPr>
                      <a:lvl7pPr marL="2743200" algn="l" defTabSz="914400" rtl="0" eaLnBrk="1" latinLnBrk="0" hangingPunct="1">
                        <a:defRPr sz="1800" kern="1200">
                          <a:solidFill>
                            <a:schemeClr val="dk1"/>
                          </a:solidFill>
                          <a:latin typeface="Georgia"/>
                        </a:defRPr>
                      </a:lvl7pPr>
                      <a:lvl8pPr marL="3200400" algn="l" defTabSz="914400" rtl="0" eaLnBrk="1" latinLnBrk="0" hangingPunct="1">
                        <a:defRPr sz="1800" kern="1200">
                          <a:solidFill>
                            <a:schemeClr val="dk1"/>
                          </a:solidFill>
                          <a:latin typeface="Georgia"/>
                        </a:defRPr>
                      </a:lvl8pPr>
                      <a:lvl9pPr marL="3657600" algn="l" defTabSz="914400" rtl="0" eaLnBrk="1" latinLnBrk="0" hangingPunct="1">
                        <a:defRPr sz="1800" kern="1200">
                          <a:solidFill>
                            <a:schemeClr val="dk1"/>
                          </a:solidFill>
                          <a:latin typeface="Georgia"/>
                        </a:defRPr>
                      </a:lvl9pPr>
                    </a:lstStyle>
                    <a:p>
                      <a:r>
                        <a:rPr lang="en-GB" sz="1000" dirty="0" smtClean="0">
                          <a:latin typeface="Arial" pitchFamily="34" charset="0"/>
                          <a:cs typeface="Arial" pitchFamily="34" charset="0"/>
                        </a:rPr>
                        <a:t>Because the system is</a:t>
                      </a:r>
                      <a:r>
                        <a:rPr lang="en-GB" sz="1000" baseline="0" dirty="0" smtClean="0">
                          <a:latin typeface="Arial" pitchFamily="34" charset="0"/>
                          <a:cs typeface="Arial" pitchFamily="34" charset="0"/>
                        </a:rPr>
                        <a:t> not fed with data directly by source systems at the Trust, appointments, clinical information and other data have to be hand keyed into the system, which is not only labour intensive but prone to miss keying.  When this is discovered before the next interaction between Trust and patient, it leads to unplanned rework and the associated disruption.  Discovered after, it leads to delays which are visible to the patient, loss of confidence in the hospital and the associated reputational damage among patients.</a:t>
                      </a:r>
                      <a:endParaRPr lang="en-GB" sz="1000" dirty="0">
                        <a:latin typeface="Arial" pitchFamily="34" charset="0"/>
                        <a:cs typeface="Arial" pitchFamily="34" charset="0"/>
                      </a:endParaRPr>
                    </a:p>
                  </a:txBody>
                  <a:tcP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Georgia"/>
                        </a:defRPr>
                      </a:lvl1pPr>
                      <a:lvl2pPr marL="457200" algn="l" defTabSz="914400" rtl="0" eaLnBrk="1" latinLnBrk="0" hangingPunct="1">
                        <a:defRPr sz="1800" kern="1200">
                          <a:solidFill>
                            <a:schemeClr val="dk1"/>
                          </a:solidFill>
                          <a:latin typeface="Georgia"/>
                        </a:defRPr>
                      </a:lvl2pPr>
                      <a:lvl3pPr marL="914400" algn="l" defTabSz="914400" rtl="0" eaLnBrk="1" latinLnBrk="0" hangingPunct="1">
                        <a:defRPr sz="1800" kern="1200">
                          <a:solidFill>
                            <a:schemeClr val="dk1"/>
                          </a:solidFill>
                          <a:latin typeface="Georgia"/>
                        </a:defRPr>
                      </a:lvl3pPr>
                      <a:lvl4pPr marL="1371600" algn="l" defTabSz="914400" rtl="0" eaLnBrk="1" latinLnBrk="0" hangingPunct="1">
                        <a:defRPr sz="1800" kern="1200">
                          <a:solidFill>
                            <a:schemeClr val="dk1"/>
                          </a:solidFill>
                          <a:latin typeface="Georgia"/>
                        </a:defRPr>
                      </a:lvl4pPr>
                      <a:lvl5pPr marL="1828800" algn="l" defTabSz="914400" rtl="0" eaLnBrk="1" latinLnBrk="0" hangingPunct="1">
                        <a:defRPr sz="1800" kern="1200">
                          <a:solidFill>
                            <a:schemeClr val="dk1"/>
                          </a:solidFill>
                          <a:latin typeface="Georgia"/>
                        </a:defRPr>
                      </a:lvl5pPr>
                      <a:lvl6pPr marL="2286000" algn="l" defTabSz="914400" rtl="0" eaLnBrk="1" latinLnBrk="0" hangingPunct="1">
                        <a:defRPr sz="1800" kern="1200">
                          <a:solidFill>
                            <a:schemeClr val="dk1"/>
                          </a:solidFill>
                          <a:latin typeface="Georgia"/>
                        </a:defRPr>
                      </a:lvl6pPr>
                      <a:lvl7pPr marL="2743200" algn="l" defTabSz="914400" rtl="0" eaLnBrk="1" latinLnBrk="0" hangingPunct="1">
                        <a:defRPr sz="1800" kern="1200">
                          <a:solidFill>
                            <a:schemeClr val="dk1"/>
                          </a:solidFill>
                          <a:latin typeface="Georgia"/>
                        </a:defRPr>
                      </a:lvl7pPr>
                      <a:lvl8pPr marL="3200400" algn="l" defTabSz="914400" rtl="0" eaLnBrk="1" latinLnBrk="0" hangingPunct="1">
                        <a:defRPr sz="1800" kern="1200">
                          <a:solidFill>
                            <a:schemeClr val="dk1"/>
                          </a:solidFill>
                          <a:latin typeface="Georgia"/>
                        </a:defRPr>
                      </a:lvl8pPr>
                      <a:lvl9pPr marL="3657600" algn="l" defTabSz="914400" rtl="0" eaLnBrk="1" latinLnBrk="0" hangingPunct="1">
                        <a:defRPr sz="1800" kern="1200">
                          <a:solidFill>
                            <a:schemeClr val="dk1"/>
                          </a:solidFill>
                          <a:latin typeface="Georgia"/>
                        </a:defRPr>
                      </a:lvl9pPr>
                    </a:lstStyle>
                    <a:p>
                      <a:r>
                        <a:rPr lang="en-GB" sz="1000" dirty="0" smtClean="0">
                          <a:latin typeface="Arial" pitchFamily="34" charset="0"/>
                          <a:cs typeface="Arial" pitchFamily="34" charset="0"/>
                        </a:rPr>
                        <a:t>The interfaces put in place by this project eliminate </a:t>
                      </a:r>
                      <a:r>
                        <a:rPr lang="en-GB" sz="1000" dirty="0" err="1" smtClean="0">
                          <a:latin typeface="Arial" pitchFamily="34" charset="0"/>
                          <a:cs typeface="Arial" pitchFamily="34" charset="0"/>
                        </a:rPr>
                        <a:t>mis</a:t>
                      </a:r>
                      <a:r>
                        <a:rPr lang="en-GB" sz="1000" dirty="0" smtClean="0">
                          <a:latin typeface="Arial" pitchFamily="34" charset="0"/>
                          <a:cs typeface="Arial" pitchFamily="34" charset="0"/>
                        </a:rPr>
                        <a:t>-keying and the associated:</a:t>
                      </a:r>
                    </a:p>
                    <a:p>
                      <a:pPr marL="171450" indent="-171450">
                        <a:buFont typeface="Arial" panose="020B0604020202020204" pitchFamily="34" charset="0"/>
                        <a:buChar char="•"/>
                      </a:pPr>
                      <a:r>
                        <a:rPr lang="en-GB" sz="1000" dirty="0" smtClean="0">
                          <a:latin typeface="Arial" pitchFamily="34" charset="0"/>
                          <a:cs typeface="Arial" pitchFamily="34" charset="0"/>
                        </a:rPr>
                        <a:t>Disruption</a:t>
                      </a:r>
                      <a:r>
                        <a:rPr lang="en-GB" sz="1000" baseline="0" dirty="0" smtClean="0">
                          <a:latin typeface="Arial" pitchFamily="34" charset="0"/>
                          <a:cs typeface="Arial" pitchFamily="34" charset="0"/>
                        </a:rPr>
                        <a:t> caused when errors were identified early</a:t>
                      </a:r>
                    </a:p>
                    <a:p>
                      <a:pPr marL="171450" indent="-171450">
                        <a:buFont typeface="Arial" panose="020B0604020202020204" pitchFamily="34" charset="0"/>
                        <a:buChar char="•"/>
                      </a:pPr>
                      <a:r>
                        <a:rPr lang="en-GB" sz="1000" baseline="0" dirty="0" smtClean="0">
                          <a:latin typeface="Arial" pitchFamily="34" charset="0"/>
                          <a:cs typeface="Arial" pitchFamily="34" charset="0"/>
                        </a:rPr>
                        <a:t>Reputational damage when they were identified late.</a:t>
                      </a:r>
                      <a:endParaRPr lang="en-GB" sz="1000" dirty="0">
                        <a:latin typeface="Arial" pitchFamily="34" charset="0"/>
                        <a:cs typeface="Arial" pitchFamily="34" charset="0"/>
                      </a:endParaRPr>
                    </a:p>
                  </a:txBody>
                  <a:tcP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Georgia"/>
                        </a:defRPr>
                      </a:lvl1pPr>
                      <a:lvl2pPr marL="457200" algn="l" defTabSz="914400" rtl="0" eaLnBrk="1" latinLnBrk="0" hangingPunct="1">
                        <a:defRPr sz="1800" kern="1200">
                          <a:solidFill>
                            <a:schemeClr val="dk1"/>
                          </a:solidFill>
                          <a:latin typeface="Georgia"/>
                        </a:defRPr>
                      </a:lvl2pPr>
                      <a:lvl3pPr marL="914400" algn="l" defTabSz="914400" rtl="0" eaLnBrk="1" latinLnBrk="0" hangingPunct="1">
                        <a:defRPr sz="1800" kern="1200">
                          <a:solidFill>
                            <a:schemeClr val="dk1"/>
                          </a:solidFill>
                          <a:latin typeface="Georgia"/>
                        </a:defRPr>
                      </a:lvl3pPr>
                      <a:lvl4pPr marL="1371600" algn="l" defTabSz="914400" rtl="0" eaLnBrk="1" latinLnBrk="0" hangingPunct="1">
                        <a:defRPr sz="1800" kern="1200">
                          <a:solidFill>
                            <a:schemeClr val="dk1"/>
                          </a:solidFill>
                          <a:latin typeface="Georgia"/>
                        </a:defRPr>
                      </a:lvl4pPr>
                      <a:lvl5pPr marL="1828800" algn="l" defTabSz="914400" rtl="0" eaLnBrk="1" latinLnBrk="0" hangingPunct="1">
                        <a:defRPr sz="1800" kern="1200">
                          <a:solidFill>
                            <a:schemeClr val="dk1"/>
                          </a:solidFill>
                          <a:latin typeface="Georgia"/>
                        </a:defRPr>
                      </a:lvl5pPr>
                      <a:lvl6pPr marL="2286000" algn="l" defTabSz="914400" rtl="0" eaLnBrk="1" latinLnBrk="0" hangingPunct="1">
                        <a:defRPr sz="1800" kern="1200">
                          <a:solidFill>
                            <a:schemeClr val="dk1"/>
                          </a:solidFill>
                          <a:latin typeface="Georgia"/>
                        </a:defRPr>
                      </a:lvl6pPr>
                      <a:lvl7pPr marL="2743200" algn="l" defTabSz="914400" rtl="0" eaLnBrk="1" latinLnBrk="0" hangingPunct="1">
                        <a:defRPr sz="1800" kern="1200">
                          <a:solidFill>
                            <a:schemeClr val="dk1"/>
                          </a:solidFill>
                          <a:latin typeface="Georgia"/>
                        </a:defRPr>
                      </a:lvl7pPr>
                      <a:lvl8pPr marL="3200400" algn="l" defTabSz="914400" rtl="0" eaLnBrk="1" latinLnBrk="0" hangingPunct="1">
                        <a:defRPr sz="1800" kern="1200">
                          <a:solidFill>
                            <a:schemeClr val="dk1"/>
                          </a:solidFill>
                          <a:latin typeface="Georgia"/>
                        </a:defRPr>
                      </a:lvl8pPr>
                      <a:lvl9pPr marL="3657600" algn="l" defTabSz="914400" rtl="0" eaLnBrk="1" latinLnBrk="0" hangingPunct="1">
                        <a:defRPr sz="1800" kern="1200">
                          <a:solidFill>
                            <a:schemeClr val="dk1"/>
                          </a:solidFill>
                          <a:latin typeface="Georgia"/>
                        </a:defRPr>
                      </a:lvl9pPr>
                    </a:lstStyle>
                    <a:p>
                      <a:endParaRPr lang="en-GB" sz="1000" dirty="0">
                        <a:latin typeface="Arial" pitchFamily="34" charset="0"/>
                        <a:cs typeface="Arial" pitchFamily="34" charset="0"/>
                      </a:endParaRPr>
                    </a:p>
                  </a:txBody>
                  <a:tcP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83723">
                <a:tc>
                  <a:txBody>
                    <a:bodyPr/>
                    <a:lstStyle>
                      <a:lvl1pPr marL="0" algn="l" defTabSz="914400" rtl="0" eaLnBrk="1" latinLnBrk="0" hangingPunct="1">
                        <a:defRPr sz="1800" kern="1200">
                          <a:solidFill>
                            <a:schemeClr val="dk1"/>
                          </a:solidFill>
                          <a:latin typeface="Georgia"/>
                        </a:defRPr>
                      </a:lvl1pPr>
                      <a:lvl2pPr marL="457200" algn="l" defTabSz="914400" rtl="0" eaLnBrk="1" latinLnBrk="0" hangingPunct="1">
                        <a:defRPr sz="1800" kern="1200">
                          <a:solidFill>
                            <a:schemeClr val="dk1"/>
                          </a:solidFill>
                          <a:latin typeface="Georgia"/>
                        </a:defRPr>
                      </a:lvl2pPr>
                      <a:lvl3pPr marL="914400" algn="l" defTabSz="914400" rtl="0" eaLnBrk="1" latinLnBrk="0" hangingPunct="1">
                        <a:defRPr sz="1800" kern="1200">
                          <a:solidFill>
                            <a:schemeClr val="dk1"/>
                          </a:solidFill>
                          <a:latin typeface="Georgia"/>
                        </a:defRPr>
                      </a:lvl3pPr>
                      <a:lvl4pPr marL="1371600" algn="l" defTabSz="914400" rtl="0" eaLnBrk="1" latinLnBrk="0" hangingPunct="1">
                        <a:defRPr sz="1800" kern="1200">
                          <a:solidFill>
                            <a:schemeClr val="dk1"/>
                          </a:solidFill>
                          <a:latin typeface="Georgia"/>
                        </a:defRPr>
                      </a:lvl4pPr>
                      <a:lvl5pPr marL="1828800" algn="l" defTabSz="914400" rtl="0" eaLnBrk="1" latinLnBrk="0" hangingPunct="1">
                        <a:defRPr sz="1800" kern="1200">
                          <a:solidFill>
                            <a:schemeClr val="dk1"/>
                          </a:solidFill>
                          <a:latin typeface="Georgia"/>
                        </a:defRPr>
                      </a:lvl5pPr>
                      <a:lvl6pPr marL="2286000" algn="l" defTabSz="914400" rtl="0" eaLnBrk="1" latinLnBrk="0" hangingPunct="1">
                        <a:defRPr sz="1800" kern="1200">
                          <a:solidFill>
                            <a:schemeClr val="dk1"/>
                          </a:solidFill>
                          <a:latin typeface="Georgia"/>
                        </a:defRPr>
                      </a:lvl6pPr>
                      <a:lvl7pPr marL="2743200" algn="l" defTabSz="914400" rtl="0" eaLnBrk="1" latinLnBrk="0" hangingPunct="1">
                        <a:defRPr sz="1800" kern="1200">
                          <a:solidFill>
                            <a:schemeClr val="dk1"/>
                          </a:solidFill>
                          <a:latin typeface="Georgia"/>
                        </a:defRPr>
                      </a:lvl7pPr>
                      <a:lvl8pPr marL="3200400" algn="l" defTabSz="914400" rtl="0" eaLnBrk="1" latinLnBrk="0" hangingPunct="1">
                        <a:defRPr sz="1800" kern="1200">
                          <a:solidFill>
                            <a:schemeClr val="dk1"/>
                          </a:solidFill>
                          <a:latin typeface="Georgia"/>
                        </a:defRPr>
                      </a:lvl8pPr>
                      <a:lvl9pPr marL="3657600" algn="l" defTabSz="914400" rtl="0" eaLnBrk="1" latinLnBrk="0" hangingPunct="1">
                        <a:defRPr sz="1800" kern="1200">
                          <a:solidFill>
                            <a:schemeClr val="dk1"/>
                          </a:solidFill>
                          <a:latin typeface="Georgia"/>
                        </a:defRPr>
                      </a:lvl9pPr>
                    </a:lstStyle>
                    <a:p>
                      <a:r>
                        <a:rPr lang="en-GB" sz="1000" dirty="0" smtClean="0">
                          <a:latin typeface="Arial" pitchFamily="34" charset="0"/>
                          <a:cs typeface="Arial" pitchFamily="34" charset="0"/>
                        </a:rPr>
                        <a:t>Back-Up</a:t>
                      </a:r>
                      <a:endParaRPr lang="en-GB" sz="1000" dirty="0">
                        <a:latin typeface="Arial" pitchFamily="34" charset="0"/>
                        <a:cs typeface="Arial" pitchFamily="34" charset="0"/>
                      </a:endParaRPr>
                    </a:p>
                  </a:txBody>
                  <a:tcP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Georgia"/>
                        </a:defRPr>
                      </a:lvl1pPr>
                      <a:lvl2pPr marL="457200" algn="l" defTabSz="914400" rtl="0" eaLnBrk="1" latinLnBrk="0" hangingPunct="1">
                        <a:defRPr sz="1800" kern="1200">
                          <a:solidFill>
                            <a:schemeClr val="dk1"/>
                          </a:solidFill>
                          <a:latin typeface="Georgia"/>
                        </a:defRPr>
                      </a:lvl2pPr>
                      <a:lvl3pPr marL="914400" algn="l" defTabSz="914400" rtl="0" eaLnBrk="1" latinLnBrk="0" hangingPunct="1">
                        <a:defRPr sz="1800" kern="1200">
                          <a:solidFill>
                            <a:schemeClr val="dk1"/>
                          </a:solidFill>
                          <a:latin typeface="Georgia"/>
                        </a:defRPr>
                      </a:lvl3pPr>
                      <a:lvl4pPr marL="1371600" algn="l" defTabSz="914400" rtl="0" eaLnBrk="1" latinLnBrk="0" hangingPunct="1">
                        <a:defRPr sz="1800" kern="1200">
                          <a:solidFill>
                            <a:schemeClr val="dk1"/>
                          </a:solidFill>
                          <a:latin typeface="Georgia"/>
                        </a:defRPr>
                      </a:lvl4pPr>
                      <a:lvl5pPr marL="1828800" algn="l" defTabSz="914400" rtl="0" eaLnBrk="1" latinLnBrk="0" hangingPunct="1">
                        <a:defRPr sz="1800" kern="1200">
                          <a:solidFill>
                            <a:schemeClr val="dk1"/>
                          </a:solidFill>
                          <a:latin typeface="Georgia"/>
                        </a:defRPr>
                      </a:lvl5pPr>
                      <a:lvl6pPr marL="2286000" algn="l" defTabSz="914400" rtl="0" eaLnBrk="1" latinLnBrk="0" hangingPunct="1">
                        <a:defRPr sz="1800" kern="1200">
                          <a:solidFill>
                            <a:schemeClr val="dk1"/>
                          </a:solidFill>
                          <a:latin typeface="Georgia"/>
                        </a:defRPr>
                      </a:lvl6pPr>
                      <a:lvl7pPr marL="2743200" algn="l" defTabSz="914400" rtl="0" eaLnBrk="1" latinLnBrk="0" hangingPunct="1">
                        <a:defRPr sz="1800" kern="1200">
                          <a:solidFill>
                            <a:schemeClr val="dk1"/>
                          </a:solidFill>
                          <a:latin typeface="Georgia"/>
                        </a:defRPr>
                      </a:lvl7pPr>
                      <a:lvl8pPr marL="3200400" algn="l" defTabSz="914400" rtl="0" eaLnBrk="1" latinLnBrk="0" hangingPunct="1">
                        <a:defRPr sz="1800" kern="1200">
                          <a:solidFill>
                            <a:schemeClr val="dk1"/>
                          </a:solidFill>
                          <a:latin typeface="Georgia"/>
                        </a:defRPr>
                      </a:lvl8pPr>
                      <a:lvl9pPr marL="3657600" algn="l" defTabSz="914400" rtl="0" eaLnBrk="1" latinLnBrk="0" hangingPunct="1">
                        <a:defRPr sz="1800" kern="1200">
                          <a:solidFill>
                            <a:schemeClr val="dk1"/>
                          </a:solidFill>
                          <a:latin typeface="Georgia"/>
                        </a:defRPr>
                      </a:lvl9pPr>
                    </a:lstStyle>
                    <a:p>
                      <a:r>
                        <a:rPr lang="en-GB" sz="1000" dirty="0" smtClean="0">
                          <a:latin typeface="Arial" pitchFamily="34" charset="0"/>
                          <a:cs typeface="Arial" pitchFamily="34" charset="0"/>
                        </a:rPr>
                        <a:t>If the stored data becomes corrupt , remote monitoring of patients cannot proceed  until the data has been restored</a:t>
                      </a:r>
                      <a:r>
                        <a:rPr lang="en-GB" sz="1000" baseline="0" dirty="0" smtClean="0">
                          <a:latin typeface="Arial" pitchFamily="34" charset="0"/>
                          <a:cs typeface="Arial" pitchFamily="34" charset="0"/>
                        </a:rPr>
                        <a:t>.  This amounts to a temporary loss of service and the subsequent catch up.  This affects all remote monitoring patients due for interaction with the Trust during the service loss and its catch up period.  This leads to reputational damage among patients.</a:t>
                      </a:r>
                      <a:endParaRPr lang="en-GB" sz="1000" dirty="0">
                        <a:latin typeface="Arial" pitchFamily="34" charset="0"/>
                        <a:cs typeface="Arial" pitchFamily="34" charset="0"/>
                      </a:endParaRPr>
                    </a:p>
                  </a:txBody>
                  <a:tcP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Georgia"/>
                        </a:defRPr>
                      </a:lvl1pPr>
                      <a:lvl2pPr marL="457200" algn="l" defTabSz="914400" rtl="0" eaLnBrk="1" latinLnBrk="0" hangingPunct="1">
                        <a:defRPr sz="1800" kern="1200">
                          <a:solidFill>
                            <a:schemeClr val="dk1"/>
                          </a:solidFill>
                          <a:latin typeface="Georgia"/>
                        </a:defRPr>
                      </a:lvl2pPr>
                      <a:lvl3pPr marL="914400" algn="l" defTabSz="914400" rtl="0" eaLnBrk="1" latinLnBrk="0" hangingPunct="1">
                        <a:defRPr sz="1800" kern="1200">
                          <a:solidFill>
                            <a:schemeClr val="dk1"/>
                          </a:solidFill>
                          <a:latin typeface="Georgia"/>
                        </a:defRPr>
                      </a:lvl3pPr>
                      <a:lvl4pPr marL="1371600" algn="l" defTabSz="914400" rtl="0" eaLnBrk="1" latinLnBrk="0" hangingPunct="1">
                        <a:defRPr sz="1800" kern="1200">
                          <a:solidFill>
                            <a:schemeClr val="dk1"/>
                          </a:solidFill>
                          <a:latin typeface="Georgia"/>
                        </a:defRPr>
                      </a:lvl4pPr>
                      <a:lvl5pPr marL="1828800" algn="l" defTabSz="914400" rtl="0" eaLnBrk="1" latinLnBrk="0" hangingPunct="1">
                        <a:defRPr sz="1800" kern="1200">
                          <a:solidFill>
                            <a:schemeClr val="dk1"/>
                          </a:solidFill>
                          <a:latin typeface="Georgia"/>
                        </a:defRPr>
                      </a:lvl5pPr>
                      <a:lvl6pPr marL="2286000" algn="l" defTabSz="914400" rtl="0" eaLnBrk="1" latinLnBrk="0" hangingPunct="1">
                        <a:defRPr sz="1800" kern="1200">
                          <a:solidFill>
                            <a:schemeClr val="dk1"/>
                          </a:solidFill>
                          <a:latin typeface="Georgia"/>
                        </a:defRPr>
                      </a:lvl6pPr>
                      <a:lvl7pPr marL="2743200" algn="l" defTabSz="914400" rtl="0" eaLnBrk="1" latinLnBrk="0" hangingPunct="1">
                        <a:defRPr sz="1800" kern="1200">
                          <a:solidFill>
                            <a:schemeClr val="dk1"/>
                          </a:solidFill>
                          <a:latin typeface="Georgia"/>
                        </a:defRPr>
                      </a:lvl7pPr>
                      <a:lvl8pPr marL="3200400" algn="l" defTabSz="914400" rtl="0" eaLnBrk="1" latinLnBrk="0" hangingPunct="1">
                        <a:defRPr sz="1800" kern="1200">
                          <a:solidFill>
                            <a:schemeClr val="dk1"/>
                          </a:solidFill>
                          <a:latin typeface="Georgia"/>
                        </a:defRPr>
                      </a:lvl8pPr>
                      <a:lvl9pPr marL="3657600" algn="l" defTabSz="914400" rtl="0" eaLnBrk="1" latinLnBrk="0" hangingPunct="1">
                        <a:defRPr sz="1800" kern="1200">
                          <a:solidFill>
                            <a:schemeClr val="dk1"/>
                          </a:solidFill>
                          <a:latin typeface="Georgia"/>
                        </a:defRPr>
                      </a:lvl9pPr>
                    </a:lstStyle>
                    <a:p>
                      <a:r>
                        <a:rPr lang="en-GB" sz="1000" dirty="0" smtClean="0">
                          <a:latin typeface="Arial" pitchFamily="34" charset="0"/>
                          <a:cs typeface="Arial" pitchFamily="34" charset="0"/>
                        </a:rPr>
                        <a:t>The test of the data restoration process which forms part of this project provides</a:t>
                      </a:r>
                      <a:r>
                        <a:rPr lang="en-GB" sz="1000" baseline="0" dirty="0" smtClean="0">
                          <a:latin typeface="Arial" pitchFamily="34" charset="0"/>
                          <a:cs typeface="Arial" pitchFamily="34" charset="0"/>
                        </a:rPr>
                        <a:t> an opportunity to test the written procedure, eliminate any uncertainties in it and therefore reduce the time required to perform a restore should one ever be needed.  This reduces the number of patients who would be affected  and the associated reputational damage.</a:t>
                      </a:r>
                      <a:endParaRPr lang="en-GB" sz="1000" dirty="0">
                        <a:latin typeface="Arial" pitchFamily="34" charset="0"/>
                        <a:cs typeface="Arial" pitchFamily="34" charset="0"/>
                      </a:endParaRPr>
                    </a:p>
                  </a:txBody>
                  <a:tcP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Georgia"/>
                        </a:defRPr>
                      </a:lvl1pPr>
                      <a:lvl2pPr marL="457200" algn="l" defTabSz="914400" rtl="0" eaLnBrk="1" latinLnBrk="0" hangingPunct="1">
                        <a:defRPr sz="1800" kern="1200">
                          <a:solidFill>
                            <a:schemeClr val="dk1"/>
                          </a:solidFill>
                          <a:latin typeface="Georgia"/>
                        </a:defRPr>
                      </a:lvl2pPr>
                      <a:lvl3pPr marL="914400" algn="l" defTabSz="914400" rtl="0" eaLnBrk="1" latinLnBrk="0" hangingPunct="1">
                        <a:defRPr sz="1800" kern="1200">
                          <a:solidFill>
                            <a:schemeClr val="dk1"/>
                          </a:solidFill>
                          <a:latin typeface="Georgia"/>
                        </a:defRPr>
                      </a:lvl3pPr>
                      <a:lvl4pPr marL="1371600" algn="l" defTabSz="914400" rtl="0" eaLnBrk="1" latinLnBrk="0" hangingPunct="1">
                        <a:defRPr sz="1800" kern="1200">
                          <a:solidFill>
                            <a:schemeClr val="dk1"/>
                          </a:solidFill>
                          <a:latin typeface="Georgia"/>
                        </a:defRPr>
                      </a:lvl4pPr>
                      <a:lvl5pPr marL="1828800" algn="l" defTabSz="914400" rtl="0" eaLnBrk="1" latinLnBrk="0" hangingPunct="1">
                        <a:defRPr sz="1800" kern="1200">
                          <a:solidFill>
                            <a:schemeClr val="dk1"/>
                          </a:solidFill>
                          <a:latin typeface="Georgia"/>
                        </a:defRPr>
                      </a:lvl5pPr>
                      <a:lvl6pPr marL="2286000" algn="l" defTabSz="914400" rtl="0" eaLnBrk="1" latinLnBrk="0" hangingPunct="1">
                        <a:defRPr sz="1800" kern="1200">
                          <a:solidFill>
                            <a:schemeClr val="dk1"/>
                          </a:solidFill>
                          <a:latin typeface="Georgia"/>
                        </a:defRPr>
                      </a:lvl6pPr>
                      <a:lvl7pPr marL="2743200" algn="l" defTabSz="914400" rtl="0" eaLnBrk="1" latinLnBrk="0" hangingPunct="1">
                        <a:defRPr sz="1800" kern="1200">
                          <a:solidFill>
                            <a:schemeClr val="dk1"/>
                          </a:solidFill>
                          <a:latin typeface="Georgia"/>
                        </a:defRPr>
                      </a:lvl7pPr>
                      <a:lvl8pPr marL="3200400" algn="l" defTabSz="914400" rtl="0" eaLnBrk="1" latinLnBrk="0" hangingPunct="1">
                        <a:defRPr sz="1800" kern="1200">
                          <a:solidFill>
                            <a:schemeClr val="dk1"/>
                          </a:solidFill>
                          <a:latin typeface="Georgia"/>
                        </a:defRPr>
                      </a:lvl8pPr>
                      <a:lvl9pPr marL="3657600" algn="l" defTabSz="914400" rtl="0" eaLnBrk="1" latinLnBrk="0" hangingPunct="1">
                        <a:defRPr sz="1800" kern="1200">
                          <a:solidFill>
                            <a:schemeClr val="dk1"/>
                          </a:solidFill>
                          <a:latin typeface="Georgia"/>
                        </a:defRPr>
                      </a:lvl9pPr>
                    </a:lstStyle>
                    <a:p>
                      <a:endParaRPr lang="en-GB" sz="1000" dirty="0">
                        <a:latin typeface="Arial" pitchFamily="34" charset="0"/>
                        <a:cs typeface="Arial" pitchFamily="34" charset="0"/>
                      </a:endParaRPr>
                    </a:p>
                  </a:txBody>
                  <a:tcP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83723">
                <a:tc>
                  <a:txBody>
                    <a:bodyPr/>
                    <a:lstStyle>
                      <a:lvl1pPr marL="0" algn="l" defTabSz="914400" rtl="0" eaLnBrk="1" latinLnBrk="0" hangingPunct="1">
                        <a:defRPr sz="1800" kern="1200">
                          <a:solidFill>
                            <a:schemeClr val="dk1"/>
                          </a:solidFill>
                          <a:latin typeface="Georgia"/>
                        </a:defRPr>
                      </a:lvl1pPr>
                      <a:lvl2pPr marL="457200" algn="l" defTabSz="914400" rtl="0" eaLnBrk="1" latinLnBrk="0" hangingPunct="1">
                        <a:defRPr sz="1800" kern="1200">
                          <a:solidFill>
                            <a:schemeClr val="dk1"/>
                          </a:solidFill>
                          <a:latin typeface="Georgia"/>
                        </a:defRPr>
                      </a:lvl2pPr>
                      <a:lvl3pPr marL="914400" algn="l" defTabSz="914400" rtl="0" eaLnBrk="1" latinLnBrk="0" hangingPunct="1">
                        <a:defRPr sz="1800" kern="1200">
                          <a:solidFill>
                            <a:schemeClr val="dk1"/>
                          </a:solidFill>
                          <a:latin typeface="Georgia"/>
                        </a:defRPr>
                      </a:lvl3pPr>
                      <a:lvl4pPr marL="1371600" algn="l" defTabSz="914400" rtl="0" eaLnBrk="1" latinLnBrk="0" hangingPunct="1">
                        <a:defRPr sz="1800" kern="1200">
                          <a:solidFill>
                            <a:schemeClr val="dk1"/>
                          </a:solidFill>
                          <a:latin typeface="Georgia"/>
                        </a:defRPr>
                      </a:lvl4pPr>
                      <a:lvl5pPr marL="1828800" algn="l" defTabSz="914400" rtl="0" eaLnBrk="1" latinLnBrk="0" hangingPunct="1">
                        <a:defRPr sz="1800" kern="1200">
                          <a:solidFill>
                            <a:schemeClr val="dk1"/>
                          </a:solidFill>
                          <a:latin typeface="Georgia"/>
                        </a:defRPr>
                      </a:lvl5pPr>
                      <a:lvl6pPr marL="2286000" algn="l" defTabSz="914400" rtl="0" eaLnBrk="1" latinLnBrk="0" hangingPunct="1">
                        <a:defRPr sz="1800" kern="1200">
                          <a:solidFill>
                            <a:schemeClr val="dk1"/>
                          </a:solidFill>
                          <a:latin typeface="Georgia"/>
                        </a:defRPr>
                      </a:lvl6pPr>
                      <a:lvl7pPr marL="2743200" algn="l" defTabSz="914400" rtl="0" eaLnBrk="1" latinLnBrk="0" hangingPunct="1">
                        <a:defRPr sz="1800" kern="1200">
                          <a:solidFill>
                            <a:schemeClr val="dk1"/>
                          </a:solidFill>
                          <a:latin typeface="Georgia"/>
                        </a:defRPr>
                      </a:lvl7pPr>
                      <a:lvl8pPr marL="3200400" algn="l" defTabSz="914400" rtl="0" eaLnBrk="1" latinLnBrk="0" hangingPunct="1">
                        <a:defRPr sz="1800" kern="1200">
                          <a:solidFill>
                            <a:schemeClr val="dk1"/>
                          </a:solidFill>
                          <a:latin typeface="Georgia"/>
                        </a:defRPr>
                      </a:lvl8pPr>
                      <a:lvl9pPr marL="3657600" algn="l" defTabSz="914400" rtl="0" eaLnBrk="1" latinLnBrk="0" hangingPunct="1">
                        <a:defRPr sz="1800" kern="1200">
                          <a:solidFill>
                            <a:schemeClr val="dk1"/>
                          </a:solidFill>
                          <a:latin typeface="Georgia"/>
                        </a:defRPr>
                      </a:lvl9pPr>
                    </a:lstStyle>
                    <a:p>
                      <a:r>
                        <a:rPr lang="en-GB" sz="1000" dirty="0" smtClean="0">
                          <a:latin typeface="Arial" pitchFamily="34" charset="0"/>
                          <a:cs typeface="Arial" pitchFamily="34" charset="0"/>
                        </a:rPr>
                        <a:t>Disaster Recovery</a:t>
                      </a:r>
                      <a:endParaRPr lang="en-GB" sz="1000" dirty="0">
                        <a:latin typeface="Arial" pitchFamily="34" charset="0"/>
                        <a:cs typeface="Arial" pitchFamily="34" charset="0"/>
                      </a:endParaRPr>
                    </a:p>
                  </a:txBody>
                  <a:tcP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Georgia"/>
                        </a:defRPr>
                      </a:lvl1pPr>
                      <a:lvl2pPr marL="457200" algn="l" defTabSz="914400" rtl="0" eaLnBrk="1" latinLnBrk="0" hangingPunct="1">
                        <a:defRPr sz="1800" kern="1200">
                          <a:solidFill>
                            <a:schemeClr val="dk1"/>
                          </a:solidFill>
                          <a:latin typeface="Georgia"/>
                        </a:defRPr>
                      </a:lvl2pPr>
                      <a:lvl3pPr marL="914400" algn="l" defTabSz="914400" rtl="0" eaLnBrk="1" latinLnBrk="0" hangingPunct="1">
                        <a:defRPr sz="1800" kern="1200">
                          <a:solidFill>
                            <a:schemeClr val="dk1"/>
                          </a:solidFill>
                          <a:latin typeface="Georgia"/>
                        </a:defRPr>
                      </a:lvl3pPr>
                      <a:lvl4pPr marL="1371600" algn="l" defTabSz="914400" rtl="0" eaLnBrk="1" latinLnBrk="0" hangingPunct="1">
                        <a:defRPr sz="1800" kern="1200">
                          <a:solidFill>
                            <a:schemeClr val="dk1"/>
                          </a:solidFill>
                          <a:latin typeface="Georgia"/>
                        </a:defRPr>
                      </a:lvl4pPr>
                      <a:lvl5pPr marL="1828800" algn="l" defTabSz="914400" rtl="0" eaLnBrk="1" latinLnBrk="0" hangingPunct="1">
                        <a:defRPr sz="1800" kern="1200">
                          <a:solidFill>
                            <a:schemeClr val="dk1"/>
                          </a:solidFill>
                          <a:latin typeface="Georgia"/>
                        </a:defRPr>
                      </a:lvl5pPr>
                      <a:lvl6pPr marL="2286000" algn="l" defTabSz="914400" rtl="0" eaLnBrk="1" latinLnBrk="0" hangingPunct="1">
                        <a:defRPr sz="1800" kern="1200">
                          <a:solidFill>
                            <a:schemeClr val="dk1"/>
                          </a:solidFill>
                          <a:latin typeface="Georgia"/>
                        </a:defRPr>
                      </a:lvl6pPr>
                      <a:lvl7pPr marL="2743200" algn="l" defTabSz="914400" rtl="0" eaLnBrk="1" latinLnBrk="0" hangingPunct="1">
                        <a:defRPr sz="1800" kern="1200">
                          <a:solidFill>
                            <a:schemeClr val="dk1"/>
                          </a:solidFill>
                          <a:latin typeface="Georgia"/>
                        </a:defRPr>
                      </a:lvl7pPr>
                      <a:lvl8pPr marL="3200400" algn="l" defTabSz="914400" rtl="0" eaLnBrk="1" latinLnBrk="0" hangingPunct="1">
                        <a:defRPr sz="1800" kern="1200">
                          <a:solidFill>
                            <a:schemeClr val="dk1"/>
                          </a:solidFill>
                          <a:latin typeface="Georgia"/>
                        </a:defRPr>
                      </a:lvl8pPr>
                      <a:lvl9pPr marL="3657600" algn="l" defTabSz="914400" rtl="0" eaLnBrk="1" latinLnBrk="0" hangingPunct="1">
                        <a:defRPr sz="1800" kern="1200">
                          <a:solidFill>
                            <a:schemeClr val="dk1"/>
                          </a:solidFill>
                          <a:latin typeface="Georgia"/>
                        </a:defRPr>
                      </a:lvl9pPr>
                    </a:lstStyle>
                    <a:p>
                      <a:r>
                        <a:rPr lang="en-GB" sz="1000" dirty="0" smtClean="0">
                          <a:latin typeface="Arial" pitchFamily="34" charset="0"/>
                          <a:cs typeface="Arial" pitchFamily="34" charset="0"/>
                        </a:rPr>
                        <a:t>A major failure of the hardware or the software platform on which this service rests could take days or weeks to resolve, leading to commercial damage as well as reputational damage to the Trust.</a:t>
                      </a:r>
                      <a:endParaRPr lang="en-GB" sz="1000" dirty="0">
                        <a:latin typeface="Arial" pitchFamily="34" charset="0"/>
                        <a:cs typeface="Arial" pitchFamily="34" charset="0"/>
                      </a:endParaRPr>
                    </a:p>
                  </a:txBody>
                  <a:tcP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Georgia"/>
                        </a:defRPr>
                      </a:lvl1pPr>
                      <a:lvl2pPr marL="457200" algn="l" defTabSz="914400" rtl="0" eaLnBrk="1" latinLnBrk="0" hangingPunct="1">
                        <a:defRPr sz="1800" kern="1200">
                          <a:solidFill>
                            <a:schemeClr val="dk1"/>
                          </a:solidFill>
                          <a:latin typeface="Georgia"/>
                        </a:defRPr>
                      </a:lvl2pPr>
                      <a:lvl3pPr marL="914400" algn="l" defTabSz="914400" rtl="0" eaLnBrk="1" latinLnBrk="0" hangingPunct="1">
                        <a:defRPr sz="1800" kern="1200">
                          <a:solidFill>
                            <a:schemeClr val="dk1"/>
                          </a:solidFill>
                          <a:latin typeface="Georgia"/>
                        </a:defRPr>
                      </a:lvl3pPr>
                      <a:lvl4pPr marL="1371600" algn="l" defTabSz="914400" rtl="0" eaLnBrk="1" latinLnBrk="0" hangingPunct="1">
                        <a:defRPr sz="1800" kern="1200">
                          <a:solidFill>
                            <a:schemeClr val="dk1"/>
                          </a:solidFill>
                          <a:latin typeface="Georgia"/>
                        </a:defRPr>
                      </a:lvl4pPr>
                      <a:lvl5pPr marL="1828800" algn="l" defTabSz="914400" rtl="0" eaLnBrk="1" latinLnBrk="0" hangingPunct="1">
                        <a:defRPr sz="1800" kern="1200">
                          <a:solidFill>
                            <a:schemeClr val="dk1"/>
                          </a:solidFill>
                          <a:latin typeface="Georgia"/>
                        </a:defRPr>
                      </a:lvl5pPr>
                      <a:lvl6pPr marL="2286000" algn="l" defTabSz="914400" rtl="0" eaLnBrk="1" latinLnBrk="0" hangingPunct="1">
                        <a:defRPr sz="1800" kern="1200">
                          <a:solidFill>
                            <a:schemeClr val="dk1"/>
                          </a:solidFill>
                          <a:latin typeface="Georgia"/>
                        </a:defRPr>
                      </a:lvl6pPr>
                      <a:lvl7pPr marL="2743200" algn="l" defTabSz="914400" rtl="0" eaLnBrk="1" latinLnBrk="0" hangingPunct="1">
                        <a:defRPr sz="1800" kern="1200">
                          <a:solidFill>
                            <a:schemeClr val="dk1"/>
                          </a:solidFill>
                          <a:latin typeface="Georgia"/>
                        </a:defRPr>
                      </a:lvl7pPr>
                      <a:lvl8pPr marL="3200400" algn="l" defTabSz="914400" rtl="0" eaLnBrk="1" latinLnBrk="0" hangingPunct="1">
                        <a:defRPr sz="1800" kern="1200">
                          <a:solidFill>
                            <a:schemeClr val="dk1"/>
                          </a:solidFill>
                          <a:latin typeface="Georgia"/>
                        </a:defRPr>
                      </a:lvl8pPr>
                      <a:lvl9pPr marL="3657600" algn="l" defTabSz="914400" rtl="0" eaLnBrk="1" latinLnBrk="0" hangingPunct="1">
                        <a:defRPr sz="1800" kern="1200">
                          <a:solidFill>
                            <a:schemeClr val="dk1"/>
                          </a:solidFill>
                          <a:latin typeface="Georgia"/>
                        </a:defRPr>
                      </a:lvl9pPr>
                    </a:lstStyle>
                    <a:p>
                      <a:r>
                        <a:rPr lang="en-GB" sz="1000" dirty="0" smtClean="0">
                          <a:latin typeface="Arial" pitchFamily="34" charset="0"/>
                          <a:cs typeface="Arial" pitchFamily="34" charset="0"/>
                        </a:rPr>
                        <a:t>The disaster recovery  provision put in place by this project reduces the time taken to re-start</a:t>
                      </a:r>
                      <a:r>
                        <a:rPr lang="en-GB" sz="1000" baseline="0" dirty="0" smtClean="0">
                          <a:latin typeface="Arial" pitchFamily="34" charset="0"/>
                          <a:cs typeface="Arial" pitchFamily="34" charset="0"/>
                        </a:rPr>
                        <a:t> the service to patients to a matter of hours, substantially reducing commercial and reputational damage to the Trust.</a:t>
                      </a:r>
                      <a:endParaRPr lang="en-GB" sz="1000" dirty="0">
                        <a:latin typeface="Arial" pitchFamily="34" charset="0"/>
                        <a:cs typeface="Arial" pitchFamily="34" charset="0"/>
                      </a:endParaRPr>
                    </a:p>
                  </a:txBody>
                  <a:tcP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Georgia"/>
                        </a:defRPr>
                      </a:lvl1pPr>
                      <a:lvl2pPr marL="457200" algn="l" defTabSz="914400" rtl="0" eaLnBrk="1" latinLnBrk="0" hangingPunct="1">
                        <a:defRPr sz="1800" kern="1200">
                          <a:solidFill>
                            <a:schemeClr val="dk1"/>
                          </a:solidFill>
                          <a:latin typeface="Georgia"/>
                        </a:defRPr>
                      </a:lvl2pPr>
                      <a:lvl3pPr marL="914400" algn="l" defTabSz="914400" rtl="0" eaLnBrk="1" latinLnBrk="0" hangingPunct="1">
                        <a:defRPr sz="1800" kern="1200">
                          <a:solidFill>
                            <a:schemeClr val="dk1"/>
                          </a:solidFill>
                          <a:latin typeface="Georgia"/>
                        </a:defRPr>
                      </a:lvl3pPr>
                      <a:lvl4pPr marL="1371600" algn="l" defTabSz="914400" rtl="0" eaLnBrk="1" latinLnBrk="0" hangingPunct="1">
                        <a:defRPr sz="1800" kern="1200">
                          <a:solidFill>
                            <a:schemeClr val="dk1"/>
                          </a:solidFill>
                          <a:latin typeface="Georgia"/>
                        </a:defRPr>
                      </a:lvl4pPr>
                      <a:lvl5pPr marL="1828800" algn="l" defTabSz="914400" rtl="0" eaLnBrk="1" latinLnBrk="0" hangingPunct="1">
                        <a:defRPr sz="1800" kern="1200">
                          <a:solidFill>
                            <a:schemeClr val="dk1"/>
                          </a:solidFill>
                          <a:latin typeface="Georgia"/>
                        </a:defRPr>
                      </a:lvl5pPr>
                      <a:lvl6pPr marL="2286000" algn="l" defTabSz="914400" rtl="0" eaLnBrk="1" latinLnBrk="0" hangingPunct="1">
                        <a:defRPr sz="1800" kern="1200">
                          <a:solidFill>
                            <a:schemeClr val="dk1"/>
                          </a:solidFill>
                          <a:latin typeface="Georgia"/>
                        </a:defRPr>
                      </a:lvl6pPr>
                      <a:lvl7pPr marL="2743200" algn="l" defTabSz="914400" rtl="0" eaLnBrk="1" latinLnBrk="0" hangingPunct="1">
                        <a:defRPr sz="1800" kern="1200">
                          <a:solidFill>
                            <a:schemeClr val="dk1"/>
                          </a:solidFill>
                          <a:latin typeface="Georgia"/>
                        </a:defRPr>
                      </a:lvl7pPr>
                      <a:lvl8pPr marL="3200400" algn="l" defTabSz="914400" rtl="0" eaLnBrk="1" latinLnBrk="0" hangingPunct="1">
                        <a:defRPr sz="1800" kern="1200">
                          <a:solidFill>
                            <a:schemeClr val="dk1"/>
                          </a:solidFill>
                          <a:latin typeface="Georgia"/>
                        </a:defRPr>
                      </a:lvl8pPr>
                      <a:lvl9pPr marL="3657600" algn="l" defTabSz="914400" rtl="0" eaLnBrk="1" latinLnBrk="0" hangingPunct="1">
                        <a:defRPr sz="1800" kern="1200">
                          <a:solidFill>
                            <a:schemeClr val="dk1"/>
                          </a:solidFill>
                          <a:latin typeface="Georgia"/>
                        </a:defRPr>
                      </a:lvl9pPr>
                    </a:lstStyle>
                    <a:p>
                      <a:endParaRPr lang="en-GB" sz="1000" dirty="0">
                        <a:latin typeface="Arial" pitchFamily="34" charset="0"/>
                        <a:cs typeface="Arial" pitchFamily="34" charset="0"/>
                      </a:endParaRPr>
                    </a:p>
                  </a:txBody>
                  <a:tcP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val="24567353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397500016"/>
              </p:ext>
            </p:extLst>
          </p:nvPr>
        </p:nvGraphicFramePr>
        <p:xfrm>
          <a:off x="277553" y="1802398"/>
          <a:ext cx="8607051" cy="2833082"/>
        </p:xfrm>
        <a:graphic>
          <a:graphicData uri="http://schemas.openxmlformats.org/drawingml/2006/table">
            <a:tbl>
              <a:tblPr firstRow="1" bandRow="1"/>
              <a:tblGrid>
                <a:gridCol w="838063"/>
                <a:gridCol w="3304492"/>
                <a:gridCol w="3312368"/>
                <a:gridCol w="1152128"/>
              </a:tblGrid>
              <a:tr h="333722">
                <a:tc>
                  <a:txBody>
                    <a:bodyPr/>
                    <a:lstStyle>
                      <a:lvl1pPr marL="0" algn="l" defTabSz="914400" rtl="0" eaLnBrk="1" latinLnBrk="0" hangingPunct="1">
                        <a:defRPr sz="1800" b="1" kern="1200">
                          <a:solidFill>
                            <a:schemeClr val="lt1"/>
                          </a:solidFill>
                          <a:latin typeface="Georgia"/>
                        </a:defRPr>
                      </a:lvl1pPr>
                      <a:lvl2pPr marL="457200" algn="l" defTabSz="914400" rtl="0" eaLnBrk="1" latinLnBrk="0" hangingPunct="1">
                        <a:defRPr sz="1800" b="1" kern="1200">
                          <a:solidFill>
                            <a:schemeClr val="lt1"/>
                          </a:solidFill>
                          <a:latin typeface="Georgia"/>
                        </a:defRPr>
                      </a:lvl2pPr>
                      <a:lvl3pPr marL="914400" algn="l" defTabSz="914400" rtl="0" eaLnBrk="1" latinLnBrk="0" hangingPunct="1">
                        <a:defRPr sz="1800" b="1" kern="1200">
                          <a:solidFill>
                            <a:schemeClr val="lt1"/>
                          </a:solidFill>
                          <a:latin typeface="Georgia"/>
                        </a:defRPr>
                      </a:lvl3pPr>
                      <a:lvl4pPr marL="1371600" algn="l" defTabSz="914400" rtl="0" eaLnBrk="1" latinLnBrk="0" hangingPunct="1">
                        <a:defRPr sz="1800" b="1" kern="1200">
                          <a:solidFill>
                            <a:schemeClr val="lt1"/>
                          </a:solidFill>
                          <a:latin typeface="Georgia"/>
                        </a:defRPr>
                      </a:lvl4pPr>
                      <a:lvl5pPr marL="1828800" algn="l" defTabSz="914400" rtl="0" eaLnBrk="1" latinLnBrk="0" hangingPunct="1">
                        <a:defRPr sz="1800" b="1" kern="1200">
                          <a:solidFill>
                            <a:schemeClr val="lt1"/>
                          </a:solidFill>
                          <a:latin typeface="Georgia"/>
                        </a:defRPr>
                      </a:lvl5pPr>
                      <a:lvl6pPr marL="2286000" algn="l" defTabSz="914400" rtl="0" eaLnBrk="1" latinLnBrk="0" hangingPunct="1">
                        <a:defRPr sz="1800" b="1" kern="1200">
                          <a:solidFill>
                            <a:schemeClr val="lt1"/>
                          </a:solidFill>
                          <a:latin typeface="Georgia"/>
                        </a:defRPr>
                      </a:lvl6pPr>
                      <a:lvl7pPr marL="2743200" algn="l" defTabSz="914400" rtl="0" eaLnBrk="1" latinLnBrk="0" hangingPunct="1">
                        <a:defRPr sz="1800" b="1" kern="1200">
                          <a:solidFill>
                            <a:schemeClr val="lt1"/>
                          </a:solidFill>
                          <a:latin typeface="Georgia"/>
                        </a:defRPr>
                      </a:lvl7pPr>
                      <a:lvl8pPr marL="3200400" algn="l" defTabSz="914400" rtl="0" eaLnBrk="1" latinLnBrk="0" hangingPunct="1">
                        <a:defRPr sz="1800" b="1" kern="1200">
                          <a:solidFill>
                            <a:schemeClr val="lt1"/>
                          </a:solidFill>
                          <a:latin typeface="Georgia"/>
                        </a:defRPr>
                      </a:lvl8pPr>
                      <a:lvl9pPr marL="3657600" algn="l" defTabSz="914400" rtl="0" eaLnBrk="1" latinLnBrk="0" hangingPunct="1">
                        <a:defRPr sz="1800" b="1" kern="1200">
                          <a:solidFill>
                            <a:schemeClr val="lt1"/>
                          </a:solidFill>
                          <a:latin typeface="Georgia"/>
                        </a:defRPr>
                      </a:lvl9pPr>
                    </a:lstStyle>
                    <a:p>
                      <a:r>
                        <a:rPr lang="en-GB" sz="1000" b="1" dirty="0" smtClean="0">
                          <a:latin typeface="Arial" pitchFamily="34" charset="0"/>
                          <a:cs typeface="Arial" pitchFamily="34" charset="0"/>
                        </a:rPr>
                        <a:t>Risk #</a:t>
                      </a:r>
                      <a:endParaRPr lang="en-GB" sz="1000" b="1" dirty="0">
                        <a:latin typeface="Arial" pitchFamily="34" charset="0"/>
                        <a:cs typeface="Arial" pitchFamily="34" charset="0"/>
                      </a:endParaRPr>
                    </a:p>
                  </a:txBody>
                  <a:tcPr>
                    <a:lnL w="12700" cap="flat" cmpd="sng" algn="ctr">
                      <a:solidFill>
                        <a:srgbClr val="00B0F0"/>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lvl1pPr marL="0" algn="l" defTabSz="914400" rtl="0" eaLnBrk="1" latinLnBrk="0" hangingPunct="1">
                        <a:defRPr sz="1800" b="1" kern="1200">
                          <a:solidFill>
                            <a:schemeClr val="lt1"/>
                          </a:solidFill>
                          <a:latin typeface="Georgia"/>
                        </a:defRPr>
                      </a:lvl1pPr>
                      <a:lvl2pPr marL="457200" algn="l" defTabSz="914400" rtl="0" eaLnBrk="1" latinLnBrk="0" hangingPunct="1">
                        <a:defRPr sz="1800" b="1" kern="1200">
                          <a:solidFill>
                            <a:schemeClr val="lt1"/>
                          </a:solidFill>
                          <a:latin typeface="Georgia"/>
                        </a:defRPr>
                      </a:lvl2pPr>
                      <a:lvl3pPr marL="914400" algn="l" defTabSz="914400" rtl="0" eaLnBrk="1" latinLnBrk="0" hangingPunct="1">
                        <a:defRPr sz="1800" b="1" kern="1200">
                          <a:solidFill>
                            <a:schemeClr val="lt1"/>
                          </a:solidFill>
                          <a:latin typeface="Georgia"/>
                        </a:defRPr>
                      </a:lvl3pPr>
                      <a:lvl4pPr marL="1371600" algn="l" defTabSz="914400" rtl="0" eaLnBrk="1" latinLnBrk="0" hangingPunct="1">
                        <a:defRPr sz="1800" b="1" kern="1200">
                          <a:solidFill>
                            <a:schemeClr val="lt1"/>
                          </a:solidFill>
                          <a:latin typeface="Georgia"/>
                        </a:defRPr>
                      </a:lvl4pPr>
                      <a:lvl5pPr marL="1828800" algn="l" defTabSz="914400" rtl="0" eaLnBrk="1" latinLnBrk="0" hangingPunct="1">
                        <a:defRPr sz="1800" b="1" kern="1200">
                          <a:solidFill>
                            <a:schemeClr val="lt1"/>
                          </a:solidFill>
                          <a:latin typeface="Georgia"/>
                        </a:defRPr>
                      </a:lvl5pPr>
                      <a:lvl6pPr marL="2286000" algn="l" defTabSz="914400" rtl="0" eaLnBrk="1" latinLnBrk="0" hangingPunct="1">
                        <a:defRPr sz="1800" b="1" kern="1200">
                          <a:solidFill>
                            <a:schemeClr val="lt1"/>
                          </a:solidFill>
                          <a:latin typeface="Georgia"/>
                        </a:defRPr>
                      </a:lvl6pPr>
                      <a:lvl7pPr marL="2743200" algn="l" defTabSz="914400" rtl="0" eaLnBrk="1" latinLnBrk="0" hangingPunct="1">
                        <a:defRPr sz="1800" b="1" kern="1200">
                          <a:solidFill>
                            <a:schemeClr val="lt1"/>
                          </a:solidFill>
                          <a:latin typeface="Georgia"/>
                        </a:defRPr>
                      </a:lvl7pPr>
                      <a:lvl8pPr marL="3200400" algn="l" defTabSz="914400" rtl="0" eaLnBrk="1" latinLnBrk="0" hangingPunct="1">
                        <a:defRPr sz="1800" b="1" kern="1200">
                          <a:solidFill>
                            <a:schemeClr val="lt1"/>
                          </a:solidFill>
                          <a:latin typeface="Georgia"/>
                        </a:defRPr>
                      </a:lvl8pPr>
                      <a:lvl9pPr marL="3657600" algn="l" defTabSz="914400" rtl="0" eaLnBrk="1" latinLnBrk="0" hangingPunct="1">
                        <a:defRPr sz="1800" b="1" kern="1200">
                          <a:solidFill>
                            <a:schemeClr val="lt1"/>
                          </a:solidFill>
                          <a:latin typeface="Georgia"/>
                        </a:defRPr>
                      </a:lvl9pPr>
                    </a:lstStyle>
                    <a:p>
                      <a:r>
                        <a:rPr lang="en-GB" sz="1000" b="1" dirty="0" smtClean="0">
                          <a:latin typeface="Arial" pitchFamily="34" charset="0"/>
                          <a:cs typeface="Arial" pitchFamily="34" charset="0"/>
                        </a:rPr>
                        <a:t>Risk description</a:t>
                      </a:r>
                      <a:endParaRPr lang="en-GB" sz="1000" b="1" dirty="0">
                        <a:latin typeface="Arial" pitchFamily="34" charset="0"/>
                        <a:cs typeface="Arial" pitchFamily="34" charset="0"/>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lvl1pPr marL="0" algn="l" defTabSz="914400" rtl="0" eaLnBrk="1" latinLnBrk="0" hangingPunct="1">
                        <a:defRPr sz="1800" b="1" kern="1200">
                          <a:solidFill>
                            <a:schemeClr val="lt1"/>
                          </a:solidFill>
                          <a:latin typeface="Georgia"/>
                        </a:defRPr>
                      </a:lvl1pPr>
                      <a:lvl2pPr marL="457200" algn="l" defTabSz="914400" rtl="0" eaLnBrk="1" latinLnBrk="0" hangingPunct="1">
                        <a:defRPr sz="1800" b="1" kern="1200">
                          <a:solidFill>
                            <a:schemeClr val="lt1"/>
                          </a:solidFill>
                          <a:latin typeface="Georgia"/>
                        </a:defRPr>
                      </a:lvl2pPr>
                      <a:lvl3pPr marL="914400" algn="l" defTabSz="914400" rtl="0" eaLnBrk="1" latinLnBrk="0" hangingPunct="1">
                        <a:defRPr sz="1800" b="1" kern="1200">
                          <a:solidFill>
                            <a:schemeClr val="lt1"/>
                          </a:solidFill>
                          <a:latin typeface="Georgia"/>
                        </a:defRPr>
                      </a:lvl3pPr>
                      <a:lvl4pPr marL="1371600" algn="l" defTabSz="914400" rtl="0" eaLnBrk="1" latinLnBrk="0" hangingPunct="1">
                        <a:defRPr sz="1800" b="1" kern="1200">
                          <a:solidFill>
                            <a:schemeClr val="lt1"/>
                          </a:solidFill>
                          <a:latin typeface="Georgia"/>
                        </a:defRPr>
                      </a:lvl4pPr>
                      <a:lvl5pPr marL="1828800" algn="l" defTabSz="914400" rtl="0" eaLnBrk="1" latinLnBrk="0" hangingPunct="1">
                        <a:defRPr sz="1800" b="1" kern="1200">
                          <a:solidFill>
                            <a:schemeClr val="lt1"/>
                          </a:solidFill>
                          <a:latin typeface="Georgia"/>
                        </a:defRPr>
                      </a:lvl5pPr>
                      <a:lvl6pPr marL="2286000" algn="l" defTabSz="914400" rtl="0" eaLnBrk="1" latinLnBrk="0" hangingPunct="1">
                        <a:defRPr sz="1800" b="1" kern="1200">
                          <a:solidFill>
                            <a:schemeClr val="lt1"/>
                          </a:solidFill>
                          <a:latin typeface="Georgia"/>
                        </a:defRPr>
                      </a:lvl6pPr>
                      <a:lvl7pPr marL="2743200" algn="l" defTabSz="914400" rtl="0" eaLnBrk="1" latinLnBrk="0" hangingPunct="1">
                        <a:defRPr sz="1800" b="1" kern="1200">
                          <a:solidFill>
                            <a:schemeClr val="lt1"/>
                          </a:solidFill>
                          <a:latin typeface="Georgia"/>
                        </a:defRPr>
                      </a:lvl7pPr>
                      <a:lvl8pPr marL="3200400" algn="l" defTabSz="914400" rtl="0" eaLnBrk="1" latinLnBrk="0" hangingPunct="1">
                        <a:defRPr sz="1800" b="1" kern="1200">
                          <a:solidFill>
                            <a:schemeClr val="lt1"/>
                          </a:solidFill>
                          <a:latin typeface="Georgia"/>
                        </a:defRPr>
                      </a:lvl8pPr>
                      <a:lvl9pPr marL="3657600" algn="l" defTabSz="914400" rtl="0" eaLnBrk="1" latinLnBrk="0" hangingPunct="1">
                        <a:defRPr sz="1800" b="1" kern="1200">
                          <a:solidFill>
                            <a:schemeClr val="lt1"/>
                          </a:solidFill>
                          <a:latin typeface="Georgia"/>
                        </a:defRPr>
                      </a:lvl9pPr>
                    </a:lstStyle>
                    <a:p>
                      <a:r>
                        <a:rPr lang="en-GB" sz="1000" b="1" dirty="0" smtClean="0">
                          <a:latin typeface="Arial" pitchFamily="34" charset="0"/>
                          <a:cs typeface="Arial" pitchFamily="34" charset="0"/>
                        </a:rPr>
                        <a:t>Mitigation</a:t>
                      </a:r>
                      <a:endParaRPr lang="en-GB" sz="1000" b="1" dirty="0">
                        <a:latin typeface="Arial" pitchFamily="34" charset="0"/>
                        <a:cs typeface="Arial" pitchFamily="34" charset="0"/>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lvl1pPr marL="0" algn="l" defTabSz="914400" rtl="0" eaLnBrk="1" latinLnBrk="0" hangingPunct="1">
                        <a:defRPr sz="1800" b="1" kern="1200">
                          <a:solidFill>
                            <a:schemeClr val="lt1"/>
                          </a:solidFill>
                          <a:latin typeface="Georgia"/>
                        </a:defRPr>
                      </a:lvl1pPr>
                      <a:lvl2pPr marL="457200" algn="l" defTabSz="914400" rtl="0" eaLnBrk="1" latinLnBrk="0" hangingPunct="1">
                        <a:defRPr sz="1800" b="1" kern="1200">
                          <a:solidFill>
                            <a:schemeClr val="lt1"/>
                          </a:solidFill>
                          <a:latin typeface="Georgia"/>
                        </a:defRPr>
                      </a:lvl2pPr>
                      <a:lvl3pPr marL="914400" algn="l" defTabSz="914400" rtl="0" eaLnBrk="1" latinLnBrk="0" hangingPunct="1">
                        <a:defRPr sz="1800" b="1" kern="1200">
                          <a:solidFill>
                            <a:schemeClr val="lt1"/>
                          </a:solidFill>
                          <a:latin typeface="Georgia"/>
                        </a:defRPr>
                      </a:lvl3pPr>
                      <a:lvl4pPr marL="1371600" algn="l" defTabSz="914400" rtl="0" eaLnBrk="1" latinLnBrk="0" hangingPunct="1">
                        <a:defRPr sz="1800" b="1" kern="1200">
                          <a:solidFill>
                            <a:schemeClr val="lt1"/>
                          </a:solidFill>
                          <a:latin typeface="Georgia"/>
                        </a:defRPr>
                      </a:lvl4pPr>
                      <a:lvl5pPr marL="1828800" algn="l" defTabSz="914400" rtl="0" eaLnBrk="1" latinLnBrk="0" hangingPunct="1">
                        <a:defRPr sz="1800" b="1" kern="1200">
                          <a:solidFill>
                            <a:schemeClr val="lt1"/>
                          </a:solidFill>
                          <a:latin typeface="Georgia"/>
                        </a:defRPr>
                      </a:lvl5pPr>
                      <a:lvl6pPr marL="2286000" algn="l" defTabSz="914400" rtl="0" eaLnBrk="1" latinLnBrk="0" hangingPunct="1">
                        <a:defRPr sz="1800" b="1" kern="1200">
                          <a:solidFill>
                            <a:schemeClr val="lt1"/>
                          </a:solidFill>
                          <a:latin typeface="Georgia"/>
                        </a:defRPr>
                      </a:lvl6pPr>
                      <a:lvl7pPr marL="2743200" algn="l" defTabSz="914400" rtl="0" eaLnBrk="1" latinLnBrk="0" hangingPunct="1">
                        <a:defRPr sz="1800" b="1" kern="1200">
                          <a:solidFill>
                            <a:schemeClr val="lt1"/>
                          </a:solidFill>
                          <a:latin typeface="Georgia"/>
                        </a:defRPr>
                      </a:lvl7pPr>
                      <a:lvl8pPr marL="3200400" algn="l" defTabSz="914400" rtl="0" eaLnBrk="1" latinLnBrk="0" hangingPunct="1">
                        <a:defRPr sz="1800" b="1" kern="1200">
                          <a:solidFill>
                            <a:schemeClr val="lt1"/>
                          </a:solidFill>
                          <a:latin typeface="Georgia"/>
                        </a:defRPr>
                      </a:lvl8pPr>
                      <a:lvl9pPr marL="3657600" algn="l" defTabSz="914400" rtl="0" eaLnBrk="1" latinLnBrk="0" hangingPunct="1">
                        <a:defRPr sz="1800" b="1" kern="1200">
                          <a:solidFill>
                            <a:schemeClr val="lt1"/>
                          </a:solidFill>
                          <a:latin typeface="Georgia"/>
                        </a:defRPr>
                      </a:lvl9pPr>
                    </a:lstStyle>
                    <a:p>
                      <a:r>
                        <a:rPr lang="en-GB" sz="1000" b="1" dirty="0" smtClean="0">
                          <a:latin typeface="Arial" pitchFamily="34" charset="0"/>
                          <a:cs typeface="Arial" pitchFamily="34" charset="0"/>
                        </a:rPr>
                        <a:t>RAG</a:t>
                      </a:r>
                      <a:endParaRPr lang="en-GB" sz="1000" b="1" dirty="0">
                        <a:latin typeface="Arial" pitchFamily="34" charset="0"/>
                        <a:cs typeface="Arial" pitchFamily="34" charset="0"/>
                      </a:endParaRPr>
                    </a:p>
                  </a:txBody>
                  <a:tcPr>
                    <a:lnL w="12700" cap="flat" cmpd="sng" algn="ctr">
                      <a:solidFill>
                        <a:sysClr val="window" lastClr="FFFFFF"/>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r>
              <a:tr h="383723">
                <a:tc>
                  <a:txBody>
                    <a:bodyPr/>
                    <a:lstStyle>
                      <a:lvl1pPr marL="0" algn="l" defTabSz="914400" rtl="0" eaLnBrk="1" latinLnBrk="0" hangingPunct="1">
                        <a:defRPr sz="1800" kern="1200">
                          <a:solidFill>
                            <a:schemeClr val="dk1"/>
                          </a:solidFill>
                          <a:latin typeface="Georgia"/>
                        </a:defRPr>
                      </a:lvl1pPr>
                      <a:lvl2pPr marL="457200" algn="l" defTabSz="914400" rtl="0" eaLnBrk="1" latinLnBrk="0" hangingPunct="1">
                        <a:defRPr sz="1800" kern="1200">
                          <a:solidFill>
                            <a:schemeClr val="dk1"/>
                          </a:solidFill>
                          <a:latin typeface="Georgia"/>
                        </a:defRPr>
                      </a:lvl2pPr>
                      <a:lvl3pPr marL="914400" algn="l" defTabSz="914400" rtl="0" eaLnBrk="1" latinLnBrk="0" hangingPunct="1">
                        <a:defRPr sz="1800" kern="1200">
                          <a:solidFill>
                            <a:schemeClr val="dk1"/>
                          </a:solidFill>
                          <a:latin typeface="Georgia"/>
                        </a:defRPr>
                      </a:lvl3pPr>
                      <a:lvl4pPr marL="1371600" algn="l" defTabSz="914400" rtl="0" eaLnBrk="1" latinLnBrk="0" hangingPunct="1">
                        <a:defRPr sz="1800" kern="1200">
                          <a:solidFill>
                            <a:schemeClr val="dk1"/>
                          </a:solidFill>
                          <a:latin typeface="Georgia"/>
                        </a:defRPr>
                      </a:lvl4pPr>
                      <a:lvl5pPr marL="1828800" algn="l" defTabSz="914400" rtl="0" eaLnBrk="1" latinLnBrk="0" hangingPunct="1">
                        <a:defRPr sz="1800" kern="1200">
                          <a:solidFill>
                            <a:schemeClr val="dk1"/>
                          </a:solidFill>
                          <a:latin typeface="Georgia"/>
                        </a:defRPr>
                      </a:lvl5pPr>
                      <a:lvl6pPr marL="2286000" algn="l" defTabSz="914400" rtl="0" eaLnBrk="1" latinLnBrk="0" hangingPunct="1">
                        <a:defRPr sz="1800" kern="1200">
                          <a:solidFill>
                            <a:schemeClr val="dk1"/>
                          </a:solidFill>
                          <a:latin typeface="Georgia"/>
                        </a:defRPr>
                      </a:lvl6pPr>
                      <a:lvl7pPr marL="2743200" algn="l" defTabSz="914400" rtl="0" eaLnBrk="1" latinLnBrk="0" hangingPunct="1">
                        <a:defRPr sz="1800" kern="1200">
                          <a:solidFill>
                            <a:schemeClr val="dk1"/>
                          </a:solidFill>
                          <a:latin typeface="Georgia"/>
                        </a:defRPr>
                      </a:lvl7pPr>
                      <a:lvl8pPr marL="3200400" algn="l" defTabSz="914400" rtl="0" eaLnBrk="1" latinLnBrk="0" hangingPunct="1">
                        <a:defRPr sz="1800" kern="1200">
                          <a:solidFill>
                            <a:schemeClr val="dk1"/>
                          </a:solidFill>
                          <a:latin typeface="Georgia"/>
                        </a:defRPr>
                      </a:lvl8pPr>
                      <a:lvl9pPr marL="3657600" algn="l" defTabSz="914400" rtl="0" eaLnBrk="1" latinLnBrk="0" hangingPunct="1">
                        <a:defRPr sz="1800" kern="1200">
                          <a:solidFill>
                            <a:schemeClr val="dk1"/>
                          </a:solidFill>
                          <a:latin typeface="Georgia"/>
                        </a:defRPr>
                      </a:lvl9pPr>
                    </a:lstStyle>
                    <a:p>
                      <a:r>
                        <a:rPr lang="en-GB" sz="1000" b="1" dirty="0" smtClean="0">
                          <a:latin typeface="Arial" pitchFamily="34" charset="0"/>
                          <a:cs typeface="Arial" pitchFamily="34" charset="0"/>
                        </a:rPr>
                        <a:t>Project risks</a:t>
                      </a:r>
                      <a:endParaRPr lang="en-GB" sz="1000" b="1" dirty="0">
                        <a:latin typeface="Arial" pitchFamily="34" charset="0"/>
                        <a:cs typeface="Arial" pitchFamily="34" charset="0"/>
                      </a:endParaRPr>
                    </a:p>
                  </a:txBody>
                  <a:tcP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Georgia"/>
                        </a:defRPr>
                      </a:lvl1pPr>
                      <a:lvl2pPr marL="457200" algn="l" defTabSz="914400" rtl="0" eaLnBrk="1" latinLnBrk="0" hangingPunct="1">
                        <a:defRPr sz="1800" kern="1200">
                          <a:solidFill>
                            <a:schemeClr val="dk1"/>
                          </a:solidFill>
                          <a:latin typeface="Georgia"/>
                        </a:defRPr>
                      </a:lvl2pPr>
                      <a:lvl3pPr marL="914400" algn="l" defTabSz="914400" rtl="0" eaLnBrk="1" latinLnBrk="0" hangingPunct="1">
                        <a:defRPr sz="1800" kern="1200">
                          <a:solidFill>
                            <a:schemeClr val="dk1"/>
                          </a:solidFill>
                          <a:latin typeface="Georgia"/>
                        </a:defRPr>
                      </a:lvl3pPr>
                      <a:lvl4pPr marL="1371600" algn="l" defTabSz="914400" rtl="0" eaLnBrk="1" latinLnBrk="0" hangingPunct="1">
                        <a:defRPr sz="1800" kern="1200">
                          <a:solidFill>
                            <a:schemeClr val="dk1"/>
                          </a:solidFill>
                          <a:latin typeface="Georgia"/>
                        </a:defRPr>
                      </a:lvl4pPr>
                      <a:lvl5pPr marL="1828800" algn="l" defTabSz="914400" rtl="0" eaLnBrk="1" latinLnBrk="0" hangingPunct="1">
                        <a:defRPr sz="1800" kern="1200">
                          <a:solidFill>
                            <a:schemeClr val="dk1"/>
                          </a:solidFill>
                          <a:latin typeface="Georgia"/>
                        </a:defRPr>
                      </a:lvl5pPr>
                      <a:lvl6pPr marL="2286000" algn="l" defTabSz="914400" rtl="0" eaLnBrk="1" latinLnBrk="0" hangingPunct="1">
                        <a:defRPr sz="1800" kern="1200">
                          <a:solidFill>
                            <a:schemeClr val="dk1"/>
                          </a:solidFill>
                          <a:latin typeface="Georgia"/>
                        </a:defRPr>
                      </a:lvl6pPr>
                      <a:lvl7pPr marL="2743200" algn="l" defTabSz="914400" rtl="0" eaLnBrk="1" latinLnBrk="0" hangingPunct="1">
                        <a:defRPr sz="1800" kern="1200">
                          <a:solidFill>
                            <a:schemeClr val="dk1"/>
                          </a:solidFill>
                          <a:latin typeface="Georgia"/>
                        </a:defRPr>
                      </a:lvl7pPr>
                      <a:lvl8pPr marL="3200400" algn="l" defTabSz="914400" rtl="0" eaLnBrk="1" latinLnBrk="0" hangingPunct="1">
                        <a:defRPr sz="1800" kern="1200">
                          <a:solidFill>
                            <a:schemeClr val="dk1"/>
                          </a:solidFill>
                          <a:latin typeface="Georgia"/>
                        </a:defRPr>
                      </a:lvl8pPr>
                      <a:lvl9pPr marL="3657600" algn="l" defTabSz="914400" rtl="0" eaLnBrk="1" latinLnBrk="0" hangingPunct="1">
                        <a:defRPr sz="1800" kern="1200">
                          <a:solidFill>
                            <a:schemeClr val="dk1"/>
                          </a:solidFill>
                          <a:latin typeface="Georgia"/>
                        </a:defRPr>
                      </a:lvl9pPr>
                    </a:lstStyle>
                    <a:p>
                      <a:endParaRPr lang="en-GB" sz="1000" dirty="0">
                        <a:latin typeface="Arial" pitchFamily="34" charset="0"/>
                        <a:cs typeface="Arial" pitchFamily="34" charset="0"/>
                      </a:endParaRPr>
                    </a:p>
                  </a:txBody>
                  <a:tcP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Georgia"/>
                        </a:defRPr>
                      </a:lvl1pPr>
                      <a:lvl2pPr marL="457200" algn="l" defTabSz="914400" rtl="0" eaLnBrk="1" latinLnBrk="0" hangingPunct="1">
                        <a:defRPr sz="1800" kern="1200">
                          <a:solidFill>
                            <a:schemeClr val="dk1"/>
                          </a:solidFill>
                          <a:latin typeface="Georgia"/>
                        </a:defRPr>
                      </a:lvl2pPr>
                      <a:lvl3pPr marL="914400" algn="l" defTabSz="914400" rtl="0" eaLnBrk="1" latinLnBrk="0" hangingPunct="1">
                        <a:defRPr sz="1800" kern="1200">
                          <a:solidFill>
                            <a:schemeClr val="dk1"/>
                          </a:solidFill>
                          <a:latin typeface="Georgia"/>
                        </a:defRPr>
                      </a:lvl3pPr>
                      <a:lvl4pPr marL="1371600" algn="l" defTabSz="914400" rtl="0" eaLnBrk="1" latinLnBrk="0" hangingPunct="1">
                        <a:defRPr sz="1800" kern="1200">
                          <a:solidFill>
                            <a:schemeClr val="dk1"/>
                          </a:solidFill>
                          <a:latin typeface="Georgia"/>
                        </a:defRPr>
                      </a:lvl4pPr>
                      <a:lvl5pPr marL="1828800" algn="l" defTabSz="914400" rtl="0" eaLnBrk="1" latinLnBrk="0" hangingPunct="1">
                        <a:defRPr sz="1800" kern="1200">
                          <a:solidFill>
                            <a:schemeClr val="dk1"/>
                          </a:solidFill>
                          <a:latin typeface="Georgia"/>
                        </a:defRPr>
                      </a:lvl5pPr>
                      <a:lvl6pPr marL="2286000" algn="l" defTabSz="914400" rtl="0" eaLnBrk="1" latinLnBrk="0" hangingPunct="1">
                        <a:defRPr sz="1800" kern="1200">
                          <a:solidFill>
                            <a:schemeClr val="dk1"/>
                          </a:solidFill>
                          <a:latin typeface="Georgia"/>
                        </a:defRPr>
                      </a:lvl6pPr>
                      <a:lvl7pPr marL="2743200" algn="l" defTabSz="914400" rtl="0" eaLnBrk="1" latinLnBrk="0" hangingPunct="1">
                        <a:defRPr sz="1800" kern="1200">
                          <a:solidFill>
                            <a:schemeClr val="dk1"/>
                          </a:solidFill>
                          <a:latin typeface="Georgia"/>
                        </a:defRPr>
                      </a:lvl7pPr>
                      <a:lvl8pPr marL="3200400" algn="l" defTabSz="914400" rtl="0" eaLnBrk="1" latinLnBrk="0" hangingPunct="1">
                        <a:defRPr sz="1800" kern="1200">
                          <a:solidFill>
                            <a:schemeClr val="dk1"/>
                          </a:solidFill>
                          <a:latin typeface="Georgia"/>
                        </a:defRPr>
                      </a:lvl8pPr>
                      <a:lvl9pPr marL="3657600" algn="l" defTabSz="914400" rtl="0" eaLnBrk="1" latinLnBrk="0" hangingPunct="1">
                        <a:defRPr sz="1800" kern="1200">
                          <a:solidFill>
                            <a:schemeClr val="dk1"/>
                          </a:solidFill>
                          <a:latin typeface="Georgia"/>
                        </a:defRPr>
                      </a:lvl9pPr>
                    </a:lstStyle>
                    <a:p>
                      <a:endParaRPr lang="en-GB" sz="1000" dirty="0">
                        <a:latin typeface="Arial" pitchFamily="34" charset="0"/>
                        <a:cs typeface="Arial" pitchFamily="34" charset="0"/>
                      </a:endParaRPr>
                    </a:p>
                  </a:txBody>
                  <a:tcP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Georgia"/>
                        </a:defRPr>
                      </a:lvl1pPr>
                      <a:lvl2pPr marL="457200" algn="l" defTabSz="914400" rtl="0" eaLnBrk="1" latinLnBrk="0" hangingPunct="1">
                        <a:defRPr sz="1800" kern="1200">
                          <a:solidFill>
                            <a:schemeClr val="dk1"/>
                          </a:solidFill>
                          <a:latin typeface="Georgia"/>
                        </a:defRPr>
                      </a:lvl2pPr>
                      <a:lvl3pPr marL="914400" algn="l" defTabSz="914400" rtl="0" eaLnBrk="1" latinLnBrk="0" hangingPunct="1">
                        <a:defRPr sz="1800" kern="1200">
                          <a:solidFill>
                            <a:schemeClr val="dk1"/>
                          </a:solidFill>
                          <a:latin typeface="Georgia"/>
                        </a:defRPr>
                      </a:lvl3pPr>
                      <a:lvl4pPr marL="1371600" algn="l" defTabSz="914400" rtl="0" eaLnBrk="1" latinLnBrk="0" hangingPunct="1">
                        <a:defRPr sz="1800" kern="1200">
                          <a:solidFill>
                            <a:schemeClr val="dk1"/>
                          </a:solidFill>
                          <a:latin typeface="Georgia"/>
                        </a:defRPr>
                      </a:lvl4pPr>
                      <a:lvl5pPr marL="1828800" algn="l" defTabSz="914400" rtl="0" eaLnBrk="1" latinLnBrk="0" hangingPunct="1">
                        <a:defRPr sz="1800" kern="1200">
                          <a:solidFill>
                            <a:schemeClr val="dk1"/>
                          </a:solidFill>
                          <a:latin typeface="Georgia"/>
                        </a:defRPr>
                      </a:lvl5pPr>
                      <a:lvl6pPr marL="2286000" algn="l" defTabSz="914400" rtl="0" eaLnBrk="1" latinLnBrk="0" hangingPunct="1">
                        <a:defRPr sz="1800" kern="1200">
                          <a:solidFill>
                            <a:schemeClr val="dk1"/>
                          </a:solidFill>
                          <a:latin typeface="Georgia"/>
                        </a:defRPr>
                      </a:lvl6pPr>
                      <a:lvl7pPr marL="2743200" algn="l" defTabSz="914400" rtl="0" eaLnBrk="1" latinLnBrk="0" hangingPunct="1">
                        <a:defRPr sz="1800" kern="1200">
                          <a:solidFill>
                            <a:schemeClr val="dk1"/>
                          </a:solidFill>
                          <a:latin typeface="Georgia"/>
                        </a:defRPr>
                      </a:lvl7pPr>
                      <a:lvl8pPr marL="3200400" algn="l" defTabSz="914400" rtl="0" eaLnBrk="1" latinLnBrk="0" hangingPunct="1">
                        <a:defRPr sz="1800" kern="1200">
                          <a:solidFill>
                            <a:schemeClr val="dk1"/>
                          </a:solidFill>
                          <a:latin typeface="Georgia"/>
                        </a:defRPr>
                      </a:lvl8pPr>
                      <a:lvl9pPr marL="3657600" algn="l" defTabSz="914400" rtl="0" eaLnBrk="1" latinLnBrk="0" hangingPunct="1">
                        <a:defRPr sz="1800" kern="1200">
                          <a:solidFill>
                            <a:schemeClr val="dk1"/>
                          </a:solidFill>
                          <a:latin typeface="Georgia"/>
                        </a:defRPr>
                      </a:lvl9pPr>
                    </a:lstStyle>
                    <a:p>
                      <a:endParaRPr lang="en-GB" sz="1000" dirty="0">
                        <a:latin typeface="Arial" pitchFamily="34" charset="0"/>
                        <a:cs typeface="Arial" pitchFamily="34" charset="0"/>
                      </a:endParaRPr>
                    </a:p>
                  </a:txBody>
                  <a:tcP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noFill/>
                  </a:tcPr>
                </a:tc>
              </a:tr>
              <a:tr h="383723">
                <a:tc>
                  <a:txBody>
                    <a:bodyPr/>
                    <a:lstStyle>
                      <a:lvl1pPr marL="0" algn="l" defTabSz="914400" rtl="0" eaLnBrk="1" latinLnBrk="0" hangingPunct="1">
                        <a:defRPr sz="1800" kern="1200">
                          <a:solidFill>
                            <a:schemeClr val="dk1"/>
                          </a:solidFill>
                          <a:latin typeface="Georgia"/>
                        </a:defRPr>
                      </a:lvl1pPr>
                      <a:lvl2pPr marL="457200" algn="l" defTabSz="914400" rtl="0" eaLnBrk="1" latinLnBrk="0" hangingPunct="1">
                        <a:defRPr sz="1800" kern="1200">
                          <a:solidFill>
                            <a:schemeClr val="dk1"/>
                          </a:solidFill>
                          <a:latin typeface="Georgia"/>
                        </a:defRPr>
                      </a:lvl2pPr>
                      <a:lvl3pPr marL="914400" algn="l" defTabSz="914400" rtl="0" eaLnBrk="1" latinLnBrk="0" hangingPunct="1">
                        <a:defRPr sz="1800" kern="1200">
                          <a:solidFill>
                            <a:schemeClr val="dk1"/>
                          </a:solidFill>
                          <a:latin typeface="Georgia"/>
                        </a:defRPr>
                      </a:lvl3pPr>
                      <a:lvl4pPr marL="1371600" algn="l" defTabSz="914400" rtl="0" eaLnBrk="1" latinLnBrk="0" hangingPunct="1">
                        <a:defRPr sz="1800" kern="1200">
                          <a:solidFill>
                            <a:schemeClr val="dk1"/>
                          </a:solidFill>
                          <a:latin typeface="Georgia"/>
                        </a:defRPr>
                      </a:lvl4pPr>
                      <a:lvl5pPr marL="1828800" algn="l" defTabSz="914400" rtl="0" eaLnBrk="1" latinLnBrk="0" hangingPunct="1">
                        <a:defRPr sz="1800" kern="1200">
                          <a:solidFill>
                            <a:schemeClr val="dk1"/>
                          </a:solidFill>
                          <a:latin typeface="Georgia"/>
                        </a:defRPr>
                      </a:lvl5pPr>
                      <a:lvl6pPr marL="2286000" algn="l" defTabSz="914400" rtl="0" eaLnBrk="1" latinLnBrk="0" hangingPunct="1">
                        <a:defRPr sz="1800" kern="1200">
                          <a:solidFill>
                            <a:schemeClr val="dk1"/>
                          </a:solidFill>
                          <a:latin typeface="Georgia"/>
                        </a:defRPr>
                      </a:lvl6pPr>
                      <a:lvl7pPr marL="2743200" algn="l" defTabSz="914400" rtl="0" eaLnBrk="1" latinLnBrk="0" hangingPunct="1">
                        <a:defRPr sz="1800" kern="1200">
                          <a:solidFill>
                            <a:schemeClr val="dk1"/>
                          </a:solidFill>
                          <a:latin typeface="Georgia"/>
                        </a:defRPr>
                      </a:lvl7pPr>
                      <a:lvl8pPr marL="3200400" algn="l" defTabSz="914400" rtl="0" eaLnBrk="1" latinLnBrk="0" hangingPunct="1">
                        <a:defRPr sz="1800" kern="1200">
                          <a:solidFill>
                            <a:schemeClr val="dk1"/>
                          </a:solidFill>
                          <a:latin typeface="Georgia"/>
                        </a:defRPr>
                      </a:lvl8pPr>
                      <a:lvl9pPr marL="3657600" algn="l" defTabSz="914400" rtl="0" eaLnBrk="1" latinLnBrk="0" hangingPunct="1">
                        <a:defRPr sz="1800" kern="1200">
                          <a:solidFill>
                            <a:schemeClr val="dk1"/>
                          </a:solidFill>
                          <a:latin typeface="Georgia"/>
                        </a:defRPr>
                      </a:lvl9pPr>
                    </a:lstStyle>
                    <a:p>
                      <a:r>
                        <a:rPr lang="en-GB" sz="1000" dirty="0" smtClean="0">
                          <a:solidFill>
                            <a:schemeClr val="bg1"/>
                          </a:solidFill>
                          <a:latin typeface="Arial" pitchFamily="34" charset="0"/>
                          <a:cs typeface="Arial" pitchFamily="34" charset="0"/>
                        </a:rPr>
                        <a:t>Supplier resource availability</a:t>
                      </a:r>
                      <a:endParaRPr lang="en-GB" sz="1000" dirty="0">
                        <a:solidFill>
                          <a:schemeClr val="bg1"/>
                        </a:solidFill>
                        <a:latin typeface="Arial" pitchFamily="34" charset="0"/>
                        <a:cs typeface="Arial" pitchFamily="34" charset="0"/>
                      </a:endParaRPr>
                    </a:p>
                  </a:txBody>
                  <a:tcP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Georgia"/>
                        </a:defRPr>
                      </a:lvl1pPr>
                      <a:lvl2pPr marL="457200" algn="l" defTabSz="914400" rtl="0" eaLnBrk="1" latinLnBrk="0" hangingPunct="1">
                        <a:defRPr sz="1800" kern="1200">
                          <a:solidFill>
                            <a:schemeClr val="dk1"/>
                          </a:solidFill>
                          <a:latin typeface="Georgia"/>
                        </a:defRPr>
                      </a:lvl2pPr>
                      <a:lvl3pPr marL="914400" algn="l" defTabSz="914400" rtl="0" eaLnBrk="1" latinLnBrk="0" hangingPunct="1">
                        <a:defRPr sz="1800" kern="1200">
                          <a:solidFill>
                            <a:schemeClr val="dk1"/>
                          </a:solidFill>
                          <a:latin typeface="Georgia"/>
                        </a:defRPr>
                      </a:lvl3pPr>
                      <a:lvl4pPr marL="1371600" algn="l" defTabSz="914400" rtl="0" eaLnBrk="1" latinLnBrk="0" hangingPunct="1">
                        <a:defRPr sz="1800" kern="1200">
                          <a:solidFill>
                            <a:schemeClr val="dk1"/>
                          </a:solidFill>
                          <a:latin typeface="Georgia"/>
                        </a:defRPr>
                      </a:lvl4pPr>
                      <a:lvl5pPr marL="1828800" algn="l" defTabSz="914400" rtl="0" eaLnBrk="1" latinLnBrk="0" hangingPunct="1">
                        <a:defRPr sz="1800" kern="1200">
                          <a:solidFill>
                            <a:schemeClr val="dk1"/>
                          </a:solidFill>
                          <a:latin typeface="Georgia"/>
                        </a:defRPr>
                      </a:lvl5pPr>
                      <a:lvl6pPr marL="2286000" algn="l" defTabSz="914400" rtl="0" eaLnBrk="1" latinLnBrk="0" hangingPunct="1">
                        <a:defRPr sz="1800" kern="1200">
                          <a:solidFill>
                            <a:schemeClr val="dk1"/>
                          </a:solidFill>
                          <a:latin typeface="Georgia"/>
                        </a:defRPr>
                      </a:lvl6pPr>
                      <a:lvl7pPr marL="2743200" algn="l" defTabSz="914400" rtl="0" eaLnBrk="1" latinLnBrk="0" hangingPunct="1">
                        <a:defRPr sz="1800" kern="1200">
                          <a:solidFill>
                            <a:schemeClr val="dk1"/>
                          </a:solidFill>
                          <a:latin typeface="Georgia"/>
                        </a:defRPr>
                      </a:lvl7pPr>
                      <a:lvl8pPr marL="3200400" algn="l" defTabSz="914400" rtl="0" eaLnBrk="1" latinLnBrk="0" hangingPunct="1">
                        <a:defRPr sz="1800" kern="1200">
                          <a:solidFill>
                            <a:schemeClr val="dk1"/>
                          </a:solidFill>
                          <a:latin typeface="Georgia"/>
                        </a:defRPr>
                      </a:lvl8pPr>
                      <a:lvl9pPr marL="3657600" algn="l" defTabSz="914400" rtl="0" eaLnBrk="1" latinLnBrk="0" hangingPunct="1">
                        <a:defRPr sz="1800" kern="1200">
                          <a:solidFill>
                            <a:schemeClr val="dk1"/>
                          </a:solidFill>
                          <a:latin typeface="Georgia"/>
                        </a:defRPr>
                      </a:lvl9pPr>
                    </a:lstStyle>
                    <a:p>
                      <a:r>
                        <a:rPr lang="en-GB" sz="1000" dirty="0" smtClean="0">
                          <a:latin typeface="Arial" pitchFamily="34" charset="0"/>
                          <a:cs typeface="Arial" pitchFamily="34" charset="0"/>
                        </a:rPr>
                        <a:t>Trusts across London are addressing the SFU remote monitoring project simultaneously so the most widely used system suppliers could be overwhelmed, leading to delays.</a:t>
                      </a:r>
                      <a:endParaRPr lang="en-GB" sz="1000" dirty="0">
                        <a:latin typeface="Arial" pitchFamily="34" charset="0"/>
                        <a:cs typeface="Arial" pitchFamily="34" charset="0"/>
                      </a:endParaRPr>
                    </a:p>
                  </a:txBody>
                  <a:tcP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Georgia"/>
                        </a:defRPr>
                      </a:lvl1pPr>
                      <a:lvl2pPr marL="457200" algn="l" defTabSz="914400" rtl="0" eaLnBrk="1" latinLnBrk="0" hangingPunct="1">
                        <a:defRPr sz="1800" kern="1200">
                          <a:solidFill>
                            <a:schemeClr val="dk1"/>
                          </a:solidFill>
                          <a:latin typeface="Georgia"/>
                        </a:defRPr>
                      </a:lvl2pPr>
                      <a:lvl3pPr marL="914400" algn="l" defTabSz="914400" rtl="0" eaLnBrk="1" latinLnBrk="0" hangingPunct="1">
                        <a:defRPr sz="1800" kern="1200">
                          <a:solidFill>
                            <a:schemeClr val="dk1"/>
                          </a:solidFill>
                          <a:latin typeface="Georgia"/>
                        </a:defRPr>
                      </a:lvl3pPr>
                      <a:lvl4pPr marL="1371600" algn="l" defTabSz="914400" rtl="0" eaLnBrk="1" latinLnBrk="0" hangingPunct="1">
                        <a:defRPr sz="1800" kern="1200">
                          <a:solidFill>
                            <a:schemeClr val="dk1"/>
                          </a:solidFill>
                          <a:latin typeface="Georgia"/>
                        </a:defRPr>
                      </a:lvl4pPr>
                      <a:lvl5pPr marL="1828800" algn="l" defTabSz="914400" rtl="0" eaLnBrk="1" latinLnBrk="0" hangingPunct="1">
                        <a:defRPr sz="1800" kern="1200">
                          <a:solidFill>
                            <a:schemeClr val="dk1"/>
                          </a:solidFill>
                          <a:latin typeface="Georgia"/>
                        </a:defRPr>
                      </a:lvl5pPr>
                      <a:lvl6pPr marL="2286000" algn="l" defTabSz="914400" rtl="0" eaLnBrk="1" latinLnBrk="0" hangingPunct="1">
                        <a:defRPr sz="1800" kern="1200">
                          <a:solidFill>
                            <a:schemeClr val="dk1"/>
                          </a:solidFill>
                          <a:latin typeface="Georgia"/>
                        </a:defRPr>
                      </a:lvl6pPr>
                      <a:lvl7pPr marL="2743200" algn="l" defTabSz="914400" rtl="0" eaLnBrk="1" latinLnBrk="0" hangingPunct="1">
                        <a:defRPr sz="1800" kern="1200">
                          <a:solidFill>
                            <a:schemeClr val="dk1"/>
                          </a:solidFill>
                          <a:latin typeface="Georgia"/>
                        </a:defRPr>
                      </a:lvl7pPr>
                      <a:lvl8pPr marL="3200400" algn="l" defTabSz="914400" rtl="0" eaLnBrk="1" latinLnBrk="0" hangingPunct="1">
                        <a:defRPr sz="1800" kern="1200">
                          <a:solidFill>
                            <a:schemeClr val="dk1"/>
                          </a:solidFill>
                          <a:latin typeface="Georgia"/>
                        </a:defRPr>
                      </a:lvl8pPr>
                      <a:lvl9pPr marL="3657600" algn="l" defTabSz="914400" rtl="0" eaLnBrk="1" latinLnBrk="0" hangingPunct="1">
                        <a:defRPr sz="1800" kern="1200">
                          <a:solidFill>
                            <a:schemeClr val="dk1"/>
                          </a:solidFill>
                          <a:latin typeface="Georgia"/>
                        </a:defRPr>
                      </a:lvl9pPr>
                    </a:lstStyle>
                    <a:p>
                      <a:r>
                        <a:rPr lang="en-GB" sz="1000" dirty="0" smtClean="0">
                          <a:latin typeface="Arial" pitchFamily="34" charset="0"/>
                          <a:cs typeface="Arial" pitchFamily="34" charset="0"/>
                        </a:rPr>
                        <a:t>RMP will maintain contact with the</a:t>
                      </a:r>
                      <a:r>
                        <a:rPr lang="en-GB" sz="1000" baseline="0" dirty="0" smtClean="0">
                          <a:latin typeface="Arial" pitchFamily="34" charset="0"/>
                          <a:cs typeface="Arial" pitchFamily="34" charset="0"/>
                        </a:rPr>
                        <a:t> widely used system suppliers and appraise them of progress so that they can plan accordingly.  Where it is beneficial, RMP will coordinate Trusts to avoid overwhelming suppliers.</a:t>
                      </a:r>
                      <a:endParaRPr lang="en-GB" sz="1000" dirty="0">
                        <a:latin typeface="Arial" pitchFamily="34" charset="0"/>
                        <a:cs typeface="Arial" pitchFamily="34" charset="0"/>
                      </a:endParaRPr>
                    </a:p>
                  </a:txBody>
                  <a:tcP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Georgia"/>
                        </a:defRPr>
                      </a:lvl1pPr>
                      <a:lvl2pPr marL="457200" algn="l" defTabSz="914400" rtl="0" eaLnBrk="1" latinLnBrk="0" hangingPunct="1">
                        <a:defRPr sz="1800" kern="1200">
                          <a:solidFill>
                            <a:schemeClr val="dk1"/>
                          </a:solidFill>
                          <a:latin typeface="Georgia"/>
                        </a:defRPr>
                      </a:lvl2pPr>
                      <a:lvl3pPr marL="914400" algn="l" defTabSz="914400" rtl="0" eaLnBrk="1" latinLnBrk="0" hangingPunct="1">
                        <a:defRPr sz="1800" kern="1200">
                          <a:solidFill>
                            <a:schemeClr val="dk1"/>
                          </a:solidFill>
                          <a:latin typeface="Georgia"/>
                        </a:defRPr>
                      </a:lvl3pPr>
                      <a:lvl4pPr marL="1371600" algn="l" defTabSz="914400" rtl="0" eaLnBrk="1" latinLnBrk="0" hangingPunct="1">
                        <a:defRPr sz="1800" kern="1200">
                          <a:solidFill>
                            <a:schemeClr val="dk1"/>
                          </a:solidFill>
                          <a:latin typeface="Georgia"/>
                        </a:defRPr>
                      </a:lvl4pPr>
                      <a:lvl5pPr marL="1828800" algn="l" defTabSz="914400" rtl="0" eaLnBrk="1" latinLnBrk="0" hangingPunct="1">
                        <a:defRPr sz="1800" kern="1200">
                          <a:solidFill>
                            <a:schemeClr val="dk1"/>
                          </a:solidFill>
                          <a:latin typeface="Georgia"/>
                        </a:defRPr>
                      </a:lvl5pPr>
                      <a:lvl6pPr marL="2286000" algn="l" defTabSz="914400" rtl="0" eaLnBrk="1" latinLnBrk="0" hangingPunct="1">
                        <a:defRPr sz="1800" kern="1200">
                          <a:solidFill>
                            <a:schemeClr val="dk1"/>
                          </a:solidFill>
                          <a:latin typeface="Georgia"/>
                        </a:defRPr>
                      </a:lvl6pPr>
                      <a:lvl7pPr marL="2743200" algn="l" defTabSz="914400" rtl="0" eaLnBrk="1" latinLnBrk="0" hangingPunct="1">
                        <a:defRPr sz="1800" kern="1200">
                          <a:solidFill>
                            <a:schemeClr val="dk1"/>
                          </a:solidFill>
                          <a:latin typeface="Georgia"/>
                        </a:defRPr>
                      </a:lvl7pPr>
                      <a:lvl8pPr marL="3200400" algn="l" defTabSz="914400" rtl="0" eaLnBrk="1" latinLnBrk="0" hangingPunct="1">
                        <a:defRPr sz="1800" kern="1200">
                          <a:solidFill>
                            <a:schemeClr val="dk1"/>
                          </a:solidFill>
                          <a:latin typeface="Georgia"/>
                        </a:defRPr>
                      </a:lvl8pPr>
                      <a:lvl9pPr marL="3657600" algn="l" defTabSz="914400" rtl="0" eaLnBrk="1" latinLnBrk="0" hangingPunct="1">
                        <a:defRPr sz="1800" kern="1200">
                          <a:solidFill>
                            <a:schemeClr val="dk1"/>
                          </a:solidFill>
                          <a:latin typeface="Georgia"/>
                        </a:defRPr>
                      </a:lvl9pPr>
                    </a:lstStyle>
                    <a:p>
                      <a:endParaRPr lang="en-GB" sz="1000" dirty="0">
                        <a:latin typeface="Arial" pitchFamily="34" charset="0"/>
                        <a:cs typeface="Arial" pitchFamily="34" charset="0"/>
                      </a:endParaRPr>
                    </a:p>
                  </a:txBody>
                  <a:tcP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83723">
                <a:tc>
                  <a:txBody>
                    <a:bodyPr/>
                    <a:lstStyle>
                      <a:lvl1pPr marL="0" algn="l" defTabSz="914400" rtl="0" eaLnBrk="1" latinLnBrk="0" hangingPunct="1">
                        <a:defRPr sz="1800" kern="1200">
                          <a:solidFill>
                            <a:schemeClr val="dk1"/>
                          </a:solidFill>
                          <a:latin typeface="Georgia"/>
                        </a:defRPr>
                      </a:lvl1pPr>
                      <a:lvl2pPr marL="457200" algn="l" defTabSz="914400" rtl="0" eaLnBrk="1" latinLnBrk="0" hangingPunct="1">
                        <a:defRPr sz="1800" kern="1200">
                          <a:solidFill>
                            <a:schemeClr val="dk1"/>
                          </a:solidFill>
                          <a:latin typeface="Georgia"/>
                        </a:defRPr>
                      </a:lvl2pPr>
                      <a:lvl3pPr marL="914400" algn="l" defTabSz="914400" rtl="0" eaLnBrk="1" latinLnBrk="0" hangingPunct="1">
                        <a:defRPr sz="1800" kern="1200">
                          <a:solidFill>
                            <a:schemeClr val="dk1"/>
                          </a:solidFill>
                          <a:latin typeface="Georgia"/>
                        </a:defRPr>
                      </a:lvl3pPr>
                      <a:lvl4pPr marL="1371600" algn="l" defTabSz="914400" rtl="0" eaLnBrk="1" latinLnBrk="0" hangingPunct="1">
                        <a:defRPr sz="1800" kern="1200">
                          <a:solidFill>
                            <a:schemeClr val="dk1"/>
                          </a:solidFill>
                          <a:latin typeface="Georgia"/>
                        </a:defRPr>
                      </a:lvl4pPr>
                      <a:lvl5pPr marL="1828800" algn="l" defTabSz="914400" rtl="0" eaLnBrk="1" latinLnBrk="0" hangingPunct="1">
                        <a:defRPr sz="1800" kern="1200">
                          <a:solidFill>
                            <a:schemeClr val="dk1"/>
                          </a:solidFill>
                          <a:latin typeface="Georgia"/>
                        </a:defRPr>
                      </a:lvl5pPr>
                      <a:lvl6pPr marL="2286000" algn="l" defTabSz="914400" rtl="0" eaLnBrk="1" latinLnBrk="0" hangingPunct="1">
                        <a:defRPr sz="1800" kern="1200">
                          <a:solidFill>
                            <a:schemeClr val="dk1"/>
                          </a:solidFill>
                          <a:latin typeface="Georgia"/>
                        </a:defRPr>
                      </a:lvl6pPr>
                      <a:lvl7pPr marL="2743200" algn="l" defTabSz="914400" rtl="0" eaLnBrk="1" latinLnBrk="0" hangingPunct="1">
                        <a:defRPr sz="1800" kern="1200">
                          <a:solidFill>
                            <a:schemeClr val="dk1"/>
                          </a:solidFill>
                          <a:latin typeface="Georgia"/>
                        </a:defRPr>
                      </a:lvl7pPr>
                      <a:lvl8pPr marL="3200400" algn="l" defTabSz="914400" rtl="0" eaLnBrk="1" latinLnBrk="0" hangingPunct="1">
                        <a:defRPr sz="1800" kern="1200">
                          <a:solidFill>
                            <a:schemeClr val="dk1"/>
                          </a:solidFill>
                          <a:latin typeface="Georgia"/>
                        </a:defRPr>
                      </a:lvl8pPr>
                      <a:lvl9pPr marL="3657600" algn="l" defTabSz="914400" rtl="0" eaLnBrk="1" latinLnBrk="0" hangingPunct="1">
                        <a:defRPr sz="1800" kern="1200">
                          <a:solidFill>
                            <a:schemeClr val="dk1"/>
                          </a:solidFill>
                          <a:latin typeface="Georgia"/>
                        </a:defRPr>
                      </a:lvl9pPr>
                    </a:lstStyle>
                    <a:p>
                      <a:r>
                        <a:rPr lang="en-GB" sz="1000" dirty="0" smtClean="0">
                          <a:solidFill>
                            <a:schemeClr val="bg1"/>
                          </a:solidFill>
                          <a:latin typeface="Arial" pitchFamily="34" charset="0"/>
                          <a:cs typeface="Arial" pitchFamily="34" charset="0"/>
                        </a:rPr>
                        <a:t>Trust resource availability</a:t>
                      </a:r>
                      <a:endParaRPr lang="en-GB" sz="1000" dirty="0">
                        <a:solidFill>
                          <a:schemeClr val="bg1"/>
                        </a:solidFill>
                        <a:latin typeface="Arial" pitchFamily="34" charset="0"/>
                        <a:cs typeface="Arial" pitchFamily="34" charset="0"/>
                      </a:endParaRPr>
                    </a:p>
                  </a:txBody>
                  <a:tcP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Georgia"/>
                        </a:defRPr>
                      </a:lvl1pPr>
                      <a:lvl2pPr marL="457200" algn="l" defTabSz="914400" rtl="0" eaLnBrk="1" latinLnBrk="0" hangingPunct="1">
                        <a:defRPr sz="1800" kern="1200">
                          <a:solidFill>
                            <a:schemeClr val="dk1"/>
                          </a:solidFill>
                          <a:latin typeface="Georgia"/>
                        </a:defRPr>
                      </a:lvl2pPr>
                      <a:lvl3pPr marL="914400" algn="l" defTabSz="914400" rtl="0" eaLnBrk="1" latinLnBrk="0" hangingPunct="1">
                        <a:defRPr sz="1800" kern="1200">
                          <a:solidFill>
                            <a:schemeClr val="dk1"/>
                          </a:solidFill>
                          <a:latin typeface="Georgia"/>
                        </a:defRPr>
                      </a:lvl3pPr>
                      <a:lvl4pPr marL="1371600" algn="l" defTabSz="914400" rtl="0" eaLnBrk="1" latinLnBrk="0" hangingPunct="1">
                        <a:defRPr sz="1800" kern="1200">
                          <a:solidFill>
                            <a:schemeClr val="dk1"/>
                          </a:solidFill>
                          <a:latin typeface="Georgia"/>
                        </a:defRPr>
                      </a:lvl4pPr>
                      <a:lvl5pPr marL="1828800" algn="l" defTabSz="914400" rtl="0" eaLnBrk="1" latinLnBrk="0" hangingPunct="1">
                        <a:defRPr sz="1800" kern="1200">
                          <a:solidFill>
                            <a:schemeClr val="dk1"/>
                          </a:solidFill>
                          <a:latin typeface="Georgia"/>
                        </a:defRPr>
                      </a:lvl5pPr>
                      <a:lvl6pPr marL="2286000" algn="l" defTabSz="914400" rtl="0" eaLnBrk="1" latinLnBrk="0" hangingPunct="1">
                        <a:defRPr sz="1800" kern="1200">
                          <a:solidFill>
                            <a:schemeClr val="dk1"/>
                          </a:solidFill>
                          <a:latin typeface="Georgia"/>
                        </a:defRPr>
                      </a:lvl6pPr>
                      <a:lvl7pPr marL="2743200" algn="l" defTabSz="914400" rtl="0" eaLnBrk="1" latinLnBrk="0" hangingPunct="1">
                        <a:defRPr sz="1800" kern="1200">
                          <a:solidFill>
                            <a:schemeClr val="dk1"/>
                          </a:solidFill>
                          <a:latin typeface="Georgia"/>
                        </a:defRPr>
                      </a:lvl7pPr>
                      <a:lvl8pPr marL="3200400" algn="l" defTabSz="914400" rtl="0" eaLnBrk="1" latinLnBrk="0" hangingPunct="1">
                        <a:defRPr sz="1800" kern="1200">
                          <a:solidFill>
                            <a:schemeClr val="dk1"/>
                          </a:solidFill>
                          <a:latin typeface="Georgia"/>
                        </a:defRPr>
                      </a:lvl8pPr>
                      <a:lvl9pPr marL="3657600" algn="l" defTabSz="914400" rtl="0" eaLnBrk="1" latinLnBrk="0" hangingPunct="1">
                        <a:defRPr sz="1800" kern="1200">
                          <a:solidFill>
                            <a:schemeClr val="dk1"/>
                          </a:solidFill>
                          <a:latin typeface="Georgia"/>
                        </a:defRPr>
                      </a:lvl9pPr>
                    </a:lstStyle>
                    <a:p>
                      <a:r>
                        <a:rPr lang="en-GB" sz="1000" dirty="0" smtClean="0">
                          <a:latin typeface="Arial" pitchFamily="34" charset="0"/>
                          <a:cs typeface="Arial" pitchFamily="34" charset="0"/>
                        </a:rPr>
                        <a:t>Competing priorities at the Trust may result</a:t>
                      </a:r>
                      <a:r>
                        <a:rPr lang="en-GB" sz="1000" baseline="0" dirty="0" smtClean="0">
                          <a:latin typeface="Arial" pitchFamily="34" charset="0"/>
                          <a:cs typeface="Arial" pitchFamily="34" charset="0"/>
                        </a:rPr>
                        <a:t> in Trust resources not being available in a timely manner, leading to delays.</a:t>
                      </a:r>
                      <a:endParaRPr lang="en-GB" sz="1000" dirty="0">
                        <a:latin typeface="Arial" pitchFamily="34" charset="0"/>
                        <a:cs typeface="Arial" pitchFamily="34" charset="0"/>
                      </a:endParaRPr>
                    </a:p>
                  </a:txBody>
                  <a:tcP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Georgia"/>
                        </a:defRPr>
                      </a:lvl1pPr>
                      <a:lvl2pPr marL="457200" algn="l" defTabSz="914400" rtl="0" eaLnBrk="1" latinLnBrk="0" hangingPunct="1">
                        <a:defRPr sz="1800" kern="1200">
                          <a:solidFill>
                            <a:schemeClr val="dk1"/>
                          </a:solidFill>
                          <a:latin typeface="Georgia"/>
                        </a:defRPr>
                      </a:lvl2pPr>
                      <a:lvl3pPr marL="914400" algn="l" defTabSz="914400" rtl="0" eaLnBrk="1" latinLnBrk="0" hangingPunct="1">
                        <a:defRPr sz="1800" kern="1200">
                          <a:solidFill>
                            <a:schemeClr val="dk1"/>
                          </a:solidFill>
                          <a:latin typeface="Georgia"/>
                        </a:defRPr>
                      </a:lvl3pPr>
                      <a:lvl4pPr marL="1371600" algn="l" defTabSz="914400" rtl="0" eaLnBrk="1" latinLnBrk="0" hangingPunct="1">
                        <a:defRPr sz="1800" kern="1200">
                          <a:solidFill>
                            <a:schemeClr val="dk1"/>
                          </a:solidFill>
                          <a:latin typeface="Georgia"/>
                        </a:defRPr>
                      </a:lvl4pPr>
                      <a:lvl5pPr marL="1828800" algn="l" defTabSz="914400" rtl="0" eaLnBrk="1" latinLnBrk="0" hangingPunct="1">
                        <a:defRPr sz="1800" kern="1200">
                          <a:solidFill>
                            <a:schemeClr val="dk1"/>
                          </a:solidFill>
                          <a:latin typeface="Georgia"/>
                        </a:defRPr>
                      </a:lvl5pPr>
                      <a:lvl6pPr marL="2286000" algn="l" defTabSz="914400" rtl="0" eaLnBrk="1" latinLnBrk="0" hangingPunct="1">
                        <a:defRPr sz="1800" kern="1200">
                          <a:solidFill>
                            <a:schemeClr val="dk1"/>
                          </a:solidFill>
                          <a:latin typeface="Georgia"/>
                        </a:defRPr>
                      </a:lvl6pPr>
                      <a:lvl7pPr marL="2743200" algn="l" defTabSz="914400" rtl="0" eaLnBrk="1" latinLnBrk="0" hangingPunct="1">
                        <a:defRPr sz="1800" kern="1200">
                          <a:solidFill>
                            <a:schemeClr val="dk1"/>
                          </a:solidFill>
                          <a:latin typeface="Georgia"/>
                        </a:defRPr>
                      </a:lvl7pPr>
                      <a:lvl8pPr marL="3200400" algn="l" defTabSz="914400" rtl="0" eaLnBrk="1" latinLnBrk="0" hangingPunct="1">
                        <a:defRPr sz="1800" kern="1200">
                          <a:solidFill>
                            <a:schemeClr val="dk1"/>
                          </a:solidFill>
                          <a:latin typeface="Georgia"/>
                        </a:defRPr>
                      </a:lvl8pPr>
                      <a:lvl9pPr marL="3657600" algn="l" defTabSz="914400" rtl="0" eaLnBrk="1" latinLnBrk="0" hangingPunct="1">
                        <a:defRPr sz="1800" kern="1200">
                          <a:solidFill>
                            <a:schemeClr val="dk1"/>
                          </a:solidFill>
                          <a:latin typeface="Georgia"/>
                        </a:defRPr>
                      </a:lvl9pPr>
                    </a:lstStyle>
                    <a:p>
                      <a:r>
                        <a:rPr lang="en-GB" sz="1000" dirty="0" smtClean="0">
                          <a:latin typeface="Arial" pitchFamily="34" charset="0"/>
                          <a:cs typeface="Arial" pitchFamily="34" charset="0"/>
                        </a:rPr>
                        <a:t>Trust to ensure Exec, Operational and Clinical buy in for this externally funded project</a:t>
                      </a:r>
                      <a:r>
                        <a:rPr lang="en-GB" sz="1000" baseline="0" dirty="0" smtClean="0">
                          <a:latin typeface="Arial" pitchFamily="34" charset="0"/>
                          <a:cs typeface="Arial" pitchFamily="34" charset="0"/>
                        </a:rPr>
                        <a:t> to improve the Trust’s conformance to requirements mandated in the </a:t>
                      </a:r>
                      <a:r>
                        <a:rPr lang="en-GB" sz="1000" kern="1200" dirty="0" smtClean="0">
                          <a:solidFill>
                            <a:schemeClr val="bg1"/>
                          </a:solidFill>
                          <a:effectLst/>
                          <a:latin typeface="Arial" panose="020B0604020202020204" pitchFamily="34" charset="0"/>
                          <a:ea typeface="+mn-ea"/>
                          <a:cs typeface="Arial" panose="020B0604020202020204" pitchFamily="34" charset="0"/>
                        </a:rPr>
                        <a:t>National Planning Guidance for 2017/19 .</a:t>
                      </a:r>
                      <a:endParaRPr lang="en-GB" sz="1000" dirty="0">
                        <a:latin typeface="Arial" pitchFamily="34" charset="0"/>
                        <a:cs typeface="Arial" pitchFamily="34" charset="0"/>
                      </a:endParaRPr>
                    </a:p>
                  </a:txBody>
                  <a:tcP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Georgia"/>
                        </a:defRPr>
                      </a:lvl1pPr>
                      <a:lvl2pPr marL="457200" algn="l" defTabSz="914400" rtl="0" eaLnBrk="1" latinLnBrk="0" hangingPunct="1">
                        <a:defRPr sz="1800" kern="1200">
                          <a:solidFill>
                            <a:schemeClr val="dk1"/>
                          </a:solidFill>
                          <a:latin typeface="Georgia"/>
                        </a:defRPr>
                      </a:lvl2pPr>
                      <a:lvl3pPr marL="914400" algn="l" defTabSz="914400" rtl="0" eaLnBrk="1" latinLnBrk="0" hangingPunct="1">
                        <a:defRPr sz="1800" kern="1200">
                          <a:solidFill>
                            <a:schemeClr val="dk1"/>
                          </a:solidFill>
                          <a:latin typeface="Georgia"/>
                        </a:defRPr>
                      </a:lvl3pPr>
                      <a:lvl4pPr marL="1371600" algn="l" defTabSz="914400" rtl="0" eaLnBrk="1" latinLnBrk="0" hangingPunct="1">
                        <a:defRPr sz="1800" kern="1200">
                          <a:solidFill>
                            <a:schemeClr val="dk1"/>
                          </a:solidFill>
                          <a:latin typeface="Georgia"/>
                        </a:defRPr>
                      </a:lvl4pPr>
                      <a:lvl5pPr marL="1828800" algn="l" defTabSz="914400" rtl="0" eaLnBrk="1" latinLnBrk="0" hangingPunct="1">
                        <a:defRPr sz="1800" kern="1200">
                          <a:solidFill>
                            <a:schemeClr val="dk1"/>
                          </a:solidFill>
                          <a:latin typeface="Georgia"/>
                        </a:defRPr>
                      </a:lvl5pPr>
                      <a:lvl6pPr marL="2286000" algn="l" defTabSz="914400" rtl="0" eaLnBrk="1" latinLnBrk="0" hangingPunct="1">
                        <a:defRPr sz="1800" kern="1200">
                          <a:solidFill>
                            <a:schemeClr val="dk1"/>
                          </a:solidFill>
                          <a:latin typeface="Georgia"/>
                        </a:defRPr>
                      </a:lvl6pPr>
                      <a:lvl7pPr marL="2743200" algn="l" defTabSz="914400" rtl="0" eaLnBrk="1" latinLnBrk="0" hangingPunct="1">
                        <a:defRPr sz="1800" kern="1200">
                          <a:solidFill>
                            <a:schemeClr val="dk1"/>
                          </a:solidFill>
                          <a:latin typeface="Georgia"/>
                        </a:defRPr>
                      </a:lvl7pPr>
                      <a:lvl8pPr marL="3200400" algn="l" defTabSz="914400" rtl="0" eaLnBrk="1" latinLnBrk="0" hangingPunct="1">
                        <a:defRPr sz="1800" kern="1200">
                          <a:solidFill>
                            <a:schemeClr val="dk1"/>
                          </a:solidFill>
                          <a:latin typeface="Georgia"/>
                        </a:defRPr>
                      </a:lvl8pPr>
                      <a:lvl9pPr marL="3657600" algn="l" defTabSz="914400" rtl="0" eaLnBrk="1" latinLnBrk="0" hangingPunct="1">
                        <a:defRPr sz="1800" kern="1200">
                          <a:solidFill>
                            <a:schemeClr val="dk1"/>
                          </a:solidFill>
                          <a:latin typeface="Georgia"/>
                        </a:defRPr>
                      </a:lvl9pPr>
                    </a:lstStyle>
                    <a:p>
                      <a:endParaRPr lang="en-GB" sz="1000" dirty="0">
                        <a:latin typeface="Arial" pitchFamily="34" charset="0"/>
                        <a:cs typeface="Arial" pitchFamily="34" charset="0"/>
                      </a:endParaRPr>
                    </a:p>
                  </a:txBody>
                  <a:tcP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83723">
                <a:tc>
                  <a:txBody>
                    <a:bodyPr/>
                    <a:lstStyle>
                      <a:lvl1pPr marL="0" algn="l" defTabSz="914400" rtl="0" eaLnBrk="1" latinLnBrk="0" hangingPunct="1">
                        <a:defRPr sz="1800" kern="1200">
                          <a:solidFill>
                            <a:schemeClr val="dk1"/>
                          </a:solidFill>
                          <a:latin typeface="Georgia"/>
                        </a:defRPr>
                      </a:lvl1pPr>
                      <a:lvl2pPr marL="457200" algn="l" defTabSz="914400" rtl="0" eaLnBrk="1" latinLnBrk="0" hangingPunct="1">
                        <a:defRPr sz="1800" kern="1200">
                          <a:solidFill>
                            <a:schemeClr val="dk1"/>
                          </a:solidFill>
                          <a:latin typeface="Georgia"/>
                        </a:defRPr>
                      </a:lvl2pPr>
                      <a:lvl3pPr marL="914400" algn="l" defTabSz="914400" rtl="0" eaLnBrk="1" latinLnBrk="0" hangingPunct="1">
                        <a:defRPr sz="1800" kern="1200">
                          <a:solidFill>
                            <a:schemeClr val="dk1"/>
                          </a:solidFill>
                          <a:latin typeface="Georgia"/>
                        </a:defRPr>
                      </a:lvl3pPr>
                      <a:lvl4pPr marL="1371600" algn="l" defTabSz="914400" rtl="0" eaLnBrk="1" latinLnBrk="0" hangingPunct="1">
                        <a:defRPr sz="1800" kern="1200">
                          <a:solidFill>
                            <a:schemeClr val="dk1"/>
                          </a:solidFill>
                          <a:latin typeface="Georgia"/>
                        </a:defRPr>
                      </a:lvl4pPr>
                      <a:lvl5pPr marL="1828800" algn="l" defTabSz="914400" rtl="0" eaLnBrk="1" latinLnBrk="0" hangingPunct="1">
                        <a:defRPr sz="1800" kern="1200">
                          <a:solidFill>
                            <a:schemeClr val="dk1"/>
                          </a:solidFill>
                          <a:latin typeface="Georgia"/>
                        </a:defRPr>
                      </a:lvl5pPr>
                      <a:lvl6pPr marL="2286000" algn="l" defTabSz="914400" rtl="0" eaLnBrk="1" latinLnBrk="0" hangingPunct="1">
                        <a:defRPr sz="1800" kern="1200">
                          <a:solidFill>
                            <a:schemeClr val="dk1"/>
                          </a:solidFill>
                          <a:latin typeface="Georgia"/>
                        </a:defRPr>
                      </a:lvl6pPr>
                      <a:lvl7pPr marL="2743200" algn="l" defTabSz="914400" rtl="0" eaLnBrk="1" latinLnBrk="0" hangingPunct="1">
                        <a:defRPr sz="1800" kern="1200">
                          <a:solidFill>
                            <a:schemeClr val="dk1"/>
                          </a:solidFill>
                          <a:latin typeface="Georgia"/>
                        </a:defRPr>
                      </a:lvl7pPr>
                      <a:lvl8pPr marL="3200400" algn="l" defTabSz="914400" rtl="0" eaLnBrk="1" latinLnBrk="0" hangingPunct="1">
                        <a:defRPr sz="1800" kern="1200">
                          <a:solidFill>
                            <a:schemeClr val="dk1"/>
                          </a:solidFill>
                          <a:latin typeface="Georgia"/>
                        </a:defRPr>
                      </a:lvl8pPr>
                      <a:lvl9pPr marL="3657600" algn="l" defTabSz="914400" rtl="0" eaLnBrk="1" latinLnBrk="0" hangingPunct="1">
                        <a:defRPr sz="1800" kern="1200">
                          <a:solidFill>
                            <a:schemeClr val="dk1"/>
                          </a:solidFill>
                          <a:latin typeface="Georgia"/>
                        </a:defRPr>
                      </a:lvl9pPr>
                    </a:lstStyle>
                    <a:p>
                      <a:r>
                        <a:rPr lang="en-GB" sz="1000" dirty="0" smtClean="0">
                          <a:solidFill>
                            <a:schemeClr val="bg1"/>
                          </a:solidFill>
                          <a:latin typeface="Arial" pitchFamily="34" charset="0"/>
                          <a:cs typeface="Arial" pitchFamily="34" charset="0"/>
                        </a:rPr>
                        <a:t>Technical risk</a:t>
                      </a:r>
                      <a:endParaRPr lang="en-GB" sz="1000" dirty="0">
                        <a:solidFill>
                          <a:schemeClr val="bg1"/>
                        </a:solidFill>
                        <a:latin typeface="Arial" pitchFamily="34" charset="0"/>
                        <a:cs typeface="Arial" pitchFamily="34" charset="0"/>
                      </a:endParaRPr>
                    </a:p>
                  </a:txBody>
                  <a:tcP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Georgia"/>
                        </a:defRPr>
                      </a:lvl1pPr>
                      <a:lvl2pPr marL="457200" algn="l" defTabSz="914400" rtl="0" eaLnBrk="1" latinLnBrk="0" hangingPunct="1">
                        <a:defRPr sz="1800" kern="1200">
                          <a:solidFill>
                            <a:schemeClr val="dk1"/>
                          </a:solidFill>
                          <a:latin typeface="Georgia"/>
                        </a:defRPr>
                      </a:lvl2pPr>
                      <a:lvl3pPr marL="914400" algn="l" defTabSz="914400" rtl="0" eaLnBrk="1" latinLnBrk="0" hangingPunct="1">
                        <a:defRPr sz="1800" kern="1200">
                          <a:solidFill>
                            <a:schemeClr val="dk1"/>
                          </a:solidFill>
                          <a:latin typeface="Georgia"/>
                        </a:defRPr>
                      </a:lvl3pPr>
                      <a:lvl4pPr marL="1371600" algn="l" defTabSz="914400" rtl="0" eaLnBrk="1" latinLnBrk="0" hangingPunct="1">
                        <a:defRPr sz="1800" kern="1200">
                          <a:solidFill>
                            <a:schemeClr val="dk1"/>
                          </a:solidFill>
                          <a:latin typeface="Georgia"/>
                        </a:defRPr>
                      </a:lvl4pPr>
                      <a:lvl5pPr marL="1828800" algn="l" defTabSz="914400" rtl="0" eaLnBrk="1" latinLnBrk="0" hangingPunct="1">
                        <a:defRPr sz="1800" kern="1200">
                          <a:solidFill>
                            <a:schemeClr val="dk1"/>
                          </a:solidFill>
                          <a:latin typeface="Georgia"/>
                        </a:defRPr>
                      </a:lvl5pPr>
                      <a:lvl6pPr marL="2286000" algn="l" defTabSz="914400" rtl="0" eaLnBrk="1" latinLnBrk="0" hangingPunct="1">
                        <a:defRPr sz="1800" kern="1200">
                          <a:solidFill>
                            <a:schemeClr val="dk1"/>
                          </a:solidFill>
                          <a:latin typeface="Georgia"/>
                        </a:defRPr>
                      </a:lvl6pPr>
                      <a:lvl7pPr marL="2743200" algn="l" defTabSz="914400" rtl="0" eaLnBrk="1" latinLnBrk="0" hangingPunct="1">
                        <a:defRPr sz="1800" kern="1200">
                          <a:solidFill>
                            <a:schemeClr val="dk1"/>
                          </a:solidFill>
                          <a:latin typeface="Georgia"/>
                        </a:defRPr>
                      </a:lvl7pPr>
                      <a:lvl8pPr marL="3200400" algn="l" defTabSz="914400" rtl="0" eaLnBrk="1" latinLnBrk="0" hangingPunct="1">
                        <a:defRPr sz="1800" kern="1200">
                          <a:solidFill>
                            <a:schemeClr val="dk1"/>
                          </a:solidFill>
                          <a:latin typeface="Georgia"/>
                        </a:defRPr>
                      </a:lvl8pPr>
                      <a:lvl9pPr marL="3657600" algn="l" defTabSz="914400" rtl="0" eaLnBrk="1" latinLnBrk="0" hangingPunct="1">
                        <a:defRPr sz="1800" kern="1200">
                          <a:solidFill>
                            <a:schemeClr val="dk1"/>
                          </a:solidFill>
                          <a:latin typeface="Georgia"/>
                        </a:defRPr>
                      </a:lvl9pPr>
                    </a:lstStyle>
                    <a:p>
                      <a:r>
                        <a:rPr lang="en-GB" sz="1000" dirty="0" smtClean="0">
                          <a:latin typeface="Arial" pitchFamily="34" charset="0"/>
                          <a:cs typeface="Arial" pitchFamily="34" charset="0"/>
                        </a:rPr>
                        <a:t>In addressing this enhancement, the Trust will be undertaking many tasks for the first time,</a:t>
                      </a:r>
                      <a:r>
                        <a:rPr lang="en-GB" sz="1000" baseline="0" dirty="0" smtClean="0">
                          <a:latin typeface="Arial" pitchFamily="34" charset="0"/>
                          <a:cs typeface="Arial" pitchFamily="34" charset="0"/>
                        </a:rPr>
                        <a:t> leading to decisions that are less than optimally informed and inadvertent adoption of poorer practices.</a:t>
                      </a:r>
                      <a:endParaRPr lang="en-GB" sz="1000" dirty="0">
                        <a:latin typeface="Arial" pitchFamily="34" charset="0"/>
                        <a:cs typeface="Arial" pitchFamily="34" charset="0"/>
                      </a:endParaRPr>
                    </a:p>
                  </a:txBody>
                  <a:tcP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Georgia"/>
                        </a:defRPr>
                      </a:lvl1pPr>
                      <a:lvl2pPr marL="457200" algn="l" defTabSz="914400" rtl="0" eaLnBrk="1" latinLnBrk="0" hangingPunct="1">
                        <a:defRPr sz="1800" kern="1200">
                          <a:solidFill>
                            <a:schemeClr val="dk1"/>
                          </a:solidFill>
                          <a:latin typeface="Georgia"/>
                        </a:defRPr>
                      </a:lvl2pPr>
                      <a:lvl3pPr marL="914400" algn="l" defTabSz="914400" rtl="0" eaLnBrk="1" latinLnBrk="0" hangingPunct="1">
                        <a:defRPr sz="1800" kern="1200">
                          <a:solidFill>
                            <a:schemeClr val="dk1"/>
                          </a:solidFill>
                          <a:latin typeface="Georgia"/>
                        </a:defRPr>
                      </a:lvl3pPr>
                      <a:lvl4pPr marL="1371600" algn="l" defTabSz="914400" rtl="0" eaLnBrk="1" latinLnBrk="0" hangingPunct="1">
                        <a:defRPr sz="1800" kern="1200">
                          <a:solidFill>
                            <a:schemeClr val="dk1"/>
                          </a:solidFill>
                          <a:latin typeface="Georgia"/>
                        </a:defRPr>
                      </a:lvl4pPr>
                      <a:lvl5pPr marL="1828800" algn="l" defTabSz="914400" rtl="0" eaLnBrk="1" latinLnBrk="0" hangingPunct="1">
                        <a:defRPr sz="1800" kern="1200">
                          <a:solidFill>
                            <a:schemeClr val="dk1"/>
                          </a:solidFill>
                          <a:latin typeface="Georgia"/>
                        </a:defRPr>
                      </a:lvl5pPr>
                      <a:lvl6pPr marL="2286000" algn="l" defTabSz="914400" rtl="0" eaLnBrk="1" latinLnBrk="0" hangingPunct="1">
                        <a:defRPr sz="1800" kern="1200">
                          <a:solidFill>
                            <a:schemeClr val="dk1"/>
                          </a:solidFill>
                          <a:latin typeface="Georgia"/>
                        </a:defRPr>
                      </a:lvl6pPr>
                      <a:lvl7pPr marL="2743200" algn="l" defTabSz="914400" rtl="0" eaLnBrk="1" latinLnBrk="0" hangingPunct="1">
                        <a:defRPr sz="1800" kern="1200">
                          <a:solidFill>
                            <a:schemeClr val="dk1"/>
                          </a:solidFill>
                          <a:latin typeface="Georgia"/>
                        </a:defRPr>
                      </a:lvl7pPr>
                      <a:lvl8pPr marL="3200400" algn="l" defTabSz="914400" rtl="0" eaLnBrk="1" latinLnBrk="0" hangingPunct="1">
                        <a:defRPr sz="1800" kern="1200">
                          <a:solidFill>
                            <a:schemeClr val="dk1"/>
                          </a:solidFill>
                          <a:latin typeface="Georgia"/>
                        </a:defRPr>
                      </a:lvl8pPr>
                      <a:lvl9pPr marL="3657600" algn="l" defTabSz="914400" rtl="0" eaLnBrk="1" latinLnBrk="0" hangingPunct="1">
                        <a:defRPr sz="1800" kern="1200">
                          <a:solidFill>
                            <a:schemeClr val="dk1"/>
                          </a:solidFill>
                          <a:latin typeface="Georgia"/>
                        </a:defRPr>
                      </a:lvl9pPr>
                    </a:lstStyle>
                    <a:p>
                      <a:r>
                        <a:rPr lang="en-GB" sz="1000" dirty="0" smtClean="0">
                          <a:latin typeface="Arial" pitchFamily="34" charset="0"/>
                          <a:cs typeface="Arial" pitchFamily="34" charset="0"/>
                        </a:rPr>
                        <a:t>NCEL Cancer</a:t>
                      </a:r>
                      <a:r>
                        <a:rPr lang="en-GB" sz="1000" baseline="0" dirty="0" smtClean="0">
                          <a:latin typeface="Arial" pitchFamily="34" charset="0"/>
                          <a:cs typeface="Arial" pitchFamily="34" charset="0"/>
                        </a:rPr>
                        <a:t> Alliance</a:t>
                      </a:r>
                      <a:r>
                        <a:rPr lang="en-GB" sz="1000" dirty="0" smtClean="0">
                          <a:latin typeface="Arial" pitchFamily="34" charset="0"/>
                          <a:cs typeface="Arial" pitchFamily="34" charset="0"/>
                        </a:rPr>
                        <a:t> will facilitate shared learning and shared best practices across participating Trusts.</a:t>
                      </a:r>
                      <a:endParaRPr lang="en-GB" sz="1000" dirty="0">
                        <a:latin typeface="Arial" pitchFamily="34" charset="0"/>
                        <a:cs typeface="Arial" pitchFamily="34" charset="0"/>
                      </a:endParaRPr>
                    </a:p>
                  </a:txBody>
                  <a:tcP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Georgia"/>
                        </a:defRPr>
                      </a:lvl1pPr>
                      <a:lvl2pPr marL="457200" algn="l" defTabSz="914400" rtl="0" eaLnBrk="1" latinLnBrk="0" hangingPunct="1">
                        <a:defRPr sz="1800" kern="1200">
                          <a:solidFill>
                            <a:schemeClr val="dk1"/>
                          </a:solidFill>
                          <a:latin typeface="Georgia"/>
                        </a:defRPr>
                      </a:lvl2pPr>
                      <a:lvl3pPr marL="914400" algn="l" defTabSz="914400" rtl="0" eaLnBrk="1" latinLnBrk="0" hangingPunct="1">
                        <a:defRPr sz="1800" kern="1200">
                          <a:solidFill>
                            <a:schemeClr val="dk1"/>
                          </a:solidFill>
                          <a:latin typeface="Georgia"/>
                        </a:defRPr>
                      </a:lvl3pPr>
                      <a:lvl4pPr marL="1371600" algn="l" defTabSz="914400" rtl="0" eaLnBrk="1" latinLnBrk="0" hangingPunct="1">
                        <a:defRPr sz="1800" kern="1200">
                          <a:solidFill>
                            <a:schemeClr val="dk1"/>
                          </a:solidFill>
                          <a:latin typeface="Georgia"/>
                        </a:defRPr>
                      </a:lvl4pPr>
                      <a:lvl5pPr marL="1828800" algn="l" defTabSz="914400" rtl="0" eaLnBrk="1" latinLnBrk="0" hangingPunct="1">
                        <a:defRPr sz="1800" kern="1200">
                          <a:solidFill>
                            <a:schemeClr val="dk1"/>
                          </a:solidFill>
                          <a:latin typeface="Georgia"/>
                        </a:defRPr>
                      </a:lvl5pPr>
                      <a:lvl6pPr marL="2286000" algn="l" defTabSz="914400" rtl="0" eaLnBrk="1" latinLnBrk="0" hangingPunct="1">
                        <a:defRPr sz="1800" kern="1200">
                          <a:solidFill>
                            <a:schemeClr val="dk1"/>
                          </a:solidFill>
                          <a:latin typeface="Georgia"/>
                        </a:defRPr>
                      </a:lvl6pPr>
                      <a:lvl7pPr marL="2743200" algn="l" defTabSz="914400" rtl="0" eaLnBrk="1" latinLnBrk="0" hangingPunct="1">
                        <a:defRPr sz="1800" kern="1200">
                          <a:solidFill>
                            <a:schemeClr val="dk1"/>
                          </a:solidFill>
                          <a:latin typeface="Georgia"/>
                        </a:defRPr>
                      </a:lvl7pPr>
                      <a:lvl8pPr marL="3200400" algn="l" defTabSz="914400" rtl="0" eaLnBrk="1" latinLnBrk="0" hangingPunct="1">
                        <a:defRPr sz="1800" kern="1200">
                          <a:solidFill>
                            <a:schemeClr val="dk1"/>
                          </a:solidFill>
                          <a:latin typeface="Georgia"/>
                        </a:defRPr>
                      </a:lvl8pPr>
                      <a:lvl9pPr marL="3657600" algn="l" defTabSz="914400" rtl="0" eaLnBrk="1" latinLnBrk="0" hangingPunct="1">
                        <a:defRPr sz="1800" kern="1200">
                          <a:solidFill>
                            <a:schemeClr val="dk1"/>
                          </a:solidFill>
                          <a:latin typeface="Georgia"/>
                        </a:defRPr>
                      </a:lvl9pPr>
                    </a:lstStyle>
                    <a:p>
                      <a:endParaRPr lang="en-GB" sz="1000" dirty="0">
                        <a:latin typeface="Arial" pitchFamily="34" charset="0"/>
                        <a:cs typeface="Arial" pitchFamily="34" charset="0"/>
                      </a:endParaRPr>
                    </a:p>
                  </a:txBody>
                  <a:tcP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val="901437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2814" y="406597"/>
            <a:ext cx="5960158" cy="808847"/>
          </a:xfrm>
        </p:spPr>
        <p:txBody>
          <a:bodyPr>
            <a:normAutofit/>
          </a:bodyPr>
          <a:lstStyle/>
          <a:p>
            <a:r>
              <a:rPr lang="en-GB" dirty="0" smtClean="0"/>
              <a:t>Purpose of document</a:t>
            </a:r>
            <a:endParaRPr lang="en-GB" dirty="0"/>
          </a:p>
        </p:txBody>
      </p:sp>
      <p:sp>
        <p:nvSpPr>
          <p:cNvPr id="5" name="Content Placeholder 4"/>
          <p:cNvSpPr>
            <a:spLocks noGrp="1"/>
          </p:cNvSpPr>
          <p:nvPr>
            <p:ph idx="1"/>
          </p:nvPr>
        </p:nvSpPr>
        <p:spPr>
          <a:xfrm>
            <a:off x="628650" y="1435693"/>
            <a:ext cx="7886700" cy="4741270"/>
          </a:xfrm>
        </p:spPr>
        <p:txBody>
          <a:bodyPr>
            <a:normAutofit/>
          </a:bodyPr>
          <a:lstStyle/>
          <a:p>
            <a:pPr marL="0" indent="0">
              <a:buNone/>
            </a:pPr>
            <a:r>
              <a:rPr lang="en-GB" sz="1600" dirty="0">
                <a:solidFill>
                  <a:srgbClr val="FF0000"/>
                </a:solidFill>
                <a:latin typeface="Arial" panose="020B0604020202020204" pitchFamily="34" charset="0"/>
                <a:cs typeface="Arial" panose="020B0604020202020204" pitchFamily="34" charset="0"/>
              </a:rPr>
              <a:t>This Project Initiation Document should be read in conjunction with the Statement of Work and Memorandum of Understanding which were provided to the Trust on 20th February </a:t>
            </a:r>
            <a:r>
              <a:rPr lang="en-GB" sz="1600" dirty="0" smtClean="0">
                <a:solidFill>
                  <a:srgbClr val="FF0000"/>
                </a:solidFill>
                <a:latin typeface="Arial" panose="020B0604020202020204" pitchFamily="34" charset="0"/>
                <a:cs typeface="Arial" panose="020B0604020202020204" pitchFamily="34" charset="0"/>
              </a:rPr>
              <a:t>2019</a:t>
            </a:r>
            <a:r>
              <a:rPr lang="en-GB" sz="1600" dirty="0" smtClean="0">
                <a:latin typeface="Arial" panose="020B0604020202020204" pitchFamily="34" charset="0"/>
                <a:cs typeface="Arial" panose="020B0604020202020204" pitchFamily="34" charset="0"/>
              </a:rPr>
              <a:t>. In </a:t>
            </a:r>
            <a:r>
              <a:rPr lang="en-GB" sz="1600" dirty="0">
                <a:latin typeface="Arial" panose="020B0604020202020204" pitchFamily="34" charset="0"/>
                <a:cs typeface="Arial" panose="020B0604020202020204" pitchFamily="34" charset="0"/>
              </a:rPr>
              <a:t>completing it, the Trust will:</a:t>
            </a:r>
          </a:p>
          <a:p>
            <a:r>
              <a:rPr lang="en-GB" sz="1600" dirty="0">
                <a:latin typeface="Arial" panose="020B0604020202020204" pitchFamily="34" charset="0"/>
                <a:cs typeface="Arial" panose="020B0604020202020204" pitchFamily="34" charset="0"/>
              </a:rPr>
              <a:t>Demonstrate their commitment to achieving outcomes mandated in the National Planning Guidance for </a:t>
            </a:r>
            <a:r>
              <a:rPr lang="en-GB" sz="1600" dirty="0" smtClean="0">
                <a:latin typeface="Arial" panose="020B0604020202020204" pitchFamily="34" charset="0"/>
                <a:cs typeface="Arial" panose="020B0604020202020204" pitchFamily="34" charset="0"/>
              </a:rPr>
              <a:t>2019/2020</a:t>
            </a:r>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Clarify the particular scope of work the Trust will undertake to maximise their benefit from this funding.</a:t>
            </a:r>
          </a:p>
          <a:p>
            <a:r>
              <a:rPr lang="en-GB" sz="1600" dirty="0">
                <a:latin typeface="Arial" panose="020B0604020202020204" pitchFamily="34" charset="0"/>
                <a:cs typeface="Arial" panose="020B0604020202020204" pitchFamily="34" charset="0"/>
              </a:rPr>
              <a:t>Identify their approach to the project, the major risks and their mitigation.</a:t>
            </a:r>
          </a:p>
          <a:p>
            <a:r>
              <a:rPr lang="en-GB" sz="1600" dirty="0">
                <a:latin typeface="Arial" panose="020B0604020202020204" pitchFamily="34" charset="0"/>
                <a:cs typeface="Arial" panose="020B0604020202020204" pitchFamily="34" charset="0"/>
              </a:rPr>
              <a:t>Identify their timescales, agree them with </a:t>
            </a:r>
            <a:r>
              <a:rPr lang="en-GB" sz="1600" dirty="0" smtClean="0">
                <a:latin typeface="Arial" panose="020B0604020202020204" pitchFamily="34" charset="0"/>
                <a:cs typeface="Arial" panose="020B0604020202020204" pitchFamily="34" charset="0"/>
              </a:rPr>
              <a:t>NCEL Cancer Alliance </a:t>
            </a:r>
            <a:r>
              <a:rPr lang="en-GB" sz="1600" dirty="0">
                <a:latin typeface="Arial" panose="020B0604020202020204" pitchFamily="34" charset="0"/>
                <a:cs typeface="Arial" panose="020B0604020202020204" pitchFamily="34" charset="0"/>
              </a:rPr>
              <a:t>and ring-fence the Trust resources necessary to complete the project and deliver the associated benefits in the agreed time.</a:t>
            </a:r>
          </a:p>
          <a:p>
            <a:pPr marL="0" indent="0">
              <a:buNone/>
            </a:pPr>
            <a:r>
              <a:rPr lang="en-GB" sz="1600" dirty="0">
                <a:latin typeface="Arial" panose="020B0604020202020204" pitchFamily="34" charset="0"/>
                <a:cs typeface="Arial" panose="020B0604020202020204" pitchFamily="34" charset="0"/>
              </a:rPr>
              <a:t>The Trust should read through this document, complete </a:t>
            </a:r>
            <a:r>
              <a:rPr lang="en-GB" sz="1600" dirty="0" smtClean="0">
                <a:latin typeface="Arial" panose="020B0604020202020204" pitchFamily="34" charset="0"/>
                <a:cs typeface="Arial" panose="020B0604020202020204" pitchFamily="34" charset="0"/>
              </a:rPr>
              <a:t>sections </a:t>
            </a:r>
            <a:r>
              <a:rPr lang="en-GB" sz="1600" dirty="0" smtClean="0">
                <a:solidFill>
                  <a:srgbClr val="FF0000"/>
                </a:solidFill>
                <a:latin typeface="Arial" panose="020B0604020202020204" pitchFamily="34" charset="0"/>
                <a:cs typeface="Arial" panose="020B0604020202020204" pitchFamily="34" charset="0"/>
              </a:rPr>
              <a:t>&gt;&gt;&gt;&gt;&gt;&gt;&gt;&gt;</a:t>
            </a:r>
            <a:r>
              <a:rPr lang="en-GB" sz="1600" dirty="0" smtClean="0">
                <a:latin typeface="Arial" panose="020B0604020202020204" pitchFamily="34" charset="0"/>
                <a:cs typeface="Arial" panose="020B0604020202020204" pitchFamily="34" charset="0"/>
              </a:rPr>
              <a:t> it </a:t>
            </a:r>
            <a:r>
              <a:rPr lang="en-GB" sz="1600" dirty="0">
                <a:latin typeface="Arial" panose="020B0604020202020204" pitchFamily="34" charset="0"/>
                <a:cs typeface="Arial" panose="020B0604020202020204" pitchFamily="34" charset="0"/>
              </a:rPr>
              <a:t>as shown in the in-line guidance and return </a:t>
            </a:r>
            <a:r>
              <a:rPr lang="en-GB" sz="1600" dirty="0" smtClean="0">
                <a:latin typeface="Arial" panose="020B0604020202020204" pitchFamily="34" charset="0"/>
                <a:cs typeface="Arial" panose="020B0604020202020204" pitchFamily="34" charset="0"/>
              </a:rPr>
              <a:t>to NCEL Caner Alliance </a:t>
            </a:r>
            <a:r>
              <a:rPr lang="en-GB" sz="1600" dirty="0">
                <a:latin typeface="Arial" panose="020B0604020202020204" pitchFamily="34" charset="0"/>
                <a:cs typeface="Arial" panose="020B0604020202020204" pitchFamily="34" charset="0"/>
              </a:rPr>
              <a:t>31st </a:t>
            </a:r>
            <a:r>
              <a:rPr lang="en-GB" sz="1600" dirty="0" smtClean="0">
                <a:latin typeface="Arial" panose="020B0604020202020204" pitchFamily="34" charset="0"/>
                <a:cs typeface="Arial" panose="020B0604020202020204" pitchFamily="34" charset="0"/>
              </a:rPr>
              <a:t>August 2019</a:t>
            </a:r>
            <a:r>
              <a:rPr lang="en-GB" sz="1600" dirty="0">
                <a:latin typeface="Arial" panose="020B0604020202020204" pitchFamily="34" charset="0"/>
                <a:cs typeface="Arial" panose="020B0604020202020204" pitchFamily="34" charset="0"/>
              </a:rPr>
              <a:t>.  </a:t>
            </a:r>
            <a:endParaRPr lang="en-GB" sz="1600" dirty="0" smtClean="0">
              <a:latin typeface="Arial" panose="020B0604020202020204" pitchFamily="34" charset="0"/>
              <a:cs typeface="Arial" panose="020B0604020202020204" pitchFamily="34" charset="0"/>
            </a:endParaRPr>
          </a:p>
          <a:p>
            <a:pPr marL="0" indent="0">
              <a:buNone/>
            </a:pPr>
            <a:endParaRPr lang="en-GB" sz="1600" dirty="0">
              <a:latin typeface="Arial" panose="020B0604020202020204" pitchFamily="34" charset="0"/>
              <a:cs typeface="Arial" panose="020B0604020202020204" pitchFamily="34" charset="0"/>
            </a:endParaRPr>
          </a:p>
          <a:p>
            <a:pPr marL="0" indent="0">
              <a:buNone/>
            </a:pPr>
            <a:r>
              <a:rPr lang="en-GB" sz="1600" dirty="0">
                <a:latin typeface="Arial" panose="020B0604020202020204" pitchFamily="34" charset="0"/>
                <a:cs typeface="Arial" panose="020B0604020202020204" pitchFamily="34" charset="0"/>
              </a:rPr>
              <a:t>Contact details:</a:t>
            </a:r>
          </a:p>
          <a:p>
            <a:pPr marL="0" indent="0">
              <a:buNone/>
            </a:pPr>
            <a:r>
              <a:rPr lang="en-GB" sz="1600" dirty="0" smtClean="0">
                <a:latin typeface="Arial" panose="020B0604020202020204" pitchFamily="34" charset="0"/>
                <a:cs typeface="Arial" panose="020B0604020202020204" pitchFamily="34" charset="0"/>
                <a:hlinkClick r:id="rId2"/>
              </a:rPr>
              <a:t>Sarita.yaganti1@nhs.net</a:t>
            </a:r>
            <a:r>
              <a:rPr lang="en-GB" sz="1600" dirty="0" smtClean="0">
                <a:latin typeface="Arial" panose="020B0604020202020204" pitchFamily="34" charset="0"/>
                <a:cs typeface="Arial" panose="020B0604020202020204" pitchFamily="34" charset="0"/>
              </a:rPr>
              <a:t> </a:t>
            </a:r>
            <a:endParaRPr lang="en-GB" sz="1600" dirty="0">
              <a:latin typeface="Arial" panose="020B0604020202020204" pitchFamily="34" charset="0"/>
              <a:cs typeface="Arial" panose="020B0604020202020204" pitchFamily="34" charset="0"/>
            </a:endParaRPr>
          </a:p>
          <a:p>
            <a:pPr marL="0" indent="0">
              <a:buNone/>
            </a:pPr>
            <a:endParaRPr lang="en-GB"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019110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550" y="355323"/>
            <a:ext cx="5601235" cy="808847"/>
          </a:xfrm>
        </p:spPr>
        <p:txBody>
          <a:bodyPr/>
          <a:lstStyle/>
          <a:p>
            <a:r>
              <a:rPr lang="en-GB" dirty="0" smtClean="0"/>
              <a:t>PID Approval</a:t>
            </a:r>
            <a:endParaRPr lang="en-GB" dirty="0"/>
          </a:p>
        </p:txBody>
      </p:sp>
      <p:sp>
        <p:nvSpPr>
          <p:cNvPr id="3" name="Content Placeholder 2"/>
          <p:cNvSpPr>
            <a:spLocks noGrp="1"/>
          </p:cNvSpPr>
          <p:nvPr>
            <p:ph idx="1"/>
          </p:nvPr>
        </p:nvSpPr>
        <p:spPr>
          <a:xfrm>
            <a:off x="628650" y="1635761"/>
            <a:ext cx="7886700" cy="1107439"/>
          </a:xfrm>
        </p:spPr>
        <p:txBody>
          <a:bodyPr>
            <a:normAutofit/>
          </a:bodyPr>
          <a:lstStyle/>
          <a:p>
            <a:pPr marL="0" indent="0">
              <a:buNone/>
            </a:pPr>
            <a:r>
              <a:rPr lang="en-GB" sz="1600" dirty="0"/>
              <a:t>The project described in this PID has been incorporated into the Trust programme of work, has been assigned the necessary </a:t>
            </a:r>
            <a:r>
              <a:rPr lang="en-GB" sz="1600" dirty="0" smtClean="0"/>
              <a:t>resources and </a:t>
            </a:r>
            <a:r>
              <a:rPr lang="en-GB" sz="1600" dirty="0"/>
              <a:t>has been approved to proceed by Trust officers as required by the standing operating instructions of the Trust. </a:t>
            </a:r>
          </a:p>
          <a:p>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8320" y="3030538"/>
            <a:ext cx="8097520" cy="2420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99243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550" y="355323"/>
            <a:ext cx="5601235" cy="808847"/>
          </a:xfrm>
        </p:spPr>
        <p:txBody>
          <a:bodyPr>
            <a:normAutofit fontScale="90000"/>
          </a:bodyPr>
          <a:lstStyle/>
          <a:p>
            <a:r>
              <a:rPr lang="en-GB" dirty="0" smtClean="0"/>
              <a:t>Key roles and responsibilities</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3367630484"/>
              </p:ext>
            </p:extLst>
          </p:nvPr>
        </p:nvGraphicFramePr>
        <p:xfrm>
          <a:off x="101601" y="1426331"/>
          <a:ext cx="8934895" cy="5391029"/>
        </p:xfrm>
        <a:graphic>
          <a:graphicData uri="http://schemas.openxmlformats.org/drawingml/2006/table">
            <a:tbl>
              <a:tblPr firstCol="1" bandRow="1">
                <a:tableStyleId>{35758FB7-9AC5-4552-8A53-C91805E547FA}</a:tableStyleId>
              </a:tblPr>
              <a:tblGrid>
                <a:gridCol w="1232399"/>
                <a:gridCol w="770250"/>
                <a:gridCol w="1309424"/>
                <a:gridCol w="1463474"/>
                <a:gridCol w="4159348"/>
              </a:tblGrid>
              <a:tr h="334452">
                <a:tc>
                  <a:txBody>
                    <a:bodyPr/>
                    <a:lstStyle/>
                    <a:p>
                      <a:pPr algn="l">
                        <a:lnSpc>
                          <a:spcPct val="115000"/>
                        </a:lnSpc>
                        <a:spcAft>
                          <a:spcPts val="0"/>
                        </a:spcAft>
                      </a:pPr>
                      <a:r>
                        <a:rPr lang="en-GB" sz="1000" dirty="0" smtClean="0">
                          <a:effectLst/>
                        </a:rPr>
                        <a:t>Role</a:t>
                      </a:r>
                      <a:endParaRPr lang="en-GB" sz="1000" b="1" dirty="0">
                        <a:solidFill>
                          <a:schemeClr val="tx1"/>
                        </a:solidFill>
                        <a:effectLst/>
                        <a:latin typeface="Arial" pitchFamily="34" charset="0"/>
                        <a:ea typeface="Calibri"/>
                        <a:cs typeface="Arial" pitchFamily="34" charset="0"/>
                      </a:endParaRPr>
                    </a:p>
                  </a:txBody>
                  <a:tcPr marL="68580" marR="68580" marT="0" marB="0"/>
                </a:tc>
                <a:tc>
                  <a:txBody>
                    <a:bodyPr/>
                    <a:lstStyle/>
                    <a:p>
                      <a:pPr algn="l">
                        <a:lnSpc>
                          <a:spcPct val="115000"/>
                        </a:lnSpc>
                        <a:spcAft>
                          <a:spcPts val="0"/>
                        </a:spcAft>
                      </a:pPr>
                      <a:r>
                        <a:rPr lang="en-GB" sz="1000" dirty="0" smtClean="0">
                          <a:effectLst/>
                        </a:rPr>
                        <a:t>Name</a:t>
                      </a:r>
                      <a:endParaRPr lang="en-GB" sz="1000" b="1" dirty="0">
                        <a:solidFill>
                          <a:schemeClr val="tx1"/>
                        </a:solidFill>
                        <a:effectLst/>
                        <a:latin typeface="Arial" pitchFamily="34" charset="0"/>
                        <a:ea typeface="Calibri"/>
                        <a:cs typeface="Arial" pitchFamily="34" charset="0"/>
                      </a:endParaRPr>
                    </a:p>
                  </a:txBody>
                  <a:tcPr marL="68580" marR="68580" marT="0" marB="0"/>
                </a:tc>
                <a:tc>
                  <a:txBody>
                    <a:bodyPr/>
                    <a:lstStyle/>
                    <a:p>
                      <a:pPr algn="l">
                        <a:lnSpc>
                          <a:spcPct val="115000"/>
                        </a:lnSpc>
                        <a:spcAft>
                          <a:spcPts val="0"/>
                        </a:spcAft>
                      </a:pPr>
                      <a:r>
                        <a:rPr lang="en-GB" sz="1000" dirty="0" smtClean="0">
                          <a:effectLst/>
                        </a:rPr>
                        <a:t>Job title</a:t>
                      </a:r>
                      <a:endParaRPr lang="en-GB" sz="1000" b="1" dirty="0">
                        <a:solidFill>
                          <a:schemeClr val="tx1"/>
                        </a:solidFill>
                        <a:effectLst/>
                        <a:latin typeface="Arial" pitchFamily="34" charset="0"/>
                        <a:ea typeface="Calibri"/>
                        <a:cs typeface="Arial" pitchFamily="34" charset="0"/>
                      </a:endParaRPr>
                    </a:p>
                  </a:txBody>
                  <a:tcPr marL="68580" marR="68580" marT="0" marB="0"/>
                </a:tc>
                <a:tc>
                  <a:txBody>
                    <a:bodyPr/>
                    <a:lstStyle/>
                    <a:p>
                      <a:pPr algn="l">
                        <a:lnSpc>
                          <a:spcPct val="115000"/>
                        </a:lnSpc>
                        <a:spcAft>
                          <a:spcPts val="0"/>
                        </a:spcAft>
                      </a:pPr>
                      <a:r>
                        <a:rPr lang="en-GB" sz="1000" dirty="0" smtClean="0">
                          <a:effectLst/>
                        </a:rPr>
                        <a:t>E-mail </a:t>
                      </a:r>
                      <a:endParaRPr lang="en-GB" sz="1000" b="1" dirty="0">
                        <a:solidFill>
                          <a:schemeClr val="tx1"/>
                        </a:solidFill>
                        <a:effectLst/>
                        <a:latin typeface="Arial" pitchFamily="34" charset="0"/>
                        <a:ea typeface="Calibri"/>
                        <a:cs typeface="Arial" pitchFamily="34" charset="0"/>
                      </a:endParaRPr>
                    </a:p>
                  </a:txBody>
                  <a:tcPr marL="68580" marR="68580" marT="0" marB="0"/>
                </a:tc>
                <a:tc>
                  <a:txBody>
                    <a:bodyPr/>
                    <a:lstStyle/>
                    <a:p>
                      <a:pPr algn="l">
                        <a:lnSpc>
                          <a:spcPct val="115000"/>
                        </a:lnSpc>
                        <a:spcAft>
                          <a:spcPts val="0"/>
                        </a:spcAft>
                      </a:pPr>
                      <a:r>
                        <a:rPr lang="en-GB" sz="1000" dirty="0" smtClean="0">
                          <a:effectLst/>
                        </a:rPr>
                        <a:t>Key responsibilities</a:t>
                      </a:r>
                      <a:endParaRPr lang="en-GB" sz="1000" baseline="0" dirty="0" smtClean="0">
                        <a:effectLst/>
                      </a:endParaRPr>
                    </a:p>
                    <a:p>
                      <a:pPr algn="l">
                        <a:lnSpc>
                          <a:spcPct val="115000"/>
                        </a:lnSpc>
                        <a:spcAft>
                          <a:spcPts val="0"/>
                        </a:spcAft>
                      </a:pPr>
                      <a:endParaRPr lang="en-GB" sz="1000" b="1" dirty="0">
                        <a:solidFill>
                          <a:schemeClr val="tx1"/>
                        </a:solidFill>
                        <a:effectLst/>
                        <a:latin typeface="Arial" pitchFamily="34" charset="0"/>
                        <a:ea typeface="Calibri"/>
                        <a:cs typeface="Arial" pitchFamily="34" charset="0"/>
                      </a:endParaRPr>
                    </a:p>
                  </a:txBody>
                  <a:tcPr marL="68580" marR="68580" marT="0" marB="0"/>
                </a:tc>
              </a:tr>
              <a:tr h="331031">
                <a:tc gridSpan="5">
                  <a:txBody>
                    <a:bodyPr/>
                    <a:lstStyle/>
                    <a:p>
                      <a:r>
                        <a:rPr lang="en-GB" sz="1000" dirty="0" smtClean="0"/>
                        <a:t>NCEL</a:t>
                      </a:r>
                      <a:r>
                        <a:rPr lang="en-GB" sz="1000" baseline="0" dirty="0" smtClean="0"/>
                        <a:t> Cancer Alliance </a:t>
                      </a:r>
                      <a:r>
                        <a:rPr lang="en-GB" sz="1000" dirty="0" smtClean="0"/>
                        <a:t>Roles</a:t>
                      </a:r>
                      <a:endParaRPr lang="en-GB" sz="1000" b="1" dirty="0">
                        <a:solidFill>
                          <a:schemeClr val="bg1"/>
                        </a:solidFill>
                        <a:latin typeface="Arial" panose="020B0604020202020204" pitchFamily="34" charset="0"/>
                        <a:cs typeface="Arial" panose="020B0604020202020204" pitchFamily="34" charset="0"/>
                      </a:endParaRPr>
                    </a:p>
                  </a:txBody>
                  <a:tcPr marL="68580" marR="68580" marT="0"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501678">
                <a:tc>
                  <a:txBody>
                    <a:bodyPr/>
                    <a:lstStyle/>
                    <a:p>
                      <a:pPr marL="0" algn="l" defTabSz="914400" rtl="0" eaLnBrk="1" latinLnBrk="0" hangingPunct="1">
                        <a:lnSpc>
                          <a:spcPct val="115000"/>
                        </a:lnSpc>
                        <a:spcAft>
                          <a:spcPts val="0"/>
                        </a:spcAft>
                      </a:pPr>
                      <a:r>
                        <a:rPr lang="en-GB" sz="900" kern="1200" dirty="0" smtClean="0">
                          <a:effectLst/>
                        </a:rPr>
                        <a:t>Project Lead / Sponsor</a:t>
                      </a:r>
                      <a:endParaRPr lang="en-GB" sz="900" b="1" kern="1200" dirty="0" smtClean="0">
                        <a:solidFill>
                          <a:schemeClr val="bg2"/>
                        </a:solidFill>
                        <a:effectLst/>
                        <a:latin typeface="Arial" pitchFamily="34" charset="0"/>
                        <a:ea typeface="Calibri"/>
                        <a:cs typeface="Arial" pitchFamily="34" charset="0"/>
                      </a:endParaRPr>
                    </a:p>
                  </a:txBody>
                  <a:tcPr marL="68580" marR="68580" marT="0" marB="0"/>
                </a:tc>
                <a:tc>
                  <a:txBody>
                    <a:bodyPr/>
                    <a:lstStyle/>
                    <a:p>
                      <a:pPr algn="l">
                        <a:lnSpc>
                          <a:spcPct val="115000"/>
                        </a:lnSpc>
                        <a:spcAft>
                          <a:spcPts val="0"/>
                        </a:spcAft>
                      </a:pPr>
                      <a:r>
                        <a:rPr lang="en-GB" sz="1000" dirty="0" err="1" smtClean="0">
                          <a:effectLst/>
                        </a:rPr>
                        <a:t>Naser</a:t>
                      </a:r>
                      <a:r>
                        <a:rPr lang="en-GB" sz="1000" baseline="0" dirty="0" smtClean="0">
                          <a:effectLst/>
                        </a:rPr>
                        <a:t> </a:t>
                      </a:r>
                      <a:r>
                        <a:rPr lang="en-GB" sz="1000" baseline="0" dirty="0" err="1" smtClean="0">
                          <a:effectLst/>
                        </a:rPr>
                        <a:t>Turabi</a:t>
                      </a:r>
                      <a:endParaRPr lang="en-GB" sz="1000" b="0" dirty="0">
                        <a:solidFill>
                          <a:schemeClr val="bg2"/>
                        </a:solidFill>
                        <a:effectLst/>
                        <a:latin typeface="Arial" pitchFamily="34" charset="0"/>
                        <a:ea typeface="Calibri"/>
                        <a:cs typeface="Arial" pitchFamily="34" charset="0"/>
                      </a:endParaRPr>
                    </a:p>
                  </a:txBody>
                  <a:tcPr marL="68580" marR="68580" marT="0" marB="0"/>
                </a:tc>
                <a:tc>
                  <a:txBody>
                    <a:bodyPr/>
                    <a:lstStyle/>
                    <a:p>
                      <a:pPr algn="l">
                        <a:lnSpc>
                          <a:spcPct val="115000"/>
                        </a:lnSpc>
                        <a:spcAft>
                          <a:spcPts val="0"/>
                        </a:spcAft>
                      </a:pPr>
                      <a:r>
                        <a:rPr lang="en-GB" sz="1000" dirty="0" smtClean="0">
                          <a:effectLst/>
                        </a:rPr>
                        <a:t>Programme Director NCEL Cancer Alliance</a:t>
                      </a:r>
                      <a:endParaRPr lang="en-GB" sz="1000" b="0" dirty="0">
                        <a:solidFill>
                          <a:schemeClr val="bg2"/>
                        </a:solidFill>
                        <a:effectLst/>
                        <a:latin typeface="Arial" pitchFamily="34" charset="0"/>
                        <a:ea typeface="Calibri"/>
                        <a:cs typeface="Arial" pitchFamily="34" charset="0"/>
                      </a:endParaRPr>
                    </a:p>
                  </a:txBody>
                  <a:tcPr marL="68580" marR="68580" marT="0" marB="0"/>
                </a:tc>
                <a:tc>
                  <a:txBody>
                    <a:bodyPr/>
                    <a:lstStyle/>
                    <a:p>
                      <a:r>
                        <a:rPr lang="en-GB" sz="1000" u="sng" kern="1200" dirty="0" smtClean="0">
                          <a:effectLst/>
                        </a:rPr>
                        <a:t>Naser.turabi@nhs.net</a:t>
                      </a:r>
                      <a:endParaRPr lang="en-GB" sz="1000" kern="1200" dirty="0" smtClean="0">
                        <a:effectLst/>
                      </a:endParaRPr>
                    </a:p>
                    <a:p>
                      <a:endParaRPr lang="en-GB" sz="1000" dirty="0">
                        <a:solidFill>
                          <a:schemeClr val="bg1"/>
                        </a:solidFill>
                        <a:latin typeface="Arial" panose="020B0604020202020204" pitchFamily="34" charset="0"/>
                        <a:cs typeface="Arial" panose="020B0604020202020204" pitchFamily="34" charset="0"/>
                      </a:endParaRPr>
                    </a:p>
                  </a:txBody>
                  <a:tcPr marL="68580" marR="68580" marT="0" marB="0"/>
                </a:tc>
                <a:tc>
                  <a:txBody>
                    <a:bodyPr/>
                    <a:lstStyle/>
                    <a:p>
                      <a:pPr marL="171450" indent="-171450" algn="l">
                        <a:lnSpc>
                          <a:spcPct val="115000"/>
                        </a:lnSpc>
                        <a:spcAft>
                          <a:spcPts val="0"/>
                        </a:spcAft>
                        <a:buFont typeface="Arial" pitchFamily="34" charset="0"/>
                        <a:buChar char="•"/>
                      </a:pPr>
                      <a:r>
                        <a:rPr lang="en-GB" sz="1000" dirty="0" smtClean="0">
                          <a:effectLst/>
                        </a:rPr>
                        <a:t>Oversight of the project on behalf of NCEL Cancer Alliance </a:t>
                      </a:r>
                      <a:endParaRPr lang="en-GB" sz="1000" b="0" dirty="0">
                        <a:solidFill>
                          <a:schemeClr val="bg2"/>
                        </a:solidFill>
                        <a:effectLst/>
                        <a:latin typeface="Arial" pitchFamily="34" charset="0"/>
                        <a:ea typeface="Calibri"/>
                        <a:cs typeface="Arial" pitchFamily="34" charset="0"/>
                      </a:endParaRPr>
                    </a:p>
                  </a:txBody>
                  <a:tcPr marL="68580" marR="68580" marT="0" marB="0"/>
                </a:tc>
              </a:tr>
              <a:tr h="1145858">
                <a:tc>
                  <a:txBody>
                    <a:bodyPr/>
                    <a:lstStyle/>
                    <a:p>
                      <a:pPr marL="0" algn="l" defTabSz="914400" rtl="0" eaLnBrk="1" latinLnBrk="0" hangingPunct="1">
                        <a:lnSpc>
                          <a:spcPct val="115000"/>
                        </a:lnSpc>
                        <a:spcAft>
                          <a:spcPts val="0"/>
                        </a:spcAft>
                      </a:pPr>
                      <a:r>
                        <a:rPr lang="en-GB" sz="900" kern="1200" dirty="0" err="1" smtClean="0">
                          <a:effectLst/>
                        </a:rPr>
                        <a:t>Workstream</a:t>
                      </a:r>
                      <a:r>
                        <a:rPr lang="en-GB" sz="900" kern="1200" dirty="0" smtClean="0">
                          <a:effectLst/>
                        </a:rPr>
                        <a:t> </a:t>
                      </a:r>
                      <a:r>
                        <a:rPr lang="en-GB" sz="900" kern="1200" dirty="0" smtClean="0">
                          <a:effectLst/>
                        </a:rPr>
                        <a:t>Project Manager</a:t>
                      </a:r>
                    </a:p>
                    <a:p>
                      <a:pPr marL="0" algn="l" defTabSz="914400" rtl="0" eaLnBrk="1" latinLnBrk="0" hangingPunct="1">
                        <a:lnSpc>
                          <a:spcPct val="115000"/>
                        </a:lnSpc>
                        <a:spcAft>
                          <a:spcPts val="0"/>
                        </a:spcAft>
                      </a:pPr>
                      <a:endParaRPr lang="en-GB" sz="900" b="1" kern="1200" dirty="0" smtClean="0">
                        <a:solidFill>
                          <a:schemeClr val="bg1"/>
                        </a:solidFill>
                        <a:effectLst/>
                        <a:latin typeface="Arial" pitchFamily="34" charset="0"/>
                        <a:ea typeface="Calibri"/>
                        <a:cs typeface="Arial" pitchFamily="34" charset="0"/>
                      </a:endParaRPr>
                    </a:p>
                  </a:txBody>
                  <a:tcPr marL="68580" marR="68580" marT="0" marB="0"/>
                </a:tc>
                <a:tc>
                  <a:txBody>
                    <a:bodyPr/>
                    <a:lstStyle/>
                    <a:p>
                      <a:pPr algn="l">
                        <a:lnSpc>
                          <a:spcPct val="115000"/>
                        </a:lnSpc>
                        <a:spcAft>
                          <a:spcPts val="0"/>
                        </a:spcAft>
                      </a:pPr>
                      <a:r>
                        <a:rPr lang="en-GB" sz="1000" dirty="0" smtClean="0">
                          <a:effectLst/>
                        </a:rPr>
                        <a:t>Sarita</a:t>
                      </a:r>
                      <a:r>
                        <a:rPr lang="en-GB" sz="1000" baseline="0" dirty="0" smtClean="0">
                          <a:effectLst/>
                        </a:rPr>
                        <a:t> </a:t>
                      </a:r>
                      <a:r>
                        <a:rPr lang="en-GB" sz="1000" baseline="0" dirty="0" smtClean="0">
                          <a:effectLst/>
                        </a:rPr>
                        <a:t>Yaganti</a:t>
                      </a:r>
                      <a:endParaRPr lang="en-GB" sz="1000" b="0" dirty="0">
                        <a:solidFill>
                          <a:schemeClr val="bg2"/>
                        </a:solidFill>
                        <a:effectLst/>
                        <a:latin typeface="Arial" pitchFamily="34" charset="0"/>
                        <a:ea typeface="Calibri"/>
                        <a:cs typeface="Arial" pitchFamily="34" charset="0"/>
                      </a:endParaRPr>
                    </a:p>
                  </a:txBody>
                  <a:tcPr marL="68580" marR="68580" marT="0" marB="0"/>
                </a:tc>
                <a:tc>
                  <a:txBody>
                    <a:bodyPr/>
                    <a:lstStyle/>
                    <a:p>
                      <a:pPr algn="l">
                        <a:lnSpc>
                          <a:spcPct val="115000"/>
                        </a:lnSpc>
                        <a:spcAft>
                          <a:spcPts val="0"/>
                        </a:spcAft>
                      </a:pPr>
                      <a:r>
                        <a:rPr lang="en-GB" sz="1000" dirty="0" smtClean="0">
                          <a:effectLst/>
                        </a:rPr>
                        <a:t>Stratified Follow up Lead</a:t>
                      </a:r>
                      <a:endParaRPr lang="en-GB" sz="1000" b="0" dirty="0">
                        <a:solidFill>
                          <a:schemeClr val="bg2"/>
                        </a:solidFill>
                        <a:effectLst/>
                        <a:latin typeface="Arial" pitchFamily="34" charset="0"/>
                        <a:ea typeface="Calibri"/>
                        <a:cs typeface="Arial" pitchFamily="34" charset="0"/>
                      </a:endParaRPr>
                    </a:p>
                  </a:txBody>
                  <a:tcPr marL="68580" marR="68580" marT="0" marB="0"/>
                </a:tc>
                <a:tc>
                  <a:txBody>
                    <a:bodyPr/>
                    <a:lstStyle/>
                    <a:p>
                      <a:pPr algn="l">
                        <a:lnSpc>
                          <a:spcPct val="115000"/>
                        </a:lnSpc>
                        <a:spcAft>
                          <a:spcPts val="0"/>
                        </a:spcAft>
                      </a:pPr>
                      <a:r>
                        <a:rPr lang="en-GB" sz="1000" b="0" dirty="0" smtClean="0">
                          <a:solidFill>
                            <a:schemeClr val="tx1"/>
                          </a:solidFill>
                          <a:effectLst/>
                          <a:latin typeface="Arial" pitchFamily="34" charset="0"/>
                          <a:ea typeface="Calibri"/>
                          <a:cs typeface="Arial" pitchFamily="34" charset="0"/>
                        </a:rPr>
                        <a:t>Sarita.yaganti1@nhs.net</a:t>
                      </a:r>
                      <a:endParaRPr lang="en-GB" sz="1000" b="0" dirty="0">
                        <a:solidFill>
                          <a:schemeClr val="tx1"/>
                        </a:solidFill>
                        <a:effectLst/>
                        <a:latin typeface="Arial" pitchFamily="34" charset="0"/>
                        <a:ea typeface="Calibri"/>
                        <a:cs typeface="Arial" pitchFamily="34" charset="0"/>
                      </a:endParaRPr>
                    </a:p>
                  </a:txBody>
                  <a:tcPr marL="68580" marR="68580" marT="0" marB="0"/>
                </a:tc>
                <a:tc>
                  <a:txBody>
                    <a:bodyPr/>
                    <a:lstStyle/>
                    <a:p>
                      <a:pPr marL="171450" indent="-171450" algn="l">
                        <a:lnSpc>
                          <a:spcPct val="115000"/>
                        </a:lnSpc>
                        <a:spcAft>
                          <a:spcPts val="0"/>
                        </a:spcAft>
                        <a:buFont typeface="Arial" pitchFamily="34" charset="0"/>
                        <a:buChar char="•"/>
                      </a:pPr>
                      <a:r>
                        <a:rPr lang="en-GB" sz="1000" dirty="0" smtClean="0">
                          <a:effectLst/>
                        </a:rPr>
                        <a:t>Review and approval of the PIDs returned by the Trusts.</a:t>
                      </a:r>
                    </a:p>
                    <a:p>
                      <a:pPr marL="171450" indent="-171450" algn="l">
                        <a:lnSpc>
                          <a:spcPct val="115000"/>
                        </a:lnSpc>
                        <a:spcAft>
                          <a:spcPts val="0"/>
                        </a:spcAft>
                        <a:buFont typeface="Arial" pitchFamily="34" charset="0"/>
                        <a:buChar char="•"/>
                      </a:pPr>
                      <a:r>
                        <a:rPr lang="en-GB" sz="1000" dirty="0" smtClean="0">
                          <a:effectLst/>
                        </a:rPr>
                        <a:t>Coordination between the participating Trusts, to help share best practice</a:t>
                      </a:r>
                      <a:r>
                        <a:rPr lang="en-GB" sz="1000" baseline="0" dirty="0" smtClean="0">
                          <a:effectLst/>
                        </a:rPr>
                        <a:t>.</a:t>
                      </a:r>
                    </a:p>
                    <a:p>
                      <a:pPr marL="171450" indent="-171450" algn="l">
                        <a:lnSpc>
                          <a:spcPct val="115000"/>
                        </a:lnSpc>
                        <a:spcAft>
                          <a:spcPts val="0"/>
                        </a:spcAft>
                        <a:buFont typeface="Arial" pitchFamily="34" charset="0"/>
                        <a:buChar char="•"/>
                      </a:pPr>
                      <a:r>
                        <a:rPr lang="en-GB" sz="1000" baseline="0" dirty="0" smtClean="0">
                          <a:effectLst/>
                        </a:rPr>
                        <a:t>Receive reports of progress from the Trusts.</a:t>
                      </a:r>
                    </a:p>
                    <a:p>
                      <a:pPr marL="171450" indent="-171450" algn="l">
                        <a:lnSpc>
                          <a:spcPct val="115000"/>
                        </a:lnSpc>
                        <a:spcAft>
                          <a:spcPts val="0"/>
                        </a:spcAft>
                        <a:buFont typeface="Arial" pitchFamily="34" charset="0"/>
                        <a:buChar char="•"/>
                      </a:pPr>
                      <a:r>
                        <a:rPr lang="en-GB" sz="1000" baseline="0" dirty="0" smtClean="0">
                          <a:effectLst/>
                        </a:rPr>
                        <a:t>Receive End of Project Review report from Trust project lead</a:t>
                      </a:r>
                    </a:p>
                    <a:p>
                      <a:pPr marL="171450" indent="-171450" algn="l">
                        <a:lnSpc>
                          <a:spcPct val="115000"/>
                        </a:lnSpc>
                        <a:spcAft>
                          <a:spcPts val="0"/>
                        </a:spcAft>
                        <a:buFont typeface="Arial" pitchFamily="34" charset="0"/>
                        <a:buChar char="•"/>
                      </a:pPr>
                      <a:r>
                        <a:rPr lang="en-GB" sz="1000" baseline="0" dirty="0" smtClean="0">
                          <a:effectLst/>
                        </a:rPr>
                        <a:t>NCEL contact for Trust project managers.</a:t>
                      </a:r>
                    </a:p>
                    <a:p>
                      <a:pPr algn="l">
                        <a:lnSpc>
                          <a:spcPct val="115000"/>
                        </a:lnSpc>
                        <a:spcAft>
                          <a:spcPts val="0"/>
                        </a:spcAft>
                      </a:pPr>
                      <a:endParaRPr lang="en-GB" sz="1000" b="0" dirty="0">
                        <a:solidFill>
                          <a:schemeClr val="bg2"/>
                        </a:solidFill>
                        <a:effectLst/>
                        <a:latin typeface="Arial" pitchFamily="34" charset="0"/>
                        <a:ea typeface="Calibri"/>
                        <a:cs typeface="Arial" pitchFamily="34" charset="0"/>
                      </a:endParaRPr>
                    </a:p>
                  </a:txBody>
                  <a:tcPr marL="68580" marR="68580" marT="0" marB="0"/>
                </a:tc>
              </a:tr>
              <a:tr h="501678">
                <a:tc>
                  <a:txBody>
                    <a:bodyPr/>
                    <a:lstStyle/>
                    <a:p>
                      <a:pPr marL="0" algn="l" defTabSz="914400" rtl="0" eaLnBrk="1" latinLnBrk="0" hangingPunct="1">
                        <a:lnSpc>
                          <a:spcPct val="115000"/>
                        </a:lnSpc>
                        <a:spcAft>
                          <a:spcPts val="0"/>
                        </a:spcAft>
                      </a:pPr>
                      <a:r>
                        <a:rPr lang="en-GB" sz="900" kern="1200" dirty="0" smtClean="0">
                          <a:effectLst/>
                        </a:rPr>
                        <a:t>Clinical Model Programme Lead </a:t>
                      </a:r>
                      <a:endParaRPr lang="en-GB" sz="900" b="1" kern="1200" dirty="0" smtClean="0">
                        <a:solidFill>
                          <a:schemeClr val="bg1"/>
                        </a:solidFill>
                        <a:effectLst/>
                        <a:latin typeface="Arial" pitchFamily="34" charset="0"/>
                        <a:ea typeface="Calibri"/>
                        <a:cs typeface="Arial" pitchFamily="34" charset="0"/>
                      </a:endParaRPr>
                    </a:p>
                  </a:txBody>
                  <a:tcPr marL="68580" marR="68580" marT="0" marB="0"/>
                </a:tc>
                <a:tc>
                  <a:txBody>
                    <a:bodyPr/>
                    <a:lstStyle/>
                    <a:p>
                      <a:pPr algn="l">
                        <a:lnSpc>
                          <a:spcPct val="115000"/>
                        </a:lnSpc>
                        <a:spcAft>
                          <a:spcPts val="0"/>
                        </a:spcAft>
                      </a:pPr>
                      <a:endParaRPr lang="en-GB" sz="1000" b="0" dirty="0">
                        <a:solidFill>
                          <a:schemeClr val="bg2"/>
                        </a:solidFill>
                        <a:effectLst/>
                        <a:latin typeface="Arial" pitchFamily="34" charset="0"/>
                        <a:ea typeface="Calibri"/>
                        <a:cs typeface="Arial" pitchFamily="34" charset="0"/>
                      </a:endParaRPr>
                    </a:p>
                  </a:txBody>
                  <a:tcPr marL="68580" marR="68580" marT="0" marB="0"/>
                </a:tc>
                <a:tc>
                  <a:txBody>
                    <a:bodyPr/>
                    <a:lstStyle/>
                    <a:p>
                      <a:pPr algn="l">
                        <a:lnSpc>
                          <a:spcPct val="115000"/>
                        </a:lnSpc>
                        <a:spcAft>
                          <a:spcPts val="0"/>
                        </a:spcAft>
                      </a:pPr>
                      <a:r>
                        <a:rPr lang="en-GB" sz="1000" dirty="0" smtClean="0">
                          <a:effectLst/>
                        </a:rPr>
                        <a:t>Senior Programme Lead</a:t>
                      </a:r>
                      <a:r>
                        <a:rPr lang="en-GB" sz="1000" baseline="0" dirty="0" smtClean="0">
                          <a:effectLst/>
                        </a:rPr>
                        <a:t> – Personalised Care and Cancer</a:t>
                      </a:r>
                      <a:endParaRPr lang="en-GB" sz="1000" b="0" dirty="0">
                        <a:solidFill>
                          <a:schemeClr val="bg2"/>
                        </a:solidFill>
                        <a:effectLst/>
                        <a:latin typeface="Arial" pitchFamily="34" charset="0"/>
                        <a:ea typeface="Calibri"/>
                        <a:cs typeface="Arial" pitchFamily="34" charset="0"/>
                      </a:endParaRPr>
                    </a:p>
                  </a:txBody>
                  <a:tcPr marL="68580" marR="68580" marT="0" marB="0"/>
                </a:tc>
                <a:tc>
                  <a:txBody>
                    <a:bodyPr/>
                    <a:lstStyle/>
                    <a:p>
                      <a:pPr algn="l">
                        <a:lnSpc>
                          <a:spcPct val="115000"/>
                        </a:lnSpc>
                        <a:spcAft>
                          <a:spcPts val="0"/>
                        </a:spcAft>
                      </a:pPr>
                      <a:endParaRPr lang="en-GB" sz="1000" b="0" dirty="0">
                        <a:solidFill>
                          <a:schemeClr val="bg2"/>
                        </a:solidFill>
                        <a:effectLst/>
                        <a:latin typeface="Arial" pitchFamily="34" charset="0"/>
                        <a:ea typeface="Calibri"/>
                        <a:cs typeface="Arial" pitchFamily="34" charset="0"/>
                      </a:endParaRPr>
                    </a:p>
                  </a:txBody>
                  <a:tcPr marL="68580" marR="68580" marT="0" marB="0"/>
                </a:tc>
                <a:tc>
                  <a:txBody>
                    <a:bodyPr/>
                    <a:lstStyle/>
                    <a:p>
                      <a:pPr marL="171450" indent="-171450" algn="l">
                        <a:lnSpc>
                          <a:spcPct val="115000"/>
                        </a:lnSpc>
                        <a:spcAft>
                          <a:spcPts val="0"/>
                        </a:spcAft>
                        <a:buFont typeface="Arial" pitchFamily="34" charset="0"/>
                        <a:buChar char="•"/>
                      </a:pPr>
                      <a:endParaRPr lang="en-GB" sz="1000" b="0" dirty="0" smtClean="0">
                        <a:solidFill>
                          <a:schemeClr val="bg1"/>
                        </a:solidFill>
                        <a:effectLst/>
                        <a:latin typeface="Arial" pitchFamily="34" charset="0"/>
                        <a:ea typeface="Calibri"/>
                        <a:cs typeface="Arial" pitchFamily="34" charset="0"/>
                      </a:endParaRPr>
                    </a:p>
                  </a:txBody>
                  <a:tcPr marL="68580" marR="68580" marT="0" marB="0"/>
                </a:tc>
              </a:tr>
              <a:tr h="297498">
                <a:tc gridSpan="5">
                  <a:txBody>
                    <a:bodyPr/>
                    <a:lstStyle/>
                    <a:p>
                      <a:pPr algn="l">
                        <a:lnSpc>
                          <a:spcPct val="115000"/>
                        </a:lnSpc>
                        <a:spcAft>
                          <a:spcPts val="0"/>
                        </a:spcAft>
                      </a:pPr>
                      <a:r>
                        <a:rPr lang="en-GB" sz="1000" dirty="0" smtClean="0">
                          <a:effectLst/>
                        </a:rPr>
                        <a:t>Trust Roles</a:t>
                      </a:r>
                      <a:endParaRPr lang="en-GB" sz="1000" b="1" dirty="0" smtClean="0">
                        <a:solidFill>
                          <a:schemeClr val="bg2"/>
                        </a:solidFill>
                        <a:effectLst/>
                        <a:latin typeface="Arial" pitchFamily="34" charset="0"/>
                        <a:ea typeface="Calibri"/>
                        <a:cs typeface="Arial" pitchFamily="34" charset="0"/>
                      </a:endParaRPr>
                    </a:p>
                  </a:txBody>
                  <a:tcPr marL="68580" marR="68580" marT="0"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1017897">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GB" sz="900" kern="1200" dirty="0" smtClean="0">
                          <a:effectLst/>
                        </a:rPr>
                        <a:t>Project  Lead</a:t>
                      </a:r>
                      <a:endParaRPr lang="en-GB" sz="900" b="1" kern="1200" dirty="0" smtClean="0">
                        <a:solidFill>
                          <a:schemeClr val="bg2"/>
                        </a:solidFill>
                        <a:effectLst/>
                        <a:latin typeface="Arial" pitchFamily="34" charset="0"/>
                        <a:ea typeface="Calibri"/>
                        <a:cs typeface="Arial" pitchFamily="34" charset="0"/>
                      </a:endParaRPr>
                    </a:p>
                  </a:txBody>
                  <a:tcPr marL="68580" marR="68580" marT="0" marB="0"/>
                </a:tc>
                <a:tc>
                  <a:txBody>
                    <a:bodyPr/>
                    <a:lstStyle/>
                    <a:p>
                      <a:endParaRPr lang="en-GB" dirty="0"/>
                    </a:p>
                  </a:txBody>
                  <a:tcPr marL="68580" marR="68580" marT="0" marB="0"/>
                </a:tc>
                <a:tc>
                  <a:txBody>
                    <a:bodyPr/>
                    <a:lstStyle/>
                    <a:p>
                      <a:endParaRPr lang="en-GB" dirty="0">
                        <a:latin typeface="Arial" panose="020B0604020202020204" pitchFamily="34" charset="0"/>
                        <a:cs typeface="Arial" panose="020B0604020202020204" pitchFamily="34" charset="0"/>
                      </a:endParaRPr>
                    </a:p>
                  </a:txBody>
                  <a:tcPr marL="68580" marR="68580" marT="0" marB="0"/>
                </a:tc>
                <a:tc>
                  <a:txBody>
                    <a:bodyPr/>
                    <a:lstStyle/>
                    <a:p>
                      <a:endParaRPr lang="en-GB"/>
                    </a:p>
                  </a:txBody>
                  <a:tcPr marL="68580" marR="68580" marT="0" marB="0"/>
                </a:tc>
                <a:tc>
                  <a:txBody>
                    <a:bodyPr/>
                    <a:lstStyle/>
                    <a:p>
                      <a:pPr marL="171450" indent="-171450">
                        <a:buFont typeface="Arial" pitchFamily="34" charset="0"/>
                        <a:buChar char="•"/>
                      </a:pPr>
                      <a:r>
                        <a:rPr lang="en-GB" sz="1000" dirty="0" smtClean="0"/>
                        <a:t>Oversee the completion of the PID.  Return it to NCEL Cancer Alliance</a:t>
                      </a:r>
                    </a:p>
                    <a:p>
                      <a:pPr marL="171450" indent="-171450">
                        <a:buFont typeface="Arial" pitchFamily="34" charset="0"/>
                        <a:buChar char="•"/>
                      </a:pPr>
                      <a:r>
                        <a:rPr lang="en-GB" sz="1000" dirty="0" smtClean="0"/>
                        <a:t>Provide IT leadership for the Trust project, manage it, i</a:t>
                      </a:r>
                      <a:r>
                        <a:rPr lang="en-GB" sz="1000" baseline="0" dirty="0" smtClean="0"/>
                        <a:t>ncluding system installation, configuration and test and associated reporting within the Trust and to NCEL Cancer Alliance.</a:t>
                      </a:r>
                    </a:p>
                    <a:p>
                      <a:pPr marL="171450" indent="-171450">
                        <a:buFont typeface="Arial" pitchFamily="34" charset="0"/>
                        <a:buChar char="•"/>
                      </a:pPr>
                      <a:r>
                        <a:rPr lang="en-GB" sz="1000" baseline="0" dirty="0" smtClean="0"/>
                        <a:t>Chair the Trust End of Project Review and submit report to RM Partners</a:t>
                      </a:r>
                      <a:endParaRPr lang="en-GB" sz="1000" dirty="0">
                        <a:solidFill>
                          <a:schemeClr val="bg1"/>
                        </a:solidFill>
                        <a:latin typeface="Arial" panose="020B0604020202020204" pitchFamily="34" charset="0"/>
                        <a:cs typeface="Arial" panose="020B0604020202020204" pitchFamily="34" charset="0"/>
                      </a:endParaRPr>
                    </a:p>
                  </a:txBody>
                  <a:tcPr marL="68580" marR="68580" marT="0" marB="0"/>
                </a:tc>
              </a:tr>
              <a:tr h="581655">
                <a:tc>
                  <a:txBody>
                    <a:bodyPr/>
                    <a:lstStyle/>
                    <a:p>
                      <a:pPr marL="0" algn="l" defTabSz="914400" rtl="0" eaLnBrk="1" latinLnBrk="0" hangingPunct="1">
                        <a:lnSpc>
                          <a:spcPct val="115000"/>
                        </a:lnSpc>
                        <a:spcAft>
                          <a:spcPts val="0"/>
                        </a:spcAft>
                      </a:pPr>
                      <a:r>
                        <a:rPr lang="en-GB" sz="900" kern="1200" dirty="0" smtClean="0">
                          <a:effectLst/>
                        </a:rPr>
                        <a:t>Cancer/</a:t>
                      </a:r>
                    </a:p>
                    <a:p>
                      <a:pPr marL="0" algn="l" defTabSz="914400" rtl="0" eaLnBrk="1" latinLnBrk="0" hangingPunct="1">
                        <a:lnSpc>
                          <a:spcPct val="115000"/>
                        </a:lnSpc>
                        <a:spcAft>
                          <a:spcPts val="0"/>
                        </a:spcAft>
                      </a:pPr>
                      <a:r>
                        <a:rPr lang="en-GB" sz="900" kern="1200" dirty="0" smtClean="0">
                          <a:effectLst/>
                        </a:rPr>
                        <a:t>Operational</a:t>
                      </a:r>
                      <a:r>
                        <a:rPr lang="en-GB" sz="900" kern="1200" baseline="0" dirty="0" smtClean="0">
                          <a:effectLst/>
                        </a:rPr>
                        <a:t> M</a:t>
                      </a:r>
                      <a:r>
                        <a:rPr lang="en-GB" sz="900" kern="1200" dirty="0" smtClean="0">
                          <a:effectLst/>
                        </a:rPr>
                        <a:t>anager</a:t>
                      </a:r>
                      <a:endParaRPr lang="en-GB" sz="900" b="1" kern="1200" dirty="0">
                        <a:solidFill>
                          <a:schemeClr val="bg1"/>
                        </a:solidFill>
                        <a:effectLst/>
                        <a:latin typeface="Arial" pitchFamily="34" charset="0"/>
                        <a:ea typeface="Calibri"/>
                        <a:cs typeface="Arial" pitchFamily="34" charset="0"/>
                      </a:endParaRPr>
                    </a:p>
                  </a:txBody>
                  <a:tcPr marL="68580" marR="68580" marT="0" marB="0"/>
                </a:tc>
                <a:tc>
                  <a:txBody>
                    <a:bodyPr/>
                    <a:lstStyle/>
                    <a:p>
                      <a:endParaRPr lang="en-GB"/>
                    </a:p>
                  </a:txBody>
                  <a:tcPr marL="68580" marR="68580" marT="0" marB="0"/>
                </a:tc>
                <a:tc>
                  <a:txBody>
                    <a:bodyPr/>
                    <a:lstStyle/>
                    <a:p>
                      <a:endParaRPr lang="en-GB">
                        <a:latin typeface="Arial" panose="020B0604020202020204" pitchFamily="34" charset="0"/>
                        <a:cs typeface="Arial" panose="020B0604020202020204" pitchFamily="34" charset="0"/>
                      </a:endParaRPr>
                    </a:p>
                  </a:txBody>
                  <a:tcPr marL="68580" marR="68580" marT="0" marB="0"/>
                </a:tc>
                <a:tc>
                  <a:txBody>
                    <a:bodyPr/>
                    <a:lstStyle/>
                    <a:p>
                      <a:endParaRPr lang="en-GB"/>
                    </a:p>
                  </a:txBody>
                  <a:tcPr marL="68580" marR="68580" marT="0" marB="0"/>
                </a:tc>
                <a:tc>
                  <a:txBody>
                    <a:bodyPr/>
                    <a:lstStyle/>
                    <a:p>
                      <a:pPr marL="171450" indent="-171450">
                        <a:buFont typeface="Arial" pitchFamily="34" charset="0"/>
                        <a:buChar char="•"/>
                      </a:pPr>
                      <a:r>
                        <a:rPr lang="en-GB" sz="1000" dirty="0" smtClean="0"/>
                        <a:t>Identify</a:t>
                      </a:r>
                      <a:r>
                        <a:rPr lang="en-GB" sz="1000" baseline="0" dirty="0" smtClean="0"/>
                        <a:t> users, ensure they have accounts and appropriate access rights on the system and ensure that they are appropriately trained.  </a:t>
                      </a:r>
                    </a:p>
                    <a:p>
                      <a:pPr marL="171450" indent="-171450">
                        <a:buFont typeface="Arial" pitchFamily="34" charset="0"/>
                        <a:buChar char="•"/>
                      </a:pPr>
                      <a:r>
                        <a:rPr lang="en-GB" sz="1000" baseline="0" dirty="0" smtClean="0"/>
                        <a:t>Contribute to testing.</a:t>
                      </a:r>
                    </a:p>
                    <a:p>
                      <a:pPr marL="171450" indent="-171450">
                        <a:buFont typeface="Arial" pitchFamily="34" charset="0"/>
                        <a:buChar char="•"/>
                      </a:pPr>
                      <a:r>
                        <a:rPr lang="en-GB" sz="1000" baseline="0" dirty="0" smtClean="0"/>
                        <a:t>Take long term ownership of the system</a:t>
                      </a:r>
                      <a:endParaRPr lang="en-GB" sz="1000" dirty="0">
                        <a:solidFill>
                          <a:schemeClr val="bg1"/>
                        </a:solidFill>
                        <a:latin typeface="Arial" panose="020B0604020202020204" pitchFamily="34" charset="0"/>
                        <a:cs typeface="Arial" panose="020B0604020202020204" pitchFamily="34" charset="0"/>
                      </a:endParaRPr>
                    </a:p>
                  </a:txBody>
                  <a:tcPr marL="68580" marR="68580" marT="0" marB="0"/>
                </a:tc>
              </a:tr>
              <a:tr h="436242">
                <a:tc>
                  <a:txBody>
                    <a:bodyPr/>
                    <a:lstStyle/>
                    <a:p>
                      <a:pPr marL="0" algn="l" defTabSz="914400" rtl="0" eaLnBrk="1" latinLnBrk="0" hangingPunct="1">
                        <a:lnSpc>
                          <a:spcPct val="115000"/>
                        </a:lnSpc>
                        <a:spcAft>
                          <a:spcPts val="0"/>
                        </a:spcAft>
                      </a:pPr>
                      <a:r>
                        <a:rPr lang="en-GB" sz="900" kern="1200" dirty="0" smtClean="0">
                          <a:effectLst/>
                        </a:rPr>
                        <a:t>Breast MDT Clinical Representative</a:t>
                      </a:r>
                      <a:endParaRPr lang="en-GB" sz="900" b="1" kern="1200" dirty="0">
                        <a:solidFill>
                          <a:schemeClr val="bg2"/>
                        </a:solidFill>
                        <a:effectLst/>
                        <a:latin typeface="Arial" pitchFamily="34" charset="0"/>
                        <a:ea typeface="Calibri"/>
                        <a:cs typeface="Arial" pitchFamily="34" charset="0"/>
                      </a:endParaRPr>
                    </a:p>
                  </a:txBody>
                  <a:tcPr marL="68580" marR="68580" marT="0" marB="0"/>
                </a:tc>
                <a:tc>
                  <a:txBody>
                    <a:bodyPr/>
                    <a:lstStyle/>
                    <a:p>
                      <a:endParaRPr lang="en-GB"/>
                    </a:p>
                  </a:txBody>
                  <a:tcPr marL="68580" marR="68580" marT="0" marB="0"/>
                </a:tc>
                <a:tc>
                  <a:txBody>
                    <a:bodyPr/>
                    <a:lstStyle/>
                    <a:p>
                      <a:endParaRPr lang="en-GB" dirty="0">
                        <a:latin typeface="Arial" panose="020B0604020202020204" pitchFamily="34" charset="0"/>
                        <a:cs typeface="Arial" panose="020B0604020202020204" pitchFamily="34" charset="0"/>
                      </a:endParaRPr>
                    </a:p>
                  </a:txBody>
                  <a:tcPr marL="68580" marR="68580" marT="0" marB="0"/>
                </a:tc>
                <a:tc>
                  <a:txBody>
                    <a:bodyPr/>
                    <a:lstStyle/>
                    <a:p>
                      <a:endParaRPr lang="en-GB"/>
                    </a:p>
                  </a:txBody>
                  <a:tcPr marL="68580" marR="68580" marT="0" marB="0"/>
                </a:tc>
                <a:tc>
                  <a:txBody>
                    <a:bodyPr/>
                    <a:lstStyle/>
                    <a:p>
                      <a:pPr marL="171450" indent="-171450">
                        <a:buFont typeface="Arial" pitchFamily="34" charset="0"/>
                        <a:buChar char="•"/>
                      </a:pPr>
                      <a:r>
                        <a:rPr lang="en-GB" sz="1000" dirty="0" smtClean="0"/>
                        <a:t>Advise Trust Project Lead on use cases for MDT.  </a:t>
                      </a:r>
                    </a:p>
                    <a:p>
                      <a:pPr marL="171450" indent="-171450">
                        <a:buFont typeface="Arial" pitchFamily="34" charset="0"/>
                        <a:buChar char="•"/>
                      </a:pPr>
                      <a:r>
                        <a:rPr lang="en-GB" sz="1000" dirty="0" smtClean="0"/>
                        <a:t>Identify MDT users and ensure they are appropriately trained.</a:t>
                      </a:r>
                      <a:r>
                        <a:rPr lang="en-GB" sz="1000" baseline="0" dirty="0" smtClean="0"/>
                        <a:t>  </a:t>
                      </a:r>
                    </a:p>
                    <a:p>
                      <a:pPr marL="171450" indent="-171450">
                        <a:buFont typeface="Arial" pitchFamily="34" charset="0"/>
                        <a:buChar char="•"/>
                      </a:pPr>
                      <a:r>
                        <a:rPr lang="en-GB" sz="1000" baseline="0" dirty="0" smtClean="0"/>
                        <a:t>Contributes to testing.</a:t>
                      </a:r>
                      <a:endParaRPr lang="en-GB" sz="1000" dirty="0">
                        <a:solidFill>
                          <a:schemeClr val="bg1"/>
                        </a:solidFill>
                        <a:latin typeface="Arial" panose="020B0604020202020204" pitchFamily="34" charset="0"/>
                        <a:cs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3039678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550" y="355323"/>
            <a:ext cx="5601235" cy="808847"/>
          </a:xfrm>
        </p:spPr>
        <p:txBody>
          <a:bodyPr/>
          <a:lstStyle/>
          <a:p>
            <a:r>
              <a:rPr lang="en-GB" dirty="0" smtClean="0"/>
              <a:t>Project Background</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3384410906"/>
              </p:ext>
            </p:extLst>
          </p:nvPr>
        </p:nvGraphicFramePr>
        <p:xfrm>
          <a:off x="111760" y="1332231"/>
          <a:ext cx="8879840" cy="5464664"/>
        </p:xfrm>
        <a:graphic>
          <a:graphicData uri="http://schemas.openxmlformats.org/drawingml/2006/table">
            <a:tbl>
              <a:tblPr firstCol="1" bandRow="1">
                <a:tableStyleId>{B301B821-A1FF-4177-AEE7-76D212191A09}</a:tableStyleId>
              </a:tblPr>
              <a:tblGrid>
                <a:gridCol w="536422"/>
                <a:gridCol w="8343418"/>
              </a:tblGrid>
              <a:tr h="186747">
                <a:tc gridSpan="2">
                  <a:txBody>
                    <a:bodyPr/>
                    <a:lstStyle/>
                    <a:p>
                      <a:pPr algn="l">
                        <a:lnSpc>
                          <a:spcPct val="115000"/>
                        </a:lnSpc>
                        <a:spcAft>
                          <a:spcPts val="0"/>
                        </a:spcAft>
                      </a:pPr>
                      <a:r>
                        <a:rPr lang="en-GB" sz="1000" dirty="0" smtClean="0"/>
                        <a:t>Stratified</a:t>
                      </a:r>
                      <a:r>
                        <a:rPr lang="en-GB" sz="1000" baseline="0" dirty="0" smtClean="0"/>
                        <a:t> Follow Up</a:t>
                      </a:r>
                      <a:r>
                        <a:rPr lang="en-GB" sz="1000" dirty="0" smtClean="0"/>
                        <a:t> Remote Monitoring IT system enhancement</a:t>
                      </a:r>
                      <a:endParaRPr lang="en-GB" sz="1000" b="1" dirty="0">
                        <a:solidFill>
                          <a:schemeClr val="bg1"/>
                        </a:solidFill>
                        <a:effectLst/>
                        <a:latin typeface="Arial" pitchFamily="34" charset="0"/>
                        <a:ea typeface="Calibri"/>
                        <a:cs typeface="Arial" pitchFamily="34" charset="0"/>
                      </a:endParaRPr>
                    </a:p>
                  </a:txBody>
                  <a:tcPr marL="68580" marR="68580" marT="0" marB="0"/>
                </a:tc>
                <a:tc hMerge="1">
                  <a:txBody>
                    <a:bodyPr/>
                    <a:lstStyle/>
                    <a:p>
                      <a:pPr algn="l">
                        <a:lnSpc>
                          <a:spcPct val="115000"/>
                        </a:lnSpc>
                        <a:spcAft>
                          <a:spcPts val="0"/>
                        </a:spcAft>
                      </a:pPr>
                      <a:endParaRPr lang="en-GB" sz="1000" dirty="0">
                        <a:solidFill>
                          <a:schemeClr val="bg2"/>
                        </a:solidFill>
                        <a:effectLst/>
                        <a:latin typeface="Arial" pitchFamily="34" charset="0"/>
                        <a:ea typeface="Calibri"/>
                        <a:cs typeface="Arial" pitchFamily="34" charset="0"/>
                      </a:endParaRPr>
                    </a:p>
                  </a:txBody>
                  <a:tcPr marL="68580" marR="68580" marT="0" marB="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r>
              <a:tr h="1650696">
                <a:tc>
                  <a:txBody>
                    <a:bodyPr/>
                    <a:lstStyle/>
                    <a:p>
                      <a:pPr algn="ctr"/>
                      <a:r>
                        <a:rPr lang="en-GB" dirty="0" smtClean="0"/>
                        <a:t>Goal</a:t>
                      </a:r>
                      <a:endParaRPr lang="en-GB" dirty="0"/>
                    </a:p>
                  </a:txBody>
                  <a:tcPr marL="68580" marR="68580" marT="0" marB="0" vert="vert270"/>
                </a:tc>
                <a:tc>
                  <a:txBody>
                    <a:bodyPr/>
                    <a:lstStyle/>
                    <a:p>
                      <a:r>
                        <a:rPr lang="en-GB" sz="1000" kern="1200" dirty="0" smtClean="0">
                          <a:effectLst/>
                        </a:rPr>
                        <a:t>National Planning Guidance for 2017/19 states that all Trusts must demonstrate:</a:t>
                      </a:r>
                    </a:p>
                    <a:p>
                      <a:pPr marL="171450" indent="-171450">
                        <a:buFont typeface="Arial" panose="020B0604020202020204" pitchFamily="34" charset="0"/>
                        <a:buChar char="•"/>
                      </a:pPr>
                      <a:r>
                        <a:rPr lang="en-GB" sz="1000" kern="1200" dirty="0" smtClean="0">
                          <a:effectLst/>
                        </a:rPr>
                        <a:t>Progress towards the 2020/21 ambition for all breast cancer patients to move to a stratified follow-up pathway after treatment.</a:t>
                      </a:r>
                    </a:p>
                    <a:p>
                      <a:pPr marL="171450" indent="-171450">
                        <a:buFont typeface="Arial" panose="020B0604020202020204" pitchFamily="34" charset="0"/>
                        <a:buChar char="•"/>
                      </a:pPr>
                      <a:r>
                        <a:rPr lang="en-GB" sz="1000" kern="1200" dirty="0" smtClean="0">
                          <a:effectLst/>
                        </a:rPr>
                        <a:t>A</a:t>
                      </a:r>
                      <a:r>
                        <a:rPr lang="en-GB" sz="1000" kern="1200" baseline="0" dirty="0" smtClean="0">
                          <a:effectLst/>
                        </a:rPr>
                        <a:t> </a:t>
                      </a:r>
                      <a:r>
                        <a:rPr lang="en-GB" sz="1000" kern="1200" dirty="0" smtClean="0">
                          <a:effectLst/>
                        </a:rPr>
                        <a:t>system for remote monitoring by the end of March 2019</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00" kern="1200" dirty="0" smtClean="0">
                        <a:effectLs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kern="1200" dirty="0" smtClean="0">
                          <a:effectLst/>
                        </a:rPr>
                        <a:t>Any Trust stratifying patients onto the supported self management pathway will need an enabling IT system. </a:t>
                      </a:r>
                      <a:r>
                        <a:rPr lang="en-GB" sz="1000" kern="1200" baseline="0" dirty="0" smtClean="0">
                          <a:effectLst/>
                        </a:rPr>
                        <a:t> </a:t>
                      </a:r>
                      <a:r>
                        <a:rPr lang="en-GB" sz="1000" kern="1200" dirty="0" smtClean="0">
                          <a:effectLst/>
                        </a:rPr>
                        <a:t>IT systems currently in use in North Central and East London range in reliability and clinical safety from, for example, spreadsheets and paper to a high availability database application with full data and desktop integration with the Trust’s principal clinical system.  Functionality also varies greatly.</a:t>
                      </a:r>
                    </a:p>
                    <a:p>
                      <a:pPr marL="171450" indent="-171450">
                        <a:buFont typeface="Arial" panose="020B0604020202020204" pitchFamily="34" charset="0"/>
                        <a:buChar char="•"/>
                      </a:pPr>
                      <a:endParaRPr lang="en-GB" sz="1000" kern="1200" dirty="0" smtClean="0">
                        <a:effectLst/>
                      </a:endParaRPr>
                    </a:p>
                    <a:p>
                      <a:r>
                        <a:rPr lang="en-GB" sz="1000" dirty="0" smtClean="0"/>
                        <a:t>This project is </a:t>
                      </a:r>
                      <a:r>
                        <a:rPr lang="en-GB" sz="1000" kern="1200" dirty="0" smtClean="0"/>
                        <a:t>to enhance the functionality,</a:t>
                      </a:r>
                      <a:r>
                        <a:rPr lang="en-GB" sz="1000" kern="1200" baseline="0" dirty="0" smtClean="0"/>
                        <a:t> </a:t>
                      </a:r>
                      <a:r>
                        <a:rPr lang="en-GB" sz="1000" kern="1200" dirty="0" smtClean="0"/>
                        <a:t>reliability and clinical safety of the Trust’s chosen system in </a:t>
                      </a:r>
                      <a:r>
                        <a:rPr lang="en-GB" sz="1000" dirty="0" smtClean="0"/>
                        <a:t>accordance with the Statement of Work (See Appendix A) set out by NCEL Cancer</a:t>
                      </a:r>
                      <a:r>
                        <a:rPr lang="en-GB" sz="1000" baseline="0" dirty="0" smtClean="0"/>
                        <a:t> Alliance </a:t>
                      </a:r>
                      <a:r>
                        <a:rPr lang="en-GB" sz="1000" dirty="0" smtClean="0"/>
                        <a:t>and thereby qualify for funding and support offered by the Alliance.</a:t>
                      </a:r>
                    </a:p>
                    <a:p>
                      <a:endParaRPr lang="en-GB" sz="1000" i="1" dirty="0">
                        <a:solidFill>
                          <a:schemeClr val="bg1"/>
                        </a:solidFill>
                        <a:latin typeface="Arial" pitchFamily="34" charset="0"/>
                        <a:cs typeface="Arial" pitchFamily="34" charset="0"/>
                      </a:endParaRPr>
                    </a:p>
                  </a:txBody>
                  <a:tcPr marL="68580" marR="68580" marT="0" marB="0"/>
                </a:tc>
              </a:tr>
              <a:tr h="3601517">
                <a:tc>
                  <a:txBody>
                    <a:bodyPr/>
                    <a:lstStyle/>
                    <a:p>
                      <a:pPr algn="ctr"/>
                      <a:r>
                        <a:rPr lang="en-GB" dirty="0" smtClean="0"/>
                        <a:t>Summary</a:t>
                      </a:r>
                      <a:endParaRPr lang="en-GB" dirty="0"/>
                    </a:p>
                  </a:txBody>
                  <a:tcPr marL="68580" marR="68580" marT="0" marB="0" vert="vert270"/>
                </a:tc>
                <a:tc>
                  <a:txBody>
                    <a:bodyPr/>
                    <a:lstStyle/>
                    <a:p>
                      <a:r>
                        <a:rPr lang="en-GB" sz="1000" kern="1200" dirty="0" smtClean="0"/>
                        <a:t>To support implementation of stratified follow up at Trust level, and recognising the essential need for a robust </a:t>
                      </a:r>
                      <a:r>
                        <a:rPr lang="en-GB" sz="1000" kern="1200" dirty="0" err="1" smtClean="0"/>
                        <a:t>lT</a:t>
                      </a:r>
                      <a:r>
                        <a:rPr lang="en-GB" sz="1000" kern="1200" dirty="0" smtClean="0"/>
                        <a:t> solution, NCEL Cancer Alliance, SEL Cancer Alliance and RM Partners were successful in a pan-London bid to NHSE for Transformation Funding.   One initiative within the pan-London bid is dedicated funding for Trusts to purchase an IT solution - or configure existing IT systems - to remotely monitor breast, urology and colorectal patients who are directed onto a supported self-management pathway.</a:t>
                      </a:r>
                    </a:p>
                    <a:p>
                      <a:r>
                        <a:rPr lang="en-GB" sz="1000" kern="1200" dirty="0" smtClean="0"/>
                        <a:t>The financial package of support is a sum of £19,571 per Trust.  It is anticipated that this will cover individual trust’s costs incurred in delivering this solution.  Receipt of this funding is subject to the necessary conditions being met.  The conditions are that the IT must meet the functionality requirements as outlined in the “IT Remote Monitoring System for Stratified Follow-up: Functionality requirements and options appraisal” document outlined </a:t>
                      </a:r>
                      <a:r>
                        <a:rPr lang="en-GB" sz="1000" kern="1200" dirty="0" smtClean="0"/>
                        <a:t>in from</a:t>
                      </a:r>
                      <a:r>
                        <a:rPr lang="en-GB" sz="1000" kern="1200" baseline="0" dirty="0" smtClean="0"/>
                        <a:t> Slide 7.</a:t>
                      </a:r>
                    </a:p>
                    <a:p>
                      <a:r>
                        <a:rPr lang="en-GB" sz="1000" kern="1200" baseline="0" dirty="0" smtClean="0"/>
                        <a:t>The </a:t>
                      </a:r>
                      <a:r>
                        <a:rPr lang="en-GB" sz="1000" kern="1200" baseline="0" dirty="0" smtClean="0"/>
                        <a:t>project should consist of the following:</a:t>
                      </a:r>
                    </a:p>
                    <a:p>
                      <a:pPr marL="171450" indent="-171450">
                        <a:buFont typeface="Arial" panose="020B0604020202020204" pitchFamily="34" charset="0"/>
                        <a:buChar char="•"/>
                      </a:pPr>
                      <a:r>
                        <a:rPr lang="en-GB" sz="1000" kern="1200" baseline="0" dirty="0" smtClean="0"/>
                        <a:t>The Trust will choose the system it intends to enhance – probably the one already installed -  its approach to the enhancement project and complete a gap analysis, showing which of the Statement of Work requirements are currently met and which it expects to be met by the end of the project.</a:t>
                      </a:r>
                    </a:p>
                    <a:p>
                      <a:pPr marL="171450" indent="-171450">
                        <a:buFont typeface="Arial" panose="020B0604020202020204" pitchFamily="34" charset="0"/>
                        <a:buChar char="•"/>
                      </a:pPr>
                      <a:r>
                        <a:rPr lang="en-GB" sz="1000" kern="1200" baseline="0" dirty="0" smtClean="0"/>
                        <a:t>The Trust will decide the scope of the project, which may include software installation, configuration and test.  It may also include integration with existing Trust systems, such as the principal clinical system, radiology system (RIS,) laboratory system (LIMS)  and outpatients appointments system.  We expect it to include training of users and a system administrator. It could also include an enhancement of the provision for Disaster Recovery or backup. We expect the Trust to take a pragmatic approach to data migration:  The funding available from NCEL Cancer Alliance is seen as a contribution to the cost of a mandated project, rather than complete funding, so for most Trusts, we would not expect it to cover the cost of all the enhancements and data migration. </a:t>
                      </a:r>
                    </a:p>
                    <a:p>
                      <a:pPr marL="171450" indent="-171450">
                        <a:buFont typeface="Arial" panose="020B0604020202020204" pitchFamily="34" charset="0"/>
                        <a:buChar char="•"/>
                      </a:pPr>
                      <a:r>
                        <a:rPr lang="en-GB" sz="1000" kern="1200" baseline="0" dirty="0" smtClean="0"/>
                        <a:t>The Trust will manage the project in accordance with its own standing instructions, custom and practice, but will also report progress periodically to NCEL Cancer Alliance.  The Alliance will facilitate sharing of learning and best practices between Trusts and will also coordinate Trust plans to avoid overloading the main system suppliers.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kern="1200" baseline="0" dirty="0" smtClean="0"/>
                        <a:t>At the end of the project the Trust will hold </a:t>
                      </a:r>
                      <a:r>
                        <a:rPr lang="en-GB" sz="1000" baseline="0" dirty="0" smtClean="0"/>
                        <a:t>a review to identify lessons learned, update the gap analysis, enumerate the early benefits to the Trust and submit the report to  NCEL Caner Alliance. </a:t>
                      </a:r>
                      <a:endParaRPr lang="en-GB" sz="1000" kern="1200" dirty="0" smtClean="0"/>
                    </a:p>
                  </a:txBody>
                  <a:tcPr marL="68580" marR="68580" marT="0" marB="0"/>
                </a:tc>
              </a:tr>
            </a:tbl>
          </a:graphicData>
        </a:graphic>
      </p:graphicFrame>
    </p:spTree>
    <p:extLst>
      <p:ext uri="{BB962C8B-B14F-4D97-AF65-F5344CB8AC3E}">
        <p14:creationId xmlns:p14="http://schemas.microsoft.com/office/powerpoint/2010/main" val="3039678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550" y="355323"/>
            <a:ext cx="5601235" cy="808847"/>
          </a:xfrm>
        </p:spPr>
        <p:txBody>
          <a:bodyPr>
            <a:normAutofit fontScale="90000"/>
          </a:bodyPr>
          <a:lstStyle/>
          <a:p>
            <a:r>
              <a:rPr lang="en-GB" dirty="0" smtClean="0"/>
              <a:t>How to complete this PID</a:t>
            </a:r>
            <a:endParaRPr lang="en-GB" dirty="0"/>
          </a:p>
        </p:txBody>
      </p:sp>
      <p:sp>
        <p:nvSpPr>
          <p:cNvPr id="3" name="Content Placeholder 2"/>
          <p:cNvSpPr>
            <a:spLocks noGrp="1"/>
          </p:cNvSpPr>
          <p:nvPr>
            <p:ph idx="1"/>
          </p:nvPr>
        </p:nvSpPr>
        <p:spPr>
          <a:xfrm>
            <a:off x="231495" y="1481559"/>
            <a:ext cx="8623138" cy="5092860"/>
          </a:xfrm>
        </p:spPr>
        <p:txBody>
          <a:bodyPr>
            <a:noAutofit/>
          </a:bodyPr>
          <a:lstStyle/>
          <a:p>
            <a:pPr marL="0" indent="0">
              <a:buNone/>
            </a:pPr>
            <a:r>
              <a:rPr lang="en-GB" sz="1600" dirty="0" smtClean="0">
                <a:latin typeface="Arial" panose="020B0604020202020204" pitchFamily="34" charset="0"/>
                <a:cs typeface="Arial" panose="020B0604020202020204" pitchFamily="34" charset="0"/>
              </a:rPr>
              <a:t>The </a:t>
            </a:r>
            <a:r>
              <a:rPr lang="en-GB" sz="1600" dirty="0">
                <a:latin typeface="Arial" panose="020B0604020202020204" pitchFamily="34" charset="0"/>
                <a:cs typeface="Arial" panose="020B0604020202020204" pitchFamily="34" charset="0"/>
              </a:rPr>
              <a:t>Trust should take about 2 pages to complete this section in order to show:</a:t>
            </a:r>
          </a:p>
          <a:p>
            <a:r>
              <a:rPr lang="en-GB" sz="1600" b="1" dirty="0">
                <a:latin typeface="Arial" panose="020B0604020202020204" pitchFamily="34" charset="0"/>
                <a:cs typeface="Arial" panose="020B0604020202020204" pitchFamily="34" charset="0"/>
              </a:rPr>
              <a:t>System</a:t>
            </a:r>
            <a:r>
              <a:rPr lang="en-GB" sz="1600" dirty="0">
                <a:latin typeface="Arial" panose="020B0604020202020204" pitchFamily="34" charset="0"/>
                <a:cs typeface="Arial" panose="020B0604020202020204" pitchFamily="34" charset="0"/>
              </a:rPr>
              <a:t/>
            </a:r>
            <a:br>
              <a:rPr lang="en-GB" sz="1600" dirty="0">
                <a:latin typeface="Arial" panose="020B0604020202020204" pitchFamily="34" charset="0"/>
                <a:cs typeface="Arial" panose="020B0604020202020204" pitchFamily="34" charset="0"/>
              </a:rPr>
            </a:br>
            <a:r>
              <a:rPr lang="en-GB" sz="1600" dirty="0">
                <a:latin typeface="Arial" panose="020B0604020202020204" pitchFamily="34" charset="0"/>
                <a:cs typeface="Arial" panose="020B0604020202020204" pitchFamily="34" charset="0"/>
              </a:rPr>
              <a:t>Which system they have chosen to enhance in this project and whether it is a standalone system or a module of an existing  system at the trust.</a:t>
            </a:r>
          </a:p>
          <a:p>
            <a:r>
              <a:rPr lang="en-GB" sz="1600" b="1" dirty="0">
                <a:latin typeface="Arial" panose="020B0604020202020204" pitchFamily="34" charset="0"/>
                <a:cs typeface="Arial" panose="020B0604020202020204" pitchFamily="34" charset="0"/>
              </a:rPr>
              <a:t>Enhancements</a:t>
            </a:r>
            <a:r>
              <a:rPr lang="en-GB" sz="1600" dirty="0">
                <a:latin typeface="Arial" panose="020B0604020202020204" pitchFamily="34" charset="0"/>
                <a:cs typeface="Arial" panose="020B0604020202020204" pitchFamily="34" charset="0"/>
              </a:rPr>
              <a:t/>
            </a:r>
            <a:br>
              <a:rPr lang="en-GB" sz="1600" dirty="0">
                <a:latin typeface="Arial" panose="020B0604020202020204" pitchFamily="34" charset="0"/>
                <a:cs typeface="Arial" panose="020B0604020202020204" pitchFamily="34" charset="0"/>
              </a:rPr>
            </a:br>
            <a:r>
              <a:rPr lang="en-GB" sz="1600" dirty="0">
                <a:latin typeface="Arial" panose="020B0604020202020204" pitchFamily="34" charset="0"/>
                <a:cs typeface="Arial" panose="020B0604020202020204" pitchFamily="34" charset="0"/>
              </a:rPr>
              <a:t>The gap analysis gives detail of the enhancements expected.  This section should overview the enhancements deemed most important by the Trust, for example:  Which integration (if any) will be put in place?  What are the key functional enhancements sought by the Trust?  If navigation between systems will still be required, will the systems be linked to preserve patient context?</a:t>
            </a:r>
          </a:p>
          <a:p>
            <a:r>
              <a:rPr lang="en-GB" sz="1600" b="1" dirty="0">
                <a:latin typeface="Arial" panose="020B0604020202020204" pitchFamily="34" charset="0"/>
                <a:cs typeface="Arial" panose="020B0604020202020204" pitchFamily="34" charset="0"/>
              </a:rPr>
              <a:t>Intended outcomes</a:t>
            </a:r>
            <a:r>
              <a:rPr lang="en-GB" sz="1600" dirty="0">
                <a:latin typeface="Arial" panose="020B0604020202020204" pitchFamily="34" charset="0"/>
                <a:cs typeface="Arial" panose="020B0604020202020204" pitchFamily="34" charset="0"/>
              </a:rPr>
              <a:t/>
            </a:r>
            <a:br>
              <a:rPr lang="en-GB" sz="1600" dirty="0">
                <a:latin typeface="Arial" panose="020B0604020202020204" pitchFamily="34" charset="0"/>
                <a:cs typeface="Arial" panose="020B0604020202020204" pitchFamily="34" charset="0"/>
              </a:rPr>
            </a:br>
            <a:r>
              <a:rPr lang="en-GB" sz="1600" dirty="0">
                <a:latin typeface="Arial" panose="020B0604020202020204" pitchFamily="34" charset="0"/>
                <a:cs typeface="Arial" panose="020B0604020202020204" pitchFamily="34" charset="0"/>
              </a:rPr>
              <a:t>Operational outcomes expected, such as  quicker  or safer management of patients stratified for supported self management follow up.</a:t>
            </a:r>
          </a:p>
          <a:p>
            <a:r>
              <a:rPr lang="en-GB" sz="1600" b="1" dirty="0">
                <a:latin typeface="Arial" panose="020B0604020202020204" pitchFamily="34" charset="0"/>
                <a:cs typeface="Arial" panose="020B0604020202020204" pitchFamily="34" charset="0"/>
              </a:rPr>
              <a:t>Project approach</a:t>
            </a:r>
            <a:r>
              <a:rPr lang="en-GB" sz="1600" dirty="0">
                <a:latin typeface="Arial" panose="020B0604020202020204" pitchFamily="34" charset="0"/>
                <a:cs typeface="Arial" panose="020B0604020202020204" pitchFamily="34" charset="0"/>
              </a:rPr>
              <a:t/>
            </a:r>
            <a:br>
              <a:rPr lang="en-GB" sz="1600" dirty="0">
                <a:latin typeface="Arial" panose="020B0604020202020204" pitchFamily="34" charset="0"/>
                <a:cs typeface="Arial" panose="020B0604020202020204" pitchFamily="34" charset="0"/>
              </a:rPr>
            </a:br>
            <a:r>
              <a:rPr lang="en-GB" sz="1600" dirty="0">
                <a:latin typeface="Arial" panose="020B0604020202020204" pitchFamily="34" charset="0"/>
                <a:cs typeface="Arial" panose="020B0604020202020204" pitchFamily="34" charset="0"/>
              </a:rPr>
              <a:t>A narrative setting out the main tasks and any sensitivities around them in the context of the Trust, </a:t>
            </a:r>
            <a:r>
              <a:rPr lang="en-GB" sz="1600" dirty="0" err="1">
                <a:latin typeface="Arial" panose="020B0604020202020204" pitchFamily="34" charset="0"/>
                <a:cs typeface="Arial" panose="020B0604020202020204" pitchFamily="34" charset="0"/>
              </a:rPr>
              <a:t>e.g</a:t>
            </a:r>
            <a:r>
              <a:rPr lang="en-GB" sz="1600" dirty="0">
                <a:latin typeface="Arial" panose="020B0604020202020204" pitchFamily="34" charset="0"/>
                <a:cs typeface="Arial" panose="020B0604020202020204" pitchFamily="34" charset="0"/>
              </a:rPr>
              <a:t> response to particular features of the computing, clinical or operational environment.</a:t>
            </a:r>
          </a:p>
          <a:p>
            <a:r>
              <a:rPr lang="en-GB" sz="1600" b="1" dirty="0">
                <a:latin typeface="Arial" panose="020B0604020202020204" pitchFamily="34" charset="0"/>
                <a:cs typeface="Arial" panose="020B0604020202020204" pitchFamily="34" charset="0"/>
              </a:rPr>
              <a:t>Governance</a:t>
            </a:r>
            <a:r>
              <a:rPr lang="en-GB" sz="1600" dirty="0">
                <a:latin typeface="Arial" panose="020B0604020202020204" pitchFamily="34" charset="0"/>
                <a:cs typeface="Arial" panose="020B0604020202020204" pitchFamily="34" charset="0"/>
              </a:rPr>
              <a:t/>
            </a:r>
            <a:br>
              <a:rPr lang="en-GB" sz="1600" dirty="0">
                <a:latin typeface="Arial" panose="020B0604020202020204" pitchFamily="34" charset="0"/>
                <a:cs typeface="Arial" panose="020B0604020202020204" pitchFamily="34" charset="0"/>
              </a:rPr>
            </a:br>
            <a:r>
              <a:rPr lang="en-GB" sz="1600" dirty="0">
                <a:latin typeface="Arial" panose="020B0604020202020204" pitchFamily="34" charset="0"/>
                <a:cs typeface="Arial" panose="020B0604020202020204" pitchFamily="34" charset="0"/>
              </a:rPr>
              <a:t>An overview of the Trust governance processes for this project. </a:t>
            </a:r>
          </a:p>
          <a:p>
            <a:r>
              <a:rPr lang="en-GB" sz="1600" dirty="0">
                <a:latin typeface="Arial" panose="020B0604020202020204" pitchFamily="34" charset="0"/>
                <a:cs typeface="Arial" panose="020B0604020202020204" pitchFamily="34" charset="0"/>
              </a:rPr>
              <a:t>Any other project features of particular importance to the Trust</a:t>
            </a:r>
          </a:p>
          <a:p>
            <a:endParaRPr lang="en-GB"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39678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896" y="586127"/>
            <a:ext cx="6076709" cy="808847"/>
          </a:xfrm>
        </p:spPr>
        <p:txBody>
          <a:bodyPr>
            <a:noAutofit/>
          </a:bodyPr>
          <a:lstStyle/>
          <a:p>
            <a:r>
              <a:rPr lang="en-GB" sz="1500" dirty="0" smtClean="0"/>
              <a:t>The </a:t>
            </a:r>
            <a:r>
              <a:rPr lang="en-GB" sz="1500" dirty="0"/>
              <a:t>required functionality of IT systems to ensure that remote monitoring can effectively take place.  The system needs to house sufficient information to enable the clinician to manage the patient without the need to access case </a:t>
            </a:r>
            <a:r>
              <a:rPr lang="en-GB" sz="1500" dirty="0" smtClean="0"/>
              <a:t>notes. It </a:t>
            </a:r>
            <a:r>
              <a:rPr lang="en-GB" sz="1500" dirty="0"/>
              <a:t>is recommended that all functions are delivered.  However, if a phased approach to introduction </a:t>
            </a:r>
            <a:r>
              <a:rPr lang="en-GB" sz="1500" dirty="0" smtClean="0"/>
              <a:t>utilise, </a:t>
            </a:r>
            <a:r>
              <a:rPr lang="en-GB" sz="1500" dirty="0"/>
              <a:t>phase 1 must include the essential components as outlined </a:t>
            </a:r>
            <a:r>
              <a:rPr lang="en-GB" sz="1500" dirty="0" smtClean="0"/>
              <a:t>below.     </a:t>
            </a:r>
            <a:endParaRPr lang="en-GB" sz="15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85435404"/>
              </p:ext>
            </p:extLst>
          </p:nvPr>
        </p:nvGraphicFramePr>
        <p:xfrm>
          <a:off x="138896" y="1979273"/>
          <a:ext cx="8854633" cy="4783143"/>
        </p:xfrm>
        <a:graphic>
          <a:graphicData uri="http://schemas.openxmlformats.org/drawingml/2006/table">
            <a:tbl>
              <a:tblPr firstRow="1" firstCol="1" bandRow="1"/>
              <a:tblGrid>
                <a:gridCol w="6192456"/>
                <a:gridCol w="1516283"/>
                <a:gridCol w="1145894"/>
              </a:tblGrid>
              <a:tr h="637980">
                <a:tc>
                  <a:txBody>
                    <a:bodyPr/>
                    <a:lstStyle/>
                    <a:p>
                      <a:pPr>
                        <a:spcAft>
                          <a:spcPts val="0"/>
                        </a:spcAft>
                      </a:pPr>
                      <a:r>
                        <a:rPr lang="en-GB" sz="1400" b="1" dirty="0" smtClean="0">
                          <a:effectLst/>
                          <a:latin typeface="Arial" panose="020B0604020202020204" pitchFamily="34" charset="0"/>
                          <a:ea typeface="Calibri"/>
                          <a:cs typeface="Arial" panose="020B0604020202020204" pitchFamily="34" charset="0"/>
                        </a:rPr>
                        <a:t>Functionality Required</a:t>
                      </a:r>
                      <a:endParaRPr lang="en-GB" sz="1400" b="1" dirty="0">
                        <a:effectLst/>
                        <a:latin typeface="Arial" panose="020B0604020202020204" pitchFamily="34" charset="0"/>
                        <a:ea typeface="Calibri"/>
                        <a:cs typeface="Arial" panose="020B0604020202020204" pitchFamily="34" charset="0"/>
                      </a:endParaRPr>
                    </a:p>
                  </a:txBody>
                  <a:tcPr marL="41198" marR="41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a:spcAft>
                          <a:spcPts val="0"/>
                        </a:spcAft>
                      </a:pPr>
                      <a:r>
                        <a:rPr lang="en-GB" sz="1400" b="1" dirty="0" smtClean="0">
                          <a:effectLst/>
                          <a:latin typeface="Arial" panose="020B0604020202020204" pitchFamily="34" charset="0"/>
                          <a:ea typeface="Calibri"/>
                          <a:cs typeface="Arial" panose="020B0604020202020204" pitchFamily="34" charset="0"/>
                        </a:rPr>
                        <a:t>Essential</a:t>
                      </a:r>
                      <a:endParaRPr lang="en-GB" sz="1400" b="1" dirty="0">
                        <a:effectLst/>
                        <a:latin typeface="Arial" panose="020B0604020202020204" pitchFamily="34" charset="0"/>
                        <a:ea typeface="Calibri"/>
                        <a:cs typeface="Arial" panose="020B0604020202020204" pitchFamily="34" charset="0"/>
                      </a:endParaRPr>
                    </a:p>
                  </a:txBody>
                  <a:tcPr marL="41198" marR="41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a:spcAft>
                          <a:spcPts val="0"/>
                        </a:spcAft>
                      </a:pPr>
                      <a:r>
                        <a:rPr lang="en-GB" sz="1400" b="1" dirty="0" smtClean="0">
                          <a:effectLst/>
                          <a:latin typeface="Arial" panose="020B0604020202020204" pitchFamily="34" charset="0"/>
                          <a:ea typeface="Calibri"/>
                          <a:cs typeface="Arial" panose="020B0604020202020204" pitchFamily="34" charset="0"/>
                        </a:rPr>
                        <a:t>Current</a:t>
                      </a:r>
                      <a:r>
                        <a:rPr lang="en-GB" sz="1400" b="1" baseline="0" dirty="0" smtClean="0">
                          <a:effectLst/>
                          <a:latin typeface="Arial" panose="020B0604020202020204" pitchFamily="34" charset="0"/>
                          <a:ea typeface="Calibri"/>
                          <a:cs typeface="Arial" panose="020B0604020202020204" pitchFamily="34" charset="0"/>
                        </a:rPr>
                        <a:t> System compliance</a:t>
                      </a:r>
                      <a:endParaRPr lang="en-GB" sz="1400" b="1" dirty="0">
                        <a:effectLst/>
                        <a:latin typeface="Arial" panose="020B0604020202020204" pitchFamily="34" charset="0"/>
                        <a:ea typeface="Calibri"/>
                        <a:cs typeface="Arial" panose="020B0604020202020204" pitchFamily="34" charset="0"/>
                      </a:endParaRPr>
                    </a:p>
                  </a:txBody>
                  <a:tcPr marL="41198" marR="41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r>
              <a:tr h="637980">
                <a:tc>
                  <a:txBody>
                    <a:bodyPr/>
                    <a:lstStyle/>
                    <a:p>
                      <a:pPr>
                        <a:spcAft>
                          <a:spcPts val="0"/>
                        </a:spcAft>
                      </a:pPr>
                      <a:endParaRPr lang="en-US" sz="1200" dirty="0" smtClean="0">
                        <a:solidFill>
                          <a:srgbClr val="000000"/>
                        </a:solidFill>
                        <a:effectLst/>
                        <a:highlight>
                          <a:srgbClr val="FFFFFF"/>
                        </a:highlight>
                        <a:latin typeface="Arial" panose="020B0604020202020204" pitchFamily="34" charset="0"/>
                        <a:ea typeface="Calibri"/>
                        <a:cs typeface="Arial" panose="020B0604020202020204" pitchFamily="34" charset="0"/>
                      </a:endParaRPr>
                    </a:p>
                    <a:p>
                      <a:pPr>
                        <a:spcAft>
                          <a:spcPts val="0"/>
                        </a:spcAft>
                      </a:pPr>
                      <a:r>
                        <a:rPr lang="en-US" sz="1200" dirty="0" smtClean="0">
                          <a:solidFill>
                            <a:srgbClr val="000000"/>
                          </a:solidFill>
                          <a:effectLst/>
                          <a:highlight>
                            <a:srgbClr val="FFFFFF"/>
                          </a:highlight>
                          <a:latin typeface="Arial" panose="020B0604020202020204" pitchFamily="34" charset="0"/>
                          <a:ea typeface="Calibri"/>
                          <a:cs typeface="Arial" panose="020B0604020202020204" pitchFamily="34" charset="0"/>
                        </a:rPr>
                        <a:t>The </a:t>
                      </a:r>
                      <a:r>
                        <a:rPr lang="en-US" sz="1200" dirty="0">
                          <a:solidFill>
                            <a:srgbClr val="000000"/>
                          </a:solidFill>
                          <a:effectLst/>
                          <a:highlight>
                            <a:srgbClr val="FFFFFF"/>
                          </a:highlight>
                          <a:latin typeface="Arial" panose="020B0604020202020204" pitchFamily="34" charset="0"/>
                          <a:ea typeface="Calibri"/>
                          <a:cs typeface="Arial" panose="020B0604020202020204" pitchFamily="34" charset="0"/>
                        </a:rPr>
                        <a:t>ability to pull patients dataset information from the PAS via the local cancer information system</a:t>
                      </a:r>
                      <a:endParaRPr lang="en-GB" sz="1200" dirty="0">
                        <a:effectLst/>
                        <a:latin typeface="Arial" panose="020B0604020202020204" pitchFamily="34" charset="0"/>
                        <a:ea typeface="Calibri"/>
                        <a:cs typeface="Arial" panose="020B0604020202020204" pitchFamily="34" charset="0"/>
                      </a:endParaRPr>
                    </a:p>
                  </a:txBody>
                  <a:tcPr marL="41198" marR="41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a:solidFill>
                            <a:srgbClr val="000000"/>
                          </a:solidFill>
                          <a:effectLst/>
                          <a:highlight>
                            <a:srgbClr val="FFFFFF"/>
                          </a:highlight>
                          <a:latin typeface="Arial" panose="020B0604020202020204" pitchFamily="34" charset="0"/>
                          <a:ea typeface="Calibri"/>
                          <a:cs typeface="Arial" panose="020B0604020202020204" pitchFamily="34" charset="0"/>
                        </a:rPr>
                        <a:t>E</a:t>
                      </a:r>
                      <a:endParaRPr lang="en-GB" sz="1200">
                        <a:effectLst/>
                        <a:latin typeface="Arial" panose="020B0604020202020204" pitchFamily="34" charset="0"/>
                        <a:ea typeface="Calibri"/>
                        <a:cs typeface="Arial" panose="020B0604020202020204" pitchFamily="34" charset="0"/>
                      </a:endParaRPr>
                    </a:p>
                  </a:txBody>
                  <a:tcPr marL="41198" marR="41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400" dirty="0">
                          <a:solidFill>
                            <a:srgbClr val="000000"/>
                          </a:solidFill>
                          <a:effectLst/>
                          <a:highlight>
                            <a:srgbClr val="FFFFFF"/>
                          </a:highlight>
                          <a:latin typeface="Arial" panose="020B0604020202020204" pitchFamily="34" charset="0"/>
                          <a:ea typeface="Calibri"/>
                          <a:cs typeface="Arial" panose="020B0604020202020204" pitchFamily="34" charset="0"/>
                        </a:rPr>
                        <a:t> </a:t>
                      </a:r>
                      <a:endParaRPr lang="en-GB" sz="1400" dirty="0">
                        <a:effectLst/>
                        <a:latin typeface="Arial" panose="020B0604020202020204" pitchFamily="34" charset="0"/>
                        <a:ea typeface="Calibri"/>
                        <a:cs typeface="Arial" panose="020B0604020202020204" pitchFamily="34" charset="0"/>
                      </a:endParaRPr>
                    </a:p>
                  </a:txBody>
                  <a:tcPr marL="41198" marR="41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9631">
                <a:tc>
                  <a:txBody>
                    <a:bodyPr/>
                    <a:lstStyle/>
                    <a:p>
                      <a:pPr>
                        <a:spcAft>
                          <a:spcPts val="0"/>
                        </a:spcAft>
                      </a:pPr>
                      <a:r>
                        <a:rPr lang="en-US" sz="1200">
                          <a:solidFill>
                            <a:srgbClr val="000000"/>
                          </a:solidFill>
                          <a:effectLst/>
                          <a:highlight>
                            <a:srgbClr val="FFFFFF"/>
                          </a:highlight>
                          <a:latin typeface="Arial" panose="020B0604020202020204" pitchFamily="34" charset="0"/>
                          <a:ea typeface="Calibri"/>
                          <a:cs typeface="Arial" panose="020B0604020202020204" pitchFamily="34" charset="0"/>
                        </a:rPr>
                        <a:t>The ability to pull diagnostic results from the relevant IT systems</a:t>
                      </a:r>
                      <a:endParaRPr lang="en-GB" sz="1200">
                        <a:effectLst/>
                        <a:latin typeface="Arial" panose="020B0604020202020204" pitchFamily="34" charset="0"/>
                        <a:ea typeface="Calibri"/>
                        <a:cs typeface="Arial" panose="020B0604020202020204" pitchFamily="34" charset="0"/>
                      </a:endParaRPr>
                    </a:p>
                  </a:txBody>
                  <a:tcPr marL="41198" marR="41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a:solidFill>
                            <a:srgbClr val="000000"/>
                          </a:solidFill>
                          <a:effectLst/>
                          <a:highlight>
                            <a:srgbClr val="FFFFFF"/>
                          </a:highlight>
                          <a:latin typeface="Arial" panose="020B0604020202020204" pitchFamily="34" charset="0"/>
                          <a:ea typeface="Calibri"/>
                          <a:cs typeface="Arial" panose="020B0604020202020204" pitchFamily="34" charset="0"/>
                        </a:rPr>
                        <a:t>E</a:t>
                      </a:r>
                      <a:endParaRPr lang="en-GB" sz="1200">
                        <a:effectLst/>
                        <a:latin typeface="Arial" panose="020B0604020202020204" pitchFamily="34" charset="0"/>
                        <a:ea typeface="Calibri"/>
                        <a:cs typeface="Arial" panose="020B0604020202020204" pitchFamily="34" charset="0"/>
                      </a:endParaRPr>
                    </a:p>
                  </a:txBody>
                  <a:tcPr marL="41198" marR="41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400">
                          <a:solidFill>
                            <a:srgbClr val="000000"/>
                          </a:solidFill>
                          <a:effectLst/>
                          <a:highlight>
                            <a:srgbClr val="FFFFFF"/>
                          </a:highlight>
                          <a:latin typeface="Arial" panose="020B0604020202020204" pitchFamily="34" charset="0"/>
                          <a:ea typeface="Calibri"/>
                          <a:cs typeface="Arial" panose="020B0604020202020204" pitchFamily="34" charset="0"/>
                        </a:rPr>
                        <a:t> </a:t>
                      </a:r>
                      <a:endParaRPr lang="en-GB" sz="1400">
                        <a:effectLst/>
                        <a:latin typeface="Arial" panose="020B0604020202020204" pitchFamily="34" charset="0"/>
                        <a:ea typeface="Calibri"/>
                        <a:cs typeface="Arial" panose="020B0604020202020204" pitchFamily="34" charset="0"/>
                      </a:endParaRPr>
                    </a:p>
                  </a:txBody>
                  <a:tcPr marL="41198" marR="41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9262">
                <a:tc>
                  <a:txBody>
                    <a:bodyPr/>
                    <a:lstStyle/>
                    <a:p>
                      <a:pPr>
                        <a:spcAft>
                          <a:spcPts val="0"/>
                        </a:spcAft>
                      </a:pPr>
                      <a:r>
                        <a:rPr lang="en-US" sz="1200" dirty="0">
                          <a:solidFill>
                            <a:srgbClr val="000000"/>
                          </a:solidFill>
                          <a:effectLst/>
                          <a:highlight>
                            <a:srgbClr val="FFFFFF"/>
                          </a:highlight>
                          <a:latin typeface="Arial" panose="020B0604020202020204" pitchFamily="34" charset="0"/>
                          <a:ea typeface="Calibri"/>
                          <a:cs typeface="Arial" panose="020B0604020202020204" pitchFamily="34" charset="0"/>
                        </a:rPr>
                        <a:t>The ability to report on  national and London metrics to monitor the numbers of individuals being stratified onto a self-management pathway </a:t>
                      </a:r>
                      <a:endParaRPr lang="en-GB" sz="1200" dirty="0">
                        <a:effectLst/>
                        <a:latin typeface="Arial" panose="020B0604020202020204" pitchFamily="34" charset="0"/>
                        <a:ea typeface="Calibri"/>
                        <a:cs typeface="Arial" panose="020B0604020202020204" pitchFamily="34" charset="0"/>
                      </a:endParaRPr>
                    </a:p>
                  </a:txBody>
                  <a:tcPr marL="41198" marR="41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a:solidFill>
                            <a:srgbClr val="000000"/>
                          </a:solidFill>
                          <a:effectLst/>
                          <a:highlight>
                            <a:srgbClr val="FFFFFF"/>
                          </a:highlight>
                          <a:latin typeface="Arial" panose="020B0604020202020204" pitchFamily="34" charset="0"/>
                          <a:ea typeface="Calibri"/>
                          <a:cs typeface="Arial" panose="020B0604020202020204" pitchFamily="34" charset="0"/>
                        </a:rPr>
                        <a:t>E</a:t>
                      </a:r>
                      <a:endParaRPr lang="en-GB" sz="1200">
                        <a:effectLst/>
                        <a:latin typeface="Arial" panose="020B0604020202020204" pitchFamily="34" charset="0"/>
                        <a:ea typeface="Calibri"/>
                        <a:cs typeface="Arial" panose="020B0604020202020204" pitchFamily="34" charset="0"/>
                      </a:endParaRPr>
                    </a:p>
                  </a:txBody>
                  <a:tcPr marL="41198" marR="41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400" dirty="0">
                          <a:solidFill>
                            <a:srgbClr val="000000"/>
                          </a:solidFill>
                          <a:effectLst/>
                          <a:highlight>
                            <a:srgbClr val="FFFFFF"/>
                          </a:highlight>
                          <a:latin typeface="Arial" panose="020B0604020202020204" pitchFamily="34" charset="0"/>
                          <a:ea typeface="Calibri"/>
                          <a:cs typeface="Arial" panose="020B0604020202020204" pitchFamily="34" charset="0"/>
                        </a:rPr>
                        <a:t> </a:t>
                      </a:r>
                      <a:endParaRPr lang="en-GB" sz="1400" dirty="0">
                        <a:effectLst/>
                        <a:latin typeface="Arial" panose="020B0604020202020204" pitchFamily="34" charset="0"/>
                        <a:ea typeface="Calibri"/>
                        <a:cs typeface="Arial" panose="020B0604020202020204" pitchFamily="34" charset="0"/>
                      </a:endParaRPr>
                    </a:p>
                  </a:txBody>
                  <a:tcPr marL="41198" marR="41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9631">
                <a:tc>
                  <a:txBody>
                    <a:bodyPr/>
                    <a:lstStyle/>
                    <a:p>
                      <a:pPr>
                        <a:spcAft>
                          <a:spcPts val="0"/>
                        </a:spcAft>
                      </a:pPr>
                      <a:r>
                        <a:rPr lang="en-US" sz="1200" dirty="0">
                          <a:solidFill>
                            <a:srgbClr val="000000"/>
                          </a:solidFill>
                          <a:effectLst/>
                          <a:highlight>
                            <a:srgbClr val="FFFFFF"/>
                          </a:highlight>
                          <a:latin typeface="Arial" panose="020B0604020202020204" pitchFamily="34" charset="0"/>
                          <a:ea typeface="Calibri"/>
                          <a:cs typeface="Arial" panose="020B0604020202020204" pitchFamily="34" charset="0"/>
                        </a:rPr>
                        <a:t>Storage of key diagnostic and patient history data </a:t>
                      </a:r>
                      <a:endParaRPr lang="en-GB" sz="1200" dirty="0">
                        <a:effectLst/>
                        <a:latin typeface="Arial" panose="020B0604020202020204" pitchFamily="34" charset="0"/>
                        <a:ea typeface="Calibri"/>
                        <a:cs typeface="Arial" panose="020B0604020202020204" pitchFamily="34" charset="0"/>
                      </a:endParaRPr>
                    </a:p>
                  </a:txBody>
                  <a:tcPr marL="41198" marR="41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a:solidFill>
                            <a:srgbClr val="000000"/>
                          </a:solidFill>
                          <a:effectLst/>
                          <a:highlight>
                            <a:srgbClr val="FFFFFF"/>
                          </a:highlight>
                          <a:latin typeface="Arial" panose="020B0604020202020204" pitchFamily="34" charset="0"/>
                          <a:ea typeface="Calibri"/>
                          <a:cs typeface="Arial" panose="020B0604020202020204" pitchFamily="34" charset="0"/>
                        </a:rPr>
                        <a:t>E</a:t>
                      </a:r>
                      <a:endParaRPr lang="en-GB" sz="1200">
                        <a:effectLst/>
                        <a:latin typeface="Arial" panose="020B0604020202020204" pitchFamily="34" charset="0"/>
                        <a:ea typeface="Calibri"/>
                        <a:cs typeface="Arial" panose="020B0604020202020204" pitchFamily="34" charset="0"/>
                      </a:endParaRPr>
                    </a:p>
                  </a:txBody>
                  <a:tcPr marL="41198" marR="41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400">
                          <a:solidFill>
                            <a:srgbClr val="000000"/>
                          </a:solidFill>
                          <a:effectLst/>
                          <a:highlight>
                            <a:srgbClr val="FFFFFF"/>
                          </a:highlight>
                          <a:latin typeface="Arial" panose="020B0604020202020204" pitchFamily="34" charset="0"/>
                          <a:ea typeface="Calibri"/>
                          <a:cs typeface="Arial" panose="020B0604020202020204" pitchFamily="34" charset="0"/>
                        </a:rPr>
                        <a:t> </a:t>
                      </a:r>
                      <a:endParaRPr lang="en-GB" sz="1400">
                        <a:effectLst/>
                        <a:latin typeface="Arial" panose="020B0604020202020204" pitchFamily="34" charset="0"/>
                        <a:ea typeface="Calibri"/>
                        <a:cs typeface="Arial" panose="020B0604020202020204" pitchFamily="34" charset="0"/>
                      </a:endParaRPr>
                    </a:p>
                  </a:txBody>
                  <a:tcPr marL="41198" marR="41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9631">
                <a:tc>
                  <a:txBody>
                    <a:bodyPr/>
                    <a:lstStyle/>
                    <a:p>
                      <a:pPr>
                        <a:spcAft>
                          <a:spcPts val="0"/>
                        </a:spcAft>
                      </a:pPr>
                      <a:r>
                        <a:rPr lang="en-US" sz="1200">
                          <a:solidFill>
                            <a:srgbClr val="000000"/>
                          </a:solidFill>
                          <a:effectLst/>
                          <a:highlight>
                            <a:srgbClr val="FFFFFF"/>
                          </a:highlight>
                          <a:latin typeface="Arial" panose="020B0604020202020204" pitchFamily="34" charset="0"/>
                          <a:ea typeface="Calibri"/>
                          <a:cs typeface="Arial" panose="020B0604020202020204" pitchFamily="34" charset="0"/>
                        </a:rPr>
                        <a:t>The setting of individual patient ranges/tolerances for specific tests</a:t>
                      </a:r>
                      <a:endParaRPr lang="en-GB" sz="1200">
                        <a:effectLst/>
                        <a:latin typeface="Arial" panose="020B0604020202020204" pitchFamily="34" charset="0"/>
                        <a:ea typeface="Calibri"/>
                        <a:cs typeface="Arial" panose="020B0604020202020204" pitchFamily="34" charset="0"/>
                      </a:endParaRPr>
                    </a:p>
                  </a:txBody>
                  <a:tcPr marL="41198" marR="41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a:solidFill>
                            <a:srgbClr val="000000"/>
                          </a:solidFill>
                          <a:effectLst/>
                          <a:highlight>
                            <a:srgbClr val="FFFFFF"/>
                          </a:highlight>
                          <a:latin typeface="Arial" panose="020B0604020202020204" pitchFamily="34" charset="0"/>
                          <a:ea typeface="Calibri"/>
                          <a:cs typeface="Arial" panose="020B0604020202020204" pitchFamily="34" charset="0"/>
                        </a:rPr>
                        <a:t>E</a:t>
                      </a:r>
                      <a:endParaRPr lang="en-GB" sz="1200">
                        <a:effectLst/>
                        <a:latin typeface="Arial" panose="020B0604020202020204" pitchFamily="34" charset="0"/>
                        <a:ea typeface="Calibri"/>
                        <a:cs typeface="Arial" panose="020B0604020202020204" pitchFamily="34" charset="0"/>
                      </a:endParaRPr>
                    </a:p>
                  </a:txBody>
                  <a:tcPr marL="41198" marR="41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400">
                          <a:solidFill>
                            <a:srgbClr val="000000"/>
                          </a:solidFill>
                          <a:effectLst/>
                          <a:highlight>
                            <a:srgbClr val="FFFFFF"/>
                          </a:highlight>
                          <a:latin typeface="Arial" panose="020B0604020202020204" pitchFamily="34" charset="0"/>
                          <a:ea typeface="Calibri"/>
                          <a:cs typeface="Arial" panose="020B0604020202020204" pitchFamily="34" charset="0"/>
                        </a:rPr>
                        <a:t> </a:t>
                      </a:r>
                      <a:endParaRPr lang="en-GB" sz="1400">
                        <a:effectLst/>
                        <a:latin typeface="Arial" panose="020B0604020202020204" pitchFamily="34" charset="0"/>
                        <a:ea typeface="Calibri"/>
                        <a:cs typeface="Arial" panose="020B0604020202020204" pitchFamily="34" charset="0"/>
                      </a:endParaRPr>
                    </a:p>
                  </a:txBody>
                  <a:tcPr marL="41198" marR="41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9631">
                <a:tc>
                  <a:txBody>
                    <a:bodyPr/>
                    <a:lstStyle/>
                    <a:p>
                      <a:pPr>
                        <a:spcAft>
                          <a:spcPts val="0"/>
                        </a:spcAft>
                      </a:pPr>
                      <a:r>
                        <a:rPr lang="en-US" sz="1200">
                          <a:solidFill>
                            <a:srgbClr val="000000"/>
                          </a:solidFill>
                          <a:effectLst/>
                          <a:highlight>
                            <a:srgbClr val="FFFFFF"/>
                          </a:highlight>
                          <a:latin typeface="Arial" panose="020B0604020202020204" pitchFamily="34" charset="0"/>
                          <a:ea typeface="Calibri"/>
                          <a:cs typeface="Arial" panose="020B0604020202020204" pitchFamily="34" charset="0"/>
                        </a:rPr>
                        <a:t>The scheduling of tests based on user definable follow-up schedules</a:t>
                      </a:r>
                      <a:endParaRPr lang="en-GB" sz="1200">
                        <a:effectLst/>
                        <a:latin typeface="Arial" panose="020B0604020202020204" pitchFamily="34" charset="0"/>
                        <a:ea typeface="Calibri"/>
                        <a:cs typeface="Arial" panose="020B0604020202020204" pitchFamily="34" charset="0"/>
                      </a:endParaRPr>
                    </a:p>
                  </a:txBody>
                  <a:tcPr marL="41198" marR="41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a:solidFill>
                            <a:srgbClr val="000000"/>
                          </a:solidFill>
                          <a:effectLst/>
                          <a:highlight>
                            <a:srgbClr val="FFFFFF"/>
                          </a:highlight>
                          <a:latin typeface="Arial" panose="020B0604020202020204" pitchFamily="34" charset="0"/>
                          <a:ea typeface="Calibri"/>
                          <a:cs typeface="Arial" panose="020B0604020202020204" pitchFamily="34" charset="0"/>
                        </a:rPr>
                        <a:t>E</a:t>
                      </a:r>
                      <a:endParaRPr lang="en-GB" sz="1200">
                        <a:effectLst/>
                        <a:latin typeface="Arial" panose="020B0604020202020204" pitchFamily="34" charset="0"/>
                        <a:ea typeface="Calibri"/>
                        <a:cs typeface="Arial" panose="020B0604020202020204" pitchFamily="34" charset="0"/>
                      </a:endParaRPr>
                    </a:p>
                  </a:txBody>
                  <a:tcPr marL="41198" marR="41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400">
                          <a:solidFill>
                            <a:srgbClr val="000000"/>
                          </a:solidFill>
                          <a:effectLst/>
                          <a:highlight>
                            <a:srgbClr val="FFFFFF"/>
                          </a:highlight>
                          <a:latin typeface="Arial" panose="020B0604020202020204" pitchFamily="34" charset="0"/>
                          <a:ea typeface="Calibri"/>
                          <a:cs typeface="Arial" panose="020B0604020202020204" pitchFamily="34" charset="0"/>
                        </a:rPr>
                        <a:t> </a:t>
                      </a:r>
                      <a:endParaRPr lang="en-GB" sz="1400">
                        <a:effectLst/>
                        <a:latin typeface="Arial" panose="020B0604020202020204" pitchFamily="34" charset="0"/>
                        <a:ea typeface="Calibri"/>
                        <a:cs typeface="Arial" panose="020B0604020202020204" pitchFamily="34" charset="0"/>
                      </a:endParaRPr>
                    </a:p>
                  </a:txBody>
                  <a:tcPr marL="41198" marR="41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319">
                <a:tc>
                  <a:txBody>
                    <a:bodyPr/>
                    <a:lstStyle/>
                    <a:p>
                      <a:pPr>
                        <a:spcAft>
                          <a:spcPts val="0"/>
                        </a:spcAft>
                      </a:pPr>
                      <a:r>
                        <a:rPr lang="en-US" sz="1200" dirty="0">
                          <a:solidFill>
                            <a:srgbClr val="000000"/>
                          </a:solidFill>
                          <a:effectLst/>
                          <a:highlight>
                            <a:srgbClr val="FFFFFF"/>
                          </a:highlight>
                          <a:latin typeface="Arial" panose="020B0604020202020204" pitchFamily="34" charset="0"/>
                          <a:ea typeface="Calibri"/>
                          <a:cs typeface="Arial" panose="020B0604020202020204" pitchFamily="34" charset="0"/>
                        </a:rPr>
                        <a:t>An alert system to identify test results for review, due dates exceeded or test results that have exceeded their tolerances </a:t>
                      </a:r>
                      <a:endParaRPr lang="en-GB" sz="1200" dirty="0">
                        <a:effectLst/>
                        <a:latin typeface="Arial" panose="020B0604020202020204" pitchFamily="34" charset="0"/>
                        <a:ea typeface="Calibri"/>
                        <a:cs typeface="Arial" panose="020B0604020202020204" pitchFamily="34" charset="0"/>
                      </a:endParaRPr>
                    </a:p>
                  </a:txBody>
                  <a:tcPr marL="41198" marR="41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a:solidFill>
                            <a:srgbClr val="000000"/>
                          </a:solidFill>
                          <a:effectLst/>
                          <a:highlight>
                            <a:srgbClr val="FFFFFF"/>
                          </a:highlight>
                          <a:latin typeface="Arial" panose="020B0604020202020204" pitchFamily="34" charset="0"/>
                          <a:ea typeface="Calibri"/>
                          <a:cs typeface="Arial" panose="020B0604020202020204" pitchFamily="34" charset="0"/>
                        </a:rPr>
                        <a:t>E</a:t>
                      </a:r>
                      <a:endParaRPr lang="en-GB" sz="1200">
                        <a:effectLst/>
                        <a:latin typeface="Arial" panose="020B0604020202020204" pitchFamily="34" charset="0"/>
                        <a:ea typeface="Calibri"/>
                        <a:cs typeface="Arial" panose="020B0604020202020204" pitchFamily="34" charset="0"/>
                      </a:endParaRPr>
                    </a:p>
                  </a:txBody>
                  <a:tcPr marL="41198" marR="41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400" dirty="0">
                          <a:solidFill>
                            <a:srgbClr val="000000"/>
                          </a:solidFill>
                          <a:effectLst/>
                          <a:highlight>
                            <a:srgbClr val="FFFFFF"/>
                          </a:highlight>
                          <a:latin typeface="Arial" panose="020B0604020202020204" pitchFamily="34" charset="0"/>
                          <a:ea typeface="Calibri"/>
                          <a:cs typeface="Arial" panose="020B0604020202020204" pitchFamily="34" charset="0"/>
                        </a:rPr>
                        <a:t> </a:t>
                      </a:r>
                      <a:endParaRPr lang="en-GB" sz="1400" dirty="0">
                        <a:effectLst/>
                        <a:latin typeface="Arial" panose="020B0604020202020204" pitchFamily="34" charset="0"/>
                        <a:ea typeface="Calibri"/>
                        <a:cs typeface="Arial" panose="020B0604020202020204" pitchFamily="34" charset="0"/>
                      </a:endParaRPr>
                    </a:p>
                  </a:txBody>
                  <a:tcPr marL="41198" marR="41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7980">
                <a:tc>
                  <a:txBody>
                    <a:bodyPr/>
                    <a:lstStyle/>
                    <a:p>
                      <a:pPr>
                        <a:spcAft>
                          <a:spcPts val="0"/>
                        </a:spcAft>
                      </a:pPr>
                      <a:r>
                        <a:rPr lang="en-US" sz="1200" dirty="0">
                          <a:solidFill>
                            <a:srgbClr val="000000"/>
                          </a:solidFill>
                          <a:effectLst/>
                          <a:highlight>
                            <a:srgbClr val="FFFFFF"/>
                          </a:highlight>
                          <a:latin typeface="Arial" panose="020B0604020202020204" pitchFamily="34" charset="0"/>
                          <a:ea typeface="Calibri"/>
                          <a:cs typeface="Arial" panose="020B0604020202020204" pitchFamily="34" charset="0"/>
                        </a:rPr>
                        <a:t>Provide a summary treatment page with patient history to include test results shown numerically and/or graphically to record the outcome of any event or test</a:t>
                      </a:r>
                      <a:endParaRPr lang="en-GB" sz="1200" dirty="0">
                        <a:effectLst/>
                        <a:latin typeface="Arial" panose="020B0604020202020204" pitchFamily="34" charset="0"/>
                        <a:ea typeface="Calibri"/>
                        <a:cs typeface="Arial" panose="020B0604020202020204" pitchFamily="34" charset="0"/>
                      </a:endParaRPr>
                    </a:p>
                  </a:txBody>
                  <a:tcPr marL="41198" marR="41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a:solidFill>
                            <a:srgbClr val="000000"/>
                          </a:solidFill>
                          <a:effectLst/>
                          <a:highlight>
                            <a:srgbClr val="FFFFFF"/>
                          </a:highlight>
                          <a:latin typeface="Arial" panose="020B0604020202020204" pitchFamily="34" charset="0"/>
                          <a:ea typeface="Calibri"/>
                          <a:cs typeface="Arial" panose="020B0604020202020204" pitchFamily="34" charset="0"/>
                        </a:rPr>
                        <a:t>E</a:t>
                      </a:r>
                      <a:endParaRPr lang="en-GB" sz="1200">
                        <a:effectLst/>
                        <a:latin typeface="Arial" panose="020B0604020202020204" pitchFamily="34" charset="0"/>
                        <a:ea typeface="Calibri"/>
                        <a:cs typeface="Arial" panose="020B0604020202020204" pitchFamily="34" charset="0"/>
                      </a:endParaRPr>
                    </a:p>
                  </a:txBody>
                  <a:tcPr marL="41198" marR="41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400">
                          <a:solidFill>
                            <a:srgbClr val="000000"/>
                          </a:solidFill>
                          <a:effectLst/>
                          <a:highlight>
                            <a:srgbClr val="FFFFFF"/>
                          </a:highlight>
                          <a:latin typeface="Arial" panose="020B0604020202020204" pitchFamily="34" charset="0"/>
                          <a:ea typeface="Calibri"/>
                          <a:cs typeface="Arial" panose="020B0604020202020204" pitchFamily="34" charset="0"/>
                        </a:rPr>
                        <a:t> </a:t>
                      </a:r>
                      <a:endParaRPr lang="en-GB" sz="1400">
                        <a:effectLst/>
                        <a:latin typeface="Arial" panose="020B0604020202020204" pitchFamily="34" charset="0"/>
                        <a:ea typeface="Calibri"/>
                        <a:cs typeface="Arial" panose="020B0604020202020204" pitchFamily="34" charset="0"/>
                      </a:endParaRPr>
                    </a:p>
                  </a:txBody>
                  <a:tcPr marL="41198" marR="41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319">
                <a:tc>
                  <a:txBody>
                    <a:bodyPr/>
                    <a:lstStyle/>
                    <a:p>
                      <a:pPr>
                        <a:spcAft>
                          <a:spcPts val="0"/>
                        </a:spcAft>
                      </a:pPr>
                      <a:r>
                        <a:rPr lang="en-US" sz="1200" dirty="0">
                          <a:solidFill>
                            <a:srgbClr val="000000"/>
                          </a:solidFill>
                          <a:effectLst/>
                          <a:highlight>
                            <a:srgbClr val="FFFFFF"/>
                          </a:highlight>
                          <a:latin typeface="Arial" panose="020B0604020202020204" pitchFamily="34" charset="0"/>
                          <a:ea typeface="Calibri"/>
                          <a:cs typeface="Arial" panose="020B0604020202020204" pitchFamily="34" charset="0"/>
                        </a:rPr>
                        <a:t> Provide standard and ad hoc reporting and a routine monitoring function and be amenable to clinical audit </a:t>
                      </a:r>
                      <a:endParaRPr lang="en-GB" sz="1200" dirty="0">
                        <a:effectLst/>
                        <a:latin typeface="Arial" panose="020B0604020202020204" pitchFamily="34" charset="0"/>
                        <a:ea typeface="Calibri"/>
                        <a:cs typeface="Arial" panose="020B0604020202020204" pitchFamily="34" charset="0"/>
                      </a:endParaRPr>
                    </a:p>
                  </a:txBody>
                  <a:tcPr marL="41198" marR="41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a:solidFill>
                            <a:srgbClr val="000000"/>
                          </a:solidFill>
                          <a:effectLst/>
                          <a:highlight>
                            <a:srgbClr val="FFFFFF"/>
                          </a:highlight>
                          <a:latin typeface="Arial" panose="020B0604020202020204" pitchFamily="34" charset="0"/>
                          <a:ea typeface="Calibri"/>
                          <a:cs typeface="Arial" panose="020B0604020202020204" pitchFamily="34" charset="0"/>
                        </a:rPr>
                        <a:t>E</a:t>
                      </a:r>
                      <a:endParaRPr lang="en-GB" sz="1200">
                        <a:effectLst/>
                        <a:latin typeface="Arial" panose="020B0604020202020204" pitchFamily="34" charset="0"/>
                        <a:ea typeface="Calibri"/>
                        <a:cs typeface="Arial" panose="020B0604020202020204" pitchFamily="34" charset="0"/>
                      </a:endParaRPr>
                    </a:p>
                  </a:txBody>
                  <a:tcPr marL="41198" marR="41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400">
                          <a:solidFill>
                            <a:srgbClr val="000000"/>
                          </a:solidFill>
                          <a:effectLst/>
                          <a:highlight>
                            <a:srgbClr val="FFFFFF"/>
                          </a:highlight>
                          <a:latin typeface="Arial" panose="020B0604020202020204" pitchFamily="34" charset="0"/>
                          <a:ea typeface="Calibri"/>
                          <a:cs typeface="Arial" panose="020B0604020202020204" pitchFamily="34" charset="0"/>
                        </a:rPr>
                        <a:t> </a:t>
                      </a:r>
                      <a:endParaRPr lang="en-GB" sz="1400">
                        <a:effectLst/>
                        <a:latin typeface="Arial" panose="020B0604020202020204" pitchFamily="34" charset="0"/>
                        <a:ea typeface="Calibri"/>
                        <a:cs typeface="Arial" panose="020B0604020202020204" pitchFamily="34" charset="0"/>
                      </a:endParaRPr>
                    </a:p>
                  </a:txBody>
                  <a:tcPr marL="41198" marR="41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2660">
                <a:tc>
                  <a:txBody>
                    <a:bodyPr/>
                    <a:lstStyle/>
                    <a:p>
                      <a:pPr>
                        <a:spcAft>
                          <a:spcPts val="0"/>
                        </a:spcAft>
                      </a:pPr>
                      <a:r>
                        <a:rPr lang="en-US" sz="1200">
                          <a:solidFill>
                            <a:srgbClr val="000000"/>
                          </a:solidFill>
                          <a:effectLst/>
                          <a:highlight>
                            <a:srgbClr val="FFFFFF"/>
                          </a:highlight>
                          <a:latin typeface="Arial" panose="020B0604020202020204" pitchFamily="34" charset="0"/>
                          <a:ea typeface="Calibri"/>
                          <a:cs typeface="Arial" panose="020B0604020202020204" pitchFamily="34" charset="0"/>
                        </a:rPr>
                        <a:t>NHS and HL7 compliant with secure access </a:t>
                      </a:r>
                      <a:endParaRPr lang="en-GB" sz="1200">
                        <a:effectLst/>
                        <a:latin typeface="Arial" panose="020B0604020202020204" pitchFamily="34" charset="0"/>
                        <a:ea typeface="Calibri"/>
                        <a:cs typeface="Arial" panose="020B0604020202020204" pitchFamily="34" charset="0"/>
                      </a:endParaRPr>
                    </a:p>
                  </a:txBody>
                  <a:tcPr marL="41198" marR="41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a:solidFill>
                            <a:srgbClr val="000000"/>
                          </a:solidFill>
                          <a:effectLst/>
                          <a:highlight>
                            <a:srgbClr val="FFFFFF"/>
                          </a:highlight>
                          <a:latin typeface="Arial" panose="020B0604020202020204" pitchFamily="34" charset="0"/>
                          <a:ea typeface="Calibri"/>
                          <a:cs typeface="Arial" panose="020B0604020202020204" pitchFamily="34" charset="0"/>
                        </a:rPr>
                        <a:t>E</a:t>
                      </a:r>
                      <a:endParaRPr lang="en-GB" sz="1200">
                        <a:effectLst/>
                        <a:latin typeface="Arial" panose="020B0604020202020204" pitchFamily="34" charset="0"/>
                        <a:ea typeface="Calibri"/>
                        <a:cs typeface="Arial" panose="020B0604020202020204" pitchFamily="34" charset="0"/>
                      </a:endParaRPr>
                    </a:p>
                  </a:txBody>
                  <a:tcPr marL="41198" marR="41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400">
                          <a:solidFill>
                            <a:srgbClr val="000000"/>
                          </a:solidFill>
                          <a:effectLst/>
                          <a:highlight>
                            <a:srgbClr val="FFFFFF"/>
                          </a:highlight>
                          <a:latin typeface="Arial" panose="020B0604020202020204" pitchFamily="34" charset="0"/>
                          <a:ea typeface="Calibri"/>
                          <a:cs typeface="Arial" panose="020B0604020202020204" pitchFamily="34" charset="0"/>
                        </a:rPr>
                        <a:t> </a:t>
                      </a:r>
                      <a:endParaRPr lang="en-GB" sz="1400">
                        <a:effectLst/>
                        <a:latin typeface="Arial" panose="020B0604020202020204" pitchFamily="34" charset="0"/>
                        <a:ea typeface="Calibri"/>
                        <a:cs typeface="Arial" panose="020B0604020202020204" pitchFamily="34" charset="0"/>
                      </a:endParaRPr>
                    </a:p>
                  </a:txBody>
                  <a:tcPr marL="41198" marR="41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319">
                <a:tc>
                  <a:txBody>
                    <a:bodyPr/>
                    <a:lstStyle/>
                    <a:p>
                      <a:pPr>
                        <a:spcAft>
                          <a:spcPts val="0"/>
                        </a:spcAft>
                      </a:pPr>
                      <a:r>
                        <a:rPr lang="en-US" sz="1200" dirty="0">
                          <a:solidFill>
                            <a:srgbClr val="000000"/>
                          </a:solidFill>
                          <a:effectLst/>
                          <a:highlight>
                            <a:srgbClr val="FFFFFF"/>
                          </a:highlight>
                          <a:latin typeface="Arial" panose="020B0604020202020204" pitchFamily="34" charset="0"/>
                          <a:ea typeface="Calibri"/>
                          <a:cs typeface="Arial" panose="020B0604020202020204" pitchFamily="34" charset="0"/>
                        </a:rPr>
                        <a:t>To use a common file format for all data export and to be able to import the data into local IT systems</a:t>
                      </a:r>
                      <a:endParaRPr lang="en-GB" sz="1200" dirty="0">
                        <a:effectLst/>
                        <a:latin typeface="Arial" panose="020B0604020202020204" pitchFamily="34" charset="0"/>
                        <a:ea typeface="Calibri"/>
                        <a:cs typeface="Arial" panose="020B0604020202020204" pitchFamily="34" charset="0"/>
                      </a:endParaRPr>
                    </a:p>
                  </a:txBody>
                  <a:tcPr marL="41198" marR="41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0000"/>
                          </a:solidFill>
                          <a:effectLst/>
                          <a:highlight>
                            <a:srgbClr val="FFFFFF"/>
                          </a:highlight>
                          <a:latin typeface="Arial" panose="020B0604020202020204" pitchFamily="34" charset="0"/>
                          <a:ea typeface="Calibri"/>
                          <a:cs typeface="Arial" panose="020B0604020202020204" pitchFamily="34" charset="0"/>
                        </a:rPr>
                        <a:t>E</a:t>
                      </a:r>
                      <a:endParaRPr lang="en-GB" sz="1200" dirty="0">
                        <a:effectLst/>
                        <a:latin typeface="Arial" panose="020B0604020202020204" pitchFamily="34" charset="0"/>
                        <a:ea typeface="Calibri"/>
                        <a:cs typeface="Arial" panose="020B0604020202020204" pitchFamily="34" charset="0"/>
                      </a:endParaRPr>
                    </a:p>
                  </a:txBody>
                  <a:tcPr marL="41198" marR="41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400" dirty="0">
                          <a:solidFill>
                            <a:srgbClr val="000000"/>
                          </a:solidFill>
                          <a:effectLst/>
                          <a:highlight>
                            <a:srgbClr val="FFFFFF"/>
                          </a:highlight>
                          <a:latin typeface="Arial" panose="020B0604020202020204" pitchFamily="34" charset="0"/>
                          <a:ea typeface="Calibri"/>
                          <a:cs typeface="Arial" panose="020B0604020202020204" pitchFamily="34" charset="0"/>
                        </a:rPr>
                        <a:t> </a:t>
                      </a:r>
                      <a:endParaRPr lang="en-GB" sz="1400" dirty="0">
                        <a:effectLst/>
                        <a:latin typeface="Arial" panose="020B0604020202020204" pitchFamily="34" charset="0"/>
                        <a:ea typeface="Calibri"/>
                        <a:cs typeface="Arial" panose="020B0604020202020204" pitchFamily="34" charset="0"/>
                      </a:endParaRPr>
                    </a:p>
                  </a:txBody>
                  <a:tcPr marL="41198" marR="41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TextBox 4"/>
          <p:cNvSpPr txBox="1"/>
          <p:nvPr/>
        </p:nvSpPr>
        <p:spPr>
          <a:xfrm>
            <a:off x="3020993" y="1597834"/>
            <a:ext cx="5972536" cy="369332"/>
          </a:xfrm>
          <a:prstGeom prst="rect">
            <a:avLst/>
          </a:prstGeom>
          <a:noFill/>
        </p:spPr>
        <p:txBody>
          <a:bodyPr wrap="square" rtlCol="0">
            <a:spAutoFit/>
          </a:bodyPr>
          <a:lstStyle/>
          <a:p>
            <a:r>
              <a:rPr lang="en-GB" sz="1400" b="1" dirty="0"/>
              <a:t>Please </a:t>
            </a:r>
            <a:r>
              <a:rPr lang="en-GB" b="1" dirty="0">
                <a:solidFill>
                  <a:srgbClr val="FF0000"/>
                </a:solidFill>
                <a:latin typeface="Vijaya" panose="020B0604020202020204" pitchFamily="34" charset="0"/>
              </a:rPr>
              <a:t>√</a:t>
            </a:r>
            <a:r>
              <a:rPr lang="en-GB" sz="1400" b="1" dirty="0"/>
              <a:t> where your current system meets the functionality required</a:t>
            </a:r>
          </a:p>
        </p:txBody>
      </p:sp>
    </p:spTree>
    <p:extLst>
      <p:ext uri="{BB962C8B-B14F-4D97-AF65-F5344CB8AC3E}">
        <p14:creationId xmlns:p14="http://schemas.microsoft.com/office/powerpoint/2010/main" val="3039678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550" y="355323"/>
            <a:ext cx="5601235" cy="808847"/>
          </a:xfrm>
        </p:spPr>
        <p:txBody>
          <a:bodyPr>
            <a:normAutofit fontScale="90000"/>
          </a:bodyPr>
          <a:lstStyle/>
          <a:p>
            <a:r>
              <a:rPr lang="en-GB" dirty="0" smtClean="0"/>
              <a:t>Desirable Functionality</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06013157"/>
              </p:ext>
            </p:extLst>
          </p:nvPr>
        </p:nvGraphicFramePr>
        <p:xfrm>
          <a:off x="91440" y="1477063"/>
          <a:ext cx="8936813" cy="5392781"/>
        </p:xfrm>
        <a:graphic>
          <a:graphicData uri="http://schemas.openxmlformats.org/drawingml/2006/table">
            <a:tbl>
              <a:tblPr firstRow="1" firstCol="1" bandRow="1"/>
              <a:tblGrid>
                <a:gridCol w="6878320"/>
                <a:gridCol w="822960"/>
                <a:gridCol w="1235533"/>
              </a:tblGrid>
              <a:tr h="389607">
                <a:tc>
                  <a:txBody>
                    <a:bodyPr/>
                    <a:lstStyle/>
                    <a:p>
                      <a:pPr>
                        <a:lnSpc>
                          <a:spcPct val="115000"/>
                        </a:lnSpc>
                        <a:spcAft>
                          <a:spcPts val="0"/>
                        </a:spcAft>
                      </a:pPr>
                      <a:r>
                        <a:rPr lang="en-GB" sz="1200" b="1" kern="1200" dirty="0">
                          <a:solidFill>
                            <a:srgbClr val="000000"/>
                          </a:solidFill>
                          <a:effectLst/>
                          <a:latin typeface="Arial"/>
                          <a:ea typeface="Calibri"/>
                          <a:cs typeface="Times New Roman"/>
                        </a:rPr>
                        <a:t>Functionality Required</a:t>
                      </a:r>
                      <a:endParaRPr lang="en-GB" sz="1200" dirty="0">
                        <a:effectLst/>
                        <a:latin typeface="Times New Roman"/>
                        <a:ea typeface="Times New Roman"/>
                        <a:cs typeface="Times New Roman"/>
                      </a:endParaRPr>
                    </a:p>
                  </a:txBody>
                  <a:tcPr marL="23563" marR="23563" marT="54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nSpc>
                          <a:spcPct val="115000"/>
                        </a:lnSpc>
                        <a:spcAft>
                          <a:spcPts val="0"/>
                        </a:spcAft>
                      </a:pPr>
                      <a:r>
                        <a:rPr lang="en-GB" sz="1200" b="1" kern="1200" dirty="0" smtClean="0">
                          <a:solidFill>
                            <a:srgbClr val="000000"/>
                          </a:solidFill>
                          <a:effectLst/>
                          <a:latin typeface="Arial"/>
                          <a:ea typeface="Calibri"/>
                          <a:cs typeface="Times New Roman"/>
                        </a:rPr>
                        <a:t>Desirable</a:t>
                      </a:r>
                      <a:endParaRPr lang="en-GB" sz="1200" dirty="0">
                        <a:effectLst/>
                        <a:latin typeface="Times New Roman"/>
                        <a:ea typeface="Times New Roman"/>
                        <a:cs typeface="Times New Roman"/>
                      </a:endParaRPr>
                    </a:p>
                  </a:txBody>
                  <a:tcPr marL="23563" marR="23563" marT="54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nSpc>
                          <a:spcPct val="115000"/>
                        </a:lnSpc>
                        <a:spcAft>
                          <a:spcPts val="0"/>
                        </a:spcAft>
                      </a:pPr>
                      <a:r>
                        <a:rPr lang="en-GB" sz="1200" b="1" kern="1200">
                          <a:solidFill>
                            <a:srgbClr val="000000"/>
                          </a:solidFill>
                          <a:effectLst/>
                          <a:latin typeface="Arial"/>
                          <a:ea typeface="Calibri"/>
                          <a:cs typeface="Times New Roman"/>
                        </a:rPr>
                        <a:t>Current System compliance</a:t>
                      </a:r>
                      <a:endParaRPr lang="en-GB" sz="1200">
                        <a:effectLst/>
                        <a:latin typeface="Times New Roman"/>
                        <a:ea typeface="Times New Roman"/>
                        <a:cs typeface="Times New Roman"/>
                      </a:endParaRPr>
                    </a:p>
                  </a:txBody>
                  <a:tcPr marL="23563" marR="23563" marT="54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r>
              <a:tr h="389607">
                <a:tc>
                  <a:txBody>
                    <a:bodyPr/>
                    <a:lstStyle/>
                    <a:p>
                      <a:pPr>
                        <a:lnSpc>
                          <a:spcPct val="115000"/>
                        </a:lnSpc>
                        <a:spcAft>
                          <a:spcPts val="1000"/>
                        </a:spcAft>
                      </a:pPr>
                      <a:r>
                        <a:rPr lang="en-GB" sz="1200" dirty="0">
                          <a:effectLst/>
                          <a:latin typeface="Arial"/>
                          <a:ea typeface="Times New Roman"/>
                          <a:cs typeface="Times New Roman"/>
                        </a:rPr>
                        <a:t>A patient portal to enable individuals to access to their  diagnostic results and individualised health information and support </a:t>
                      </a:r>
                      <a:endParaRPr lang="en-GB" sz="1200" dirty="0">
                        <a:effectLst/>
                        <a:latin typeface="Times New Roman"/>
                        <a:ea typeface="Times New Roman"/>
                        <a:cs typeface="Times New Roman"/>
                      </a:endParaRPr>
                    </a:p>
                  </a:txBody>
                  <a:tcPr marL="23563" marR="23563" marT="54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200" kern="1200">
                          <a:solidFill>
                            <a:srgbClr val="000000"/>
                          </a:solidFill>
                          <a:effectLst/>
                          <a:latin typeface="Arial"/>
                          <a:ea typeface="Calibri"/>
                          <a:cs typeface="Times New Roman"/>
                        </a:rPr>
                        <a:t>D</a:t>
                      </a:r>
                      <a:endParaRPr lang="en-GB" sz="1200">
                        <a:effectLst/>
                        <a:latin typeface="Times New Roman"/>
                        <a:ea typeface="Times New Roman"/>
                        <a:cs typeface="Times New Roman"/>
                      </a:endParaRPr>
                    </a:p>
                  </a:txBody>
                  <a:tcPr marL="23563" marR="23563" marT="54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200" kern="1200">
                          <a:solidFill>
                            <a:srgbClr val="000000"/>
                          </a:solidFill>
                          <a:effectLst/>
                          <a:highlight>
                            <a:srgbClr val="FFFFFF"/>
                          </a:highlight>
                          <a:latin typeface="Arial"/>
                          <a:ea typeface="Calibri"/>
                          <a:cs typeface="Times New Roman"/>
                        </a:rPr>
                        <a:t> </a:t>
                      </a:r>
                      <a:endParaRPr lang="en-GB" sz="1200">
                        <a:effectLst/>
                        <a:latin typeface="Times New Roman"/>
                        <a:ea typeface="Times New Roman"/>
                        <a:cs typeface="Times New Roman"/>
                      </a:endParaRPr>
                    </a:p>
                  </a:txBody>
                  <a:tcPr marL="23563" marR="23563" marT="54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9607">
                <a:tc>
                  <a:txBody>
                    <a:bodyPr/>
                    <a:lstStyle/>
                    <a:p>
                      <a:pPr>
                        <a:lnSpc>
                          <a:spcPct val="115000"/>
                        </a:lnSpc>
                        <a:spcAft>
                          <a:spcPts val="1000"/>
                        </a:spcAft>
                      </a:pPr>
                      <a:r>
                        <a:rPr lang="en-GB" sz="1200">
                          <a:effectLst/>
                          <a:latin typeface="Arial"/>
                          <a:ea typeface="Times New Roman"/>
                          <a:cs typeface="Times New Roman"/>
                        </a:rPr>
                        <a:t>Hold a range of template letters to enable the communication of surveillance results to patients and GP’s by post or electronically </a:t>
                      </a:r>
                      <a:endParaRPr lang="en-GB" sz="1200">
                        <a:effectLst/>
                        <a:latin typeface="Times New Roman"/>
                        <a:ea typeface="Times New Roman"/>
                        <a:cs typeface="Times New Roman"/>
                      </a:endParaRPr>
                    </a:p>
                  </a:txBody>
                  <a:tcPr marL="23563" marR="23563" marT="54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200" kern="1200">
                          <a:solidFill>
                            <a:srgbClr val="000000"/>
                          </a:solidFill>
                          <a:effectLst/>
                          <a:highlight>
                            <a:srgbClr val="FFFFFF"/>
                          </a:highlight>
                          <a:latin typeface="Arial"/>
                          <a:ea typeface="Calibri"/>
                          <a:cs typeface="Times New Roman"/>
                        </a:rPr>
                        <a:t>D</a:t>
                      </a:r>
                      <a:endParaRPr lang="en-GB" sz="1200">
                        <a:effectLst/>
                        <a:latin typeface="Times New Roman"/>
                        <a:ea typeface="Times New Roman"/>
                        <a:cs typeface="Times New Roman"/>
                      </a:endParaRPr>
                    </a:p>
                  </a:txBody>
                  <a:tcPr marL="23563" marR="23563" marT="54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200" kern="1200">
                          <a:solidFill>
                            <a:srgbClr val="000000"/>
                          </a:solidFill>
                          <a:effectLst/>
                          <a:highlight>
                            <a:srgbClr val="FFFFFF"/>
                          </a:highlight>
                          <a:latin typeface="Arial"/>
                          <a:ea typeface="Calibri"/>
                          <a:cs typeface="Times New Roman"/>
                        </a:rPr>
                        <a:t> </a:t>
                      </a:r>
                      <a:endParaRPr lang="en-GB" sz="1200">
                        <a:effectLst/>
                        <a:latin typeface="Times New Roman"/>
                        <a:ea typeface="Times New Roman"/>
                        <a:cs typeface="Times New Roman"/>
                      </a:endParaRPr>
                    </a:p>
                  </a:txBody>
                  <a:tcPr marL="23563" marR="23563" marT="54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5106">
                <a:tc>
                  <a:txBody>
                    <a:bodyPr/>
                    <a:lstStyle/>
                    <a:p>
                      <a:pPr>
                        <a:lnSpc>
                          <a:spcPct val="115000"/>
                        </a:lnSpc>
                        <a:spcAft>
                          <a:spcPts val="1000"/>
                        </a:spcAft>
                      </a:pPr>
                      <a:r>
                        <a:rPr lang="en-GB" sz="1200">
                          <a:effectLst/>
                          <a:latin typeface="Arial"/>
                          <a:ea typeface="Times New Roman"/>
                          <a:cs typeface="Times New Roman"/>
                        </a:rPr>
                        <a:t>Log relevant treatment history during the monitoring period including patient contacts</a:t>
                      </a:r>
                      <a:endParaRPr lang="en-GB" sz="1200">
                        <a:effectLst/>
                        <a:latin typeface="Times New Roman"/>
                        <a:ea typeface="Times New Roman"/>
                        <a:cs typeface="Times New Roman"/>
                      </a:endParaRPr>
                    </a:p>
                  </a:txBody>
                  <a:tcPr marL="23563" marR="23563" marT="54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200" kern="1200">
                          <a:solidFill>
                            <a:srgbClr val="000000"/>
                          </a:solidFill>
                          <a:effectLst/>
                          <a:highlight>
                            <a:srgbClr val="FFFFFF"/>
                          </a:highlight>
                          <a:latin typeface="Arial"/>
                          <a:ea typeface="Calibri"/>
                          <a:cs typeface="Times New Roman"/>
                        </a:rPr>
                        <a:t>D</a:t>
                      </a:r>
                      <a:endParaRPr lang="en-GB" sz="1200">
                        <a:effectLst/>
                        <a:latin typeface="Times New Roman"/>
                        <a:ea typeface="Times New Roman"/>
                        <a:cs typeface="Times New Roman"/>
                      </a:endParaRPr>
                    </a:p>
                  </a:txBody>
                  <a:tcPr marL="23563" marR="23563" marT="54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200" kern="1200">
                          <a:solidFill>
                            <a:srgbClr val="000000"/>
                          </a:solidFill>
                          <a:effectLst/>
                          <a:highlight>
                            <a:srgbClr val="FFFFFF"/>
                          </a:highlight>
                          <a:latin typeface="Arial"/>
                          <a:ea typeface="Calibri"/>
                          <a:cs typeface="Times New Roman"/>
                        </a:rPr>
                        <a:t> </a:t>
                      </a:r>
                      <a:endParaRPr lang="en-GB" sz="1200">
                        <a:effectLst/>
                        <a:latin typeface="Times New Roman"/>
                        <a:ea typeface="Times New Roman"/>
                        <a:cs typeface="Times New Roman"/>
                      </a:endParaRPr>
                    </a:p>
                  </a:txBody>
                  <a:tcPr marL="23563" marR="23563" marT="54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5879">
                <a:tc>
                  <a:txBody>
                    <a:bodyPr/>
                    <a:lstStyle/>
                    <a:p>
                      <a:pPr fontAlgn="t">
                        <a:lnSpc>
                          <a:spcPct val="115000"/>
                        </a:lnSpc>
                        <a:spcAft>
                          <a:spcPts val="0"/>
                        </a:spcAft>
                      </a:pPr>
                      <a:r>
                        <a:rPr lang="en-GB" sz="1200" kern="1200" dirty="0">
                          <a:solidFill>
                            <a:srgbClr val="000000"/>
                          </a:solidFill>
                          <a:effectLst/>
                          <a:latin typeface="Arial"/>
                          <a:ea typeface="Times New Roman"/>
                          <a:cs typeface="Times New Roman"/>
                        </a:rPr>
                        <a:t>The  ability to report on national and London metrics to monitor the numbers of individuals being stratified onto a self-management pathway </a:t>
                      </a:r>
                      <a:endParaRPr lang="en-GB" sz="1200" dirty="0">
                        <a:effectLst/>
                        <a:latin typeface="Times New Roman"/>
                        <a:ea typeface="Times New Roman"/>
                        <a:cs typeface="Times New Roman"/>
                      </a:endParaRPr>
                    </a:p>
                  </a:txBody>
                  <a:tcPr marL="23563" marR="23563" marT="54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200" kern="1200">
                          <a:solidFill>
                            <a:srgbClr val="000000"/>
                          </a:solidFill>
                          <a:effectLst/>
                          <a:highlight>
                            <a:srgbClr val="FFFFFF"/>
                          </a:highlight>
                          <a:latin typeface="Arial"/>
                          <a:ea typeface="Calibri"/>
                          <a:cs typeface="Times New Roman"/>
                        </a:rPr>
                        <a:t>D</a:t>
                      </a:r>
                      <a:endParaRPr lang="en-GB" sz="1200">
                        <a:effectLst/>
                        <a:latin typeface="Times New Roman"/>
                        <a:ea typeface="Times New Roman"/>
                        <a:cs typeface="Times New Roman"/>
                      </a:endParaRPr>
                    </a:p>
                  </a:txBody>
                  <a:tcPr marL="23563" marR="23563" marT="54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200" kern="1200">
                          <a:solidFill>
                            <a:srgbClr val="000000"/>
                          </a:solidFill>
                          <a:effectLst/>
                          <a:highlight>
                            <a:srgbClr val="FFFFFF"/>
                          </a:highlight>
                          <a:latin typeface="Arial"/>
                          <a:ea typeface="Calibri"/>
                          <a:cs typeface="Times New Roman"/>
                        </a:rPr>
                        <a:t> </a:t>
                      </a:r>
                      <a:endParaRPr lang="en-GB" sz="1200">
                        <a:effectLst/>
                        <a:latin typeface="Times New Roman"/>
                        <a:ea typeface="Times New Roman"/>
                        <a:cs typeface="Times New Roman"/>
                      </a:endParaRPr>
                    </a:p>
                  </a:txBody>
                  <a:tcPr marL="23563" marR="23563" marT="54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853">
                <a:tc>
                  <a:txBody>
                    <a:bodyPr/>
                    <a:lstStyle/>
                    <a:p>
                      <a:pPr fontAlgn="t">
                        <a:lnSpc>
                          <a:spcPts val="1700"/>
                        </a:lnSpc>
                        <a:spcAft>
                          <a:spcPts val="0"/>
                        </a:spcAft>
                      </a:pPr>
                      <a:r>
                        <a:rPr lang="en-GB" sz="1200" kern="1200">
                          <a:solidFill>
                            <a:srgbClr val="000000"/>
                          </a:solidFill>
                          <a:effectLst/>
                          <a:latin typeface="Arial"/>
                          <a:ea typeface="Times New Roman"/>
                          <a:cs typeface="Times New Roman"/>
                        </a:rPr>
                        <a:t> The ability to provide ad hoc reporting. </a:t>
                      </a:r>
                      <a:endParaRPr lang="en-GB" sz="1200">
                        <a:effectLst/>
                        <a:latin typeface="Times New Roman"/>
                        <a:ea typeface="Times New Roman"/>
                        <a:cs typeface="Times New Roman"/>
                      </a:endParaRPr>
                    </a:p>
                  </a:txBody>
                  <a:tcPr marL="23563" marR="23563" marT="54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200" kern="1200">
                          <a:solidFill>
                            <a:srgbClr val="000000"/>
                          </a:solidFill>
                          <a:effectLst/>
                          <a:highlight>
                            <a:srgbClr val="FFFFFF"/>
                          </a:highlight>
                          <a:latin typeface="Arial"/>
                          <a:ea typeface="Calibri"/>
                          <a:cs typeface="Times New Roman"/>
                        </a:rPr>
                        <a:t>D</a:t>
                      </a:r>
                      <a:endParaRPr lang="en-GB" sz="1200">
                        <a:effectLst/>
                        <a:latin typeface="Times New Roman"/>
                        <a:ea typeface="Times New Roman"/>
                        <a:cs typeface="Times New Roman"/>
                      </a:endParaRPr>
                    </a:p>
                  </a:txBody>
                  <a:tcPr marL="23563" marR="23563" marT="54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200" kern="1200">
                          <a:solidFill>
                            <a:srgbClr val="000000"/>
                          </a:solidFill>
                          <a:effectLst/>
                          <a:highlight>
                            <a:srgbClr val="FFFFFF"/>
                          </a:highlight>
                          <a:latin typeface="Arial"/>
                          <a:ea typeface="Calibri"/>
                          <a:cs typeface="Times New Roman"/>
                        </a:rPr>
                        <a:t> </a:t>
                      </a:r>
                      <a:endParaRPr lang="en-GB" sz="1200">
                        <a:effectLst/>
                        <a:latin typeface="Times New Roman"/>
                        <a:ea typeface="Times New Roman"/>
                        <a:cs typeface="Times New Roman"/>
                      </a:endParaRPr>
                    </a:p>
                  </a:txBody>
                  <a:tcPr marL="23563" marR="23563" marT="54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6228">
                <a:tc>
                  <a:txBody>
                    <a:bodyPr/>
                    <a:lstStyle/>
                    <a:p>
                      <a:pPr fontAlgn="t">
                        <a:lnSpc>
                          <a:spcPct val="115000"/>
                        </a:lnSpc>
                        <a:spcAft>
                          <a:spcPts val="0"/>
                        </a:spcAft>
                      </a:pPr>
                      <a:r>
                        <a:rPr lang="en-GB" sz="1200" kern="1200">
                          <a:solidFill>
                            <a:srgbClr val="000000"/>
                          </a:solidFill>
                          <a:effectLst/>
                          <a:latin typeface="Arial"/>
                          <a:ea typeface="Times New Roman"/>
                          <a:cs typeface="Times New Roman"/>
                        </a:rPr>
                        <a:t>For clinical users, the ability to define the patient’s follow-up schedule based on clinical requirement and patient’s wellbeing. This should include structured data to set follow-up schedules together with a copy of the treatment summary and/or the HNA stored somewhere on the patients record.</a:t>
                      </a:r>
                      <a:endParaRPr lang="en-GB" sz="1200">
                        <a:effectLst/>
                        <a:latin typeface="Times New Roman"/>
                        <a:ea typeface="Times New Roman"/>
                        <a:cs typeface="Times New Roman"/>
                      </a:endParaRPr>
                    </a:p>
                  </a:txBody>
                  <a:tcPr marL="23563" marR="23563" marT="54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200" kern="1200">
                          <a:solidFill>
                            <a:srgbClr val="000000"/>
                          </a:solidFill>
                          <a:effectLst/>
                          <a:highlight>
                            <a:srgbClr val="FFFFFF"/>
                          </a:highlight>
                          <a:latin typeface="Arial"/>
                          <a:ea typeface="Calibri"/>
                          <a:cs typeface="Times New Roman"/>
                        </a:rPr>
                        <a:t>D</a:t>
                      </a:r>
                      <a:endParaRPr lang="en-GB" sz="1200">
                        <a:effectLst/>
                        <a:latin typeface="Times New Roman"/>
                        <a:ea typeface="Times New Roman"/>
                        <a:cs typeface="Times New Roman"/>
                      </a:endParaRPr>
                    </a:p>
                  </a:txBody>
                  <a:tcPr marL="23563" marR="23563" marT="54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200" kern="1200" dirty="0">
                          <a:solidFill>
                            <a:srgbClr val="000000"/>
                          </a:solidFill>
                          <a:effectLst/>
                          <a:highlight>
                            <a:srgbClr val="FFFFFF"/>
                          </a:highlight>
                          <a:latin typeface="Arial"/>
                          <a:ea typeface="Calibri"/>
                          <a:cs typeface="Times New Roman"/>
                        </a:rPr>
                        <a:t> </a:t>
                      </a:r>
                      <a:endParaRPr lang="en-GB" sz="1200" dirty="0">
                        <a:effectLst/>
                        <a:latin typeface="Times New Roman"/>
                        <a:ea typeface="Times New Roman"/>
                        <a:cs typeface="Times New Roman"/>
                      </a:endParaRPr>
                    </a:p>
                  </a:txBody>
                  <a:tcPr marL="23563" marR="23563" marT="54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5879">
                <a:tc>
                  <a:txBody>
                    <a:bodyPr/>
                    <a:lstStyle/>
                    <a:p>
                      <a:pPr fontAlgn="t">
                        <a:lnSpc>
                          <a:spcPct val="115000"/>
                        </a:lnSpc>
                        <a:spcAft>
                          <a:spcPts val="0"/>
                        </a:spcAft>
                      </a:pPr>
                      <a:r>
                        <a:rPr lang="en-GB" sz="1200" kern="1200">
                          <a:solidFill>
                            <a:srgbClr val="000000"/>
                          </a:solidFill>
                          <a:effectLst/>
                          <a:latin typeface="Arial"/>
                          <a:ea typeface="Times New Roman"/>
                          <a:cs typeface="Times New Roman"/>
                        </a:rPr>
                        <a:t>For clinical users, the ability to select each patient’s required future diagnostic tests, the acceptable output ranges/tolerances and the parameters which trigger a recall</a:t>
                      </a:r>
                      <a:endParaRPr lang="en-GB" sz="1200">
                        <a:effectLst/>
                        <a:latin typeface="Times New Roman"/>
                        <a:ea typeface="Times New Roman"/>
                        <a:cs typeface="Times New Roman"/>
                      </a:endParaRPr>
                    </a:p>
                  </a:txBody>
                  <a:tcPr marL="23563" marR="23563" marT="54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200" kern="1200">
                          <a:solidFill>
                            <a:srgbClr val="000000"/>
                          </a:solidFill>
                          <a:effectLst/>
                          <a:highlight>
                            <a:srgbClr val="FFFFFF"/>
                          </a:highlight>
                          <a:latin typeface="Arial"/>
                          <a:ea typeface="Calibri"/>
                          <a:cs typeface="Times New Roman"/>
                        </a:rPr>
                        <a:t>D</a:t>
                      </a:r>
                      <a:endParaRPr lang="en-GB" sz="1200">
                        <a:effectLst/>
                        <a:latin typeface="Times New Roman"/>
                        <a:ea typeface="Times New Roman"/>
                        <a:cs typeface="Times New Roman"/>
                      </a:endParaRPr>
                    </a:p>
                  </a:txBody>
                  <a:tcPr marL="23563" marR="23563" marT="54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200" kern="1200">
                          <a:solidFill>
                            <a:srgbClr val="000000"/>
                          </a:solidFill>
                          <a:effectLst/>
                          <a:highlight>
                            <a:srgbClr val="FFFFFF"/>
                          </a:highlight>
                          <a:latin typeface="Arial"/>
                          <a:ea typeface="Calibri"/>
                          <a:cs typeface="Times New Roman"/>
                        </a:rPr>
                        <a:t> </a:t>
                      </a:r>
                      <a:endParaRPr lang="en-GB" sz="1200">
                        <a:effectLst/>
                        <a:latin typeface="Times New Roman"/>
                        <a:ea typeface="Times New Roman"/>
                        <a:cs typeface="Times New Roman"/>
                      </a:endParaRPr>
                    </a:p>
                  </a:txBody>
                  <a:tcPr marL="23563" marR="23563" marT="54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5879">
                <a:tc>
                  <a:txBody>
                    <a:bodyPr/>
                    <a:lstStyle/>
                    <a:p>
                      <a:pPr fontAlgn="t">
                        <a:lnSpc>
                          <a:spcPct val="115000"/>
                        </a:lnSpc>
                        <a:spcAft>
                          <a:spcPts val="0"/>
                        </a:spcAft>
                      </a:pPr>
                      <a:r>
                        <a:rPr lang="en-GB" sz="1200" kern="1200">
                          <a:solidFill>
                            <a:srgbClr val="000000"/>
                          </a:solidFill>
                          <a:effectLst/>
                          <a:latin typeface="Arial"/>
                          <a:ea typeface="Times New Roman"/>
                          <a:cs typeface="Times New Roman"/>
                        </a:rPr>
                        <a:t>An alert system to call attention to test results for review, due dates approaching or exceeded and test results that have exceeded their tolerances</a:t>
                      </a:r>
                      <a:endParaRPr lang="en-GB" sz="1200">
                        <a:effectLst/>
                        <a:latin typeface="Times New Roman"/>
                        <a:ea typeface="Times New Roman"/>
                        <a:cs typeface="Times New Roman"/>
                      </a:endParaRPr>
                    </a:p>
                  </a:txBody>
                  <a:tcPr marL="23563" marR="23563" marT="54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200" kern="1200">
                          <a:solidFill>
                            <a:srgbClr val="000000"/>
                          </a:solidFill>
                          <a:effectLst/>
                          <a:highlight>
                            <a:srgbClr val="FFFFFF"/>
                          </a:highlight>
                          <a:latin typeface="Arial"/>
                          <a:ea typeface="Calibri"/>
                          <a:cs typeface="Times New Roman"/>
                        </a:rPr>
                        <a:t>D</a:t>
                      </a:r>
                      <a:endParaRPr lang="en-GB" sz="1200">
                        <a:effectLst/>
                        <a:latin typeface="Times New Roman"/>
                        <a:ea typeface="Times New Roman"/>
                        <a:cs typeface="Times New Roman"/>
                      </a:endParaRPr>
                    </a:p>
                  </a:txBody>
                  <a:tcPr marL="23563" marR="23563" marT="54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200" kern="1200">
                          <a:solidFill>
                            <a:srgbClr val="000000"/>
                          </a:solidFill>
                          <a:effectLst/>
                          <a:highlight>
                            <a:srgbClr val="FFFFFF"/>
                          </a:highlight>
                          <a:latin typeface="Arial"/>
                          <a:ea typeface="Calibri"/>
                          <a:cs typeface="Times New Roman"/>
                        </a:rPr>
                        <a:t> </a:t>
                      </a:r>
                      <a:endParaRPr lang="en-GB" sz="1200">
                        <a:effectLst/>
                        <a:latin typeface="Times New Roman"/>
                        <a:ea typeface="Times New Roman"/>
                        <a:cs typeface="Times New Roman"/>
                      </a:endParaRPr>
                    </a:p>
                  </a:txBody>
                  <a:tcPr marL="23563" marR="23563" marT="54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6228">
                <a:tc>
                  <a:txBody>
                    <a:bodyPr/>
                    <a:lstStyle/>
                    <a:p>
                      <a:pPr fontAlgn="t">
                        <a:lnSpc>
                          <a:spcPct val="115000"/>
                        </a:lnSpc>
                        <a:spcAft>
                          <a:spcPts val="0"/>
                        </a:spcAft>
                      </a:pPr>
                      <a:r>
                        <a:rPr lang="en-GB" sz="1200" kern="1200">
                          <a:solidFill>
                            <a:srgbClr val="000000"/>
                          </a:solidFill>
                          <a:effectLst/>
                          <a:latin typeface="Arial"/>
                          <a:ea typeface="Times New Roman"/>
                          <a:cs typeface="Times New Roman"/>
                        </a:rPr>
                        <a:t>The ability to export all clinical and patient contact data entered in the remote monitoring system into the Trust's principal clinical system if required (e.g. for the user to note any interaction with the patient which may be relevant to their care.)</a:t>
                      </a:r>
                      <a:endParaRPr lang="en-GB" sz="1200">
                        <a:effectLst/>
                        <a:latin typeface="Times New Roman"/>
                        <a:ea typeface="Times New Roman"/>
                        <a:cs typeface="Times New Roman"/>
                      </a:endParaRPr>
                    </a:p>
                  </a:txBody>
                  <a:tcPr marL="23563" marR="23563" marT="54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200" kern="1200">
                          <a:solidFill>
                            <a:srgbClr val="000000"/>
                          </a:solidFill>
                          <a:effectLst/>
                          <a:highlight>
                            <a:srgbClr val="FFFFFF"/>
                          </a:highlight>
                          <a:latin typeface="Arial"/>
                          <a:ea typeface="Calibri"/>
                          <a:cs typeface="Times New Roman"/>
                        </a:rPr>
                        <a:t>D</a:t>
                      </a:r>
                      <a:endParaRPr lang="en-GB" sz="1200">
                        <a:effectLst/>
                        <a:latin typeface="Times New Roman"/>
                        <a:ea typeface="Times New Roman"/>
                        <a:cs typeface="Times New Roman"/>
                      </a:endParaRPr>
                    </a:p>
                  </a:txBody>
                  <a:tcPr marL="23563" marR="23563" marT="54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200" kern="1200">
                          <a:solidFill>
                            <a:srgbClr val="000000"/>
                          </a:solidFill>
                          <a:effectLst/>
                          <a:highlight>
                            <a:srgbClr val="FFFFFF"/>
                          </a:highlight>
                          <a:latin typeface="Arial"/>
                          <a:ea typeface="Calibri"/>
                          <a:cs typeface="Times New Roman"/>
                        </a:rPr>
                        <a:t> </a:t>
                      </a:r>
                      <a:endParaRPr lang="en-GB" sz="1200">
                        <a:effectLst/>
                        <a:latin typeface="Times New Roman"/>
                        <a:ea typeface="Times New Roman"/>
                        <a:cs typeface="Times New Roman"/>
                      </a:endParaRPr>
                    </a:p>
                  </a:txBody>
                  <a:tcPr marL="23563" marR="23563" marT="54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5879">
                <a:tc>
                  <a:txBody>
                    <a:bodyPr/>
                    <a:lstStyle/>
                    <a:p>
                      <a:pPr fontAlgn="t">
                        <a:lnSpc>
                          <a:spcPct val="115000"/>
                        </a:lnSpc>
                        <a:spcAft>
                          <a:spcPts val="0"/>
                        </a:spcAft>
                      </a:pPr>
                      <a:r>
                        <a:rPr lang="en-GB" sz="1200" kern="1200">
                          <a:solidFill>
                            <a:srgbClr val="000000"/>
                          </a:solidFill>
                          <a:effectLst/>
                          <a:latin typeface="Arial"/>
                          <a:ea typeface="Times New Roman"/>
                          <a:cs typeface="Times New Roman"/>
                        </a:rPr>
                        <a:t>Near real time (HL7 or appropriate equivalent) data interface in place to achieve the above data export automatically and eliminate the need for manual data transfer or re keying of data.</a:t>
                      </a:r>
                      <a:endParaRPr lang="en-GB" sz="1200">
                        <a:effectLst/>
                        <a:latin typeface="Times New Roman"/>
                        <a:ea typeface="Times New Roman"/>
                        <a:cs typeface="Times New Roman"/>
                      </a:endParaRPr>
                    </a:p>
                  </a:txBody>
                  <a:tcPr marL="23563" marR="23563" marT="54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200" kern="1200">
                          <a:solidFill>
                            <a:srgbClr val="000000"/>
                          </a:solidFill>
                          <a:effectLst/>
                          <a:highlight>
                            <a:srgbClr val="FFFFFF"/>
                          </a:highlight>
                          <a:latin typeface="Arial"/>
                          <a:ea typeface="Calibri"/>
                          <a:cs typeface="Times New Roman"/>
                        </a:rPr>
                        <a:t>D</a:t>
                      </a:r>
                      <a:endParaRPr lang="en-GB" sz="1200">
                        <a:effectLst/>
                        <a:latin typeface="Times New Roman"/>
                        <a:ea typeface="Times New Roman"/>
                        <a:cs typeface="Times New Roman"/>
                      </a:endParaRPr>
                    </a:p>
                  </a:txBody>
                  <a:tcPr marL="23563" marR="23563" marT="54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200" kern="1200" dirty="0">
                          <a:solidFill>
                            <a:srgbClr val="000000"/>
                          </a:solidFill>
                          <a:effectLst/>
                          <a:highlight>
                            <a:srgbClr val="FFFFFF"/>
                          </a:highlight>
                          <a:latin typeface="Arial"/>
                          <a:ea typeface="Calibri"/>
                          <a:cs typeface="Times New Roman"/>
                        </a:rPr>
                        <a:t> </a:t>
                      </a:r>
                      <a:endParaRPr lang="en-GB" sz="1200" dirty="0">
                        <a:effectLst/>
                        <a:latin typeface="Times New Roman"/>
                        <a:ea typeface="Times New Roman"/>
                        <a:cs typeface="Times New Roman"/>
                      </a:endParaRPr>
                    </a:p>
                  </a:txBody>
                  <a:tcPr marL="23563" marR="23563" marT="54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5879">
                <a:tc>
                  <a:txBody>
                    <a:bodyPr/>
                    <a:lstStyle/>
                    <a:p>
                      <a:pPr fontAlgn="t">
                        <a:lnSpc>
                          <a:spcPct val="115000"/>
                        </a:lnSpc>
                        <a:spcAft>
                          <a:spcPts val="0"/>
                        </a:spcAft>
                      </a:pPr>
                      <a:r>
                        <a:rPr lang="en-GB" sz="1200" kern="1200">
                          <a:solidFill>
                            <a:srgbClr val="000000"/>
                          </a:solidFill>
                          <a:effectLst/>
                          <a:latin typeface="Arial"/>
                          <a:ea typeface="Times New Roman"/>
                          <a:cs typeface="Times New Roman"/>
                        </a:rPr>
                        <a:t>Hold a range of template letters to enable communication of surveillance results to patients and their GPs by post or electronically.  Populate the letters with patient specific information automatically.</a:t>
                      </a:r>
                      <a:endParaRPr lang="en-GB" sz="1200">
                        <a:effectLst/>
                        <a:latin typeface="Times New Roman"/>
                        <a:ea typeface="Times New Roman"/>
                        <a:cs typeface="Times New Roman"/>
                      </a:endParaRPr>
                    </a:p>
                  </a:txBody>
                  <a:tcPr marL="23563" marR="23563" marT="54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200" kern="1200">
                          <a:solidFill>
                            <a:srgbClr val="000000"/>
                          </a:solidFill>
                          <a:effectLst/>
                          <a:highlight>
                            <a:srgbClr val="FFFFFF"/>
                          </a:highlight>
                          <a:latin typeface="Arial"/>
                          <a:ea typeface="Calibri"/>
                          <a:cs typeface="Times New Roman"/>
                        </a:rPr>
                        <a:t>D</a:t>
                      </a:r>
                      <a:endParaRPr lang="en-GB" sz="1200">
                        <a:effectLst/>
                        <a:latin typeface="Times New Roman"/>
                        <a:ea typeface="Times New Roman"/>
                        <a:cs typeface="Times New Roman"/>
                      </a:endParaRPr>
                    </a:p>
                  </a:txBody>
                  <a:tcPr marL="23563" marR="23563" marT="54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200" kern="1200" dirty="0">
                          <a:solidFill>
                            <a:srgbClr val="000000"/>
                          </a:solidFill>
                          <a:effectLst/>
                          <a:highlight>
                            <a:srgbClr val="FFFFFF"/>
                          </a:highlight>
                          <a:latin typeface="Arial"/>
                          <a:ea typeface="Calibri"/>
                          <a:cs typeface="Times New Roman"/>
                        </a:rPr>
                        <a:t> </a:t>
                      </a:r>
                      <a:endParaRPr lang="en-GB" sz="1200" dirty="0">
                        <a:effectLst/>
                        <a:latin typeface="Times New Roman"/>
                        <a:ea typeface="Times New Roman"/>
                        <a:cs typeface="Times New Roman"/>
                      </a:endParaRPr>
                    </a:p>
                  </a:txBody>
                  <a:tcPr marL="23563" marR="23563" marT="54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5093">
                <a:tc>
                  <a:txBody>
                    <a:bodyPr/>
                    <a:lstStyle/>
                    <a:p>
                      <a:pPr fontAlgn="t">
                        <a:lnSpc>
                          <a:spcPts val="1700"/>
                        </a:lnSpc>
                        <a:spcAft>
                          <a:spcPts val="0"/>
                        </a:spcAft>
                      </a:pPr>
                      <a:r>
                        <a:rPr lang="en-GB" sz="1200" kern="1200">
                          <a:solidFill>
                            <a:srgbClr val="000000"/>
                          </a:solidFill>
                          <a:effectLst/>
                          <a:latin typeface="Arial"/>
                          <a:ea typeface="Times New Roman"/>
                          <a:cs typeface="Times New Roman"/>
                        </a:rPr>
                        <a:t>A full clinical audit trail for forensic/ other use</a:t>
                      </a:r>
                      <a:endParaRPr lang="en-GB" sz="1200">
                        <a:effectLst/>
                        <a:latin typeface="Times New Roman"/>
                        <a:ea typeface="Times New Roman"/>
                        <a:cs typeface="Times New Roman"/>
                      </a:endParaRPr>
                    </a:p>
                  </a:txBody>
                  <a:tcPr marL="23563" marR="23563" marT="54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200" kern="1200">
                          <a:solidFill>
                            <a:srgbClr val="000000"/>
                          </a:solidFill>
                          <a:effectLst/>
                          <a:highlight>
                            <a:srgbClr val="FFFFFF"/>
                          </a:highlight>
                          <a:latin typeface="Arial"/>
                          <a:ea typeface="Calibri"/>
                          <a:cs typeface="Times New Roman"/>
                        </a:rPr>
                        <a:t>D</a:t>
                      </a:r>
                      <a:endParaRPr lang="en-GB" sz="1200">
                        <a:effectLst/>
                        <a:latin typeface="Times New Roman"/>
                        <a:ea typeface="Times New Roman"/>
                        <a:cs typeface="Times New Roman"/>
                      </a:endParaRPr>
                    </a:p>
                  </a:txBody>
                  <a:tcPr marL="23563" marR="23563" marT="54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200" kern="1200" dirty="0">
                          <a:solidFill>
                            <a:srgbClr val="000000"/>
                          </a:solidFill>
                          <a:effectLst/>
                          <a:highlight>
                            <a:srgbClr val="FFFFFF"/>
                          </a:highlight>
                          <a:latin typeface="Arial"/>
                          <a:ea typeface="Calibri"/>
                          <a:cs typeface="Times New Roman"/>
                        </a:rPr>
                        <a:t> </a:t>
                      </a:r>
                      <a:endParaRPr lang="en-GB" sz="1200" dirty="0">
                        <a:effectLst/>
                        <a:latin typeface="Times New Roman"/>
                        <a:ea typeface="Times New Roman"/>
                        <a:cs typeface="Times New Roman"/>
                      </a:endParaRPr>
                    </a:p>
                  </a:txBody>
                  <a:tcPr marL="23563" marR="23563" marT="54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039678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550" y="355323"/>
            <a:ext cx="5601235" cy="808847"/>
          </a:xfrm>
        </p:spPr>
        <p:txBody>
          <a:bodyPr/>
          <a:lstStyle/>
          <a:p>
            <a:r>
              <a:rPr lang="en-GB" dirty="0"/>
              <a:t>Disaster recovery</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96219463"/>
              </p:ext>
            </p:extLst>
          </p:nvPr>
        </p:nvGraphicFramePr>
        <p:xfrm>
          <a:off x="145326" y="1689763"/>
          <a:ext cx="8998674" cy="5038604"/>
        </p:xfrm>
        <a:graphic>
          <a:graphicData uri="http://schemas.openxmlformats.org/drawingml/2006/table">
            <a:tbl>
              <a:tblPr firstRow="1" firstCol="1" bandRow="1"/>
              <a:tblGrid>
                <a:gridCol w="6300363"/>
                <a:gridCol w="1536359"/>
                <a:gridCol w="1161952"/>
              </a:tblGrid>
              <a:tr h="463560">
                <a:tc>
                  <a:txBody>
                    <a:bodyPr/>
                    <a:lstStyle/>
                    <a:p>
                      <a:pPr>
                        <a:lnSpc>
                          <a:spcPct val="115000"/>
                        </a:lnSpc>
                        <a:spcAft>
                          <a:spcPts val="0"/>
                        </a:spcAft>
                      </a:pPr>
                      <a:r>
                        <a:rPr lang="en-GB" sz="1000" b="1" kern="1200">
                          <a:solidFill>
                            <a:srgbClr val="000000"/>
                          </a:solidFill>
                          <a:effectLst/>
                          <a:latin typeface="Arial"/>
                          <a:ea typeface="Calibri"/>
                          <a:cs typeface="Times New Roman"/>
                        </a:rPr>
                        <a:t>Functionality Required</a:t>
                      </a:r>
                      <a:endParaRPr lang="en-GB" sz="900">
                        <a:effectLst/>
                        <a:latin typeface="Times New Roman"/>
                        <a:ea typeface="Times New Roman"/>
                        <a:cs typeface="Times New Roman"/>
                      </a:endParaRPr>
                    </a:p>
                  </a:txBody>
                  <a:tcPr marL="34029" marR="34029" marT="785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nSpc>
                          <a:spcPct val="115000"/>
                        </a:lnSpc>
                        <a:spcAft>
                          <a:spcPts val="0"/>
                        </a:spcAft>
                      </a:pPr>
                      <a:r>
                        <a:rPr lang="en-GB" sz="1000" b="1" kern="1200">
                          <a:solidFill>
                            <a:srgbClr val="000000"/>
                          </a:solidFill>
                          <a:effectLst/>
                          <a:latin typeface="Arial"/>
                          <a:ea typeface="Calibri"/>
                          <a:cs typeface="Times New Roman"/>
                        </a:rPr>
                        <a:t>Essential / Desirable</a:t>
                      </a:r>
                      <a:endParaRPr lang="en-GB" sz="900">
                        <a:effectLst/>
                        <a:latin typeface="Times New Roman"/>
                        <a:ea typeface="Times New Roman"/>
                        <a:cs typeface="Times New Roman"/>
                      </a:endParaRPr>
                    </a:p>
                  </a:txBody>
                  <a:tcPr marL="34029" marR="34029" marT="785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nSpc>
                          <a:spcPct val="115000"/>
                        </a:lnSpc>
                        <a:spcAft>
                          <a:spcPts val="0"/>
                        </a:spcAft>
                      </a:pPr>
                      <a:r>
                        <a:rPr lang="en-GB" sz="1000" b="1" kern="1200">
                          <a:solidFill>
                            <a:srgbClr val="000000"/>
                          </a:solidFill>
                          <a:effectLst/>
                          <a:latin typeface="Arial"/>
                          <a:ea typeface="Calibri"/>
                          <a:cs typeface="Times New Roman"/>
                        </a:rPr>
                        <a:t>Current System compliance</a:t>
                      </a:r>
                      <a:endParaRPr lang="en-GB" sz="900">
                        <a:effectLst/>
                        <a:latin typeface="Times New Roman"/>
                        <a:ea typeface="Times New Roman"/>
                        <a:cs typeface="Times New Roman"/>
                      </a:endParaRPr>
                    </a:p>
                  </a:txBody>
                  <a:tcPr marL="34029" marR="34029" marT="785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r>
              <a:tr h="207208">
                <a:tc>
                  <a:txBody>
                    <a:bodyPr/>
                    <a:lstStyle/>
                    <a:p>
                      <a:pPr fontAlgn="t">
                        <a:lnSpc>
                          <a:spcPct val="115000"/>
                        </a:lnSpc>
                        <a:spcAft>
                          <a:spcPts val="0"/>
                        </a:spcAft>
                      </a:pPr>
                      <a:r>
                        <a:rPr lang="en-GB" sz="1200" kern="1200">
                          <a:solidFill>
                            <a:srgbClr val="000000"/>
                          </a:solidFill>
                          <a:effectLst/>
                          <a:latin typeface="Arial"/>
                          <a:ea typeface="Times New Roman"/>
                          <a:cs typeface="Times New Roman"/>
                        </a:rPr>
                        <a:t>Disaster recovery.</a:t>
                      </a:r>
                      <a:endParaRPr lang="en-GB" sz="900">
                        <a:effectLst/>
                        <a:latin typeface="Times New Roman"/>
                        <a:ea typeface="Times New Roman"/>
                        <a:cs typeface="Times New Roman"/>
                      </a:endParaRPr>
                    </a:p>
                  </a:txBody>
                  <a:tcPr marL="34029" marR="34029" marT="785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200">
                          <a:effectLst/>
                          <a:latin typeface="Arial"/>
                          <a:ea typeface="Times New Roman"/>
                          <a:cs typeface="Times New Roman"/>
                        </a:rPr>
                        <a:t> </a:t>
                      </a:r>
                      <a:endParaRPr lang="en-GB" sz="900">
                        <a:effectLst/>
                        <a:latin typeface="Times New Roman"/>
                        <a:ea typeface="Times New Roman"/>
                        <a:cs typeface="Times New Roman"/>
                      </a:endParaRPr>
                    </a:p>
                  </a:txBody>
                  <a:tcPr marL="34029" marR="34029" marT="785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200">
                          <a:effectLst/>
                          <a:latin typeface="Arial"/>
                          <a:ea typeface="Times New Roman"/>
                          <a:cs typeface="Times New Roman"/>
                        </a:rPr>
                        <a:t> </a:t>
                      </a:r>
                      <a:endParaRPr lang="en-GB" sz="900">
                        <a:effectLst/>
                        <a:latin typeface="Times New Roman"/>
                        <a:ea typeface="Times New Roman"/>
                        <a:cs typeface="Times New Roman"/>
                      </a:endParaRPr>
                    </a:p>
                  </a:txBody>
                  <a:tcPr marL="34029" marR="34029" marT="785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7573">
                <a:tc>
                  <a:txBody>
                    <a:bodyPr/>
                    <a:lstStyle/>
                    <a:p>
                      <a:pPr fontAlgn="t">
                        <a:lnSpc>
                          <a:spcPts val="1700"/>
                        </a:lnSpc>
                        <a:spcAft>
                          <a:spcPts val="0"/>
                        </a:spcAft>
                      </a:pPr>
                      <a:r>
                        <a:rPr lang="en-GB" sz="1200" kern="1200">
                          <a:solidFill>
                            <a:srgbClr val="000000"/>
                          </a:solidFill>
                          <a:effectLst/>
                          <a:latin typeface="Arial"/>
                          <a:ea typeface="Times New Roman"/>
                          <a:cs typeface="Times New Roman"/>
                        </a:rPr>
                        <a:t>One of the following approaches to disaster recovery (or other approach by agreement) must be followed</a:t>
                      </a:r>
                      <a:endParaRPr lang="en-GB" sz="900">
                        <a:effectLst/>
                        <a:latin typeface="Times New Roman"/>
                        <a:ea typeface="Times New Roman"/>
                        <a:cs typeface="Times New Roman"/>
                      </a:endParaRPr>
                    </a:p>
                  </a:txBody>
                  <a:tcPr marL="34029" marR="34029" marT="785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200">
                          <a:effectLst/>
                          <a:latin typeface="Arial"/>
                          <a:ea typeface="Times New Roman"/>
                          <a:cs typeface="Times New Roman"/>
                        </a:rPr>
                        <a:t> </a:t>
                      </a:r>
                      <a:endParaRPr lang="en-GB" sz="900">
                        <a:effectLst/>
                        <a:latin typeface="Times New Roman"/>
                        <a:ea typeface="Times New Roman"/>
                        <a:cs typeface="Times New Roman"/>
                      </a:endParaRPr>
                    </a:p>
                  </a:txBody>
                  <a:tcPr marL="34029" marR="34029" marT="785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200">
                          <a:effectLst/>
                          <a:latin typeface="Arial"/>
                          <a:ea typeface="Times New Roman"/>
                          <a:cs typeface="Times New Roman"/>
                        </a:rPr>
                        <a:t> </a:t>
                      </a:r>
                      <a:endParaRPr lang="en-GB" sz="900">
                        <a:effectLst/>
                        <a:latin typeface="Times New Roman"/>
                        <a:ea typeface="Times New Roman"/>
                        <a:cs typeface="Times New Roman"/>
                      </a:endParaRPr>
                    </a:p>
                  </a:txBody>
                  <a:tcPr marL="34029" marR="34029" marT="785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6958">
                <a:tc>
                  <a:txBody>
                    <a:bodyPr/>
                    <a:lstStyle/>
                    <a:p>
                      <a:pPr fontAlgn="t">
                        <a:lnSpc>
                          <a:spcPct val="115000"/>
                        </a:lnSpc>
                        <a:spcAft>
                          <a:spcPts val="0"/>
                        </a:spcAft>
                      </a:pPr>
                      <a:r>
                        <a:rPr lang="en-GB" sz="1200" kern="1200">
                          <a:solidFill>
                            <a:srgbClr val="000000"/>
                          </a:solidFill>
                          <a:effectLst/>
                          <a:latin typeface="Arial"/>
                          <a:ea typeface="Times New Roman"/>
                          <a:cs typeface="Times New Roman"/>
                        </a:rPr>
                        <a:t>The system and its configuration is backed up and can be restored as part of a disaster recovery.</a:t>
                      </a:r>
                      <a:endParaRPr lang="en-GB" sz="900">
                        <a:effectLst/>
                        <a:latin typeface="Times New Roman"/>
                        <a:ea typeface="Times New Roman"/>
                        <a:cs typeface="Times New Roman"/>
                      </a:endParaRPr>
                    </a:p>
                  </a:txBody>
                  <a:tcPr marL="34029" marR="34029" marT="785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200">
                          <a:effectLst/>
                          <a:latin typeface="Arial"/>
                          <a:ea typeface="Times New Roman"/>
                          <a:cs typeface="Times New Roman"/>
                        </a:rPr>
                        <a:t> </a:t>
                      </a:r>
                      <a:endParaRPr lang="en-GB" sz="900">
                        <a:effectLst/>
                        <a:latin typeface="Times New Roman"/>
                        <a:ea typeface="Times New Roman"/>
                        <a:cs typeface="Times New Roman"/>
                      </a:endParaRPr>
                    </a:p>
                  </a:txBody>
                  <a:tcPr marL="34029" marR="34029" marT="785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200">
                          <a:effectLst/>
                          <a:latin typeface="Arial"/>
                          <a:ea typeface="Times New Roman"/>
                          <a:cs typeface="Times New Roman"/>
                        </a:rPr>
                        <a:t> </a:t>
                      </a:r>
                      <a:endParaRPr lang="en-GB" sz="900">
                        <a:effectLst/>
                        <a:latin typeface="Times New Roman"/>
                        <a:ea typeface="Times New Roman"/>
                        <a:cs typeface="Times New Roman"/>
                      </a:endParaRPr>
                    </a:p>
                  </a:txBody>
                  <a:tcPr marL="34029" marR="34029" marT="785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6708">
                <a:tc>
                  <a:txBody>
                    <a:bodyPr/>
                    <a:lstStyle/>
                    <a:p>
                      <a:pPr fontAlgn="t">
                        <a:lnSpc>
                          <a:spcPct val="115000"/>
                        </a:lnSpc>
                        <a:spcAft>
                          <a:spcPts val="0"/>
                        </a:spcAft>
                      </a:pPr>
                      <a:r>
                        <a:rPr lang="en-GB" sz="1200" kern="1200">
                          <a:solidFill>
                            <a:srgbClr val="000000"/>
                          </a:solidFill>
                          <a:effectLst/>
                          <a:latin typeface="Arial"/>
                          <a:ea typeface="Times New Roman"/>
                          <a:cs typeface="Times New Roman"/>
                        </a:rPr>
                        <a:t>A copy of the configured system runs on a server at a separate location, kept up to date with changes to configuration and code and the data back-up would be restored to it as part of a disaster recovery.</a:t>
                      </a:r>
                      <a:endParaRPr lang="en-GB" sz="900">
                        <a:effectLst/>
                        <a:latin typeface="Times New Roman"/>
                        <a:ea typeface="Times New Roman"/>
                        <a:cs typeface="Times New Roman"/>
                      </a:endParaRPr>
                    </a:p>
                  </a:txBody>
                  <a:tcPr marL="34029" marR="34029" marT="785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200">
                          <a:effectLst/>
                          <a:latin typeface="Arial"/>
                          <a:ea typeface="Times New Roman"/>
                          <a:cs typeface="Times New Roman"/>
                        </a:rPr>
                        <a:t> </a:t>
                      </a:r>
                      <a:endParaRPr lang="en-GB" sz="900">
                        <a:effectLst/>
                        <a:latin typeface="Times New Roman"/>
                        <a:ea typeface="Times New Roman"/>
                        <a:cs typeface="Times New Roman"/>
                      </a:endParaRPr>
                    </a:p>
                  </a:txBody>
                  <a:tcPr marL="34029" marR="34029" marT="785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200">
                          <a:effectLst/>
                          <a:latin typeface="Arial"/>
                          <a:ea typeface="Times New Roman"/>
                          <a:cs typeface="Times New Roman"/>
                        </a:rPr>
                        <a:t> </a:t>
                      </a:r>
                      <a:endParaRPr lang="en-GB" sz="900">
                        <a:effectLst/>
                        <a:latin typeface="Times New Roman"/>
                        <a:ea typeface="Times New Roman"/>
                        <a:cs typeface="Times New Roman"/>
                      </a:endParaRPr>
                    </a:p>
                  </a:txBody>
                  <a:tcPr marL="34029" marR="34029" marT="785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6708">
                <a:tc>
                  <a:txBody>
                    <a:bodyPr/>
                    <a:lstStyle/>
                    <a:p>
                      <a:pPr fontAlgn="t">
                        <a:lnSpc>
                          <a:spcPct val="115000"/>
                        </a:lnSpc>
                        <a:spcAft>
                          <a:spcPts val="0"/>
                        </a:spcAft>
                      </a:pPr>
                      <a:r>
                        <a:rPr lang="en-GB" sz="1200" kern="1200">
                          <a:solidFill>
                            <a:srgbClr val="000000"/>
                          </a:solidFill>
                          <a:effectLst/>
                          <a:latin typeface="Arial"/>
                          <a:ea typeface="Times New Roman"/>
                          <a:cs typeface="Times New Roman"/>
                        </a:rPr>
                        <a:t>A copy of the system and data is kept up to date in near real time (within 20 seconds) on a server at a separate location.  As part of a disaster recovery, it can be brought into use quickly with little or no loss of data.</a:t>
                      </a:r>
                      <a:endParaRPr lang="en-GB" sz="900">
                        <a:effectLst/>
                        <a:latin typeface="Times New Roman"/>
                        <a:ea typeface="Times New Roman"/>
                        <a:cs typeface="Times New Roman"/>
                      </a:endParaRPr>
                    </a:p>
                  </a:txBody>
                  <a:tcPr marL="34029" marR="34029" marT="785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200">
                          <a:effectLst/>
                          <a:latin typeface="Arial"/>
                          <a:ea typeface="Times New Roman"/>
                          <a:cs typeface="Times New Roman"/>
                        </a:rPr>
                        <a:t> </a:t>
                      </a:r>
                      <a:endParaRPr lang="en-GB" sz="900">
                        <a:effectLst/>
                        <a:latin typeface="Times New Roman"/>
                        <a:ea typeface="Times New Roman"/>
                        <a:cs typeface="Times New Roman"/>
                      </a:endParaRPr>
                    </a:p>
                  </a:txBody>
                  <a:tcPr marL="34029" marR="34029" marT="785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200">
                          <a:effectLst/>
                          <a:latin typeface="Arial"/>
                          <a:ea typeface="Times New Roman"/>
                          <a:cs typeface="Times New Roman"/>
                        </a:rPr>
                        <a:t> </a:t>
                      </a:r>
                      <a:endParaRPr lang="en-GB" sz="900">
                        <a:effectLst/>
                        <a:latin typeface="Times New Roman"/>
                        <a:ea typeface="Times New Roman"/>
                        <a:cs typeface="Times New Roman"/>
                      </a:endParaRPr>
                    </a:p>
                  </a:txBody>
                  <a:tcPr marL="34029" marR="34029" marT="785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7505">
                <a:tc>
                  <a:txBody>
                    <a:bodyPr/>
                    <a:lstStyle/>
                    <a:p>
                      <a:pPr fontAlgn="t">
                        <a:lnSpc>
                          <a:spcPts val="1700"/>
                        </a:lnSpc>
                        <a:spcAft>
                          <a:spcPts val="0"/>
                        </a:spcAft>
                      </a:pPr>
                      <a:r>
                        <a:rPr lang="en-GB" sz="1200" kern="1200">
                          <a:solidFill>
                            <a:srgbClr val="000000"/>
                          </a:solidFill>
                          <a:effectLst/>
                          <a:latin typeface="Arial"/>
                          <a:ea typeface="Times New Roman"/>
                          <a:cs typeface="Times New Roman"/>
                        </a:rPr>
                        <a:t>The system is implemented as a high availability cluster</a:t>
                      </a:r>
                      <a:endParaRPr lang="en-GB" sz="900">
                        <a:effectLst/>
                        <a:latin typeface="Times New Roman"/>
                        <a:ea typeface="Times New Roman"/>
                        <a:cs typeface="Times New Roman"/>
                      </a:endParaRPr>
                    </a:p>
                  </a:txBody>
                  <a:tcPr marL="34029" marR="34029" marT="785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200">
                          <a:effectLst/>
                          <a:latin typeface="Arial"/>
                          <a:ea typeface="Times New Roman"/>
                          <a:cs typeface="Times New Roman"/>
                        </a:rPr>
                        <a:t> </a:t>
                      </a:r>
                      <a:endParaRPr lang="en-GB" sz="900">
                        <a:effectLst/>
                        <a:latin typeface="Times New Roman"/>
                        <a:ea typeface="Times New Roman"/>
                        <a:cs typeface="Times New Roman"/>
                      </a:endParaRPr>
                    </a:p>
                  </a:txBody>
                  <a:tcPr marL="34029" marR="34029" marT="785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200">
                          <a:effectLst/>
                          <a:latin typeface="Arial"/>
                          <a:ea typeface="Times New Roman"/>
                          <a:cs typeface="Times New Roman"/>
                        </a:rPr>
                        <a:t> </a:t>
                      </a:r>
                      <a:endParaRPr lang="en-GB" sz="900">
                        <a:effectLst/>
                        <a:latin typeface="Times New Roman"/>
                        <a:ea typeface="Times New Roman"/>
                        <a:cs typeface="Times New Roman"/>
                      </a:endParaRPr>
                    </a:p>
                  </a:txBody>
                  <a:tcPr marL="34029" marR="34029" marT="785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2078">
                <a:tc>
                  <a:txBody>
                    <a:bodyPr/>
                    <a:lstStyle/>
                    <a:p>
                      <a:pPr fontAlgn="t">
                        <a:lnSpc>
                          <a:spcPct val="115000"/>
                        </a:lnSpc>
                        <a:spcAft>
                          <a:spcPts val="0"/>
                        </a:spcAft>
                      </a:pPr>
                      <a:r>
                        <a:rPr lang="en-GB" sz="1200" kern="1200">
                          <a:solidFill>
                            <a:srgbClr val="000000"/>
                          </a:solidFill>
                          <a:effectLst/>
                          <a:latin typeface="Arial"/>
                          <a:ea typeface="Times New Roman"/>
                          <a:cs typeface="Times New Roman"/>
                        </a:rPr>
                        <a:t>The system stores no significant data on paper or in spreadsheets for new patients</a:t>
                      </a:r>
                      <a:endParaRPr lang="en-GB" sz="900">
                        <a:effectLst/>
                        <a:latin typeface="Times New Roman"/>
                        <a:ea typeface="Times New Roman"/>
                        <a:cs typeface="Times New Roman"/>
                      </a:endParaRPr>
                    </a:p>
                  </a:txBody>
                  <a:tcPr marL="34029" marR="34029" marT="785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200">
                          <a:effectLst/>
                          <a:latin typeface="Arial"/>
                          <a:ea typeface="Times New Roman"/>
                          <a:cs typeface="Times New Roman"/>
                        </a:rPr>
                        <a:t> </a:t>
                      </a:r>
                      <a:endParaRPr lang="en-GB" sz="900">
                        <a:effectLst/>
                        <a:latin typeface="Times New Roman"/>
                        <a:ea typeface="Times New Roman"/>
                        <a:cs typeface="Times New Roman"/>
                      </a:endParaRPr>
                    </a:p>
                  </a:txBody>
                  <a:tcPr marL="34029" marR="34029" marT="785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200">
                          <a:effectLst/>
                          <a:latin typeface="Arial"/>
                          <a:ea typeface="Times New Roman"/>
                          <a:cs typeface="Times New Roman"/>
                        </a:rPr>
                        <a:t> </a:t>
                      </a:r>
                      <a:endParaRPr lang="en-GB" sz="900">
                        <a:effectLst/>
                        <a:latin typeface="Times New Roman"/>
                        <a:ea typeface="Times New Roman"/>
                        <a:cs typeface="Times New Roman"/>
                      </a:endParaRPr>
                    </a:p>
                  </a:txBody>
                  <a:tcPr marL="34029" marR="34029" marT="785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9671">
                <a:tc>
                  <a:txBody>
                    <a:bodyPr/>
                    <a:lstStyle/>
                    <a:p>
                      <a:pPr fontAlgn="t">
                        <a:lnSpc>
                          <a:spcPct val="115000"/>
                        </a:lnSpc>
                        <a:spcAft>
                          <a:spcPts val="0"/>
                        </a:spcAft>
                      </a:pPr>
                      <a:r>
                        <a:rPr lang="en-GB" sz="1200" kern="1200">
                          <a:solidFill>
                            <a:srgbClr val="000000"/>
                          </a:solidFill>
                          <a:effectLst/>
                          <a:latin typeface="Arial"/>
                          <a:ea typeface="Times New Roman"/>
                          <a:cs typeface="Times New Roman"/>
                        </a:rPr>
                        <a:t>The Trust stores no significant data on paper or in spreadsheets for patients who were admitted to assisted self management 12 or more months ago and are still followed up.</a:t>
                      </a:r>
                      <a:endParaRPr lang="en-GB" sz="900">
                        <a:effectLst/>
                        <a:latin typeface="Times New Roman"/>
                        <a:ea typeface="Times New Roman"/>
                        <a:cs typeface="Times New Roman"/>
                      </a:endParaRPr>
                    </a:p>
                  </a:txBody>
                  <a:tcPr marL="34029" marR="34029" marT="785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200">
                          <a:effectLst/>
                          <a:latin typeface="Arial"/>
                          <a:ea typeface="Times New Roman"/>
                          <a:cs typeface="Times New Roman"/>
                        </a:rPr>
                        <a:t> </a:t>
                      </a:r>
                      <a:endParaRPr lang="en-GB" sz="900">
                        <a:effectLst/>
                        <a:latin typeface="Times New Roman"/>
                        <a:ea typeface="Times New Roman"/>
                        <a:cs typeface="Times New Roman"/>
                      </a:endParaRPr>
                    </a:p>
                  </a:txBody>
                  <a:tcPr marL="34029" marR="34029" marT="785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200">
                          <a:effectLst/>
                          <a:latin typeface="Arial"/>
                          <a:ea typeface="Times New Roman"/>
                          <a:cs typeface="Times New Roman"/>
                        </a:rPr>
                        <a:t> </a:t>
                      </a:r>
                      <a:endParaRPr lang="en-GB" sz="900">
                        <a:effectLst/>
                        <a:latin typeface="Times New Roman"/>
                        <a:ea typeface="Times New Roman"/>
                        <a:cs typeface="Times New Roman"/>
                      </a:endParaRPr>
                    </a:p>
                  </a:txBody>
                  <a:tcPr marL="34029" marR="34029" marT="785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4163">
                <a:tc>
                  <a:txBody>
                    <a:bodyPr/>
                    <a:lstStyle/>
                    <a:p>
                      <a:pPr fontAlgn="t">
                        <a:lnSpc>
                          <a:spcPts val="1700"/>
                        </a:lnSpc>
                        <a:spcAft>
                          <a:spcPts val="0"/>
                        </a:spcAft>
                      </a:pPr>
                      <a:r>
                        <a:rPr lang="en-GB" sz="1200" kern="1200">
                          <a:solidFill>
                            <a:srgbClr val="000000"/>
                          </a:solidFill>
                          <a:effectLst/>
                          <a:latin typeface="Arial"/>
                          <a:ea typeface="Times New Roman"/>
                          <a:cs typeface="Times New Roman"/>
                        </a:rPr>
                        <a:t>Clear written instructions for  use of the system</a:t>
                      </a:r>
                      <a:endParaRPr lang="en-GB" sz="900">
                        <a:effectLst/>
                        <a:latin typeface="Times New Roman"/>
                        <a:ea typeface="Times New Roman"/>
                        <a:cs typeface="Times New Roman"/>
                      </a:endParaRPr>
                    </a:p>
                  </a:txBody>
                  <a:tcPr marL="34029" marR="34029" marT="785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200">
                          <a:effectLst/>
                          <a:latin typeface="Arial"/>
                          <a:ea typeface="Times New Roman"/>
                          <a:cs typeface="Times New Roman"/>
                        </a:rPr>
                        <a:t> </a:t>
                      </a:r>
                      <a:endParaRPr lang="en-GB" sz="900">
                        <a:effectLst/>
                        <a:latin typeface="Times New Roman"/>
                        <a:ea typeface="Times New Roman"/>
                        <a:cs typeface="Times New Roman"/>
                      </a:endParaRPr>
                    </a:p>
                  </a:txBody>
                  <a:tcPr marL="34029" marR="34029" marT="785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200" kern="1200">
                          <a:solidFill>
                            <a:srgbClr val="000000"/>
                          </a:solidFill>
                          <a:effectLst/>
                          <a:highlight>
                            <a:srgbClr val="FFFFFF"/>
                          </a:highlight>
                          <a:latin typeface="Arial"/>
                          <a:ea typeface="Calibri"/>
                          <a:cs typeface="Times New Roman"/>
                        </a:rPr>
                        <a:t> </a:t>
                      </a:r>
                      <a:endParaRPr lang="en-GB" sz="900">
                        <a:effectLst/>
                        <a:latin typeface="Times New Roman"/>
                        <a:ea typeface="Times New Roman"/>
                        <a:cs typeface="Times New Roman"/>
                      </a:endParaRPr>
                    </a:p>
                  </a:txBody>
                  <a:tcPr marL="34029" marR="34029" marT="785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4163">
                <a:tc>
                  <a:txBody>
                    <a:bodyPr/>
                    <a:lstStyle/>
                    <a:p>
                      <a:pPr fontAlgn="t">
                        <a:lnSpc>
                          <a:spcPts val="1700"/>
                        </a:lnSpc>
                        <a:spcAft>
                          <a:spcPts val="0"/>
                        </a:spcAft>
                      </a:pPr>
                      <a:r>
                        <a:rPr lang="en-GB" sz="1200" kern="1200">
                          <a:solidFill>
                            <a:srgbClr val="000000"/>
                          </a:solidFill>
                          <a:effectLst/>
                          <a:latin typeface="Arial"/>
                          <a:ea typeface="Times New Roman"/>
                          <a:cs typeface="Times New Roman"/>
                        </a:rPr>
                        <a:t>Users trained in the use of the system</a:t>
                      </a:r>
                      <a:endParaRPr lang="en-GB" sz="900">
                        <a:effectLst/>
                        <a:latin typeface="Times New Roman"/>
                        <a:ea typeface="Times New Roman"/>
                        <a:cs typeface="Times New Roman"/>
                      </a:endParaRPr>
                    </a:p>
                  </a:txBody>
                  <a:tcPr marL="34029" marR="34029" marT="785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200">
                          <a:effectLst/>
                          <a:latin typeface="Arial"/>
                          <a:ea typeface="Times New Roman"/>
                          <a:cs typeface="Times New Roman"/>
                        </a:rPr>
                        <a:t> </a:t>
                      </a:r>
                      <a:endParaRPr lang="en-GB" sz="900">
                        <a:effectLst/>
                        <a:latin typeface="Times New Roman"/>
                        <a:ea typeface="Times New Roman"/>
                        <a:cs typeface="Times New Roman"/>
                      </a:endParaRPr>
                    </a:p>
                  </a:txBody>
                  <a:tcPr marL="34029" marR="34029" marT="785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200" kern="1200">
                          <a:solidFill>
                            <a:srgbClr val="000000"/>
                          </a:solidFill>
                          <a:effectLst/>
                          <a:highlight>
                            <a:srgbClr val="FFFFFF"/>
                          </a:highlight>
                          <a:latin typeface="Arial"/>
                          <a:ea typeface="Calibri"/>
                          <a:cs typeface="Times New Roman"/>
                        </a:rPr>
                        <a:t> </a:t>
                      </a:r>
                      <a:endParaRPr lang="en-GB" sz="900">
                        <a:effectLst/>
                        <a:latin typeface="Times New Roman"/>
                        <a:ea typeface="Times New Roman"/>
                        <a:cs typeface="Times New Roman"/>
                      </a:endParaRPr>
                    </a:p>
                  </a:txBody>
                  <a:tcPr marL="34029" marR="34029" marT="785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9428">
                <a:tc>
                  <a:txBody>
                    <a:bodyPr/>
                    <a:lstStyle/>
                    <a:p>
                      <a:pPr fontAlgn="t">
                        <a:lnSpc>
                          <a:spcPts val="1700"/>
                        </a:lnSpc>
                        <a:spcAft>
                          <a:spcPts val="0"/>
                        </a:spcAft>
                      </a:pPr>
                      <a:r>
                        <a:rPr lang="en-GB" sz="1200" kern="1200">
                          <a:solidFill>
                            <a:srgbClr val="000000"/>
                          </a:solidFill>
                          <a:effectLst/>
                          <a:latin typeface="Arial"/>
                          <a:ea typeface="Times New Roman"/>
                          <a:cs typeface="Times New Roman"/>
                        </a:rPr>
                        <a:t>Detailed test scripts to confirm that the system operates as described in the instructions</a:t>
                      </a:r>
                      <a:endParaRPr lang="en-GB" sz="900">
                        <a:effectLst/>
                        <a:latin typeface="Times New Roman"/>
                        <a:ea typeface="Times New Roman"/>
                        <a:cs typeface="Times New Roman"/>
                      </a:endParaRPr>
                    </a:p>
                  </a:txBody>
                  <a:tcPr marL="34029" marR="34029" marT="785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200">
                          <a:effectLst/>
                          <a:latin typeface="Arial"/>
                          <a:ea typeface="Times New Roman"/>
                          <a:cs typeface="Times New Roman"/>
                        </a:rPr>
                        <a:t> </a:t>
                      </a:r>
                      <a:endParaRPr lang="en-GB" sz="900">
                        <a:effectLst/>
                        <a:latin typeface="Times New Roman"/>
                        <a:ea typeface="Times New Roman"/>
                        <a:cs typeface="Times New Roman"/>
                      </a:endParaRPr>
                    </a:p>
                  </a:txBody>
                  <a:tcPr marL="34029" marR="34029" marT="785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200" kern="1200">
                          <a:solidFill>
                            <a:srgbClr val="000000"/>
                          </a:solidFill>
                          <a:effectLst/>
                          <a:highlight>
                            <a:srgbClr val="FFFFFF"/>
                          </a:highlight>
                          <a:latin typeface="Arial"/>
                          <a:ea typeface="Calibri"/>
                          <a:cs typeface="Times New Roman"/>
                        </a:rPr>
                        <a:t> </a:t>
                      </a:r>
                      <a:endParaRPr lang="en-GB" sz="900">
                        <a:effectLst/>
                        <a:latin typeface="Times New Roman"/>
                        <a:ea typeface="Times New Roman"/>
                        <a:cs typeface="Times New Roman"/>
                      </a:endParaRPr>
                    </a:p>
                  </a:txBody>
                  <a:tcPr marL="34029" marR="34029" marT="785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4163">
                <a:tc>
                  <a:txBody>
                    <a:bodyPr/>
                    <a:lstStyle/>
                    <a:p>
                      <a:pPr fontAlgn="t">
                        <a:lnSpc>
                          <a:spcPts val="1700"/>
                        </a:lnSpc>
                        <a:spcAft>
                          <a:spcPts val="0"/>
                        </a:spcAft>
                      </a:pPr>
                      <a:r>
                        <a:rPr lang="en-GB" sz="1200" kern="1200">
                          <a:solidFill>
                            <a:srgbClr val="000000"/>
                          </a:solidFill>
                          <a:effectLst/>
                          <a:latin typeface="Arial"/>
                          <a:ea typeface="Times New Roman"/>
                          <a:cs typeface="Times New Roman"/>
                        </a:rPr>
                        <a:t>Test results and test report from running the test scripts.</a:t>
                      </a:r>
                      <a:endParaRPr lang="en-GB" sz="900">
                        <a:effectLst/>
                        <a:latin typeface="Times New Roman"/>
                        <a:ea typeface="Times New Roman"/>
                        <a:cs typeface="Times New Roman"/>
                      </a:endParaRPr>
                    </a:p>
                  </a:txBody>
                  <a:tcPr marL="34029" marR="34029" marT="785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200">
                          <a:effectLst/>
                          <a:latin typeface="Arial"/>
                          <a:ea typeface="Times New Roman"/>
                          <a:cs typeface="Times New Roman"/>
                        </a:rPr>
                        <a:t> </a:t>
                      </a:r>
                      <a:endParaRPr lang="en-GB" sz="900">
                        <a:effectLst/>
                        <a:latin typeface="Times New Roman"/>
                        <a:ea typeface="Times New Roman"/>
                        <a:cs typeface="Times New Roman"/>
                      </a:endParaRPr>
                    </a:p>
                  </a:txBody>
                  <a:tcPr marL="34029" marR="34029" marT="785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200" kern="1200" dirty="0">
                          <a:solidFill>
                            <a:srgbClr val="000000"/>
                          </a:solidFill>
                          <a:effectLst/>
                          <a:highlight>
                            <a:srgbClr val="FFFFFF"/>
                          </a:highlight>
                          <a:latin typeface="Arial"/>
                          <a:ea typeface="Calibri"/>
                          <a:cs typeface="Times New Roman"/>
                        </a:rPr>
                        <a:t> </a:t>
                      </a:r>
                      <a:endParaRPr lang="en-GB" sz="900" dirty="0">
                        <a:effectLst/>
                        <a:latin typeface="Times New Roman"/>
                        <a:ea typeface="Times New Roman"/>
                        <a:cs typeface="Times New Roman"/>
                      </a:endParaRPr>
                    </a:p>
                  </a:txBody>
                  <a:tcPr marL="34029" marR="34029" marT="785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03967892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60619</TotalTime>
  <Words>2489</Words>
  <Application>Microsoft Office PowerPoint</Application>
  <PresentationFormat>On-screen Show (4:3)</PresentationFormat>
  <Paragraphs>233</Paragraphs>
  <Slides>11</Slides>
  <Notes>0</Notes>
  <HiddenSlides>0</HiddenSlides>
  <MMClips>0</MMClips>
  <ScaleCrop>false</ScaleCrop>
  <HeadingPairs>
    <vt:vector size="4" baseType="variant">
      <vt:variant>
        <vt:lpstr>Theme</vt:lpstr>
      </vt:variant>
      <vt:variant>
        <vt:i4>2</vt:i4>
      </vt:variant>
      <vt:variant>
        <vt:lpstr>Slide Titles</vt:lpstr>
      </vt:variant>
      <vt:variant>
        <vt:i4>11</vt:i4>
      </vt:variant>
    </vt:vector>
  </HeadingPairs>
  <TitlesOfParts>
    <vt:vector size="13" baseType="lpstr">
      <vt:lpstr>Office Theme</vt:lpstr>
      <vt:lpstr>Custom Design</vt:lpstr>
      <vt:lpstr>SFU Remote Monitoring IT system enhancement</vt:lpstr>
      <vt:lpstr>Purpose of document</vt:lpstr>
      <vt:lpstr>PID Approval</vt:lpstr>
      <vt:lpstr>Key roles and responsibilities</vt:lpstr>
      <vt:lpstr>Project Background</vt:lpstr>
      <vt:lpstr>How to complete this PID</vt:lpstr>
      <vt:lpstr>The required functionality of IT systems to ensure that remote monitoring can effectively take place.  The system needs to house sufficient information to enable the clinician to manage the patient without the need to access case notes. It is recommended that all functions are delivered.  However, if a phased approach to introduction utilise, phase 1 must include the essential components as outlined below.     </vt:lpstr>
      <vt:lpstr>Desirable Functionality</vt:lpstr>
      <vt:lpstr>Disaster recovery</vt:lpstr>
      <vt:lpstr>Risk</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Jane Evans</dc:creator>
  <cp:lastModifiedBy>Yaganti,Sarita</cp:lastModifiedBy>
  <cp:revision>39</cp:revision>
  <cp:lastPrinted>2019-07-30T08:20:38Z</cp:lastPrinted>
  <dcterms:created xsi:type="dcterms:W3CDTF">2019-06-03T14:25:17Z</dcterms:created>
  <dcterms:modified xsi:type="dcterms:W3CDTF">2020-05-15T13:12:08Z</dcterms:modified>
</cp:coreProperties>
</file>