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4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5.xml" ContentType="application/vnd.openxmlformats-officedocument.theme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  <p:sldMasterId id="2147483735" r:id="rId3"/>
    <p:sldMasterId id="2147483747" r:id="rId4"/>
    <p:sldMasterId id="2147483769" r:id="rId5"/>
    <p:sldMasterId id="2147483793" r:id="rId6"/>
  </p:sldMasterIdLst>
  <p:notesMasterIdLst>
    <p:notesMasterId r:id="rId12"/>
  </p:notesMasterIdLst>
  <p:sldIdLst>
    <p:sldId id="292" r:id="rId7"/>
    <p:sldId id="293" r:id="rId8"/>
    <p:sldId id="300" r:id="rId9"/>
    <p:sldId id="317" r:id="rId10"/>
    <p:sldId id="31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81829" autoAdjust="0"/>
  </p:normalViewPr>
  <p:slideViewPr>
    <p:cSldViewPr>
      <p:cViewPr varScale="1">
        <p:scale>
          <a:sx n="72" d="100"/>
          <a:sy n="72" d="100"/>
        </p:scale>
        <p:origin x="-1618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D2BC50-2B8B-4B99-8FF8-5B80A748009C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752560-58F0-47C9-9B62-C9A11BD0D1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6834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NCEL Guidelines which needs</a:t>
            </a:r>
            <a:r>
              <a:rPr lang="en-GB" baseline="0" dirty="0" smtClean="0">
                <a:solidFill>
                  <a:srgbClr val="FF0000"/>
                </a:solidFill>
              </a:rPr>
              <a:t> to be agreed across the disciplines.   </a:t>
            </a:r>
          </a:p>
          <a:p>
            <a:endParaRPr lang="en-GB" baseline="0" dirty="0" smtClean="0"/>
          </a:p>
          <a:p>
            <a:r>
              <a:rPr lang="en-GB" dirty="0" smtClean="0"/>
              <a:t>"There has been various ideas discussed one being a dedicated discharge clinic delivered by CNS'. Another has been early identification of these patients from the outset in MDT, so there is a record of early identification”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955AFD-6518-461B-ACF3-03AD36E794DF}" type="slidenum">
              <a:rPr lang="en-GB" smtClean="0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757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538000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017675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F081-9B56-644D-9B30-0A9E7DBBF9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981E5-99BB-0B42-A552-676AC4719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150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F081-9B56-644D-9B30-0A9E7DBBF9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981E5-99BB-0B42-A552-676AC4719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733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F081-9B56-644D-9B30-0A9E7DBBF9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981E5-99BB-0B42-A552-676AC4719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4830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7F07C-D180-43F5-AFD8-E89EFEE1E14B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08/06/2020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465EB-B05F-49B6-B65B-6AE06E17EBD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4449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EBC80-E5BC-4754-9D27-301F220DEACB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08/06/2020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465EB-B05F-49B6-B65B-6AE06E17EBD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9083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FC5AC-ED3A-4326-9FDA-85E8056AFB41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08/06/2020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465EB-B05F-49B6-B65B-6AE06E17EBD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7858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4AF10-6E7D-452F-93BC-3016E318D391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08/06/2020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465EB-B05F-49B6-B65B-6AE06E17EBD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5165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E2BB0-42FD-493E-9B51-10449FE83DC2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08/06/2020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465EB-B05F-49B6-B65B-6AE06E17EBD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0861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F6FA8-21E3-46B4-8FFB-E3601C5E7787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08/06/2020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465EB-B05F-49B6-B65B-6AE06E17EBD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8792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9F5BE-1C13-44BD-98A7-E68C3A86E531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08/06/2020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465EB-B05F-49B6-B65B-6AE06E17EBD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9661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0891C-EA35-4D64-9ECE-EA74D636A723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08/06/2020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465EB-B05F-49B6-B65B-6AE06E17EBD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001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F081-9B56-644D-9B30-0A9E7DBBF9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981E5-99BB-0B42-A552-676AC4719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5160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3B343-9092-47D2-843B-5FE34467080A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08/06/2020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465EB-B05F-49B6-B65B-6AE06E17EBD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7154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356F8-5CFF-4303-932A-D4E5626BBE15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08/06/2020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465EB-B05F-49B6-B65B-6AE06E17EBD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7068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3B6B3-BFBD-4299-B4D2-5A405753CD7D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08/06/2020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465EB-B05F-49B6-B65B-6AE06E17EBD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937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538000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017675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F081-9B56-644D-9B30-0A9E7DBBF9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981E5-99BB-0B42-A552-676AC4719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4084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F081-9B56-644D-9B30-0A9E7DBBF9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981E5-99BB-0B42-A552-676AC4719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5306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F081-9B56-644D-9B30-0A9E7DBBF9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981E5-99BB-0B42-A552-676AC4719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43099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F081-9B56-644D-9B30-0A9E7DBBF9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981E5-99BB-0B42-A552-676AC4719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6855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F081-9B56-644D-9B30-0A9E7DBBF9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981E5-99BB-0B42-A552-676AC4719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5687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F081-9B56-644D-9B30-0A9E7DBBF9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981E5-99BB-0B42-A552-676AC4719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57795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F081-9B56-644D-9B30-0A9E7DBBF9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981E5-99BB-0B42-A552-676AC4719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320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F081-9B56-644D-9B30-0A9E7DBBF9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981E5-99BB-0B42-A552-676AC4719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16739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F081-9B56-644D-9B30-0A9E7DBBF9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981E5-99BB-0B42-A552-676AC4719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1398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F081-9B56-644D-9B30-0A9E7DBBF9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981E5-99BB-0B42-A552-676AC4719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31213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F081-9B56-644D-9B30-0A9E7DBBF9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981E5-99BB-0B42-A552-676AC4719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11598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F081-9B56-644D-9B30-0A9E7DBBF9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981E5-99BB-0B42-A552-676AC4719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26171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F08E-9C2D-4E8C-B4F7-2C61A66ADAA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47388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F08E-9C2D-4E8C-B4F7-2C61A66ADAA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44684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F08E-9C2D-4E8C-B4F7-2C61A66ADAA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4473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F08E-9C2D-4E8C-B4F7-2C61A66ADAA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65138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F08E-9C2D-4E8C-B4F7-2C61A66ADAA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26413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F08E-9C2D-4E8C-B4F7-2C61A66ADAA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407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F081-9B56-644D-9B30-0A9E7DBBF9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981E5-99BB-0B42-A552-676AC4719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87158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F08E-9C2D-4E8C-B4F7-2C61A66ADAA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4913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F08E-9C2D-4E8C-B4F7-2C61A66ADAA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48589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F08E-9C2D-4E8C-B4F7-2C61A66ADAA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45838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F08E-9C2D-4E8C-B4F7-2C61A66ADAA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57942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F08E-9C2D-4E8C-B4F7-2C61A66ADAA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74182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503783"/>
          </a:xfrm>
          <a:prstGeom prst="rect">
            <a:avLst/>
          </a:prstGeom>
          <a:solidFill>
            <a:srgbClr val="0072C6"/>
          </a:solidFill>
        </p:spPr>
        <p:txBody>
          <a:bodyPr/>
          <a:lstStyle>
            <a:lvl1pPr marL="177800" indent="0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250825" y="692696"/>
            <a:ext cx="8642350" cy="432047"/>
          </a:xfrm>
        </p:spPr>
        <p:txBody>
          <a:bodyPr>
            <a:normAutofit/>
          </a:bodyPr>
          <a:lstStyle>
            <a:lvl1pPr marL="177800" indent="0">
              <a:defRPr sz="2200" baseline="0">
                <a:solidFill>
                  <a:srgbClr val="0072C6"/>
                </a:solidFill>
                <a:latin typeface="+mn-lt"/>
              </a:defRPr>
            </a:lvl1pPr>
          </a:lstStyle>
          <a:p>
            <a:pPr lvl="0"/>
            <a:r>
              <a:rPr lang="en-GB" dirty="0" smtClean="0"/>
              <a:t>Subtitle 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250825" y="1341439"/>
            <a:ext cx="8642350" cy="503989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277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503783"/>
          </a:xfrm>
          <a:prstGeom prst="rect">
            <a:avLst/>
          </a:prstGeom>
          <a:solidFill>
            <a:srgbClr val="0091C9"/>
          </a:solidFill>
        </p:spPr>
        <p:txBody>
          <a:bodyPr/>
          <a:lstStyle>
            <a:lvl1pPr marL="177800" indent="0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250825" y="692696"/>
            <a:ext cx="8642350" cy="432047"/>
          </a:xfrm>
        </p:spPr>
        <p:txBody>
          <a:bodyPr>
            <a:normAutofit/>
          </a:bodyPr>
          <a:lstStyle>
            <a:lvl1pPr marL="177800" indent="0">
              <a:defRPr sz="2200" baseline="0">
                <a:solidFill>
                  <a:srgbClr val="0091C9"/>
                </a:solidFill>
                <a:latin typeface="+mn-lt"/>
              </a:defRPr>
            </a:lvl1pPr>
          </a:lstStyle>
          <a:p>
            <a:pPr lvl="0"/>
            <a:r>
              <a:rPr lang="en-GB" dirty="0" smtClean="0"/>
              <a:t>Subtitle 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250825" y="1341438"/>
            <a:ext cx="8642350" cy="518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>
                <a:solidFill>
                  <a:srgbClr val="3F3F3F">
                    <a:lumMod val="5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3F3F3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853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584" y="1600201"/>
            <a:ext cx="3744416" cy="3773136"/>
          </a:xfrm>
        </p:spPr>
        <p:txBody>
          <a:bodyPr>
            <a:normAutofit/>
          </a:bodyPr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032" y="1600201"/>
            <a:ext cx="3826768" cy="3773136"/>
          </a:xfrm>
        </p:spPr>
        <p:txBody>
          <a:bodyPr>
            <a:normAutofit/>
          </a:bodyPr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580198"/>
            <a:ext cx="1800200" cy="945146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827584" y="404664"/>
            <a:ext cx="7776864" cy="670396"/>
          </a:xfrm>
        </p:spPr>
        <p:txBody>
          <a:bodyPr anchor="b">
            <a:noAutofit/>
          </a:bodyPr>
          <a:lstStyle>
            <a:lvl1pPr algn="l">
              <a:defRPr sz="3000" b="1" baseline="0">
                <a:solidFill>
                  <a:srgbClr val="008DE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Place your page header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624008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827584" y="1340768"/>
            <a:ext cx="5184775" cy="4319588"/>
          </a:xfrm>
        </p:spPr>
        <p:txBody>
          <a:bodyPr>
            <a:normAutofit/>
          </a:bodyPr>
          <a:lstStyle>
            <a:lvl1pPr marL="0" indent="0">
              <a:buNone/>
              <a:defRPr sz="3000" b="1" baseline="0">
                <a:solidFill>
                  <a:srgbClr val="008DE5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Place your first section header here</a:t>
            </a: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2565344"/>
            <a:ext cx="1618006" cy="39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7495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503783"/>
          </a:xfrm>
          <a:prstGeom prst="rect">
            <a:avLst/>
          </a:prstGeom>
          <a:solidFill>
            <a:srgbClr val="0072C6"/>
          </a:solidFill>
        </p:spPr>
        <p:txBody>
          <a:bodyPr/>
          <a:lstStyle>
            <a:lvl1pPr marL="177800" indent="0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250825" y="692696"/>
            <a:ext cx="8642350" cy="432047"/>
          </a:xfrm>
        </p:spPr>
        <p:txBody>
          <a:bodyPr>
            <a:normAutofit/>
          </a:bodyPr>
          <a:lstStyle>
            <a:lvl1pPr marL="177800" indent="0">
              <a:defRPr sz="2200" baseline="0">
                <a:solidFill>
                  <a:srgbClr val="0072C6"/>
                </a:solidFill>
                <a:latin typeface="+mn-lt"/>
              </a:defRPr>
            </a:lvl1pPr>
          </a:lstStyle>
          <a:p>
            <a:pPr lvl="0"/>
            <a:r>
              <a:rPr lang="en-GB" dirty="0" smtClean="0"/>
              <a:t>Subtitle 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250825" y="1341439"/>
            <a:ext cx="8642350" cy="503989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687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F081-9B56-644D-9B30-0A9E7DBBF9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981E5-99BB-0B42-A552-676AC4719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22728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503783"/>
          </a:xfrm>
          <a:prstGeom prst="rect">
            <a:avLst/>
          </a:prstGeom>
          <a:solidFill>
            <a:srgbClr val="0072C6"/>
          </a:solidFill>
        </p:spPr>
        <p:txBody>
          <a:bodyPr/>
          <a:lstStyle>
            <a:lvl1pPr marL="177800" indent="0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250825" y="692696"/>
            <a:ext cx="8642350" cy="432047"/>
          </a:xfrm>
        </p:spPr>
        <p:txBody>
          <a:bodyPr>
            <a:normAutofit/>
          </a:bodyPr>
          <a:lstStyle>
            <a:lvl1pPr marL="177800" indent="0">
              <a:defRPr sz="2200" baseline="0">
                <a:solidFill>
                  <a:srgbClr val="0072C6"/>
                </a:solidFill>
                <a:latin typeface="+mn-lt"/>
              </a:defRPr>
            </a:lvl1pPr>
          </a:lstStyle>
          <a:p>
            <a:pPr lvl="0"/>
            <a:r>
              <a:rPr lang="en-GB" dirty="0" smtClean="0"/>
              <a:t>Subtitle 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250825" y="1341439"/>
            <a:ext cx="8642350" cy="503989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804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827584" y="1340768"/>
            <a:ext cx="5184775" cy="4319588"/>
          </a:xfrm>
        </p:spPr>
        <p:txBody>
          <a:bodyPr>
            <a:normAutofit/>
          </a:bodyPr>
          <a:lstStyle>
            <a:lvl1pPr marL="0" indent="0">
              <a:buNone/>
              <a:defRPr sz="3000" b="1" baseline="0">
                <a:solidFill>
                  <a:srgbClr val="008DE5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Place your fourth section header here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6670" y="2565344"/>
            <a:ext cx="1397879" cy="39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3636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 pag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Wherever possible used pictures that</a:t>
            </a:r>
            <a:br>
              <a:rPr lang="en-GB" dirty="0"/>
            </a:br>
            <a:r>
              <a:rPr lang="en-GB" dirty="0"/>
              <a:t> fill the whole screen</a:t>
            </a:r>
          </a:p>
        </p:txBody>
      </p:sp>
    </p:spTree>
    <p:extLst>
      <p:ext uri="{BB962C8B-B14F-4D97-AF65-F5344CB8AC3E}">
        <p14:creationId xmlns:p14="http://schemas.microsoft.com/office/powerpoint/2010/main" val="113964451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827584" y="1340768"/>
            <a:ext cx="5184775" cy="4319588"/>
          </a:xfrm>
        </p:spPr>
        <p:txBody>
          <a:bodyPr>
            <a:normAutofit/>
          </a:bodyPr>
          <a:lstStyle>
            <a:lvl1pPr marL="0" indent="0">
              <a:buNone/>
              <a:defRPr sz="3000" b="1" baseline="0">
                <a:solidFill>
                  <a:srgbClr val="008DE5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Place your first section header here</a:t>
            </a: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2565344"/>
            <a:ext cx="1618006" cy="39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8614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503783"/>
          </a:xfrm>
          <a:prstGeom prst="rect">
            <a:avLst/>
          </a:prstGeom>
          <a:solidFill>
            <a:srgbClr val="0072C6"/>
          </a:solidFill>
        </p:spPr>
        <p:txBody>
          <a:bodyPr/>
          <a:lstStyle>
            <a:lvl1pPr marL="177800" indent="0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250825" y="692696"/>
            <a:ext cx="8642350" cy="432047"/>
          </a:xfrm>
        </p:spPr>
        <p:txBody>
          <a:bodyPr>
            <a:normAutofit/>
          </a:bodyPr>
          <a:lstStyle>
            <a:lvl1pPr marL="177800" indent="0">
              <a:defRPr sz="2200" baseline="0">
                <a:solidFill>
                  <a:srgbClr val="0072C6"/>
                </a:solidFill>
                <a:latin typeface="+mn-lt"/>
              </a:defRPr>
            </a:lvl1pPr>
          </a:lstStyle>
          <a:p>
            <a:pPr lvl="0"/>
            <a:r>
              <a:rPr lang="en-GB" dirty="0" smtClean="0"/>
              <a:t>Subtitle 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250825" y="1341439"/>
            <a:ext cx="8642350" cy="503989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>
                <a:solidFill>
                  <a:srgbClr val="3F3F3F">
                    <a:lumMod val="5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3F3F3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998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538000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017675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F081-9B56-644D-9B30-0A9E7DBBF9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981E5-99BB-0B42-A552-676AC4719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60749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F081-9B56-644D-9B30-0A9E7DBBF9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981E5-99BB-0B42-A552-676AC4719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07282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F081-9B56-644D-9B30-0A9E7DBBF9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981E5-99BB-0B42-A552-676AC4719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54609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F081-9B56-644D-9B30-0A9E7DBBF9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981E5-99BB-0B42-A552-676AC4719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25597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F081-9B56-644D-9B30-0A9E7DBBF9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981E5-99BB-0B42-A552-676AC4719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51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F081-9B56-644D-9B30-0A9E7DBBF9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981E5-99BB-0B42-A552-676AC4719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006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F081-9B56-644D-9B30-0A9E7DBBF9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981E5-99BB-0B42-A552-676AC4719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95395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F081-9B56-644D-9B30-0A9E7DBBF9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981E5-99BB-0B42-A552-676AC4719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80690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F081-9B56-644D-9B30-0A9E7DBBF9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981E5-99BB-0B42-A552-676AC4719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53307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F081-9B56-644D-9B30-0A9E7DBBF9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981E5-99BB-0B42-A552-676AC4719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18975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F081-9B56-644D-9B30-0A9E7DBBF9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981E5-99BB-0B42-A552-676AC4719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89296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F081-9B56-644D-9B30-0A9E7DBBF9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981E5-99BB-0B42-A552-676AC4719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97159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7F07C-D180-43F5-AFD8-E89EFEE1E14B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08/06/2020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465EB-B05F-49B6-B65B-6AE06E17EBD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01043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EBC80-E5BC-4754-9D27-301F220DEACB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08/06/2020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465EB-B05F-49B6-B65B-6AE06E17EBD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84229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FC5AC-ED3A-4326-9FDA-85E8056AFB41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08/06/2020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465EB-B05F-49B6-B65B-6AE06E17EBD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86961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4AF10-6E7D-452F-93BC-3016E318D391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08/06/2020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465EB-B05F-49B6-B65B-6AE06E17EBD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815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F081-9B56-644D-9B30-0A9E7DBBF9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981E5-99BB-0B42-A552-676AC4719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1358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E2BB0-42FD-493E-9B51-10449FE83DC2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08/06/2020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465EB-B05F-49B6-B65B-6AE06E17EBD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81494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F6FA8-21E3-46B4-8FFB-E3601C5E7787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08/06/2020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465EB-B05F-49B6-B65B-6AE06E17EBD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34298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9F5BE-1C13-44BD-98A7-E68C3A86E531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08/06/2020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465EB-B05F-49B6-B65B-6AE06E17EBD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44017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0891C-EA35-4D64-9ECE-EA74D636A723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08/06/2020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465EB-B05F-49B6-B65B-6AE06E17EBD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0197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3B343-9092-47D2-843B-5FE34467080A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08/06/2020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465EB-B05F-49B6-B65B-6AE06E17EBD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84447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356F8-5CFF-4303-932A-D4E5626BBE15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08/06/2020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465EB-B05F-49B6-B65B-6AE06E17EBD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380421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3B6B3-BFBD-4299-B4D2-5A405753CD7D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08/06/2020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465EB-B05F-49B6-B65B-6AE06E17EBD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425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F081-9B56-644D-9B30-0A9E7DBBF9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981E5-99BB-0B42-A552-676AC4719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988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F081-9B56-644D-9B30-0A9E7DBBF9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981E5-99BB-0B42-A552-676AC4719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70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18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6.xml"/><Relationship Id="rId21" Type="http://schemas.openxmlformats.org/officeDocument/2006/relationships/slideLayout" Target="../slideLayouts/slideLayout54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17" Type="http://schemas.openxmlformats.org/officeDocument/2006/relationships/slideLayout" Target="../slideLayouts/slideLayout50.xml"/><Relationship Id="rId2" Type="http://schemas.openxmlformats.org/officeDocument/2006/relationships/slideLayout" Target="../slideLayouts/slideLayout35.xml"/><Relationship Id="rId16" Type="http://schemas.openxmlformats.org/officeDocument/2006/relationships/slideLayout" Target="../slideLayouts/slideLayout49.xml"/><Relationship Id="rId20" Type="http://schemas.openxmlformats.org/officeDocument/2006/relationships/slideLayout" Target="../slideLayouts/slideLayout53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43.xml"/><Relationship Id="rId19" Type="http://schemas.openxmlformats.org/officeDocument/2006/relationships/slideLayout" Target="../slideLayouts/slideLayout52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slideLayout" Target="../slideLayouts/slideLayout47.xml"/><Relationship Id="rId22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57.xml"/><Relationship Id="rId7" Type="http://schemas.openxmlformats.org/officeDocument/2006/relationships/slideLayout" Target="../slideLayouts/slideLayout6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6.xml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slideLayout" Target="../slideLayouts/slideLayout65.xml"/><Relationship Id="rId5" Type="http://schemas.openxmlformats.org/officeDocument/2006/relationships/slideLayout" Target="../slideLayouts/slideLayout59.xml"/><Relationship Id="rId10" Type="http://schemas.openxmlformats.org/officeDocument/2006/relationships/slideLayout" Target="../slideLayouts/slideLayout64.xml"/><Relationship Id="rId4" Type="http://schemas.openxmlformats.org/officeDocument/2006/relationships/slideLayout" Target="../slideLayouts/slideLayout58.xml"/><Relationship Id="rId9" Type="http://schemas.openxmlformats.org/officeDocument/2006/relationships/slideLayout" Target="../slideLayouts/slideLayout6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3.xml"/><Relationship Id="rId3" Type="http://schemas.openxmlformats.org/officeDocument/2006/relationships/slideLayout" Target="../slideLayouts/slideLayout68.xml"/><Relationship Id="rId7" Type="http://schemas.openxmlformats.org/officeDocument/2006/relationships/slideLayout" Target="../slideLayouts/slideLayout7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7.xml"/><Relationship Id="rId1" Type="http://schemas.openxmlformats.org/officeDocument/2006/relationships/slideLayout" Target="../slideLayouts/slideLayout66.xml"/><Relationship Id="rId6" Type="http://schemas.openxmlformats.org/officeDocument/2006/relationships/slideLayout" Target="../slideLayouts/slideLayout71.xml"/><Relationship Id="rId11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0.xml"/><Relationship Id="rId10" Type="http://schemas.openxmlformats.org/officeDocument/2006/relationships/slideLayout" Target="../slideLayouts/slideLayout75.xml"/><Relationship Id="rId4" Type="http://schemas.openxmlformats.org/officeDocument/2006/relationships/slideLayout" Target="../slideLayouts/slideLayout69.xml"/><Relationship Id="rId9" Type="http://schemas.openxmlformats.org/officeDocument/2006/relationships/slideLayout" Target="../slideLayouts/slideLayout7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560280"/>
            <a:ext cx="7886700" cy="8088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369127"/>
            <a:ext cx="7886700" cy="38078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0F081-9B56-644D-9B30-0A9E7DBBF9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981E5-99BB-0B42-A552-676AC4719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5518" y="446587"/>
            <a:ext cx="2299832" cy="934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592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5EFDA-25C2-4E81-8931-078C841EDD91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08/06/2020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465EB-B05F-49B6-B65B-6AE06E17EBD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146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560280"/>
            <a:ext cx="7886700" cy="8088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369127"/>
            <a:ext cx="7886700" cy="38078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0F081-9B56-644D-9B30-0A9E7DBBF9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981E5-99BB-0B42-A552-676AC4719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5518" y="446587"/>
            <a:ext cx="2299832" cy="934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448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0F08E-9C2D-4E8C-B4F7-2C61A66ADAA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125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  <p:sldLayoutId id="2147483761" r:id="rId14"/>
    <p:sldLayoutId id="2147483762" r:id="rId15"/>
    <p:sldLayoutId id="2147483763" r:id="rId16"/>
    <p:sldLayoutId id="2147483764" r:id="rId17"/>
    <p:sldLayoutId id="2147483765" r:id="rId18"/>
    <p:sldLayoutId id="2147483766" r:id="rId19"/>
    <p:sldLayoutId id="2147483767" r:id="rId20"/>
    <p:sldLayoutId id="2147483768" r:id="rId2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560280"/>
            <a:ext cx="7886700" cy="8088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369127"/>
            <a:ext cx="7886700" cy="38078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0F081-9B56-644D-9B30-0A9E7DBBF9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981E5-99BB-0B42-A552-676AC4719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5518" y="446587"/>
            <a:ext cx="2299832" cy="934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060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5EFDA-25C2-4E81-8931-078C841EDD91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08/06/2020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465EB-B05F-49B6-B65B-6AE06E17EBD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467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589240"/>
            <a:ext cx="2616462" cy="1140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19" y="908720"/>
            <a:ext cx="8640960" cy="1656184"/>
          </a:xfrm>
          <a:ln>
            <a:solidFill>
              <a:schemeClr val="accent1">
                <a:shade val="50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5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standardization of discharge process</a:t>
            </a:r>
          </a:p>
          <a:p>
            <a:pPr marL="354013" lvl="1" indent="-354013">
              <a:buFont typeface="Wingdings" panose="05000000000000000000" pitchFamily="2" charset="2"/>
              <a:buChar char="§"/>
            </a:pP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Patients were getting “lost to follow-up” (11% in pilot CCG), </a:t>
            </a:r>
            <a:r>
              <a:rPr lang="en-US" sz="15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no safety netting in place</a:t>
            </a:r>
          </a:p>
          <a:p>
            <a:pPr marL="354013" lvl="1" indent="-354013">
              <a:buFont typeface="Wingdings" panose="05000000000000000000" pitchFamily="2" charset="2"/>
              <a:buChar char="§"/>
            </a:pP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Huge variation in service quality &amp; appointment frequency but overall oversubscribed Urology OP</a:t>
            </a:r>
          </a:p>
          <a:p>
            <a:pPr marL="354013" lvl="1" indent="-354013">
              <a:buFont typeface="Wingdings" panose="05000000000000000000" pitchFamily="2" charset="2"/>
              <a:buChar char="§"/>
            </a:pP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GPs were not receiving adequate information on onward management of discharged patients</a:t>
            </a:r>
          </a:p>
          <a:p>
            <a:pPr marL="354013" lvl="1" indent="-354013">
              <a:buFont typeface="Wingdings" panose="05000000000000000000" pitchFamily="2" charset="2"/>
              <a:buChar char="§"/>
            </a:pP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Patients were not being supported to self-manage</a:t>
            </a:r>
          </a:p>
          <a:p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en-US" sz="1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en-US" sz="1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0390" y="2728570"/>
            <a:ext cx="8752089" cy="4031873"/>
          </a:xfrm>
          <a:prstGeom prst="rect">
            <a:avLst/>
          </a:prstGeom>
          <a:noFill/>
          <a:ln w="381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Governed by a contracts and hospital-level SOP, the pathway </a:t>
            </a:r>
            <a:r>
              <a:rPr lang="en-GB" sz="1600" b="1" u="sng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now</a:t>
            </a:r>
            <a:r>
              <a:rPr lang="en-GB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ensures:</a:t>
            </a:r>
          </a:p>
          <a:p>
            <a:endParaRPr lang="en-GB" sz="16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decision and responsibility for transfer </a:t>
            </a:r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Secondary </a:t>
            </a:r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 (SOP, contracts). Patient 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 </a:t>
            </a:r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informed 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 transfer at last </a:t>
            </a:r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OPA.</a:t>
            </a:r>
            <a:endParaRPr lang="en-GB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will 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informed of transfer and </a:t>
            </a:r>
            <a:r>
              <a:rPr lang="en-GB" sz="1600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receive a HNA and Treatment Summary outlining clear PSA thresholds and criteria for </a:t>
            </a:r>
            <a:r>
              <a:rPr lang="en-GB" sz="1600" u="sng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re-referral </a:t>
            </a:r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Practices 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write to patient confirming </a:t>
            </a:r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transfer and 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offer a Welcome Appointment to discuss holistic needs </a:t>
            </a:r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(LCS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</a:p>
          <a:p>
            <a:endParaRPr lang="en-GB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Urology 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MDT </a:t>
            </a:r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 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transferred patients which </a:t>
            </a:r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ratified 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primary </a:t>
            </a:r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 and acts as a safety net </a:t>
            </a:r>
            <a:endParaRPr lang="en-GB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Primary 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 follow-up is </a:t>
            </a:r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be offered 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100% of eligible </a:t>
            </a:r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patients. Monitored and evaluated by CCG /Federation (LCS).</a:t>
            </a:r>
          </a:p>
          <a:p>
            <a:endParaRPr lang="en-GB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GPNs and GPs more confident in managing these patients as a long term condition</a:t>
            </a:r>
            <a:endParaRPr lang="en-GB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44"/>
          <a:stretch/>
        </p:blipFill>
        <p:spPr bwMode="auto">
          <a:xfrm>
            <a:off x="7164288" y="0"/>
            <a:ext cx="1872208" cy="86409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Rectangle 1"/>
          <p:cNvSpPr/>
          <p:nvPr/>
        </p:nvSpPr>
        <p:spPr>
          <a:xfrm>
            <a:off x="140390" y="139660"/>
            <a:ext cx="68078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Bridging the gaps in discharge processes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76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1143000"/>
          </a:xfrm>
        </p:spPr>
        <p:txBody>
          <a:bodyPr>
            <a:normAutofit/>
          </a:bodyPr>
          <a:lstStyle/>
          <a:p>
            <a:pPr lvl="0" algn="l">
              <a:spcBef>
                <a:spcPts val="0"/>
              </a:spcBef>
            </a:pPr>
            <a:r>
              <a:rPr lang="en-GB" sz="2800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Primary care stratified follow-up </a:t>
            </a:r>
            <a:br>
              <a:rPr lang="en-GB" sz="2800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</a:br>
            <a:r>
              <a:rPr lang="en-GB" sz="2800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of stable prostate cancer patients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44"/>
          <a:stretch/>
        </p:blipFill>
        <p:spPr bwMode="auto">
          <a:xfrm>
            <a:off x="7164288" y="0"/>
            <a:ext cx="1872208" cy="86409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Google Shape;699;p86"/>
          <p:cNvPicPr preferRelativeResize="0">
            <a:picLocks noGrp="1"/>
          </p:cNvPicPr>
          <p:nvPr>
            <p:ph idx="1"/>
          </p:nvPr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1560" y="1340768"/>
            <a:ext cx="7776864" cy="551723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700;p8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67944" y="2708920"/>
            <a:ext cx="866775" cy="1657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87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5" name="Straight Connector 74"/>
          <p:cNvCxnSpPr/>
          <p:nvPr/>
        </p:nvCxnSpPr>
        <p:spPr>
          <a:xfrm>
            <a:off x="4240426" y="865942"/>
            <a:ext cx="3126" cy="555659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ounded Rectangle 3"/>
          <p:cNvSpPr/>
          <p:nvPr/>
        </p:nvSpPr>
        <p:spPr>
          <a:xfrm>
            <a:off x="164168" y="1690649"/>
            <a:ext cx="504825" cy="75948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000" dirty="0" smtClean="0">
                <a:solidFill>
                  <a:prstClr val="black"/>
                </a:solidFill>
              </a:rPr>
              <a:t>Secondary Care Admin</a:t>
            </a:r>
            <a:endParaRPr lang="en-GB" sz="1000" dirty="0">
              <a:solidFill>
                <a:prstClr val="black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64168" y="2926924"/>
            <a:ext cx="504825" cy="1476313"/>
          </a:xfrm>
          <a:prstGeom prst="round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000" dirty="0" smtClean="0">
                <a:solidFill>
                  <a:prstClr val="black"/>
                </a:solidFill>
              </a:rPr>
              <a:t>Medical</a:t>
            </a:r>
            <a:endParaRPr lang="en-GB" sz="1000" dirty="0">
              <a:solidFill>
                <a:prstClr val="black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64168" y="5640865"/>
            <a:ext cx="504825" cy="537319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000" dirty="0" smtClean="0">
                <a:solidFill>
                  <a:prstClr val="black"/>
                </a:solidFill>
              </a:rPr>
              <a:t>CNS</a:t>
            </a:r>
            <a:endParaRPr lang="en-GB" sz="1000" dirty="0">
              <a:solidFill>
                <a:prstClr val="black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64164" y="4949907"/>
            <a:ext cx="504825" cy="52264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000" dirty="0" smtClean="0">
                <a:solidFill>
                  <a:prstClr val="black"/>
                </a:solidFill>
              </a:rPr>
              <a:t>Patient</a:t>
            </a:r>
            <a:endParaRPr lang="en-GB" sz="1000" dirty="0">
              <a:solidFill>
                <a:prstClr val="black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64163" y="1027282"/>
            <a:ext cx="504825" cy="449451"/>
          </a:xfrm>
          <a:prstGeom prst="roundRect">
            <a:avLst/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000" dirty="0" smtClean="0">
                <a:solidFill>
                  <a:prstClr val="black"/>
                </a:solidFill>
              </a:rPr>
              <a:t>GP</a:t>
            </a:r>
            <a:endParaRPr lang="en-GB" sz="1000" dirty="0">
              <a:solidFill>
                <a:prstClr val="black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64167" y="6258573"/>
            <a:ext cx="504825" cy="512887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/>
            <a:r>
              <a:rPr lang="en-GB" sz="1000" dirty="0" smtClean="0">
                <a:solidFill>
                  <a:prstClr val="black"/>
                </a:solidFill>
              </a:rPr>
              <a:t>Support services</a:t>
            </a:r>
            <a:endParaRPr lang="en-GB" sz="10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20100" y="1785151"/>
            <a:ext cx="635295" cy="5704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36000" tIns="36000" rIns="36000" bIns="36000" rtlCol="0" anchor="ctr"/>
          <a:lstStyle/>
          <a:p>
            <a:pPr algn="ctr"/>
            <a:r>
              <a:rPr lang="en-GB" sz="1000" dirty="0" smtClean="0">
                <a:solidFill>
                  <a:prstClr val="black"/>
                </a:solidFill>
              </a:rPr>
              <a:t>Process referral</a:t>
            </a:r>
            <a:endParaRPr lang="en-GB" sz="10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900398" y="1738708"/>
            <a:ext cx="1114623" cy="66336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36000" tIns="36000" rIns="36000" bIns="36000" rtlCol="0" anchor="ctr"/>
          <a:lstStyle/>
          <a:p>
            <a:pPr algn="ctr"/>
            <a:r>
              <a:rPr lang="en-GB" sz="1000" dirty="0" smtClean="0">
                <a:solidFill>
                  <a:prstClr val="black"/>
                </a:solidFill>
              </a:rPr>
              <a:t>Entry onto cancer IT system and remote monitoring database</a:t>
            </a:r>
            <a:endParaRPr lang="en-GB" sz="1000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149040" y="1785152"/>
            <a:ext cx="949987" cy="57047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36000" tIns="36000" rIns="36000" bIns="36000" rtlCol="0" anchor="ctr"/>
          <a:lstStyle/>
          <a:p>
            <a:pPr algn="ctr"/>
            <a:r>
              <a:rPr lang="en-GB" sz="1000" dirty="0" smtClean="0">
                <a:solidFill>
                  <a:prstClr val="black"/>
                </a:solidFill>
              </a:rPr>
              <a:t>Decision recorded on IT cancer system</a:t>
            </a:r>
            <a:endParaRPr lang="en-GB" sz="1000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407539" y="1785152"/>
            <a:ext cx="1345376" cy="5704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36000" tIns="36000" rIns="36000" bIns="36000" rtlCol="0" anchor="ctr"/>
          <a:lstStyle/>
          <a:p>
            <a:pPr algn="ctr"/>
            <a:r>
              <a:rPr lang="en-GB" sz="1000" dirty="0" smtClean="0">
                <a:solidFill>
                  <a:prstClr val="black"/>
                </a:solidFill>
              </a:rPr>
              <a:t>Preparation of </a:t>
            </a:r>
            <a:r>
              <a:rPr lang="en-GB" sz="1000" dirty="0">
                <a:solidFill>
                  <a:prstClr val="black"/>
                </a:solidFill>
              </a:rPr>
              <a:t>T</a:t>
            </a:r>
            <a:r>
              <a:rPr lang="en-GB" sz="1000" dirty="0" smtClean="0">
                <a:solidFill>
                  <a:prstClr val="black"/>
                </a:solidFill>
              </a:rPr>
              <a:t>reatment </a:t>
            </a:r>
            <a:r>
              <a:rPr lang="en-GB" sz="1000" dirty="0">
                <a:solidFill>
                  <a:prstClr val="black"/>
                </a:solidFill>
              </a:rPr>
              <a:t>S</a:t>
            </a:r>
            <a:r>
              <a:rPr lang="en-GB" sz="1000" dirty="0" smtClean="0">
                <a:solidFill>
                  <a:prstClr val="black"/>
                </a:solidFill>
              </a:rPr>
              <a:t>ummary and invitation to aftercare appointment</a:t>
            </a:r>
            <a:endParaRPr lang="en-GB" sz="10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46957" y="3373741"/>
            <a:ext cx="903822" cy="615970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1000" dirty="0" smtClean="0">
                <a:solidFill>
                  <a:prstClr val="black"/>
                </a:solidFill>
              </a:rPr>
              <a:t>Investigations and diagnosis</a:t>
            </a:r>
            <a:endParaRPr lang="en-GB" sz="100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943381" y="2624035"/>
            <a:ext cx="1155646" cy="2037261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en-GB" sz="900" dirty="0" smtClean="0">
                <a:solidFill>
                  <a:prstClr val="black"/>
                </a:solidFill>
              </a:rPr>
              <a:t>Treatment decision /</a:t>
            </a:r>
          </a:p>
          <a:p>
            <a:r>
              <a:rPr lang="en-GB" sz="900" dirty="0" smtClean="0">
                <a:solidFill>
                  <a:prstClr val="black"/>
                </a:solidFill>
              </a:rPr>
              <a:t>Treatment /</a:t>
            </a:r>
          </a:p>
          <a:p>
            <a:r>
              <a:rPr lang="en-GB" sz="900" b="1" dirty="0" smtClean="0">
                <a:solidFill>
                  <a:prstClr val="black"/>
                </a:solidFill>
              </a:rPr>
              <a:t>End of treatment clinical OPA </a:t>
            </a:r>
            <a:r>
              <a:rPr lang="en-GB" sz="900" dirty="0" smtClean="0">
                <a:solidFill>
                  <a:prstClr val="black"/>
                </a:solidFill>
              </a:rPr>
              <a:t>with: discussion of  future surveillance tests, support information and healthy living advice</a:t>
            </a:r>
          </a:p>
          <a:p>
            <a:r>
              <a:rPr lang="en-GB" sz="900" dirty="0" smtClean="0">
                <a:solidFill>
                  <a:prstClr val="black"/>
                </a:solidFill>
              </a:rPr>
              <a:t>Treatment summary completed</a:t>
            </a:r>
            <a:endParaRPr lang="en-GB" sz="9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385502" y="2472092"/>
            <a:ext cx="1306349" cy="2252100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en-GB" sz="900" dirty="0">
                <a:solidFill>
                  <a:prstClr val="black"/>
                </a:solidFill>
              </a:rPr>
              <a:t>O</a:t>
            </a:r>
            <a:r>
              <a:rPr lang="en-GB" sz="900" dirty="0" smtClean="0">
                <a:solidFill>
                  <a:prstClr val="black"/>
                </a:solidFill>
              </a:rPr>
              <a:t>nce PSA stable, </a:t>
            </a:r>
            <a:r>
              <a:rPr lang="en-GB" sz="900" b="1" dirty="0" smtClean="0">
                <a:solidFill>
                  <a:prstClr val="black"/>
                </a:solidFill>
              </a:rPr>
              <a:t>Stratified follow-up OPA </a:t>
            </a:r>
            <a:r>
              <a:rPr lang="en-GB" sz="900" dirty="0" smtClean="0">
                <a:solidFill>
                  <a:prstClr val="black"/>
                </a:solidFill>
              </a:rPr>
              <a:t>with clinician: </a:t>
            </a:r>
          </a:p>
          <a:p>
            <a:r>
              <a:rPr lang="en-GB" sz="900" dirty="0" smtClean="0">
                <a:solidFill>
                  <a:prstClr val="black"/>
                </a:solidFill>
              </a:rPr>
              <a:t>HNA completed</a:t>
            </a:r>
          </a:p>
          <a:p>
            <a:r>
              <a:rPr lang="en-GB" sz="900" dirty="0" smtClean="0">
                <a:solidFill>
                  <a:prstClr val="black"/>
                </a:solidFill>
              </a:rPr>
              <a:t>Treatment  Summary reviewed and updated as required.  Discharge letter completed</a:t>
            </a:r>
          </a:p>
          <a:p>
            <a:r>
              <a:rPr lang="en-GB" sz="900" dirty="0" smtClean="0">
                <a:solidFill>
                  <a:prstClr val="black"/>
                </a:solidFill>
              </a:rPr>
              <a:t>HNA and TS given to patient and all documents sent to GP.</a:t>
            </a:r>
          </a:p>
          <a:p>
            <a:r>
              <a:rPr lang="en-GB" sz="900" b="1" dirty="0" smtClean="0">
                <a:solidFill>
                  <a:prstClr val="black"/>
                </a:solidFill>
              </a:rPr>
              <a:t>Discharge to Primary Care for all eligible individuals.</a:t>
            </a:r>
            <a:endParaRPr lang="en-GB" sz="900" b="1" dirty="0">
              <a:solidFill>
                <a:prstClr val="black"/>
              </a:solidFill>
            </a:endParaRPr>
          </a:p>
        </p:txBody>
      </p:sp>
      <p:sp>
        <p:nvSpPr>
          <p:cNvPr id="19" name="Diamond 18"/>
          <p:cNvSpPr/>
          <p:nvPr/>
        </p:nvSpPr>
        <p:spPr>
          <a:xfrm>
            <a:off x="1900398" y="2472092"/>
            <a:ext cx="738490" cy="716056"/>
          </a:xfrm>
          <a:prstGeom prst="diamond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000" dirty="0" smtClean="0">
                <a:solidFill>
                  <a:prstClr val="black"/>
                </a:solidFill>
              </a:rPr>
              <a:t>MDT</a:t>
            </a:r>
            <a:endParaRPr lang="en-GB" sz="10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515819" y="5697668"/>
            <a:ext cx="1239395" cy="42371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1000" dirty="0" smtClean="0">
                <a:solidFill>
                  <a:prstClr val="black"/>
                </a:solidFill>
              </a:rPr>
              <a:t>Holistic Needs Assessment</a:t>
            </a:r>
            <a:endParaRPr lang="en-GB" sz="1000" dirty="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913653" y="5697161"/>
            <a:ext cx="1070517" cy="48102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1000" dirty="0" smtClean="0">
                <a:solidFill>
                  <a:prstClr val="black"/>
                </a:solidFill>
              </a:rPr>
              <a:t>Discuss  follow-up options with patient</a:t>
            </a:r>
            <a:endParaRPr lang="en-GB" sz="1000" dirty="0">
              <a:solidFill>
                <a:prstClr val="black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505127" y="4972510"/>
            <a:ext cx="1233287" cy="4767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36000" tIns="36000" rIns="36000" bIns="36000" rtlCol="0" anchor="ctr"/>
          <a:lstStyle/>
          <a:p>
            <a:pPr algn="ctr"/>
            <a:r>
              <a:rPr lang="en-GB" sz="1000" dirty="0" smtClean="0">
                <a:solidFill>
                  <a:prstClr val="black"/>
                </a:solidFill>
              </a:rPr>
              <a:t>Patient info. describes follow-up options</a:t>
            </a:r>
            <a:endParaRPr lang="en-GB" sz="1000" dirty="0">
              <a:solidFill>
                <a:prstClr val="black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885368" y="2355632"/>
            <a:ext cx="3180567" cy="482461"/>
          </a:xfrm>
          <a:prstGeom prst="rect">
            <a:avLst/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36000" tIns="36000" rIns="36000" bIns="36000" rtlCol="0" anchor="ctr"/>
          <a:lstStyle/>
          <a:p>
            <a:pPr algn="ctr"/>
            <a:r>
              <a:rPr lang="en-GB" sz="1000" dirty="0" smtClean="0">
                <a:solidFill>
                  <a:prstClr val="black"/>
                </a:solidFill>
              </a:rPr>
              <a:t>Urgent referral back to secondary care as per triggers outlined on Treatment Summary</a:t>
            </a:r>
            <a:endParaRPr lang="en-GB" sz="10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46957" y="1027281"/>
            <a:ext cx="581582" cy="449451"/>
          </a:xfrm>
          <a:prstGeom prst="rect">
            <a:avLst/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36000" rIns="36000" rtlCol="0" anchor="ctr"/>
          <a:lstStyle/>
          <a:p>
            <a:pPr algn="ctr"/>
            <a:r>
              <a:rPr lang="en-GB" sz="1000" dirty="0" smtClean="0">
                <a:solidFill>
                  <a:prstClr val="black"/>
                </a:solidFill>
              </a:rPr>
              <a:t>Refer patient (2WW)</a:t>
            </a:r>
            <a:endParaRPr lang="en-GB" sz="1000" dirty="0">
              <a:solidFill>
                <a:prstClr val="black"/>
              </a:solidFill>
            </a:endParaRPr>
          </a:p>
        </p:txBody>
      </p:sp>
      <p:sp>
        <p:nvSpPr>
          <p:cNvPr id="31" name="Right Arrow 30"/>
          <p:cNvSpPr/>
          <p:nvPr/>
        </p:nvSpPr>
        <p:spPr>
          <a:xfrm>
            <a:off x="1564516" y="1004644"/>
            <a:ext cx="7428846" cy="494726"/>
          </a:xfrm>
          <a:prstGeom prst="rightArrow">
            <a:avLst/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000" dirty="0" smtClean="0">
                <a:solidFill>
                  <a:prstClr val="black"/>
                </a:solidFill>
              </a:rPr>
              <a:t>GP Support</a:t>
            </a:r>
            <a:r>
              <a:rPr lang="en-GB" sz="1000" dirty="0">
                <a:solidFill>
                  <a:prstClr val="black"/>
                </a:solidFill>
              </a:rPr>
              <a:t> </a:t>
            </a:r>
            <a:r>
              <a:rPr lang="en-GB" sz="1000" dirty="0" smtClean="0">
                <a:solidFill>
                  <a:prstClr val="black"/>
                </a:solidFill>
              </a:rPr>
              <a:t>- Includes cancer care review within 6 months of diagnosis and referral back to specialist team, as required</a:t>
            </a:r>
            <a:endParaRPr lang="en-GB" sz="1000" dirty="0">
              <a:solidFill>
                <a:prstClr val="black"/>
              </a:solidFill>
            </a:endParaRPr>
          </a:p>
        </p:txBody>
      </p:sp>
      <p:sp>
        <p:nvSpPr>
          <p:cNvPr id="32" name="Right Arrow 31"/>
          <p:cNvSpPr/>
          <p:nvPr/>
        </p:nvSpPr>
        <p:spPr>
          <a:xfrm>
            <a:off x="1528224" y="6258573"/>
            <a:ext cx="7416419" cy="591664"/>
          </a:xfrm>
          <a:prstGeom prst="right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000" dirty="0" smtClean="0">
                <a:solidFill>
                  <a:prstClr val="black"/>
                </a:solidFill>
              </a:rPr>
              <a:t>Health and well-being events AND additional support services (sexual functioning, continence, psychological/emotional support, rehab, diet and nutrition, physical activity, peer support)</a:t>
            </a:r>
            <a:endParaRPr lang="en-GB" sz="1000" dirty="0">
              <a:solidFill>
                <a:prstClr val="black"/>
              </a:solidFill>
            </a:endParaRPr>
          </a:p>
        </p:txBody>
      </p:sp>
      <p:sp>
        <p:nvSpPr>
          <p:cNvPr id="33" name="Right Arrow 32"/>
          <p:cNvSpPr/>
          <p:nvPr/>
        </p:nvSpPr>
        <p:spPr>
          <a:xfrm>
            <a:off x="6233314" y="2931444"/>
            <a:ext cx="2832621" cy="2056389"/>
          </a:xfrm>
          <a:prstGeom prst="rightArrow">
            <a:avLst>
              <a:gd name="adj1" fmla="val 74588"/>
              <a:gd name="adj2" fmla="val 35218"/>
            </a:avLst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0" bIns="0" rtlCol="0" anchor="ctr"/>
          <a:lstStyle/>
          <a:p>
            <a:pPr algn="ctr"/>
            <a:r>
              <a:rPr lang="en-GB" sz="1000" b="1" dirty="0" smtClean="0">
                <a:solidFill>
                  <a:prstClr val="black"/>
                </a:solidFill>
              </a:rPr>
              <a:t>GP Led Follow </a:t>
            </a:r>
            <a:r>
              <a:rPr lang="en-GB" sz="1000" dirty="0" smtClean="0">
                <a:solidFill>
                  <a:prstClr val="black"/>
                </a:solidFill>
              </a:rPr>
              <a:t>Up:  Welcome appointment: with signposting or referral  to relevant services. Annual holistic needs assessments are offered and  PSA testing conducted every 6-12 months </a:t>
            </a:r>
            <a:r>
              <a:rPr lang="en-GB" sz="1000" dirty="0">
                <a:solidFill>
                  <a:prstClr val="black"/>
                </a:solidFill>
              </a:rPr>
              <a:t> </a:t>
            </a:r>
            <a:r>
              <a:rPr lang="en-GB" sz="1000" dirty="0" smtClean="0">
                <a:solidFill>
                  <a:prstClr val="black"/>
                </a:solidFill>
              </a:rPr>
              <a:t>as  per the individual’s surveillance schedule</a:t>
            </a:r>
            <a:endParaRPr lang="en-GB" sz="1000" dirty="0">
              <a:solidFill>
                <a:prstClr val="black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586360" y="712054"/>
            <a:ext cx="159422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00" b="1" dirty="0" smtClean="0">
                <a:solidFill>
                  <a:srgbClr val="4F81BD">
                    <a:lumMod val="50000"/>
                  </a:srgbClr>
                </a:solidFill>
              </a:rPr>
              <a:t>Diagnosis and Treatment</a:t>
            </a:r>
            <a:endParaRPr lang="en-GB" sz="1000" b="1" dirty="0">
              <a:solidFill>
                <a:srgbClr val="4F81BD">
                  <a:lumMod val="50000"/>
                </a:srgbClr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112652" y="741934"/>
            <a:ext cx="2228962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00" b="1" dirty="0" smtClean="0">
                <a:solidFill>
                  <a:srgbClr val="4F81BD">
                    <a:lumMod val="50000"/>
                  </a:srgbClr>
                </a:solidFill>
              </a:rPr>
              <a:t>End of treatment &amp; living beyond cancer</a:t>
            </a:r>
            <a:endParaRPr lang="en-GB" sz="1000" b="1" dirty="0">
              <a:solidFill>
                <a:srgbClr val="4F81BD">
                  <a:lumMod val="50000"/>
                </a:srgbClr>
              </a:solidFill>
            </a:endParaRPr>
          </a:p>
        </p:txBody>
      </p:sp>
      <p:cxnSp>
        <p:nvCxnSpPr>
          <p:cNvPr id="14" name="Straight Arrow Connector 13"/>
          <p:cNvCxnSpPr>
            <a:stCxn id="16" idx="3"/>
          </p:cNvCxnSpPr>
          <p:nvPr/>
        </p:nvCxnSpPr>
        <p:spPr>
          <a:xfrm>
            <a:off x="1750779" y="3681726"/>
            <a:ext cx="116287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9" idx="2"/>
          </p:cNvCxnSpPr>
          <p:nvPr/>
        </p:nvCxnSpPr>
        <p:spPr>
          <a:xfrm>
            <a:off x="2269643" y="3188148"/>
            <a:ext cx="0" cy="4935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ight Arrow 64"/>
          <p:cNvSpPr/>
          <p:nvPr/>
        </p:nvSpPr>
        <p:spPr>
          <a:xfrm>
            <a:off x="2981614" y="4973159"/>
            <a:ext cx="5973787" cy="476139"/>
          </a:xfrm>
          <a:prstGeom prst="rightArrow">
            <a:avLst>
              <a:gd name="adj1" fmla="val 69204"/>
              <a:gd name="adj2" fmla="val 50000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1000" dirty="0">
                <a:solidFill>
                  <a:prstClr val="black"/>
                </a:solidFill>
              </a:rPr>
              <a:t>Patient </a:t>
            </a:r>
            <a:r>
              <a:rPr lang="en-GB" sz="1000" dirty="0" smtClean="0">
                <a:solidFill>
                  <a:prstClr val="black"/>
                </a:solidFill>
              </a:rPr>
              <a:t>actively engaged as a partner in their care throughout pathway. </a:t>
            </a:r>
            <a:endParaRPr lang="en-GB" sz="1000" dirty="0">
              <a:solidFill>
                <a:prstClr val="black"/>
              </a:solidFill>
            </a:endParaRPr>
          </a:p>
        </p:txBody>
      </p:sp>
      <p:cxnSp>
        <p:nvCxnSpPr>
          <p:cNvPr id="90" name="Straight Arrow Connector 89"/>
          <p:cNvCxnSpPr/>
          <p:nvPr/>
        </p:nvCxnSpPr>
        <p:spPr>
          <a:xfrm>
            <a:off x="5685670" y="3678944"/>
            <a:ext cx="54146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4121064" y="3681726"/>
            <a:ext cx="2864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/>
          <p:nvPr/>
        </p:nvCxnSpPr>
        <p:spPr>
          <a:xfrm flipV="1">
            <a:off x="7341614" y="2945620"/>
            <a:ext cx="0" cy="2402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4302118" y="5725815"/>
            <a:ext cx="1621067" cy="42371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1000" dirty="0" smtClean="0">
                <a:solidFill>
                  <a:prstClr val="black"/>
                </a:solidFill>
              </a:rPr>
              <a:t>Holistic Needs Assessment reviewed as needed</a:t>
            </a:r>
            <a:endParaRPr lang="en-GB" sz="1000" dirty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4163" y="138896"/>
            <a:ext cx="89798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prstClr val="black"/>
                </a:solidFill>
              </a:rPr>
              <a:t>High level pathway appears not to have been localised enough for full implementation</a:t>
            </a:r>
            <a:endParaRPr lang="en-GB" sz="16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24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44"/>
          <a:stretch/>
        </p:blipFill>
        <p:spPr bwMode="auto">
          <a:xfrm>
            <a:off x="6588224" y="332656"/>
            <a:ext cx="2304256" cy="86409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4570651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724909"/>
            <a:ext cx="7931224" cy="864096"/>
          </a:xfrm>
        </p:spPr>
        <p:txBody>
          <a:bodyPr/>
          <a:lstStyle/>
          <a:p>
            <a:pPr algn="l"/>
            <a:r>
              <a:rPr lang="en-GB" dirty="0" smtClean="0"/>
              <a:t>Cancer Patient pathway</a:t>
            </a:r>
            <a:endParaRPr lang="en-GB" dirty="0"/>
          </a:p>
        </p:txBody>
      </p:sp>
      <p:pic>
        <p:nvPicPr>
          <p:cNvPr id="1026" name="Picture 2" descr="C:\Users\syaganti\Desktop\four point model pathwa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56792"/>
            <a:ext cx="9144000" cy="5301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8410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8</a:t>
            </a:r>
            <a:r>
              <a:rPr lang="en-GB" dirty="0" smtClean="0"/>
              <a:t> Key Points</a:t>
            </a:r>
            <a:endParaRPr lang="en-GB" dirty="0"/>
          </a:p>
        </p:txBody>
      </p:sp>
      <p:pic>
        <p:nvPicPr>
          <p:cNvPr id="4" name="Picture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44"/>
          <a:stretch/>
        </p:blipFill>
        <p:spPr bwMode="auto">
          <a:xfrm>
            <a:off x="6588224" y="116632"/>
            <a:ext cx="2304256" cy="86409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79512" y="1340768"/>
            <a:ext cx="8856984" cy="54291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lain"/>
            </a:pPr>
            <a:r>
              <a:rPr lang="en-GB" sz="1700" b="1" dirty="0" smtClean="0"/>
              <a:t>Maintain </a:t>
            </a:r>
            <a:r>
              <a:rPr lang="en-GB" sz="1700" b="1" dirty="0"/>
              <a:t>a prostate cancer follow-up register </a:t>
            </a:r>
            <a:r>
              <a:rPr lang="en-GB" sz="1700" dirty="0" smtClean="0">
                <a:solidFill>
                  <a:prstClr val="black"/>
                </a:solidFill>
              </a:rPr>
              <a:t>with an </a:t>
            </a:r>
            <a:r>
              <a:rPr lang="en-GB" sz="1700" dirty="0">
                <a:solidFill>
                  <a:prstClr val="black"/>
                </a:solidFill>
              </a:rPr>
              <a:t>active recall </a:t>
            </a:r>
            <a:r>
              <a:rPr lang="en-GB" sz="1700" dirty="0" smtClean="0">
                <a:solidFill>
                  <a:prstClr val="black"/>
                </a:solidFill>
              </a:rPr>
              <a:t>system</a:t>
            </a:r>
          </a:p>
          <a:p>
            <a:pPr marL="342900" indent="-342900">
              <a:buAutoNum type="arabicPlain"/>
            </a:pPr>
            <a:r>
              <a:rPr lang="en-GB" sz="1700" b="1" dirty="0" smtClean="0"/>
              <a:t>Offer a </a:t>
            </a:r>
            <a:r>
              <a:rPr lang="en-GB" sz="1700" b="1" dirty="0"/>
              <a:t>‘welcome appointment’ to all newly </a:t>
            </a:r>
            <a:r>
              <a:rPr lang="en-GB" sz="1700" b="1" dirty="0" smtClean="0"/>
              <a:t>transferred/discharged patients</a:t>
            </a:r>
            <a:r>
              <a:rPr lang="en-GB" sz="1700" dirty="0" smtClean="0">
                <a:solidFill>
                  <a:prstClr val="black"/>
                </a:solidFill>
              </a:rPr>
              <a:t>. Practice to </a:t>
            </a:r>
            <a:r>
              <a:rPr lang="en-GB" sz="1700" dirty="0">
                <a:solidFill>
                  <a:prstClr val="black"/>
                </a:solidFill>
              </a:rPr>
              <a:t>start a holistic care plan </a:t>
            </a:r>
            <a:r>
              <a:rPr lang="en-GB" sz="1700" dirty="0" smtClean="0">
                <a:solidFill>
                  <a:prstClr val="black"/>
                </a:solidFill>
              </a:rPr>
              <a:t>and reviewed </a:t>
            </a:r>
            <a:r>
              <a:rPr lang="en-GB" sz="1700" dirty="0">
                <a:solidFill>
                  <a:prstClr val="black"/>
                </a:solidFill>
              </a:rPr>
              <a:t>at subsequent follow-up </a:t>
            </a:r>
            <a:r>
              <a:rPr lang="en-GB" sz="1700" dirty="0" smtClean="0">
                <a:solidFill>
                  <a:prstClr val="black"/>
                </a:solidFill>
              </a:rPr>
              <a:t>consultations.  Patients to be asked how they would like to receive their PSA results. </a:t>
            </a:r>
          </a:p>
          <a:p>
            <a:pPr marL="342900" indent="-342900">
              <a:buAutoNum type="arabicPlain"/>
            </a:pPr>
            <a:r>
              <a:rPr lang="en-GB" sz="1700" b="1" dirty="0" smtClean="0">
                <a:solidFill>
                  <a:prstClr val="black"/>
                </a:solidFill>
              </a:rPr>
              <a:t>Add all existing patients </a:t>
            </a:r>
            <a:r>
              <a:rPr lang="en-GB" sz="1700" dirty="0" smtClean="0">
                <a:solidFill>
                  <a:prstClr val="black"/>
                </a:solidFill>
              </a:rPr>
              <a:t>(those you have already following up) </a:t>
            </a:r>
            <a:r>
              <a:rPr lang="en-GB" sz="1700" b="1" dirty="0" smtClean="0">
                <a:solidFill>
                  <a:prstClr val="black"/>
                </a:solidFill>
              </a:rPr>
              <a:t>to the prostate cancer register.  </a:t>
            </a:r>
            <a:r>
              <a:rPr lang="en-GB" sz="1700" i="1" u="sng" dirty="0" smtClean="0">
                <a:solidFill>
                  <a:prstClr val="black"/>
                </a:solidFill>
              </a:rPr>
              <a:t>Contact the consultant is PSA thresholds are missing.</a:t>
            </a:r>
          </a:p>
          <a:p>
            <a:pPr marL="342900" indent="-342900">
              <a:buAutoNum type="arabicPlain"/>
            </a:pPr>
            <a:r>
              <a:rPr lang="en-GB" sz="1700" b="1" dirty="0" smtClean="0"/>
              <a:t>Identify </a:t>
            </a:r>
            <a:r>
              <a:rPr lang="en-GB" sz="1700" b="1" dirty="0"/>
              <a:t>a named clinical lead </a:t>
            </a:r>
            <a:r>
              <a:rPr lang="en-GB" sz="1700" dirty="0">
                <a:solidFill>
                  <a:prstClr val="black"/>
                </a:solidFill>
              </a:rPr>
              <a:t>(GP or Nurse) who should attend locally arranged training, complete a minimum </a:t>
            </a:r>
            <a:r>
              <a:rPr lang="en-GB" sz="1700" dirty="0" smtClean="0">
                <a:solidFill>
                  <a:prstClr val="black"/>
                </a:solidFill>
              </a:rPr>
              <a:t>30 minute </a:t>
            </a:r>
            <a:r>
              <a:rPr lang="en-GB" sz="1700" dirty="0">
                <a:solidFill>
                  <a:prstClr val="black"/>
                </a:solidFill>
              </a:rPr>
              <a:t>training session accredited by BMJ Learning and disseminate training material to other staff within the practice. </a:t>
            </a:r>
            <a:r>
              <a:rPr lang="en-GB" sz="1700" u="sng" dirty="0">
                <a:solidFill>
                  <a:prstClr val="black"/>
                </a:solidFill>
              </a:rPr>
              <a:t>Recommended modules </a:t>
            </a:r>
            <a:r>
              <a:rPr lang="en-GB" sz="1700" u="sng" dirty="0" smtClean="0">
                <a:solidFill>
                  <a:prstClr val="black"/>
                </a:solidFill>
              </a:rPr>
              <a:t>available form your Cancer Lead GP or Macmillan GP.</a:t>
            </a:r>
          </a:p>
          <a:p>
            <a:pPr marL="342900" indent="-342900">
              <a:buAutoNum type="arabicPlain"/>
            </a:pPr>
            <a:r>
              <a:rPr lang="en-GB" sz="1700" b="1" dirty="0" smtClean="0"/>
              <a:t>Signpost </a:t>
            </a:r>
            <a:r>
              <a:rPr lang="en-GB" sz="1700" b="1" dirty="0"/>
              <a:t>patient </a:t>
            </a:r>
            <a:r>
              <a:rPr lang="en-GB" sz="1700" dirty="0">
                <a:solidFill>
                  <a:prstClr val="black"/>
                </a:solidFill>
              </a:rPr>
              <a:t>to resources to promote self-management of symptoms such as fatigue and incontinence as well as signposting to appropriate services to be made available for patients. </a:t>
            </a:r>
            <a:endParaRPr lang="en-GB" sz="1700" dirty="0" smtClean="0">
              <a:solidFill>
                <a:prstClr val="black"/>
              </a:solidFill>
            </a:endParaRPr>
          </a:p>
          <a:p>
            <a:pPr marL="342900" indent="-342900">
              <a:buAutoNum type="arabicPlain"/>
            </a:pPr>
            <a:r>
              <a:rPr lang="en-GB" sz="1700" b="1" dirty="0" smtClean="0"/>
              <a:t>Check </a:t>
            </a:r>
            <a:r>
              <a:rPr lang="en-GB" sz="1700" b="1" dirty="0"/>
              <a:t>PSA levels against patient specific “normal ranges”/parameters</a:t>
            </a:r>
            <a:r>
              <a:rPr lang="en-GB" sz="1700" dirty="0">
                <a:solidFill>
                  <a:prstClr val="black"/>
                </a:solidFill>
              </a:rPr>
              <a:t> as per their Treatment Summary. Lab normal ranges may not reflect patient specific </a:t>
            </a:r>
            <a:r>
              <a:rPr lang="en-GB" sz="1700" dirty="0" smtClean="0">
                <a:solidFill>
                  <a:prstClr val="black"/>
                </a:solidFill>
              </a:rPr>
              <a:t>threshold.</a:t>
            </a:r>
          </a:p>
          <a:p>
            <a:pPr marL="342900" indent="-342900">
              <a:buAutoNum type="arabicPlain"/>
            </a:pPr>
            <a:r>
              <a:rPr lang="en-GB" sz="1700" b="1" dirty="0" smtClean="0"/>
              <a:t>Inform </a:t>
            </a:r>
            <a:r>
              <a:rPr lang="en-GB" sz="1700" b="1" dirty="0"/>
              <a:t>patients of their </a:t>
            </a:r>
            <a:r>
              <a:rPr lang="en-GB" sz="1700" b="1" dirty="0" smtClean="0"/>
              <a:t>specific PSA results according to patient’s specifications</a:t>
            </a:r>
            <a:r>
              <a:rPr lang="en-GB" sz="1700" dirty="0" smtClean="0">
                <a:solidFill>
                  <a:prstClr val="black"/>
                </a:solidFill>
              </a:rPr>
              <a:t>. Refer </a:t>
            </a:r>
            <a:r>
              <a:rPr lang="en-GB" sz="1700" dirty="0">
                <a:solidFill>
                  <a:prstClr val="black"/>
                </a:solidFill>
              </a:rPr>
              <a:t>back to the Urology team if a specialist review is required.  Practices </a:t>
            </a:r>
            <a:r>
              <a:rPr lang="en-GB" sz="1700" dirty="0" smtClean="0">
                <a:solidFill>
                  <a:prstClr val="black"/>
                </a:solidFill>
              </a:rPr>
              <a:t>to advise </a:t>
            </a:r>
            <a:r>
              <a:rPr lang="en-GB" sz="1700" dirty="0">
                <a:solidFill>
                  <a:prstClr val="black"/>
                </a:solidFill>
              </a:rPr>
              <a:t>patients about the referral and to inform them if they haven’t received a clinic appointment within 14 days. </a:t>
            </a:r>
            <a:endParaRPr lang="en-GB" sz="1700" dirty="0" smtClean="0">
              <a:solidFill>
                <a:prstClr val="black"/>
              </a:solidFill>
            </a:endParaRPr>
          </a:p>
          <a:p>
            <a:pPr marL="342900" indent="-342900">
              <a:buAutoNum type="arabicPlain"/>
            </a:pPr>
            <a:r>
              <a:rPr lang="en-GB" sz="1700" b="1" dirty="0" smtClean="0"/>
              <a:t>Follow </a:t>
            </a:r>
            <a:r>
              <a:rPr lang="en-GB" sz="1700" b="1" dirty="0"/>
              <a:t>up any patient failing to make an appointment or failing to attend the review consultation</a:t>
            </a:r>
            <a:r>
              <a:rPr lang="en-GB" sz="1700" dirty="0">
                <a:solidFill>
                  <a:prstClr val="black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6026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749</TotalTime>
  <Words>777</Words>
  <Application>Microsoft Office PowerPoint</Application>
  <PresentationFormat>On-screen Show (4:3)</PresentationFormat>
  <Paragraphs>68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Custom Design</vt:lpstr>
      <vt:lpstr>Office Theme</vt:lpstr>
      <vt:lpstr>1_Custom Design</vt:lpstr>
      <vt:lpstr>5_Office Theme</vt:lpstr>
      <vt:lpstr>2_Custom Design</vt:lpstr>
      <vt:lpstr>7_Office Theme</vt:lpstr>
      <vt:lpstr>PowerPoint Presentation</vt:lpstr>
      <vt:lpstr>Primary care stratified follow-up  of stable prostate cancer patients</vt:lpstr>
      <vt:lpstr>PowerPoint Presentation</vt:lpstr>
      <vt:lpstr>Cancer Patient pathway</vt:lpstr>
      <vt:lpstr>8 Key Points</vt:lpstr>
    </vt:vector>
  </TitlesOfParts>
  <Company>University College London Hospitals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Opening address</dc:title>
  <dc:creator>Yaganti,Sarita</dc:creator>
  <cp:lastModifiedBy>Yaganti,Sarita</cp:lastModifiedBy>
  <cp:revision>54</cp:revision>
  <dcterms:created xsi:type="dcterms:W3CDTF">2019-10-25T15:32:59Z</dcterms:created>
  <dcterms:modified xsi:type="dcterms:W3CDTF">2020-06-08T10:13:03Z</dcterms:modified>
</cp:coreProperties>
</file>