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35" r:id="rId3"/>
    <p:sldMasterId id="2147483747" r:id="rId4"/>
    <p:sldMasterId id="2147483769" r:id="rId5"/>
    <p:sldMasterId id="2147483793" r:id="rId6"/>
  </p:sldMasterIdLst>
  <p:notesMasterIdLst>
    <p:notesMasterId r:id="rId12"/>
  </p:notesMasterIdLst>
  <p:sldIdLst>
    <p:sldId id="292" r:id="rId7"/>
    <p:sldId id="293" r:id="rId8"/>
    <p:sldId id="300" r:id="rId9"/>
    <p:sldId id="317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1829" autoAdjust="0"/>
  </p:normalViewPr>
  <p:slideViewPr>
    <p:cSldViewPr>
      <p:cViewPr varScale="1">
        <p:scale>
          <a:sx n="72" d="100"/>
          <a:sy n="72" d="100"/>
        </p:scale>
        <p:origin x="-161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2BC50-2B8B-4B99-8FF8-5B80A748009C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52560-58F0-47C9-9B62-C9A11BD0D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834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NCEL Guidelines which needs</a:t>
            </a:r>
            <a:r>
              <a:rPr lang="en-GB" baseline="0" dirty="0" smtClean="0">
                <a:solidFill>
                  <a:srgbClr val="FF0000"/>
                </a:solidFill>
              </a:rPr>
              <a:t> to be agreed across the disciplines.   </a:t>
            </a:r>
          </a:p>
          <a:p>
            <a:endParaRPr lang="en-GB" baseline="0" dirty="0" smtClean="0"/>
          </a:p>
          <a:p>
            <a:r>
              <a:rPr lang="en-GB" dirty="0" smtClean="0"/>
              <a:t>"There has been various ideas discussed one being a dedicated discharge clinic delivered by CNS'. Another has been early identification of these patients from the outset in MDT, so there is a record of early identification”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5AFD-6518-461B-ACF3-03AD36E794DF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75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38000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17675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5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3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483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F07C-D180-43F5-AFD8-E89EFEE1E14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44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BC80-E5BC-4754-9D27-301F220DEAC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908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C5AC-ED3A-4326-9FDA-85E8056AFB4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785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AF10-6E7D-452F-93BC-3016E318D39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16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2BB0-42FD-493E-9B51-10449FE83DC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8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6FA8-21E3-46B4-8FFB-E3601C5E778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79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F5BE-1C13-44BD-98A7-E68C3A86E53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66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891C-EA35-4D64-9ECE-EA74D636A72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00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516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B343-9092-47D2-843B-5FE34467080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15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56F8-5CFF-4303-932A-D4E5626BBE1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706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B6B3-BFBD-4299-B4D2-5A405753CD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3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38000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17675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408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5306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309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855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68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779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3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1673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1398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121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1159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617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738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4468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47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513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2641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0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715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491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4858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583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794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7418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17780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50825" y="1341439"/>
            <a:ext cx="8642350" cy="50398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7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marL="17780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91C9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50825" y="1341438"/>
            <a:ext cx="8642350" cy="518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5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1600201"/>
            <a:ext cx="3744416" cy="3773136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1600201"/>
            <a:ext cx="3826768" cy="3773136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580198"/>
            <a:ext cx="1800200" cy="945146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27584" y="404664"/>
            <a:ext cx="7776864" cy="670396"/>
          </a:xfrm>
        </p:spPr>
        <p:txBody>
          <a:bodyPr anchor="b">
            <a:noAutofit/>
          </a:bodyPr>
          <a:lstStyle>
            <a:lvl1pPr algn="l">
              <a:defRPr sz="3000" b="1" baseline="0">
                <a:solidFill>
                  <a:srgbClr val="008DE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Place your page header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2400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1340768"/>
            <a:ext cx="5184775" cy="4319588"/>
          </a:xfrm>
        </p:spPr>
        <p:txBody>
          <a:bodyPr>
            <a:normAutofit/>
          </a:bodyPr>
          <a:lstStyle>
            <a:lvl1pPr marL="0" indent="0">
              <a:buNone/>
              <a:defRPr sz="3000" b="1" baseline="0">
                <a:solidFill>
                  <a:srgbClr val="008DE5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Place your first section header here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565344"/>
            <a:ext cx="1618006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49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17780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50825" y="1341439"/>
            <a:ext cx="8642350" cy="503989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87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272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17780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50825" y="1341439"/>
            <a:ext cx="8642350" cy="503989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80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1340768"/>
            <a:ext cx="5184775" cy="4319588"/>
          </a:xfrm>
        </p:spPr>
        <p:txBody>
          <a:bodyPr>
            <a:normAutofit/>
          </a:bodyPr>
          <a:lstStyle>
            <a:lvl1pPr marL="0" indent="0">
              <a:buNone/>
              <a:defRPr sz="3000" b="1" baseline="0">
                <a:solidFill>
                  <a:srgbClr val="008DE5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Place your fourth section header here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670" y="2565344"/>
            <a:ext cx="1397879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363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Wherever possible used pictures that</a:t>
            </a:r>
            <a:br>
              <a:rPr lang="en-GB" dirty="0"/>
            </a:br>
            <a:r>
              <a:rPr lang="en-GB" dirty="0"/>
              <a:t> fill the whole screen</a:t>
            </a:r>
          </a:p>
        </p:txBody>
      </p:sp>
    </p:spTree>
    <p:extLst>
      <p:ext uri="{BB962C8B-B14F-4D97-AF65-F5344CB8AC3E}">
        <p14:creationId xmlns:p14="http://schemas.microsoft.com/office/powerpoint/2010/main" val="11396445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1340768"/>
            <a:ext cx="5184775" cy="4319588"/>
          </a:xfrm>
        </p:spPr>
        <p:txBody>
          <a:bodyPr>
            <a:normAutofit/>
          </a:bodyPr>
          <a:lstStyle>
            <a:lvl1pPr marL="0" indent="0">
              <a:buNone/>
              <a:defRPr sz="3000" b="1" baseline="0">
                <a:solidFill>
                  <a:srgbClr val="008DE5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Place your first section header here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565344"/>
            <a:ext cx="1618006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61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17780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50825" y="1341439"/>
            <a:ext cx="8642350" cy="50398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998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38000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17675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074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728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5460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559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1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006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9539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069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330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1897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92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7159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F07C-D180-43F5-AFD8-E89EFEE1E14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1043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BC80-E5BC-4754-9D27-301F220DEAC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84229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C5AC-ED3A-4326-9FDA-85E8056AFB4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696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AF10-6E7D-452F-93BC-3016E318D39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81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135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2BB0-42FD-493E-9B51-10449FE83DC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81494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6FA8-21E3-46B4-8FFB-E3601C5E778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429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F5BE-1C13-44BD-98A7-E68C3A86E53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401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891C-EA35-4D64-9ECE-EA74D636A72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197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B343-9092-47D2-843B-5FE34467080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4447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56F8-5CFF-4303-932A-D4E5626BBE1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3804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B6B3-BFBD-4299-B4D2-5A405753CD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2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8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0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21" Type="http://schemas.openxmlformats.org/officeDocument/2006/relationships/slideLayout" Target="../slideLayouts/slideLayout54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560280"/>
            <a:ext cx="7886700" cy="808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69127"/>
            <a:ext cx="7886700" cy="380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518" y="446587"/>
            <a:ext cx="2299832" cy="93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59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EFDA-25C2-4E81-8931-078C841EDD9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4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560280"/>
            <a:ext cx="7886700" cy="808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69127"/>
            <a:ext cx="7886700" cy="380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518" y="446587"/>
            <a:ext cx="2299832" cy="93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4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F08E-9C2D-4E8C-B4F7-2C61A66ADAA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2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68" r:id="rId2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560280"/>
            <a:ext cx="7886700" cy="808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69127"/>
            <a:ext cx="7886700" cy="380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0F081-9B56-644D-9B30-0A9E7DBBF99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981E5-99BB-0B42-A552-676AC4719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518" y="446587"/>
            <a:ext cx="2299832" cy="93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6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EFDA-25C2-4E81-8931-078C841EDD9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465EB-B05F-49B6-B65B-6AE06E17EBD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46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589240"/>
            <a:ext cx="2616462" cy="1140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908720"/>
            <a:ext cx="8640960" cy="1656184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standardization of discharge process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were getting “lost to follow-up” (11% in pilot CCG), </a:t>
            </a:r>
            <a:r>
              <a:rPr lang="en-US" sz="15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safety netting in place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Huge variation in service quality &amp; appointment frequency but overall oversubscribed Urology OP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GPs were not receiving adequate information on onward management of discharged patients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were not being supported to self-manage</a:t>
            </a:r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90" y="2728570"/>
            <a:ext cx="8752089" cy="4031873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Governed by a contracts and hospital-level SOP, the pathway </a:t>
            </a:r>
            <a:r>
              <a:rPr lang="en-GB" sz="16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ensures:</a:t>
            </a:r>
          </a:p>
          <a:p>
            <a:endParaRPr lang="en-GB" sz="1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and responsibility for transfer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(SOP, contracts). Patient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transfer at last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OPA.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will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informed of transfer and </a:t>
            </a:r>
            <a:r>
              <a:rPr lang="en-GB" sz="16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receive a HNA and Treatment Summary outlining clear PSA thresholds and criteria for </a:t>
            </a:r>
            <a:r>
              <a:rPr lang="en-GB" sz="16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re-referral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Practices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write to patient confirming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and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a Welcome Appointment to discuss holistic needs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(LCS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Urology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MDT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transferred patients which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ratified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primary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and acts as a safety net 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follow-up is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offered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100% of eligible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patients. Monitored and evaluated by CCG /Federation (LCS).</a:t>
            </a:r>
          </a:p>
          <a:p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GPNs and GPs more confident in managing these patients as a long term condition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4"/>
          <a:stretch/>
        </p:blipFill>
        <p:spPr bwMode="auto">
          <a:xfrm>
            <a:off x="7164288" y="0"/>
            <a:ext cx="1872208" cy="8640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390" y="139660"/>
            <a:ext cx="6807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Bridging the gaps in discharge processes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6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</a:pPr>
            <a:r>
              <a:rPr lang="en-GB" sz="28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Primary care stratified follow-up </a:t>
            </a:r>
            <a:br>
              <a:rPr lang="en-GB" sz="28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en-GB" sz="28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of stable prostate cancer patients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4"/>
          <a:stretch/>
        </p:blipFill>
        <p:spPr bwMode="auto">
          <a:xfrm>
            <a:off x="7164288" y="0"/>
            <a:ext cx="1872208" cy="8640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Google Shape;699;p86"/>
          <p:cNvPicPr preferRelativeResize="0">
            <a:picLocks noGrp="1"/>
          </p:cNvPicPr>
          <p:nvPr>
            <p:ph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560" y="1340768"/>
            <a:ext cx="7776864" cy="5517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700;p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67944" y="2708920"/>
            <a:ext cx="866775" cy="1657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8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74"/>
          <p:cNvCxnSpPr/>
          <p:nvPr/>
        </p:nvCxnSpPr>
        <p:spPr>
          <a:xfrm>
            <a:off x="4240426" y="865942"/>
            <a:ext cx="3126" cy="55565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164168" y="1690649"/>
            <a:ext cx="504825" cy="7594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Secondary Care Admin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4168" y="2926924"/>
            <a:ext cx="504825" cy="1476313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Medical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4168" y="5640865"/>
            <a:ext cx="504825" cy="53731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CNS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4164" y="4949907"/>
            <a:ext cx="504825" cy="52264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Patient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4163" y="1027282"/>
            <a:ext cx="504825" cy="44945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GP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64167" y="6258573"/>
            <a:ext cx="504825" cy="51288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Support services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0100" y="1785151"/>
            <a:ext cx="635295" cy="570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Process referral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0398" y="1738708"/>
            <a:ext cx="1114623" cy="663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Entry onto cancer IT system and remote monitoring database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49040" y="1785152"/>
            <a:ext cx="949987" cy="5704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Decision recorded on IT cancer system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07539" y="1785152"/>
            <a:ext cx="1345376" cy="570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Preparation of </a:t>
            </a:r>
            <a:r>
              <a:rPr lang="en-GB" sz="1000" dirty="0">
                <a:solidFill>
                  <a:prstClr val="black"/>
                </a:solidFill>
              </a:rPr>
              <a:t>T</a:t>
            </a:r>
            <a:r>
              <a:rPr lang="en-GB" sz="1000" dirty="0" smtClean="0">
                <a:solidFill>
                  <a:prstClr val="black"/>
                </a:solidFill>
              </a:rPr>
              <a:t>reatment </a:t>
            </a:r>
            <a:r>
              <a:rPr lang="en-GB" sz="1000" dirty="0">
                <a:solidFill>
                  <a:prstClr val="black"/>
                </a:solidFill>
              </a:rPr>
              <a:t>S</a:t>
            </a:r>
            <a:r>
              <a:rPr lang="en-GB" sz="1000" dirty="0" smtClean="0">
                <a:solidFill>
                  <a:prstClr val="black"/>
                </a:solidFill>
              </a:rPr>
              <a:t>ummary and invitation to aftercare appointment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6957" y="3373741"/>
            <a:ext cx="903822" cy="61597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Investigations and diagnosis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43381" y="2624035"/>
            <a:ext cx="1155646" cy="2037261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GB" sz="900" dirty="0" smtClean="0">
                <a:solidFill>
                  <a:prstClr val="black"/>
                </a:solidFill>
              </a:rPr>
              <a:t>Treatment decision /</a:t>
            </a:r>
          </a:p>
          <a:p>
            <a:r>
              <a:rPr lang="en-GB" sz="900" dirty="0" smtClean="0">
                <a:solidFill>
                  <a:prstClr val="black"/>
                </a:solidFill>
              </a:rPr>
              <a:t>Treatment /</a:t>
            </a:r>
          </a:p>
          <a:p>
            <a:r>
              <a:rPr lang="en-GB" sz="900" b="1" dirty="0" smtClean="0">
                <a:solidFill>
                  <a:prstClr val="black"/>
                </a:solidFill>
              </a:rPr>
              <a:t>End of treatment clinical OPA </a:t>
            </a:r>
            <a:r>
              <a:rPr lang="en-GB" sz="900" dirty="0" smtClean="0">
                <a:solidFill>
                  <a:prstClr val="black"/>
                </a:solidFill>
              </a:rPr>
              <a:t>with: discussion of  future surveillance tests, support information and healthy living advice</a:t>
            </a:r>
          </a:p>
          <a:p>
            <a:r>
              <a:rPr lang="en-GB" sz="900" dirty="0" smtClean="0">
                <a:solidFill>
                  <a:prstClr val="black"/>
                </a:solidFill>
              </a:rPr>
              <a:t>Treatment summary completed</a:t>
            </a:r>
            <a:endParaRPr lang="en-GB" sz="9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85502" y="2472092"/>
            <a:ext cx="1306349" cy="22521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GB" sz="900" dirty="0">
                <a:solidFill>
                  <a:prstClr val="black"/>
                </a:solidFill>
              </a:rPr>
              <a:t>O</a:t>
            </a:r>
            <a:r>
              <a:rPr lang="en-GB" sz="900" dirty="0" smtClean="0">
                <a:solidFill>
                  <a:prstClr val="black"/>
                </a:solidFill>
              </a:rPr>
              <a:t>nce PSA stable, </a:t>
            </a:r>
            <a:r>
              <a:rPr lang="en-GB" sz="900" b="1" dirty="0" smtClean="0">
                <a:solidFill>
                  <a:prstClr val="black"/>
                </a:solidFill>
              </a:rPr>
              <a:t>Stratified follow-up OPA </a:t>
            </a:r>
            <a:r>
              <a:rPr lang="en-GB" sz="900" dirty="0" smtClean="0">
                <a:solidFill>
                  <a:prstClr val="black"/>
                </a:solidFill>
              </a:rPr>
              <a:t>with clinician: </a:t>
            </a:r>
          </a:p>
          <a:p>
            <a:r>
              <a:rPr lang="en-GB" sz="900" dirty="0" smtClean="0">
                <a:solidFill>
                  <a:prstClr val="black"/>
                </a:solidFill>
              </a:rPr>
              <a:t>HNA completed</a:t>
            </a:r>
          </a:p>
          <a:p>
            <a:r>
              <a:rPr lang="en-GB" sz="900" dirty="0" smtClean="0">
                <a:solidFill>
                  <a:prstClr val="black"/>
                </a:solidFill>
              </a:rPr>
              <a:t>Treatment  Summary reviewed and updated as required.  Discharge letter completed</a:t>
            </a:r>
          </a:p>
          <a:p>
            <a:r>
              <a:rPr lang="en-GB" sz="900" dirty="0" smtClean="0">
                <a:solidFill>
                  <a:prstClr val="black"/>
                </a:solidFill>
              </a:rPr>
              <a:t>HNA and TS given to patient and all documents sent to GP.</a:t>
            </a:r>
          </a:p>
          <a:p>
            <a:r>
              <a:rPr lang="en-GB" sz="900" b="1" dirty="0" smtClean="0">
                <a:solidFill>
                  <a:prstClr val="black"/>
                </a:solidFill>
              </a:rPr>
              <a:t>Discharge to Primary Care for all eligible individuals.</a:t>
            </a:r>
            <a:endParaRPr lang="en-GB" sz="900" b="1" dirty="0">
              <a:solidFill>
                <a:prstClr val="black"/>
              </a:solidFill>
            </a:endParaRPr>
          </a:p>
        </p:txBody>
      </p:sp>
      <p:sp>
        <p:nvSpPr>
          <p:cNvPr id="19" name="Diamond 18"/>
          <p:cNvSpPr/>
          <p:nvPr/>
        </p:nvSpPr>
        <p:spPr>
          <a:xfrm>
            <a:off x="1900398" y="2472092"/>
            <a:ext cx="738490" cy="716056"/>
          </a:xfrm>
          <a:prstGeom prst="diamond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MDT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15819" y="5697668"/>
            <a:ext cx="1239395" cy="4237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Holistic Needs Assessment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13653" y="5697161"/>
            <a:ext cx="1070517" cy="481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Discuss  follow-up options with patient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05127" y="4972510"/>
            <a:ext cx="1233287" cy="4767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Patient info. describes follow-up options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85368" y="2355632"/>
            <a:ext cx="3180567" cy="482461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Urgent referral back to secondary care as per triggers outlined on Treatment Summary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6957" y="1027281"/>
            <a:ext cx="581582" cy="449451"/>
          </a:xfrm>
          <a:prstGeom prst="rec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rIns="3600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Refer patient (2WW)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1564516" y="1004644"/>
            <a:ext cx="7428846" cy="494726"/>
          </a:xfrm>
          <a:prstGeom prst="rightArrow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GP Support</a:t>
            </a:r>
            <a:r>
              <a:rPr lang="en-GB" sz="1000" dirty="0">
                <a:solidFill>
                  <a:prstClr val="black"/>
                </a:solidFill>
              </a:rPr>
              <a:t> </a:t>
            </a:r>
            <a:r>
              <a:rPr lang="en-GB" sz="1000" dirty="0" smtClean="0">
                <a:solidFill>
                  <a:prstClr val="black"/>
                </a:solidFill>
              </a:rPr>
              <a:t>- Includes cancer care review within 6 months of diagnosis and referral back to specialist team, as required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1528224" y="6258573"/>
            <a:ext cx="7416419" cy="591664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Health and well-being events AND additional support services (sexual functioning, continence, psychological/emotional support, rehab, diet and nutrition, physical activity, peer support)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>
            <a:off x="6233314" y="2931444"/>
            <a:ext cx="2832621" cy="2056389"/>
          </a:xfrm>
          <a:prstGeom prst="rightArrow">
            <a:avLst>
              <a:gd name="adj1" fmla="val 74588"/>
              <a:gd name="adj2" fmla="val 35218"/>
            </a:avLst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lang="en-GB" sz="1000" b="1" dirty="0" smtClean="0">
                <a:solidFill>
                  <a:prstClr val="black"/>
                </a:solidFill>
              </a:rPr>
              <a:t>GP Led Follow </a:t>
            </a:r>
            <a:r>
              <a:rPr lang="en-GB" sz="1000" dirty="0" smtClean="0">
                <a:solidFill>
                  <a:prstClr val="black"/>
                </a:solidFill>
              </a:rPr>
              <a:t>Up:  Welcome appointment: with signposting or referral  to relevant services. Annual holistic needs assessments are offered and  PSA testing conducted every 6-12 months </a:t>
            </a:r>
            <a:r>
              <a:rPr lang="en-GB" sz="1000" dirty="0">
                <a:solidFill>
                  <a:prstClr val="black"/>
                </a:solidFill>
              </a:rPr>
              <a:t> </a:t>
            </a:r>
            <a:r>
              <a:rPr lang="en-GB" sz="1000" dirty="0" smtClean="0">
                <a:solidFill>
                  <a:prstClr val="black"/>
                </a:solidFill>
              </a:rPr>
              <a:t>as  per the individual’s surveillance schedule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586360" y="712054"/>
            <a:ext cx="159422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smtClean="0">
                <a:solidFill>
                  <a:srgbClr val="4F81BD">
                    <a:lumMod val="50000"/>
                  </a:srgbClr>
                </a:solidFill>
              </a:rPr>
              <a:t>Diagnosis and Treatment</a:t>
            </a:r>
            <a:endParaRPr lang="en-GB" sz="10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12652" y="741934"/>
            <a:ext cx="222896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smtClean="0">
                <a:solidFill>
                  <a:srgbClr val="4F81BD">
                    <a:lumMod val="50000"/>
                  </a:srgbClr>
                </a:solidFill>
              </a:rPr>
              <a:t>End of treatment &amp; living beyond cancer</a:t>
            </a:r>
            <a:endParaRPr lang="en-GB" sz="1000" b="1" dirty="0">
              <a:solidFill>
                <a:srgbClr val="4F81BD">
                  <a:lumMod val="50000"/>
                </a:srgbClr>
              </a:solidFill>
            </a:endParaRPr>
          </a:p>
        </p:txBody>
      </p:sp>
      <p:cxnSp>
        <p:nvCxnSpPr>
          <p:cNvPr id="14" name="Straight Arrow Connector 13"/>
          <p:cNvCxnSpPr>
            <a:stCxn id="16" idx="3"/>
          </p:cNvCxnSpPr>
          <p:nvPr/>
        </p:nvCxnSpPr>
        <p:spPr>
          <a:xfrm>
            <a:off x="1750779" y="3681726"/>
            <a:ext cx="11628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2"/>
          </p:cNvCxnSpPr>
          <p:nvPr/>
        </p:nvCxnSpPr>
        <p:spPr>
          <a:xfrm>
            <a:off x="2269643" y="3188148"/>
            <a:ext cx="0" cy="493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ight Arrow 64"/>
          <p:cNvSpPr/>
          <p:nvPr/>
        </p:nvSpPr>
        <p:spPr>
          <a:xfrm>
            <a:off x="2981614" y="4973159"/>
            <a:ext cx="5973787" cy="476139"/>
          </a:xfrm>
          <a:prstGeom prst="rightArrow">
            <a:avLst>
              <a:gd name="adj1" fmla="val 69204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000" dirty="0">
                <a:solidFill>
                  <a:prstClr val="black"/>
                </a:solidFill>
              </a:rPr>
              <a:t>Patient </a:t>
            </a:r>
            <a:r>
              <a:rPr lang="en-GB" sz="1000" dirty="0" smtClean="0">
                <a:solidFill>
                  <a:prstClr val="black"/>
                </a:solidFill>
              </a:rPr>
              <a:t>actively engaged as a partner in their care throughout pathway. </a:t>
            </a:r>
            <a:endParaRPr lang="en-GB" sz="1000" dirty="0">
              <a:solidFill>
                <a:prstClr val="black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5685670" y="3678944"/>
            <a:ext cx="541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121064" y="3681726"/>
            <a:ext cx="286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V="1">
            <a:off x="7341614" y="2945620"/>
            <a:ext cx="0" cy="240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302118" y="5725815"/>
            <a:ext cx="1621067" cy="4237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Holistic Needs Assessment reviewed as needed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163" y="138896"/>
            <a:ext cx="8979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prstClr val="black"/>
                </a:solidFill>
              </a:rPr>
              <a:t>High level pathway appears not to have been localised enough for full implementation</a:t>
            </a:r>
            <a:endParaRPr lang="en-GB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4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4"/>
          <a:stretch/>
        </p:blipFill>
        <p:spPr bwMode="auto">
          <a:xfrm>
            <a:off x="6588224" y="332656"/>
            <a:ext cx="2304256" cy="8640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7065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24909"/>
            <a:ext cx="7931224" cy="864096"/>
          </a:xfrm>
        </p:spPr>
        <p:txBody>
          <a:bodyPr/>
          <a:lstStyle/>
          <a:p>
            <a:pPr algn="l"/>
            <a:r>
              <a:rPr lang="en-GB" dirty="0" smtClean="0"/>
              <a:t>Cancer Patient pathway</a:t>
            </a:r>
            <a:endParaRPr lang="en-GB" dirty="0"/>
          </a:p>
        </p:txBody>
      </p:sp>
      <p:pic>
        <p:nvPicPr>
          <p:cNvPr id="1026" name="Picture 2" descr="C:\Users\syaganti\Desktop\four point model pathwa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41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8</a:t>
            </a:r>
            <a:r>
              <a:rPr lang="en-GB" dirty="0" smtClean="0"/>
              <a:t> Key Points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4"/>
          <a:stretch/>
        </p:blipFill>
        <p:spPr bwMode="auto">
          <a:xfrm>
            <a:off x="6588224" y="116632"/>
            <a:ext cx="2304256" cy="8640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42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lain"/>
            </a:pPr>
            <a:r>
              <a:rPr lang="en-GB" sz="1700" b="1" dirty="0" smtClean="0"/>
              <a:t>Maintain </a:t>
            </a:r>
            <a:r>
              <a:rPr lang="en-GB" sz="1700" b="1" dirty="0"/>
              <a:t>a prostate cancer follow-up register </a:t>
            </a:r>
            <a:r>
              <a:rPr lang="en-GB" sz="1700" dirty="0" smtClean="0">
                <a:solidFill>
                  <a:prstClr val="black"/>
                </a:solidFill>
              </a:rPr>
              <a:t>with an </a:t>
            </a:r>
            <a:r>
              <a:rPr lang="en-GB" sz="1700" dirty="0">
                <a:solidFill>
                  <a:prstClr val="black"/>
                </a:solidFill>
              </a:rPr>
              <a:t>active recall </a:t>
            </a:r>
            <a:r>
              <a:rPr lang="en-GB" sz="1700" dirty="0" smtClean="0">
                <a:solidFill>
                  <a:prstClr val="black"/>
                </a:solidFill>
              </a:rPr>
              <a:t>system</a:t>
            </a:r>
          </a:p>
          <a:p>
            <a:pPr marL="342900" indent="-342900">
              <a:buAutoNum type="arabicPlain"/>
            </a:pPr>
            <a:r>
              <a:rPr lang="en-GB" sz="1700" b="1" dirty="0" smtClean="0"/>
              <a:t>Offer a </a:t>
            </a:r>
            <a:r>
              <a:rPr lang="en-GB" sz="1700" b="1" dirty="0"/>
              <a:t>‘welcome appointment’ to all newly </a:t>
            </a:r>
            <a:r>
              <a:rPr lang="en-GB" sz="1700" b="1" dirty="0" smtClean="0"/>
              <a:t>transferred/discharged patients</a:t>
            </a:r>
            <a:r>
              <a:rPr lang="en-GB" sz="1700" dirty="0" smtClean="0">
                <a:solidFill>
                  <a:prstClr val="black"/>
                </a:solidFill>
              </a:rPr>
              <a:t>. Practice to </a:t>
            </a:r>
            <a:r>
              <a:rPr lang="en-GB" sz="1700" dirty="0">
                <a:solidFill>
                  <a:prstClr val="black"/>
                </a:solidFill>
              </a:rPr>
              <a:t>start a holistic care plan </a:t>
            </a:r>
            <a:r>
              <a:rPr lang="en-GB" sz="1700" dirty="0" smtClean="0">
                <a:solidFill>
                  <a:prstClr val="black"/>
                </a:solidFill>
              </a:rPr>
              <a:t>and reviewed </a:t>
            </a:r>
            <a:r>
              <a:rPr lang="en-GB" sz="1700" dirty="0">
                <a:solidFill>
                  <a:prstClr val="black"/>
                </a:solidFill>
              </a:rPr>
              <a:t>at subsequent follow-up </a:t>
            </a:r>
            <a:r>
              <a:rPr lang="en-GB" sz="1700" dirty="0" smtClean="0">
                <a:solidFill>
                  <a:prstClr val="black"/>
                </a:solidFill>
              </a:rPr>
              <a:t>consultations.  Patients to be asked how they would like to receive their PSA results. </a:t>
            </a:r>
          </a:p>
          <a:p>
            <a:pPr marL="342900" indent="-342900">
              <a:buAutoNum type="arabicPlain"/>
            </a:pPr>
            <a:r>
              <a:rPr lang="en-GB" sz="1700" b="1" dirty="0" smtClean="0">
                <a:solidFill>
                  <a:prstClr val="black"/>
                </a:solidFill>
              </a:rPr>
              <a:t>Add all existing patients </a:t>
            </a:r>
            <a:r>
              <a:rPr lang="en-GB" sz="1700" dirty="0" smtClean="0">
                <a:solidFill>
                  <a:prstClr val="black"/>
                </a:solidFill>
              </a:rPr>
              <a:t>(those you have already following up) </a:t>
            </a:r>
            <a:r>
              <a:rPr lang="en-GB" sz="1700" b="1" dirty="0" smtClean="0">
                <a:solidFill>
                  <a:prstClr val="black"/>
                </a:solidFill>
              </a:rPr>
              <a:t>to the prostate cancer register.  </a:t>
            </a:r>
            <a:r>
              <a:rPr lang="en-GB" sz="1700" i="1" u="sng" dirty="0" smtClean="0">
                <a:solidFill>
                  <a:prstClr val="black"/>
                </a:solidFill>
              </a:rPr>
              <a:t>Contact the consultant is PSA thresholds are missing.</a:t>
            </a:r>
          </a:p>
          <a:p>
            <a:pPr marL="342900" indent="-342900">
              <a:buAutoNum type="arabicPlain"/>
            </a:pPr>
            <a:r>
              <a:rPr lang="en-GB" sz="1700" b="1" dirty="0" smtClean="0"/>
              <a:t>Identify </a:t>
            </a:r>
            <a:r>
              <a:rPr lang="en-GB" sz="1700" b="1" dirty="0"/>
              <a:t>a named clinical lead </a:t>
            </a:r>
            <a:r>
              <a:rPr lang="en-GB" sz="1700" dirty="0">
                <a:solidFill>
                  <a:prstClr val="black"/>
                </a:solidFill>
              </a:rPr>
              <a:t>(GP or Nurse) who should attend locally arranged training, complete a minimum </a:t>
            </a:r>
            <a:r>
              <a:rPr lang="en-GB" sz="1700" dirty="0" smtClean="0">
                <a:solidFill>
                  <a:prstClr val="black"/>
                </a:solidFill>
              </a:rPr>
              <a:t>30 minute </a:t>
            </a:r>
            <a:r>
              <a:rPr lang="en-GB" sz="1700" dirty="0">
                <a:solidFill>
                  <a:prstClr val="black"/>
                </a:solidFill>
              </a:rPr>
              <a:t>training session accredited by BMJ Learning and disseminate training material to other staff within the practice. </a:t>
            </a:r>
            <a:r>
              <a:rPr lang="en-GB" sz="1700" u="sng" dirty="0">
                <a:solidFill>
                  <a:prstClr val="black"/>
                </a:solidFill>
              </a:rPr>
              <a:t>Recommended modules </a:t>
            </a:r>
            <a:r>
              <a:rPr lang="en-GB" sz="1700" u="sng" dirty="0" smtClean="0">
                <a:solidFill>
                  <a:prstClr val="black"/>
                </a:solidFill>
              </a:rPr>
              <a:t>available form your Cancer Lead GP or Macmillan GP.</a:t>
            </a:r>
          </a:p>
          <a:p>
            <a:pPr marL="342900" indent="-342900">
              <a:buAutoNum type="arabicPlain"/>
            </a:pPr>
            <a:r>
              <a:rPr lang="en-GB" sz="1700" b="1" dirty="0" smtClean="0"/>
              <a:t>Signpost </a:t>
            </a:r>
            <a:r>
              <a:rPr lang="en-GB" sz="1700" b="1" dirty="0"/>
              <a:t>patient </a:t>
            </a:r>
            <a:r>
              <a:rPr lang="en-GB" sz="1700" dirty="0">
                <a:solidFill>
                  <a:prstClr val="black"/>
                </a:solidFill>
              </a:rPr>
              <a:t>to resources to promote self-management of symptoms such as fatigue and incontinence as well as signposting to appropriate services to be made available for patients. </a:t>
            </a:r>
            <a:endParaRPr lang="en-GB" sz="1700" dirty="0" smtClean="0">
              <a:solidFill>
                <a:prstClr val="black"/>
              </a:solidFill>
            </a:endParaRPr>
          </a:p>
          <a:p>
            <a:pPr marL="342900" indent="-342900">
              <a:buAutoNum type="arabicPlain"/>
            </a:pPr>
            <a:r>
              <a:rPr lang="en-GB" sz="1700" b="1" dirty="0" smtClean="0"/>
              <a:t>Check </a:t>
            </a:r>
            <a:r>
              <a:rPr lang="en-GB" sz="1700" b="1" dirty="0"/>
              <a:t>PSA levels against patient specific “normal ranges”/parameters</a:t>
            </a:r>
            <a:r>
              <a:rPr lang="en-GB" sz="1700" dirty="0">
                <a:solidFill>
                  <a:prstClr val="black"/>
                </a:solidFill>
              </a:rPr>
              <a:t> as per their Treatment Summary. Lab normal ranges may not reflect patient specific </a:t>
            </a:r>
            <a:r>
              <a:rPr lang="en-GB" sz="1700" dirty="0" smtClean="0">
                <a:solidFill>
                  <a:prstClr val="black"/>
                </a:solidFill>
              </a:rPr>
              <a:t>threshold.</a:t>
            </a:r>
          </a:p>
          <a:p>
            <a:pPr marL="342900" indent="-342900">
              <a:buAutoNum type="arabicPlain"/>
            </a:pPr>
            <a:r>
              <a:rPr lang="en-GB" sz="1700" b="1" dirty="0" smtClean="0"/>
              <a:t>Inform </a:t>
            </a:r>
            <a:r>
              <a:rPr lang="en-GB" sz="1700" b="1" dirty="0"/>
              <a:t>patients of their </a:t>
            </a:r>
            <a:r>
              <a:rPr lang="en-GB" sz="1700" b="1" dirty="0" smtClean="0"/>
              <a:t>specific PSA results according to patient’s specifications</a:t>
            </a:r>
            <a:r>
              <a:rPr lang="en-GB" sz="1700" dirty="0" smtClean="0">
                <a:solidFill>
                  <a:prstClr val="black"/>
                </a:solidFill>
              </a:rPr>
              <a:t>. Refer </a:t>
            </a:r>
            <a:r>
              <a:rPr lang="en-GB" sz="1700" dirty="0">
                <a:solidFill>
                  <a:prstClr val="black"/>
                </a:solidFill>
              </a:rPr>
              <a:t>back to the Urology team if a specialist review is required.  Practices </a:t>
            </a:r>
            <a:r>
              <a:rPr lang="en-GB" sz="1700" dirty="0" smtClean="0">
                <a:solidFill>
                  <a:prstClr val="black"/>
                </a:solidFill>
              </a:rPr>
              <a:t>to advise </a:t>
            </a:r>
            <a:r>
              <a:rPr lang="en-GB" sz="1700" dirty="0">
                <a:solidFill>
                  <a:prstClr val="black"/>
                </a:solidFill>
              </a:rPr>
              <a:t>patients about the referral and to inform them if they haven’t received a clinic appointment within 14 days. </a:t>
            </a:r>
            <a:endParaRPr lang="en-GB" sz="1700" dirty="0" smtClean="0">
              <a:solidFill>
                <a:prstClr val="black"/>
              </a:solidFill>
            </a:endParaRPr>
          </a:p>
          <a:p>
            <a:pPr marL="342900" indent="-342900">
              <a:buAutoNum type="arabicPlain"/>
            </a:pPr>
            <a:r>
              <a:rPr lang="en-GB" sz="1700" b="1" dirty="0" smtClean="0"/>
              <a:t>Follow </a:t>
            </a:r>
            <a:r>
              <a:rPr lang="en-GB" sz="1700" b="1" dirty="0"/>
              <a:t>up any patient failing to make an appointment or failing to attend the review consultation</a:t>
            </a:r>
            <a:r>
              <a:rPr lang="en-GB" sz="1700" dirty="0">
                <a:solidFill>
                  <a:prstClr val="black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602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777</Words>
  <Application>Microsoft Office PowerPoint</Application>
  <PresentationFormat>On-screen Show (4:3)</PresentationFormat>
  <Paragraphs>68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Custom Design</vt:lpstr>
      <vt:lpstr>Office Theme</vt:lpstr>
      <vt:lpstr>1_Custom Design</vt:lpstr>
      <vt:lpstr>5_Office Theme</vt:lpstr>
      <vt:lpstr>2_Custom Design</vt:lpstr>
      <vt:lpstr>7_Office Theme</vt:lpstr>
      <vt:lpstr>PowerPoint Presentation</vt:lpstr>
      <vt:lpstr>Primary care stratified follow-up  of stable prostate cancer patients</vt:lpstr>
      <vt:lpstr>PowerPoint Presentation</vt:lpstr>
      <vt:lpstr>Cancer Patient pathway</vt:lpstr>
      <vt:lpstr>8 Key Points</vt:lpstr>
    </vt:vector>
  </TitlesOfParts>
  <Company>University College London Hospitals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address</dc:title>
  <dc:creator>Yaganti,Sarita</dc:creator>
  <cp:lastModifiedBy>Yaganti,Sarita</cp:lastModifiedBy>
  <cp:revision>54</cp:revision>
  <dcterms:created xsi:type="dcterms:W3CDTF">2019-10-25T15:32:59Z</dcterms:created>
  <dcterms:modified xsi:type="dcterms:W3CDTF">2020-06-08T10:13:03Z</dcterms:modified>
</cp:coreProperties>
</file>