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7" r:id="rId5"/>
    <p:sldId id="270" r:id="rId6"/>
    <p:sldId id="431" r:id="rId7"/>
    <p:sldId id="435" r:id="rId8"/>
    <p:sldId id="271" r:id="rId9"/>
    <p:sldId id="433" r:id="rId10"/>
    <p:sldId id="438" r:id="rId11"/>
    <p:sldId id="434" r:id="rId12"/>
    <p:sldId id="432" r:id="rId13"/>
    <p:sldId id="439" r:id="rId14"/>
    <p:sldId id="440" r:id="rId15"/>
    <p:sldId id="441" r:id="rId16"/>
    <p:sldId id="445" r:id="rId1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ire LeHoux" initials="CL" lastIdx="6" clrIdx="0">
    <p:extLst>
      <p:ext uri="{19B8F6BF-5375-455C-9EA6-DF929625EA0E}">
        <p15:presenceInfo xmlns:p15="http://schemas.microsoft.com/office/powerpoint/2012/main" userId="S::claire.lehoux@hee.nhs.uk::c017c06b-0190-455e-9629-ecb69b51e7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A84E00-D2BD-4F4F-BD0E-19C437BB91B2}" v="304" dt="2020-10-05T10:08:29.0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c" userId="c4fd7aa1-0a7f-4e68-ab88-0adf689725da" providerId="ADAL" clId="{15702CF1-F34F-447C-832D-BEF49ADA4CB2}"/>
    <pc:docChg chg="modSld">
      <pc:chgData name="Dominic" userId="c4fd7aa1-0a7f-4e68-ab88-0adf689725da" providerId="ADAL" clId="{15702CF1-F34F-447C-832D-BEF49ADA4CB2}" dt="2020-09-11T13:15:33.638" v="0" actId="13926"/>
      <pc:docMkLst>
        <pc:docMk/>
      </pc:docMkLst>
      <pc:sldChg chg="modSp mod">
        <pc:chgData name="Dominic" userId="c4fd7aa1-0a7f-4e68-ab88-0adf689725da" providerId="ADAL" clId="{15702CF1-F34F-447C-832D-BEF49ADA4CB2}" dt="2020-09-11T13:15:33.638" v="0" actId="13926"/>
        <pc:sldMkLst>
          <pc:docMk/>
          <pc:sldMk cId="2803437422" sldId="270"/>
        </pc:sldMkLst>
        <pc:spChg chg="mod">
          <ac:chgData name="Dominic" userId="c4fd7aa1-0a7f-4e68-ab88-0adf689725da" providerId="ADAL" clId="{15702CF1-F34F-447C-832D-BEF49ADA4CB2}" dt="2020-09-11T13:15:33.638" v="0" actId="13926"/>
          <ac:spMkLst>
            <pc:docMk/>
            <pc:sldMk cId="2803437422" sldId="270"/>
            <ac:spMk id="3" creationId="{00000000-0000-0000-0000-000000000000}"/>
          </ac:spMkLst>
        </pc:spChg>
      </pc:sldChg>
    </pc:docChg>
  </pc:docChgLst>
  <pc:docChgLst>
    <pc:chgData name="Tara Lacey" userId="a04e7422-f38c-4091-9cb2-0ccedea18215" providerId="ADAL" clId="{A036AB78-360B-4BBB-B701-EECD9D645A1D}"/>
    <pc:docChg chg="custSel modSld">
      <pc:chgData name="Tara Lacey" userId="a04e7422-f38c-4091-9cb2-0ccedea18215" providerId="ADAL" clId="{A036AB78-360B-4BBB-B701-EECD9D645A1D}" dt="2020-09-10T15:04:26.664" v="3982" actId="20577"/>
      <pc:docMkLst>
        <pc:docMk/>
      </pc:docMkLst>
      <pc:sldChg chg="modSp mod">
        <pc:chgData name="Tara Lacey" userId="a04e7422-f38c-4091-9cb2-0ccedea18215" providerId="ADAL" clId="{A036AB78-360B-4BBB-B701-EECD9D645A1D}" dt="2020-09-10T13:40:55.469" v="18" actId="13926"/>
        <pc:sldMkLst>
          <pc:docMk/>
          <pc:sldMk cId="1908029117" sldId="433"/>
        </pc:sldMkLst>
        <pc:spChg chg="mod">
          <ac:chgData name="Tara Lacey" userId="a04e7422-f38c-4091-9cb2-0ccedea18215" providerId="ADAL" clId="{A036AB78-360B-4BBB-B701-EECD9D645A1D}" dt="2020-09-10T13:40:55.469" v="18" actId="13926"/>
          <ac:spMkLst>
            <pc:docMk/>
            <pc:sldMk cId="1908029117" sldId="433"/>
            <ac:spMk id="4" creationId="{4DE9CC4C-C6CC-49F0-8B6C-1A9F9C0A6C8B}"/>
          </ac:spMkLst>
        </pc:spChg>
      </pc:sldChg>
      <pc:sldChg chg="addSp delSp modSp mod">
        <pc:chgData name="Tara Lacey" userId="a04e7422-f38c-4091-9cb2-0ccedea18215" providerId="ADAL" clId="{A036AB78-360B-4BBB-B701-EECD9D645A1D}" dt="2020-09-10T14:50:50.766" v="2901" actId="6549"/>
        <pc:sldMkLst>
          <pc:docMk/>
          <pc:sldMk cId="4050421649" sldId="434"/>
        </pc:sldMkLst>
        <pc:spChg chg="mod">
          <ac:chgData name="Tara Lacey" userId="a04e7422-f38c-4091-9cb2-0ccedea18215" providerId="ADAL" clId="{A036AB78-360B-4BBB-B701-EECD9D645A1D}" dt="2020-09-10T14:50:50.766" v="2901" actId="6549"/>
          <ac:spMkLst>
            <pc:docMk/>
            <pc:sldMk cId="4050421649" sldId="434"/>
            <ac:spMk id="13" creationId="{F7C28BDC-236E-48F6-B5F6-4E28AEF6DCA7}"/>
          </ac:spMkLst>
        </pc:spChg>
        <pc:graphicFrameChg chg="add mod">
          <ac:chgData name="Tara Lacey" userId="a04e7422-f38c-4091-9cb2-0ccedea18215" providerId="ADAL" clId="{A036AB78-360B-4BBB-B701-EECD9D645A1D}" dt="2020-09-10T13:37:08.847" v="6" actId="1076"/>
          <ac:graphicFrameMkLst>
            <pc:docMk/>
            <pc:sldMk cId="4050421649" sldId="434"/>
            <ac:graphicFrameMk id="7" creationId="{3D71ECC9-EE61-43C9-886A-48968B26CA39}"/>
          </ac:graphicFrameMkLst>
        </pc:graphicFrameChg>
        <pc:graphicFrameChg chg="del">
          <ac:chgData name="Tara Lacey" userId="a04e7422-f38c-4091-9cb2-0ccedea18215" providerId="ADAL" clId="{A036AB78-360B-4BBB-B701-EECD9D645A1D}" dt="2020-09-10T13:36:43.107" v="0" actId="478"/>
          <ac:graphicFrameMkLst>
            <pc:docMk/>
            <pc:sldMk cId="4050421649" sldId="434"/>
            <ac:graphicFrameMk id="17" creationId="{F94267B1-A019-456E-8FCD-91016F511025}"/>
          </ac:graphicFrameMkLst>
        </pc:graphicFrameChg>
      </pc:sldChg>
      <pc:sldChg chg="modSp mod">
        <pc:chgData name="Tara Lacey" userId="a04e7422-f38c-4091-9cb2-0ccedea18215" providerId="ADAL" clId="{A036AB78-360B-4BBB-B701-EECD9D645A1D}" dt="2020-09-10T14:40:04.367" v="2317" actId="13926"/>
        <pc:sldMkLst>
          <pc:docMk/>
          <pc:sldMk cId="468056425" sldId="436"/>
        </pc:sldMkLst>
        <pc:spChg chg="mod">
          <ac:chgData name="Tara Lacey" userId="a04e7422-f38c-4091-9cb2-0ccedea18215" providerId="ADAL" clId="{A036AB78-360B-4BBB-B701-EECD9D645A1D}" dt="2020-09-10T14:40:04.367" v="2317" actId="13926"/>
          <ac:spMkLst>
            <pc:docMk/>
            <pc:sldMk cId="468056425" sldId="436"/>
            <ac:spMk id="3" creationId="{7A83C0E5-DB65-4857-AD9F-EAA35DA8C36E}"/>
          </ac:spMkLst>
        </pc:spChg>
      </pc:sldChg>
      <pc:sldChg chg="modSp mod">
        <pc:chgData name="Tara Lacey" userId="a04e7422-f38c-4091-9cb2-0ccedea18215" providerId="ADAL" clId="{A036AB78-360B-4BBB-B701-EECD9D645A1D}" dt="2020-09-10T14:45:17.034" v="2824" actId="20577"/>
        <pc:sldMkLst>
          <pc:docMk/>
          <pc:sldMk cId="704852667" sldId="437"/>
        </pc:sldMkLst>
        <pc:spChg chg="mod">
          <ac:chgData name="Tara Lacey" userId="a04e7422-f38c-4091-9cb2-0ccedea18215" providerId="ADAL" clId="{A036AB78-360B-4BBB-B701-EECD9D645A1D}" dt="2020-09-10T14:45:17.034" v="2824" actId="20577"/>
          <ac:spMkLst>
            <pc:docMk/>
            <pc:sldMk cId="704852667" sldId="437"/>
            <ac:spMk id="3" creationId="{723978EC-2070-49CB-928D-B6E5DA356259}"/>
          </ac:spMkLst>
        </pc:spChg>
      </pc:sldChg>
      <pc:sldChg chg="modSp mod">
        <pc:chgData name="Tara Lacey" userId="a04e7422-f38c-4091-9cb2-0ccedea18215" providerId="ADAL" clId="{A036AB78-360B-4BBB-B701-EECD9D645A1D}" dt="2020-09-10T14:29:50.801" v="1582" actId="20577"/>
        <pc:sldMkLst>
          <pc:docMk/>
          <pc:sldMk cId="3857307116" sldId="438"/>
        </pc:sldMkLst>
        <pc:spChg chg="mod">
          <ac:chgData name="Tara Lacey" userId="a04e7422-f38c-4091-9cb2-0ccedea18215" providerId="ADAL" clId="{A036AB78-360B-4BBB-B701-EECD9D645A1D}" dt="2020-09-10T14:29:50.801" v="1582" actId="20577"/>
          <ac:spMkLst>
            <pc:docMk/>
            <pc:sldMk cId="3857307116" sldId="438"/>
            <ac:spMk id="3" creationId="{7448C83F-E572-48DC-8F74-91AEC03417BA}"/>
          </ac:spMkLst>
        </pc:spChg>
      </pc:sldChg>
      <pc:sldChg chg="modSp mod">
        <pc:chgData name="Tara Lacey" userId="a04e7422-f38c-4091-9cb2-0ccedea18215" providerId="ADAL" clId="{A036AB78-360B-4BBB-B701-EECD9D645A1D}" dt="2020-09-10T14:56:13.167" v="3603" actId="20577"/>
        <pc:sldMkLst>
          <pc:docMk/>
          <pc:sldMk cId="639966751" sldId="439"/>
        </pc:sldMkLst>
        <pc:spChg chg="mod">
          <ac:chgData name="Tara Lacey" userId="a04e7422-f38c-4091-9cb2-0ccedea18215" providerId="ADAL" clId="{A036AB78-360B-4BBB-B701-EECD9D645A1D}" dt="2020-09-10T14:56:13.167" v="3603" actId="20577"/>
          <ac:spMkLst>
            <pc:docMk/>
            <pc:sldMk cId="639966751" sldId="439"/>
            <ac:spMk id="3" creationId="{C5CA51CF-2081-4A17-8F84-ECAE44B9EBE4}"/>
          </ac:spMkLst>
        </pc:spChg>
      </pc:sldChg>
      <pc:sldChg chg="modSp mod">
        <pc:chgData name="Tara Lacey" userId="a04e7422-f38c-4091-9cb2-0ccedea18215" providerId="ADAL" clId="{A036AB78-360B-4BBB-B701-EECD9D645A1D}" dt="2020-09-10T15:01:51.820" v="3847" actId="20577"/>
        <pc:sldMkLst>
          <pc:docMk/>
          <pc:sldMk cId="2381503980" sldId="440"/>
        </pc:sldMkLst>
        <pc:spChg chg="mod">
          <ac:chgData name="Tara Lacey" userId="a04e7422-f38c-4091-9cb2-0ccedea18215" providerId="ADAL" clId="{A036AB78-360B-4BBB-B701-EECD9D645A1D}" dt="2020-09-10T15:01:51.820" v="3847" actId="20577"/>
          <ac:spMkLst>
            <pc:docMk/>
            <pc:sldMk cId="2381503980" sldId="440"/>
            <ac:spMk id="3" creationId="{2C57D195-8A63-4251-A83E-E9B55F5D7F3D}"/>
          </ac:spMkLst>
        </pc:spChg>
      </pc:sldChg>
      <pc:sldChg chg="modSp mod">
        <pc:chgData name="Tara Lacey" userId="a04e7422-f38c-4091-9cb2-0ccedea18215" providerId="ADAL" clId="{A036AB78-360B-4BBB-B701-EECD9D645A1D}" dt="2020-09-10T15:03:40.781" v="3945" actId="20577"/>
        <pc:sldMkLst>
          <pc:docMk/>
          <pc:sldMk cId="3832078418" sldId="441"/>
        </pc:sldMkLst>
        <pc:spChg chg="mod">
          <ac:chgData name="Tara Lacey" userId="a04e7422-f38c-4091-9cb2-0ccedea18215" providerId="ADAL" clId="{A036AB78-360B-4BBB-B701-EECD9D645A1D}" dt="2020-09-10T15:03:40.781" v="3945" actId="20577"/>
          <ac:spMkLst>
            <pc:docMk/>
            <pc:sldMk cId="3832078418" sldId="441"/>
            <ac:spMk id="3" creationId="{83DE563D-276B-4841-9B82-06F5D542C6FA}"/>
          </ac:spMkLst>
        </pc:spChg>
      </pc:sldChg>
      <pc:sldChg chg="modSp mod">
        <pc:chgData name="Tara Lacey" userId="a04e7422-f38c-4091-9cb2-0ccedea18215" providerId="ADAL" clId="{A036AB78-360B-4BBB-B701-EECD9D645A1D}" dt="2020-09-10T15:04:26.664" v="3982" actId="20577"/>
        <pc:sldMkLst>
          <pc:docMk/>
          <pc:sldMk cId="1783170620" sldId="442"/>
        </pc:sldMkLst>
        <pc:spChg chg="mod">
          <ac:chgData name="Tara Lacey" userId="a04e7422-f38c-4091-9cb2-0ccedea18215" providerId="ADAL" clId="{A036AB78-360B-4BBB-B701-EECD9D645A1D}" dt="2020-09-10T15:04:26.664" v="3982" actId="20577"/>
          <ac:spMkLst>
            <pc:docMk/>
            <pc:sldMk cId="1783170620" sldId="442"/>
            <ac:spMk id="3" creationId="{8D90F643-4E86-48BA-B591-916B12D96C4C}"/>
          </ac:spMkLst>
        </pc:spChg>
      </pc:sldChg>
    </pc:docChg>
  </pc:docChgLst>
  <pc:docChgLst>
    <pc:chgData name="Tara Lacey" userId="a04e7422-f38c-4091-9cb2-0ccedea18215" providerId="ADAL" clId="{F8A84E00-D2BD-4F4F-BD0E-19C437BB91B2}"/>
    <pc:docChg chg="undo custSel addSld delSld modSld sldOrd">
      <pc:chgData name="Tara Lacey" userId="a04e7422-f38c-4091-9cb2-0ccedea18215" providerId="ADAL" clId="{F8A84E00-D2BD-4F4F-BD0E-19C437BB91B2}" dt="2020-10-05T10:12:51.481" v="12694" actId="1076"/>
      <pc:docMkLst>
        <pc:docMk/>
      </pc:docMkLst>
      <pc:sldChg chg="modSp mod">
        <pc:chgData name="Tara Lacey" userId="a04e7422-f38c-4091-9cb2-0ccedea18215" providerId="ADAL" clId="{F8A84E00-D2BD-4F4F-BD0E-19C437BB91B2}" dt="2020-10-01T14:09:56.036" v="9015" actId="20577"/>
        <pc:sldMkLst>
          <pc:docMk/>
          <pc:sldMk cId="2803437422" sldId="270"/>
        </pc:sldMkLst>
        <pc:spChg chg="mod">
          <ac:chgData name="Tara Lacey" userId="a04e7422-f38c-4091-9cb2-0ccedea18215" providerId="ADAL" clId="{F8A84E00-D2BD-4F4F-BD0E-19C437BB91B2}" dt="2020-10-01T14:09:56.036" v="9015" actId="20577"/>
          <ac:spMkLst>
            <pc:docMk/>
            <pc:sldMk cId="2803437422" sldId="270"/>
            <ac:spMk id="3" creationId="{00000000-0000-0000-0000-000000000000}"/>
          </ac:spMkLst>
        </pc:spChg>
      </pc:sldChg>
      <pc:sldChg chg="modSp mod">
        <pc:chgData name="Tara Lacey" userId="a04e7422-f38c-4091-9cb2-0ccedea18215" providerId="ADAL" clId="{F8A84E00-D2BD-4F4F-BD0E-19C437BB91B2}" dt="2020-10-05T09:33:17.250" v="12463" actId="20577"/>
        <pc:sldMkLst>
          <pc:docMk/>
          <pc:sldMk cId="120361637" sldId="271"/>
        </pc:sldMkLst>
        <pc:spChg chg="mod">
          <ac:chgData name="Tara Lacey" userId="a04e7422-f38c-4091-9cb2-0ccedea18215" providerId="ADAL" clId="{F8A84E00-D2BD-4F4F-BD0E-19C437BB91B2}" dt="2020-10-01T14:28:43.524" v="11202" actId="1076"/>
          <ac:spMkLst>
            <pc:docMk/>
            <pc:sldMk cId="120361637" sldId="271"/>
            <ac:spMk id="6" creationId="{00000000-0000-0000-0000-000000000000}"/>
          </ac:spMkLst>
        </pc:spChg>
        <pc:spChg chg="mod">
          <ac:chgData name="Tara Lacey" userId="a04e7422-f38c-4091-9cb2-0ccedea18215" providerId="ADAL" clId="{F8A84E00-D2BD-4F4F-BD0E-19C437BB91B2}" dt="2020-10-05T09:33:17.250" v="12463" actId="20577"/>
          <ac:spMkLst>
            <pc:docMk/>
            <pc:sldMk cId="120361637" sldId="271"/>
            <ac:spMk id="13" creationId="{F7C28BDC-236E-48F6-B5F6-4E28AEF6DCA7}"/>
          </ac:spMkLst>
        </pc:spChg>
      </pc:sldChg>
      <pc:sldChg chg="modSp mod">
        <pc:chgData name="Tara Lacey" userId="a04e7422-f38c-4091-9cb2-0ccedea18215" providerId="ADAL" clId="{F8A84E00-D2BD-4F4F-BD0E-19C437BB91B2}" dt="2020-10-01T14:12:00.443" v="9238" actId="20577"/>
        <pc:sldMkLst>
          <pc:docMk/>
          <pc:sldMk cId="2919978285" sldId="431"/>
        </pc:sldMkLst>
        <pc:spChg chg="mod">
          <ac:chgData name="Tara Lacey" userId="a04e7422-f38c-4091-9cb2-0ccedea18215" providerId="ADAL" clId="{F8A84E00-D2BD-4F4F-BD0E-19C437BB91B2}" dt="2020-10-01T14:12:00.443" v="9238" actId="20577"/>
          <ac:spMkLst>
            <pc:docMk/>
            <pc:sldMk cId="2919978285" sldId="431"/>
            <ac:spMk id="5" creationId="{CFE8566D-77DD-40BD-AAB6-751ECEF3F1FA}"/>
          </ac:spMkLst>
        </pc:spChg>
        <pc:spChg chg="mod">
          <ac:chgData name="Tara Lacey" userId="a04e7422-f38c-4091-9cb2-0ccedea18215" providerId="ADAL" clId="{F8A84E00-D2BD-4F4F-BD0E-19C437BB91B2}" dt="2020-10-01T14:10:10.107" v="9016" actId="13926"/>
          <ac:spMkLst>
            <pc:docMk/>
            <pc:sldMk cId="2919978285" sldId="431"/>
            <ac:spMk id="6" creationId="{00000000-0000-0000-0000-000000000000}"/>
          </ac:spMkLst>
        </pc:spChg>
      </pc:sldChg>
      <pc:sldChg chg="modSp mod ord">
        <pc:chgData name="Tara Lacey" userId="a04e7422-f38c-4091-9cb2-0ccedea18215" providerId="ADAL" clId="{F8A84E00-D2BD-4F4F-BD0E-19C437BB91B2}" dt="2020-10-05T09:42:48.435" v="12680" actId="20577"/>
        <pc:sldMkLst>
          <pc:docMk/>
          <pc:sldMk cId="3300827322" sldId="432"/>
        </pc:sldMkLst>
        <pc:spChg chg="mod">
          <ac:chgData name="Tara Lacey" userId="a04e7422-f38c-4091-9cb2-0ccedea18215" providerId="ADAL" clId="{F8A84E00-D2BD-4F4F-BD0E-19C437BB91B2}" dt="2020-10-05T09:42:48.435" v="12680" actId="20577"/>
          <ac:spMkLst>
            <pc:docMk/>
            <pc:sldMk cId="3300827322" sldId="432"/>
            <ac:spMk id="13" creationId="{F7C28BDC-236E-48F6-B5F6-4E28AEF6DCA7}"/>
          </ac:spMkLst>
        </pc:spChg>
      </pc:sldChg>
      <pc:sldChg chg="addSp delSp modSp mod">
        <pc:chgData name="Tara Lacey" userId="a04e7422-f38c-4091-9cb2-0ccedea18215" providerId="ADAL" clId="{F8A84E00-D2BD-4F4F-BD0E-19C437BB91B2}" dt="2020-10-05T09:38:06.772" v="12658" actId="20577"/>
        <pc:sldMkLst>
          <pc:docMk/>
          <pc:sldMk cId="1908029117" sldId="433"/>
        </pc:sldMkLst>
        <pc:spChg chg="mod">
          <ac:chgData name="Tara Lacey" userId="a04e7422-f38c-4091-9cb2-0ccedea18215" providerId="ADAL" clId="{F8A84E00-D2BD-4F4F-BD0E-19C437BB91B2}" dt="2020-10-05T09:38:06.772" v="12658" actId="20577"/>
          <ac:spMkLst>
            <pc:docMk/>
            <pc:sldMk cId="1908029117" sldId="433"/>
            <ac:spMk id="4" creationId="{4DE9CC4C-C6CC-49F0-8B6C-1A9F9C0A6C8B}"/>
          </ac:spMkLst>
        </pc:spChg>
        <pc:graphicFrameChg chg="add mod">
          <ac:chgData name="Tara Lacey" userId="a04e7422-f38c-4091-9cb2-0ccedea18215" providerId="ADAL" clId="{F8A84E00-D2BD-4F4F-BD0E-19C437BB91B2}" dt="2020-10-05T09:36:35.825" v="12501" actId="1076"/>
          <ac:graphicFrameMkLst>
            <pc:docMk/>
            <pc:sldMk cId="1908029117" sldId="433"/>
            <ac:graphicFrameMk id="7" creationId="{F25A439C-9915-462F-84BA-35360993F542}"/>
          </ac:graphicFrameMkLst>
        </pc:graphicFrameChg>
        <pc:graphicFrameChg chg="del mod">
          <ac:chgData name="Tara Lacey" userId="a04e7422-f38c-4091-9cb2-0ccedea18215" providerId="ADAL" clId="{F8A84E00-D2BD-4F4F-BD0E-19C437BB91B2}" dt="2020-10-05T09:35:06.151" v="12487" actId="478"/>
          <ac:graphicFrameMkLst>
            <pc:docMk/>
            <pc:sldMk cId="1908029117" sldId="433"/>
            <ac:graphicFrameMk id="10" creationId="{F8B1F373-BDF0-461D-93AF-4529E009BA02}"/>
          </ac:graphicFrameMkLst>
        </pc:graphicFrameChg>
        <pc:graphicFrameChg chg="del mod">
          <ac:chgData name="Tara Lacey" userId="a04e7422-f38c-4091-9cb2-0ccedea18215" providerId="ADAL" clId="{F8A84E00-D2BD-4F4F-BD0E-19C437BB91B2}" dt="2020-10-05T09:35:09.922" v="12488" actId="478"/>
          <ac:graphicFrameMkLst>
            <pc:docMk/>
            <pc:sldMk cId="1908029117" sldId="433"/>
            <ac:graphicFrameMk id="11" creationId="{B1FF169E-8977-4ADF-BDA8-C06692BF1E0F}"/>
          </ac:graphicFrameMkLst>
        </pc:graphicFrameChg>
      </pc:sldChg>
      <pc:sldChg chg="modSp mod ord">
        <pc:chgData name="Tara Lacey" userId="a04e7422-f38c-4091-9cb2-0ccedea18215" providerId="ADAL" clId="{F8A84E00-D2BD-4F4F-BD0E-19C437BB91B2}" dt="2020-10-01T14:43:02.480" v="12453" actId="6549"/>
        <pc:sldMkLst>
          <pc:docMk/>
          <pc:sldMk cId="4050421649" sldId="434"/>
        </pc:sldMkLst>
        <pc:spChg chg="mod">
          <ac:chgData name="Tara Lacey" userId="a04e7422-f38c-4091-9cb2-0ccedea18215" providerId="ADAL" clId="{F8A84E00-D2BD-4F4F-BD0E-19C437BB91B2}" dt="2020-09-14T09:15:51.463" v="5670" actId="20577"/>
          <ac:spMkLst>
            <pc:docMk/>
            <pc:sldMk cId="4050421649" sldId="434"/>
            <ac:spMk id="2" creationId="{3552C8A3-C461-4B8F-AA9E-FE83B729B40F}"/>
          </ac:spMkLst>
        </pc:spChg>
        <pc:spChg chg="mod">
          <ac:chgData name="Tara Lacey" userId="a04e7422-f38c-4091-9cb2-0ccedea18215" providerId="ADAL" clId="{F8A84E00-D2BD-4F4F-BD0E-19C437BB91B2}" dt="2020-10-01T14:43:02.480" v="12453" actId="6549"/>
          <ac:spMkLst>
            <pc:docMk/>
            <pc:sldMk cId="4050421649" sldId="434"/>
            <ac:spMk id="13" creationId="{F7C28BDC-236E-48F6-B5F6-4E28AEF6DCA7}"/>
          </ac:spMkLst>
        </pc:spChg>
        <pc:graphicFrameChg chg="mod">
          <ac:chgData name="Tara Lacey" userId="a04e7422-f38c-4091-9cb2-0ccedea18215" providerId="ADAL" clId="{F8A84E00-D2BD-4F4F-BD0E-19C437BB91B2}" dt="2020-09-14T09:17:43.131" v="5683" actId="20577"/>
          <ac:graphicFrameMkLst>
            <pc:docMk/>
            <pc:sldMk cId="4050421649" sldId="434"/>
            <ac:graphicFrameMk id="8" creationId="{3FB9E40D-168E-4F22-8B81-9AD40A3EC03D}"/>
          </ac:graphicFrameMkLst>
        </pc:graphicFrameChg>
      </pc:sldChg>
      <pc:sldChg chg="modSp mod">
        <pc:chgData name="Tara Lacey" userId="a04e7422-f38c-4091-9cb2-0ccedea18215" providerId="ADAL" clId="{F8A84E00-D2BD-4F4F-BD0E-19C437BB91B2}" dt="2020-10-01T14:18:51.293" v="10059" actId="20577"/>
        <pc:sldMkLst>
          <pc:docMk/>
          <pc:sldMk cId="3984020463" sldId="435"/>
        </pc:sldMkLst>
        <pc:spChg chg="mod">
          <ac:chgData name="Tara Lacey" userId="a04e7422-f38c-4091-9cb2-0ccedea18215" providerId="ADAL" clId="{F8A84E00-D2BD-4F4F-BD0E-19C437BB91B2}" dt="2020-10-01T14:18:51.293" v="10059" actId="20577"/>
          <ac:spMkLst>
            <pc:docMk/>
            <pc:sldMk cId="3984020463" sldId="435"/>
            <ac:spMk id="5" creationId="{CFE8566D-77DD-40BD-AAB6-751ECEF3F1FA}"/>
          </ac:spMkLst>
        </pc:spChg>
      </pc:sldChg>
      <pc:sldChg chg="modSp del mod ord">
        <pc:chgData name="Tara Lacey" userId="a04e7422-f38c-4091-9cb2-0ccedea18215" providerId="ADAL" clId="{F8A84E00-D2BD-4F4F-BD0E-19C437BB91B2}" dt="2020-10-02T13:13:18.427" v="12462" actId="47"/>
        <pc:sldMkLst>
          <pc:docMk/>
          <pc:sldMk cId="468056425" sldId="436"/>
        </pc:sldMkLst>
        <pc:spChg chg="mod">
          <ac:chgData name="Tara Lacey" userId="a04e7422-f38c-4091-9cb2-0ccedea18215" providerId="ADAL" clId="{F8A84E00-D2BD-4F4F-BD0E-19C437BB91B2}" dt="2020-10-02T13:13:10.593" v="12461" actId="20577"/>
          <ac:spMkLst>
            <pc:docMk/>
            <pc:sldMk cId="468056425" sldId="436"/>
            <ac:spMk id="3" creationId="{7A83C0E5-DB65-4857-AD9F-EAA35DA8C36E}"/>
          </ac:spMkLst>
        </pc:spChg>
      </pc:sldChg>
      <pc:sldChg chg="modSp del mod ord">
        <pc:chgData name="Tara Lacey" userId="a04e7422-f38c-4091-9cb2-0ccedea18215" providerId="ADAL" clId="{F8A84E00-D2BD-4F4F-BD0E-19C437BB91B2}" dt="2020-09-14T12:23:08.203" v="8372" actId="47"/>
        <pc:sldMkLst>
          <pc:docMk/>
          <pc:sldMk cId="704852667" sldId="437"/>
        </pc:sldMkLst>
        <pc:spChg chg="mod">
          <ac:chgData name="Tara Lacey" userId="a04e7422-f38c-4091-9cb2-0ccedea18215" providerId="ADAL" clId="{F8A84E00-D2BD-4F4F-BD0E-19C437BB91B2}" dt="2020-09-11T10:31:39.156" v="1879" actId="20577"/>
          <ac:spMkLst>
            <pc:docMk/>
            <pc:sldMk cId="704852667" sldId="437"/>
            <ac:spMk id="3" creationId="{723978EC-2070-49CB-928D-B6E5DA356259}"/>
          </ac:spMkLst>
        </pc:spChg>
      </pc:sldChg>
      <pc:sldChg chg="addSp modSp mod ord">
        <pc:chgData name="Tara Lacey" userId="a04e7422-f38c-4091-9cb2-0ccedea18215" providerId="ADAL" clId="{F8A84E00-D2BD-4F4F-BD0E-19C437BB91B2}" dt="2020-10-05T09:42:22.937" v="12677" actId="1076"/>
        <pc:sldMkLst>
          <pc:docMk/>
          <pc:sldMk cId="3857307116" sldId="438"/>
        </pc:sldMkLst>
        <pc:spChg chg="mod">
          <ac:chgData name="Tara Lacey" userId="a04e7422-f38c-4091-9cb2-0ccedea18215" providerId="ADAL" clId="{F8A84E00-D2BD-4F4F-BD0E-19C437BB91B2}" dt="2020-10-05T09:41:26.837" v="12659" actId="1076"/>
          <ac:spMkLst>
            <pc:docMk/>
            <pc:sldMk cId="3857307116" sldId="438"/>
            <ac:spMk id="2" creationId="{50C49FB5-7967-49FB-86C0-0BF8A98F0DEB}"/>
          </ac:spMkLst>
        </pc:spChg>
        <pc:spChg chg="mod">
          <ac:chgData name="Tara Lacey" userId="a04e7422-f38c-4091-9cb2-0ccedea18215" providerId="ADAL" clId="{F8A84E00-D2BD-4F4F-BD0E-19C437BB91B2}" dt="2020-10-05T09:42:16.805" v="12676" actId="255"/>
          <ac:spMkLst>
            <pc:docMk/>
            <pc:sldMk cId="3857307116" sldId="438"/>
            <ac:spMk id="3" creationId="{7448C83F-E572-48DC-8F74-91AEC03417BA}"/>
          </ac:spMkLst>
        </pc:spChg>
        <pc:graphicFrameChg chg="add mod">
          <ac:chgData name="Tara Lacey" userId="a04e7422-f38c-4091-9cb2-0ccedea18215" providerId="ADAL" clId="{F8A84E00-D2BD-4F4F-BD0E-19C437BB91B2}" dt="2020-10-05T09:42:22.937" v="12677" actId="1076"/>
          <ac:graphicFrameMkLst>
            <pc:docMk/>
            <pc:sldMk cId="3857307116" sldId="438"/>
            <ac:graphicFrameMk id="4" creationId="{1931B0F5-49F5-45F7-8A64-A9F02B3192E7}"/>
          </ac:graphicFrameMkLst>
        </pc:graphicFrameChg>
      </pc:sldChg>
      <pc:sldChg chg="addSp modSp mod">
        <pc:chgData name="Tara Lacey" userId="a04e7422-f38c-4091-9cb2-0ccedea18215" providerId="ADAL" clId="{F8A84E00-D2BD-4F4F-BD0E-19C437BB91B2}" dt="2020-10-05T10:08:33.629" v="12687" actId="1076"/>
        <pc:sldMkLst>
          <pc:docMk/>
          <pc:sldMk cId="639966751" sldId="439"/>
        </pc:sldMkLst>
        <pc:spChg chg="mod">
          <ac:chgData name="Tara Lacey" userId="a04e7422-f38c-4091-9cb2-0ccedea18215" providerId="ADAL" clId="{F8A84E00-D2BD-4F4F-BD0E-19C437BB91B2}" dt="2020-10-05T10:08:23.644" v="12685" actId="13926"/>
          <ac:spMkLst>
            <pc:docMk/>
            <pc:sldMk cId="639966751" sldId="439"/>
            <ac:spMk id="3" creationId="{C5CA51CF-2081-4A17-8F84-ECAE44B9EBE4}"/>
          </ac:spMkLst>
        </pc:spChg>
        <pc:graphicFrameChg chg="add mod">
          <ac:chgData name="Tara Lacey" userId="a04e7422-f38c-4091-9cb2-0ccedea18215" providerId="ADAL" clId="{F8A84E00-D2BD-4F4F-BD0E-19C437BB91B2}" dt="2020-10-05T10:08:33.629" v="12687" actId="1076"/>
          <ac:graphicFrameMkLst>
            <pc:docMk/>
            <pc:sldMk cId="639966751" sldId="439"/>
            <ac:graphicFrameMk id="4" creationId="{F25ECAD3-FE31-486C-9F78-0C09C8FBACD6}"/>
          </ac:graphicFrameMkLst>
        </pc:graphicFrameChg>
      </pc:sldChg>
      <pc:sldChg chg="addSp modSp mod">
        <pc:chgData name="Tara Lacey" userId="a04e7422-f38c-4091-9cb2-0ccedea18215" providerId="ADAL" clId="{F8A84E00-D2BD-4F4F-BD0E-19C437BB91B2}" dt="2020-10-05T10:12:27.862" v="12693" actId="1076"/>
        <pc:sldMkLst>
          <pc:docMk/>
          <pc:sldMk cId="2381503980" sldId="440"/>
        </pc:sldMkLst>
        <pc:spChg chg="mod">
          <ac:chgData name="Tara Lacey" userId="a04e7422-f38c-4091-9cb2-0ccedea18215" providerId="ADAL" clId="{F8A84E00-D2BD-4F4F-BD0E-19C437BB91B2}" dt="2020-10-05T10:12:00.040" v="12689" actId="20577"/>
          <ac:spMkLst>
            <pc:docMk/>
            <pc:sldMk cId="2381503980" sldId="440"/>
            <ac:spMk id="3" creationId="{2C57D195-8A63-4251-A83E-E9B55F5D7F3D}"/>
          </ac:spMkLst>
        </pc:spChg>
        <pc:graphicFrameChg chg="add mod">
          <ac:chgData name="Tara Lacey" userId="a04e7422-f38c-4091-9cb2-0ccedea18215" providerId="ADAL" clId="{F8A84E00-D2BD-4F4F-BD0E-19C437BB91B2}" dt="2020-10-05T10:12:27.862" v="12693" actId="1076"/>
          <ac:graphicFrameMkLst>
            <pc:docMk/>
            <pc:sldMk cId="2381503980" sldId="440"/>
            <ac:graphicFrameMk id="4" creationId="{F25ECAD3-FE31-486C-9F78-0C09C8FBACD6}"/>
          </ac:graphicFrameMkLst>
        </pc:graphicFrameChg>
      </pc:sldChg>
      <pc:sldChg chg="addSp modSp mod">
        <pc:chgData name="Tara Lacey" userId="a04e7422-f38c-4091-9cb2-0ccedea18215" providerId="ADAL" clId="{F8A84E00-D2BD-4F4F-BD0E-19C437BB91B2}" dt="2020-10-05T10:12:51.481" v="12694" actId="1076"/>
        <pc:sldMkLst>
          <pc:docMk/>
          <pc:sldMk cId="3832078418" sldId="441"/>
        </pc:sldMkLst>
        <pc:spChg chg="mod">
          <ac:chgData name="Tara Lacey" userId="a04e7422-f38c-4091-9cb2-0ccedea18215" providerId="ADAL" clId="{F8A84E00-D2BD-4F4F-BD0E-19C437BB91B2}" dt="2020-10-05T10:12:06.079" v="12692" actId="20577"/>
          <ac:spMkLst>
            <pc:docMk/>
            <pc:sldMk cId="3832078418" sldId="441"/>
            <ac:spMk id="3" creationId="{83DE563D-276B-4841-9B82-06F5D542C6FA}"/>
          </ac:spMkLst>
        </pc:spChg>
        <pc:graphicFrameChg chg="add mod">
          <ac:chgData name="Tara Lacey" userId="a04e7422-f38c-4091-9cb2-0ccedea18215" providerId="ADAL" clId="{F8A84E00-D2BD-4F4F-BD0E-19C437BB91B2}" dt="2020-10-05T10:12:51.481" v="12694" actId="1076"/>
          <ac:graphicFrameMkLst>
            <pc:docMk/>
            <pc:sldMk cId="3832078418" sldId="441"/>
            <ac:graphicFrameMk id="4" creationId="{F25ECAD3-FE31-486C-9F78-0C09C8FBACD6}"/>
          </ac:graphicFrameMkLst>
        </pc:graphicFrameChg>
      </pc:sldChg>
      <pc:sldChg chg="modSp del mod">
        <pc:chgData name="Tara Lacey" userId="a04e7422-f38c-4091-9cb2-0ccedea18215" providerId="ADAL" clId="{F8A84E00-D2BD-4F4F-BD0E-19C437BB91B2}" dt="2020-09-14T12:23:12.388" v="8373" actId="47"/>
        <pc:sldMkLst>
          <pc:docMk/>
          <pc:sldMk cId="1783170620" sldId="442"/>
        </pc:sldMkLst>
        <pc:spChg chg="mod">
          <ac:chgData name="Tara Lacey" userId="a04e7422-f38c-4091-9cb2-0ccedea18215" providerId="ADAL" clId="{F8A84E00-D2BD-4F4F-BD0E-19C437BB91B2}" dt="2020-09-11T11:21:26.039" v="4029" actId="20577"/>
          <ac:spMkLst>
            <pc:docMk/>
            <pc:sldMk cId="1783170620" sldId="442"/>
            <ac:spMk id="3" creationId="{8D90F643-4E86-48BA-B591-916B12D96C4C}"/>
          </ac:spMkLst>
        </pc:spChg>
      </pc:sldChg>
      <pc:sldChg chg="del">
        <pc:chgData name="Tara Lacey" userId="a04e7422-f38c-4091-9cb2-0ccedea18215" providerId="ADAL" clId="{F8A84E00-D2BD-4F4F-BD0E-19C437BB91B2}" dt="2020-09-14T12:23:13.809" v="8374" actId="47"/>
        <pc:sldMkLst>
          <pc:docMk/>
          <pc:sldMk cId="3014642252" sldId="443"/>
        </pc:sldMkLst>
      </pc:sldChg>
      <pc:sldChg chg="modSp new del mod">
        <pc:chgData name="Tara Lacey" userId="a04e7422-f38c-4091-9cb2-0ccedea18215" providerId="ADAL" clId="{F8A84E00-D2BD-4F4F-BD0E-19C437BB91B2}" dt="2020-09-14T12:23:15.172" v="8375" actId="47"/>
        <pc:sldMkLst>
          <pc:docMk/>
          <pc:sldMk cId="1756733797" sldId="444"/>
        </pc:sldMkLst>
        <pc:spChg chg="mod">
          <ac:chgData name="Tara Lacey" userId="a04e7422-f38c-4091-9cb2-0ccedea18215" providerId="ADAL" clId="{F8A84E00-D2BD-4F4F-BD0E-19C437BB91B2}" dt="2020-09-11T10:48:14.713" v="3539" actId="20577"/>
          <ac:spMkLst>
            <pc:docMk/>
            <pc:sldMk cId="1756733797" sldId="444"/>
            <ac:spMk id="2" creationId="{31A5ED23-04E7-4009-95A5-5C6309C13331}"/>
          </ac:spMkLst>
        </pc:spChg>
        <pc:spChg chg="mod">
          <ac:chgData name="Tara Lacey" userId="a04e7422-f38c-4091-9cb2-0ccedea18215" providerId="ADAL" clId="{F8A84E00-D2BD-4F4F-BD0E-19C437BB91B2}" dt="2020-09-11T10:49:18.186" v="3608" actId="20577"/>
          <ac:spMkLst>
            <pc:docMk/>
            <pc:sldMk cId="1756733797" sldId="444"/>
            <ac:spMk id="3" creationId="{A80FA2B2-B9A5-43B0-B8A6-EE7D415B38CF}"/>
          </ac:spMkLst>
        </pc:spChg>
      </pc:sldChg>
      <pc:sldChg chg="delSp modSp new mod">
        <pc:chgData name="Tara Lacey" userId="a04e7422-f38c-4091-9cb2-0ccedea18215" providerId="ADAL" clId="{F8A84E00-D2BD-4F4F-BD0E-19C437BB91B2}" dt="2020-10-02T13:13:02.470" v="12460" actId="1076"/>
        <pc:sldMkLst>
          <pc:docMk/>
          <pc:sldMk cId="694179111" sldId="445"/>
        </pc:sldMkLst>
        <pc:spChg chg="mod">
          <ac:chgData name="Tara Lacey" userId="a04e7422-f38c-4091-9cb2-0ccedea18215" providerId="ADAL" clId="{F8A84E00-D2BD-4F4F-BD0E-19C437BB91B2}" dt="2020-10-02T13:13:02.470" v="12460" actId="1076"/>
          <ac:spMkLst>
            <pc:docMk/>
            <pc:sldMk cId="694179111" sldId="445"/>
            <ac:spMk id="2" creationId="{A2633B5C-D210-4D2B-9B1D-8FCAD8CB8037}"/>
          </ac:spMkLst>
        </pc:spChg>
        <pc:spChg chg="mod">
          <ac:chgData name="Tara Lacey" userId="a04e7422-f38c-4091-9cb2-0ccedea18215" providerId="ADAL" clId="{F8A84E00-D2BD-4F4F-BD0E-19C437BB91B2}" dt="2020-10-02T13:12:59.082" v="12459" actId="1076"/>
          <ac:spMkLst>
            <pc:docMk/>
            <pc:sldMk cId="694179111" sldId="445"/>
            <ac:spMk id="3" creationId="{67758669-CFD0-4B17-834C-2F65325CB02F}"/>
          </ac:spMkLst>
        </pc:spChg>
        <pc:spChg chg="del">
          <ac:chgData name="Tara Lacey" userId="a04e7422-f38c-4091-9cb2-0ccedea18215" providerId="ADAL" clId="{F8A84E00-D2BD-4F4F-BD0E-19C437BB91B2}" dt="2020-09-11T14:44:40.561" v="4417" actId="21"/>
          <ac:spMkLst>
            <pc:docMk/>
            <pc:sldMk cId="694179111" sldId="445"/>
            <ac:spMk id="4" creationId="{DFA2AA53-29DA-4EF0-A688-79BFFF49C21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healtheducationengland-my.sharepoint.com/personal/dominic_hunt_hee_nhs_uk/Documents/Work%20Programmes/Non-Medical%20Supply/ProfessionSupply.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PA</a:t>
            </a:r>
            <a:r>
              <a:rPr lang="en-GB" baseline="0"/>
              <a:t> Predicted Outturn</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783330087272661"/>
          <c:y val="0.10969037613665061"/>
          <c:w val="0.81034102185989998"/>
          <c:h val="0.81317252064467249"/>
        </c:manualLayout>
      </c:layout>
      <c:barChart>
        <c:barDir val="col"/>
        <c:grouping val="clustered"/>
        <c:varyColors val="0"/>
        <c:ser>
          <c:idx val="0"/>
          <c:order val="0"/>
          <c:spPr>
            <a:solidFill>
              <a:schemeClr val="accent1"/>
            </a:solidFill>
            <a:ln>
              <a:noFill/>
            </a:ln>
            <a:effectLst/>
          </c:spPr>
          <c:invertIfNegative val="0"/>
          <c:cat>
            <c:numLit>
              <c:formatCode>General</c:formatCode>
              <c:ptCount val="2"/>
              <c:pt idx="0">
                <c:v>2020</c:v>
              </c:pt>
              <c:pt idx="1">
                <c:v>2021</c:v>
              </c:pt>
            </c:numLit>
          </c:cat>
          <c:val>
            <c:numRef>
              <c:f>Sheet1!$A$1:$B$1</c:f>
              <c:numCache>
                <c:formatCode>General</c:formatCode>
                <c:ptCount val="2"/>
                <c:pt idx="0">
                  <c:v>126</c:v>
                </c:pt>
                <c:pt idx="1">
                  <c:v>149</c:v>
                </c:pt>
              </c:numCache>
            </c:numRef>
          </c:val>
          <c:extLst>
            <c:ext xmlns:c16="http://schemas.microsoft.com/office/drawing/2014/chart" uri="{C3380CC4-5D6E-409C-BE32-E72D297353CC}">
              <c16:uniqueId val="{00000000-0DC5-4B3D-A10E-F6C0E662654D}"/>
            </c:ext>
          </c:extLst>
        </c:ser>
        <c:dLbls>
          <c:showLegendKey val="0"/>
          <c:showVal val="0"/>
          <c:showCatName val="0"/>
          <c:showSerName val="0"/>
          <c:showPercent val="0"/>
          <c:showBubbleSize val="0"/>
        </c:dLbls>
        <c:gapWidth val="219"/>
        <c:overlap val="-27"/>
        <c:axId val="1745528623"/>
        <c:axId val="1629953103"/>
      </c:barChart>
      <c:catAx>
        <c:axId val="1745528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9953103"/>
        <c:crosses val="autoZero"/>
        <c:auto val="1"/>
        <c:lblAlgn val="ctr"/>
        <c:lblOffset val="100"/>
        <c:noMultiLvlLbl val="0"/>
      </c:catAx>
      <c:valAx>
        <c:axId val="16299531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55286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Pharmacy banding profile (FTE)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Sheet1!$A$2:$A$6</c:f>
              <c:strCache>
                <c:ptCount val="5"/>
                <c:pt idx="0">
                  <c:v>band 1-4</c:v>
                </c:pt>
                <c:pt idx="1">
                  <c:v>band 5</c:v>
                </c:pt>
                <c:pt idx="2">
                  <c:v>band 6</c:v>
                </c:pt>
                <c:pt idx="3">
                  <c:v>band 7</c:v>
                </c:pt>
                <c:pt idx="4">
                  <c:v>band 8+</c:v>
                </c:pt>
              </c:strCache>
            </c:strRef>
          </c:cat>
          <c:val>
            <c:numRef>
              <c:f>Sheet1!$B$2:$B$6</c:f>
              <c:numCache>
                <c:formatCode>General</c:formatCode>
                <c:ptCount val="5"/>
                <c:pt idx="0">
                  <c:v>377</c:v>
                </c:pt>
                <c:pt idx="1">
                  <c:v>622</c:v>
                </c:pt>
                <c:pt idx="2">
                  <c:v>275</c:v>
                </c:pt>
                <c:pt idx="3">
                  <c:v>128</c:v>
                </c:pt>
                <c:pt idx="4">
                  <c:v>28</c:v>
                </c:pt>
              </c:numCache>
            </c:numRef>
          </c:val>
          <c:extLst>
            <c:ext xmlns:c16="http://schemas.microsoft.com/office/drawing/2014/chart" uri="{C3380CC4-5D6E-409C-BE32-E72D297353CC}">
              <c16:uniqueId val="{00000000-C5B3-40A0-A58F-F79464B9DF8C}"/>
            </c:ext>
          </c:extLst>
        </c:ser>
        <c:dLbls>
          <c:showLegendKey val="0"/>
          <c:showVal val="0"/>
          <c:showCatName val="0"/>
          <c:showSerName val="0"/>
          <c:showPercent val="0"/>
          <c:showBubbleSize val="0"/>
        </c:dLbls>
        <c:gapWidth val="182"/>
        <c:axId val="121024336"/>
        <c:axId val="273929424"/>
      </c:barChart>
      <c:catAx>
        <c:axId val="121024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3929424"/>
        <c:crosses val="autoZero"/>
        <c:auto val="1"/>
        <c:lblAlgn val="ctr"/>
        <c:lblOffset val="100"/>
        <c:noMultiLvlLbl val="0"/>
      </c:catAx>
      <c:valAx>
        <c:axId val="2739294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024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Pharmacy Technician banding profile (FTE)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Sheet1!$A$2:$A$6</c:f>
              <c:strCache>
                <c:ptCount val="5"/>
                <c:pt idx="0">
                  <c:v>band 1-4</c:v>
                </c:pt>
                <c:pt idx="1">
                  <c:v>band 5</c:v>
                </c:pt>
                <c:pt idx="2">
                  <c:v>band 6</c:v>
                </c:pt>
                <c:pt idx="3">
                  <c:v>band 7</c:v>
                </c:pt>
                <c:pt idx="4">
                  <c:v>band 8+</c:v>
                </c:pt>
              </c:strCache>
            </c:strRef>
          </c:cat>
          <c:val>
            <c:numRef>
              <c:f>Sheet1!$B$2:$B$6</c:f>
              <c:numCache>
                <c:formatCode>General</c:formatCode>
                <c:ptCount val="5"/>
                <c:pt idx="0">
                  <c:v>377</c:v>
                </c:pt>
                <c:pt idx="1">
                  <c:v>622</c:v>
                </c:pt>
                <c:pt idx="2">
                  <c:v>275</c:v>
                </c:pt>
                <c:pt idx="3">
                  <c:v>128</c:v>
                </c:pt>
                <c:pt idx="4">
                  <c:v>28</c:v>
                </c:pt>
              </c:numCache>
            </c:numRef>
          </c:val>
          <c:extLst>
            <c:ext xmlns:c16="http://schemas.microsoft.com/office/drawing/2014/chart" uri="{C3380CC4-5D6E-409C-BE32-E72D297353CC}">
              <c16:uniqueId val="{00000000-3599-4411-86CF-38DEDD042436}"/>
            </c:ext>
          </c:extLst>
        </c:ser>
        <c:dLbls>
          <c:showLegendKey val="0"/>
          <c:showVal val="0"/>
          <c:showCatName val="0"/>
          <c:showSerName val="0"/>
          <c:showPercent val="0"/>
          <c:showBubbleSize val="0"/>
        </c:dLbls>
        <c:gapWidth val="182"/>
        <c:axId val="378702320"/>
        <c:axId val="266265264"/>
      </c:barChart>
      <c:catAx>
        <c:axId val="378702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6265264"/>
        <c:crosses val="autoZero"/>
        <c:auto val="1"/>
        <c:lblAlgn val="ctr"/>
        <c:lblOffset val="100"/>
        <c:noMultiLvlLbl val="0"/>
      </c:catAx>
      <c:valAx>
        <c:axId val="2662652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8702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a:t>Physiotherapist secondary</a:t>
            </a:r>
            <a:r>
              <a:rPr lang="en-GB" sz="1100" baseline="0"/>
              <a:t> care banding profile (FTE)</a:t>
            </a:r>
            <a:endParaRPr lang="en-GB" sz="1100"/>
          </a:p>
        </c:rich>
      </c:tx>
      <c:layout>
        <c:manualLayout>
          <c:xMode val="edge"/>
          <c:yMode val="edge"/>
          <c:x val="0.12925687995451485"/>
          <c:y val="2.817673584528569E-4"/>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Afc_SIP_crosstab!$B$1</c:f>
              <c:strCache>
                <c:ptCount val="1"/>
                <c:pt idx="0">
                  <c:v>2019-SEP</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CD54-4156-878B-FAB36C9F2057}"/>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CD54-4156-878B-FAB36C9F2057}"/>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CD54-4156-878B-FAB36C9F2057}"/>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CD54-4156-878B-FAB36C9F2057}"/>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CD54-4156-878B-FAB36C9F2057}"/>
              </c:ext>
            </c:extLst>
          </c:dPt>
          <c:cat>
            <c:strRef>
              <c:f>Afc_SIP_crosstab!$A$2:$A$6</c:f>
              <c:strCache>
                <c:ptCount val="5"/>
                <c:pt idx="0">
                  <c:v>Band 1-4</c:v>
                </c:pt>
                <c:pt idx="1">
                  <c:v>Band 5</c:v>
                </c:pt>
                <c:pt idx="2">
                  <c:v>Band 6</c:v>
                </c:pt>
                <c:pt idx="3">
                  <c:v>Band 7</c:v>
                </c:pt>
                <c:pt idx="4">
                  <c:v>Band 8+</c:v>
                </c:pt>
              </c:strCache>
            </c:strRef>
          </c:cat>
          <c:val>
            <c:numRef>
              <c:f>Afc_SIP_crosstab!$B$2:$B$6</c:f>
              <c:numCache>
                <c:formatCode>General</c:formatCode>
                <c:ptCount val="5"/>
                <c:pt idx="0">
                  <c:v>26</c:v>
                </c:pt>
                <c:pt idx="1">
                  <c:v>577</c:v>
                </c:pt>
                <c:pt idx="2" formatCode="#,##0">
                  <c:v>1370</c:v>
                </c:pt>
                <c:pt idx="3" formatCode="#,##0">
                  <c:v>1252</c:v>
                </c:pt>
                <c:pt idx="4">
                  <c:v>609</c:v>
                </c:pt>
              </c:numCache>
            </c:numRef>
          </c:val>
          <c:extLst>
            <c:ext xmlns:c16="http://schemas.microsoft.com/office/drawing/2014/chart" uri="{C3380CC4-5D6E-409C-BE32-E72D297353CC}">
              <c16:uniqueId val="{0000000A-CD54-4156-878B-FAB36C9F2057}"/>
            </c:ext>
          </c:extLst>
        </c:ser>
        <c:dLbls>
          <c:showLegendKey val="0"/>
          <c:showVal val="0"/>
          <c:showCatName val="0"/>
          <c:showSerName val="0"/>
          <c:showPercent val="0"/>
          <c:showBubbleSize val="0"/>
        </c:dLbls>
        <c:gapWidth val="100"/>
        <c:axId val="756280376"/>
        <c:axId val="756277752"/>
      </c:barChart>
      <c:valAx>
        <c:axId val="7562777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6280376"/>
        <c:crosses val="autoZero"/>
        <c:crossBetween val="between"/>
      </c:valAx>
      <c:catAx>
        <c:axId val="75628037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62777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PT</a:t>
            </a:r>
            <a:r>
              <a:rPr lang="en-GB" baseline="0"/>
              <a:t> Predicted Outturn</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984330666036684"/>
          <c:y val="0.15806766684575677"/>
          <c:w val="0.82133527454097555"/>
          <c:h val="0.73077507066271108"/>
        </c:manualLayout>
      </c:layout>
      <c:barChart>
        <c:barDir val="col"/>
        <c:grouping val="clustered"/>
        <c:varyColors val="0"/>
        <c:ser>
          <c:idx val="0"/>
          <c:order val="0"/>
          <c:spPr>
            <a:solidFill>
              <a:schemeClr val="accent1"/>
            </a:solidFill>
            <a:ln>
              <a:noFill/>
            </a:ln>
            <a:effectLst/>
          </c:spPr>
          <c:invertIfNegative val="0"/>
          <c:cat>
            <c:numLit>
              <c:formatCode>General</c:formatCode>
              <c:ptCount val="2"/>
              <c:pt idx="0">
                <c:v>2020</c:v>
              </c:pt>
              <c:pt idx="1">
                <c:v>2021</c:v>
              </c:pt>
            </c:numLit>
          </c:cat>
          <c:val>
            <c:numRef>
              <c:f>Sheet1!$A$1:$B$1</c:f>
              <c:numCache>
                <c:formatCode>General</c:formatCode>
                <c:ptCount val="2"/>
                <c:pt idx="0">
                  <c:v>373</c:v>
                </c:pt>
                <c:pt idx="1">
                  <c:v>364</c:v>
                </c:pt>
              </c:numCache>
            </c:numRef>
          </c:val>
          <c:extLst>
            <c:ext xmlns:c16="http://schemas.microsoft.com/office/drawing/2014/chart" uri="{C3380CC4-5D6E-409C-BE32-E72D297353CC}">
              <c16:uniqueId val="{00000000-9617-4583-9F26-5C260DE34532}"/>
            </c:ext>
          </c:extLst>
        </c:ser>
        <c:dLbls>
          <c:showLegendKey val="0"/>
          <c:showVal val="0"/>
          <c:showCatName val="0"/>
          <c:showSerName val="0"/>
          <c:showPercent val="0"/>
          <c:showBubbleSize val="0"/>
        </c:dLbls>
        <c:gapWidth val="219"/>
        <c:overlap val="-27"/>
        <c:axId val="1745528623"/>
        <c:axId val="1629953103"/>
      </c:barChart>
      <c:catAx>
        <c:axId val="1745528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9953103"/>
        <c:crosses val="autoZero"/>
        <c:auto val="1"/>
        <c:lblAlgn val="ctr"/>
        <c:lblOffset val="100"/>
        <c:noMultiLvlLbl val="0"/>
      </c:catAx>
      <c:valAx>
        <c:axId val="16299531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55286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Paramedic trainee outturn from HEIs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Paramedics!$A$2</c:f>
              <c:strCache>
                <c:ptCount val="1"/>
                <c:pt idx="0">
                  <c:v>Paramedics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Paramedics!$G$1:$I$1</c:f>
              <c:numCache>
                <c:formatCode>General</c:formatCode>
                <c:ptCount val="3"/>
                <c:pt idx="0">
                  <c:v>2020</c:v>
                </c:pt>
                <c:pt idx="1">
                  <c:v>2021</c:v>
                </c:pt>
                <c:pt idx="2">
                  <c:v>2022</c:v>
                </c:pt>
              </c:numCache>
            </c:numRef>
          </c:cat>
          <c:val>
            <c:numRef>
              <c:f>Paramedics!$G$2:$I$2</c:f>
              <c:numCache>
                <c:formatCode>General</c:formatCode>
                <c:ptCount val="3"/>
                <c:pt idx="0">
                  <c:v>267</c:v>
                </c:pt>
                <c:pt idx="1">
                  <c:v>289</c:v>
                </c:pt>
                <c:pt idx="2">
                  <c:v>356</c:v>
                </c:pt>
              </c:numCache>
            </c:numRef>
          </c:val>
          <c:extLst>
            <c:ext xmlns:c16="http://schemas.microsoft.com/office/drawing/2014/chart" uri="{C3380CC4-5D6E-409C-BE32-E72D297353CC}">
              <c16:uniqueId val="{00000000-BCCB-46B1-AB9C-5961562EECE3}"/>
            </c:ext>
          </c:extLst>
        </c:ser>
        <c:dLbls>
          <c:showLegendKey val="0"/>
          <c:showVal val="0"/>
          <c:showCatName val="0"/>
          <c:showSerName val="0"/>
          <c:showPercent val="0"/>
          <c:showBubbleSize val="0"/>
        </c:dLbls>
        <c:gapWidth val="219"/>
        <c:overlap val="-27"/>
        <c:axId val="716133592"/>
        <c:axId val="716131624"/>
      </c:barChart>
      <c:catAx>
        <c:axId val="716133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6131624"/>
        <c:crosses val="autoZero"/>
        <c:auto val="1"/>
        <c:lblAlgn val="ctr"/>
        <c:lblOffset val="100"/>
        <c:noMultiLvlLbl val="0"/>
      </c:catAx>
      <c:valAx>
        <c:axId val="716131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6133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100"/>
              <a:t>OT secondary care banding profile (FTE)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941612561587697"/>
          <c:y val="0.29415204678362572"/>
          <c:w val="0.73087627204494177"/>
          <c:h val="0.60654970760233917"/>
        </c:manualLayout>
      </c:layout>
      <c:barChart>
        <c:barDir val="bar"/>
        <c:grouping val="clustered"/>
        <c:varyColors val="0"/>
        <c:ser>
          <c:idx val="0"/>
          <c:order val="0"/>
          <c:spPr>
            <a:solidFill>
              <a:schemeClr val="accent1"/>
            </a:solidFill>
            <a:ln>
              <a:noFill/>
            </a:ln>
            <a:effectLst/>
          </c:spPr>
          <c:invertIfNegative val="0"/>
          <c:cat>
            <c:strRef>
              <c:f>Sheet1!$A$2:$A$5</c:f>
              <c:strCache>
                <c:ptCount val="4"/>
                <c:pt idx="0">
                  <c:v>Band 5</c:v>
                </c:pt>
                <c:pt idx="1">
                  <c:v>Band 6</c:v>
                </c:pt>
                <c:pt idx="2">
                  <c:v>Band 7</c:v>
                </c:pt>
                <c:pt idx="3">
                  <c:v>Band 8+</c:v>
                </c:pt>
              </c:strCache>
            </c:strRef>
          </c:cat>
          <c:val>
            <c:numRef>
              <c:f>Sheet1!$B$2:$B$5</c:f>
              <c:numCache>
                <c:formatCode>General</c:formatCode>
                <c:ptCount val="4"/>
                <c:pt idx="0">
                  <c:v>419</c:v>
                </c:pt>
                <c:pt idx="1">
                  <c:v>1081</c:v>
                </c:pt>
                <c:pt idx="2">
                  <c:v>884</c:v>
                </c:pt>
                <c:pt idx="3">
                  <c:v>294</c:v>
                </c:pt>
              </c:numCache>
            </c:numRef>
          </c:val>
          <c:extLst>
            <c:ext xmlns:c16="http://schemas.microsoft.com/office/drawing/2014/chart" uri="{C3380CC4-5D6E-409C-BE32-E72D297353CC}">
              <c16:uniqueId val="{00000000-EF07-47EA-B9A6-31169000C3DA}"/>
            </c:ext>
          </c:extLst>
        </c:ser>
        <c:dLbls>
          <c:showLegendKey val="0"/>
          <c:showVal val="0"/>
          <c:showCatName val="0"/>
          <c:showSerName val="0"/>
          <c:showPercent val="0"/>
          <c:showBubbleSize val="0"/>
        </c:dLbls>
        <c:gapWidth val="182"/>
        <c:axId val="1816610864"/>
        <c:axId val="1813249216"/>
      </c:barChart>
      <c:catAx>
        <c:axId val="1816610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3249216"/>
        <c:crosses val="autoZero"/>
        <c:auto val="1"/>
        <c:lblAlgn val="ctr"/>
        <c:lblOffset val="100"/>
        <c:noMultiLvlLbl val="0"/>
      </c:catAx>
      <c:valAx>
        <c:axId val="18132492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6610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100"/>
              <a:t>Dietetics secondary care banding profile (FTE)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Sheet1!$A$2:$A$5</c:f>
              <c:strCache>
                <c:ptCount val="4"/>
                <c:pt idx="0">
                  <c:v>Band 5</c:v>
                </c:pt>
                <c:pt idx="1">
                  <c:v>Band 6</c:v>
                </c:pt>
                <c:pt idx="2">
                  <c:v>Band 7</c:v>
                </c:pt>
                <c:pt idx="3">
                  <c:v>Band 8+</c:v>
                </c:pt>
              </c:strCache>
            </c:strRef>
          </c:cat>
          <c:val>
            <c:numRef>
              <c:f>Sheet1!$B$2:$B$5</c:f>
              <c:numCache>
                <c:formatCode>General</c:formatCode>
                <c:ptCount val="4"/>
                <c:pt idx="0">
                  <c:v>32</c:v>
                </c:pt>
                <c:pt idx="1">
                  <c:v>180</c:v>
                </c:pt>
                <c:pt idx="2">
                  <c:v>159</c:v>
                </c:pt>
                <c:pt idx="3">
                  <c:v>57</c:v>
                </c:pt>
              </c:numCache>
            </c:numRef>
          </c:val>
          <c:extLst>
            <c:ext xmlns:c16="http://schemas.microsoft.com/office/drawing/2014/chart" uri="{C3380CC4-5D6E-409C-BE32-E72D297353CC}">
              <c16:uniqueId val="{00000000-871F-4EFA-934A-50C02B300B02}"/>
            </c:ext>
          </c:extLst>
        </c:ser>
        <c:dLbls>
          <c:showLegendKey val="0"/>
          <c:showVal val="0"/>
          <c:showCatName val="0"/>
          <c:showSerName val="0"/>
          <c:showPercent val="0"/>
          <c:showBubbleSize val="0"/>
        </c:dLbls>
        <c:gapWidth val="182"/>
        <c:axId val="1816610864"/>
        <c:axId val="1813249216"/>
      </c:barChart>
      <c:catAx>
        <c:axId val="1816610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3249216"/>
        <c:crosses val="autoZero"/>
        <c:auto val="1"/>
        <c:lblAlgn val="ctr"/>
        <c:lblOffset val="100"/>
        <c:noMultiLvlLbl val="0"/>
      </c:catAx>
      <c:valAx>
        <c:axId val="18132492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6610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100"/>
              <a:t>Podiatry secondary care banding profile (FTE)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Sheet1!$A$2:$A$5</c:f>
              <c:strCache>
                <c:ptCount val="4"/>
                <c:pt idx="0">
                  <c:v>Band 5</c:v>
                </c:pt>
                <c:pt idx="1">
                  <c:v>Band 6</c:v>
                </c:pt>
                <c:pt idx="2">
                  <c:v>Band 7</c:v>
                </c:pt>
                <c:pt idx="3">
                  <c:v>Band 8+</c:v>
                </c:pt>
              </c:strCache>
            </c:strRef>
          </c:cat>
          <c:val>
            <c:numRef>
              <c:f>Sheet1!$B$2:$B$5</c:f>
              <c:numCache>
                <c:formatCode>General</c:formatCode>
                <c:ptCount val="4"/>
                <c:pt idx="0">
                  <c:v>32</c:v>
                </c:pt>
                <c:pt idx="1">
                  <c:v>180</c:v>
                </c:pt>
                <c:pt idx="2">
                  <c:v>159</c:v>
                </c:pt>
                <c:pt idx="3">
                  <c:v>57</c:v>
                </c:pt>
              </c:numCache>
            </c:numRef>
          </c:val>
          <c:extLst>
            <c:ext xmlns:c16="http://schemas.microsoft.com/office/drawing/2014/chart" uri="{C3380CC4-5D6E-409C-BE32-E72D297353CC}">
              <c16:uniqueId val="{00000000-9E34-4888-8878-31D36FE43CE2}"/>
            </c:ext>
          </c:extLst>
        </c:ser>
        <c:dLbls>
          <c:showLegendKey val="0"/>
          <c:showVal val="0"/>
          <c:showCatName val="0"/>
          <c:showSerName val="0"/>
          <c:showPercent val="0"/>
          <c:showBubbleSize val="0"/>
        </c:dLbls>
        <c:gapWidth val="182"/>
        <c:axId val="1816610864"/>
        <c:axId val="1813249216"/>
      </c:barChart>
      <c:catAx>
        <c:axId val="1816610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3249216"/>
        <c:crosses val="autoZero"/>
        <c:auto val="1"/>
        <c:lblAlgn val="ctr"/>
        <c:lblOffset val="100"/>
        <c:noMultiLvlLbl val="0"/>
      </c:catAx>
      <c:valAx>
        <c:axId val="18132492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6610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77CB109-93B8-48C7-A06E-56C879F1B9CF}" type="datetimeFigureOut">
              <a:rPr lang="en-GB" smtClean="0"/>
              <a:t>05/10/2020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E423D90-5C16-4EFD-ADE9-261020181396}" type="slidenum">
              <a:rPr lang="en-GB" smtClean="0"/>
              <a:t>‹#›</a:t>
            </a:fld>
            <a:endParaRPr lang="en-GB"/>
          </a:p>
        </p:txBody>
      </p:sp>
    </p:spTree>
    <p:extLst>
      <p:ext uri="{BB962C8B-B14F-4D97-AF65-F5344CB8AC3E}">
        <p14:creationId xmlns:p14="http://schemas.microsoft.com/office/powerpoint/2010/main" val="2923794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10"/>
          </p:nvPr>
        </p:nvSpPr>
        <p:spPr/>
        <p:txBody>
          <a:bodyPr/>
          <a:lstStyle/>
          <a:p>
            <a:fld id="{DB0B3131-83C0-9847-95A8-B83A12FBB63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132157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GB"/>
          </a:p>
        </p:txBody>
      </p:sp>
      <p:sp>
        <p:nvSpPr>
          <p:cNvPr id="4" name="Slide Number Placeholder 3"/>
          <p:cNvSpPr>
            <a:spLocks noGrp="1"/>
          </p:cNvSpPr>
          <p:nvPr>
            <p:ph type="sldNum" sz="quarter" idx="10"/>
          </p:nvPr>
        </p:nvSpPr>
        <p:spPr/>
        <p:txBody>
          <a:bodyPr/>
          <a:lstStyle/>
          <a:p>
            <a:fld id="{2E423D90-5C16-4EFD-ADE9-261020181396}" type="slidenum">
              <a:rPr lang="en-GB" smtClean="0"/>
              <a:t>2</a:t>
            </a:fld>
            <a:endParaRPr lang="en-GB"/>
          </a:p>
        </p:txBody>
      </p:sp>
    </p:spTree>
    <p:extLst>
      <p:ext uri="{BB962C8B-B14F-4D97-AF65-F5344CB8AC3E}">
        <p14:creationId xmlns:p14="http://schemas.microsoft.com/office/powerpoint/2010/main" val="3662855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B0B3131-83C0-9847-95A8-B83A12FBB63A}" type="slidenum">
              <a:rPr lang="en-US" smtClean="0"/>
              <a:t>3</a:t>
            </a:fld>
            <a:endParaRPr lang="en-US"/>
          </a:p>
        </p:txBody>
      </p:sp>
    </p:spTree>
    <p:extLst>
      <p:ext uri="{BB962C8B-B14F-4D97-AF65-F5344CB8AC3E}">
        <p14:creationId xmlns:p14="http://schemas.microsoft.com/office/powerpoint/2010/main" val="3919922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B0B3131-83C0-9847-95A8-B83A12FBB63A}" type="slidenum">
              <a:rPr lang="en-US" smtClean="0"/>
              <a:t>4</a:t>
            </a:fld>
            <a:endParaRPr lang="en-US"/>
          </a:p>
        </p:txBody>
      </p:sp>
    </p:spTree>
    <p:extLst>
      <p:ext uri="{BB962C8B-B14F-4D97-AF65-F5344CB8AC3E}">
        <p14:creationId xmlns:p14="http://schemas.microsoft.com/office/powerpoint/2010/main" val="1562150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B0B3131-83C0-9847-95A8-B83A12FBB63A}" type="slidenum">
              <a:rPr lang="en-US" smtClean="0"/>
              <a:t>5</a:t>
            </a:fld>
            <a:endParaRPr lang="en-US"/>
          </a:p>
        </p:txBody>
      </p:sp>
    </p:spTree>
    <p:extLst>
      <p:ext uri="{BB962C8B-B14F-4D97-AF65-F5344CB8AC3E}">
        <p14:creationId xmlns:p14="http://schemas.microsoft.com/office/powerpoint/2010/main" val="3264910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B0B3131-83C0-9847-95A8-B83A12FBB63A}" type="slidenum">
              <a:rPr lang="en-US" smtClean="0"/>
              <a:t>6</a:t>
            </a:fld>
            <a:endParaRPr lang="en-US"/>
          </a:p>
        </p:txBody>
      </p:sp>
    </p:spTree>
    <p:extLst>
      <p:ext uri="{BB962C8B-B14F-4D97-AF65-F5344CB8AC3E}">
        <p14:creationId xmlns:p14="http://schemas.microsoft.com/office/powerpoint/2010/main" val="2176753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B0B3131-83C0-9847-95A8-B83A12FBB63A}" type="slidenum">
              <a:rPr lang="en-US" smtClean="0"/>
              <a:t>8</a:t>
            </a:fld>
            <a:endParaRPr lang="en-US"/>
          </a:p>
        </p:txBody>
      </p:sp>
    </p:spTree>
    <p:extLst>
      <p:ext uri="{BB962C8B-B14F-4D97-AF65-F5344CB8AC3E}">
        <p14:creationId xmlns:p14="http://schemas.microsoft.com/office/powerpoint/2010/main" val="3516318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B0B3131-83C0-9847-95A8-B83A12FBB63A}" type="slidenum">
              <a:rPr lang="en-US" smtClean="0"/>
              <a:t>9</a:t>
            </a:fld>
            <a:endParaRPr lang="en-US"/>
          </a:p>
        </p:txBody>
      </p:sp>
    </p:spTree>
    <p:extLst>
      <p:ext uri="{BB962C8B-B14F-4D97-AF65-F5344CB8AC3E}">
        <p14:creationId xmlns:p14="http://schemas.microsoft.com/office/powerpoint/2010/main" val="1819964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Slide title – Arial, 36, Bold</a:t>
            </a:r>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92992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a:t>Slide title – Arial, 36, Bold</a:t>
            </a:r>
          </a:p>
        </p:txBody>
      </p:sp>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a:t>Click here to insert your photograph</a:t>
            </a:r>
          </a:p>
        </p:txBody>
      </p:sp>
    </p:spTree>
    <p:extLst>
      <p:ext uri="{BB962C8B-B14F-4D97-AF65-F5344CB8AC3E}">
        <p14:creationId xmlns:p14="http://schemas.microsoft.com/office/powerpoint/2010/main" val="1827488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Slide title – Arial, 36, Bold</a:t>
            </a:r>
          </a:p>
        </p:txBody>
      </p:sp>
      <p:sp>
        <p:nvSpPr>
          <p:cNvPr id="3"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subtitle – Arial, 28, Bold</a:t>
            </a:r>
          </a:p>
        </p:txBody>
      </p:sp>
      <p:sp>
        <p:nvSpPr>
          <p:cNvPr id="8" name="Text Placeholder 7"/>
          <p:cNvSpPr>
            <a:spLocks noGrp="1"/>
          </p:cNvSpPr>
          <p:nvPr>
            <p:ph type="body" sz="quarter" idx="13" hasCustomPrompt="1"/>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0035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a:t>Slide title – Arial, 36, Bold</a:t>
            </a:r>
          </a:p>
        </p:txBody>
      </p:sp>
      <p:sp>
        <p:nvSpPr>
          <p:cNvPr id="8"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subtitle – Arial, 28, Bold</a:t>
            </a:r>
          </a:p>
        </p:txBody>
      </p:sp>
      <p:sp>
        <p:nvSpPr>
          <p:cNvPr id="9" name="Text Placeholder 7"/>
          <p:cNvSpPr>
            <a:spLocks noGrp="1"/>
          </p:cNvSpPr>
          <p:nvPr>
            <p:ph type="body" sz="quarter" idx="13" hasCustomPrompt="1"/>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p:cNvSpPr>
            <a:spLocks noGrp="1"/>
          </p:cNvSpPr>
          <p:nvPr>
            <p:ph type="pic" sz="quarter" idx="14" hasCustomPrompt="1"/>
          </p:nvPr>
        </p:nvSpPr>
        <p:spPr>
          <a:xfrm>
            <a:off x="5360988" y="2486025"/>
            <a:ext cx="3451225" cy="2457450"/>
          </a:xfrm>
          <a:prstGeom prst="rect">
            <a:avLst/>
          </a:prstGeom>
        </p:spPr>
        <p:txBody>
          <a:bodyPr/>
          <a:lstStyle>
            <a:lvl1pPr marL="0" indent="0" algn="ctr">
              <a:buNone/>
              <a:defRPr sz="2400" baseline="0"/>
            </a:lvl1pPr>
          </a:lstStyle>
          <a:p>
            <a:r>
              <a:rPr lang="en-GB"/>
              <a:t>Click here to insert your photograph</a:t>
            </a:r>
          </a:p>
        </p:txBody>
      </p:sp>
    </p:spTree>
    <p:extLst>
      <p:ext uri="{BB962C8B-B14F-4D97-AF65-F5344CB8AC3E}">
        <p14:creationId xmlns:p14="http://schemas.microsoft.com/office/powerpoint/2010/main" val="1033086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2185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08904" y="360000"/>
            <a:ext cx="3099816" cy="615696"/>
          </a:xfrm>
          <a:prstGeom prst="rect">
            <a:avLst/>
          </a:prstGeom>
        </p:spPr>
      </p:pic>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0" name="Picture 9"/>
          <p:cNvPicPr>
            <a:picLocks noChangeAspect="1"/>
          </p:cNvPicPr>
          <p:nvPr/>
        </p:nvPicPr>
        <p:blipFill>
          <a:blip r:embed="rId8"/>
          <a:stretch>
            <a:fillRect/>
          </a:stretch>
        </p:blipFill>
        <p:spPr>
          <a:xfrm>
            <a:off x="0" y="6189288"/>
            <a:ext cx="9144000" cy="254000"/>
          </a:xfrm>
          <a:prstGeom prst="rect">
            <a:avLst/>
          </a:prstGeom>
        </p:spPr>
      </p:pic>
    </p:spTree>
    <p:extLst>
      <p:ext uri="{BB962C8B-B14F-4D97-AF65-F5344CB8AC3E}">
        <p14:creationId xmlns:p14="http://schemas.microsoft.com/office/powerpoint/2010/main" val="11221530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813" y="2925384"/>
            <a:ext cx="9144000" cy="3960000"/>
          </a:xfrm>
          <a:prstGeom prst="rect">
            <a:avLst/>
          </a:prstGeom>
          <a:blipFill rotWithShape="1">
            <a:blip r:embed="rId3"/>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7" name="Picture 6"/>
          <p:cNvPicPr>
            <a:picLocks noChangeAspect="1"/>
          </p:cNvPicPr>
          <p:nvPr/>
        </p:nvPicPr>
        <p:blipFill>
          <a:blip r:embed="rId4"/>
          <a:stretch>
            <a:fillRect/>
          </a:stretch>
        </p:blipFill>
        <p:spPr>
          <a:xfrm>
            <a:off x="219946" y="1789397"/>
            <a:ext cx="8336362" cy="892044"/>
          </a:xfrm>
          <a:prstGeom prst="rect">
            <a:avLst/>
          </a:prstGeom>
        </p:spPr>
      </p:pic>
      <p:pic>
        <p:nvPicPr>
          <p:cNvPr id="14" name="Picture 13" descr="bottom_brand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676" y="5367048"/>
            <a:ext cx="1798200" cy="1243501"/>
          </a:xfrm>
          <a:prstGeom prst="rect">
            <a:avLst/>
          </a:prstGeom>
        </p:spPr>
      </p:pic>
      <p:sp>
        <p:nvSpPr>
          <p:cNvPr id="6" name="TextBox 5"/>
          <p:cNvSpPr txBox="1"/>
          <p:nvPr/>
        </p:nvSpPr>
        <p:spPr>
          <a:xfrm>
            <a:off x="269845" y="521312"/>
            <a:ext cx="5645307" cy="954107"/>
          </a:xfrm>
          <a:prstGeom prst="rect">
            <a:avLst/>
          </a:prstGeom>
          <a:noFill/>
        </p:spPr>
        <p:txBody>
          <a:bodyPr wrap="square" rtlCol="0">
            <a:spAutoFit/>
          </a:bodyPr>
          <a:lstStyle/>
          <a:p>
            <a:pPr defTabSz="457200"/>
            <a:r>
              <a:rPr lang="en-GB" sz="2800" b="1">
                <a:solidFill>
                  <a:srgbClr val="A00054"/>
                </a:solidFill>
              </a:rPr>
              <a:t>Primary Care DES: Additional Roles Future Supply</a:t>
            </a:r>
          </a:p>
        </p:txBody>
      </p:sp>
      <p:sp>
        <p:nvSpPr>
          <p:cNvPr id="8" name="TextBox 7"/>
          <p:cNvSpPr txBox="1"/>
          <p:nvPr/>
        </p:nvSpPr>
        <p:spPr>
          <a:xfrm>
            <a:off x="269845" y="1405816"/>
            <a:ext cx="7863672" cy="523220"/>
          </a:xfrm>
          <a:prstGeom prst="rect">
            <a:avLst/>
          </a:prstGeom>
          <a:noFill/>
        </p:spPr>
        <p:txBody>
          <a:bodyPr wrap="square" rtlCol="0">
            <a:spAutoFit/>
          </a:bodyPr>
          <a:lstStyle/>
          <a:p>
            <a:pPr defTabSz="457200"/>
            <a:r>
              <a:rPr lang="en-GB" sz="2800" b="1">
                <a:solidFill>
                  <a:srgbClr val="003893"/>
                </a:solidFill>
              </a:rPr>
              <a:t>Workforce and Intelligence, London</a:t>
            </a:r>
          </a:p>
        </p:txBody>
      </p:sp>
    </p:spTree>
    <p:extLst>
      <p:ext uri="{BB962C8B-B14F-4D97-AF65-F5344CB8AC3E}">
        <p14:creationId xmlns:p14="http://schemas.microsoft.com/office/powerpoint/2010/main" val="3898394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17D32-A093-4CCA-B4D9-42C38F51ACA9}"/>
              </a:ext>
            </a:extLst>
          </p:cNvPr>
          <p:cNvSpPr>
            <a:spLocks noGrp="1"/>
          </p:cNvSpPr>
          <p:nvPr>
            <p:ph type="ctrTitle"/>
          </p:nvPr>
        </p:nvSpPr>
        <p:spPr>
          <a:xfrm>
            <a:off x="457200" y="364344"/>
            <a:ext cx="7772400" cy="679449"/>
          </a:xfrm>
        </p:spPr>
        <p:txBody>
          <a:bodyPr/>
          <a:lstStyle/>
          <a:p>
            <a:r>
              <a:rPr lang="en-GB" sz="2800"/>
              <a:t>Occupational Therapists</a:t>
            </a:r>
          </a:p>
        </p:txBody>
      </p:sp>
      <p:sp>
        <p:nvSpPr>
          <p:cNvPr id="3" name="Text Placeholder 2">
            <a:extLst>
              <a:ext uri="{FF2B5EF4-FFF2-40B4-BE49-F238E27FC236}">
                <a16:creationId xmlns:a16="http://schemas.microsoft.com/office/drawing/2014/main" id="{C5CA51CF-2081-4A17-8F84-ECAE44B9EBE4}"/>
              </a:ext>
            </a:extLst>
          </p:cNvPr>
          <p:cNvSpPr>
            <a:spLocks noGrp="1"/>
          </p:cNvSpPr>
          <p:nvPr>
            <p:ph type="body" sz="quarter" idx="13"/>
          </p:nvPr>
        </p:nvSpPr>
        <p:spPr>
          <a:xfrm>
            <a:off x="457201" y="1043793"/>
            <a:ext cx="5010150" cy="3356757"/>
          </a:xfrm>
        </p:spPr>
        <p:txBody>
          <a:bodyPr/>
          <a:lstStyle/>
          <a:p>
            <a:r>
              <a:rPr lang="en-GB" sz="1100" dirty="0"/>
              <a:t>All AHP professions have faced similar issues since changes were introduced to the funding model; however there are fewer opportunities for OTs to launch directly into private practice than for physiotherapists.</a:t>
            </a:r>
          </a:p>
          <a:p>
            <a:r>
              <a:rPr lang="en-GB" sz="1100" dirty="0"/>
              <a:t>Due to their broad skillset and holistic perspective, OTs are well placed to work with the breadth of issues encountered in primary care.</a:t>
            </a:r>
          </a:p>
          <a:p>
            <a:r>
              <a:rPr lang="en-GB" sz="1100" dirty="0"/>
              <a:t>OTs require 3-5 years post-graduate experience in order to be eligible to train as a FCP; therefore supply will compete with secondary care services, as well as social care, and mental health services. As there is potential to bypass the GP referral process practitioners will require a high level of skill in assessment. </a:t>
            </a:r>
          </a:p>
          <a:p>
            <a:r>
              <a:rPr lang="en-GB" sz="1100" dirty="0"/>
              <a:t>Career progression may be limited; therefore there is a need to consider how to attract and retain practitioners to this setting. Roles in primary care are likely to appeal to clinicians seeking to work autonomously, with a broad general skillset. Flexible working patterns may further enhance appeal, particularly as this is a limitation in the acute sector.  Consideration will also need to be given to access to supervision, and peer networks across PCNs may provide a solution.</a:t>
            </a:r>
          </a:p>
          <a:p>
            <a:r>
              <a:rPr lang="en-GB" sz="1100" dirty="0"/>
              <a:t>Approximately one third of OTs in secondary care are at band 7, with a further 11% at band 8.</a:t>
            </a:r>
            <a:r>
              <a:rPr lang="en-GB" sz="1100" dirty="0">
                <a:highlight>
                  <a:srgbClr val="FFFF00"/>
                </a:highlight>
              </a:rPr>
              <a:t> </a:t>
            </a:r>
          </a:p>
          <a:p>
            <a:r>
              <a:rPr lang="en-GB" sz="1100" dirty="0"/>
              <a:t>There is a need to consider practice patient demographics for best use, i.e. most OTs will have specialised in either physical </a:t>
            </a:r>
            <a:r>
              <a:rPr lang="en-GB" sz="1100" i="1" dirty="0"/>
              <a:t>or</a:t>
            </a:r>
            <a:r>
              <a:rPr lang="en-GB" sz="1100" dirty="0"/>
              <a:t> mental health, and have limited recent experience in other areas of practice; therefore how practices envision using them will likely depend on the needs of the local population.</a:t>
            </a:r>
          </a:p>
          <a:p>
            <a:endParaRPr lang="en-GB" sz="1600" dirty="0">
              <a:highlight>
                <a:srgbClr val="FFFF00"/>
              </a:highlight>
            </a:endParaRPr>
          </a:p>
        </p:txBody>
      </p:sp>
      <p:graphicFrame>
        <p:nvGraphicFramePr>
          <p:cNvPr id="4" name="Chart 3">
            <a:extLst>
              <a:ext uri="{FF2B5EF4-FFF2-40B4-BE49-F238E27FC236}">
                <a16:creationId xmlns:a16="http://schemas.microsoft.com/office/drawing/2014/main" id="{F25ECAD3-FE31-486C-9F78-0C09C8FBACD6}"/>
              </a:ext>
            </a:extLst>
          </p:cNvPr>
          <p:cNvGraphicFramePr>
            <a:graphicFrameLocks/>
          </p:cNvGraphicFramePr>
          <p:nvPr>
            <p:extLst>
              <p:ext uri="{D42A27DB-BD31-4B8C-83A1-F6EECF244321}">
                <p14:modId xmlns:p14="http://schemas.microsoft.com/office/powerpoint/2010/main" val="3070933545"/>
              </p:ext>
            </p:extLst>
          </p:nvPr>
        </p:nvGraphicFramePr>
        <p:xfrm>
          <a:off x="5467351" y="1982079"/>
          <a:ext cx="3257550" cy="2171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9966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E06DC-B4CE-4911-B884-D3BEE53DC084}"/>
              </a:ext>
            </a:extLst>
          </p:cNvPr>
          <p:cNvSpPr>
            <a:spLocks noGrp="1"/>
          </p:cNvSpPr>
          <p:nvPr>
            <p:ph type="ctrTitle"/>
          </p:nvPr>
        </p:nvSpPr>
        <p:spPr>
          <a:xfrm>
            <a:off x="457200" y="308074"/>
            <a:ext cx="7772400" cy="679449"/>
          </a:xfrm>
        </p:spPr>
        <p:txBody>
          <a:bodyPr/>
          <a:lstStyle/>
          <a:p>
            <a:r>
              <a:rPr lang="en-GB" sz="2800"/>
              <a:t>Dietitians</a:t>
            </a:r>
          </a:p>
        </p:txBody>
      </p:sp>
      <p:sp>
        <p:nvSpPr>
          <p:cNvPr id="3" name="Text Placeholder 2">
            <a:extLst>
              <a:ext uri="{FF2B5EF4-FFF2-40B4-BE49-F238E27FC236}">
                <a16:creationId xmlns:a16="http://schemas.microsoft.com/office/drawing/2014/main" id="{2C57D195-8A63-4251-A83E-E9B55F5D7F3D}"/>
              </a:ext>
            </a:extLst>
          </p:cNvPr>
          <p:cNvSpPr>
            <a:spLocks noGrp="1"/>
          </p:cNvSpPr>
          <p:nvPr>
            <p:ph type="body" sz="quarter" idx="13"/>
          </p:nvPr>
        </p:nvSpPr>
        <p:spPr>
          <a:xfrm>
            <a:off x="423863" y="987522"/>
            <a:ext cx="4395788" cy="4060727"/>
          </a:xfrm>
        </p:spPr>
        <p:txBody>
          <a:bodyPr/>
          <a:lstStyle/>
          <a:p>
            <a:r>
              <a:rPr lang="en-GB" sz="1200" dirty="0"/>
              <a:t>All AHP professions have faced similar issues since changes were introduced to the funding model; however there are fewer private practice opportunities for most AHP groups, including dietitians, compared to physiotherapists due to the nature of the work. </a:t>
            </a:r>
          </a:p>
          <a:p>
            <a:r>
              <a:rPr lang="en-GB" sz="1200" dirty="0"/>
              <a:t>Dietitians will require 3-5 years post-graduate experience to be eligible to train as a FCP; therefore supply will compete with other services, including secondary care, as with FCPs from other AHP groups.</a:t>
            </a:r>
          </a:p>
          <a:p>
            <a:r>
              <a:rPr lang="en-GB" sz="1200" dirty="0"/>
              <a:t>Career progression may be limited therefore employers will need to consider how to attract and retain practitioners to this setting – flexible working options may be attractive.</a:t>
            </a:r>
            <a:endParaRPr lang="en-GB" sz="1200" dirty="0">
              <a:highlight>
                <a:srgbClr val="FFFF00"/>
              </a:highlight>
            </a:endParaRPr>
          </a:p>
          <a:p>
            <a:r>
              <a:rPr lang="en-GB" sz="1200" dirty="0"/>
              <a:t>46% of dietitians in secondary care are at band 7, with a further 13% at band 8. </a:t>
            </a:r>
          </a:p>
          <a:p>
            <a:r>
              <a:rPr lang="en-GB" sz="1200" dirty="0"/>
              <a:t>There is the potential to bypass GP referrals for certain interventions, particularly weight management support, and follow up for nutritional support post hospital discharge; however this requires a high level of skill in assessment to ensure important diagnoses are not missed.</a:t>
            </a:r>
          </a:p>
        </p:txBody>
      </p:sp>
      <p:graphicFrame>
        <p:nvGraphicFramePr>
          <p:cNvPr id="4" name="Chart 3">
            <a:extLst>
              <a:ext uri="{FF2B5EF4-FFF2-40B4-BE49-F238E27FC236}">
                <a16:creationId xmlns:a16="http://schemas.microsoft.com/office/drawing/2014/main" id="{F25ECAD3-FE31-486C-9F78-0C09C8FBACD6}"/>
              </a:ext>
            </a:extLst>
          </p:cNvPr>
          <p:cNvGraphicFramePr>
            <a:graphicFrameLocks/>
          </p:cNvGraphicFramePr>
          <p:nvPr>
            <p:extLst>
              <p:ext uri="{D42A27DB-BD31-4B8C-83A1-F6EECF244321}">
                <p14:modId xmlns:p14="http://schemas.microsoft.com/office/powerpoint/2010/main" val="757606576"/>
              </p:ext>
            </p:extLst>
          </p:nvPr>
        </p:nvGraphicFramePr>
        <p:xfrm>
          <a:off x="5111262" y="2286365"/>
          <a:ext cx="3343275" cy="1943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1503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E0688-EF5F-4027-AEA7-B09112B4C9C6}"/>
              </a:ext>
            </a:extLst>
          </p:cNvPr>
          <p:cNvSpPr>
            <a:spLocks noGrp="1"/>
          </p:cNvSpPr>
          <p:nvPr>
            <p:ph type="ctrTitle"/>
          </p:nvPr>
        </p:nvSpPr>
        <p:spPr>
          <a:xfrm>
            <a:off x="457200" y="378412"/>
            <a:ext cx="7772400" cy="679449"/>
          </a:xfrm>
        </p:spPr>
        <p:txBody>
          <a:bodyPr/>
          <a:lstStyle/>
          <a:p>
            <a:r>
              <a:rPr lang="en-GB" sz="2800"/>
              <a:t>Podiatrists</a:t>
            </a:r>
          </a:p>
        </p:txBody>
      </p:sp>
      <p:sp>
        <p:nvSpPr>
          <p:cNvPr id="3" name="Text Placeholder 2">
            <a:extLst>
              <a:ext uri="{FF2B5EF4-FFF2-40B4-BE49-F238E27FC236}">
                <a16:creationId xmlns:a16="http://schemas.microsoft.com/office/drawing/2014/main" id="{83DE563D-276B-4841-9B82-06F5D542C6FA}"/>
              </a:ext>
            </a:extLst>
          </p:cNvPr>
          <p:cNvSpPr>
            <a:spLocks noGrp="1"/>
          </p:cNvSpPr>
          <p:nvPr>
            <p:ph type="body" sz="quarter" idx="13"/>
          </p:nvPr>
        </p:nvSpPr>
        <p:spPr>
          <a:xfrm>
            <a:off x="457200" y="973848"/>
            <a:ext cx="4562475" cy="4017251"/>
          </a:xfrm>
        </p:spPr>
        <p:txBody>
          <a:bodyPr/>
          <a:lstStyle/>
          <a:p>
            <a:r>
              <a:rPr lang="en-GB" sz="1200" dirty="0"/>
              <a:t>Similar to physiotherapy, podiatrists have greater opportunities to work in private practice than most AHP groups; however they will need 3-5 years experience to be eligible to train as a FCP; therefore supply will still compete with secondary care services.</a:t>
            </a:r>
          </a:p>
          <a:p>
            <a:r>
              <a:rPr lang="en-GB" sz="1200" dirty="0"/>
              <a:t>FCP roles may appeal to many podiatrists working in private practice; however supply in this area is unknown.</a:t>
            </a:r>
          </a:p>
          <a:p>
            <a:r>
              <a:rPr lang="en-GB" sz="1200" dirty="0"/>
              <a:t>Career progression may be limited therefore need to consider how to attract and retain practitioners to this setting – flexible working options may be attractive.</a:t>
            </a:r>
            <a:endParaRPr lang="en-GB" sz="1200" dirty="0">
              <a:highlight>
                <a:srgbClr val="FFFF00"/>
              </a:highlight>
            </a:endParaRPr>
          </a:p>
          <a:p>
            <a:r>
              <a:rPr lang="en-GB" sz="1200" dirty="0"/>
              <a:t>Numbers in secondary care are low, but band 7’s make up 37% of the workforce, with the bulk being comprised of band 6 staff.</a:t>
            </a:r>
            <a:endParaRPr lang="en-GB" sz="1200" dirty="0">
              <a:highlight>
                <a:srgbClr val="FFFF00"/>
              </a:highlight>
            </a:endParaRPr>
          </a:p>
          <a:p>
            <a:r>
              <a:rPr lang="en-GB" sz="1200" dirty="0"/>
              <a:t>There is potential to bypass GP referral, freeing up GP appointment times; however this will require a high level of skill in assessment in order to make accurate diagnoses and ensure patients receive the highest standards of care.</a:t>
            </a:r>
          </a:p>
          <a:p>
            <a:r>
              <a:rPr lang="en-GB" sz="1200" dirty="0"/>
              <a:t>There is potential to support primary care practice with specific initiatives, e.g. diabetic foot health clinics.</a:t>
            </a:r>
          </a:p>
        </p:txBody>
      </p:sp>
      <p:graphicFrame>
        <p:nvGraphicFramePr>
          <p:cNvPr id="4" name="Chart 3">
            <a:extLst>
              <a:ext uri="{FF2B5EF4-FFF2-40B4-BE49-F238E27FC236}">
                <a16:creationId xmlns:a16="http://schemas.microsoft.com/office/drawing/2014/main" id="{F25ECAD3-FE31-486C-9F78-0C09C8FBACD6}"/>
              </a:ext>
            </a:extLst>
          </p:cNvPr>
          <p:cNvGraphicFramePr>
            <a:graphicFrameLocks/>
          </p:cNvGraphicFramePr>
          <p:nvPr>
            <p:extLst>
              <p:ext uri="{D42A27DB-BD31-4B8C-83A1-F6EECF244321}">
                <p14:modId xmlns:p14="http://schemas.microsoft.com/office/powerpoint/2010/main" val="882924741"/>
              </p:ext>
            </p:extLst>
          </p:nvPr>
        </p:nvGraphicFramePr>
        <p:xfrm>
          <a:off x="5143500" y="2108835"/>
          <a:ext cx="3543300" cy="2247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2078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33B5C-D210-4D2B-9B1D-8FCAD8CB8037}"/>
              </a:ext>
            </a:extLst>
          </p:cNvPr>
          <p:cNvSpPr>
            <a:spLocks noGrp="1"/>
          </p:cNvSpPr>
          <p:nvPr>
            <p:ph type="ctrTitle"/>
          </p:nvPr>
        </p:nvSpPr>
        <p:spPr>
          <a:xfrm>
            <a:off x="457200" y="882793"/>
            <a:ext cx="7772400" cy="679449"/>
          </a:xfrm>
        </p:spPr>
        <p:txBody>
          <a:bodyPr/>
          <a:lstStyle/>
          <a:p>
            <a:r>
              <a:rPr lang="en-GB" sz="2800" dirty="0"/>
              <a:t>Public Health Roles</a:t>
            </a:r>
          </a:p>
        </p:txBody>
      </p:sp>
      <p:sp>
        <p:nvSpPr>
          <p:cNvPr id="3" name="Text Placeholder 2">
            <a:extLst>
              <a:ext uri="{FF2B5EF4-FFF2-40B4-BE49-F238E27FC236}">
                <a16:creationId xmlns:a16="http://schemas.microsoft.com/office/drawing/2014/main" id="{67758669-CFD0-4B17-834C-2F65325CB02F}"/>
              </a:ext>
            </a:extLst>
          </p:cNvPr>
          <p:cNvSpPr>
            <a:spLocks noGrp="1"/>
          </p:cNvSpPr>
          <p:nvPr>
            <p:ph type="body" sz="quarter" idx="13"/>
          </p:nvPr>
        </p:nvSpPr>
        <p:spPr>
          <a:xfrm>
            <a:off x="457200" y="1726177"/>
            <a:ext cx="8229600" cy="3720662"/>
          </a:xfrm>
        </p:spPr>
        <p:txBody>
          <a:bodyPr/>
          <a:lstStyle/>
          <a:p>
            <a:pPr marL="0" indent="0">
              <a:buNone/>
            </a:pPr>
            <a:r>
              <a:rPr lang="en-GB" sz="1400" dirty="0">
                <a:solidFill>
                  <a:schemeClr val="tx2"/>
                </a:solidFill>
              </a:rPr>
              <a:t>Social Prescribing Link Workers | Health &amp; Well-being Coaches | Care Co-ordinators</a:t>
            </a:r>
          </a:p>
          <a:p>
            <a:r>
              <a:rPr lang="en-GB" sz="1400" dirty="0"/>
              <a:t>As these are new roles, it is not yet clear how they will work in practice, nor how easy they will be to staff; however, given the entry level requirements, there is a potentially broad appeal to individuals seeking secure employment and on-the-job development, particularly in a time of recession.</a:t>
            </a:r>
          </a:p>
          <a:p>
            <a:r>
              <a:rPr lang="en-GB" sz="1400" dirty="0"/>
              <a:t>There may be some overlap or interchangeability with some of these roles, depending on the needs of the population, and practices should consider carefully the needs of their populations.</a:t>
            </a:r>
          </a:p>
          <a:p>
            <a:r>
              <a:rPr lang="en-GB" sz="1400" dirty="0"/>
              <a:t>Due to shorter duration of training (up to 7 months) there is potential to staff these roles relatively quickly; however for face to face training this will be restricted by the number of colleges/training centres offering these courses.  HEE does not have numbers for this training supply.</a:t>
            </a:r>
          </a:p>
          <a:p>
            <a:r>
              <a:rPr lang="en-GB" sz="1400" dirty="0"/>
              <a:t>These roles are also likely to have limited career progression pathways which may impact recruitment; however they may be seen as introductory roles to the health service in general, and therefore act as a springboard into other health and social care professions.</a:t>
            </a:r>
          </a:p>
          <a:p>
            <a:r>
              <a:rPr lang="en-GB" sz="1400" dirty="0"/>
              <a:t>Careful consideration should be given to promotion and recruitment of these roles to maximise uptake.</a:t>
            </a:r>
          </a:p>
          <a:p>
            <a:endParaRPr lang="en-GB" sz="1400" dirty="0"/>
          </a:p>
        </p:txBody>
      </p:sp>
    </p:spTree>
    <p:extLst>
      <p:ext uri="{BB962C8B-B14F-4D97-AF65-F5344CB8AC3E}">
        <p14:creationId xmlns:p14="http://schemas.microsoft.com/office/powerpoint/2010/main" val="694179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7200" y="1052736"/>
            <a:ext cx="8291264" cy="4752528"/>
          </a:xfrm>
        </p:spPr>
        <p:txBody>
          <a:bodyPr anchor="t"/>
          <a:lstStyle/>
          <a:p>
            <a:r>
              <a:rPr lang="en-US" sz="1200" dirty="0"/>
              <a:t>The Long Term Plan (LTP) sets out its support for the recruitment of 26,000 additional staff to work alongside doctors and nurses in Primary Care Networks (PCNs) over the next four years. </a:t>
            </a:r>
          </a:p>
          <a:p>
            <a:endParaRPr lang="en-US" sz="1200" dirty="0"/>
          </a:p>
          <a:p>
            <a:r>
              <a:rPr lang="en-US" sz="1200" dirty="0"/>
              <a:t>Under a Network Contract Directed Enhanced Service (DES), funding is available to PCNs through a new Additional Roles Reimbursement Scheme across a number of specific roles. </a:t>
            </a:r>
            <a:endParaRPr lang="en-US" sz="1200" dirty="0">
              <a:cs typeface="Arial"/>
            </a:endParaRPr>
          </a:p>
          <a:p>
            <a:endParaRPr lang="en-US" sz="1200" dirty="0"/>
          </a:p>
          <a:p>
            <a:r>
              <a:rPr lang="en-US" sz="1200" dirty="0"/>
              <a:t>The intention of the scheme is to grow additional capacity through new roles, and by doing so, help to solve the workforce shortage in general practice. </a:t>
            </a:r>
            <a:endParaRPr lang="en-US" sz="1200" dirty="0">
              <a:cs typeface="Arial"/>
            </a:endParaRPr>
          </a:p>
          <a:p>
            <a:endParaRPr lang="en-US" sz="1200" dirty="0"/>
          </a:p>
          <a:p>
            <a:r>
              <a:rPr lang="en-US" sz="1200" dirty="0"/>
              <a:t>The scheme entitles PCNs to access funding to support recruitment across the following reimbursable roles:</a:t>
            </a:r>
            <a:endParaRPr lang="en-US" sz="1200" dirty="0">
              <a:cs typeface="Arial"/>
            </a:endParaRPr>
          </a:p>
          <a:p>
            <a:pPr marL="685800" lvl="1" indent="-228600">
              <a:buFont typeface="+mj-lt"/>
              <a:buAutoNum type="arabicPeriod"/>
            </a:pPr>
            <a:r>
              <a:rPr lang="en-US" sz="1200" dirty="0"/>
              <a:t>Physician Associates					6.   Occupational Therapists.</a:t>
            </a:r>
            <a:endParaRPr lang="en-US" sz="1200" dirty="0">
              <a:cs typeface="Arial"/>
            </a:endParaRPr>
          </a:p>
          <a:p>
            <a:pPr marL="685800" lvl="1" indent="-228600">
              <a:buFont typeface="+mj-lt"/>
              <a:buAutoNum type="arabicPeriod"/>
            </a:pPr>
            <a:r>
              <a:rPr lang="en-US" sz="1200" dirty="0"/>
              <a:t>Physiotherapists.					7.   Podiatrists.</a:t>
            </a:r>
            <a:endParaRPr lang="en-US" sz="1200" dirty="0">
              <a:cs typeface="Arial"/>
            </a:endParaRPr>
          </a:p>
          <a:p>
            <a:pPr marL="685800" lvl="1" indent="-228600">
              <a:buFont typeface="+mj-lt"/>
              <a:buAutoNum type="arabicPeriod"/>
            </a:pPr>
            <a:r>
              <a:rPr lang="en-US" sz="1200" dirty="0"/>
              <a:t>Paramedics. 						8.   Pharmacy Technicians.</a:t>
            </a:r>
            <a:endParaRPr lang="en-US" sz="1200" dirty="0">
              <a:cs typeface="Arial"/>
            </a:endParaRPr>
          </a:p>
          <a:p>
            <a:pPr marL="685800" lvl="1" indent="-228600">
              <a:buFont typeface="+mj-lt"/>
              <a:buAutoNum type="arabicPeriod"/>
            </a:pPr>
            <a:r>
              <a:rPr lang="en-US" sz="1200" dirty="0"/>
              <a:t>Clinical Pharmacists.					9.   Dietitians.</a:t>
            </a:r>
            <a:endParaRPr lang="en-US" sz="1200" dirty="0">
              <a:cs typeface="Arial"/>
            </a:endParaRPr>
          </a:p>
          <a:p>
            <a:pPr marL="685800" lvl="1" indent="-228600">
              <a:buFont typeface="+mj-lt"/>
              <a:buAutoNum type="arabicPeriod"/>
            </a:pPr>
            <a:r>
              <a:rPr lang="en-US" sz="1200" dirty="0"/>
              <a:t>Social Prescribing Link Workers.			10. Health and Well-being Coaches</a:t>
            </a:r>
          </a:p>
          <a:p>
            <a:pPr marL="457200" lvl="1" indent="0">
              <a:buNone/>
            </a:pPr>
            <a:r>
              <a:rPr lang="en-US" sz="1200" dirty="0">
                <a:cs typeface="Arial"/>
              </a:rPr>
              <a:t>11. Care Coordinators</a:t>
            </a:r>
          </a:p>
          <a:p>
            <a:pPr marL="800100" lvl="1" indent="-342900">
              <a:buFont typeface="+mj-lt"/>
              <a:buAutoNum type="arabicPeriod"/>
            </a:pPr>
            <a:endParaRPr lang="en-US" sz="1200" dirty="0"/>
          </a:p>
          <a:p>
            <a:pPr marL="400050"/>
            <a:r>
              <a:rPr lang="en-US" sz="1200" dirty="0"/>
              <a:t>The following slides aim to </a:t>
            </a:r>
            <a:r>
              <a:rPr lang="en-US" sz="1200" dirty="0" err="1"/>
              <a:t>summarise</a:t>
            </a:r>
            <a:r>
              <a:rPr lang="en-US" sz="1200" dirty="0"/>
              <a:t> considerations relating to supply and effective utilization of these roles.</a:t>
            </a:r>
            <a:endParaRPr lang="en-US" sz="1200" dirty="0">
              <a:cs typeface="Arial"/>
            </a:endParaRPr>
          </a:p>
          <a:p>
            <a:pPr marL="57150" indent="0">
              <a:buNone/>
            </a:pPr>
            <a:endParaRPr lang="en-US" sz="1200" dirty="0"/>
          </a:p>
          <a:p>
            <a:pPr marL="400050"/>
            <a:r>
              <a:rPr lang="en-US" sz="1200" dirty="0"/>
              <a:t>Data availability varies between the roles largely because of different training course lengths and HEI reporting.</a:t>
            </a:r>
          </a:p>
          <a:p>
            <a:pPr marL="400050"/>
            <a:endParaRPr lang="en-US" sz="1200" dirty="0">
              <a:cs typeface="Arial"/>
            </a:endParaRPr>
          </a:p>
          <a:p>
            <a:pPr marL="400050"/>
            <a:r>
              <a:rPr lang="en-US" sz="1200" dirty="0">
                <a:cs typeface="Arial"/>
              </a:rPr>
              <a:t>As explained for each role, as applicable, new supply from HEIs does not represent the full picture, and there will be competition with private, secondary, and social care settings for some of the established roles.</a:t>
            </a:r>
          </a:p>
          <a:p>
            <a:pPr marL="800100" lvl="1" indent="-342900">
              <a:buFont typeface="+mj-lt"/>
              <a:buAutoNum type="arabicPeriod"/>
            </a:pPr>
            <a:endParaRPr lang="en-GB" sz="1200" dirty="0"/>
          </a:p>
        </p:txBody>
      </p:sp>
      <p:sp>
        <p:nvSpPr>
          <p:cNvPr id="5" name="Title 1"/>
          <p:cNvSpPr>
            <a:spLocks noGrp="1"/>
          </p:cNvSpPr>
          <p:nvPr>
            <p:ph type="ctrTitle"/>
          </p:nvPr>
        </p:nvSpPr>
        <p:spPr>
          <a:xfrm>
            <a:off x="395536" y="476672"/>
            <a:ext cx="4619297" cy="679449"/>
          </a:xfrm>
        </p:spPr>
        <p:txBody>
          <a:bodyPr/>
          <a:lstStyle/>
          <a:p>
            <a:r>
              <a:rPr lang="en-GB" sz="2800"/>
              <a:t>Introduction</a:t>
            </a:r>
          </a:p>
        </p:txBody>
      </p:sp>
    </p:spTree>
    <p:extLst>
      <p:ext uri="{BB962C8B-B14F-4D97-AF65-F5344CB8AC3E}">
        <p14:creationId xmlns:p14="http://schemas.microsoft.com/office/powerpoint/2010/main" val="280343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323528" y="337827"/>
            <a:ext cx="4619297" cy="679449"/>
          </a:xfrm>
        </p:spPr>
        <p:txBody>
          <a:bodyPr/>
          <a:lstStyle/>
          <a:p>
            <a:r>
              <a:rPr lang="en-GB" sz="2800" dirty="0"/>
              <a:t>Attrition from training</a:t>
            </a:r>
          </a:p>
        </p:txBody>
      </p:sp>
      <p:sp>
        <p:nvSpPr>
          <p:cNvPr id="5" name="Text Placeholder 2">
            <a:extLst>
              <a:ext uri="{FF2B5EF4-FFF2-40B4-BE49-F238E27FC236}">
                <a16:creationId xmlns:a16="http://schemas.microsoft.com/office/drawing/2014/main" id="{CFE8566D-77DD-40BD-AAB6-751ECEF3F1FA}"/>
              </a:ext>
            </a:extLst>
          </p:cNvPr>
          <p:cNvSpPr>
            <a:spLocks noGrp="1"/>
          </p:cNvSpPr>
          <p:nvPr>
            <p:ph type="body" sz="quarter" idx="13"/>
          </p:nvPr>
        </p:nvSpPr>
        <p:spPr>
          <a:xfrm>
            <a:off x="426368" y="1196752"/>
            <a:ext cx="8291264" cy="4334818"/>
          </a:xfrm>
        </p:spPr>
        <p:txBody>
          <a:bodyPr anchor="t"/>
          <a:lstStyle/>
          <a:p>
            <a:r>
              <a:rPr lang="en-GB" sz="1400" dirty="0"/>
              <a:t>Attrition from education and training can greatly impact student outturn.</a:t>
            </a:r>
            <a:endParaRPr lang="en-GB" sz="1400" dirty="0">
              <a:cs typeface="Arial"/>
            </a:endParaRPr>
          </a:p>
          <a:p>
            <a:pPr marL="0" indent="0">
              <a:buNone/>
            </a:pPr>
            <a:endParaRPr lang="en-GB" sz="1400" dirty="0"/>
          </a:p>
          <a:p>
            <a:r>
              <a:rPr lang="en-GB" sz="1400" dirty="0"/>
              <a:t>It is possible that now students are responsible for their own funding, students may leave their education because of affordability after starting. Alternatively, attrition may be reduced because individuals make a financially conscious decision before applying.  Similarly, healthcare careers have seen a resurgence in interest since the COVID-19 pandemic and resultant recession, which may positively impact uptake and attrition.</a:t>
            </a:r>
          </a:p>
          <a:p>
            <a:endParaRPr lang="en-GB" sz="1400" dirty="0"/>
          </a:p>
          <a:p>
            <a:r>
              <a:rPr lang="en-GB" sz="1400" dirty="0"/>
              <a:t>Attrition is a major unknown factor and won’t be truly understood until the funding changes policies have bedded in.</a:t>
            </a:r>
          </a:p>
          <a:p>
            <a:endParaRPr lang="en-GB" sz="1400" dirty="0"/>
          </a:p>
          <a:p>
            <a:r>
              <a:rPr lang="en-GB" sz="1400" dirty="0"/>
              <a:t>There are other personal reasons for attrition which mean it can be difficult to estimate the proportion of individuals that will leave training. </a:t>
            </a:r>
            <a:r>
              <a:rPr lang="en-GB" sz="1400" dirty="0">
                <a:ea typeface="+mn-lt"/>
                <a:cs typeface="+mn-lt"/>
              </a:rPr>
              <a:t>Such as unexpected life events, a change in their relationship, health status or a desire to work abroad.  They may find the reality of the course far from what they imagined and looking ahead they may feel that the job waiting for them is not something they want to do.</a:t>
            </a:r>
          </a:p>
          <a:p>
            <a:endParaRPr lang="en-GB" sz="1400" dirty="0">
              <a:cs typeface="Arial"/>
            </a:endParaRPr>
          </a:p>
          <a:p>
            <a:r>
              <a:rPr lang="en-GB" sz="1400" dirty="0"/>
              <a:t>Individuals can also step back on a course having had a break from training which makes calculating true attrition even more difficult. </a:t>
            </a:r>
            <a:endParaRPr lang="en-GB" sz="1400" dirty="0">
              <a:cs typeface="Arial"/>
            </a:endParaRPr>
          </a:p>
          <a:p>
            <a:endParaRPr lang="en-GB" sz="1400" dirty="0"/>
          </a:p>
          <a:p>
            <a:endParaRPr lang="en-GB" sz="1400" dirty="0"/>
          </a:p>
          <a:p>
            <a:endParaRPr lang="en-GB" sz="1400" dirty="0"/>
          </a:p>
          <a:p>
            <a:endParaRPr lang="en-GB" sz="1400" dirty="0"/>
          </a:p>
          <a:p>
            <a:pPr marL="0" indent="0">
              <a:buNone/>
            </a:pPr>
            <a:endParaRPr lang="en-GB" sz="1400" dirty="0"/>
          </a:p>
          <a:p>
            <a:endParaRPr lang="en-GB" dirty="0"/>
          </a:p>
        </p:txBody>
      </p:sp>
    </p:spTree>
    <p:extLst>
      <p:ext uri="{BB962C8B-B14F-4D97-AF65-F5344CB8AC3E}">
        <p14:creationId xmlns:p14="http://schemas.microsoft.com/office/powerpoint/2010/main" val="2919978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323528" y="337827"/>
            <a:ext cx="4619297" cy="679449"/>
          </a:xfrm>
        </p:spPr>
        <p:txBody>
          <a:bodyPr/>
          <a:lstStyle/>
          <a:p>
            <a:r>
              <a:rPr lang="en-GB" sz="2800"/>
              <a:t>About the data</a:t>
            </a:r>
          </a:p>
        </p:txBody>
      </p:sp>
      <p:sp>
        <p:nvSpPr>
          <p:cNvPr id="5" name="Text Placeholder 2">
            <a:extLst>
              <a:ext uri="{FF2B5EF4-FFF2-40B4-BE49-F238E27FC236}">
                <a16:creationId xmlns:a16="http://schemas.microsoft.com/office/drawing/2014/main" id="{CFE8566D-77DD-40BD-AAB6-751ECEF3F1FA}"/>
              </a:ext>
            </a:extLst>
          </p:cNvPr>
          <p:cNvSpPr>
            <a:spLocks noGrp="1"/>
          </p:cNvSpPr>
          <p:nvPr>
            <p:ph type="body" sz="quarter" idx="13"/>
          </p:nvPr>
        </p:nvSpPr>
        <p:spPr>
          <a:xfrm>
            <a:off x="426368" y="1017276"/>
            <a:ext cx="8291264" cy="4334818"/>
          </a:xfrm>
        </p:spPr>
        <p:txBody>
          <a:bodyPr/>
          <a:lstStyle/>
          <a:p>
            <a:r>
              <a:rPr lang="en-GB" sz="1400" dirty="0"/>
              <a:t>The future supply data used in this pack originates from HEE Contract Monitoring starters data. </a:t>
            </a:r>
          </a:p>
          <a:p>
            <a:endParaRPr lang="en-GB" sz="1400" dirty="0"/>
          </a:p>
          <a:p>
            <a:r>
              <a:rPr lang="en-GB" sz="1400" dirty="0"/>
              <a:t>Using the count of starters and length of training of the different courses, the outturn is estimated.  London HEI figures have been used, which assumes students will remain in the region in which they study; however it is acknowledged there is likely to be a degree of movement between regions post graduation. </a:t>
            </a:r>
          </a:p>
          <a:p>
            <a:endParaRPr lang="en-GB" sz="1400" dirty="0"/>
          </a:p>
          <a:p>
            <a:r>
              <a:rPr lang="en-GB" sz="1400" dirty="0"/>
              <a:t>Attrition has not been applied to any of the outturn from 2020 onwards as it is difficult to estimate year on year, as previously explained. </a:t>
            </a:r>
          </a:p>
          <a:p>
            <a:endParaRPr lang="en-GB" sz="1400" dirty="0"/>
          </a:p>
          <a:p>
            <a:r>
              <a:rPr lang="en-GB" sz="1400" dirty="0"/>
              <a:t>However, if it’s known it’s been highlighted in the text.</a:t>
            </a:r>
          </a:p>
          <a:p>
            <a:endParaRPr lang="en-GB" sz="1400" dirty="0"/>
          </a:p>
          <a:p>
            <a:r>
              <a:rPr lang="en-GB" sz="1400" dirty="0"/>
              <a:t>Information about the profile of the existing workforce is taken from ESR. This only includes secondary care providers.</a:t>
            </a:r>
          </a:p>
          <a:p>
            <a:endParaRPr lang="en-GB" sz="1400" dirty="0"/>
          </a:p>
          <a:p>
            <a:r>
              <a:rPr lang="en-GB" sz="1400" dirty="0"/>
              <a:t>As the majority of the reimbursement roles also require that staff have a number of years experience post graduation, student outturn is not solely representative of the workforce supply, and, as stated, existing workforce will also factor in.  In respect of this, there will be a degree of competition across the wider NHS, and social care sectors; therefore there needs to be consideration of how candidates can be attracted to primary care, and of how primary and secondary care services may join forces to jointly tackle workforce and operational issues.</a:t>
            </a:r>
          </a:p>
          <a:p>
            <a:endParaRPr lang="en-GB" sz="1400" dirty="0"/>
          </a:p>
          <a:p>
            <a:endParaRPr lang="en-GB" sz="1400" dirty="0"/>
          </a:p>
          <a:p>
            <a:endParaRPr lang="en-GB" sz="1400" dirty="0"/>
          </a:p>
          <a:p>
            <a:endParaRPr lang="en-GB" sz="1400" dirty="0"/>
          </a:p>
          <a:p>
            <a:pPr marL="0" indent="0">
              <a:buNone/>
            </a:pPr>
            <a:endParaRPr lang="en-GB" sz="1400" dirty="0"/>
          </a:p>
          <a:p>
            <a:endParaRPr lang="en-GB" dirty="0"/>
          </a:p>
        </p:txBody>
      </p:sp>
    </p:spTree>
    <p:extLst>
      <p:ext uri="{BB962C8B-B14F-4D97-AF65-F5344CB8AC3E}">
        <p14:creationId xmlns:p14="http://schemas.microsoft.com/office/powerpoint/2010/main" val="3984020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351664" y="133846"/>
            <a:ext cx="4619297" cy="679449"/>
          </a:xfrm>
        </p:spPr>
        <p:txBody>
          <a:bodyPr/>
          <a:lstStyle/>
          <a:p>
            <a:r>
              <a:rPr lang="en-GB" sz="2800" dirty="0"/>
              <a:t>Physician Associates</a:t>
            </a:r>
          </a:p>
        </p:txBody>
      </p:sp>
      <p:sp>
        <p:nvSpPr>
          <p:cNvPr id="13" name="Text Placeholder 2">
            <a:extLst>
              <a:ext uri="{FF2B5EF4-FFF2-40B4-BE49-F238E27FC236}">
                <a16:creationId xmlns:a16="http://schemas.microsoft.com/office/drawing/2014/main" id="{F7C28BDC-236E-48F6-B5F6-4E28AEF6DCA7}"/>
              </a:ext>
            </a:extLst>
          </p:cNvPr>
          <p:cNvSpPr>
            <a:spLocks noGrp="1"/>
          </p:cNvSpPr>
          <p:nvPr>
            <p:ph type="body" sz="quarter" idx="13"/>
          </p:nvPr>
        </p:nvSpPr>
        <p:spPr>
          <a:xfrm>
            <a:off x="181269" y="686686"/>
            <a:ext cx="5256585" cy="4109947"/>
          </a:xfrm>
        </p:spPr>
        <p:txBody>
          <a:bodyPr/>
          <a:lstStyle/>
          <a:p>
            <a:r>
              <a:rPr lang="en-GB" sz="1200" dirty="0"/>
              <a:t>Physician Associate supply has seen a rise in course starters.  Anticipated outturn for 2020 is 126, and for 2021 is 149.</a:t>
            </a:r>
          </a:p>
          <a:p>
            <a:pPr marL="0" indent="0">
              <a:buNone/>
            </a:pPr>
            <a:endParaRPr lang="en-GB" sz="1200" dirty="0"/>
          </a:p>
          <a:p>
            <a:r>
              <a:rPr lang="en-GB" sz="1200" dirty="0"/>
              <a:t>According to the first primary care workforce plan submissions, PCNs plan to increase their PA workforce by 210.9 FTE.  This is the second largest planned growth in the established roles forming part of the ARRS (10.7%). It should be noted that this role is still in the process of becoming firmly established and embedded within the NHS, and is therefore subject to considerable variation across different specialty areas. </a:t>
            </a:r>
          </a:p>
          <a:p>
            <a:endParaRPr lang="en-GB" sz="1200" dirty="0"/>
          </a:p>
          <a:p>
            <a:r>
              <a:rPr lang="en-GB" sz="1200" dirty="0"/>
              <a:t>Factoring in that within the acute sector there are already a small number of vacancies and new supply will be required to replace leavers; competition from the acute sector for Physician Associates means it is unlikely that PCNs will be able to meet their projected recruitment to these roles within the stated timescales.</a:t>
            </a:r>
          </a:p>
          <a:p>
            <a:endParaRPr lang="en-GB" sz="1200" dirty="0"/>
          </a:p>
          <a:p>
            <a:r>
              <a:rPr lang="en-GB" sz="1200" dirty="0"/>
              <a:t>Exactly how many will be available to primary care will depend on the attractiveness and visibility of primary care roles compared with the acute sector.  This will depend on individual motivations, but it should be noted that some roles within the acute sector offer rotational posts, and include opportunities to participate in surgical procedures, which may be seen as attractive.  Consideration of joint posts, offering both primary and secondary care rotations could be beneficial across the NHS.</a:t>
            </a:r>
          </a:p>
        </p:txBody>
      </p:sp>
      <p:sp>
        <p:nvSpPr>
          <p:cNvPr id="10" name="Text Placeholder 2">
            <a:extLst>
              <a:ext uri="{FF2B5EF4-FFF2-40B4-BE49-F238E27FC236}">
                <a16:creationId xmlns:a16="http://schemas.microsoft.com/office/drawing/2014/main" id="{2392A61E-5A4E-40BF-BF10-BF3F1043CD5F}"/>
              </a:ext>
            </a:extLst>
          </p:cNvPr>
          <p:cNvSpPr txBox="1">
            <a:spLocks/>
          </p:cNvSpPr>
          <p:nvPr/>
        </p:nvSpPr>
        <p:spPr>
          <a:xfrm>
            <a:off x="6866965" y="5907106"/>
            <a:ext cx="1963269" cy="216025"/>
          </a:xfrm>
          <a:prstGeom prst="rect">
            <a:avLst/>
          </a:prstGeom>
        </p:spPr>
        <p:txBody>
          <a:bodyPr/>
          <a:lstStyle>
            <a:lvl1pPr marL="342900" indent="-342900" algn="l" defTabSz="4572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800"/>
              <a:t>HEE Contract Monitoring starters data. </a:t>
            </a:r>
          </a:p>
        </p:txBody>
      </p:sp>
      <p:graphicFrame>
        <p:nvGraphicFramePr>
          <p:cNvPr id="7" name="Chart 6">
            <a:extLst>
              <a:ext uri="{FF2B5EF4-FFF2-40B4-BE49-F238E27FC236}">
                <a16:creationId xmlns:a16="http://schemas.microsoft.com/office/drawing/2014/main" id="{3D71ECC9-EE61-43C9-886A-48968B26CA39}"/>
              </a:ext>
            </a:extLst>
          </p:cNvPr>
          <p:cNvGraphicFramePr>
            <a:graphicFrameLocks/>
          </p:cNvGraphicFramePr>
          <p:nvPr>
            <p:extLst>
              <p:ext uri="{D42A27DB-BD31-4B8C-83A1-F6EECF244321}">
                <p14:modId xmlns:p14="http://schemas.microsoft.com/office/powerpoint/2010/main" val="1990252260"/>
              </p:ext>
            </p:extLst>
          </p:nvPr>
        </p:nvGraphicFramePr>
        <p:xfrm>
          <a:off x="5929312" y="1178718"/>
          <a:ext cx="2695575" cy="39481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361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323528" y="337827"/>
            <a:ext cx="4619297" cy="679449"/>
          </a:xfrm>
        </p:spPr>
        <p:txBody>
          <a:bodyPr/>
          <a:lstStyle/>
          <a:p>
            <a:r>
              <a:rPr lang="en-GB" sz="2800"/>
              <a:t>Clinical Pharmacists</a:t>
            </a:r>
          </a:p>
        </p:txBody>
      </p:sp>
      <p:sp>
        <p:nvSpPr>
          <p:cNvPr id="4" name="TextBox 3">
            <a:extLst>
              <a:ext uri="{FF2B5EF4-FFF2-40B4-BE49-F238E27FC236}">
                <a16:creationId xmlns:a16="http://schemas.microsoft.com/office/drawing/2014/main" id="{4DE9CC4C-C6CC-49F0-8B6C-1A9F9C0A6C8B}"/>
              </a:ext>
            </a:extLst>
          </p:cNvPr>
          <p:cNvSpPr txBox="1"/>
          <p:nvPr/>
        </p:nvSpPr>
        <p:spPr>
          <a:xfrm>
            <a:off x="228600" y="899906"/>
            <a:ext cx="8686800" cy="2635337"/>
          </a:xfrm>
          <a:prstGeom prst="rect">
            <a:avLst/>
          </a:prstGeom>
          <a:noFill/>
        </p:spPr>
        <p:txBody>
          <a:bodyPr wrap="square" rtlCol="0" anchor="t">
            <a:spAutoFit/>
          </a:bodyPr>
          <a:lstStyle/>
          <a:p>
            <a:pPr marL="285750" indent="-285750">
              <a:buFont typeface="Arial" panose="020B0604020202020204" pitchFamily="34" charset="0"/>
              <a:buChar char="•"/>
            </a:pPr>
            <a:r>
              <a:rPr lang="en-GB" sz="1100" dirty="0"/>
              <a:t>Pharmacists must complete a four year masters course followed by a one year pre-registration training placement. The individual can then register to work as a pharmacist. Newly registered pharmacists traditionally choose to work in the community or secondary care, starting at a band 6 level.  As the ARRS is recruiting band 7/8a pharmacists, candidates will also need a degree of post-graduate experience to be considered.</a:t>
            </a:r>
          </a:p>
          <a:p>
            <a:endParaRPr lang="en-GB" sz="1125" dirty="0"/>
          </a:p>
          <a:p>
            <a:pPr marL="285750" indent="-285750">
              <a:buFont typeface="Arial" panose="020B0604020202020204" pitchFamily="34" charset="0"/>
              <a:buChar char="•"/>
            </a:pPr>
            <a:r>
              <a:rPr lang="en-GB" sz="1125" dirty="0"/>
              <a:t>There are roughly 200 Pre-reg Pharmacists each year in London; however acceptances in London decreased by 2.5% from 2017 to 2019.  Alongside a fairly static workforce (compared to other professions), increased demand in primary care will face competition from across the NHS.</a:t>
            </a:r>
          </a:p>
          <a:p>
            <a:pPr marL="285750" indent="-285750">
              <a:buFont typeface="Arial" panose="020B0604020202020204" pitchFamily="34" charset="0"/>
              <a:buChar char="•"/>
            </a:pPr>
            <a:endParaRPr lang="en-GB" sz="1125" dirty="0"/>
          </a:p>
          <a:p>
            <a:pPr marL="285750" indent="-285750">
              <a:buFont typeface="Arial" panose="020B0604020202020204" pitchFamily="34" charset="0"/>
              <a:buChar char="•"/>
            </a:pPr>
            <a:r>
              <a:rPr lang="en-US" sz="1125" dirty="0"/>
              <a:t>The 18-month general practice pharmacy training pathway equips clinical pharmacists and senior clinical pharmacists with the necessary knowledge, skills and experience to work in general practice as part of a multidisciplinary team in a patient-facing role.</a:t>
            </a:r>
          </a:p>
          <a:p>
            <a:pPr marL="285750" indent="-285750">
              <a:buFont typeface="Arial" panose="020B0604020202020204" pitchFamily="34" charset="0"/>
              <a:buChar char="•"/>
            </a:pPr>
            <a:endParaRPr lang="en-US" sz="900" dirty="0"/>
          </a:p>
          <a:p>
            <a:pPr marL="285750" indent="-285750">
              <a:buFont typeface="Arial" panose="020B0604020202020204" pitchFamily="34" charset="0"/>
              <a:buChar char="•"/>
            </a:pPr>
            <a:r>
              <a:rPr lang="en-GB" sz="1100" dirty="0"/>
              <a:t>There are as 4283 FTE community pharmacists as of Dec ’18 (latest data) but no breakdown by banding is available. There are a further 220.2 FTE primary care  pharmacists for the same period, again with no banding breakdown available.</a:t>
            </a:r>
            <a:r>
              <a:rPr lang="en-US" sz="1125" dirty="0"/>
              <a:t> </a:t>
            </a:r>
          </a:p>
          <a:p>
            <a:endParaRPr lang="en-US" sz="1125" dirty="0"/>
          </a:p>
        </p:txBody>
      </p:sp>
      <p:graphicFrame>
        <p:nvGraphicFramePr>
          <p:cNvPr id="7" name="Chart 6">
            <a:extLst>
              <a:ext uri="{FF2B5EF4-FFF2-40B4-BE49-F238E27FC236}">
                <a16:creationId xmlns:a16="http://schemas.microsoft.com/office/drawing/2014/main" id="{F25A439C-9915-462F-84BA-35360993F542}"/>
              </a:ext>
            </a:extLst>
          </p:cNvPr>
          <p:cNvGraphicFramePr/>
          <p:nvPr>
            <p:extLst>
              <p:ext uri="{D42A27DB-BD31-4B8C-83A1-F6EECF244321}">
                <p14:modId xmlns:p14="http://schemas.microsoft.com/office/powerpoint/2010/main" val="2007742021"/>
              </p:ext>
            </p:extLst>
          </p:nvPr>
        </p:nvGraphicFramePr>
        <p:xfrm>
          <a:off x="1892104" y="34290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8029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49FB5-7967-49FB-86C0-0BF8A98F0DEB}"/>
              </a:ext>
            </a:extLst>
          </p:cNvPr>
          <p:cNvSpPr>
            <a:spLocks noGrp="1"/>
          </p:cNvSpPr>
          <p:nvPr>
            <p:ph type="ctrTitle"/>
          </p:nvPr>
        </p:nvSpPr>
        <p:spPr>
          <a:xfrm>
            <a:off x="490537" y="396851"/>
            <a:ext cx="7772400" cy="679449"/>
          </a:xfrm>
        </p:spPr>
        <p:txBody>
          <a:bodyPr/>
          <a:lstStyle/>
          <a:p>
            <a:r>
              <a:rPr lang="en-GB" sz="2800" dirty="0"/>
              <a:t>Pharmacy Technicians</a:t>
            </a:r>
          </a:p>
        </p:txBody>
      </p:sp>
      <p:sp>
        <p:nvSpPr>
          <p:cNvPr id="3" name="Text Placeholder 2">
            <a:extLst>
              <a:ext uri="{FF2B5EF4-FFF2-40B4-BE49-F238E27FC236}">
                <a16:creationId xmlns:a16="http://schemas.microsoft.com/office/drawing/2014/main" id="{7448C83F-E572-48DC-8F74-91AEC03417BA}"/>
              </a:ext>
            </a:extLst>
          </p:cNvPr>
          <p:cNvSpPr>
            <a:spLocks noGrp="1"/>
          </p:cNvSpPr>
          <p:nvPr>
            <p:ph type="body" sz="quarter" idx="13"/>
          </p:nvPr>
        </p:nvSpPr>
        <p:spPr>
          <a:xfrm>
            <a:off x="423862" y="879352"/>
            <a:ext cx="8354378" cy="3720662"/>
          </a:xfrm>
        </p:spPr>
        <p:txBody>
          <a:bodyPr/>
          <a:lstStyle/>
          <a:p>
            <a:r>
              <a:rPr lang="en-GB" sz="1150" dirty="0"/>
              <a:t>Trainee Pharmacy Technicians must work under a qualified pharmacist or Pharmacy technician, and their technical skills can be used to support the clinical pharmacist to carry out audits, issue prescriptions, and in discharge management.</a:t>
            </a:r>
          </a:p>
          <a:p>
            <a:r>
              <a:rPr lang="en-GB" sz="1150" dirty="0"/>
              <a:t>Training takes 24 months, provided they are working a minimum of 30 hours/week, and courses have rolling start dates throughout the year.  In 2018, there were 27 graduates, and numbers in training are approximately 200 currently.</a:t>
            </a:r>
          </a:p>
          <a:p>
            <a:r>
              <a:rPr lang="en-GB" sz="1150" dirty="0"/>
              <a:t>On qualifying, Pharmacy Technicians are employed at band 5 level.  There is no obvious direct career progression pathway; however individuals may consider further study to become a pharmacist.</a:t>
            </a:r>
          </a:p>
          <a:p>
            <a:r>
              <a:rPr lang="en-GB" sz="1150" dirty="0"/>
              <a:t>During the BBS campaign, this group proved difficult to source when staffing the Nightingale hospitals; however the entry requirements for training are modest, and this role may appeal to a broad catchment, particularly as it offers on-the-job training.</a:t>
            </a:r>
          </a:p>
          <a:p>
            <a:r>
              <a:rPr lang="en-GB" sz="1150" dirty="0"/>
              <a:t>In secondary care there were 599 FTE band 5 Pharmacy Technicians as of June 2020, and 265 FTE at bands 1-4, plus 140 trainees. There were a further 431 FTE at band 6 or above.</a:t>
            </a:r>
          </a:p>
          <a:p>
            <a:r>
              <a:rPr lang="en-GB" sz="1150" dirty="0"/>
              <a:t>Training capacity in primary care settings should be considered as this will impact not only on uptake of Pharmacy Technicians, but also on the clinical capacity of qualified pharmacists.</a:t>
            </a:r>
          </a:p>
        </p:txBody>
      </p:sp>
      <p:graphicFrame>
        <p:nvGraphicFramePr>
          <p:cNvPr id="4" name="Chart 3">
            <a:extLst>
              <a:ext uri="{FF2B5EF4-FFF2-40B4-BE49-F238E27FC236}">
                <a16:creationId xmlns:a16="http://schemas.microsoft.com/office/drawing/2014/main" id="{1931B0F5-49F5-45F7-8A64-A9F02B3192E7}"/>
              </a:ext>
            </a:extLst>
          </p:cNvPr>
          <p:cNvGraphicFramePr/>
          <p:nvPr>
            <p:extLst>
              <p:ext uri="{D42A27DB-BD31-4B8C-83A1-F6EECF244321}">
                <p14:modId xmlns:p14="http://schemas.microsoft.com/office/powerpoint/2010/main" val="2012123296"/>
              </p:ext>
            </p:extLst>
          </p:nvPr>
        </p:nvGraphicFramePr>
        <p:xfrm>
          <a:off x="2090737" y="342900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7307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323528" y="337827"/>
            <a:ext cx="4619297" cy="679449"/>
          </a:xfrm>
        </p:spPr>
        <p:txBody>
          <a:bodyPr/>
          <a:lstStyle/>
          <a:p>
            <a:r>
              <a:rPr lang="en-GB" sz="2800"/>
              <a:t>Physiotherapists</a:t>
            </a:r>
          </a:p>
        </p:txBody>
      </p:sp>
      <p:sp>
        <p:nvSpPr>
          <p:cNvPr id="13" name="Text Placeholder 2">
            <a:extLst>
              <a:ext uri="{FF2B5EF4-FFF2-40B4-BE49-F238E27FC236}">
                <a16:creationId xmlns:a16="http://schemas.microsoft.com/office/drawing/2014/main" id="{F7C28BDC-236E-48F6-B5F6-4E28AEF6DCA7}"/>
              </a:ext>
            </a:extLst>
          </p:cNvPr>
          <p:cNvSpPr>
            <a:spLocks noGrp="1"/>
          </p:cNvSpPr>
          <p:nvPr>
            <p:ph type="body" sz="quarter" idx="13"/>
          </p:nvPr>
        </p:nvSpPr>
        <p:spPr>
          <a:xfrm>
            <a:off x="105998" y="757883"/>
            <a:ext cx="5573996" cy="5126906"/>
          </a:xfrm>
        </p:spPr>
        <p:txBody>
          <a:bodyPr/>
          <a:lstStyle/>
          <a:p>
            <a:r>
              <a:rPr lang="en-GB" sz="980" dirty="0"/>
              <a:t>Physiotherapy has historically been a popular course with students due to the flexible employment model and attractive private practice opportunities. During the period where the NHS funded training, places were limited but they were always filled.</a:t>
            </a:r>
          </a:p>
          <a:p>
            <a:endParaRPr lang="en-GB" sz="980" dirty="0"/>
          </a:p>
          <a:p>
            <a:r>
              <a:rPr lang="en-GB" sz="980" dirty="0"/>
              <a:t>Since the funding model has changed, HEIs have been able to recruit more students which they have found easier than other courses to the point where clinical placements are becoming increasingly difficult to find. Clinical placements are now being held in private practice and not NHS settings.</a:t>
            </a:r>
          </a:p>
          <a:p>
            <a:endParaRPr lang="en-GB" sz="980" dirty="0"/>
          </a:p>
          <a:p>
            <a:r>
              <a:rPr lang="en-GB" sz="980" dirty="0"/>
              <a:t>The primary care workforce planning submissions currently project an increase of 188.4 FTE; however with vacancy rates this number may be larger.  As FCP posts require a minimum of 3 years post-graduate experience, new supply needs to be considered alongside current workforce across the NHS as a whole, with an inherent degree of competition between primary and secondary care services.  Joint posts could present one potential solution in this regard.</a:t>
            </a:r>
          </a:p>
          <a:p>
            <a:pPr marL="0" indent="0">
              <a:buNone/>
            </a:pPr>
            <a:endParaRPr lang="en-GB" sz="980" dirty="0"/>
          </a:p>
          <a:p>
            <a:r>
              <a:rPr lang="en-GB" sz="980" dirty="0"/>
              <a:t>Physiotherapists also have more opportunities to work in private practice than any other AHP group, introducing another competing sector.  PCNs need to ensure the attractiveness of working in general practice outweighs that of private practice.  Career progression and skills development will be key to this.</a:t>
            </a:r>
          </a:p>
          <a:p>
            <a:endParaRPr lang="en-GB" sz="980" dirty="0"/>
          </a:p>
          <a:p>
            <a:r>
              <a:rPr lang="en-GB" sz="980" dirty="0"/>
              <a:t>Approximately a third of physiotherapists in secondary care are band 7, with a further 16% band 8a and above.</a:t>
            </a:r>
          </a:p>
          <a:p>
            <a:endParaRPr lang="en-GB" sz="980" dirty="0"/>
          </a:p>
          <a:p>
            <a:r>
              <a:rPr lang="en-GB" sz="980" dirty="0"/>
              <a:t>Using a Physiotherapist as a first contact practitioner within a PCN, would allow patients to book their first appointment with a musculoskeletal problem with this practitioner rather than being screened by a GP. The physiotherapist would need to be highly experienced to be able to make a quick and accurate diagnosis, create a management plan independently, manage complex patients who have many comorbidities and be able to know when pain is not a </a:t>
            </a:r>
            <a:r>
              <a:rPr lang="en-GB" sz="980" dirty="0" err="1"/>
              <a:t>msk</a:t>
            </a:r>
            <a:r>
              <a:rPr lang="en-GB" sz="980" dirty="0"/>
              <a:t> cause, or presents a potential emergency, and instead should be redirected to a GP.  This means that a PCN will need to employ an experienced physiotherapist for this role rather than one straight out of training.  Physiotherapists will require 3-5 years of experience in order to train to become a FCP in primary care.</a:t>
            </a:r>
          </a:p>
          <a:p>
            <a:endParaRPr lang="en-GB" sz="980" dirty="0"/>
          </a:p>
          <a:p>
            <a:endParaRPr lang="en-GB" sz="980" dirty="0"/>
          </a:p>
          <a:p>
            <a:endParaRPr lang="en-GB" sz="980" dirty="0"/>
          </a:p>
          <a:p>
            <a:endParaRPr lang="en-GB" sz="980" dirty="0"/>
          </a:p>
        </p:txBody>
      </p:sp>
      <p:graphicFrame>
        <p:nvGraphicFramePr>
          <p:cNvPr id="8" name="Chart 7">
            <a:extLst>
              <a:ext uri="{FF2B5EF4-FFF2-40B4-BE49-F238E27FC236}">
                <a16:creationId xmlns:a16="http://schemas.microsoft.com/office/drawing/2014/main" id="{3FB9E40D-168E-4F22-8B81-9AD40A3EC03D}"/>
              </a:ext>
            </a:extLst>
          </p:cNvPr>
          <p:cNvGraphicFramePr>
            <a:graphicFrameLocks/>
          </p:cNvGraphicFramePr>
          <p:nvPr>
            <p:extLst>
              <p:ext uri="{D42A27DB-BD31-4B8C-83A1-F6EECF244321}">
                <p14:modId xmlns:p14="http://schemas.microsoft.com/office/powerpoint/2010/main" val="2189500049"/>
              </p:ext>
            </p:extLst>
          </p:nvPr>
        </p:nvGraphicFramePr>
        <p:xfrm>
          <a:off x="5679994" y="3851819"/>
          <a:ext cx="3323002" cy="224147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3552C8A3-C461-4B8F-AA9E-FE83B729B40F}"/>
              </a:ext>
            </a:extLst>
          </p:cNvPr>
          <p:cNvSpPr txBox="1"/>
          <p:nvPr/>
        </p:nvSpPr>
        <p:spPr>
          <a:xfrm>
            <a:off x="8342177" y="5993268"/>
            <a:ext cx="811441" cy="200055"/>
          </a:xfrm>
          <a:prstGeom prst="rect">
            <a:avLst/>
          </a:prstGeom>
          <a:noFill/>
        </p:spPr>
        <p:txBody>
          <a:bodyPr wrap="none" rtlCol="0">
            <a:spAutoFit/>
          </a:bodyPr>
          <a:lstStyle/>
          <a:p>
            <a:r>
              <a:rPr lang="en-GB" sz="700"/>
              <a:t>ESR June 2020</a:t>
            </a:r>
          </a:p>
        </p:txBody>
      </p:sp>
      <p:graphicFrame>
        <p:nvGraphicFramePr>
          <p:cNvPr id="7" name="Chart 6">
            <a:extLst>
              <a:ext uri="{FF2B5EF4-FFF2-40B4-BE49-F238E27FC236}">
                <a16:creationId xmlns:a16="http://schemas.microsoft.com/office/drawing/2014/main" id="{3D71ECC9-EE61-43C9-886A-48968B26CA39}"/>
              </a:ext>
            </a:extLst>
          </p:cNvPr>
          <p:cNvGraphicFramePr>
            <a:graphicFrameLocks/>
          </p:cNvGraphicFramePr>
          <p:nvPr>
            <p:extLst>
              <p:ext uri="{D42A27DB-BD31-4B8C-83A1-F6EECF244321}">
                <p14:modId xmlns:p14="http://schemas.microsoft.com/office/powerpoint/2010/main" val="3131071982"/>
              </p:ext>
            </p:extLst>
          </p:nvPr>
        </p:nvGraphicFramePr>
        <p:xfrm>
          <a:off x="5966825" y="1012016"/>
          <a:ext cx="2861449" cy="27397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50421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323528" y="337827"/>
            <a:ext cx="4619297" cy="679449"/>
          </a:xfrm>
        </p:spPr>
        <p:txBody>
          <a:bodyPr/>
          <a:lstStyle/>
          <a:p>
            <a:r>
              <a:rPr lang="en-GB" sz="2800"/>
              <a:t>Paramedics</a:t>
            </a:r>
          </a:p>
        </p:txBody>
      </p:sp>
      <p:sp>
        <p:nvSpPr>
          <p:cNvPr id="13" name="Text Placeholder 2">
            <a:extLst>
              <a:ext uri="{FF2B5EF4-FFF2-40B4-BE49-F238E27FC236}">
                <a16:creationId xmlns:a16="http://schemas.microsoft.com/office/drawing/2014/main" id="{F7C28BDC-236E-48F6-B5F6-4E28AEF6DCA7}"/>
              </a:ext>
            </a:extLst>
          </p:cNvPr>
          <p:cNvSpPr>
            <a:spLocks noGrp="1"/>
          </p:cNvSpPr>
          <p:nvPr>
            <p:ph type="body" sz="quarter" idx="13"/>
          </p:nvPr>
        </p:nvSpPr>
        <p:spPr>
          <a:xfrm>
            <a:off x="0" y="677551"/>
            <a:ext cx="5158849" cy="5040560"/>
          </a:xfrm>
        </p:spPr>
        <p:txBody>
          <a:bodyPr/>
          <a:lstStyle/>
          <a:p>
            <a:pPr marL="0" indent="0">
              <a:buNone/>
            </a:pPr>
            <a:endParaRPr lang="en-GB" sz="950" dirty="0"/>
          </a:p>
          <a:p>
            <a:r>
              <a:rPr lang="en-US" sz="950" dirty="0"/>
              <a:t>In July 2018, following considerable improvements to vacancy, turnover and sickness rates and improvement in CQC rating, HEE’s financial support for workforce development at London Ambulance Service (LAS) was brought in line with other London NHS employers after around ten years of considerable funding to support recruitment and retention activities.</a:t>
            </a:r>
            <a:endParaRPr lang="en-GB" sz="950" dirty="0"/>
          </a:p>
          <a:p>
            <a:pPr marL="0" indent="0">
              <a:buNone/>
            </a:pPr>
            <a:endParaRPr lang="en-GB" sz="950" dirty="0"/>
          </a:p>
          <a:p>
            <a:r>
              <a:rPr lang="en-GB" sz="950" dirty="0"/>
              <a:t>Understandably LAS will be nervous about their future workforce, as the reimbursement scheme provides other avenues of employment for paramedics. Yet with the low volume of potential retirees in the existing workforce, there should be sufficient future supply to refill any paramedics that do retire at LAS while also providing a moderate supply to PCNs if required.</a:t>
            </a:r>
          </a:p>
          <a:p>
            <a:endParaRPr lang="en-GB" sz="950" dirty="0"/>
          </a:p>
          <a:p>
            <a:r>
              <a:rPr lang="en-GB" sz="950" dirty="0"/>
              <a:t>It is likely that a paramedic role in primary care will offer a different intensity to that compared with LAS which could suit some individuals more than others benefitting all organisations.  There is consideration of a rotational programme to offer primary care experience to counter-balance some of the high stress of the traditional paramedic role.</a:t>
            </a:r>
          </a:p>
          <a:p>
            <a:endParaRPr lang="en-GB" sz="950" dirty="0"/>
          </a:p>
          <a:p>
            <a:r>
              <a:rPr lang="en-GB" sz="950" dirty="0"/>
              <a:t>Important to note that Paramedics remain on the shortage occupation list (this is UK wide).</a:t>
            </a:r>
          </a:p>
          <a:p>
            <a:endParaRPr lang="en-GB" sz="950" dirty="0"/>
          </a:p>
          <a:p>
            <a:endParaRPr lang="en-GB" sz="950" dirty="0"/>
          </a:p>
          <a:p>
            <a:endParaRPr lang="en-GB" sz="950" dirty="0"/>
          </a:p>
          <a:p>
            <a:endParaRPr lang="en-GB" sz="950" dirty="0"/>
          </a:p>
          <a:p>
            <a:endParaRPr lang="en-GB" sz="950" dirty="0"/>
          </a:p>
          <a:p>
            <a:endParaRPr lang="en-GB" sz="950" dirty="0"/>
          </a:p>
          <a:p>
            <a:endParaRPr lang="en-GB" sz="950" dirty="0"/>
          </a:p>
          <a:p>
            <a:endParaRPr lang="en-GB" sz="950" dirty="0"/>
          </a:p>
        </p:txBody>
      </p:sp>
      <p:graphicFrame>
        <p:nvGraphicFramePr>
          <p:cNvPr id="14" name="Chart 13">
            <a:extLst>
              <a:ext uri="{FF2B5EF4-FFF2-40B4-BE49-F238E27FC236}">
                <a16:creationId xmlns:a16="http://schemas.microsoft.com/office/drawing/2014/main" id="{8FFDF2D0-A5DD-4DAF-B552-539EFE6B4F01}"/>
              </a:ext>
            </a:extLst>
          </p:cNvPr>
          <p:cNvGraphicFramePr>
            <a:graphicFrameLocks/>
          </p:cNvGraphicFramePr>
          <p:nvPr>
            <p:extLst>
              <p:ext uri="{D42A27DB-BD31-4B8C-83A1-F6EECF244321}">
                <p14:modId xmlns:p14="http://schemas.microsoft.com/office/powerpoint/2010/main" val="256380782"/>
              </p:ext>
            </p:extLst>
          </p:nvPr>
        </p:nvGraphicFramePr>
        <p:xfrm>
          <a:off x="5436096" y="1124744"/>
          <a:ext cx="3327077" cy="475252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2">
            <a:extLst>
              <a:ext uri="{FF2B5EF4-FFF2-40B4-BE49-F238E27FC236}">
                <a16:creationId xmlns:a16="http://schemas.microsoft.com/office/drawing/2014/main" id="{2D9E82C2-761C-4EB7-B16E-76B710823CCC}"/>
              </a:ext>
            </a:extLst>
          </p:cNvPr>
          <p:cNvSpPr txBox="1">
            <a:spLocks/>
          </p:cNvSpPr>
          <p:nvPr/>
        </p:nvSpPr>
        <p:spPr>
          <a:xfrm>
            <a:off x="6866965" y="5907106"/>
            <a:ext cx="1963269" cy="216025"/>
          </a:xfrm>
          <a:prstGeom prst="rect">
            <a:avLst/>
          </a:prstGeom>
        </p:spPr>
        <p:txBody>
          <a:bodyPr/>
          <a:lstStyle>
            <a:lvl1pPr marL="342900" indent="-342900" algn="l" defTabSz="4572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800"/>
              <a:t>HEE Contract Monitoring starters data. </a:t>
            </a:r>
          </a:p>
        </p:txBody>
      </p:sp>
    </p:spTree>
    <p:extLst>
      <p:ext uri="{BB962C8B-B14F-4D97-AF65-F5344CB8AC3E}">
        <p14:creationId xmlns:p14="http://schemas.microsoft.com/office/powerpoint/2010/main" val="3300827322"/>
      </p:ext>
    </p:extLst>
  </p:cSld>
  <p:clrMapOvr>
    <a:masterClrMapping/>
  </p:clrMapOvr>
</p:sld>
</file>

<file path=ppt/theme/theme1.xml><?xml version="1.0" encoding="utf-8"?>
<a:theme xmlns:a="http://schemas.openxmlformats.org/drawingml/2006/main" name="HEE PPT - Master slide d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0A8D76E3D42C46A8FA461C1AAF9565" ma:contentTypeVersion="12" ma:contentTypeDescription="Create a new document." ma:contentTypeScope="" ma:versionID="bd029ae527e31cd212029b87e7395b38">
  <xsd:schema xmlns:xsd="http://www.w3.org/2001/XMLSchema" xmlns:xs="http://www.w3.org/2001/XMLSchema" xmlns:p="http://schemas.microsoft.com/office/2006/metadata/properties" xmlns:ns2="49b40b59-b3c4-41fc-857f-9f1632628cca" xmlns:ns3="0b246be7-fe4a-4442-b37a-e696c52f782b" targetNamespace="http://schemas.microsoft.com/office/2006/metadata/properties" ma:root="true" ma:fieldsID="eff7b9042270a36a341841ece5aea09d" ns2:_="" ns3:_="">
    <xsd:import namespace="49b40b59-b3c4-41fc-857f-9f1632628cca"/>
    <xsd:import namespace="0b246be7-fe4a-4442-b37a-e696c52f782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b40b59-b3c4-41fc-857f-9f1632628c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246be7-fe4a-4442-b37a-e696c52f782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C6EE5F-7F23-40F1-AF27-7E6CFA8E9A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b40b59-b3c4-41fc-857f-9f1632628cca"/>
    <ds:schemaRef ds:uri="0b246be7-fe4a-4442-b37a-e696c52f78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B13213-B7A4-4FE3-B75C-C4EC26CC12D7}">
  <ds:schemaRefs>
    <ds:schemaRef ds:uri="http://schemas.microsoft.com/office/2006/documentManagement/types"/>
    <ds:schemaRef ds:uri="0b246be7-fe4a-4442-b37a-e696c52f782b"/>
    <ds:schemaRef ds:uri="http://purl.org/dc/elements/1.1/"/>
    <ds:schemaRef ds:uri="http://schemas.microsoft.com/office/2006/metadata/properties"/>
    <ds:schemaRef ds:uri="49b40b59-b3c4-41fc-857f-9f1632628cca"/>
    <ds:schemaRef ds:uri="http://purl.org/dc/dcmitype/"/>
    <ds:schemaRef ds:uri="http://purl.org/dc/terms/"/>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F7FFC9F5-C166-4C8D-B518-A34B894DA1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72</TotalTime>
  <Words>2873</Words>
  <Application>Microsoft Office PowerPoint</Application>
  <PresentationFormat>On-screen Show (4:3)</PresentationFormat>
  <Paragraphs>151</Paragraphs>
  <Slides>13</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HEE PPT - Master slide deck</vt:lpstr>
      <vt:lpstr>PowerPoint Presentation</vt:lpstr>
      <vt:lpstr>Introduction</vt:lpstr>
      <vt:lpstr>Attrition from training</vt:lpstr>
      <vt:lpstr>About the data</vt:lpstr>
      <vt:lpstr>Physician Associates</vt:lpstr>
      <vt:lpstr>Clinical Pharmacists</vt:lpstr>
      <vt:lpstr>Pharmacy Technicians</vt:lpstr>
      <vt:lpstr>Physiotherapists</vt:lpstr>
      <vt:lpstr>Paramedics</vt:lpstr>
      <vt:lpstr>Occupational Therapists</vt:lpstr>
      <vt:lpstr>Dietitians</vt:lpstr>
      <vt:lpstr>Podiatrists</vt:lpstr>
      <vt:lpstr>Public Health Roles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DHunt</dc:creator>
  <cp:lastModifiedBy>Tara Lacey</cp:lastModifiedBy>
  <cp:revision>1</cp:revision>
  <cp:lastPrinted>2016-11-11T14:03:14Z</cp:lastPrinted>
  <dcterms:created xsi:type="dcterms:W3CDTF">2016-10-26T10:23:57Z</dcterms:created>
  <dcterms:modified xsi:type="dcterms:W3CDTF">2020-10-05T10:13:00Z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0x010100B90A8D76E3D42C46A8FA461C1AAF9565</vt:lpwstr>
  </property>
</Properties>
</file>