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80" r:id="rId2"/>
    <p:sldId id="543" r:id="rId3"/>
    <p:sldId id="287" r:id="rId4"/>
    <p:sldId id="282" r:id="rId5"/>
    <p:sldId id="283" r:id="rId6"/>
    <p:sldId id="284" r:id="rId7"/>
    <p:sldId id="285" r:id="rId8"/>
    <p:sldId id="286" r:id="rId9"/>
    <p:sldId id="256" r:id="rId10"/>
    <p:sldId id="288" r:id="rId11"/>
    <p:sldId id="289" r:id="rId12"/>
    <p:sldId id="1434" r:id="rId13"/>
    <p:sldId id="1435" r:id="rId14"/>
    <p:sldId id="1433" r:id="rId15"/>
    <p:sldId id="1313" r:id="rId16"/>
    <p:sldId id="1314" r:id="rId17"/>
    <p:sldId id="1426" r:id="rId18"/>
    <p:sldId id="1436" r:id="rId19"/>
    <p:sldId id="1312" r:id="rId20"/>
    <p:sldId id="1429" r:id="rId21"/>
    <p:sldId id="1431" r:id="rId22"/>
    <p:sldId id="1430" r:id="rId23"/>
    <p:sldId id="1309" r:id="rId24"/>
    <p:sldId id="735" r:id="rId25"/>
    <p:sldId id="1310" r:id="rId26"/>
    <p:sldId id="738" r:id="rId27"/>
    <p:sldId id="1307" r:id="rId28"/>
    <p:sldId id="1427" r:id="rId29"/>
    <p:sldId id="1432" r:id="rId30"/>
    <p:sldId id="270" r:id="rId31"/>
    <p:sldId id="271" r:id="rId32"/>
    <p:sldId id="272" r:id="rId33"/>
    <p:sldId id="273" r:id="rId34"/>
    <p:sldId id="293" r:id="rId35"/>
    <p:sldId id="294" r:id="rId36"/>
    <p:sldId id="291" r:id="rId37"/>
    <p:sldId id="292" r:id="rId38"/>
    <p:sldId id="295" r:id="rId39"/>
    <p:sldId id="296" r:id="rId40"/>
    <p:sldId id="297" r:id="rId41"/>
    <p:sldId id="298" r:id="rId42"/>
    <p:sldId id="299" r:id="rId43"/>
    <p:sldId id="300" r:id="rId44"/>
    <p:sldId id="301" r:id="rId45"/>
    <p:sldId id="290" r:id="rId46"/>
    <p:sldId id="258" r:id="rId47"/>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2" autoAdjust="0"/>
    <p:restoredTop sz="85910" autoAdjust="0"/>
  </p:normalViewPr>
  <p:slideViewPr>
    <p:cSldViewPr>
      <p:cViewPr varScale="1">
        <p:scale>
          <a:sx n="57" d="100"/>
          <a:sy n="57" d="100"/>
        </p:scale>
        <p:origin x="1748"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121DF434-C0A7-4EA6-B598-42426D325974}" type="datetimeFigureOut">
              <a:rPr lang="en-GB" smtClean="0"/>
              <a:t>22/09/2020</a:t>
            </a:fld>
            <a:endParaRPr lang="en-GB" dirty="0"/>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712EDD75-D2D4-4A2B-A0C7-F48C0ACC0E3C}" type="slidenum">
              <a:rPr lang="en-GB" smtClean="0"/>
              <a:t>‹#›</a:t>
            </a:fld>
            <a:endParaRPr lang="en-GB" dirty="0"/>
          </a:p>
        </p:txBody>
      </p:sp>
    </p:spTree>
    <p:extLst>
      <p:ext uri="{BB962C8B-B14F-4D97-AF65-F5344CB8AC3E}">
        <p14:creationId xmlns:p14="http://schemas.microsoft.com/office/powerpoint/2010/main" val="48483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nasthma.org/wp-content/uploads/2019/06/GINA-2019-main-report-June-2019-wm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with a CCG respiratory lead, LPC representative, and taking advice and recommendations from Pharmacists after the inhaler workshops   and other health care respiratory leads.</a:t>
            </a:r>
          </a:p>
          <a:p>
            <a:r>
              <a:rPr lang="en-GB" dirty="0"/>
              <a:t> </a:t>
            </a:r>
          </a:p>
        </p:txBody>
      </p:sp>
      <p:sp>
        <p:nvSpPr>
          <p:cNvPr id="4" name="Slide Number Placeholder 3"/>
          <p:cNvSpPr>
            <a:spLocks noGrp="1"/>
          </p:cNvSpPr>
          <p:nvPr>
            <p:ph type="sldNum" sz="quarter" idx="5"/>
          </p:nvPr>
        </p:nvSpPr>
        <p:spPr/>
        <p:txBody>
          <a:bodyPr/>
          <a:lstStyle/>
          <a:p>
            <a:fld id="{5EF00A87-77B9-4372-8F89-E17ACE83D287}" type="slidenum">
              <a:rPr lang="en-GB" smtClean="0"/>
              <a:t>32</a:t>
            </a:fld>
            <a:endParaRPr lang="en-GB" dirty="0"/>
          </a:p>
        </p:txBody>
      </p:sp>
    </p:spTree>
    <p:extLst>
      <p:ext uri="{BB962C8B-B14F-4D97-AF65-F5344CB8AC3E}">
        <p14:creationId xmlns:p14="http://schemas.microsoft.com/office/powerpoint/2010/main" val="163520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LPCs are doing their best to ensure that Community Pharmacy is included in funding discussions.</a:t>
            </a:r>
          </a:p>
          <a:p>
            <a:endParaRPr lang="en-GB" dirty="0"/>
          </a:p>
          <a:p>
            <a:r>
              <a:rPr lang="en-GB" dirty="0"/>
              <a:t>The LPCs are collaborating with NHSE, PHE, NIHR and a number of other organisations to establish integrated Community Pharmacy pathways..</a:t>
            </a:r>
          </a:p>
        </p:txBody>
      </p:sp>
      <p:sp>
        <p:nvSpPr>
          <p:cNvPr id="4" name="Slide Number Placeholder 3"/>
          <p:cNvSpPr>
            <a:spLocks noGrp="1"/>
          </p:cNvSpPr>
          <p:nvPr>
            <p:ph type="sldNum" sz="quarter" idx="5"/>
          </p:nvPr>
        </p:nvSpPr>
        <p:spPr/>
        <p:txBody>
          <a:bodyPr/>
          <a:lstStyle/>
          <a:p>
            <a:fld id="{5EF00A87-77B9-4372-8F89-E17ACE83D287}" type="slidenum">
              <a:rPr lang="en-GB" smtClean="0"/>
              <a:t>45</a:t>
            </a:fld>
            <a:endParaRPr lang="en-GB" dirty="0"/>
          </a:p>
        </p:txBody>
      </p:sp>
    </p:spTree>
    <p:extLst>
      <p:ext uri="{BB962C8B-B14F-4D97-AF65-F5344CB8AC3E}">
        <p14:creationId xmlns:p14="http://schemas.microsoft.com/office/powerpoint/2010/main" val="37885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EDD75-D2D4-4A2B-A0C7-F48C0ACC0E3C}" type="slidenum">
              <a:rPr lang="en-GB" smtClean="0"/>
              <a:t>10</a:t>
            </a:fld>
            <a:endParaRPr lang="en-GB" dirty="0"/>
          </a:p>
        </p:txBody>
      </p:sp>
    </p:spTree>
    <p:extLst>
      <p:ext uri="{BB962C8B-B14F-4D97-AF65-F5344CB8AC3E}">
        <p14:creationId xmlns:p14="http://schemas.microsoft.com/office/powerpoint/2010/main" val="15152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and accurate diagnosis – the amount of medicines wastage when people are given treatments they don’t need. But far more importantly not getting treatments they do potentially need – pharmacological and non-pharmacological e.g. physio, psychological, social services</a:t>
            </a:r>
          </a:p>
          <a:p>
            <a:endParaRPr lang="en-GB" dirty="0"/>
          </a:p>
          <a:p>
            <a:r>
              <a:rPr lang="en-GB" dirty="0"/>
              <a:t>Thinking before we prescribe </a:t>
            </a:r>
          </a:p>
          <a:p>
            <a:endParaRPr lang="en-GB" dirty="0"/>
          </a:p>
          <a:p>
            <a:r>
              <a:rPr lang="en-GB" dirty="0"/>
              <a:t>Fit to care  - </a:t>
            </a:r>
            <a:r>
              <a:rPr lang="en-GB" sz="1200" b="0" i="0" u="none" strike="noStrike" kern="1200" dirty="0">
                <a:solidFill>
                  <a:schemeClr val="tx1"/>
                </a:solidFill>
                <a:effectLst/>
                <a:latin typeface="+mn-lt"/>
                <a:ea typeface="+mn-ea"/>
                <a:cs typeface="+mn-cs"/>
              </a:rPr>
              <a:t>The aim of this document is to provide guidance for commissioners and clinicians to the skills, knowledge and training required by healthcare professionals working with patients with a respiratory condition in a primary or community care setting.</a:t>
            </a:r>
          </a:p>
          <a:p>
            <a:r>
              <a:rPr lang="en-GB" dirty="0"/>
              <a:t>– no delegation without education </a:t>
            </a:r>
          </a:p>
          <a:p>
            <a:endParaRPr lang="en-GB" dirty="0"/>
          </a:p>
          <a:p>
            <a:r>
              <a:rPr lang="en-GB" dirty="0"/>
              <a:t>Dose counters important</a:t>
            </a:r>
          </a:p>
          <a:p>
            <a:endParaRPr lang="en-GB" dirty="0"/>
          </a:p>
          <a:p>
            <a:r>
              <a:rPr lang="en-GB" dirty="0"/>
              <a:t>Prior to exploring SABA prescribing, these are some of the other considerations that are on the mind of a medicines optimisation pharmacist</a:t>
            </a:r>
          </a:p>
          <a:p>
            <a:endParaRPr lang="en-GB" dirty="0"/>
          </a:p>
          <a:p>
            <a:r>
              <a:rPr lang="en-GB" dirty="0"/>
              <a:t>For patients with asthma – our aim is to try and shift the ratio of ICS/SABA from 2:12, to more like 12:2</a:t>
            </a:r>
          </a:p>
          <a:p>
            <a:endParaRPr lang="en-GB" dirty="0"/>
          </a:p>
          <a:p>
            <a:endParaRPr lang="en-GB" dirty="0"/>
          </a:p>
          <a:p>
            <a:r>
              <a:rPr lang="en-GB" sz="1200" b="1" dirty="0"/>
              <a:t> </a:t>
            </a:r>
            <a:endParaRPr lang="en-GB" sz="1200" dirty="0"/>
          </a:p>
          <a:p>
            <a:r>
              <a:rPr lang="en-GB" sz="1200" dirty="0"/>
              <a:t>To ensure effective inhaler use, GINA recommends the </a:t>
            </a:r>
            <a:r>
              <a:rPr lang="en-GB" sz="1200" b="1" dirty="0"/>
              <a:t>4 ‘C’s’</a:t>
            </a:r>
            <a:r>
              <a:rPr lang="en-GB" sz="1200" dirty="0"/>
              <a:t>:</a:t>
            </a:r>
          </a:p>
          <a:p>
            <a:pPr lvl="0"/>
            <a:r>
              <a:rPr lang="en-GB" sz="1200" b="1" dirty="0"/>
              <a:t>C</a:t>
            </a:r>
            <a:r>
              <a:rPr lang="en-GB" sz="1200" dirty="0"/>
              <a:t>hoose the most appropriate device for the patient before prescribing. Consider medication, physical problems, e.g. arthritis, patient skills, and cost. For ICS by pMDI prescribe a spacer</a:t>
            </a:r>
          </a:p>
          <a:p>
            <a:pPr lvl="0"/>
            <a:r>
              <a:rPr lang="en-GB" sz="1200" b="1" dirty="0"/>
              <a:t>C</a:t>
            </a:r>
            <a:r>
              <a:rPr lang="en-GB" sz="1200" dirty="0"/>
              <a:t>heck inhaler technique at every opportunity. Ask the patient to show you how they use their inhaler. Check technique against a device-specific checklist</a:t>
            </a:r>
          </a:p>
          <a:p>
            <a:pPr lvl="0"/>
            <a:r>
              <a:rPr lang="en-GB" sz="1200" b="1" dirty="0"/>
              <a:t>C</a:t>
            </a:r>
            <a:r>
              <a:rPr lang="en-GB" sz="1200" dirty="0"/>
              <a:t>orrect using a physical demonstration (e.g. with a placebo device)</a:t>
            </a:r>
          </a:p>
          <a:p>
            <a:pPr lvl="0"/>
            <a:r>
              <a:rPr lang="en-GB" sz="1200" b="1" dirty="0"/>
              <a:t>C</a:t>
            </a:r>
            <a:r>
              <a:rPr lang="en-GB" sz="1200" dirty="0"/>
              <a:t>onfirm that you can demonstrate correct technique for each of the inhalers you prescribe.</a:t>
            </a:r>
          </a:p>
          <a:p>
            <a:br>
              <a:rPr lang="en-GB" sz="1200" dirty="0"/>
            </a:br>
            <a:r>
              <a:rPr lang="en-GB" sz="1200" dirty="0"/>
              <a:t>Global Initiative for Asthma. Global strategy for asthma management and prevention, updated 2019. </a:t>
            </a:r>
            <a:r>
              <a:rPr lang="en-GB" sz="1200" u="sng" dirty="0">
                <a:hlinkClick r:id="rId3"/>
              </a:rPr>
              <a:t>https://ginasthma.org/wp-content/uploads/2019/06/GINA-2019-main-report-June-2019-wms.pdf</a:t>
            </a:r>
            <a:r>
              <a:rPr lang="en-GB" sz="1200" dirty="0"/>
              <a:t> [Accessed July 2020]</a:t>
            </a:r>
          </a:p>
          <a:p>
            <a:endParaRPr lang="en-GB" dirty="0"/>
          </a:p>
        </p:txBody>
      </p:sp>
      <p:sp>
        <p:nvSpPr>
          <p:cNvPr id="4" name="Slide Number Placeholder 3"/>
          <p:cNvSpPr>
            <a:spLocks noGrp="1"/>
          </p:cNvSpPr>
          <p:nvPr>
            <p:ph type="sldNum" sz="quarter" idx="5"/>
          </p:nvPr>
        </p:nvSpPr>
        <p:spPr/>
        <p:txBody>
          <a:bodyPr/>
          <a:lstStyle/>
          <a:p>
            <a:fld id="{712EDD75-D2D4-4A2B-A0C7-F48C0ACC0E3C}" type="slidenum">
              <a:rPr lang="en-GB" smtClean="0"/>
              <a:t>18</a:t>
            </a:fld>
            <a:endParaRPr lang="en-GB" dirty="0"/>
          </a:p>
        </p:txBody>
      </p:sp>
    </p:spTree>
    <p:extLst>
      <p:ext uri="{BB962C8B-B14F-4D97-AF65-F5344CB8AC3E}">
        <p14:creationId xmlns:p14="http://schemas.microsoft.com/office/powerpoint/2010/main" val="26135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Potential</a:t>
            </a:r>
            <a:r>
              <a:rPr lang="en-GB" baseline="0" dirty="0"/>
              <a:t> i</a:t>
            </a:r>
            <a:r>
              <a:rPr lang="en-GB" dirty="0"/>
              <a:t>mplications of poor technique;</a:t>
            </a:r>
          </a:p>
          <a:p>
            <a:pPr marL="457200" indent="-457200">
              <a:buFont typeface="Arial" panose="020B0604020202020204" pitchFamily="34" charset="0"/>
              <a:buChar char="•"/>
            </a:pPr>
            <a:r>
              <a:rPr lang="en-GB" dirty="0"/>
              <a:t>Poor control of condition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Increased dose – the inhaler is ‘not working’ so the dose is increased</a:t>
            </a:r>
          </a:p>
          <a:p>
            <a:pPr marL="457200" indent="-457200">
              <a:buFont typeface="Arial" panose="020B0604020202020204" pitchFamily="34" charset="0"/>
              <a:buChar char="•"/>
            </a:pPr>
            <a:r>
              <a:rPr lang="en-GB" dirty="0"/>
              <a:t>Increase in side effects</a:t>
            </a:r>
          </a:p>
          <a:p>
            <a:pPr marL="457200" indent="-457200">
              <a:buFont typeface="Arial" panose="020B0604020202020204" pitchFamily="34" charset="0"/>
              <a:buChar char="•"/>
            </a:pPr>
            <a:r>
              <a:rPr lang="en-GB" dirty="0"/>
              <a:t>Escalation of treatment – step</a:t>
            </a:r>
            <a:r>
              <a:rPr lang="en-GB" baseline="0" dirty="0"/>
              <a:t> up with additional medicines</a:t>
            </a:r>
            <a:endParaRPr lang="en-GB" dirty="0"/>
          </a:p>
          <a:p>
            <a:pPr marL="457200" indent="-457200">
              <a:buFont typeface="Arial" panose="020B0604020202020204" pitchFamily="34" charset="0"/>
              <a:buChar char="•"/>
            </a:pPr>
            <a:r>
              <a:rPr lang="en-GB" dirty="0"/>
              <a:t>Increased hospital admission (and length of stay) – due to poor control and exacerbations</a:t>
            </a:r>
          </a:p>
          <a:p>
            <a:pPr marL="457200" indent="-457200">
              <a:buFont typeface="Arial" panose="020B0604020202020204" pitchFamily="34" charset="0"/>
              <a:buChar char="•"/>
            </a:pPr>
            <a:r>
              <a:rPr lang="en-GB" dirty="0"/>
              <a:t>Increased cost – from increased medicine use, increased use of services and hospital admissions</a:t>
            </a:r>
          </a:p>
          <a:p>
            <a:pPr marL="0" indent="0">
              <a:buFont typeface="Arial" panose="020B0604020202020204" pitchFamily="34" charset="0"/>
              <a:buNone/>
            </a:pPr>
            <a:r>
              <a:rPr lang="en-GB" dirty="0"/>
              <a:t>Can</a:t>
            </a:r>
            <a:r>
              <a:rPr lang="en-GB" baseline="0" dirty="0"/>
              <a:t> also lead to increase in death from poor control</a:t>
            </a:r>
          </a:p>
          <a:p>
            <a:pPr marL="0" indent="0">
              <a:buFont typeface="Arial" panose="020B0604020202020204" pitchFamily="34" charset="0"/>
              <a:buNone/>
            </a:pPr>
            <a:endParaRPr lang="en-GB" dirty="0"/>
          </a:p>
          <a:p>
            <a:r>
              <a:rPr lang="en-GB" baseline="0" dirty="0"/>
              <a:t>Consider that even with good technique 20-50% of the inhaled medication is deposited in the lung and between 50-80 % of the medication is swallowed, which can cause systemic side effects, particularly with inhaled corticosteroids (Ref </a:t>
            </a:r>
            <a:r>
              <a:rPr lang="en-GB" baseline="0" dirty="0" err="1"/>
              <a:t>Usmani</a:t>
            </a:r>
            <a:r>
              <a:rPr lang="en-GB" baseline="0" dirty="0"/>
              <a:t> O, </a:t>
            </a:r>
            <a:r>
              <a:rPr lang="en-GB" baseline="0" dirty="0" err="1"/>
              <a:t>Capstick</a:t>
            </a:r>
            <a:r>
              <a:rPr lang="en-GB" baseline="0" dirty="0"/>
              <a:t>, </a:t>
            </a:r>
            <a:r>
              <a:rPr lang="en-GB" baseline="0" dirty="0" err="1"/>
              <a:t>Chowhan</a:t>
            </a:r>
            <a:r>
              <a:rPr lang="en-GB" baseline="0" dirty="0"/>
              <a:t>, </a:t>
            </a:r>
            <a:r>
              <a:rPr lang="en-GB" baseline="0" dirty="0" err="1"/>
              <a:t>Scullian</a:t>
            </a:r>
            <a:r>
              <a:rPr lang="en-GB" baseline="0" dirty="0"/>
              <a:t> J, Choosing an appropriate inhaler device for the treatment of adults with asthma or COPD) </a:t>
            </a:r>
            <a:endParaRPr lang="en-GB" dirty="0"/>
          </a:p>
          <a:p>
            <a:pPr marL="0" indent="0">
              <a:buFont typeface="Arial" panose="020B0604020202020204" pitchFamily="34" charset="0"/>
              <a:buNone/>
            </a:pPr>
            <a:r>
              <a:rPr lang="en-GB" dirty="0"/>
              <a:t>With sub-optimal technique this is less and more medicine will be swallowed,</a:t>
            </a:r>
            <a:r>
              <a:rPr lang="en-GB" baseline="0" dirty="0"/>
              <a:t> potentially resulting in increased systemic side effects and less symptom control. This could result in increase of dose, escalation of treatment, possible increase in hospital admission and increased cost of treatment. (Ref </a:t>
            </a:r>
            <a:r>
              <a:rPr lang="en-GB" baseline="0" dirty="0" err="1"/>
              <a:t>Usmani</a:t>
            </a:r>
            <a:r>
              <a:rPr lang="en-GB" baseline="0" dirty="0"/>
              <a:t> O, </a:t>
            </a:r>
            <a:r>
              <a:rPr lang="en-GB" baseline="0" dirty="0" err="1"/>
              <a:t>Capstick</a:t>
            </a:r>
            <a:r>
              <a:rPr lang="en-GB" baseline="0" dirty="0"/>
              <a:t>, </a:t>
            </a:r>
            <a:r>
              <a:rPr lang="en-GB" baseline="0" dirty="0" err="1"/>
              <a:t>Chowhan</a:t>
            </a:r>
            <a:r>
              <a:rPr lang="en-GB" baseline="0" dirty="0"/>
              <a:t>, </a:t>
            </a:r>
            <a:r>
              <a:rPr lang="en-GB" baseline="0" dirty="0" err="1"/>
              <a:t>Scullian</a:t>
            </a:r>
            <a:r>
              <a:rPr lang="en-GB" baseline="0" dirty="0"/>
              <a:t> J, Choosing an appropriate inhaler device for the treatment of adults with asthma or COPD) </a:t>
            </a:r>
            <a:endParaRPr lang="en-GB" dirty="0"/>
          </a:p>
          <a:p>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19</a:t>
            </a:fld>
            <a:endParaRPr lang="en-GB"/>
          </a:p>
        </p:txBody>
      </p:sp>
    </p:spTree>
    <p:extLst>
      <p:ext uri="{BB962C8B-B14F-4D97-AF65-F5344CB8AC3E}">
        <p14:creationId xmlns:p14="http://schemas.microsoft.com/office/powerpoint/2010/main" val="419572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00A87-77B9-4372-8F89-E17ACE83D287}" type="slidenum">
              <a:rPr lang="en-GB" smtClean="0"/>
              <a:t>23</a:t>
            </a:fld>
            <a:endParaRPr lang="en-GB" dirty="0"/>
          </a:p>
        </p:txBody>
      </p:sp>
    </p:spTree>
    <p:extLst>
      <p:ext uri="{BB962C8B-B14F-4D97-AF65-F5344CB8AC3E}">
        <p14:creationId xmlns:p14="http://schemas.microsoft.com/office/powerpoint/2010/main" val="379794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 of child will affect choice of device</a:t>
            </a:r>
          </a:p>
          <a:p>
            <a:r>
              <a:rPr lang="en-GB" dirty="0"/>
              <a:t>Size of face-masks with spacers – ensure correct size (for</a:t>
            </a:r>
            <a:r>
              <a:rPr lang="en-GB" baseline="0" dirty="0"/>
              <a:t> example the Flow-Vu comes in 4 sizes and you can get a ‘mask sizer’ template to help find correct size)</a:t>
            </a:r>
          </a:p>
          <a:p>
            <a:r>
              <a:rPr lang="en-GB" baseline="0" dirty="0"/>
              <a:t>Need to consider licensing issues as discussed earlier</a:t>
            </a:r>
            <a:endParaRPr lang="en-GB" dirty="0"/>
          </a:p>
          <a:p>
            <a:r>
              <a:rPr lang="en-GB" dirty="0"/>
              <a:t>Use of inhalers at school – inhalers in school legislation</a:t>
            </a:r>
          </a:p>
          <a:p>
            <a:r>
              <a:rPr lang="en-GB" dirty="0"/>
              <a:t>Consultations with parent / carer – in consultations with children healthcare professionals often spoke to parents / carers. Concerns of both parties need to be discussed and resolved, for example concerns about steroid use and growth </a:t>
            </a:r>
          </a:p>
          <a:p>
            <a:r>
              <a:rPr lang="en-GB" dirty="0"/>
              <a:t>Promote ownership by child,</a:t>
            </a:r>
            <a:r>
              <a:rPr lang="en-GB" baseline="0" dirty="0"/>
              <a:t> include them in generating personal action plans</a:t>
            </a:r>
            <a:endParaRPr lang="en-GB" dirty="0"/>
          </a:p>
          <a:p>
            <a:r>
              <a:rPr lang="en-GB" dirty="0"/>
              <a:t>Child v young person – as child grows older need to revisit inhaler choice, motivation for adherence etc.</a:t>
            </a:r>
          </a:p>
          <a:p>
            <a:r>
              <a:rPr lang="en-GB" dirty="0"/>
              <a:t>(CPPE Consulting</a:t>
            </a:r>
            <a:r>
              <a:rPr lang="en-GB" baseline="0" dirty="0"/>
              <a:t> with children and young people e-learning may be useful – it considers balancing parent/carer and children’s views in triadic consultations.) </a:t>
            </a:r>
          </a:p>
          <a:p>
            <a:endParaRPr lang="en-GB" baseline="0" dirty="0"/>
          </a:p>
          <a:p>
            <a:r>
              <a:rPr lang="en-GB" dirty="0"/>
              <a:t>For information only;</a:t>
            </a:r>
          </a:p>
          <a:p>
            <a:r>
              <a:rPr lang="en-GB" dirty="0"/>
              <a:t>Guidance on the use of inhaler systems (devices) in children under the age of 5 years with chronic asthma TA10</a:t>
            </a:r>
          </a:p>
          <a:p>
            <a:pPr marL="457200" indent="-457200">
              <a:buFont typeface="Arial" panose="020B0604020202020204" pitchFamily="34" charset="0"/>
              <a:buChar char="•"/>
            </a:pPr>
            <a:r>
              <a:rPr lang="en-GB" dirty="0"/>
              <a:t>Corticosteroids and bronchodilators should be delivered by MDI plus spacer. </a:t>
            </a:r>
            <a:r>
              <a:rPr lang="en-GB" baseline="0" dirty="0"/>
              <a:t>A face mask is required until the child can breathe reproducibly using the spacer mouthpiece</a:t>
            </a:r>
            <a:endParaRPr lang="en-GB" dirty="0"/>
          </a:p>
          <a:p>
            <a:pPr marL="457200" indent="-457200">
              <a:buFont typeface="Arial" panose="020B0604020202020204" pitchFamily="34" charset="0"/>
              <a:buChar char="•"/>
            </a:pPr>
            <a:r>
              <a:rPr lang="en-GB" dirty="0"/>
              <a:t>Alternative – nebuliser, or DPI for children 3-5 years</a:t>
            </a:r>
          </a:p>
          <a:p>
            <a:r>
              <a:rPr lang="en-GB" dirty="0"/>
              <a:t>   </a:t>
            </a:r>
          </a:p>
          <a:p>
            <a:r>
              <a:rPr lang="en-GB" dirty="0"/>
              <a:t>Inhaler devices for routine treatment of chronic asthma in older children (aged 5-15 years) TA38</a:t>
            </a:r>
          </a:p>
          <a:p>
            <a:pPr marL="457200" indent="-457200">
              <a:buFont typeface="Arial" panose="020B0604020202020204" pitchFamily="34" charset="0"/>
              <a:buChar char="•"/>
            </a:pPr>
            <a:r>
              <a:rPr lang="en-GB" dirty="0"/>
              <a:t>Corticosteroids via MDI and spacer as first choice, </a:t>
            </a:r>
            <a:r>
              <a:rPr lang="en-GB" baseline="0" dirty="0"/>
              <a:t>BUT acknowledges that if a child is unlikely to use that other inhalers can be considered</a:t>
            </a:r>
            <a:endParaRPr lang="en-GB" dirty="0"/>
          </a:p>
          <a:p>
            <a:pPr marL="457200" indent="-457200">
              <a:buFont typeface="Arial" panose="020B0604020202020204" pitchFamily="34" charset="0"/>
              <a:buChar char="•"/>
            </a:pPr>
            <a:r>
              <a:rPr lang="en-GB" dirty="0"/>
              <a:t>Bronchodilators – consider a wider range of inhalers </a:t>
            </a:r>
            <a:r>
              <a:rPr lang="en-GB" baseline="0" dirty="0"/>
              <a:t>as they are likely to be carried around. </a:t>
            </a:r>
            <a:endParaRPr lang="en-GB" dirty="0"/>
          </a:p>
          <a:p>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24</a:t>
            </a:fld>
            <a:endParaRPr lang="en-GB"/>
          </a:p>
        </p:txBody>
      </p:sp>
    </p:spTree>
    <p:extLst>
      <p:ext uri="{BB962C8B-B14F-4D97-AF65-F5344CB8AC3E}">
        <p14:creationId xmlns:p14="http://schemas.microsoft.com/office/powerpoint/2010/main" val="338993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Video consulting: usually as an add on to telephone appointment for necessary parts (inhaler technique)</a:t>
            </a:r>
          </a:p>
          <a:p>
            <a:r>
              <a:rPr lang="en-GB" sz="1200" b="0" i="0" u="none" strike="noStrike" kern="1200" dirty="0">
                <a:solidFill>
                  <a:schemeClr val="tx1"/>
                </a:solidFill>
                <a:effectLst/>
                <a:latin typeface="+mn-lt"/>
                <a:ea typeface="+mn-ea"/>
                <a:cs typeface="+mn-cs"/>
              </a:rPr>
              <a:t>Follow ups remotely where possible</a:t>
            </a:r>
          </a:p>
          <a:p>
            <a:endParaRPr lang="en-GB" dirty="0"/>
          </a:p>
        </p:txBody>
      </p:sp>
      <p:sp>
        <p:nvSpPr>
          <p:cNvPr id="4" name="Slide Number Placeholder 3"/>
          <p:cNvSpPr>
            <a:spLocks noGrp="1"/>
          </p:cNvSpPr>
          <p:nvPr>
            <p:ph type="sldNum" sz="quarter" idx="5"/>
          </p:nvPr>
        </p:nvSpPr>
        <p:spPr/>
        <p:txBody>
          <a:bodyPr/>
          <a:lstStyle/>
          <a:p>
            <a:fld id="{F67E027F-DA51-2043-A75A-CFB18AB28EC5}" type="slidenum">
              <a:rPr lang="en-GB" smtClean="0"/>
              <a:t>25</a:t>
            </a:fld>
            <a:endParaRPr lang="en-GB"/>
          </a:p>
        </p:txBody>
      </p:sp>
    </p:spTree>
    <p:extLst>
      <p:ext uri="{BB962C8B-B14F-4D97-AF65-F5344CB8AC3E}">
        <p14:creationId xmlns:p14="http://schemas.microsoft.com/office/powerpoint/2010/main" val="330844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00A87-77B9-4372-8F89-E17ACE83D287}" type="slidenum">
              <a:rPr lang="en-GB" smtClean="0"/>
              <a:t>30</a:t>
            </a:fld>
            <a:endParaRPr lang="en-GB" dirty="0"/>
          </a:p>
        </p:txBody>
      </p:sp>
    </p:spTree>
    <p:extLst>
      <p:ext uri="{BB962C8B-B14F-4D97-AF65-F5344CB8AC3E}">
        <p14:creationId xmlns:p14="http://schemas.microsoft.com/office/powerpoint/2010/main" val="7025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00A87-77B9-4372-8F89-E17ACE83D287}" type="slidenum">
              <a:rPr lang="en-GB" smtClean="0"/>
              <a:t>31</a:t>
            </a:fld>
            <a:endParaRPr lang="en-GB" dirty="0"/>
          </a:p>
        </p:txBody>
      </p:sp>
    </p:spTree>
    <p:extLst>
      <p:ext uri="{BB962C8B-B14F-4D97-AF65-F5344CB8AC3E}">
        <p14:creationId xmlns:p14="http://schemas.microsoft.com/office/powerpoint/2010/main" val="1359719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6"/>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0"/>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89"/>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404664"/>
            <a:ext cx="1656185" cy="504056"/>
          </a:xfrm>
          <a:prstGeom prst="rect">
            <a:avLst/>
          </a:prstGeom>
        </p:spPr>
      </p:pic>
    </p:spTree>
    <p:extLst>
      <p:ext uri="{BB962C8B-B14F-4D97-AF65-F5344CB8AC3E}">
        <p14:creationId xmlns:p14="http://schemas.microsoft.com/office/powerpoint/2010/main" val="366100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859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93894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92724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134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0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8885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839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23114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199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26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4454488"/>
            <a:ext cx="3276364"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404664"/>
            <a:ext cx="1764197" cy="504056"/>
          </a:xfrm>
          <a:prstGeom prst="rect">
            <a:avLst/>
          </a:prstGeom>
        </p:spPr>
      </p:pic>
      <p:sp>
        <p:nvSpPr>
          <p:cNvPr id="17" name="Text Placeholder 7"/>
          <p:cNvSpPr>
            <a:spLocks noGrp="1"/>
          </p:cNvSpPr>
          <p:nvPr>
            <p:ph type="body" sz="quarter" idx="10"/>
          </p:nvPr>
        </p:nvSpPr>
        <p:spPr>
          <a:xfrm>
            <a:off x="251522"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903555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3157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9131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15293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7947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170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32594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56640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05279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338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113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95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8056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94361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21867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74264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38571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58619"/>
            <a:ext cx="8063880" cy="1780721"/>
          </a:xfrm>
          <a:prstGeom prst="rect">
            <a:avLst/>
          </a:prstGeom>
        </p:spPr>
      </p:pic>
    </p:spTree>
    <p:extLst>
      <p:ext uri="{BB962C8B-B14F-4D97-AF65-F5344CB8AC3E}">
        <p14:creationId xmlns:p14="http://schemas.microsoft.com/office/powerpoint/2010/main" val="1892838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9ADC-20AB-ED42-AE1E-E919D60DA6F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D30D1A3-3E67-AA4C-BE0C-D314B1CC73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175D09-80F5-804C-826C-8D40AA41F4C0}"/>
              </a:ext>
            </a:extLst>
          </p:cNvPr>
          <p:cNvSpPr>
            <a:spLocks noGrp="1"/>
          </p:cNvSpPr>
          <p:nvPr>
            <p:ph type="dt" sz="half" idx="10"/>
          </p:nvPr>
        </p:nvSpPr>
        <p:spPr/>
        <p:txBody>
          <a:bodyPr/>
          <a:lstStyle/>
          <a:p>
            <a:fld id="{A1FB0412-999C-5949-B778-DD355643FA05}" type="datetimeFigureOut">
              <a:rPr lang="en-GB" smtClean="0"/>
              <a:t>22/09/2020</a:t>
            </a:fld>
            <a:endParaRPr lang="en-GB"/>
          </a:p>
        </p:txBody>
      </p:sp>
      <p:sp>
        <p:nvSpPr>
          <p:cNvPr id="5" name="Footer Placeholder 4">
            <a:extLst>
              <a:ext uri="{FF2B5EF4-FFF2-40B4-BE49-F238E27FC236}">
                <a16:creationId xmlns:a16="http://schemas.microsoft.com/office/drawing/2014/main" id="{FDFC25B2-05F4-B44A-81C5-14DB58A69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E6EF7-9073-0A4E-B9FE-41506FD851C3}"/>
              </a:ext>
            </a:extLst>
          </p:cNvPr>
          <p:cNvSpPr>
            <a:spLocks noGrp="1"/>
          </p:cNvSpPr>
          <p:nvPr>
            <p:ph type="sldNum" sz="quarter" idx="12"/>
          </p:nvPr>
        </p:nvSpPr>
        <p:spPr/>
        <p:txBody>
          <a:bodyPr/>
          <a:lstStyle/>
          <a:p>
            <a:fld id="{E069C335-498D-A744-AE79-254873138680}" type="slidenum">
              <a:rPr lang="en-GB" smtClean="0"/>
              <a:t>‹#›</a:t>
            </a:fld>
            <a:endParaRPr lang="en-GB"/>
          </a:p>
        </p:txBody>
      </p:sp>
    </p:spTree>
    <p:extLst>
      <p:ext uri="{BB962C8B-B14F-4D97-AF65-F5344CB8AC3E}">
        <p14:creationId xmlns:p14="http://schemas.microsoft.com/office/powerpoint/2010/main" val="4117561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CC4B3-6AF1-4E42-B02F-494CFEB4DFB3}"/>
              </a:ext>
            </a:extLst>
          </p:cNvPr>
          <p:cNvSpPr>
            <a:spLocks noGrp="1"/>
          </p:cNvSpPr>
          <p:nvPr>
            <p:ph type="dt" sz="half" idx="10"/>
          </p:nvPr>
        </p:nvSpPr>
        <p:spPr/>
        <p:txBody>
          <a:bodyPr/>
          <a:lstStyle/>
          <a:p>
            <a:fld id="{A1FB0412-999C-5949-B778-DD355643FA05}" type="datetimeFigureOut">
              <a:rPr lang="en-GB" smtClean="0"/>
              <a:t>22/09/2020</a:t>
            </a:fld>
            <a:endParaRPr lang="en-GB"/>
          </a:p>
        </p:txBody>
      </p:sp>
      <p:sp>
        <p:nvSpPr>
          <p:cNvPr id="3" name="Footer Placeholder 2">
            <a:extLst>
              <a:ext uri="{FF2B5EF4-FFF2-40B4-BE49-F238E27FC236}">
                <a16:creationId xmlns:a16="http://schemas.microsoft.com/office/drawing/2014/main" id="{526AC745-10AC-3F4D-B0EE-0E45B1EF06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7799DB-591D-9848-8E45-4D0928E97350}"/>
              </a:ext>
            </a:extLst>
          </p:cNvPr>
          <p:cNvSpPr>
            <a:spLocks noGrp="1"/>
          </p:cNvSpPr>
          <p:nvPr>
            <p:ph type="sldNum" sz="quarter" idx="12"/>
          </p:nvPr>
        </p:nvSpPr>
        <p:spPr/>
        <p:txBody>
          <a:bodyPr/>
          <a:lstStyle/>
          <a:p>
            <a:fld id="{E069C335-498D-A744-AE79-254873138680}" type="slidenum">
              <a:rPr lang="en-GB" smtClean="0"/>
              <a:t>‹#›</a:t>
            </a:fld>
            <a:endParaRPr lang="en-GB"/>
          </a:p>
        </p:txBody>
      </p:sp>
    </p:spTree>
    <p:extLst>
      <p:ext uri="{BB962C8B-B14F-4D97-AF65-F5344CB8AC3E}">
        <p14:creationId xmlns:p14="http://schemas.microsoft.com/office/powerpoint/2010/main" val="868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a:spLocks noGrp="1"/>
          </p:cNvSpPr>
          <p:nvPr>
            <p:ph sz="half" idx="1"/>
          </p:nvPr>
        </p:nvSpPr>
        <p:spPr>
          <a:xfrm>
            <a:off x="395536" y="2060849"/>
            <a:ext cx="4100264" cy="3816424"/>
          </a:xfrm>
        </p:spPr>
        <p:txBody>
          <a:bodyPr/>
          <a:lstStyle>
            <a:lvl1pPr marL="0" indent="0">
              <a:buNone/>
              <a:defRPr sz="2100"/>
            </a:lvl1pPr>
            <a:lvl2pPr>
              <a:lnSpc>
                <a:spcPct val="150000"/>
              </a:lnSpc>
              <a:spcBef>
                <a:spcPts val="0"/>
              </a:spcBef>
              <a:defRPr sz="1500"/>
            </a:lvl2pPr>
            <a:lvl3pPr>
              <a:lnSpc>
                <a:spcPct val="150000"/>
              </a:lnSpc>
              <a:spcBef>
                <a:spcPts val="0"/>
              </a:spcBef>
              <a:defRPr sz="1500"/>
            </a:lvl3pPr>
            <a:lvl4pPr>
              <a:lnSpc>
                <a:spcPct val="150000"/>
              </a:lnSpc>
              <a:spcBef>
                <a:spcPts val="0"/>
              </a:spcBef>
              <a:defRPr sz="1500"/>
            </a:lvl4pPr>
            <a:lvl5pPr>
              <a:lnSpc>
                <a:spcPct val="150000"/>
              </a:lnSpc>
              <a:spcBef>
                <a:spcPts val="0"/>
              </a:spcBef>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2"/>
          </p:nvPr>
        </p:nvSpPr>
        <p:spPr>
          <a:xfrm>
            <a:off x="4648201" y="2060847"/>
            <a:ext cx="4100264" cy="3816425"/>
          </a:xfrm>
        </p:spPr>
        <p:txBody>
          <a:bodyPr/>
          <a:lstStyle>
            <a:lvl1pPr marL="0" indent="0">
              <a:buNone/>
              <a:defRPr sz="2100"/>
            </a:lvl1pPr>
            <a:lvl2pPr>
              <a:lnSpc>
                <a:spcPct val="150000"/>
              </a:lnSpc>
              <a:spcBef>
                <a:spcPts val="0"/>
              </a:spcBef>
              <a:defRPr sz="1500"/>
            </a:lvl2pPr>
            <a:lvl3pPr>
              <a:lnSpc>
                <a:spcPct val="150000"/>
              </a:lnSpc>
              <a:spcBef>
                <a:spcPts val="0"/>
              </a:spcBef>
              <a:defRPr sz="1500"/>
            </a:lvl3pPr>
            <a:lvl4pPr>
              <a:lnSpc>
                <a:spcPct val="150000"/>
              </a:lnSpc>
              <a:spcBef>
                <a:spcPts val="0"/>
              </a:spcBef>
              <a:defRPr sz="1500"/>
            </a:lvl4pPr>
            <a:lvl5pPr>
              <a:lnSpc>
                <a:spcPct val="150000"/>
              </a:lnSpc>
              <a:spcBef>
                <a:spcPts val="0"/>
              </a:spcBef>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54173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9580-D291-5B47-B552-84EB9CD76BE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7DD0253-B2C5-C940-AC13-118309448587}"/>
              </a:ext>
            </a:extLst>
          </p:cNvPr>
          <p:cNvSpPr>
            <a:spLocks noGrp="1"/>
          </p:cNvSpPr>
          <p:nvPr>
            <p:ph type="dt" sz="half" idx="10"/>
          </p:nvPr>
        </p:nvSpPr>
        <p:spPr/>
        <p:txBody>
          <a:bodyPr/>
          <a:lstStyle/>
          <a:p>
            <a:fld id="{A1FB0412-999C-5949-B778-DD355643FA05}" type="datetimeFigureOut">
              <a:rPr lang="en-GB" smtClean="0"/>
              <a:t>22/09/2020</a:t>
            </a:fld>
            <a:endParaRPr lang="en-GB"/>
          </a:p>
        </p:txBody>
      </p:sp>
      <p:sp>
        <p:nvSpPr>
          <p:cNvPr id="4" name="Footer Placeholder 3">
            <a:extLst>
              <a:ext uri="{FF2B5EF4-FFF2-40B4-BE49-F238E27FC236}">
                <a16:creationId xmlns:a16="http://schemas.microsoft.com/office/drawing/2014/main" id="{8BF31974-1ADF-A54A-A2FD-5F99F47D62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B214D7-CC45-4048-897F-3D3F8B3080B1}"/>
              </a:ext>
            </a:extLst>
          </p:cNvPr>
          <p:cNvSpPr>
            <a:spLocks noGrp="1"/>
          </p:cNvSpPr>
          <p:nvPr>
            <p:ph type="sldNum" sz="quarter" idx="12"/>
          </p:nvPr>
        </p:nvSpPr>
        <p:spPr/>
        <p:txBody>
          <a:bodyPr/>
          <a:lstStyle/>
          <a:p>
            <a:fld id="{E069C335-498D-A744-AE79-254873138680}" type="slidenum">
              <a:rPr lang="en-GB" smtClean="0"/>
              <a:t>‹#›</a:t>
            </a:fld>
            <a:endParaRPr lang="en-GB"/>
          </a:p>
        </p:txBody>
      </p:sp>
    </p:spTree>
    <p:extLst>
      <p:ext uri="{BB962C8B-B14F-4D97-AF65-F5344CB8AC3E}">
        <p14:creationId xmlns:p14="http://schemas.microsoft.com/office/powerpoint/2010/main" val="101361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4628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a:spLocks noGrp="1"/>
          </p:cNvSpPr>
          <p:nvPr>
            <p:ph idx="1"/>
          </p:nvPr>
        </p:nvSpPr>
        <p:spPr>
          <a:xfrm>
            <a:off x="395537" y="2060848"/>
            <a:ext cx="8352928" cy="3600400"/>
          </a:xfrm>
        </p:spPr>
        <p:txBody>
          <a:bodyPr/>
          <a:lstStyle>
            <a:lvl1pPr marL="0" indent="0">
              <a:buNone/>
              <a:defRPr sz="2100"/>
            </a:lvl1pPr>
            <a:lvl2pPr marL="342900" indent="0">
              <a:lnSpc>
                <a:spcPct val="150000"/>
              </a:lnSpc>
              <a:spcBef>
                <a:spcPts val="0"/>
              </a:spcBef>
              <a:buNone/>
              <a:defRPr sz="1500"/>
            </a:lvl2pPr>
            <a:lvl3pPr>
              <a:lnSpc>
                <a:spcPct val="150000"/>
              </a:lnSpc>
              <a:spcBef>
                <a:spcPts val="0"/>
              </a:spcBef>
              <a:defRPr sz="1500"/>
            </a:lvl3pPr>
            <a:lvl4pPr>
              <a:lnSpc>
                <a:spcPct val="150000"/>
              </a:lnSpc>
              <a:spcBef>
                <a:spcPts val="0"/>
              </a:spcBef>
              <a:defRPr sz="1500"/>
            </a:lvl4pPr>
            <a:lvl5pPr>
              <a:lnSpc>
                <a:spcPct val="150000"/>
              </a:lnSpc>
              <a:spcBef>
                <a:spcPts val="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6681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5925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0232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9583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63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6158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45512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watch?v=Lz1ARolGZtQ" TargetMode="External"/><Relationship Id="rId5" Type="http://schemas.openxmlformats.org/officeDocument/2006/relationships/image" Target="../media/image22.tif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www.asthma.org.uk/advice" TargetMode="External"/><Relationship Id="rId3" Type="http://schemas.openxmlformats.org/officeDocument/2006/relationships/image" Target="../media/image26.tiff"/><Relationship Id="rId7" Type="http://schemas.openxmlformats.org/officeDocument/2006/relationships/image" Target="../media/image28.tiff"/><Relationship Id="rId2" Type="http://schemas.openxmlformats.org/officeDocument/2006/relationships/image" Target="../media/image25.tiff"/><Relationship Id="rId1" Type="http://schemas.openxmlformats.org/officeDocument/2006/relationships/slideLayout" Target="../slideLayouts/slideLayout3.xml"/><Relationship Id="rId6" Type="http://schemas.openxmlformats.org/officeDocument/2006/relationships/image" Target="../media/image27.tiff"/><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9.tiff"/><Relationship Id="rId4" Type="http://schemas.openxmlformats.org/officeDocument/2006/relationships/hyperlink" Target="https://www.healthpublications.gov.uk/ViewArticle.html?sp=Sfluvaccinesforthe2020to2021seasonpost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guidelinesinpractice.co.uk/supplements/practical-tips-for-maintaining-asthma-care-prompted-by-a-supply-issue-during-the-covid-19-pandemic/455516.article" TargetMode="External"/><Relationship Id="rId2" Type="http://schemas.openxmlformats.org/officeDocument/2006/relationships/image" Target="../media/image31.tiff"/><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36.xml"/><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piratoryfutures.org.uk/media/69775/ukig-inhaler-standards-january-2017.pdf"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37.tif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hyperlink" Target="https://www.pcrs-uk.org/annual-conference" TargetMode="Externa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37.xml"/><Relationship Id="rId4" Type="http://schemas.openxmlformats.org/officeDocument/2006/relationships/image" Target="../media/image41.tiff"/></Relationships>
</file>

<file path=ppt/slides/_rels/slide22.xml.rels><?xml version="1.0" encoding="UTF-8" standalone="yes"?>
<Relationships xmlns="http://schemas.openxmlformats.org/package/2006/relationships"><Relationship Id="rId3" Type="http://schemas.openxmlformats.org/officeDocument/2006/relationships/hyperlink" Target="https://www.pcrs-uk.org/standard-fit-care" TargetMode="External"/><Relationship Id="rId2" Type="http://schemas.openxmlformats.org/officeDocument/2006/relationships/image" Target="../media/image42.tif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hyperlink" Target="https://www.nhs.uk/apps-library/rafi-to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45.tif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tiff"/><Relationship Id="rId1" Type="http://schemas.openxmlformats.org/officeDocument/2006/relationships/slideLayout" Target="../slideLayouts/slideLayout40.xml"/><Relationship Id="rId4" Type="http://schemas.openxmlformats.org/officeDocument/2006/relationships/hyperlink" Target="http://www.rightbreathe.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sthma.org.uk/advice/inhaler-videos/single-breath-and-hold/" TargetMode="External"/><Relationship Id="rId2" Type="http://schemas.openxmlformats.org/officeDocument/2006/relationships/image" Target="../media/image49.tiff"/><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s://www.pharmaceutical-journal.com/cpd-and-learning/learning/remote-consultations-how-pharmacy-teams-can-practise-them-successfully/20208102.article" TargetMode="External"/><Relationship Id="rId2" Type="http://schemas.openxmlformats.org/officeDocument/2006/relationships/image" Target="../media/image50.tiff"/><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lement-clarke.com/" TargetMode="External"/><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tiff"/><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tiff"/><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normAutofit fontScale="90000"/>
          </a:bodyPr>
          <a:lstStyle/>
          <a:p>
            <a:r>
              <a:rPr lang="en-GB" dirty="0"/>
              <a:t>Role of community pharmacy </a:t>
            </a:r>
            <a:br>
              <a:rPr lang="en-GB" dirty="0"/>
            </a:br>
            <a:r>
              <a:rPr lang="en-GB" dirty="0"/>
              <a:t>for children and young people </a:t>
            </a:r>
            <a:br>
              <a:rPr lang="en-GB" dirty="0"/>
            </a:br>
            <a:r>
              <a:rPr lang="en-GB" dirty="0"/>
              <a:t>with asthma during </a:t>
            </a:r>
            <a:r>
              <a:rPr lang="en-GB" dirty="0" err="1"/>
              <a:t>Covid</a:t>
            </a:r>
            <a:r>
              <a:rPr lang="en-GB" dirty="0"/>
              <a:t> (&amp; beyond)</a:t>
            </a:r>
          </a:p>
        </p:txBody>
      </p:sp>
      <p:sp>
        <p:nvSpPr>
          <p:cNvPr id="3" name="Text Placeholder 2"/>
          <p:cNvSpPr>
            <a:spLocks noGrp="1"/>
          </p:cNvSpPr>
          <p:nvPr>
            <p:ph type="body" sz="quarter" idx="10"/>
          </p:nvPr>
        </p:nvSpPr>
        <p:spPr>
          <a:xfrm>
            <a:off x="264046" y="4148313"/>
            <a:ext cx="8484418" cy="1368919"/>
          </a:xfrm>
        </p:spPr>
        <p:txBody>
          <a:bodyPr>
            <a:normAutofit/>
          </a:bodyPr>
          <a:lstStyle/>
          <a:p>
            <a:r>
              <a:rPr lang="en-GB" dirty="0">
                <a:solidFill>
                  <a:schemeClr val="tx1"/>
                </a:solidFill>
              </a:rPr>
              <a:t>Raj </a:t>
            </a:r>
            <a:r>
              <a:rPr lang="en-GB" dirty="0" err="1">
                <a:solidFill>
                  <a:schemeClr val="tx1"/>
                </a:solidFill>
              </a:rPr>
              <a:t>Matharu</a:t>
            </a:r>
            <a:r>
              <a:rPr lang="en-GB" dirty="0">
                <a:solidFill>
                  <a:schemeClr val="tx1"/>
                </a:solidFill>
              </a:rPr>
              <a:t> (Chair), Bipin Patel, Darush Attar &amp; Marsha Alter</a:t>
            </a:r>
          </a:p>
        </p:txBody>
      </p:sp>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7257-1C09-7343-8FE9-E29EF5558ECE}"/>
              </a:ext>
            </a:extLst>
          </p:cNvPr>
          <p:cNvSpPr>
            <a:spLocks noGrp="1"/>
          </p:cNvSpPr>
          <p:nvPr>
            <p:ph type="title"/>
          </p:nvPr>
        </p:nvSpPr>
        <p:spPr/>
        <p:txBody>
          <a:bodyPr/>
          <a:lstStyle/>
          <a:p>
            <a:r>
              <a:rPr lang="en-US" dirty="0"/>
              <a:t>Bexley Children &amp; Young People Pharmacy Pilot</a:t>
            </a:r>
          </a:p>
        </p:txBody>
      </p:sp>
      <p:sp>
        <p:nvSpPr>
          <p:cNvPr id="4" name="Slide Number Placeholder 3">
            <a:extLst>
              <a:ext uri="{FF2B5EF4-FFF2-40B4-BE49-F238E27FC236}">
                <a16:creationId xmlns:a16="http://schemas.microsoft.com/office/drawing/2014/main" id="{FD5AD781-5B5F-604A-8C41-63DE19E375B8}"/>
              </a:ext>
            </a:extLst>
          </p:cNvPr>
          <p:cNvSpPr>
            <a:spLocks noGrp="1"/>
          </p:cNvSpPr>
          <p:nvPr>
            <p:ph type="sldNum" sz="quarter" idx="14"/>
          </p:nvPr>
        </p:nvSpPr>
        <p:spPr/>
        <p:txBody>
          <a:bodyPr/>
          <a:lstStyle/>
          <a:p>
            <a:fld id="{8FC524A1-7B6A-464D-B8BC-8FE2E057339E}" type="slidenum">
              <a:rPr lang="en-GB" smtClean="0"/>
              <a:pPr/>
              <a:t>10</a:t>
            </a:fld>
            <a:endParaRPr lang="en-GB" dirty="0"/>
          </a:p>
        </p:txBody>
      </p:sp>
      <p:grpSp>
        <p:nvGrpSpPr>
          <p:cNvPr id="6" name="Group 5">
            <a:extLst>
              <a:ext uri="{FF2B5EF4-FFF2-40B4-BE49-F238E27FC236}">
                <a16:creationId xmlns:a16="http://schemas.microsoft.com/office/drawing/2014/main" id="{63BBBF44-9859-1345-94D9-650FDC4C69BF}"/>
              </a:ext>
            </a:extLst>
          </p:cNvPr>
          <p:cNvGrpSpPr/>
          <p:nvPr/>
        </p:nvGrpSpPr>
        <p:grpSpPr>
          <a:xfrm>
            <a:off x="7164388" y="6021388"/>
            <a:ext cx="1838325" cy="650875"/>
            <a:chOff x="7164388" y="6021388"/>
            <a:chExt cx="1838325" cy="650875"/>
          </a:xfrm>
        </p:grpSpPr>
        <p:pic>
          <p:nvPicPr>
            <p:cNvPr id="7" name="Object 3">
              <a:extLst>
                <a:ext uri="{FF2B5EF4-FFF2-40B4-BE49-F238E27FC236}">
                  <a16:creationId xmlns:a16="http://schemas.microsoft.com/office/drawing/2014/main" id="{64DA9D62-35E5-A54B-A5D1-387398E4899F}"/>
                </a:ext>
              </a:extLst>
            </p:cNvPr>
            <p:cNvPicPr>
              <a:picLocks noChangeArrowheads="1"/>
            </p:cNvPicPr>
            <p:nvPr/>
          </p:nvPicPr>
          <p:blipFill>
            <a:blip r:embed="rId3"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psnc.org.uk/data/files/HeartofourCommunitylogo/hooc_logo_colour_high_res.jpg">
              <a:extLst>
                <a:ext uri="{FF2B5EF4-FFF2-40B4-BE49-F238E27FC236}">
                  <a16:creationId xmlns:a16="http://schemas.microsoft.com/office/drawing/2014/main" id="{E892A70A-3401-864E-A2A9-68E77E9D3B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3E142590-1513-DE4E-88B6-BCCF9A6DBB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9572" y="1233897"/>
            <a:ext cx="7704856" cy="4318396"/>
          </a:xfrm>
          <a:prstGeom prst="rect">
            <a:avLst/>
          </a:prstGeom>
        </p:spPr>
      </p:pic>
      <p:sp>
        <p:nvSpPr>
          <p:cNvPr id="10" name="Rectangle 9">
            <a:extLst>
              <a:ext uri="{FF2B5EF4-FFF2-40B4-BE49-F238E27FC236}">
                <a16:creationId xmlns:a16="http://schemas.microsoft.com/office/drawing/2014/main" id="{CE7E6279-087E-B849-BC9A-A0181FED5C69}"/>
              </a:ext>
            </a:extLst>
          </p:cNvPr>
          <p:cNvSpPr/>
          <p:nvPr/>
        </p:nvSpPr>
        <p:spPr>
          <a:xfrm>
            <a:off x="467544" y="6055668"/>
            <a:ext cx="5688632" cy="369332"/>
          </a:xfrm>
          <a:prstGeom prst="rect">
            <a:avLst/>
          </a:prstGeom>
        </p:spPr>
        <p:txBody>
          <a:bodyPr wrap="square">
            <a:spAutoFit/>
          </a:bodyPr>
          <a:lstStyle/>
          <a:p>
            <a:r>
              <a:rPr lang="en-US" dirty="0">
                <a:hlinkClick r:id="rId6"/>
              </a:rPr>
              <a:t>https://www.youtube.com/watch?v=Lz1ARolGZtQ</a:t>
            </a:r>
            <a:r>
              <a:rPr lang="en-US" dirty="0"/>
              <a:t> </a:t>
            </a:r>
          </a:p>
        </p:txBody>
      </p:sp>
      <p:sp>
        <p:nvSpPr>
          <p:cNvPr id="11" name="Text Placeholder 10">
            <a:extLst>
              <a:ext uri="{FF2B5EF4-FFF2-40B4-BE49-F238E27FC236}">
                <a16:creationId xmlns:a16="http://schemas.microsoft.com/office/drawing/2014/main" id="{CC7FC55E-EC99-4174-87FB-6CA8205DC242}"/>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07131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DC75-0FD5-2E4B-A096-3BBDF1AEA440}"/>
              </a:ext>
            </a:extLst>
          </p:cNvPr>
          <p:cNvSpPr>
            <a:spLocks noGrp="1"/>
          </p:cNvSpPr>
          <p:nvPr>
            <p:ph type="title"/>
          </p:nvPr>
        </p:nvSpPr>
        <p:spPr/>
        <p:txBody>
          <a:bodyPr/>
          <a:lstStyle/>
          <a:p>
            <a:r>
              <a:rPr lang="en-US" dirty="0"/>
              <a:t>Pre-COVID</a:t>
            </a:r>
          </a:p>
        </p:txBody>
      </p:sp>
      <p:sp>
        <p:nvSpPr>
          <p:cNvPr id="3" name="Text Placeholder 2">
            <a:extLst>
              <a:ext uri="{FF2B5EF4-FFF2-40B4-BE49-F238E27FC236}">
                <a16:creationId xmlns:a16="http://schemas.microsoft.com/office/drawing/2014/main" id="{DE9A75F4-CB85-1249-8B4F-4CF780CB6900}"/>
              </a:ext>
            </a:extLst>
          </p:cNvPr>
          <p:cNvSpPr>
            <a:spLocks noGrp="1"/>
          </p:cNvSpPr>
          <p:nvPr>
            <p:ph type="body" sz="quarter" idx="12"/>
          </p:nvPr>
        </p:nvSpPr>
        <p:spPr/>
        <p:txBody>
          <a:bodyPr/>
          <a:lstStyle/>
          <a:p>
            <a:r>
              <a:rPr lang="en-US" dirty="0"/>
              <a:t>Use of CPCF Advance services: MURs &amp; NMS</a:t>
            </a:r>
          </a:p>
        </p:txBody>
      </p:sp>
      <p:sp>
        <p:nvSpPr>
          <p:cNvPr id="4" name="Slide Number Placeholder 3">
            <a:extLst>
              <a:ext uri="{FF2B5EF4-FFF2-40B4-BE49-F238E27FC236}">
                <a16:creationId xmlns:a16="http://schemas.microsoft.com/office/drawing/2014/main" id="{52DACCE8-9EAE-6A49-9F5E-FB26C2C2C11A}"/>
              </a:ext>
            </a:extLst>
          </p:cNvPr>
          <p:cNvSpPr>
            <a:spLocks noGrp="1"/>
          </p:cNvSpPr>
          <p:nvPr>
            <p:ph type="sldNum" sz="quarter" idx="14"/>
          </p:nvPr>
        </p:nvSpPr>
        <p:spPr/>
        <p:txBody>
          <a:bodyPr/>
          <a:lstStyle/>
          <a:p>
            <a:fld id="{8FC524A1-7B6A-464D-B8BC-8FE2E057339E}" type="slidenum">
              <a:rPr lang="en-GB" smtClean="0"/>
              <a:pPr/>
              <a:t>11</a:t>
            </a:fld>
            <a:endParaRPr lang="en-GB" dirty="0"/>
          </a:p>
        </p:txBody>
      </p:sp>
      <p:pic>
        <p:nvPicPr>
          <p:cNvPr id="6" name="Picture 5">
            <a:extLst>
              <a:ext uri="{FF2B5EF4-FFF2-40B4-BE49-F238E27FC236}">
                <a16:creationId xmlns:a16="http://schemas.microsoft.com/office/drawing/2014/main" id="{A51C0351-F5FA-1C48-8A7A-478FE2882A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124744"/>
            <a:ext cx="3202303" cy="1800200"/>
          </a:xfrm>
          <a:prstGeom prst="rect">
            <a:avLst/>
          </a:prstGeom>
        </p:spPr>
      </p:pic>
      <p:sp>
        <p:nvSpPr>
          <p:cNvPr id="7" name="TextBox 6">
            <a:extLst>
              <a:ext uri="{FF2B5EF4-FFF2-40B4-BE49-F238E27FC236}">
                <a16:creationId xmlns:a16="http://schemas.microsoft.com/office/drawing/2014/main" id="{AF307FC5-9542-194D-97D8-D9969F0EB89A}"/>
              </a:ext>
            </a:extLst>
          </p:cNvPr>
          <p:cNvSpPr txBox="1"/>
          <p:nvPr/>
        </p:nvSpPr>
        <p:spPr>
          <a:xfrm>
            <a:off x="3687418" y="1012667"/>
            <a:ext cx="518457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pilot used the pharmacy medicine use reviews (MURs) and new medicine service (NMS) as a gateway </a:t>
            </a:r>
          </a:p>
          <a:p>
            <a:pPr marL="285750" indent="-285750">
              <a:buFont typeface="Arial" panose="020B0604020202020204" pitchFamily="34" charset="0"/>
              <a:buChar char="•"/>
            </a:pPr>
            <a:r>
              <a:rPr lang="en-US" dirty="0"/>
              <a:t>Asthma patients were taken through a protocol to assess their asthma and use of inhalers on SONAR (IT platform for the pilot)</a:t>
            </a:r>
          </a:p>
          <a:p>
            <a:pPr marL="285750" indent="-285750">
              <a:buFont typeface="Arial" panose="020B0604020202020204" pitchFamily="34" charset="0"/>
              <a:buChar char="•"/>
            </a:pPr>
            <a:r>
              <a:rPr lang="en-US" dirty="0"/>
              <a:t>At the end of the consultation, the patient was RAG rated</a:t>
            </a:r>
          </a:p>
        </p:txBody>
      </p:sp>
      <p:pic>
        <p:nvPicPr>
          <p:cNvPr id="8" name="Picture 7">
            <a:extLst>
              <a:ext uri="{FF2B5EF4-FFF2-40B4-BE49-F238E27FC236}">
                <a16:creationId xmlns:a16="http://schemas.microsoft.com/office/drawing/2014/main" id="{13FADD45-D270-A943-99EB-B3A6232951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6686" y="3348876"/>
            <a:ext cx="5023585" cy="3413927"/>
          </a:xfrm>
          <a:prstGeom prst="rect">
            <a:avLst/>
          </a:prstGeom>
        </p:spPr>
      </p:pic>
      <p:grpSp>
        <p:nvGrpSpPr>
          <p:cNvPr id="9" name="Group 8">
            <a:extLst>
              <a:ext uri="{FF2B5EF4-FFF2-40B4-BE49-F238E27FC236}">
                <a16:creationId xmlns:a16="http://schemas.microsoft.com/office/drawing/2014/main" id="{AFF04609-66B6-B344-89E4-13FBC3AED860}"/>
              </a:ext>
            </a:extLst>
          </p:cNvPr>
          <p:cNvGrpSpPr/>
          <p:nvPr/>
        </p:nvGrpSpPr>
        <p:grpSpPr>
          <a:xfrm>
            <a:off x="7164388" y="6021388"/>
            <a:ext cx="1838325" cy="650875"/>
            <a:chOff x="7164388" y="6021388"/>
            <a:chExt cx="1838325" cy="650875"/>
          </a:xfrm>
        </p:grpSpPr>
        <p:pic>
          <p:nvPicPr>
            <p:cNvPr id="10" name="Object 3">
              <a:extLst>
                <a:ext uri="{FF2B5EF4-FFF2-40B4-BE49-F238E27FC236}">
                  <a16:creationId xmlns:a16="http://schemas.microsoft.com/office/drawing/2014/main" id="{43265A1C-365F-6948-B72F-0233EFFB4495}"/>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psnc.org.uk/data/files/HeartofourCommunitylogo/hooc_logo_colour_high_res.jpg">
              <a:extLst>
                <a:ext uri="{FF2B5EF4-FFF2-40B4-BE49-F238E27FC236}">
                  <a16:creationId xmlns:a16="http://schemas.microsoft.com/office/drawing/2014/main" id="{60167FD2-CDD4-C44D-A908-7A18CCBBA3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134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241A-E4FF-354F-BD52-912628C5A09D}"/>
              </a:ext>
            </a:extLst>
          </p:cNvPr>
          <p:cNvSpPr>
            <a:spLocks noGrp="1"/>
          </p:cNvSpPr>
          <p:nvPr>
            <p:ph type="title"/>
          </p:nvPr>
        </p:nvSpPr>
        <p:spPr/>
        <p:txBody>
          <a:bodyPr/>
          <a:lstStyle/>
          <a:p>
            <a:r>
              <a:rPr lang="en-US" dirty="0"/>
              <a:t>Post-COVID</a:t>
            </a:r>
          </a:p>
        </p:txBody>
      </p:sp>
      <p:sp>
        <p:nvSpPr>
          <p:cNvPr id="3" name="Text Placeholder 2">
            <a:extLst>
              <a:ext uri="{FF2B5EF4-FFF2-40B4-BE49-F238E27FC236}">
                <a16:creationId xmlns:a16="http://schemas.microsoft.com/office/drawing/2014/main" id="{97AA2A4E-318B-0C48-AD41-68AB85092D34}"/>
              </a:ext>
            </a:extLst>
          </p:cNvPr>
          <p:cNvSpPr>
            <a:spLocks noGrp="1"/>
          </p:cNvSpPr>
          <p:nvPr>
            <p:ph type="body" sz="quarter" idx="12"/>
          </p:nvPr>
        </p:nvSpPr>
        <p:spPr/>
        <p:txBody>
          <a:bodyPr/>
          <a:lstStyle/>
          <a:p>
            <a:r>
              <a:rPr lang="en-US" dirty="0"/>
              <a:t>Use of websites to inform asthma patients and their parents</a:t>
            </a:r>
          </a:p>
        </p:txBody>
      </p:sp>
      <p:sp>
        <p:nvSpPr>
          <p:cNvPr id="4" name="Slide Number Placeholder 3">
            <a:extLst>
              <a:ext uri="{FF2B5EF4-FFF2-40B4-BE49-F238E27FC236}">
                <a16:creationId xmlns:a16="http://schemas.microsoft.com/office/drawing/2014/main" id="{64253DBD-02D8-7D43-8A13-3268FC5C4C5E}"/>
              </a:ext>
            </a:extLst>
          </p:cNvPr>
          <p:cNvSpPr>
            <a:spLocks noGrp="1"/>
          </p:cNvSpPr>
          <p:nvPr>
            <p:ph type="sldNum" sz="quarter" idx="14"/>
          </p:nvPr>
        </p:nvSpPr>
        <p:spPr/>
        <p:txBody>
          <a:bodyPr/>
          <a:lstStyle/>
          <a:p>
            <a:fld id="{8FC524A1-7B6A-464D-B8BC-8FE2E057339E}" type="slidenum">
              <a:rPr lang="en-GB" smtClean="0"/>
              <a:pPr/>
              <a:t>12</a:t>
            </a:fld>
            <a:endParaRPr lang="en-GB" dirty="0"/>
          </a:p>
        </p:txBody>
      </p:sp>
      <p:pic>
        <p:nvPicPr>
          <p:cNvPr id="6" name="Picture 5">
            <a:extLst>
              <a:ext uri="{FF2B5EF4-FFF2-40B4-BE49-F238E27FC236}">
                <a16:creationId xmlns:a16="http://schemas.microsoft.com/office/drawing/2014/main" id="{35870E61-E718-114B-9158-67415E4485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170991"/>
            <a:ext cx="3072874" cy="1728192"/>
          </a:xfrm>
          <a:prstGeom prst="rect">
            <a:avLst/>
          </a:prstGeom>
        </p:spPr>
      </p:pic>
      <p:pic>
        <p:nvPicPr>
          <p:cNvPr id="7" name="Picture 6">
            <a:extLst>
              <a:ext uri="{FF2B5EF4-FFF2-40B4-BE49-F238E27FC236}">
                <a16:creationId xmlns:a16="http://schemas.microsoft.com/office/drawing/2014/main" id="{4BB8416F-758C-154A-84D0-5F6673D47A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594" y="2982961"/>
            <a:ext cx="3115816" cy="3363864"/>
          </a:xfrm>
          <a:prstGeom prst="rect">
            <a:avLst/>
          </a:prstGeom>
        </p:spPr>
      </p:pic>
      <p:grpSp>
        <p:nvGrpSpPr>
          <p:cNvPr id="8" name="Group 7">
            <a:extLst>
              <a:ext uri="{FF2B5EF4-FFF2-40B4-BE49-F238E27FC236}">
                <a16:creationId xmlns:a16="http://schemas.microsoft.com/office/drawing/2014/main" id="{94A4AE15-B25A-7845-BF60-AA990F389ADF}"/>
              </a:ext>
            </a:extLst>
          </p:cNvPr>
          <p:cNvGrpSpPr/>
          <p:nvPr/>
        </p:nvGrpSpPr>
        <p:grpSpPr>
          <a:xfrm>
            <a:off x="7164388" y="6021388"/>
            <a:ext cx="1838325" cy="650875"/>
            <a:chOff x="7164388" y="6021388"/>
            <a:chExt cx="1838325" cy="650875"/>
          </a:xfrm>
        </p:grpSpPr>
        <p:pic>
          <p:nvPicPr>
            <p:cNvPr id="9" name="Object 3">
              <a:extLst>
                <a:ext uri="{FF2B5EF4-FFF2-40B4-BE49-F238E27FC236}">
                  <a16:creationId xmlns:a16="http://schemas.microsoft.com/office/drawing/2014/main" id="{698D9E83-0D07-AD4C-B244-CA794DCCC851}"/>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www.psnc.org.uk/data/files/HeartofourCommunitylogo/hooc_logo_colour_high_res.jpg">
              <a:extLst>
                <a:ext uri="{FF2B5EF4-FFF2-40B4-BE49-F238E27FC236}">
                  <a16:creationId xmlns:a16="http://schemas.microsoft.com/office/drawing/2014/main" id="{F4D5AAF9-0980-C84B-A0EB-8F38D84814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E4BBF79D-AB7D-ED4F-903C-4ED6DD8815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3396" y="4028784"/>
            <a:ext cx="3410991" cy="2496560"/>
          </a:xfrm>
          <a:prstGeom prst="rect">
            <a:avLst/>
          </a:prstGeom>
        </p:spPr>
      </p:pic>
      <p:pic>
        <p:nvPicPr>
          <p:cNvPr id="12" name="Picture 11">
            <a:extLst>
              <a:ext uri="{FF2B5EF4-FFF2-40B4-BE49-F238E27FC236}">
                <a16:creationId xmlns:a16="http://schemas.microsoft.com/office/drawing/2014/main" id="{C87EB109-0605-1F49-B6A1-2AD0D8B7A71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51919" y="1137612"/>
            <a:ext cx="4195289" cy="2746920"/>
          </a:xfrm>
          <a:prstGeom prst="rect">
            <a:avLst/>
          </a:prstGeom>
        </p:spPr>
      </p:pic>
      <p:sp>
        <p:nvSpPr>
          <p:cNvPr id="13" name="TextBox 12">
            <a:extLst>
              <a:ext uri="{FF2B5EF4-FFF2-40B4-BE49-F238E27FC236}">
                <a16:creationId xmlns:a16="http://schemas.microsoft.com/office/drawing/2014/main" id="{19CF71DA-16CA-5D44-8B91-477FCCB8DC61}"/>
              </a:ext>
            </a:extLst>
          </p:cNvPr>
          <p:cNvSpPr txBox="1"/>
          <p:nvPr/>
        </p:nvSpPr>
        <p:spPr>
          <a:xfrm>
            <a:off x="374658" y="2634728"/>
            <a:ext cx="2368301" cy="307777"/>
          </a:xfrm>
          <a:prstGeom prst="rect">
            <a:avLst/>
          </a:prstGeom>
          <a:noFill/>
        </p:spPr>
        <p:txBody>
          <a:bodyPr wrap="square" rtlCol="0">
            <a:spAutoFit/>
          </a:bodyPr>
          <a:lstStyle/>
          <a:p>
            <a:r>
              <a:rPr lang="en-US" sz="1400" dirty="0">
                <a:solidFill>
                  <a:schemeClr val="bg1"/>
                </a:solidFill>
              </a:rPr>
              <a:t>https://</a:t>
            </a:r>
            <a:r>
              <a:rPr lang="en-US" sz="1400" dirty="0" err="1"/>
              <a:t>www.firstpct.org</a:t>
            </a:r>
            <a:r>
              <a:rPr lang="en-US" sz="1400" dirty="0"/>
              <a:t>/</a:t>
            </a:r>
          </a:p>
        </p:txBody>
      </p:sp>
      <p:sp>
        <p:nvSpPr>
          <p:cNvPr id="14" name="Rectangle 13">
            <a:extLst>
              <a:ext uri="{FF2B5EF4-FFF2-40B4-BE49-F238E27FC236}">
                <a16:creationId xmlns:a16="http://schemas.microsoft.com/office/drawing/2014/main" id="{E5EFAF98-C6AC-A04E-8329-5F55132EBDFB}"/>
              </a:ext>
            </a:extLst>
          </p:cNvPr>
          <p:cNvSpPr/>
          <p:nvPr/>
        </p:nvSpPr>
        <p:spPr>
          <a:xfrm>
            <a:off x="5949564" y="3598766"/>
            <a:ext cx="3229216" cy="261610"/>
          </a:xfrm>
          <a:prstGeom prst="rect">
            <a:avLst/>
          </a:prstGeom>
        </p:spPr>
        <p:txBody>
          <a:bodyPr wrap="square">
            <a:spAutoFit/>
          </a:bodyPr>
          <a:lstStyle/>
          <a:p>
            <a:r>
              <a:rPr lang="en-US" sz="1100" dirty="0"/>
              <a:t>https://</a:t>
            </a:r>
            <a:r>
              <a:rPr lang="en-US" sz="1100" dirty="0" err="1"/>
              <a:t>www.firstpct.org</a:t>
            </a:r>
            <a:r>
              <a:rPr lang="en-US" sz="1100" dirty="0"/>
              <a:t>/</a:t>
            </a:r>
          </a:p>
        </p:txBody>
      </p:sp>
      <p:sp>
        <p:nvSpPr>
          <p:cNvPr id="15" name="Rectangle 14">
            <a:extLst>
              <a:ext uri="{FF2B5EF4-FFF2-40B4-BE49-F238E27FC236}">
                <a16:creationId xmlns:a16="http://schemas.microsoft.com/office/drawing/2014/main" id="{208FBB8A-6252-C04E-A05F-F56C4FCB961B}"/>
              </a:ext>
            </a:extLst>
          </p:cNvPr>
          <p:cNvSpPr/>
          <p:nvPr/>
        </p:nvSpPr>
        <p:spPr>
          <a:xfrm>
            <a:off x="3707904" y="6482090"/>
            <a:ext cx="7110536" cy="230832"/>
          </a:xfrm>
          <a:prstGeom prst="rect">
            <a:avLst/>
          </a:prstGeom>
        </p:spPr>
        <p:txBody>
          <a:bodyPr wrap="square">
            <a:spAutoFit/>
          </a:bodyPr>
          <a:lstStyle/>
          <a:p>
            <a:r>
              <a:rPr lang="en-US" sz="900" dirty="0"/>
              <a:t>https://</a:t>
            </a:r>
            <a:r>
              <a:rPr lang="en-US" sz="900" dirty="0" err="1"/>
              <a:t>www.asthma.org.uk</a:t>
            </a:r>
            <a:r>
              <a:rPr lang="en-US" sz="900" dirty="0"/>
              <a:t>/advice/inhaler-videos/facemask-child/</a:t>
            </a:r>
          </a:p>
        </p:txBody>
      </p:sp>
      <p:sp>
        <p:nvSpPr>
          <p:cNvPr id="16" name="Rectangle 15">
            <a:extLst>
              <a:ext uri="{FF2B5EF4-FFF2-40B4-BE49-F238E27FC236}">
                <a16:creationId xmlns:a16="http://schemas.microsoft.com/office/drawing/2014/main" id="{DBFC6DD1-7D63-0043-8E65-51EA0B6AFC5B}"/>
              </a:ext>
            </a:extLst>
          </p:cNvPr>
          <p:cNvSpPr/>
          <p:nvPr/>
        </p:nvSpPr>
        <p:spPr>
          <a:xfrm>
            <a:off x="539981" y="6367746"/>
            <a:ext cx="4403172" cy="276999"/>
          </a:xfrm>
          <a:prstGeom prst="rect">
            <a:avLst/>
          </a:prstGeom>
        </p:spPr>
        <p:txBody>
          <a:bodyPr wrap="square">
            <a:spAutoFit/>
          </a:bodyPr>
          <a:lstStyle/>
          <a:p>
            <a:r>
              <a:rPr lang="en-US" sz="1200" dirty="0">
                <a:hlinkClick r:id="rId8"/>
              </a:rPr>
              <a:t>https://www.asthma.org.uk/advice</a:t>
            </a:r>
            <a:r>
              <a:rPr lang="en-US" sz="1200" dirty="0"/>
              <a:t> </a:t>
            </a:r>
          </a:p>
        </p:txBody>
      </p:sp>
    </p:spTree>
    <p:extLst>
      <p:ext uri="{BB962C8B-B14F-4D97-AF65-F5344CB8AC3E}">
        <p14:creationId xmlns:p14="http://schemas.microsoft.com/office/powerpoint/2010/main" val="308249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1382-1F75-5F41-9E08-C6359D9E743D}"/>
              </a:ext>
            </a:extLst>
          </p:cNvPr>
          <p:cNvSpPr>
            <a:spLocks noGrp="1"/>
          </p:cNvSpPr>
          <p:nvPr>
            <p:ph type="title"/>
          </p:nvPr>
        </p:nvSpPr>
        <p:spPr/>
        <p:txBody>
          <a:bodyPr/>
          <a:lstStyle/>
          <a:p>
            <a:r>
              <a:rPr lang="en-US" dirty="0"/>
              <a:t>Make Every Contact Count</a:t>
            </a:r>
          </a:p>
        </p:txBody>
      </p:sp>
      <p:sp>
        <p:nvSpPr>
          <p:cNvPr id="3" name="Text Placeholder 2">
            <a:extLst>
              <a:ext uri="{FF2B5EF4-FFF2-40B4-BE49-F238E27FC236}">
                <a16:creationId xmlns:a16="http://schemas.microsoft.com/office/drawing/2014/main" id="{E7A9E2AF-396E-E84E-AFC9-06BB5C363076}"/>
              </a:ext>
            </a:extLst>
          </p:cNvPr>
          <p:cNvSpPr>
            <a:spLocks noGrp="1"/>
          </p:cNvSpPr>
          <p:nvPr>
            <p:ph type="body" sz="quarter" idx="12"/>
          </p:nvPr>
        </p:nvSpPr>
        <p:spPr/>
        <p:txBody>
          <a:bodyPr/>
          <a:lstStyle/>
          <a:p>
            <a:r>
              <a:rPr lang="en-US" dirty="0"/>
              <a:t>What can you do?</a:t>
            </a:r>
          </a:p>
        </p:txBody>
      </p:sp>
      <p:sp>
        <p:nvSpPr>
          <p:cNvPr id="4" name="Slide Number Placeholder 3">
            <a:extLst>
              <a:ext uri="{FF2B5EF4-FFF2-40B4-BE49-F238E27FC236}">
                <a16:creationId xmlns:a16="http://schemas.microsoft.com/office/drawing/2014/main" id="{C48A2932-DE36-8247-8F1A-86D545D7D8CF}"/>
              </a:ext>
            </a:extLst>
          </p:cNvPr>
          <p:cNvSpPr>
            <a:spLocks noGrp="1"/>
          </p:cNvSpPr>
          <p:nvPr>
            <p:ph type="sldNum" sz="quarter" idx="14"/>
          </p:nvPr>
        </p:nvSpPr>
        <p:spPr/>
        <p:txBody>
          <a:bodyPr/>
          <a:lstStyle/>
          <a:p>
            <a:fld id="{8FC524A1-7B6A-464D-B8BC-8FE2E057339E}" type="slidenum">
              <a:rPr lang="en-GB" smtClean="0"/>
              <a:pPr/>
              <a:t>13</a:t>
            </a:fld>
            <a:endParaRPr lang="en-GB" dirty="0"/>
          </a:p>
        </p:txBody>
      </p:sp>
      <p:sp>
        <p:nvSpPr>
          <p:cNvPr id="6" name="Rectangle 5">
            <a:extLst>
              <a:ext uri="{FF2B5EF4-FFF2-40B4-BE49-F238E27FC236}">
                <a16:creationId xmlns:a16="http://schemas.microsoft.com/office/drawing/2014/main" id="{7C2F939B-2790-B847-AF86-FBF350218B82}"/>
              </a:ext>
            </a:extLst>
          </p:cNvPr>
          <p:cNvSpPr/>
          <p:nvPr/>
        </p:nvSpPr>
        <p:spPr>
          <a:xfrm>
            <a:off x="467594" y="1052640"/>
            <a:ext cx="7704856" cy="2862322"/>
          </a:xfrm>
          <a:prstGeom prst="rect">
            <a:avLst/>
          </a:prstGeom>
        </p:spPr>
        <p:txBody>
          <a:bodyPr wrap="square">
            <a:spAutoFit/>
          </a:bodyPr>
          <a:lstStyle/>
          <a:p>
            <a:pPr marL="342900" indent="-342900">
              <a:buAutoNum type="arabicParenR"/>
            </a:pPr>
            <a:r>
              <a:rPr lang="en-GB" b="1" dirty="0">
                <a:solidFill>
                  <a:srgbClr val="333333"/>
                </a:solidFill>
                <a:latin typeface="Open Sans"/>
              </a:rPr>
              <a:t>Acute Care: </a:t>
            </a:r>
            <a:r>
              <a:rPr lang="en-GB" dirty="0">
                <a:solidFill>
                  <a:srgbClr val="333333"/>
                </a:solidFill>
                <a:latin typeface="Open Sans"/>
              </a:rPr>
              <a:t>referrals via NHS 111 into the Community Pharmacy Consultation Service (CPCS). </a:t>
            </a:r>
            <a:r>
              <a:rPr lang="en-GB" i="1" dirty="0">
                <a:solidFill>
                  <a:schemeClr val="accent6">
                    <a:lumMod val="75000"/>
                  </a:schemeClr>
                </a:solidFill>
                <a:latin typeface="Open Sans"/>
              </a:rPr>
              <a:t>Engage with your CPCS and signpost to the Asthma UK websites for inhaler technique, remind them of the importance of using ICS inhalers regularly and update their asthma plan.</a:t>
            </a:r>
          </a:p>
          <a:p>
            <a:pPr marL="342900" indent="-342900">
              <a:buAutoNum type="arabicParenR"/>
            </a:pPr>
            <a:r>
              <a:rPr lang="en-GB" b="1" dirty="0">
                <a:solidFill>
                  <a:srgbClr val="333333"/>
                </a:solidFill>
                <a:latin typeface="Open Sans"/>
              </a:rPr>
              <a:t>Planned Care: </a:t>
            </a:r>
            <a:r>
              <a:rPr lang="en-GB" dirty="0">
                <a:solidFill>
                  <a:srgbClr val="333333"/>
                </a:solidFill>
                <a:latin typeface="Open Sans"/>
              </a:rPr>
              <a:t>managing Long Term Condition (LTC) patients within the pharmacy working in partnership with GPs and PCNs. </a:t>
            </a:r>
            <a:r>
              <a:rPr lang="en-GB" i="1" dirty="0">
                <a:solidFill>
                  <a:schemeClr val="accent6">
                    <a:lumMod val="75000"/>
                  </a:schemeClr>
                </a:solidFill>
                <a:latin typeface="Open Sans"/>
              </a:rPr>
              <a:t>There is a shift to </a:t>
            </a:r>
            <a:r>
              <a:rPr lang="en-GB" i="1" dirty="0" err="1">
                <a:solidFill>
                  <a:schemeClr val="accent6">
                    <a:lumMod val="75000"/>
                  </a:schemeClr>
                </a:solidFill>
                <a:latin typeface="Open Sans"/>
              </a:rPr>
              <a:t>eRD</a:t>
            </a:r>
            <a:r>
              <a:rPr lang="en-GB" i="1" dirty="0">
                <a:solidFill>
                  <a:schemeClr val="accent6">
                    <a:lumMod val="75000"/>
                  </a:schemeClr>
                </a:solidFill>
                <a:latin typeface="Open Sans"/>
              </a:rPr>
              <a:t> prescribing, check with patients that regularly use SABAs instead of their ICS. Start conversations with patients on how they feel about their asthma and inhalers.</a:t>
            </a:r>
          </a:p>
          <a:p>
            <a:pPr marL="342900" indent="-342900">
              <a:buAutoNum type="arabicParenR"/>
            </a:pPr>
            <a:r>
              <a:rPr lang="en-GB" b="1" dirty="0">
                <a:latin typeface="Open Sans"/>
              </a:rPr>
              <a:t>Flu Vaccination. </a:t>
            </a:r>
            <a:r>
              <a:rPr lang="en-GB" i="1" dirty="0">
                <a:solidFill>
                  <a:schemeClr val="accent6">
                    <a:lumMod val="75000"/>
                  </a:schemeClr>
                </a:solidFill>
                <a:latin typeface="Open Sans"/>
              </a:rPr>
              <a:t>Remind them to get their flu vaccination this winter</a:t>
            </a:r>
          </a:p>
        </p:txBody>
      </p:sp>
      <p:grpSp>
        <p:nvGrpSpPr>
          <p:cNvPr id="7" name="Group 6">
            <a:extLst>
              <a:ext uri="{FF2B5EF4-FFF2-40B4-BE49-F238E27FC236}">
                <a16:creationId xmlns:a16="http://schemas.microsoft.com/office/drawing/2014/main" id="{5C4CCB75-4689-144B-9E59-2DAD700676F0}"/>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7A58B903-0E02-AA4F-96F1-9D10985264A1}"/>
                </a:ext>
              </a:extLst>
            </p:cNvPr>
            <p:cNvPicPr>
              <a:picLocks noChangeArrowheads="1"/>
            </p:cNvPicPr>
            <p:nvPr/>
          </p:nvPicPr>
          <p:blipFill>
            <a:blip r:embed="rId2"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70774DA1-90A6-0346-B0F3-A348FA0929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DAF6CEA0-28A1-8D44-A48B-E8FB82136DB1}"/>
              </a:ext>
            </a:extLst>
          </p:cNvPr>
          <p:cNvSpPr/>
          <p:nvPr/>
        </p:nvSpPr>
        <p:spPr>
          <a:xfrm>
            <a:off x="6334124" y="5431672"/>
            <a:ext cx="2876595" cy="369332"/>
          </a:xfrm>
          <a:prstGeom prst="rect">
            <a:avLst/>
          </a:prstGeom>
        </p:spPr>
        <p:txBody>
          <a:bodyPr wrap="square">
            <a:spAutoFit/>
          </a:bodyPr>
          <a:lstStyle/>
          <a:p>
            <a:r>
              <a:rPr lang="en-US" sz="900" dirty="0">
                <a:hlinkClick r:id="rId4"/>
              </a:rPr>
              <a:t>https://www.healthpublications.gov.uk/ViewArticle.html?sp=Sfluvaccinesforthe2020to2021seasonposter</a:t>
            </a:r>
            <a:r>
              <a:rPr lang="en-US" sz="900" dirty="0"/>
              <a:t> </a:t>
            </a:r>
          </a:p>
        </p:txBody>
      </p:sp>
      <p:pic>
        <p:nvPicPr>
          <p:cNvPr id="11" name="Picture 10">
            <a:extLst>
              <a:ext uri="{FF2B5EF4-FFF2-40B4-BE49-F238E27FC236}">
                <a16:creationId xmlns:a16="http://schemas.microsoft.com/office/drawing/2014/main" id="{F22F0F99-C5AF-B445-98DD-412A44C4C8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95" y="4149079"/>
            <a:ext cx="5866530" cy="2587239"/>
          </a:xfrm>
          <a:prstGeom prst="rect">
            <a:avLst/>
          </a:prstGeom>
        </p:spPr>
      </p:pic>
    </p:spTree>
    <p:extLst>
      <p:ext uri="{BB962C8B-B14F-4D97-AF65-F5344CB8AC3E}">
        <p14:creationId xmlns:p14="http://schemas.microsoft.com/office/powerpoint/2010/main" val="410097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Remote consultations, stock issues, optimising inhaler use</a:t>
            </a:r>
          </a:p>
        </p:txBody>
      </p:sp>
      <p:sp>
        <p:nvSpPr>
          <p:cNvPr id="3" name="Text Placeholder 2"/>
          <p:cNvSpPr>
            <a:spLocks noGrp="1"/>
          </p:cNvSpPr>
          <p:nvPr>
            <p:ph type="body" sz="quarter" idx="10"/>
          </p:nvPr>
        </p:nvSpPr>
        <p:spPr>
          <a:xfrm>
            <a:off x="256163" y="3789040"/>
            <a:ext cx="8484418" cy="936873"/>
          </a:xfrm>
        </p:spPr>
        <p:txBody>
          <a:bodyPr>
            <a:normAutofit fontScale="70000" lnSpcReduction="20000"/>
          </a:bodyPr>
          <a:lstStyle/>
          <a:p>
            <a:r>
              <a:rPr lang="en-GB" dirty="0"/>
              <a:t>Darush Attar-Zadeh BPharm MFRPSII</a:t>
            </a:r>
          </a:p>
          <a:p>
            <a:r>
              <a:rPr lang="en-GB" dirty="0" err="1"/>
              <a:t>Resp</a:t>
            </a:r>
            <a:r>
              <a:rPr lang="en-GB" dirty="0"/>
              <a:t> Lead Barnet CCG</a:t>
            </a:r>
          </a:p>
          <a:p>
            <a:r>
              <a:rPr lang="en-GB" dirty="0"/>
              <a:t>RightBreathe Pharmacist</a:t>
            </a:r>
          </a:p>
        </p:txBody>
      </p:sp>
      <p:pic>
        <p:nvPicPr>
          <p:cNvPr id="4" name="Picture 3">
            <a:extLst>
              <a:ext uri="{FF2B5EF4-FFF2-40B4-BE49-F238E27FC236}">
                <a16:creationId xmlns:a16="http://schemas.microsoft.com/office/drawing/2014/main" id="{077F4ECA-CCF6-F443-80A6-15AA3DB4DD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0032" y="3428231"/>
            <a:ext cx="2095262" cy="1836588"/>
          </a:xfrm>
          <a:prstGeom prst="rect">
            <a:avLst/>
          </a:prstGeom>
        </p:spPr>
      </p:pic>
    </p:spTree>
    <p:extLst>
      <p:ext uri="{BB962C8B-B14F-4D97-AF65-F5344CB8AC3E}">
        <p14:creationId xmlns:p14="http://schemas.microsoft.com/office/powerpoint/2010/main" val="19460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D438-AA89-954A-BAFA-49EA608C11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41A8FA-0F38-E349-8AE5-C6000BEC574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2F45AAF-BD31-5E4E-9977-06BB03EF83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448" y="857251"/>
            <a:ext cx="7413104" cy="4632722"/>
          </a:xfrm>
          <a:prstGeom prst="rect">
            <a:avLst/>
          </a:prstGeom>
        </p:spPr>
      </p:pic>
      <p:sp>
        <p:nvSpPr>
          <p:cNvPr id="5" name="Rectangle 4">
            <a:extLst>
              <a:ext uri="{FF2B5EF4-FFF2-40B4-BE49-F238E27FC236}">
                <a16:creationId xmlns:a16="http://schemas.microsoft.com/office/drawing/2014/main" id="{7FAC8D4A-FD49-4B45-B399-A0FDDA66AA05}"/>
              </a:ext>
            </a:extLst>
          </p:cNvPr>
          <p:cNvSpPr/>
          <p:nvPr/>
        </p:nvSpPr>
        <p:spPr>
          <a:xfrm>
            <a:off x="1123372" y="5489973"/>
            <a:ext cx="7155180" cy="507831"/>
          </a:xfrm>
          <a:prstGeom prst="rect">
            <a:avLst/>
          </a:prstGeom>
        </p:spPr>
        <p:txBody>
          <a:bodyPr wrap="square">
            <a:spAutoFit/>
          </a:bodyPr>
          <a:lstStyle/>
          <a:p>
            <a:r>
              <a:rPr lang="en-GB" sz="1350" dirty="0">
                <a:hlinkClick r:id="rId3"/>
              </a:rPr>
              <a:t>https://www.guidelinesinpractice.co.uk/supplements/practical-tips-for-maintaining-asthma-care-prompted-by-a-supply-issue-during-the-covid-19-pandemic/455516.article</a:t>
            </a:r>
            <a:r>
              <a:rPr lang="en-GB" sz="1350" dirty="0"/>
              <a:t> </a:t>
            </a:r>
          </a:p>
        </p:txBody>
      </p:sp>
    </p:spTree>
    <p:extLst>
      <p:ext uri="{BB962C8B-B14F-4D97-AF65-F5344CB8AC3E}">
        <p14:creationId xmlns:p14="http://schemas.microsoft.com/office/powerpoint/2010/main" val="154149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E073-EAA6-1840-AA8C-311AA017741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E300672-9C12-CE4F-8B37-0CFC81C1DBC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993656-FC8D-AA4D-8811-AB769DE59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2977" y="926105"/>
            <a:ext cx="6112193" cy="5005791"/>
          </a:xfrm>
          <a:prstGeom prst="rect">
            <a:avLst/>
          </a:prstGeom>
        </p:spPr>
      </p:pic>
    </p:spTree>
    <p:extLst>
      <p:ext uri="{BB962C8B-B14F-4D97-AF65-F5344CB8AC3E}">
        <p14:creationId xmlns:p14="http://schemas.microsoft.com/office/powerpoint/2010/main" val="207657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843269" y="4067661"/>
            <a:ext cx="2901233" cy="273844"/>
          </a:xfrm>
        </p:spPr>
        <p:txBody>
          <a:bodyPr/>
          <a:lstStyle/>
          <a:p>
            <a:r>
              <a:rPr lang="en-GB" sz="1500" dirty="0"/>
              <a:t>Did you know research suggests 9 out of 10 health care professionals like me may make a mistake when using one of these pMDI inhalers. This is why regular coaching is important.</a:t>
            </a:r>
            <a:r>
              <a:rPr lang="en-GB" sz="675" dirty="0">
                <a:solidFill>
                  <a:srgbClr val="000000"/>
                </a:solidFill>
                <a:cs typeface="Helvetica"/>
              </a:rPr>
              <a:t> </a:t>
            </a:r>
          </a:p>
          <a:p>
            <a:r>
              <a:rPr lang="en-GB" sz="675" dirty="0">
                <a:solidFill>
                  <a:srgbClr val="000000"/>
                </a:solidFill>
                <a:cs typeface="Helvetica"/>
              </a:rPr>
              <a:t>Baverstock M, et al. </a:t>
            </a:r>
            <a:r>
              <a:rPr lang="en-GB" sz="675" i="1" dirty="0">
                <a:solidFill>
                  <a:srgbClr val="000000"/>
                </a:solidFill>
                <a:cs typeface="Helvetica"/>
              </a:rPr>
              <a:t>Thorax.</a:t>
            </a:r>
            <a:r>
              <a:rPr lang="en-GB" sz="675" dirty="0">
                <a:solidFill>
                  <a:srgbClr val="000000"/>
                </a:solidFill>
                <a:cs typeface="Helvetica"/>
              </a:rPr>
              <a:t> 2010;65:117–118</a:t>
            </a:r>
          </a:p>
          <a:p>
            <a:endParaRPr lang="en-GB" sz="1500" dirty="0"/>
          </a:p>
          <a:p>
            <a:r>
              <a:rPr lang="en-GB" sz="1500" dirty="0"/>
              <a:t>Can you show me?</a:t>
            </a:r>
          </a:p>
        </p:txBody>
      </p:sp>
      <p:pic>
        <p:nvPicPr>
          <p:cNvPr id="6" name="Picture 4" descr="http://25.media.tumblr.com/tumblr_m73uy5MIk91ralt7qo1_2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65371" y="2100687"/>
            <a:ext cx="2883641" cy="1623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http://24.media.tumblr.com/tumblr_m73uy5MIk91ralt7qo2_250.gif">
            <a:extLst>
              <a:ext uri="{FF2B5EF4-FFF2-40B4-BE49-F238E27FC236}">
                <a16:creationId xmlns:a16="http://schemas.microsoft.com/office/drawing/2014/main" id="{8BF2CC2C-BF50-4E6C-900C-10A9B44235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9137" y="2151460"/>
            <a:ext cx="2791514" cy="1572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http://24.media.tumblr.com/tumblr_m73uy5MIk91ralt7qo5_250.gif">
            <a:extLst>
              <a:ext uri="{FF2B5EF4-FFF2-40B4-BE49-F238E27FC236}">
                <a16:creationId xmlns:a16="http://schemas.microsoft.com/office/drawing/2014/main" id="{B094ECD0-CC7E-428D-9BCC-F52D060F1B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13653" y="4214864"/>
            <a:ext cx="2987080" cy="1682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C1755E-8EE7-1D41-B316-2763BEF8EF4D}"/>
              </a:ext>
            </a:extLst>
          </p:cNvPr>
          <p:cNvSpPr txBox="1"/>
          <p:nvPr/>
        </p:nvSpPr>
        <p:spPr>
          <a:xfrm>
            <a:off x="1280465" y="360632"/>
            <a:ext cx="5737302" cy="1323439"/>
          </a:xfrm>
          <a:prstGeom prst="rect">
            <a:avLst/>
          </a:prstGeom>
          <a:noFill/>
        </p:spPr>
        <p:txBody>
          <a:bodyPr wrap="square" rtlCol="0">
            <a:spAutoFit/>
          </a:bodyPr>
          <a:lstStyle/>
          <a:p>
            <a:r>
              <a:rPr lang="en-GB" sz="2000" b="1" dirty="0"/>
              <a:t>Making every contact count:</a:t>
            </a:r>
          </a:p>
          <a:p>
            <a:endParaRPr lang="en-GB" sz="2000" dirty="0"/>
          </a:p>
          <a:p>
            <a:r>
              <a:rPr lang="en-GB" sz="2000" dirty="0"/>
              <a:t>Never ask a person ‘do you know how to use their inhaler?’</a:t>
            </a:r>
          </a:p>
        </p:txBody>
      </p:sp>
    </p:spTree>
    <p:extLst>
      <p:ext uri="{BB962C8B-B14F-4D97-AF65-F5344CB8AC3E}">
        <p14:creationId xmlns:p14="http://schemas.microsoft.com/office/powerpoint/2010/main" val="134829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092469-53BB-43B2-A099-00ACE01DEC2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pic>
        <p:nvPicPr>
          <p:cNvPr id="6" name="Content Placeholder 5">
            <a:extLst>
              <a:ext uri="{FF2B5EF4-FFF2-40B4-BE49-F238E27FC236}">
                <a16:creationId xmlns:a16="http://schemas.microsoft.com/office/drawing/2014/main" id="{35F9A334-86AC-40E0-BDFA-C7035FB7B5E7}"/>
              </a:ext>
            </a:extLst>
          </p:cNvPr>
          <p:cNvPicPr>
            <a:picLocks noGrp="1" noChangeAspect="1"/>
          </p:cNvPicPr>
          <p:nvPr>
            <p:ph sz="quarter" idx="15"/>
          </p:nvPr>
        </p:nvPicPr>
        <p:blipFill rotWithShape="1">
          <a:blip r:embed="rId3" cstate="email">
            <a:extLst>
              <a:ext uri="{28A0092B-C50C-407E-A947-70E740481C1C}">
                <a14:useLocalDpi xmlns:a14="http://schemas.microsoft.com/office/drawing/2010/main"/>
              </a:ext>
            </a:extLst>
          </a:blip>
          <a:srcRect/>
          <a:stretch/>
        </p:blipFill>
        <p:spPr>
          <a:xfrm>
            <a:off x="266224" y="443210"/>
            <a:ext cx="8239377" cy="6120682"/>
          </a:xfrm>
          <a:prstGeom prst="rect">
            <a:avLst/>
          </a:prstGeom>
        </p:spPr>
      </p:pic>
    </p:spTree>
    <p:extLst>
      <p:ext uri="{BB962C8B-B14F-4D97-AF65-F5344CB8AC3E}">
        <p14:creationId xmlns:p14="http://schemas.microsoft.com/office/powerpoint/2010/main" val="426408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1" y="1118294"/>
            <a:ext cx="5915025" cy="745629"/>
          </a:xfrm>
        </p:spPr>
        <p:txBody>
          <a:bodyPr/>
          <a:lstStyle/>
          <a:p>
            <a:r>
              <a:rPr lang="en-GB" dirty="0"/>
              <a:t>Improving inhaler technique</a:t>
            </a:r>
          </a:p>
        </p:txBody>
      </p:sp>
      <p:sp>
        <p:nvSpPr>
          <p:cNvPr id="4" name="Content Placeholder 3"/>
          <p:cNvSpPr>
            <a:spLocks noGrp="1"/>
          </p:cNvSpPr>
          <p:nvPr>
            <p:ph sz="half" idx="1"/>
          </p:nvPr>
        </p:nvSpPr>
        <p:spPr>
          <a:xfrm>
            <a:off x="755576" y="1118294"/>
            <a:ext cx="6701803" cy="3679885"/>
          </a:xfrm>
        </p:spPr>
        <p:txBody>
          <a:bodyPr>
            <a:normAutofit fontScale="85000" lnSpcReduction="10000"/>
          </a:bodyPr>
          <a:lstStyle/>
          <a:p>
            <a:pPr>
              <a:lnSpc>
                <a:spcPct val="150000"/>
              </a:lnSpc>
            </a:pPr>
            <a:r>
              <a:rPr lang="en-GB" sz="2175" dirty="0"/>
              <a:t>Potential implications of sub-optimal technique:</a:t>
            </a:r>
          </a:p>
          <a:p>
            <a:pPr marL="257175" indent="-257175">
              <a:lnSpc>
                <a:spcPct val="150000"/>
              </a:lnSpc>
              <a:buFont typeface="Arial" panose="020B0604020202020204" pitchFamily="34" charset="0"/>
              <a:buChar char="•"/>
            </a:pPr>
            <a:r>
              <a:rPr lang="en-GB" sz="2175" dirty="0"/>
              <a:t>Poor control</a:t>
            </a:r>
          </a:p>
          <a:p>
            <a:pPr marL="257175" indent="-257175">
              <a:lnSpc>
                <a:spcPct val="150000"/>
              </a:lnSpc>
              <a:buFont typeface="Arial" panose="020B0604020202020204" pitchFamily="34" charset="0"/>
              <a:buChar char="•"/>
            </a:pPr>
            <a:r>
              <a:rPr lang="en-GB" sz="2175" dirty="0"/>
              <a:t>Increase in side effects</a:t>
            </a:r>
          </a:p>
          <a:p>
            <a:pPr marL="257175" indent="-257175">
              <a:lnSpc>
                <a:spcPct val="150000"/>
              </a:lnSpc>
              <a:buFont typeface="Arial" panose="020B0604020202020204" pitchFamily="34" charset="0"/>
              <a:buChar char="•"/>
            </a:pPr>
            <a:r>
              <a:rPr lang="en-GB" sz="2175" dirty="0"/>
              <a:t>Increased dose</a:t>
            </a:r>
          </a:p>
          <a:p>
            <a:pPr marL="257175" indent="-257175">
              <a:lnSpc>
                <a:spcPct val="150000"/>
              </a:lnSpc>
              <a:buFont typeface="Arial" panose="020B0604020202020204" pitchFamily="34" charset="0"/>
              <a:buChar char="•"/>
            </a:pPr>
            <a:r>
              <a:rPr lang="en-GB" sz="2175" dirty="0"/>
              <a:t>Escalation of treatment</a:t>
            </a:r>
          </a:p>
          <a:p>
            <a:pPr marL="257175" indent="-257175">
              <a:lnSpc>
                <a:spcPct val="150000"/>
              </a:lnSpc>
              <a:buFont typeface="Arial" panose="020B0604020202020204" pitchFamily="34" charset="0"/>
              <a:buChar char="•"/>
            </a:pPr>
            <a:r>
              <a:rPr lang="en-GB" sz="2175" dirty="0"/>
              <a:t>Increased hospital admission</a:t>
            </a:r>
          </a:p>
          <a:p>
            <a:pPr marL="257175" indent="-257175">
              <a:lnSpc>
                <a:spcPct val="150000"/>
              </a:lnSpc>
              <a:buFont typeface="Arial" panose="020B0604020202020204" pitchFamily="34" charset="0"/>
              <a:buChar char="•"/>
            </a:pPr>
            <a:r>
              <a:rPr lang="en-GB" sz="2175" dirty="0"/>
              <a:t>Increased cost</a:t>
            </a:r>
          </a:p>
          <a:p>
            <a:pPr marL="257175" indent="-257175">
              <a:buFont typeface="Arial" panose="020B0604020202020204" pitchFamily="34" charset="0"/>
              <a:buChar char="•"/>
            </a:pPr>
            <a:endParaRPr lang="en-GB" dirty="0"/>
          </a:p>
        </p:txBody>
      </p:sp>
      <p:sp>
        <p:nvSpPr>
          <p:cNvPr id="5" name="Content Placeholder 4"/>
          <p:cNvSpPr>
            <a:spLocks noGrp="1"/>
          </p:cNvSpPr>
          <p:nvPr>
            <p:ph sz="half" idx="2"/>
          </p:nvPr>
        </p:nvSpPr>
        <p:spPr/>
        <p:txBody>
          <a:bodyPr>
            <a:normAutofit/>
          </a:bodyPr>
          <a:lstStyle/>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dirty="0"/>
          </a:p>
        </p:txBody>
      </p:sp>
      <p:sp>
        <p:nvSpPr>
          <p:cNvPr id="7" name="Rectangle 6">
            <a:extLst>
              <a:ext uri="{FF2B5EF4-FFF2-40B4-BE49-F238E27FC236}">
                <a16:creationId xmlns:a16="http://schemas.microsoft.com/office/drawing/2014/main" id="{94D224AB-D946-574E-AA9E-6B6FD99FD7F6}"/>
              </a:ext>
            </a:extLst>
          </p:cNvPr>
          <p:cNvSpPr/>
          <p:nvPr/>
        </p:nvSpPr>
        <p:spPr>
          <a:xfrm>
            <a:off x="1614489" y="5484532"/>
            <a:ext cx="5737303" cy="507831"/>
          </a:xfrm>
          <a:prstGeom prst="rect">
            <a:avLst/>
          </a:prstGeom>
        </p:spPr>
        <p:txBody>
          <a:bodyPr wrap="square">
            <a:spAutoFit/>
          </a:bodyPr>
          <a:lstStyle/>
          <a:p>
            <a:r>
              <a:rPr lang="en-GB" sz="1350" dirty="0">
                <a:hlinkClick r:id="rId3"/>
              </a:rPr>
              <a:t>https://www.respiratoryfutures.org.uk/media/69775/ukig-inhaler-standards-january-2017.pdf</a:t>
            </a:r>
            <a:r>
              <a:rPr lang="en-GB" sz="1350" dirty="0"/>
              <a:t> </a:t>
            </a:r>
          </a:p>
        </p:txBody>
      </p:sp>
      <p:pic>
        <p:nvPicPr>
          <p:cNvPr id="8" name="Picture 7">
            <a:extLst>
              <a:ext uri="{FF2B5EF4-FFF2-40B4-BE49-F238E27FC236}">
                <a16:creationId xmlns:a16="http://schemas.microsoft.com/office/drawing/2014/main" id="{CFC53778-7004-0540-9B67-34CD2F28FA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1054" y="1316288"/>
            <a:ext cx="2877411" cy="3481891"/>
          </a:xfrm>
          <a:prstGeom prst="rect">
            <a:avLst/>
          </a:prstGeom>
        </p:spPr>
      </p:pic>
    </p:spTree>
    <p:extLst>
      <p:ext uri="{BB962C8B-B14F-4D97-AF65-F5344CB8AC3E}">
        <p14:creationId xmlns:p14="http://schemas.microsoft.com/office/powerpoint/2010/main" val="1439979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Joining instructions/Teams etiquette</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3010091" y="1330821"/>
            <a:ext cx="5505259" cy="5130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mute button and camera off when you join the call or when others are talking </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Raise your hand up if you want to speak during the Q&amp;A session</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group chat feature to ask questions</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session is being recorded. A link will be available on the HLP website with any slides</a:t>
            </a: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030879D-8D5C-440A-A429-FAD565C1F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477" y="5301208"/>
            <a:ext cx="1003747" cy="1057891"/>
          </a:xfrm>
          <a:prstGeom prst="rect">
            <a:avLst/>
          </a:prstGeom>
        </p:spPr>
      </p:pic>
      <p:pic>
        <p:nvPicPr>
          <p:cNvPr id="3" name="Picture 2">
            <a:extLst>
              <a:ext uri="{FF2B5EF4-FFF2-40B4-BE49-F238E27FC236}">
                <a16:creationId xmlns:a16="http://schemas.microsoft.com/office/drawing/2014/main" id="{85B810A0-EB1B-4AFB-AFEE-7AA81AA3DD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477" y="3933056"/>
            <a:ext cx="1057731" cy="1057731"/>
          </a:xfrm>
          <a:prstGeom prst="rect">
            <a:avLst/>
          </a:prstGeom>
        </p:spPr>
      </p:pic>
      <p:pic>
        <p:nvPicPr>
          <p:cNvPr id="4" name="Picture 4" descr="Raised hand emoji glyph icon | Pre-Designed Photoshop Graphics ...">
            <a:extLst>
              <a:ext uri="{FF2B5EF4-FFF2-40B4-BE49-F238E27FC236}">
                <a16:creationId xmlns:a16="http://schemas.microsoft.com/office/drawing/2014/main" id="{6C8B0E05-CC3C-491E-9D0C-81283BDDC2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562" y="2615017"/>
            <a:ext cx="1652114" cy="1102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A44B124-6CEB-455E-BF6C-5C8CA0695E8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477" y="1412776"/>
            <a:ext cx="824284" cy="9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8D3A1E-3D13-E64E-B6CA-E40230594182}"/>
              </a:ext>
            </a:extLst>
          </p:cNvPr>
          <p:cNvSpPr>
            <a:spLocks noGrp="1"/>
          </p:cNvSpPr>
          <p:nvPr>
            <p:ph type="sldNum" sz="quarter" idx="12"/>
          </p:nvPr>
        </p:nvSpPr>
        <p:spPr/>
        <p:txBody>
          <a:bodyPr/>
          <a:lstStyle/>
          <a:p>
            <a:fld id="{E069C335-498D-A744-AE79-254873138680}" type="slidenum">
              <a:rPr lang="en-GB" smtClean="0"/>
              <a:t>20</a:t>
            </a:fld>
            <a:endParaRPr lang="en-GB"/>
          </a:p>
        </p:txBody>
      </p:sp>
      <p:sp>
        <p:nvSpPr>
          <p:cNvPr id="3" name="Rectangle 2">
            <a:extLst>
              <a:ext uri="{FF2B5EF4-FFF2-40B4-BE49-F238E27FC236}">
                <a16:creationId xmlns:a16="http://schemas.microsoft.com/office/drawing/2014/main" id="{9E911A70-5832-6B4A-81D6-001589F63B42}"/>
              </a:ext>
            </a:extLst>
          </p:cNvPr>
          <p:cNvSpPr/>
          <p:nvPr/>
        </p:nvSpPr>
        <p:spPr>
          <a:xfrm>
            <a:off x="1763688" y="6011998"/>
            <a:ext cx="4621843" cy="369332"/>
          </a:xfrm>
          <a:prstGeom prst="rect">
            <a:avLst/>
          </a:prstGeom>
        </p:spPr>
        <p:txBody>
          <a:bodyPr wrap="none">
            <a:spAutoFit/>
          </a:bodyPr>
          <a:lstStyle/>
          <a:p>
            <a:r>
              <a:rPr lang="en-GB" dirty="0">
                <a:hlinkClick r:id="rId2"/>
              </a:rPr>
              <a:t>https://www.pcrs-uk.org/annual-conference</a:t>
            </a:r>
            <a:r>
              <a:rPr lang="en-GB" dirty="0"/>
              <a:t> </a:t>
            </a:r>
          </a:p>
        </p:txBody>
      </p:sp>
      <p:pic>
        <p:nvPicPr>
          <p:cNvPr id="4" name="Picture 3">
            <a:extLst>
              <a:ext uri="{FF2B5EF4-FFF2-40B4-BE49-F238E27FC236}">
                <a16:creationId xmlns:a16="http://schemas.microsoft.com/office/drawing/2014/main" id="{CA17C158-C80C-FD42-9E53-24187C743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692696"/>
            <a:ext cx="7552110" cy="4926976"/>
          </a:xfrm>
          <a:prstGeom prst="rect">
            <a:avLst/>
          </a:prstGeom>
        </p:spPr>
      </p:pic>
    </p:spTree>
    <p:extLst>
      <p:ext uri="{BB962C8B-B14F-4D97-AF65-F5344CB8AC3E}">
        <p14:creationId xmlns:p14="http://schemas.microsoft.com/office/powerpoint/2010/main" val="209953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6D6A7-6DF9-4C4C-A24A-24F8BD286961}"/>
              </a:ext>
            </a:extLst>
          </p:cNvPr>
          <p:cNvSpPr>
            <a:spLocks noGrp="1"/>
          </p:cNvSpPr>
          <p:nvPr>
            <p:ph type="sldNum" sz="quarter" idx="12"/>
          </p:nvPr>
        </p:nvSpPr>
        <p:spPr/>
        <p:txBody>
          <a:bodyPr/>
          <a:lstStyle/>
          <a:p>
            <a:fld id="{E069C335-498D-A744-AE79-254873138680}" type="slidenum">
              <a:rPr lang="en-GB" smtClean="0"/>
              <a:t>21</a:t>
            </a:fld>
            <a:endParaRPr lang="en-GB"/>
          </a:p>
        </p:txBody>
      </p:sp>
      <p:pic>
        <p:nvPicPr>
          <p:cNvPr id="3" name="Picture 2">
            <a:extLst>
              <a:ext uri="{FF2B5EF4-FFF2-40B4-BE49-F238E27FC236}">
                <a16:creationId xmlns:a16="http://schemas.microsoft.com/office/drawing/2014/main" id="{723A0137-56A2-B74F-9888-35187EBE31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19" y="462001"/>
            <a:ext cx="8983377" cy="3914017"/>
          </a:xfrm>
          <a:prstGeom prst="rect">
            <a:avLst/>
          </a:prstGeom>
        </p:spPr>
      </p:pic>
      <p:pic>
        <p:nvPicPr>
          <p:cNvPr id="4" name="Picture 3">
            <a:extLst>
              <a:ext uri="{FF2B5EF4-FFF2-40B4-BE49-F238E27FC236}">
                <a16:creationId xmlns:a16="http://schemas.microsoft.com/office/drawing/2014/main" id="{69655ED4-C187-C147-A0AD-AD4F69D1D5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9301"/>
            <a:ext cx="9144000" cy="967154"/>
          </a:xfrm>
          <a:prstGeom prst="rect">
            <a:avLst/>
          </a:prstGeom>
        </p:spPr>
      </p:pic>
      <p:pic>
        <p:nvPicPr>
          <p:cNvPr id="5" name="Picture 4">
            <a:extLst>
              <a:ext uri="{FF2B5EF4-FFF2-40B4-BE49-F238E27FC236}">
                <a16:creationId xmlns:a16="http://schemas.microsoft.com/office/drawing/2014/main" id="{76B041C7-316F-C541-A67F-CB3FF4B0C7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4376018"/>
            <a:ext cx="2847510" cy="1427425"/>
          </a:xfrm>
          <a:prstGeom prst="rect">
            <a:avLst/>
          </a:prstGeom>
        </p:spPr>
      </p:pic>
    </p:spTree>
    <p:extLst>
      <p:ext uri="{BB962C8B-B14F-4D97-AF65-F5344CB8AC3E}">
        <p14:creationId xmlns:p14="http://schemas.microsoft.com/office/powerpoint/2010/main" val="25895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EFC93-9863-DC42-A9D9-59F67386B08F}"/>
              </a:ext>
            </a:extLst>
          </p:cNvPr>
          <p:cNvSpPr>
            <a:spLocks noGrp="1"/>
          </p:cNvSpPr>
          <p:nvPr>
            <p:ph type="sldNum" sz="quarter" idx="12"/>
          </p:nvPr>
        </p:nvSpPr>
        <p:spPr/>
        <p:txBody>
          <a:bodyPr/>
          <a:lstStyle/>
          <a:p>
            <a:fld id="{E069C335-498D-A744-AE79-254873138680}" type="slidenum">
              <a:rPr lang="en-GB" smtClean="0"/>
              <a:t>22</a:t>
            </a:fld>
            <a:endParaRPr lang="en-GB"/>
          </a:p>
        </p:txBody>
      </p:sp>
      <p:pic>
        <p:nvPicPr>
          <p:cNvPr id="3" name="Picture 2">
            <a:extLst>
              <a:ext uri="{FF2B5EF4-FFF2-40B4-BE49-F238E27FC236}">
                <a16:creationId xmlns:a16="http://schemas.microsoft.com/office/drawing/2014/main" id="{33392DD9-FEDF-8E48-881F-415A5AE33B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74" y="122851"/>
            <a:ext cx="7143051" cy="6093296"/>
          </a:xfrm>
          <a:prstGeom prst="rect">
            <a:avLst/>
          </a:prstGeom>
        </p:spPr>
      </p:pic>
      <p:sp>
        <p:nvSpPr>
          <p:cNvPr id="4" name="Rectangle 3">
            <a:extLst>
              <a:ext uri="{FF2B5EF4-FFF2-40B4-BE49-F238E27FC236}">
                <a16:creationId xmlns:a16="http://schemas.microsoft.com/office/drawing/2014/main" id="{A02CE2BF-4012-7445-A5EA-28A1BDB76A74}"/>
              </a:ext>
            </a:extLst>
          </p:cNvPr>
          <p:cNvSpPr/>
          <p:nvPr/>
        </p:nvSpPr>
        <p:spPr>
          <a:xfrm>
            <a:off x="2367870" y="6353241"/>
            <a:ext cx="4391010" cy="369332"/>
          </a:xfrm>
          <a:prstGeom prst="rect">
            <a:avLst/>
          </a:prstGeom>
        </p:spPr>
        <p:txBody>
          <a:bodyPr wrap="none">
            <a:spAutoFit/>
          </a:bodyPr>
          <a:lstStyle/>
          <a:p>
            <a:r>
              <a:rPr lang="en-GB" dirty="0">
                <a:hlinkClick r:id="rId3"/>
              </a:rPr>
              <a:t>https://www.pcrs-uk.org/standard-fit-care</a:t>
            </a:r>
            <a:r>
              <a:rPr lang="en-GB" dirty="0"/>
              <a:t> </a:t>
            </a:r>
          </a:p>
        </p:txBody>
      </p:sp>
    </p:spTree>
    <p:extLst>
      <p:ext uri="{BB962C8B-B14F-4D97-AF65-F5344CB8AC3E}">
        <p14:creationId xmlns:p14="http://schemas.microsoft.com/office/powerpoint/2010/main" val="318784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ABBF-4F74-DB4F-9C96-072E48DAF7F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A45A2D2-FDD3-5347-B262-C5A7C48B1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297" y="1063229"/>
            <a:ext cx="5203045" cy="4795577"/>
          </a:xfrm>
          <a:prstGeom prst="rect">
            <a:avLst/>
          </a:prstGeom>
        </p:spPr>
      </p:pic>
      <p:sp>
        <p:nvSpPr>
          <p:cNvPr id="4" name="TextBox 3">
            <a:extLst>
              <a:ext uri="{FF2B5EF4-FFF2-40B4-BE49-F238E27FC236}">
                <a16:creationId xmlns:a16="http://schemas.microsoft.com/office/drawing/2014/main" id="{13F1D2FC-B732-3447-8D71-873EEE3834C6}"/>
              </a:ext>
            </a:extLst>
          </p:cNvPr>
          <p:cNvSpPr txBox="1"/>
          <p:nvPr/>
        </p:nvSpPr>
        <p:spPr>
          <a:xfrm>
            <a:off x="5988326" y="1239523"/>
            <a:ext cx="2698474" cy="3000821"/>
          </a:xfrm>
          <a:prstGeom prst="rect">
            <a:avLst/>
          </a:prstGeom>
          <a:noFill/>
        </p:spPr>
        <p:txBody>
          <a:bodyPr wrap="square" rtlCol="0">
            <a:spAutoFit/>
          </a:bodyPr>
          <a:lstStyle/>
          <a:p>
            <a:r>
              <a:rPr lang="en-GB" sz="2100" dirty="0"/>
              <a:t>Innovative idea’s to improve technique and track adherence in children.</a:t>
            </a:r>
          </a:p>
          <a:p>
            <a:r>
              <a:rPr lang="en-GB" sz="2100" dirty="0"/>
              <a:t>The whistling noise from clip–tone is picked up by the app and eliminates the baddies.</a:t>
            </a:r>
          </a:p>
        </p:txBody>
      </p:sp>
      <p:sp>
        <p:nvSpPr>
          <p:cNvPr id="5" name="Rectangle 4">
            <a:extLst>
              <a:ext uri="{FF2B5EF4-FFF2-40B4-BE49-F238E27FC236}">
                <a16:creationId xmlns:a16="http://schemas.microsoft.com/office/drawing/2014/main" id="{DFCD79CD-AC1A-204D-8502-AD3EFDA51366}"/>
              </a:ext>
            </a:extLst>
          </p:cNvPr>
          <p:cNvSpPr/>
          <p:nvPr/>
        </p:nvSpPr>
        <p:spPr>
          <a:xfrm>
            <a:off x="5766813" y="4990092"/>
            <a:ext cx="3358676" cy="300082"/>
          </a:xfrm>
          <a:prstGeom prst="rect">
            <a:avLst/>
          </a:prstGeom>
        </p:spPr>
        <p:txBody>
          <a:bodyPr wrap="none">
            <a:spAutoFit/>
          </a:bodyPr>
          <a:lstStyle/>
          <a:p>
            <a:r>
              <a:rPr lang="en-GB" sz="1350" dirty="0">
                <a:hlinkClick r:id="rId4"/>
              </a:rPr>
              <a:t>https://www.nhs.uk/apps-library/rafi-tone/</a:t>
            </a:r>
            <a:r>
              <a:rPr lang="en-GB" sz="1350" dirty="0"/>
              <a:t> </a:t>
            </a:r>
          </a:p>
        </p:txBody>
      </p:sp>
    </p:spTree>
    <p:extLst>
      <p:ext uri="{BB962C8B-B14F-4D97-AF65-F5344CB8AC3E}">
        <p14:creationId xmlns:p14="http://schemas.microsoft.com/office/powerpoint/2010/main" val="322748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989" y="1024120"/>
            <a:ext cx="3733482" cy="1091997"/>
          </a:xfrm>
        </p:spPr>
        <p:txBody>
          <a:bodyPr vert="horz" lIns="68580" tIns="34290" rIns="68580" bIns="34290" rtlCol="0" anchor="ctr">
            <a:normAutofit/>
          </a:bodyPr>
          <a:lstStyle/>
          <a:p>
            <a:r>
              <a:rPr lang="en-US" sz="3000" dirty="0">
                <a:solidFill>
                  <a:srgbClr val="000000"/>
                </a:solidFill>
              </a:rPr>
              <a:t>Children and inhalers </a:t>
            </a:r>
          </a:p>
        </p:txBody>
      </p:sp>
      <p:pic>
        <p:nvPicPr>
          <p:cNvPr id="1026" name="Picture 2">
            <a:extLst>
              <a:ext uri="{FF2B5EF4-FFF2-40B4-BE49-F238E27FC236}">
                <a16:creationId xmlns:a16="http://schemas.microsoft.com/office/drawing/2014/main" id="{02300D94-818A-184F-90FD-F9D8A2985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31122" y="1164285"/>
            <a:ext cx="1899518" cy="726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943631-D867-104A-A1F5-3D5EEFAC2A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2669344"/>
            <a:ext cx="2935940" cy="1776243"/>
          </a:xfrm>
          <a:prstGeom prst="rect">
            <a:avLst/>
          </a:prstGeom>
        </p:spPr>
      </p:pic>
      <p:sp>
        <p:nvSpPr>
          <p:cNvPr id="4" name="Content Placeholder 3"/>
          <p:cNvSpPr>
            <a:spLocks noGrp="1"/>
          </p:cNvSpPr>
          <p:nvPr>
            <p:ph idx="1"/>
          </p:nvPr>
        </p:nvSpPr>
        <p:spPr>
          <a:xfrm>
            <a:off x="4040379" y="2564904"/>
            <a:ext cx="4862322" cy="3736736"/>
          </a:xfrm>
        </p:spPr>
        <p:txBody>
          <a:bodyPr vert="horz" lIns="68580" tIns="34290" rIns="68580" bIns="34290" rtlCol="0" anchor="ctr">
            <a:normAutofit fontScale="85000" lnSpcReduction="20000"/>
          </a:bodyPr>
          <a:lstStyle/>
          <a:p>
            <a:pPr marL="171450"/>
            <a:r>
              <a:rPr lang="en-US" sz="1950" dirty="0">
                <a:solidFill>
                  <a:srgbClr val="000000"/>
                </a:solidFill>
              </a:rPr>
              <a:t>Age of child will affect choice of device</a:t>
            </a:r>
          </a:p>
          <a:p>
            <a:pPr marL="171450"/>
            <a:r>
              <a:rPr lang="en-US" sz="1950" dirty="0">
                <a:solidFill>
                  <a:srgbClr val="000000"/>
                </a:solidFill>
              </a:rPr>
              <a:t>Size of face-masks with spacers</a:t>
            </a:r>
          </a:p>
          <a:p>
            <a:pPr marL="171450"/>
            <a:r>
              <a:rPr lang="en-US" sz="1950" dirty="0">
                <a:solidFill>
                  <a:srgbClr val="000000"/>
                </a:solidFill>
              </a:rPr>
              <a:t>Licensing issues</a:t>
            </a:r>
          </a:p>
          <a:p>
            <a:pPr marL="171450"/>
            <a:r>
              <a:rPr lang="en-US" sz="1950" dirty="0">
                <a:solidFill>
                  <a:srgbClr val="000000"/>
                </a:solidFill>
              </a:rPr>
              <a:t>Concerns about steroid use (natural) &amp; growth</a:t>
            </a:r>
          </a:p>
          <a:p>
            <a:pPr marL="171450"/>
            <a:r>
              <a:rPr lang="en-US" sz="1950" dirty="0">
                <a:solidFill>
                  <a:srgbClr val="000000"/>
                </a:solidFill>
              </a:rPr>
              <a:t>Use of RB ICS traffic light signals (more useful in adults) </a:t>
            </a:r>
          </a:p>
          <a:p>
            <a:pPr marL="171450"/>
            <a:r>
              <a:rPr lang="en-US" sz="1950" dirty="0">
                <a:solidFill>
                  <a:srgbClr val="000000"/>
                </a:solidFill>
              </a:rPr>
              <a:t>Promote ownership by child (what does good asthma look like to you?)</a:t>
            </a:r>
          </a:p>
          <a:p>
            <a:pPr marL="171450"/>
            <a:r>
              <a:rPr lang="en-GB" sz="1950" dirty="0"/>
              <a:t>Video consulting: usually as an add on to     telephone appointment for necessary parts (inhaler technique)</a:t>
            </a:r>
          </a:p>
          <a:p>
            <a:r>
              <a:rPr lang="en-GB" sz="1950" dirty="0"/>
              <a:t>Follow ups remotely where possible</a:t>
            </a:r>
            <a:endParaRPr lang="en-US" sz="1950" dirty="0">
              <a:solidFill>
                <a:srgbClr val="000000"/>
              </a:solidFill>
            </a:endParaRPr>
          </a:p>
          <a:p>
            <a:pPr indent="-171450">
              <a:buFont typeface="Arial" panose="020B0604020202020204" pitchFamily="34" charset="0"/>
              <a:buChar char="•"/>
            </a:pPr>
            <a:endParaRPr lang="en-US" sz="1500" dirty="0">
              <a:solidFill>
                <a:srgbClr val="000000"/>
              </a:solidFill>
            </a:endParaRPr>
          </a:p>
        </p:txBody>
      </p:sp>
      <p:sp>
        <p:nvSpPr>
          <p:cNvPr id="3" name="Slide Number Placeholder 2"/>
          <p:cNvSpPr>
            <a:spLocks noGrp="1"/>
          </p:cNvSpPr>
          <p:nvPr>
            <p:ph type="sldNum" sz="quarter" idx="10"/>
          </p:nvPr>
        </p:nvSpPr>
        <p:spPr>
          <a:xfrm>
            <a:off x="8119448" y="5525027"/>
            <a:ext cx="428046" cy="235550"/>
          </a:xfrm>
        </p:spPr>
        <p:txBody>
          <a:bodyPr vert="horz" lIns="68580" tIns="34290" rIns="68580" bIns="34290" rtlCol="0" anchor="ctr">
            <a:normAutofit/>
          </a:bodyPr>
          <a:lstStyle/>
          <a:p>
            <a:pPr>
              <a:spcAft>
                <a:spcPts val="450"/>
              </a:spcAft>
            </a:pPr>
            <a:fld id="{A0AAD71C-0E01-4EAE-915E-DD86184FD7FF}" type="slidenum">
              <a:rPr lang="en-US" sz="825">
                <a:solidFill>
                  <a:srgbClr val="898989"/>
                </a:solidFill>
              </a:rPr>
              <a:pPr>
                <a:spcAft>
                  <a:spcPts val="450"/>
                </a:spcAft>
              </a:pPr>
              <a:t>24</a:t>
            </a:fld>
            <a:endParaRPr lang="en-US" sz="825">
              <a:solidFill>
                <a:srgbClr val="898989"/>
              </a:solidFill>
            </a:endParaRPr>
          </a:p>
        </p:txBody>
      </p:sp>
    </p:spTree>
    <p:extLst>
      <p:ext uri="{BB962C8B-B14F-4D97-AF65-F5344CB8AC3E}">
        <p14:creationId xmlns:p14="http://schemas.microsoft.com/office/powerpoint/2010/main" val="297546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54EE-F71D-1E4C-BE64-C0FB93B2F4A9}"/>
              </a:ext>
            </a:extLst>
          </p:cNvPr>
          <p:cNvSpPr>
            <a:spLocks noGrp="1"/>
          </p:cNvSpPr>
          <p:nvPr>
            <p:ph type="title"/>
          </p:nvPr>
        </p:nvSpPr>
        <p:spPr>
          <a:xfrm>
            <a:off x="628650" y="857251"/>
            <a:ext cx="7886700" cy="994172"/>
          </a:xfrm>
        </p:spPr>
        <p:txBody>
          <a:bodyPr>
            <a:normAutofit/>
          </a:bodyPr>
          <a:lstStyle/>
          <a:p>
            <a:r>
              <a:rPr lang="en-GB" sz="2700" dirty="0"/>
              <a:t>Use of templates, that can be sent to patients digitally – </a:t>
            </a:r>
            <a:r>
              <a:rPr lang="en-GB" sz="2700" dirty="0" err="1"/>
              <a:t>AccuRx</a:t>
            </a:r>
            <a:r>
              <a:rPr lang="en-GB" sz="2700" dirty="0"/>
              <a:t>, SMS</a:t>
            </a:r>
          </a:p>
        </p:txBody>
      </p:sp>
      <p:pic>
        <p:nvPicPr>
          <p:cNvPr id="3" name="Picture 2">
            <a:extLst>
              <a:ext uri="{FF2B5EF4-FFF2-40B4-BE49-F238E27FC236}">
                <a16:creationId xmlns:a16="http://schemas.microsoft.com/office/drawing/2014/main" id="{A72D137B-9C9D-2E46-964D-074E340B6B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9626" y="1757362"/>
            <a:ext cx="8327571" cy="3343275"/>
          </a:xfrm>
          <a:prstGeom prst="rect">
            <a:avLst/>
          </a:prstGeom>
        </p:spPr>
      </p:pic>
    </p:spTree>
    <p:extLst>
      <p:ext uri="{BB962C8B-B14F-4D97-AF65-F5344CB8AC3E}">
        <p14:creationId xmlns:p14="http://schemas.microsoft.com/office/powerpoint/2010/main" val="311551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DA0A-D6BD-D646-A92A-0C8EB28D755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0FF491E-D0DD-D749-B4C5-29640FD3B9D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1B31F26-D53D-6246-AA2B-0107ED2B8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9677" y="857250"/>
            <a:ext cx="6504646" cy="5143500"/>
          </a:xfrm>
          <a:prstGeom prst="rect">
            <a:avLst/>
          </a:prstGeom>
        </p:spPr>
      </p:pic>
      <p:pic>
        <p:nvPicPr>
          <p:cNvPr id="5" name="Picture 2">
            <a:extLst>
              <a:ext uri="{FF2B5EF4-FFF2-40B4-BE49-F238E27FC236}">
                <a16:creationId xmlns:a16="http://schemas.microsoft.com/office/drawing/2014/main" id="{27A378EC-2FAB-0B44-A8FF-7BBFBC5C62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15616" y="2135059"/>
            <a:ext cx="3257603" cy="124603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E50BD71C-3740-2D49-B547-6F3F9FFBB60B}"/>
              </a:ext>
            </a:extLst>
          </p:cNvPr>
          <p:cNvSpPr txBox="1">
            <a:spLocks/>
          </p:cNvSpPr>
          <p:nvPr/>
        </p:nvSpPr>
        <p:spPr>
          <a:xfrm>
            <a:off x="1338566" y="2859690"/>
            <a:ext cx="4548467" cy="123444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hlinkClick r:id="rId4"/>
              </a:rPr>
              <a:t>www.rightbreathe.com</a:t>
            </a:r>
            <a:r>
              <a:rPr lang="en-US" sz="2400" dirty="0"/>
              <a:t> </a:t>
            </a:r>
          </a:p>
        </p:txBody>
      </p:sp>
    </p:spTree>
    <p:extLst>
      <p:ext uri="{BB962C8B-B14F-4D97-AF65-F5344CB8AC3E}">
        <p14:creationId xmlns:p14="http://schemas.microsoft.com/office/powerpoint/2010/main" val="2789508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970B-07C0-E840-9413-05571210EF86}"/>
              </a:ext>
            </a:extLst>
          </p:cNvPr>
          <p:cNvSpPr>
            <a:spLocks noGrp="1"/>
          </p:cNvSpPr>
          <p:nvPr>
            <p:ph type="title"/>
          </p:nvPr>
        </p:nvSpPr>
        <p:spPr>
          <a:xfrm>
            <a:off x="452764" y="487432"/>
            <a:ext cx="7638221" cy="857250"/>
          </a:xfrm>
        </p:spPr>
        <p:txBody>
          <a:bodyPr>
            <a:normAutofit/>
          </a:bodyPr>
          <a:lstStyle/>
          <a:p>
            <a:r>
              <a:rPr lang="en-GB" dirty="0">
                <a:solidFill>
                  <a:schemeClr val="tx1"/>
                </a:solidFill>
              </a:rPr>
              <a:t>Some spacers can make whistling sounds if you breathe too fast </a:t>
            </a:r>
            <a:r>
              <a:rPr lang="en-GB" dirty="0">
                <a:solidFill>
                  <a:srgbClr val="FF0000"/>
                </a:solidFill>
              </a:rPr>
              <a:t>(whistle bad)</a:t>
            </a:r>
          </a:p>
        </p:txBody>
      </p:sp>
      <p:pic>
        <p:nvPicPr>
          <p:cNvPr id="3" name="Picture 2">
            <a:extLst>
              <a:ext uri="{FF2B5EF4-FFF2-40B4-BE49-F238E27FC236}">
                <a16:creationId xmlns:a16="http://schemas.microsoft.com/office/drawing/2014/main" id="{40528212-C22F-7445-B02A-DFED4C6FD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674" y="1700808"/>
            <a:ext cx="7772399" cy="3983279"/>
          </a:xfrm>
          <a:prstGeom prst="rect">
            <a:avLst/>
          </a:prstGeom>
        </p:spPr>
      </p:pic>
      <p:sp>
        <p:nvSpPr>
          <p:cNvPr id="4" name="Rectangle 3">
            <a:extLst>
              <a:ext uri="{FF2B5EF4-FFF2-40B4-BE49-F238E27FC236}">
                <a16:creationId xmlns:a16="http://schemas.microsoft.com/office/drawing/2014/main" id="{5B03EDC9-2C24-464E-9578-474280B0B500}"/>
              </a:ext>
            </a:extLst>
          </p:cNvPr>
          <p:cNvSpPr/>
          <p:nvPr/>
        </p:nvSpPr>
        <p:spPr>
          <a:xfrm>
            <a:off x="5148064" y="5881043"/>
            <a:ext cx="3279913" cy="507831"/>
          </a:xfrm>
          <a:prstGeom prst="rect">
            <a:avLst/>
          </a:prstGeom>
        </p:spPr>
        <p:txBody>
          <a:bodyPr wrap="square">
            <a:spAutoFit/>
          </a:bodyPr>
          <a:lstStyle/>
          <a:p>
            <a:r>
              <a:rPr lang="en-GB" sz="1350" dirty="0">
                <a:hlinkClick r:id="rId3"/>
              </a:rPr>
              <a:t>https://www.asthma.org.uk/advice/inhaler-videos/single-breath-and-hold/</a:t>
            </a:r>
            <a:r>
              <a:rPr lang="en-GB" sz="1350" dirty="0"/>
              <a:t> </a:t>
            </a:r>
          </a:p>
        </p:txBody>
      </p:sp>
    </p:spTree>
    <p:extLst>
      <p:ext uri="{BB962C8B-B14F-4D97-AF65-F5344CB8AC3E}">
        <p14:creationId xmlns:p14="http://schemas.microsoft.com/office/powerpoint/2010/main" val="348337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F6F6-D540-A24B-A722-6C461BD2AE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72D2A4-5BE9-724B-A975-FF152242D90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BF1451A-6B76-DA44-9F9F-8CF20913B3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536" y="1131094"/>
            <a:ext cx="6386264" cy="3193256"/>
          </a:xfrm>
          <a:prstGeom prst="rect">
            <a:avLst/>
          </a:prstGeom>
        </p:spPr>
      </p:pic>
      <p:sp>
        <p:nvSpPr>
          <p:cNvPr id="6" name="Rectangle 5">
            <a:extLst>
              <a:ext uri="{FF2B5EF4-FFF2-40B4-BE49-F238E27FC236}">
                <a16:creationId xmlns:a16="http://schemas.microsoft.com/office/drawing/2014/main" id="{EA0F1FC4-3390-4E40-90C8-CE6DA2F9F850}"/>
              </a:ext>
            </a:extLst>
          </p:cNvPr>
          <p:cNvSpPr/>
          <p:nvPr/>
        </p:nvSpPr>
        <p:spPr>
          <a:xfrm>
            <a:off x="1657350" y="5174046"/>
            <a:ext cx="4572000" cy="715581"/>
          </a:xfrm>
          <a:prstGeom prst="rect">
            <a:avLst/>
          </a:prstGeom>
        </p:spPr>
        <p:txBody>
          <a:bodyPr>
            <a:spAutoFit/>
          </a:bodyPr>
          <a:lstStyle/>
          <a:p>
            <a:r>
              <a:rPr lang="en-GB" sz="1350" dirty="0">
                <a:hlinkClick r:id="rId3"/>
              </a:rPr>
              <a:t>https://www.pharmaceutical-journal.com/cpd-and-learning/learning/remote-consultations-how-pharmacy-teams-can-practise-them-successfully/20208102.article</a:t>
            </a:r>
            <a:r>
              <a:rPr lang="en-GB" sz="1350" dirty="0"/>
              <a:t> </a:t>
            </a:r>
          </a:p>
        </p:txBody>
      </p:sp>
    </p:spTree>
    <p:extLst>
      <p:ext uri="{BB962C8B-B14F-4D97-AF65-F5344CB8AC3E}">
        <p14:creationId xmlns:p14="http://schemas.microsoft.com/office/powerpoint/2010/main" val="424254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62" y="2348880"/>
            <a:ext cx="8241688" cy="1647510"/>
          </a:xfrm>
        </p:spPr>
        <p:txBody>
          <a:bodyPr>
            <a:normAutofit/>
          </a:bodyPr>
          <a:lstStyle/>
          <a:p>
            <a:r>
              <a:rPr lang="en-GB" sz="3600" dirty="0"/>
              <a:t>Community Pharmacy </a:t>
            </a:r>
            <a:br>
              <a:rPr lang="en-GB" sz="3600" dirty="0"/>
            </a:br>
            <a:br>
              <a:rPr lang="en-GB" dirty="0"/>
            </a:br>
            <a:endParaRPr lang="en-GB" dirty="0"/>
          </a:p>
        </p:txBody>
      </p:sp>
      <p:sp>
        <p:nvSpPr>
          <p:cNvPr id="3" name="Text Placeholder 2"/>
          <p:cNvSpPr>
            <a:spLocks noGrp="1"/>
          </p:cNvSpPr>
          <p:nvPr>
            <p:ph type="body" sz="quarter" idx="10"/>
          </p:nvPr>
        </p:nvSpPr>
        <p:spPr>
          <a:xfrm>
            <a:off x="408062" y="3428231"/>
            <a:ext cx="8484418" cy="936873"/>
          </a:xfrm>
        </p:spPr>
        <p:txBody>
          <a:bodyPr>
            <a:normAutofit fontScale="92500" lnSpcReduction="10000"/>
          </a:bodyPr>
          <a:lstStyle/>
          <a:p>
            <a:r>
              <a:rPr lang="en-GB" dirty="0"/>
              <a:t>Marsha Alter, Community Pharmacist &amp; Community Pharmacy Research Champion  </a:t>
            </a:r>
            <a:br>
              <a:rPr lang="en-GB" dirty="0"/>
            </a:br>
            <a:r>
              <a:rPr lang="en-GB" dirty="0"/>
              <a:t>Middlesex Group of LPCs </a:t>
            </a:r>
          </a:p>
        </p:txBody>
      </p:sp>
    </p:spTree>
    <p:extLst>
      <p:ext uri="{BB962C8B-B14F-4D97-AF65-F5344CB8AC3E}">
        <p14:creationId xmlns:p14="http://schemas.microsoft.com/office/powerpoint/2010/main" val="246685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2" name="Table 3">
            <a:extLst>
              <a:ext uri="{FF2B5EF4-FFF2-40B4-BE49-F238E27FC236}">
                <a16:creationId xmlns:a16="http://schemas.microsoft.com/office/drawing/2014/main" id="{FC4936AC-05E6-4E31-921A-809934550664}"/>
              </a:ext>
            </a:extLst>
          </p:cNvPr>
          <p:cNvGraphicFramePr>
            <a:graphicFrameLocks noGrp="1"/>
          </p:cNvGraphicFramePr>
          <p:nvPr>
            <p:ph sz="quarter" idx="15"/>
            <p:extLst>
              <p:ext uri="{D42A27DB-BD31-4B8C-83A1-F6EECF244321}">
                <p14:modId xmlns:p14="http://schemas.microsoft.com/office/powerpoint/2010/main" val="868330807"/>
              </p:ext>
            </p:extLst>
          </p:nvPr>
        </p:nvGraphicFramePr>
        <p:xfrm>
          <a:off x="250825" y="1341438"/>
          <a:ext cx="8642350" cy="4114800"/>
        </p:xfrm>
        <a:graphic>
          <a:graphicData uri="http://schemas.openxmlformats.org/drawingml/2006/table">
            <a:tbl>
              <a:tblPr firstRow="1" bandRow="1">
                <a:tableStyleId>{5C22544A-7EE6-4342-B048-85BDC9FD1C3A}</a:tableStyleId>
              </a:tblPr>
              <a:tblGrid>
                <a:gridCol w="2520975">
                  <a:extLst>
                    <a:ext uri="{9D8B030D-6E8A-4147-A177-3AD203B41FA5}">
                      <a16:colId xmlns:a16="http://schemas.microsoft.com/office/drawing/2014/main" val="2562545469"/>
                    </a:ext>
                  </a:extLst>
                </a:gridCol>
                <a:gridCol w="6121375">
                  <a:extLst>
                    <a:ext uri="{9D8B030D-6E8A-4147-A177-3AD203B41FA5}">
                      <a16:colId xmlns:a16="http://schemas.microsoft.com/office/drawing/2014/main" val="600559553"/>
                    </a:ext>
                  </a:extLst>
                </a:gridCol>
              </a:tblGrid>
              <a:tr h="370840">
                <a:tc>
                  <a:txBody>
                    <a:bodyPr/>
                    <a:lstStyle/>
                    <a:p>
                      <a:r>
                        <a:rPr lang="en-GB" sz="2400" dirty="0"/>
                        <a:t>Presenter</a:t>
                      </a:r>
                    </a:p>
                  </a:txBody>
                  <a:tcPr/>
                </a:tc>
                <a:tc>
                  <a:txBody>
                    <a:bodyPr/>
                    <a:lstStyle/>
                    <a:p>
                      <a:r>
                        <a:rPr lang="en-GB" sz="2400" dirty="0"/>
                        <a:t>Subject</a:t>
                      </a:r>
                    </a:p>
                  </a:txBody>
                  <a:tcPr/>
                </a:tc>
                <a:extLst>
                  <a:ext uri="{0D108BD9-81ED-4DB2-BD59-A6C34878D82A}">
                    <a16:rowId xmlns:a16="http://schemas.microsoft.com/office/drawing/2014/main" val="2996163921"/>
                  </a:ext>
                </a:extLst>
              </a:tr>
              <a:tr h="370840">
                <a:tc>
                  <a:txBody>
                    <a:bodyPr/>
                    <a:lstStyle/>
                    <a:p>
                      <a:r>
                        <a:rPr lang="en-GB" sz="2400" dirty="0"/>
                        <a:t>Raj </a:t>
                      </a:r>
                      <a:r>
                        <a:rPr lang="en-GB" sz="2400" dirty="0" err="1"/>
                        <a:t>Matharu</a:t>
                      </a:r>
                      <a:endParaRPr lang="en-GB" sz="2400" dirty="0"/>
                    </a:p>
                  </a:txBody>
                  <a:tcPr/>
                </a:tc>
                <a:tc>
                  <a:txBody>
                    <a:bodyPr/>
                    <a:lstStyle/>
                    <a:p>
                      <a:r>
                        <a:rPr lang="en-GB" sz="2400" dirty="0"/>
                        <a:t>Welcome, context and vision: incorporating pharmacy into acute/elective teams</a:t>
                      </a:r>
                    </a:p>
                  </a:txBody>
                  <a:tcPr/>
                </a:tc>
                <a:extLst>
                  <a:ext uri="{0D108BD9-81ED-4DB2-BD59-A6C34878D82A}">
                    <a16:rowId xmlns:a16="http://schemas.microsoft.com/office/drawing/2014/main" val="3713627725"/>
                  </a:ext>
                </a:extLst>
              </a:tr>
              <a:tr h="370840">
                <a:tc>
                  <a:txBody>
                    <a:bodyPr/>
                    <a:lstStyle/>
                    <a:p>
                      <a:r>
                        <a:rPr lang="en-GB" sz="2400" dirty="0"/>
                        <a:t>Bipin Patel</a:t>
                      </a:r>
                    </a:p>
                  </a:txBody>
                  <a:tcPr/>
                </a:tc>
                <a:tc>
                  <a:txBody>
                    <a:bodyPr/>
                    <a:lstStyle/>
                    <a:p>
                      <a:r>
                        <a:rPr lang="en-GB" sz="2400" dirty="0"/>
                        <a:t>Joining up primary and community asthma care: Bexley CYP inhaler pilot</a:t>
                      </a:r>
                    </a:p>
                  </a:txBody>
                  <a:tcPr/>
                </a:tc>
                <a:extLst>
                  <a:ext uri="{0D108BD9-81ED-4DB2-BD59-A6C34878D82A}">
                    <a16:rowId xmlns:a16="http://schemas.microsoft.com/office/drawing/2014/main" val="2577199790"/>
                  </a:ext>
                </a:extLst>
              </a:tr>
              <a:tr h="370840">
                <a:tc>
                  <a:txBody>
                    <a:bodyPr/>
                    <a:lstStyle/>
                    <a:p>
                      <a:r>
                        <a:rPr lang="en-GB" sz="2400" dirty="0"/>
                        <a:t>Darush Attar</a:t>
                      </a:r>
                    </a:p>
                  </a:txBody>
                  <a:tcPr/>
                </a:tc>
                <a:tc>
                  <a:txBody>
                    <a:bodyPr/>
                    <a:lstStyle/>
                    <a:p>
                      <a:r>
                        <a:rPr lang="en-GB" sz="2400" dirty="0"/>
                        <a:t>Responding to Covid-19: remote inhaler technique training</a:t>
                      </a:r>
                    </a:p>
                  </a:txBody>
                  <a:tcPr/>
                </a:tc>
                <a:extLst>
                  <a:ext uri="{0D108BD9-81ED-4DB2-BD59-A6C34878D82A}">
                    <a16:rowId xmlns:a16="http://schemas.microsoft.com/office/drawing/2014/main" val="1729735942"/>
                  </a:ext>
                </a:extLst>
              </a:tr>
              <a:tr h="370840">
                <a:tc>
                  <a:txBody>
                    <a:bodyPr/>
                    <a:lstStyle/>
                    <a:p>
                      <a:r>
                        <a:rPr lang="en-GB" sz="2400" dirty="0"/>
                        <a:t>Marsha Alter</a:t>
                      </a:r>
                    </a:p>
                  </a:txBody>
                  <a:tcPr/>
                </a:tc>
                <a:tc>
                  <a:txBody>
                    <a:bodyPr/>
                    <a:lstStyle/>
                    <a:p>
                      <a:r>
                        <a:rPr lang="en-GB" sz="2400" dirty="0"/>
                        <a:t>Looking to the future: what do patients want from their pharmacists and how technology can improve care</a:t>
                      </a:r>
                    </a:p>
                  </a:txBody>
                  <a:tcPr/>
                </a:tc>
                <a:extLst>
                  <a:ext uri="{0D108BD9-81ED-4DB2-BD59-A6C34878D82A}">
                    <a16:rowId xmlns:a16="http://schemas.microsoft.com/office/drawing/2014/main" val="498203468"/>
                  </a:ext>
                </a:extLst>
              </a:tr>
            </a:tbl>
          </a:graphicData>
        </a:graphic>
      </p:graphicFrame>
    </p:spTree>
    <p:extLst>
      <p:ext uri="{BB962C8B-B14F-4D97-AF65-F5344CB8AC3E}">
        <p14:creationId xmlns:p14="http://schemas.microsoft.com/office/powerpoint/2010/main" val="22914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E5CD-6E4F-4105-8269-C9B16E1C719C}"/>
              </a:ext>
            </a:extLst>
          </p:cNvPr>
          <p:cNvSpPr>
            <a:spLocks noGrp="1"/>
          </p:cNvSpPr>
          <p:nvPr>
            <p:ph type="title"/>
          </p:nvPr>
        </p:nvSpPr>
        <p:spPr/>
        <p:txBody>
          <a:bodyPr/>
          <a:lstStyle/>
          <a:p>
            <a:r>
              <a:rPr lang="en-GB" dirty="0"/>
              <a:t>Rewind to 2018</a:t>
            </a:r>
            <a:br>
              <a:rPr lang="en-GB" dirty="0"/>
            </a:br>
            <a:r>
              <a:rPr lang="en-GB" dirty="0"/>
              <a:t>Ask About Asthma Campaign</a:t>
            </a:r>
          </a:p>
        </p:txBody>
      </p:sp>
      <p:sp>
        <p:nvSpPr>
          <p:cNvPr id="3" name="Slide Number Placeholder 2">
            <a:extLst>
              <a:ext uri="{FF2B5EF4-FFF2-40B4-BE49-F238E27FC236}">
                <a16:creationId xmlns:a16="http://schemas.microsoft.com/office/drawing/2014/main" id="{A23FA860-F97B-488B-818F-3E2543B815D7}"/>
              </a:ext>
            </a:extLst>
          </p:cNvPr>
          <p:cNvSpPr>
            <a:spLocks noGrp="1"/>
          </p:cNvSpPr>
          <p:nvPr>
            <p:ph type="sldNum" sz="quarter" idx="11"/>
          </p:nvPr>
        </p:nvSpPr>
        <p:spPr/>
        <p:txBody>
          <a:bodyPr/>
          <a:lstStyle/>
          <a:p>
            <a:fld id="{8FC524A1-7B6A-464D-B8BC-8FE2E057339E}" type="slidenum">
              <a:rPr lang="en-GB" smtClean="0"/>
              <a:pPr/>
              <a:t>30</a:t>
            </a:fld>
            <a:endParaRPr lang="en-GB" dirty="0"/>
          </a:p>
        </p:txBody>
      </p:sp>
      <p:sp>
        <p:nvSpPr>
          <p:cNvPr id="4" name="Text Placeholder 3">
            <a:extLst>
              <a:ext uri="{FF2B5EF4-FFF2-40B4-BE49-F238E27FC236}">
                <a16:creationId xmlns:a16="http://schemas.microsoft.com/office/drawing/2014/main" id="{5B741160-3E42-4798-BC69-A061398C7822}"/>
              </a:ext>
            </a:extLst>
          </p:cNvPr>
          <p:cNvSpPr>
            <a:spLocks noGrp="1"/>
          </p:cNvSpPr>
          <p:nvPr>
            <p:ph type="body" sz="quarter" idx="10"/>
          </p:nvPr>
        </p:nvSpPr>
        <p:spPr>
          <a:xfrm>
            <a:off x="248594" y="3789040"/>
            <a:ext cx="7344815" cy="2736304"/>
          </a:xfrm>
        </p:spPr>
        <p:txBody>
          <a:bodyPr/>
          <a:lstStyle/>
          <a:p>
            <a:r>
              <a:rPr lang="en-GB" dirty="0"/>
              <a:t>The pledge to set up face-to-face</a:t>
            </a:r>
          </a:p>
          <a:p>
            <a:r>
              <a:rPr lang="en-GB" dirty="0"/>
              <a:t>inhaler technique training for</a:t>
            </a:r>
          </a:p>
          <a:p>
            <a:r>
              <a:rPr lang="en-GB" dirty="0"/>
              <a:t>Community Pharmacists</a:t>
            </a:r>
          </a:p>
        </p:txBody>
      </p:sp>
    </p:spTree>
    <p:extLst>
      <p:ext uri="{BB962C8B-B14F-4D97-AF65-F5344CB8AC3E}">
        <p14:creationId xmlns:p14="http://schemas.microsoft.com/office/powerpoint/2010/main" val="1192193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299D-6E9A-4C0F-B3AF-C2FEF5754EF3}"/>
              </a:ext>
            </a:extLst>
          </p:cNvPr>
          <p:cNvSpPr>
            <a:spLocks noGrp="1"/>
          </p:cNvSpPr>
          <p:nvPr>
            <p:ph type="title"/>
          </p:nvPr>
        </p:nvSpPr>
        <p:spPr>
          <a:xfrm>
            <a:off x="251520" y="1700808"/>
            <a:ext cx="8241688" cy="1647510"/>
          </a:xfrm>
        </p:spPr>
        <p:txBody>
          <a:bodyPr/>
          <a:lstStyle/>
          <a:p>
            <a:r>
              <a:rPr lang="en-GB" dirty="0"/>
              <a:t>Reporting back in 2019</a:t>
            </a:r>
            <a:br>
              <a:rPr lang="en-GB" dirty="0"/>
            </a:br>
            <a:r>
              <a:rPr lang="en-GB" dirty="0"/>
              <a:t>Ask About Asthma Campaign</a:t>
            </a:r>
          </a:p>
        </p:txBody>
      </p:sp>
      <p:sp>
        <p:nvSpPr>
          <p:cNvPr id="3" name="Slide Number Placeholder 2">
            <a:extLst>
              <a:ext uri="{FF2B5EF4-FFF2-40B4-BE49-F238E27FC236}">
                <a16:creationId xmlns:a16="http://schemas.microsoft.com/office/drawing/2014/main" id="{265E52B5-77F4-476B-A865-CA1E1EFBF623}"/>
              </a:ext>
            </a:extLst>
          </p:cNvPr>
          <p:cNvSpPr>
            <a:spLocks noGrp="1"/>
          </p:cNvSpPr>
          <p:nvPr>
            <p:ph type="sldNum" sz="quarter" idx="11"/>
          </p:nvPr>
        </p:nvSpPr>
        <p:spPr/>
        <p:txBody>
          <a:bodyPr/>
          <a:lstStyle/>
          <a:p>
            <a:fld id="{8FC524A1-7B6A-464D-B8BC-8FE2E057339E}" type="slidenum">
              <a:rPr lang="en-GB" smtClean="0"/>
              <a:pPr/>
              <a:t>31</a:t>
            </a:fld>
            <a:endParaRPr lang="en-GB" dirty="0"/>
          </a:p>
        </p:txBody>
      </p:sp>
      <p:sp>
        <p:nvSpPr>
          <p:cNvPr id="4" name="Text Placeholder 3">
            <a:extLst>
              <a:ext uri="{FF2B5EF4-FFF2-40B4-BE49-F238E27FC236}">
                <a16:creationId xmlns:a16="http://schemas.microsoft.com/office/drawing/2014/main" id="{F7E45C7B-412B-41D7-9AD7-9B8F64CA6C18}"/>
              </a:ext>
            </a:extLst>
          </p:cNvPr>
          <p:cNvSpPr>
            <a:spLocks noGrp="1"/>
          </p:cNvSpPr>
          <p:nvPr>
            <p:ph type="body" sz="quarter" idx="10"/>
          </p:nvPr>
        </p:nvSpPr>
        <p:spPr>
          <a:xfrm>
            <a:off x="268823" y="3140968"/>
            <a:ext cx="7344815" cy="2880320"/>
          </a:xfrm>
        </p:spPr>
        <p:txBody>
          <a:bodyPr>
            <a:normAutofit/>
          </a:bodyPr>
          <a:lstStyle/>
          <a:p>
            <a:r>
              <a:rPr lang="en-GB" dirty="0"/>
              <a:t>We developed a series of successful FREE </a:t>
            </a:r>
          </a:p>
          <a:p>
            <a:r>
              <a:rPr lang="en-GB" dirty="0"/>
              <a:t>interactive inhaler technique workshops and</a:t>
            </a:r>
          </a:p>
          <a:p>
            <a:r>
              <a:rPr lang="en-GB" dirty="0"/>
              <a:t>invited other healthcare professionals to join.</a:t>
            </a:r>
          </a:p>
          <a:p>
            <a:r>
              <a:rPr lang="en-GB" b="1" dirty="0"/>
              <a:t>New Pledge</a:t>
            </a:r>
            <a:r>
              <a:rPr lang="en-GB" dirty="0"/>
              <a:t>…to develop a CYP asthma</a:t>
            </a:r>
          </a:p>
          <a:p>
            <a:r>
              <a:rPr lang="en-GB" dirty="0"/>
              <a:t>review service specification</a:t>
            </a:r>
          </a:p>
          <a:p>
            <a:endParaRPr lang="en-GB" dirty="0"/>
          </a:p>
        </p:txBody>
      </p:sp>
    </p:spTree>
    <p:extLst>
      <p:ext uri="{BB962C8B-B14F-4D97-AF65-F5344CB8AC3E}">
        <p14:creationId xmlns:p14="http://schemas.microsoft.com/office/powerpoint/2010/main" val="7366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C27A-DE08-4F5F-8495-E1537B5823F0}"/>
              </a:ext>
            </a:extLst>
          </p:cNvPr>
          <p:cNvSpPr>
            <a:spLocks noGrp="1"/>
          </p:cNvSpPr>
          <p:nvPr>
            <p:ph type="title"/>
          </p:nvPr>
        </p:nvSpPr>
        <p:spPr>
          <a:xfrm>
            <a:off x="290752" y="1628800"/>
            <a:ext cx="8241688" cy="1647510"/>
          </a:xfrm>
        </p:spPr>
        <p:txBody>
          <a:bodyPr/>
          <a:lstStyle/>
          <a:p>
            <a:r>
              <a:rPr lang="en-GB" dirty="0"/>
              <a:t>Moving on to 2020</a:t>
            </a:r>
            <a:br>
              <a:rPr lang="en-GB" dirty="0"/>
            </a:br>
            <a:r>
              <a:rPr lang="en-GB" dirty="0"/>
              <a:t>Ask About Asthma Campaign</a:t>
            </a:r>
          </a:p>
        </p:txBody>
      </p:sp>
      <p:sp>
        <p:nvSpPr>
          <p:cNvPr id="3" name="Slide Number Placeholder 2">
            <a:extLst>
              <a:ext uri="{FF2B5EF4-FFF2-40B4-BE49-F238E27FC236}">
                <a16:creationId xmlns:a16="http://schemas.microsoft.com/office/drawing/2014/main" id="{040A4A92-06C5-44C4-A52F-C6F6F5E11952}"/>
              </a:ext>
            </a:extLst>
          </p:cNvPr>
          <p:cNvSpPr>
            <a:spLocks noGrp="1"/>
          </p:cNvSpPr>
          <p:nvPr>
            <p:ph type="sldNum" sz="quarter" idx="11"/>
          </p:nvPr>
        </p:nvSpPr>
        <p:spPr/>
        <p:txBody>
          <a:bodyPr/>
          <a:lstStyle/>
          <a:p>
            <a:fld id="{8FC524A1-7B6A-464D-B8BC-8FE2E057339E}" type="slidenum">
              <a:rPr lang="en-GB" smtClean="0"/>
              <a:pPr/>
              <a:t>32</a:t>
            </a:fld>
            <a:endParaRPr lang="en-GB" dirty="0"/>
          </a:p>
        </p:txBody>
      </p:sp>
      <p:sp>
        <p:nvSpPr>
          <p:cNvPr id="4" name="Text Placeholder 3">
            <a:extLst>
              <a:ext uri="{FF2B5EF4-FFF2-40B4-BE49-F238E27FC236}">
                <a16:creationId xmlns:a16="http://schemas.microsoft.com/office/drawing/2014/main" id="{7DBEF583-FD65-4697-A5EC-638A409EE4B5}"/>
              </a:ext>
            </a:extLst>
          </p:cNvPr>
          <p:cNvSpPr>
            <a:spLocks noGrp="1"/>
          </p:cNvSpPr>
          <p:nvPr>
            <p:ph type="body" sz="quarter" idx="10"/>
          </p:nvPr>
        </p:nvSpPr>
        <p:spPr>
          <a:xfrm>
            <a:off x="311653" y="3096494"/>
            <a:ext cx="7344815" cy="2160240"/>
          </a:xfrm>
        </p:spPr>
        <p:txBody>
          <a:bodyPr>
            <a:normAutofit/>
          </a:bodyPr>
          <a:lstStyle/>
          <a:p>
            <a:r>
              <a:rPr lang="en-GB" dirty="0"/>
              <a:t>The MPG was looking forward to having data to show that Community Pharmacy CYP Asthma Reviews, developed in collaboration with other health care asthma leads and the CCG, improved inhaler technique and overall quality of life.</a:t>
            </a:r>
          </a:p>
          <a:p>
            <a:endParaRPr lang="en-GB" dirty="0"/>
          </a:p>
        </p:txBody>
      </p:sp>
    </p:spTree>
    <p:extLst>
      <p:ext uri="{BB962C8B-B14F-4D97-AF65-F5344CB8AC3E}">
        <p14:creationId xmlns:p14="http://schemas.microsoft.com/office/powerpoint/2010/main" val="3549437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3A70-30B4-4CC1-B140-4F7DEB995307}"/>
              </a:ext>
            </a:extLst>
          </p:cNvPr>
          <p:cNvSpPr>
            <a:spLocks noGrp="1"/>
          </p:cNvSpPr>
          <p:nvPr>
            <p:ph type="title"/>
          </p:nvPr>
        </p:nvSpPr>
        <p:spPr/>
        <p:txBody>
          <a:bodyPr/>
          <a:lstStyle/>
          <a:p>
            <a:r>
              <a:rPr lang="en-GB" dirty="0"/>
              <a:t>BUT  Covid-19 happened !!</a:t>
            </a:r>
          </a:p>
        </p:txBody>
      </p:sp>
      <p:sp>
        <p:nvSpPr>
          <p:cNvPr id="3" name="Slide Number Placeholder 2">
            <a:extLst>
              <a:ext uri="{FF2B5EF4-FFF2-40B4-BE49-F238E27FC236}">
                <a16:creationId xmlns:a16="http://schemas.microsoft.com/office/drawing/2014/main" id="{531DF15D-E137-484B-A9A7-76D2DA99D9E0}"/>
              </a:ext>
            </a:extLst>
          </p:cNvPr>
          <p:cNvSpPr>
            <a:spLocks noGrp="1"/>
          </p:cNvSpPr>
          <p:nvPr>
            <p:ph type="sldNum" sz="quarter" idx="11"/>
          </p:nvPr>
        </p:nvSpPr>
        <p:spPr/>
        <p:txBody>
          <a:bodyPr/>
          <a:lstStyle/>
          <a:p>
            <a:fld id="{8FC524A1-7B6A-464D-B8BC-8FE2E057339E}" type="slidenum">
              <a:rPr lang="en-GB" smtClean="0"/>
              <a:pPr/>
              <a:t>33</a:t>
            </a:fld>
            <a:endParaRPr lang="en-GB" dirty="0"/>
          </a:p>
        </p:txBody>
      </p:sp>
      <p:sp>
        <p:nvSpPr>
          <p:cNvPr id="4" name="Text Placeholder 3">
            <a:extLst>
              <a:ext uri="{FF2B5EF4-FFF2-40B4-BE49-F238E27FC236}">
                <a16:creationId xmlns:a16="http://schemas.microsoft.com/office/drawing/2014/main" id="{83E8F83E-25EE-4F35-8C28-6C1B86D10223}"/>
              </a:ext>
            </a:extLst>
          </p:cNvPr>
          <p:cNvSpPr>
            <a:spLocks noGrp="1"/>
          </p:cNvSpPr>
          <p:nvPr>
            <p:ph type="body" sz="quarter" idx="10"/>
          </p:nvPr>
        </p:nvSpPr>
        <p:spPr>
          <a:xfrm>
            <a:off x="251522" y="3068960"/>
            <a:ext cx="7344815" cy="3456384"/>
          </a:xfrm>
        </p:spPr>
        <p:txBody>
          <a:bodyPr>
            <a:normAutofit/>
          </a:bodyPr>
          <a:lstStyle/>
          <a:p>
            <a:r>
              <a:rPr lang="en-GB" dirty="0"/>
              <a:t>Service development came to a standstill as CCGs could no longer commit financially and LPCs prioritised </a:t>
            </a:r>
            <a:r>
              <a:rPr lang="en-GB" dirty="0" err="1"/>
              <a:t>Covid</a:t>
            </a:r>
            <a:r>
              <a:rPr lang="en-GB" dirty="0"/>
              <a:t>-related support for their Community Pharmacy colleagues.</a:t>
            </a:r>
          </a:p>
          <a:p>
            <a:endParaRPr lang="en-GB" dirty="0"/>
          </a:p>
        </p:txBody>
      </p:sp>
    </p:spTree>
    <p:extLst>
      <p:ext uri="{BB962C8B-B14F-4D97-AF65-F5344CB8AC3E}">
        <p14:creationId xmlns:p14="http://schemas.microsoft.com/office/powerpoint/2010/main" val="3921049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dirty="0"/>
              <a:t>Can we find “good” in Covid-19?</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34</a:t>
            </a:fld>
            <a:endParaRPr lang="en-GB" dirty="0"/>
          </a:p>
        </p:txBody>
      </p:sp>
      <p:sp>
        <p:nvSpPr>
          <p:cNvPr id="7" name="Text Placeholder 3">
            <a:extLst>
              <a:ext uri="{FF2B5EF4-FFF2-40B4-BE49-F238E27FC236}">
                <a16:creationId xmlns:a16="http://schemas.microsoft.com/office/drawing/2014/main" id="{13E59FE6-765E-48BE-B0F3-DE6A5FF1794B}"/>
              </a:ext>
            </a:extLst>
          </p:cNvPr>
          <p:cNvSpPr txBox="1">
            <a:spLocks/>
          </p:cNvSpPr>
          <p:nvPr/>
        </p:nvSpPr>
        <p:spPr>
          <a:xfrm>
            <a:off x="323528" y="1556792"/>
            <a:ext cx="8568952" cy="4680520"/>
          </a:xfrm>
          <a:prstGeom prst="rect">
            <a:avLst/>
          </a:prstGeom>
        </p:spPr>
        <p:txBody>
          <a:bodyPr>
            <a:normAutofit fontScale="32500" lnSpcReduction="2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indent="-685800">
              <a:buFont typeface="Arial" panose="020B0604020202020204" pitchFamily="34" charset="0"/>
              <a:buChar char="•"/>
            </a:pPr>
            <a:r>
              <a:rPr lang="en-GB" sz="7400" dirty="0"/>
              <a:t>Suddenly there was increased interest in “</a:t>
            </a:r>
            <a:r>
              <a:rPr lang="en-GB" sz="7400" b="1" dirty="0"/>
              <a:t>good asthma control</a:t>
            </a:r>
            <a:r>
              <a:rPr lang="en-GB" sz="7400" dirty="0"/>
              <a:t>” and people who had not been adhering to prescribed preventative treatment panicked, put in prescription requests and began taking care of their respiratory health.</a:t>
            </a:r>
          </a:p>
          <a:p>
            <a:pPr marL="685800" indent="-685800">
              <a:buFont typeface="Arial" panose="020B0604020202020204" pitchFamily="34" charset="0"/>
              <a:buChar char="•"/>
            </a:pPr>
            <a:r>
              <a:rPr lang="en-GB" sz="7400" dirty="0"/>
              <a:t>Surgeries were </a:t>
            </a:r>
            <a:r>
              <a:rPr lang="en-GB" sz="7400" b="1" dirty="0"/>
              <a:t>quick to respond </a:t>
            </a:r>
            <a:r>
              <a:rPr lang="en-GB" sz="7400" dirty="0"/>
              <a:t>and urgently conducted searches of their respiratory patients ensuring that those requiring treatment had up to date prescriptions</a:t>
            </a:r>
          </a:p>
          <a:p>
            <a:pPr marL="685800" indent="-685800">
              <a:buFont typeface="Arial" panose="020B0604020202020204" pitchFamily="34" charset="0"/>
              <a:buChar char="•"/>
            </a:pPr>
            <a:r>
              <a:rPr lang="en-GB" sz="7400" dirty="0"/>
              <a:t>The panic led to some overprescribing and                           inhaler shortages, but organisations and drug                companies </a:t>
            </a:r>
            <a:r>
              <a:rPr lang="en-GB" sz="7400" b="1" dirty="0"/>
              <a:t>collaborated</a:t>
            </a:r>
            <a:r>
              <a:rPr lang="en-GB" sz="7400" dirty="0"/>
              <a:t> to ensure that patients               received their required treatment molecules.</a:t>
            </a:r>
          </a:p>
          <a:p>
            <a:endParaRPr lang="en-GB" dirty="0"/>
          </a:p>
          <a:p>
            <a:endParaRPr lang="en-GB" dirty="0"/>
          </a:p>
        </p:txBody>
      </p:sp>
    </p:spTree>
    <p:extLst>
      <p:ext uri="{BB962C8B-B14F-4D97-AF65-F5344CB8AC3E}">
        <p14:creationId xmlns:p14="http://schemas.microsoft.com/office/powerpoint/2010/main" val="125780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dirty="0"/>
              <a:t>How did community pharmacy adapt?</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35</a:t>
            </a:fld>
            <a:endParaRPr lang="en-GB" dirty="0"/>
          </a:p>
        </p:txBody>
      </p:sp>
      <p:sp>
        <p:nvSpPr>
          <p:cNvPr id="6" name="Text Placeholder 3">
            <a:extLst>
              <a:ext uri="{FF2B5EF4-FFF2-40B4-BE49-F238E27FC236}">
                <a16:creationId xmlns:a16="http://schemas.microsoft.com/office/drawing/2014/main" id="{705D5560-B0E4-48AD-A05B-1A62DCAB9F6D}"/>
              </a:ext>
            </a:extLst>
          </p:cNvPr>
          <p:cNvSpPr txBox="1">
            <a:spLocks/>
          </p:cNvSpPr>
          <p:nvPr/>
        </p:nvSpPr>
        <p:spPr>
          <a:xfrm>
            <a:off x="251522" y="1628800"/>
            <a:ext cx="8640958" cy="4896544"/>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Since Covid-19 it became difficult in the pharmacy to fully demonstrate, or coach inhaler technique but we  have continued to </a:t>
            </a:r>
            <a:r>
              <a:rPr lang="en-GB" sz="2400" b="1" dirty="0"/>
              <a:t>EDUCATE</a:t>
            </a:r>
          </a:p>
          <a:p>
            <a:pPr marL="342900" indent="-342900">
              <a:buFont typeface="Arial" panose="020B0604020202020204" pitchFamily="34" charset="0"/>
              <a:buChar char="•"/>
            </a:pPr>
            <a:r>
              <a:rPr lang="en-GB" sz="2400" dirty="0"/>
              <a:t>Some Pharmacies used </a:t>
            </a:r>
            <a:r>
              <a:rPr lang="en-GB" sz="2400" b="1" dirty="0"/>
              <a:t>VIDEO</a:t>
            </a:r>
            <a:r>
              <a:rPr lang="en-GB" sz="2400" dirty="0"/>
              <a:t> technology</a:t>
            </a:r>
            <a:r>
              <a:rPr lang="en-GB" sz="2400" b="1" dirty="0"/>
              <a:t>, </a:t>
            </a:r>
            <a:r>
              <a:rPr lang="en-GB" sz="2400" dirty="0"/>
              <a:t>unfortunately</a:t>
            </a:r>
            <a:r>
              <a:rPr lang="en-GB" sz="2400" b="1" dirty="0"/>
              <a:t> not funded </a:t>
            </a:r>
            <a:r>
              <a:rPr lang="en-GB" sz="2400" dirty="0"/>
              <a:t>by</a:t>
            </a:r>
            <a:r>
              <a:rPr lang="en-GB" sz="2400" b="1" dirty="0"/>
              <a:t> NHSE</a:t>
            </a:r>
            <a:endParaRPr lang="en-GB" sz="2400" dirty="0"/>
          </a:p>
          <a:p>
            <a:pPr marL="342900" indent="-342900">
              <a:buFont typeface="Arial" panose="020B0604020202020204" pitchFamily="34" charset="0"/>
              <a:buChar char="•"/>
            </a:pPr>
            <a:r>
              <a:rPr lang="en-GB" sz="2400" dirty="0"/>
              <a:t>Pharmacists familiar with children’s asthma sites could direct CYP to apps such as </a:t>
            </a:r>
            <a:r>
              <a:rPr lang="en-GB" sz="2400" b="1" dirty="0"/>
              <a:t>RAFI TONE</a:t>
            </a:r>
          </a:p>
          <a:p>
            <a:endParaRPr lang="en-GB" dirty="0"/>
          </a:p>
        </p:txBody>
      </p:sp>
    </p:spTree>
    <p:extLst>
      <p:ext uri="{BB962C8B-B14F-4D97-AF65-F5344CB8AC3E}">
        <p14:creationId xmlns:p14="http://schemas.microsoft.com/office/powerpoint/2010/main" val="16869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7C27-F0FA-4465-83E3-8B311BD79C28}"/>
              </a:ext>
            </a:extLst>
          </p:cNvPr>
          <p:cNvSpPr>
            <a:spLocks noGrp="1"/>
          </p:cNvSpPr>
          <p:nvPr>
            <p:ph type="title"/>
          </p:nvPr>
        </p:nvSpPr>
        <p:spPr/>
        <p:txBody>
          <a:bodyPr/>
          <a:lstStyle/>
          <a:p>
            <a:r>
              <a:rPr lang="en-GB" dirty="0"/>
              <a:t>Rafi-Tone</a:t>
            </a:r>
          </a:p>
        </p:txBody>
      </p:sp>
      <p:sp>
        <p:nvSpPr>
          <p:cNvPr id="3" name="Text Placeholder 2">
            <a:extLst>
              <a:ext uri="{FF2B5EF4-FFF2-40B4-BE49-F238E27FC236}">
                <a16:creationId xmlns:a16="http://schemas.microsoft.com/office/drawing/2014/main" id="{8A219255-7F5D-4871-8ABB-5A840E163765}"/>
              </a:ext>
            </a:extLst>
          </p:cNvPr>
          <p:cNvSpPr>
            <a:spLocks noGrp="1"/>
          </p:cNvSpPr>
          <p:nvPr>
            <p:ph type="body"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D5702DC-F4BE-468F-A54A-C29953700D90}"/>
              </a:ext>
            </a:extLst>
          </p:cNvPr>
          <p:cNvSpPr>
            <a:spLocks noGrp="1"/>
          </p:cNvSpPr>
          <p:nvPr>
            <p:ph type="sldNum" sz="quarter" idx="14"/>
          </p:nvPr>
        </p:nvSpPr>
        <p:spPr/>
        <p:txBody>
          <a:bodyPr/>
          <a:lstStyle/>
          <a:p>
            <a:fld id="{8FC524A1-7B6A-464D-B8BC-8FE2E057339E}" type="slidenum">
              <a:rPr lang="en-GB" smtClean="0"/>
              <a:pPr/>
              <a:t>36</a:t>
            </a:fld>
            <a:endParaRPr lang="en-GB" dirty="0"/>
          </a:p>
        </p:txBody>
      </p:sp>
      <p:pic>
        <p:nvPicPr>
          <p:cNvPr id="7" name="Picture 2" descr="Screenshot-1">
            <a:extLst>
              <a:ext uri="{FF2B5EF4-FFF2-40B4-BE49-F238E27FC236}">
                <a16:creationId xmlns:a16="http://schemas.microsoft.com/office/drawing/2014/main" id="{8C5E3A09-A167-43DD-A91E-2CF19F0C3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42" y="2574925"/>
            <a:ext cx="7014142" cy="39504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1681DCA-7F4C-4071-B80B-663A5E32551D}"/>
              </a:ext>
            </a:extLst>
          </p:cNvPr>
          <p:cNvSpPr>
            <a:spLocks noGrp="1"/>
          </p:cNvSpPr>
          <p:nvPr>
            <p:ph sz="quarter" idx="15"/>
          </p:nvPr>
        </p:nvSpPr>
        <p:spPr>
          <a:xfrm>
            <a:off x="250825" y="1341438"/>
            <a:ext cx="8642350" cy="4967287"/>
          </a:xfrm>
        </p:spPr>
        <p:txBody>
          <a:bodyPr>
            <a:normAutofit fontScale="97500"/>
          </a:bodyPr>
          <a:lstStyle/>
          <a:p>
            <a:r>
              <a:rPr lang="en-GB" sz="1300" dirty="0"/>
              <a:t>A newly validated app called Rafi-Tone, developed by clinicians in the UK, makes using an inhaler with a spacer easier and more fun for young children with wheeze or asthma symptoms. By motivating positive inhaler technique, medication is likely to be far more effective; something that is even more crucial during the Covid-19 crisis as those with asthma are advised to be particularly vigilant about taking their medication as prescribed to ensure optimum control. </a:t>
            </a:r>
            <a:br>
              <a:rPr lang="en-GB" sz="1300" dirty="0"/>
            </a:br>
            <a:endParaRPr lang="en-GB" sz="1300" dirty="0"/>
          </a:p>
        </p:txBody>
      </p:sp>
    </p:spTree>
    <p:extLst>
      <p:ext uri="{BB962C8B-B14F-4D97-AF65-F5344CB8AC3E}">
        <p14:creationId xmlns:p14="http://schemas.microsoft.com/office/powerpoint/2010/main" val="3955174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7C27-F0FA-4465-83E3-8B311BD79C28}"/>
              </a:ext>
            </a:extLst>
          </p:cNvPr>
          <p:cNvSpPr>
            <a:spLocks noGrp="1"/>
          </p:cNvSpPr>
          <p:nvPr>
            <p:ph type="title"/>
          </p:nvPr>
        </p:nvSpPr>
        <p:spPr/>
        <p:txBody>
          <a:bodyPr/>
          <a:lstStyle/>
          <a:p>
            <a:r>
              <a:rPr lang="en-GB" dirty="0"/>
              <a:t>Rafi-Tone</a:t>
            </a:r>
          </a:p>
        </p:txBody>
      </p:sp>
      <p:sp>
        <p:nvSpPr>
          <p:cNvPr id="3" name="Text Placeholder 2">
            <a:extLst>
              <a:ext uri="{FF2B5EF4-FFF2-40B4-BE49-F238E27FC236}">
                <a16:creationId xmlns:a16="http://schemas.microsoft.com/office/drawing/2014/main" id="{8A219255-7F5D-4871-8ABB-5A840E163765}"/>
              </a:ext>
            </a:extLst>
          </p:cNvPr>
          <p:cNvSpPr>
            <a:spLocks noGrp="1"/>
          </p:cNvSpPr>
          <p:nvPr>
            <p:ph type="body" sz="quarter" idx="12"/>
          </p:nvPr>
        </p:nvSpPr>
        <p:spPr/>
        <p:txBody>
          <a:bodyPr>
            <a:normAutofit lnSpcReduction="10000"/>
          </a:bodyPr>
          <a:lstStyle/>
          <a:p>
            <a:r>
              <a:rPr lang="en-GB" sz="2400" b="1" dirty="0">
                <a:solidFill>
                  <a:srgbClr val="212B32"/>
                </a:solidFill>
                <a:latin typeface="Frutiger W01"/>
              </a:rPr>
              <a:t>Who is it suitable for? How does it work?</a:t>
            </a:r>
          </a:p>
          <a:p>
            <a:endParaRPr lang="en-GB" dirty="0"/>
          </a:p>
        </p:txBody>
      </p:sp>
      <p:sp>
        <p:nvSpPr>
          <p:cNvPr id="4" name="Slide Number Placeholder 3">
            <a:extLst>
              <a:ext uri="{FF2B5EF4-FFF2-40B4-BE49-F238E27FC236}">
                <a16:creationId xmlns:a16="http://schemas.microsoft.com/office/drawing/2014/main" id="{0D5702DC-F4BE-468F-A54A-C29953700D90}"/>
              </a:ext>
            </a:extLst>
          </p:cNvPr>
          <p:cNvSpPr>
            <a:spLocks noGrp="1"/>
          </p:cNvSpPr>
          <p:nvPr>
            <p:ph type="sldNum" sz="quarter" idx="14"/>
          </p:nvPr>
        </p:nvSpPr>
        <p:spPr/>
        <p:txBody>
          <a:bodyPr/>
          <a:lstStyle/>
          <a:p>
            <a:fld id="{8FC524A1-7B6A-464D-B8BC-8FE2E057339E}" type="slidenum">
              <a:rPr lang="en-GB" smtClean="0"/>
              <a:pPr/>
              <a:t>37</a:t>
            </a:fld>
            <a:endParaRPr lang="en-GB" dirty="0"/>
          </a:p>
        </p:txBody>
      </p:sp>
      <p:sp>
        <p:nvSpPr>
          <p:cNvPr id="9" name="Title 1">
            <a:extLst>
              <a:ext uri="{FF2B5EF4-FFF2-40B4-BE49-F238E27FC236}">
                <a16:creationId xmlns:a16="http://schemas.microsoft.com/office/drawing/2014/main" id="{A1681DCA-7F4C-4071-B80B-663A5E32551D}"/>
              </a:ext>
            </a:extLst>
          </p:cNvPr>
          <p:cNvSpPr>
            <a:spLocks noGrp="1"/>
          </p:cNvSpPr>
          <p:nvPr>
            <p:ph sz="quarter" idx="15"/>
          </p:nvPr>
        </p:nvSpPr>
        <p:spPr>
          <a:xfrm>
            <a:off x="250825" y="1341438"/>
            <a:ext cx="8642350" cy="4967287"/>
          </a:xfrm>
        </p:spPr>
        <p:txBody>
          <a:bodyPr>
            <a:normAutofit fontScale="97500"/>
          </a:bodyPr>
          <a:lstStyle/>
          <a:p>
            <a:br>
              <a:rPr lang="en-GB" sz="1300" dirty="0"/>
            </a:br>
            <a:endParaRPr lang="en-GB" sz="1300" dirty="0"/>
          </a:p>
        </p:txBody>
      </p:sp>
      <p:pic>
        <p:nvPicPr>
          <p:cNvPr id="5" name="Picture 4" descr="A picture containing table, sitting, television, person&#10;&#10;Description automatically generated">
            <a:extLst>
              <a:ext uri="{FF2B5EF4-FFF2-40B4-BE49-F238E27FC236}">
                <a16:creationId xmlns:a16="http://schemas.microsoft.com/office/drawing/2014/main" id="{A9E56441-4F22-46D6-BA38-FECD4B7324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584" y="3010806"/>
            <a:ext cx="7056784" cy="3453377"/>
          </a:xfrm>
          <a:prstGeom prst="rect">
            <a:avLst/>
          </a:prstGeom>
        </p:spPr>
      </p:pic>
      <p:sp>
        <p:nvSpPr>
          <p:cNvPr id="11" name="Text Placeholder 3">
            <a:extLst>
              <a:ext uri="{FF2B5EF4-FFF2-40B4-BE49-F238E27FC236}">
                <a16:creationId xmlns:a16="http://schemas.microsoft.com/office/drawing/2014/main" id="{D8E6C185-58D6-4608-A106-C43A3DCBB26B}"/>
              </a:ext>
            </a:extLst>
          </p:cNvPr>
          <p:cNvSpPr txBox="1">
            <a:spLocks/>
          </p:cNvSpPr>
          <p:nvPr/>
        </p:nvSpPr>
        <p:spPr>
          <a:xfrm>
            <a:off x="275593" y="1116893"/>
            <a:ext cx="8616887" cy="1821307"/>
          </a:xfrm>
          <a:prstGeom prst="rect">
            <a:avLst/>
          </a:prstGeom>
        </p:spPr>
        <p:txBody>
          <a:bodyPr>
            <a:normAutofit fontScale="25000" lnSpcReduction="2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7200" dirty="0">
                <a:solidFill>
                  <a:srgbClr val="212B32"/>
                </a:solidFill>
                <a:latin typeface="Frutiger W01"/>
              </a:rPr>
              <a:t>Young children with wheeze or asthma symptoms.</a:t>
            </a:r>
          </a:p>
          <a:p>
            <a:r>
              <a:rPr lang="en-GB" sz="7200" dirty="0">
                <a:solidFill>
                  <a:srgbClr val="212B32"/>
                </a:solidFill>
                <a:latin typeface="Frutiger W01"/>
              </a:rPr>
              <a:t>Using an inhaler, spacer and small whistle mask manufactured by </a:t>
            </a:r>
            <a:r>
              <a:rPr lang="en-GB" sz="7200" dirty="0">
                <a:solidFill>
                  <a:srgbClr val="330072"/>
                </a:solidFill>
                <a:latin typeface="Frutiger W01"/>
                <a:hlinkClick r:id="rId3"/>
              </a:rPr>
              <a:t>Clement Clarke International Ltd</a:t>
            </a:r>
            <a:r>
              <a:rPr lang="en-GB" sz="7200" dirty="0">
                <a:solidFill>
                  <a:srgbClr val="212B32"/>
                </a:solidFill>
                <a:latin typeface="Frutiger W01"/>
              </a:rPr>
              <a:t>, young children can make sure they are taking their medication correctly. If no air leaks from around the mask, it emits a musical tone and Rafi Robot appears to defeat the baddies in the app.</a:t>
            </a:r>
          </a:p>
          <a:p>
            <a:r>
              <a:rPr lang="en-GB" sz="7200" dirty="0">
                <a:solidFill>
                  <a:srgbClr val="212B32"/>
                </a:solidFill>
                <a:latin typeface="Frutiger W01"/>
              </a:rPr>
              <a:t>The app tracks when and how effectively the inhaler is used, and the characters interact with the child when they breathe properly.</a:t>
            </a:r>
          </a:p>
          <a:p>
            <a:endParaRPr lang="en-GB" dirty="0"/>
          </a:p>
        </p:txBody>
      </p:sp>
    </p:spTree>
    <p:extLst>
      <p:ext uri="{BB962C8B-B14F-4D97-AF65-F5344CB8AC3E}">
        <p14:creationId xmlns:p14="http://schemas.microsoft.com/office/powerpoint/2010/main" val="1141170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sz="2000" dirty="0"/>
              <a:t>Remote consultations and video technology…the future?</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38</a:t>
            </a:fld>
            <a:endParaRPr lang="en-GB" dirty="0"/>
          </a:p>
        </p:txBody>
      </p:sp>
      <p:sp>
        <p:nvSpPr>
          <p:cNvPr id="6" name="Text Placeholder 3">
            <a:extLst>
              <a:ext uri="{FF2B5EF4-FFF2-40B4-BE49-F238E27FC236}">
                <a16:creationId xmlns:a16="http://schemas.microsoft.com/office/drawing/2014/main" id="{705D5560-B0E4-48AD-A05B-1A62DCAB9F6D}"/>
              </a:ext>
            </a:extLst>
          </p:cNvPr>
          <p:cNvSpPr txBox="1">
            <a:spLocks/>
          </p:cNvSpPr>
          <p:nvPr/>
        </p:nvSpPr>
        <p:spPr>
          <a:xfrm>
            <a:off x="251522" y="1628800"/>
            <a:ext cx="8640958" cy="4896544"/>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The arrival of Covid-19 forced the world to change the way we communicate and conduct our lives.</a:t>
            </a:r>
          </a:p>
          <a:p>
            <a:pPr marL="342900" indent="-342900">
              <a:buFont typeface="Arial" panose="020B0604020202020204" pitchFamily="34" charset="0"/>
              <a:buChar char="•"/>
            </a:pPr>
            <a:r>
              <a:rPr lang="en-GB" sz="2400" dirty="0"/>
              <a:t>The forced wide-spread use of video platforms has revolutionised interactions generally.</a:t>
            </a:r>
          </a:p>
          <a:p>
            <a:pPr marL="342900" indent="-342900">
              <a:buFont typeface="Arial" panose="020B0604020202020204" pitchFamily="34" charset="0"/>
              <a:buChar char="•"/>
            </a:pPr>
            <a:r>
              <a:rPr lang="en-GB" sz="2400" dirty="0"/>
              <a:t>NHSE provided </a:t>
            </a:r>
            <a:r>
              <a:rPr lang="en-GB" sz="2400" b="1" dirty="0"/>
              <a:t>FREE </a:t>
            </a:r>
            <a:r>
              <a:rPr lang="en-GB" sz="2400" dirty="0"/>
              <a:t>video technology to enable remote visual consultations in primary and secondary care</a:t>
            </a:r>
          </a:p>
          <a:p>
            <a:endParaRPr lang="en-GB" dirty="0"/>
          </a:p>
        </p:txBody>
      </p:sp>
    </p:spTree>
    <p:extLst>
      <p:ext uri="{BB962C8B-B14F-4D97-AF65-F5344CB8AC3E}">
        <p14:creationId xmlns:p14="http://schemas.microsoft.com/office/powerpoint/2010/main" val="1217985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dirty="0"/>
              <a:t>However…</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39</a:t>
            </a:fld>
            <a:endParaRPr lang="en-GB" dirty="0"/>
          </a:p>
        </p:txBody>
      </p:sp>
      <p:sp>
        <p:nvSpPr>
          <p:cNvPr id="7" name="Text Placeholder 3">
            <a:extLst>
              <a:ext uri="{FF2B5EF4-FFF2-40B4-BE49-F238E27FC236}">
                <a16:creationId xmlns:a16="http://schemas.microsoft.com/office/drawing/2014/main" id="{F65C541E-212D-4DF1-8603-A02385181F3A}"/>
              </a:ext>
            </a:extLst>
          </p:cNvPr>
          <p:cNvSpPr txBox="1">
            <a:spLocks/>
          </p:cNvSpPr>
          <p:nvPr/>
        </p:nvSpPr>
        <p:spPr>
          <a:xfrm>
            <a:off x="251520" y="1916832"/>
            <a:ext cx="8640960" cy="4647060"/>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Whilst telephone and video consultations now the </a:t>
            </a:r>
            <a:r>
              <a:rPr lang="en-GB" sz="2400" b="1" dirty="0"/>
              <a:t>“norm” </a:t>
            </a:r>
            <a:r>
              <a:rPr lang="en-GB" sz="2400" dirty="0"/>
              <a:t>for Primary and Secondary care consultations with apparently 99% of surgeries video enabled,  </a:t>
            </a:r>
          </a:p>
          <a:p>
            <a:pPr marL="342900" indent="-342900">
              <a:buFont typeface="Arial" panose="020B0604020202020204" pitchFamily="34" charset="0"/>
              <a:buChar char="•"/>
            </a:pPr>
            <a:r>
              <a:rPr lang="en-GB" sz="2400" b="1" dirty="0"/>
              <a:t>Community Pharmacies </a:t>
            </a:r>
            <a:r>
              <a:rPr lang="en-GB" sz="2400" dirty="0"/>
              <a:t>have had to </a:t>
            </a:r>
            <a:r>
              <a:rPr lang="en-GB" sz="2400" b="1" dirty="0"/>
              <a:t>source</a:t>
            </a:r>
            <a:r>
              <a:rPr lang="en-GB" sz="2400" dirty="0"/>
              <a:t> and </a:t>
            </a:r>
            <a:r>
              <a:rPr lang="en-GB" sz="2400" b="1" dirty="0"/>
              <a:t>finance </a:t>
            </a:r>
            <a:r>
              <a:rPr lang="en-GB" sz="2400" dirty="0"/>
              <a:t>their own technology.                                               </a:t>
            </a:r>
          </a:p>
          <a:p>
            <a:r>
              <a:rPr lang="en-GB" sz="2400" b="1" dirty="0">
                <a:sym typeface="Wingdings" panose="05000000000000000000" pitchFamily="2" charset="2"/>
              </a:rPr>
              <a:t>             			</a:t>
            </a:r>
            <a:r>
              <a:rPr lang="en-GB" sz="9600" b="1" dirty="0">
                <a:sym typeface="Wingdings" panose="05000000000000000000" pitchFamily="2" charset="2"/>
              </a:rPr>
              <a:t></a:t>
            </a:r>
            <a:endParaRPr lang="en-GB" sz="9600" b="1" dirty="0"/>
          </a:p>
        </p:txBody>
      </p:sp>
    </p:spTree>
    <p:extLst>
      <p:ext uri="{BB962C8B-B14F-4D97-AF65-F5344CB8AC3E}">
        <p14:creationId xmlns:p14="http://schemas.microsoft.com/office/powerpoint/2010/main" val="209789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Community pharmacy vision</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A61F956-1706-459D-81E1-06A0C12F2DA6}"/>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DF88804B-39CB-42C8-A7CA-CE391F407393}"/>
                </a:ext>
              </a:extLst>
            </p:cNvPr>
            <p:cNvPicPr>
              <a:picLocks noChangeArrowheads="1"/>
            </p:cNvPicPr>
            <p:nvPr/>
          </p:nvPicPr>
          <p:blipFill>
            <a:blip r:embed="rId2"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CBFF67BF-1859-4C79-9DDB-3ACCA81AAC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10">
            <a:extLst>
              <a:ext uri="{FF2B5EF4-FFF2-40B4-BE49-F238E27FC236}">
                <a16:creationId xmlns:a16="http://schemas.microsoft.com/office/drawing/2014/main" id="{73A28479-DC97-43A2-9098-A2AC460B6335}"/>
              </a:ext>
            </a:extLst>
          </p:cNvPr>
          <p:cNvSpPr>
            <a:spLocks noGrp="1"/>
          </p:cNvSpPr>
          <p:nvPr>
            <p:ph sz="quarter" idx="15"/>
          </p:nvPr>
        </p:nvSpPr>
        <p:spPr>
          <a:prstGeom prst="rect">
            <a:avLst/>
          </a:prstGeom>
        </p:spPr>
        <p:txBody>
          <a:bodyPr wrap="square">
            <a:spAutoFit/>
          </a:bodyPr>
          <a:lstStyle/>
          <a:p>
            <a:endParaRPr lang="en-GB" dirty="0">
              <a:solidFill>
                <a:srgbClr val="333333"/>
              </a:solidFill>
              <a:latin typeface="Open Sans"/>
            </a:endParaRPr>
          </a:p>
          <a:p>
            <a:endParaRPr lang="en-GB" dirty="0">
              <a:solidFill>
                <a:srgbClr val="333333"/>
              </a:solidFill>
              <a:latin typeface="Open Sans"/>
            </a:endParaRPr>
          </a:p>
          <a:p>
            <a:pPr marL="342900" indent="-342900">
              <a:buAutoNum type="arabicParenR"/>
            </a:pPr>
            <a:r>
              <a:rPr lang="en-GB" b="1" dirty="0">
                <a:solidFill>
                  <a:srgbClr val="333333"/>
                </a:solidFill>
                <a:latin typeface="Open Sans"/>
              </a:rPr>
              <a:t>Acute Care: </a:t>
            </a:r>
            <a:r>
              <a:rPr lang="en-GB" dirty="0">
                <a:solidFill>
                  <a:srgbClr val="333333"/>
                </a:solidFill>
                <a:latin typeface="Open Sans"/>
              </a:rPr>
              <a:t>referrals via NHS 111 into the Community Pharmacy Consultation Service (CPCS). NHS data shows that inhalers are the most requested emergency supply by patients with Salbutamol as number 1 request.</a:t>
            </a:r>
          </a:p>
          <a:p>
            <a:pPr marL="342900" indent="-342900">
              <a:buAutoNum type="arabicParenR"/>
            </a:pPr>
            <a:endParaRPr lang="en-GB" dirty="0">
              <a:solidFill>
                <a:srgbClr val="333333"/>
              </a:solidFill>
              <a:latin typeface="Open Sans"/>
            </a:endParaRPr>
          </a:p>
          <a:p>
            <a:pPr marL="342900" indent="-342900">
              <a:buAutoNum type="arabicParenR"/>
            </a:pPr>
            <a:r>
              <a:rPr lang="en-GB" b="1" dirty="0">
                <a:solidFill>
                  <a:srgbClr val="333333"/>
                </a:solidFill>
                <a:latin typeface="Open Sans"/>
              </a:rPr>
              <a:t>Planned Care: </a:t>
            </a:r>
            <a:r>
              <a:rPr lang="en-GB" dirty="0">
                <a:solidFill>
                  <a:srgbClr val="333333"/>
                </a:solidFill>
                <a:latin typeface="Open Sans"/>
              </a:rPr>
              <a:t>managing Long Term Condition (LTC) patients within the pharmacy working in partnership with GPs and PCNs. Registration of the patient via the pharmacy’s Electronic Prescription Service (EPS). Community pharmacists regularly seen more repeat prescriptions of SABA as opposed to ICS. Regularly patients will advise that they “only need the blue inhaler as the brown one doesn’t work.”</a:t>
            </a:r>
          </a:p>
          <a:p>
            <a:pPr marL="342900" indent="-342900">
              <a:buAutoNum type="arabicParenR"/>
            </a:pPr>
            <a:endParaRPr lang="en-GB" dirty="0">
              <a:solidFill>
                <a:srgbClr val="333333"/>
              </a:solidFill>
              <a:latin typeface="Open Sans"/>
            </a:endParaRPr>
          </a:p>
        </p:txBody>
      </p:sp>
    </p:spTree>
    <p:extLst>
      <p:ext uri="{BB962C8B-B14F-4D97-AF65-F5344CB8AC3E}">
        <p14:creationId xmlns:p14="http://schemas.microsoft.com/office/powerpoint/2010/main" val="386361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sz="2000" dirty="0"/>
              <a:t>What could the future look like for Community Pharmacy?</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40</a:t>
            </a:fld>
            <a:endParaRPr lang="en-GB" dirty="0"/>
          </a:p>
        </p:txBody>
      </p:sp>
      <p:sp>
        <p:nvSpPr>
          <p:cNvPr id="6" name="Text Placeholder 3">
            <a:extLst>
              <a:ext uri="{FF2B5EF4-FFF2-40B4-BE49-F238E27FC236}">
                <a16:creationId xmlns:a16="http://schemas.microsoft.com/office/drawing/2014/main" id="{E09C3B88-B0C6-4E9B-9F09-1E11E011BA10}"/>
              </a:ext>
            </a:extLst>
          </p:cNvPr>
          <p:cNvSpPr txBox="1">
            <a:spLocks/>
          </p:cNvSpPr>
          <p:nvPr/>
        </p:nvSpPr>
        <p:spPr>
          <a:xfrm>
            <a:off x="179512" y="1911746"/>
            <a:ext cx="8784976" cy="4901630"/>
          </a:xfrm>
          <a:prstGeom prst="rect">
            <a:avLst/>
          </a:prstGeom>
        </p:spPr>
        <p:txBody>
          <a:bodyPr>
            <a:normAutofit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Enabling remote consultations in community Pharmacy could extend the reach of healthcare to the “harder to engage” communities and those who are isolating or vulnerable.</a:t>
            </a:r>
          </a:p>
          <a:p>
            <a:r>
              <a:rPr lang="en-GB" sz="2400" b="1" dirty="0"/>
              <a:t>                                  </a:t>
            </a:r>
            <a:r>
              <a:rPr lang="en-GB" sz="2400" b="1" dirty="0">
                <a:highlight>
                  <a:srgbClr val="FFFF00"/>
                </a:highlight>
              </a:rPr>
              <a:t>LATEST NEWS!!</a:t>
            </a:r>
          </a:p>
          <a:p>
            <a:pPr marL="342900" indent="-342900">
              <a:buFont typeface="Arial" panose="020B0604020202020204" pitchFamily="34" charset="0"/>
              <a:buChar char="•"/>
            </a:pPr>
            <a:r>
              <a:rPr lang="en-GB" sz="2400" dirty="0"/>
              <a:t>The PSNC announced that from </a:t>
            </a:r>
            <a:r>
              <a:rPr lang="en-GB" sz="2400" b="1" dirty="0"/>
              <a:t>SEPT 1</a:t>
            </a:r>
            <a:r>
              <a:rPr lang="en-GB" sz="2400" b="1" baseline="30000" dirty="0"/>
              <a:t>ST</a:t>
            </a:r>
            <a:endParaRPr lang="en-GB" sz="2400" b="1" dirty="0"/>
          </a:p>
          <a:p>
            <a:pPr marL="342900" indent="-342900">
              <a:buFont typeface="Arial" panose="020B0604020202020204" pitchFamily="34" charset="0"/>
              <a:buChar char="•"/>
            </a:pPr>
            <a:r>
              <a:rPr lang="en-GB" sz="2400" dirty="0"/>
              <a:t>Community Pharmacy no longer requires paper consent for reviews and MURS/NMS can be conducted remotely</a:t>
            </a:r>
          </a:p>
          <a:p>
            <a:r>
              <a:rPr lang="en-GB" dirty="0"/>
              <a:t>                                     </a:t>
            </a:r>
            <a:r>
              <a:rPr lang="en-GB" sz="6500" dirty="0"/>
              <a:t>     </a:t>
            </a:r>
            <a:r>
              <a:rPr lang="en-GB" sz="9600" dirty="0"/>
              <a:t> </a:t>
            </a:r>
            <a:r>
              <a:rPr lang="en-GB" sz="9600" dirty="0">
                <a:sym typeface="Wingdings" panose="05000000000000000000" pitchFamily="2" charset="2"/>
              </a:rPr>
              <a:t></a:t>
            </a:r>
            <a:endParaRPr lang="en-GB" sz="9600" dirty="0"/>
          </a:p>
          <a:p>
            <a:r>
              <a:rPr lang="en-GB" dirty="0"/>
              <a:t>                                        </a:t>
            </a:r>
          </a:p>
          <a:p>
            <a:endParaRPr lang="en-GB" sz="5400" b="1" dirty="0"/>
          </a:p>
        </p:txBody>
      </p:sp>
    </p:spTree>
    <p:extLst>
      <p:ext uri="{BB962C8B-B14F-4D97-AF65-F5344CB8AC3E}">
        <p14:creationId xmlns:p14="http://schemas.microsoft.com/office/powerpoint/2010/main" val="381260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sz="2000" dirty="0"/>
              <a:t>What could the future look like for Community Pharmacy?</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41</a:t>
            </a:fld>
            <a:endParaRPr lang="en-GB" dirty="0"/>
          </a:p>
        </p:txBody>
      </p:sp>
      <p:sp>
        <p:nvSpPr>
          <p:cNvPr id="7" name="Text Placeholder 3">
            <a:extLst>
              <a:ext uri="{FF2B5EF4-FFF2-40B4-BE49-F238E27FC236}">
                <a16:creationId xmlns:a16="http://schemas.microsoft.com/office/drawing/2014/main" id="{D853698E-5C34-4FD1-9F86-2E615DD53F81}"/>
              </a:ext>
            </a:extLst>
          </p:cNvPr>
          <p:cNvSpPr txBox="1">
            <a:spLocks/>
          </p:cNvSpPr>
          <p:nvPr/>
        </p:nvSpPr>
        <p:spPr>
          <a:xfrm>
            <a:off x="251522" y="1412776"/>
            <a:ext cx="8640958" cy="5112568"/>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There are now several companies developing video platforms specifically designed for Community Pharmacy each platform having additional functions to suit the needs of individual businesses.</a:t>
            </a:r>
          </a:p>
          <a:p>
            <a:pPr marL="342900" indent="-342900">
              <a:buFont typeface="Arial" panose="020B0604020202020204" pitchFamily="34" charset="0"/>
              <a:buChar char="•"/>
            </a:pPr>
            <a:r>
              <a:rPr lang="en-GB" sz="2400" dirty="0"/>
              <a:t>The MPG is researching the acceptability and feasibility of  platforms for Community Pharmacy consultations.</a:t>
            </a:r>
          </a:p>
          <a:p>
            <a:pPr marL="342900" indent="-342900">
              <a:buFont typeface="Arial" panose="020B0604020202020204" pitchFamily="34" charset="0"/>
              <a:buChar char="•"/>
            </a:pPr>
            <a:r>
              <a:rPr lang="en-GB" sz="2400" dirty="0"/>
              <a:t>A survey in collaboration with SCARU (Self Care Academic Research Unit), Imperial College) indicates positive interim results for general public acceptability.</a:t>
            </a:r>
          </a:p>
        </p:txBody>
      </p:sp>
    </p:spTree>
    <p:extLst>
      <p:ext uri="{BB962C8B-B14F-4D97-AF65-F5344CB8AC3E}">
        <p14:creationId xmlns:p14="http://schemas.microsoft.com/office/powerpoint/2010/main" val="200430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a:xfrm>
            <a:off x="250826" y="188915"/>
            <a:ext cx="8642350" cy="930744"/>
          </a:xfrm>
        </p:spPr>
        <p:txBody>
          <a:bodyPr/>
          <a:lstStyle/>
          <a:p>
            <a:r>
              <a:rPr lang="en-GB" sz="2000" dirty="0"/>
              <a:t>What could the future look like for Community Pharmacy CYP Asthma Reviews?</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42</a:t>
            </a:fld>
            <a:endParaRPr lang="en-GB" dirty="0"/>
          </a:p>
        </p:txBody>
      </p:sp>
      <p:sp>
        <p:nvSpPr>
          <p:cNvPr id="6" name="Text Placeholder 3">
            <a:extLst>
              <a:ext uri="{FF2B5EF4-FFF2-40B4-BE49-F238E27FC236}">
                <a16:creationId xmlns:a16="http://schemas.microsoft.com/office/drawing/2014/main" id="{134A50D0-3B69-4595-8F07-D16C7DD6621E}"/>
              </a:ext>
            </a:extLst>
          </p:cNvPr>
          <p:cNvSpPr txBox="1">
            <a:spLocks/>
          </p:cNvSpPr>
          <p:nvPr/>
        </p:nvSpPr>
        <p:spPr>
          <a:xfrm>
            <a:off x="395536" y="1484784"/>
            <a:ext cx="8496944" cy="4896546"/>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Remembering that most Pharmacies have at least 6 annual patient-prescription contacts for long term condition…</a:t>
            </a:r>
            <a:r>
              <a:rPr lang="en-GB" sz="2400" b="1" dirty="0"/>
              <a:t>MAKE EVERY CONTACT COUNT?</a:t>
            </a:r>
          </a:p>
          <a:p>
            <a:pPr marL="342900" indent="-342900">
              <a:buFont typeface="Arial" panose="020B0604020202020204" pitchFamily="34" charset="0"/>
              <a:buChar char="•"/>
            </a:pPr>
            <a:r>
              <a:rPr lang="en-GB" sz="2400" dirty="0"/>
              <a:t>CYP who have not engaged with primary care for annual asthma reviews could be offered a review in Community Pharmacy.</a:t>
            </a:r>
          </a:p>
          <a:p>
            <a:pPr marL="342900" indent="-342900">
              <a:buFont typeface="Arial" panose="020B0604020202020204" pitchFamily="34" charset="0"/>
              <a:buChar char="•"/>
            </a:pPr>
            <a:r>
              <a:rPr lang="en-GB" sz="2400" dirty="0"/>
              <a:t>Community Asthma Nurse or Respiratory Consultant to digitally refer CYP to Community Pharmacy for monitoring. </a:t>
            </a:r>
          </a:p>
        </p:txBody>
      </p:sp>
    </p:spTree>
    <p:extLst>
      <p:ext uri="{BB962C8B-B14F-4D97-AF65-F5344CB8AC3E}">
        <p14:creationId xmlns:p14="http://schemas.microsoft.com/office/powerpoint/2010/main" val="2006355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a:xfrm>
            <a:off x="250826" y="188915"/>
            <a:ext cx="8642350" cy="930744"/>
          </a:xfrm>
        </p:spPr>
        <p:txBody>
          <a:bodyPr/>
          <a:lstStyle/>
          <a:p>
            <a:r>
              <a:rPr lang="en-GB" sz="2000" dirty="0"/>
              <a:t>What could the future look like for Community Pharmacy CYP Asthma Reviews?</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43</a:t>
            </a:fld>
            <a:endParaRPr lang="en-GB" dirty="0"/>
          </a:p>
        </p:txBody>
      </p:sp>
      <p:sp>
        <p:nvSpPr>
          <p:cNvPr id="7" name="Text Placeholder 3">
            <a:extLst>
              <a:ext uri="{FF2B5EF4-FFF2-40B4-BE49-F238E27FC236}">
                <a16:creationId xmlns:a16="http://schemas.microsoft.com/office/drawing/2014/main" id="{C91543E9-5E9B-4241-A2CF-7058880C1132}"/>
              </a:ext>
            </a:extLst>
          </p:cNvPr>
          <p:cNvSpPr txBox="1">
            <a:spLocks/>
          </p:cNvSpPr>
          <p:nvPr/>
        </p:nvSpPr>
        <p:spPr>
          <a:xfrm>
            <a:off x="250131" y="1412777"/>
            <a:ext cx="8642349" cy="4557388"/>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Inhaler technique check and coaching…use of apps?</a:t>
            </a:r>
          </a:p>
          <a:p>
            <a:pPr marL="342900" indent="-342900">
              <a:buFont typeface="Arial" panose="020B0604020202020204" pitchFamily="34" charset="0"/>
              <a:buChar char="•"/>
            </a:pPr>
            <a:r>
              <a:rPr lang="en-GB" sz="2400" dirty="0"/>
              <a:t>Asthma review if concerns raised during the Pharmacy Asthma Quality questions…Reliever vs Preventer/asthma plan/spacer (enabling provision of spacer or peak flow meter if necessary).</a:t>
            </a:r>
          </a:p>
          <a:p>
            <a:pPr marL="342900" indent="-342900">
              <a:buFont typeface="Arial" panose="020B0604020202020204" pitchFamily="34" charset="0"/>
              <a:buChar char="•"/>
            </a:pPr>
            <a:r>
              <a:rPr lang="en-GB" sz="2400" dirty="0"/>
              <a:t>Review with parent or caregiver administering inhalers.</a:t>
            </a:r>
          </a:p>
          <a:p>
            <a:pPr marL="342900" indent="-342900">
              <a:buFont typeface="Arial" panose="020B0604020202020204" pitchFamily="34" charset="0"/>
              <a:buChar char="•"/>
            </a:pPr>
            <a:r>
              <a:rPr lang="en-GB" sz="2400" dirty="0"/>
              <a:t>Opportunistic or referral from another provider.</a:t>
            </a:r>
          </a:p>
          <a:p>
            <a:pPr marL="342900" indent="-342900">
              <a:buFont typeface="Arial" panose="020B0604020202020204" pitchFamily="34" charset="0"/>
              <a:buChar char="•"/>
            </a:pPr>
            <a:r>
              <a:rPr lang="en-GB" sz="2400" dirty="0"/>
              <a:t>Opportunity include  healthy lifestyle and smoking cessation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913187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ACFA-E957-428E-A5E3-3D799CD75A79}"/>
              </a:ext>
            </a:extLst>
          </p:cNvPr>
          <p:cNvSpPr>
            <a:spLocks noGrp="1"/>
          </p:cNvSpPr>
          <p:nvPr>
            <p:ph type="title"/>
          </p:nvPr>
        </p:nvSpPr>
        <p:spPr/>
        <p:txBody>
          <a:bodyPr/>
          <a:lstStyle/>
          <a:p>
            <a:r>
              <a:rPr lang="en-GB" sz="2000" dirty="0"/>
              <a:t>Community Pharmacy and CYP asthma related research</a:t>
            </a:r>
          </a:p>
        </p:txBody>
      </p:sp>
      <p:sp>
        <p:nvSpPr>
          <p:cNvPr id="3" name="Text Placeholder 2">
            <a:extLst>
              <a:ext uri="{FF2B5EF4-FFF2-40B4-BE49-F238E27FC236}">
                <a16:creationId xmlns:a16="http://schemas.microsoft.com/office/drawing/2014/main" id="{0FB547A2-5F19-4E45-8EBD-A0770531A377}"/>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61728F8-1E7B-4381-AB22-66BA143439D1}"/>
              </a:ext>
            </a:extLst>
          </p:cNvPr>
          <p:cNvSpPr>
            <a:spLocks noGrp="1"/>
          </p:cNvSpPr>
          <p:nvPr>
            <p:ph type="sldNum" sz="quarter" idx="14"/>
          </p:nvPr>
        </p:nvSpPr>
        <p:spPr/>
        <p:txBody>
          <a:bodyPr/>
          <a:lstStyle/>
          <a:p>
            <a:fld id="{8FC524A1-7B6A-464D-B8BC-8FE2E057339E}" type="slidenum">
              <a:rPr lang="en-GB" smtClean="0"/>
              <a:pPr/>
              <a:t>44</a:t>
            </a:fld>
            <a:endParaRPr lang="en-GB" dirty="0"/>
          </a:p>
        </p:txBody>
      </p:sp>
      <p:sp>
        <p:nvSpPr>
          <p:cNvPr id="6" name="Text Placeholder 3">
            <a:extLst>
              <a:ext uri="{FF2B5EF4-FFF2-40B4-BE49-F238E27FC236}">
                <a16:creationId xmlns:a16="http://schemas.microsoft.com/office/drawing/2014/main" id="{4AC6B907-142D-4B5F-98CE-717F9F157036}"/>
              </a:ext>
            </a:extLst>
          </p:cNvPr>
          <p:cNvSpPr txBox="1">
            <a:spLocks/>
          </p:cNvSpPr>
          <p:nvPr/>
        </p:nvSpPr>
        <p:spPr>
          <a:xfrm>
            <a:off x="251522" y="1124744"/>
            <a:ext cx="8640958" cy="4896544"/>
          </a:xfrm>
          <a:prstGeom prst="rect">
            <a:avLst/>
          </a:prstGeom>
        </p:spPr>
        <p:txBody>
          <a:bodyPr>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t>The MPG is hoping to collaborate with Clement Clarke, Imperial College and the NIHR to evaluate future CYP asthma review services including the benefits of training devices and training apps.</a:t>
            </a:r>
            <a:endParaRPr lang="en-GB" sz="2000" b="1" dirty="0"/>
          </a:p>
          <a:p>
            <a:pPr marL="342900" indent="-342900">
              <a:buFont typeface="Arial" panose="020B0604020202020204" pitchFamily="34" charset="0"/>
              <a:buChar char="•"/>
            </a:pPr>
            <a:r>
              <a:rPr lang="en-GB" sz="2000" b="1" dirty="0"/>
              <a:t>For example the clip tone                                                                                                       device used with associated                                                      animated app:</a:t>
            </a:r>
          </a:p>
        </p:txBody>
      </p:sp>
      <p:pic>
        <p:nvPicPr>
          <p:cNvPr id="5" name="Picture 4">
            <a:extLst>
              <a:ext uri="{FF2B5EF4-FFF2-40B4-BE49-F238E27FC236}">
                <a16:creationId xmlns:a16="http://schemas.microsoft.com/office/drawing/2014/main" id="{F1617254-D21F-4059-89F2-FA83C6F41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1561" y="2181725"/>
            <a:ext cx="3549077" cy="4564730"/>
          </a:xfrm>
          <a:prstGeom prst="rect">
            <a:avLst/>
          </a:prstGeom>
          <a:noFill/>
        </p:spPr>
      </p:pic>
    </p:spTree>
    <p:extLst>
      <p:ext uri="{BB962C8B-B14F-4D97-AF65-F5344CB8AC3E}">
        <p14:creationId xmlns:p14="http://schemas.microsoft.com/office/powerpoint/2010/main" val="4227293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A40-7E32-4151-A2D8-313EFF128929}"/>
              </a:ext>
            </a:extLst>
          </p:cNvPr>
          <p:cNvSpPr>
            <a:spLocks noGrp="1"/>
          </p:cNvSpPr>
          <p:nvPr>
            <p:ph type="title"/>
          </p:nvPr>
        </p:nvSpPr>
        <p:spPr>
          <a:xfrm>
            <a:off x="251520" y="1124744"/>
            <a:ext cx="8241688" cy="2007550"/>
          </a:xfrm>
        </p:spPr>
        <p:txBody>
          <a:bodyPr/>
          <a:lstStyle/>
          <a:p>
            <a:r>
              <a:rPr lang="en-GB" sz="3600" dirty="0"/>
              <a:t>SO what could the future look like for Community Pharmacy and CYP with asthma?</a:t>
            </a:r>
            <a:endParaRPr lang="en-GB" dirty="0"/>
          </a:p>
        </p:txBody>
      </p:sp>
      <p:sp>
        <p:nvSpPr>
          <p:cNvPr id="3" name="Slide Number Placeholder 2">
            <a:extLst>
              <a:ext uri="{FF2B5EF4-FFF2-40B4-BE49-F238E27FC236}">
                <a16:creationId xmlns:a16="http://schemas.microsoft.com/office/drawing/2014/main" id="{E2026CD4-FD2F-4A4F-9DA3-6AD7677F978F}"/>
              </a:ext>
            </a:extLst>
          </p:cNvPr>
          <p:cNvSpPr>
            <a:spLocks noGrp="1"/>
          </p:cNvSpPr>
          <p:nvPr>
            <p:ph type="sldNum" sz="quarter" idx="11"/>
          </p:nvPr>
        </p:nvSpPr>
        <p:spPr/>
        <p:txBody>
          <a:bodyPr/>
          <a:lstStyle/>
          <a:p>
            <a:fld id="{8FC524A1-7B6A-464D-B8BC-8FE2E057339E}" type="slidenum">
              <a:rPr lang="en-GB" smtClean="0"/>
              <a:pPr/>
              <a:t>45</a:t>
            </a:fld>
            <a:endParaRPr lang="en-GB" dirty="0"/>
          </a:p>
        </p:txBody>
      </p:sp>
      <p:sp>
        <p:nvSpPr>
          <p:cNvPr id="4" name="Text Placeholder 3">
            <a:extLst>
              <a:ext uri="{FF2B5EF4-FFF2-40B4-BE49-F238E27FC236}">
                <a16:creationId xmlns:a16="http://schemas.microsoft.com/office/drawing/2014/main" id="{F816F244-89C5-45E3-BC7B-91F81250A2B6}"/>
              </a:ext>
            </a:extLst>
          </p:cNvPr>
          <p:cNvSpPr>
            <a:spLocks noGrp="1"/>
          </p:cNvSpPr>
          <p:nvPr>
            <p:ph type="body" sz="quarter" idx="10"/>
          </p:nvPr>
        </p:nvSpPr>
        <p:spPr>
          <a:xfrm>
            <a:off x="251520" y="2924944"/>
            <a:ext cx="7344815" cy="3119023"/>
          </a:xfrm>
        </p:spPr>
        <p:txBody>
          <a:bodyPr>
            <a:normAutofit lnSpcReduction="10000"/>
          </a:bodyPr>
          <a:lstStyle/>
          <a:p>
            <a:pPr marL="342900" indent="-342900">
              <a:buFont typeface="Arial" panose="020B0604020202020204" pitchFamily="34" charset="0"/>
              <a:buChar char="•"/>
            </a:pPr>
            <a:r>
              <a:rPr lang="en-GB" dirty="0"/>
              <a:t>Collaborative, integrated, commissioned CYP asthma services</a:t>
            </a:r>
          </a:p>
          <a:p>
            <a:pPr marL="342900" indent="-342900">
              <a:buFont typeface="Arial" panose="020B0604020202020204" pitchFamily="34" charset="0"/>
              <a:buChar char="•"/>
            </a:pPr>
            <a:r>
              <a:rPr lang="en-GB" dirty="0"/>
              <a:t>Technology enabled </a:t>
            </a:r>
            <a:r>
              <a:rPr lang="en-GB" b="1" dirty="0"/>
              <a:t>CHOICE</a:t>
            </a:r>
            <a:r>
              <a:rPr lang="en-GB" dirty="0"/>
              <a:t> to ensure that Community Pharmacy services remain                  accessible to the whole community</a:t>
            </a:r>
          </a:p>
          <a:p>
            <a:pPr marL="342900" indent="-342900">
              <a:buFont typeface="Arial" panose="020B0604020202020204" pitchFamily="34" charset="0"/>
              <a:buChar char="•"/>
            </a:pPr>
            <a:r>
              <a:rPr lang="en-GB" dirty="0"/>
              <a:t>Engaging in community asthma                           research projects to assist further        improvements in healthcare provision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13336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46</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12387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Asthma death toll in England/Wales highest this decade*</a:t>
            </a:r>
            <a:br>
              <a:rPr lang="en-GB" sz="2000" dirty="0"/>
            </a:br>
            <a:endParaRPr lang="en-GB" sz="20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A61F956-1706-459D-81E1-06A0C12F2DA6}"/>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DF88804B-39CB-42C8-A7CA-CE391F407393}"/>
                </a:ext>
              </a:extLst>
            </p:cNvPr>
            <p:cNvPicPr>
              <a:picLocks noChangeArrowheads="1"/>
            </p:cNvPicPr>
            <p:nvPr/>
          </p:nvPicPr>
          <p:blipFill>
            <a:blip r:embed="rId2">
              <a:extLst>
                <a:ext uri="{28A0092B-C50C-407E-A947-70E740481C1C}">
                  <a14:useLocalDpi xmlns:a14="http://schemas.microsoft.com/office/drawing/2010/main" val="0"/>
                </a:ext>
              </a:extLst>
            </a:blip>
            <a:srcRect l="83493"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CBFF67BF-1859-4C79-9DDB-3ACCA81AA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1C1C81BB-84AF-43D2-A49D-4637E4DD4953}"/>
              </a:ext>
            </a:extLst>
          </p:cNvPr>
          <p:cNvGrpSpPr/>
          <p:nvPr/>
        </p:nvGrpSpPr>
        <p:grpSpPr>
          <a:xfrm>
            <a:off x="7244073" y="6018210"/>
            <a:ext cx="1838325" cy="650875"/>
            <a:chOff x="7164388" y="6021388"/>
            <a:chExt cx="1838325" cy="650875"/>
          </a:xfrm>
        </p:grpSpPr>
        <p:pic>
          <p:nvPicPr>
            <p:cNvPr id="12" name="Object 3">
              <a:extLst>
                <a:ext uri="{FF2B5EF4-FFF2-40B4-BE49-F238E27FC236}">
                  <a16:creationId xmlns:a16="http://schemas.microsoft.com/office/drawing/2014/main" id="{863E533D-E0E9-43B7-88EE-E8C360299F89}"/>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psnc.org.uk/data/files/HeartofourCommunitylogo/hooc_logo_colour_high_res.jpg">
              <a:extLst>
                <a:ext uri="{FF2B5EF4-FFF2-40B4-BE49-F238E27FC236}">
                  <a16:creationId xmlns:a16="http://schemas.microsoft.com/office/drawing/2014/main" id="{CFC33C04-AD67-4A44-AF14-D6811B7E09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a:extLst>
              <a:ext uri="{FF2B5EF4-FFF2-40B4-BE49-F238E27FC236}">
                <a16:creationId xmlns:a16="http://schemas.microsoft.com/office/drawing/2014/main" id="{16C64CB9-E6C6-4ADB-A9CE-9699636F2B35}"/>
              </a:ext>
            </a:extLst>
          </p:cNvPr>
          <p:cNvSpPr/>
          <p:nvPr/>
        </p:nvSpPr>
        <p:spPr>
          <a:xfrm>
            <a:off x="499078" y="420785"/>
            <a:ext cx="8280920" cy="1338828"/>
          </a:xfrm>
          <a:prstGeom prst="rect">
            <a:avLst/>
          </a:prstGeom>
        </p:spPr>
        <p:txBody>
          <a:bodyPr wrap="square">
            <a:spAutoFit/>
          </a:bodyPr>
          <a:lstStyle/>
          <a:p>
            <a:pPr algn="ctr" fontAlgn="base"/>
            <a:endParaRPr lang="en-GB" b="1" dirty="0">
              <a:solidFill>
                <a:srgbClr val="39393A"/>
              </a:solidFill>
              <a:latin typeface="IntroSemiBold"/>
            </a:endParaRPr>
          </a:p>
          <a:p>
            <a:pPr algn="ctr" fontAlgn="base"/>
            <a:r>
              <a:rPr lang="en-GB" dirty="0">
                <a:solidFill>
                  <a:srgbClr val="39393A"/>
                </a:solidFill>
                <a:latin typeface="IntroLight"/>
              </a:rPr>
              <a:t>New data shows asthma deaths have increased by a third in the last decade as Asthma UK calls on the NHS to urgently tackle issues with basic asthma care</a:t>
            </a:r>
          </a:p>
          <a:p>
            <a:pPr algn="ctr" fontAlgn="base"/>
            <a:r>
              <a:rPr lang="en-GB" dirty="0">
                <a:solidFill>
                  <a:srgbClr val="39393A"/>
                </a:solidFill>
                <a:latin typeface="IntroLight"/>
              </a:rPr>
              <a:t>  </a:t>
            </a:r>
          </a:p>
          <a:p>
            <a:pPr algn="ctr" fontAlgn="base"/>
            <a:r>
              <a:rPr lang="en-GB" sz="900" dirty="0">
                <a:solidFill>
                  <a:srgbClr val="39393A"/>
                </a:solidFill>
                <a:latin typeface="IntroLight"/>
              </a:rPr>
              <a:t>*</a:t>
            </a:r>
            <a:r>
              <a:rPr lang="en-GB" sz="900" dirty="0" err="1">
                <a:solidFill>
                  <a:srgbClr val="39393A"/>
                </a:solidFill>
                <a:latin typeface="IntroLight"/>
              </a:rPr>
              <a:t>Astham</a:t>
            </a:r>
            <a:r>
              <a:rPr lang="en-GB" sz="900" dirty="0">
                <a:solidFill>
                  <a:srgbClr val="39393A"/>
                </a:solidFill>
                <a:latin typeface="IntroLight"/>
              </a:rPr>
              <a:t> UK website </a:t>
            </a:r>
            <a:r>
              <a:rPr lang="en-GB" sz="900" dirty="0"/>
              <a:t>Friday 9 August 2019</a:t>
            </a:r>
            <a:endParaRPr lang="en-GB" sz="900" b="0" i="0" dirty="0">
              <a:solidFill>
                <a:srgbClr val="39393A"/>
              </a:solidFill>
              <a:effectLst/>
              <a:latin typeface="IntroLight"/>
            </a:endParaRPr>
          </a:p>
        </p:txBody>
      </p:sp>
      <p:pic>
        <p:nvPicPr>
          <p:cNvPr id="15" name="Picture 14">
            <a:extLst>
              <a:ext uri="{FF2B5EF4-FFF2-40B4-BE49-F238E27FC236}">
                <a16:creationId xmlns:a16="http://schemas.microsoft.com/office/drawing/2014/main" id="{E84E6E08-3EDC-43BF-8239-220956ADAB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063626">
            <a:off x="957890" y="1977118"/>
            <a:ext cx="2482979" cy="383310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FA4A144-A8DF-49A6-95EF-55B2423D62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83722">
            <a:off x="5341582" y="2024843"/>
            <a:ext cx="2451945" cy="3725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928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Urgent medicines supply</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A61F956-1706-459D-81E1-06A0C12F2DA6}"/>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DF88804B-39CB-42C8-A7CA-CE391F407393}"/>
                </a:ext>
              </a:extLst>
            </p:cNvPr>
            <p:cNvPicPr>
              <a:picLocks noChangeArrowheads="1"/>
            </p:cNvPicPr>
            <p:nvPr/>
          </p:nvPicPr>
          <p:blipFill>
            <a:blip r:embed="rId2">
              <a:extLst>
                <a:ext uri="{28A0092B-C50C-407E-A947-70E740481C1C}">
                  <a14:useLocalDpi xmlns:a14="http://schemas.microsoft.com/office/drawing/2010/main" val="0"/>
                </a:ext>
              </a:extLst>
            </a:blip>
            <a:srcRect l="83493"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CBFF67BF-1859-4C79-9DDB-3ACCA81AA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1C1C81BB-84AF-43D2-A49D-4637E4DD4953}"/>
              </a:ext>
            </a:extLst>
          </p:cNvPr>
          <p:cNvGrpSpPr/>
          <p:nvPr/>
        </p:nvGrpSpPr>
        <p:grpSpPr>
          <a:xfrm>
            <a:off x="7164388" y="6021388"/>
            <a:ext cx="1838325" cy="650875"/>
            <a:chOff x="7164388" y="6021388"/>
            <a:chExt cx="1838325" cy="650875"/>
          </a:xfrm>
        </p:grpSpPr>
        <p:pic>
          <p:nvPicPr>
            <p:cNvPr id="12" name="Object 3">
              <a:extLst>
                <a:ext uri="{FF2B5EF4-FFF2-40B4-BE49-F238E27FC236}">
                  <a16:creationId xmlns:a16="http://schemas.microsoft.com/office/drawing/2014/main" id="{863E533D-E0E9-43B7-88EE-E8C360299F89}"/>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psnc.org.uk/data/files/HeartofourCommunitylogo/hooc_logo_colour_high_res.jpg">
              <a:extLst>
                <a:ext uri="{FF2B5EF4-FFF2-40B4-BE49-F238E27FC236}">
                  <a16:creationId xmlns:a16="http://schemas.microsoft.com/office/drawing/2014/main" id="{CFC33C04-AD67-4A44-AF14-D6811B7E09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A12418BA-5898-4CA8-9FF5-3AEA439FE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791" y="1268760"/>
            <a:ext cx="8539303" cy="4032448"/>
          </a:xfrm>
          <a:prstGeom prst="rect">
            <a:avLst/>
          </a:prstGeom>
        </p:spPr>
      </p:pic>
    </p:spTree>
    <p:extLst>
      <p:ext uri="{BB962C8B-B14F-4D97-AF65-F5344CB8AC3E}">
        <p14:creationId xmlns:p14="http://schemas.microsoft.com/office/powerpoint/2010/main" val="236108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Improving partnerships</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A61F956-1706-459D-81E1-06A0C12F2DA6}"/>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DF88804B-39CB-42C8-A7CA-CE391F407393}"/>
                </a:ext>
              </a:extLst>
            </p:cNvPr>
            <p:cNvPicPr>
              <a:picLocks noChangeArrowheads="1"/>
            </p:cNvPicPr>
            <p:nvPr/>
          </p:nvPicPr>
          <p:blipFill>
            <a:blip r:embed="rId2">
              <a:extLst>
                <a:ext uri="{28A0092B-C50C-407E-A947-70E740481C1C}">
                  <a14:useLocalDpi xmlns:a14="http://schemas.microsoft.com/office/drawing/2010/main" val="0"/>
                </a:ext>
              </a:extLst>
            </a:blip>
            <a:srcRect l="83493"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CBFF67BF-1859-4C79-9DDB-3ACCA81AA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1C1C81BB-84AF-43D2-A49D-4637E4DD4953}"/>
              </a:ext>
            </a:extLst>
          </p:cNvPr>
          <p:cNvGrpSpPr/>
          <p:nvPr/>
        </p:nvGrpSpPr>
        <p:grpSpPr>
          <a:xfrm>
            <a:off x="7164388" y="6021388"/>
            <a:ext cx="1838325" cy="650875"/>
            <a:chOff x="7164388" y="6021388"/>
            <a:chExt cx="1838325" cy="650875"/>
          </a:xfrm>
        </p:grpSpPr>
        <p:pic>
          <p:nvPicPr>
            <p:cNvPr id="12" name="Object 3">
              <a:extLst>
                <a:ext uri="{FF2B5EF4-FFF2-40B4-BE49-F238E27FC236}">
                  <a16:creationId xmlns:a16="http://schemas.microsoft.com/office/drawing/2014/main" id="{863E533D-E0E9-43B7-88EE-E8C360299F89}"/>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psnc.org.uk/data/files/HeartofourCommunitylogo/hooc_logo_colour_high_res.jpg">
              <a:extLst>
                <a:ext uri="{FF2B5EF4-FFF2-40B4-BE49-F238E27FC236}">
                  <a16:creationId xmlns:a16="http://schemas.microsoft.com/office/drawing/2014/main" id="{CFC33C04-AD67-4A44-AF14-D6811B7E09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2CD2C9D5-C7A0-4F19-8D3B-A5700C48B94A}"/>
              </a:ext>
            </a:extLst>
          </p:cNvPr>
          <p:cNvGrpSpPr/>
          <p:nvPr/>
        </p:nvGrpSpPr>
        <p:grpSpPr>
          <a:xfrm>
            <a:off x="14102" y="1093812"/>
            <a:ext cx="11209567" cy="5143500"/>
            <a:chOff x="0" y="0"/>
            <a:chExt cx="11209567" cy="5143500"/>
          </a:xfrm>
        </p:grpSpPr>
        <p:pic>
          <p:nvPicPr>
            <p:cNvPr id="14" name="Picture 13">
              <a:extLst>
                <a:ext uri="{FF2B5EF4-FFF2-40B4-BE49-F238E27FC236}">
                  <a16:creationId xmlns:a16="http://schemas.microsoft.com/office/drawing/2014/main" id="{EDAA45CB-5D56-4B59-8AF0-F2140169CCED}"/>
                </a:ext>
              </a:extLst>
            </p:cNvPr>
            <p:cNvPicPr/>
            <p:nvPr/>
          </p:nvPicPr>
          <p:blipFill>
            <a:blip r:embed="rId6"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00FFF614-90C4-4451-9B18-BDBFCDB37FD4}"/>
                </a:ext>
              </a:extLst>
            </p:cNvPr>
            <p:cNvSpPr/>
            <p:nvPr/>
          </p:nvSpPr>
          <p:spPr>
            <a:xfrm>
              <a:off x="363931" y="751078"/>
              <a:ext cx="2131915" cy="412906"/>
            </a:xfrm>
            <a:prstGeom prst="rect">
              <a:avLst/>
            </a:prstGeom>
            <a:ln>
              <a:noFill/>
            </a:ln>
          </p:spPr>
          <p:txBody>
            <a:bodyPr vert="horz" lIns="0" tIns="0" rIns="0" bIns="0" rtlCol="0">
              <a:noAutofit/>
            </a:bodyPr>
            <a:lstStyle/>
            <a:p>
              <a:pPr>
                <a:lnSpc>
                  <a:spcPct val="107000"/>
                </a:lnSpc>
                <a:spcAft>
                  <a:spcPts val="800"/>
                </a:spcAft>
              </a:pPr>
              <a:r>
                <a:rPr lang="en-GB" sz="2400" b="1">
                  <a:solidFill>
                    <a:srgbClr val="005EB8"/>
                  </a:solidFill>
                  <a:effectLst/>
                  <a:latin typeface="Calibri" panose="020F0502020204030204" pitchFamily="34" charset="0"/>
                  <a:ea typeface="Calibri" panose="020F0502020204030204" pitchFamily="34" charset="0"/>
                </a:rPr>
                <a:t>Respiratory  </a:t>
              </a:r>
              <a:endParaRPr lang="en-GB" sz="11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067BD542-1982-4E20-B1DC-B94B833F69D8}"/>
                </a:ext>
              </a:extLst>
            </p:cNvPr>
            <p:cNvSpPr/>
            <p:nvPr/>
          </p:nvSpPr>
          <p:spPr>
            <a:xfrm>
              <a:off x="1967484" y="751078"/>
              <a:ext cx="91617" cy="412906"/>
            </a:xfrm>
            <a:prstGeom prst="rect">
              <a:avLst/>
            </a:prstGeom>
            <a:ln>
              <a:noFill/>
            </a:ln>
          </p:spPr>
          <p:txBody>
            <a:bodyPr vert="horz" lIns="0" tIns="0" rIns="0" bIns="0" rtlCol="0">
              <a:noAutofit/>
            </a:bodyPr>
            <a:lstStyle/>
            <a:p>
              <a:pPr>
                <a:lnSpc>
                  <a:spcPct val="107000"/>
                </a:lnSpc>
                <a:spcAft>
                  <a:spcPts val="800"/>
                </a:spcAft>
              </a:pPr>
              <a:r>
                <a:rPr lang="en-GB" sz="2400" b="1">
                  <a:solidFill>
                    <a:srgbClr val="005EB8"/>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5369B434-7DAD-4F10-8340-12EC1CF74E8E}"/>
                </a:ext>
              </a:extLst>
            </p:cNvPr>
            <p:cNvSpPr/>
            <p:nvPr/>
          </p:nvSpPr>
          <p:spPr>
            <a:xfrm>
              <a:off x="448056" y="1187831"/>
              <a:ext cx="1000293"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Clinical Lead: </a:t>
              </a:r>
              <a:endParaRPr lang="en-GB" sz="1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D04800F2-DCB4-4A16-AD19-CCEEA99BAA43}"/>
                </a:ext>
              </a:extLst>
            </p:cNvPr>
            <p:cNvSpPr/>
            <p:nvPr/>
          </p:nvSpPr>
          <p:spPr>
            <a:xfrm>
              <a:off x="1200912" y="1187831"/>
              <a:ext cx="57292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Grainee</a:t>
              </a:r>
              <a:endParaRPr lang="en-GB" sz="1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7D7EC68E-3E32-4DD8-97BB-EB449D89F4FE}"/>
                </a:ext>
              </a:extLst>
            </p:cNvPr>
            <p:cNvSpPr/>
            <p:nvPr/>
          </p:nvSpPr>
          <p:spPr>
            <a:xfrm>
              <a:off x="1632204" y="1187831"/>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DA08EE69-946E-4458-89FA-D49669E4A56D}"/>
                </a:ext>
              </a:extLst>
            </p:cNvPr>
            <p:cNvSpPr/>
            <p:nvPr/>
          </p:nvSpPr>
          <p:spPr>
            <a:xfrm>
              <a:off x="1658112" y="1187831"/>
              <a:ext cx="774478"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d’Anconna</a:t>
              </a:r>
              <a:endParaRPr lang="en-GB"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C9C1CA0D-40AA-41E0-824C-5D69A54A87DC}"/>
                </a:ext>
              </a:extLst>
            </p:cNvPr>
            <p:cNvSpPr/>
            <p:nvPr/>
          </p:nvSpPr>
          <p:spPr>
            <a:xfrm>
              <a:off x="2240534" y="1187831"/>
              <a:ext cx="286300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Consultant Pharmacist for Respiratory </a:t>
              </a:r>
              <a:endParaRPr lang="en-GB" sz="1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4CC328A0-87A8-483B-94E8-388655BF03D4}"/>
                </a:ext>
              </a:extLst>
            </p:cNvPr>
            <p:cNvSpPr/>
            <p:nvPr/>
          </p:nvSpPr>
          <p:spPr>
            <a:xfrm>
              <a:off x="4389755" y="1187831"/>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5C0EB706-A94A-48B5-B405-A18DCBAD416C}"/>
                </a:ext>
              </a:extLst>
            </p:cNvPr>
            <p:cNvSpPr/>
            <p:nvPr/>
          </p:nvSpPr>
          <p:spPr>
            <a:xfrm>
              <a:off x="448056" y="1424051"/>
              <a:ext cx="692250"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CCG Test </a:t>
              </a:r>
              <a:endParaRPr lang="en-GB" sz="1100">
                <a:solidFill>
                  <a:srgbClr val="000000"/>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3DDC47A0-5714-4615-8C86-8FD1218E8243}"/>
                </a:ext>
              </a:extLst>
            </p:cNvPr>
            <p:cNvSpPr/>
            <p:nvPr/>
          </p:nvSpPr>
          <p:spPr>
            <a:xfrm>
              <a:off x="967740" y="1424051"/>
              <a:ext cx="443782"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Beds: </a:t>
              </a:r>
              <a:endParaRPr lang="en-GB" sz="1100">
                <a:solidFill>
                  <a:srgbClr val="000000"/>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DA177CE1-189A-4C6C-ADB1-F37CA2A930C7}"/>
                </a:ext>
              </a:extLst>
            </p:cNvPr>
            <p:cNvSpPr/>
            <p:nvPr/>
          </p:nvSpPr>
          <p:spPr>
            <a:xfrm>
              <a:off x="1299972" y="1424051"/>
              <a:ext cx="987272"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Lambeth and </a:t>
              </a:r>
              <a:endParaRPr lang="en-GB" sz="110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4FDBC665-4ADA-40EA-A667-EC8896606CA0}"/>
                </a:ext>
              </a:extLst>
            </p:cNvPr>
            <p:cNvSpPr/>
            <p:nvPr/>
          </p:nvSpPr>
          <p:spPr>
            <a:xfrm>
              <a:off x="2040890" y="1424051"/>
              <a:ext cx="473391" cy="181679"/>
            </a:xfrm>
            <a:prstGeom prst="rect">
              <a:avLst/>
            </a:prstGeom>
            <a:ln>
              <a:noFill/>
            </a:ln>
          </p:spPr>
          <p:txBody>
            <a:bodyPr vert="horz" lIns="0" tIns="0" rIns="0" bIns="0" rtlCol="0">
              <a:noAutofit/>
            </a:bodyPr>
            <a:lstStyle/>
            <a:p>
              <a:pPr>
                <a:lnSpc>
                  <a:spcPct val="107000"/>
                </a:lnSpc>
                <a:spcAft>
                  <a:spcPts val="800"/>
                </a:spcAft>
              </a:pPr>
              <a:r>
                <a:rPr lang="en-GB" sz="1050" dirty="0">
                  <a:solidFill>
                    <a:srgbClr val="002452"/>
                  </a:solidFill>
                  <a:effectLst/>
                  <a:latin typeface="Calibri" panose="020F0502020204030204" pitchFamily="34" charset="0"/>
                  <a:ea typeface="Calibri" panose="020F0502020204030204" pitchFamily="34" charset="0"/>
                </a:rPr>
                <a:t>Bexley</a:t>
              </a:r>
              <a:endParaRPr lang="en-GB" sz="1100" dirty="0">
                <a:solidFill>
                  <a:srgbClr val="000000"/>
                </a:solidFill>
                <a:effectLst/>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0AD6C061-F47D-495B-88FA-96AA995D7D96}"/>
                </a:ext>
              </a:extLst>
            </p:cNvPr>
            <p:cNvSpPr/>
            <p:nvPr/>
          </p:nvSpPr>
          <p:spPr>
            <a:xfrm>
              <a:off x="2397506" y="1424051"/>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2C4B4A4A-74DF-412A-90ED-226C1E099EA0}"/>
                </a:ext>
              </a:extLst>
            </p:cNvPr>
            <p:cNvSpPr/>
            <p:nvPr/>
          </p:nvSpPr>
          <p:spPr>
            <a:xfrm>
              <a:off x="2424938" y="1424051"/>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3CEDC237-CE25-478D-8121-9578CCF19532}"/>
                </a:ext>
              </a:extLst>
            </p:cNvPr>
            <p:cNvSpPr/>
            <p:nvPr/>
          </p:nvSpPr>
          <p:spPr>
            <a:xfrm>
              <a:off x="448056" y="1660525"/>
              <a:ext cx="2050530"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Governance / Engagement: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8AB598E0-669C-4EA3-8A5B-61CEB0F67917}"/>
                </a:ext>
              </a:extLst>
            </p:cNvPr>
            <p:cNvSpPr/>
            <p:nvPr/>
          </p:nvSpPr>
          <p:spPr>
            <a:xfrm>
              <a:off x="1984502" y="1660525"/>
              <a:ext cx="9225065"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RRPG will be used as the WG for this work, which has membership of clinicians across SEL providers and commissioners. Chaired</a:t>
              </a:r>
              <a:endParaRPr lang="en-GB" sz="1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a16="http://schemas.microsoft.com/office/drawing/2014/main" id="{D3DA466E-11A9-4CCD-B16A-812C069C33B0}"/>
                </a:ext>
              </a:extLst>
            </p:cNvPr>
            <p:cNvSpPr/>
            <p:nvPr/>
          </p:nvSpPr>
          <p:spPr>
            <a:xfrm>
              <a:off x="8922766" y="166052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971FD15D-3943-42E6-817E-8FD890C19259}"/>
                </a:ext>
              </a:extLst>
            </p:cNvPr>
            <p:cNvSpPr/>
            <p:nvPr/>
          </p:nvSpPr>
          <p:spPr>
            <a:xfrm>
              <a:off x="448056" y="1820545"/>
              <a:ext cx="9259312"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by Jin On / Amy Dewar. The group purpose will be to support development, implementation and tracking of benefits of the proje</a:t>
              </a:r>
              <a:endParaRPr lang="en-GB" sz="1100">
                <a:solidFill>
                  <a:srgbClr val="000000"/>
                </a:solidFill>
                <a:effectLst/>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E78A3045-5367-4554-A561-8578736AAB50}"/>
                </a:ext>
              </a:extLst>
            </p:cNvPr>
            <p:cNvSpPr/>
            <p:nvPr/>
          </p:nvSpPr>
          <p:spPr>
            <a:xfrm>
              <a:off x="7412101" y="1820545"/>
              <a:ext cx="17872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ct.</a:t>
              </a:r>
              <a:endParaRPr lang="en-GB" sz="11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ACCDC50B-9857-461A-A070-AE597C74D392}"/>
                </a:ext>
              </a:extLst>
            </p:cNvPr>
            <p:cNvSpPr/>
            <p:nvPr/>
          </p:nvSpPr>
          <p:spPr>
            <a:xfrm>
              <a:off x="7546213" y="182054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A2F5F959-C2F6-42D1-ACE9-39D7C75B666F}"/>
                </a:ext>
              </a:extLst>
            </p:cNvPr>
            <p:cNvSpPr/>
            <p:nvPr/>
          </p:nvSpPr>
          <p:spPr>
            <a:xfrm>
              <a:off x="7575169" y="1820545"/>
              <a:ext cx="1884112"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Regular reports and input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DBFB7712-3568-4DE9-BA51-F690B77656E8}"/>
                </a:ext>
              </a:extLst>
            </p:cNvPr>
            <p:cNvSpPr/>
            <p:nvPr/>
          </p:nvSpPr>
          <p:spPr>
            <a:xfrm>
              <a:off x="448056" y="1980565"/>
              <a:ext cx="3986190"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will come to and from both the IPMO Board and RRPG. </a:t>
              </a:r>
              <a:endParaRPr lang="en-GB" sz="11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E76E62D5-661A-4DA4-BFC2-625194410C47}"/>
                </a:ext>
              </a:extLst>
            </p:cNvPr>
            <p:cNvSpPr/>
            <p:nvPr/>
          </p:nvSpPr>
          <p:spPr>
            <a:xfrm>
              <a:off x="3444494" y="198056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D60A8EE6-A543-425C-8CFF-60B4DDD48454}"/>
                </a:ext>
              </a:extLst>
            </p:cNvPr>
            <p:cNvSpPr/>
            <p:nvPr/>
          </p:nvSpPr>
          <p:spPr>
            <a:xfrm>
              <a:off x="448056" y="2216785"/>
              <a:ext cx="1496872"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What is the project: </a:t>
              </a:r>
              <a:endParaRPr lang="en-GB" sz="11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FF9180BE-F457-4349-8FE1-61E545DE8146}"/>
                </a:ext>
              </a:extLst>
            </p:cNvPr>
            <p:cNvSpPr/>
            <p:nvPr/>
          </p:nvSpPr>
          <p:spPr>
            <a:xfrm>
              <a:off x="1571244" y="2216785"/>
              <a:ext cx="321010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Identify a cohort of airways disease patients </a:t>
              </a:r>
              <a:endParaRPr lang="en-GB" sz="11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0241B1E1-C376-414C-9CC5-959A32ACCFD9}"/>
                </a:ext>
              </a:extLst>
            </p:cNvPr>
            <p:cNvSpPr/>
            <p:nvPr/>
          </p:nvSpPr>
          <p:spPr>
            <a:xfrm>
              <a:off x="3985895" y="2216785"/>
              <a:ext cx="5404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EC728AFF-755A-4668-9028-09AF6188F654}"/>
                </a:ext>
              </a:extLst>
            </p:cNvPr>
            <p:cNvSpPr/>
            <p:nvPr/>
          </p:nvSpPr>
          <p:spPr>
            <a:xfrm>
              <a:off x="4026933" y="2216785"/>
              <a:ext cx="3114144"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with either mental or physical health issues</a:t>
              </a:r>
              <a:endParaRPr lang="en-GB" sz="11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40261E47-65FD-4254-A5A7-A0ED07FF2F1F}"/>
                </a:ext>
              </a:extLst>
            </p:cNvPr>
            <p:cNvSpPr/>
            <p:nvPr/>
          </p:nvSpPr>
          <p:spPr>
            <a:xfrm>
              <a:off x="6367725" y="2216785"/>
              <a:ext cx="54045"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a:t>
              </a:r>
              <a:endParaRPr lang="en-GB" sz="1100">
                <a:solidFill>
                  <a:srgbClr val="000000"/>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a16="http://schemas.microsoft.com/office/drawing/2014/main" id="{192DF1D3-ACFD-458E-A085-CAF4DA9CB149}"/>
                </a:ext>
              </a:extLst>
            </p:cNvPr>
            <p:cNvSpPr/>
            <p:nvPr/>
          </p:nvSpPr>
          <p:spPr>
            <a:xfrm>
              <a:off x="6409309" y="221678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673B8B69-A1EE-4501-8F05-F6A64A0BC1F8}"/>
                </a:ext>
              </a:extLst>
            </p:cNvPr>
            <p:cNvSpPr/>
            <p:nvPr/>
          </p:nvSpPr>
          <p:spPr>
            <a:xfrm>
              <a:off x="6438265" y="2216785"/>
              <a:ext cx="3173363"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from at least 2 GP practices in each of the 2 </a:t>
              </a:r>
              <a:endParaRPr lang="en-GB" sz="1100">
                <a:solidFill>
                  <a:srgbClr val="000000"/>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a16="http://schemas.microsoft.com/office/drawing/2014/main" id="{D6030094-E8FF-4174-B1F3-4279C23B4262}"/>
                </a:ext>
              </a:extLst>
            </p:cNvPr>
            <p:cNvSpPr/>
            <p:nvPr/>
          </p:nvSpPr>
          <p:spPr>
            <a:xfrm>
              <a:off x="448056" y="2376805"/>
              <a:ext cx="1050058"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SEL boroughs. </a:t>
              </a:r>
              <a:endParaRPr lang="en-GB" sz="1100">
                <a:solidFill>
                  <a:srgbClr val="000000"/>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a16="http://schemas.microsoft.com/office/drawing/2014/main" id="{A11B5FC7-691C-4AC0-88EA-42AAEED5EECC}"/>
                </a:ext>
              </a:extLst>
            </p:cNvPr>
            <p:cNvSpPr/>
            <p:nvPr/>
          </p:nvSpPr>
          <p:spPr>
            <a:xfrm>
              <a:off x="1235964" y="2376805"/>
              <a:ext cx="650512"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Optimise</a:t>
              </a:r>
              <a:endParaRPr lang="en-GB" sz="1100">
                <a:solidFill>
                  <a:srgbClr val="000000"/>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a16="http://schemas.microsoft.com/office/drawing/2014/main" id="{129E724B-6366-461B-80A5-F9B624827D4E}"/>
                </a:ext>
              </a:extLst>
            </p:cNvPr>
            <p:cNvSpPr/>
            <p:nvPr/>
          </p:nvSpPr>
          <p:spPr>
            <a:xfrm>
              <a:off x="1725422" y="237680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7FD596C3-04A4-4C66-BC84-509DA0871BD7}"/>
                </a:ext>
              </a:extLst>
            </p:cNvPr>
            <p:cNvSpPr/>
            <p:nvPr/>
          </p:nvSpPr>
          <p:spPr>
            <a:xfrm>
              <a:off x="1754378" y="2376805"/>
              <a:ext cx="3483546" cy="181679"/>
            </a:xfrm>
            <a:prstGeom prst="rect">
              <a:avLst/>
            </a:prstGeom>
            <a:ln>
              <a:noFill/>
            </a:ln>
          </p:spPr>
          <p:txBody>
            <a:bodyPr vert="horz" lIns="0" tIns="0" rIns="0" bIns="0" rtlCol="0">
              <a:noAutofit/>
            </a:bodyPr>
            <a:lstStyle/>
            <a:p>
              <a:pPr>
                <a:lnSpc>
                  <a:spcPct val="107000"/>
                </a:lnSpc>
                <a:spcAft>
                  <a:spcPts val="800"/>
                </a:spcAft>
              </a:pPr>
              <a:r>
                <a:rPr lang="en-GB" sz="1050" dirty="0">
                  <a:solidFill>
                    <a:srgbClr val="002452"/>
                  </a:solidFill>
                  <a:effectLst/>
                  <a:latin typeface="Calibri" panose="020F0502020204030204" pitchFamily="34" charset="0"/>
                  <a:ea typeface="Calibri" panose="020F0502020204030204" pitchFamily="34" charset="0"/>
                </a:rPr>
                <a:t>their treatment from medicines and adherence, </a:t>
              </a:r>
              <a:endParaRPr lang="en-GB" sz="1100" dirty="0">
                <a:solidFill>
                  <a:srgbClr val="000000"/>
                </a:solidFill>
                <a:effectLst/>
                <a:latin typeface="Calibri" panose="020F0502020204030204" pitchFamily="34" charset="0"/>
                <a:ea typeface="Calibri" panose="020F0502020204030204" pitchFamily="34" charset="0"/>
              </a:endParaRPr>
            </a:p>
          </p:txBody>
        </p:sp>
        <p:sp>
          <p:nvSpPr>
            <p:cNvPr id="49" name="Rectangle 48">
              <a:extLst>
                <a:ext uri="{FF2B5EF4-FFF2-40B4-BE49-F238E27FC236}">
                  <a16:creationId xmlns:a16="http://schemas.microsoft.com/office/drawing/2014/main" id="{8C94A7B3-F3A7-40BF-8E3E-7BF2B0ECB3C1}"/>
                </a:ext>
              </a:extLst>
            </p:cNvPr>
            <p:cNvSpPr/>
            <p:nvPr/>
          </p:nvSpPr>
          <p:spPr>
            <a:xfrm>
              <a:off x="4371467" y="2376805"/>
              <a:ext cx="56043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utilising</a:t>
              </a:r>
              <a:endParaRPr lang="en-GB" sz="1100">
                <a:solidFill>
                  <a:srgbClr val="000000"/>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CD21E741-1821-4C42-9B16-0D12AA2FC91F}"/>
                </a:ext>
              </a:extLst>
            </p:cNvPr>
            <p:cNvSpPr/>
            <p:nvPr/>
          </p:nvSpPr>
          <p:spPr>
            <a:xfrm>
              <a:off x="4792091" y="2376805"/>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F11EB034-A7C1-47F5-AFC1-C189915A4437}"/>
                </a:ext>
              </a:extLst>
            </p:cNvPr>
            <p:cNvSpPr/>
            <p:nvPr/>
          </p:nvSpPr>
          <p:spPr>
            <a:xfrm>
              <a:off x="4822571" y="2376805"/>
              <a:ext cx="555922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primary care pharmacists, community pharmacists and hospital pharmacists. </a:t>
              </a:r>
              <a:endParaRPr lang="en-GB" sz="1100">
                <a:solidFill>
                  <a:srgbClr val="000000"/>
                </a:solidFill>
                <a:effectLst/>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6B6562BE-6DC6-4777-8467-9043C24746EE}"/>
                </a:ext>
              </a:extLst>
            </p:cNvPr>
            <p:cNvSpPr/>
            <p:nvPr/>
          </p:nvSpPr>
          <p:spPr>
            <a:xfrm>
              <a:off x="9000490" y="2376805"/>
              <a:ext cx="40311"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3" name="Rectangle 52">
              <a:extLst>
                <a:ext uri="{FF2B5EF4-FFF2-40B4-BE49-F238E27FC236}">
                  <a16:creationId xmlns:a16="http://schemas.microsoft.com/office/drawing/2014/main" id="{34EF5AEE-7461-4E9E-B659-16ECD0D059D1}"/>
                </a:ext>
              </a:extLst>
            </p:cNvPr>
            <p:cNvSpPr/>
            <p:nvPr/>
          </p:nvSpPr>
          <p:spPr>
            <a:xfrm>
              <a:off x="448056" y="2613406"/>
              <a:ext cx="4015442"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What work is already happening in SEL related to this: </a:t>
              </a:r>
              <a:endParaRPr lang="en-GB" sz="11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AC0F9E5D-0F71-4542-8516-F30F3BFBD957}"/>
                </a:ext>
              </a:extLst>
            </p:cNvPr>
            <p:cNvSpPr/>
            <p:nvPr/>
          </p:nvSpPr>
          <p:spPr>
            <a:xfrm>
              <a:off x="3467354" y="2613406"/>
              <a:ext cx="2769000"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Virtual Clinics in parts of Lambeth and </a:t>
              </a:r>
              <a:endParaRPr lang="en-GB" sz="1100">
                <a:solidFill>
                  <a:srgbClr val="000000"/>
                </a:solidFill>
                <a:effectLst/>
                <a:latin typeface="Calibri" panose="020F0502020204030204" pitchFamily="34" charset="0"/>
                <a:ea typeface="Calibri" panose="020F0502020204030204" pitchFamily="34" charset="0"/>
              </a:endParaRPr>
            </a:p>
          </p:txBody>
        </p:sp>
        <p:sp>
          <p:nvSpPr>
            <p:cNvPr id="55" name="Rectangle 54">
              <a:extLst>
                <a:ext uri="{FF2B5EF4-FFF2-40B4-BE49-F238E27FC236}">
                  <a16:creationId xmlns:a16="http://schemas.microsoft.com/office/drawing/2014/main" id="{7B1CA683-8D80-466B-817F-57337E71146C}"/>
                </a:ext>
              </a:extLst>
            </p:cNvPr>
            <p:cNvSpPr/>
            <p:nvPr/>
          </p:nvSpPr>
          <p:spPr>
            <a:xfrm>
              <a:off x="5547995" y="2613406"/>
              <a:ext cx="776262"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Southwark</a:t>
              </a:r>
              <a:endParaRPr lang="en-GB" sz="11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5F689B34-F4B8-4360-8890-D3C4ABA59616}"/>
                </a:ext>
              </a:extLst>
            </p:cNvPr>
            <p:cNvSpPr/>
            <p:nvPr/>
          </p:nvSpPr>
          <p:spPr>
            <a:xfrm>
              <a:off x="6131941" y="2613406"/>
              <a:ext cx="210778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Inhaler technique service in </a:t>
              </a:r>
              <a:endParaRPr lang="en-GB" sz="11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44AA5743-CFB2-44E0-95E4-256AF4BBC6AC}"/>
                </a:ext>
              </a:extLst>
            </p:cNvPr>
            <p:cNvSpPr/>
            <p:nvPr/>
          </p:nvSpPr>
          <p:spPr>
            <a:xfrm>
              <a:off x="7716901" y="2613406"/>
              <a:ext cx="47339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Bexley</a:t>
              </a:r>
              <a:endParaRPr lang="en-GB" sz="1100">
                <a:solidFill>
                  <a:srgbClr val="000000"/>
                </a:solidFill>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a16="http://schemas.microsoft.com/office/drawing/2014/main" id="{A0093325-2258-4548-95A3-939813780A66}"/>
                </a:ext>
              </a:extLst>
            </p:cNvPr>
            <p:cNvSpPr/>
            <p:nvPr/>
          </p:nvSpPr>
          <p:spPr>
            <a:xfrm>
              <a:off x="8073898" y="2613406"/>
              <a:ext cx="40311"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a16="http://schemas.microsoft.com/office/drawing/2014/main" id="{A59A2D2A-5830-47EC-9F44-36DB5A9E06C1}"/>
                </a:ext>
              </a:extLst>
            </p:cNvPr>
            <p:cNvSpPr/>
            <p:nvPr/>
          </p:nvSpPr>
          <p:spPr>
            <a:xfrm>
              <a:off x="448056" y="2849626"/>
              <a:ext cx="2493777"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Thoughts on measures of success:</a:t>
              </a:r>
              <a:endParaRPr lang="en-GB" sz="1100">
                <a:solidFill>
                  <a:srgbClr val="000000"/>
                </a:solidFill>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a16="http://schemas.microsoft.com/office/drawing/2014/main" id="{EBEAA40F-2C37-4E81-BE3A-2DF52EF6C550}"/>
                </a:ext>
              </a:extLst>
            </p:cNvPr>
            <p:cNvSpPr/>
            <p:nvPr/>
          </p:nvSpPr>
          <p:spPr>
            <a:xfrm>
              <a:off x="2322830" y="2849626"/>
              <a:ext cx="40311" cy="181679"/>
            </a:xfrm>
            <a:prstGeom prst="rect">
              <a:avLst/>
            </a:prstGeom>
            <a:ln>
              <a:noFill/>
            </a:ln>
          </p:spPr>
          <p:txBody>
            <a:bodyPr vert="horz" lIns="0" tIns="0" rIns="0" bIns="0" rtlCol="0">
              <a:noAutofit/>
            </a:bodyPr>
            <a:lstStyle/>
            <a:p>
              <a:pPr>
                <a:lnSpc>
                  <a:spcPct val="107000"/>
                </a:lnSpc>
                <a:spcAft>
                  <a:spcPts val="800"/>
                </a:spcAft>
              </a:pPr>
              <a:r>
                <a:rPr lang="en-GB" sz="1050" b="1">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518A0DC8-5B06-4E99-BBD7-95BD007C9E6F}"/>
                </a:ext>
              </a:extLst>
            </p:cNvPr>
            <p:cNvSpPr/>
            <p:nvPr/>
          </p:nvSpPr>
          <p:spPr>
            <a:xfrm>
              <a:off x="448056" y="3085846"/>
              <a:ext cx="13616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1.</a:t>
              </a:r>
              <a:endParaRPr lang="en-GB" sz="11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D8473634-2854-43DF-87CF-1DCB58097442}"/>
                </a:ext>
              </a:extLst>
            </p:cNvPr>
            <p:cNvSpPr/>
            <p:nvPr/>
          </p:nvSpPr>
          <p:spPr>
            <a:xfrm>
              <a:off x="790956" y="3085846"/>
              <a:ext cx="706626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patients seen by a pharmacist of those that had been identified (quarterly monitoring) </a:t>
              </a:r>
              <a:endParaRPr lang="en-GB" sz="1100">
                <a:solidFill>
                  <a:srgbClr val="000000"/>
                </a:solidFill>
                <a:effectLst/>
                <a:latin typeface="Calibri" panose="020F0502020204030204" pitchFamily="34" charset="0"/>
                <a:ea typeface="Calibri" panose="020F0502020204030204" pitchFamily="34" charset="0"/>
              </a:endParaRPr>
            </a:p>
          </p:txBody>
        </p:sp>
        <p:sp>
          <p:nvSpPr>
            <p:cNvPr id="63" name="Rectangle 62">
              <a:extLst>
                <a:ext uri="{FF2B5EF4-FFF2-40B4-BE49-F238E27FC236}">
                  <a16:creationId xmlns:a16="http://schemas.microsoft.com/office/drawing/2014/main" id="{F89090CA-AD3A-4BD4-AF77-A7C24BA82E00}"/>
                </a:ext>
              </a:extLst>
            </p:cNvPr>
            <p:cNvSpPr/>
            <p:nvPr/>
          </p:nvSpPr>
          <p:spPr>
            <a:xfrm>
              <a:off x="6101461" y="3085846"/>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64" name="Rectangle 63">
              <a:extLst>
                <a:ext uri="{FF2B5EF4-FFF2-40B4-BE49-F238E27FC236}">
                  <a16:creationId xmlns:a16="http://schemas.microsoft.com/office/drawing/2014/main" id="{0D3A06D8-E6B7-4B4C-B90E-C8899C52D04F}"/>
                </a:ext>
              </a:extLst>
            </p:cNvPr>
            <p:cNvSpPr/>
            <p:nvPr/>
          </p:nvSpPr>
          <p:spPr>
            <a:xfrm>
              <a:off x="448056" y="3322066"/>
              <a:ext cx="136161"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2.</a:t>
              </a:r>
              <a:endParaRPr lang="en-GB" sz="1100">
                <a:solidFill>
                  <a:srgbClr val="000000"/>
                </a:solidFill>
                <a:effectLst/>
                <a:latin typeface="Calibri" panose="020F0502020204030204" pitchFamily="34" charset="0"/>
                <a:ea typeface="Calibri" panose="020F0502020204030204" pitchFamily="34" charset="0"/>
              </a:endParaRPr>
            </a:p>
          </p:txBody>
        </p:sp>
        <p:sp>
          <p:nvSpPr>
            <p:cNvPr id="65" name="Rectangle 64">
              <a:extLst>
                <a:ext uri="{FF2B5EF4-FFF2-40B4-BE49-F238E27FC236}">
                  <a16:creationId xmlns:a16="http://schemas.microsoft.com/office/drawing/2014/main" id="{C9893FE3-F49D-48EE-8427-D45DD4EA09B9}"/>
                </a:ext>
              </a:extLst>
            </p:cNvPr>
            <p:cNvSpPr/>
            <p:nvPr/>
          </p:nvSpPr>
          <p:spPr>
            <a:xfrm>
              <a:off x="790956" y="3322066"/>
              <a:ext cx="4398757"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pharmacists that had received adherence training</a:t>
              </a:r>
              <a:endParaRPr lang="en-GB" sz="1100">
                <a:solidFill>
                  <a:srgbClr val="000000"/>
                </a:solidFill>
                <a:effectLst/>
                <a:latin typeface="Calibri" panose="020F0502020204030204" pitchFamily="34" charset="0"/>
                <a:ea typeface="Calibri" panose="020F0502020204030204" pitchFamily="34" charset="0"/>
              </a:endParaRPr>
            </a:p>
          </p:txBody>
        </p:sp>
        <p:sp>
          <p:nvSpPr>
            <p:cNvPr id="66" name="Rectangle 65">
              <a:extLst>
                <a:ext uri="{FF2B5EF4-FFF2-40B4-BE49-F238E27FC236}">
                  <a16:creationId xmlns:a16="http://schemas.microsoft.com/office/drawing/2014/main" id="{0A80B8BF-09C9-482A-9DF8-B0849DD48081}"/>
                </a:ext>
              </a:extLst>
            </p:cNvPr>
            <p:cNvSpPr/>
            <p:nvPr/>
          </p:nvSpPr>
          <p:spPr>
            <a:xfrm>
              <a:off x="4098671" y="3322066"/>
              <a:ext cx="40311"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67" name="Rectangle 66">
              <a:extLst>
                <a:ext uri="{FF2B5EF4-FFF2-40B4-BE49-F238E27FC236}">
                  <a16:creationId xmlns:a16="http://schemas.microsoft.com/office/drawing/2014/main" id="{DE217858-49B0-4D0D-86AE-B8A9CBF276AF}"/>
                </a:ext>
              </a:extLst>
            </p:cNvPr>
            <p:cNvSpPr/>
            <p:nvPr/>
          </p:nvSpPr>
          <p:spPr>
            <a:xfrm>
              <a:off x="448056" y="3558286"/>
              <a:ext cx="13616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3.</a:t>
              </a:r>
              <a:endParaRPr lang="en-GB" sz="1100">
                <a:solidFill>
                  <a:srgbClr val="000000"/>
                </a:solidFill>
                <a:effectLst/>
                <a:latin typeface="Calibri" panose="020F0502020204030204" pitchFamily="34" charset="0"/>
                <a:ea typeface="Calibri" panose="020F0502020204030204" pitchFamily="34" charset="0"/>
              </a:endParaRPr>
            </a:p>
          </p:txBody>
        </p:sp>
        <p:sp>
          <p:nvSpPr>
            <p:cNvPr id="68" name="Rectangle 67">
              <a:extLst>
                <a:ext uri="{FF2B5EF4-FFF2-40B4-BE49-F238E27FC236}">
                  <a16:creationId xmlns:a16="http://schemas.microsoft.com/office/drawing/2014/main" id="{DE516087-4ECE-4E33-9932-73505DCE799F}"/>
                </a:ext>
              </a:extLst>
            </p:cNvPr>
            <p:cNvSpPr/>
            <p:nvPr/>
          </p:nvSpPr>
          <p:spPr>
            <a:xfrm>
              <a:off x="790956" y="3558286"/>
              <a:ext cx="6286436"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patients who have been identified using the adherence screener in practice </a:t>
              </a:r>
              <a:endParaRPr lang="en-GB" sz="1100">
                <a:solidFill>
                  <a:srgbClr val="000000"/>
                </a:solidFill>
                <a:effectLst/>
                <a:latin typeface="Calibri" panose="020F0502020204030204" pitchFamily="34" charset="0"/>
                <a:ea typeface="Calibri" panose="020F0502020204030204" pitchFamily="34" charset="0"/>
              </a:endParaRPr>
            </a:p>
          </p:txBody>
        </p:sp>
        <p:sp>
          <p:nvSpPr>
            <p:cNvPr id="69" name="Rectangle 68">
              <a:extLst>
                <a:ext uri="{FF2B5EF4-FFF2-40B4-BE49-F238E27FC236}">
                  <a16:creationId xmlns:a16="http://schemas.microsoft.com/office/drawing/2014/main" id="{7F7EBA7A-B53F-4978-87A5-DD88618DE585}"/>
                </a:ext>
              </a:extLst>
            </p:cNvPr>
            <p:cNvSpPr/>
            <p:nvPr/>
          </p:nvSpPr>
          <p:spPr>
            <a:xfrm>
              <a:off x="5517515" y="3558286"/>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70" name="Rectangle 69">
              <a:extLst>
                <a:ext uri="{FF2B5EF4-FFF2-40B4-BE49-F238E27FC236}">
                  <a16:creationId xmlns:a16="http://schemas.microsoft.com/office/drawing/2014/main" id="{ED793712-C865-4CA6-9A37-9A1BADA1E328}"/>
                </a:ext>
              </a:extLst>
            </p:cNvPr>
            <p:cNvSpPr/>
            <p:nvPr/>
          </p:nvSpPr>
          <p:spPr>
            <a:xfrm>
              <a:off x="448056" y="3794531"/>
              <a:ext cx="136262" cy="182092"/>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4.</a:t>
              </a:r>
              <a:endParaRPr lang="en-GB" sz="1100">
                <a:solidFill>
                  <a:srgbClr val="000000"/>
                </a:solidFill>
                <a:effectLst/>
                <a:latin typeface="Calibri" panose="020F0502020204030204" pitchFamily="34" charset="0"/>
                <a:ea typeface="Calibri" panose="020F0502020204030204" pitchFamily="34" charset="0"/>
              </a:endParaRPr>
            </a:p>
          </p:txBody>
        </p:sp>
        <p:sp>
          <p:nvSpPr>
            <p:cNvPr id="71" name="Rectangle 70">
              <a:extLst>
                <a:ext uri="{FF2B5EF4-FFF2-40B4-BE49-F238E27FC236}">
                  <a16:creationId xmlns:a16="http://schemas.microsoft.com/office/drawing/2014/main" id="{7EF497D5-C334-4EFB-99CF-8E0D65460FD2}"/>
                </a:ext>
              </a:extLst>
            </p:cNvPr>
            <p:cNvSpPr/>
            <p:nvPr/>
          </p:nvSpPr>
          <p:spPr>
            <a:xfrm>
              <a:off x="790956" y="3794531"/>
              <a:ext cx="6930903" cy="182092"/>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patients where a referral or support was required from pharmacist in another sector </a:t>
              </a:r>
              <a:endParaRPr lang="en-GB" sz="1100">
                <a:solidFill>
                  <a:srgbClr val="000000"/>
                </a:solidFill>
                <a:effectLst/>
                <a:latin typeface="Calibri" panose="020F0502020204030204" pitchFamily="34" charset="0"/>
                <a:ea typeface="Calibri" panose="020F0502020204030204" pitchFamily="34" charset="0"/>
              </a:endParaRPr>
            </a:p>
          </p:txBody>
        </p:sp>
        <p:sp>
          <p:nvSpPr>
            <p:cNvPr id="72" name="Rectangle 71">
              <a:extLst>
                <a:ext uri="{FF2B5EF4-FFF2-40B4-BE49-F238E27FC236}">
                  <a16:creationId xmlns:a16="http://schemas.microsoft.com/office/drawing/2014/main" id="{83F2F763-7556-4A4A-968C-D0F5FC6442D3}"/>
                </a:ext>
              </a:extLst>
            </p:cNvPr>
            <p:cNvSpPr/>
            <p:nvPr/>
          </p:nvSpPr>
          <p:spPr>
            <a:xfrm>
              <a:off x="6003925" y="3794531"/>
              <a:ext cx="40403" cy="182092"/>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73" name="Rectangle 72">
              <a:extLst>
                <a:ext uri="{FF2B5EF4-FFF2-40B4-BE49-F238E27FC236}">
                  <a16:creationId xmlns:a16="http://schemas.microsoft.com/office/drawing/2014/main" id="{D1D8F005-5ADF-448F-8BE5-AB870D6025A3}"/>
                </a:ext>
              </a:extLst>
            </p:cNvPr>
            <p:cNvSpPr/>
            <p:nvPr/>
          </p:nvSpPr>
          <p:spPr>
            <a:xfrm>
              <a:off x="448056" y="4030980"/>
              <a:ext cx="13616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5.</a:t>
              </a:r>
              <a:endParaRPr lang="en-GB" sz="1100">
                <a:solidFill>
                  <a:srgbClr val="000000"/>
                </a:solidFill>
                <a:effectLst/>
                <a:latin typeface="Calibri" panose="020F0502020204030204" pitchFamily="34" charset="0"/>
                <a:ea typeface="Calibri" panose="020F0502020204030204" pitchFamily="34" charset="0"/>
              </a:endParaRPr>
            </a:p>
          </p:txBody>
        </p:sp>
        <p:sp>
          <p:nvSpPr>
            <p:cNvPr id="74" name="Rectangle 73">
              <a:extLst>
                <a:ext uri="{FF2B5EF4-FFF2-40B4-BE49-F238E27FC236}">
                  <a16:creationId xmlns:a16="http://schemas.microsoft.com/office/drawing/2014/main" id="{53AC54C4-E811-4878-9AE5-91CA9042E5E2}"/>
                </a:ext>
              </a:extLst>
            </p:cNvPr>
            <p:cNvSpPr/>
            <p:nvPr/>
          </p:nvSpPr>
          <p:spPr>
            <a:xfrm>
              <a:off x="790956" y="4030980"/>
              <a:ext cx="5982318"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patients offered VBA for smoking cessation by a pharmacy professional </a:t>
              </a:r>
              <a:endParaRPr lang="en-GB" sz="1100">
                <a:solidFill>
                  <a:srgbClr val="000000"/>
                </a:solidFill>
                <a:effectLst/>
                <a:latin typeface="Calibri" panose="020F0502020204030204" pitchFamily="34" charset="0"/>
                <a:ea typeface="Calibri" panose="020F0502020204030204" pitchFamily="34" charset="0"/>
              </a:endParaRPr>
            </a:p>
          </p:txBody>
        </p:sp>
        <p:sp>
          <p:nvSpPr>
            <p:cNvPr id="75" name="Rectangle 74">
              <a:extLst>
                <a:ext uri="{FF2B5EF4-FFF2-40B4-BE49-F238E27FC236}">
                  <a16:creationId xmlns:a16="http://schemas.microsoft.com/office/drawing/2014/main" id="{8BF7257B-0BC8-47FE-B7DF-372019985CD6}"/>
                </a:ext>
              </a:extLst>
            </p:cNvPr>
            <p:cNvSpPr/>
            <p:nvPr/>
          </p:nvSpPr>
          <p:spPr>
            <a:xfrm>
              <a:off x="5287391" y="4030980"/>
              <a:ext cx="40311" cy="181679"/>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76" name="Rectangle 75">
              <a:extLst>
                <a:ext uri="{FF2B5EF4-FFF2-40B4-BE49-F238E27FC236}">
                  <a16:creationId xmlns:a16="http://schemas.microsoft.com/office/drawing/2014/main" id="{400FDCF7-C055-4667-A1CF-F86A427F08A9}"/>
                </a:ext>
              </a:extLst>
            </p:cNvPr>
            <p:cNvSpPr/>
            <p:nvPr/>
          </p:nvSpPr>
          <p:spPr>
            <a:xfrm>
              <a:off x="448056" y="4267200"/>
              <a:ext cx="136161"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7DB8"/>
                  </a:solidFill>
                  <a:effectLst/>
                  <a:latin typeface="Calibri" panose="020F0502020204030204" pitchFamily="34" charset="0"/>
                  <a:ea typeface="Calibri" panose="020F0502020204030204" pitchFamily="34" charset="0"/>
                </a:rPr>
                <a:t>6.</a:t>
              </a:r>
              <a:endParaRPr lang="en-GB" sz="1100">
                <a:solidFill>
                  <a:srgbClr val="000000"/>
                </a:solidFill>
                <a:effectLst/>
                <a:latin typeface="Calibri" panose="020F0502020204030204" pitchFamily="34" charset="0"/>
                <a:ea typeface="Calibri" panose="020F0502020204030204" pitchFamily="34" charset="0"/>
              </a:endParaRPr>
            </a:p>
          </p:txBody>
        </p:sp>
        <p:sp>
          <p:nvSpPr>
            <p:cNvPr id="77" name="Rectangle 76">
              <a:extLst>
                <a:ext uri="{FF2B5EF4-FFF2-40B4-BE49-F238E27FC236}">
                  <a16:creationId xmlns:a16="http://schemas.microsoft.com/office/drawing/2014/main" id="{1D493E6C-FD6D-4270-A292-18702D0A8839}"/>
                </a:ext>
              </a:extLst>
            </p:cNvPr>
            <p:cNvSpPr/>
            <p:nvPr/>
          </p:nvSpPr>
          <p:spPr>
            <a:xfrm>
              <a:off x="790956" y="4267200"/>
              <a:ext cx="5441503"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Number of patients who have had inhaler counselling and follow up review </a:t>
              </a:r>
              <a:endParaRPr lang="en-GB" sz="1100">
                <a:solidFill>
                  <a:srgbClr val="000000"/>
                </a:solidFill>
                <a:effectLst/>
                <a:latin typeface="Calibri" panose="020F0502020204030204" pitchFamily="34" charset="0"/>
                <a:ea typeface="Calibri" panose="020F0502020204030204" pitchFamily="34" charset="0"/>
              </a:endParaRPr>
            </a:p>
          </p:txBody>
        </p:sp>
        <p:sp>
          <p:nvSpPr>
            <p:cNvPr id="78" name="Rectangle 77">
              <a:extLst>
                <a:ext uri="{FF2B5EF4-FFF2-40B4-BE49-F238E27FC236}">
                  <a16:creationId xmlns:a16="http://schemas.microsoft.com/office/drawing/2014/main" id="{2D8FDE0B-1715-4F64-B2C7-479646AD5734}"/>
                </a:ext>
              </a:extLst>
            </p:cNvPr>
            <p:cNvSpPr/>
            <p:nvPr/>
          </p:nvSpPr>
          <p:spPr>
            <a:xfrm>
              <a:off x="4878959" y="4267200"/>
              <a:ext cx="40311" cy="181678"/>
            </a:xfrm>
            <a:prstGeom prst="rect">
              <a:avLst/>
            </a:prstGeom>
            <a:ln>
              <a:noFill/>
            </a:ln>
          </p:spPr>
          <p:txBody>
            <a:bodyPr vert="horz" lIns="0" tIns="0" rIns="0" bIns="0" rtlCol="0">
              <a:noAutofit/>
            </a:bodyPr>
            <a:lstStyle/>
            <a:p>
              <a:pPr>
                <a:lnSpc>
                  <a:spcPct val="107000"/>
                </a:lnSpc>
                <a:spcAft>
                  <a:spcPts val="800"/>
                </a:spcAft>
              </a:pPr>
              <a:r>
                <a:rPr lang="en-GB" sz="1050">
                  <a:solidFill>
                    <a:srgbClr val="002452"/>
                  </a:solidFill>
                  <a:effectLst/>
                  <a:latin typeface="Calibri" panose="020F0502020204030204" pitchFamily="34" charset="0"/>
                  <a:ea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15186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#AskAboutAsthma</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DA61F956-1706-459D-81E1-06A0C12F2DA6}"/>
              </a:ext>
            </a:extLst>
          </p:cNvPr>
          <p:cNvGrpSpPr/>
          <p:nvPr/>
        </p:nvGrpSpPr>
        <p:grpSpPr>
          <a:xfrm>
            <a:off x="7164388" y="6021388"/>
            <a:ext cx="1838325" cy="650875"/>
            <a:chOff x="7164388" y="6021388"/>
            <a:chExt cx="1838325" cy="650875"/>
          </a:xfrm>
        </p:grpSpPr>
        <p:pic>
          <p:nvPicPr>
            <p:cNvPr id="8" name="Object 3">
              <a:extLst>
                <a:ext uri="{FF2B5EF4-FFF2-40B4-BE49-F238E27FC236}">
                  <a16:creationId xmlns:a16="http://schemas.microsoft.com/office/drawing/2014/main" id="{DF88804B-39CB-42C8-A7CA-CE391F407393}"/>
                </a:ext>
              </a:extLst>
            </p:cNvPr>
            <p:cNvPicPr>
              <a:picLocks noChangeArrowheads="1"/>
            </p:cNvPicPr>
            <p:nvPr/>
          </p:nvPicPr>
          <p:blipFill>
            <a:blip r:embed="rId2">
              <a:extLst>
                <a:ext uri="{28A0092B-C50C-407E-A947-70E740481C1C}">
                  <a14:useLocalDpi xmlns:a14="http://schemas.microsoft.com/office/drawing/2010/main" val="0"/>
                </a:ext>
              </a:extLst>
            </a:blip>
            <a:srcRect l="83493"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snc.org.uk/data/files/HeartofourCommunitylogo/hooc_logo_colour_high_res.jpg">
              <a:extLst>
                <a:ext uri="{FF2B5EF4-FFF2-40B4-BE49-F238E27FC236}">
                  <a16:creationId xmlns:a16="http://schemas.microsoft.com/office/drawing/2014/main" id="{CBFF67BF-1859-4C79-9DDB-3ACCA81AA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1C1C81BB-84AF-43D2-A49D-4637E4DD4953}"/>
              </a:ext>
            </a:extLst>
          </p:cNvPr>
          <p:cNvGrpSpPr/>
          <p:nvPr/>
        </p:nvGrpSpPr>
        <p:grpSpPr>
          <a:xfrm>
            <a:off x="7164388" y="6021388"/>
            <a:ext cx="1838325" cy="650875"/>
            <a:chOff x="7164388" y="6021388"/>
            <a:chExt cx="1838325" cy="650875"/>
          </a:xfrm>
        </p:grpSpPr>
        <p:pic>
          <p:nvPicPr>
            <p:cNvPr id="12" name="Object 3">
              <a:extLst>
                <a:ext uri="{FF2B5EF4-FFF2-40B4-BE49-F238E27FC236}">
                  <a16:creationId xmlns:a16="http://schemas.microsoft.com/office/drawing/2014/main" id="{863E533D-E0E9-43B7-88EE-E8C360299F89}"/>
                </a:ext>
              </a:extLst>
            </p:cNvPr>
            <p:cNvPicPr>
              <a:picLocks noChangeArrowheads="1"/>
            </p:cNvPicPr>
            <p:nvPr/>
          </p:nvPicPr>
          <p:blipFill>
            <a:blip r:embed="rId4" cstate="email">
              <a:extLst>
                <a:ext uri="{28A0092B-C50C-407E-A947-70E740481C1C}">
                  <a14:useLocalDpi xmlns:a14="http://schemas.microsoft.com/office/drawing/2010/main"/>
                </a:ext>
              </a:extLst>
            </a:blip>
            <a:srcRect t="-15663" b="-1549"/>
            <a:stretch>
              <a:fillRect/>
            </a:stretch>
          </p:blipFill>
          <p:spPr bwMode="auto">
            <a:xfrm>
              <a:off x="8172450" y="6021388"/>
              <a:ext cx="8302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psnc.org.uk/data/files/HeartofourCommunitylogo/hooc_logo_colour_high_res.jpg">
              <a:extLst>
                <a:ext uri="{FF2B5EF4-FFF2-40B4-BE49-F238E27FC236}">
                  <a16:creationId xmlns:a16="http://schemas.microsoft.com/office/drawing/2014/main" id="{CFC33C04-AD67-4A44-AF14-D6811B7E09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388" y="6092825"/>
              <a:ext cx="10080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AD90F69E-B252-4838-9D57-B9E425F8E20A}"/>
              </a:ext>
            </a:extLst>
          </p:cNvPr>
          <p:cNvSpPr/>
          <p:nvPr/>
        </p:nvSpPr>
        <p:spPr>
          <a:xfrm>
            <a:off x="359532" y="1207016"/>
            <a:ext cx="8424936" cy="2677656"/>
          </a:xfrm>
          <a:prstGeom prst="rect">
            <a:avLst/>
          </a:prstGeom>
        </p:spPr>
        <p:txBody>
          <a:bodyPr wrap="square">
            <a:spAutoFit/>
          </a:bodyPr>
          <a:lstStyle/>
          <a:p>
            <a:r>
              <a:rPr lang="en-GB" sz="2400" dirty="0">
                <a:solidFill>
                  <a:srgbClr val="333333"/>
                </a:solidFill>
                <a:latin typeface="Open Sans"/>
              </a:rPr>
              <a:t>The campaign aims to encourage health professionals, children and young people and their families to ASK for three simple effective interventions to help them control their asthma by:</a:t>
            </a:r>
          </a:p>
          <a:p>
            <a:pPr marL="342900" indent="-342900">
              <a:buFont typeface="Arial" panose="020B0604020202020204" pitchFamily="34" charset="0"/>
              <a:buChar char="•"/>
            </a:pPr>
            <a:r>
              <a:rPr lang="en-GB" sz="2400" dirty="0">
                <a:solidFill>
                  <a:srgbClr val="333333"/>
                </a:solidFill>
                <a:latin typeface="Open Sans"/>
              </a:rPr>
              <a:t>Having an asthma management plan</a:t>
            </a:r>
          </a:p>
          <a:p>
            <a:pPr marL="342900" indent="-342900">
              <a:buFont typeface="Arial" panose="020B0604020202020204" pitchFamily="34" charset="0"/>
              <a:buChar char="•"/>
            </a:pPr>
            <a:r>
              <a:rPr lang="en-GB" sz="2400" dirty="0">
                <a:solidFill>
                  <a:srgbClr val="333333"/>
                </a:solidFill>
                <a:latin typeface="Open Sans"/>
              </a:rPr>
              <a:t>Being able to use their inhaler effectively</a:t>
            </a:r>
          </a:p>
          <a:p>
            <a:pPr marL="342900" indent="-342900">
              <a:buFont typeface="Arial" panose="020B0604020202020204" pitchFamily="34" charset="0"/>
              <a:buChar char="•"/>
            </a:pPr>
            <a:r>
              <a:rPr lang="en-GB" sz="2400" dirty="0">
                <a:solidFill>
                  <a:srgbClr val="333333"/>
                </a:solidFill>
                <a:latin typeface="Open Sans"/>
              </a:rPr>
              <a:t>Having an annual asthma review (as a minimum)</a:t>
            </a:r>
          </a:p>
        </p:txBody>
      </p:sp>
    </p:spTree>
    <p:extLst>
      <p:ext uri="{BB962C8B-B14F-4D97-AF65-F5344CB8AC3E}">
        <p14:creationId xmlns:p14="http://schemas.microsoft.com/office/powerpoint/2010/main" val="105662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Joining up primary and community asthma care: Bexley CYP inhaler pilot</a:t>
            </a:r>
          </a:p>
        </p:txBody>
      </p:sp>
      <p:sp>
        <p:nvSpPr>
          <p:cNvPr id="3" name="Text Placeholder 2"/>
          <p:cNvSpPr>
            <a:spLocks noGrp="1"/>
          </p:cNvSpPr>
          <p:nvPr>
            <p:ph type="body" sz="quarter" idx="10"/>
          </p:nvPr>
        </p:nvSpPr>
        <p:spPr>
          <a:xfrm>
            <a:off x="256163" y="3789040"/>
            <a:ext cx="8484418" cy="936873"/>
          </a:xfrm>
        </p:spPr>
        <p:txBody>
          <a:bodyPr>
            <a:normAutofit/>
          </a:bodyPr>
          <a:lstStyle/>
          <a:p>
            <a:r>
              <a:rPr lang="en-GB" dirty="0"/>
              <a:t>Bipin Patel</a:t>
            </a:r>
          </a:p>
          <a:p>
            <a:r>
              <a:rPr lang="en-US" dirty="0"/>
              <a:t>BBG LPC Chair &amp; pharmacy contractor</a:t>
            </a:r>
            <a:endParaRPr lang="en-GB" dirty="0"/>
          </a:p>
        </p:txBody>
      </p:sp>
    </p:spTree>
    <p:extLst>
      <p:ext uri="{BB962C8B-B14F-4D97-AF65-F5344CB8AC3E}">
        <p14:creationId xmlns:p14="http://schemas.microsoft.com/office/powerpoint/2010/main" val="1976351481"/>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15353</TotalTime>
  <Words>3242</Words>
  <Application>Microsoft Office PowerPoint</Application>
  <PresentationFormat>On-screen Show (4:3)</PresentationFormat>
  <Paragraphs>341</Paragraphs>
  <Slides>46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Frutiger W01</vt:lpstr>
      <vt:lpstr>IntroLight</vt:lpstr>
      <vt:lpstr>IntroSemiBold</vt:lpstr>
      <vt:lpstr>Open Sans</vt:lpstr>
      <vt:lpstr>2017 - HLP updated branding-PPT Template</vt:lpstr>
      <vt:lpstr>Role of community pharmacy  for children and young people  with asthma during Covid (&amp; beyond)</vt:lpstr>
      <vt:lpstr>Joining instructions/Teams etiquette</vt:lpstr>
      <vt:lpstr>Agenda</vt:lpstr>
      <vt:lpstr>Community pharmacy vision</vt:lpstr>
      <vt:lpstr>Asthma death toll in England/Wales highest this decade* </vt:lpstr>
      <vt:lpstr>Urgent medicines supply </vt:lpstr>
      <vt:lpstr>Improving partnerships </vt:lpstr>
      <vt:lpstr>#AskAboutAsthma </vt:lpstr>
      <vt:lpstr>Joining up primary and community asthma care: Bexley CYP inhaler pilot</vt:lpstr>
      <vt:lpstr>Bexley Children &amp; Young People Pharmacy Pilot</vt:lpstr>
      <vt:lpstr>Pre-COVID</vt:lpstr>
      <vt:lpstr>Post-COVID</vt:lpstr>
      <vt:lpstr>Make Every Contact Count</vt:lpstr>
      <vt:lpstr>Remote consultations, stock issues, optimising inhaler use</vt:lpstr>
      <vt:lpstr>PowerPoint Presentation</vt:lpstr>
      <vt:lpstr>PowerPoint Presentation</vt:lpstr>
      <vt:lpstr>PowerPoint Presentation</vt:lpstr>
      <vt:lpstr>PowerPoint Presentation</vt:lpstr>
      <vt:lpstr>Improving inhaler technique</vt:lpstr>
      <vt:lpstr>PowerPoint Presentation</vt:lpstr>
      <vt:lpstr>PowerPoint Presentation</vt:lpstr>
      <vt:lpstr>PowerPoint Presentation</vt:lpstr>
      <vt:lpstr>PowerPoint Presentation</vt:lpstr>
      <vt:lpstr>Children and inhalers </vt:lpstr>
      <vt:lpstr>Use of templates, that can be sent to patients digitally – AccuRx, SMS</vt:lpstr>
      <vt:lpstr>PowerPoint Presentation</vt:lpstr>
      <vt:lpstr>Some spacers can make whistling sounds if you breathe too fast (whistle bad)</vt:lpstr>
      <vt:lpstr>PowerPoint Presentation</vt:lpstr>
      <vt:lpstr>Community Pharmacy   </vt:lpstr>
      <vt:lpstr>Rewind to 2018 Ask About Asthma Campaign</vt:lpstr>
      <vt:lpstr>Reporting back in 2019 Ask About Asthma Campaign</vt:lpstr>
      <vt:lpstr>Moving on to 2020 Ask About Asthma Campaign</vt:lpstr>
      <vt:lpstr>BUT  Covid-19 happened !!</vt:lpstr>
      <vt:lpstr>Can we find “good” in Covid-19?</vt:lpstr>
      <vt:lpstr>How did community pharmacy adapt?</vt:lpstr>
      <vt:lpstr>Rafi-Tone</vt:lpstr>
      <vt:lpstr>Rafi-Tone</vt:lpstr>
      <vt:lpstr>Remote consultations and video technology…the future?</vt:lpstr>
      <vt:lpstr>However…</vt:lpstr>
      <vt:lpstr>What could the future look like for Community Pharmacy?</vt:lpstr>
      <vt:lpstr>What could the future look like for Community Pharmacy?</vt:lpstr>
      <vt:lpstr>What could the future look like for Community Pharmacy CYP Asthma Reviews?</vt:lpstr>
      <vt:lpstr>What could the future look like for Community Pharmacy CYP Asthma Reviews?</vt:lpstr>
      <vt:lpstr>Community Pharmacy and CYP asthma related research</vt:lpstr>
      <vt:lpstr>SO what could the future look like for Community Pharmacy and CYP with asthma?</vt:lpstr>
      <vt:lpstr>All the work we do with our partners moves us closer towards our goal to make London the healthiest global city.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BBG-LPC</dc:creator>
  <cp:lastModifiedBy>Georgie Herskovits</cp:lastModifiedBy>
  <cp:revision>129</cp:revision>
  <cp:lastPrinted>2015-07-29T09:34:36Z</cp:lastPrinted>
  <dcterms:created xsi:type="dcterms:W3CDTF">2014-12-04T12:08:05Z</dcterms:created>
  <dcterms:modified xsi:type="dcterms:W3CDTF">2020-09-22T14:02:26Z</dcterms:modified>
</cp:coreProperties>
</file>