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Lst>
  <p:notesMasterIdLst>
    <p:notesMasterId r:id="rId47"/>
  </p:notesMasterIdLst>
  <p:sldIdLst>
    <p:sldId id="280" r:id="rId3"/>
    <p:sldId id="543" r:id="rId4"/>
    <p:sldId id="287" r:id="rId5"/>
    <p:sldId id="286" r:id="rId6"/>
    <p:sldId id="544" r:id="rId7"/>
    <p:sldId id="257" r:id="rId8"/>
    <p:sldId id="545" r:id="rId9"/>
    <p:sldId id="546" r:id="rId10"/>
    <p:sldId id="261" r:id="rId11"/>
    <p:sldId id="262" r:id="rId12"/>
    <p:sldId id="263" r:id="rId13"/>
    <p:sldId id="264" r:id="rId14"/>
    <p:sldId id="547" r:id="rId15"/>
    <p:sldId id="548" r:id="rId16"/>
    <p:sldId id="267" r:id="rId17"/>
    <p:sldId id="549" r:id="rId18"/>
    <p:sldId id="550" r:id="rId19"/>
    <p:sldId id="551" r:id="rId20"/>
    <p:sldId id="552" r:id="rId21"/>
    <p:sldId id="553" r:id="rId22"/>
    <p:sldId id="554" r:id="rId23"/>
    <p:sldId id="555" r:id="rId24"/>
    <p:sldId id="556" r:id="rId25"/>
    <p:sldId id="557" r:id="rId26"/>
    <p:sldId id="558" r:id="rId27"/>
    <p:sldId id="559" r:id="rId28"/>
    <p:sldId id="560" r:id="rId29"/>
    <p:sldId id="561" r:id="rId30"/>
    <p:sldId id="562" r:id="rId31"/>
    <p:sldId id="563" r:id="rId32"/>
    <p:sldId id="564" r:id="rId33"/>
    <p:sldId id="565" r:id="rId34"/>
    <p:sldId id="566" r:id="rId35"/>
    <p:sldId id="574" r:id="rId36"/>
    <p:sldId id="575" r:id="rId37"/>
    <p:sldId id="576" r:id="rId38"/>
    <p:sldId id="271" r:id="rId39"/>
    <p:sldId id="266" r:id="rId40"/>
    <p:sldId id="260" r:id="rId41"/>
    <p:sldId id="265" r:id="rId42"/>
    <p:sldId id="270" r:id="rId43"/>
    <p:sldId id="272" r:id="rId44"/>
    <p:sldId id="573" r:id="rId45"/>
    <p:sldId id="25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62" d="100"/>
          <a:sy n="62" d="100"/>
        </p:scale>
        <p:origin x="1420"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Paediatric biologic patients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632-4321-A368-9EAA426D3B3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632-4321-A368-9EAA426D3B3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632-4321-A368-9EAA426D3B3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Homecare by patient or parent</c:v>
                </c:pt>
                <c:pt idx="1">
                  <c:v>Hospital adminsitration</c:v>
                </c:pt>
                <c:pt idx="2">
                  <c:v>Homecare by local nurse</c:v>
                </c:pt>
              </c:strCache>
            </c:strRef>
          </c:cat>
          <c:val>
            <c:numRef>
              <c:f>Sheet1!$B$2:$B$4</c:f>
              <c:numCache>
                <c:formatCode>General</c:formatCode>
                <c:ptCount val="3"/>
                <c:pt idx="0">
                  <c:v>14</c:v>
                </c:pt>
                <c:pt idx="1">
                  <c:v>7</c:v>
                </c:pt>
                <c:pt idx="2">
                  <c:v>2</c:v>
                </c:pt>
              </c:numCache>
            </c:numRef>
          </c:val>
          <c:extLst>
            <c:ext xmlns:c16="http://schemas.microsoft.com/office/drawing/2014/chart" uri="{C3380CC4-5D6E-409C-BE32-E72D297353CC}">
              <c16:uniqueId val="{00000006-B632-4321-A368-9EAA426D3B3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200"/>
            </a:pPr>
            <a:r>
              <a:rPr lang="en-US" sz="1200" dirty="0"/>
              <a:t>No. of Patients</a:t>
            </a:r>
            <a:r>
              <a:rPr lang="en-US" sz="1200" baseline="0" dirty="0"/>
              <a:t> referred for Asthma or Wheeze</a:t>
            </a:r>
            <a:endParaRPr lang="en-US" sz="1200" dirty="0"/>
          </a:p>
        </c:rich>
      </c:tx>
      <c:layout>
        <c:manualLayout>
          <c:xMode val="edge"/>
          <c:yMode val="edge"/>
          <c:x val="0.12579113073457787"/>
          <c:y val="2.9394882050142578E-2"/>
        </c:manualLayout>
      </c:layout>
      <c:overlay val="0"/>
    </c:title>
    <c:autoTitleDeleted val="0"/>
    <c:plotArea>
      <c:layout/>
      <c:pieChart>
        <c:varyColors val="1"/>
        <c:ser>
          <c:idx val="0"/>
          <c:order val="0"/>
          <c:tx>
            <c:strRef>
              <c:f>Sheet1!$B$1</c:f>
              <c:strCache>
                <c:ptCount val="1"/>
                <c:pt idx="0">
                  <c:v>No. of Patients</c:v>
                </c:pt>
              </c:strCache>
            </c:strRef>
          </c:tx>
          <c:dLbls>
            <c:spPr>
              <a:noFill/>
              <a:ln>
                <a:noFill/>
              </a:ln>
              <a:effectLst/>
            </c:spPr>
            <c:txPr>
              <a:bodyPr/>
              <a:lstStyle/>
              <a:p>
                <a:pPr>
                  <a:defRPr sz="1100" b="1"/>
                </a:pPr>
                <a:endParaRPr lang="en-US"/>
              </a:p>
            </c:txPr>
            <c:showLegendKey val="0"/>
            <c:showVal val="1"/>
            <c:showCatName val="0"/>
            <c:showSerName val="0"/>
            <c:showPercent val="1"/>
            <c:showBubbleSize val="0"/>
            <c:showLeaderLines val="1"/>
            <c:extLst>
              <c:ext xmlns:c15="http://schemas.microsoft.com/office/drawing/2012/chart" uri="{CE6537A1-D6FC-4f65-9D91-7224C49458BB}"/>
            </c:extLst>
          </c:dLbls>
          <c:cat>
            <c:strRef>
              <c:f>Sheet1!$A$2:$A$3</c:f>
              <c:strCache>
                <c:ptCount val="2"/>
                <c:pt idx="0">
                  <c:v>Asthma</c:v>
                </c:pt>
                <c:pt idx="1">
                  <c:v>VIW</c:v>
                </c:pt>
              </c:strCache>
            </c:strRef>
          </c:cat>
          <c:val>
            <c:numRef>
              <c:f>Sheet1!$B$2:$B$3</c:f>
              <c:numCache>
                <c:formatCode>General</c:formatCode>
                <c:ptCount val="2"/>
                <c:pt idx="0">
                  <c:v>56</c:v>
                </c:pt>
                <c:pt idx="1">
                  <c:v>109</c:v>
                </c:pt>
              </c:numCache>
            </c:numRef>
          </c:val>
          <c:extLst>
            <c:ext xmlns:c16="http://schemas.microsoft.com/office/drawing/2014/chart" uri="{C3380CC4-5D6E-409C-BE32-E72D297353CC}">
              <c16:uniqueId val="{00000000-5D00-4E3E-B587-FA6BB38AA39E}"/>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400"/>
            </a:pPr>
            <a:r>
              <a:rPr lang="en-US" sz="1400"/>
              <a:t>No.</a:t>
            </a:r>
            <a:r>
              <a:rPr lang="en-US" sz="1400" baseline="0"/>
              <a:t> of 48hr Reviews Completed</a:t>
            </a:r>
            <a:endParaRPr lang="en-US" sz="1400"/>
          </a:p>
        </c:rich>
      </c:tx>
      <c:overlay val="0"/>
    </c:title>
    <c:autoTitleDeleted val="0"/>
    <c:plotArea>
      <c:layout/>
      <c:pieChart>
        <c:varyColors val="1"/>
        <c:ser>
          <c:idx val="0"/>
          <c:order val="0"/>
          <c:tx>
            <c:strRef>
              <c:f>'Attendance data'!$H$50</c:f>
              <c:strCache>
                <c:ptCount val="1"/>
                <c:pt idx="0">
                  <c:v>no. of patients</c:v>
                </c:pt>
              </c:strCache>
            </c:strRef>
          </c:tx>
          <c:dLbls>
            <c:spPr>
              <a:noFill/>
              <a:ln>
                <a:noFill/>
              </a:ln>
              <a:effectLst/>
            </c:spPr>
            <c:txPr>
              <a:bodyPr/>
              <a:lstStyle/>
              <a:p>
                <a:pPr>
                  <a:defRPr b="1"/>
                </a:pPr>
                <a:endParaRPr lang="en-US"/>
              </a:p>
            </c:txPr>
            <c:showLegendKey val="0"/>
            <c:showVal val="1"/>
            <c:showCatName val="0"/>
            <c:showSerName val="0"/>
            <c:showPercent val="1"/>
            <c:showBubbleSize val="0"/>
            <c:showLeaderLines val="1"/>
            <c:extLst>
              <c:ext xmlns:c15="http://schemas.microsoft.com/office/drawing/2012/chart" uri="{CE6537A1-D6FC-4f65-9D91-7224C49458BB}"/>
            </c:extLst>
          </c:dLbls>
          <c:cat>
            <c:strRef>
              <c:f>'Attendance data'!$G$51:$G$54</c:f>
              <c:strCache>
                <c:ptCount val="4"/>
                <c:pt idx="0">
                  <c:v>PPC</c:v>
                </c:pt>
                <c:pt idx="1">
                  <c:v>GP</c:v>
                </c:pt>
                <c:pt idx="2">
                  <c:v>Not Done</c:v>
                </c:pt>
                <c:pt idx="3">
                  <c:v>Not Contactable</c:v>
                </c:pt>
              </c:strCache>
            </c:strRef>
          </c:cat>
          <c:val>
            <c:numRef>
              <c:f>'Attendance data'!$H$51:$H$54</c:f>
              <c:numCache>
                <c:formatCode>General</c:formatCode>
                <c:ptCount val="4"/>
                <c:pt idx="0">
                  <c:v>79</c:v>
                </c:pt>
                <c:pt idx="1">
                  <c:v>13</c:v>
                </c:pt>
                <c:pt idx="2">
                  <c:v>3</c:v>
                </c:pt>
                <c:pt idx="3">
                  <c:v>23</c:v>
                </c:pt>
              </c:numCache>
            </c:numRef>
          </c:val>
          <c:extLst>
            <c:ext xmlns:c16="http://schemas.microsoft.com/office/drawing/2014/chart" uri="{C3380CC4-5D6E-409C-BE32-E72D297353CC}">
              <c16:uniqueId val="{00000000-CEC7-42FD-B585-D4C5805E8EDB}"/>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400"/>
            </a:pPr>
            <a:r>
              <a:rPr lang="en-GB" sz="1400"/>
              <a:t>No. of 48hr Reviews Completed</a:t>
            </a:r>
          </a:p>
        </c:rich>
      </c:tx>
      <c:overlay val="0"/>
    </c:title>
    <c:autoTitleDeleted val="0"/>
    <c:plotArea>
      <c:layout/>
      <c:pieChart>
        <c:varyColors val="1"/>
        <c:ser>
          <c:idx val="0"/>
          <c:order val="0"/>
          <c:dPt>
            <c:idx val="0"/>
            <c:bubble3D val="0"/>
            <c:extLst>
              <c:ext xmlns:c16="http://schemas.microsoft.com/office/drawing/2014/chart" uri="{C3380CC4-5D6E-409C-BE32-E72D297353CC}">
                <c16:uniqueId val="{00000001-917D-4859-BF80-4F5DEE9C4BF1}"/>
              </c:ext>
            </c:extLst>
          </c:dPt>
          <c:dPt>
            <c:idx val="1"/>
            <c:bubble3D val="0"/>
            <c:extLst>
              <c:ext xmlns:c16="http://schemas.microsoft.com/office/drawing/2014/chart" uri="{C3380CC4-5D6E-409C-BE32-E72D297353CC}">
                <c16:uniqueId val="{00000003-917D-4859-BF80-4F5DEE9C4BF1}"/>
              </c:ext>
            </c:extLst>
          </c:dPt>
          <c:dPt>
            <c:idx val="2"/>
            <c:bubble3D val="0"/>
            <c:extLst>
              <c:ext xmlns:c16="http://schemas.microsoft.com/office/drawing/2014/chart" uri="{C3380CC4-5D6E-409C-BE32-E72D297353CC}">
                <c16:uniqueId val="{00000005-917D-4859-BF80-4F5DEE9C4BF1}"/>
              </c:ext>
            </c:extLst>
          </c:dPt>
          <c:dLbls>
            <c:dLbl>
              <c:idx val="0"/>
              <c:tx>
                <c:rich>
                  <a:bodyPr/>
                  <a:lstStyle/>
                  <a:p>
                    <a:r>
                      <a:rPr lang="en-US" sz="1000" b="1">
                        <a:solidFill>
                          <a:schemeClr val="tx1"/>
                        </a:solidFill>
                      </a:rPr>
                      <a:t>57%</a:t>
                    </a:r>
                    <a:endParaRPr lang="en-US"/>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17D-4859-BF80-4F5DEE9C4BF1}"/>
                </c:ext>
              </c:extLst>
            </c:dLbl>
            <c:dLbl>
              <c:idx val="2"/>
              <c:tx>
                <c:rich>
                  <a:bodyPr/>
                  <a:lstStyle/>
                  <a:p>
                    <a:r>
                      <a:rPr lang="en-US" sz="1000" b="1">
                        <a:solidFill>
                          <a:schemeClr val="tx1"/>
                        </a:solidFill>
                      </a:rPr>
                      <a:t>28%</a:t>
                    </a:r>
                    <a:endParaRPr lang="en-US"/>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17D-4859-BF80-4F5DEE9C4BF1}"/>
                </c:ext>
              </c:extLst>
            </c:dLbl>
            <c:spPr>
              <a:noFill/>
              <a:ln>
                <a:noFill/>
              </a:ln>
              <a:effectLst/>
            </c:spPr>
            <c:txPr>
              <a:bodyPr rot="0" vert="horz"/>
              <a:lstStyle/>
              <a:p>
                <a:pPr>
                  <a:defRPr sz="1000"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Charts!$C$31:$C$33</c:f>
              <c:strCache>
                <c:ptCount val="3"/>
                <c:pt idx="0">
                  <c:v>PPCN</c:v>
                </c:pt>
                <c:pt idx="1">
                  <c:v>GP</c:v>
                </c:pt>
                <c:pt idx="2">
                  <c:v>Not Contactable</c:v>
                </c:pt>
              </c:strCache>
            </c:strRef>
          </c:cat>
          <c:val>
            <c:numRef>
              <c:f>Charts!$D$31:$D$33</c:f>
              <c:numCache>
                <c:formatCode>General</c:formatCode>
                <c:ptCount val="3"/>
                <c:pt idx="0">
                  <c:v>93</c:v>
                </c:pt>
                <c:pt idx="1">
                  <c:v>25</c:v>
                </c:pt>
                <c:pt idx="2">
                  <c:v>47</c:v>
                </c:pt>
              </c:numCache>
            </c:numRef>
          </c:val>
          <c:extLst>
            <c:ext xmlns:c16="http://schemas.microsoft.com/office/drawing/2014/chart" uri="{C3380CC4-5D6E-409C-BE32-E72D297353CC}">
              <c16:uniqueId val="{00000006-917D-4859-BF80-4F5DEE9C4BF1}"/>
            </c:ext>
          </c:extLst>
        </c:ser>
        <c:dLbls>
          <c:showLegendKey val="0"/>
          <c:showVal val="0"/>
          <c:showCatName val="0"/>
          <c:showSerName val="0"/>
          <c:showPercent val="1"/>
          <c:showBubbleSize val="0"/>
          <c:showLeaderLines val="1"/>
        </c:dLbls>
        <c:firstSliceAng val="0"/>
      </c:pieChart>
    </c:plotArea>
    <c:legend>
      <c:legendPos val="r"/>
      <c:overlay val="0"/>
      <c:txPr>
        <a:bodyPr rot="0" vert="horz"/>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88161C-5042-49D0-B507-B584F671F53E}" type="datetimeFigureOut">
              <a:rPr lang="en-GB" smtClean="0"/>
              <a:t>30/09/2020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8A8F0-A1FB-4C9E-9C6D-62F107FC5D97}" type="slidenum">
              <a:rPr lang="en-GB" smtClean="0"/>
              <a:t>‹#›</a:t>
            </a:fld>
            <a:endParaRPr lang="en-GB"/>
          </a:p>
        </p:txBody>
      </p:sp>
    </p:spTree>
    <p:extLst>
      <p:ext uri="{BB962C8B-B14F-4D97-AF65-F5344CB8AC3E}">
        <p14:creationId xmlns:p14="http://schemas.microsoft.com/office/powerpoint/2010/main" val="117272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2EDD75-D2D4-4A2B-A0C7-F48C0ACC0E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024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Green </a:t>
            </a:r>
            <a:r>
              <a:rPr lang="en-GB" dirty="0"/>
              <a:t>re-</a:t>
            </a:r>
            <a:r>
              <a:rPr lang="en-GB" dirty="0" err="1"/>
              <a:t>attandance</a:t>
            </a:r>
            <a:r>
              <a:rPr lang="en-GB" dirty="0"/>
              <a:t> patient-</a:t>
            </a:r>
            <a:r>
              <a:rPr lang="en-GB" baseline="0" dirty="0"/>
              <a:t> see face to face by GP on the same day as the 48hr how, chest review completed, </a:t>
            </a:r>
            <a:r>
              <a:rPr lang="en-GB" baseline="0" dirty="0" err="1"/>
              <a:t>sats</a:t>
            </a:r>
            <a:r>
              <a:rPr lang="en-GB" baseline="0" dirty="0"/>
              <a:t> and peak flow all normal. So no indication at this time that a re-attendance is necessary. No adverse outcomes </a:t>
            </a:r>
          </a:p>
          <a:p>
            <a:r>
              <a:rPr lang="en-GB" baseline="0" dirty="0"/>
              <a:t>Patients triaged as </a:t>
            </a:r>
            <a:r>
              <a:rPr lang="en-GB" b="1" baseline="0" dirty="0"/>
              <a:t>yellow </a:t>
            </a:r>
            <a:r>
              <a:rPr lang="en-GB" baseline="0" dirty="0"/>
              <a:t>where referred for a f2f same day review with the GP and appropriately referred to ED following this appointment.</a:t>
            </a:r>
          </a:p>
          <a:p>
            <a:r>
              <a:rPr lang="en-GB" b="1" baseline="0" dirty="0"/>
              <a:t>Red </a:t>
            </a:r>
            <a:r>
              <a:rPr lang="en-GB" b="0" baseline="0" dirty="0"/>
              <a:t>patients were appropriately referred to ED by the triage tool.</a:t>
            </a:r>
            <a:endParaRPr lang="en-GB" b="1"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8A8F0-A1FB-4C9E-9C6D-62F107FC5D9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4311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8A8F0-A1FB-4C9E-9C6D-62F107FC5D9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825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23</a:t>
            </a:fld>
            <a:endParaRPr lang="en-GB" dirty="0"/>
          </a:p>
        </p:txBody>
      </p:sp>
    </p:spTree>
    <p:extLst>
      <p:ext uri="{BB962C8B-B14F-4D97-AF65-F5344CB8AC3E}">
        <p14:creationId xmlns:p14="http://schemas.microsoft.com/office/powerpoint/2010/main" val="1363575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service started in July 2018 (WHITT) and (UCH) September 2018 </a:t>
            </a:r>
          </a:p>
          <a:p>
            <a:endParaRPr lang="en-GB" dirty="0"/>
          </a:p>
          <a:p>
            <a:r>
              <a:rPr lang="en-GB" dirty="0"/>
              <a:t>We recorded all nurse activity – we then took a snapshot of a 3/12 period (SEP/OCT and NOV) in order to analysis the effectiveness of the service across one of the busier periods across ED departments.</a:t>
            </a:r>
          </a:p>
          <a:p>
            <a:endParaRPr lang="en-GB" dirty="0"/>
          </a:p>
          <a:p>
            <a:r>
              <a:rPr lang="en-GB" dirty="0"/>
              <a:t>165 referral received from ED at Whitt and UCLH between 1st Sept 18 and the 30th Nov 18-  128 (Whittington) 37 (UCLH)</a:t>
            </a:r>
          </a:p>
          <a:p>
            <a:endParaRPr lang="en-GB" dirty="0"/>
          </a:p>
          <a:p>
            <a:r>
              <a:rPr lang="en-GB" dirty="0"/>
              <a:t>57% received a 48 hour review by a PPC nurse </a:t>
            </a:r>
          </a:p>
          <a:p>
            <a:endParaRPr lang="en-GB" dirty="0"/>
          </a:p>
          <a:p>
            <a:r>
              <a:rPr lang="en-GB" dirty="0"/>
              <a:t>15% received a 48 hour review by GP </a:t>
            </a:r>
          </a:p>
          <a:p>
            <a:endParaRPr lang="en-GB" dirty="0"/>
          </a:p>
        </p:txBody>
      </p:sp>
      <p:sp>
        <p:nvSpPr>
          <p:cNvPr id="4" name="Slide Number Placeholder 3"/>
          <p:cNvSpPr>
            <a:spLocks noGrp="1"/>
          </p:cNvSpPr>
          <p:nvPr>
            <p:ph type="sldNum" sz="quarter" idx="10"/>
          </p:nvPr>
        </p:nvSpPr>
        <p:spPr/>
        <p:txBody>
          <a:bodyPr/>
          <a:lstStyle/>
          <a:p>
            <a:fld id="{5768A8F0-A1FB-4C9E-9C6D-62F107FC5D97}" type="slidenum">
              <a:rPr lang="en-GB" smtClean="0"/>
              <a:t>33</a:t>
            </a:fld>
            <a:endParaRPr lang="en-GB"/>
          </a:p>
        </p:txBody>
      </p:sp>
    </p:spTree>
    <p:extLst>
      <p:ext uri="{BB962C8B-B14F-4D97-AF65-F5344CB8AC3E}">
        <p14:creationId xmlns:p14="http://schemas.microsoft.com/office/powerpoint/2010/main" val="367324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Embedded in EMIS </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34021-1E9B-9243-B2EC-DB36CE3936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224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How the RAG rating system</a:t>
            </a:r>
            <a:r>
              <a:rPr lang="en-GB" baseline="0" dirty="0"/>
              <a:t> works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34021-1E9B-9243-B2EC-DB36CE3936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2941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Snapshot of 2018 data</a:t>
            </a:r>
            <a:r>
              <a:rPr lang="en-GB" baseline="0" dirty="0"/>
              <a:t> shows that from Sep-Nov 2018 </a:t>
            </a:r>
          </a:p>
          <a:p>
            <a:endParaRPr lang="en-GB" baseline="0" dirty="0"/>
          </a:p>
          <a:p>
            <a:r>
              <a:rPr lang="en-GB" baseline="0" dirty="0"/>
              <a:t>Nil adverse outcomes when using the tool </a:t>
            </a:r>
          </a:p>
          <a:p>
            <a:r>
              <a:rPr lang="en-GB" baseline="0" dirty="0"/>
              <a:t>Correctly identified right place of care for the patient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34021-1E9B-9243-B2EC-DB36CE3936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332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Nellie has interpreted our 2019 data and will present this now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8A8F0-A1FB-4C9E-9C6D-62F107FC5D9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831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8A8F0-A1FB-4C9E-9C6D-62F107FC5D9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53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Patient’s no</a:t>
            </a:r>
            <a:r>
              <a:rPr lang="en-GB" baseline="0" dirty="0"/>
              <a:t> seen is due to a combination of cancellation by patient/parents and DNAs.</a:t>
            </a:r>
          </a:p>
          <a:p>
            <a:r>
              <a:rPr lang="en-GB" baseline="0" dirty="0"/>
              <a:t>95% reviewed face to face following ED attendance</a:t>
            </a:r>
          </a:p>
          <a:p>
            <a:r>
              <a:rPr lang="en-GB" baseline="0" dirty="0"/>
              <a:t>2018= majority green</a:t>
            </a:r>
          </a:p>
          <a:p>
            <a:r>
              <a:rPr lang="en-GB" baseline="0" dirty="0"/>
              <a:t>IS THE RIGED TIME IMPORTANT ?</a:t>
            </a:r>
          </a:p>
          <a:p>
            <a:r>
              <a:rPr lang="en-GB" baseline="0" dirty="0"/>
              <a:t>GREEN and YELLOW patients average time seen f2f following 48 hour review was around 28 days which is in line with the NRAD recommendations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8A8F0-A1FB-4C9E-9C6D-62F107FC5D9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8618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7" y="3500239"/>
            <a:ext cx="7344815"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6"/>
            <a:ext cx="8313696"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497" y="-243408"/>
            <a:ext cx="5688632" cy="1745667"/>
          </a:xfrm>
          <a:prstGeom prst="rect">
            <a:avLst/>
          </a:prstGeom>
        </p:spPr>
      </p:pic>
      <p:sp>
        <p:nvSpPr>
          <p:cNvPr id="16" name="Rectangle 15"/>
          <p:cNvSpPr/>
          <p:nvPr userDrawn="1"/>
        </p:nvSpPr>
        <p:spPr>
          <a:xfrm>
            <a:off x="0" y="6381331"/>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107505" y="6486757"/>
            <a:ext cx="8956724"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5497490"/>
            <a:ext cx="992842"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912259" y="5497489"/>
            <a:ext cx="1880612"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627785" y="5596128"/>
            <a:ext cx="756084"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67292" y="5532965"/>
            <a:ext cx="1152128" cy="622756"/>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64288" y="404664"/>
            <a:ext cx="1656185" cy="504056"/>
          </a:xfrm>
          <a:prstGeom prst="rect">
            <a:avLst/>
          </a:prstGeom>
        </p:spPr>
      </p:pic>
    </p:spTree>
    <p:extLst>
      <p:ext uri="{BB962C8B-B14F-4D97-AF65-F5344CB8AC3E}">
        <p14:creationId xmlns:p14="http://schemas.microsoft.com/office/powerpoint/2010/main" val="265408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69658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61779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02</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80213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1275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3366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9875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30062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03</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885762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898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215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772816"/>
            <a:ext cx="8241688"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0132" y="4454488"/>
            <a:ext cx="3276364"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6276" y="404664"/>
            <a:ext cx="1764197" cy="504056"/>
          </a:xfrm>
          <a:prstGeom prst="rect">
            <a:avLst/>
          </a:prstGeom>
        </p:spPr>
      </p:pic>
      <p:sp>
        <p:nvSpPr>
          <p:cNvPr id="17" name="Text Placeholder 7"/>
          <p:cNvSpPr>
            <a:spLocks noGrp="1"/>
          </p:cNvSpPr>
          <p:nvPr>
            <p:ph type="body" sz="quarter" idx="10"/>
          </p:nvPr>
        </p:nvSpPr>
        <p:spPr>
          <a:xfrm>
            <a:off x="251522" y="5013176"/>
            <a:ext cx="7344815"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spTree>
    <p:extLst>
      <p:ext uri="{BB962C8B-B14F-4D97-AF65-F5344CB8AC3E}">
        <p14:creationId xmlns:p14="http://schemas.microsoft.com/office/powerpoint/2010/main" val="2747496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4625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1338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04</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38732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9551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6315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215937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751704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5"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05</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88352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3103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630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716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892280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34263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5" y="188912"/>
            <a:ext cx="1656879"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06</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73924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07</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757779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09</a:t>
            </a:r>
            <a:endParaRPr lang="en-GB" sz="8800" dirty="0">
              <a:solidFill>
                <a:schemeClr val="bg1"/>
              </a:solidFill>
            </a:endParaRPr>
          </a:p>
        </p:txBody>
      </p:sp>
      <p:sp>
        <p:nvSpPr>
          <p:cNvPr id="7" name="TextBox 6"/>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8" name="Straight Connector 7"/>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77714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6" y="2275200"/>
            <a:ext cx="8642350"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598" y="-158619"/>
            <a:ext cx="8063880" cy="1780721"/>
          </a:xfrm>
          <a:prstGeom prst="rect">
            <a:avLst/>
          </a:prstGeom>
        </p:spPr>
      </p:pic>
    </p:spTree>
    <p:extLst>
      <p:ext uri="{BB962C8B-B14F-4D97-AF65-F5344CB8AC3E}">
        <p14:creationId xmlns:p14="http://schemas.microsoft.com/office/powerpoint/2010/main" val="3268058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EE657D-C406-4205-B3A7-8E5559858E30}"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EFE2F-2E4A-4711-A538-21BA60A9825A}" type="slidenum">
              <a:rPr lang="en-GB" smtClean="0"/>
              <a:t>‹#›</a:t>
            </a:fld>
            <a:endParaRPr lang="en-GB"/>
          </a:p>
        </p:txBody>
      </p:sp>
    </p:spTree>
    <p:extLst>
      <p:ext uri="{BB962C8B-B14F-4D97-AF65-F5344CB8AC3E}">
        <p14:creationId xmlns:p14="http://schemas.microsoft.com/office/powerpoint/2010/main" val="2218111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EE657D-C406-4205-B3A7-8E5559858E30}"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EFE2F-2E4A-4711-A538-21BA60A9825A}" type="slidenum">
              <a:rPr lang="en-GB" smtClean="0"/>
              <a:t>‹#›</a:t>
            </a:fld>
            <a:endParaRPr lang="en-GB"/>
          </a:p>
        </p:txBody>
      </p:sp>
    </p:spTree>
    <p:extLst>
      <p:ext uri="{BB962C8B-B14F-4D97-AF65-F5344CB8AC3E}">
        <p14:creationId xmlns:p14="http://schemas.microsoft.com/office/powerpoint/2010/main" val="677935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EE657D-C406-4205-B3A7-8E5559858E30}"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EFE2F-2E4A-4711-A538-21BA60A9825A}" type="slidenum">
              <a:rPr lang="en-GB" smtClean="0"/>
              <a:t>‹#›</a:t>
            </a:fld>
            <a:endParaRPr lang="en-GB"/>
          </a:p>
        </p:txBody>
      </p:sp>
    </p:spTree>
    <p:extLst>
      <p:ext uri="{BB962C8B-B14F-4D97-AF65-F5344CB8AC3E}">
        <p14:creationId xmlns:p14="http://schemas.microsoft.com/office/powerpoint/2010/main" val="2568442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E657D-C406-4205-B3A7-8E5559858E30}"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EFE2F-2E4A-4711-A538-21BA60A9825A}" type="slidenum">
              <a:rPr lang="en-GB" smtClean="0"/>
              <a:t>‹#›</a:t>
            </a:fld>
            <a:endParaRPr lang="en-GB"/>
          </a:p>
        </p:txBody>
      </p:sp>
    </p:spTree>
    <p:extLst>
      <p:ext uri="{BB962C8B-B14F-4D97-AF65-F5344CB8AC3E}">
        <p14:creationId xmlns:p14="http://schemas.microsoft.com/office/powerpoint/2010/main" val="32309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47540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EE657D-C406-4205-B3A7-8E5559858E30}" type="datetimeFigureOut">
              <a:rPr lang="en-GB" smtClean="0"/>
              <a:t>30/09/2020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EEFE2F-2E4A-4711-A538-21BA60A9825A}" type="slidenum">
              <a:rPr lang="en-GB" smtClean="0"/>
              <a:t>‹#›</a:t>
            </a:fld>
            <a:endParaRPr lang="en-GB"/>
          </a:p>
        </p:txBody>
      </p:sp>
    </p:spTree>
    <p:extLst>
      <p:ext uri="{BB962C8B-B14F-4D97-AF65-F5344CB8AC3E}">
        <p14:creationId xmlns:p14="http://schemas.microsoft.com/office/powerpoint/2010/main" val="2310541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EE657D-C406-4205-B3A7-8E5559858E30}" type="datetimeFigureOut">
              <a:rPr lang="en-GB" smtClean="0"/>
              <a:t>30/09/2020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EEFE2F-2E4A-4711-A538-21BA60A9825A}" type="slidenum">
              <a:rPr lang="en-GB" smtClean="0"/>
              <a:t>‹#›</a:t>
            </a:fld>
            <a:endParaRPr lang="en-GB"/>
          </a:p>
        </p:txBody>
      </p:sp>
    </p:spTree>
    <p:extLst>
      <p:ext uri="{BB962C8B-B14F-4D97-AF65-F5344CB8AC3E}">
        <p14:creationId xmlns:p14="http://schemas.microsoft.com/office/powerpoint/2010/main" val="190426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EE657D-C406-4205-B3A7-8E5559858E30}" type="datetimeFigureOut">
              <a:rPr lang="en-GB" smtClean="0"/>
              <a:t>30/09/2020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EEFE2F-2E4A-4711-A538-21BA60A9825A}" type="slidenum">
              <a:rPr lang="en-GB" smtClean="0"/>
              <a:t>‹#›</a:t>
            </a:fld>
            <a:endParaRPr lang="en-GB"/>
          </a:p>
        </p:txBody>
      </p:sp>
    </p:spTree>
    <p:extLst>
      <p:ext uri="{BB962C8B-B14F-4D97-AF65-F5344CB8AC3E}">
        <p14:creationId xmlns:p14="http://schemas.microsoft.com/office/powerpoint/2010/main" val="444522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E657D-C406-4205-B3A7-8E5559858E30}" type="datetimeFigureOut">
              <a:rPr lang="en-GB" smtClean="0"/>
              <a:t>30/09/2020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EEFE2F-2E4A-4711-A538-21BA60A9825A}" type="slidenum">
              <a:rPr lang="en-GB" smtClean="0"/>
              <a:t>‹#›</a:t>
            </a:fld>
            <a:endParaRPr lang="en-GB"/>
          </a:p>
        </p:txBody>
      </p:sp>
    </p:spTree>
    <p:extLst>
      <p:ext uri="{BB962C8B-B14F-4D97-AF65-F5344CB8AC3E}">
        <p14:creationId xmlns:p14="http://schemas.microsoft.com/office/powerpoint/2010/main" val="618797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EE657D-C406-4205-B3A7-8E5559858E30}" type="datetimeFigureOut">
              <a:rPr lang="en-GB" smtClean="0"/>
              <a:t>30/09/2020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EEFE2F-2E4A-4711-A538-21BA60A9825A}" type="slidenum">
              <a:rPr lang="en-GB" smtClean="0"/>
              <a:t>‹#›</a:t>
            </a:fld>
            <a:endParaRPr lang="en-GB"/>
          </a:p>
        </p:txBody>
      </p:sp>
    </p:spTree>
    <p:extLst>
      <p:ext uri="{BB962C8B-B14F-4D97-AF65-F5344CB8AC3E}">
        <p14:creationId xmlns:p14="http://schemas.microsoft.com/office/powerpoint/2010/main" val="1731788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EE657D-C406-4205-B3A7-8E5559858E30}" type="datetimeFigureOut">
              <a:rPr lang="en-GB" smtClean="0"/>
              <a:t>30/09/2020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EEFE2F-2E4A-4711-A538-21BA60A9825A}" type="slidenum">
              <a:rPr lang="en-GB" smtClean="0"/>
              <a:t>‹#›</a:t>
            </a:fld>
            <a:endParaRPr lang="en-GB"/>
          </a:p>
        </p:txBody>
      </p:sp>
    </p:spTree>
    <p:extLst>
      <p:ext uri="{BB962C8B-B14F-4D97-AF65-F5344CB8AC3E}">
        <p14:creationId xmlns:p14="http://schemas.microsoft.com/office/powerpoint/2010/main" val="41358852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EE657D-C406-4205-B3A7-8E5559858E30}"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EFE2F-2E4A-4711-A538-21BA60A9825A}" type="slidenum">
              <a:rPr lang="en-GB" smtClean="0"/>
              <a:t>‹#›</a:t>
            </a:fld>
            <a:endParaRPr lang="en-GB"/>
          </a:p>
        </p:txBody>
      </p:sp>
    </p:spTree>
    <p:extLst>
      <p:ext uri="{BB962C8B-B14F-4D97-AF65-F5344CB8AC3E}">
        <p14:creationId xmlns:p14="http://schemas.microsoft.com/office/powerpoint/2010/main" val="22834752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EE657D-C406-4205-B3A7-8E5559858E30}" type="datetimeFigureOut">
              <a:rPr lang="en-GB" smtClean="0"/>
              <a:t>30/09/2020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EEFE2F-2E4A-4711-A538-21BA60A9825A}" type="slidenum">
              <a:rPr lang="en-GB" smtClean="0"/>
              <a:t>‹#›</a:t>
            </a:fld>
            <a:endParaRPr lang="en-GB"/>
          </a:p>
        </p:txBody>
      </p:sp>
    </p:spTree>
    <p:extLst>
      <p:ext uri="{BB962C8B-B14F-4D97-AF65-F5344CB8AC3E}">
        <p14:creationId xmlns:p14="http://schemas.microsoft.com/office/powerpoint/2010/main" val="429100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88915"/>
            <a:ext cx="8642350"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6" y="1341438"/>
            <a:ext cx="273685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89" y="1341438"/>
            <a:ext cx="2808287"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04517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6" y="1341438"/>
            <a:ext cx="5689600"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90802"/>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2502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sz="1800" dirty="0"/>
          </a:p>
        </p:txBody>
      </p:sp>
      <p:sp>
        <p:nvSpPr>
          <p:cNvPr id="11" name="Text Placeholder 10"/>
          <p:cNvSpPr>
            <a:spLocks noGrp="1"/>
          </p:cNvSpPr>
          <p:nvPr>
            <p:ph type="body" sz="quarter" idx="10" hasCustomPrompt="1"/>
          </p:nvPr>
        </p:nvSpPr>
        <p:spPr>
          <a:xfrm>
            <a:off x="250826"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7" y="188912"/>
            <a:ext cx="1674788"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bg1"/>
                </a:solidFill>
                <a:effectLst/>
                <a:uLnTx/>
                <a:uFillTx/>
                <a:latin typeface="Arial Black"/>
                <a:ea typeface="+mj-ea"/>
                <a:cs typeface="+mj-cs"/>
              </a:rPr>
              <a:t>01</a:t>
            </a:r>
            <a:endParaRPr lang="en-GB" sz="8800" dirty="0">
              <a:solidFill>
                <a:schemeClr val="bg1"/>
              </a:solidFill>
            </a:endParaRPr>
          </a:p>
        </p:txBody>
      </p:sp>
      <p:sp>
        <p:nvSpPr>
          <p:cNvPr id="2" name="TextBox 1"/>
          <p:cNvSpPr txBox="1"/>
          <p:nvPr userDrawn="1"/>
        </p:nvSpPr>
        <p:spPr>
          <a:xfrm>
            <a:off x="232917" y="6165304"/>
            <a:ext cx="8587556" cy="369332"/>
          </a:xfrm>
          <a:prstGeom prst="rect">
            <a:avLst/>
          </a:prstGeom>
          <a:noFill/>
        </p:spPr>
        <p:txBody>
          <a:bodyPr wrap="square" rtlCol="0">
            <a:spAutoFit/>
          </a:bodyPr>
          <a:lstStyle/>
          <a:p>
            <a:r>
              <a:rPr lang="en-GB" sz="1800" i="1" dirty="0">
                <a:solidFill>
                  <a:schemeClr val="bg1"/>
                </a:solidFill>
              </a:rPr>
              <a:t>Transforming</a:t>
            </a:r>
            <a:r>
              <a:rPr lang="en-GB" sz="1800" i="1" baseline="0" dirty="0">
                <a:solidFill>
                  <a:schemeClr val="bg1"/>
                </a:solidFill>
              </a:rPr>
              <a:t> London’s health and care together</a:t>
            </a:r>
            <a:endParaRPr lang="en-GB" sz="1800" i="1" dirty="0">
              <a:solidFill>
                <a:schemeClr val="bg1"/>
              </a:solidFill>
            </a:endParaRPr>
          </a:p>
        </p:txBody>
      </p:sp>
      <p:cxnSp>
        <p:nvCxnSpPr>
          <p:cNvPr id="6" name="Straight Connector 5"/>
          <p:cNvCxnSpPr/>
          <p:nvPr userDrawn="1"/>
        </p:nvCxnSpPr>
        <p:spPr>
          <a:xfrm>
            <a:off x="232917"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20059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692697"/>
            <a:ext cx="8642350"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1440"/>
            <a:ext cx="8642350"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12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6" y="692697"/>
            <a:ext cx="8642350"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6" y="1342802"/>
            <a:ext cx="4249738"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22427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6" y="908050"/>
            <a:ext cx="8642350"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6381330"/>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745680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7" r:id="rId36"/>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E657D-C406-4205-B3A7-8E5559858E30}" type="datetimeFigureOut">
              <a:rPr lang="en-GB" smtClean="0"/>
              <a:t>30/09/2020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EFE2F-2E4A-4711-A538-21BA60A9825A}" type="slidenum">
              <a:rPr lang="en-GB" smtClean="0"/>
              <a:t>‹#›</a:t>
            </a:fld>
            <a:endParaRPr lang="en-GB"/>
          </a:p>
        </p:txBody>
      </p:sp>
    </p:spTree>
    <p:extLst>
      <p:ext uri="{BB962C8B-B14F-4D97-AF65-F5344CB8AC3E}">
        <p14:creationId xmlns:p14="http://schemas.microsoft.com/office/powerpoint/2010/main" val="22384975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thank-you-letters-140227/"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22.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2.xml"/><Relationship Id="rId7"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8.xml"/><Relationship Id="rId5" Type="http://schemas.openxmlformats.org/officeDocument/2006/relationships/image" Target="../media/image27.emf"/><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13538"/>
            <a:ext cx="8241688" cy="1647510"/>
          </a:xfrm>
        </p:spPr>
        <p:txBody>
          <a:bodyPr>
            <a:normAutofit fontScale="90000"/>
          </a:bodyPr>
          <a:lstStyle/>
          <a:p>
            <a:r>
              <a:rPr lang="en-GB" dirty="0"/>
              <a:t>How specialist nurses can support the 3 #AAA asks and improve asthma care across the system</a:t>
            </a:r>
          </a:p>
        </p:txBody>
      </p:sp>
      <p:sp>
        <p:nvSpPr>
          <p:cNvPr id="3" name="Text Placeholder 2"/>
          <p:cNvSpPr>
            <a:spLocks noGrp="1"/>
          </p:cNvSpPr>
          <p:nvPr>
            <p:ph type="body" sz="quarter" idx="10"/>
          </p:nvPr>
        </p:nvSpPr>
        <p:spPr>
          <a:xfrm>
            <a:off x="264046" y="4148313"/>
            <a:ext cx="8484418" cy="1368919"/>
          </a:xfrm>
        </p:spPr>
        <p:txBody>
          <a:bodyPr>
            <a:normAutofit/>
          </a:bodyPr>
          <a:lstStyle/>
          <a:p>
            <a:r>
              <a:rPr lang="en-GB" dirty="0">
                <a:solidFill>
                  <a:schemeClr val="tx1"/>
                </a:solidFill>
              </a:rPr>
              <a:t>Tori Hadaway (Chair), Pippa Hall, Alison Summerfield, Anika </a:t>
            </a:r>
            <a:r>
              <a:rPr lang="en-GB" dirty="0" err="1">
                <a:solidFill>
                  <a:schemeClr val="tx1"/>
                </a:solidFill>
              </a:rPr>
              <a:t>Tanna</a:t>
            </a:r>
            <a:r>
              <a:rPr lang="en-GB" dirty="0">
                <a:solidFill>
                  <a:schemeClr val="tx1"/>
                </a:solidFill>
              </a:rPr>
              <a:t>, Natasha Brennan &amp; Eleanor Doran</a:t>
            </a:r>
          </a:p>
        </p:txBody>
      </p:sp>
    </p:spTree>
    <p:extLst>
      <p:ext uri="{BB962C8B-B14F-4D97-AF65-F5344CB8AC3E}">
        <p14:creationId xmlns:p14="http://schemas.microsoft.com/office/powerpoint/2010/main" val="326751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B283-5199-4B9F-9A4F-7FEEF00455E7}"/>
              </a:ext>
            </a:extLst>
          </p:cNvPr>
          <p:cNvSpPr>
            <a:spLocks noGrp="1"/>
          </p:cNvSpPr>
          <p:nvPr>
            <p:ph type="title"/>
          </p:nvPr>
        </p:nvSpPr>
        <p:spPr/>
        <p:txBody>
          <a:bodyPr/>
          <a:lstStyle/>
          <a:p>
            <a:r>
              <a:rPr lang="en-GB" dirty="0"/>
              <a:t>Homecare service outline</a:t>
            </a:r>
          </a:p>
        </p:txBody>
      </p:sp>
      <p:sp>
        <p:nvSpPr>
          <p:cNvPr id="4" name="Slide Number Placeholder 3">
            <a:extLst>
              <a:ext uri="{FF2B5EF4-FFF2-40B4-BE49-F238E27FC236}">
                <a16:creationId xmlns:a16="http://schemas.microsoft.com/office/drawing/2014/main" id="{16710262-8EA5-4EB6-AF42-877CF9F72848}"/>
              </a:ext>
            </a:extLst>
          </p:cNvPr>
          <p:cNvSpPr>
            <a:spLocks noGrp="1"/>
          </p:cNvSpPr>
          <p:nvPr>
            <p:ph type="sldNum" sz="quarter" idx="14"/>
          </p:nvPr>
        </p:nvSpPr>
        <p:spPr/>
        <p:txBody>
          <a:bodyPr/>
          <a:lstStyle/>
          <a:p>
            <a:fld id="{8FC524A1-7B6A-464D-B8BC-8FE2E057339E}" type="slidenum">
              <a:rPr lang="en-GB" smtClean="0"/>
              <a:pPr/>
              <a:t>10</a:t>
            </a:fld>
            <a:endParaRPr lang="en-GB" dirty="0"/>
          </a:p>
        </p:txBody>
      </p:sp>
      <p:sp>
        <p:nvSpPr>
          <p:cNvPr id="5" name="Content Placeholder 4">
            <a:extLst>
              <a:ext uri="{FF2B5EF4-FFF2-40B4-BE49-F238E27FC236}">
                <a16:creationId xmlns:a16="http://schemas.microsoft.com/office/drawing/2014/main" id="{270D99EB-AA5A-4951-8FB9-0B336E0E7A36}"/>
              </a:ext>
            </a:extLst>
          </p:cNvPr>
          <p:cNvSpPr>
            <a:spLocks noGrp="1"/>
          </p:cNvSpPr>
          <p:nvPr>
            <p:ph sz="quarter" idx="15"/>
          </p:nvPr>
        </p:nvSpPr>
        <p:spPr/>
        <p:txBody>
          <a:bodyPr/>
          <a:lstStyle/>
          <a:p>
            <a:pPr marL="285750" indent="-285750">
              <a:buFont typeface="Arial" panose="020B0604020202020204" pitchFamily="34" charset="0"/>
              <a:buChar char="•"/>
            </a:pPr>
            <a:r>
              <a:rPr lang="en-GB" dirty="0"/>
              <a:t>Patient attends clinic for 1 injection f2f training, complete competency sheet, registration and prescription form, receive information pack</a:t>
            </a:r>
          </a:p>
          <a:p>
            <a:pPr marL="285750" indent="-285750">
              <a:buFont typeface="Arial" panose="020B0604020202020204" pitchFamily="34" charset="0"/>
              <a:buChar char="•"/>
            </a:pPr>
            <a:r>
              <a:rPr lang="en-GB" dirty="0"/>
              <a:t>Those who had good lung function technique were also issued with a home spirometer - </a:t>
            </a:r>
            <a:r>
              <a:rPr lang="en-GB" dirty="0" err="1"/>
              <a:t>Nuvoair</a:t>
            </a:r>
            <a:endParaRPr lang="en-GB" dirty="0"/>
          </a:p>
          <a:p>
            <a:pPr marL="285750" indent="-285750">
              <a:buFont typeface="Arial" panose="020B0604020202020204" pitchFamily="34" charset="0"/>
              <a:buChar char="•"/>
            </a:pPr>
            <a:r>
              <a:rPr lang="en-GB" dirty="0"/>
              <a:t>All families consented to 2 weekly/monthly video calls to coincide with their injections and made aware this would continue for the foreseeable future</a:t>
            </a:r>
          </a:p>
          <a:p>
            <a:pPr marL="285750" indent="-285750">
              <a:buFont typeface="Arial" panose="020B0604020202020204" pitchFamily="34" charset="0"/>
              <a:buChar char="•"/>
            </a:pPr>
            <a:r>
              <a:rPr lang="en-GB" dirty="0"/>
              <a:t>If any issues with injection technique or concerns about asthma, f2f will be offered</a:t>
            </a:r>
          </a:p>
          <a:p>
            <a:pPr marL="285750" indent="-285750">
              <a:buFont typeface="Arial" panose="020B0604020202020204" pitchFamily="34" charset="0"/>
              <a:buChar char="•"/>
            </a:pPr>
            <a:r>
              <a:rPr lang="en-GB" dirty="0"/>
              <a:t>At each monthly call, PAQLQ, ACT/</a:t>
            </a:r>
            <a:r>
              <a:rPr lang="en-GB" dirty="0" err="1"/>
              <a:t>cACT</a:t>
            </a:r>
            <a:r>
              <a:rPr lang="en-GB" dirty="0"/>
              <a:t> and questions about OCS, unscheduled care visits and hospital admissions. Also complete spirometry prior to call</a:t>
            </a:r>
          </a:p>
          <a:p>
            <a:pPr marL="285750" indent="-285750">
              <a:buFont typeface="Arial" panose="020B0604020202020204" pitchFamily="34" charset="0"/>
              <a:buChar char="•"/>
            </a:pPr>
            <a:r>
              <a:rPr lang="en-GB" dirty="0"/>
              <a:t>If spirometry is decreased or they are unwell, BDR can be done and worked out by physiologists and clinical plan can be made with team if required</a:t>
            </a:r>
          </a:p>
          <a:p>
            <a:endParaRPr lang="en-GB" dirty="0"/>
          </a:p>
        </p:txBody>
      </p:sp>
    </p:spTree>
    <p:extLst>
      <p:ext uri="{BB962C8B-B14F-4D97-AF65-F5344CB8AC3E}">
        <p14:creationId xmlns:p14="http://schemas.microsoft.com/office/powerpoint/2010/main" val="241510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4AAE3-1E52-4453-A712-AED40F09A1D6}"/>
              </a:ext>
            </a:extLst>
          </p:cNvPr>
          <p:cNvSpPr>
            <a:spLocks noGrp="1"/>
          </p:cNvSpPr>
          <p:nvPr>
            <p:ph type="title"/>
          </p:nvPr>
        </p:nvSpPr>
        <p:spPr/>
        <p:txBody>
          <a:bodyPr/>
          <a:lstStyle/>
          <a:p>
            <a:r>
              <a:rPr lang="en-GB" dirty="0"/>
              <a:t>Homecare currently</a:t>
            </a:r>
          </a:p>
        </p:txBody>
      </p:sp>
      <p:sp>
        <p:nvSpPr>
          <p:cNvPr id="4" name="Slide Number Placeholder 3">
            <a:extLst>
              <a:ext uri="{FF2B5EF4-FFF2-40B4-BE49-F238E27FC236}">
                <a16:creationId xmlns:a16="http://schemas.microsoft.com/office/drawing/2014/main" id="{0E3C4616-3A2E-4DA5-8E13-569B03C289C9}"/>
              </a:ext>
            </a:extLst>
          </p:cNvPr>
          <p:cNvSpPr>
            <a:spLocks noGrp="1"/>
          </p:cNvSpPr>
          <p:nvPr>
            <p:ph type="sldNum" sz="quarter" idx="14"/>
          </p:nvPr>
        </p:nvSpPr>
        <p:spPr/>
        <p:txBody>
          <a:bodyPr/>
          <a:lstStyle/>
          <a:p>
            <a:fld id="{8FC524A1-7B6A-464D-B8BC-8FE2E057339E}" type="slidenum">
              <a:rPr lang="en-GB" smtClean="0"/>
              <a:pPr/>
              <a:t>11</a:t>
            </a:fld>
            <a:endParaRPr lang="en-GB" dirty="0"/>
          </a:p>
        </p:txBody>
      </p:sp>
      <p:sp>
        <p:nvSpPr>
          <p:cNvPr id="5" name="Content Placeholder 4">
            <a:extLst>
              <a:ext uri="{FF2B5EF4-FFF2-40B4-BE49-F238E27FC236}">
                <a16:creationId xmlns:a16="http://schemas.microsoft.com/office/drawing/2014/main" id="{DF0B579F-83CD-42F0-9D98-2AA88FC66298}"/>
              </a:ext>
            </a:extLst>
          </p:cNvPr>
          <p:cNvSpPr>
            <a:spLocks noGrp="1"/>
          </p:cNvSpPr>
          <p:nvPr>
            <p:ph sz="quarter" idx="15"/>
          </p:nvPr>
        </p:nvSpPr>
        <p:spPr/>
        <p:txBody>
          <a:bodyPr/>
          <a:lstStyle/>
          <a:p>
            <a:pPr marL="285750" indent="-285750">
              <a:buFont typeface="Arial" panose="020B0604020202020204" pitchFamily="34" charset="0"/>
              <a:buChar char="•"/>
            </a:pPr>
            <a:r>
              <a:rPr lang="en-GB" dirty="0"/>
              <a:t>All families still happy to receive video calls and all remembering</a:t>
            </a:r>
          </a:p>
          <a:p>
            <a:pPr marL="285750" indent="-285750">
              <a:buFont typeface="Arial" panose="020B0604020202020204" pitchFamily="34" charset="0"/>
              <a:buChar char="•"/>
            </a:pPr>
            <a:r>
              <a:rPr lang="en-GB" dirty="0"/>
              <a:t>Still transferring some calls over to Attend Anywhere. Sometimes have to use alternative video platform if poor internet connection.</a:t>
            </a:r>
          </a:p>
          <a:p>
            <a:pPr marL="285750" indent="-285750">
              <a:buFont typeface="Arial" panose="020B0604020202020204" pitchFamily="34" charset="0"/>
              <a:buChar char="•"/>
            </a:pPr>
            <a:r>
              <a:rPr lang="en-GB" dirty="0"/>
              <a:t>Most patients like the spirometer device/find it easy to use</a:t>
            </a:r>
          </a:p>
          <a:p>
            <a:pPr marL="285750" indent="-285750">
              <a:buFont typeface="Arial" panose="020B0604020202020204" pitchFamily="34" charset="0"/>
              <a:buChar char="•"/>
            </a:pPr>
            <a:r>
              <a:rPr lang="en-GB" dirty="0"/>
              <a:t>Patients are happy to complete the questionnaires during call</a:t>
            </a:r>
          </a:p>
          <a:p>
            <a:pPr marL="285750" indent="-285750">
              <a:buFont typeface="Arial" panose="020B0604020202020204" pitchFamily="34" charset="0"/>
              <a:buChar char="•"/>
            </a:pPr>
            <a:r>
              <a:rPr lang="en-GB" dirty="0"/>
              <a:t>Families receive 1 or 2 monthly deliveries of biologics and so far, no major issues. Families are finding it easy to arrange, after first delivery completed, receive email reminders before next delivery due </a:t>
            </a:r>
          </a:p>
          <a:p>
            <a:pPr marL="285750" indent="-285750">
              <a:buFont typeface="Arial" panose="020B0604020202020204" pitchFamily="34" charset="0"/>
              <a:buChar char="•"/>
            </a:pPr>
            <a:r>
              <a:rPr lang="en-GB" dirty="0"/>
              <a:t>Receive 3-4 monthly clinic appointment with consultant via Attend Anywhere</a:t>
            </a:r>
          </a:p>
          <a:p>
            <a:endParaRPr lang="en-GB" dirty="0"/>
          </a:p>
        </p:txBody>
      </p:sp>
    </p:spTree>
    <p:extLst>
      <p:ext uri="{BB962C8B-B14F-4D97-AF65-F5344CB8AC3E}">
        <p14:creationId xmlns:p14="http://schemas.microsoft.com/office/powerpoint/2010/main" val="144091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D0952-8247-4460-806B-B8668C9A42C7}"/>
              </a:ext>
            </a:extLst>
          </p:cNvPr>
          <p:cNvSpPr>
            <a:spLocks noGrp="1"/>
          </p:cNvSpPr>
          <p:nvPr>
            <p:ph type="title"/>
          </p:nvPr>
        </p:nvSpPr>
        <p:spPr/>
        <p:txBody>
          <a:bodyPr/>
          <a:lstStyle/>
          <a:p>
            <a:r>
              <a:rPr lang="en-GB" dirty="0"/>
              <a:t>Pros &amp; cons</a:t>
            </a:r>
          </a:p>
        </p:txBody>
      </p:sp>
      <p:sp>
        <p:nvSpPr>
          <p:cNvPr id="4" name="Slide Number Placeholder 3">
            <a:extLst>
              <a:ext uri="{FF2B5EF4-FFF2-40B4-BE49-F238E27FC236}">
                <a16:creationId xmlns:a16="http://schemas.microsoft.com/office/drawing/2014/main" id="{AA31E2C9-1BD8-4527-8D10-FD2584F26BB0}"/>
              </a:ext>
            </a:extLst>
          </p:cNvPr>
          <p:cNvSpPr>
            <a:spLocks noGrp="1"/>
          </p:cNvSpPr>
          <p:nvPr>
            <p:ph type="sldNum" sz="quarter" idx="14"/>
          </p:nvPr>
        </p:nvSpPr>
        <p:spPr/>
        <p:txBody>
          <a:bodyPr/>
          <a:lstStyle/>
          <a:p>
            <a:fld id="{8FC524A1-7B6A-464D-B8BC-8FE2E057339E}" type="slidenum">
              <a:rPr lang="en-GB" smtClean="0"/>
              <a:pPr/>
              <a:t>12</a:t>
            </a:fld>
            <a:endParaRPr lang="en-GB" dirty="0"/>
          </a:p>
        </p:txBody>
      </p:sp>
      <p:graphicFrame>
        <p:nvGraphicFramePr>
          <p:cNvPr id="6" name="Table 6">
            <a:extLst>
              <a:ext uri="{FF2B5EF4-FFF2-40B4-BE49-F238E27FC236}">
                <a16:creationId xmlns:a16="http://schemas.microsoft.com/office/drawing/2014/main" id="{5ECCC75F-5E49-4D64-9A4C-095247855F92}"/>
              </a:ext>
            </a:extLst>
          </p:cNvPr>
          <p:cNvGraphicFramePr>
            <a:graphicFrameLocks noGrp="1"/>
          </p:cNvGraphicFramePr>
          <p:nvPr>
            <p:ph sz="quarter" idx="15"/>
          </p:nvPr>
        </p:nvGraphicFramePr>
        <p:xfrm>
          <a:off x="250825" y="1341438"/>
          <a:ext cx="8642350" cy="4851400"/>
        </p:xfrm>
        <a:graphic>
          <a:graphicData uri="http://schemas.openxmlformats.org/drawingml/2006/table">
            <a:tbl>
              <a:tblPr firstRow="1" bandRow="1">
                <a:tableStyleId>{93296810-A885-4BE3-A3E7-6D5BEEA58F35}</a:tableStyleId>
              </a:tblPr>
              <a:tblGrid>
                <a:gridCol w="4321175">
                  <a:extLst>
                    <a:ext uri="{9D8B030D-6E8A-4147-A177-3AD203B41FA5}">
                      <a16:colId xmlns:a16="http://schemas.microsoft.com/office/drawing/2014/main" val="2440422089"/>
                    </a:ext>
                  </a:extLst>
                </a:gridCol>
                <a:gridCol w="4321175">
                  <a:extLst>
                    <a:ext uri="{9D8B030D-6E8A-4147-A177-3AD203B41FA5}">
                      <a16:colId xmlns:a16="http://schemas.microsoft.com/office/drawing/2014/main" val="3805214807"/>
                    </a:ext>
                  </a:extLst>
                </a:gridCol>
              </a:tblGrid>
              <a:tr h="370840">
                <a:tc>
                  <a:txBody>
                    <a:bodyPr/>
                    <a:lstStyle/>
                    <a:p>
                      <a:r>
                        <a:rPr lang="en-GB" dirty="0"/>
                        <a:t>Pros</a:t>
                      </a:r>
                    </a:p>
                  </a:txBody>
                  <a:tcPr/>
                </a:tc>
                <a:tc>
                  <a:txBody>
                    <a:bodyPr/>
                    <a:lstStyle/>
                    <a:p>
                      <a:r>
                        <a:rPr lang="en-GB" dirty="0"/>
                        <a:t>Cons</a:t>
                      </a:r>
                    </a:p>
                  </a:txBody>
                  <a:tcPr/>
                </a:tc>
                <a:extLst>
                  <a:ext uri="{0D108BD9-81ED-4DB2-BD59-A6C34878D82A}">
                    <a16:rowId xmlns:a16="http://schemas.microsoft.com/office/drawing/2014/main" val="39622493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Reduced burden on clinic days as video calls scheduled any day/ time of the week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incident injection not given properly, unable to repeat (</a:t>
                      </a:r>
                      <a:r>
                        <a:rPr lang="en-GB" dirty="0" err="1"/>
                        <a:t>Datix</a:t>
                      </a:r>
                      <a:r>
                        <a:rPr lang="en-GB" dirty="0"/>
                        <a:t>)</a:t>
                      </a:r>
                    </a:p>
                  </a:txBody>
                  <a:tcPr/>
                </a:tc>
                <a:extLst>
                  <a:ext uri="{0D108BD9-81ED-4DB2-BD59-A6C34878D82A}">
                    <a16:rowId xmlns:a16="http://schemas.microsoft.com/office/drawing/2014/main" val="32682711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some patients initially parents have been giving the injections but a couple of adolescent patients have now taken on the task and self administer which is good preparation for transition to adult services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incident plunger pulled out of syringe, family had to collect new syringe from RBH as could not be reissued by homecare company, needed repeat video call (cost impact) (</a:t>
                      </a:r>
                      <a:r>
                        <a:rPr lang="en-GB" dirty="0" err="1"/>
                        <a:t>Datix</a:t>
                      </a:r>
                      <a:r>
                        <a:rPr lang="en-GB" dirty="0"/>
                        <a:t>)</a:t>
                      </a:r>
                    </a:p>
                    <a:p>
                      <a:endParaRPr lang="en-GB" dirty="0"/>
                    </a:p>
                  </a:txBody>
                  <a:tcPr/>
                </a:tc>
                <a:extLst>
                  <a:ext uri="{0D108BD9-81ED-4DB2-BD59-A6C34878D82A}">
                    <a16:rowId xmlns:a16="http://schemas.microsoft.com/office/drawing/2014/main" val="20430044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Families are keen to continue homecare as quicker/easier/more convenient and happy to continue video calls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 f2f contact with families anymore</a:t>
                      </a:r>
                    </a:p>
                  </a:txBody>
                  <a:tcPr/>
                </a:tc>
                <a:extLst>
                  <a:ext uri="{0D108BD9-81ED-4DB2-BD59-A6C34878D82A}">
                    <a16:rowId xmlns:a16="http://schemas.microsoft.com/office/drawing/2014/main" val="24920971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Demonstrated that homecare biologic service in paediatrics is possible and can work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family returned to hospital administration due to safeguarding concerns</a:t>
                      </a:r>
                    </a:p>
                  </a:txBody>
                  <a:tcPr/>
                </a:tc>
                <a:extLst>
                  <a:ext uri="{0D108BD9-81ED-4DB2-BD59-A6C34878D82A}">
                    <a16:rowId xmlns:a16="http://schemas.microsoft.com/office/drawing/2014/main" val="2042074972"/>
                  </a:ext>
                </a:extLst>
              </a:tr>
            </a:tbl>
          </a:graphicData>
        </a:graphic>
      </p:graphicFrame>
    </p:spTree>
    <p:extLst>
      <p:ext uri="{BB962C8B-B14F-4D97-AF65-F5344CB8AC3E}">
        <p14:creationId xmlns:p14="http://schemas.microsoft.com/office/powerpoint/2010/main" val="1335599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6D55-32EB-4348-9297-2CE1000CF489}"/>
              </a:ext>
            </a:extLst>
          </p:cNvPr>
          <p:cNvSpPr>
            <a:spLocks noGrp="1"/>
          </p:cNvSpPr>
          <p:nvPr>
            <p:ph type="title"/>
          </p:nvPr>
        </p:nvSpPr>
        <p:spPr>
          <a:xfrm>
            <a:off x="250825" y="201127"/>
            <a:ext cx="8642350" cy="503783"/>
          </a:xfrm>
        </p:spPr>
        <p:txBody>
          <a:bodyPr/>
          <a:lstStyle/>
          <a:p>
            <a:r>
              <a:rPr lang="en-GB" dirty="0"/>
              <a:t>Other centres</a:t>
            </a:r>
          </a:p>
        </p:txBody>
      </p:sp>
      <p:sp>
        <p:nvSpPr>
          <p:cNvPr id="4" name="Slide Number Placeholder 3">
            <a:extLst>
              <a:ext uri="{FF2B5EF4-FFF2-40B4-BE49-F238E27FC236}">
                <a16:creationId xmlns:a16="http://schemas.microsoft.com/office/drawing/2014/main" id="{C9A18B8F-89C1-40ED-8F25-818DFAACEB0C}"/>
              </a:ext>
            </a:extLst>
          </p:cNvPr>
          <p:cNvSpPr>
            <a:spLocks noGrp="1"/>
          </p:cNvSpPr>
          <p:nvPr>
            <p:ph type="sldNum" sz="quarter" idx="14"/>
          </p:nvPr>
        </p:nvSpPr>
        <p:spPr/>
        <p:txBody>
          <a:bodyPr/>
          <a:lstStyle/>
          <a:p>
            <a:fld id="{8FC524A1-7B6A-464D-B8BC-8FE2E057339E}" type="slidenum">
              <a:rPr lang="en-GB" smtClean="0"/>
              <a:pPr/>
              <a:t>13</a:t>
            </a:fld>
            <a:endParaRPr lang="en-GB" dirty="0"/>
          </a:p>
        </p:txBody>
      </p:sp>
      <p:sp>
        <p:nvSpPr>
          <p:cNvPr id="5" name="Content Placeholder 4">
            <a:extLst>
              <a:ext uri="{FF2B5EF4-FFF2-40B4-BE49-F238E27FC236}">
                <a16:creationId xmlns:a16="http://schemas.microsoft.com/office/drawing/2014/main" id="{9CBFCA73-CF16-4D3F-9C1F-7AB33F52302C}"/>
              </a:ext>
            </a:extLst>
          </p:cNvPr>
          <p:cNvSpPr>
            <a:spLocks noGrp="1"/>
          </p:cNvSpPr>
          <p:nvPr>
            <p:ph sz="quarter" idx="15"/>
          </p:nvPr>
        </p:nvSpPr>
        <p:spPr/>
        <p:txBody>
          <a:bodyPr/>
          <a:lstStyle/>
          <a:p>
            <a:pPr marL="285750" indent="-285750">
              <a:buFont typeface="Arial" panose="020B0604020202020204" pitchFamily="34" charset="0"/>
              <a:buChar char="•"/>
            </a:pPr>
            <a:r>
              <a:rPr lang="en-GB" dirty="0"/>
              <a:t>Cardiff- seen in hospital and not using homecare. Seen in person so can be reviewed and ensure compliance</a:t>
            </a:r>
          </a:p>
          <a:p>
            <a:pPr marL="285750" indent="-285750">
              <a:buFont typeface="Arial" panose="020B0604020202020204" pitchFamily="34" charset="0"/>
              <a:buChar char="•"/>
            </a:pPr>
            <a:r>
              <a:rPr lang="en-GB" dirty="0"/>
              <a:t>Newcastle- couple of Xolair families taught, once competency passed video call available if needed so not routine. Some GP practice nurses administer and some DGHs administer. No Mepolizumab patients taught to self administer. Use peak flow as home monitoring. Majority continue to receive at hospital f2f.</a:t>
            </a:r>
          </a:p>
          <a:p>
            <a:pPr marL="285750" indent="-285750">
              <a:buFont typeface="Arial" panose="020B0604020202020204" pitchFamily="34" charset="0"/>
              <a:buChar char="•"/>
            </a:pPr>
            <a:r>
              <a:rPr lang="en-GB" dirty="0"/>
              <a:t>Basingstoke have trained some of the Xolair patients for home administration (no further details)</a:t>
            </a:r>
          </a:p>
          <a:p>
            <a:pPr marL="285750" indent="-285750">
              <a:buFont typeface="Arial" panose="020B0604020202020204" pitchFamily="34" charset="0"/>
              <a:buChar char="•"/>
            </a:pPr>
            <a:r>
              <a:rPr lang="en-GB" dirty="0"/>
              <a:t>Exeter is offering Xolair self-administration at home (no further details)</a:t>
            </a:r>
          </a:p>
          <a:p>
            <a:pPr marL="285750" indent="-285750">
              <a:buFont typeface="Arial" panose="020B0604020202020204" pitchFamily="34" charset="0"/>
              <a:buChar char="•"/>
            </a:pPr>
            <a:r>
              <a:rPr lang="en-GB" dirty="0"/>
              <a:t>Kings are in the process of signing up to Mepolizumab homecare but no further details</a:t>
            </a:r>
          </a:p>
          <a:p>
            <a:pPr marL="285750" indent="-285750">
              <a:buFont typeface="Arial" panose="020B0604020202020204" pitchFamily="34" charset="0"/>
              <a:buChar char="•"/>
            </a:pPr>
            <a:r>
              <a:rPr lang="en-GB" dirty="0"/>
              <a:t>Birmingham, Oxford, Scotland, Nottingham and Manchester have all signed up for Mepolizumab homecare but no further details</a:t>
            </a:r>
          </a:p>
        </p:txBody>
      </p:sp>
    </p:spTree>
    <p:extLst>
      <p:ext uri="{BB962C8B-B14F-4D97-AF65-F5344CB8AC3E}">
        <p14:creationId xmlns:p14="http://schemas.microsoft.com/office/powerpoint/2010/main" val="37730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E4D8-3504-4EF5-AB96-25281699E2A9}"/>
              </a:ext>
            </a:extLst>
          </p:cNvPr>
          <p:cNvSpPr>
            <a:spLocks noGrp="1"/>
          </p:cNvSpPr>
          <p:nvPr>
            <p:ph type="title"/>
          </p:nvPr>
        </p:nvSpPr>
        <p:spPr/>
        <p:txBody>
          <a:bodyPr/>
          <a:lstStyle/>
          <a:p>
            <a:r>
              <a:rPr lang="en-GB" dirty="0"/>
              <a:t>Patient experience</a:t>
            </a:r>
          </a:p>
        </p:txBody>
      </p:sp>
      <p:sp>
        <p:nvSpPr>
          <p:cNvPr id="4" name="Slide Number Placeholder 3">
            <a:extLst>
              <a:ext uri="{FF2B5EF4-FFF2-40B4-BE49-F238E27FC236}">
                <a16:creationId xmlns:a16="http://schemas.microsoft.com/office/drawing/2014/main" id="{7218B6CD-5DD8-4DF6-B64E-7A7E6F22C7A6}"/>
              </a:ext>
            </a:extLst>
          </p:cNvPr>
          <p:cNvSpPr>
            <a:spLocks noGrp="1"/>
          </p:cNvSpPr>
          <p:nvPr>
            <p:ph type="sldNum" sz="quarter" idx="14"/>
          </p:nvPr>
        </p:nvSpPr>
        <p:spPr/>
        <p:txBody>
          <a:bodyPr/>
          <a:lstStyle/>
          <a:p>
            <a:fld id="{8FC524A1-7B6A-464D-B8BC-8FE2E057339E}" type="slidenum">
              <a:rPr lang="en-GB" smtClean="0"/>
              <a:pPr/>
              <a:t>14</a:t>
            </a:fld>
            <a:endParaRPr lang="en-GB" dirty="0"/>
          </a:p>
        </p:txBody>
      </p:sp>
      <p:graphicFrame>
        <p:nvGraphicFramePr>
          <p:cNvPr id="6" name="Table 6">
            <a:extLst>
              <a:ext uri="{FF2B5EF4-FFF2-40B4-BE49-F238E27FC236}">
                <a16:creationId xmlns:a16="http://schemas.microsoft.com/office/drawing/2014/main" id="{004C9B39-AACB-41AB-B229-4AC7743ECEBF}"/>
              </a:ext>
            </a:extLst>
          </p:cNvPr>
          <p:cNvGraphicFramePr>
            <a:graphicFrameLocks noGrp="1"/>
          </p:cNvGraphicFramePr>
          <p:nvPr>
            <p:ph sz="quarter" idx="15"/>
          </p:nvPr>
        </p:nvGraphicFramePr>
        <p:xfrm>
          <a:off x="250825" y="1341438"/>
          <a:ext cx="8642350" cy="5034280"/>
        </p:xfrm>
        <a:graphic>
          <a:graphicData uri="http://schemas.openxmlformats.org/drawingml/2006/table">
            <a:tbl>
              <a:tblPr firstRow="1" bandRow="1">
                <a:tableStyleId>{93296810-A885-4BE3-A3E7-6D5BEEA58F35}</a:tableStyleId>
              </a:tblPr>
              <a:tblGrid>
                <a:gridCol w="8642350">
                  <a:extLst>
                    <a:ext uri="{9D8B030D-6E8A-4147-A177-3AD203B41FA5}">
                      <a16:colId xmlns:a16="http://schemas.microsoft.com/office/drawing/2014/main" val="2143203790"/>
                    </a:ext>
                  </a:extLst>
                </a:gridCol>
              </a:tblGrid>
              <a:tr h="370840">
                <a:tc>
                  <a:txBody>
                    <a:bodyPr/>
                    <a:lstStyle/>
                    <a:p>
                      <a:r>
                        <a:rPr lang="en-GB" dirty="0"/>
                        <a:t>Feedback </a:t>
                      </a:r>
                    </a:p>
                  </a:txBody>
                  <a:tcPr/>
                </a:tc>
                <a:extLst>
                  <a:ext uri="{0D108BD9-81ED-4DB2-BD59-A6C34878D82A}">
                    <a16:rowId xmlns:a16="http://schemas.microsoft.com/office/drawing/2014/main" val="7113521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Changes to service quick and smooth, helpful having video call, saves time on travel (Patient)</a:t>
                      </a:r>
                    </a:p>
                  </a:txBody>
                  <a:tcPr/>
                </a:tc>
                <a:extLst>
                  <a:ext uri="{0D108BD9-81ED-4DB2-BD59-A6C34878D82A}">
                    <a16:rowId xmlns:a16="http://schemas.microsoft.com/office/drawing/2014/main" val="40943080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Video call necessary, good having home lung function, thank you for setting up and ongoing support (Parent)</a:t>
                      </a:r>
                    </a:p>
                  </a:txBody>
                  <a:tcPr/>
                </a:tc>
                <a:extLst>
                  <a:ext uri="{0D108BD9-81ED-4DB2-BD59-A6C34878D82A}">
                    <a16:rowId xmlns:a16="http://schemas.microsoft.com/office/drawing/2014/main" val="27279805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Nervous at beginning, contributing to breaking 1 syringe and 2 sharps bins! Feel completely supported when injections are due with video call from nurses. Deliveries work well (Parent)</a:t>
                      </a:r>
                    </a:p>
                  </a:txBody>
                  <a:tcPr/>
                </a:tc>
                <a:extLst>
                  <a:ext uri="{0D108BD9-81ED-4DB2-BD59-A6C34878D82A}">
                    <a16:rowId xmlns:a16="http://schemas.microsoft.com/office/drawing/2014/main" val="31492388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Will be strange going back to hospital care, saves times and missing less school (Parent)</a:t>
                      </a:r>
                    </a:p>
                  </a:txBody>
                  <a:tcPr/>
                </a:tc>
                <a:extLst>
                  <a:ext uri="{0D108BD9-81ED-4DB2-BD59-A6C34878D82A}">
                    <a16:rowId xmlns:a16="http://schemas.microsoft.com/office/drawing/2014/main" val="24139242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Initially not keen as don’t like needles (but nurses made it more comfortable). Communication with homecare team useful, deliveries on time, text reminders helpful. Nurses are really nice and very patient. Helpful to have lung function machine, helps with awareness of health (Patient and parent)</a:t>
                      </a:r>
                    </a:p>
                  </a:txBody>
                  <a:tcPr/>
                </a:tc>
                <a:extLst>
                  <a:ext uri="{0D108BD9-81ED-4DB2-BD59-A6C34878D82A}">
                    <a16:rowId xmlns:a16="http://schemas.microsoft.com/office/drawing/2014/main" val="16195977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Thankful for how the team has changed the service and the help and support from RBH team to ensure can still have the medication and regular review (Patient)</a:t>
                      </a:r>
                    </a:p>
                  </a:txBody>
                  <a:tcPr/>
                </a:tc>
                <a:extLst>
                  <a:ext uri="{0D108BD9-81ED-4DB2-BD59-A6C34878D82A}">
                    <a16:rowId xmlns:a16="http://schemas.microsoft.com/office/drawing/2014/main" val="274174044"/>
                  </a:ext>
                </a:extLst>
              </a:tr>
            </a:tbl>
          </a:graphicData>
        </a:graphic>
      </p:graphicFrame>
    </p:spTree>
    <p:extLst>
      <p:ext uri="{BB962C8B-B14F-4D97-AF65-F5344CB8AC3E}">
        <p14:creationId xmlns:p14="http://schemas.microsoft.com/office/powerpoint/2010/main" val="234671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87EC-5B51-4C65-A01F-3DF50416D5F8}"/>
              </a:ext>
            </a:extLst>
          </p:cNvPr>
          <p:cNvSpPr>
            <a:spLocks noGrp="1"/>
          </p:cNvSpPr>
          <p:nvPr>
            <p:ph type="title"/>
          </p:nvPr>
        </p:nvSpPr>
        <p:spPr/>
        <p:txBody>
          <a:bodyPr/>
          <a:lstStyle/>
          <a:p>
            <a:r>
              <a:rPr lang="en-GB" dirty="0"/>
              <a:t>Future for the service</a:t>
            </a:r>
          </a:p>
        </p:txBody>
      </p:sp>
      <p:sp>
        <p:nvSpPr>
          <p:cNvPr id="4" name="Slide Number Placeholder 3">
            <a:extLst>
              <a:ext uri="{FF2B5EF4-FFF2-40B4-BE49-F238E27FC236}">
                <a16:creationId xmlns:a16="http://schemas.microsoft.com/office/drawing/2014/main" id="{C690FAF3-A23E-450D-9AB0-51B3FECB9143}"/>
              </a:ext>
            </a:extLst>
          </p:cNvPr>
          <p:cNvSpPr>
            <a:spLocks noGrp="1"/>
          </p:cNvSpPr>
          <p:nvPr>
            <p:ph type="sldNum" sz="quarter" idx="14"/>
          </p:nvPr>
        </p:nvSpPr>
        <p:spPr/>
        <p:txBody>
          <a:bodyPr/>
          <a:lstStyle/>
          <a:p>
            <a:fld id="{8FC524A1-7B6A-464D-B8BC-8FE2E057339E}" type="slidenum">
              <a:rPr lang="en-GB" smtClean="0"/>
              <a:pPr/>
              <a:t>15</a:t>
            </a:fld>
            <a:endParaRPr lang="en-GB" dirty="0"/>
          </a:p>
        </p:txBody>
      </p:sp>
      <p:sp>
        <p:nvSpPr>
          <p:cNvPr id="5" name="Content Placeholder 4">
            <a:extLst>
              <a:ext uri="{FF2B5EF4-FFF2-40B4-BE49-F238E27FC236}">
                <a16:creationId xmlns:a16="http://schemas.microsoft.com/office/drawing/2014/main" id="{2322581B-8FB0-4D3A-B9F0-611C21F3DF88}"/>
              </a:ext>
            </a:extLst>
          </p:cNvPr>
          <p:cNvSpPr>
            <a:spLocks noGrp="1"/>
          </p:cNvSpPr>
          <p:nvPr>
            <p:ph sz="quarter" idx="15"/>
          </p:nvPr>
        </p:nvSpPr>
        <p:spPr/>
        <p:txBody>
          <a:bodyPr/>
          <a:lstStyle/>
          <a:p>
            <a:r>
              <a:rPr lang="en-GB" sz="2000" dirty="0"/>
              <a:t>Where do we go from here?</a:t>
            </a:r>
          </a:p>
          <a:p>
            <a:endParaRPr lang="en-GB" dirty="0"/>
          </a:p>
          <a:p>
            <a:pPr marL="285750" indent="-285750">
              <a:buFont typeface="Arial" panose="020B0604020202020204" pitchFamily="34" charset="0"/>
              <a:buChar char="•"/>
            </a:pPr>
            <a:r>
              <a:rPr lang="en-GB" dirty="0"/>
              <a:t>Currently continuing homecare for those now established</a:t>
            </a:r>
          </a:p>
          <a:p>
            <a:pPr marL="285750" indent="-285750">
              <a:buFont typeface="Arial" panose="020B0604020202020204" pitchFamily="34" charset="0"/>
              <a:buChar char="•"/>
            </a:pPr>
            <a:r>
              <a:rPr lang="en-GB" dirty="0"/>
              <a:t>Offering homecare to any future patients once established, if deemed suitable by MDT</a:t>
            </a:r>
          </a:p>
          <a:p>
            <a:pPr marL="285750" indent="-285750">
              <a:buFont typeface="Arial" panose="020B0604020202020204" pitchFamily="34" charset="0"/>
              <a:buChar char="•"/>
            </a:pPr>
            <a:r>
              <a:rPr lang="en-GB" dirty="0"/>
              <a:t>Continuing CNS video calls when injections due to ensure adherence utilising directly observed therapy</a:t>
            </a:r>
          </a:p>
          <a:p>
            <a:endParaRPr lang="en-GB" dirty="0"/>
          </a:p>
        </p:txBody>
      </p:sp>
    </p:spTree>
    <p:extLst>
      <p:ext uri="{BB962C8B-B14F-4D97-AF65-F5344CB8AC3E}">
        <p14:creationId xmlns:p14="http://schemas.microsoft.com/office/powerpoint/2010/main" val="74864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287DE3-E4B4-4DEB-B1E4-9090A066F104}"/>
              </a:ext>
            </a:extLst>
          </p:cNvPr>
          <p:cNvSpPr>
            <a:spLocks noGrp="1"/>
          </p:cNvSpPr>
          <p:nvPr>
            <p:ph type="sldNum" sz="quarter" idx="11"/>
          </p:nvPr>
        </p:nvSpPr>
        <p:spPr/>
        <p:txBody>
          <a:bodyPr/>
          <a:lstStyle/>
          <a:p>
            <a:fld id="{8FC524A1-7B6A-464D-B8BC-8FE2E057339E}" type="slidenum">
              <a:rPr lang="en-GB" smtClean="0"/>
              <a:pPr/>
              <a:t>16</a:t>
            </a:fld>
            <a:endParaRPr lang="en-GB" dirty="0"/>
          </a:p>
        </p:txBody>
      </p:sp>
      <p:sp>
        <p:nvSpPr>
          <p:cNvPr id="4" name="Text Placeholder 3">
            <a:extLst>
              <a:ext uri="{FF2B5EF4-FFF2-40B4-BE49-F238E27FC236}">
                <a16:creationId xmlns:a16="http://schemas.microsoft.com/office/drawing/2014/main" id="{4595A63D-13FA-40CA-A24A-2BAD51BCF13F}"/>
              </a:ext>
            </a:extLst>
          </p:cNvPr>
          <p:cNvSpPr>
            <a:spLocks noGrp="1"/>
          </p:cNvSpPr>
          <p:nvPr>
            <p:ph type="body" sz="quarter" idx="10"/>
          </p:nvPr>
        </p:nvSpPr>
        <p:spPr>
          <a:xfrm>
            <a:off x="611560" y="1484784"/>
            <a:ext cx="7344815" cy="1512168"/>
          </a:xfrm>
        </p:spPr>
        <p:txBody>
          <a:bodyPr/>
          <a:lstStyle/>
          <a:p>
            <a:r>
              <a:rPr lang="en-GB" dirty="0"/>
              <a:t>Thank you to everyone in the DA team with the management, set up and development of this new service.</a:t>
            </a:r>
          </a:p>
          <a:p>
            <a:endParaRPr lang="en-GB" dirty="0"/>
          </a:p>
        </p:txBody>
      </p:sp>
      <p:pic>
        <p:nvPicPr>
          <p:cNvPr id="5" name="Picture 4">
            <a:extLst>
              <a:ext uri="{FF2B5EF4-FFF2-40B4-BE49-F238E27FC236}">
                <a16:creationId xmlns:a16="http://schemas.microsoft.com/office/drawing/2014/main" id="{FE7F9305-C7AE-4EA8-88B3-3655E3E6F62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7428" y="3537012"/>
            <a:ext cx="4286993" cy="2304258"/>
          </a:xfrm>
          <a:prstGeom prst="rect">
            <a:avLst/>
          </a:prstGeom>
        </p:spPr>
      </p:pic>
    </p:spTree>
    <p:extLst>
      <p:ext uri="{BB962C8B-B14F-4D97-AF65-F5344CB8AC3E}">
        <p14:creationId xmlns:p14="http://schemas.microsoft.com/office/powerpoint/2010/main" val="87850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13538"/>
            <a:ext cx="8241688" cy="1647510"/>
          </a:xfrm>
        </p:spPr>
        <p:txBody>
          <a:bodyPr/>
          <a:lstStyle/>
          <a:p>
            <a:r>
              <a:rPr lang="en-GB" dirty="0"/>
              <a:t>Asthma Role Modelling clinics</a:t>
            </a:r>
          </a:p>
        </p:txBody>
      </p:sp>
      <p:sp>
        <p:nvSpPr>
          <p:cNvPr id="3" name="Text Placeholder 2"/>
          <p:cNvSpPr>
            <a:spLocks noGrp="1"/>
          </p:cNvSpPr>
          <p:nvPr>
            <p:ph type="body" sz="quarter" idx="10"/>
          </p:nvPr>
        </p:nvSpPr>
        <p:spPr>
          <a:xfrm>
            <a:off x="264046" y="3068193"/>
            <a:ext cx="8484418" cy="1368919"/>
          </a:xfrm>
        </p:spPr>
        <p:txBody>
          <a:bodyPr>
            <a:normAutofit lnSpcReduction="10000"/>
          </a:bodyPr>
          <a:lstStyle/>
          <a:p>
            <a:r>
              <a:rPr lang="en-GB" dirty="0">
                <a:solidFill>
                  <a:schemeClr val="tx1"/>
                </a:solidFill>
              </a:rPr>
              <a:t>Improving paediatric asthma management in primary care</a:t>
            </a:r>
          </a:p>
          <a:p>
            <a:r>
              <a:rPr lang="en-GB" i="1" dirty="0">
                <a:solidFill>
                  <a:schemeClr val="tx1"/>
                </a:solidFill>
              </a:rPr>
              <a:t>Anika </a:t>
            </a:r>
            <a:r>
              <a:rPr lang="en-GB" i="1" dirty="0" err="1">
                <a:solidFill>
                  <a:schemeClr val="tx1"/>
                </a:solidFill>
              </a:rPr>
              <a:t>Tanna</a:t>
            </a:r>
            <a:r>
              <a:rPr lang="en-GB" i="1" dirty="0">
                <a:solidFill>
                  <a:schemeClr val="tx1"/>
                </a:solidFill>
              </a:rPr>
              <a:t> </a:t>
            </a:r>
          </a:p>
          <a:p>
            <a:r>
              <a:rPr lang="en-GB" i="1" dirty="0">
                <a:solidFill>
                  <a:schemeClr val="tx1"/>
                </a:solidFill>
              </a:rPr>
              <a:t>Alison Summerfield</a:t>
            </a:r>
          </a:p>
        </p:txBody>
      </p:sp>
    </p:spTree>
    <p:extLst>
      <p:ext uri="{BB962C8B-B14F-4D97-AF65-F5344CB8AC3E}">
        <p14:creationId xmlns:p14="http://schemas.microsoft.com/office/powerpoint/2010/main" val="2663051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Agenda</a:t>
            </a:r>
          </a:p>
        </p:txBody>
      </p:sp>
      <p:sp>
        <p:nvSpPr>
          <p:cNvPr id="3" name="Slide Number Placeholder 2"/>
          <p:cNvSpPr>
            <a:spLocks noGrp="1"/>
          </p:cNvSpPr>
          <p:nvPr>
            <p:ph type="sldNum" sz="quarter" idx="14"/>
          </p:nvPr>
        </p:nvSpPr>
        <p:spPr/>
        <p:txBody>
          <a:bodyPr/>
          <a:lstStyle/>
          <a:p>
            <a:fld id="{8FC524A1-7B6A-464D-B8BC-8FE2E057339E}" type="slidenum">
              <a:rPr lang="en-GB" smtClean="0"/>
              <a:pPr/>
              <a:t>18</a:t>
            </a:fld>
            <a:endParaRPr lang="en-GB" dirty="0"/>
          </a:p>
        </p:txBody>
      </p:sp>
      <p:sp>
        <p:nvSpPr>
          <p:cNvPr id="7" name="Content Placeholder 6"/>
          <p:cNvSpPr>
            <a:spLocks noGrp="1"/>
          </p:cNvSpPr>
          <p:nvPr>
            <p:ph sz="quarter" idx="15"/>
          </p:nvPr>
        </p:nvSpPr>
        <p:spPr/>
        <p:txBody>
          <a:bodyPr>
            <a:noAutofit/>
          </a:bodyPr>
          <a:lstStyle/>
          <a:p>
            <a:pPr marL="285750" indent="-285750">
              <a:spcBef>
                <a:spcPts val="0"/>
              </a:spcBef>
              <a:spcAft>
                <a:spcPts val="0"/>
              </a:spcAft>
              <a:buFont typeface="Wingdings" panose="05000000000000000000" pitchFamily="2" charset="2"/>
              <a:buChar char="Ø"/>
            </a:pPr>
            <a:r>
              <a:rPr lang="en-GB" dirty="0"/>
              <a:t>What are role modelling clinics?</a:t>
            </a:r>
          </a:p>
          <a:p>
            <a:pPr marL="285750" indent="-285750">
              <a:spcBef>
                <a:spcPts val="0"/>
              </a:spcBef>
              <a:spcAft>
                <a:spcPts val="0"/>
              </a:spcAft>
              <a:buFont typeface="Wingdings" panose="05000000000000000000" pitchFamily="2" charset="2"/>
              <a:buChar char="Ø"/>
            </a:pPr>
            <a:endParaRPr lang="en-GB" dirty="0"/>
          </a:p>
          <a:p>
            <a:pPr marL="285750" indent="-285750">
              <a:spcBef>
                <a:spcPts val="0"/>
              </a:spcBef>
              <a:spcAft>
                <a:spcPts val="0"/>
              </a:spcAft>
              <a:buFont typeface="Wingdings" panose="05000000000000000000" pitchFamily="2" charset="2"/>
              <a:buChar char="Ø"/>
            </a:pPr>
            <a:r>
              <a:rPr lang="en-GB" dirty="0"/>
              <a:t>Structure of the clinics</a:t>
            </a:r>
          </a:p>
          <a:p>
            <a:pPr>
              <a:spcBef>
                <a:spcPts val="0"/>
              </a:spcBef>
              <a:spcAft>
                <a:spcPts val="0"/>
              </a:spcAft>
            </a:pPr>
            <a:endParaRPr lang="en-GB" dirty="0"/>
          </a:p>
          <a:p>
            <a:pPr marL="285750" indent="-285750">
              <a:spcBef>
                <a:spcPts val="0"/>
              </a:spcBef>
              <a:spcAft>
                <a:spcPts val="0"/>
              </a:spcAft>
              <a:buFont typeface="Wingdings" panose="05000000000000000000" pitchFamily="2" charset="2"/>
              <a:buChar char="Ø"/>
            </a:pPr>
            <a:r>
              <a:rPr lang="en-GB" dirty="0"/>
              <a:t>Financial Support</a:t>
            </a:r>
          </a:p>
          <a:p>
            <a:pPr marL="285750" indent="-285750">
              <a:spcBef>
                <a:spcPts val="0"/>
              </a:spcBef>
              <a:spcAft>
                <a:spcPts val="0"/>
              </a:spcAft>
              <a:buFont typeface="Wingdings" panose="05000000000000000000" pitchFamily="2" charset="2"/>
              <a:buChar char="Ø"/>
            </a:pPr>
            <a:endParaRPr lang="en-GB" dirty="0"/>
          </a:p>
          <a:p>
            <a:pPr marL="285750" indent="-285750">
              <a:spcBef>
                <a:spcPts val="0"/>
              </a:spcBef>
              <a:spcAft>
                <a:spcPts val="0"/>
              </a:spcAft>
              <a:buFont typeface="Wingdings" panose="05000000000000000000" pitchFamily="2" charset="2"/>
              <a:buChar char="Ø"/>
            </a:pPr>
            <a:r>
              <a:rPr lang="en-GB" dirty="0"/>
              <a:t>What have we achieved so far?</a:t>
            </a:r>
          </a:p>
          <a:p>
            <a:pPr marL="285750" indent="-285750">
              <a:spcBef>
                <a:spcPts val="0"/>
              </a:spcBef>
              <a:spcAft>
                <a:spcPts val="0"/>
              </a:spcAft>
              <a:buFont typeface="Wingdings" panose="05000000000000000000" pitchFamily="2" charset="2"/>
              <a:buChar char="Ø"/>
            </a:pPr>
            <a:endParaRPr lang="en-GB" dirty="0"/>
          </a:p>
          <a:p>
            <a:pPr marL="285750" indent="-285750">
              <a:spcBef>
                <a:spcPts val="0"/>
              </a:spcBef>
              <a:spcAft>
                <a:spcPts val="0"/>
              </a:spcAft>
              <a:buFont typeface="Wingdings" panose="05000000000000000000" pitchFamily="2" charset="2"/>
              <a:buChar char="Ø"/>
            </a:pPr>
            <a:r>
              <a:rPr lang="en-GB" dirty="0"/>
              <a:t>Practice nurse feedback</a:t>
            </a:r>
          </a:p>
          <a:p>
            <a:pPr marL="285750" indent="-285750">
              <a:spcBef>
                <a:spcPts val="0"/>
              </a:spcBef>
              <a:spcAft>
                <a:spcPts val="0"/>
              </a:spcAft>
              <a:buFont typeface="Wingdings" panose="05000000000000000000" pitchFamily="2" charset="2"/>
              <a:buChar char="Ø"/>
            </a:pPr>
            <a:endParaRPr lang="en-GB" dirty="0"/>
          </a:p>
          <a:p>
            <a:pPr marL="285750" indent="-285750">
              <a:spcBef>
                <a:spcPts val="0"/>
              </a:spcBef>
              <a:spcAft>
                <a:spcPts val="0"/>
              </a:spcAft>
              <a:buFont typeface="Wingdings" panose="05000000000000000000" pitchFamily="2" charset="2"/>
              <a:buChar char="Ø"/>
            </a:pPr>
            <a:r>
              <a:rPr lang="en-GB" dirty="0"/>
              <a:t>Patient feedback</a:t>
            </a:r>
          </a:p>
          <a:p>
            <a:pPr marL="285750" indent="-285750">
              <a:spcBef>
                <a:spcPts val="0"/>
              </a:spcBef>
              <a:spcAft>
                <a:spcPts val="0"/>
              </a:spcAft>
              <a:buFont typeface="Wingdings" panose="05000000000000000000" pitchFamily="2" charset="2"/>
              <a:buChar char="Ø"/>
            </a:pPr>
            <a:endParaRPr lang="en-GB" dirty="0"/>
          </a:p>
          <a:p>
            <a:pPr marL="285750" indent="-285750">
              <a:spcBef>
                <a:spcPts val="0"/>
              </a:spcBef>
              <a:spcAft>
                <a:spcPts val="0"/>
              </a:spcAft>
              <a:buFont typeface="Wingdings" panose="05000000000000000000" pitchFamily="2" charset="2"/>
              <a:buChar char="Ø"/>
            </a:pPr>
            <a:r>
              <a:rPr lang="en-GB" dirty="0"/>
              <a:t>‘Keep in Touch’ Forum</a:t>
            </a:r>
          </a:p>
          <a:p>
            <a:pPr marL="285750" indent="-285750">
              <a:spcBef>
                <a:spcPts val="0"/>
              </a:spcBef>
              <a:spcAft>
                <a:spcPts val="0"/>
              </a:spcAft>
              <a:buFont typeface="Wingdings" panose="05000000000000000000" pitchFamily="2" charset="2"/>
              <a:buChar char="Ø"/>
            </a:pPr>
            <a:endParaRPr lang="en-GB" dirty="0"/>
          </a:p>
          <a:p>
            <a:pPr marL="285750" indent="-285750">
              <a:spcBef>
                <a:spcPts val="0"/>
              </a:spcBef>
              <a:spcAft>
                <a:spcPts val="0"/>
              </a:spcAft>
              <a:buFont typeface="Wingdings" panose="05000000000000000000" pitchFamily="2" charset="2"/>
              <a:buChar char="Ø"/>
            </a:pPr>
            <a:r>
              <a:rPr lang="en-GB" dirty="0"/>
              <a:t>How Covid-19 impacted the clinics</a:t>
            </a:r>
          </a:p>
        </p:txBody>
      </p:sp>
    </p:spTree>
    <p:extLst>
      <p:ext uri="{BB962C8B-B14F-4D97-AF65-F5344CB8AC3E}">
        <p14:creationId xmlns:p14="http://schemas.microsoft.com/office/powerpoint/2010/main" val="3463562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are role modelling clinics?</a:t>
            </a:r>
            <a:br>
              <a:rPr lang="en-GB" b="1"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19</a:t>
            </a:fld>
            <a:endParaRPr lang="en-GB" dirty="0"/>
          </a:p>
        </p:txBody>
      </p:sp>
      <p:sp>
        <p:nvSpPr>
          <p:cNvPr id="5" name="Content Placeholder 4"/>
          <p:cNvSpPr>
            <a:spLocks noGrp="1"/>
          </p:cNvSpPr>
          <p:nvPr>
            <p:ph sz="quarter" idx="15"/>
          </p:nvPr>
        </p:nvSpPr>
        <p:spPr>
          <a:xfrm>
            <a:off x="250826" y="908720"/>
            <a:ext cx="4465190" cy="4967287"/>
          </a:xfrm>
        </p:spPr>
        <p:txBody>
          <a:bodyPr/>
          <a:lstStyle/>
          <a:p>
            <a:pPr algn="ctr"/>
            <a:r>
              <a:rPr lang="en-GB" sz="2000" dirty="0">
                <a:solidFill>
                  <a:srgbClr val="0072C6"/>
                </a:solidFill>
              </a:rPr>
              <a:t> </a:t>
            </a:r>
          </a:p>
          <a:p>
            <a:pPr marL="342900" indent="-342900">
              <a:buFont typeface="Wingdings" panose="05000000000000000000" pitchFamily="2" charset="2"/>
              <a:buChar char="Ø"/>
            </a:pPr>
            <a:r>
              <a:rPr lang="en-GB" sz="2000" dirty="0">
                <a:solidFill>
                  <a:schemeClr val="tx1"/>
                </a:solidFill>
              </a:rPr>
              <a:t>An initiative in Hillingdon to </a:t>
            </a:r>
            <a:r>
              <a:rPr lang="en-GB" sz="2000" b="1" dirty="0">
                <a:solidFill>
                  <a:schemeClr val="tx1"/>
                </a:solidFill>
              </a:rPr>
              <a:t>upskill practice nurses </a:t>
            </a:r>
            <a:r>
              <a:rPr lang="en-GB" sz="2000" dirty="0">
                <a:solidFill>
                  <a:schemeClr val="tx1"/>
                </a:solidFill>
              </a:rPr>
              <a:t>in paediatric asthma  reviews and management</a:t>
            </a:r>
            <a:br>
              <a:rPr lang="en-GB" sz="2000" dirty="0">
                <a:solidFill>
                  <a:schemeClr val="tx1"/>
                </a:solidFill>
              </a:rPr>
            </a:br>
            <a:endParaRPr lang="en-GB" sz="2000" dirty="0">
              <a:solidFill>
                <a:schemeClr val="tx1"/>
              </a:solidFill>
            </a:endParaRPr>
          </a:p>
          <a:p>
            <a:pPr marL="342900" indent="-342900">
              <a:buFont typeface="Wingdings" panose="05000000000000000000" pitchFamily="2" charset="2"/>
              <a:buChar char="Ø"/>
            </a:pPr>
            <a:r>
              <a:rPr lang="en-GB" sz="2000" dirty="0">
                <a:solidFill>
                  <a:schemeClr val="tx1"/>
                </a:solidFill>
              </a:rPr>
              <a:t>Paediatric respiratory nurse specialists work alongside practice nurses to review children with asthma</a:t>
            </a:r>
            <a:br>
              <a:rPr lang="en-GB" sz="2000" dirty="0">
                <a:solidFill>
                  <a:schemeClr val="tx1"/>
                </a:solidFill>
              </a:rPr>
            </a:br>
            <a:endParaRPr lang="en-GB" sz="2000" dirty="0">
              <a:solidFill>
                <a:schemeClr val="tx1"/>
              </a:solidFill>
            </a:endParaRPr>
          </a:p>
          <a:p>
            <a:pPr marL="342900" indent="-342900">
              <a:buFont typeface="Wingdings" panose="05000000000000000000" pitchFamily="2" charset="2"/>
              <a:buChar char="Ø"/>
            </a:pPr>
            <a:r>
              <a:rPr lang="en-GB" sz="2000" dirty="0">
                <a:solidFill>
                  <a:schemeClr val="tx1"/>
                </a:solidFill>
              </a:rPr>
              <a:t>Clinics run on a 6 weekly basis at each GP practice in the borough</a:t>
            </a:r>
          </a:p>
        </p:txBody>
      </p:sp>
      <p:sp>
        <p:nvSpPr>
          <p:cNvPr id="8" name="AutoShape 2" descr="Clinic Children Clipart Vector Images (6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Clinic Children Clipart Vector Images (6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Clinic Children Clipart Vector Images (6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Clinic Children Clipart Vector Images (6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7" name="Picture 9" descr="C:\Users\GP7\Desktop\children-and-doctors-in-clinic-vector-22380094.jpg"/>
          <p:cNvPicPr>
            <a:picLocks noChangeAspect="1" noChangeArrowheads="1"/>
          </p:cNvPicPr>
          <p:nvPr/>
        </p:nvPicPr>
        <p:blipFill rotWithShape="1">
          <a:blip r:embed="rId2">
            <a:extLst>
              <a:ext uri="{28A0092B-C50C-407E-A947-70E740481C1C}">
                <a14:useLocalDpi xmlns:a14="http://schemas.microsoft.com/office/drawing/2010/main" val="0"/>
              </a:ext>
            </a:extLst>
          </a:blip>
          <a:srcRect b="17760"/>
          <a:stretch/>
        </p:blipFill>
        <p:spPr bwMode="auto">
          <a:xfrm>
            <a:off x="5148064" y="1844824"/>
            <a:ext cx="3290477" cy="2842517"/>
          </a:xfrm>
          <a:prstGeom prst="rect">
            <a:avLst/>
          </a:prstGeom>
          <a:noFill/>
          <a:ln w="76200">
            <a:solidFill>
              <a:schemeClr val="tx1"/>
            </a:solid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49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Joining instructions/Teams etiquette</a:t>
            </a:r>
          </a:p>
        </p:txBody>
      </p:sp>
      <p:sp>
        <p:nvSpPr>
          <p:cNvPr id="13" name="Content Placeholder 2">
            <a:extLst>
              <a:ext uri="{FF2B5EF4-FFF2-40B4-BE49-F238E27FC236}">
                <a16:creationId xmlns:a16="http://schemas.microsoft.com/office/drawing/2014/main" id="{56FA5F4F-2E4B-432B-A998-2E1176A02A26}"/>
              </a:ext>
            </a:extLst>
          </p:cNvPr>
          <p:cNvSpPr txBox="1">
            <a:spLocks/>
          </p:cNvSpPr>
          <p:nvPr/>
        </p:nvSpPr>
        <p:spPr>
          <a:xfrm>
            <a:off x="3010091" y="1330821"/>
            <a:ext cx="5505259" cy="51308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rgbClr val="0071BC"/>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1B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1BC"/>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1BC"/>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1B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Use the mute button and camera off when you join the call or when others are talking </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Raise your hand up if you want to speak during the Q&amp;A session</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Use the group chat feature to ask questions</a:t>
            </a: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ts val="1000"/>
              </a:spcBef>
              <a:spcAft>
                <a:spcPts val="0"/>
              </a:spcAft>
              <a:buClr>
                <a:srgbClr val="0071BC"/>
              </a:buClr>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session is being recorded. A link will be available on the HLP website with any slides</a:t>
            </a:r>
          </a:p>
        </p:txBody>
      </p:sp>
      <p:sp>
        <p:nvSpPr>
          <p:cNvPr id="14" name="Slide Number Placeholder 3">
            <a:extLst>
              <a:ext uri="{FF2B5EF4-FFF2-40B4-BE49-F238E27FC236}">
                <a16:creationId xmlns:a16="http://schemas.microsoft.com/office/drawing/2014/main" id="{56920DAD-3493-4469-9B41-E32399CC9187}"/>
              </a:ext>
            </a:extLst>
          </p:cNvPr>
          <p:cNvSpPr txBox="1">
            <a:spLocks/>
          </p:cNvSpPr>
          <p:nvPr/>
        </p:nvSpPr>
        <p:spPr>
          <a:xfrm>
            <a:off x="6457950" y="585565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E01E0D-5BAF-4EE7-B927-9F54345CA562}" type="slidenum">
              <a:rPr kumimoji="0" lang="en-GB" sz="11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030879D-8D5C-440A-A429-FAD565C1FDCB}"/>
              </a:ext>
            </a:extLst>
          </p:cNvPr>
          <p:cNvPicPr>
            <a:picLocks noChangeAspect="1"/>
          </p:cNvPicPr>
          <p:nvPr/>
        </p:nvPicPr>
        <p:blipFill>
          <a:blip r:embed="rId3"/>
          <a:stretch>
            <a:fillRect/>
          </a:stretch>
        </p:blipFill>
        <p:spPr>
          <a:xfrm>
            <a:off x="828477" y="5301208"/>
            <a:ext cx="1003747" cy="1057891"/>
          </a:xfrm>
          <a:prstGeom prst="rect">
            <a:avLst/>
          </a:prstGeom>
        </p:spPr>
      </p:pic>
      <p:pic>
        <p:nvPicPr>
          <p:cNvPr id="3" name="Picture 2">
            <a:extLst>
              <a:ext uri="{FF2B5EF4-FFF2-40B4-BE49-F238E27FC236}">
                <a16:creationId xmlns:a16="http://schemas.microsoft.com/office/drawing/2014/main" id="{85B810A0-EB1B-4AFB-AFEE-7AA81AA3DD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477" y="3933056"/>
            <a:ext cx="1057731" cy="1057731"/>
          </a:xfrm>
          <a:prstGeom prst="rect">
            <a:avLst/>
          </a:prstGeom>
        </p:spPr>
      </p:pic>
      <p:pic>
        <p:nvPicPr>
          <p:cNvPr id="4" name="Picture 4" descr="Raised hand emoji glyph icon | Pre-Designed Photoshop Graphics ...">
            <a:extLst>
              <a:ext uri="{FF2B5EF4-FFF2-40B4-BE49-F238E27FC236}">
                <a16:creationId xmlns:a16="http://schemas.microsoft.com/office/drawing/2014/main" id="{6C8B0E05-CC3C-491E-9D0C-81283BDDC2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562" y="2615017"/>
            <a:ext cx="1652114" cy="11020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BA44B124-6CEB-455E-BF6C-5C8CA0695E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477" y="1412776"/>
            <a:ext cx="824284" cy="99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2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a:off x="3486045" y="785574"/>
            <a:ext cx="2448272" cy="5976664"/>
          </a:xfrm>
          <a:prstGeom prst="downArrow">
            <a:avLst>
              <a:gd name="adj1" fmla="val 50000"/>
              <a:gd name="adj2" fmla="val 22120"/>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What is the clinic structure?</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20</a:t>
            </a:fld>
            <a:endParaRPr lang="en-GB" dirty="0"/>
          </a:p>
        </p:txBody>
      </p:sp>
      <p:sp>
        <p:nvSpPr>
          <p:cNvPr id="6" name="Rounded Rectangle 5"/>
          <p:cNvSpPr/>
          <p:nvPr/>
        </p:nvSpPr>
        <p:spPr>
          <a:xfrm>
            <a:off x="2693315" y="908720"/>
            <a:ext cx="3966917" cy="1728192"/>
          </a:xfrm>
          <a:prstGeom prst="roundRect">
            <a:avLst/>
          </a:prstGeom>
          <a:solidFill>
            <a:srgbClr val="33BBB1"/>
          </a:solidFill>
          <a:ln>
            <a:solidFill>
              <a:srgbClr val="AFDE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Weeks 1 &amp; 2:</a:t>
            </a:r>
          </a:p>
          <a:p>
            <a:pPr algn="ctr"/>
            <a:endParaRPr lang="en-GB" sz="1600" b="1" dirty="0"/>
          </a:p>
          <a:p>
            <a:pPr marL="285750" indent="-285750">
              <a:buFontTx/>
              <a:buChar char="-"/>
            </a:pPr>
            <a:r>
              <a:rPr lang="en-GB" sz="1600" dirty="0"/>
              <a:t>Teaching from specialist nurses </a:t>
            </a:r>
          </a:p>
          <a:p>
            <a:pPr marL="285750" indent="-285750">
              <a:buFontTx/>
              <a:buChar char="-"/>
            </a:pPr>
            <a:r>
              <a:rPr lang="en-GB" sz="1600" dirty="0"/>
              <a:t>Observing specialist nurse consultations (30 minutes per patient)</a:t>
            </a:r>
          </a:p>
          <a:p>
            <a:pPr marL="285750" indent="-285750">
              <a:buFontTx/>
              <a:buChar char="-"/>
            </a:pPr>
            <a:endParaRPr lang="en-GB" sz="1600" dirty="0"/>
          </a:p>
        </p:txBody>
      </p:sp>
      <p:sp>
        <p:nvSpPr>
          <p:cNvPr id="7" name="Rounded Rectangle 6"/>
          <p:cNvSpPr/>
          <p:nvPr/>
        </p:nvSpPr>
        <p:spPr>
          <a:xfrm>
            <a:off x="2726723" y="2852936"/>
            <a:ext cx="3966917" cy="1627850"/>
          </a:xfrm>
          <a:prstGeom prst="roundRect">
            <a:avLst/>
          </a:prstGeom>
          <a:solidFill>
            <a:srgbClr val="04AAA2"/>
          </a:solidFill>
          <a:ln>
            <a:solidFill>
              <a:srgbClr val="04A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Weeks 3 - 5:</a:t>
            </a:r>
          </a:p>
          <a:p>
            <a:pPr algn="ctr"/>
            <a:endParaRPr lang="en-GB" sz="1600" b="1" dirty="0"/>
          </a:p>
          <a:p>
            <a:pPr marL="285750" indent="-285750">
              <a:buFontTx/>
              <a:buChar char="-"/>
            </a:pPr>
            <a:r>
              <a:rPr lang="en-GB" sz="1600" dirty="0"/>
              <a:t>Practice nurses take lead in consultations with support from specialist nurses</a:t>
            </a:r>
          </a:p>
          <a:p>
            <a:pPr marL="285750" indent="-285750">
              <a:buFontTx/>
              <a:buChar char="-"/>
            </a:pPr>
            <a:endParaRPr lang="en-GB" sz="1600" dirty="0"/>
          </a:p>
        </p:txBody>
      </p:sp>
      <p:sp>
        <p:nvSpPr>
          <p:cNvPr id="8" name="Rounded Rectangle 7"/>
          <p:cNvSpPr/>
          <p:nvPr/>
        </p:nvSpPr>
        <p:spPr>
          <a:xfrm>
            <a:off x="2704450" y="4725144"/>
            <a:ext cx="3989190" cy="1339818"/>
          </a:xfrm>
          <a:prstGeom prst="roundRect">
            <a:avLst/>
          </a:prstGeom>
          <a:solidFill>
            <a:srgbClr val="04AAA2"/>
          </a:solidFill>
          <a:ln>
            <a:solidFill>
              <a:srgbClr val="04A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Week 6:</a:t>
            </a:r>
          </a:p>
          <a:p>
            <a:pPr algn="ctr"/>
            <a:endParaRPr lang="en-GB" sz="1600" b="1" dirty="0"/>
          </a:p>
          <a:p>
            <a:pPr marL="285750" indent="-285750">
              <a:buFontTx/>
              <a:buChar char="-"/>
            </a:pPr>
            <a:r>
              <a:rPr lang="en-GB" sz="1600" dirty="0"/>
              <a:t>Feedback and debrief regarding the clinics.  </a:t>
            </a:r>
          </a:p>
        </p:txBody>
      </p:sp>
      <p:sp>
        <p:nvSpPr>
          <p:cNvPr id="10" name="Rounded Rectangle 9"/>
          <p:cNvSpPr/>
          <p:nvPr/>
        </p:nvSpPr>
        <p:spPr>
          <a:xfrm>
            <a:off x="7164288" y="2744988"/>
            <a:ext cx="1836712" cy="1843743"/>
          </a:xfrm>
          <a:prstGeom prst="roundRect">
            <a:avLst/>
          </a:prstGeom>
          <a:solidFill>
            <a:srgbClr val="A25BA0"/>
          </a:solidFill>
          <a:ln>
            <a:solidFill>
              <a:srgbClr val="A25B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1 hour teaching session led by respiratory team for all clinical staff in the practice  </a:t>
            </a:r>
          </a:p>
        </p:txBody>
      </p:sp>
    </p:spTree>
    <p:extLst>
      <p:ext uri="{BB962C8B-B14F-4D97-AF65-F5344CB8AC3E}">
        <p14:creationId xmlns:p14="http://schemas.microsoft.com/office/powerpoint/2010/main" val="1724800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financial support is required?</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21</a:t>
            </a:fld>
            <a:endParaRPr lang="en-GB" dirty="0"/>
          </a:p>
        </p:txBody>
      </p:sp>
      <p:sp>
        <p:nvSpPr>
          <p:cNvPr id="5" name="Content Placeholder 4"/>
          <p:cNvSpPr>
            <a:spLocks noGrp="1"/>
          </p:cNvSpPr>
          <p:nvPr>
            <p:ph sz="quarter" idx="15"/>
          </p:nvPr>
        </p:nvSpPr>
        <p:spPr/>
        <p:txBody>
          <a:bodyPr/>
          <a:lstStyle/>
          <a:p>
            <a:r>
              <a:rPr lang="en-GB" b="1" dirty="0">
                <a:solidFill>
                  <a:srgbClr val="0072C6"/>
                </a:solidFill>
              </a:rPr>
              <a:t>Funding Structure </a:t>
            </a:r>
          </a:p>
          <a:p>
            <a:pPr marL="285750" indent="-285750">
              <a:buFont typeface="Wingdings" panose="05000000000000000000" pitchFamily="2" charset="2"/>
              <a:buChar char="Ø"/>
            </a:pPr>
            <a:r>
              <a:rPr lang="en-GB" dirty="0"/>
              <a:t>Business case presented to CCG commissioners</a:t>
            </a:r>
          </a:p>
          <a:p>
            <a:pPr marL="285750" indent="-285750">
              <a:buFont typeface="Wingdings" panose="05000000000000000000" pitchFamily="2" charset="2"/>
              <a:buChar char="Ø"/>
            </a:pPr>
            <a:r>
              <a:rPr lang="en-GB" dirty="0"/>
              <a:t>Hillingdon Confederation deliver service once commissioned</a:t>
            </a:r>
            <a:br>
              <a:rPr lang="en-GB" dirty="0"/>
            </a:br>
            <a:endParaRPr lang="en-GB" dirty="0"/>
          </a:p>
          <a:p>
            <a:r>
              <a:rPr lang="en-GB" b="1" dirty="0">
                <a:solidFill>
                  <a:srgbClr val="0072C6"/>
                </a:solidFill>
              </a:rPr>
              <a:t>Funding</a:t>
            </a:r>
          </a:p>
          <a:p>
            <a:pPr marL="285750" indent="-285750">
              <a:buFont typeface="Wingdings" panose="05000000000000000000" pitchFamily="2" charset="2"/>
              <a:buChar char="Ø"/>
            </a:pPr>
            <a:r>
              <a:rPr lang="en-GB" dirty="0"/>
              <a:t> - Backfill for Practice Nurse time (£30/h – equates to £720 per practice over a 6 week period)</a:t>
            </a:r>
          </a:p>
          <a:p>
            <a:pPr marL="285750" indent="-285750">
              <a:buFont typeface="Wingdings" panose="05000000000000000000" pitchFamily="2" charset="2"/>
              <a:buChar char="Ø"/>
            </a:pPr>
            <a:r>
              <a:rPr lang="en-GB" dirty="0"/>
              <a:t> - Additional funding for 0.5 </a:t>
            </a:r>
            <a:r>
              <a:rPr lang="en-GB" dirty="0" err="1"/>
              <a:t>wte</a:t>
            </a:r>
            <a:r>
              <a:rPr lang="en-GB" dirty="0"/>
              <a:t> Band 7 Respiratory Nurse Time (</a:t>
            </a:r>
            <a:r>
              <a:rPr lang="en-GB" dirty="0" err="1"/>
              <a:t>approx</a:t>
            </a:r>
            <a:r>
              <a:rPr lang="en-GB" dirty="0"/>
              <a:t> £10,000 for a 6 month period) </a:t>
            </a:r>
          </a:p>
          <a:p>
            <a:pPr marL="285750" indent="-285750">
              <a:buFont typeface="Wingdings" panose="05000000000000000000" pitchFamily="2" charset="2"/>
              <a:buChar char="Ø"/>
            </a:pPr>
            <a:r>
              <a:rPr lang="en-GB" dirty="0"/>
              <a:t>- Project Management to support the scheme - £20,000 per annum</a:t>
            </a:r>
          </a:p>
          <a:p>
            <a:endParaRPr lang="en-GB" dirty="0"/>
          </a:p>
        </p:txBody>
      </p:sp>
    </p:spTree>
    <p:extLst>
      <p:ext uri="{BB962C8B-B14F-4D97-AF65-F5344CB8AC3E}">
        <p14:creationId xmlns:p14="http://schemas.microsoft.com/office/powerpoint/2010/main" val="428838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Our Ambition</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22</a:t>
            </a:fld>
            <a:endParaRPr lang="en-GB" dirty="0"/>
          </a:p>
        </p:txBody>
      </p:sp>
      <p:sp>
        <p:nvSpPr>
          <p:cNvPr id="5" name="Content Placeholder 4"/>
          <p:cNvSpPr>
            <a:spLocks noGrp="1"/>
          </p:cNvSpPr>
          <p:nvPr>
            <p:ph sz="quarter" idx="15"/>
          </p:nvPr>
        </p:nvSpPr>
        <p:spPr>
          <a:xfrm>
            <a:off x="250826" y="1341440"/>
            <a:ext cx="8642350" cy="4967287"/>
          </a:xfrm>
        </p:spPr>
        <p:txBody>
          <a:bodyPr>
            <a:normAutofit/>
          </a:bodyPr>
          <a:lstStyle/>
          <a:p>
            <a:pPr algn="ctr"/>
            <a:r>
              <a:rPr lang="en-GB" sz="3600" b="1" dirty="0">
                <a:solidFill>
                  <a:srgbClr val="0072C6"/>
                </a:solidFill>
              </a:rPr>
              <a:t>To achieve whole practice coverage in Hillingdon over a two year period</a:t>
            </a:r>
          </a:p>
          <a:p>
            <a:endParaRPr lang="en-GB" sz="3600" b="1" dirty="0">
              <a:solidFill>
                <a:srgbClr val="0072C6"/>
              </a:solidFill>
            </a:endParaRPr>
          </a:p>
        </p:txBody>
      </p:sp>
      <p:pic>
        <p:nvPicPr>
          <p:cNvPr id="6" name="Picture 2" descr="C:\Users\GP7\Desktop\Hillingdon_London_UK_labelled_ward_map_2002.svg.png"/>
          <p:cNvPicPr>
            <a:picLocks noChangeAspect="1" noChangeArrowheads="1"/>
          </p:cNvPicPr>
          <p:nvPr/>
        </p:nvPicPr>
        <p:blipFill rotWithShape="1">
          <a:blip r:embed="rId2">
            <a:extLst>
              <a:ext uri="{28A0092B-C50C-407E-A947-70E740481C1C}">
                <a14:useLocalDpi xmlns:a14="http://schemas.microsoft.com/office/drawing/2010/main" val="0"/>
              </a:ext>
            </a:extLst>
          </a:blip>
          <a:srcRect t="9290"/>
          <a:stretch/>
        </p:blipFill>
        <p:spPr bwMode="auto">
          <a:xfrm>
            <a:off x="3620555" y="2852936"/>
            <a:ext cx="1902893" cy="3515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8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have we achieved so far?</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23</a:t>
            </a:fld>
            <a:endParaRPr lang="en-GB" dirty="0"/>
          </a:p>
        </p:txBody>
      </p:sp>
      <p:sp>
        <p:nvSpPr>
          <p:cNvPr id="5" name="Content Placeholder 4"/>
          <p:cNvSpPr>
            <a:spLocks noGrp="1"/>
          </p:cNvSpPr>
          <p:nvPr>
            <p:ph sz="quarter" idx="15"/>
          </p:nvPr>
        </p:nvSpPr>
        <p:spPr>
          <a:xfrm>
            <a:off x="179512" y="1124744"/>
            <a:ext cx="8642350" cy="5400600"/>
          </a:xfrm>
        </p:spPr>
        <p:txBody>
          <a:bodyPr>
            <a:normAutofit lnSpcReduction="10000"/>
          </a:bodyPr>
          <a:lstStyle/>
          <a:p>
            <a:r>
              <a:rPr lang="en-GB" b="1" dirty="0">
                <a:solidFill>
                  <a:srgbClr val="0072C6"/>
                </a:solidFill>
              </a:rPr>
              <a:t>Practice involvement</a:t>
            </a:r>
          </a:p>
          <a:p>
            <a:pPr marL="285750" indent="-285750">
              <a:buFont typeface="Wingdings" panose="05000000000000000000" pitchFamily="2" charset="2"/>
              <a:buChar char="Ø"/>
            </a:pPr>
            <a:r>
              <a:rPr lang="en-GB" dirty="0">
                <a:solidFill>
                  <a:schemeClr val="tx1"/>
                </a:solidFill>
              </a:rPr>
              <a:t>Clinics completed in 6 practices</a:t>
            </a:r>
          </a:p>
          <a:p>
            <a:pPr marL="285750" indent="-285750">
              <a:buFont typeface="Wingdings" panose="05000000000000000000" pitchFamily="2" charset="2"/>
              <a:buChar char="Ø"/>
            </a:pPr>
            <a:r>
              <a:rPr lang="en-GB" dirty="0">
                <a:solidFill>
                  <a:schemeClr val="tx1"/>
                </a:solidFill>
              </a:rPr>
              <a:t>Clinics in progress in 4 practices</a:t>
            </a:r>
          </a:p>
          <a:p>
            <a:pPr marL="285750" indent="-285750">
              <a:buFont typeface="Wingdings" panose="05000000000000000000" pitchFamily="2" charset="2"/>
              <a:buChar char="Ø"/>
            </a:pPr>
            <a:r>
              <a:rPr lang="en-GB" dirty="0">
                <a:solidFill>
                  <a:schemeClr val="tx1"/>
                </a:solidFill>
              </a:rPr>
              <a:t>2 practices scheduled for September 2020</a:t>
            </a:r>
          </a:p>
          <a:p>
            <a:pPr marL="285750" indent="-285750">
              <a:buFontTx/>
              <a:buChar char="-"/>
            </a:pPr>
            <a:endParaRPr lang="en-GB" dirty="0">
              <a:solidFill>
                <a:srgbClr val="0072C6"/>
              </a:solidFill>
            </a:endParaRPr>
          </a:p>
          <a:p>
            <a:r>
              <a:rPr lang="en-GB" b="1" dirty="0">
                <a:solidFill>
                  <a:srgbClr val="0072C6"/>
                </a:solidFill>
              </a:rPr>
              <a:t>Appointment Acceptance</a:t>
            </a:r>
          </a:p>
          <a:p>
            <a:pPr marL="285750" lvl="0" indent="-285750">
              <a:buFont typeface="Wingdings" panose="05000000000000000000" pitchFamily="2" charset="2"/>
              <a:buChar char="Ø"/>
            </a:pPr>
            <a:r>
              <a:rPr lang="en-GB" dirty="0">
                <a:solidFill>
                  <a:schemeClr val="tx1"/>
                </a:solidFill>
              </a:rPr>
              <a:t>206 patients accepted an appointment (88%)</a:t>
            </a:r>
          </a:p>
          <a:p>
            <a:pPr marL="285750" lvl="0" indent="-285750">
              <a:buFont typeface="Wingdings" panose="05000000000000000000" pitchFamily="2" charset="2"/>
              <a:buChar char="Ø"/>
            </a:pPr>
            <a:r>
              <a:rPr lang="en-GB" dirty="0">
                <a:solidFill>
                  <a:schemeClr val="tx1"/>
                </a:solidFill>
              </a:rPr>
              <a:t>29 patients declined an appointment (12%) – </a:t>
            </a:r>
            <a:r>
              <a:rPr lang="en-GB" i="1" dirty="0">
                <a:solidFill>
                  <a:schemeClr val="tx1"/>
                </a:solidFill>
              </a:rPr>
              <a:t>had recent review, unable to attend due to parental work commitments</a:t>
            </a:r>
            <a:endParaRPr lang="en-GB" dirty="0">
              <a:solidFill>
                <a:schemeClr val="tx1"/>
              </a:solidFill>
            </a:endParaRPr>
          </a:p>
          <a:p>
            <a:pPr lvl="0"/>
            <a:endParaRPr lang="en-GB" dirty="0">
              <a:solidFill>
                <a:srgbClr val="0072C6"/>
              </a:solidFill>
            </a:endParaRPr>
          </a:p>
          <a:p>
            <a:pPr lvl="0"/>
            <a:r>
              <a:rPr lang="en-GB" b="1" dirty="0">
                <a:solidFill>
                  <a:srgbClr val="0072C6"/>
                </a:solidFill>
              </a:rPr>
              <a:t>Attendance Rates</a:t>
            </a:r>
            <a:endParaRPr lang="en-GB" b="1" dirty="0">
              <a:solidFill>
                <a:schemeClr val="tx1"/>
              </a:solidFill>
            </a:endParaRPr>
          </a:p>
          <a:p>
            <a:pPr marL="285750" lvl="0" indent="-285750">
              <a:buFont typeface="Wingdings" panose="05000000000000000000" pitchFamily="2" charset="2"/>
              <a:buChar char="Ø"/>
            </a:pPr>
            <a:r>
              <a:rPr lang="en-GB" dirty="0">
                <a:solidFill>
                  <a:schemeClr val="tx1"/>
                </a:solidFill>
              </a:rPr>
              <a:t>179 patients attended (77%) </a:t>
            </a:r>
          </a:p>
          <a:p>
            <a:pPr marL="285750" lvl="0" indent="-285750">
              <a:buFont typeface="Wingdings" panose="05000000000000000000" pitchFamily="2" charset="2"/>
              <a:buChar char="Ø"/>
            </a:pPr>
            <a:r>
              <a:rPr lang="en-GB" dirty="0">
                <a:solidFill>
                  <a:schemeClr val="tx1"/>
                </a:solidFill>
              </a:rPr>
              <a:t>34 patients did not attend (15%) – </a:t>
            </a:r>
            <a:r>
              <a:rPr lang="en-GB" i="1" dirty="0">
                <a:solidFill>
                  <a:schemeClr val="tx1"/>
                </a:solidFill>
              </a:rPr>
              <a:t>skewed by double appointments for siblings who did not attend</a:t>
            </a:r>
            <a:endParaRPr lang="en-GB" dirty="0">
              <a:solidFill>
                <a:schemeClr val="tx1"/>
              </a:solidFill>
            </a:endParaRPr>
          </a:p>
          <a:p>
            <a:pPr lvl="0"/>
            <a:endParaRPr lang="en-GB" dirty="0">
              <a:solidFill>
                <a:srgbClr val="0072C6"/>
              </a:solidFill>
            </a:endParaRPr>
          </a:p>
          <a:p>
            <a:pPr marL="285750" lvl="0" indent="-285750">
              <a:buFontTx/>
              <a:buChar char="-"/>
            </a:pPr>
            <a:endParaRPr lang="en-GB" dirty="0">
              <a:solidFill>
                <a:srgbClr val="0072C6"/>
              </a:solidFill>
            </a:endParaRPr>
          </a:p>
          <a:p>
            <a:pPr lvl="0"/>
            <a:endParaRPr lang="en-GB" dirty="0">
              <a:solidFill>
                <a:srgbClr val="0072C6"/>
              </a:solidFill>
            </a:endParaRPr>
          </a:p>
          <a:p>
            <a:endParaRPr lang="en-GB" dirty="0">
              <a:solidFill>
                <a:srgbClr val="0072C6"/>
              </a:solidFill>
            </a:endParaRPr>
          </a:p>
          <a:p>
            <a:endParaRPr lang="en-GB" dirty="0">
              <a:solidFill>
                <a:srgbClr val="0072C6"/>
              </a:solidFill>
            </a:endParaRPr>
          </a:p>
        </p:txBody>
      </p:sp>
    </p:spTree>
    <p:extLst>
      <p:ext uri="{BB962C8B-B14F-4D97-AF65-F5344CB8AC3E}">
        <p14:creationId xmlns:p14="http://schemas.microsoft.com/office/powerpoint/2010/main" val="3845213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Confidence was low in several areas</a:t>
            </a:r>
          </a:p>
        </p:txBody>
      </p:sp>
      <p:sp>
        <p:nvSpPr>
          <p:cNvPr id="3" name="Text Placeholder 2"/>
          <p:cNvSpPr>
            <a:spLocks noGrp="1"/>
          </p:cNvSpPr>
          <p:nvPr>
            <p:ph type="body" sz="quarter" idx="12"/>
          </p:nvPr>
        </p:nvSpPr>
        <p:spPr>
          <a:xfrm>
            <a:off x="2843808" y="980728"/>
            <a:ext cx="3240360" cy="432047"/>
          </a:xfrm>
        </p:spPr>
        <p:txBody>
          <a:bodyPr>
            <a:normAutofit/>
          </a:bodyPr>
          <a:lstStyle/>
          <a:p>
            <a:r>
              <a:rPr lang="en-GB" dirty="0"/>
              <a:t>Pre Clinic Questionnaire</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24</a:t>
            </a:fld>
            <a:endParaRPr lang="en-GB" dirty="0"/>
          </a:p>
        </p:txBody>
      </p:sp>
      <p:graphicFrame>
        <p:nvGraphicFramePr>
          <p:cNvPr id="12" name="Content Placeholder 11"/>
          <p:cNvGraphicFramePr>
            <a:graphicFrameLocks noGrp="1"/>
          </p:cNvGraphicFramePr>
          <p:nvPr>
            <p:ph sz="quarter" idx="15"/>
          </p:nvPr>
        </p:nvGraphicFramePr>
        <p:xfrm>
          <a:off x="971600" y="1521076"/>
          <a:ext cx="6912768" cy="2684780"/>
        </p:xfrm>
        <a:graphic>
          <a:graphicData uri="http://schemas.openxmlformats.org/drawingml/2006/table">
            <a:tbl>
              <a:tblPr firstRow="1" firstCol="1" bandRow="1">
                <a:tableStyleId>{5C22544A-7EE6-4342-B048-85BDC9FD1C3A}</a:tableStyleId>
              </a:tblPr>
              <a:tblGrid>
                <a:gridCol w="4801854">
                  <a:extLst>
                    <a:ext uri="{9D8B030D-6E8A-4147-A177-3AD203B41FA5}">
                      <a16:colId xmlns:a16="http://schemas.microsoft.com/office/drawing/2014/main" val="20000"/>
                    </a:ext>
                  </a:extLst>
                </a:gridCol>
                <a:gridCol w="95878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190500">
                <a:tc>
                  <a:txBody>
                    <a:bodyPr/>
                    <a:lstStyle/>
                    <a:p>
                      <a:pPr>
                        <a:lnSpc>
                          <a:spcPct val="115000"/>
                        </a:lnSpc>
                        <a:spcAft>
                          <a:spcPts val="0"/>
                        </a:spcAft>
                      </a:pPr>
                      <a:r>
                        <a:rPr lang="en-GB" sz="1600" dirty="0">
                          <a:solidFill>
                            <a:sysClr val="windowText" lastClr="000000"/>
                          </a:solidFill>
                          <a:effectLst/>
                          <a:latin typeface="+mn-lt"/>
                        </a:rPr>
                        <a:t> </a:t>
                      </a:r>
                      <a:endParaRPr lang="en-GB" sz="1600" dirty="0">
                        <a:solidFill>
                          <a:sysClr val="windowText" lastClr="000000"/>
                        </a:solidFill>
                        <a:effectLst/>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600" dirty="0">
                          <a:solidFill>
                            <a:sysClr val="windowText" lastClr="000000"/>
                          </a:solidFill>
                          <a:effectLst/>
                          <a:latin typeface="+mn-lt"/>
                        </a:rPr>
                        <a:t>Yes</a:t>
                      </a:r>
                      <a:endParaRPr lang="en-GB" sz="1600" dirty="0">
                        <a:solidFill>
                          <a:sysClr val="windowText" lastClr="000000"/>
                        </a:solidFill>
                        <a:effectLst/>
                        <a:latin typeface="+mn-lt"/>
                        <a:ea typeface="Calibri"/>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600" dirty="0">
                          <a:solidFill>
                            <a:sysClr val="windowText" lastClr="000000"/>
                          </a:solidFill>
                          <a:effectLst/>
                          <a:latin typeface="+mn-lt"/>
                        </a:rPr>
                        <a:t>No</a:t>
                      </a:r>
                      <a:endParaRPr lang="en-GB" sz="1600" dirty="0">
                        <a:solidFill>
                          <a:sysClr val="windowText" lastClr="000000"/>
                        </a:solidFill>
                        <a:effectLst/>
                        <a:latin typeface="+mn-lt"/>
                        <a:ea typeface="Calibri"/>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58115">
                <a:tc>
                  <a:txBody>
                    <a:bodyPr/>
                    <a:lstStyle/>
                    <a:p>
                      <a:pPr>
                        <a:lnSpc>
                          <a:spcPct val="115000"/>
                        </a:lnSpc>
                        <a:spcAft>
                          <a:spcPts val="0"/>
                        </a:spcAft>
                      </a:pPr>
                      <a:r>
                        <a:rPr lang="en-GB" sz="1600" b="0" dirty="0">
                          <a:solidFill>
                            <a:sysClr val="windowText" lastClr="000000"/>
                          </a:solidFill>
                          <a:effectLst/>
                          <a:latin typeface="+mn-lt"/>
                        </a:rPr>
                        <a:t>Do you have an Asthma Diploma?</a:t>
                      </a:r>
                    </a:p>
                    <a:p>
                      <a:pPr>
                        <a:lnSpc>
                          <a:spcPct val="115000"/>
                        </a:lnSpc>
                        <a:spcAft>
                          <a:spcPts val="0"/>
                        </a:spcAft>
                      </a:pPr>
                      <a:endParaRPr lang="en-GB" sz="1600" b="0" dirty="0">
                        <a:solidFill>
                          <a:sysClr val="windowText" lastClr="000000"/>
                        </a:solidFill>
                        <a:effectLst/>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600" dirty="0">
                          <a:solidFill>
                            <a:sysClr val="windowText" lastClr="000000"/>
                          </a:solidFill>
                          <a:effectLst/>
                          <a:latin typeface="+mn-lt"/>
                        </a:rPr>
                        <a:t>22%</a:t>
                      </a:r>
                      <a:endParaRPr lang="en-GB" sz="1600" dirty="0">
                        <a:solidFill>
                          <a:sysClr val="windowText" lastClr="000000"/>
                        </a:solidFill>
                        <a:effectLst/>
                        <a:latin typeface="+mn-lt"/>
                        <a:ea typeface="Calibri"/>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600">
                          <a:solidFill>
                            <a:sysClr val="windowText" lastClr="000000"/>
                          </a:solidFill>
                          <a:effectLst/>
                          <a:latin typeface="+mn-lt"/>
                        </a:rPr>
                        <a:t>78%</a:t>
                      </a:r>
                      <a:endParaRPr lang="en-GB" sz="1600">
                        <a:solidFill>
                          <a:sysClr val="windowText" lastClr="000000"/>
                        </a:solidFill>
                        <a:effectLst/>
                        <a:latin typeface="+mn-lt"/>
                        <a:ea typeface="Calibri"/>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0655">
                <a:tc>
                  <a:txBody>
                    <a:bodyPr/>
                    <a:lstStyle/>
                    <a:p>
                      <a:pPr>
                        <a:lnSpc>
                          <a:spcPct val="115000"/>
                        </a:lnSpc>
                        <a:spcAft>
                          <a:spcPts val="0"/>
                        </a:spcAft>
                      </a:pPr>
                      <a:r>
                        <a:rPr lang="en-GB" sz="1600" b="0" dirty="0">
                          <a:solidFill>
                            <a:sysClr val="windowText" lastClr="000000"/>
                          </a:solidFill>
                          <a:effectLst/>
                          <a:latin typeface="+mn-lt"/>
                        </a:rPr>
                        <a:t>I do not currently see children for asthma reviews</a:t>
                      </a:r>
                    </a:p>
                    <a:p>
                      <a:pPr>
                        <a:lnSpc>
                          <a:spcPct val="115000"/>
                        </a:lnSpc>
                        <a:spcAft>
                          <a:spcPts val="0"/>
                        </a:spcAft>
                      </a:pPr>
                      <a:endParaRPr lang="en-GB" sz="1600" b="0" dirty="0">
                        <a:solidFill>
                          <a:sysClr val="windowText" lastClr="000000"/>
                        </a:solidFill>
                        <a:effectLst/>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600" dirty="0">
                          <a:solidFill>
                            <a:sysClr val="windowText" lastClr="000000"/>
                          </a:solidFill>
                          <a:effectLst/>
                          <a:latin typeface="+mn-lt"/>
                        </a:rPr>
                        <a:t>33%</a:t>
                      </a:r>
                      <a:endParaRPr lang="en-GB" sz="1600" dirty="0">
                        <a:solidFill>
                          <a:sysClr val="windowText" lastClr="000000"/>
                        </a:solidFill>
                        <a:effectLst/>
                        <a:latin typeface="+mn-lt"/>
                        <a:ea typeface="Calibri"/>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pPr>
                      <a:r>
                        <a:rPr lang="en-GB" sz="1600" dirty="0">
                          <a:solidFill>
                            <a:sysClr val="windowText" lastClr="000000"/>
                          </a:solidFill>
                          <a:effectLst/>
                          <a:latin typeface="+mn-lt"/>
                          <a:cs typeface="Times New Roman"/>
                        </a:rPr>
                        <a:t>67%</a:t>
                      </a: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3195">
                <a:tc>
                  <a:txBody>
                    <a:bodyPr/>
                    <a:lstStyle/>
                    <a:p>
                      <a:pPr>
                        <a:lnSpc>
                          <a:spcPct val="115000"/>
                        </a:lnSpc>
                        <a:spcAft>
                          <a:spcPts val="0"/>
                        </a:spcAft>
                      </a:pPr>
                      <a:r>
                        <a:rPr lang="en-GB" sz="1600" b="0" dirty="0">
                          <a:solidFill>
                            <a:sysClr val="windowText" lastClr="000000"/>
                          </a:solidFill>
                          <a:effectLst/>
                          <a:latin typeface="+mn-lt"/>
                        </a:rPr>
                        <a:t>Do you follow a structured asthma review when seeing patients</a:t>
                      </a:r>
                    </a:p>
                    <a:p>
                      <a:pPr>
                        <a:lnSpc>
                          <a:spcPct val="115000"/>
                        </a:lnSpc>
                        <a:spcAft>
                          <a:spcPts val="0"/>
                        </a:spcAft>
                      </a:pPr>
                      <a:endParaRPr lang="en-GB" sz="1600" b="0" dirty="0">
                        <a:solidFill>
                          <a:sysClr val="windowText" lastClr="000000"/>
                        </a:solidFill>
                        <a:effectLst/>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600" dirty="0">
                          <a:solidFill>
                            <a:sysClr val="windowText" lastClr="000000"/>
                          </a:solidFill>
                          <a:effectLst/>
                          <a:latin typeface="+mn-lt"/>
                        </a:rPr>
                        <a:t>78%</a:t>
                      </a:r>
                      <a:endParaRPr lang="en-GB" sz="1600" dirty="0">
                        <a:solidFill>
                          <a:sysClr val="windowText" lastClr="000000"/>
                        </a:solidFill>
                        <a:effectLst/>
                        <a:latin typeface="+mn-lt"/>
                        <a:ea typeface="Calibri"/>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600" dirty="0">
                          <a:solidFill>
                            <a:sysClr val="windowText" lastClr="000000"/>
                          </a:solidFill>
                          <a:effectLst/>
                          <a:latin typeface="+mn-lt"/>
                        </a:rPr>
                        <a:t>22%</a:t>
                      </a:r>
                      <a:endParaRPr lang="en-GB" sz="1600" dirty="0">
                        <a:solidFill>
                          <a:sysClr val="windowText" lastClr="000000"/>
                        </a:solidFill>
                        <a:effectLst/>
                        <a:latin typeface="+mn-lt"/>
                        <a:ea typeface="Calibri"/>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65735">
                <a:tc>
                  <a:txBody>
                    <a:bodyPr/>
                    <a:lstStyle/>
                    <a:p>
                      <a:pPr>
                        <a:lnSpc>
                          <a:spcPct val="115000"/>
                        </a:lnSpc>
                        <a:spcAft>
                          <a:spcPts val="0"/>
                        </a:spcAft>
                      </a:pPr>
                      <a:r>
                        <a:rPr lang="en-GB" sz="1600" b="0" dirty="0">
                          <a:solidFill>
                            <a:sysClr val="windowText" lastClr="000000"/>
                          </a:solidFill>
                          <a:effectLst/>
                          <a:latin typeface="+mn-lt"/>
                        </a:rPr>
                        <a:t>Are you aware of the North West London Children's Asthma guidelines?</a:t>
                      </a:r>
                      <a:endParaRPr lang="en-GB" sz="1600" b="0" dirty="0">
                        <a:solidFill>
                          <a:sysClr val="windowText" lastClr="000000"/>
                        </a:solidFill>
                        <a:effectLst/>
                        <a:latin typeface="+mn-lt"/>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600" dirty="0">
                          <a:solidFill>
                            <a:sysClr val="windowText" lastClr="000000"/>
                          </a:solidFill>
                          <a:effectLst/>
                          <a:latin typeface="+mn-lt"/>
                        </a:rPr>
                        <a:t>44%</a:t>
                      </a:r>
                      <a:endParaRPr lang="en-GB" sz="1600" dirty="0">
                        <a:solidFill>
                          <a:sysClr val="windowText" lastClr="000000"/>
                        </a:solidFill>
                        <a:effectLst/>
                        <a:latin typeface="+mn-lt"/>
                        <a:ea typeface="Calibri"/>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600" dirty="0">
                          <a:solidFill>
                            <a:sysClr val="windowText" lastClr="000000"/>
                          </a:solidFill>
                          <a:effectLst/>
                          <a:latin typeface="+mn-lt"/>
                        </a:rPr>
                        <a:t>56%</a:t>
                      </a:r>
                      <a:endParaRPr lang="en-GB" sz="1600" dirty="0">
                        <a:solidFill>
                          <a:sysClr val="windowText" lastClr="000000"/>
                        </a:solidFill>
                        <a:effectLst/>
                        <a:latin typeface="+mn-lt"/>
                        <a:ea typeface="Calibri"/>
                        <a:cs typeface="Times New Roman"/>
                      </a:endParaRPr>
                    </a:p>
                  </a:txBody>
                  <a:tcPr marL="68580" marR="68580" marT="0" marB="0"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8" name="Rectangle 15"/>
          <p:cNvSpPr>
            <a:spLocks noChangeArrowheads="1"/>
          </p:cNvSpPr>
          <p:nvPr/>
        </p:nvSpPr>
        <p:spPr bwMode="auto">
          <a:xfrm>
            <a:off x="287102" y="4365104"/>
            <a:ext cx="87094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200" b="0" i="0" strike="noStrike" cap="none" normalizeH="0" baseline="0" dirty="0">
                <a:ln>
                  <a:noFill/>
                </a:ln>
                <a:solidFill>
                  <a:schemeClr val="tx1"/>
                </a:solidFill>
                <a:effectLst/>
                <a:ea typeface="Calibri" pitchFamily="34" charset="0"/>
                <a:cs typeface="Times New Roman" pitchFamily="18" charset="0"/>
              </a:rPr>
              <a:t>What are your main concerns when reviewing children with asthma?</a:t>
            </a:r>
            <a:endParaRPr kumimoji="0" lang="en-GB" altLang="en-US" sz="2200" b="0" i="0"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Rounded Rectangular Callout 19"/>
          <p:cNvSpPr/>
          <p:nvPr/>
        </p:nvSpPr>
        <p:spPr>
          <a:xfrm>
            <a:off x="827584" y="4866052"/>
            <a:ext cx="1968061" cy="1057871"/>
          </a:xfrm>
          <a:prstGeom prst="wedgeRoundRectCallout">
            <a:avLst/>
          </a:prstGeom>
          <a:solidFill>
            <a:schemeClr val="bg1"/>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No formal Training</a:t>
            </a:r>
          </a:p>
        </p:txBody>
      </p:sp>
      <p:sp>
        <p:nvSpPr>
          <p:cNvPr id="21" name="Rounded Rectangular Callout 20"/>
          <p:cNvSpPr/>
          <p:nvPr/>
        </p:nvSpPr>
        <p:spPr>
          <a:xfrm>
            <a:off x="3530677" y="5424874"/>
            <a:ext cx="2160240" cy="1158864"/>
          </a:xfrm>
          <a:prstGeom prst="wedgeRoundRectCallout">
            <a:avLst/>
          </a:prstGeom>
          <a:solidFill>
            <a:schemeClr val="bg1"/>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Inhaler technique</a:t>
            </a:r>
          </a:p>
        </p:txBody>
      </p:sp>
      <p:sp>
        <p:nvSpPr>
          <p:cNvPr id="22" name="Rounded Rectangular Callout 21"/>
          <p:cNvSpPr/>
          <p:nvPr/>
        </p:nvSpPr>
        <p:spPr>
          <a:xfrm>
            <a:off x="6444208" y="4866052"/>
            <a:ext cx="1944216" cy="1057871"/>
          </a:xfrm>
          <a:prstGeom prst="wedgeRoundRectCallout">
            <a:avLst/>
          </a:prstGeom>
          <a:solidFill>
            <a:schemeClr val="bg1"/>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Changing medication</a:t>
            </a:r>
          </a:p>
        </p:txBody>
      </p:sp>
      <p:sp>
        <p:nvSpPr>
          <p:cNvPr id="23" name="Rounded Rectangle 22"/>
          <p:cNvSpPr/>
          <p:nvPr/>
        </p:nvSpPr>
        <p:spPr>
          <a:xfrm>
            <a:off x="827584" y="1443534"/>
            <a:ext cx="7200800" cy="2880320"/>
          </a:xfrm>
          <a:prstGeom prst="roundRect">
            <a:avLst/>
          </a:prstGeom>
          <a:solidFill>
            <a:srgbClr val="0072C6">
              <a:alpha val="20000"/>
            </a:srgbClr>
          </a:solidFill>
          <a:ln>
            <a:solidFill>
              <a:srgbClr val="0072C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5595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Nurses reported increased confidence in all age groups after conducting the clinics</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25</a:t>
            </a:fld>
            <a:endParaRPr lang="en-GB" dirty="0"/>
          </a:p>
        </p:txBody>
      </p:sp>
      <p:graphicFrame>
        <p:nvGraphicFramePr>
          <p:cNvPr id="6" name="Content Placeholder 5"/>
          <p:cNvGraphicFramePr>
            <a:graphicFrameLocks noGrp="1"/>
          </p:cNvGraphicFramePr>
          <p:nvPr>
            <p:ph sz="quarter" idx="15"/>
          </p:nvPr>
        </p:nvGraphicFramePr>
        <p:xfrm>
          <a:off x="1187624" y="1484784"/>
          <a:ext cx="6480717" cy="4279201"/>
        </p:xfrm>
        <a:graphic>
          <a:graphicData uri="http://schemas.openxmlformats.org/drawingml/2006/table">
            <a:tbl>
              <a:tblPr firstRow="1" firstCol="1" bandRow="1">
                <a:tableStyleId>{5C22544A-7EE6-4342-B048-85BDC9FD1C3A}</a:tableStyleId>
              </a:tblPr>
              <a:tblGrid>
                <a:gridCol w="4104456">
                  <a:extLst>
                    <a:ext uri="{9D8B030D-6E8A-4147-A177-3AD203B41FA5}">
                      <a16:colId xmlns:a16="http://schemas.microsoft.com/office/drawing/2014/main" val="20000"/>
                    </a:ext>
                  </a:extLst>
                </a:gridCol>
                <a:gridCol w="1386154">
                  <a:extLst>
                    <a:ext uri="{9D8B030D-6E8A-4147-A177-3AD203B41FA5}">
                      <a16:colId xmlns:a16="http://schemas.microsoft.com/office/drawing/2014/main" val="20001"/>
                    </a:ext>
                  </a:extLst>
                </a:gridCol>
                <a:gridCol w="990107">
                  <a:extLst>
                    <a:ext uri="{9D8B030D-6E8A-4147-A177-3AD203B41FA5}">
                      <a16:colId xmlns:a16="http://schemas.microsoft.com/office/drawing/2014/main" val="20002"/>
                    </a:ext>
                  </a:extLst>
                </a:gridCol>
              </a:tblGrid>
              <a:tr h="34049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a:solidFill>
                            <a:sysClr val="windowText" lastClr="000000"/>
                          </a:solidFill>
                          <a:effectLst/>
                        </a:rPr>
                        <a:t>On a scale from 1(low) to 10 (high), </a:t>
                      </a:r>
                      <a:br>
                        <a:rPr lang="en-GB" sz="1400" dirty="0">
                          <a:solidFill>
                            <a:sysClr val="windowText" lastClr="000000"/>
                          </a:solidFill>
                          <a:effectLst/>
                        </a:rPr>
                      </a:br>
                      <a:r>
                        <a:rPr lang="en-GB" sz="1400" dirty="0">
                          <a:solidFill>
                            <a:sysClr val="windowText" lastClr="000000"/>
                          </a:solidFill>
                          <a:effectLst/>
                        </a:rPr>
                        <a:t>How confident are you reviewing a child with asthma</a:t>
                      </a:r>
                      <a:r>
                        <a:rPr lang="en-GB" sz="1400" baseline="0" dirty="0">
                          <a:solidFill>
                            <a:sysClr val="windowText" lastClr="000000"/>
                          </a:solidFill>
                          <a:effectLst/>
                        </a:rPr>
                        <a:t> </a:t>
                      </a:r>
                      <a:r>
                        <a:rPr lang="en-GB" sz="1400" dirty="0">
                          <a:solidFill>
                            <a:sysClr val="windowText" lastClr="000000"/>
                          </a:solidFill>
                          <a:effectLst/>
                        </a:rPr>
                        <a:t>in the following age groups:</a:t>
                      </a:r>
                      <a:endParaRPr lang="en-GB" sz="1400" dirty="0">
                        <a:solidFill>
                          <a:sysClr val="windowText" lastClr="000000"/>
                        </a:solidFill>
                        <a:effectLst/>
                        <a:latin typeface="Calibri"/>
                        <a:ea typeface="Calibri"/>
                        <a:cs typeface="Times New Roman"/>
                      </a:endParaRPr>
                    </a:p>
                  </a:txBody>
                  <a:tcPr marL="25030" marR="25030" marT="0" marB="0">
                    <a:lnL w="12700" cap="flat" cmpd="sng" algn="ctr">
                      <a:solidFill>
                        <a:schemeClr val="bg1"/>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2C6"/>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dirty="0">
                          <a:solidFill>
                            <a:sysClr val="windowText" lastClr="000000"/>
                          </a:solidFill>
                          <a:effectLst/>
                        </a:rPr>
                        <a:t>Pre</a:t>
                      </a:r>
                      <a:endParaRPr lang="en-GB" sz="1400" dirty="0">
                        <a:solidFill>
                          <a:sysClr val="windowText" lastClr="000000"/>
                        </a:solidFill>
                        <a:effectLst/>
                        <a:latin typeface="Calibri"/>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2C6"/>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dirty="0">
                          <a:solidFill>
                            <a:sysClr val="windowText" lastClr="000000"/>
                          </a:solidFill>
                          <a:effectLst/>
                        </a:rPr>
                        <a:t>Post</a:t>
                      </a:r>
                      <a:endParaRPr lang="en-GB" sz="1400" dirty="0">
                        <a:solidFill>
                          <a:sysClr val="windowText" lastClr="000000"/>
                        </a:solidFill>
                        <a:effectLst/>
                        <a:latin typeface="Calibri"/>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2C6"/>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0722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a:solidFill>
                            <a:sysClr val="windowText" lastClr="000000"/>
                          </a:solidFill>
                          <a:effectLst/>
                        </a:rPr>
                        <a:t>Age 5 - 11 years</a:t>
                      </a:r>
                      <a:endParaRPr lang="en-GB" sz="1400" dirty="0">
                        <a:solidFill>
                          <a:sysClr val="windowText" lastClr="000000"/>
                        </a:solidFill>
                        <a:effectLst/>
                        <a:latin typeface="Calibri"/>
                        <a:ea typeface="Calibri"/>
                        <a:cs typeface="Times New Roman"/>
                      </a:endParaRPr>
                    </a:p>
                    <a:p>
                      <a:pPr>
                        <a:lnSpc>
                          <a:spcPct val="115000"/>
                        </a:lnSpc>
                        <a:spcAft>
                          <a:spcPts val="0"/>
                        </a:spcAft>
                      </a:pPr>
                      <a:endParaRPr lang="en-GB" sz="1400" dirty="0">
                        <a:solidFill>
                          <a:sysClr val="windowText" lastClr="000000"/>
                        </a:solidFill>
                        <a:effectLst/>
                        <a:latin typeface="Calibri"/>
                        <a:ea typeface="Calibri"/>
                        <a:cs typeface="Times New Roman"/>
                      </a:endParaRPr>
                    </a:p>
                  </a:txBody>
                  <a:tcPr marL="25030" marR="25030" marT="0" marB="0">
                    <a:lnL w="12700" cap="flat" cmpd="sng" algn="ctr">
                      <a:solidFill>
                        <a:schemeClr val="bg1"/>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n-GB" sz="1400" dirty="0">
                          <a:solidFill>
                            <a:sysClr val="windowText" lastClr="000000"/>
                          </a:solidFill>
                          <a:effectLst/>
                        </a:rPr>
                        <a:t>2.9</a:t>
                      </a:r>
                      <a:endParaRPr lang="en-GB" sz="1400" dirty="0">
                        <a:solidFill>
                          <a:sysClr val="windowText" lastClr="000000"/>
                        </a:solidFill>
                        <a:effectLst/>
                        <a:latin typeface="Calibri"/>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rowSpan="2">
                  <a:txBody>
                    <a:bodyPr/>
                    <a:lstStyle/>
                    <a:p>
                      <a:pPr algn="ctr">
                        <a:lnSpc>
                          <a:spcPct val="115000"/>
                        </a:lnSpc>
                        <a:spcAft>
                          <a:spcPts val="0"/>
                        </a:spcAft>
                      </a:pPr>
                      <a:r>
                        <a:rPr lang="en-GB" sz="1400" dirty="0">
                          <a:solidFill>
                            <a:sysClr val="windowText" lastClr="000000"/>
                          </a:solidFill>
                          <a:effectLst/>
                        </a:rPr>
                        <a:t>9.0</a:t>
                      </a:r>
                      <a:endParaRPr lang="en-GB" sz="1400" dirty="0">
                        <a:solidFill>
                          <a:sysClr val="windowText" lastClr="000000"/>
                        </a:solidFill>
                        <a:effectLst/>
                        <a:latin typeface="Calibri"/>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2C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a:solidFill>
                            <a:sysClr val="windowText" lastClr="000000"/>
                          </a:solidFill>
                          <a:effectLst/>
                        </a:rPr>
                        <a:t>Age 12 - 15 years</a:t>
                      </a:r>
                      <a:endParaRPr lang="en-GB" sz="1400" dirty="0">
                        <a:solidFill>
                          <a:sysClr val="windowText" lastClr="000000"/>
                        </a:solidFill>
                        <a:effectLst/>
                        <a:latin typeface="Calibri"/>
                        <a:ea typeface="Calibri"/>
                        <a:cs typeface="Times New Roman"/>
                      </a:endParaRPr>
                    </a:p>
                    <a:p>
                      <a:pPr>
                        <a:lnSpc>
                          <a:spcPct val="115000"/>
                        </a:lnSpc>
                        <a:spcAft>
                          <a:spcPts val="0"/>
                        </a:spcAft>
                      </a:pPr>
                      <a:endParaRPr lang="en-GB" sz="1400" dirty="0">
                        <a:solidFill>
                          <a:sysClr val="windowText" lastClr="000000"/>
                        </a:solidFill>
                        <a:effectLst/>
                        <a:latin typeface="Calibri"/>
                        <a:ea typeface="Calibri"/>
                        <a:cs typeface="Times New Roman"/>
                      </a:endParaRPr>
                    </a:p>
                  </a:txBody>
                  <a:tcPr marL="25030" marR="25030" marT="0" marB="0">
                    <a:lnL w="12700" cap="flat" cmpd="sng" algn="ctr">
                      <a:solidFill>
                        <a:schemeClr val="bg1"/>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2"/>
                  </a:ext>
                </a:extLst>
              </a:tr>
              <a:tr h="821640">
                <a:tc vMerge="1">
                  <a:txBody>
                    <a:bodyPr/>
                    <a:lstStyle/>
                    <a:p>
                      <a:endParaRPr lang="en-GB"/>
                    </a:p>
                  </a:txBody>
                  <a:tcPr/>
                </a:tc>
                <a:tc>
                  <a:txBody>
                    <a:bodyPr/>
                    <a:lstStyle/>
                    <a:p>
                      <a:pPr algn="ctr">
                        <a:lnSpc>
                          <a:spcPct val="115000"/>
                        </a:lnSpc>
                        <a:spcAft>
                          <a:spcPts val="0"/>
                        </a:spcAft>
                      </a:pPr>
                      <a:r>
                        <a:rPr lang="en-GB" sz="1400" dirty="0">
                          <a:solidFill>
                            <a:sysClr val="windowText" lastClr="000000"/>
                          </a:solidFill>
                          <a:effectLst/>
                        </a:rPr>
                        <a:t>4.4</a:t>
                      </a:r>
                      <a:endParaRPr lang="en-GB" sz="1400" dirty="0">
                        <a:solidFill>
                          <a:sysClr val="windowText" lastClr="000000"/>
                        </a:solidFill>
                        <a:effectLst/>
                        <a:latin typeface="Calibri"/>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a:solidFill>
                            <a:sysClr val="windowText" lastClr="000000"/>
                          </a:solidFill>
                          <a:effectLst/>
                        </a:rPr>
                        <a:t>9.0</a:t>
                      </a:r>
                      <a:endParaRPr lang="en-GB" sz="1400">
                        <a:solidFill>
                          <a:sysClr val="windowText" lastClr="000000"/>
                        </a:solidFill>
                        <a:effectLst/>
                        <a:latin typeface="Calibri"/>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8216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a:solidFill>
                            <a:sysClr val="windowText" lastClr="000000"/>
                          </a:solidFill>
                          <a:effectLst/>
                        </a:rPr>
                        <a:t>Age 16 - 18 years</a:t>
                      </a:r>
                      <a:endParaRPr lang="en-GB" sz="1400" dirty="0">
                        <a:solidFill>
                          <a:sysClr val="windowText" lastClr="000000"/>
                        </a:solidFill>
                        <a:effectLst/>
                        <a:latin typeface="Calibri"/>
                        <a:ea typeface="Calibri"/>
                        <a:cs typeface="Times New Roman"/>
                      </a:endParaRPr>
                    </a:p>
                    <a:p>
                      <a:pPr>
                        <a:lnSpc>
                          <a:spcPct val="115000"/>
                        </a:lnSpc>
                        <a:spcAft>
                          <a:spcPts val="0"/>
                        </a:spcAft>
                      </a:pPr>
                      <a:endParaRPr lang="en-GB" sz="1400" dirty="0">
                        <a:solidFill>
                          <a:sysClr val="windowText" lastClr="000000"/>
                        </a:solidFill>
                        <a:effectLst/>
                        <a:latin typeface="Calibri"/>
                        <a:ea typeface="Calibri"/>
                        <a:cs typeface="Times New Roman"/>
                      </a:endParaRPr>
                    </a:p>
                  </a:txBody>
                  <a:tcPr marL="25030" marR="25030" marT="0" marB="0">
                    <a:lnL w="12700" cap="flat" cmpd="sng" algn="ctr">
                      <a:solidFill>
                        <a:schemeClr val="bg1"/>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dirty="0">
                          <a:solidFill>
                            <a:sysClr val="windowText" lastClr="000000"/>
                          </a:solidFill>
                          <a:effectLst/>
                        </a:rPr>
                        <a:t>5.3</a:t>
                      </a:r>
                      <a:endParaRPr lang="en-GB" sz="1400" dirty="0">
                        <a:solidFill>
                          <a:sysClr val="windowText" lastClr="000000"/>
                        </a:solidFill>
                        <a:effectLst/>
                        <a:latin typeface="Calibri"/>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dirty="0">
                          <a:solidFill>
                            <a:sysClr val="windowText" lastClr="000000"/>
                          </a:solidFill>
                          <a:effectLst/>
                        </a:rPr>
                        <a:t>9.0</a:t>
                      </a:r>
                      <a:endParaRPr lang="en-GB" sz="1400" dirty="0">
                        <a:solidFill>
                          <a:sysClr val="windowText" lastClr="000000"/>
                        </a:solidFill>
                        <a:effectLst/>
                        <a:latin typeface="Calibri"/>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83014">
                <a:tc>
                  <a:txBody>
                    <a:bodyPr/>
                    <a:lstStyle/>
                    <a:p>
                      <a:pPr>
                        <a:lnSpc>
                          <a:spcPct val="115000"/>
                        </a:lnSpc>
                        <a:spcAft>
                          <a:spcPts val="0"/>
                        </a:spcAft>
                      </a:pPr>
                      <a:r>
                        <a:rPr lang="en-GB" sz="1400" dirty="0">
                          <a:solidFill>
                            <a:sysClr val="windowText" lastClr="000000"/>
                          </a:solidFill>
                          <a:effectLst/>
                        </a:rPr>
                        <a:t>How confident are you performing a structured asthma review?</a:t>
                      </a:r>
                      <a:endParaRPr lang="en-GB" sz="1400" dirty="0">
                        <a:solidFill>
                          <a:sysClr val="windowText" lastClr="000000"/>
                        </a:solidFill>
                        <a:effectLst/>
                        <a:latin typeface="Calibri"/>
                        <a:ea typeface="Calibri"/>
                        <a:cs typeface="Times New Roman"/>
                      </a:endParaRPr>
                    </a:p>
                  </a:txBody>
                  <a:tcPr marL="25030" marR="25030" marT="0" marB="0">
                    <a:lnL w="12700" cap="flat" cmpd="sng" algn="ctr">
                      <a:solidFill>
                        <a:schemeClr val="bg1"/>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dirty="0">
                          <a:solidFill>
                            <a:sysClr val="windowText" lastClr="000000"/>
                          </a:solidFill>
                          <a:effectLst/>
                        </a:rPr>
                        <a:t>4.3</a:t>
                      </a:r>
                      <a:endParaRPr lang="en-GB" sz="1400" dirty="0">
                        <a:solidFill>
                          <a:sysClr val="windowText" lastClr="000000"/>
                        </a:solidFill>
                        <a:effectLst/>
                        <a:latin typeface="Calibri"/>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dirty="0">
                          <a:solidFill>
                            <a:sysClr val="windowText" lastClr="000000"/>
                          </a:solidFill>
                          <a:effectLst/>
                        </a:rPr>
                        <a:t>9.0</a:t>
                      </a:r>
                      <a:endParaRPr lang="en-GB" sz="1400" dirty="0">
                        <a:solidFill>
                          <a:sysClr val="windowText" lastClr="000000"/>
                        </a:solidFill>
                        <a:effectLst/>
                        <a:latin typeface="Calibri"/>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7" name="Right Arrow 6"/>
          <p:cNvSpPr/>
          <p:nvPr/>
        </p:nvSpPr>
        <p:spPr>
          <a:xfrm rot="16200000">
            <a:off x="7394667" y="2275243"/>
            <a:ext cx="216024" cy="144016"/>
          </a:xfrm>
          <a:prstGeom prst="rightArrow">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6200000">
            <a:off x="7394667" y="3106218"/>
            <a:ext cx="216024" cy="144016"/>
          </a:xfrm>
          <a:prstGeom prst="rightArrow">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rot="16200000">
            <a:off x="7394667" y="3970314"/>
            <a:ext cx="216024" cy="144016"/>
          </a:xfrm>
          <a:prstGeom prst="rightArrow">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rot="16200000">
            <a:off x="7394668" y="4762402"/>
            <a:ext cx="216024" cy="144016"/>
          </a:xfrm>
          <a:prstGeom prst="rightArrow">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1272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6" y="188915"/>
            <a:ext cx="8642350" cy="503783"/>
          </a:xfrm>
        </p:spPr>
        <p:txBody>
          <a:bodyPr/>
          <a:lstStyle/>
          <a:p>
            <a:r>
              <a:rPr lang="en-GB" sz="1600" dirty="0"/>
              <a:t>Nurses reported increased confidence in all areas after conducting the clinics</a:t>
            </a:r>
          </a:p>
        </p:txBody>
      </p:sp>
      <p:sp>
        <p:nvSpPr>
          <p:cNvPr id="4" name="Slide Number Placeholder 3"/>
          <p:cNvSpPr>
            <a:spLocks noGrp="1"/>
          </p:cNvSpPr>
          <p:nvPr>
            <p:ph type="sldNum" sz="quarter" idx="14"/>
          </p:nvPr>
        </p:nvSpPr>
        <p:spPr>
          <a:xfrm>
            <a:off x="6804248" y="6381328"/>
            <a:ext cx="2133600" cy="365125"/>
          </a:xfrm>
        </p:spPr>
        <p:txBody>
          <a:bodyPr/>
          <a:lstStyle/>
          <a:p>
            <a:fld id="{8FC524A1-7B6A-464D-B8BC-8FE2E057339E}" type="slidenum">
              <a:rPr lang="en-GB" smtClean="0"/>
              <a:pPr/>
              <a:t>26</a:t>
            </a:fld>
            <a:endParaRPr lang="en-GB" dirty="0"/>
          </a:p>
        </p:txBody>
      </p:sp>
      <p:graphicFrame>
        <p:nvGraphicFramePr>
          <p:cNvPr id="6" name="Table 5"/>
          <p:cNvGraphicFramePr>
            <a:graphicFrameLocks noGrp="1"/>
          </p:cNvGraphicFramePr>
          <p:nvPr/>
        </p:nvGraphicFramePr>
        <p:xfrm>
          <a:off x="1223629" y="1772816"/>
          <a:ext cx="6696744" cy="3934609"/>
        </p:xfrm>
        <a:graphic>
          <a:graphicData uri="http://schemas.openxmlformats.org/drawingml/2006/table">
            <a:tbl>
              <a:tblPr firstRow="1" firstCol="1" bandRow="1">
                <a:tableStyleId>{5C22544A-7EE6-4342-B048-85BDC9FD1C3A}</a:tableStyleId>
              </a:tblPr>
              <a:tblGrid>
                <a:gridCol w="3076882">
                  <a:extLst>
                    <a:ext uri="{9D8B030D-6E8A-4147-A177-3AD203B41FA5}">
                      <a16:colId xmlns:a16="http://schemas.microsoft.com/office/drawing/2014/main" val="20000"/>
                    </a:ext>
                  </a:extLst>
                </a:gridCol>
                <a:gridCol w="1266952">
                  <a:extLst>
                    <a:ext uri="{9D8B030D-6E8A-4147-A177-3AD203B41FA5}">
                      <a16:colId xmlns:a16="http://schemas.microsoft.com/office/drawing/2014/main" val="20001"/>
                    </a:ext>
                  </a:extLst>
                </a:gridCol>
                <a:gridCol w="1085958">
                  <a:extLst>
                    <a:ext uri="{9D8B030D-6E8A-4147-A177-3AD203B41FA5}">
                      <a16:colId xmlns:a16="http://schemas.microsoft.com/office/drawing/2014/main" val="20002"/>
                    </a:ext>
                  </a:extLst>
                </a:gridCol>
                <a:gridCol w="1266952">
                  <a:extLst>
                    <a:ext uri="{9D8B030D-6E8A-4147-A177-3AD203B41FA5}">
                      <a16:colId xmlns:a16="http://schemas.microsoft.com/office/drawing/2014/main" val="20003"/>
                    </a:ext>
                  </a:extLst>
                </a:gridCol>
              </a:tblGrid>
              <a:tr h="84289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400" dirty="0">
                          <a:solidFill>
                            <a:sysClr val="windowText" lastClr="000000"/>
                          </a:solidFill>
                          <a:effectLst/>
                        </a:rPr>
                        <a:t>Please rate the following statements from 1 (low) to 10 (high)</a:t>
                      </a:r>
                      <a:endParaRPr lang="en-GB" sz="1400" dirty="0">
                        <a:solidFill>
                          <a:sysClr val="windowText" lastClr="000000"/>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2C6"/>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aseline="0" dirty="0">
                          <a:solidFill>
                            <a:sysClr val="windowText" lastClr="000000"/>
                          </a:solidFill>
                          <a:effectLst/>
                        </a:rPr>
                        <a:t>Min</a:t>
                      </a:r>
                      <a:endParaRPr lang="en-GB" sz="14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2C6"/>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aseline="0" dirty="0">
                          <a:solidFill>
                            <a:sysClr val="windowText" lastClr="000000"/>
                          </a:solidFill>
                          <a:effectLst/>
                        </a:rPr>
                        <a:t>Max</a:t>
                      </a:r>
                      <a:endParaRPr lang="en-GB" sz="14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2C6"/>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aseline="0" dirty="0">
                          <a:solidFill>
                            <a:sysClr val="windowText" lastClr="000000"/>
                          </a:solidFill>
                          <a:effectLst/>
                        </a:rPr>
                        <a:t>Average</a:t>
                      </a:r>
                      <a:endParaRPr lang="en-GB" sz="14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72C6"/>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85299">
                <a:tc>
                  <a:txBody>
                    <a:bodyPr/>
                    <a:lstStyle/>
                    <a:p>
                      <a:pPr>
                        <a:lnSpc>
                          <a:spcPct val="115000"/>
                        </a:lnSpc>
                        <a:spcAft>
                          <a:spcPts val="0"/>
                        </a:spcAft>
                      </a:pPr>
                      <a:r>
                        <a:rPr lang="en-GB" sz="1200" b="0" baseline="0" dirty="0">
                          <a:solidFill>
                            <a:sysClr val="windowText" lastClr="000000"/>
                          </a:solidFill>
                          <a:effectLst/>
                        </a:rPr>
                        <a:t>I am more confident reviewing children with asthma</a:t>
                      </a:r>
                      <a:endParaRPr lang="en-GB" sz="1200" b="0" baseline="0" dirty="0">
                        <a:solidFill>
                          <a:sysClr val="windowText" lastClr="000000"/>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solidFill>
                      <a:schemeClr val="bg1"/>
                    </a:solidFill>
                  </a:tcPr>
                </a:tc>
                <a:tc>
                  <a:txBody>
                    <a:bodyPr/>
                    <a:lstStyle/>
                    <a:p>
                      <a:pPr algn="ctr">
                        <a:lnSpc>
                          <a:spcPct val="115000"/>
                        </a:lnSpc>
                        <a:spcAft>
                          <a:spcPts val="0"/>
                        </a:spcAft>
                      </a:pPr>
                      <a:r>
                        <a:rPr lang="en-GB" sz="1200" baseline="0" dirty="0">
                          <a:solidFill>
                            <a:sysClr val="windowText" lastClr="000000"/>
                          </a:solidFill>
                          <a:effectLst/>
                        </a:rPr>
                        <a:t>9</a:t>
                      </a:r>
                      <a:endParaRPr lang="en-GB" sz="12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solidFill>
                      <a:schemeClr val="bg1"/>
                    </a:solidFill>
                  </a:tcPr>
                </a:tc>
                <a:tc>
                  <a:txBody>
                    <a:bodyPr/>
                    <a:lstStyle/>
                    <a:p>
                      <a:pPr algn="ctr">
                        <a:lnSpc>
                          <a:spcPct val="115000"/>
                        </a:lnSpc>
                        <a:spcAft>
                          <a:spcPts val="0"/>
                        </a:spcAft>
                      </a:pPr>
                      <a:r>
                        <a:rPr lang="en-GB" sz="1200" baseline="0" dirty="0">
                          <a:solidFill>
                            <a:sysClr val="windowText" lastClr="000000"/>
                          </a:solidFill>
                          <a:effectLst/>
                        </a:rPr>
                        <a:t>10</a:t>
                      </a:r>
                      <a:endParaRPr lang="en-GB" sz="12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solidFill>
                      <a:schemeClr val="bg1"/>
                    </a:solidFill>
                  </a:tcPr>
                </a:tc>
                <a:tc>
                  <a:txBody>
                    <a:bodyPr/>
                    <a:lstStyle/>
                    <a:p>
                      <a:pPr algn="ctr">
                        <a:lnSpc>
                          <a:spcPct val="115000"/>
                        </a:lnSpc>
                        <a:spcAft>
                          <a:spcPts val="0"/>
                        </a:spcAft>
                      </a:pPr>
                      <a:r>
                        <a:rPr lang="en-GB" sz="1200" baseline="0" dirty="0">
                          <a:solidFill>
                            <a:sysClr val="windowText" lastClr="000000"/>
                          </a:solidFill>
                          <a:effectLst/>
                        </a:rPr>
                        <a:t>9.3</a:t>
                      </a:r>
                      <a:endParaRPr lang="en-GB" sz="12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2C6"/>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720080">
                <a:tc>
                  <a:txBody>
                    <a:bodyPr/>
                    <a:lstStyle/>
                    <a:p>
                      <a:pPr>
                        <a:lnSpc>
                          <a:spcPct val="115000"/>
                        </a:lnSpc>
                        <a:spcAft>
                          <a:spcPts val="0"/>
                        </a:spcAft>
                      </a:pPr>
                      <a:r>
                        <a:rPr lang="en-GB" sz="1200" b="0" baseline="0" dirty="0">
                          <a:solidFill>
                            <a:sysClr val="windowText" lastClr="000000"/>
                          </a:solidFill>
                          <a:effectLst/>
                        </a:rPr>
                        <a:t>I have learned new skills</a:t>
                      </a:r>
                      <a:endParaRPr lang="en-GB" sz="1200" b="0" baseline="0" dirty="0">
                        <a:solidFill>
                          <a:sysClr val="windowText" lastClr="000000"/>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72C6"/>
                      </a:solidFill>
                      <a:prstDash val="solid"/>
                      <a:round/>
                      <a:headEnd type="none" w="med" len="med"/>
                      <a:tailEnd type="none" w="med" len="med"/>
                    </a:lnR>
                    <a:solidFill>
                      <a:schemeClr val="bg1"/>
                    </a:solidFill>
                  </a:tcPr>
                </a:tc>
                <a:tc>
                  <a:txBody>
                    <a:bodyPr/>
                    <a:lstStyle/>
                    <a:p>
                      <a:pPr algn="ctr">
                        <a:lnSpc>
                          <a:spcPct val="115000"/>
                        </a:lnSpc>
                        <a:spcAft>
                          <a:spcPts val="0"/>
                        </a:spcAft>
                      </a:pPr>
                      <a:r>
                        <a:rPr lang="en-GB" sz="1200" baseline="0" dirty="0">
                          <a:solidFill>
                            <a:sysClr val="windowText" lastClr="000000"/>
                          </a:solidFill>
                          <a:effectLst/>
                        </a:rPr>
                        <a:t>9</a:t>
                      </a:r>
                      <a:endParaRPr lang="en-GB" sz="12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solidFill>
                      <a:schemeClr val="bg1"/>
                    </a:solidFill>
                  </a:tcPr>
                </a:tc>
                <a:tc>
                  <a:txBody>
                    <a:bodyPr/>
                    <a:lstStyle/>
                    <a:p>
                      <a:pPr algn="ctr">
                        <a:lnSpc>
                          <a:spcPct val="115000"/>
                        </a:lnSpc>
                        <a:spcAft>
                          <a:spcPts val="0"/>
                        </a:spcAft>
                      </a:pPr>
                      <a:r>
                        <a:rPr lang="en-GB" sz="1200" baseline="0" dirty="0">
                          <a:solidFill>
                            <a:sysClr val="windowText" lastClr="000000"/>
                          </a:solidFill>
                          <a:effectLst/>
                        </a:rPr>
                        <a:t>10</a:t>
                      </a:r>
                      <a:endParaRPr lang="en-GB" sz="12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solidFill>
                      <a:schemeClr val="bg1"/>
                    </a:solidFill>
                  </a:tcPr>
                </a:tc>
                <a:tc>
                  <a:txBody>
                    <a:bodyPr/>
                    <a:lstStyle/>
                    <a:p>
                      <a:pPr algn="ctr">
                        <a:lnSpc>
                          <a:spcPct val="115000"/>
                        </a:lnSpc>
                        <a:spcAft>
                          <a:spcPts val="0"/>
                        </a:spcAft>
                      </a:pPr>
                      <a:r>
                        <a:rPr lang="en-GB" sz="1200" baseline="0" dirty="0">
                          <a:solidFill>
                            <a:sysClr val="windowText" lastClr="000000"/>
                          </a:solidFill>
                          <a:effectLst/>
                        </a:rPr>
                        <a:t>9.5</a:t>
                      </a:r>
                      <a:endParaRPr lang="en-GB" sz="12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936104">
                <a:tc>
                  <a:txBody>
                    <a:bodyPr/>
                    <a:lstStyle/>
                    <a:p>
                      <a:pPr>
                        <a:lnSpc>
                          <a:spcPct val="115000"/>
                        </a:lnSpc>
                        <a:spcAft>
                          <a:spcPts val="0"/>
                        </a:spcAft>
                      </a:pPr>
                      <a:r>
                        <a:rPr lang="en-GB" sz="1200" b="0" baseline="0" dirty="0">
                          <a:solidFill>
                            <a:sysClr val="windowText" lastClr="000000"/>
                          </a:solidFill>
                          <a:effectLst/>
                        </a:rPr>
                        <a:t>This training will help when I am reviewing adult patients with asthma</a:t>
                      </a:r>
                      <a:endParaRPr lang="en-GB" sz="1200" b="0" baseline="0" dirty="0">
                        <a:solidFill>
                          <a:sysClr val="windowText" lastClr="000000"/>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72C6"/>
                      </a:solidFill>
                      <a:prstDash val="solid"/>
                      <a:round/>
                      <a:headEnd type="none" w="med" len="med"/>
                      <a:tailEnd type="none" w="med" len="med"/>
                    </a:lnR>
                    <a:solidFill>
                      <a:schemeClr val="bg1"/>
                    </a:solidFill>
                  </a:tcPr>
                </a:tc>
                <a:tc>
                  <a:txBody>
                    <a:bodyPr/>
                    <a:lstStyle/>
                    <a:p>
                      <a:pPr algn="ctr">
                        <a:lnSpc>
                          <a:spcPct val="115000"/>
                        </a:lnSpc>
                        <a:spcAft>
                          <a:spcPts val="0"/>
                        </a:spcAft>
                      </a:pPr>
                      <a:r>
                        <a:rPr lang="en-GB" sz="1200" baseline="0" dirty="0">
                          <a:solidFill>
                            <a:sysClr val="windowText" lastClr="000000"/>
                          </a:solidFill>
                          <a:effectLst/>
                        </a:rPr>
                        <a:t>9</a:t>
                      </a:r>
                      <a:endParaRPr lang="en-GB" sz="12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solidFill>
                      <a:schemeClr val="bg1"/>
                    </a:solidFill>
                  </a:tcPr>
                </a:tc>
                <a:tc>
                  <a:txBody>
                    <a:bodyPr/>
                    <a:lstStyle/>
                    <a:p>
                      <a:pPr algn="ctr">
                        <a:lnSpc>
                          <a:spcPct val="115000"/>
                        </a:lnSpc>
                        <a:spcAft>
                          <a:spcPts val="0"/>
                        </a:spcAft>
                      </a:pPr>
                      <a:r>
                        <a:rPr lang="en-GB" sz="1200" baseline="0" dirty="0">
                          <a:solidFill>
                            <a:sysClr val="windowText" lastClr="000000"/>
                          </a:solidFill>
                          <a:effectLst/>
                        </a:rPr>
                        <a:t>10</a:t>
                      </a:r>
                      <a:endParaRPr lang="en-GB" sz="12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solidFill>
                      <a:schemeClr val="bg1"/>
                    </a:solidFill>
                  </a:tcPr>
                </a:tc>
                <a:tc>
                  <a:txBody>
                    <a:bodyPr/>
                    <a:lstStyle/>
                    <a:p>
                      <a:pPr algn="ctr">
                        <a:lnSpc>
                          <a:spcPct val="115000"/>
                        </a:lnSpc>
                        <a:spcAft>
                          <a:spcPts val="0"/>
                        </a:spcAft>
                      </a:pPr>
                      <a:r>
                        <a:rPr lang="en-GB" sz="1200" baseline="0" dirty="0">
                          <a:solidFill>
                            <a:sysClr val="windowText" lastClr="000000"/>
                          </a:solidFill>
                          <a:effectLst/>
                        </a:rPr>
                        <a:t>9.7</a:t>
                      </a:r>
                      <a:endParaRPr lang="en-GB" sz="12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550233">
                <a:tc>
                  <a:txBody>
                    <a:bodyPr/>
                    <a:lstStyle/>
                    <a:p>
                      <a:pPr>
                        <a:lnSpc>
                          <a:spcPct val="115000"/>
                        </a:lnSpc>
                        <a:spcAft>
                          <a:spcPts val="0"/>
                        </a:spcAft>
                      </a:pPr>
                      <a:r>
                        <a:rPr lang="en-GB" sz="1200" b="0" baseline="0" dirty="0">
                          <a:solidFill>
                            <a:sysClr val="windowText" lastClr="000000"/>
                          </a:solidFill>
                          <a:effectLst/>
                        </a:rPr>
                        <a:t>The trainer was skilled and knowledgeable</a:t>
                      </a:r>
                      <a:endParaRPr lang="en-GB" sz="1200" b="0" baseline="0" dirty="0">
                        <a:solidFill>
                          <a:sysClr val="windowText" lastClr="000000"/>
                        </a:solidFill>
                        <a:effectLst/>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rgbClr val="0072C6"/>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aseline="0" dirty="0">
                          <a:solidFill>
                            <a:sysClr val="windowText" lastClr="000000"/>
                          </a:solidFill>
                          <a:effectLst/>
                        </a:rPr>
                        <a:t>10</a:t>
                      </a:r>
                      <a:endParaRPr lang="en-GB" sz="12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aseline="0" dirty="0">
                          <a:solidFill>
                            <a:sysClr val="windowText" lastClr="000000"/>
                          </a:solidFill>
                          <a:effectLst/>
                        </a:rPr>
                        <a:t>10</a:t>
                      </a:r>
                      <a:endParaRPr lang="en-GB" sz="12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200" baseline="0" dirty="0">
                          <a:solidFill>
                            <a:sysClr val="windowText" lastClr="000000"/>
                          </a:solidFill>
                          <a:effectLst/>
                        </a:rPr>
                        <a:t>10.0</a:t>
                      </a:r>
                      <a:endParaRPr lang="en-GB" sz="1200" baseline="0" dirty="0">
                        <a:solidFill>
                          <a:sysClr val="windowText" lastClr="000000"/>
                        </a:solidFill>
                        <a:effectLst/>
                        <a:latin typeface="Calibri"/>
                        <a:ea typeface="Calibri"/>
                        <a:cs typeface="Times New Roman"/>
                      </a:endParaRPr>
                    </a:p>
                  </a:txBody>
                  <a:tcPr marL="68580" marR="68580" marT="0" marB="0">
                    <a:lnL w="12700" cap="flat" cmpd="sng" algn="ctr">
                      <a:solidFill>
                        <a:srgbClr val="0072C6"/>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Text Placeholder 2"/>
          <p:cNvSpPr>
            <a:spLocks noGrp="1"/>
          </p:cNvSpPr>
          <p:nvPr>
            <p:ph type="body" sz="quarter" idx="12"/>
          </p:nvPr>
        </p:nvSpPr>
        <p:spPr>
          <a:xfrm>
            <a:off x="2951821" y="1052736"/>
            <a:ext cx="3240360" cy="432047"/>
          </a:xfrm>
        </p:spPr>
        <p:txBody>
          <a:bodyPr>
            <a:normAutofit fontScale="92500"/>
          </a:bodyPr>
          <a:lstStyle/>
          <a:p>
            <a:r>
              <a:rPr lang="en-GB" dirty="0"/>
              <a:t>Post Clinic Questionnaire</a:t>
            </a:r>
          </a:p>
        </p:txBody>
      </p:sp>
      <p:sp>
        <p:nvSpPr>
          <p:cNvPr id="10" name="Right Arrow 9"/>
          <p:cNvSpPr/>
          <p:nvPr/>
        </p:nvSpPr>
        <p:spPr>
          <a:xfrm rot="16200000">
            <a:off x="7488323" y="2693542"/>
            <a:ext cx="216024" cy="144016"/>
          </a:xfrm>
          <a:prstGeom prst="rightArrow">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6200000">
            <a:off x="7488323" y="3581520"/>
            <a:ext cx="216024" cy="144016"/>
          </a:xfrm>
          <a:prstGeom prst="rightArrow">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6200000">
            <a:off x="7488323" y="4287850"/>
            <a:ext cx="216024" cy="144016"/>
          </a:xfrm>
          <a:prstGeom prst="rightArrow">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6200000">
            <a:off x="7488324" y="5193196"/>
            <a:ext cx="216024" cy="144016"/>
          </a:xfrm>
          <a:prstGeom prst="rightArrow">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3317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600" dirty="0"/>
              <a:t>Nurses reported increased confidence in all areas after conducting the clinics</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27</a:t>
            </a:fld>
            <a:endParaRPr lang="en-GB" dirty="0"/>
          </a:p>
        </p:txBody>
      </p:sp>
      <p:graphicFrame>
        <p:nvGraphicFramePr>
          <p:cNvPr id="8" name="Content Placeholder 7"/>
          <p:cNvGraphicFramePr>
            <a:graphicFrameLocks noGrp="1"/>
          </p:cNvGraphicFramePr>
          <p:nvPr>
            <p:ph sz="quarter" idx="15"/>
          </p:nvPr>
        </p:nvGraphicFramePr>
        <p:xfrm>
          <a:off x="827584" y="980728"/>
          <a:ext cx="7416825" cy="4752528"/>
        </p:xfrm>
        <a:graphic>
          <a:graphicData uri="http://schemas.openxmlformats.org/drawingml/2006/table">
            <a:tbl>
              <a:tblPr firstRow="1" firstCol="1" bandRow="1">
                <a:tableStyleId>{5C22544A-7EE6-4342-B048-85BDC9FD1C3A}</a:tableStyleId>
              </a:tblPr>
              <a:tblGrid>
                <a:gridCol w="518457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224137">
                  <a:extLst>
                    <a:ext uri="{9D8B030D-6E8A-4147-A177-3AD203B41FA5}">
                      <a16:colId xmlns:a16="http://schemas.microsoft.com/office/drawing/2014/main" val="20002"/>
                    </a:ext>
                  </a:extLst>
                </a:gridCol>
              </a:tblGrid>
              <a:tr h="283627">
                <a:tc>
                  <a:txBody>
                    <a:bodyPr/>
                    <a:lstStyle/>
                    <a:p>
                      <a:pPr>
                        <a:lnSpc>
                          <a:spcPct val="115000"/>
                        </a:lnSpc>
                        <a:spcAft>
                          <a:spcPts val="0"/>
                        </a:spcAft>
                      </a:pPr>
                      <a:r>
                        <a:rPr lang="en-GB" sz="1400" dirty="0">
                          <a:solidFill>
                            <a:sysClr val="windowText" lastClr="000000"/>
                          </a:solidFill>
                          <a:effectLst/>
                          <a:latin typeface="+mn-lt"/>
                        </a:rPr>
                        <a:t>How likely are you to do the following during asthma review? (1 being low - 10 being high)</a:t>
                      </a:r>
                      <a:endParaRPr lang="en-GB" sz="1400" dirty="0">
                        <a:solidFill>
                          <a:sysClr val="windowText" lastClr="000000"/>
                        </a:solidFill>
                        <a:effectLst/>
                        <a:latin typeface="+mn-lt"/>
                        <a:ea typeface="Calibri"/>
                        <a:cs typeface="Times New Roman"/>
                      </a:endParaRPr>
                    </a:p>
                  </a:txBody>
                  <a:tcPr marL="25030" marR="25030" marT="0" marB="0">
                    <a:lnR w="12700" cap="flat" cmpd="sng" algn="ctr">
                      <a:solidFill>
                        <a:srgbClr val="0072C6"/>
                      </a:solidFill>
                      <a:prstDash val="solid"/>
                      <a:round/>
                      <a:headEnd type="none" w="med" len="med"/>
                      <a:tailEnd type="none" w="med" len="med"/>
                    </a:lnR>
                    <a:lnB w="12700" cap="flat" cmpd="sng" algn="ctr">
                      <a:solidFill>
                        <a:srgbClr val="0072C6"/>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dirty="0">
                          <a:solidFill>
                            <a:sysClr val="windowText" lastClr="000000"/>
                          </a:solidFill>
                          <a:effectLst/>
                          <a:latin typeface="+mn-lt"/>
                        </a:rPr>
                        <a:t>Pre</a:t>
                      </a:r>
                      <a:endParaRPr lang="en-GB" sz="1400" dirty="0">
                        <a:solidFill>
                          <a:sysClr val="windowText" lastClr="000000"/>
                        </a:solidFill>
                        <a:effectLst/>
                        <a:latin typeface="+mn-lt"/>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B w="12700" cap="flat" cmpd="sng" algn="ctr">
                      <a:solidFill>
                        <a:srgbClr val="0072C6"/>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dirty="0">
                          <a:solidFill>
                            <a:sysClr val="windowText" lastClr="000000"/>
                          </a:solidFill>
                          <a:effectLst/>
                          <a:latin typeface="+mn-lt"/>
                        </a:rPr>
                        <a:t>Post</a:t>
                      </a:r>
                      <a:endParaRPr lang="en-GB" sz="1400" dirty="0">
                        <a:solidFill>
                          <a:sysClr val="windowText" lastClr="000000"/>
                        </a:solidFill>
                        <a:effectLst/>
                        <a:latin typeface="+mn-lt"/>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B w="12700" cap="flat" cmpd="sng" algn="ctr">
                      <a:solidFill>
                        <a:srgbClr val="0072C6"/>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5441">
                <a:tc>
                  <a:txBody>
                    <a:bodyPr/>
                    <a:lstStyle/>
                    <a:p>
                      <a:pPr>
                        <a:lnSpc>
                          <a:spcPct val="115000"/>
                        </a:lnSpc>
                        <a:spcAft>
                          <a:spcPts val="0"/>
                        </a:spcAft>
                      </a:pPr>
                      <a:r>
                        <a:rPr lang="en-GB" sz="1400" b="0" dirty="0">
                          <a:solidFill>
                            <a:sysClr val="windowText" lastClr="000000"/>
                          </a:solidFill>
                          <a:effectLst/>
                          <a:latin typeface="+mn-lt"/>
                        </a:rPr>
                        <a:t>Ask about adherence to treatment</a:t>
                      </a:r>
                      <a:endParaRPr lang="en-GB" sz="1400" b="0" dirty="0">
                        <a:solidFill>
                          <a:sysClr val="windowText" lastClr="000000"/>
                        </a:solidFill>
                        <a:effectLst/>
                        <a:latin typeface="+mn-lt"/>
                        <a:ea typeface="Calibri"/>
                        <a:cs typeface="Times New Roman"/>
                      </a:endParaRPr>
                    </a:p>
                  </a:txBody>
                  <a:tcPr marL="25030" marR="25030" marT="0" marB="0">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solidFill>
                      <a:schemeClr val="bg1"/>
                    </a:solidFill>
                  </a:tcPr>
                </a:tc>
                <a:tc>
                  <a:txBody>
                    <a:bodyPr/>
                    <a:lstStyle/>
                    <a:p>
                      <a:pPr algn="ctr">
                        <a:lnSpc>
                          <a:spcPct val="115000"/>
                        </a:lnSpc>
                        <a:spcAft>
                          <a:spcPts val="0"/>
                        </a:spcAft>
                      </a:pPr>
                      <a:r>
                        <a:rPr lang="en-GB" sz="1400" dirty="0">
                          <a:solidFill>
                            <a:sysClr val="windowText" lastClr="000000"/>
                          </a:solidFill>
                          <a:effectLst/>
                          <a:latin typeface="+mn-lt"/>
                        </a:rPr>
                        <a:t>7.0</a:t>
                      </a:r>
                      <a:endParaRPr lang="en-GB" sz="1400" dirty="0">
                        <a:solidFill>
                          <a:sysClr val="windowText" lastClr="000000"/>
                        </a:solidFill>
                        <a:effectLst/>
                        <a:latin typeface="+mn-lt"/>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solidFill>
                      <a:schemeClr val="bg1"/>
                    </a:solidFill>
                  </a:tcPr>
                </a:tc>
                <a:tc>
                  <a:txBody>
                    <a:bodyPr/>
                    <a:lstStyle/>
                    <a:p>
                      <a:pPr algn="ctr">
                        <a:lnSpc>
                          <a:spcPct val="115000"/>
                        </a:lnSpc>
                        <a:spcAft>
                          <a:spcPts val="0"/>
                        </a:spcAft>
                      </a:pPr>
                      <a:r>
                        <a:rPr lang="en-GB" sz="1400" dirty="0">
                          <a:solidFill>
                            <a:sysClr val="windowText" lastClr="000000"/>
                          </a:solidFill>
                          <a:effectLst/>
                          <a:latin typeface="+mn-lt"/>
                        </a:rPr>
                        <a:t>9.8</a:t>
                      </a:r>
                      <a:endParaRPr lang="en-GB" sz="1400" dirty="0">
                        <a:solidFill>
                          <a:sysClr val="windowText" lastClr="000000"/>
                        </a:solidFill>
                        <a:effectLst/>
                        <a:latin typeface="+mn-lt"/>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T w="12700" cap="flat" cmpd="sng" algn="ctr">
                      <a:solidFill>
                        <a:srgbClr val="0072C6"/>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709068">
                <a:tc>
                  <a:txBody>
                    <a:bodyPr/>
                    <a:lstStyle/>
                    <a:p>
                      <a:pPr>
                        <a:lnSpc>
                          <a:spcPct val="115000"/>
                        </a:lnSpc>
                        <a:spcAft>
                          <a:spcPts val="0"/>
                        </a:spcAft>
                      </a:pPr>
                      <a:r>
                        <a:rPr lang="en-GB" sz="1400" b="0" dirty="0">
                          <a:solidFill>
                            <a:sysClr val="windowText" lastClr="000000"/>
                          </a:solidFill>
                          <a:effectLst/>
                          <a:latin typeface="+mn-lt"/>
                        </a:rPr>
                        <a:t>Ask about acute episodes or asthma since last reviewed</a:t>
                      </a:r>
                      <a:endParaRPr lang="en-GB" sz="1400" b="0" dirty="0">
                        <a:solidFill>
                          <a:sysClr val="windowText" lastClr="000000"/>
                        </a:solidFill>
                        <a:effectLst/>
                        <a:latin typeface="+mn-lt"/>
                        <a:ea typeface="Calibri"/>
                        <a:cs typeface="Times New Roman"/>
                      </a:endParaRPr>
                    </a:p>
                  </a:txBody>
                  <a:tcPr marL="25030" marR="25030" marT="0" marB="0">
                    <a:lnR w="12700" cap="flat" cmpd="sng" algn="ctr">
                      <a:solidFill>
                        <a:srgbClr val="0072C6"/>
                      </a:solidFill>
                      <a:prstDash val="solid"/>
                      <a:round/>
                      <a:headEnd type="none" w="med" len="med"/>
                      <a:tailEnd type="none" w="med" len="med"/>
                    </a:lnR>
                    <a:solidFill>
                      <a:schemeClr val="bg1"/>
                    </a:solidFill>
                  </a:tcPr>
                </a:tc>
                <a:tc>
                  <a:txBody>
                    <a:bodyPr/>
                    <a:lstStyle/>
                    <a:p>
                      <a:pPr algn="ctr">
                        <a:lnSpc>
                          <a:spcPct val="115000"/>
                        </a:lnSpc>
                        <a:spcAft>
                          <a:spcPts val="0"/>
                        </a:spcAft>
                      </a:pPr>
                      <a:r>
                        <a:rPr lang="en-GB" sz="1400" dirty="0">
                          <a:solidFill>
                            <a:sysClr val="windowText" lastClr="000000"/>
                          </a:solidFill>
                          <a:effectLst/>
                          <a:latin typeface="+mn-lt"/>
                        </a:rPr>
                        <a:t>7.8</a:t>
                      </a:r>
                      <a:endParaRPr lang="en-GB" sz="1400" dirty="0">
                        <a:solidFill>
                          <a:sysClr val="windowText" lastClr="000000"/>
                        </a:solidFill>
                        <a:effectLst/>
                        <a:latin typeface="+mn-lt"/>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solidFill>
                      <a:schemeClr val="bg1"/>
                    </a:solidFill>
                  </a:tcPr>
                </a:tc>
                <a:tc>
                  <a:txBody>
                    <a:bodyPr/>
                    <a:lstStyle/>
                    <a:p>
                      <a:pPr algn="ctr">
                        <a:lnSpc>
                          <a:spcPct val="115000"/>
                        </a:lnSpc>
                        <a:spcAft>
                          <a:spcPts val="0"/>
                        </a:spcAft>
                      </a:pPr>
                      <a:r>
                        <a:rPr lang="en-GB" sz="1400" dirty="0">
                          <a:solidFill>
                            <a:sysClr val="windowText" lastClr="000000"/>
                          </a:solidFill>
                          <a:effectLst/>
                          <a:latin typeface="+mn-lt"/>
                        </a:rPr>
                        <a:t>10.0</a:t>
                      </a:r>
                      <a:endParaRPr lang="en-GB" sz="1400" dirty="0">
                        <a:solidFill>
                          <a:sysClr val="windowText" lastClr="000000"/>
                        </a:solidFill>
                        <a:effectLst/>
                        <a:latin typeface="+mn-lt"/>
                        <a:ea typeface="Calibri"/>
                        <a:cs typeface="Times New Roman"/>
                      </a:endParaRPr>
                    </a:p>
                  </a:txBody>
                  <a:tcPr marL="25030" marR="25030" marT="0" marB="0">
                    <a:lnL w="12700" cap="flat" cmpd="sng" algn="ctr">
                      <a:solidFill>
                        <a:srgbClr val="0072C6"/>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r h="283627">
                <a:tc>
                  <a:txBody>
                    <a:bodyPr/>
                    <a:lstStyle/>
                    <a:p>
                      <a:pPr>
                        <a:lnSpc>
                          <a:spcPct val="115000"/>
                        </a:lnSpc>
                        <a:spcAft>
                          <a:spcPts val="0"/>
                        </a:spcAft>
                      </a:pPr>
                      <a:r>
                        <a:rPr lang="en-GB" sz="1400" b="0" dirty="0">
                          <a:solidFill>
                            <a:sysClr val="windowText" lastClr="000000"/>
                          </a:solidFill>
                          <a:effectLst/>
                          <a:latin typeface="+mn-lt"/>
                        </a:rPr>
                        <a:t>Check inhaler technique</a:t>
                      </a:r>
                      <a:endParaRPr lang="en-GB" sz="1400" b="0" dirty="0">
                        <a:solidFill>
                          <a:sysClr val="windowText" lastClr="000000"/>
                        </a:solidFill>
                        <a:effectLst/>
                        <a:latin typeface="+mn-lt"/>
                        <a:ea typeface="Calibri"/>
                        <a:cs typeface="Times New Roman"/>
                      </a:endParaRPr>
                    </a:p>
                  </a:txBody>
                  <a:tcPr marL="25030" marR="25030" marT="0" marB="0">
                    <a:lnR w="12700" cap="flat" cmpd="sng" algn="ctr">
                      <a:solidFill>
                        <a:srgbClr val="0072C6"/>
                      </a:solidFill>
                      <a:prstDash val="solid"/>
                      <a:round/>
                      <a:headEnd type="none" w="med" len="med"/>
                      <a:tailEnd type="none" w="med" len="med"/>
                    </a:lnR>
                    <a:solidFill>
                      <a:schemeClr val="bg1"/>
                    </a:solidFill>
                  </a:tcPr>
                </a:tc>
                <a:tc>
                  <a:txBody>
                    <a:bodyPr/>
                    <a:lstStyle/>
                    <a:p>
                      <a:pPr algn="ctr">
                        <a:lnSpc>
                          <a:spcPct val="115000"/>
                        </a:lnSpc>
                        <a:spcAft>
                          <a:spcPts val="0"/>
                        </a:spcAft>
                      </a:pPr>
                      <a:r>
                        <a:rPr lang="en-GB" sz="1400" dirty="0">
                          <a:solidFill>
                            <a:sysClr val="windowText" lastClr="000000"/>
                          </a:solidFill>
                          <a:effectLst/>
                          <a:latin typeface="+mn-lt"/>
                        </a:rPr>
                        <a:t>7.0</a:t>
                      </a:r>
                      <a:endParaRPr lang="en-GB" sz="1400" dirty="0">
                        <a:solidFill>
                          <a:sysClr val="windowText" lastClr="000000"/>
                        </a:solidFill>
                        <a:effectLst/>
                        <a:latin typeface="+mn-lt"/>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solidFill>
                      <a:schemeClr val="bg1"/>
                    </a:solidFill>
                  </a:tcPr>
                </a:tc>
                <a:tc>
                  <a:txBody>
                    <a:bodyPr/>
                    <a:lstStyle/>
                    <a:p>
                      <a:pPr algn="ctr">
                        <a:lnSpc>
                          <a:spcPct val="115000"/>
                        </a:lnSpc>
                        <a:spcAft>
                          <a:spcPts val="0"/>
                        </a:spcAft>
                      </a:pPr>
                      <a:r>
                        <a:rPr lang="en-GB" sz="1400">
                          <a:solidFill>
                            <a:sysClr val="windowText" lastClr="000000"/>
                          </a:solidFill>
                          <a:effectLst/>
                          <a:latin typeface="+mn-lt"/>
                        </a:rPr>
                        <a:t>10.0</a:t>
                      </a:r>
                      <a:endParaRPr lang="en-GB" sz="1400">
                        <a:solidFill>
                          <a:sysClr val="windowText" lastClr="000000"/>
                        </a:solidFill>
                        <a:effectLst/>
                        <a:latin typeface="+mn-lt"/>
                        <a:ea typeface="Calibri"/>
                        <a:cs typeface="Times New Roman"/>
                      </a:endParaRPr>
                    </a:p>
                  </a:txBody>
                  <a:tcPr marL="25030" marR="25030" marT="0" marB="0">
                    <a:lnL w="12700" cap="flat" cmpd="sng" algn="ctr">
                      <a:solidFill>
                        <a:srgbClr val="0072C6"/>
                      </a:solidFill>
                      <a:prstDash val="solid"/>
                      <a:round/>
                      <a:headEnd type="none" w="med" len="med"/>
                      <a:tailEnd type="none" w="med" len="med"/>
                    </a:lnL>
                    <a:solidFill>
                      <a:schemeClr val="bg1"/>
                    </a:solidFill>
                  </a:tcPr>
                </a:tc>
                <a:extLst>
                  <a:ext uri="{0D108BD9-81ED-4DB2-BD59-A6C34878D82A}">
                    <a16:rowId xmlns:a16="http://schemas.microsoft.com/office/drawing/2014/main" val="10003"/>
                  </a:ext>
                </a:extLst>
              </a:tr>
              <a:tr h="366052">
                <a:tc>
                  <a:txBody>
                    <a:bodyPr/>
                    <a:lstStyle/>
                    <a:p>
                      <a:pPr>
                        <a:lnSpc>
                          <a:spcPct val="115000"/>
                        </a:lnSpc>
                        <a:spcAft>
                          <a:spcPts val="0"/>
                        </a:spcAft>
                      </a:pPr>
                      <a:r>
                        <a:rPr lang="en-GB" sz="1400" b="0" dirty="0">
                          <a:solidFill>
                            <a:sysClr val="windowText" lastClr="000000"/>
                          </a:solidFill>
                          <a:effectLst/>
                          <a:latin typeface="+mn-lt"/>
                        </a:rPr>
                        <a:t>Provide a written asthma management plan for the patient</a:t>
                      </a:r>
                      <a:endParaRPr lang="en-GB" sz="1400" b="0" dirty="0">
                        <a:solidFill>
                          <a:sysClr val="windowText" lastClr="000000"/>
                        </a:solidFill>
                        <a:effectLst/>
                        <a:latin typeface="+mn-lt"/>
                        <a:ea typeface="Calibri"/>
                        <a:cs typeface="Times New Roman"/>
                      </a:endParaRPr>
                    </a:p>
                  </a:txBody>
                  <a:tcPr marL="25030" marR="25030" marT="0" marB="0">
                    <a:lnR w="12700" cap="flat" cmpd="sng" algn="ctr">
                      <a:solidFill>
                        <a:srgbClr val="0072C6"/>
                      </a:solidFill>
                      <a:prstDash val="solid"/>
                      <a:round/>
                      <a:headEnd type="none" w="med" len="med"/>
                      <a:tailEnd type="none" w="med" len="med"/>
                    </a:lnR>
                    <a:solidFill>
                      <a:schemeClr val="bg1"/>
                    </a:solidFill>
                  </a:tcPr>
                </a:tc>
                <a:tc>
                  <a:txBody>
                    <a:bodyPr/>
                    <a:lstStyle/>
                    <a:p>
                      <a:pPr algn="ctr">
                        <a:lnSpc>
                          <a:spcPct val="115000"/>
                        </a:lnSpc>
                        <a:spcAft>
                          <a:spcPts val="0"/>
                        </a:spcAft>
                      </a:pPr>
                      <a:r>
                        <a:rPr lang="en-GB" sz="1400" dirty="0">
                          <a:solidFill>
                            <a:sysClr val="windowText" lastClr="000000"/>
                          </a:solidFill>
                          <a:effectLst/>
                          <a:latin typeface="+mn-lt"/>
                        </a:rPr>
                        <a:t>6.6</a:t>
                      </a:r>
                      <a:endParaRPr lang="en-GB" sz="1400" dirty="0">
                        <a:solidFill>
                          <a:sysClr val="windowText" lastClr="000000"/>
                        </a:solidFill>
                        <a:effectLst/>
                        <a:latin typeface="+mn-lt"/>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solidFill>
                      <a:schemeClr val="bg1"/>
                    </a:solidFill>
                  </a:tcPr>
                </a:tc>
                <a:tc>
                  <a:txBody>
                    <a:bodyPr/>
                    <a:lstStyle/>
                    <a:p>
                      <a:pPr algn="ctr">
                        <a:lnSpc>
                          <a:spcPct val="115000"/>
                        </a:lnSpc>
                        <a:spcAft>
                          <a:spcPts val="0"/>
                        </a:spcAft>
                      </a:pPr>
                      <a:r>
                        <a:rPr lang="en-GB" sz="1400">
                          <a:solidFill>
                            <a:sysClr val="windowText" lastClr="000000"/>
                          </a:solidFill>
                          <a:effectLst/>
                          <a:latin typeface="+mn-lt"/>
                        </a:rPr>
                        <a:t>10.0</a:t>
                      </a:r>
                      <a:endParaRPr lang="en-GB" sz="1400">
                        <a:solidFill>
                          <a:sysClr val="windowText" lastClr="000000"/>
                        </a:solidFill>
                        <a:effectLst/>
                        <a:latin typeface="+mn-lt"/>
                        <a:ea typeface="Calibri"/>
                        <a:cs typeface="Times New Roman"/>
                      </a:endParaRPr>
                    </a:p>
                  </a:txBody>
                  <a:tcPr marL="25030" marR="25030" marT="0" marB="0">
                    <a:lnL w="12700" cap="flat" cmpd="sng" algn="ctr">
                      <a:solidFill>
                        <a:srgbClr val="0072C6"/>
                      </a:solidFill>
                      <a:prstDash val="solid"/>
                      <a:round/>
                      <a:headEnd type="none" w="med" len="med"/>
                      <a:tailEnd type="none" w="med" len="med"/>
                    </a:lnL>
                    <a:solidFill>
                      <a:schemeClr val="bg1"/>
                    </a:solidFill>
                  </a:tcPr>
                </a:tc>
                <a:extLst>
                  <a:ext uri="{0D108BD9-81ED-4DB2-BD59-A6C34878D82A}">
                    <a16:rowId xmlns:a16="http://schemas.microsoft.com/office/drawing/2014/main" val="10004"/>
                  </a:ext>
                </a:extLst>
              </a:tr>
              <a:tr h="850882">
                <a:tc>
                  <a:txBody>
                    <a:bodyPr/>
                    <a:lstStyle/>
                    <a:p>
                      <a:pPr>
                        <a:lnSpc>
                          <a:spcPct val="115000"/>
                        </a:lnSpc>
                        <a:spcAft>
                          <a:spcPts val="0"/>
                        </a:spcAft>
                      </a:pPr>
                      <a:endParaRPr lang="en-GB" sz="1400" b="0" dirty="0">
                        <a:solidFill>
                          <a:sysClr val="windowText" lastClr="000000"/>
                        </a:solidFill>
                        <a:effectLst/>
                        <a:latin typeface="+mn-lt"/>
                        <a:ea typeface="Calibri"/>
                        <a:cs typeface="Times New Roman"/>
                      </a:endParaRPr>
                    </a:p>
                  </a:txBody>
                  <a:tcPr marL="25030" marR="25030" marT="0" marB="0">
                    <a:lnR w="12700" cap="flat" cmpd="sng" algn="ctr">
                      <a:solidFill>
                        <a:schemeClr val="bg1"/>
                      </a:solidFill>
                      <a:prstDash val="solid"/>
                      <a:round/>
                      <a:headEnd type="none" w="med" len="med"/>
                      <a:tailEnd type="none" w="med" len="med"/>
                    </a:lnR>
                    <a:solidFill>
                      <a:schemeClr val="bg1"/>
                    </a:solidFill>
                  </a:tcPr>
                </a:tc>
                <a:tc>
                  <a:txBody>
                    <a:bodyPr/>
                    <a:lstStyle/>
                    <a:p>
                      <a:pPr algn="ctr">
                        <a:lnSpc>
                          <a:spcPct val="115000"/>
                        </a:lnSpc>
                        <a:spcAft>
                          <a:spcPts val="0"/>
                        </a:spcAft>
                      </a:pPr>
                      <a:endParaRPr lang="en-GB" sz="1400" dirty="0">
                        <a:solidFill>
                          <a:sysClr val="windowText" lastClr="000000"/>
                        </a:solidFill>
                        <a:effectLst/>
                        <a:latin typeface="+mn-lt"/>
                        <a:ea typeface="Calibri"/>
                        <a:cs typeface="Times New Roman"/>
                      </a:endParaRPr>
                    </a:p>
                  </a:txBody>
                  <a:tcPr marL="25030" marR="2503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a:lnSpc>
                          <a:spcPct val="115000"/>
                        </a:lnSpc>
                        <a:spcAft>
                          <a:spcPts val="0"/>
                        </a:spcAft>
                      </a:pPr>
                      <a:endParaRPr lang="en-GB" sz="1400" dirty="0">
                        <a:solidFill>
                          <a:sysClr val="windowText" lastClr="000000"/>
                        </a:solidFill>
                        <a:effectLst/>
                        <a:latin typeface="+mn-lt"/>
                        <a:ea typeface="Calibri"/>
                        <a:cs typeface="Times New Roman"/>
                      </a:endParaRPr>
                    </a:p>
                  </a:txBody>
                  <a:tcPr marL="25030" marR="25030" marT="0" marB="0">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0005"/>
                  </a:ext>
                </a:extLst>
              </a:tr>
              <a:tr h="517270">
                <a:tc>
                  <a:txBody>
                    <a:bodyPr/>
                    <a:lstStyle/>
                    <a:p>
                      <a:pPr>
                        <a:lnSpc>
                          <a:spcPct val="115000"/>
                        </a:lnSpc>
                        <a:spcAft>
                          <a:spcPts val="0"/>
                        </a:spcAft>
                      </a:pPr>
                      <a:r>
                        <a:rPr lang="en-GB" sz="1400" b="1" dirty="0">
                          <a:solidFill>
                            <a:sysClr val="windowText" lastClr="000000"/>
                          </a:solidFill>
                          <a:effectLst/>
                          <a:latin typeface="+mn-lt"/>
                        </a:rPr>
                        <a:t>On a scale of 1 (low) to 10 (low), how likely are you to do use the following to assess current asthma control?</a:t>
                      </a:r>
                      <a:endParaRPr lang="en-GB" sz="1400" b="1" dirty="0">
                        <a:solidFill>
                          <a:sysClr val="windowText" lastClr="000000"/>
                        </a:solidFill>
                        <a:effectLst/>
                        <a:latin typeface="+mn-lt"/>
                        <a:ea typeface="Calibri"/>
                        <a:cs typeface="Times New Roman"/>
                      </a:endParaRPr>
                    </a:p>
                  </a:txBody>
                  <a:tcPr marL="25030" marR="25030" marT="0" marB="0">
                    <a:lnR w="12700" cap="flat" cmpd="sng" algn="ctr">
                      <a:solidFill>
                        <a:srgbClr val="0072C6"/>
                      </a:solidFill>
                      <a:prstDash val="solid"/>
                      <a:round/>
                      <a:headEnd type="none" w="med" len="med"/>
                      <a:tailEnd type="none" w="med" len="med"/>
                    </a:lnR>
                    <a:lnB w="12700" cap="flat" cmpd="sng" algn="ctr">
                      <a:solidFill>
                        <a:srgbClr val="0072C6"/>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latin typeface="+mn-lt"/>
                          <a:ea typeface="Calibri"/>
                          <a:cs typeface="Times New Roman"/>
                        </a:rPr>
                        <a:t>Pre</a:t>
                      </a:r>
                    </a:p>
                  </a:txBody>
                  <a:tcPr marL="25030" marR="2503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B w="12700" cap="flat" cmpd="sng" algn="ctr">
                      <a:solidFill>
                        <a:srgbClr val="0072C6"/>
                      </a:solidFill>
                      <a:prstDash val="solid"/>
                      <a:round/>
                      <a:headEnd type="none" w="med" len="med"/>
                      <a:tailEnd type="none" w="med" len="med"/>
                    </a:lnB>
                    <a:solidFill>
                      <a:schemeClr val="bg1"/>
                    </a:solidFill>
                  </a:tcPr>
                </a:tc>
                <a:tc>
                  <a:txBody>
                    <a:bodyPr/>
                    <a:lstStyle/>
                    <a:p>
                      <a:pPr algn="ctr">
                        <a:lnSpc>
                          <a:spcPct val="115000"/>
                        </a:lnSpc>
                        <a:spcAft>
                          <a:spcPts val="0"/>
                        </a:spcAft>
                      </a:pPr>
                      <a:r>
                        <a:rPr lang="en-GB" sz="1400" b="1" dirty="0">
                          <a:solidFill>
                            <a:sysClr val="windowText" lastClr="000000"/>
                          </a:solidFill>
                          <a:effectLst/>
                          <a:latin typeface="+mn-lt"/>
                          <a:ea typeface="Calibri"/>
                          <a:cs typeface="Times New Roman"/>
                        </a:rPr>
                        <a:t>Post</a:t>
                      </a:r>
                    </a:p>
                  </a:txBody>
                  <a:tcPr marL="25030" marR="25030" marT="0" marB="0">
                    <a:lnL w="12700" cap="flat" cmpd="sng" algn="ctr">
                      <a:solidFill>
                        <a:srgbClr val="0072C6"/>
                      </a:solidFill>
                      <a:prstDash val="solid"/>
                      <a:round/>
                      <a:headEnd type="none" w="med" len="med"/>
                      <a:tailEnd type="none" w="med" len="med"/>
                    </a:lnL>
                    <a:lnB w="12700" cap="flat" cmpd="sng" algn="ctr">
                      <a:solidFill>
                        <a:srgbClr val="0072C6"/>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09068">
                <a:tc>
                  <a:txBody>
                    <a:bodyPr/>
                    <a:lstStyle/>
                    <a:p>
                      <a:pPr>
                        <a:lnSpc>
                          <a:spcPct val="115000"/>
                        </a:lnSpc>
                        <a:spcAft>
                          <a:spcPts val="0"/>
                        </a:spcAft>
                      </a:pPr>
                      <a:r>
                        <a:rPr lang="en-GB" sz="1400" b="0" dirty="0">
                          <a:solidFill>
                            <a:sysClr val="windowText" lastClr="000000"/>
                          </a:solidFill>
                          <a:effectLst/>
                          <a:latin typeface="+mn-lt"/>
                        </a:rPr>
                        <a:t>Use the Royal College of Physicians 'three question'</a:t>
                      </a:r>
                      <a:endParaRPr lang="en-GB" sz="1400" b="0" dirty="0">
                        <a:solidFill>
                          <a:sysClr val="windowText" lastClr="000000"/>
                        </a:solidFill>
                        <a:effectLst/>
                        <a:latin typeface="+mn-lt"/>
                        <a:ea typeface="Calibri"/>
                        <a:cs typeface="Times New Roman"/>
                      </a:endParaRPr>
                    </a:p>
                  </a:txBody>
                  <a:tcPr marL="25030" marR="25030" marT="0" marB="0">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solidFill>
                      <a:schemeClr val="bg1"/>
                    </a:solidFill>
                  </a:tcPr>
                </a:tc>
                <a:tc>
                  <a:txBody>
                    <a:bodyPr/>
                    <a:lstStyle/>
                    <a:p>
                      <a:pPr algn="ctr">
                        <a:lnSpc>
                          <a:spcPct val="115000"/>
                        </a:lnSpc>
                        <a:spcAft>
                          <a:spcPts val="0"/>
                        </a:spcAft>
                      </a:pPr>
                      <a:r>
                        <a:rPr lang="en-GB" sz="1400" dirty="0">
                          <a:solidFill>
                            <a:sysClr val="windowText" lastClr="000000"/>
                          </a:solidFill>
                          <a:effectLst/>
                          <a:latin typeface="+mn-lt"/>
                        </a:rPr>
                        <a:t>6.7</a:t>
                      </a:r>
                      <a:endParaRPr lang="en-GB" sz="1400" dirty="0">
                        <a:solidFill>
                          <a:sysClr val="windowText" lastClr="000000"/>
                        </a:solidFill>
                        <a:effectLst/>
                        <a:latin typeface="+mn-lt"/>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lnT w="12700" cap="flat" cmpd="sng" algn="ctr">
                      <a:solidFill>
                        <a:srgbClr val="0072C6"/>
                      </a:solidFill>
                      <a:prstDash val="solid"/>
                      <a:round/>
                      <a:headEnd type="none" w="med" len="med"/>
                      <a:tailEnd type="none" w="med" len="med"/>
                    </a:lnT>
                    <a:solidFill>
                      <a:schemeClr val="bg1"/>
                    </a:solidFill>
                  </a:tcPr>
                </a:tc>
                <a:tc>
                  <a:txBody>
                    <a:bodyPr/>
                    <a:lstStyle/>
                    <a:p>
                      <a:pPr algn="ctr">
                        <a:lnSpc>
                          <a:spcPct val="115000"/>
                        </a:lnSpc>
                        <a:spcAft>
                          <a:spcPts val="0"/>
                        </a:spcAft>
                      </a:pPr>
                      <a:r>
                        <a:rPr lang="en-GB" sz="1400" dirty="0">
                          <a:solidFill>
                            <a:sysClr val="windowText" lastClr="000000"/>
                          </a:solidFill>
                          <a:effectLst/>
                          <a:latin typeface="+mn-lt"/>
                        </a:rPr>
                        <a:t>10.0</a:t>
                      </a:r>
                      <a:endParaRPr lang="en-GB" sz="1400" dirty="0">
                        <a:solidFill>
                          <a:sysClr val="windowText" lastClr="000000"/>
                        </a:solidFill>
                        <a:effectLst/>
                        <a:latin typeface="+mn-lt"/>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T w="12700" cap="flat" cmpd="sng" algn="ctr">
                      <a:solidFill>
                        <a:srgbClr val="0072C6"/>
                      </a:solidFill>
                      <a:prstDash val="solid"/>
                      <a:round/>
                      <a:headEnd type="none" w="med" len="med"/>
                      <a:tailEnd type="none" w="med" len="med"/>
                    </a:lnT>
                    <a:solidFill>
                      <a:schemeClr val="bg1"/>
                    </a:solidFill>
                  </a:tcPr>
                </a:tc>
                <a:extLst>
                  <a:ext uri="{0D108BD9-81ED-4DB2-BD59-A6C34878D82A}">
                    <a16:rowId xmlns:a16="http://schemas.microsoft.com/office/drawing/2014/main" val="10007"/>
                  </a:ext>
                </a:extLst>
              </a:tr>
              <a:tr h="421283">
                <a:tc>
                  <a:txBody>
                    <a:bodyPr/>
                    <a:lstStyle/>
                    <a:p>
                      <a:pPr>
                        <a:lnSpc>
                          <a:spcPct val="115000"/>
                        </a:lnSpc>
                        <a:spcAft>
                          <a:spcPts val="0"/>
                        </a:spcAft>
                      </a:pPr>
                      <a:r>
                        <a:rPr lang="en-GB" sz="1400" b="0" dirty="0">
                          <a:solidFill>
                            <a:sysClr val="windowText" lastClr="000000"/>
                          </a:solidFill>
                          <a:effectLst/>
                          <a:latin typeface="+mn-lt"/>
                        </a:rPr>
                        <a:t>Use the Asthma control test/Children's asthma control test</a:t>
                      </a:r>
                      <a:endParaRPr lang="en-GB" sz="1400" b="0" dirty="0">
                        <a:solidFill>
                          <a:sysClr val="windowText" lastClr="000000"/>
                        </a:solidFill>
                        <a:effectLst/>
                        <a:latin typeface="+mn-lt"/>
                        <a:ea typeface="Calibri"/>
                        <a:cs typeface="Times New Roman"/>
                      </a:endParaRPr>
                    </a:p>
                  </a:txBody>
                  <a:tcPr marL="25030" marR="25030" marT="0" marB="0">
                    <a:lnR w="12700" cap="flat" cmpd="sng" algn="ctr">
                      <a:solidFill>
                        <a:srgbClr val="0072C6"/>
                      </a:solidFill>
                      <a:prstDash val="solid"/>
                      <a:round/>
                      <a:headEnd type="none" w="med" len="med"/>
                      <a:tailEnd type="none" w="med" len="med"/>
                    </a:lnR>
                    <a:solidFill>
                      <a:schemeClr val="bg1"/>
                    </a:solidFill>
                  </a:tcPr>
                </a:tc>
                <a:tc>
                  <a:txBody>
                    <a:bodyPr/>
                    <a:lstStyle/>
                    <a:p>
                      <a:pPr algn="ctr">
                        <a:lnSpc>
                          <a:spcPct val="115000"/>
                        </a:lnSpc>
                        <a:spcAft>
                          <a:spcPts val="0"/>
                        </a:spcAft>
                      </a:pPr>
                      <a:r>
                        <a:rPr lang="en-GB" sz="1400" dirty="0">
                          <a:solidFill>
                            <a:sysClr val="windowText" lastClr="000000"/>
                          </a:solidFill>
                          <a:effectLst/>
                          <a:latin typeface="+mn-lt"/>
                        </a:rPr>
                        <a:t>5.8</a:t>
                      </a:r>
                      <a:endParaRPr lang="en-GB" sz="1400" dirty="0">
                        <a:solidFill>
                          <a:sysClr val="windowText" lastClr="000000"/>
                        </a:solidFill>
                        <a:effectLst/>
                        <a:latin typeface="+mn-lt"/>
                        <a:ea typeface="Calibri"/>
                        <a:cs typeface="Times New Roman"/>
                      </a:endParaRPr>
                    </a:p>
                  </a:txBody>
                  <a:tcPr marL="25030" marR="25030" marT="0" marB="0">
                    <a:lnL w="12700" cap="flat" cmpd="sng" algn="ctr">
                      <a:solidFill>
                        <a:srgbClr val="0072C6"/>
                      </a:solidFill>
                      <a:prstDash val="solid"/>
                      <a:round/>
                      <a:headEnd type="none" w="med" len="med"/>
                      <a:tailEnd type="none" w="med" len="med"/>
                    </a:lnL>
                    <a:lnR w="12700" cap="flat" cmpd="sng" algn="ctr">
                      <a:solidFill>
                        <a:srgbClr val="0072C6"/>
                      </a:solidFill>
                      <a:prstDash val="solid"/>
                      <a:round/>
                      <a:headEnd type="none" w="med" len="med"/>
                      <a:tailEnd type="none" w="med" len="med"/>
                    </a:lnR>
                    <a:solidFill>
                      <a:schemeClr val="bg1"/>
                    </a:solidFill>
                  </a:tcPr>
                </a:tc>
                <a:tc>
                  <a:txBody>
                    <a:bodyPr/>
                    <a:lstStyle/>
                    <a:p>
                      <a:pPr algn="ctr">
                        <a:lnSpc>
                          <a:spcPct val="115000"/>
                        </a:lnSpc>
                        <a:spcAft>
                          <a:spcPts val="0"/>
                        </a:spcAft>
                      </a:pPr>
                      <a:r>
                        <a:rPr lang="en-GB" sz="1400" dirty="0">
                          <a:solidFill>
                            <a:sysClr val="windowText" lastClr="000000"/>
                          </a:solidFill>
                          <a:effectLst/>
                          <a:latin typeface="+mn-lt"/>
                        </a:rPr>
                        <a:t>10.0</a:t>
                      </a:r>
                      <a:endParaRPr lang="en-GB" sz="1400" dirty="0">
                        <a:solidFill>
                          <a:sysClr val="windowText" lastClr="000000"/>
                        </a:solidFill>
                        <a:effectLst/>
                        <a:latin typeface="+mn-lt"/>
                        <a:ea typeface="Calibri"/>
                        <a:cs typeface="Times New Roman"/>
                      </a:endParaRPr>
                    </a:p>
                  </a:txBody>
                  <a:tcPr marL="25030" marR="25030" marT="0" marB="0">
                    <a:lnL w="12700" cap="flat" cmpd="sng" algn="ctr">
                      <a:solidFill>
                        <a:srgbClr val="0072C6"/>
                      </a:solidFill>
                      <a:prstDash val="solid"/>
                      <a:round/>
                      <a:headEnd type="none" w="med" len="med"/>
                      <a:tailEnd type="none" w="med" len="med"/>
                    </a:lnL>
                    <a:solidFill>
                      <a:schemeClr val="bg1"/>
                    </a:solidFill>
                  </a:tcPr>
                </a:tc>
                <a:extLst>
                  <a:ext uri="{0D108BD9-81ED-4DB2-BD59-A6C34878D82A}">
                    <a16:rowId xmlns:a16="http://schemas.microsoft.com/office/drawing/2014/main" val="10008"/>
                  </a:ext>
                </a:extLst>
              </a:tr>
            </a:tbl>
          </a:graphicData>
        </a:graphic>
      </p:graphicFrame>
      <p:sp>
        <p:nvSpPr>
          <p:cNvPr id="9" name="Rounded Rectangle 8"/>
          <p:cNvSpPr/>
          <p:nvPr/>
        </p:nvSpPr>
        <p:spPr>
          <a:xfrm>
            <a:off x="683567" y="908720"/>
            <a:ext cx="7632849" cy="2520280"/>
          </a:xfrm>
          <a:prstGeom prst="roundRect">
            <a:avLst/>
          </a:prstGeom>
          <a:solidFill>
            <a:srgbClr val="0072C6">
              <a:alpha val="20000"/>
            </a:srgbClr>
          </a:solidFill>
          <a:ln>
            <a:solidFill>
              <a:srgbClr val="0072C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693688" y="3861048"/>
            <a:ext cx="7622728" cy="2384648"/>
          </a:xfrm>
          <a:prstGeom prst="roundRect">
            <a:avLst/>
          </a:prstGeom>
          <a:solidFill>
            <a:srgbClr val="0072C6">
              <a:alpha val="20000"/>
            </a:srgbClr>
          </a:solidFill>
          <a:ln>
            <a:solidFill>
              <a:srgbClr val="0072C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ight Arrow 10"/>
          <p:cNvSpPr/>
          <p:nvPr/>
        </p:nvSpPr>
        <p:spPr>
          <a:xfrm rot="16200000">
            <a:off x="7920371" y="1520788"/>
            <a:ext cx="216024" cy="144016"/>
          </a:xfrm>
          <a:prstGeom prst="rightArrow">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6200000">
            <a:off x="7920371" y="1952836"/>
            <a:ext cx="216024" cy="144016"/>
          </a:xfrm>
          <a:prstGeom prst="rightArrow">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16200000">
            <a:off x="7920371" y="2631666"/>
            <a:ext cx="216024" cy="144016"/>
          </a:xfrm>
          <a:prstGeom prst="rightArrow">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rot="16200000">
            <a:off x="7920372" y="2933120"/>
            <a:ext cx="216024" cy="130924"/>
          </a:xfrm>
          <a:prstGeom prst="rightArrow">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Arrow 14"/>
          <p:cNvSpPr/>
          <p:nvPr/>
        </p:nvSpPr>
        <p:spPr>
          <a:xfrm rot="16200000">
            <a:off x="7920372" y="4689141"/>
            <a:ext cx="216024" cy="144016"/>
          </a:xfrm>
          <a:prstGeom prst="rightArrow">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rot="16200000">
            <a:off x="7920372" y="5337212"/>
            <a:ext cx="216024" cy="144016"/>
          </a:xfrm>
          <a:prstGeom prst="rightArrow">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1309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Patient feedback was strongly positive</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28</a:t>
            </a:fld>
            <a:endParaRPr lang="en-GB" dirty="0"/>
          </a:p>
        </p:txBody>
      </p:sp>
      <p:grpSp>
        <p:nvGrpSpPr>
          <p:cNvPr id="13" name="Group 12"/>
          <p:cNvGrpSpPr/>
          <p:nvPr/>
        </p:nvGrpSpPr>
        <p:grpSpPr>
          <a:xfrm>
            <a:off x="1547664" y="1546448"/>
            <a:ext cx="6313302" cy="3897042"/>
            <a:chOff x="85725" y="498475"/>
            <a:chExt cx="5377198" cy="1925638"/>
          </a:xfrm>
        </p:grpSpPr>
        <p:sp>
          <p:nvSpPr>
            <p:cNvPr id="7" name="Double Wave 1"/>
            <p:cNvSpPr>
              <a:spLocks noChangeArrowheads="1"/>
            </p:cNvSpPr>
            <p:nvPr/>
          </p:nvSpPr>
          <p:spPr bwMode="auto">
            <a:xfrm>
              <a:off x="85725" y="498475"/>
              <a:ext cx="2600325" cy="923925"/>
            </a:xfrm>
            <a:prstGeom prst="doubleWave">
              <a:avLst>
                <a:gd name="adj1" fmla="val 6250"/>
                <a:gd name="adj2" fmla="val 0"/>
              </a:avLst>
            </a:prstGeom>
            <a:solidFill>
              <a:srgbClr val="8064A2"/>
            </a:solidFill>
            <a:ln w="25400">
              <a:solidFill>
                <a:srgbClr val="3F315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99% of respondents stated that they were very likely or likely to recommend the clinic to their friends and family.</a:t>
              </a:r>
              <a:endParaRPr kumimoji="0" lang="en-US" altLang="en-US" sz="16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itchFamily="34" charset="0"/>
                <a:cs typeface="Arial" pitchFamily="34" charset="0"/>
              </a:endParaRPr>
            </a:p>
          </p:txBody>
        </p:sp>
        <p:sp>
          <p:nvSpPr>
            <p:cNvPr id="8" name="Double Wave 2"/>
            <p:cNvSpPr>
              <a:spLocks noChangeArrowheads="1"/>
            </p:cNvSpPr>
            <p:nvPr/>
          </p:nvSpPr>
          <p:spPr bwMode="auto">
            <a:xfrm>
              <a:off x="2847975" y="498475"/>
              <a:ext cx="2600325" cy="923925"/>
            </a:xfrm>
            <a:prstGeom prst="doubleWave">
              <a:avLst>
                <a:gd name="adj1" fmla="val 6250"/>
                <a:gd name="adj2" fmla="val 0"/>
              </a:avLst>
            </a:prstGeom>
            <a:solidFill>
              <a:srgbClr val="9BBB59"/>
            </a:solidFill>
            <a:ln w="25400">
              <a:solidFill>
                <a:srgbClr val="4E612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99% of respondents stated that they were happy with the joint appointment.</a:t>
              </a:r>
              <a:endParaRPr kumimoji="0" lang="en-US" altLang="en-US" sz="16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bg1"/>
                </a:solidFill>
                <a:effectLst/>
                <a:latin typeface="Arial" pitchFamily="34" charset="0"/>
                <a:cs typeface="Arial" pitchFamily="34" charset="0"/>
              </a:endParaRPr>
            </a:p>
          </p:txBody>
        </p:sp>
        <p:sp>
          <p:nvSpPr>
            <p:cNvPr id="9" name="Double Wave 11"/>
            <p:cNvSpPr>
              <a:spLocks noChangeArrowheads="1"/>
            </p:cNvSpPr>
            <p:nvPr/>
          </p:nvSpPr>
          <p:spPr bwMode="auto">
            <a:xfrm>
              <a:off x="85725" y="1481138"/>
              <a:ext cx="2600325" cy="942975"/>
            </a:xfrm>
            <a:prstGeom prst="doubleWave">
              <a:avLst>
                <a:gd name="adj1" fmla="val 6250"/>
                <a:gd name="adj2" fmla="val 0"/>
              </a:avLst>
            </a:prstGeom>
            <a:solidFill>
              <a:srgbClr val="4BACC6"/>
            </a:solidFill>
            <a:ln w="25400">
              <a:solidFill>
                <a:srgbClr val="20586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Calibri" pitchFamily="34" charset="0"/>
                  <a:ea typeface="Calibri" pitchFamily="34" charset="0"/>
                  <a:cs typeface="Times New Roman" pitchFamily="18" charset="0"/>
                </a:rPr>
                <a:t>77% of respondents stated that their overall experience was ‘Great’, a further 14% described it as ‘Good’.</a:t>
              </a:r>
              <a:endParaRPr kumimoji="0" lang="en-US" altLang="en-US" sz="1600" b="0" i="0" u="none" strike="noStrike" cap="none" normalizeH="0" baseline="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bg1"/>
                </a:solidFill>
                <a:effectLst/>
                <a:latin typeface="Arial" pitchFamily="34" charset="0"/>
                <a:cs typeface="Arial" pitchFamily="34" charset="0"/>
              </a:endParaRPr>
            </a:p>
          </p:txBody>
        </p:sp>
        <p:sp>
          <p:nvSpPr>
            <p:cNvPr id="10" name="Double Wave 12"/>
            <p:cNvSpPr>
              <a:spLocks noChangeArrowheads="1"/>
            </p:cNvSpPr>
            <p:nvPr/>
          </p:nvSpPr>
          <p:spPr bwMode="auto">
            <a:xfrm>
              <a:off x="2862598" y="1476174"/>
              <a:ext cx="2600325" cy="942975"/>
            </a:xfrm>
            <a:prstGeom prst="doubleWave">
              <a:avLst>
                <a:gd name="adj1" fmla="val 6250"/>
                <a:gd name="adj2" fmla="val 0"/>
              </a:avLst>
            </a:prstGeom>
            <a:solidFill>
              <a:srgbClr val="F79646"/>
            </a:solidFill>
            <a:ln w="25400">
              <a:solidFill>
                <a:srgbClr val="97470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Calibri" pitchFamily="34" charset="0"/>
                  <a:ea typeface="Calibri" pitchFamily="34" charset="0"/>
                  <a:cs typeface="Times New Roman" pitchFamily="18" charset="0"/>
                </a:rPr>
                <a:t>91% of respondents stated that the information given was ‘Great’ and a further 9% described it as ‘Good’</a:t>
              </a:r>
              <a:endParaRPr kumimoji="0" lang="en-US" altLang="en-US" sz="1600" b="0" i="0" u="none" strike="noStrike" cap="none" normalizeH="0" baseline="0" dirty="0">
                <a:ln>
                  <a:noFill/>
                </a:ln>
                <a:solidFill>
                  <a:schemeClr val="bg1"/>
                </a:solidFill>
                <a:effectLst/>
                <a:latin typeface="Arial" pitchFamily="34" charset="0"/>
                <a:cs typeface="Arial" pitchFamily="34" charset="0"/>
              </a:endParaRPr>
            </a:p>
          </p:txBody>
        </p:sp>
      </p:grpSp>
      <p:sp>
        <p:nvSpPr>
          <p:cNvPr id="11"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0"/>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61780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benefits</a:t>
            </a:r>
          </a:p>
        </p:txBody>
      </p:sp>
      <p:sp>
        <p:nvSpPr>
          <p:cNvPr id="4" name="Slide Number Placeholder 3"/>
          <p:cNvSpPr>
            <a:spLocks noGrp="1"/>
          </p:cNvSpPr>
          <p:nvPr>
            <p:ph type="sldNum" sz="quarter" idx="14"/>
          </p:nvPr>
        </p:nvSpPr>
        <p:spPr/>
        <p:txBody>
          <a:bodyPr/>
          <a:lstStyle/>
          <a:p>
            <a:fld id="{8FC524A1-7B6A-464D-B8BC-8FE2E057339E}" type="slidenum">
              <a:rPr lang="en-GB" smtClean="0"/>
              <a:pPr/>
              <a:t>29</a:t>
            </a:fld>
            <a:endParaRPr lang="en-GB" dirty="0"/>
          </a:p>
        </p:txBody>
      </p:sp>
      <p:sp>
        <p:nvSpPr>
          <p:cNvPr id="5" name="Content Placeholder 4"/>
          <p:cNvSpPr>
            <a:spLocks noGrp="1"/>
          </p:cNvSpPr>
          <p:nvPr>
            <p:ph sz="quarter" idx="15"/>
          </p:nvPr>
        </p:nvSpPr>
        <p:spPr>
          <a:xfrm>
            <a:off x="250826" y="1268760"/>
            <a:ext cx="8642350" cy="4967287"/>
          </a:xfrm>
        </p:spPr>
        <p:txBody>
          <a:bodyPr>
            <a:normAutofit/>
          </a:bodyPr>
          <a:lstStyle/>
          <a:p>
            <a:pPr marL="285750" indent="-285750">
              <a:buFont typeface="Wingdings" panose="05000000000000000000" pitchFamily="2" charset="2"/>
              <a:buChar char="Ø"/>
            </a:pPr>
            <a:r>
              <a:rPr lang="en-GB" sz="1600" b="1" dirty="0"/>
              <a:t>Building relationships between primary and secondary care</a:t>
            </a:r>
          </a:p>
          <a:p>
            <a:pPr marL="571500" lvl="1">
              <a:buFont typeface="Wingdings" panose="05000000000000000000" pitchFamily="2" charset="2"/>
              <a:buChar char="Ø"/>
            </a:pPr>
            <a:r>
              <a:rPr lang="en-GB" sz="1600" dirty="0"/>
              <a:t>Good rapport built between practice nurses and hospital asthma team</a:t>
            </a:r>
          </a:p>
          <a:p>
            <a:pPr marL="571500" lvl="1">
              <a:buFont typeface="Wingdings" panose="05000000000000000000" pitchFamily="2" charset="2"/>
              <a:buChar char="Ø"/>
            </a:pPr>
            <a:r>
              <a:rPr lang="en-GB" sz="1600" dirty="0"/>
              <a:t>Increased knowledge of referral pathways, contact numbers for secondary care team for advice and patient discussions</a:t>
            </a:r>
          </a:p>
          <a:p>
            <a:pPr marL="285750" indent="-285750">
              <a:buFont typeface="Wingdings" panose="05000000000000000000" pitchFamily="2" charset="2"/>
              <a:buChar char="Ø"/>
            </a:pPr>
            <a:r>
              <a:rPr lang="en-GB" sz="1600" b="1" dirty="0"/>
              <a:t>Practice level changes</a:t>
            </a:r>
          </a:p>
          <a:p>
            <a:pPr marL="571500" lvl="1">
              <a:buFont typeface="Wingdings" panose="05000000000000000000" pitchFamily="2" charset="2"/>
              <a:buChar char="Ø"/>
            </a:pPr>
            <a:r>
              <a:rPr lang="en-GB" sz="1600" dirty="0"/>
              <a:t>Some practice nurses have become practice asthma leads following the clinics</a:t>
            </a:r>
          </a:p>
          <a:p>
            <a:pPr marL="571500" lvl="1">
              <a:buFont typeface="Wingdings" panose="05000000000000000000" pitchFamily="2" charset="2"/>
              <a:buChar char="Ø"/>
            </a:pPr>
            <a:r>
              <a:rPr lang="en-GB" sz="1600" dirty="0"/>
              <a:t>Personalised care plan and asthma review templates uploaded onto surgery electronic records</a:t>
            </a:r>
          </a:p>
          <a:p>
            <a:pPr marL="571500" lvl="1">
              <a:buFont typeface="Wingdings" panose="05000000000000000000" pitchFamily="2" charset="2"/>
              <a:buChar char="Ø"/>
            </a:pPr>
            <a:r>
              <a:rPr lang="en-GB" sz="1600" dirty="0"/>
              <a:t>Acute emergency equipment checked in practice, e.g. inhalers and facemasks/mouthpieces</a:t>
            </a:r>
          </a:p>
          <a:p>
            <a:pPr marL="285750" indent="-285750">
              <a:buFont typeface="Arial" panose="020B0604020202020204" pitchFamily="34" charset="0"/>
              <a:buChar char="•"/>
            </a:pPr>
            <a:endParaRPr lang="en-GB" sz="1600" dirty="0"/>
          </a:p>
          <a:p>
            <a:pPr marL="285750" indent="-285750">
              <a:buFontTx/>
              <a:buChar char="-"/>
            </a:pPr>
            <a:endParaRPr lang="en-GB" sz="1600" dirty="0"/>
          </a:p>
        </p:txBody>
      </p:sp>
      <p:sp>
        <p:nvSpPr>
          <p:cNvPr id="6" name="AutoShape 2" descr="advantages icon png - benefit clipart PNG image with transparen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advantages icon png - benefit clipart PNG image with transparen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7" name="Picture 5" descr="C:\Users\GP7\Desktop\advantages-icon-png-benefit-clipart-11562961795ohcm8rjp7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836712"/>
            <a:ext cx="1084466" cy="11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13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Agenda</a:t>
            </a:r>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graphicFrame>
        <p:nvGraphicFramePr>
          <p:cNvPr id="2" name="Table 3">
            <a:extLst>
              <a:ext uri="{FF2B5EF4-FFF2-40B4-BE49-F238E27FC236}">
                <a16:creationId xmlns:a16="http://schemas.microsoft.com/office/drawing/2014/main" id="{FC4936AC-05E6-4E31-921A-809934550664}"/>
              </a:ext>
            </a:extLst>
          </p:cNvPr>
          <p:cNvGraphicFramePr>
            <a:graphicFrameLocks noGrp="1"/>
          </p:cNvGraphicFramePr>
          <p:nvPr>
            <p:ph sz="quarter" idx="15"/>
            <p:extLst>
              <p:ext uri="{D42A27DB-BD31-4B8C-83A1-F6EECF244321}">
                <p14:modId xmlns:p14="http://schemas.microsoft.com/office/powerpoint/2010/main" val="1595694303"/>
              </p:ext>
            </p:extLst>
          </p:nvPr>
        </p:nvGraphicFramePr>
        <p:xfrm>
          <a:off x="250825" y="908720"/>
          <a:ext cx="8642350" cy="5212080"/>
        </p:xfrm>
        <a:graphic>
          <a:graphicData uri="http://schemas.openxmlformats.org/drawingml/2006/table">
            <a:tbl>
              <a:tblPr firstRow="1" bandRow="1">
                <a:tableStyleId>{5C22544A-7EE6-4342-B048-85BDC9FD1C3A}</a:tableStyleId>
              </a:tblPr>
              <a:tblGrid>
                <a:gridCol w="1951672">
                  <a:extLst>
                    <a:ext uri="{9D8B030D-6E8A-4147-A177-3AD203B41FA5}">
                      <a16:colId xmlns:a16="http://schemas.microsoft.com/office/drawing/2014/main" val="2562545469"/>
                    </a:ext>
                  </a:extLst>
                </a:gridCol>
                <a:gridCol w="1951672">
                  <a:extLst>
                    <a:ext uri="{9D8B030D-6E8A-4147-A177-3AD203B41FA5}">
                      <a16:colId xmlns:a16="http://schemas.microsoft.com/office/drawing/2014/main" val="2933523279"/>
                    </a:ext>
                  </a:extLst>
                </a:gridCol>
                <a:gridCol w="4739006">
                  <a:extLst>
                    <a:ext uri="{9D8B030D-6E8A-4147-A177-3AD203B41FA5}">
                      <a16:colId xmlns:a16="http://schemas.microsoft.com/office/drawing/2014/main" val="600559553"/>
                    </a:ext>
                  </a:extLst>
                </a:gridCol>
              </a:tblGrid>
              <a:tr h="370840">
                <a:tc>
                  <a:txBody>
                    <a:bodyPr/>
                    <a:lstStyle/>
                    <a:p>
                      <a:r>
                        <a:rPr lang="en-GB" sz="2400" dirty="0"/>
                        <a:t>Presenter</a:t>
                      </a:r>
                    </a:p>
                  </a:txBody>
                  <a:tcPr/>
                </a:tc>
                <a:tc>
                  <a:txBody>
                    <a:bodyPr/>
                    <a:lstStyle/>
                    <a:p>
                      <a:r>
                        <a:rPr lang="en-GB" sz="2400" dirty="0"/>
                        <a:t>Affiliation</a:t>
                      </a:r>
                    </a:p>
                  </a:txBody>
                  <a:tcPr/>
                </a:tc>
                <a:tc>
                  <a:txBody>
                    <a:bodyPr/>
                    <a:lstStyle/>
                    <a:p>
                      <a:r>
                        <a:rPr lang="en-GB" sz="2400" dirty="0"/>
                        <a:t>Subject</a:t>
                      </a:r>
                    </a:p>
                  </a:txBody>
                  <a:tcPr/>
                </a:tc>
                <a:extLst>
                  <a:ext uri="{0D108BD9-81ED-4DB2-BD59-A6C34878D82A}">
                    <a16:rowId xmlns:a16="http://schemas.microsoft.com/office/drawing/2014/main" val="2996163921"/>
                  </a:ext>
                </a:extLst>
              </a:tr>
              <a:tr h="370840">
                <a:tc>
                  <a:txBody>
                    <a:bodyPr/>
                    <a:lstStyle/>
                    <a:p>
                      <a:r>
                        <a:rPr lang="en-GB" sz="2400" dirty="0"/>
                        <a:t>Tori Hadaway</a:t>
                      </a:r>
                    </a:p>
                  </a:txBody>
                  <a:tcPr/>
                </a:tc>
                <a:tc>
                  <a:txBody>
                    <a:bodyPr/>
                    <a:lstStyle/>
                    <a:p>
                      <a:r>
                        <a:rPr lang="en-GB" sz="2400" dirty="0"/>
                        <a:t>Barts Health</a:t>
                      </a:r>
                    </a:p>
                  </a:txBody>
                  <a:tcPr/>
                </a:tc>
                <a:tc>
                  <a:txBody>
                    <a:bodyPr/>
                    <a:lstStyle/>
                    <a:p>
                      <a:r>
                        <a:rPr lang="en-GB" sz="2400" dirty="0"/>
                        <a:t>Welcome and context </a:t>
                      </a:r>
                    </a:p>
                  </a:txBody>
                  <a:tcPr/>
                </a:tc>
                <a:extLst>
                  <a:ext uri="{0D108BD9-81ED-4DB2-BD59-A6C34878D82A}">
                    <a16:rowId xmlns:a16="http://schemas.microsoft.com/office/drawing/2014/main" val="3713627725"/>
                  </a:ext>
                </a:extLst>
              </a:tr>
              <a:tr h="366722">
                <a:tc>
                  <a:txBody>
                    <a:bodyPr/>
                    <a:lstStyle/>
                    <a:p>
                      <a:r>
                        <a:rPr lang="en-GB" sz="2400"/>
                        <a:t>Pippa Hall</a:t>
                      </a:r>
                      <a:endParaRPr lang="en-GB" sz="2400" dirty="0"/>
                    </a:p>
                  </a:txBody>
                  <a:tcPr/>
                </a:tc>
                <a:tc>
                  <a:txBody>
                    <a:bodyPr/>
                    <a:lstStyle/>
                    <a:p>
                      <a:r>
                        <a:rPr lang="en-GB" sz="2400" dirty="0"/>
                        <a:t>Royal Brompton </a:t>
                      </a:r>
                    </a:p>
                  </a:txBody>
                  <a:tcPr/>
                </a:tc>
                <a:tc>
                  <a:txBody>
                    <a:bodyPr/>
                    <a:lstStyle/>
                    <a:p>
                      <a:r>
                        <a:rPr lang="en-GB" sz="2400" dirty="0"/>
                        <a:t>Paediatric biologic homecare service: Service development due to Covid-19</a:t>
                      </a:r>
                    </a:p>
                  </a:txBody>
                  <a:tcPr/>
                </a:tc>
                <a:extLst>
                  <a:ext uri="{0D108BD9-81ED-4DB2-BD59-A6C34878D82A}">
                    <a16:rowId xmlns:a16="http://schemas.microsoft.com/office/drawing/2014/main" val="2577199790"/>
                  </a:ext>
                </a:extLst>
              </a:tr>
              <a:tr h="370840">
                <a:tc>
                  <a:txBody>
                    <a:bodyPr/>
                    <a:lstStyle/>
                    <a:p>
                      <a:r>
                        <a:rPr lang="en-GB" sz="2400" dirty="0"/>
                        <a:t>Anika </a:t>
                      </a:r>
                      <a:r>
                        <a:rPr lang="en-GB" sz="2400" dirty="0" err="1"/>
                        <a:t>Tanna</a:t>
                      </a:r>
                      <a:r>
                        <a:rPr lang="en-GB" sz="2400" dirty="0"/>
                        <a:t> &amp; Alison Summerfield </a:t>
                      </a:r>
                    </a:p>
                  </a:txBody>
                  <a:tcPr/>
                </a:tc>
                <a:tc>
                  <a:txBody>
                    <a:bodyPr/>
                    <a:lstStyle/>
                    <a:p>
                      <a:r>
                        <a:rPr lang="en-GB" sz="2400" dirty="0"/>
                        <a:t>Hillingdon Hospitals</a:t>
                      </a:r>
                    </a:p>
                  </a:txBody>
                  <a:tcPr/>
                </a:tc>
                <a:tc>
                  <a:txBody>
                    <a:bodyPr/>
                    <a:lstStyle/>
                    <a:p>
                      <a:r>
                        <a:rPr lang="en-GB" sz="2400" dirty="0"/>
                        <a:t>Asthma Role Modelling clinics: Improving paediatric asthma management in primary care</a:t>
                      </a:r>
                    </a:p>
                  </a:txBody>
                  <a:tcPr/>
                </a:tc>
                <a:extLst>
                  <a:ext uri="{0D108BD9-81ED-4DB2-BD59-A6C34878D82A}">
                    <a16:rowId xmlns:a16="http://schemas.microsoft.com/office/drawing/2014/main" val="1729735942"/>
                  </a:ext>
                </a:extLst>
              </a:tr>
              <a:tr h="370840">
                <a:tc>
                  <a:txBody>
                    <a:bodyPr/>
                    <a:lstStyle/>
                    <a:p>
                      <a:r>
                        <a:rPr lang="en-GB" sz="2400" dirty="0"/>
                        <a:t>Natasha Brennan &amp; Eleanor Doran</a:t>
                      </a:r>
                    </a:p>
                  </a:txBody>
                  <a:tcPr/>
                </a:tc>
                <a:tc>
                  <a:txBody>
                    <a:bodyPr/>
                    <a:lstStyle/>
                    <a:p>
                      <a:r>
                        <a:rPr lang="en-GB" sz="2400" dirty="0"/>
                        <a:t>Whittington Health</a:t>
                      </a:r>
                    </a:p>
                  </a:txBody>
                  <a:tcPr/>
                </a:tc>
                <a:tc>
                  <a:txBody>
                    <a:bodyPr/>
                    <a:lstStyle/>
                    <a:p>
                      <a:r>
                        <a:rPr lang="en-GB" sz="2400" b="0" dirty="0"/>
                        <a:t>Sustaining the 48-hour Telephone Triage Service in Islington </a:t>
                      </a:r>
                    </a:p>
                  </a:txBody>
                  <a:tcPr/>
                </a:tc>
                <a:extLst>
                  <a:ext uri="{0D108BD9-81ED-4DB2-BD59-A6C34878D82A}">
                    <a16:rowId xmlns:a16="http://schemas.microsoft.com/office/drawing/2014/main" val="2398263689"/>
                  </a:ext>
                </a:extLst>
              </a:tr>
            </a:tbl>
          </a:graphicData>
        </a:graphic>
      </p:graphicFrame>
    </p:spTree>
    <p:extLst>
      <p:ext uri="{BB962C8B-B14F-4D97-AF65-F5344CB8AC3E}">
        <p14:creationId xmlns:p14="http://schemas.microsoft.com/office/powerpoint/2010/main" val="2291414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 – ‘</a:t>
            </a:r>
            <a:r>
              <a:rPr lang="en-GB" b="1" dirty="0"/>
              <a:t>Keep in Touch’ Forum</a:t>
            </a:r>
            <a:br>
              <a:rPr lang="en-GB" b="1" dirty="0"/>
            </a:b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30</a:t>
            </a:fld>
            <a:endParaRPr lang="en-GB" dirty="0"/>
          </a:p>
        </p:txBody>
      </p:sp>
      <p:sp>
        <p:nvSpPr>
          <p:cNvPr id="5" name="Content Placeholder 4"/>
          <p:cNvSpPr>
            <a:spLocks noGrp="1"/>
          </p:cNvSpPr>
          <p:nvPr>
            <p:ph sz="quarter" idx="15"/>
          </p:nvPr>
        </p:nvSpPr>
        <p:spPr>
          <a:xfrm>
            <a:off x="3059832" y="5784341"/>
            <a:ext cx="2808312" cy="2147317"/>
          </a:xfrm>
        </p:spPr>
        <p:txBody>
          <a:bodyPr anchor="t"/>
          <a:lstStyle/>
          <a:p>
            <a:pPr algn="ctr"/>
            <a:r>
              <a:rPr lang="en-GB" dirty="0"/>
              <a:t>Sharing information of new guidelines, evidence based changing practice</a:t>
            </a:r>
          </a:p>
          <a:p>
            <a:pPr algn="ctr"/>
            <a:endParaRPr lang="en-GB" dirty="0"/>
          </a:p>
          <a:p>
            <a:pPr algn="ctr"/>
            <a:endParaRPr lang="en-GB" dirty="0"/>
          </a:p>
        </p:txBody>
      </p:sp>
      <p:pic>
        <p:nvPicPr>
          <p:cNvPr id="2050" name="Picture 2" descr="C:\Users\GP7\Desktop\stay-connected-communication-socialize-interact-concept-745358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08720"/>
            <a:ext cx="2736304" cy="177254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611560" y="2708920"/>
            <a:ext cx="2736304" cy="1200329"/>
          </a:xfrm>
          <a:prstGeom prst="rect">
            <a:avLst/>
          </a:prstGeom>
        </p:spPr>
        <p:txBody>
          <a:bodyPr wrap="square">
            <a:spAutoFit/>
          </a:bodyPr>
          <a:lstStyle/>
          <a:p>
            <a:pPr algn="ctr"/>
            <a:r>
              <a:rPr lang="en-GB" dirty="0"/>
              <a:t>Support network for practice nurses who have participated in the Role Modelling Clinics</a:t>
            </a:r>
          </a:p>
        </p:txBody>
      </p:sp>
      <p:pic>
        <p:nvPicPr>
          <p:cNvPr id="2051" name="Picture 3" descr="C:\Users\GP7\Desktop\cs-Ask-the-Expert-03-6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578" y="908720"/>
            <a:ext cx="2658810" cy="177254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5405578" y="2708920"/>
            <a:ext cx="2658810" cy="1200329"/>
          </a:xfrm>
          <a:prstGeom prst="rect">
            <a:avLst/>
          </a:prstGeom>
        </p:spPr>
        <p:txBody>
          <a:bodyPr wrap="square">
            <a:spAutoFit/>
          </a:bodyPr>
          <a:lstStyle/>
          <a:p>
            <a:pPr algn="ctr"/>
            <a:r>
              <a:rPr lang="en-GB" dirty="0"/>
              <a:t>Annual meeting dates for education, support and case based discussions</a:t>
            </a:r>
          </a:p>
        </p:txBody>
      </p:sp>
      <p:pic>
        <p:nvPicPr>
          <p:cNvPr id="2052" name="Picture 4" descr="C:\Users\GP7\Desktop\TGZXA6f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501008"/>
            <a:ext cx="2147317" cy="214731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139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of Covid-19</a:t>
            </a:r>
          </a:p>
        </p:txBody>
      </p:sp>
      <p:sp>
        <p:nvSpPr>
          <p:cNvPr id="4" name="Slide Number Placeholder 3"/>
          <p:cNvSpPr>
            <a:spLocks noGrp="1"/>
          </p:cNvSpPr>
          <p:nvPr>
            <p:ph type="sldNum" sz="quarter" idx="14"/>
          </p:nvPr>
        </p:nvSpPr>
        <p:spPr/>
        <p:txBody>
          <a:bodyPr/>
          <a:lstStyle/>
          <a:p>
            <a:fld id="{8FC524A1-7B6A-464D-B8BC-8FE2E057339E}" type="slidenum">
              <a:rPr lang="en-GB" smtClean="0"/>
              <a:pPr/>
              <a:t>31</a:t>
            </a:fld>
            <a:endParaRPr lang="en-GB" dirty="0"/>
          </a:p>
        </p:txBody>
      </p:sp>
      <p:sp>
        <p:nvSpPr>
          <p:cNvPr id="5" name="Content Placeholder 4"/>
          <p:cNvSpPr>
            <a:spLocks noGrp="1"/>
          </p:cNvSpPr>
          <p:nvPr>
            <p:ph sz="quarter" idx="15"/>
          </p:nvPr>
        </p:nvSpPr>
        <p:spPr>
          <a:xfrm>
            <a:off x="323528" y="1628800"/>
            <a:ext cx="4670709" cy="3744416"/>
          </a:xfrm>
        </p:spPr>
        <p:txBody>
          <a:bodyPr/>
          <a:lstStyle/>
          <a:p>
            <a:pPr marL="285750" indent="-285750">
              <a:buFont typeface="Wingdings" panose="05000000000000000000" pitchFamily="2" charset="2"/>
              <a:buChar char="Ø"/>
            </a:pPr>
            <a:r>
              <a:rPr lang="en-GB" dirty="0">
                <a:solidFill>
                  <a:schemeClr val="tx1"/>
                </a:solidFill>
              </a:rPr>
              <a:t>Clinics suspended during March/April</a:t>
            </a:r>
          </a:p>
          <a:p>
            <a:pPr marL="285750" indent="-285750">
              <a:buFont typeface="Wingdings" panose="05000000000000000000" pitchFamily="2" charset="2"/>
              <a:buChar char="Ø"/>
            </a:pPr>
            <a:r>
              <a:rPr lang="en-GB" dirty="0">
                <a:solidFill>
                  <a:schemeClr val="tx1"/>
                </a:solidFill>
              </a:rPr>
              <a:t>Clinics resumed from May onwards on a virtual basis – some face to face consultations resumed depending on practice and patient preference</a:t>
            </a:r>
          </a:p>
          <a:p>
            <a:pPr marL="285750" indent="-285750">
              <a:buFont typeface="Wingdings" panose="05000000000000000000" pitchFamily="2" charset="2"/>
              <a:buChar char="Ø"/>
            </a:pPr>
            <a:r>
              <a:rPr lang="en-GB" dirty="0">
                <a:solidFill>
                  <a:schemeClr val="tx1"/>
                </a:solidFill>
              </a:rPr>
              <a:t>Opportunities during </a:t>
            </a:r>
            <a:r>
              <a:rPr lang="en-GB" dirty="0" err="1">
                <a:solidFill>
                  <a:schemeClr val="tx1"/>
                </a:solidFill>
              </a:rPr>
              <a:t>covid</a:t>
            </a:r>
            <a:r>
              <a:rPr lang="en-GB" dirty="0">
                <a:solidFill>
                  <a:schemeClr val="tx1"/>
                </a:solidFill>
              </a:rPr>
              <a:t> -19</a:t>
            </a:r>
          </a:p>
          <a:p>
            <a:pPr marL="571500" lvl="1">
              <a:buFont typeface="Wingdings" panose="05000000000000000000" pitchFamily="2" charset="2"/>
              <a:buChar char="Ø"/>
            </a:pPr>
            <a:r>
              <a:rPr lang="en-GB" dirty="0">
                <a:solidFill>
                  <a:schemeClr val="tx1"/>
                </a:solidFill>
              </a:rPr>
              <a:t>More practice nurse time available during covid-19 whilst routine work suspended.</a:t>
            </a:r>
          </a:p>
          <a:p>
            <a:pPr marL="571500" lvl="1">
              <a:buFont typeface="Wingdings" panose="05000000000000000000" pitchFamily="2" charset="2"/>
              <a:buChar char="Ø"/>
            </a:pPr>
            <a:r>
              <a:rPr lang="en-GB" dirty="0">
                <a:solidFill>
                  <a:schemeClr val="tx1"/>
                </a:solidFill>
              </a:rPr>
              <a:t>Parents more flexible with virtual appointment times</a:t>
            </a:r>
          </a:p>
        </p:txBody>
      </p:sp>
      <p:pic>
        <p:nvPicPr>
          <p:cNvPr id="9219" name="Picture 3" descr="C:\Users\GP7\Desktop\0f7012d031748a8bb267effca83e4802b0906651.jpg"/>
          <p:cNvPicPr>
            <a:picLocks noChangeAspect="1" noChangeArrowheads="1"/>
          </p:cNvPicPr>
          <p:nvPr/>
        </p:nvPicPr>
        <p:blipFill rotWithShape="1">
          <a:blip r:embed="rId2">
            <a:extLst>
              <a:ext uri="{28A0092B-C50C-407E-A947-70E740481C1C}">
                <a14:useLocalDpi xmlns:a14="http://schemas.microsoft.com/office/drawing/2010/main" val="0"/>
              </a:ext>
            </a:extLst>
          </a:blip>
          <a:srcRect t="11699"/>
          <a:stretch/>
        </p:blipFill>
        <p:spPr bwMode="auto">
          <a:xfrm>
            <a:off x="5148064" y="2348880"/>
            <a:ext cx="3528392" cy="2052341"/>
          </a:xfrm>
          <a:prstGeom prst="rect">
            <a:avLst/>
          </a:prstGeom>
          <a:noFill/>
          <a:ln w="57150">
            <a:solidFill>
              <a:schemeClr val="tx1"/>
            </a:solidFill>
          </a:ln>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4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13538"/>
            <a:ext cx="8241688" cy="1647510"/>
          </a:xfrm>
        </p:spPr>
        <p:txBody>
          <a:bodyPr/>
          <a:lstStyle/>
          <a:p>
            <a:r>
              <a:rPr lang="en-GB" dirty="0"/>
              <a:t>Sustaining the 48hr Telephone Triage Service in Islington</a:t>
            </a:r>
          </a:p>
        </p:txBody>
      </p:sp>
      <p:sp>
        <p:nvSpPr>
          <p:cNvPr id="3" name="Text Placeholder 2"/>
          <p:cNvSpPr>
            <a:spLocks noGrp="1"/>
          </p:cNvSpPr>
          <p:nvPr>
            <p:ph type="body" sz="quarter" idx="10"/>
          </p:nvPr>
        </p:nvSpPr>
        <p:spPr>
          <a:xfrm>
            <a:off x="264046" y="3644257"/>
            <a:ext cx="8484418" cy="1368919"/>
          </a:xfrm>
        </p:spPr>
        <p:txBody>
          <a:bodyPr>
            <a:normAutofit fontScale="92500" lnSpcReduction="10000"/>
          </a:bodyPr>
          <a:lstStyle/>
          <a:p>
            <a:r>
              <a:rPr lang="en-GB" dirty="0">
                <a:solidFill>
                  <a:schemeClr val="tx1"/>
                </a:solidFill>
              </a:rPr>
              <a:t>Natasha Brennan and Eleanor Doran</a:t>
            </a:r>
          </a:p>
          <a:p>
            <a:r>
              <a:rPr lang="en-GB" i="1" dirty="0"/>
              <a:t>Made possible by: Natasha Brennan, Zalika Begum, </a:t>
            </a:r>
            <a:r>
              <a:rPr lang="en-GB" i="1" dirty="0" err="1"/>
              <a:t>Sallay</a:t>
            </a:r>
            <a:r>
              <a:rPr lang="en-GB" i="1" dirty="0"/>
              <a:t> Kamara Rogers, Eleanor Doran, Wendy </a:t>
            </a:r>
            <a:r>
              <a:rPr lang="en-GB" i="1" dirty="0" err="1"/>
              <a:t>Ramtohul</a:t>
            </a:r>
            <a:r>
              <a:rPr lang="en-GB" i="1" dirty="0"/>
              <a:t>, Tom Holiday, John </a:t>
            </a:r>
            <a:r>
              <a:rPr lang="en-GB" i="1" dirty="0" err="1"/>
              <a:t>Moreiras</a:t>
            </a:r>
            <a:endParaRPr lang="en-GB" dirty="0">
              <a:solidFill>
                <a:schemeClr val="tx1"/>
              </a:solidFill>
            </a:endParaRPr>
          </a:p>
        </p:txBody>
      </p:sp>
      <p:pic>
        <p:nvPicPr>
          <p:cNvPr id="5" name="Picture 4">
            <a:extLst>
              <a:ext uri="{FF2B5EF4-FFF2-40B4-BE49-F238E27FC236}">
                <a16:creationId xmlns:a16="http://schemas.microsoft.com/office/drawing/2014/main" id="{34E02773-E211-4270-B0F3-91B37C2CC9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1256100"/>
            <a:ext cx="1531637" cy="732740"/>
          </a:xfrm>
          <a:prstGeom prst="rect">
            <a:avLst/>
          </a:prstGeom>
        </p:spPr>
      </p:pic>
      <p:pic>
        <p:nvPicPr>
          <p:cNvPr id="7" name="Picture 2">
            <a:extLst>
              <a:ext uri="{FF2B5EF4-FFF2-40B4-BE49-F238E27FC236}">
                <a16:creationId xmlns:a16="http://schemas.microsoft.com/office/drawing/2014/main" id="{2F6DDB2E-F235-41F9-8567-FDB098875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70134"/>
            <a:ext cx="1992466" cy="732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539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582" y="368778"/>
            <a:ext cx="8229600" cy="1143000"/>
          </a:xfrm>
        </p:spPr>
        <p:txBody>
          <a:bodyPr>
            <a:normAutofit/>
          </a:bodyPr>
          <a:lstStyle/>
          <a:p>
            <a:r>
              <a:rPr lang="en-GB" sz="2000" b="1" dirty="0"/>
              <a:t>48hr Telephone Triage Service Overview</a:t>
            </a:r>
          </a:p>
        </p:txBody>
      </p:sp>
      <p:sp>
        <p:nvSpPr>
          <p:cNvPr id="3" name="Content Placeholder 2"/>
          <p:cNvSpPr>
            <a:spLocks noGrp="1"/>
          </p:cNvSpPr>
          <p:nvPr>
            <p:ph idx="1"/>
          </p:nvPr>
        </p:nvSpPr>
        <p:spPr>
          <a:xfrm>
            <a:off x="395536" y="1484784"/>
            <a:ext cx="8229600" cy="4525963"/>
          </a:xfrm>
        </p:spPr>
        <p:txBody>
          <a:bodyPr>
            <a:normAutofit fontScale="92500"/>
          </a:bodyPr>
          <a:lstStyle/>
          <a:p>
            <a:r>
              <a:rPr lang="en-GB" sz="1600" dirty="0"/>
              <a:t>In July 2018 the Paediatric Primary Care Team expanded to include a 48hr Telephone Triage service</a:t>
            </a:r>
          </a:p>
          <a:p>
            <a:r>
              <a:rPr lang="en-GB" sz="1600" dirty="0"/>
              <a:t>We developed a proforma which RAG rated patients, allowing us to identify the absence of red flags and appropriate follow up care </a:t>
            </a:r>
          </a:p>
          <a:p>
            <a:r>
              <a:rPr lang="en-GB" sz="1600" dirty="0"/>
              <a:t>Our team receives daily emails to </a:t>
            </a:r>
            <a:r>
              <a:rPr lang="en-GB" sz="1600" u="sng" dirty="0"/>
              <a:t>whh-tr.ppc48hrreview@nhs.net</a:t>
            </a:r>
            <a:r>
              <a:rPr lang="en-GB" sz="1600" dirty="0"/>
              <a:t>  from both Whittington and UCL hospitals – following the eligibility criteria: ≥ 18 months of age and registered with an Islington GP</a:t>
            </a:r>
          </a:p>
          <a:p>
            <a:r>
              <a:rPr lang="en-GB" sz="1600" dirty="0"/>
              <a:t>Asthma UK (2018) reported that only an average of 28% of CYP in London were received a 48hr review post hospital attendance, this was similar to the national average</a:t>
            </a:r>
          </a:p>
          <a:p>
            <a:r>
              <a:rPr lang="en-GB" sz="1600" dirty="0"/>
              <a:t>Recommendations from both NRAD, 2014 and  SIGN/BTS, 2019 suggest that asthma reviews are an opportunity to assess control and optimise management accordingly</a:t>
            </a:r>
          </a:p>
          <a:p>
            <a:r>
              <a:rPr lang="en-US" sz="1600" dirty="0"/>
              <a:t>NRAD do confirm that 10% of deaths occur within 28 days post discharge which indicates a review is IMPORTANT however does this need to be within 48 hours – and are we currently meeting this? </a:t>
            </a:r>
          </a:p>
          <a:p>
            <a:r>
              <a:rPr lang="en-GB" sz="1600" dirty="0"/>
              <a:t>A post attack review has two purposes - first to establish if the attack is resolving and identify the absence of red flags and secondly to reduce further risk with an aim to get control</a:t>
            </a:r>
          </a:p>
        </p:txBody>
      </p:sp>
      <p:pic>
        <p:nvPicPr>
          <p:cNvPr id="4" name="Picture 3"/>
          <p:cNvPicPr>
            <a:picLocks noChangeAspect="1"/>
          </p:cNvPicPr>
          <p:nvPr/>
        </p:nvPicPr>
        <p:blipFill rotWithShape="1">
          <a:blip r:embed="rId3"/>
          <a:srcRect l="78983" t="11406" b="22727"/>
          <a:stretch/>
        </p:blipFill>
        <p:spPr>
          <a:xfrm>
            <a:off x="86264" y="103516"/>
            <a:ext cx="1503422" cy="5520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396" y="137484"/>
            <a:ext cx="955573" cy="484157"/>
          </a:xfrm>
          <a:prstGeom prst="rect">
            <a:avLst/>
          </a:prstGeom>
        </p:spPr>
      </p:pic>
      <p:sp>
        <p:nvSpPr>
          <p:cNvPr id="7" name="Title 1">
            <a:extLst>
              <a:ext uri="{FF2B5EF4-FFF2-40B4-BE49-F238E27FC236}">
                <a16:creationId xmlns:a16="http://schemas.microsoft.com/office/drawing/2014/main" id="{ED7B7294-59CD-41E6-976D-2D88FF7EEF6E}"/>
              </a:ext>
            </a:extLst>
          </p:cNvPr>
          <p:cNvSpPr txBox="1">
            <a:spLocks/>
          </p:cNvSpPr>
          <p:nvPr/>
        </p:nvSpPr>
        <p:spPr>
          <a:xfrm>
            <a:off x="474982" y="52117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ysClr val="windowText" lastClr="000000"/>
                </a:solidFill>
                <a:effectLst/>
                <a:uLnTx/>
                <a:uFillTx/>
                <a:latin typeface="Calibri"/>
                <a:ea typeface="+mj-ea"/>
                <a:cs typeface="+mj-cs"/>
              </a:rPr>
              <a:t>48hr Telephone Triage Service Overview</a:t>
            </a:r>
            <a:endParaRPr kumimoji="0" lang="en-GB" sz="2000" b="1"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1295963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6996" r="1955" b="46871"/>
          <a:stretch/>
        </p:blipFill>
        <p:spPr>
          <a:xfrm>
            <a:off x="4017071" y="1145277"/>
            <a:ext cx="4928060" cy="4874981"/>
          </a:xfrm>
          <a:prstGeom prst="rect">
            <a:avLst/>
          </a:prstGeom>
        </p:spPr>
      </p:pic>
      <p:pic>
        <p:nvPicPr>
          <p:cNvPr id="12" name="Picture 11"/>
          <p:cNvPicPr>
            <a:picLocks noChangeAspect="1"/>
          </p:cNvPicPr>
          <p:nvPr/>
        </p:nvPicPr>
        <p:blipFill rotWithShape="1">
          <a:blip r:embed="rId4"/>
          <a:srcRect l="78983" t="11406" b="22727"/>
          <a:stretch/>
        </p:blipFill>
        <p:spPr>
          <a:xfrm>
            <a:off x="64698" y="103516"/>
            <a:ext cx="1127567" cy="55209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4396" y="137484"/>
            <a:ext cx="955573" cy="484157"/>
          </a:xfrm>
          <a:prstGeom prst="rect">
            <a:avLst/>
          </a:prstGeom>
        </p:spPr>
      </p:pic>
      <p:sp>
        <p:nvSpPr>
          <p:cNvPr id="14" name="Content Placeholder 9"/>
          <p:cNvSpPr>
            <a:spLocks noGrp="1"/>
          </p:cNvSpPr>
          <p:nvPr>
            <p:ph idx="1"/>
          </p:nvPr>
        </p:nvSpPr>
        <p:spPr>
          <a:xfrm>
            <a:off x="325534" y="1145276"/>
            <a:ext cx="3625988" cy="5032376"/>
          </a:xfrm>
        </p:spPr>
        <p:txBody>
          <a:bodyPr>
            <a:normAutofit/>
          </a:bodyPr>
          <a:lstStyle/>
          <a:p>
            <a:pPr marL="0" indent="0" algn="ctr">
              <a:buNone/>
            </a:pPr>
            <a:r>
              <a:rPr lang="en-GB" sz="2000" b="1" dirty="0"/>
              <a:t>48 Hour Telephone Triage Tool</a:t>
            </a:r>
          </a:p>
          <a:p>
            <a:pPr marL="0" indent="0" algn="ctr">
              <a:buNone/>
            </a:pPr>
            <a:endParaRPr lang="en-GB" sz="300" dirty="0"/>
          </a:p>
          <a:p>
            <a:r>
              <a:rPr lang="en-GB" sz="1800" dirty="0"/>
              <a:t>Formulated by and grounded in expert experience of:</a:t>
            </a:r>
          </a:p>
          <a:p>
            <a:pPr marL="0" indent="0" algn="ctr">
              <a:buNone/>
            </a:pPr>
            <a:endParaRPr lang="en-GB" sz="1800" dirty="0"/>
          </a:p>
          <a:p>
            <a:pPr lvl="1">
              <a:lnSpc>
                <a:spcPct val="100000"/>
              </a:lnSpc>
            </a:pPr>
            <a:r>
              <a:rPr lang="en-GB" sz="1800" b="1" dirty="0">
                <a:solidFill>
                  <a:srgbClr val="00B050"/>
                </a:solidFill>
              </a:rPr>
              <a:t>PPC Nursing Team</a:t>
            </a:r>
          </a:p>
          <a:p>
            <a:pPr lvl="1">
              <a:lnSpc>
                <a:spcPct val="100000"/>
              </a:lnSpc>
            </a:pPr>
            <a:r>
              <a:rPr lang="en-GB" sz="1800" b="1" dirty="0">
                <a:solidFill>
                  <a:srgbClr val="00B050"/>
                </a:solidFill>
              </a:rPr>
              <a:t>Dr John </a:t>
            </a:r>
            <a:r>
              <a:rPr lang="en-GB" sz="1800" b="1" dirty="0" err="1">
                <a:solidFill>
                  <a:srgbClr val="00B050"/>
                </a:solidFill>
              </a:rPr>
              <a:t>Moreiras</a:t>
            </a:r>
            <a:r>
              <a:rPr lang="en-GB" sz="1800" b="1" dirty="0">
                <a:solidFill>
                  <a:srgbClr val="00B050"/>
                </a:solidFill>
              </a:rPr>
              <a:t>, Paediatric Consultant</a:t>
            </a:r>
          </a:p>
          <a:p>
            <a:pPr lvl="1">
              <a:lnSpc>
                <a:spcPct val="150000"/>
              </a:lnSpc>
            </a:pPr>
            <a:r>
              <a:rPr lang="en-GB" sz="1800" b="1" dirty="0">
                <a:solidFill>
                  <a:srgbClr val="00B050"/>
                </a:solidFill>
              </a:rPr>
              <a:t>Whittington </a:t>
            </a:r>
            <a:r>
              <a:rPr lang="en-GB" sz="1800" b="1" dirty="0" err="1">
                <a:solidFill>
                  <a:srgbClr val="00B050"/>
                </a:solidFill>
              </a:rPr>
              <a:t>paeds</a:t>
            </a:r>
            <a:r>
              <a:rPr lang="en-GB" sz="1800" b="1" dirty="0">
                <a:solidFill>
                  <a:srgbClr val="00B050"/>
                </a:solidFill>
              </a:rPr>
              <a:t> asthma </a:t>
            </a:r>
          </a:p>
          <a:p>
            <a:pPr lvl="1">
              <a:lnSpc>
                <a:spcPct val="150000"/>
              </a:lnSpc>
            </a:pPr>
            <a:endParaRPr lang="en-GB" sz="1800" dirty="0"/>
          </a:p>
          <a:p>
            <a:pPr>
              <a:lnSpc>
                <a:spcPct val="100000"/>
              </a:lnSpc>
            </a:pPr>
            <a:r>
              <a:rPr lang="en-GB" sz="1800" dirty="0"/>
              <a:t>Scores for </a:t>
            </a:r>
            <a:r>
              <a:rPr lang="en-GB" sz="1800" b="1" dirty="0"/>
              <a:t>Breathing, Progression, Salbutamol use and Peak Flow</a:t>
            </a:r>
          </a:p>
          <a:p>
            <a:pPr>
              <a:lnSpc>
                <a:spcPct val="150000"/>
              </a:lnSpc>
            </a:pPr>
            <a:r>
              <a:rPr lang="en-GB" sz="1800" dirty="0"/>
              <a:t>Generates total score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75533-243D-4352-A132-D2CE95326AE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160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78983" t="11406" b="22727"/>
          <a:stretch/>
        </p:blipFill>
        <p:spPr>
          <a:xfrm>
            <a:off x="64698" y="103516"/>
            <a:ext cx="1127567" cy="5520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396" y="137484"/>
            <a:ext cx="955573" cy="484157"/>
          </a:xfrm>
          <a:prstGeom prst="rect">
            <a:avLst/>
          </a:prstGeom>
        </p:spPr>
      </p:pic>
      <p:sp>
        <p:nvSpPr>
          <p:cNvPr id="9" name="Title 8"/>
          <p:cNvSpPr>
            <a:spLocks noGrp="1"/>
          </p:cNvSpPr>
          <p:nvPr>
            <p:ph type="title"/>
          </p:nvPr>
        </p:nvSpPr>
        <p:spPr>
          <a:xfrm>
            <a:off x="628650" y="621640"/>
            <a:ext cx="7886700" cy="1198438"/>
          </a:xfrm>
        </p:spPr>
        <p:txBody>
          <a:bodyPr>
            <a:normAutofit/>
          </a:bodyPr>
          <a:lstStyle/>
          <a:p>
            <a:r>
              <a:rPr lang="en-GB" sz="2000" b="1" dirty="0"/>
              <a:t>Triage Outcomes</a:t>
            </a:r>
          </a:p>
        </p:txBody>
      </p:sp>
      <p:sp>
        <p:nvSpPr>
          <p:cNvPr id="10" name="Content Placeholder 9"/>
          <p:cNvSpPr>
            <a:spLocks noGrp="1"/>
          </p:cNvSpPr>
          <p:nvPr>
            <p:ph idx="1"/>
          </p:nvPr>
        </p:nvSpPr>
        <p:spPr>
          <a:xfrm>
            <a:off x="628650" y="1693277"/>
            <a:ext cx="7886700" cy="5032376"/>
          </a:xfrm>
        </p:spPr>
        <p:txBody>
          <a:bodyPr>
            <a:normAutofit/>
          </a:bodyPr>
          <a:lstStyle/>
          <a:p>
            <a:r>
              <a:rPr lang="en-GB" sz="1800" b="1" dirty="0">
                <a:solidFill>
                  <a:srgbClr val="FF0000"/>
                </a:solidFill>
              </a:rPr>
              <a:t>≥</a:t>
            </a:r>
            <a:r>
              <a:rPr lang="en-GB" b="1" dirty="0">
                <a:solidFill>
                  <a:srgbClr val="FF0000"/>
                </a:solidFill>
              </a:rPr>
              <a:t> </a:t>
            </a:r>
            <a:r>
              <a:rPr lang="en-GB" sz="1800" b="1" dirty="0">
                <a:solidFill>
                  <a:srgbClr val="FF0000"/>
                </a:solidFill>
              </a:rPr>
              <a:t>4 = RED</a:t>
            </a:r>
          </a:p>
          <a:p>
            <a:pPr lvl="1"/>
            <a:r>
              <a:rPr lang="en-GB" sz="1800" dirty="0"/>
              <a:t>Patient deteriorated post discharge</a:t>
            </a:r>
          </a:p>
          <a:p>
            <a:pPr lvl="1"/>
            <a:r>
              <a:rPr lang="en-GB" sz="1800" dirty="0"/>
              <a:t>Urgent return to ED for assessment</a:t>
            </a:r>
          </a:p>
          <a:p>
            <a:pPr lvl="1"/>
            <a:endParaRPr lang="en-GB" sz="1800" dirty="0"/>
          </a:p>
          <a:p>
            <a:r>
              <a:rPr lang="en-GB" sz="1800" b="1" dirty="0">
                <a:solidFill>
                  <a:srgbClr val="FFC000"/>
                </a:solidFill>
              </a:rPr>
              <a:t>2 to 3 = Yellow</a:t>
            </a:r>
            <a:endParaRPr lang="en-GB" sz="1800" dirty="0">
              <a:solidFill>
                <a:srgbClr val="FFC000"/>
              </a:solidFill>
            </a:endParaRPr>
          </a:p>
          <a:p>
            <a:pPr lvl="1"/>
            <a:r>
              <a:rPr lang="en-GB" sz="1800" dirty="0"/>
              <a:t>Not better / Condition not improving</a:t>
            </a:r>
          </a:p>
          <a:p>
            <a:pPr lvl="1"/>
            <a:r>
              <a:rPr lang="en-GB" sz="1800" dirty="0"/>
              <a:t>Requires face to face 48 hour review</a:t>
            </a:r>
          </a:p>
          <a:p>
            <a:pPr lvl="1"/>
            <a:r>
              <a:rPr lang="en-GB" sz="1800" dirty="0"/>
              <a:t>GP or PPC review</a:t>
            </a:r>
          </a:p>
          <a:p>
            <a:pPr lvl="1"/>
            <a:endParaRPr lang="en-GB" sz="1800" dirty="0"/>
          </a:p>
          <a:p>
            <a:r>
              <a:rPr lang="en-GB" sz="1800" b="1" dirty="0">
                <a:solidFill>
                  <a:srgbClr val="00B050"/>
                </a:solidFill>
              </a:rPr>
              <a:t>0 to 1 = Green</a:t>
            </a:r>
          </a:p>
          <a:p>
            <a:pPr lvl="1"/>
            <a:r>
              <a:rPr lang="en-GB" sz="1800" dirty="0"/>
              <a:t>Improved / Acute attack resolved</a:t>
            </a:r>
            <a:endParaRPr lang="en-GB" sz="1800" dirty="0">
              <a:solidFill>
                <a:srgbClr val="C00000"/>
              </a:solidFill>
            </a:endParaRPr>
          </a:p>
          <a:p>
            <a:pPr lvl="1"/>
            <a:r>
              <a:rPr lang="en-GB" sz="1800" dirty="0"/>
              <a:t>No requirement for in-person review</a:t>
            </a:r>
          </a:p>
          <a:p>
            <a:pPr lvl="1"/>
            <a:r>
              <a:rPr lang="en-GB" sz="1800" dirty="0"/>
              <a:t>Routine f/u with PPC or secondary care</a:t>
            </a:r>
          </a:p>
        </p:txBody>
      </p:sp>
      <p:sp>
        <p:nvSpPr>
          <p:cNvPr id="2" name="Right Brace 1"/>
          <p:cNvSpPr/>
          <p:nvPr/>
        </p:nvSpPr>
        <p:spPr>
          <a:xfrm>
            <a:off x="6136496" y="1700808"/>
            <a:ext cx="333876" cy="4611997"/>
          </a:xfrm>
          <a:prstGeom prst="rightBrac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p:nvPr/>
        </p:nvSpPr>
        <p:spPr>
          <a:xfrm>
            <a:off x="6876256" y="2924944"/>
            <a:ext cx="186857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Unable to contact?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No answer?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a:ea typeface="+mn-ea"/>
                <a:cs typeface="+mn-cs"/>
              </a:rPr>
              <a:t>ALL patients referred through to PPC team are given a routine appointment for PPC review in PPC clinic</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75533-243D-4352-A132-D2CE95326AE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90810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78983" t="11406" b="22727"/>
          <a:stretch/>
        </p:blipFill>
        <p:spPr>
          <a:xfrm>
            <a:off x="64698" y="103516"/>
            <a:ext cx="1127567" cy="5520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396" y="137484"/>
            <a:ext cx="955573" cy="484157"/>
          </a:xfrm>
          <a:prstGeom prst="rect">
            <a:avLst/>
          </a:prstGeom>
        </p:spPr>
      </p:pic>
      <p:sp>
        <p:nvSpPr>
          <p:cNvPr id="9" name="Title 8"/>
          <p:cNvSpPr>
            <a:spLocks noGrp="1"/>
          </p:cNvSpPr>
          <p:nvPr>
            <p:ph type="title"/>
          </p:nvPr>
        </p:nvSpPr>
        <p:spPr>
          <a:xfrm>
            <a:off x="622007" y="621641"/>
            <a:ext cx="7886700" cy="863143"/>
          </a:xfrm>
        </p:spPr>
        <p:txBody>
          <a:bodyPr>
            <a:normAutofit/>
          </a:bodyPr>
          <a:lstStyle/>
          <a:p>
            <a:r>
              <a:rPr lang="en-GB" sz="2000" b="1" dirty="0"/>
              <a:t>Summary of Outcomes 2018</a:t>
            </a:r>
          </a:p>
        </p:txBody>
      </p:sp>
      <p:sp>
        <p:nvSpPr>
          <p:cNvPr id="7" name="Content Placeholder 9"/>
          <p:cNvSpPr>
            <a:spLocks noGrp="1"/>
          </p:cNvSpPr>
          <p:nvPr>
            <p:ph idx="1"/>
          </p:nvPr>
        </p:nvSpPr>
        <p:spPr>
          <a:xfrm>
            <a:off x="582452" y="1484784"/>
            <a:ext cx="7969730" cy="4905575"/>
          </a:xfrm>
        </p:spPr>
        <p:txBody>
          <a:bodyPr>
            <a:normAutofit lnSpcReduction="10000"/>
          </a:bodyPr>
          <a:lstStyle/>
          <a:p>
            <a:r>
              <a:rPr lang="en-GB" sz="1800" b="1" dirty="0"/>
              <a:t>Triage tool:</a:t>
            </a:r>
          </a:p>
          <a:p>
            <a:pPr lvl="1"/>
            <a:r>
              <a:rPr lang="en-GB" sz="1800" dirty="0"/>
              <a:t>Data suggest is </a:t>
            </a:r>
            <a:r>
              <a:rPr lang="en-GB" sz="1800" b="1" dirty="0"/>
              <a:t>safe to use</a:t>
            </a:r>
          </a:p>
          <a:p>
            <a:pPr lvl="1"/>
            <a:r>
              <a:rPr lang="en-GB" sz="1800" dirty="0"/>
              <a:t>Triage outcomes </a:t>
            </a:r>
            <a:r>
              <a:rPr lang="en-GB" sz="1800" b="1" dirty="0"/>
              <a:t>correlate</a:t>
            </a:r>
            <a:r>
              <a:rPr lang="en-GB" sz="1800" dirty="0"/>
              <a:t> with patient condition </a:t>
            </a:r>
          </a:p>
          <a:p>
            <a:pPr lvl="1"/>
            <a:r>
              <a:rPr lang="en-GB" sz="1800" b="1" dirty="0"/>
              <a:t>No evidence </a:t>
            </a:r>
            <a:r>
              <a:rPr lang="en-GB" sz="1800" dirty="0"/>
              <a:t>of adverse outcomes</a:t>
            </a:r>
          </a:p>
          <a:p>
            <a:pPr lvl="1"/>
            <a:endParaRPr lang="en-GB" sz="1800" dirty="0"/>
          </a:p>
          <a:p>
            <a:r>
              <a:rPr lang="en-GB" sz="1800" b="1" dirty="0"/>
              <a:t>PPCN 48 hour review service:</a:t>
            </a:r>
          </a:p>
          <a:p>
            <a:pPr lvl="1"/>
            <a:r>
              <a:rPr lang="en-GB" sz="1800" dirty="0"/>
              <a:t>Achieves rates of 48 hour review </a:t>
            </a:r>
            <a:r>
              <a:rPr lang="en-GB" sz="1800" b="1" dirty="0"/>
              <a:t>double the national average</a:t>
            </a:r>
          </a:p>
          <a:p>
            <a:pPr lvl="1"/>
            <a:r>
              <a:rPr lang="en-GB" sz="1800" b="1" dirty="0"/>
              <a:t>Cost effective </a:t>
            </a:r>
            <a:r>
              <a:rPr lang="en-GB" sz="1800" dirty="0"/>
              <a:t>– saves money on A&amp;E re-attendance / admissions</a:t>
            </a:r>
          </a:p>
          <a:p>
            <a:pPr lvl="1"/>
            <a:r>
              <a:rPr lang="en-GB" sz="1800" b="1" dirty="0"/>
              <a:t>Highly rated </a:t>
            </a:r>
            <a:r>
              <a:rPr lang="en-GB" sz="1800" dirty="0"/>
              <a:t>by patients and families</a:t>
            </a:r>
          </a:p>
          <a:p>
            <a:pPr lvl="1"/>
            <a:r>
              <a:rPr lang="en-GB" sz="1800" dirty="0"/>
              <a:t>Makes patients with asthma </a:t>
            </a:r>
            <a:r>
              <a:rPr lang="en-GB" sz="1800" b="1" dirty="0"/>
              <a:t>safer</a:t>
            </a:r>
          </a:p>
          <a:p>
            <a:pPr marL="457200" lvl="1" indent="0" algn="ctr">
              <a:buNone/>
            </a:pPr>
            <a:endParaRPr lang="en-GB" sz="1800" dirty="0"/>
          </a:p>
          <a:p>
            <a:pPr marL="0" indent="0" algn="ctr">
              <a:buNone/>
            </a:pPr>
            <a:r>
              <a:rPr lang="en-GB" sz="1800" b="1" dirty="0"/>
              <a:t>Receiving a review after ED attendance in Islington makes you:</a:t>
            </a:r>
          </a:p>
          <a:p>
            <a:pPr marL="0" indent="0" algn="ctr">
              <a:buNone/>
            </a:pPr>
            <a:endParaRPr lang="en-GB" sz="1800" b="1" dirty="0"/>
          </a:p>
          <a:p>
            <a:pPr marL="457200" lvl="1" indent="0" algn="ctr">
              <a:buNone/>
            </a:pPr>
            <a:r>
              <a:rPr lang="en-GB" sz="1800" b="1" dirty="0"/>
              <a:t>2.5 times </a:t>
            </a:r>
            <a:r>
              <a:rPr lang="en-GB" sz="1800" dirty="0"/>
              <a:t>less likely to </a:t>
            </a:r>
            <a:r>
              <a:rPr lang="en-GB" sz="1800" b="1" dirty="0"/>
              <a:t>re-attend A&amp;E</a:t>
            </a:r>
          </a:p>
          <a:p>
            <a:pPr marL="457200" lvl="1" indent="0" algn="ctr">
              <a:buNone/>
            </a:pPr>
            <a:r>
              <a:rPr lang="en-GB" sz="1800" b="1" dirty="0"/>
              <a:t>3.8 times </a:t>
            </a:r>
            <a:r>
              <a:rPr lang="en-GB" sz="1800" dirty="0"/>
              <a:t>less likely to be </a:t>
            </a:r>
            <a:r>
              <a:rPr lang="en-GB" sz="1800" b="1" dirty="0"/>
              <a:t>re-admitted</a:t>
            </a:r>
          </a:p>
          <a:p>
            <a:pPr lvl="1"/>
            <a:endParaRPr lang="en-GB" dirty="0"/>
          </a:p>
          <a:p>
            <a:endParaRPr lang="en-GB" sz="2400" dirty="0"/>
          </a:p>
          <a:p>
            <a:pPr lvl="1"/>
            <a:endParaRPr lang="en-GB" sz="2000" dirty="0"/>
          </a:p>
          <a:p>
            <a:pPr marL="457200" lvl="1" indent="0">
              <a:buNone/>
            </a:pPr>
            <a:endParaRPr lang="en-GB" sz="2000" dirty="0"/>
          </a:p>
          <a:p>
            <a:endParaRPr lang="en-GB" sz="2400" u="sng" dirty="0"/>
          </a:p>
          <a:p>
            <a:pPr lvl="1"/>
            <a:endParaRPr lang="en-GB" sz="2000" u="sng" dirty="0"/>
          </a:p>
          <a:p>
            <a:pPr lvl="1"/>
            <a:endParaRPr lang="en-GB" sz="2000" u="sng" dirty="0"/>
          </a:p>
          <a:p>
            <a:pPr marL="457200" lvl="1" indent="0">
              <a:buNone/>
            </a:pPr>
            <a:endParaRPr lang="en-GB" sz="2000" u="sng" dirty="0"/>
          </a:p>
          <a:p>
            <a:pPr lvl="1"/>
            <a:endParaRPr lang="en-GB" sz="2000" b="1" u="sng" dirty="0">
              <a:solidFill>
                <a:schemeClr val="accent1">
                  <a:lumMod val="75000"/>
                </a:schemeClr>
              </a:solidFill>
            </a:endParaRPr>
          </a:p>
          <a:p>
            <a:pPr lvl="1"/>
            <a:endParaRPr lang="en-GB" sz="2000" b="1" u="sng" dirty="0">
              <a:solidFill>
                <a:schemeClr val="accent1">
                  <a:lumMod val="75000"/>
                </a:schemeClr>
              </a:solidFill>
            </a:endParaRPr>
          </a:p>
          <a:p>
            <a:endParaRPr lang="en-GB" sz="2000" u="sng" dirty="0"/>
          </a:p>
          <a:p>
            <a:endParaRPr lang="en-GB" sz="2000" u="sng" dirty="0"/>
          </a:p>
          <a:p>
            <a:endParaRPr lang="en-GB" sz="2000" dirty="0"/>
          </a:p>
          <a:p>
            <a:pPr marL="457200" lvl="1" indent="0">
              <a:buNone/>
            </a:pPr>
            <a:endParaRPr lang="en-GB" sz="20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75533-243D-4352-A132-D2CE95326AE4}"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905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19256" cy="3730426"/>
          </a:xfrm>
        </p:spPr>
        <p:txBody>
          <a:bodyPr>
            <a:normAutofit/>
          </a:bodyPr>
          <a:lstStyle/>
          <a:p>
            <a:r>
              <a:rPr lang="en-GB" sz="2000" b="1" dirty="0"/>
              <a:t>48hr Review Telephone Triage Comparative Data 2018 to 2019</a:t>
            </a:r>
            <a:br>
              <a:rPr lang="en-GB" sz="2000" b="1" dirty="0"/>
            </a:br>
            <a:br>
              <a:rPr lang="en-GB" sz="2000" b="1" dirty="0"/>
            </a:br>
            <a:r>
              <a:rPr lang="en-GB" sz="2000" b="1" dirty="0"/>
              <a:t>(01/09/2018- 30/11/2018 and 01/09/2019- 30/11/2019) </a:t>
            </a:r>
          </a:p>
        </p:txBody>
      </p:sp>
      <p:pic>
        <p:nvPicPr>
          <p:cNvPr id="4" name="Picture 3"/>
          <p:cNvPicPr>
            <a:picLocks noChangeAspect="1"/>
          </p:cNvPicPr>
          <p:nvPr/>
        </p:nvPicPr>
        <p:blipFill rotWithShape="1">
          <a:blip r:embed="rId3"/>
          <a:srcRect l="78983" t="11406" b="22727"/>
          <a:stretch/>
        </p:blipFill>
        <p:spPr>
          <a:xfrm>
            <a:off x="64698" y="103516"/>
            <a:ext cx="1127567" cy="5520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396" y="137484"/>
            <a:ext cx="955573" cy="484157"/>
          </a:xfrm>
          <a:prstGeom prst="rect">
            <a:avLst/>
          </a:prstGeom>
        </p:spPr>
      </p:pic>
    </p:spTree>
    <p:extLst>
      <p:ext uri="{BB962C8B-B14F-4D97-AF65-F5344CB8AC3E}">
        <p14:creationId xmlns:p14="http://schemas.microsoft.com/office/powerpoint/2010/main" val="1496056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09027" y="4077072"/>
          <a:ext cx="4464496" cy="2592288"/>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159" y="4101674"/>
            <a:ext cx="4005263"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5"/>
          <a:srcRect l="78983" t="11406" b="22727"/>
          <a:stretch/>
        </p:blipFill>
        <p:spPr>
          <a:xfrm>
            <a:off x="86264" y="103516"/>
            <a:ext cx="1503422" cy="55209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4396" y="137484"/>
            <a:ext cx="955573" cy="484157"/>
          </a:xfrm>
          <a:prstGeom prst="rect">
            <a:avLst/>
          </a:prstGeom>
        </p:spPr>
      </p:pic>
      <p:sp>
        <p:nvSpPr>
          <p:cNvPr id="7" name="TextBox 6"/>
          <p:cNvSpPr txBox="1"/>
          <p:nvPr/>
        </p:nvSpPr>
        <p:spPr>
          <a:xfrm>
            <a:off x="467544" y="3793897"/>
            <a:ext cx="32698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2018</a:t>
            </a:r>
          </a:p>
        </p:txBody>
      </p:sp>
      <p:sp>
        <p:nvSpPr>
          <p:cNvPr id="9" name="TextBox 8"/>
          <p:cNvSpPr txBox="1"/>
          <p:nvPr/>
        </p:nvSpPr>
        <p:spPr>
          <a:xfrm>
            <a:off x="5041215" y="3768002"/>
            <a:ext cx="32698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2019</a:t>
            </a:r>
          </a:p>
        </p:txBody>
      </p:sp>
      <p:sp>
        <p:nvSpPr>
          <p:cNvPr id="13" name="TextBox 12"/>
          <p:cNvSpPr txBox="1"/>
          <p:nvPr/>
        </p:nvSpPr>
        <p:spPr>
          <a:xfrm>
            <a:off x="755576" y="1196752"/>
            <a:ext cx="32698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2018</a:t>
            </a:r>
          </a:p>
        </p:txBody>
      </p:sp>
      <p:sp>
        <p:nvSpPr>
          <p:cNvPr id="14" name="TextBox 13"/>
          <p:cNvSpPr txBox="1"/>
          <p:nvPr/>
        </p:nvSpPr>
        <p:spPr>
          <a:xfrm>
            <a:off x="4972852" y="1229721"/>
            <a:ext cx="32698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2019</a:t>
            </a:r>
          </a:p>
        </p:txBody>
      </p:sp>
      <p:graphicFrame>
        <p:nvGraphicFramePr>
          <p:cNvPr id="15" name="Chart 14"/>
          <p:cNvGraphicFramePr>
            <a:graphicFrameLocks/>
          </p:cNvGraphicFramePr>
          <p:nvPr/>
        </p:nvGraphicFramePr>
        <p:xfrm>
          <a:off x="4812147" y="1496004"/>
          <a:ext cx="3591286" cy="22719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a:graphicFrameLocks/>
          </p:cNvGraphicFramePr>
          <p:nvPr/>
        </p:nvGraphicFramePr>
        <p:xfrm>
          <a:off x="565329" y="1602905"/>
          <a:ext cx="3503244" cy="2165097"/>
        </p:xfrm>
        <a:graphic>
          <a:graphicData uri="http://schemas.openxmlformats.org/drawingml/2006/chart">
            <c:chart xmlns:c="http://schemas.openxmlformats.org/drawingml/2006/chart" xmlns:r="http://schemas.openxmlformats.org/officeDocument/2006/relationships" r:id="rId8"/>
          </a:graphicData>
        </a:graphic>
      </p:graphicFrame>
      <p:sp>
        <p:nvSpPr>
          <p:cNvPr id="10" name="TextBox 9"/>
          <p:cNvSpPr txBox="1"/>
          <p:nvPr/>
        </p:nvSpPr>
        <p:spPr>
          <a:xfrm>
            <a:off x="1835696" y="252309"/>
            <a:ext cx="61926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Overview September-November 2018 to  September-November 2019 </a:t>
            </a:r>
          </a:p>
        </p:txBody>
      </p:sp>
    </p:spTree>
    <p:extLst>
      <p:ext uri="{BB962C8B-B14F-4D97-AF65-F5344CB8AC3E}">
        <p14:creationId xmlns:p14="http://schemas.microsoft.com/office/powerpoint/2010/main" val="1862755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dirty="0"/>
              <a:t>2019 September to November Data Overview</a:t>
            </a:r>
          </a:p>
        </p:txBody>
      </p:sp>
      <p:pic>
        <p:nvPicPr>
          <p:cNvPr id="4" name="Picture 3"/>
          <p:cNvPicPr>
            <a:picLocks noChangeAspect="1"/>
          </p:cNvPicPr>
          <p:nvPr/>
        </p:nvPicPr>
        <p:blipFill rotWithShape="1">
          <a:blip r:embed="rId3"/>
          <a:srcRect l="78983" t="11406" b="22727"/>
          <a:stretch/>
        </p:blipFill>
        <p:spPr>
          <a:xfrm>
            <a:off x="86264" y="103516"/>
            <a:ext cx="1503422" cy="5520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396" y="137484"/>
            <a:ext cx="955573" cy="484157"/>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096913"/>
            <a:ext cx="8117259" cy="431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42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a:t>#AskAboutAsthma</a:t>
            </a:r>
            <a:br>
              <a:rPr lang="en-GB" sz="2800" dirty="0"/>
            </a:br>
            <a:endParaRPr lang="en-GB" sz="2800" dirty="0"/>
          </a:p>
        </p:txBody>
      </p:sp>
      <p:sp>
        <p:nvSpPr>
          <p:cNvPr id="3" name="Slide Number Placeholder 2"/>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524A1-7B6A-464D-B8BC-8FE2E057339E}" type="slidenum">
              <a:rPr kumimoji="0" lang="en-GB" sz="1200" b="0" i="0" u="none" strike="noStrike" kern="1200" cap="none" spc="0" normalizeH="0" baseline="0" noProof="0" smtClean="0">
                <a:ln>
                  <a:noFill/>
                </a:ln>
                <a:solidFill>
                  <a:srgbClr val="3F3F3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3F3F3F">
                  <a:lumMod val="50000"/>
                </a:srgbClr>
              </a:solidFill>
              <a:effectLst/>
              <a:uLnTx/>
              <a:uFillTx/>
              <a:latin typeface="Arial"/>
              <a:ea typeface="+mn-ea"/>
              <a:cs typeface="+mn-cs"/>
            </a:endParaRPr>
          </a:p>
        </p:txBody>
      </p:sp>
      <p:sp>
        <p:nvSpPr>
          <p:cNvPr id="2" name="Rectangle 1">
            <a:extLst>
              <a:ext uri="{FF2B5EF4-FFF2-40B4-BE49-F238E27FC236}">
                <a16:creationId xmlns:a16="http://schemas.microsoft.com/office/drawing/2014/main" id="{AD90F69E-B252-4838-9D57-B9E425F8E20A}"/>
              </a:ext>
            </a:extLst>
          </p:cNvPr>
          <p:cNvSpPr/>
          <p:nvPr/>
        </p:nvSpPr>
        <p:spPr>
          <a:xfrm>
            <a:off x="359532" y="1207016"/>
            <a:ext cx="8424936"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33333"/>
                </a:solidFill>
                <a:effectLst/>
                <a:uLnTx/>
                <a:uFillTx/>
                <a:latin typeface="Open Sans"/>
                <a:ea typeface="+mn-ea"/>
                <a:cs typeface="+mn-cs"/>
              </a:rPr>
              <a:t>The campaign aims to encourage health professionals, children and young people and their families to ASK for three simple effective interventions to help them control their asthma by: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33333"/>
                </a:solidFill>
                <a:effectLst/>
                <a:uLnTx/>
                <a:uFillTx/>
                <a:latin typeface="Open Sans"/>
                <a:ea typeface="+mn-ea"/>
                <a:cs typeface="+mn-cs"/>
              </a:rPr>
              <a:t>Having an asthma management plan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33333"/>
                </a:solidFill>
                <a:effectLst/>
                <a:uLnTx/>
                <a:uFillTx/>
                <a:latin typeface="Open Sans"/>
                <a:ea typeface="+mn-ea"/>
                <a:cs typeface="+mn-cs"/>
              </a:rPr>
              <a:t>Being able to use their inhaler effectively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333333"/>
                </a:solidFill>
                <a:effectLst/>
                <a:uLnTx/>
                <a:uFillTx/>
                <a:latin typeface="Open Sans"/>
                <a:ea typeface="+mn-ea"/>
                <a:cs typeface="+mn-cs"/>
              </a:rPr>
              <a:t>Having an annual asthma review (as a minimum)</a:t>
            </a:r>
          </a:p>
        </p:txBody>
      </p:sp>
    </p:spTree>
    <p:extLst>
      <p:ext uri="{BB962C8B-B14F-4D97-AF65-F5344CB8AC3E}">
        <p14:creationId xmlns:p14="http://schemas.microsoft.com/office/powerpoint/2010/main" val="10566235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5736" y="264728"/>
            <a:ext cx="55446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Re-Attendance within 7 days of Discharge Table of Data</a:t>
            </a:r>
          </a:p>
        </p:txBody>
      </p:sp>
      <p:pic>
        <p:nvPicPr>
          <p:cNvPr id="4" name="Picture 3"/>
          <p:cNvPicPr>
            <a:picLocks noChangeAspect="1"/>
          </p:cNvPicPr>
          <p:nvPr/>
        </p:nvPicPr>
        <p:blipFill rotWithShape="1">
          <a:blip r:embed="rId3"/>
          <a:srcRect l="78983" t="11406" b="22727"/>
          <a:stretch/>
        </p:blipFill>
        <p:spPr>
          <a:xfrm>
            <a:off x="86264" y="103516"/>
            <a:ext cx="1503422" cy="5520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396" y="137484"/>
            <a:ext cx="955573" cy="484157"/>
          </a:xfrm>
          <a:prstGeom prst="rect">
            <a:avLst/>
          </a:prstGeom>
        </p:spPr>
      </p:pic>
      <p:graphicFrame>
        <p:nvGraphicFramePr>
          <p:cNvPr id="2" name="Table 1"/>
          <p:cNvGraphicFramePr>
            <a:graphicFrameLocks noGrp="1"/>
          </p:cNvGraphicFramePr>
          <p:nvPr/>
        </p:nvGraphicFramePr>
        <p:xfrm>
          <a:off x="395536" y="984784"/>
          <a:ext cx="8219256" cy="3755170"/>
        </p:xfrm>
        <a:graphic>
          <a:graphicData uri="http://schemas.openxmlformats.org/drawingml/2006/table">
            <a:tbl>
              <a:tblPr/>
              <a:tblGrid>
                <a:gridCol w="2075154">
                  <a:extLst>
                    <a:ext uri="{9D8B030D-6E8A-4147-A177-3AD203B41FA5}">
                      <a16:colId xmlns:a16="http://schemas.microsoft.com/office/drawing/2014/main" val="20000"/>
                    </a:ext>
                  </a:extLst>
                </a:gridCol>
                <a:gridCol w="3171955">
                  <a:extLst>
                    <a:ext uri="{9D8B030D-6E8A-4147-A177-3AD203B41FA5}">
                      <a16:colId xmlns:a16="http://schemas.microsoft.com/office/drawing/2014/main" val="20001"/>
                    </a:ext>
                  </a:extLst>
                </a:gridCol>
                <a:gridCol w="2972147">
                  <a:extLst>
                    <a:ext uri="{9D8B030D-6E8A-4147-A177-3AD203B41FA5}">
                      <a16:colId xmlns:a16="http://schemas.microsoft.com/office/drawing/2014/main" val="20002"/>
                    </a:ext>
                  </a:extLst>
                </a:gridCol>
              </a:tblGrid>
              <a:tr h="180452">
                <a:tc>
                  <a:txBody>
                    <a:bodyPr/>
                    <a:lstStyle/>
                    <a:p>
                      <a:pPr algn="ctr" fontAlgn="b"/>
                      <a:r>
                        <a:rPr lang="en-GB" sz="1400" b="1" i="0" u="none" strike="noStrike" dirty="0">
                          <a:solidFill>
                            <a:schemeClr val="tx1"/>
                          </a:solidFill>
                          <a:effectLst/>
                          <a:latin typeface="Calibri"/>
                        </a:rPr>
                        <a:t>Category</a:t>
                      </a:r>
                    </a:p>
                  </a:txBody>
                  <a:tcPr marL="0" marR="0" marT="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en-GB" sz="1400" b="1" i="0" u="none" strike="noStrike" dirty="0">
                          <a:solidFill>
                            <a:schemeClr val="tx1"/>
                          </a:solidFill>
                          <a:effectLst/>
                          <a:latin typeface="Calibri"/>
                        </a:rPr>
                        <a:t>No. of re-attendances from D/C within 7 days 2019</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ctr" fontAlgn="b"/>
                      <a:r>
                        <a:rPr lang="en-GB" sz="1400" b="1" i="0" u="none" strike="noStrike" dirty="0">
                          <a:solidFill>
                            <a:schemeClr val="tx1"/>
                          </a:solidFill>
                          <a:effectLst/>
                          <a:latin typeface="Calibri"/>
                        </a:rPr>
                        <a:t>No. of re-attendances within 7 days  of D/C 2018</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60904">
                <a:tc>
                  <a:txBody>
                    <a:bodyPr/>
                    <a:lstStyle/>
                    <a:p>
                      <a:pPr algn="ctr" fontAlgn="b"/>
                      <a:r>
                        <a:rPr lang="en-GB" sz="1400" b="1" i="0" u="none" strike="noStrike" dirty="0">
                          <a:solidFill>
                            <a:schemeClr val="tx1"/>
                          </a:solidFill>
                          <a:effectLst/>
                          <a:latin typeface="Calibri"/>
                        </a:rPr>
                        <a:t>Green</a:t>
                      </a:r>
                    </a:p>
                  </a:txBody>
                  <a:tcPr marL="0" marR="0" marT="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2D050"/>
                    </a:solidFill>
                  </a:tcPr>
                </a:tc>
                <a:tc>
                  <a:txBody>
                    <a:bodyPr/>
                    <a:lstStyle/>
                    <a:p>
                      <a:pPr algn="ctr" fontAlgn="b"/>
                      <a:r>
                        <a:rPr lang="en-GB" sz="1400" b="1" i="0" u="none" strike="noStrike">
                          <a:solidFill>
                            <a:schemeClr val="tx1"/>
                          </a:solidFill>
                          <a:effectLst/>
                          <a:latin typeface="Calibri"/>
                        </a:rPr>
                        <a:t>1</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2D050"/>
                    </a:solidFill>
                  </a:tcPr>
                </a:tc>
                <a:tc>
                  <a:txBody>
                    <a:bodyPr/>
                    <a:lstStyle/>
                    <a:p>
                      <a:pPr algn="ctr" fontAlgn="b"/>
                      <a:r>
                        <a:rPr lang="en-GB" sz="1400" b="1" i="0" u="none" strike="noStrike" dirty="0">
                          <a:solidFill>
                            <a:schemeClr val="tx1"/>
                          </a:solidFill>
                          <a:effectLst/>
                          <a:latin typeface="Calibri"/>
                        </a:rPr>
                        <a:t>0</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360904">
                <a:tc>
                  <a:txBody>
                    <a:bodyPr/>
                    <a:lstStyle/>
                    <a:p>
                      <a:pPr algn="ctr" fontAlgn="b"/>
                      <a:r>
                        <a:rPr lang="en-GB" sz="1400" b="1" i="0" u="none" strike="noStrike" dirty="0">
                          <a:solidFill>
                            <a:schemeClr val="tx1"/>
                          </a:solidFill>
                          <a:effectLst/>
                          <a:latin typeface="Calibri"/>
                        </a:rPr>
                        <a:t>Yellow</a:t>
                      </a:r>
                    </a:p>
                  </a:txBody>
                  <a:tcPr marL="0" marR="0" marT="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C000"/>
                    </a:solidFill>
                  </a:tcPr>
                </a:tc>
                <a:tc>
                  <a:txBody>
                    <a:bodyPr/>
                    <a:lstStyle/>
                    <a:p>
                      <a:pPr algn="ctr" fontAlgn="b"/>
                      <a:r>
                        <a:rPr lang="en-GB" sz="1400" b="1" i="0" u="none" strike="noStrike" dirty="0">
                          <a:solidFill>
                            <a:schemeClr val="tx1"/>
                          </a:solidFill>
                          <a:effectLst/>
                          <a:latin typeface="Calibri"/>
                        </a:rPr>
                        <a:t>2</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C000"/>
                    </a:solidFill>
                  </a:tcPr>
                </a:tc>
                <a:tc>
                  <a:txBody>
                    <a:bodyPr/>
                    <a:lstStyle/>
                    <a:p>
                      <a:pPr algn="ctr" fontAlgn="b"/>
                      <a:r>
                        <a:rPr lang="en-GB" sz="1400" b="1" i="0" u="none" strike="noStrike" dirty="0">
                          <a:solidFill>
                            <a:schemeClr val="tx1"/>
                          </a:solidFill>
                          <a:effectLst/>
                          <a:latin typeface="Calibri"/>
                        </a:rPr>
                        <a:t>2</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360904">
                <a:tc>
                  <a:txBody>
                    <a:bodyPr/>
                    <a:lstStyle/>
                    <a:p>
                      <a:pPr algn="ctr" fontAlgn="b"/>
                      <a:r>
                        <a:rPr lang="en-GB" sz="1400" b="1" i="0" u="none" strike="noStrike" dirty="0">
                          <a:solidFill>
                            <a:schemeClr val="tx1"/>
                          </a:solidFill>
                          <a:effectLst/>
                          <a:latin typeface="Calibri"/>
                        </a:rPr>
                        <a:t>Red</a:t>
                      </a:r>
                    </a:p>
                  </a:txBody>
                  <a:tcPr marL="0" marR="0" marT="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C0504D"/>
                    </a:solidFill>
                  </a:tcPr>
                </a:tc>
                <a:tc>
                  <a:txBody>
                    <a:bodyPr/>
                    <a:lstStyle/>
                    <a:p>
                      <a:pPr algn="ctr" fontAlgn="b"/>
                      <a:r>
                        <a:rPr lang="en-GB" sz="1400" b="1" i="0" u="none" strike="noStrike" dirty="0">
                          <a:solidFill>
                            <a:schemeClr val="tx1"/>
                          </a:solidFill>
                          <a:effectLst/>
                          <a:latin typeface="Calibri"/>
                        </a:rPr>
                        <a:t>2</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C0504D"/>
                    </a:solidFill>
                  </a:tcPr>
                </a:tc>
                <a:tc>
                  <a:txBody>
                    <a:bodyPr/>
                    <a:lstStyle/>
                    <a:p>
                      <a:pPr algn="ctr" fontAlgn="b"/>
                      <a:r>
                        <a:rPr lang="en-GB" sz="1400" b="1" i="0" u="none" strike="noStrike">
                          <a:solidFill>
                            <a:schemeClr val="tx1"/>
                          </a:solidFill>
                          <a:effectLst/>
                          <a:latin typeface="Calibri"/>
                        </a:rPr>
                        <a:t>3</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C0504D"/>
                    </a:solidFill>
                  </a:tcPr>
                </a:tc>
                <a:extLst>
                  <a:ext uri="{0D108BD9-81ED-4DB2-BD59-A6C34878D82A}">
                    <a16:rowId xmlns:a16="http://schemas.microsoft.com/office/drawing/2014/main" val="10003"/>
                  </a:ext>
                </a:extLst>
              </a:tr>
              <a:tr h="538858">
                <a:tc>
                  <a:txBody>
                    <a:bodyPr/>
                    <a:lstStyle/>
                    <a:p>
                      <a:pPr algn="ctr" fontAlgn="b"/>
                      <a:r>
                        <a:rPr lang="en-GB" sz="1400" b="1" i="0" u="none" strike="noStrike" dirty="0">
                          <a:solidFill>
                            <a:schemeClr val="tx1"/>
                          </a:solidFill>
                          <a:effectLst/>
                          <a:latin typeface="Calibri"/>
                        </a:rPr>
                        <a:t>GP (no triage score)</a:t>
                      </a:r>
                    </a:p>
                  </a:txBody>
                  <a:tcPr marL="0" marR="0" marT="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9D9D9"/>
                    </a:solidFill>
                  </a:tcPr>
                </a:tc>
                <a:tc>
                  <a:txBody>
                    <a:bodyPr/>
                    <a:lstStyle/>
                    <a:p>
                      <a:pPr algn="ctr" fontAlgn="b"/>
                      <a:r>
                        <a:rPr lang="en-GB" sz="1400" b="1" i="0" u="none" strike="noStrike" dirty="0">
                          <a:solidFill>
                            <a:schemeClr val="tx1"/>
                          </a:solidFill>
                          <a:effectLst/>
                          <a:latin typeface="Calibri"/>
                        </a:rPr>
                        <a:t>2</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9D9D9"/>
                    </a:solidFill>
                  </a:tcPr>
                </a:tc>
                <a:tc>
                  <a:txBody>
                    <a:bodyPr/>
                    <a:lstStyle/>
                    <a:p>
                      <a:pPr algn="ctr" fontAlgn="b"/>
                      <a:r>
                        <a:rPr lang="en-GB" sz="1400" b="1" i="0" u="none" strike="noStrike">
                          <a:solidFill>
                            <a:schemeClr val="tx1"/>
                          </a:solidFill>
                          <a:effectLst/>
                          <a:latin typeface="Calibri"/>
                        </a:rPr>
                        <a:t>0</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80452">
                <a:tc>
                  <a:txBody>
                    <a:bodyPr/>
                    <a:lstStyle/>
                    <a:p>
                      <a:pPr algn="ctr" fontAlgn="b"/>
                      <a:r>
                        <a:rPr lang="en-GB" sz="1400" b="1" i="0" u="none" strike="noStrike">
                          <a:solidFill>
                            <a:schemeClr val="tx1"/>
                          </a:solidFill>
                          <a:effectLst/>
                          <a:latin typeface="Calibri"/>
                        </a:rPr>
                        <a:t>Unsuccessful 48hr review</a:t>
                      </a:r>
                    </a:p>
                  </a:txBody>
                  <a:tcPr marL="0" marR="0" marT="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FBFBF"/>
                    </a:solidFill>
                  </a:tcPr>
                </a:tc>
                <a:tc>
                  <a:txBody>
                    <a:bodyPr/>
                    <a:lstStyle/>
                    <a:p>
                      <a:pPr algn="ctr" fontAlgn="b"/>
                      <a:r>
                        <a:rPr lang="en-GB" sz="1400" b="1" i="0" u="none" strike="noStrike" dirty="0">
                          <a:solidFill>
                            <a:schemeClr val="tx1"/>
                          </a:solidFill>
                          <a:effectLst/>
                          <a:latin typeface="Calibri"/>
                        </a:rPr>
                        <a:t>0</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FBFBF"/>
                    </a:solidFill>
                  </a:tcPr>
                </a:tc>
                <a:tc>
                  <a:txBody>
                    <a:bodyPr/>
                    <a:lstStyle/>
                    <a:p>
                      <a:pPr algn="ctr" fontAlgn="b"/>
                      <a:r>
                        <a:rPr lang="en-GB" sz="1400" b="1" i="0" u="none" strike="noStrike">
                          <a:solidFill>
                            <a:schemeClr val="tx1"/>
                          </a:solidFill>
                          <a:effectLst/>
                          <a:latin typeface="Calibri"/>
                        </a:rPr>
                        <a:t>5</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BFBFBF"/>
                    </a:solidFill>
                  </a:tcPr>
                </a:tc>
                <a:extLst>
                  <a:ext uri="{0D108BD9-81ED-4DB2-BD59-A6C34878D82A}">
                    <a16:rowId xmlns:a16="http://schemas.microsoft.com/office/drawing/2014/main" val="10005"/>
                  </a:ext>
                </a:extLst>
              </a:tr>
              <a:tr h="180452">
                <a:tc>
                  <a:txBody>
                    <a:bodyPr/>
                    <a:lstStyle/>
                    <a:p>
                      <a:pPr algn="ctr" fontAlgn="b"/>
                      <a:r>
                        <a:rPr lang="en-GB" sz="1400" b="1" i="0" u="none" strike="noStrike" dirty="0">
                          <a:solidFill>
                            <a:schemeClr val="tx1"/>
                          </a:solidFill>
                          <a:effectLst/>
                          <a:latin typeface="Calibri"/>
                        </a:rPr>
                        <a:t>Total</a:t>
                      </a:r>
                    </a:p>
                  </a:txBody>
                  <a:tcPr marL="0" marR="0" marT="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GB" sz="1400" b="1" i="0" u="none" strike="noStrike" dirty="0">
                          <a:solidFill>
                            <a:schemeClr val="tx1"/>
                          </a:solidFill>
                          <a:effectLst/>
                          <a:latin typeface="Calibri"/>
                        </a:rPr>
                        <a:t>7</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a:rPr>
                        <a:t>10</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06"/>
                  </a:ext>
                </a:extLst>
              </a:tr>
              <a:tr h="180452">
                <a:tc>
                  <a:txBody>
                    <a:bodyPr/>
                    <a:lstStyle/>
                    <a:p>
                      <a:pPr algn="ctr" fontAlgn="b"/>
                      <a:r>
                        <a:rPr lang="en-GB" sz="1400" b="1" i="0" u="none" strike="noStrike" dirty="0">
                          <a:solidFill>
                            <a:schemeClr val="tx1"/>
                          </a:solidFill>
                          <a:effectLst/>
                          <a:latin typeface="Calibri"/>
                        </a:rPr>
                        <a:t>Total referrals</a:t>
                      </a:r>
                    </a:p>
                  </a:txBody>
                  <a:tcPr marL="0" marR="0" marT="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GB" sz="1400" b="1" i="0" u="none" strike="noStrike" dirty="0">
                          <a:solidFill>
                            <a:schemeClr val="tx1"/>
                          </a:solidFill>
                          <a:effectLst/>
                          <a:latin typeface="Calibri"/>
                        </a:rPr>
                        <a:t>118</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GB" sz="1400" b="1" i="0" u="none" strike="noStrike">
                          <a:solidFill>
                            <a:schemeClr val="tx1"/>
                          </a:solidFill>
                          <a:effectLst/>
                          <a:latin typeface="Calibri"/>
                        </a:rPr>
                        <a:t>165</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180452">
                <a:tc>
                  <a:txBody>
                    <a:bodyPr/>
                    <a:lstStyle/>
                    <a:p>
                      <a:pPr algn="ctr" fontAlgn="b"/>
                      <a:r>
                        <a:rPr lang="en-GB" sz="1400" b="1" i="0" u="none" strike="noStrike" dirty="0">
                          <a:solidFill>
                            <a:schemeClr val="tx1"/>
                          </a:solidFill>
                          <a:effectLst/>
                          <a:latin typeface="Calibri"/>
                        </a:rPr>
                        <a:t>Green %</a:t>
                      </a:r>
                    </a:p>
                  </a:txBody>
                  <a:tcPr marL="0" marR="0" marT="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GB" sz="1400" b="1" i="0" u="none" strike="noStrike" dirty="0">
                          <a:solidFill>
                            <a:schemeClr val="tx1"/>
                          </a:solidFill>
                          <a:effectLst/>
                          <a:latin typeface="Calibri"/>
                        </a:rPr>
                        <a:t>3%</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a:rPr>
                        <a:t>0%</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08"/>
                  </a:ext>
                </a:extLst>
              </a:tr>
              <a:tr h="180452">
                <a:tc>
                  <a:txBody>
                    <a:bodyPr/>
                    <a:lstStyle/>
                    <a:p>
                      <a:pPr algn="ctr" fontAlgn="b"/>
                      <a:r>
                        <a:rPr lang="en-GB" sz="1400" b="1" i="0" u="none" strike="noStrike" dirty="0">
                          <a:solidFill>
                            <a:schemeClr val="tx1"/>
                          </a:solidFill>
                          <a:effectLst/>
                          <a:latin typeface="Calibri"/>
                        </a:rPr>
                        <a:t>Yellow %</a:t>
                      </a:r>
                    </a:p>
                  </a:txBody>
                  <a:tcPr marL="0" marR="0" marT="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GB" sz="1400" b="1" i="0" u="none" strike="noStrike" dirty="0">
                          <a:solidFill>
                            <a:schemeClr val="tx1"/>
                          </a:solidFill>
                          <a:effectLst/>
                          <a:latin typeface="Calibri"/>
                        </a:rPr>
                        <a:t>5%</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GB" sz="1400" b="1" i="0" u="none" strike="noStrike" dirty="0">
                          <a:solidFill>
                            <a:schemeClr val="tx1"/>
                          </a:solidFill>
                          <a:effectLst/>
                          <a:latin typeface="Calibri"/>
                        </a:rPr>
                        <a:t>7%</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09"/>
                  </a:ext>
                </a:extLst>
              </a:tr>
              <a:tr h="180452">
                <a:tc>
                  <a:txBody>
                    <a:bodyPr/>
                    <a:lstStyle/>
                    <a:p>
                      <a:pPr algn="ctr" fontAlgn="b"/>
                      <a:r>
                        <a:rPr lang="en-GB" sz="1400" b="1" i="0" u="none" strike="noStrike" dirty="0">
                          <a:solidFill>
                            <a:schemeClr val="tx1"/>
                          </a:solidFill>
                          <a:effectLst/>
                          <a:latin typeface="Calibri"/>
                        </a:rPr>
                        <a:t>Red %</a:t>
                      </a:r>
                    </a:p>
                  </a:txBody>
                  <a:tcPr marL="0" marR="0" marT="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GB" sz="1400" b="1" i="0" u="none" strike="noStrike">
                          <a:solidFill>
                            <a:schemeClr val="tx1"/>
                          </a:solidFill>
                          <a:effectLst/>
                          <a:latin typeface="Calibri"/>
                        </a:rPr>
                        <a:t>100%</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GB" sz="1400" b="1" i="0" u="none" strike="noStrike" dirty="0">
                          <a:solidFill>
                            <a:schemeClr val="tx1"/>
                          </a:solidFill>
                          <a:effectLst/>
                          <a:latin typeface="Calibri"/>
                        </a:rPr>
                        <a:t>100%</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10"/>
                  </a:ext>
                </a:extLst>
              </a:tr>
              <a:tr h="180452">
                <a:tc>
                  <a:txBody>
                    <a:bodyPr/>
                    <a:lstStyle/>
                    <a:p>
                      <a:pPr algn="ctr" fontAlgn="b"/>
                      <a:r>
                        <a:rPr lang="en-GB" sz="1400" b="1" i="0" u="none" strike="noStrike" dirty="0">
                          <a:solidFill>
                            <a:schemeClr val="tx1"/>
                          </a:solidFill>
                          <a:effectLst/>
                          <a:latin typeface="Calibri"/>
                        </a:rPr>
                        <a:t>GP (no triage score) %</a:t>
                      </a:r>
                    </a:p>
                  </a:txBody>
                  <a:tcPr marL="0" marR="0" marT="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GB" sz="1400" b="1" i="0" u="none" strike="noStrike" dirty="0">
                          <a:solidFill>
                            <a:schemeClr val="tx1"/>
                          </a:solidFill>
                          <a:effectLst/>
                          <a:latin typeface="Calibri"/>
                        </a:rPr>
                        <a:t>15%</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GB" sz="1400" b="1" i="0" u="none" strike="noStrike" dirty="0">
                          <a:solidFill>
                            <a:schemeClr val="tx1"/>
                          </a:solidFill>
                          <a:effectLst/>
                          <a:latin typeface="Calibri"/>
                        </a:rPr>
                        <a:t>0%</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180452">
                <a:tc>
                  <a:txBody>
                    <a:bodyPr/>
                    <a:lstStyle/>
                    <a:p>
                      <a:pPr algn="ctr" fontAlgn="b"/>
                      <a:r>
                        <a:rPr lang="en-GB" sz="1400" b="1" i="0" u="none" strike="noStrike">
                          <a:solidFill>
                            <a:schemeClr val="tx1"/>
                          </a:solidFill>
                          <a:effectLst/>
                          <a:latin typeface="Calibri"/>
                        </a:rPr>
                        <a:t>Unsuccessful 48hr review %</a:t>
                      </a:r>
                    </a:p>
                  </a:txBody>
                  <a:tcPr marL="0" marR="0" marT="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GB" sz="1400" b="1" i="0" u="none" strike="noStrike" dirty="0">
                          <a:solidFill>
                            <a:schemeClr val="tx1"/>
                          </a:solidFill>
                          <a:effectLst/>
                          <a:latin typeface="Calibri"/>
                        </a:rPr>
                        <a:t>0%</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en-GB" sz="1400" b="1" i="0" u="none" strike="noStrike" dirty="0">
                          <a:solidFill>
                            <a:schemeClr val="tx1"/>
                          </a:solidFill>
                          <a:effectLst/>
                          <a:latin typeface="Calibri"/>
                        </a:rPr>
                        <a:t>11%</a:t>
                      </a:r>
                    </a:p>
                  </a:txBody>
                  <a:tcPr marL="0" marR="0" marT="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3" name="TextBox 2"/>
          <p:cNvSpPr txBox="1"/>
          <p:nvPr/>
        </p:nvSpPr>
        <p:spPr>
          <a:xfrm>
            <a:off x="1115616" y="5229200"/>
            <a:ext cx="7200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No adverse outcomes attributed to the 48hr Review Triage Tool in 2018 and 2019</a:t>
            </a:r>
          </a:p>
        </p:txBody>
      </p:sp>
    </p:spTree>
    <p:extLst>
      <p:ext uri="{BB962C8B-B14F-4D97-AF65-F5344CB8AC3E}">
        <p14:creationId xmlns:p14="http://schemas.microsoft.com/office/powerpoint/2010/main" val="4193393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b="1" dirty="0"/>
              <a:t>Achieving the 48hr Review During COVID 19</a:t>
            </a:r>
          </a:p>
        </p:txBody>
      </p:sp>
      <p:sp>
        <p:nvSpPr>
          <p:cNvPr id="3" name="Content Placeholder 2"/>
          <p:cNvSpPr>
            <a:spLocks noGrp="1"/>
          </p:cNvSpPr>
          <p:nvPr>
            <p:ph idx="1"/>
          </p:nvPr>
        </p:nvSpPr>
        <p:spPr/>
        <p:txBody>
          <a:bodyPr>
            <a:normAutofit/>
          </a:bodyPr>
          <a:lstStyle/>
          <a:p>
            <a:r>
              <a:rPr lang="en-GB" sz="1800" dirty="0"/>
              <a:t>Islington CCN business continuity plan (2020) identified that the 48hr review was an essential service during COVID 19 due to the fact that it would help prevent hospital re-attendance rates</a:t>
            </a:r>
          </a:p>
          <a:p>
            <a:r>
              <a:rPr lang="en-GB" sz="1800" dirty="0"/>
              <a:t>PPC clinics completed virtually from March 2020 to June 2020</a:t>
            </a:r>
          </a:p>
          <a:p>
            <a:r>
              <a:rPr lang="en-GB" sz="1800" dirty="0"/>
              <a:t>UCLH paediatric ED closed March 2020 and patient were directed to Whittington </a:t>
            </a:r>
          </a:p>
          <a:p>
            <a:r>
              <a:rPr lang="en-GB" sz="1800" dirty="0"/>
              <a:t>Significant reduction in ED presentation for Wheeze and Asthma</a:t>
            </a:r>
          </a:p>
          <a:p>
            <a:r>
              <a:rPr lang="en-GB" sz="1800" dirty="0"/>
              <a:t>Some patients not presenting when appropriate</a:t>
            </a:r>
          </a:p>
          <a:p>
            <a:r>
              <a:rPr lang="en-GB" sz="1800" dirty="0"/>
              <a:t>Patients were not able to be seen face to face following the 48hr review </a:t>
            </a:r>
          </a:p>
          <a:p>
            <a:r>
              <a:rPr lang="en-GB" sz="1800" dirty="0"/>
              <a:t>PPC team spent longer completing the 48hr telephone reviews and scheduled more virtual follow up care for patients</a:t>
            </a:r>
          </a:p>
          <a:p>
            <a:r>
              <a:rPr lang="en-GB" sz="1800" dirty="0"/>
              <a:t>Due to the requirement to do virtual consultations this highlighted need to have review conducted by highly skilled and competent HCPs</a:t>
            </a:r>
          </a:p>
        </p:txBody>
      </p:sp>
      <p:pic>
        <p:nvPicPr>
          <p:cNvPr id="4" name="Picture 3"/>
          <p:cNvPicPr>
            <a:picLocks noChangeAspect="1"/>
          </p:cNvPicPr>
          <p:nvPr/>
        </p:nvPicPr>
        <p:blipFill rotWithShape="1">
          <a:blip r:embed="rId2"/>
          <a:srcRect l="78983" t="11406" b="22727"/>
          <a:stretch/>
        </p:blipFill>
        <p:spPr>
          <a:xfrm>
            <a:off x="86264" y="103516"/>
            <a:ext cx="1503422" cy="5520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4396" y="208539"/>
            <a:ext cx="955573" cy="484157"/>
          </a:xfrm>
          <a:prstGeom prst="rect">
            <a:avLst/>
          </a:prstGeom>
        </p:spPr>
      </p:pic>
    </p:spTree>
    <p:extLst>
      <p:ext uri="{BB962C8B-B14F-4D97-AF65-F5344CB8AC3E}">
        <p14:creationId xmlns:p14="http://schemas.microsoft.com/office/powerpoint/2010/main" val="4241558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730"/>
            <a:ext cx="8229600" cy="922114"/>
          </a:xfrm>
        </p:spPr>
        <p:txBody>
          <a:bodyPr>
            <a:normAutofit/>
          </a:bodyPr>
          <a:lstStyle/>
          <a:p>
            <a:r>
              <a:rPr lang="en-GB" sz="2000" b="1" dirty="0"/>
              <a:t>Summary </a:t>
            </a:r>
          </a:p>
        </p:txBody>
      </p:sp>
      <p:sp>
        <p:nvSpPr>
          <p:cNvPr id="3" name="Content Placeholder 2"/>
          <p:cNvSpPr>
            <a:spLocks noGrp="1"/>
          </p:cNvSpPr>
          <p:nvPr>
            <p:ph idx="1"/>
          </p:nvPr>
        </p:nvSpPr>
        <p:spPr>
          <a:xfrm>
            <a:off x="395536" y="764704"/>
            <a:ext cx="8229600" cy="5112568"/>
          </a:xfrm>
        </p:spPr>
        <p:txBody>
          <a:bodyPr>
            <a:noAutofit/>
          </a:bodyPr>
          <a:lstStyle/>
          <a:p>
            <a:r>
              <a:rPr lang="en-GB" sz="1800" dirty="0"/>
              <a:t>The 48 hour telephone triage determines if an attack is resolving and identifies the absence of red flags</a:t>
            </a:r>
          </a:p>
          <a:p>
            <a:r>
              <a:rPr lang="en-GB" sz="1800" dirty="0"/>
              <a:t>The comparative data shows that we are reaching over double the national average as recorded by Asthma UK 2018</a:t>
            </a:r>
          </a:p>
          <a:p>
            <a:r>
              <a:rPr lang="en-GB" sz="1800" dirty="0"/>
              <a:t>Our results show that the triage tool works and appropriately determines the correct place of care for our patients </a:t>
            </a:r>
          </a:p>
          <a:p>
            <a:r>
              <a:rPr lang="en-GB" sz="1800" dirty="0"/>
              <a:t>The tool is safe and nil adverse outcomes were identified when using the triage tool </a:t>
            </a:r>
          </a:p>
          <a:p>
            <a:r>
              <a:rPr lang="en-GB" sz="1800" dirty="0"/>
              <a:t>This tool has enabled us to identify patients who required support with management who may have not previously been identified  </a:t>
            </a:r>
          </a:p>
          <a:p>
            <a:r>
              <a:rPr lang="en-GB" sz="1800" dirty="0"/>
              <a:t>This tool correctly identifies patients who need to be reviewed the same day as symptoms were not improving (appropriate ED re attendances highlighted)</a:t>
            </a:r>
          </a:p>
          <a:p>
            <a:r>
              <a:rPr lang="en-GB" sz="1800" dirty="0"/>
              <a:t>We are able to support families by providing a post attack review which empowers families to better manage their child following an acute attack without having to return to an acute setting </a:t>
            </a:r>
          </a:p>
          <a:p>
            <a:r>
              <a:rPr lang="en-GB" sz="1800" dirty="0"/>
              <a:t>GP relationships are growing and the PPC profile is recognised  </a:t>
            </a:r>
          </a:p>
          <a:p>
            <a:r>
              <a:rPr lang="en-GB" sz="1800" dirty="0"/>
              <a:t>‘The 48 hour telephone triage tool’ has been nominated for three categories in the upcoming 2020 Nursing Times Awards  </a:t>
            </a:r>
          </a:p>
          <a:p>
            <a:r>
              <a:rPr lang="en-GB" sz="1800" dirty="0"/>
              <a:t>Currently publishing our data and gold standard work with asthma </a:t>
            </a:r>
          </a:p>
        </p:txBody>
      </p:sp>
    </p:spTree>
    <p:extLst>
      <p:ext uri="{BB962C8B-B14F-4D97-AF65-F5344CB8AC3E}">
        <p14:creationId xmlns:p14="http://schemas.microsoft.com/office/powerpoint/2010/main" val="1090457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2914-0723-4136-B3EC-12C575E19A37}"/>
              </a:ext>
            </a:extLst>
          </p:cNvPr>
          <p:cNvSpPr>
            <a:spLocks noGrp="1"/>
          </p:cNvSpPr>
          <p:nvPr>
            <p:ph type="title"/>
          </p:nvPr>
        </p:nvSpPr>
        <p:spPr/>
        <p:txBody>
          <a:bodyPr/>
          <a:lstStyle/>
          <a:p>
            <a:r>
              <a:rPr lang="en-GB" dirty="0"/>
              <a:t>Questions to the panel</a:t>
            </a:r>
          </a:p>
        </p:txBody>
      </p:sp>
      <p:sp>
        <p:nvSpPr>
          <p:cNvPr id="3" name="Text Placeholder 2">
            <a:extLst>
              <a:ext uri="{FF2B5EF4-FFF2-40B4-BE49-F238E27FC236}">
                <a16:creationId xmlns:a16="http://schemas.microsoft.com/office/drawing/2014/main" id="{95CAF812-F442-4450-AF40-DC5C448D27B6}"/>
              </a:ext>
            </a:extLst>
          </p:cNvPr>
          <p:cNvSpPr>
            <a:spLocks noGrp="1"/>
          </p:cNvSpPr>
          <p:nvPr>
            <p:ph type="body" sz="quarter" idx="12"/>
          </p:nvPr>
        </p:nvSpPr>
        <p:spPr/>
        <p:txBody>
          <a:bodyPr/>
          <a:lstStyle/>
          <a:p>
            <a:endParaRPr lang="en-GB"/>
          </a:p>
        </p:txBody>
      </p:sp>
      <p:sp>
        <p:nvSpPr>
          <p:cNvPr id="4" name="Slide Number Placeholder 3">
            <a:extLst>
              <a:ext uri="{FF2B5EF4-FFF2-40B4-BE49-F238E27FC236}">
                <a16:creationId xmlns:a16="http://schemas.microsoft.com/office/drawing/2014/main" id="{36D5DB28-2A4C-4898-AB1D-F36AFE75CC23}"/>
              </a:ext>
            </a:extLst>
          </p:cNvPr>
          <p:cNvSpPr>
            <a:spLocks noGrp="1"/>
          </p:cNvSpPr>
          <p:nvPr>
            <p:ph type="sldNum" sz="quarter" idx="14"/>
          </p:nvPr>
        </p:nvSpPr>
        <p:spPr/>
        <p:txBody>
          <a:bodyPr/>
          <a:lstStyle/>
          <a:p>
            <a:fld id="{8FC524A1-7B6A-464D-B8BC-8FE2E057339E}" type="slidenum">
              <a:rPr lang="en-GB" smtClean="0"/>
              <a:pPr/>
              <a:t>43</a:t>
            </a:fld>
            <a:endParaRPr lang="en-GB" dirty="0"/>
          </a:p>
        </p:txBody>
      </p:sp>
      <p:sp>
        <p:nvSpPr>
          <p:cNvPr id="5" name="Content Placeholder 4">
            <a:extLst>
              <a:ext uri="{FF2B5EF4-FFF2-40B4-BE49-F238E27FC236}">
                <a16:creationId xmlns:a16="http://schemas.microsoft.com/office/drawing/2014/main" id="{3E1A7544-7B0D-4BF6-BE98-1B19575798D3}"/>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896806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1772816"/>
            <a:ext cx="8025664" cy="2232248"/>
          </a:xfrm>
        </p:spPr>
        <p:txBody>
          <a:bodyPr>
            <a:normAutofit fontScale="90000"/>
          </a:bodyPr>
          <a:lstStyle/>
          <a:p>
            <a:r>
              <a:rPr lang="en-GB" dirty="0"/>
              <a:t>All the work we do with our partners moves us closer towards our goal to make London the healthiest global city.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44</a:t>
            </a:fld>
            <a:endParaRPr lang="en-GB" dirty="0"/>
          </a:p>
        </p:txBody>
      </p:sp>
      <p:sp>
        <p:nvSpPr>
          <p:cNvPr id="7" name="Text Placeholder 6"/>
          <p:cNvSpPr>
            <a:spLocks noGrp="1"/>
          </p:cNvSpPr>
          <p:nvPr>
            <p:ph type="body" sz="quarter" idx="10"/>
          </p:nvPr>
        </p:nvSpPr>
        <p:spPr>
          <a:xfrm>
            <a:off x="467544" y="4437112"/>
            <a:ext cx="7128792" cy="1512168"/>
          </a:xfrm>
        </p:spPr>
        <p:txBody>
          <a:bodyPr/>
          <a:lstStyle/>
          <a:p>
            <a:pPr lvl="0"/>
            <a:r>
              <a:rPr lang="en-GB" b="1" dirty="0"/>
              <a:t>www.healthylondon.org</a:t>
            </a:r>
          </a:p>
          <a:p>
            <a:pPr lvl="0"/>
            <a:r>
              <a:rPr lang="en-GB" b="1" dirty="0"/>
              <a:t>england.healthylondon@nhs.net</a:t>
            </a:r>
          </a:p>
          <a:p>
            <a:pPr lvl="0"/>
            <a:r>
              <a:rPr lang="en-GB" b="1" dirty="0"/>
              <a:t>@</a:t>
            </a:r>
            <a:r>
              <a:rPr lang="en-GB" b="1" dirty="0" err="1"/>
              <a:t>healthyLDN</a:t>
            </a:r>
            <a:endParaRPr lang="en-GB" b="1" dirty="0"/>
          </a:p>
          <a:p>
            <a:endParaRPr lang="en-GB" dirty="0"/>
          </a:p>
        </p:txBody>
      </p:sp>
    </p:spTree>
    <p:extLst>
      <p:ext uri="{BB962C8B-B14F-4D97-AF65-F5344CB8AC3E}">
        <p14:creationId xmlns:p14="http://schemas.microsoft.com/office/powerpoint/2010/main" val="123874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42" y="1433575"/>
            <a:ext cx="8241688" cy="1144223"/>
          </a:xfrm>
        </p:spPr>
        <p:txBody>
          <a:bodyPr/>
          <a:lstStyle/>
          <a:p>
            <a:r>
              <a:rPr lang="en-GB" dirty="0"/>
              <a:t>Paediatric biologic homecare service</a:t>
            </a:r>
          </a:p>
        </p:txBody>
      </p:sp>
      <p:sp>
        <p:nvSpPr>
          <p:cNvPr id="3" name="Text Placeholder 2"/>
          <p:cNvSpPr>
            <a:spLocks noGrp="1"/>
          </p:cNvSpPr>
          <p:nvPr>
            <p:ph type="body" sz="quarter" idx="10"/>
          </p:nvPr>
        </p:nvSpPr>
        <p:spPr>
          <a:xfrm>
            <a:off x="269607" y="2738114"/>
            <a:ext cx="8484418" cy="936873"/>
          </a:xfrm>
        </p:spPr>
        <p:txBody>
          <a:bodyPr/>
          <a:lstStyle/>
          <a:p>
            <a:r>
              <a:rPr lang="en-GB" u="sng" dirty="0"/>
              <a:t>Service development due to Covid-19</a:t>
            </a:r>
          </a:p>
          <a:p>
            <a:endParaRPr lang="en-GB" dirty="0"/>
          </a:p>
          <a:p>
            <a:endParaRPr lang="en-GB" dirty="0"/>
          </a:p>
        </p:txBody>
      </p:sp>
      <p:pic>
        <p:nvPicPr>
          <p:cNvPr id="4" name="Picture 3" descr="logo II">
            <a:extLst>
              <a:ext uri="{FF2B5EF4-FFF2-40B4-BE49-F238E27FC236}">
                <a16:creationId xmlns:a16="http://schemas.microsoft.com/office/drawing/2014/main" id="{11BC617F-E715-4567-9D86-745A1D76C5A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29580" y="3550678"/>
            <a:ext cx="1661650" cy="1553116"/>
          </a:xfrm>
          <a:prstGeom prst="rect">
            <a:avLst/>
          </a:prstGeom>
          <a:noFill/>
          <a:ln>
            <a:noFill/>
          </a:ln>
        </p:spPr>
      </p:pic>
      <p:pic>
        <p:nvPicPr>
          <p:cNvPr id="6" name="Picture 3">
            <a:extLst>
              <a:ext uri="{FF2B5EF4-FFF2-40B4-BE49-F238E27FC236}">
                <a16:creationId xmlns:a16="http://schemas.microsoft.com/office/drawing/2014/main" id="{5AE053EE-A12E-4521-9E80-BDC1145607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187" y="2346953"/>
            <a:ext cx="2062435" cy="85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36A4041-06DF-4FE1-A813-54F5816FD8B1}"/>
              </a:ext>
            </a:extLst>
          </p:cNvPr>
          <p:cNvSpPr txBox="1"/>
          <p:nvPr/>
        </p:nvSpPr>
        <p:spPr>
          <a:xfrm rot="10800000" flipV="1">
            <a:off x="248343" y="3468953"/>
            <a:ext cx="5600498" cy="1200329"/>
          </a:xfrm>
          <a:prstGeom prst="rect">
            <a:avLst/>
          </a:prstGeom>
          <a:noFill/>
        </p:spPr>
        <p:txBody>
          <a:bodyPr wrap="square" rtlCol="0">
            <a:spAutoFit/>
          </a:bodyPr>
          <a:lstStyle/>
          <a:p>
            <a:r>
              <a:rPr lang="en-GB" dirty="0"/>
              <a:t>Pippa Hall</a:t>
            </a:r>
          </a:p>
          <a:p>
            <a:r>
              <a:rPr lang="en-GB" dirty="0"/>
              <a:t>Angela </a:t>
            </a:r>
            <a:r>
              <a:rPr lang="en-GB" dirty="0" err="1"/>
              <a:t>Jamalzadeh</a:t>
            </a:r>
            <a:endParaRPr lang="en-GB" dirty="0"/>
          </a:p>
          <a:p>
            <a:endParaRPr lang="en-GB" dirty="0"/>
          </a:p>
          <a:p>
            <a:r>
              <a:rPr lang="en-GB" dirty="0"/>
              <a:t>Paediatric Respiratory Nurse Specialists</a:t>
            </a:r>
          </a:p>
        </p:txBody>
      </p:sp>
    </p:spTree>
    <p:extLst>
      <p:ext uri="{BB962C8B-B14F-4D97-AF65-F5344CB8AC3E}">
        <p14:creationId xmlns:p14="http://schemas.microsoft.com/office/powerpoint/2010/main" val="225213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Biologic service pre covid-19</a:t>
            </a:r>
          </a:p>
        </p:txBody>
      </p:sp>
      <p:sp>
        <p:nvSpPr>
          <p:cNvPr id="4" name="Slide Number Placeholder 3"/>
          <p:cNvSpPr>
            <a:spLocks noGrp="1"/>
          </p:cNvSpPr>
          <p:nvPr>
            <p:ph type="sldNum" sz="quarter" idx="14"/>
          </p:nvPr>
        </p:nvSpPr>
        <p:spPr/>
        <p:txBody>
          <a:bodyPr/>
          <a:lstStyle/>
          <a:p>
            <a:fld id="{8FC524A1-7B6A-464D-B8BC-8FE2E057339E}" type="slidenum">
              <a:rPr lang="en-GB" smtClean="0"/>
              <a:pPr/>
              <a:t>6</a:t>
            </a:fld>
            <a:endParaRPr lang="en-GB" dirty="0"/>
          </a:p>
        </p:txBody>
      </p:sp>
      <p:sp>
        <p:nvSpPr>
          <p:cNvPr id="5" name="Content Placeholder 4"/>
          <p:cNvSpPr>
            <a:spLocks noGrp="1"/>
          </p:cNvSpPr>
          <p:nvPr>
            <p:ph sz="quarter" idx="15"/>
          </p:nvPr>
        </p:nvSpPr>
        <p:spPr/>
        <p:txBody>
          <a:bodyPr/>
          <a:lstStyle/>
          <a:p>
            <a:pPr marL="285750" indent="-285750">
              <a:buFont typeface="Arial" panose="020B0604020202020204" pitchFamily="34" charset="0"/>
              <a:buChar char="•"/>
            </a:pPr>
            <a:r>
              <a:rPr lang="en-GB" dirty="0"/>
              <a:t>MDT decision to start biologic</a:t>
            </a:r>
          </a:p>
          <a:p>
            <a:pPr marL="285750" indent="-285750">
              <a:buFont typeface="Arial" panose="020B0604020202020204" pitchFamily="34" charset="0"/>
              <a:buChar char="•"/>
            </a:pPr>
            <a:r>
              <a:rPr lang="en-GB" dirty="0"/>
              <a:t>Discuss with family at clinic appointment with named consultant and information pack given</a:t>
            </a:r>
          </a:p>
          <a:p>
            <a:pPr marL="285750" indent="-285750">
              <a:buFont typeface="Arial" panose="020B0604020202020204" pitchFamily="34" charset="0"/>
              <a:buChar char="•"/>
            </a:pPr>
            <a:r>
              <a:rPr lang="en-GB" dirty="0"/>
              <a:t>Start date arranged: first 3 doses administered on Ward due to longer observation period (as per hospital guideline)</a:t>
            </a:r>
          </a:p>
          <a:p>
            <a:pPr marL="285750" indent="-285750">
              <a:buFont typeface="Arial" panose="020B0604020202020204" pitchFamily="34" charset="0"/>
              <a:buChar char="•"/>
            </a:pPr>
            <a:r>
              <a:rPr lang="en-GB" dirty="0"/>
              <a:t>All subsequent injections required observation period of 1 hour – patients attended nurse-led clinic</a:t>
            </a:r>
          </a:p>
          <a:p>
            <a:pPr marL="285750" indent="-285750">
              <a:buFont typeface="Arial" panose="020B0604020202020204" pitchFamily="34" charset="0"/>
              <a:buChar char="•"/>
            </a:pPr>
            <a:r>
              <a:rPr lang="en-GB" dirty="0"/>
              <a:t>Review in clinic with consultant every 3-4 months depending on biologic</a:t>
            </a:r>
          </a:p>
          <a:p>
            <a:pPr marL="285750" indent="-285750">
              <a:buFont typeface="Arial" panose="020B0604020202020204" pitchFamily="34" charset="0"/>
              <a:buChar char="•"/>
            </a:pPr>
            <a:r>
              <a:rPr lang="en-GB" dirty="0"/>
              <a:t>With each monthly injection, completed spirometry, </a:t>
            </a:r>
            <a:r>
              <a:rPr lang="en-GB" dirty="0" err="1"/>
              <a:t>FeNO</a:t>
            </a:r>
            <a:r>
              <a:rPr lang="en-GB" dirty="0"/>
              <a:t>, PAQLQ and ACT as per monitoring guidelines</a:t>
            </a:r>
          </a:p>
          <a:p>
            <a:endParaRPr lang="en-GB" dirty="0"/>
          </a:p>
        </p:txBody>
      </p:sp>
    </p:spTree>
    <p:extLst>
      <p:ext uri="{BB962C8B-B14F-4D97-AF65-F5344CB8AC3E}">
        <p14:creationId xmlns:p14="http://schemas.microsoft.com/office/powerpoint/2010/main" val="309929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E66AB-55C8-494C-8122-5F75078B0E5E}"/>
              </a:ext>
            </a:extLst>
          </p:cNvPr>
          <p:cNvSpPr>
            <a:spLocks noGrp="1"/>
          </p:cNvSpPr>
          <p:nvPr>
            <p:ph type="title"/>
          </p:nvPr>
        </p:nvSpPr>
        <p:spPr/>
        <p:txBody>
          <a:bodyPr/>
          <a:lstStyle/>
          <a:p>
            <a:r>
              <a:rPr lang="en-GB" dirty="0"/>
              <a:t>Covid-19 March 2020</a:t>
            </a:r>
          </a:p>
        </p:txBody>
      </p:sp>
      <p:sp>
        <p:nvSpPr>
          <p:cNvPr id="4" name="Slide Number Placeholder 3">
            <a:extLst>
              <a:ext uri="{FF2B5EF4-FFF2-40B4-BE49-F238E27FC236}">
                <a16:creationId xmlns:a16="http://schemas.microsoft.com/office/drawing/2014/main" id="{14A6DF92-618F-4A58-860C-414D91CF9685}"/>
              </a:ext>
            </a:extLst>
          </p:cNvPr>
          <p:cNvSpPr>
            <a:spLocks noGrp="1"/>
          </p:cNvSpPr>
          <p:nvPr>
            <p:ph type="sldNum" sz="quarter" idx="14"/>
          </p:nvPr>
        </p:nvSpPr>
        <p:spPr/>
        <p:txBody>
          <a:bodyPr/>
          <a:lstStyle/>
          <a:p>
            <a:fld id="{8FC524A1-7B6A-464D-B8BC-8FE2E057339E}" type="slidenum">
              <a:rPr lang="en-GB" smtClean="0"/>
              <a:pPr/>
              <a:t>7</a:t>
            </a:fld>
            <a:endParaRPr lang="en-GB" dirty="0"/>
          </a:p>
        </p:txBody>
      </p:sp>
      <p:sp>
        <p:nvSpPr>
          <p:cNvPr id="5" name="Content Placeholder 4">
            <a:extLst>
              <a:ext uri="{FF2B5EF4-FFF2-40B4-BE49-F238E27FC236}">
                <a16:creationId xmlns:a16="http://schemas.microsoft.com/office/drawing/2014/main" id="{3E363C0C-28F9-414B-974E-5BA8FFA16448}"/>
              </a:ext>
            </a:extLst>
          </p:cNvPr>
          <p:cNvSpPr>
            <a:spLocks noGrp="1"/>
          </p:cNvSpPr>
          <p:nvPr>
            <p:ph sz="quarter" idx="15"/>
          </p:nvPr>
        </p:nvSpPr>
        <p:spPr/>
        <p:txBody>
          <a:bodyPr/>
          <a:lstStyle/>
          <a:p>
            <a:pPr marL="285750" indent="-285750">
              <a:buFont typeface="Arial" panose="020B0604020202020204" pitchFamily="34" charset="0"/>
              <a:buChar char="•"/>
            </a:pPr>
            <a:r>
              <a:rPr lang="en-GB" dirty="0"/>
              <a:t>Lockdown, f2f appointments stopped, therefore needed to consider alternative means to administer injections </a:t>
            </a:r>
          </a:p>
          <a:p>
            <a:pPr marL="285750" indent="-285750">
              <a:buFont typeface="Arial" panose="020B0604020202020204" pitchFamily="34" charset="0"/>
              <a:buChar char="•"/>
            </a:pPr>
            <a:r>
              <a:rPr lang="en-GB" dirty="0"/>
              <a:t>At this time, homecare was not set up for paediatrics on biologic treatment</a:t>
            </a:r>
          </a:p>
          <a:p>
            <a:pPr marL="285750" indent="-285750">
              <a:buFont typeface="Arial" panose="020B0604020202020204" pitchFamily="34" charset="0"/>
              <a:buChar char="•"/>
            </a:pPr>
            <a:r>
              <a:rPr lang="en-GB" dirty="0"/>
              <a:t>Needed to source homecare provider happy to take on this agreement asap</a:t>
            </a:r>
          </a:p>
          <a:p>
            <a:pPr marL="285750" indent="-285750">
              <a:buFont typeface="Arial" panose="020B0604020202020204" pitchFamily="34" charset="0"/>
              <a:buChar char="•"/>
            </a:pPr>
            <a:r>
              <a:rPr lang="en-GB" dirty="0"/>
              <a:t>Adult service had transitioned all biologic patients to homecare with no f2f training, patients independently had to read resource packs and watch videos</a:t>
            </a:r>
          </a:p>
          <a:p>
            <a:pPr marL="285750" indent="-285750">
              <a:buFont typeface="Arial" panose="020B0604020202020204" pitchFamily="34" charset="0"/>
              <a:buChar char="•"/>
            </a:pPr>
            <a:r>
              <a:rPr lang="en-GB" dirty="0"/>
              <a:t>No existing competency documentation to use as template</a:t>
            </a:r>
          </a:p>
          <a:p>
            <a:pPr marL="285750" indent="-285750">
              <a:buFont typeface="Arial" panose="020B0604020202020204" pitchFamily="34" charset="0"/>
              <a:buChar char="•"/>
            </a:pPr>
            <a:r>
              <a:rPr lang="en-GB" dirty="0"/>
              <a:t>No other centre had paediatric homecare set up for biologics</a:t>
            </a:r>
          </a:p>
          <a:p>
            <a:pPr marL="285750" indent="-285750">
              <a:buFont typeface="Arial" panose="020B0604020202020204" pitchFamily="34" charset="0"/>
              <a:buChar char="•"/>
            </a:pPr>
            <a:r>
              <a:rPr lang="en-GB" dirty="0"/>
              <a:t>Starting from scratch……..</a:t>
            </a:r>
          </a:p>
          <a:p>
            <a:endParaRPr lang="en-GB" dirty="0"/>
          </a:p>
        </p:txBody>
      </p:sp>
    </p:spTree>
    <p:extLst>
      <p:ext uri="{BB962C8B-B14F-4D97-AF65-F5344CB8AC3E}">
        <p14:creationId xmlns:p14="http://schemas.microsoft.com/office/powerpoint/2010/main" val="996644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BDA6-C364-4266-BC3A-30268AA7B1C4}"/>
              </a:ext>
            </a:extLst>
          </p:cNvPr>
          <p:cNvSpPr>
            <a:spLocks noGrp="1"/>
          </p:cNvSpPr>
          <p:nvPr>
            <p:ph type="title"/>
          </p:nvPr>
        </p:nvSpPr>
        <p:spPr>
          <a:solidFill>
            <a:srgbClr val="0072C6"/>
          </a:solidFill>
        </p:spPr>
        <p:txBody>
          <a:bodyPr/>
          <a:lstStyle/>
          <a:p>
            <a:r>
              <a:rPr lang="en-GB" dirty="0"/>
              <a:t>Homecare set-up</a:t>
            </a:r>
          </a:p>
        </p:txBody>
      </p:sp>
      <p:sp>
        <p:nvSpPr>
          <p:cNvPr id="4" name="Slide Number Placeholder 3">
            <a:extLst>
              <a:ext uri="{FF2B5EF4-FFF2-40B4-BE49-F238E27FC236}">
                <a16:creationId xmlns:a16="http://schemas.microsoft.com/office/drawing/2014/main" id="{F8BBD4A0-DA2F-4177-8E63-E2A56887D33F}"/>
              </a:ext>
            </a:extLst>
          </p:cNvPr>
          <p:cNvSpPr>
            <a:spLocks noGrp="1"/>
          </p:cNvSpPr>
          <p:nvPr>
            <p:ph type="sldNum" sz="quarter" idx="14"/>
          </p:nvPr>
        </p:nvSpPr>
        <p:spPr/>
        <p:txBody>
          <a:bodyPr/>
          <a:lstStyle/>
          <a:p>
            <a:fld id="{8FC524A1-7B6A-464D-B8BC-8FE2E057339E}" type="slidenum">
              <a:rPr lang="en-GB" smtClean="0"/>
              <a:pPr/>
              <a:t>8</a:t>
            </a:fld>
            <a:endParaRPr lang="en-GB" dirty="0"/>
          </a:p>
        </p:txBody>
      </p:sp>
      <p:sp>
        <p:nvSpPr>
          <p:cNvPr id="5" name="Content Placeholder 4">
            <a:extLst>
              <a:ext uri="{FF2B5EF4-FFF2-40B4-BE49-F238E27FC236}">
                <a16:creationId xmlns:a16="http://schemas.microsoft.com/office/drawing/2014/main" id="{7CCED602-B35D-4A3A-A21A-80C5C25D1501}"/>
              </a:ext>
            </a:extLst>
          </p:cNvPr>
          <p:cNvSpPr>
            <a:spLocks noGrp="1"/>
          </p:cNvSpPr>
          <p:nvPr>
            <p:ph sz="quarter" idx="15"/>
          </p:nvPr>
        </p:nvSpPr>
        <p:spPr>
          <a:xfrm>
            <a:off x="250826" y="1124744"/>
            <a:ext cx="8642350" cy="4967287"/>
          </a:xfrm>
        </p:spPr>
        <p:txBody>
          <a:bodyPr/>
          <a:lstStyle/>
          <a:p>
            <a:pPr marL="285750" indent="-285750">
              <a:buFont typeface="Arial" panose="020B0604020202020204" pitchFamily="34" charset="0"/>
              <a:buChar char="•"/>
            </a:pPr>
            <a:r>
              <a:rPr lang="en-GB" dirty="0"/>
              <a:t>Homecare provider quickly identified to take on both Xolair and Mepolizumab contracts</a:t>
            </a:r>
          </a:p>
          <a:p>
            <a:pPr marL="285750" indent="-285750">
              <a:buFont typeface="Arial" panose="020B0604020202020204" pitchFamily="34" charset="0"/>
              <a:buChar char="•"/>
            </a:pPr>
            <a:r>
              <a:rPr lang="en-GB" dirty="0"/>
              <a:t>Suitable patients identified for homecare administration (MDT decision) and contacted</a:t>
            </a:r>
          </a:p>
          <a:p>
            <a:pPr marL="285750" indent="-285750">
              <a:buFont typeface="Arial" panose="020B0604020202020204" pitchFamily="34" charset="0"/>
              <a:buChar char="•"/>
            </a:pPr>
            <a:r>
              <a:rPr lang="en-GB" dirty="0"/>
              <a:t>Agreed patients/families would attend for 1 face to face training session</a:t>
            </a:r>
          </a:p>
          <a:p>
            <a:pPr marL="285750" indent="-285750">
              <a:buFont typeface="Arial" panose="020B0604020202020204" pitchFamily="34" charset="0"/>
              <a:buChar char="•"/>
            </a:pPr>
            <a:r>
              <a:rPr lang="en-GB" dirty="0"/>
              <a:t>Advised going forward when injections due, video call would be undertaken with them</a:t>
            </a:r>
          </a:p>
          <a:p>
            <a:pPr marL="285750" indent="-285750">
              <a:buFont typeface="Arial" panose="020B0604020202020204" pitchFamily="34" charset="0"/>
              <a:buChar char="•"/>
            </a:pPr>
            <a:r>
              <a:rPr lang="en-GB" dirty="0"/>
              <a:t>Initially no standard video call software available, so advised families it would be by means available</a:t>
            </a:r>
          </a:p>
          <a:p>
            <a:endParaRPr lang="en-GB" dirty="0"/>
          </a:p>
        </p:txBody>
      </p:sp>
    </p:spTree>
    <p:extLst>
      <p:ext uri="{BB962C8B-B14F-4D97-AF65-F5344CB8AC3E}">
        <p14:creationId xmlns:p14="http://schemas.microsoft.com/office/powerpoint/2010/main" val="255858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E7B7-5439-4274-A50D-9EBAB17F3A0F}"/>
              </a:ext>
            </a:extLst>
          </p:cNvPr>
          <p:cNvSpPr>
            <a:spLocks noGrp="1"/>
          </p:cNvSpPr>
          <p:nvPr>
            <p:ph type="title"/>
          </p:nvPr>
        </p:nvSpPr>
        <p:spPr>
          <a:xfrm>
            <a:off x="250826" y="188915"/>
            <a:ext cx="8642350" cy="503783"/>
          </a:xfrm>
          <a:solidFill>
            <a:srgbClr val="0072C6"/>
          </a:solidFill>
        </p:spPr>
        <p:txBody>
          <a:bodyPr/>
          <a:lstStyle/>
          <a:p>
            <a:r>
              <a:rPr lang="en-GB" dirty="0"/>
              <a:t>Homecare patients</a:t>
            </a:r>
          </a:p>
        </p:txBody>
      </p:sp>
      <p:sp>
        <p:nvSpPr>
          <p:cNvPr id="4" name="Slide Number Placeholder 3">
            <a:extLst>
              <a:ext uri="{FF2B5EF4-FFF2-40B4-BE49-F238E27FC236}">
                <a16:creationId xmlns:a16="http://schemas.microsoft.com/office/drawing/2014/main" id="{B9F0C08A-11C2-4EF8-879A-0C9C73A3041A}"/>
              </a:ext>
            </a:extLst>
          </p:cNvPr>
          <p:cNvSpPr>
            <a:spLocks noGrp="1"/>
          </p:cNvSpPr>
          <p:nvPr>
            <p:ph type="sldNum" sz="quarter" idx="14"/>
          </p:nvPr>
        </p:nvSpPr>
        <p:spPr>
          <a:xfrm>
            <a:off x="6758880" y="6381330"/>
            <a:ext cx="2133600" cy="365125"/>
          </a:xfrm>
        </p:spPr>
        <p:txBody>
          <a:bodyPr anchor="ctr">
            <a:normAutofit/>
          </a:bodyPr>
          <a:lstStyle/>
          <a:p>
            <a:pPr>
              <a:spcAft>
                <a:spcPts val="600"/>
              </a:spcAft>
            </a:pPr>
            <a:fld id="{8FC524A1-7B6A-464D-B8BC-8FE2E057339E}" type="slidenum">
              <a:rPr lang="en-GB" smtClean="0"/>
              <a:pPr>
                <a:spcAft>
                  <a:spcPts val="600"/>
                </a:spcAft>
              </a:pPr>
              <a:t>9</a:t>
            </a:fld>
            <a:endParaRPr lang="en-GB"/>
          </a:p>
        </p:txBody>
      </p:sp>
      <p:sp>
        <p:nvSpPr>
          <p:cNvPr id="5" name="Content Placeholder 4">
            <a:extLst>
              <a:ext uri="{FF2B5EF4-FFF2-40B4-BE49-F238E27FC236}">
                <a16:creationId xmlns:a16="http://schemas.microsoft.com/office/drawing/2014/main" id="{B13477B6-3F6C-48DD-AE60-D37C6C67F1A9}"/>
              </a:ext>
            </a:extLst>
          </p:cNvPr>
          <p:cNvSpPr>
            <a:spLocks noGrp="1"/>
          </p:cNvSpPr>
          <p:nvPr>
            <p:ph sz="quarter" idx="15"/>
          </p:nvPr>
        </p:nvSpPr>
        <p:spPr>
          <a:xfrm>
            <a:off x="250826" y="1342802"/>
            <a:ext cx="4249738" cy="5113337"/>
          </a:xfrm>
        </p:spPr>
        <p:txBody>
          <a:bodyPr>
            <a:normAutofit/>
          </a:bodyPr>
          <a:lstStyle/>
          <a:p>
            <a:pPr>
              <a:lnSpc>
                <a:spcPct val="90000"/>
              </a:lnSpc>
            </a:pPr>
            <a:r>
              <a:rPr lang="en-GB" sz="1700" dirty="0"/>
              <a:t>25 patients</a:t>
            </a:r>
          </a:p>
          <a:p>
            <a:pPr>
              <a:lnSpc>
                <a:spcPct val="90000"/>
              </a:lnSpc>
            </a:pPr>
            <a:endParaRPr lang="en-GB" sz="1700" dirty="0"/>
          </a:p>
          <a:p>
            <a:pPr>
              <a:lnSpc>
                <a:spcPct val="90000"/>
              </a:lnSpc>
            </a:pPr>
            <a:r>
              <a:rPr lang="en-GB" sz="1700" dirty="0"/>
              <a:t>1 transferred back to Gibraltar</a:t>
            </a:r>
          </a:p>
          <a:p>
            <a:pPr>
              <a:lnSpc>
                <a:spcPct val="90000"/>
              </a:lnSpc>
            </a:pPr>
            <a:r>
              <a:rPr lang="en-GB" sz="1700" dirty="0"/>
              <a:t>1 transferred back to Leicester</a:t>
            </a:r>
          </a:p>
          <a:p>
            <a:pPr>
              <a:lnSpc>
                <a:spcPct val="90000"/>
              </a:lnSpc>
            </a:pPr>
            <a:r>
              <a:rPr lang="en-GB" sz="1700" dirty="0"/>
              <a:t>6 patients not suitable (safeguarding, dose not licensed for homecare, behaviour issues, allergic reactions, poor control)</a:t>
            </a:r>
          </a:p>
          <a:p>
            <a:pPr>
              <a:lnSpc>
                <a:spcPct val="90000"/>
              </a:lnSpc>
            </a:pPr>
            <a:r>
              <a:rPr lang="en-GB" sz="1700" dirty="0"/>
              <a:t>2 administered at home by local CNS</a:t>
            </a:r>
          </a:p>
          <a:p>
            <a:pPr>
              <a:lnSpc>
                <a:spcPct val="90000"/>
              </a:lnSpc>
            </a:pPr>
            <a:r>
              <a:rPr lang="en-GB" sz="1700" dirty="0"/>
              <a:t>14 suitable for homecare (self administration or parent)</a:t>
            </a:r>
          </a:p>
          <a:p>
            <a:pPr>
              <a:lnSpc>
                <a:spcPct val="90000"/>
              </a:lnSpc>
            </a:pPr>
            <a:r>
              <a:rPr lang="en-GB" sz="1700" dirty="0"/>
              <a:t>**During lockdown acquired 1 new started patient (total 23 excluding 2 transfers)**</a:t>
            </a:r>
          </a:p>
          <a:p>
            <a:pPr>
              <a:lnSpc>
                <a:spcPct val="90000"/>
              </a:lnSpc>
            </a:pPr>
            <a:endParaRPr lang="en-GB" sz="1700" dirty="0"/>
          </a:p>
          <a:p>
            <a:pPr>
              <a:lnSpc>
                <a:spcPct val="90000"/>
              </a:lnSpc>
            </a:pPr>
            <a:r>
              <a:rPr lang="en-GB" sz="1700" dirty="0"/>
              <a:t>Overall 70% of patients receiving homecare administration</a:t>
            </a:r>
          </a:p>
          <a:p>
            <a:pPr>
              <a:lnSpc>
                <a:spcPct val="90000"/>
              </a:lnSpc>
            </a:pPr>
            <a:endParaRPr lang="en-GB" sz="1700" dirty="0"/>
          </a:p>
        </p:txBody>
      </p:sp>
      <p:graphicFrame>
        <p:nvGraphicFramePr>
          <p:cNvPr id="6" name="Chart 5">
            <a:extLst>
              <a:ext uri="{FF2B5EF4-FFF2-40B4-BE49-F238E27FC236}">
                <a16:creationId xmlns:a16="http://schemas.microsoft.com/office/drawing/2014/main" id="{D08F6400-A069-4C89-983E-64EED81B1CDF}"/>
              </a:ext>
            </a:extLst>
          </p:cNvPr>
          <p:cNvGraphicFramePr/>
          <p:nvPr/>
        </p:nvGraphicFramePr>
        <p:xfrm>
          <a:off x="4572001" y="1341438"/>
          <a:ext cx="4320480" cy="5111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902311"/>
      </p:ext>
    </p:extLst>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TotalTime>
  <Words>3624</Words>
  <Application>Microsoft Office PowerPoint</Application>
  <PresentationFormat>On-screen Show (4:3)</PresentationFormat>
  <Paragraphs>501</Paragraphs>
  <Slides>44</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Arial Black</vt:lpstr>
      <vt:lpstr>Calibri</vt:lpstr>
      <vt:lpstr>Open Sans</vt:lpstr>
      <vt:lpstr>Wingdings</vt:lpstr>
      <vt:lpstr>2017 - HLP updated branding-PPT Template</vt:lpstr>
      <vt:lpstr>Office Theme</vt:lpstr>
      <vt:lpstr>How specialist nurses can support the 3 #AAA asks and improve asthma care across the system</vt:lpstr>
      <vt:lpstr>Joining instructions/Teams etiquette</vt:lpstr>
      <vt:lpstr>Agenda</vt:lpstr>
      <vt:lpstr>#AskAboutAsthma </vt:lpstr>
      <vt:lpstr>Paediatric biologic homecare service</vt:lpstr>
      <vt:lpstr>Biologic service pre covid-19</vt:lpstr>
      <vt:lpstr>Covid-19 March 2020</vt:lpstr>
      <vt:lpstr>Homecare set-up</vt:lpstr>
      <vt:lpstr>Homecare patients</vt:lpstr>
      <vt:lpstr>Homecare service outline</vt:lpstr>
      <vt:lpstr>Homecare currently</vt:lpstr>
      <vt:lpstr>Pros &amp; cons</vt:lpstr>
      <vt:lpstr>Other centres</vt:lpstr>
      <vt:lpstr>Patient experience</vt:lpstr>
      <vt:lpstr>Future for the service</vt:lpstr>
      <vt:lpstr>PowerPoint Presentation</vt:lpstr>
      <vt:lpstr>Asthma Role Modelling clinics</vt:lpstr>
      <vt:lpstr>Agenda</vt:lpstr>
      <vt:lpstr>What are role modelling clinics? </vt:lpstr>
      <vt:lpstr>What is the clinic structure?</vt:lpstr>
      <vt:lpstr>What financial support is required?</vt:lpstr>
      <vt:lpstr>Our Ambition</vt:lpstr>
      <vt:lpstr>What have we achieved so far?</vt:lpstr>
      <vt:lpstr>Confidence was low in several areas</vt:lpstr>
      <vt:lpstr>Nurses reported increased confidence in all age groups after conducting the clinics</vt:lpstr>
      <vt:lpstr>Nurses reported increased confidence in all areas after conducting the clinics</vt:lpstr>
      <vt:lpstr>Nurses reported increased confidence in all areas after conducting the clinics</vt:lpstr>
      <vt:lpstr>Patient feedback was strongly positive</vt:lpstr>
      <vt:lpstr>Additional benefits</vt:lpstr>
      <vt:lpstr>Next Steps – ‘Keep in Touch’ Forum </vt:lpstr>
      <vt:lpstr>Impact of Covid-19</vt:lpstr>
      <vt:lpstr>Sustaining the 48hr Telephone Triage Service in Islington</vt:lpstr>
      <vt:lpstr>48hr Telephone Triage Service Overview</vt:lpstr>
      <vt:lpstr>PowerPoint Presentation</vt:lpstr>
      <vt:lpstr>Triage Outcomes</vt:lpstr>
      <vt:lpstr>Summary of Outcomes 2018</vt:lpstr>
      <vt:lpstr>48hr Review Telephone Triage Comparative Data 2018 to 2019  (01/09/2018- 30/11/2018 and 01/09/2019- 30/11/2019) </vt:lpstr>
      <vt:lpstr>PowerPoint Presentation</vt:lpstr>
      <vt:lpstr>2019 September to November Data Overview</vt:lpstr>
      <vt:lpstr>PowerPoint Presentation</vt:lpstr>
      <vt:lpstr>Achieving the 48hr Review During COVID 19</vt:lpstr>
      <vt:lpstr>Summary </vt:lpstr>
      <vt:lpstr>Questions to the panel</vt:lpstr>
      <vt:lpstr>All the work we do with our partners moves us closer towards our goal to make London the healthiest global city. </vt:lpstr>
    </vt:vector>
  </TitlesOfParts>
  <Company>Whittington Health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48hr Review Comparative Data</dc:title>
  <dc:creator>DoranEle</dc:creator>
  <cp:lastModifiedBy>Georgie Herskovits</cp:lastModifiedBy>
  <cp:revision>43</cp:revision>
  <dcterms:created xsi:type="dcterms:W3CDTF">2020-08-17T14:38:42Z</dcterms:created>
  <dcterms:modified xsi:type="dcterms:W3CDTF">2020-09-30T09:19:48Z</dcterms:modified>
</cp:coreProperties>
</file>