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7" r:id="rId5"/>
    <p:sldId id="510" r:id="rId6"/>
    <p:sldId id="501" r:id="rId7"/>
    <p:sldId id="500" r:id="rId8"/>
    <p:sldId id="261" r:id="rId9"/>
    <p:sldId id="263" r:id="rId10"/>
    <p:sldId id="264" r:id="rId11"/>
    <p:sldId id="506" r:id="rId12"/>
    <p:sldId id="494" r:id="rId13"/>
    <p:sldId id="256" r:id="rId14"/>
    <p:sldId id="259" r:id="rId15"/>
    <p:sldId id="502" r:id="rId16"/>
    <p:sldId id="260" r:id="rId17"/>
    <p:sldId id="503" r:id="rId18"/>
    <p:sldId id="504" r:id="rId19"/>
    <p:sldId id="505" r:id="rId20"/>
    <p:sldId id="265" r:id="rId21"/>
    <p:sldId id="266" r:id="rId22"/>
    <p:sldId id="267" r:id="rId23"/>
    <p:sldId id="268" r:id="rId24"/>
    <p:sldId id="508" r:id="rId25"/>
    <p:sldId id="507" r:id="rId26"/>
    <p:sldId id="50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5D0E67-E0F1-47EC-A08D-11EA136BDDB6}">
          <p14:sldIdLst>
            <p14:sldId id="257"/>
            <p14:sldId id="510"/>
            <p14:sldId id="501"/>
            <p14:sldId id="500"/>
          </p14:sldIdLst>
        </p14:section>
        <p14:section name="Untitled Section" id="{5742BE89-B348-4B6C-BF9C-20F58472FAAA}">
          <p14:sldIdLst>
            <p14:sldId id="261"/>
            <p14:sldId id="263"/>
            <p14:sldId id="264"/>
            <p14:sldId id="506"/>
            <p14:sldId id="494"/>
            <p14:sldId id="256"/>
            <p14:sldId id="259"/>
            <p14:sldId id="502"/>
            <p14:sldId id="260"/>
            <p14:sldId id="503"/>
            <p14:sldId id="504"/>
            <p14:sldId id="505"/>
            <p14:sldId id="265"/>
            <p14:sldId id="266"/>
            <p14:sldId id="267"/>
            <p14:sldId id="268"/>
            <p14:sldId id="508"/>
            <p14:sldId id="507"/>
            <p14:sldId id="5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Doherty" initials="SD" lastIdx="1" clrIdx="0">
    <p:extLst>
      <p:ext uri="{19B8F6BF-5375-455C-9EA6-DF929625EA0E}">
        <p15:presenceInfo xmlns:p15="http://schemas.microsoft.com/office/powerpoint/2012/main" userId="S::Stephen.Doherty@hee.nhs.uk::3061856b-b62e-4417-9bc9-99c562516696" providerId="AD"/>
      </p:ext>
    </p:extLst>
  </p:cmAuthor>
  <p:cmAuthor id="2" name="Fateha Al-Emran" initials="FA" lastIdx="4" clrIdx="1">
    <p:extLst>
      <p:ext uri="{19B8F6BF-5375-455C-9EA6-DF929625EA0E}">
        <p15:presenceInfo xmlns:p15="http://schemas.microsoft.com/office/powerpoint/2012/main" userId="S::Fateha.Al-Emran@hee.nhs.uk::7f9796f7-107e-4f37-b69a-6b9024457c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2F7A9-7666-4E79-87EA-7E12735A9D01}" v="8" dt="2020-10-13T10:41:43.3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38" autoAdjust="0"/>
  </p:normalViewPr>
  <p:slideViewPr>
    <p:cSldViewPr snapToGrid="0">
      <p:cViewPr varScale="1">
        <p:scale>
          <a:sx n="83" d="100"/>
          <a:sy n="83" d="100"/>
        </p:scale>
        <p:origin x="242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bina Azmi" userId="8b6fad82-ed21-40d3-9298-9e46cfd2c5c1" providerId="ADAL" clId="{4B22F7A9-7666-4E79-87EA-7E12735A9D01}"/>
    <pc:docChg chg="undo redo custSel addSld delSld modSld modSection">
      <pc:chgData name="Shabina Azmi" userId="8b6fad82-ed21-40d3-9298-9e46cfd2c5c1" providerId="ADAL" clId="{4B22F7A9-7666-4E79-87EA-7E12735A9D01}" dt="2020-10-13T12:39:34.607" v="757" actId="20577"/>
      <pc:docMkLst>
        <pc:docMk/>
      </pc:docMkLst>
      <pc:sldChg chg="addSp modSp mod">
        <pc:chgData name="Shabina Azmi" userId="8b6fad82-ed21-40d3-9298-9e46cfd2c5c1" providerId="ADAL" clId="{4B22F7A9-7666-4E79-87EA-7E12735A9D01}" dt="2020-10-13T11:52:43.178" v="655" actId="20577"/>
        <pc:sldMkLst>
          <pc:docMk/>
          <pc:sldMk cId="3495315411" sldId="257"/>
        </pc:sldMkLst>
        <pc:spChg chg="add mod">
          <ac:chgData name="Shabina Azmi" userId="8b6fad82-ed21-40d3-9298-9e46cfd2c5c1" providerId="ADAL" clId="{4B22F7A9-7666-4E79-87EA-7E12735A9D01}" dt="2020-10-13T09:43:17.147" v="240" actId="14100"/>
          <ac:spMkLst>
            <pc:docMk/>
            <pc:sldMk cId="3495315411" sldId="257"/>
            <ac:spMk id="4" creationId="{E7265DFC-18CB-4FC2-AED0-9AC8CC276825}"/>
          </ac:spMkLst>
        </pc:spChg>
        <pc:spChg chg="mod">
          <ac:chgData name="Shabina Azmi" userId="8b6fad82-ed21-40d3-9298-9e46cfd2c5c1" providerId="ADAL" clId="{4B22F7A9-7666-4E79-87EA-7E12735A9D01}" dt="2020-10-13T11:52:43.178" v="655" actId="20577"/>
          <ac:spMkLst>
            <pc:docMk/>
            <pc:sldMk cId="3495315411" sldId="257"/>
            <ac:spMk id="6" creationId="{A9830D5A-1655-4984-8E60-D29E4BFA17CC}"/>
          </ac:spMkLst>
        </pc:spChg>
        <pc:picChg chg="mod">
          <ac:chgData name="Shabina Azmi" userId="8b6fad82-ed21-40d3-9298-9e46cfd2c5c1" providerId="ADAL" clId="{4B22F7A9-7666-4E79-87EA-7E12735A9D01}" dt="2020-10-13T09:37:58.195" v="236" actId="1076"/>
          <ac:picMkLst>
            <pc:docMk/>
            <pc:sldMk cId="3495315411" sldId="257"/>
            <ac:picMk id="2" creationId="{3A4548EA-6F78-46C2-A400-1CAEAA853997}"/>
          </ac:picMkLst>
        </pc:picChg>
      </pc:sldChg>
      <pc:sldChg chg="modSp mod">
        <pc:chgData name="Shabina Azmi" userId="8b6fad82-ed21-40d3-9298-9e46cfd2c5c1" providerId="ADAL" clId="{4B22F7A9-7666-4E79-87EA-7E12735A9D01}" dt="2020-10-13T11:16:38.538" v="597" actId="20577"/>
        <pc:sldMkLst>
          <pc:docMk/>
          <pc:sldMk cId="370108666" sldId="259"/>
        </pc:sldMkLst>
        <pc:spChg chg="mod">
          <ac:chgData name="Shabina Azmi" userId="8b6fad82-ed21-40d3-9298-9e46cfd2c5c1" providerId="ADAL" clId="{4B22F7A9-7666-4E79-87EA-7E12735A9D01}" dt="2020-10-13T11:16:38.538" v="597" actId="20577"/>
          <ac:spMkLst>
            <pc:docMk/>
            <pc:sldMk cId="370108666" sldId="259"/>
            <ac:spMk id="3" creationId="{EDC0A9CD-9045-44D1-BAE2-6CD1464E776D}"/>
          </ac:spMkLst>
        </pc:spChg>
      </pc:sldChg>
      <pc:sldChg chg="modNotesTx">
        <pc:chgData name="Shabina Azmi" userId="8b6fad82-ed21-40d3-9298-9e46cfd2c5c1" providerId="ADAL" clId="{4B22F7A9-7666-4E79-87EA-7E12735A9D01}" dt="2020-10-13T11:56:25.474" v="658" actId="20577"/>
        <pc:sldMkLst>
          <pc:docMk/>
          <pc:sldMk cId="715341679" sldId="261"/>
        </pc:sldMkLst>
      </pc:sldChg>
      <pc:sldChg chg="del">
        <pc:chgData name="Shabina Azmi" userId="8b6fad82-ed21-40d3-9298-9e46cfd2c5c1" providerId="ADAL" clId="{4B22F7A9-7666-4E79-87EA-7E12735A9D01}" dt="2020-10-13T11:18:22.367" v="598" actId="2696"/>
        <pc:sldMkLst>
          <pc:docMk/>
          <pc:sldMk cId="3805542095" sldId="262"/>
        </pc:sldMkLst>
      </pc:sldChg>
      <pc:sldChg chg="modNotesTx">
        <pc:chgData name="Shabina Azmi" userId="8b6fad82-ed21-40d3-9298-9e46cfd2c5c1" providerId="ADAL" clId="{4B22F7A9-7666-4E79-87EA-7E12735A9D01}" dt="2020-10-13T11:57:31.093" v="659" actId="20577"/>
        <pc:sldMkLst>
          <pc:docMk/>
          <pc:sldMk cId="3288437013" sldId="263"/>
        </pc:sldMkLst>
      </pc:sldChg>
      <pc:sldChg chg="modNotesTx">
        <pc:chgData name="Shabina Azmi" userId="8b6fad82-ed21-40d3-9298-9e46cfd2c5c1" providerId="ADAL" clId="{4B22F7A9-7666-4E79-87EA-7E12735A9D01}" dt="2020-10-13T09:50:39.829" v="244" actId="20577"/>
        <pc:sldMkLst>
          <pc:docMk/>
          <pc:sldMk cId="1513491337" sldId="264"/>
        </pc:sldMkLst>
      </pc:sldChg>
      <pc:sldChg chg="modSp mod modNotesTx">
        <pc:chgData name="Shabina Azmi" userId="8b6fad82-ed21-40d3-9298-9e46cfd2c5c1" providerId="ADAL" clId="{4B22F7A9-7666-4E79-87EA-7E12735A9D01}" dt="2020-10-13T11:48:16.872" v="620" actId="20577"/>
        <pc:sldMkLst>
          <pc:docMk/>
          <pc:sldMk cId="801178970" sldId="268"/>
        </pc:sldMkLst>
        <pc:spChg chg="mod">
          <ac:chgData name="Shabina Azmi" userId="8b6fad82-ed21-40d3-9298-9e46cfd2c5c1" providerId="ADAL" clId="{4B22F7A9-7666-4E79-87EA-7E12735A9D01}" dt="2020-10-13T11:43:35.133" v="617" actId="15"/>
          <ac:spMkLst>
            <pc:docMk/>
            <pc:sldMk cId="801178970" sldId="268"/>
            <ac:spMk id="3" creationId="{46B4CC7C-7737-4372-AC46-DBAEA7D769AE}"/>
          </ac:spMkLst>
        </pc:spChg>
      </pc:sldChg>
      <pc:sldChg chg="modSp mod">
        <pc:chgData name="Shabina Azmi" userId="8b6fad82-ed21-40d3-9298-9e46cfd2c5c1" providerId="ADAL" clId="{4B22F7A9-7666-4E79-87EA-7E12735A9D01}" dt="2020-10-13T12:39:34.607" v="757" actId="20577"/>
        <pc:sldMkLst>
          <pc:docMk/>
          <pc:sldMk cId="2346769587" sldId="494"/>
        </pc:sldMkLst>
        <pc:spChg chg="mod">
          <ac:chgData name="Shabina Azmi" userId="8b6fad82-ed21-40d3-9298-9e46cfd2c5c1" providerId="ADAL" clId="{4B22F7A9-7666-4E79-87EA-7E12735A9D01}" dt="2020-10-13T12:39:34.607" v="757" actId="20577"/>
          <ac:spMkLst>
            <pc:docMk/>
            <pc:sldMk cId="2346769587" sldId="494"/>
            <ac:spMk id="3" creationId="{00000000-0000-0000-0000-000000000000}"/>
          </ac:spMkLst>
        </pc:spChg>
      </pc:sldChg>
      <pc:sldChg chg="modSp add del mod modNotesTx">
        <pc:chgData name="Shabina Azmi" userId="8b6fad82-ed21-40d3-9298-9e46cfd2c5c1" providerId="ADAL" clId="{4B22F7A9-7666-4E79-87EA-7E12735A9D01}" dt="2020-10-13T11:59:39.212" v="660" actId="47"/>
        <pc:sldMkLst>
          <pc:docMk/>
          <pc:sldMk cId="1970594517" sldId="495"/>
        </pc:sldMkLst>
        <pc:spChg chg="mod">
          <ac:chgData name="Shabina Azmi" userId="8b6fad82-ed21-40d3-9298-9e46cfd2c5c1" providerId="ADAL" clId="{4B22F7A9-7666-4E79-87EA-7E12735A9D01}" dt="2020-10-13T09:53:13.563" v="352" actId="14100"/>
          <ac:spMkLst>
            <pc:docMk/>
            <pc:sldMk cId="1970594517" sldId="495"/>
            <ac:spMk id="2" creationId="{286F3727-1298-45DC-AE0C-5AADF13BBD77}"/>
          </ac:spMkLst>
        </pc:spChg>
        <pc:spChg chg="mod">
          <ac:chgData name="Shabina Azmi" userId="8b6fad82-ed21-40d3-9298-9e46cfd2c5c1" providerId="ADAL" clId="{4B22F7A9-7666-4E79-87EA-7E12735A9D01}" dt="2020-10-13T10:43:13.879" v="573" actId="20577"/>
          <ac:spMkLst>
            <pc:docMk/>
            <pc:sldMk cId="1970594517" sldId="495"/>
            <ac:spMk id="3" creationId="{D5130E27-265B-4DAF-AA9E-1C22D262A019}"/>
          </ac:spMkLst>
        </pc:spChg>
      </pc:sldChg>
      <pc:sldChg chg="del">
        <pc:chgData name="Shabina Azmi" userId="8b6fad82-ed21-40d3-9298-9e46cfd2c5c1" providerId="ADAL" clId="{4B22F7A9-7666-4E79-87EA-7E12735A9D01}" dt="2020-10-13T09:51:38.858" v="245" actId="2696"/>
        <pc:sldMkLst>
          <pc:docMk/>
          <pc:sldMk cId="4089062175" sldId="495"/>
        </pc:sldMkLst>
      </pc:sldChg>
      <pc:sldChg chg="modNotesTx">
        <pc:chgData name="Shabina Azmi" userId="8b6fad82-ed21-40d3-9298-9e46cfd2c5c1" providerId="ADAL" clId="{4B22F7A9-7666-4E79-87EA-7E12735A9D01}" dt="2020-10-13T10:23:58.672" v="564" actId="20577"/>
        <pc:sldMkLst>
          <pc:docMk/>
          <pc:sldMk cId="2915685805" sldId="500"/>
        </pc:sldMkLst>
      </pc:sldChg>
      <pc:sldChg chg="modSp mod modNotesTx">
        <pc:chgData name="Shabina Azmi" userId="8b6fad82-ed21-40d3-9298-9e46cfd2c5c1" providerId="ADAL" clId="{4B22F7A9-7666-4E79-87EA-7E12735A9D01}" dt="2020-10-13T10:42:13.616" v="571" actId="20577"/>
        <pc:sldMkLst>
          <pc:docMk/>
          <pc:sldMk cId="2411250494" sldId="501"/>
        </pc:sldMkLst>
        <pc:spChg chg="mod">
          <ac:chgData name="Shabina Azmi" userId="8b6fad82-ed21-40d3-9298-9e46cfd2c5c1" providerId="ADAL" clId="{4B22F7A9-7666-4E79-87EA-7E12735A9D01}" dt="2020-10-13T09:57:08.906" v="561" actId="255"/>
          <ac:spMkLst>
            <pc:docMk/>
            <pc:sldMk cId="2411250494" sldId="501"/>
            <ac:spMk id="3" creationId="{49C50549-250C-49D7-98F8-3889A3F2AEC4}"/>
          </ac:spMkLst>
        </pc:spChg>
        <pc:picChg chg="mod">
          <ac:chgData name="Shabina Azmi" userId="8b6fad82-ed21-40d3-9298-9e46cfd2c5c1" providerId="ADAL" clId="{4B22F7A9-7666-4E79-87EA-7E12735A9D01}" dt="2020-10-13T09:57:06.644" v="559" actId="1076"/>
          <ac:picMkLst>
            <pc:docMk/>
            <pc:sldMk cId="2411250494" sldId="501"/>
            <ac:picMk id="4" creationId="{64EA96E5-49DA-43AC-8611-61AC0CE6896D}"/>
          </ac:picMkLst>
        </pc:picChg>
      </pc:sldChg>
      <pc:sldChg chg="modSp mod modNotesTx">
        <pc:chgData name="Shabina Azmi" userId="8b6fad82-ed21-40d3-9298-9e46cfd2c5c1" providerId="ADAL" clId="{4B22F7A9-7666-4E79-87EA-7E12735A9D01}" dt="2020-10-13T11:33:32.798" v="606" actId="20577"/>
        <pc:sldMkLst>
          <pc:docMk/>
          <pc:sldMk cId="2715653714" sldId="505"/>
        </pc:sldMkLst>
        <pc:spChg chg="mod">
          <ac:chgData name="Shabina Azmi" userId="8b6fad82-ed21-40d3-9298-9e46cfd2c5c1" providerId="ADAL" clId="{4B22F7A9-7666-4E79-87EA-7E12735A9D01}" dt="2020-10-13T11:33:23.549" v="601" actId="1076"/>
          <ac:spMkLst>
            <pc:docMk/>
            <pc:sldMk cId="2715653714" sldId="505"/>
            <ac:spMk id="3" creationId="{881909B5-88B7-435B-99F2-1519C0B4240E}"/>
          </ac:spMkLst>
        </pc:spChg>
      </pc:sldChg>
      <pc:sldChg chg="modSp add del mod">
        <pc:chgData name="Shabina Azmi" userId="8b6fad82-ed21-40d3-9298-9e46cfd2c5c1" providerId="ADAL" clId="{4B22F7A9-7666-4E79-87EA-7E12735A9D01}" dt="2020-10-13T12:00:47.834" v="665"/>
        <pc:sldMkLst>
          <pc:docMk/>
          <pc:sldMk cId="789266676" sldId="506"/>
        </pc:sldMkLst>
        <pc:spChg chg="mod">
          <ac:chgData name="Shabina Azmi" userId="8b6fad82-ed21-40d3-9298-9e46cfd2c5c1" providerId="ADAL" clId="{4B22F7A9-7666-4E79-87EA-7E12735A9D01}" dt="2020-10-13T12:00:47.834" v="665"/>
          <ac:spMkLst>
            <pc:docMk/>
            <pc:sldMk cId="789266676" sldId="506"/>
            <ac:spMk id="3" creationId="{9E17D0FB-909B-4CA8-A71B-112A1EEF0753}"/>
          </ac:spMkLst>
        </pc:spChg>
        <pc:picChg chg="mod">
          <ac:chgData name="Shabina Azmi" userId="8b6fad82-ed21-40d3-9298-9e46cfd2c5c1" providerId="ADAL" clId="{4B22F7A9-7666-4E79-87EA-7E12735A9D01}" dt="2020-10-13T09:54:17.212" v="368" actId="14100"/>
          <ac:picMkLst>
            <pc:docMk/>
            <pc:sldMk cId="789266676" sldId="506"/>
            <ac:picMk id="5" creationId="{5E03DE07-14CB-4E4C-9B16-502E86D0FAD5}"/>
          </ac:picMkLst>
        </pc:picChg>
      </pc:sldChg>
      <pc:sldChg chg="modSp mod">
        <pc:chgData name="Shabina Azmi" userId="8b6fad82-ed21-40d3-9298-9e46cfd2c5c1" providerId="ADAL" clId="{4B22F7A9-7666-4E79-87EA-7E12735A9D01}" dt="2020-10-12T15:49:16.695" v="93" actId="20577"/>
        <pc:sldMkLst>
          <pc:docMk/>
          <pc:sldMk cId="1995421663" sldId="508"/>
        </pc:sldMkLst>
        <pc:spChg chg="mod">
          <ac:chgData name="Shabina Azmi" userId="8b6fad82-ed21-40d3-9298-9e46cfd2c5c1" providerId="ADAL" clId="{4B22F7A9-7666-4E79-87EA-7E12735A9D01}" dt="2020-10-12T15:49:16.695" v="93" actId="20577"/>
          <ac:spMkLst>
            <pc:docMk/>
            <pc:sldMk cId="1995421663" sldId="508"/>
            <ac:spMk id="3" creationId="{2A67A257-B781-4B9E-8A7F-836A03A6BD05}"/>
          </ac:spMkLst>
        </pc:spChg>
      </pc:sldChg>
      <pc:sldChg chg="modNotesTx">
        <pc:chgData name="Shabina Azmi" userId="8b6fad82-ed21-40d3-9298-9e46cfd2c5c1" providerId="ADAL" clId="{4B22F7A9-7666-4E79-87EA-7E12735A9D01}" dt="2020-10-13T12:08:39.017" v="756" actId="20577"/>
        <pc:sldMkLst>
          <pc:docMk/>
          <pc:sldMk cId="2365231641" sldId="509"/>
        </pc:sldMkLst>
      </pc:sldChg>
      <pc:sldChg chg="modSp new add del mod">
        <pc:chgData name="Shabina Azmi" userId="8b6fad82-ed21-40d3-9298-9e46cfd2c5c1" providerId="ADAL" clId="{4B22F7A9-7666-4E79-87EA-7E12735A9D01}" dt="2020-10-13T11:53:16.717" v="656" actId="20577"/>
        <pc:sldMkLst>
          <pc:docMk/>
          <pc:sldMk cId="3293698090" sldId="510"/>
        </pc:sldMkLst>
        <pc:spChg chg="mod">
          <ac:chgData name="Shabina Azmi" userId="8b6fad82-ed21-40d3-9298-9e46cfd2c5c1" providerId="ADAL" clId="{4B22F7A9-7666-4E79-87EA-7E12735A9D01}" dt="2020-10-13T09:51:51.626" v="252" actId="20577"/>
          <ac:spMkLst>
            <pc:docMk/>
            <pc:sldMk cId="3293698090" sldId="510"/>
            <ac:spMk id="2" creationId="{C3119D50-9A75-49A1-80F0-45609391D6D5}"/>
          </ac:spMkLst>
        </pc:spChg>
        <pc:spChg chg="mod">
          <ac:chgData name="Shabina Azmi" userId="8b6fad82-ed21-40d3-9298-9e46cfd2c5c1" providerId="ADAL" clId="{4B22F7A9-7666-4E79-87EA-7E12735A9D01}" dt="2020-10-13T11:53:16.717" v="656" actId="20577"/>
          <ac:spMkLst>
            <pc:docMk/>
            <pc:sldMk cId="3293698090" sldId="510"/>
            <ac:spMk id="3" creationId="{0C0E2387-5197-41A3-AEA7-FBC577A38C4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[Early Diagnosis Data 2020.xlsm]Staging pivot!PivotTable1</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solidFill>
                  <a:sysClr val="windowText" lastClr="000000"/>
                </a:solidFill>
              </a:rPr>
              <a:t>Cancers diagnosed at stage 1 or 2 (case mix adjusted)</a:t>
            </a:r>
            <a:r>
              <a:rPr lang="en-GB" b="1" baseline="0">
                <a:solidFill>
                  <a:sysClr val="windowText" lastClr="000000"/>
                </a:solidFill>
              </a:rPr>
              <a:t> </a:t>
            </a:r>
            <a:r>
              <a:rPr lang="en-GB" b="1">
                <a:solidFill>
                  <a:sysClr val="windowText" lastClr="000000"/>
                </a:solidFill>
              </a:rPr>
              <a:t> 2013 -</a:t>
            </a:r>
            <a:r>
              <a:rPr lang="en-GB" b="1" baseline="0">
                <a:solidFill>
                  <a:sysClr val="windowText" lastClr="000000"/>
                </a:solidFill>
              </a:rPr>
              <a:t> 2018</a:t>
            </a:r>
            <a:endParaRPr lang="en-GB"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chemeClr val="accent1"/>
            </a:solidFill>
            <a:round/>
          </a:ln>
          <a:effectLst/>
        </c:spPr>
        <c:marker>
          <c:symbol val="none"/>
        </c:marker>
      </c:pivotFmt>
      <c:pivotFmt>
        <c:idx val="24"/>
        <c:spPr>
          <a:solidFill>
            <a:schemeClr val="accent1"/>
          </a:solidFill>
          <a:ln w="28575" cap="rnd">
            <a:solidFill>
              <a:schemeClr val="accent1"/>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chemeClr val="accent1"/>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chemeClr val="accent1"/>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accent1"/>
            </a:solidFill>
            <a:round/>
          </a:ln>
          <a:effectLst/>
        </c:spPr>
        <c:marker>
          <c:symbol val="none"/>
        </c:marker>
      </c:pivotFmt>
      <c:pivotFmt>
        <c:idx val="60"/>
        <c:spPr>
          <a:solidFill>
            <a:schemeClr val="accent1"/>
          </a:solidFill>
          <a:ln w="28575" cap="rnd">
            <a:solidFill>
              <a:schemeClr val="accent1"/>
            </a:solidFill>
            <a:round/>
          </a:ln>
          <a:effectLst/>
        </c:spPr>
        <c:marker>
          <c:symbol val="none"/>
        </c:marker>
      </c:pivotFmt>
      <c:pivotFmt>
        <c:idx val="61"/>
        <c:spPr>
          <a:solidFill>
            <a:schemeClr val="accent1"/>
          </a:solidFill>
          <a:ln w="28575" cap="rnd">
            <a:solidFill>
              <a:schemeClr val="accent1"/>
            </a:solidFill>
            <a:round/>
          </a:ln>
          <a:effectLst/>
        </c:spPr>
        <c:marker>
          <c:symbol val="none"/>
        </c:marker>
      </c:pivotFmt>
      <c:pivotFmt>
        <c:idx val="62"/>
        <c:spPr>
          <a:solidFill>
            <a:schemeClr val="accent1"/>
          </a:solidFill>
          <a:ln w="28575" cap="rnd">
            <a:solidFill>
              <a:schemeClr val="accent1"/>
            </a:solidFill>
            <a:round/>
          </a:ln>
          <a:effectLst/>
        </c:spPr>
        <c:marker>
          <c:symbol val="none"/>
        </c:marker>
      </c:pivotFmt>
      <c:pivotFmt>
        <c:idx val="63"/>
        <c:spPr>
          <a:solidFill>
            <a:schemeClr val="accent1"/>
          </a:solidFill>
          <a:ln w="28575" cap="rnd">
            <a:solidFill>
              <a:schemeClr val="accent1"/>
            </a:solidFill>
            <a:round/>
          </a:ln>
          <a:effectLst/>
        </c:spPr>
        <c:marker>
          <c:symbol val="none"/>
        </c:marker>
      </c:pivotFmt>
      <c:pivotFmt>
        <c:idx val="64"/>
        <c:spPr>
          <a:solidFill>
            <a:schemeClr val="accent1"/>
          </a:solidFill>
          <a:ln w="28575" cap="rnd">
            <a:solidFill>
              <a:schemeClr val="accent1"/>
            </a:solidFill>
            <a:round/>
          </a:ln>
          <a:effectLst/>
        </c:spPr>
        <c:marker>
          <c:symbol val="none"/>
        </c:marker>
      </c:pivotFmt>
      <c:pivotFmt>
        <c:idx val="65"/>
        <c:spPr>
          <a:solidFill>
            <a:schemeClr val="accent1"/>
          </a:solidFill>
          <a:ln w="28575" cap="rnd">
            <a:solidFill>
              <a:schemeClr val="accent1"/>
            </a:solidFill>
            <a:round/>
          </a:ln>
          <a:effectLst/>
        </c:spPr>
        <c:marker>
          <c:symbol val="none"/>
        </c:marker>
      </c:pivotFmt>
      <c:pivotFmt>
        <c:idx val="66"/>
        <c:spPr>
          <a:solidFill>
            <a:schemeClr val="accent1"/>
          </a:solidFill>
          <a:ln w="28575" cap="rnd">
            <a:solidFill>
              <a:schemeClr val="accent1"/>
            </a:solidFill>
            <a:round/>
          </a:ln>
          <a:effectLst/>
        </c:spPr>
        <c:marker>
          <c:symbol val="none"/>
        </c:marker>
      </c:pivotFmt>
      <c:pivotFmt>
        <c:idx val="67"/>
        <c:spPr>
          <a:solidFill>
            <a:schemeClr val="accent1"/>
          </a:solidFill>
          <a:ln w="28575" cap="rnd">
            <a:solidFill>
              <a:schemeClr val="accent1"/>
            </a:solidFill>
            <a:round/>
          </a:ln>
          <a:effectLst/>
        </c:spPr>
        <c:marker>
          <c:symbol val="none"/>
        </c:marker>
      </c:pivotFmt>
      <c:pivotFmt>
        <c:idx val="68"/>
        <c:spPr>
          <a:solidFill>
            <a:schemeClr val="accent1"/>
          </a:solidFill>
          <a:ln w="28575" cap="rnd">
            <a:solidFill>
              <a:schemeClr val="accent1"/>
            </a:solidFill>
            <a:round/>
          </a:ln>
          <a:effectLst/>
        </c:spPr>
        <c:marker>
          <c:symbol val="none"/>
        </c:marker>
      </c:pivotFmt>
      <c:pivotFmt>
        <c:idx val="69"/>
        <c:spPr>
          <a:solidFill>
            <a:schemeClr val="accent1"/>
          </a:solidFill>
          <a:ln w="28575" cap="rnd">
            <a:solidFill>
              <a:schemeClr val="accent1"/>
            </a:solidFill>
            <a:round/>
          </a:ln>
          <a:effectLst/>
        </c:spPr>
        <c:marker>
          <c:symbol val="none"/>
        </c:marker>
      </c:pivotFmt>
      <c:pivotFmt>
        <c:idx val="70"/>
        <c:spPr>
          <a:solidFill>
            <a:schemeClr val="accent1"/>
          </a:solidFill>
          <a:ln w="28575" cap="rnd">
            <a:solidFill>
              <a:schemeClr val="accent1"/>
            </a:solidFill>
            <a:round/>
          </a:ln>
          <a:effectLst/>
        </c:spPr>
        <c:marker>
          <c:symbol val="none"/>
        </c:marker>
      </c:pivotFmt>
      <c:pivotFmt>
        <c:idx val="71"/>
        <c:spPr>
          <a:solidFill>
            <a:schemeClr val="accent1"/>
          </a:solidFill>
          <a:ln w="28575" cap="rnd">
            <a:solidFill>
              <a:schemeClr val="accent1"/>
            </a:solidFill>
            <a:round/>
          </a:ln>
          <a:effectLst/>
        </c:spPr>
        <c:marker>
          <c:symbol val="none"/>
        </c:marker>
      </c:pivotFmt>
      <c:pivotFmt>
        <c:idx val="72"/>
        <c:spPr>
          <a:solidFill>
            <a:schemeClr val="accent1"/>
          </a:solidFill>
          <a:ln w="28575" cap="rnd">
            <a:solidFill>
              <a:schemeClr val="accent1"/>
            </a:solidFill>
            <a:round/>
          </a:ln>
          <a:effectLst/>
        </c:spPr>
        <c:marker>
          <c:symbol val="none"/>
        </c:marker>
      </c:pivotFmt>
      <c:pivotFmt>
        <c:idx val="73"/>
        <c:spPr>
          <a:solidFill>
            <a:schemeClr val="accent1"/>
          </a:solidFill>
          <a:ln w="28575" cap="rnd">
            <a:solidFill>
              <a:schemeClr val="accent1"/>
            </a:solidFill>
            <a:round/>
          </a:ln>
          <a:effectLst/>
        </c:spPr>
        <c:marker>
          <c:symbol val="none"/>
        </c:marker>
      </c:pivotFmt>
      <c:pivotFmt>
        <c:idx val="74"/>
        <c:spPr>
          <a:solidFill>
            <a:schemeClr val="accent1"/>
          </a:solidFill>
          <a:ln w="28575" cap="rnd">
            <a:solidFill>
              <a:schemeClr val="accent1"/>
            </a:solidFill>
            <a:round/>
          </a:ln>
          <a:effectLst/>
        </c:spPr>
        <c:marker>
          <c:symbol val="none"/>
        </c:marker>
      </c:pivotFmt>
      <c:pivotFmt>
        <c:idx val="75"/>
        <c:spPr>
          <a:solidFill>
            <a:schemeClr val="accent1"/>
          </a:solidFill>
          <a:ln w="28575" cap="rnd">
            <a:solidFill>
              <a:schemeClr val="accent1"/>
            </a:solidFill>
            <a:round/>
          </a:ln>
          <a:effectLst/>
        </c:spPr>
        <c:marker>
          <c:symbol val="none"/>
        </c:marker>
      </c:pivotFmt>
      <c:pivotFmt>
        <c:idx val="76"/>
        <c:spPr>
          <a:solidFill>
            <a:schemeClr val="accent1"/>
          </a:solidFill>
          <a:ln w="28575" cap="rnd">
            <a:solidFill>
              <a:schemeClr val="accent1"/>
            </a:solidFill>
            <a:round/>
          </a:ln>
          <a:effectLst/>
        </c:spPr>
        <c:marker>
          <c:symbol val="none"/>
        </c:marker>
      </c:pivotFmt>
      <c:pivotFmt>
        <c:idx val="77"/>
        <c:spPr>
          <a:solidFill>
            <a:schemeClr val="accent1"/>
          </a:solidFill>
          <a:ln w="28575" cap="rnd">
            <a:solidFill>
              <a:schemeClr val="accent1"/>
            </a:solidFill>
            <a:round/>
          </a:ln>
          <a:effectLst/>
        </c:spPr>
        <c:marker>
          <c:symbol val="none"/>
        </c:marker>
      </c:pivotFmt>
      <c:pivotFmt>
        <c:idx val="78"/>
        <c:spPr>
          <a:solidFill>
            <a:schemeClr val="accent1"/>
          </a:solidFill>
          <a:ln w="28575" cap="rnd">
            <a:solidFill>
              <a:schemeClr val="accent1"/>
            </a:solidFill>
            <a:round/>
          </a:ln>
          <a:effectLst/>
        </c:spPr>
        <c:marker>
          <c:symbol val="none"/>
        </c:marker>
      </c:pivotFmt>
      <c:pivotFmt>
        <c:idx val="79"/>
        <c:spPr>
          <a:solidFill>
            <a:schemeClr val="accent1"/>
          </a:solidFill>
          <a:ln w="28575" cap="rnd">
            <a:solidFill>
              <a:schemeClr val="accent1"/>
            </a:solidFill>
            <a:round/>
          </a:ln>
          <a:effectLst/>
        </c:spPr>
        <c:marker>
          <c:symbol val="none"/>
        </c:marker>
      </c:pivotFmt>
      <c:pivotFmt>
        <c:idx val="80"/>
        <c:spPr>
          <a:solidFill>
            <a:schemeClr val="accent1"/>
          </a:solidFill>
          <a:ln w="28575" cap="rnd">
            <a:solidFill>
              <a:schemeClr val="accent1"/>
            </a:solidFill>
            <a:round/>
          </a:ln>
          <a:effectLst/>
        </c:spPr>
        <c:marker>
          <c:symbol val="none"/>
        </c:marker>
      </c:pivotFmt>
      <c:pivotFmt>
        <c:idx val="81"/>
        <c:spPr>
          <a:solidFill>
            <a:schemeClr val="accent1"/>
          </a:solidFill>
          <a:ln w="28575" cap="rnd">
            <a:solidFill>
              <a:schemeClr val="accent1"/>
            </a:solidFill>
            <a:round/>
          </a:ln>
          <a:effectLst/>
        </c:spPr>
        <c:marker>
          <c:symbol val="none"/>
        </c:marker>
      </c:pivotFmt>
      <c:pivotFmt>
        <c:idx val="82"/>
        <c:spPr>
          <a:solidFill>
            <a:schemeClr val="accent1"/>
          </a:solidFill>
          <a:ln w="28575" cap="rnd">
            <a:solidFill>
              <a:schemeClr val="accent1"/>
            </a:solidFill>
            <a:round/>
          </a:ln>
          <a:effectLst/>
        </c:spPr>
        <c:marker>
          <c:symbol val="none"/>
        </c:marker>
      </c:pivotFmt>
      <c:pivotFmt>
        <c:idx val="8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'Staging pivot'!$B$4:$B$5</c:f>
              <c:strCache>
                <c:ptCount val="1"/>
                <c:pt idx="0">
                  <c:v>England</c:v>
                </c:pt>
              </c:strCache>
            </c:strRef>
          </c:tx>
          <c:spPr>
            <a:ln w="28575" cap="rnd">
              <a:solidFill>
                <a:schemeClr val="accent1"/>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pivot'!$B$6:$B$11</c:f>
              <c:numCache>
                <c:formatCode>General</c:formatCode>
                <c:ptCount val="6"/>
                <c:pt idx="0">
                  <c:v>54.8</c:v>
                </c:pt>
                <c:pt idx="1">
                  <c:v>55.1</c:v>
                </c:pt>
                <c:pt idx="2">
                  <c:v>55.1</c:v>
                </c:pt>
                <c:pt idx="3">
                  <c:v>55</c:v>
                </c:pt>
                <c:pt idx="4">
                  <c:v>54.9</c:v>
                </c:pt>
                <c:pt idx="5">
                  <c:v>55</c:v>
                </c:pt>
              </c:numCache>
            </c:numRef>
          </c:val>
          <c:smooth val="0"/>
          <c:extLst>
            <c:ext xmlns:c16="http://schemas.microsoft.com/office/drawing/2014/chart" uri="{C3380CC4-5D6E-409C-BE32-E72D297353CC}">
              <c16:uniqueId val="{00000000-6536-49EB-99B7-A709ED9084E1}"/>
            </c:ext>
          </c:extLst>
        </c:ser>
        <c:ser>
          <c:idx val="1"/>
          <c:order val="1"/>
          <c:tx>
            <c:strRef>
              <c:f>'Staging pivot'!$C$4:$C$5</c:f>
              <c:strCache>
                <c:ptCount val="1"/>
                <c:pt idx="0">
                  <c:v>NHS Bexley CCG</c:v>
                </c:pt>
              </c:strCache>
            </c:strRef>
          </c:tx>
          <c:spPr>
            <a:ln w="28575" cap="rnd">
              <a:solidFill>
                <a:schemeClr val="accent2"/>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pivot'!$C$6:$C$11</c:f>
              <c:numCache>
                <c:formatCode>General</c:formatCode>
                <c:ptCount val="6"/>
                <c:pt idx="0">
                  <c:v>52.6</c:v>
                </c:pt>
                <c:pt idx="1">
                  <c:v>54</c:v>
                </c:pt>
                <c:pt idx="2">
                  <c:v>51.2</c:v>
                </c:pt>
                <c:pt idx="3">
                  <c:v>56</c:v>
                </c:pt>
                <c:pt idx="4">
                  <c:v>55.1</c:v>
                </c:pt>
                <c:pt idx="5">
                  <c:v>55.9</c:v>
                </c:pt>
              </c:numCache>
            </c:numRef>
          </c:val>
          <c:smooth val="0"/>
          <c:extLst>
            <c:ext xmlns:c16="http://schemas.microsoft.com/office/drawing/2014/chart" uri="{C3380CC4-5D6E-409C-BE32-E72D297353CC}">
              <c16:uniqueId val="{00000001-6536-49EB-99B7-A709ED9084E1}"/>
            </c:ext>
          </c:extLst>
        </c:ser>
        <c:ser>
          <c:idx val="2"/>
          <c:order val="2"/>
          <c:tx>
            <c:strRef>
              <c:f>'Staging pivot'!$D$4:$D$5</c:f>
              <c:strCache>
                <c:ptCount val="1"/>
                <c:pt idx="0">
                  <c:v>NHS Bromley CCG</c:v>
                </c:pt>
              </c:strCache>
            </c:strRef>
          </c:tx>
          <c:spPr>
            <a:ln w="28575" cap="rnd">
              <a:solidFill>
                <a:schemeClr val="accent3"/>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pivot'!$D$6:$D$11</c:f>
              <c:numCache>
                <c:formatCode>General</c:formatCode>
                <c:ptCount val="6"/>
                <c:pt idx="0">
                  <c:v>50.4</c:v>
                </c:pt>
                <c:pt idx="1">
                  <c:v>51.4</c:v>
                </c:pt>
                <c:pt idx="2">
                  <c:v>53.7</c:v>
                </c:pt>
                <c:pt idx="3">
                  <c:v>53.3</c:v>
                </c:pt>
                <c:pt idx="4">
                  <c:v>56.5</c:v>
                </c:pt>
                <c:pt idx="5">
                  <c:v>54.4</c:v>
                </c:pt>
              </c:numCache>
            </c:numRef>
          </c:val>
          <c:smooth val="0"/>
          <c:extLst>
            <c:ext xmlns:c16="http://schemas.microsoft.com/office/drawing/2014/chart" uri="{C3380CC4-5D6E-409C-BE32-E72D297353CC}">
              <c16:uniqueId val="{00000002-6536-49EB-99B7-A709ED9084E1}"/>
            </c:ext>
          </c:extLst>
        </c:ser>
        <c:ser>
          <c:idx val="3"/>
          <c:order val="3"/>
          <c:tx>
            <c:strRef>
              <c:f>'Staging pivot'!$E$4:$E$5</c:f>
              <c:strCache>
                <c:ptCount val="1"/>
                <c:pt idx="0">
                  <c:v>NHS Greenwich CCG</c:v>
                </c:pt>
              </c:strCache>
            </c:strRef>
          </c:tx>
          <c:spPr>
            <a:ln w="28575" cap="rnd">
              <a:solidFill>
                <a:schemeClr val="accent4"/>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pivot'!$E$6:$E$11</c:f>
              <c:numCache>
                <c:formatCode>General</c:formatCode>
                <c:ptCount val="6"/>
                <c:pt idx="0">
                  <c:v>55</c:v>
                </c:pt>
                <c:pt idx="1">
                  <c:v>53.2</c:v>
                </c:pt>
                <c:pt idx="2">
                  <c:v>53</c:v>
                </c:pt>
                <c:pt idx="3">
                  <c:v>55.6</c:v>
                </c:pt>
                <c:pt idx="4">
                  <c:v>52.9</c:v>
                </c:pt>
                <c:pt idx="5">
                  <c:v>53.8</c:v>
                </c:pt>
              </c:numCache>
            </c:numRef>
          </c:val>
          <c:smooth val="0"/>
          <c:extLst>
            <c:ext xmlns:c16="http://schemas.microsoft.com/office/drawing/2014/chart" uri="{C3380CC4-5D6E-409C-BE32-E72D297353CC}">
              <c16:uniqueId val="{00000003-6536-49EB-99B7-A709ED9084E1}"/>
            </c:ext>
          </c:extLst>
        </c:ser>
        <c:ser>
          <c:idx val="4"/>
          <c:order val="4"/>
          <c:tx>
            <c:strRef>
              <c:f>'Staging pivot'!$F$4:$F$5</c:f>
              <c:strCache>
                <c:ptCount val="1"/>
                <c:pt idx="0">
                  <c:v>NHS Lambeth CCG</c:v>
                </c:pt>
              </c:strCache>
            </c:strRef>
          </c:tx>
          <c:spPr>
            <a:ln w="28575" cap="rnd">
              <a:solidFill>
                <a:schemeClr val="accent5"/>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pivot'!$F$6:$F$11</c:f>
              <c:numCache>
                <c:formatCode>General</c:formatCode>
                <c:ptCount val="6"/>
                <c:pt idx="0">
                  <c:v>54.7</c:v>
                </c:pt>
                <c:pt idx="1">
                  <c:v>57.3</c:v>
                </c:pt>
                <c:pt idx="2">
                  <c:v>56.9</c:v>
                </c:pt>
                <c:pt idx="3">
                  <c:v>53.9</c:v>
                </c:pt>
                <c:pt idx="4">
                  <c:v>55.4</c:v>
                </c:pt>
                <c:pt idx="5">
                  <c:v>56.8</c:v>
                </c:pt>
              </c:numCache>
            </c:numRef>
          </c:val>
          <c:smooth val="0"/>
          <c:extLst>
            <c:ext xmlns:c16="http://schemas.microsoft.com/office/drawing/2014/chart" uri="{C3380CC4-5D6E-409C-BE32-E72D297353CC}">
              <c16:uniqueId val="{00000004-6536-49EB-99B7-A709ED9084E1}"/>
            </c:ext>
          </c:extLst>
        </c:ser>
        <c:ser>
          <c:idx val="5"/>
          <c:order val="5"/>
          <c:tx>
            <c:strRef>
              <c:f>'Staging pivot'!$G$4:$G$5</c:f>
              <c:strCache>
                <c:ptCount val="1"/>
                <c:pt idx="0">
                  <c:v>NHS Lewisham CCG</c:v>
                </c:pt>
              </c:strCache>
            </c:strRef>
          </c:tx>
          <c:spPr>
            <a:ln w="28575" cap="rnd">
              <a:solidFill>
                <a:schemeClr val="accent6"/>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pivot'!$G$6:$G$11</c:f>
              <c:numCache>
                <c:formatCode>General</c:formatCode>
                <c:ptCount val="6"/>
                <c:pt idx="0">
                  <c:v>52.5</c:v>
                </c:pt>
                <c:pt idx="1">
                  <c:v>53</c:v>
                </c:pt>
                <c:pt idx="2">
                  <c:v>52.8</c:v>
                </c:pt>
                <c:pt idx="3">
                  <c:v>52.5</c:v>
                </c:pt>
                <c:pt idx="4">
                  <c:v>51.3</c:v>
                </c:pt>
                <c:pt idx="5">
                  <c:v>53.4</c:v>
                </c:pt>
              </c:numCache>
            </c:numRef>
          </c:val>
          <c:smooth val="0"/>
          <c:extLst>
            <c:ext xmlns:c16="http://schemas.microsoft.com/office/drawing/2014/chart" uri="{C3380CC4-5D6E-409C-BE32-E72D297353CC}">
              <c16:uniqueId val="{00000005-6536-49EB-99B7-A709ED9084E1}"/>
            </c:ext>
          </c:extLst>
        </c:ser>
        <c:ser>
          <c:idx val="6"/>
          <c:order val="6"/>
          <c:tx>
            <c:strRef>
              <c:f>'Staging pivot'!$H$4:$H$5</c:f>
              <c:strCache>
                <c:ptCount val="1"/>
                <c:pt idx="0">
                  <c:v>NHS Southwark CCG</c:v>
                </c:pt>
              </c:strCache>
            </c:strRef>
          </c:tx>
          <c:spPr>
            <a:ln w="28575" cap="rnd">
              <a:solidFill>
                <a:schemeClr val="accent1">
                  <a:lumMod val="60000"/>
                </a:schemeClr>
              </a:solidFill>
              <a:round/>
            </a:ln>
            <a:effectLst/>
          </c:spPr>
          <c:marker>
            <c:symbol val="none"/>
          </c:marker>
          <c:cat>
            <c:strRef>
              <c:f>'Staging pivot'!$A$6:$A$11</c:f>
              <c:strCache>
                <c:ptCount val="6"/>
                <c:pt idx="0">
                  <c:v>2013</c:v>
                </c:pt>
                <c:pt idx="1">
                  <c:v>2014</c:v>
                </c:pt>
                <c:pt idx="2">
                  <c:v>2015</c:v>
                </c:pt>
                <c:pt idx="3">
                  <c:v>2016</c:v>
                </c:pt>
                <c:pt idx="4">
                  <c:v>2017</c:v>
                </c:pt>
                <c:pt idx="5">
                  <c:v>2018</c:v>
                </c:pt>
              </c:strCache>
            </c:strRef>
          </c:cat>
          <c:val>
            <c:numRef>
              <c:f>'Staging pivot'!$H$6:$H$11</c:f>
              <c:numCache>
                <c:formatCode>General</c:formatCode>
                <c:ptCount val="6"/>
                <c:pt idx="0">
                  <c:v>50.4</c:v>
                </c:pt>
                <c:pt idx="1">
                  <c:v>56.1</c:v>
                </c:pt>
                <c:pt idx="2">
                  <c:v>55.7</c:v>
                </c:pt>
                <c:pt idx="3">
                  <c:v>54.9</c:v>
                </c:pt>
                <c:pt idx="4">
                  <c:v>58</c:v>
                </c:pt>
                <c:pt idx="5">
                  <c:v>55.5</c:v>
                </c:pt>
              </c:numCache>
            </c:numRef>
          </c:val>
          <c:smooth val="0"/>
          <c:extLst>
            <c:ext xmlns:c16="http://schemas.microsoft.com/office/drawing/2014/chart" uri="{C3380CC4-5D6E-409C-BE32-E72D297353CC}">
              <c16:uniqueId val="{00000006-6536-49EB-99B7-A709ED9084E1}"/>
            </c:ext>
          </c:extLst>
        </c:ser>
        <c:dLbls>
          <c:showLegendKey val="0"/>
          <c:showVal val="0"/>
          <c:showCatName val="0"/>
          <c:showSerName val="0"/>
          <c:showPercent val="0"/>
          <c:showBubbleSize val="0"/>
        </c:dLbls>
        <c:smooth val="0"/>
        <c:axId val="387814016"/>
        <c:axId val="387811936"/>
      </c:lineChart>
      <c:catAx>
        <c:axId val="38781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87811936"/>
        <c:crosses val="autoZero"/>
        <c:auto val="1"/>
        <c:lblAlgn val="ctr"/>
        <c:lblOffset val="100"/>
        <c:noMultiLvlLbl val="0"/>
      </c:catAx>
      <c:valAx>
        <c:axId val="387811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878140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Percriptionsdispenced!$C$5</c:f>
              <c:strCache>
                <c:ptCount val="1"/>
                <c:pt idx="0">
                  <c:v>Yes</c:v>
                </c:pt>
              </c:strCache>
            </c:strRef>
          </c:tx>
          <c:spPr>
            <a:solidFill>
              <a:srgbClr val="70AD47">
                <a:lumMod val="60000"/>
                <a:lumOff val="40000"/>
              </a:srgbClr>
            </a:solidFill>
            <a:ln>
              <a:solidFill>
                <a:srgbClr val="70AD47">
                  <a:lumMod val="60000"/>
                  <a:lumOff val="40000"/>
                </a:srgbClr>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8D96-4A6B-B047-3AE410B86AD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Percriptionsdispenced!$D$4:$H$4</c:f>
              <c:strCache>
                <c:ptCount val="5"/>
                <c:pt idx="0">
                  <c:v>Do you have access to written protocol and treatment plans including guidance on monitoring and treatment of toxicity?</c:v>
                </c:pt>
                <c:pt idx="1">
                  <c:v>Did the prescription include the patient's diagnosis?</c:v>
                </c:pt>
                <c:pt idx="2">
                  <c:v>Did the prescription contain the patient's height and weight or body surface area?</c:v>
                </c:pt>
                <c:pt idx="3">
                  <c:v>Did you counsel the patient?</c:v>
                </c:pt>
                <c:pt idx="4">
                  <c:v>Not applicable to my role </c:v>
                </c:pt>
              </c:strCache>
            </c:strRef>
          </c:cat>
          <c:val>
            <c:numRef>
              <c:f>Percriptionsdispenced!$D$5:$H$5</c:f>
              <c:numCache>
                <c:formatCode>General</c:formatCode>
                <c:ptCount val="5"/>
                <c:pt idx="0" formatCode="###0.0">
                  <c:v>19.230769230769234</c:v>
                </c:pt>
                <c:pt idx="1">
                  <c:v>0</c:v>
                </c:pt>
                <c:pt idx="2" formatCode="###0.0">
                  <c:v>4</c:v>
                </c:pt>
                <c:pt idx="3" formatCode="###0.0">
                  <c:v>32</c:v>
                </c:pt>
                <c:pt idx="4" formatCode="###0.0">
                  <c:v>25</c:v>
                </c:pt>
              </c:numCache>
            </c:numRef>
          </c:val>
          <c:extLst>
            <c:ext xmlns:c16="http://schemas.microsoft.com/office/drawing/2014/chart" uri="{C3380CC4-5D6E-409C-BE32-E72D297353CC}">
              <c16:uniqueId val="{00000001-8D96-4A6B-B047-3AE410B86AD8}"/>
            </c:ext>
          </c:extLst>
        </c:ser>
        <c:ser>
          <c:idx val="1"/>
          <c:order val="1"/>
          <c:tx>
            <c:strRef>
              <c:f>Percriptionsdispenced!$C$6</c:f>
              <c:strCache>
                <c:ptCount val="1"/>
                <c:pt idx="0">
                  <c:v>No</c:v>
                </c:pt>
              </c:strCache>
            </c:strRef>
          </c:tx>
          <c:spPr>
            <a:solidFill>
              <a:srgbClr val="FF2D2D"/>
            </a:solidFill>
            <a:ln>
              <a:solidFill>
                <a:srgbClr val="FF2D2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Percriptionsdispenced!$D$4:$H$4</c:f>
              <c:strCache>
                <c:ptCount val="5"/>
                <c:pt idx="0">
                  <c:v>Do you have access to written protocol and treatment plans including guidance on monitoring and treatment of toxicity?</c:v>
                </c:pt>
                <c:pt idx="1">
                  <c:v>Did the prescription include the patient's diagnosis?</c:v>
                </c:pt>
                <c:pt idx="2">
                  <c:v>Did the prescription contain the patient's height and weight or body surface area?</c:v>
                </c:pt>
                <c:pt idx="3">
                  <c:v>Did you counsel the patient?</c:v>
                </c:pt>
                <c:pt idx="4">
                  <c:v>Not applicable to my role </c:v>
                </c:pt>
              </c:strCache>
            </c:strRef>
          </c:cat>
          <c:val>
            <c:numRef>
              <c:f>Percriptionsdispenced!$D$6:$H$6</c:f>
              <c:numCache>
                <c:formatCode>###0.0</c:formatCode>
                <c:ptCount val="5"/>
                <c:pt idx="0">
                  <c:v>73.076923076923066</c:v>
                </c:pt>
                <c:pt idx="1">
                  <c:v>96</c:v>
                </c:pt>
                <c:pt idx="2">
                  <c:v>92</c:v>
                </c:pt>
                <c:pt idx="3">
                  <c:v>52</c:v>
                </c:pt>
                <c:pt idx="4">
                  <c:v>43.75</c:v>
                </c:pt>
              </c:numCache>
            </c:numRef>
          </c:val>
          <c:extLst>
            <c:ext xmlns:c16="http://schemas.microsoft.com/office/drawing/2014/chart" uri="{C3380CC4-5D6E-409C-BE32-E72D297353CC}">
              <c16:uniqueId val="{00000002-8D96-4A6B-B047-3AE410B86AD8}"/>
            </c:ext>
          </c:extLst>
        </c:ser>
        <c:ser>
          <c:idx val="2"/>
          <c:order val="2"/>
          <c:tx>
            <c:strRef>
              <c:f>Percriptionsdispenced!$C$7</c:f>
              <c:strCache>
                <c:ptCount val="1"/>
                <c:pt idx="0">
                  <c:v>Don't know</c:v>
                </c:pt>
              </c:strCache>
            </c:strRef>
          </c:tx>
          <c:spPr>
            <a:solidFill>
              <a:sysClr val="window" lastClr="FFFFFF">
                <a:lumMod val="75000"/>
              </a:sysClr>
            </a:solidFill>
            <a:ln>
              <a:solidFill>
                <a:sysClr val="window" lastClr="FFFFFF">
                  <a:lumMod val="75000"/>
                </a:sys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Percriptionsdispenced!$D$4:$H$4</c:f>
              <c:strCache>
                <c:ptCount val="5"/>
                <c:pt idx="0">
                  <c:v>Do you have access to written protocol and treatment plans including guidance on monitoring and treatment of toxicity?</c:v>
                </c:pt>
                <c:pt idx="1">
                  <c:v>Did the prescription include the patient's diagnosis?</c:v>
                </c:pt>
                <c:pt idx="2">
                  <c:v>Did the prescription contain the patient's height and weight or body surface area?</c:v>
                </c:pt>
                <c:pt idx="3">
                  <c:v>Did you counsel the patient?</c:v>
                </c:pt>
                <c:pt idx="4">
                  <c:v>Not applicable to my role </c:v>
                </c:pt>
              </c:strCache>
            </c:strRef>
          </c:cat>
          <c:val>
            <c:numRef>
              <c:f>Percriptionsdispenced!$D$7:$H$7</c:f>
              <c:numCache>
                <c:formatCode>###0.0</c:formatCode>
                <c:ptCount val="5"/>
                <c:pt idx="0">
                  <c:v>7.6923076923076925</c:v>
                </c:pt>
                <c:pt idx="1">
                  <c:v>4</c:v>
                </c:pt>
                <c:pt idx="2">
                  <c:v>4</c:v>
                </c:pt>
                <c:pt idx="3">
                  <c:v>16</c:v>
                </c:pt>
                <c:pt idx="4">
                  <c:v>31.25</c:v>
                </c:pt>
              </c:numCache>
            </c:numRef>
          </c:val>
          <c:extLst>
            <c:ext xmlns:c16="http://schemas.microsoft.com/office/drawing/2014/chart" uri="{C3380CC4-5D6E-409C-BE32-E72D297353CC}">
              <c16:uniqueId val="{00000003-8D96-4A6B-B047-3AE410B86AD8}"/>
            </c:ext>
          </c:extLst>
        </c:ser>
        <c:dLbls>
          <c:showLegendKey val="0"/>
          <c:showVal val="0"/>
          <c:showCatName val="0"/>
          <c:showSerName val="0"/>
          <c:showPercent val="0"/>
          <c:showBubbleSize val="0"/>
        </c:dLbls>
        <c:gapWidth val="150"/>
        <c:overlap val="100"/>
        <c:axId val="442907928"/>
        <c:axId val="442908584"/>
      </c:barChart>
      <c:catAx>
        <c:axId val="442907928"/>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Prescription</a:t>
                </a:r>
                <a:r>
                  <a:rPr lang="en-US" sz="900" baseline="0"/>
                  <a:t> question</a:t>
                </a:r>
                <a:endParaRPr lang="en-US" sz="900"/>
              </a:p>
            </c:rich>
          </c:tx>
          <c:layout>
            <c:manualLayout>
              <c:xMode val="edge"/>
              <c:yMode val="edge"/>
              <c:x val="1.4213216601114262E-2"/>
              <c:y val="0.36678759284644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908584"/>
        <c:crosses val="autoZero"/>
        <c:auto val="1"/>
        <c:lblAlgn val="ctr"/>
        <c:lblOffset val="100"/>
        <c:noMultiLvlLbl val="0"/>
      </c:catAx>
      <c:valAx>
        <c:axId val="442908584"/>
        <c:scaling>
          <c:orientation val="minMax"/>
          <c:max val="1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Percentage</a:t>
                </a:r>
              </a:p>
            </c:rich>
          </c:tx>
          <c:layout>
            <c:manualLayout>
              <c:xMode val="edge"/>
              <c:yMode val="edge"/>
              <c:x val="0.66841666666666655"/>
              <c:y val="2.777777777777777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907928"/>
        <c:crosses val="autoZero"/>
        <c:crossBetween val="between"/>
      </c:valAx>
      <c:spPr>
        <a:noFill/>
        <a:ln>
          <a:noFill/>
        </a:ln>
        <a:effectLst/>
      </c:spPr>
    </c:plotArea>
    <c:legend>
      <c:legendPos val="b"/>
      <c:layout>
        <c:manualLayout>
          <c:xMode val="edge"/>
          <c:yMode val="edge"/>
          <c:x val="0.38276003956325871"/>
          <c:y val="0.89929101979661452"/>
          <c:w val="0.27864066979360652"/>
          <c:h val="6.83203162357741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'Rate Statements'!$B$4</c:f>
              <c:strCache>
                <c:ptCount val="1"/>
                <c:pt idx="0">
                  <c:v>Strongly Disagree</c:v>
                </c:pt>
              </c:strCache>
            </c:strRef>
          </c:tx>
          <c:spPr>
            <a:solidFill>
              <a:srgbClr val="C00000"/>
            </a:solidFill>
            <a:ln>
              <a:solidFill>
                <a:srgbClr val="C00000"/>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CF49-4451-9084-F60B462C5F60}"/>
                </c:ext>
              </c:extLst>
            </c:dLbl>
            <c:dLbl>
              <c:idx val="3"/>
              <c:delete val="1"/>
              <c:extLst>
                <c:ext xmlns:c15="http://schemas.microsoft.com/office/drawing/2012/chart" uri="{CE6537A1-D6FC-4f65-9D91-7224C49458BB}"/>
                <c:ext xmlns:c16="http://schemas.microsoft.com/office/drawing/2014/chart" uri="{C3380CC4-5D6E-409C-BE32-E72D297353CC}">
                  <c16:uniqueId val="{00000001-CF49-4451-9084-F60B462C5F6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 Statements'!$C$3:$H$3</c:f>
              <c:strCache>
                <c:ptCount val="6"/>
                <c:pt idx="0">
                  <c:v>I feel comfortable advising patients on oral anti-cancer therapies</c:v>
                </c:pt>
                <c:pt idx="1">
                  <c:v>I feel confident speaking to a patient with cancer about their illness</c:v>
                </c:pt>
                <c:pt idx="2">
                  <c:v>I feel confident dispensing (with respect to safety, handling, dosing and indication) oral anti-cancer therapies</c:v>
                </c:pt>
                <c:pt idx="3">
                  <c:v>I feel confident supporting cancer survivors</c:v>
                </c:pt>
                <c:pt idx="4">
                  <c:v>I feel confident advising patient on the consequences of cancer drugs</c:v>
                </c:pt>
                <c:pt idx="5">
                  <c:v>Not applicable to my role </c:v>
                </c:pt>
              </c:strCache>
            </c:strRef>
          </c:cat>
          <c:val>
            <c:numRef>
              <c:f>'Rate Statements'!$C$4:$H$4</c:f>
              <c:numCache>
                <c:formatCode>###0.0</c:formatCode>
                <c:ptCount val="6"/>
                <c:pt idx="0" formatCode="General">
                  <c:v>0</c:v>
                </c:pt>
                <c:pt idx="1">
                  <c:v>3.7037037037037033</c:v>
                </c:pt>
                <c:pt idx="2">
                  <c:v>3.8461538461538463</c:v>
                </c:pt>
                <c:pt idx="3" formatCode="General">
                  <c:v>0</c:v>
                </c:pt>
                <c:pt idx="4">
                  <c:v>3.7</c:v>
                </c:pt>
                <c:pt idx="5">
                  <c:v>15.4</c:v>
                </c:pt>
              </c:numCache>
            </c:numRef>
          </c:val>
          <c:extLst>
            <c:ext xmlns:c16="http://schemas.microsoft.com/office/drawing/2014/chart" uri="{C3380CC4-5D6E-409C-BE32-E72D297353CC}">
              <c16:uniqueId val="{00000002-CF49-4451-9084-F60B462C5F60}"/>
            </c:ext>
          </c:extLst>
        </c:ser>
        <c:ser>
          <c:idx val="1"/>
          <c:order val="1"/>
          <c:tx>
            <c:strRef>
              <c:f>'Rate Statements'!$B$5</c:f>
              <c:strCache>
                <c:ptCount val="1"/>
                <c:pt idx="0">
                  <c:v>Disagree</c:v>
                </c:pt>
              </c:strCache>
            </c:strRef>
          </c:tx>
          <c:spPr>
            <a:solidFill>
              <a:srgbClr val="FF2D2D"/>
            </a:solidFill>
            <a:ln>
              <a:solidFill>
                <a:srgbClr val="FF2D2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 Statements'!$C$3:$H$3</c:f>
              <c:strCache>
                <c:ptCount val="6"/>
                <c:pt idx="0">
                  <c:v>I feel comfortable advising patients on oral anti-cancer therapies</c:v>
                </c:pt>
                <c:pt idx="1">
                  <c:v>I feel confident speaking to a patient with cancer about their illness</c:v>
                </c:pt>
                <c:pt idx="2">
                  <c:v>I feel confident dispensing (with respect to safety, handling, dosing and indication) oral anti-cancer therapies</c:v>
                </c:pt>
                <c:pt idx="3">
                  <c:v>I feel confident supporting cancer survivors</c:v>
                </c:pt>
                <c:pt idx="4">
                  <c:v>I feel confident advising patient on the consequences of cancer drugs</c:v>
                </c:pt>
                <c:pt idx="5">
                  <c:v>Not applicable to my role </c:v>
                </c:pt>
              </c:strCache>
            </c:strRef>
          </c:cat>
          <c:val>
            <c:numRef>
              <c:f>'Rate Statements'!$C$5:$H$5</c:f>
              <c:numCache>
                <c:formatCode>###0.0</c:formatCode>
                <c:ptCount val="6"/>
                <c:pt idx="0">
                  <c:v>37.037037037037038</c:v>
                </c:pt>
                <c:pt idx="1">
                  <c:v>29.629629629629626</c:v>
                </c:pt>
                <c:pt idx="2">
                  <c:v>15.384615384615385</c:v>
                </c:pt>
                <c:pt idx="3">
                  <c:v>22.2</c:v>
                </c:pt>
                <c:pt idx="4">
                  <c:v>25.9</c:v>
                </c:pt>
                <c:pt idx="5">
                  <c:v>23.1</c:v>
                </c:pt>
              </c:numCache>
            </c:numRef>
          </c:val>
          <c:extLst>
            <c:ext xmlns:c16="http://schemas.microsoft.com/office/drawing/2014/chart" uri="{C3380CC4-5D6E-409C-BE32-E72D297353CC}">
              <c16:uniqueId val="{00000003-CF49-4451-9084-F60B462C5F60}"/>
            </c:ext>
          </c:extLst>
        </c:ser>
        <c:ser>
          <c:idx val="2"/>
          <c:order val="2"/>
          <c:tx>
            <c:strRef>
              <c:f>'Rate Statements'!$B$6</c:f>
              <c:strCache>
                <c:ptCount val="1"/>
                <c:pt idx="0">
                  <c:v>Neutral</c:v>
                </c:pt>
              </c:strCache>
            </c:strRef>
          </c:tx>
          <c:spPr>
            <a:solidFill>
              <a:srgbClr val="FFC000">
                <a:lumMod val="60000"/>
                <a:lumOff val="40000"/>
              </a:srgbClr>
            </a:solidFill>
            <a:ln>
              <a:solidFill>
                <a:srgbClr val="FFC000">
                  <a:lumMod val="60000"/>
                  <a:lumOff val="40000"/>
                </a:srgb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 Statements'!$C$3:$H$3</c:f>
              <c:strCache>
                <c:ptCount val="6"/>
                <c:pt idx="0">
                  <c:v>I feel comfortable advising patients on oral anti-cancer therapies</c:v>
                </c:pt>
                <c:pt idx="1">
                  <c:v>I feel confident speaking to a patient with cancer about their illness</c:v>
                </c:pt>
                <c:pt idx="2">
                  <c:v>I feel confident dispensing (with respect to safety, handling, dosing and indication) oral anti-cancer therapies</c:v>
                </c:pt>
                <c:pt idx="3">
                  <c:v>I feel confident supporting cancer survivors</c:v>
                </c:pt>
                <c:pt idx="4">
                  <c:v>I feel confident advising patient on the consequences of cancer drugs</c:v>
                </c:pt>
                <c:pt idx="5">
                  <c:v>Not applicable to my role </c:v>
                </c:pt>
              </c:strCache>
            </c:strRef>
          </c:cat>
          <c:val>
            <c:numRef>
              <c:f>'Rate Statements'!$C$6:$H$6</c:f>
              <c:numCache>
                <c:formatCode>###0.0</c:formatCode>
                <c:ptCount val="6"/>
                <c:pt idx="0">
                  <c:v>33.333333333333329</c:v>
                </c:pt>
                <c:pt idx="1">
                  <c:v>33.333333333333329</c:v>
                </c:pt>
                <c:pt idx="2">
                  <c:v>7.6923076923076925</c:v>
                </c:pt>
                <c:pt idx="3">
                  <c:v>29.6</c:v>
                </c:pt>
                <c:pt idx="4">
                  <c:v>37</c:v>
                </c:pt>
                <c:pt idx="5">
                  <c:v>38.5</c:v>
                </c:pt>
              </c:numCache>
            </c:numRef>
          </c:val>
          <c:extLst>
            <c:ext xmlns:c16="http://schemas.microsoft.com/office/drawing/2014/chart" uri="{C3380CC4-5D6E-409C-BE32-E72D297353CC}">
              <c16:uniqueId val="{00000004-CF49-4451-9084-F60B462C5F60}"/>
            </c:ext>
          </c:extLst>
        </c:ser>
        <c:ser>
          <c:idx val="3"/>
          <c:order val="3"/>
          <c:tx>
            <c:strRef>
              <c:f>'Rate Statements'!$B$7</c:f>
              <c:strCache>
                <c:ptCount val="1"/>
                <c:pt idx="0">
                  <c:v>Agree</c:v>
                </c:pt>
              </c:strCache>
            </c:strRef>
          </c:tx>
          <c:spPr>
            <a:solidFill>
              <a:srgbClr val="70AD47">
                <a:lumMod val="60000"/>
                <a:lumOff val="40000"/>
              </a:srgbClr>
            </a:solidFill>
            <a:ln>
              <a:solidFill>
                <a:srgbClr val="70AD47">
                  <a:lumMod val="60000"/>
                  <a:lumOff val="40000"/>
                </a:srgb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 Statements'!$C$3:$H$3</c:f>
              <c:strCache>
                <c:ptCount val="6"/>
                <c:pt idx="0">
                  <c:v>I feel comfortable advising patients on oral anti-cancer therapies</c:v>
                </c:pt>
                <c:pt idx="1">
                  <c:v>I feel confident speaking to a patient with cancer about their illness</c:v>
                </c:pt>
                <c:pt idx="2">
                  <c:v>I feel confident dispensing (with respect to safety, handling, dosing and indication) oral anti-cancer therapies</c:v>
                </c:pt>
                <c:pt idx="3">
                  <c:v>I feel confident supporting cancer survivors</c:v>
                </c:pt>
                <c:pt idx="4">
                  <c:v>I feel confident advising patient on the consequences of cancer drugs</c:v>
                </c:pt>
                <c:pt idx="5">
                  <c:v>Not applicable to my role </c:v>
                </c:pt>
              </c:strCache>
            </c:strRef>
          </c:cat>
          <c:val>
            <c:numRef>
              <c:f>'Rate Statements'!$C$7:$H$7</c:f>
              <c:numCache>
                <c:formatCode>###0.0</c:formatCode>
                <c:ptCount val="6"/>
                <c:pt idx="0">
                  <c:v>25.925925925925924</c:v>
                </c:pt>
                <c:pt idx="1">
                  <c:v>29.629629629629626</c:v>
                </c:pt>
                <c:pt idx="2">
                  <c:v>57.692307692307686</c:v>
                </c:pt>
                <c:pt idx="3">
                  <c:v>44.4</c:v>
                </c:pt>
                <c:pt idx="4">
                  <c:v>25.9</c:v>
                </c:pt>
                <c:pt idx="5">
                  <c:v>23.1</c:v>
                </c:pt>
              </c:numCache>
            </c:numRef>
          </c:val>
          <c:extLst>
            <c:ext xmlns:c16="http://schemas.microsoft.com/office/drawing/2014/chart" uri="{C3380CC4-5D6E-409C-BE32-E72D297353CC}">
              <c16:uniqueId val="{00000005-CF49-4451-9084-F60B462C5F60}"/>
            </c:ext>
          </c:extLst>
        </c:ser>
        <c:ser>
          <c:idx val="4"/>
          <c:order val="4"/>
          <c:tx>
            <c:strRef>
              <c:f>'Rate Statements'!$B$8</c:f>
              <c:strCache>
                <c:ptCount val="1"/>
                <c:pt idx="0">
                  <c:v>Strongly Agree</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'Rate Statements'!$C$3:$H$3</c:f>
              <c:strCache>
                <c:ptCount val="6"/>
                <c:pt idx="0">
                  <c:v>I feel comfortable advising patients on oral anti-cancer therapies</c:v>
                </c:pt>
                <c:pt idx="1">
                  <c:v>I feel confident speaking to a patient with cancer about their illness</c:v>
                </c:pt>
                <c:pt idx="2">
                  <c:v>I feel confident dispensing (with respect to safety, handling, dosing and indication) oral anti-cancer therapies</c:v>
                </c:pt>
                <c:pt idx="3">
                  <c:v>I feel confident supporting cancer survivors</c:v>
                </c:pt>
                <c:pt idx="4">
                  <c:v>I feel confident advising patient on the consequences of cancer drugs</c:v>
                </c:pt>
                <c:pt idx="5">
                  <c:v>Not applicable to my role </c:v>
                </c:pt>
              </c:strCache>
            </c:strRef>
          </c:cat>
          <c:val>
            <c:numRef>
              <c:f>'Rate Statements'!$C$8:$H$8</c:f>
              <c:numCache>
                <c:formatCode>###0.0</c:formatCode>
                <c:ptCount val="6"/>
                <c:pt idx="0">
                  <c:v>3.7037037037037033</c:v>
                </c:pt>
                <c:pt idx="1">
                  <c:v>3.7037037037037033</c:v>
                </c:pt>
                <c:pt idx="2">
                  <c:v>15.384615384615385</c:v>
                </c:pt>
                <c:pt idx="3">
                  <c:v>3.7</c:v>
                </c:pt>
                <c:pt idx="4">
                  <c:v>7.4</c:v>
                </c:pt>
                <c:pt idx="5">
                  <c:v>0</c:v>
                </c:pt>
              </c:numCache>
            </c:numRef>
          </c:val>
          <c:extLst>
            <c:ext xmlns:c16="http://schemas.microsoft.com/office/drawing/2014/chart" uri="{C3380CC4-5D6E-409C-BE32-E72D297353CC}">
              <c16:uniqueId val="{00000006-CF49-4451-9084-F60B462C5F60}"/>
            </c:ext>
          </c:extLst>
        </c:ser>
        <c:dLbls>
          <c:showLegendKey val="0"/>
          <c:showVal val="0"/>
          <c:showCatName val="0"/>
          <c:showSerName val="0"/>
          <c:showPercent val="0"/>
          <c:showBubbleSize val="0"/>
        </c:dLbls>
        <c:gapWidth val="150"/>
        <c:overlap val="100"/>
        <c:axId val="311748936"/>
        <c:axId val="311749264"/>
      </c:barChart>
      <c:catAx>
        <c:axId val="311748936"/>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Statement</a:t>
                </a:r>
              </a:p>
            </c:rich>
          </c:tx>
          <c:layout>
            <c:manualLayout>
              <c:xMode val="edge"/>
              <c:yMode val="edge"/>
              <c:x val="1.1679967421168037E-2"/>
              <c:y val="0.433975402213009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1749264"/>
        <c:crosses val="autoZero"/>
        <c:auto val="1"/>
        <c:lblAlgn val="ctr"/>
        <c:lblOffset val="100"/>
        <c:noMultiLvlLbl val="0"/>
      </c:catAx>
      <c:valAx>
        <c:axId val="311749264"/>
        <c:scaling>
          <c:orientation val="minMax"/>
          <c:max val="1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Percentage</a:t>
                </a:r>
              </a:p>
            </c:rich>
          </c:tx>
          <c:layout>
            <c:manualLayout>
              <c:xMode val="edge"/>
              <c:yMode val="edge"/>
              <c:x val="0.67907753640609059"/>
              <c:y val="2.137767020987990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1748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[Early Diagnosis Data 2020.xlsm]Survival pivot!PivotTable2</c:name>
    <c:fmtId val="4"/>
  </c:pivotSource>
  <c:chart>
    <c:title>
      <c:tx>
        <c:strRef>
          <c:f>'Survival pivot'!$E$1</c:f>
          <c:strCache>
            <c:ptCount val="1"/>
            <c:pt idx="0">
              <c:v>1 Year Survival in (All) 2002 - 2017</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w="28575" cap="rnd">
            <a:solidFill>
              <a:schemeClr val="accent1"/>
            </a:solidFill>
            <a:round/>
          </a:ln>
          <a:effectLst/>
        </c:spPr>
      </c:pivotFmt>
      <c:pivotFmt>
        <c:idx val="17"/>
        <c:spPr>
          <a:solidFill>
            <a:schemeClr val="accent1"/>
          </a:solidFill>
          <a:ln w="28575" cap="rnd">
            <a:solidFill>
              <a:schemeClr val="accent1"/>
            </a:solidFill>
            <a:round/>
          </a:ln>
          <a:effectLst/>
        </c:spPr>
      </c:pivotFmt>
      <c:pivotFmt>
        <c:idx val="18"/>
        <c:spPr>
          <a:solidFill>
            <a:schemeClr val="accent1"/>
          </a:solidFill>
          <a:ln w="28575" cap="rnd">
            <a:solidFill>
              <a:schemeClr val="accent1"/>
            </a:solidFill>
            <a:round/>
          </a:ln>
          <a:effectLst/>
        </c:spPr>
      </c:pivotFmt>
      <c:pivotFmt>
        <c:idx val="19"/>
        <c:spPr>
          <a:solidFill>
            <a:schemeClr val="accent1"/>
          </a:solidFill>
          <a:ln w="28575" cap="rnd">
            <a:solidFill>
              <a:schemeClr val="accent1"/>
            </a:solidFill>
            <a:round/>
          </a:ln>
          <a:effectLst/>
        </c:spPr>
      </c:pivotFmt>
      <c:pivotFmt>
        <c:idx val="20"/>
        <c:spPr>
          <a:solidFill>
            <a:schemeClr val="accent1"/>
          </a:solidFill>
          <a:ln w="28575" cap="rnd">
            <a:solidFill>
              <a:schemeClr val="accent1"/>
            </a:solidFill>
            <a:round/>
          </a:ln>
          <a:effectLst/>
        </c:spPr>
      </c:pivotFmt>
      <c:pivotFmt>
        <c:idx val="21"/>
        <c:spPr>
          <a:solidFill>
            <a:schemeClr val="accent1"/>
          </a:solidFill>
          <a:ln w="28575" cap="rnd">
            <a:solidFill>
              <a:schemeClr val="accent1"/>
            </a:solidFill>
            <a:round/>
          </a:ln>
          <a:effectLst/>
        </c:spPr>
      </c:pivotFmt>
      <c:pivotFmt>
        <c:idx val="22"/>
        <c:spPr>
          <a:solidFill>
            <a:schemeClr val="accent1"/>
          </a:solidFill>
          <a:ln w="28575" cap="rnd">
            <a:solidFill>
              <a:schemeClr val="accent1"/>
            </a:solidFill>
            <a:round/>
          </a:ln>
          <a:effectLst/>
        </c:spPr>
      </c:pivotFmt>
      <c:pivotFmt>
        <c:idx val="23"/>
        <c:spPr>
          <a:solidFill>
            <a:schemeClr val="accent1"/>
          </a:solidFill>
          <a:ln w="28575" cap="rnd">
            <a:solidFill>
              <a:schemeClr val="accent1"/>
            </a:solidFill>
            <a:round/>
          </a:ln>
          <a:effectLst/>
        </c:spPr>
      </c:pivotFmt>
      <c:pivotFmt>
        <c:idx val="24"/>
        <c:spPr>
          <a:solidFill>
            <a:schemeClr val="accent1"/>
          </a:solidFill>
          <a:ln w="28575" cap="rnd">
            <a:solidFill>
              <a:schemeClr val="accent1"/>
            </a:solidFill>
            <a:round/>
          </a:ln>
          <a:effectLst/>
        </c:spPr>
      </c:pivotFmt>
      <c:pivotFmt>
        <c:idx val="25"/>
        <c:spPr>
          <a:solidFill>
            <a:schemeClr val="accent1"/>
          </a:solidFill>
          <a:ln w="28575" cap="rnd">
            <a:solidFill>
              <a:schemeClr val="accent1"/>
            </a:solidFill>
            <a:round/>
          </a:ln>
          <a:effectLst/>
        </c:spPr>
      </c:pivotFmt>
      <c:pivotFmt>
        <c:idx val="26"/>
        <c:spPr>
          <a:solidFill>
            <a:schemeClr val="accent1"/>
          </a:solidFill>
          <a:ln w="28575" cap="rnd">
            <a:solidFill>
              <a:schemeClr val="accent1"/>
            </a:solidFill>
            <a:round/>
          </a:ln>
          <a:effectLst/>
        </c:spPr>
      </c:pivotFmt>
      <c:pivotFmt>
        <c:idx val="27"/>
        <c:spPr>
          <a:solidFill>
            <a:schemeClr val="accent1"/>
          </a:solidFill>
          <a:ln w="28575" cap="rnd">
            <a:solidFill>
              <a:schemeClr val="accent1"/>
            </a:solidFill>
            <a:round/>
          </a:ln>
          <a:effectLst/>
        </c:spPr>
      </c:pivotFmt>
      <c:pivotFmt>
        <c:idx val="28"/>
        <c:spPr>
          <a:solidFill>
            <a:schemeClr val="accent1"/>
          </a:solidFill>
          <a:ln w="28575" cap="rnd">
            <a:solidFill>
              <a:schemeClr val="accent1"/>
            </a:solidFill>
            <a:round/>
          </a:ln>
          <a:effectLst/>
        </c:spPr>
      </c:pivotFmt>
      <c:pivotFmt>
        <c:idx val="29"/>
        <c:spPr>
          <a:solidFill>
            <a:schemeClr val="accent1"/>
          </a:solidFill>
          <a:ln w="28575" cap="rnd">
            <a:solidFill>
              <a:schemeClr val="accent1"/>
            </a:solidFill>
            <a:round/>
          </a:ln>
          <a:effectLst/>
        </c:spPr>
      </c:pivotFmt>
      <c:pivotFmt>
        <c:idx val="30"/>
        <c:spPr>
          <a:solidFill>
            <a:schemeClr val="accent1"/>
          </a:solidFill>
          <a:ln w="28575" cap="rnd">
            <a:solidFill>
              <a:schemeClr val="accent1"/>
            </a:solidFill>
            <a:round/>
          </a:ln>
          <a:effectLst/>
        </c:spPr>
      </c:pivotFmt>
      <c:pivotFmt>
        <c:idx val="31"/>
        <c:spPr>
          <a:solidFill>
            <a:schemeClr val="accent1"/>
          </a:solidFill>
          <a:ln w="28575" cap="rnd">
            <a:solidFill>
              <a:schemeClr val="accent1"/>
            </a:solidFill>
            <a:round/>
          </a:ln>
          <a:effectLst/>
        </c:spP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pivotFmt>
      <c:pivotFmt>
        <c:idx val="47"/>
        <c:spPr>
          <a:solidFill>
            <a:schemeClr val="accent1"/>
          </a:solidFill>
          <a:ln w="28575" cap="rnd">
            <a:solidFill>
              <a:schemeClr val="accent1"/>
            </a:solidFill>
            <a:round/>
          </a:ln>
          <a:effectLst/>
        </c:spPr>
        <c:marker>
          <c:symbol val="none"/>
        </c:marker>
      </c:pivotFmt>
      <c:pivotFmt>
        <c:idx val="48"/>
        <c:spPr>
          <a:solidFill>
            <a:schemeClr val="accent1"/>
          </a:solidFill>
          <a:ln w="28575" cap="rnd">
            <a:solidFill>
              <a:schemeClr val="accent1"/>
            </a:solidFill>
            <a:round/>
          </a:ln>
          <a:effectLst/>
        </c:spPr>
        <c:marker>
          <c:symbol val="none"/>
        </c:marker>
      </c:pivotFmt>
      <c:pivotFmt>
        <c:idx val="49"/>
        <c:spPr>
          <a:solidFill>
            <a:schemeClr val="accent1"/>
          </a:solidFill>
          <a:ln w="28575" cap="rnd">
            <a:solidFill>
              <a:schemeClr val="accent1"/>
            </a:solidFill>
            <a:round/>
          </a:ln>
          <a:effectLst/>
        </c:spPr>
        <c:marker>
          <c:symbol val="none"/>
        </c:marker>
      </c:pivotFmt>
      <c:pivotFmt>
        <c:idx val="50"/>
        <c:spPr>
          <a:solidFill>
            <a:schemeClr val="accent1"/>
          </a:solidFill>
          <a:ln w="28575" cap="rnd">
            <a:solidFill>
              <a:schemeClr val="accent1"/>
            </a:solidFill>
            <a:round/>
          </a:ln>
          <a:effectLst/>
        </c:spPr>
        <c:marker>
          <c:symbol val="none"/>
        </c:marker>
      </c:pivotFmt>
      <c:pivotFmt>
        <c:idx val="51"/>
        <c:spPr>
          <a:solidFill>
            <a:schemeClr val="accent1"/>
          </a:solidFill>
          <a:ln w="28575" cap="rnd">
            <a:solidFill>
              <a:schemeClr val="accent1"/>
            </a:solidFill>
            <a:round/>
          </a:ln>
          <a:effectLst/>
        </c:spPr>
        <c:marker>
          <c:symbol val="none"/>
        </c:marker>
      </c:pivotFmt>
      <c:pivotFmt>
        <c:idx val="52"/>
        <c:spPr>
          <a:solidFill>
            <a:schemeClr val="accent1"/>
          </a:solidFill>
          <a:ln w="28575" cap="rnd">
            <a:solidFill>
              <a:schemeClr val="accent1"/>
            </a:solidFill>
            <a:round/>
          </a:ln>
          <a:effectLst/>
        </c:spPr>
        <c:marker>
          <c:symbol val="none"/>
        </c:marker>
      </c:pivotFmt>
      <c:pivotFmt>
        <c:idx val="53"/>
        <c:spPr>
          <a:solidFill>
            <a:schemeClr val="accent1"/>
          </a:solidFill>
          <a:ln w="28575" cap="rnd">
            <a:solidFill>
              <a:schemeClr val="accent1"/>
            </a:solidFill>
            <a:round/>
          </a:ln>
          <a:effectLst/>
        </c:spPr>
        <c:marker>
          <c:symbol val="none"/>
        </c:marker>
      </c:pivotFmt>
      <c:pivotFmt>
        <c:idx val="54"/>
        <c:spPr>
          <a:solidFill>
            <a:schemeClr val="accent1"/>
          </a:solidFill>
          <a:ln w="28575" cap="rnd">
            <a:solidFill>
              <a:schemeClr val="accent1"/>
            </a:solidFill>
            <a:round/>
          </a:ln>
          <a:effectLst/>
        </c:spPr>
        <c:marker>
          <c:symbol val="none"/>
        </c:marker>
      </c:pivotFmt>
      <c:pivotFmt>
        <c:idx val="55"/>
        <c:spPr>
          <a:solidFill>
            <a:schemeClr val="accent1"/>
          </a:solidFill>
          <a:ln w="28575" cap="rnd">
            <a:solidFill>
              <a:schemeClr val="accent1"/>
            </a:solidFill>
            <a:round/>
          </a:ln>
          <a:effectLst/>
        </c:spPr>
        <c:marker>
          <c:symbol val="none"/>
        </c:marker>
      </c:pivotFmt>
      <c:pivotFmt>
        <c:idx val="56"/>
        <c:spPr>
          <a:solidFill>
            <a:schemeClr val="accent1"/>
          </a:solidFill>
          <a:ln w="28575" cap="rnd">
            <a:solidFill>
              <a:schemeClr val="accent1"/>
            </a:solidFill>
            <a:round/>
          </a:ln>
          <a:effectLst/>
        </c:spPr>
        <c:marker>
          <c:symbol val="none"/>
        </c:marker>
      </c:pivotFmt>
      <c:pivotFmt>
        <c:idx val="57"/>
        <c:spPr>
          <a:solidFill>
            <a:schemeClr val="accent1"/>
          </a:solidFill>
          <a:ln w="28575" cap="rnd">
            <a:solidFill>
              <a:schemeClr val="accent1"/>
            </a:solidFill>
            <a:round/>
          </a:ln>
          <a:effectLst/>
        </c:spPr>
        <c:marker>
          <c:symbol val="none"/>
        </c:marker>
      </c:pivotFmt>
      <c:pivotFmt>
        <c:idx val="58"/>
        <c:spPr>
          <a:solidFill>
            <a:schemeClr val="accent1"/>
          </a:solidFill>
          <a:ln w="28575" cap="rnd">
            <a:solidFill>
              <a:schemeClr val="accent1"/>
            </a:solidFill>
            <a:round/>
          </a:ln>
          <a:effectLst/>
        </c:spPr>
        <c:marker>
          <c:symbol val="none"/>
        </c:marker>
      </c:pivotFmt>
      <c:pivotFmt>
        <c:idx val="59"/>
        <c:spPr>
          <a:solidFill>
            <a:schemeClr val="accent1"/>
          </a:solidFill>
          <a:ln w="28575" cap="rnd">
            <a:solidFill>
              <a:schemeClr val="accent1"/>
            </a:solidFill>
            <a:round/>
          </a:ln>
          <a:effectLst/>
        </c:spPr>
        <c:marker>
          <c:symbol val="none"/>
        </c:marker>
      </c:pivotFmt>
      <c:pivotFmt>
        <c:idx val="60"/>
        <c:spPr>
          <a:solidFill>
            <a:schemeClr val="accent1"/>
          </a:solidFill>
          <a:ln w="28575" cap="rnd">
            <a:solidFill>
              <a:schemeClr val="accent1"/>
            </a:solidFill>
            <a:round/>
          </a:ln>
          <a:effectLst/>
        </c:spPr>
        <c:marker>
          <c:symbol val="none"/>
        </c:marker>
      </c:pivotFmt>
      <c:pivotFmt>
        <c:idx val="61"/>
        <c:spPr>
          <a:solidFill>
            <a:schemeClr val="accent1"/>
          </a:solidFill>
          <a:ln w="28575" cap="rnd">
            <a:solidFill>
              <a:schemeClr val="accent1"/>
            </a:solidFill>
            <a:round/>
          </a:ln>
          <a:effectLst/>
        </c:spPr>
        <c:marker>
          <c:symbol val="none"/>
        </c:marker>
      </c:pivotFmt>
      <c:pivotFmt>
        <c:idx val="62"/>
        <c:spPr>
          <a:solidFill>
            <a:schemeClr val="accent1"/>
          </a:solidFill>
          <a:ln w="28575" cap="rnd">
            <a:solidFill>
              <a:schemeClr val="accent1"/>
            </a:solidFill>
            <a:round/>
          </a:ln>
          <a:effectLst/>
        </c:spPr>
        <c:marker>
          <c:symbol val="none"/>
        </c:marker>
      </c:pivotFmt>
      <c:pivotFmt>
        <c:idx val="63"/>
        <c:spPr>
          <a:solidFill>
            <a:schemeClr val="accent1"/>
          </a:solidFill>
          <a:ln w="28575" cap="rnd">
            <a:solidFill>
              <a:schemeClr val="accent1"/>
            </a:solidFill>
            <a:round/>
          </a:ln>
          <a:effectLst/>
        </c:spPr>
        <c:marker>
          <c:symbol val="none"/>
        </c:marker>
      </c:pivotFmt>
      <c:pivotFmt>
        <c:idx val="64"/>
        <c:spPr>
          <a:solidFill>
            <a:schemeClr val="accent1"/>
          </a:solidFill>
          <a:ln w="28575" cap="rnd">
            <a:solidFill>
              <a:schemeClr val="accent1"/>
            </a:solidFill>
            <a:round/>
          </a:ln>
          <a:effectLst/>
        </c:spPr>
        <c:marker>
          <c:symbol val="none"/>
        </c:marker>
      </c:pivotFmt>
      <c:pivotFmt>
        <c:idx val="65"/>
        <c:spPr>
          <a:solidFill>
            <a:schemeClr val="accent1"/>
          </a:solidFill>
          <a:ln w="28575" cap="rnd">
            <a:solidFill>
              <a:schemeClr val="accent1"/>
            </a:solidFill>
            <a:round/>
          </a:ln>
          <a:effectLst/>
        </c:spPr>
        <c:marker>
          <c:symbol val="none"/>
        </c:marker>
      </c:pivotFmt>
      <c:pivotFmt>
        <c:idx val="66"/>
        <c:spPr>
          <a:solidFill>
            <a:schemeClr val="accent1"/>
          </a:solidFill>
          <a:ln w="28575" cap="rnd">
            <a:solidFill>
              <a:schemeClr val="accent1"/>
            </a:solidFill>
            <a:round/>
          </a:ln>
          <a:effectLst/>
        </c:spPr>
        <c:marker>
          <c:symbol val="none"/>
        </c:marker>
      </c:pivotFmt>
      <c:pivotFmt>
        <c:idx val="67"/>
        <c:spPr>
          <a:solidFill>
            <a:schemeClr val="accent1"/>
          </a:solidFill>
          <a:ln w="28575" cap="rnd">
            <a:solidFill>
              <a:schemeClr val="accent1"/>
            </a:solidFill>
            <a:round/>
          </a:ln>
          <a:effectLst/>
        </c:spPr>
        <c:marker>
          <c:symbol val="none"/>
        </c:marker>
      </c:pivotFmt>
      <c:pivotFmt>
        <c:idx val="68"/>
        <c:spPr>
          <a:solidFill>
            <a:schemeClr val="accent1"/>
          </a:solidFill>
          <a:ln w="28575" cap="rnd">
            <a:solidFill>
              <a:schemeClr val="accent1"/>
            </a:solidFill>
            <a:round/>
          </a:ln>
          <a:effectLst/>
        </c:spPr>
        <c:marker>
          <c:symbol val="none"/>
        </c:marker>
      </c:pivotFmt>
      <c:pivotFmt>
        <c:idx val="69"/>
        <c:spPr>
          <a:solidFill>
            <a:schemeClr val="accent1"/>
          </a:solidFill>
          <a:ln w="28575" cap="rnd">
            <a:solidFill>
              <a:schemeClr val="accent1"/>
            </a:solidFill>
            <a:round/>
          </a:ln>
          <a:effectLst/>
        </c:spPr>
        <c:marker>
          <c:symbol val="none"/>
        </c:marker>
      </c:pivotFmt>
      <c:pivotFmt>
        <c:idx val="70"/>
        <c:spPr>
          <a:solidFill>
            <a:schemeClr val="accent1"/>
          </a:solidFill>
          <a:ln w="28575" cap="rnd">
            <a:solidFill>
              <a:schemeClr val="accent1"/>
            </a:solidFill>
            <a:round/>
          </a:ln>
          <a:effectLst/>
        </c:spPr>
        <c:marker>
          <c:symbol val="none"/>
        </c:marker>
      </c:pivotFmt>
      <c:pivotFmt>
        <c:idx val="71"/>
        <c:spPr>
          <a:solidFill>
            <a:schemeClr val="accent1"/>
          </a:solidFill>
          <a:ln w="28575" cap="rnd">
            <a:solidFill>
              <a:schemeClr val="accent1"/>
            </a:solidFill>
            <a:round/>
          </a:ln>
          <a:effectLst/>
        </c:spPr>
        <c:marker>
          <c:symbol val="none"/>
        </c:marker>
      </c:pivotFmt>
      <c:pivotFmt>
        <c:idx val="72"/>
        <c:spPr>
          <a:solidFill>
            <a:schemeClr val="accent1"/>
          </a:solidFill>
          <a:ln w="28575" cap="rnd">
            <a:solidFill>
              <a:schemeClr val="accent1"/>
            </a:solidFill>
            <a:round/>
          </a:ln>
          <a:effectLst/>
        </c:spPr>
        <c:marker>
          <c:symbol val="none"/>
        </c:marker>
      </c:pivotFmt>
      <c:pivotFmt>
        <c:idx val="73"/>
        <c:spPr>
          <a:solidFill>
            <a:schemeClr val="accent1"/>
          </a:solidFill>
          <a:ln w="28575" cap="rnd">
            <a:solidFill>
              <a:schemeClr val="accent1"/>
            </a:solidFill>
            <a:round/>
          </a:ln>
          <a:effectLst/>
        </c:spPr>
        <c:marker>
          <c:symbol val="none"/>
        </c:marker>
      </c:pivotFmt>
      <c:pivotFmt>
        <c:idx val="74"/>
        <c:spPr>
          <a:solidFill>
            <a:schemeClr val="accent1"/>
          </a:solidFill>
          <a:ln w="28575" cap="rnd">
            <a:solidFill>
              <a:schemeClr val="accent1"/>
            </a:solidFill>
            <a:round/>
          </a:ln>
          <a:effectLst/>
        </c:spPr>
        <c:marker>
          <c:symbol val="none"/>
        </c:marker>
      </c:pivotFmt>
      <c:pivotFmt>
        <c:idx val="75"/>
        <c:spPr>
          <a:solidFill>
            <a:schemeClr val="accent1"/>
          </a:solidFill>
          <a:ln w="28575" cap="rnd">
            <a:solidFill>
              <a:schemeClr val="accent1"/>
            </a:solidFill>
            <a:round/>
          </a:ln>
          <a:effectLst/>
        </c:spPr>
        <c:marker>
          <c:symbol val="none"/>
        </c:marker>
      </c:pivotFmt>
      <c:pivotFmt>
        <c:idx val="76"/>
        <c:spPr>
          <a:solidFill>
            <a:schemeClr val="accent1"/>
          </a:solidFill>
          <a:ln w="28575" cap="rnd">
            <a:solidFill>
              <a:schemeClr val="accent1"/>
            </a:solidFill>
            <a:round/>
          </a:ln>
          <a:effectLst/>
        </c:spPr>
        <c:marker>
          <c:symbol val="none"/>
        </c:marker>
      </c:pivotFmt>
      <c:pivotFmt>
        <c:idx val="77"/>
        <c:spPr>
          <a:solidFill>
            <a:schemeClr val="accent1"/>
          </a:solidFill>
          <a:ln w="28575" cap="rnd">
            <a:solidFill>
              <a:schemeClr val="accent1"/>
            </a:solidFill>
            <a:round/>
          </a:ln>
          <a:effectLst/>
        </c:spPr>
        <c:marker>
          <c:symbol val="none"/>
        </c:marker>
      </c:pivotFmt>
      <c:pivotFmt>
        <c:idx val="78"/>
        <c:spPr>
          <a:solidFill>
            <a:schemeClr val="accent1"/>
          </a:solidFill>
          <a:ln w="28575" cap="rnd">
            <a:solidFill>
              <a:schemeClr val="accent1"/>
            </a:solidFill>
            <a:round/>
          </a:ln>
          <a:effectLst/>
        </c:spPr>
        <c:marker>
          <c:symbol val="none"/>
        </c:marker>
      </c:pivotFmt>
      <c:pivotFmt>
        <c:idx val="79"/>
        <c:spPr>
          <a:solidFill>
            <a:schemeClr val="accent1"/>
          </a:solidFill>
          <a:ln w="28575" cap="rnd">
            <a:solidFill>
              <a:schemeClr val="accent1"/>
            </a:solidFill>
            <a:round/>
          </a:ln>
          <a:effectLst/>
        </c:spPr>
        <c:marker>
          <c:symbol val="none"/>
        </c:marker>
      </c:pivotFmt>
      <c:pivotFmt>
        <c:idx val="80"/>
        <c:spPr>
          <a:solidFill>
            <a:schemeClr val="accent1"/>
          </a:solidFill>
          <a:ln w="28575" cap="rnd">
            <a:solidFill>
              <a:schemeClr val="accent1"/>
            </a:solidFill>
            <a:round/>
          </a:ln>
          <a:effectLst/>
        </c:spPr>
        <c:marker>
          <c:symbol val="none"/>
        </c:marker>
      </c:pivotFmt>
      <c:pivotFmt>
        <c:idx val="81"/>
        <c:spPr>
          <a:solidFill>
            <a:schemeClr val="accent1"/>
          </a:solidFill>
          <a:ln w="28575" cap="rnd">
            <a:solidFill>
              <a:schemeClr val="accent1"/>
            </a:solidFill>
            <a:round/>
          </a:ln>
          <a:effectLst/>
        </c:spPr>
        <c:marker>
          <c:symbol val="none"/>
        </c:marker>
      </c:pivotFmt>
      <c:pivotFmt>
        <c:idx val="82"/>
        <c:spPr>
          <a:solidFill>
            <a:schemeClr val="accent1"/>
          </a:solidFill>
          <a:ln w="28575" cap="rnd">
            <a:solidFill>
              <a:schemeClr val="accent1"/>
            </a:solidFill>
            <a:round/>
          </a:ln>
          <a:effectLst/>
        </c:spPr>
        <c:marker>
          <c:symbol val="none"/>
        </c:marker>
      </c:pivotFmt>
      <c:pivotFmt>
        <c:idx val="83"/>
        <c:spPr>
          <a:solidFill>
            <a:schemeClr val="accent1"/>
          </a:solidFill>
          <a:ln w="28575" cap="rnd">
            <a:solidFill>
              <a:schemeClr val="accent1"/>
            </a:solidFill>
            <a:round/>
          </a:ln>
          <a:effectLst/>
        </c:spPr>
        <c:marker>
          <c:symbol val="none"/>
        </c:marker>
      </c:pivotFmt>
      <c:pivotFmt>
        <c:idx val="84"/>
        <c:spPr>
          <a:solidFill>
            <a:schemeClr val="accent1"/>
          </a:solidFill>
          <a:ln w="28575" cap="rnd">
            <a:solidFill>
              <a:schemeClr val="accent1"/>
            </a:solidFill>
            <a:round/>
          </a:ln>
          <a:effectLst/>
        </c:spPr>
        <c:marker>
          <c:symbol val="none"/>
        </c:marker>
      </c:pivotFmt>
      <c:pivotFmt>
        <c:idx val="85"/>
        <c:spPr>
          <a:solidFill>
            <a:schemeClr val="accent1"/>
          </a:solidFill>
          <a:ln w="28575" cap="rnd">
            <a:solidFill>
              <a:schemeClr val="accent1"/>
            </a:solidFill>
            <a:round/>
          </a:ln>
          <a:effectLst/>
        </c:spPr>
        <c:marker>
          <c:symbol val="none"/>
        </c:marker>
      </c:pivotFmt>
      <c:pivotFmt>
        <c:idx val="86"/>
        <c:spPr>
          <a:solidFill>
            <a:schemeClr val="accent1"/>
          </a:solidFill>
          <a:ln w="28575" cap="rnd">
            <a:solidFill>
              <a:schemeClr val="accent1"/>
            </a:solidFill>
            <a:round/>
          </a:ln>
          <a:effectLst/>
        </c:spPr>
        <c:marker>
          <c:symbol val="none"/>
        </c:marker>
      </c:pivotFmt>
      <c:pivotFmt>
        <c:idx val="87"/>
        <c:spPr>
          <a:solidFill>
            <a:schemeClr val="accent1"/>
          </a:solidFill>
          <a:ln w="28575" cap="rnd">
            <a:solidFill>
              <a:schemeClr val="accent1"/>
            </a:solidFill>
            <a:round/>
          </a:ln>
          <a:effectLst/>
        </c:spPr>
        <c:marker>
          <c:symbol val="none"/>
        </c:marker>
      </c:pivotFmt>
      <c:pivotFmt>
        <c:idx val="88"/>
        <c:spPr>
          <a:solidFill>
            <a:schemeClr val="accent1"/>
          </a:solidFill>
          <a:ln w="28575" cap="rnd">
            <a:solidFill>
              <a:schemeClr val="accent1"/>
            </a:solidFill>
            <a:round/>
          </a:ln>
          <a:effectLst/>
        </c:spPr>
        <c:marker>
          <c:symbol val="none"/>
        </c:marker>
      </c:pivotFmt>
      <c:pivotFmt>
        <c:idx val="89"/>
        <c:spPr>
          <a:solidFill>
            <a:schemeClr val="accent1"/>
          </a:solidFill>
          <a:ln w="28575" cap="rnd">
            <a:solidFill>
              <a:schemeClr val="accent1"/>
            </a:solidFill>
            <a:round/>
          </a:ln>
          <a:effectLst/>
        </c:spPr>
        <c:marker>
          <c:symbol val="none"/>
        </c:marker>
      </c:pivotFmt>
      <c:pivotFmt>
        <c:idx val="90"/>
        <c:spPr>
          <a:solidFill>
            <a:schemeClr val="accent1"/>
          </a:solidFill>
          <a:ln w="28575" cap="rnd">
            <a:solidFill>
              <a:schemeClr val="accent1"/>
            </a:solidFill>
            <a:round/>
          </a:ln>
          <a:effectLst/>
        </c:spPr>
        <c:marker>
          <c:symbol val="none"/>
        </c:marker>
      </c:pivotFmt>
      <c:pivotFmt>
        <c:idx val="91"/>
        <c:spPr>
          <a:solidFill>
            <a:schemeClr val="accent1"/>
          </a:solidFill>
          <a:ln w="28575" cap="rnd">
            <a:solidFill>
              <a:schemeClr val="accent1"/>
            </a:solidFill>
            <a:round/>
          </a:ln>
          <a:effectLst/>
        </c:spPr>
        <c:marker>
          <c:symbol val="none"/>
        </c:marker>
      </c:pivotFmt>
      <c:pivotFmt>
        <c:idx val="92"/>
        <c:spPr>
          <a:solidFill>
            <a:schemeClr val="accent1"/>
          </a:solidFill>
          <a:ln w="28575" cap="rnd">
            <a:solidFill>
              <a:schemeClr val="accent1"/>
            </a:solidFill>
            <a:round/>
          </a:ln>
          <a:effectLst/>
        </c:spPr>
        <c:marker>
          <c:symbol val="none"/>
        </c:marker>
      </c:pivotFmt>
      <c:pivotFmt>
        <c:idx val="93"/>
        <c:spPr>
          <a:solidFill>
            <a:schemeClr val="accent1"/>
          </a:solidFill>
          <a:ln w="28575" cap="rnd">
            <a:solidFill>
              <a:schemeClr val="accent1"/>
            </a:solidFill>
            <a:round/>
          </a:ln>
          <a:effectLst/>
        </c:spPr>
        <c:marker>
          <c:symbol val="none"/>
        </c:marker>
      </c:pivotFmt>
      <c:pivotFmt>
        <c:idx val="94"/>
        <c:spPr>
          <a:solidFill>
            <a:schemeClr val="accent1"/>
          </a:solidFill>
          <a:ln w="28575" cap="rnd">
            <a:solidFill>
              <a:schemeClr val="accent1"/>
            </a:solidFill>
            <a:round/>
          </a:ln>
          <a:effectLst/>
        </c:spPr>
        <c:marker>
          <c:symbol val="none"/>
        </c:marker>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28575" cap="rnd">
            <a:solidFill>
              <a:schemeClr val="accent1"/>
            </a:solidFill>
            <a:round/>
          </a:ln>
          <a:effectLst/>
        </c:spPr>
        <c:marker>
          <c:symbol val="none"/>
        </c:marker>
      </c:pivotFmt>
      <c:pivotFmt>
        <c:idx val="104"/>
        <c:spPr>
          <a:solidFill>
            <a:schemeClr val="accent1"/>
          </a:solidFill>
          <a:ln w="28575" cap="rnd">
            <a:solidFill>
              <a:schemeClr val="accent1"/>
            </a:solidFill>
            <a:round/>
          </a:ln>
          <a:effectLst/>
        </c:spPr>
        <c:marker>
          <c:symbol val="none"/>
        </c:marker>
      </c:pivotFmt>
      <c:pivotFmt>
        <c:idx val="105"/>
        <c:spPr>
          <a:solidFill>
            <a:schemeClr val="accent1"/>
          </a:solidFill>
          <a:ln w="28575" cap="rnd">
            <a:solidFill>
              <a:schemeClr val="accent1"/>
            </a:solidFill>
            <a:round/>
          </a:ln>
          <a:effectLst/>
        </c:spPr>
        <c:marker>
          <c:symbol val="none"/>
        </c:marker>
      </c:pivotFmt>
      <c:pivotFmt>
        <c:idx val="106"/>
        <c:spPr>
          <a:solidFill>
            <a:schemeClr val="accent1"/>
          </a:solidFill>
          <a:ln w="28575" cap="rnd">
            <a:solidFill>
              <a:schemeClr val="accent1"/>
            </a:solidFill>
            <a:round/>
          </a:ln>
          <a:effectLst/>
        </c:spPr>
        <c:marker>
          <c:symbol val="none"/>
        </c:marker>
      </c:pivotFmt>
      <c:pivotFmt>
        <c:idx val="107"/>
        <c:spPr>
          <a:solidFill>
            <a:schemeClr val="accent1"/>
          </a:solidFill>
          <a:ln w="28575" cap="rnd">
            <a:solidFill>
              <a:schemeClr val="accent1"/>
            </a:solidFill>
            <a:round/>
          </a:ln>
          <a:effectLst/>
        </c:spPr>
        <c:marker>
          <c:symbol val="none"/>
        </c:marker>
      </c:pivotFmt>
      <c:pivotFmt>
        <c:idx val="108"/>
        <c:spPr>
          <a:solidFill>
            <a:schemeClr val="accent1"/>
          </a:solidFill>
          <a:ln w="28575" cap="rnd">
            <a:solidFill>
              <a:schemeClr val="accent1"/>
            </a:solidFill>
            <a:round/>
          </a:ln>
          <a:effectLst/>
        </c:spPr>
        <c:marker>
          <c:symbol val="none"/>
        </c:marker>
      </c:pivotFmt>
      <c:pivotFmt>
        <c:idx val="109"/>
        <c:spPr>
          <a:solidFill>
            <a:schemeClr val="accent1"/>
          </a:solidFill>
          <a:ln w="28575" cap="rnd">
            <a:solidFill>
              <a:schemeClr val="accent1"/>
            </a:solidFill>
            <a:round/>
          </a:ln>
          <a:effectLst/>
        </c:spPr>
        <c:marker>
          <c:symbol val="none"/>
        </c:marker>
      </c:pivotFmt>
      <c:pivotFmt>
        <c:idx val="110"/>
        <c:spPr>
          <a:solidFill>
            <a:schemeClr val="accent1"/>
          </a:solidFill>
          <a:ln w="28575" cap="rnd">
            <a:solidFill>
              <a:schemeClr val="accent1"/>
            </a:solidFill>
            <a:round/>
          </a:ln>
          <a:effectLst/>
        </c:spPr>
        <c:marker>
          <c:symbol val="none"/>
        </c:marker>
      </c:pivotFmt>
      <c:pivotFmt>
        <c:idx val="111"/>
        <c:spPr>
          <a:solidFill>
            <a:schemeClr val="accent1"/>
          </a:solidFill>
          <a:ln w="28575" cap="rnd">
            <a:solidFill>
              <a:schemeClr val="accent1"/>
            </a:solidFill>
            <a:round/>
          </a:ln>
          <a:effectLst/>
        </c:spPr>
        <c:marker>
          <c:symbol val="none"/>
        </c:marker>
      </c:pivotFmt>
      <c:pivotFmt>
        <c:idx val="112"/>
        <c:spPr>
          <a:solidFill>
            <a:schemeClr val="accent1"/>
          </a:solidFill>
          <a:ln w="28575" cap="rnd">
            <a:solidFill>
              <a:schemeClr val="accent1"/>
            </a:solidFill>
            <a:round/>
          </a:ln>
          <a:effectLst/>
        </c:spPr>
        <c:marker>
          <c:symbol val="none"/>
        </c:marker>
      </c:pivotFmt>
      <c:pivotFmt>
        <c:idx val="113"/>
        <c:spPr>
          <a:solidFill>
            <a:schemeClr val="accent1"/>
          </a:solidFill>
          <a:ln w="28575" cap="rnd">
            <a:solidFill>
              <a:schemeClr val="accent1"/>
            </a:solidFill>
            <a:round/>
          </a:ln>
          <a:effectLst/>
        </c:spPr>
        <c:marker>
          <c:symbol val="none"/>
        </c:marker>
      </c:pivotFmt>
      <c:pivotFmt>
        <c:idx val="114"/>
        <c:spPr>
          <a:solidFill>
            <a:schemeClr val="accent1"/>
          </a:solidFill>
          <a:ln w="28575" cap="rnd">
            <a:solidFill>
              <a:schemeClr val="accent1"/>
            </a:solidFill>
            <a:round/>
          </a:ln>
          <a:effectLst/>
        </c:spPr>
        <c:marker>
          <c:symbol val="none"/>
        </c:marker>
      </c:pivotFmt>
      <c:pivotFmt>
        <c:idx val="115"/>
        <c:spPr>
          <a:solidFill>
            <a:schemeClr val="accent1"/>
          </a:solidFill>
          <a:ln w="28575" cap="rnd">
            <a:solidFill>
              <a:schemeClr val="accent1"/>
            </a:solidFill>
            <a:round/>
          </a:ln>
          <a:effectLst/>
        </c:spPr>
        <c:marker>
          <c:symbol val="none"/>
        </c:marker>
      </c:pivotFmt>
      <c:pivotFmt>
        <c:idx val="116"/>
        <c:spPr>
          <a:solidFill>
            <a:schemeClr val="accent1"/>
          </a:solidFill>
          <a:ln w="28575" cap="rnd">
            <a:solidFill>
              <a:schemeClr val="accent1"/>
            </a:solidFill>
            <a:round/>
          </a:ln>
          <a:effectLst/>
        </c:spPr>
        <c:marker>
          <c:symbol val="none"/>
        </c:marker>
      </c:pivotFmt>
      <c:pivotFmt>
        <c:idx val="117"/>
        <c:spPr>
          <a:solidFill>
            <a:schemeClr val="accent1"/>
          </a:solidFill>
          <a:ln w="28575" cap="rnd">
            <a:solidFill>
              <a:schemeClr val="accent1"/>
            </a:solidFill>
            <a:round/>
          </a:ln>
          <a:effectLst/>
        </c:spPr>
        <c:marker>
          <c:symbol val="none"/>
        </c:marker>
      </c:pivotFmt>
      <c:pivotFmt>
        <c:idx val="118"/>
        <c:spPr>
          <a:solidFill>
            <a:schemeClr val="accent1"/>
          </a:solidFill>
          <a:ln w="28575" cap="rnd">
            <a:solidFill>
              <a:schemeClr val="accent1"/>
            </a:solidFill>
            <a:round/>
          </a:ln>
          <a:effectLst/>
        </c:spPr>
        <c:marker>
          <c:symbol val="none"/>
        </c:marker>
      </c:pivotFmt>
      <c:pivotFmt>
        <c:idx val="119"/>
        <c:spPr>
          <a:solidFill>
            <a:schemeClr val="accent1"/>
          </a:solidFill>
          <a:ln w="28575" cap="rnd">
            <a:solidFill>
              <a:schemeClr val="accent1"/>
            </a:solidFill>
            <a:round/>
          </a:ln>
          <a:effectLst/>
        </c:spPr>
        <c:marker>
          <c:symbol val="none"/>
        </c:marker>
      </c:pivotFmt>
      <c:pivotFmt>
        <c:idx val="1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w="28575" cap="rnd">
            <a:solidFill>
              <a:schemeClr val="accent1"/>
            </a:solidFill>
            <a:round/>
          </a:ln>
          <a:effectLst/>
        </c:spPr>
        <c:marker>
          <c:symbol val="none"/>
        </c:marker>
      </c:pivotFmt>
      <c:pivotFmt>
        <c:idx val="1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7080282868196811E-2"/>
          <c:y val="0.11662998400646972"/>
          <c:w val="0.74516598909184928"/>
          <c:h val="0.83285511636813725"/>
        </c:manualLayout>
      </c:layout>
      <c:lineChart>
        <c:grouping val="standard"/>
        <c:varyColors val="0"/>
        <c:ser>
          <c:idx val="0"/>
          <c:order val="0"/>
          <c:tx>
            <c:strRef>
              <c:f>'Survival pivot'!$B$4:$B$5</c:f>
              <c:strCache>
                <c:ptCount val="1"/>
                <c:pt idx="0">
                  <c:v>East London Health and Care Partnership</c:v>
                </c:pt>
              </c:strCache>
            </c:strRef>
          </c:tx>
          <c:spPr>
            <a:ln w="28575" cap="rnd">
              <a:solidFill>
                <a:schemeClr val="accent1"/>
              </a:solidFill>
              <a:round/>
            </a:ln>
            <a:effectLst/>
          </c:spPr>
          <c:marker>
            <c:symbol val="none"/>
          </c:marker>
          <c:cat>
            <c:strRef>
              <c:f>'Survival pivot'!$E$1</c:f>
              <c:strCach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'Survival pivot'!$E$1</c:f>
              <c:numCache>
                <c:formatCode>General</c:formatCode>
                <c:ptCount val="16"/>
                <c:pt idx="0">
                  <c:v>56.7</c:v>
                </c:pt>
                <c:pt idx="1">
                  <c:v>57.7</c:v>
                </c:pt>
                <c:pt idx="2">
                  <c:v>59</c:v>
                </c:pt>
                <c:pt idx="3">
                  <c:v>60.2</c:v>
                </c:pt>
                <c:pt idx="4">
                  <c:v>61.2</c:v>
                </c:pt>
                <c:pt idx="5">
                  <c:v>62.3</c:v>
                </c:pt>
                <c:pt idx="6">
                  <c:v>63.3</c:v>
                </c:pt>
                <c:pt idx="7">
                  <c:v>64.3</c:v>
                </c:pt>
                <c:pt idx="8">
                  <c:v>65.3</c:v>
                </c:pt>
                <c:pt idx="9">
                  <c:v>66.2</c:v>
                </c:pt>
                <c:pt idx="10">
                  <c:v>67.3</c:v>
                </c:pt>
                <c:pt idx="11">
                  <c:v>68.2</c:v>
                </c:pt>
                <c:pt idx="12">
                  <c:v>69.2</c:v>
                </c:pt>
                <c:pt idx="13">
                  <c:v>70</c:v>
                </c:pt>
                <c:pt idx="14">
                  <c:v>70.8</c:v>
                </c:pt>
                <c:pt idx="15">
                  <c:v>71.8</c:v>
                </c:pt>
              </c:numCache>
            </c:numRef>
          </c:val>
          <c:smooth val="0"/>
          <c:extLst>
            <c:ext xmlns:c16="http://schemas.microsoft.com/office/drawing/2014/chart" uri="{C3380CC4-5D6E-409C-BE32-E72D297353CC}">
              <c16:uniqueId val="{00000000-C5C8-403C-96A9-309D668E4F87}"/>
            </c:ext>
          </c:extLst>
        </c:ser>
        <c:ser>
          <c:idx val="1"/>
          <c:order val="1"/>
          <c:tx>
            <c:strRef>
              <c:f>'Survival pivot'!$C$4:$C$5</c:f>
              <c:strCache>
                <c:ptCount val="1"/>
                <c:pt idx="0">
                  <c:v>Hertfordshire and West Essex</c:v>
                </c:pt>
              </c:strCache>
            </c:strRef>
          </c:tx>
          <c:spPr>
            <a:ln w="28575" cap="rnd">
              <a:solidFill>
                <a:schemeClr val="accent2"/>
              </a:solidFill>
              <a:round/>
            </a:ln>
            <a:effectLst/>
          </c:spPr>
          <c:marker>
            <c:symbol val="none"/>
          </c:marker>
          <c:cat>
            <c:strRef>
              <c:f>'Survival pivot'!$E$1</c:f>
              <c:strCach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'Survival pivot'!$E$1</c:f>
              <c:numCache>
                <c:formatCode>General</c:formatCode>
                <c:ptCount val="16"/>
                <c:pt idx="0">
                  <c:v>63.4</c:v>
                </c:pt>
                <c:pt idx="1">
                  <c:v>64.3</c:v>
                </c:pt>
                <c:pt idx="2">
                  <c:v>65.2</c:v>
                </c:pt>
                <c:pt idx="3">
                  <c:v>65.900000000000006</c:v>
                </c:pt>
                <c:pt idx="4">
                  <c:v>66.599999999999994</c:v>
                </c:pt>
                <c:pt idx="5">
                  <c:v>67.3</c:v>
                </c:pt>
                <c:pt idx="6">
                  <c:v>68.099999999999994</c:v>
                </c:pt>
                <c:pt idx="7">
                  <c:v>68.7</c:v>
                </c:pt>
                <c:pt idx="8">
                  <c:v>69.400000000000006</c:v>
                </c:pt>
                <c:pt idx="9">
                  <c:v>70.099999999999994</c:v>
                </c:pt>
                <c:pt idx="10">
                  <c:v>70.8</c:v>
                </c:pt>
                <c:pt idx="11">
                  <c:v>71.5</c:v>
                </c:pt>
                <c:pt idx="12">
                  <c:v>72.099999999999994</c:v>
                </c:pt>
                <c:pt idx="13">
                  <c:v>72.8</c:v>
                </c:pt>
                <c:pt idx="14">
                  <c:v>73.3</c:v>
                </c:pt>
                <c:pt idx="15">
                  <c:v>73.900000000000006</c:v>
                </c:pt>
              </c:numCache>
            </c:numRef>
          </c:val>
          <c:smooth val="0"/>
          <c:extLst>
            <c:ext xmlns:c16="http://schemas.microsoft.com/office/drawing/2014/chart" uri="{C3380CC4-5D6E-409C-BE32-E72D297353CC}">
              <c16:uniqueId val="{00000001-C5C8-403C-96A9-309D668E4F87}"/>
            </c:ext>
          </c:extLst>
        </c:ser>
        <c:ser>
          <c:idx val="2"/>
          <c:order val="2"/>
          <c:tx>
            <c:strRef>
              <c:f>'Survival pivot'!$D$4:$D$5</c:f>
              <c:strCache>
                <c:ptCount val="1"/>
                <c:pt idx="0">
                  <c:v>North London Partners in Health and Care</c:v>
                </c:pt>
              </c:strCache>
            </c:strRef>
          </c:tx>
          <c:spPr>
            <a:ln w="28575" cap="rnd">
              <a:solidFill>
                <a:schemeClr val="accent3"/>
              </a:solidFill>
              <a:round/>
            </a:ln>
            <a:effectLst/>
          </c:spPr>
          <c:marker>
            <c:symbol val="none"/>
          </c:marker>
          <c:cat>
            <c:strRef>
              <c:f>'Survival pivot'!$E$1</c:f>
              <c:strCach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'Survival pivot'!$E$1</c:f>
              <c:numCache>
                <c:formatCode>General</c:formatCode>
                <c:ptCount val="16"/>
                <c:pt idx="0">
                  <c:v>60</c:v>
                </c:pt>
                <c:pt idx="1">
                  <c:v>61.3</c:v>
                </c:pt>
                <c:pt idx="2">
                  <c:v>62.4</c:v>
                </c:pt>
                <c:pt idx="3">
                  <c:v>63.6</c:v>
                </c:pt>
                <c:pt idx="4">
                  <c:v>64.900000000000006</c:v>
                </c:pt>
                <c:pt idx="5">
                  <c:v>66</c:v>
                </c:pt>
                <c:pt idx="6">
                  <c:v>67</c:v>
                </c:pt>
                <c:pt idx="7">
                  <c:v>68.099999999999994</c:v>
                </c:pt>
                <c:pt idx="8">
                  <c:v>69.2</c:v>
                </c:pt>
                <c:pt idx="9">
                  <c:v>70.2</c:v>
                </c:pt>
                <c:pt idx="10">
                  <c:v>71.400000000000006</c:v>
                </c:pt>
                <c:pt idx="11">
                  <c:v>72.400000000000006</c:v>
                </c:pt>
                <c:pt idx="12">
                  <c:v>73.3</c:v>
                </c:pt>
                <c:pt idx="13">
                  <c:v>74.3</c:v>
                </c:pt>
                <c:pt idx="14">
                  <c:v>75.099999999999994</c:v>
                </c:pt>
                <c:pt idx="15">
                  <c:v>76</c:v>
                </c:pt>
              </c:numCache>
            </c:numRef>
          </c:val>
          <c:smooth val="0"/>
          <c:extLst>
            <c:ext xmlns:c16="http://schemas.microsoft.com/office/drawing/2014/chart" uri="{C3380CC4-5D6E-409C-BE32-E72D297353CC}">
              <c16:uniqueId val="{00000002-C5C8-403C-96A9-309D668E4F87}"/>
            </c:ext>
          </c:extLst>
        </c:ser>
        <c:ser>
          <c:idx val="3"/>
          <c:order val="3"/>
          <c:tx>
            <c:strRef>
              <c:f>'Survival pivot'!$E$4:$E$5</c:f>
              <c:strCache>
                <c:ptCount val="1"/>
                <c:pt idx="0">
                  <c:v>North West London Health and Care Partnership</c:v>
                </c:pt>
              </c:strCache>
            </c:strRef>
          </c:tx>
          <c:spPr>
            <a:ln w="28575" cap="rnd">
              <a:solidFill>
                <a:schemeClr val="accent4"/>
              </a:solidFill>
              <a:round/>
            </a:ln>
            <a:effectLst/>
          </c:spPr>
          <c:marker>
            <c:symbol val="none"/>
          </c:marker>
          <c:cat>
            <c:strRef>
              <c:f>'Survival pivot'!$E$1</c:f>
              <c:strCach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'Survival pivot'!$E$1</c:f>
              <c:numCache>
                <c:formatCode>General</c:formatCode>
                <c:ptCount val="16"/>
                <c:pt idx="0">
                  <c:v>62</c:v>
                </c:pt>
                <c:pt idx="1">
                  <c:v>63.1</c:v>
                </c:pt>
                <c:pt idx="2">
                  <c:v>64.099999999999994</c:v>
                </c:pt>
                <c:pt idx="3">
                  <c:v>65.099999999999994</c:v>
                </c:pt>
                <c:pt idx="4">
                  <c:v>66.099999999999994</c:v>
                </c:pt>
                <c:pt idx="5">
                  <c:v>67</c:v>
                </c:pt>
                <c:pt idx="6">
                  <c:v>67.7</c:v>
                </c:pt>
                <c:pt idx="7">
                  <c:v>68.7</c:v>
                </c:pt>
                <c:pt idx="8">
                  <c:v>69.599999999999994</c:v>
                </c:pt>
                <c:pt idx="9">
                  <c:v>70.5</c:v>
                </c:pt>
                <c:pt idx="10">
                  <c:v>71.5</c:v>
                </c:pt>
                <c:pt idx="11">
                  <c:v>72.2</c:v>
                </c:pt>
                <c:pt idx="12">
                  <c:v>73</c:v>
                </c:pt>
                <c:pt idx="13">
                  <c:v>73.900000000000006</c:v>
                </c:pt>
                <c:pt idx="14">
                  <c:v>74.599999999999994</c:v>
                </c:pt>
                <c:pt idx="15">
                  <c:v>75.400000000000006</c:v>
                </c:pt>
              </c:numCache>
            </c:numRef>
          </c:val>
          <c:smooth val="0"/>
          <c:extLst>
            <c:ext xmlns:c16="http://schemas.microsoft.com/office/drawing/2014/chart" uri="{C3380CC4-5D6E-409C-BE32-E72D297353CC}">
              <c16:uniqueId val="{00000003-C5C8-403C-96A9-309D668E4F87}"/>
            </c:ext>
          </c:extLst>
        </c:ser>
        <c:ser>
          <c:idx val="4"/>
          <c:order val="4"/>
          <c:tx>
            <c:strRef>
              <c:f>'Survival pivot'!$F$4:$F$5</c:f>
              <c:strCache>
                <c:ptCount val="1"/>
                <c:pt idx="0">
                  <c:v>Our Healthier South East London</c:v>
                </c:pt>
              </c:strCache>
            </c:strRef>
          </c:tx>
          <c:spPr>
            <a:ln w="28575" cap="rnd">
              <a:solidFill>
                <a:schemeClr val="accent5"/>
              </a:solidFill>
              <a:round/>
            </a:ln>
            <a:effectLst/>
          </c:spPr>
          <c:marker>
            <c:symbol val="none"/>
          </c:marker>
          <c:cat>
            <c:strRef>
              <c:f>'Survival pivot'!$E$1</c:f>
              <c:strCach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'Survival pivot'!$E$1</c:f>
              <c:numCache>
                <c:formatCode>General</c:formatCode>
                <c:ptCount val="16"/>
                <c:pt idx="0">
                  <c:v>60.5</c:v>
                </c:pt>
                <c:pt idx="1">
                  <c:v>61.4</c:v>
                </c:pt>
                <c:pt idx="2">
                  <c:v>62.3</c:v>
                </c:pt>
                <c:pt idx="3">
                  <c:v>63.4</c:v>
                </c:pt>
                <c:pt idx="4">
                  <c:v>64.3</c:v>
                </c:pt>
                <c:pt idx="5">
                  <c:v>65.2</c:v>
                </c:pt>
                <c:pt idx="6">
                  <c:v>66.099999999999994</c:v>
                </c:pt>
                <c:pt idx="7">
                  <c:v>67.099999999999994</c:v>
                </c:pt>
                <c:pt idx="8">
                  <c:v>67.900000000000006</c:v>
                </c:pt>
                <c:pt idx="9">
                  <c:v>68.7</c:v>
                </c:pt>
                <c:pt idx="10">
                  <c:v>69.8</c:v>
                </c:pt>
                <c:pt idx="11">
                  <c:v>70.599999999999994</c:v>
                </c:pt>
                <c:pt idx="12">
                  <c:v>71.3</c:v>
                </c:pt>
                <c:pt idx="13">
                  <c:v>72.099999999999994</c:v>
                </c:pt>
                <c:pt idx="14">
                  <c:v>72.900000000000006</c:v>
                </c:pt>
                <c:pt idx="15">
                  <c:v>73.8</c:v>
                </c:pt>
              </c:numCache>
            </c:numRef>
          </c:val>
          <c:smooth val="0"/>
          <c:extLst>
            <c:ext xmlns:c16="http://schemas.microsoft.com/office/drawing/2014/chart" uri="{C3380CC4-5D6E-409C-BE32-E72D297353CC}">
              <c16:uniqueId val="{00000004-C5C8-403C-96A9-309D668E4F87}"/>
            </c:ext>
          </c:extLst>
        </c:ser>
        <c:ser>
          <c:idx val="5"/>
          <c:order val="5"/>
          <c:tx>
            <c:strRef>
              <c:f>'Survival pivot'!$G$4:$G$5</c:f>
              <c:strCache>
                <c:ptCount val="1"/>
                <c:pt idx="0">
                  <c:v>South West London Health and Care Partnership</c:v>
                </c:pt>
              </c:strCache>
            </c:strRef>
          </c:tx>
          <c:spPr>
            <a:ln w="28575" cap="rnd">
              <a:solidFill>
                <a:schemeClr val="accent6"/>
              </a:solidFill>
              <a:round/>
            </a:ln>
            <a:effectLst/>
          </c:spPr>
          <c:marker>
            <c:symbol val="none"/>
          </c:marker>
          <c:cat>
            <c:strRef>
              <c:f>'Survival pivot'!$E$1</c:f>
              <c:strCache>
                <c:ptCount val="16"/>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strCache>
            </c:strRef>
          </c:cat>
          <c:val>
            <c:numRef>
              <c:f>'Survival pivot'!$E$1</c:f>
              <c:numCache>
                <c:formatCode>General</c:formatCode>
                <c:ptCount val="16"/>
                <c:pt idx="0">
                  <c:v>63.1</c:v>
                </c:pt>
                <c:pt idx="1">
                  <c:v>64.099999999999994</c:v>
                </c:pt>
                <c:pt idx="2">
                  <c:v>64.900000000000006</c:v>
                </c:pt>
                <c:pt idx="3">
                  <c:v>66</c:v>
                </c:pt>
                <c:pt idx="4">
                  <c:v>66.599999999999994</c:v>
                </c:pt>
                <c:pt idx="5">
                  <c:v>67.7</c:v>
                </c:pt>
                <c:pt idx="6">
                  <c:v>68.599999999999994</c:v>
                </c:pt>
                <c:pt idx="7">
                  <c:v>69.3</c:v>
                </c:pt>
                <c:pt idx="8">
                  <c:v>70.3</c:v>
                </c:pt>
                <c:pt idx="9">
                  <c:v>70.900000000000006</c:v>
                </c:pt>
                <c:pt idx="10">
                  <c:v>72</c:v>
                </c:pt>
                <c:pt idx="11">
                  <c:v>72.8</c:v>
                </c:pt>
                <c:pt idx="12">
                  <c:v>73.599999999999994</c:v>
                </c:pt>
                <c:pt idx="13">
                  <c:v>74.400000000000006</c:v>
                </c:pt>
                <c:pt idx="14">
                  <c:v>74.900000000000006</c:v>
                </c:pt>
                <c:pt idx="15">
                  <c:v>75.8</c:v>
                </c:pt>
              </c:numCache>
            </c:numRef>
          </c:val>
          <c:smooth val="0"/>
          <c:extLst>
            <c:ext xmlns:c16="http://schemas.microsoft.com/office/drawing/2014/chart" uri="{C3380CC4-5D6E-409C-BE32-E72D297353CC}">
              <c16:uniqueId val="{00000005-C5C8-403C-96A9-309D668E4F87}"/>
            </c:ext>
          </c:extLst>
        </c:ser>
        <c:dLbls>
          <c:showLegendKey val="0"/>
          <c:showVal val="0"/>
          <c:showCatName val="0"/>
          <c:showSerName val="0"/>
          <c:showPercent val="0"/>
          <c:showBubbleSize val="0"/>
        </c:dLbls>
        <c:smooth val="0"/>
        <c:axId val="535023792"/>
        <c:axId val="535022544"/>
      </c:lineChart>
      <c:catAx>
        <c:axId val="53502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35022544"/>
        <c:crosses val="autoZero"/>
        <c:auto val="1"/>
        <c:lblAlgn val="ctr"/>
        <c:lblOffset val="100"/>
        <c:noMultiLvlLbl val="0"/>
      </c:catAx>
      <c:valAx>
        <c:axId val="535022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350237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[Early Diagnosis Data 2020.xlsm]Emergency presentations pivot!PivotTable3</c:name>
    <c:fmtId val="4"/>
  </c:pivotSource>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GB">
                <a:solidFill>
                  <a:sysClr val="windowText" lastClr="000000"/>
                </a:solidFill>
              </a:rPr>
              <a:t>Cancers diagnosed through emergency presentation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
        <c:idx val="23"/>
        <c:spPr>
          <a:solidFill>
            <a:schemeClr val="accent1"/>
          </a:solidFill>
          <a:ln w="28575" cap="rnd">
            <a:solidFill>
              <a:schemeClr val="accent1"/>
            </a:solidFill>
            <a:round/>
          </a:ln>
          <a:effectLst/>
        </c:spPr>
        <c:marker>
          <c:symbol val="none"/>
        </c:marker>
      </c:pivotFmt>
      <c:pivotFmt>
        <c:idx val="24"/>
        <c:spPr>
          <a:solidFill>
            <a:schemeClr val="accent1"/>
          </a:solidFill>
          <a:ln w="28575" cap="rnd">
            <a:solidFill>
              <a:schemeClr val="accent1"/>
            </a:solidFill>
            <a:round/>
          </a:ln>
          <a:effectLst/>
        </c:spPr>
        <c:marker>
          <c:symbol val="none"/>
        </c:marker>
      </c:pivotFmt>
      <c:pivotFmt>
        <c:idx val="25"/>
        <c:spPr>
          <a:solidFill>
            <a:schemeClr val="accent1"/>
          </a:solidFill>
          <a:ln w="28575" cap="rnd">
            <a:solidFill>
              <a:schemeClr val="accent1"/>
            </a:solidFill>
            <a:round/>
          </a:ln>
          <a:effectLst/>
        </c:spPr>
        <c:marker>
          <c:symbol val="none"/>
        </c:marker>
      </c:pivotFmt>
      <c:pivotFmt>
        <c:idx val="26"/>
        <c:spPr>
          <a:solidFill>
            <a:schemeClr val="accent1"/>
          </a:solidFill>
          <a:ln w="28575" cap="rnd">
            <a:solidFill>
              <a:schemeClr val="accent1"/>
            </a:solidFill>
            <a:round/>
          </a:ln>
          <a:effectLst/>
        </c:spPr>
        <c:marker>
          <c:symbol val="none"/>
        </c:marker>
      </c:pivotFmt>
      <c:pivotFmt>
        <c:idx val="27"/>
        <c:spPr>
          <a:solidFill>
            <a:schemeClr val="accent1"/>
          </a:solidFill>
          <a:ln w="28575" cap="rnd">
            <a:solidFill>
              <a:schemeClr val="accent1"/>
            </a:solidFill>
            <a:round/>
          </a:ln>
          <a:effectLst/>
        </c:spPr>
        <c:marker>
          <c:symbol val="none"/>
        </c:marker>
      </c:pivotFmt>
      <c:pivotFmt>
        <c:idx val="28"/>
        <c:spPr>
          <a:solidFill>
            <a:schemeClr val="accent1"/>
          </a:solidFill>
          <a:ln w="28575" cap="rnd">
            <a:solidFill>
              <a:schemeClr val="accent1"/>
            </a:solidFill>
            <a:round/>
          </a:ln>
          <a:effectLst/>
        </c:spPr>
        <c:marker>
          <c:symbol val="none"/>
        </c:marker>
      </c:pivotFmt>
      <c:pivotFmt>
        <c:idx val="29"/>
        <c:spPr>
          <a:solidFill>
            <a:schemeClr val="accent1"/>
          </a:solidFill>
          <a:ln w="28575" cap="rnd">
            <a:solidFill>
              <a:schemeClr val="accent1"/>
            </a:solidFill>
            <a:round/>
          </a:ln>
          <a:effectLst/>
        </c:spPr>
        <c:marker>
          <c:symbol val="none"/>
        </c:marker>
      </c:pivotFmt>
      <c:pivotFmt>
        <c:idx val="30"/>
        <c:spPr>
          <a:solidFill>
            <a:schemeClr val="accent1"/>
          </a:solidFill>
          <a:ln w="28575" cap="rnd">
            <a:solidFill>
              <a:schemeClr val="accent1"/>
            </a:solidFill>
            <a:round/>
          </a:ln>
          <a:effectLst/>
        </c:spPr>
        <c:marker>
          <c:symbol val="none"/>
        </c:marker>
      </c:pivotFmt>
      <c:pivotFmt>
        <c:idx val="31"/>
        <c:spPr>
          <a:solidFill>
            <a:schemeClr val="accent1"/>
          </a:solidFill>
          <a:ln w="28575" cap="rnd">
            <a:solidFill>
              <a:schemeClr val="accent1"/>
            </a:solidFill>
            <a:round/>
          </a:ln>
          <a:effectLst/>
        </c:spPr>
        <c:marker>
          <c:symbol val="none"/>
        </c:marker>
      </c:pivotFmt>
      <c:pivotFmt>
        <c:idx val="32"/>
        <c:spPr>
          <a:solidFill>
            <a:schemeClr val="accent1"/>
          </a:solidFill>
          <a:ln w="28575" cap="rnd">
            <a:solidFill>
              <a:schemeClr val="accent1"/>
            </a:solidFill>
            <a:round/>
          </a:ln>
          <a:effectLst/>
        </c:spPr>
        <c:marker>
          <c:symbol val="none"/>
        </c:marker>
      </c:pivotFmt>
      <c:pivotFmt>
        <c:idx val="33"/>
        <c:spPr>
          <a:solidFill>
            <a:schemeClr val="accent1"/>
          </a:solidFill>
          <a:ln w="28575" cap="rnd">
            <a:solidFill>
              <a:schemeClr val="accent1"/>
            </a:solidFill>
            <a:round/>
          </a:ln>
          <a:effectLst/>
        </c:spPr>
        <c:marker>
          <c:symbol val="none"/>
        </c:marker>
      </c:pivotFmt>
      <c:pivotFmt>
        <c:idx val="34"/>
        <c:spPr>
          <a:solidFill>
            <a:schemeClr val="accent1"/>
          </a:solidFill>
          <a:ln w="28575" cap="rnd">
            <a:solidFill>
              <a:schemeClr val="accent1"/>
            </a:solidFill>
            <a:round/>
          </a:ln>
          <a:effectLst/>
        </c:spPr>
        <c:marker>
          <c:symbol val="none"/>
        </c:marker>
      </c:pivotFmt>
      <c:pivotFmt>
        <c:idx val="35"/>
        <c:spPr>
          <a:solidFill>
            <a:schemeClr val="accent1"/>
          </a:solidFill>
          <a:ln w="28575" cap="rnd">
            <a:solidFill>
              <a:schemeClr val="accent1"/>
            </a:solidFill>
            <a:round/>
          </a:ln>
          <a:effectLst/>
        </c:spPr>
        <c:marker>
          <c:symbol val="none"/>
        </c:marker>
      </c:pivotFmt>
      <c:pivotFmt>
        <c:idx val="36"/>
        <c:spPr>
          <a:solidFill>
            <a:schemeClr val="accent1"/>
          </a:solidFill>
          <a:ln w="28575" cap="rnd">
            <a:solidFill>
              <a:schemeClr val="accent1"/>
            </a:solidFill>
            <a:round/>
          </a:ln>
          <a:effectLst/>
        </c:spPr>
        <c:marker>
          <c:symbol val="none"/>
        </c:marker>
      </c:pivotFmt>
      <c:pivotFmt>
        <c:idx val="37"/>
        <c:spPr>
          <a:solidFill>
            <a:schemeClr val="accent1"/>
          </a:solidFill>
          <a:ln w="28575" cap="rnd">
            <a:solidFill>
              <a:schemeClr val="accent1"/>
            </a:solidFill>
            <a:round/>
          </a:ln>
          <a:effectLst/>
        </c:spPr>
        <c:marker>
          <c:symbol val="none"/>
        </c:marker>
      </c:pivotFmt>
      <c:pivotFmt>
        <c:idx val="38"/>
        <c:spPr>
          <a:solidFill>
            <a:schemeClr val="accent1"/>
          </a:solidFill>
          <a:ln w="28575" cap="rnd">
            <a:solidFill>
              <a:schemeClr val="accent1"/>
            </a:solidFill>
            <a:round/>
          </a:ln>
          <a:effectLst/>
        </c:spPr>
        <c:marker>
          <c:symbol val="none"/>
        </c:marker>
      </c:pivotFmt>
      <c:pivotFmt>
        <c:idx val="39"/>
        <c:spPr>
          <a:solidFill>
            <a:schemeClr val="accent1"/>
          </a:solidFill>
          <a:ln w="28575" cap="rnd">
            <a:solidFill>
              <a:schemeClr val="accent1"/>
            </a:solidFill>
            <a:round/>
          </a:ln>
          <a:effectLst/>
        </c:spPr>
        <c:marker>
          <c:symbol val="none"/>
        </c:marker>
      </c:pivotFmt>
      <c:pivotFmt>
        <c:idx val="40"/>
        <c:spPr>
          <a:solidFill>
            <a:schemeClr val="accent1"/>
          </a:solidFill>
          <a:ln w="28575" cap="rnd">
            <a:solidFill>
              <a:schemeClr val="accent1"/>
            </a:solidFill>
            <a:round/>
          </a:ln>
          <a:effectLst/>
        </c:spPr>
        <c:marker>
          <c:symbol val="none"/>
        </c:marker>
      </c:pivotFmt>
      <c:pivotFmt>
        <c:idx val="41"/>
        <c:spPr>
          <a:solidFill>
            <a:schemeClr val="accent1"/>
          </a:solidFill>
          <a:ln w="28575" cap="rnd">
            <a:solidFill>
              <a:schemeClr val="accent1"/>
            </a:solidFill>
            <a:round/>
          </a:ln>
          <a:effectLst/>
        </c:spPr>
        <c:marker>
          <c:symbol val="none"/>
        </c:marker>
      </c:pivotFmt>
      <c:pivotFmt>
        <c:idx val="42"/>
        <c:spPr>
          <a:solidFill>
            <a:schemeClr val="accent1"/>
          </a:solidFill>
          <a:ln w="28575" cap="rnd">
            <a:solidFill>
              <a:schemeClr val="accent1"/>
            </a:solidFill>
            <a:round/>
          </a:ln>
          <a:effectLst/>
        </c:spPr>
        <c:marker>
          <c:symbol val="none"/>
        </c:marker>
      </c:pivotFmt>
      <c:pivotFmt>
        <c:idx val="43"/>
        <c:spPr>
          <a:solidFill>
            <a:schemeClr val="accent1"/>
          </a:solidFill>
          <a:ln w="28575" cap="rnd">
            <a:solidFill>
              <a:schemeClr val="accent1"/>
            </a:solidFill>
            <a:round/>
          </a:ln>
          <a:effectLst/>
        </c:spPr>
        <c:marker>
          <c:symbol val="none"/>
        </c:marker>
      </c:pivotFmt>
      <c:pivotFmt>
        <c:idx val="44"/>
        <c:spPr>
          <a:solidFill>
            <a:schemeClr val="accent1"/>
          </a:solidFill>
          <a:ln w="28575" cap="rnd">
            <a:solidFill>
              <a:schemeClr val="accent1"/>
            </a:solidFill>
            <a:round/>
          </a:ln>
          <a:effectLst/>
        </c:spPr>
        <c:marker>
          <c:symbol val="none"/>
        </c:marker>
      </c:pivotFmt>
      <c:pivotFmt>
        <c:idx val="45"/>
        <c:spPr>
          <a:solidFill>
            <a:schemeClr val="accent1"/>
          </a:solidFill>
          <a:ln w="28575" cap="rnd">
            <a:solidFill>
              <a:schemeClr val="accent1"/>
            </a:solidFill>
            <a:round/>
          </a:ln>
          <a:effectLst/>
        </c:spPr>
        <c:marker>
          <c:symbol val="none"/>
        </c:marker>
      </c:pivotFmt>
      <c:pivotFmt>
        <c:idx val="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'Emergency presentations pivot'!$B$3:$B$4</c:f>
              <c:strCache>
                <c:ptCount val="1"/>
                <c:pt idx="0">
                  <c:v>NHS Barking and Dagenham CCG</c:v>
                </c:pt>
              </c:strCache>
            </c:strRef>
          </c:tx>
          <c:spPr>
            <a:ln w="28575" cap="rnd">
              <a:solidFill>
                <a:schemeClr val="accent1"/>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pivot'!$B$5:$B$44</c:f>
              <c:numCache>
                <c:formatCode>0.0</c:formatCode>
                <c:ptCount val="39"/>
                <c:pt idx="0">
                  <c:v>23.837209302325583</c:v>
                </c:pt>
                <c:pt idx="1">
                  <c:v>34.265734265734267</c:v>
                </c:pt>
                <c:pt idx="2">
                  <c:v>32.8125</c:v>
                </c:pt>
                <c:pt idx="3">
                  <c:v>33.812949640287769</c:v>
                </c:pt>
                <c:pt idx="4">
                  <c:v>35.526315789473685</c:v>
                </c:pt>
                <c:pt idx="5">
                  <c:v>24.705882352941178</c:v>
                </c:pt>
                <c:pt idx="6">
                  <c:v>22.598870056497177</c:v>
                </c:pt>
                <c:pt idx="7">
                  <c:v>26.256983240223462</c:v>
                </c:pt>
                <c:pt idx="8">
                  <c:v>25.882352941176471</c:v>
                </c:pt>
                <c:pt idx="9">
                  <c:v>27.222222222222225</c:v>
                </c:pt>
                <c:pt idx="10">
                  <c:v>31.250000000000004</c:v>
                </c:pt>
                <c:pt idx="11">
                  <c:v>26.219512195121951</c:v>
                </c:pt>
                <c:pt idx="12">
                  <c:v>28.994082840236686</c:v>
                </c:pt>
                <c:pt idx="13">
                  <c:v>27.941176470588239</c:v>
                </c:pt>
                <c:pt idx="14">
                  <c:v>24.161073825503358</c:v>
                </c:pt>
                <c:pt idx="15">
                  <c:v>28.571428571428569</c:v>
                </c:pt>
                <c:pt idx="16">
                  <c:v>28.930817610062892</c:v>
                </c:pt>
                <c:pt idx="17">
                  <c:v>18.934911242603551</c:v>
                </c:pt>
                <c:pt idx="18">
                  <c:v>30.508474576271187</c:v>
                </c:pt>
                <c:pt idx="19">
                  <c:v>18.32460732984293</c:v>
                </c:pt>
                <c:pt idx="20">
                  <c:v>23.333333333333332</c:v>
                </c:pt>
                <c:pt idx="21">
                  <c:v>29.444444444444446</c:v>
                </c:pt>
                <c:pt idx="22">
                  <c:v>25.000000000000004</c:v>
                </c:pt>
                <c:pt idx="23">
                  <c:v>25.714285714285712</c:v>
                </c:pt>
                <c:pt idx="24">
                  <c:v>21.714285714285712</c:v>
                </c:pt>
                <c:pt idx="25">
                  <c:v>28.421052631578945</c:v>
                </c:pt>
                <c:pt idx="26">
                  <c:v>23.888888888888889</c:v>
                </c:pt>
                <c:pt idx="27">
                  <c:v>24.666666666666664</c:v>
                </c:pt>
                <c:pt idx="28">
                  <c:v>19.879518072289159</c:v>
                </c:pt>
                <c:pt idx="29">
                  <c:v>17.525773195876287</c:v>
                </c:pt>
                <c:pt idx="30">
                  <c:v>22.110552763819094</c:v>
                </c:pt>
                <c:pt idx="31">
                  <c:v>19.205298013245034</c:v>
                </c:pt>
                <c:pt idx="32">
                  <c:v>17.159763313609467</c:v>
                </c:pt>
                <c:pt idx="33">
                  <c:v>20.441988950276244</c:v>
                </c:pt>
                <c:pt idx="34">
                  <c:v>21.98952879581152</c:v>
                </c:pt>
                <c:pt idx="35">
                  <c:v>18.274111675126903</c:v>
                </c:pt>
                <c:pt idx="36">
                  <c:v>21.518987341772153</c:v>
                </c:pt>
                <c:pt idx="37">
                  <c:v>13.793103448275861</c:v>
                </c:pt>
                <c:pt idx="38">
                  <c:v>14.835164835164836</c:v>
                </c:pt>
              </c:numCache>
            </c:numRef>
          </c:val>
          <c:smooth val="0"/>
          <c:extLst>
            <c:ext xmlns:c16="http://schemas.microsoft.com/office/drawing/2014/chart" uri="{C3380CC4-5D6E-409C-BE32-E72D297353CC}">
              <c16:uniqueId val="{00000000-81F3-4023-AC4B-B7641FB9E858}"/>
            </c:ext>
          </c:extLst>
        </c:ser>
        <c:ser>
          <c:idx val="1"/>
          <c:order val="1"/>
          <c:tx>
            <c:strRef>
              <c:f>'Emergency presentations pivot'!$C$3:$C$4</c:f>
              <c:strCache>
                <c:ptCount val="1"/>
                <c:pt idx="0">
                  <c:v>NHS City and Hackney CCG</c:v>
                </c:pt>
              </c:strCache>
            </c:strRef>
          </c:tx>
          <c:spPr>
            <a:ln w="28575" cap="rnd">
              <a:solidFill>
                <a:schemeClr val="accent2"/>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pivot'!$C$5:$C$44</c:f>
              <c:numCache>
                <c:formatCode>0.0</c:formatCode>
                <c:ptCount val="39"/>
                <c:pt idx="0">
                  <c:v>22.695035460992909</c:v>
                </c:pt>
                <c:pt idx="1">
                  <c:v>35.227272727272734</c:v>
                </c:pt>
                <c:pt idx="2">
                  <c:v>25.324675324675326</c:v>
                </c:pt>
                <c:pt idx="3">
                  <c:v>25</c:v>
                </c:pt>
                <c:pt idx="4">
                  <c:v>27.167630057803471</c:v>
                </c:pt>
                <c:pt idx="5">
                  <c:v>20.467836257309941</c:v>
                </c:pt>
                <c:pt idx="6">
                  <c:v>23.353293413173649</c:v>
                </c:pt>
                <c:pt idx="7">
                  <c:v>22.516556291390732</c:v>
                </c:pt>
                <c:pt idx="8">
                  <c:v>28.16901408450704</c:v>
                </c:pt>
                <c:pt idx="9">
                  <c:v>26.701570680628272</c:v>
                </c:pt>
                <c:pt idx="10">
                  <c:v>22.164948453608247</c:v>
                </c:pt>
                <c:pt idx="11">
                  <c:v>26.993865030674847</c:v>
                </c:pt>
                <c:pt idx="12">
                  <c:v>20.833333333333332</c:v>
                </c:pt>
                <c:pt idx="13">
                  <c:v>23.125</c:v>
                </c:pt>
                <c:pt idx="14">
                  <c:v>28.235294117647058</c:v>
                </c:pt>
                <c:pt idx="15">
                  <c:v>22.424242424242426</c:v>
                </c:pt>
                <c:pt idx="16">
                  <c:v>19.161676646706585</c:v>
                </c:pt>
                <c:pt idx="17">
                  <c:v>24.226804123711339</c:v>
                </c:pt>
                <c:pt idx="18">
                  <c:v>28.901734104046245</c:v>
                </c:pt>
                <c:pt idx="19">
                  <c:v>18.848167539267017</c:v>
                </c:pt>
                <c:pt idx="20">
                  <c:v>25.714285714285712</c:v>
                </c:pt>
                <c:pt idx="21">
                  <c:v>21.50537634408602</c:v>
                </c:pt>
                <c:pt idx="22">
                  <c:v>15.075376884422109</c:v>
                </c:pt>
                <c:pt idx="23">
                  <c:v>16.92307692307692</c:v>
                </c:pt>
                <c:pt idx="24">
                  <c:v>18.316831683168317</c:v>
                </c:pt>
                <c:pt idx="25">
                  <c:v>26.486486486486488</c:v>
                </c:pt>
                <c:pt idx="26">
                  <c:v>25</c:v>
                </c:pt>
                <c:pt idx="27">
                  <c:v>24.666666666666664</c:v>
                </c:pt>
                <c:pt idx="28">
                  <c:v>20.320855614973262</c:v>
                </c:pt>
                <c:pt idx="29">
                  <c:v>21.383647798742139</c:v>
                </c:pt>
                <c:pt idx="30">
                  <c:v>21.538461538461537</c:v>
                </c:pt>
                <c:pt idx="31">
                  <c:v>14.814814814814813</c:v>
                </c:pt>
                <c:pt idx="32">
                  <c:v>19.191919191919194</c:v>
                </c:pt>
                <c:pt idx="33">
                  <c:v>18</c:v>
                </c:pt>
                <c:pt idx="34">
                  <c:v>18.627450980392155</c:v>
                </c:pt>
                <c:pt idx="35">
                  <c:v>13.513513513513514</c:v>
                </c:pt>
                <c:pt idx="36">
                  <c:v>16.92307692307692</c:v>
                </c:pt>
                <c:pt idx="37">
                  <c:v>15.668202764976959</c:v>
                </c:pt>
                <c:pt idx="38">
                  <c:v>15.425531914893616</c:v>
                </c:pt>
              </c:numCache>
            </c:numRef>
          </c:val>
          <c:smooth val="0"/>
          <c:extLst>
            <c:ext xmlns:c16="http://schemas.microsoft.com/office/drawing/2014/chart" uri="{C3380CC4-5D6E-409C-BE32-E72D297353CC}">
              <c16:uniqueId val="{00000001-81F3-4023-AC4B-B7641FB9E858}"/>
            </c:ext>
          </c:extLst>
        </c:ser>
        <c:ser>
          <c:idx val="2"/>
          <c:order val="2"/>
          <c:tx>
            <c:strRef>
              <c:f>'Emergency presentations pivot'!$D$3:$D$4</c:f>
              <c:strCache>
                <c:ptCount val="1"/>
                <c:pt idx="0">
                  <c:v>NHS Havering CCG</c:v>
                </c:pt>
              </c:strCache>
            </c:strRef>
          </c:tx>
          <c:spPr>
            <a:ln w="28575" cap="rnd">
              <a:solidFill>
                <a:schemeClr val="accent3"/>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pivot'!$D$5:$D$44</c:f>
              <c:numCache>
                <c:formatCode>0.0</c:formatCode>
                <c:ptCount val="39"/>
                <c:pt idx="0">
                  <c:v>25.498007968127489</c:v>
                </c:pt>
                <c:pt idx="1">
                  <c:v>21.75226586102719</c:v>
                </c:pt>
                <c:pt idx="2">
                  <c:v>23.214285714285715</c:v>
                </c:pt>
                <c:pt idx="3">
                  <c:v>24.489795918367346</c:v>
                </c:pt>
                <c:pt idx="4">
                  <c:v>26.334519572953738</c:v>
                </c:pt>
                <c:pt idx="5">
                  <c:v>24.642857142857142</c:v>
                </c:pt>
                <c:pt idx="6">
                  <c:v>20.848056537102476</c:v>
                </c:pt>
                <c:pt idx="7">
                  <c:v>26.64092664092664</c:v>
                </c:pt>
                <c:pt idx="8">
                  <c:v>23.616236162361623</c:v>
                </c:pt>
                <c:pt idx="9">
                  <c:v>22.784810126582279</c:v>
                </c:pt>
                <c:pt idx="10">
                  <c:v>28.155339805825243</c:v>
                </c:pt>
                <c:pt idx="11">
                  <c:v>21.283783783783782</c:v>
                </c:pt>
                <c:pt idx="12">
                  <c:v>20.477815699658706</c:v>
                </c:pt>
                <c:pt idx="13">
                  <c:v>23.913043478260867</c:v>
                </c:pt>
                <c:pt idx="14">
                  <c:v>18.507462686567163</c:v>
                </c:pt>
                <c:pt idx="15">
                  <c:v>22.435897435897438</c:v>
                </c:pt>
                <c:pt idx="16">
                  <c:v>25</c:v>
                </c:pt>
                <c:pt idx="17">
                  <c:v>22.711864406779661</c:v>
                </c:pt>
                <c:pt idx="18">
                  <c:v>15.59322033898305</c:v>
                </c:pt>
                <c:pt idx="19">
                  <c:v>19.805194805194805</c:v>
                </c:pt>
                <c:pt idx="20">
                  <c:v>21.406727828746178</c:v>
                </c:pt>
                <c:pt idx="21">
                  <c:v>22.112211221122113</c:v>
                </c:pt>
                <c:pt idx="22">
                  <c:v>22.023809523809522</c:v>
                </c:pt>
                <c:pt idx="23">
                  <c:v>21.183800623052957</c:v>
                </c:pt>
                <c:pt idx="24">
                  <c:v>19.428571428571427</c:v>
                </c:pt>
                <c:pt idx="25">
                  <c:v>23.780487804878049</c:v>
                </c:pt>
                <c:pt idx="26">
                  <c:v>20.496894409937887</c:v>
                </c:pt>
                <c:pt idx="27">
                  <c:v>21.913580246913579</c:v>
                </c:pt>
                <c:pt idx="28">
                  <c:v>16.909620991253647</c:v>
                </c:pt>
                <c:pt idx="29">
                  <c:v>20.679012345679013</c:v>
                </c:pt>
                <c:pt idx="30">
                  <c:v>20.065789473684212</c:v>
                </c:pt>
                <c:pt idx="31">
                  <c:v>18.96551724137931</c:v>
                </c:pt>
                <c:pt idx="32">
                  <c:v>16.451612903225804</c:v>
                </c:pt>
                <c:pt idx="33">
                  <c:v>17.164179104477611</c:v>
                </c:pt>
                <c:pt idx="34">
                  <c:v>17.630853994490359</c:v>
                </c:pt>
                <c:pt idx="35">
                  <c:v>13.96011396011396</c:v>
                </c:pt>
                <c:pt idx="36">
                  <c:v>18.181818181818183</c:v>
                </c:pt>
                <c:pt idx="37">
                  <c:v>15.362318840579711</c:v>
                </c:pt>
                <c:pt idx="38">
                  <c:v>18.64951768488746</c:v>
                </c:pt>
              </c:numCache>
            </c:numRef>
          </c:val>
          <c:smooth val="0"/>
          <c:extLst>
            <c:ext xmlns:c16="http://schemas.microsoft.com/office/drawing/2014/chart" uri="{C3380CC4-5D6E-409C-BE32-E72D297353CC}">
              <c16:uniqueId val="{00000002-81F3-4023-AC4B-B7641FB9E858}"/>
            </c:ext>
          </c:extLst>
        </c:ser>
        <c:ser>
          <c:idx val="3"/>
          <c:order val="3"/>
          <c:tx>
            <c:strRef>
              <c:f>'Emergency presentations pivot'!$E$3:$E$4</c:f>
              <c:strCache>
                <c:ptCount val="1"/>
                <c:pt idx="0">
                  <c:v>NHS Newham CCG</c:v>
                </c:pt>
              </c:strCache>
            </c:strRef>
          </c:tx>
          <c:spPr>
            <a:ln w="28575" cap="rnd">
              <a:solidFill>
                <a:schemeClr val="accent4"/>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pivot'!$E$5:$E$44</c:f>
              <c:numCache>
                <c:formatCode>0.0</c:formatCode>
                <c:ptCount val="39"/>
                <c:pt idx="0">
                  <c:v>28.143712574850298</c:v>
                </c:pt>
                <c:pt idx="1">
                  <c:v>24.712643678160919</c:v>
                </c:pt>
                <c:pt idx="2">
                  <c:v>25.443786982248522</c:v>
                </c:pt>
                <c:pt idx="3">
                  <c:v>25</c:v>
                </c:pt>
                <c:pt idx="4">
                  <c:v>32.432432432432435</c:v>
                </c:pt>
                <c:pt idx="5">
                  <c:v>24.516129032258064</c:v>
                </c:pt>
                <c:pt idx="6">
                  <c:v>27.638190954773869</c:v>
                </c:pt>
                <c:pt idx="7">
                  <c:v>23.958333333333336</c:v>
                </c:pt>
                <c:pt idx="8">
                  <c:v>26.373626373626376</c:v>
                </c:pt>
                <c:pt idx="9">
                  <c:v>25.766871165644172</c:v>
                </c:pt>
                <c:pt idx="10">
                  <c:v>30.805687203791472</c:v>
                </c:pt>
                <c:pt idx="11">
                  <c:v>28.651685393258429</c:v>
                </c:pt>
                <c:pt idx="12">
                  <c:v>22.352941176470591</c:v>
                </c:pt>
                <c:pt idx="13">
                  <c:v>28.571428571428573</c:v>
                </c:pt>
                <c:pt idx="14">
                  <c:v>25.555555555555557</c:v>
                </c:pt>
                <c:pt idx="15">
                  <c:v>25.128205128205124</c:v>
                </c:pt>
                <c:pt idx="16">
                  <c:v>26.020408163265305</c:v>
                </c:pt>
                <c:pt idx="17">
                  <c:v>30.555555555555557</c:v>
                </c:pt>
                <c:pt idx="18">
                  <c:v>25.628140703517587</c:v>
                </c:pt>
                <c:pt idx="19">
                  <c:v>22.051282051282051</c:v>
                </c:pt>
                <c:pt idx="20">
                  <c:v>25.888324873096444</c:v>
                </c:pt>
                <c:pt idx="21">
                  <c:v>27.510917030567686</c:v>
                </c:pt>
                <c:pt idx="22">
                  <c:v>22.702702702702705</c:v>
                </c:pt>
                <c:pt idx="23">
                  <c:v>26.600985221674879</c:v>
                </c:pt>
                <c:pt idx="24">
                  <c:v>15.957446808510639</c:v>
                </c:pt>
                <c:pt idx="25">
                  <c:v>16</c:v>
                </c:pt>
                <c:pt idx="26">
                  <c:v>26.294820717131472</c:v>
                </c:pt>
                <c:pt idx="27">
                  <c:v>17.703349282296649</c:v>
                </c:pt>
                <c:pt idx="28">
                  <c:v>19.021739130434781</c:v>
                </c:pt>
                <c:pt idx="29">
                  <c:v>25.961538461538463</c:v>
                </c:pt>
                <c:pt idx="30">
                  <c:v>21.71717171717172</c:v>
                </c:pt>
                <c:pt idx="31">
                  <c:v>21.198156682027651</c:v>
                </c:pt>
                <c:pt idx="32">
                  <c:v>25.773195876288657</c:v>
                </c:pt>
                <c:pt idx="33">
                  <c:v>22.173913043478262</c:v>
                </c:pt>
                <c:pt idx="34">
                  <c:v>19.897959183673471</c:v>
                </c:pt>
                <c:pt idx="35">
                  <c:v>21.287128712871286</c:v>
                </c:pt>
                <c:pt idx="36">
                  <c:v>27.411167512690355</c:v>
                </c:pt>
                <c:pt idx="37">
                  <c:v>23.369565217391305</c:v>
                </c:pt>
                <c:pt idx="38">
                  <c:v>21.25</c:v>
                </c:pt>
              </c:numCache>
            </c:numRef>
          </c:val>
          <c:smooth val="0"/>
          <c:extLst>
            <c:ext xmlns:c16="http://schemas.microsoft.com/office/drawing/2014/chart" uri="{C3380CC4-5D6E-409C-BE32-E72D297353CC}">
              <c16:uniqueId val="{00000003-81F3-4023-AC4B-B7641FB9E858}"/>
            </c:ext>
          </c:extLst>
        </c:ser>
        <c:ser>
          <c:idx val="4"/>
          <c:order val="4"/>
          <c:tx>
            <c:strRef>
              <c:f>'Emergency presentations pivot'!$F$3:$F$4</c:f>
              <c:strCache>
                <c:ptCount val="1"/>
                <c:pt idx="0">
                  <c:v>NHS Redbridge CCG</c:v>
                </c:pt>
              </c:strCache>
            </c:strRef>
          </c:tx>
          <c:spPr>
            <a:ln w="28575" cap="rnd">
              <a:solidFill>
                <a:schemeClr val="accent5"/>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pivot'!$F$5:$F$44</c:f>
              <c:numCache>
                <c:formatCode>0.0</c:formatCode>
                <c:ptCount val="39"/>
                <c:pt idx="0">
                  <c:v>21.75925925925926</c:v>
                </c:pt>
                <c:pt idx="1">
                  <c:v>21.25</c:v>
                </c:pt>
                <c:pt idx="2">
                  <c:v>26.984126984126984</c:v>
                </c:pt>
                <c:pt idx="3">
                  <c:v>20.869565217391305</c:v>
                </c:pt>
                <c:pt idx="4">
                  <c:v>30.666666666666664</c:v>
                </c:pt>
                <c:pt idx="5">
                  <c:v>24.187725631768956</c:v>
                </c:pt>
                <c:pt idx="6">
                  <c:v>21.235521235521237</c:v>
                </c:pt>
                <c:pt idx="7">
                  <c:v>28.455284552845526</c:v>
                </c:pt>
                <c:pt idx="8">
                  <c:v>24.242424242424242</c:v>
                </c:pt>
                <c:pt idx="9">
                  <c:v>24.696356275303643</c:v>
                </c:pt>
                <c:pt idx="10">
                  <c:v>24.34782608695652</c:v>
                </c:pt>
                <c:pt idx="11">
                  <c:v>21.658986175115206</c:v>
                </c:pt>
                <c:pt idx="12">
                  <c:v>22.268907563025209</c:v>
                </c:pt>
                <c:pt idx="13">
                  <c:v>23.333333333333336</c:v>
                </c:pt>
                <c:pt idx="14">
                  <c:v>20.095693779904305</c:v>
                </c:pt>
                <c:pt idx="15">
                  <c:v>25.373134328358208</c:v>
                </c:pt>
                <c:pt idx="16">
                  <c:v>26.244343891402714</c:v>
                </c:pt>
                <c:pt idx="17">
                  <c:v>20.588235294117649</c:v>
                </c:pt>
                <c:pt idx="18">
                  <c:v>24.200913242009133</c:v>
                </c:pt>
                <c:pt idx="19">
                  <c:v>18.57707509881423</c:v>
                </c:pt>
                <c:pt idx="20">
                  <c:v>27.160493827160494</c:v>
                </c:pt>
                <c:pt idx="21">
                  <c:v>25.179856115107913</c:v>
                </c:pt>
                <c:pt idx="22">
                  <c:v>21.59090909090909</c:v>
                </c:pt>
                <c:pt idx="23">
                  <c:v>21.03448275862069</c:v>
                </c:pt>
                <c:pt idx="24">
                  <c:v>17.424242424242426</c:v>
                </c:pt>
                <c:pt idx="25">
                  <c:v>18.560606060606059</c:v>
                </c:pt>
                <c:pt idx="26">
                  <c:v>22.265625</c:v>
                </c:pt>
                <c:pt idx="27">
                  <c:v>23.371647509578544</c:v>
                </c:pt>
                <c:pt idx="28">
                  <c:v>16.917293233082706</c:v>
                </c:pt>
                <c:pt idx="29">
                  <c:v>18.9873417721519</c:v>
                </c:pt>
                <c:pt idx="30">
                  <c:v>18.560606060606059</c:v>
                </c:pt>
                <c:pt idx="31">
                  <c:v>19.583333333333336</c:v>
                </c:pt>
                <c:pt idx="32">
                  <c:v>21.09090909090909</c:v>
                </c:pt>
                <c:pt idx="33">
                  <c:v>15.789473684210526</c:v>
                </c:pt>
                <c:pt idx="34">
                  <c:v>20.376175548589345</c:v>
                </c:pt>
                <c:pt idx="35">
                  <c:v>22.891566265060241</c:v>
                </c:pt>
                <c:pt idx="36">
                  <c:v>19.852941176470591</c:v>
                </c:pt>
                <c:pt idx="37">
                  <c:v>16.117216117216117</c:v>
                </c:pt>
                <c:pt idx="38">
                  <c:v>18.181818181818183</c:v>
                </c:pt>
              </c:numCache>
            </c:numRef>
          </c:val>
          <c:smooth val="0"/>
          <c:extLst>
            <c:ext xmlns:c16="http://schemas.microsoft.com/office/drawing/2014/chart" uri="{C3380CC4-5D6E-409C-BE32-E72D297353CC}">
              <c16:uniqueId val="{00000004-81F3-4023-AC4B-B7641FB9E858}"/>
            </c:ext>
          </c:extLst>
        </c:ser>
        <c:ser>
          <c:idx val="5"/>
          <c:order val="5"/>
          <c:tx>
            <c:strRef>
              <c:f>'Emergency presentations pivot'!$G$3:$G$4</c:f>
              <c:strCache>
                <c:ptCount val="1"/>
                <c:pt idx="0">
                  <c:v>NHS Tower Hamlets CCG</c:v>
                </c:pt>
              </c:strCache>
            </c:strRef>
          </c:tx>
          <c:spPr>
            <a:ln w="28575" cap="rnd">
              <a:solidFill>
                <a:schemeClr val="accent6"/>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pivot'!$G$5:$G$44</c:f>
              <c:numCache>
                <c:formatCode>0.0</c:formatCode>
                <c:ptCount val="39"/>
                <c:pt idx="0">
                  <c:v>25</c:v>
                </c:pt>
                <c:pt idx="1">
                  <c:v>31.724137931034484</c:v>
                </c:pt>
                <c:pt idx="2">
                  <c:v>29.285714285714285</c:v>
                </c:pt>
                <c:pt idx="3">
                  <c:v>25.899280575539567</c:v>
                </c:pt>
                <c:pt idx="4">
                  <c:v>24.848484848484848</c:v>
                </c:pt>
                <c:pt idx="5">
                  <c:v>24.64788732394366</c:v>
                </c:pt>
                <c:pt idx="6">
                  <c:v>29.545454545454547</c:v>
                </c:pt>
                <c:pt idx="7">
                  <c:v>31.506849315068493</c:v>
                </c:pt>
                <c:pt idx="8">
                  <c:v>27.906976744186046</c:v>
                </c:pt>
                <c:pt idx="9">
                  <c:v>26.056338028169012</c:v>
                </c:pt>
                <c:pt idx="10">
                  <c:v>28</c:v>
                </c:pt>
                <c:pt idx="11">
                  <c:v>25.833333333333336</c:v>
                </c:pt>
                <c:pt idx="12">
                  <c:v>27.397260273972602</c:v>
                </c:pt>
                <c:pt idx="13">
                  <c:v>33.07692307692308</c:v>
                </c:pt>
                <c:pt idx="14">
                  <c:v>27.516778523489933</c:v>
                </c:pt>
                <c:pt idx="15">
                  <c:v>27.333333333333332</c:v>
                </c:pt>
                <c:pt idx="16">
                  <c:v>24.113475177304966</c:v>
                </c:pt>
                <c:pt idx="17">
                  <c:v>26.543209876543209</c:v>
                </c:pt>
                <c:pt idx="18">
                  <c:v>26.428571428571431</c:v>
                </c:pt>
                <c:pt idx="19">
                  <c:v>27.215189873417724</c:v>
                </c:pt>
                <c:pt idx="20">
                  <c:v>23.880597014925375</c:v>
                </c:pt>
                <c:pt idx="21">
                  <c:v>25</c:v>
                </c:pt>
                <c:pt idx="22">
                  <c:v>30.817610062893081</c:v>
                </c:pt>
                <c:pt idx="23">
                  <c:v>22.448979591836736</c:v>
                </c:pt>
                <c:pt idx="24">
                  <c:v>29.6875</c:v>
                </c:pt>
                <c:pt idx="25">
                  <c:v>22.560975609756095</c:v>
                </c:pt>
                <c:pt idx="26">
                  <c:v>26.19047619047619</c:v>
                </c:pt>
                <c:pt idx="27">
                  <c:v>24.183006535947712</c:v>
                </c:pt>
                <c:pt idx="28">
                  <c:v>20.202020202020204</c:v>
                </c:pt>
                <c:pt idx="29">
                  <c:v>29.787234042553191</c:v>
                </c:pt>
                <c:pt idx="30">
                  <c:v>28.571428571428573</c:v>
                </c:pt>
                <c:pt idx="31">
                  <c:v>16.107382550335572</c:v>
                </c:pt>
                <c:pt idx="32">
                  <c:v>20.689655172413794</c:v>
                </c:pt>
                <c:pt idx="33">
                  <c:v>20.38216560509554</c:v>
                </c:pt>
                <c:pt idx="34">
                  <c:v>19.101123595505619</c:v>
                </c:pt>
                <c:pt idx="35">
                  <c:v>26.035502958579883</c:v>
                </c:pt>
                <c:pt idx="36">
                  <c:v>19.17808219178082</c:v>
                </c:pt>
                <c:pt idx="37">
                  <c:v>24.137931034482758</c:v>
                </c:pt>
                <c:pt idx="38">
                  <c:v>20.666666666666664</c:v>
                </c:pt>
              </c:numCache>
            </c:numRef>
          </c:val>
          <c:smooth val="0"/>
          <c:extLst>
            <c:ext xmlns:c16="http://schemas.microsoft.com/office/drawing/2014/chart" uri="{C3380CC4-5D6E-409C-BE32-E72D297353CC}">
              <c16:uniqueId val="{00000005-81F3-4023-AC4B-B7641FB9E858}"/>
            </c:ext>
          </c:extLst>
        </c:ser>
        <c:ser>
          <c:idx val="6"/>
          <c:order val="6"/>
          <c:tx>
            <c:strRef>
              <c:f>'Emergency presentations pivot'!$H$3:$H$4</c:f>
              <c:strCache>
                <c:ptCount val="1"/>
                <c:pt idx="0">
                  <c:v>NHS Waltham Forest CCG</c:v>
                </c:pt>
              </c:strCache>
            </c:strRef>
          </c:tx>
          <c:spPr>
            <a:ln w="28575" cap="rnd">
              <a:solidFill>
                <a:schemeClr val="accent1">
                  <a:lumMod val="60000"/>
                </a:schemeClr>
              </a:solidFill>
              <a:round/>
            </a:ln>
            <a:effectLst/>
          </c:spPr>
          <c:marker>
            <c:symbol val="none"/>
          </c:marker>
          <c:cat>
            <c:strRef>
              <c:f>'Emergency presentations pivot'!$A$5:$A$44</c:f>
              <c:strCache>
                <c:ptCount val="39"/>
                <c:pt idx="0">
                  <c:v>FY2009-Q4</c:v>
                </c:pt>
                <c:pt idx="1">
                  <c:v>FY2010-Q1</c:v>
                </c:pt>
                <c:pt idx="2">
                  <c:v>FY2010-Q2</c:v>
                </c:pt>
                <c:pt idx="3">
                  <c:v>FY2010-Q3</c:v>
                </c:pt>
                <c:pt idx="4">
                  <c:v>FY2010-Q4</c:v>
                </c:pt>
                <c:pt idx="5">
                  <c:v>FY2011-Q1</c:v>
                </c:pt>
                <c:pt idx="6">
                  <c:v>FY2011-Q2</c:v>
                </c:pt>
                <c:pt idx="7">
                  <c:v>FY2011-Q3</c:v>
                </c:pt>
                <c:pt idx="8">
                  <c:v>FY2011-Q4</c:v>
                </c:pt>
                <c:pt idx="9">
                  <c:v>FY2012-Q1</c:v>
                </c:pt>
                <c:pt idx="10">
                  <c:v>FY2012-Q2</c:v>
                </c:pt>
                <c:pt idx="11">
                  <c:v>FY2012-Q3</c:v>
                </c:pt>
                <c:pt idx="12">
                  <c:v>FY2012-Q4</c:v>
                </c:pt>
                <c:pt idx="13">
                  <c:v>FY2013-Q1</c:v>
                </c:pt>
                <c:pt idx="14">
                  <c:v>FY2013-Q2</c:v>
                </c:pt>
                <c:pt idx="15">
                  <c:v>FY2013-Q3</c:v>
                </c:pt>
                <c:pt idx="16">
                  <c:v>FY2013-Q4</c:v>
                </c:pt>
                <c:pt idx="17">
                  <c:v>FY2014-Q1</c:v>
                </c:pt>
                <c:pt idx="18">
                  <c:v>FY2014-Q2</c:v>
                </c:pt>
                <c:pt idx="19">
                  <c:v>FY2014-Q3</c:v>
                </c:pt>
                <c:pt idx="20">
                  <c:v>FY2014-Q4</c:v>
                </c:pt>
                <c:pt idx="21">
                  <c:v>FY2015-Q1</c:v>
                </c:pt>
                <c:pt idx="22">
                  <c:v>FY2015-Q2</c:v>
                </c:pt>
                <c:pt idx="23">
                  <c:v>FY2015-Q3</c:v>
                </c:pt>
                <c:pt idx="24">
                  <c:v>FY2015-Q4</c:v>
                </c:pt>
                <c:pt idx="25">
                  <c:v>FY2016-Q1</c:v>
                </c:pt>
                <c:pt idx="26">
                  <c:v>FY2016-Q2</c:v>
                </c:pt>
                <c:pt idx="27">
                  <c:v>FY2016-Q3</c:v>
                </c:pt>
                <c:pt idx="28">
                  <c:v>FY2016-Q4</c:v>
                </c:pt>
                <c:pt idx="29">
                  <c:v>FY2017-Q1</c:v>
                </c:pt>
                <c:pt idx="30">
                  <c:v>FY2017-Q2</c:v>
                </c:pt>
                <c:pt idx="31">
                  <c:v>FY2017-Q3</c:v>
                </c:pt>
                <c:pt idx="32">
                  <c:v>FY2017-Q4</c:v>
                </c:pt>
                <c:pt idx="33">
                  <c:v>FY2018-Q1</c:v>
                </c:pt>
                <c:pt idx="34">
                  <c:v>FY2018-Q2</c:v>
                </c:pt>
                <c:pt idx="35">
                  <c:v>FY2018-Q3</c:v>
                </c:pt>
                <c:pt idx="36">
                  <c:v>FY2018-Q4</c:v>
                </c:pt>
                <c:pt idx="37">
                  <c:v>FY2019-Q1</c:v>
                </c:pt>
                <c:pt idx="38">
                  <c:v>FY2019-Q2</c:v>
                </c:pt>
              </c:strCache>
            </c:strRef>
          </c:cat>
          <c:val>
            <c:numRef>
              <c:f>'Emergency presentations pivot'!$H$5:$H$44</c:f>
              <c:numCache>
                <c:formatCode>0.0</c:formatCode>
                <c:ptCount val="39"/>
                <c:pt idx="0">
                  <c:v>21.888412017167383</c:v>
                </c:pt>
                <c:pt idx="1">
                  <c:v>22.897196261682243</c:v>
                </c:pt>
                <c:pt idx="2">
                  <c:v>24.137931034482758</c:v>
                </c:pt>
                <c:pt idx="3">
                  <c:v>28.35820895522388</c:v>
                </c:pt>
                <c:pt idx="4">
                  <c:v>20.975609756097562</c:v>
                </c:pt>
                <c:pt idx="5">
                  <c:v>26.395939086294415</c:v>
                </c:pt>
                <c:pt idx="6">
                  <c:v>22.624434389140273</c:v>
                </c:pt>
                <c:pt idx="7">
                  <c:v>24.413145539906104</c:v>
                </c:pt>
                <c:pt idx="8">
                  <c:v>24.669603524229075</c:v>
                </c:pt>
                <c:pt idx="9">
                  <c:v>20.398009950248756</c:v>
                </c:pt>
                <c:pt idx="10">
                  <c:v>22.869955156950674</c:v>
                </c:pt>
                <c:pt idx="11">
                  <c:v>20</c:v>
                </c:pt>
                <c:pt idx="12">
                  <c:v>21.5962441314554</c:v>
                </c:pt>
                <c:pt idx="13">
                  <c:v>20.79646017699115</c:v>
                </c:pt>
                <c:pt idx="14">
                  <c:v>20.512820512820511</c:v>
                </c:pt>
                <c:pt idx="15">
                  <c:v>20.574162679425836</c:v>
                </c:pt>
                <c:pt idx="16">
                  <c:v>21.120689655172413</c:v>
                </c:pt>
                <c:pt idx="17">
                  <c:v>25.446428571428573</c:v>
                </c:pt>
                <c:pt idx="18">
                  <c:v>20.502092050209203</c:v>
                </c:pt>
                <c:pt idx="19">
                  <c:v>26.562500000000004</c:v>
                </c:pt>
                <c:pt idx="20">
                  <c:v>25.925925925925924</c:v>
                </c:pt>
                <c:pt idx="21">
                  <c:v>22.026431718061673</c:v>
                </c:pt>
                <c:pt idx="22">
                  <c:v>19.650655021834062</c:v>
                </c:pt>
                <c:pt idx="23">
                  <c:v>19.5</c:v>
                </c:pt>
                <c:pt idx="24">
                  <c:v>17.903930131004369</c:v>
                </c:pt>
                <c:pt idx="25">
                  <c:v>24.064171122994654</c:v>
                </c:pt>
                <c:pt idx="26">
                  <c:v>22.009569377990431</c:v>
                </c:pt>
                <c:pt idx="27">
                  <c:v>18.807339449541285</c:v>
                </c:pt>
                <c:pt idx="28">
                  <c:v>19.900497512437813</c:v>
                </c:pt>
                <c:pt idx="29">
                  <c:v>21.674876847290641</c:v>
                </c:pt>
                <c:pt idx="30">
                  <c:v>21.212121212121211</c:v>
                </c:pt>
                <c:pt idx="31">
                  <c:v>25.777777777777775</c:v>
                </c:pt>
                <c:pt idx="32">
                  <c:v>22.784810126582279</c:v>
                </c:pt>
                <c:pt idx="33">
                  <c:v>26.956521739130434</c:v>
                </c:pt>
                <c:pt idx="34">
                  <c:v>21.904761904761905</c:v>
                </c:pt>
                <c:pt idx="35">
                  <c:v>18.257261410788384</c:v>
                </c:pt>
                <c:pt idx="36">
                  <c:v>26.548672566371682</c:v>
                </c:pt>
                <c:pt idx="37">
                  <c:v>20.487804878048781</c:v>
                </c:pt>
                <c:pt idx="38">
                  <c:v>19.289340101522843</c:v>
                </c:pt>
              </c:numCache>
            </c:numRef>
          </c:val>
          <c:smooth val="0"/>
          <c:extLst>
            <c:ext xmlns:c16="http://schemas.microsoft.com/office/drawing/2014/chart" uri="{C3380CC4-5D6E-409C-BE32-E72D297353CC}">
              <c16:uniqueId val="{00000006-81F3-4023-AC4B-B7641FB9E858}"/>
            </c:ext>
          </c:extLst>
        </c:ser>
        <c:dLbls>
          <c:showLegendKey val="0"/>
          <c:showVal val="0"/>
          <c:showCatName val="0"/>
          <c:showSerName val="0"/>
          <c:showPercent val="0"/>
          <c:showBubbleSize val="0"/>
        </c:dLbls>
        <c:smooth val="0"/>
        <c:axId val="803013487"/>
        <c:axId val="803022639"/>
      </c:lineChart>
      <c:catAx>
        <c:axId val="803013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03022639"/>
        <c:crosses val="autoZero"/>
        <c:auto val="1"/>
        <c:lblAlgn val="ctr"/>
        <c:lblOffset val="100"/>
        <c:noMultiLvlLbl val="0"/>
      </c:catAx>
      <c:valAx>
        <c:axId val="8030226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301348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[Early Diagnosis Data 2020.xlsm]screening pivot!PivotTable1</c:name>
    <c:fmtId val="6"/>
  </c:pivotSource>
  <c:chart>
    <c:title>
      <c:tx>
        <c:strRef>
          <c:f>'screening pivot'!$F$1</c:f>
          <c:strCache>
            <c:ptCount val="1"/>
            <c:pt idx="0">
              <c:v>(All)  - Bowel Cancer Standard Age(60-69) Uptake</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'screening pivot'!$B$5:$B$6</c:f>
              <c:strCache>
                <c:ptCount val="1"/>
                <c:pt idx="0">
                  <c:v>East London Health &amp; Care Partnership (STP)</c:v>
                </c:pt>
              </c:strCache>
            </c:strRef>
          </c:tx>
          <c:spPr>
            <a:ln w="28575" cap="rnd">
              <a:solidFill>
                <a:schemeClr val="accent1"/>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44.258635030425076</c:v>
                </c:pt>
                <c:pt idx="1">
                  <c:v>44.017802887221009</c:v>
                </c:pt>
                <c:pt idx="2">
                  <c:v>44.520802049288932</c:v>
                </c:pt>
                <c:pt idx="3">
                  <c:v>44.767896495343713</c:v>
                </c:pt>
                <c:pt idx="4">
                  <c:v>44.962508520790728</c:v>
                </c:pt>
                <c:pt idx="5">
                  <c:v>45.248347900234492</c:v>
                </c:pt>
                <c:pt idx="6">
                  <c:v>45.353371654300979</c:v>
                </c:pt>
                <c:pt idx="7">
                  <c:v>45.268106146408002</c:v>
                </c:pt>
                <c:pt idx="8">
                  <c:v>45.009316272010466</c:v>
                </c:pt>
                <c:pt idx="9">
                  <c:v>45.044574583162373</c:v>
                </c:pt>
                <c:pt idx="10">
                  <c:v>45.449310198052032</c:v>
                </c:pt>
                <c:pt idx="11">
                  <c:v>45.496655307333079</c:v>
                </c:pt>
                <c:pt idx="12">
                  <c:v>45.240230621396542</c:v>
                </c:pt>
                <c:pt idx="13">
                  <c:v>45.412499352230917</c:v>
                </c:pt>
                <c:pt idx="14">
                  <c:v>45.393150024119635</c:v>
                </c:pt>
                <c:pt idx="15">
                  <c:v>45.778819069681731</c:v>
                </c:pt>
                <c:pt idx="16">
                  <c:v>46.355712289573489</c:v>
                </c:pt>
                <c:pt idx="17">
                  <c:v>46.389918458117123</c:v>
                </c:pt>
                <c:pt idx="18">
                  <c:v>46.733976237412755</c:v>
                </c:pt>
                <c:pt idx="19">
                  <c:v>46.972222592646922</c:v>
                </c:pt>
                <c:pt idx="20">
                  <c:v>47.83775565515144</c:v>
                </c:pt>
              </c:numCache>
            </c:numRef>
          </c:val>
          <c:smooth val="0"/>
          <c:extLst>
            <c:ext xmlns:c16="http://schemas.microsoft.com/office/drawing/2014/chart" uri="{C3380CC4-5D6E-409C-BE32-E72D297353CC}">
              <c16:uniqueId val="{00000000-2F0D-43E9-BA68-B9D7FF5EDED3}"/>
            </c:ext>
          </c:extLst>
        </c:ser>
        <c:ser>
          <c:idx val="1"/>
          <c:order val="1"/>
          <c:tx>
            <c:strRef>
              <c:f>'screening pivot'!$C$5:$C$6</c:f>
              <c:strCache>
                <c:ptCount val="1"/>
                <c:pt idx="0">
                  <c:v>England</c:v>
                </c:pt>
              </c:strCache>
            </c:strRef>
          </c:tx>
          <c:spPr>
            <a:ln w="28575" cap="rnd">
              <a:solidFill>
                <a:schemeClr val="accent2"/>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55.480011806379359</c:v>
                </c:pt>
                <c:pt idx="1">
                  <c:v>56.020348119257612</c:v>
                </c:pt>
                <c:pt idx="2">
                  <c:v>56.654928222809772</c:v>
                </c:pt>
                <c:pt idx="3">
                  <c:v>57.05525314400888</c:v>
                </c:pt>
                <c:pt idx="4">
                  <c:v>57.028438112355154</c:v>
                </c:pt>
                <c:pt idx="5">
                  <c:v>56.62617271199715</c:v>
                </c:pt>
                <c:pt idx="6">
                  <c:v>56.191100337230878</c:v>
                </c:pt>
                <c:pt idx="7">
                  <c:v>56.096793694900406</c:v>
                </c:pt>
                <c:pt idx="8">
                  <c:v>56.163091921096765</c:v>
                </c:pt>
                <c:pt idx="9">
                  <c:v>56.221319002587975</c:v>
                </c:pt>
                <c:pt idx="10">
                  <c:v>56.324042469790484</c:v>
                </c:pt>
                <c:pt idx="11">
                  <c:v>56.535089815841829</c:v>
                </c:pt>
                <c:pt idx="12">
                  <c:v>56.765654485632531</c:v>
                </c:pt>
                <c:pt idx="13">
                  <c:v>56.978365668056597</c:v>
                </c:pt>
                <c:pt idx="14">
                  <c:v>57.116715107274786</c:v>
                </c:pt>
                <c:pt idx="15">
                  <c:v>57.324965457067101</c:v>
                </c:pt>
                <c:pt idx="16">
                  <c:v>57.528350363716704</c:v>
                </c:pt>
                <c:pt idx="17">
                  <c:v>57.756028560885298</c:v>
                </c:pt>
                <c:pt idx="18">
                  <c:v>57.9196316382532</c:v>
                </c:pt>
                <c:pt idx="19">
                  <c:v>58.094715250298158</c:v>
                </c:pt>
                <c:pt idx="20">
                  <c:v>58.677185356683992</c:v>
                </c:pt>
              </c:numCache>
            </c:numRef>
          </c:val>
          <c:smooth val="0"/>
          <c:extLst>
            <c:ext xmlns:c16="http://schemas.microsoft.com/office/drawing/2014/chart" uri="{C3380CC4-5D6E-409C-BE32-E72D297353CC}">
              <c16:uniqueId val="{00000001-2F0D-43E9-BA68-B9D7FF5EDED3}"/>
            </c:ext>
          </c:extLst>
        </c:ser>
        <c:ser>
          <c:idx val="2"/>
          <c:order val="2"/>
          <c:tx>
            <c:strRef>
              <c:f>'screening pivot'!$D$5:$D$6</c:f>
              <c:strCache>
                <c:ptCount val="1"/>
                <c:pt idx="0">
                  <c:v>London</c:v>
                </c:pt>
              </c:strCache>
            </c:strRef>
          </c:tx>
          <c:spPr>
            <a:ln w="28575" cap="rnd">
              <a:solidFill>
                <a:schemeClr val="accent3"/>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45.636633089930385</c:v>
                </c:pt>
                <c:pt idx="1">
                  <c:v>46.087200513078926</c:v>
                </c:pt>
                <c:pt idx="2">
                  <c:v>46.692094693896408</c:v>
                </c:pt>
                <c:pt idx="3">
                  <c:v>46.850935882575712</c:v>
                </c:pt>
                <c:pt idx="4">
                  <c:v>46.876646068974893</c:v>
                </c:pt>
                <c:pt idx="5">
                  <c:v>46.398351288873378</c:v>
                </c:pt>
                <c:pt idx="6">
                  <c:v>45.86258001283904</c:v>
                </c:pt>
                <c:pt idx="7">
                  <c:v>45.995444833172883</c:v>
                </c:pt>
                <c:pt idx="8">
                  <c:v>45.935014473100892</c:v>
                </c:pt>
                <c:pt idx="9">
                  <c:v>46.006780123174863</c:v>
                </c:pt>
                <c:pt idx="10">
                  <c:v>46.194669484560293</c:v>
                </c:pt>
                <c:pt idx="11">
                  <c:v>46.408295602693094</c:v>
                </c:pt>
                <c:pt idx="12">
                  <c:v>46.391323033060104</c:v>
                </c:pt>
                <c:pt idx="13">
                  <c:v>46.66305394356786</c:v>
                </c:pt>
                <c:pt idx="14">
                  <c:v>46.95672785693592</c:v>
                </c:pt>
                <c:pt idx="15">
                  <c:v>47.140023275497249</c:v>
                </c:pt>
                <c:pt idx="16">
                  <c:v>47.554006672700588</c:v>
                </c:pt>
                <c:pt idx="17">
                  <c:v>47.700594135514145</c:v>
                </c:pt>
                <c:pt idx="18">
                  <c:v>47.878603140944939</c:v>
                </c:pt>
                <c:pt idx="19">
                  <c:v>48.053231858331827</c:v>
                </c:pt>
                <c:pt idx="20">
                  <c:v>48.937267986272992</c:v>
                </c:pt>
              </c:numCache>
            </c:numRef>
          </c:val>
          <c:smooth val="0"/>
          <c:extLst>
            <c:ext xmlns:c16="http://schemas.microsoft.com/office/drawing/2014/chart" uri="{C3380CC4-5D6E-409C-BE32-E72D297353CC}">
              <c16:uniqueId val="{00000002-2F0D-43E9-BA68-B9D7FF5EDED3}"/>
            </c:ext>
          </c:extLst>
        </c:ser>
        <c:ser>
          <c:idx val="3"/>
          <c:order val="3"/>
          <c:tx>
            <c:strRef>
              <c:f>'screening pivot'!$E$5:$E$6</c:f>
              <c:strCache>
                <c:ptCount val="1"/>
                <c:pt idx="0">
                  <c:v>NHS BARKING AND DAGENHAM CCG</c:v>
                </c:pt>
              </c:strCache>
            </c:strRef>
          </c:tx>
          <c:spPr>
            <a:ln w="28575" cap="rnd">
              <a:solidFill>
                <a:schemeClr val="accent4"/>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40.180586907449211</c:v>
                </c:pt>
                <c:pt idx="1">
                  <c:v>40.639524075106898</c:v>
                </c:pt>
                <c:pt idx="2">
                  <c:v>42.284096271826336</c:v>
                </c:pt>
                <c:pt idx="3">
                  <c:v>42.846553002223871</c:v>
                </c:pt>
                <c:pt idx="4">
                  <c:v>41.850732387816784</c:v>
                </c:pt>
                <c:pt idx="5">
                  <c:v>41.587400592546395</c:v>
                </c:pt>
                <c:pt idx="6">
                  <c:v>41.423703142748955</c:v>
                </c:pt>
                <c:pt idx="7">
                  <c:v>40.550688360450565</c:v>
                </c:pt>
                <c:pt idx="8">
                  <c:v>40.748562712659862</c:v>
                </c:pt>
                <c:pt idx="9">
                  <c:v>40.765926986399428</c:v>
                </c:pt>
                <c:pt idx="10">
                  <c:v>40.910194174757279</c:v>
                </c:pt>
                <c:pt idx="11">
                  <c:v>41.072731695451232</c:v>
                </c:pt>
                <c:pt idx="12">
                  <c:v>40.323976752813159</c:v>
                </c:pt>
                <c:pt idx="13">
                  <c:v>40.560583207642033</c:v>
                </c:pt>
                <c:pt idx="14">
                  <c:v>40.407124681933844</c:v>
                </c:pt>
                <c:pt idx="15">
                  <c:v>41.103017689906345</c:v>
                </c:pt>
                <c:pt idx="16">
                  <c:v>41.753264055422328</c:v>
                </c:pt>
                <c:pt idx="17">
                  <c:v>41.305518169582776</c:v>
                </c:pt>
                <c:pt idx="18">
                  <c:v>41.728525980911982</c:v>
                </c:pt>
                <c:pt idx="19">
                  <c:v>42.149198356963034</c:v>
                </c:pt>
                <c:pt idx="20">
                  <c:v>43.0831589958159</c:v>
                </c:pt>
              </c:numCache>
            </c:numRef>
          </c:val>
          <c:smooth val="0"/>
          <c:extLst>
            <c:ext xmlns:c16="http://schemas.microsoft.com/office/drawing/2014/chart" uri="{C3380CC4-5D6E-409C-BE32-E72D297353CC}">
              <c16:uniqueId val="{00000003-2F0D-43E9-BA68-B9D7FF5EDED3}"/>
            </c:ext>
          </c:extLst>
        </c:ser>
        <c:ser>
          <c:idx val="4"/>
          <c:order val="4"/>
          <c:tx>
            <c:strRef>
              <c:f>'screening pivot'!$F$5:$F$6</c:f>
              <c:strCache>
                <c:ptCount val="1"/>
                <c:pt idx="0">
                  <c:v>NHS BARNET CCG</c:v>
                </c:pt>
              </c:strCache>
            </c:strRef>
          </c:tx>
          <c:spPr>
            <a:ln w="28575" cap="rnd">
              <a:solidFill>
                <a:schemeClr val="accent5"/>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47.144456886898098</c:v>
                </c:pt>
                <c:pt idx="1">
                  <c:v>47.555332552823771</c:v>
                </c:pt>
                <c:pt idx="2">
                  <c:v>47.895309546990433</c:v>
                </c:pt>
                <c:pt idx="3">
                  <c:v>47.275329135661131</c:v>
                </c:pt>
                <c:pt idx="4">
                  <c:v>47.166973090422864</c:v>
                </c:pt>
                <c:pt idx="5">
                  <c:v>46.87152081941661</c:v>
                </c:pt>
                <c:pt idx="6">
                  <c:v>46.747703943814159</c:v>
                </c:pt>
                <c:pt idx="7">
                  <c:v>46.943428238163406</c:v>
                </c:pt>
                <c:pt idx="8">
                  <c:v>47.26354798861378</c:v>
                </c:pt>
                <c:pt idx="9">
                  <c:v>47.032012440345326</c:v>
                </c:pt>
                <c:pt idx="10">
                  <c:v>47.43021828467738</c:v>
                </c:pt>
                <c:pt idx="11">
                  <c:v>47.693213444658532</c:v>
                </c:pt>
                <c:pt idx="12">
                  <c:v>47.453629248418572</c:v>
                </c:pt>
                <c:pt idx="13">
                  <c:v>47.732076085189398</c:v>
                </c:pt>
                <c:pt idx="14">
                  <c:v>48.20261437908497</c:v>
                </c:pt>
                <c:pt idx="15">
                  <c:v>48.702759036805446</c:v>
                </c:pt>
                <c:pt idx="16">
                  <c:v>48.867438161575166</c:v>
                </c:pt>
                <c:pt idx="17">
                  <c:v>48.577403555115296</c:v>
                </c:pt>
                <c:pt idx="18">
                  <c:v>48.529331514324689</c:v>
                </c:pt>
                <c:pt idx="19">
                  <c:v>48.856942117494462</c:v>
                </c:pt>
                <c:pt idx="20">
                  <c:v>49.587133682335796</c:v>
                </c:pt>
              </c:numCache>
            </c:numRef>
          </c:val>
          <c:smooth val="0"/>
          <c:extLst>
            <c:ext xmlns:c16="http://schemas.microsoft.com/office/drawing/2014/chart" uri="{C3380CC4-5D6E-409C-BE32-E72D297353CC}">
              <c16:uniqueId val="{00000004-2F0D-43E9-BA68-B9D7FF5EDED3}"/>
            </c:ext>
          </c:extLst>
        </c:ser>
        <c:ser>
          <c:idx val="5"/>
          <c:order val="5"/>
          <c:tx>
            <c:strRef>
              <c:f>'screening pivot'!$G$5:$G$6</c:f>
              <c:strCache>
                <c:ptCount val="1"/>
                <c:pt idx="0">
                  <c:v>NHS BEXLEY CCG</c:v>
                </c:pt>
              </c:strCache>
            </c:strRef>
          </c:tx>
          <c:spPr>
            <a:ln w="28575" cap="rnd">
              <a:solidFill>
                <a:schemeClr val="accent6"/>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53.459119496855344</c:v>
                </c:pt>
                <c:pt idx="1">
                  <c:v>54.874161073825498</c:v>
                </c:pt>
                <c:pt idx="2">
                  <c:v>55.192178017532036</c:v>
                </c:pt>
                <c:pt idx="3">
                  <c:v>54.916371008616316</c:v>
                </c:pt>
                <c:pt idx="4">
                  <c:v>55.124750065200381</c:v>
                </c:pt>
                <c:pt idx="5">
                  <c:v>53.934640522875824</c:v>
                </c:pt>
                <c:pt idx="6">
                  <c:v>54.012049244739366</c:v>
                </c:pt>
                <c:pt idx="7">
                  <c:v>54.415754923413559</c:v>
                </c:pt>
                <c:pt idx="8">
                  <c:v>54.479193151962036</c:v>
                </c:pt>
                <c:pt idx="9">
                  <c:v>54.428012918578958</c:v>
                </c:pt>
                <c:pt idx="10">
                  <c:v>54.990695313821689</c:v>
                </c:pt>
                <c:pt idx="11">
                  <c:v>55.417090539165812</c:v>
                </c:pt>
                <c:pt idx="12">
                  <c:v>55.390710612829807</c:v>
                </c:pt>
                <c:pt idx="13">
                  <c:v>55.325618717797113</c:v>
                </c:pt>
                <c:pt idx="14">
                  <c:v>55.870956873315372</c:v>
                </c:pt>
                <c:pt idx="15">
                  <c:v>55.723778282445956</c:v>
                </c:pt>
                <c:pt idx="16">
                  <c:v>55.826989040408272</c:v>
                </c:pt>
                <c:pt idx="17">
                  <c:v>55.96583772921376</c:v>
                </c:pt>
                <c:pt idx="18">
                  <c:v>56.435643564356432</c:v>
                </c:pt>
                <c:pt idx="19">
                  <c:v>56.42590708714819</c:v>
                </c:pt>
                <c:pt idx="20">
                  <c:v>57.12468193384224</c:v>
                </c:pt>
              </c:numCache>
            </c:numRef>
          </c:val>
          <c:smooth val="0"/>
          <c:extLst>
            <c:ext xmlns:c16="http://schemas.microsoft.com/office/drawing/2014/chart" uri="{C3380CC4-5D6E-409C-BE32-E72D297353CC}">
              <c16:uniqueId val="{00000005-2F0D-43E9-BA68-B9D7FF5EDED3}"/>
            </c:ext>
          </c:extLst>
        </c:ser>
        <c:ser>
          <c:idx val="6"/>
          <c:order val="6"/>
          <c:tx>
            <c:strRef>
              <c:f>'screening pivot'!$H$5:$H$6</c:f>
              <c:strCache>
                <c:ptCount val="1"/>
                <c:pt idx="0">
                  <c:v>NHS BRENT CCG</c:v>
                </c:pt>
              </c:strCache>
            </c:strRef>
          </c:tx>
          <c:spPr>
            <a:ln w="28575" cap="rnd">
              <a:solidFill>
                <a:schemeClr val="accent1">
                  <a:lumMod val="6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42.142751150022256</c:v>
                </c:pt>
                <c:pt idx="1">
                  <c:v>43.302632533178617</c:v>
                </c:pt>
                <c:pt idx="2">
                  <c:v>43.20557491289199</c:v>
                </c:pt>
                <c:pt idx="3">
                  <c:v>42.499294383290994</c:v>
                </c:pt>
                <c:pt idx="4">
                  <c:v>43.041526374859707</c:v>
                </c:pt>
                <c:pt idx="5">
                  <c:v>42.021567021567016</c:v>
                </c:pt>
                <c:pt idx="6">
                  <c:v>41.781548250265111</c:v>
                </c:pt>
                <c:pt idx="7">
                  <c:v>42.729658792650923</c:v>
                </c:pt>
                <c:pt idx="8">
                  <c:v>41.781450872359969</c:v>
                </c:pt>
                <c:pt idx="9">
                  <c:v>41.677137755439453</c:v>
                </c:pt>
                <c:pt idx="10">
                  <c:v>41.906222904021881</c:v>
                </c:pt>
                <c:pt idx="11">
                  <c:v>42.166421797782824</c:v>
                </c:pt>
                <c:pt idx="12">
                  <c:v>41.754338939891447</c:v>
                </c:pt>
                <c:pt idx="13">
                  <c:v>42.041638683680318</c:v>
                </c:pt>
                <c:pt idx="14">
                  <c:v>42.243420607536706</c:v>
                </c:pt>
                <c:pt idx="15">
                  <c:v>41.953519703603909</c:v>
                </c:pt>
                <c:pt idx="16">
                  <c:v>42.247007616974976</c:v>
                </c:pt>
                <c:pt idx="17">
                  <c:v>42.417837174417016</c:v>
                </c:pt>
                <c:pt idx="18">
                  <c:v>42.727334373092837</c:v>
                </c:pt>
                <c:pt idx="19">
                  <c:v>42.857142857142854</c:v>
                </c:pt>
                <c:pt idx="20">
                  <c:v>43.870054593246614</c:v>
                </c:pt>
              </c:numCache>
            </c:numRef>
          </c:val>
          <c:smooth val="0"/>
          <c:extLst>
            <c:ext xmlns:c16="http://schemas.microsoft.com/office/drawing/2014/chart" uri="{C3380CC4-5D6E-409C-BE32-E72D297353CC}">
              <c16:uniqueId val="{00000006-2F0D-43E9-BA68-B9D7FF5EDED3}"/>
            </c:ext>
          </c:extLst>
        </c:ser>
        <c:ser>
          <c:idx val="7"/>
          <c:order val="7"/>
          <c:tx>
            <c:strRef>
              <c:f>'screening pivot'!$I$5:$I$6</c:f>
              <c:strCache>
                <c:ptCount val="1"/>
                <c:pt idx="0">
                  <c:v>NHS BROMLEY CCG</c:v>
                </c:pt>
              </c:strCache>
            </c:strRef>
          </c:tx>
          <c:spPr>
            <a:ln w="28575" cap="rnd">
              <a:solidFill>
                <a:schemeClr val="accent2">
                  <a:lumMod val="6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55.160403299725026</c:v>
                </c:pt>
                <c:pt idx="1">
                  <c:v>55.036782154722353</c:v>
                </c:pt>
                <c:pt idx="2">
                  <c:v>55.458489681050658</c:v>
                </c:pt>
                <c:pt idx="3">
                  <c:v>55.499628210261399</c:v>
                </c:pt>
                <c:pt idx="4">
                  <c:v>56.067301155676411</c:v>
                </c:pt>
                <c:pt idx="5">
                  <c:v>56.171212468484988</c:v>
                </c:pt>
                <c:pt idx="6">
                  <c:v>55.574197280879375</c:v>
                </c:pt>
                <c:pt idx="7">
                  <c:v>56.126830990058238</c:v>
                </c:pt>
                <c:pt idx="8">
                  <c:v>56.054894569442801</c:v>
                </c:pt>
                <c:pt idx="9">
                  <c:v>56.012024048096187</c:v>
                </c:pt>
                <c:pt idx="10">
                  <c:v>56.347621843805051</c:v>
                </c:pt>
                <c:pt idx="11">
                  <c:v>56.489805511487155</c:v>
                </c:pt>
                <c:pt idx="12">
                  <c:v>56.523526992891973</c:v>
                </c:pt>
                <c:pt idx="13">
                  <c:v>56.908280553600754</c:v>
                </c:pt>
                <c:pt idx="14">
                  <c:v>57.126229412791716</c:v>
                </c:pt>
                <c:pt idx="15">
                  <c:v>56.985507246376812</c:v>
                </c:pt>
                <c:pt idx="16">
                  <c:v>57.431457431457432</c:v>
                </c:pt>
                <c:pt idx="17">
                  <c:v>57.754715899317702</c:v>
                </c:pt>
                <c:pt idx="18">
                  <c:v>58.280982295830952</c:v>
                </c:pt>
                <c:pt idx="19">
                  <c:v>58.442083381452825</c:v>
                </c:pt>
                <c:pt idx="20">
                  <c:v>59.306982413372801</c:v>
                </c:pt>
              </c:numCache>
            </c:numRef>
          </c:val>
          <c:smooth val="0"/>
          <c:extLst>
            <c:ext xmlns:c16="http://schemas.microsoft.com/office/drawing/2014/chart" uri="{C3380CC4-5D6E-409C-BE32-E72D297353CC}">
              <c16:uniqueId val="{00000007-2F0D-43E9-BA68-B9D7FF5EDED3}"/>
            </c:ext>
          </c:extLst>
        </c:ser>
        <c:ser>
          <c:idx val="8"/>
          <c:order val="8"/>
          <c:tx>
            <c:strRef>
              <c:f>'screening pivot'!$J$5:$J$6</c:f>
              <c:strCache>
                <c:ptCount val="1"/>
                <c:pt idx="0">
                  <c:v>NHS CAMDEN CCG</c:v>
                </c:pt>
              </c:strCache>
            </c:strRef>
          </c:tx>
          <c:spPr>
            <a:ln w="28575" cap="rnd">
              <a:solidFill>
                <a:schemeClr val="accent3">
                  <a:lumMod val="6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41.612748622094415</c:v>
                </c:pt>
                <c:pt idx="1">
                  <c:v>41.51737405314416</c:v>
                </c:pt>
                <c:pt idx="2">
                  <c:v>42.654139753376398</c:v>
                </c:pt>
                <c:pt idx="3">
                  <c:v>44.007009345794387</c:v>
                </c:pt>
                <c:pt idx="4">
                  <c:v>44.265734265734267</c:v>
                </c:pt>
                <c:pt idx="5">
                  <c:v>43.935402588477842</c:v>
                </c:pt>
                <c:pt idx="6">
                  <c:v>42.676681461249572</c:v>
                </c:pt>
                <c:pt idx="7">
                  <c:v>41.832804712279113</c:v>
                </c:pt>
                <c:pt idx="8">
                  <c:v>41.577060931899638</c:v>
                </c:pt>
                <c:pt idx="9">
                  <c:v>41.402057245080506</c:v>
                </c:pt>
                <c:pt idx="10">
                  <c:v>41.622948989842619</c:v>
                </c:pt>
                <c:pt idx="11">
                  <c:v>41.801721247345483</c:v>
                </c:pt>
                <c:pt idx="12">
                  <c:v>41.632653061224488</c:v>
                </c:pt>
                <c:pt idx="13">
                  <c:v>41.802197802197803</c:v>
                </c:pt>
                <c:pt idx="14">
                  <c:v>42.308548530721282</c:v>
                </c:pt>
                <c:pt idx="15">
                  <c:v>42.996523494448809</c:v>
                </c:pt>
                <c:pt idx="16">
                  <c:v>43.530738860688103</c:v>
                </c:pt>
                <c:pt idx="17">
                  <c:v>43.643306379155433</c:v>
                </c:pt>
                <c:pt idx="18">
                  <c:v>43.677130044843047</c:v>
                </c:pt>
                <c:pt idx="19">
                  <c:v>43.855503038487512</c:v>
                </c:pt>
                <c:pt idx="20">
                  <c:v>44.805341783612498</c:v>
                </c:pt>
              </c:numCache>
            </c:numRef>
          </c:val>
          <c:smooth val="0"/>
          <c:extLst>
            <c:ext xmlns:c16="http://schemas.microsoft.com/office/drawing/2014/chart" uri="{C3380CC4-5D6E-409C-BE32-E72D297353CC}">
              <c16:uniqueId val="{00000008-2F0D-43E9-BA68-B9D7FF5EDED3}"/>
            </c:ext>
          </c:extLst>
        </c:ser>
        <c:ser>
          <c:idx val="9"/>
          <c:order val="9"/>
          <c:tx>
            <c:strRef>
              <c:f>'screening pivot'!$K$5:$K$6</c:f>
              <c:strCache>
                <c:ptCount val="1"/>
                <c:pt idx="0">
                  <c:v>NHS CENTRAL LONDON (WESTMINSTER) CCG</c:v>
                </c:pt>
              </c:strCache>
            </c:strRef>
          </c:tx>
          <c:spPr>
            <a:ln w="28575" cap="rnd">
              <a:solidFill>
                <a:schemeClr val="accent4">
                  <a:lumMod val="6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37.04247929468341</c:v>
                </c:pt>
                <c:pt idx="1">
                  <c:v>37.064935064935071</c:v>
                </c:pt>
                <c:pt idx="2">
                  <c:v>37.709532949456175</c:v>
                </c:pt>
                <c:pt idx="3">
                  <c:v>37.713702475121202</c:v>
                </c:pt>
                <c:pt idx="4">
                  <c:v>37.706795622295751</c:v>
                </c:pt>
                <c:pt idx="5">
                  <c:v>37.660848515734493</c:v>
                </c:pt>
                <c:pt idx="6">
                  <c:v>36.982136069935386</c:v>
                </c:pt>
                <c:pt idx="7">
                  <c:v>37.002635872976022</c:v>
                </c:pt>
                <c:pt idx="8">
                  <c:v>36.649279682066563</c:v>
                </c:pt>
                <c:pt idx="9">
                  <c:v>36.563387236143683</c:v>
                </c:pt>
                <c:pt idx="10">
                  <c:v>36.225116736298844</c:v>
                </c:pt>
                <c:pt idx="11">
                  <c:v>36.298106291997556</c:v>
                </c:pt>
                <c:pt idx="12">
                  <c:v>36.704256093124769</c:v>
                </c:pt>
                <c:pt idx="13">
                  <c:v>37.032495401594112</c:v>
                </c:pt>
                <c:pt idx="14">
                  <c:v>37.10144927536232</c:v>
                </c:pt>
                <c:pt idx="15">
                  <c:v>37.099494097807757</c:v>
                </c:pt>
                <c:pt idx="16">
                  <c:v>37.767048883524438</c:v>
                </c:pt>
                <c:pt idx="17">
                  <c:v>37.918617212819591</c:v>
                </c:pt>
                <c:pt idx="18">
                  <c:v>38.050541516245488</c:v>
                </c:pt>
                <c:pt idx="19">
                  <c:v>38.225669615804151</c:v>
                </c:pt>
                <c:pt idx="20">
                  <c:v>39.048991354466864</c:v>
                </c:pt>
              </c:numCache>
            </c:numRef>
          </c:val>
          <c:smooth val="0"/>
          <c:extLst>
            <c:ext xmlns:c16="http://schemas.microsoft.com/office/drawing/2014/chart" uri="{C3380CC4-5D6E-409C-BE32-E72D297353CC}">
              <c16:uniqueId val="{00000009-2F0D-43E9-BA68-B9D7FF5EDED3}"/>
            </c:ext>
          </c:extLst>
        </c:ser>
        <c:ser>
          <c:idx val="10"/>
          <c:order val="10"/>
          <c:tx>
            <c:strRef>
              <c:f>'screening pivot'!$L$5:$L$6</c:f>
              <c:strCache>
                <c:ptCount val="1"/>
                <c:pt idx="0">
                  <c:v>NHS CITY AND HACKNEY CCG</c:v>
                </c:pt>
              </c:strCache>
            </c:strRef>
          </c:tx>
          <c:spPr>
            <a:ln w="28575" cap="rnd">
              <a:solidFill>
                <a:schemeClr val="accent5">
                  <a:lumMod val="6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40.368663594470043</c:v>
                </c:pt>
                <c:pt idx="1">
                  <c:v>40.712200817279623</c:v>
                </c:pt>
                <c:pt idx="2">
                  <c:v>41.757610568638711</c:v>
                </c:pt>
                <c:pt idx="3">
                  <c:v>42.390066074276604</c:v>
                </c:pt>
                <c:pt idx="4">
                  <c:v>42.262102581145449</c:v>
                </c:pt>
                <c:pt idx="5">
                  <c:v>41.75654853620955</c:v>
                </c:pt>
                <c:pt idx="6">
                  <c:v>40.643099660475336</c:v>
                </c:pt>
                <c:pt idx="7">
                  <c:v>40.652789005658853</c:v>
                </c:pt>
                <c:pt idx="8">
                  <c:v>41.130898480732469</c:v>
                </c:pt>
                <c:pt idx="9">
                  <c:v>41.28329297820823</c:v>
                </c:pt>
                <c:pt idx="10">
                  <c:v>41.635347892331133</c:v>
                </c:pt>
                <c:pt idx="11">
                  <c:v>41.816326530612244</c:v>
                </c:pt>
                <c:pt idx="12">
                  <c:v>42.177427606671444</c:v>
                </c:pt>
                <c:pt idx="13">
                  <c:v>42.466454983099453</c:v>
                </c:pt>
                <c:pt idx="14">
                  <c:v>42.981007431874488</c:v>
                </c:pt>
                <c:pt idx="15">
                  <c:v>43.271903634304543</c:v>
                </c:pt>
                <c:pt idx="16">
                  <c:v>43.467492260061917</c:v>
                </c:pt>
                <c:pt idx="17">
                  <c:v>44.323323735088444</c:v>
                </c:pt>
                <c:pt idx="18">
                  <c:v>44.379487179487178</c:v>
                </c:pt>
                <c:pt idx="19">
                  <c:v>44.970475499844611</c:v>
                </c:pt>
                <c:pt idx="20">
                  <c:v>45.683712316081902</c:v>
                </c:pt>
              </c:numCache>
            </c:numRef>
          </c:val>
          <c:smooth val="0"/>
          <c:extLst>
            <c:ext xmlns:c16="http://schemas.microsoft.com/office/drawing/2014/chart" uri="{C3380CC4-5D6E-409C-BE32-E72D297353CC}">
              <c16:uniqueId val="{0000000A-2F0D-43E9-BA68-B9D7FF5EDED3}"/>
            </c:ext>
          </c:extLst>
        </c:ser>
        <c:ser>
          <c:idx val="11"/>
          <c:order val="11"/>
          <c:tx>
            <c:strRef>
              <c:f>'screening pivot'!$M$5:$M$6</c:f>
              <c:strCache>
                <c:ptCount val="1"/>
                <c:pt idx="0">
                  <c:v>NHS CROYDON CCG</c:v>
                </c:pt>
              </c:strCache>
            </c:strRef>
          </c:tx>
          <c:spPr>
            <a:ln w="28575" cap="rnd">
              <a:solidFill>
                <a:schemeClr val="accent6">
                  <a:lumMod val="6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47.356143079315707</c:v>
                </c:pt>
                <c:pt idx="1">
                  <c:v>47.713441140671186</c:v>
                </c:pt>
                <c:pt idx="2">
                  <c:v>47.657988094522281</c:v>
                </c:pt>
                <c:pt idx="3">
                  <c:v>47.630684866185852</c:v>
                </c:pt>
                <c:pt idx="4">
                  <c:v>48.015550655680634</c:v>
                </c:pt>
                <c:pt idx="5">
                  <c:v>47.402774000543921</c:v>
                </c:pt>
                <c:pt idx="6">
                  <c:v>47.237727580990139</c:v>
                </c:pt>
                <c:pt idx="7">
                  <c:v>47.737828106246411</c:v>
                </c:pt>
                <c:pt idx="8">
                  <c:v>47.379622239957435</c:v>
                </c:pt>
                <c:pt idx="9">
                  <c:v>47.465166130760991</c:v>
                </c:pt>
                <c:pt idx="10">
                  <c:v>47.659597257926308</c:v>
                </c:pt>
                <c:pt idx="11">
                  <c:v>47.925993850801014</c:v>
                </c:pt>
                <c:pt idx="12">
                  <c:v>48.131725517763478</c:v>
                </c:pt>
                <c:pt idx="13">
                  <c:v>48.044600681094146</c:v>
                </c:pt>
                <c:pt idx="14">
                  <c:v>48.741076863482931</c:v>
                </c:pt>
                <c:pt idx="15">
                  <c:v>48.835763535661805</c:v>
                </c:pt>
                <c:pt idx="16">
                  <c:v>49.184906520747838</c:v>
                </c:pt>
                <c:pt idx="17">
                  <c:v>49.487740301600091</c:v>
                </c:pt>
                <c:pt idx="18">
                  <c:v>50.506167093320919</c:v>
                </c:pt>
                <c:pt idx="19">
                  <c:v>51.055820245867892</c:v>
                </c:pt>
                <c:pt idx="20">
                  <c:v>52.414931886536529</c:v>
                </c:pt>
              </c:numCache>
            </c:numRef>
          </c:val>
          <c:smooth val="0"/>
          <c:extLst>
            <c:ext xmlns:c16="http://schemas.microsoft.com/office/drawing/2014/chart" uri="{C3380CC4-5D6E-409C-BE32-E72D297353CC}">
              <c16:uniqueId val="{0000000B-2F0D-43E9-BA68-B9D7FF5EDED3}"/>
            </c:ext>
          </c:extLst>
        </c:ser>
        <c:ser>
          <c:idx val="12"/>
          <c:order val="12"/>
          <c:tx>
            <c:strRef>
              <c:f>'screening pivot'!$N$5:$N$6</c:f>
              <c:strCache>
                <c:ptCount val="1"/>
                <c:pt idx="0">
                  <c:v>NHS EALING CCG</c:v>
                </c:pt>
              </c:strCache>
            </c:strRef>
          </c:tx>
          <c:spPr>
            <a:ln w="28575" cap="rnd">
              <a:solidFill>
                <a:schemeClr val="accent1">
                  <a:lumMod val="80000"/>
                  <a:lumOff val="2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44.202716297786722</c:v>
                </c:pt>
                <c:pt idx="1">
                  <c:v>44.698428473818247</c:v>
                </c:pt>
                <c:pt idx="2">
                  <c:v>44.989194195739422</c:v>
                </c:pt>
                <c:pt idx="3">
                  <c:v>45.548806675256145</c:v>
                </c:pt>
                <c:pt idx="4">
                  <c:v>45.439055558936289</c:v>
                </c:pt>
                <c:pt idx="5">
                  <c:v>44.991907930228372</c:v>
                </c:pt>
                <c:pt idx="6">
                  <c:v>44.786151924335257</c:v>
                </c:pt>
                <c:pt idx="7">
                  <c:v>44.127614818277436</c:v>
                </c:pt>
                <c:pt idx="8">
                  <c:v>44.43414803660373</c:v>
                </c:pt>
                <c:pt idx="9">
                  <c:v>44.627135443997432</c:v>
                </c:pt>
                <c:pt idx="10">
                  <c:v>44.581180704707727</c:v>
                </c:pt>
                <c:pt idx="11">
                  <c:v>44.617612977983775</c:v>
                </c:pt>
                <c:pt idx="12">
                  <c:v>44.458598726114651</c:v>
                </c:pt>
                <c:pt idx="13">
                  <c:v>44.491966246676682</c:v>
                </c:pt>
                <c:pt idx="14">
                  <c:v>44.738960441582336</c:v>
                </c:pt>
                <c:pt idx="15">
                  <c:v>45.144162146731375</c:v>
                </c:pt>
                <c:pt idx="16">
                  <c:v>45.857118145649537</c:v>
                </c:pt>
                <c:pt idx="17">
                  <c:v>46.426717425160064</c:v>
                </c:pt>
                <c:pt idx="18">
                  <c:v>46.718588935975255</c:v>
                </c:pt>
                <c:pt idx="19">
                  <c:v>47.005643210871817</c:v>
                </c:pt>
                <c:pt idx="20">
                  <c:v>47.638179418010672</c:v>
                </c:pt>
              </c:numCache>
            </c:numRef>
          </c:val>
          <c:smooth val="0"/>
          <c:extLst>
            <c:ext xmlns:c16="http://schemas.microsoft.com/office/drawing/2014/chart" uri="{C3380CC4-5D6E-409C-BE32-E72D297353CC}">
              <c16:uniqueId val="{0000000C-2F0D-43E9-BA68-B9D7FF5EDED3}"/>
            </c:ext>
          </c:extLst>
        </c:ser>
        <c:ser>
          <c:idx val="13"/>
          <c:order val="13"/>
          <c:tx>
            <c:strRef>
              <c:f>'screening pivot'!$O$5:$O$6</c:f>
              <c:strCache>
                <c:ptCount val="1"/>
                <c:pt idx="0">
                  <c:v>NHS ENFIELD CCG</c:v>
                </c:pt>
              </c:strCache>
            </c:strRef>
          </c:tx>
          <c:spPr>
            <a:ln w="28575" cap="rnd">
              <a:solidFill>
                <a:schemeClr val="accent2">
                  <a:lumMod val="80000"/>
                  <a:lumOff val="2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49.011258660508084</c:v>
                </c:pt>
                <c:pt idx="1">
                  <c:v>49.785563713018824</c:v>
                </c:pt>
                <c:pt idx="2">
                  <c:v>50.861495230348297</c:v>
                </c:pt>
                <c:pt idx="3">
                  <c:v>50.883026675533884</c:v>
                </c:pt>
                <c:pt idx="4">
                  <c:v>50.834597875569045</c:v>
                </c:pt>
                <c:pt idx="5">
                  <c:v>50.516923948449232</c:v>
                </c:pt>
                <c:pt idx="6">
                  <c:v>49.254761247584874</c:v>
                </c:pt>
                <c:pt idx="7">
                  <c:v>48.952277950520475</c:v>
                </c:pt>
                <c:pt idx="8">
                  <c:v>49.028268551236749</c:v>
                </c:pt>
                <c:pt idx="9">
                  <c:v>49.157187885432371</c:v>
                </c:pt>
                <c:pt idx="10">
                  <c:v>49.390700524201783</c:v>
                </c:pt>
                <c:pt idx="11">
                  <c:v>49.653014015512312</c:v>
                </c:pt>
                <c:pt idx="12">
                  <c:v>49.780159384446279</c:v>
                </c:pt>
                <c:pt idx="13">
                  <c:v>50.10675666368207</c:v>
                </c:pt>
                <c:pt idx="14">
                  <c:v>50.661910967830437</c:v>
                </c:pt>
                <c:pt idx="15">
                  <c:v>50.542420027816412</c:v>
                </c:pt>
                <c:pt idx="16">
                  <c:v>51.048123128351556</c:v>
                </c:pt>
                <c:pt idx="17">
                  <c:v>50.529448404733891</c:v>
                </c:pt>
                <c:pt idx="18">
                  <c:v>50.400165585759623</c:v>
                </c:pt>
                <c:pt idx="19">
                  <c:v>50.431600027622402</c:v>
                </c:pt>
                <c:pt idx="20">
                  <c:v>51.522375859955041</c:v>
                </c:pt>
              </c:numCache>
            </c:numRef>
          </c:val>
          <c:smooth val="0"/>
          <c:extLst>
            <c:ext xmlns:c16="http://schemas.microsoft.com/office/drawing/2014/chart" uri="{C3380CC4-5D6E-409C-BE32-E72D297353CC}">
              <c16:uniqueId val="{0000000D-2F0D-43E9-BA68-B9D7FF5EDED3}"/>
            </c:ext>
          </c:extLst>
        </c:ser>
        <c:ser>
          <c:idx val="14"/>
          <c:order val="14"/>
          <c:tx>
            <c:strRef>
              <c:f>'screening pivot'!$P$5:$P$6</c:f>
              <c:strCache>
                <c:ptCount val="1"/>
                <c:pt idx="0">
                  <c:v>NHS GREENWICH CCG</c:v>
                </c:pt>
              </c:strCache>
            </c:strRef>
          </c:tx>
          <c:spPr>
            <a:ln w="28575" cap="rnd">
              <a:solidFill>
                <a:schemeClr val="accent3">
                  <a:lumMod val="80000"/>
                  <a:lumOff val="2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46.132805131107339</c:v>
                </c:pt>
                <c:pt idx="1">
                  <c:v>46.588212963841698</c:v>
                </c:pt>
                <c:pt idx="2">
                  <c:v>47.481253605075949</c:v>
                </c:pt>
                <c:pt idx="3">
                  <c:v>47.408594044477951</c:v>
                </c:pt>
                <c:pt idx="4">
                  <c:v>46.901408450704224</c:v>
                </c:pt>
                <c:pt idx="5">
                  <c:v>45.804100227790435</c:v>
                </c:pt>
                <c:pt idx="6">
                  <c:v>44.829136690647481</c:v>
                </c:pt>
                <c:pt idx="7">
                  <c:v>45.609220636663004</c:v>
                </c:pt>
                <c:pt idx="8">
                  <c:v>45.404626879107028</c:v>
                </c:pt>
                <c:pt idx="9">
                  <c:v>45.599856321839084</c:v>
                </c:pt>
                <c:pt idx="10">
                  <c:v>45.957140284530887</c:v>
                </c:pt>
                <c:pt idx="11">
                  <c:v>46.200252115973349</c:v>
                </c:pt>
                <c:pt idx="12">
                  <c:v>45.962284579987369</c:v>
                </c:pt>
                <c:pt idx="13">
                  <c:v>46.399204843227615</c:v>
                </c:pt>
                <c:pt idx="14">
                  <c:v>46.663677130044846</c:v>
                </c:pt>
                <c:pt idx="15">
                  <c:v>46.624226665471177</c:v>
                </c:pt>
                <c:pt idx="16">
                  <c:v>46.902891824348444</c:v>
                </c:pt>
                <c:pt idx="17">
                  <c:v>47.226173541963021</c:v>
                </c:pt>
                <c:pt idx="18">
                  <c:v>47.623683511815209</c:v>
                </c:pt>
                <c:pt idx="19">
                  <c:v>48.023803179678481</c:v>
                </c:pt>
                <c:pt idx="20">
                  <c:v>49.106587252200192</c:v>
                </c:pt>
              </c:numCache>
            </c:numRef>
          </c:val>
          <c:smooth val="0"/>
          <c:extLst>
            <c:ext xmlns:c16="http://schemas.microsoft.com/office/drawing/2014/chart" uri="{C3380CC4-5D6E-409C-BE32-E72D297353CC}">
              <c16:uniqueId val="{0000000E-2F0D-43E9-BA68-B9D7FF5EDED3}"/>
            </c:ext>
          </c:extLst>
        </c:ser>
        <c:ser>
          <c:idx val="15"/>
          <c:order val="15"/>
          <c:tx>
            <c:strRef>
              <c:f>'screening pivot'!$Q$5:$Q$6</c:f>
              <c:strCache>
                <c:ptCount val="1"/>
                <c:pt idx="0">
                  <c:v>NHS HAMMERSMITH AND FULHAM CCG</c:v>
                </c:pt>
              </c:strCache>
            </c:strRef>
          </c:tx>
          <c:spPr>
            <a:ln w="28575" cap="rnd">
              <a:solidFill>
                <a:schemeClr val="accent4">
                  <a:lumMod val="80000"/>
                  <a:lumOff val="2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40.648772785991099</c:v>
                </c:pt>
                <c:pt idx="1">
                  <c:v>40.744858254585878</c:v>
                </c:pt>
                <c:pt idx="2">
                  <c:v>41.008427367518927</c:v>
                </c:pt>
                <c:pt idx="3">
                  <c:v>40.936408106219432</c:v>
                </c:pt>
                <c:pt idx="4">
                  <c:v>41.497187364777155</c:v>
                </c:pt>
                <c:pt idx="5">
                  <c:v>41.400994442819538</c:v>
                </c:pt>
                <c:pt idx="6">
                  <c:v>41.750227894257065</c:v>
                </c:pt>
                <c:pt idx="7">
                  <c:v>41.974169741697416</c:v>
                </c:pt>
                <c:pt idx="8">
                  <c:v>41.480526918671252</c:v>
                </c:pt>
                <c:pt idx="9">
                  <c:v>43.18181818181818</c:v>
                </c:pt>
                <c:pt idx="10">
                  <c:v>40.959461355028751</c:v>
                </c:pt>
                <c:pt idx="11">
                  <c:v>41.260105938109845</c:v>
                </c:pt>
                <c:pt idx="12">
                  <c:v>41.211790393013096</c:v>
                </c:pt>
                <c:pt idx="13">
                  <c:v>40.993118337606262</c:v>
                </c:pt>
                <c:pt idx="14">
                  <c:v>40.859364702781072</c:v>
                </c:pt>
                <c:pt idx="15">
                  <c:v>41.236977449558218</c:v>
                </c:pt>
                <c:pt idx="16">
                  <c:v>41.161189764904535</c:v>
                </c:pt>
                <c:pt idx="17">
                  <c:v>41.444085705899617</c:v>
                </c:pt>
                <c:pt idx="18">
                  <c:v>40.087884494664152</c:v>
                </c:pt>
                <c:pt idx="19">
                  <c:v>39.989952273298165</c:v>
                </c:pt>
                <c:pt idx="20">
                  <c:v>40.566155380970201</c:v>
                </c:pt>
              </c:numCache>
            </c:numRef>
          </c:val>
          <c:smooth val="0"/>
          <c:extLst>
            <c:ext xmlns:c16="http://schemas.microsoft.com/office/drawing/2014/chart" uri="{C3380CC4-5D6E-409C-BE32-E72D297353CC}">
              <c16:uniqueId val="{0000000F-2F0D-43E9-BA68-B9D7FF5EDED3}"/>
            </c:ext>
          </c:extLst>
        </c:ser>
        <c:ser>
          <c:idx val="16"/>
          <c:order val="16"/>
          <c:tx>
            <c:strRef>
              <c:f>'screening pivot'!$R$5:$R$6</c:f>
              <c:strCache>
                <c:ptCount val="1"/>
                <c:pt idx="0">
                  <c:v>NHS HARINGEY CCG</c:v>
                </c:pt>
              </c:strCache>
            </c:strRef>
          </c:tx>
          <c:spPr>
            <a:ln w="28575" cap="rnd">
              <a:solidFill>
                <a:schemeClr val="accent5">
                  <a:lumMod val="80000"/>
                  <a:lumOff val="2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44.944324712643677</c:v>
                </c:pt>
                <c:pt idx="1">
                  <c:v>44.825379411226919</c:v>
                </c:pt>
                <c:pt idx="2">
                  <c:v>45.918650977485406</c:v>
                </c:pt>
                <c:pt idx="3">
                  <c:v>46.75951717734447</c:v>
                </c:pt>
                <c:pt idx="4">
                  <c:v>46.426676101185208</c:v>
                </c:pt>
                <c:pt idx="5">
                  <c:v>45.950076413652575</c:v>
                </c:pt>
                <c:pt idx="6">
                  <c:v>44.699373525343752</c:v>
                </c:pt>
                <c:pt idx="7">
                  <c:v>44.207884724358451</c:v>
                </c:pt>
                <c:pt idx="8">
                  <c:v>44.101663740489926</c:v>
                </c:pt>
                <c:pt idx="9">
                  <c:v>44.402547343723811</c:v>
                </c:pt>
                <c:pt idx="10">
                  <c:v>44.726938195199466</c:v>
                </c:pt>
                <c:pt idx="11">
                  <c:v>45.056330923154533</c:v>
                </c:pt>
                <c:pt idx="12">
                  <c:v>45.326160053799597</c:v>
                </c:pt>
                <c:pt idx="13">
                  <c:v>46.024157020634121</c:v>
                </c:pt>
                <c:pt idx="14">
                  <c:v>46.488941216045745</c:v>
                </c:pt>
                <c:pt idx="15">
                  <c:v>46.707853757616789</c:v>
                </c:pt>
                <c:pt idx="16">
                  <c:v>47.292602321837137</c:v>
                </c:pt>
                <c:pt idx="17">
                  <c:v>47.192894251717782</c:v>
                </c:pt>
                <c:pt idx="18">
                  <c:v>47.056377847996004</c:v>
                </c:pt>
                <c:pt idx="19">
                  <c:v>46.960872774997945</c:v>
                </c:pt>
                <c:pt idx="20">
                  <c:v>48.175301401107852</c:v>
                </c:pt>
              </c:numCache>
            </c:numRef>
          </c:val>
          <c:smooth val="0"/>
          <c:extLst>
            <c:ext xmlns:c16="http://schemas.microsoft.com/office/drawing/2014/chart" uri="{C3380CC4-5D6E-409C-BE32-E72D297353CC}">
              <c16:uniqueId val="{00000010-2F0D-43E9-BA68-B9D7FF5EDED3}"/>
            </c:ext>
          </c:extLst>
        </c:ser>
        <c:ser>
          <c:idx val="17"/>
          <c:order val="17"/>
          <c:tx>
            <c:strRef>
              <c:f>'screening pivot'!$S$5:$S$6</c:f>
              <c:strCache>
                <c:ptCount val="1"/>
                <c:pt idx="0">
                  <c:v>NHS HARROW CCG</c:v>
                </c:pt>
              </c:strCache>
            </c:strRef>
          </c:tx>
          <c:spPr>
            <a:ln w="28575" cap="rnd">
              <a:solidFill>
                <a:schemeClr val="accent6">
                  <a:lumMod val="80000"/>
                  <a:lumOff val="2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48.922395434023343</c:v>
                </c:pt>
                <c:pt idx="1">
                  <c:v>49.324268302794124</c:v>
                </c:pt>
                <c:pt idx="2">
                  <c:v>49.262919164101731</c:v>
                </c:pt>
                <c:pt idx="3">
                  <c:v>48.767647762622637</c:v>
                </c:pt>
                <c:pt idx="4">
                  <c:v>48.781847133757964</c:v>
                </c:pt>
                <c:pt idx="5">
                  <c:v>48.275313940549992</c:v>
                </c:pt>
                <c:pt idx="6">
                  <c:v>48.384313725490195</c:v>
                </c:pt>
                <c:pt idx="7">
                  <c:v>48.788572330518512</c:v>
                </c:pt>
                <c:pt idx="8">
                  <c:v>48.461226146975235</c:v>
                </c:pt>
                <c:pt idx="9">
                  <c:v>48.519006088530524</c:v>
                </c:pt>
                <c:pt idx="10">
                  <c:v>48.484848484848484</c:v>
                </c:pt>
                <c:pt idx="11">
                  <c:v>48.576897470039945</c:v>
                </c:pt>
                <c:pt idx="12">
                  <c:v>48.150337837837839</c:v>
                </c:pt>
                <c:pt idx="13">
                  <c:v>48.118778471402059</c:v>
                </c:pt>
                <c:pt idx="14">
                  <c:v>48.334466349422165</c:v>
                </c:pt>
                <c:pt idx="15">
                  <c:v>48.51970901708679</c:v>
                </c:pt>
                <c:pt idx="16">
                  <c:v>48.608173280311362</c:v>
                </c:pt>
                <c:pt idx="17">
                  <c:v>48.847848187055234</c:v>
                </c:pt>
                <c:pt idx="18">
                  <c:v>49.124579124579128</c:v>
                </c:pt>
                <c:pt idx="19">
                  <c:v>49.396878954027834</c:v>
                </c:pt>
                <c:pt idx="20">
                  <c:v>50.024962556165754</c:v>
                </c:pt>
              </c:numCache>
            </c:numRef>
          </c:val>
          <c:smooth val="0"/>
          <c:extLst>
            <c:ext xmlns:c16="http://schemas.microsoft.com/office/drawing/2014/chart" uri="{C3380CC4-5D6E-409C-BE32-E72D297353CC}">
              <c16:uniqueId val="{00000011-2F0D-43E9-BA68-B9D7FF5EDED3}"/>
            </c:ext>
          </c:extLst>
        </c:ser>
        <c:ser>
          <c:idx val="18"/>
          <c:order val="18"/>
          <c:tx>
            <c:strRef>
              <c:f>'screening pivot'!$T$5:$T$6</c:f>
              <c:strCache>
                <c:ptCount val="1"/>
                <c:pt idx="0">
                  <c:v>NHS HAVERING CCG</c:v>
                </c:pt>
              </c:strCache>
            </c:strRef>
          </c:tx>
          <c:spPr>
            <a:ln w="28575" cap="rnd">
              <a:solidFill>
                <a:schemeClr val="accent1">
                  <a:lumMod val="8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54.497126436781606</c:v>
                </c:pt>
                <c:pt idx="1">
                  <c:v>54.351720886374352</c:v>
                </c:pt>
                <c:pt idx="2">
                  <c:v>55.016780465223938</c:v>
                </c:pt>
                <c:pt idx="3">
                  <c:v>55.003565486094608</c:v>
                </c:pt>
                <c:pt idx="4">
                  <c:v>55.11953089760938</c:v>
                </c:pt>
                <c:pt idx="5">
                  <c:v>54.833561331509351</c:v>
                </c:pt>
                <c:pt idx="6">
                  <c:v>55.289105295191717</c:v>
                </c:pt>
                <c:pt idx="7">
                  <c:v>55.298882044261923</c:v>
                </c:pt>
                <c:pt idx="8">
                  <c:v>54.820304687959535</c:v>
                </c:pt>
                <c:pt idx="9">
                  <c:v>54.986441699307022</c:v>
                </c:pt>
                <c:pt idx="10">
                  <c:v>55.655339805825243</c:v>
                </c:pt>
                <c:pt idx="11">
                  <c:v>55.921339224593936</c:v>
                </c:pt>
                <c:pt idx="12">
                  <c:v>55.270783695022217</c:v>
                </c:pt>
                <c:pt idx="13">
                  <c:v>55.678688524590157</c:v>
                </c:pt>
                <c:pt idx="14">
                  <c:v>55.384820951362912</c:v>
                </c:pt>
                <c:pt idx="15">
                  <c:v>56.016115815351</c:v>
                </c:pt>
                <c:pt idx="16">
                  <c:v>56.57119078992995</c:v>
                </c:pt>
                <c:pt idx="17">
                  <c:v>56.16192119643371</c:v>
                </c:pt>
                <c:pt idx="18">
                  <c:v>56.521124770382933</c:v>
                </c:pt>
                <c:pt idx="19">
                  <c:v>56.509126927975096</c:v>
                </c:pt>
                <c:pt idx="20">
                  <c:v>57.071664210009118</c:v>
                </c:pt>
              </c:numCache>
            </c:numRef>
          </c:val>
          <c:smooth val="0"/>
          <c:extLst>
            <c:ext xmlns:c16="http://schemas.microsoft.com/office/drawing/2014/chart" uri="{C3380CC4-5D6E-409C-BE32-E72D297353CC}">
              <c16:uniqueId val="{00000012-2F0D-43E9-BA68-B9D7FF5EDED3}"/>
            </c:ext>
          </c:extLst>
        </c:ser>
        <c:ser>
          <c:idx val="19"/>
          <c:order val="19"/>
          <c:tx>
            <c:strRef>
              <c:f>'screening pivot'!$U$5:$U$6</c:f>
              <c:strCache>
                <c:ptCount val="1"/>
                <c:pt idx="0">
                  <c:v>NHS HILLINGDON CCG</c:v>
                </c:pt>
              </c:strCache>
            </c:strRef>
          </c:tx>
          <c:spPr>
            <a:ln w="28575" cap="rnd">
              <a:solidFill>
                <a:schemeClr val="accent2">
                  <a:lumMod val="8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47.486078605439431</c:v>
                </c:pt>
                <c:pt idx="1">
                  <c:v>48.111216245723853</c:v>
                </c:pt>
                <c:pt idx="2">
                  <c:v>49.668058312230514</c:v>
                </c:pt>
                <c:pt idx="3">
                  <c:v>50.190657769304103</c:v>
                </c:pt>
                <c:pt idx="4">
                  <c:v>49.726185329298168</c:v>
                </c:pt>
                <c:pt idx="5">
                  <c:v>48.573200992555833</c:v>
                </c:pt>
                <c:pt idx="6">
                  <c:v>46.20432633881552</c:v>
                </c:pt>
                <c:pt idx="7">
                  <c:v>46.213746523639252</c:v>
                </c:pt>
                <c:pt idx="8">
                  <c:v>46.688206785137318</c:v>
                </c:pt>
                <c:pt idx="9">
                  <c:v>46.79966749792186</c:v>
                </c:pt>
                <c:pt idx="10">
                  <c:v>47.277724132808437</c:v>
                </c:pt>
                <c:pt idx="11">
                  <c:v>47.460364063417501</c:v>
                </c:pt>
                <c:pt idx="12">
                  <c:v>47.516401124648553</c:v>
                </c:pt>
                <c:pt idx="13">
                  <c:v>48.537177108605675</c:v>
                </c:pt>
                <c:pt idx="14">
                  <c:v>48.97900488927236</c:v>
                </c:pt>
                <c:pt idx="15">
                  <c:v>49.215375755830692</c:v>
                </c:pt>
                <c:pt idx="16">
                  <c:v>49.522845575477156</c:v>
                </c:pt>
                <c:pt idx="17">
                  <c:v>49.572277801942874</c:v>
                </c:pt>
                <c:pt idx="18">
                  <c:v>49.366906474820141</c:v>
                </c:pt>
                <c:pt idx="19">
                  <c:v>49.277247759468054</c:v>
                </c:pt>
                <c:pt idx="20">
                  <c:v>49.934535932499273</c:v>
                </c:pt>
              </c:numCache>
            </c:numRef>
          </c:val>
          <c:smooth val="0"/>
          <c:extLst>
            <c:ext xmlns:c16="http://schemas.microsoft.com/office/drawing/2014/chart" uri="{C3380CC4-5D6E-409C-BE32-E72D297353CC}">
              <c16:uniqueId val="{00000013-2F0D-43E9-BA68-B9D7FF5EDED3}"/>
            </c:ext>
          </c:extLst>
        </c:ser>
        <c:ser>
          <c:idx val="20"/>
          <c:order val="20"/>
          <c:tx>
            <c:strRef>
              <c:f>'screening pivot'!$V$5:$V$6</c:f>
              <c:strCache>
                <c:ptCount val="1"/>
                <c:pt idx="0">
                  <c:v>NHS HOUNSLOW CCG</c:v>
                </c:pt>
              </c:strCache>
            </c:strRef>
          </c:tx>
          <c:spPr>
            <a:ln w="28575" cap="rnd">
              <a:solidFill>
                <a:schemeClr val="accent3">
                  <a:lumMod val="8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43.647627938555544</c:v>
                </c:pt>
                <c:pt idx="1">
                  <c:v>44.05952873088053</c:v>
                </c:pt>
                <c:pt idx="2">
                  <c:v>44.487443392342527</c:v>
                </c:pt>
                <c:pt idx="3">
                  <c:v>44.995836802664449</c:v>
                </c:pt>
                <c:pt idx="4">
                  <c:v>44.819017642673735</c:v>
                </c:pt>
                <c:pt idx="5">
                  <c:v>44.855318796119725</c:v>
                </c:pt>
                <c:pt idx="6">
                  <c:v>44.224612100812742</c:v>
                </c:pt>
                <c:pt idx="7">
                  <c:v>44.30851494774366</c:v>
                </c:pt>
                <c:pt idx="8">
                  <c:v>44.747143884317332</c:v>
                </c:pt>
                <c:pt idx="9">
                  <c:v>44.960317460317462</c:v>
                </c:pt>
                <c:pt idx="10">
                  <c:v>44.843725210217357</c:v>
                </c:pt>
                <c:pt idx="11">
                  <c:v>45.53606544482026</c:v>
                </c:pt>
                <c:pt idx="12">
                  <c:v>45.842167255594816</c:v>
                </c:pt>
                <c:pt idx="13">
                  <c:v>46.278520849724622</c:v>
                </c:pt>
                <c:pt idx="14">
                  <c:v>46.635894226255672</c:v>
                </c:pt>
                <c:pt idx="15">
                  <c:v>46.883786316776003</c:v>
                </c:pt>
                <c:pt idx="16">
                  <c:v>47.27872457394173</c:v>
                </c:pt>
                <c:pt idx="17">
                  <c:v>47.364273894886139</c:v>
                </c:pt>
                <c:pt idx="18">
                  <c:v>47.604364326375709</c:v>
                </c:pt>
                <c:pt idx="19">
                  <c:v>47.776456599286568</c:v>
                </c:pt>
                <c:pt idx="20">
                  <c:v>48.201609086606723</c:v>
                </c:pt>
              </c:numCache>
            </c:numRef>
          </c:val>
          <c:smooth val="0"/>
          <c:extLst>
            <c:ext xmlns:c16="http://schemas.microsoft.com/office/drawing/2014/chart" uri="{C3380CC4-5D6E-409C-BE32-E72D297353CC}">
              <c16:uniqueId val="{00000014-2F0D-43E9-BA68-B9D7FF5EDED3}"/>
            </c:ext>
          </c:extLst>
        </c:ser>
        <c:ser>
          <c:idx val="21"/>
          <c:order val="21"/>
          <c:tx>
            <c:strRef>
              <c:f>'screening pivot'!$W$5:$W$6</c:f>
              <c:strCache>
                <c:ptCount val="1"/>
                <c:pt idx="0">
                  <c:v>NHS ISLINGTON CCG</c:v>
                </c:pt>
              </c:strCache>
            </c:strRef>
          </c:tx>
          <c:spPr>
            <a:ln w="28575" cap="rnd">
              <a:solidFill>
                <a:schemeClr val="accent4">
                  <a:lumMod val="8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42.776833573016084</c:v>
                </c:pt>
                <c:pt idx="1">
                  <c:v>43.952610337195679</c:v>
                </c:pt>
                <c:pt idx="2">
                  <c:v>44.551653158368715</c:v>
                </c:pt>
                <c:pt idx="3">
                  <c:v>45.056052399546545</c:v>
                </c:pt>
                <c:pt idx="4">
                  <c:v>45.333494734293666</c:v>
                </c:pt>
                <c:pt idx="5">
                  <c:v>44.050452165635413</c:v>
                </c:pt>
                <c:pt idx="6">
                  <c:v>43.447143024756542</c:v>
                </c:pt>
                <c:pt idx="7">
                  <c:v>43.61511863598426</c:v>
                </c:pt>
                <c:pt idx="8">
                  <c:v>42.662282304226039</c:v>
                </c:pt>
                <c:pt idx="9">
                  <c:v>42.884990253411303</c:v>
                </c:pt>
                <c:pt idx="10">
                  <c:v>43.216324547552531</c:v>
                </c:pt>
                <c:pt idx="11">
                  <c:v>43.380043488765402</c:v>
                </c:pt>
                <c:pt idx="12">
                  <c:v>43.392814082469258</c:v>
                </c:pt>
                <c:pt idx="13">
                  <c:v>43.762905380784645</c:v>
                </c:pt>
                <c:pt idx="14">
                  <c:v>43.898573692551508</c:v>
                </c:pt>
                <c:pt idx="15">
                  <c:v>43.940874664060594</c:v>
                </c:pt>
                <c:pt idx="16">
                  <c:v>44.247895571550565</c:v>
                </c:pt>
                <c:pt idx="17">
                  <c:v>43.83246580317153</c:v>
                </c:pt>
                <c:pt idx="18">
                  <c:v>44.167269221499154</c:v>
                </c:pt>
                <c:pt idx="19">
                  <c:v>44.156626506024097</c:v>
                </c:pt>
                <c:pt idx="20">
                  <c:v>45.527495869719139</c:v>
                </c:pt>
              </c:numCache>
            </c:numRef>
          </c:val>
          <c:smooth val="0"/>
          <c:extLst>
            <c:ext xmlns:c16="http://schemas.microsoft.com/office/drawing/2014/chart" uri="{C3380CC4-5D6E-409C-BE32-E72D297353CC}">
              <c16:uniqueId val="{00000015-2F0D-43E9-BA68-B9D7FF5EDED3}"/>
            </c:ext>
          </c:extLst>
        </c:ser>
        <c:ser>
          <c:idx val="22"/>
          <c:order val="22"/>
          <c:tx>
            <c:strRef>
              <c:f>'screening pivot'!$X$5:$X$6</c:f>
              <c:strCache>
                <c:ptCount val="1"/>
                <c:pt idx="0">
                  <c:v>NHS KINGSTON CCG</c:v>
                </c:pt>
              </c:strCache>
            </c:strRef>
          </c:tx>
          <c:spPr>
            <a:ln w="28575" cap="rnd">
              <a:solidFill>
                <a:schemeClr val="accent5">
                  <a:lumMod val="8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51.716913048539169</c:v>
                </c:pt>
                <c:pt idx="1">
                  <c:v>51.388556380177164</c:v>
                </c:pt>
                <c:pt idx="2">
                  <c:v>52.783829581215201</c:v>
                </c:pt>
                <c:pt idx="3">
                  <c:v>52.58311408753886</c:v>
                </c:pt>
                <c:pt idx="4">
                  <c:v>53.124639020445883</c:v>
                </c:pt>
                <c:pt idx="5">
                  <c:v>52.993813521873619</c:v>
                </c:pt>
                <c:pt idx="6">
                  <c:v>51.953628166595102</c:v>
                </c:pt>
                <c:pt idx="7">
                  <c:v>52.335135135135133</c:v>
                </c:pt>
                <c:pt idx="8">
                  <c:v>52.355092541283391</c:v>
                </c:pt>
                <c:pt idx="9">
                  <c:v>52.273984729445608</c:v>
                </c:pt>
                <c:pt idx="10">
                  <c:v>52.57161818382923</c:v>
                </c:pt>
                <c:pt idx="11">
                  <c:v>52.650924482067275</c:v>
                </c:pt>
                <c:pt idx="12">
                  <c:v>52.644665461121157</c:v>
                </c:pt>
                <c:pt idx="13">
                  <c:v>53.158132190390248</c:v>
                </c:pt>
                <c:pt idx="14">
                  <c:v>53.294771464216851</c:v>
                </c:pt>
                <c:pt idx="15">
                  <c:v>53.284006829823561</c:v>
                </c:pt>
                <c:pt idx="16">
                  <c:v>53.622029250457039</c:v>
                </c:pt>
                <c:pt idx="17">
                  <c:v>53.805472522418953</c:v>
                </c:pt>
                <c:pt idx="18">
                  <c:v>54.210344430365168</c:v>
                </c:pt>
                <c:pt idx="19">
                  <c:v>54.29069767441861</c:v>
                </c:pt>
                <c:pt idx="20">
                  <c:v>55.492533858085423</c:v>
                </c:pt>
              </c:numCache>
            </c:numRef>
          </c:val>
          <c:smooth val="0"/>
          <c:extLst>
            <c:ext xmlns:c16="http://schemas.microsoft.com/office/drawing/2014/chart" uri="{C3380CC4-5D6E-409C-BE32-E72D297353CC}">
              <c16:uniqueId val="{00000016-2F0D-43E9-BA68-B9D7FF5EDED3}"/>
            </c:ext>
          </c:extLst>
        </c:ser>
        <c:ser>
          <c:idx val="23"/>
          <c:order val="23"/>
          <c:tx>
            <c:strRef>
              <c:f>'screening pivot'!$Y$5:$Y$6</c:f>
              <c:strCache>
                <c:ptCount val="1"/>
                <c:pt idx="0">
                  <c:v>NHS LAMBETH CCG</c:v>
                </c:pt>
              </c:strCache>
            </c:strRef>
          </c:tx>
          <c:spPr>
            <a:ln w="28575" cap="rnd">
              <a:solidFill>
                <a:schemeClr val="accent6">
                  <a:lumMod val="8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39.250981061252347</c:v>
                </c:pt>
                <c:pt idx="1">
                  <c:v>40.302704490943675</c:v>
                </c:pt>
                <c:pt idx="2">
                  <c:v>40.177988242978444</c:v>
                </c:pt>
                <c:pt idx="3">
                  <c:v>41.179305912596405</c:v>
                </c:pt>
                <c:pt idx="4">
                  <c:v>40.587331122077501</c:v>
                </c:pt>
                <c:pt idx="5">
                  <c:v>39.754199098730034</c:v>
                </c:pt>
                <c:pt idx="6">
                  <c:v>39.643235318074446</c:v>
                </c:pt>
                <c:pt idx="7">
                  <c:v>39.842160930762347</c:v>
                </c:pt>
                <c:pt idx="8">
                  <c:v>40.892342198013459</c:v>
                </c:pt>
                <c:pt idx="9">
                  <c:v>40.866946667723276</c:v>
                </c:pt>
                <c:pt idx="10">
                  <c:v>41.218074656188605</c:v>
                </c:pt>
                <c:pt idx="11">
                  <c:v>41.738656704801933</c:v>
                </c:pt>
                <c:pt idx="12">
                  <c:v>41.77912207228168</c:v>
                </c:pt>
                <c:pt idx="13">
                  <c:v>42.151363810987327</c:v>
                </c:pt>
                <c:pt idx="14">
                  <c:v>42.479288591624233</c:v>
                </c:pt>
                <c:pt idx="15">
                  <c:v>42.60823653643083</c:v>
                </c:pt>
                <c:pt idx="16">
                  <c:v>42.894598846355528</c:v>
                </c:pt>
                <c:pt idx="17">
                  <c:v>43.501149254837991</c:v>
                </c:pt>
                <c:pt idx="18">
                  <c:v>43.280215382376483</c:v>
                </c:pt>
                <c:pt idx="19">
                  <c:v>42.89132168491264</c:v>
                </c:pt>
                <c:pt idx="20">
                  <c:v>43.779663454623901</c:v>
                </c:pt>
              </c:numCache>
            </c:numRef>
          </c:val>
          <c:smooth val="0"/>
          <c:extLst>
            <c:ext xmlns:c16="http://schemas.microsoft.com/office/drawing/2014/chart" uri="{C3380CC4-5D6E-409C-BE32-E72D297353CC}">
              <c16:uniqueId val="{00000017-2F0D-43E9-BA68-B9D7FF5EDED3}"/>
            </c:ext>
          </c:extLst>
        </c:ser>
        <c:ser>
          <c:idx val="24"/>
          <c:order val="24"/>
          <c:tx>
            <c:strRef>
              <c:f>'screening pivot'!$Z$5:$Z$6</c:f>
              <c:strCache>
                <c:ptCount val="1"/>
                <c:pt idx="0">
                  <c:v>NHS LEWISHAM CCG</c:v>
                </c:pt>
              </c:strCache>
            </c:strRef>
          </c:tx>
          <c:spPr>
            <a:ln w="28575" cap="rnd">
              <a:solidFill>
                <a:schemeClr val="accent1">
                  <a:lumMod val="60000"/>
                  <a:lumOff val="4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42.637279118373549</c:v>
                </c:pt>
                <c:pt idx="1">
                  <c:v>43.405343945423539</c:v>
                </c:pt>
                <c:pt idx="2">
                  <c:v>44.492090718505814</c:v>
                </c:pt>
                <c:pt idx="3">
                  <c:v>44.413962728218706</c:v>
                </c:pt>
                <c:pt idx="4">
                  <c:v>44.283487668469789</c:v>
                </c:pt>
                <c:pt idx="5">
                  <c:v>43.718592964824118</c:v>
                </c:pt>
                <c:pt idx="6">
                  <c:v>42.76448417915681</c:v>
                </c:pt>
                <c:pt idx="7">
                  <c:v>43.096998695084821</c:v>
                </c:pt>
                <c:pt idx="8">
                  <c:v>43.552123552123554</c:v>
                </c:pt>
                <c:pt idx="9">
                  <c:v>43.546038543897211</c:v>
                </c:pt>
                <c:pt idx="10">
                  <c:v>43.577903198221314</c:v>
                </c:pt>
                <c:pt idx="11">
                  <c:v>44.179511198160604</c:v>
                </c:pt>
                <c:pt idx="12">
                  <c:v>44.4954128440367</c:v>
                </c:pt>
                <c:pt idx="13">
                  <c:v>45.083646295664046</c:v>
                </c:pt>
                <c:pt idx="14">
                  <c:v>45.667427508665142</c:v>
                </c:pt>
                <c:pt idx="15">
                  <c:v>45.753123944613307</c:v>
                </c:pt>
                <c:pt idx="16">
                  <c:v>46.144781144781142</c:v>
                </c:pt>
                <c:pt idx="17">
                  <c:v>46.34826711749789</c:v>
                </c:pt>
                <c:pt idx="18">
                  <c:v>46.522254188525977</c:v>
                </c:pt>
                <c:pt idx="19">
                  <c:v>46.565339220514559</c:v>
                </c:pt>
                <c:pt idx="20">
                  <c:v>46.981561000252583</c:v>
                </c:pt>
              </c:numCache>
            </c:numRef>
          </c:val>
          <c:smooth val="0"/>
          <c:extLst>
            <c:ext xmlns:c16="http://schemas.microsoft.com/office/drawing/2014/chart" uri="{C3380CC4-5D6E-409C-BE32-E72D297353CC}">
              <c16:uniqueId val="{00000018-2F0D-43E9-BA68-B9D7FF5EDED3}"/>
            </c:ext>
          </c:extLst>
        </c:ser>
        <c:ser>
          <c:idx val="25"/>
          <c:order val="25"/>
          <c:tx>
            <c:strRef>
              <c:f>'screening pivot'!$AA$5:$AA$6</c:f>
              <c:strCache>
                <c:ptCount val="1"/>
                <c:pt idx="0">
                  <c:v>NHS MERTON CCG</c:v>
                </c:pt>
              </c:strCache>
            </c:strRef>
          </c:tx>
          <c:spPr>
            <a:ln w="28575" cap="rnd">
              <a:solidFill>
                <a:schemeClr val="accent2">
                  <a:lumMod val="60000"/>
                  <a:lumOff val="4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47.108111253345747</c:v>
                </c:pt>
                <c:pt idx="1">
                  <c:v>48.247676631956111</c:v>
                </c:pt>
                <c:pt idx="2">
                  <c:v>49.59598165538327</c:v>
                </c:pt>
                <c:pt idx="3">
                  <c:v>49.757621458580196</c:v>
                </c:pt>
                <c:pt idx="4">
                  <c:v>49.66116052520119</c:v>
                </c:pt>
                <c:pt idx="5">
                  <c:v>49.104286628278949</c:v>
                </c:pt>
                <c:pt idx="6">
                  <c:v>47.56768417646424</c:v>
                </c:pt>
                <c:pt idx="7">
                  <c:v>48.2780817508851</c:v>
                </c:pt>
                <c:pt idx="8">
                  <c:v>47.95735247545656</c:v>
                </c:pt>
                <c:pt idx="9">
                  <c:v>47.902556259558665</c:v>
                </c:pt>
                <c:pt idx="10">
                  <c:v>48.423693683866041</c:v>
                </c:pt>
                <c:pt idx="11">
                  <c:v>48.595474915291284</c:v>
                </c:pt>
                <c:pt idx="12">
                  <c:v>49.335656719668918</c:v>
                </c:pt>
                <c:pt idx="13">
                  <c:v>49.410728053750411</c:v>
                </c:pt>
                <c:pt idx="14">
                  <c:v>50.296254891000558</c:v>
                </c:pt>
                <c:pt idx="15">
                  <c:v>50.298188365027563</c:v>
                </c:pt>
                <c:pt idx="16">
                  <c:v>50.878393794204882</c:v>
                </c:pt>
                <c:pt idx="17">
                  <c:v>50.725806451612897</c:v>
                </c:pt>
                <c:pt idx="18">
                  <c:v>51.061583577712611</c:v>
                </c:pt>
                <c:pt idx="19">
                  <c:v>51.854038734057625</c:v>
                </c:pt>
                <c:pt idx="20">
                  <c:v>53.30812854442344</c:v>
                </c:pt>
              </c:numCache>
            </c:numRef>
          </c:val>
          <c:smooth val="0"/>
          <c:extLst>
            <c:ext xmlns:c16="http://schemas.microsoft.com/office/drawing/2014/chart" uri="{C3380CC4-5D6E-409C-BE32-E72D297353CC}">
              <c16:uniqueId val="{00000019-2F0D-43E9-BA68-B9D7FF5EDED3}"/>
            </c:ext>
          </c:extLst>
        </c:ser>
        <c:ser>
          <c:idx val="26"/>
          <c:order val="26"/>
          <c:tx>
            <c:strRef>
              <c:f>'screening pivot'!$AB$5:$AB$6</c:f>
              <c:strCache>
                <c:ptCount val="1"/>
                <c:pt idx="0">
                  <c:v>NHS NEWHAM CCG</c:v>
                </c:pt>
              </c:strCache>
            </c:strRef>
          </c:tx>
          <c:spPr>
            <a:ln w="28575" cap="rnd">
              <a:solidFill>
                <a:schemeClr val="accent3">
                  <a:lumMod val="60000"/>
                  <a:lumOff val="4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36.097077761267954</c:v>
                </c:pt>
                <c:pt idx="1">
                  <c:v>37.094402509557888</c:v>
                </c:pt>
                <c:pt idx="2">
                  <c:v>38.49307046652352</c:v>
                </c:pt>
                <c:pt idx="3">
                  <c:v>40.530153724871894</c:v>
                </c:pt>
                <c:pt idx="4">
                  <c:v>41.634578359645744</c:v>
                </c:pt>
                <c:pt idx="5">
                  <c:v>41.295166588456119</c:v>
                </c:pt>
                <c:pt idx="6">
                  <c:v>40.72829640392299</c:v>
                </c:pt>
                <c:pt idx="7">
                  <c:v>40.083964588847309</c:v>
                </c:pt>
                <c:pt idx="8">
                  <c:v>38.995965934558498</c:v>
                </c:pt>
                <c:pt idx="9">
                  <c:v>38.796075311588439</c:v>
                </c:pt>
                <c:pt idx="10">
                  <c:v>39.083391977480645</c:v>
                </c:pt>
                <c:pt idx="11">
                  <c:v>39.262037683182136</c:v>
                </c:pt>
                <c:pt idx="12">
                  <c:v>39.782858151646217</c:v>
                </c:pt>
                <c:pt idx="13">
                  <c:v>40.055595408895265</c:v>
                </c:pt>
                <c:pt idx="14">
                  <c:v>39.570498151733851</c:v>
                </c:pt>
                <c:pt idx="15">
                  <c:v>40.095045322538063</c:v>
                </c:pt>
                <c:pt idx="16">
                  <c:v>40.946266819101226</c:v>
                </c:pt>
                <c:pt idx="17">
                  <c:v>41.561668145519079</c:v>
                </c:pt>
                <c:pt idx="18">
                  <c:v>42.199281867145423</c:v>
                </c:pt>
                <c:pt idx="19">
                  <c:v>42.504251320146778</c:v>
                </c:pt>
                <c:pt idx="20">
                  <c:v>43.261779638371785</c:v>
                </c:pt>
              </c:numCache>
            </c:numRef>
          </c:val>
          <c:smooth val="0"/>
          <c:extLst>
            <c:ext xmlns:c16="http://schemas.microsoft.com/office/drawing/2014/chart" uri="{C3380CC4-5D6E-409C-BE32-E72D297353CC}">
              <c16:uniqueId val="{0000001A-2F0D-43E9-BA68-B9D7FF5EDED3}"/>
            </c:ext>
          </c:extLst>
        </c:ser>
        <c:ser>
          <c:idx val="27"/>
          <c:order val="27"/>
          <c:tx>
            <c:strRef>
              <c:f>'screening pivot'!$AC$5:$AC$6</c:f>
              <c:strCache>
                <c:ptCount val="1"/>
                <c:pt idx="0">
                  <c:v>NHS REDBRIDGE CCG</c:v>
                </c:pt>
              </c:strCache>
            </c:strRef>
          </c:tx>
          <c:spPr>
            <a:ln w="28575" cap="rnd">
              <a:solidFill>
                <a:schemeClr val="accent4">
                  <a:lumMod val="60000"/>
                  <a:lumOff val="4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45.969321148825067</c:v>
                </c:pt>
                <c:pt idx="1">
                  <c:v>45.651704790677599</c:v>
                </c:pt>
                <c:pt idx="2">
                  <c:v>47.766230260493991</c:v>
                </c:pt>
                <c:pt idx="3">
                  <c:v>47.100424328147099</c:v>
                </c:pt>
                <c:pt idx="4">
                  <c:v>46.565279030802934</c:v>
                </c:pt>
                <c:pt idx="5">
                  <c:v>46.740994854202398</c:v>
                </c:pt>
                <c:pt idx="6">
                  <c:v>46.852242564486488</c:v>
                </c:pt>
                <c:pt idx="7">
                  <c:v>46.083292017848287</c:v>
                </c:pt>
                <c:pt idx="8">
                  <c:v>46.51640660116869</c:v>
                </c:pt>
                <c:pt idx="9">
                  <c:v>46.41223369494184</c:v>
                </c:pt>
                <c:pt idx="10">
                  <c:v>47.094760608274122</c:v>
                </c:pt>
                <c:pt idx="11">
                  <c:v>47.073482858489932</c:v>
                </c:pt>
                <c:pt idx="12">
                  <c:v>46.5047065337763</c:v>
                </c:pt>
                <c:pt idx="13">
                  <c:v>46.510143282735136</c:v>
                </c:pt>
                <c:pt idx="14">
                  <c:v>46.600331674958539</c:v>
                </c:pt>
                <c:pt idx="15">
                  <c:v>46.979019942175107</c:v>
                </c:pt>
                <c:pt idx="16">
                  <c:v>48.072649245152888</c:v>
                </c:pt>
                <c:pt idx="17">
                  <c:v>47.714692392851497</c:v>
                </c:pt>
                <c:pt idx="18">
                  <c:v>47.868902908139717</c:v>
                </c:pt>
                <c:pt idx="19">
                  <c:v>47.949405902644692</c:v>
                </c:pt>
                <c:pt idx="20">
                  <c:v>48.908925594787092</c:v>
                </c:pt>
              </c:numCache>
            </c:numRef>
          </c:val>
          <c:smooth val="0"/>
          <c:extLst>
            <c:ext xmlns:c16="http://schemas.microsoft.com/office/drawing/2014/chart" uri="{C3380CC4-5D6E-409C-BE32-E72D297353CC}">
              <c16:uniqueId val="{0000001B-2F0D-43E9-BA68-B9D7FF5EDED3}"/>
            </c:ext>
          </c:extLst>
        </c:ser>
        <c:ser>
          <c:idx val="28"/>
          <c:order val="28"/>
          <c:tx>
            <c:strRef>
              <c:f>'screening pivot'!$AD$5:$AD$6</c:f>
              <c:strCache>
                <c:ptCount val="1"/>
                <c:pt idx="0">
                  <c:v>NHS RICHMOND CCG</c:v>
                </c:pt>
              </c:strCache>
            </c:strRef>
          </c:tx>
          <c:spPr>
            <a:ln w="28575" cap="rnd">
              <a:solidFill>
                <a:schemeClr val="accent5">
                  <a:lumMod val="60000"/>
                  <a:lumOff val="4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52.023000522739146</c:v>
                </c:pt>
                <c:pt idx="1">
                  <c:v>52.926976463488231</c:v>
                </c:pt>
                <c:pt idx="2">
                  <c:v>54.103703703703701</c:v>
                </c:pt>
                <c:pt idx="3">
                  <c:v>54.349514563106794</c:v>
                </c:pt>
                <c:pt idx="4">
                  <c:v>54.493511524307571</c:v>
                </c:pt>
                <c:pt idx="5">
                  <c:v>53.668639053254438</c:v>
                </c:pt>
                <c:pt idx="6">
                  <c:v>52.571088873476668</c:v>
                </c:pt>
                <c:pt idx="7">
                  <c:v>52.965935787000781</c:v>
                </c:pt>
                <c:pt idx="8">
                  <c:v>52.97835663665964</c:v>
                </c:pt>
                <c:pt idx="9">
                  <c:v>53.159922928709058</c:v>
                </c:pt>
                <c:pt idx="10">
                  <c:v>53.508095605242865</c:v>
                </c:pt>
                <c:pt idx="11">
                  <c:v>53.882833787465941</c:v>
                </c:pt>
                <c:pt idx="12">
                  <c:v>54.335090802577625</c:v>
                </c:pt>
                <c:pt idx="13">
                  <c:v>54.343989017454405</c:v>
                </c:pt>
                <c:pt idx="14">
                  <c:v>54.508840864440074</c:v>
                </c:pt>
                <c:pt idx="15">
                  <c:v>54.573321467418182</c:v>
                </c:pt>
                <c:pt idx="16">
                  <c:v>54.693354367974756</c:v>
                </c:pt>
                <c:pt idx="17">
                  <c:v>54.789499752352654</c:v>
                </c:pt>
                <c:pt idx="18">
                  <c:v>55.073331337922781</c:v>
                </c:pt>
                <c:pt idx="19">
                  <c:v>55.315947843530587</c:v>
                </c:pt>
                <c:pt idx="20">
                  <c:v>56.247496996395675</c:v>
                </c:pt>
              </c:numCache>
            </c:numRef>
          </c:val>
          <c:smooth val="0"/>
          <c:extLst>
            <c:ext xmlns:c16="http://schemas.microsoft.com/office/drawing/2014/chart" uri="{C3380CC4-5D6E-409C-BE32-E72D297353CC}">
              <c16:uniqueId val="{0000001C-2F0D-43E9-BA68-B9D7FF5EDED3}"/>
            </c:ext>
          </c:extLst>
        </c:ser>
        <c:ser>
          <c:idx val="29"/>
          <c:order val="29"/>
          <c:tx>
            <c:strRef>
              <c:f>'screening pivot'!$AE$5:$AE$6</c:f>
              <c:strCache>
                <c:ptCount val="1"/>
                <c:pt idx="0">
                  <c:v>NHS SOUTHWARK CCG</c:v>
                </c:pt>
              </c:strCache>
            </c:strRef>
          </c:tx>
          <c:spPr>
            <a:ln w="28575" cap="rnd">
              <a:solidFill>
                <a:schemeClr val="accent6">
                  <a:lumMod val="60000"/>
                  <a:lumOff val="4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39.561908679555742</c:v>
                </c:pt>
                <c:pt idx="1">
                  <c:v>40.74446680080483</c:v>
                </c:pt>
                <c:pt idx="2">
                  <c:v>40.709476434529194</c:v>
                </c:pt>
                <c:pt idx="3">
                  <c:v>41.36449905104385</c:v>
                </c:pt>
                <c:pt idx="4">
                  <c:v>41.082362235828562</c:v>
                </c:pt>
                <c:pt idx="5">
                  <c:v>39.868058290665616</c:v>
                </c:pt>
                <c:pt idx="6">
                  <c:v>40.234223770809137</c:v>
                </c:pt>
                <c:pt idx="7">
                  <c:v>41.001713959245855</c:v>
                </c:pt>
                <c:pt idx="8">
                  <c:v>40.955056179775276</c:v>
                </c:pt>
                <c:pt idx="9">
                  <c:v>41.173194728049005</c:v>
                </c:pt>
                <c:pt idx="10">
                  <c:v>41.256880733944953</c:v>
                </c:pt>
                <c:pt idx="11">
                  <c:v>41.828456840762009</c:v>
                </c:pt>
                <c:pt idx="12">
                  <c:v>41.972622609010969</c:v>
                </c:pt>
                <c:pt idx="13">
                  <c:v>42.291666666666664</c:v>
                </c:pt>
                <c:pt idx="14">
                  <c:v>42.411436791943899</c:v>
                </c:pt>
                <c:pt idx="15">
                  <c:v>42.495951052726291</c:v>
                </c:pt>
                <c:pt idx="16">
                  <c:v>42.688172043010752</c:v>
                </c:pt>
                <c:pt idx="17">
                  <c:v>43.210095982936366</c:v>
                </c:pt>
                <c:pt idx="18">
                  <c:v>43.272211887678267</c:v>
                </c:pt>
                <c:pt idx="19">
                  <c:v>43.595187544232125</c:v>
                </c:pt>
                <c:pt idx="20">
                  <c:v>44.447401099875819</c:v>
                </c:pt>
              </c:numCache>
            </c:numRef>
          </c:val>
          <c:smooth val="0"/>
          <c:extLst>
            <c:ext xmlns:c16="http://schemas.microsoft.com/office/drawing/2014/chart" uri="{C3380CC4-5D6E-409C-BE32-E72D297353CC}">
              <c16:uniqueId val="{0000001D-2F0D-43E9-BA68-B9D7FF5EDED3}"/>
            </c:ext>
          </c:extLst>
        </c:ser>
        <c:ser>
          <c:idx val="30"/>
          <c:order val="30"/>
          <c:tx>
            <c:strRef>
              <c:f>'screening pivot'!$AF$5:$AF$6</c:f>
              <c:strCache>
                <c:ptCount val="1"/>
                <c:pt idx="0">
                  <c:v>NHS SUTTON CCG</c:v>
                </c:pt>
              </c:strCache>
            </c:strRef>
          </c:tx>
          <c:spPr>
            <a:ln w="28575" cap="rnd">
              <a:solidFill>
                <a:schemeClr val="accent1">
                  <a:lumMod val="5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52.0613726868119</c:v>
                </c:pt>
                <c:pt idx="1">
                  <c:v>53.104852392263311</c:v>
                </c:pt>
                <c:pt idx="2">
                  <c:v>54.760830324909747</c:v>
                </c:pt>
                <c:pt idx="3">
                  <c:v>54.398404608907605</c:v>
                </c:pt>
                <c:pt idx="4">
                  <c:v>54.633773605501581</c:v>
                </c:pt>
                <c:pt idx="5">
                  <c:v>54.006853100475297</c:v>
                </c:pt>
                <c:pt idx="6">
                  <c:v>52.552651891057444</c:v>
                </c:pt>
                <c:pt idx="7">
                  <c:v>53.136735144687428</c:v>
                </c:pt>
                <c:pt idx="8">
                  <c:v>53.377556661138748</c:v>
                </c:pt>
                <c:pt idx="9">
                  <c:v>53.089171974522301</c:v>
                </c:pt>
                <c:pt idx="10">
                  <c:v>53.388024717664607</c:v>
                </c:pt>
                <c:pt idx="11">
                  <c:v>53.675687193692731</c:v>
                </c:pt>
                <c:pt idx="12">
                  <c:v>54.3145555193748</c:v>
                </c:pt>
                <c:pt idx="13">
                  <c:v>54.89766881908723</c:v>
                </c:pt>
                <c:pt idx="14">
                  <c:v>55.637009885593692</c:v>
                </c:pt>
                <c:pt idx="15">
                  <c:v>55.981076819103407</c:v>
                </c:pt>
                <c:pt idx="16">
                  <c:v>56.651922422592719</c:v>
                </c:pt>
                <c:pt idx="17">
                  <c:v>56.688408284700763</c:v>
                </c:pt>
                <c:pt idx="18">
                  <c:v>56.791705498602049</c:v>
                </c:pt>
                <c:pt idx="19">
                  <c:v>57.126002831524303</c:v>
                </c:pt>
                <c:pt idx="20">
                  <c:v>58.77512636652169</c:v>
                </c:pt>
              </c:numCache>
            </c:numRef>
          </c:val>
          <c:smooth val="0"/>
          <c:extLst>
            <c:ext xmlns:c16="http://schemas.microsoft.com/office/drawing/2014/chart" uri="{C3380CC4-5D6E-409C-BE32-E72D297353CC}">
              <c16:uniqueId val="{0000001E-2F0D-43E9-BA68-B9D7FF5EDED3}"/>
            </c:ext>
          </c:extLst>
        </c:ser>
        <c:ser>
          <c:idx val="31"/>
          <c:order val="31"/>
          <c:tx>
            <c:strRef>
              <c:f>'screening pivot'!$AG$5:$AG$6</c:f>
              <c:strCache>
                <c:ptCount val="1"/>
                <c:pt idx="0">
                  <c:v>NHS TOWER HAMLETS CCG</c:v>
                </c:pt>
              </c:strCache>
            </c:strRef>
          </c:tx>
          <c:spPr>
            <a:ln w="28575" cap="rnd">
              <a:solidFill>
                <a:schemeClr val="accent2">
                  <a:lumMod val="5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37.659574468085104</c:v>
                </c:pt>
                <c:pt idx="1">
                  <c:v>38.835418671799808</c:v>
                </c:pt>
                <c:pt idx="2">
                  <c:v>38.595958061084943</c:v>
                </c:pt>
                <c:pt idx="3">
                  <c:v>38.532241849777392</c:v>
                </c:pt>
                <c:pt idx="4">
                  <c:v>38.748445917944466</c:v>
                </c:pt>
                <c:pt idx="5">
                  <c:v>38.107822410147989</c:v>
                </c:pt>
                <c:pt idx="6">
                  <c:v>37.637650760356586</c:v>
                </c:pt>
                <c:pt idx="7">
                  <c:v>38.223363980530017</c:v>
                </c:pt>
                <c:pt idx="8">
                  <c:v>38.12785388127854</c:v>
                </c:pt>
                <c:pt idx="9">
                  <c:v>38.831291234684265</c:v>
                </c:pt>
                <c:pt idx="10">
                  <c:v>39.356502850936735</c:v>
                </c:pt>
                <c:pt idx="11">
                  <c:v>39.283271782245933</c:v>
                </c:pt>
                <c:pt idx="12">
                  <c:v>39.519322681960944</c:v>
                </c:pt>
                <c:pt idx="13">
                  <c:v>39.622641509433961</c:v>
                </c:pt>
                <c:pt idx="14">
                  <c:v>40.103598691384953</c:v>
                </c:pt>
                <c:pt idx="15">
                  <c:v>40.328221684153888</c:v>
                </c:pt>
                <c:pt idx="16">
                  <c:v>40.827457762405217</c:v>
                </c:pt>
                <c:pt idx="17">
                  <c:v>41.273616065530454</c:v>
                </c:pt>
                <c:pt idx="18">
                  <c:v>41.68615224733697</c:v>
                </c:pt>
                <c:pt idx="19">
                  <c:v>41.692586832555726</c:v>
                </c:pt>
                <c:pt idx="20">
                  <c:v>42.989810395975752</c:v>
                </c:pt>
              </c:numCache>
            </c:numRef>
          </c:val>
          <c:smooth val="0"/>
          <c:extLst>
            <c:ext xmlns:c16="http://schemas.microsoft.com/office/drawing/2014/chart" uri="{C3380CC4-5D6E-409C-BE32-E72D297353CC}">
              <c16:uniqueId val="{0000001F-2F0D-43E9-BA68-B9D7FF5EDED3}"/>
            </c:ext>
          </c:extLst>
        </c:ser>
        <c:ser>
          <c:idx val="32"/>
          <c:order val="32"/>
          <c:tx>
            <c:strRef>
              <c:f>'screening pivot'!$AH$5:$AH$6</c:f>
              <c:strCache>
                <c:ptCount val="1"/>
                <c:pt idx="0">
                  <c:v>NHS WALTHAM FOREST CCG</c:v>
                </c:pt>
              </c:strCache>
            </c:strRef>
          </c:tx>
          <c:spPr>
            <a:ln w="28575" cap="rnd">
              <a:solidFill>
                <a:schemeClr val="accent3">
                  <a:lumMod val="5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46.368015414258188</c:v>
                </c:pt>
                <c:pt idx="1">
                  <c:v>46.338253266898562</c:v>
                </c:pt>
                <c:pt idx="2">
                  <c:v>46.332869726471955</c:v>
                </c:pt>
                <c:pt idx="3">
                  <c:v>45.916297935103245</c:v>
                </c:pt>
                <c:pt idx="4">
                  <c:v>46.296630023427646</c:v>
                </c:pt>
                <c:pt idx="5">
                  <c:v>46.15246957766643</c:v>
                </c:pt>
                <c:pt idx="6">
                  <c:v>45.603616380074456</c:v>
                </c:pt>
                <c:pt idx="7">
                  <c:v>45.884106250547909</c:v>
                </c:pt>
                <c:pt idx="8">
                  <c:v>45.264819361627502</c:v>
                </c:pt>
                <c:pt idx="9">
                  <c:v>45.398399443284617</c:v>
                </c:pt>
                <c:pt idx="10">
                  <c:v>45.381944444444443</c:v>
                </c:pt>
                <c:pt idx="11">
                  <c:v>45.359034470782319</c:v>
                </c:pt>
                <c:pt idx="12">
                  <c:v>45.186402560332148</c:v>
                </c:pt>
                <c:pt idx="13">
                  <c:v>45.216342009998279</c:v>
                </c:pt>
                <c:pt idx="14">
                  <c:v>45.498364606644856</c:v>
                </c:pt>
                <c:pt idx="15">
                  <c:v>45.718457442239973</c:v>
                </c:pt>
                <c:pt idx="16">
                  <c:v>46.001897696886054</c:v>
                </c:pt>
                <c:pt idx="17">
                  <c:v>46.248282967032964</c:v>
                </c:pt>
                <c:pt idx="18">
                  <c:v>46.463704206241516</c:v>
                </c:pt>
                <c:pt idx="19">
                  <c:v>46.873133691664535</c:v>
                </c:pt>
                <c:pt idx="20">
                  <c:v>47.885540643200805</c:v>
                </c:pt>
              </c:numCache>
            </c:numRef>
          </c:val>
          <c:smooth val="0"/>
          <c:extLst>
            <c:ext xmlns:c16="http://schemas.microsoft.com/office/drawing/2014/chart" uri="{C3380CC4-5D6E-409C-BE32-E72D297353CC}">
              <c16:uniqueId val="{00000020-2F0D-43E9-BA68-B9D7FF5EDED3}"/>
            </c:ext>
          </c:extLst>
        </c:ser>
        <c:ser>
          <c:idx val="33"/>
          <c:order val="33"/>
          <c:tx>
            <c:strRef>
              <c:f>'screening pivot'!$AI$5:$AI$6</c:f>
              <c:strCache>
                <c:ptCount val="1"/>
                <c:pt idx="0">
                  <c:v>NHS WANDSWORTH CCG</c:v>
                </c:pt>
              </c:strCache>
            </c:strRef>
          </c:tx>
          <c:spPr>
            <a:ln w="28575" cap="rnd">
              <a:solidFill>
                <a:schemeClr val="accent4">
                  <a:lumMod val="5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46.417417685375213</c:v>
                </c:pt>
                <c:pt idx="1">
                  <c:v>47.126140079160209</c:v>
                </c:pt>
                <c:pt idx="2">
                  <c:v>47.671436843411364</c:v>
                </c:pt>
                <c:pt idx="3">
                  <c:v>47.557737185161344</c:v>
                </c:pt>
                <c:pt idx="4">
                  <c:v>47.210021148527737</c:v>
                </c:pt>
                <c:pt idx="5">
                  <c:v>46.545425022326867</c:v>
                </c:pt>
                <c:pt idx="6">
                  <c:v>45.570546163849158</c:v>
                </c:pt>
                <c:pt idx="7">
                  <c:v>46.238383838383839</c:v>
                </c:pt>
                <c:pt idx="8">
                  <c:v>46.561822996068365</c:v>
                </c:pt>
                <c:pt idx="9">
                  <c:v>46.636011616650528</c:v>
                </c:pt>
                <c:pt idx="10">
                  <c:v>46.785886901884972</c:v>
                </c:pt>
                <c:pt idx="11">
                  <c:v>46.867167919799499</c:v>
                </c:pt>
                <c:pt idx="12">
                  <c:v>46.921322690992021</c:v>
                </c:pt>
                <c:pt idx="13">
                  <c:v>47.283274777351089</c:v>
                </c:pt>
                <c:pt idx="14">
                  <c:v>48.143257963360291</c:v>
                </c:pt>
                <c:pt idx="15">
                  <c:v>48.533822059313565</c:v>
                </c:pt>
                <c:pt idx="16">
                  <c:v>48.934926071339071</c:v>
                </c:pt>
                <c:pt idx="17">
                  <c:v>49.22454484153743</c:v>
                </c:pt>
                <c:pt idx="18">
                  <c:v>49.869802603947925</c:v>
                </c:pt>
                <c:pt idx="19">
                  <c:v>50.126860622462786</c:v>
                </c:pt>
                <c:pt idx="20">
                  <c:v>51.049957662997457</c:v>
                </c:pt>
              </c:numCache>
            </c:numRef>
          </c:val>
          <c:smooth val="0"/>
          <c:extLst>
            <c:ext xmlns:c16="http://schemas.microsoft.com/office/drawing/2014/chart" uri="{C3380CC4-5D6E-409C-BE32-E72D297353CC}">
              <c16:uniqueId val="{00000021-2F0D-43E9-BA68-B9D7FF5EDED3}"/>
            </c:ext>
          </c:extLst>
        </c:ser>
        <c:ser>
          <c:idx val="34"/>
          <c:order val="34"/>
          <c:tx>
            <c:strRef>
              <c:f>'screening pivot'!$AJ$5:$AJ$6</c:f>
              <c:strCache>
                <c:ptCount val="1"/>
                <c:pt idx="0">
                  <c:v>NHS WEST LONDON CCG</c:v>
                </c:pt>
              </c:strCache>
            </c:strRef>
          </c:tx>
          <c:spPr>
            <a:ln w="28575" cap="rnd">
              <a:solidFill>
                <a:schemeClr val="accent5">
                  <a:lumMod val="5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36.481113320079523</c:v>
                </c:pt>
                <c:pt idx="1">
                  <c:v>36.312958435207825</c:v>
                </c:pt>
                <c:pt idx="2">
                  <c:v>36.590316033632938</c:v>
                </c:pt>
                <c:pt idx="3">
                  <c:v>36.76398309249975</c:v>
                </c:pt>
                <c:pt idx="4">
                  <c:v>36.58393014814088</c:v>
                </c:pt>
                <c:pt idx="5">
                  <c:v>36.273450545133088</c:v>
                </c:pt>
                <c:pt idx="6">
                  <c:v>35.512644579494221</c:v>
                </c:pt>
                <c:pt idx="7">
                  <c:v>34.978132724852635</c:v>
                </c:pt>
                <c:pt idx="8">
                  <c:v>35.232917799231416</c:v>
                </c:pt>
                <c:pt idx="9">
                  <c:v>35.014164305949009</c:v>
                </c:pt>
                <c:pt idx="10">
                  <c:v>34.679575841401565</c:v>
                </c:pt>
                <c:pt idx="11">
                  <c:v>34.819708230112859</c:v>
                </c:pt>
                <c:pt idx="12">
                  <c:v>34.799671442913208</c:v>
                </c:pt>
                <c:pt idx="13">
                  <c:v>35.058995701088449</c:v>
                </c:pt>
                <c:pt idx="14">
                  <c:v>35.286115897342881</c:v>
                </c:pt>
                <c:pt idx="15">
                  <c:v>35.444078947368425</c:v>
                </c:pt>
                <c:pt idx="16">
                  <c:v>35.961768219832734</c:v>
                </c:pt>
                <c:pt idx="17">
                  <c:v>36.350844277673545</c:v>
                </c:pt>
                <c:pt idx="18">
                  <c:v>36.141886230332368</c:v>
                </c:pt>
                <c:pt idx="19">
                  <c:v>36.431713938032388</c:v>
                </c:pt>
                <c:pt idx="20">
                  <c:v>37.045982350209009</c:v>
                </c:pt>
              </c:numCache>
            </c:numRef>
          </c:val>
          <c:smooth val="0"/>
          <c:extLst>
            <c:ext xmlns:c16="http://schemas.microsoft.com/office/drawing/2014/chart" uri="{C3380CC4-5D6E-409C-BE32-E72D297353CC}">
              <c16:uniqueId val="{00000022-2F0D-43E9-BA68-B9D7FF5EDED3}"/>
            </c:ext>
          </c:extLst>
        </c:ser>
        <c:ser>
          <c:idx val="35"/>
          <c:order val="35"/>
          <c:tx>
            <c:strRef>
              <c:f>'screening pivot'!$AK$5:$AK$6</c:f>
              <c:strCache>
                <c:ptCount val="1"/>
                <c:pt idx="0">
                  <c:v>North London Partners in Health &amp; Care (STP)</c:v>
                </c:pt>
              </c:strCache>
            </c:strRef>
          </c:tx>
          <c:spPr>
            <a:ln w="28575" cap="rnd">
              <a:solidFill>
                <a:schemeClr val="accent6">
                  <a:lumMod val="5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45.815419647560624</c:v>
                </c:pt>
                <c:pt idx="1">
                  <c:v>46.240832338393311</c:v>
                </c:pt>
                <c:pt idx="2">
                  <c:v>47.002497201412211</c:v>
                </c:pt>
                <c:pt idx="3">
                  <c:v>47.235378912685341</c:v>
                </c:pt>
                <c:pt idx="4">
                  <c:v>47.206139984983729</c:v>
                </c:pt>
                <c:pt idx="5">
                  <c:v>46.728634895654025</c:v>
                </c:pt>
                <c:pt idx="6">
                  <c:v>45.905148315575936</c:v>
                </c:pt>
                <c:pt idx="7">
                  <c:v>45.723866314474165</c:v>
                </c:pt>
                <c:pt idx="8">
                  <c:v>45.655481700969005</c:v>
                </c:pt>
                <c:pt idx="9">
                  <c:v>45.672159027098139</c:v>
                </c:pt>
                <c:pt idx="10">
                  <c:v>45.988014382740708</c:v>
                </c:pt>
                <c:pt idx="11">
                  <c:v>46.237660197436838</c:v>
                </c:pt>
                <c:pt idx="12">
                  <c:v>46.206675738413509</c:v>
                </c:pt>
                <c:pt idx="13">
                  <c:v>46.566602921561376</c:v>
                </c:pt>
                <c:pt idx="14">
                  <c:v>47.02904042439976</c:v>
                </c:pt>
                <c:pt idx="15">
                  <c:v>47.28912725499756</c:v>
                </c:pt>
                <c:pt idx="16">
                  <c:v>47.688552599463023</c:v>
                </c:pt>
                <c:pt idx="17">
                  <c:v>47.419757287059092</c:v>
                </c:pt>
                <c:pt idx="18">
                  <c:v>47.400222354704091</c:v>
                </c:pt>
                <c:pt idx="19">
                  <c:v>47.513670402976224</c:v>
                </c:pt>
                <c:pt idx="20">
                  <c:v>48.542900821708393</c:v>
                </c:pt>
              </c:numCache>
            </c:numRef>
          </c:val>
          <c:smooth val="0"/>
          <c:extLst>
            <c:ext xmlns:c16="http://schemas.microsoft.com/office/drawing/2014/chart" uri="{C3380CC4-5D6E-409C-BE32-E72D297353CC}">
              <c16:uniqueId val="{00000023-2F0D-43E9-BA68-B9D7FF5EDED3}"/>
            </c:ext>
          </c:extLst>
        </c:ser>
        <c:ser>
          <c:idx val="36"/>
          <c:order val="36"/>
          <c:tx>
            <c:strRef>
              <c:f>'screening pivot'!$AL$5:$AL$6</c:f>
              <c:strCache>
                <c:ptCount val="1"/>
                <c:pt idx="0">
                  <c:v>North West London Health &amp; Care Partnership (STP)</c:v>
                </c:pt>
              </c:strCache>
            </c:strRef>
          </c:tx>
          <c:spPr>
            <a:ln w="28575" cap="rnd">
              <a:solidFill>
                <a:schemeClr val="accent1">
                  <a:lumMod val="70000"/>
                  <a:lumOff val="3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43.153171209691784</c:v>
                </c:pt>
                <c:pt idx="1">
                  <c:v>43.651511237406353</c:v>
                </c:pt>
                <c:pt idx="2">
                  <c:v>44.124710387947907</c:v>
                </c:pt>
                <c:pt idx="3">
                  <c:v>44.229998945925999</c:v>
                </c:pt>
                <c:pt idx="4">
                  <c:v>44.180540219145506</c:v>
                </c:pt>
                <c:pt idx="5">
                  <c:v>43.620788973992447</c:v>
                </c:pt>
                <c:pt idx="6">
                  <c:v>43.028236547682475</c:v>
                </c:pt>
                <c:pt idx="7">
                  <c:v>43.066293105264265</c:v>
                </c:pt>
                <c:pt idx="8">
                  <c:v>42.985798767283022</c:v>
                </c:pt>
                <c:pt idx="9">
                  <c:v>43.150945389246857</c:v>
                </c:pt>
                <c:pt idx="10">
                  <c:v>42.979301195078726</c:v>
                </c:pt>
                <c:pt idx="11">
                  <c:v>43.19582838556456</c:v>
                </c:pt>
                <c:pt idx="12">
                  <c:v>43.118831750213545</c:v>
                </c:pt>
                <c:pt idx="13">
                  <c:v>43.42287882059032</c:v>
                </c:pt>
                <c:pt idx="14">
                  <c:v>43.62881312483978</c:v>
                </c:pt>
                <c:pt idx="15">
                  <c:v>43.801365306477528</c:v>
                </c:pt>
                <c:pt idx="16">
                  <c:v>44.185783588225618</c:v>
                </c:pt>
                <c:pt idx="17">
                  <c:v>44.479015994255803</c:v>
                </c:pt>
                <c:pt idx="18">
                  <c:v>44.458439576869118</c:v>
                </c:pt>
                <c:pt idx="19">
                  <c:v>44.610803039638533</c:v>
                </c:pt>
                <c:pt idx="20">
                  <c:v>45.278890978980947</c:v>
                </c:pt>
              </c:numCache>
            </c:numRef>
          </c:val>
          <c:smooth val="0"/>
          <c:extLst>
            <c:ext xmlns:c16="http://schemas.microsoft.com/office/drawing/2014/chart" uri="{C3380CC4-5D6E-409C-BE32-E72D297353CC}">
              <c16:uniqueId val="{00000024-2F0D-43E9-BA68-B9D7FF5EDED3}"/>
            </c:ext>
          </c:extLst>
        </c:ser>
        <c:ser>
          <c:idx val="37"/>
          <c:order val="37"/>
          <c:tx>
            <c:strRef>
              <c:f>'screening pivot'!$AM$5:$AM$6</c:f>
              <c:strCache>
                <c:ptCount val="1"/>
                <c:pt idx="0">
                  <c:v>Our Healthier South East London STP</c:v>
                </c:pt>
              </c:strCache>
            </c:strRef>
          </c:tx>
          <c:spPr>
            <a:ln w="28575" cap="rnd">
              <a:solidFill>
                <a:schemeClr val="accent2">
                  <a:lumMod val="70000"/>
                  <a:lumOff val="3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46.861622203952031</c:v>
                </c:pt>
                <c:pt idx="1">
                  <c:v>47.610503769228629</c:v>
                </c:pt>
                <c:pt idx="2">
                  <c:v>48.027494272026658</c:v>
                </c:pt>
                <c:pt idx="3">
                  <c:v>48.239518660142814</c:v>
                </c:pt>
                <c:pt idx="4">
                  <c:v>48.142734190357793</c:v>
                </c:pt>
                <c:pt idx="5">
                  <c:v>47.396024902257281</c:v>
                </c:pt>
                <c:pt idx="6">
                  <c:v>46.943526991174402</c:v>
                </c:pt>
                <c:pt idx="7">
                  <c:v>47.391505078485693</c:v>
                </c:pt>
                <c:pt idx="8">
                  <c:v>47.579144635566564</c:v>
                </c:pt>
                <c:pt idx="9">
                  <c:v>47.58994341838369</c:v>
                </c:pt>
                <c:pt idx="10">
                  <c:v>47.875180998180056</c:v>
                </c:pt>
                <c:pt idx="11">
                  <c:v>48.251285040538392</c:v>
                </c:pt>
                <c:pt idx="12">
                  <c:v>48.293817566674598</c:v>
                </c:pt>
                <c:pt idx="13">
                  <c:v>48.628662731582352</c:v>
                </c:pt>
                <c:pt idx="14">
                  <c:v>48.956272194776773</c:v>
                </c:pt>
                <c:pt idx="15">
                  <c:v>48.943901291368228</c:v>
                </c:pt>
                <c:pt idx="16">
                  <c:v>49.238334352356546</c:v>
                </c:pt>
                <c:pt idx="17">
                  <c:v>49.586145257185791</c:v>
                </c:pt>
                <c:pt idx="18">
                  <c:v>49.812444410069993</c:v>
                </c:pt>
                <c:pt idx="19">
                  <c:v>49.855657824899346</c:v>
                </c:pt>
                <c:pt idx="20">
                  <c:v>50.638215324927259</c:v>
                </c:pt>
              </c:numCache>
            </c:numRef>
          </c:val>
          <c:smooth val="0"/>
          <c:extLst>
            <c:ext xmlns:c16="http://schemas.microsoft.com/office/drawing/2014/chart" uri="{C3380CC4-5D6E-409C-BE32-E72D297353CC}">
              <c16:uniqueId val="{00000025-2F0D-43E9-BA68-B9D7FF5EDED3}"/>
            </c:ext>
          </c:extLst>
        </c:ser>
        <c:ser>
          <c:idx val="38"/>
          <c:order val="38"/>
          <c:tx>
            <c:strRef>
              <c:f>'screening pivot'!$AN$5:$AN$6</c:f>
              <c:strCache>
                <c:ptCount val="1"/>
                <c:pt idx="0">
                  <c:v>South West London Health &amp; Care Partnership (STP)</c:v>
                </c:pt>
              </c:strCache>
            </c:strRef>
          </c:tx>
          <c:spPr>
            <a:ln w="28575" cap="rnd">
              <a:solidFill>
                <a:schemeClr val="accent3">
                  <a:lumMod val="70000"/>
                  <a:lumOff val="30000"/>
                </a:schemeClr>
              </a:solidFill>
              <a:round/>
            </a:ln>
            <a:effectLst/>
          </c:spPr>
          <c:marker>
            <c:symbol val="none"/>
          </c:marker>
          <c:cat>
            <c:multiLvlStrRef>
              <c:f>'screening pivot'!$F$1</c:f>
              <c:multiLvlStrCache>
                <c:ptCount val="21"/>
                <c:lvl>
                  <c:pt idx="0">
                    <c:v>Jun</c:v>
                  </c:pt>
                  <c:pt idx="1">
                    <c:v>Sep</c:v>
                  </c:pt>
                  <c:pt idx="2">
                    <c:v>Dec</c:v>
                  </c:pt>
                  <c:pt idx="3">
                    <c:v>Mar</c:v>
                  </c:pt>
                  <c:pt idx="4">
                    <c:v>Jun</c:v>
                  </c:pt>
                  <c:pt idx="5">
                    <c:v>Sep</c:v>
                  </c:pt>
                  <c:pt idx="6">
                    <c:v>Dec</c:v>
                  </c:pt>
                  <c:pt idx="7">
                    <c:v>Mar</c:v>
                  </c:pt>
                  <c:pt idx="8">
                    <c:v>Jun</c:v>
                  </c:pt>
                  <c:pt idx="9">
                    <c:v>Jul</c:v>
                  </c:pt>
                  <c:pt idx="10">
                    <c:v>Aug</c:v>
                  </c:pt>
                  <c:pt idx="11">
                    <c:v>Sep</c:v>
                  </c:pt>
                  <c:pt idx="12">
                    <c:v>Oct</c:v>
                  </c:pt>
                  <c:pt idx="13">
                    <c:v>Nov</c:v>
                  </c:pt>
                  <c:pt idx="14">
                    <c:v>Dec</c:v>
                  </c:pt>
                  <c:pt idx="15">
                    <c:v>Jan</c:v>
                  </c:pt>
                  <c:pt idx="16">
                    <c:v>Feb</c:v>
                  </c:pt>
                  <c:pt idx="17">
                    <c:v>Mar</c:v>
                  </c:pt>
                  <c:pt idx="18">
                    <c:v>Apr</c:v>
                  </c:pt>
                  <c:pt idx="19">
                    <c:v>May</c:v>
                  </c:pt>
                  <c:pt idx="20">
                    <c:v>Jun</c:v>
                  </c:pt>
                </c:lvl>
                <c:lvl>
                  <c:pt idx="0">
                    <c:v>2016</c:v>
                  </c:pt>
                  <c:pt idx="3">
                    <c:v>2017</c:v>
                  </c:pt>
                  <c:pt idx="7">
                    <c:v>2018</c:v>
                  </c:pt>
                  <c:pt idx="15">
                    <c:v>2019</c:v>
                  </c:pt>
                </c:lvl>
              </c:multiLvlStrCache>
            </c:multiLvlStrRef>
          </c:cat>
          <c:val>
            <c:numRef>
              <c:f>'screening pivot'!$F$1</c:f>
              <c:numCache>
                <c:formatCode>0.0</c:formatCode>
                <c:ptCount val="21"/>
                <c:pt idx="0">
                  <c:v>49.055784675493811</c:v>
                </c:pt>
                <c:pt idx="1">
                  <c:v>49.68664829157877</c:v>
                </c:pt>
                <c:pt idx="2">
                  <c:v>50.551981452194873</c:v>
                </c:pt>
                <c:pt idx="3">
                  <c:v>50.51001133358519</c:v>
                </c:pt>
                <c:pt idx="4">
                  <c:v>50.658561296859176</c:v>
                </c:pt>
                <c:pt idx="5">
                  <c:v>50.027078850685754</c:v>
                </c:pt>
                <c:pt idx="6">
                  <c:v>49.094218601022796</c:v>
                </c:pt>
                <c:pt idx="7">
                  <c:v>49.630291586791394</c:v>
                </c:pt>
                <c:pt idx="8">
                  <c:v>49.587672044020159</c:v>
                </c:pt>
                <c:pt idx="9">
                  <c:v>49.627065621967645</c:v>
                </c:pt>
                <c:pt idx="10">
                  <c:v>49.904425393883223</c:v>
                </c:pt>
                <c:pt idx="11">
                  <c:v>50.118636912820072</c:v>
                </c:pt>
                <c:pt idx="12">
                  <c:v>50.426336146272853</c:v>
                </c:pt>
                <c:pt idx="13">
                  <c:v>50.632705795496491</c:v>
                </c:pt>
                <c:pt idx="14">
                  <c:v>51.237822861739211</c:v>
                </c:pt>
                <c:pt idx="15">
                  <c:v>51.396151353957897</c:v>
                </c:pt>
                <c:pt idx="16">
                  <c:v>51.797187537883381</c:v>
                </c:pt>
                <c:pt idx="17">
                  <c:v>51.957219251336895</c:v>
                </c:pt>
                <c:pt idx="18">
                  <c:v>52.494376482913751</c:v>
                </c:pt>
                <c:pt idx="19">
                  <c:v>52.882388597895527</c:v>
                </c:pt>
                <c:pt idx="20">
                  <c:v>54.130350345684761</c:v>
                </c:pt>
              </c:numCache>
            </c:numRef>
          </c:val>
          <c:smooth val="0"/>
          <c:extLst>
            <c:ext xmlns:c16="http://schemas.microsoft.com/office/drawing/2014/chart" uri="{C3380CC4-5D6E-409C-BE32-E72D297353CC}">
              <c16:uniqueId val="{00000026-2F0D-43E9-BA68-B9D7FF5EDED3}"/>
            </c:ext>
          </c:extLst>
        </c:ser>
        <c:dLbls>
          <c:showLegendKey val="0"/>
          <c:showVal val="0"/>
          <c:showCatName val="0"/>
          <c:showSerName val="0"/>
          <c:showPercent val="0"/>
          <c:showBubbleSize val="0"/>
        </c:dLbls>
        <c:smooth val="0"/>
        <c:axId val="704144847"/>
        <c:axId val="704144015"/>
      </c:lineChart>
      <c:catAx>
        <c:axId val="70414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04144015"/>
        <c:crosses val="autoZero"/>
        <c:auto val="1"/>
        <c:lblAlgn val="ctr"/>
        <c:lblOffset val="100"/>
        <c:noMultiLvlLbl val="0"/>
      </c:catAx>
      <c:valAx>
        <c:axId val="704144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solidFill>
                      <a:sysClr val="windowText" lastClr="000000"/>
                    </a:solidFill>
                  </a:rPr>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0414484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DD6-4428-8A39-F7391BB5633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DD6-4428-8A39-F7391BB5633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DD6-4428-8A39-F7391BB5633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0DD6-4428-8A39-F7391BB5633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0DD6-4428-8A39-F7391BB5633D}"/>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0DD6-4428-8A39-F7391BB5633D}"/>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'Job Role'!$B$11:$B$16</c:f>
              <c:strCache>
                <c:ptCount val="6"/>
                <c:pt idx="0">
                  <c:v>Pharmacist</c:v>
                </c:pt>
                <c:pt idx="1">
                  <c:v>Pharmacy Technician</c:v>
                </c:pt>
                <c:pt idx="2">
                  <c:v>Pharmacy Assistant</c:v>
                </c:pt>
                <c:pt idx="3">
                  <c:v>Medicine Counter Assistant</c:v>
                </c:pt>
                <c:pt idx="4">
                  <c:v>Other</c:v>
                </c:pt>
                <c:pt idx="5">
                  <c:v>Missing </c:v>
                </c:pt>
              </c:strCache>
            </c:strRef>
          </c:cat>
          <c:val>
            <c:numRef>
              <c:f>'Job Role'!$C$11:$C$16</c:f>
              <c:numCache>
                <c:formatCode>###0.0</c:formatCode>
                <c:ptCount val="6"/>
                <c:pt idx="0">
                  <c:v>78.7</c:v>
                </c:pt>
                <c:pt idx="1">
                  <c:v>1.639344262295082</c:v>
                </c:pt>
                <c:pt idx="2">
                  <c:v>6.557377049180328</c:v>
                </c:pt>
                <c:pt idx="3">
                  <c:v>4.918032786885246</c:v>
                </c:pt>
                <c:pt idx="4">
                  <c:v>4.9000000000000004</c:v>
                </c:pt>
                <c:pt idx="5">
                  <c:v>3.278688524590164</c:v>
                </c:pt>
              </c:numCache>
            </c:numRef>
          </c:val>
          <c:extLst>
            <c:ext xmlns:c16="http://schemas.microsoft.com/office/drawing/2014/chart" uri="{C3380CC4-5D6E-409C-BE32-E72D297353CC}">
              <c16:uniqueId val="{0000000C-0DD6-4428-8A39-F7391BB5633D}"/>
            </c:ext>
          </c:extLst>
        </c:ser>
        <c:dLbls>
          <c:showLegendKey val="0"/>
          <c:showVal val="0"/>
          <c:showCatName val="0"/>
          <c:showSerName val="0"/>
          <c:showPercent val="0"/>
          <c:showBubbleSize val="0"/>
          <c:showLeaderLines val="0"/>
        </c:dLbls>
        <c:firstSliceAng val="0"/>
        <c:holeSize val="50"/>
      </c:doughnutChart>
      <c:spPr>
        <a:noFill/>
        <a:ln w="25400">
          <a:noFill/>
        </a:ln>
        <a:effectLst/>
      </c:spPr>
    </c:plotArea>
    <c:legend>
      <c:legendPos val="r"/>
      <c:layout>
        <c:manualLayout>
          <c:xMode val="edge"/>
          <c:yMode val="edge"/>
          <c:x val="0.60000021872265963"/>
          <c:y val="0.13370662000583258"/>
          <c:w val="0.37777777777777777"/>
          <c:h val="0.780968212306795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9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'Screening Programme'!$B$3</c:f>
              <c:strCache>
                <c:ptCount val="1"/>
                <c:pt idx="0">
                  <c:v>Yes </c:v>
                </c:pt>
              </c:strCache>
            </c:strRef>
          </c:tx>
          <c:spPr>
            <a:solidFill>
              <a:srgbClr val="70AD47">
                <a:lumMod val="60000"/>
                <a:lumOff val="40000"/>
              </a:srgbClr>
            </a:solidFill>
            <a:ln>
              <a:solidFill>
                <a:srgbClr val="70AD47">
                  <a:lumMod val="60000"/>
                  <a:lumOff val="40000"/>
                </a:srgbClr>
              </a:solidFill>
            </a:ln>
            <a:effectLst/>
          </c:spPr>
          <c:invertIfNegative val="0"/>
          <c:dLbls>
            <c:dLbl>
              <c:idx val="1"/>
              <c:tx>
                <c:rich>
                  <a:bodyPr/>
                  <a:lstStyle/>
                  <a:p>
                    <a:r>
                      <a:rPr lang="en-US"/>
                      <a:t>75.0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E64-4F77-A44F-ADFC54C8A0F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'Screening Programme'!$C$2:$E$2</c:f>
              <c:strCache>
                <c:ptCount val="3"/>
                <c:pt idx="0">
                  <c:v>Bowel/Colorectal</c:v>
                </c:pt>
                <c:pt idx="1">
                  <c:v>Cervical</c:v>
                </c:pt>
                <c:pt idx="2">
                  <c:v>Breast </c:v>
                </c:pt>
              </c:strCache>
            </c:strRef>
          </c:cat>
          <c:val>
            <c:numRef>
              <c:f>'Screening Programme'!$C$3:$E$3</c:f>
              <c:numCache>
                <c:formatCode>General</c:formatCode>
                <c:ptCount val="3"/>
                <c:pt idx="0" formatCode="###0.0">
                  <c:v>71.666666666666671</c:v>
                </c:pt>
                <c:pt idx="1">
                  <c:v>75</c:v>
                </c:pt>
                <c:pt idx="2" formatCode="###0.0">
                  <c:v>78.333333333333329</c:v>
                </c:pt>
              </c:numCache>
            </c:numRef>
          </c:val>
          <c:extLst>
            <c:ext xmlns:c16="http://schemas.microsoft.com/office/drawing/2014/chart" uri="{C3380CC4-5D6E-409C-BE32-E72D297353CC}">
              <c16:uniqueId val="{00000001-CE64-4F77-A44F-ADFC54C8A0F6}"/>
            </c:ext>
          </c:extLst>
        </c:ser>
        <c:ser>
          <c:idx val="1"/>
          <c:order val="1"/>
          <c:tx>
            <c:strRef>
              <c:f>'Screening Programme'!$B$4</c:f>
              <c:strCache>
                <c:ptCount val="1"/>
                <c:pt idx="0">
                  <c:v>No</c:v>
                </c:pt>
              </c:strCache>
            </c:strRef>
          </c:tx>
          <c:spPr>
            <a:solidFill>
              <a:srgbClr val="FF2D2D"/>
            </a:solidFill>
            <a:ln>
              <a:solidFill>
                <a:srgbClr val="FF2D2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'Screening Programme'!$C$2:$E$2</c:f>
              <c:strCache>
                <c:ptCount val="3"/>
                <c:pt idx="0">
                  <c:v>Bowel/Colorectal</c:v>
                </c:pt>
                <c:pt idx="1">
                  <c:v>Cervical</c:v>
                </c:pt>
                <c:pt idx="2">
                  <c:v>Breast </c:v>
                </c:pt>
              </c:strCache>
            </c:strRef>
          </c:cat>
          <c:val>
            <c:numRef>
              <c:f>'Screening Programme'!$C$4:$E$4</c:f>
              <c:numCache>
                <c:formatCode>General</c:formatCode>
                <c:ptCount val="3"/>
                <c:pt idx="0" formatCode="###0.0">
                  <c:v>18.333333333333332</c:v>
                </c:pt>
                <c:pt idx="1">
                  <c:v>16.7</c:v>
                </c:pt>
                <c:pt idx="2" formatCode="###0.0">
                  <c:v>16.666666666666664</c:v>
                </c:pt>
              </c:numCache>
            </c:numRef>
          </c:val>
          <c:extLst>
            <c:ext xmlns:c16="http://schemas.microsoft.com/office/drawing/2014/chart" uri="{C3380CC4-5D6E-409C-BE32-E72D297353CC}">
              <c16:uniqueId val="{00000002-CE64-4F77-A44F-ADFC54C8A0F6}"/>
            </c:ext>
          </c:extLst>
        </c:ser>
        <c:ser>
          <c:idx val="2"/>
          <c:order val="2"/>
          <c:tx>
            <c:strRef>
              <c:f>'Screening Programme'!$B$5</c:f>
              <c:strCache>
                <c:ptCount val="1"/>
                <c:pt idx="0">
                  <c:v>Don't know</c:v>
                </c:pt>
              </c:strCache>
            </c:strRef>
          </c:tx>
          <c:spPr>
            <a:solidFill>
              <a:sysClr val="window" lastClr="FFFFFF">
                <a:lumMod val="75000"/>
              </a:sysClr>
            </a:solidFill>
            <a:ln>
              <a:solidFill>
                <a:sysClr val="window" lastClr="FFFFFF">
                  <a:lumMod val="75000"/>
                </a:sys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'Screening Programme'!$C$2:$E$2</c:f>
              <c:strCache>
                <c:ptCount val="3"/>
                <c:pt idx="0">
                  <c:v>Bowel/Colorectal</c:v>
                </c:pt>
                <c:pt idx="1">
                  <c:v>Cervical</c:v>
                </c:pt>
                <c:pt idx="2">
                  <c:v>Breast </c:v>
                </c:pt>
              </c:strCache>
            </c:strRef>
          </c:cat>
          <c:val>
            <c:numRef>
              <c:f>'Screening Programme'!$C$5:$E$5</c:f>
              <c:numCache>
                <c:formatCode>General</c:formatCode>
                <c:ptCount val="3"/>
                <c:pt idx="0" formatCode="###0.0">
                  <c:v>10</c:v>
                </c:pt>
                <c:pt idx="1">
                  <c:v>8.3000000000000007</c:v>
                </c:pt>
                <c:pt idx="2" formatCode="###0.0">
                  <c:v>5</c:v>
                </c:pt>
              </c:numCache>
            </c:numRef>
          </c:val>
          <c:extLst>
            <c:ext xmlns:c16="http://schemas.microsoft.com/office/drawing/2014/chart" uri="{C3380CC4-5D6E-409C-BE32-E72D297353CC}">
              <c16:uniqueId val="{00000003-CE64-4F77-A44F-ADFC54C8A0F6}"/>
            </c:ext>
          </c:extLst>
        </c:ser>
        <c:dLbls>
          <c:showLegendKey val="0"/>
          <c:showVal val="0"/>
          <c:showCatName val="0"/>
          <c:showSerName val="0"/>
          <c:showPercent val="0"/>
          <c:showBubbleSize val="0"/>
        </c:dLbls>
        <c:gapWidth val="150"/>
        <c:overlap val="100"/>
        <c:axId val="1170744176"/>
        <c:axId val="1170744832"/>
      </c:barChart>
      <c:catAx>
        <c:axId val="11707441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Cancer</a:t>
                </a:r>
                <a:r>
                  <a:rPr lang="en-US" sz="900" baseline="0"/>
                  <a:t> Type</a:t>
                </a:r>
                <a:endParaRPr lang="en-US" sz="900"/>
              </a:p>
            </c:rich>
          </c:tx>
          <c:layout>
            <c:manualLayout>
              <c:xMode val="edge"/>
              <c:yMode val="edge"/>
              <c:x val="0.49277768134694588"/>
              <c:y val="0.820893616881257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0744832"/>
        <c:crosses val="autoZero"/>
        <c:auto val="1"/>
        <c:lblAlgn val="ctr"/>
        <c:lblOffset val="100"/>
        <c:noMultiLvlLbl val="0"/>
      </c:catAx>
      <c:valAx>
        <c:axId val="117074483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Percentage</a:t>
                </a:r>
                <a:r>
                  <a:rPr lang="en-US"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0744176"/>
        <c:crosses val="autoZero"/>
        <c:crossBetween val="between"/>
      </c:valAx>
      <c:spPr>
        <a:noFill/>
        <a:ln>
          <a:noFill/>
        </a:ln>
        <a:effectLst/>
      </c:spPr>
    </c:plotArea>
    <c:legend>
      <c:legendPos val="b"/>
      <c:layout>
        <c:manualLayout>
          <c:xMode val="edge"/>
          <c:yMode val="edge"/>
          <c:x val="0.40645827087245351"/>
          <c:y val="0.90440819845283649"/>
          <c:w val="0.30999594990505946"/>
          <c:h val="7.05186715847731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'Role Belief'!$B$4</c:f>
              <c:strCache>
                <c:ptCount val="1"/>
                <c:pt idx="0">
                  <c:v>Strongly Disagree</c:v>
                </c:pt>
              </c:strCache>
            </c:strRef>
          </c:tx>
          <c:spPr>
            <a:solidFill>
              <a:srgbClr val="C00000"/>
            </a:solidFill>
            <a:ln>
              <a:solidFill>
                <a:srgbClr val="C00000"/>
              </a:solidFill>
            </a:ln>
            <a:effectLst/>
          </c:spPr>
          <c:invertIfNegative val="0"/>
          <c:dLbls>
            <c:dLbl>
              <c:idx val="0"/>
              <c:layout>
                <c:manualLayout>
                  <c:x val="-6.46760806295146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FC-4CD2-BD0D-3CC53BE57E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'Role Belief'!$C$3:$G$3</c:f>
              <c:strCache>
                <c:ptCount val="5"/>
                <c:pt idx="0">
                  <c:v>I see cancer prevention as part of my role </c:v>
                </c:pt>
                <c:pt idx="1">
                  <c:v>There is too much emphasis on the early diagnosis of cancer in community  and primary care </c:v>
                </c:pt>
                <c:pt idx="2">
                  <c:v>I could take a more active role in cancer prevention </c:v>
                </c:pt>
                <c:pt idx="3">
                  <c:v>I feel well equipped to discuss the link between cancer and lifestyle behaviours with the clients </c:v>
                </c:pt>
                <c:pt idx="4">
                  <c:v>I feel well equipped to discuss with patients how to respond to potential signs and symptoms of cancer</c:v>
                </c:pt>
              </c:strCache>
            </c:strRef>
          </c:cat>
          <c:val>
            <c:numRef>
              <c:f>'Role Belief'!$C$4:$G$4</c:f>
              <c:numCache>
                <c:formatCode>###0.0</c:formatCode>
                <c:ptCount val="5"/>
                <c:pt idx="0">
                  <c:v>4</c:v>
                </c:pt>
                <c:pt idx="1">
                  <c:v>36</c:v>
                </c:pt>
                <c:pt idx="2">
                  <c:v>2</c:v>
                </c:pt>
                <c:pt idx="3">
                  <c:v>8</c:v>
                </c:pt>
                <c:pt idx="4">
                  <c:v>6</c:v>
                </c:pt>
              </c:numCache>
            </c:numRef>
          </c:val>
          <c:extLst>
            <c:ext xmlns:c16="http://schemas.microsoft.com/office/drawing/2014/chart" uri="{C3380CC4-5D6E-409C-BE32-E72D297353CC}">
              <c16:uniqueId val="{00000001-62FC-4CD2-BD0D-3CC53BE57E10}"/>
            </c:ext>
          </c:extLst>
        </c:ser>
        <c:ser>
          <c:idx val="1"/>
          <c:order val="1"/>
          <c:tx>
            <c:strRef>
              <c:f>'Role Belief'!$B$5</c:f>
              <c:strCache>
                <c:ptCount val="1"/>
                <c:pt idx="0">
                  <c:v>Disagree</c:v>
                </c:pt>
              </c:strCache>
            </c:strRef>
          </c:tx>
          <c:spPr>
            <a:solidFill>
              <a:srgbClr val="FF2D2D"/>
            </a:solidFill>
            <a:ln>
              <a:solidFill>
                <a:srgbClr val="FF2D2D"/>
              </a:solidFill>
            </a:ln>
            <a:effectLst/>
          </c:spPr>
          <c:invertIfNegative val="0"/>
          <c:dLbls>
            <c:dLbl>
              <c:idx val="0"/>
              <c:layout>
                <c:manualLayout>
                  <c:x val="4.311738708634257E-3"/>
                  <c:y val="3.513617023180790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FC-4CD2-BD0D-3CC53BE57E10}"/>
                </c:ext>
              </c:extLst>
            </c:dLbl>
            <c:dLbl>
              <c:idx val="2"/>
              <c:layout>
                <c:manualLayout>
                  <c:x val="4.311738708634257E-3"/>
                  <c:y val="1.33868808567603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FC-4CD2-BD0D-3CC53BE57E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'Role Belief'!$C$3:$G$3</c:f>
              <c:strCache>
                <c:ptCount val="5"/>
                <c:pt idx="0">
                  <c:v>I see cancer prevention as part of my role </c:v>
                </c:pt>
                <c:pt idx="1">
                  <c:v>There is too much emphasis on the early diagnosis of cancer in community  and primary care </c:v>
                </c:pt>
                <c:pt idx="2">
                  <c:v>I could take a more active role in cancer prevention </c:v>
                </c:pt>
                <c:pt idx="3">
                  <c:v>I feel well equipped to discuss the link between cancer and lifestyle behaviours with the clients </c:v>
                </c:pt>
                <c:pt idx="4">
                  <c:v>I feel well equipped to discuss with patients how to respond to potential signs and symptoms of cancer</c:v>
                </c:pt>
              </c:strCache>
            </c:strRef>
          </c:cat>
          <c:val>
            <c:numRef>
              <c:f>'Role Belief'!$C$5:$G$5</c:f>
              <c:numCache>
                <c:formatCode>###0.0</c:formatCode>
                <c:ptCount val="5"/>
                <c:pt idx="0">
                  <c:v>2</c:v>
                </c:pt>
                <c:pt idx="1">
                  <c:v>32</c:v>
                </c:pt>
                <c:pt idx="2">
                  <c:v>4</c:v>
                </c:pt>
                <c:pt idx="3">
                  <c:v>34</c:v>
                </c:pt>
                <c:pt idx="4">
                  <c:v>34</c:v>
                </c:pt>
              </c:numCache>
            </c:numRef>
          </c:val>
          <c:extLst>
            <c:ext xmlns:c16="http://schemas.microsoft.com/office/drawing/2014/chart" uri="{C3380CC4-5D6E-409C-BE32-E72D297353CC}">
              <c16:uniqueId val="{00000004-62FC-4CD2-BD0D-3CC53BE57E10}"/>
            </c:ext>
          </c:extLst>
        </c:ser>
        <c:ser>
          <c:idx val="2"/>
          <c:order val="2"/>
          <c:tx>
            <c:strRef>
              <c:f>'Role Belief'!$B$6</c:f>
              <c:strCache>
                <c:ptCount val="1"/>
                <c:pt idx="0">
                  <c:v>Neither agree or disagree</c:v>
                </c:pt>
              </c:strCache>
            </c:strRef>
          </c:tx>
          <c:spPr>
            <a:solidFill>
              <a:srgbClr val="FFC000">
                <a:lumMod val="60000"/>
                <a:lumOff val="40000"/>
              </a:srgbClr>
            </a:solidFill>
            <a:ln>
              <a:solidFill>
                <a:srgbClr val="FFC000">
                  <a:lumMod val="60000"/>
                  <a:lumOff val="40000"/>
                </a:srgb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'Role Belief'!$C$3:$G$3</c:f>
              <c:strCache>
                <c:ptCount val="5"/>
                <c:pt idx="0">
                  <c:v>I see cancer prevention as part of my role </c:v>
                </c:pt>
                <c:pt idx="1">
                  <c:v>There is too much emphasis on the early diagnosis of cancer in community  and primary care </c:v>
                </c:pt>
                <c:pt idx="2">
                  <c:v>I could take a more active role in cancer prevention </c:v>
                </c:pt>
                <c:pt idx="3">
                  <c:v>I feel well equipped to discuss the link between cancer and lifestyle behaviours with the clients </c:v>
                </c:pt>
                <c:pt idx="4">
                  <c:v>I feel well equipped to discuss with patients how to respond to potential signs and symptoms of cancer</c:v>
                </c:pt>
              </c:strCache>
            </c:strRef>
          </c:cat>
          <c:val>
            <c:numRef>
              <c:f>'Role Belief'!$C$6:$G$6</c:f>
              <c:numCache>
                <c:formatCode>###0.0</c:formatCode>
                <c:ptCount val="5"/>
                <c:pt idx="0">
                  <c:v>16</c:v>
                </c:pt>
                <c:pt idx="1">
                  <c:v>28.000000000000004</c:v>
                </c:pt>
                <c:pt idx="2">
                  <c:v>8</c:v>
                </c:pt>
                <c:pt idx="3">
                  <c:v>20</c:v>
                </c:pt>
                <c:pt idx="4">
                  <c:v>24</c:v>
                </c:pt>
              </c:numCache>
            </c:numRef>
          </c:val>
          <c:extLst>
            <c:ext xmlns:c16="http://schemas.microsoft.com/office/drawing/2014/chart" uri="{C3380CC4-5D6E-409C-BE32-E72D297353CC}">
              <c16:uniqueId val="{00000005-62FC-4CD2-BD0D-3CC53BE57E10}"/>
            </c:ext>
          </c:extLst>
        </c:ser>
        <c:ser>
          <c:idx val="3"/>
          <c:order val="3"/>
          <c:tx>
            <c:strRef>
              <c:f>'Role Belief'!$B$7</c:f>
              <c:strCache>
                <c:ptCount val="1"/>
                <c:pt idx="0">
                  <c:v>Agree</c:v>
                </c:pt>
              </c:strCache>
            </c:strRef>
          </c:tx>
          <c:spPr>
            <a:solidFill>
              <a:srgbClr val="70AD47">
                <a:lumMod val="60000"/>
                <a:lumOff val="40000"/>
              </a:srgbClr>
            </a:solidFill>
            <a:ln>
              <a:solidFill>
                <a:srgbClr val="70AD47">
                  <a:lumMod val="60000"/>
                  <a:lumOff val="40000"/>
                </a:srgbClr>
              </a:solidFill>
            </a:ln>
            <a:effectLst/>
          </c:spPr>
          <c:invertIfNegative val="0"/>
          <c:dLbls>
            <c:dLbl>
              <c:idx val="1"/>
              <c:layout>
                <c:manualLayout>
                  <c:x val="-8.623477417268514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FC-4CD2-BD0D-3CC53BE57E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'Role Belief'!$C$3:$G$3</c:f>
              <c:strCache>
                <c:ptCount val="5"/>
                <c:pt idx="0">
                  <c:v>I see cancer prevention as part of my role </c:v>
                </c:pt>
                <c:pt idx="1">
                  <c:v>There is too much emphasis on the early diagnosis of cancer in community  and primary care </c:v>
                </c:pt>
                <c:pt idx="2">
                  <c:v>I could take a more active role in cancer prevention </c:v>
                </c:pt>
                <c:pt idx="3">
                  <c:v>I feel well equipped to discuss the link between cancer and lifestyle behaviours with the clients </c:v>
                </c:pt>
                <c:pt idx="4">
                  <c:v>I feel well equipped to discuss with patients how to respond to potential signs and symptoms of cancer</c:v>
                </c:pt>
              </c:strCache>
            </c:strRef>
          </c:cat>
          <c:val>
            <c:numRef>
              <c:f>'Role Belief'!$C$7:$G$7</c:f>
              <c:numCache>
                <c:formatCode>###0.0</c:formatCode>
                <c:ptCount val="5"/>
                <c:pt idx="0">
                  <c:v>42</c:v>
                </c:pt>
                <c:pt idx="1">
                  <c:v>2</c:v>
                </c:pt>
                <c:pt idx="2">
                  <c:v>50</c:v>
                </c:pt>
                <c:pt idx="3">
                  <c:v>30</c:v>
                </c:pt>
                <c:pt idx="4">
                  <c:v>30</c:v>
                </c:pt>
              </c:numCache>
            </c:numRef>
          </c:val>
          <c:extLst>
            <c:ext xmlns:c16="http://schemas.microsoft.com/office/drawing/2014/chart" uri="{C3380CC4-5D6E-409C-BE32-E72D297353CC}">
              <c16:uniqueId val="{00000007-62FC-4CD2-BD0D-3CC53BE57E10}"/>
            </c:ext>
          </c:extLst>
        </c:ser>
        <c:ser>
          <c:idx val="4"/>
          <c:order val="4"/>
          <c:tx>
            <c:strRef>
              <c:f>'Role Belief'!$B$8</c:f>
              <c:strCache>
                <c:ptCount val="1"/>
                <c:pt idx="0">
                  <c:v>Strongly Agree</c:v>
                </c:pt>
              </c:strCache>
            </c:strRef>
          </c:tx>
          <c:spPr>
            <a:solidFill>
              <a:srgbClr val="00B050"/>
            </a:solidFill>
            <a:ln>
              <a:solidFill>
                <a:srgbClr val="00B050"/>
              </a:solidFill>
            </a:ln>
            <a:effectLst/>
          </c:spPr>
          <c:invertIfNegative val="0"/>
          <c:dLbls>
            <c:dLbl>
              <c:idx val="1"/>
              <c:layout>
                <c:manualLayout>
                  <c:x val="1.293521612590277E-2"/>
                  <c:y val="3.51361702277175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2FC-4CD2-BD0D-3CC53BE57E1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'Role Belief'!$C$3:$G$3</c:f>
              <c:strCache>
                <c:ptCount val="5"/>
                <c:pt idx="0">
                  <c:v>I see cancer prevention as part of my role </c:v>
                </c:pt>
                <c:pt idx="1">
                  <c:v>There is too much emphasis on the early diagnosis of cancer in community  and primary care </c:v>
                </c:pt>
                <c:pt idx="2">
                  <c:v>I could take a more active role in cancer prevention </c:v>
                </c:pt>
                <c:pt idx="3">
                  <c:v>I feel well equipped to discuss the link between cancer and lifestyle behaviours with the clients </c:v>
                </c:pt>
                <c:pt idx="4">
                  <c:v>I feel well equipped to discuss with patients how to respond to potential signs and symptoms of cancer</c:v>
                </c:pt>
              </c:strCache>
            </c:strRef>
          </c:cat>
          <c:val>
            <c:numRef>
              <c:f>'Role Belief'!$C$8:$G$8</c:f>
              <c:numCache>
                <c:formatCode>###0.0</c:formatCode>
                <c:ptCount val="5"/>
                <c:pt idx="0">
                  <c:v>36</c:v>
                </c:pt>
                <c:pt idx="1">
                  <c:v>2</c:v>
                </c:pt>
                <c:pt idx="2">
                  <c:v>36</c:v>
                </c:pt>
                <c:pt idx="3">
                  <c:v>8</c:v>
                </c:pt>
                <c:pt idx="4">
                  <c:v>6</c:v>
                </c:pt>
              </c:numCache>
            </c:numRef>
          </c:val>
          <c:extLst>
            <c:ext xmlns:c16="http://schemas.microsoft.com/office/drawing/2014/chart" uri="{C3380CC4-5D6E-409C-BE32-E72D297353CC}">
              <c16:uniqueId val="{00000009-62FC-4CD2-BD0D-3CC53BE57E10}"/>
            </c:ext>
          </c:extLst>
        </c:ser>
        <c:dLbls>
          <c:showLegendKey val="0"/>
          <c:showVal val="0"/>
          <c:showCatName val="0"/>
          <c:showSerName val="0"/>
          <c:showPercent val="0"/>
          <c:showBubbleSize val="0"/>
        </c:dLbls>
        <c:gapWidth val="150"/>
        <c:overlap val="100"/>
        <c:axId val="551620736"/>
        <c:axId val="551619424"/>
      </c:barChart>
      <c:catAx>
        <c:axId val="551620736"/>
        <c:scaling>
          <c:orientation val="maxMin"/>
        </c:scaling>
        <c:delete val="0"/>
        <c:axPos val="l"/>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aseline="0"/>
                  <a:t>Statement</a:t>
                </a:r>
              </a:p>
            </c:rich>
          </c:tx>
          <c:layout>
            <c:manualLayout>
              <c:xMode val="edge"/>
              <c:yMode val="edge"/>
              <c:x val="1.3880855986119144E-2"/>
              <c:y val="0.4173156912087019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1619424"/>
        <c:crosses val="autoZero"/>
        <c:auto val="1"/>
        <c:lblAlgn val="ctr"/>
        <c:lblOffset val="100"/>
        <c:noMultiLvlLbl val="0"/>
      </c:catAx>
      <c:valAx>
        <c:axId val="551619424"/>
        <c:scaling>
          <c:orientation val="minMax"/>
          <c:max val="1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Percentage</a:t>
                </a:r>
              </a:p>
            </c:rich>
          </c:tx>
          <c:layout>
            <c:manualLayout>
              <c:xMode val="edge"/>
              <c:yMode val="edge"/>
              <c:x val="0.67208244718398047"/>
              <c:y val="2.061855670103092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1620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CancerIncrease!$B$5</c:f>
              <c:strCache>
                <c:ptCount val="1"/>
                <c:pt idx="0">
                  <c:v>Strongly Disagree</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CancerIncrease!$C$4:$M$4</c:f>
              <c:strCache>
                <c:ptCount val="11"/>
                <c:pt idx="0">
                  <c:v>Using any form of tobacco </c:v>
                </c:pt>
                <c:pt idx="1">
                  <c:v>Exposure to another person’s cigarette / tobacco smoke </c:v>
                </c:pt>
                <c:pt idx="2">
                  <c:v>Drinking more than 1 unit of alcohol a day </c:v>
                </c:pt>
                <c:pt idx="3">
                  <c:v>Eating less than 5 portions of fruit and vegetables a day </c:v>
                </c:pt>
                <c:pt idx="4">
                  <c:v>Eating red or processed meat once a day or more </c:v>
                </c:pt>
                <c:pt idx="5">
                  <c:v>Being overweight (BMI over 25) </c:v>
                </c:pt>
                <c:pt idx="6">
                  <c:v>Getting sunburnt more than once as a child </c:v>
                </c:pt>
                <c:pt idx="7">
                  <c:v>Being over 70 years old </c:v>
                </c:pt>
                <c:pt idx="8">
                  <c:v>Having a close relative with cancer </c:v>
                </c:pt>
                <c:pt idx="9">
                  <c:v>Infection with HPV (Human Papillomavirus) </c:v>
                </c:pt>
                <c:pt idx="10">
                  <c:v>Doing less than 30 mins of moderate physical activity 5 times a week</c:v>
                </c:pt>
              </c:strCache>
            </c:strRef>
          </c:cat>
          <c:val>
            <c:numRef>
              <c:f>CancerIncrease!$C$5:$M$5</c:f>
              <c:numCache>
                <c:formatCode>###0.0</c:formatCode>
                <c:ptCount val="11"/>
                <c:pt idx="0">
                  <c:v>2.0408163265306123</c:v>
                </c:pt>
                <c:pt idx="1">
                  <c:v>2.083333333333333</c:v>
                </c:pt>
                <c:pt idx="2">
                  <c:v>4.0816326530612246</c:v>
                </c:pt>
                <c:pt idx="3">
                  <c:v>12.244897959183673</c:v>
                </c:pt>
                <c:pt idx="4">
                  <c:v>2.0408163265306123</c:v>
                </c:pt>
                <c:pt idx="5">
                  <c:v>4.0816326530612246</c:v>
                </c:pt>
                <c:pt idx="6">
                  <c:v>2.0408163265306123</c:v>
                </c:pt>
                <c:pt idx="7">
                  <c:v>8.1632653061224492</c:v>
                </c:pt>
                <c:pt idx="8">
                  <c:v>4.1666666666666661</c:v>
                </c:pt>
                <c:pt idx="9">
                  <c:v>2.0408163265306101</c:v>
                </c:pt>
                <c:pt idx="10">
                  <c:v>4.0816326530612246</c:v>
                </c:pt>
              </c:numCache>
            </c:numRef>
          </c:val>
          <c:extLst>
            <c:ext xmlns:c16="http://schemas.microsoft.com/office/drawing/2014/chart" uri="{C3380CC4-5D6E-409C-BE32-E72D297353CC}">
              <c16:uniqueId val="{00000000-0C4E-43B3-B454-9A4190A4320F}"/>
            </c:ext>
          </c:extLst>
        </c:ser>
        <c:ser>
          <c:idx val="1"/>
          <c:order val="1"/>
          <c:tx>
            <c:strRef>
              <c:f>CancerIncrease!$B$6</c:f>
              <c:strCache>
                <c:ptCount val="1"/>
                <c:pt idx="0">
                  <c:v>Disagree</c:v>
                </c:pt>
              </c:strCache>
            </c:strRef>
          </c:tx>
          <c:spPr>
            <a:solidFill>
              <a:srgbClr val="FF2D2D"/>
            </a:solidFill>
            <a:ln>
              <a:solidFill>
                <a:srgbClr val="FF2D2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CancerIncrease!$C$4:$M$4</c:f>
              <c:strCache>
                <c:ptCount val="11"/>
                <c:pt idx="0">
                  <c:v>Using any form of tobacco </c:v>
                </c:pt>
                <c:pt idx="1">
                  <c:v>Exposure to another person’s cigarette / tobacco smoke </c:v>
                </c:pt>
                <c:pt idx="2">
                  <c:v>Drinking more than 1 unit of alcohol a day </c:v>
                </c:pt>
                <c:pt idx="3">
                  <c:v>Eating less than 5 portions of fruit and vegetables a day </c:v>
                </c:pt>
                <c:pt idx="4">
                  <c:v>Eating red or processed meat once a day or more </c:v>
                </c:pt>
                <c:pt idx="5">
                  <c:v>Being overweight (BMI over 25) </c:v>
                </c:pt>
                <c:pt idx="6">
                  <c:v>Getting sunburnt more than once as a child </c:v>
                </c:pt>
                <c:pt idx="7">
                  <c:v>Being over 70 years old </c:v>
                </c:pt>
                <c:pt idx="8">
                  <c:v>Having a close relative with cancer </c:v>
                </c:pt>
                <c:pt idx="9">
                  <c:v>Infection with HPV (Human Papillomavirus) </c:v>
                </c:pt>
                <c:pt idx="10">
                  <c:v>Doing less than 30 mins of moderate physical activity 5 times a week</c:v>
                </c:pt>
              </c:strCache>
            </c:strRef>
          </c:cat>
          <c:val>
            <c:numRef>
              <c:f>CancerIncrease!$C$6:$M$6</c:f>
              <c:numCache>
                <c:formatCode>###0.0</c:formatCode>
                <c:ptCount val="11"/>
                <c:pt idx="0">
                  <c:v>4.0816326530612246</c:v>
                </c:pt>
                <c:pt idx="1">
                  <c:v>2.083333333333333</c:v>
                </c:pt>
                <c:pt idx="2">
                  <c:v>26.530612244897959</c:v>
                </c:pt>
                <c:pt idx="3">
                  <c:v>36.734693877551024</c:v>
                </c:pt>
                <c:pt idx="4">
                  <c:v>20.408163265306122</c:v>
                </c:pt>
                <c:pt idx="5">
                  <c:v>12.244897959183673</c:v>
                </c:pt>
                <c:pt idx="6">
                  <c:v>6.1224489795918364</c:v>
                </c:pt>
                <c:pt idx="7">
                  <c:v>16.326530612244898</c:v>
                </c:pt>
                <c:pt idx="8">
                  <c:v>12.5</c:v>
                </c:pt>
                <c:pt idx="9">
                  <c:v>2.0408163265306123</c:v>
                </c:pt>
                <c:pt idx="10">
                  <c:v>26.530612244897959</c:v>
                </c:pt>
              </c:numCache>
            </c:numRef>
          </c:val>
          <c:extLst>
            <c:ext xmlns:c16="http://schemas.microsoft.com/office/drawing/2014/chart" uri="{C3380CC4-5D6E-409C-BE32-E72D297353CC}">
              <c16:uniqueId val="{00000001-0C4E-43B3-B454-9A4190A4320F}"/>
            </c:ext>
          </c:extLst>
        </c:ser>
        <c:ser>
          <c:idx val="2"/>
          <c:order val="2"/>
          <c:tx>
            <c:strRef>
              <c:f>CancerIncrease!$B$7</c:f>
              <c:strCache>
                <c:ptCount val="1"/>
                <c:pt idx="0">
                  <c:v>Not sure</c:v>
                </c:pt>
              </c:strCache>
            </c:strRef>
          </c:tx>
          <c:spPr>
            <a:solidFill>
              <a:srgbClr val="FFC000">
                <a:lumMod val="60000"/>
                <a:lumOff val="40000"/>
              </a:srgbClr>
            </a:solidFill>
            <a:ln>
              <a:solidFill>
                <a:srgbClr val="FFC000">
                  <a:lumMod val="60000"/>
                  <a:lumOff val="40000"/>
                </a:srgb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CancerIncrease!$C$4:$M$4</c:f>
              <c:strCache>
                <c:ptCount val="11"/>
                <c:pt idx="0">
                  <c:v>Using any form of tobacco </c:v>
                </c:pt>
                <c:pt idx="1">
                  <c:v>Exposure to another person’s cigarette / tobacco smoke </c:v>
                </c:pt>
                <c:pt idx="2">
                  <c:v>Drinking more than 1 unit of alcohol a day </c:v>
                </c:pt>
                <c:pt idx="3">
                  <c:v>Eating less than 5 portions of fruit and vegetables a day </c:v>
                </c:pt>
                <c:pt idx="4">
                  <c:v>Eating red or processed meat once a day or more </c:v>
                </c:pt>
                <c:pt idx="5">
                  <c:v>Being overweight (BMI over 25) </c:v>
                </c:pt>
                <c:pt idx="6">
                  <c:v>Getting sunburnt more than once as a child </c:v>
                </c:pt>
                <c:pt idx="7">
                  <c:v>Being over 70 years old </c:v>
                </c:pt>
                <c:pt idx="8">
                  <c:v>Having a close relative with cancer </c:v>
                </c:pt>
                <c:pt idx="9">
                  <c:v>Infection with HPV (Human Papillomavirus) </c:v>
                </c:pt>
                <c:pt idx="10">
                  <c:v>Doing less than 30 mins of moderate physical activity 5 times a week</c:v>
                </c:pt>
              </c:strCache>
            </c:strRef>
          </c:cat>
          <c:val>
            <c:numRef>
              <c:f>CancerIncrease!$C$7:$M$7</c:f>
              <c:numCache>
                <c:formatCode>###0.0</c:formatCode>
                <c:ptCount val="11"/>
                <c:pt idx="0" formatCode="General">
                  <c:v>0</c:v>
                </c:pt>
                <c:pt idx="1">
                  <c:v>8.3333333333333321</c:v>
                </c:pt>
                <c:pt idx="2">
                  <c:v>30.612244897959183</c:v>
                </c:pt>
                <c:pt idx="3">
                  <c:v>18.367346938775512</c:v>
                </c:pt>
                <c:pt idx="4">
                  <c:v>26.530612244897959</c:v>
                </c:pt>
                <c:pt idx="5">
                  <c:v>20.408163265306122</c:v>
                </c:pt>
                <c:pt idx="6">
                  <c:v>34.693877551020407</c:v>
                </c:pt>
                <c:pt idx="7">
                  <c:v>34.693877551020407</c:v>
                </c:pt>
                <c:pt idx="8">
                  <c:v>20.833333333333336</c:v>
                </c:pt>
                <c:pt idx="9">
                  <c:v>40.816326530612244</c:v>
                </c:pt>
                <c:pt idx="10">
                  <c:v>26.530612244897959</c:v>
                </c:pt>
              </c:numCache>
            </c:numRef>
          </c:val>
          <c:extLst>
            <c:ext xmlns:c16="http://schemas.microsoft.com/office/drawing/2014/chart" uri="{C3380CC4-5D6E-409C-BE32-E72D297353CC}">
              <c16:uniqueId val="{00000002-0C4E-43B3-B454-9A4190A4320F}"/>
            </c:ext>
          </c:extLst>
        </c:ser>
        <c:ser>
          <c:idx val="3"/>
          <c:order val="3"/>
          <c:tx>
            <c:strRef>
              <c:f>CancerIncrease!$B$8</c:f>
              <c:strCache>
                <c:ptCount val="1"/>
                <c:pt idx="0">
                  <c:v>Agree </c:v>
                </c:pt>
              </c:strCache>
            </c:strRef>
          </c:tx>
          <c:spPr>
            <a:solidFill>
              <a:srgbClr val="70AD47">
                <a:lumMod val="60000"/>
                <a:lumOff val="40000"/>
              </a:srgbClr>
            </a:solidFill>
            <a:ln>
              <a:solidFill>
                <a:srgbClr val="70AD47">
                  <a:lumMod val="60000"/>
                  <a:lumOff val="40000"/>
                </a:srgb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CancerIncrease!$C$4:$M$4</c:f>
              <c:strCache>
                <c:ptCount val="11"/>
                <c:pt idx="0">
                  <c:v>Using any form of tobacco </c:v>
                </c:pt>
                <c:pt idx="1">
                  <c:v>Exposure to another person’s cigarette / tobacco smoke </c:v>
                </c:pt>
                <c:pt idx="2">
                  <c:v>Drinking more than 1 unit of alcohol a day </c:v>
                </c:pt>
                <c:pt idx="3">
                  <c:v>Eating less than 5 portions of fruit and vegetables a day </c:v>
                </c:pt>
                <c:pt idx="4">
                  <c:v>Eating red or processed meat once a day or more </c:v>
                </c:pt>
                <c:pt idx="5">
                  <c:v>Being overweight (BMI over 25) </c:v>
                </c:pt>
                <c:pt idx="6">
                  <c:v>Getting sunburnt more than once as a child </c:v>
                </c:pt>
                <c:pt idx="7">
                  <c:v>Being over 70 years old </c:v>
                </c:pt>
                <c:pt idx="8">
                  <c:v>Having a close relative with cancer </c:v>
                </c:pt>
                <c:pt idx="9">
                  <c:v>Infection with HPV (Human Papillomavirus) </c:v>
                </c:pt>
                <c:pt idx="10">
                  <c:v>Doing less than 30 mins of moderate physical activity 5 times a week</c:v>
                </c:pt>
              </c:strCache>
            </c:strRef>
          </c:cat>
          <c:val>
            <c:numRef>
              <c:f>CancerIncrease!$C$8:$M$8</c:f>
              <c:numCache>
                <c:formatCode>###0.0</c:formatCode>
                <c:ptCount val="11"/>
                <c:pt idx="0">
                  <c:v>26.530612244897959</c:v>
                </c:pt>
                <c:pt idx="1">
                  <c:v>41.666666666666671</c:v>
                </c:pt>
                <c:pt idx="2">
                  <c:v>28.571428571428569</c:v>
                </c:pt>
                <c:pt idx="3">
                  <c:v>30.612244897959183</c:v>
                </c:pt>
                <c:pt idx="4">
                  <c:v>34.693877551020407</c:v>
                </c:pt>
                <c:pt idx="5">
                  <c:v>44.897959183673471</c:v>
                </c:pt>
                <c:pt idx="6">
                  <c:v>48.979591836734691</c:v>
                </c:pt>
                <c:pt idx="7">
                  <c:v>34.693877551020407</c:v>
                </c:pt>
                <c:pt idx="8">
                  <c:v>50</c:v>
                </c:pt>
                <c:pt idx="9">
                  <c:v>46.938775510204081</c:v>
                </c:pt>
                <c:pt idx="10">
                  <c:v>36.734693877551024</c:v>
                </c:pt>
              </c:numCache>
            </c:numRef>
          </c:val>
          <c:extLst>
            <c:ext xmlns:c16="http://schemas.microsoft.com/office/drawing/2014/chart" uri="{C3380CC4-5D6E-409C-BE32-E72D297353CC}">
              <c16:uniqueId val="{00000003-0C4E-43B3-B454-9A4190A4320F}"/>
            </c:ext>
          </c:extLst>
        </c:ser>
        <c:ser>
          <c:idx val="4"/>
          <c:order val="4"/>
          <c:tx>
            <c:strRef>
              <c:f>CancerIncrease!$B$9</c:f>
              <c:strCache>
                <c:ptCount val="1"/>
                <c:pt idx="0">
                  <c:v>Strongly Agree</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CancerIncrease!$C$4:$M$4</c:f>
              <c:strCache>
                <c:ptCount val="11"/>
                <c:pt idx="0">
                  <c:v>Using any form of tobacco </c:v>
                </c:pt>
                <c:pt idx="1">
                  <c:v>Exposure to another person’s cigarette / tobacco smoke </c:v>
                </c:pt>
                <c:pt idx="2">
                  <c:v>Drinking more than 1 unit of alcohol a day </c:v>
                </c:pt>
                <c:pt idx="3">
                  <c:v>Eating less than 5 portions of fruit and vegetables a day </c:v>
                </c:pt>
                <c:pt idx="4">
                  <c:v>Eating red or processed meat once a day or more </c:v>
                </c:pt>
                <c:pt idx="5">
                  <c:v>Being overweight (BMI over 25) </c:v>
                </c:pt>
                <c:pt idx="6">
                  <c:v>Getting sunburnt more than once as a child </c:v>
                </c:pt>
                <c:pt idx="7">
                  <c:v>Being over 70 years old </c:v>
                </c:pt>
                <c:pt idx="8">
                  <c:v>Having a close relative with cancer </c:v>
                </c:pt>
                <c:pt idx="9">
                  <c:v>Infection with HPV (Human Papillomavirus) </c:v>
                </c:pt>
                <c:pt idx="10">
                  <c:v>Doing less than 30 mins of moderate physical activity 5 times a week</c:v>
                </c:pt>
              </c:strCache>
            </c:strRef>
          </c:cat>
          <c:val>
            <c:numRef>
              <c:f>CancerIncrease!$C$9:$M$9</c:f>
              <c:numCache>
                <c:formatCode>###0.0</c:formatCode>
                <c:ptCount val="11"/>
                <c:pt idx="0">
                  <c:v>67.346938775510196</c:v>
                </c:pt>
                <c:pt idx="1">
                  <c:v>45.833333333333329</c:v>
                </c:pt>
                <c:pt idx="2">
                  <c:v>10.204081632653061</c:v>
                </c:pt>
                <c:pt idx="3">
                  <c:v>2.0408163265306123</c:v>
                </c:pt>
                <c:pt idx="4">
                  <c:v>16.326530612244898</c:v>
                </c:pt>
                <c:pt idx="5">
                  <c:v>18.367346938775512</c:v>
                </c:pt>
                <c:pt idx="6">
                  <c:v>8.1632653061224492</c:v>
                </c:pt>
                <c:pt idx="7">
                  <c:v>6.1224489795918364</c:v>
                </c:pt>
                <c:pt idx="8">
                  <c:v>12.5</c:v>
                </c:pt>
                <c:pt idx="9">
                  <c:v>8.1632653061224492</c:v>
                </c:pt>
                <c:pt idx="10">
                  <c:v>6.1224489795918364</c:v>
                </c:pt>
              </c:numCache>
            </c:numRef>
          </c:val>
          <c:extLst>
            <c:ext xmlns:c16="http://schemas.microsoft.com/office/drawing/2014/chart" uri="{C3380CC4-5D6E-409C-BE32-E72D297353CC}">
              <c16:uniqueId val="{00000004-0C4E-43B3-B454-9A4190A4320F}"/>
            </c:ext>
          </c:extLst>
        </c:ser>
        <c:dLbls>
          <c:showLegendKey val="0"/>
          <c:showVal val="0"/>
          <c:showCatName val="0"/>
          <c:showSerName val="0"/>
          <c:showPercent val="0"/>
          <c:showBubbleSize val="0"/>
        </c:dLbls>
        <c:gapWidth val="150"/>
        <c:overlap val="100"/>
        <c:axId val="753160760"/>
        <c:axId val="753162072"/>
      </c:barChart>
      <c:catAx>
        <c:axId val="753160760"/>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Risk</a:t>
                </a:r>
                <a:r>
                  <a:rPr lang="en-US" baseline="0"/>
                  <a:t> factors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162072"/>
        <c:crosses val="autoZero"/>
        <c:auto val="1"/>
        <c:lblAlgn val="ctr"/>
        <c:lblOffset val="100"/>
        <c:noMultiLvlLbl val="0"/>
      </c:catAx>
      <c:valAx>
        <c:axId val="753162072"/>
        <c:scaling>
          <c:orientation val="minMax"/>
          <c:max val="1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Percentage</a:t>
                </a:r>
              </a:p>
            </c:rich>
          </c:tx>
          <c:layout>
            <c:manualLayout>
              <c:xMode val="edge"/>
              <c:yMode val="edge"/>
              <c:x val="0.66575010680521207"/>
              <c:y val="1.580767576755912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16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70AD47">
                  <a:lumMod val="60000"/>
                  <a:lumOff val="40000"/>
                </a:srgbClr>
              </a:solidFill>
              <a:ln>
                <a:solidFill>
                  <a:srgbClr val="70AD47">
                    <a:lumMod val="60000"/>
                    <a:lumOff val="40000"/>
                  </a:srgbClr>
                </a:solidFill>
              </a:ln>
              <a:effectLst/>
            </c:spPr>
            <c:extLst>
              <c:ext xmlns:c16="http://schemas.microsoft.com/office/drawing/2014/chart" uri="{C3380CC4-5D6E-409C-BE32-E72D297353CC}">
                <c16:uniqueId val="{00000001-60EA-4BD5-99B9-5A5548F0FCC9}"/>
              </c:ext>
            </c:extLst>
          </c:dPt>
          <c:dPt>
            <c:idx val="1"/>
            <c:invertIfNegative val="0"/>
            <c:bubble3D val="0"/>
            <c:spPr>
              <a:solidFill>
                <a:srgbClr val="FF2D2D"/>
              </a:solidFill>
              <a:ln>
                <a:solidFill>
                  <a:srgbClr val="FF2D2D"/>
                </a:solidFill>
              </a:ln>
              <a:effectLst/>
            </c:spPr>
            <c:extLst>
              <c:ext xmlns:c16="http://schemas.microsoft.com/office/drawing/2014/chart" uri="{C3380CC4-5D6E-409C-BE32-E72D297353CC}">
                <c16:uniqueId val="{00000003-60EA-4BD5-99B9-5A5548F0FCC9}"/>
              </c:ext>
            </c:extLst>
          </c:dPt>
          <c:dPt>
            <c:idx val="2"/>
            <c:invertIfNegative val="0"/>
            <c:bubble3D val="0"/>
            <c:spPr>
              <a:solidFill>
                <a:sysClr val="window" lastClr="FFFFFF">
                  <a:lumMod val="75000"/>
                </a:sysClr>
              </a:solidFill>
              <a:ln>
                <a:solidFill>
                  <a:sysClr val="window" lastClr="FFFFFF">
                    <a:lumMod val="75000"/>
                  </a:sysClr>
                </a:solidFill>
              </a:ln>
              <a:effectLst/>
            </c:spPr>
            <c:extLst>
              <c:ext xmlns:c16="http://schemas.microsoft.com/office/drawing/2014/chart" uri="{C3380CC4-5D6E-409C-BE32-E72D297353CC}">
                <c16:uniqueId val="{00000005-60EA-4BD5-99B9-5A5548F0FCC9}"/>
              </c:ext>
            </c:extLst>
          </c:dPt>
          <c:dPt>
            <c:idx val="3"/>
            <c:invertIfNegative val="0"/>
            <c:bubble3D val="0"/>
            <c:spPr>
              <a:solidFill>
                <a:srgbClr val="4472C4">
                  <a:lumMod val="60000"/>
                  <a:lumOff val="40000"/>
                </a:srgbClr>
              </a:solidFill>
              <a:ln>
                <a:solidFill>
                  <a:srgbClr val="4472C4">
                    <a:lumMod val="60000"/>
                    <a:lumOff val="40000"/>
                  </a:srgbClr>
                </a:solidFill>
              </a:ln>
              <a:effectLst/>
            </c:spPr>
            <c:extLst>
              <c:ext xmlns:c16="http://schemas.microsoft.com/office/drawing/2014/chart" uri="{C3380CC4-5D6E-409C-BE32-E72D297353CC}">
                <c16:uniqueId val="{00000007-60EA-4BD5-99B9-5A5548F0FCC9}"/>
              </c:ext>
            </c:extLst>
          </c:dPt>
          <c:cat>
            <c:strRef>
              <c:f>DispensedCancerTreatment!$B$3:$B$6</c:f>
              <c:strCache>
                <c:ptCount val="4"/>
                <c:pt idx="0">
                  <c:v>Yes</c:v>
                </c:pt>
                <c:pt idx="1">
                  <c:v>No</c:v>
                </c:pt>
                <c:pt idx="2">
                  <c:v>Don't know</c:v>
                </c:pt>
                <c:pt idx="3">
                  <c:v>Not applicable to my role </c:v>
                </c:pt>
              </c:strCache>
            </c:strRef>
          </c:cat>
          <c:val>
            <c:numRef>
              <c:f>DispensedCancerTreatment!$C$3:$C$6</c:f>
              <c:numCache>
                <c:formatCode>###0.0</c:formatCode>
                <c:ptCount val="4"/>
                <c:pt idx="0">
                  <c:v>53.191489361702125</c:v>
                </c:pt>
                <c:pt idx="1">
                  <c:v>38.297872340425535</c:v>
                </c:pt>
                <c:pt idx="2">
                  <c:v>4.2553191489361701</c:v>
                </c:pt>
                <c:pt idx="3">
                  <c:v>4.2553191489361701</c:v>
                </c:pt>
              </c:numCache>
            </c:numRef>
          </c:val>
          <c:extLst>
            <c:ext xmlns:c16="http://schemas.microsoft.com/office/drawing/2014/chart" uri="{C3380CC4-5D6E-409C-BE32-E72D297353CC}">
              <c16:uniqueId val="{00000008-60EA-4BD5-99B9-5A5548F0FCC9}"/>
            </c:ext>
          </c:extLst>
        </c:ser>
        <c:dLbls>
          <c:showLegendKey val="0"/>
          <c:showVal val="0"/>
          <c:showCatName val="0"/>
          <c:showSerName val="0"/>
          <c:showPercent val="0"/>
          <c:showBubbleSize val="0"/>
        </c:dLbls>
        <c:gapWidth val="219"/>
        <c:overlap val="-27"/>
        <c:axId val="448277472"/>
        <c:axId val="448278456"/>
      </c:barChart>
      <c:catAx>
        <c:axId val="4482774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Agreement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278456"/>
        <c:crosses val="autoZero"/>
        <c:auto val="1"/>
        <c:lblAlgn val="ctr"/>
        <c:lblOffset val="100"/>
        <c:noMultiLvlLbl val="0"/>
      </c:catAx>
      <c:valAx>
        <c:axId val="448278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900"/>
                  <a:t>Percentage</a:t>
                </a:r>
              </a:p>
            </c:rich>
          </c:tx>
          <c:layout>
            <c:manualLayout>
              <c:xMode val="edge"/>
              <c:yMode val="edge"/>
              <c:x val="8.6145010768126345E-3"/>
              <c:y val="0.2874340325779888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277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B5B896-E89C-4F5D-9B70-E71E8294E011}" type="datetimeFigureOut">
              <a:rPr lang="en-GB" smtClean="0"/>
              <a:t>13/10/2020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475999-33DD-4616-8810-2127B86AA01A}" type="slidenum">
              <a:rPr lang="en-GB" smtClean="0"/>
              <a:t>‹#›</a:t>
            </a:fld>
            <a:endParaRPr lang="en-GB"/>
          </a:p>
        </p:txBody>
      </p:sp>
    </p:spTree>
    <p:extLst>
      <p:ext uri="{BB962C8B-B14F-4D97-AF65-F5344CB8AC3E}">
        <p14:creationId xmlns:p14="http://schemas.microsoft.com/office/powerpoint/2010/main" val="289839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3215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project is an opportunity to demonstrate to the other professions through Training Hubs that community pharmacists and their teams are both engaged and capable of delivering vital prevention services within PCNs.   </a:t>
            </a:r>
          </a:p>
          <a:p>
            <a:r>
              <a:rPr lang="en-GB"/>
              <a:t>Evidence from the survey will also put community pharmacy in the region in good stead to bid for </a:t>
            </a:r>
            <a:r>
              <a:rPr lang="en-GB" err="1"/>
              <a:t>PhIF</a:t>
            </a:r>
            <a:r>
              <a:rPr lang="en-GB"/>
              <a:t> funding related to prevention and detection. </a:t>
            </a:r>
          </a:p>
        </p:txBody>
      </p:sp>
      <p:sp>
        <p:nvSpPr>
          <p:cNvPr id="4" name="Slide Number Placeholder 3"/>
          <p:cNvSpPr>
            <a:spLocks noGrp="1"/>
          </p:cNvSpPr>
          <p:nvPr>
            <p:ph type="sldNum" sz="quarter" idx="5"/>
          </p:nvPr>
        </p:nvSpPr>
        <p:spPr/>
        <p:txBody>
          <a:bodyPr/>
          <a:lstStyle/>
          <a:p>
            <a:fld id="{89475999-33DD-4616-8810-2127B86AA01A}" type="slidenum">
              <a:rPr lang="en-GB" smtClean="0"/>
              <a:t>11</a:t>
            </a:fld>
            <a:endParaRPr lang="en-GB"/>
          </a:p>
        </p:txBody>
      </p:sp>
    </p:spTree>
    <p:extLst>
      <p:ext uri="{BB962C8B-B14F-4D97-AF65-F5344CB8AC3E}">
        <p14:creationId xmlns:p14="http://schemas.microsoft.com/office/powerpoint/2010/main" val="25946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Respondent samples good representation of all London CCGs and representative of most pharmacy types from multiples to small independents </a:t>
            </a:r>
          </a:p>
        </p:txBody>
      </p:sp>
      <p:sp>
        <p:nvSpPr>
          <p:cNvPr id="4" name="Slide Number Placeholder 3"/>
          <p:cNvSpPr>
            <a:spLocks noGrp="1"/>
          </p:cNvSpPr>
          <p:nvPr>
            <p:ph type="sldNum" sz="quarter" idx="5"/>
          </p:nvPr>
        </p:nvSpPr>
        <p:spPr/>
        <p:txBody>
          <a:bodyPr/>
          <a:lstStyle/>
          <a:p>
            <a:pPr>
              <a:defRPr/>
            </a:pPr>
            <a:fld id="{CFA8B8D8-61B0-4F79-A4AA-59E75DDEDAA5}" type="slidenum">
              <a:rPr lang="en-GB" smtClean="0"/>
              <a:pPr>
                <a:defRPr/>
              </a:pPr>
              <a:t>12</a:t>
            </a:fld>
            <a:endParaRPr lang="en-GB"/>
          </a:p>
        </p:txBody>
      </p:sp>
    </p:spTree>
    <p:extLst>
      <p:ext uri="{BB962C8B-B14F-4D97-AF65-F5344CB8AC3E}">
        <p14:creationId xmlns:p14="http://schemas.microsoft.com/office/powerpoint/2010/main" val="311399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Respondents noted that they were aware of screening programmes that were available for different cancer types</a:t>
            </a:r>
          </a:p>
          <a:p>
            <a:r>
              <a:rPr lang="en-GB"/>
              <a:t>However, whilst many had an awareness, when reviewing the questions that asked about specific details of these programmes (i.e. screening ages, alternative options, new faecal immunochemical test), it identified a significant proportion of individuals that are not aware of this information. </a:t>
            </a:r>
          </a:p>
          <a:p>
            <a:endParaRPr lang="en-GB"/>
          </a:p>
        </p:txBody>
      </p:sp>
      <p:sp>
        <p:nvSpPr>
          <p:cNvPr id="4" name="Slide Number Placeholder 3"/>
          <p:cNvSpPr>
            <a:spLocks noGrp="1"/>
          </p:cNvSpPr>
          <p:nvPr>
            <p:ph type="sldNum" sz="quarter" idx="5"/>
          </p:nvPr>
        </p:nvSpPr>
        <p:spPr/>
        <p:txBody>
          <a:bodyPr/>
          <a:lstStyle/>
          <a:p>
            <a:fld id="{89475999-33DD-4616-8810-2127B86AA01A}" type="slidenum">
              <a:rPr lang="en-GB" smtClean="0"/>
              <a:t>14</a:t>
            </a:fld>
            <a:endParaRPr lang="en-GB"/>
          </a:p>
        </p:txBody>
      </p:sp>
    </p:spTree>
    <p:extLst>
      <p:ext uri="{BB962C8B-B14F-4D97-AF65-F5344CB8AC3E}">
        <p14:creationId xmlns:p14="http://schemas.microsoft.com/office/powerpoint/2010/main" val="87140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Respondents felt that cancer prevention was part of their roles as a member of the primary care and community healthcare team. In addition, the majority considered that they could take more of an active role themselves in supporting this activity.</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 However, the vast majority were either unsure or disagreed that they felt able or equipped to have specific conversations with patients about how both their life-style could link to cancer or how to respond to patients relating to certain cancer-based symptoms. </a:t>
            </a:r>
          </a:p>
          <a:p>
            <a:endParaRPr lang="en-GB"/>
          </a:p>
        </p:txBody>
      </p:sp>
      <p:sp>
        <p:nvSpPr>
          <p:cNvPr id="4" name="Slide Number Placeholder 3"/>
          <p:cNvSpPr>
            <a:spLocks noGrp="1"/>
          </p:cNvSpPr>
          <p:nvPr>
            <p:ph type="sldNum" sz="quarter" idx="5"/>
          </p:nvPr>
        </p:nvSpPr>
        <p:spPr/>
        <p:txBody>
          <a:bodyPr/>
          <a:lstStyle/>
          <a:p>
            <a:fld id="{89475999-33DD-4616-8810-2127B86AA01A}" type="slidenum">
              <a:rPr lang="en-GB" smtClean="0"/>
              <a:t>15</a:t>
            </a:fld>
            <a:endParaRPr lang="en-GB"/>
          </a:p>
        </p:txBody>
      </p:sp>
    </p:spTree>
    <p:extLst>
      <p:ext uri="{BB962C8B-B14F-4D97-AF65-F5344CB8AC3E}">
        <p14:creationId xmlns:p14="http://schemas.microsoft.com/office/powerpoint/2010/main" val="81659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comparison to the respondents knowledge in relation to symptoms that could indicate cancer, there was a lot more uncertainty across the sample when asked about possible factors that may increase a person’s chance of developing cancer (with the exception of factors in relation to cigarettes/smoking). </a:t>
            </a:r>
          </a:p>
          <a:p>
            <a:endParaRPr lang="en-GB" dirty="0"/>
          </a:p>
          <a:p>
            <a:r>
              <a:rPr lang="en-GB" dirty="0"/>
              <a:t>Before implementing any training activity in this area, it may be helpful to consider if there are particular complexities associated with this knowledge area that may have an impact on how success any training is. Is this part of a broader area / skill set that is less familiar at the moment to those working in community pharmacy settings? </a:t>
            </a:r>
          </a:p>
          <a:p>
            <a:endParaRPr lang="en-GB" dirty="0"/>
          </a:p>
          <a:p>
            <a:endParaRPr lang="en-GB" dirty="0"/>
          </a:p>
        </p:txBody>
      </p:sp>
      <p:sp>
        <p:nvSpPr>
          <p:cNvPr id="4" name="Slide Number Placeholder 3"/>
          <p:cNvSpPr>
            <a:spLocks noGrp="1"/>
          </p:cNvSpPr>
          <p:nvPr>
            <p:ph type="sldNum" sz="quarter" idx="5"/>
          </p:nvPr>
        </p:nvSpPr>
        <p:spPr/>
        <p:txBody>
          <a:bodyPr/>
          <a:lstStyle/>
          <a:p>
            <a:fld id="{89475999-33DD-4616-8810-2127B86AA01A}" type="slidenum">
              <a:rPr lang="en-GB" smtClean="0"/>
              <a:t>16</a:t>
            </a:fld>
            <a:endParaRPr lang="en-GB"/>
          </a:p>
        </p:txBody>
      </p:sp>
    </p:spTree>
    <p:extLst>
      <p:ext uri="{BB962C8B-B14F-4D97-AF65-F5344CB8AC3E}">
        <p14:creationId xmlns:p14="http://schemas.microsoft.com/office/powerpoint/2010/main" val="3766860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 over half of respondents recorded that they had dispensed some form of cancer treatment, however for those that do, the majority are performing this task several times a week. </a:t>
            </a:r>
          </a:p>
          <a:p>
            <a:r>
              <a:rPr lang="en-GB"/>
              <a:t>Despite this nearly all respondents noted not having access to written protocol and treatment plans of patients, patient diagnosis or other information (i.e. height, weight). </a:t>
            </a:r>
          </a:p>
          <a:p>
            <a:r>
              <a:rPr lang="en-GB"/>
              <a:t>Furthermore, the majority recorded how they had not counselled these patients in relation to their prescriptions.</a:t>
            </a:r>
          </a:p>
          <a:p>
            <a:endParaRPr lang="en-GB"/>
          </a:p>
        </p:txBody>
      </p:sp>
      <p:sp>
        <p:nvSpPr>
          <p:cNvPr id="4" name="Slide Number Placeholder 3"/>
          <p:cNvSpPr>
            <a:spLocks noGrp="1"/>
          </p:cNvSpPr>
          <p:nvPr>
            <p:ph type="sldNum" sz="quarter" idx="5"/>
          </p:nvPr>
        </p:nvSpPr>
        <p:spPr/>
        <p:txBody>
          <a:bodyPr/>
          <a:lstStyle/>
          <a:p>
            <a:fld id="{89475999-33DD-4616-8810-2127B86AA01A}" type="slidenum">
              <a:rPr lang="en-GB" smtClean="0"/>
              <a:t>17</a:t>
            </a:fld>
            <a:endParaRPr lang="en-GB"/>
          </a:p>
        </p:txBody>
      </p:sp>
    </p:spTree>
    <p:extLst>
      <p:ext uri="{BB962C8B-B14F-4D97-AF65-F5344CB8AC3E}">
        <p14:creationId xmlns:p14="http://schemas.microsoft.com/office/powerpoint/2010/main" val="139023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were mixed views when respondents were asked about their level of confidence in speaking to patients with cancer. </a:t>
            </a:r>
          </a:p>
          <a:p>
            <a:r>
              <a:rPr lang="en-GB"/>
              <a:t>Whilst many felt comfortable with dispensing prescriptions in this area, the majority were less certain in relation to the other ways in which they could liaise with individuals either with cancer or those that had survived cancer (i.e. through counselling conversations). </a:t>
            </a:r>
          </a:p>
          <a:p>
            <a:r>
              <a:rPr lang="en-GB"/>
              <a:t>A number of topics within this area (e.g. managing side effects of cancer treatments, supporting patients with cancer) also received significant support for being the focus of study days. </a:t>
            </a:r>
          </a:p>
          <a:p>
            <a:endParaRPr lang="en-GB"/>
          </a:p>
        </p:txBody>
      </p:sp>
      <p:sp>
        <p:nvSpPr>
          <p:cNvPr id="4" name="Slide Number Placeholder 3"/>
          <p:cNvSpPr>
            <a:spLocks noGrp="1"/>
          </p:cNvSpPr>
          <p:nvPr>
            <p:ph type="sldNum" sz="quarter" idx="5"/>
          </p:nvPr>
        </p:nvSpPr>
        <p:spPr/>
        <p:txBody>
          <a:bodyPr/>
          <a:lstStyle/>
          <a:p>
            <a:fld id="{89475999-33DD-4616-8810-2127B86AA01A}" type="slidenum">
              <a:rPr lang="en-GB" smtClean="0"/>
              <a:t>18</a:t>
            </a:fld>
            <a:endParaRPr lang="en-GB"/>
          </a:p>
        </p:txBody>
      </p:sp>
    </p:spTree>
    <p:extLst>
      <p:ext uri="{BB962C8B-B14F-4D97-AF65-F5344CB8AC3E}">
        <p14:creationId xmlns:p14="http://schemas.microsoft.com/office/powerpoint/2010/main" val="52854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9475999-33DD-4616-8810-2127B86AA01A}" type="slidenum">
              <a:rPr lang="en-GB" smtClean="0"/>
              <a:t>20</a:t>
            </a:fld>
            <a:endParaRPr lang="en-GB"/>
          </a:p>
        </p:txBody>
      </p:sp>
    </p:spTree>
    <p:extLst>
      <p:ext uri="{BB962C8B-B14F-4D97-AF65-F5344CB8AC3E}">
        <p14:creationId xmlns:p14="http://schemas.microsoft.com/office/powerpoint/2010/main" val="111651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London strategy – planned care for routine appointment for existing patients </a:t>
            </a:r>
          </a:p>
          <a:p>
            <a:endParaRPr lang="en-GB" dirty="0"/>
          </a:p>
        </p:txBody>
      </p:sp>
      <p:sp>
        <p:nvSpPr>
          <p:cNvPr id="4" name="Slide Number Placeholder 3"/>
          <p:cNvSpPr>
            <a:spLocks noGrp="1"/>
          </p:cNvSpPr>
          <p:nvPr>
            <p:ph type="sldNum" sz="quarter" idx="5"/>
          </p:nvPr>
        </p:nvSpPr>
        <p:spPr/>
        <p:txBody>
          <a:bodyPr/>
          <a:lstStyle/>
          <a:p>
            <a:fld id="{89475999-33DD-4616-8810-2127B86AA01A}" type="slidenum">
              <a:rPr lang="en-GB" smtClean="0"/>
              <a:t>21</a:t>
            </a:fld>
            <a:endParaRPr lang="en-GB"/>
          </a:p>
        </p:txBody>
      </p:sp>
    </p:spTree>
    <p:extLst>
      <p:ext uri="{BB962C8B-B14F-4D97-AF65-F5344CB8AC3E}">
        <p14:creationId xmlns:p14="http://schemas.microsoft.com/office/powerpoint/2010/main" val="128155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of COVID-19 on public attitudes to engaging with the healthcare system</a:t>
            </a:r>
          </a:p>
          <a:p>
            <a:r>
              <a:rPr lang="en-GB" sz="1800" b="1" i="0" u="none" strike="noStrike" baseline="0">
                <a:solidFill>
                  <a:srgbClr val="000000"/>
                </a:solidFill>
                <a:latin typeface="Avenir Black"/>
              </a:rPr>
              <a:t>Methodology </a:t>
            </a:r>
            <a:endParaRPr lang="en-GB" sz="1800" b="0" i="0" u="none" strike="noStrike" baseline="0">
              <a:solidFill>
                <a:srgbClr val="000000"/>
              </a:solidFill>
              <a:latin typeface="Avenir Black"/>
            </a:endParaRPr>
          </a:p>
          <a:p>
            <a:r>
              <a:rPr lang="en-GB" sz="1800" b="0" i="0" u="none" strike="noStrike" baseline="0">
                <a:solidFill>
                  <a:srgbClr val="000000"/>
                </a:solidFill>
                <a:latin typeface="Avenir Light"/>
              </a:rPr>
              <a:t>• The survey was conducted by </a:t>
            </a:r>
            <a:r>
              <a:rPr lang="en-GB" sz="1800" b="0" i="0" u="none" strike="noStrike" baseline="0" err="1">
                <a:solidFill>
                  <a:srgbClr val="000000"/>
                </a:solidFill>
                <a:latin typeface="Avenir Light"/>
              </a:rPr>
              <a:t>Censuswide</a:t>
            </a:r>
            <a:r>
              <a:rPr lang="en-GB" sz="1800" b="0" i="0" u="none" strike="noStrike" baseline="0">
                <a:solidFill>
                  <a:srgbClr val="000000"/>
                </a:solidFill>
                <a:latin typeface="Avenir Light"/>
              </a:rPr>
              <a:t> between 29 May 2020 and 03 June 2020</a:t>
            </a:r>
          </a:p>
          <a:p>
            <a:r>
              <a:rPr lang="en-GB" sz="1800" b="0" i="0" u="none" strike="noStrike" baseline="0">
                <a:solidFill>
                  <a:srgbClr val="000000"/>
                </a:solidFill>
                <a:latin typeface="Avenir Light"/>
              </a:rPr>
              <a:t>• The survey included 2,000 adults per country from France, Germany, Italy, Spain and the UK, nationally representative in terms of gender and age</a:t>
            </a:r>
          </a:p>
          <a:p>
            <a:r>
              <a:rPr lang="en-GB" sz="1800" b="0" i="0" u="none" strike="noStrike" baseline="0">
                <a:solidFill>
                  <a:srgbClr val="000000"/>
                </a:solidFill>
                <a:latin typeface="Avenir Light"/>
              </a:rPr>
              <a:t>• </a:t>
            </a:r>
            <a:r>
              <a:rPr lang="en-GB" sz="1800" b="0" i="0" u="none" strike="noStrike" baseline="0" err="1">
                <a:solidFill>
                  <a:srgbClr val="000000"/>
                </a:solidFill>
                <a:latin typeface="Avenir Light"/>
              </a:rPr>
              <a:t>Censuswide</a:t>
            </a:r>
            <a:r>
              <a:rPr lang="en-GB" sz="1800" b="0" i="0" u="none" strike="noStrike" baseline="0">
                <a:solidFill>
                  <a:srgbClr val="000000"/>
                </a:solidFill>
                <a:latin typeface="Avenir Light"/>
              </a:rPr>
              <a:t> abide by and employ members of the Market Research Society which is based on the ESOMAR principles </a:t>
            </a:r>
          </a:p>
          <a:p>
            <a:r>
              <a:rPr lang="en-GB" sz="1800" b="1" i="0" u="none" strike="noStrike" baseline="0">
                <a:solidFill>
                  <a:srgbClr val="000000"/>
                </a:solidFill>
                <a:latin typeface="Avenir Black"/>
              </a:rPr>
              <a:t>REFERENCES</a:t>
            </a:r>
            <a:endParaRPr lang="en-GB" sz="1800" b="0" i="0" u="none" strike="noStrike" baseline="0">
              <a:solidFill>
                <a:srgbClr val="000000"/>
              </a:solidFill>
              <a:latin typeface="Avenir Black"/>
            </a:endParaRPr>
          </a:p>
          <a:p>
            <a:r>
              <a:rPr lang="en-GB" sz="1800" b="1" i="0" u="none" strike="noStrike" baseline="0">
                <a:solidFill>
                  <a:srgbClr val="000000"/>
                </a:solidFill>
                <a:latin typeface="Avenir Black"/>
              </a:rPr>
              <a:t>1 </a:t>
            </a:r>
            <a:r>
              <a:rPr lang="en-GB" sz="1800" b="0" i="0" u="none" strike="noStrike" baseline="0">
                <a:solidFill>
                  <a:srgbClr val="000000"/>
                </a:solidFill>
                <a:latin typeface="Avenir Light"/>
              </a:rPr>
              <a:t>Respondents selected ‘Strongly agree’ or ‘Agree’ when asked to what extent they agreed or disagreed with the statement “Due to the risk of catching COVID-19, I am scared to use the following health services”</a:t>
            </a:r>
          </a:p>
          <a:p>
            <a:r>
              <a:rPr lang="en-GB" sz="1800" b="1" i="0" u="none" strike="noStrike" baseline="0">
                <a:solidFill>
                  <a:srgbClr val="000000"/>
                </a:solidFill>
                <a:latin typeface="Avenir Black"/>
              </a:rPr>
              <a:t>2 </a:t>
            </a:r>
            <a:r>
              <a:rPr lang="en-GB" sz="1800" b="0" i="0" u="none" strike="noStrike" baseline="0">
                <a:solidFill>
                  <a:srgbClr val="000000"/>
                </a:solidFill>
                <a:latin typeface="Avenir Light"/>
              </a:rPr>
              <a:t>Respondents selected ‘Strongly agree’ or ‘Agree’ when asked to what extent they agreed or disagreed with the statement “I am reluctant to use the following health services because I don’t want to take up their time and capacity during the pandemic”</a:t>
            </a:r>
          </a:p>
          <a:p>
            <a:r>
              <a:rPr lang="en-GB" sz="1800" b="1" i="0" u="none" strike="noStrike" baseline="0">
                <a:solidFill>
                  <a:srgbClr val="000000"/>
                </a:solidFill>
                <a:latin typeface="Avenir Black"/>
              </a:rPr>
              <a:t>3 </a:t>
            </a:r>
            <a:r>
              <a:rPr lang="en-GB" sz="1800" b="0" i="0" u="none" strike="noStrike" baseline="0">
                <a:solidFill>
                  <a:srgbClr val="000000"/>
                </a:solidFill>
                <a:latin typeface="Avenir Light"/>
              </a:rPr>
              <a:t>Cancer Research UK, Over 2 million people waiting for cancer screening, tests and treatments, June 2020</a:t>
            </a:r>
            <a:endParaRPr lang="en-GB"/>
          </a:p>
        </p:txBody>
      </p:sp>
      <p:sp>
        <p:nvSpPr>
          <p:cNvPr id="4" name="Slide Number Placeholder 3"/>
          <p:cNvSpPr>
            <a:spLocks noGrp="1"/>
          </p:cNvSpPr>
          <p:nvPr>
            <p:ph type="sldNum" sz="quarter" idx="5"/>
          </p:nvPr>
        </p:nvSpPr>
        <p:spPr/>
        <p:txBody>
          <a:bodyPr/>
          <a:lstStyle/>
          <a:p>
            <a:fld id="{89475999-33DD-4616-8810-2127B86AA01A}" type="slidenum">
              <a:rPr lang="en-GB" smtClean="0"/>
              <a:t>22</a:t>
            </a:fld>
            <a:endParaRPr lang="en-GB"/>
          </a:p>
        </p:txBody>
      </p:sp>
    </p:spTree>
    <p:extLst>
      <p:ext uri="{BB962C8B-B14F-4D97-AF65-F5344CB8AC3E}">
        <p14:creationId xmlns:p14="http://schemas.microsoft.com/office/powerpoint/2010/main" val="38800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Cancer outcomes in England lag behind other European countries with comparable healthcare systems and a key factor in this is failing to diagnose patients early </a:t>
            </a:r>
            <a:r>
              <a:rPr lang="en-GB" dirty="0" err="1"/>
              <a:t>enoughi</a:t>
            </a:r>
            <a:r>
              <a:rPr lang="en-GB" dirty="0"/>
              <a:t> . Late stage diagnosis is associated with poorer survival (lower one year and five year survival rates), because treatment is less likely to be </a:t>
            </a:r>
            <a:r>
              <a:rPr lang="en-GB" dirty="0" err="1"/>
              <a:t>curativeii</a:t>
            </a:r>
            <a:r>
              <a:rPr lang="en-GB" dirty="0"/>
              <a:t>. It is estimated that more than 40% of children born today will develop cancer at some stage in their life. </a:t>
            </a:r>
          </a:p>
          <a:p>
            <a:endParaRPr lang="en-GB" dirty="0"/>
          </a:p>
          <a:p>
            <a:r>
              <a:rPr lang="en-GB" dirty="0"/>
              <a:t>Diagnosis at an early stage of the cancer's development leads to dramatically improved survival chances. Specific public health interventions, such as screening programmes and information/education campaigns aim to improve rates of early diagnosis. An indicator on the proportion of cancers diagnosed at an early stage is, therefore, a useful proxy for assessing improvements in cancer survival rates.</a:t>
            </a:r>
          </a:p>
          <a:p>
            <a:endParaRPr lang="en-GB" dirty="0"/>
          </a:p>
        </p:txBody>
      </p:sp>
      <p:sp>
        <p:nvSpPr>
          <p:cNvPr id="4" name="Slide Number Placeholder 3"/>
          <p:cNvSpPr>
            <a:spLocks noGrp="1"/>
          </p:cNvSpPr>
          <p:nvPr>
            <p:ph type="sldNum" sz="quarter" idx="5"/>
          </p:nvPr>
        </p:nvSpPr>
        <p:spPr/>
        <p:txBody>
          <a:bodyPr/>
          <a:lstStyle/>
          <a:p>
            <a:fld id="{89475999-33DD-4616-8810-2127B86AA01A}" type="slidenum">
              <a:rPr lang="en-GB" smtClean="0"/>
              <a:t>3</a:t>
            </a:fld>
            <a:endParaRPr lang="en-GB"/>
          </a:p>
        </p:txBody>
      </p:sp>
    </p:spTree>
    <p:extLst>
      <p:ext uri="{BB962C8B-B14F-4D97-AF65-F5344CB8AC3E}">
        <p14:creationId xmlns:p14="http://schemas.microsoft.com/office/powerpoint/2010/main" val="1210842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we do as next steps after these findings?</a:t>
            </a:r>
          </a:p>
          <a:p>
            <a:r>
              <a:rPr lang="en-GB" dirty="0"/>
              <a:t>Could we pilot?</a:t>
            </a:r>
          </a:p>
        </p:txBody>
      </p:sp>
      <p:sp>
        <p:nvSpPr>
          <p:cNvPr id="4" name="Slide Number Placeholder 3"/>
          <p:cNvSpPr>
            <a:spLocks noGrp="1"/>
          </p:cNvSpPr>
          <p:nvPr>
            <p:ph type="sldNum" sz="quarter" idx="5"/>
          </p:nvPr>
        </p:nvSpPr>
        <p:spPr/>
        <p:txBody>
          <a:bodyPr/>
          <a:lstStyle/>
          <a:p>
            <a:fld id="{89475999-33DD-4616-8810-2127B86AA01A}" type="slidenum">
              <a:rPr lang="en-GB" smtClean="0"/>
              <a:t>23</a:t>
            </a:fld>
            <a:endParaRPr lang="en-GB"/>
          </a:p>
        </p:txBody>
      </p:sp>
    </p:spTree>
    <p:extLst>
      <p:ext uri="{BB962C8B-B14F-4D97-AF65-F5344CB8AC3E}">
        <p14:creationId xmlns:p14="http://schemas.microsoft.com/office/powerpoint/2010/main" val="246480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000" dirty="0">
              <a:latin typeface="+mj-lt"/>
            </a:endParaRPr>
          </a:p>
          <a:p>
            <a:pPr marL="171450" indent="-171450">
              <a:buFont typeface="Arial" panose="020B0604020202020204" pitchFamily="34" charset="0"/>
              <a:buChar char="•"/>
            </a:pPr>
            <a:endParaRPr lang="en-GB" sz="1000" dirty="0">
              <a:latin typeface="+mj-lt"/>
            </a:endParaRPr>
          </a:p>
          <a:p>
            <a:pPr marL="171450" indent="-171450">
              <a:buFont typeface="Arial" panose="020B0604020202020204" pitchFamily="34" charset="0"/>
              <a:buChar char="•"/>
            </a:pPr>
            <a:endParaRPr lang="en-GB" sz="1000" dirty="0">
              <a:latin typeface="+mj-lt"/>
            </a:endParaRPr>
          </a:p>
          <a:p>
            <a:pPr marL="171450" indent="-171450">
              <a:buFont typeface="Arial" panose="020B0604020202020204" pitchFamily="34" charset="0"/>
              <a:buChar char="•"/>
            </a:pPr>
            <a:r>
              <a:rPr lang="en-GB" sz="1000" dirty="0">
                <a:latin typeface="+mj-lt"/>
              </a:rPr>
              <a:t>London has a significant challenge to overcome to achieve this target</a:t>
            </a:r>
          </a:p>
          <a:p>
            <a:pPr marL="171450" indent="-171450">
              <a:buFont typeface="Arial" panose="020B0604020202020204" pitchFamily="34" charset="0"/>
              <a:buChar char="•"/>
            </a:pPr>
            <a:r>
              <a:rPr lang="en-GB" sz="1000" dirty="0">
                <a:latin typeface="+mj-lt"/>
              </a:rPr>
              <a:t>If we continue to do what we are currently doing to earlier diagnose this target will NOT be met and we need to think differently</a:t>
            </a:r>
          </a:p>
          <a:p>
            <a:pPr marL="171450" indent="-171450">
              <a:buFont typeface="Arial" panose="020B0604020202020204" pitchFamily="34" charset="0"/>
              <a:buChar char="•"/>
            </a:pPr>
            <a:r>
              <a:rPr lang="en-GB" sz="1000" dirty="0">
                <a:latin typeface="+mj-lt"/>
              </a:rPr>
              <a:t>London has agreed lung and abdominal cancers are where the biggest wins are likely to be made to support achievement of this target</a:t>
            </a:r>
          </a:p>
          <a:p>
            <a:endParaRPr lang="en-GB" dirty="0"/>
          </a:p>
        </p:txBody>
      </p:sp>
      <p:sp>
        <p:nvSpPr>
          <p:cNvPr id="4" name="Slide Number Placeholder 3"/>
          <p:cNvSpPr>
            <a:spLocks noGrp="1"/>
          </p:cNvSpPr>
          <p:nvPr>
            <p:ph type="sldNum" sz="quarter" idx="5"/>
          </p:nvPr>
        </p:nvSpPr>
        <p:spPr/>
        <p:txBody>
          <a:bodyPr/>
          <a:lstStyle/>
          <a:p>
            <a:fld id="{89475999-33DD-4616-8810-2127B86AA01A}" type="slidenum">
              <a:rPr lang="en-GB" smtClean="0"/>
              <a:t>4</a:t>
            </a:fld>
            <a:endParaRPr lang="en-GB"/>
          </a:p>
        </p:txBody>
      </p:sp>
    </p:spTree>
    <p:extLst>
      <p:ext uri="{BB962C8B-B14F-4D97-AF65-F5344CB8AC3E}">
        <p14:creationId xmlns:p14="http://schemas.microsoft.com/office/powerpoint/2010/main" val="186579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 One-year cancer survival rates are an important measure as translate into timely access to treatments and better patient outcomes</a:t>
            </a:r>
          </a:p>
          <a:p>
            <a:pPr marL="171450" indent="-171450">
              <a:buFont typeface="Arial" panose="020B0604020202020204" pitchFamily="34" charset="0"/>
              <a:buChar char="•"/>
            </a:pPr>
            <a:r>
              <a:rPr lang="en-GB" dirty="0"/>
              <a:t>This measure has been steadily improving across London in line with England</a:t>
            </a:r>
          </a:p>
          <a:p>
            <a:pPr marL="171450" indent="-171450">
              <a:buFont typeface="Arial" panose="020B0604020202020204" pitchFamily="34" charset="0"/>
              <a:buChar char="•"/>
            </a:pPr>
            <a:r>
              <a:rPr lang="en-GB" dirty="0"/>
              <a:t>However 1 in 4 people are still not surviving one year after diagnosis</a:t>
            </a:r>
          </a:p>
          <a:p>
            <a:pPr marL="171450" indent="-171450">
              <a:buFont typeface="Arial" panose="020B0604020202020204" pitchFamily="34" charset="0"/>
              <a:buChar char="•"/>
            </a:pPr>
            <a:r>
              <a:rPr lang="en-GB" dirty="0"/>
              <a:t>Variation across the region between 73.8% in SE and 75.8% in SW</a:t>
            </a:r>
          </a:p>
        </p:txBody>
      </p:sp>
      <p:sp>
        <p:nvSpPr>
          <p:cNvPr id="4" name="Slide Number Placeholder 3"/>
          <p:cNvSpPr>
            <a:spLocks noGrp="1"/>
          </p:cNvSpPr>
          <p:nvPr>
            <p:ph type="sldNum" sz="quarter" idx="5"/>
          </p:nvPr>
        </p:nvSpPr>
        <p:spPr/>
        <p:txBody>
          <a:bodyPr/>
          <a:lstStyle/>
          <a:p>
            <a:fld id="{BECEA9D9-978E-4296-B1D4-BAE452177679}" type="slidenum">
              <a:rPr lang="en-GB" smtClean="0"/>
              <a:t>5</a:t>
            </a:fld>
            <a:endParaRPr lang="en-GB"/>
          </a:p>
        </p:txBody>
      </p:sp>
    </p:spTree>
    <p:extLst>
      <p:ext uri="{BB962C8B-B14F-4D97-AF65-F5344CB8AC3E}">
        <p14:creationId xmlns:p14="http://schemas.microsoft.com/office/powerpoint/2010/main" val="418720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Patients diagnosed via an A/E presentation are almost twice as likely to die within a year of diagnosis compared to those diagnosed via a GP urgent referral route</a:t>
            </a:r>
          </a:p>
          <a:p>
            <a:pPr marL="171450" indent="-171450">
              <a:buFont typeface="Arial" panose="020B0604020202020204" pitchFamily="34" charset="0"/>
              <a:buChar char="•"/>
            </a:pPr>
            <a:r>
              <a:rPr lang="en-GB" dirty="0"/>
              <a:t>Year on year less patients are being diagnosed via A/E  but still around 1 in 5 patients on average continue to be diagnosed via this route</a:t>
            </a:r>
          </a:p>
          <a:p>
            <a:pPr marL="171450" indent="-171450">
              <a:buFont typeface="Arial" panose="020B0604020202020204" pitchFamily="34" charset="0"/>
              <a:buChar char="•"/>
            </a:pPr>
            <a:r>
              <a:rPr lang="en-GB" dirty="0"/>
              <a:t>Some cancers are difficult to diagnose and patients may visit their GP multiple times before being referred</a:t>
            </a:r>
          </a:p>
          <a:p>
            <a:pPr marL="171450" indent="-171450">
              <a:buFont typeface="Arial" panose="020B0604020202020204" pitchFamily="34" charset="0"/>
              <a:buChar char="•"/>
            </a:pPr>
            <a:r>
              <a:rPr lang="en-GB" dirty="0"/>
              <a:t>Across London there is variation in this measure as shown in this slide for NEL </a:t>
            </a:r>
          </a:p>
        </p:txBody>
      </p:sp>
      <p:sp>
        <p:nvSpPr>
          <p:cNvPr id="4" name="Slide Number Placeholder 3"/>
          <p:cNvSpPr>
            <a:spLocks noGrp="1"/>
          </p:cNvSpPr>
          <p:nvPr>
            <p:ph type="sldNum" sz="quarter" idx="5"/>
          </p:nvPr>
        </p:nvSpPr>
        <p:spPr/>
        <p:txBody>
          <a:bodyPr/>
          <a:lstStyle/>
          <a:p>
            <a:fld id="{BECEA9D9-978E-4296-B1D4-BAE452177679}" type="slidenum">
              <a:rPr lang="en-GB" smtClean="0"/>
              <a:t>6</a:t>
            </a:fld>
            <a:endParaRPr lang="en-GB"/>
          </a:p>
        </p:txBody>
      </p:sp>
    </p:spTree>
    <p:extLst>
      <p:ext uri="{BB962C8B-B14F-4D97-AF65-F5344CB8AC3E}">
        <p14:creationId xmlns:p14="http://schemas.microsoft.com/office/powerpoint/2010/main" val="1664750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Around two in three cancers diagnosed via screening programmes are at an early stage, so improving uptake to these programmes is key</a:t>
            </a:r>
          </a:p>
          <a:p>
            <a:pPr marL="171450" indent="-171450">
              <a:buFont typeface="Arial" panose="020B0604020202020204" pitchFamily="34" charset="0"/>
              <a:buChar char="•"/>
            </a:pPr>
            <a:r>
              <a:rPr lang="en-GB" dirty="0"/>
              <a:t>Bowel cancer is common (around 1 in 20 people will get it in their lifetime)</a:t>
            </a:r>
          </a:p>
          <a:p>
            <a:pPr marL="171450" indent="-171450">
              <a:buFont typeface="Arial" panose="020B0604020202020204" pitchFamily="34" charset="0"/>
              <a:buChar char="•"/>
            </a:pPr>
            <a:r>
              <a:rPr lang="en-GB" dirty="0"/>
              <a:t>Less than 60% of people in London invited to take part in bowel screening do so</a:t>
            </a:r>
          </a:p>
          <a:p>
            <a:pPr marL="171450" indent="-171450">
              <a:buFont typeface="Arial" panose="020B0604020202020204" pitchFamily="34" charset="0"/>
              <a:buChar char="•"/>
            </a:pPr>
            <a:r>
              <a:rPr lang="en-GB" dirty="0"/>
              <a:t>Variation across London CCGs - In Havering 37% take part compared to 59% in Bromley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ECEA9D9-978E-4296-B1D4-BAE452177679}" type="slidenum">
              <a:rPr lang="en-GB" smtClean="0"/>
              <a:t>7</a:t>
            </a:fld>
            <a:endParaRPr lang="en-GB"/>
          </a:p>
        </p:txBody>
      </p:sp>
    </p:spTree>
    <p:extLst>
      <p:ext uri="{BB962C8B-B14F-4D97-AF65-F5344CB8AC3E}">
        <p14:creationId xmlns:p14="http://schemas.microsoft.com/office/powerpoint/2010/main" val="2226803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Leave this open …workshop…these are the oppo, co-develop to drive forward…</a:t>
            </a:r>
          </a:p>
        </p:txBody>
      </p:sp>
      <p:sp>
        <p:nvSpPr>
          <p:cNvPr id="4" name="Slide Number Placeholder 3"/>
          <p:cNvSpPr>
            <a:spLocks noGrp="1"/>
          </p:cNvSpPr>
          <p:nvPr>
            <p:ph type="sldNum" sz="quarter" idx="5"/>
          </p:nvPr>
        </p:nvSpPr>
        <p:spPr/>
        <p:txBody>
          <a:bodyPr/>
          <a:lstStyle/>
          <a:p>
            <a:fld id="{89475999-33DD-4616-8810-2127B86AA01A}" type="slidenum">
              <a:rPr lang="en-GB" smtClean="0"/>
              <a:t>8</a:t>
            </a:fld>
            <a:endParaRPr lang="en-GB"/>
          </a:p>
        </p:txBody>
      </p:sp>
    </p:spTree>
    <p:extLst>
      <p:ext uri="{BB962C8B-B14F-4D97-AF65-F5344CB8AC3E}">
        <p14:creationId xmlns:p14="http://schemas.microsoft.com/office/powerpoint/2010/main" val="841610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Early cancer diagnosis is referenced twice in the CPCF as a prevention and detection service which, if found effective and best delivered by community pharmacy, could be mainstreamed in the CPCF over the course of the settlement period.  This is in the context of community pharmacy complementing the content of forthcoming PCN service specifications.  </a:t>
            </a:r>
          </a:p>
          <a:p>
            <a:pPr lvl="0"/>
            <a:r>
              <a:rPr lang="en-GB" sz="1200" kern="1200">
                <a:solidFill>
                  <a:schemeClr val="tx1"/>
                </a:solidFill>
                <a:effectLst/>
                <a:latin typeface="+mn-lt"/>
                <a:ea typeface="+mn-ea"/>
                <a:cs typeface="+mn-cs"/>
              </a:rPr>
              <a:t>This training needs analysis was carried out in collaboration with the London Transforming Cancer Services Team (NHSI) </a:t>
            </a: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to identify pharmacy specific and cross-profession training needs so with a view to informing the design and delivery of a bespoke educational resource strategy to support the upskilling of the sector in readiness for this.  </a:t>
            </a:r>
          </a:p>
          <a:p>
            <a:pPr lvl="0"/>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This project is an opportunity to demonstrate to the other professions through </a:t>
            </a:r>
            <a:r>
              <a:rPr lang="en-GB" sz="1200" b="1" kern="1200">
                <a:solidFill>
                  <a:schemeClr val="tx1"/>
                </a:solidFill>
                <a:effectLst/>
                <a:latin typeface="+mn-lt"/>
                <a:ea typeface="+mn-ea"/>
                <a:cs typeface="+mn-cs"/>
              </a:rPr>
              <a:t>Training Hubs</a:t>
            </a:r>
            <a:r>
              <a:rPr lang="en-GB" sz="1200" kern="1200">
                <a:solidFill>
                  <a:schemeClr val="tx1"/>
                </a:solidFill>
                <a:effectLst/>
                <a:latin typeface="+mn-lt"/>
                <a:ea typeface="+mn-ea"/>
                <a:cs typeface="+mn-cs"/>
              </a:rPr>
              <a:t> that community pharmacists and their teams are both engaged and capable of delivering vital prevention services within PCNs.   </a:t>
            </a:r>
          </a:p>
          <a:p>
            <a:pPr lvl="0"/>
            <a:r>
              <a:rPr lang="en-GB" sz="1200" kern="1200">
                <a:solidFill>
                  <a:schemeClr val="tx1"/>
                </a:solidFill>
                <a:effectLst/>
                <a:latin typeface="+mn-lt"/>
                <a:ea typeface="+mn-ea"/>
                <a:cs typeface="+mn-cs"/>
              </a:rPr>
              <a:t>Evidence from the survey will also put community pharmacy in the region in good stead to bid for </a:t>
            </a:r>
            <a:r>
              <a:rPr lang="en-GB" sz="1200" kern="1200" err="1">
                <a:solidFill>
                  <a:schemeClr val="tx1"/>
                </a:solidFill>
                <a:effectLst/>
                <a:latin typeface="+mn-lt"/>
                <a:ea typeface="+mn-ea"/>
                <a:cs typeface="+mn-cs"/>
              </a:rPr>
              <a:t>PhIF</a:t>
            </a:r>
            <a:r>
              <a:rPr lang="en-GB" sz="1200" kern="1200">
                <a:solidFill>
                  <a:schemeClr val="tx1"/>
                </a:solidFill>
                <a:effectLst/>
                <a:latin typeface="+mn-lt"/>
                <a:ea typeface="+mn-ea"/>
                <a:cs typeface="+mn-cs"/>
              </a:rPr>
              <a:t> funding related to prevention and detection. </a:t>
            </a:r>
          </a:p>
          <a:p>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89475999-33DD-4616-8810-2127B86AA01A}" type="slidenum">
              <a:rPr lang="en-GB" smtClean="0"/>
              <a:t>9</a:t>
            </a:fld>
            <a:endParaRPr lang="en-GB"/>
          </a:p>
        </p:txBody>
      </p:sp>
    </p:spTree>
    <p:extLst>
      <p:ext uri="{BB962C8B-B14F-4D97-AF65-F5344CB8AC3E}">
        <p14:creationId xmlns:p14="http://schemas.microsoft.com/office/powerpoint/2010/main" val="21947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D8303E-20D4-4BB9-9C9B-788EAD6C30C7}"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p14="http://schemas.microsoft.com/office/powerpoint/2010/main" val="418372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457200"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041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457200" y="1954924"/>
            <a:ext cx="4619297"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5218113" y="1954213"/>
            <a:ext cx="3673475" cy="3721100"/>
          </a:xfrm>
          <a:prstGeom prst="rect">
            <a:avLst/>
          </a:prstGeom>
        </p:spPr>
        <p:txBody>
          <a:bodyPr/>
          <a:lstStyle>
            <a:lvl1pPr marL="0" indent="0" algn="ctr">
              <a:buNone/>
              <a:defRPr sz="2400"/>
            </a:lvl1pPr>
          </a:lstStyle>
          <a:p>
            <a:r>
              <a:rPr lang="en-GB"/>
              <a:t>Click here to insert your photograph</a:t>
            </a:r>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2862262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457200" y="261937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3047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3663255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52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9645-EAB2-49AC-A2F3-ACEEF18357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CA59F9-74A3-4469-8C98-FA4CF2A5DB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89FBBA-85F7-413D-B565-1CDBD0807A31}"/>
              </a:ext>
            </a:extLst>
          </p:cNvPr>
          <p:cNvSpPr>
            <a:spLocks noGrp="1"/>
          </p:cNvSpPr>
          <p:nvPr>
            <p:ph type="dt" sz="half" idx="10"/>
          </p:nvPr>
        </p:nvSpPr>
        <p:spPr/>
        <p:txBody>
          <a:bodyPr/>
          <a:lstStyle/>
          <a:p>
            <a:fld id="{E722166D-0290-47E1-9AED-ED35AD656E51}" type="datetimeFigureOut">
              <a:rPr lang="en-GB" smtClean="0"/>
              <a:t>13/10/2020</a:t>
            </a:fld>
            <a:endParaRPr lang="en-GB"/>
          </a:p>
        </p:txBody>
      </p:sp>
      <p:sp>
        <p:nvSpPr>
          <p:cNvPr id="5" name="Footer Placeholder 4">
            <a:extLst>
              <a:ext uri="{FF2B5EF4-FFF2-40B4-BE49-F238E27FC236}">
                <a16:creationId xmlns:a16="http://schemas.microsoft.com/office/drawing/2014/main" id="{3BB36EC0-9E05-42B3-8423-FBEEAF1083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472C41-3403-4F13-95DF-739619E21840}"/>
              </a:ext>
            </a:extLst>
          </p:cNvPr>
          <p:cNvSpPr>
            <a:spLocks noGrp="1"/>
          </p:cNvSpPr>
          <p:nvPr>
            <p:ph type="sldNum" sz="quarter" idx="12"/>
          </p:nvPr>
        </p:nvSpPr>
        <p:spPr/>
        <p:txBody>
          <a:bodyPr/>
          <a:lstStyle/>
          <a:p>
            <a:fld id="{7EF20128-1BC3-4795-9319-9AE415AAF415}" type="slidenum">
              <a:rPr lang="en-GB" smtClean="0"/>
              <a:t>‹#›</a:t>
            </a:fld>
            <a:endParaRPr lang="en-GB"/>
          </a:p>
        </p:txBody>
      </p:sp>
    </p:spTree>
    <p:extLst>
      <p:ext uri="{BB962C8B-B14F-4D97-AF65-F5344CB8AC3E}">
        <p14:creationId xmlns:p14="http://schemas.microsoft.com/office/powerpoint/2010/main" val="353287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4" descr="WPG_1000px_RGB.jpg"/>
          <p:cNvPicPr>
            <a:picLocks noChangeAspect="1"/>
          </p:cNvPicPr>
          <p:nvPr userDrawn="1"/>
        </p:nvPicPr>
        <p:blipFill>
          <a:blip r:embed="rId2" cstate="print"/>
          <a:srcRect/>
          <a:stretch>
            <a:fillRect/>
          </a:stretch>
        </p:blipFill>
        <p:spPr bwMode="auto">
          <a:xfrm>
            <a:off x="500063" y="714375"/>
            <a:ext cx="5440362" cy="1643063"/>
          </a:xfrm>
          <a:prstGeom prst="rect">
            <a:avLst/>
          </a:prstGeom>
          <a:noFill/>
          <a:ln w="9525">
            <a:noFill/>
            <a:miter lim="800000"/>
            <a:headEnd/>
            <a:tailEnd/>
          </a:ln>
        </p:spPr>
      </p:pic>
      <p:sp>
        <p:nvSpPr>
          <p:cNvPr id="5" name="Rectangle 4"/>
          <p:cNvSpPr/>
          <p:nvPr userDrawn="1"/>
        </p:nvSpPr>
        <p:spPr>
          <a:xfrm>
            <a:off x="1571625" y="2571750"/>
            <a:ext cx="7000875" cy="71438"/>
          </a:xfrm>
          <a:prstGeom prst="rect">
            <a:avLst/>
          </a:prstGeom>
          <a:solidFill>
            <a:srgbClr val="9E9C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ctrTitle"/>
          </p:nvPr>
        </p:nvSpPr>
        <p:spPr>
          <a:xfrm>
            <a:off x="1571604" y="2643182"/>
            <a:ext cx="6743720" cy="1171582"/>
          </a:xfrm>
        </p:spPr>
        <p:txBody>
          <a:bodyPr>
            <a:normAutofit/>
          </a:bodyPr>
          <a:lstStyle>
            <a:lvl1pPr algn="l">
              <a:defRPr sz="3600" b="1">
                <a:solidFill>
                  <a:srgbClr val="282561"/>
                </a:solidFill>
              </a:defRPr>
            </a:lvl1pPr>
          </a:lstStyle>
          <a:p>
            <a:r>
              <a:rPr lang="en-US"/>
              <a:t>Click to edit Master title style</a:t>
            </a:r>
            <a:endParaRPr lang="en-GB"/>
          </a:p>
        </p:txBody>
      </p:sp>
      <p:sp>
        <p:nvSpPr>
          <p:cNvPr id="3" name="Subtitle 2"/>
          <p:cNvSpPr>
            <a:spLocks noGrp="1"/>
          </p:cNvSpPr>
          <p:nvPr>
            <p:ph type="subTitle" idx="1"/>
          </p:nvPr>
        </p:nvSpPr>
        <p:spPr>
          <a:xfrm>
            <a:off x="1571604" y="3929066"/>
            <a:ext cx="6400800" cy="1752600"/>
          </a:xfrm>
          <a:prstGeom prst="rect">
            <a:avLst/>
          </a:prstGeom>
        </p:spPr>
        <p:txBody>
          <a:bodyPr>
            <a:normAutofit/>
          </a:bodyPr>
          <a:lstStyle>
            <a:lvl1pPr marL="0" indent="0" algn="l">
              <a:buNone/>
              <a:defRPr sz="2800" baseline="0">
                <a:solidFill>
                  <a:srgbClr val="9E9CB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64479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defRPr baseline="0"/>
            </a:lvl1pPr>
          </a:lstStyle>
          <a:p>
            <a:r>
              <a:rPr lang="en-US"/>
              <a:t>Click to edit Master title style</a:t>
            </a:r>
            <a:endParaRPr lang="en-GB"/>
          </a:p>
        </p:txBody>
      </p:sp>
      <p:sp>
        <p:nvSpPr>
          <p:cNvPr id="12" name="Text Placeholder 11"/>
          <p:cNvSpPr>
            <a:spLocks noGrp="1"/>
          </p:cNvSpPr>
          <p:nvPr>
            <p:ph type="body" sz="quarter" idx="10"/>
          </p:nvPr>
        </p:nvSpPr>
        <p:spPr>
          <a:xfrm>
            <a:off x="428596" y="1571612"/>
            <a:ext cx="8215370" cy="4143404"/>
          </a:xfrm>
          <a:prstGeom prst="rect">
            <a:avLst/>
          </a:prstGeom>
        </p:spPr>
        <p:txBody>
          <a:bodyPr/>
          <a:lstStyle>
            <a:lvl1pPr>
              <a:defRPr sz="3200">
                <a:solidFill>
                  <a:schemeClr val="tx1">
                    <a:lumMod val="85000"/>
                    <a:lumOff val="15000"/>
                  </a:schemeClr>
                </a:solidFill>
              </a:defRPr>
            </a:lvl1pPr>
            <a:lvl2pPr>
              <a:defRPr sz="2400">
                <a:solidFill>
                  <a:schemeClr val="tx1">
                    <a:lumMod val="85000"/>
                    <a:lumOff val="15000"/>
                  </a:schemeClr>
                </a:solidFill>
              </a:defRPr>
            </a:lvl2pPr>
            <a:lvl3pPr>
              <a:defRPr sz="2400">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614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8904" y="360000"/>
            <a:ext cx="3099816" cy="615696"/>
          </a:xfrm>
          <a:prstGeom prst="rect">
            <a:avLst/>
          </a:prstGeom>
        </p:spPr>
      </p:pic>
      <p:sp>
        <p:nvSpPr>
          <p:cNvPr id="8" name="Rectangle 7"/>
          <p:cNvSpPr/>
          <p:nvPr/>
        </p:nvSpPr>
        <p:spPr>
          <a:xfrm>
            <a:off x="0" y="6227379"/>
            <a:ext cx="9144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12"/>
          <a:stretch>
            <a:fillRect/>
          </a:stretch>
        </p:blipFill>
        <p:spPr>
          <a:xfrm>
            <a:off x="0" y="6189288"/>
            <a:ext cx="9144000" cy="254000"/>
          </a:xfrm>
          <a:prstGeom prst="rect">
            <a:avLst/>
          </a:prstGeom>
        </p:spPr>
      </p:pic>
    </p:spTree>
    <p:extLst>
      <p:ext uri="{BB962C8B-B14F-4D97-AF65-F5344CB8AC3E}">
        <p14:creationId xmlns:p14="http://schemas.microsoft.com/office/powerpoint/2010/main" val="170548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548EA-6F78-46C2-A400-1CAEAA853997}"/>
              </a:ext>
            </a:extLst>
          </p:cNvPr>
          <p:cNvPicPr>
            <a:picLocks noChangeAspect="1"/>
          </p:cNvPicPr>
          <p:nvPr/>
        </p:nvPicPr>
        <p:blipFill>
          <a:blip r:embed="rId3"/>
          <a:stretch>
            <a:fillRect/>
          </a:stretch>
        </p:blipFill>
        <p:spPr>
          <a:xfrm>
            <a:off x="4572000" y="3043095"/>
            <a:ext cx="3899543" cy="2598754"/>
          </a:xfrm>
          <a:prstGeom prst="rect">
            <a:avLst/>
          </a:prstGeom>
        </p:spPr>
      </p:pic>
      <p:pic>
        <p:nvPicPr>
          <p:cNvPr id="7" name="Picture 6"/>
          <p:cNvPicPr>
            <a:picLocks noChangeAspect="1"/>
          </p:cNvPicPr>
          <p:nvPr/>
        </p:nvPicPr>
        <p:blipFill>
          <a:blip r:embed="rId4"/>
          <a:stretch>
            <a:fillRect/>
          </a:stretch>
        </p:blipFill>
        <p:spPr>
          <a:xfrm>
            <a:off x="521986" y="4495992"/>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6" name="Title 1">
            <a:extLst>
              <a:ext uri="{FF2B5EF4-FFF2-40B4-BE49-F238E27FC236}">
                <a16:creationId xmlns:a16="http://schemas.microsoft.com/office/drawing/2014/main" id="{A9830D5A-1655-4984-8E60-D29E4BFA17CC}"/>
              </a:ext>
            </a:extLst>
          </p:cNvPr>
          <p:cNvSpPr txBox="1">
            <a:spLocks/>
          </p:cNvSpPr>
          <p:nvPr/>
        </p:nvSpPr>
        <p:spPr>
          <a:xfrm>
            <a:off x="457200" y="1177926"/>
            <a:ext cx="7772400" cy="67944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A00054"/>
                </a:solidFill>
              </a:rPr>
              <a:t>The role of community pharmacists in driving early detection of cancer</a:t>
            </a:r>
            <a:endParaRPr lang="en-US" dirty="0"/>
          </a:p>
        </p:txBody>
      </p:sp>
      <p:pic>
        <p:nvPicPr>
          <p:cNvPr id="3" name="Picture 2">
            <a:extLst>
              <a:ext uri="{FF2B5EF4-FFF2-40B4-BE49-F238E27FC236}">
                <a16:creationId xmlns:a16="http://schemas.microsoft.com/office/drawing/2014/main" id="{124DB4FD-793C-4B09-AE35-E8F2848EB7C1}"/>
              </a:ext>
            </a:extLst>
          </p:cNvPr>
          <p:cNvPicPr>
            <a:picLocks noChangeAspect="1"/>
          </p:cNvPicPr>
          <p:nvPr/>
        </p:nvPicPr>
        <p:blipFill>
          <a:blip r:embed="rId6"/>
          <a:stretch>
            <a:fillRect/>
          </a:stretch>
        </p:blipFill>
        <p:spPr>
          <a:xfrm>
            <a:off x="1102454" y="3233200"/>
            <a:ext cx="1980843" cy="1109272"/>
          </a:xfrm>
          <a:prstGeom prst="rect">
            <a:avLst/>
          </a:prstGeom>
        </p:spPr>
      </p:pic>
      <p:sp>
        <p:nvSpPr>
          <p:cNvPr id="4" name="TextBox 3">
            <a:extLst>
              <a:ext uri="{FF2B5EF4-FFF2-40B4-BE49-F238E27FC236}">
                <a16:creationId xmlns:a16="http://schemas.microsoft.com/office/drawing/2014/main" id="{E7265DFC-18CB-4FC2-AED0-9AC8CC276825}"/>
              </a:ext>
            </a:extLst>
          </p:cNvPr>
          <p:cNvSpPr txBox="1"/>
          <p:nvPr/>
        </p:nvSpPr>
        <p:spPr>
          <a:xfrm>
            <a:off x="3083297" y="5960718"/>
            <a:ext cx="5481969" cy="646331"/>
          </a:xfrm>
          <a:prstGeom prst="rect">
            <a:avLst/>
          </a:prstGeom>
          <a:noFill/>
        </p:spPr>
        <p:txBody>
          <a:bodyPr wrap="square" rtlCol="0">
            <a:spAutoFit/>
          </a:bodyPr>
          <a:lstStyle/>
          <a:p>
            <a:pPr algn="just"/>
            <a:r>
              <a:rPr lang="en-GB" dirty="0">
                <a:latin typeface="Calibri" panose="020F0502020204030204" pitchFamily="34" charset="0"/>
                <a:cs typeface="Calibri" panose="020F0502020204030204" pitchFamily="34" charset="0"/>
              </a:rPr>
              <a:t>Shabina Azmi – Community Pharmacy and Primary Care programme facilitator at Health Education England</a:t>
            </a:r>
          </a:p>
        </p:txBody>
      </p:sp>
    </p:spTree>
    <p:extLst>
      <p:ext uri="{BB962C8B-B14F-4D97-AF65-F5344CB8AC3E}">
        <p14:creationId xmlns:p14="http://schemas.microsoft.com/office/powerpoint/2010/main" val="3495315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361" y="3140968"/>
            <a:ext cx="6743700" cy="1171575"/>
          </a:xfrm>
        </p:spPr>
        <p:txBody>
          <a:bodyPr>
            <a:noAutofit/>
          </a:bodyPr>
          <a:lstStyle/>
          <a:p>
            <a:pPr eaLnBrk="1" hangingPunct="1">
              <a:defRPr/>
            </a:pPr>
            <a:r>
              <a:rPr lang="en-GB" sz="2800">
                <a:latin typeface="Calibri" panose="020F0502020204030204" pitchFamily="34" charset="0"/>
                <a:cs typeface="Calibri" panose="020F0502020204030204" pitchFamily="34" charset="0"/>
              </a:rPr>
              <a:t>Training Needs Analysis Related to Early Cancer Diagnoses for Community Pharmacy Employees in London</a:t>
            </a:r>
          </a:p>
        </p:txBody>
      </p:sp>
      <p:sp>
        <p:nvSpPr>
          <p:cNvPr id="4099" name="Subtitle 2"/>
          <p:cNvSpPr>
            <a:spLocks noGrp="1"/>
          </p:cNvSpPr>
          <p:nvPr>
            <p:ph type="subTitle" idx="1"/>
          </p:nvPr>
        </p:nvSpPr>
        <p:spPr bwMode="auto">
          <a:xfrm>
            <a:off x="1558681" y="4797152"/>
            <a:ext cx="6400800" cy="1316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a:latin typeface="Calibri" panose="020F0502020204030204" pitchFamily="34" charset="0"/>
                <a:cs typeface="Calibri" panose="020F0502020204030204" pitchFamily="34" charset="0"/>
              </a:rPr>
              <a:t>August 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C0A9CD-9045-44D1-BAE2-6CD1464E776D}"/>
              </a:ext>
            </a:extLst>
          </p:cNvPr>
          <p:cNvSpPr>
            <a:spLocks noGrp="1"/>
          </p:cNvSpPr>
          <p:nvPr>
            <p:ph type="body" sz="quarter" idx="13"/>
          </p:nvPr>
        </p:nvSpPr>
        <p:spPr>
          <a:xfrm>
            <a:off x="423862" y="1885558"/>
            <a:ext cx="7839075" cy="3794516"/>
          </a:xfrm>
        </p:spPr>
        <p:txBody>
          <a:bodyPr/>
          <a:lstStyle/>
          <a:p>
            <a:pPr algn="just"/>
            <a:r>
              <a:rPr lang="en-GB" sz="1800" dirty="0">
                <a:latin typeface="Calibri" panose="020F0502020204030204" pitchFamily="34" charset="0"/>
                <a:cs typeface="Calibri" panose="020F0502020204030204" pitchFamily="34" charset="0"/>
              </a:rPr>
              <a:t>Across September and October 2019, individuals working within a community pharmacy setting in London were invited to complete a Training Needs Analysis (TNA)  survey, to help identify learning needs in relation to the community pharmacy context.</a:t>
            </a:r>
          </a:p>
          <a:p>
            <a:pPr marL="0" indent="0" algn="just">
              <a:buNone/>
            </a:pPr>
            <a:endParaRPr lang="en-GB" sz="1800" dirty="0">
              <a:latin typeface="Calibri" panose="020F0502020204030204" pitchFamily="34" charset="0"/>
              <a:cs typeface="Calibri" panose="020F0502020204030204" pitchFamily="34" charset="0"/>
            </a:endParaRPr>
          </a:p>
          <a:p>
            <a:pPr algn="just"/>
            <a:r>
              <a:rPr lang="en-GB" sz="1800" dirty="0">
                <a:latin typeface="Calibri" panose="020F0502020204030204" pitchFamily="34" charset="0"/>
                <a:cs typeface="Calibri" panose="020F0502020204030204" pitchFamily="34" charset="0"/>
              </a:rPr>
              <a:t>The specific objectives of the TNA survey were to understand the community pharmacy’s knowledge and skills across a number of areas including:</a:t>
            </a:r>
          </a:p>
          <a:p>
            <a:pPr lvl="1" algn="just"/>
            <a:r>
              <a:rPr lang="en-GB" sz="1800" dirty="0">
                <a:latin typeface="Calibri" panose="020F0502020204030204" pitchFamily="34" charset="0"/>
                <a:cs typeface="Calibri" panose="020F0502020204030204" pitchFamily="34" charset="0"/>
              </a:rPr>
              <a:t>Knowledge of potential cancer signs and symptoms</a:t>
            </a:r>
          </a:p>
          <a:p>
            <a:pPr lvl="1" algn="just"/>
            <a:r>
              <a:rPr lang="en-GB" sz="1800" dirty="0">
                <a:latin typeface="Calibri" panose="020F0502020204030204" pitchFamily="34" charset="0"/>
                <a:cs typeface="Calibri" panose="020F0502020204030204" pitchFamily="34" charset="0"/>
              </a:rPr>
              <a:t>Knowledge of screening programmes</a:t>
            </a:r>
          </a:p>
          <a:p>
            <a:pPr lvl="1" algn="just"/>
            <a:r>
              <a:rPr lang="en-GB" sz="1800" dirty="0">
                <a:latin typeface="Calibri" panose="020F0502020204030204" pitchFamily="34" charset="0"/>
                <a:cs typeface="Calibri" panose="020F0502020204030204" pitchFamily="34" charset="0"/>
              </a:rPr>
              <a:t>Perceived risks of cancer</a:t>
            </a:r>
          </a:p>
          <a:p>
            <a:pPr lvl="1" algn="just"/>
            <a:r>
              <a:rPr lang="en-GB" sz="1800" dirty="0">
                <a:latin typeface="Calibri" panose="020F0502020204030204" pitchFamily="34" charset="0"/>
                <a:cs typeface="Calibri" panose="020F0502020204030204" pitchFamily="34" charset="0"/>
              </a:rPr>
              <a:t>Attitudes towards cancer and early diagnosis</a:t>
            </a:r>
            <a:endParaRPr lang="en-GB" sz="1800" dirty="0"/>
          </a:p>
        </p:txBody>
      </p:sp>
      <p:sp>
        <p:nvSpPr>
          <p:cNvPr id="2" name="Title 1">
            <a:extLst>
              <a:ext uri="{FF2B5EF4-FFF2-40B4-BE49-F238E27FC236}">
                <a16:creationId xmlns:a16="http://schemas.microsoft.com/office/drawing/2014/main" id="{2609EBF0-26FC-43E3-90C2-E30389710B49}"/>
              </a:ext>
            </a:extLst>
          </p:cNvPr>
          <p:cNvSpPr>
            <a:spLocks noGrp="1"/>
          </p:cNvSpPr>
          <p:nvPr>
            <p:ph type="ctrTitle"/>
          </p:nvPr>
        </p:nvSpPr>
        <p:spPr/>
        <p:txBody>
          <a:bodyPr/>
          <a:lstStyle/>
          <a:p>
            <a:r>
              <a:rPr lang="en-GB"/>
              <a:t>Approach</a:t>
            </a:r>
          </a:p>
        </p:txBody>
      </p:sp>
    </p:spTree>
    <p:extLst>
      <p:ext uri="{BB962C8B-B14F-4D97-AF65-F5344CB8AC3E}">
        <p14:creationId xmlns:p14="http://schemas.microsoft.com/office/powerpoint/2010/main" val="370108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9948B32E-3285-43E8-BF40-DBE83950A89F}"/>
              </a:ext>
            </a:extLst>
          </p:cNvPr>
          <p:cNvSpPr>
            <a:spLocks noGrp="1"/>
          </p:cNvSpPr>
          <p:nvPr>
            <p:ph type="subTitle" idx="1"/>
          </p:nvPr>
        </p:nvSpPr>
        <p:spPr>
          <a:xfrm>
            <a:off x="480176" y="1471420"/>
            <a:ext cx="8163036" cy="581025"/>
          </a:xfrm>
        </p:spPr>
        <p:txBody>
          <a:bodyPr/>
          <a:lstStyle/>
          <a:p>
            <a:r>
              <a:rPr lang="en-GB" sz="1800"/>
              <a:t>61 respondents completed the Training Needs Analysis (TNA) Survey</a:t>
            </a:r>
          </a:p>
          <a:p>
            <a:endParaRPr lang="en-GB"/>
          </a:p>
        </p:txBody>
      </p:sp>
      <p:sp>
        <p:nvSpPr>
          <p:cNvPr id="2" name="Title 1">
            <a:extLst>
              <a:ext uri="{FF2B5EF4-FFF2-40B4-BE49-F238E27FC236}">
                <a16:creationId xmlns:a16="http://schemas.microsoft.com/office/drawing/2014/main" id="{2AD38385-7FDC-4989-8235-ADD2DC4AAB43}"/>
              </a:ext>
            </a:extLst>
          </p:cNvPr>
          <p:cNvSpPr>
            <a:spLocks noGrp="1"/>
          </p:cNvSpPr>
          <p:nvPr>
            <p:ph type="ctrTitle"/>
          </p:nvPr>
        </p:nvSpPr>
        <p:spPr>
          <a:xfrm>
            <a:off x="480176" y="715026"/>
            <a:ext cx="7772400" cy="679449"/>
          </a:xfrm>
        </p:spPr>
        <p:txBody>
          <a:bodyPr/>
          <a:lstStyle/>
          <a:p>
            <a:r>
              <a:rPr lang="en-GB"/>
              <a:t>Sample</a:t>
            </a:r>
          </a:p>
        </p:txBody>
      </p:sp>
      <p:graphicFrame>
        <p:nvGraphicFramePr>
          <p:cNvPr id="4" name="Chart 3">
            <a:extLst>
              <a:ext uri="{FF2B5EF4-FFF2-40B4-BE49-F238E27FC236}">
                <a16:creationId xmlns:a16="http://schemas.microsoft.com/office/drawing/2014/main" id="{701AB3FB-D838-4B6C-A3FF-5C8C3E2B075F}"/>
              </a:ext>
            </a:extLst>
          </p:cNvPr>
          <p:cNvGraphicFramePr/>
          <p:nvPr>
            <p:extLst>
              <p:ext uri="{D42A27DB-BD31-4B8C-83A1-F6EECF244321}">
                <p14:modId xmlns:p14="http://schemas.microsoft.com/office/powerpoint/2010/main" val="752042588"/>
              </p:ext>
            </p:extLst>
          </p:nvPr>
        </p:nvGraphicFramePr>
        <p:xfrm>
          <a:off x="237423" y="2514111"/>
          <a:ext cx="4435061" cy="301014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0E4E7C-E3DC-4163-878A-10FFAED0FE25}"/>
              </a:ext>
            </a:extLst>
          </p:cNvPr>
          <p:cNvSpPr txBox="1"/>
          <p:nvPr/>
        </p:nvSpPr>
        <p:spPr>
          <a:xfrm>
            <a:off x="827584" y="2206334"/>
            <a:ext cx="2880320" cy="307777"/>
          </a:xfrm>
          <a:prstGeom prst="rect">
            <a:avLst/>
          </a:prstGeom>
          <a:noFill/>
        </p:spPr>
        <p:txBody>
          <a:bodyPr wrap="square" rtlCol="0">
            <a:spAutoFit/>
          </a:bodyPr>
          <a:lstStyle/>
          <a:p>
            <a:r>
              <a:rPr lang="en-GB"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Respondent sample by Job Role</a:t>
            </a:r>
            <a:endParaRPr lang="en-GB" sz="1400"/>
          </a:p>
        </p:txBody>
      </p:sp>
      <p:sp>
        <p:nvSpPr>
          <p:cNvPr id="15" name="TextBox 14">
            <a:extLst>
              <a:ext uri="{FF2B5EF4-FFF2-40B4-BE49-F238E27FC236}">
                <a16:creationId xmlns:a16="http://schemas.microsoft.com/office/drawing/2014/main" id="{21A628D2-81F3-412C-854A-E1D90211767A}"/>
              </a:ext>
            </a:extLst>
          </p:cNvPr>
          <p:cNvSpPr txBox="1"/>
          <p:nvPr/>
        </p:nvSpPr>
        <p:spPr>
          <a:xfrm>
            <a:off x="4932040" y="2151136"/>
            <a:ext cx="3024336" cy="307777"/>
          </a:xfrm>
          <a:prstGeom prst="rect">
            <a:avLst/>
          </a:prstGeom>
          <a:noFill/>
        </p:spPr>
        <p:txBody>
          <a:bodyPr wrap="square" rtlCol="0">
            <a:spAutoFit/>
          </a:bodyPr>
          <a:lstStyle/>
          <a:p>
            <a:r>
              <a:rPr lang="en-GB"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Respondent sample by </a:t>
            </a:r>
            <a:r>
              <a:rPr lang="en-GB" sz="1400" b="1">
                <a:solidFill>
                  <a:srgbClr val="002060"/>
                </a:solidFill>
                <a:latin typeface="Calibri" panose="020F0502020204030204" pitchFamily="34" charset="0"/>
                <a:ea typeface="Calibri" panose="020F0502020204030204" pitchFamily="34" charset="0"/>
                <a:cs typeface="Times New Roman" panose="02020603050405020304" pitchFamily="18" charset="0"/>
              </a:rPr>
              <a:t>Years Qualified</a:t>
            </a:r>
            <a:endParaRPr lang="en-GB" sz="1400"/>
          </a:p>
        </p:txBody>
      </p:sp>
      <p:pic>
        <p:nvPicPr>
          <p:cNvPr id="17" name="Picture 16">
            <a:extLst>
              <a:ext uri="{FF2B5EF4-FFF2-40B4-BE49-F238E27FC236}">
                <a16:creationId xmlns:a16="http://schemas.microsoft.com/office/drawing/2014/main" id="{259BE171-7EBF-4452-AC70-DE65B90ACF85}"/>
              </a:ext>
            </a:extLst>
          </p:cNvPr>
          <p:cNvPicPr>
            <a:picLocks noChangeAspect="1"/>
          </p:cNvPicPr>
          <p:nvPr/>
        </p:nvPicPr>
        <p:blipFill rotWithShape="1">
          <a:blip r:embed="rId4"/>
          <a:srcRect l="10517"/>
          <a:stretch/>
        </p:blipFill>
        <p:spPr>
          <a:xfrm>
            <a:off x="4516719" y="2612802"/>
            <a:ext cx="4389858" cy="2911452"/>
          </a:xfrm>
          <a:prstGeom prst="rect">
            <a:avLst/>
          </a:prstGeom>
        </p:spPr>
      </p:pic>
    </p:spTree>
    <p:extLst>
      <p:ext uri="{BB962C8B-B14F-4D97-AF65-F5344CB8AC3E}">
        <p14:creationId xmlns:p14="http://schemas.microsoft.com/office/powerpoint/2010/main" val="327171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12FA-E1E7-4A01-941A-A976B50C97DA}"/>
              </a:ext>
            </a:extLst>
          </p:cNvPr>
          <p:cNvSpPr>
            <a:spLocks noGrp="1"/>
          </p:cNvSpPr>
          <p:nvPr>
            <p:ph type="ctrTitle"/>
          </p:nvPr>
        </p:nvSpPr>
        <p:spPr>
          <a:xfrm>
            <a:off x="467544" y="2749551"/>
            <a:ext cx="7772400" cy="679449"/>
          </a:xfrm>
        </p:spPr>
        <p:txBody>
          <a:bodyPr/>
          <a:lstStyle/>
          <a:p>
            <a:pPr algn="ctr"/>
            <a:r>
              <a:rPr lang="en-GB" b="1"/>
              <a:t>TNA Survey Results</a:t>
            </a:r>
          </a:p>
        </p:txBody>
      </p:sp>
    </p:spTree>
    <p:extLst>
      <p:ext uri="{BB962C8B-B14F-4D97-AF65-F5344CB8AC3E}">
        <p14:creationId xmlns:p14="http://schemas.microsoft.com/office/powerpoint/2010/main" val="56125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C44C-40AE-4587-B050-B21E834E0BE3}"/>
              </a:ext>
            </a:extLst>
          </p:cNvPr>
          <p:cNvSpPr>
            <a:spLocks noGrp="1"/>
          </p:cNvSpPr>
          <p:nvPr>
            <p:ph type="ctrTitle"/>
          </p:nvPr>
        </p:nvSpPr>
        <p:spPr>
          <a:xfrm>
            <a:off x="467544" y="946526"/>
            <a:ext cx="8280920" cy="679449"/>
          </a:xfrm>
        </p:spPr>
        <p:txBody>
          <a:bodyPr>
            <a:normAutofit/>
          </a:bodyPr>
          <a:lstStyle/>
          <a:p>
            <a:r>
              <a:rPr lang="en-GB" sz="2800"/>
              <a:t>Awareness of Cancer Screening Programmes</a:t>
            </a:r>
          </a:p>
        </p:txBody>
      </p:sp>
      <p:graphicFrame>
        <p:nvGraphicFramePr>
          <p:cNvPr id="4" name="Chart 3">
            <a:extLst>
              <a:ext uri="{FF2B5EF4-FFF2-40B4-BE49-F238E27FC236}">
                <a16:creationId xmlns:a16="http://schemas.microsoft.com/office/drawing/2014/main" id="{2E4E96FF-6BD1-48F2-A1C9-A5663DAC3D08}"/>
              </a:ext>
            </a:extLst>
          </p:cNvPr>
          <p:cNvGraphicFramePr/>
          <p:nvPr>
            <p:extLst>
              <p:ext uri="{D42A27DB-BD31-4B8C-83A1-F6EECF244321}">
                <p14:modId xmlns:p14="http://schemas.microsoft.com/office/powerpoint/2010/main" val="2785525148"/>
              </p:ext>
            </p:extLst>
          </p:nvPr>
        </p:nvGraphicFramePr>
        <p:xfrm>
          <a:off x="395536" y="2132856"/>
          <a:ext cx="4176464" cy="374441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50A6B83-1D9F-4AB1-9460-3FBF5E9484DA}"/>
              </a:ext>
            </a:extLst>
          </p:cNvPr>
          <p:cNvSpPr txBox="1"/>
          <p:nvPr/>
        </p:nvSpPr>
        <p:spPr>
          <a:xfrm>
            <a:off x="4572000" y="1666795"/>
            <a:ext cx="4176464" cy="4368632"/>
          </a:xfrm>
          <a:prstGeom prst="rect">
            <a:avLst/>
          </a:prstGeom>
          <a:noFill/>
        </p:spPr>
        <p:txBody>
          <a:bodyPr wrap="square" rtlCol="0">
            <a:spAutoFit/>
          </a:bodyPr>
          <a:lstStyle/>
          <a:p>
            <a:pPr marL="342900" lvl="0" indent="-342900" algn="just">
              <a:lnSpc>
                <a:spcPct val="115000"/>
              </a:lnSpc>
              <a:spcBef>
                <a:spcPts val="600"/>
              </a:spcBef>
              <a:spcAft>
                <a:spcPts val="600"/>
              </a:spcAft>
              <a:buFont typeface="Symbol" panose="05050102010706020507" pitchFamily="18" charset="2"/>
              <a:buChar char=""/>
            </a:pPr>
            <a:r>
              <a:rPr lang="en-GB">
                <a:latin typeface="Calibri" panose="020F0502020204030204" pitchFamily="34" charset="0"/>
                <a:cs typeface="Calibri" panose="020F0502020204030204" pitchFamily="34" charset="0"/>
              </a:rPr>
              <a:t>Results suggest individuals </a:t>
            </a:r>
            <a:r>
              <a:rPr lang="en-GB" b="1">
                <a:latin typeface="Calibri" panose="020F0502020204030204" pitchFamily="34" charset="0"/>
                <a:cs typeface="Calibri" panose="020F0502020204030204" pitchFamily="34" charset="0"/>
              </a:rPr>
              <a:t>are engaged and recognise the value of these programmes</a:t>
            </a:r>
            <a:r>
              <a:rPr lang="en-GB">
                <a:latin typeface="Calibri" panose="020F0502020204030204" pitchFamily="34" charset="0"/>
                <a:cs typeface="Calibri" panose="020F0502020204030204" pitchFamily="34" charset="0"/>
              </a:rPr>
              <a:t>, evidenced through their proactivity in increasing uptake. </a:t>
            </a:r>
          </a:p>
          <a:p>
            <a:pPr marL="342900" lvl="0" indent="-342900" algn="just">
              <a:lnSpc>
                <a:spcPct val="115000"/>
              </a:lnSpc>
              <a:spcBef>
                <a:spcPts val="600"/>
              </a:spcBef>
              <a:spcAft>
                <a:spcPts val="600"/>
              </a:spcAft>
              <a:buFont typeface="Symbol" panose="05050102010706020507" pitchFamily="18" charset="2"/>
              <a:buChar char=""/>
            </a:pPr>
            <a:r>
              <a:rPr lang="en-GB">
                <a:latin typeface="Calibri" panose="020F0502020204030204" pitchFamily="34" charset="0"/>
                <a:cs typeface="Calibri" panose="020F0502020204030204" pitchFamily="34" charset="0"/>
              </a:rPr>
              <a:t>It may therefore be useful to </a:t>
            </a:r>
            <a:r>
              <a:rPr lang="en-GB" b="1">
                <a:latin typeface="Calibri" panose="020F0502020204030204" pitchFamily="34" charset="0"/>
                <a:cs typeface="Calibri" panose="020F0502020204030204" pitchFamily="34" charset="0"/>
              </a:rPr>
              <a:t>focus any training in this area around specific information</a:t>
            </a:r>
            <a:r>
              <a:rPr lang="en-GB">
                <a:latin typeface="Calibri" panose="020F0502020204030204" pitchFamily="34" charset="0"/>
                <a:cs typeface="Calibri" panose="020F0502020204030204" pitchFamily="34" charset="0"/>
              </a:rPr>
              <a:t> (i.e. screening programme ages). In addition to this, based on the current sample, it may be valuable to provide more in depth training on alternative options that could be recommended to patients if they do not fit within the screening age. </a:t>
            </a:r>
          </a:p>
        </p:txBody>
      </p:sp>
    </p:spTree>
    <p:extLst>
      <p:ext uri="{BB962C8B-B14F-4D97-AF65-F5344CB8AC3E}">
        <p14:creationId xmlns:p14="http://schemas.microsoft.com/office/powerpoint/2010/main" val="3088035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72799-02A4-4853-AEFC-222A2BD688B0}"/>
              </a:ext>
            </a:extLst>
          </p:cNvPr>
          <p:cNvSpPr>
            <a:spLocks noGrp="1"/>
          </p:cNvSpPr>
          <p:nvPr>
            <p:ph type="ctrTitle"/>
          </p:nvPr>
        </p:nvSpPr>
        <p:spPr>
          <a:xfrm>
            <a:off x="451566" y="1005396"/>
            <a:ext cx="8169813" cy="679449"/>
          </a:xfrm>
        </p:spPr>
        <p:txBody>
          <a:bodyPr>
            <a:noAutofit/>
          </a:bodyPr>
          <a:lstStyle/>
          <a:p>
            <a:r>
              <a:rPr lang="en-GB" sz="2800"/>
              <a:t>Role Beliefs &amp; Confidence in Cancer Diagnosis</a:t>
            </a:r>
          </a:p>
        </p:txBody>
      </p:sp>
      <p:graphicFrame>
        <p:nvGraphicFramePr>
          <p:cNvPr id="4" name="Chart 3">
            <a:extLst>
              <a:ext uri="{FF2B5EF4-FFF2-40B4-BE49-F238E27FC236}">
                <a16:creationId xmlns:a16="http://schemas.microsoft.com/office/drawing/2014/main" id="{67BDBE7E-5CC9-40D4-ADEC-AA5B292FD276}"/>
              </a:ext>
            </a:extLst>
          </p:cNvPr>
          <p:cNvGraphicFramePr/>
          <p:nvPr>
            <p:extLst>
              <p:ext uri="{D42A27DB-BD31-4B8C-83A1-F6EECF244321}">
                <p14:modId xmlns:p14="http://schemas.microsoft.com/office/powerpoint/2010/main" val="2882777395"/>
              </p:ext>
            </p:extLst>
          </p:nvPr>
        </p:nvGraphicFramePr>
        <p:xfrm>
          <a:off x="1619672" y="1622120"/>
          <a:ext cx="5937316" cy="295725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0656B26-40EC-4311-B2E7-C73024DB7601}"/>
              </a:ext>
            </a:extLst>
          </p:cNvPr>
          <p:cNvSpPr txBox="1"/>
          <p:nvPr/>
        </p:nvSpPr>
        <p:spPr>
          <a:xfrm>
            <a:off x="6392793" y="1345121"/>
            <a:ext cx="2569723" cy="276999"/>
          </a:xfrm>
          <a:prstGeom prst="rect">
            <a:avLst/>
          </a:prstGeom>
          <a:noFill/>
        </p:spPr>
        <p:txBody>
          <a:bodyPr wrap="square" rtlCol="0">
            <a:spAutoFit/>
          </a:bodyPr>
          <a:lstStyle/>
          <a:p>
            <a:pPr marL="285750" indent="-285750" algn="just">
              <a:buFont typeface="Arial" panose="020B0604020202020204" pitchFamily="34" charset="0"/>
              <a:buChar char="•"/>
            </a:pPr>
            <a:endParaRPr lang="en-GB" sz="1200"/>
          </a:p>
        </p:txBody>
      </p:sp>
      <p:sp>
        <p:nvSpPr>
          <p:cNvPr id="7" name="TextBox 6">
            <a:extLst>
              <a:ext uri="{FF2B5EF4-FFF2-40B4-BE49-F238E27FC236}">
                <a16:creationId xmlns:a16="http://schemas.microsoft.com/office/drawing/2014/main" id="{4E5505F0-AB49-4A57-9B87-35675CE2190E}"/>
              </a:ext>
            </a:extLst>
          </p:cNvPr>
          <p:cNvSpPr txBox="1"/>
          <p:nvPr/>
        </p:nvSpPr>
        <p:spPr>
          <a:xfrm>
            <a:off x="300466" y="4642102"/>
            <a:ext cx="8817885" cy="1569660"/>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Calibri" panose="020F0502020204030204" pitchFamily="34" charset="0"/>
                <a:cs typeface="Calibri" panose="020F0502020204030204" pitchFamily="34" charset="0"/>
              </a:rPr>
              <a:t>Results suggest that for many</a:t>
            </a:r>
            <a:r>
              <a:rPr lang="en-GB" sz="1600" b="1">
                <a:latin typeface="Calibri" panose="020F0502020204030204" pitchFamily="34" charset="0"/>
                <a:cs typeface="Calibri" panose="020F0502020204030204" pitchFamily="34" charset="0"/>
              </a:rPr>
              <a:t>, they understand the potential signs of cancer, however, where they feel less confident is in regard to engaging in these conversations with patients </a:t>
            </a:r>
            <a:r>
              <a:rPr lang="en-GB" sz="1600">
                <a:latin typeface="Calibri" panose="020F0502020204030204" pitchFamily="34" charset="0"/>
                <a:cs typeface="Calibri" panose="020F0502020204030204" pitchFamily="34" charset="0"/>
              </a:rPr>
              <a:t>(with this being one of the most popular study day topics selected). </a:t>
            </a:r>
          </a:p>
          <a:p>
            <a:endParaRPr lang="en-GB" sz="16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a:latin typeface="Calibri" panose="020F0502020204030204" pitchFamily="34" charset="0"/>
                <a:cs typeface="Calibri" panose="020F0502020204030204" pitchFamily="34" charset="0"/>
              </a:rPr>
              <a:t>Therefore, it may be of value to focus any training interventions around the practical skills of how to </a:t>
            </a:r>
            <a:r>
              <a:rPr lang="en-GB" sz="1600" b="1">
                <a:latin typeface="Calibri" panose="020F0502020204030204" pitchFamily="34" charset="0"/>
                <a:cs typeface="Calibri" panose="020F0502020204030204" pitchFamily="34" charset="0"/>
              </a:rPr>
              <a:t>utilise the knowledge </a:t>
            </a:r>
            <a:r>
              <a:rPr lang="en-GB" sz="1600">
                <a:latin typeface="Calibri" panose="020F0502020204030204" pitchFamily="34" charset="0"/>
                <a:cs typeface="Calibri" panose="020F0502020204030204" pitchFamily="34" charset="0"/>
              </a:rPr>
              <a:t>that they have and to engage in these interactions with patients. </a:t>
            </a:r>
          </a:p>
        </p:txBody>
      </p:sp>
    </p:spTree>
    <p:extLst>
      <p:ext uri="{BB962C8B-B14F-4D97-AF65-F5344CB8AC3E}">
        <p14:creationId xmlns:p14="http://schemas.microsoft.com/office/powerpoint/2010/main" val="3408430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AD18-4814-490E-8AD2-49A87BE85EFC}"/>
              </a:ext>
            </a:extLst>
          </p:cNvPr>
          <p:cNvSpPr>
            <a:spLocks noGrp="1"/>
          </p:cNvSpPr>
          <p:nvPr>
            <p:ph type="ctrTitle"/>
          </p:nvPr>
        </p:nvSpPr>
        <p:spPr>
          <a:xfrm>
            <a:off x="323528" y="980728"/>
            <a:ext cx="8496944" cy="679449"/>
          </a:xfrm>
        </p:spPr>
        <p:txBody>
          <a:bodyPr>
            <a:noAutofit/>
          </a:bodyPr>
          <a:lstStyle/>
          <a:p>
            <a:r>
              <a:rPr lang="en-GB" sz="2600"/>
              <a:t>Knowledge of Factors Increasing Chance of Cancer</a:t>
            </a:r>
          </a:p>
        </p:txBody>
      </p:sp>
      <p:graphicFrame>
        <p:nvGraphicFramePr>
          <p:cNvPr id="4" name="Chart 3">
            <a:extLst>
              <a:ext uri="{FF2B5EF4-FFF2-40B4-BE49-F238E27FC236}">
                <a16:creationId xmlns:a16="http://schemas.microsoft.com/office/drawing/2014/main" id="{C32CFAEA-FBC3-4093-902C-E5BA505F2B82}"/>
              </a:ext>
            </a:extLst>
          </p:cNvPr>
          <p:cNvGraphicFramePr/>
          <p:nvPr>
            <p:extLst>
              <p:ext uri="{D42A27DB-BD31-4B8C-83A1-F6EECF244321}">
                <p14:modId xmlns:p14="http://schemas.microsoft.com/office/powerpoint/2010/main" val="4268599310"/>
              </p:ext>
            </p:extLst>
          </p:nvPr>
        </p:nvGraphicFramePr>
        <p:xfrm>
          <a:off x="1630346" y="1419067"/>
          <a:ext cx="5595276" cy="276318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81909B5-88B7-435B-99F2-1519C0B4240E}"/>
              </a:ext>
            </a:extLst>
          </p:cNvPr>
          <p:cNvSpPr txBox="1"/>
          <p:nvPr/>
        </p:nvSpPr>
        <p:spPr>
          <a:xfrm>
            <a:off x="674277" y="4529488"/>
            <a:ext cx="7795445"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Knowledge-based training on supporting those working in a community pharmacy setting in understanding the lifestyle changes that patients could make to reduce their chances of developing cancer could be a key priority for future training activities. </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5653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5018-0C79-4460-A8FE-FEE5673DE4D4}"/>
              </a:ext>
            </a:extLst>
          </p:cNvPr>
          <p:cNvSpPr>
            <a:spLocks noGrp="1"/>
          </p:cNvSpPr>
          <p:nvPr>
            <p:ph type="ctrTitle"/>
          </p:nvPr>
        </p:nvSpPr>
        <p:spPr>
          <a:xfrm>
            <a:off x="469777" y="1041162"/>
            <a:ext cx="7772400" cy="679449"/>
          </a:xfrm>
        </p:spPr>
        <p:txBody>
          <a:bodyPr/>
          <a:lstStyle/>
          <a:p>
            <a:r>
              <a:rPr lang="en-GB"/>
              <a:t>Cancer Prescription Knowledge</a:t>
            </a:r>
          </a:p>
        </p:txBody>
      </p:sp>
      <p:graphicFrame>
        <p:nvGraphicFramePr>
          <p:cNvPr id="4" name="Chart 3">
            <a:extLst>
              <a:ext uri="{FF2B5EF4-FFF2-40B4-BE49-F238E27FC236}">
                <a16:creationId xmlns:a16="http://schemas.microsoft.com/office/drawing/2014/main" id="{7567B359-841C-4D20-A6F4-AB09307C1B90}"/>
              </a:ext>
            </a:extLst>
          </p:cNvPr>
          <p:cNvGraphicFramePr/>
          <p:nvPr>
            <p:extLst>
              <p:ext uri="{D42A27DB-BD31-4B8C-83A1-F6EECF244321}">
                <p14:modId xmlns:p14="http://schemas.microsoft.com/office/powerpoint/2010/main" val="4268951027"/>
              </p:ext>
            </p:extLst>
          </p:nvPr>
        </p:nvGraphicFramePr>
        <p:xfrm>
          <a:off x="323528" y="1963402"/>
          <a:ext cx="3346153" cy="2833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A67E598-92DB-480C-B3A0-14F4AA6D6598}"/>
              </a:ext>
            </a:extLst>
          </p:cNvPr>
          <p:cNvGraphicFramePr/>
          <p:nvPr>
            <p:extLst>
              <p:ext uri="{D42A27DB-BD31-4B8C-83A1-F6EECF244321}">
                <p14:modId xmlns:p14="http://schemas.microsoft.com/office/powerpoint/2010/main" val="3428031997"/>
              </p:ext>
            </p:extLst>
          </p:nvPr>
        </p:nvGraphicFramePr>
        <p:xfrm>
          <a:off x="3923928" y="1912526"/>
          <a:ext cx="5040560" cy="28846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DA16952-91BF-40CD-B4BA-829B89ECB67B}"/>
              </a:ext>
            </a:extLst>
          </p:cNvPr>
          <p:cNvSpPr txBox="1"/>
          <p:nvPr/>
        </p:nvSpPr>
        <p:spPr>
          <a:xfrm>
            <a:off x="469777" y="5047478"/>
            <a:ext cx="8350694" cy="830997"/>
          </a:xfrm>
          <a:prstGeom prst="rect">
            <a:avLst/>
          </a:prstGeom>
          <a:noFill/>
        </p:spPr>
        <p:txBody>
          <a:bodyPr wrap="square" rtlCol="0">
            <a:spAutoFit/>
          </a:bodyPr>
          <a:lstStyle/>
          <a:p>
            <a:r>
              <a:rPr lang="en-GB" sz="1600">
                <a:latin typeface="Calibri" panose="020F0502020204030204" pitchFamily="34" charset="0"/>
                <a:cs typeface="Calibri" panose="020F0502020204030204" pitchFamily="34" charset="0"/>
              </a:rPr>
              <a:t>Provision of a </a:t>
            </a:r>
            <a:r>
              <a:rPr lang="en-GB" sz="1600" b="1">
                <a:latin typeface="Calibri" panose="020F0502020204030204" pitchFamily="34" charset="0"/>
                <a:cs typeface="Calibri" panose="020F0502020204030204" pitchFamily="34" charset="0"/>
              </a:rPr>
              <a:t>greater level of detail around a patient’s prescriptions could support the pharmacy team in feeling more confident </a:t>
            </a:r>
            <a:r>
              <a:rPr lang="en-GB" sz="1600">
                <a:latin typeface="Calibri" panose="020F0502020204030204" pitchFamily="34" charset="0"/>
                <a:cs typeface="Calibri" panose="020F0502020204030204" pitchFamily="34" charset="0"/>
              </a:rPr>
              <a:t>in providing holistic care (i.e. monitoring and treatment of toxicity, counselling the patient). </a:t>
            </a:r>
          </a:p>
        </p:txBody>
      </p:sp>
    </p:spTree>
    <p:extLst>
      <p:ext uri="{BB962C8B-B14F-4D97-AF65-F5344CB8AC3E}">
        <p14:creationId xmlns:p14="http://schemas.microsoft.com/office/powerpoint/2010/main" val="4368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95DA-5056-47C8-9990-099029AF2297}"/>
              </a:ext>
            </a:extLst>
          </p:cNvPr>
          <p:cNvSpPr>
            <a:spLocks noGrp="1"/>
          </p:cNvSpPr>
          <p:nvPr>
            <p:ph type="ctrTitle"/>
          </p:nvPr>
        </p:nvSpPr>
        <p:spPr>
          <a:xfrm>
            <a:off x="467544" y="945220"/>
            <a:ext cx="7772400" cy="679449"/>
          </a:xfrm>
        </p:spPr>
        <p:txBody>
          <a:bodyPr>
            <a:normAutofit/>
          </a:bodyPr>
          <a:lstStyle/>
          <a:p>
            <a:r>
              <a:rPr lang="en-GB" sz="2800"/>
              <a:t>Confidence Speak to Cancer Patients</a:t>
            </a:r>
          </a:p>
        </p:txBody>
      </p:sp>
      <p:graphicFrame>
        <p:nvGraphicFramePr>
          <p:cNvPr id="4" name="Chart 3">
            <a:extLst>
              <a:ext uri="{FF2B5EF4-FFF2-40B4-BE49-F238E27FC236}">
                <a16:creationId xmlns:a16="http://schemas.microsoft.com/office/drawing/2014/main" id="{FADE3B0A-53B5-4DBC-8C14-392ED49ED326}"/>
              </a:ext>
            </a:extLst>
          </p:cNvPr>
          <p:cNvGraphicFramePr/>
          <p:nvPr>
            <p:extLst>
              <p:ext uri="{D42A27DB-BD31-4B8C-83A1-F6EECF244321}">
                <p14:modId xmlns:p14="http://schemas.microsoft.com/office/powerpoint/2010/main" val="4268636894"/>
              </p:ext>
            </p:extLst>
          </p:nvPr>
        </p:nvGraphicFramePr>
        <p:xfrm>
          <a:off x="1835696" y="1412776"/>
          <a:ext cx="5596362" cy="30963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0644204-F1DF-469E-A52A-025BCB361D70}"/>
              </a:ext>
            </a:extLst>
          </p:cNvPr>
          <p:cNvSpPr txBox="1"/>
          <p:nvPr/>
        </p:nvSpPr>
        <p:spPr>
          <a:xfrm>
            <a:off x="467544" y="4588386"/>
            <a:ext cx="842493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Based on these results, it is </a:t>
            </a:r>
            <a:r>
              <a:rPr lang="en-GB" sz="1600" b="1" dirty="0">
                <a:latin typeface="Calibri" panose="020F0502020204030204" pitchFamily="34" charset="0"/>
                <a:cs typeface="Calibri" panose="020F0502020204030204" pitchFamily="34" charset="0"/>
              </a:rPr>
              <a:t>not clear if the uncertainty with regard to this aspect of care is in relation to a lack of knowledge in this area or due to not knowing how to apply the knowledge that they may have into practice. </a:t>
            </a:r>
          </a:p>
          <a:p>
            <a:pPr marL="285750" indent="-285750">
              <a:buFont typeface="Arial" panose="020B0604020202020204" pitchFamily="34" charset="0"/>
              <a:buChar char="•"/>
            </a:pPr>
            <a:endParaRPr lang="en-GB" sz="16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It therefore may be useful to clarify this first before considering more specific training and development plans, i.e. through follow-up interviews. </a:t>
            </a:r>
          </a:p>
        </p:txBody>
      </p:sp>
    </p:spTree>
    <p:extLst>
      <p:ext uri="{BB962C8B-B14F-4D97-AF65-F5344CB8AC3E}">
        <p14:creationId xmlns:p14="http://schemas.microsoft.com/office/powerpoint/2010/main" val="168742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7DD7-DFDE-4BC0-8A61-B96644E17563}"/>
              </a:ext>
            </a:extLst>
          </p:cNvPr>
          <p:cNvSpPr>
            <a:spLocks noGrp="1"/>
          </p:cNvSpPr>
          <p:nvPr>
            <p:ph type="ctrTitle"/>
          </p:nvPr>
        </p:nvSpPr>
        <p:spPr/>
        <p:txBody>
          <a:bodyPr/>
          <a:lstStyle/>
          <a:p>
            <a:r>
              <a:rPr lang="en-GB"/>
              <a:t>Learnings from TNA </a:t>
            </a:r>
          </a:p>
        </p:txBody>
      </p:sp>
      <p:sp>
        <p:nvSpPr>
          <p:cNvPr id="3" name="Text Placeholder 2">
            <a:extLst>
              <a:ext uri="{FF2B5EF4-FFF2-40B4-BE49-F238E27FC236}">
                <a16:creationId xmlns:a16="http://schemas.microsoft.com/office/drawing/2014/main" id="{095AFD26-C940-474E-90A6-7B65B78D1A17}"/>
              </a:ext>
            </a:extLst>
          </p:cNvPr>
          <p:cNvSpPr>
            <a:spLocks noGrp="1"/>
          </p:cNvSpPr>
          <p:nvPr>
            <p:ph type="body" sz="quarter" idx="13"/>
          </p:nvPr>
        </p:nvSpPr>
        <p:spPr/>
        <p:txBody>
          <a:bodyPr/>
          <a:lstStyle/>
          <a:p>
            <a:pPr>
              <a:lnSpc>
                <a:spcPct val="114000"/>
              </a:lnSpc>
            </a:pPr>
            <a:r>
              <a:rPr lang="en-GB" sz="1600" dirty="0">
                <a:effectLst/>
                <a:latin typeface="Calibri" panose="020F0502020204030204" pitchFamily="34" charset="0"/>
                <a:ea typeface="Times New Roman" panose="02020603050405020304" pitchFamily="18" charset="0"/>
                <a:cs typeface="Calibri" panose="020F0502020204030204" pitchFamily="34" charset="0"/>
              </a:rPr>
              <a:t>Respondents recognise that within their role within the pharmacy team they could have a more prominent role to support the broader primary care team in relation to the early diagnosis of cancer and are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engaged and willing to take a more active role in this area</a:t>
            </a:r>
            <a:r>
              <a:rPr lang="en-GB" sz="1600" dirty="0">
                <a:effectLst/>
                <a:latin typeface="Calibri" panose="020F0502020204030204" pitchFamily="34" charset="0"/>
                <a:ea typeface="Times New Roman" panose="02020603050405020304" pitchFamily="18" charset="0"/>
                <a:cs typeface="Calibri" panose="020F0502020204030204" pitchFamily="34" charset="0"/>
              </a:rPr>
              <a:t>. </a:t>
            </a:r>
          </a:p>
          <a:p>
            <a:pPr marL="0" indent="0">
              <a:lnSpc>
                <a:spcPct val="114000"/>
              </a:lnSpc>
              <a:buNone/>
            </a:pPr>
            <a:endParaRPr lang="en-GB" sz="16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14000"/>
              </a:lnSpc>
            </a:pPr>
            <a:r>
              <a:rPr lang="en-GB" sz="1600" dirty="0">
                <a:effectLst/>
                <a:latin typeface="Calibri" panose="020F0502020204030204" pitchFamily="34" charset="0"/>
                <a:ea typeface="Times New Roman" panose="02020603050405020304" pitchFamily="18" charset="0"/>
                <a:cs typeface="Calibri" panose="020F0502020204030204" pitchFamily="34" charset="0"/>
              </a:rPr>
              <a:t>Often, this level of intrinsic motivation is challenging to establish when seeking to develop knowledge and skills. </a:t>
            </a:r>
            <a:r>
              <a:rPr lang="en-GB" sz="1600" dirty="0">
                <a:latin typeface="Calibri" panose="020F0502020204030204" pitchFamily="34" charset="0"/>
                <a:ea typeface="Times New Roman" panose="02020603050405020304" pitchFamily="18" charset="0"/>
                <a:cs typeface="Calibri" panose="020F0502020204030204" pitchFamily="34" charset="0"/>
              </a:rPr>
              <a:t>T</a:t>
            </a:r>
            <a:r>
              <a:rPr lang="en-GB" sz="1600" dirty="0">
                <a:effectLst/>
                <a:latin typeface="Calibri" panose="020F0502020204030204" pitchFamily="34" charset="0"/>
                <a:ea typeface="Times New Roman" panose="02020603050405020304" pitchFamily="18" charset="0"/>
                <a:cs typeface="Calibri" panose="020F0502020204030204" pitchFamily="34" charset="0"/>
              </a:rPr>
              <a:t>his is a very positive finding and </a:t>
            </a:r>
            <a:r>
              <a:rPr lang="en-GB" sz="1600" b="1" dirty="0">
                <a:effectLst/>
                <a:latin typeface="Calibri" panose="020F0502020204030204" pitchFamily="34" charset="0"/>
                <a:ea typeface="Times New Roman" panose="02020603050405020304" pitchFamily="18" charset="0"/>
                <a:cs typeface="Calibri" panose="020F0502020204030204" pitchFamily="34" charset="0"/>
              </a:rPr>
              <a:t>how to maintain this</a:t>
            </a:r>
            <a:r>
              <a:rPr lang="en-GB" sz="1600" dirty="0">
                <a:effectLst/>
                <a:latin typeface="Calibri" panose="020F0502020204030204" pitchFamily="34" charset="0"/>
                <a:ea typeface="Times New Roman" panose="02020603050405020304" pitchFamily="18" charset="0"/>
                <a:cs typeface="Calibri" panose="020F0502020204030204" pitchFamily="34" charset="0"/>
              </a:rPr>
              <a:t>, should be a consideration when thinking about next steps. </a:t>
            </a:r>
          </a:p>
          <a:p>
            <a:pPr lvl="1" algn="just">
              <a:lnSpc>
                <a:spcPct val="114000"/>
              </a:lnSpc>
              <a:spcAft>
                <a:spcPts val="0"/>
              </a:spcAft>
              <a:buFont typeface="Courier New" panose="02070309020205020404" pitchFamily="49" charset="0"/>
              <a:buChar char="o"/>
            </a:pPr>
            <a:r>
              <a:rPr lang="en-GB" sz="1600" dirty="0">
                <a:latin typeface="Calibri" panose="020F0502020204030204" pitchFamily="34" charset="0"/>
                <a:cs typeface="Times New Roman" panose="02020603050405020304" pitchFamily="18" charset="0"/>
              </a:rPr>
              <a:t>Based on this, it may be helpful to consider if it is possible to involve members of the Community Pharmacy team in </a:t>
            </a:r>
            <a:r>
              <a:rPr lang="en-GB" sz="1600" b="1" dirty="0">
                <a:latin typeface="Calibri" panose="020F0502020204030204" pitchFamily="34" charset="0"/>
                <a:cs typeface="Times New Roman" panose="02020603050405020304" pitchFamily="18" charset="0"/>
              </a:rPr>
              <a:t>co-creating training interventions</a:t>
            </a:r>
            <a:r>
              <a:rPr lang="en-GB" sz="1600" dirty="0">
                <a:latin typeface="Calibri" panose="020F0502020204030204" pitchFamily="34" charset="0"/>
                <a:cs typeface="Times New Roman" panose="02020603050405020304" pitchFamily="18" charset="0"/>
              </a:rPr>
              <a:t>. This will also help to ensure that </a:t>
            </a:r>
            <a:r>
              <a:rPr lang="en-GB" sz="1600" b="1" dirty="0">
                <a:latin typeface="Calibri" panose="020F0502020204030204" pitchFamily="34" charset="0"/>
                <a:cs typeface="Times New Roman" panose="02020603050405020304" pitchFamily="18" charset="0"/>
              </a:rPr>
              <a:t>levels of engagement remain </a:t>
            </a:r>
            <a:r>
              <a:rPr lang="en-GB" sz="1600" dirty="0">
                <a:latin typeface="Calibri" panose="020F0502020204030204" pitchFamily="34" charset="0"/>
                <a:cs typeface="Times New Roman" panose="02020603050405020304" pitchFamily="18" charset="0"/>
              </a:rPr>
              <a:t>and that they are bought in to any future development programmes. </a:t>
            </a:r>
          </a:p>
          <a:p>
            <a:pPr marL="457200" lvl="1" indent="0">
              <a:buNone/>
            </a:pP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707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9D50-9A75-49A1-80F0-45609391D6D5}"/>
              </a:ext>
            </a:extLst>
          </p:cNvPr>
          <p:cNvSpPr>
            <a:spLocks noGrp="1"/>
          </p:cNvSpPr>
          <p:nvPr>
            <p:ph type="ctrTitle"/>
          </p:nvPr>
        </p:nvSpPr>
        <p:spPr/>
        <p:txBody>
          <a:bodyPr/>
          <a:lstStyle/>
          <a:p>
            <a:r>
              <a:rPr lang="en-GB" dirty="0"/>
              <a:t>Agenda</a:t>
            </a:r>
          </a:p>
        </p:txBody>
      </p:sp>
      <p:sp>
        <p:nvSpPr>
          <p:cNvPr id="3" name="Text Placeholder 2">
            <a:extLst>
              <a:ext uri="{FF2B5EF4-FFF2-40B4-BE49-F238E27FC236}">
                <a16:creationId xmlns:a16="http://schemas.microsoft.com/office/drawing/2014/main" id="{0C0E2387-5197-41A3-AEA7-FBC577A38C4A}"/>
              </a:ext>
            </a:extLst>
          </p:cNvPr>
          <p:cNvSpPr>
            <a:spLocks noGrp="1"/>
          </p:cNvSpPr>
          <p:nvPr>
            <p:ph type="body" sz="quarter" idx="13"/>
          </p:nvPr>
        </p:nvSpPr>
        <p:spPr/>
        <p:txBody>
          <a:bodyPr/>
          <a:lstStyle/>
          <a:p>
            <a:pPr>
              <a:lnSpc>
                <a:spcPct val="150000"/>
              </a:lnSpc>
            </a:pPr>
            <a:r>
              <a:rPr lang="en-GB" dirty="0">
                <a:latin typeface="Calibri" panose="020F0502020204030204" pitchFamily="34" charset="0"/>
                <a:cs typeface="Calibri" panose="020F0502020204030204" pitchFamily="34" charset="0"/>
              </a:rPr>
              <a:t>Cancer prevalence </a:t>
            </a:r>
          </a:p>
          <a:p>
            <a:pPr>
              <a:lnSpc>
                <a:spcPct val="150000"/>
              </a:lnSpc>
            </a:pPr>
            <a:r>
              <a:rPr lang="en-GB" dirty="0">
                <a:latin typeface="Calibri" panose="020F0502020204030204" pitchFamily="34" charset="0"/>
                <a:cs typeface="Calibri" panose="020F0502020204030204" pitchFamily="34" charset="0"/>
              </a:rPr>
              <a:t>Cancer diagnosis across London – how are we performing?</a:t>
            </a:r>
          </a:p>
          <a:p>
            <a:pPr>
              <a:lnSpc>
                <a:spcPct val="150000"/>
              </a:lnSpc>
            </a:pPr>
            <a:r>
              <a:rPr lang="en-GB" dirty="0">
                <a:latin typeface="Calibri" panose="020F0502020204030204" pitchFamily="34" charset="0"/>
                <a:cs typeface="Calibri" panose="020F0502020204030204" pitchFamily="34" charset="0"/>
              </a:rPr>
              <a:t>Training Needs Analysis findings</a:t>
            </a:r>
          </a:p>
          <a:p>
            <a:pPr>
              <a:lnSpc>
                <a:spcPct val="150000"/>
              </a:lnSpc>
            </a:pPr>
            <a:r>
              <a:rPr lang="en-GB" dirty="0">
                <a:latin typeface="Calibri" panose="020F0502020204030204" pitchFamily="34" charset="0"/>
                <a:cs typeface="Calibri" panose="020F0502020204030204" pitchFamily="34" charset="0"/>
              </a:rPr>
              <a:t>An opportunity for community pharmacy discussion</a:t>
            </a:r>
          </a:p>
          <a:p>
            <a:pPr>
              <a:lnSpc>
                <a:spcPct val="150000"/>
              </a:lnSpc>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329369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EDE0-DC7D-41BA-84DE-58C618694311}"/>
              </a:ext>
            </a:extLst>
          </p:cNvPr>
          <p:cNvSpPr>
            <a:spLocks noGrp="1"/>
          </p:cNvSpPr>
          <p:nvPr>
            <p:ph type="ctrTitle"/>
          </p:nvPr>
        </p:nvSpPr>
        <p:spPr/>
        <p:txBody>
          <a:bodyPr/>
          <a:lstStyle/>
          <a:p>
            <a:r>
              <a:rPr lang="en-GB"/>
              <a:t>Learnings from TNA  (2)</a:t>
            </a:r>
          </a:p>
        </p:txBody>
      </p:sp>
      <p:sp>
        <p:nvSpPr>
          <p:cNvPr id="3" name="Text Placeholder 2">
            <a:extLst>
              <a:ext uri="{FF2B5EF4-FFF2-40B4-BE49-F238E27FC236}">
                <a16:creationId xmlns:a16="http://schemas.microsoft.com/office/drawing/2014/main" id="{46B4CC7C-7737-4372-AC46-DBAEA7D769AE}"/>
              </a:ext>
            </a:extLst>
          </p:cNvPr>
          <p:cNvSpPr>
            <a:spLocks noGrp="1"/>
          </p:cNvSpPr>
          <p:nvPr>
            <p:ph type="body" sz="quarter" idx="13"/>
          </p:nvPr>
        </p:nvSpPr>
        <p:spPr/>
        <p:txBody>
          <a:bodyPr/>
          <a:lstStyle/>
          <a:p>
            <a:pPr marL="342900" lvl="0" indent="-342900" algn="just">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Consider </a:t>
            </a: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specific knowledge gaps</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 that Community Pharmacy population have. </a:t>
            </a:r>
          </a:p>
          <a:p>
            <a:pPr lvl="1" indent="-342900" algn="just">
              <a:lnSpc>
                <a:spcPct val="115000"/>
              </a:lnSpc>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How can these be addressed in a timely manner to ensure that the pharmacy team can support the broader primary care workforce ? (i.e. use of screening processes) and the early diagnosis of cancer and ongoing support for those with cancer.)</a:t>
            </a:r>
          </a:p>
          <a:p>
            <a:pPr lvl="2" indent="-342900" algn="just">
              <a:lnSpc>
                <a:spcPct val="115000"/>
              </a:lnSpc>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Could this be delivered virtually so that it is easily accessible for all and in an easy to use manner so that individuals can refer to this information on an ongoing basis?</a:t>
            </a:r>
          </a:p>
          <a:p>
            <a:pPr lvl="1" indent="-342900" algn="just">
              <a:lnSpc>
                <a:spcPct val="115000"/>
              </a:lnSpc>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Once individuals have the basic knowledge and understanding</a:t>
            </a:r>
            <a:endParaRPr lang="en-GB" sz="1600" dirty="0">
              <a:latin typeface="Calibri" panose="020F0502020204030204" pitchFamily="34" charset="0"/>
              <a:ea typeface="Times New Roman" panose="02020603050405020304" pitchFamily="18" charset="0"/>
              <a:cs typeface="Times New Roman" panose="02020603050405020304" pitchFamily="18" charset="0"/>
            </a:endParaRPr>
          </a:p>
          <a:p>
            <a:pPr lvl="1" indent="-342900" algn="just">
              <a:lnSpc>
                <a:spcPct val="115000"/>
              </a:lnSpc>
              <a:buFont typeface="Arial" panose="020B0604020202020204" pitchFamily="34" charset="0"/>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consider opportunities for training that allow members of the pharmacy team to </a:t>
            </a:r>
            <a:r>
              <a:rPr lang="en-GB" sz="1600" b="1" dirty="0">
                <a:effectLst/>
                <a:latin typeface="Calibri" panose="020F0502020204030204" pitchFamily="34" charset="0"/>
                <a:ea typeface="Times New Roman" panose="02020603050405020304" pitchFamily="18" charset="0"/>
                <a:cs typeface="Times New Roman" panose="02020603050405020304" pitchFamily="18" charset="0"/>
              </a:rPr>
              <a:t>develop practical skills </a:t>
            </a: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to support them in engaging in conversations with patients </a:t>
            </a:r>
            <a:endParaRPr lang="en-GB" sz="4400" dirty="0"/>
          </a:p>
        </p:txBody>
      </p:sp>
    </p:spTree>
    <p:extLst>
      <p:ext uri="{BB962C8B-B14F-4D97-AF65-F5344CB8AC3E}">
        <p14:creationId xmlns:p14="http://schemas.microsoft.com/office/powerpoint/2010/main" val="80117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F7A4-7B37-431D-8AE5-649B12FC1CB0}"/>
              </a:ext>
            </a:extLst>
          </p:cNvPr>
          <p:cNvSpPr>
            <a:spLocks noGrp="1"/>
          </p:cNvSpPr>
          <p:nvPr>
            <p:ph type="ctrTitle"/>
          </p:nvPr>
        </p:nvSpPr>
        <p:spPr>
          <a:xfrm>
            <a:off x="457200" y="1177926"/>
            <a:ext cx="8435280" cy="679449"/>
          </a:xfrm>
        </p:spPr>
        <p:txBody>
          <a:bodyPr/>
          <a:lstStyle/>
          <a:p>
            <a:r>
              <a:rPr lang="en-GB" sz="3200"/>
              <a:t>An opportunity for community pharmacy</a:t>
            </a:r>
          </a:p>
        </p:txBody>
      </p:sp>
      <p:sp>
        <p:nvSpPr>
          <p:cNvPr id="3" name="Text Placeholder 2">
            <a:extLst>
              <a:ext uri="{FF2B5EF4-FFF2-40B4-BE49-F238E27FC236}">
                <a16:creationId xmlns:a16="http://schemas.microsoft.com/office/drawing/2014/main" id="{2A67A257-B781-4B9E-8A7F-836A03A6BD05}"/>
              </a:ext>
            </a:extLst>
          </p:cNvPr>
          <p:cNvSpPr>
            <a:spLocks noGrp="1"/>
          </p:cNvSpPr>
          <p:nvPr>
            <p:ph type="body" sz="quarter" idx="13"/>
          </p:nvPr>
        </p:nvSpPr>
        <p:spPr/>
        <p:txBody>
          <a:bodyPr/>
          <a:lstStyle/>
          <a:p>
            <a:r>
              <a:rPr lang="en-GB" sz="1600" dirty="0">
                <a:latin typeface="Calibri" panose="020F0502020204030204" pitchFamily="34" charset="0"/>
                <a:cs typeface="Calibri" panose="020F0502020204030204" pitchFamily="34" charset="0"/>
              </a:rPr>
              <a:t>Screening services embedded within community pharmacy to enable early cancer diagnosis (links to strategy for London)</a:t>
            </a:r>
          </a:p>
          <a:p>
            <a:pPr lvl="1"/>
            <a:r>
              <a:rPr lang="en-GB" sz="1600" dirty="0">
                <a:latin typeface="Calibri" panose="020F0502020204030204" pitchFamily="34" charset="0"/>
                <a:cs typeface="Calibri" panose="020F0502020204030204" pitchFamily="34" charset="0"/>
              </a:rPr>
              <a:t>Point-of-care testing</a:t>
            </a:r>
          </a:p>
          <a:p>
            <a:pPr marL="0" indent="0">
              <a:buNone/>
            </a:pPr>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Play an active part of the referral pathway </a:t>
            </a:r>
          </a:p>
          <a:p>
            <a:pPr lvl="1"/>
            <a:r>
              <a:rPr lang="en-GB" sz="1600" dirty="0">
                <a:latin typeface="Calibri" panose="020F0502020204030204" pitchFamily="34" charset="0"/>
                <a:cs typeface="Calibri" panose="020F0502020204030204" pitchFamily="34" charset="0"/>
              </a:rPr>
              <a:t>reducing waiting times for diagnosis</a:t>
            </a:r>
          </a:p>
          <a:p>
            <a:pPr lvl="1"/>
            <a:r>
              <a:rPr lang="en-GB" sz="1600" dirty="0">
                <a:latin typeface="Calibri" panose="020F0502020204030204" pitchFamily="34" charset="0"/>
                <a:cs typeface="Calibri" panose="020F0502020204030204" pitchFamily="34" charset="0"/>
              </a:rPr>
              <a:t>Less burden on other parts of healthcare system</a:t>
            </a:r>
          </a:p>
          <a:p>
            <a:pPr lvl="1"/>
            <a:r>
              <a:rPr lang="en-GB" sz="1600" dirty="0">
                <a:latin typeface="Calibri" panose="020F0502020204030204" pitchFamily="34" charset="0"/>
                <a:cs typeface="Calibri" panose="020F0502020204030204" pitchFamily="34" charset="0"/>
              </a:rPr>
              <a:t>earlier treatment and improved health outcomes</a:t>
            </a:r>
          </a:p>
          <a:p>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The draft PCN service specification recognises the need for locally agreed standardised systems and processes for identifying people with suspected cancer, referral management and safety netting. </a:t>
            </a:r>
          </a:p>
          <a:p>
            <a:endParaRPr lang="en-GB" sz="16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Community pharmacists should be included to drive this service</a:t>
            </a:r>
          </a:p>
          <a:p>
            <a:endParaRPr lang="en-GB" dirty="0"/>
          </a:p>
        </p:txBody>
      </p:sp>
      <p:pic>
        <p:nvPicPr>
          <p:cNvPr id="4" name="Picture 3">
            <a:extLst>
              <a:ext uri="{FF2B5EF4-FFF2-40B4-BE49-F238E27FC236}">
                <a16:creationId xmlns:a16="http://schemas.microsoft.com/office/drawing/2014/main" id="{84924F65-D0D3-4414-952A-C3ADF623567C}"/>
              </a:ext>
            </a:extLst>
          </p:cNvPr>
          <p:cNvPicPr>
            <a:picLocks noChangeAspect="1"/>
          </p:cNvPicPr>
          <p:nvPr/>
        </p:nvPicPr>
        <p:blipFill>
          <a:blip r:embed="rId3"/>
          <a:stretch>
            <a:fillRect/>
          </a:stretch>
        </p:blipFill>
        <p:spPr>
          <a:xfrm>
            <a:off x="7268838" y="2424183"/>
            <a:ext cx="1417962" cy="2127160"/>
          </a:xfrm>
          <a:prstGeom prst="rect">
            <a:avLst/>
          </a:prstGeom>
        </p:spPr>
      </p:pic>
    </p:spTree>
    <p:extLst>
      <p:ext uri="{BB962C8B-B14F-4D97-AF65-F5344CB8AC3E}">
        <p14:creationId xmlns:p14="http://schemas.microsoft.com/office/powerpoint/2010/main" val="1995421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FB6C-8518-4F9C-A53B-44D12AB7B84C}"/>
              </a:ext>
            </a:extLst>
          </p:cNvPr>
          <p:cNvSpPr>
            <a:spLocks noGrp="1"/>
          </p:cNvSpPr>
          <p:nvPr>
            <p:ph type="ctrTitle"/>
          </p:nvPr>
        </p:nvSpPr>
        <p:spPr>
          <a:xfrm>
            <a:off x="685800" y="908720"/>
            <a:ext cx="7772400" cy="679449"/>
          </a:xfrm>
        </p:spPr>
        <p:txBody>
          <a:bodyPr/>
          <a:lstStyle/>
          <a:p>
            <a:r>
              <a:rPr lang="en-GB" sz="3200"/>
              <a:t>Patients are least afraid to go to their local pharmacy </a:t>
            </a:r>
          </a:p>
        </p:txBody>
      </p:sp>
      <p:pic>
        <p:nvPicPr>
          <p:cNvPr id="5" name="Picture 4">
            <a:extLst>
              <a:ext uri="{FF2B5EF4-FFF2-40B4-BE49-F238E27FC236}">
                <a16:creationId xmlns:a16="http://schemas.microsoft.com/office/drawing/2014/main" id="{AF5EC734-37EE-4814-9B90-65D2BBB8499A}"/>
              </a:ext>
            </a:extLst>
          </p:cNvPr>
          <p:cNvPicPr>
            <a:picLocks noChangeAspect="1"/>
          </p:cNvPicPr>
          <p:nvPr/>
        </p:nvPicPr>
        <p:blipFill>
          <a:blip r:embed="rId3"/>
          <a:stretch>
            <a:fillRect/>
          </a:stretch>
        </p:blipFill>
        <p:spPr>
          <a:xfrm>
            <a:off x="1043608" y="1916832"/>
            <a:ext cx="7416824" cy="4536504"/>
          </a:xfrm>
          <a:prstGeom prst="rect">
            <a:avLst/>
          </a:prstGeom>
        </p:spPr>
      </p:pic>
    </p:spTree>
    <p:extLst>
      <p:ext uri="{BB962C8B-B14F-4D97-AF65-F5344CB8AC3E}">
        <p14:creationId xmlns:p14="http://schemas.microsoft.com/office/powerpoint/2010/main" val="3128099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6BABCF-496D-45C2-98B9-46806E713E60}"/>
              </a:ext>
            </a:extLst>
          </p:cNvPr>
          <p:cNvPicPr>
            <a:picLocks noChangeAspect="1"/>
          </p:cNvPicPr>
          <p:nvPr/>
        </p:nvPicPr>
        <p:blipFill>
          <a:blip r:embed="rId3"/>
          <a:stretch>
            <a:fillRect/>
          </a:stretch>
        </p:blipFill>
        <p:spPr>
          <a:xfrm>
            <a:off x="2051720" y="1412776"/>
            <a:ext cx="4752528" cy="3732318"/>
          </a:xfrm>
          <a:prstGeom prst="rect">
            <a:avLst/>
          </a:prstGeom>
        </p:spPr>
      </p:pic>
    </p:spTree>
    <p:extLst>
      <p:ext uri="{BB962C8B-B14F-4D97-AF65-F5344CB8AC3E}">
        <p14:creationId xmlns:p14="http://schemas.microsoft.com/office/powerpoint/2010/main" val="2365231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1ADC-9741-4464-9EE7-7310BC5D3BA7}"/>
              </a:ext>
            </a:extLst>
          </p:cNvPr>
          <p:cNvSpPr>
            <a:spLocks noGrp="1"/>
          </p:cNvSpPr>
          <p:nvPr>
            <p:ph type="ctrTitle"/>
          </p:nvPr>
        </p:nvSpPr>
        <p:spPr>
          <a:xfrm>
            <a:off x="523875" y="980728"/>
            <a:ext cx="7772400" cy="679449"/>
          </a:xfrm>
        </p:spPr>
        <p:txBody>
          <a:bodyPr/>
          <a:lstStyle/>
          <a:p>
            <a:r>
              <a:rPr lang="en-GB"/>
              <a:t>Cancer prevalence </a:t>
            </a:r>
            <a:br>
              <a:rPr lang="en-GB"/>
            </a:br>
            <a:endParaRPr lang="en-GB"/>
          </a:p>
        </p:txBody>
      </p:sp>
      <p:sp>
        <p:nvSpPr>
          <p:cNvPr id="3" name="Text Placeholder 2">
            <a:extLst>
              <a:ext uri="{FF2B5EF4-FFF2-40B4-BE49-F238E27FC236}">
                <a16:creationId xmlns:a16="http://schemas.microsoft.com/office/drawing/2014/main" id="{49C50549-250C-49D7-98F8-3889A3F2AEC4}"/>
              </a:ext>
            </a:extLst>
          </p:cNvPr>
          <p:cNvSpPr>
            <a:spLocks noGrp="1"/>
          </p:cNvSpPr>
          <p:nvPr>
            <p:ph type="body" sz="quarter" idx="13"/>
          </p:nvPr>
        </p:nvSpPr>
        <p:spPr>
          <a:xfrm>
            <a:off x="611560" y="1736812"/>
            <a:ext cx="7684715" cy="3384376"/>
          </a:xfrm>
        </p:spPr>
        <p:txBody>
          <a:bodyPr/>
          <a:lstStyle/>
          <a:p>
            <a:r>
              <a:rPr lang="en-GB" sz="1800" dirty="0">
                <a:latin typeface="Calibri" panose="020F0502020204030204" pitchFamily="34" charset="0"/>
                <a:cs typeface="Calibri" panose="020F0502020204030204" pitchFamily="34" charset="0"/>
              </a:rPr>
              <a:t>Cancer accounts for  around 25% of deaths in England</a:t>
            </a:r>
          </a:p>
          <a:p>
            <a:pPr marL="0" indent="0">
              <a:buNone/>
            </a:pP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The stage of the tumour at diagnosis is a major determinant of patient outcomes from cancer</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Diagnosis at an early stage of the cancer's development leads to dramatically improved survival chances. </a:t>
            </a:r>
          </a:p>
          <a:p>
            <a:pPr marL="0" indent="0">
              <a:buNone/>
            </a:pP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The NHS Long-term plan stipulates the ambition is for 75% of all cancers to be diagnosed at stage 1 or 2 by 2028</a:t>
            </a:r>
            <a:br>
              <a:rPr lang="en-GB" dirty="0"/>
            </a:br>
            <a:endParaRPr lang="en-GB" dirty="0"/>
          </a:p>
        </p:txBody>
      </p:sp>
      <p:pic>
        <p:nvPicPr>
          <p:cNvPr id="4" name="Picture 3">
            <a:extLst>
              <a:ext uri="{FF2B5EF4-FFF2-40B4-BE49-F238E27FC236}">
                <a16:creationId xmlns:a16="http://schemas.microsoft.com/office/drawing/2014/main" id="{64EA96E5-49DA-43AC-8611-61AC0CE6896D}"/>
              </a:ext>
            </a:extLst>
          </p:cNvPr>
          <p:cNvPicPr>
            <a:picLocks noChangeAspect="1"/>
          </p:cNvPicPr>
          <p:nvPr/>
        </p:nvPicPr>
        <p:blipFill>
          <a:blip r:embed="rId3"/>
          <a:stretch>
            <a:fillRect/>
          </a:stretch>
        </p:blipFill>
        <p:spPr>
          <a:xfrm>
            <a:off x="5796136" y="4653136"/>
            <a:ext cx="2976228" cy="1989793"/>
          </a:xfrm>
          <a:prstGeom prst="rect">
            <a:avLst/>
          </a:prstGeom>
        </p:spPr>
      </p:pic>
    </p:spTree>
    <p:extLst>
      <p:ext uri="{BB962C8B-B14F-4D97-AF65-F5344CB8AC3E}">
        <p14:creationId xmlns:p14="http://schemas.microsoft.com/office/powerpoint/2010/main" val="241125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7584846-50EE-433E-8425-9B9D446982F0}"/>
              </a:ext>
            </a:extLst>
          </p:cNvPr>
          <p:cNvGraphicFramePr>
            <a:graphicFrameLocks/>
          </p:cNvGraphicFramePr>
          <p:nvPr>
            <p:extLst>
              <p:ext uri="{D42A27DB-BD31-4B8C-83A1-F6EECF244321}">
                <p14:modId xmlns:p14="http://schemas.microsoft.com/office/powerpoint/2010/main" val="3285630472"/>
              </p:ext>
            </p:extLst>
          </p:nvPr>
        </p:nvGraphicFramePr>
        <p:xfrm>
          <a:off x="450115" y="1988840"/>
          <a:ext cx="8050088" cy="38227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B685F377-1B2D-4649-929E-0E79733FACF4}"/>
              </a:ext>
            </a:extLst>
          </p:cNvPr>
          <p:cNvSpPr>
            <a:spLocks noGrp="1"/>
          </p:cNvSpPr>
          <p:nvPr>
            <p:ph type="ctrTitle"/>
          </p:nvPr>
        </p:nvSpPr>
        <p:spPr>
          <a:xfrm>
            <a:off x="450115" y="1071211"/>
            <a:ext cx="7772400" cy="679449"/>
          </a:xfrm>
        </p:spPr>
        <p:txBody>
          <a:bodyPr/>
          <a:lstStyle/>
          <a:p>
            <a:r>
              <a:rPr lang="en-GB" sz="2400"/>
              <a:t>Current performance in diagnosing cancer across London</a:t>
            </a:r>
          </a:p>
        </p:txBody>
      </p:sp>
    </p:spTree>
    <p:extLst>
      <p:ext uri="{BB962C8B-B14F-4D97-AF65-F5344CB8AC3E}">
        <p14:creationId xmlns:p14="http://schemas.microsoft.com/office/powerpoint/2010/main" val="291568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53F980-FDF0-43C9-8C74-25D9DF06BEE0}"/>
              </a:ext>
            </a:extLst>
          </p:cNvPr>
          <p:cNvSpPr>
            <a:spLocks noGrp="1"/>
          </p:cNvSpPr>
          <p:nvPr>
            <p:ph type="ctrTitle"/>
          </p:nvPr>
        </p:nvSpPr>
        <p:spPr/>
        <p:txBody>
          <a:bodyPr/>
          <a:lstStyle/>
          <a:p>
            <a:r>
              <a:rPr lang="en-GB"/>
              <a:t>Survival rate in London areas</a:t>
            </a:r>
          </a:p>
        </p:txBody>
      </p:sp>
      <p:graphicFrame>
        <p:nvGraphicFramePr>
          <p:cNvPr id="4" name="Content Placeholder 3">
            <a:extLst>
              <a:ext uri="{FF2B5EF4-FFF2-40B4-BE49-F238E27FC236}">
                <a16:creationId xmlns:a16="http://schemas.microsoft.com/office/drawing/2014/main" id="{00000000-0008-0000-0300-000002000000}"/>
              </a:ext>
            </a:extLst>
          </p:cNvPr>
          <p:cNvGraphicFramePr>
            <a:graphicFrameLocks noGrp="1"/>
          </p:cNvGraphicFramePr>
          <p:nvPr>
            <p:ph idx="4294967295"/>
            <p:extLst>
              <p:ext uri="{D42A27DB-BD31-4B8C-83A1-F6EECF244321}">
                <p14:modId xmlns:p14="http://schemas.microsoft.com/office/powerpoint/2010/main" val="4205430912"/>
              </p:ext>
            </p:extLst>
          </p:nvPr>
        </p:nvGraphicFramePr>
        <p:xfrm>
          <a:off x="372788" y="2060848"/>
          <a:ext cx="7886700" cy="36192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5341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235A-2BE8-4645-8025-D9C86D7CCEE7}"/>
              </a:ext>
            </a:extLst>
          </p:cNvPr>
          <p:cNvSpPr>
            <a:spLocks noGrp="1"/>
          </p:cNvSpPr>
          <p:nvPr>
            <p:ph type="ctrTitle"/>
          </p:nvPr>
        </p:nvSpPr>
        <p:spPr/>
        <p:txBody>
          <a:bodyPr/>
          <a:lstStyle/>
          <a:p>
            <a:r>
              <a:rPr lang="en-GB"/>
              <a:t>Cancers diagnosed through A&amp;E</a:t>
            </a:r>
          </a:p>
        </p:txBody>
      </p:sp>
      <p:graphicFrame>
        <p:nvGraphicFramePr>
          <p:cNvPr id="4" name="Content Placeholder 3">
            <a:extLst>
              <a:ext uri="{FF2B5EF4-FFF2-40B4-BE49-F238E27FC236}">
                <a16:creationId xmlns:a16="http://schemas.microsoft.com/office/drawing/2014/main" id="{00000000-0008-0000-0B00-000002000000}"/>
              </a:ext>
            </a:extLst>
          </p:cNvPr>
          <p:cNvGraphicFramePr>
            <a:graphicFrameLocks noGrp="1"/>
          </p:cNvGraphicFramePr>
          <p:nvPr>
            <p:ph idx="4294967295"/>
            <p:extLst>
              <p:ext uri="{D42A27DB-BD31-4B8C-83A1-F6EECF244321}">
                <p14:modId xmlns:p14="http://schemas.microsoft.com/office/powerpoint/2010/main" val="2940368796"/>
              </p:ext>
            </p:extLst>
          </p:nvPr>
        </p:nvGraphicFramePr>
        <p:xfrm>
          <a:off x="457200" y="1935658"/>
          <a:ext cx="7886700"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843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5171-8866-475C-ACE3-C7E274CBC071}"/>
              </a:ext>
            </a:extLst>
          </p:cNvPr>
          <p:cNvSpPr>
            <a:spLocks noGrp="1"/>
          </p:cNvSpPr>
          <p:nvPr>
            <p:ph type="ctrTitle"/>
          </p:nvPr>
        </p:nvSpPr>
        <p:spPr/>
        <p:txBody>
          <a:bodyPr/>
          <a:lstStyle/>
          <a:p>
            <a:r>
              <a:rPr lang="en-GB"/>
              <a:t>Bowel Screening Uptake</a:t>
            </a:r>
          </a:p>
        </p:txBody>
      </p:sp>
      <p:graphicFrame>
        <p:nvGraphicFramePr>
          <p:cNvPr id="4" name="Content Placeholder 3">
            <a:extLst>
              <a:ext uri="{FF2B5EF4-FFF2-40B4-BE49-F238E27FC236}">
                <a16:creationId xmlns:a16="http://schemas.microsoft.com/office/drawing/2014/main" id="{00000000-0008-0000-1500-000002000000}"/>
              </a:ext>
            </a:extLst>
          </p:cNvPr>
          <p:cNvGraphicFramePr>
            <a:graphicFrameLocks noGrp="1"/>
          </p:cNvGraphicFramePr>
          <p:nvPr>
            <p:ph idx="4294967295"/>
            <p:extLst>
              <p:ext uri="{D42A27DB-BD31-4B8C-83A1-F6EECF244321}">
                <p14:modId xmlns:p14="http://schemas.microsoft.com/office/powerpoint/2010/main" val="1239417159"/>
              </p:ext>
            </p:extLst>
          </p:nvPr>
        </p:nvGraphicFramePr>
        <p:xfrm>
          <a:off x="293812" y="1988840"/>
          <a:ext cx="8166620" cy="3816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349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11DB-9B07-4C18-8BAD-72F87E43225B}"/>
              </a:ext>
            </a:extLst>
          </p:cNvPr>
          <p:cNvSpPr>
            <a:spLocks noGrp="1"/>
          </p:cNvSpPr>
          <p:nvPr>
            <p:ph type="ctrTitle"/>
          </p:nvPr>
        </p:nvSpPr>
        <p:spPr>
          <a:xfrm>
            <a:off x="457200" y="1177926"/>
            <a:ext cx="8147248" cy="679449"/>
          </a:xfrm>
        </p:spPr>
        <p:txBody>
          <a:bodyPr/>
          <a:lstStyle/>
          <a:p>
            <a:r>
              <a:rPr lang="en-GB" sz="2800" dirty="0"/>
              <a:t>Community pharmacy – How can we support?</a:t>
            </a:r>
          </a:p>
        </p:txBody>
      </p:sp>
      <p:pic>
        <p:nvPicPr>
          <p:cNvPr id="4" name="Picture 3">
            <a:extLst>
              <a:ext uri="{FF2B5EF4-FFF2-40B4-BE49-F238E27FC236}">
                <a16:creationId xmlns:a16="http://schemas.microsoft.com/office/drawing/2014/main" id="{2DC71BED-5B85-4D5C-83CC-3DF8A26B11F6}"/>
              </a:ext>
            </a:extLst>
          </p:cNvPr>
          <p:cNvPicPr>
            <a:picLocks noChangeAspect="1"/>
          </p:cNvPicPr>
          <p:nvPr/>
        </p:nvPicPr>
        <p:blipFill>
          <a:blip r:embed="rId3"/>
          <a:stretch>
            <a:fillRect/>
          </a:stretch>
        </p:blipFill>
        <p:spPr>
          <a:xfrm>
            <a:off x="547319" y="131033"/>
            <a:ext cx="1578070" cy="1051665"/>
          </a:xfrm>
          <a:prstGeom prst="rect">
            <a:avLst/>
          </a:prstGeom>
        </p:spPr>
      </p:pic>
      <p:pic>
        <p:nvPicPr>
          <p:cNvPr id="5" name="Picture 4">
            <a:extLst>
              <a:ext uri="{FF2B5EF4-FFF2-40B4-BE49-F238E27FC236}">
                <a16:creationId xmlns:a16="http://schemas.microsoft.com/office/drawing/2014/main" id="{5E03DE07-14CB-4E4C-9B16-502E86D0FAD5}"/>
              </a:ext>
            </a:extLst>
          </p:cNvPr>
          <p:cNvPicPr>
            <a:picLocks noChangeAspect="1"/>
          </p:cNvPicPr>
          <p:nvPr/>
        </p:nvPicPr>
        <p:blipFill>
          <a:blip r:embed="rId4"/>
          <a:stretch>
            <a:fillRect/>
          </a:stretch>
        </p:blipFill>
        <p:spPr>
          <a:xfrm>
            <a:off x="7066825" y="3969787"/>
            <a:ext cx="1787808" cy="2681711"/>
          </a:xfrm>
          <a:prstGeom prst="rect">
            <a:avLst/>
          </a:prstGeom>
        </p:spPr>
      </p:pic>
      <p:sp>
        <p:nvSpPr>
          <p:cNvPr id="3" name="Text Placeholder 2">
            <a:extLst>
              <a:ext uri="{FF2B5EF4-FFF2-40B4-BE49-F238E27FC236}">
                <a16:creationId xmlns:a16="http://schemas.microsoft.com/office/drawing/2014/main" id="{9E17D0FB-909B-4CA8-A71B-112A1EEF0753}"/>
              </a:ext>
            </a:extLst>
          </p:cNvPr>
          <p:cNvSpPr>
            <a:spLocks noGrp="1"/>
          </p:cNvSpPr>
          <p:nvPr>
            <p:ph type="body" sz="quarter" idx="13"/>
          </p:nvPr>
        </p:nvSpPr>
        <p:spPr>
          <a:xfrm>
            <a:off x="547319" y="1885950"/>
            <a:ext cx="6765883" cy="4167675"/>
          </a:xfrm>
        </p:spPr>
        <p:txBody>
          <a:bodyPr/>
          <a:lstStyle/>
          <a:p>
            <a:r>
              <a:rPr lang="en-GB" sz="1800" dirty="0">
                <a:latin typeface="Calibri" panose="020F0502020204030204" pitchFamily="34" charset="0"/>
                <a:cs typeface="Calibri" panose="020F0502020204030204" pitchFamily="34" charset="0"/>
              </a:rPr>
              <a:t>Early cancer diagnosis is referenced twice in the CPCF as a prevention and detection service </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Pharmacists are well placed to review patients presenting multiple times for over the counter medication and who present at appointments asking for advice</a:t>
            </a:r>
          </a:p>
          <a:p>
            <a:pPr marL="0" indent="0">
              <a:buNone/>
            </a:pP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Equipping pharmacies with the tools and knowledge to identify red flag cancer symptoms and allowing them to make direct referrals could increase early diagnosis of cancer in patients who may not have recognised their symptoms or presented at their GP.</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This route of referral could reduce the number of patients diagnosed late or through emergency presentation</a:t>
            </a:r>
          </a:p>
        </p:txBody>
      </p:sp>
    </p:spTree>
    <p:extLst>
      <p:ext uri="{BB962C8B-B14F-4D97-AF65-F5344CB8AC3E}">
        <p14:creationId xmlns:p14="http://schemas.microsoft.com/office/powerpoint/2010/main" val="78926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202" y="980728"/>
            <a:ext cx="7772400" cy="679449"/>
          </a:xfrm>
        </p:spPr>
        <p:txBody>
          <a:bodyPr/>
          <a:lstStyle/>
          <a:p>
            <a:r>
              <a:rPr lang="en-GB"/>
              <a:t>Training Needs Analysis </a:t>
            </a:r>
          </a:p>
        </p:txBody>
      </p:sp>
      <p:sp>
        <p:nvSpPr>
          <p:cNvPr id="3" name="Text Placeholder 2"/>
          <p:cNvSpPr>
            <a:spLocks noGrp="1"/>
          </p:cNvSpPr>
          <p:nvPr>
            <p:ph type="body" sz="quarter" idx="13"/>
          </p:nvPr>
        </p:nvSpPr>
        <p:spPr>
          <a:xfrm>
            <a:off x="437202" y="1988840"/>
            <a:ext cx="8138084" cy="4008694"/>
          </a:xfrm>
        </p:spPr>
        <p:txBody>
          <a:bodyPr/>
          <a:lstStyle/>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HEE identified the need to conduct a training needs analysis in collaboration with the London Transforming Cancer Services Team (NHSE/I) </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Analysis and reporting undertaken by Work </a:t>
            </a:r>
            <a:r>
              <a:rPr lang="en-GB" sz="1800">
                <a:latin typeface="Calibri" panose="020F0502020204030204" pitchFamily="34" charset="0"/>
                <a:cs typeface="Calibri" panose="020F0502020204030204" pitchFamily="34" charset="0"/>
              </a:rPr>
              <a:t>Psychology Group</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6769587"/>
      </p:ext>
    </p:extLst>
  </p:cSld>
  <p:clrMapOvr>
    <a:masterClrMapping/>
  </p:clrMapOvr>
</p:sld>
</file>

<file path=ppt/theme/theme1.xml><?xml version="1.0" encoding="utf-8"?>
<a:theme xmlns:a="http://schemas.openxmlformats.org/drawingml/2006/main" name="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2FA6A22ADA1A41BA1EBFC070315563" ma:contentTypeVersion="10" ma:contentTypeDescription="Create a new document." ma:contentTypeScope="" ma:versionID="1c6657685a0291dba48f922ab1c27a3b">
  <xsd:schema xmlns:xsd="http://www.w3.org/2001/XMLSchema" xmlns:xs="http://www.w3.org/2001/XMLSchema" xmlns:p="http://schemas.microsoft.com/office/2006/metadata/properties" xmlns:ns3="3d675b99-3f81-4933-a922-61aea96e9c95" xmlns:ns4="99be7479-fd84-4f32-a66d-c235da6c24b9" targetNamespace="http://schemas.microsoft.com/office/2006/metadata/properties" ma:root="true" ma:fieldsID="b03db6ddf595ea8456b6752a5dd1fbe4" ns3:_="" ns4:_="">
    <xsd:import namespace="3d675b99-3f81-4933-a922-61aea96e9c95"/>
    <xsd:import namespace="99be7479-fd84-4f32-a66d-c235da6c24b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75b99-3f81-4933-a922-61aea96e9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be7479-fd84-4f32-a66d-c235da6c24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8A8CCB-FFB0-4B0F-BF55-007011EB9E3C}">
  <ds:schemaRefs>
    <ds:schemaRef ds:uri="http://schemas.microsoft.com/sharepoint/v3/contenttype/forms"/>
  </ds:schemaRefs>
</ds:datastoreItem>
</file>

<file path=customXml/itemProps2.xml><?xml version="1.0" encoding="utf-8"?>
<ds:datastoreItem xmlns:ds="http://schemas.openxmlformats.org/officeDocument/2006/customXml" ds:itemID="{ADEA3028-2000-43B0-982A-F737EC206CD3}">
  <ds:schemaRefs>
    <ds:schemaRef ds:uri="3d675b99-3f81-4933-a922-61aea96e9c95"/>
    <ds:schemaRef ds:uri="99be7479-fd84-4f32-a66d-c235da6c24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663893-9141-4D36-AC47-65DBFBB552A9}">
  <ds:schemaRefs>
    <ds:schemaRef ds:uri="3d675b99-3f81-4933-a922-61aea96e9c95"/>
    <ds:schemaRef ds:uri="99be7479-fd84-4f32-a66d-c235da6c24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271</TotalTime>
  <Words>2532</Words>
  <Application>Microsoft Office PowerPoint</Application>
  <PresentationFormat>On-screen Show (4:3)</PresentationFormat>
  <Paragraphs>192</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Black</vt:lpstr>
      <vt:lpstr>Avenir Light</vt:lpstr>
      <vt:lpstr>Calibri</vt:lpstr>
      <vt:lpstr>Courier New</vt:lpstr>
      <vt:lpstr>Symbol</vt:lpstr>
      <vt:lpstr>HEE PPT - Master slide deck_1 (1)</vt:lpstr>
      <vt:lpstr>PowerPoint Presentation</vt:lpstr>
      <vt:lpstr>Agenda</vt:lpstr>
      <vt:lpstr>Cancer prevalence  </vt:lpstr>
      <vt:lpstr>Current performance in diagnosing cancer across London</vt:lpstr>
      <vt:lpstr>Survival rate in London areas</vt:lpstr>
      <vt:lpstr>Cancers diagnosed through A&amp;E</vt:lpstr>
      <vt:lpstr>Bowel Screening Uptake</vt:lpstr>
      <vt:lpstr>Community pharmacy – How can we support?</vt:lpstr>
      <vt:lpstr>Training Needs Analysis </vt:lpstr>
      <vt:lpstr>Training Needs Analysis Related to Early Cancer Diagnoses for Community Pharmacy Employees in London</vt:lpstr>
      <vt:lpstr>Approach</vt:lpstr>
      <vt:lpstr>Sample</vt:lpstr>
      <vt:lpstr>TNA Survey Results</vt:lpstr>
      <vt:lpstr>Awareness of Cancer Screening Programmes</vt:lpstr>
      <vt:lpstr>Role Beliefs &amp; Confidence in Cancer Diagnosis</vt:lpstr>
      <vt:lpstr>Knowledge of Factors Increasing Chance of Cancer</vt:lpstr>
      <vt:lpstr>Cancer Prescription Knowledge</vt:lpstr>
      <vt:lpstr>Confidence Speak to Cancer Patients</vt:lpstr>
      <vt:lpstr>Learnings from TNA </vt:lpstr>
      <vt:lpstr>Learnings from TNA  (2)</vt:lpstr>
      <vt:lpstr>An opportunity for community pharmacy</vt:lpstr>
      <vt:lpstr>Patients are least afraid to go to their local pharmacy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Fenwick</dc:creator>
  <cp:lastModifiedBy>Shabina Azmi</cp:lastModifiedBy>
  <cp:revision>2</cp:revision>
  <dcterms:created xsi:type="dcterms:W3CDTF">2019-05-29T12:04:32Z</dcterms:created>
  <dcterms:modified xsi:type="dcterms:W3CDTF">2020-10-13T12:39:37Z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0x0101005E2FA6A22ADA1A41BA1EBFC070315563</vt:lpwstr>
  </property>
</Properties>
</file>